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6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5CE06-CA1D-6C2E-B35E-BFA68953625D}" v="2" dt="2022-05-27T20:21:52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a Rivera" userId="S::arg3669@ads.northwestern.edu::fc8b707a-b7e9-4f2a-8d71-2d76819b7881" providerId="AD" clId="Web-{E725CE06-CA1D-6C2E-B35E-BFA68953625D}"/>
    <pc:docChg chg="modSld">
      <pc:chgData name="Alana Rivera" userId="S::arg3669@ads.northwestern.edu::fc8b707a-b7e9-4f2a-8d71-2d76819b7881" providerId="AD" clId="Web-{E725CE06-CA1D-6C2E-B35E-BFA68953625D}" dt="2022-05-27T20:21:52.200" v="1"/>
      <pc:docMkLst>
        <pc:docMk/>
      </pc:docMkLst>
      <pc:sldChg chg="addSp delSp modSp">
        <pc:chgData name="Alana Rivera" userId="S::arg3669@ads.northwestern.edu::fc8b707a-b7e9-4f2a-8d71-2d76819b7881" providerId="AD" clId="Web-{E725CE06-CA1D-6C2E-B35E-BFA68953625D}" dt="2022-05-27T20:21:48.559" v="0"/>
        <pc:sldMkLst>
          <pc:docMk/>
          <pc:sldMk cId="4008657755" sldId="257"/>
        </pc:sldMkLst>
        <pc:spChg chg="add mod">
          <ac:chgData name="Alana Rivera" userId="S::arg3669@ads.northwestern.edu::fc8b707a-b7e9-4f2a-8d71-2d76819b7881" providerId="AD" clId="Web-{E725CE06-CA1D-6C2E-B35E-BFA68953625D}" dt="2022-05-27T20:21:48.559" v="0"/>
          <ac:spMkLst>
            <pc:docMk/>
            <pc:sldMk cId="4008657755" sldId="257"/>
            <ac:spMk id="5" creationId="{B1598829-C316-58A5-9F39-481B8FB9C26D}"/>
          </ac:spMkLst>
        </pc:spChg>
        <pc:picChg chg="del">
          <ac:chgData name="Alana Rivera" userId="S::arg3669@ads.northwestern.edu::fc8b707a-b7e9-4f2a-8d71-2d76819b7881" providerId="AD" clId="Web-{E725CE06-CA1D-6C2E-B35E-BFA68953625D}" dt="2022-05-27T20:21:48.559" v="0"/>
          <ac:picMkLst>
            <pc:docMk/>
            <pc:sldMk cId="4008657755" sldId="257"/>
            <ac:picMk id="25" creationId="{AFDEE866-04F7-BF46-8FB4-0968BA571C5D}"/>
          </ac:picMkLst>
        </pc:picChg>
      </pc:sldChg>
      <pc:sldChg chg="addSp delSp modSp">
        <pc:chgData name="Alana Rivera" userId="S::arg3669@ads.northwestern.edu::fc8b707a-b7e9-4f2a-8d71-2d76819b7881" providerId="AD" clId="Web-{E725CE06-CA1D-6C2E-B35E-BFA68953625D}" dt="2022-05-27T20:21:52.200" v="1"/>
        <pc:sldMkLst>
          <pc:docMk/>
          <pc:sldMk cId="2089666339" sldId="258"/>
        </pc:sldMkLst>
        <pc:spChg chg="add mod">
          <ac:chgData name="Alana Rivera" userId="S::arg3669@ads.northwestern.edu::fc8b707a-b7e9-4f2a-8d71-2d76819b7881" providerId="AD" clId="Web-{E725CE06-CA1D-6C2E-B35E-BFA68953625D}" dt="2022-05-27T20:21:52.200" v="1"/>
          <ac:spMkLst>
            <pc:docMk/>
            <pc:sldMk cId="2089666339" sldId="258"/>
            <ac:spMk id="26" creationId="{BF8F7CD8-78ED-DC69-1C2E-3DC3D15ABE76}"/>
          </ac:spMkLst>
        </pc:spChg>
        <pc:picChg chg="del">
          <ac:chgData name="Alana Rivera" userId="S::arg3669@ads.northwestern.edu::fc8b707a-b7e9-4f2a-8d71-2d76819b7881" providerId="AD" clId="Web-{E725CE06-CA1D-6C2E-B35E-BFA68953625D}" dt="2022-05-27T20:21:52.200" v="1"/>
          <ac:picMkLst>
            <pc:docMk/>
            <pc:sldMk cId="2089666339" sldId="258"/>
            <ac:picMk id="6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8D2346"/>
                </a:solidFill>
              </a:rPr>
              <a:t>Nulliparous/Term/Singleton/Vertex</a:t>
            </a:r>
            <a:r>
              <a:rPr lang="en-US" baseline="0">
                <a:solidFill>
                  <a:srgbClr val="8D2346"/>
                </a:solidFill>
              </a:rPr>
              <a:t> (NTSV)</a:t>
            </a:r>
          </a:p>
          <a:p>
            <a:pPr>
              <a:defRPr/>
            </a:pPr>
            <a:r>
              <a:rPr lang="en-US" baseline="0">
                <a:solidFill>
                  <a:srgbClr val="8D2346"/>
                </a:solidFill>
              </a:rPr>
              <a:t>Cesarean Delivery Rates</a:t>
            </a:r>
          </a:p>
          <a:p>
            <a:pPr>
              <a:defRPr/>
            </a:pPr>
            <a:r>
              <a:rPr lang="en-US" baseline="0">
                <a:solidFill>
                  <a:srgbClr val="8D2346"/>
                </a:solidFill>
              </a:rPr>
              <a:t>2021</a:t>
            </a:r>
            <a:endParaRPr lang="en-US">
              <a:solidFill>
                <a:srgbClr val="8D2346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PVB!$A$5</c:f>
              <c:strCache>
                <c:ptCount val="1"/>
                <c:pt idx="0">
                  <c:v>NTSV%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PVB!$B$4:$N$4</c:f>
              <c:strCache>
                <c:ptCount val="13"/>
                <c:pt idx="0">
                  <c:v>Baseline Oct-Dec. 2020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  <c:pt idx="12">
                  <c:v>Dec</c:v>
                </c:pt>
              </c:strCache>
            </c:strRef>
          </c:cat>
          <c:val>
            <c:numRef>
              <c:f>PVB!$B$5:$N$5</c:f>
              <c:numCache>
                <c:formatCode>0.0%</c:formatCode>
                <c:ptCount val="13"/>
                <c:pt idx="0">
                  <c:v>0.27100000000000002</c:v>
                </c:pt>
                <c:pt idx="1">
                  <c:v>0.27272727272727271</c:v>
                </c:pt>
                <c:pt idx="2">
                  <c:v>0.23076923076923078</c:v>
                </c:pt>
                <c:pt idx="3">
                  <c:v>0.27777777777777779</c:v>
                </c:pt>
                <c:pt idx="4">
                  <c:v>0.3888888888888889</c:v>
                </c:pt>
                <c:pt idx="5">
                  <c:v>0.13636363636363635</c:v>
                </c:pt>
                <c:pt idx="6">
                  <c:v>0.20833333333333334</c:v>
                </c:pt>
                <c:pt idx="7">
                  <c:v>0.11538461538461539</c:v>
                </c:pt>
                <c:pt idx="8">
                  <c:v>0.2</c:v>
                </c:pt>
                <c:pt idx="9">
                  <c:v>0.21052631578947367</c:v>
                </c:pt>
                <c:pt idx="10">
                  <c:v>0.19230769230769232</c:v>
                </c:pt>
                <c:pt idx="11">
                  <c:v>0.21052631578947367</c:v>
                </c:pt>
                <c:pt idx="12">
                  <c:v>0.23809523809523808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E7-49E7-95CC-B32E84FD14FC}"/>
            </c:ext>
          </c:extLst>
        </c:ser>
        <c:ser>
          <c:idx val="1"/>
          <c:order val="1"/>
          <c:tx>
            <c:strRef>
              <c:f>PVB!$A$6</c:f>
              <c:strCache>
                <c:ptCount val="1"/>
                <c:pt idx="0">
                  <c:v>Goal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PVB!$B$4:$N$4</c:f>
              <c:strCache>
                <c:ptCount val="13"/>
                <c:pt idx="0">
                  <c:v>Baseline Oct-Dec. 2020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  <c:pt idx="12">
                  <c:v>Dec</c:v>
                </c:pt>
              </c:strCache>
            </c:strRef>
          </c:cat>
          <c:val>
            <c:numRef>
              <c:f>PVB!$B$6:$N$6</c:f>
              <c:numCache>
                <c:formatCode>0%</c:formatCode>
                <c:ptCount val="13"/>
                <c:pt idx="0">
                  <c:v>0.24</c:v>
                </c:pt>
                <c:pt idx="1">
                  <c:v>0.24</c:v>
                </c:pt>
                <c:pt idx="2">
                  <c:v>0.24</c:v>
                </c:pt>
                <c:pt idx="3">
                  <c:v>0.24</c:v>
                </c:pt>
                <c:pt idx="4">
                  <c:v>0.24</c:v>
                </c:pt>
                <c:pt idx="5">
                  <c:v>0.24</c:v>
                </c:pt>
                <c:pt idx="6">
                  <c:v>0.24</c:v>
                </c:pt>
                <c:pt idx="7">
                  <c:v>0.24</c:v>
                </c:pt>
                <c:pt idx="8">
                  <c:v>0.24</c:v>
                </c:pt>
                <c:pt idx="9">
                  <c:v>0.24</c:v>
                </c:pt>
                <c:pt idx="10">
                  <c:v>0.24</c:v>
                </c:pt>
                <c:pt idx="11">
                  <c:v>0.24</c:v>
                </c:pt>
                <c:pt idx="12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E7-49E7-95CC-B32E84FD1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8958399"/>
        <c:axId val="2138955903"/>
      </c:lineChart>
      <c:catAx>
        <c:axId val="213895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955903"/>
        <c:crosses val="autoZero"/>
        <c:auto val="1"/>
        <c:lblAlgn val="ctr"/>
        <c:lblOffset val="100"/>
        <c:noMultiLvlLbl val="0"/>
      </c:catAx>
      <c:valAx>
        <c:axId val="213895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958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8D2346"/>
                </a:solidFill>
              </a:rPr>
              <a:t>Nulliparous/Term/Singleton/Vertex</a:t>
            </a:r>
            <a:r>
              <a:rPr lang="en-US" baseline="0">
                <a:solidFill>
                  <a:srgbClr val="8D2346"/>
                </a:solidFill>
              </a:rPr>
              <a:t> (NTSV)</a:t>
            </a:r>
          </a:p>
          <a:p>
            <a:pPr>
              <a:defRPr/>
            </a:pPr>
            <a:r>
              <a:rPr lang="en-US" baseline="0">
                <a:solidFill>
                  <a:srgbClr val="8D2346"/>
                </a:solidFill>
              </a:rPr>
              <a:t>Cesarean Delivery Rates</a:t>
            </a:r>
          </a:p>
          <a:p>
            <a:pPr>
              <a:defRPr/>
            </a:pPr>
            <a:r>
              <a:rPr lang="en-US" baseline="0">
                <a:solidFill>
                  <a:srgbClr val="8D2346"/>
                </a:solidFill>
              </a:rPr>
              <a:t>2022</a:t>
            </a:r>
            <a:endParaRPr lang="en-US">
              <a:solidFill>
                <a:srgbClr val="8D2346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'PVB 2022'!$A$6</c:f>
              <c:strCache>
                <c:ptCount val="1"/>
                <c:pt idx="0">
                  <c:v>NTSV%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'PVB 2022'!$B$5:$D$5</c:f>
              <c:strCache>
                <c:ptCount val="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</c:strCache>
            </c:strRef>
          </c:cat>
          <c:val>
            <c:numRef>
              <c:f>'PVB 2022'!$B$6:$D$6</c:f>
              <c:numCache>
                <c:formatCode>0.0%</c:formatCode>
                <c:ptCount val="3"/>
                <c:pt idx="0">
                  <c:v>0.10526315789473684</c:v>
                </c:pt>
                <c:pt idx="1">
                  <c:v>0.23529411764705882</c:v>
                </c:pt>
                <c:pt idx="2">
                  <c:v>0.15789473684210525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09-47AE-99CB-600AAD82A7E1}"/>
            </c:ext>
          </c:extLst>
        </c:ser>
        <c:ser>
          <c:idx val="1"/>
          <c:order val="1"/>
          <c:tx>
            <c:strRef>
              <c:f>'PVB 2022'!$A$7</c:f>
              <c:strCache>
                <c:ptCount val="1"/>
                <c:pt idx="0">
                  <c:v>Goal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'PVB 2022'!$B$5:$D$5</c:f>
              <c:strCache>
                <c:ptCount val="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</c:strCache>
            </c:strRef>
          </c:cat>
          <c:val>
            <c:numRef>
              <c:f>'PVB 2022'!$B$7:$D$7</c:f>
              <c:numCache>
                <c:formatCode>0%</c:formatCode>
                <c:ptCount val="3"/>
                <c:pt idx="0">
                  <c:v>0.24</c:v>
                </c:pt>
                <c:pt idx="1">
                  <c:v>0.24</c:v>
                </c:pt>
                <c:pt idx="2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09-47AE-99CB-600AAD82A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1171696"/>
        <c:axId val="1121172112"/>
      </c:lineChart>
      <c:catAx>
        <c:axId val="112117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72112"/>
        <c:crosses val="autoZero"/>
        <c:auto val="1"/>
        <c:lblAlgn val="ctr"/>
        <c:lblOffset val="100"/>
        <c:noMultiLvlLbl val="0"/>
      </c:catAx>
      <c:valAx>
        <c:axId val="112117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7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NTSV Rates by Provider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'Provider Totals'!$F$1</c:f>
              <c:strCache>
                <c:ptCount val="1"/>
                <c:pt idx="0">
                  <c:v>Percentage C/S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2596975673898753E-3"/>
                  <c:y val="-1.244611103024357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E5-4D2E-8DCD-C9335E2AE482}"/>
                </c:ext>
              </c:extLst>
            </c:dLbl>
            <c:dLbl>
              <c:idx val="2"/>
              <c:layout>
                <c:manualLayout>
                  <c:x val="7.88954635108482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E5-4D2E-8DCD-C9335E2AE482}"/>
                </c:ext>
              </c:extLst>
            </c:dLbl>
            <c:dLbl>
              <c:idx val="3"/>
              <c:layout>
                <c:manualLayout>
                  <c:x val="6.57462195923734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E5-4D2E-8DCD-C9335E2AE4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E5-4D2E-8DCD-C9335E2AE482}"/>
                </c:ext>
              </c:extLst>
            </c:dLbl>
            <c:dLbl>
              <c:idx val="9"/>
              <c:layout>
                <c:manualLayout>
                  <c:x val="8.30728258655053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E5-4D2E-8DCD-C9335E2AE482}"/>
                </c:ext>
              </c:extLst>
            </c:dLbl>
            <c:dLbl>
              <c:idx val="10"/>
              <c:layout>
                <c:manualLayout>
                  <c:x val="7.889546351084813E-3"/>
                  <c:y val="-9.95688882419486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E5-4D2E-8DCD-C9335E2AE48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E5-4D2E-8DCD-C9335E2AE482}"/>
                </c:ext>
              </c:extLst>
            </c:dLbl>
            <c:dLbl>
              <c:idx val="12"/>
              <c:layout>
                <c:manualLayout>
                  <c:x val="1.135490199983826E-2"/>
                  <c:y val="-2.71551445063674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E5-4D2E-8DCD-C9335E2AE482}"/>
                </c:ext>
              </c:extLst>
            </c:dLbl>
            <c:dLbl>
              <c:idx val="13"/>
              <c:layout>
                <c:manualLayout>
                  <c:x val="6.5746219592372956E-3"/>
                  <c:y val="-9.95688882419486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E5-4D2E-8DCD-C9335E2AE482}"/>
                </c:ext>
              </c:extLst>
            </c:dLbl>
            <c:dLbl>
              <c:idx val="14"/>
              <c:layout>
                <c:manualLayout>
                  <c:x val="6.574621959237247E-3"/>
                  <c:y val="-9.95688882419486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E5-4D2E-8DCD-C9335E2AE482}"/>
                </c:ext>
              </c:extLst>
            </c:dLbl>
            <c:dLbl>
              <c:idx val="15"/>
              <c:layout>
                <c:manualLayout>
                  <c:x val="3.9447731755424065E-3"/>
                  <c:y val="-9.95688882419486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E5-4D2E-8DCD-C9335E2AE48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E5-4D2E-8DCD-C9335E2AE48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3E5-4D2E-8DCD-C9335E2AE482}"/>
                </c:ext>
              </c:extLst>
            </c:dLbl>
            <c:dLbl>
              <c:idx val="18"/>
              <c:layout>
                <c:manualLayout>
                  <c:x val="6.57462195923734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3E5-4D2E-8DCD-C9335E2AE482}"/>
                </c:ext>
              </c:extLst>
            </c:dLbl>
            <c:dLbl>
              <c:idx val="19"/>
              <c:layout>
                <c:manualLayout>
                  <c:x val="6.57462195923724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3E5-4D2E-8DCD-C9335E2AE482}"/>
                </c:ext>
              </c:extLst>
            </c:dLbl>
            <c:dLbl>
              <c:idx val="20"/>
              <c:layout>
                <c:manualLayout>
                  <c:x val="6.57462195923734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3E5-4D2E-8DCD-C9335E2AE482}"/>
                </c:ext>
              </c:extLst>
            </c:dLbl>
            <c:dLbl>
              <c:idx val="21"/>
              <c:layout>
                <c:manualLayout>
                  <c:x val="3.9447731755424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3E5-4D2E-8DCD-C9335E2AE482}"/>
                </c:ext>
              </c:extLst>
            </c:dLbl>
            <c:dLbl>
              <c:idx val="22"/>
              <c:layout>
                <c:manualLayout>
                  <c:x val="7.88954635108471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3E5-4D2E-8DCD-C9335E2AE48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3E5-4D2E-8DCD-C9335E2AE482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3E5-4D2E-8DCD-C9335E2AE482}"/>
                </c:ext>
              </c:extLst>
            </c:dLbl>
            <c:dLbl>
              <c:idx val="26"/>
              <c:layout>
                <c:manualLayout>
                  <c:x val="7.8895463510848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3E5-4D2E-8DCD-C9335E2AE482}"/>
                </c:ext>
              </c:extLst>
            </c:dLbl>
            <c:dLbl>
              <c:idx val="27"/>
              <c:layout>
                <c:manualLayout>
                  <c:x val="7.88954635108490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3E5-4D2E-8DCD-C9335E2AE482}"/>
                </c:ext>
              </c:extLst>
            </c:dLbl>
            <c:dLbl>
              <c:idx val="28"/>
              <c:layout>
                <c:manualLayout>
                  <c:x val="6.57462195923734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3E5-4D2E-8DCD-C9335E2AE482}"/>
                </c:ext>
              </c:extLst>
            </c:dLbl>
            <c:dLbl>
              <c:idx val="29"/>
              <c:layout>
                <c:manualLayout>
                  <c:x val="5.25969756738987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3E5-4D2E-8DCD-C9335E2AE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'Provider Totals'!$F$2:$F$33</c:f>
              <c:numCache>
                <c:formatCode>0%</c:formatCode>
                <c:ptCount val="32"/>
                <c:pt idx="0">
                  <c:v>0.75</c:v>
                </c:pt>
                <c:pt idx="1">
                  <c:v>0.72727272727272729</c:v>
                </c:pt>
                <c:pt idx="2">
                  <c:v>0.5</c:v>
                </c:pt>
                <c:pt idx="3">
                  <c:v>0.5</c:v>
                </c:pt>
                <c:pt idx="4">
                  <c:v>0.55769230769230771</c:v>
                </c:pt>
                <c:pt idx="5">
                  <c:v>0.66666666666666663</c:v>
                </c:pt>
                <c:pt idx="6">
                  <c:v>0.68965517241379315</c:v>
                </c:pt>
                <c:pt idx="7">
                  <c:v>0.66666666666666663</c:v>
                </c:pt>
                <c:pt idx="8">
                  <c:v>0</c:v>
                </c:pt>
                <c:pt idx="9">
                  <c:v>0.375</c:v>
                </c:pt>
                <c:pt idx="10">
                  <c:v>0.359375</c:v>
                </c:pt>
                <c:pt idx="11">
                  <c:v>0</c:v>
                </c:pt>
                <c:pt idx="12">
                  <c:v>0.3392857142857143</c:v>
                </c:pt>
                <c:pt idx="13">
                  <c:v>0.33333333333333331</c:v>
                </c:pt>
                <c:pt idx="14">
                  <c:v>0.33333333333333331</c:v>
                </c:pt>
                <c:pt idx="15">
                  <c:v>0.33333333333333331</c:v>
                </c:pt>
                <c:pt idx="16">
                  <c:v>0</c:v>
                </c:pt>
                <c:pt idx="17">
                  <c:v>0</c:v>
                </c:pt>
                <c:pt idx="18">
                  <c:v>0.29166666666666669</c:v>
                </c:pt>
                <c:pt idx="19">
                  <c:v>0.2608695652173913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</c:v>
                </c:pt>
                <c:pt idx="24">
                  <c:v>0</c:v>
                </c:pt>
                <c:pt idx="25">
                  <c:v>0.6071428571428571</c:v>
                </c:pt>
                <c:pt idx="26">
                  <c:v>0.16666666666666666</c:v>
                </c:pt>
                <c:pt idx="27">
                  <c:v>0.16666666666666666</c:v>
                </c:pt>
                <c:pt idx="28">
                  <c:v>0.11594202898550725</c:v>
                </c:pt>
                <c:pt idx="29">
                  <c:v>9.0909090909090912E-2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3E5-4D2E-8DCD-C9335E2AE482}"/>
            </c:ext>
          </c:extLst>
        </c:ser>
        <c:ser>
          <c:idx val="3"/>
          <c:order val="1"/>
          <c:tx>
            <c:strRef>
              <c:f>'Provider Totals'!$J$1</c:f>
              <c:strCache>
                <c:ptCount val="1"/>
                <c:pt idx="0">
                  <c:v>Percentage C/S Adjusted with Midwives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3E5-4D2E-8DCD-C9335E2AE4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3E5-4D2E-8DCD-C9335E2AE4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3E5-4D2E-8DCD-C9335E2AE4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3E5-4D2E-8DCD-C9335E2AE4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3E5-4D2E-8DCD-C9335E2AE4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3E5-4D2E-8DCD-C9335E2AE4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3E5-4D2E-8DCD-C9335E2AE48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3E5-4D2E-8DCD-C9335E2AE48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3E5-4D2E-8DCD-C9335E2AE48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3E5-4D2E-8DCD-C9335E2AE48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3E5-4D2E-8DCD-C9335E2AE48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3E5-4D2E-8DCD-C9335E2AE48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3E5-4D2E-8DCD-C9335E2AE48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3E5-4D2E-8DCD-C9335E2AE48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3E5-4D2E-8DCD-C9335E2AE48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3E5-4D2E-8DCD-C9335E2AE48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23E5-4D2E-8DCD-C9335E2AE48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3E5-4D2E-8DCD-C9335E2AE48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23E5-4D2E-8DCD-C9335E2AE48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23E5-4D2E-8DCD-C9335E2AE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'Provider Totals'!$B$2:$B$33</c:f>
              <c:strCache>
                <c:ptCount val="32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  <c:pt idx="15">
                  <c:v>P</c:v>
                </c:pt>
                <c:pt idx="16">
                  <c:v>Q</c:v>
                </c:pt>
                <c:pt idx="17">
                  <c:v>R</c:v>
                </c:pt>
                <c:pt idx="18">
                  <c:v>S</c:v>
                </c:pt>
                <c:pt idx="19">
                  <c:v>T</c:v>
                </c:pt>
                <c:pt idx="20">
                  <c:v>U</c:v>
                </c:pt>
                <c:pt idx="21">
                  <c:v>V</c:v>
                </c:pt>
                <c:pt idx="22">
                  <c:v>W</c:v>
                </c:pt>
                <c:pt idx="23">
                  <c:v>X</c:v>
                </c:pt>
                <c:pt idx="24">
                  <c:v>Y</c:v>
                </c:pt>
                <c:pt idx="25">
                  <c:v>Z</c:v>
                </c:pt>
                <c:pt idx="26">
                  <c:v>AA</c:v>
                </c:pt>
                <c:pt idx="27">
                  <c:v>BB</c:v>
                </c:pt>
                <c:pt idx="28">
                  <c:v>CC</c:v>
                </c:pt>
                <c:pt idx="29">
                  <c:v>DD</c:v>
                </c:pt>
                <c:pt idx="30">
                  <c:v>EE</c:v>
                </c:pt>
                <c:pt idx="31">
                  <c:v>FF</c:v>
                </c:pt>
              </c:strCache>
            </c:strRef>
          </c:cat>
          <c:val>
            <c:numRef>
              <c:f>'Provider Totals'!$J$2:$J$33</c:f>
              <c:numCache>
                <c:formatCode>0%</c:formatCode>
                <c:ptCount val="32"/>
                <c:pt idx="0">
                  <c:v>0.75</c:v>
                </c:pt>
                <c:pt idx="1">
                  <c:v>0.53846153846153844</c:v>
                </c:pt>
                <c:pt idx="2">
                  <c:v>0.5</c:v>
                </c:pt>
                <c:pt idx="3">
                  <c:v>0.5</c:v>
                </c:pt>
                <c:pt idx="4">
                  <c:v>0.47</c:v>
                </c:pt>
                <c:pt idx="5">
                  <c:v>0.45454545454545453</c:v>
                </c:pt>
                <c:pt idx="6">
                  <c:v>0.4375</c:v>
                </c:pt>
                <c:pt idx="7">
                  <c:v>0.4</c:v>
                </c:pt>
                <c:pt idx="8">
                  <c:v>0.39</c:v>
                </c:pt>
                <c:pt idx="9">
                  <c:v>0.38</c:v>
                </c:pt>
                <c:pt idx="10">
                  <c:v>0.36</c:v>
                </c:pt>
                <c:pt idx="11">
                  <c:v>0.35</c:v>
                </c:pt>
                <c:pt idx="12">
                  <c:v>0.34</c:v>
                </c:pt>
                <c:pt idx="13">
                  <c:v>0.33</c:v>
                </c:pt>
                <c:pt idx="14">
                  <c:v>0.33</c:v>
                </c:pt>
                <c:pt idx="15">
                  <c:v>0.33</c:v>
                </c:pt>
                <c:pt idx="16">
                  <c:v>0.31</c:v>
                </c:pt>
                <c:pt idx="17">
                  <c:v>0.28999999999999998</c:v>
                </c:pt>
                <c:pt idx="18">
                  <c:v>0.28999999999999998</c:v>
                </c:pt>
                <c:pt idx="19">
                  <c:v>0.26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0.23</c:v>
                </c:pt>
                <c:pt idx="24">
                  <c:v>0.22</c:v>
                </c:pt>
                <c:pt idx="25">
                  <c:v>0.21428571428571427</c:v>
                </c:pt>
                <c:pt idx="26">
                  <c:v>0.17</c:v>
                </c:pt>
                <c:pt idx="27">
                  <c:v>0.17</c:v>
                </c:pt>
                <c:pt idx="28">
                  <c:v>0.12</c:v>
                </c:pt>
                <c:pt idx="29">
                  <c:v>0.09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23E5-4D2E-8DCD-C9335E2AE4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29795208"/>
        <c:axId val="829799472"/>
      </c:barChart>
      <c:catAx>
        <c:axId val="82979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799472"/>
        <c:crosses val="autoZero"/>
        <c:auto val="1"/>
        <c:lblAlgn val="ctr"/>
        <c:lblOffset val="100"/>
        <c:noMultiLvlLbl val="0"/>
      </c:catAx>
      <c:valAx>
        <c:axId val="82979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795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C/S Rate per Provider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 Rates by Provider Groups'!$C$1</c:f>
              <c:strCache>
                <c:ptCount val="1"/>
                <c:pt idx="0">
                  <c:v>C/S Rate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 Rates by Provider Groups'!$B$2:$B$13</c:f>
              <c:strCache>
                <c:ptCount val="12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</c:strCache>
            </c:strRef>
          </c:cat>
          <c:val>
            <c:numRef>
              <c:f>'CS Rates by Provider Groups'!$C$2:$C$13</c:f>
              <c:numCache>
                <c:formatCode>0%</c:formatCode>
                <c:ptCount val="12"/>
                <c:pt idx="0">
                  <c:v>0.5</c:v>
                </c:pt>
                <c:pt idx="1">
                  <c:v>0.42857142857142855</c:v>
                </c:pt>
                <c:pt idx="2">
                  <c:v>0.42028985507246375</c:v>
                </c:pt>
                <c:pt idx="3">
                  <c:v>0.38709677419354838</c:v>
                </c:pt>
                <c:pt idx="4">
                  <c:v>0.359375</c:v>
                </c:pt>
                <c:pt idx="5">
                  <c:v>0.3392857142857143</c:v>
                </c:pt>
                <c:pt idx="6">
                  <c:v>0.31140350877192985</c:v>
                </c:pt>
                <c:pt idx="7">
                  <c:v>0.25</c:v>
                </c:pt>
                <c:pt idx="8">
                  <c:v>0.23448275862068965</c:v>
                </c:pt>
                <c:pt idx="9">
                  <c:v>0.11594202898550725</c:v>
                </c:pt>
                <c:pt idx="10">
                  <c:v>9.0909090909090912E-2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8C-411E-895F-F525DD7B98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29512560"/>
        <c:axId val="729515184"/>
      </c:barChart>
      <c:catAx>
        <c:axId val="72951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515184"/>
        <c:crosses val="autoZero"/>
        <c:auto val="1"/>
        <c:lblAlgn val="ctr"/>
        <c:lblOffset val="100"/>
        <c:noMultiLvlLbl val="0"/>
      </c:catAx>
      <c:valAx>
        <c:axId val="72951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51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CFDF9-0DDB-47C4-85E2-2FDD5ED5570A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CEF540-964F-4C1E-9E2C-F96AAE930232}">
      <dgm:prSet/>
      <dgm:spPr/>
      <dgm:t>
        <a:bodyPr/>
        <a:lstStyle/>
        <a:p>
          <a:pPr rtl="0"/>
          <a:r>
            <a:rPr lang="en-US" b="0" i="0"/>
            <a:t>Gain innovate ideas</a:t>
          </a:r>
          <a:endParaRPr lang="en-US"/>
        </a:p>
      </dgm:t>
    </dgm:pt>
    <dgm:pt modelId="{9AF0E644-C152-4AEF-89B9-9C75A9511AA8}" type="parTrans" cxnId="{7EBE58C8-AC05-4313-BD7A-68864E8D8A19}">
      <dgm:prSet/>
      <dgm:spPr/>
      <dgm:t>
        <a:bodyPr/>
        <a:lstStyle/>
        <a:p>
          <a:endParaRPr lang="en-US"/>
        </a:p>
      </dgm:t>
    </dgm:pt>
    <dgm:pt modelId="{0D80877B-5A9E-46B3-B155-603093961C4D}" type="sibTrans" cxnId="{7EBE58C8-AC05-4313-BD7A-68864E8D8A19}">
      <dgm:prSet/>
      <dgm:spPr/>
      <dgm:t>
        <a:bodyPr/>
        <a:lstStyle/>
        <a:p>
          <a:endParaRPr lang="en-US"/>
        </a:p>
      </dgm:t>
    </dgm:pt>
    <dgm:pt modelId="{6B031C9C-4D7B-409C-9718-EF14E82A13CC}">
      <dgm:prSet/>
      <dgm:spPr/>
      <dgm:t>
        <a:bodyPr/>
        <a:lstStyle/>
        <a:p>
          <a:pPr rtl="0"/>
          <a:r>
            <a:rPr lang="en-US" b="0" i="0"/>
            <a:t>Create cultural change</a:t>
          </a:r>
          <a:endParaRPr lang="en-US"/>
        </a:p>
      </dgm:t>
    </dgm:pt>
    <dgm:pt modelId="{438A51CD-AD3B-4DEF-8ADA-0D72D6785A37}" type="parTrans" cxnId="{65A4E5A7-D36F-4B53-A3AF-B57C3EE599C5}">
      <dgm:prSet/>
      <dgm:spPr/>
      <dgm:t>
        <a:bodyPr/>
        <a:lstStyle/>
        <a:p>
          <a:endParaRPr lang="en-US"/>
        </a:p>
      </dgm:t>
    </dgm:pt>
    <dgm:pt modelId="{05D23B31-BB54-4DAE-9908-EE1A7C95C145}" type="sibTrans" cxnId="{65A4E5A7-D36F-4B53-A3AF-B57C3EE599C5}">
      <dgm:prSet/>
      <dgm:spPr/>
      <dgm:t>
        <a:bodyPr/>
        <a:lstStyle/>
        <a:p>
          <a:endParaRPr lang="en-US"/>
        </a:p>
      </dgm:t>
    </dgm:pt>
    <dgm:pt modelId="{C578F46B-A03B-4595-9BC0-39C449DE92AF}">
      <dgm:prSet/>
      <dgm:spPr/>
      <dgm:t>
        <a:bodyPr/>
        <a:lstStyle/>
        <a:p>
          <a:pPr rtl="0"/>
          <a:r>
            <a:rPr lang="en-US" b="0" i="0"/>
            <a:t>Make system changes</a:t>
          </a:r>
          <a:endParaRPr lang="en-US"/>
        </a:p>
      </dgm:t>
    </dgm:pt>
    <dgm:pt modelId="{D8E0B503-EC5E-4CFE-886A-29E714FFA2A9}" type="parTrans" cxnId="{CA90B265-106E-43BC-AEC8-5E3ACF0D7037}">
      <dgm:prSet/>
      <dgm:spPr/>
      <dgm:t>
        <a:bodyPr/>
        <a:lstStyle/>
        <a:p>
          <a:endParaRPr lang="en-US"/>
        </a:p>
      </dgm:t>
    </dgm:pt>
    <dgm:pt modelId="{40F53E53-9E86-487E-B797-B94AAC45518E}" type="sibTrans" cxnId="{CA90B265-106E-43BC-AEC8-5E3ACF0D7037}">
      <dgm:prSet/>
      <dgm:spPr/>
      <dgm:t>
        <a:bodyPr/>
        <a:lstStyle/>
        <a:p>
          <a:endParaRPr lang="en-US"/>
        </a:p>
      </dgm:t>
    </dgm:pt>
    <dgm:pt modelId="{3D444C3F-A131-4413-AC89-D5F55D36B19E}">
      <dgm:prSet custT="1"/>
      <dgm:spPr/>
      <dgm:t>
        <a:bodyPr/>
        <a:lstStyle/>
        <a:p>
          <a:pPr rtl="0"/>
          <a:r>
            <a:rPr lang="en-US" sz="3300"/>
            <a:t>Focus: PSDA cycles </a:t>
          </a:r>
        </a:p>
      </dgm:t>
    </dgm:pt>
    <dgm:pt modelId="{80328904-4D73-46DB-A522-4D21B9AF6B68}" type="parTrans" cxnId="{90F6019E-79AD-4F5D-8F82-5A922A52D96E}">
      <dgm:prSet/>
      <dgm:spPr/>
      <dgm:t>
        <a:bodyPr/>
        <a:lstStyle/>
        <a:p>
          <a:endParaRPr lang="en-US"/>
        </a:p>
      </dgm:t>
    </dgm:pt>
    <dgm:pt modelId="{ED971BD6-6758-4ECA-8921-5F7E87A2D4D2}" type="sibTrans" cxnId="{90F6019E-79AD-4F5D-8F82-5A922A52D96E}">
      <dgm:prSet/>
      <dgm:spPr/>
      <dgm:t>
        <a:bodyPr/>
        <a:lstStyle/>
        <a:p>
          <a:endParaRPr lang="en-US"/>
        </a:p>
      </dgm:t>
    </dgm:pt>
    <dgm:pt modelId="{5F6F13B6-F6E8-421E-8730-F3D414F28B86}">
      <dgm:prSet custT="1"/>
      <dgm:spPr/>
      <dgm:t>
        <a:bodyPr/>
        <a:lstStyle/>
        <a:p>
          <a:pPr rtl="0"/>
          <a:r>
            <a:rPr lang="en-US" sz="3300"/>
            <a:t>Focus: 30/60/90 plans</a:t>
          </a:r>
        </a:p>
      </dgm:t>
    </dgm:pt>
    <dgm:pt modelId="{514469FE-B0FF-4CD8-8F46-4C010039929B}" type="parTrans" cxnId="{C31D0278-8F41-4767-9565-DFD5B68C0A04}">
      <dgm:prSet/>
      <dgm:spPr/>
      <dgm:t>
        <a:bodyPr/>
        <a:lstStyle/>
        <a:p>
          <a:endParaRPr lang="en-US"/>
        </a:p>
      </dgm:t>
    </dgm:pt>
    <dgm:pt modelId="{8B735706-DC45-405B-9615-475EBD46E697}" type="sibTrans" cxnId="{C31D0278-8F41-4767-9565-DFD5B68C0A04}">
      <dgm:prSet/>
      <dgm:spPr/>
      <dgm:t>
        <a:bodyPr/>
        <a:lstStyle/>
        <a:p>
          <a:endParaRPr lang="en-US"/>
        </a:p>
      </dgm:t>
    </dgm:pt>
    <dgm:pt modelId="{8A55CC92-6F6D-4B29-8845-34FDBA80AB5D}" type="pres">
      <dgm:prSet presAssocID="{183CFDF9-0DDB-47C4-85E2-2FDD5ED5570A}" presName="outerComposite" presStyleCnt="0">
        <dgm:presLayoutVars>
          <dgm:chMax val="5"/>
          <dgm:dir/>
          <dgm:resizeHandles val="exact"/>
        </dgm:presLayoutVars>
      </dgm:prSet>
      <dgm:spPr/>
    </dgm:pt>
    <dgm:pt modelId="{1AA3C57D-6C0E-47C1-9837-53E2F95396F8}" type="pres">
      <dgm:prSet presAssocID="{183CFDF9-0DDB-47C4-85E2-2FDD5ED5570A}" presName="dummyMaxCanvas" presStyleCnt="0">
        <dgm:presLayoutVars/>
      </dgm:prSet>
      <dgm:spPr/>
    </dgm:pt>
    <dgm:pt modelId="{B7388859-3F4B-4E5D-A421-438DC4B5EBD0}" type="pres">
      <dgm:prSet presAssocID="{183CFDF9-0DDB-47C4-85E2-2FDD5ED5570A}" presName="FiveNodes_1" presStyleLbl="node1" presStyleIdx="0" presStyleCnt="5">
        <dgm:presLayoutVars>
          <dgm:bulletEnabled val="1"/>
        </dgm:presLayoutVars>
      </dgm:prSet>
      <dgm:spPr/>
    </dgm:pt>
    <dgm:pt modelId="{DB88574E-9B48-4674-882A-311DC8CEB63D}" type="pres">
      <dgm:prSet presAssocID="{183CFDF9-0DDB-47C4-85E2-2FDD5ED5570A}" presName="FiveNodes_2" presStyleLbl="node1" presStyleIdx="1" presStyleCnt="5">
        <dgm:presLayoutVars>
          <dgm:bulletEnabled val="1"/>
        </dgm:presLayoutVars>
      </dgm:prSet>
      <dgm:spPr/>
    </dgm:pt>
    <dgm:pt modelId="{18711ECF-7BAB-45AE-BE52-5A05F2EC8961}" type="pres">
      <dgm:prSet presAssocID="{183CFDF9-0DDB-47C4-85E2-2FDD5ED5570A}" presName="FiveNodes_3" presStyleLbl="node1" presStyleIdx="2" presStyleCnt="5">
        <dgm:presLayoutVars>
          <dgm:bulletEnabled val="1"/>
        </dgm:presLayoutVars>
      </dgm:prSet>
      <dgm:spPr/>
    </dgm:pt>
    <dgm:pt modelId="{0194D42E-3405-40CA-804D-B99EAF2E5D74}" type="pres">
      <dgm:prSet presAssocID="{183CFDF9-0DDB-47C4-85E2-2FDD5ED5570A}" presName="FiveNodes_4" presStyleLbl="node1" presStyleIdx="3" presStyleCnt="5">
        <dgm:presLayoutVars>
          <dgm:bulletEnabled val="1"/>
        </dgm:presLayoutVars>
      </dgm:prSet>
      <dgm:spPr/>
    </dgm:pt>
    <dgm:pt modelId="{EDCE0E44-F545-4E66-9D8C-DE4A2B2FF454}" type="pres">
      <dgm:prSet presAssocID="{183CFDF9-0DDB-47C4-85E2-2FDD5ED5570A}" presName="FiveNodes_5" presStyleLbl="node1" presStyleIdx="4" presStyleCnt="5">
        <dgm:presLayoutVars>
          <dgm:bulletEnabled val="1"/>
        </dgm:presLayoutVars>
      </dgm:prSet>
      <dgm:spPr/>
    </dgm:pt>
    <dgm:pt modelId="{C3A2573F-D447-4D9C-AD08-D486B331A46A}" type="pres">
      <dgm:prSet presAssocID="{183CFDF9-0DDB-47C4-85E2-2FDD5ED5570A}" presName="FiveConn_1-2" presStyleLbl="fgAccFollowNode1" presStyleIdx="0" presStyleCnt="4">
        <dgm:presLayoutVars>
          <dgm:bulletEnabled val="1"/>
        </dgm:presLayoutVars>
      </dgm:prSet>
      <dgm:spPr/>
    </dgm:pt>
    <dgm:pt modelId="{510DA672-F7C5-4850-A43C-333FB662BFD2}" type="pres">
      <dgm:prSet presAssocID="{183CFDF9-0DDB-47C4-85E2-2FDD5ED5570A}" presName="FiveConn_2-3" presStyleLbl="fgAccFollowNode1" presStyleIdx="1" presStyleCnt="4">
        <dgm:presLayoutVars>
          <dgm:bulletEnabled val="1"/>
        </dgm:presLayoutVars>
      </dgm:prSet>
      <dgm:spPr/>
    </dgm:pt>
    <dgm:pt modelId="{E6626480-693B-4F7D-8A08-8199967D0630}" type="pres">
      <dgm:prSet presAssocID="{183CFDF9-0DDB-47C4-85E2-2FDD5ED5570A}" presName="FiveConn_3-4" presStyleLbl="fgAccFollowNode1" presStyleIdx="2" presStyleCnt="4">
        <dgm:presLayoutVars>
          <dgm:bulletEnabled val="1"/>
        </dgm:presLayoutVars>
      </dgm:prSet>
      <dgm:spPr/>
    </dgm:pt>
    <dgm:pt modelId="{9E978DCF-6312-4484-90F0-F65BEE21DFF6}" type="pres">
      <dgm:prSet presAssocID="{183CFDF9-0DDB-47C4-85E2-2FDD5ED5570A}" presName="FiveConn_4-5" presStyleLbl="fgAccFollowNode1" presStyleIdx="3" presStyleCnt="4">
        <dgm:presLayoutVars>
          <dgm:bulletEnabled val="1"/>
        </dgm:presLayoutVars>
      </dgm:prSet>
      <dgm:spPr/>
    </dgm:pt>
    <dgm:pt modelId="{5B8D2572-EC42-41FE-816F-68D3FE76B43E}" type="pres">
      <dgm:prSet presAssocID="{183CFDF9-0DDB-47C4-85E2-2FDD5ED5570A}" presName="FiveNodes_1_text" presStyleLbl="node1" presStyleIdx="4" presStyleCnt="5">
        <dgm:presLayoutVars>
          <dgm:bulletEnabled val="1"/>
        </dgm:presLayoutVars>
      </dgm:prSet>
      <dgm:spPr/>
    </dgm:pt>
    <dgm:pt modelId="{6BC213AD-D5E5-4DD8-9743-F772A61F2FFE}" type="pres">
      <dgm:prSet presAssocID="{183CFDF9-0DDB-47C4-85E2-2FDD5ED5570A}" presName="FiveNodes_2_text" presStyleLbl="node1" presStyleIdx="4" presStyleCnt="5">
        <dgm:presLayoutVars>
          <dgm:bulletEnabled val="1"/>
        </dgm:presLayoutVars>
      </dgm:prSet>
      <dgm:spPr/>
    </dgm:pt>
    <dgm:pt modelId="{4E98E7E3-5E68-4A44-9299-D33FF0078F61}" type="pres">
      <dgm:prSet presAssocID="{183CFDF9-0DDB-47C4-85E2-2FDD5ED5570A}" presName="FiveNodes_3_text" presStyleLbl="node1" presStyleIdx="4" presStyleCnt="5">
        <dgm:presLayoutVars>
          <dgm:bulletEnabled val="1"/>
        </dgm:presLayoutVars>
      </dgm:prSet>
      <dgm:spPr/>
    </dgm:pt>
    <dgm:pt modelId="{229BE6D1-DB1F-4D25-BFF1-EFA98B7C496A}" type="pres">
      <dgm:prSet presAssocID="{183CFDF9-0DDB-47C4-85E2-2FDD5ED5570A}" presName="FiveNodes_4_text" presStyleLbl="node1" presStyleIdx="4" presStyleCnt="5">
        <dgm:presLayoutVars>
          <dgm:bulletEnabled val="1"/>
        </dgm:presLayoutVars>
      </dgm:prSet>
      <dgm:spPr/>
    </dgm:pt>
    <dgm:pt modelId="{F73BBBDA-4476-4E65-9DDB-E433B11CA8E4}" type="pres">
      <dgm:prSet presAssocID="{183CFDF9-0DDB-47C4-85E2-2FDD5ED5570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318CB14-22DF-421F-A4B6-B2753B749BF9}" type="presOf" srcId="{C578F46B-A03B-4595-9BC0-39C449DE92AF}" destId="{EDCE0E44-F545-4E66-9D8C-DE4A2B2FF454}" srcOrd="0" destOrd="0" presId="urn:microsoft.com/office/officeart/2005/8/layout/vProcess5"/>
    <dgm:cxn modelId="{0A6C0B16-5AF7-4641-8F70-05735ED8CCF0}" type="presOf" srcId="{A9CEF540-964F-4C1E-9E2C-F96AAE930232}" destId="{B7388859-3F4B-4E5D-A421-438DC4B5EBD0}" srcOrd="0" destOrd="0" presId="urn:microsoft.com/office/officeart/2005/8/layout/vProcess5"/>
    <dgm:cxn modelId="{B0C83334-3C31-4B31-A7A2-7817DD19E805}" type="presOf" srcId="{ED971BD6-6758-4ECA-8921-5F7E87A2D4D2}" destId="{510DA672-F7C5-4850-A43C-333FB662BFD2}" srcOrd="0" destOrd="0" presId="urn:microsoft.com/office/officeart/2005/8/layout/vProcess5"/>
    <dgm:cxn modelId="{C28B6E36-45BE-4680-8032-7141F0D3E40F}" type="presOf" srcId="{8B735706-DC45-405B-9615-475EBD46E697}" destId="{E6626480-693B-4F7D-8A08-8199967D0630}" srcOrd="0" destOrd="0" presId="urn:microsoft.com/office/officeart/2005/8/layout/vProcess5"/>
    <dgm:cxn modelId="{CA90B265-106E-43BC-AEC8-5E3ACF0D7037}" srcId="{183CFDF9-0DDB-47C4-85E2-2FDD5ED5570A}" destId="{C578F46B-A03B-4595-9BC0-39C449DE92AF}" srcOrd="4" destOrd="0" parTransId="{D8E0B503-EC5E-4CFE-886A-29E714FFA2A9}" sibTransId="{40F53E53-9E86-487E-B797-B94AAC45518E}"/>
    <dgm:cxn modelId="{1045EA46-D2F8-45E3-9FDC-BCC39601735B}" type="presOf" srcId="{5F6F13B6-F6E8-421E-8730-F3D414F28B86}" destId="{4E98E7E3-5E68-4A44-9299-D33FF0078F61}" srcOrd="1" destOrd="0" presId="urn:microsoft.com/office/officeart/2005/8/layout/vProcess5"/>
    <dgm:cxn modelId="{1B489968-0F17-4FF8-B628-1D2C99089554}" type="presOf" srcId="{6B031C9C-4D7B-409C-9718-EF14E82A13CC}" destId="{229BE6D1-DB1F-4D25-BFF1-EFA98B7C496A}" srcOrd="1" destOrd="0" presId="urn:microsoft.com/office/officeart/2005/8/layout/vProcess5"/>
    <dgm:cxn modelId="{7CF7FD68-7C9D-4158-8E9F-7D370844992E}" type="presOf" srcId="{6B031C9C-4D7B-409C-9718-EF14E82A13CC}" destId="{0194D42E-3405-40CA-804D-B99EAF2E5D74}" srcOrd="0" destOrd="0" presId="urn:microsoft.com/office/officeart/2005/8/layout/vProcess5"/>
    <dgm:cxn modelId="{6669526D-FE2B-4FFC-9154-D07131749721}" type="presOf" srcId="{3D444C3F-A131-4413-AC89-D5F55D36B19E}" destId="{DB88574E-9B48-4674-882A-311DC8CEB63D}" srcOrd="0" destOrd="0" presId="urn:microsoft.com/office/officeart/2005/8/layout/vProcess5"/>
    <dgm:cxn modelId="{C31D0278-8F41-4767-9565-DFD5B68C0A04}" srcId="{183CFDF9-0DDB-47C4-85E2-2FDD5ED5570A}" destId="{5F6F13B6-F6E8-421E-8730-F3D414F28B86}" srcOrd="2" destOrd="0" parTransId="{514469FE-B0FF-4CD8-8F46-4C010039929B}" sibTransId="{8B735706-DC45-405B-9615-475EBD46E697}"/>
    <dgm:cxn modelId="{B20EA17D-4EA7-435D-BCE8-3EB935F3FCB2}" type="presOf" srcId="{A9CEF540-964F-4C1E-9E2C-F96AAE930232}" destId="{5B8D2572-EC42-41FE-816F-68D3FE76B43E}" srcOrd="1" destOrd="0" presId="urn:microsoft.com/office/officeart/2005/8/layout/vProcess5"/>
    <dgm:cxn modelId="{90F6019E-79AD-4F5D-8F82-5A922A52D96E}" srcId="{183CFDF9-0DDB-47C4-85E2-2FDD5ED5570A}" destId="{3D444C3F-A131-4413-AC89-D5F55D36B19E}" srcOrd="1" destOrd="0" parTransId="{80328904-4D73-46DB-A522-4D21B9AF6B68}" sibTransId="{ED971BD6-6758-4ECA-8921-5F7E87A2D4D2}"/>
    <dgm:cxn modelId="{599911A1-8B77-4BD2-8EE4-A6F0F23A7826}" type="presOf" srcId="{183CFDF9-0DDB-47C4-85E2-2FDD5ED5570A}" destId="{8A55CC92-6F6D-4B29-8845-34FDBA80AB5D}" srcOrd="0" destOrd="0" presId="urn:microsoft.com/office/officeart/2005/8/layout/vProcess5"/>
    <dgm:cxn modelId="{65A4E5A7-D36F-4B53-A3AF-B57C3EE599C5}" srcId="{183CFDF9-0DDB-47C4-85E2-2FDD5ED5570A}" destId="{6B031C9C-4D7B-409C-9718-EF14E82A13CC}" srcOrd="3" destOrd="0" parTransId="{438A51CD-AD3B-4DEF-8ADA-0D72D6785A37}" sibTransId="{05D23B31-BB54-4DAE-9908-EE1A7C95C145}"/>
    <dgm:cxn modelId="{8B772EBD-5C1B-4767-A2EC-124334A2A3D8}" type="presOf" srcId="{05D23B31-BB54-4DAE-9908-EE1A7C95C145}" destId="{9E978DCF-6312-4484-90F0-F65BEE21DFF6}" srcOrd="0" destOrd="0" presId="urn:microsoft.com/office/officeart/2005/8/layout/vProcess5"/>
    <dgm:cxn modelId="{7EBE58C8-AC05-4313-BD7A-68864E8D8A19}" srcId="{183CFDF9-0DDB-47C4-85E2-2FDD5ED5570A}" destId="{A9CEF540-964F-4C1E-9E2C-F96AAE930232}" srcOrd="0" destOrd="0" parTransId="{9AF0E644-C152-4AEF-89B9-9C75A9511AA8}" sibTransId="{0D80877B-5A9E-46B3-B155-603093961C4D}"/>
    <dgm:cxn modelId="{342E31CA-FBFE-4BDF-BB11-E302FA622206}" type="presOf" srcId="{0D80877B-5A9E-46B3-B155-603093961C4D}" destId="{C3A2573F-D447-4D9C-AD08-D486B331A46A}" srcOrd="0" destOrd="0" presId="urn:microsoft.com/office/officeart/2005/8/layout/vProcess5"/>
    <dgm:cxn modelId="{D61566D5-F73C-4941-90F6-2FC4AC56E420}" type="presOf" srcId="{5F6F13B6-F6E8-421E-8730-F3D414F28B86}" destId="{18711ECF-7BAB-45AE-BE52-5A05F2EC8961}" srcOrd="0" destOrd="0" presId="urn:microsoft.com/office/officeart/2005/8/layout/vProcess5"/>
    <dgm:cxn modelId="{859981D6-1CB7-4411-857A-62E80259712C}" type="presOf" srcId="{3D444C3F-A131-4413-AC89-D5F55D36B19E}" destId="{6BC213AD-D5E5-4DD8-9743-F772A61F2FFE}" srcOrd="1" destOrd="0" presId="urn:microsoft.com/office/officeart/2005/8/layout/vProcess5"/>
    <dgm:cxn modelId="{37E196DA-5C65-4790-8E39-2FAEA19E3385}" type="presOf" srcId="{C578F46B-A03B-4595-9BC0-39C449DE92AF}" destId="{F73BBBDA-4476-4E65-9DDB-E433B11CA8E4}" srcOrd="1" destOrd="0" presId="urn:microsoft.com/office/officeart/2005/8/layout/vProcess5"/>
    <dgm:cxn modelId="{96B87FEA-7C28-4D3A-8CA3-771BECBCAE63}" type="presParOf" srcId="{8A55CC92-6F6D-4B29-8845-34FDBA80AB5D}" destId="{1AA3C57D-6C0E-47C1-9837-53E2F95396F8}" srcOrd="0" destOrd="0" presId="urn:microsoft.com/office/officeart/2005/8/layout/vProcess5"/>
    <dgm:cxn modelId="{B5F768B5-7B78-4DA8-A03A-DBDB67FC8F71}" type="presParOf" srcId="{8A55CC92-6F6D-4B29-8845-34FDBA80AB5D}" destId="{B7388859-3F4B-4E5D-A421-438DC4B5EBD0}" srcOrd="1" destOrd="0" presId="urn:microsoft.com/office/officeart/2005/8/layout/vProcess5"/>
    <dgm:cxn modelId="{B0B5BF0A-6D90-4749-B8C8-F2B9A6327312}" type="presParOf" srcId="{8A55CC92-6F6D-4B29-8845-34FDBA80AB5D}" destId="{DB88574E-9B48-4674-882A-311DC8CEB63D}" srcOrd="2" destOrd="0" presId="urn:microsoft.com/office/officeart/2005/8/layout/vProcess5"/>
    <dgm:cxn modelId="{D218E8D0-75C3-462C-869D-C111CDB98621}" type="presParOf" srcId="{8A55CC92-6F6D-4B29-8845-34FDBA80AB5D}" destId="{18711ECF-7BAB-45AE-BE52-5A05F2EC8961}" srcOrd="3" destOrd="0" presId="urn:microsoft.com/office/officeart/2005/8/layout/vProcess5"/>
    <dgm:cxn modelId="{D76D29A6-07F1-4982-8D25-C87A0FE58F7B}" type="presParOf" srcId="{8A55CC92-6F6D-4B29-8845-34FDBA80AB5D}" destId="{0194D42E-3405-40CA-804D-B99EAF2E5D74}" srcOrd="4" destOrd="0" presId="urn:microsoft.com/office/officeart/2005/8/layout/vProcess5"/>
    <dgm:cxn modelId="{5D6C2BF7-FDA1-4EAA-B31F-ED078A358A5D}" type="presParOf" srcId="{8A55CC92-6F6D-4B29-8845-34FDBA80AB5D}" destId="{EDCE0E44-F545-4E66-9D8C-DE4A2B2FF454}" srcOrd="5" destOrd="0" presId="urn:microsoft.com/office/officeart/2005/8/layout/vProcess5"/>
    <dgm:cxn modelId="{240F2194-5710-478D-9B40-CFB6018543A4}" type="presParOf" srcId="{8A55CC92-6F6D-4B29-8845-34FDBA80AB5D}" destId="{C3A2573F-D447-4D9C-AD08-D486B331A46A}" srcOrd="6" destOrd="0" presId="urn:microsoft.com/office/officeart/2005/8/layout/vProcess5"/>
    <dgm:cxn modelId="{E5CD2EC2-438F-4FA4-8DCC-CAFC1A817ED2}" type="presParOf" srcId="{8A55CC92-6F6D-4B29-8845-34FDBA80AB5D}" destId="{510DA672-F7C5-4850-A43C-333FB662BFD2}" srcOrd="7" destOrd="0" presId="urn:microsoft.com/office/officeart/2005/8/layout/vProcess5"/>
    <dgm:cxn modelId="{58E2D021-3E01-44D2-9032-45D328610142}" type="presParOf" srcId="{8A55CC92-6F6D-4B29-8845-34FDBA80AB5D}" destId="{E6626480-693B-4F7D-8A08-8199967D0630}" srcOrd="8" destOrd="0" presId="urn:microsoft.com/office/officeart/2005/8/layout/vProcess5"/>
    <dgm:cxn modelId="{A0C3999A-F2E9-48D1-9048-EDF052A63F3C}" type="presParOf" srcId="{8A55CC92-6F6D-4B29-8845-34FDBA80AB5D}" destId="{9E978DCF-6312-4484-90F0-F65BEE21DFF6}" srcOrd="9" destOrd="0" presId="urn:microsoft.com/office/officeart/2005/8/layout/vProcess5"/>
    <dgm:cxn modelId="{92FFED8A-917C-49E2-9118-62F3BD642506}" type="presParOf" srcId="{8A55CC92-6F6D-4B29-8845-34FDBA80AB5D}" destId="{5B8D2572-EC42-41FE-816F-68D3FE76B43E}" srcOrd="10" destOrd="0" presId="urn:microsoft.com/office/officeart/2005/8/layout/vProcess5"/>
    <dgm:cxn modelId="{2577CD35-8092-42D3-BF8B-D9330D19DB5D}" type="presParOf" srcId="{8A55CC92-6F6D-4B29-8845-34FDBA80AB5D}" destId="{6BC213AD-D5E5-4DD8-9743-F772A61F2FFE}" srcOrd="11" destOrd="0" presId="urn:microsoft.com/office/officeart/2005/8/layout/vProcess5"/>
    <dgm:cxn modelId="{CA43CFA6-7A00-41C8-91DE-7477FF4CB612}" type="presParOf" srcId="{8A55CC92-6F6D-4B29-8845-34FDBA80AB5D}" destId="{4E98E7E3-5E68-4A44-9299-D33FF0078F61}" srcOrd="12" destOrd="0" presId="urn:microsoft.com/office/officeart/2005/8/layout/vProcess5"/>
    <dgm:cxn modelId="{141A5C2F-A4AC-4850-830E-8862627A3081}" type="presParOf" srcId="{8A55CC92-6F6D-4B29-8845-34FDBA80AB5D}" destId="{229BE6D1-DB1F-4D25-BFF1-EFA98B7C496A}" srcOrd="13" destOrd="0" presId="urn:microsoft.com/office/officeart/2005/8/layout/vProcess5"/>
    <dgm:cxn modelId="{52CD425C-3356-401F-9D60-3FD42BD43542}" type="presParOf" srcId="{8A55CC92-6F6D-4B29-8845-34FDBA80AB5D}" destId="{F73BBBDA-4476-4E65-9DDB-E433B11CA8E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8C4B37-EC75-4896-97BD-3C1F1CF27FC6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E800E-4083-4145-B64A-E5656D054081}">
      <dgm:prSet phldrT="[Text]"/>
      <dgm:spPr/>
      <dgm:t>
        <a:bodyPr/>
        <a:lstStyle/>
        <a:p>
          <a:r>
            <a:rPr lang="en-US"/>
            <a:t>Identify NTSVs and recognition for clinical team</a:t>
          </a:r>
        </a:p>
      </dgm:t>
    </dgm:pt>
    <dgm:pt modelId="{780C7AD9-7332-4E7D-A4EF-DD65C18CAFD7}" type="parTrans" cxnId="{96C2DC0C-33FA-4BD8-9B02-7683F0761151}">
      <dgm:prSet/>
      <dgm:spPr/>
      <dgm:t>
        <a:bodyPr/>
        <a:lstStyle/>
        <a:p>
          <a:endParaRPr lang="en-US"/>
        </a:p>
      </dgm:t>
    </dgm:pt>
    <dgm:pt modelId="{91CF08DC-9131-49DB-93D9-458518BD674C}" type="sibTrans" cxnId="{96C2DC0C-33FA-4BD8-9B02-7683F0761151}">
      <dgm:prSet/>
      <dgm:spPr/>
      <dgm:t>
        <a:bodyPr/>
        <a:lstStyle/>
        <a:p>
          <a:endParaRPr lang="en-US"/>
        </a:p>
      </dgm:t>
    </dgm:pt>
    <dgm:pt modelId="{C6A0DCC8-CBFA-4589-8868-DEBD9EFA387B}">
      <dgm:prSet phldrT="[Text]"/>
      <dgm:spPr/>
      <dgm:t>
        <a:bodyPr/>
        <a:lstStyle/>
        <a:p>
          <a:r>
            <a:rPr lang="en-US"/>
            <a:t>Education of ACOG/SMFM criteria for providers and nurses </a:t>
          </a:r>
        </a:p>
      </dgm:t>
    </dgm:pt>
    <dgm:pt modelId="{ECE8D62E-F0D1-4CFE-B3CA-CDF39AE4D56E}" type="parTrans" cxnId="{82A1857C-0DF4-4B01-AAB0-A5D95F7E50AC}">
      <dgm:prSet/>
      <dgm:spPr/>
      <dgm:t>
        <a:bodyPr/>
        <a:lstStyle/>
        <a:p>
          <a:endParaRPr lang="en-US"/>
        </a:p>
      </dgm:t>
    </dgm:pt>
    <dgm:pt modelId="{75306F77-D9FF-4884-ACF3-4AB3B87C7465}" type="sibTrans" cxnId="{82A1857C-0DF4-4B01-AAB0-A5D95F7E50AC}">
      <dgm:prSet/>
      <dgm:spPr/>
      <dgm:t>
        <a:bodyPr/>
        <a:lstStyle/>
        <a:p>
          <a:endParaRPr lang="en-US"/>
        </a:p>
      </dgm:t>
    </dgm:pt>
    <dgm:pt modelId="{19AB432E-44A4-42DE-8512-D3660DAFA609}">
      <dgm:prSet phldrT="[Text]"/>
      <dgm:spPr/>
      <dgm:t>
        <a:bodyPr/>
        <a:lstStyle/>
        <a:p>
          <a:r>
            <a:rPr lang="en-US"/>
            <a:t>Implement cesarean decision checklists and huddles</a:t>
          </a:r>
        </a:p>
      </dgm:t>
    </dgm:pt>
    <dgm:pt modelId="{D35E4A1E-05F4-413B-90D1-379EABF9D02E}" type="parTrans" cxnId="{721CEA89-3B66-4504-A5D0-DA23F0F332B7}">
      <dgm:prSet/>
      <dgm:spPr/>
      <dgm:t>
        <a:bodyPr/>
        <a:lstStyle/>
        <a:p>
          <a:endParaRPr lang="en-US"/>
        </a:p>
      </dgm:t>
    </dgm:pt>
    <dgm:pt modelId="{8305F37C-32F0-4669-9223-32638CC51F83}" type="sibTrans" cxnId="{721CEA89-3B66-4504-A5D0-DA23F0F332B7}">
      <dgm:prSet/>
      <dgm:spPr/>
      <dgm:t>
        <a:bodyPr/>
        <a:lstStyle/>
        <a:p>
          <a:endParaRPr lang="en-US"/>
        </a:p>
      </dgm:t>
    </dgm:pt>
    <dgm:pt modelId="{39065DF8-A06E-40B8-B579-9748DA262401}">
      <dgm:prSet/>
      <dgm:spPr/>
      <dgm:t>
        <a:bodyPr/>
        <a:lstStyle/>
        <a:p>
          <a:r>
            <a:rPr lang="en-US"/>
            <a:t>Promote Labor management support  </a:t>
          </a:r>
        </a:p>
      </dgm:t>
    </dgm:pt>
    <dgm:pt modelId="{F2F55818-B157-4DF1-81CA-6E8A963EF5DC}" type="parTrans" cxnId="{8AE7D618-2DEE-47C7-BB0B-8809EDDD40E6}">
      <dgm:prSet/>
      <dgm:spPr/>
      <dgm:t>
        <a:bodyPr/>
        <a:lstStyle/>
        <a:p>
          <a:endParaRPr lang="en-US"/>
        </a:p>
      </dgm:t>
    </dgm:pt>
    <dgm:pt modelId="{4749A8FF-7F97-451E-B1F3-E9A651503BA4}" type="sibTrans" cxnId="{8AE7D618-2DEE-47C7-BB0B-8809EDDD40E6}">
      <dgm:prSet/>
      <dgm:spPr/>
      <dgm:t>
        <a:bodyPr/>
        <a:lstStyle/>
        <a:p>
          <a:endParaRPr lang="en-US"/>
        </a:p>
      </dgm:t>
    </dgm:pt>
    <dgm:pt modelId="{8D3E92BD-3CD5-469F-AF7D-82AD5C6D89B5}">
      <dgm:prSet/>
      <dgm:spPr/>
      <dgm:t>
        <a:bodyPr/>
        <a:lstStyle/>
        <a:p>
          <a:r>
            <a:rPr lang="en-US"/>
            <a:t>Share Un-blinded provider data</a:t>
          </a:r>
        </a:p>
      </dgm:t>
    </dgm:pt>
    <dgm:pt modelId="{9FE85B5C-2EFB-474B-847D-788D90D1F78A}" type="parTrans" cxnId="{BA041F05-91CB-4844-AF76-D40910E43B2C}">
      <dgm:prSet/>
      <dgm:spPr/>
      <dgm:t>
        <a:bodyPr/>
        <a:lstStyle/>
        <a:p>
          <a:endParaRPr lang="en-US"/>
        </a:p>
      </dgm:t>
    </dgm:pt>
    <dgm:pt modelId="{592734A8-F9E7-40CA-AF3C-85977D67AE63}" type="sibTrans" cxnId="{BA041F05-91CB-4844-AF76-D40910E43B2C}">
      <dgm:prSet/>
      <dgm:spPr/>
      <dgm:t>
        <a:bodyPr/>
        <a:lstStyle/>
        <a:p>
          <a:endParaRPr lang="en-US"/>
        </a:p>
      </dgm:t>
    </dgm:pt>
    <dgm:pt modelId="{D475615A-46FF-4D32-8DD8-B6A79FE7252D}">
      <dgm:prSet phldrT="[Text]"/>
      <dgm:spPr/>
      <dgm:t>
        <a:bodyPr/>
        <a:lstStyle/>
        <a:p>
          <a:r>
            <a:rPr lang="en-US"/>
            <a:t>Standardize Patient Education and Shared Decision Making</a:t>
          </a:r>
        </a:p>
      </dgm:t>
    </dgm:pt>
    <dgm:pt modelId="{59025D51-52BF-4553-8E6F-EBE7C9C8241F}" type="parTrans" cxnId="{632EB0DB-F8EF-49D2-B2B1-98C5021FE8F4}">
      <dgm:prSet/>
      <dgm:spPr/>
      <dgm:t>
        <a:bodyPr/>
        <a:lstStyle/>
        <a:p>
          <a:endParaRPr lang="en-US"/>
        </a:p>
      </dgm:t>
    </dgm:pt>
    <dgm:pt modelId="{7D712366-AA0A-46D1-A75B-9DCACF3528CB}" type="sibTrans" cxnId="{632EB0DB-F8EF-49D2-B2B1-98C5021FE8F4}">
      <dgm:prSet/>
      <dgm:spPr/>
      <dgm:t>
        <a:bodyPr/>
        <a:lstStyle/>
        <a:p>
          <a:endParaRPr lang="en-US"/>
        </a:p>
      </dgm:t>
    </dgm:pt>
    <dgm:pt modelId="{38B933D0-6691-42A7-A092-AE5AAA66ED16}" type="pres">
      <dgm:prSet presAssocID="{B28C4B37-EC75-4896-97BD-3C1F1CF27FC6}" presName="diagram" presStyleCnt="0">
        <dgm:presLayoutVars>
          <dgm:dir/>
          <dgm:resizeHandles val="exact"/>
        </dgm:presLayoutVars>
      </dgm:prSet>
      <dgm:spPr/>
    </dgm:pt>
    <dgm:pt modelId="{8276FC7B-C8C3-4FE7-B721-9128DA6C9C15}" type="pres">
      <dgm:prSet presAssocID="{63CE800E-4083-4145-B64A-E5656D054081}" presName="node" presStyleLbl="node1" presStyleIdx="0" presStyleCnt="6">
        <dgm:presLayoutVars>
          <dgm:bulletEnabled val="1"/>
        </dgm:presLayoutVars>
      </dgm:prSet>
      <dgm:spPr/>
    </dgm:pt>
    <dgm:pt modelId="{80DB58DC-4D8B-4F12-B35D-DDB5046AE14A}" type="pres">
      <dgm:prSet presAssocID="{91CF08DC-9131-49DB-93D9-458518BD674C}" presName="sibTrans" presStyleCnt="0"/>
      <dgm:spPr/>
    </dgm:pt>
    <dgm:pt modelId="{7C2AE56E-74DA-4172-A617-EBCDF5DADE6A}" type="pres">
      <dgm:prSet presAssocID="{C6A0DCC8-CBFA-4589-8868-DEBD9EFA387B}" presName="node" presStyleLbl="node1" presStyleIdx="1" presStyleCnt="6">
        <dgm:presLayoutVars>
          <dgm:bulletEnabled val="1"/>
        </dgm:presLayoutVars>
      </dgm:prSet>
      <dgm:spPr/>
    </dgm:pt>
    <dgm:pt modelId="{5592CECC-AFDF-476F-AA2A-2E1DD7A67690}" type="pres">
      <dgm:prSet presAssocID="{75306F77-D9FF-4884-ACF3-4AB3B87C7465}" presName="sibTrans" presStyleCnt="0"/>
      <dgm:spPr/>
    </dgm:pt>
    <dgm:pt modelId="{40D46BE4-8C5D-4D0C-8FC3-FD910FD53D3E}" type="pres">
      <dgm:prSet presAssocID="{19AB432E-44A4-42DE-8512-D3660DAFA609}" presName="node" presStyleLbl="node1" presStyleIdx="2" presStyleCnt="6">
        <dgm:presLayoutVars>
          <dgm:bulletEnabled val="1"/>
        </dgm:presLayoutVars>
      </dgm:prSet>
      <dgm:spPr/>
    </dgm:pt>
    <dgm:pt modelId="{4537DC47-02DC-4DFC-BBCB-571395D01E0E}" type="pres">
      <dgm:prSet presAssocID="{8305F37C-32F0-4669-9223-32638CC51F83}" presName="sibTrans" presStyleCnt="0"/>
      <dgm:spPr/>
    </dgm:pt>
    <dgm:pt modelId="{ABDDD8C4-3BCB-4027-BA06-6B930E9C27E8}" type="pres">
      <dgm:prSet presAssocID="{39065DF8-A06E-40B8-B579-9748DA262401}" presName="node" presStyleLbl="node1" presStyleIdx="3" presStyleCnt="6" custLinFactNeighborX="-55000" custLinFactNeighborY="1359">
        <dgm:presLayoutVars>
          <dgm:bulletEnabled val="1"/>
        </dgm:presLayoutVars>
      </dgm:prSet>
      <dgm:spPr/>
    </dgm:pt>
    <dgm:pt modelId="{232A24D3-8862-46AC-9083-868EB9FD0A99}" type="pres">
      <dgm:prSet presAssocID="{4749A8FF-7F97-451E-B1F3-E9A651503BA4}" presName="sibTrans" presStyleCnt="0"/>
      <dgm:spPr/>
    </dgm:pt>
    <dgm:pt modelId="{783C8BB6-EB4F-4341-998B-0B2567F14929}" type="pres">
      <dgm:prSet presAssocID="{8D3E92BD-3CD5-469F-AF7D-82AD5C6D89B5}" presName="node" presStyleLbl="node1" presStyleIdx="4" presStyleCnt="6" custLinFactNeighborX="-1503" custLinFactNeighborY="1359">
        <dgm:presLayoutVars>
          <dgm:bulletEnabled val="1"/>
        </dgm:presLayoutVars>
      </dgm:prSet>
      <dgm:spPr/>
    </dgm:pt>
    <dgm:pt modelId="{0C8DBA29-80CD-4404-BF01-144620E1B9A6}" type="pres">
      <dgm:prSet presAssocID="{592734A8-F9E7-40CA-AF3C-85977D67AE63}" presName="sibTrans" presStyleCnt="0"/>
      <dgm:spPr/>
    </dgm:pt>
    <dgm:pt modelId="{E894687D-01DB-4997-8964-2828F7E2E291}" type="pres">
      <dgm:prSet presAssocID="{D475615A-46FF-4D32-8DD8-B6A79FE7252D}" presName="node" presStyleLbl="node1" presStyleIdx="5" presStyleCnt="6">
        <dgm:presLayoutVars>
          <dgm:bulletEnabled val="1"/>
        </dgm:presLayoutVars>
      </dgm:prSet>
      <dgm:spPr/>
    </dgm:pt>
  </dgm:ptLst>
  <dgm:cxnLst>
    <dgm:cxn modelId="{BA041F05-91CB-4844-AF76-D40910E43B2C}" srcId="{B28C4B37-EC75-4896-97BD-3C1F1CF27FC6}" destId="{8D3E92BD-3CD5-469F-AF7D-82AD5C6D89B5}" srcOrd="4" destOrd="0" parTransId="{9FE85B5C-2EFB-474B-847D-788D90D1F78A}" sibTransId="{592734A8-F9E7-40CA-AF3C-85977D67AE63}"/>
    <dgm:cxn modelId="{96C2DC0C-33FA-4BD8-9B02-7683F0761151}" srcId="{B28C4B37-EC75-4896-97BD-3C1F1CF27FC6}" destId="{63CE800E-4083-4145-B64A-E5656D054081}" srcOrd="0" destOrd="0" parTransId="{780C7AD9-7332-4E7D-A4EF-DD65C18CAFD7}" sibTransId="{91CF08DC-9131-49DB-93D9-458518BD674C}"/>
    <dgm:cxn modelId="{8AE7D618-2DEE-47C7-BB0B-8809EDDD40E6}" srcId="{B28C4B37-EC75-4896-97BD-3C1F1CF27FC6}" destId="{39065DF8-A06E-40B8-B579-9748DA262401}" srcOrd="3" destOrd="0" parTransId="{F2F55818-B157-4DF1-81CA-6E8A963EF5DC}" sibTransId="{4749A8FF-7F97-451E-B1F3-E9A651503BA4}"/>
    <dgm:cxn modelId="{31F2B129-CC6C-4689-8097-E5388FB149E3}" type="presOf" srcId="{8D3E92BD-3CD5-469F-AF7D-82AD5C6D89B5}" destId="{783C8BB6-EB4F-4341-998B-0B2567F14929}" srcOrd="0" destOrd="0" presId="urn:microsoft.com/office/officeart/2005/8/layout/default"/>
    <dgm:cxn modelId="{5AFB783D-0924-40A8-9723-4C991EA720C2}" type="presOf" srcId="{C6A0DCC8-CBFA-4589-8868-DEBD9EFA387B}" destId="{7C2AE56E-74DA-4172-A617-EBCDF5DADE6A}" srcOrd="0" destOrd="0" presId="urn:microsoft.com/office/officeart/2005/8/layout/default"/>
    <dgm:cxn modelId="{1656856B-46EA-4DFB-B872-E00960FFBEAE}" type="presOf" srcId="{B28C4B37-EC75-4896-97BD-3C1F1CF27FC6}" destId="{38B933D0-6691-42A7-A092-AE5AAA66ED16}" srcOrd="0" destOrd="0" presId="urn:microsoft.com/office/officeart/2005/8/layout/default"/>
    <dgm:cxn modelId="{82A1857C-0DF4-4B01-AAB0-A5D95F7E50AC}" srcId="{B28C4B37-EC75-4896-97BD-3C1F1CF27FC6}" destId="{C6A0DCC8-CBFA-4589-8868-DEBD9EFA387B}" srcOrd="1" destOrd="0" parTransId="{ECE8D62E-F0D1-4CFE-B3CA-CDF39AE4D56E}" sibTransId="{75306F77-D9FF-4884-ACF3-4AB3B87C7465}"/>
    <dgm:cxn modelId="{721CEA89-3B66-4504-A5D0-DA23F0F332B7}" srcId="{B28C4B37-EC75-4896-97BD-3C1F1CF27FC6}" destId="{19AB432E-44A4-42DE-8512-D3660DAFA609}" srcOrd="2" destOrd="0" parTransId="{D35E4A1E-05F4-413B-90D1-379EABF9D02E}" sibTransId="{8305F37C-32F0-4669-9223-32638CC51F83}"/>
    <dgm:cxn modelId="{837FC08C-BE82-4869-86AA-5263CFAFC554}" type="presOf" srcId="{63CE800E-4083-4145-B64A-E5656D054081}" destId="{8276FC7B-C8C3-4FE7-B721-9128DA6C9C15}" srcOrd="0" destOrd="0" presId="urn:microsoft.com/office/officeart/2005/8/layout/default"/>
    <dgm:cxn modelId="{651623A3-597D-445F-A182-1CA3813BF6BB}" type="presOf" srcId="{39065DF8-A06E-40B8-B579-9748DA262401}" destId="{ABDDD8C4-3BCB-4027-BA06-6B930E9C27E8}" srcOrd="0" destOrd="0" presId="urn:microsoft.com/office/officeart/2005/8/layout/default"/>
    <dgm:cxn modelId="{506ED6B5-F867-40EE-A887-BC1B1CA4113F}" type="presOf" srcId="{19AB432E-44A4-42DE-8512-D3660DAFA609}" destId="{40D46BE4-8C5D-4D0C-8FC3-FD910FD53D3E}" srcOrd="0" destOrd="0" presId="urn:microsoft.com/office/officeart/2005/8/layout/default"/>
    <dgm:cxn modelId="{5428C4D4-E03A-4A1A-9874-B4C548665962}" type="presOf" srcId="{D475615A-46FF-4D32-8DD8-B6A79FE7252D}" destId="{E894687D-01DB-4997-8964-2828F7E2E291}" srcOrd="0" destOrd="0" presId="urn:microsoft.com/office/officeart/2005/8/layout/default"/>
    <dgm:cxn modelId="{632EB0DB-F8EF-49D2-B2B1-98C5021FE8F4}" srcId="{B28C4B37-EC75-4896-97BD-3C1F1CF27FC6}" destId="{D475615A-46FF-4D32-8DD8-B6A79FE7252D}" srcOrd="5" destOrd="0" parTransId="{59025D51-52BF-4553-8E6F-EBE7C9C8241F}" sibTransId="{7D712366-AA0A-46D1-A75B-9DCACF3528CB}"/>
    <dgm:cxn modelId="{F6255641-BB9B-497C-9572-32A9E9ABE566}" type="presParOf" srcId="{38B933D0-6691-42A7-A092-AE5AAA66ED16}" destId="{8276FC7B-C8C3-4FE7-B721-9128DA6C9C15}" srcOrd="0" destOrd="0" presId="urn:microsoft.com/office/officeart/2005/8/layout/default"/>
    <dgm:cxn modelId="{BC1338BE-0955-435F-9639-AC0A0E8A2DCA}" type="presParOf" srcId="{38B933D0-6691-42A7-A092-AE5AAA66ED16}" destId="{80DB58DC-4D8B-4F12-B35D-DDB5046AE14A}" srcOrd="1" destOrd="0" presId="urn:microsoft.com/office/officeart/2005/8/layout/default"/>
    <dgm:cxn modelId="{2F3B72AF-CD04-4381-AD84-71D7063E28B8}" type="presParOf" srcId="{38B933D0-6691-42A7-A092-AE5AAA66ED16}" destId="{7C2AE56E-74DA-4172-A617-EBCDF5DADE6A}" srcOrd="2" destOrd="0" presId="urn:microsoft.com/office/officeart/2005/8/layout/default"/>
    <dgm:cxn modelId="{483C389D-1019-4546-A63B-6F890552155E}" type="presParOf" srcId="{38B933D0-6691-42A7-A092-AE5AAA66ED16}" destId="{5592CECC-AFDF-476F-AA2A-2E1DD7A67690}" srcOrd="3" destOrd="0" presId="urn:microsoft.com/office/officeart/2005/8/layout/default"/>
    <dgm:cxn modelId="{34C46841-4B08-41B5-B7B1-1FC616A15D42}" type="presParOf" srcId="{38B933D0-6691-42A7-A092-AE5AAA66ED16}" destId="{40D46BE4-8C5D-4D0C-8FC3-FD910FD53D3E}" srcOrd="4" destOrd="0" presId="urn:microsoft.com/office/officeart/2005/8/layout/default"/>
    <dgm:cxn modelId="{352818B1-9063-4A3F-AE76-4167CBF7AC07}" type="presParOf" srcId="{38B933D0-6691-42A7-A092-AE5AAA66ED16}" destId="{4537DC47-02DC-4DFC-BBCB-571395D01E0E}" srcOrd="5" destOrd="0" presId="urn:microsoft.com/office/officeart/2005/8/layout/default"/>
    <dgm:cxn modelId="{3EBAAFC7-DA24-4837-A294-85BEDD25174B}" type="presParOf" srcId="{38B933D0-6691-42A7-A092-AE5AAA66ED16}" destId="{ABDDD8C4-3BCB-4027-BA06-6B930E9C27E8}" srcOrd="6" destOrd="0" presId="urn:microsoft.com/office/officeart/2005/8/layout/default"/>
    <dgm:cxn modelId="{A7D36742-BD2D-4FDB-A79D-0FEA40B430E1}" type="presParOf" srcId="{38B933D0-6691-42A7-A092-AE5AAA66ED16}" destId="{232A24D3-8862-46AC-9083-868EB9FD0A99}" srcOrd="7" destOrd="0" presId="urn:microsoft.com/office/officeart/2005/8/layout/default"/>
    <dgm:cxn modelId="{3635FA04-50C1-413D-BB52-43EB662F3062}" type="presParOf" srcId="{38B933D0-6691-42A7-A092-AE5AAA66ED16}" destId="{783C8BB6-EB4F-4341-998B-0B2567F14929}" srcOrd="8" destOrd="0" presId="urn:microsoft.com/office/officeart/2005/8/layout/default"/>
    <dgm:cxn modelId="{531D658C-DFC1-49AF-AA77-D4C185F5F2A2}" type="presParOf" srcId="{38B933D0-6691-42A7-A092-AE5AAA66ED16}" destId="{0C8DBA29-80CD-4404-BF01-144620E1B9A6}" srcOrd="9" destOrd="0" presId="urn:microsoft.com/office/officeart/2005/8/layout/default"/>
    <dgm:cxn modelId="{551B3F10-BFCA-4C25-8670-57DB5317546C}" type="presParOf" srcId="{38B933D0-6691-42A7-A092-AE5AAA66ED16}" destId="{E894687D-01DB-4997-8964-2828F7E2E29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88859-3F4B-4E5D-A421-438DC4B5EBD0}">
      <dsp:nvSpPr>
        <dsp:cNvPr id="0" name=""/>
        <dsp:cNvSpPr/>
      </dsp:nvSpPr>
      <dsp:spPr>
        <a:xfrm>
          <a:off x="0" y="0"/>
          <a:ext cx="5232655" cy="9465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/>
            <a:t>Gain innovate ideas</a:t>
          </a:r>
          <a:endParaRPr lang="en-US" sz="3300" kern="1200"/>
        </a:p>
      </dsp:txBody>
      <dsp:txXfrm>
        <a:off x="27724" y="27724"/>
        <a:ext cx="4100495" cy="891111"/>
      </dsp:txXfrm>
    </dsp:sp>
    <dsp:sp modelId="{DB88574E-9B48-4674-882A-311DC8CEB63D}">
      <dsp:nvSpPr>
        <dsp:cNvPr id="0" name=""/>
        <dsp:cNvSpPr/>
      </dsp:nvSpPr>
      <dsp:spPr>
        <a:xfrm>
          <a:off x="390750" y="1078026"/>
          <a:ext cx="5232655" cy="9465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Focus: PSDA cycles </a:t>
          </a:r>
        </a:p>
      </dsp:txBody>
      <dsp:txXfrm>
        <a:off x="418474" y="1105750"/>
        <a:ext cx="4171192" cy="891111"/>
      </dsp:txXfrm>
    </dsp:sp>
    <dsp:sp modelId="{18711ECF-7BAB-45AE-BE52-5A05F2EC8961}">
      <dsp:nvSpPr>
        <dsp:cNvPr id="0" name=""/>
        <dsp:cNvSpPr/>
      </dsp:nvSpPr>
      <dsp:spPr>
        <a:xfrm>
          <a:off x="781500" y="2156053"/>
          <a:ext cx="5232655" cy="9465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Focus: 30/60/90 plans</a:t>
          </a:r>
        </a:p>
      </dsp:txBody>
      <dsp:txXfrm>
        <a:off x="809224" y="2183777"/>
        <a:ext cx="4171192" cy="891111"/>
      </dsp:txXfrm>
    </dsp:sp>
    <dsp:sp modelId="{0194D42E-3405-40CA-804D-B99EAF2E5D74}">
      <dsp:nvSpPr>
        <dsp:cNvPr id="0" name=""/>
        <dsp:cNvSpPr/>
      </dsp:nvSpPr>
      <dsp:spPr>
        <a:xfrm>
          <a:off x="1172250" y="3234079"/>
          <a:ext cx="5232655" cy="9465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/>
            <a:t>Create cultural change</a:t>
          </a:r>
          <a:endParaRPr lang="en-US" sz="3300" kern="1200"/>
        </a:p>
      </dsp:txBody>
      <dsp:txXfrm>
        <a:off x="1199974" y="3261803"/>
        <a:ext cx="4171192" cy="891111"/>
      </dsp:txXfrm>
    </dsp:sp>
    <dsp:sp modelId="{EDCE0E44-F545-4E66-9D8C-DE4A2B2FF454}">
      <dsp:nvSpPr>
        <dsp:cNvPr id="0" name=""/>
        <dsp:cNvSpPr/>
      </dsp:nvSpPr>
      <dsp:spPr>
        <a:xfrm>
          <a:off x="1563000" y="4312106"/>
          <a:ext cx="5232655" cy="9465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/>
            <a:t>Make system changes</a:t>
          </a:r>
          <a:endParaRPr lang="en-US" sz="3300" kern="1200"/>
        </a:p>
      </dsp:txBody>
      <dsp:txXfrm>
        <a:off x="1590724" y="4339830"/>
        <a:ext cx="4171192" cy="891111"/>
      </dsp:txXfrm>
    </dsp:sp>
    <dsp:sp modelId="{C3A2573F-D447-4D9C-AD08-D486B331A46A}">
      <dsp:nvSpPr>
        <dsp:cNvPr id="0" name=""/>
        <dsp:cNvSpPr/>
      </dsp:nvSpPr>
      <dsp:spPr>
        <a:xfrm>
          <a:off x="4617391" y="691514"/>
          <a:ext cx="615263" cy="61526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755825" y="691514"/>
        <a:ext cx="338395" cy="462985"/>
      </dsp:txXfrm>
    </dsp:sp>
    <dsp:sp modelId="{510DA672-F7C5-4850-A43C-333FB662BFD2}">
      <dsp:nvSpPr>
        <dsp:cNvPr id="0" name=""/>
        <dsp:cNvSpPr/>
      </dsp:nvSpPr>
      <dsp:spPr>
        <a:xfrm>
          <a:off x="5008141" y="1769541"/>
          <a:ext cx="615263" cy="61526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146575" y="1769541"/>
        <a:ext cx="338395" cy="462985"/>
      </dsp:txXfrm>
    </dsp:sp>
    <dsp:sp modelId="{E6626480-693B-4F7D-8A08-8199967D0630}">
      <dsp:nvSpPr>
        <dsp:cNvPr id="0" name=""/>
        <dsp:cNvSpPr/>
      </dsp:nvSpPr>
      <dsp:spPr>
        <a:xfrm>
          <a:off x="5398891" y="2831791"/>
          <a:ext cx="615263" cy="61526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537325" y="2831791"/>
        <a:ext cx="338395" cy="462985"/>
      </dsp:txXfrm>
    </dsp:sp>
    <dsp:sp modelId="{9E978DCF-6312-4484-90F0-F65BEE21DFF6}">
      <dsp:nvSpPr>
        <dsp:cNvPr id="0" name=""/>
        <dsp:cNvSpPr/>
      </dsp:nvSpPr>
      <dsp:spPr>
        <a:xfrm>
          <a:off x="5789641" y="3920335"/>
          <a:ext cx="615263" cy="61526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928075" y="3920335"/>
        <a:ext cx="338395" cy="462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6FC7B-C8C3-4FE7-B721-9128DA6C9C15}">
      <dsp:nvSpPr>
        <dsp:cNvPr id="0" name=""/>
        <dsp:cNvSpPr/>
      </dsp:nvSpPr>
      <dsp:spPr>
        <a:xfrm>
          <a:off x="0" y="333916"/>
          <a:ext cx="3223457" cy="1934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Identify NTSVs and recognition for clinical team</a:t>
          </a:r>
        </a:p>
      </dsp:txBody>
      <dsp:txXfrm>
        <a:off x="0" y="333916"/>
        <a:ext cx="3223457" cy="1934074"/>
      </dsp:txXfrm>
    </dsp:sp>
    <dsp:sp modelId="{7C2AE56E-74DA-4172-A617-EBCDF5DADE6A}">
      <dsp:nvSpPr>
        <dsp:cNvPr id="0" name=""/>
        <dsp:cNvSpPr/>
      </dsp:nvSpPr>
      <dsp:spPr>
        <a:xfrm>
          <a:off x="3545802" y="333916"/>
          <a:ext cx="3223457" cy="19340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Education of ACOG/SMFM criteria for providers and nurses </a:t>
          </a:r>
        </a:p>
      </dsp:txBody>
      <dsp:txXfrm>
        <a:off x="3545802" y="333916"/>
        <a:ext cx="3223457" cy="1934074"/>
      </dsp:txXfrm>
    </dsp:sp>
    <dsp:sp modelId="{40D46BE4-8C5D-4D0C-8FC3-FD910FD53D3E}">
      <dsp:nvSpPr>
        <dsp:cNvPr id="0" name=""/>
        <dsp:cNvSpPr/>
      </dsp:nvSpPr>
      <dsp:spPr>
        <a:xfrm>
          <a:off x="7091605" y="333916"/>
          <a:ext cx="3223457" cy="19340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Implement cesarean decision checklists and huddles</a:t>
          </a:r>
        </a:p>
      </dsp:txBody>
      <dsp:txXfrm>
        <a:off x="7091605" y="333916"/>
        <a:ext cx="3223457" cy="1934074"/>
      </dsp:txXfrm>
    </dsp:sp>
    <dsp:sp modelId="{ABDDD8C4-3BCB-4027-BA06-6B930E9C27E8}">
      <dsp:nvSpPr>
        <dsp:cNvPr id="0" name=""/>
        <dsp:cNvSpPr/>
      </dsp:nvSpPr>
      <dsp:spPr>
        <a:xfrm>
          <a:off x="0" y="2616620"/>
          <a:ext cx="3223457" cy="19340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Promote Labor management support  </a:t>
          </a:r>
        </a:p>
      </dsp:txBody>
      <dsp:txXfrm>
        <a:off x="0" y="2616620"/>
        <a:ext cx="3223457" cy="1934074"/>
      </dsp:txXfrm>
    </dsp:sp>
    <dsp:sp modelId="{783C8BB6-EB4F-4341-998B-0B2567F14929}">
      <dsp:nvSpPr>
        <dsp:cNvPr id="0" name=""/>
        <dsp:cNvSpPr/>
      </dsp:nvSpPr>
      <dsp:spPr>
        <a:xfrm>
          <a:off x="3497354" y="2616620"/>
          <a:ext cx="3223457" cy="19340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Share Un-blinded provider data</a:t>
          </a:r>
        </a:p>
      </dsp:txBody>
      <dsp:txXfrm>
        <a:off x="3497354" y="2616620"/>
        <a:ext cx="3223457" cy="1934074"/>
      </dsp:txXfrm>
    </dsp:sp>
    <dsp:sp modelId="{E894687D-01DB-4997-8964-2828F7E2E291}">
      <dsp:nvSpPr>
        <dsp:cNvPr id="0" name=""/>
        <dsp:cNvSpPr/>
      </dsp:nvSpPr>
      <dsp:spPr>
        <a:xfrm>
          <a:off x="7091605" y="2590336"/>
          <a:ext cx="3223457" cy="1934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Standardize Patient Education and Shared Decision Making</a:t>
          </a:r>
        </a:p>
      </dsp:txBody>
      <dsp:txXfrm>
        <a:off x="7091605" y="2590336"/>
        <a:ext cx="3223457" cy="1934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0.03966</cdr:x>
      <cdr:y>0.89751</cdr:y>
    </cdr:from>
    <cdr:to>
      <cdr:x>0.06617</cdr:x>
      <cdr:y>0.95763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417079" y="3905368"/>
          <a:ext cx="278731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>
              <a:solidFill>
                <a:srgbClr val="C00000"/>
              </a:solidFill>
            </a:rPr>
            <a:t>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1F8B0-DE14-4E3C-9318-C0E75D54EE11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5713B-897D-4E79-8550-9570FE380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1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05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1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169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63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1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9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882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082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489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199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4220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*need to add picture of</a:t>
            </a:r>
            <a:r>
              <a:rPr lang="en-US" baseline="0"/>
              <a:t> posters in room (emailed team x2) </a:t>
            </a:r>
            <a:endParaRPr/>
          </a:p>
        </p:txBody>
      </p:sp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47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4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056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722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>
              <a:cs typeface="Calibri"/>
            </a:endParaRPr>
          </a:p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EC867-692B-4954-BAD2-14D58E14F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96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76426-7541-4737-9A20-B7D184961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28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456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489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033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817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8306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1919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002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</a:pPr>
            <a:endParaRPr sz="2000"/>
          </a:p>
        </p:txBody>
      </p:sp>
      <p:sp>
        <p:nvSpPr>
          <p:cNvPr id="577" name="Google Shape;57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85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493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023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5347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0:notes"/>
          <p:cNvSpPr txBox="1">
            <a:spLocks noGrp="1"/>
          </p:cNvSpPr>
          <p:nvPr>
            <p:ph type="body" idx="1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479550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3643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BDF60-4CD6-43E0-B427-59534C887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002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Garamond"/>
              <a:buNone/>
            </a:pPr>
            <a:endParaRPr sz="2000"/>
          </a:p>
        </p:txBody>
      </p:sp>
      <p:sp>
        <p:nvSpPr>
          <p:cNvPr id="577" name="Google Shape;57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7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363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3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9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33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178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2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2">
  <p:cSld name="cover_2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6"/>
          <p:cNvSpPr txBox="1">
            <a:spLocks noGrp="1"/>
          </p:cNvSpPr>
          <p:nvPr>
            <p:ph type="title"/>
          </p:nvPr>
        </p:nvSpPr>
        <p:spPr>
          <a:xfrm>
            <a:off x="6560622" y="2025003"/>
            <a:ext cx="5530850" cy="335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1"/>
          </p:nvPr>
        </p:nvSpPr>
        <p:spPr>
          <a:xfrm>
            <a:off x="6560623" y="5381436"/>
            <a:ext cx="5530850" cy="80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16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606" y="369351"/>
            <a:ext cx="2020713" cy="924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952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572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4305300" y="1781175"/>
            <a:ext cx="6156325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800" rIns="0" bIns="0" anchor="t" anchorCtr="0">
            <a:noAutofit/>
          </a:bodyPr>
          <a:lstStyle>
            <a:lvl1pPr marL="457200" lvl="0" indent="-35560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AutoNum type="arabicPeriod"/>
              <a:defRPr sz="2000" b="0">
                <a:solidFill>
                  <a:schemeClr val="accent1"/>
                </a:solidFill>
              </a:defRPr>
            </a:lvl1pPr>
            <a:lvl2pPr marL="914400" lvl="1" indent="-355600" algn="l">
              <a:lnSpc>
                <a:spcPct val="104999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AutoNum type="arabicPeriod"/>
              <a:defRPr sz="2000" b="0">
                <a:solidFill>
                  <a:schemeClr val="accent1"/>
                </a:solidFill>
              </a:defRPr>
            </a:lvl2pPr>
            <a:lvl3pPr marL="1371600" lvl="2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3pPr>
            <a:lvl4pPr marL="1828800" lvl="3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4pPr>
            <a:lvl5pPr marL="2286000" lvl="4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6pPr>
            <a:lvl7pPr marL="3200400" lvl="6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7pPr>
            <a:lvl8pPr marL="3657600" lvl="7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8pPr>
            <a:lvl9pPr marL="4114800" lvl="8" indent="-342900" algn="l">
              <a:lnSpc>
                <a:spcPct val="116666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/>
          <p:nvPr/>
        </p:nvSpPr>
        <p:spPr>
          <a:xfrm>
            <a:off x="1736725" y="-1783"/>
            <a:ext cx="2336800" cy="178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0">
            <a:noAutofit/>
          </a:bodyPr>
          <a:lstStyle/>
          <a:p>
            <a:pPr marL="0" marR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pic>
        <p:nvPicPr>
          <p:cNvPr id="27" name="Google Shape;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85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_1">
  <p:cSld name="2_divider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457199" y="1781176"/>
            <a:ext cx="7448551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4425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Google Shape;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4641" y="6358648"/>
            <a:ext cx="2016509" cy="235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663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1_column">
  <p:cSld name="content_1_column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0"/>
          <p:cNvSpPr txBox="1">
            <a:spLocks noGrp="1"/>
          </p:cNvSpPr>
          <p:nvPr>
            <p:ph type="body" idx="1"/>
          </p:nvPr>
        </p:nvSpPr>
        <p:spPr>
          <a:xfrm>
            <a:off x="457198" y="1781175"/>
            <a:ext cx="10004427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6666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16666"/>
              </a:lnSpc>
              <a:spcBef>
                <a:spcPts val="1200"/>
              </a:spcBef>
              <a:spcAft>
                <a:spcPts val="12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533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_graphic">
  <p:cSld name="callout_graph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94" y="0"/>
            <a:ext cx="12166611" cy="68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1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1" y="460375"/>
            <a:ext cx="6388100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alibri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94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4">
  <p:cSld name="Section Header 4">
    <p:bg>
      <p:bgPr>
        <a:gradFill>
          <a:gsLst>
            <a:gs pos="0">
              <a:srgbClr val="645B9B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9" descr="Cadence image1rgb 16x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26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/>
          <p:nvPr/>
        </p:nvSpPr>
        <p:spPr>
          <a:xfrm>
            <a:off x="-43701" y="-1"/>
            <a:ext cx="8920916" cy="6858001"/>
          </a:xfrm>
          <a:custGeom>
            <a:avLst/>
            <a:gdLst/>
            <a:ahLst/>
            <a:cxnLst/>
            <a:rect l="l" t="t" r="r" b="b"/>
            <a:pathLst>
              <a:path w="8931777" h="6942534" extrusionOk="0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907142" y="2491618"/>
            <a:ext cx="5746524" cy="13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895048" y="3953557"/>
            <a:ext cx="6426277" cy="124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spcBef>
                <a:spcPts val="453"/>
              </a:spcBef>
              <a:spcAft>
                <a:spcPts val="0"/>
              </a:spcAft>
              <a:buClr>
                <a:srgbClr val="979899"/>
              </a:buClr>
              <a:buSzPts val="1814"/>
              <a:buNone/>
              <a:defRPr>
                <a:solidFill>
                  <a:srgbClr val="979899"/>
                </a:solidFill>
              </a:defRPr>
            </a:lvl2pPr>
            <a:lvl3pPr lvl="2" algn="ctr">
              <a:spcBef>
                <a:spcPts val="373"/>
              </a:spcBef>
              <a:spcAft>
                <a:spcPts val="0"/>
              </a:spcAft>
              <a:buClr>
                <a:srgbClr val="979899"/>
              </a:buClr>
              <a:buSzPts val="1867"/>
              <a:buNone/>
              <a:defRPr>
                <a:solidFill>
                  <a:srgbClr val="979899"/>
                </a:solidFill>
              </a:defRPr>
            </a:lvl3pPr>
            <a:lvl4pPr lvl="3" algn="ctr">
              <a:spcBef>
                <a:spcPts val="373"/>
              </a:spcBef>
              <a:spcAft>
                <a:spcPts val="0"/>
              </a:spcAft>
              <a:buClr>
                <a:srgbClr val="979899"/>
              </a:buClr>
              <a:buSzPts val="1867"/>
              <a:buNone/>
              <a:defRPr>
                <a:solidFill>
                  <a:srgbClr val="979899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979899"/>
              </a:buClr>
              <a:buSzPts val="1867"/>
              <a:buNone/>
              <a:defRPr>
                <a:solidFill>
                  <a:srgbClr val="979899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142" y="498512"/>
            <a:ext cx="3318337" cy="468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545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1464743" y="389336"/>
            <a:ext cx="9570720" cy="9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33"/>
              <a:buFont typeface="Calibri"/>
              <a:buNone/>
              <a:defRPr>
                <a:solidFill>
                  <a:srgbClr val="51468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1"/>
          </p:nvPr>
        </p:nvSpPr>
        <p:spPr>
          <a:xfrm>
            <a:off x="1241841" y="2035614"/>
            <a:ext cx="4769503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72554" algn="l">
              <a:spcBef>
                <a:spcPts val="453"/>
              </a:spcBef>
              <a:spcAft>
                <a:spcPts val="0"/>
              </a:spcAft>
              <a:buSzPts val="2267"/>
              <a:buChar char="•"/>
              <a:defRPr/>
            </a:lvl1pPr>
            <a:lvl2pPr marL="914400" lvl="1" indent="-343763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Char char="-"/>
              <a:defRPr/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4pPr>
            <a:lvl5pPr marL="2286000" lvl="4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2"/>
          </p:nvPr>
        </p:nvSpPr>
        <p:spPr>
          <a:xfrm>
            <a:off x="6261111" y="2032809"/>
            <a:ext cx="4777316" cy="397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72554" algn="l">
              <a:spcBef>
                <a:spcPts val="453"/>
              </a:spcBef>
              <a:spcAft>
                <a:spcPts val="0"/>
              </a:spcAft>
              <a:buSzPts val="2267"/>
              <a:buChar char="•"/>
              <a:defRPr/>
            </a:lvl1pPr>
            <a:lvl2pPr marL="914400" lvl="1" indent="-343763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Char char="-"/>
              <a:defRPr/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4pPr>
            <a:lvl5pPr marL="2286000" lvl="4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3"/>
          </p:nvPr>
        </p:nvSpPr>
        <p:spPr>
          <a:xfrm>
            <a:off x="1464742" y="1380203"/>
            <a:ext cx="9573684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  <a:defRPr sz="2667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  <a:defRPr/>
            </a:lvl2pPr>
            <a:lvl3pPr marL="1371600" lvl="2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82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136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33"/>
              <a:buFont typeface="Calibri"/>
              <a:buNone/>
              <a:defRPr>
                <a:solidFill>
                  <a:srgbClr val="51468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1451427" y="2035613"/>
            <a:ext cx="9586999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Char char="-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2"/>
          </p:nvPr>
        </p:nvSpPr>
        <p:spPr>
          <a:xfrm>
            <a:off x="1451430" y="1380203"/>
            <a:ext cx="9586997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  <a:defRPr sz="2667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  <a:defRPr/>
            </a:lvl2pPr>
            <a:lvl3pPr marL="1371600" lvl="2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63018" y="3112037"/>
            <a:ext cx="6345767" cy="735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8C2347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en-US"/>
              <a:t>40PT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63018" y="2731036"/>
            <a:ext cx="6345767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20pt Headline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91245" y="2369595"/>
            <a:ext cx="2416216" cy="1878202"/>
            <a:chOff x="297439" y="2116926"/>
            <a:chExt cx="1826636" cy="18932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17" y="2677246"/>
              <a:ext cx="1450128" cy="13328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b="70785"/>
            <a:stretch/>
          </p:blipFill>
          <p:spPr>
            <a:xfrm>
              <a:off x="297439" y="2116926"/>
              <a:ext cx="1826636" cy="533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24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-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90794"/>
            <a:ext cx="12192000" cy="4567206"/>
          </a:xfrm>
          <a:prstGeom prst="rect">
            <a:avLst/>
          </a:prstGeom>
          <a:solidFill>
            <a:srgbClr val="8D2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5819" y="4631593"/>
            <a:ext cx="10440363" cy="0"/>
          </a:xfrm>
          <a:prstGeom prst="line">
            <a:avLst/>
          </a:prstGeom>
          <a:ln>
            <a:solidFill>
              <a:srgbClr val="C9C9C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M_3C_H-3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97976"/>
            <a:ext cx="4584701" cy="1142196"/>
          </a:xfrm>
          <a:prstGeom prst="rect">
            <a:avLst/>
          </a:prstGeom>
        </p:spPr>
      </p:pic>
      <p:pic>
        <p:nvPicPr>
          <p:cNvPr id="11" name="Picture 10" descr="trinity_health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05" y="1907926"/>
            <a:ext cx="2604577" cy="192492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75819" y="4031767"/>
            <a:ext cx="10440363" cy="381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i="0" baseline="0">
                <a:solidFill>
                  <a:schemeClr val="bg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5819" y="4886876"/>
            <a:ext cx="10440363" cy="381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i="1" baseline="0">
                <a:solidFill>
                  <a:schemeClr val="bg1"/>
                </a:solidFill>
                <a:latin typeface="Times"/>
                <a:ea typeface="Times New Roman" charset="0"/>
                <a:cs typeface="Times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28pt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600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50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1_Cov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/>
          <p:nvPr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" name="Google Shape;1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86300"/>
            <a:ext cx="121920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>
            <a:spLocks noGrp="1"/>
          </p:cNvSpPr>
          <p:nvPr>
            <p:ph type="ctrTitle"/>
          </p:nvPr>
        </p:nvSpPr>
        <p:spPr>
          <a:xfrm>
            <a:off x="979200" y="1828800"/>
            <a:ext cx="102348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ubTitle" idx="1"/>
          </p:nvPr>
        </p:nvSpPr>
        <p:spPr>
          <a:xfrm>
            <a:off x="979200" y="3520800"/>
            <a:ext cx="102348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None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/>
          <p:nvPr/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94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5410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4pPr>
            <a:lvl5pPr marL="2286000" lvl="4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​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6pPr>
            <a:lvl7pPr marL="3200400" lvl="6" indent="-34290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subTitle" idx="2"/>
          </p:nvPr>
        </p:nvSpPr>
        <p:spPr>
          <a:xfrm>
            <a:off x="456000" y="6217200"/>
            <a:ext cx="11278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libri"/>
              <a:buChar char="​"/>
              <a:defRPr sz="8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None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>
            <a:spLocks noGrp="1"/>
          </p:cNvSpPr>
          <p:nvPr>
            <p:ph type="pic" idx="3"/>
          </p:nvPr>
        </p:nvSpPr>
        <p:spPr>
          <a:xfrm>
            <a:off x="6325200" y="1828800"/>
            <a:ext cx="5410800" cy="43884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10111200" y="6498000"/>
            <a:ext cx="979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2597850" y="6498000"/>
            <a:ext cx="6996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788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525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: Green">
  <p:cSld name="Title and Content: Gree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295900"/>
            <a:ext cx="12192000" cy="15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4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11278800" cy="3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4pPr>
            <a:lvl5pPr marL="2286000" lvl="4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​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6pPr>
            <a:lvl7pPr marL="3200400" lvl="6" indent="-34290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subTitle" idx="2"/>
          </p:nvPr>
        </p:nvSpPr>
        <p:spPr>
          <a:xfrm>
            <a:off x="456000" y="5204099"/>
            <a:ext cx="11278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libri"/>
              <a:buChar char="​"/>
              <a:defRPr sz="8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None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10111200" y="6498000"/>
            <a:ext cx="979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2597850" y="6498000"/>
            <a:ext cx="6996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14"/>
          <p:cNvSpPr txBox="1"/>
          <p:nvPr/>
        </p:nvSpPr>
        <p:spPr>
          <a:xfrm>
            <a:off x="464042" y="6498000"/>
            <a:ext cx="225255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OSF HealthCare</a:t>
            </a:r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788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47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80036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339189"/>
            <a:ext cx="9114715" cy="86366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  <a:br>
              <a:rPr lang="en-US"/>
            </a:br>
            <a:r>
              <a:rPr lang="en-US"/>
              <a:t>TWO LINES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1440872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9815333" y="5717895"/>
            <a:ext cx="2376668" cy="1140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774302"/>
            <a:ext cx="10768892" cy="461803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99610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9815333" y="5810492"/>
            <a:ext cx="2376668" cy="104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3825" y="1725592"/>
            <a:ext cx="10671352" cy="92320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1" baseline="0">
                <a:solidFill>
                  <a:srgbClr val="77777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18pt Subtitle Copy Here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8" y="533967"/>
            <a:ext cx="9114321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13827" y="1194545"/>
            <a:ext cx="9101507" cy="3353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20pt Title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02725" y="3194092"/>
            <a:ext cx="4950987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02727" y="1627765"/>
            <a:ext cx="10582451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700618" y="2777677"/>
            <a:ext cx="5053095" cy="335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20pt Title Here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700618" y="3285113"/>
            <a:ext cx="5053095" cy="2983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10PT Body Copy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434191" y="3194092"/>
            <a:ext cx="4950987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83" y="2777677"/>
            <a:ext cx="5053095" cy="335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20pt Title Here</a:t>
            </a:r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6332083" y="3285113"/>
            <a:ext cx="5053095" cy="2983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31389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60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Layout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13828" y="1194545"/>
            <a:ext cx="4725409" cy="3353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20pt Title Here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480474" y="1194545"/>
            <a:ext cx="4725409" cy="3353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20pt Title Here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944952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02727" y="1627765"/>
            <a:ext cx="10582451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65937" y="2533186"/>
            <a:ext cx="0" cy="3819645"/>
          </a:xfrm>
          <a:prstGeom prst="line">
            <a:avLst/>
          </a:prstGeom>
          <a:ln>
            <a:solidFill>
              <a:srgbClr val="C9C9C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802727" y="1627765"/>
            <a:ext cx="10582451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9"/>
          <p:cNvSpPr>
            <a:spLocks noGrp="1"/>
          </p:cNvSpPr>
          <p:nvPr>
            <p:ph type="body" sz="quarter" idx="24" hasCustomPrompt="1"/>
          </p:nvPr>
        </p:nvSpPr>
        <p:spPr>
          <a:xfrm>
            <a:off x="1719821" y="2517018"/>
            <a:ext cx="3719416" cy="1750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12pt Title Here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1719822" y="2690441"/>
            <a:ext cx="3719415" cy="339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10PT Body Copy Here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26" hasCustomPrompt="1"/>
          </p:nvPr>
        </p:nvSpPr>
        <p:spPr>
          <a:xfrm>
            <a:off x="1719821" y="3351680"/>
            <a:ext cx="3719416" cy="1750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12pt Title Here</a:t>
            </a:r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1719822" y="3525103"/>
            <a:ext cx="3719415" cy="339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10PT Body Copy Here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719821" y="4158796"/>
            <a:ext cx="3719416" cy="1750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12pt Title Here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1719822" y="4332219"/>
            <a:ext cx="3719415" cy="339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10PT Body Copy Here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30" hasCustomPrompt="1"/>
          </p:nvPr>
        </p:nvSpPr>
        <p:spPr>
          <a:xfrm>
            <a:off x="1719821" y="4976069"/>
            <a:ext cx="3719416" cy="1750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12pt Title Here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1719822" y="5149492"/>
            <a:ext cx="3719415" cy="339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10PT Body Copy Here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32" hasCustomPrompt="1"/>
          </p:nvPr>
        </p:nvSpPr>
        <p:spPr>
          <a:xfrm>
            <a:off x="1719821" y="5843633"/>
            <a:ext cx="3719416" cy="1750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12pt Title Here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33" hasCustomPrompt="1"/>
          </p:nvPr>
        </p:nvSpPr>
        <p:spPr>
          <a:xfrm>
            <a:off x="1719822" y="6017056"/>
            <a:ext cx="3719415" cy="339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solidFill>
                  <a:srgbClr val="77777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10PT Body Copy Here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34" hasCustomPrompt="1"/>
          </p:nvPr>
        </p:nvSpPr>
        <p:spPr>
          <a:xfrm>
            <a:off x="713828" y="1712536"/>
            <a:ext cx="4725409" cy="63423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 i="1" baseline="0">
                <a:solidFill>
                  <a:srgbClr val="77777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18pt Subtitle Here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35" name="Picture Placeholder 36"/>
          <p:cNvSpPr>
            <a:spLocks noGrp="1"/>
          </p:cNvSpPr>
          <p:nvPr>
            <p:ph type="pic" sz="quarter" idx="52" hasCustomPrompt="1"/>
          </p:nvPr>
        </p:nvSpPr>
        <p:spPr>
          <a:xfrm>
            <a:off x="781889" y="2505932"/>
            <a:ext cx="768096" cy="576072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36" name="Picture Placeholder 36"/>
          <p:cNvSpPr>
            <a:spLocks noGrp="1"/>
          </p:cNvSpPr>
          <p:nvPr>
            <p:ph type="pic" sz="quarter" idx="53" hasCustomPrompt="1"/>
          </p:nvPr>
        </p:nvSpPr>
        <p:spPr>
          <a:xfrm>
            <a:off x="781889" y="5774846"/>
            <a:ext cx="768096" cy="576072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54" hasCustomPrompt="1"/>
          </p:nvPr>
        </p:nvSpPr>
        <p:spPr>
          <a:xfrm>
            <a:off x="781889" y="4957617"/>
            <a:ext cx="768096" cy="576072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38" name="Picture Placeholder 36"/>
          <p:cNvSpPr>
            <a:spLocks noGrp="1"/>
          </p:cNvSpPr>
          <p:nvPr>
            <p:ph type="pic" sz="quarter" idx="55" hasCustomPrompt="1"/>
          </p:nvPr>
        </p:nvSpPr>
        <p:spPr>
          <a:xfrm>
            <a:off x="781889" y="4140389"/>
            <a:ext cx="768096" cy="576072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39" name="Picture Placeholder 36"/>
          <p:cNvSpPr>
            <a:spLocks noGrp="1"/>
          </p:cNvSpPr>
          <p:nvPr>
            <p:ph type="pic" sz="quarter" idx="56" hasCustomPrompt="1"/>
          </p:nvPr>
        </p:nvSpPr>
        <p:spPr>
          <a:xfrm>
            <a:off x="781889" y="3323160"/>
            <a:ext cx="768096" cy="576072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53" name="Picture Placeholder 36"/>
          <p:cNvSpPr>
            <a:spLocks noGrp="1"/>
          </p:cNvSpPr>
          <p:nvPr>
            <p:ph type="pic" sz="quarter" idx="48" hasCustomPrompt="1"/>
          </p:nvPr>
        </p:nvSpPr>
        <p:spPr>
          <a:xfrm>
            <a:off x="6449567" y="1787210"/>
            <a:ext cx="109728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54" name="Text Placeholder 19"/>
          <p:cNvSpPr>
            <a:spLocks noGrp="1"/>
          </p:cNvSpPr>
          <p:nvPr>
            <p:ph type="body" sz="quarter" idx="35" hasCustomPrompt="1"/>
          </p:nvPr>
        </p:nvSpPr>
        <p:spPr>
          <a:xfrm>
            <a:off x="7715409" y="1977079"/>
            <a:ext cx="3490475" cy="4226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18pt Title Here</a:t>
            </a:r>
          </a:p>
        </p:txBody>
      </p:sp>
      <p:sp>
        <p:nvSpPr>
          <p:cNvPr id="55" name="Text Placeholder 19"/>
          <p:cNvSpPr>
            <a:spLocks noGrp="1"/>
          </p:cNvSpPr>
          <p:nvPr>
            <p:ph type="body" sz="quarter" idx="36" hasCustomPrompt="1"/>
          </p:nvPr>
        </p:nvSpPr>
        <p:spPr>
          <a:xfrm>
            <a:off x="7715409" y="3085006"/>
            <a:ext cx="3490475" cy="4226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18pt Title Here</a:t>
            </a:r>
          </a:p>
        </p:txBody>
      </p:sp>
      <p:sp>
        <p:nvSpPr>
          <p:cNvPr id="56" name="Text Placeholder 19"/>
          <p:cNvSpPr>
            <a:spLocks noGrp="1"/>
          </p:cNvSpPr>
          <p:nvPr>
            <p:ph type="body" sz="quarter" idx="37" hasCustomPrompt="1"/>
          </p:nvPr>
        </p:nvSpPr>
        <p:spPr>
          <a:xfrm>
            <a:off x="7715409" y="4177204"/>
            <a:ext cx="3490475" cy="4226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18pt Title Here</a:t>
            </a:r>
          </a:p>
        </p:txBody>
      </p:sp>
      <p:sp>
        <p:nvSpPr>
          <p:cNvPr id="57" name="Text Placeholder 19"/>
          <p:cNvSpPr>
            <a:spLocks noGrp="1"/>
          </p:cNvSpPr>
          <p:nvPr>
            <p:ph type="body" sz="quarter" idx="38" hasCustomPrompt="1"/>
          </p:nvPr>
        </p:nvSpPr>
        <p:spPr>
          <a:xfrm>
            <a:off x="7715410" y="5206442"/>
            <a:ext cx="3490473" cy="4226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1" baseline="0">
                <a:solidFill>
                  <a:srgbClr val="8C2347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18pt Title Here</a:t>
            </a:r>
          </a:p>
        </p:txBody>
      </p:sp>
      <p:sp>
        <p:nvSpPr>
          <p:cNvPr id="58" name="Picture Placeholder 36"/>
          <p:cNvSpPr>
            <a:spLocks noGrp="1"/>
          </p:cNvSpPr>
          <p:nvPr>
            <p:ph type="pic" sz="quarter" idx="49" hasCustomPrompt="1"/>
          </p:nvPr>
        </p:nvSpPr>
        <p:spPr>
          <a:xfrm>
            <a:off x="6449567" y="2884857"/>
            <a:ext cx="109728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59" name="Picture Placeholder 36"/>
          <p:cNvSpPr>
            <a:spLocks noGrp="1"/>
          </p:cNvSpPr>
          <p:nvPr>
            <p:ph type="pic" sz="quarter" idx="50" hasCustomPrompt="1"/>
          </p:nvPr>
        </p:nvSpPr>
        <p:spPr>
          <a:xfrm>
            <a:off x="6449567" y="3977055"/>
            <a:ext cx="109728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60" name="Picture Placeholder 36"/>
          <p:cNvSpPr>
            <a:spLocks noGrp="1"/>
          </p:cNvSpPr>
          <p:nvPr>
            <p:ph type="pic" sz="quarter" idx="51" hasCustomPrompt="1"/>
          </p:nvPr>
        </p:nvSpPr>
        <p:spPr>
          <a:xfrm>
            <a:off x="6449567" y="5006293"/>
            <a:ext cx="109728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/>
              <a:t>ICONS</a:t>
            </a:r>
          </a:p>
        </p:txBody>
      </p:sp>
      <p:sp>
        <p:nvSpPr>
          <p:cNvPr id="69" name="Rectangle 68"/>
          <p:cNvSpPr/>
          <p:nvPr userDrawn="1"/>
        </p:nvSpPr>
        <p:spPr>
          <a:xfrm>
            <a:off x="9815333" y="588865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09098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603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4495389" y="5435398"/>
            <a:ext cx="252439" cy="387072"/>
            <a:chOff x="3598863" y="5751513"/>
            <a:chExt cx="214313" cy="438150"/>
          </a:xfrm>
        </p:grpSpPr>
        <p:sp>
          <p:nvSpPr>
            <p:cNvPr id="8" name="Freeform 333"/>
            <p:cNvSpPr>
              <a:spLocks noEditPoints="1"/>
            </p:cNvSpPr>
            <p:nvPr/>
          </p:nvSpPr>
          <p:spPr bwMode="auto">
            <a:xfrm>
              <a:off x="3667126" y="5834063"/>
              <a:ext cx="82550" cy="80963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32 w 52"/>
                <a:gd name="T5" fmla="*/ 51 h 51"/>
                <a:gd name="T6" fmla="*/ 37 w 52"/>
                <a:gd name="T7" fmla="*/ 49 h 51"/>
                <a:gd name="T8" fmla="*/ 41 w 52"/>
                <a:gd name="T9" fmla="*/ 46 h 51"/>
                <a:gd name="T10" fmla="*/ 44 w 52"/>
                <a:gd name="T11" fmla="*/ 43 h 51"/>
                <a:gd name="T12" fmla="*/ 47 w 52"/>
                <a:gd name="T13" fmla="*/ 40 h 51"/>
                <a:gd name="T14" fmla="*/ 50 w 52"/>
                <a:gd name="T15" fmla="*/ 35 h 51"/>
                <a:gd name="T16" fmla="*/ 52 w 52"/>
                <a:gd name="T17" fmla="*/ 31 h 51"/>
                <a:gd name="T18" fmla="*/ 52 w 52"/>
                <a:gd name="T19" fmla="*/ 26 h 51"/>
                <a:gd name="T20" fmla="*/ 52 w 52"/>
                <a:gd name="T21" fmla="*/ 26 h 51"/>
                <a:gd name="T22" fmla="*/ 52 w 52"/>
                <a:gd name="T23" fmla="*/ 20 h 51"/>
                <a:gd name="T24" fmla="*/ 50 w 52"/>
                <a:gd name="T25" fmla="*/ 15 h 51"/>
                <a:gd name="T26" fmla="*/ 47 w 52"/>
                <a:gd name="T27" fmla="*/ 11 h 51"/>
                <a:gd name="T28" fmla="*/ 44 w 52"/>
                <a:gd name="T29" fmla="*/ 8 h 51"/>
                <a:gd name="T30" fmla="*/ 41 w 52"/>
                <a:gd name="T31" fmla="*/ 5 h 51"/>
                <a:gd name="T32" fmla="*/ 37 w 52"/>
                <a:gd name="T33" fmla="*/ 2 h 51"/>
                <a:gd name="T34" fmla="*/ 32 w 52"/>
                <a:gd name="T35" fmla="*/ 0 h 51"/>
                <a:gd name="T36" fmla="*/ 26 w 52"/>
                <a:gd name="T37" fmla="*/ 0 h 51"/>
                <a:gd name="T38" fmla="*/ 26 w 52"/>
                <a:gd name="T39" fmla="*/ 0 h 51"/>
                <a:gd name="T40" fmla="*/ 21 w 52"/>
                <a:gd name="T41" fmla="*/ 0 h 51"/>
                <a:gd name="T42" fmla="*/ 17 w 52"/>
                <a:gd name="T43" fmla="*/ 2 h 51"/>
                <a:gd name="T44" fmla="*/ 12 w 52"/>
                <a:gd name="T45" fmla="*/ 5 h 51"/>
                <a:gd name="T46" fmla="*/ 7 w 52"/>
                <a:gd name="T47" fmla="*/ 8 h 51"/>
                <a:gd name="T48" fmla="*/ 4 w 52"/>
                <a:gd name="T49" fmla="*/ 11 h 51"/>
                <a:gd name="T50" fmla="*/ 3 w 52"/>
                <a:gd name="T51" fmla="*/ 15 h 51"/>
                <a:gd name="T52" fmla="*/ 1 w 52"/>
                <a:gd name="T53" fmla="*/ 20 h 51"/>
                <a:gd name="T54" fmla="*/ 0 w 52"/>
                <a:gd name="T55" fmla="*/ 26 h 51"/>
                <a:gd name="T56" fmla="*/ 0 w 52"/>
                <a:gd name="T57" fmla="*/ 26 h 51"/>
                <a:gd name="T58" fmla="*/ 1 w 52"/>
                <a:gd name="T59" fmla="*/ 31 h 51"/>
                <a:gd name="T60" fmla="*/ 3 w 52"/>
                <a:gd name="T61" fmla="*/ 35 h 51"/>
                <a:gd name="T62" fmla="*/ 4 w 52"/>
                <a:gd name="T63" fmla="*/ 40 h 51"/>
                <a:gd name="T64" fmla="*/ 7 w 52"/>
                <a:gd name="T65" fmla="*/ 43 h 51"/>
                <a:gd name="T66" fmla="*/ 12 w 52"/>
                <a:gd name="T67" fmla="*/ 46 h 51"/>
                <a:gd name="T68" fmla="*/ 17 w 52"/>
                <a:gd name="T69" fmla="*/ 49 h 51"/>
                <a:gd name="T70" fmla="*/ 21 w 52"/>
                <a:gd name="T71" fmla="*/ 51 h 51"/>
                <a:gd name="T72" fmla="*/ 26 w 52"/>
                <a:gd name="T73" fmla="*/ 51 h 51"/>
                <a:gd name="T74" fmla="*/ 26 w 52"/>
                <a:gd name="T75" fmla="*/ 51 h 51"/>
                <a:gd name="T76" fmla="*/ 9 w 52"/>
                <a:gd name="T77" fmla="*/ 26 h 51"/>
                <a:gd name="T78" fmla="*/ 9 w 52"/>
                <a:gd name="T79" fmla="*/ 26 h 51"/>
                <a:gd name="T80" fmla="*/ 11 w 52"/>
                <a:gd name="T81" fmla="*/ 18 h 51"/>
                <a:gd name="T82" fmla="*/ 14 w 52"/>
                <a:gd name="T83" fmla="*/ 14 h 51"/>
                <a:gd name="T84" fmla="*/ 20 w 52"/>
                <a:gd name="T85" fmla="*/ 11 h 51"/>
                <a:gd name="T86" fmla="*/ 26 w 52"/>
                <a:gd name="T87" fmla="*/ 9 h 51"/>
                <a:gd name="T88" fmla="*/ 26 w 52"/>
                <a:gd name="T89" fmla="*/ 9 h 51"/>
                <a:gd name="T90" fmla="*/ 34 w 52"/>
                <a:gd name="T91" fmla="*/ 11 h 51"/>
                <a:gd name="T92" fmla="*/ 38 w 52"/>
                <a:gd name="T93" fmla="*/ 14 h 51"/>
                <a:gd name="T94" fmla="*/ 41 w 52"/>
                <a:gd name="T95" fmla="*/ 18 h 51"/>
                <a:gd name="T96" fmla="*/ 43 w 52"/>
                <a:gd name="T97" fmla="*/ 26 h 51"/>
                <a:gd name="T98" fmla="*/ 43 w 52"/>
                <a:gd name="T99" fmla="*/ 26 h 51"/>
                <a:gd name="T100" fmla="*/ 41 w 52"/>
                <a:gd name="T101" fmla="*/ 32 h 51"/>
                <a:gd name="T102" fmla="*/ 38 w 52"/>
                <a:gd name="T103" fmla="*/ 37 h 51"/>
                <a:gd name="T104" fmla="*/ 34 w 52"/>
                <a:gd name="T105" fmla="*/ 41 h 51"/>
                <a:gd name="T106" fmla="*/ 26 w 52"/>
                <a:gd name="T107" fmla="*/ 41 h 51"/>
                <a:gd name="T108" fmla="*/ 26 w 52"/>
                <a:gd name="T109" fmla="*/ 41 h 51"/>
                <a:gd name="T110" fmla="*/ 20 w 52"/>
                <a:gd name="T111" fmla="*/ 41 h 51"/>
                <a:gd name="T112" fmla="*/ 14 w 52"/>
                <a:gd name="T113" fmla="*/ 37 h 51"/>
                <a:gd name="T114" fmla="*/ 11 w 52"/>
                <a:gd name="T115" fmla="*/ 32 h 51"/>
                <a:gd name="T116" fmla="*/ 9 w 52"/>
                <a:gd name="T117" fmla="*/ 26 h 51"/>
                <a:gd name="T118" fmla="*/ 9 w 52"/>
                <a:gd name="T119" fmla="*/ 2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6"/>
                  </a:lnTo>
                  <a:lnTo>
                    <a:pt x="44" y="43"/>
                  </a:lnTo>
                  <a:lnTo>
                    <a:pt x="47" y="40"/>
                  </a:lnTo>
                  <a:lnTo>
                    <a:pt x="50" y="35"/>
                  </a:lnTo>
                  <a:lnTo>
                    <a:pt x="52" y="31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4" y="40"/>
                  </a:lnTo>
                  <a:lnTo>
                    <a:pt x="7" y="43"/>
                  </a:lnTo>
                  <a:lnTo>
                    <a:pt x="12" y="46"/>
                  </a:lnTo>
                  <a:lnTo>
                    <a:pt x="17" y="49"/>
                  </a:lnTo>
                  <a:lnTo>
                    <a:pt x="21" y="51"/>
                  </a:lnTo>
                  <a:lnTo>
                    <a:pt x="26" y="51"/>
                  </a:lnTo>
                  <a:lnTo>
                    <a:pt x="26" y="51"/>
                  </a:lnTo>
                  <a:close/>
                  <a:moveTo>
                    <a:pt x="9" y="26"/>
                  </a:moveTo>
                  <a:lnTo>
                    <a:pt x="9" y="26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20" y="11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34" y="11"/>
                  </a:lnTo>
                  <a:lnTo>
                    <a:pt x="38" y="14"/>
                  </a:lnTo>
                  <a:lnTo>
                    <a:pt x="41" y="18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1" y="32"/>
                  </a:lnTo>
                  <a:lnTo>
                    <a:pt x="38" y="37"/>
                  </a:lnTo>
                  <a:lnTo>
                    <a:pt x="34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14" y="37"/>
                  </a:lnTo>
                  <a:lnTo>
                    <a:pt x="11" y="32"/>
                  </a:lnTo>
                  <a:lnTo>
                    <a:pt x="9" y="26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334"/>
            <p:cNvSpPr>
              <a:spLocks noEditPoints="1"/>
            </p:cNvSpPr>
            <p:nvPr/>
          </p:nvSpPr>
          <p:spPr bwMode="auto">
            <a:xfrm>
              <a:off x="3616326" y="5935663"/>
              <a:ext cx="187325" cy="254000"/>
            </a:xfrm>
            <a:custGeom>
              <a:avLst/>
              <a:gdLst>
                <a:gd name="T0" fmla="*/ 16 w 118"/>
                <a:gd name="T1" fmla="*/ 0 h 160"/>
                <a:gd name="T2" fmla="*/ 10 w 118"/>
                <a:gd name="T3" fmla="*/ 2 h 160"/>
                <a:gd name="T4" fmla="*/ 1 w 118"/>
                <a:gd name="T5" fmla="*/ 11 h 160"/>
                <a:gd name="T6" fmla="*/ 0 w 118"/>
                <a:gd name="T7" fmla="*/ 74 h 160"/>
                <a:gd name="T8" fmla="*/ 1 w 118"/>
                <a:gd name="T9" fmla="*/ 82 h 160"/>
                <a:gd name="T10" fmla="*/ 10 w 118"/>
                <a:gd name="T11" fmla="*/ 91 h 160"/>
                <a:gd name="T12" fmla="*/ 26 w 118"/>
                <a:gd name="T13" fmla="*/ 91 h 160"/>
                <a:gd name="T14" fmla="*/ 26 w 118"/>
                <a:gd name="T15" fmla="*/ 151 h 160"/>
                <a:gd name="T16" fmla="*/ 30 w 118"/>
                <a:gd name="T17" fmla="*/ 157 h 160"/>
                <a:gd name="T18" fmla="*/ 44 w 118"/>
                <a:gd name="T19" fmla="*/ 160 h 160"/>
                <a:gd name="T20" fmla="*/ 52 w 118"/>
                <a:gd name="T21" fmla="*/ 160 h 160"/>
                <a:gd name="T22" fmla="*/ 58 w 118"/>
                <a:gd name="T23" fmla="*/ 157 h 160"/>
                <a:gd name="T24" fmla="*/ 59 w 118"/>
                <a:gd name="T25" fmla="*/ 158 h 160"/>
                <a:gd name="T26" fmla="*/ 73 w 118"/>
                <a:gd name="T27" fmla="*/ 160 h 160"/>
                <a:gd name="T28" fmla="*/ 81 w 118"/>
                <a:gd name="T29" fmla="*/ 160 h 160"/>
                <a:gd name="T30" fmla="*/ 90 w 118"/>
                <a:gd name="T31" fmla="*/ 155 h 160"/>
                <a:gd name="T32" fmla="*/ 92 w 118"/>
                <a:gd name="T33" fmla="*/ 91 h 160"/>
                <a:gd name="T34" fmla="*/ 99 w 118"/>
                <a:gd name="T35" fmla="*/ 91 h 160"/>
                <a:gd name="T36" fmla="*/ 111 w 118"/>
                <a:gd name="T37" fmla="*/ 86 h 160"/>
                <a:gd name="T38" fmla="*/ 118 w 118"/>
                <a:gd name="T39" fmla="*/ 74 h 160"/>
                <a:gd name="T40" fmla="*/ 118 w 118"/>
                <a:gd name="T41" fmla="*/ 17 h 160"/>
                <a:gd name="T42" fmla="*/ 111 w 118"/>
                <a:gd name="T43" fmla="*/ 5 h 160"/>
                <a:gd name="T44" fmla="*/ 99 w 118"/>
                <a:gd name="T45" fmla="*/ 0 h 160"/>
                <a:gd name="T46" fmla="*/ 82 w 118"/>
                <a:gd name="T47" fmla="*/ 36 h 160"/>
                <a:gd name="T48" fmla="*/ 79 w 118"/>
                <a:gd name="T49" fmla="*/ 152 h 160"/>
                <a:gd name="T50" fmla="*/ 70 w 118"/>
                <a:gd name="T51" fmla="*/ 154 h 160"/>
                <a:gd name="T52" fmla="*/ 62 w 118"/>
                <a:gd name="T53" fmla="*/ 149 h 160"/>
                <a:gd name="T54" fmla="*/ 55 w 118"/>
                <a:gd name="T55" fmla="*/ 88 h 160"/>
                <a:gd name="T56" fmla="*/ 52 w 118"/>
                <a:gd name="T57" fmla="*/ 151 h 160"/>
                <a:gd name="T58" fmla="*/ 44 w 118"/>
                <a:gd name="T59" fmla="*/ 151 h 160"/>
                <a:gd name="T60" fmla="*/ 38 w 118"/>
                <a:gd name="T61" fmla="*/ 151 h 160"/>
                <a:gd name="T62" fmla="*/ 35 w 118"/>
                <a:gd name="T63" fmla="*/ 36 h 160"/>
                <a:gd name="T64" fmla="*/ 26 w 118"/>
                <a:gd name="T65" fmla="*/ 83 h 160"/>
                <a:gd name="T66" fmla="*/ 16 w 118"/>
                <a:gd name="T67" fmla="*/ 83 h 160"/>
                <a:gd name="T68" fmla="*/ 10 w 118"/>
                <a:gd name="T69" fmla="*/ 80 h 160"/>
                <a:gd name="T70" fmla="*/ 9 w 118"/>
                <a:gd name="T71" fmla="*/ 74 h 160"/>
                <a:gd name="T72" fmla="*/ 9 w 118"/>
                <a:gd name="T73" fmla="*/ 17 h 160"/>
                <a:gd name="T74" fmla="*/ 10 w 118"/>
                <a:gd name="T75" fmla="*/ 11 h 160"/>
                <a:gd name="T76" fmla="*/ 16 w 118"/>
                <a:gd name="T77" fmla="*/ 10 h 160"/>
                <a:gd name="T78" fmla="*/ 99 w 118"/>
                <a:gd name="T79" fmla="*/ 10 h 160"/>
                <a:gd name="T80" fmla="*/ 105 w 118"/>
                <a:gd name="T81" fmla="*/ 11 h 160"/>
                <a:gd name="T82" fmla="*/ 108 w 118"/>
                <a:gd name="T83" fmla="*/ 17 h 160"/>
                <a:gd name="T84" fmla="*/ 108 w 118"/>
                <a:gd name="T85" fmla="*/ 74 h 160"/>
                <a:gd name="T86" fmla="*/ 105 w 118"/>
                <a:gd name="T87" fmla="*/ 80 h 160"/>
                <a:gd name="T88" fmla="*/ 99 w 118"/>
                <a:gd name="T89" fmla="*/ 83 h 160"/>
                <a:gd name="T90" fmla="*/ 92 w 118"/>
                <a:gd name="T91" fmla="*/ 3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60">
                  <a:moveTo>
                    <a:pt x="99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7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82"/>
                  </a:lnTo>
                  <a:lnTo>
                    <a:pt x="4" y="86"/>
                  </a:lnTo>
                  <a:lnTo>
                    <a:pt x="10" y="91"/>
                  </a:lnTo>
                  <a:lnTo>
                    <a:pt x="16" y="91"/>
                  </a:lnTo>
                  <a:lnTo>
                    <a:pt x="26" y="91"/>
                  </a:lnTo>
                  <a:lnTo>
                    <a:pt x="26" y="151"/>
                  </a:lnTo>
                  <a:lnTo>
                    <a:pt x="26" y="151"/>
                  </a:lnTo>
                  <a:lnTo>
                    <a:pt x="27" y="154"/>
                  </a:lnTo>
                  <a:lnTo>
                    <a:pt x="30" y="157"/>
                  </a:lnTo>
                  <a:lnTo>
                    <a:pt x="36" y="160"/>
                  </a:lnTo>
                  <a:lnTo>
                    <a:pt x="44" y="160"/>
                  </a:lnTo>
                  <a:lnTo>
                    <a:pt x="44" y="160"/>
                  </a:lnTo>
                  <a:lnTo>
                    <a:pt x="52" y="160"/>
                  </a:lnTo>
                  <a:lnTo>
                    <a:pt x="58" y="158"/>
                  </a:lnTo>
                  <a:lnTo>
                    <a:pt x="58" y="157"/>
                  </a:lnTo>
                  <a:lnTo>
                    <a:pt x="59" y="158"/>
                  </a:lnTo>
                  <a:lnTo>
                    <a:pt x="59" y="158"/>
                  </a:lnTo>
                  <a:lnTo>
                    <a:pt x="66" y="160"/>
                  </a:lnTo>
                  <a:lnTo>
                    <a:pt x="73" y="160"/>
                  </a:lnTo>
                  <a:lnTo>
                    <a:pt x="73" y="160"/>
                  </a:lnTo>
                  <a:lnTo>
                    <a:pt x="81" y="160"/>
                  </a:lnTo>
                  <a:lnTo>
                    <a:pt x="85" y="158"/>
                  </a:lnTo>
                  <a:lnTo>
                    <a:pt x="90" y="155"/>
                  </a:lnTo>
                  <a:lnTo>
                    <a:pt x="92" y="151"/>
                  </a:lnTo>
                  <a:lnTo>
                    <a:pt x="92" y="91"/>
                  </a:lnTo>
                  <a:lnTo>
                    <a:pt x="99" y="91"/>
                  </a:lnTo>
                  <a:lnTo>
                    <a:pt x="99" y="91"/>
                  </a:lnTo>
                  <a:lnTo>
                    <a:pt x="107" y="91"/>
                  </a:lnTo>
                  <a:lnTo>
                    <a:pt x="111" y="86"/>
                  </a:lnTo>
                  <a:lnTo>
                    <a:pt x="116" y="82"/>
                  </a:lnTo>
                  <a:lnTo>
                    <a:pt x="118" y="74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6" y="11"/>
                  </a:lnTo>
                  <a:lnTo>
                    <a:pt x="111" y="5"/>
                  </a:lnTo>
                  <a:lnTo>
                    <a:pt x="107" y="2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82" y="36"/>
                  </a:moveTo>
                  <a:lnTo>
                    <a:pt x="82" y="141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70" y="154"/>
                  </a:lnTo>
                  <a:lnTo>
                    <a:pt x="62" y="152"/>
                  </a:lnTo>
                  <a:lnTo>
                    <a:pt x="62" y="149"/>
                  </a:lnTo>
                  <a:lnTo>
                    <a:pt x="62" y="88"/>
                  </a:lnTo>
                  <a:lnTo>
                    <a:pt x="55" y="88"/>
                  </a:lnTo>
                  <a:lnTo>
                    <a:pt x="55" y="149"/>
                  </a:lnTo>
                  <a:lnTo>
                    <a:pt x="52" y="151"/>
                  </a:lnTo>
                  <a:lnTo>
                    <a:pt x="52" y="151"/>
                  </a:lnTo>
                  <a:lnTo>
                    <a:pt x="44" y="151"/>
                  </a:lnTo>
                  <a:lnTo>
                    <a:pt x="44" y="151"/>
                  </a:lnTo>
                  <a:lnTo>
                    <a:pt x="38" y="151"/>
                  </a:lnTo>
                  <a:lnTo>
                    <a:pt x="35" y="141"/>
                  </a:lnTo>
                  <a:lnTo>
                    <a:pt x="35" y="36"/>
                  </a:lnTo>
                  <a:lnTo>
                    <a:pt x="26" y="36"/>
                  </a:lnTo>
                  <a:lnTo>
                    <a:pt x="26" y="83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3" y="82"/>
                  </a:lnTo>
                  <a:lnTo>
                    <a:pt x="10" y="80"/>
                  </a:lnTo>
                  <a:lnTo>
                    <a:pt x="9" y="77"/>
                  </a:lnTo>
                  <a:lnTo>
                    <a:pt x="9" y="74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4"/>
                  </a:lnTo>
                  <a:lnTo>
                    <a:pt x="10" y="11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104" y="10"/>
                  </a:lnTo>
                  <a:lnTo>
                    <a:pt x="105" y="11"/>
                  </a:lnTo>
                  <a:lnTo>
                    <a:pt x="108" y="14"/>
                  </a:lnTo>
                  <a:lnTo>
                    <a:pt x="108" y="17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8" y="77"/>
                  </a:lnTo>
                  <a:lnTo>
                    <a:pt x="105" y="80"/>
                  </a:lnTo>
                  <a:lnTo>
                    <a:pt x="104" y="82"/>
                  </a:lnTo>
                  <a:lnTo>
                    <a:pt x="99" y="83"/>
                  </a:lnTo>
                  <a:lnTo>
                    <a:pt x="92" y="83"/>
                  </a:lnTo>
                  <a:lnTo>
                    <a:pt x="92" y="36"/>
                  </a:lnTo>
                  <a:lnTo>
                    <a:pt x="82" y="3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335"/>
            <p:cNvSpPr>
              <a:spLocks/>
            </p:cNvSpPr>
            <p:nvPr/>
          </p:nvSpPr>
          <p:spPr bwMode="auto">
            <a:xfrm>
              <a:off x="3703638" y="5751513"/>
              <a:ext cx="11113" cy="53975"/>
            </a:xfrm>
            <a:custGeom>
              <a:avLst/>
              <a:gdLst>
                <a:gd name="T0" fmla="*/ 3 w 7"/>
                <a:gd name="T1" fmla="*/ 34 h 34"/>
                <a:gd name="T2" fmla="*/ 3 w 7"/>
                <a:gd name="T3" fmla="*/ 34 h 34"/>
                <a:gd name="T4" fmla="*/ 6 w 7"/>
                <a:gd name="T5" fmla="*/ 32 h 34"/>
                <a:gd name="T6" fmla="*/ 7 w 7"/>
                <a:gd name="T7" fmla="*/ 31 h 34"/>
                <a:gd name="T8" fmla="*/ 7 w 7"/>
                <a:gd name="T9" fmla="*/ 5 h 34"/>
                <a:gd name="T10" fmla="*/ 7 w 7"/>
                <a:gd name="T11" fmla="*/ 5 h 34"/>
                <a:gd name="T12" fmla="*/ 6 w 7"/>
                <a:gd name="T13" fmla="*/ 2 h 34"/>
                <a:gd name="T14" fmla="*/ 3 w 7"/>
                <a:gd name="T15" fmla="*/ 0 h 34"/>
                <a:gd name="T16" fmla="*/ 3 w 7"/>
                <a:gd name="T17" fmla="*/ 0 h 34"/>
                <a:gd name="T18" fmla="*/ 1 w 7"/>
                <a:gd name="T19" fmla="*/ 2 h 34"/>
                <a:gd name="T20" fmla="*/ 0 w 7"/>
                <a:gd name="T21" fmla="*/ 5 h 34"/>
                <a:gd name="T22" fmla="*/ 0 w 7"/>
                <a:gd name="T23" fmla="*/ 31 h 34"/>
                <a:gd name="T24" fmla="*/ 0 w 7"/>
                <a:gd name="T25" fmla="*/ 31 h 34"/>
                <a:gd name="T26" fmla="*/ 1 w 7"/>
                <a:gd name="T27" fmla="*/ 32 h 34"/>
                <a:gd name="T28" fmla="*/ 3 w 7"/>
                <a:gd name="T29" fmla="*/ 34 h 34"/>
                <a:gd name="T30" fmla="*/ 3 w 7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34">
                  <a:moveTo>
                    <a:pt x="3" y="34"/>
                  </a:moveTo>
                  <a:lnTo>
                    <a:pt x="3" y="34"/>
                  </a:lnTo>
                  <a:lnTo>
                    <a:pt x="6" y="32"/>
                  </a:lnTo>
                  <a:lnTo>
                    <a:pt x="7" y="31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2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336"/>
            <p:cNvSpPr>
              <a:spLocks/>
            </p:cNvSpPr>
            <p:nvPr/>
          </p:nvSpPr>
          <p:spPr bwMode="auto">
            <a:xfrm>
              <a:off x="3654426" y="5783263"/>
              <a:ext cx="22225" cy="31750"/>
            </a:xfrm>
            <a:custGeom>
              <a:avLst/>
              <a:gdLst>
                <a:gd name="T0" fmla="*/ 8 w 14"/>
                <a:gd name="T1" fmla="*/ 18 h 20"/>
                <a:gd name="T2" fmla="*/ 8 w 14"/>
                <a:gd name="T3" fmla="*/ 18 h 20"/>
                <a:gd name="T4" fmla="*/ 11 w 14"/>
                <a:gd name="T5" fmla="*/ 20 h 20"/>
                <a:gd name="T6" fmla="*/ 11 w 14"/>
                <a:gd name="T7" fmla="*/ 20 h 20"/>
                <a:gd name="T8" fmla="*/ 12 w 14"/>
                <a:gd name="T9" fmla="*/ 18 h 20"/>
                <a:gd name="T10" fmla="*/ 12 w 14"/>
                <a:gd name="T11" fmla="*/ 18 h 20"/>
                <a:gd name="T12" fmla="*/ 14 w 14"/>
                <a:gd name="T13" fmla="*/ 17 h 20"/>
                <a:gd name="T14" fmla="*/ 14 w 14"/>
                <a:gd name="T15" fmla="*/ 17 h 20"/>
                <a:gd name="T16" fmla="*/ 14 w 14"/>
                <a:gd name="T17" fmla="*/ 14 h 20"/>
                <a:gd name="T18" fmla="*/ 6 w 14"/>
                <a:gd name="T19" fmla="*/ 1 h 20"/>
                <a:gd name="T20" fmla="*/ 6 w 14"/>
                <a:gd name="T21" fmla="*/ 1 h 20"/>
                <a:gd name="T22" fmla="*/ 6 w 14"/>
                <a:gd name="T23" fmla="*/ 1 h 20"/>
                <a:gd name="T24" fmla="*/ 3 w 14"/>
                <a:gd name="T25" fmla="*/ 0 h 20"/>
                <a:gd name="T26" fmla="*/ 3 w 14"/>
                <a:gd name="T27" fmla="*/ 0 h 20"/>
                <a:gd name="T28" fmla="*/ 0 w 14"/>
                <a:gd name="T29" fmla="*/ 1 h 20"/>
                <a:gd name="T30" fmla="*/ 0 w 14"/>
                <a:gd name="T31" fmla="*/ 1 h 20"/>
                <a:gd name="T32" fmla="*/ 0 w 14"/>
                <a:gd name="T33" fmla="*/ 3 h 20"/>
                <a:gd name="T34" fmla="*/ 0 w 14"/>
                <a:gd name="T35" fmla="*/ 6 h 20"/>
                <a:gd name="T36" fmla="*/ 8 w 14"/>
                <a:gd name="T37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8" y="18"/>
                  </a:moveTo>
                  <a:lnTo>
                    <a:pt x="8" y="18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337"/>
            <p:cNvSpPr>
              <a:spLocks/>
            </p:cNvSpPr>
            <p:nvPr/>
          </p:nvSpPr>
          <p:spPr bwMode="auto">
            <a:xfrm>
              <a:off x="3600451" y="5807075"/>
              <a:ext cx="49213" cy="31750"/>
            </a:xfrm>
            <a:custGeom>
              <a:avLst/>
              <a:gdLst>
                <a:gd name="T0" fmla="*/ 2 w 31"/>
                <a:gd name="T1" fmla="*/ 6 h 20"/>
                <a:gd name="T2" fmla="*/ 26 w 31"/>
                <a:gd name="T3" fmla="*/ 20 h 20"/>
                <a:gd name="T4" fmla="*/ 26 w 31"/>
                <a:gd name="T5" fmla="*/ 20 h 20"/>
                <a:gd name="T6" fmla="*/ 28 w 31"/>
                <a:gd name="T7" fmla="*/ 20 h 20"/>
                <a:gd name="T8" fmla="*/ 28 w 31"/>
                <a:gd name="T9" fmla="*/ 20 h 20"/>
                <a:gd name="T10" fmla="*/ 30 w 31"/>
                <a:gd name="T11" fmla="*/ 20 h 20"/>
                <a:gd name="T12" fmla="*/ 31 w 31"/>
                <a:gd name="T13" fmla="*/ 19 h 20"/>
                <a:gd name="T14" fmla="*/ 31 w 31"/>
                <a:gd name="T15" fmla="*/ 19 h 20"/>
                <a:gd name="T16" fmla="*/ 31 w 31"/>
                <a:gd name="T17" fmla="*/ 16 h 20"/>
                <a:gd name="T18" fmla="*/ 30 w 31"/>
                <a:gd name="T19" fmla="*/ 14 h 20"/>
                <a:gd name="T20" fmla="*/ 7 w 31"/>
                <a:gd name="T21" fmla="*/ 0 h 20"/>
                <a:gd name="T22" fmla="*/ 7 w 31"/>
                <a:gd name="T23" fmla="*/ 0 h 20"/>
                <a:gd name="T24" fmla="*/ 3 w 31"/>
                <a:gd name="T25" fmla="*/ 0 h 20"/>
                <a:gd name="T26" fmla="*/ 3 w 31"/>
                <a:gd name="T27" fmla="*/ 0 h 20"/>
                <a:gd name="T28" fmla="*/ 2 w 31"/>
                <a:gd name="T29" fmla="*/ 2 h 20"/>
                <a:gd name="T30" fmla="*/ 2 w 31"/>
                <a:gd name="T31" fmla="*/ 2 h 20"/>
                <a:gd name="T32" fmla="*/ 0 w 31"/>
                <a:gd name="T33" fmla="*/ 5 h 20"/>
                <a:gd name="T34" fmla="*/ 2 w 31"/>
                <a:gd name="T35" fmla="*/ 6 h 20"/>
                <a:gd name="T36" fmla="*/ 2 w 31"/>
                <a:gd name="T3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20">
                  <a:moveTo>
                    <a:pt x="2" y="6"/>
                  </a:moveTo>
                  <a:lnTo>
                    <a:pt x="26" y="20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6"/>
                  </a:lnTo>
                  <a:lnTo>
                    <a:pt x="30" y="14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338"/>
            <p:cNvSpPr>
              <a:spLocks/>
            </p:cNvSpPr>
            <p:nvPr/>
          </p:nvSpPr>
          <p:spPr bwMode="auto">
            <a:xfrm>
              <a:off x="3598863" y="5862638"/>
              <a:ext cx="38100" cy="12700"/>
            </a:xfrm>
            <a:custGeom>
              <a:avLst/>
              <a:gdLst>
                <a:gd name="T0" fmla="*/ 24 w 24"/>
                <a:gd name="T1" fmla="*/ 5 h 8"/>
                <a:gd name="T2" fmla="*/ 24 w 24"/>
                <a:gd name="T3" fmla="*/ 5 h 8"/>
                <a:gd name="T4" fmla="*/ 24 w 24"/>
                <a:gd name="T5" fmla="*/ 2 h 8"/>
                <a:gd name="T6" fmla="*/ 21 w 24"/>
                <a:gd name="T7" fmla="*/ 0 h 8"/>
                <a:gd name="T8" fmla="*/ 4 w 24"/>
                <a:gd name="T9" fmla="*/ 0 h 8"/>
                <a:gd name="T10" fmla="*/ 4 w 24"/>
                <a:gd name="T11" fmla="*/ 0 h 8"/>
                <a:gd name="T12" fmla="*/ 1 w 24"/>
                <a:gd name="T13" fmla="*/ 2 h 8"/>
                <a:gd name="T14" fmla="*/ 0 w 24"/>
                <a:gd name="T15" fmla="*/ 5 h 8"/>
                <a:gd name="T16" fmla="*/ 0 w 24"/>
                <a:gd name="T17" fmla="*/ 5 h 8"/>
                <a:gd name="T18" fmla="*/ 1 w 24"/>
                <a:gd name="T19" fmla="*/ 7 h 8"/>
                <a:gd name="T20" fmla="*/ 4 w 24"/>
                <a:gd name="T21" fmla="*/ 8 h 8"/>
                <a:gd name="T22" fmla="*/ 21 w 24"/>
                <a:gd name="T23" fmla="*/ 8 h 8"/>
                <a:gd name="T24" fmla="*/ 21 w 24"/>
                <a:gd name="T25" fmla="*/ 8 h 8"/>
                <a:gd name="T26" fmla="*/ 24 w 24"/>
                <a:gd name="T27" fmla="*/ 7 h 8"/>
                <a:gd name="T28" fmla="*/ 24 w 24"/>
                <a:gd name="T29" fmla="*/ 5 h 8"/>
                <a:gd name="T30" fmla="*/ 24 w 24"/>
                <a:gd name="T3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8">
                  <a:moveTo>
                    <a:pt x="24" y="5"/>
                  </a:moveTo>
                  <a:lnTo>
                    <a:pt x="24" y="5"/>
                  </a:lnTo>
                  <a:lnTo>
                    <a:pt x="24" y="2"/>
                  </a:lnTo>
                  <a:lnTo>
                    <a:pt x="2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7"/>
                  </a:lnTo>
                  <a:lnTo>
                    <a:pt x="4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339"/>
            <p:cNvSpPr>
              <a:spLocks/>
            </p:cNvSpPr>
            <p:nvPr/>
          </p:nvSpPr>
          <p:spPr bwMode="auto">
            <a:xfrm>
              <a:off x="3773488" y="5868988"/>
              <a:ext cx="39688" cy="11113"/>
            </a:xfrm>
            <a:custGeom>
              <a:avLst/>
              <a:gdLst>
                <a:gd name="T0" fmla="*/ 22 w 25"/>
                <a:gd name="T1" fmla="*/ 0 h 7"/>
                <a:gd name="T2" fmla="*/ 5 w 25"/>
                <a:gd name="T3" fmla="*/ 0 h 7"/>
                <a:gd name="T4" fmla="*/ 5 w 25"/>
                <a:gd name="T5" fmla="*/ 0 h 7"/>
                <a:gd name="T6" fmla="*/ 2 w 25"/>
                <a:gd name="T7" fmla="*/ 1 h 7"/>
                <a:gd name="T8" fmla="*/ 0 w 25"/>
                <a:gd name="T9" fmla="*/ 3 h 7"/>
                <a:gd name="T10" fmla="*/ 0 w 25"/>
                <a:gd name="T11" fmla="*/ 3 h 7"/>
                <a:gd name="T12" fmla="*/ 2 w 25"/>
                <a:gd name="T13" fmla="*/ 6 h 7"/>
                <a:gd name="T14" fmla="*/ 5 w 25"/>
                <a:gd name="T15" fmla="*/ 7 h 7"/>
                <a:gd name="T16" fmla="*/ 22 w 25"/>
                <a:gd name="T17" fmla="*/ 7 h 7"/>
                <a:gd name="T18" fmla="*/ 22 w 25"/>
                <a:gd name="T19" fmla="*/ 7 h 7"/>
                <a:gd name="T20" fmla="*/ 25 w 25"/>
                <a:gd name="T21" fmla="*/ 6 h 7"/>
                <a:gd name="T22" fmla="*/ 25 w 25"/>
                <a:gd name="T23" fmla="*/ 3 h 7"/>
                <a:gd name="T24" fmla="*/ 25 w 25"/>
                <a:gd name="T25" fmla="*/ 3 h 7"/>
                <a:gd name="T26" fmla="*/ 25 w 25"/>
                <a:gd name="T27" fmla="*/ 1 h 7"/>
                <a:gd name="T28" fmla="*/ 22 w 25"/>
                <a:gd name="T29" fmla="*/ 0 h 7"/>
                <a:gd name="T30" fmla="*/ 22 w 25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7">
                  <a:moveTo>
                    <a:pt x="22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6"/>
                  </a:lnTo>
                  <a:lnTo>
                    <a:pt x="5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340"/>
            <p:cNvSpPr>
              <a:spLocks/>
            </p:cNvSpPr>
            <p:nvPr/>
          </p:nvSpPr>
          <p:spPr bwMode="auto">
            <a:xfrm>
              <a:off x="3767138" y="5811838"/>
              <a:ext cx="46038" cy="31750"/>
            </a:xfrm>
            <a:custGeom>
              <a:avLst/>
              <a:gdLst>
                <a:gd name="T0" fmla="*/ 3 w 29"/>
                <a:gd name="T1" fmla="*/ 20 h 20"/>
                <a:gd name="T2" fmla="*/ 3 w 29"/>
                <a:gd name="T3" fmla="*/ 20 h 20"/>
                <a:gd name="T4" fmla="*/ 4 w 29"/>
                <a:gd name="T5" fmla="*/ 19 h 20"/>
                <a:gd name="T6" fmla="*/ 27 w 29"/>
                <a:gd name="T7" fmla="*/ 6 h 20"/>
                <a:gd name="T8" fmla="*/ 27 w 29"/>
                <a:gd name="T9" fmla="*/ 6 h 20"/>
                <a:gd name="T10" fmla="*/ 29 w 29"/>
                <a:gd name="T11" fmla="*/ 3 h 20"/>
                <a:gd name="T12" fmla="*/ 29 w 29"/>
                <a:gd name="T13" fmla="*/ 2 h 20"/>
                <a:gd name="T14" fmla="*/ 29 w 29"/>
                <a:gd name="T15" fmla="*/ 2 h 20"/>
                <a:gd name="T16" fmla="*/ 27 w 29"/>
                <a:gd name="T17" fmla="*/ 0 h 20"/>
                <a:gd name="T18" fmla="*/ 27 w 29"/>
                <a:gd name="T19" fmla="*/ 0 h 20"/>
                <a:gd name="T20" fmla="*/ 24 w 29"/>
                <a:gd name="T21" fmla="*/ 0 h 20"/>
                <a:gd name="T22" fmla="*/ 1 w 29"/>
                <a:gd name="T23" fmla="*/ 13 h 20"/>
                <a:gd name="T24" fmla="*/ 1 w 29"/>
                <a:gd name="T25" fmla="*/ 13 h 20"/>
                <a:gd name="T26" fmla="*/ 0 w 29"/>
                <a:gd name="T27" fmla="*/ 16 h 20"/>
                <a:gd name="T28" fmla="*/ 0 w 29"/>
                <a:gd name="T29" fmla="*/ 17 h 20"/>
                <a:gd name="T30" fmla="*/ 0 w 29"/>
                <a:gd name="T31" fmla="*/ 17 h 20"/>
                <a:gd name="T32" fmla="*/ 1 w 29"/>
                <a:gd name="T33" fmla="*/ 19 h 20"/>
                <a:gd name="T34" fmla="*/ 3 w 29"/>
                <a:gd name="T35" fmla="*/ 20 h 20"/>
                <a:gd name="T36" fmla="*/ 3 w 29"/>
                <a:gd name="T3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0">
                  <a:moveTo>
                    <a:pt x="3" y="20"/>
                  </a:moveTo>
                  <a:lnTo>
                    <a:pt x="3" y="20"/>
                  </a:lnTo>
                  <a:lnTo>
                    <a:pt x="4" y="19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3" y="20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341"/>
            <p:cNvSpPr>
              <a:spLocks/>
            </p:cNvSpPr>
            <p:nvPr/>
          </p:nvSpPr>
          <p:spPr bwMode="auto">
            <a:xfrm>
              <a:off x="3740151" y="5784850"/>
              <a:ext cx="22225" cy="30163"/>
            </a:xfrm>
            <a:custGeom>
              <a:avLst/>
              <a:gdLst>
                <a:gd name="T0" fmla="*/ 1 w 14"/>
                <a:gd name="T1" fmla="*/ 19 h 19"/>
                <a:gd name="T2" fmla="*/ 1 w 14"/>
                <a:gd name="T3" fmla="*/ 19 h 19"/>
                <a:gd name="T4" fmla="*/ 3 w 14"/>
                <a:gd name="T5" fmla="*/ 19 h 19"/>
                <a:gd name="T6" fmla="*/ 3 w 14"/>
                <a:gd name="T7" fmla="*/ 19 h 19"/>
                <a:gd name="T8" fmla="*/ 4 w 14"/>
                <a:gd name="T9" fmla="*/ 19 h 19"/>
                <a:gd name="T10" fmla="*/ 6 w 14"/>
                <a:gd name="T11" fmla="*/ 17 h 19"/>
                <a:gd name="T12" fmla="*/ 14 w 14"/>
                <a:gd name="T13" fmla="*/ 5 h 19"/>
                <a:gd name="T14" fmla="*/ 14 w 14"/>
                <a:gd name="T15" fmla="*/ 5 h 19"/>
                <a:gd name="T16" fmla="*/ 14 w 14"/>
                <a:gd name="T17" fmla="*/ 2 h 19"/>
                <a:gd name="T18" fmla="*/ 14 w 14"/>
                <a:gd name="T19" fmla="*/ 2 h 19"/>
                <a:gd name="T20" fmla="*/ 12 w 14"/>
                <a:gd name="T21" fmla="*/ 0 h 19"/>
                <a:gd name="T22" fmla="*/ 12 w 14"/>
                <a:gd name="T23" fmla="*/ 0 h 19"/>
                <a:gd name="T24" fmla="*/ 11 w 14"/>
                <a:gd name="T25" fmla="*/ 0 h 19"/>
                <a:gd name="T26" fmla="*/ 11 w 14"/>
                <a:gd name="T27" fmla="*/ 0 h 19"/>
                <a:gd name="T28" fmla="*/ 7 w 14"/>
                <a:gd name="T29" fmla="*/ 2 h 19"/>
                <a:gd name="T30" fmla="*/ 0 w 14"/>
                <a:gd name="T31" fmla="*/ 14 h 19"/>
                <a:gd name="T32" fmla="*/ 0 w 14"/>
                <a:gd name="T33" fmla="*/ 14 h 19"/>
                <a:gd name="T34" fmla="*/ 0 w 14"/>
                <a:gd name="T35" fmla="*/ 17 h 19"/>
                <a:gd name="T36" fmla="*/ 1 w 14"/>
                <a:gd name="T37" fmla="*/ 19 h 19"/>
                <a:gd name="T38" fmla="*/ 1 w 14"/>
                <a:gd name="T3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9">
                  <a:moveTo>
                    <a:pt x="1" y="19"/>
                  </a:moveTo>
                  <a:lnTo>
                    <a:pt x="1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Freeform 342"/>
          <p:cNvSpPr>
            <a:spLocks noEditPoints="1"/>
          </p:cNvSpPr>
          <p:nvPr userDrawn="1"/>
        </p:nvSpPr>
        <p:spPr bwMode="auto">
          <a:xfrm>
            <a:off x="6286764" y="5492897"/>
            <a:ext cx="420731" cy="270670"/>
          </a:xfrm>
          <a:custGeom>
            <a:avLst/>
            <a:gdLst>
              <a:gd name="T0" fmla="*/ 205 w 225"/>
              <a:gd name="T1" fmla="*/ 20 h 193"/>
              <a:gd name="T2" fmla="*/ 133 w 225"/>
              <a:gd name="T3" fmla="*/ 5 h 193"/>
              <a:gd name="T4" fmla="*/ 69 w 225"/>
              <a:gd name="T5" fmla="*/ 0 h 193"/>
              <a:gd name="T6" fmla="*/ 12 w 225"/>
              <a:gd name="T7" fmla="*/ 29 h 193"/>
              <a:gd name="T8" fmla="*/ 12 w 225"/>
              <a:gd name="T9" fmla="*/ 101 h 193"/>
              <a:gd name="T10" fmla="*/ 23 w 225"/>
              <a:gd name="T11" fmla="*/ 137 h 193"/>
              <a:gd name="T12" fmla="*/ 46 w 225"/>
              <a:gd name="T13" fmla="*/ 160 h 193"/>
              <a:gd name="T14" fmla="*/ 64 w 225"/>
              <a:gd name="T15" fmla="*/ 177 h 193"/>
              <a:gd name="T16" fmla="*/ 90 w 225"/>
              <a:gd name="T17" fmla="*/ 190 h 193"/>
              <a:gd name="T18" fmla="*/ 119 w 225"/>
              <a:gd name="T19" fmla="*/ 193 h 193"/>
              <a:gd name="T20" fmla="*/ 142 w 225"/>
              <a:gd name="T21" fmla="*/ 181 h 193"/>
              <a:gd name="T22" fmla="*/ 167 w 225"/>
              <a:gd name="T23" fmla="*/ 164 h 193"/>
              <a:gd name="T24" fmla="*/ 185 w 225"/>
              <a:gd name="T25" fmla="*/ 146 h 193"/>
              <a:gd name="T26" fmla="*/ 202 w 225"/>
              <a:gd name="T27" fmla="*/ 123 h 193"/>
              <a:gd name="T28" fmla="*/ 225 w 225"/>
              <a:gd name="T29" fmla="*/ 66 h 193"/>
              <a:gd name="T30" fmla="*/ 174 w 225"/>
              <a:gd name="T31" fmla="*/ 141 h 193"/>
              <a:gd name="T32" fmla="*/ 174 w 225"/>
              <a:gd name="T33" fmla="*/ 154 h 193"/>
              <a:gd name="T34" fmla="*/ 136 w 225"/>
              <a:gd name="T35" fmla="*/ 131 h 193"/>
              <a:gd name="T36" fmla="*/ 156 w 225"/>
              <a:gd name="T37" fmla="*/ 160 h 193"/>
              <a:gd name="T38" fmla="*/ 153 w 225"/>
              <a:gd name="T39" fmla="*/ 173 h 193"/>
              <a:gd name="T40" fmla="*/ 115 w 225"/>
              <a:gd name="T41" fmla="*/ 149 h 193"/>
              <a:gd name="T42" fmla="*/ 133 w 225"/>
              <a:gd name="T43" fmla="*/ 173 h 193"/>
              <a:gd name="T44" fmla="*/ 124 w 225"/>
              <a:gd name="T45" fmla="*/ 186 h 193"/>
              <a:gd name="T46" fmla="*/ 118 w 225"/>
              <a:gd name="T47" fmla="*/ 172 h 193"/>
              <a:gd name="T48" fmla="*/ 105 w 225"/>
              <a:gd name="T49" fmla="*/ 146 h 193"/>
              <a:gd name="T50" fmla="*/ 84 w 225"/>
              <a:gd name="T51" fmla="*/ 123 h 193"/>
              <a:gd name="T52" fmla="*/ 64 w 225"/>
              <a:gd name="T53" fmla="*/ 106 h 193"/>
              <a:gd name="T54" fmla="*/ 26 w 225"/>
              <a:gd name="T55" fmla="*/ 106 h 193"/>
              <a:gd name="T56" fmla="*/ 13 w 225"/>
              <a:gd name="T57" fmla="*/ 45 h 193"/>
              <a:gd name="T58" fmla="*/ 69 w 225"/>
              <a:gd name="T59" fmla="*/ 10 h 193"/>
              <a:gd name="T60" fmla="*/ 70 w 225"/>
              <a:gd name="T61" fmla="*/ 57 h 193"/>
              <a:gd name="T62" fmla="*/ 66 w 225"/>
              <a:gd name="T63" fmla="*/ 83 h 193"/>
              <a:gd name="T64" fmla="*/ 98 w 225"/>
              <a:gd name="T65" fmla="*/ 95 h 193"/>
              <a:gd name="T66" fmla="*/ 135 w 225"/>
              <a:gd name="T67" fmla="*/ 69 h 193"/>
              <a:gd name="T68" fmla="*/ 194 w 225"/>
              <a:gd name="T69" fmla="*/ 134 h 193"/>
              <a:gd name="T70" fmla="*/ 158 w 225"/>
              <a:gd name="T71" fmla="*/ 114 h 193"/>
              <a:gd name="T72" fmla="*/ 46 w 225"/>
              <a:gd name="T73" fmla="*/ 112 h 193"/>
              <a:gd name="T74" fmla="*/ 61 w 225"/>
              <a:gd name="T75" fmla="*/ 114 h 193"/>
              <a:gd name="T76" fmla="*/ 43 w 225"/>
              <a:gd name="T77" fmla="*/ 138 h 193"/>
              <a:gd name="T78" fmla="*/ 30 w 225"/>
              <a:gd name="T79" fmla="*/ 129 h 193"/>
              <a:gd name="T80" fmla="*/ 67 w 225"/>
              <a:gd name="T81" fmla="*/ 127 h 193"/>
              <a:gd name="T82" fmla="*/ 79 w 225"/>
              <a:gd name="T83" fmla="*/ 135 h 193"/>
              <a:gd name="T84" fmla="*/ 58 w 225"/>
              <a:gd name="T85" fmla="*/ 155 h 193"/>
              <a:gd name="T86" fmla="*/ 49 w 225"/>
              <a:gd name="T87" fmla="*/ 147 h 193"/>
              <a:gd name="T88" fmla="*/ 86 w 225"/>
              <a:gd name="T89" fmla="*/ 146 h 193"/>
              <a:gd name="T90" fmla="*/ 98 w 225"/>
              <a:gd name="T91" fmla="*/ 154 h 193"/>
              <a:gd name="T92" fmla="*/ 79 w 225"/>
              <a:gd name="T93" fmla="*/ 173 h 193"/>
              <a:gd name="T94" fmla="*/ 69 w 225"/>
              <a:gd name="T95" fmla="*/ 166 h 193"/>
              <a:gd name="T96" fmla="*/ 119 w 225"/>
              <a:gd name="T97" fmla="*/ 65 h 193"/>
              <a:gd name="T98" fmla="*/ 76 w 225"/>
              <a:gd name="T99" fmla="*/ 85 h 193"/>
              <a:gd name="T100" fmla="*/ 116 w 225"/>
              <a:gd name="T101" fmla="*/ 26 h 193"/>
              <a:gd name="T102" fmla="*/ 181 w 225"/>
              <a:gd name="T103" fmla="*/ 14 h 193"/>
              <a:gd name="T104" fmla="*/ 217 w 225"/>
              <a:gd name="T105" fmla="*/ 66 h 193"/>
              <a:gd name="T106" fmla="*/ 144 w 225"/>
              <a:gd name="T107" fmla="*/ 65 h 193"/>
              <a:gd name="T108" fmla="*/ 105 w 225"/>
              <a:gd name="T109" fmla="*/ 169 h 193"/>
              <a:gd name="T110" fmla="*/ 105 w 225"/>
              <a:gd name="T111" fmla="*/ 184 h 193"/>
              <a:gd name="T112" fmla="*/ 93 w 225"/>
              <a:gd name="T113" fmla="*/ 177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5" h="193">
                <a:moveTo>
                  <a:pt x="225" y="66"/>
                </a:moveTo>
                <a:lnTo>
                  <a:pt x="225" y="66"/>
                </a:lnTo>
                <a:lnTo>
                  <a:pt x="223" y="52"/>
                </a:lnTo>
                <a:lnTo>
                  <a:pt x="220" y="40"/>
                </a:lnTo>
                <a:lnTo>
                  <a:pt x="214" y="29"/>
                </a:lnTo>
                <a:lnTo>
                  <a:pt x="205" y="20"/>
                </a:lnTo>
                <a:lnTo>
                  <a:pt x="205" y="20"/>
                </a:lnTo>
                <a:lnTo>
                  <a:pt x="196" y="11"/>
                </a:lnTo>
                <a:lnTo>
                  <a:pt x="184" y="6"/>
                </a:lnTo>
                <a:lnTo>
                  <a:pt x="171" y="2"/>
                </a:lnTo>
                <a:lnTo>
                  <a:pt x="158" y="0"/>
                </a:lnTo>
                <a:lnTo>
                  <a:pt x="158" y="0"/>
                </a:lnTo>
                <a:lnTo>
                  <a:pt x="145" y="2"/>
                </a:lnTo>
                <a:lnTo>
                  <a:pt x="133" y="5"/>
                </a:lnTo>
                <a:lnTo>
                  <a:pt x="122" y="10"/>
                </a:lnTo>
                <a:lnTo>
                  <a:pt x="113" y="17"/>
                </a:lnTo>
                <a:lnTo>
                  <a:pt x="113" y="17"/>
                </a:lnTo>
                <a:lnTo>
                  <a:pt x="102" y="10"/>
                </a:lnTo>
                <a:lnTo>
                  <a:pt x="92" y="5"/>
                </a:lnTo>
                <a:lnTo>
                  <a:pt x="81" y="2"/>
                </a:lnTo>
                <a:lnTo>
                  <a:pt x="69" y="0"/>
                </a:lnTo>
                <a:lnTo>
                  <a:pt x="69" y="0"/>
                </a:lnTo>
                <a:lnTo>
                  <a:pt x="55" y="2"/>
                </a:lnTo>
                <a:lnTo>
                  <a:pt x="43" y="6"/>
                </a:lnTo>
                <a:lnTo>
                  <a:pt x="30" y="11"/>
                </a:lnTo>
                <a:lnTo>
                  <a:pt x="20" y="20"/>
                </a:lnTo>
                <a:lnTo>
                  <a:pt x="20" y="20"/>
                </a:lnTo>
                <a:lnTo>
                  <a:pt x="12" y="29"/>
                </a:lnTo>
                <a:lnTo>
                  <a:pt x="6" y="40"/>
                </a:lnTo>
                <a:lnTo>
                  <a:pt x="1" y="52"/>
                </a:lnTo>
                <a:lnTo>
                  <a:pt x="0" y="66"/>
                </a:lnTo>
                <a:lnTo>
                  <a:pt x="0" y="66"/>
                </a:lnTo>
                <a:lnTo>
                  <a:pt x="1" y="78"/>
                </a:lnTo>
                <a:lnTo>
                  <a:pt x="6" y="91"/>
                </a:lnTo>
                <a:lnTo>
                  <a:pt x="12" y="101"/>
                </a:lnTo>
                <a:lnTo>
                  <a:pt x="20" y="112"/>
                </a:lnTo>
                <a:lnTo>
                  <a:pt x="27" y="118"/>
                </a:lnTo>
                <a:lnTo>
                  <a:pt x="27" y="118"/>
                </a:lnTo>
                <a:lnTo>
                  <a:pt x="23" y="123"/>
                </a:lnTo>
                <a:lnTo>
                  <a:pt x="23" y="129"/>
                </a:lnTo>
                <a:lnTo>
                  <a:pt x="23" y="129"/>
                </a:lnTo>
                <a:lnTo>
                  <a:pt x="23" y="137"/>
                </a:lnTo>
                <a:lnTo>
                  <a:pt x="27" y="141"/>
                </a:lnTo>
                <a:lnTo>
                  <a:pt x="27" y="141"/>
                </a:lnTo>
                <a:lnTo>
                  <a:pt x="33" y="146"/>
                </a:lnTo>
                <a:lnTo>
                  <a:pt x="41" y="146"/>
                </a:lnTo>
                <a:lnTo>
                  <a:pt x="41" y="146"/>
                </a:lnTo>
                <a:lnTo>
                  <a:pt x="41" y="154"/>
                </a:lnTo>
                <a:lnTo>
                  <a:pt x="46" y="160"/>
                </a:lnTo>
                <a:lnTo>
                  <a:pt x="46" y="160"/>
                </a:lnTo>
                <a:lnTo>
                  <a:pt x="52" y="163"/>
                </a:lnTo>
                <a:lnTo>
                  <a:pt x="59" y="164"/>
                </a:lnTo>
                <a:lnTo>
                  <a:pt x="59" y="164"/>
                </a:lnTo>
                <a:lnTo>
                  <a:pt x="61" y="172"/>
                </a:lnTo>
                <a:lnTo>
                  <a:pt x="64" y="177"/>
                </a:lnTo>
                <a:lnTo>
                  <a:pt x="64" y="177"/>
                </a:lnTo>
                <a:lnTo>
                  <a:pt x="69" y="180"/>
                </a:lnTo>
                <a:lnTo>
                  <a:pt x="73" y="181"/>
                </a:lnTo>
                <a:lnTo>
                  <a:pt x="79" y="181"/>
                </a:lnTo>
                <a:lnTo>
                  <a:pt x="84" y="181"/>
                </a:lnTo>
                <a:lnTo>
                  <a:pt x="84" y="181"/>
                </a:lnTo>
                <a:lnTo>
                  <a:pt x="86" y="186"/>
                </a:lnTo>
                <a:lnTo>
                  <a:pt x="90" y="190"/>
                </a:lnTo>
                <a:lnTo>
                  <a:pt x="95" y="193"/>
                </a:lnTo>
                <a:lnTo>
                  <a:pt x="101" y="193"/>
                </a:lnTo>
                <a:lnTo>
                  <a:pt x="101" y="193"/>
                </a:lnTo>
                <a:lnTo>
                  <a:pt x="107" y="193"/>
                </a:lnTo>
                <a:lnTo>
                  <a:pt x="113" y="190"/>
                </a:lnTo>
                <a:lnTo>
                  <a:pt x="113" y="190"/>
                </a:lnTo>
                <a:lnTo>
                  <a:pt x="119" y="193"/>
                </a:lnTo>
                <a:lnTo>
                  <a:pt x="125" y="193"/>
                </a:lnTo>
                <a:lnTo>
                  <a:pt x="131" y="193"/>
                </a:lnTo>
                <a:lnTo>
                  <a:pt x="138" y="189"/>
                </a:lnTo>
                <a:lnTo>
                  <a:pt x="138" y="189"/>
                </a:lnTo>
                <a:lnTo>
                  <a:pt x="141" y="186"/>
                </a:lnTo>
                <a:lnTo>
                  <a:pt x="142" y="181"/>
                </a:lnTo>
                <a:lnTo>
                  <a:pt x="142" y="181"/>
                </a:lnTo>
                <a:lnTo>
                  <a:pt x="147" y="181"/>
                </a:lnTo>
                <a:lnTo>
                  <a:pt x="151" y="181"/>
                </a:lnTo>
                <a:lnTo>
                  <a:pt x="158" y="180"/>
                </a:lnTo>
                <a:lnTo>
                  <a:pt x="162" y="177"/>
                </a:lnTo>
                <a:lnTo>
                  <a:pt x="162" y="177"/>
                </a:lnTo>
                <a:lnTo>
                  <a:pt x="165" y="172"/>
                </a:lnTo>
                <a:lnTo>
                  <a:pt x="167" y="164"/>
                </a:lnTo>
                <a:lnTo>
                  <a:pt x="167" y="164"/>
                </a:lnTo>
                <a:lnTo>
                  <a:pt x="174" y="163"/>
                </a:lnTo>
                <a:lnTo>
                  <a:pt x="181" y="160"/>
                </a:lnTo>
                <a:lnTo>
                  <a:pt x="181" y="160"/>
                </a:lnTo>
                <a:lnTo>
                  <a:pt x="184" y="154"/>
                </a:lnTo>
                <a:lnTo>
                  <a:pt x="185" y="146"/>
                </a:lnTo>
                <a:lnTo>
                  <a:pt x="185" y="146"/>
                </a:lnTo>
                <a:lnTo>
                  <a:pt x="193" y="146"/>
                </a:lnTo>
                <a:lnTo>
                  <a:pt x="199" y="141"/>
                </a:lnTo>
                <a:lnTo>
                  <a:pt x="199" y="141"/>
                </a:lnTo>
                <a:lnTo>
                  <a:pt x="202" y="137"/>
                </a:lnTo>
                <a:lnTo>
                  <a:pt x="204" y="129"/>
                </a:lnTo>
                <a:lnTo>
                  <a:pt x="204" y="129"/>
                </a:lnTo>
                <a:lnTo>
                  <a:pt x="202" y="123"/>
                </a:lnTo>
                <a:lnTo>
                  <a:pt x="199" y="118"/>
                </a:lnTo>
                <a:lnTo>
                  <a:pt x="205" y="112"/>
                </a:lnTo>
                <a:lnTo>
                  <a:pt x="205" y="112"/>
                </a:lnTo>
                <a:lnTo>
                  <a:pt x="214" y="101"/>
                </a:lnTo>
                <a:lnTo>
                  <a:pt x="220" y="91"/>
                </a:lnTo>
                <a:lnTo>
                  <a:pt x="223" y="78"/>
                </a:lnTo>
                <a:lnTo>
                  <a:pt x="225" y="66"/>
                </a:lnTo>
                <a:lnTo>
                  <a:pt x="225" y="66"/>
                </a:lnTo>
                <a:close/>
                <a:moveTo>
                  <a:pt x="151" y="114"/>
                </a:moveTo>
                <a:lnTo>
                  <a:pt x="151" y="114"/>
                </a:lnTo>
                <a:lnTo>
                  <a:pt x="150" y="117"/>
                </a:lnTo>
                <a:lnTo>
                  <a:pt x="150" y="117"/>
                </a:lnTo>
                <a:lnTo>
                  <a:pt x="151" y="120"/>
                </a:lnTo>
                <a:lnTo>
                  <a:pt x="174" y="141"/>
                </a:lnTo>
                <a:lnTo>
                  <a:pt x="174" y="141"/>
                </a:lnTo>
                <a:lnTo>
                  <a:pt x="176" y="144"/>
                </a:lnTo>
                <a:lnTo>
                  <a:pt x="176" y="147"/>
                </a:lnTo>
                <a:lnTo>
                  <a:pt x="176" y="147"/>
                </a:lnTo>
                <a:lnTo>
                  <a:pt x="176" y="150"/>
                </a:lnTo>
                <a:lnTo>
                  <a:pt x="174" y="154"/>
                </a:lnTo>
                <a:lnTo>
                  <a:pt x="174" y="154"/>
                </a:lnTo>
                <a:lnTo>
                  <a:pt x="171" y="155"/>
                </a:lnTo>
                <a:lnTo>
                  <a:pt x="168" y="155"/>
                </a:lnTo>
                <a:lnTo>
                  <a:pt x="164" y="155"/>
                </a:lnTo>
                <a:lnTo>
                  <a:pt x="162" y="154"/>
                </a:lnTo>
                <a:lnTo>
                  <a:pt x="139" y="132"/>
                </a:lnTo>
                <a:lnTo>
                  <a:pt x="139" y="132"/>
                </a:lnTo>
                <a:lnTo>
                  <a:pt x="136" y="131"/>
                </a:lnTo>
                <a:lnTo>
                  <a:pt x="133" y="132"/>
                </a:lnTo>
                <a:lnTo>
                  <a:pt x="133" y="132"/>
                </a:lnTo>
                <a:lnTo>
                  <a:pt x="131" y="135"/>
                </a:lnTo>
                <a:lnTo>
                  <a:pt x="131" y="135"/>
                </a:lnTo>
                <a:lnTo>
                  <a:pt x="133" y="138"/>
                </a:lnTo>
                <a:lnTo>
                  <a:pt x="156" y="160"/>
                </a:lnTo>
                <a:lnTo>
                  <a:pt x="156" y="160"/>
                </a:lnTo>
                <a:lnTo>
                  <a:pt x="158" y="163"/>
                </a:lnTo>
                <a:lnTo>
                  <a:pt x="158" y="166"/>
                </a:lnTo>
                <a:lnTo>
                  <a:pt x="158" y="166"/>
                </a:lnTo>
                <a:lnTo>
                  <a:pt x="158" y="169"/>
                </a:lnTo>
                <a:lnTo>
                  <a:pt x="156" y="172"/>
                </a:lnTo>
                <a:lnTo>
                  <a:pt x="156" y="172"/>
                </a:lnTo>
                <a:lnTo>
                  <a:pt x="153" y="173"/>
                </a:lnTo>
                <a:lnTo>
                  <a:pt x="150" y="173"/>
                </a:lnTo>
                <a:lnTo>
                  <a:pt x="145" y="173"/>
                </a:lnTo>
                <a:lnTo>
                  <a:pt x="142" y="172"/>
                </a:lnTo>
                <a:lnTo>
                  <a:pt x="121" y="149"/>
                </a:lnTo>
                <a:lnTo>
                  <a:pt x="121" y="149"/>
                </a:lnTo>
                <a:lnTo>
                  <a:pt x="118" y="147"/>
                </a:lnTo>
                <a:lnTo>
                  <a:pt x="115" y="149"/>
                </a:lnTo>
                <a:lnTo>
                  <a:pt x="115" y="149"/>
                </a:lnTo>
                <a:lnTo>
                  <a:pt x="113" y="152"/>
                </a:lnTo>
                <a:lnTo>
                  <a:pt x="113" y="152"/>
                </a:lnTo>
                <a:lnTo>
                  <a:pt x="115" y="155"/>
                </a:lnTo>
                <a:lnTo>
                  <a:pt x="131" y="172"/>
                </a:lnTo>
                <a:lnTo>
                  <a:pt x="131" y="172"/>
                </a:lnTo>
                <a:lnTo>
                  <a:pt x="133" y="173"/>
                </a:lnTo>
                <a:lnTo>
                  <a:pt x="133" y="177"/>
                </a:lnTo>
                <a:lnTo>
                  <a:pt x="133" y="177"/>
                </a:lnTo>
                <a:lnTo>
                  <a:pt x="133" y="181"/>
                </a:lnTo>
                <a:lnTo>
                  <a:pt x="131" y="183"/>
                </a:lnTo>
                <a:lnTo>
                  <a:pt x="131" y="183"/>
                </a:lnTo>
                <a:lnTo>
                  <a:pt x="128" y="186"/>
                </a:lnTo>
                <a:lnTo>
                  <a:pt x="124" y="186"/>
                </a:lnTo>
                <a:lnTo>
                  <a:pt x="121" y="186"/>
                </a:lnTo>
                <a:lnTo>
                  <a:pt x="118" y="183"/>
                </a:lnTo>
                <a:lnTo>
                  <a:pt x="118" y="183"/>
                </a:lnTo>
                <a:lnTo>
                  <a:pt x="118" y="183"/>
                </a:lnTo>
                <a:lnTo>
                  <a:pt x="119" y="177"/>
                </a:lnTo>
                <a:lnTo>
                  <a:pt x="119" y="177"/>
                </a:lnTo>
                <a:lnTo>
                  <a:pt x="118" y="172"/>
                </a:lnTo>
                <a:lnTo>
                  <a:pt x="115" y="167"/>
                </a:lnTo>
                <a:lnTo>
                  <a:pt x="110" y="163"/>
                </a:lnTo>
                <a:lnTo>
                  <a:pt x="105" y="161"/>
                </a:lnTo>
                <a:lnTo>
                  <a:pt x="105" y="161"/>
                </a:lnTo>
                <a:lnTo>
                  <a:pt x="107" y="155"/>
                </a:lnTo>
                <a:lnTo>
                  <a:pt x="107" y="150"/>
                </a:lnTo>
                <a:lnTo>
                  <a:pt x="105" y="146"/>
                </a:lnTo>
                <a:lnTo>
                  <a:pt x="102" y="141"/>
                </a:lnTo>
                <a:lnTo>
                  <a:pt x="102" y="141"/>
                </a:lnTo>
                <a:lnTo>
                  <a:pt x="96" y="137"/>
                </a:lnTo>
                <a:lnTo>
                  <a:pt x="89" y="137"/>
                </a:lnTo>
                <a:lnTo>
                  <a:pt x="89" y="137"/>
                </a:lnTo>
                <a:lnTo>
                  <a:pt x="87" y="129"/>
                </a:lnTo>
                <a:lnTo>
                  <a:pt x="84" y="123"/>
                </a:lnTo>
                <a:lnTo>
                  <a:pt x="84" y="123"/>
                </a:lnTo>
                <a:lnTo>
                  <a:pt x="78" y="120"/>
                </a:lnTo>
                <a:lnTo>
                  <a:pt x="70" y="118"/>
                </a:lnTo>
                <a:lnTo>
                  <a:pt x="70" y="118"/>
                </a:lnTo>
                <a:lnTo>
                  <a:pt x="69" y="112"/>
                </a:lnTo>
                <a:lnTo>
                  <a:pt x="64" y="106"/>
                </a:lnTo>
                <a:lnTo>
                  <a:pt x="64" y="106"/>
                </a:lnTo>
                <a:lnTo>
                  <a:pt x="59" y="101"/>
                </a:lnTo>
                <a:lnTo>
                  <a:pt x="52" y="100"/>
                </a:lnTo>
                <a:lnTo>
                  <a:pt x="46" y="101"/>
                </a:lnTo>
                <a:lnTo>
                  <a:pt x="40" y="106"/>
                </a:lnTo>
                <a:lnTo>
                  <a:pt x="33" y="112"/>
                </a:lnTo>
                <a:lnTo>
                  <a:pt x="26" y="106"/>
                </a:lnTo>
                <a:lnTo>
                  <a:pt x="26" y="106"/>
                </a:lnTo>
                <a:lnTo>
                  <a:pt x="20" y="97"/>
                </a:lnTo>
                <a:lnTo>
                  <a:pt x="13" y="88"/>
                </a:lnTo>
                <a:lnTo>
                  <a:pt x="10" y="77"/>
                </a:lnTo>
                <a:lnTo>
                  <a:pt x="9" y="66"/>
                </a:lnTo>
                <a:lnTo>
                  <a:pt x="9" y="66"/>
                </a:lnTo>
                <a:lnTo>
                  <a:pt x="10" y="54"/>
                </a:lnTo>
                <a:lnTo>
                  <a:pt x="13" y="45"/>
                </a:lnTo>
                <a:lnTo>
                  <a:pt x="20" y="34"/>
                </a:lnTo>
                <a:lnTo>
                  <a:pt x="26" y="26"/>
                </a:lnTo>
                <a:lnTo>
                  <a:pt x="26" y="26"/>
                </a:lnTo>
                <a:lnTo>
                  <a:pt x="35" y="19"/>
                </a:lnTo>
                <a:lnTo>
                  <a:pt x="46" y="14"/>
                </a:lnTo>
                <a:lnTo>
                  <a:pt x="56" y="11"/>
                </a:lnTo>
                <a:lnTo>
                  <a:pt x="69" y="10"/>
                </a:lnTo>
                <a:lnTo>
                  <a:pt x="69" y="10"/>
                </a:lnTo>
                <a:lnTo>
                  <a:pt x="78" y="10"/>
                </a:lnTo>
                <a:lnTo>
                  <a:pt x="89" y="13"/>
                </a:lnTo>
                <a:lnTo>
                  <a:pt x="98" y="17"/>
                </a:lnTo>
                <a:lnTo>
                  <a:pt x="107" y="23"/>
                </a:lnTo>
                <a:lnTo>
                  <a:pt x="70" y="57"/>
                </a:lnTo>
                <a:lnTo>
                  <a:pt x="70" y="57"/>
                </a:lnTo>
                <a:lnTo>
                  <a:pt x="67" y="60"/>
                </a:lnTo>
                <a:lnTo>
                  <a:pt x="66" y="65"/>
                </a:lnTo>
                <a:lnTo>
                  <a:pt x="64" y="69"/>
                </a:lnTo>
                <a:lnTo>
                  <a:pt x="64" y="74"/>
                </a:lnTo>
                <a:lnTo>
                  <a:pt x="64" y="74"/>
                </a:lnTo>
                <a:lnTo>
                  <a:pt x="64" y="78"/>
                </a:lnTo>
                <a:lnTo>
                  <a:pt x="66" y="83"/>
                </a:lnTo>
                <a:lnTo>
                  <a:pt x="67" y="86"/>
                </a:lnTo>
                <a:lnTo>
                  <a:pt x="70" y="91"/>
                </a:lnTo>
                <a:lnTo>
                  <a:pt x="70" y="91"/>
                </a:lnTo>
                <a:lnTo>
                  <a:pt x="75" y="94"/>
                </a:lnTo>
                <a:lnTo>
                  <a:pt x="79" y="95"/>
                </a:lnTo>
                <a:lnTo>
                  <a:pt x="89" y="97"/>
                </a:lnTo>
                <a:lnTo>
                  <a:pt x="98" y="95"/>
                </a:lnTo>
                <a:lnTo>
                  <a:pt x="102" y="94"/>
                </a:lnTo>
                <a:lnTo>
                  <a:pt x="105" y="91"/>
                </a:lnTo>
                <a:lnTo>
                  <a:pt x="125" y="71"/>
                </a:lnTo>
                <a:lnTo>
                  <a:pt x="125" y="71"/>
                </a:lnTo>
                <a:lnTo>
                  <a:pt x="128" y="69"/>
                </a:lnTo>
                <a:lnTo>
                  <a:pt x="131" y="69"/>
                </a:lnTo>
                <a:lnTo>
                  <a:pt x="135" y="69"/>
                </a:lnTo>
                <a:lnTo>
                  <a:pt x="138" y="71"/>
                </a:lnTo>
                <a:lnTo>
                  <a:pt x="193" y="124"/>
                </a:lnTo>
                <a:lnTo>
                  <a:pt x="193" y="124"/>
                </a:lnTo>
                <a:lnTo>
                  <a:pt x="194" y="126"/>
                </a:lnTo>
                <a:lnTo>
                  <a:pt x="194" y="129"/>
                </a:lnTo>
                <a:lnTo>
                  <a:pt x="194" y="129"/>
                </a:lnTo>
                <a:lnTo>
                  <a:pt x="194" y="134"/>
                </a:lnTo>
                <a:lnTo>
                  <a:pt x="193" y="135"/>
                </a:lnTo>
                <a:lnTo>
                  <a:pt x="193" y="135"/>
                </a:lnTo>
                <a:lnTo>
                  <a:pt x="190" y="137"/>
                </a:lnTo>
                <a:lnTo>
                  <a:pt x="187" y="138"/>
                </a:lnTo>
                <a:lnTo>
                  <a:pt x="184" y="137"/>
                </a:lnTo>
                <a:lnTo>
                  <a:pt x="181" y="135"/>
                </a:lnTo>
                <a:lnTo>
                  <a:pt x="158" y="114"/>
                </a:lnTo>
                <a:lnTo>
                  <a:pt x="158" y="114"/>
                </a:lnTo>
                <a:lnTo>
                  <a:pt x="154" y="112"/>
                </a:lnTo>
                <a:lnTo>
                  <a:pt x="151" y="114"/>
                </a:lnTo>
                <a:lnTo>
                  <a:pt x="151" y="114"/>
                </a:lnTo>
                <a:close/>
                <a:moveTo>
                  <a:pt x="33" y="124"/>
                </a:moveTo>
                <a:lnTo>
                  <a:pt x="46" y="112"/>
                </a:lnTo>
                <a:lnTo>
                  <a:pt x="46" y="112"/>
                </a:lnTo>
                <a:lnTo>
                  <a:pt x="49" y="109"/>
                </a:lnTo>
                <a:lnTo>
                  <a:pt x="52" y="109"/>
                </a:lnTo>
                <a:lnTo>
                  <a:pt x="52" y="109"/>
                </a:lnTo>
                <a:lnTo>
                  <a:pt x="56" y="109"/>
                </a:lnTo>
                <a:lnTo>
                  <a:pt x="58" y="112"/>
                </a:lnTo>
                <a:lnTo>
                  <a:pt x="58" y="112"/>
                </a:lnTo>
                <a:lnTo>
                  <a:pt x="61" y="114"/>
                </a:lnTo>
                <a:lnTo>
                  <a:pt x="61" y="117"/>
                </a:lnTo>
                <a:lnTo>
                  <a:pt x="61" y="117"/>
                </a:lnTo>
                <a:lnTo>
                  <a:pt x="61" y="121"/>
                </a:lnTo>
                <a:lnTo>
                  <a:pt x="58" y="123"/>
                </a:lnTo>
                <a:lnTo>
                  <a:pt x="46" y="135"/>
                </a:lnTo>
                <a:lnTo>
                  <a:pt x="46" y="135"/>
                </a:lnTo>
                <a:lnTo>
                  <a:pt x="43" y="138"/>
                </a:lnTo>
                <a:lnTo>
                  <a:pt x="40" y="138"/>
                </a:lnTo>
                <a:lnTo>
                  <a:pt x="36" y="138"/>
                </a:lnTo>
                <a:lnTo>
                  <a:pt x="33" y="135"/>
                </a:lnTo>
                <a:lnTo>
                  <a:pt x="33" y="135"/>
                </a:lnTo>
                <a:lnTo>
                  <a:pt x="32" y="134"/>
                </a:lnTo>
                <a:lnTo>
                  <a:pt x="30" y="129"/>
                </a:lnTo>
                <a:lnTo>
                  <a:pt x="30" y="129"/>
                </a:lnTo>
                <a:lnTo>
                  <a:pt x="32" y="126"/>
                </a:lnTo>
                <a:lnTo>
                  <a:pt x="33" y="124"/>
                </a:lnTo>
                <a:lnTo>
                  <a:pt x="33" y="124"/>
                </a:lnTo>
                <a:close/>
                <a:moveTo>
                  <a:pt x="52" y="141"/>
                </a:moveTo>
                <a:lnTo>
                  <a:pt x="64" y="129"/>
                </a:lnTo>
                <a:lnTo>
                  <a:pt x="64" y="129"/>
                </a:lnTo>
                <a:lnTo>
                  <a:pt x="67" y="127"/>
                </a:lnTo>
                <a:lnTo>
                  <a:pt x="72" y="127"/>
                </a:lnTo>
                <a:lnTo>
                  <a:pt x="72" y="127"/>
                </a:lnTo>
                <a:lnTo>
                  <a:pt x="75" y="127"/>
                </a:lnTo>
                <a:lnTo>
                  <a:pt x="78" y="129"/>
                </a:lnTo>
                <a:lnTo>
                  <a:pt x="78" y="129"/>
                </a:lnTo>
                <a:lnTo>
                  <a:pt x="79" y="132"/>
                </a:lnTo>
                <a:lnTo>
                  <a:pt x="79" y="135"/>
                </a:lnTo>
                <a:lnTo>
                  <a:pt x="79" y="135"/>
                </a:lnTo>
                <a:lnTo>
                  <a:pt x="79" y="138"/>
                </a:lnTo>
                <a:lnTo>
                  <a:pt x="78" y="141"/>
                </a:lnTo>
                <a:lnTo>
                  <a:pt x="64" y="154"/>
                </a:lnTo>
                <a:lnTo>
                  <a:pt x="64" y="154"/>
                </a:lnTo>
                <a:lnTo>
                  <a:pt x="61" y="155"/>
                </a:lnTo>
                <a:lnTo>
                  <a:pt x="58" y="155"/>
                </a:lnTo>
                <a:lnTo>
                  <a:pt x="55" y="155"/>
                </a:lnTo>
                <a:lnTo>
                  <a:pt x="52" y="154"/>
                </a:lnTo>
                <a:lnTo>
                  <a:pt x="52" y="154"/>
                </a:lnTo>
                <a:lnTo>
                  <a:pt x="52" y="154"/>
                </a:lnTo>
                <a:lnTo>
                  <a:pt x="50" y="150"/>
                </a:lnTo>
                <a:lnTo>
                  <a:pt x="49" y="147"/>
                </a:lnTo>
                <a:lnTo>
                  <a:pt x="49" y="147"/>
                </a:lnTo>
                <a:lnTo>
                  <a:pt x="50" y="144"/>
                </a:lnTo>
                <a:lnTo>
                  <a:pt x="52" y="141"/>
                </a:lnTo>
                <a:lnTo>
                  <a:pt x="52" y="141"/>
                </a:lnTo>
                <a:close/>
                <a:moveTo>
                  <a:pt x="70" y="160"/>
                </a:moveTo>
                <a:lnTo>
                  <a:pt x="84" y="147"/>
                </a:lnTo>
                <a:lnTo>
                  <a:pt x="84" y="147"/>
                </a:lnTo>
                <a:lnTo>
                  <a:pt x="86" y="146"/>
                </a:lnTo>
                <a:lnTo>
                  <a:pt x="90" y="144"/>
                </a:lnTo>
                <a:lnTo>
                  <a:pt x="90" y="144"/>
                </a:lnTo>
                <a:lnTo>
                  <a:pt x="93" y="146"/>
                </a:lnTo>
                <a:lnTo>
                  <a:pt x="96" y="147"/>
                </a:lnTo>
                <a:lnTo>
                  <a:pt x="96" y="147"/>
                </a:lnTo>
                <a:lnTo>
                  <a:pt x="98" y="150"/>
                </a:lnTo>
                <a:lnTo>
                  <a:pt x="98" y="154"/>
                </a:lnTo>
                <a:lnTo>
                  <a:pt x="98" y="154"/>
                </a:lnTo>
                <a:lnTo>
                  <a:pt x="98" y="157"/>
                </a:lnTo>
                <a:lnTo>
                  <a:pt x="96" y="158"/>
                </a:lnTo>
                <a:lnTo>
                  <a:pt x="82" y="172"/>
                </a:lnTo>
                <a:lnTo>
                  <a:pt x="82" y="172"/>
                </a:lnTo>
                <a:lnTo>
                  <a:pt x="82" y="172"/>
                </a:lnTo>
                <a:lnTo>
                  <a:pt x="79" y="173"/>
                </a:lnTo>
                <a:lnTo>
                  <a:pt x="76" y="173"/>
                </a:lnTo>
                <a:lnTo>
                  <a:pt x="73" y="173"/>
                </a:lnTo>
                <a:lnTo>
                  <a:pt x="70" y="172"/>
                </a:lnTo>
                <a:lnTo>
                  <a:pt x="70" y="172"/>
                </a:lnTo>
                <a:lnTo>
                  <a:pt x="69" y="169"/>
                </a:lnTo>
                <a:lnTo>
                  <a:pt x="69" y="166"/>
                </a:lnTo>
                <a:lnTo>
                  <a:pt x="69" y="166"/>
                </a:lnTo>
                <a:lnTo>
                  <a:pt x="69" y="163"/>
                </a:lnTo>
                <a:lnTo>
                  <a:pt x="70" y="160"/>
                </a:lnTo>
                <a:lnTo>
                  <a:pt x="70" y="160"/>
                </a:lnTo>
                <a:close/>
                <a:moveTo>
                  <a:pt x="131" y="60"/>
                </a:moveTo>
                <a:lnTo>
                  <a:pt x="131" y="60"/>
                </a:lnTo>
                <a:lnTo>
                  <a:pt x="125" y="62"/>
                </a:lnTo>
                <a:lnTo>
                  <a:pt x="119" y="65"/>
                </a:lnTo>
                <a:lnTo>
                  <a:pt x="99" y="85"/>
                </a:lnTo>
                <a:lnTo>
                  <a:pt x="99" y="85"/>
                </a:lnTo>
                <a:lnTo>
                  <a:pt x="95" y="88"/>
                </a:lnTo>
                <a:lnTo>
                  <a:pt x="89" y="89"/>
                </a:lnTo>
                <a:lnTo>
                  <a:pt x="82" y="88"/>
                </a:lnTo>
                <a:lnTo>
                  <a:pt x="76" y="85"/>
                </a:lnTo>
                <a:lnTo>
                  <a:pt x="76" y="85"/>
                </a:lnTo>
                <a:lnTo>
                  <a:pt x="73" y="80"/>
                </a:lnTo>
                <a:lnTo>
                  <a:pt x="72" y="74"/>
                </a:lnTo>
                <a:lnTo>
                  <a:pt x="72" y="74"/>
                </a:lnTo>
                <a:lnTo>
                  <a:pt x="73" y="68"/>
                </a:lnTo>
                <a:lnTo>
                  <a:pt x="76" y="63"/>
                </a:lnTo>
                <a:lnTo>
                  <a:pt x="116" y="26"/>
                </a:lnTo>
                <a:lnTo>
                  <a:pt x="116" y="26"/>
                </a:lnTo>
                <a:lnTo>
                  <a:pt x="125" y="19"/>
                </a:lnTo>
                <a:lnTo>
                  <a:pt x="135" y="14"/>
                </a:lnTo>
                <a:lnTo>
                  <a:pt x="147" y="11"/>
                </a:lnTo>
                <a:lnTo>
                  <a:pt x="158" y="10"/>
                </a:lnTo>
                <a:lnTo>
                  <a:pt x="158" y="10"/>
                </a:lnTo>
                <a:lnTo>
                  <a:pt x="170" y="11"/>
                </a:lnTo>
                <a:lnTo>
                  <a:pt x="181" y="14"/>
                </a:lnTo>
                <a:lnTo>
                  <a:pt x="191" y="19"/>
                </a:lnTo>
                <a:lnTo>
                  <a:pt x="199" y="26"/>
                </a:lnTo>
                <a:lnTo>
                  <a:pt x="199" y="26"/>
                </a:lnTo>
                <a:lnTo>
                  <a:pt x="207" y="34"/>
                </a:lnTo>
                <a:lnTo>
                  <a:pt x="213" y="45"/>
                </a:lnTo>
                <a:lnTo>
                  <a:pt x="216" y="54"/>
                </a:lnTo>
                <a:lnTo>
                  <a:pt x="217" y="66"/>
                </a:lnTo>
                <a:lnTo>
                  <a:pt x="217" y="66"/>
                </a:lnTo>
                <a:lnTo>
                  <a:pt x="216" y="77"/>
                </a:lnTo>
                <a:lnTo>
                  <a:pt x="213" y="88"/>
                </a:lnTo>
                <a:lnTo>
                  <a:pt x="207" y="97"/>
                </a:lnTo>
                <a:lnTo>
                  <a:pt x="199" y="106"/>
                </a:lnTo>
                <a:lnTo>
                  <a:pt x="193" y="112"/>
                </a:lnTo>
                <a:lnTo>
                  <a:pt x="144" y="65"/>
                </a:lnTo>
                <a:lnTo>
                  <a:pt x="144" y="65"/>
                </a:lnTo>
                <a:lnTo>
                  <a:pt x="138" y="62"/>
                </a:lnTo>
                <a:lnTo>
                  <a:pt x="131" y="60"/>
                </a:lnTo>
                <a:lnTo>
                  <a:pt x="131" y="60"/>
                </a:lnTo>
                <a:close/>
                <a:moveTo>
                  <a:pt x="101" y="169"/>
                </a:moveTo>
                <a:lnTo>
                  <a:pt x="101" y="169"/>
                </a:lnTo>
                <a:lnTo>
                  <a:pt x="105" y="169"/>
                </a:lnTo>
                <a:lnTo>
                  <a:pt x="107" y="172"/>
                </a:lnTo>
                <a:lnTo>
                  <a:pt x="110" y="173"/>
                </a:lnTo>
                <a:lnTo>
                  <a:pt x="110" y="177"/>
                </a:lnTo>
                <a:lnTo>
                  <a:pt x="110" y="177"/>
                </a:lnTo>
                <a:lnTo>
                  <a:pt x="110" y="181"/>
                </a:lnTo>
                <a:lnTo>
                  <a:pt x="107" y="183"/>
                </a:lnTo>
                <a:lnTo>
                  <a:pt x="105" y="184"/>
                </a:lnTo>
                <a:lnTo>
                  <a:pt x="101" y="186"/>
                </a:lnTo>
                <a:lnTo>
                  <a:pt x="101" y="186"/>
                </a:lnTo>
                <a:lnTo>
                  <a:pt x="98" y="184"/>
                </a:lnTo>
                <a:lnTo>
                  <a:pt x="95" y="183"/>
                </a:lnTo>
                <a:lnTo>
                  <a:pt x="93" y="181"/>
                </a:lnTo>
                <a:lnTo>
                  <a:pt x="93" y="177"/>
                </a:lnTo>
                <a:lnTo>
                  <a:pt x="93" y="177"/>
                </a:lnTo>
                <a:lnTo>
                  <a:pt x="93" y="173"/>
                </a:lnTo>
                <a:lnTo>
                  <a:pt x="95" y="172"/>
                </a:lnTo>
                <a:lnTo>
                  <a:pt x="98" y="169"/>
                </a:lnTo>
                <a:lnTo>
                  <a:pt x="101" y="169"/>
                </a:lnTo>
                <a:lnTo>
                  <a:pt x="101" y="169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169363" y="5478873"/>
            <a:ext cx="495528" cy="302926"/>
            <a:chOff x="5868988" y="5800725"/>
            <a:chExt cx="420688" cy="342900"/>
          </a:xfrm>
        </p:grpSpPr>
        <p:sp>
          <p:nvSpPr>
            <p:cNvPr id="22" name="Freeform 343"/>
            <p:cNvSpPr>
              <a:spLocks noEditPoints="1"/>
            </p:cNvSpPr>
            <p:nvPr/>
          </p:nvSpPr>
          <p:spPr bwMode="auto">
            <a:xfrm>
              <a:off x="5911851" y="5800725"/>
              <a:ext cx="104775" cy="103188"/>
            </a:xfrm>
            <a:custGeom>
              <a:avLst/>
              <a:gdLst>
                <a:gd name="T0" fmla="*/ 32 w 66"/>
                <a:gd name="T1" fmla="*/ 65 h 65"/>
                <a:gd name="T2" fmla="*/ 46 w 66"/>
                <a:gd name="T3" fmla="*/ 62 h 65"/>
                <a:gd name="T4" fmla="*/ 57 w 66"/>
                <a:gd name="T5" fmla="*/ 56 h 65"/>
                <a:gd name="T6" fmla="*/ 63 w 66"/>
                <a:gd name="T7" fmla="*/ 46 h 65"/>
                <a:gd name="T8" fmla="*/ 66 w 66"/>
                <a:gd name="T9" fmla="*/ 33 h 65"/>
                <a:gd name="T10" fmla="*/ 66 w 66"/>
                <a:gd name="T11" fmla="*/ 26 h 65"/>
                <a:gd name="T12" fmla="*/ 60 w 66"/>
                <a:gd name="T13" fmla="*/ 13 h 65"/>
                <a:gd name="T14" fmla="*/ 51 w 66"/>
                <a:gd name="T15" fmla="*/ 6 h 65"/>
                <a:gd name="T16" fmla="*/ 40 w 66"/>
                <a:gd name="T17" fmla="*/ 0 h 65"/>
                <a:gd name="T18" fmla="*/ 32 w 66"/>
                <a:gd name="T19" fmla="*/ 0 h 65"/>
                <a:gd name="T20" fmla="*/ 20 w 66"/>
                <a:gd name="T21" fmla="*/ 3 h 65"/>
                <a:gd name="T22" fmla="*/ 9 w 66"/>
                <a:gd name="T23" fmla="*/ 9 h 65"/>
                <a:gd name="T24" fmla="*/ 2 w 66"/>
                <a:gd name="T25" fmla="*/ 20 h 65"/>
                <a:gd name="T26" fmla="*/ 0 w 66"/>
                <a:gd name="T27" fmla="*/ 33 h 65"/>
                <a:gd name="T28" fmla="*/ 0 w 66"/>
                <a:gd name="T29" fmla="*/ 39 h 65"/>
                <a:gd name="T30" fmla="*/ 5 w 66"/>
                <a:gd name="T31" fmla="*/ 52 h 65"/>
                <a:gd name="T32" fmla="*/ 14 w 66"/>
                <a:gd name="T33" fmla="*/ 59 h 65"/>
                <a:gd name="T34" fmla="*/ 26 w 66"/>
                <a:gd name="T35" fmla="*/ 65 h 65"/>
                <a:gd name="T36" fmla="*/ 32 w 66"/>
                <a:gd name="T37" fmla="*/ 65 h 65"/>
                <a:gd name="T38" fmla="*/ 32 w 66"/>
                <a:gd name="T39" fmla="*/ 7 h 65"/>
                <a:gd name="T40" fmla="*/ 43 w 66"/>
                <a:gd name="T41" fmla="*/ 10 h 65"/>
                <a:gd name="T42" fmla="*/ 51 w 66"/>
                <a:gd name="T43" fmla="*/ 15 h 65"/>
                <a:gd name="T44" fmla="*/ 55 w 66"/>
                <a:gd name="T45" fmla="*/ 23 h 65"/>
                <a:gd name="T46" fmla="*/ 57 w 66"/>
                <a:gd name="T47" fmla="*/ 33 h 65"/>
                <a:gd name="T48" fmla="*/ 57 w 66"/>
                <a:gd name="T49" fmla="*/ 38 h 65"/>
                <a:gd name="T50" fmla="*/ 54 w 66"/>
                <a:gd name="T51" fmla="*/ 47 h 65"/>
                <a:gd name="T52" fmla="*/ 46 w 66"/>
                <a:gd name="T53" fmla="*/ 53 h 65"/>
                <a:gd name="T54" fmla="*/ 39 w 66"/>
                <a:gd name="T55" fmla="*/ 56 h 65"/>
                <a:gd name="T56" fmla="*/ 32 w 66"/>
                <a:gd name="T57" fmla="*/ 58 h 65"/>
                <a:gd name="T58" fmla="*/ 23 w 66"/>
                <a:gd name="T59" fmla="*/ 55 h 65"/>
                <a:gd name="T60" fmla="*/ 16 w 66"/>
                <a:gd name="T61" fmla="*/ 50 h 65"/>
                <a:gd name="T62" fmla="*/ 9 w 66"/>
                <a:gd name="T63" fmla="*/ 43 h 65"/>
                <a:gd name="T64" fmla="*/ 8 w 66"/>
                <a:gd name="T65" fmla="*/ 33 h 65"/>
                <a:gd name="T66" fmla="*/ 8 w 66"/>
                <a:gd name="T67" fmla="*/ 27 h 65"/>
                <a:gd name="T68" fmla="*/ 13 w 66"/>
                <a:gd name="T69" fmla="*/ 20 h 65"/>
                <a:gd name="T70" fmla="*/ 19 w 66"/>
                <a:gd name="T71" fmla="*/ 12 h 65"/>
                <a:gd name="T72" fmla="*/ 28 w 66"/>
                <a:gd name="T73" fmla="*/ 9 h 65"/>
                <a:gd name="T74" fmla="*/ 32 w 66"/>
                <a:gd name="T75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" h="65">
                  <a:moveTo>
                    <a:pt x="32" y="65"/>
                  </a:moveTo>
                  <a:lnTo>
                    <a:pt x="32" y="65"/>
                  </a:lnTo>
                  <a:lnTo>
                    <a:pt x="40" y="65"/>
                  </a:lnTo>
                  <a:lnTo>
                    <a:pt x="46" y="62"/>
                  </a:lnTo>
                  <a:lnTo>
                    <a:pt x="51" y="59"/>
                  </a:lnTo>
                  <a:lnTo>
                    <a:pt x="57" y="56"/>
                  </a:lnTo>
                  <a:lnTo>
                    <a:pt x="60" y="52"/>
                  </a:lnTo>
                  <a:lnTo>
                    <a:pt x="63" y="46"/>
                  </a:lnTo>
                  <a:lnTo>
                    <a:pt x="66" y="39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26"/>
                  </a:lnTo>
                  <a:lnTo>
                    <a:pt x="63" y="20"/>
                  </a:lnTo>
                  <a:lnTo>
                    <a:pt x="60" y="13"/>
                  </a:lnTo>
                  <a:lnTo>
                    <a:pt x="57" y="9"/>
                  </a:lnTo>
                  <a:lnTo>
                    <a:pt x="51" y="6"/>
                  </a:lnTo>
                  <a:lnTo>
                    <a:pt x="46" y="3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20" y="62"/>
                  </a:lnTo>
                  <a:lnTo>
                    <a:pt x="26" y="65"/>
                  </a:lnTo>
                  <a:lnTo>
                    <a:pt x="32" y="65"/>
                  </a:lnTo>
                  <a:lnTo>
                    <a:pt x="32" y="65"/>
                  </a:lnTo>
                  <a:close/>
                  <a:moveTo>
                    <a:pt x="32" y="7"/>
                  </a:moveTo>
                  <a:lnTo>
                    <a:pt x="32" y="7"/>
                  </a:lnTo>
                  <a:lnTo>
                    <a:pt x="39" y="9"/>
                  </a:lnTo>
                  <a:lnTo>
                    <a:pt x="43" y="10"/>
                  </a:lnTo>
                  <a:lnTo>
                    <a:pt x="46" y="12"/>
                  </a:lnTo>
                  <a:lnTo>
                    <a:pt x="51" y="15"/>
                  </a:lnTo>
                  <a:lnTo>
                    <a:pt x="54" y="20"/>
                  </a:lnTo>
                  <a:lnTo>
                    <a:pt x="55" y="23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8"/>
                  </a:lnTo>
                  <a:lnTo>
                    <a:pt x="55" y="43"/>
                  </a:lnTo>
                  <a:lnTo>
                    <a:pt x="54" y="47"/>
                  </a:lnTo>
                  <a:lnTo>
                    <a:pt x="51" y="50"/>
                  </a:lnTo>
                  <a:lnTo>
                    <a:pt x="46" y="53"/>
                  </a:lnTo>
                  <a:lnTo>
                    <a:pt x="43" y="55"/>
                  </a:lnTo>
                  <a:lnTo>
                    <a:pt x="39" y="56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28" y="56"/>
                  </a:lnTo>
                  <a:lnTo>
                    <a:pt x="23" y="55"/>
                  </a:lnTo>
                  <a:lnTo>
                    <a:pt x="19" y="53"/>
                  </a:lnTo>
                  <a:lnTo>
                    <a:pt x="16" y="50"/>
                  </a:lnTo>
                  <a:lnTo>
                    <a:pt x="13" y="47"/>
                  </a:lnTo>
                  <a:lnTo>
                    <a:pt x="9" y="43"/>
                  </a:lnTo>
                  <a:lnTo>
                    <a:pt x="8" y="38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9" y="23"/>
                  </a:lnTo>
                  <a:lnTo>
                    <a:pt x="13" y="20"/>
                  </a:lnTo>
                  <a:lnTo>
                    <a:pt x="16" y="15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8" y="9"/>
                  </a:lnTo>
                  <a:lnTo>
                    <a:pt x="32" y="7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344"/>
            <p:cNvSpPr>
              <a:spLocks noEditPoints="1"/>
            </p:cNvSpPr>
            <p:nvPr/>
          </p:nvSpPr>
          <p:spPr bwMode="auto">
            <a:xfrm>
              <a:off x="5868988" y="5926138"/>
              <a:ext cx="192088" cy="117475"/>
            </a:xfrm>
            <a:custGeom>
              <a:avLst/>
              <a:gdLst>
                <a:gd name="T0" fmla="*/ 116 w 121"/>
                <a:gd name="T1" fmla="*/ 74 h 74"/>
                <a:gd name="T2" fmla="*/ 119 w 121"/>
                <a:gd name="T3" fmla="*/ 72 h 74"/>
                <a:gd name="T4" fmla="*/ 121 w 121"/>
                <a:gd name="T5" fmla="*/ 23 h 74"/>
                <a:gd name="T6" fmla="*/ 119 w 121"/>
                <a:gd name="T7" fmla="*/ 19 h 74"/>
                <a:gd name="T8" fmla="*/ 113 w 121"/>
                <a:gd name="T9" fmla="*/ 6 h 74"/>
                <a:gd name="T10" fmla="*/ 101 w 121"/>
                <a:gd name="T11" fmla="*/ 0 h 74"/>
                <a:gd name="T12" fmla="*/ 73 w 121"/>
                <a:gd name="T13" fmla="*/ 0 h 74"/>
                <a:gd name="T14" fmla="*/ 72 w 121"/>
                <a:gd name="T15" fmla="*/ 0 h 74"/>
                <a:gd name="T16" fmla="*/ 59 w 121"/>
                <a:gd name="T17" fmla="*/ 19 h 74"/>
                <a:gd name="T18" fmla="*/ 50 w 121"/>
                <a:gd name="T19" fmla="*/ 2 h 74"/>
                <a:gd name="T20" fmla="*/ 47 w 121"/>
                <a:gd name="T21" fmla="*/ 0 h 74"/>
                <a:gd name="T22" fmla="*/ 23 w 121"/>
                <a:gd name="T23" fmla="*/ 0 h 74"/>
                <a:gd name="T24" fmla="*/ 14 w 121"/>
                <a:gd name="T25" fmla="*/ 2 h 74"/>
                <a:gd name="T26" fmla="*/ 1 w 121"/>
                <a:gd name="T27" fmla="*/ 14 h 74"/>
                <a:gd name="T28" fmla="*/ 0 w 121"/>
                <a:gd name="T29" fmla="*/ 23 h 74"/>
                <a:gd name="T30" fmla="*/ 0 w 121"/>
                <a:gd name="T31" fmla="*/ 69 h 74"/>
                <a:gd name="T32" fmla="*/ 4 w 121"/>
                <a:gd name="T33" fmla="*/ 74 h 74"/>
                <a:gd name="T34" fmla="*/ 7 w 121"/>
                <a:gd name="T35" fmla="*/ 23 h 74"/>
                <a:gd name="T36" fmla="*/ 9 w 121"/>
                <a:gd name="T37" fmla="*/ 17 h 74"/>
                <a:gd name="T38" fmla="*/ 17 w 121"/>
                <a:gd name="T39" fmla="*/ 9 h 74"/>
                <a:gd name="T40" fmla="*/ 44 w 121"/>
                <a:gd name="T41" fmla="*/ 8 h 74"/>
                <a:gd name="T42" fmla="*/ 56 w 121"/>
                <a:gd name="T43" fmla="*/ 29 h 74"/>
                <a:gd name="T44" fmla="*/ 58 w 121"/>
                <a:gd name="T45" fmla="*/ 31 h 74"/>
                <a:gd name="T46" fmla="*/ 58 w 121"/>
                <a:gd name="T47" fmla="*/ 31 h 74"/>
                <a:gd name="T48" fmla="*/ 59 w 121"/>
                <a:gd name="T49" fmla="*/ 31 h 74"/>
                <a:gd name="T50" fmla="*/ 59 w 121"/>
                <a:gd name="T51" fmla="*/ 31 h 74"/>
                <a:gd name="T52" fmla="*/ 63 w 121"/>
                <a:gd name="T53" fmla="*/ 31 h 74"/>
                <a:gd name="T54" fmla="*/ 63 w 121"/>
                <a:gd name="T55" fmla="*/ 31 h 74"/>
                <a:gd name="T56" fmla="*/ 76 w 121"/>
                <a:gd name="T57" fmla="*/ 8 h 74"/>
                <a:gd name="T58" fmla="*/ 96 w 121"/>
                <a:gd name="T59" fmla="*/ 8 h 74"/>
                <a:gd name="T60" fmla="*/ 107 w 121"/>
                <a:gd name="T61" fmla="*/ 13 h 74"/>
                <a:gd name="T62" fmla="*/ 112 w 121"/>
                <a:gd name="T63" fmla="*/ 23 h 74"/>
                <a:gd name="T64" fmla="*/ 7 w 121"/>
                <a:gd name="T65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74">
                  <a:moveTo>
                    <a:pt x="4" y="74"/>
                  </a:moveTo>
                  <a:lnTo>
                    <a:pt x="116" y="74"/>
                  </a:lnTo>
                  <a:lnTo>
                    <a:pt x="116" y="74"/>
                  </a:lnTo>
                  <a:lnTo>
                    <a:pt x="119" y="72"/>
                  </a:lnTo>
                  <a:lnTo>
                    <a:pt x="121" y="69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19" y="19"/>
                  </a:lnTo>
                  <a:lnTo>
                    <a:pt x="119" y="14"/>
                  </a:lnTo>
                  <a:lnTo>
                    <a:pt x="113" y="6"/>
                  </a:lnTo>
                  <a:lnTo>
                    <a:pt x="105" y="2"/>
                  </a:lnTo>
                  <a:lnTo>
                    <a:pt x="101" y="0"/>
                  </a:lnTo>
                  <a:lnTo>
                    <a:pt x="96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0" y="2"/>
                  </a:lnTo>
                  <a:lnTo>
                    <a:pt x="59" y="19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4" y="74"/>
                  </a:lnTo>
                  <a:lnTo>
                    <a:pt x="4" y="74"/>
                  </a:lnTo>
                  <a:close/>
                  <a:moveTo>
                    <a:pt x="7" y="23"/>
                  </a:moveTo>
                  <a:lnTo>
                    <a:pt x="7" y="23"/>
                  </a:lnTo>
                  <a:lnTo>
                    <a:pt x="9" y="17"/>
                  </a:lnTo>
                  <a:lnTo>
                    <a:pt x="12" y="13"/>
                  </a:lnTo>
                  <a:lnTo>
                    <a:pt x="17" y="9"/>
                  </a:lnTo>
                  <a:lnTo>
                    <a:pt x="23" y="8"/>
                  </a:lnTo>
                  <a:lnTo>
                    <a:pt x="44" y="8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4" y="29"/>
                  </a:lnTo>
                  <a:lnTo>
                    <a:pt x="7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2" y="9"/>
                  </a:lnTo>
                  <a:lnTo>
                    <a:pt x="107" y="13"/>
                  </a:lnTo>
                  <a:lnTo>
                    <a:pt x="112" y="17"/>
                  </a:lnTo>
                  <a:lnTo>
                    <a:pt x="112" y="23"/>
                  </a:lnTo>
                  <a:lnTo>
                    <a:pt x="112" y="65"/>
                  </a:lnTo>
                  <a:lnTo>
                    <a:pt x="7" y="65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345"/>
            <p:cNvSpPr>
              <a:spLocks noEditPoints="1"/>
            </p:cNvSpPr>
            <p:nvPr/>
          </p:nvSpPr>
          <p:spPr bwMode="auto">
            <a:xfrm>
              <a:off x="5868988" y="6026150"/>
              <a:ext cx="420688" cy="117475"/>
            </a:xfrm>
            <a:custGeom>
              <a:avLst/>
              <a:gdLst>
                <a:gd name="T0" fmla="*/ 219 w 265"/>
                <a:gd name="T1" fmla="*/ 0 h 74"/>
                <a:gd name="T2" fmla="*/ 216 w 265"/>
                <a:gd name="T3" fmla="*/ 0 h 74"/>
                <a:gd name="T4" fmla="*/ 205 w 265"/>
                <a:gd name="T5" fmla="*/ 18 h 74"/>
                <a:gd name="T6" fmla="*/ 196 w 265"/>
                <a:gd name="T7" fmla="*/ 2 h 74"/>
                <a:gd name="T8" fmla="*/ 191 w 265"/>
                <a:gd name="T9" fmla="*/ 0 h 74"/>
                <a:gd name="T10" fmla="*/ 168 w 265"/>
                <a:gd name="T11" fmla="*/ 0 h 74"/>
                <a:gd name="T12" fmla="*/ 159 w 265"/>
                <a:gd name="T13" fmla="*/ 2 h 74"/>
                <a:gd name="T14" fmla="*/ 147 w 265"/>
                <a:gd name="T15" fmla="*/ 14 h 74"/>
                <a:gd name="T16" fmla="*/ 144 w 265"/>
                <a:gd name="T17" fmla="*/ 23 h 74"/>
                <a:gd name="T18" fmla="*/ 4 w 265"/>
                <a:gd name="T19" fmla="*/ 38 h 74"/>
                <a:gd name="T20" fmla="*/ 1 w 265"/>
                <a:gd name="T21" fmla="*/ 38 h 74"/>
                <a:gd name="T22" fmla="*/ 0 w 265"/>
                <a:gd name="T23" fmla="*/ 41 h 74"/>
                <a:gd name="T24" fmla="*/ 4 w 265"/>
                <a:gd name="T25" fmla="*/ 46 h 74"/>
                <a:gd name="T26" fmla="*/ 144 w 265"/>
                <a:gd name="T27" fmla="*/ 69 h 74"/>
                <a:gd name="T28" fmla="*/ 145 w 265"/>
                <a:gd name="T29" fmla="*/ 72 h 74"/>
                <a:gd name="T30" fmla="*/ 262 w 265"/>
                <a:gd name="T31" fmla="*/ 74 h 74"/>
                <a:gd name="T32" fmla="*/ 265 w 265"/>
                <a:gd name="T33" fmla="*/ 72 h 74"/>
                <a:gd name="T34" fmla="*/ 265 w 265"/>
                <a:gd name="T35" fmla="*/ 23 h 74"/>
                <a:gd name="T36" fmla="*/ 265 w 265"/>
                <a:gd name="T37" fmla="*/ 18 h 74"/>
                <a:gd name="T38" fmla="*/ 259 w 265"/>
                <a:gd name="T39" fmla="*/ 8 h 74"/>
                <a:gd name="T40" fmla="*/ 246 w 265"/>
                <a:gd name="T41" fmla="*/ 0 h 74"/>
                <a:gd name="T42" fmla="*/ 242 w 265"/>
                <a:gd name="T43" fmla="*/ 0 h 74"/>
                <a:gd name="T44" fmla="*/ 153 w 265"/>
                <a:gd name="T45" fmla="*/ 64 h 74"/>
                <a:gd name="T46" fmla="*/ 153 w 265"/>
                <a:gd name="T47" fmla="*/ 23 h 74"/>
                <a:gd name="T48" fmla="*/ 158 w 265"/>
                <a:gd name="T49" fmla="*/ 12 h 74"/>
                <a:gd name="T50" fmla="*/ 168 w 265"/>
                <a:gd name="T51" fmla="*/ 8 h 74"/>
                <a:gd name="T52" fmla="*/ 202 w 265"/>
                <a:gd name="T53" fmla="*/ 29 h 74"/>
                <a:gd name="T54" fmla="*/ 204 w 265"/>
                <a:gd name="T55" fmla="*/ 31 h 74"/>
                <a:gd name="T56" fmla="*/ 207 w 265"/>
                <a:gd name="T57" fmla="*/ 31 h 74"/>
                <a:gd name="T58" fmla="*/ 220 w 265"/>
                <a:gd name="T59" fmla="*/ 8 h 74"/>
                <a:gd name="T60" fmla="*/ 242 w 265"/>
                <a:gd name="T61" fmla="*/ 8 h 74"/>
                <a:gd name="T62" fmla="*/ 253 w 265"/>
                <a:gd name="T63" fmla="*/ 12 h 74"/>
                <a:gd name="T64" fmla="*/ 257 w 265"/>
                <a:gd name="T65" fmla="*/ 2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74">
                  <a:moveTo>
                    <a:pt x="242" y="0"/>
                  </a:moveTo>
                  <a:lnTo>
                    <a:pt x="219" y="0"/>
                  </a:lnTo>
                  <a:lnTo>
                    <a:pt x="219" y="0"/>
                  </a:lnTo>
                  <a:lnTo>
                    <a:pt x="216" y="0"/>
                  </a:lnTo>
                  <a:lnTo>
                    <a:pt x="214" y="2"/>
                  </a:lnTo>
                  <a:lnTo>
                    <a:pt x="205" y="18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4" y="0"/>
                  </a:lnTo>
                  <a:lnTo>
                    <a:pt x="191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2" y="0"/>
                  </a:lnTo>
                  <a:lnTo>
                    <a:pt x="159" y="2"/>
                  </a:lnTo>
                  <a:lnTo>
                    <a:pt x="151" y="8"/>
                  </a:lnTo>
                  <a:lnTo>
                    <a:pt x="147" y="14"/>
                  </a:lnTo>
                  <a:lnTo>
                    <a:pt x="145" y="18"/>
                  </a:lnTo>
                  <a:lnTo>
                    <a:pt x="144" y="23"/>
                  </a:lnTo>
                  <a:lnTo>
                    <a:pt x="14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4" y="46"/>
                  </a:lnTo>
                  <a:lnTo>
                    <a:pt x="144" y="46"/>
                  </a:lnTo>
                  <a:lnTo>
                    <a:pt x="144" y="69"/>
                  </a:lnTo>
                  <a:lnTo>
                    <a:pt x="144" y="69"/>
                  </a:lnTo>
                  <a:lnTo>
                    <a:pt x="145" y="72"/>
                  </a:lnTo>
                  <a:lnTo>
                    <a:pt x="148" y="74"/>
                  </a:lnTo>
                  <a:lnTo>
                    <a:pt x="262" y="74"/>
                  </a:lnTo>
                  <a:lnTo>
                    <a:pt x="262" y="74"/>
                  </a:lnTo>
                  <a:lnTo>
                    <a:pt x="265" y="72"/>
                  </a:lnTo>
                  <a:lnTo>
                    <a:pt x="265" y="69"/>
                  </a:lnTo>
                  <a:lnTo>
                    <a:pt x="265" y="23"/>
                  </a:lnTo>
                  <a:lnTo>
                    <a:pt x="265" y="23"/>
                  </a:lnTo>
                  <a:lnTo>
                    <a:pt x="265" y="18"/>
                  </a:lnTo>
                  <a:lnTo>
                    <a:pt x="263" y="14"/>
                  </a:lnTo>
                  <a:lnTo>
                    <a:pt x="259" y="8"/>
                  </a:lnTo>
                  <a:lnTo>
                    <a:pt x="251" y="2"/>
                  </a:lnTo>
                  <a:lnTo>
                    <a:pt x="246" y="0"/>
                  </a:lnTo>
                  <a:lnTo>
                    <a:pt x="242" y="0"/>
                  </a:lnTo>
                  <a:lnTo>
                    <a:pt x="242" y="0"/>
                  </a:lnTo>
                  <a:close/>
                  <a:moveTo>
                    <a:pt x="257" y="64"/>
                  </a:moveTo>
                  <a:lnTo>
                    <a:pt x="153" y="64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4" y="17"/>
                  </a:lnTo>
                  <a:lnTo>
                    <a:pt x="158" y="12"/>
                  </a:lnTo>
                  <a:lnTo>
                    <a:pt x="162" y="9"/>
                  </a:lnTo>
                  <a:lnTo>
                    <a:pt x="168" y="8"/>
                  </a:lnTo>
                  <a:lnTo>
                    <a:pt x="190" y="8"/>
                  </a:lnTo>
                  <a:lnTo>
                    <a:pt x="202" y="29"/>
                  </a:lnTo>
                  <a:lnTo>
                    <a:pt x="202" y="29"/>
                  </a:lnTo>
                  <a:lnTo>
                    <a:pt x="204" y="31"/>
                  </a:lnTo>
                  <a:lnTo>
                    <a:pt x="204" y="31"/>
                  </a:lnTo>
                  <a:lnTo>
                    <a:pt x="207" y="31"/>
                  </a:lnTo>
                  <a:lnTo>
                    <a:pt x="208" y="29"/>
                  </a:lnTo>
                  <a:lnTo>
                    <a:pt x="220" y="8"/>
                  </a:lnTo>
                  <a:lnTo>
                    <a:pt x="242" y="8"/>
                  </a:lnTo>
                  <a:lnTo>
                    <a:pt x="242" y="8"/>
                  </a:lnTo>
                  <a:lnTo>
                    <a:pt x="248" y="9"/>
                  </a:lnTo>
                  <a:lnTo>
                    <a:pt x="253" y="12"/>
                  </a:lnTo>
                  <a:lnTo>
                    <a:pt x="256" y="17"/>
                  </a:lnTo>
                  <a:lnTo>
                    <a:pt x="257" y="23"/>
                  </a:lnTo>
                  <a:lnTo>
                    <a:pt x="257" y="6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346"/>
            <p:cNvSpPr>
              <a:spLocks noEditPoints="1"/>
            </p:cNvSpPr>
            <p:nvPr/>
          </p:nvSpPr>
          <p:spPr bwMode="auto">
            <a:xfrm>
              <a:off x="6140451" y="5903913"/>
              <a:ext cx="107950" cy="104775"/>
            </a:xfrm>
            <a:custGeom>
              <a:avLst/>
              <a:gdLst>
                <a:gd name="T0" fmla="*/ 34 w 68"/>
                <a:gd name="T1" fmla="*/ 66 h 66"/>
                <a:gd name="T2" fmla="*/ 46 w 68"/>
                <a:gd name="T3" fmla="*/ 63 h 66"/>
                <a:gd name="T4" fmla="*/ 57 w 68"/>
                <a:gd name="T5" fmla="*/ 57 h 66"/>
                <a:gd name="T6" fmla="*/ 65 w 68"/>
                <a:gd name="T7" fmla="*/ 46 h 66"/>
                <a:gd name="T8" fmla="*/ 68 w 68"/>
                <a:gd name="T9" fmla="*/ 33 h 66"/>
                <a:gd name="T10" fmla="*/ 66 w 68"/>
                <a:gd name="T11" fmla="*/ 27 h 66"/>
                <a:gd name="T12" fmla="*/ 62 w 68"/>
                <a:gd name="T13" fmla="*/ 14 h 66"/>
                <a:gd name="T14" fmla="*/ 52 w 68"/>
                <a:gd name="T15" fmla="*/ 5 h 66"/>
                <a:gd name="T16" fmla="*/ 40 w 68"/>
                <a:gd name="T17" fmla="*/ 0 h 66"/>
                <a:gd name="T18" fmla="*/ 34 w 68"/>
                <a:gd name="T19" fmla="*/ 0 h 66"/>
                <a:gd name="T20" fmla="*/ 22 w 68"/>
                <a:gd name="T21" fmla="*/ 2 h 66"/>
                <a:gd name="T22" fmla="*/ 11 w 68"/>
                <a:gd name="T23" fmla="*/ 10 h 66"/>
                <a:gd name="T24" fmla="*/ 3 w 68"/>
                <a:gd name="T25" fmla="*/ 20 h 66"/>
                <a:gd name="T26" fmla="*/ 0 w 68"/>
                <a:gd name="T27" fmla="*/ 33 h 66"/>
                <a:gd name="T28" fmla="*/ 2 w 68"/>
                <a:gd name="T29" fmla="*/ 40 h 66"/>
                <a:gd name="T30" fmla="*/ 6 w 68"/>
                <a:gd name="T31" fmla="*/ 51 h 66"/>
                <a:gd name="T32" fmla="*/ 16 w 68"/>
                <a:gd name="T33" fmla="*/ 60 h 66"/>
                <a:gd name="T34" fmla="*/ 28 w 68"/>
                <a:gd name="T35" fmla="*/ 65 h 66"/>
                <a:gd name="T36" fmla="*/ 34 w 68"/>
                <a:gd name="T37" fmla="*/ 66 h 66"/>
                <a:gd name="T38" fmla="*/ 34 w 68"/>
                <a:gd name="T39" fmla="*/ 8 h 66"/>
                <a:gd name="T40" fmla="*/ 43 w 68"/>
                <a:gd name="T41" fmla="*/ 10 h 66"/>
                <a:gd name="T42" fmla="*/ 51 w 68"/>
                <a:gd name="T43" fmla="*/ 16 h 66"/>
                <a:gd name="T44" fmla="*/ 57 w 68"/>
                <a:gd name="T45" fmla="*/ 23 h 66"/>
                <a:gd name="T46" fmla="*/ 59 w 68"/>
                <a:gd name="T47" fmla="*/ 33 h 66"/>
                <a:gd name="T48" fmla="*/ 59 w 68"/>
                <a:gd name="T49" fmla="*/ 37 h 66"/>
                <a:gd name="T50" fmla="*/ 54 w 68"/>
                <a:gd name="T51" fmla="*/ 46 h 66"/>
                <a:gd name="T52" fmla="*/ 48 w 68"/>
                <a:gd name="T53" fmla="*/ 54 h 66"/>
                <a:gd name="T54" fmla="*/ 39 w 68"/>
                <a:gd name="T55" fmla="*/ 57 h 66"/>
                <a:gd name="T56" fmla="*/ 34 w 68"/>
                <a:gd name="T57" fmla="*/ 57 h 66"/>
                <a:gd name="T58" fmla="*/ 25 w 68"/>
                <a:gd name="T59" fmla="*/ 56 h 66"/>
                <a:gd name="T60" fmla="*/ 17 w 68"/>
                <a:gd name="T61" fmla="*/ 51 h 66"/>
                <a:gd name="T62" fmla="*/ 11 w 68"/>
                <a:gd name="T63" fmla="*/ 43 h 66"/>
                <a:gd name="T64" fmla="*/ 10 w 68"/>
                <a:gd name="T65" fmla="*/ 33 h 66"/>
                <a:gd name="T66" fmla="*/ 10 w 68"/>
                <a:gd name="T67" fmla="*/ 28 h 66"/>
                <a:gd name="T68" fmla="*/ 14 w 68"/>
                <a:gd name="T69" fmla="*/ 19 h 66"/>
                <a:gd name="T70" fmla="*/ 20 w 68"/>
                <a:gd name="T71" fmla="*/ 13 h 66"/>
                <a:gd name="T72" fmla="*/ 29 w 68"/>
                <a:gd name="T73" fmla="*/ 8 h 66"/>
                <a:gd name="T74" fmla="*/ 34 w 68"/>
                <a:gd name="T75" fmla="*/ 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66">
                  <a:moveTo>
                    <a:pt x="34" y="66"/>
                  </a:moveTo>
                  <a:lnTo>
                    <a:pt x="34" y="66"/>
                  </a:lnTo>
                  <a:lnTo>
                    <a:pt x="40" y="65"/>
                  </a:lnTo>
                  <a:lnTo>
                    <a:pt x="46" y="63"/>
                  </a:lnTo>
                  <a:lnTo>
                    <a:pt x="52" y="60"/>
                  </a:lnTo>
                  <a:lnTo>
                    <a:pt x="57" y="57"/>
                  </a:lnTo>
                  <a:lnTo>
                    <a:pt x="62" y="51"/>
                  </a:lnTo>
                  <a:lnTo>
                    <a:pt x="65" y="46"/>
                  </a:lnTo>
                  <a:lnTo>
                    <a:pt x="66" y="40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6" y="27"/>
                  </a:lnTo>
                  <a:lnTo>
                    <a:pt x="65" y="20"/>
                  </a:lnTo>
                  <a:lnTo>
                    <a:pt x="62" y="14"/>
                  </a:lnTo>
                  <a:lnTo>
                    <a:pt x="57" y="10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10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40"/>
                  </a:lnTo>
                  <a:lnTo>
                    <a:pt x="3" y="46"/>
                  </a:lnTo>
                  <a:lnTo>
                    <a:pt x="6" y="51"/>
                  </a:lnTo>
                  <a:lnTo>
                    <a:pt x="11" y="57"/>
                  </a:lnTo>
                  <a:lnTo>
                    <a:pt x="16" y="60"/>
                  </a:lnTo>
                  <a:lnTo>
                    <a:pt x="22" y="63"/>
                  </a:lnTo>
                  <a:lnTo>
                    <a:pt x="28" y="65"/>
                  </a:lnTo>
                  <a:lnTo>
                    <a:pt x="34" y="66"/>
                  </a:lnTo>
                  <a:lnTo>
                    <a:pt x="34" y="66"/>
                  </a:lnTo>
                  <a:close/>
                  <a:moveTo>
                    <a:pt x="34" y="8"/>
                  </a:moveTo>
                  <a:lnTo>
                    <a:pt x="34" y="8"/>
                  </a:lnTo>
                  <a:lnTo>
                    <a:pt x="39" y="8"/>
                  </a:lnTo>
                  <a:lnTo>
                    <a:pt x="43" y="10"/>
                  </a:lnTo>
                  <a:lnTo>
                    <a:pt x="48" y="13"/>
                  </a:lnTo>
                  <a:lnTo>
                    <a:pt x="51" y="16"/>
                  </a:lnTo>
                  <a:lnTo>
                    <a:pt x="54" y="19"/>
                  </a:lnTo>
                  <a:lnTo>
                    <a:pt x="57" y="23"/>
                  </a:lnTo>
                  <a:lnTo>
                    <a:pt x="59" y="28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7"/>
                  </a:lnTo>
                  <a:lnTo>
                    <a:pt x="57" y="43"/>
                  </a:lnTo>
                  <a:lnTo>
                    <a:pt x="54" y="46"/>
                  </a:lnTo>
                  <a:lnTo>
                    <a:pt x="51" y="51"/>
                  </a:lnTo>
                  <a:lnTo>
                    <a:pt x="48" y="54"/>
                  </a:lnTo>
                  <a:lnTo>
                    <a:pt x="43" y="56"/>
                  </a:lnTo>
                  <a:lnTo>
                    <a:pt x="39" y="57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29" y="57"/>
                  </a:lnTo>
                  <a:lnTo>
                    <a:pt x="25" y="56"/>
                  </a:lnTo>
                  <a:lnTo>
                    <a:pt x="20" y="54"/>
                  </a:lnTo>
                  <a:lnTo>
                    <a:pt x="17" y="51"/>
                  </a:lnTo>
                  <a:lnTo>
                    <a:pt x="14" y="46"/>
                  </a:lnTo>
                  <a:lnTo>
                    <a:pt x="11" y="43"/>
                  </a:lnTo>
                  <a:lnTo>
                    <a:pt x="10" y="37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28"/>
                  </a:lnTo>
                  <a:lnTo>
                    <a:pt x="11" y="23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29" y="8"/>
                  </a:lnTo>
                  <a:lnTo>
                    <a:pt x="34" y="8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8106189" y="5431191"/>
            <a:ext cx="430080" cy="396889"/>
            <a:chOff x="6664326" y="5746750"/>
            <a:chExt cx="365125" cy="449263"/>
          </a:xfrm>
        </p:grpSpPr>
        <p:sp>
          <p:nvSpPr>
            <p:cNvPr id="27" name="Freeform 347"/>
            <p:cNvSpPr>
              <a:spLocks noEditPoints="1"/>
            </p:cNvSpPr>
            <p:nvPr/>
          </p:nvSpPr>
          <p:spPr bwMode="auto">
            <a:xfrm>
              <a:off x="6727826" y="5846763"/>
              <a:ext cx="301625" cy="349250"/>
            </a:xfrm>
            <a:custGeom>
              <a:avLst/>
              <a:gdLst>
                <a:gd name="T0" fmla="*/ 184 w 190"/>
                <a:gd name="T1" fmla="*/ 41 h 220"/>
                <a:gd name="T2" fmla="*/ 144 w 190"/>
                <a:gd name="T3" fmla="*/ 38 h 220"/>
                <a:gd name="T4" fmla="*/ 135 w 190"/>
                <a:gd name="T5" fmla="*/ 1 h 220"/>
                <a:gd name="T6" fmla="*/ 96 w 190"/>
                <a:gd name="T7" fmla="*/ 0 h 220"/>
                <a:gd name="T8" fmla="*/ 40 w 190"/>
                <a:gd name="T9" fmla="*/ 33 h 220"/>
                <a:gd name="T10" fmla="*/ 36 w 190"/>
                <a:gd name="T11" fmla="*/ 87 h 220"/>
                <a:gd name="T12" fmla="*/ 47 w 190"/>
                <a:gd name="T13" fmla="*/ 99 h 220"/>
                <a:gd name="T14" fmla="*/ 63 w 190"/>
                <a:gd name="T15" fmla="*/ 95 h 220"/>
                <a:gd name="T16" fmla="*/ 66 w 190"/>
                <a:gd name="T17" fmla="*/ 55 h 220"/>
                <a:gd name="T18" fmla="*/ 82 w 190"/>
                <a:gd name="T19" fmla="*/ 98 h 220"/>
                <a:gd name="T20" fmla="*/ 59 w 190"/>
                <a:gd name="T21" fmla="*/ 135 h 220"/>
                <a:gd name="T22" fmla="*/ 55 w 190"/>
                <a:gd name="T23" fmla="*/ 138 h 220"/>
                <a:gd name="T24" fmla="*/ 12 w 190"/>
                <a:gd name="T25" fmla="*/ 130 h 220"/>
                <a:gd name="T26" fmla="*/ 3 w 190"/>
                <a:gd name="T27" fmla="*/ 138 h 220"/>
                <a:gd name="T28" fmla="*/ 0 w 190"/>
                <a:gd name="T29" fmla="*/ 150 h 220"/>
                <a:gd name="T30" fmla="*/ 6 w 190"/>
                <a:gd name="T31" fmla="*/ 161 h 220"/>
                <a:gd name="T32" fmla="*/ 66 w 190"/>
                <a:gd name="T33" fmla="*/ 176 h 220"/>
                <a:gd name="T34" fmla="*/ 105 w 190"/>
                <a:gd name="T35" fmla="*/ 128 h 220"/>
                <a:gd name="T36" fmla="*/ 141 w 190"/>
                <a:gd name="T37" fmla="*/ 154 h 220"/>
                <a:gd name="T38" fmla="*/ 135 w 190"/>
                <a:gd name="T39" fmla="*/ 202 h 220"/>
                <a:gd name="T40" fmla="*/ 138 w 190"/>
                <a:gd name="T41" fmla="*/ 213 h 220"/>
                <a:gd name="T42" fmla="*/ 147 w 190"/>
                <a:gd name="T43" fmla="*/ 220 h 220"/>
                <a:gd name="T44" fmla="*/ 161 w 190"/>
                <a:gd name="T45" fmla="*/ 219 h 220"/>
                <a:gd name="T46" fmla="*/ 168 w 190"/>
                <a:gd name="T47" fmla="*/ 210 h 220"/>
                <a:gd name="T48" fmla="*/ 177 w 190"/>
                <a:gd name="T49" fmla="*/ 138 h 220"/>
                <a:gd name="T50" fmla="*/ 144 w 190"/>
                <a:gd name="T51" fmla="*/ 105 h 220"/>
                <a:gd name="T52" fmla="*/ 184 w 190"/>
                <a:gd name="T53" fmla="*/ 66 h 220"/>
                <a:gd name="T54" fmla="*/ 190 w 190"/>
                <a:gd name="T55" fmla="*/ 52 h 220"/>
                <a:gd name="T56" fmla="*/ 98 w 190"/>
                <a:gd name="T57" fmla="*/ 125 h 220"/>
                <a:gd name="T58" fmla="*/ 64 w 190"/>
                <a:gd name="T59" fmla="*/ 167 h 220"/>
                <a:gd name="T60" fmla="*/ 12 w 190"/>
                <a:gd name="T61" fmla="*/ 154 h 220"/>
                <a:gd name="T62" fmla="*/ 9 w 190"/>
                <a:gd name="T63" fmla="*/ 145 h 220"/>
                <a:gd name="T64" fmla="*/ 17 w 190"/>
                <a:gd name="T65" fmla="*/ 138 h 220"/>
                <a:gd name="T66" fmla="*/ 64 w 190"/>
                <a:gd name="T67" fmla="*/ 142 h 220"/>
                <a:gd name="T68" fmla="*/ 167 w 190"/>
                <a:gd name="T69" fmla="*/ 138 h 220"/>
                <a:gd name="T70" fmla="*/ 159 w 190"/>
                <a:gd name="T71" fmla="*/ 208 h 220"/>
                <a:gd name="T72" fmla="*/ 150 w 190"/>
                <a:gd name="T73" fmla="*/ 211 h 220"/>
                <a:gd name="T74" fmla="*/ 142 w 190"/>
                <a:gd name="T75" fmla="*/ 203 h 220"/>
                <a:gd name="T76" fmla="*/ 148 w 190"/>
                <a:gd name="T77" fmla="*/ 153 h 220"/>
                <a:gd name="T78" fmla="*/ 90 w 190"/>
                <a:gd name="T79" fmla="*/ 98 h 220"/>
                <a:gd name="T80" fmla="*/ 89 w 190"/>
                <a:gd name="T81" fmla="*/ 35 h 220"/>
                <a:gd name="T82" fmla="*/ 86 w 190"/>
                <a:gd name="T83" fmla="*/ 33 h 220"/>
                <a:gd name="T84" fmla="*/ 59 w 190"/>
                <a:gd name="T85" fmla="*/ 49 h 220"/>
                <a:gd name="T86" fmla="*/ 59 w 190"/>
                <a:gd name="T87" fmla="*/ 49 h 220"/>
                <a:gd name="T88" fmla="*/ 55 w 190"/>
                <a:gd name="T89" fmla="*/ 90 h 220"/>
                <a:gd name="T90" fmla="*/ 46 w 190"/>
                <a:gd name="T91" fmla="*/ 89 h 220"/>
                <a:gd name="T92" fmla="*/ 44 w 190"/>
                <a:gd name="T93" fmla="*/ 44 h 220"/>
                <a:gd name="T94" fmla="*/ 92 w 190"/>
                <a:gd name="T95" fmla="*/ 10 h 220"/>
                <a:gd name="T96" fmla="*/ 130 w 190"/>
                <a:gd name="T97" fmla="*/ 9 h 220"/>
                <a:gd name="T98" fmla="*/ 135 w 190"/>
                <a:gd name="T99" fmla="*/ 104 h 220"/>
                <a:gd name="T100" fmla="*/ 181 w 190"/>
                <a:gd name="T101" fmla="*/ 56 h 220"/>
                <a:gd name="T102" fmla="*/ 174 w 190"/>
                <a:gd name="T103" fmla="*/ 46 h 220"/>
                <a:gd name="T104" fmla="*/ 181 w 190"/>
                <a:gd name="T105" fmla="*/ 5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" h="220">
                  <a:moveTo>
                    <a:pt x="190" y="52"/>
                  </a:moveTo>
                  <a:lnTo>
                    <a:pt x="188" y="49"/>
                  </a:lnTo>
                  <a:lnTo>
                    <a:pt x="187" y="44"/>
                  </a:lnTo>
                  <a:lnTo>
                    <a:pt x="185" y="43"/>
                  </a:lnTo>
                  <a:lnTo>
                    <a:pt x="184" y="41"/>
                  </a:lnTo>
                  <a:lnTo>
                    <a:pt x="182" y="40"/>
                  </a:lnTo>
                  <a:lnTo>
                    <a:pt x="181" y="40"/>
                  </a:lnTo>
                  <a:lnTo>
                    <a:pt x="179" y="38"/>
                  </a:lnTo>
                  <a:lnTo>
                    <a:pt x="176" y="38"/>
                  </a:lnTo>
                  <a:lnTo>
                    <a:pt x="144" y="38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2" y="9"/>
                  </a:lnTo>
                  <a:lnTo>
                    <a:pt x="139" y="4"/>
                  </a:lnTo>
                  <a:lnTo>
                    <a:pt x="135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2" y="1"/>
                  </a:lnTo>
                  <a:lnTo>
                    <a:pt x="87" y="3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6" y="41"/>
                  </a:lnTo>
                  <a:lnTo>
                    <a:pt x="36" y="46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8" y="92"/>
                  </a:lnTo>
                  <a:lnTo>
                    <a:pt x="40" y="93"/>
                  </a:lnTo>
                  <a:lnTo>
                    <a:pt x="41" y="96"/>
                  </a:lnTo>
                  <a:lnTo>
                    <a:pt x="43" y="98"/>
                  </a:lnTo>
                  <a:lnTo>
                    <a:pt x="47" y="99"/>
                  </a:lnTo>
                  <a:lnTo>
                    <a:pt x="49" y="101"/>
                  </a:lnTo>
                  <a:lnTo>
                    <a:pt x="53" y="99"/>
                  </a:lnTo>
                  <a:lnTo>
                    <a:pt x="58" y="99"/>
                  </a:lnTo>
                  <a:lnTo>
                    <a:pt x="59" y="98"/>
                  </a:lnTo>
                  <a:lnTo>
                    <a:pt x="63" y="95"/>
                  </a:lnTo>
                  <a:lnTo>
                    <a:pt x="64" y="93"/>
                  </a:lnTo>
                  <a:lnTo>
                    <a:pt x="64" y="92"/>
                  </a:lnTo>
                  <a:lnTo>
                    <a:pt x="66" y="89"/>
                  </a:lnTo>
                  <a:lnTo>
                    <a:pt x="66" y="8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7" y="52"/>
                  </a:lnTo>
                  <a:lnTo>
                    <a:pt x="82" y="44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1" y="102"/>
                  </a:lnTo>
                  <a:lnTo>
                    <a:pt x="59" y="135"/>
                  </a:lnTo>
                  <a:lnTo>
                    <a:pt x="59" y="136"/>
                  </a:lnTo>
                  <a:lnTo>
                    <a:pt x="59" y="136"/>
                  </a:lnTo>
                  <a:lnTo>
                    <a:pt x="58" y="138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3" y="138"/>
                  </a:lnTo>
                  <a:lnTo>
                    <a:pt x="21" y="130"/>
                  </a:lnTo>
                  <a:lnTo>
                    <a:pt x="18" y="130"/>
                  </a:lnTo>
                  <a:lnTo>
                    <a:pt x="15" y="130"/>
                  </a:lnTo>
                  <a:lnTo>
                    <a:pt x="12" y="130"/>
                  </a:lnTo>
                  <a:lnTo>
                    <a:pt x="10" y="131"/>
                  </a:lnTo>
                  <a:lnTo>
                    <a:pt x="7" y="131"/>
                  </a:lnTo>
                  <a:lnTo>
                    <a:pt x="6" y="133"/>
                  </a:lnTo>
                  <a:lnTo>
                    <a:pt x="4" y="135"/>
                  </a:lnTo>
                  <a:lnTo>
                    <a:pt x="3" y="138"/>
                  </a:lnTo>
                  <a:lnTo>
                    <a:pt x="1" y="139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0" y="150"/>
                  </a:lnTo>
                  <a:lnTo>
                    <a:pt x="1" y="153"/>
                  </a:lnTo>
                  <a:lnTo>
                    <a:pt x="1" y="154"/>
                  </a:lnTo>
                  <a:lnTo>
                    <a:pt x="3" y="156"/>
                  </a:lnTo>
                  <a:lnTo>
                    <a:pt x="4" y="159"/>
                  </a:lnTo>
                  <a:lnTo>
                    <a:pt x="6" y="161"/>
                  </a:lnTo>
                  <a:lnTo>
                    <a:pt x="7" y="162"/>
                  </a:lnTo>
                  <a:lnTo>
                    <a:pt x="12" y="164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66" y="176"/>
                  </a:lnTo>
                  <a:lnTo>
                    <a:pt x="70" y="174"/>
                  </a:lnTo>
                  <a:lnTo>
                    <a:pt x="76" y="171"/>
                  </a:lnTo>
                  <a:lnTo>
                    <a:pt x="79" y="167"/>
                  </a:lnTo>
                  <a:lnTo>
                    <a:pt x="105" y="130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8" y="128"/>
                  </a:lnTo>
                  <a:lnTo>
                    <a:pt x="108" y="128"/>
                  </a:lnTo>
                  <a:lnTo>
                    <a:pt x="110" y="128"/>
                  </a:lnTo>
                  <a:lnTo>
                    <a:pt x="141" y="154"/>
                  </a:lnTo>
                  <a:lnTo>
                    <a:pt x="141" y="154"/>
                  </a:lnTo>
                  <a:lnTo>
                    <a:pt x="141" y="156"/>
                  </a:lnTo>
                  <a:lnTo>
                    <a:pt x="141" y="158"/>
                  </a:lnTo>
                  <a:lnTo>
                    <a:pt x="135" y="200"/>
                  </a:lnTo>
                  <a:lnTo>
                    <a:pt x="135" y="202"/>
                  </a:lnTo>
                  <a:lnTo>
                    <a:pt x="135" y="205"/>
                  </a:lnTo>
                  <a:lnTo>
                    <a:pt x="135" y="207"/>
                  </a:lnTo>
                  <a:lnTo>
                    <a:pt x="136" y="210"/>
                  </a:lnTo>
                  <a:lnTo>
                    <a:pt x="136" y="211"/>
                  </a:lnTo>
                  <a:lnTo>
                    <a:pt x="138" y="213"/>
                  </a:lnTo>
                  <a:lnTo>
                    <a:pt x="139" y="216"/>
                  </a:lnTo>
                  <a:lnTo>
                    <a:pt x="141" y="217"/>
                  </a:lnTo>
                  <a:lnTo>
                    <a:pt x="144" y="217"/>
                  </a:lnTo>
                  <a:lnTo>
                    <a:pt x="145" y="219"/>
                  </a:lnTo>
                  <a:lnTo>
                    <a:pt x="147" y="220"/>
                  </a:lnTo>
                  <a:lnTo>
                    <a:pt x="150" y="220"/>
                  </a:lnTo>
                  <a:lnTo>
                    <a:pt x="151" y="220"/>
                  </a:lnTo>
                  <a:lnTo>
                    <a:pt x="153" y="220"/>
                  </a:lnTo>
                  <a:lnTo>
                    <a:pt x="156" y="220"/>
                  </a:lnTo>
                  <a:lnTo>
                    <a:pt x="161" y="219"/>
                  </a:lnTo>
                  <a:lnTo>
                    <a:pt x="162" y="217"/>
                  </a:lnTo>
                  <a:lnTo>
                    <a:pt x="164" y="216"/>
                  </a:lnTo>
                  <a:lnTo>
                    <a:pt x="165" y="214"/>
                  </a:lnTo>
                  <a:lnTo>
                    <a:pt x="167" y="211"/>
                  </a:lnTo>
                  <a:lnTo>
                    <a:pt x="168" y="210"/>
                  </a:lnTo>
                  <a:lnTo>
                    <a:pt x="168" y="208"/>
                  </a:lnTo>
                  <a:lnTo>
                    <a:pt x="177" y="148"/>
                  </a:lnTo>
                  <a:lnTo>
                    <a:pt x="177" y="148"/>
                  </a:lnTo>
                  <a:lnTo>
                    <a:pt x="179" y="144"/>
                  </a:lnTo>
                  <a:lnTo>
                    <a:pt x="177" y="138"/>
                  </a:lnTo>
                  <a:lnTo>
                    <a:pt x="174" y="133"/>
                  </a:lnTo>
                  <a:lnTo>
                    <a:pt x="170" y="130"/>
                  </a:lnTo>
                  <a:lnTo>
                    <a:pt x="145" y="107"/>
                  </a:lnTo>
                  <a:lnTo>
                    <a:pt x="144" y="107"/>
                  </a:lnTo>
                  <a:lnTo>
                    <a:pt x="144" y="105"/>
                  </a:lnTo>
                  <a:lnTo>
                    <a:pt x="144" y="67"/>
                  </a:lnTo>
                  <a:lnTo>
                    <a:pt x="174" y="67"/>
                  </a:lnTo>
                  <a:lnTo>
                    <a:pt x="179" y="67"/>
                  </a:lnTo>
                  <a:lnTo>
                    <a:pt x="181" y="66"/>
                  </a:lnTo>
                  <a:lnTo>
                    <a:pt x="184" y="66"/>
                  </a:lnTo>
                  <a:lnTo>
                    <a:pt x="185" y="64"/>
                  </a:lnTo>
                  <a:lnTo>
                    <a:pt x="187" y="63"/>
                  </a:lnTo>
                  <a:lnTo>
                    <a:pt x="188" y="61"/>
                  </a:lnTo>
                  <a:lnTo>
                    <a:pt x="190" y="56"/>
                  </a:lnTo>
                  <a:lnTo>
                    <a:pt x="190" y="52"/>
                  </a:lnTo>
                  <a:lnTo>
                    <a:pt x="190" y="52"/>
                  </a:lnTo>
                  <a:lnTo>
                    <a:pt x="190" y="52"/>
                  </a:lnTo>
                  <a:close/>
                  <a:moveTo>
                    <a:pt x="99" y="124"/>
                  </a:moveTo>
                  <a:lnTo>
                    <a:pt x="99" y="124"/>
                  </a:lnTo>
                  <a:lnTo>
                    <a:pt x="98" y="125"/>
                  </a:lnTo>
                  <a:lnTo>
                    <a:pt x="75" y="161"/>
                  </a:lnTo>
                  <a:lnTo>
                    <a:pt x="73" y="162"/>
                  </a:lnTo>
                  <a:lnTo>
                    <a:pt x="73" y="162"/>
                  </a:lnTo>
                  <a:lnTo>
                    <a:pt x="70" y="165"/>
                  </a:lnTo>
                  <a:lnTo>
                    <a:pt x="64" y="167"/>
                  </a:lnTo>
                  <a:lnTo>
                    <a:pt x="64" y="167"/>
                  </a:lnTo>
                  <a:lnTo>
                    <a:pt x="61" y="167"/>
                  </a:lnTo>
                  <a:lnTo>
                    <a:pt x="15" y="156"/>
                  </a:lnTo>
                  <a:lnTo>
                    <a:pt x="15" y="156"/>
                  </a:lnTo>
                  <a:lnTo>
                    <a:pt x="12" y="154"/>
                  </a:lnTo>
                  <a:lnTo>
                    <a:pt x="12" y="154"/>
                  </a:lnTo>
                  <a:lnTo>
                    <a:pt x="10" y="151"/>
                  </a:lnTo>
                  <a:lnTo>
                    <a:pt x="9" y="150"/>
                  </a:lnTo>
                  <a:lnTo>
                    <a:pt x="9" y="147"/>
                  </a:lnTo>
                  <a:lnTo>
                    <a:pt x="9" y="145"/>
                  </a:lnTo>
                  <a:lnTo>
                    <a:pt x="9" y="144"/>
                  </a:lnTo>
                  <a:lnTo>
                    <a:pt x="10" y="142"/>
                  </a:lnTo>
                  <a:lnTo>
                    <a:pt x="12" y="139"/>
                  </a:lnTo>
                  <a:lnTo>
                    <a:pt x="13" y="138"/>
                  </a:lnTo>
                  <a:lnTo>
                    <a:pt x="17" y="138"/>
                  </a:lnTo>
                  <a:lnTo>
                    <a:pt x="18" y="138"/>
                  </a:lnTo>
                  <a:lnTo>
                    <a:pt x="53" y="145"/>
                  </a:lnTo>
                  <a:lnTo>
                    <a:pt x="53" y="145"/>
                  </a:lnTo>
                  <a:lnTo>
                    <a:pt x="59" y="145"/>
                  </a:lnTo>
                  <a:lnTo>
                    <a:pt x="64" y="142"/>
                  </a:lnTo>
                  <a:lnTo>
                    <a:pt x="87" y="108"/>
                  </a:lnTo>
                  <a:lnTo>
                    <a:pt x="101" y="121"/>
                  </a:lnTo>
                  <a:lnTo>
                    <a:pt x="99" y="124"/>
                  </a:lnTo>
                  <a:close/>
                  <a:moveTo>
                    <a:pt x="167" y="138"/>
                  </a:moveTo>
                  <a:lnTo>
                    <a:pt x="167" y="138"/>
                  </a:lnTo>
                  <a:lnTo>
                    <a:pt x="170" y="142"/>
                  </a:lnTo>
                  <a:lnTo>
                    <a:pt x="170" y="147"/>
                  </a:lnTo>
                  <a:lnTo>
                    <a:pt x="161" y="203"/>
                  </a:lnTo>
                  <a:lnTo>
                    <a:pt x="161" y="205"/>
                  </a:lnTo>
                  <a:lnTo>
                    <a:pt x="159" y="208"/>
                  </a:lnTo>
                  <a:lnTo>
                    <a:pt x="158" y="211"/>
                  </a:lnTo>
                  <a:lnTo>
                    <a:pt x="156" y="211"/>
                  </a:lnTo>
                  <a:lnTo>
                    <a:pt x="153" y="213"/>
                  </a:lnTo>
                  <a:lnTo>
                    <a:pt x="151" y="213"/>
                  </a:lnTo>
                  <a:lnTo>
                    <a:pt x="150" y="211"/>
                  </a:lnTo>
                  <a:lnTo>
                    <a:pt x="147" y="211"/>
                  </a:lnTo>
                  <a:lnTo>
                    <a:pt x="145" y="210"/>
                  </a:lnTo>
                  <a:lnTo>
                    <a:pt x="144" y="208"/>
                  </a:lnTo>
                  <a:lnTo>
                    <a:pt x="144" y="205"/>
                  </a:lnTo>
                  <a:lnTo>
                    <a:pt x="142" y="203"/>
                  </a:lnTo>
                  <a:lnTo>
                    <a:pt x="144" y="202"/>
                  </a:lnTo>
                  <a:lnTo>
                    <a:pt x="150" y="159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48" y="153"/>
                  </a:lnTo>
                  <a:lnTo>
                    <a:pt x="147" y="148"/>
                  </a:lnTo>
                  <a:lnTo>
                    <a:pt x="90" y="101"/>
                  </a:lnTo>
                  <a:lnTo>
                    <a:pt x="90" y="99"/>
                  </a:lnTo>
                  <a:lnTo>
                    <a:pt x="90" y="99"/>
                  </a:lnTo>
                  <a:lnTo>
                    <a:pt x="90" y="98"/>
                  </a:lnTo>
                  <a:lnTo>
                    <a:pt x="90" y="38"/>
                  </a:lnTo>
                  <a:lnTo>
                    <a:pt x="90" y="36"/>
                  </a:lnTo>
                  <a:lnTo>
                    <a:pt x="90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3"/>
                  </a:lnTo>
                  <a:lnTo>
                    <a:pt x="87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66" y="43"/>
                  </a:lnTo>
                  <a:lnTo>
                    <a:pt x="64" y="43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8" y="55"/>
                  </a:lnTo>
                  <a:lnTo>
                    <a:pt x="58" y="86"/>
                  </a:lnTo>
                  <a:lnTo>
                    <a:pt x="58" y="87"/>
                  </a:lnTo>
                  <a:lnTo>
                    <a:pt x="56" y="89"/>
                  </a:lnTo>
                  <a:lnTo>
                    <a:pt x="55" y="90"/>
                  </a:lnTo>
                  <a:lnTo>
                    <a:pt x="53" y="92"/>
                  </a:lnTo>
                  <a:lnTo>
                    <a:pt x="52" y="92"/>
                  </a:lnTo>
                  <a:lnTo>
                    <a:pt x="50" y="92"/>
                  </a:lnTo>
                  <a:lnTo>
                    <a:pt x="47" y="90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4" y="87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6" y="40"/>
                  </a:lnTo>
                  <a:lnTo>
                    <a:pt x="47" y="36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6" y="9"/>
                  </a:lnTo>
                  <a:lnTo>
                    <a:pt x="128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3" y="10"/>
                  </a:lnTo>
                  <a:lnTo>
                    <a:pt x="135" y="15"/>
                  </a:lnTo>
                  <a:lnTo>
                    <a:pt x="135" y="102"/>
                  </a:lnTo>
                  <a:lnTo>
                    <a:pt x="135" y="104"/>
                  </a:lnTo>
                  <a:lnTo>
                    <a:pt x="135" y="104"/>
                  </a:lnTo>
                  <a:lnTo>
                    <a:pt x="136" y="110"/>
                  </a:lnTo>
                  <a:lnTo>
                    <a:pt x="139" y="115"/>
                  </a:lnTo>
                  <a:lnTo>
                    <a:pt x="167" y="138"/>
                  </a:lnTo>
                  <a:close/>
                  <a:moveTo>
                    <a:pt x="181" y="55"/>
                  </a:moveTo>
                  <a:lnTo>
                    <a:pt x="181" y="56"/>
                  </a:lnTo>
                  <a:lnTo>
                    <a:pt x="177" y="58"/>
                  </a:lnTo>
                  <a:lnTo>
                    <a:pt x="176" y="59"/>
                  </a:lnTo>
                  <a:lnTo>
                    <a:pt x="144" y="59"/>
                  </a:lnTo>
                  <a:lnTo>
                    <a:pt x="144" y="46"/>
                  </a:lnTo>
                  <a:lnTo>
                    <a:pt x="174" y="46"/>
                  </a:lnTo>
                  <a:lnTo>
                    <a:pt x="177" y="47"/>
                  </a:lnTo>
                  <a:lnTo>
                    <a:pt x="179" y="49"/>
                  </a:lnTo>
                  <a:lnTo>
                    <a:pt x="181" y="50"/>
                  </a:lnTo>
                  <a:lnTo>
                    <a:pt x="181" y="53"/>
                  </a:lnTo>
                  <a:lnTo>
                    <a:pt x="181" y="5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348"/>
            <p:cNvSpPr>
              <a:spLocks noEditPoints="1"/>
            </p:cNvSpPr>
            <p:nvPr/>
          </p:nvSpPr>
          <p:spPr bwMode="auto">
            <a:xfrm>
              <a:off x="6861176" y="5746750"/>
              <a:ext cx="82550" cy="82550"/>
            </a:xfrm>
            <a:custGeom>
              <a:avLst/>
              <a:gdLst>
                <a:gd name="T0" fmla="*/ 26 w 52"/>
                <a:gd name="T1" fmla="*/ 52 h 52"/>
                <a:gd name="T2" fmla="*/ 26 w 52"/>
                <a:gd name="T3" fmla="*/ 52 h 52"/>
                <a:gd name="T4" fmla="*/ 31 w 52"/>
                <a:gd name="T5" fmla="*/ 50 h 52"/>
                <a:gd name="T6" fmla="*/ 35 w 52"/>
                <a:gd name="T7" fmla="*/ 49 h 52"/>
                <a:gd name="T8" fmla="*/ 40 w 52"/>
                <a:gd name="T9" fmla="*/ 47 h 52"/>
                <a:gd name="T10" fmla="*/ 44 w 52"/>
                <a:gd name="T11" fmla="*/ 44 h 52"/>
                <a:gd name="T12" fmla="*/ 47 w 52"/>
                <a:gd name="T13" fmla="*/ 40 h 52"/>
                <a:gd name="T14" fmla="*/ 49 w 52"/>
                <a:gd name="T15" fmla="*/ 35 h 52"/>
                <a:gd name="T16" fmla="*/ 51 w 52"/>
                <a:gd name="T17" fmla="*/ 31 h 52"/>
                <a:gd name="T18" fmla="*/ 52 w 52"/>
                <a:gd name="T19" fmla="*/ 26 h 52"/>
                <a:gd name="T20" fmla="*/ 52 w 52"/>
                <a:gd name="T21" fmla="*/ 26 h 52"/>
                <a:gd name="T22" fmla="*/ 51 w 52"/>
                <a:gd name="T23" fmla="*/ 20 h 52"/>
                <a:gd name="T24" fmla="*/ 49 w 52"/>
                <a:gd name="T25" fmla="*/ 15 h 52"/>
                <a:gd name="T26" fmla="*/ 47 w 52"/>
                <a:gd name="T27" fmla="*/ 11 h 52"/>
                <a:gd name="T28" fmla="*/ 44 w 52"/>
                <a:gd name="T29" fmla="*/ 8 h 52"/>
                <a:gd name="T30" fmla="*/ 40 w 52"/>
                <a:gd name="T31" fmla="*/ 5 h 52"/>
                <a:gd name="T32" fmla="*/ 35 w 52"/>
                <a:gd name="T33" fmla="*/ 1 h 52"/>
                <a:gd name="T34" fmla="*/ 31 w 52"/>
                <a:gd name="T35" fmla="*/ 0 h 52"/>
                <a:gd name="T36" fmla="*/ 26 w 52"/>
                <a:gd name="T37" fmla="*/ 0 h 52"/>
                <a:gd name="T38" fmla="*/ 26 w 52"/>
                <a:gd name="T39" fmla="*/ 0 h 52"/>
                <a:gd name="T40" fmla="*/ 21 w 52"/>
                <a:gd name="T41" fmla="*/ 0 h 52"/>
                <a:gd name="T42" fmla="*/ 15 w 52"/>
                <a:gd name="T43" fmla="*/ 1 h 52"/>
                <a:gd name="T44" fmla="*/ 12 w 52"/>
                <a:gd name="T45" fmla="*/ 5 h 52"/>
                <a:gd name="T46" fmla="*/ 8 w 52"/>
                <a:gd name="T47" fmla="*/ 8 h 52"/>
                <a:gd name="T48" fmla="*/ 5 w 52"/>
                <a:gd name="T49" fmla="*/ 11 h 52"/>
                <a:gd name="T50" fmla="*/ 3 w 52"/>
                <a:gd name="T51" fmla="*/ 15 h 52"/>
                <a:gd name="T52" fmla="*/ 2 w 52"/>
                <a:gd name="T53" fmla="*/ 20 h 52"/>
                <a:gd name="T54" fmla="*/ 0 w 52"/>
                <a:gd name="T55" fmla="*/ 26 h 52"/>
                <a:gd name="T56" fmla="*/ 0 w 52"/>
                <a:gd name="T57" fmla="*/ 26 h 52"/>
                <a:gd name="T58" fmla="*/ 2 w 52"/>
                <a:gd name="T59" fmla="*/ 31 h 52"/>
                <a:gd name="T60" fmla="*/ 3 w 52"/>
                <a:gd name="T61" fmla="*/ 35 h 52"/>
                <a:gd name="T62" fmla="*/ 5 w 52"/>
                <a:gd name="T63" fmla="*/ 40 h 52"/>
                <a:gd name="T64" fmla="*/ 8 w 52"/>
                <a:gd name="T65" fmla="*/ 44 h 52"/>
                <a:gd name="T66" fmla="*/ 12 w 52"/>
                <a:gd name="T67" fmla="*/ 47 h 52"/>
                <a:gd name="T68" fmla="*/ 15 w 52"/>
                <a:gd name="T69" fmla="*/ 49 h 52"/>
                <a:gd name="T70" fmla="*/ 21 w 52"/>
                <a:gd name="T71" fmla="*/ 50 h 52"/>
                <a:gd name="T72" fmla="*/ 26 w 52"/>
                <a:gd name="T73" fmla="*/ 52 h 52"/>
                <a:gd name="T74" fmla="*/ 26 w 52"/>
                <a:gd name="T75" fmla="*/ 52 h 52"/>
                <a:gd name="T76" fmla="*/ 26 w 52"/>
                <a:gd name="T77" fmla="*/ 8 h 52"/>
                <a:gd name="T78" fmla="*/ 26 w 52"/>
                <a:gd name="T79" fmla="*/ 8 h 52"/>
                <a:gd name="T80" fmla="*/ 32 w 52"/>
                <a:gd name="T81" fmla="*/ 9 h 52"/>
                <a:gd name="T82" fmla="*/ 38 w 52"/>
                <a:gd name="T83" fmla="*/ 14 h 52"/>
                <a:gd name="T84" fmla="*/ 41 w 52"/>
                <a:gd name="T85" fmla="*/ 18 h 52"/>
                <a:gd name="T86" fmla="*/ 43 w 52"/>
                <a:gd name="T87" fmla="*/ 26 h 52"/>
                <a:gd name="T88" fmla="*/ 43 w 52"/>
                <a:gd name="T89" fmla="*/ 26 h 52"/>
                <a:gd name="T90" fmla="*/ 41 w 52"/>
                <a:gd name="T91" fmla="*/ 32 h 52"/>
                <a:gd name="T92" fmla="*/ 38 w 52"/>
                <a:gd name="T93" fmla="*/ 38 h 52"/>
                <a:gd name="T94" fmla="*/ 32 w 52"/>
                <a:gd name="T95" fmla="*/ 41 h 52"/>
                <a:gd name="T96" fmla="*/ 26 w 52"/>
                <a:gd name="T97" fmla="*/ 43 h 52"/>
                <a:gd name="T98" fmla="*/ 26 w 52"/>
                <a:gd name="T99" fmla="*/ 43 h 52"/>
                <a:gd name="T100" fmla="*/ 20 w 52"/>
                <a:gd name="T101" fmla="*/ 41 h 52"/>
                <a:gd name="T102" fmla="*/ 14 w 52"/>
                <a:gd name="T103" fmla="*/ 38 h 52"/>
                <a:gd name="T104" fmla="*/ 11 w 52"/>
                <a:gd name="T105" fmla="*/ 32 h 52"/>
                <a:gd name="T106" fmla="*/ 9 w 52"/>
                <a:gd name="T107" fmla="*/ 26 h 52"/>
                <a:gd name="T108" fmla="*/ 9 w 52"/>
                <a:gd name="T109" fmla="*/ 26 h 52"/>
                <a:gd name="T110" fmla="*/ 11 w 52"/>
                <a:gd name="T111" fmla="*/ 18 h 52"/>
                <a:gd name="T112" fmla="*/ 14 w 52"/>
                <a:gd name="T113" fmla="*/ 14 h 52"/>
                <a:gd name="T114" fmla="*/ 20 w 52"/>
                <a:gd name="T115" fmla="*/ 9 h 52"/>
                <a:gd name="T116" fmla="*/ 26 w 52"/>
                <a:gd name="T117" fmla="*/ 8 h 52"/>
                <a:gd name="T118" fmla="*/ 26 w 52"/>
                <a:gd name="T119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lnTo>
                    <a:pt x="26" y="52"/>
                  </a:lnTo>
                  <a:lnTo>
                    <a:pt x="31" y="50"/>
                  </a:lnTo>
                  <a:lnTo>
                    <a:pt x="35" y="49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7" y="40"/>
                  </a:lnTo>
                  <a:lnTo>
                    <a:pt x="49" y="35"/>
                  </a:lnTo>
                  <a:lnTo>
                    <a:pt x="51" y="31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9" y="15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0" y="5"/>
                  </a:lnTo>
                  <a:lnTo>
                    <a:pt x="35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3" y="35"/>
                  </a:lnTo>
                  <a:lnTo>
                    <a:pt x="5" y="40"/>
                  </a:lnTo>
                  <a:lnTo>
                    <a:pt x="8" y="44"/>
                  </a:lnTo>
                  <a:lnTo>
                    <a:pt x="12" y="47"/>
                  </a:lnTo>
                  <a:lnTo>
                    <a:pt x="15" y="49"/>
                  </a:lnTo>
                  <a:lnTo>
                    <a:pt x="21" y="50"/>
                  </a:lnTo>
                  <a:lnTo>
                    <a:pt x="26" y="52"/>
                  </a:lnTo>
                  <a:lnTo>
                    <a:pt x="26" y="52"/>
                  </a:lnTo>
                  <a:close/>
                  <a:moveTo>
                    <a:pt x="26" y="8"/>
                  </a:moveTo>
                  <a:lnTo>
                    <a:pt x="26" y="8"/>
                  </a:lnTo>
                  <a:lnTo>
                    <a:pt x="32" y="9"/>
                  </a:lnTo>
                  <a:lnTo>
                    <a:pt x="38" y="14"/>
                  </a:lnTo>
                  <a:lnTo>
                    <a:pt x="41" y="18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1" y="32"/>
                  </a:lnTo>
                  <a:lnTo>
                    <a:pt x="38" y="38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0" y="41"/>
                  </a:lnTo>
                  <a:lnTo>
                    <a:pt x="14" y="38"/>
                  </a:lnTo>
                  <a:lnTo>
                    <a:pt x="11" y="32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6" y="8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349"/>
            <p:cNvSpPr>
              <a:spLocks/>
            </p:cNvSpPr>
            <p:nvPr/>
          </p:nvSpPr>
          <p:spPr bwMode="auto">
            <a:xfrm>
              <a:off x="6664326" y="5853113"/>
              <a:ext cx="115888" cy="12700"/>
            </a:xfrm>
            <a:custGeom>
              <a:avLst/>
              <a:gdLst>
                <a:gd name="T0" fmla="*/ 4 w 73"/>
                <a:gd name="T1" fmla="*/ 8 h 8"/>
                <a:gd name="T2" fmla="*/ 69 w 73"/>
                <a:gd name="T3" fmla="*/ 8 h 8"/>
                <a:gd name="T4" fmla="*/ 69 w 73"/>
                <a:gd name="T5" fmla="*/ 8 h 8"/>
                <a:gd name="T6" fmla="*/ 72 w 73"/>
                <a:gd name="T7" fmla="*/ 6 h 8"/>
                <a:gd name="T8" fmla="*/ 73 w 73"/>
                <a:gd name="T9" fmla="*/ 3 h 8"/>
                <a:gd name="T10" fmla="*/ 73 w 73"/>
                <a:gd name="T11" fmla="*/ 3 h 8"/>
                <a:gd name="T12" fmla="*/ 72 w 73"/>
                <a:gd name="T13" fmla="*/ 0 h 8"/>
                <a:gd name="T14" fmla="*/ 69 w 73"/>
                <a:gd name="T15" fmla="*/ 0 h 8"/>
                <a:gd name="T16" fmla="*/ 4 w 73"/>
                <a:gd name="T17" fmla="*/ 0 h 8"/>
                <a:gd name="T18" fmla="*/ 4 w 73"/>
                <a:gd name="T19" fmla="*/ 0 h 8"/>
                <a:gd name="T20" fmla="*/ 1 w 73"/>
                <a:gd name="T21" fmla="*/ 0 h 8"/>
                <a:gd name="T22" fmla="*/ 0 w 73"/>
                <a:gd name="T23" fmla="*/ 3 h 8"/>
                <a:gd name="T24" fmla="*/ 0 w 73"/>
                <a:gd name="T25" fmla="*/ 3 h 8"/>
                <a:gd name="T26" fmla="*/ 1 w 73"/>
                <a:gd name="T27" fmla="*/ 6 h 8"/>
                <a:gd name="T28" fmla="*/ 4 w 73"/>
                <a:gd name="T29" fmla="*/ 8 h 8"/>
                <a:gd name="T30" fmla="*/ 4 w 73"/>
                <a:gd name="T3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8">
                  <a:moveTo>
                    <a:pt x="4" y="8"/>
                  </a:moveTo>
                  <a:lnTo>
                    <a:pt x="69" y="8"/>
                  </a:lnTo>
                  <a:lnTo>
                    <a:pt x="69" y="8"/>
                  </a:lnTo>
                  <a:lnTo>
                    <a:pt x="72" y="6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350"/>
            <p:cNvSpPr>
              <a:spLocks/>
            </p:cNvSpPr>
            <p:nvPr/>
          </p:nvSpPr>
          <p:spPr bwMode="auto">
            <a:xfrm>
              <a:off x="6664326" y="5903913"/>
              <a:ext cx="95250" cy="12700"/>
            </a:xfrm>
            <a:custGeom>
              <a:avLst/>
              <a:gdLst>
                <a:gd name="T0" fmla="*/ 4 w 60"/>
                <a:gd name="T1" fmla="*/ 8 h 8"/>
                <a:gd name="T2" fmla="*/ 55 w 60"/>
                <a:gd name="T3" fmla="*/ 8 h 8"/>
                <a:gd name="T4" fmla="*/ 55 w 60"/>
                <a:gd name="T5" fmla="*/ 8 h 8"/>
                <a:gd name="T6" fmla="*/ 58 w 60"/>
                <a:gd name="T7" fmla="*/ 7 h 8"/>
                <a:gd name="T8" fmla="*/ 60 w 60"/>
                <a:gd name="T9" fmla="*/ 5 h 8"/>
                <a:gd name="T10" fmla="*/ 60 w 60"/>
                <a:gd name="T11" fmla="*/ 5 h 8"/>
                <a:gd name="T12" fmla="*/ 58 w 60"/>
                <a:gd name="T13" fmla="*/ 2 h 8"/>
                <a:gd name="T14" fmla="*/ 55 w 60"/>
                <a:gd name="T15" fmla="*/ 0 h 8"/>
                <a:gd name="T16" fmla="*/ 4 w 60"/>
                <a:gd name="T17" fmla="*/ 0 h 8"/>
                <a:gd name="T18" fmla="*/ 4 w 60"/>
                <a:gd name="T19" fmla="*/ 0 h 8"/>
                <a:gd name="T20" fmla="*/ 1 w 60"/>
                <a:gd name="T21" fmla="*/ 2 h 8"/>
                <a:gd name="T22" fmla="*/ 0 w 60"/>
                <a:gd name="T23" fmla="*/ 5 h 8"/>
                <a:gd name="T24" fmla="*/ 0 w 60"/>
                <a:gd name="T25" fmla="*/ 5 h 8"/>
                <a:gd name="T26" fmla="*/ 1 w 60"/>
                <a:gd name="T27" fmla="*/ 7 h 8"/>
                <a:gd name="T28" fmla="*/ 4 w 60"/>
                <a:gd name="T29" fmla="*/ 8 h 8"/>
                <a:gd name="T30" fmla="*/ 4 w 60"/>
                <a:gd name="T3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8">
                  <a:moveTo>
                    <a:pt x="4" y="8"/>
                  </a:moveTo>
                  <a:lnTo>
                    <a:pt x="55" y="8"/>
                  </a:lnTo>
                  <a:lnTo>
                    <a:pt x="55" y="8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8" y="2"/>
                  </a:lnTo>
                  <a:lnTo>
                    <a:pt x="5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7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351"/>
            <p:cNvSpPr>
              <a:spLocks/>
            </p:cNvSpPr>
            <p:nvPr/>
          </p:nvSpPr>
          <p:spPr bwMode="auto">
            <a:xfrm>
              <a:off x="6664326" y="5957888"/>
              <a:ext cx="95250" cy="12700"/>
            </a:xfrm>
            <a:custGeom>
              <a:avLst/>
              <a:gdLst>
                <a:gd name="T0" fmla="*/ 60 w 60"/>
                <a:gd name="T1" fmla="*/ 3 h 8"/>
                <a:gd name="T2" fmla="*/ 60 w 60"/>
                <a:gd name="T3" fmla="*/ 3 h 8"/>
                <a:gd name="T4" fmla="*/ 58 w 60"/>
                <a:gd name="T5" fmla="*/ 0 h 8"/>
                <a:gd name="T6" fmla="*/ 55 w 60"/>
                <a:gd name="T7" fmla="*/ 0 h 8"/>
                <a:gd name="T8" fmla="*/ 4 w 60"/>
                <a:gd name="T9" fmla="*/ 0 h 8"/>
                <a:gd name="T10" fmla="*/ 4 w 60"/>
                <a:gd name="T11" fmla="*/ 0 h 8"/>
                <a:gd name="T12" fmla="*/ 1 w 60"/>
                <a:gd name="T13" fmla="*/ 0 h 8"/>
                <a:gd name="T14" fmla="*/ 0 w 60"/>
                <a:gd name="T15" fmla="*/ 3 h 8"/>
                <a:gd name="T16" fmla="*/ 0 w 60"/>
                <a:gd name="T17" fmla="*/ 3 h 8"/>
                <a:gd name="T18" fmla="*/ 1 w 60"/>
                <a:gd name="T19" fmla="*/ 6 h 8"/>
                <a:gd name="T20" fmla="*/ 4 w 60"/>
                <a:gd name="T21" fmla="*/ 8 h 8"/>
                <a:gd name="T22" fmla="*/ 55 w 60"/>
                <a:gd name="T23" fmla="*/ 8 h 8"/>
                <a:gd name="T24" fmla="*/ 55 w 60"/>
                <a:gd name="T25" fmla="*/ 8 h 8"/>
                <a:gd name="T26" fmla="*/ 58 w 60"/>
                <a:gd name="T27" fmla="*/ 6 h 8"/>
                <a:gd name="T28" fmla="*/ 60 w 60"/>
                <a:gd name="T29" fmla="*/ 3 h 8"/>
                <a:gd name="T30" fmla="*/ 60 w 60"/>
                <a:gd name="T3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8">
                  <a:moveTo>
                    <a:pt x="60" y="3"/>
                  </a:moveTo>
                  <a:lnTo>
                    <a:pt x="60" y="3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lnTo>
                    <a:pt x="4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8" y="6"/>
                  </a:lnTo>
                  <a:lnTo>
                    <a:pt x="60" y="3"/>
                  </a:lnTo>
                  <a:lnTo>
                    <a:pt x="60" y="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5318150" y="5463447"/>
            <a:ext cx="452519" cy="332377"/>
            <a:chOff x="4297363" y="5783263"/>
            <a:chExt cx="384175" cy="376238"/>
          </a:xfrm>
        </p:grpSpPr>
        <p:sp>
          <p:nvSpPr>
            <p:cNvPr id="33" name="Freeform 352"/>
            <p:cNvSpPr>
              <a:spLocks noEditPoints="1"/>
            </p:cNvSpPr>
            <p:nvPr/>
          </p:nvSpPr>
          <p:spPr bwMode="auto">
            <a:xfrm>
              <a:off x="4297363" y="5783263"/>
              <a:ext cx="384175" cy="376238"/>
            </a:xfrm>
            <a:custGeom>
              <a:avLst/>
              <a:gdLst>
                <a:gd name="T0" fmla="*/ 222 w 242"/>
                <a:gd name="T1" fmla="*/ 32 h 237"/>
                <a:gd name="T2" fmla="*/ 182 w 242"/>
                <a:gd name="T3" fmla="*/ 6 h 237"/>
                <a:gd name="T4" fmla="*/ 133 w 242"/>
                <a:gd name="T5" fmla="*/ 0 h 237"/>
                <a:gd name="T6" fmla="*/ 78 w 242"/>
                <a:gd name="T7" fmla="*/ 14 h 237"/>
                <a:gd name="T8" fmla="*/ 56 w 242"/>
                <a:gd name="T9" fmla="*/ 50 h 237"/>
                <a:gd name="T10" fmla="*/ 33 w 242"/>
                <a:gd name="T11" fmla="*/ 70 h 237"/>
                <a:gd name="T12" fmla="*/ 27 w 242"/>
                <a:gd name="T13" fmla="*/ 96 h 237"/>
                <a:gd name="T14" fmla="*/ 4 w 242"/>
                <a:gd name="T15" fmla="*/ 122 h 237"/>
                <a:gd name="T16" fmla="*/ 4 w 242"/>
                <a:gd name="T17" fmla="*/ 150 h 237"/>
                <a:gd name="T18" fmla="*/ 1 w 242"/>
                <a:gd name="T19" fmla="*/ 176 h 237"/>
                <a:gd name="T20" fmla="*/ 10 w 242"/>
                <a:gd name="T21" fmla="*/ 198 h 237"/>
                <a:gd name="T22" fmla="*/ 38 w 242"/>
                <a:gd name="T23" fmla="*/ 211 h 237"/>
                <a:gd name="T24" fmla="*/ 38 w 242"/>
                <a:gd name="T25" fmla="*/ 236 h 237"/>
                <a:gd name="T26" fmla="*/ 52 w 242"/>
                <a:gd name="T27" fmla="*/ 237 h 237"/>
                <a:gd name="T28" fmla="*/ 219 w 242"/>
                <a:gd name="T29" fmla="*/ 231 h 237"/>
                <a:gd name="T30" fmla="*/ 211 w 242"/>
                <a:gd name="T31" fmla="*/ 175 h 237"/>
                <a:gd name="T32" fmla="*/ 239 w 242"/>
                <a:gd name="T33" fmla="*/ 110 h 237"/>
                <a:gd name="T34" fmla="*/ 240 w 242"/>
                <a:gd name="T35" fmla="*/ 66 h 237"/>
                <a:gd name="T36" fmla="*/ 49 w 242"/>
                <a:gd name="T37" fmla="*/ 228 h 237"/>
                <a:gd name="T38" fmla="*/ 46 w 242"/>
                <a:gd name="T39" fmla="*/ 202 h 237"/>
                <a:gd name="T40" fmla="*/ 23 w 242"/>
                <a:gd name="T41" fmla="*/ 202 h 237"/>
                <a:gd name="T42" fmla="*/ 20 w 242"/>
                <a:gd name="T43" fmla="*/ 182 h 237"/>
                <a:gd name="T44" fmla="*/ 21 w 242"/>
                <a:gd name="T45" fmla="*/ 171 h 237"/>
                <a:gd name="T46" fmla="*/ 9 w 242"/>
                <a:gd name="T47" fmla="*/ 168 h 237"/>
                <a:gd name="T48" fmla="*/ 14 w 242"/>
                <a:gd name="T49" fmla="*/ 136 h 237"/>
                <a:gd name="T50" fmla="*/ 27 w 242"/>
                <a:gd name="T51" fmla="*/ 106 h 237"/>
                <a:gd name="T52" fmla="*/ 23 w 242"/>
                <a:gd name="T53" fmla="*/ 145 h 237"/>
                <a:gd name="T54" fmla="*/ 35 w 242"/>
                <a:gd name="T55" fmla="*/ 159 h 237"/>
                <a:gd name="T56" fmla="*/ 37 w 242"/>
                <a:gd name="T57" fmla="*/ 190 h 237"/>
                <a:gd name="T58" fmla="*/ 56 w 242"/>
                <a:gd name="T59" fmla="*/ 201 h 237"/>
                <a:gd name="T60" fmla="*/ 75 w 242"/>
                <a:gd name="T61" fmla="*/ 204 h 237"/>
                <a:gd name="T62" fmla="*/ 113 w 242"/>
                <a:gd name="T63" fmla="*/ 227 h 237"/>
                <a:gd name="T64" fmla="*/ 82 w 242"/>
                <a:gd name="T65" fmla="*/ 228 h 237"/>
                <a:gd name="T66" fmla="*/ 81 w 242"/>
                <a:gd name="T67" fmla="*/ 191 h 237"/>
                <a:gd name="T68" fmla="*/ 50 w 242"/>
                <a:gd name="T69" fmla="*/ 191 h 237"/>
                <a:gd name="T70" fmla="*/ 46 w 242"/>
                <a:gd name="T71" fmla="*/ 161 h 237"/>
                <a:gd name="T72" fmla="*/ 49 w 242"/>
                <a:gd name="T73" fmla="*/ 153 h 237"/>
                <a:gd name="T74" fmla="*/ 32 w 242"/>
                <a:gd name="T75" fmla="*/ 148 h 237"/>
                <a:gd name="T76" fmla="*/ 38 w 242"/>
                <a:gd name="T77" fmla="*/ 110 h 237"/>
                <a:gd name="T78" fmla="*/ 55 w 242"/>
                <a:gd name="T79" fmla="*/ 63 h 237"/>
                <a:gd name="T80" fmla="*/ 58 w 242"/>
                <a:gd name="T81" fmla="*/ 76 h 237"/>
                <a:gd name="T82" fmla="*/ 50 w 242"/>
                <a:gd name="T83" fmla="*/ 124 h 237"/>
                <a:gd name="T84" fmla="*/ 67 w 242"/>
                <a:gd name="T85" fmla="*/ 138 h 237"/>
                <a:gd name="T86" fmla="*/ 72 w 242"/>
                <a:gd name="T87" fmla="*/ 181 h 237"/>
                <a:gd name="T88" fmla="*/ 96 w 242"/>
                <a:gd name="T89" fmla="*/ 188 h 237"/>
                <a:gd name="T90" fmla="*/ 233 w 242"/>
                <a:gd name="T91" fmla="*/ 92 h 237"/>
                <a:gd name="T92" fmla="*/ 217 w 242"/>
                <a:gd name="T93" fmla="*/ 136 h 237"/>
                <a:gd name="T94" fmla="*/ 202 w 242"/>
                <a:gd name="T95" fmla="*/ 198 h 237"/>
                <a:gd name="T96" fmla="*/ 125 w 242"/>
                <a:gd name="T97" fmla="*/ 217 h 237"/>
                <a:gd name="T98" fmla="*/ 130 w 242"/>
                <a:gd name="T99" fmla="*/ 178 h 237"/>
                <a:gd name="T100" fmla="*/ 142 w 242"/>
                <a:gd name="T101" fmla="*/ 162 h 237"/>
                <a:gd name="T102" fmla="*/ 113 w 242"/>
                <a:gd name="T103" fmla="*/ 176 h 237"/>
                <a:gd name="T104" fmla="*/ 81 w 242"/>
                <a:gd name="T105" fmla="*/ 178 h 237"/>
                <a:gd name="T106" fmla="*/ 76 w 242"/>
                <a:gd name="T107" fmla="*/ 136 h 237"/>
                <a:gd name="T108" fmla="*/ 81 w 242"/>
                <a:gd name="T109" fmla="*/ 129 h 237"/>
                <a:gd name="T110" fmla="*/ 59 w 242"/>
                <a:gd name="T111" fmla="*/ 124 h 237"/>
                <a:gd name="T112" fmla="*/ 66 w 242"/>
                <a:gd name="T113" fmla="*/ 90 h 237"/>
                <a:gd name="T114" fmla="*/ 67 w 242"/>
                <a:gd name="T115" fmla="*/ 43 h 237"/>
                <a:gd name="T116" fmla="*/ 90 w 242"/>
                <a:gd name="T117" fmla="*/ 18 h 237"/>
                <a:gd name="T118" fmla="*/ 159 w 242"/>
                <a:gd name="T119" fmla="*/ 9 h 237"/>
                <a:gd name="T120" fmla="*/ 213 w 242"/>
                <a:gd name="T121" fmla="*/ 35 h 237"/>
                <a:gd name="T122" fmla="*/ 233 w 242"/>
                <a:gd name="T123" fmla="*/ 9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2" h="237">
                  <a:moveTo>
                    <a:pt x="240" y="66"/>
                  </a:moveTo>
                  <a:lnTo>
                    <a:pt x="240" y="66"/>
                  </a:lnTo>
                  <a:lnTo>
                    <a:pt x="237" y="57"/>
                  </a:lnTo>
                  <a:lnTo>
                    <a:pt x="233" y="47"/>
                  </a:lnTo>
                  <a:lnTo>
                    <a:pt x="228" y="38"/>
                  </a:lnTo>
                  <a:lnTo>
                    <a:pt x="222" y="32"/>
                  </a:lnTo>
                  <a:lnTo>
                    <a:pt x="216" y="24"/>
                  </a:lnTo>
                  <a:lnTo>
                    <a:pt x="208" y="18"/>
                  </a:lnTo>
                  <a:lnTo>
                    <a:pt x="200" y="14"/>
                  </a:lnTo>
                  <a:lnTo>
                    <a:pt x="191" y="9"/>
                  </a:lnTo>
                  <a:lnTo>
                    <a:pt x="191" y="9"/>
                  </a:lnTo>
                  <a:lnTo>
                    <a:pt x="182" y="6"/>
                  </a:lnTo>
                  <a:lnTo>
                    <a:pt x="173" y="3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07" y="3"/>
                  </a:lnTo>
                  <a:lnTo>
                    <a:pt x="98" y="4"/>
                  </a:lnTo>
                  <a:lnTo>
                    <a:pt x="87" y="9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9" y="21"/>
                  </a:lnTo>
                  <a:lnTo>
                    <a:pt x="63" y="29"/>
                  </a:lnTo>
                  <a:lnTo>
                    <a:pt x="58" y="40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5" y="52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46" y="58"/>
                  </a:lnTo>
                  <a:lnTo>
                    <a:pt x="40" y="63"/>
                  </a:lnTo>
                  <a:lnTo>
                    <a:pt x="33" y="70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27" y="86"/>
                  </a:lnTo>
                  <a:lnTo>
                    <a:pt x="27" y="95"/>
                  </a:lnTo>
                  <a:lnTo>
                    <a:pt x="27" y="95"/>
                  </a:lnTo>
                  <a:lnTo>
                    <a:pt x="27" y="9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18" y="103"/>
                  </a:lnTo>
                  <a:lnTo>
                    <a:pt x="12" y="107"/>
                  </a:lnTo>
                  <a:lnTo>
                    <a:pt x="7" y="115"/>
                  </a:lnTo>
                  <a:lnTo>
                    <a:pt x="4" y="122"/>
                  </a:lnTo>
                  <a:lnTo>
                    <a:pt x="4" y="122"/>
                  </a:lnTo>
                  <a:lnTo>
                    <a:pt x="4" y="130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44"/>
                  </a:lnTo>
                  <a:lnTo>
                    <a:pt x="4" y="150"/>
                  </a:lnTo>
                  <a:lnTo>
                    <a:pt x="4" y="15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76"/>
                  </a:lnTo>
                  <a:lnTo>
                    <a:pt x="4" y="178"/>
                  </a:lnTo>
                  <a:lnTo>
                    <a:pt x="7" y="179"/>
                  </a:lnTo>
                  <a:lnTo>
                    <a:pt x="10" y="181"/>
                  </a:lnTo>
                  <a:lnTo>
                    <a:pt x="10" y="181"/>
                  </a:lnTo>
                  <a:lnTo>
                    <a:pt x="10" y="198"/>
                  </a:lnTo>
                  <a:lnTo>
                    <a:pt x="10" y="198"/>
                  </a:lnTo>
                  <a:lnTo>
                    <a:pt x="12" y="204"/>
                  </a:lnTo>
                  <a:lnTo>
                    <a:pt x="15" y="208"/>
                  </a:lnTo>
                  <a:lnTo>
                    <a:pt x="20" y="211"/>
                  </a:lnTo>
                  <a:lnTo>
                    <a:pt x="26" y="211"/>
                  </a:lnTo>
                  <a:lnTo>
                    <a:pt x="26" y="211"/>
                  </a:lnTo>
                  <a:lnTo>
                    <a:pt x="38" y="211"/>
                  </a:lnTo>
                  <a:lnTo>
                    <a:pt x="38" y="211"/>
                  </a:lnTo>
                  <a:lnTo>
                    <a:pt x="40" y="220"/>
                  </a:lnTo>
                  <a:lnTo>
                    <a:pt x="40" y="225"/>
                  </a:lnTo>
                  <a:lnTo>
                    <a:pt x="38" y="231"/>
                  </a:lnTo>
                  <a:lnTo>
                    <a:pt x="38" y="231"/>
                  </a:lnTo>
                  <a:lnTo>
                    <a:pt x="38" y="236"/>
                  </a:lnTo>
                  <a:lnTo>
                    <a:pt x="38" y="236"/>
                  </a:lnTo>
                  <a:lnTo>
                    <a:pt x="40" y="237"/>
                  </a:lnTo>
                  <a:lnTo>
                    <a:pt x="41" y="237"/>
                  </a:lnTo>
                  <a:lnTo>
                    <a:pt x="41" y="237"/>
                  </a:lnTo>
                  <a:lnTo>
                    <a:pt x="52" y="237"/>
                  </a:lnTo>
                  <a:lnTo>
                    <a:pt x="52" y="237"/>
                  </a:lnTo>
                  <a:lnTo>
                    <a:pt x="214" y="237"/>
                  </a:lnTo>
                  <a:lnTo>
                    <a:pt x="214" y="237"/>
                  </a:lnTo>
                  <a:lnTo>
                    <a:pt x="217" y="237"/>
                  </a:lnTo>
                  <a:lnTo>
                    <a:pt x="219" y="236"/>
                  </a:lnTo>
                  <a:lnTo>
                    <a:pt x="219" y="234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14" y="214"/>
                  </a:lnTo>
                  <a:lnTo>
                    <a:pt x="211" y="196"/>
                  </a:lnTo>
                  <a:lnTo>
                    <a:pt x="211" y="196"/>
                  </a:lnTo>
                  <a:lnTo>
                    <a:pt x="211" y="185"/>
                  </a:lnTo>
                  <a:lnTo>
                    <a:pt x="211" y="175"/>
                  </a:lnTo>
                  <a:lnTo>
                    <a:pt x="214" y="164"/>
                  </a:lnTo>
                  <a:lnTo>
                    <a:pt x="219" y="153"/>
                  </a:lnTo>
                  <a:lnTo>
                    <a:pt x="219" y="153"/>
                  </a:lnTo>
                  <a:lnTo>
                    <a:pt x="233" y="126"/>
                  </a:lnTo>
                  <a:lnTo>
                    <a:pt x="233" y="126"/>
                  </a:lnTo>
                  <a:lnTo>
                    <a:pt x="239" y="110"/>
                  </a:lnTo>
                  <a:lnTo>
                    <a:pt x="242" y="93"/>
                  </a:lnTo>
                  <a:lnTo>
                    <a:pt x="242" y="93"/>
                  </a:lnTo>
                  <a:lnTo>
                    <a:pt x="242" y="92"/>
                  </a:lnTo>
                  <a:lnTo>
                    <a:pt x="242" y="80"/>
                  </a:lnTo>
                  <a:lnTo>
                    <a:pt x="242" y="80"/>
                  </a:lnTo>
                  <a:lnTo>
                    <a:pt x="240" y="66"/>
                  </a:lnTo>
                  <a:lnTo>
                    <a:pt x="240" y="66"/>
                  </a:lnTo>
                  <a:close/>
                  <a:moveTo>
                    <a:pt x="73" y="227"/>
                  </a:moveTo>
                  <a:lnTo>
                    <a:pt x="73" y="227"/>
                  </a:lnTo>
                  <a:lnTo>
                    <a:pt x="72" y="228"/>
                  </a:lnTo>
                  <a:lnTo>
                    <a:pt x="72" y="228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9" y="217"/>
                  </a:lnTo>
                  <a:lnTo>
                    <a:pt x="49" y="217"/>
                  </a:lnTo>
                  <a:lnTo>
                    <a:pt x="46" y="205"/>
                  </a:lnTo>
                  <a:lnTo>
                    <a:pt x="46" y="205"/>
                  </a:lnTo>
                  <a:lnTo>
                    <a:pt x="46" y="202"/>
                  </a:lnTo>
                  <a:lnTo>
                    <a:pt x="44" y="201"/>
                  </a:lnTo>
                  <a:lnTo>
                    <a:pt x="40" y="201"/>
                  </a:lnTo>
                  <a:lnTo>
                    <a:pt x="40" y="201"/>
                  </a:lnTo>
                  <a:lnTo>
                    <a:pt x="26" y="204"/>
                  </a:lnTo>
                  <a:lnTo>
                    <a:pt x="26" y="204"/>
                  </a:lnTo>
                  <a:lnTo>
                    <a:pt x="23" y="202"/>
                  </a:lnTo>
                  <a:lnTo>
                    <a:pt x="21" y="202"/>
                  </a:lnTo>
                  <a:lnTo>
                    <a:pt x="20" y="199"/>
                  </a:lnTo>
                  <a:lnTo>
                    <a:pt x="20" y="198"/>
                  </a:lnTo>
                  <a:lnTo>
                    <a:pt x="20" y="198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3" y="176"/>
                  </a:lnTo>
                  <a:lnTo>
                    <a:pt x="23" y="175"/>
                  </a:lnTo>
                  <a:lnTo>
                    <a:pt x="23" y="175"/>
                  </a:lnTo>
                  <a:lnTo>
                    <a:pt x="21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9" y="171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4" y="145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2" y="127"/>
                  </a:lnTo>
                  <a:lnTo>
                    <a:pt x="15" y="119"/>
                  </a:lnTo>
                  <a:lnTo>
                    <a:pt x="20" y="113"/>
                  </a:lnTo>
                  <a:lnTo>
                    <a:pt x="26" y="107"/>
                  </a:lnTo>
                  <a:lnTo>
                    <a:pt x="26" y="107"/>
                  </a:lnTo>
                  <a:lnTo>
                    <a:pt x="27" y="106"/>
                  </a:lnTo>
                  <a:lnTo>
                    <a:pt x="27" y="106"/>
                  </a:lnTo>
                  <a:lnTo>
                    <a:pt x="29" y="110"/>
                  </a:lnTo>
                  <a:lnTo>
                    <a:pt x="29" y="115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23" y="145"/>
                  </a:lnTo>
                  <a:lnTo>
                    <a:pt x="23" y="145"/>
                  </a:lnTo>
                  <a:lnTo>
                    <a:pt x="23" y="150"/>
                  </a:lnTo>
                  <a:lnTo>
                    <a:pt x="26" y="155"/>
                  </a:lnTo>
                  <a:lnTo>
                    <a:pt x="29" y="158"/>
                  </a:lnTo>
                  <a:lnTo>
                    <a:pt x="35" y="159"/>
                  </a:lnTo>
                  <a:lnTo>
                    <a:pt x="35" y="159"/>
                  </a:lnTo>
                  <a:lnTo>
                    <a:pt x="37" y="159"/>
                  </a:lnTo>
                  <a:lnTo>
                    <a:pt x="37" y="162"/>
                  </a:lnTo>
                  <a:lnTo>
                    <a:pt x="37" y="162"/>
                  </a:lnTo>
                  <a:lnTo>
                    <a:pt x="37" y="184"/>
                  </a:lnTo>
                  <a:lnTo>
                    <a:pt x="37" y="184"/>
                  </a:lnTo>
                  <a:lnTo>
                    <a:pt x="37" y="190"/>
                  </a:lnTo>
                  <a:lnTo>
                    <a:pt x="40" y="193"/>
                  </a:lnTo>
                  <a:lnTo>
                    <a:pt x="43" y="198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52" y="201"/>
                  </a:lnTo>
                  <a:lnTo>
                    <a:pt x="56" y="201"/>
                  </a:lnTo>
                  <a:lnTo>
                    <a:pt x="66" y="201"/>
                  </a:lnTo>
                  <a:lnTo>
                    <a:pt x="66" y="201"/>
                  </a:lnTo>
                  <a:lnTo>
                    <a:pt x="73" y="199"/>
                  </a:lnTo>
                  <a:lnTo>
                    <a:pt x="73" y="199"/>
                  </a:lnTo>
                  <a:lnTo>
                    <a:pt x="75" y="204"/>
                  </a:lnTo>
                  <a:lnTo>
                    <a:pt x="75" y="204"/>
                  </a:lnTo>
                  <a:lnTo>
                    <a:pt x="75" y="216"/>
                  </a:lnTo>
                  <a:lnTo>
                    <a:pt x="73" y="227"/>
                  </a:lnTo>
                  <a:lnTo>
                    <a:pt x="73" y="227"/>
                  </a:lnTo>
                  <a:close/>
                  <a:moveTo>
                    <a:pt x="116" y="210"/>
                  </a:moveTo>
                  <a:lnTo>
                    <a:pt x="116" y="210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112" y="228"/>
                  </a:lnTo>
                  <a:lnTo>
                    <a:pt x="112" y="228"/>
                  </a:lnTo>
                  <a:lnTo>
                    <a:pt x="84" y="228"/>
                  </a:lnTo>
                  <a:lnTo>
                    <a:pt x="84" y="228"/>
                  </a:lnTo>
                  <a:lnTo>
                    <a:pt x="82" y="228"/>
                  </a:lnTo>
                  <a:lnTo>
                    <a:pt x="82" y="228"/>
                  </a:lnTo>
                  <a:lnTo>
                    <a:pt x="84" y="217"/>
                  </a:lnTo>
                  <a:lnTo>
                    <a:pt x="84" y="217"/>
                  </a:lnTo>
                  <a:lnTo>
                    <a:pt x="84" y="205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78" y="190"/>
                  </a:lnTo>
                  <a:lnTo>
                    <a:pt x="75" y="188"/>
                  </a:lnTo>
                  <a:lnTo>
                    <a:pt x="75" y="188"/>
                  </a:lnTo>
                  <a:lnTo>
                    <a:pt x="58" y="191"/>
                  </a:lnTo>
                  <a:lnTo>
                    <a:pt x="58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47" y="188"/>
                  </a:lnTo>
                  <a:lnTo>
                    <a:pt x="46" y="184"/>
                  </a:lnTo>
                  <a:lnTo>
                    <a:pt x="46" y="184"/>
                  </a:lnTo>
                  <a:lnTo>
                    <a:pt x="46" y="161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7" y="158"/>
                  </a:lnTo>
                  <a:lnTo>
                    <a:pt x="47" y="158"/>
                  </a:lnTo>
                  <a:lnTo>
                    <a:pt x="49" y="156"/>
                  </a:lnTo>
                  <a:lnTo>
                    <a:pt x="49" y="153"/>
                  </a:lnTo>
                  <a:lnTo>
                    <a:pt x="49" y="153"/>
                  </a:lnTo>
                  <a:lnTo>
                    <a:pt x="47" y="150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37" y="150"/>
                  </a:lnTo>
                  <a:lnTo>
                    <a:pt x="37" y="150"/>
                  </a:lnTo>
                  <a:lnTo>
                    <a:pt x="32" y="148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8" y="115"/>
                  </a:lnTo>
                  <a:lnTo>
                    <a:pt x="38" y="110"/>
                  </a:lnTo>
                  <a:lnTo>
                    <a:pt x="37" y="103"/>
                  </a:lnTo>
                  <a:lnTo>
                    <a:pt x="37" y="103"/>
                  </a:lnTo>
                  <a:lnTo>
                    <a:pt x="37" y="90"/>
                  </a:lnTo>
                  <a:lnTo>
                    <a:pt x="40" y="80"/>
                  </a:lnTo>
                  <a:lnTo>
                    <a:pt x="46" y="70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6" y="69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83"/>
                  </a:lnTo>
                  <a:lnTo>
                    <a:pt x="56" y="89"/>
                  </a:lnTo>
                  <a:lnTo>
                    <a:pt x="56" y="89"/>
                  </a:lnTo>
                  <a:lnTo>
                    <a:pt x="50" y="118"/>
                  </a:lnTo>
                  <a:lnTo>
                    <a:pt x="50" y="118"/>
                  </a:lnTo>
                  <a:lnTo>
                    <a:pt x="50" y="124"/>
                  </a:lnTo>
                  <a:lnTo>
                    <a:pt x="52" y="129"/>
                  </a:lnTo>
                  <a:lnTo>
                    <a:pt x="56" y="133"/>
                  </a:lnTo>
                  <a:lnTo>
                    <a:pt x="63" y="135"/>
                  </a:lnTo>
                  <a:lnTo>
                    <a:pt x="63" y="135"/>
                  </a:lnTo>
                  <a:lnTo>
                    <a:pt x="67" y="135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67" y="168"/>
                  </a:lnTo>
                  <a:lnTo>
                    <a:pt x="67" y="168"/>
                  </a:lnTo>
                  <a:lnTo>
                    <a:pt x="67" y="173"/>
                  </a:lnTo>
                  <a:lnTo>
                    <a:pt x="69" y="178"/>
                  </a:lnTo>
                  <a:lnTo>
                    <a:pt x="72" y="181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81" y="187"/>
                  </a:lnTo>
                  <a:lnTo>
                    <a:pt x="86" y="188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113" y="185"/>
                  </a:lnTo>
                  <a:lnTo>
                    <a:pt x="113" y="185"/>
                  </a:lnTo>
                  <a:lnTo>
                    <a:pt x="116" y="198"/>
                  </a:lnTo>
                  <a:lnTo>
                    <a:pt x="116" y="210"/>
                  </a:lnTo>
                  <a:lnTo>
                    <a:pt x="116" y="210"/>
                  </a:lnTo>
                  <a:close/>
                  <a:moveTo>
                    <a:pt x="233" y="92"/>
                  </a:moveTo>
                  <a:lnTo>
                    <a:pt x="233" y="92"/>
                  </a:lnTo>
                  <a:lnTo>
                    <a:pt x="231" y="103"/>
                  </a:lnTo>
                  <a:lnTo>
                    <a:pt x="228" y="115"/>
                  </a:lnTo>
                  <a:lnTo>
                    <a:pt x="223" y="126"/>
                  </a:lnTo>
                  <a:lnTo>
                    <a:pt x="217" y="136"/>
                  </a:lnTo>
                  <a:lnTo>
                    <a:pt x="217" y="136"/>
                  </a:lnTo>
                  <a:lnTo>
                    <a:pt x="210" y="152"/>
                  </a:lnTo>
                  <a:lnTo>
                    <a:pt x="204" y="168"/>
                  </a:lnTo>
                  <a:lnTo>
                    <a:pt x="204" y="168"/>
                  </a:lnTo>
                  <a:lnTo>
                    <a:pt x="202" y="178"/>
                  </a:lnTo>
                  <a:lnTo>
                    <a:pt x="202" y="188"/>
                  </a:lnTo>
                  <a:lnTo>
                    <a:pt x="202" y="198"/>
                  </a:lnTo>
                  <a:lnTo>
                    <a:pt x="204" y="208"/>
                  </a:lnTo>
                  <a:lnTo>
                    <a:pt x="204" y="208"/>
                  </a:lnTo>
                  <a:lnTo>
                    <a:pt x="210" y="228"/>
                  </a:lnTo>
                  <a:lnTo>
                    <a:pt x="124" y="228"/>
                  </a:lnTo>
                  <a:lnTo>
                    <a:pt x="124" y="228"/>
                  </a:lnTo>
                  <a:lnTo>
                    <a:pt x="125" y="217"/>
                  </a:lnTo>
                  <a:lnTo>
                    <a:pt x="125" y="205"/>
                  </a:lnTo>
                  <a:lnTo>
                    <a:pt x="125" y="205"/>
                  </a:lnTo>
                  <a:lnTo>
                    <a:pt x="124" y="193"/>
                  </a:lnTo>
                  <a:lnTo>
                    <a:pt x="122" y="181"/>
                  </a:lnTo>
                  <a:lnTo>
                    <a:pt x="122" y="181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42" y="170"/>
                  </a:lnTo>
                  <a:lnTo>
                    <a:pt x="142" y="170"/>
                  </a:lnTo>
                  <a:lnTo>
                    <a:pt x="144" y="167"/>
                  </a:lnTo>
                  <a:lnTo>
                    <a:pt x="142" y="162"/>
                  </a:lnTo>
                  <a:lnTo>
                    <a:pt x="142" y="162"/>
                  </a:lnTo>
                  <a:lnTo>
                    <a:pt x="139" y="162"/>
                  </a:lnTo>
                  <a:lnTo>
                    <a:pt x="136" y="162"/>
                  </a:lnTo>
                  <a:lnTo>
                    <a:pt x="136" y="162"/>
                  </a:lnTo>
                  <a:lnTo>
                    <a:pt x="128" y="168"/>
                  </a:lnTo>
                  <a:lnTo>
                    <a:pt x="121" y="171"/>
                  </a:lnTo>
                  <a:lnTo>
                    <a:pt x="113" y="176"/>
                  </a:lnTo>
                  <a:lnTo>
                    <a:pt x="104" y="178"/>
                  </a:lnTo>
                  <a:lnTo>
                    <a:pt x="104" y="178"/>
                  </a:lnTo>
                  <a:lnTo>
                    <a:pt x="90" y="179"/>
                  </a:lnTo>
                  <a:lnTo>
                    <a:pt x="90" y="179"/>
                  </a:lnTo>
                  <a:lnTo>
                    <a:pt x="86" y="179"/>
                  </a:lnTo>
                  <a:lnTo>
                    <a:pt x="81" y="178"/>
                  </a:lnTo>
                  <a:lnTo>
                    <a:pt x="81" y="178"/>
                  </a:lnTo>
                  <a:lnTo>
                    <a:pt x="78" y="173"/>
                  </a:lnTo>
                  <a:lnTo>
                    <a:pt x="76" y="168"/>
                  </a:lnTo>
                  <a:lnTo>
                    <a:pt x="76" y="168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6" y="135"/>
                  </a:lnTo>
                  <a:lnTo>
                    <a:pt x="78" y="133"/>
                  </a:lnTo>
                  <a:lnTo>
                    <a:pt x="78" y="133"/>
                  </a:lnTo>
                  <a:lnTo>
                    <a:pt x="81" y="132"/>
                  </a:lnTo>
                  <a:lnTo>
                    <a:pt x="81" y="129"/>
                  </a:lnTo>
                  <a:lnTo>
                    <a:pt x="81" y="129"/>
                  </a:lnTo>
                  <a:lnTo>
                    <a:pt x="79" y="127"/>
                  </a:lnTo>
                  <a:lnTo>
                    <a:pt x="76" y="126"/>
                  </a:lnTo>
                  <a:lnTo>
                    <a:pt x="76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1"/>
                  </a:lnTo>
                  <a:lnTo>
                    <a:pt x="58" y="119"/>
                  </a:lnTo>
                  <a:lnTo>
                    <a:pt x="58" y="119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6" y="67"/>
                  </a:lnTo>
                  <a:lnTo>
                    <a:pt x="66" y="67"/>
                  </a:lnTo>
                  <a:lnTo>
                    <a:pt x="64" y="55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70" y="35"/>
                  </a:lnTo>
                  <a:lnTo>
                    <a:pt x="75" y="27"/>
                  </a:lnTo>
                  <a:lnTo>
                    <a:pt x="82" y="23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98" y="14"/>
                  </a:lnTo>
                  <a:lnTo>
                    <a:pt x="105" y="12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41" y="8"/>
                  </a:lnTo>
                  <a:lnTo>
                    <a:pt x="159" y="9"/>
                  </a:lnTo>
                  <a:lnTo>
                    <a:pt x="159" y="9"/>
                  </a:lnTo>
                  <a:lnTo>
                    <a:pt x="176" y="12"/>
                  </a:lnTo>
                  <a:lnTo>
                    <a:pt x="193" y="20"/>
                  </a:lnTo>
                  <a:lnTo>
                    <a:pt x="199" y="23"/>
                  </a:lnTo>
                  <a:lnTo>
                    <a:pt x="207" y="29"/>
                  </a:lnTo>
                  <a:lnTo>
                    <a:pt x="213" y="35"/>
                  </a:lnTo>
                  <a:lnTo>
                    <a:pt x="219" y="41"/>
                  </a:lnTo>
                  <a:lnTo>
                    <a:pt x="219" y="41"/>
                  </a:lnTo>
                  <a:lnTo>
                    <a:pt x="227" y="54"/>
                  </a:lnTo>
                  <a:lnTo>
                    <a:pt x="231" y="66"/>
                  </a:lnTo>
                  <a:lnTo>
                    <a:pt x="233" y="78"/>
                  </a:lnTo>
                  <a:lnTo>
                    <a:pt x="233" y="92"/>
                  </a:lnTo>
                  <a:lnTo>
                    <a:pt x="233" y="9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353"/>
            <p:cNvSpPr>
              <a:spLocks/>
            </p:cNvSpPr>
            <p:nvPr/>
          </p:nvSpPr>
          <p:spPr bwMode="auto">
            <a:xfrm>
              <a:off x="4481513" y="5903913"/>
              <a:ext cx="22225" cy="20638"/>
            </a:xfrm>
            <a:custGeom>
              <a:avLst/>
              <a:gdLst>
                <a:gd name="T0" fmla="*/ 8 w 14"/>
                <a:gd name="T1" fmla="*/ 0 h 13"/>
                <a:gd name="T2" fmla="*/ 8 w 14"/>
                <a:gd name="T3" fmla="*/ 0 h 13"/>
                <a:gd name="T4" fmla="*/ 5 w 14"/>
                <a:gd name="T5" fmla="*/ 0 h 13"/>
                <a:gd name="T6" fmla="*/ 3 w 14"/>
                <a:gd name="T7" fmla="*/ 2 h 13"/>
                <a:gd name="T8" fmla="*/ 2 w 14"/>
                <a:gd name="T9" fmla="*/ 4 h 13"/>
                <a:gd name="T10" fmla="*/ 0 w 14"/>
                <a:gd name="T11" fmla="*/ 7 h 13"/>
                <a:gd name="T12" fmla="*/ 0 w 14"/>
                <a:gd name="T13" fmla="*/ 7 h 13"/>
                <a:gd name="T14" fmla="*/ 2 w 14"/>
                <a:gd name="T15" fmla="*/ 10 h 13"/>
                <a:gd name="T16" fmla="*/ 2 w 14"/>
                <a:gd name="T17" fmla="*/ 11 h 13"/>
                <a:gd name="T18" fmla="*/ 5 w 14"/>
                <a:gd name="T19" fmla="*/ 13 h 13"/>
                <a:gd name="T20" fmla="*/ 8 w 14"/>
                <a:gd name="T21" fmla="*/ 13 h 13"/>
                <a:gd name="T22" fmla="*/ 8 w 14"/>
                <a:gd name="T23" fmla="*/ 13 h 13"/>
                <a:gd name="T24" fmla="*/ 9 w 14"/>
                <a:gd name="T25" fmla="*/ 13 h 13"/>
                <a:gd name="T26" fmla="*/ 12 w 14"/>
                <a:gd name="T27" fmla="*/ 11 h 13"/>
                <a:gd name="T28" fmla="*/ 14 w 14"/>
                <a:gd name="T29" fmla="*/ 10 h 13"/>
                <a:gd name="T30" fmla="*/ 14 w 14"/>
                <a:gd name="T31" fmla="*/ 7 h 13"/>
                <a:gd name="T32" fmla="*/ 14 w 14"/>
                <a:gd name="T33" fmla="*/ 7 h 13"/>
                <a:gd name="T34" fmla="*/ 14 w 14"/>
                <a:gd name="T35" fmla="*/ 4 h 13"/>
                <a:gd name="T36" fmla="*/ 12 w 14"/>
                <a:gd name="T37" fmla="*/ 2 h 13"/>
                <a:gd name="T38" fmla="*/ 9 w 14"/>
                <a:gd name="T39" fmla="*/ 0 h 13"/>
                <a:gd name="T40" fmla="*/ 8 w 14"/>
                <a:gd name="T41" fmla="*/ 0 h 13"/>
                <a:gd name="T42" fmla="*/ 8 w 14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2" y="11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354"/>
            <p:cNvSpPr>
              <a:spLocks/>
            </p:cNvSpPr>
            <p:nvPr/>
          </p:nvSpPr>
          <p:spPr bwMode="auto">
            <a:xfrm>
              <a:off x="4525963" y="5903913"/>
              <a:ext cx="22225" cy="20638"/>
            </a:xfrm>
            <a:custGeom>
              <a:avLst/>
              <a:gdLst>
                <a:gd name="T0" fmla="*/ 6 w 14"/>
                <a:gd name="T1" fmla="*/ 0 h 13"/>
                <a:gd name="T2" fmla="*/ 6 w 14"/>
                <a:gd name="T3" fmla="*/ 0 h 13"/>
                <a:gd name="T4" fmla="*/ 4 w 14"/>
                <a:gd name="T5" fmla="*/ 0 h 13"/>
                <a:gd name="T6" fmla="*/ 1 w 14"/>
                <a:gd name="T7" fmla="*/ 2 h 13"/>
                <a:gd name="T8" fmla="*/ 0 w 14"/>
                <a:gd name="T9" fmla="*/ 4 h 13"/>
                <a:gd name="T10" fmla="*/ 0 w 14"/>
                <a:gd name="T11" fmla="*/ 7 h 13"/>
                <a:gd name="T12" fmla="*/ 0 w 14"/>
                <a:gd name="T13" fmla="*/ 7 h 13"/>
                <a:gd name="T14" fmla="*/ 0 w 14"/>
                <a:gd name="T15" fmla="*/ 10 h 13"/>
                <a:gd name="T16" fmla="*/ 1 w 14"/>
                <a:gd name="T17" fmla="*/ 11 h 13"/>
                <a:gd name="T18" fmla="*/ 3 w 14"/>
                <a:gd name="T19" fmla="*/ 13 h 13"/>
                <a:gd name="T20" fmla="*/ 6 w 14"/>
                <a:gd name="T21" fmla="*/ 13 h 13"/>
                <a:gd name="T22" fmla="*/ 6 w 14"/>
                <a:gd name="T23" fmla="*/ 13 h 13"/>
                <a:gd name="T24" fmla="*/ 9 w 14"/>
                <a:gd name="T25" fmla="*/ 13 h 13"/>
                <a:gd name="T26" fmla="*/ 11 w 14"/>
                <a:gd name="T27" fmla="*/ 11 h 13"/>
                <a:gd name="T28" fmla="*/ 12 w 14"/>
                <a:gd name="T29" fmla="*/ 10 h 13"/>
                <a:gd name="T30" fmla="*/ 14 w 14"/>
                <a:gd name="T31" fmla="*/ 7 h 13"/>
                <a:gd name="T32" fmla="*/ 14 w 14"/>
                <a:gd name="T33" fmla="*/ 7 h 13"/>
                <a:gd name="T34" fmla="*/ 12 w 14"/>
                <a:gd name="T35" fmla="*/ 4 h 13"/>
                <a:gd name="T36" fmla="*/ 11 w 14"/>
                <a:gd name="T37" fmla="*/ 2 h 13"/>
                <a:gd name="T38" fmla="*/ 9 w 14"/>
                <a:gd name="T39" fmla="*/ 0 h 13"/>
                <a:gd name="T40" fmla="*/ 6 w 14"/>
                <a:gd name="T41" fmla="*/ 0 h 13"/>
                <a:gd name="T42" fmla="*/ 6 w 14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355"/>
            <p:cNvSpPr>
              <a:spLocks/>
            </p:cNvSpPr>
            <p:nvPr/>
          </p:nvSpPr>
          <p:spPr bwMode="auto">
            <a:xfrm>
              <a:off x="4567238" y="5903913"/>
              <a:ext cx="22225" cy="20638"/>
            </a:xfrm>
            <a:custGeom>
              <a:avLst/>
              <a:gdLst>
                <a:gd name="T0" fmla="*/ 7 w 14"/>
                <a:gd name="T1" fmla="*/ 0 h 13"/>
                <a:gd name="T2" fmla="*/ 7 w 14"/>
                <a:gd name="T3" fmla="*/ 0 h 13"/>
                <a:gd name="T4" fmla="*/ 4 w 14"/>
                <a:gd name="T5" fmla="*/ 0 h 13"/>
                <a:gd name="T6" fmla="*/ 3 w 14"/>
                <a:gd name="T7" fmla="*/ 2 h 13"/>
                <a:gd name="T8" fmla="*/ 1 w 14"/>
                <a:gd name="T9" fmla="*/ 4 h 13"/>
                <a:gd name="T10" fmla="*/ 0 w 14"/>
                <a:gd name="T11" fmla="*/ 7 h 13"/>
                <a:gd name="T12" fmla="*/ 0 w 14"/>
                <a:gd name="T13" fmla="*/ 7 h 13"/>
                <a:gd name="T14" fmla="*/ 1 w 14"/>
                <a:gd name="T15" fmla="*/ 10 h 13"/>
                <a:gd name="T16" fmla="*/ 3 w 14"/>
                <a:gd name="T17" fmla="*/ 11 h 13"/>
                <a:gd name="T18" fmla="*/ 4 w 14"/>
                <a:gd name="T19" fmla="*/ 13 h 13"/>
                <a:gd name="T20" fmla="*/ 7 w 14"/>
                <a:gd name="T21" fmla="*/ 13 h 13"/>
                <a:gd name="T22" fmla="*/ 7 w 14"/>
                <a:gd name="T23" fmla="*/ 13 h 13"/>
                <a:gd name="T24" fmla="*/ 9 w 14"/>
                <a:gd name="T25" fmla="*/ 13 h 13"/>
                <a:gd name="T26" fmla="*/ 12 w 14"/>
                <a:gd name="T27" fmla="*/ 11 h 13"/>
                <a:gd name="T28" fmla="*/ 14 w 14"/>
                <a:gd name="T29" fmla="*/ 10 h 13"/>
                <a:gd name="T30" fmla="*/ 14 w 14"/>
                <a:gd name="T31" fmla="*/ 7 h 13"/>
                <a:gd name="T32" fmla="*/ 14 w 14"/>
                <a:gd name="T33" fmla="*/ 7 h 13"/>
                <a:gd name="T34" fmla="*/ 14 w 14"/>
                <a:gd name="T35" fmla="*/ 4 h 13"/>
                <a:gd name="T36" fmla="*/ 12 w 14"/>
                <a:gd name="T37" fmla="*/ 2 h 13"/>
                <a:gd name="T38" fmla="*/ 9 w 14"/>
                <a:gd name="T39" fmla="*/ 0 h 13"/>
                <a:gd name="T40" fmla="*/ 7 w 14"/>
                <a:gd name="T41" fmla="*/ 0 h 13"/>
                <a:gd name="T42" fmla="*/ 7 w 14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2" y="11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9897566" y="5428386"/>
            <a:ext cx="532925" cy="402499"/>
            <a:chOff x="8185151" y="5743575"/>
            <a:chExt cx="452438" cy="455613"/>
          </a:xfrm>
        </p:grpSpPr>
        <p:sp>
          <p:nvSpPr>
            <p:cNvPr id="38" name="Freeform 356"/>
            <p:cNvSpPr>
              <a:spLocks noEditPoints="1"/>
            </p:cNvSpPr>
            <p:nvPr/>
          </p:nvSpPr>
          <p:spPr bwMode="auto">
            <a:xfrm>
              <a:off x="8418513" y="5988050"/>
              <a:ext cx="141288" cy="211138"/>
            </a:xfrm>
            <a:custGeom>
              <a:avLst/>
              <a:gdLst>
                <a:gd name="T0" fmla="*/ 72 w 89"/>
                <a:gd name="T1" fmla="*/ 0 h 133"/>
                <a:gd name="T2" fmla="*/ 56 w 89"/>
                <a:gd name="T3" fmla="*/ 4 h 133"/>
                <a:gd name="T4" fmla="*/ 44 w 89"/>
                <a:gd name="T5" fmla="*/ 16 h 133"/>
                <a:gd name="T6" fmla="*/ 26 w 89"/>
                <a:gd name="T7" fmla="*/ 0 h 133"/>
                <a:gd name="T8" fmla="*/ 12 w 89"/>
                <a:gd name="T9" fmla="*/ 1 h 133"/>
                <a:gd name="T10" fmla="*/ 0 w 89"/>
                <a:gd name="T11" fmla="*/ 21 h 133"/>
                <a:gd name="T12" fmla="*/ 0 w 89"/>
                <a:gd name="T13" fmla="*/ 58 h 133"/>
                <a:gd name="T14" fmla="*/ 3 w 89"/>
                <a:gd name="T15" fmla="*/ 67 h 133"/>
                <a:gd name="T16" fmla="*/ 15 w 89"/>
                <a:gd name="T17" fmla="*/ 73 h 133"/>
                <a:gd name="T18" fmla="*/ 15 w 89"/>
                <a:gd name="T19" fmla="*/ 116 h 133"/>
                <a:gd name="T20" fmla="*/ 15 w 89"/>
                <a:gd name="T21" fmla="*/ 121 h 133"/>
                <a:gd name="T22" fmla="*/ 26 w 89"/>
                <a:gd name="T23" fmla="*/ 133 h 133"/>
                <a:gd name="T24" fmla="*/ 44 w 89"/>
                <a:gd name="T25" fmla="*/ 128 h 133"/>
                <a:gd name="T26" fmla="*/ 64 w 89"/>
                <a:gd name="T27" fmla="*/ 133 h 133"/>
                <a:gd name="T28" fmla="*/ 72 w 89"/>
                <a:gd name="T29" fmla="*/ 125 h 133"/>
                <a:gd name="T30" fmla="*/ 75 w 89"/>
                <a:gd name="T31" fmla="*/ 113 h 133"/>
                <a:gd name="T32" fmla="*/ 75 w 89"/>
                <a:gd name="T33" fmla="*/ 73 h 133"/>
                <a:gd name="T34" fmla="*/ 89 w 89"/>
                <a:gd name="T35" fmla="*/ 62 h 133"/>
                <a:gd name="T36" fmla="*/ 89 w 89"/>
                <a:gd name="T37" fmla="*/ 19 h 133"/>
                <a:gd name="T38" fmla="*/ 86 w 89"/>
                <a:gd name="T39" fmla="*/ 9 h 133"/>
                <a:gd name="T40" fmla="*/ 78 w 89"/>
                <a:gd name="T41" fmla="*/ 1 h 133"/>
                <a:gd name="T42" fmla="*/ 69 w 89"/>
                <a:gd name="T43" fmla="*/ 64 h 133"/>
                <a:gd name="T44" fmla="*/ 64 w 89"/>
                <a:gd name="T45" fmla="*/ 73 h 133"/>
                <a:gd name="T46" fmla="*/ 64 w 89"/>
                <a:gd name="T47" fmla="*/ 116 h 133"/>
                <a:gd name="T48" fmla="*/ 61 w 89"/>
                <a:gd name="T49" fmla="*/ 122 h 133"/>
                <a:gd name="T50" fmla="*/ 53 w 89"/>
                <a:gd name="T51" fmla="*/ 122 h 133"/>
                <a:gd name="T52" fmla="*/ 50 w 89"/>
                <a:gd name="T53" fmla="*/ 119 h 133"/>
                <a:gd name="T54" fmla="*/ 50 w 89"/>
                <a:gd name="T55" fmla="*/ 88 h 133"/>
                <a:gd name="T56" fmla="*/ 46 w 89"/>
                <a:gd name="T57" fmla="*/ 84 h 133"/>
                <a:gd name="T58" fmla="*/ 41 w 89"/>
                <a:gd name="T59" fmla="*/ 85 h 133"/>
                <a:gd name="T60" fmla="*/ 40 w 89"/>
                <a:gd name="T61" fmla="*/ 116 h 133"/>
                <a:gd name="T62" fmla="*/ 38 w 89"/>
                <a:gd name="T63" fmla="*/ 121 h 133"/>
                <a:gd name="T64" fmla="*/ 32 w 89"/>
                <a:gd name="T65" fmla="*/ 124 h 133"/>
                <a:gd name="T66" fmla="*/ 27 w 89"/>
                <a:gd name="T67" fmla="*/ 121 h 133"/>
                <a:gd name="T68" fmla="*/ 26 w 89"/>
                <a:gd name="T69" fmla="*/ 116 h 133"/>
                <a:gd name="T70" fmla="*/ 26 w 89"/>
                <a:gd name="T71" fmla="*/ 70 h 133"/>
                <a:gd name="T72" fmla="*/ 24 w 89"/>
                <a:gd name="T73" fmla="*/ 65 h 133"/>
                <a:gd name="T74" fmla="*/ 18 w 89"/>
                <a:gd name="T75" fmla="*/ 64 h 133"/>
                <a:gd name="T76" fmla="*/ 12 w 89"/>
                <a:gd name="T77" fmla="*/ 62 h 133"/>
                <a:gd name="T78" fmla="*/ 10 w 89"/>
                <a:gd name="T79" fmla="*/ 19 h 133"/>
                <a:gd name="T80" fmla="*/ 14 w 89"/>
                <a:gd name="T81" fmla="*/ 12 h 133"/>
                <a:gd name="T82" fmla="*/ 21 w 89"/>
                <a:gd name="T83" fmla="*/ 9 h 133"/>
                <a:gd name="T84" fmla="*/ 41 w 89"/>
                <a:gd name="T85" fmla="*/ 27 h 133"/>
                <a:gd name="T86" fmla="*/ 44 w 89"/>
                <a:gd name="T87" fmla="*/ 29 h 133"/>
                <a:gd name="T88" fmla="*/ 49 w 89"/>
                <a:gd name="T89" fmla="*/ 27 h 133"/>
                <a:gd name="T90" fmla="*/ 67 w 89"/>
                <a:gd name="T91" fmla="*/ 9 h 133"/>
                <a:gd name="T92" fmla="*/ 73 w 89"/>
                <a:gd name="T93" fmla="*/ 10 h 133"/>
                <a:gd name="T94" fmla="*/ 79 w 89"/>
                <a:gd name="T95" fmla="*/ 19 h 133"/>
                <a:gd name="T96" fmla="*/ 79 w 89"/>
                <a:gd name="T97" fmla="*/ 58 h 133"/>
                <a:gd name="T98" fmla="*/ 73 w 89"/>
                <a:gd name="T99" fmla="*/ 6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" h="133">
                  <a:moveTo>
                    <a:pt x="78" y="1"/>
                  </a:moveTo>
                  <a:lnTo>
                    <a:pt x="78" y="1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3" y="67"/>
                  </a:lnTo>
                  <a:lnTo>
                    <a:pt x="6" y="70"/>
                  </a:lnTo>
                  <a:lnTo>
                    <a:pt x="10" y="73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7" y="124"/>
                  </a:lnTo>
                  <a:lnTo>
                    <a:pt x="20" y="128"/>
                  </a:lnTo>
                  <a:lnTo>
                    <a:pt x="26" y="133"/>
                  </a:lnTo>
                  <a:lnTo>
                    <a:pt x="40" y="133"/>
                  </a:lnTo>
                  <a:lnTo>
                    <a:pt x="40" y="133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50" y="133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9" y="130"/>
                  </a:lnTo>
                  <a:lnTo>
                    <a:pt x="72" y="125"/>
                  </a:lnTo>
                  <a:lnTo>
                    <a:pt x="75" y="119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78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81" y="72"/>
                  </a:lnTo>
                  <a:lnTo>
                    <a:pt x="86" y="69"/>
                  </a:lnTo>
                  <a:lnTo>
                    <a:pt x="89" y="62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3"/>
                  </a:lnTo>
                  <a:lnTo>
                    <a:pt x="86" y="9"/>
                  </a:lnTo>
                  <a:lnTo>
                    <a:pt x="83" y="4"/>
                  </a:lnTo>
                  <a:lnTo>
                    <a:pt x="78" y="1"/>
                  </a:lnTo>
                  <a:lnTo>
                    <a:pt x="78" y="1"/>
                  </a:lnTo>
                  <a:close/>
                  <a:moveTo>
                    <a:pt x="73" y="64"/>
                  </a:moveTo>
                  <a:lnTo>
                    <a:pt x="73" y="64"/>
                  </a:lnTo>
                  <a:lnTo>
                    <a:pt x="69" y="64"/>
                  </a:lnTo>
                  <a:lnTo>
                    <a:pt x="66" y="65"/>
                  </a:lnTo>
                  <a:lnTo>
                    <a:pt x="64" y="69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21"/>
                  </a:lnTo>
                  <a:lnTo>
                    <a:pt x="63" y="122"/>
                  </a:lnTo>
                  <a:lnTo>
                    <a:pt x="61" y="122"/>
                  </a:lnTo>
                  <a:lnTo>
                    <a:pt x="61" y="122"/>
                  </a:lnTo>
                  <a:lnTo>
                    <a:pt x="56" y="124"/>
                  </a:lnTo>
                  <a:lnTo>
                    <a:pt x="53" y="122"/>
                  </a:lnTo>
                  <a:lnTo>
                    <a:pt x="52" y="121"/>
                  </a:lnTo>
                  <a:lnTo>
                    <a:pt x="52" y="121"/>
                  </a:lnTo>
                  <a:lnTo>
                    <a:pt x="50" y="119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49" y="85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3" y="84"/>
                  </a:lnTo>
                  <a:lnTo>
                    <a:pt x="41" y="85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9"/>
                  </a:lnTo>
                  <a:lnTo>
                    <a:pt x="38" y="121"/>
                  </a:lnTo>
                  <a:lnTo>
                    <a:pt x="37" y="122"/>
                  </a:lnTo>
                  <a:lnTo>
                    <a:pt x="37" y="122"/>
                  </a:lnTo>
                  <a:lnTo>
                    <a:pt x="32" y="124"/>
                  </a:lnTo>
                  <a:lnTo>
                    <a:pt x="29" y="122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6" y="119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4" y="67"/>
                  </a:lnTo>
                  <a:lnTo>
                    <a:pt x="24" y="65"/>
                  </a:lnTo>
                  <a:lnTo>
                    <a:pt x="21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2" y="6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7" y="29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3" y="10"/>
                  </a:lnTo>
                  <a:lnTo>
                    <a:pt x="76" y="13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8" y="62"/>
                  </a:lnTo>
                  <a:lnTo>
                    <a:pt x="76" y="64"/>
                  </a:lnTo>
                  <a:lnTo>
                    <a:pt x="73" y="64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357"/>
            <p:cNvSpPr>
              <a:spLocks noEditPoints="1"/>
            </p:cNvSpPr>
            <p:nvPr/>
          </p:nvSpPr>
          <p:spPr bwMode="auto">
            <a:xfrm>
              <a:off x="8262938" y="5988050"/>
              <a:ext cx="141288" cy="211138"/>
            </a:xfrm>
            <a:custGeom>
              <a:avLst/>
              <a:gdLst>
                <a:gd name="T0" fmla="*/ 86 w 89"/>
                <a:gd name="T1" fmla="*/ 9 h 133"/>
                <a:gd name="T2" fmla="*/ 69 w 89"/>
                <a:gd name="T3" fmla="*/ 0 h 133"/>
                <a:gd name="T4" fmla="*/ 58 w 89"/>
                <a:gd name="T5" fmla="*/ 3 h 133"/>
                <a:gd name="T6" fmla="*/ 44 w 89"/>
                <a:gd name="T7" fmla="*/ 16 h 133"/>
                <a:gd name="T8" fmla="*/ 26 w 89"/>
                <a:gd name="T9" fmla="*/ 0 h 133"/>
                <a:gd name="T10" fmla="*/ 12 w 89"/>
                <a:gd name="T11" fmla="*/ 1 h 133"/>
                <a:gd name="T12" fmla="*/ 0 w 89"/>
                <a:gd name="T13" fmla="*/ 18 h 133"/>
                <a:gd name="T14" fmla="*/ 0 w 89"/>
                <a:gd name="T15" fmla="*/ 59 h 133"/>
                <a:gd name="T16" fmla="*/ 7 w 89"/>
                <a:gd name="T17" fmla="*/ 72 h 133"/>
                <a:gd name="T18" fmla="*/ 15 w 89"/>
                <a:gd name="T19" fmla="*/ 73 h 133"/>
                <a:gd name="T20" fmla="*/ 15 w 89"/>
                <a:gd name="T21" fmla="*/ 78 h 133"/>
                <a:gd name="T22" fmla="*/ 17 w 89"/>
                <a:gd name="T23" fmla="*/ 124 h 133"/>
                <a:gd name="T24" fmla="*/ 26 w 89"/>
                <a:gd name="T25" fmla="*/ 133 h 133"/>
                <a:gd name="T26" fmla="*/ 43 w 89"/>
                <a:gd name="T27" fmla="*/ 130 h 133"/>
                <a:gd name="T28" fmla="*/ 46 w 89"/>
                <a:gd name="T29" fmla="*/ 130 h 133"/>
                <a:gd name="T30" fmla="*/ 63 w 89"/>
                <a:gd name="T31" fmla="*/ 133 h 133"/>
                <a:gd name="T32" fmla="*/ 73 w 89"/>
                <a:gd name="T33" fmla="*/ 121 h 133"/>
                <a:gd name="T34" fmla="*/ 73 w 89"/>
                <a:gd name="T35" fmla="*/ 76 h 133"/>
                <a:gd name="T36" fmla="*/ 76 w 89"/>
                <a:gd name="T37" fmla="*/ 73 h 133"/>
                <a:gd name="T38" fmla="*/ 86 w 89"/>
                <a:gd name="T39" fmla="*/ 69 h 133"/>
                <a:gd name="T40" fmla="*/ 89 w 89"/>
                <a:gd name="T41" fmla="*/ 58 h 133"/>
                <a:gd name="T42" fmla="*/ 89 w 89"/>
                <a:gd name="T43" fmla="*/ 15 h 133"/>
                <a:gd name="T44" fmla="*/ 73 w 89"/>
                <a:gd name="T45" fmla="*/ 64 h 133"/>
                <a:gd name="T46" fmla="*/ 64 w 89"/>
                <a:gd name="T47" fmla="*/ 67 h 133"/>
                <a:gd name="T48" fmla="*/ 64 w 89"/>
                <a:gd name="T49" fmla="*/ 114 h 133"/>
                <a:gd name="T50" fmla="*/ 63 w 89"/>
                <a:gd name="T51" fmla="*/ 121 h 133"/>
                <a:gd name="T52" fmla="*/ 56 w 89"/>
                <a:gd name="T53" fmla="*/ 122 h 133"/>
                <a:gd name="T54" fmla="*/ 50 w 89"/>
                <a:gd name="T55" fmla="*/ 121 h 133"/>
                <a:gd name="T56" fmla="*/ 49 w 89"/>
                <a:gd name="T57" fmla="*/ 116 h 133"/>
                <a:gd name="T58" fmla="*/ 47 w 89"/>
                <a:gd name="T59" fmla="*/ 85 h 133"/>
                <a:gd name="T60" fmla="*/ 44 w 89"/>
                <a:gd name="T61" fmla="*/ 84 h 133"/>
                <a:gd name="T62" fmla="*/ 40 w 89"/>
                <a:gd name="T63" fmla="*/ 88 h 133"/>
                <a:gd name="T64" fmla="*/ 40 w 89"/>
                <a:gd name="T65" fmla="*/ 119 h 133"/>
                <a:gd name="T66" fmla="*/ 36 w 89"/>
                <a:gd name="T67" fmla="*/ 122 h 133"/>
                <a:gd name="T68" fmla="*/ 27 w 89"/>
                <a:gd name="T69" fmla="*/ 122 h 133"/>
                <a:gd name="T70" fmla="*/ 24 w 89"/>
                <a:gd name="T71" fmla="*/ 118 h 133"/>
                <a:gd name="T72" fmla="*/ 24 w 89"/>
                <a:gd name="T73" fmla="*/ 72 h 133"/>
                <a:gd name="T74" fmla="*/ 23 w 89"/>
                <a:gd name="T75" fmla="*/ 65 h 133"/>
                <a:gd name="T76" fmla="*/ 17 w 89"/>
                <a:gd name="T77" fmla="*/ 64 h 133"/>
                <a:gd name="T78" fmla="*/ 12 w 89"/>
                <a:gd name="T79" fmla="*/ 62 h 133"/>
                <a:gd name="T80" fmla="*/ 10 w 89"/>
                <a:gd name="T81" fmla="*/ 58 h 133"/>
                <a:gd name="T82" fmla="*/ 10 w 89"/>
                <a:gd name="T83" fmla="*/ 16 h 133"/>
                <a:gd name="T84" fmla="*/ 18 w 89"/>
                <a:gd name="T85" fmla="*/ 9 h 133"/>
                <a:gd name="T86" fmla="*/ 24 w 89"/>
                <a:gd name="T87" fmla="*/ 12 h 133"/>
                <a:gd name="T88" fmla="*/ 40 w 89"/>
                <a:gd name="T89" fmla="*/ 27 h 133"/>
                <a:gd name="T90" fmla="*/ 47 w 89"/>
                <a:gd name="T91" fmla="*/ 29 h 133"/>
                <a:gd name="T92" fmla="*/ 64 w 89"/>
                <a:gd name="T93" fmla="*/ 12 h 133"/>
                <a:gd name="T94" fmla="*/ 73 w 89"/>
                <a:gd name="T95" fmla="*/ 10 h 133"/>
                <a:gd name="T96" fmla="*/ 79 w 89"/>
                <a:gd name="T97" fmla="*/ 19 h 133"/>
                <a:gd name="T98" fmla="*/ 79 w 89"/>
                <a:gd name="T99" fmla="*/ 58 h 133"/>
                <a:gd name="T100" fmla="*/ 73 w 89"/>
                <a:gd name="T101" fmla="*/ 6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133">
                  <a:moveTo>
                    <a:pt x="89" y="15"/>
                  </a:moveTo>
                  <a:lnTo>
                    <a:pt x="89" y="15"/>
                  </a:lnTo>
                  <a:lnTo>
                    <a:pt x="86" y="9"/>
                  </a:lnTo>
                  <a:lnTo>
                    <a:pt x="81" y="4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1"/>
                  </a:lnTo>
                  <a:lnTo>
                    <a:pt x="6" y="4"/>
                  </a:lnTo>
                  <a:lnTo>
                    <a:pt x="1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4"/>
                  </a:lnTo>
                  <a:lnTo>
                    <a:pt x="4" y="69"/>
                  </a:lnTo>
                  <a:lnTo>
                    <a:pt x="7" y="72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7" y="124"/>
                  </a:lnTo>
                  <a:lnTo>
                    <a:pt x="20" y="130"/>
                  </a:lnTo>
                  <a:lnTo>
                    <a:pt x="20" y="130"/>
                  </a:lnTo>
                  <a:lnTo>
                    <a:pt x="26" y="133"/>
                  </a:lnTo>
                  <a:lnTo>
                    <a:pt x="38" y="133"/>
                  </a:lnTo>
                  <a:lnTo>
                    <a:pt x="38" y="133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6" y="130"/>
                  </a:lnTo>
                  <a:lnTo>
                    <a:pt x="46" y="130"/>
                  </a:lnTo>
                  <a:lnTo>
                    <a:pt x="50" y="133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9" y="130"/>
                  </a:lnTo>
                  <a:lnTo>
                    <a:pt x="72" y="125"/>
                  </a:lnTo>
                  <a:lnTo>
                    <a:pt x="73" y="121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3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6" y="69"/>
                  </a:lnTo>
                  <a:lnTo>
                    <a:pt x="87" y="64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73" y="64"/>
                  </a:moveTo>
                  <a:lnTo>
                    <a:pt x="73" y="64"/>
                  </a:lnTo>
                  <a:lnTo>
                    <a:pt x="69" y="64"/>
                  </a:lnTo>
                  <a:lnTo>
                    <a:pt x="66" y="65"/>
                  </a:lnTo>
                  <a:lnTo>
                    <a:pt x="64" y="67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4" y="119"/>
                  </a:lnTo>
                  <a:lnTo>
                    <a:pt x="63" y="121"/>
                  </a:lnTo>
                  <a:lnTo>
                    <a:pt x="61" y="122"/>
                  </a:lnTo>
                  <a:lnTo>
                    <a:pt x="61" y="122"/>
                  </a:lnTo>
                  <a:lnTo>
                    <a:pt x="56" y="122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0" y="121"/>
                  </a:lnTo>
                  <a:lnTo>
                    <a:pt x="49" y="119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7" y="85"/>
                  </a:lnTo>
                  <a:lnTo>
                    <a:pt x="46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1" y="85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9"/>
                  </a:lnTo>
                  <a:lnTo>
                    <a:pt x="38" y="121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2" y="124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26" y="119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67"/>
                  </a:lnTo>
                  <a:lnTo>
                    <a:pt x="23" y="65"/>
                  </a:lnTo>
                  <a:lnTo>
                    <a:pt x="21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2" y="62"/>
                  </a:lnTo>
                  <a:lnTo>
                    <a:pt x="10" y="61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2" y="13"/>
                  </a:lnTo>
                  <a:lnTo>
                    <a:pt x="15" y="10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7" y="29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7" y="9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8" y="13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8" y="62"/>
                  </a:lnTo>
                  <a:lnTo>
                    <a:pt x="73" y="64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358"/>
            <p:cNvSpPr>
              <a:spLocks/>
            </p:cNvSpPr>
            <p:nvPr/>
          </p:nvSpPr>
          <p:spPr bwMode="auto">
            <a:xfrm>
              <a:off x="8185151" y="5940425"/>
              <a:ext cx="77788" cy="212725"/>
            </a:xfrm>
            <a:custGeom>
              <a:avLst/>
              <a:gdLst>
                <a:gd name="T0" fmla="*/ 44 w 49"/>
                <a:gd name="T1" fmla="*/ 103 h 134"/>
                <a:gd name="T2" fmla="*/ 39 w 49"/>
                <a:gd name="T3" fmla="*/ 108 h 134"/>
                <a:gd name="T4" fmla="*/ 39 w 49"/>
                <a:gd name="T5" fmla="*/ 117 h 134"/>
                <a:gd name="T6" fmla="*/ 38 w 49"/>
                <a:gd name="T7" fmla="*/ 120 h 134"/>
                <a:gd name="T8" fmla="*/ 35 w 49"/>
                <a:gd name="T9" fmla="*/ 123 h 134"/>
                <a:gd name="T10" fmla="*/ 32 w 49"/>
                <a:gd name="T11" fmla="*/ 123 h 134"/>
                <a:gd name="T12" fmla="*/ 26 w 49"/>
                <a:gd name="T13" fmla="*/ 121 h 134"/>
                <a:gd name="T14" fmla="*/ 24 w 49"/>
                <a:gd name="T15" fmla="*/ 117 h 134"/>
                <a:gd name="T16" fmla="*/ 24 w 49"/>
                <a:gd name="T17" fmla="*/ 74 h 134"/>
                <a:gd name="T18" fmla="*/ 24 w 49"/>
                <a:gd name="T19" fmla="*/ 69 h 134"/>
                <a:gd name="T20" fmla="*/ 21 w 49"/>
                <a:gd name="T21" fmla="*/ 65 h 134"/>
                <a:gd name="T22" fmla="*/ 15 w 49"/>
                <a:gd name="T23" fmla="*/ 63 h 134"/>
                <a:gd name="T24" fmla="*/ 9 w 49"/>
                <a:gd name="T25" fmla="*/ 59 h 134"/>
                <a:gd name="T26" fmla="*/ 9 w 49"/>
                <a:gd name="T27" fmla="*/ 19 h 134"/>
                <a:gd name="T28" fmla="*/ 10 w 49"/>
                <a:gd name="T29" fmla="*/ 14 h 134"/>
                <a:gd name="T30" fmla="*/ 15 w 49"/>
                <a:gd name="T31" fmla="*/ 11 h 134"/>
                <a:gd name="T32" fmla="*/ 24 w 49"/>
                <a:gd name="T33" fmla="*/ 13 h 134"/>
                <a:gd name="T34" fmla="*/ 39 w 49"/>
                <a:gd name="T35" fmla="*/ 27 h 134"/>
                <a:gd name="T36" fmla="*/ 44 w 49"/>
                <a:gd name="T37" fmla="*/ 30 h 134"/>
                <a:gd name="T38" fmla="*/ 47 w 49"/>
                <a:gd name="T39" fmla="*/ 28 h 134"/>
                <a:gd name="T40" fmla="*/ 49 w 49"/>
                <a:gd name="T41" fmla="*/ 25 h 134"/>
                <a:gd name="T42" fmla="*/ 47 w 49"/>
                <a:gd name="T43" fmla="*/ 20 h 134"/>
                <a:gd name="T44" fmla="*/ 29 w 49"/>
                <a:gd name="T45" fmla="*/ 2 h 134"/>
                <a:gd name="T46" fmla="*/ 26 w 49"/>
                <a:gd name="T47" fmla="*/ 0 h 134"/>
                <a:gd name="T48" fmla="*/ 12 w 49"/>
                <a:gd name="T49" fmla="*/ 0 h 134"/>
                <a:gd name="T50" fmla="*/ 7 w 49"/>
                <a:gd name="T51" fmla="*/ 4 h 134"/>
                <a:gd name="T52" fmla="*/ 0 w 49"/>
                <a:gd name="T53" fmla="*/ 16 h 134"/>
                <a:gd name="T54" fmla="*/ 0 w 49"/>
                <a:gd name="T55" fmla="*/ 62 h 134"/>
                <a:gd name="T56" fmla="*/ 6 w 49"/>
                <a:gd name="T57" fmla="*/ 71 h 134"/>
                <a:gd name="T58" fmla="*/ 9 w 49"/>
                <a:gd name="T59" fmla="*/ 72 h 134"/>
                <a:gd name="T60" fmla="*/ 15 w 49"/>
                <a:gd name="T61" fmla="*/ 74 h 134"/>
                <a:gd name="T62" fmla="*/ 15 w 49"/>
                <a:gd name="T63" fmla="*/ 115 h 134"/>
                <a:gd name="T64" fmla="*/ 18 w 49"/>
                <a:gd name="T65" fmla="*/ 128 h 134"/>
                <a:gd name="T66" fmla="*/ 32 w 49"/>
                <a:gd name="T67" fmla="*/ 134 h 134"/>
                <a:gd name="T68" fmla="*/ 35 w 49"/>
                <a:gd name="T69" fmla="*/ 132 h 134"/>
                <a:gd name="T70" fmla="*/ 39 w 49"/>
                <a:gd name="T71" fmla="*/ 132 h 134"/>
                <a:gd name="T72" fmla="*/ 47 w 49"/>
                <a:gd name="T73" fmla="*/ 126 h 134"/>
                <a:gd name="T74" fmla="*/ 49 w 49"/>
                <a:gd name="T75" fmla="*/ 121 h 134"/>
                <a:gd name="T76" fmla="*/ 49 w 49"/>
                <a:gd name="T77" fmla="*/ 108 h 134"/>
                <a:gd name="T78" fmla="*/ 44 w 49"/>
                <a:gd name="T79" fmla="*/ 10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9" h="134">
                  <a:moveTo>
                    <a:pt x="44" y="103"/>
                  </a:moveTo>
                  <a:lnTo>
                    <a:pt x="44" y="103"/>
                  </a:lnTo>
                  <a:lnTo>
                    <a:pt x="41" y="105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38" y="120"/>
                  </a:lnTo>
                  <a:lnTo>
                    <a:pt x="38" y="121"/>
                  </a:lnTo>
                  <a:lnTo>
                    <a:pt x="35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29" y="123"/>
                  </a:lnTo>
                  <a:lnTo>
                    <a:pt x="26" y="121"/>
                  </a:lnTo>
                  <a:lnTo>
                    <a:pt x="24" y="120"/>
                  </a:lnTo>
                  <a:lnTo>
                    <a:pt x="24" y="117"/>
                  </a:lnTo>
                  <a:lnTo>
                    <a:pt x="24" y="117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69"/>
                  </a:lnTo>
                  <a:lnTo>
                    <a:pt x="23" y="66"/>
                  </a:lnTo>
                  <a:lnTo>
                    <a:pt x="21" y="65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0" y="63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4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20" y="10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9" y="25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3" y="68"/>
                  </a:lnTo>
                  <a:lnTo>
                    <a:pt x="6" y="71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23"/>
                  </a:lnTo>
                  <a:lnTo>
                    <a:pt x="18" y="128"/>
                  </a:lnTo>
                  <a:lnTo>
                    <a:pt x="24" y="132"/>
                  </a:lnTo>
                  <a:lnTo>
                    <a:pt x="32" y="134"/>
                  </a:lnTo>
                  <a:lnTo>
                    <a:pt x="32" y="134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39" y="132"/>
                  </a:lnTo>
                  <a:lnTo>
                    <a:pt x="44" y="129"/>
                  </a:lnTo>
                  <a:lnTo>
                    <a:pt x="47" y="126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7" y="105"/>
                  </a:lnTo>
                  <a:lnTo>
                    <a:pt x="44" y="103"/>
                  </a:lnTo>
                  <a:lnTo>
                    <a:pt x="44" y="10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359"/>
            <p:cNvSpPr>
              <a:spLocks/>
            </p:cNvSpPr>
            <p:nvPr/>
          </p:nvSpPr>
          <p:spPr bwMode="auto">
            <a:xfrm>
              <a:off x="8559801" y="5940425"/>
              <a:ext cx="77788" cy="209550"/>
            </a:xfrm>
            <a:custGeom>
              <a:avLst/>
              <a:gdLst>
                <a:gd name="T0" fmla="*/ 43 w 49"/>
                <a:gd name="T1" fmla="*/ 5 h 132"/>
                <a:gd name="T2" fmla="*/ 35 w 49"/>
                <a:gd name="T3" fmla="*/ 0 h 132"/>
                <a:gd name="T4" fmla="*/ 26 w 49"/>
                <a:gd name="T5" fmla="*/ 0 h 132"/>
                <a:gd name="T6" fmla="*/ 21 w 49"/>
                <a:gd name="T7" fmla="*/ 2 h 132"/>
                <a:gd name="T8" fmla="*/ 3 w 49"/>
                <a:gd name="T9" fmla="*/ 20 h 132"/>
                <a:gd name="T10" fmla="*/ 1 w 49"/>
                <a:gd name="T11" fmla="*/ 23 h 132"/>
                <a:gd name="T12" fmla="*/ 3 w 49"/>
                <a:gd name="T13" fmla="*/ 28 h 132"/>
                <a:gd name="T14" fmla="*/ 6 w 49"/>
                <a:gd name="T15" fmla="*/ 30 h 132"/>
                <a:gd name="T16" fmla="*/ 9 w 49"/>
                <a:gd name="T17" fmla="*/ 28 h 132"/>
                <a:gd name="T18" fmla="*/ 26 w 49"/>
                <a:gd name="T19" fmla="*/ 11 h 132"/>
                <a:gd name="T20" fmla="*/ 29 w 49"/>
                <a:gd name="T21" fmla="*/ 10 h 132"/>
                <a:gd name="T22" fmla="*/ 36 w 49"/>
                <a:gd name="T23" fmla="*/ 13 h 132"/>
                <a:gd name="T24" fmla="*/ 39 w 49"/>
                <a:gd name="T25" fmla="*/ 20 h 132"/>
                <a:gd name="T26" fmla="*/ 39 w 49"/>
                <a:gd name="T27" fmla="*/ 54 h 132"/>
                <a:gd name="T28" fmla="*/ 39 w 49"/>
                <a:gd name="T29" fmla="*/ 60 h 132"/>
                <a:gd name="T30" fmla="*/ 36 w 49"/>
                <a:gd name="T31" fmla="*/ 63 h 132"/>
                <a:gd name="T32" fmla="*/ 30 w 49"/>
                <a:gd name="T33" fmla="*/ 63 h 132"/>
                <a:gd name="T34" fmla="*/ 26 w 49"/>
                <a:gd name="T35" fmla="*/ 69 h 132"/>
                <a:gd name="T36" fmla="*/ 26 w 49"/>
                <a:gd name="T37" fmla="*/ 80 h 132"/>
                <a:gd name="T38" fmla="*/ 26 w 49"/>
                <a:gd name="T39" fmla="*/ 117 h 132"/>
                <a:gd name="T40" fmla="*/ 24 w 49"/>
                <a:gd name="T41" fmla="*/ 120 h 132"/>
                <a:gd name="T42" fmla="*/ 21 w 49"/>
                <a:gd name="T43" fmla="*/ 123 h 132"/>
                <a:gd name="T44" fmla="*/ 18 w 49"/>
                <a:gd name="T45" fmla="*/ 123 h 132"/>
                <a:gd name="T46" fmla="*/ 17 w 49"/>
                <a:gd name="T47" fmla="*/ 123 h 132"/>
                <a:gd name="T48" fmla="*/ 10 w 49"/>
                <a:gd name="T49" fmla="*/ 117 h 132"/>
                <a:gd name="T50" fmla="*/ 10 w 49"/>
                <a:gd name="T51" fmla="*/ 108 h 132"/>
                <a:gd name="T52" fmla="*/ 9 w 49"/>
                <a:gd name="T53" fmla="*/ 105 h 132"/>
                <a:gd name="T54" fmla="*/ 4 w 49"/>
                <a:gd name="T55" fmla="*/ 103 h 132"/>
                <a:gd name="T56" fmla="*/ 0 w 49"/>
                <a:gd name="T57" fmla="*/ 109 h 132"/>
                <a:gd name="T58" fmla="*/ 0 w 49"/>
                <a:gd name="T59" fmla="*/ 118 h 132"/>
                <a:gd name="T60" fmla="*/ 1 w 49"/>
                <a:gd name="T61" fmla="*/ 125 h 132"/>
                <a:gd name="T62" fmla="*/ 9 w 49"/>
                <a:gd name="T63" fmla="*/ 131 h 132"/>
                <a:gd name="T64" fmla="*/ 13 w 49"/>
                <a:gd name="T65" fmla="*/ 132 h 132"/>
                <a:gd name="T66" fmla="*/ 20 w 49"/>
                <a:gd name="T67" fmla="*/ 132 h 132"/>
                <a:gd name="T68" fmla="*/ 30 w 49"/>
                <a:gd name="T69" fmla="*/ 129 h 132"/>
                <a:gd name="T70" fmla="*/ 35 w 49"/>
                <a:gd name="T71" fmla="*/ 117 h 132"/>
                <a:gd name="T72" fmla="*/ 35 w 49"/>
                <a:gd name="T73" fmla="*/ 77 h 132"/>
                <a:gd name="T74" fmla="*/ 35 w 49"/>
                <a:gd name="T75" fmla="*/ 74 h 132"/>
                <a:gd name="T76" fmla="*/ 39 w 49"/>
                <a:gd name="T77" fmla="*/ 72 h 132"/>
                <a:gd name="T78" fmla="*/ 47 w 49"/>
                <a:gd name="T79" fmla="*/ 68 h 132"/>
                <a:gd name="T80" fmla="*/ 49 w 49"/>
                <a:gd name="T81" fmla="*/ 14 h 132"/>
                <a:gd name="T82" fmla="*/ 46 w 49"/>
                <a:gd name="T83" fmla="*/ 10 h 132"/>
                <a:gd name="T84" fmla="*/ 43 w 49"/>
                <a:gd name="T85" fmla="*/ 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32">
                  <a:moveTo>
                    <a:pt x="43" y="5"/>
                  </a:moveTo>
                  <a:lnTo>
                    <a:pt x="43" y="5"/>
                  </a:lnTo>
                  <a:lnTo>
                    <a:pt x="38" y="2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6" y="30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3" y="11"/>
                  </a:lnTo>
                  <a:lnTo>
                    <a:pt x="36" y="13"/>
                  </a:lnTo>
                  <a:lnTo>
                    <a:pt x="39" y="16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60"/>
                  </a:lnTo>
                  <a:lnTo>
                    <a:pt x="38" y="62"/>
                  </a:lnTo>
                  <a:lnTo>
                    <a:pt x="36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6" y="65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4" y="120"/>
                  </a:lnTo>
                  <a:lnTo>
                    <a:pt x="24" y="121"/>
                  </a:lnTo>
                  <a:lnTo>
                    <a:pt x="21" y="123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12" y="121"/>
                  </a:lnTo>
                  <a:lnTo>
                    <a:pt x="10" y="117"/>
                  </a:lnTo>
                  <a:lnTo>
                    <a:pt x="10" y="117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9" y="105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1" y="10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" y="125"/>
                  </a:lnTo>
                  <a:lnTo>
                    <a:pt x="4" y="128"/>
                  </a:lnTo>
                  <a:lnTo>
                    <a:pt x="9" y="131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26" y="132"/>
                  </a:lnTo>
                  <a:lnTo>
                    <a:pt x="30" y="129"/>
                  </a:lnTo>
                  <a:lnTo>
                    <a:pt x="33" y="123"/>
                  </a:lnTo>
                  <a:lnTo>
                    <a:pt x="35" y="117"/>
                  </a:lnTo>
                  <a:lnTo>
                    <a:pt x="35" y="117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9" y="72"/>
                  </a:lnTo>
                  <a:lnTo>
                    <a:pt x="44" y="71"/>
                  </a:lnTo>
                  <a:lnTo>
                    <a:pt x="47" y="68"/>
                  </a:lnTo>
                  <a:lnTo>
                    <a:pt x="49" y="63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6" y="10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360"/>
            <p:cNvSpPr>
              <a:spLocks noEditPoints="1"/>
            </p:cNvSpPr>
            <p:nvPr/>
          </p:nvSpPr>
          <p:spPr bwMode="auto">
            <a:xfrm>
              <a:off x="8372476" y="5743575"/>
              <a:ext cx="77788" cy="77788"/>
            </a:xfrm>
            <a:custGeom>
              <a:avLst/>
              <a:gdLst>
                <a:gd name="T0" fmla="*/ 17 w 49"/>
                <a:gd name="T1" fmla="*/ 48 h 49"/>
                <a:gd name="T2" fmla="*/ 17 w 49"/>
                <a:gd name="T3" fmla="*/ 48 h 49"/>
                <a:gd name="T4" fmla="*/ 24 w 49"/>
                <a:gd name="T5" fmla="*/ 49 h 49"/>
                <a:gd name="T6" fmla="*/ 32 w 49"/>
                <a:gd name="T7" fmla="*/ 49 h 49"/>
                <a:gd name="T8" fmla="*/ 39 w 49"/>
                <a:gd name="T9" fmla="*/ 45 h 49"/>
                <a:gd name="T10" fmla="*/ 46 w 49"/>
                <a:gd name="T11" fmla="*/ 39 h 49"/>
                <a:gd name="T12" fmla="*/ 46 w 49"/>
                <a:gd name="T13" fmla="*/ 39 h 49"/>
                <a:gd name="T14" fmla="*/ 49 w 49"/>
                <a:gd name="T15" fmla="*/ 33 h 49"/>
                <a:gd name="T16" fmla="*/ 49 w 49"/>
                <a:gd name="T17" fmla="*/ 25 h 49"/>
                <a:gd name="T18" fmla="*/ 47 w 49"/>
                <a:gd name="T19" fmla="*/ 17 h 49"/>
                <a:gd name="T20" fmla="*/ 44 w 49"/>
                <a:gd name="T21" fmla="*/ 10 h 49"/>
                <a:gd name="T22" fmla="*/ 44 w 49"/>
                <a:gd name="T23" fmla="*/ 10 h 49"/>
                <a:gd name="T24" fmla="*/ 41 w 49"/>
                <a:gd name="T25" fmla="*/ 7 h 49"/>
                <a:gd name="T26" fmla="*/ 36 w 49"/>
                <a:gd name="T27" fmla="*/ 3 h 49"/>
                <a:gd name="T28" fmla="*/ 29 w 49"/>
                <a:gd name="T29" fmla="*/ 0 h 49"/>
                <a:gd name="T30" fmla="*/ 21 w 49"/>
                <a:gd name="T31" fmla="*/ 0 h 49"/>
                <a:gd name="T32" fmla="*/ 21 w 49"/>
                <a:gd name="T33" fmla="*/ 0 h 49"/>
                <a:gd name="T34" fmla="*/ 18 w 49"/>
                <a:gd name="T35" fmla="*/ 2 h 49"/>
                <a:gd name="T36" fmla="*/ 18 w 49"/>
                <a:gd name="T37" fmla="*/ 2 h 49"/>
                <a:gd name="T38" fmla="*/ 12 w 49"/>
                <a:gd name="T39" fmla="*/ 5 h 49"/>
                <a:gd name="T40" fmla="*/ 6 w 49"/>
                <a:gd name="T41" fmla="*/ 10 h 49"/>
                <a:gd name="T42" fmla="*/ 1 w 49"/>
                <a:gd name="T43" fmla="*/ 16 h 49"/>
                <a:gd name="T44" fmla="*/ 0 w 49"/>
                <a:gd name="T45" fmla="*/ 23 h 49"/>
                <a:gd name="T46" fmla="*/ 0 w 49"/>
                <a:gd name="T47" fmla="*/ 23 h 49"/>
                <a:gd name="T48" fmla="*/ 1 w 49"/>
                <a:gd name="T49" fmla="*/ 33 h 49"/>
                <a:gd name="T50" fmla="*/ 4 w 49"/>
                <a:gd name="T51" fmla="*/ 39 h 49"/>
                <a:gd name="T52" fmla="*/ 9 w 49"/>
                <a:gd name="T53" fmla="*/ 45 h 49"/>
                <a:gd name="T54" fmla="*/ 17 w 49"/>
                <a:gd name="T55" fmla="*/ 48 h 49"/>
                <a:gd name="T56" fmla="*/ 17 w 49"/>
                <a:gd name="T57" fmla="*/ 48 h 49"/>
                <a:gd name="T58" fmla="*/ 24 w 49"/>
                <a:gd name="T59" fmla="*/ 11 h 49"/>
                <a:gd name="T60" fmla="*/ 24 w 49"/>
                <a:gd name="T61" fmla="*/ 11 h 49"/>
                <a:gd name="T62" fmla="*/ 30 w 49"/>
                <a:gd name="T63" fmla="*/ 11 h 49"/>
                <a:gd name="T64" fmla="*/ 35 w 49"/>
                <a:gd name="T65" fmla="*/ 14 h 49"/>
                <a:gd name="T66" fmla="*/ 38 w 49"/>
                <a:gd name="T67" fmla="*/ 20 h 49"/>
                <a:gd name="T68" fmla="*/ 39 w 49"/>
                <a:gd name="T69" fmla="*/ 25 h 49"/>
                <a:gd name="T70" fmla="*/ 39 w 49"/>
                <a:gd name="T71" fmla="*/ 25 h 49"/>
                <a:gd name="T72" fmla="*/ 38 w 49"/>
                <a:gd name="T73" fmla="*/ 31 h 49"/>
                <a:gd name="T74" fmla="*/ 35 w 49"/>
                <a:gd name="T75" fmla="*/ 36 h 49"/>
                <a:gd name="T76" fmla="*/ 30 w 49"/>
                <a:gd name="T77" fmla="*/ 39 h 49"/>
                <a:gd name="T78" fmla="*/ 24 w 49"/>
                <a:gd name="T79" fmla="*/ 40 h 49"/>
                <a:gd name="T80" fmla="*/ 24 w 49"/>
                <a:gd name="T81" fmla="*/ 40 h 49"/>
                <a:gd name="T82" fmla="*/ 20 w 49"/>
                <a:gd name="T83" fmla="*/ 39 h 49"/>
                <a:gd name="T84" fmla="*/ 13 w 49"/>
                <a:gd name="T85" fmla="*/ 36 h 49"/>
                <a:gd name="T86" fmla="*/ 10 w 49"/>
                <a:gd name="T87" fmla="*/ 31 h 49"/>
                <a:gd name="T88" fmla="*/ 10 w 49"/>
                <a:gd name="T89" fmla="*/ 25 h 49"/>
                <a:gd name="T90" fmla="*/ 10 w 49"/>
                <a:gd name="T91" fmla="*/ 25 h 49"/>
                <a:gd name="T92" fmla="*/ 10 w 49"/>
                <a:gd name="T93" fmla="*/ 20 h 49"/>
                <a:gd name="T94" fmla="*/ 13 w 49"/>
                <a:gd name="T95" fmla="*/ 14 h 49"/>
                <a:gd name="T96" fmla="*/ 20 w 49"/>
                <a:gd name="T97" fmla="*/ 11 h 49"/>
                <a:gd name="T98" fmla="*/ 24 w 49"/>
                <a:gd name="T99" fmla="*/ 11 h 49"/>
                <a:gd name="T100" fmla="*/ 24 w 49"/>
                <a:gd name="T10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9">
                  <a:moveTo>
                    <a:pt x="17" y="48"/>
                  </a:moveTo>
                  <a:lnTo>
                    <a:pt x="17" y="48"/>
                  </a:lnTo>
                  <a:lnTo>
                    <a:pt x="24" y="49"/>
                  </a:lnTo>
                  <a:lnTo>
                    <a:pt x="32" y="49"/>
                  </a:lnTo>
                  <a:lnTo>
                    <a:pt x="39" y="45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9" y="33"/>
                  </a:lnTo>
                  <a:lnTo>
                    <a:pt x="49" y="25"/>
                  </a:lnTo>
                  <a:lnTo>
                    <a:pt x="47" y="17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1" y="7"/>
                  </a:lnTo>
                  <a:lnTo>
                    <a:pt x="36" y="3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2" y="5"/>
                  </a:lnTo>
                  <a:lnTo>
                    <a:pt x="6" y="10"/>
                  </a:lnTo>
                  <a:lnTo>
                    <a:pt x="1" y="16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33"/>
                  </a:lnTo>
                  <a:lnTo>
                    <a:pt x="4" y="39"/>
                  </a:lnTo>
                  <a:lnTo>
                    <a:pt x="9" y="45"/>
                  </a:lnTo>
                  <a:lnTo>
                    <a:pt x="17" y="48"/>
                  </a:lnTo>
                  <a:lnTo>
                    <a:pt x="17" y="48"/>
                  </a:lnTo>
                  <a:close/>
                  <a:moveTo>
                    <a:pt x="24" y="11"/>
                  </a:moveTo>
                  <a:lnTo>
                    <a:pt x="24" y="11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8" y="20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5" y="36"/>
                  </a:lnTo>
                  <a:lnTo>
                    <a:pt x="30" y="39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0" y="39"/>
                  </a:lnTo>
                  <a:lnTo>
                    <a:pt x="13" y="36"/>
                  </a:lnTo>
                  <a:lnTo>
                    <a:pt x="10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3" y="14"/>
                  </a:lnTo>
                  <a:lnTo>
                    <a:pt x="20" y="11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361"/>
            <p:cNvSpPr>
              <a:spLocks noEditPoints="1"/>
            </p:cNvSpPr>
            <p:nvPr/>
          </p:nvSpPr>
          <p:spPr bwMode="auto">
            <a:xfrm>
              <a:off x="8372476" y="5853113"/>
              <a:ext cx="77788" cy="77788"/>
            </a:xfrm>
            <a:custGeom>
              <a:avLst/>
              <a:gdLst>
                <a:gd name="T0" fmla="*/ 49 w 49"/>
                <a:gd name="T1" fmla="*/ 25 h 49"/>
                <a:gd name="T2" fmla="*/ 49 w 49"/>
                <a:gd name="T3" fmla="*/ 25 h 49"/>
                <a:gd name="T4" fmla="*/ 49 w 49"/>
                <a:gd name="T5" fmla="*/ 20 h 49"/>
                <a:gd name="T6" fmla="*/ 47 w 49"/>
                <a:gd name="T7" fmla="*/ 16 h 49"/>
                <a:gd name="T8" fmla="*/ 43 w 49"/>
                <a:gd name="T9" fmla="*/ 8 h 49"/>
                <a:gd name="T10" fmla="*/ 35 w 49"/>
                <a:gd name="T11" fmla="*/ 2 h 49"/>
                <a:gd name="T12" fmla="*/ 30 w 49"/>
                <a:gd name="T13" fmla="*/ 2 h 49"/>
                <a:gd name="T14" fmla="*/ 24 w 49"/>
                <a:gd name="T15" fmla="*/ 0 h 49"/>
                <a:gd name="T16" fmla="*/ 24 w 49"/>
                <a:gd name="T17" fmla="*/ 0 h 49"/>
                <a:gd name="T18" fmla="*/ 20 w 49"/>
                <a:gd name="T19" fmla="*/ 0 h 49"/>
                <a:gd name="T20" fmla="*/ 15 w 49"/>
                <a:gd name="T21" fmla="*/ 2 h 49"/>
                <a:gd name="T22" fmla="*/ 10 w 49"/>
                <a:gd name="T23" fmla="*/ 5 h 49"/>
                <a:gd name="T24" fmla="*/ 7 w 49"/>
                <a:gd name="T25" fmla="*/ 8 h 49"/>
                <a:gd name="T26" fmla="*/ 4 w 49"/>
                <a:gd name="T27" fmla="*/ 11 h 49"/>
                <a:gd name="T28" fmla="*/ 1 w 49"/>
                <a:gd name="T29" fmla="*/ 16 h 49"/>
                <a:gd name="T30" fmla="*/ 1 w 49"/>
                <a:gd name="T31" fmla="*/ 20 h 49"/>
                <a:gd name="T32" fmla="*/ 0 w 49"/>
                <a:gd name="T33" fmla="*/ 25 h 49"/>
                <a:gd name="T34" fmla="*/ 0 w 49"/>
                <a:gd name="T35" fmla="*/ 25 h 49"/>
                <a:gd name="T36" fmla="*/ 1 w 49"/>
                <a:gd name="T37" fmla="*/ 31 h 49"/>
                <a:gd name="T38" fmla="*/ 1 w 49"/>
                <a:gd name="T39" fmla="*/ 36 h 49"/>
                <a:gd name="T40" fmla="*/ 4 w 49"/>
                <a:gd name="T41" fmla="*/ 39 h 49"/>
                <a:gd name="T42" fmla="*/ 7 w 49"/>
                <a:gd name="T43" fmla="*/ 43 h 49"/>
                <a:gd name="T44" fmla="*/ 10 w 49"/>
                <a:gd name="T45" fmla="*/ 46 h 49"/>
                <a:gd name="T46" fmla="*/ 15 w 49"/>
                <a:gd name="T47" fmla="*/ 48 h 49"/>
                <a:gd name="T48" fmla="*/ 20 w 49"/>
                <a:gd name="T49" fmla="*/ 49 h 49"/>
                <a:gd name="T50" fmla="*/ 24 w 49"/>
                <a:gd name="T51" fmla="*/ 49 h 49"/>
                <a:gd name="T52" fmla="*/ 24 w 49"/>
                <a:gd name="T53" fmla="*/ 49 h 49"/>
                <a:gd name="T54" fmla="*/ 30 w 49"/>
                <a:gd name="T55" fmla="*/ 49 h 49"/>
                <a:gd name="T56" fmla="*/ 35 w 49"/>
                <a:gd name="T57" fmla="*/ 48 h 49"/>
                <a:gd name="T58" fmla="*/ 38 w 49"/>
                <a:gd name="T59" fmla="*/ 46 h 49"/>
                <a:gd name="T60" fmla="*/ 43 w 49"/>
                <a:gd name="T61" fmla="*/ 43 h 49"/>
                <a:gd name="T62" fmla="*/ 46 w 49"/>
                <a:gd name="T63" fmla="*/ 39 h 49"/>
                <a:gd name="T64" fmla="*/ 47 w 49"/>
                <a:gd name="T65" fmla="*/ 36 h 49"/>
                <a:gd name="T66" fmla="*/ 49 w 49"/>
                <a:gd name="T67" fmla="*/ 29 h 49"/>
                <a:gd name="T68" fmla="*/ 49 w 49"/>
                <a:gd name="T69" fmla="*/ 25 h 49"/>
                <a:gd name="T70" fmla="*/ 49 w 49"/>
                <a:gd name="T71" fmla="*/ 25 h 49"/>
                <a:gd name="T72" fmla="*/ 24 w 49"/>
                <a:gd name="T73" fmla="*/ 40 h 49"/>
                <a:gd name="T74" fmla="*/ 24 w 49"/>
                <a:gd name="T75" fmla="*/ 40 h 49"/>
                <a:gd name="T76" fmla="*/ 18 w 49"/>
                <a:gd name="T77" fmla="*/ 39 h 49"/>
                <a:gd name="T78" fmla="*/ 13 w 49"/>
                <a:gd name="T79" fmla="*/ 36 h 49"/>
                <a:gd name="T80" fmla="*/ 10 w 49"/>
                <a:gd name="T81" fmla="*/ 31 h 49"/>
                <a:gd name="T82" fmla="*/ 10 w 49"/>
                <a:gd name="T83" fmla="*/ 25 h 49"/>
                <a:gd name="T84" fmla="*/ 10 w 49"/>
                <a:gd name="T85" fmla="*/ 25 h 49"/>
                <a:gd name="T86" fmla="*/ 10 w 49"/>
                <a:gd name="T87" fmla="*/ 19 h 49"/>
                <a:gd name="T88" fmla="*/ 15 w 49"/>
                <a:gd name="T89" fmla="*/ 14 h 49"/>
                <a:gd name="T90" fmla="*/ 20 w 49"/>
                <a:gd name="T91" fmla="*/ 11 h 49"/>
                <a:gd name="T92" fmla="*/ 24 w 49"/>
                <a:gd name="T93" fmla="*/ 11 h 49"/>
                <a:gd name="T94" fmla="*/ 24 w 49"/>
                <a:gd name="T95" fmla="*/ 11 h 49"/>
                <a:gd name="T96" fmla="*/ 30 w 49"/>
                <a:gd name="T97" fmla="*/ 11 h 49"/>
                <a:gd name="T98" fmla="*/ 35 w 49"/>
                <a:gd name="T99" fmla="*/ 16 h 49"/>
                <a:gd name="T100" fmla="*/ 38 w 49"/>
                <a:gd name="T101" fmla="*/ 20 h 49"/>
                <a:gd name="T102" fmla="*/ 39 w 49"/>
                <a:gd name="T103" fmla="*/ 25 h 49"/>
                <a:gd name="T104" fmla="*/ 39 w 49"/>
                <a:gd name="T105" fmla="*/ 25 h 49"/>
                <a:gd name="T106" fmla="*/ 38 w 49"/>
                <a:gd name="T107" fmla="*/ 31 h 49"/>
                <a:gd name="T108" fmla="*/ 35 w 49"/>
                <a:gd name="T109" fmla="*/ 36 h 49"/>
                <a:gd name="T110" fmla="*/ 30 w 49"/>
                <a:gd name="T111" fmla="*/ 39 h 49"/>
                <a:gd name="T112" fmla="*/ 24 w 49"/>
                <a:gd name="T113" fmla="*/ 40 h 49"/>
                <a:gd name="T114" fmla="*/ 24 w 49"/>
                <a:gd name="T115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lnTo>
                    <a:pt x="49" y="25"/>
                  </a:lnTo>
                  <a:lnTo>
                    <a:pt x="49" y="20"/>
                  </a:lnTo>
                  <a:lnTo>
                    <a:pt x="47" y="16"/>
                  </a:lnTo>
                  <a:lnTo>
                    <a:pt x="43" y="8"/>
                  </a:lnTo>
                  <a:lnTo>
                    <a:pt x="35" y="2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0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1" y="16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1" y="36"/>
                  </a:lnTo>
                  <a:lnTo>
                    <a:pt x="4" y="39"/>
                  </a:lnTo>
                  <a:lnTo>
                    <a:pt x="7" y="43"/>
                  </a:lnTo>
                  <a:lnTo>
                    <a:pt x="10" y="46"/>
                  </a:lnTo>
                  <a:lnTo>
                    <a:pt x="15" y="48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38" y="46"/>
                  </a:lnTo>
                  <a:lnTo>
                    <a:pt x="43" y="43"/>
                  </a:lnTo>
                  <a:lnTo>
                    <a:pt x="46" y="39"/>
                  </a:lnTo>
                  <a:lnTo>
                    <a:pt x="47" y="36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9"/>
                  </a:lnTo>
                  <a:lnTo>
                    <a:pt x="13" y="36"/>
                  </a:lnTo>
                  <a:lnTo>
                    <a:pt x="10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15" y="14"/>
                  </a:lnTo>
                  <a:lnTo>
                    <a:pt x="20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30" y="11"/>
                  </a:lnTo>
                  <a:lnTo>
                    <a:pt x="35" y="16"/>
                  </a:lnTo>
                  <a:lnTo>
                    <a:pt x="38" y="20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5" y="36"/>
                  </a:lnTo>
                  <a:lnTo>
                    <a:pt x="30" y="39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362"/>
            <p:cNvSpPr>
              <a:spLocks noEditPoints="1"/>
            </p:cNvSpPr>
            <p:nvPr/>
          </p:nvSpPr>
          <p:spPr bwMode="auto">
            <a:xfrm>
              <a:off x="8529638" y="5853113"/>
              <a:ext cx="77788" cy="77788"/>
            </a:xfrm>
            <a:custGeom>
              <a:avLst/>
              <a:gdLst>
                <a:gd name="T0" fmla="*/ 25 w 49"/>
                <a:gd name="T1" fmla="*/ 49 h 49"/>
                <a:gd name="T2" fmla="*/ 25 w 49"/>
                <a:gd name="T3" fmla="*/ 49 h 49"/>
                <a:gd name="T4" fmla="*/ 29 w 49"/>
                <a:gd name="T5" fmla="*/ 49 h 49"/>
                <a:gd name="T6" fmla="*/ 34 w 49"/>
                <a:gd name="T7" fmla="*/ 48 h 49"/>
                <a:gd name="T8" fmla="*/ 39 w 49"/>
                <a:gd name="T9" fmla="*/ 46 h 49"/>
                <a:gd name="T10" fmla="*/ 42 w 49"/>
                <a:gd name="T11" fmla="*/ 43 h 49"/>
                <a:gd name="T12" fmla="*/ 45 w 49"/>
                <a:gd name="T13" fmla="*/ 39 h 49"/>
                <a:gd name="T14" fmla="*/ 46 w 49"/>
                <a:gd name="T15" fmla="*/ 36 h 49"/>
                <a:gd name="T16" fmla="*/ 48 w 49"/>
                <a:gd name="T17" fmla="*/ 31 h 49"/>
                <a:gd name="T18" fmla="*/ 49 w 49"/>
                <a:gd name="T19" fmla="*/ 25 h 49"/>
                <a:gd name="T20" fmla="*/ 49 w 49"/>
                <a:gd name="T21" fmla="*/ 25 h 49"/>
                <a:gd name="T22" fmla="*/ 48 w 49"/>
                <a:gd name="T23" fmla="*/ 20 h 49"/>
                <a:gd name="T24" fmla="*/ 46 w 49"/>
                <a:gd name="T25" fmla="*/ 16 h 49"/>
                <a:gd name="T26" fmla="*/ 45 w 49"/>
                <a:gd name="T27" fmla="*/ 11 h 49"/>
                <a:gd name="T28" fmla="*/ 42 w 49"/>
                <a:gd name="T29" fmla="*/ 8 h 49"/>
                <a:gd name="T30" fmla="*/ 39 w 49"/>
                <a:gd name="T31" fmla="*/ 5 h 49"/>
                <a:gd name="T32" fmla="*/ 34 w 49"/>
                <a:gd name="T33" fmla="*/ 2 h 49"/>
                <a:gd name="T34" fmla="*/ 29 w 49"/>
                <a:gd name="T35" fmla="*/ 2 h 49"/>
                <a:gd name="T36" fmla="*/ 25 w 49"/>
                <a:gd name="T37" fmla="*/ 0 h 49"/>
                <a:gd name="T38" fmla="*/ 25 w 49"/>
                <a:gd name="T39" fmla="*/ 0 h 49"/>
                <a:gd name="T40" fmla="*/ 19 w 49"/>
                <a:gd name="T41" fmla="*/ 0 h 49"/>
                <a:gd name="T42" fmla="*/ 14 w 49"/>
                <a:gd name="T43" fmla="*/ 2 h 49"/>
                <a:gd name="T44" fmla="*/ 6 w 49"/>
                <a:gd name="T45" fmla="*/ 8 h 49"/>
                <a:gd name="T46" fmla="*/ 2 w 49"/>
                <a:gd name="T47" fmla="*/ 16 h 49"/>
                <a:gd name="T48" fmla="*/ 0 w 49"/>
                <a:gd name="T49" fmla="*/ 20 h 49"/>
                <a:gd name="T50" fmla="*/ 0 w 49"/>
                <a:gd name="T51" fmla="*/ 25 h 49"/>
                <a:gd name="T52" fmla="*/ 0 w 49"/>
                <a:gd name="T53" fmla="*/ 25 h 49"/>
                <a:gd name="T54" fmla="*/ 0 w 49"/>
                <a:gd name="T55" fmla="*/ 29 h 49"/>
                <a:gd name="T56" fmla="*/ 2 w 49"/>
                <a:gd name="T57" fmla="*/ 34 h 49"/>
                <a:gd name="T58" fmla="*/ 3 w 49"/>
                <a:gd name="T59" fmla="*/ 39 h 49"/>
                <a:gd name="T60" fmla="*/ 6 w 49"/>
                <a:gd name="T61" fmla="*/ 43 h 49"/>
                <a:gd name="T62" fmla="*/ 11 w 49"/>
                <a:gd name="T63" fmla="*/ 46 h 49"/>
                <a:gd name="T64" fmla="*/ 14 w 49"/>
                <a:gd name="T65" fmla="*/ 48 h 49"/>
                <a:gd name="T66" fmla="*/ 19 w 49"/>
                <a:gd name="T67" fmla="*/ 49 h 49"/>
                <a:gd name="T68" fmla="*/ 25 w 49"/>
                <a:gd name="T69" fmla="*/ 49 h 49"/>
                <a:gd name="T70" fmla="*/ 25 w 49"/>
                <a:gd name="T71" fmla="*/ 49 h 49"/>
                <a:gd name="T72" fmla="*/ 25 w 49"/>
                <a:gd name="T73" fmla="*/ 11 h 49"/>
                <a:gd name="T74" fmla="*/ 25 w 49"/>
                <a:gd name="T75" fmla="*/ 11 h 49"/>
                <a:gd name="T76" fmla="*/ 29 w 49"/>
                <a:gd name="T77" fmla="*/ 11 h 49"/>
                <a:gd name="T78" fmla="*/ 34 w 49"/>
                <a:gd name="T79" fmla="*/ 14 h 49"/>
                <a:gd name="T80" fmla="*/ 37 w 49"/>
                <a:gd name="T81" fmla="*/ 20 h 49"/>
                <a:gd name="T82" fmla="*/ 39 w 49"/>
                <a:gd name="T83" fmla="*/ 25 h 49"/>
                <a:gd name="T84" fmla="*/ 39 w 49"/>
                <a:gd name="T85" fmla="*/ 25 h 49"/>
                <a:gd name="T86" fmla="*/ 39 w 49"/>
                <a:gd name="T87" fmla="*/ 31 h 49"/>
                <a:gd name="T88" fmla="*/ 34 w 49"/>
                <a:gd name="T89" fmla="*/ 36 h 49"/>
                <a:gd name="T90" fmla="*/ 29 w 49"/>
                <a:gd name="T91" fmla="*/ 39 h 49"/>
                <a:gd name="T92" fmla="*/ 25 w 49"/>
                <a:gd name="T93" fmla="*/ 40 h 49"/>
                <a:gd name="T94" fmla="*/ 25 w 49"/>
                <a:gd name="T95" fmla="*/ 40 h 49"/>
                <a:gd name="T96" fmla="*/ 19 w 49"/>
                <a:gd name="T97" fmla="*/ 39 h 49"/>
                <a:gd name="T98" fmla="*/ 14 w 49"/>
                <a:gd name="T99" fmla="*/ 36 h 49"/>
                <a:gd name="T100" fmla="*/ 11 w 49"/>
                <a:gd name="T101" fmla="*/ 31 h 49"/>
                <a:gd name="T102" fmla="*/ 9 w 49"/>
                <a:gd name="T103" fmla="*/ 25 h 49"/>
                <a:gd name="T104" fmla="*/ 9 w 49"/>
                <a:gd name="T105" fmla="*/ 25 h 49"/>
                <a:gd name="T106" fmla="*/ 11 w 49"/>
                <a:gd name="T107" fmla="*/ 20 h 49"/>
                <a:gd name="T108" fmla="*/ 14 w 49"/>
                <a:gd name="T109" fmla="*/ 16 h 49"/>
                <a:gd name="T110" fmla="*/ 19 w 49"/>
                <a:gd name="T111" fmla="*/ 11 h 49"/>
                <a:gd name="T112" fmla="*/ 25 w 49"/>
                <a:gd name="T113" fmla="*/ 11 h 49"/>
                <a:gd name="T114" fmla="*/ 25 w 49"/>
                <a:gd name="T115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" h="49">
                  <a:moveTo>
                    <a:pt x="25" y="49"/>
                  </a:moveTo>
                  <a:lnTo>
                    <a:pt x="25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9" y="46"/>
                  </a:lnTo>
                  <a:lnTo>
                    <a:pt x="42" y="43"/>
                  </a:lnTo>
                  <a:lnTo>
                    <a:pt x="45" y="39"/>
                  </a:lnTo>
                  <a:lnTo>
                    <a:pt x="46" y="36"/>
                  </a:lnTo>
                  <a:lnTo>
                    <a:pt x="48" y="31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20"/>
                  </a:lnTo>
                  <a:lnTo>
                    <a:pt x="46" y="16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9" y="5"/>
                  </a:lnTo>
                  <a:lnTo>
                    <a:pt x="34" y="2"/>
                  </a:lnTo>
                  <a:lnTo>
                    <a:pt x="29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3" y="39"/>
                  </a:lnTo>
                  <a:lnTo>
                    <a:pt x="6" y="43"/>
                  </a:lnTo>
                  <a:lnTo>
                    <a:pt x="11" y="46"/>
                  </a:lnTo>
                  <a:lnTo>
                    <a:pt x="14" y="48"/>
                  </a:lnTo>
                  <a:lnTo>
                    <a:pt x="19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1"/>
                  </a:moveTo>
                  <a:lnTo>
                    <a:pt x="25" y="11"/>
                  </a:lnTo>
                  <a:lnTo>
                    <a:pt x="29" y="11"/>
                  </a:lnTo>
                  <a:lnTo>
                    <a:pt x="34" y="14"/>
                  </a:lnTo>
                  <a:lnTo>
                    <a:pt x="37" y="20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4" y="36"/>
                  </a:lnTo>
                  <a:lnTo>
                    <a:pt x="29" y="39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9"/>
                  </a:lnTo>
                  <a:lnTo>
                    <a:pt x="14" y="36"/>
                  </a:lnTo>
                  <a:lnTo>
                    <a:pt x="11" y="31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20"/>
                  </a:lnTo>
                  <a:lnTo>
                    <a:pt x="14" y="16"/>
                  </a:lnTo>
                  <a:lnTo>
                    <a:pt x="19" y="11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363"/>
            <p:cNvSpPr>
              <a:spLocks noEditPoints="1"/>
            </p:cNvSpPr>
            <p:nvPr/>
          </p:nvSpPr>
          <p:spPr bwMode="auto">
            <a:xfrm>
              <a:off x="8216901" y="5853113"/>
              <a:ext cx="77788" cy="77788"/>
            </a:xfrm>
            <a:custGeom>
              <a:avLst/>
              <a:gdLst>
                <a:gd name="T0" fmla="*/ 24 w 49"/>
                <a:gd name="T1" fmla="*/ 49 h 49"/>
                <a:gd name="T2" fmla="*/ 24 w 49"/>
                <a:gd name="T3" fmla="*/ 49 h 49"/>
                <a:gd name="T4" fmla="*/ 29 w 49"/>
                <a:gd name="T5" fmla="*/ 49 h 49"/>
                <a:gd name="T6" fmla="*/ 33 w 49"/>
                <a:gd name="T7" fmla="*/ 48 h 49"/>
                <a:gd name="T8" fmla="*/ 38 w 49"/>
                <a:gd name="T9" fmla="*/ 46 h 49"/>
                <a:gd name="T10" fmla="*/ 41 w 49"/>
                <a:gd name="T11" fmla="*/ 43 h 49"/>
                <a:gd name="T12" fmla="*/ 44 w 49"/>
                <a:gd name="T13" fmla="*/ 39 h 49"/>
                <a:gd name="T14" fmla="*/ 47 w 49"/>
                <a:gd name="T15" fmla="*/ 36 h 49"/>
                <a:gd name="T16" fmla="*/ 49 w 49"/>
                <a:gd name="T17" fmla="*/ 31 h 49"/>
                <a:gd name="T18" fmla="*/ 49 w 49"/>
                <a:gd name="T19" fmla="*/ 25 h 49"/>
                <a:gd name="T20" fmla="*/ 49 w 49"/>
                <a:gd name="T21" fmla="*/ 25 h 49"/>
                <a:gd name="T22" fmla="*/ 49 w 49"/>
                <a:gd name="T23" fmla="*/ 20 h 49"/>
                <a:gd name="T24" fmla="*/ 47 w 49"/>
                <a:gd name="T25" fmla="*/ 16 h 49"/>
                <a:gd name="T26" fmla="*/ 44 w 49"/>
                <a:gd name="T27" fmla="*/ 11 h 49"/>
                <a:gd name="T28" fmla="*/ 41 w 49"/>
                <a:gd name="T29" fmla="*/ 8 h 49"/>
                <a:gd name="T30" fmla="*/ 38 w 49"/>
                <a:gd name="T31" fmla="*/ 5 h 49"/>
                <a:gd name="T32" fmla="*/ 33 w 49"/>
                <a:gd name="T33" fmla="*/ 2 h 49"/>
                <a:gd name="T34" fmla="*/ 29 w 49"/>
                <a:gd name="T35" fmla="*/ 0 h 49"/>
                <a:gd name="T36" fmla="*/ 24 w 49"/>
                <a:gd name="T37" fmla="*/ 0 h 49"/>
                <a:gd name="T38" fmla="*/ 24 w 49"/>
                <a:gd name="T39" fmla="*/ 0 h 49"/>
                <a:gd name="T40" fmla="*/ 19 w 49"/>
                <a:gd name="T41" fmla="*/ 2 h 49"/>
                <a:gd name="T42" fmla="*/ 15 w 49"/>
                <a:gd name="T43" fmla="*/ 2 h 49"/>
                <a:gd name="T44" fmla="*/ 6 w 49"/>
                <a:gd name="T45" fmla="*/ 8 h 49"/>
                <a:gd name="T46" fmla="*/ 3 w 49"/>
                <a:gd name="T47" fmla="*/ 11 h 49"/>
                <a:gd name="T48" fmla="*/ 1 w 49"/>
                <a:gd name="T49" fmla="*/ 16 h 49"/>
                <a:gd name="T50" fmla="*/ 0 w 49"/>
                <a:gd name="T51" fmla="*/ 20 h 49"/>
                <a:gd name="T52" fmla="*/ 0 w 49"/>
                <a:gd name="T53" fmla="*/ 25 h 49"/>
                <a:gd name="T54" fmla="*/ 0 w 49"/>
                <a:gd name="T55" fmla="*/ 25 h 49"/>
                <a:gd name="T56" fmla="*/ 0 w 49"/>
                <a:gd name="T57" fmla="*/ 31 h 49"/>
                <a:gd name="T58" fmla="*/ 1 w 49"/>
                <a:gd name="T59" fmla="*/ 36 h 49"/>
                <a:gd name="T60" fmla="*/ 7 w 49"/>
                <a:gd name="T61" fmla="*/ 43 h 49"/>
                <a:gd name="T62" fmla="*/ 15 w 49"/>
                <a:gd name="T63" fmla="*/ 48 h 49"/>
                <a:gd name="T64" fmla="*/ 19 w 49"/>
                <a:gd name="T65" fmla="*/ 49 h 49"/>
                <a:gd name="T66" fmla="*/ 24 w 49"/>
                <a:gd name="T67" fmla="*/ 49 h 49"/>
                <a:gd name="T68" fmla="*/ 24 w 49"/>
                <a:gd name="T69" fmla="*/ 49 h 49"/>
                <a:gd name="T70" fmla="*/ 24 w 49"/>
                <a:gd name="T71" fmla="*/ 11 h 49"/>
                <a:gd name="T72" fmla="*/ 24 w 49"/>
                <a:gd name="T73" fmla="*/ 11 h 49"/>
                <a:gd name="T74" fmla="*/ 30 w 49"/>
                <a:gd name="T75" fmla="*/ 11 h 49"/>
                <a:gd name="T76" fmla="*/ 35 w 49"/>
                <a:gd name="T77" fmla="*/ 16 h 49"/>
                <a:gd name="T78" fmla="*/ 38 w 49"/>
                <a:gd name="T79" fmla="*/ 20 h 49"/>
                <a:gd name="T80" fmla="*/ 39 w 49"/>
                <a:gd name="T81" fmla="*/ 25 h 49"/>
                <a:gd name="T82" fmla="*/ 39 w 49"/>
                <a:gd name="T83" fmla="*/ 25 h 49"/>
                <a:gd name="T84" fmla="*/ 38 w 49"/>
                <a:gd name="T85" fmla="*/ 31 h 49"/>
                <a:gd name="T86" fmla="*/ 35 w 49"/>
                <a:gd name="T87" fmla="*/ 36 h 49"/>
                <a:gd name="T88" fmla="*/ 30 w 49"/>
                <a:gd name="T89" fmla="*/ 39 h 49"/>
                <a:gd name="T90" fmla="*/ 24 w 49"/>
                <a:gd name="T91" fmla="*/ 40 h 49"/>
                <a:gd name="T92" fmla="*/ 24 w 49"/>
                <a:gd name="T93" fmla="*/ 40 h 49"/>
                <a:gd name="T94" fmla="*/ 18 w 49"/>
                <a:gd name="T95" fmla="*/ 39 h 49"/>
                <a:gd name="T96" fmla="*/ 13 w 49"/>
                <a:gd name="T97" fmla="*/ 36 h 49"/>
                <a:gd name="T98" fmla="*/ 10 w 49"/>
                <a:gd name="T99" fmla="*/ 31 h 49"/>
                <a:gd name="T100" fmla="*/ 9 w 49"/>
                <a:gd name="T101" fmla="*/ 25 h 49"/>
                <a:gd name="T102" fmla="*/ 9 w 49"/>
                <a:gd name="T103" fmla="*/ 25 h 49"/>
                <a:gd name="T104" fmla="*/ 10 w 49"/>
                <a:gd name="T105" fmla="*/ 20 h 49"/>
                <a:gd name="T106" fmla="*/ 13 w 49"/>
                <a:gd name="T107" fmla="*/ 14 h 49"/>
                <a:gd name="T108" fmla="*/ 18 w 49"/>
                <a:gd name="T109" fmla="*/ 11 h 49"/>
                <a:gd name="T110" fmla="*/ 24 w 49"/>
                <a:gd name="T111" fmla="*/ 11 h 49"/>
                <a:gd name="T112" fmla="*/ 24 w 49"/>
                <a:gd name="T11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lnTo>
                    <a:pt x="24" y="49"/>
                  </a:lnTo>
                  <a:lnTo>
                    <a:pt x="29" y="49"/>
                  </a:lnTo>
                  <a:lnTo>
                    <a:pt x="33" y="48"/>
                  </a:lnTo>
                  <a:lnTo>
                    <a:pt x="38" y="46"/>
                  </a:lnTo>
                  <a:lnTo>
                    <a:pt x="41" y="43"/>
                  </a:lnTo>
                  <a:lnTo>
                    <a:pt x="44" y="39"/>
                  </a:lnTo>
                  <a:lnTo>
                    <a:pt x="47" y="36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6"/>
                  </a:lnTo>
                  <a:lnTo>
                    <a:pt x="44" y="11"/>
                  </a:lnTo>
                  <a:lnTo>
                    <a:pt x="41" y="8"/>
                  </a:lnTo>
                  <a:lnTo>
                    <a:pt x="38" y="5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6" y="8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7" y="43"/>
                  </a:lnTo>
                  <a:lnTo>
                    <a:pt x="15" y="48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close/>
                  <a:moveTo>
                    <a:pt x="24" y="11"/>
                  </a:moveTo>
                  <a:lnTo>
                    <a:pt x="24" y="11"/>
                  </a:lnTo>
                  <a:lnTo>
                    <a:pt x="30" y="11"/>
                  </a:lnTo>
                  <a:lnTo>
                    <a:pt x="35" y="16"/>
                  </a:lnTo>
                  <a:lnTo>
                    <a:pt x="38" y="20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5" y="36"/>
                  </a:lnTo>
                  <a:lnTo>
                    <a:pt x="30" y="39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18" y="39"/>
                  </a:lnTo>
                  <a:lnTo>
                    <a:pt x="13" y="36"/>
                  </a:lnTo>
                  <a:lnTo>
                    <a:pt x="10" y="31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0" y="20"/>
                  </a:lnTo>
                  <a:lnTo>
                    <a:pt x="13" y="14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364"/>
            <p:cNvSpPr>
              <a:spLocks noEditPoints="1"/>
            </p:cNvSpPr>
            <p:nvPr/>
          </p:nvSpPr>
          <p:spPr bwMode="auto">
            <a:xfrm>
              <a:off x="8294688" y="5910263"/>
              <a:ext cx="77788" cy="77788"/>
            </a:xfrm>
            <a:custGeom>
              <a:avLst/>
              <a:gdLst>
                <a:gd name="T0" fmla="*/ 24 w 49"/>
                <a:gd name="T1" fmla="*/ 49 h 49"/>
                <a:gd name="T2" fmla="*/ 24 w 49"/>
                <a:gd name="T3" fmla="*/ 49 h 49"/>
                <a:gd name="T4" fmla="*/ 29 w 49"/>
                <a:gd name="T5" fmla="*/ 49 h 49"/>
                <a:gd name="T6" fmla="*/ 33 w 49"/>
                <a:gd name="T7" fmla="*/ 47 h 49"/>
                <a:gd name="T8" fmla="*/ 41 w 49"/>
                <a:gd name="T9" fmla="*/ 41 h 49"/>
                <a:gd name="T10" fmla="*/ 44 w 49"/>
                <a:gd name="T11" fmla="*/ 38 h 49"/>
                <a:gd name="T12" fmla="*/ 47 w 49"/>
                <a:gd name="T13" fmla="*/ 33 h 49"/>
                <a:gd name="T14" fmla="*/ 49 w 49"/>
                <a:gd name="T15" fmla="*/ 29 h 49"/>
                <a:gd name="T16" fmla="*/ 49 w 49"/>
                <a:gd name="T17" fmla="*/ 24 h 49"/>
                <a:gd name="T18" fmla="*/ 49 w 49"/>
                <a:gd name="T19" fmla="*/ 24 h 49"/>
                <a:gd name="T20" fmla="*/ 49 w 49"/>
                <a:gd name="T21" fmla="*/ 19 h 49"/>
                <a:gd name="T22" fmla="*/ 47 w 49"/>
                <a:gd name="T23" fmla="*/ 15 h 49"/>
                <a:gd name="T24" fmla="*/ 44 w 49"/>
                <a:gd name="T25" fmla="*/ 10 h 49"/>
                <a:gd name="T26" fmla="*/ 43 w 49"/>
                <a:gd name="T27" fmla="*/ 6 h 49"/>
                <a:gd name="T28" fmla="*/ 38 w 49"/>
                <a:gd name="T29" fmla="*/ 4 h 49"/>
                <a:gd name="T30" fmla="*/ 33 w 49"/>
                <a:gd name="T31" fmla="*/ 1 h 49"/>
                <a:gd name="T32" fmla="*/ 29 w 49"/>
                <a:gd name="T33" fmla="*/ 0 h 49"/>
                <a:gd name="T34" fmla="*/ 24 w 49"/>
                <a:gd name="T35" fmla="*/ 0 h 49"/>
                <a:gd name="T36" fmla="*/ 24 w 49"/>
                <a:gd name="T37" fmla="*/ 0 h 49"/>
                <a:gd name="T38" fmla="*/ 20 w 49"/>
                <a:gd name="T39" fmla="*/ 0 h 49"/>
                <a:gd name="T40" fmla="*/ 15 w 49"/>
                <a:gd name="T41" fmla="*/ 1 h 49"/>
                <a:gd name="T42" fmla="*/ 10 w 49"/>
                <a:gd name="T43" fmla="*/ 4 h 49"/>
                <a:gd name="T44" fmla="*/ 7 w 49"/>
                <a:gd name="T45" fmla="*/ 6 h 49"/>
                <a:gd name="T46" fmla="*/ 4 w 49"/>
                <a:gd name="T47" fmla="*/ 10 h 49"/>
                <a:gd name="T48" fmla="*/ 1 w 49"/>
                <a:gd name="T49" fmla="*/ 15 h 49"/>
                <a:gd name="T50" fmla="*/ 0 w 49"/>
                <a:gd name="T51" fmla="*/ 19 h 49"/>
                <a:gd name="T52" fmla="*/ 0 w 49"/>
                <a:gd name="T53" fmla="*/ 24 h 49"/>
                <a:gd name="T54" fmla="*/ 0 w 49"/>
                <a:gd name="T55" fmla="*/ 24 h 49"/>
                <a:gd name="T56" fmla="*/ 0 w 49"/>
                <a:gd name="T57" fmla="*/ 29 h 49"/>
                <a:gd name="T58" fmla="*/ 1 w 49"/>
                <a:gd name="T59" fmla="*/ 33 h 49"/>
                <a:gd name="T60" fmla="*/ 4 w 49"/>
                <a:gd name="T61" fmla="*/ 38 h 49"/>
                <a:gd name="T62" fmla="*/ 7 w 49"/>
                <a:gd name="T63" fmla="*/ 41 h 49"/>
                <a:gd name="T64" fmla="*/ 10 w 49"/>
                <a:gd name="T65" fmla="*/ 44 h 49"/>
                <a:gd name="T66" fmla="*/ 15 w 49"/>
                <a:gd name="T67" fmla="*/ 47 h 49"/>
                <a:gd name="T68" fmla="*/ 20 w 49"/>
                <a:gd name="T69" fmla="*/ 49 h 49"/>
                <a:gd name="T70" fmla="*/ 24 w 49"/>
                <a:gd name="T71" fmla="*/ 49 h 49"/>
                <a:gd name="T72" fmla="*/ 24 w 49"/>
                <a:gd name="T73" fmla="*/ 49 h 49"/>
                <a:gd name="T74" fmla="*/ 24 w 49"/>
                <a:gd name="T75" fmla="*/ 9 h 49"/>
                <a:gd name="T76" fmla="*/ 24 w 49"/>
                <a:gd name="T77" fmla="*/ 9 h 49"/>
                <a:gd name="T78" fmla="*/ 30 w 49"/>
                <a:gd name="T79" fmla="*/ 10 h 49"/>
                <a:gd name="T80" fmla="*/ 35 w 49"/>
                <a:gd name="T81" fmla="*/ 13 h 49"/>
                <a:gd name="T82" fmla="*/ 38 w 49"/>
                <a:gd name="T83" fmla="*/ 18 h 49"/>
                <a:gd name="T84" fmla="*/ 39 w 49"/>
                <a:gd name="T85" fmla="*/ 24 h 49"/>
                <a:gd name="T86" fmla="*/ 39 w 49"/>
                <a:gd name="T87" fmla="*/ 24 h 49"/>
                <a:gd name="T88" fmla="*/ 38 w 49"/>
                <a:gd name="T89" fmla="*/ 30 h 49"/>
                <a:gd name="T90" fmla="*/ 35 w 49"/>
                <a:gd name="T91" fmla="*/ 35 h 49"/>
                <a:gd name="T92" fmla="*/ 30 w 49"/>
                <a:gd name="T93" fmla="*/ 38 h 49"/>
                <a:gd name="T94" fmla="*/ 24 w 49"/>
                <a:gd name="T95" fmla="*/ 38 h 49"/>
                <a:gd name="T96" fmla="*/ 24 w 49"/>
                <a:gd name="T97" fmla="*/ 38 h 49"/>
                <a:gd name="T98" fmla="*/ 18 w 49"/>
                <a:gd name="T99" fmla="*/ 38 h 49"/>
                <a:gd name="T100" fmla="*/ 13 w 49"/>
                <a:gd name="T101" fmla="*/ 35 h 49"/>
                <a:gd name="T102" fmla="*/ 10 w 49"/>
                <a:gd name="T103" fmla="*/ 30 h 49"/>
                <a:gd name="T104" fmla="*/ 9 w 49"/>
                <a:gd name="T105" fmla="*/ 24 h 49"/>
                <a:gd name="T106" fmla="*/ 9 w 49"/>
                <a:gd name="T107" fmla="*/ 24 h 49"/>
                <a:gd name="T108" fmla="*/ 10 w 49"/>
                <a:gd name="T109" fmla="*/ 18 h 49"/>
                <a:gd name="T110" fmla="*/ 13 w 49"/>
                <a:gd name="T111" fmla="*/ 13 h 49"/>
                <a:gd name="T112" fmla="*/ 18 w 49"/>
                <a:gd name="T113" fmla="*/ 10 h 49"/>
                <a:gd name="T114" fmla="*/ 24 w 49"/>
                <a:gd name="T115" fmla="*/ 9 h 49"/>
                <a:gd name="T116" fmla="*/ 24 w 49"/>
                <a:gd name="T117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lnTo>
                    <a:pt x="24" y="49"/>
                  </a:lnTo>
                  <a:lnTo>
                    <a:pt x="29" y="49"/>
                  </a:lnTo>
                  <a:lnTo>
                    <a:pt x="33" y="47"/>
                  </a:lnTo>
                  <a:lnTo>
                    <a:pt x="41" y="41"/>
                  </a:lnTo>
                  <a:lnTo>
                    <a:pt x="44" y="38"/>
                  </a:lnTo>
                  <a:lnTo>
                    <a:pt x="47" y="33"/>
                  </a:lnTo>
                  <a:lnTo>
                    <a:pt x="49" y="2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5"/>
                  </a:lnTo>
                  <a:lnTo>
                    <a:pt x="44" y="10"/>
                  </a:lnTo>
                  <a:lnTo>
                    <a:pt x="43" y="6"/>
                  </a:lnTo>
                  <a:lnTo>
                    <a:pt x="38" y="4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7" y="6"/>
                  </a:lnTo>
                  <a:lnTo>
                    <a:pt x="4" y="10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8"/>
                  </a:lnTo>
                  <a:lnTo>
                    <a:pt x="7" y="41"/>
                  </a:lnTo>
                  <a:lnTo>
                    <a:pt x="10" y="44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close/>
                  <a:moveTo>
                    <a:pt x="24" y="9"/>
                  </a:moveTo>
                  <a:lnTo>
                    <a:pt x="24" y="9"/>
                  </a:lnTo>
                  <a:lnTo>
                    <a:pt x="30" y="10"/>
                  </a:lnTo>
                  <a:lnTo>
                    <a:pt x="35" y="13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8" y="30"/>
                  </a:lnTo>
                  <a:lnTo>
                    <a:pt x="35" y="35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10" y="30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0" y="18"/>
                  </a:lnTo>
                  <a:lnTo>
                    <a:pt x="13" y="13"/>
                  </a:lnTo>
                  <a:lnTo>
                    <a:pt x="18" y="10"/>
                  </a:lnTo>
                  <a:lnTo>
                    <a:pt x="24" y="9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365"/>
            <p:cNvSpPr>
              <a:spLocks noEditPoints="1"/>
            </p:cNvSpPr>
            <p:nvPr/>
          </p:nvSpPr>
          <p:spPr bwMode="auto">
            <a:xfrm>
              <a:off x="8450263" y="5910263"/>
              <a:ext cx="79375" cy="77788"/>
            </a:xfrm>
            <a:custGeom>
              <a:avLst/>
              <a:gdLst>
                <a:gd name="T0" fmla="*/ 24 w 50"/>
                <a:gd name="T1" fmla="*/ 49 h 49"/>
                <a:gd name="T2" fmla="*/ 24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8 w 50"/>
                <a:gd name="T9" fmla="*/ 44 h 49"/>
                <a:gd name="T10" fmla="*/ 43 w 50"/>
                <a:gd name="T11" fmla="*/ 41 h 49"/>
                <a:gd name="T12" fmla="*/ 46 w 50"/>
                <a:gd name="T13" fmla="*/ 38 h 49"/>
                <a:gd name="T14" fmla="*/ 47 w 50"/>
                <a:gd name="T15" fmla="*/ 33 h 49"/>
                <a:gd name="T16" fmla="*/ 49 w 50"/>
                <a:gd name="T17" fmla="*/ 29 h 49"/>
                <a:gd name="T18" fmla="*/ 50 w 50"/>
                <a:gd name="T19" fmla="*/ 24 h 49"/>
                <a:gd name="T20" fmla="*/ 50 w 50"/>
                <a:gd name="T21" fmla="*/ 24 h 49"/>
                <a:gd name="T22" fmla="*/ 49 w 50"/>
                <a:gd name="T23" fmla="*/ 19 h 49"/>
                <a:gd name="T24" fmla="*/ 47 w 50"/>
                <a:gd name="T25" fmla="*/ 15 h 49"/>
                <a:gd name="T26" fmla="*/ 43 w 50"/>
                <a:gd name="T27" fmla="*/ 6 h 49"/>
                <a:gd name="T28" fmla="*/ 35 w 50"/>
                <a:gd name="T29" fmla="*/ 1 h 49"/>
                <a:gd name="T30" fmla="*/ 30 w 50"/>
                <a:gd name="T31" fmla="*/ 0 h 49"/>
                <a:gd name="T32" fmla="*/ 26 w 50"/>
                <a:gd name="T33" fmla="*/ 0 h 49"/>
                <a:gd name="T34" fmla="*/ 26 w 50"/>
                <a:gd name="T35" fmla="*/ 0 h 49"/>
                <a:gd name="T36" fmla="*/ 20 w 50"/>
                <a:gd name="T37" fmla="*/ 0 h 49"/>
                <a:gd name="T38" fmla="*/ 15 w 50"/>
                <a:gd name="T39" fmla="*/ 1 h 49"/>
                <a:gd name="T40" fmla="*/ 10 w 50"/>
                <a:gd name="T41" fmla="*/ 3 h 49"/>
                <a:gd name="T42" fmla="*/ 7 w 50"/>
                <a:gd name="T43" fmla="*/ 6 h 49"/>
                <a:gd name="T44" fmla="*/ 4 w 50"/>
                <a:gd name="T45" fmla="*/ 10 h 49"/>
                <a:gd name="T46" fmla="*/ 3 w 50"/>
                <a:gd name="T47" fmla="*/ 13 h 49"/>
                <a:gd name="T48" fmla="*/ 1 w 50"/>
                <a:gd name="T49" fmla="*/ 18 h 49"/>
                <a:gd name="T50" fmla="*/ 0 w 50"/>
                <a:gd name="T51" fmla="*/ 24 h 49"/>
                <a:gd name="T52" fmla="*/ 0 w 50"/>
                <a:gd name="T53" fmla="*/ 24 h 49"/>
                <a:gd name="T54" fmla="*/ 1 w 50"/>
                <a:gd name="T55" fmla="*/ 29 h 49"/>
                <a:gd name="T56" fmla="*/ 3 w 50"/>
                <a:gd name="T57" fmla="*/ 33 h 49"/>
                <a:gd name="T58" fmla="*/ 4 w 50"/>
                <a:gd name="T59" fmla="*/ 38 h 49"/>
                <a:gd name="T60" fmla="*/ 7 w 50"/>
                <a:gd name="T61" fmla="*/ 41 h 49"/>
                <a:gd name="T62" fmla="*/ 10 w 50"/>
                <a:gd name="T63" fmla="*/ 44 h 49"/>
                <a:gd name="T64" fmla="*/ 15 w 50"/>
                <a:gd name="T65" fmla="*/ 47 h 49"/>
                <a:gd name="T66" fmla="*/ 20 w 50"/>
                <a:gd name="T67" fmla="*/ 49 h 49"/>
                <a:gd name="T68" fmla="*/ 24 w 50"/>
                <a:gd name="T69" fmla="*/ 49 h 49"/>
                <a:gd name="T70" fmla="*/ 24 w 50"/>
                <a:gd name="T71" fmla="*/ 49 h 49"/>
                <a:gd name="T72" fmla="*/ 24 w 50"/>
                <a:gd name="T73" fmla="*/ 9 h 49"/>
                <a:gd name="T74" fmla="*/ 24 w 50"/>
                <a:gd name="T75" fmla="*/ 9 h 49"/>
                <a:gd name="T76" fmla="*/ 30 w 50"/>
                <a:gd name="T77" fmla="*/ 10 h 49"/>
                <a:gd name="T78" fmla="*/ 35 w 50"/>
                <a:gd name="T79" fmla="*/ 13 h 49"/>
                <a:gd name="T80" fmla="*/ 38 w 50"/>
                <a:gd name="T81" fmla="*/ 18 h 49"/>
                <a:gd name="T82" fmla="*/ 40 w 50"/>
                <a:gd name="T83" fmla="*/ 24 h 49"/>
                <a:gd name="T84" fmla="*/ 40 w 50"/>
                <a:gd name="T85" fmla="*/ 24 h 49"/>
                <a:gd name="T86" fmla="*/ 38 w 50"/>
                <a:gd name="T87" fmla="*/ 30 h 49"/>
                <a:gd name="T88" fmla="*/ 35 w 50"/>
                <a:gd name="T89" fmla="*/ 35 h 49"/>
                <a:gd name="T90" fmla="*/ 30 w 50"/>
                <a:gd name="T91" fmla="*/ 38 h 49"/>
                <a:gd name="T92" fmla="*/ 24 w 50"/>
                <a:gd name="T93" fmla="*/ 38 h 49"/>
                <a:gd name="T94" fmla="*/ 24 w 50"/>
                <a:gd name="T95" fmla="*/ 38 h 49"/>
                <a:gd name="T96" fmla="*/ 20 w 50"/>
                <a:gd name="T97" fmla="*/ 38 h 49"/>
                <a:gd name="T98" fmla="*/ 15 w 50"/>
                <a:gd name="T99" fmla="*/ 35 h 49"/>
                <a:gd name="T100" fmla="*/ 12 w 50"/>
                <a:gd name="T101" fmla="*/ 30 h 49"/>
                <a:gd name="T102" fmla="*/ 10 w 50"/>
                <a:gd name="T103" fmla="*/ 24 h 49"/>
                <a:gd name="T104" fmla="*/ 10 w 50"/>
                <a:gd name="T105" fmla="*/ 24 h 49"/>
                <a:gd name="T106" fmla="*/ 12 w 50"/>
                <a:gd name="T107" fmla="*/ 18 h 49"/>
                <a:gd name="T108" fmla="*/ 15 w 50"/>
                <a:gd name="T109" fmla="*/ 13 h 49"/>
                <a:gd name="T110" fmla="*/ 20 w 50"/>
                <a:gd name="T111" fmla="*/ 10 h 49"/>
                <a:gd name="T112" fmla="*/ 24 w 50"/>
                <a:gd name="T113" fmla="*/ 9 h 49"/>
                <a:gd name="T114" fmla="*/ 24 w 50"/>
                <a:gd name="T115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49">
                  <a:moveTo>
                    <a:pt x="24" y="49"/>
                  </a:moveTo>
                  <a:lnTo>
                    <a:pt x="24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8" y="44"/>
                  </a:lnTo>
                  <a:lnTo>
                    <a:pt x="43" y="41"/>
                  </a:lnTo>
                  <a:lnTo>
                    <a:pt x="46" y="38"/>
                  </a:lnTo>
                  <a:lnTo>
                    <a:pt x="47" y="33"/>
                  </a:lnTo>
                  <a:lnTo>
                    <a:pt x="49" y="29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9" y="19"/>
                  </a:lnTo>
                  <a:lnTo>
                    <a:pt x="47" y="15"/>
                  </a:lnTo>
                  <a:lnTo>
                    <a:pt x="43" y="6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4" y="38"/>
                  </a:lnTo>
                  <a:lnTo>
                    <a:pt x="7" y="41"/>
                  </a:lnTo>
                  <a:lnTo>
                    <a:pt x="10" y="44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close/>
                  <a:moveTo>
                    <a:pt x="24" y="9"/>
                  </a:moveTo>
                  <a:lnTo>
                    <a:pt x="24" y="9"/>
                  </a:lnTo>
                  <a:lnTo>
                    <a:pt x="30" y="10"/>
                  </a:lnTo>
                  <a:lnTo>
                    <a:pt x="35" y="13"/>
                  </a:lnTo>
                  <a:lnTo>
                    <a:pt x="38" y="1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30"/>
                  </a:lnTo>
                  <a:lnTo>
                    <a:pt x="35" y="35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0" y="38"/>
                  </a:lnTo>
                  <a:lnTo>
                    <a:pt x="15" y="35"/>
                  </a:lnTo>
                  <a:lnTo>
                    <a:pt x="12" y="30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20" y="10"/>
                  </a:lnTo>
                  <a:lnTo>
                    <a:pt x="24" y="9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66"/>
            <p:cNvSpPr>
              <a:spLocks noEditPoints="1"/>
            </p:cNvSpPr>
            <p:nvPr/>
          </p:nvSpPr>
          <p:spPr bwMode="auto">
            <a:xfrm>
              <a:off x="8294688" y="5800725"/>
              <a:ext cx="77788" cy="77788"/>
            </a:xfrm>
            <a:custGeom>
              <a:avLst/>
              <a:gdLst>
                <a:gd name="T0" fmla="*/ 24 w 49"/>
                <a:gd name="T1" fmla="*/ 49 h 49"/>
                <a:gd name="T2" fmla="*/ 24 w 49"/>
                <a:gd name="T3" fmla="*/ 49 h 49"/>
                <a:gd name="T4" fmla="*/ 29 w 49"/>
                <a:gd name="T5" fmla="*/ 49 h 49"/>
                <a:gd name="T6" fmla="*/ 33 w 49"/>
                <a:gd name="T7" fmla="*/ 47 h 49"/>
                <a:gd name="T8" fmla="*/ 38 w 49"/>
                <a:gd name="T9" fmla="*/ 44 h 49"/>
                <a:gd name="T10" fmla="*/ 41 w 49"/>
                <a:gd name="T11" fmla="*/ 41 h 49"/>
                <a:gd name="T12" fmla="*/ 44 w 49"/>
                <a:gd name="T13" fmla="*/ 38 h 49"/>
                <a:gd name="T14" fmla="*/ 47 w 49"/>
                <a:gd name="T15" fmla="*/ 33 h 49"/>
                <a:gd name="T16" fmla="*/ 49 w 49"/>
                <a:gd name="T17" fmla="*/ 29 h 49"/>
                <a:gd name="T18" fmla="*/ 49 w 49"/>
                <a:gd name="T19" fmla="*/ 24 h 49"/>
                <a:gd name="T20" fmla="*/ 49 w 49"/>
                <a:gd name="T21" fmla="*/ 24 h 49"/>
                <a:gd name="T22" fmla="*/ 49 w 49"/>
                <a:gd name="T23" fmla="*/ 20 h 49"/>
                <a:gd name="T24" fmla="*/ 47 w 49"/>
                <a:gd name="T25" fmla="*/ 15 h 49"/>
                <a:gd name="T26" fmla="*/ 44 w 49"/>
                <a:gd name="T27" fmla="*/ 10 h 49"/>
                <a:gd name="T28" fmla="*/ 41 w 49"/>
                <a:gd name="T29" fmla="*/ 6 h 49"/>
                <a:gd name="T30" fmla="*/ 38 w 49"/>
                <a:gd name="T31" fmla="*/ 3 h 49"/>
                <a:gd name="T32" fmla="*/ 33 w 49"/>
                <a:gd name="T33" fmla="*/ 1 h 49"/>
                <a:gd name="T34" fmla="*/ 29 w 49"/>
                <a:gd name="T35" fmla="*/ 0 h 49"/>
                <a:gd name="T36" fmla="*/ 24 w 49"/>
                <a:gd name="T37" fmla="*/ 0 h 49"/>
                <a:gd name="T38" fmla="*/ 24 w 49"/>
                <a:gd name="T39" fmla="*/ 0 h 49"/>
                <a:gd name="T40" fmla="*/ 20 w 49"/>
                <a:gd name="T41" fmla="*/ 0 h 49"/>
                <a:gd name="T42" fmla="*/ 15 w 49"/>
                <a:gd name="T43" fmla="*/ 1 h 49"/>
                <a:gd name="T44" fmla="*/ 10 w 49"/>
                <a:gd name="T45" fmla="*/ 3 h 49"/>
                <a:gd name="T46" fmla="*/ 7 w 49"/>
                <a:gd name="T47" fmla="*/ 6 h 49"/>
                <a:gd name="T48" fmla="*/ 4 w 49"/>
                <a:gd name="T49" fmla="*/ 10 h 49"/>
                <a:gd name="T50" fmla="*/ 1 w 49"/>
                <a:gd name="T51" fmla="*/ 15 h 49"/>
                <a:gd name="T52" fmla="*/ 0 w 49"/>
                <a:gd name="T53" fmla="*/ 20 h 49"/>
                <a:gd name="T54" fmla="*/ 0 w 49"/>
                <a:gd name="T55" fmla="*/ 24 h 49"/>
                <a:gd name="T56" fmla="*/ 0 w 49"/>
                <a:gd name="T57" fmla="*/ 24 h 49"/>
                <a:gd name="T58" fmla="*/ 0 w 49"/>
                <a:gd name="T59" fmla="*/ 29 h 49"/>
                <a:gd name="T60" fmla="*/ 1 w 49"/>
                <a:gd name="T61" fmla="*/ 33 h 49"/>
                <a:gd name="T62" fmla="*/ 7 w 49"/>
                <a:gd name="T63" fmla="*/ 41 h 49"/>
                <a:gd name="T64" fmla="*/ 15 w 49"/>
                <a:gd name="T65" fmla="*/ 47 h 49"/>
                <a:gd name="T66" fmla="*/ 20 w 49"/>
                <a:gd name="T67" fmla="*/ 49 h 49"/>
                <a:gd name="T68" fmla="*/ 24 w 49"/>
                <a:gd name="T69" fmla="*/ 49 h 49"/>
                <a:gd name="T70" fmla="*/ 24 w 49"/>
                <a:gd name="T71" fmla="*/ 49 h 49"/>
                <a:gd name="T72" fmla="*/ 24 w 49"/>
                <a:gd name="T73" fmla="*/ 9 h 49"/>
                <a:gd name="T74" fmla="*/ 24 w 49"/>
                <a:gd name="T75" fmla="*/ 9 h 49"/>
                <a:gd name="T76" fmla="*/ 30 w 49"/>
                <a:gd name="T77" fmla="*/ 10 h 49"/>
                <a:gd name="T78" fmla="*/ 35 w 49"/>
                <a:gd name="T79" fmla="*/ 13 h 49"/>
                <a:gd name="T80" fmla="*/ 38 w 49"/>
                <a:gd name="T81" fmla="*/ 18 h 49"/>
                <a:gd name="T82" fmla="*/ 39 w 49"/>
                <a:gd name="T83" fmla="*/ 24 h 49"/>
                <a:gd name="T84" fmla="*/ 39 w 49"/>
                <a:gd name="T85" fmla="*/ 24 h 49"/>
                <a:gd name="T86" fmla="*/ 38 w 49"/>
                <a:gd name="T87" fmla="*/ 30 h 49"/>
                <a:gd name="T88" fmla="*/ 35 w 49"/>
                <a:gd name="T89" fmla="*/ 35 h 49"/>
                <a:gd name="T90" fmla="*/ 30 w 49"/>
                <a:gd name="T91" fmla="*/ 38 h 49"/>
                <a:gd name="T92" fmla="*/ 24 w 49"/>
                <a:gd name="T93" fmla="*/ 38 h 49"/>
                <a:gd name="T94" fmla="*/ 24 w 49"/>
                <a:gd name="T95" fmla="*/ 38 h 49"/>
                <a:gd name="T96" fmla="*/ 18 w 49"/>
                <a:gd name="T97" fmla="*/ 38 h 49"/>
                <a:gd name="T98" fmla="*/ 13 w 49"/>
                <a:gd name="T99" fmla="*/ 35 h 49"/>
                <a:gd name="T100" fmla="*/ 10 w 49"/>
                <a:gd name="T101" fmla="*/ 29 h 49"/>
                <a:gd name="T102" fmla="*/ 9 w 49"/>
                <a:gd name="T103" fmla="*/ 24 h 49"/>
                <a:gd name="T104" fmla="*/ 9 w 49"/>
                <a:gd name="T105" fmla="*/ 24 h 49"/>
                <a:gd name="T106" fmla="*/ 10 w 49"/>
                <a:gd name="T107" fmla="*/ 18 h 49"/>
                <a:gd name="T108" fmla="*/ 13 w 49"/>
                <a:gd name="T109" fmla="*/ 13 h 49"/>
                <a:gd name="T110" fmla="*/ 20 w 49"/>
                <a:gd name="T111" fmla="*/ 10 h 49"/>
                <a:gd name="T112" fmla="*/ 24 w 49"/>
                <a:gd name="T113" fmla="*/ 9 h 49"/>
                <a:gd name="T114" fmla="*/ 24 w 49"/>
                <a:gd name="T115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lnTo>
                    <a:pt x="24" y="49"/>
                  </a:lnTo>
                  <a:lnTo>
                    <a:pt x="29" y="49"/>
                  </a:lnTo>
                  <a:lnTo>
                    <a:pt x="33" y="47"/>
                  </a:lnTo>
                  <a:lnTo>
                    <a:pt x="38" y="44"/>
                  </a:lnTo>
                  <a:lnTo>
                    <a:pt x="41" y="41"/>
                  </a:lnTo>
                  <a:lnTo>
                    <a:pt x="44" y="38"/>
                  </a:lnTo>
                  <a:lnTo>
                    <a:pt x="47" y="33"/>
                  </a:lnTo>
                  <a:lnTo>
                    <a:pt x="49" y="2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4" y="10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10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7" y="41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close/>
                  <a:moveTo>
                    <a:pt x="24" y="9"/>
                  </a:moveTo>
                  <a:lnTo>
                    <a:pt x="24" y="9"/>
                  </a:lnTo>
                  <a:lnTo>
                    <a:pt x="30" y="10"/>
                  </a:lnTo>
                  <a:lnTo>
                    <a:pt x="35" y="13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8" y="30"/>
                  </a:lnTo>
                  <a:lnTo>
                    <a:pt x="35" y="35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10" y="29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0" y="18"/>
                  </a:lnTo>
                  <a:lnTo>
                    <a:pt x="13" y="13"/>
                  </a:lnTo>
                  <a:lnTo>
                    <a:pt x="20" y="10"/>
                  </a:lnTo>
                  <a:lnTo>
                    <a:pt x="24" y="9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67"/>
            <p:cNvSpPr>
              <a:spLocks noEditPoints="1"/>
            </p:cNvSpPr>
            <p:nvPr/>
          </p:nvSpPr>
          <p:spPr bwMode="auto">
            <a:xfrm>
              <a:off x="8450263" y="5800725"/>
              <a:ext cx="79375" cy="77788"/>
            </a:xfrm>
            <a:custGeom>
              <a:avLst/>
              <a:gdLst>
                <a:gd name="T0" fmla="*/ 24 w 50"/>
                <a:gd name="T1" fmla="*/ 49 h 49"/>
                <a:gd name="T2" fmla="*/ 24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8 w 50"/>
                <a:gd name="T9" fmla="*/ 44 h 49"/>
                <a:gd name="T10" fmla="*/ 43 w 50"/>
                <a:gd name="T11" fmla="*/ 41 h 49"/>
                <a:gd name="T12" fmla="*/ 46 w 50"/>
                <a:gd name="T13" fmla="*/ 38 h 49"/>
                <a:gd name="T14" fmla="*/ 47 w 50"/>
                <a:gd name="T15" fmla="*/ 33 h 49"/>
                <a:gd name="T16" fmla="*/ 49 w 50"/>
                <a:gd name="T17" fmla="*/ 29 h 49"/>
                <a:gd name="T18" fmla="*/ 50 w 50"/>
                <a:gd name="T19" fmla="*/ 24 h 49"/>
                <a:gd name="T20" fmla="*/ 50 w 50"/>
                <a:gd name="T21" fmla="*/ 24 h 49"/>
                <a:gd name="T22" fmla="*/ 49 w 50"/>
                <a:gd name="T23" fmla="*/ 20 h 49"/>
                <a:gd name="T24" fmla="*/ 47 w 50"/>
                <a:gd name="T25" fmla="*/ 13 h 49"/>
                <a:gd name="T26" fmla="*/ 46 w 50"/>
                <a:gd name="T27" fmla="*/ 10 h 49"/>
                <a:gd name="T28" fmla="*/ 43 w 50"/>
                <a:gd name="T29" fmla="*/ 6 h 49"/>
                <a:gd name="T30" fmla="*/ 38 w 50"/>
                <a:gd name="T31" fmla="*/ 3 h 49"/>
                <a:gd name="T32" fmla="*/ 35 w 50"/>
                <a:gd name="T33" fmla="*/ 1 h 49"/>
                <a:gd name="T34" fmla="*/ 30 w 50"/>
                <a:gd name="T35" fmla="*/ 0 h 49"/>
                <a:gd name="T36" fmla="*/ 24 w 50"/>
                <a:gd name="T37" fmla="*/ 0 h 49"/>
                <a:gd name="T38" fmla="*/ 24 w 50"/>
                <a:gd name="T39" fmla="*/ 0 h 49"/>
                <a:gd name="T40" fmla="*/ 20 w 50"/>
                <a:gd name="T41" fmla="*/ 0 h 49"/>
                <a:gd name="T42" fmla="*/ 15 w 50"/>
                <a:gd name="T43" fmla="*/ 1 h 49"/>
                <a:gd name="T44" fmla="*/ 10 w 50"/>
                <a:gd name="T45" fmla="*/ 3 h 49"/>
                <a:gd name="T46" fmla="*/ 7 w 50"/>
                <a:gd name="T47" fmla="*/ 6 h 49"/>
                <a:gd name="T48" fmla="*/ 4 w 50"/>
                <a:gd name="T49" fmla="*/ 10 h 49"/>
                <a:gd name="T50" fmla="*/ 3 w 50"/>
                <a:gd name="T51" fmla="*/ 15 h 49"/>
                <a:gd name="T52" fmla="*/ 1 w 50"/>
                <a:gd name="T53" fmla="*/ 20 h 49"/>
                <a:gd name="T54" fmla="*/ 0 w 50"/>
                <a:gd name="T55" fmla="*/ 24 h 49"/>
                <a:gd name="T56" fmla="*/ 0 w 50"/>
                <a:gd name="T57" fmla="*/ 24 h 49"/>
                <a:gd name="T58" fmla="*/ 1 w 50"/>
                <a:gd name="T59" fmla="*/ 29 h 49"/>
                <a:gd name="T60" fmla="*/ 3 w 50"/>
                <a:gd name="T61" fmla="*/ 33 h 49"/>
                <a:gd name="T62" fmla="*/ 7 w 50"/>
                <a:gd name="T63" fmla="*/ 41 h 49"/>
                <a:gd name="T64" fmla="*/ 15 w 50"/>
                <a:gd name="T65" fmla="*/ 47 h 49"/>
                <a:gd name="T66" fmla="*/ 20 w 50"/>
                <a:gd name="T67" fmla="*/ 49 h 49"/>
                <a:gd name="T68" fmla="*/ 24 w 50"/>
                <a:gd name="T69" fmla="*/ 49 h 49"/>
                <a:gd name="T70" fmla="*/ 24 w 50"/>
                <a:gd name="T71" fmla="*/ 49 h 49"/>
                <a:gd name="T72" fmla="*/ 24 w 50"/>
                <a:gd name="T73" fmla="*/ 9 h 49"/>
                <a:gd name="T74" fmla="*/ 24 w 50"/>
                <a:gd name="T75" fmla="*/ 9 h 49"/>
                <a:gd name="T76" fmla="*/ 30 w 50"/>
                <a:gd name="T77" fmla="*/ 10 h 49"/>
                <a:gd name="T78" fmla="*/ 35 w 50"/>
                <a:gd name="T79" fmla="*/ 13 h 49"/>
                <a:gd name="T80" fmla="*/ 38 w 50"/>
                <a:gd name="T81" fmla="*/ 18 h 49"/>
                <a:gd name="T82" fmla="*/ 40 w 50"/>
                <a:gd name="T83" fmla="*/ 24 h 49"/>
                <a:gd name="T84" fmla="*/ 40 w 50"/>
                <a:gd name="T85" fmla="*/ 24 h 49"/>
                <a:gd name="T86" fmla="*/ 38 w 50"/>
                <a:gd name="T87" fmla="*/ 30 h 49"/>
                <a:gd name="T88" fmla="*/ 35 w 50"/>
                <a:gd name="T89" fmla="*/ 35 h 49"/>
                <a:gd name="T90" fmla="*/ 30 w 50"/>
                <a:gd name="T91" fmla="*/ 38 h 49"/>
                <a:gd name="T92" fmla="*/ 24 w 50"/>
                <a:gd name="T93" fmla="*/ 38 h 49"/>
                <a:gd name="T94" fmla="*/ 24 w 50"/>
                <a:gd name="T95" fmla="*/ 38 h 49"/>
                <a:gd name="T96" fmla="*/ 20 w 50"/>
                <a:gd name="T97" fmla="*/ 38 h 49"/>
                <a:gd name="T98" fmla="*/ 15 w 50"/>
                <a:gd name="T99" fmla="*/ 35 h 49"/>
                <a:gd name="T100" fmla="*/ 12 w 50"/>
                <a:gd name="T101" fmla="*/ 29 h 49"/>
                <a:gd name="T102" fmla="*/ 10 w 50"/>
                <a:gd name="T103" fmla="*/ 24 h 49"/>
                <a:gd name="T104" fmla="*/ 10 w 50"/>
                <a:gd name="T105" fmla="*/ 24 h 49"/>
                <a:gd name="T106" fmla="*/ 12 w 50"/>
                <a:gd name="T107" fmla="*/ 18 h 49"/>
                <a:gd name="T108" fmla="*/ 15 w 50"/>
                <a:gd name="T109" fmla="*/ 13 h 49"/>
                <a:gd name="T110" fmla="*/ 20 w 50"/>
                <a:gd name="T111" fmla="*/ 10 h 49"/>
                <a:gd name="T112" fmla="*/ 24 w 50"/>
                <a:gd name="T113" fmla="*/ 9 h 49"/>
                <a:gd name="T114" fmla="*/ 24 w 50"/>
                <a:gd name="T115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49">
                  <a:moveTo>
                    <a:pt x="24" y="49"/>
                  </a:moveTo>
                  <a:lnTo>
                    <a:pt x="24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8" y="44"/>
                  </a:lnTo>
                  <a:lnTo>
                    <a:pt x="43" y="41"/>
                  </a:lnTo>
                  <a:lnTo>
                    <a:pt x="46" y="38"/>
                  </a:lnTo>
                  <a:lnTo>
                    <a:pt x="47" y="33"/>
                  </a:lnTo>
                  <a:lnTo>
                    <a:pt x="49" y="29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9" y="20"/>
                  </a:lnTo>
                  <a:lnTo>
                    <a:pt x="47" y="13"/>
                  </a:lnTo>
                  <a:lnTo>
                    <a:pt x="46" y="10"/>
                  </a:lnTo>
                  <a:lnTo>
                    <a:pt x="43" y="6"/>
                  </a:lnTo>
                  <a:lnTo>
                    <a:pt x="38" y="3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10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7" y="41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close/>
                  <a:moveTo>
                    <a:pt x="24" y="9"/>
                  </a:moveTo>
                  <a:lnTo>
                    <a:pt x="24" y="9"/>
                  </a:lnTo>
                  <a:lnTo>
                    <a:pt x="30" y="10"/>
                  </a:lnTo>
                  <a:lnTo>
                    <a:pt x="35" y="13"/>
                  </a:lnTo>
                  <a:lnTo>
                    <a:pt x="38" y="1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30"/>
                  </a:lnTo>
                  <a:lnTo>
                    <a:pt x="35" y="35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0" y="38"/>
                  </a:lnTo>
                  <a:lnTo>
                    <a:pt x="15" y="35"/>
                  </a:lnTo>
                  <a:lnTo>
                    <a:pt x="12" y="29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20" y="10"/>
                  </a:lnTo>
                  <a:lnTo>
                    <a:pt x="24" y="9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0" name="Freeform 368"/>
          <p:cNvSpPr>
            <a:spLocks noEditPoints="1"/>
          </p:cNvSpPr>
          <p:nvPr userDrawn="1"/>
        </p:nvSpPr>
        <p:spPr bwMode="auto">
          <a:xfrm>
            <a:off x="8988788" y="5491496"/>
            <a:ext cx="473088" cy="274877"/>
          </a:xfrm>
          <a:custGeom>
            <a:avLst/>
            <a:gdLst>
              <a:gd name="T0" fmla="*/ 250 w 253"/>
              <a:gd name="T1" fmla="*/ 15 h 196"/>
              <a:gd name="T2" fmla="*/ 201 w 253"/>
              <a:gd name="T3" fmla="*/ 30 h 196"/>
              <a:gd name="T4" fmla="*/ 182 w 253"/>
              <a:gd name="T5" fmla="*/ 35 h 196"/>
              <a:gd name="T6" fmla="*/ 135 w 253"/>
              <a:gd name="T7" fmla="*/ 26 h 196"/>
              <a:gd name="T8" fmla="*/ 98 w 253"/>
              <a:gd name="T9" fmla="*/ 18 h 196"/>
              <a:gd name="T10" fmla="*/ 57 w 253"/>
              <a:gd name="T11" fmla="*/ 29 h 196"/>
              <a:gd name="T12" fmla="*/ 0 w 253"/>
              <a:gd name="T13" fmla="*/ 0 h 196"/>
              <a:gd name="T14" fmla="*/ 0 w 253"/>
              <a:gd name="T15" fmla="*/ 98 h 196"/>
              <a:gd name="T16" fmla="*/ 20 w 253"/>
              <a:gd name="T17" fmla="*/ 107 h 196"/>
              <a:gd name="T18" fmla="*/ 30 w 253"/>
              <a:gd name="T19" fmla="*/ 141 h 196"/>
              <a:gd name="T20" fmla="*/ 49 w 253"/>
              <a:gd name="T21" fmla="*/ 158 h 196"/>
              <a:gd name="T22" fmla="*/ 70 w 253"/>
              <a:gd name="T23" fmla="*/ 173 h 196"/>
              <a:gd name="T24" fmla="*/ 92 w 253"/>
              <a:gd name="T25" fmla="*/ 190 h 196"/>
              <a:gd name="T26" fmla="*/ 116 w 253"/>
              <a:gd name="T27" fmla="*/ 194 h 196"/>
              <a:gd name="T28" fmla="*/ 142 w 253"/>
              <a:gd name="T29" fmla="*/ 187 h 196"/>
              <a:gd name="T30" fmla="*/ 176 w 253"/>
              <a:gd name="T31" fmla="*/ 179 h 196"/>
              <a:gd name="T32" fmla="*/ 196 w 253"/>
              <a:gd name="T33" fmla="*/ 168 h 196"/>
              <a:gd name="T34" fmla="*/ 219 w 253"/>
              <a:gd name="T35" fmla="*/ 147 h 196"/>
              <a:gd name="T36" fmla="*/ 227 w 253"/>
              <a:gd name="T37" fmla="*/ 118 h 196"/>
              <a:gd name="T38" fmla="*/ 240 w 253"/>
              <a:gd name="T39" fmla="*/ 118 h 196"/>
              <a:gd name="T40" fmla="*/ 240 w 253"/>
              <a:gd name="T41" fmla="*/ 109 h 196"/>
              <a:gd name="T42" fmla="*/ 40 w 253"/>
              <a:gd name="T43" fmla="*/ 141 h 196"/>
              <a:gd name="T44" fmla="*/ 58 w 253"/>
              <a:gd name="T45" fmla="*/ 136 h 196"/>
              <a:gd name="T46" fmla="*/ 73 w 253"/>
              <a:gd name="T47" fmla="*/ 161 h 196"/>
              <a:gd name="T48" fmla="*/ 60 w 253"/>
              <a:gd name="T49" fmla="*/ 151 h 196"/>
              <a:gd name="T50" fmla="*/ 86 w 253"/>
              <a:gd name="T51" fmla="*/ 142 h 196"/>
              <a:gd name="T52" fmla="*/ 93 w 253"/>
              <a:gd name="T53" fmla="*/ 176 h 196"/>
              <a:gd name="T54" fmla="*/ 80 w 253"/>
              <a:gd name="T55" fmla="*/ 167 h 196"/>
              <a:gd name="T56" fmla="*/ 113 w 253"/>
              <a:gd name="T57" fmla="*/ 151 h 196"/>
              <a:gd name="T58" fmla="*/ 107 w 253"/>
              <a:gd name="T59" fmla="*/ 162 h 196"/>
              <a:gd name="T60" fmla="*/ 106 w 253"/>
              <a:gd name="T61" fmla="*/ 188 h 196"/>
              <a:gd name="T62" fmla="*/ 118 w 253"/>
              <a:gd name="T63" fmla="*/ 164 h 196"/>
              <a:gd name="T64" fmla="*/ 213 w 253"/>
              <a:gd name="T65" fmla="*/ 139 h 196"/>
              <a:gd name="T66" fmla="*/ 168 w 253"/>
              <a:gd name="T67" fmla="*/ 132 h 196"/>
              <a:gd name="T68" fmla="*/ 187 w 253"/>
              <a:gd name="T69" fmla="*/ 150 h 196"/>
              <a:gd name="T70" fmla="*/ 187 w 253"/>
              <a:gd name="T71" fmla="*/ 162 h 196"/>
              <a:gd name="T72" fmla="*/ 147 w 253"/>
              <a:gd name="T73" fmla="*/ 148 h 196"/>
              <a:gd name="T74" fmla="*/ 171 w 253"/>
              <a:gd name="T75" fmla="*/ 170 h 196"/>
              <a:gd name="T76" fmla="*/ 141 w 253"/>
              <a:gd name="T77" fmla="*/ 171 h 196"/>
              <a:gd name="T78" fmla="*/ 138 w 253"/>
              <a:gd name="T79" fmla="*/ 181 h 196"/>
              <a:gd name="T80" fmla="*/ 130 w 253"/>
              <a:gd name="T81" fmla="*/ 167 h 196"/>
              <a:gd name="T82" fmla="*/ 121 w 253"/>
              <a:gd name="T83" fmla="*/ 155 h 196"/>
              <a:gd name="T84" fmla="*/ 101 w 253"/>
              <a:gd name="T85" fmla="*/ 136 h 196"/>
              <a:gd name="T86" fmla="*/ 73 w 253"/>
              <a:gd name="T87" fmla="*/ 130 h 196"/>
              <a:gd name="T88" fmla="*/ 37 w 253"/>
              <a:gd name="T89" fmla="*/ 118 h 196"/>
              <a:gd name="T90" fmla="*/ 24 w 253"/>
              <a:gd name="T91" fmla="*/ 98 h 196"/>
              <a:gd name="T92" fmla="*/ 81 w 253"/>
              <a:gd name="T93" fmla="*/ 35 h 196"/>
              <a:gd name="T94" fmla="*/ 121 w 253"/>
              <a:gd name="T95" fmla="*/ 32 h 196"/>
              <a:gd name="T96" fmla="*/ 73 w 253"/>
              <a:gd name="T97" fmla="*/ 49 h 196"/>
              <a:gd name="T98" fmla="*/ 98 w 253"/>
              <a:gd name="T99" fmla="*/ 76 h 196"/>
              <a:gd name="T100" fmla="*/ 129 w 253"/>
              <a:gd name="T101" fmla="*/ 75 h 196"/>
              <a:gd name="T102" fmla="*/ 168 w 253"/>
              <a:gd name="T103" fmla="*/ 109 h 196"/>
              <a:gd name="T104" fmla="*/ 216 w 253"/>
              <a:gd name="T105" fmla="*/ 121 h 196"/>
              <a:gd name="T106" fmla="*/ 179 w 253"/>
              <a:gd name="T107" fmla="*/ 96 h 196"/>
              <a:gd name="T108" fmla="*/ 167 w 253"/>
              <a:gd name="T109" fmla="*/ 92 h 196"/>
              <a:gd name="T110" fmla="*/ 139 w 253"/>
              <a:gd name="T111" fmla="*/ 73 h 196"/>
              <a:gd name="T112" fmla="*/ 112 w 253"/>
              <a:gd name="T113" fmla="*/ 66 h 196"/>
              <a:gd name="T114" fmla="*/ 83 w 253"/>
              <a:gd name="T115" fmla="*/ 52 h 196"/>
              <a:gd name="T116" fmla="*/ 148 w 253"/>
              <a:gd name="T117" fmla="*/ 30 h 196"/>
              <a:gd name="T118" fmla="*/ 199 w 253"/>
              <a:gd name="T119" fmla="*/ 4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3" h="196">
                <a:moveTo>
                  <a:pt x="240" y="109"/>
                </a:moveTo>
                <a:lnTo>
                  <a:pt x="240" y="109"/>
                </a:lnTo>
                <a:lnTo>
                  <a:pt x="205" y="38"/>
                </a:lnTo>
                <a:lnTo>
                  <a:pt x="205" y="38"/>
                </a:lnTo>
                <a:lnTo>
                  <a:pt x="214" y="34"/>
                </a:lnTo>
                <a:lnTo>
                  <a:pt x="214" y="34"/>
                </a:lnTo>
                <a:lnTo>
                  <a:pt x="250" y="15"/>
                </a:lnTo>
                <a:lnTo>
                  <a:pt x="250" y="15"/>
                </a:lnTo>
                <a:lnTo>
                  <a:pt x="251" y="14"/>
                </a:lnTo>
                <a:lnTo>
                  <a:pt x="251" y="14"/>
                </a:lnTo>
                <a:lnTo>
                  <a:pt x="253" y="4"/>
                </a:lnTo>
                <a:lnTo>
                  <a:pt x="253" y="4"/>
                </a:lnTo>
                <a:lnTo>
                  <a:pt x="248" y="6"/>
                </a:lnTo>
                <a:lnTo>
                  <a:pt x="248" y="6"/>
                </a:lnTo>
                <a:lnTo>
                  <a:pt x="201" y="30"/>
                </a:lnTo>
                <a:lnTo>
                  <a:pt x="201" y="30"/>
                </a:lnTo>
                <a:lnTo>
                  <a:pt x="196" y="32"/>
                </a:lnTo>
                <a:lnTo>
                  <a:pt x="196" y="35"/>
                </a:lnTo>
                <a:lnTo>
                  <a:pt x="196" y="37"/>
                </a:lnTo>
                <a:lnTo>
                  <a:pt x="196" y="37"/>
                </a:lnTo>
                <a:lnTo>
                  <a:pt x="191" y="38"/>
                </a:lnTo>
                <a:lnTo>
                  <a:pt x="188" y="37"/>
                </a:lnTo>
                <a:lnTo>
                  <a:pt x="182" y="35"/>
                </a:lnTo>
                <a:lnTo>
                  <a:pt x="182" y="35"/>
                </a:lnTo>
                <a:lnTo>
                  <a:pt x="168" y="27"/>
                </a:lnTo>
                <a:lnTo>
                  <a:pt x="168" y="27"/>
                </a:lnTo>
                <a:lnTo>
                  <a:pt x="158" y="23"/>
                </a:lnTo>
                <a:lnTo>
                  <a:pt x="153" y="23"/>
                </a:lnTo>
                <a:lnTo>
                  <a:pt x="147" y="23"/>
                </a:lnTo>
                <a:lnTo>
                  <a:pt x="147" y="23"/>
                </a:lnTo>
                <a:lnTo>
                  <a:pt x="135" y="26"/>
                </a:lnTo>
                <a:lnTo>
                  <a:pt x="135" y="26"/>
                </a:lnTo>
                <a:lnTo>
                  <a:pt x="132" y="26"/>
                </a:lnTo>
                <a:lnTo>
                  <a:pt x="130" y="26"/>
                </a:lnTo>
                <a:lnTo>
                  <a:pt x="130" y="26"/>
                </a:lnTo>
                <a:lnTo>
                  <a:pt x="121" y="21"/>
                </a:lnTo>
                <a:lnTo>
                  <a:pt x="121" y="21"/>
                </a:lnTo>
                <a:lnTo>
                  <a:pt x="113" y="18"/>
                </a:lnTo>
                <a:lnTo>
                  <a:pt x="106" y="18"/>
                </a:lnTo>
                <a:lnTo>
                  <a:pt x="98" y="18"/>
                </a:lnTo>
                <a:lnTo>
                  <a:pt x="90" y="21"/>
                </a:lnTo>
                <a:lnTo>
                  <a:pt x="90" y="21"/>
                </a:lnTo>
                <a:lnTo>
                  <a:pt x="75" y="27"/>
                </a:lnTo>
                <a:lnTo>
                  <a:pt x="75" y="27"/>
                </a:lnTo>
                <a:lnTo>
                  <a:pt x="67" y="30"/>
                </a:lnTo>
                <a:lnTo>
                  <a:pt x="58" y="30"/>
                </a:lnTo>
                <a:lnTo>
                  <a:pt x="58" y="30"/>
                </a:lnTo>
                <a:lnTo>
                  <a:pt x="57" y="29"/>
                </a:lnTo>
                <a:lnTo>
                  <a:pt x="57" y="29"/>
                </a:lnTo>
                <a:lnTo>
                  <a:pt x="52" y="26"/>
                </a:lnTo>
                <a:lnTo>
                  <a:pt x="52" y="26"/>
                </a:lnTo>
                <a:lnTo>
                  <a:pt x="3" y="1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9"/>
                </a:lnTo>
                <a:lnTo>
                  <a:pt x="0" y="9"/>
                </a:lnTo>
                <a:lnTo>
                  <a:pt x="46" y="34"/>
                </a:lnTo>
                <a:lnTo>
                  <a:pt x="46" y="34"/>
                </a:lnTo>
                <a:lnTo>
                  <a:pt x="11" y="104"/>
                </a:lnTo>
                <a:lnTo>
                  <a:pt x="11" y="104"/>
                </a:lnTo>
                <a:lnTo>
                  <a:pt x="0" y="98"/>
                </a:lnTo>
                <a:lnTo>
                  <a:pt x="0" y="98"/>
                </a:lnTo>
                <a:lnTo>
                  <a:pt x="0" y="109"/>
                </a:lnTo>
                <a:lnTo>
                  <a:pt x="0" y="109"/>
                </a:lnTo>
                <a:lnTo>
                  <a:pt x="11" y="113"/>
                </a:lnTo>
                <a:lnTo>
                  <a:pt x="11" y="113"/>
                </a:lnTo>
                <a:lnTo>
                  <a:pt x="14" y="113"/>
                </a:lnTo>
                <a:lnTo>
                  <a:pt x="17" y="110"/>
                </a:lnTo>
                <a:lnTo>
                  <a:pt x="17" y="110"/>
                </a:lnTo>
                <a:lnTo>
                  <a:pt x="20" y="107"/>
                </a:lnTo>
                <a:lnTo>
                  <a:pt x="20" y="107"/>
                </a:lnTo>
                <a:lnTo>
                  <a:pt x="24" y="112"/>
                </a:lnTo>
                <a:lnTo>
                  <a:pt x="27" y="118"/>
                </a:lnTo>
                <a:lnTo>
                  <a:pt x="27" y="118"/>
                </a:lnTo>
                <a:lnTo>
                  <a:pt x="34" y="132"/>
                </a:lnTo>
                <a:lnTo>
                  <a:pt x="34" y="132"/>
                </a:lnTo>
                <a:lnTo>
                  <a:pt x="32" y="135"/>
                </a:lnTo>
                <a:lnTo>
                  <a:pt x="30" y="141"/>
                </a:lnTo>
                <a:lnTo>
                  <a:pt x="32" y="145"/>
                </a:lnTo>
                <a:lnTo>
                  <a:pt x="34" y="150"/>
                </a:lnTo>
                <a:lnTo>
                  <a:pt x="34" y="150"/>
                </a:lnTo>
                <a:lnTo>
                  <a:pt x="37" y="153"/>
                </a:lnTo>
                <a:lnTo>
                  <a:pt x="40" y="156"/>
                </a:lnTo>
                <a:lnTo>
                  <a:pt x="44" y="158"/>
                </a:lnTo>
                <a:lnTo>
                  <a:pt x="49" y="158"/>
                </a:lnTo>
                <a:lnTo>
                  <a:pt x="49" y="158"/>
                </a:lnTo>
                <a:lnTo>
                  <a:pt x="53" y="164"/>
                </a:lnTo>
                <a:lnTo>
                  <a:pt x="53" y="164"/>
                </a:lnTo>
                <a:lnTo>
                  <a:pt x="60" y="170"/>
                </a:lnTo>
                <a:lnTo>
                  <a:pt x="64" y="171"/>
                </a:lnTo>
                <a:lnTo>
                  <a:pt x="69" y="171"/>
                </a:lnTo>
                <a:lnTo>
                  <a:pt x="69" y="171"/>
                </a:lnTo>
                <a:lnTo>
                  <a:pt x="70" y="171"/>
                </a:lnTo>
                <a:lnTo>
                  <a:pt x="70" y="173"/>
                </a:lnTo>
                <a:lnTo>
                  <a:pt x="70" y="173"/>
                </a:lnTo>
                <a:lnTo>
                  <a:pt x="76" y="181"/>
                </a:lnTo>
                <a:lnTo>
                  <a:pt x="81" y="184"/>
                </a:lnTo>
                <a:lnTo>
                  <a:pt x="86" y="185"/>
                </a:lnTo>
                <a:lnTo>
                  <a:pt x="86" y="185"/>
                </a:lnTo>
                <a:lnTo>
                  <a:pt x="89" y="187"/>
                </a:lnTo>
                <a:lnTo>
                  <a:pt x="92" y="190"/>
                </a:lnTo>
                <a:lnTo>
                  <a:pt x="92" y="190"/>
                </a:lnTo>
                <a:lnTo>
                  <a:pt x="93" y="193"/>
                </a:lnTo>
                <a:lnTo>
                  <a:pt x="96" y="194"/>
                </a:lnTo>
                <a:lnTo>
                  <a:pt x="103" y="196"/>
                </a:lnTo>
                <a:lnTo>
                  <a:pt x="103" y="196"/>
                </a:lnTo>
                <a:lnTo>
                  <a:pt x="106" y="196"/>
                </a:lnTo>
                <a:lnTo>
                  <a:pt x="109" y="196"/>
                </a:lnTo>
                <a:lnTo>
                  <a:pt x="109" y="196"/>
                </a:lnTo>
                <a:lnTo>
                  <a:pt x="116" y="194"/>
                </a:lnTo>
                <a:lnTo>
                  <a:pt x="116" y="194"/>
                </a:lnTo>
                <a:lnTo>
                  <a:pt x="119" y="194"/>
                </a:lnTo>
                <a:lnTo>
                  <a:pt x="119" y="194"/>
                </a:lnTo>
                <a:lnTo>
                  <a:pt x="127" y="194"/>
                </a:lnTo>
                <a:lnTo>
                  <a:pt x="133" y="194"/>
                </a:lnTo>
                <a:lnTo>
                  <a:pt x="139" y="191"/>
                </a:lnTo>
                <a:lnTo>
                  <a:pt x="142" y="187"/>
                </a:lnTo>
                <a:lnTo>
                  <a:pt x="142" y="187"/>
                </a:lnTo>
                <a:lnTo>
                  <a:pt x="145" y="184"/>
                </a:lnTo>
                <a:lnTo>
                  <a:pt x="145" y="184"/>
                </a:lnTo>
                <a:lnTo>
                  <a:pt x="152" y="185"/>
                </a:lnTo>
                <a:lnTo>
                  <a:pt x="159" y="187"/>
                </a:lnTo>
                <a:lnTo>
                  <a:pt x="159" y="187"/>
                </a:lnTo>
                <a:lnTo>
                  <a:pt x="165" y="185"/>
                </a:lnTo>
                <a:lnTo>
                  <a:pt x="171" y="184"/>
                </a:lnTo>
                <a:lnTo>
                  <a:pt x="176" y="179"/>
                </a:lnTo>
                <a:lnTo>
                  <a:pt x="179" y="174"/>
                </a:lnTo>
                <a:lnTo>
                  <a:pt x="179" y="174"/>
                </a:lnTo>
                <a:lnTo>
                  <a:pt x="182" y="173"/>
                </a:lnTo>
                <a:lnTo>
                  <a:pt x="182" y="173"/>
                </a:lnTo>
                <a:lnTo>
                  <a:pt x="187" y="171"/>
                </a:lnTo>
                <a:lnTo>
                  <a:pt x="191" y="170"/>
                </a:lnTo>
                <a:lnTo>
                  <a:pt x="191" y="170"/>
                </a:lnTo>
                <a:lnTo>
                  <a:pt x="196" y="168"/>
                </a:lnTo>
                <a:lnTo>
                  <a:pt x="199" y="164"/>
                </a:lnTo>
                <a:lnTo>
                  <a:pt x="201" y="161"/>
                </a:lnTo>
                <a:lnTo>
                  <a:pt x="202" y="155"/>
                </a:lnTo>
                <a:lnTo>
                  <a:pt x="202" y="155"/>
                </a:lnTo>
                <a:lnTo>
                  <a:pt x="210" y="153"/>
                </a:lnTo>
                <a:lnTo>
                  <a:pt x="214" y="151"/>
                </a:lnTo>
                <a:lnTo>
                  <a:pt x="214" y="151"/>
                </a:lnTo>
                <a:lnTo>
                  <a:pt x="219" y="147"/>
                </a:lnTo>
                <a:lnTo>
                  <a:pt x="222" y="141"/>
                </a:lnTo>
                <a:lnTo>
                  <a:pt x="224" y="135"/>
                </a:lnTo>
                <a:lnTo>
                  <a:pt x="224" y="128"/>
                </a:lnTo>
                <a:lnTo>
                  <a:pt x="224" y="128"/>
                </a:lnTo>
                <a:lnTo>
                  <a:pt x="224" y="127"/>
                </a:lnTo>
                <a:lnTo>
                  <a:pt x="224" y="127"/>
                </a:lnTo>
                <a:lnTo>
                  <a:pt x="227" y="118"/>
                </a:lnTo>
                <a:lnTo>
                  <a:pt x="227" y="118"/>
                </a:lnTo>
                <a:lnTo>
                  <a:pt x="230" y="115"/>
                </a:lnTo>
                <a:lnTo>
                  <a:pt x="233" y="112"/>
                </a:lnTo>
                <a:lnTo>
                  <a:pt x="233" y="112"/>
                </a:lnTo>
                <a:lnTo>
                  <a:pt x="234" y="116"/>
                </a:lnTo>
                <a:lnTo>
                  <a:pt x="234" y="116"/>
                </a:lnTo>
                <a:lnTo>
                  <a:pt x="237" y="118"/>
                </a:lnTo>
                <a:lnTo>
                  <a:pt x="240" y="118"/>
                </a:lnTo>
                <a:lnTo>
                  <a:pt x="240" y="118"/>
                </a:lnTo>
                <a:lnTo>
                  <a:pt x="251" y="113"/>
                </a:lnTo>
                <a:lnTo>
                  <a:pt x="251" y="113"/>
                </a:lnTo>
                <a:lnTo>
                  <a:pt x="251" y="112"/>
                </a:lnTo>
                <a:lnTo>
                  <a:pt x="251" y="112"/>
                </a:lnTo>
                <a:lnTo>
                  <a:pt x="253" y="102"/>
                </a:lnTo>
                <a:lnTo>
                  <a:pt x="253" y="102"/>
                </a:lnTo>
                <a:lnTo>
                  <a:pt x="240" y="109"/>
                </a:lnTo>
                <a:lnTo>
                  <a:pt x="240" y="109"/>
                </a:lnTo>
                <a:close/>
                <a:moveTo>
                  <a:pt x="52" y="147"/>
                </a:moveTo>
                <a:lnTo>
                  <a:pt x="52" y="147"/>
                </a:lnTo>
                <a:lnTo>
                  <a:pt x="49" y="148"/>
                </a:lnTo>
                <a:lnTo>
                  <a:pt x="47" y="148"/>
                </a:lnTo>
                <a:lnTo>
                  <a:pt x="44" y="148"/>
                </a:lnTo>
                <a:lnTo>
                  <a:pt x="43" y="147"/>
                </a:lnTo>
                <a:lnTo>
                  <a:pt x="43" y="147"/>
                </a:lnTo>
                <a:lnTo>
                  <a:pt x="40" y="141"/>
                </a:lnTo>
                <a:lnTo>
                  <a:pt x="40" y="139"/>
                </a:lnTo>
                <a:lnTo>
                  <a:pt x="41" y="136"/>
                </a:lnTo>
                <a:lnTo>
                  <a:pt x="41" y="136"/>
                </a:lnTo>
                <a:lnTo>
                  <a:pt x="46" y="133"/>
                </a:lnTo>
                <a:lnTo>
                  <a:pt x="50" y="132"/>
                </a:lnTo>
                <a:lnTo>
                  <a:pt x="50" y="132"/>
                </a:lnTo>
                <a:lnTo>
                  <a:pt x="55" y="133"/>
                </a:lnTo>
                <a:lnTo>
                  <a:pt x="58" y="136"/>
                </a:lnTo>
                <a:lnTo>
                  <a:pt x="58" y="136"/>
                </a:lnTo>
                <a:lnTo>
                  <a:pt x="58" y="139"/>
                </a:lnTo>
                <a:lnTo>
                  <a:pt x="57" y="142"/>
                </a:lnTo>
                <a:lnTo>
                  <a:pt x="57" y="142"/>
                </a:lnTo>
                <a:lnTo>
                  <a:pt x="52" y="147"/>
                </a:lnTo>
                <a:lnTo>
                  <a:pt x="52" y="147"/>
                </a:lnTo>
                <a:close/>
                <a:moveTo>
                  <a:pt x="73" y="161"/>
                </a:moveTo>
                <a:lnTo>
                  <a:pt x="73" y="161"/>
                </a:lnTo>
                <a:lnTo>
                  <a:pt x="69" y="162"/>
                </a:lnTo>
                <a:lnTo>
                  <a:pt x="69" y="162"/>
                </a:lnTo>
                <a:lnTo>
                  <a:pt x="63" y="161"/>
                </a:lnTo>
                <a:lnTo>
                  <a:pt x="60" y="156"/>
                </a:lnTo>
                <a:lnTo>
                  <a:pt x="60" y="156"/>
                </a:lnTo>
                <a:lnTo>
                  <a:pt x="58" y="155"/>
                </a:lnTo>
                <a:lnTo>
                  <a:pt x="60" y="151"/>
                </a:lnTo>
                <a:lnTo>
                  <a:pt x="60" y="151"/>
                </a:lnTo>
                <a:lnTo>
                  <a:pt x="69" y="142"/>
                </a:lnTo>
                <a:lnTo>
                  <a:pt x="69" y="142"/>
                </a:lnTo>
                <a:lnTo>
                  <a:pt x="72" y="141"/>
                </a:lnTo>
                <a:lnTo>
                  <a:pt x="76" y="139"/>
                </a:lnTo>
                <a:lnTo>
                  <a:pt x="80" y="139"/>
                </a:lnTo>
                <a:lnTo>
                  <a:pt x="83" y="141"/>
                </a:lnTo>
                <a:lnTo>
                  <a:pt x="83" y="141"/>
                </a:lnTo>
                <a:lnTo>
                  <a:pt x="86" y="142"/>
                </a:lnTo>
                <a:lnTo>
                  <a:pt x="86" y="144"/>
                </a:lnTo>
                <a:lnTo>
                  <a:pt x="86" y="147"/>
                </a:lnTo>
                <a:lnTo>
                  <a:pt x="84" y="148"/>
                </a:lnTo>
                <a:lnTo>
                  <a:pt x="84" y="148"/>
                </a:lnTo>
                <a:lnTo>
                  <a:pt x="73" y="161"/>
                </a:lnTo>
                <a:lnTo>
                  <a:pt x="73" y="161"/>
                </a:lnTo>
                <a:close/>
                <a:moveTo>
                  <a:pt x="93" y="176"/>
                </a:moveTo>
                <a:lnTo>
                  <a:pt x="93" y="176"/>
                </a:lnTo>
                <a:lnTo>
                  <a:pt x="90" y="178"/>
                </a:lnTo>
                <a:lnTo>
                  <a:pt x="87" y="178"/>
                </a:lnTo>
                <a:lnTo>
                  <a:pt x="87" y="178"/>
                </a:lnTo>
                <a:lnTo>
                  <a:pt x="83" y="174"/>
                </a:lnTo>
                <a:lnTo>
                  <a:pt x="80" y="170"/>
                </a:lnTo>
                <a:lnTo>
                  <a:pt x="80" y="170"/>
                </a:lnTo>
                <a:lnTo>
                  <a:pt x="80" y="167"/>
                </a:lnTo>
                <a:lnTo>
                  <a:pt x="80" y="167"/>
                </a:lnTo>
                <a:lnTo>
                  <a:pt x="99" y="147"/>
                </a:lnTo>
                <a:lnTo>
                  <a:pt x="99" y="147"/>
                </a:lnTo>
                <a:lnTo>
                  <a:pt x="104" y="144"/>
                </a:lnTo>
                <a:lnTo>
                  <a:pt x="109" y="145"/>
                </a:lnTo>
                <a:lnTo>
                  <a:pt x="109" y="145"/>
                </a:lnTo>
                <a:lnTo>
                  <a:pt x="112" y="147"/>
                </a:lnTo>
                <a:lnTo>
                  <a:pt x="113" y="151"/>
                </a:lnTo>
                <a:lnTo>
                  <a:pt x="113" y="151"/>
                </a:lnTo>
                <a:lnTo>
                  <a:pt x="113" y="151"/>
                </a:lnTo>
                <a:lnTo>
                  <a:pt x="113" y="151"/>
                </a:lnTo>
                <a:lnTo>
                  <a:pt x="113" y="151"/>
                </a:lnTo>
                <a:lnTo>
                  <a:pt x="113" y="151"/>
                </a:lnTo>
                <a:lnTo>
                  <a:pt x="110" y="158"/>
                </a:lnTo>
                <a:lnTo>
                  <a:pt x="110" y="158"/>
                </a:lnTo>
                <a:lnTo>
                  <a:pt x="107" y="162"/>
                </a:lnTo>
                <a:lnTo>
                  <a:pt x="107" y="162"/>
                </a:lnTo>
                <a:lnTo>
                  <a:pt x="93" y="176"/>
                </a:lnTo>
                <a:lnTo>
                  <a:pt x="93" y="176"/>
                </a:lnTo>
                <a:close/>
                <a:moveTo>
                  <a:pt x="121" y="176"/>
                </a:moveTo>
                <a:lnTo>
                  <a:pt x="121" y="176"/>
                </a:lnTo>
                <a:lnTo>
                  <a:pt x="113" y="185"/>
                </a:lnTo>
                <a:lnTo>
                  <a:pt x="113" y="185"/>
                </a:lnTo>
                <a:lnTo>
                  <a:pt x="110" y="187"/>
                </a:lnTo>
                <a:lnTo>
                  <a:pt x="106" y="188"/>
                </a:lnTo>
                <a:lnTo>
                  <a:pt x="101" y="187"/>
                </a:lnTo>
                <a:lnTo>
                  <a:pt x="98" y="184"/>
                </a:lnTo>
                <a:lnTo>
                  <a:pt x="98" y="184"/>
                </a:lnTo>
                <a:lnTo>
                  <a:pt x="99" y="182"/>
                </a:lnTo>
                <a:lnTo>
                  <a:pt x="99" y="182"/>
                </a:lnTo>
                <a:lnTo>
                  <a:pt x="115" y="165"/>
                </a:lnTo>
                <a:lnTo>
                  <a:pt x="115" y="165"/>
                </a:lnTo>
                <a:lnTo>
                  <a:pt x="118" y="164"/>
                </a:lnTo>
                <a:lnTo>
                  <a:pt x="121" y="167"/>
                </a:lnTo>
                <a:lnTo>
                  <a:pt x="121" y="167"/>
                </a:lnTo>
                <a:lnTo>
                  <a:pt x="121" y="171"/>
                </a:lnTo>
                <a:lnTo>
                  <a:pt x="121" y="176"/>
                </a:lnTo>
                <a:lnTo>
                  <a:pt x="121" y="176"/>
                </a:lnTo>
                <a:close/>
                <a:moveTo>
                  <a:pt x="216" y="135"/>
                </a:moveTo>
                <a:lnTo>
                  <a:pt x="216" y="135"/>
                </a:lnTo>
                <a:lnTo>
                  <a:pt x="213" y="139"/>
                </a:lnTo>
                <a:lnTo>
                  <a:pt x="208" y="144"/>
                </a:lnTo>
                <a:lnTo>
                  <a:pt x="208" y="144"/>
                </a:lnTo>
                <a:lnTo>
                  <a:pt x="204" y="147"/>
                </a:lnTo>
                <a:lnTo>
                  <a:pt x="198" y="145"/>
                </a:lnTo>
                <a:lnTo>
                  <a:pt x="198" y="145"/>
                </a:lnTo>
                <a:lnTo>
                  <a:pt x="173" y="133"/>
                </a:lnTo>
                <a:lnTo>
                  <a:pt x="173" y="133"/>
                </a:lnTo>
                <a:lnTo>
                  <a:pt x="168" y="132"/>
                </a:lnTo>
                <a:lnTo>
                  <a:pt x="168" y="132"/>
                </a:lnTo>
                <a:lnTo>
                  <a:pt x="167" y="133"/>
                </a:lnTo>
                <a:lnTo>
                  <a:pt x="165" y="135"/>
                </a:lnTo>
                <a:lnTo>
                  <a:pt x="165" y="135"/>
                </a:lnTo>
                <a:lnTo>
                  <a:pt x="165" y="138"/>
                </a:lnTo>
                <a:lnTo>
                  <a:pt x="167" y="139"/>
                </a:lnTo>
                <a:lnTo>
                  <a:pt x="167" y="139"/>
                </a:lnTo>
                <a:lnTo>
                  <a:pt x="187" y="150"/>
                </a:lnTo>
                <a:lnTo>
                  <a:pt x="187" y="150"/>
                </a:lnTo>
                <a:lnTo>
                  <a:pt x="191" y="151"/>
                </a:lnTo>
                <a:lnTo>
                  <a:pt x="191" y="151"/>
                </a:lnTo>
                <a:lnTo>
                  <a:pt x="193" y="153"/>
                </a:lnTo>
                <a:lnTo>
                  <a:pt x="193" y="156"/>
                </a:lnTo>
                <a:lnTo>
                  <a:pt x="193" y="156"/>
                </a:lnTo>
                <a:lnTo>
                  <a:pt x="191" y="161"/>
                </a:lnTo>
                <a:lnTo>
                  <a:pt x="187" y="162"/>
                </a:lnTo>
                <a:lnTo>
                  <a:pt x="182" y="164"/>
                </a:lnTo>
                <a:lnTo>
                  <a:pt x="178" y="162"/>
                </a:lnTo>
                <a:lnTo>
                  <a:pt x="178" y="162"/>
                </a:lnTo>
                <a:lnTo>
                  <a:pt x="165" y="158"/>
                </a:lnTo>
                <a:lnTo>
                  <a:pt x="165" y="158"/>
                </a:lnTo>
                <a:lnTo>
                  <a:pt x="150" y="150"/>
                </a:lnTo>
                <a:lnTo>
                  <a:pt x="150" y="150"/>
                </a:lnTo>
                <a:lnTo>
                  <a:pt x="147" y="148"/>
                </a:lnTo>
                <a:lnTo>
                  <a:pt x="144" y="151"/>
                </a:lnTo>
                <a:lnTo>
                  <a:pt x="144" y="151"/>
                </a:lnTo>
                <a:lnTo>
                  <a:pt x="144" y="155"/>
                </a:lnTo>
                <a:lnTo>
                  <a:pt x="147" y="158"/>
                </a:lnTo>
                <a:lnTo>
                  <a:pt x="147" y="158"/>
                </a:lnTo>
                <a:lnTo>
                  <a:pt x="170" y="168"/>
                </a:lnTo>
                <a:lnTo>
                  <a:pt x="170" y="168"/>
                </a:lnTo>
                <a:lnTo>
                  <a:pt x="171" y="170"/>
                </a:lnTo>
                <a:lnTo>
                  <a:pt x="170" y="173"/>
                </a:lnTo>
                <a:lnTo>
                  <a:pt x="170" y="173"/>
                </a:lnTo>
                <a:lnTo>
                  <a:pt x="165" y="176"/>
                </a:lnTo>
                <a:lnTo>
                  <a:pt x="161" y="178"/>
                </a:lnTo>
                <a:lnTo>
                  <a:pt x="156" y="178"/>
                </a:lnTo>
                <a:lnTo>
                  <a:pt x="150" y="176"/>
                </a:lnTo>
                <a:lnTo>
                  <a:pt x="150" y="176"/>
                </a:lnTo>
                <a:lnTo>
                  <a:pt x="141" y="171"/>
                </a:lnTo>
                <a:lnTo>
                  <a:pt x="141" y="171"/>
                </a:lnTo>
                <a:lnTo>
                  <a:pt x="138" y="171"/>
                </a:lnTo>
                <a:lnTo>
                  <a:pt x="135" y="173"/>
                </a:lnTo>
                <a:lnTo>
                  <a:pt x="135" y="173"/>
                </a:lnTo>
                <a:lnTo>
                  <a:pt x="135" y="176"/>
                </a:lnTo>
                <a:lnTo>
                  <a:pt x="136" y="179"/>
                </a:lnTo>
                <a:lnTo>
                  <a:pt x="136" y="179"/>
                </a:lnTo>
                <a:lnTo>
                  <a:pt x="138" y="181"/>
                </a:lnTo>
                <a:lnTo>
                  <a:pt x="136" y="182"/>
                </a:lnTo>
                <a:lnTo>
                  <a:pt x="136" y="182"/>
                </a:lnTo>
                <a:lnTo>
                  <a:pt x="132" y="185"/>
                </a:lnTo>
                <a:lnTo>
                  <a:pt x="126" y="187"/>
                </a:lnTo>
                <a:lnTo>
                  <a:pt x="126" y="187"/>
                </a:lnTo>
                <a:lnTo>
                  <a:pt x="130" y="174"/>
                </a:lnTo>
                <a:lnTo>
                  <a:pt x="130" y="174"/>
                </a:lnTo>
                <a:lnTo>
                  <a:pt x="130" y="167"/>
                </a:lnTo>
                <a:lnTo>
                  <a:pt x="129" y="164"/>
                </a:lnTo>
                <a:lnTo>
                  <a:pt x="127" y="161"/>
                </a:lnTo>
                <a:lnTo>
                  <a:pt x="127" y="161"/>
                </a:lnTo>
                <a:lnTo>
                  <a:pt x="122" y="156"/>
                </a:lnTo>
                <a:lnTo>
                  <a:pt x="122" y="156"/>
                </a:lnTo>
                <a:lnTo>
                  <a:pt x="122" y="156"/>
                </a:lnTo>
                <a:lnTo>
                  <a:pt x="121" y="155"/>
                </a:lnTo>
                <a:lnTo>
                  <a:pt x="121" y="155"/>
                </a:lnTo>
                <a:lnTo>
                  <a:pt x="121" y="148"/>
                </a:lnTo>
                <a:lnTo>
                  <a:pt x="121" y="145"/>
                </a:lnTo>
                <a:lnTo>
                  <a:pt x="118" y="141"/>
                </a:lnTo>
                <a:lnTo>
                  <a:pt x="115" y="138"/>
                </a:lnTo>
                <a:lnTo>
                  <a:pt x="115" y="138"/>
                </a:lnTo>
                <a:lnTo>
                  <a:pt x="110" y="136"/>
                </a:lnTo>
                <a:lnTo>
                  <a:pt x="106" y="136"/>
                </a:lnTo>
                <a:lnTo>
                  <a:pt x="101" y="136"/>
                </a:lnTo>
                <a:lnTo>
                  <a:pt x="96" y="138"/>
                </a:lnTo>
                <a:lnTo>
                  <a:pt x="96" y="138"/>
                </a:lnTo>
                <a:lnTo>
                  <a:pt x="95" y="139"/>
                </a:lnTo>
                <a:lnTo>
                  <a:pt x="95" y="139"/>
                </a:lnTo>
                <a:lnTo>
                  <a:pt x="89" y="133"/>
                </a:lnTo>
                <a:lnTo>
                  <a:pt x="81" y="132"/>
                </a:lnTo>
                <a:lnTo>
                  <a:pt x="81" y="132"/>
                </a:lnTo>
                <a:lnTo>
                  <a:pt x="73" y="130"/>
                </a:lnTo>
                <a:lnTo>
                  <a:pt x="67" y="133"/>
                </a:lnTo>
                <a:lnTo>
                  <a:pt x="67" y="133"/>
                </a:lnTo>
                <a:lnTo>
                  <a:pt x="61" y="127"/>
                </a:lnTo>
                <a:lnTo>
                  <a:pt x="55" y="124"/>
                </a:lnTo>
                <a:lnTo>
                  <a:pt x="49" y="122"/>
                </a:lnTo>
                <a:lnTo>
                  <a:pt x="41" y="124"/>
                </a:lnTo>
                <a:lnTo>
                  <a:pt x="41" y="124"/>
                </a:lnTo>
                <a:lnTo>
                  <a:pt x="37" y="118"/>
                </a:lnTo>
                <a:lnTo>
                  <a:pt x="37" y="118"/>
                </a:lnTo>
                <a:lnTo>
                  <a:pt x="32" y="110"/>
                </a:lnTo>
                <a:lnTo>
                  <a:pt x="27" y="102"/>
                </a:lnTo>
                <a:lnTo>
                  <a:pt x="27" y="102"/>
                </a:lnTo>
                <a:lnTo>
                  <a:pt x="23" y="99"/>
                </a:lnTo>
                <a:lnTo>
                  <a:pt x="23" y="99"/>
                </a:lnTo>
                <a:lnTo>
                  <a:pt x="24" y="98"/>
                </a:lnTo>
                <a:lnTo>
                  <a:pt x="24" y="98"/>
                </a:lnTo>
                <a:lnTo>
                  <a:pt x="52" y="41"/>
                </a:lnTo>
                <a:lnTo>
                  <a:pt x="52" y="41"/>
                </a:lnTo>
                <a:lnTo>
                  <a:pt x="53" y="40"/>
                </a:lnTo>
                <a:lnTo>
                  <a:pt x="55" y="40"/>
                </a:lnTo>
                <a:lnTo>
                  <a:pt x="55" y="40"/>
                </a:lnTo>
                <a:lnTo>
                  <a:pt x="61" y="40"/>
                </a:lnTo>
                <a:lnTo>
                  <a:pt x="69" y="38"/>
                </a:lnTo>
                <a:lnTo>
                  <a:pt x="81" y="35"/>
                </a:lnTo>
                <a:lnTo>
                  <a:pt x="81" y="35"/>
                </a:lnTo>
                <a:lnTo>
                  <a:pt x="95" y="29"/>
                </a:lnTo>
                <a:lnTo>
                  <a:pt x="95" y="29"/>
                </a:lnTo>
                <a:lnTo>
                  <a:pt x="101" y="26"/>
                </a:lnTo>
                <a:lnTo>
                  <a:pt x="109" y="27"/>
                </a:lnTo>
                <a:lnTo>
                  <a:pt x="115" y="29"/>
                </a:lnTo>
                <a:lnTo>
                  <a:pt x="121" y="32"/>
                </a:lnTo>
                <a:lnTo>
                  <a:pt x="121" y="32"/>
                </a:lnTo>
                <a:lnTo>
                  <a:pt x="106" y="38"/>
                </a:lnTo>
                <a:lnTo>
                  <a:pt x="106" y="38"/>
                </a:lnTo>
                <a:lnTo>
                  <a:pt x="92" y="41"/>
                </a:lnTo>
                <a:lnTo>
                  <a:pt x="78" y="44"/>
                </a:lnTo>
                <a:lnTo>
                  <a:pt x="78" y="44"/>
                </a:lnTo>
                <a:lnTo>
                  <a:pt x="75" y="46"/>
                </a:lnTo>
                <a:lnTo>
                  <a:pt x="73" y="49"/>
                </a:lnTo>
                <a:lnTo>
                  <a:pt x="73" y="49"/>
                </a:lnTo>
                <a:lnTo>
                  <a:pt x="73" y="55"/>
                </a:lnTo>
                <a:lnTo>
                  <a:pt x="75" y="60"/>
                </a:lnTo>
                <a:lnTo>
                  <a:pt x="76" y="64"/>
                </a:lnTo>
                <a:lnTo>
                  <a:pt x="80" y="69"/>
                </a:lnTo>
                <a:lnTo>
                  <a:pt x="83" y="72"/>
                </a:lnTo>
                <a:lnTo>
                  <a:pt x="87" y="75"/>
                </a:lnTo>
                <a:lnTo>
                  <a:pt x="92" y="76"/>
                </a:lnTo>
                <a:lnTo>
                  <a:pt x="98" y="76"/>
                </a:lnTo>
                <a:lnTo>
                  <a:pt x="98" y="76"/>
                </a:lnTo>
                <a:lnTo>
                  <a:pt x="107" y="76"/>
                </a:lnTo>
                <a:lnTo>
                  <a:pt x="115" y="75"/>
                </a:lnTo>
                <a:lnTo>
                  <a:pt x="115" y="75"/>
                </a:lnTo>
                <a:lnTo>
                  <a:pt x="121" y="73"/>
                </a:lnTo>
                <a:lnTo>
                  <a:pt x="126" y="73"/>
                </a:lnTo>
                <a:lnTo>
                  <a:pt x="126" y="73"/>
                </a:lnTo>
                <a:lnTo>
                  <a:pt x="129" y="75"/>
                </a:lnTo>
                <a:lnTo>
                  <a:pt x="132" y="78"/>
                </a:lnTo>
                <a:lnTo>
                  <a:pt x="132" y="78"/>
                </a:lnTo>
                <a:lnTo>
                  <a:pt x="135" y="84"/>
                </a:lnTo>
                <a:lnTo>
                  <a:pt x="139" y="89"/>
                </a:lnTo>
                <a:lnTo>
                  <a:pt x="150" y="98"/>
                </a:lnTo>
                <a:lnTo>
                  <a:pt x="150" y="98"/>
                </a:lnTo>
                <a:lnTo>
                  <a:pt x="159" y="104"/>
                </a:lnTo>
                <a:lnTo>
                  <a:pt x="168" y="109"/>
                </a:lnTo>
                <a:lnTo>
                  <a:pt x="188" y="118"/>
                </a:lnTo>
                <a:lnTo>
                  <a:pt x="188" y="118"/>
                </a:lnTo>
                <a:lnTo>
                  <a:pt x="213" y="130"/>
                </a:lnTo>
                <a:lnTo>
                  <a:pt x="213" y="130"/>
                </a:lnTo>
                <a:lnTo>
                  <a:pt x="216" y="132"/>
                </a:lnTo>
                <a:lnTo>
                  <a:pt x="216" y="135"/>
                </a:lnTo>
                <a:lnTo>
                  <a:pt x="216" y="135"/>
                </a:lnTo>
                <a:close/>
                <a:moveTo>
                  <a:pt x="216" y="121"/>
                </a:moveTo>
                <a:lnTo>
                  <a:pt x="216" y="121"/>
                </a:lnTo>
                <a:lnTo>
                  <a:pt x="170" y="99"/>
                </a:lnTo>
                <a:lnTo>
                  <a:pt x="170" y="99"/>
                </a:lnTo>
                <a:lnTo>
                  <a:pt x="170" y="99"/>
                </a:lnTo>
                <a:lnTo>
                  <a:pt x="170" y="99"/>
                </a:lnTo>
                <a:lnTo>
                  <a:pt x="171" y="99"/>
                </a:lnTo>
                <a:lnTo>
                  <a:pt x="171" y="99"/>
                </a:lnTo>
                <a:lnTo>
                  <a:pt x="179" y="96"/>
                </a:lnTo>
                <a:lnTo>
                  <a:pt x="179" y="96"/>
                </a:lnTo>
                <a:lnTo>
                  <a:pt x="182" y="93"/>
                </a:lnTo>
                <a:lnTo>
                  <a:pt x="182" y="90"/>
                </a:lnTo>
                <a:lnTo>
                  <a:pt x="182" y="90"/>
                </a:lnTo>
                <a:lnTo>
                  <a:pt x="179" y="89"/>
                </a:lnTo>
                <a:lnTo>
                  <a:pt x="176" y="89"/>
                </a:lnTo>
                <a:lnTo>
                  <a:pt x="176" y="89"/>
                </a:lnTo>
                <a:lnTo>
                  <a:pt x="167" y="92"/>
                </a:lnTo>
                <a:lnTo>
                  <a:pt x="167" y="92"/>
                </a:lnTo>
                <a:lnTo>
                  <a:pt x="161" y="92"/>
                </a:lnTo>
                <a:lnTo>
                  <a:pt x="155" y="90"/>
                </a:lnTo>
                <a:lnTo>
                  <a:pt x="150" y="87"/>
                </a:lnTo>
                <a:lnTo>
                  <a:pt x="145" y="83"/>
                </a:lnTo>
                <a:lnTo>
                  <a:pt x="145" y="83"/>
                </a:lnTo>
                <a:lnTo>
                  <a:pt x="139" y="73"/>
                </a:lnTo>
                <a:lnTo>
                  <a:pt x="139" y="73"/>
                </a:lnTo>
                <a:lnTo>
                  <a:pt x="136" y="70"/>
                </a:lnTo>
                <a:lnTo>
                  <a:pt x="133" y="67"/>
                </a:lnTo>
                <a:lnTo>
                  <a:pt x="129" y="66"/>
                </a:lnTo>
                <a:lnTo>
                  <a:pt x="124" y="64"/>
                </a:lnTo>
                <a:lnTo>
                  <a:pt x="124" y="64"/>
                </a:lnTo>
                <a:lnTo>
                  <a:pt x="118" y="64"/>
                </a:lnTo>
                <a:lnTo>
                  <a:pt x="112" y="66"/>
                </a:lnTo>
                <a:lnTo>
                  <a:pt x="112" y="66"/>
                </a:lnTo>
                <a:lnTo>
                  <a:pt x="103" y="67"/>
                </a:lnTo>
                <a:lnTo>
                  <a:pt x="93" y="67"/>
                </a:lnTo>
                <a:lnTo>
                  <a:pt x="93" y="67"/>
                </a:lnTo>
                <a:lnTo>
                  <a:pt x="89" y="64"/>
                </a:lnTo>
                <a:lnTo>
                  <a:pt x="86" y="61"/>
                </a:lnTo>
                <a:lnTo>
                  <a:pt x="83" y="58"/>
                </a:lnTo>
                <a:lnTo>
                  <a:pt x="83" y="52"/>
                </a:lnTo>
                <a:lnTo>
                  <a:pt x="83" y="52"/>
                </a:lnTo>
                <a:lnTo>
                  <a:pt x="92" y="50"/>
                </a:lnTo>
                <a:lnTo>
                  <a:pt x="92" y="50"/>
                </a:lnTo>
                <a:lnTo>
                  <a:pt x="112" y="46"/>
                </a:lnTo>
                <a:lnTo>
                  <a:pt x="130" y="37"/>
                </a:lnTo>
                <a:lnTo>
                  <a:pt x="130" y="37"/>
                </a:lnTo>
                <a:lnTo>
                  <a:pt x="139" y="34"/>
                </a:lnTo>
                <a:lnTo>
                  <a:pt x="148" y="30"/>
                </a:lnTo>
                <a:lnTo>
                  <a:pt x="148" y="30"/>
                </a:lnTo>
                <a:lnTo>
                  <a:pt x="156" y="32"/>
                </a:lnTo>
                <a:lnTo>
                  <a:pt x="164" y="35"/>
                </a:lnTo>
                <a:lnTo>
                  <a:pt x="164" y="35"/>
                </a:lnTo>
                <a:lnTo>
                  <a:pt x="182" y="44"/>
                </a:lnTo>
                <a:lnTo>
                  <a:pt x="182" y="44"/>
                </a:lnTo>
                <a:lnTo>
                  <a:pt x="191" y="46"/>
                </a:lnTo>
                <a:lnTo>
                  <a:pt x="199" y="44"/>
                </a:lnTo>
                <a:lnTo>
                  <a:pt x="199" y="44"/>
                </a:lnTo>
                <a:lnTo>
                  <a:pt x="228" y="104"/>
                </a:lnTo>
                <a:lnTo>
                  <a:pt x="228" y="104"/>
                </a:lnTo>
                <a:lnTo>
                  <a:pt x="224" y="107"/>
                </a:lnTo>
                <a:lnTo>
                  <a:pt x="221" y="112"/>
                </a:lnTo>
                <a:lnTo>
                  <a:pt x="219" y="116"/>
                </a:lnTo>
                <a:lnTo>
                  <a:pt x="216" y="121"/>
                </a:lnTo>
                <a:lnTo>
                  <a:pt x="216" y="121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51" name="Group 50"/>
          <p:cNvGrpSpPr/>
          <p:nvPr userDrawn="1"/>
        </p:nvGrpSpPr>
        <p:grpSpPr>
          <a:xfrm>
            <a:off x="957629" y="3481806"/>
            <a:ext cx="1125688" cy="852680"/>
            <a:chOff x="4960938" y="0"/>
            <a:chExt cx="955675" cy="965200"/>
          </a:xfrm>
          <a:solidFill>
            <a:srgbClr val="8D2346"/>
          </a:solidFill>
        </p:grpSpPr>
        <p:sp>
          <p:nvSpPr>
            <p:cNvPr id="52" name="Freeform 369"/>
            <p:cNvSpPr>
              <a:spLocks/>
            </p:cNvSpPr>
            <p:nvPr/>
          </p:nvSpPr>
          <p:spPr bwMode="auto">
            <a:xfrm>
              <a:off x="5562601" y="146050"/>
              <a:ext cx="114300" cy="60325"/>
            </a:xfrm>
            <a:custGeom>
              <a:avLst/>
              <a:gdLst>
                <a:gd name="T0" fmla="*/ 3 w 72"/>
                <a:gd name="T1" fmla="*/ 9 h 38"/>
                <a:gd name="T2" fmla="*/ 3 w 72"/>
                <a:gd name="T3" fmla="*/ 9 h 38"/>
                <a:gd name="T4" fmla="*/ 15 w 72"/>
                <a:gd name="T5" fmla="*/ 15 h 38"/>
                <a:gd name="T6" fmla="*/ 15 w 72"/>
                <a:gd name="T7" fmla="*/ 15 h 38"/>
                <a:gd name="T8" fmla="*/ 39 w 72"/>
                <a:gd name="T9" fmla="*/ 27 h 38"/>
                <a:gd name="T10" fmla="*/ 52 w 72"/>
                <a:gd name="T11" fmla="*/ 34 h 38"/>
                <a:gd name="T12" fmla="*/ 66 w 72"/>
                <a:gd name="T13" fmla="*/ 38 h 38"/>
                <a:gd name="T14" fmla="*/ 66 w 72"/>
                <a:gd name="T15" fmla="*/ 38 h 38"/>
                <a:gd name="T16" fmla="*/ 66 w 72"/>
                <a:gd name="T17" fmla="*/ 38 h 38"/>
                <a:gd name="T18" fmla="*/ 69 w 72"/>
                <a:gd name="T19" fmla="*/ 37 h 38"/>
                <a:gd name="T20" fmla="*/ 72 w 72"/>
                <a:gd name="T21" fmla="*/ 34 h 38"/>
                <a:gd name="T22" fmla="*/ 72 w 72"/>
                <a:gd name="T23" fmla="*/ 34 h 38"/>
                <a:gd name="T24" fmla="*/ 70 w 72"/>
                <a:gd name="T25" fmla="*/ 31 h 38"/>
                <a:gd name="T26" fmla="*/ 70 w 72"/>
                <a:gd name="T27" fmla="*/ 31 h 38"/>
                <a:gd name="T28" fmla="*/ 67 w 72"/>
                <a:gd name="T29" fmla="*/ 27 h 38"/>
                <a:gd name="T30" fmla="*/ 67 w 72"/>
                <a:gd name="T31" fmla="*/ 27 h 38"/>
                <a:gd name="T32" fmla="*/ 55 w 72"/>
                <a:gd name="T33" fmla="*/ 23 h 38"/>
                <a:gd name="T34" fmla="*/ 43 w 72"/>
                <a:gd name="T35" fmla="*/ 18 h 38"/>
                <a:gd name="T36" fmla="*/ 20 w 72"/>
                <a:gd name="T37" fmla="*/ 6 h 38"/>
                <a:gd name="T38" fmla="*/ 18 w 72"/>
                <a:gd name="T39" fmla="*/ 6 h 38"/>
                <a:gd name="T40" fmla="*/ 18 w 72"/>
                <a:gd name="T41" fmla="*/ 6 h 38"/>
                <a:gd name="T42" fmla="*/ 7 w 72"/>
                <a:gd name="T43" fmla="*/ 0 h 38"/>
                <a:gd name="T44" fmla="*/ 7 w 72"/>
                <a:gd name="T45" fmla="*/ 0 h 38"/>
                <a:gd name="T46" fmla="*/ 3 w 72"/>
                <a:gd name="T47" fmla="*/ 0 h 38"/>
                <a:gd name="T48" fmla="*/ 0 w 72"/>
                <a:gd name="T49" fmla="*/ 3 h 38"/>
                <a:gd name="T50" fmla="*/ 0 w 72"/>
                <a:gd name="T51" fmla="*/ 3 h 38"/>
                <a:gd name="T52" fmla="*/ 0 w 72"/>
                <a:gd name="T53" fmla="*/ 6 h 38"/>
                <a:gd name="T54" fmla="*/ 0 w 72"/>
                <a:gd name="T55" fmla="*/ 6 h 38"/>
                <a:gd name="T56" fmla="*/ 3 w 72"/>
                <a:gd name="T57" fmla="*/ 9 h 38"/>
                <a:gd name="T58" fmla="*/ 3 w 72"/>
                <a:gd name="T5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38">
                  <a:moveTo>
                    <a:pt x="3" y="9"/>
                  </a:moveTo>
                  <a:lnTo>
                    <a:pt x="3" y="9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39" y="27"/>
                  </a:lnTo>
                  <a:lnTo>
                    <a:pt x="52" y="34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9" y="37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55" y="23"/>
                  </a:lnTo>
                  <a:lnTo>
                    <a:pt x="43" y="1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3" name="Freeform 370"/>
            <p:cNvSpPr>
              <a:spLocks/>
            </p:cNvSpPr>
            <p:nvPr/>
          </p:nvSpPr>
          <p:spPr bwMode="auto">
            <a:xfrm>
              <a:off x="5632451" y="53975"/>
              <a:ext cx="173038" cy="77788"/>
            </a:xfrm>
            <a:custGeom>
              <a:avLst/>
              <a:gdLst>
                <a:gd name="T0" fmla="*/ 3 w 109"/>
                <a:gd name="T1" fmla="*/ 10 h 49"/>
                <a:gd name="T2" fmla="*/ 3 w 109"/>
                <a:gd name="T3" fmla="*/ 10 h 49"/>
                <a:gd name="T4" fmla="*/ 22 w 109"/>
                <a:gd name="T5" fmla="*/ 18 h 49"/>
                <a:gd name="T6" fmla="*/ 40 w 109"/>
                <a:gd name="T7" fmla="*/ 26 h 49"/>
                <a:gd name="T8" fmla="*/ 40 w 109"/>
                <a:gd name="T9" fmla="*/ 26 h 49"/>
                <a:gd name="T10" fmla="*/ 71 w 109"/>
                <a:gd name="T11" fmla="*/ 40 h 49"/>
                <a:gd name="T12" fmla="*/ 87 w 109"/>
                <a:gd name="T13" fmla="*/ 44 h 49"/>
                <a:gd name="T14" fmla="*/ 103 w 109"/>
                <a:gd name="T15" fmla="*/ 49 h 49"/>
                <a:gd name="T16" fmla="*/ 104 w 109"/>
                <a:gd name="T17" fmla="*/ 49 h 49"/>
                <a:gd name="T18" fmla="*/ 104 w 109"/>
                <a:gd name="T19" fmla="*/ 49 h 49"/>
                <a:gd name="T20" fmla="*/ 107 w 109"/>
                <a:gd name="T21" fmla="*/ 49 h 49"/>
                <a:gd name="T22" fmla="*/ 109 w 109"/>
                <a:gd name="T23" fmla="*/ 46 h 49"/>
                <a:gd name="T24" fmla="*/ 109 w 109"/>
                <a:gd name="T25" fmla="*/ 46 h 49"/>
                <a:gd name="T26" fmla="*/ 109 w 109"/>
                <a:gd name="T27" fmla="*/ 41 h 49"/>
                <a:gd name="T28" fmla="*/ 109 w 109"/>
                <a:gd name="T29" fmla="*/ 41 h 49"/>
                <a:gd name="T30" fmla="*/ 106 w 109"/>
                <a:gd name="T31" fmla="*/ 40 h 49"/>
                <a:gd name="T32" fmla="*/ 106 w 109"/>
                <a:gd name="T33" fmla="*/ 40 h 49"/>
                <a:gd name="T34" fmla="*/ 89 w 109"/>
                <a:gd name="T35" fmla="*/ 35 h 49"/>
                <a:gd name="T36" fmla="*/ 74 w 109"/>
                <a:gd name="T37" fmla="*/ 29 h 49"/>
                <a:gd name="T38" fmla="*/ 43 w 109"/>
                <a:gd name="T39" fmla="*/ 15 h 49"/>
                <a:gd name="T40" fmla="*/ 43 w 109"/>
                <a:gd name="T41" fmla="*/ 15 h 49"/>
                <a:gd name="T42" fmla="*/ 25 w 109"/>
                <a:gd name="T43" fmla="*/ 7 h 49"/>
                <a:gd name="T44" fmla="*/ 6 w 109"/>
                <a:gd name="T45" fmla="*/ 0 h 49"/>
                <a:gd name="T46" fmla="*/ 6 w 109"/>
                <a:gd name="T47" fmla="*/ 0 h 49"/>
                <a:gd name="T48" fmla="*/ 3 w 109"/>
                <a:gd name="T49" fmla="*/ 1 h 49"/>
                <a:gd name="T50" fmla="*/ 0 w 109"/>
                <a:gd name="T51" fmla="*/ 3 h 49"/>
                <a:gd name="T52" fmla="*/ 0 w 109"/>
                <a:gd name="T53" fmla="*/ 3 h 49"/>
                <a:gd name="T54" fmla="*/ 0 w 109"/>
                <a:gd name="T55" fmla="*/ 7 h 49"/>
                <a:gd name="T56" fmla="*/ 0 w 109"/>
                <a:gd name="T57" fmla="*/ 7 h 49"/>
                <a:gd name="T58" fmla="*/ 3 w 109"/>
                <a:gd name="T59" fmla="*/ 10 h 49"/>
                <a:gd name="T60" fmla="*/ 3 w 109"/>
                <a:gd name="T6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49">
                  <a:moveTo>
                    <a:pt x="3" y="10"/>
                  </a:moveTo>
                  <a:lnTo>
                    <a:pt x="3" y="10"/>
                  </a:lnTo>
                  <a:lnTo>
                    <a:pt x="22" y="1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71" y="40"/>
                  </a:lnTo>
                  <a:lnTo>
                    <a:pt x="87" y="44"/>
                  </a:lnTo>
                  <a:lnTo>
                    <a:pt x="103" y="49"/>
                  </a:lnTo>
                  <a:lnTo>
                    <a:pt x="104" y="49"/>
                  </a:lnTo>
                  <a:lnTo>
                    <a:pt x="104" y="49"/>
                  </a:lnTo>
                  <a:lnTo>
                    <a:pt x="107" y="49"/>
                  </a:lnTo>
                  <a:lnTo>
                    <a:pt x="109" y="46"/>
                  </a:lnTo>
                  <a:lnTo>
                    <a:pt x="109" y="46"/>
                  </a:lnTo>
                  <a:lnTo>
                    <a:pt x="109" y="41"/>
                  </a:lnTo>
                  <a:lnTo>
                    <a:pt x="109" y="41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89" y="35"/>
                  </a:lnTo>
                  <a:lnTo>
                    <a:pt x="74" y="29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25" y="7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4" name="Freeform 371"/>
            <p:cNvSpPr>
              <a:spLocks/>
            </p:cNvSpPr>
            <p:nvPr/>
          </p:nvSpPr>
          <p:spPr bwMode="auto">
            <a:xfrm>
              <a:off x="5549901" y="384175"/>
              <a:ext cx="17463" cy="17463"/>
            </a:xfrm>
            <a:custGeom>
              <a:avLst/>
              <a:gdLst>
                <a:gd name="T0" fmla="*/ 5 w 11"/>
                <a:gd name="T1" fmla="*/ 0 h 11"/>
                <a:gd name="T2" fmla="*/ 5 w 11"/>
                <a:gd name="T3" fmla="*/ 0 h 11"/>
                <a:gd name="T4" fmla="*/ 1 w 11"/>
                <a:gd name="T5" fmla="*/ 2 h 11"/>
                <a:gd name="T6" fmla="*/ 0 w 11"/>
                <a:gd name="T7" fmla="*/ 5 h 11"/>
                <a:gd name="T8" fmla="*/ 0 w 11"/>
                <a:gd name="T9" fmla="*/ 5 h 11"/>
                <a:gd name="T10" fmla="*/ 1 w 11"/>
                <a:gd name="T11" fmla="*/ 9 h 11"/>
                <a:gd name="T12" fmla="*/ 5 w 11"/>
                <a:gd name="T13" fmla="*/ 11 h 11"/>
                <a:gd name="T14" fmla="*/ 5 w 11"/>
                <a:gd name="T15" fmla="*/ 11 h 11"/>
                <a:gd name="T16" fmla="*/ 9 w 11"/>
                <a:gd name="T17" fmla="*/ 9 h 11"/>
                <a:gd name="T18" fmla="*/ 11 w 11"/>
                <a:gd name="T19" fmla="*/ 5 h 11"/>
                <a:gd name="T20" fmla="*/ 11 w 11"/>
                <a:gd name="T21" fmla="*/ 5 h 11"/>
                <a:gd name="T22" fmla="*/ 9 w 11"/>
                <a:gd name="T23" fmla="*/ 2 h 11"/>
                <a:gd name="T24" fmla="*/ 5 w 11"/>
                <a:gd name="T25" fmla="*/ 0 h 11"/>
                <a:gd name="T26" fmla="*/ 5 w 11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5" y="0"/>
                  </a:moveTo>
                  <a:lnTo>
                    <a:pt x="5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9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5" name="Freeform 372"/>
            <p:cNvSpPr>
              <a:spLocks/>
            </p:cNvSpPr>
            <p:nvPr/>
          </p:nvSpPr>
          <p:spPr bwMode="auto">
            <a:xfrm>
              <a:off x="5576888" y="92075"/>
              <a:ext cx="169863" cy="77788"/>
            </a:xfrm>
            <a:custGeom>
              <a:avLst/>
              <a:gdLst>
                <a:gd name="T0" fmla="*/ 3 w 107"/>
                <a:gd name="T1" fmla="*/ 9 h 49"/>
                <a:gd name="T2" fmla="*/ 3 w 107"/>
                <a:gd name="T3" fmla="*/ 9 h 49"/>
                <a:gd name="T4" fmla="*/ 24 w 107"/>
                <a:gd name="T5" fmla="*/ 17 h 49"/>
                <a:gd name="T6" fmla="*/ 43 w 107"/>
                <a:gd name="T7" fmla="*/ 26 h 49"/>
                <a:gd name="T8" fmla="*/ 43 w 107"/>
                <a:gd name="T9" fmla="*/ 26 h 49"/>
                <a:gd name="T10" fmla="*/ 72 w 107"/>
                <a:gd name="T11" fmla="*/ 40 h 49"/>
                <a:gd name="T12" fmla="*/ 86 w 107"/>
                <a:gd name="T13" fmla="*/ 45 h 49"/>
                <a:gd name="T14" fmla="*/ 101 w 107"/>
                <a:gd name="T15" fmla="*/ 49 h 49"/>
                <a:gd name="T16" fmla="*/ 102 w 107"/>
                <a:gd name="T17" fmla="*/ 49 h 49"/>
                <a:gd name="T18" fmla="*/ 102 w 107"/>
                <a:gd name="T19" fmla="*/ 49 h 49"/>
                <a:gd name="T20" fmla="*/ 106 w 107"/>
                <a:gd name="T21" fmla="*/ 48 h 49"/>
                <a:gd name="T22" fmla="*/ 107 w 107"/>
                <a:gd name="T23" fmla="*/ 46 h 49"/>
                <a:gd name="T24" fmla="*/ 107 w 107"/>
                <a:gd name="T25" fmla="*/ 46 h 49"/>
                <a:gd name="T26" fmla="*/ 107 w 107"/>
                <a:gd name="T27" fmla="*/ 42 h 49"/>
                <a:gd name="T28" fmla="*/ 107 w 107"/>
                <a:gd name="T29" fmla="*/ 42 h 49"/>
                <a:gd name="T30" fmla="*/ 104 w 107"/>
                <a:gd name="T31" fmla="*/ 40 h 49"/>
                <a:gd name="T32" fmla="*/ 104 w 107"/>
                <a:gd name="T33" fmla="*/ 40 h 49"/>
                <a:gd name="T34" fmla="*/ 89 w 107"/>
                <a:gd name="T35" fmla="*/ 35 h 49"/>
                <a:gd name="T36" fmla="*/ 73 w 107"/>
                <a:gd name="T37" fmla="*/ 29 h 49"/>
                <a:gd name="T38" fmla="*/ 46 w 107"/>
                <a:gd name="T39" fmla="*/ 17 h 49"/>
                <a:gd name="T40" fmla="*/ 46 w 107"/>
                <a:gd name="T41" fmla="*/ 17 h 49"/>
                <a:gd name="T42" fmla="*/ 26 w 107"/>
                <a:gd name="T43" fmla="*/ 8 h 49"/>
                <a:gd name="T44" fmla="*/ 7 w 107"/>
                <a:gd name="T45" fmla="*/ 0 h 49"/>
                <a:gd name="T46" fmla="*/ 7 w 107"/>
                <a:gd name="T47" fmla="*/ 0 h 49"/>
                <a:gd name="T48" fmla="*/ 3 w 107"/>
                <a:gd name="T49" fmla="*/ 0 h 49"/>
                <a:gd name="T50" fmla="*/ 0 w 107"/>
                <a:gd name="T51" fmla="*/ 3 h 49"/>
                <a:gd name="T52" fmla="*/ 0 w 107"/>
                <a:gd name="T53" fmla="*/ 3 h 49"/>
                <a:gd name="T54" fmla="*/ 0 w 107"/>
                <a:gd name="T55" fmla="*/ 6 h 49"/>
                <a:gd name="T56" fmla="*/ 0 w 107"/>
                <a:gd name="T57" fmla="*/ 6 h 49"/>
                <a:gd name="T58" fmla="*/ 3 w 107"/>
                <a:gd name="T59" fmla="*/ 9 h 49"/>
                <a:gd name="T60" fmla="*/ 3 w 107"/>
                <a:gd name="T61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" h="49">
                  <a:moveTo>
                    <a:pt x="3" y="9"/>
                  </a:moveTo>
                  <a:lnTo>
                    <a:pt x="3" y="9"/>
                  </a:lnTo>
                  <a:lnTo>
                    <a:pt x="24" y="17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72" y="40"/>
                  </a:lnTo>
                  <a:lnTo>
                    <a:pt x="86" y="45"/>
                  </a:lnTo>
                  <a:lnTo>
                    <a:pt x="101" y="49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6" y="48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7" y="42"/>
                  </a:lnTo>
                  <a:lnTo>
                    <a:pt x="107" y="42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89" y="35"/>
                  </a:lnTo>
                  <a:lnTo>
                    <a:pt x="73" y="29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26" y="8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6" name="Freeform 373"/>
            <p:cNvSpPr>
              <a:spLocks/>
            </p:cNvSpPr>
            <p:nvPr/>
          </p:nvSpPr>
          <p:spPr bwMode="auto">
            <a:xfrm>
              <a:off x="5532438" y="196850"/>
              <a:ext cx="55563" cy="36513"/>
            </a:xfrm>
            <a:custGeom>
              <a:avLst/>
              <a:gdLst>
                <a:gd name="T0" fmla="*/ 2 w 35"/>
                <a:gd name="T1" fmla="*/ 9 h 23"/>
                <a:gd name="T2" fmla="*/ 2 w 35"/>
                <a:gd name="T3" fmla="*/ 9 h 23"/>
                <a:gd name="T4" fmla="*/ 28 w 35"/>
                <a:gd name="T5" fmla="*/ 23 h 23"/>
                <a:gd name="T6" fmla="*/ 28 w 35"/>
                <a:gd name="T7" fmla="*/ 23 h 23"/>
                <a:gd name="T8" fmla="*/ 29 w 35"/>
                <a:gd name="T9" fmla="*/ 23 h 23"/>
                <a:gd name="T10" fmla="*/ 29 w 35"/>
                <a:gd name="T11" fmla="*/ 23 h 23"/>
                <a:gd name="T12" fmla="*/ 32 w 35"/>
                <a:gd name="T13" fmla="*/ 23 h 23"/>
                <a:gd name="T14" fmla="*/ 35 w 35"/>
                <a:gd name="T15" fmla="*/ 20 h 23"/>
                <a:gd name="T16" fmla="*/ 35 w 35"/>
                <a:gd name="T17" fmla="*/ 20 h 23"/>
                <a:gd name="T18" fmla="*/ 35 w 35"/>
                <a:gd name="T19" fmla="*/ 17 h 23"/>
                <a:gd name="T20" fmla="*/ 32 w 35"/>
                <a:gd name="T21" fmla="*/ 14 h 23"/>
                <a:gd name="T22" fmla="*/ 32 w 35"/>
                <a:gd name="T23" fmla="*/ 14 h 23"/>
                <a:gd name="T24" fmla="*/ 8 w 35"/>
                <a:gd name="T25" fmla="*/ 0 h 23"/>
                <a:gd name="T26" fmla="*/ 8 w 35"/>
                <a:gd name="T27" fmla="*/ 0 h 23"/>
                <a:gd name="T28" fmla="*/ 3 w 35"/>
                <a:gd name="T29" fmla="*/ 0 h 23"/>
                <a:gd name="T30" fmla="*/ 0 w 35"/>
                <a:gd name="T31" fmla="*/ 2 h 23"/>
                <a:gd name="T32" fmla="*/ 0 w 35"/>
                <a:gd name="T33" fmla="*/ 2 h 23"/>
                <a:gd name="T34" fmla="*/ 0 w 35"/>
                <a:gd name="T35" fmla="*/ 6 h 23"/>
                <a:gd name="T36" fmla="*/ 0 w 35"/>
                <a:gd name="T37" fmla="*/ 6 h 23"/>
                <a:gd name="T38" fmla="*/ 2 w 35"/>
                <a:gd name="T39" fmla="*/ 9 h 23"/>
                <a:gd name="T40" fmla="*/ 2 w 35"/>
                <a:gd name="T4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3">
                  <a:moveTo>
                    <a:pt x="2" y="9"/>
                  </a:moveTo>
                  <a:lnTo>
                    <a:pt x="2" y="9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2" y="23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17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7" name="Freeform 374"/>
            <p:cNvSpPr>
              <a:spLocks/>
            </p:cNvSpPr>
            <p:nvPr/>
          </p:nvSpPr>
          <p:spPr bwMode="auto">
            <a:xfrm>
              <a:off x="5313363" y="384175"/>
              <a:ext cx="17463" cy="17463"/>
            </a:xfrm>
            <a:custGeom>
              <a:avLst/>
              <a:gdLst>
                <a:gd name="T0" fmla="*/ 6 w 11"/>
                <a:gd name="T1" fmla="*/ 11 h 11"/>
                <a:gd name="T2" fmla="*/ 6 w 11"/>
                <a:gd name="T3" fmla="*/ 11 h 11"/>
                <a:gd name="T4" fmla="*/ 9 w 11"/>
                <a:gd name="T5" fmla="*/ 9 h 11"/>
                <a:gd name="T6" fmla="*/ 11 w 11"/>
                <a:gd name="T7" fmla="*/ 5 h 11"/>
                <a:gd name="T8" fmla="*/ 11 w 11"/>
                <a:gd name="T9" fmla="*/ 5 h 11"/>
                <a:gd name="T10" fmla="*/ 9 w 11"/>
                <a:gd name="T11" fmla="*/ 2 h 11"/>
                <a:gd name="T12" fmla="*/ 6 w 11"/>
                <a:gd name="T13" fmla="*/ 0 h 11"/>
                <a:gd name="T14" fmla="*/ 6 w 11"/>
                <a:gd name="T15" fmla="*/ 0 h 11"/>
                <a:gd name="T16" fmla="*/ 2 w 11"/>
                <a:gd name="T17" fmla="*/ 2 h 11"/>
                <a:gd name="T18" fmla="*/ 0 w 11"/>
                <a:gd name="T19" fmla="*/ 5 h 11"/>
                <a:gd name="T20" fmla="*/ 0 w 11"/>
                <a:gd name="T21" fmla="*/ 5 h 11"/>
                <a:gd name="T22" fmla="*/ 2 w 11"/>
                <a:gd name="T23" fmla="*/ 9 h 11"/>
                <a:gd name="T24" fmla="*/ 6 w 11"/>
                <a:gd name="T25" fmla="*/ 11 h 11"/>
                <a:gd name="T26" fmla="*/ 6 w 11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lnTo>
                    <a:pt x="6" y="11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9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8" name="Freeform 375"/>
            <p:cNvSpPr>
              <a:spLocks noEditPoints="1"/>
            </p:cNvSpPr>
            <p:nvPr/>
          </p:nvSpPr>
          <p:spPr bwMode="auto">
            <a:xfrm>
              <a:off x="4960938" y="0"/>
              <a:ext cx="955675" cy="965200"/>
            </a:xfrm>
            <a:custGeom>
              <a:avLst/>
              <a:gdLst>
                <a:gd name="T0" fmla="*/ 540 w 602"/>
                <a:gd name="T1" fmla="*/ 116 h 608"/>
                <a:gd name="T2" fmla="*/ 547 w 602"/>
                <a:gd name="T3" fmla="*/ 44 h 608"/>
                <a:gd name="T4" fmla="*/ 365 w 602"/>
                <a:gd name="T5" fmla="*/ 28 h 608"/>
                <a:gd name="T6" fmla="*/ 310 w 602"/>
                <a:gd name="T7" fmla="*/ 92 h 608"/>
                <a:gd name="T8" fmla="*/ 302 w 602"/>
                <a:gd name="T9" fmla="*/ 32 h 608"/>
                <a:gd name="T10" fmla="*/ 297 w 602"/>
                <a:gd name="T11" fmla="*/ 92 h 608"/>
                <a:gd name="T12" fmla="*/ 233 w 602"/>
                <a:gd name="T13" fmla="*/ 18 h 608"/>
                <a:gd name="T14" fmla="*/ 34 w 602"/>
                <a:gd name="T15" fmla="*/ 51 h 608"/>
                <a:gd name="T16" fmla="*/ 81 w 602"/>
                <a:gd name="T17" fmla="*/ 127 h 608"/>
                <a:gd name="T18" fmla="*/ 233 w 602"/>
                <a:gd name="T19" fmla="*/ 323 h 608"/>
                <a:gd name="T20" fmla="*/ 212 w 602"/>
                <a:gd name="T21" fmla="*/ 288 h 608"/>
                <a:gd name="T22" fmla="*/ 274 w 602"/>
                <a:gd name="T23" fmla="*/ 251 h 608"/>
                <a:gd name="T24" fmla="*/ 167 w 602"/>
                <a:gd name="T25" fmla="*/ 244 h 608"/>
                <a:gd name="T26" fmla="*/ 198 w 602"/>
                <a:gd name="T27" fmla="*/ 363 h 608"/>
                <a:gd name="T28" fmla="*/ 219 w 602"/>
                <a:gd name="T29" fmla="*/ 455 h 608"/>
                <a:gd name="T30" fmla="*/ 225 w 602"/>
                <a:gd name="T31" fmla="*/ 544 h 608"/>
                <a:gd name="T32" fmla="*/ 274 w 602"/>
                <a:gd name="T33" fmla="*/ 590 h 608"/>
                <a:gd name="T34" fmla="*/ 297 w 602"/>
                <a:gd name="T35" fmla="*/ 547 h 608"/>
                <a:gd name="T36" fmla="*/ 337 w 602"/>
                <a:gd name="T37" fmla="*/ 559 h 608"/>
                <a:gd name="T38" fmla="*/ 360 w 602"/>
                <a:gd name="T39" fmla="*/ 601 h 608"/>
                <a:gd name="T40" fmla="*/ 388 w 602"/>
                <a:gd name="T41" fmla="*/ 509 h 608"/>
                <a:gd name="T42" fmla="*/ 412 w 602"/>
                <a:gd name="T43" fmla="*/ 411 h 608"/>
                <a:gd name="T44" fmla="*/ 438 w 602"/>
                <a:gd name="T45" fmla="*/ 329 h 608"/>
                <a:gd name="T46" fmla="*/ 372 w 602"/>
                <a:gd name="T47" fmla="*/ 210 h 608"/>
                <a:gd name="T48" fmla="*/ 348 w 602"/>
                <a:gd name="T49" fmla="*/ 286 h 608"/>
                <a:gd name="T50" fmla="*/ 403 w 602"/>
                <a:gd name="T51" fmla="*/ 305 h 608"/>
                <a:gd name="T52" fmla="*/ 343 w 602"/>
                <a:gd name="T53" fmla="*/ 112 h 608"/>
                <a:gd name="T54" fmla="*/ 434 w 602"/>
                <a:gd name="T55" fmla="*/ 12 h 608"/>
                <a:gd name="T56" fmla="*/ 490 w 602"/>
                <a:gd name="T57" fmla="*/ 133 h 608"/>
                <a:gd name="T58" fmla="*/ 147 w 602"/>
                <a:gd name="T59" fmla="*/ 150 h 608"/>
                <a:gd name="T60" fmla="*/ 152 w 602"/>
                <a:gd name="T61" fmla="*/ 17 h 608"/>
                <a:gd name="T62" fmla="*/ 254 w 602"/>
                <a:gd name="T63" fmla="*/ 104 h 608"/>
                <a:gd name="T64" fmla="*/ 193 w 602"/>
                <a:gd name="T65" fmla="*/ 231 h 608"/>
                <a:gd name="T66" fmla="*/ 264 w 602"/>
                <a:gd name="T67" fmla="*/ 251 h 608"/>
                <a:gd name="T68" fmla="*/ 213 w 602"/>
                <a:gd name="T69" fmla="*/ 279 h 608"/>
                <a:gd name="T70" fmla="*/ 224 w 602"/>
                <a:gd name="T71" fmla="*/ 334 h 608"/>
                <a:gd name="T72" fmla="*/ 164 w 602"/>
                <a:gd name="T73" fmla="*/ 297 h 608"/>
                <a:gd name="T74" fmla="*/ 339 w 602"/>
                <a:gd name="T75" fmla="*/ 582 h 608"/>
                <a:gd name="T76" fmla="*/ 362 w 602"/>
                <a:gd name="T77" fmla="*/ 539 h 608"/>
                <a:gd name="T78" fmla="*/ 258 w 602"/>
                <a:gd name="T79" fmla="*/ 550 h 608"/>
                <a:gd name="T80" fmla="*/ 254 w 602"/>
                <a:gd name="T81" fmla="*/ 593 h 608"/>
                <a:gd name="T82" fmla="*/ 247 w 602"/>
                <a:gd name="T83" fmla="*/ 527 h 608"/>
                <a:gd name="T84" fmla="*/ 360 w 602"/>
                <a:gd name="T85" fmla="*/ 490 h 608"/>
                <a:gd name="T86" fmla="*/ 383 w 602"/>
                <a:gd name="T87" fmla="*/ 486 h 608"/>
                <a:gd name="T88" fmla="*/ 259 w 602"/>
                <a:gd name="T89" fmla="*/ 472 h 608"/>
                <a:gd name="T90" fmla="*/ 331 w 602"/>
                <a:gd name="T91" fmla="*/ 466 h 608"/>
                <a:gd name="T92" fmla="*/ 273 w 602"/>
                <a:gd name="T93" fmla="*/ 455 h 608"/>
                <a:gd name="T94" fmla="*/ 254 w 602"/>
                <a:gd name="T95" fmla="*/ 509 h 608"/>
                <a:gd name="T96" fmla="*/ 225 w 602"/>
                <a:gd name="T97" fmla="*/ 464 h 608"/>
                <a:gd name="T98" fmla="*/ 379 w 602"/>
                <a:gd name="T99" fmla="*/ 409 h 608"/>
                <a:gd name="T100" fmla="*/ 395 w 602"/>
                <a:gd name="T101" fmla="*/ 366 h 608"/>
                <a:gd name="T102" fmla="*/ 343 w 602"/>
                <a:gd name="T103" fmla="*/ 455 h 608"/>
                <a:gd name="T104" fmla="*/ 236 w 602"/>
                <a:gd name="T105" fmla="*/ 385 h 608"/>
                <a:gd name="T106" fmla="*/ 348 w 602"/>
                <a:gd name="T107" fmla="*/ 368 h 608"/>
                <a:gd name="T108" fmla="*/ 354 w 602"/>
                <a:gd name="T109" fmla="*/ 420 h 608"/>
                <a:gd name="T110" fmla="*/ 414 w 602"/>
                <a:gd name="T111" fmla="*/ 296 h 608"/>
                <a:gd name="T112" fmla="*/ 354 w 602"/>
                <a:gd name="T113" fmla="*/ 277 h 608"/>
                <a:gd name="T114" fmla="*/ 372 w 602"/>
                <a:gd name="T115" fmla="*/ 219 h 608"/>
                <a:gd name="T116" fmla="*/ 420 w 602"/>
                <a:gd name="T117" fmla="*/ 337 h 608"/>
                <a:gd name="T118" fmla="*/ 222 w 602"/>
                <a:gd name="T119" fmla="*/ 395 h 608"/>
                <a:gd name="T120" fmla="*/ 213 w 602"/>
                <a:gd name="T121" fmla="*/ 432 h 608"/>
                <a:gd name="T122" fmla="*/ 302 w 602"/>
                <a:gd name="T123" fmla="*/ 83 h 608"/>
                <a:gd name="T124" fmla="*/ 320 w 602"/>
                <a:gd name="T125" fmla="*/ 5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2" h="608">
                  <a:moveTo>
                    <a:pt x="310" y="190"/>
                  </a:moveTo>
                  <a:lnTo>
                    <a:pt x="310" y="190"/>
                  </a:lnTo>
                  <a:lnTo>
                    <a:pt x="331" y="190"/>
                  </a:lnTo>
                  <a:lnTo>
                    <a:pt x="351" y="188"/>
                  </a:lnTo>
                  <a:lnTo>
                    <a:pt x="371" y="185"/>
                  </a:lnTo>
                  <a:lnTo>
                    <a:pt x="392" y="181"/>
                  </a:lnTo>
                  <a:lnTo>
                    <a:pt x="411" y="176"/>
                  </a:lnTo>
                  <a:lnTo>
                    <a:pt x="431" y="170"/>
                  </a:lnTo>
                  <a:lnTo>
                    <a:pt x="451" y="164"/>
                  </a:lnTo>
                  <a:lnTo>
                    <a:pt x="469" y="156"/>
                  </a:lnTo>
                  <a:lnTo>
                    <a:pt x="487" y="147"/>
                  </a:lnTo>
                  <a:lnTo>
                    <a:pt x="504" y="138"/>
                  </a:lnTo>
                  <a:lnTo>
                    <a:pt x="523" y="127"/>
                  </a:lnTo>
                  <a:lnTo>
                    <a:pt x="540" y="116"/>
                  </a:lnTo>
                  <a:lnTo>
                    <a:pt x="556" y="104"/>
                  </a:lnTo>
                  <a:lnTo>
                    <a:pt x="572" y="92"/>
                  </a:lnTo>
                  <a:lnTo>
                    <a:pt x="587" y="78"/>
                  </a:lnTo>
                  <a:lnTo>
                    <a:pt x="602" y="63"/>
                  </a:lnTo>
                  <a:lnTo>
                    <a:pt x="602" y="63"/>
                  </a:lnTo>
                  <a:lnTo>
                    <a:pt x="602" y="60"/>
                  </a:lnTo>
                  <a:lnTo>
                    <a:pt x="602" y="57"/>
                  </a:lnTo>
                  <a:lnTo>
                    <a:pt x="602" y="57"/>
                  </a:lnTo>
                  <a:lnTo>
                    <a:pt x="601" y="55"/>
                  </a:lnTo>
                  <a:lnTo>
                    <a:pt x="598" y="54"/>
                  </a:lnTo>
                  <a:lnTo>
                    <a:pt x="598" y="54"/>
                  </a:lnTo>
                  <a:lnTo>
                    <a:pt x="586" y="52"/>
                  </a:lnTo>
                  <a:lnTo>
                    <a:pt x="572" y="51"/>
                  </a:lnTo>
                  <a:lnTo>
                    <a:pt x="547" y="44"/>
                  </a:lnTo>
                  <a:lnTo>
                    <a:pt x="521" y="35"/>
                  </a:lnTo>
                  <a:lnTo>
                    <a:pt x="495" y="23"/>
                  </a:lnTo>
                  <a:lnTo>
                    <a:pt x="495" y="23"/>
                  </a:lnTo>
                  <a:lnTo>
                    <a:pt x="474" y="14"/>
                  </a:lnTo>
                  <a:lnTo>
                    <a:pt x="454" y="8"/>
                  </a:lnTo>
                  <a:lnTo>
                    <a:pt x="435" y="2"/>
                  </a:lnTo>
                  <a:lnTo>
                    <a:pt x="426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00" y="2"/>
                  </a:lnTo>
                  <a:lnTo>
                    <a:pt x="388" y="5"/>
                  </a:lnTo>
                  <a:lnTo>
                    <a:pt x="379" y="11"/>
                  </a:lnTo>
                  <a:lnTo>
                    <a:pt x="371" y="18"/>
                  </a:lnTo>
                  <a:lnTo>
                    <a:pt x="365" y="28"/>
                  </a:lnTo>
                  <a:lnTo>
                    <a:pt x="360" y="38"/>
                  </a:lnTo>
                  <a:lnTo>
                    <a:pt x="354" y="61"/>
                  </a:lnTo>
                  <a:lnTo>
                    <a:pt x="354" y="61"/>
                  </a:lnTo>
                  <a:lnTo>
                    <a:pt x="350" y="80"/>
                  </a:lnTo>
                  <a:lnTo>
                    <a:pt x="346" y="87"/>
                  </a:lnTo>
                  <a:lnTo>
                    <a:pt x="342" y="95"/>
                  </a:lnTo>
                  <a:lnTo>
                    <a:pt x="337" y="103"/>
                  </a:lnTo>
                  <a:lnTo>
                    <a:pt x="330" y="107"/>
                  </a:lnTo>
                  <a:lnTo>
                    <a:pt x="322" y="112"/>
                  </a:lnTo>
                  <a:lnTo>
                    <a:pt x="311" y="115"/>
                  </a:lnTo>
                  <a:lnTo>
                    <a:pt x="307" y="115"/>
                  </a:lnTo>
                  <a:lnTo>
                    <a:pt x="307" y="92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19" y="87"/>
                  </a:lnTo>
                  <a:lnTo>
                    <a:pt x="325" y="81"/>
                  </a:lnTo>
                  <a:lnTo>
                    <a:pt x="330" y="72"/>
                  </a:lnTo>
                  <a:lnTo>
                    <a:pt x="331" y="63"/>
                  </a:lnTo>
                  <a:lnTo>
                    <a:pt x="331" y="63"/>
                  </a:lnTo>
                  <a:lnTo>
                    <a:pt x="331" y="57"/>
                  </a:lnTo>
                  <a:lnTo>
                    <a:pt x="330" y="51"/>
                  </a:lnTo>
                  <a:lnTo>
                    <a:pt x="327" y="46"/>
                  </a:lnTo>
                  <a:lnTo>
                    <a:pt x="323" y="41"/>
                  </a:lnTo>
                  <a:lnTo>
                    <a:pt x="319" y="38"/>
                  </a:lnTo>
                  <a:lnTo>
                    <a:pt x="314" y="35"/>
                  </a:lnTo>
                  <a:lnTo>
                    <a:pt x="308" y="34"/>
                  </a:lnTo>
                  <a:lnTo>
                    <a:pt x="302" y="32"/>
                  </a:lnTo>
                  <a:lnTo>
                    <a:pt x="302" y="32"/>
                  </a:lnTo>
                  <a:lnTo>
                    <a:pt x="296" y="34"/>
                  </a:lnTo>
                  <a:lnTo>
                    <a:pt x="290" y="35"/>
                  </a:lnTo>
                  <a:lnTo>
                    <a:pt x="285" y="38"/>
                  </a:lnTo>
                  <a:lnTo>
                    <a:pt x="281" y="41"/>
                  </a:lnTo>
                  <a:lnTo>
                    <a:pt x="277" y="46"/>
                  </a:lnTo>
                  <a:lnTo>
                    <a:pt x="274" y="51"/>
                  </a:lnTo>
                  <a:lnTo>
                    <a:pt x="273" y="57"/>
                  </a:lnTo>
                  <a:lnTo>
                    <a:pt x="273" y="63"/>
                  </a:lnTo>
                  <a:lnTo>
                    <a:pt x="273" y="63"/>
                  </a:lnTo>
                  <a:lnTo>
                    <a:pt x="274" y="72"/>
                  </a:lnTo>
                  <a:lnTo>
                    <a:pt x="279" y="81"/>
                  </a:lnTo>
                  <a:lnTo>
                    <a:pt x="285" y="87"/>
                  </a:lnTo>
                  <a:lnTo>
                    <a:pt x="294" y="92"/>
                  </a:lnTo>
                  <a:lnTo>
                    <a:pt x="297" y="92"/>
                  </a:lnTo>
                  <a:lnTo>
                    <a:pt x="297" y="115"/>
                  </a:lnTo>
                  <a:lnTo>
                    <a:pt x="293" y="115"/>
                  </a:lnTo>
                  <a:lnTo>
                    <a:pt x="293" y="115"/>
                  </a:lnTo>
                  <a:lnTo>
                    <a:pt x="282" y="112"/>
                  </a:lnTo>
                  <a:lnTo>
                    <a:pt x="274" y="107"/>
                  </a:lnTo>
                  <a:lnTo>
                    <a:pt x="267" y="103"/>
                  </a:lnTo>
                  <a:lnTo>
                    <a:pt x="262" y="95"/>
                  </a:lnTo>
                  <a:lnTo>
                    <a:pt x="258" y="87"/>
                  </a:lnTo>
                  <a:lnTo>
                    <a:pt x="254" y="80"/>
                  </a:lnTo>
                  <a:lnTo>
                    <a:pt x="250" y="61"/>
                  </a:lnTo>
                  <a:lnTo>
                    <a:pt x="250" y="61"/>
                  </a:lnTo>
                  <a:lnTo>
                    <a:pt x="244" y="38"/>
                  </a:lnTo>
                  <a:lnTo>
                    <a:pt x="239" y="28"/>
                  </a:lnTo>
                  <a:lnTo>
                    <a:pt x="233" y="18"/>
                  </a:lnTo>
                  <a:lnTo>
                    <a:pt x="225" y="11"/>
                  </a:lnTo>
                  <a:lnTo>
                    <a:pt x="216" y="5"/>
                  </a:lnTo>
                  <a:lnTo>
                    <a:pt x="204" y="2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78" y="0"/>
                  </a:lnTo>
                  <a:lnTo>
                    <a:pt x="169" y="2"/>
                  </a:lnTo>
                  <a:lnTo>
                    <a:pt x="150" y="8"/>
                  </a:lnTo>
                  <a:lnTo>
                    <a:pt x="130" y="14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86" y="34"/>
                  </a:lnTo>
                  <a:lnTo>
                    <a:pt x="60" y="43"/>
                  </a:lnTo>
                  <a:lnTo>
                    <a:pt x="34" y="51"/>
                  </a:lnTo>
                  <a:lnTo>
                    <a:pt x="20" y="52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3" y="55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0" y="60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17" y="78"/>
                  </a:lnTo>
                  <a:lnTo>
                    <a:pt x="32" y="92"/>
                  </a:lnTo>
                  <a:lnTo>
                    <a:pt x="48" y="104"/>
                  </a:lnTo>
                  <a:lnTo>
                    <a:pt x="64" y="116"/>
                  </a:lnTo>
                  <a:lnTo>
                    <a:pt x="81" y="127"/>
                  </a:lnTo>
                  <a:lnTo>
                    <a:pt x="100" y="138"/>
                  </a:lnTo>
                  <a:lnTo>
                    <a:pt x="117" y="147"/>
                  </a:lnTo>
                  <a:lnTo>
                    <a:pt x="135" y="156"/>
                  </a:lnTo>
                  <a:lnTo>
                    <a:pt x="153" y="164"/>
                  </a:lnTo>
                  <a:lnTo>
                    <a:pt x="173" y="170"/>
                  </a:lnTo>
                  <a:lnTo>
                    <a:pt x="193" y="176"/>
                  </a:lnTo>
                  <a:lnTo>
                    <a:pt x="212" y="181"/>
                  </a:lnTo>
                  <a:lnTo>
                    <a:pt x="233" y="185"/>
                  </a:lnTo>
                  <a:lnTo>
                    <a:pt x="253" y="188"/>
                  </a:lnTo>
                  <a:lnTo>
                    <a:pt x="273" y="190"/>
                  </a:lnTo>
                  <a:lnTo>
                    <a:pt x="294" y="190"/>
                  </a:lnTo>
                  <a:lnTo>
                    <a:pt x="297" y="190"/>
                  </a:lnTo>
                  <a:lnTo>
                    <a:pt x="297" y="323"/>
                  </a:lnTo>
                  <a:lnTo>
                    <a:pt x="233" y="323"/>
                  </a:lnTo>
                  <a:lnTo>
                    <a:pt x="233" y="323"/>
                  </a:lnTo>
                  <a:lnTo>
                    <a:pt x="222" y="323"/>
                  </a:lnTo>
                  <a:lnTo>
                    <a:pt x="215" y="319"/>
                  </a:lnTo>
                  <a:lnTo>
                    <a:pt x="207" y="313"/>
                  </a:lnTo>
                  <a:lnTo>
                    <a:pt x="201" y="305"/>
                  </a:lnTo>
                  <a:lnTo>
                    <a:pt x="201" y="305"/>
                  </a:lnTo>
                  <a:lnTo>
                    <a:pt x="199" y="302"/>
                  </a:lnTo>
                  <a:lnTo>
                    <a:pt x="199" y="299"/>
                  </a:lnTo>
                  <a:lnTo>
                    <a:pt x="201" y="296"/>
                  </a:lnTo>
                  <a:lnTo>
                    <a:pt x="202" y="293"/>
                  </a:lnTo>
                  <a:lnTo>
                    <a:pt x="202" y="293"/>
                  </a:lnTo>
                  <a:lnTo>
                    <a:pt x="205" y="290"/>
                  </a:lnTo>
                  <a:lnTo>
                    <a:pt x="209" y="290"/>
                  </a:lnTo>
                  <a:lnTo>
                    <a:pt x="212" y="288"/>
                  </a:lnTo>
                  <a:lnTo>
                    <a:pt x="215" y="290"/>
                  </a:lnTo>
                  <a:lnTo>
                    <a:pt x="215" y="290"/>
                  </a:lnTo>
                  <a:lnTo>
                    <a:pt x="224" y="293"/>
                  </a:lnTo>
                  <a:lnTo>
                    <a:pt x="233" y="293"/>
                  </a:lnTo>
                  <a:lnTo>
                    <a:pt x="233" y="293"/>
                  </a:lnTo>
                  <a:lnTo>
                    <a:pt x="241" y="293"/>
                  </a:lnTo>
                  <a:lnTo>
                    <a:pt x="248" y="290"/>
                  </a:lnTo>
                  <a:lnTo>
                    <a:pt x="256" y="286"/>
                  </a:lnTo>
                  <a:lnTo>
                    <a:pt x="262" y="280"/>
                  </a:lnTo>
                  <a:lnTo>
                    <a:pt x="267" y="274"/>
                  </a:lnTo>
                  <a:lnTo>
                    <a:pt x="271" y="268"/>
                  </a:lnTo>
                  <a:lnTo>
                    <a:pt x="273" y="259"/>
                  </a:lnTo>
                  <a:lnTo>
                    <a:pt x="274" y="251"/>
                  </a:lnTo>
                  <a:lnTo>
                    <a:pt x="274" y="251"/>
                  </a:lnTo>
                  <a:lnTo>
                    <a:pt x="273" y="242"/>
                  </a:lnTo>
                  <a:lnTo>
                    <a:pt x="271" y="234"/>
                  </a:lnTo>
                  <a:lnTo>
                    <a:pt x="267" y="228"/>
                  </a:lnTo>
                  <a:lnTo>
                    <a:pt x="262" y="222"/>
                  </a:lnTo>
                  <a:lnTo>
                    <a:pt x="256" y="216"/>
                  </a:lnTo>
                  <a:lnTo>
                    <a:pt x="248" y="213"/>
                  </a:lnTo>
                  <a:lnTo>
                    <a:pt x="241" y="210"/>
                  </a:lnTo>
                  <a:lnTo>
                    <a:pt x="231" y="210"/>
                  </a:lnTo>
                  <a:lnTo>
                    <a:pt x="231" y="210"/>
                  </a:lnTo>
                  <a:lnTo>
                    <a:pt x="216" y="211"/>
                  </a:lnTo>
                  <a:lnTo>
                    <a:pt x="201" y="216"/>
                  </a:lnTo>
                  <a:lnTo>
                    <a:pt x="189" y="222"/>
                  </a:lnTo>
                  <a:lnTo>
                    <a:pt x="176" y="233"/>
                  </a:lnTo>
                  <a:lnTo>
                    <a:pt x="167" y="244"/>
                  </a:lnTo>
                  <a:lnTo>
                    <a:pt x="159" y="257"/>
                  </a:lnTo>
                  <a:lnTo>
                    <a:pt x="155" y="273"/>
                  </a:lnTo>
                  <a:lnTo>
                    <a:pt x="153" y="288"/>
                  </a:lnTo>
                  <a:lnTo>
                    <a:pt x="153" y="288"/>
                  </a:lnTo>
                  <a:lnTo>
                    <a:pt x="153" y="299"/>
                  </a:lnTo>
                  <a:lnTo>
                    <a:pt x="156" y="309"/>
                  </a:lnTo>
                  <a:lnTo>
                    <a:pt x="159" y="320"/>
                  </a:lnTo>
                  <a:lnTo>
                    <a:pt x="166" y="329"/>
                  </a:lnTo>
                  <a:lnTo>
                    <a:pt x="172" y="339"/>
                  </a:lnTo>
                  <a:lnTo>
                    <a:pt x="178" y="346"/>
                  </a:lnTo>
                  <a:lnTo>
                    <a:pt x="187" y="352"/>
                  </a:lnTo>
                  <a:lnTo>
                    <a:pt x="196" y="358"/>
                  </a:lnTo>
                  <a:lnTo>
                    <a:pt x="199" y="360"/>
                  </a:lnTo>
                  <a:lnTo>
                    <a:pt x="198" y="363"/>
                  </a:lnTo>
                  <a:lnTo>
                    <a:pt x="198" y="363"/>
                  </a:lnTo>
                  <a:lnTo>
                    <a:pt x="195" y="371"/>
                  </a:lnTo>
                  <a:lnTo>
                    <a:pt x="192" y="378"/>
                  </a:lnTo>
                  <a:lnTo>
                    <a:pt x="190" y="386"/>
                  </a:lnTo>
                  <a:lnTo>
                    <a:pt x="190" y="395"/>
                  </a:lnTo>
                  <a:lnTo>
                    <a:pt x="190" y="395"/>
                  </a:lnTo>
                  <a:lnTo>
                    <a:pt x="190" y="403"/>
                  </a:lnTo>
                  <a:lnTo>
                    <a:pt x="192" y="411"/>
                  </a:lnTo>
                  <a:lnTo>
                    <a:pt x="198" y="426"/>
                  </a:lnTo>
                  <a:lnTo>
                    <a:pt x="205" y="440"/>
                  </a:lnTo>
                  <a:lnTo>
                    <a:pt x="212" y="446"/>
                  </a:lnTo>
                  <a:lnTo>
                    <a:pt x="218" y="450"/>
                  </a:lnTo>
                  <a:lnTo>
                    <a:pt x="219" y="452"/>
                  </a:lnTo>
                  <a:lnTo>
                    <a:pt x="219" y="455"/>
                  </a:lnTo>
                  <a:lnTo>
                    <a:pt x="219" y="455"/>
                  </a:lnTo>
                  <a:lnTo>
                    <a:pt x="215" y="461"/>
                  </a:lnTo>
                  <a:lnTo>
                    <a:pt x="213" y="469"/>
                  </a:lnTo>
                  <a:lnTo>
                    <a:pt x="212" y="476"/>
                  </a:lnTo>
                  <a:lnTo>
                    <a:pt x="210" y="486"/>
                  </a:lnTo>
                  <a:lnTo>
                    <a:pt x="210" y="486"/>
                  </a:lnTo>
                  <a:lnTo>
                    <a:pt x="212" y="498"/>
                  </a:lnTo>
                  <a:lnTo>
                    <a:pt x="216" y="509"/>
                  </a:lnTo>
                  <a:lnTo>
                    <a:pt x="221" y="519"/>
                  </a:lnTo>
                  <a:lnTo>
                    <a:pt x="228" y="529"/>
                  </a:lnTo>
                  <a:lnTo>
                    <a:pt x="230" y="530"/>
                  </a:lnTo>
                  <a:lnTo>
                    <a:pt x="230" y="533"/>
                  </a:lnTo>
                  <a:lnTo>
                    <a:pt x="230" y="533"/>
                  </a:lnTo>
                  <a:lnTo>
                    <a:pt x="225" y="544"/>
                  </a:lnTo>
                  <a:lnTo>
                    <a:pt x="224" y="556"/>
                  </a:lnTo>
                  <a:lnTo>
                    <a:pt x="224" y="568"/>
                  </a:lnTo>
                  <a:lnTo>
                    <a:pt x="227" y="579"/>
                  </a:lnTo>
                  <a:lnTo>
                    <a:pt x="227" y="579"/>
                  </a:lnTo>
                  <a:lnTo>
                    <a:pt x="230" y="585"/>
                  </a:lnTo>
                  <a:lnTo>
                    <a:pt x="236" y="593"/>
                  </a:lnTo>
                  <a:lnTo>
                    <a:pt x="239" y="597"/>
                  </a:lnTo>
                  <a:lnTo>
                    <a:pt x="244" y="601"/>
                  </a:lnTo>
                  <a:lnTo>
                    <a:pt x="248" y="602"/>
                  </a:lnTo>
                  <a:lnTo>
                    <a:pt x="254" y="604"/>
                  </a:lnTo>
                  <a:lnTo>
                    <a:pt x="254" y="604"/>
                  </a:lnTo>
                  <a:lnTo>
                    <a:pt x="262" y="602"/>
                  </a:lnTo>
                  <a:lnTo>
                    <a:pt x="270" y="597"/>
                  </a:lnTo>
                  <a:lnTo>
                    <a:pt x="274" y="590"/>
                  </a:lnTo>
                  <a:lnTo>
                    <a:pt x="276" y="582"/>
                  </a:lnTo>
                  <a:lnTo>
                    <a:pt x="276" y="582"/>
                  </a:lnTo>
                  <a:lnTo>
                    <a:pt x="274" y="578"/>
                  </a:lnTo>
                  <a:lnTo>
                    <a:pt x="274" y="573"/>
                  </a:lnTo>
                  <a:lnTo>
                    <a:pt x="270" y="568"/>
                  </a:lnTo>
                  <a:lnTo>
                    <a:pt x="270" y="568"/>
                  </a:lnTo>
                  <a:lnTo>
                    <a:pt x="267" y="564"/>
                  </a:lnTo>
                  <a:lnTo>
                    <a:pt x="267" y="559"/>
                  </a:lnTo>
                  <a:lnTo>
                    <a:pt x="267" y="559"/>
                  </a:lnTo>
                  <a:lnTo>
                    <a:pt x="267" y="555"/>
                  </a:lnTo>
                  <a:lnTo>
                    <a:pt x="270" y="550"/>
                  </a:lnTo>
                  <a:lnTo>
                    <a:pt x="273" y="548"/>
                  </a:lnTo>
                  <a:lnTo>
                    <a:pt x="277" y="547"/>
                  </a:lnTo>
                  <a:lnTo>
                    <a:pt x="297" y="547"/>
                  </a:lnTo>
                  <a:lnTo>
                    <a:pt x="297" y="604"/>
                  </a:lnTo>
                  <a:lnTo>
                    <a:pt x="297" y="604"/>
                  </a:lnTo>
                  <a:lnTo>
                    <a:pt x="299" y="607"/>
                  </a:lnTo>
                  <a:lnTo>
                    <a:pt x="302" y="608"/>
                  </a:lnTo>
                  <a:lnTo>
                    <a:pt x="302" y="608"/>
                  </a:lnTo>
                  <a:lnTo>
                    <a:pt x="305" y="607"/>
                  </a:lnTo>
                  <a:lnTo>
                    <a:pt x="307" y="604"/>
                  </a:lnTo>
                  <a:lnTo>
                    <a:pt x="307" y="547"/>
                  </a:lnTo>
                  <a:lnTo>
                    <a:pt x="327" y="547"/>
                  </a:lnTo>
                  <a:lnTo>
                    <a:pt x="327" y="547"/>
                  </a:lnTo>
                  <a:lnTo>
                    <a:pt x="331" y="548"/>
                  </a:lnTo>
                  <a:lnTo>
                    <a:pt x="334" y="550"/>
                  </a:lnTo>
                  <a:lnTo>
                    <a:pt x="337" y="555"/>
                  </a:lnTo>
                  <a:lnTo>
                    <a:pt x="337" y="559"/>
                  </a:lnTo>
                  <a:lnTo>
                    <a:pt x="337" y="559"/>
                  </a:lnTo>
                  <a:lnTo>
                    <a:pt x="337" y="564"/>
                  </a:lnTo>
                  <a:lnTo>
                    <a:pt x="334" y="567"/>
                  </a:lnTo>
                  <a:lnTo>
                    <a:pt x="334" y="567"/>
                  </a:lnTo>
                  <a:lnTo>
                    <a:pt x="330" y="573"/>
                  </a:lnTo>
                  <a:lnTo>
                    <a:pt x="328" y="582"/>
                  </a:lnTo>
                  <a:lnTo>
                    <a:pt x="328" y="582"/>
                  </a:lnTo>
                  <a:lnTo>
                    <a:pt x="330" y="590"/>
                  </a:lnTo>
                  <a:lnTo>
                    <a:pt x="334" y="597"/>
                  </a:lnTo>
                  <a:lnTo>
                    <a:pt x="342" y="602"/>
                  </a:lnTo>
                  <a:lnTo>
                    <a:pt x="350" y="604"/>
                  </a:lnTo>
                  <a:lnTo>
                    <a:pt x="350" y="604"/>
                  </a:lnTo>
                  <a:lnTo>
                    <a:pt x="356" y="602"/>
                  </a:lnTo>
                  <a:lnTo>
                    <a:pt x="360" y="601"/>
                  </a:lnTo>
                  <a:lnTo>
                    <a:pt x="365" y="597"/>
                  </a:lnTo>
                  <a:lnTo>
                    <a:pt x="368" y="593"/>
                  </a:lnTo>
                  <a:lnTo>
                    <a:pt x="374" y="585"/>
                  </a:lnTo>
                  <a:lnTo>
                    <a:pt x="377" y="579"/>
                  </a:lnTo>
                  <a:lnTo>
                    <a:pt x="377" y="579"/>
                  </a:lnTo>
                  <a:lnTo>
                    <a:pt x="380" y="568"/>
                  </a:lnTo>
                  <a:lnTo>
                    <a:pt x="380" y="556"/>
                  </a:lnTo>
                  <a:lnTo>
                    <a:pt x="379" y="544"/>
                  </a:lnTo>
                  <a:lnTo>
                    <a:pt x="374" y="533"/>
                  </a:lnTo>
                  <a:lnTo>
                    <a:pt x="372" y="530"/>
                  </a:lnTo>
                  <a:lnTo>
                    <a:pt x="376" y="529"/>
                  </a:lnTo>
                  <a:lnTo>
                    <a:pt x="376" y="529"/>
                  </a:lnTo>
                  <a:lnTo>
                    <a:pt x="383" y="519"/>
                  </a:lnTo>
                  <a:lnTo>
                    <a:pt x="388" y="509"/>
                  </a:lnTo>
                  <a:lnTo>
                    <a:pt x="392" y="498"/>
                  </a:lnTo>
                  <a:lnTo>
                    <a:pt x="394" y="486"/>
                  </a:lnTo>
                  <a:lnTo>
                    <a:pt x="394" y="486"/>
                  </a:lnTo>
                  <a:lnTo>
                    <a:pt x="392" y="476"/>
                  </a:lnTo>
                  <a:lnTo>
                    <a:pt x="391" y="469"/>
                  </a:lnTo>
                  <a:lnTo>
                    <a:pt x="389" y="461"/>
                  </a:lnTo>
                  <a:lnTo>
                    <a:pt x="385" y="455"/>
                  </a:lnTo>
                  <a:lnTo>
                    <a:pt x="385" y="452"/>
                  </a:lnTo>
                  <a:lnTo>
                    <a:pt x="386" y="450"/>
                  </a:lnTo>
                  <a:lnTo>
                    <a:pt x="386" y="450"/>
                  </a:lnTo>
                  <a:lnTo>
                    <a:pt x="392" y="446"/>
                  </a:lnTo>
                  <a:lnTo>
                    <a:pt x="399" y="440"/>
                  </a:lnTo>
                  <a:lnTo>
                    <a:pt x="406" y="426"/>
                  </a:lnTo>
                  <a:lnTo>
                    <a:pt x="412" y="411"/>
                  </a:lnTo>
                  <a:lnTo>
                    <a:pt x="414" y="403"/>
                  </a:lnTo>
                  <a:lnTo>
                    <a:pt x="414" y="395"/>
                  </a:lnTo>
                  <a:lnTo>
                    <a:pt x="414" y="395"/>
                  </a:lnTo>
                  <a:lnTo>
                    <a:pt x="414" y="386"/>
                  </a:lnTo>
                  <a:lnTo>
                    <a:pt x="412" y="378"/>
                  </a:lnTo>
                  <a:lnTo>
                    <a:pt x="409" y="371"/>
                  </a:lnTo>
                  <a:lnTo>
                    <a:pt x="406" y="363"/>
                  </a:lnTo>
                  <a:lnTo>
                    <a:pt x="405" y="360"/>
                  </a:lnTo>
                  <a:lnTo>
                    <a:pt x="408" y="358"/>
                  </a:lnTo>
                  <a:lnTo>
                    <a:pt x="408" y="358"/>
                  </a:lnTo>
                  <a:lnTo>
                    <a:pt x="417" y="352"/>
                  </a:lnTo>
                  <a:lnTo>
                    <a:pt x="426" y="346"/>
                  </a:lnTo>
                  <a:lnTo>
                    <a:pt x="432" y="339"/>
                  </a:lnTo>
                  <a:lnTo>
                    <a:pt x="438" y="329"/>
                  </a:lnTo>
                  <a:lnTo>
                    <a:pt x="445" y="320"/>
                  </a:lnTo>
                  <a:lnTo>
                    <a:pt x="448" y="309"/>
                  </a:lnTo>
                  <a:lnTo>
                    <a:pt x="451" y="299"/>
                  </a:lnTo>
                  <a:lnTo>
                    <a:pt x="451" y="288"/>
                  </a:lnTo>
                  <a:lnTo>
                    <a:pt x="451" y="288"/>
                  </a:lnTo>
                  <a:lnTo>
                    <a:pt x="449" y="273"/>
                  </a:lnTo>
                  <a:lnTo>
                    <a:pt x="445" y="257"/>
                  </a:lnTo>
                  <a:lnTo>
                    <a:pt x="437" y="244"/>
                  </a:lnTo>
                  <a:lnTo>
                    <a:pt x="428" y="233"/>
                  </a:lnTo>
                  <a:lnTo>
                    <a:pt x="415" y="224"/>
                  </a:lnTo>
                  <a:lnTo>
                    <a:pt x="403" y="216"/>
                  </a:lnTo>
                  <a:lnTo>
                    <a:pt x="388" y="211"/>
                  </a:lnTo>
                  <a:lnTo>
                    <a:pt x="372" y="210"/>
                  </a:lnTo>
                  <a:lnTo>
                    <a:pt x="372" y="210"/>
                  </a:lnTo>
                  <a:lnTo>
                    <a:pt x="363" y="210"/>
                  </a:lnTo>
                  <a:lnTo>
                    <a:pt x="356" y="213"/>
                  </a:lnTo>
                  <a:lnTo>
                    <a:pt x="348" y="216"/>
                  </a:lnTo>
                  <a:lnTo>
                    <a:pt x="342" y="222"/>
                  </a:lnTo>
                  <a:lnTo>
                    <a:pt x="337" y="228"/>
                  </a:lnTo>
                  <a:lnTo>
                    <a:pt x="333" y="234"/>
                  </a:lnTo>
                  <a:lnTo>
                    <a:pt x="331" y="242"/>
                  </a:lnTo>
                  <a:lnTo>
                    <a:pt x="330" y="251"/>
                  </a:lnTo>
                  <a:lnTo>
                    <a:pt x="330" y="251"/>
                  </a:lnTo>
                  <a:lnTo>
                    <a:pt x="331" y="259"/>
                  </a:lnTo>
                  <a:lnTo>
                    <a:pt x="333" y="268"/>
                  </a:lnTo>
                  <a:lnTo>
                    <a:pt x="337" y="274"/>
                  </a:lnTo>
                  <a:lnTo>
                    <a:pt x="342" y="280"/>
                  </a:lnTo>
                  <a:lnTo>
                    <a:pt x="348" y="286"/>
                  </a:lnTo>
                  <a:lnTo>
                    <a:pt x="356" y="290"/>
                  </a:lnTo>
                  <a:lnTo>
                    <a:pt x="363" y="293"/>
                  </a:lnTo>
                  <a:lnTo>
                    <a:pt x="371" y="293"/>
                  </a:lnTo>
                  <a:lnTo>
                    <a:pt x="371" y="293"/>
                  </a:lnTo>
                  <a:lnTo>
                    <a:pt x="380" y="293"/>
                  </a:lnTo>
                  <a:lnTo>
                    <a:pt x="389" y="290"/>
                  </a:lnTo>
                  <a:lnTo>
                    <a:pt x="389" y="290"/>
                  </a:lnTo>
                  <a:lnTo>
                    <a:pt x="394" y="288"/>
                  </a:lnTo>
                  <a:lnTo>
                    <a:pt x="399" y="290"/>
                  </a:lnTo>
                  <a:lnTo>
                    <a:pt x="403" y="294"/>
                  </a:lnTo>
                  <a:lnTo>
                    <a:pt x="405" y="299"/>
                  </a:lnTo>
                  <a:lnTo>
                    <a:pt x="405" y="299"/>
                  </a:lnTo>
                  <a:lnTo>
                    <a:pt x="405" y="302"/>
                  </a:lnTo>
                  <a:lnTo>
                    <a:pt x="403" y="305"/>
                  </a:lnTo>
                  <a:lnTo>
                    <a:pt x="400" y="311"/>
                  </a:lnTo>
                  <a:lnTo>
                    <a:pt x="394" y="316"/>
                  </a:lnTo>
                  <a:lnTo>
                    <a:pt x="389" y="319"/>
                  </a:lnTo>
                  <a:lnTo>
                    <a:pt x="389" y="319"/>
                  </a:lnTo>
                  <a:lnTo>
                    <a:pt x="382" y="323"/>
                  </a:lnTo>
                  <a:lnTo>
                    <a:pt x="371" y="323"/>
                  </a:lnTo>
                  <a:lnTo>
                    <a:pt x="307" y="323"/>
                  </a:lnTo>
                  <a:lnTo>
                    <a:pt x="307" y="190"/>
                  </a:lnTo>
                  <a:lnTo>
                    <a:pt x="310" y="190"/>
                  </a:lnTo>
                  <a:close/>
                  <a:moveTo>
                    <a:pt x="310" y="124"/>
                  </a:moveTo>
                  <a:lnTo>
                    <a:pt x="310" y="124"/>
                  </a:lnTo>
                  <a:lnTo>
                    <a:pt x="323" y="123"/>
                  </a:lnTo>
                  <a:lnTo>
                    <a:pt x="334" y="118"/>
                  </a:lnTo>
                  <a:lnTo>
                    <a:pt x="343" y="112"/>
                  </a:lnTo>
                  <a:lnTo>
                    <a:pt x="350" y="104"/>
                  </a:lnTo>
                  <a:lnTo>
                    <a:pt x="354" y="95"/>
                  </a:lnTo>
                  <a:lnTo>
                    <a:pt x="359" y="86"/>
                  </a:lnTo>
                  <a:lnTo>
                    <a:pt x="365" y="64"/>
                  </a:lnTo>
                  <a:lnTo>
                    <a:pt x="365" y="64"/>
                  </a:lnTo>
                  <a:lnTo>
                    <a:pt x="369" y="44"/>
                  </a:lnTo>
                  <a:lnTo>
                    <a:pt x="374" y="35"/>
                  </a:lnTo>
                  <a:lnTo>
                    <a:pt x="379" y="28"/>
                  </a:lnTo>
                  <a:lnTo>
                    <a:pt x="385" y="20"/>
                  </a:lnTo>
                  <a:lnTo>
                    <a:pt x="392" y="15"/>
                  </a:lnTo>
                  <a:lnTo>
                    <a:pt x="403" y="12"/>
                  </a:lnTo>
                  <a:lnTo>
                    <a:pt x="417" y="11"/>
                  </a:lnTo>
                  <a:lnTo>
                    <a:pt x="417" y="11"/>
                  </a:lnTo>
                  <a:lnTo>
                    <a:pt x="434" y="12"/>
                  </a:lnTo>
                  <a:lnTo>
                    <a:pt x="452" y="17"/>
                  </a:lnTo>
                  <a:lnTo>
                    <a:pt x="471" y="25"/>
                  </a:lnTo>
                  <a:lnTo>
                    <a:pt x="490" y="32"/>
                  </a:lnTo>
                  <a:lnTo>
                    <a:pt x="490" y="32"/>
                  </a:lnTo>
                  <a:lnTo>
                    <a:pt x="512" y="41"/>
                  </a:lnTo>
                  <a:lnTo>
                    <a:pt x="533" y="51"/>
                  </a:lnTo>
                  <a:lnTo>
                    <a:pt x="556" y="57"/>
                  </a:lnTo>
                  <a:lnTo>
                    <a:pt x="581" y="63"/>
                  </a:lnTo>
                  <a:lnTo>
                    <a:pt x="587" y="63"/>
                  </a:lnTo>
                  <a:lnTo>
                    <a:pt x="582" y="67"/>
                  </a:lnTo>
                  <a:lnTo>
                    <a:pt x="582" y="67"/>
                  </a:lnTo>
                  <a:lnTo>
                    <a:pt x="553" y="93"/>
                  </a:lnTo>
                  <a:lnTo>
                    <a:pt x="523" y="115"/>
                  </a:lnTo>
                  <a:lnTo>
                    <a:pt x="490" y="133"/>
                  </a:lnTo>
                  <a:lnTo>
                    <a:pt x="457" y="150"/>
                  </a:lnTo>
                  <a:lnTo>
                    <a:pt x="422" y="162"/>
                  </a:lnTo>
                  <a:lnTo>
                    <a:pt x="385" y="172"/>
                  </a:lnTo>
                  <a:lnTo>
                    <a:pt x="348" y="178"/>
                  </a:lnTo>
                  <a:lnTo>
                    <a:pt x="310" y="181"/>
                  </a:lnTo>
                  <a:lnTo>
                    <a:pt x="307" y="181"/>
                  </a:lnTo>
                  <a:lnTo>
                    <a:pt x="307" y="126"/>
                  </a:lnTo>
                  <a:lnTo>
                    <a:pt x="310" y="124"/>
                  </a:lnTo>
                  <a:close/>
                  <a:moveTo>
                    <a:pt x="294" y="181"/>
                  </a:moveTo>
                  <a:lnTo>
                    <a:pt x="294" y="181"/>
                  </a:lnTo>
                  <a:lnTo>
                    <a:pt x="256" y="178"/>
                  </a:lnTo>
                  <a:lnTo>
                    <a:pt x="219" y="172"/>
                  </a:lnTo>
                  <a:lnTo>
                    <a:pt x="182" y="162"/>
                  </a:lnTo>
                  <a:lnTo>
                    <a:pt x="147" y="150"/>
                  </a:lnTo>
                  <a:lnTo>
                    <a:pt x="113" y="133"/>
                  </a:lnTo>
                  <a:lnTo>
                    <a:pt x="81" y="115"/>
                  </a:lnTo>
                  <a:lnTo>
                    <a:pt x="51" y="93"/>
                  </a:lnTo>
                  <a:lnTo>
                    <a:pt x="22" y="67"/>
                  </a:lnTo>
                  <a:lnTo>
                    <a:pt x="17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48" y="57"/>
                  </a:lnTo>
                  <a:lnTo>
                    <a:pt x="71" y="51"/>
                  </a:lnTo>
                  <a:lnTo>
                    <a:pt x="92" y="41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33" y="25"/>
                  </a:lnTo>
                  <a:lnTo>
                    <a:pt x="152" y="17"/>
                  </a:lnTo>
                  <a:lnTo>
                    <a:pt x="170" y="12"/>
                  </a:lnTo>
                  <a:lnTo>
                    <a:pt x="187" y="11"/>
                  </a:lnTo>
                  <a:lnTo>
                    <a:pt x="187" y="11"/>
                  </a:lnTo>
                  <a:lnTo>
                    <a:pt x="201" y="12"/>
                  </a:lnTo>
                  <a:lnTo>
                    <a:pt x="212" y="15"/>
                  </a:lnTo>
                  <a:lnTo>
                    <a:pt x="219" y="20"/>
                  </a:lnTo>
                  <a:lnTo>
                    <a:pt x="225" y="28"/>
                  </a:lnTo>
                  <a:lnTo>
                    <a:pt x="230" y="35"/>
                  </a:lnTo>
                  <a:lnTo>
                    <a:pt x="235" y="4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45" y="86"/>
                  </a:lnTo>
                  <a:lnTo>
                    <a:pt x="250" y="95"/>
                  </a:lnTo>
                  <a:lnTo>
                    <a:pt x="254" y="104"/>
                  </a:lnTo>
                  <a:lnTo>
                    <a:pt x="261" y="112"/>
                  </a:lnTo>
                  <a:lnTo>
                    <a:pt x="270" y="118"/>
                  </a:lnTo>
                  <a:lnTo>
                    <a:pt x="281" y="123"/>
                  </a:lnTo>
                  <a:lnTo>
                    <a:pt x="294" y="124"/>
                  </a:lnTo>
                  <a:lnTo>
                    <a:pt x="297" y="126"/>
                  </a:lnTo>
                  <a:lnTo>
                    <a:pt x="297" y="181"/>
                  </a:lnTo>
                  <a:lnTo>
                    <a:pt x="294" y="181"/>
                  </a:lnTo>
                  <a:close/>
                  <a:moveTo>
                    <a:pt x="164" y="288"/>
                  </a:moveTo>
                  <a:lnTo>
                    <a:pt x="164" y="288"/>
                  </a:lnTo>
                  <a:lnTo>
                    <a:pt x="166" y="274"/>
                  </a:lnTo>
                  <a:lnTo>
                    <a:pt x="169" y="262"/>
                  </a:lnTo>
                  <a:lnTo>
                    <a:pt x="175" y="250"/>
                  </a:lnTo>
                  <a:lnTo>
                    <a:pt x="184" y="239"/>
                  </a:lnTo>
                  <a:lnTo>
                    <a:pt x="193" y="231"/>
                  </a:lnTo>
                  <a:lnTo>
                    <a:pt x="205" y="225"/>
                  </a:lnTo>
                  <a:lnTo>
                    <a:pt x="218" y="221"/>
                  </a:lnTo>
                  <a:lnTo>
                    <a:pt x="231" y="219"/>
                  </a:lnTo>
                  <a:lnTo>
                    <a:pt x="231" y="216"/>
                  </a:lnTo>
                  <a:lnTo>
                    <a:pt x="231" y="219"/>
                  </a:lnTo>
                  <a:lnTo>
                    <a:pt x="231" y="219"/>
                  </a:lnTo>
                  <a:lnTo>
                    <a:pt x="239" y="221"/>
                  </a:lnTo>
                  <a:lnTo>
                    <a:pt x="245" y="222"/>
                  </a:lnTo>
                  <a:lnTo>
                    <a:pt x="250" y="225"/>
                  </a:lnTo>
                  <a:lnTo>
                    <a:pt x="254" y="228"/>
                  </a:lnTo>
                  <a:lnTo>
                    <a:pt x="259" y="233"/>
                  </a:lnTo>
                  <a:lnTo>
                    <a:pt x="262" y="239"/>
                  </a:lnTo>
                  <a:lnTo>
                    <a:pt x="264" y="245"/>
                  </a:lnTo>
                  <a:lnTo>
                    <a:pt x="264" y="251"/>
                  </a:lnTo>
                  <a:lnTo>
                    <a:pt x="264" y="251"/>
                  </a:lnTo>
                  <a:lnTo>
                    <a:pt x="264" y="257"/>
                  </a:lnTo>
                  <a:lnTo>
                    <a:pt x="262" y="263"/>
                  </a:lnTo>
                  <a:lnTo>
                    <a:pt x="259" y="270"/>
                  </a:lnTo>
                  <a:lnTo>
                    <a:pt x="254" y="274"/>
                  </a:lnTo>
                  <a:lnTo>
                    <a:pt x="250" y="277"/>
                  </a:lnTo>
                  <a:lnTo>
                    <a:pt x="245" y="280"/>
                  </a:lnTo>
                  <a:lnTo>
                    <a:pt x="239" y="282"/>
                  </a:lnTo>
                  <a:lnTo>
                    <a:pt x="233" y="283"/>
                  </a:lnTo>
                  <a:lnTo>
                    <a:pt x="233" y="283"/>
                  </a:lnTo>
                  <a:lnTo>
                    <a:pt x="225" y="282"/>
                  </a:lnTo>
                  <a:lnTo>
                    <a:pt x="219" y="280"/>
                  </a:lnTo>
                  <a:lnTo>
                    <a:pt x="219" y="280"/>
                  </a:lnTo>
                  <a:lnTo>
                    <a:pt x="213" y="279"/>
                  </a:lnTo>
                  <a:lnTo>
                    <a:pt x="207" y="279"/>
                  </a:lnTo>
                  <a:lnTo>
                    <a:pt x="201" y="282"/>
                  </a:lnTo>
                  <a:lnTo>
                    <a:pt x="195" y="285"/>
                  </a:lnTo>
                  <a:lnTo>
                    <a:pt x="195" y="285"/>
                  </a:lnTo>
                  <a:lnTo>
                    <a:pt x="192" y="291"/>
                  </a:lnTo>
                  <a:lnTo>
                    <a:pt x="189" y="297"/>
                  </a:lnTo>
                  <a:lnTo>
                    <a:pt x="190" y="303"/>
                  </a:lnTo>
                  <a:lnTo>
                    <a:pt x="192" y="311"/>
                  </a:lnTo>
                  <a:lnTo>
                    <a:pt x="192" y="311"/>
                  </a:lnTo>
                  <a:lnTo>
                    <a:pt x="196" y="317"/>
                  </a:lnTo>
                  <a:lnTo>
                    <a:pt x="202" y="323"/>
                  </a:lnTo>
                  <a:lnTo>
                    <a:pt x="210" y="329"/>
                  </a:lnTo>
                  <a:lnTo>
                    <a:pt x="218" y="332"/>
                  </a:lnTo>
                  <a:lnTo>
                    <a:pt x="224" y="334"/>
                  </a:lnTo>
                  <a:lnTo>
                    <a:pt x="219" y="337"/>
                  </a:lnTo>
                  <a:lnTo>
                    <a:pt x="219" y="337"/>
                  </a:lnTo>
                  <a:lnTo>
                    <a:pt x="213" y="343"/>
                  </a:lnTo>
                  <a:lnTo>
                    <a:pt x="207" y="349"/>
                  </a:lnTo>
                  <a:lnTo>
                    <a:pt x="205" y="351"/>
                  </a:lnTo>
                  <a:lnTo>
                    <a:pt x="202" y="351"/>
                  </a:lnTo>
                  <a:lnTo>
                    <a:pt x="202" y="351"/>
                  </a:lnTo>
                  <a:lnTo>
                    <a:pt x="195" y="345"/>
                  </a:lnTo>
                  <a:lnTo>
                    <a:pt x="187" y="340"/>
                  </a:lnTo>
                  <a:lnTo>
                    <a:pt x="179" y="332"/>
                  </a:lnTo>
                  <a:lnTo>
                    <a:pt x="175" y="325"/>
                  </a:lnTo>
                  <a:lnTo>
                    <a:pt x="170" y="317"/>
                  </a:lnTo>
                  <a:lnTo>
                    <a:pt x="166" y="308"/>
                  </a:lnTo>
                  <a:lnTo>
                    <a:pt x="164" y="297"/>
                  </a:lnTo>
                  <a:lnTo>
                    <a:pt x="164" y="288"/>
                  </a:lnTo>
                  <a:lnTo>
                    <a:pt x="164" y="288"/>
                  </a:lnTo>
                  <a:close/>
                  <a:moveTo>
                    <a:pt x="368" y="576"/>
                  </a:moveTo>
                  <a:lnTo>
                    <a:pt x="368" y="576"/>
                  </a:lnTo>
                  <a:lnTo>
                    <a:pt x="365" y="579"/>
                  </a:lnTo>
                  <a:lnTo>
                    <a:pt x="362" y="585"/>
                  </a:lnTo>
                  <a:lnTo>
                    <a:pt x="357" y="591"/>
                  </a:lnTo>
                  <a:lnTo>
                    <a:pt x="353" y="593"/>
                  </a:lnTo>
                  <a:lnTo>
                    <a:pt x="350" y="593"/>
                  </a:lnTo>
                  <a:lnTo>
                    <a:pt x="350" y="593"/>
                  </a:lnTo>
                  <a:lnTo>
                    <a:pt x="345" y="593"/>
                  </a:lnTo>
                  <a:lnTo>
                    <a:pt x="342" y="590"/>
                  </a:lnTo>
                  <a:lnTo>
                    <a:pt x="339" y="587"/>
                  </a:lnTo>
                  <a:lnTo>
                    <a:pt x="339" y="582"/>
                  </a:lnTo>
                  <a:lnTo>
                    <a:pt x="339" y="582"/>
                  </a:lnTo>
                  <a:lnTo>
                    <a:pt x="339" y="578"/>
                  </a:lnTo>
                  <a:lnTo>
                    <a:pt x="342" y="574"/>
                  </a:lnTo>
                  <a:lnTo>
                    <a:pt x="342" y="574"/>
                  </a:lnTo>
                  <a:lnTo>
                    <a:pt x="346" y="567"/>
                  </a:lnTo>
                  <a:lnTo>
                    <a:pt x="348" y="559"/>
                  </a:lnTo>
                  <a:lnTo>
                    <a:pt x="348" y="559"/>
                  </a:lnTo>
                  <a:lnTo>
                    <a:pt x="348" y="555"/>
                  </a:lnTo>
                  <a:lnTo>
                    <a:pt x="346" y="550"/>
                  </a:lnTo>
                  <a:lnTo>
                    <a:pt x="345" y="545"/>
                  </a:lnTo>
                  <a:lnTo>
                    <a:pt x="348" y="545"/>
                  </a:lnTo>
                  <a:lnTo>
                    <a:pt x="348" y="545"/>
                  </a:lnTo>
                  <a:lnTo>
                    <a:pt x="356" y="542"/>
                  </a:lnTo>
                  <a:lnTo>
                    <a:pt x="362" y="539"/>
                  </a:lnTo>
                  <a:lnTo>
                    <a:pt x="365" y="538"/>
                  </a:lnTo>
                  <a:lnTo>
                    <a:pt x="366" y="541"/>
                  </a:lnTo>
                  <a:lnTo>
                    <a:pt x="366" y="541"/>
                  </a:lnTo>
                  <a:lnTo>
                    <a:pt x="369" y="548"/>
                  </a:lnTo>
                  <a:lnTo>
                    <a:pt x="371" y="558"/>
                  </a:lnTo>
                  <a:lnTo>
                    <a:pt x="369" y="567"/>
                  </a:lnTo>
                  <a:lnTo>
                    <a:pt x="368" y="576"/>
                  </a:lnTo>
                  <a:lnTo>
                    <a:pt x="368" y="576"/>
                  </a:lnTo>
                  <a:close/>
                  <a:moveTo>
                    <a:pt x="331" y="538"/>
                  </a:moveTo>
                  <a:lnTo>
                    <a:pt x="277" y="538"/>
                  </a:lnTo>
                  <a:lnTo>
                    <a:pt x="277" y="538"/>
                  </a:lnTo>
                  <a:lnTo>
                    <a:pt x="268" y="539"/>
                  </a:lnTo>
                  <a:lnTo>
                    <a:pt x="262" y="544"/>
                  </a:lnTo>
                  <a:lnTo>
                    <a:pt x="258" y="550"/>
                  </a:lnTo>
                  <a:lnTo>
                    <a:pt x="256" y="559"/>
                  </a:lnTo>
                  <a:lnTo>
                    <a:pt x="256" y="559"/>
                  </a:lnTo>
                  <a:lnTo>
                    <a:pt x="256" y="562"/>
                  </a:lnTo>
                  <a:lnTo>
                    <a:pt x="258" y="567"/>
                  </a:lnTo>
                  <a:lnTo>
                    <a:pt x="261" y="573"/>
                  </a:lnTo>
                  <a:lnTo>
                    <a:pt x="261" y="573"/>
                  </a:lnTo>
                  <a:lnTo>
                    <a:pt x="264" y="578"/>
                  </a:lnTo>
                  <a:lnTo>
                    <a:pt x="265" y="582"/>
                  </a:lnTo>
                  <a:lnTo>
                    <a:pt x="265" y="582"/>
                  </a:lnTo>
                  <a:lnTo>
                    <a:pt x="265" y="587"/>
                  </a:lnTo>
                  <a:lnTo>
                    <a:pt x="262" y="590"/>
                  </a:lnTo>
                  <a:lnTo>
                    <a:pt x="259" y="593"/>
                  </a:lnTo>
                  <a:lnTo>
                    <a:pt x="254" y="593"/>
                  </a:lnTo>
                  <a:lnTo>
                    <a:pt x="254" y="593"/>
                  </a:lnTo>
                  <a:lnTo>
                    <a:pt x="251" y="593"/>
                  </a:lnTo>
                  <a:lnTo>
                    <a:pt x="247" y="591"/>
                  </a:lnTo>
                  <a:lnTo>
                    <a:pt x="242" y="585"/>
                  </a:lnTo>
                  <a:lnTo>
                    <a:pt x="239" y="579"/>
                  </a:lnTo>
                  <a:lnTo>
                    <a:pt x="236" y="576"/>
                  </a:lnTo>
                  <a:lnTo>
                    <a:pt x="236" y="576"/>
                  </a:lnTo>
                  <a:lnTo>
                    <a:pt x="235" y="570"/>
                  </a:lnTo>
                  <a:lnTo>
                    <a:pt x="233" y="562"/>
                  </a:lnTo>
                  <a:lnTo>
                    <a:pt x="233" y="556"/>
                  </a:lnTo>
                  <a:lnTo>
                    <a:pt x="235" y="550"/>
                  </a:lnTo>
                  <a:lnTo>
                    <a:pt x="236" y="544"/>
                  </a:lnTo>
                  <a:lnTo>
                    <a:pt x="239" y="538"/>
                  </a:lnTo>
                  <a:lnTo>
                    <a:pt x="242" y="533"/>
                  </a:lnTo>
                  <a:lnTo>
                    <a:pt x="247" y="527"/>
                  </a:lnTo>
                  <a:lnTo>
                    <a:pt x="247" y="527"/>
                  </a:lnTo>
                  <a:lnTo>
                    <a:pt x="253" y="522"/>
                  </a:lnTo>
                  <a:lnTo>
                    <a:pt x="261" y="518"/>
                  </a:lnTo>
                  <a:lnTo>
                    <a:pt x="268" y="515"/>
                  </a:lnTo>
                  <a:lnTo>
                    <a:pt x="277" y="515"/>
                  </a:lnTo>
                  <a:lnTo>
                    <a:pt x="331" y="515"/>
                  </a:lnTo>
                  <a:lnTo>
                    <a:pt x="331" y="515"/>
                  </a:lnTo>
                  <a:lnTo>
                    <a:pt x="337" y="515"/>
                  </a:lnTo>
                  <a:lnTo>
                    <a:pt x="342" y="512"/>
                  </a:lnTo>
                  <a:lnTo>
                    <a:pt x="348" y="510"/>
                  </a:lnTo>
                  <a:lnTo>
                    <a:pt x="351" y="506"/>
                  </a:lnTo>
                  <a:lnTo>
                    <a:pt x="356" y="501"/>
                  </a:lnTo>
                  <a:lnTo>
                    <a:pt x="359" y="496"/>
                  </a:lnTo>
                  <a:lnTo>
                    <a:pt x="360" y="490"/>
                  </a:lnTo>
                  <a:lnTo>
                    <a:pt x="360" y="486"/>
                  </a:lnTo>
                  <a:lnTo>
                    <a:pt x="360" y="486"/>
                  </a:lnTo>
                  <a:lnTo>
                    <a:pt x="359" y="476"/>
                  </a:lnTo>
                  <a:lnTo>
                    <a:pt x="356" y="469"/>
                  </a:lnTo>
                  <a:lnTo>
                    <a:pt x="353" y="464"/>
                  </a:lnTo>
                  <a:lnTo>
                    <a:pt x="357" y="464"/>
                  </a:lnTo>
                  <a:lnTo>
                    <a:pt x="357" y="464"/>
                  </a:lnTo>
                  <a:lnTo>
                    <a:pt x="365" y="461"/>
                  </a:lnTo>
                  <a:lnTo>
                    <a:pt x="372" y="460"/>
                  </a:lnTo>
                  <a:lnTo>
                    <a:pt x="376" y="458"/>
                  </a:lnTo>
                  <a:lnTo>
                    <a:pt x="377" y="460"/>
                  </a:lnTo>
                  <a:lnTo>
                    <a:pt x="377" y="460"/>
                  </a:lnTo>
                  <a:lnTo>
                    <a:pt x="382" y="472"/>
                  </a:lnTo>
                  <a:lnTo>
                    <a:pt x="383" y="486"/>
                  </a:lnTo>
                  <a:lnTo>
                    <a:pt x="383" y="486"/>
                  </a:lnTo>
                  <a:lnTo>
                    <a:pt x="382" y="495"/>
                  </a:lnTo>
                  <a:lnTo>
                    <a:pt x="379" y="506"/>
                  </a:lnTo>
                  <a:lnTo>
                    <a:pt x="374" y="515"/>
                  </a:lnTo>
                  <a:lnTo>
                    <a:pt x="368" y="522"/>
                  </a:lnTo>
                  <a:lnTo>
                    <a:pt x="360" y="529"/>
                  </a:lnTo>
                  <a:lnTo>
                    <a:pt x="351" y="533"/>
                  </a:lnTo>
                  <a:lnTo>
                    <a:pt x="342" y="536"/>
                  </a:lnTo>
                  <a:lnTo>
                    <a:pt x="331" y="538"/>
                  </a:lnTo>
                  <a:lnTo>
                    <a:pt x="331" y="538"/>
                  </a:lnTo>
                  <a:close/>
                  <a:moveTo>
                    <a:pt x="254" y="486"/>
                  </a:moveTo>
                  <a:lnTo>
                    <a:pt x="254" y="486"/>
                  </a:lnTo>
                  <a:lnTo>
                    <a:pt x="256" y="478"/>
                  </a:lnTo>
                  <a:lnTo>
                    <a:pt x="259" y="472"/>
                  </a:lnTo>
                  <a:lnTo>
                    <a:pt x="265" y="467"/>
                  </a:lnTo>
                  <a:lnTo>
                    <a:pt x="273" y="466"/>
                  </a:lnTo>
                  <a:lnTo>
                    <a:pt x="297" y="466"/>
                  </a:lnTo>
                  <a:lnTo>
                    <a:pt x="297" y="504"/>
                  </a:lnTo>
                  <a:lnTo>
                    <a:pt x="273" y="504"/>
                  </a:lnTo>
                  <a:lnTo>
                    <a:pt x="273" y="504"/>
                  </a:lnTo>
                  <a:lnTo>
                    <a:pt x="265" y="502"/>
                  </a:lnTo>
                  <a:lnTo>
                    <a:pt x="259" y="498"/>
                  </a:lnTo>
                  <a:lnTo>
                    <a:pt x="256" y="492"/>
                  </a:lnTo>
                  <a:lnTo>
                    <a:pt x="254" y="486"/>
                  </a:lnTo>
                  <a:lnTo>
                    <a:pt x="254" y="486"/>
                  </a:lnTo>
                  <a:close/>
                  <a:moveTo>
                    <a:pt x="307" y="504"/>
                  </a:moveTo>
                  <a:lnTo>
                    <a:pt x="307" y="466"/>
                  </a:lnTo>
                  <a:lnTo>
                    <a:pt x="331" y="466"/>
                  </a:lnTo>
                  <a:lnTo>
                    <a:pt x="331" y="466"/>
                  </a:lnTo>
                  <a:lnTo>
                    <a:pt x="339" y="467"/>
                  </a:lnTo>
                  <a:lnTo>
                    <a:pt x="345" y="472"/>
                  </a:lnTo>
                  <a:lnTo>
                    <a:pt x="348" y="478"/>
                  </a:lnTo>
                  <a:lnTo>
                    <a:pt x="350" y="486"/>
                  </a:lnTo>
                  <a:lnTo>
                    <a:pt x="350" y="486"/>
                  </a:lnTo>
                  <a:lnTo>
                    <a:pt x="348" y="492"/>
                  </a:lnTo>
                  <a:lnTo>
                    <a:pt x="345" y="498"/>
                  </a:lnTo>
                  <a:lnTo>
                    <a:pt x="339" y="502"/>
                  </a:lnTo>
                  <a:lnTo>
                    <a:pt x="331" y="504"/>
                  </a:lnTo>
                  <a:lnTo>
                    <a:pt x="307" y="504"/>
                  </a:lnTo>
                  <a:close/>
                  <a:moveTo>
                    <a:pt x="343" y="455"/>
                  </a:moveTo>
                  <a:lnTo>
                    <a:pt x="273" y="455"/>
                  </a:lnTo>
                  <a:lnTo>
                    <a:pt x="273" y="455"/>
                  </a:lnTo>
                  <a:lnTo>
                    <a:pt x="267" y="455"/>
                  </a:lnTo>
                  <a:lnTo>
                    <a:pt x="262" y="458"/>
                  </a:lnTo>
                  <a:lnTo>
                    <a:pt x="256" y="460"/>
                  </a:lnTo>
                  <a:lnTo>
                    <a:pt x="253" y="464"/>
                  </a:lnTo>
                  <a:lnTo>
                    <a:pt x="248" y="469"/>
                  </a:lnTo>
                  <a:lnTo>
                    <a:pt x="245" y="473"/>
                  </a:lnTo>
                  <a:lnTo>
                    <a:pt x="244" y="479"/>
                  </a:lnTo>
                  <a:lnTo>
                    <a:pt x="244" y="486"/>
                  </a:lnTo>
                  <a:lnTo>
                    <a:pt x="244" y="486"/>
                  </a:lnTo>
                  <a:lnTo>
                    <a:pt x="244" y="490"/>
                  </a:lnTo>
                  <a:lnTo>
                    <a:pt x="245" y="496"/>
                  </a:lnTo>
                  <a:lnTo>
                    <a:pt x="248" y="501"/>
                  </a:lnTo>
                  <a:lnTo>
                    <a:pt x="253" y="506"/>
                  </a:lnTo>
                  <a:lnTo>
                    <a:pt x="254" y="509"/>
                  </a:lnTo>
                  <a:lnTo>
                    <a:pt x="251" y="510"/>
                  </a:lnTo>
                  <a:lnTo>
                    <a:pt x="251" y="510"/>
                  </a:lnTo>
                  <a:lnTo>
                    <a:pt x="245" y="515"/>
                  </a:lnTo>
                  <a:lnTo>
                    <a:pt x="239" y="521"/>
                  </a:lnTo>
                  <a:lnTo>
                    <a:pt x="236" y="522"/>
                  </a:lnTo>
                  <a:lnTo>
                    <a:pt x="235" y="519"/>
                  </a:lnTo>
                  <a:lnTo>
                    <a:pt x="235" y="519"/>
                  </a:lnTo>
                  <a:lnTo>
                    <a:pt x="228" y="512"/>
                  </a:lnTo>
                  <a:lnTo>
                    <a:pt x="224" y="504"/>
                  </a:lnTo>
                  <a:lnTo>
                    <a:pt x="222" y="495"/>
                  </a:lnTo>
                  <a:lnTo>
                    <a:pt x="221" y="486"/>
                  </a:lnTo>
                  <a:lnTo>
                    <a:pt x="221" y="486"/>
                  </a:lnTo>
                  <a:lnTo>
                    <a:pt x="222" y="475"/>
                  </a:lnTo>
                  <a:lnTo>
                    <a:pt x="225" y="464"/>
                  </a:lnTo>
                  <a:lnTo>
                    <a:pt x="230" y="455"/>
                  </a:lnTo>
                  <a:lnTo>
                    <a:pt x="236" y="447"/>
                  </a:lnTo>
                  <a:lnTo>
                    <a:pt x="244" y="441"/>
                  </a:lnTo>
                  <a:lnTo>
                    <a:pt x="253" y="437"/>
                  </a:lnTo>
                  <a:lnTo>
                    <a:pt x="262" y="434"/>
                  </a:lnTo>
                  <a:lnTo>
                    <a:pt x="273" y="432"/>
                  </a:lnTo>
                  <a:lnTo>
                    <a:pt x="343" y="432"/>
                  </a:lnTo>
                  <a:lnTo>
                    <a:pt x="343" y="432"/>
                  </a:lnTo>
                  <a:lnTo>
                    <a:pt x="351" y="432"/>
                  </a:lnTo>
                  <a:lnTo>
                    <a:pt x="357" y="429"/>
                  </a:lnTo>
                  <a:lnTo>
                    <a:pt x="365" y="426"/>
                  </a:lnTo>
                  <a:lnTo>
                    <a:pt x="369" y="421"/>
                  </a:lnTo>
                  <a:lnTo>
                    <a:pt x="374" y="415"/>
                  </a:lnTo>
                  <a:lnTo>
                    <a:pt x="379" y="409"/>
                  </a:lnTo>
                  <a:lnTo>
                    <a:pt x="380" y="403"/>
                  </a:lnTo>
                  <a:lnTo>
                    <a:pt x="382" y="395"/>
                  </a:lnTo>
                  <a:lnTo>
                    <a:pt x="382" y="395"/>
                  </a:lnTo>
                  <a:lnTo>
                    <a:pt x="380" y="389"/>
                  </a:lnTo>
                  <a:lnTo>
                    <a:pt x="379" y="383"/>
                  </a:lnTo>
                  <a:lnTo>
                    <a:pt x="377" y="377"/>
                  </a:lnTo>
                  <a:lnTo>
                    <a:pt x="374" y="372"/>
                  </a:lnTo>
                  <a:lnTo>
                    <a:pt x="369" y="368"/>
                  </a:lnTo>
                  <a:lnTo>
                    <a:pt x="376" y="368"/>
                  </a:lnTo>
                  <a:lnTo>
                    <a:pt x="376" y="368"/>
                  </a:lnTo>
                  <a:lnTo>
                    <a:pt x="385" y="366"/>
                  </a:lnTo>
                  <a:lnTo>
                    <a:pt x="392" y="365"/>
                  </a:lnTo>
                  <a:lnTo>
                    <a:pt x="395" y="363"/>
                  </a:lnTo>
                  <a:lnTo>
                    <a:pt x="395" y="366"/>
                  </a:lnTo>
                  <a:lnTo>
                    <a:pt x="395" y="366"/>
                  </a:lnTo>
                  <a:lnTo>
                    <a:pt x="400" y="372"/>
                  </a:lnTo>
                  <a:lnTo>
                    <a:pt x="402" y="380"/>
                  </a:lnTo>
                  <a:lnTo>
                    <a:pt x="403" y="388"/>
                  </a:lnTo>
                  <a:lnTo>
                    <a:pt x="403" y="395"/>
                  </a:lnTo>
                  <a:lnTo>
                    <a:pt x="403" y="395"/>
                  </a:lnTo>
                  <a:lnTo>
                    <a:pt x="402" y="407"/>
                  </a:lnTo>
                  <a:lnTo>
                    <a:pt x="399" y="418"/>
                  </a:lnTo>
                  <a:lnTo>
                    <a:pt x="392" y="429"/>
                  </a:lnTo>
                  <a:lnTo>
                    <a:pt x="386" y="438"/>
                  </a:lnTo>
                  <a:lnTo>
                    <a:pt x="377" y="444"/>
                  </a:lnTo>
                  <a:lnTo>
                    <a:pt x="366" y="450"/>
                  </a:lnTo>
                  <a:lnTo>
                    <a:pt x="356" y="453"/>
                  </a:lnTo>
                  <a:lnTo>
                    <a:pt x="343" y="455"/>
                  </a:lnTo>
                  <a:lnTo>
                    <a:pt x="343" y="455"/>
                  </a:lnTo>
                  <a:close/>
                  <a:moveTo>
                    <a:pt x="261" y="423"/>
                  </a:moveTo>
                  <a:lnTo>
                    <a:pt x="261" y="423"/>
                  </a:lnTo>
                  <a:lnTo>
                    <a:pt x="256" y="421"/>
                  </a:lnTo>
                  <a:lnTo>
                    <a:pt x="250" y="420"/>
                  </a:lnTo>
                  <a:lnTo>
                    <a:pt x="245" y="418"/>
                  </a:lnTo>
                  <a:lnTo>
                    <a:pt x="241" y="414"/>
                  </a:lnTo>
                  <a:lnTo>
                    <a:pt x="238" y="411"/>
                  </a:lnTo>
                  <a:lnTo>
                    <a:pt x="236" y="406"/>
                  </a:lnTo>
                  <a:lnTo>
                    <a:pt x="235" y="400"/>
                  </a:lnTo>
                  <a:lnTo>
                    <a:pt x="233" y="395"/>
                  </a:lnTo>
                  <a:lnTo>
                    <a:pt x="233" y="395"/>
                  </a:lnTo>
                  <a:lnTo>
                    <a:pt x="235" y="389"/>
                  </a:lnTo>
                  <a:lnTo>
                    <a:pt x="236" y="385"/>
                  </a:lnTo>
                  <a:lnTo>
                    <a:pt x="238" y="380"/>
                  </a:lnTo>
                  <a:lnTo>
                    <a:pt x="241" y="375"/>
                  </a:lnTo>
                  <a:lnTo>
                    <a:pt x="245" y="372"/>
                  </a:lnTo>
                  <a:lnTo>
                    <a:pt x="250" y="369"/>
                  </a:lnTo>
                  <a:lnTo>
                    <a:pt x="256" y="368"/>
                  </a:lnTo>
                  <a:lnTo>
                    <a:pt x="261" y="368"/>
                  </a:lnTo>
                  <a:lnTo>
                    <a:pt x="297" y="368"/>
                  </a:lnTo>
                  <a:lnTo>
                    <a:pt x="297" y="423"/>
                  </a:lnTo>
                  <a:lnTo>
                    <a:pt x="261" y="423"/>
                  </a:lnTo>
                  <a:close/>
                  <a:moveTo>
                    <a:pt x="307" y="423"/>
                  </a:moveTo>
                  <a:lnTo>
                    <a:pt x="307" y="368"/>
                  </a:lnTo>
                  <a:lnTo>
                    <a:pt x="343" y="368"/>
                  </a:lnTo>
                  <a:lnTo>
                    <a:pt x="343" y="368"/>
                  </a:lnTo>
                  <a:lnTo>
                    <a:pt x="348" y="368"/>
                  </a:lnTo>
                  <a:lnTo>
                    <a:pt x="354" y="369"/>
                  </a:lnTo>
                  <a:lnTo>
                    <a:pt x="359" y="372"/>
                  </a:lnTo>
                  <a:lnTo>
                    <a:pt x="363" y="375"/>
                  </a:lnTo>
                  <a:lnTo>
                    <a:pt x="366" y="380"/>
                  </a:lnTo>
                  <a:lnTo>
                    <a:pt x="368" y="385"/>
                  </a:lnTo>
                  <a:lnTo>
                    <a:pt x="369" y="389"/>
                  </a:lnTo>
                  <a:lnTo>
                    <a:pt x="371" y="395"/>
                  </a:lnTo>
                  <a:lnTo>
                    <a:pt x="371" y="395"/>
                  </a:lnTo>
                  <a:lnTo>
                    <a:pt x="369" y="400"/>
                  </a:lnTo>
                  <a:lnTo>
                    <a:pt x="368" y="406"/>
                  </a:lnTo>
                  <a:lnTo>
                    <a:pt x="366" y="411"/>
                  </a:lnTo>
                  <a:lnTo>
                    <a:pt x="363" y="414"/>
                  </a:lnTo>
                  <a:lnTo>
                    <a:pt x="359" y="418"/>
                  </a:lnTo>
                  <a:lnTo>
                    <a:pt x="354" y="420"/>
                  </a:lnTo>
                  <a:lnTo>
                    <a:pt x="348" y="421"/>
                  </a:lnTo>
                  <a:lnTo>
                    <a:pt x="343" y="423"/>
                  </a:lnTo>
                  <a:lnTo>
                    <a:pt x="307" y="423"/>
                  </a:lnTo>
                  <a:close/>
                  <a:moveTo>
                    <a:pt x="371" y="334"/>
                  </a:moveTo>
                  <a:lnTo>
                    <a:pt x="371" y="334"/>
                  </a:lnTo>
                  <a:lnTo>
                    <a:pt x="383" y="332"/>
                  </a:lnTo>
                  <a:lnTo>
                    <a:pt x="395" y="328"/>
                  </a:lnTo>
                  <a:lnTo>
                    <a:pt x="395" y="328"/>
                  </a:lnTo>
                  <a:lnTo>
                    <a:pt x="403" y="322"/>
                  </a:lnTo>
                  <a:lnTo>
                    <a:pt x="409" y="314"/>
                  </a:lnTo>
                  <a:lnTo>
                    <a:pt x="414" y="306"/>
                  </a:lnTo>
                  <a:lnTo>
                    <a:pt x="415" y="302"/>
                  </a:lnTo>
                  <a:lnTo>
                    <a:pt x="414" y="296"/>
                  </a:lnTo>
                  <a:lnTo>
                    <a:pt x="414" y="296"/>
                  </a:lnTo>
                  <a:lnTo>
                    <a:pt x="412" y="290"/>
                  </a:lnTo>
                  <a:lnTo>
                    <a:pt x="408" y="283"/>
                  </a:lnTo>
                  <a:lnTo>
                    <a:pt x="400" y="280"/>
                  </a:lnTo>
                  <a:lnTo>
                    <a:pt x="394" y="279"/>
                  </a:lnTo>
                  <a:lnTo>
                    <a:pt x="394" y="279"/>
                  </a:lnTo>
                  <a:lnTo>
                    <a:pt x="389" y="279"/>
                  </a:lnTo>
                  <a:lnTo>
                    <a:pt x="385" y="280"/>
                  </a:lnTo>
                  <a:lnTo>
                    <a:pt x="385" y="280"/>
                  </a:lnTo>
                  <a:lnTo>
                    <a:pt x="379" y="282"/>
                  </a:lnTo>
                  <a:lnTo>
                    <a:pt x="371" y="283"/>
                  </a:lnTo>
                  <a:lnTo>
                    <a:pt x="371" y="283"/>
                  </a:lnTo>
                  <a:lnTo>
                    <a:pt x="365" y="282"/>
                  </a:lnTo>
                  <a:lnTo>
                    <a:pt x="359" y="280"/>
                  </a:lnTo>
                  <a:lnTo>
                    <a:pt x="354" y="277"/>
                  </a:lnTo>
                  <a:lnTo>
                    <a:pt x="350" y="274"/>
                  </a:lnTo>
                  <a:lnTo>
                    <a:pt x="345" y="270"/>
                  </a:lnTo>
                  <a:lnTo>
                    <a:pt x="342" y="263"/>
                  </a:lnTo>
                  <a:lnTo>
                    <a:pt x="340" y="257"/>
                  </a:lnTo>
                  <a:lnTo>
                    <a:pt x="340" y="251"/>
                  </a:lnTo>
                  <a:lnTo>
                    <a:pt x="340" y="251"/>
                  </a:lnTo>
                  <a:lnTo>
                    <a:pt x="340" y="245"/>
                  </a:lnTo>
                  <a:lnTo>
                    <a:pt x="342" y="239"/>
                  </a:lnTo>
                  <a:lnTo>
                    <a:pt x="345" y="233"/>
                  </a:lnTo>
                  <a:lnTo>
                    <a:pt x="350" y="228"/>
                  </a:lnTo>
                  <a:lnTo>
                    <a:pt x="354" y="225"/>
                  </a:lnTo>
                  <a:lnTo>
                    <a:pt x="360" y="222"/>
                  </a:lnTo>
                  <a:lnTo>
                    <a:pt x="366" y="221"/>
                  </a:lnTo>
                  <a:lnTo>
                    <a:pt x="372" y="219"/>
                  </a:lnTo>
                  <a:lnTo>
                    <a:pt x="372" y="219"/>
                  </a:lnTo>
                  <a:lnTo>
                    <a:pt x="386" y="221"/>
                  </a:lnTo>
                  <a:lnTo>
                    <a:pt x="399" y="225"/>
                  </a:lnTo>
                  <a:lnTo>
                    <a:pt x="411" y="231"/>
                  </a:lnTo>
                  <a:lnTo>
                    <a:pt x="420" y="239"/>
                  </a:lnTo>
                  <a:lnTo>
                    <a:pt x="429" y="250"/>
                  </a:lnTo>
                  <a:lnTo>
                    <a:pt x="435" y="262"/>
                  </a:lnTo>
                  <a:lnTo>
                    <a:pt x="438" y="274"/>
                  </a:lnTo>
                  <a:lnTo>
                    <a:pt x="440" y="288"/>
                  </a:lnTo>
                  <a:lnTo>
                    <a:pt x="440" y="288"/>
                  </a:lnTo>
                  <a:lnTo>
                    <a:pt x="438" y="302"/>
                  </a:lnTo>
                  <a:lnTo>
                    <a:pt x="435" y="314"/>
                  </a:lnTo>
                  <a:lnTo>
                    <a:pt x="429" y="326"/>
                  </a:lnTo>
                  <a:lnTo>
                    <a:pt x="420" y="337"/>
                  </a:lnTo>
                  <a:lnTo>
                    <a:pt x="411" y="345"/>
                  </a:lnTo>
                  <a:lnTo>
                    <a:pt x="399" y="351"/>
                  </a:lnTo>
                  <a:lnTo>
                    <a:pt x="386" y="355"/>
                  </a:lnTo>
                  <a:lnTo>
                    <a:pt x="371" y="357"/>
                  </a:lnTo>
                  <a:lnTo>
                    <a:pt x="261" y="357"/>
                  </a:lnTo>
                  <a:lnTo>
                    <a:pt x="261" y="357"/>
                  </a:lnTo>
                  <a:lnTo>
                    <a:pt x="253" y="357"/>
                  </a:lnTo>
                  <a:lnTo>
                    <a:pt x="247" y="360"/>
                  </a:lnTo>
                  <a:lnTo>
                    <a:pt x="239" y="363"/>
                  </a:lnTo>
                  <a:lnTo>
                    <a:pt x="235" y="368"/>
                  </a:lnTo>
                  <a:lnTo>
                    <a:pt x="230" y="374"/>
                  </a:lnTo>
                  <a:lnTo>
                    <a:pt x="225" y="380"/>
                  </a:lnTo>
                  <a:lnTo>
                    <a:pt x="224" y="388"/>
                  </a:lnTo>
                  <a:lnTo>
                    <a:pt x="222" y="395"/>
                  </a:lnTo>
                  <a:lnTo>
                    <a:pt x="222" y="395"/>
                  </a:lnTo>
                  <a:lnTo>
                    <a:pt x="224" y="404"/>
                  </a:lnTo>
                  <a:lnTo>
                    <a:pt x="227" y="412"/>
                  </a:lnTo>
                  <a:lnTo>
                    <a:pt x="233" y="420"/>
                  </a:lnTo>
                  <a:lnTo>
                    <a:pt x="241" y="426"/>
                  </a:lnTo>
                  <a:lnTo>
                    <a:pt x="244" y="429"/>
                  </a:lnTo>
                  <a:lnTo>
                    <a:pt x="241" y="432"/>
                  </a:lnTo>
                  <a:lnTo>
                    <a:pt x="241" y="432"/>
                  </a:lnTo>
                  <a:lnTo>
                    <a:pt x="233" y="437"/>
                  </a:lnTo>
                  <a:lnTo>
                    <a:pt x="228" y="441"/>
                  </a:lnTo>
                  <a:lnTo>
                    <a:pt x="225" y="444"/>
                  </a:lnTo>
                  <a:lnTo>
                    <a:pt x="224" y="443"/>
                  </a:lnTo>
                  <a:lnTo>
                    <a:pt x="224" y="443"/>
                  </a:lnTo>
                  <a:lnTo>
                    <a:pt x="213" y="432"/>
                  </a:lnTo>
                  <a:lnTo>
                    <a:pt x="207" y="421"/>
                  </a:lnTo>
                  <a:lnTo>
                    <a:pt x="202" y="409"/>
                  </a:lnTo>
                  <a:lnTo>
                    <a:pt x="201" y="395"/>
                  </a:lnTo>
                  <a:lnTo>
                    <a:pt x="201" y="395"/>
                  </a:lnTo>
                  <a:lnTo>
                    <a:pt x="202" y="383"/>
                  </a:lnTo>
                  <a:lnTo>
                    <a:pt x="205" y="371"/>
                  </a:lnTo>
                  <a:lnTo>
                    <a:pt x="212" y="362"/>
                  </a:lnTo>
                  <a:lnTo>
                    <a:pt x="218" y="352"/>
                  </a:lnTo>
                  <a:lnTo>
                    <a:pt x="227" y="345"/>
                  </a:lnTo>
                  <a:lnTo>
                    <a:pt x="238" y="339"/>
                  </a:lnTo>
                  <a:lnTo>
                    <a:pt x="248" y="335"/>
                  </a:lnTo>
                  <a:lnTo>
                    <a:pt x="261" y="334"/>
                  </a:lnTo>
                  <a:lnTo>
                    <a:pt x="371" y="334"/>
                  </a:lnTo>
                  <a:close/>
                  <a:moveTo>
                    <a:pt x="302" y="83"/>
                  </a:moveTo>
                  <a:lnTo>
                    <a:pt x="302" y="83"/>
                  </a:lnTo>
                  <a:lnTo>
                    <a:pt x="294" y="81"/>
                  </a:lnTo>
                  <a:lnTo>
                    <a:pt x="288" y="77"/>
                  </a:lnTo>
                  <a:lnTo>
                    <a:pt x="284" y="70"/>
                  </a:lnTo>
                  <a:lnTo>
                    <a:pt x="282" y="63"/>
                  </a:lnTo>
                  <a:lnTo>
                    <a:pt x="282" y="63"/>
                  </a:lnTo>
                  <a:lnTo>
                    <a:pt x="284" y="55"/>
                  </a:lnTo>
                  <a:lnTo>
                    <a:pt x="288" y="49"/>
                  </a:lnTo>
                  <a:lnTo>
                    <a:pt x="294" y="44"/>
                  </a:lnTo>
                  <a:lnTo>
                    <a:pt x="302" y="43"/>
                  </a:lnTo>
                  <a:lnTo>
                    <a:pt x="302" y="43"/>
                  </a:lnTo>
                  <a:lnTo>
                    <a:pt x="310" y="44"/>
                  </a:lnTo>
                  <a:lnTo>
                    <a:pt x="316" y="49"/>
                  </a:lnTo>
                  <a:lnTo>
                    <a:pt x="320" y="55"/>
                  </a:lnTo>
                  <a:lnTo>
                    <a:pt x="322" y="63"/>
                  </a:lnTo>
                  <a:lnTo>
                    <a:pt x="322" y="63"/>
                  </a:lnTo>
                  <a:lnTo>
                    <a:pt x="320" y="70"/>
                  </a:lnTo>
                  <a:lnTo>
                    <a:pt x="316" y="77"/>
                  </a:lnTo>
                  <a:lnTo>
                    <a:pt x="310" y="81"/>
                  </a:lnTo>
                  <a:lnTo>
                    <a:pt x="302" y="83"/>
                  </a:lnTo>
                  <a:lnTo>
                    <a:pt x="30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59" name="Freeform 376"/>
            <p:cNvSpPr>
              <a:spLocks/>
            </p:cNvSpPr>
            <p:nvPr/>
          </p:nvSpPr>
          <p:spPr bwMode="auto">
            <a:xfrm>
              <a:off x="5292726" y="196850"/>
              <a:ext cx="55563" cy="36513"/>
            </a:xfrm>
            <a:custGeom>
              <a:avLst/>
              <a:gdLst>
                <a:gd name="T0" fmla="*/ 27 w 35"/>
                <a:gd name="T1" fmla="*/ 0 h 23"/>
                <a:gd name="T2" fmla="*/ 27 w 35"/>
                <a:gd name="T3" fmla="*/ 0 h 23"/>
                <a:gd name="T4" fmla="*/ 3 w 35"/>
                <a:gd name="T5" fmla="*/ 14 h 23"/>
                <a:gd name="T6" fmla="*/ 3 w 35"/>
                <a:gd name="T7" fmla="*/ 14 h 23"/>
                <a:gd name="T8" fmla="*/ 0 w 35"/>
                <a:gd name="T9" fmla="*/ 17 h 23"/>
                <a:gd name="T10" fmla="*/ 0 w 35"/>
                <a:gd name="T11" fmla="*/ 20 h 23"/>
                <a:gd name="T12" fmla="*/ 0 w 35"/>
                <a:gd name="T13" fmla="*/ 20 h 23"/>
                <a:gd name="T14" fmla="*/ 3 w 35"/>
                <a:gd name="T15" fmla="*/ 23 h 23"/>
                <a:gd name="T16" fmla="*/ 4 w 35"/>
                <a:gd name="T17" fmla="*/ 23 h 23"/>
                <a:gd name="T18" fmla="*/ 4 w 35"/>
                <a:gd name="T19" fmla="*/ 23 h 23"/>
                <a:gd name="T20" fmla="*/ 7 w 35"/>
                <a:gd name="T21" fmla="*/ 23 h 23"/>
                <a:gd name="T22" fmla="*/ 7 w 35"/>
                <a:gd name="T23" fmla="*/ 23 h 23"/>
                <a:gd name="T24" fmla="*/ 33 w 35"/>
                <a:gd name="T25" fmla="*/ 9 h 23"/>
                <a:gd name="T26" fmla="*/ 33 w 35"/>
                <a:gd name="T27" fmla="*/ 9 h 23"/>
                <a:gd name="T28" fmla="*/ 35 w 35"/>
                <a:gd name="T29" fmla="*/ 6 h 23"/>
                <a:gd name="T30" fmla="*/ 35 w 35"/>
                <a:gd name="T31" fmla="*/ 6 h 23"/>
                <a:gd name="T32" fmla="*/ 35 w 35"/>
                <a:gd name="T33" fmla="*/ 2 h 23"/>
                <a:gd name="T34" fmla="*/ 35 w 35"/>
                <a:gd name="T35" fmla="*/ 2 h 23"/>
                <a:gd name="T36" fmla="*/ 32 w 35"/>
                <a:gd name="T37" fmla="*/ 0 h 23"/>
                <a:gd name="T38" fmla="*/ 27 w 35"/>
                <a:gd name="T39" fmla="*/ 0 h 23"/>
                <a:gd name="T40" fmla="*/ 27 w 3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3">
                  <a:moveTo>
                    <a:pt x="27" y="0"/>
                  </a:moveTo>
                  <a:lnTo>
                    <a:pt x="27" y="0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60" name="Freeform 377"/>
            <p:cNvSpPr>
              <a:spLocks/>
            </p:cNvSpPr>
            <p:nvPr/>
          </p:nvSpPr>
          <p:spPr bwMode="auto">
            <a:xfrm>
              <a:off x="5075238" y="53975"/>
              <a:ext cx="173038" cy="77788"/>
            </a:xfrm>
            <a:custGeom>
              <a:avLst/>
              <a:gdLst>
                <a:gd name="T0" fmla="*/ 106 w 109"/>
                <a:gd name="T1" fmla="*/ 10 h 49"/>
                <a:gd name="T2" fmla="*/ 106 w 109"/>
                <a:gd name="T3" fmla="*/ 10 h 49"/>
                <a:gd name="T4" fmla="*/ 109 w 109"/>
                <a:gd name="T5" fmla="*/ 7 h 49"/>
                <a:gd name="T6" fmla="*/ 109 w 109"/>
                <a:gd name="T7" fmla="*/ 7 h 49"/>
                <a:gd name="T8" fmla="*/ 109 w 109"/>
                <a:gd name="T9" fmla="*/ 3 h 49"/>
                <a:gd name="T10" fmla="*/ 109 w 109"/>
                <a:gd name="T11" fmla="*/ 3 h 49"/>
                <a:gd name="T12" fmla="*/ 106 w 109"/>
                <a:gd name="T13" fmla="*/ 1 h 49"/>
                <a:gd name="T14" fmla="*/ 103 w 109"/>
                <a:gd name="T15" fmla="*/ 0 h 49"/>
                <a:gd name="T16" fmla="*/ 103 w 109"/>
                <a:gd name="T17" fmla="*/ 0 h 49"/>
                <a:gd name="T18" fmla="*/ 84 w 109"/>
                <a:gd name="T19" fmla="*/ 7 h 49"/>
                <a:gd name="T20" fmla="*/ 66 w 109"/>
                <a:gd name="T21" fmla="*/ 15 h 49"/>
                <a:gd name="T22" fmla="*/ 66 w 109"/>
                <a:gd name="T23" fmla="*/ 15 h 49"/>
                <a:gd name="T24" fmla="*/ 35 w 109"/>
                <a:gd name="T25" fmla="*/ 29 h 49"/>
                <a:gd name="T26" fmla="*/ 20 w 109"/>
                <a:gd name="T27" fmla="*/ 35 h 49"/>
                <a:gd name="T28" fmla="*/ 3 w 109"/>
                <a:gd name="T29" fmla="*/ 40 h 49"/>
                <a:gd name="T30" fmla="*/ 3 w 109"/>
                <a:gd name="T31" fmla="*/ 40 h 49"/>
                <a:gd name="T32" fmla="*/ 0 w 109"/>
                <a:gd name="T33" fmla="*/ 41 h 49"/>
                <a:gd name="T34" fmla="*/ 0 w 109"/>
                <a:gd name="T35" fmla="*/ 41 h 49"/>
                <a:gd name="T36" fmla="*/ 0 w 109"/>
                <a:gd name="T37" fmla="*/ 46 h 49"/>
                <a:gd name="T38" fmla="*/ 0 w 109"/>
                <a:gd name="T39" fmla="*/ 46 h 49"/>
                <a:gd name="T40" fmla="*/ 2 w 109"/>
                <a:gd name="T41" fmla="*/ 49 h 49"/>
                <a:gd name="T42" fmla="*/ 5 w 109"/>
                <a:gd name="T43" fmla="*/ 49 h 49"/>
                <a:gd name="T44" fmla="*/ 5 w 109"/>
                <a:gd name="T45" fmla="*/ 49 h 49"/>
                <a:gd name="T46" fmla="*/ 6 w 109"/>
                <a:gd name="T47" fmla="*/ 49 h 49"/>
                <a:gd name="T48" fmla="*/ 6 w 109"/>
                <a:gd name="T49" fmla="*/ 49 h 49"/>
                <a:gd name="T50" fmla="*/ 22 w 109"/>
                <a:gd name="T51" fmla="*/ 44 h 49"/>
                <a:gd name="T52" fmla="*/ 38 w 109"/>
                <a:gd name="T53" fmla="*/ 40 h 49"/>
                <a:gd name="T54" fmla="*/ 69 w 109"/>
                <a:gd name="T55" fmla="*/ 26 h 49"/>
                <a:gd name="T56" fmla="*/ 69 w 109"/>
                <a:gd name="T57" fmla="*/ 26 h 49"/>
                <a:gd name="T58" fmla="*/ 87 w 109"/>
                <a:gd name="T59" fmla="*/ 18 h 49"/>
                <a:gd name="T60" fmla="*/ 106 w 109"/>
                <a:gd name="T61" fmla="*/ 10 h 49"/>
                <a:gd name="T62" fmla="*/ 106 w 109"/>
                <a:gd name="T63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" h="49">
                  <a:moveTo>
                    <a:pt x="106" y="10"/>
                  </a:moveTo>
                  <a:lnTo>
                    <a:pt x="106" y="10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6" y="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84" y="7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35" y="29"/>
                  </a:lnTo>
                  <a:lnTo>
                    <a:pt x="2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22" y="44"/>
                  </a:lnTo>
                  <a:lnTo>
                    <a:pt x="38" y="40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87" y="18"/>
                  </a:lnTo>
                  <a:lnTo>
                    <a:pt x="106" y="10"/>
                  </a:lnTo>
                  <a:lnTo>
                    <a:pt x="10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61" name="Freeform 378"/>
            <p:cNvSpPr>
              <a:spLocks/>
            </p:cNvSpPr>
            <p:nvPr/>
          </p:nvSpPr>
          <p:spPr bwMode="auto">
            <a:xfrm>
              <a:off x="5203826" y="146050"/>
              <a:ext cx="114300" cy="60325"/>
            </a:xfrm>
            <a:custGeom>
              <a:avLst/>
              <a:gdLst>
                <a:gd name="T0" fmla="*/ 59 w 72"/>
                <a:gd name="T1" fmla="*/ 15 h 38"/>
                <a:gd name="T2" fmla="*/ 59 w 72"/>
                <a:gd name="T3" fmla="*/ 15 h 38"/>
                <a:gd name="T4" fmla="*/ 69 w 72"/>
                <a:gd name="T5" fmla="*/ 9 h 38"/>
                <a:gd name="T6" fmla="*/ 69 w 72"/>
                <a:gd name="T7" fmla="*/ 9 h 38"/>
                <a:gd name="T8" fmla="*/ 72 w 72"/>
                <a:gd name="T9" fmla="*/ 6 h 38"/>
                <a:gd name="T10" fmla="*/ 72 w 72"/>
                <a:gd name="T11" fmla="*/ 6 h 38"/>
                <a:gd name="T12" fmla="*/ 72 w 72"/>
                <a:gd name="T13" fmla="*/ 3 h 38"/>
                <a:gd name="T14" fmla="*/ 72 w 72"/>
                <a:gd name="T15" fmla="*/ 3 h 38"/>
                <a:gd name="T16" fmla="*/ 69 w 72"/>
                <a:gd name="T17" fmla="*/ 0 h 38"/>
                <a:gd name="T18" fmla="*/ 65 w 72"/>
                <a:gd name="T19" fmla="*/ 0 h 38"/>
                <a:gd name="T20" fmla="*/ 65 w 72"/>
                <a:gd name="T21" fmla="*/ 0 h 38"/>
                <a:gd name="T22" fmla="*/ 54 w 72"/>
                <a:gd name="T23" fmla="*/ 6 h 38"/>
                <a:gd name="T24" fmla="*/ 52 w 72"/>
                <a:gd name="T25" fmla="*/ 6 h 38"/>
                <a:gd name="T26" fmla="*/ 52 w 72"/>
                <a:gd name="T27" fmla="*/ 6 h 38"/>
                <a:gd name="T28" fmla="*/ 29 w 72"/>
                <a:gd name="T29" fmla="*/ 18 h 38"/>
                <a:gd name="T30" fmla="*/ 17 w 72"/>
                <a:gd name="T31" fmla="*/ 23 h 38"/>
                <a:gd name="T32" fmla="*/ 5 w 72"/>
                <a:gd name="T33" fmla="*/ 27 h 38"/>
                <a:gd name="T34" fmla="*/ 5 w 72"/>
                <a:gd name="T35" fmla="*/ 27 h 38"/>
                <a:gd name="T36" fmla="*/ 2 w 72"/>
                <a:gd name="T37" fmla="*/ 31 h 38"/>
                <a:gd name="T38" fmla="*/ 2 w 72"/>
                <a:gd name="T39" fmla="*/ 31 h 38"/>
                <a:gd name="T40" fmla="*/ 0 w 72"/>
                <a:gd name="T41" fmla="*/ 34 h 38"/>
                <a:gd name="T42" fmla="*/ 0 w 72"/>
                <a:gd name="T43" fmla="*/ 34 h 38"/>
                <a:gd name="T44" fmla="*/ 3 w 72"/>
                <a:gd name="T45" fmla="*/ 37 h 38"/>
                <a:gd name="T46" fmla="*/ 6 w 72"/>
                <a:gd name="T47" fmla="*/ 38 h 38"/>
                <a:gd name="T48" fmla="*/ 6 w 72"/>
                <a:gd name="T49" fmla="*/ 38 h 38"/>
                <a:gd name="T50" fmla="*/ 6 w 72"/>
                <a:gd name="T51" fmla="*/ 38 h 38"/>
                <a:gd name="T52" fmla="*/ 6 w 72"/>
                <a:gd name="T53" fmla="*/ 38 h 38"/>
                <a:gd name="T54" fmla="*/ 20 w 72"/>
                <a:gd name="T55" fmla="*/ 34 h 38"/>
                <a:gd name="T56" fmla="*/ 33 w 72"/>
                <a:gd name="T57" fmla="*/ 27 h 38"/>
                <a:gd name="T58" fmla="*/ 57 w 72"/>
                <a:gd name="T59" fmla="*/ 15 h 38"/>
                <a:gd name="T60" fmla="*/ 59 w 72"/>
                <a:gd name="T61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38">
                  <a:moveTo>
                    <a:pt x="59" y="15"/>
                  </a:moveTo>
                  <a:lnTo>
                    <a:pt x="59" y="15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29" y="18"/>
                  </a:lnTo>
                  <a:lnTo>
                    <a:pt x="17" y="23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" y="37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20" y="34"/>
                  </a:lnTo>
                  <a:lnTo>
                    <a:pt x="33" y="27"/>
                  </a:lnTo>
                  <a:lnTo>
                    <a:pt x="57" y="15"/>
                  </a:lnTo>
                  <a:lnTo>
                    <a:pt x="5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  <p:sp>
          <p:nvSpPr>
            <p:cNvPr id="62" name="Freeform 379"/>
            <p:cNvSpPr>
              <a:spLocks/>
            </p:cNvSpPr>
            <p:nvPr/>
          </p:nvSpPr>
          <p:spPr bwMode="auto">
            <a:xfrm>
              <a:off x="5133976" y="92075"/>
              <a:ext cx="169863" cy="77788"/>
            </a:xfrm>
            <a:custGeom>
              <a:avLst/>
              <a:gdLst>
                <a:gd name="T0" fmla="*/ 104 w 107"/>
                <a:gd name="T1" fmla="*/ 9 h 49"/>
                <a:gd name="T2" fmla="*/ 104 w 107"/>
                <a:gd name="T3" fmla="*/ 9 h 49"/>
                <a:gd name="T4" fmla="*/ 107 w 107"/>
                <a:gd name="T5" fmla="*/ 6 h 49"/>
                <a:gd name="T6" fmla="*/ 107 w 107"/>
                <a:gd name="T7" fmla="*/ 6 h 49"/>
                <a:gd name="T8" fmla="*/ 107 w 107"/>
                <a:gd name="T9" fmla="*/ 3 h 49"/>
                <a:gd name="T10" fmla="*/ 107 w 107"/>
                <a:gd name="T11" fmla="*/ 3 h 49"/>
                <a:gd name="T12" fmla="*/ 104 w 107"/>
                <a:gd name="T13" fmla="*/ 0 h 49"/>
                <a:gd name="T14" fmla="*/ 100 w 107"/>
                <a:gd name="T15" fmla="*/ 0 h 49"/>
                <a:gd name="T16" fmla="*/ 100 w 107"/>
                <a:gd name="T17" fmla="*/ 0 h 49"/>
                <a:gd name="T18" fmla="*/ 81 w 107"/>
                <a:gd name="T19" fmla="*/ 8 h 49"/>
                <a:gd name="T20" fmla="*/ 61 w 107"/>
                <a:gd name="T21" fmla="*/ 17 h 49"/>
                <a:gd name="T22" fmla="*/ 61 w 107"/>
                <a:gd name="T23" fmla="*/ 17 h 49"/>
                <a:gd name="T24" fmla="*/ 34 w 107"/>
                <a:gd name="T25" fmla="*/ 29 h 49"/>
                <a:gd name="T26" fmla="*/ 18 w 107"/>
                <a:gd name="T27" fmla="*/ 35 h 49"/>
                <a:gd name="T28" fmla="*/ 3 w 107"/>
                <a:gd name="T29" fmla="*/ 40 h 49"/>
                <a:gd name="T30" fmla="*/ 3 w 107"/>
                <a:gd name="T31" fmla="*/ 40 h 49"/>
                <a:gd name="T32" fmla="*/ 0 w 107"/>
                <a:gd name="T33" fmla="*/ 42 h 49"/>
                <a:gd name="T34" fmla="*/ 0 w 107"/>
                <a:gd name="T35" fmla="*/ 42 h 49"/>
                <a:gd name="T36" fmla="*/ 0 w 107"/>
                <a:gd name="T37" fmla="*/ 46 h 49"/>
                <a:gd name="T38" fmla="*/ 0 w 107"/>
                <a:gd name="T39" fmla="*/ 46 h 49"/>
                <a:gd name="T40" fmla="*/ 1 w 107"/>
                <a:gd name="T41" fmla="*/ 48 h 49"/>
                <a:gd name="T42" fmla="*/ 4 w 107"/>
                <a:gd name="T43" fmla="*/ 49 h 49"/>
                <a:gd name="T44" fmla="*/ 4 w 107"/>
                <a:gd name="T45" fmla="*/ 49 h 49"/>
                <a:gd name="T46" fmla="*/ 6 w 107"/>
                <a:gd name="T47" fmla="*/ 49 h 49"/>
                <a:gd name="T48" fmla="*/ 6 w 107"/>
                <a:gd name="T49" fmla="*/ 49 h 49"/>
                <a:gd name="T50" fmla="*/ 21 w 107"/>
                <a:gd name="T51" fmla="*/ 45 h 49"/>
                <a:gd name="T52" fmla="*/ 35 w 107"/>
                <a:gd name="T53" fmla="*/ 40 h 49"/>
                <a:gd name="T54" fmla="*/ 64 w 107"/>
                <a:gd name="T55" fmla="*/ 26 h 49"/>
                <a:gd name="T56" fmla="*/ 64 w 107"/>
                <a:gd name="T57" fmla="*/ 26 h 49"/>
                <a:gd name="T58" fmla="*/ 83 w 107"/>
                <a:gd name="T59" fmla="*/ 17 h 49"/>
                <a:gd name="T60" fmla="*/ 104 w 107"/>
                <a:gd name="T61" fmla="*/ 9 h 49"/>
                <a:gd name="T62" fmla="*/ 104 w 107"/>
                <a:gd name="T63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49">
                  <a:moveTo>
                    <a:pt x="104" y="9"/>
                  </a:moveTo>
                  <a:lnTo>
                    <a:pt x="104" y="9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4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1" y="8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34" y="29"/>
                  </a:lnTo>
                  <a:lnTo>
                    <a:pt x="18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48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21" y="45"/>
                  </a:lnTo>
                  <a:lnTo>
                    <a:pt x="35" y="40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83" y="17"/>
                  </a:lnTo>
                  <a:lnTo>
                    <a:pt x="104" y="9"/>
                  </a:lnTo>
                  <a:lnTo>
                    <a:pt x="10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noFill/>
              </a:endParaRPr>
            </a:p>
          </p:txBody>
        </p:sp>
      </p:grpSp>
      <p:grpSp>
        <p:nvGrpSpPr>
          <p:cNvPr id="63" name="Group 62"/>
          <p:cNvGrpSpPr/>
          <p:nvPr userDrawn="1"/>
        </p:nvGrpSpPr>
        <p:grpSpPr>
          <a:xfrm>
            <a:off x="2548925" y="3558940"/>
            <a:ext cx="1110728" cy="719448"/>
            <a:chOff x="6311901" y="87313"/>
            <a:chExt cx="942975" cy="814387"/>
          </a:xfrm>
        </p:grpSpPr>
        <p:sp>
          <p:nvSpPr>
            <p:cNvPr id="64" name="Freeform 380"/>
            <p:cNvSpPr>
              <a:spLocks noEditPoints="1"/>
            </p:cNvSpPr>
            <p:nvPr/>
          </p:nvSpPr>
          <p:spPr bwMode="auto">
            <a:xfrm>
              <a:off x="6311901" y="87313"/>
              <a:ext cx="942975" cy="703263"/>
            </a:xfrm>
            <a:custGeom>
              <a:avLst/>
              <a:gdLst>
                <a:gd name="T0" fmla="*/ 490 w 594"/>
                <a:gd name="T1" fmla="*/ 0 h 443"/>
                <a:gd name="T2" fmla="*/ 0 w 594"/>
                <a:gd name="T3" fmla="*/ 0 h 443"/>
                <a:gd name="T4" fmla="*/ 0 w 594"/>
                <a:gd name="T5" fmla="*/ 443 h 443"/>
                <a:gd name="T6" fmla="*/ 378 w 594"/>
                <a:gd name="T7" fmla="*/ 443 h 443"/>
                <a:gd name="T8" fmla="*/ 378 w 594"/>
                <a:gd name="T9" fmla="*/ 434 h 443"/>
                <a:gd name="T10" fmla="*/ 9 w 594"/>
                <a:gd name="T11" fmla="*/ 434 h 443"/>
                <a:gd name="T12" fmla="*/ 9 w 594"/>
                <a:gd name="T13" fmla="*/ 9 h 443"/>
                <a:gd name="T14" fmla="*/ 482 w 594"/>
                <a:gd name="T15" fmla="*/ 9 h 443"/>
                <a:gd name="T16" fmla="*/ 482 w 594"/>
                <a:gd name="T17" fmla="*/ 48 h 443"/>
                <a:gd name="T18" fmla="*/ 482 w 594"/>
                <a:gd name="T19" fmla="*/ 48 h 443"/>
                <a:gd name="T20" fmla="*/ 482 w 594"/>
                <a:gd name="T21" fmla="*/ 112 h 443"/>
                <a:gd name="T22" fmla="*/ 585 w 594"/>
                <a:gd name="T23" fmla="*/ 112 h 443"/>
                <a:gd name="T24" fmla="*/ 585 w 594"/>
                <a:gd name="T25" fmla="*/ 434 h 443"/>
                <a:gd name="T26" fmla="*/ 519 w 594"/>
                <a:gd name="T27" fmla="*/ 434 h 443"/>
                <a:gd name="T28" fmla="*/ 519 w 594"/>
                <a:gd name="T29" fmla="*/ 443 h 443"/>
                <a:gd name="T30" fmla="*/ 594 w 594"/>
                <a:gd name="T31" fmla="*/ 443 h 443"/>
                <a:gd name="T32" fmla="*/ 594 w 594"/>
                <a:gd name="T33" fmla="*/ 106 h 443"/>
                <a:gd name="T34" fmla="*/ 490 w 594"/>
                <a:gd name="T35" fmla="*/ 0 h 443"/>
                <a:gd name="T36" fmla="*/ 492 w 594"/>
                <a:gd name="T37" fmla="*/ 103 h 443"/>
                <a:gd name="T38" fmla="*/ 492 w 594"/>
                <a:gd name="T39" fmla="*/ 15 h 443"/>
                <a:gd name="T40" fmla="*/ 577 w 594"/>
                <a:gd name="T41" fmla="*/ 103 h 443"/>
                <a:gd name="T42" fmla="*/ 492 w 594"/>
                <a:gd name="T43" fmla="*/ 10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" h="443">
                  <a:moveTo>
                    <a:pt x="490" y="0"/>
                  </a:moveTo>
                  <a:lnTo>
                    <a:pt x="0" y="0"/>
                  </a:lnTo>
                  <a:lnTo>
                    <a:pt x="0" y="443"/>
                  </a:lnTo>
                  <a:lnTo>
                    <a:pt x="378" y="443"/>
                  </a:lnTo>
                  <a:lnTo>
                    <a:pt x="378" y="434"/>
                  </a:lnTo>
                  <a:lnTo>
                    <a:pt x="9" y="434"/>
                  </a:lnTo>
                  <a:lnTo>
                    <a:pt x="9" y="9"/>
                  </a:lnTo>
                  <a:lnTo>
                    <a:pt x="482" y="9"/>
                  </a:lnTo>
                  <a:lnTo>
                    <a:pt x="482" y="48"/>
                  </a:lnTo>
                  <a:lnTo>
                    <a:pt x="482" y="48"/>
                  </a:lnTo>
                  <a:lnTo>
                    <a:pt x="482" y="112"/>
                  </a:lnTo>
                  <a:lnTo>
                    <a:pt x="585" y="112"/>
                  </a:lnTo>
                  <a:lnTo>
                    <a:pt x="585" y="434"/>
                  </a:lnTo>
                  <a:lnTo>
                    <a:pt x="519" y="434"/>
                  </a:lnTo>
                  <a:lnTo>
                    <a:pt x="519" y="443"/>
                  </a:lnTo>
                  <a:lnTo>
                    <a:pt x="594" y="443"/>
                  </a:lnTo>
                  <a:lnTo>
                    <a:pt x="594" y="106"/>
                  </a:lnTo>
                  <a:lnTo>
                    <a:pt x="490" y="0"/>
                  </a:lnTo>
                  <a:close/>
                  <a:moveTo>
                    <a:pt x="492" y="103"/>
                  </a:moveTo>
                  <a:lnTo>
                    <a:pt x="492" y="15"/>
                  </a:lnTo>
                  <a:lnTo>
                    <a:pt x="577" y="103"/>
                  </a:lnTo>
                  <a:lnTo>
                    <a:pt x="492" y="10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381"/>
            <p:cNvSpPr>
              <a:spLocks noEditPoints="1"/>
            </p:cNvSpPr>
            <p:nvPr/>
          </p:nvSpPr>
          <p:spPr bwMode="auto">
            <a:xfrm>
              <a:off x="6972301" y="566738"/>
              <a:ext cx="104775" cy="104775"/>
            </a:xfrm>
            <a:custGeom>
              <a:avLst/>
              <a:gdLst>
                <a:gd name="T0" fmla="*/ 33 w 66"/>
                <a:gd name="T1" fmla="*/ 0 h 66"/>
                <a:gd name="T2" fmla="*/ 20 w 66"/>
                <a:gd name="T3" fmla="*/ 3 h 66"/>
                <a:gd name="T4" fmla="*/ 10 w 66"/>
                <a:gd name="T5" fmla="*/ 11 h 66"/>
                <a:gd name="T6" fmla="*/ 2 w 66"/>
                <a:gd name="T7" fmla="*/ 20 h 66"/>
                <a:gd name="T8" fmla="*/ 0 w 66"/>
                <a:gd name="T9" fmla="*/ 34 h 66"/>
                <a:gd name="T10" fmla="*/ 0 w 66"/>
                <a:gd name="T11" fmla="*/ 40 h 66"/>
                <a:gd name="T12" fmla="*/ 5 w 66"/>
                <a:gd name="T13" fmla="*/ 52 h 66"/>
                <a:gd name="T14" fmla="*/ 14 w 66"/>
                <a:gd name="T15" fmla="*/ 61 h 66"/>
                <a:gd name="T16" fmla="*/ 27 w 66"/>
                <a:gd name="T17" fmla="*/ 66 h 66"/>
                <a:gd name="T18" fmla="*/ 33 w 66"/>
                <a:gd name="T19" fmla="*/ 66 h 66"/>
                <a:gd name="T20" fmla="*/ 46 w 66"/>
                <a:gd name="T21" fmla="*/ 64 h 66"/>
                <a:gd name="T22" fmla="*/ 57 w 66"/>
                <a:gd name="T23" fmla="*/ 57 h 66"/>
                <a:gd name="T24" fmla="*/ 63 w 66"/>
                <a:gd name="T25" fmla="*/ 46 h 66"/>
                <a:gd name="T26" fmla="*/ 66 w 66"/>
                <a:gd name="T27" fmla="*/ 34 h 66"/>
                <a:gd name="T28" fmla="*/ 65 w 66"/>
                <a:gd name="T29" fmla="*/ 26 h 66"/>
                <a:gd name="T30" fmla="*/ 60 w 66"/>
                <a:gd name="T31" fmla="*/ 15 h 66"/>
                <a:gd name="T32" fmla="*/ 51 w 66"/>
                <a:gd name="T33" fmla="*/ 6 h 66"/>
                <a:gd name="T34" fmla="*/ 40 w 66"/>
                <a:gd name="T35" fmla="*/ 1 h 66"/>
                <a:gd name="T36" fmla="*/ 33 w 66"/>
                <a:gd name="T37" fmla="*/ 0 h 66"/>
                <a:gd name="T38" fmla="*/ 33 w 66"/>
                <a:gd name="T39" fmla="*/ 57 h 66"/>
                <a:gd name="T40" fmla="*/ 23 w 66"/>
                <a:gd name="T41" fmla="*/ 55 h 66"/>
                <a:gd name="T42" fmla="*/ 11 w 66"/>
                <a:gd name="T43" fmla="*/ 43 h 66"/>
                <a:gd name="T44" fmla="*/ 10 w 66"/>
                <a:gd name="T45" fmla="*/ 34 h 66"/>
                <a:gd name="T46" fmla="*/ 10 w 66"/>
                <a:gd name="T47" fmla="*/ 29 h 66"/>
                <a:gd name="T48" fmla="*/ 16 w 66"/>
                <a:gd name="T49" fmla="*/ 17 h 66"/>
                <a:gd name="T50" fmla="*/ 28 w 66"/>
                <a:gd name="T51" fmla="*/ 11 h 66"/>
                <a:gd name="T52" fmla="*/ 33 w 66"/>
                <a:gd name="T53" fmla="*/ 9 h 66"/>
                <a:gd name="T54" fmla="*/ 42 w 66"/>
                <a:gd name="T55" fmla="*/ 12 h 66"/>
                <a:gd name="T56" fmla="*/ 54 w 66"/>
                <a:gd name="T57" fmla="*/ 24 h 66"/>
                <a:gd name="T58" fmla="*/ 57 w 66"/>
                <a:gd name="T59" fmla="*/ 34 h 66"/>
                <a:gd name="T60" fmla="*/ 56 w 66"/>
                <a:gd name="T61" fmla="*/ 38 h 66"/>
                <a:gd name="T62" fmla="*/ 50 w 66"/>
                <a:gd name="T63" fmla="*/ 50 h 66"/>
                <a:gd name="T64" fmla="*/ 37 w 66"/>
                <a:gd name="T65" fmla="*/ 57 h 66"/>
                <a:gd name="T66" fmla="*/ 33 w 66"/>
                <a:gd name="T67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lnTo>
                    <a:pt x="33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10" y="11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10" y="57"/>
                  </a:lnTo>
                  <a:lnTo>
                    <a:pt x="14" y="61"/>
                  </a:lnTo>
                  <a:lnTo>
                    <a:pt x="20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1" y="61"/>
                  </a:lnTo>
                  <a:lnTo>
                    <a:pt x="57" y="57"/>
                  </a:lnTo>
                  <a:lnTo>
                    <a:pt x="60" y="52"/>
                  </a:lnTo>
                  <a:lnTo>
                    <a:pt x="63" y="46"/>
                  </a:lnTo>
                  <a:lnTo>
                    <a:pt x="65" y="40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5" y="26"/>
                  </a:lnTo>
                  <a:lnTo>
                    <a:pt x="63" y="20"/>
                  </a:lnTo>
                  <a:lnTo>
                    <a:pt x="60" y="15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6" y="3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33" y="0"/>
                  </a:lnTo>
                  <a:close/>
                  <a:moveTo>
                    <a:pt x="33" y="57"/>
                  </a:moveTo>
                  <a:lnTo>
                    <a:pt x="33" y="57"/>
                  </a:lnTo>
                  <a:lnTo>
                    <a:pt x="28" y="57"/>
                  </a:lnTo>
                  <a:lnTo>
                    <a:pt x="23" y="55"/>
                  </a:lnTo>
                  <a:lnTo>
                    <a:pt x="16" y="50"/>
                  </a:lnTo>
                  <a:lnTo>
                    <a:pt x="11" y="43"/>
                  </a:lnTo>
                  <a:lnTo>
                    <a:pt x="10" y="38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29"/>
                  </a:lnTo>
                  <a:lnTo>
                    <a:pt x="11" y="24"/>
                  </a:lnTo>
                  <a:lnTo>
                    <a:pt x="16" y="17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7" y="11"/>
                  </a:lnTo>
                  <a:lnTo>
                    <a:pt x="42" y="12"/>
                  </a:lnTo>
                  <a:lnTo>
                    <a:pt x="50" y="17"/>
                  </a:lnTo>
                  <a:lnTo>
                    <a:pt x="54" y="24"/>
                  </a:lnTo>
                  <a:lnTo>
                    <a:pt x="56" y="29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6" y="38"/>
                  </a:lnTo>
                  <a:lnTo>
                    <a:pt x="54" y="43"/>
                  </a:lnTo>
                  <a:lnTo>
                    <a:pt x="50" y="50"/>
                  </a:lnTo>
                  <a:lnTo>
                    <a:pt x="42" y="55"/>
                  </a:lnTo>
                  <a:lnTo>
                    <a:pt x="37" y="57"/>
                  </a:lnTo>
                  <a:lnTo>
                    <a:pt x="33" y="57"/>
                  </a:lnTo>
                  <a:lnTo>
                    <a:pt x="33" y="5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382"/>
            <p:cNvSpPr>
              <a:spLocks noEditPoints="1"/>
            </p:cNvSpPr>
            <p:nvPr/>
          </p:nvSpPr>
          <p:spPr bwMode="auto">
            <a:xfrm>
              <a:off x="6911976" y="508000"/>
              <a:ext cx="223838" cy="393700"/>
            </a:xfrm>
            <a:custGeom>
              <a:avLst/>
              <a:gdLst>
                <a:gd name="T0" fmla="*/ 71 w 141"/>
                <a:gd name="T1" fmla="*/ 0 h 248"/>
                <a:gd name="T2" fmla="*/ 43 w 141"/>
                <a:gd name="T3" fmla="*/ 5 h 248"/>
                <a:gd name="T4" fmla="*/ 22 w 141"/>
                <a:gd name="T5" fmla="*/ 20 h 248"/>
                <a:gd name="T6" fmla="*/ 6 w 141"/>
                <a:gd name="T7" fmla="*/ 43 h 248"/>
                <a:gd name="T8" fmla="*/ 0 w 141"/>
                <a:gd name="T9" fmla="*/ 71 h 248"/>
                <a:gd name="T10" fmla="*/ 2 w 141"/>
                <a:gd name="T11" fmla="*/ 86 h 248"/>
                <a:gd name="T12" fmla="*/ 15 w 141"/>
                <a:gd name="T13" fmla="*/ 114 h 248"/>
                <a:gd name="T14" fmla="*/ 28 w 141"/>
                <a:gd name="T15" fmla="*/ 126 h 248"/>
                <a:gd name="T16" fmla="*/ 71 w 141"/>
                <a:gd name="T17" fmla="*/ 216 h 248"/>
                <a:gd name="T18" fmla="*/ 112 w 141"/>
                <a:gd name="T19" fmla="*/ 127 h 248"/>
                <a:gd name="T20" fmla="*/ 114 w 141"/>
                <a:gd name="T21" fmla="*/ 126 h 248"/>
                <a:gd name="T22" fmla="*/ 126 w 141"/>
                <a:gd name="T23" fmla="*/ 115 h 248"/>
                <a:gd name="T24" fmla="*/ 140 w 141"/>
                <a:gd name="T25" fmla="*/ 86 h 248"/>
                <a:gd name="T26" fmla="*/ 141 w 141"/>
                <a:gd name="T27" fmla="*/ 71 h 248"/>
                <a:gd name="T28" fmla="*/ 141 w 141"/>
                <a:gd name="T29" fmla="*/ 55 h 248"/>
                <a:gd name="T30" fmla="*/ 130 w 141"/>
                <a:gd name="T31" fmla="*/ 31 h 248"/>
                <a:gd name="T32" fmla="*/ 110 w 141"/>
                <a:gd name="T33" fmla="*/ 12 h 248"/>
                <a:gd name="T34" fmla="*/ 86 w 141"/>
                <a:gd name="T35" fmla="*/ 2 h 248"/>
                <a:gd name="T36" fmla="*/ 71 w 141"/>
                <a:gd name="T37" fmla="*/ 0 h 248"/>
                <a:gd name="T38" fmla="*/ 71 w 141"/>
                <a:gd name="T39" fmla="*/ 204 h 248"/>
                <a:gd name="T40" fmla="*/ 37 w 141"/>
                <a:gd name="T41" fmla="*/ 132 h 248"/>
                <a:gd name="T42" fmla="*/ 43 w 141"/>
                <a:gd name="T43" fmla="*/ 135 h 248"/>
                <a:gd name="T44" fmla="*/ 71 w 141"/>
                <a:gd name="T45" fmla="*/ 141 h 248"/>
                <a:gd name="T46" fmla="*/ 84 w 141"/>
                <a:gd name="T47" fmla="*/ 140 h 248"/>
                <a:gd name="T48" fmla="*/ 103 w 141"/>
                <a:gd name="T49" fmla="*/ 133 h 248"/>
                <a:gd name="T50" fmla="*/ 71 w 141"/>
                <a:gd name="T51" fmla="*/ 132 h 248"/>
                <a:gd name="T52" fmla="*/ 58 w 141"/>
                <a:gd name="T53" fmla="*/ 130 h 248"/>
                <a:gd name="T54" fmla="*/ 37 w 141"/>
                <a:gd name="T55" fmla="*/ 121 h 248"/>
                <a:gd name="T56" fmla="*/ 20 w 141"/>
                <a:gd name="T57" fmla="*/ 104 h 248"/>
                <a:gd name="T58" fmla="*/ 11 w 141"/>
                <a:gd name="T59" fmla="*/ 83 h 248"/>
                <a:gd name="T60" fmla="*/ 9 w 141"/>
                <a:gd name="T61" fmla="*/ 71 h 248"/>
                <a:gd name="T62" fmla="*/ 14 w 141"/>
                <a:gd name="T63" fmla="*/ 46 h 248"/>
                <a:gd name="T64" fmla="*/ 28 w 141"/>
                <a:gd name="T65" fmla="*/ 28 h 248"/>
                <a:gd name="T66" fmla="*/ 48 w 141"/>
                <a:gd name="T67" fmla="*/ 14 h 248"/>
                <a:gd name="T68" fmla="*/ 71 w 141"/>
                <a:gd name="T69" fmla="*/ 9 h 248"/>
                <a:gd name="T70" fmla="*/ 83 w 141"/>
                <a:gd name="T71" fmla="*/ 11 h 248"/>
                <a:gd name="T72" fmla="*/ 106 w 141"/>
                <a:gd name="T73" fmla="*/ 20 h 248"/>
                <a:gd name="T74" fmla="*/ 121 w 141"/>
                <a:gd name="T75" fmla="*/ 35 h 248"/>
                <a:gd name="T76" fmla="*/ 130 w 141"/>
                <a:gd name="T77" fmla="*/ 58 h 248"/>
                <a:gd name="T78" fmla="*/ 132 w 141"/>
                <a:gd name="T79" fmla="*/ 71 h 248"/>
                <a:gd name="T80" fmla="*/ 127 w 141"/>
                <a:gd name="T81" fmla="*/ 94 h 248"/>
                <a:gd name="T82" fmla="*/ 115 w 141"/>
                <a:gd name="T83" fmla="*/ 114 h 248"/>
                <a:gd name="T84" fmla="*/ 95 w 141"/>
                <a:gd name="T85" fmla="*/ 127 h 248"/>
                <a:gd name="T86" fmla="*/ 71 w 141"/>
                <a:gd name="T87" fmla="*/ 13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" h="248">
                  <a:moveTo>
                    <a:pt x="71" y="0"/>
                  </a:moveTo>
                  <a:lnTo>
                    <a:pt x="71" y="0"/>
                  </a:lnTo>
                  <a:lnTo>
                    <a:pt x="57" y="2"/>
                  </a:lnTo>
                  <a:lnTo>
                    <a:pt x="43" y="5"/>
                  </a:lnTo>
                  <a:lnTo>
                    <a:pt x="32" y="12"/>
                  </a:lnTo>
                  <a:lnTo>
                    <a:pt x="22" y="20"/>
                  </a:lnTo>
                  <a:lnTo>
                    <a:pt x="12" y="31"/>
                  </a:lnTo>
                  <a:lnTo>
                    <a:pt x="6" y="43"/>
                  </a:lnTo>
                  <a:lnTo>
                    <a:pt x="2" y="5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86"/>
                  </a:lnTo>
                  <a:lnTo>
                    <a:pt x="6" y="100"/>
                  </a:lnTo>
                  <a:lnTo>
                    <a:pt x="15" y="114"/>
                  </a:lnTo>
                  <a:lnTo>
                    <a:pt x="26" y="124"/>
                  </a:lnTo>
                  <a:lnTo>
                    <a:pt x="28" y="126"/>
                  </a:lnTo>
                  <a:lnTo>
                    <a:pt x="28" y="248"/>
                  </a:lnTo>
                  <a:lnTo>
                    <a:pt x="71" y="216"/>
                  </a:lnTo>
                  <a:lnTo>
                    <a:pt x="112" y="247"/>
                  </a:lnTo>
                  <a:lnTo>
                    <a:pt x="112" y="127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20" y="121"/>
                  </a:lnTo>
                  <a:lnTo>
                    <a:pt x="126" y="115"/>
                  </a:lnTo>
                  <a:lnTo>
                    <a:pt x="135" y="101"/>
                  </a:lnTo>
                  <a:lnTo>
                    <a:pt x="140" y="86"/>
                  </a:lnTo>
                  <a:lnTo>
                    <a:pt x="141" y="78"/>
                  </a:lnTo>
                  <a:lnTo>
                    <a:pt x="141" y="71"/>
                  </a:lnTo>
                  <a:lnTo>
                    <a:pt x="141" y="71"/>
                  </a:lnTo>
                  <a:lnTo>
                    <a:pt x="141" y="55"/>
                  </a:lnTo>
                  <a:lnTo>
                    <a:pt x="137" y="43"/>
                  </a:lnTo>
                  <a:lnTo>
                    <a:pt x="130" y="31"/>
                  </a:lnTo>
                  <a:lnTo>
                    <a:pt x="121" y="20"/>
                  </a:lnTo>
                  <a:lnTo>
                    <a:pt x="110" y="12"/>
                  </a:lnTo>
                  <a:lnTo>
                    <a:pt x="98" y="5"/>
                  </a:lnTo>
                  <a:lnTo>
                    <a:pt x="86" y="2"/>
                  </a:lnTo>
                  <a:lnTo>
                    <a:pt x="71" y="0"/>
                  </a:lnTo>
                  <a:lnTo>
                    <a:pt x="71" y="0"/>
                  </a:lnTo>
                  <a:close/>
                  <a:moveTo>
                    <a:pt x="103" y="228"/>
                  </a:moveTo>
                  <a:lnTo>
                    <a:pt x="71" y="204"/>
                  </a:lnTo>
                  <a:lnTo>
                    <a:pt x="37" y="230"/>
                  </a:lnTo>
                  <a:lnTo>
                    <a:pt x="37" y="13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57" y="140"/>
                  </a:lnTo>
                  <a:lnTo>
                    <a:pt x="71" y="141"/>
                  </a:lnTo>
                  <a:lnTo>
                    <a:pt x="71" y="141"/>
                  </a:lnTo>
                  <a:lnTo>
                    <a:pt x="84" y="140"/>
                  </a:lnTo>
                  <a:lnTo>
                    <a:pt x="97" y="137"/>
                  </a:lnTo>
                  <a:lnTo>
                    <a:pt x="103" y="133"/>
                  </a:lnTo>
                  <a:lnTo>
                    <a:pt x="103" y="228"/>
                  </a:lnTo>
                  <a:close/>
                  <a:moveTo>
                    <a:pt x="71" y="132"/>
                  </a:moveTo>
                  <a:lnTo>
                    <a:pt x="71" y="132"/>
                  </a:lnTo>
                  <a:lnTo>
                    <a:pt x="58" y="130"/>
                  </a:lnTo>
                  <a:lnTo>
                    <a:pt x="48" y="127"/>
                  </a:lnTo>
                  <a:lnTo>
                    <a:pt x="37" y="121"/>
                  </a:lnTo>
                  <a:lnTo>
                    <a:pt x="28" y="114"/>
                  </a:lnTo>
                  <a:lnTo>
                    <a:pt x="20" y="104"/>
                  </a:lnTo>
                  <a:lnTo>
                    <a:pt x="14" y="94"/>
                  </a:lnTo>
                  <a:lnTo>
                    <a:pt x="11" y="83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11" y="58"/>
                  </a:lnTo>
                  <a:lnTo>
                    <a:pt x="14" y="46"/>
                  </a:lnTo>
                  <a:lnTo>
                    <a:pt x="20" y="35"/>
                  </a:lnTo>
                  <a:lnTo>
                    <a:pt x="28" y="28"/>
                  </a:lnTo>
                  <a:lnTo>
                    <a:pt x="37" y="20"/>
                  </a:lnTo>
                  <a:lnTo>
                    <a:pt x="48" y="14"/>
                  </a:lnTo>
                  <a:lnTo>
                    <a:pt x="58" y="11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83" y="11"/>
                  </a:lnTo>
                  <a:lnTo>
                    <a:pt x="95" y="14"/>
                  </a:lnTo>
                  <a:lnTo>
                    <a:pt x="106" y="20"/>
                  </a:lnTo>
                  <a:lnTo>
                    <a:pt x="115" y="28"/>
                  </a:lnTo>
                  <a:lnTo>
                    <a:pt x="121" y="35"/>
                  </a:lnTo>
                  <a:lnTo>
                    <a:pt x="127" y="46"/>
                  </a:lnTo>
                  <a:lnTo>
                    <a:pt x="130" y="58"/>
                  </a:lnTo>
                  <a:lnTo>
                    <a:pt x="132" y="71"/>
                  </a:lnTo>
                  <a:lnTo>
                    <a:pt x="132" y="71"/>
                  </a:lnTo>
                  <a:lnTo>
                    <a:pt x="130" y="83"/>
                  </a:lnTo>
                  <a:lnTo>
                    <a:pt x="127" y="94"/>
                  </a:lnTo>
                  <a:lnTo>
                    <a:pt x="121" y="104"/>
                  </a:lnTo>
                  <a:lnTo>
                    <a:pt x="115" y="114"/>
                  </a:lnTo>
                  <a:lnTo>
                    <a:pt x="106" y="121"/>
                  </a:lnTo>
                  <a:lnTo>
                    <a:pt x="95" y="127"/>
                  </a:lnTo>
                  <a:lnTo>
                    <a:pt x="83" y="130"/>
                  </a:lnTo>
                  <a:lnTo>
                    <a:pt x="71" y="132"/>
                  </a:lnTo>
                  <a:lnTo>
                    <a:pt x="71" y="13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Rectangle 383"/>
            <p:cNvSpPr>
              <a:spLocks noChangeArrowheads="1"/>
            </p:cNvSpPr>
            <p:nvPr/>
          </p:nvSpPr>
          <p:spPr bwMode="auto">
            <a:xfrm>
              <a:off x="6551613" y="357188"/>
              <a:ext cx="4333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Rectangle 384"/>
            <p:cNvSpPr>
              <a:spLocks noChangeArrowheads="1"/>
            </p:cNvSpPr>
            <p:nvPr/>
          </p:nvSpPr>
          <p:spPr bwMode="auto">
            <a:xfrm>
              <a:off x="6551613" y="415925"/>
              <a:ext cx="4333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Rectangle 385"/>
            <p:cNvSpPr>
              <a:spLocks noChangeArrowheads="1"/>
            </p:cNvSpPr>
            <p:nvPr/>
          </p:nvSpPr>
          <p:spPr bwMode="auto">
            <a:xfrm>
              <a:off x="6686551" y="476250"/>
              <a:ext cx="165100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Rectangle 386"/>
            <p:cNvSpPr>
              <a:spLocks noChangeArrowheads="1"/>
            </p:cNvSpPr>
            <p:nvPr/>
          </p:nvSpPr>
          <p:spPr bwMode="auto">
            <a:xfrm>
              <a:off x="6551613" y="268288"/>
              <a:ext cx="104775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Rectangle 387"/>
            <p:cNvSpPr>
              <a:spLocks noChangeArrowheads="1"/>
            </p:cNvSpPr>
            <p:nvPr/>
          </p:nvSpPr>
          <p:spPr bwMode="auto">
            <a:xfrm>
              <a:off x="7180263" y="581025"/>
              <a:ext cx="14288" cy="1746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Rectangle 388"/>
            <p:cNvSpPr>
              <a:spLocks noChangeArrowheads="1"/>
            </p:cNvSpPr>
            <p:nvPr/>
          </p:nvSpPr>
          <p:spPr bwMode="auto">
            <a:xfrm>
              <a:off x="7180263" y="703263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Rectangle 389"/>
            <p:cNvSpPr>
              <a:spLocks noChangeArrowheads="1"/>
            </p:cNvSpPr>
            <p:nvPr/>
          </p:nvSpPr>
          <p:spPr bwMode="auto">
            <a:xfrm>
              <a:off x="7180263" y="641350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Rectangle 390"/>
            <p:cNvSpPr>
              <a:spLocks noChangeArrowheads="1"/>
            </p:cNvSpPr>
            <p:nvPr/>
          </p:nvSpPr>
          <p:spPr bwMode="auto">
            <a:xfrm>
              <a:off x="7180263" y="52228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Rectangle 391"/>
            <p:cNvSpPr>
              <a:spLocks noChangeArrowheads="1"/>
            </p:cNvSpPr>
            <p:nvPr/>
          </p:nvSpPr>
          <p:spPr bwMode="auto">
            <a:xfrm>
              <a:off x="7180263" y="34290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Rectangle 392"/>
            <p:cNvSpPr>
              <a:spLocks noChangeArrowheads="1"/>
            </p:cNvSpPr>
            <p:nvPr/>
          </p:nvSpPr>
          <p:spPr bwMode="auto">
            <a:xfrm>
              <a:off x="7180263" y="461963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Rectangle 393"/>
            <p:cNvSpPr>
              <a:spLocks noChangeArrowheads="1"/>
            </p:cNvSpPr>
            <p:nvPr/>
          </p:nvSpPr>
          <p:spPr bwMode="auto">
            <a:xfrm>
              <a:off x="7180263" y="403225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Rectangle 394"/>
            <p:cNvSpPr>
              <a:spLocks noChangeArrowheads="1"/>
            </p:cNvSpPr>
            <p:nvPr/>
          </p:nvSpPr>
          <p:spPr bwMode="auto">
            <a:xfrm>
              <a:off x="7019926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9" name="Rectangle 395"/>
            <p:cNvSpPr>
              <a:spLocks noChangeArrowheads="1"/>
            </p:cNvSpPr>
            <p:nvPr/>
          </p:nvSpPr>
          <p:spPr bwMode="auto">
            <a:xfrm>
              <a:off x="6899276" y="147638"/>
              <a:ext cx="15875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0" name="Rectangle 396"/>
            <p:cNvSpPr>
              <a:spLocks noChangeArrowheads="1"/>
            </p:cNvSpPr>
            <p:nvPr/>
          </p:nvSpPr>
          <p:spPr bwMode="auto">
            <a:xfrm>
              <a:off x="6665913" y="147638"/>
              <a:ext cx="15875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" name="Rectangle 397"/>
            <p:cNvSpPr>
              <a:spLocks noChangeArrowheads="1"/>
            </p:cNvSpPr>
            <p:nvPr/>
          </p:nvSpPr>
          <p:spPr bwMode="auto">
            <a:xfrm>
              <a:off x="6608763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" name="Rectangle 398"/>
            <p:cNvSpPr>
              <a:spLocks noChangeArrowheads="1"/>
            </p:cNvSpPr>
            <p:nvPr/>
          </p:nvSpPr>
          <p:spPr bwMode="auto">
            <a:xfrm>
              <a:off x="6961188" y="147638"/>
              <a:ext cx="11113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" name="Rectangle 399"/>
            <p:cNvSpPr>
              <a:spLocks noChangeArrowheads="1"/>
            </p:cNvSpPr>
            <p:nvPr/>
          </p:nvSpPr>
          <p:spPr bwMode="auto">
            <a:xfrm>
              <a:off x="6842126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" name="Rectangle 400"/>
            <p:cNvSpPr>
              <a:spLocks noChangeArrowheads="1"/>
            </p:cNvSpPr>
            <p:nvPr/>
          </p:nvSpPr>
          <p:spPr bwMode="auto">
            <a:xfrm>
              <a:off x="6430963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" name="Rectangle 401"/>
            <p:cNvSpPr>
              <a:spLocks noChangeArrowheads="1"/>
            </p:cNvSpPr>
            <p:nvPr/>
          </p:nvSpPr>
          <p:spPr bwMode="auto">
            <a:xfrm>
              <a:off x="6488113" y="147638"/>
              <a:ext cx="15875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" name="Rectangle 402"/>
            <p:cNvSpPr>
              <a:spLocks noChangeArrowheads="1"/>
            </p:cNvSpPr>
            <p:nvPr/>
          </p:nvSpPr>
          <p:spPr bwMode="auto">
            <a:xfrm>
              <a:off x="6724651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" name="Rectangle 403"/>
            <p:cNvSpPr>
              <a:spLocks noChangeArrowheads="1"/>
            </p:cNvSpPr>
            <p:nvPr/>
          </p:nvSpPr>
          <p:spPr bwMode="auto">
            <a:xfrm>
              <a:off x="6783388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" name="Rectangle 404"/>
            <p:cNvSpPr>
              <a:spLocks noChangeArrowheads="1"/>
            </p:cNvSpPr>
            <p:nvPr/>
          </p:nvSpPr>
          <p:spPr bwMode="auto">
            <a:xfrm>
              <a:off x="6550026" y="147638"/>
              <a:ext cx="11113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" name="Rectangle 405"/>
            <p:cNvSpPr>
              <a:spLocks noChangeArrowheads="1"/>
            </p:cNvSpPr>
            <p:nvPr/>
          </p:nvSpPr>
          <p:spPr bwMode="auto">
            <a:xfrm>
              <a:off x="6372226" y="1476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" name="Rectangle 406"/>
            <p:cNvSpPr>
              <a:spLocks noChangeArrowheads="1"/>
            </p:cNvSpPr>
            <p:nvPr/>
          </p:nvSpPr>
          <p:spPr bwMode="auto">
            <a:xfrm>
              <a:off x="6372226" y="261938"/>
              <a:ext cx="14288" cy="15875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" name="Rectangle 407"/>
            <p:cNvSpPr>
              <a:spLocks noChangeArrowheads="1"/>
            </p:cNvSpPr>
            <p:nvPr/>
          </p:nvSpPr>
          <p:spPr bwMode="auto">
            <a:xfrm>
              <a:off x="6372226" y="376238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" name="Rectangle 408"/>
            <p:cNvSpPr>
              <a:spLocks noChangeArrowheads="1"/>
            </p:cNvSpPr>
            <p:nvPr/>
          </p:nvSpPr>
          <p:spPr bwMode="auto">
            <a:xfrm>
              <a:off x="6372226" y="433388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" name="Rectangle 409"/>
            <p:cNvSpPr>
              <a:spLocks noChangeArrowheads="1"/>
            </p:cNvSpPr>
            <p:nvPr/>
          </p:nvSpPr>
          <p:spPr bwMode="auto">
            <a:xfrm>
              <a:off x="6372226" y="490538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" name="Rectangle 410"/>
            <p:cNvSpPr>
              <a:spLocks noChangeArrowheads="1"/>
            </p:cNvSpPr>
            <p:nvPr/>
          </p:nvSpPr>
          <p:spPr bwMode="auto">
            <a:xfrm>
              <a:off x="6372226" y="6032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" name="Rectangle 411"/>
            <p:cNvSpPr>
              <a:spLocks noChangeArrowheads="1"/>
            </p:cNvSpPr>
            <p:nvPr/>
          </p:nvSpPr>
          <p:spPr bwMode="auto">
            <a:xfrm>
              <a:off x="6372226" y="320675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" name="Rectangle 412"/>
            <p:cNvSpPr>
              <a:spLocks noChangeArrowheads="1"/>
            </p:cNvSpPr>
            <p:nvPr/>
          </p:nvSpPr>
          <p:spPr bwMode="auto">
            <a:xfrm>
              <a:off x="6372226" y="206375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" name="Rectangle 413"/>
            <p:cNvSpPr>
              <a:spLocks noChangeArrowheads="1"/>
            </p:cNvSpPr>
            <p:nvPr/>
          </p:nvSpPr>
          <p:spPr bwMode="auto">
            <a:xfrm>
              <a:off x="6372226" y="547688"/>
              <a:ext cx="14288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" name="Rectangle 414"/>
            <p:cNvSpPr>
              <a:spLocks noChangeArrowheads="1"/>
            </p:cNvSpPr>
            <p:nvPr/>
          </p:nvSpPr>
          <p:spPr bwMode="auto">
            <a:xfrm>
              <a:off x="6372226" y="658813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" name="Rectangle 415"/>
            <p:cNvSpPr>
              <a:spLocks noChangeArrowheads="1"/>
            </p:cNvSpPr>
            <p:nvPr/>
          </p:nvSpPr>
          <p:spPr bwMode="auto">
            <a:xfrm>
              <a:off x="6372226" y="7175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" name="Rectangle 416"/>
            <p:cNvSpPr>
              <a:spLocks noChangeArrowheads="1"/>
            </p:cNvSpPr>
            <p:nvPr/>
          </p:nvSpPr>
          <p:spPr bwMode="auto">
            <a:xfrm>
              <a:off x="6780213" y="717550"/>
              <a:ext cx="15875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1" name="Rectangle 417"/>
            <p:cNvSpPr>
              <a:spLocks noChangeArrowheads="1"/>
            </p:cNvSpPr>
            <p:nvPr/>
          </p:nvSpPr>
          <p:spPr bwMode="auto">
            <a:xfrm>
              <a:off x="6899276" y="717550"/>
              <a:ext cx="12700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2" name="Rectangle 418"/>
            <p:cNvSpPr>
              <a:spLocks noChangeArrowheads="1"/>
            </p:cNvSpPr>
            <p:nvPr/>
          </p:nvSpPr>
          <p:spPr bwMode="auto">
            <a:xfrm>
              <a:off x="6488113" y="717550"/>
              <a:ext cx="15875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3" name="Rectangle 419"/>
            <p:cNvSpPr>
              <a:spLocks noChangeArrowheads="1"/>
            </p:cNvSpPr>
            <p:nvPr/>
          </p:nvSpPr>
          <p:spPr bwMode="auto">
            <a:xfrm>
              <a:off x="6723063" y="7175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4" name="Rectangle 420"/>
            <p:cNvSpPr>
              <a:spLocks noChangeArrowheads="1"/>
            </p:cNvSpPr>
            <p:nvPr/>
          </p:nvSpPr>
          <p:spPr bwMode="auto">
            <a:xfrm>
              <a:off x="6842126" y="717550"/>
              <a:ext cx="11113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5" name="Rectangle 421"/>
            <p:cNvSpPr>
              <a:spLocks noChangeArrowheads="1"/>
            </p:cNvSpPr>
            <p:nvPr/>
          </p:nvSpPr>
          <p:spPr bwMode="auto">
            <a:xfrm>
              <a:off x="6430963" y="7175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6" name="Rectangle 422"/>
            <p:cNvSpPr>
              <a:spLocks noChangeArrowheads="1"/>
            </p:cNvSpPr>
            <p:nvPr/>
          </p:nvSpPr>
          <p:spPr bwMode="auto">
            <a:xfrm>
              <a:off x="6546851" y="7175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7" name="Rectangle 423"/>
            <p:cNvSpPr>
              <a:spLocks noChangeArrowheads="1"/>
            </p:cNvSpPr>
            <p:nvPr/>
          </p:nvSpPr>
          <p:spPr bwMode="auto">
            <a:xfrm>
              <a:off x="6605588" y="7175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8" name="Rectangle 424"/>
            <p:cNvSpPr>
              <a:spLocks noChangeArrowheads="1"/>
            </p:cNvSpPr>
            <p:nvPr/>
          </p:nvSpPr>
          <p:spPr bwMode="auto">
            <a:xfrm>
              <a:off x="6664326" y="717550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9" name="Freeform 425"/>
            <p:cNvSpPr>
              <a:spLocks/>
            </p:cNvSpPr>
            <p:nvPr/>
          </p:nvSpPr>
          <p:spPr bwMode="auto">
            <a:xfrm>
              <a:off x="6472238" y="542925"/>
              <a:ext cx="106363" cy="106363"/>
            </a:xfrm>
            <a:custGeom>
              <a:avLst/>
              <a:gdLst>
                <a:gd name="T0" fmla="*/ 67 w 67"/>
                <a:gd name="T1" fmla="*/ 29 h 67"/>
                <a:gd name="T2" fmla="*/ 38 w 67"/>
                <a:gd name="T3" fmla="*/ 29 h 67"/>
                <a:gd name="T4" fmla="*/ 38 w 67"/>
                <a:gd name="T5" fmla="*/ 0 h 67"/>
                <a:gd name="T6" fmla="*/ 29 w 67"/>
                <a:gd name="T7" fmla="*/ 0 h 67"/>
                <a:gd name="T8" fmla="*/ 29 w 67"/>
                <a:gd name="T9" fmla="*/ 29 h 67"/>
                <a:gd name="T10" fmla="*/ 0 w 67"/>
                <a:gd name="T11" fmla="*/ 29 h 67"/>
                <a:gd name="T12" fmla="*/ 0 w 67"/>
                <a:gd name="T13" fmla="*/ 38 h 67"/>
                <a:gd name="T14" fmla="*/ 29 w 67"/>
                <a:gd name="T15" fmla="*/ 38 h 67"/>
                <a:gd name="T16" fmla="*/ 29 w 67"/>
                <a:gd name="T17" fmla="*/ 67 h 67"/>
                <a:gd name="T18" fmla="*/ 38 w 67"/>
                <a:gd name="T19" fmla="*/ 67 h 67"/>
                <a:gd name="T20" fmla="*/ 38 w 67"/>
                <a:gd name="T21" fmla="*/ 38 h 67"/>
                <a:gd name="T22" fmla="*/ 67 w 67"/>
                <a:gd name="T23" fmla="*/ 38 h 67"/>
                <a:gd name="T24" fmla="*/ 67 w 67"/>
                <a:gd name="T25" fmla="*/ 2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7">
                  <a:moveTo>
                    <a:pt x="67" y="29"/>
                  </a:moveTo>
                  <a:lnTo>
                    <a:pt x="38" y="2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29" y="2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29" y="38"/>
                  </a:lnTo>
                  <a:lnTo>
                    <a:pt x="29" y="67"/>
                  </a:lnTo>
                  <a:lnTo>
                    <a:pt x="38" y="67"/>
                  </a:lnTo>
                  <a:lnTo>
                    <a:pt x="38" y="38"/>
                  </a:lnTo>
                  <a:lnTo>
                    <a:pt x="67" y="38"/>
                  </a:lnTo>
                  <a:lnTo>
                    <a:pt x="67" y="2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10" name="Group 109"/>
          <p:cNvGrpSpPr/>
          <p:nvPr userDrawn="1"/>
        </p:nvGrpSpPr>
        <p:grpSpPr>
          <a:xfrm>
            <a:off x="7685460" y="6215151"/>
            <a:ext cx="220649" cy="173902"/>
            <a:chOff x="6307138" y="6634163"/>
            <a:chExt cx="187325" cy="196850"/>
          </a:xfrm>
        </p:grpSpPr>
        <p:sp>
          <p:nvSpPr>
            <p:cNvPr id="111" name="Freeform 426"/>
            <p:cNvSpPr>
              <a:spLocks/>
            </p:cNvSpPr>
            <p:nvPr/>
          </p:nvSpPr>
          <p:spPr bwMode="auto">
            <a:xfrm>
              <a:off x="6307138" y="6689725"/>
              <a:ext cx="46038" cy="122238"/>
            </a:xfrm>
            <a:custGeom>
              <a:avLst/>
              <a:gdLst>
                <a:gd name="T0" fmla="*/ 21 w 29"/>
                <a:gd name="T1" fmla="*/ 69 h 77"/>
                <a:gd name="T2" fmla="*/ 21 w 29"/>
                <a:gd name="T3" fmla="*/ 69 h 77"/>
                <a:gd name="T4" fmla="*/ 16 w 29"/>
                <a:gd name="T5" fmla="*/ 69 h 77"/>
                <a:gd name="T6" fmla="*/ 16 w 29"/>
                <a:gd name="T7" fmla="*/ 45 h 77"/>
                <a:gd name="T8" fmla="*/ 16 w 29"/>
                <a:gd name="T9" fmla="*/ 20 h 77"/>
                <a:gd name="T10" fmla="*/ 16 w 29"/>
                <a:gd name="T11" fmla="*/ 14 h 77"/>
                <a:gd name="T12" fmla="*/ 10 w 29"/>
                <a:gd name="T13" fmla="*/ 14 h 77"/>
                <a:gd name="T14" fmla="*/ 10 w 29"/>
                <a:gd name="T15" fmla="*/ 20 h 77"/>
                <a:gd name="T16" fmla="*/ 10 w 29"/>
                <a:gd name="T17" fmla="*/ 37 h 77"/>
                <a:gd name="T18" fmla="*/ 9 w 29"/>
                <a:gd name="T19" fmla="*/ 37 h 77"/>
                <a:gd name="T20" fmla="*/ 9 w 29"/>
                <a:gd name="T21" fmla="*/ 37 h 77"/>
                <a:gd name="T22" fmla="*/ 7 w 29"/>
                <a:gd name="T23" fmla="*/ 37 h 77"/>
                <a:gd name="T24" fmla="*/ 6 w 29"/>
                <a:gd name="T25" fmla="*/ 36 h 77"/>
                <a:gd name="T26" fmla="*/ 6 w 29"/>
                <a:gd name="T27" fmla="*/ 9 h 77"/>
                <a:gd name="T28" fmla="*/ 6 w 29"/>
                <a:gd name="T29" fmla="*/ 9 h 77"/>
                <a:gd name="T30" fmla="*/ 7 w 29"/>
                <a:gd name="T31" fmla="*/ 8 h 77"/>
                <a:gd name="T32" fmla="*/ 9 w 29"/>
                <a:gd name="T33" fmla="*/ 6 h 77"/>
                <a:gd name="T34" fmla="*/ 26 w 29"/>
                <a:gd name="T35" fmla="*/ 6 h 77"/>
                <a:gd name="T36" fmla="*/ 26 w 29"/>
                <a:gd name="T37" fmla="*/ 0 h 77"/>
                <a:gd name="T38" fmla="*/ 9 w 29"/>
                <a:gd name="T39" fmla="*/ 0 h 77"/>
                <a:gd name="T40" fmla="*/ 9 w 29"/>
                <a:gd name="T41" fmla="*/ 0 h 77"/>
                <a:gd name="T42" fmla="*/ 4 w 29"/>
                <a:gd name="T43" fmla="*/ 0 h 77"/>
                <a:gd name="T44" fmla="*/ 3 w 29"/>
                <a:gd name="T45" fmla="*/ 3 h 77"/>
                <a:gd name="T46" fmla="*/ 0 w 29"/>
                <a:gd name="T47" fmla="*/ 5 h 77"/>
                <a:gd name="T48" fmla="*/ 0 w 29"/>
                <a:gd name="T49" fmla="*/ 9 h 77"/>
                <a:gd name="T50" fmla="*/ 0 w 29"/>
                <a:gd name="T51" fmla="*/ 36 h 77"/>
                <a:gd name="T52" fmla="*/ 0 w 29"/>
                <a:gd name="T53" fmla="*/ 36 h 77"/>
                <a:gd name="T54" fmla="*/ 0 w 29"/>
                <a:gd name="T55" fmla="*/ 39 h 77"/>
                <a:gd name="T56" fmla="*/ 3 w 29"/>
                <a:gd name="T57" fmla="*/ 42 h 77"/>
                <a:gd name="T58" fmla="*/ 4 w 29"/>
                <a:gd name="T59" fmla="*/ 43 h 77"/>
                <a:gd name="T60" fmla="*/ 9 w 29"/>
                <a:gd name="T61" fmla="*/ 45 h 77"/>
                <a:gd name="T62" fmla="*/ 10 w 29"/>
                <a:gd name="T63" fmla="*/ 45 h 77"/>
                <a:gd name="T64" fmla="*/ 10 w 29"/>
                <a:gd name="T65" fmla="*/ 71 h 77"/>
                <a:gd name="T66" fmla="*/ 10 w 29"/>
                <a:gd name="T67" fmla="*/ 71 h 77"/>
                <a:gd name="T68" fmla="*/ 10 w 29"/>
                <a:gd name="T69" fmla="*/ 72 h 77"/>
                <a:gd name="T70" fmla="*/ 12 w 29"/>
                <a:gd name="T71" fmla="*/ 75 h 77"/>
                <a:gd name="T72" fmla="*/ 15 w 29"/>
                <a:gd name="T73" fmla="*/ 75 h 77"/>
                <a:gd name="T74" fmla="*/ 19 w 29"/>
                <a:gd name="T75" fmla="*/ 77 h 77"/>
                <a:gd name="T76" fmla="*/ 19 w 29"/>
                <a:gd name="T77" fmla="*/ 77 h 77"/>
                <a:gd name="T78" fmla="*/ 23 w 29"/>
                <a:gd name="T79" fmla="*/ 75 h 77"/>
                <a:gd name="T80" fmla="*/ 26 w 29"/>
                <a:gd name="T81" fmla="*/ 75 h 77"/>
                <a:gd name="T82" fmla="*/ 27 w 29"/>
                <a:gd name="T83" fmla="*/ 72 h 77"/>
                <a:gd name="T84" fmla="*/ 29 w 29"/>
                <a:gd name="T85" fmla="*/ 71 h 77"/>
                <a:gd name="T86" fmla="*/ 29 w 29"/>
                <a:gd name="T87" fmla="*/ 54 h 77"/>
                <a:gd name="T88" fmla="*/ 21 w 29"/>
                <a:gd name="T89" fmla="*/ 54 h 77"/>
                <a:gd name="T90" fmla="*/ 21 w 29"/>
                <a:gd name="T91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" h="77">
                  <a:moveTo>
                    <a:pt x="21" y="69"/>
                  </a:moveTo>
                  <a:lnTo>
                    <a:pt x="21" y="69"/>
                  </a:lnTo>
                  <a:lnTo>
                    <a:pt x="16" y="69"/>
                  </a:lnTo>
                  <a:lnTo>
                    <a:pt x="16" y="45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9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4" y="43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2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23" y="75"/>
                  </a:lnTo>
                  <a:lnTo>
                    <a:pt x="26" y="75"/>
                  </a:lnTo>
                  <a:lnTo>
                    <a:pt x="27" y="72"/>
                  </a:lnTo>
                  <a:lnTo>
                    <a:pt x="29" y="71"/>
                  </a:lnTo>
                  <a:lnTo>
                    <a:pt x="29" y="54"/>
                  </a:lnTo>
                  <a:lnTo>
                    <a:pt x="21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2" name="Freeform 427"/>
            <p:cNvSpPr>
              <a:spLocks noEditPoints="1"/>
            </p:cNvSpPr>
            <p:nvPr/>
          </p:nvSpPr>
          <p:spPr bwMode="auto">
            <a:xfrm>
              <a:off x="6327776" y="6648450"/>
              <a:ext cx="36513" cy="36513"/>
            </a:xfrm>
            <a:custGeom>
              <a:avLst/>
              <a:gdLst>
                <a:gd name="T0" fmla="*/ 11 w 23"/>
                <a:gd name="T1" fmla="*/ 23 h 23"/>
                <a:gd name="T2" fmla="*/ 11 w 23"/>
                <a:gd name="T3" fmla="*/ 23 h 23"/>
                <a:gd name="T4" fmla="*/ 16 w 23"/>
                <a:gd name="T5" fmla="*/ 23 h 23"/>
                <a:gd name="T6" fmla="*/ 20 w 23"/>
                <a:gd name="T7" fmla="*/ 20 h 23"/>
                <a:gd name="T8" fmla="*/ 23 w 23"/>
                <a:gd name="T9" fmla="*/ 17 h 23"/>
                <a:gd name="T10" fmla="*/ 23 w 23"/>
                <a:gd name="T11" fmla="*/ 11 h 23"/>
                <a:gd name="T12" fmla="*/ 23 w 23"/>
                <a:gd name="T13" fmla="*/ 11 h 23"/>
                <a:gd name="T14" fmla="*/ 23 w 23"/>
                <a:gd name="T15" fmla="*/ 6 h 23"/>
                <a:gd name="T16" fmla="*/ 20 w 23"/>
                <a:gd name="T17" fmla="*/ 3 h 23"/>
                <a:gd name="T18" fmla="*/ 16 w 23"/>
                <a:gd name="T19" fmla="*/ 0 h 23"/>
                <a:gd name="T20" fmla="*/ 11 w 23"/>
                <a:gd name="T21" fmla="*/ 0 h 23"/>
                <a:gd name="T22" fmla="*/ 11 w 23"/>
                <a:gd name="T23" fmla="*/ 0 h 23"/>
                <a:gd name="T24" fmla="*/ 6 w 23"/>
                <a:gd name="T25" fmla="*/ 0 h 23"/>
                <a:gd name="T26" fmla="*/ 3 w 23"/>
                <a:gd name="T27" fmla="*/ 3 h 23"/>
                <a:gd name="T28" fmla="*/ 0 w 23"/>
                <a:gd name="T29" fmla="*/ 6 h 23"/>
                <a:gd name="T30" fmla="*/ 0 w 23"/>
                <a:gd name="T31" fmla="*/ 11 h 23"/>
                <a:gd name="T32" fmla="*/ 0 w 23"/>
                <a:gd name="T33" fmla="*/ 11 h 23"/>
                <a:gd name="T34" fmla="*/ 0 w 23"/>
                <a:gd name="T35" fmla="*/ 17 h 23"/>
                <a:gd name="T36" fmla="*/ 3 w 23"/>
                <a:gd name="T37" fmla="*/ 20 h 23"/>
                <a:gd name="T38" fmla="*/ 6 w 23"/>
                <a:gd name="T39" fmla="*/ 23 h 23"/>
                <a:gd name="T40" fmla="*/ 11 w 23"/>
                <a:gd name="T41" fmla="*/ 23 h 23"/>
                <a:gd name="T42" fmla="*/ 11 w 23"/>
                <a:gd name="T43" fmla="*/ 23 h 23"/>
                <a:gd name="T44" fmla="*/ 11 w 23"/>
                <a:gd name="T45" fmla="*/ 6 h 23"/>
                <a:gd name="T46" fmla="*/ 11 w 23"/>
                <a:gd name="T47" fmla="*/ 6 h 23"/>
                <a:gd name="T48" fmla="*/ 16 w 23"/>
                <a:gd name="T49" fmla="*/ 8 h 23"/>
                <a:gd name="T50" fmla="*/ 17 w 23"/>
                <a:gd name="T51" fmla="*/ 11 h 23"/>
                <a:gd name="T52" fmla="*/ 17 w 23"/>
                <a:gd name="T53" fmla="*/ 11 h 23"/>
                <a:gd name="T54" fmla="*/ 16 w 23"/>
                <a:gd name="T55" fmla="*/ 16 h 23"/>
                <a:gd name="T56" fmla="*/ 11 w 23"/>
                <a:gd name="T57" fmla="*/ 17 h 23"/>
                <a:gd name="T58" fmla="*/ 11 w 23"/>
                <a:gd name="T59" fmla="*/ 17 h 23"/>
                <a:gd name="T60" fmla="*/ 8 w 23"/>
                <a:gd name="T61" fmla="*/ 16 h 23"/>
                <a:gd name="T62" fmla="*/ 6 w 23"/>
                <a:gd name="T63" fmla="*/ 11 h 23"/>
                <a:gd name="T64" fmla="*/ 6 w 23"/>
                <a:gd name="T65" fmla="*/ 11 h 23"/>
                <a:gd name="T66" fmla="*/ 8 w 23"/>
                <a:gd name="T67" fmla="*/ 8 h 23"/>
                <a:gd name="T68" fmla="*/ 11 w 23"/>
                <a:gd name="T69" fmla="*/ 6 h 23"/>
                <a:gd name="T70" fmla="*/ 11 w 23"/>
                <a:gd name="T7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" h="23">
                  <a:moveTo>
                    <a:pt x="11" y="23"/>
                  </a:moveTo>
                  <a:lnTo>
                    <a:pt x="11" y="23"/>
                  </a:lnTo>
                  <a:lnTo>
                    <a:pt x="16" y="23"/>
                  </a:lnTo>
                  <a:lnTo>
                    <a:pt x="20" y="20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0" y="3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23"/>
                  </a:ln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1" y="6"/>
                  </a:moveTo>
                  <a:lnTo>
                    <a:pt x="11" y="6"/>
                  </a:lnTo>
                  <a:lnTo>
                    <a:pt x="16" y="8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8" y="16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3" name="Freeform 428"/>
            <p:cNvSpPr>
              <a:spLocks noEditPoints="1"/>
            </p:cNvSpPr>
            <p:nvPr/>
          </p:nvSpPr>
          <p:spPr bwMode="auto">
            <a:xfrm>
              <a:off x="6435726" y="6648450"/>
              <a:ext cx="36513" cy="36513"/>
            </a:xfrm>
            <a:custGeom>
              <a:avLst/>
              <a:gdLst>
                <a:gd name="T0" fmla="*/ 11 w 23"/>
                <a:gd name="T1" fmla="*/ 23 h 23"/>
                <a:gd name="T2" fmla="*/ 11 w 23"/>
                <a:gd name="T3" fmla="*/ 23 h 23"/>
                <a:gd name="T4" fmla="*/ 15 w 23"/>
                <a:gd name="T5" fmla="*/ 23 h 23"/>
                <a:gd name="T6" fmla="*/ 20 w 23"/>
                <a:gd name="T7" fmla="*/ 20 h 23"/>
                <a:gd name="T8" fmla="*/ 23 w 23"/>
                <a:gd name="T9" fmla="*/ 17 h 23"/>
                <a:gd name="T10" fmla="*/ 23 w 23"/>
                <a:gd name="T11" fmla="*/ 11 h 23"/>
                <a:gd name="T12" fmla="*/ 23 w 23"/>
                <a:gd name="T13" fmla="*/ 11 h 23"/>
                <a:gd name="T14" fmla="*/ 23 w 23"/>
                <a:gd name="T15" fmla="*/ 6 h 23"/>
                <a:gd name="T16" fmla="*/ 20 w 23"/>
                <a:gd name="T17" fmla="*/ 3 h 23"/>
                <a:gd name="T18" fmla="*/ 15 w 23"/>
                <a:gd name="T19" fmla="*/ 0 h 23"/>
                <a:gd name="T20" fmla="*/ 11 w 23"/>
                <a:gd name="T21" fmla="*/ 0 h 23"/>
                <a:gd name="T22" fmla="*/ 11 w 23"/>
                <a:gd name="T23" fmla="*/ 0 h 23"/>
                <a:gd name="T24" fmla="*/ 6 w 23"/>
                <a:gd name="T25" fmla="*/ 0 h 23"/>
                <a:gd name="T26" fmla="*/ 3 w 23"/>
                <a:gd name="T27" fmla="*/ 3 h 23"/>
                <a:gd name="T28" fmla="*/ 0 w 23"/>
                <a:gd name="T29" fmla="*/ 6 h 23"/>
                <a:gd name="T30" fmla="*/ 0 w 23"/>
                <a:gd name="T31" fmla="*/ 11 h 23"/>
                <a:gd name="T32" fmla="*/ 0 w 23"/>
                <a:gd name="T33" fmla="*/ 11 h 23"/>
                <a:gd name="T34" fmla="*/ 0 w 23"/>
                <a:gd name="T35" fmla="*/ 17 h 23"/>
                <a:gd name="T36" fmla="*/ 3 w 23"/>
                <a:gd name="T37" fmla="*/ 20 h 23"/>
                <a:gd name="T38" fmla="*/ 6 w 23"/>
                <a:gd name="T39" fmla="*/ 23 h 23"/>
                <a:gd name="T40" fmla="*/ 11 w 23"/>
                <a:gd name="T41" fmla="*/ 23 h 23"/>
                <a:gd name="T42" fmla="*/ 11 w 23"/>
                <a:gd name="T43" fmla="*/ 23 h 23"/>
                <a:gd name="T44" fmla="*/ 11 w 23"/>
                <a:gd name="T45" fmla="*/ 6 h 23"/>
                <a:gd name="T46" fmla="*/ 11 w 23"/>
                <a:gd name="T47" fmla="*/ 6 h 23"/>
                <a:gd name="T48" fmla="*/ 15 w 23"/>
                <a:gd name="T49" fmla="*/ 8 h 23"/>
                <a:gd name="T50" fmla="*/ 17 w 23"/>
                <a:gd name="T51" fmla="*/ 11 h 23"/>
                <a:gd name="T52" fmla="*/ 17 w 23"/>
                <a:gd name="T53" fmla="*/ 11 h 23"/>
                <a:gd name="T54" fmla="*/ 15 w 23"/>
                <a:gd name="T55" fmla="*/ 16 h 23"/>
                <a:gd name="T56" fmla="*/ 11 w 23"/>
                <a:gd name="T57" fmla="*/ 17 h 23"/>
                <a:gd name="T58" fmla="*/ 11 w 23"/>
                <a:gd name="T59" fmla="*/ 17 h 23"/>
                <a:gd name="T60" fmla="*/ 7 w 23"/>
                <a:gd name="T61" fmla="*/ 16 h 23"/>
                <a:gd name="T62" fmla="*/ 6 w 23"/>
                <a:gd name="T63" fmla="*/ 11 h 23"/>
                <a:gd name="T64" fmla="*/ 6 w 23"/>
                <a:gd name="T65" fmla="*/ 11 h 23"/>
                <a:gd name="T66" fmla="*/ 7 w 23"/>
                <a:gd name="T67" fmla="*/ 8 h 23"/>
                <a:gd name="T68" fmla="*/ 11 w 23"/>
                <a:gd name="T69" fmla="*/ 6 h 23"/>
                <a:gd name="T70" fmla="*/ 11 w 23"/>
                <a:gd name="T7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" h="23">
                  <a:moveTo>
                    <a:pt x="11" y="23"/>
                  </a:moveTo>
                  <a:lnTo>
                    <a:pt x="11" y="23"/>
                  </a:lnTo>
                  <a:lnTo>
                    <a:pt x="15" y="23"/>
                  </a:lnTo>
                  <a:lnTo>
                    <a:pt x="20" y="20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23"/>
                  </a:ln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1" y="6"/>
                  </a:moveTo>
                  <a:lnTo>
                    <a:pt x="11" y="6"/>
                  </a:lnTo>
                  <a:lnTo>
                    <a:pt x="15" y="8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6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4" name="Freeform 429"/>
            <p:cNvSpPr>
              <a:spLocks/>
            </p:cNvSpPr>
            <p:nvPr/>
          </p:nvSpPr>
          <p:spPr bwMode="auto">
            <a:xfrm>
              <a:off x="6446838" y="6689725"/>
              <a:ext cx="47625" cy="122238"/>
            </a:xfrm>
            <a:custGeom>
              <a:avLst/>
              <a:gdLst>
                <a:gd name="T0" fmla="*/ 20 w 30"/>
                <a:gd name="T1" fmla="*/ 0 h 77"/>
                <a:gd name="T2" fmla="*/ 4 w 30"/>
                <a:gd name="T3" fmla="*/ 0 h 77"/>
                <a:gd name="T4" fmla="*/ 4 w 30"/>
                <a:gd name="T5" fmla="*/ 6 h 77"/>
                <a:gd name="T6" fmla="*/ 20 w 30"/>
                <a:gd name="T7" fmla="*/ 6 h 77"/>
                <a:gd name="T8" fmla="*/ 20 w 30"/>
                <a:gd name="T9" fmla="*/ 6 h 77"/>
                <a:gd name="T10" fmla="*/ 22 w 30"/>
                <a:gd name="T11" fmla="*/ 8 h 77"/>
                <a:gd name="T12" fmla="*/ 22 w 30"/>
                <a:gd name="T13" fmla="*/ 9 h 77"/>
                <a:gd name="T14" fmla="*/ 22 w 30"/>
                <a:gd name="T15" fmla="*/ 36 h 77"/>
                <a:gd name="T16" fmla="*/ 22 w 30"/>
                <a:gd name="T17" fmla="*/ 36 h 77"/>
                <a:gd name="T18" fmla="*/ 22 w 30"/>
                <a:gd name="T19" fmla="*/ 37 h 77"/>
                <a:gd name="T20" fmla="*/ 20 w 30"/>
                <a:gd name="T21" fmla="*/ 37 h 77"/>
                <a:gd name="T22" fmla="*/ 19 w 30"/>
                <a:gd name="T23" fmla="*/ 37 h 77"/>
                <a:gd name="T24" fmla="*/ 19 w 30"/>
                <a:gd name="T25" fmla="*/ 20 h 77"/>
                <a:gd name="T26" fmla="*/ 19 w 30"/>
                <a:gd name="T27" fmla="*/ 14 h 77"/>
                <a:gd name="T28" fmla="*/ 13 w 30"/>
                <a:gd name="T29" fmla="*/ 14 h 77"/>
                <a:gd name="T30" fmla="*/ 13 w 30"/>
                <a:gd name="T31" fmla="*/ 20 h 77"/>
                <a:gd name="T32" fmla="*/ 13 w 30"/>
                <a:gd name="T33" fmla="*/ 45 h 77"/>
                <a:gd name="T34" fmla="*/ 13 w 30"/>
                <a:gd name="T35" fmla="*/ 69 h 77"/>
                <a:gd name="T36" fmla="*/ 13 w 30"/>
                <a:gd name="T37" fmla="*/ 69 h 77"/>
                <a:gd name="T38" fmla="*/ 7 w 30"/>
                <a:gd name="T39" fmla="*/ 69 h 77"/>
                <a:gd name="T40" fmla="*/ 7 w 30"/>
                <a:gd name="T41" fmla="*/ 54 h 77"/>
                <a:gd name="T42" fmla="*/ 0 w 30"/>
                <a:gd name="T43" fmla="*/ 54 h 77"/>
                <a:gd name="T44" fmla="*/ 0 w 30"/>
                <a:gd name="T45" fmla="*/ 71 h 77"/>
                <a:gd name="T46" fmla="*/ 0 w 30"/>
                <a:gd name="T47" fmla="*/ 71 h 77"/>
                <a:gd name="T48" fmla="*/ 0 w 30"/>
                <a:gd name="T49" fmla="*/ 72 h 77"/>
                <a:gd name="T50" fmla="*/ 4 w 30"/>
                <a:gd name="T51" fmla="*/ 75 h 77"/>
                <a:gd name="T52" fmla="*/ 7 w 30"/>
                <a:gd name="T53" fmla="*/ 75 h 77"/>
                <a:gd name="T54" fmla="*/ 10 w 30"/>
                <a:gd name="T55" fmla="*/ 77 h 77"/>
                <a:gd name="T56" fmla="*/ 10 w 30"/>
                <a:gd name="T57" fmla="*/ 77 h 77"/>
                <a:gd name="T58" fmla="*/ 13 w 30"/>
                <a:gd name="T59" fmla="*/ 75 h 77"/>
                <a:gd name="T60" fmla="*/ 16 w 30"/>
                <a:gd name="T61" fmla="*/ 75 h 77"/>
                <a:gd name="T62" fmla="*/ 19 w 30"/>
                <a:gd name="T63" fmla="*/ 72 h 77"/>
                <a:gd name="T64" fmla="*/ 19 w 30"/>
                <a:gd name="T65" fmla="*/ 71 h 77"/>
                <a:gd name="T66" fmla="*/ 19 w 30"/>
                <a:gd name="T67" fmla="*/ 45 h 77"/>
                <a:gd name="T68" fmla="*/ 20 w 30"/>
                <a:gd name="T69" fmla="*/ 45 h 77"/>
                <a:gd name="T70" fmla="*/ 20 w 30"/>
                <a:gd name="T71" fmla="*/ 45 h 77"/>
                <a:gd name="T72" fmla="*/ 23 w 30"/>
                <a:gd name="T73" fmla="*/ 43 h 77"/>
                <a:gd name="T74" fmla="*/ 26 w 30"/>
                <a:gd name="T75" fmla="*/ 42 h 77"/>
                <a:gd name="T76" fmla="*/ 28 w 30"/>
                <a:gd name="T77" fmla="*/ 39 h 77"/>
                <a:gd name="T78" fmla="*/ 30 w 30"/>
                <a:gd name="T79" fmla="*/ 36 h 77"/>
                <a:gd name="T80" fmla="*/ 30 w 30"/>
                <a:gd name="T81" fmla="*/ 9 h 77"/>
                <a:gd name="T82" fmla="*/ 30 w 30"/>
                <a:gd name="T83" fmla="*/ 9 h 77"/>
                <a:gd name="T84" fmla="*/ 28 w 30"/>
                <a:gd name="T85" fmla="*/ 5 h 77"/>
                <a:gd name="T86" fmla="*/ 26 w 30"/>
                <a:gd name="T87" fmla="*/ 3 h 77"/>
                <a:gd name="T88" fmla="*/ 23 w 30"/>
                <a:gd name="T89" fmla="*/ 0 h 77"/>
                <a:gd name="T90" fmla="*/ 20 w 30"/>
                <a:gd name="T91" fmla="*/ 0 h 77"/>
                <a:gd name="T92" fmla="*/ 20 w 30"/>
                <a:gd name="T9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77">
                  <a:moveTo>
                    <a:pt x="20" y="0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7"/>
                  </a:lnTo>
                  <a:lnTo>
                    <a:pt x="20" y="37"/>
                  </a:lnTo>
                  <a:lnTo>
                    <a:pt x="19" y="37"/>
                  </a:lnTo>
                  <a:lnTo>
                    <a:pt x="19" y="20"/>
                  </a:lnTo>
                  <a:lnTo>
                    <a:pt x="19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3" y="45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7" y="69"/>
                  </a:lnTo>
                  <a:lnTo>
                    <a:pt x="7" y="54"/>
                  </a:lnTo>
                  <a:lnTo>
                    <a:pt x="0" y="54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4" y="75"/>
                  </a:lnTo>
                  <a:lnTo>
                    <a:pt x="7" y="75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3" y="75"/>
                  </a:lnTo>
                  <a:lnTo>
                    <a:pt x="16" y="75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3" y="43"/>
                  </a:lnTo>
                  <a:lnTo>
                    <a:pt x="26" y="42"/>
                  </a:lnTo>
                  <a:lnTo>
                    <a:pt x="28" y="39"/>
                  </a:lnTo>
                  <a:lnTo>
                    <a:pt x="30" y="36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8" y="5"/>
                  </a:lnTo>
                  <a:lnTo>
                    <a:pt x="26" y="3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5" name="Freeform 430"/>
            <p:cNvSpPr>
              <a:spLocks noEditPoints="1"/>
            </p:cNvSpPr>
            <p:nvPr/>
          </p:nvSpPr>
          <p:spPr bwMode="auto">
            <a:xfrm>
              <a:off x="6376988" y="6634163"/>
              <a:ext cx="44450" cy="44450"/>
            </a:xfrm>
            <a:custGeom>
              <a:avLst/>
              <a:gdLst>
                <a:gd name="T0" fmla="*/ 14 w 28"/>
                <a:gd name="T1" fmla="*/ 28 h 28"/>
                <a:gd name="T2" fmla="*/ 14 w 28"/>
                <a:gd name="T3" fmla="*/ 28 h 28"/>
                <a:gd name="T4" fmla="*/ 20 w 28"/>
                <a:gd name="T5" fmla="*/ 28 h 28"/>
                <a:gd name="T6" fmla="*/ 25 w 28"/>
                <a:gd name="T7" fmla="*/ 25 h 28"/>
                <a:gd name="T8" fmla="*/ 28 w 28"/>
                <a:gd name="T9" fmla="*/ 20 h 28"/>
                <a:gd name="T10" fmla="*/ 28 w 28"/>
                <a:gd name="T11" fmla="*/ 14 h 28"/>
                <a:gd name="T12" fmla="*/ 28 w 28"/>
                <a:gd name="T13" fmla="*/ 14 h 28"/>
                <a:gd name="T14" fmla="*/ 28 w 28"/>
                <a:gd name="T15" fmla="*/ 9 h 28"/>
                <a:gd name="T16" fmla="*/ 25 w 28"/>
                <a:gd name="T17" fmla="*/ 5 h 28"/>
                <a:gd name="T18" fmla="*/ 20 w 28"/>
                <a:gd name="T19" fmla="*/ 2 h 28"/>
                <a:gd name="T20" fmla="*/ 14 w 28"/>
                <a:gd name="T21" fmla="*/ 0 h 28"/>
                <a:gd name="T22" fmla="*/ 14 w 28"/>
                <a:gd name="T23" fmla="*/ 0 h 28"/>
                <a:gd name="T24" fmla="*/ 9 w 28"/>
                <a:gd name="T25" fmla="*/ 2 h 28"/>
                <a:gd name="T26" fmla="*/ 5 w 28"/>
                <a:gd name="T27" fmla="*/ 5 h 28"/>
                <a:gd name="T28" fmla="*/ 2 w 28"/>
                <a:gd name="T29" fmla="*/ 9 h 28"/>
                <a:gd name="T30" fmla="*/ 0 w 28"/>
                <a:gd name="T31" fmla="*/ 14 h 28"/>
                <a:gd name="T32" fmla="*/ 0 w 28"/>
                <a:gd name="T33" fmla="*/ 14 h 28"/>
                <a:gd name="T34" fmla="*/ 2 w 28"/>
                <a:gd name="T35" fmla="*/ 20 h 28"/>
                <a:gd name="T36" fmla="*/ 5 w 28"/>
                <a:gd name="T37" fmla="*/ 25 h 28"/>
                <a:gd name="T38" fmla="*/ 9 w 28"/>
                <a:gd name="T39" fmla="*/ 28 h 28"/>
                <a:gd name="T40" fmla="*/ 14 w 28"/>
                <a:gd name="T41" fmla="*/ 28 h 28"/>
                <a:gd name="T42" fmla="*/ 14 w 28"/>
                <a:gd name="T43" fmla="*/ 28 h 28"/>
                <a:gd name="T44" fmla="*/ 14 w 28"/>
                <a:gd name="T45" fmla="*/ 8 h 28"/>
                <a:gd name="T46" fmla="*/ 14 w 28"/>
                <a:gd name="T47" fmla="*/ 8 h 28"/>
                <a:gd name="T48" fmla="*/ 17 w 28"/>
                <a:gd name="T49" fmla="*/ 8 h 28"/>
                <a:gd name="T50" fmla="*/ 20 w 28"/>
                <a:gd name="T51" fmla="*/ 9 h 28"/>
                <a:gd name="T52" fmla="*/ 21 w 28"/>
                <a:gd name="T53" fmla="*/ 12 h 28"/>
                <a:gd name="T54" fmla="*/ 21 w 28"/>
                <a:gd name="T55" fmla="*/ 14 h 28"/>
                <a:gd name="T56" fmla="*/ 21 w 28"/>
                <a:gd name="T57" fmla="*/ 14 h 28"/>
                <a:gd name="T58" fmla="*/ 21 w 28"/>
                <a:gd name="T59" fmla="*/ 17 h 28"/>
                <a:gd name="T60" fmla="*/ 20 w 28"/>
                <a:gd name="T61" fmla="*/ 20 h 28"/>
                <a:gd name="T62" fmla="*/ 17 w 28"/>
                <a:gd name="T63" fmla="*/ 22 h 28"/>
                <a:gd name="T64" fmla="*/ 14 w 28"/>
                <a:gd name="T65" fmla="*/ 22 h 28"/>
                <a:gd name="T66" fmla="*/ 14 w 28"/>
                <a:gd name="T67" fmla="*/ 22 h 28"/>
                <a:gd name="T68" fmla="*/ 12 w 28"/>
                <a:gd name="T69" fmla="*/ 22 h 28"/>
                <a:gd name="T70" fmla="*/ 9 w 28"/>
                <a:gd name="T71" fmla="*/ 20 h 28"/>
                <a:gd name="T72" fmla="*/ 8 w 28"/>
                <a:gd name="T73" fmla="*/ 17 h 28"/>
                <a:gd name="T74" fmla="*/ 8 w 28"/>
                <a:gd name="T75" fmla="*/ 14 h 28"/>
                <a:gd name="T76" fmla="*/ 8 w 28"/>
                <a:gd name="T77" fmla="*/ 14 h 28"/>
                <a:gd name="T78" fmla="*/ 8 w 28"/>
                <a:gd name="T79" fmla="*/ 12 h 28"/>
                <a:gd name="T80" fmla="*/ 9 w 28"/>
                <a:gd name="T81" fmla="*/ 9 h 28"/>
                <a:gd name="T82" fmla="*/ 12 w 28"/>
                <a:gd name="T83" fmla="*/ 8 h 28"/>
                <a:gd name="T84" fmla="*/ 14 w 28"/>
                <a:gd name="T85" fmla="*/ 8 h 28"/>
                <a:gd name="T86" fmla="*/ 14 w 28"/>
                <a:gd name="T87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lnTo>
                    <a:pt x="14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9"/>
                  </a:lnTo>
                  <a:lnTo>
                    <a:pt x="25" y="5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14" y="28"/>
                  </a:lnTo>
                  <a:close/>
                  <a:moveTo>
                    <a:pt x="14" y="8"/>
                  </a:moveTo>
                  <a:lnTo>
                    <a:pt x="14" y="8"/>
                  </a:lnTo>
                  <a:lnTo>
                    <a:pt x="17" y="8"/>
                  </a:lnTo>
                  <a:lnTo>
                    <a:pt x="20" y="9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7"/>
                  </a:lnTo>
                  <a:lnTo>
                    <a:pt x="20" y="20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9" y="20"/>
                  </a:lnTo>
                  <a:lnTo>
                    <a:pt x="8" y="17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6" name="Freeform 431"/>
            <p:cNvSpPr>
              <a:spLocks noEditPoints="1"/>
            </p:cNvSpPr>
            <p:nvPr/>
          </p:nvSpPr>
          <p:spPr bwMode="auto">
            <a:xfrm>
              <a:off x="6353176" y="6684963"/>
              <a:ext cx="93663" cy="146050"/>
            </a:xfrm>
            <a:custGeom>
              <a:avLst/>
              <a:gdLst>
                <a:gd name="T0" fmla="*/ 9 w 59"/>
                <a:gd name="T1" fmla="*/ 0 h 92"/>
                <a:gd name="T2" fmla="*/ 6 w 59"/>
                <a:gd name="T3" fmla="*/ 2 h 92"/>
                <a:gd name="T4" fmla="*/ 0 w 59"/>
                <a:gd name="T5" fmla="*/ 6 h 92"/>
                <a:gd name="T6" fmla="*/ 0 w 59"/>
                <a:gd name="T7" fmla="*/ 43 h 92"/>
                <a:gd name="T8" fmla="*/ 0 w 59"/>
                <a:gd name="T9" fmla="*/ 48 h 92"/>
                <a:gd name="T10" fmla="*/ 6 w 59"/>
                <a:gd name="T11" fmla="*/ 52 h 92"/>
                <a:gd name="T12" fmla="*/ 12 w 59"/>
                <a:gd name="T13" fmla="*/ 52 h 92"/>
                <a:gd name="T14" fmla="*/ 12 w 59"/>
                <a:gd name="T15" fmla="*/ 86 h 92"/>
                <a:gd name="T16" fmla="*/ 15 w 59"/>
                <a:gd name="T17" fmla="*/ 91 h 92"/>
                <a:gd name="T18" fmla="*/ 23 w 59"/>
                <a:gd name="T19" fmla="*/ 92 h 92"/>
                <a:gd name="T20" fmla="*/ 29 w 59"/>
                <a:gd name="T21" fmla="*/ 91 h 92"/>
                <a:gd name="T22" fmla="*/ 36 w 59"/>
                <a:gd name="T23" fmla="*/ 92 h 92"/>
                <a:gd name="T24" fmla="*/ 41 w 59"/>
                <a:gd name="T25" fmla="*/ 92 h 92"/>
                <a:gd name="T26" fmla="*/ 46 w 59"/>
                <a:gd name="T27" fmla="*/ 88 h 92"/>
                <a:gd name="T28" fmla="*/ 47 w 59"/>
                <a:gd name="T29" fmla="*/ 52 h 92"/>
                <a:gd name="T30" fmla="*/ 49 w 59"/>
                <a:gd name="T31" fmla="*/ 52 h 92"/>
                <a:gd name="T32" fmla="*/ 56 w 59"/>
                <a:gd name="T33" fmla="*/ 51 h 92"/>
                <a:gd name="T34" fmla="*/ 59 w 59"/>
                <a:gd name="T35" fmla="*/ 43 h 92"/>
                <a:gd name="T36" fmla="*/ 59 w 59"/>
                <a:gd name="T37" fmla="*/ 11 h 92"/>
                <a:gd name="T38" fmla="*/ 56 w 59"/>
                <a:gd name="T39" fmla="*/ 3 h 92"/>
                <a:gd name="T40" fmla="*/ 49 w 59"/>
                <a:gd name="T41" fmla="*/ 0 h 92"/>
                <a:gd name="T42" fmla="*/ 33 w 59"/>
                <a:gd name="T43" fmla="*/ 86 h 92"/>
                <a:gd name="T44" fmla="*/ 33 w 59"/>
                <a:gd name="T45" fmla="*/ 86 h 92"/>
                <a:gd name="T46" fmla="*/ 33 w 59"/>
                <a:gd name="T47" fmla="*/ 84 h 92"/>
                <a:gd name="T48" fmla="*/ 33 w 59"/>
                <a:gd name="T49" fmla="*/ 86 h 92"/>
                <a:gd name="T50" fmla="*/ 52 w 59"/>
                <a:gd name="T51" fmla="*/ 43 h 92"/>
                <a:gd name="T52" fmla="*/ 49 w 59"/>
                <a:gd name="T53" fmla="*/ 46 h 92"/>
                <a:gd name="T54" fmla="*/ 47 w 59"/>
                <a:gd name="T55" fmla="*/ 25 h 92"/>
                <a:gd name="T56" fmla="*/ 40 w 59"/>
                <a:gd name="T57" fmla="*/ 17 h 92"/>
                <a:gd name="T58" fmla="*/ 40 w 59"/>
                <a:gd name="T59" fmla="*/ 49 h 92"/>
                <a:gd name="T60" fmla="*/ 40 w 59"/>
                <a:gd name="T61" fmla="*/ 84 h 92"/>
                <a:gd name="T62" fmla="*/ 33 w 59"/>
                <a:gd name="T63" fmla="*/ 84 h 92"/>
                <a:gd name="T64" fmla="*/ 26 w 59"/>
                <a:gd name="T65" fmla="*/ 48 h 92"/>
                <a:gd name="T66" fmla="*/ 26 w 59"/>
                <a:gd name="T67" fmla="*/ 84 h 92"/>
                <a:gd name="T68" fmla="*/ 20 w 59"/>
                <a:gd name="T69" fmla="*/ 84 h 92"/>
                <a:gd name="T70" fmla="*/ 20 w 59"/>
                <a:gd name="T71" fmla="*/ 25 h 92"/>
                <a:gd name="T72" fmla="*/ 12 w 59"/>
                <a:gd name="T73" fmla="*/ 17 h 92"/>
                <a:gd name="T74" fmla="*/ 12 w 59"/>
                <a:gd name="T75" fmla="*/ 46 h 92"/>
                <a:gd name="T76" fmla="*/ 9 w 59"/>
                <a:gd name="T77" fmla="*/ 46 h 92"/>
                <a:gd name="T78" fmla="*/ 6 w 59"/>
                <a:gd name="T79" fmla="*/ 43 h 92"/>
                <a:gd name="T80" fmla="*/ 6 w 59"/>
                <a:gd name="T81" fmla="*/ 11 h 92"/>
                <a:gd name="T82" fmla="*/ 9 w 59"/>
                <a:gd name="T83" fmla="*/ 8 h 92"/>
                <a:gd name="T84" fmla="*/ 49 w 59"/>
                <a:gd name="T85" fmla="*/ 8 h 92"/>
                <a:gd name="T86" fmla="*/ 52 w 59"/>
                <a:gd name="T87" fmla="*/ 1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92">
                  <a:moveTo>
                    <a:pt x="49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3" y="51"/>
                  </a:lnTo>
                  <a:lnTo>
                    <a:pt x="6" y="52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3" y="88"/>
                  </a:lnTo>
                  <a:lnTo>
                    <a:pt x="15" y="91"/>
                  </a:lnTo>
                  <a:lnTo>
                    <a:pt x="18" y="91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6" y="88"/>
                  </a:lnTo>
                  <a:lnTo>
                    <a:pt x="47" y="86"/>
                  </a:lnTo>
                  <a:lnTo>
                    <a:pt x="47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53" y="52"/>
                  </a:lnTo>
                  <a:lnTo>
                    <a:pt x="56" y="51"/>
                  </a:lnTo>
                  <a:lnTo>
                    <a:pt x="58" y="48"/>
                  </a:lnTo>
                  <a:lnTo>
                    <a:pt x="59" y="43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8" y="6"/>
                  </a:lnTo>
                  <a:lnTo>
                    <a:pt x="56" y="3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33" y="86"/>
                  </a:moveTo>
                  <a:lnTo>
                    <a:pt x="33" y="86"/>
                  </a:lnTo>
                  <a:lnTo>
                    <a:pt x="33" y="86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3" y="86"/>
                  </a:lnTo>
                  <a:lnTo>
                    <a:pt x="33" y="86"/>
                  </a:lnTo>
                  <a:close/>
                  <a:moveTo>
                    <a:pt x="52" y="43"/>
                  </a:moveTo>
                  <a:lnTo>
                    <a:pt x="52" y="43"/>
                  </a:lnTo>
                  <a:lnTo>
                    <a:pt x="52" y="45"/>
                  </a:lnTo>
                  <a:lnTo>
                    <a:pt x="49" y="46"/>
                  </a:lnTo>
                  <a:lnTo>
                    <a:pt x="47" y="46"/>
                  </a:lnTo>
                  <a:lnTo>
                    <a:pt x="47" y="25"/>
                  </a:lnTo>
                  <a:lnTo>
                    <a:pt x="47" y="17"/>
                  </a:lnTo>
                  <a:lnTo>
                    <a:pt x="40" y="17"/>
                  </a:lnTo>
                  <a:lnTo>
                    <a:pt x="40" y="25"/>
                  </a:lnTo>
                  <a:lnTo>
                    <a:pt x="40" y="49"/>
                  </a:lnTo>
                  <a:lnTo>
                    <a:pt x="40" y="52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33" y="84"/>
                  </a:lnTo>
                  <a:lnTo>
                    <a:pt x="33" y="48"/>
                  </a:lnTo>
                  <a:lnTo>
                    <a:pt x="26" y="48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3" y="84"/>
                  </a:lnTo>
                  <a:lnTo>
                    <a:pt x="20" y="84"/>
                  </a:lnTo>
                  <a:lnTo>
                    <a:pt x="20" y="52"/>
                  </a:lnTo>
                  <a:lnTo>
                    <a:pt x="20" y="25"/>
                  </a:lnTo>
                  <a:lnTo>
                    <a:pt x="20" y="17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7" y="45"/>
                  </a:lnTo>
                  <a:lnTo>
                    <a:pt x="6" y="43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8"/>
                  </a:lnTo>
                  <a:lnTo>
                    <a:pt x="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2" y="11"/>
                  </a:lnTo>
                  <a:lnTo>
                    <a:pt x="52" y="4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17" name="Freeform 432"/>
          <p:cNvSpPr>
            <a:spLocks noEditPoints="1"/>
          </p:cNvSpPr>
          <p:nvPr userDrawn="1"/>
        </p:nvSpPr>
        <p:spPr bwMode="auto">
          <a:xfrm>
            <a:off x="8420335" y="6226371"/>
            <a:ext cx="196341" cy="158476"/>
          </a:xfrm>
          <a:custGeom>
            <a:avLst/>
            <a:gdLst>
              <a:gd name="T0" fmla="*/ 97 w 105"/>
              <a:gd name="T1" fmla="*/ 43 h 113"/>
              <a:gd name="T2" fmla="*/ 97 w 105"/>
              <a:gd name="T3" fmla="*/ 41 h 113"/>
              <a:gd name="T4" fmla="*/ 97 w 105"/>
              <a:gd name="T5" fmla="*/ 12 h 113"/>
              <a:gd name="T6" fmla="*/ 94 w 105"/>
              <a:gd name="T7" fmla="*/ 9 h 113"/>
              <a:gd name="T8" fmla="*/ 76 w 105"/>
              <a:gd name="T9" fmla="*/ 9 h 113"/>
              <a:gd name="T10" fmla="*/ 72 w 105"/>
              <a:gd name="T11" fmla="*/ 12 h 113"/>
              <a:gd name="T12" fmla="*/ 54 w 105"/>
              <a:gd name="T13" fmla="*/ 1 h 113"/>
              <a:gd name="T14" fmla="*/ 53 w 105"/>
              <a:gd name="T15" fmla="*/ 0 h 113"/>
              <a:gd name="T16" fmla="*/ 0 w 105"/>
              <a:gd name="T17" fmla="*/ 50 h 113"/>
              <a:gd name="T18" fmla="*/ 3 w 105"/>
              <a:gd name="T19" fmla="*/ 55 h 113"/>
              <a:gd name="T20" fmla="*/ 7 w 105"/>
              <a:gd name="T21" fmla="*/ 108 h 113"/>
              <a:gd name="T22" fmla="*/ 8 w 105"/>
              <a:gd name="T23" fmla="*/ 112 h 113"/>
              <a:gd name="T24" fmla="*/ 39 w 105"/>
              <a:gd name="T25" fmla="*/ 112 h 113"/>
              <a:gd name="T26" fmla="*/ 42 w 105"/>
              <a:gd name="T27" fmla="*/ 112 h 113"/>
              <a:gd name="T28" fmla="*/ 42 w 105"/>
              <a:gd name="T29" fmla="*/ 67 h 113"/>
              <a:gd name="T30" fmla="*/ 62 w 105"/>
              <a:gd name="T31" fmla="*/ 108 h 113"/>
              <a:gd name="T32" fmla="*/ 63 w 105"/>
              <a:gd name="T33" fmla="*/ 112 h 113"/>
              <a:gd name="T34" fmla="*/ 65 w 105"/>
              <a:gd name="T35" fmla="*/ 113 h 113"/>
              <a:gd name="T36" fmla="*/ 95 w 105"/>
              <a:gd name="T37" fmla="*/ 112 h 113"/>
              <a:gd name="T38" fmla="*/ 97 w 105"/>
              <a:gd name="T39" fmla="*/ 112 h 113"/>
              <a:gd name="T40" fmla="*/ 98 w 105"/>
              <a:gd name="T41" fmla="*/ 53 h 113"/>
              <a:gd name="T42" fmla="*/ 100 w 105"/>
              <a:gd name="T43" fmla="*/ 55 h 113"/>
              <a:gd name="T44" fmla="*/ 102 w 105"/>
              <a:gd name="T45" fmla="*/ 56 h 113"/>
              <a:gd name="T46" fmla="*/ 105 w 105"/>
              <a:gd name="T47" fmla="*/ 55 h 113"/>
              <a:gd name="T48" fmla="*/ 105 w 105"/>
              <a:gd name="T49" fmla="*/ 50 h 113"/>
              <a:gd name="T50" fmla="*/ 79 w 105"/>
              <a:gd name="T51" fmla="*/ 24 h 113"/>
              <a:gd name="T52" fmla="*/ 91 w 105"/>
              <a:gd name="T53" fmla="*/ 15 h 113"/>
              <a:gd name="T54" fmla="*/ 79 w 105"/>
              <a:gd name="T55" fmla="*/ 26 h 113"/>
              <a:gd name="T56" fmla="*/ 79 w 105"/>
              <a:gd name="T57" fmla="*/ 24 h 113"/>
              <a:gd name="T58" fmla="*/ 68 w 105"/>
              <a:gd name="T59" fmla="*/ 105 h 113"/>
              <a:gd name="T60" fmla="*/ 68 w 105"/>
              <a:gd name="T61" fmla="*/ 64 h 113"/>
              <a:gd name="T62" fmla="*/ 68 w 105"/>
              <a:gd name="T63" fmla="*/ 63 h 113"/>
              <a:gd name="T64" fmla="*/ 39 w 105"/>
              <a:gd name="T65" fmla="*/ 61 h 113"/>
              <a:gd name="T66" fmla="*/ 37 w 105"/>
              <a:gd name="T67" fmla="*/ 63 h 113"/>
              <a:gd name="T68" fmla="*/ 36 w 105"/>
              <a:gd name="T69" fmla="*/ 105 h 113"/>
              <a:gd name="T70" fmla="*/ 13 w 105"/>
              <a:gd name="T71" fmla="*/ 47 h 113"/>
              <a:gd name="T72" fmla="*/ 13 w 105"/>
              <a:gd name="T73" fmla="*/ 47 h 113"/>
              <a:gd name="T74" fmla="*/ 92 w 105"/>
              <a:gd name="T75" fmla="*/ 47 h 113"/>
              <a:gd name="T76" fmla="*/ 92 w 105"/>
              <a:gd name="T77" fmla="*/ 47 h 113"/>
              <a:gd name="T78" fmla="*/ 68 w 105"/>
              <a:gd name="T79" fmla="*/ 10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5" h="113">
                <a:moveTo>
                  <a:pt x="105" y="50"/>
                </a:moveTo>
                <a:lnTo>
                  <a:pt x="97" y="43"/>
                </a:lnTo>
                <a:lnTo>
                  <a:pt x="97" y="43"/>
                </a:lnTo>
                <a:lnTo>
                  <a:pt x="97" y="41"/>
                </a:lnTo>
                <a:lnTo>
                  <a:pt x="97" y="12"/>
                </a:lnTo>
                <a:lnTo>
                  <a:pt x="97" y="12"/>
                </a:lnTo>
                <a:lnTo>
                  <a:pt x="97" y="10"/>
                </a:lnTo>
                <a:lnTo>
                  <a:pt x="94" y="9"/>
                </a:lnTo>
                <a:lnTo>
                  <a:pt x="76" y="9"/>
                </a:lnTo>
                <a:lnTo>
                  <a:pt x="76" y="9"/>
                </a:lnTo>
                <a:lnTo>
                  <a:pt x="74" y="10"/>
                </a:lnTo>
                <a:lnTo>
                  <a:pt x="72" y="12"/>
                </a:lnTo>
                <a:lnTo>
                  <a:pt x="72" y="20"/>
                </a:lnTo>
                <a:lnTo>
                  <a:pt x="54" y="1"/>
                </a:lnTo>
                <a:lnTo>
                  <a:pt x="54" y="1"/>
                </a:lnTo>
                <a:lnTo>
                  <a:pt x="53" y="0"/>
                </a:lnTo>
                <a:lnTo>
                  <a:pt x="49" y="1"/>
                </a:lnTo>
                <a:lnTo>
                  <a:pt x="0" y="50"/>
                </a:lnTo>
                <a:lnTo>
                  <a:pt x="2" y="53"/>
                </a:lnTo>
                <a:lnTo>
                  <a:pt x="3" y="55"/>
                </a:lnTo>
                <a:lnTo>
                  <a:pt x="7" y="53"/>
                </a:lnTo>
                <a:lnTo>
                  <a:pt x="7" y="108"/>
                </a:lnTo>
                <a:lnTo>
                  <a:pt x="7" y="108"/>
                </a:lnTo>
                <a:lnTo>
                  <a:pt x="8" y="112"/>
                </a:lnTo>
                <a:lnTo>
                  <a:pt x="10" y="112"/>
                </a:lnTo>
                <a:lnTo>
                  <a:pt x="39" y="112"/>
                </a:lnTo>
                <a:lnTo>
                  <a:pt x="39" y="112"/>
                </a:lnTo>
                <a:lnTo>
                  <a:pt x="42" y="112"/>
                </a:lnTo>
                <a:lnTo>
                  <a:pt x="42" y="108"/>
                </a:lnTo>
                <a:lnTo>
                  <a:pt x="42" y="67"/>
                </a:lnTo>
                <a:lnTo>
                  <a:pt x="62" y="67"/>
                </a:lnTo>
                <a:lnTo>
                  <a:pt x="62" y="108"/>
                </a:lnTo>
                <a:lnTo>
                  <a:pt x="62" y="108"/>
                </a:lnTo>
                <a:lnTo>
                  <a:pt x="63" y="112"/>
                </a:lnTo>
                <a:lnTo>
                  <a:pt x="63" y="112"/>
                </a:lnTo>
                <a:lnTo>
                  <a:pt x="65" y="113"/>
                </a:lnTo>
                <a:lnTo>
                  <a:pt x="65" y="113"/>
                </a:lnTo>
                <a:lnTo>
                  <a:pt x="95" y="112"/>
                </a:lnTo>
                <a:lnTo>
                  <a:pt x="95" y="112"/>
                </a:lnTo>
                <a:lnTo>
                  <a:pt x="97" y="112"/>
                </a:lnTo>
                <a:lnTo>
                  <a:pt x="98" y="108"/>
                </a:lnTo>
                <a:lnTo>
                  <a:pt x="98" y="53"/>
                </a:lnTo>
                <a:lnTo>
                  <a:pt x="100" y="55"/>
                </a:lnTo>
                <a:lnTo>
                  <a:pt x="100" y="55"/>
                </a:lnTo>
                <a:lnTo>
                  <a:pt x="102" y="56"/>
                </a:lnTo>
                <a:lnTo>
                  <a:pt x="102" y="56"/>
                </a:lnTo>
                <a:lnTo>
                  <a:pt x="105" y="55"/>
                </a:lnTo>
                <a:lnTo>
                  <a:pt x="105" y="55"/>
                </a:lnTo>
                <a:lnTo>
                  <a:pt x="105" y="52"/>
                </a:lnTo>
                <a:lnTo>
                  <a:pt x="105" y="50"/>
                </a:lnTo>
                <a:lnTo>
                  <a:pt x="105" y="50"/>
                </a:lnTo>
                <a:close/>
                <a:moveTo>
                  <a:pt x="79" y="24"/>
                </a:moveTo>
                <a:lnTo>
                  <a:pt x="79" y="15"/>
                </a:lnTo>
                <a:lnTo>
                  <a:pt x="91" y="15"/>
                </a:lnTo>
                <a:lnTo>
                  <a:pt x="91" y="38"/>
                </a:lnTo>
                <a:lnTo>
                  <a:pt x="79" y="26"/>
                </a:lnTo>
                <a:lnTo>
                  <a:pt x="79" y="26"/>
                </a:lnTo>
                <a:lnTo>
                  <a:pt x="79" y="24"/>
                </a:lnTo>
                <a:lnTo>
                  <a:pt x="79" y="24"/>
                </a:lnTo>
                <a:close/>
                <a:moveTo>
                  <a:pt x="68" y="105"/>
                </a:moveTo>
                <a:lnTo>
                  <a:pt x="68" y="64"/>
                </a:lnTo>
                <a:lnTo>
                  <a:pt x="68" y="64"/>
                </a:lnTo>
                <a:lnTo>
                  <a:pt x="68" y="63"/>
                </a:lnTo>
                <a:lnTo>
                  <a:pt x="68" y="63"/>
                </a:lnTo>
                <a:lnTo>
                  <a:pt x="65" y="61"/>
                </a:lnTo>
                <a:lnTo>
                  <a:pt x="39" y="61"/>
                </a:lnTo>
                <a:lnTo>
                  <a:pt x="39" y="61"/>
                </a:lnTo>
                <a:lnTo>
                  <a:pt x="37" y="63"/>
                </a:lnTo>
                <a:lnTo>
                  <a:pt x="36" y="64"/>
                </a:lnTo>
                <a:lnTo>
                  <a:pt x="36" y="105"/>
                </a:lnTo>
                <a:lnTo>
                  <a:pt x="13" y="105"/>
                </a:lnTo>
                <a:lnTo>
                  <a:pt x="13" y="47"/>
                </a:lnTo>
                <a:lnTo>
                  <a:pt x="13" y="47"/>
                </a:lnTo>
                <a:lnTo>
                  <a:pt x="13" y="47"/>
                </a:lnTo>
                <a:lnTo>
                  <a:pt x="53" y="7"/>
                </a:lnTo>
                <a:lnTo>
                  <a:pt x="92" y="47"/>
                </a:lnTo>
                <a:lnTo>
                  <a:pt x="92" y="47"/>
                </a:lnTo>
                <a:lnTo>
                  <a:pt x="92" y="47"/>
                </a:lnTo>
                <a:lnTo>
                  <a:pt x="92" y="105"/>
                </a:lnTo>
                <a:lnTo>
                  <a:pt x="68" y="105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8" name="Freeform 433"/>
          <p:cNvSpPr>
            <a:spLocks noEditPoints="1"/>
          </p:cNvSpPr>
          <p:nvPr userDrawn="1"/>
        </p:nvSpPr>
        <p:spPr bwMode="auto">
          <a:xfrm>
            <a:off x="4411242" y="6238992"/>
            <a:ext cx="207561" cy="152866"/>
          </a:xfrm>
          <a:custGeom>
            <a:avLst/>
            <a:gdLst>
              <a:gd name="T0" fmla="*/ 102 w 111"/>
              <a:gd name="T1" fmla="*/ 11 h 109"/>
              <a:gd name="T2" fmla="*/ 89 w 111"/>
              <a:gd name="T3" fmla="*/ 11 h 109"/>
              <a:gd name="T4" fmla="*/ 80 w 111"/>
              <a:gd name="T5" fmla="*/ 20 h 109"/>
              <a:gd name="T6" fmla="*/ 80 w 111"/>
              <a:gd name="T7" fmla="*/ 32 h 109"/>
              <a:gd name="T8" fmla="*/ 92 w 111"/>
              <a:gd name="T9" fmla="*/ 96 h 109"/>
              <a:gd name="T10" fmla="*/ 92 w 111"/>
              <a:gd name="T11" fmla="*/ 98 h 109"/>
              <a:gd name="T12" fmla="*/ 88 w 111"/>
              <a:gd name="T13" fmla="*/ 104 h 109"/>
              <a:gd name="T14" fmla="*/ 80 w 111"/>
              <a:gd name="T15" fmla="*/ 104 h 109"/>
              <a:gd name="T16" fmla="*/ 76 w 111"/>
              <a:gd name="T17" fmla="*/ 101 h 109"/>
              <a:gd name="T18" fmla="*/ 74 w 111"/>
              <a:gd name="T19" fmla="*/ 72 h 109"/>
              <a:gd name="T20" fmla="*/ 71 w 111"/>
              <a:gd name="T21" fmla="*/ 66 h 109"/>
              <a:gd name="T22" fmla="*/ 62 w 111"/>
              <a:gd name="T23" fmla="*/ 63 h 109"/>
              <a:gd name="T24" fmla="*/ 49 w 111"/>
              <a:gd name="T25" fmla="*/ 70 h 109"/>
              <a:gd name="T26" fmla="*/ 49 w 111"/>
              <a:gd name="T27" fmla="*/ 96 h 109"/>
              <a:gd name="T28" fmla="*/ 40 w 111"/>
              <a:gd name="T29" fmla="*/ 104 h 109"/>
              <a:gd name="T30" fmla="*/ 31 w 111"/>
              <a:gd name="T31" fmla="*/ 103 h 109"/>
              <a:gd name="T32" fmla="*/ 28 w 111"/>
              <a:gd name="T33" fmla="*/ 75 h 109"/>
              <a:gd name="T34" fmla="*/ 43 w 111"/>
              <a:gd name="T35" fmla="*/ 67 h 109"/>
              <a:gd name="T36" fmla="*/ 49 w 111"/>
              <a:gd name="T37" fmla="*/ 50 h 109"/>
              <a:gd name="T38" fmla="*/ 48 w 111"/>
              <a:gd name="T39" fmla="*/ 12 h 109"/>
              <a:gd name="T40" fmla="*/ 36 w 111"/>
              <a:gd name="T41" fmla="*/ 3 h 109"/>
              <a:gd name="T42" fmla="*/ 36 w 111"/>
              <a:gd name="T43" fmla="*/ 11 h 109"/>
              <a:gd name="T44" fmla="*/ 42 w 111"/>
              <a:gd name="T45" fmla="*/ 11 h 109"/>
              <a:gd name="T46" fmla="*/ 45 w 111"/>
              <a:gd name="T47" fmla="*/ 50 h 109"/>
              <a:gd name="T48" fmla="*/ 40 w 111"/>
              <a:gd name="T49" fmla="*/ 64 h 109"/>
              <a:gd name="T50" fmla="*/ 33 w 111"/>
              <a:gd name="T51" fmla="*/ 69 h 109"/>
              <a:gd name="T52" fmla="*/ 13 w 111"/>
              <a:gd name="T53" fmla="*/ 66 h 109"/>
              <a:gd name="T54" fmla="*/ 5 w 111"/>
              <a:gd name="T55" fmla="*/ 50 h 109"/>
              <a:gd name="T56" fmla="*/ 8 w 111"/>
              <a:gd name="T57" fmla="*/ 11 h 109"/>
              <a:gd name="T58" fmla="*/ 19 w 111"/>
              <a:gd name="T59" fmla="*/ 11 h 109"/>
              <a:gd name="T60" fmla="*/ 14 w 111"/>
              <a:gd name="T61" fmla="*/ 3 h 109"/>
              <a:gd name="T62" fmla="*/ 5 w 111"/>
              <a:gd name="T63" fmla="*/ 8 h 109"/>
              <a:gd name="T64" fmla="*/ 0 w 111"/>
              <a:gd name="T65" fmla="*/ 17 h 109"/>
              <a:gd name="T66" fmla="*/ 2 w 111"/>
              <a:gd name="T67" fmla="*/ 55 h 109"/>
              <a:gd name="T68" fmla="*/ 23 w 111"/>
              <a:gd name="T69" fmla="*/ 75 h 109"/>
              <a:gd name="T70" fmla="*/ 23 w 111"/>
              <a:gd name="T71" fmla="*/ 99 h 109"/>
              <a:gd name="T72" fmla="*/ 36 w 111"/>
              <a:gd name="T73" fmla="*/ 109 h 109"/>
              <a:gd name="T74" fmla="*/ 48 w 111"/>
              <a:gd name="T75" fmla="*/ 107 h 109"/>
              <a:gd name="T76" fmla="*/ 53 w 111"/>
              <a:gd name="T77" fmla="*/ 99 h 109"/>
              <a:gd name="T78" fmla="*/ 54 w 111"/>
              <a:gd name="T79" fmla="*/ 75 h 109"/>
              <a:gd name="T80" fmla="*/ 62 w 111"/>
              <a:gd name="T81" fmla="*/ 66 h 109"/>
              <a:gd name="T82" fmla="*/ 68 w 111"/>
              <a:gd name="T83" fmla="*/ 69 h 109"/>
              <a:gd name="T84" fmla="*/ 71 w 111"/>
              <a:gd name="T85" fmla="*/ 75 h 109"/>
              <a:gd name="T86" fmla="*/ 71 w 111"/>
              <a:gd name="T87" fmla="*/ 96 h 109"/>
              <a:gd name="T88" fmla="*/ 76 w 111"/>
              <a:gd name="T89" fmla="*/ 107 h 109"/>
              <a:gd name="T90" fmla="*/ 85 w 111"/>
              <a:gd name="T91" fmla="*/ 109 h 109"/>
              <a:gd name="T92" fmla="*/ 94 w 111"/>
              <a:gd name="T93" fmla="*/ 106 h 109"/>
              <a:gd name="T94" fmla="*/ 97 w 111"/>
              <a:gd name="T95" fmla="*/ 96 h 109"/>
              <a:gd name="T96" fmla="*/ 100 w 111"/>
              <a:gd name="T97" fmla="*/ 41 h 109"/>
              <a:gd name="T98" fmla="*/ 111 w 111"/>
              <a:gd name="T99" fmla="*/ 29 h 109"/>
              <a:gd name="T100" fmla="*/ 111 w 111"/>
              <a:gd name="T101" fmla="*/ 26 h 109"/>
              <a:gd name="T102" fmla="*/ 105 w 111"/>
              <a:gd name="T103" fmla="*/ 32 h 109"/>
              <a:gd name="T104" fmla="*/ 95 w 111"/>
              <a:gd name="T105" fmla="*/ 37 h 109"/>
              <a:gd name="T106" fmla="*/ 88 w 111"/>
              <a:gd name="T107" fmla="*/ 34 h 109"/>
              <a:gd name="T108" fmla="*/ 85 w 111"/>
              <a:gd name="T109" fmla="*/ 21 h 109"/>
              <a:gd name="T110" fmla="*/ 92 w 111"/>
              <a:gd name="T111" fmla="*/ 15 h 109"/>
              <a:gd name="T112" fmla="*/ 102 w 111"/>
              <a:gd name="T113" fmla="*/ 17 h 109"/>
              <a:gd name="T114" fmla="*/ 106 w 111"/>
              <a:gd name="T115" fmla="*/ 26 h 109"/>
              <a:gd name="T116" fmla="*/ 105 w 111"/>
              <a:gd name="T117" fmla="*/ 3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1" h="109">
                <a:moveTo>
                  <a:pt x="109" y="20"/>
                </a:moveTo>
                <a:lnTo>
                  <a:pt x="109" y="20"/>
                </a:lnTo>
                <a:lnTo>
                  <a:pt x="106" y="15"/>
                </a:lnTo>
                <a:lnTo>
                  <a:pt x="102" y="11"/>
                </a:lnTo>
                <a:lnTo>
                  <a:pt x="102" y="11"/>
                </a:lnTo>
                <a:lnTo>
                  <a:pt x="95" y="11"/>
                </a:lnTo>
                <a:lnTo>
                  <a:pt x="95" y="11"/>
                </a:lnTo>
                <a:lnTo>
                  <a:pt x="89" y="11"/>
                </a:lnTo>
                <a:lnTo>
                  <a:pt x="89" y="11"/>
                </a:lnTo>
                <a:lnTo>
                  <a:pt x="85" y="15"/>
                </a:lnTo>
                <a:lnTo>
                  <a:pt x="80" y="20"/>
                </a:lnTo>
                <a:lnTo>
                  <a:pt x="80" y="20"/>
                </a:lnTo>
                <a:lnTo>
                  <a:pt x="80" y="26"/>
                </a:lnTo>
                <a:lnTo>
                  <a:pt x="80" y="26"/>
                </a:lnTo>
                <a:lnTo>
                  <a:pt x="80" y="26"/>
                </a:lnTo>
                <a:lnTo>
                  <a:pt x="80" y="32"/>
                </a:lnTo>
                <a:lnTo>
                  <a:pt x="83" y="37"/>
                </a:lnTo>
                <a:lnTo>
                  <a:pt x="88" y="40"/>
                </a:lnTo>
                <a:lnTo>
                  <a:pt x="92" y="41"/>
                </a:lnTo>
                <a:lnTo>
                  <a:pt x="92" y="96"/>
                </a:lnTo>
                <a:lnTo>
                  <a:pt x="92" y="96"/>
                </a:lnTo>
                <a:lnTo>
                  <a:pt x="92" y="96"/>
                </a:lnTo>
                <a:lnTo>
                  <a:pt x="92" y="98"/>
                </a:lnTo>
                <a:lnTo>
                  <a:pt x="92" y="98"/>
                </a:lnTo>
                <a:lnTo>
                  <a:pt x="91" y="103"/>
                </a:lnTo>
                <a:lnTo>
                  <a:pt x="91" y="103"/>
                </a:lnTo>
                <a:lnTo>
                  <a:pt x="88" y="104"/>
                </a:lnTo>
                <a:lnTo>
                  <a:pt x="88" y="104"/>
                </a:lnTo>
                <a:lnTo>
                  <a:pt x="85" y="104"/>
                </a:lnTo>
                <a:lnTo>
                  <a:pt x="83" y="104"/>
                </a:lnTo>
                <a:lnTo>
                  <a:pt x="83" y="104"/>
                </a:lnTo>
                <a:lnTo>
                  <a:pt x="80" y="104"/>
                </a:lnTo>
                <a:lnTo>
                  <a:pt x="77" y="103"/>
                </a:lnTo>
                <a:lnTo>
                  <a:pt x="77" y="103"/>
                </a:lnTo>
                <a:lnTo>
                  <a:pt x="76" y="101"/>
                </a:lnTo>
                <a:lnTo>
                  <a:pt x="76" y="101"/>
                </a:lnTo>
                <a:lnTo>
                  <a:pt x="74" y="96"/>
                </a:lnTo>
                <a:lnTo>
                  <a:pt x="74" y="75"/>
                </a:lnTo>
                <a:lnTo>
                  <a:pt x="74" y="75"/>
                </a:lnTo>
                <a:lnTo>
                  <a:pt x="74" y="72"/>
                </a:lnTo>
                <a:lnTo>
                  <a:pt x="72" y="67"/>
                </a:lnTo>
                <a:lnTo>
                  <a:pt x="72" y="67"/>
                </a:lnTo>
                <a:lnTo>
                  <a:pt x="71" y="66"/>
                </a:lnTo>
                <a:lnTo>
                  <a:pt x="71" y="66"/>
                </a:lnTo>
                <a:lnTo>
                  <a:pt x="66" y="63"/>
                </a:lnTo>
                <a:lnTo>
                  <a:pt x="62" y="63"/>
                </a:lnTo>
                <a:lnTo>
                  <a:pt x="62" y="63"/>
                </a:lnTo>
                <a:lnTo>
                  <a:pt x="62" y="63"/>
                </a:lnTo>
                <a:lnTo>
                  <a:pt x="56" y="64"/>
                </a:lnTo>
                <a:lnTo>
                  <a:pt x="51" y="67"/>
                </a:lnTo>
                <a:lnTo>
                  <a:pt x="51" y="67"/>
                </a:lnTo>
                <a:lnTo>
                  <a:pt x="49" y="70"/>
                </a:lnTo>
                <a:lnTo>
                  <a:pt x="49" y="70"/>
                </a:lnTo>
                <a:lnTo>
                  <a:pt x="49" y="75"/>
                </a:lnTo>
                <a:lnTo>
                  <a:pt x="49" y="96"/>
                </a:lnTo>
                <a:lnTo>
                  <a:pt x="49" y="96"/>
                </a:lnTo>
                <a:lnTo>
                  <a:pt x="48" y="99"/>
                </a:lnTo>
                <a:lnTo>
                  <a:pt x="48" y="99"/>
                </a:lnTo>
                <a:lnTo>
                  <a:pt x="45" y="103"/>
                </a:lnTo>
                <a:lnTo>
                  <a:pt x="40" y="104"/>
                </a:lnTo>
                <a:lnTo>
                  <a:pt x="36" y="104"/>
                </a:lnTo>
                <a:lnTo>
                  <a:pt x="36" y="104"/>
                </a:lnTo>
                <a:lnTo>
                  <a:pt x="31" y="103"/>
                </a:lnTo>
                <a:lnTo>
                  <a:pt x="31" y="103"/>
                </a:lnTo>
                <a:lnTo>
                  <a:pt x="28" y="99"/>
                </a:lnTo>
                <a:lnTo>
                  <a:pt x="28" y="96"/>
                </a:lnTo>
                <a:lnTo>
                  <a:pt x="28" y="75"/>
                </a:lnTo>
                <a:lnTo>
                  <a:pt x="28" y="75"/>
                </a:lnTo>
                <a:lnTo>
                  <a:pt x="33" y="75"/>
                </a:lnTo>
                <a:lnTo>
                  <a:pt x="33" y="75"/>
                </a:lnTo>
                <a:lnTo>
                  <a:pt x="39" y="72"/>
                </a:lnTo>
                <a:lnTo>
                  <a:pt x="43" y="67"/>
                </a:lnTo>
                <a:lnTo>
                  <a:pt x="46" y="63"/>
                </a:lnTo>
                <a:lnTo>
                  <a:pt x="49" y="55"/>
                </a:lnTo>
                <a:lnTo>
                  <a:pt x="49" y="55"/>
                </a:lnTo>
                <a:lnTo>
                  <a:pt x="49" y="50"/>
                </a:lnTo>
                <a:lnTo>
                  <a:pt x="49" y="17"/>
                </a:lnTo>
                <a:lnTo>
                  <a:pt x="49" y="17"/>
                </a:lnTo>
                <a:lnTo>
                  <a:pt x="48" y="12"/>
                </a:lnTo>
                <a:lnTo>
                  <a:pt x="48" y="12"/>
                </a:lnTo>
                <a:lnTo>
                  <a:pt x="45" y="6"/>
                </a:lnTo>
                <a:lnTo>
                  <a:pt x="39" y="3"/>
                </a:lnTo>
                <a:lnTo>
                  <a:pt x="39" y="3"/>
                </a:lnTo>
                <a:lnTo>
                  <a:pt x="36" y="3"/>
                </a:lnTo>
                <a:lnTo>
                  <a:pt x="36" y="0"/>
                </a:lnTo>
                <a:lnTo>
                  <a:pt x="31" y="0"/>
                </a:lnTo>
                <a:lnTo>
                  <a:pt x="31" y="11"/>
                </a:lnTo>
                <a:lnTo>
                  <a:pt x="36" y="11"/>
                </a:lnTo>
                <a:lnTo>
                  <a:pt x="36" y="8"/>
                </a:lnTo>
                <a:lnTo>
                  <a:pt x="36" y="8"/>
                </a:lnTo>
                <a:lnTo>
                  <a:pt x="40" y="8"/>
                </a:lnTo>
                <a:lnTo>
                  <a:pt x="42" y="11"/>
                </a:lnTo>
                <a:lnTo>
                  <a:pt x="45" y="14"/>
                </a:lnTo>
                <a:lnTo>
                  <a:pt x="45" y="17"/>
                </a:lnTo>
                <a:lnTo>
                  <a:pt x="45" y="50"/>
                </a:lnTo>
                <a:lnTo>
                  <a:pt x="45" y="50"/>
                </a:lnTo>
                <a:lnTo>
                  <a:pt x="45" y="55"/>
                </a:lnTo>
                <a:lnTo>
                  <a:pt x="45" y="55"/>
                </a:lnTo>
                <a:lnTo>
                  <a:pt x="43" y="60"/>
                </a:lnTo>
                <a:lnTo>
                  <a:pt x="40" y="64"/>
                </a:lnTo>
                <a:lnTo>
                  <a:pt x="40" y="64"/>
                </a:lnTo>
                <a:lnTo>
                  <a:pt x="39" y="66"/>
                </a:lnTo>
                <a:lnTo>
                  <a:pt x="39" y="66"/>
                </a:lnTo>
                <a:lnTo>
                  <a:pt x="33" y="69"/>
                </a:lnTo>
                <a:lnTo>
                  <a:pt x="25" y="70"/>
                </a:lnTo>
                <a:lnTo>
                  <a:pt x="25" y="70"/>
                </a:lnTo>
                <a:lnTo>
                  <a:pt x="19" y="70"/>
                </a:lnTo>
                <a:lnTo>
                  <a:pt x="13" y="66"/>
                </a:lnTo>
                <a:lnTo>
                  <a:pt x="8" y="61"/>
                </a:lnTo>
                <a:lnTo>
                  <a:pt x="7" y="55"/>
                </a:lnTo>
                <a:lnTo>
                  <a:pt x="7" y="55"/>
                </a:lnTo>
                <a:lnTo>
                  <a:pt x="5" y="50"/>
                </a:lnTo>
                <a:lnTo>
                  <a:pt x="5" y="17"/>
                </a:lnTo>
                <a:lnTo>
                  <a:pt x="5" y="17"/>
                </a:lnTo>
                <a:lnTo>
                  <a:pt x="7" y="14"/>
                </a:lnTo>
                <a:lnTo>
                  <a:pt x="8" y="11"/>
                </a:lnTo>
                <a:lnTo>
                  <a:pt x="11" y="8"/>
                </a:lnTo>
                <a:lnTo>
                  <a:pt x="14" y="8"/>
                </a:lnTo>
                <a:lnTo>
                  <a:pt x="14" y="11"/>
                </a:lnTo>
                <a:lnTo>
                  <a:pt x="19" y="11"/>
                </a:lnTo>
                <a:lnTo>
                  <a:pt x="19" y="0"/>
                </a:lnTo>
                <a:lnTo>
                  <a:pt x="14" y="0"/>
                </a:lnTo>
                <a:lnTo>
                  <a:pt x="14" y="3"/>
                </a:lnTo>
                <a:lnTo>
                  <a:pt x="14" y="3"/>
                </a:lnTo>
                <a:lnTo>
                  <a:pt x="11" y="3"/>
                </a:lnTo>
                <a:lnTo>
                  <a:pt x="7" y="6"/>
                </a:lnTo>
                <a:lnTo>
                  <a:pt x="7" y="6"/>
                </a:lnTo>
                <a:lnTo>
                  <a:pt x="5" y="8"/>
                </a:lnTo>
                <a:lnTo>
                  <a:pt x="5" y="8"/>
                </a:lnTo>
                <a:lnTo>
                  <a:pt x="2" y="12"/>
                </a:lnTo>
                <a:lnTo>
                  <a:pt x="2" y="12"/>
                </a:lnTo>
                <a:lnTo>
                  <a:pt x="0" y="17"/>
                </a:lnTo>
                <a:lnTo>
                  <a:pt x="0" y="50"/>
                </a:lnTo>
                <a:lnTo>
                  <a:pt x="0" y="50"/>
                </a:lnTo>
                <a:lnTo>
                  <a:pt x="2" y="55"/>
                </a:lnTo>
                <a:lnTo>
                  <a:pt x="2" y="55"/>
                </a:lnTo>
                <a:lnTo>
                  <a:pt x="4" y="63"/>
                </a:lnTo>
                <a:lnTo>
                  <a:pt x="10" y="69"/>
                </a:lnTo>
                <a:lnTo>
                  <a:pt x="16" y="73"/>
                </a:lnTo>
                <a:lnTo>
                  <a:pt x="23" y="75"/>
                </a:lnTo>
                <a:lnTo>
                  <a:pt x="23" y="86"/>
                </a:lnTo>
                <a:lnTo>
                  <a:pt x="23" y="96"/>
                </a:lnTo>
                <a:lnTo>
                  <a:pt x="23" y="96"/>
                </a:lnTo>
                <a:lnTo>
                  <a:pt x="23" y="99"/>
                </a:lnTo>
                <a:lnTo>
                  <a:pt x="25" y="103"/>
                </a:lnTo>
                <a:lnTo>
                  <a:pt x="25" y="103"/>
                </a:lnTo>
                <a:lnTo>
                  <a:pt x="30" y="107"/>
                </a:lnTo>
                <a:lnTo>
                  <a:pt x="36" y="109"/>
                </a:lnTo>
                <a:lnTo>
                  <a:pt x="40" y="109"/>
                </a:lnTo>
                <a:lnTo>
                  <a:pt x="40" y="109"/>
                </a:lnTo>
                <a:lnTo>
                  <a:pt x="45" y="109"/>
                </a:lnTo>
                <a:lnTo>
                  <a:pt x="48" y="107"/>
                </a:lnTo>
                <a:lnTo>
                  <a:pt x="48" y="107"/>
                </a:lnTo>
                <a:lnTo>
                  <a:pt x="51" y="104"/>
                </a:lnTo>
                <a:lnTo>
                  <a:pt x="51" y="104"/>
                </a:lnTo>
                <a:lnTo>
                  <a:pt x="53" y="99"/>
                </a:lnTo>
                <a:lnTo>
                  <a:pt x="53" y="99"/>
                </a:lnTo>
                <a:lnTo>
                  <a:pt x="54" y="96"/>
                </a:lnTo>
                <a:lnTo>
                  <a:pt x="54" y="75"/>
                </a:lnTo>
                <a:lnTo>
                  <a:pt x="54" y="75"/>
                </a:lnTo>
                <a:lnTo>
                  <a:pt x="54" y="72"/>
                </a:lnTo>
                <a:lnTo>
                  <a:pt x="56" y="69"/>
                </a:lnTo>
                <a:lnTo>
                  <a:pt x="59" y="67"/>
                </a:lnTo>
                <a:lnTo>
                  <a:pt x="62" y="66"/>
                </a:lnTo>
                <a:lnTo>
                  <a:pt x="62" y="66"/>
                </a:lnTo>
                <a:lnTo>
                  <a:pt x="65" y="67"/>
                </a:lnTo>
                <a:lnTo>
                  <a:pt x="65" y="67"/>
                </a:lnTo>
                <a:lnTo>
                  <a:pt x="68" y="69"/>
                </a:lnTo>
                <a:lnTo>
                  <a:pt x="68" y="69"/>
                </a:lnTo>
                <a:lnTo>
                  <a:pt x="69" y="72"/>
                </a:lnTo>
                <a:lnTo>
                  <a:pt x="69" y="72"/>
                </a:lnTo>
                <a:lnTo>
                  <a:pt x="71" y="75"/>
                </a:lnTo>
                <a:lnTo>
                  <a:pt x="71" y="86"/>
                </a:lnTo>
                <a:lnTo>
                  <a:pt x="71" y="96"/>
                </a:lnTo>
                <a:lnTo>
                  <a:pt x="71" y="96"/>
                </a:lnTo>
                <a:lnTo>
                  <a:pt x="71" y="96"/>
                </a:lnTo>
                <a:lnTo>
                  <a:pt x="71" y="101"/>
                </a:lnTo>
                <a:lnTo>
                  <a:pt x="74" y="106"/>
                </a:lnTo>
                <a:lnTo>
                  <a:pt x="74" y="106"/>
                </a:lnTo>
                <a:lnTo>
                  <a:pt x="76" y="107"/>
                </a:lnTo>
                <a:lnTo>
                  <a:pt x="76" y="107"/>
                </a:lnTo>
                <a:lnTo>
                  <a:pt x="79" y="109"/>
                </a:lnTo>
                <a:lnTo>
                  <a:pt x="83" y="109"/>
                </a:lnTo>
                <a:lnTo>
                  <a:pt x="85" y="109"/>
                </a:lnTo>
                <a:lnTo>
                  <a:pt x="85" y="109"/>
                </a:lnTo>
                <a:lnTo>
                  <a:pt x="89" y="109"/>
                </a:lnTo>
                <a:lnTo>
                  <a:pt x="89" y="109"/>
                </a:lnTo>
                <a:lnTo>
                  <a:pt x="94" y="106"/>
                </a:lnTo>
                <a:lnTo>
                  <a:pt x="94" y="106"/>
                </a:lnTo>
                <a:lnTo>
                  <a:pt x="97" y="101"/>
                </a:lnTo>
                <a:lnTo>
                  <a:pt x="97" y="101"/>
                </a:lnTo>
                <a:lnTo>
                  <a:pt x="97" y="96"/>
                </a:lnTo>
                <a:lnTo>
                  <a:pt x="97" y="41"/>
                </a:lnTo>
                <a:lnTo>
                  <a:pt x="97" y="41"/>
                </a:lnTo>
                <a:lnTo>
                  <a:pt x="100" y="41"/>
                </a:lnTo>
                <a:lnTo>
                  <a:pt x="100" y="41"/>
                </a:lnTo>
                <a:lnTo>
                  <a:pt x="105" y="38"/>
                </a:lnTo>
                <a:lnTo>
                  <a:pt x="105" y="38"/>
                </a:lnTo>
                <a:lnTo>
                  <a:pt x="109" y="34"/>
                </a:lnTo>
                <a:lnTo>
                  <a:pt x="111" y="29"/>
                </a:lnTo>
                <a:lnTo>
                  <a:pt x="111" y="29"/>
                </a:lnTo>
                <a:lnTo>
                  <a:pt x="111" y="26"/>
                </a:lnTo>
                <a:lnTo>
                  <a:pt x="111" y="26"/>
                </a:lnTo>
                <a:lnTo>
                  <a:pt x="111" y="26"/>
                </a:lnTo>
                <a:lnTo>
                  <a:pt x="109" y="20"/>
                </a:lnTo>
                <a:lnTo>
                  <a:pt x="109" y="20"/>
                </a:lnTo>
                <a:close/>
                <a:moveTo>
                  <a:pt x="105" y="32"/>
                </a:moveTo>
                <a:lnTo>
                  <a:pt x="105" y="32"/>
                </a:lnTo>
                <a:lnTo>
                  <a:pt x="103" y="34"/>
                </a:lnTo>
                <a:lnTo>
                  <a:pt x="103" y="34"/>
                </a:lnTo>
                <a:lnTo>
                  <a:pt x="100" y="37"/>
                </a:lnTo>
                <a:lnTo>
                  <a:pt x="95" y="37"/>
                </a:lnTo>
                <a:lnTo>
                  <a:pt x="95" y="37"/>
                </a:lnTo>
                <a:lnTo>
                  <a:pt x="91" y="37"/>
                </a:lnTo>
                <a:lnTo>
                  <a:pt x="88" y="34"/>
                </a:lnTo>
                <a:lnTo>
                  <a:pt x="88" y="34"/>
                </a:lnTo>
                <a:lnTo>
                  <a:pt x="85" y="31"/>
                </a:lnTo>
                <a:lnTo>
                  <a:pt x="83" y="26"/>
                </a:lnTo>
                <a:lnTo>
                  <a:pt x="83" y="26"/>
                </a:lnTo>
                <a:lnTo>
                  <a:pt x="85" y="21"/>
                </a:lnTo>
                <a:lnTo>
                  <a:pt x="85" y="21"/>
                </a:lnTo>
                <a:lnTo>
                  <a:pt x="86" y="18"/>
                </a:lnTo>
                <a:lnTo>
                  <a:pt x="89" y="17"/>
                </a:lnTo>
                <a:lnTo>
                  <a:pt x="92" y="15"/>
                </a:lnTo>
                <a:lnTo>
                  <a:pt x="95" y="15"/>
                </a:lnTo>
                <a:lnTo>
                  <a:pt x="95" y="15"/>
                </a:lnTo>
                <a:lnTo>
                  <a:pt x="99" y="15"/>
                </a:lnTo>
                <a:lnTo>
                  <a:pt x="102" y="17"/>
                </a:lnTo>
                <a:lnTo>
                  <a:pt x="103" y="18"/>
                </a:lnTo>
                <a:lnTo>
                  <a:pt x="106" y="21"/>
                </a:lnTo>
                <a:lnTo>
                  <a:pt x="106" y="21"/>
                </a:lnTo>
                <a:lnTo>
                  <a:pt x="106" y="26"/>
                </a:lnTo>
                <a:lnTo>
                  <a:pt x="106" y="26"/>
                </a:lnTo>
                <a:lnTo>
                  <a:pt x="106" y="29"/>
                </a:lnTo>
                <a:lnTo>
                  <a:pt x="105" y="32"/>
                </a:lnTo>
                <a:lnTo>
                  <a:pt x="105" y="32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19" name="Group 118"/>
          <p:cNvGrpSpPr/>
          <p:nvPr userDrawn="1"/>
        </p:nvGrpSpPr>
        <p:grpSpPr>
          <a:xfrm>
            <a:off x="8078141" y="6219359"/>
            <a:ext cx="179513" cy="173903"/>
            <a:chOff x="6640513" y="6638925"/>
            <a:chExt cx="152401" cy="196851"/>
          </a:xfrm>
        </p:grpSpPr>
        <p:sp>
          <p:nvSpPr>
            <p:cNvPr id="120" name="Freeform 434"/>
            <p:cNvSpPr>
              <a:spLocks/>
            </p:cNvSpPr>
            <p:nvPr/>
          </p:nvSpPr>
          <p:spPr bwMode="auto">
            <a:xfrm>
              <a:off x="6692901" y="6694488"/>
              <a:ext cx="100013" cy="131763"/>
            </a:xfrm>
            <a:custGeom>
              <a:avLst/>
              <a:gdLst>
                <a:gd name="T0" fmla="*/ 63 w 63"/>
                <a:gd name="T1" fmla="*/ 69 h 83"/>
                <a:gd name="T2" fmla="*/ 63 w 63"/>
                <a:gd name="T3" fmla="*/ 69 h 83"/>
                <a:gd name="T4" fmla="*/ 60 w 63"/>
                <a:gd name="T5" fmla="*/ 68 h 83"/>
                <a:gd name="T6" fmla="*/ 58 w 63"/>
                <a:gd name="T7" fmla="*/ 68 h 83"/>
                <a:gd name="T8" fmla="*/ 58 w 63"/>
                <a:gd name="T9" fmla="*/ 68 h 83"/>
                <a:gd name="T10" fmla="*/ 57 w 63"/>
                <a:gd name="T11" fmla="*/ 68 h 83"/>
                <a:gd name="T12" fmla="*/ 48 w 63"/>
                <a:gd name="T13" fmla="*/ 71 h 83"/>
                <a:gd name="T14" fmla="*/ 37 w 63"/>
                <a:gd name="T15" fmla="*/ 40 h 83"/>
                <a:gd name="T16" fmla="*/ 8 w 63"/>
                <a:gd name="T17" fmla="*/ 40 h 83"/>
                <a:gd name="T18" fmla="*/ 8 w 63"/>
                <a:gd name="T19" fmla="*/ 23 h 83"/>
                <a:gd name="T20" fmla="*/ 34 w 63"/>
                <a:gd name="T21" fmla="*/ 23 h 83"/>
                <a:gd name="T22" fmla="*/ 34 w 63"/>
                <a:gd name="T23" fmla="*/ 23 h 83"/>
                <a:gd name="T24" fmla="*/ 37 w 63"/>
                <a:gd name="T25" fmla="*/ 22 h 83"/>
                <a:gd name="T26" fmla="*/ 39 w 63"/>
                <a:gd name="T27" fmla="*/ 19 h 83"/>
                <a:gd name="T28" fmla="*/ 39 w 63"/>
                <a:gd name="T29" fmla="*/ 19 h 83"/>
                <a:gd name="T30" fmla="*/ 37 w 63"/>
                <a:gd name="T31" fmla="*/ 16 h 83"/>
                <a:gd name="T32" fmla="*/ 34 w 63"/>
                <a:gd name="T33" fmla="*/ 14 h 83"/>
                <a:gd name="T34" fmla="*/ 8 w 63"/>
                <a:gd name="T35" fmla="*/ 14 h 83"/>
                <a:gd name="T36" fmla="*/ 8 w 63"/>
                <a:gd name="T37" fmla="*/ 5 h 83"/>
                <a:gd name="T38" fmla="*/ 8 w 63"/>
                <a:gd name="T39" fmla="*/ 5 h 83"/>
                <a:gd name="T40" fmla="*/ 6 w 63"/>
                <a:gd name="T41" fmla="*/ 2 h 83"/>
                <a:gd name="T42" fmla="*/ 3 w 63"/>
                <a:gd name="T43" fmla="*/ 0 h 83"/>
                <a:gd name="T44" fmla="*/ 3 w 63"/>
                <a:gd name="T45" fmla="*/ 0 h 83"/>
                <a:gd name="T46" fmla="*/ 2 w 63"/>
                <a:gd name="T47" fmla="*/ 2 h 83"/>
                <a:gd name="T48" fmla="*/ 0 w 63"/>
                <a:gd name="T49" fmla="*/ 5 h 83"/>
                <a:gd name="T50" fmla="*/ 0 w 63"/>
                <a:gd name="T51" fmla="*/ 49 h 83"/>
                <a:gd name="T52" fmla="*/ 31 w 63"/>
                <a:gd name="T53" fmla="*/ 49 h 83"/>
                <a:gd name="T54" fmla="*/ 43 w 63"/>
                <a:gd name="T55" fmla="*/ 83 h 83"/>
                <a:gd name="T56" fmla="*/ 60 w 63"/>
                <a:gd name="T57" fmla="*/ 75 h 83"/>
                <a:gd name="T58" fmla="*/ 60 w 63"/>
                <a:gd name="T59" fmla="*/ 75 h 83"/>
                <a:gd name="T60" fmla="*/ 62 w 63"/>
                <a:gd name="T61" fmla="*/ 74 h 83"/>
                <a:gd name="T62" fmla="*/ 62 w 63"/>
                <a:gd name="T63" fmla="*/ 74 h 83"/>
                <a:gd name="T64" fmla="*/ 63 w 63"/>
                <a:gd name="T65" fmla="*/ 72 h 83"/>
                <a:gd name="T66" fmla="*/ 63 w 63"/>
                <a:gd name="T67" fmla="*/ 72 h 83"/>
                <a:gd name="T68" fmla="*/ 63 w 63"/>
                <a:gd name="T69" fmla="*/ 69 h 83"/>
                <a:gd name="T70" fmla="*/ 63 w 63"/>
                <a:gd name="T71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83">
                  <a:moveTo>
                    <a:pt x="63" y="69"/>
                  </a:moveTo>
                  <a:lnTo>
                    <a:pt x="63" y="69"/>
                  </a:lnTo>
                  <a:lnTo>
                    <a:pt x="60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7" y="68"/>
                  </a:lnTo>
                  <a:lnTo>
                    <a:pt x="48" y="71"/>
                  </a:lnTo>
                  <a:lnTo>
                    <a:pt x="37" y="40"/>
                  </a:lnTo>
                  <a:lnTo>
                    <a:pt x="8" y="40"/>
                  </a:lnTo>
                  <a:lnTo>
                    <a:pt x="8" y="23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7" y="16"/>
                  </a:lnTo>
                  <a:lnTo>
                    <a:pt x="34" y="14"/>
                  </a:lnTo>
                  <a:lnTo>
                    <a:pt x="8" y="14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49"/>
                  </a:lnTo>
                  <a:lnTo>
                    <a:pt x="31" y="49"/>
                  </a:lnTo>
                  <a:lnTo>
                    <a:pt x="43" y="83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69"/>
                  </a:lnTo>
                  <a:lnTo>
                    <a:pt x="63" y="6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" name="Freeform 435"/>
            <p:cNvSpPr>
              <a:spLocks noEditPoints="1"/>
            </p:cNvSpPr>
            <p:nvPr/>
          </p:nvSpPr>
          <p:spPr bwMode="auto">
            <a:xfrm>
              <a:off x="6675438" y="6638925"/>
              <a:ext cx="44450" cy="49213"/>
            </a:xfrm>
            <a:custGeom>
              <a:avLst/>
              <a:gdLst>
                <a:gd name="T0" fmla="*/ 14 w 28"/>
                <a:gd name="T1" fmla="*/ 31 h 31"/>
                <a:gd name="T2" fmla="*/ 14 w 28"/>
                <a:gd name="T3" fmla="*/ 31 h 31"/>
                <a:gd name="T4" fmla="*/ 20 w 28"/>
                <a:gd name="T5" fmla="*/ 29 h 31"/>
                <a:gd name="T6" fmla="*/ 25 w 28"/>
                <a:gd name="T7" fmla="*/ 26 h 31"/>
                <a:gd name="T8" fmla="*/ 28 w 28"/>
                <a:gd name="T9" fmla="*/ 22 h 31"/>
                <a:gd name="T10" fmla="*/ 28 w 28"/>
                <a:gd name="T11" fmla="*/ 15 h 31"/>
                <a:gd name="T12" fmla="*/ 28 w 28"/>
                <a:gd name="T13" fmla="*/ 15 h 31"/>
                <a:gd name="T14" fmla="*/ 28 w 28"/>
                <a:gd name="T15" fmla="*/ 9 h 31"/>
                <a:gd name="T16" fmla="*/ 25 w 28"/>
                <a:gd name="T17" fmla="*/ 5 h 31"/>
                <a:gd name="T18" fmla="*/ 20 w 28"/>
                <a:gd name="T19" fmla="*/ 2 h 31"/>
                <a:gd name="T20" fmla="*/ 14 w 28"/>
                <a:gd name="T21" fmla="*/ 0 h 31"/>
                <a:gd name="T22" fmla="*/ 14 w 28"/>
                <a:gd name="T23" fmla="*/ 0 h 31"/>
                <a:gd name="T24" fmla="*/ 10 w 28"/>
                <a:gd name="T25" fmla="*/ 2 h 31"/>
                <a:gd name="T26" fmla="*/ 5 w 28"/>
                <a:gd name="T27" fmla="*/ 5 h 31"/>
                <a:gd name="T28" fmla="*/ 2 w 28"/>
                <a:gd name="T29" fmla="*/ 9 h 31"/>
                <a:gd name="T30" fmla="*/ 0 w 28"/>
                <a:gd name="T31" fmla="*/ 15 h 31"/>
                <a:gd name="T32" fmla="*/ 0 w 28"/>
                <a:gd name="T33" fmla="*/ 15 h 31"/>
                <a:gd name="T34" fmla="*/ 2 w 28"/>
                <a:gd name="T35" fmla="*/ 22 h 31"/>
                <a:gd name="T36" fmla="*/ 5 w 28"/>
                <a:gd name="T37" fmla="*/ 26 h 31"/>
                <a:gd name="T38" fmla="*/ 10 w 28"/>
                <a:gd name="T39" fmla="*/ 29 h 31"/>
                <a:gd name="T40" fmla="*/ 14 w 28"/>
                <a:gd name="T41" fmla="*/ 31 h 31"/>
                <a:gd name="T42" fmla="*/ 14 w 28"/>
                <a:gd name="T43" fmla="*/ 31 h 31"/>
                <a:gd name="T44" fmla="*/ 8 w 28"/>
                <a:gd name="T45" fmla="*/ 15 h 31"/>
                <a:gd name="T46" fmla="*/ 8 w 28"/>
                <a:gd name="T47" fmla="*/ 15 h 31"/>
                <a:gd name="T48" fmla="*/ 8 w 28"/>
                <a:gd name="T49" fmla="*/ 12 h 31"/>
                <a:gd name="T50" fmla="*/ 10 w 28"/>
                <a:gd name="T51" fmla="*/ 11 h 31"/>
                <a:gd name="T52" fmla="*/ 11 w 28"/>
                <a:gd name="T53" fmla="*/ 8 h 31"/>
                <a:gd name="T54" fmla="*/ 14 w 28"/>
                <a:gd name="T55" fmla="*/ 8 h 31"/>
                <a:gd name="T56" fmla="*/ 14 w 28"/>
                <a:gd name="T57" fmla="*/ 8 h 31"/>
                <a:gd name="T58" fmla="*/ 17 w 28"/>
                <a:gd name="T59" fmla="*/ 8 h 31"/>
                <a:gd name="T60" fmla="*/ 19 w 28"/>
                <a:gd name="T61" fmla="*/ 11 h 31"/>
                <a:gd name="T62" fmla="*/ 20 w 28"/>
                <a:gd name="T63" fmla="*/ 12 h 31"/>
                <a:gd name="T64" fmla="*/ 22 w 28"/>
                <a:gd name="T65" fmla="*/ 15 h 31"/>
                <a:gd name="T66" fmla="*/ 22 w 28"/>
                <a:gd name="T67" fmla="*/ 15 h 31"/>
                <a:gd name="T68" fmla="*/ 20 w 28"/>
                <a:gd name="T69" fmla="*/ 19 h 31"/>
                <a:gd name="T70" fmla="*/ 19 w 28"/>
                <a:gd name="T71" fmla="*/ 22 h 31"/>
                <a:gd name="T72" fmla="*/ 17 w 28"/>
                <a:gd name="T73" fmla="*/ 23 h 31"/>
                <a:gd name="T74" fmla="*/ 14 w 28"/>
                <a:gd name="T75" fmla="*/ 23 h 31"/>
                <a:gd name="T76" fmla="*/ 14 w 28"/>
                <a:gd name="T77" fmla="*/ 23 h 31"/>
                <a:gd name="T78" fmla="*/ 11 w 28"/>
                <a:gd name="T79" fmla="*/ 23 h 31"/>
                <a:gd name="T80" fmla="*/ 10 w 28"/>
                <a:gd name="T81" fmla="*/ 22 h 31"/>
                <a:gd name="T82" fmla="*/ 8 w 28"/>
                <a:gd name="T83" fmla="*/ 19 h 31"/>
                <a:gd name="T84" fmla="*/ 8 w 28"/>
                <a:gd name="T85" fmla="*/ 15 h 31"/>
                <a:gd name="T86" fmla="*/ 8 w 28"/>
                <a:gd name="T87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31">
                  <a:moveTo>
                    <a:pt x="14" y="31"/>
                  </a:moveTo>
                  <a:lnTo>
                    <a:pt x="14" y="31"/>
                  </a:lnTo>
                  <a:lnTo>
                    <a:pt x="20" y="29"/>
                  </a:lnTo>
                  <a:lnTo>
                    <a:pt x="25" y="26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5" y="5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2"/>
                  </a:lnTo>
                  <a:lnTo>
                    <a:pt x="5" y="26"/>
                  </a:lnTo>
                  <a:lnTo>
                    <a:pt x="10" y="29"/>
                  </a:lnTo>
                  <a:lnTo>
                    <a:pt x="14" y="31"/>
                  </a:lnTo>
                  <a:lnTo>
                    <a:pt x="14" y="31"/>
                  </a:lnTo>
                  <a:close/>
                  <a:moveTo>
                    <a:pt x="8" y="15"/>
                  </a:moveTo>
                  <a:lnTo>
                    <a:pt x="8" y="15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0" y="19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" name="Freeform 436"/>
            <p:cNvSpPr>
              <a:spLocks/>
            </p:cNvSpPr>
            <p:nvPr/>
          </p:nvSpPr>
          <p:spPr bwMode="auto">
            <a:xfrm>
              <a:off x="6640513" y="6719888"/>
              <a:ext cx="103188" cy="115888"/>
            </a:xfrm>
            <a:custGeom>
              <a:avLst/>
              <a:gdLst>
                <a:gd name="T0" fmla="*/ 58 w 65"/>
                <a:gd name="T1" fmla="*/ 55 h 73"/>
                <a:gd name="T2" fmla="*/ 58 w 65"/>
                <a:gd name="T3" fmla="*/ 55 h 73"/>
                <a:gd name="T4" fmla="*/ 53 w 65"/>
                <a:gd name="T5" fmla="*/ 59 h 73"/>
                <a:gd name="T6" fmla="*/ 49 w 65"/>
                <a:gd name="T7" fmla="*/ 62 h 73"/>
                <a:gd name="T8" fmla="*/ 42 w 65"/>
                <a:gd name="T9" fmla="*/ 64 h 73"/>
                <a:gd name="T10" fmla="*/ 36 w 65"/>
                <a:gd name="T11" fmla="*/ 64 h 73"/>
                <a:gd name="T12" fmla="*/ 36 w 65"/>
                <a:gd name="T13" fmla="*/ 64 h 73"/>
                <a:gd name="T14" fmla="*/ 32 w 65"/>
                <a:gd name="T15" fmla="*/ 64 h 73"/>
                <a:gd name="T16" fmla="*/ 26 w 65"/>
                <a:gd name="T17" fmla="*/ 62 h 73"/>
                <a:gd name="T18" fmla="*/ 21 w 65"/>
                <a:gd name="T19" fmla="*/ 59 h 73"/>
                <a:gd name="T20" fmla="*/ 16 w 65"/>
                <a:gd name="T21" fmla="*/ 55 h 73"/>
                <a:gd name="T22" fmla="*/ 13 w 65"/>
                <a:gd name="T23" fmla="*/ 50 h 73"/>
                <a:gd name="T24" fmla="*/ 10 w 65"/>
                <a:gd name="T25" fmla="*/ 46 h 73"/>
                <a:gd name="T26" fmla="*/ 9 w 65"/>
                <a:gd name="T27" fmla="*/ 40 h 73"/>
                <a:gd name="T28" fmla="*/ 9 w 65"/>
                <a:gd name="T29" fmla="*/ 33 h 73"/>
                <a:gd name="T30" fmla="*/ 9 w 65"/>
                <a:gd name="T31" fmla="*/ 33 h 73"/>
                <a:gd name="T32" fmla="*/ 9 w 65"/>
                <a:gd name="T33" fmla="*/ 26 h 73"/>
                <a:gd name="T34" fmla="*/ 12 w 65"/>
                <a:gd name="T35" fmla="*/ 18 h 73"/>
                <a:gd name="T36" fmla="*/ 16 w 65"/>
                <a:gd name="T37" fmla="*/ 12 h 73"/>
                <a:gd name="T38" fmla="*/ 22 w 65"/>
                <a:gd name="T39" fmla="*/ 7 h 73"/>
                <a:gd name="T40" fmla="*/ 22 w 65"/>
                <a:gd name="T41" fmla="*/ 7 h 73"/>
                <a:gd name="T42" fmla="*/ 26 w 65"/>
                <a:gd name="T43" fmla="*/ 4 h 73"/>
                <a:gd name="T44" fmla="*/ 26 w 65"/>
                <a:gd name="T45" fmla="*/ 4 h 73"/>
                <a:gd name="T46" fmla="*/ 24 w 65"/>
                <a:gd name="T47" fmla="*/ 1 h 73"/>
                <a:gd name="T48" fmla="*/ 24 w 65"/>
                <a:gd name="T49" fmla="*/ 1 h 73"/>
                <a:gd name="T50" fmla="*/ 22 w 65"/>
                <a:gd name="T51" fmla="*/ 0 h 73"/>
                <a:gd name="T52" fmla="*/ 19 w 65"/>
                <a:gd name="T53" fmla="*/ 0 h 73"/>
                <a:gd name="T54" fmla="*/ 19 w 65"/>
                <a:gd name="T55" fmla="*/ 0 h 73"/>
                <a:gd name="T56" fmla="*/ 12 w 65"/>
                <a:gd name="T57" fmla="*/ 6 h 73"/>
                <a:gd name="T58" fmla="*/ 6 w 65"/>
                <a:gd name="T59" fmla="*/ 13 h 73"/>
                <a:gd name="T60" fmla="*/ 1 w 65"/>
                <a:gd name="T61" fmla="*/ 24 h 73"/>
                <a:gd name="T62" fmla="*/ 0 w 65"/>
                <a:gd name="T63" fmla="*/ 33 h 73"/>
                <a:gd name="T64" fmla="*/ 0 w 65"/>
                <a:gd name="T65" fmla="*/ 33 h 73"/>
                <a:gd name="T66" fmla="*/ 1 w 65"/>
                <a:gd name="T67" fmla="*/ 41 h 73"/>
                <a:gd name="T68" fmla="*/ 3 w 65"/>
                <a:gd name="T69" fmla="*/ 49 h 73"/>
                <a:gd name="T70" fmla="*/ 6 w 65"/>
                <a:gd name="T71" fmla="*/ 55 h 73"/>
                <a:gd name="T72" fmla="*/ 10 w 65"/>
                <a:gd name="T73" fmla="*/ 61 h 73"/>
                <a:gd name="T74" fmla="*/ 16 w 65"/>
                <a:gd name="T75" fmla="*/ 66 h 73"/>
                <a:gd name="T76" fmla="*/ 22 w 65"/>
                <a:gd name="T77" fmla="*/ 70 h 73"/>
                <a:gd name="T78" fmla="*/ 30 w 65"/>
                <a:gd name="T79" fmla="*/ 72 h 73"/>
                <a:gd name="T80" fmla="*/ 36 w 65"/>
                <a:gd name="T81" fmla="*/ 73 h 73"/>
                <a:gd name="T82" fmla="*/ 36 w 65"/>
                <a:gd name="T83" fmla="*/ 73 h 73"/>
                <a:gd name="T84" fmla="*/ 44 w 65"/>
                <a:gd name="T85" fmla="*/ 72 h 73"/>
                <a:gd name="T86" fmla="*/ 52 w 65"/>
                <a:gd name="T87" fmla="*/ 70 h 73"/>
                <a:gd name="T88" fmla="*/ 58 w 65"/>
                <a:gd name="T89" fmla="*/ 66 h 73"/>
                <a:gd name="T90" fmla="*/ 64 w 65"/>
                <a:gd name="T91" fmla="*/ 61 h 73"/>
                <a:gd name="T92" fmla="*/ 64 w 65"/>
                <a:gd name="T93" fmla="*/ 61 h 73"/>
                <a:gd name="T94" fmla="*/ 65 w 65"/>
                <a:gd name="T95" fmla="*/ 58 h 73"/>
                <a:gd name="T96" fmla="*/ 65 w 65"/>
                <a:gd name="T97" fmla="*/ 58 h 73"/>
                <a:gd name="T98" fmla="*/ 64 w 65"/>
                <a:gd name="T99" fmla="*/ 55 h 73"/>
                <a:gd name="T100" fmla="*/ 64 w 65"/>
                <a:gd name="T101" fmla="*/ 55 h 73"/>
                <a:gd name="T102" fmla="*/ 61 w 65"/>
                <a:gd name="T103" fmla="*/ 53 h 73"/>
                <a:gd name="T104" fmla="*/ 58 w 65"/>
                <a:gd name="T105" fmla="*/ 55 h 73"/>
                <a:gd name="T106" fmla="*/ 58 w 65"/>
                <a:gd name="T107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" h="73">
                  <a:moveTo>
                    <a:pt x="58" y="55"/>
                  </a:moveTo>
                  <a:lnTo>
                    <a:pt x="58" y="55"/>
                  </a:lnTo>
                  <a:lnTo>
                    <a:pt x="53" y="59"/>
                  </a:lnTo>
                  <a:lnTo>
                    <a:pt x="49" y="62"/>
                  </a:lnTo>
                  <a:lnTo>
                    <a:pt x="42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26" y="62"/>
                  </a:lnTo>
                  <a:lnTo>
                    <a:pt x="21" y="59"/>
                  </a:lnTo>
                  <a:lnTo>
                    <a:pt x="16" y="55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9" y="4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12" y="18"/>
                  </a:lnTo>
                  <a:lnTo>
                    <a:pt x="16" y="12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2" y="6"/>
                  </a:lnTo>
                  <a:lnTo>
                    <a:pt x="6" y="13"/>
                  </a:lnTo>
                  <a:lnTo>
                    <a:pt x="1" y="2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41"/>
                  </a:lnTo>
                  <a:lnTo>
                    <a:pt x="3" y="49"/>
                  </a:lnTo>
                  <a:lnTo>
                    <a:pt x="6" y="55"/>
                  </a:lnTo>
                  <a:lnTo>
                    <a:pt x="10" y="61"/>
                  </a:lnTo>
                  <a:lnTo>
                    <a:pt x="16" y="66"/>
                  </a:lnTo>
                  <a:lnTo>
                    <a:pt x="22" y="70"/>
                  </a:lnTo>
                  <a:lnTo>
                    <a:pt x="30" y="72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44" y="72"/>
                  </a:lnTo>
                  <a:lnTo>
                    <a:pt x="52" y="70"/>
                  </a:lnTo>
                  <a:lnTo>
                    <a:pt x="58" y="66"/>
                  </a:lnTo>
                  <a:lnTo>
                    <a:pt x="64" y="61"/>
                  </a:lnTo>
                  <a:lnTo>
                    <a:pt x="64" y="61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1" y="53"/>
                  </a:lnTo>
                  <a:lnTo>
                    <a:pt x="58" y="55"/>
                  </a:lnTo>
                  <a:lnTo>
                    <a:pt x="58" y="5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23" name="Group 122"/>
          <p:cNvGrpSpPr/>
          <p:nvPr userDrawn="1"/>
        </p:nvGrpSpPr>
        <p:grpSpPr>
          <a:xfrm>
            <a:off x="5864164" y="6215151"/>
            <a:ext cx="241219" cy="180914"/>
            <a:chOff x="4760913" y="6634163"/>
            <a:chExt cx="204788" cy="204787"/>
          </a:xfrm>
        </p:grpSpPr>
        <p:sp>
          <p:nvSpPr>
            <p:cNvPr id="124" name="Freeform 437"/>
            <p:cNvSpPr>
              <a:spLocks noEditPoints="1"/>
            </p:cNvSpPr>
            <p:nvPr/>
          </p:nvSpPr>
          <p:spPr bwMode="auto">
            <a:xfrm>
              <a:off x="4778376" y="6683375"/>
              <a:ext cx="169863" cy="155575"/>
            </a:xfrm>
            <a:custGeom>
              <a:avLst/>
              <a:gdLst>
                <a:gd name="T0" fmla="*/ 107 w 107"/>
                <a:gd name="T1" fmla="*/ 92 h 98"/>
                <a:gd name="T2" fmla="*/ 103 w 107"/>
                <a:gd name="T3" fmla="*/ 79 h 98"/>
                <a:gd name="T4" fmla="*/ 101 w 107"/>
                <a:gd name="T5" fmla="*/ 76 h 98"/>
                <a:gd name="T6" fmla="*/ 97 w 107"/>
                <a:gd name="T7" fmla="*/ 46 h 98"/>
                <a:gd name="T8" fmla="*/ 97 w 107"/>
                <a:gd name="T9" fmla="*/ 36 h 98"/>
                <a:gd name="T10" fmla="*/ 89 w 107"/>
                <a:gd name="T11" fmla="*/ 20 h 98"/>
                <a:gd name="T12" fmla="*/ 78 w 107"/>
                <a:gd name="T13" fmla="*/ 7 h 98"/>
                <a:gd name="T14" fmla="*/ 63 w 107"/>
                <a:gd name="T15" fmla="*/ 1 h 98"/>
                <a:gd name="T16" fmla="*/ 54 w 107"/>
                <a:gd name="T17" fmla="*/ 0 h 98"/>
                <a:gd name="T18" fmla="*/ 37 w 107"/>
                <a:gd name="T19" fmla="*/ 4 h 98"/>
                <a:gd name="T20" fmla="*/ 23 w 107"/>
                <a:gd name="T21" fmla="*/ 13 h 98"/>
                <a:gd name="T22" fmla="*/ 17 w 107"/>
                <a:gd name="T23" fmla="*/ 20 h 98"/>
                <a:gd name="T24" fmla="*/ 11 w 107"/>
                <a:gd name="T25" fmla="*/ 36 h 98"/>
                <a:gd name="T26" fmla="*/ 11 w 107"/>
                <a:gd name="T27" fmla="*/ 75 h 98"/>
                <a:gd name="T28" fmla="*/ 6 w 107"/>
                <a:gd name="T29" fmla="*/ 76 h 98"/>
                <a:gd name="T30" fmla="*/ 5 w 107"/>
                <a:gd name="T31" fmla="*/ 79 h 98"/>
                <a:gd name="T32" fmla="*/ 0 w 107"/>
                <a:gd name="T33" fmla="*/ 92 h 98"/>
                <a:gd name="T34" fmla="*/ 0 w 107"/>
                <a:gd name="T35" fmla="*/ 92 h 98"/>
                <a:gd name="T36" fmla="*/ 0 w 107"/>
                <a:gd name="T37" fmla="*/ 93 h 98"/>
                <a:gd name="T38" fmla="*/ 0 w 107"/>
                <a:gd name="T39" fmla="*/ 96 h 98"/>
                <a:gd name="T40" fmla="*/ 5 w 107"/>
                <a:gd name="T41" fmla="*/ 98 h 98"/>
                <a:gd name="T42" fmla="*/ 103 w 107"/>
                <a:gd name="T43" fmla="*/ 98 h 98"/>
                <a:gd name="T44" fmla="*/ 106 w 107"/>
                <a:gd name="T45" fmla="*/ 96 h 98"/>
                <a:gd name="T46" fmla="*/ 107 w 107"/>
                <a:gd name="T47" fmla="*/ 93 h 98"/>
                <a:gd name="T48" fmla="*/ 107 w 107"/>
                <a:gd name="T49" fmla="*/ 92 h 98"/>
                <a:gd name="T50" fmla="*/ 107 w 107"/>
                <a:gd name="T51" fmla="*/ 92 h 98"/>
                <a:gd name="T52" fmla="*/ 15 w 107"/>
                <a:gd name="T53" fmla="*/ 46 h 98"/>
                <a:gd name="T54" fmla="*/ 19 w 107"/>
                <a:gd name="T55" fmla="*/ 30 h 98"/>
                <a:gd name="T56" fmla="*/ 28 w 107"/>
                <a:gd name="T57" fmla="*/ 18 h 98"/>
                <a:gd name="T58" fmla="*/ 38 w 107"/>
                <a:gd name="T59" fmla="*/ 9 h 98"/>
                <a:gd name="T60" fmla="*/ 54 w 107"/>
                <a:gd name="T61" fmla="*/ 6 h 98"/>
                <a:gd name="T62" fmla="*/ 61 w 107"/>
                <a:gd name="T63" fmla="*/ 7 h 98"/>
                <a:gd name="T64" fmla="*/ 75 w 107"/>
                <a:gd name="T65" fmla="*/ 13 h 98"/>
                <a:gd name="T66" fmla="*/ 84 w 107"/>
                <a:gd name="T67" fmla="*/ 23 h 98"/>
                <a:gd name="T68" fmla="*/ 91 w 107"/>
                <a:gd name="T69" fmla="*/ 36 h 98"/>
                <a:gd name="T70" fmla="*/ 91 w 107"/>
                <a:gd name="T71" fmla="*/ 75 h 98"/>
                <a:gd name="T72" fmla="*/ 15 w 107"/>
                <a:gd name="T73" fmla="*/ 46 h 98"/>
                <a:gd name="T74" fmla="*/ 9 w 107"/>
                <a:gd name="T75" fmla="*/ 82 h 98"/>
                <a:gd name="T76" fmla="*/ 9 w 107"/>
                <a:gd name="T77" fmla="*/ 82 h 98"/>
                <a:gd name="T78" fmla="*/ 95 w 107"/>
                <a:gd name="T79" fmla="*/ 81 h 98"/>
                <a:gd name="T80" fmla="*/ 97 w 107"/>
                <a:gd name="T81" fmla="*/ 82 h 98"/>
                <a:gd name="T82" fmla="*/ 101 w 107"/>
                <a:gd name="T83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98">
                  <a:moveTo>
                    <a:pt x="107" y="92"/>
                  </a:moveTo>
                  <a:lnTo>
                    <a:pt x="107" y="92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36"/>
                  </a:lnTo>
                  <a:lnTo>
                    <a:pt x="94" y="27"/>
                  </a:lnTo>
                  <a:lnTo>
                    <a:pt x="89" y="20"/>
                  </a:lnTo>
                  <a:lnTo>
                    <a:pt x="84" y="13"/>
                  </a:lnTo>
                  <a:lnTo>
                    <a:pt x="78" y="7"/>
                  </a:lnTo>
                  <a:lnTo>
                    <a:pt x="71" y="4"/>
                  </a:lnTo>
                  <a:lnTo>
                    <a:pt x="63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5" y="1"/>
                  </a:lnTo>
                  <a:lnTo>
                    <a:pt x="37" y="4"/>
                  </a:lnTo>
                  <a:lnTo>
                    <a:pt x="29" y="7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17" y="20"/>
                  </a:lnTo>
                  <a:lnTo>
                    <a:pt x="14" y="27"/>
                  </a:lnTo>
                  <a:lnTo>
                    <a:pt x="11" y="36"/>
                  </a:lnTo>
                  <a:lnTo>
                    <a:pt x="11" y="46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6" y="76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98"/>
                  </a:lnTo>
                  <a:lnTo>
                    <a:pt x="5" y="98"/>
                  </a:lnTo>
                  <a:lnTo>
                    <a:pt x="103" y="98"/>
                  </a:lnTo>
                  <a:lnTo>
                    <a:pt x="103" y="98"/>
                  </a:lnTo>
                  <a:lnTo>
                    <a:pt x="104" y="98"/>
                  </a:lnTo>
                  <a:lnTo>
                    <a:pt x="106" y="96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7" y="92"/>
                  </a:lnTo>
                  <a:lnTo>
                    <a:pt x="107" y="92"/>
                  </a:lnTo>
                  <a:lnTo>
                    <a:pt x="107" y="92"/>
                  </a:lnTo>
                  <a:lnTo>
                    <a:pt x="107" y="92"/>
                  </a:lnTo>
                  <a:close/>
                  <a:moveTo>
                    <a:pt x="15" y="46"/>
                  </a:moveTo>
                  <a:lnTo>
                    <a:pt x="15" y="46"/>
                  </a:lnTo>
                  <a:lnTo>
                    <a:pt x="17" y="36"/>
                  </a:lnTo>
                  <a:lnTo>
                    <a:pt x="19" y="30"/>
                  </a:lnTo>
                  <a:lnTo>
                    <a:pt x="23" y="23"/>
                  </a:lnTo>
                  <a:lnTo>
                    <a:pt x="28" y="18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6" y="7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61" y="7"/>
                  </a:lnTo>
                  <a:lnTo>
                    <a:pt x="68" y="9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4" y="23"/>
                  </a:lnTo>
                  <a:lnTo>
                    <a:pt x="88" y="30"/>
                  </a:lnTo>
                  <a:lnTo>
                    <a:pt x="91" y="36"/>
                  </a:lnTo>
                  <a:lnTo>
                    <a:pt x="91" y="46"/>
                  </a:lnTo>
                  <a:lnTo>
                    <a:pt x="91" y="75"/>
                  </a:lnTo>
                  <a:lnTo>
                    <a:pt x="15" y="75"/>
                  </a:lnTo>
                  <a:lnTo>
                    <a:pt x="15" y="46"/>
                  </a:lnTo>
                  <a:close/>
                  <a:moveTo>
                    <a:pt x="6" y="92"/>
                  </a:move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2" y="81"/>
                  </a:lnTo>
                  <a:lnTo>
                    <a:pt x="95" y="81"/>
                  </a:lnTo>
                  <a:lnTo>
                    <a:pt x="95" y="81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101" y="92"/>
                  </a:lnTo>
                  <a:lnTo>
                    <a:pt x="6" y="9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" name="Freeform 438"/>
            <p:cNvSpPr>
              <a:spLocks/>
            </p:cNvSpPr>
            <p:nvPr/>
          </p:nvSpPr>
          <p:spPr bwMode="auto">
            <a:xfrm>
              <a:off x="4802188" y="6648450"/>
              <a:ext cx="25400" cy="36513"/>
            </a:xfrm>
            <a:custGeom>
              <a:avLst/>
              <a:gdLst>
                <a:gd name="T0" fmla="*/ 10 w 16"/>
                <a:gd name="T1" fmla="*/ 22 h 23"/>
                <a:gd name="T2" fmla="*/ 10 w 16"/>
                <a:gd name="T3" fmla="*/ 22 h 23"/>
                <a:gd name="T4" fmla="*/ 13 w 16"/>
                <a:gd name="T5" fmla="*/ 23 h 23"/>
                <a:gd name="T6" fmla="*/ 13 w 16"/>
                <a:gd name="T7" fmla="*/ 23 h 23"/>
                <a:gd name="T8" fmla="*/ 14 w 16"/>
                <a:gd name="T9" fmla="*/ 23 h 23"/>
                <a:gd name="T10" fmla="*/ 14 w 16"/>
                <a:gd name="T11" fmla="*/ 23 h 23"/>
                <a:gd name="T12" fmla="*/ 16 w 16"/>
                <a:gd name="T13" fmla="*/ 22 h 23"/>
                <a:gd name="T14" fmla="*/ 14 w 16"/>
                <a:gd name="T15" fmla="*/ 19 h 23"/>
                <a:gd name="T16" fmla="*/ 5 w 16"/>
                <a:gd name="T17" fmla="*/ 2 h 23"/>
                <a:gd name="T18" fmla="*/ 5 w 16"/>
                <a:gd name="T19" fmla="*/ 2 h 23"/>
                <a:gd name="T20" fmla="*/ 4 w 16"/>
                <a:gd name="T21" fmla="*/ 0 h 23"/>
                <a:gd name="T22" fmla="*/ 2 w 16"/>
                <a:gd name="T23" fmla="*/ 2 h 23"/>
                <a:gd name="T24" fmla="*/ 2 w 16"/>
                <a:gd name="T25" fmla="*/ 2 h 23"/>
                <a:gd name="T26" fmla="*/ 0 w 16"/>
                <a:gd name="T27" fmla="*/ 3 h 23"/>
                <a:gd name="T28" fmla="*/ 0 w 16"/>
                <a:gd name="T29" fmla="*/ 5 h 23"/>
                <a:gd name="T30" fmla="*/ 10 w 16"/>
                <a:gd name="T3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3">
                  <a:moveTo>
                    <a:pt x="10" y="22"/>
                  </a:moveTo>
                  <a:lnTo>
                    <a:pt x="10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6" y="22"/>
                  </a:lnTo>
                  <a:lnTo>
                    <a:pt x="14" y="19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" name="Freeform 439"/>
            <p:cNvSpPr>
              <a:spLocks/>
            </p:cNvSpPr>
            <p:nvPr/>
          </p:nvSpPr>
          <p:spPr bwMode="auto">
            <a:xfrm>
              <a:off x="4760913" y="6692900"/>
              <a:ext cx="34925" cy="23813"/>
            </a:xfrm>
            <a:custGeom>
              <a:avLst/>
              <a:gdLst>
                <a:gd name="T0" fmla="*/ 19 w 22"/>
                <a:gd name="T1" fmla="*/ 15 h 15"/>
                <a:gd name="T2" fmla="*/ 19 w 22"/>
                <a:gd name="T3" fmla="*/ 15 h 15"/>
                <a:gd name="T4" fmla="*/ 22 w 22"/>
                <a:gd name="T5" fmla="*/ 14 h 15"/>
                <a:gd name="T6" fmla="*/ 22 w 22"/>
                <a:gd name="T7" fmla="*/ 14 h 15"/>
                <a:gd name="T8" fmla="*/ 22 w 22"/>
                <a:gd name="T9" fmla="*/ 11 h 15"/>
                <a:gd name="T10" fmla="*/ 20 w 22"/>
                <a:gd name="T11" fmla="*/ 9 h 15"/>
                <a:gd name="T12" fmla="*/ 5 w 22"/>
                <a:gd name="T13" fmla="*/ 0 h 15"/>
                <a:gd name="T14" fmla="*/ 5 w 22"/>
                <a:gd name="T15" fmla="*/ 0 h 15"/>
                <a:gd name="T16" fmla="*/ 2 w 22"/>
                <a:gd name="T17" fmla="*/ 0 h 15"/>
                <a:gd name="T18" fmla="*/ 0 w 22"/>
                <a:gd name="T19" fmla="*/ 1 h 15"/>
                <a:gd name="T20" fmla="*/ 0 w 22"/>
                <a:gd name="T21" fmla="*/ 1 h 15"/>
                <a:gd name="T22" fmla="*/ 0 w 22"/>
                <a:gd name="T23" fmla="*/ 3 h 15"/>
                <a:gd name="T24" fmla="*/ 2 w 22"/>
                <a:gd name="T25" fmla="*/ 4 h 15"/>
                <a:gd name="T26" fmla="*/ 17 w 22"/>
                <a:gd name="T27" fmla="*/ 15 h 15"/>
                <a:gd name="T28" fmla="*/ 17 w 22"/>
                <a:gd name="T29" fmla="*/ 15 h 15"/>
                <a:gd name="T30" fmla="*/ 19 w 22"/>
                <a:gd name="T31" fmla="*/ 15 h 15"/>
                <a:gd name="T32" fmla="*/ 19 w 22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5">
                  <a:moveTo>
                    <a:pt x="19" y="15"/>
                  </a:moveTo>
                  <a:lnTo>
                    <a:pt x="19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0" y="9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" name="Freeform 440"/>
            <p:cNvSpPr>
              <a:spLocks/>
            </p:cNvSpPr>
            <p:nvPr/>
          </p:nvSpPr>
          <p:spPr bwMode="auto">
            <a:xfrm>
              <a:off x="4900613" y="6648450"/>
              <a:ext cx="23813" cy="36513"/>
            </a:xfrm>
            <a:custGeom>
              <a:avLst/>
              <a:gdLst>
                <a:gd name="T0" fmla="*/ 1 w 15"/>
                <a:gd name="T1" fmla="*/ 23 h 23"/>
                <a:gd name="T2" fmla="*/ 1 w 15"/>
                <a:gd name="T3" fmla="*/ 23 h 23"/>
                <a:gd name="T4" fmla="*/ 3 w 15"/>
                <a:gd name="T5" fmla="*/ 23 h 23"/>
                <a:gd name="T6" fmla="*/ 3 w 15"/>
                <a:gd name="T7" fmla="*/ 23 h 23"/>
                <a:gd name="T8" fmla="*/ 6 w 15"/>
                <a:gd name="T9" fmla="*/ 22 h 23"/>
                <a:gd name="T10" fmla="*/ 15 w 15"/>
                <a:gd name="T11" fmla="*/ 5 h 23"/>
                <a:gd name="T12" fmla="*/ 15 w 15"/>
                <a:gd name="T13" fmla="*/ 5 h 23"/>
                <a:gd name="T14" fmla="*/ 15 w 15"/>
                <a:gd name="T15" fmla="*/ 3 h 23"/>
                <a:gd name="T16" fmla="*/ 14 w 15"/>
                <a:gd name="T17" fmla="*/ 2 h 23"/>
                <a:gd name="T18" fmla="*/ 14 w 15"/>
                <a:gd name="T19" fmla="*/ 2 h 23"/>
                <a:gd name="T20" fmla="*/ 12 w 15"/>
                <a:gd name="T21" fmla="*/ 0 h 23"/>
                <a:gd name="T22" fmla="*/ 9 w 15"/>
                <a:gd name="T23" fmla="*/ 2 h 23"/>
                <a:gd name="T24" fmla="*/ 0 w 15"/>
                <a:gd name="T25" fmla="*/ 19 h 23"/>
                <a:gd name="T26" fmla="*/ 0 w 15"/>
                <a:gd name="T27" fmla="*/ 19 h 23"/>
                <a:gd name="T28" fmla="*/ 0 w 15"/>
                <a:gd name="T29" fmla="*/ 22 h 23"/>
                <a:gd name="T30" fmla="*/ 1 w 15"/>
                <a:gd name="T31" fmla="*/ 23 h 23"/>
                <a:gd name="T32" fmla="*/ 1 w 15"/>
                <a:gd name="T3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3">
                  <a:moveTo>
                    <a:pt x="1" y="23"/>
                  </a:moveTo>
                  <a:lnTo>
                    <a:pt x="1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6" y="22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9" y="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" name="Freeform 441"/>
            <p:cNvSpPr>
              <a:spLocks/>
            </p:cNvSpPr>
            <p:nvPr/>
          </p:nvSpPr>
          <p:spPr bwMode="auto">
            <a:xfrm>
              <a:off x="4932363" y="6692900"/>
              <a:ext cx="33338" cy="23813"/>
            </a:xfrm>
            <a:custGeom>
              <a:avLst/>
              <a:gdLst>
                <a:gd name="T0" fmla="*/ 21 w 21"/>
                <a:gd name="T1" fmla="*/ 1 h 15"/>
                <a:gd name="T2" fmla="*/ 21 w 21"/>
                <a:gd name="T3" fmla="*/ 1 h 15"/>
                <a:gd name="T4" fmla="*/ 20 w 21"/>
                <a:gd name="T5" fmla="*/ 0 h 15"/>
                <a:gd name="T6" fmla="*/ 17 w 21"/>
                <a:gd name="T7" fmla="*/ 0 h 15"/>
                <a:gd name="T8" fmla="*/ 1 w 21"/>
                <a:gd name="T9" fmla="*/ 9 h 15"/>
                <a:gd name="T10" fmla="*/ 1 w 21"/>
                <a:gd name="T11" fmla="*/ 9 h 15"/>
                <a:gd name="T12" fmla="*/ 0 w 21"/>
                <a:gd name="T13" fmla="*/ 11 h 15"/>
                <a:gd name="T14" fmla="*/ 0 w 21"/>
                <a:gd name="T15" fmla="*/ 14 h 15"/>
                <a:gd name="T16" fmla="*/ 0 w 21"/>
                <a:gd name="T17" fmla="*/ 14 h 15"/>
                <a:gd name="T18" fmla="*/ 3 w 21"/>
                <a:gd name="T19" fmla="*/ 15 h 15"/>
                <a:gd name="T20" fmla="*/ 3 w 21"/>
                <a:gd name="T21" fmla="*/ 15 h 15"/>
                <a:gd name="T22" fmla="*/ 4 w 21"/>
                <a:gd name="T23" fmla="*/ 15 h 15"/>
                <a:gd name="T24" fmla="*/ 20 w 21"/>
                <a:gd name="T25" fmla="*/ 4 h 15"/>
                <a:gd name="T26" fmla="*/ 20 w 21"/>
                <a:gd name="T27" fmla="*/ 4 h 15"/>
                <a:gd name="T28" fmla="*/ 21 w 21"/>
                <a:gd name="T29" fmla="*/ 3 h 15"/>
                <a:gd name="T30" fmla="*/ 21 w 21"/>
                <a:gd name="T31" fmla="*/ 1 h 15"/>
                <a:gd name="T32" fmla="*/ 21 w 21"/>
                <a:gd name="T3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5">
                  <a:moveTo>
                    <a:pt x="21" y="1"/>
                  </a:moveTo>
                  <a:lnTo>
                    <a:pt x="21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" name="Freeform 442"/>
            <p:cNvSpPr>
              <a:spLocks/>
            </p:cNvSpPr>
            <p:nvPr/>
          </p:nvSpPr>
          <p:spPr bwMode="auto">
            <a:xfrm>
              <a:off x="4859338" y="6634163"/>
              <a:ext cx="9525" cy="39688"/>
            </a:xfrm>
            <a:custGeom>
              <a:avLst/>
              <a:gdLst>
                <a:gd name="T0" fmla="*/ 3 w 6"/>
                <a:gd name="T1" fmla="*/ 25 h 25"/>
                <a:gd name="T2" fmla="*/ 3 w 6"/>
                <a:gd name="T3" fmla="*/ 25 h 25"/>
                <a:gd name="T4" fmla="*/ 4 w 6"/>
                <a:gd name="T5" fmla="*/ 25 h 25"/>
                <a:gd name="T6" fmla="*/ 6 w 6"/>
                <a:gd name="T7" fmla="*/ 22 h 25"/>
                <a:gd name="T8" fmla="*/ 6 w 6"/>
                <a:gd name="T9" fmla="*/ 3 h 25"/>
                <a:gd name="T10" fmla="*/ 6 w 6"/>
                <a:gd name="T11" fmla="*/ 3 h 25"/>
                <a:gd name="T12" fmla="*/ 4 w 6"/>
                <a:gd name="T13" fmla="*/ 2 h 25"/>
                <a:gd name="T14" fmla="*/ 3 w 6"/>
                <a:gd name="T15" fmla="*/ 0 h 25"/>
                <a:gd name="T16" fmla="*/ 3 w 6"/>
                <a:gd name="T17" fmla="*/ 0 h 25"/>
                <a:gd name="T18" fmla="*/ 1 w 6"/>
                <a:gd name="T19" fmla="*/ 2 h 25"/>
                <a:gd name="T20" fmla="*/ 0 w 6"/>
                <a:gd name="T21" fmla="*/ 3 h 25"/>
                <a:gd name="T22" fmla="*/ 0 w 6"/>
                <a:gd name="T23" fmla="*/ 22 h 25"/>
                <a:gd name="T24" fmla="*/ 0 w 6"/>
                <a:gd name="T25" fmla="*/ 22 h 25"/>
                <a:gd name="T26" fmla="*/ 1 w 6"/>
                <a:gd name="T27" fmla="*/ 25 h 25"/>
                <a:gd name="T28" fmla="*/ 3 w 6"/>
                <a:gd name="T29" fmla="*/ 25 h 25"/>
                <a:gd name="T30" fmla="*/ 3 w 6"/>
                <a:gd name="T3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25">
                  <a:moveTo>
                    <a:pt x="3" y="25"/>
                  </a:moveTo>
                  <a:lnTo>
                    <a:pt x="3" y="25"/>
                  </a:lnTo>
                  <a:lnTo>
                    <a:pt x="4" y="25"/>
                  </a:lnTo>
                  <a:lnTo>
                    <a:pt x="6" y="22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" name="Freeform 443"/>
            <p:cNvSpPr>
              <a:spLocks/>
            </p:cNvSpPr>
            <p:nvPr/>
          </p:nvSpPr>
          <p:spPr bwMode="auto">
            <a:xfrm>
              <a:off x="4868863" y="6710363"/>
              <a:ext cx="38100" cy="38100"/>
            </a:xfrm>
            <a:custGeom>
              <a:avLst/>
              <a:gdLst>
                <a:gd name="T0" fmla="*/ 17 w 24"/>
                <a:gd name="T1" fmla="*/ 7 h 24"/>
                <a:gd name="T2" fmla="*/ 17 w 24"/>
                <a:gd name="T3" fmla="*/ 7 h 24"/>
                <a:gd name="T4" fmla="*/ 11 w 24"/>
                <a:gd name="T5" fmla="*/ 3 h 24"/>
                <a:gd name="T6" fmla="*/ 4 w 24"/>
                <a:gd name="T7" fmla="*/ 0 h 24"/>
                <a:gd name="T8" fmla="*/ 4 w 24"/>
                <a:gd name="T9" fmla="*/ 0 h 24"/>
                <a:gd name="T10" fmla="*/ 1 w 24"/>
                <a:gd name="T11" fmla="*/ 0 h 24"/>
                <a:gd name="T12" fmla="*/ 0 w 24"/>
                <a:gd name="T13" fmla="*/ 1 h 24"/>
                <a:gd name="T14" fmla="*/ 0 w 24"/>
                <a:gd name="T15" fmla="*/ 1 h 24"/>
                <a:gd name="T16" fmla="*/ 1 w 24"/>
                <a:gd name="T17" fmla="*/ 4 h 24"/>
                <a:gd name="T18" fmla="*/ 3 w 24"/>
                <a:gd name="T19" fmla="*/ 6 h 24"/>
                <a:gd name="T20" fmla="*/ 3 w 24"/>
                <a:gd name="T21" fmla="*/ 6 h 24"/>
                <a:gd name="T22" fmla="*/ 8 w 24"/>
                <a:gd name="T23" fmla="*/ 7 h 24"/>
                <a:gd name="T24" fmla="*/ 12 w 24"/>
                <a:gd name="T25" fmla="*/ 12 h 24"/>
                <a:gd name="T26" fmla="*/ 17 w 24"/>
                <a:gd name="T27" fmla="*/ 16 h 24"/>
                <a:gd name="T28" fmla="*/ 18 w 24"/>
                <a:gd name="T29" fmla="*/ 21 h 24"/>
                <a:gd name="T30" fmla="*/ 18 w 24"/>
                <a:gd name="T31" fmla="*/ 21 h 24"/>
                <a:gd name="T32" fmla="*/ 20 w 24"/>
                <a:gd name="T33" fmla="*/ 23 h 24"/>
                <a:gd name="T34" fmla="*/ 21 w 24"/>
                <a:gd name="T35" fmla="*/ 24 h 24"/>
                <a:gd name="T36" fmla="*/ 21 w 24"/>
                <a:gd name="T37" fmla="*/ 24 h 24"/>
                <a:gd name="T38" fmla="*/ 23 w 24"/>
                <a:gd name="T39" fmla="*/ 24 h 24"/>
                <a:gd name="T40" fmla="*/ 23 w 24"/>
                <a:gd name="T41" fmla="*/ 24 h 24"/>
                <a:gd name="T42" fmla="*/ 24 w 24"/>
                <a:gd name="T43" fmla="*/ 23 h 24"/>
                <a:gd name="T44" fmla="*/ 24 w 24"/>
                <a:gd name="T45" fmla="*/ 19 h 24"/>
                <a:gd name="T46" fmla="*/ 24 w 24"/>
                <a:gd name="T47" fmla="*/ 19 h 24"/>
                <a:gd name="T48" fmla="*/ 21 w 24"/>
                <a:gd name="T49" fmla="*/ 13 h 24"/>
                <a:gd name="T50" fmla="*/ 17 w 24"/>
                <a:gd name="T51" fmla="*/ 7 h 24"/>
                <a:gd name="T52" fmla="*/ 17 w 24"/>
                <a:gd name="T53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7" y="7"/>
                  </a:moveTo>
                  <a:lnTo>
                    <a:pt x="17" y="7"/>
                  </a:lnTo>
                  <a:lnTo>
                    <a:pt x="11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8" y="7"/>
                  </a:lnTo>
                  <a:lnTo>
                    <a:pt x="12" y="12"/>
                  </a:lnTo>
                  <a:lnTo>
                    <a:pt x="17" y="16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3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1" y="13"/>
                  </a:lnTo>
                  <a:lnTo>
                    <a:pt x="17" y="7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31" name="Group 130"/>
          <p:cNvGrpSpPr/>
          <p:nvPr userDrawn="1"/>
        </p:nvGrpSpPr>
        <p:grpSpPr>
          <a:xfrm>
            <a:off x="5153597" y="6231981"/>
            <a:ext cx="170163" cy="180914"/>
            <a:chOff x="4157663" y="6653213"/>
            <a:chExt cx="144463" cy="204788"/>
          </a:xfrm>
        </p:grpSpPr>
        <p:sp>
          <p:nvSpPr>
            <p:cNvPr id="132" name="Freeform 444"/>
            <p:cNvSpPr>
              <a:spLocks noEditPoints="1"/>
            </p:cNvSpPr>
            <p:nvPr/>
          </p:nvSpPr>
          <p:spPr bwMode="auto">
            <a:xfrm>
              <a:off x="4157663" y="6653213"/>
              <a:ext cx="144463" cy="204788"/>
            </a:xfrm>
            <a:custGeom>
              <a:avLst/>
              <a:gdLst>
                <a:gd name="T0" fmla="*/ 88 w 91"/>
                <a:gd name="T1" fmla="*/ 0 h 129"/>
                <a:gd name="T2" fmla="*/ 3 w 91"/>
                <a:gd name="T3" fmla="*/ 0 h 129"/>
                <a:gd name="T4" fmla="*/ 3 w 91"/>
                <a:gd name="T5" fmla="*/ 0 h 129"/>
                <a:gd name="T6" fmla="*/ 3 w 91"/>
                <a:gd name="T7" fmla="*/ 0 h 129"/>
                <a:gd name="T8" fmla="*/ 3 w 91"/>
                <a:gd name="T9" fmla="*/ 0 h 129"/>
                <a:gd name="T10" fmla="*/ 3 w 91"/>
                <a:gd name="T11" fmla="*/ 0 h 129"/>
                <a:gd name="T12" fmla="*/ 3 w 91"/>
                <a:gd name="T13" fmla="*/ 0 h 129"/>
                <a:gd name="T14" fmla="*/ 2 w 91"/>
                <a:gd name="T15" fmla="*/ 0 h 129"/>
                <a:gd name="T16" fmla="*/ 2 w 91"/>
                <a:gd name="T17" fmla="*/ 0 h 129"/>
                <a:gd name="T18" fmla="*/ 2 w 91"/>
                <a:gd name="T19" fmla="*/ 0 h 129"/>
                <a:gd name="T20" fmla="*/ 2 w 91"/>
                <a:gd name="T21" fmla="*/ 0 h 129"/>
                <a:gd name="T22" fmla="*/ 2 w 91"/>
                <a:gd name="T23" fmla="*/ 0 h 129"/>
                <a:gd name="T24" fmla="*/ 2 w 91"/>
                <a:gd name="T25" fmla="*/ 0 h 129"/>
                <a:gd name="T26" fmla="*/ 2 w 91"/>
                <a:gd name="T27" fmla="*/ 2 h 129"/>
                <a:gd name="T28" fmla="*/ 2 w 91"/>
                <a:gd name="T29" fmla="*/ 2 h 129"/>
                <a:gd name="T30" fmla="*/ 2 w 91"/>
                <a:gd name="T31" fmla="*/ 2 h 129"/>
                <a:gd name="T32" fmla="*/ 2 w 91"/>
                <a:gd name="T33" fmla="*/ 2 h 129"/>
                <a:gd name="T34" fmla="*/ 0 w 91"/>
                <a:gd name="T35" fmla="*/ 3 h 129"/>
                <a:gd name="T36" fmla="*/ 0 w 91"/>
                <a:gd name="T37" fmla="*/ 106 h 129"/>
                <a:gd name="T38" fmla="*/ 0 w 91"/>
                <a:gd name="T39" fmla="*/ 106 h 129"/>
                <a:gd name="T40" fmla="*/ 2 w 91"/>
                <a:gd name="T41" fmla="*/ 108 h 129"/>
                <a:gd name="T42" fmla="*/ 2 w 91"/>
                <a:gd name="T43" fmla="*/ 108 h 129"/>
                <a:gd name="T44" fmla="*/ 2 w 91"/>
                <a:gd name="T45" fmla="*/ 109 h 129"/>
                <a:gd name="T46" fmla="*/ 2 w 91"/>
                <a:gd name="T47" fmla="*/ 109 h 129"/>
                <a:gd name="T48" fmla="*/ 3 w 91"/>
                <a:gd name="T49" fmla="*/ 109 h 129"/>
                <a:gd name="T50" fmla="*/ 3 w 91"/>
                <a:gd name="T51" fmla="*/ 109 h 129"/>
                <a:gd name="T52" fmla="*/ 3 w 91"/>
                <a:gd name="T53" fmla="*/ 109 h 129"/>
                <a:gd name="T54" fmla="*/ 66 w 91"/>
                <a:gd name="T55" fmla="*/ 129 h 129"/>
                <a:gd name="T56" fmla="*/ 66 w 91"/>
                <a:gd name="T57" fmla="*/ 129 h 129"/>
                <a:gd name="T58" fmla="*/ 68 w 91"/>
                <a:gd name="T59" fmla="*/ 129 h 129"/>
                <a:gd name="T60" fmla="*/ 68 w 91"/>
                <a:gd name="T61" fmla="*/ 129 h 129"/>
                <a:gd name="T62" fmla="*/ 69 w 91"/>
                <a:gd name="T63" fmla="*/ 129 h 129"/>
                <a:gd name="T64" fmla="*/ 69 w 91"/>
                <a:gd name="T65" fmla="*/ 129 h 129"/>
                <a:gd name="T66" fmla="*/ 71 w 91"/>
                <a:gd name="T67" fmla="*/ 126 h 129"/>
                <a:gd name="T68" fmla="*/ 71 w 91"/>
                <a:gd name="T69" fmla="*/ 109 h 129"/>
                <a:gd name="T70" fmla="*/ 71 w 91"/>
                <a:gd name="T71" fmla="*/ 109 h 129"/>
                <a:gd name="T72" fmla="*/ 72 w 91"/>
                <a:gd name="T73" fmla="*/ 109 h 129"/>
                <a:gd name="T74" fmla="*/ 88 w 91"/>
                <a:gd name="T75" fmla="*/ 109 h 129"/>
                <a:gd name="T76" fmla="*/ 88 w 91"/>
                <a:gd name="T77" fmla="*/ 109 h 129"/>
                <a:gd name="T78" fmla="*/ 89 w 91"/>
                <a:gd name="T79" fmla="*/ 109 h 129"/>
                <a:gd name="T80" fmla="*/ 91 w 91"/>
                <a:gd name="T81" fmla="*/ 106 h 129"/>
                <a:gd name="T82" fmla="*/ 91 w 91"/>
                <a:gd name="T83" fmla="*/ 3 h 129"/>
                <a:gd name="T84" fmla="*/ 91 w 91"/>
                <a:gd name="T85" fmla="*/ 3 h 129"/>
                <a:gd name="T86" fmla="*/ 89 w 91"/>
                <a:gd name="T87" fmla="*/ 0 h 129"/>
                <a:gd name="T88" fmla="*/ 88 w 91"/>
                <a:gd name="T89" fmla="*/ 0 h 129"/>
                <a:gd name="T90" fmla="*/ 88 w 91"/>
                <a:gd name="T91" fmla="*/ 0 h 129"/>
                <a:gd name="T92" fmla="*/ 65 w 91"/>
                <a:gd name="T93" fmla="*/ 121 h 129"/>
                <a:gd name="T94" fmla="*/ 7 w 91"/>
                <a:gd name="T95" fmla="*/ 104 h 129"/>
                <a:gd name="T96" fmla="*/ 7 w 91"/>
                <a:gd name="T97" fmla="*/ 6 h 129"/>
                <a:gd name="T98" fmla="*/ 65 w 91"/>
                <a:gd name="T99" fmla="*/ 25 h 129"/>
                <a:gd name="T100" fmla="*/ 65 w 91"/>
                <a:gd name="T101" fmla="*/ 121 h 129"/>
                <a:gd name="T102" fmla="*/ 85 w 91"/>
                <a:gd name="T103" fmla="*/ 103 h 129"/>
                <a:gd name="T104" fmla="*/ 72 w 91"/>
                <a:gd name="T105" fmla="*/ 103 h 129"/>
                <a:gd name="T106" fmla="*/ 72 w 91"/>
                <a:gd name="T107" fmla="*/ 103 h 129"/>
                <a:gd name="T108" fmla="*/ 71 w 91"/>
                <a:gd name="T109" fmla="*/ 104 h 129"/>
                <a:gd name="T110" fmla="*/ 71 w 91"/>
                <a:gd name="T111" fmla="*/ 22 h 129"/>
                <a:gd name="T112" fmla="*/ 71 w 91"/>
                <a:gd name="T113" fmla="*/ 22 h 129"/>
                <a:gd name="T114" fmla="*/ 71 w 91"/>
                <a:gd name="T115" fmla="*/ 20 h 129"/>
                <a:gd name="T116" fmla="*/ 69 w 91"/>
                <a:gd name="T117" fmla="*/ 19 h 129"/>
                <a:gd name="T118" fmla="*/ 23 w 91"/>
                <a:gd name="T119" fmla="*/ 6 h 129"/>
                <a:gd name="T120" fmla="*/ 85 w 91"/>
                <a:gd name="T121" fmla="*/ 6 h 129"/>
                <a:gd name="T122" fmla="*/ 85 w 91"/>
                <a:gd name="T123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1" h="129">
                  <a:moveTo>
                    <a:pt x="88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66" y="129"/>
                  </a:lnTo>
                  <a:lnTo>
                    <a:pt x="66" y="129"/>
                  </a:lnTo>
                  <a:lnTo>
                    <a:pt x="68" y="129"/>
                  </a:lnTo>
                  <a:lnTo>
                    <a:pt x="68" y="129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71" y="126"/>
                  </a:lnTo>
                  <a:lnTo>
                    <a:pt x="71" y="109"/>
                  </a:lnTo>
                  <a:lnTo>
                    <a:pt x="71" y="109"/>
                  </a:lnTo>
                  <a:lnTo>
                    <a:pt x="72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9" y="109"/>
                  </a:lnTo>
                  <a:lnTo>
                    <a:pt x="91" y="106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89" y="0"/>
                  </a:lnTo>
                  <a:lnTo>
                    <a:pt x="88" y="0"/>
                  </a:lnTo>
                  <a:lnTo>
                    <a:pt x="88" y="0"/>
                  </a:lnTo>
                  <a:close/>
                  <a:moveTo>
                    <a:pt x="65" y="121"/>
                  </a:moveTo>
                  <a:lnTo>
                    <a:pt x="7" y="104"/>
                  </a:lnTo>
                  <a:lnTo>
                    <a:pt x="7" y="6"/>
                  </a:lnTo>
                  <a:lnTo>
                    <a:pt x="65" y="25"/>
                  </a:lnTo>
                  <a:lnTo>
                    <a:pt x="65" y="121"/>
                  </a:lnTo>
                  <a:close/>
                  <a:moveTo>
                    <a:pt x="85" y="103"/>
                  </a:moveTo>
                  <a:lnTo>
                    <a:pt x="72" y="103"/>
                  </a:lnTo>
                  <a:lnTo>
                    <a:pt x="72" y="103"/>
                  </a:lnTo>
                  <a:lnTo>
                    <a:pt x="71" y="104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69" y="19"/>
                  </a:lnTo>
                  <a:lnTo>
                    <a:pt x="23" y="6"/>
                  </a:lnTo>
                  <a:lnTo>
                    <a:pt x="85" y="6"/>
                  </a:lnTo>
                  <a:lnTo>
                    <a:pt x="85" y="10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" name="Freeform 445"/>
            <p:cNvSpPr>
              <a:spLocks/>
            </p:cNvSpPr>
            <p:nvPr/>
          </p:nvSpPr>
          <p:spPr bwMode="auto">
            <a:xfrm>
              <a:off x="4235451" y="6753225"/>
              <a:ext cx="15875" cy="14288"/>
            </a:xfrm>
            <a:custGeom>
              <a:avLst/>
              <a:gdLst>
                <a:gd name="T0" fmla="*/ 5 w 10"/>
                <a:gd name="T1" fmla="*/ 9 h 9"/>
                <a:gd name="T2" fmla="*/ 5 w 10"/>
                <a:gd name="T3" fmla="*/ 9 h 9"/>
                <a:gd name="T4" fmla="*/ 8 w 10"/>
                <a:gd name="T5" fmla="*/ 8 h 9"/>
                <a:gd name="T6" fmla="*/ 10 w 10"/>
                <a:gd name="T7" fmla="*/ 5 h 9"/>
                <a:gd name="T8" fmla="*/ 10 w 10"/>
                <a:gd name="T9" fmla="*/ 5 h 9"/>
                <a:gd name="T10" fmla="*/ 8 w 10"/>
                <a:gd name="T11" fmla="*/ 0 h 9"/>
                <a:gd name="T12" fmla="*/ 5 w 10"/>
                <a:gd name="T13" fmla="*/ 0 h 9"/>
                <a:gd name="T14" fmla="*/ 5 w 10"/>
                <a:gd name="T15" fmla="*/ 0 h 9"/>
                <a:gd name="T16" fmla="*/ 0 w 10"/>
                <a:gd name="T17" fmla="*/ 0 h 9"/>
                <a:gd name="T18" fmla="*/ 0 w 10"/>
                <a:gd name="T19" fmla="*/ 5 h 9"/>
                <a:gd name="T20" fmla="*/ 0 w 10"/>
                <a:gd name="T21" fmla="*/ 5 h 9"/>
                <a:gd name="T22" fmla="*/ 0 w 10"/>
                <a:gd name="T23" fmla="*/ 8 h 9"/>
                <a:gd name="T24" fmla="*/ 5 w 10"/>
                <a:gd name="T25" fmla="*/ 9 h 9"/>
                <a:gd name="T26" fmla="*/ 5 w 10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lnTo>
                    <a:pt x="5" y="9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5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34" name="Group 133"/>
          <p:cNvGrpSpPr/>
          <p:nvPr userDrawn="1"/>
        </p:nvGrpSpPr>
        <p:grpSpPr>
          <a:xfrm>
            <a:off x="4781484" y="6234785"/>
            <a:ext cx="188861" cy="158476"/>
            <a:chOff x="3841751" y="6656388"/>
            <a:chExt cx="160338" cy="179388"/>
          </a:xfrm>
        </p:grpSpPr>
        <p:sp>
          <p:nvSpPr>
            <p:cNvPr id="135" name="Freeform 446"/>
            <p:cNvSpPr>
              <a:spLocks noEditPoints="1"/>
            </p:cNvSpPr>
            <p:nvPr/>
          </p:nvSpPr>
          <p:spPr bwMode="auto">
            <a:xfrm>
              <a:off x="3841751" y="6678613"/>
              <a:ext cx="160338" cy="157163"/>
            </a:xfrm>
            <a:custGeom>
              <a:avLst/>
              <a:gdLst>
                <a:gd name="T0" fmla="*/ 98 w 101"/>
                <a:gd name="T1" fmla="*/ 0 h 99"/>
                <a:gd name="T2" fmla="*/ 87 w 101"/>
                <a:gd name="T3" fmla="*/ 0 h 99"/>
                <a:gd name="T4" fmla="*/ 87 w 101"/>
                <a:gd name="T5" fmla="*/ 0 h 99"/>
                <a:gd name="T6" fmla="*/ 86 w 101"/>
                <a:gd name="T7" fmla="*/ 0 h 99"/>
                <a:gd name="T8" fmla="*/ 84 w 101"/>
                <a:gd name="T9" fmla="*/ 1 h 99"/>
                <a:gd name="T10" fmla="*/ 84 w 101"/>
                <a:gd name="T11" fmla="*/ 1 h 99"/>
                <a:gd name="T12" fmla="*/ 86 w 101"/>
                <a:gd name="T13" fmla="*/ 4 h 99"/>
                <a:gd name="T14" fmla="*/ 87 w 101"/>
                <a:gd name="T15" fmla="*/ 4 h 99"/>
                <a:gd name="T16" fmla="*/ 95 w 101"/>
                <a:gd name="T17" fmla="*/ 4 h 99"/>
                <a:gd name="T18" fmla="*/ 95 w 101"/>
                <a:gd name="T19" fmla="*/ 21 h 99"/>
                <a:gd name="T20" fmla="*/ 5 w 101"/>
                <a:gd name="T21" fmla="*/ 21 h 99"/>
                <a:gd name="T22" fmla="*/ 5 w 101"/>
                <a:gd name="T23" fmla="*/ 4 h 99"/>
                <a:gd name="T24" fmla="*/ 11 w 101"/>
                <a:gd name="T25" fmla="*/ 4 h 99"/>
                <a:gd name="T26" fmla="*/ 11 w 101"/>
                <a:gd name="T27" fmla="*/ 4 h 99"/>
                <a:gd name="T28" fmla="*/ 14 w 101"/>
                <a:gd name="T29" fmla="*/ 4 h 99"/>
                <a:gd name="T30" fmla="*/ 14 w 101"/>
                <a:gd name="T31" fmla="*/ 1 h 99"/>
                <a:gd name="T32" fmla="*/ 14 w 101"/>
                <a:gd name="T33" fmla="*/ 1 h 99"/>
                <a:gd name="T34" fmla="*/ 14 w 101"/>
                <a:gd name="T35" fmla="*/ 0 h 99"/>
                <a:gd name="T36" fmla="*/ 11 w 101"/>
                <a:gd name="T37" fmla="*/ 0 h 99"/>
                <a:gd name="T38" fmla="*/ 3 w 101"/>
                <a:gd name="T39" fmla="*/ 0 h 99"/>
                <a:gd name="T40" fmla="*/ 3 w 101"/>
                <a:gd name="T41" fmla="*/ 0 h 99"/>
                <a:gd name="T42" fmla="*/ 2 w 101"/>
                <a:gd name="T43" fmla="*/ 0 h 99"/>
                <a:gd name="T44" fmla="*/ 0 w 101"/>
                <a:gd name="T45" fmla="*/ 1 h 99"/>
                <a:gd name="T46" fmla="*/ 0 w 101"/>
                <a:gd name="T47" fmla="*/ 96 h 99"/>
                <a:gd name="T48" fmla="*/ 0 w 101"/>
                <a:gd name="T49" fmla="*/ 96 h 99"/>
                <a:gd name="T50" fmla="*/ 2 w 101"/>
                <a:gd name="T51" fmla="*/ 98 h 99"/>
                <a:gd name="T52" fmla="*/ 3 w 101"/>
                <a:gd name="T53" fmla="*/ 99 h 99"/>
                <a:gd name="T54" fmla="*/ 98 w 101"/>
                <a:gd name="T55" fmla="*/ 99 h 99"/>
                <a:gd name="T56" fmla="*/ 98 w 101"/>
                <a:gd name="T57" fmla="*/ 99 h 99"/>
                <a:gd name="T58" fmla="*/ 100 w 101"/>
                <a:gd name="T59" fmla="*/ 98 h 99"/>
                <a:gd name="T60" fmla="*/ 101 w 101"/>
                <a:gd name="T61" fmla="*/ 96 h 99"/>
                <a:gd name="T62" fmla="*/ 101 w 101"/>
                <a:gd name="T63" fmla="*/ 1 h 99"/>
                <a:gd name="T64" fmla="*/ 101 w 101"/>
                <a:gd name="T65" fmla="*/ 1 h 99"/>
                <a:gd name="T66" fmla="*/ 100 w 101"/>
                <a:gd name="T67" fmla="*/ 0 h 99"/>
                <a:gd name="T68" fmla="*/ 98 w 101"/>
                <a:gd name="T69" fmla="*/ 0 h 99"/>
                <a:gd name="T70" fmla="*/ 98 w 101"/>
                <a:gd name="T71" fmla="*/ 0 h 99"/>
                <a:gd name="T72" fmla="*/ 95 w 101"/>
                <a:gd name="T73" fmla="*/ 93 h 99"/>
                <a:gd name="T74" fmla="*/ 5 w 101"/>
                <a:gd name="T75" fmla="*/ 93 h 99"/>
                <a:gd name="T76" fmla="*/ 5 w 101"/>
                <a:gd name="T77" fmla="*/ 26 h 99"/>
                <a:gd name="T78" fmla="*/ 95 w 101"/>
                <a:gd name="T79" fmla="*/ 26 h 99"/>
                <a:gd name="T80" fmla="*/ 95 w 101"/>
                <a:gd name="T81" fmla="*/ 9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1" h="99">
                  <a:moveTo>
                    <a:pt x="98" y="0"/>
                  </a:moveTo>
                  <a:lnTo>
                    <a:pt x="87" y="0"/>
                  </a:lnTo>
                  <a:lnTo>
                    <a:pt x="87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6" y="4"/>
                  </a:lnTo>
                  <a:lnTo>
                    <a:pt x="87" y="4"/>
                  </a:lnTo>
                  <a:lnTo>
                    <a:pt x="95" y="4"/>
                  </a:lnTo>
                  <a:lnTo>
                    <a:pt x="95" y="21"/>
                  </a:lnTo>
                  <a:lnTo>
                    <a:pt x="5" y="21"/>
                  </a:lnTo>
                  <a:lnTo>
                    <a:pt x="5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98"/>
                  </a:lnTo>
                  <a:lnTo>
                    <a:pt x="3" y="99"/>
                  </a:lnTo>
                  <a:lnTo>
                    <a:pt x="98" y="99"/>
                  </a:lnTo>
                  <a:lnTo>
                    <a:pt x="98" y="99"/>
                  </a:lnTo>
                  <a:lnTo>
                    <a:pt x="100" y="98"/>
                  </a:lnTo>
                  <a:lnTo>
                    <a:pt x="101" y="96"/>
                  </a:lnTo>
                  <a:lnTo>
                    <a:pt x="101" y="1"/>
                  </a:lnTo>
                  <a:lnTo>
                    <a:pt x="101" y="1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95" y="93"/>
                  </a:moveTo>
                  <a:lnTo>
                    <a:pt x="5" y="93"/>
                  </a:lnTo>
                  <a:lnTo>
                    <a:pt x="5" y="26"/>
                  </a:lnTo>
                  <a:lnTo>
                    <a:pt x="95" y="26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6" name="Freeform 447"/>
            <p:cNvSpPr>
              <a:spLocks/>
            </p:cNvSpPr>
            <p:nvPr/>
          </p:nvSpPr>
          <p:spPr bwMode="auto">
            <a:xfrm>
              <a:off x="3897313" y="6678613"/>
              <a:ext cx="47625" cy="6350"/>
            </a:xfrm>
            <a:custGeom>
              <a:avLst/>
              <a:gdLst>
                <a:gd name="T0" fmla="*/ 3 w 30"/>
                <a:gd name="T1" fmla="*/ 4 h 4"/>
                <a:gd name="T2" fmla="*/ 26 w 30"/>
                <a:gd name="T3" fmla="*/ 4 h 4"/>
                <a:gd name="T4" fmla="*/ 26 w 30"/>
                <a:gd name="T5" fmla="*/ 4 h 4"/>
                <a:gd name="T6" fmla="*/ 30 w 30"/>
                <a:gd name="T7" fmla="*/ 4 h 4"/>
                <a:gd name="T8" fmla="*/ 30 w 30"/>
                <a:gd name="T9" fmla="*/ 1 h 4"/>
                <a:gd name="T10" fmla="*/ 30 w 30"/>
                <a:gd name="T11" fmla="*/ 1 h 4"/>
                <a:gd name="T12" fmla="*/ 30 w 30"/>
                <a:gd name="T13" fmla="*/ 0 h 4"/>
                <a:gd name="T14" fmla="*/ 26 w 30"/>
                <a:gd name="T15" fmla="*/ 0 h 4"/>
                <a:gd name="T16" fmla="*/ 3 w 30"/>
                <a:gd name="T17" fmla="*/ 0 h 4"/>
                <a:gd name="T18" fmla="*/ 3 w 30"/>
                <a:gd name="T19" fmla="*/ 0 h 4"/>
                <a:gd name="T20" fmla="*/ 2 w 30"/>
                <a:gd name="T21" fmla="*/ 0 h 4"/>
                <a:gd name="T22" fmla="*/ 0 w 30"/>
                <a:gd name="T23" fmla="*/ 1 h 4"/>
                <a:gd name="T24" fmla="*/ 0 w 30"/>
                <a:gd name="T25" fmla="*/ 1 h 4"/>
                <a:gd name="T26" fmla="*/ 2 w 30"/>
                <a:gd name="T27" fmla="*/ 4 h 4"/>
                <a:gd name="T28" fmla="*/ 3 w 30"/>
                <a:gd name="T29" fmla="*/ 4 h 4"/>
                <a:gd name="T30" fmla="*/ 3 w 30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">
                  <a:moveTo>
                    <a:pt x="3" y="4"/>
                  </a:moveTo>
                  <a:lnTo>
                    <a:pt x="26" y="4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7" name="Freeform 448"/>
            <p:cNvSpPr>
              <a:spLocks noEditPoints="1"/>
            </p:cNvSpPr>
            <p:nvPr/>
          </p:nvSpPr>
          <p:spPr bwMode="auto">
            <a:xfrm>
              <a:off x="3863976" y="6731000"/>
              <a:ext cx="115888" cy="85725"/>
            </a:xfrm>
            <a:custGeom>
              <a:avLst/>
              <a:gdLst>
                <a:gd name="T0" fmla="*/ 70 w 73"/>
                <a:gd name="T1" fmla="*/ 54 h 54"/>
                <a:gd name="T2" fmla="*/ 72 w 73"/>
                <a:gd name="T3" fmla="*/ 52 h 54"/>
                <a:gd name="T4" fmla="*/ 73 w 73"/>
                <a:gd name="T5" fmla="*/ 3 h 54"/>
                <a:gd name="T6" fmla="*/ 72 w 73"/>
                <a:gd name="T7" fmla="*/ 2 h 54"/>
                <a:gd name="T8" fmla="*/ 3 w 73"/>
                <a:gd name="T9" fmla="*/ 0 h 54"/>
                <a:gd name="T10" fmla="*/ 1 w 73"/>
                <a:gd name="T11" fmla="*/ 2 h 54"/>
                <a:gd name="T12" fmla="*/ 0 w 73"/>
                <a:gd name="T13" fmla="*/ 51 h 54"/>
                <a:gd name="T14" fmla="*/ 1 w 73"/>
                <a:gd name="T15" fmla="*/ 52 h 54"/>
                <a:gd name="T16" fmla="*/ 3 w 73"/>
                <a:gd name="T17" fmla="*/ 54 h 54"/>
                <a:gd name="T18" fmla="*/ 67 w 73"/>
                <a:gd name="T19" fmla="*/ 6 h 54"/>
                <a:gd name="T20" fmla="*/ 57 w 73"/>
                <a:gd name="T21" fmla="*/ 17 h 54"/>
                <a:gd name="T22" fmla="*/ 57 w 73"/>
                <a:gd name="T23" fmla="*/ 22 h 54"/>
                <a:gd name="T24" fmla="*/ 67 w 73"/>
                <a:gd name="T25" fmla="*/ 33 h 54"/>
                <a:gd name="T26" fmla="*/ 57 w 73"/>
                <a:gd name="T27" fmla="*/ 22 h 54"/>
                <a:gd name="T28" fmla="*/ 67 w 73"/>
                <a:gd name="T29" fmla="*/ 39 h 54"/>
                <a:gd name="T30" fmla="*/ 57 w 73"/>
                <a:gd name="T31" fmla="*/ 48 h 54"/>
                <a:gd name="T32" fmla="*/ 40 w 73"/>
                <a:gd name="T33" fmla="*/ 6 h 54"/>
                <a:gd name="T34" fmla="*/ 51 w 73"/>
                <a:gd name="T35" fmla="*/ 17 h 54"/>
                <a:gd name="T36" fmla="*/ 40 w 73"/>
                <a:gd name="T37" fmla="*/ 6 h 54"/>
                <a:gd name="T38" fmla="*/ 51 w 73"/>
                <a:gd name="T39" fmla="*/ 22 h 54"/>
                <a:gd name="T40" fmla="*/ 40 w 73"/>
                <a:gd name="T41" fmla="*/ 33 h 54"/>
                <a:gd name="T42" fmla="*/ 40 w 73"/>
                <a:gd name="T43" fmla="*/ 39 h 54"/>
                <a:gd name="T44" fmla="*/ 51 w 73"/>
                <a:gd name="T45" fmla="*/ 48 h 54"/>
                <a:gd name="T46" fmla="*/ 40 w 73"/>
                <a:gd name="T47" fmla="*/ 39 h 54"/>
                <a:gd name="T48" fmla="*/ 34 w 73"/>
                <a:gd name="T49" fmla="*/ 6 h 54"/>
                <a:gd name="T50" fmla="*/ 23 w 73"/>
                <a:gd name="T51" fmla="*/ 17 h 54"/>
                <a:gd name="T52" fmla="*/ 23 w 73"/>
                <a:gd name="T53" fmla="*/ 22 h 54"/>
                <a:gd name="T54" fmla="*/ 34 w 73"/>
                <a:gd name="T55" fmla="*/ 33 h 54"/>
                <a:gd name="T56" fmla="*/ 23 w 73"/>
                <a:gd name="T57" fmla="*/ 22 h 54"/>
                <a:gd name="T58" fmla="*/ 34 w 73"/>
                <a:gd name="T59" fmla="*/ 39 h 54"/>
                <a:gd name="T60" fmla="*/ 23 w 73"/>
                <a:gd name="T61" fmla="*/ 48 h 54"/>
                <a:gd name="T62" fmla="*/ 6 w 73"/>
                <a:gd name="T63" fmla="*/ 6 h 54"/>
                <a:gd name="T64" fmla="*/ 17 w 73"/>
                <a:gd name="T65" fmla="*/ 17 h 54"/>
                <a:gd name="T66" fmla="*/ 6 w 73"/>
                <a:gd name="T67" fmla="*/ 6 h 54"/>
                <a:gd name="T68" fmla="*/ 17 w 73"/>
                <a:gd name="T69" fmla="*/ 22 h 54"/>
                <a:gd name="T70" fmla="*/ 6 w 73"/>
                <a:gd name="T71" fmla="*/ 33 h 54"/>
                <a:gd name="T72" fmla="*/ 6 w 73"/>
                <a:gd name="T73" fmla="*/ 39 h 54"/>
                <a:gd name="T74" fmla="*/ 17 w 73"/>
                <a:gd name="T75" fmla="*/ 48 h 54"/>
                <a:gd name="T76" fmla="*/ 6 w 73"/>
                <a:gd name="T77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" h="54">
                  <a:moveTo>
                    <a:pt x="3" y="54"/>
                  </a:moveTo>
                  <a:lnTo>
                    <a:pt x="70" y="54"/>
                  </a:lnTo>
                  <a:lnTo>
                    <a:pt x="70" y="54"/>
                  </a:lnTo>
                  <a:lnTo>
                    <a:pt x="72" y="52"/>
                  </a:lnTo>
                  <a:lnTo>
                    <a:pt x="73" y="51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52"/>
                  </a:lnTo>
                  <a:lnTo>
                    <a:pt x="3" y="54"/>
                  </a:lnTo>
                  <a:lnTo>
                    <a:pt x="3" y="54"/>
                  </a:lnTo>
                  <a:close/>
                  <a:moveTo>
                    <a:pt x="57" y="6"/>
                  </a:moveTo>
                  <a:lnTo>
                    <a:pt x="67" y="6"/>
                  </a:lnTo>
                  <a:lnTo>
                    <a:pt x="67" y="17"/>
                  </a:lnTo>
                  <a:lnTo>
                    <a:pt x="57" y="17"/>
                  </a:lnTo>
                  <a:lnTo>
                    <a:pt x="57" y="6"/>
                  </a:lnTo>
                  <a:close/>
                  <a:moveTo>
                    <a:pt x="57" y="22"/>
                  </a:moveTo>
                  <a:lnTo>
                    <a:pt x="67" y="22"/>
                  </a:lnTo>
                  <a:lnTo>
                    <a:pt x="67" y="33"/>
                  </a:lnTo>
                  <a:lnTo>
                    <a:pt x="57" y="33"/>
                  </a:lnTo>
                  <a:lnTo>
                    <a:pt x="57" y="22"/>
                  </a:lnTo>
                  <a:close/>
                  <a:moveTo>
                    <a:pt x="57" y="39"/>
                  </a:moveTo>
                  <a:lnTo>
                    <a:pt x="67" y="39"/>
                  </a:lnTo>
                  <a:lnTo>
                    <a:pt x="67" y="48"/>
                  </a:lnTo>
                  <a:lnTo>
                    <a:pt x="57" y="48"/>
                  </a:lnTo>
                  <a:lnTo>
                    <a:pt x="57" y="39"/>
                  </a:lnTo>
                  <a:close/>
                  <a:moveTo>
                    <a:pt x="40" y="6"/>
                  </a:moveTo>
                  <a:lnTo>
                    <a:pt x="51" y="6"/>
                  </a:lnTo>
                  <a:lnTo>
                    <a:pt x="51" y="17"/>
                  </a:lnTo>
                  <a:lnTo>
                    <a:pt x="40" y="17"/>
                  </a:lnTo>
                  <a:lnTo>
                    <a:pt x="40" y="6"/>
                  </a:lnTo>
                  <a:close/>
                  <a:moveTo>
                    <a:pt x="40" y="22"/>
                  </a:moveTo>
                  <a:lnTo>
                    <a:pt x="51" y="22"/>
                  </a:lnTo>
                  <a:lnTo>
                    <a:pt x="51" y="33"/>
                  </a:lnTo>
                  <a:lnTo>
                    <a:pt x="40" y="33"/>
                  </a:lnTo>
                  <a:lnTo>
                    <a:pt x="40" y="22"/>
                  </a:lnTo>
                  <a:close/>
                  <a:moveTo>
                    <a:pt x="40" y="39"/>
                  </a:moveTo>
                  <a:lnTo>
                    <a:pt x="51" y="39"/>
                  </a:lnTo>
                  <a:lnTo>
                    <a:pt x="51" y="48"/>
                  </a:lnTo>
                  <a:lnTo>
                    <a:pt x="40" y="48"/>
                  </a:lnTo>
                  <a:lnTo>
                    <a:pt x="40" y="39"/>
                  </a:lnTo>
                  <a:close/>
                  <a:moveTo>
                    <a:pt x="23" y="6"/>
                  </a:moveTo>
                  <a:lnTo>
                    <a:pt x="34" y="6"/>
                  </a:lnTo>
                  <a:lnTo>
                    <a:pt x="34" y="17"/>
                  </a:lnTo>
                  <a:lnTo>
                    <a:pt x="23" y="17"/>
                  </a:lnTo>
                  <a:lnTo>
                    <a:pt x="23" y="6"/>
                  </a:lnTo>
                  <a:close/>
                  <a:moveTo>
                    <a:pt x="23" y="22"/>
                  </a:moveTo>
                  <a:lnTo>
                    <a:pt x="34" y="22"/>
                  </a:lnTo>
                  <a:lnTo>
                    <a:pt x="34" y="33"/>
                  </a:lnTo>
                  <a:lnTo>
                    <a:pt x="23" y="33"/>
                  </a:lnTo>
                  <a:lnTo>
                    <a:pt x="23" y="22"/>
                  </a:lnTo>
                  <a:close/>
                  <a:moveTo>
                    <a:pt x="23" y="39"/>
                  </a:moveTo>
                  <a:lnTo>
                    <a:pt x="34" y="39"/>
                  </a:lnTo>
                  <a:lnTo>
                    <a:pt x="34" y="48"/>
                  </a:lnTo>
                  <a:lnTo>
                    <a:pt x="23" y="48"/>
                  </a:lnTo>
                  <a:lnTo>
                    <a:pt x="23" y="39"/>
                  </a:lnTo>
                  <a:close/>
                  <a:moveTo>
                    <a:pt x="6" y="6"/>
                  </a:moveTo>
                  <a:lnTo>
                    <a:pt x="17" y="6"/>
                  </a:lnTo>
                  <a:lnTo>
                    <a:pt x="17" y="17"/>
                  </a:lnTo>
                  <a:lnTo>
                    <a:pt x="6" y="17"/>
                  </a:lnTo>
                  <a:lnTo>
                    <a:pt x="6" y="6"/>
                  </a:lnTo>
                  <a:close/>
                  <a:moveTo>
                    <a:pt x="6" y="22"/>
                  </a:moveTo>
                  <a:lnTo>
                    <a:pt x="17" y="22"/>
                  </a:lnTo>
                  <a:lnTo>
                    <a:pt x="17" y="33"/>
                  </a:lnTo>
                  <a:lnTo>
                    <a:pt x="6" y="33"/>
                  </a:lnTo>
                  <a:lnTo>
                    <a:pt x="6" y="22"/>
                  </a:lnTo>
                  <a:close/>
                  <a:moveTo>
                    <a:pt x="6" y="39"/>
                  </a:moveTo>
                  <a:lnTo>
                    <a:pt x="17" y="39"/>
                  </a:lnTo>
                  <a:lnTo>
                    <a:pt x="17" y="48"/>
                  </a:lnTo>
                  <a:lnTo>
                    <a:pt x="6" y="48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8" name="Freeform 449"/>
            <p:cNvSpPr>
              <a:spLocks/>
            </p:cNvSpPr>
            <p:nvPr/>
          </p:nvSpPr>
          <p:spPr bwMode="auto">
            <a:xfrm>
              <a:off x="3878263" y="6656388"/>
              <a:ext cx="7938" cy="38100"/>
            </a:xfrm>
            <a:custGeom>
              <a:avLst/>
              <a:gdLst>
                <a:gd name="T0" fmla="*/ 2 w 5"/>
                <a:gd name="T1" fmla="*/ 24 h 24"/>
                <a:gd name="T2" fmla="*/ 2 w 5"/>
                <a:gd name="T3" fmla="*/ 24 h 24"/>
                <a:gd name="T4" fmla="*/ 3 w 5"/>
                <a:gd name="T5" fmla="*/ 24 h 24"/>
                <a:gd name="T6" fmla="*/ 5 w 5"/>
                <a:gd name="T7" fmla="*/ 23 h 24"/>
                <a:gd name="T8" fmla="*/ 5 w 5"/>
                <a:gd name="T9" fmla="*/ 3 h 24"/>
                <a:gd name="T10" fmla="*/ 5 w 5"/>
                <a:gd name="T11" fmla="*/ 3 h 24"/>
                <a:gd name="T12" fmla="*/ 3 w 5"/>
                <a:gd name="T13" fmla="*/ 1 h 24"/>
                <a:gd name="T14" fmla="*/ 2 w 5"/>
                <a:gd name="T15" fmla="*/ 0 h 24"/>
                <a:gd name="T16" fmla="*/ 2 w 5"/>
                <a:gd name="T17" fmla="*/ 0 h 24"/>
                <a:gd name="T18" fmla="*/ 0 w 5"/>
                <a:gd name="T19" fmla="*/ 1 h 24"/>
                <a:gd name="T20" fmla="*/ 0 w 5"/>
                <a:gd name="T21" fmla="*/ 3 h 24"/>
                <a:gd name="T22" fmla="*/ 0 w 5"/>
                <a:gd name="T23" fmla="*/ 23 h 24"/>
                <a:gd name="T24" fmla="*/ 0 w 5"/>
                <a:gd name="T25" fmla="*/ 23 h 24"/>
                <a:gd name="T26" fmla="*/ 0 w 5"/>
                <a:gd name="T27" fmla="*/ 24 h 24"/>
                <a:gd name="T28" fmla="*/ 2 w 5"/>
                <a:gd name="T29" fmla="*/ 24 h 24"/>
                <a:gd name="T30" fmla="*/ 2 w 5"/>
                <a:gd name="T3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24">
                  <a:moveTo>
                    <a:pt x="2" y="24"/>
                  </a:moveTo>
                  <a:lnTo>
                    <a:pt x="2" y="24"/>
                  </a:lnTo>
                  <a:lnTo>
                    <a:pt x="3" y="24"/>
                  </a:lnTo>
                  <a:lnTo>
                    <a:pt x="5" y="2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9" name="Freeform 450"/>
            <p:cNvSpPr>
              <a:spLocks/>
            </p:cNvSpPr>
            <p:nvPr/>
          </p:nvSpPr>
          <p:spPr bwMode="auto">
            <a:xfrm>
              <a:off x="3956051" y="6656388"/>
              <a:ext cx="7938" cy="38100"/>
            </a:xfrm>
            <a:custGeom>
              <a:avLst/>
              <a:gdLst>
                <a:gd name="T0" fmla="*/ 3 w 5"/>
                <a:gd name="T1" fmla="*/ 24 h 24"/>
                <a:gd name="T2" fmla="*/ 3 w 5"/>
                <a:gd name="T3" fmla="*/ 24 h 24"/>
                <a:gd name="T4" fmla="*/ 5 w 5"/>
                <a:gd name="T5" fmla="*/ 24 h 24"/>
                <a:gd name="T6" fmla="*/ 5 w 5"/>
                <a:gd name="T7" fmla="*/ 23 h 24"/>
                <a:gd name="T8" fmla="*/ 5 w 5"/>
                <a:gd name="T9" fmla="*/ 3 h 24"/>
                <a:gd name="T10" fmla="*/ 5 w 5"/>
                <a:gd name="T11" fmla="*/ 3 h 24"/>
                <a:gd name="T12" fmla="*/ 5 w 5"/>
                <a:gd name="T13" fmla="*/ 1 h 24"/>
                <a:gd name="T14" fmla="*/ 3 w 5"/>
                <a:gd name="T15" fmla="*/ 0 h 24"/>
                <a:gd name="T16" fmla="*/ 3 w 5"/>
                <a:gd name="T17" fmla="*/ 0 h 24"/>
                <a:gd name="T18" fmla="*/ 2 w 5"/>
                <a:gd name="T19" fmla="*/ 1 h 24"/>
                <a:gd name="T20" fmla="*/ 0 w 5"/>
                <a:gd name="T21" fmla="*/ 3 h 24"/>
                <a:gd name="T22" fmla="*/ 0 w 5"/>
                <a:gd name="T23" fmla="*/ 23 h 24"/>
                <a:gd name="T24" fmla="*/ 0 w 5"/>
                <a:gd name="T25" fmla="*/ 23 h 24"/>
                <a:gd name="T26" fmla="*/ 2 w 5"/>
                <a:gd name="T27" fmla="*/ 24 h 24"/>
                <a:gd name="T28" fmla="*/ 3 w 5"/>
                <a:gd name="T29" fmla="*/ 24 h 24"/>
                <a:gd name="T30" fmla="*/ 3 w 5"/>
                <a:gd name="T3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24">
                  <a:moveTo>
                    <a:pt x="3" y="24"/>
                  </a:moveTo>
                  <a:lnTo>
                    <a:pt x="3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40" name="Group 139"/>
          <p:cNvGrpSpPr/>
          <p:nvPr userDrawn="1"/>
        </p:nvGrpSpPr>
        <p:grpSpPr>
          <a:xfrm>
            <a:off x="9517974" y="6267042"/>
            <a:ext cx="181383" cy="109391"/>
            <a:chOff x="7862888" y="6692900"/>
            <a:chExt cx="153988" cy="123826"/>
          </a:xfrm>
        </p:grpSpPr>
        <p:sp>
          <p:nvSpPr>
            <p:cNvPr id="141" name="Freeform 451"/>
            <p:cNvSpPr>
              <a:spLocks noEditPoints="1"/>
            </p:cNvSpPr>
            <p:nvPr/>
          </p:nvSpPr>
          <p:spPr bwMode="auto">
            <a:xfrm>
              <a:off x="7862888" y="6692900"/>
              <a:ext cx="153988" cy="38100"/>
            </a:xfrm>
            <a:custGeom>
              <a:avLst/>
              <a:gdLst>
                <a:gd name="T0" fmla="*/ 20 w 97"/>
                <a:gd name="T1" fmla="*/ 15 h 24"/>
                <a:gd name="T2" fmla="*/ 20 w 97"/>
                <a:gd name="T3" fmla="*/ 15 h 24"/>
                <a:gd name="T4" fmla="*/ 23 w 97"/>
                <a:gd name="T5" fmla="*/ 20 h 24"/>
                <a:gd name="T6" fmla="*/ 29 w 97"/>
                <a:gd name="T7" fmla="*/ 24 h 24"/>
                <a:gd name="T8" fmla="*/ 33 w 97"/>
                <a:gd name="T9" fmla="*/ 24 h 24"/>
                <a:gd name="T10" fmla="*/ 40 w 97"/>
                <a:gd name="T11" fmla="*/ 23 h 24"/>
                <a:gd name="T12" fmla="*/ 45 w 97"/>
                <a:gd name="T13" fmla="*/ 15 h 24"/>
                <a:gd name="T14" fmla="*/ 94 w 97"/>
                <a:gd name="T15" fmla="*/ 15 h 24"/>
                <a:gd name="T16" fmla="*/ 97 w 97"/>
                <a:gd name="T17" fmla="*/ 12 h 24"/>
                <a:gd name="T18" fmla="*/ 97 w 97"/>
                <a:gd name="T19" fmla="*/ 11 h 24"/>
                <a:gd name="T20" fmla="*/ 45 w 97"/>
                <a:gd name="T21" fmla="*/ 9 h 24"/>
                <a:gd name="T22" fmla="*/ 43 w 97"/>
                <a:gd name="T23" fmla="*/ 6 h 24"/>
                <a:gd name="T24" fmla="*/ 37 w 97"/>
                <a:gd name="T25" fmla="*/ 0 h 24"/>
                <a:gd name="T26" fmla="*/ 33 w 97"/>
                <a:gd name="T27" fmla="*/ 0 h 24"/>
                <a:gd name="T28" fmla="*/ 25 w 97"/>
                <a:gd name="T29" fmla="*/ 3 h 24"/>
                <a:gd name="T30" fmla="*/ 20 w 97"/>
                <a:gd name="T31" fmla="*/ 9 h 24"/>
                <a:gd name="T32" fmla="*/ 20 w 97"/>
                <a:gd name="T33" fmla="*/ 9 h 24"/>
                <a:gd name="T34" fmla="*/ 5 w 97"/>
                <a:gd name="T35" fmla="*/ 9 h 24"/>
                <a:gd name="T36" fmla="*/ 0 w 97"/>
                <a:gd name="T37" fmla="*/ 12 h 24"/>
                <a:gd name="T38" fmla="*/ 2 w 97"/>
                <a:gd name="T39" fmla="*/ 15 h 24"/>
                <a:gd name="T40" fmla="*/ 5 w 97"/>
                <a:gd name="T41" fmla="*/ 15 h 24"/>
                <a:gd name="T42" fmla="*/ 33 w 97"/>
                <a:gd name="T43" fmla="*/ 6 h 24"/>
                <a:gd name="T44" fmla="*/ 39 w 97"/>
                <a:gd name="T45" fmla="*/ 12 h 24"/>
                <a:gd name="T46" fmla="*/ 39 w 97"/>
                <a:gd name="T47" fmla="*/ 12 h 24"/>
                <a:gd name="T48" fmla="*/ 39 w 97"/>
                <a:gd name="T49" fmla="*/ 14 h 24"/>
                <a:gd name="T50" fmla="*/ 37 w 97"/>
                <a:gd name="T51" fmla="*/ 17 h 24"/>
                <a:gd name="T52" fmla="*/ 33 w 97"/>
                <a:gd name="T53" fmla="*/ 18 h 24"/>
                <a:gd name="T54" fmla="*/ 29 w 97"/>
                <a:gd name="T55" fmla="*/ 17 h 24"/>
                <a:gd name="T56" fmla="*/ 26 w 97"/>
                <a:gd name="T57" fmla="*/ 12 h 24"/>
                <a:gd name="T58" fmla="*/ 28 w 97"/>
                <a:gd name="T59" fmla="*/ 11 h 24"/>
                <a:gd name="T60" fmla="*/ 31 w 97"/>
                <a:gd name="T61" fmla="*/ 7 h 24"/>
                <a:gd name="T62" fmla="*/ 33 w 97"/>
                <a:gd name="T63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24">
                  <a:moveTo>
                    <a:pt x="5" y="15"/>
                  </a:move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3" y="20"/>
                  </a:lnTo>
                  <a:lnTo>
                    <a:pt x="25" y="23"/>
                  </a:lnTo>
                  <a:lnTo>
                    <a:pt x="29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7" y="24"/>
                  </a:lnTo>
                  <a:lnTo>
                    <a:pt x="40" y="23"/>
                  </a:lnTo>
                  <a:lnTo>
                    <a:pt x="43" y="20"/>
                  </a:lnTo>
                  <a:lnTo>
                    <a:pt x="45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7" y="15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3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3"/>
                  </a:lnTo>
                  <a:lnTo>
                    <a:pt x="23" y="6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33" y="6"/>
                  </a:moveTo>
                  <a:lnTo>
                    <a:pt x="33" y="6"/>
                  </a:lnTo>
                  <a:lnTo>
                    <a:pt x="37" y="7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7" y="17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29" y="17"/>
                  </a:lnTo>
                  <a:lnTo>
                    <a:pt x="28" y="15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11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3" y="6"/>
                  </a:lnTo>
                  <a:lnTo>
                    <a:pt x="33" y="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2" name="Freeform 452"/>
            <p:cNvSpPr>
              <a:spLocks noEditPoints="1"/>
            </p:cNvSpPr>
            <p:nvPr/>
          </p:nvSpPr>
          <p:spPr bwMode="auto">
            <a:xfrm>
              <a:off x="7862888" y="6777038"/>
              <a:ext cx="153988" cy="39688"/>
            </a:xfrm>
            <a:custGeom>
              <a:avLst/>
              <a:gdLst>
                <a:gd name="T0" fmla="*/ 45 w 97"/>
                <a:gd name="T1" fmla="*/ 10 h 25"/>
                <a:gd name="T2" fmla="*/ 43 w 97"/>
                <a:gd name="T3" fmla="*/ 7 h 25"/>
                <a:gd name="T4" fmla="*/ 37 w 97"/>
                <a:gd name="T5" fmla="*/ 0 h 25"/>
                <a:gd name="T6" fmla="*/ 33 w 97"/>
                <a:gd name="T7" fmla="*/ 0 h 25"/>
                <a:gd name="T8" fmla="*/ 25 w 97"/>
                <a:gd name="T9" fmla="*/ 4 h 25"/>
                <a:gd name="T10" fmla="*/ 20 w 97"/>
                <a:gd name="T11" fmla="*/ 10 h 25"/>
                <a:gd name="T12" fmla="*/ 20 w 97"/>
                <a:gd name="T13" fmla="*/ 10 h 25"/>
                <a:gd name="T14" fmla="*/ 5 w 97"/>
                <a:gd name="T15" fmla="*/ 10 h 25"/>
                <a:gd name="T16" fmla="*/ 0 w 97"/>
                <a:gd name="T17" fmla="*/ 13 h 25"/>
                <a:gd name="T18" fmla="*/ 2 w 97"/>
                <a:gd name="T19" fmla="*/ 16 h 25"/>
                <a:gd name="T20" fmla="*/ 20 w 97"/>
                <a:gd name="T21" fmla="*/ 16 h 25"/>
                <a:gd name="T22" fmla="*/ 20 w 97"/>
                <a:gd name="T23" fmla="*/ 16 h 25"/>
                <a:gd name="T24" fmla="*/ 23 w 97"/>
                <a:gd name="T25" fmla="*/ 20 h 25"/>
                <a:gd name="T26" fmla="*/ 29 w 97"/>
                <a:gd name="T27" fmla="*/ 25 h 25"/>
                <a:gd name="T28" fmla="*/ 33 w 97"/>
                <a:gd name="T29" fmla="*/ 25 h 25"/>
                <a:gd name="T30" fmla="*/ 40 w 97"/>
                <a:gd name="T31" fmla="*/ 23 h 25"/>
                <a:gd name="T32" fmla="*/ 45 w 97"/>
                <a:gd name="T33" fmla="*/ 16 h 25"/>
                <a:gd name="T34" fmla="*/ 94 w 97"/>
                <a:gd name="T35" fmla="*/ 16 h 25"/>
                <a:gd name="T36" fmla="*/ 97 w 97"/>
                <a:gd name="T37" fmla="*/ 13 h 25"/>
                <a:gd name="T38" fmla="*/ 97 w 97"/>
                <a:gd name="T39" fmla="*/ 11 h 25"/>
                <a:gd name="T40" fmla="*/ 94 w 97"/>
                <a:gd name="T41" fmla="*/ 10 h 25"/>
                <a:gd name="T42" fmla="*/ 39 w 97"/>
                <a:gd name="T43" fmla="*/ 14 h 25"/>
                <a:gd name="T44" fmla="*/ 33 w 97"/>
                <a:gd name="T45" fmla="*/ 19 h 25"/>
                <a:gd name="T46" fmla="*/ 31 w 97"/>
                <a:gd name="T47" fmla="*/ 19 h 25"/>
                <a:gd name="T48" fmla="*/ 28 w 97"/>
                <a:gd name="T49" fmla="*/ 16 h 25"/>
                <a:gd name="T50" fmla="*/ 26 w 97"/>
                <a:gd name="T51" fmla="*/ 13 h 25"/>
                <a:gd name="T52" fmla="*/ 29 w 97"/>
                <a:gd name="T53" fmla="*/ 8 h 25"/>
                <a:gd name="T54" fmla="*/ 33 w 97"/>
                <a:gd name="T55" fmla="*/ 7 h 25"/>
                <a:gd name="T56" fmla="*/ 37 w 97"/>
                <a:gd name="T57" fmla="*/ 8 h 25"/>
                <a:gd name="T58" fmla="*/ 39 w 97"/>
                <a:gd name="T59" fmla="*/ 13 h 25"/>
                <a:gd name="T60" fmla="*/ 39 w 97"/>
                <a:gd name="T61" fmla="*/ 13 h 25"/>
                <a:gd name="T62" fmla="*/ 39 w 97"/>
                <a:gd name="T6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25">
                  <a:moveTo>
                    <a:pt x="94" y="10"/>
                  </a:moveTo>
                  <a:lnTo>
                    <a:pt x="45" y="10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4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4"/>
                  </a:lnTo>
                  <a:lnTo>
                    <a:pt x="23" y="7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5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3" y="20"/>
                  </a:lnTo>
                  <a:lnTo>
                    <a:pt x="25" y="23"/>
                  </a:lnTo>
                  <a:lnTo>
                    <a:pt x="29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7" y="25"/>
                  </a:lnTo>
                  <a:lnTo>
                    <a:pt x="40" y="23"/>
                  </a:lnTo>
                  <a:lnTo>
                    <a:pt x="43" y="20"/>
                  </a:lnTo>
                  <a:lnTo>
                    <a:pt x="45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7" y="16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1"/>
                  </a:lnTo>
                  <a:lnTo>
                    <a:pt x="94" y="10"/>
                  </a:lnTo>
                  <a:lnTo>
                    <a:pt x="94" y="10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lnTo>
                    <a:pt x="37" y="17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29" y="17"/>
                  </a:lnTo>
                  <a:lnTo>
                    <a:pt x="28" y="16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1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7" y="8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3" name="Freeform 453"/>
            <p:cNvSpPr>
              <a:spLocks noEditPoints="1"/>
            </p:cNvSpPr>
            <p:nvPr/>
          </p:nvSpPr>
          <p:spPr bwMode="auto">
            <a:xfrm>
              <a:off x="7862888" y="6734175"/>
              <a:ext cx="153988" cy="41275"/>
            </a:xfrm>
            <a:custGeom>
              <a:avLst/>
              <a:gdLst>
                <a:gd name="T0" fmla="*/ 79 w 97"/>
                <a:gd name="T1" fmla="*/ 11 h 26"/>
                <a:gd name="T2" fmla="*/ 77 w 97"/>
                <a:gd name="T3" fmla="*/ 6 h 26"/>
                <a:gd name="T4" fmla="*/ 71 w 97"/>
                <a:gd name="T5" fmla="*/ 1 h 26"/>
                <a:gd name="T6" fmla="*/ 66 w 97"/>
                <a:gd name="T7" fmla="*/ 0 h 26"/>
                <a:gd name="T8" fmla="*/ 59 w 97"/>
                <a:gd name="T9" fmla="*/ 3 h 26"/>
                <a:gd name="T10" fmla="*/ 54 w 97"/>
                <a:gd name="T11" fmla="*/ 11 h 26"/>
                <a:gd name="T12" fmla="*/ 54 w 97"/>
                <a:gd name="T13" fmla="*/ 11 h 26"/>
                <a:gd name="T14" fmla="*/ 5 w 97"/>
                <a:gd name="T15" fmla="*/ 11 h 26"/>
                <a:gd name="T16" fmla="*/ 0 w 97"/>
                <a:gd name="T17" fmla="*/ 14 h 26"/>
                <a:gd name="T18" fmla="*/ 2 w 97"/>
                <a:gd name="T19" fmla="*/ 15 h 26"/>
                <a:gd name="T20" fmla="*/ 54 w 97"/>
                <a:gd name="T21" fmla="*/ 17 h 26"/>
                <a:gd name="T22" fmla="*/ 54 w 97"/>
                <a:gd name="T23" fmla="*/ 17 h 26"/>
                <a:gd name="T24" fmla="*/ 56 w 97"/>
                <a:gd name="T25" fmla="*/ 20 h 26"/>
                <a:gd name="T26" fmla="*/ 62 w 97"/>
                <a:gd name="T27" fmla="*/ 24 h 26"/>
                <a:gd name="T28" fmla="*/ 66 w 97"/>
                <a:gd name="T29" fmla="*/ 26 h 26"/>
                <a:gd name="T30" fmla="*/ 74 w 97"/>
                <a:gd name="T31" fmla="*/ 23 h 26"/>
                <a:gd name="T32" fmla="*/ 79 w 97"/>
                <a:gd name="T33" fmla="*/ 17 h 26"/>
                <a:gd name="T34" fmla="*/ 94 w 97"/>
                <a:gd name="T35" fmla="*/ 17 h 26"/>
                <a:gd name="T36" fmla="*/ 97 w 97"/>
                <a:gd name="T37" fmla="*/ 14 h 26"/>
                <a:gd name="T38" fmla="*/ 97 w 97"/>
                <a:gd name="T39" fmla="*/ 11 h 26"/>
                <a:gd name="T40" fmla="*/ 94 w 97"/>
                <a:gd name="T41" fmla="*/ 11 h 26"/>
                <a:gd name="T42" fmla="*/ 72 w 97"/>
                <a:gd name="T43" fmla="*/ 14 h 26"/>
                <a:gd name="T44" fmla="*/ 66 w 97"/>
                <a:gd name="T45" fmla="*/ 20 h 26"/>
                <a:gd name="T46" fmla="*/ 63 w 97"/>
                <a:gd name="T47" fmla="*/ 18 h 26"/>
                <a:gd name="T48" fmla="*/ 60 w 97"/>
                <a:gd name="T49" fmla="*/ 15 h 26"/>
                <a:gd name="T50" fmla="*/ 60 w 97"/>
                <a:gd name="T51" fmla="*/ 14 h 26"/>
                <a:gd name="T52" fmla="*/ 62 w 97"/>
                <a:gd name="T53" fmla="*/ 9 h 26"/>
                <a:gd name="T54" fmla="*/ 66 w 97"/>
                <a:gd name="T55" fmla="*/ 8 h 26"/>
                <a:gd name="T56" fmla="*/ 69 w 97"/>
                <a:gd name="T57" fmla="*/ 9 h 26"/>
                <a:gd name="T58" fmla="*/ 72 w 97"/>
                <a:gd name="T59" fmla="*/ 12 h 26"/>
                <a:gd name="T60" fmla="*/ 72 w 97"/>
                <a:gd name="T61" fmla="*/ 14 h 26"/>
                <a:gd name="T62" fmla="*/ 72 w 97"/>
                <a:gd name="T6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26">
                  <a:moveTo>
                    <a:pt x="94" y="11"/>
                  </a:moveTo>
                  <a:lnTo>
                    <a:pt x="79" y="11"/>
                  </a:lnTo>
                  <a:lnTo>
                    <a:pt x="79" y="11"/>
                  </a:lnTo>
                  <a:lnTo>
                    <a:pt x="77" y="6"/>
                  </a:lnTo>
                  <a:lnTo>
                    <a:pt x="74" y="3"/>
                  </a:lnTo>
                  <a:lnTo>
                    <a:pt x="71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2" y="1"/>
                  </a:lnTo>
                  <a:lnTo>
                    <a:pt x="59" y="3"/>
                  </a:lnTo>
                  <a:lnTo>
                    <a:pt x="56" y="6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6" y="20"/>
                  </a:lnTo>
                  <a:lnTo>
                    <a:pt x="59" y="23"/>
                  </a:lnTo>
                  <a:lnTo>
                    <a:pt x="62" y="24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0"/>
                  </a:lnTo>
                  <a:lnTo>
                    <a:pt x="79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7" y="15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1"/>
                  </a:lnTo>
                  <a:lnTo>
                    <a:pt x="94" y="11"/>
                  </a:lnTo>
                  <a:lnTo>
                    <a:pt x="94" y="11"/>
                  </a:lnTo>
                  <a:close/>
                  <a:moveTo>
                    <a:pt x="72" y="14"/>
                  </a:moveTo>
                  <a:lnTo>
                    <a:pt x="72" y="14"/>
                  </a:lnTo>
                  <a:lnTo>
                    <a:pt x="69" y="18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3" y="18"/>
                  </a:lnTo>
                  <a:lnTo>
                    <a:pt x="62" y="17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1"/>
                  </a:lnTo>
                  <a:lnTo>
                    <a:pt x="62" y="9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9" y="9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44" name="Group 143"/>
          <p:cNvGrpSpPr/>
          <p:nvPr userDrawn="1"/>
        </p:nvGrpSpPr>
        <p:grpSpPr>
          <a:xfrm>
            <a:off x="8813017" y="6250212"/>
            <a:ext cx="147724" cy="141646"/>
            <a:chOff x="7264401" y="6673850"/>
            <a:chExt cx="125413" cy="160338"/>
          </a:xfrm>
        </p:grpSpPr>
        <p:sp>
          <p:nvSpPr>
            <p:cNvPr id="145" name="Freeform 454"/>
            <p:cNvSpPr>
              <a:spLocks noEditPoints="1"/>
            </p:cNvSpPr>
            <p:nvPr/>
          </p:nvSpPr>
          <p:spPr bwMode="auto">
            <a:xfrm>
              <a:off x="7264401" y="6673850"/>
              <a:ext cx="125413" cy="160338"/>
            </a:xfrm>
            <a:custGeom>
              <a:avLst/>
              <a:gdLst>
                <a:gd name="T0" fmla="*/ 79 w 79"/>
                <a:gd name="T1" fmla="*/ 19 h 101"/>
                <a:gd name="T2" fmla="*/ 60 w 79"/>
                <a:gd name="T3" fmla="*/ 0 h 101"/>
                <a:gd name="T4" fmla="*/ 60 w 79"/>
                <a:gd name="T5" fmla="*/ 0 h 101"/>
                <a:gd name="T6" fmla="*/ 57 w 79"/>
                <a:gd name="T7" fmla="*/ 0 h 101"/>
                <a:gd name="T8" fmla="*/ 57 w 79"/>
                <a:gd name="T9" fmla="*/ 0 h 101"/>
                <a:gd name="T10" fmla="*/ 57 w 79"/>
                <a:gd name="T11" fmla="*/ 0 h 101"/>
                <a:gd name="T12" fmla="*/ 57 w 79"/>
                <a:gd name="T13" fmla="*/ 0 h 101"/>
                <a:gd name="T14" fmla="*/ 57 w 79"/>
                <a:gd name="T15" fmla="*/ 0 h 101"/>
                <a:gd name="T16" fmla="*/ 5 w 79"/>
                <a:gd name="T17" fmla="*/ 0 h 101"/>
                <a:gd name="T18" fmla="*/ 5 w 79"/>
                <a:gd name="T19" fmla="*/ 0 h 101"/>
                <a:gd name="T20" fmla="*/ 2 w 79"/>
                <a:gd name="T21" fmla="*/ 1 h 101"/>
                <a:gd name="T22" fmla="*/ 0 w 79"/>
                <a:gd name="T23" fmla="*/ 3 h 101"/>
                <a:gd name="T24" fmla="*/ 0 w 79"/>
                <a:gd name="T25" fmla="*/ 96 h 101"/>
                <a:gd name="T26" fmla="*/ 0 w 79"/>
                <a:gd name="T27" fmla="*/ 96 h 101"/>
                <a:gd name="T28" fmla="*/ 2 w 79"/>
                <a:gd name="T29" fmla="*/ 99 h 101"/>
                <a:gd name="T30" fmla="*/ 5 w 79"/>
                <a:gd name="T31" fmla="*/ 101 h 101"/>
                <a:gd name="T32" fmla="*/ 63 w 79"/>
                <a:gd name="T33" fmla="*/ 101 h 101"/>
                <a:gd name="T34" fmla="*/ 63 w 79"/>
                <a:gd name="T35" fmla="*/ 101 h 101"/>
                <a:gd name="T36" fmla="*/ 65 w 79"/>
                <a:gd name="T37" fmla="*/ 99 h 101"/>
                <a:gd name="T38" fmla="*/ 65 w 79"/>
                <a:gd name="T39" fmla="*/ 99 h 101"/>
                <a:gd name="T40" fmla="*/ 65 w 79"/>
                <a:gd name="T41" fmla="*/ 101 h 101"/>
                <a:gd name="T42" fmla="*/ 75 w 79"/>
                <a:gd name="T43" fmla="*/ 101 h 101"/>
                <a:gd name="T44" fmla="*/ 75 w 79"/>
                <a:gd name="T45" fmla="*/ 101 h 101"/>
                <a:gd name="T46" fmla="*/ 79 w 79"/>
                <a:gd name="T47" fmla="*/ 99 h 101"/>
                <a:gd name="T48" fmla="*/ 79 w 79"/>
                <a:gd name="T49" fmla="*/ 96 h 101"/>
                <a:gd name="T50" fmla="*/ 79 w 79"/>
                <a:gd name="T51" fmla="*/ 23 h 101"/>
                <a:gd name="T52" fmla="*/ 79 w 79"/>
                <a:gd name="T53" fmla="*/ 23 h 101"/>
                <a:gd name="T54" fmla="*/ 79 w 79"/>
                <a:gd name="T55" fmla="*/ 23 h 101"/>
                <a:gd name="T56" fmla="*/ 79 w 79"/>
                <a:gd name="T57" fmla="*/ 23 h 101"/>
                <a:gd name="T58" fmla="*/ 79 w 79"/>
                <a:gd name="T59" fmla="*/ 23 h 101"/>
                <a:gd name="T60" fmla="*/ 79 w 79"/>
                <a:gd name="T61" fmla="*/ 23 h 101"/>
                <a:gd name="T62" fmla="*/ 79 w 79"/>
                <a:gd name="T63" fmla="*/ 19 h 101"/>
                <a:gd name="T64" fmla="*/ 79 w 79"/>
                <a:gd name="T65" fmla="*/ 19 h 101"/>
                <a:gd name="T66" fmla="*/ 60 w 79"/>
                <a:gd name="T67" fmla="*/ 7 h 101"/>
                <a:gd name="T68" fmla="*/ 71 w 79"/>
                <a:gd name="T69" fmla="*/ 19 h 101"/>
                <a:gd name="T70" fmla="*/ 60 w 79"/>
                <a:gd name="T71" fmla="*/ 19 h 101"/>
                <a:gd name="T72" fmla="*/ 60 w 79"/>
                <a:gd name="T73" fmla="*/ 7 h 101"/>
                <a:gd name="T74" fmla="*/ 74 w 79"/>
                <a:gd name="T75" fmla="*/ 95 h 101"/>
                <a:gd name="T76" fmla="*/ 65 w 79"/>
                <a:gd name="T77" fmla="*/ 95 h 101"/>
                <a:gd name="T78" fmla="*/ 65 w 79"/>
                <a:gd name="T79" fmla="*/ 95 h 101"/>
                <a:gd name="T80" fmla="*/ 65 w 79"/>
                <a:gd name="T81" fmla="*/ 95 h 101"/>
                <a:gd name="T82" fmla="*/ 65 w 79"/>
                <a:gd name="T83" fmla="*/ 95 h 101"/>
                <a:gd name="T84" fmla="*/ 63 w 79"/>
                <a:gd name="T85" fmla="*/ 95 h 101"/>
                <a:gd name="T86" fmla="*/ 5 w 79"/>
                <a:gd name="T87" fmla="*/ 95 h 101"/>
                <a:gd name="T88" fmla="*/ 5 w 79"/>
                <a:gd name="T89" fmla="*/ 4 h 101"/>
                <a:gd name="T90" fmla="*/ 56 w 79"/>
                <a:gd name="T91" fmla="*/ 4 h 101"/>
                <a:gd name="T92" fmla="*/ 56 w 79"/>
                <a:gd name="T93" fmla="*/ 21 h 101"/>
                <a:gd name="T94" fmla="*/ 56 w 79"/>
                <a:gd name="T95" fmla="*/ 21 h 101"/>
                <a:gd name="T96" fmla="*/ 57 w 79"/>
                <a:gd name="T97" fmla="*/ 23 h 101"/>
                <a:gd name="T98" fmla="*/ 59 w 79"/>
                <a:gd name="T99" fmla="*/ 24 h 101"/>
                <a:gd name="T100" fmla="*/ 74 w 79"/>
                <a:gd name="T101" fmla="*/ 24 h 101"/>
                <a:gd name="T102" fmla="*/ 74 w 79"/>
                <a:gd name="T103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" h="101">
                  <a:moveTo>
                    <a:pt x="79" y="19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99"/>
                  </a:lnTo>
                  <a:lnTo>
                    <a:pt x="5" y="101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75" y="101"/>
                  </a:lnTo>
                  <a:lnTo>
                    <a:pt x="75" y="101"/>
                  </a:lnTo>
                  <a:lnTo>
                    <a:pt x="79" y="99"/>
                  </a:lnTo>
                  <a:lnTo>
                    <a:pt x="79" y="96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19"/>
                  </a:lnTo>
                  <a:lnTo>
                    <a:pt x="79" y="19"/>
                  </a:lnTo>
                  <a:close/>
                  <a:moveTo>
                    <a:pt x="60" y="7"/>
                  </a:moveTo>
                  <a:lnTo>
                    <a:pt x="71" y="19"/>
                  </a:lnTo>
                  <a:lnTo>
                    <a:pt x="60" y="19"/>
                  </a:lnTo>
                  <a:lnTo>
                    <a:pt x="60" y="7"/>
                  </a:lnTo>
                  <a:close/>
                  <a:moveTo>
                    <a:pt x="74" y="95"/>
                  </a:moveTo>
                  <a:lnTo>
                    <a:pt x="65" y="95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63" y="95"/>
                  </a:lnTo>
                  <a:lnTo>
                    <a:pt x="5" y="95"/>
                  </a:lnTo>
                  <a:lnTo>
                    <a:pt x="5" y="4"/>
                  </a:lnTo>
                  <a:lnTo>
                    <a:pt x="56" y="4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9" y="24"/>
                  </a:lnTo>
                  <a:lnTo>
                    <a:pt x="74" y="24"/>
                  </a:lnTo>
                  <a:lnTo>
                    <a:pt x="74" y="9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6" name="Freeform 455"/>
            <p:cNvSpPr>
              <a:spLocks/>
            </p:cNvSpPr>
            <p:nvPr/>
          </p:nvSpPr>
          <p:spPr bwMode="auto">
            <a:xfrm>
              <a:off x="7285038" y="6780213"/>
              <a:ext cx="84138" cy="9525"/>
            </a:xfrm>
            <a:custGeom>
              <a:avLst/>
              <a:gdLst>
                <a:gd name="T0" fmla="*/ 52 w 53"/>
                <a:gd name="T1" fmla="*/ 0 h 6"/>
                <a:gd name="T2" fmla="*/ 3 w 53"/>
                <a:gd name="T3" fmla="*/ 0 h 6"/>
                <a:gd name="T4" fmla="*/ 3 w 53"/>
                <a:gd name="T5" fmla="*/ 0 h 6"/>
                <a:gd name="T6" fmla="*/ 1 w 53"/>
                <a:gd name="T7" fmla="*/ 2 h 6"/>
                <a:gd name="T8" fmla="*/ 0 w 53"/>
                <a:gd name="T9" fmla="*/ 3 h 6"/>
                <a:gd name="T10" fmla="*/ 0 w 53"/>
                <a:gd name="T11" fmla="*/ 3 h 6"/>
                <a:gd name="T12" fmla="*/ 1 w 53"/>
                <a:gd name="T13" fmla="*/ 5 h 6"/>
                <a:gd name="T14" fmla="*/ 3 w 53"/>
                <a:gd name="T15" fmla="*/ 6 h 6"/>
                <a:gd name="T16" fmla="*/ 52 w 53"/>
                <a:gd name="T17" fmla="*/ 6 h 6"/>
                <a:gd name="T18" fmla="*/ 52 w 53"/>
                <a:gd name="T19" fmla="*/ 6 h 6"/>
                <a:gd name="T20" fmla="*/ 53 w 53"/>
                <a:gd name="T21" fmla="*/ 5 h 6"/>
                <a:gd name="T22" fmla="*/ 53 w 53"/>
                <a:gd name="T23" fmla="*/ 3 h 6"/>
                <a:gd name="T24" fmla="*/ 53 w 53"/>
                <a:gd name="T25" fmla="*/ 3 h 6"/>
                <a:gd name="T26" fmla="*/ 53 w 53"/>
                <a:gd name="T27" fmla="*/ 2 h 6"/>
                <a:gd name="T28" fmla="*/ 52 w 53"/>
                <a:gd name="T29" fmla="*/ 0 h 6"/>
                <a:gd name="T30" fmla="*/ 52 w 53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6">
                  <a:moveTo>
                    <a:pt x="5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7" name="Freeform 456"/>
            <p:cNvSpPr>
              <a:spLocks/>
            </p:cNvSpPr>
            <p:nvPr/>
          </p:nvSpPr>
          <p:spPr bwMode="auto">
            <a:xfrm>
              <a:off x="7285038" y="6756400"/>
              <a:ext cx="84138" cy="6350"/>
            </a:xfrm>
            <a:custGeom>
              <a:avLst/>
              <a:gdLst>
                <a:gd name="T0" fmla="*/ 52 w 53"/>
                <a:gd name="T1" fmla="*/ 0 h 4"/>
                <a:gd name="T2" fmla="*/ 3 w 53"/>
                <a:gd name="T3" fmla="*/ 0 h 4"/>
                <a:gd name="T4" fmla="*/ 3 w 53"/>
                <a:gd name="T5" fmla="*/ 0 h 4"/>
                <a:gd name="T6" fmla="*/ 1 w 53"/>
                <a:gd name="T7" fmla="*/ 0 h 4"/>
                <a:gd name="T8" fmla="*/ 0 w 53"/>
                <a:gd name="T9" fmla="*/ 1 h 4"/>
                <a:gd name="T10" fmla="*/ 0 w 53"/>
                <a:gd name="T11" fmla="*/ 1 h 4"/>
                <a:gd name="T12" fmla="*/ 1 w 53"/>
                <a:gd name="T13" fmla="*/ 3 h 4"/>
                <a:gd name="T14" fmla="*/ 3 w 53"/>
                <a:gd name="T15" fmla="*/ 4 h 4"/>
                <a:gd name="T16" fmla="*/ 52 w 53"/>
                <a:gd name="T17" fmla="*/ 4 h 4"/>
                <a:gd name="T18" fmla="*/ 52 w 53"/>
                <a:gd name="T19" fmla="*/ 4 h 4"/>
                <a:gd name="T20" fmla="*/ 53 w 53"/>
                <a:gd name="T21" fmla="*/ 3 h 4"/>
                <a:gd name="T22" fmla="*/ 53 w 53"/>
                <a:gd name="T23" fmla="*/ 1 h 4"/>
                <a:gd name="T24" fmla="*/ 53 w 53"/>
                <a:gd name="T25" fmla="*/ 1 h 4"/>
                <a:gd name="T26" fmla="*/ 53 w 53"/>
                <a:gd name="T27" fmla="*/ 0 h 4"/>
                <a:gd name="T28" fmla="*/ 52 w 53"/>
                <a:gd name="T29" fmla="*/ 0 h 4"/>
                <a:gd name="T30" fmla="*/ 52 w 53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4">
                  <a:moveTo>
                    <a:pt x="5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3" y="3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8" name="Freeform 457"/>
            <p:cNvSpPr>
              <a:spLocks/>
            </p:cNvSpPr>
            <p:nvPr/>
          </p:nvSpPr>
          <p:spPr bwMode="auto">
            <a:xfrm>
              <a:off x="7285038" y="6729413"/>
              <a:ext cx="84138" cy="6350"/>
            </a:xfrm>
            <a:custGeom>
              <a:avLst/>
              <a:gdLst>
                <a:gd name="T0" fmla="*/ 0 w 53"/>
                <a:gd name="T1" fmla="*/ 3 h 4"/>
                <a:gd name="T2" fmla="*/ 0 w 53"/>
                <a:gd name="T3" fmla="*/ 3 h 4"/>
                <a:gd name="T4" fmla="*/ 1 w 53"/>
                <a:gd name="T5" fmla="*/ 4 h 4"/>
                <a:gd name="T6" fmla="*/ 3 w 53"/>
                <a:gd name="T7" fmla="*/ 4 h 4"/>
                <a:gd name="T8" fmla="*/ 52 w 53"/>
                <a:gd name="T9" fmla="*/ 4 h 4"/>
                <a:gd name="T10" fmla="*/ 52 w 53"/>
                <a:gd name="T11" fmla="*/ 4 h 4"/>
                <a:gd name="T12" fmla="*/ 53 w 53"/>
                <a:gd name="T13" fmla="*/ 4 h 4"/>
                <a:gd name="T14" fmla="*/ 53 w 53"/>
                <a:gd name="T15" fmla="*/ 3 h 4"/>
                <a:gd name="T16" fmla="*/ 53 w 53"/>
                <a:gd name="T17" fmla="*/ 3 h 4"/>
                <a:gd name="T18" fmla="*/ 53 w 53"/>
                <a:gd name="T19" fmla="*/ 1 h 4"/>
                <a:gd name="T20" fmla="*/ 52 w 53"/>
                <a:gd name="T21" fmla="*/ 0 h 4"/>
                <a:gd name="T22" fmla="*/ 3 w 53"/>
                <a:gd name="T23" fmla="*/ 0 h 4"/>
                <a:gd name="T24" fmla="*/ 3 w 53"/>
                <a:gd name="T25" fmla="*/ 0 h 4"/>
                <a:gd name="T26" fmla="*/ 1 w 53"/>
                <a:gd name="T27" fmla="*/ 1 h 4"/>
                <a:gd name="T28" fmla="*/ 0 w 53"/>
                <a:gd name="T29" fmla="*/ 3 h 4"/>
                <a:gd name="T30" fmla="*/ 0 w 53"/>
                <a:gd name="T3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4">
                  <a:moveTo>
                    <a:pt x="0" y="3"/>
                  </a:moveTo>
                  <a:lnTo>
                    <a:pt x="0" y="3"/>
                  </a:lnTo>
                  <a:lnTo>
                    <a:pt x="1" y="4"/>
                  </a:lnTo>
                  <a:lnTo>
                    <a:pt x="3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1"/>
                  </a:lnTo>
                  <a:lnTo>
                    <a:pt x="5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49" name="Group 148"/>
          <p:cNvGrpSpPr/>
          <p:nvPr userDrawn="1"/>
        </p:nvGrpSpPr>
        <p:grpSpPr>
          <a:xfrm>
            <a:off x="9916266" y="6227774"/>
            <a:ext cx="153333" cy="169695"/>
            <a:chOff x="8201026" y="6648450"/>
            <a:chExt cx="130175" cy="192088"/>
          </a:xfrm>
        </p:grpSpPr>
        <p:sp>
          <p:nvSpPr>
            <p:cNvPr id="150" name="Freeform 458"/>
            <p:cNvSpPr>
              <a:spLocks noEditPoints="1"/>
            </p:cNvSpPr>
            <p:nvPr/>
          </p:nvSpPr>
          <p:spPr bwMode="auto">
            <a:xfrm>
              <a:off x="8235951" y="6680200"/>
              <a:ext cx="60325" cy="60325"/>
            </a:xfrm>
            <a:custGeom>
              <a:avLst/>
              <a:gdLst>
                <a:gd name="T0" fmla="*/ 18 w 38"/>
                <a:gd name="T1" fmla="*/ 0 h 38"/>
                <a:gd name="T2" fmla="*/ 18 w 38"/>
                <a:gd name="T3" fmla="*/ 0 h 38"/>
                <a:gd name="T4" fmla="*/ 12 w 38"/>
                <a:gd name="T5" fmla="*/ 2 h 38"/>
                <a:gd name="T6" fmla="*/ 6 w 38"/>
                <a:gd name="T7" fmla="*/ 6 h 38"/>
                <a:gd name="T8" fmla="*/ 1 w 38"/>
                <a:gd name="T9" fmla="*/ 12 h 38"/>
                <a:gd name="T10" fmla="*/ 0 w 38"/>
                <a:gd name="T11" fmla="*/ 19 h 38"/>
                <a:gd name="T12" fmla="*/ 0 w 38"/>
                <a:gd name="T13" fmla="*/ 19 h 38"/>
                <a:gd name="T14" fmla="*/ 1 w 38"/>
                <a:gd name="T15" fmla="*/ 26 h 38"/>
                <a:gd name="T16" fmla="*/ 6 w 38"/>
                <a:gd name="T17" fmla="*/ 32 h 38"/>
                <a:gd name="T18" fmla="*/ 12 w 38"/>
                <a:gd name="T19" fmla="*/ 37 h 38"/>
                <a:gd name="T20" fmla="*/ 18 w 38"/>
                <a:gd name="T21" fmla="*/ 38 h 38"/>
                <a:gd name="T22" fmla="*/ 18 w 38"/>
                <a:gd name="T23" fmla="*/ 38 h 38"/>
                <a:gd name="T24" fmla="*/ 26 w 38"/>
                <a:gd name="T25" fmla="*/ 37 h 38"/>
                <a:gd name="T26" fmla="*/ 32 w 38"/>
                <a:gd name="T27" fmla="*/ 32 h 38"/>
                <a:gd name="T28" fmla="*/ 37 w 38"/>
                <a:gd name="T29" fmla="*/ 26 h 38"/>
                <a:gd name="T30" fmla="*/ 38 w 38"/>
                <a:gd name="T31" fmla="*/ 19 h 38"/>
                <a:gd name="T32" fmla="*/ 38 w 38"/>
                <a:gd name="T33" fmla="*/ 19 h 38"/>
                <a:gd name="T34" fmla="*/ 37 w 38"/>
                <a:gd name="T35" fmla="*/ 12 h 38"/>
                <a:gd name="T36" fmla="*/ 32 w 38"/>
                <a:gd name="T37" fmla="*/ 6 h 38"/>
                <a:gd name="T38" fmla="*/ 26 w 38"/>
                <a:gd name="T39" fmla="*/ 2 h 38"/>
                <a:gd name="T40" fmla="*/ 18 w 38"/>
                <a:gd name="T41" fmla="*/ 0 h 38"/>
                <a:gd name="T42" fmla="*/ 18 w 38"/>
                <a:gd name="T43" fmla="*/ 0 h 38"/>
                <a:gd name="T44" fmla="*/ 18 w 38"/>
                <a:gd name="T45" fmla="*/ 31 h 38"/>
                <a:gd name="T46" fmla="*/ 18 w 38"/>
                <a:gd name="T47" fmla="*/ 31 h 38"/>
                <a:gd name="T48" fmla="*/ 14 w 38"/>
                <a:gd name="T49" fmla="*/ 31 h 38"/>
                <a:gd name="T50" fmla="*/ 11 w 38"/>
                <a:gd name="T51" fmla="*/ 28 h 38"/>
                <a:gd name="T52" fmla="*/ 7 w 38"/>
                <a:gd name="T53" fmla="*/ 25 h 38"/>
                <a:gd name="T54" fmla="*/ 6 w 38"/>
                <a:gd name="T55" fmla="*/ 19 h 38"/>
                <a:gd name="T56" fmla="*/ 6 w 38"/>
                <a:gd name="T57" fmla="*/ 19 h 38"/>
                <a:gd name="T58" fmla="*/ 7 w 38"/>
                <a:gd name="T59" fmla="*/ 14 h 38"/>
                <a:gd name="T60" fmla="*/ 11 w 38"/>
                <a:gd name="T61" fmla="*/ 11 h 38"/>
                <a:gd name="T62" fmla="*/ 14 w 38"/>
                <a:gd name="T63" fmla="*/ 8 h 38"/>
                <a:gd name="T64" fmla="*/ 18 w 38"/>
                <a:gd name="T65" fmla="*/ 8 h 38"/>
                <a:gd name="T66" fmla="*/ 18 w 38"/>
                <a:gd name="T67" fmla="*/ 8 h 38"/>
                <a:gd name="T68" fmla="*/ 24 w 38"/>
                <a:gd name="T69" fmla="*/ 8 h 38"/>
                <a:gd name="T70" fmla="*/ 27 w 38"/>
                <a:gd name="T71" fmla="*/ 11 h 38"/>
                <a:gd name="T72" fmla="*/ 30 w 38"/>
                <a:gd name="T73" fmla="*/ 14 h 38"/>
                <a:gd name="T74" fmla="*/ 32 w 38"/>
                <a:gd name="T75" fmla="*/ 19 h 38"/>
                <a:gd name="T76" fmla="*/ 32 w 38"/>
                <a:gd name="T77" fmla="*/ 19 h 38"/>
                <a:gd name="T78" fmla="*/ 30 w 38"/>
                <a:gd name="T79" fmla="*/ 25 h 38"/>
                <a:gd name="T80" fmla="*/ 27 w 38"/>
                <a:gd name="T81" fmla="*/ 28 h 38"/>
                <a:gd name="T82" fmla="*/ 24 w 38"/>
                <a:gd name="T83" fmla="*/ 31 h 38"/>
                <a:gd name="T84" fmla="*/ 18 w 38"/>
                <a:gd name="T85" fmla="*/ 31 h 38"/>
                <a:gd name="T86" fmla="*/ 18 w 38"/>
                <a:gd name="T87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" h="38">
                  <a:moveTo>
                    <a:pt x="18" y="0"/>
                  </a:move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26"/>
                  </a:lnTo>
                  <a:lnTo>
                    <a:pt x="6" y="32"/>
                  </a:lnTo>
                  <a:lnTo>
                    <a:pt x="12" y="37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6" y="37"/>
                  </a:lnTo>
                  <a:lnTo>
                    <a:pt x="32" y="32"/>
                  </a:lnTo>
                  <a:lnTo>
                    <a:pt x="37" y="26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7" y="12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18" y="31"/>
                  </a:moveTo>
                  <a:lnTo>
                    <a:pt x="18" y="31"/>
                  </a:lnTo>
                  <a:lnTo>
                    <a:pt x="14" y="31"/>
                  </a:lnTo>
                  <a:lnTo>
                    <a:pt x="11" y="28"/>
                  </a:lnTo>
                  <a:lnTo>
                    <a:pt x="7" y="25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4" y="8"/>
                  </a:lnTo>
                  <a:lnTo>
                    <a:pt x="27" y="11"/>
                  </a:lnTo>
                  <a:lnTo>
                    <a:pt x="30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0" y="25"/>
                  </a:lnTo>
                  <a:lnTo>
                    <a:pt x="27" y="28"/>
                  </a:lnTo>
                  <a:lnTo>
                    <a:pt x="24" y="31"/>
                  </a:lnTo>
                  <a:lnTo>
                    <a:pt x="18" y="31"/>
                  </a:lnTo>
                  <a:lnTo>
                    <a:pt x="18" y="3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1" name="Freeform 459"/>
            <p:cNvSpPr>
              <a:spLocks noEditPoints="1"/>
            </p:cNvSpPr>
            <p:nvPr/>
          </p:nvSpPr>
          <p:spPr bwMode="auto">
            <a:xfrm>
              <a:off x="8201026" y="6648450"/>
              <a:ext cx="130175" cy="192088"/>
            </a:xfrm>
            <a:custGeom>
              <a:avLst/>
              <a:gdLst>
                <a:gd name="T0" fmla="*/ 40 w 82"/>
                <a:gd name="T1" fmla="*/ 0 h 121"/>
                <a:gd name="T2" fmla="*/ 25 w 82"/>
                <a:gd name="T3" fmla="*/ 3 h 121"/>
                <a:gd name="T4" fmla="*/ 13 w 82"/>
                <a:gd name="T5" fmla="*/ 13 h 121"/>
                <a:gd name="T6" fmla="*/ 3 w 82"/>
                <a:gd name="T7" fmla="*/ 25 h 121"/>
                <a:gd name="T8" fmla="*/ 0 w 82"/>
                <a:gd name="T9" fmla="*/ 39 h 121"/>
                <a:gd name="T10" fmla="*/ 2 w 82"/>
                <a:gd name="T11" fmla="*/ 48 h 121"/>
                <a:gd name="T12" fmla="*/ 8 w 82"/>
                <a:gd name="T13" fmla="*/ 63 h 121"/>
                <a:gd name="T14" fmla="*/ 16 w 82"/>
                <a:gd name="T15" fmla="*/ 69 h 121"/>
                <a:gd name="T16" fmla="*/ 40 w 82"/>
                <a:gd name="T17" fmla="*/ 103 h 121"/>
                <a:gd name="T18" fmla="*/ 65 w 82"/>
                <a:gd name="T19" fmla="*/ 71 h 121"/>
                <a:gd name="T20" fmla="*/ 66 w 82"/>
                <a:gd name="T21" fmla="*/ 71 h 121"/>
                <a:gd name="T22" fmla="*/ 77 w 82"/>
                <a:gd name="T23" fmla="*/ 57 h 121"/>
                <a:gd name="T24" fmla="*/ 82 w 82"/>
                <a:gd name="T25" fmla="*/ 39 h 121"/>
                <a:gd name="T26" fmla="*/ 80 w 82"/>
                <a:gd name="T27" fmla="*/ 31 h 121"/>
                <a:gd name="T28" fmla="*/ 74 w 82"/>
                <a:gd name="T29" fmla="*/ 17 h 121"/>
                <a:gd name="T30" fmla="*/ 63 w 82"/>
                <a:gd name="T31" fmla="*/ 6 h 121"/>
                <a:gd name="T32" fmla="*/ 49 w 82"/>
                <a:gd name="T33" fmla="*/ 2 h 121"/>
                <a:gd name="T34" fmla="*/ 40 w 82"/>
                <a:gd name="T35" fmla="*/ 0 h 121"/>
                <a:gd name="T36" fmla="*/ 40 w 82"/>
                <a:gd name="T37" fmla="*/ 95 h 121"/>
                <a:gd name="T38" fmla="*/ 22 w 82"/>
                <a:gd name="T39" fmla="*/ 74 h 121"/>
                <a:gd name="T40" fmla="*/ 25 w 82"/>
                <a:gd name="T41" fmla="*/ 75 h 121"/>
                <a:gd name="T42" fmla="*/ 40 w 82"/>
                <a:gd name="T43" fmla="*/ 78 h 121"/>
                <a:gd name="T44" fmla="*/ 56 w 82"/>
                <a:gd name="T45" fmla="*/ 75 h 121"/>
                <a:gd name="T46" fmla="*/ 59 w 82"/>
                <a:gd name="T47" fmla="*/ 107 h 121"/>
                <a:gd name="T48" fmla="*/ 40 w 82"/>
                <a:gd name="T49" fmla="*/ 72 h 121"/>
                <a:gd name="T50" fmla="*/ 28 w 82"/>
                <a:gd name="T51" fmla="*/ 69 h 121"/>
                <a:gd name="T52" fmla="*/ 17 w 82"/>
                <a:gd name="T53" fmla="*/ 62 h 121"/>
                <a:gd name="T54" fmla="*/ 10 w 82"/>
                <a:gd name="T55" fmla="*/ 52 h 121"/>
                <a:gd name="T56" fmla="*/ 7 w 82"/>
                <a:gd name="T57" fmla="*/ 39 h 121"/>
                <a:gd name="T58" fmla="*/ 8 w 82"/>
                <a:gd name="T59" fmla="*/ 32 h 121"/>
                <a:gd name="T60" fmla="*/ 13 w 82"/>
                <a:gd name="T61" fmla="*/ 22 h 121"/>
                <a:gd name="T62" fmla="*/ 22 w 82"/>
                <a:gd name="T63" fmla="*/ 13 h 121"/>
                <a:gd name="T64" fmla="*/ 34 w 82"/>
                <a:gd name="T65" fmla="*/ 8 h 121"/>
                <a:gd name="T66" fmla="*/ 40 w 82"/>
                <a:gd name="T67" fmla="*/ 6 h 121"/>
                <a:gd name="T68" fmla="*/ 54 w 82"/>
                <a:gd name="T69" fmla="*/ 9 h 121"/>
                <a:gd name="T70" fmla="*/ 65 w 82"/>
                <a:gd name="T71" fmla="*/ 17 h 121"/>
                <a:gd name="T72" fmla="*/ 72 w 82"/>
                <a:gd name="T73" fmla="*/ 26 h 121"/>
                <a:gd name="T74" fmla="*/ 75 w 82"/>
                <a:gd name="T75" fmla="*/ 39 h 121"/>
                <a:gd name="T76" fmla="*/ 74 w 82"/>
                <a:gd name="T77" fmla="*/ 46 h 121"/>
                <a:gd name="T78" fmla="*/ 69 w 82"/>
                <a:gd name="T79" fmla="*/ 57 h 121"/>
                <a:gd name="T80" fmla="*/ 60 w 82"/>
                <a:gd name="T81" fmla="*/ 66 h 121"/>
                <a:gd name="T82" fmla="*/ 48 w 82"/>
                <a:gd name="T83" fmla="*/ 71 h 121"/>
                <a:gd name="T84" fmla="*/ 40 w 82"/>
                <a:gd name="T85" fmla="*/ 7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" h="121">
                  <a:moveTo>
                    <a:pt x="40" y="0"/>
                  </a:moveTo>
                  <a:lnTo>
                    <a:pt x="40" y="0"/>
                  </a:lnTo>
                  <a:lnTo>
                    <a:pt x="33" y="2"/>
                  </a:lnTo>
                  <a:lnTo>
                    <a:pt x="25" y="3"/>
                  </a:lnTo>
                  <a:lnTo>
                    <a:pt x="19" y="6"/>
                  </a:lnTo>
                  <a:lnTo>
                    <a:pt x="13" y="13"/>
                  </a:lnTo>
                  <a:lnTo>
                    <a:pt x="8" y="17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2" y="48"/>
                  </a:lnTo>
                  <a:lnTo>
                    <a:pt x="3" y="55"/>
                  </a:lnTo>
                  <a:lnTo>
                    <a:pt x="8" y="63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121"/>
                  </a:lnTo>
                  <a:lnTo>
                    <a:pt x="40" y="103"/>
                  </a:lnTo>
                  <a:lnTo>
                    <a:pt x="65" y="121"/>
                  </a:lnTo>
                  <a:lnTo>
                    <a:pt x="65" y="71"/>
                  </a:lnTo>
                  <a:lnTo>
                    <a:pt x="66" y="71"/>
                  </a:lnTo>
                  <a:lnTo>
                    <a:pt x="66" y="71"/>
                  </a:lnTo>
                  <a:lnTo>
                    <a:pt x="72" y="63"/>
                  </a:lnTo>
                  <a:lnTo>
                    <a:pt x="77" y="57"/>
                  </a:lnTo>
                  <a:lnTo>
                    <a:pt x="80" y="48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0" y="31"/>
                  </a:lnTo>
                  <a:lnTo>
                    <a:pt x="79" y="25"/>
                  </a:lnTo>
                  <a:lnTo>
                    <a:pt x="74" y="17"/>
                  </a:lnTo>
                  <a:lnTo>
                    <a:pt x="69" y="13"/>
                  </a:lnTo>
                  <a:lnTo>
                    <a:pt x="63" y="6"/>
                  </a:lnTo>
                  <a:lnTo>
                    <a:pt x="57" y="3"/>
                  </a:lnTo>
                  <a:lnTo>
                    <a:pt x="49" y="2"/>
                  </a:lnTo>
                  <a:lnTo>
                    <a:pt x="40" y="0"/>
                  </a:lnTo>
                  <a:lnTo>
                    <a:pt x="40" y="0"/>
                  </a:lnTo>
                  <a:close/>
                  <a:moveTo>
                    <a:pt x="59" y="107"/>
                  </a:moveTo>
                  <a:lnTo>
                    <a:pt x="40" y="95"/>
                  </a:lnTo>
                  <a:lnTo>
                    <a:pt x="22" y="109"/>
                  </a:lnTo>
                  <a:lnTo>
                    <a:pt x="22" y="74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33" y="77"/>
                  </a:lnTo>
                  <a:lnTo>
                    <a:pt x="40" y="78"/>
                  </a:lnTo>
                  <a:lnTo>
                    <a:pt x="48" y="77"/>
                  </a:lnTo>
                  <a:lnTo>
                    <a:pt x="56" y="75"/>
                  </a:lnTo>
                  <a:lnTo>
                    <a:pt x="59" y="75"/>
                  </a:lnTo>
                  <a:lnTo>
                    <a:pt x="59" y="107"/>
                  </a:lnTo>
                  <a:close/>
                  <a:moveTo>
                    <a:pt x="40" y="72"/>
                  </a:moveTo>
                  <a:lnTo>
                    <a:pt x="40" y="72"/>
                  </a:lnTo>
                  <a:lnTo>
                    <a:pt x="34" y="71"/>
                  </a:lnTo>
                  <a:lnTo>
                    <a:pt x="28" y="69"/>
                  </a:lnTo>
                  <a:lnTo>
                    <a:pt x="22" y="66"/>
                  </a:lnTo>
                  <a:lnTo>
                    <a:pt x="17" y="62"/>
                  </a:lnTo>
                  <a:lnTo>
                    <a:pt x="13" y="57"/>
                  </a:lnTo>
                  <a:lnTo>
                    <a:pt x="10" y="52"/>
                  </a:lnTo>
                  <a:lnTo>
                    <a:pt x="8" y="46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8" y="32"/>
                  </a:lnTo>
                  <a:lnTo>
                    <a:pt x="10" y="26"/>
                  </a:lnTo>
                  <a:lnTo>
                    <a:pt x="13" y="22"/>
                  </a:lnTo>
                  <a:lnTo>
                    <a:pt x="17" y="17"/>
                  </a:lnTo>
                  <a:lnTo>
                    <a:pt x="22" y="13"/>
                  </a:lnTo>
                  <a:lnTo>
                    <a:pt x="28" y="9"/>
                  </a:lnTo>
                  <a:lnTo>
                    <a:pt x="34" y="8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8" y="8"/>
                  </a:lnTo>
                  <a:lnTo>
                    <a:pt x="54" y="9"/>
                  </a:lnTo>
                  <a:lnTo>
                    <a:pt x="60" y="13"/>
                  </a:lnTo>
                  <a:lnTo>
                    <a:pt x="65" y="17"/>
                  </a:lnTo>
                  <a:lnTo>
                    <a:pt x="69" y="22"/>
                  </a:lnTo>
                  <a:lnTo>
                    <a:pt x="72" y="26"/>
                  </a:lnTo>
                  <a:lnTo>
                    <a:pt x="74" y="32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4" y="46"/>
                  </a:lnTo>
                  <a:lnTo>
                    <a:pt x="72" y="52"/>
                  </a:lnTo>
                  <a:lnTo>
                    <a:pt x="69" y="57"/>
                  </a:lnTo>
                  <a:lnTo>
                    <a:pt x="65" y="62"/>
                  </a:lnTo>
                  <a:lnTo>
                    <a:pt x="60" y="66"/>
                  </a:lnTo>
                  <a:lnTo>
                    <a:pt x="54" y="69"/>
                  </a:lnTo>
                  <a:lnTo>
                    <a:pt x="48" y="71"/>
                  </a:lnTo>
                  <a:lnTo>
                    <a:pt x="40" y="72"/>
                  </a:lnTo>
                  <a:lnTo>
                    <a:pt x="40" y="7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10243499" y="6240395"/>
            <a:ext cx="186991" cy="143048"/>
            <a:chOff x="8478838" y="6662738"/>
            <a:chExt cx="158750" cy="161925"/>
          </a:xfrm>
        </p:grpSpPr>
        <p:sp>
          <p:nvSpPr>
            <p:cNvPr id="153" name="Freeform 460"/>
            <p:cNvSpPr>
              <a:spLocks/>
            </p:cNvSpPr>
            <p:nvPr/>
          </p:nvSpPr>
          <p:spPr bwMode="auto">
            <a:xfrm>
              <a:off x="8523288" y="6684963"/>
              <a:ext cx="42863" cy="17463"/>
            </a:xfrm>
            <a:custGeom>
              <a:avLst/>
              <a:gdLst>
                <a:gd name="T0" fmla="*/ 26 w 27"/>
                <a:gd name="T1" fmla="*/ 3 h 11"/>
                <a:gd name="T2" fmla="*/ 26 w 27"/>
                <a:gd name="T3" fmla="*/ 3 h 11"/>
                <a:gd name="T4" fmla="*/ 20 w 27"/>
                <a:gd name="T5" fmla="*/ 2 h 11"/>
                <a:gd name="T6" fmla="*/ 13 w 27"/>
                <a:gd name="T7" fmla="*/ 0 h 11"/>
                <a:gd name="T8" fmla="*/ 7 w 27"/>
                <a:gd name="T9" fmla="*/ 0 h 11"/>
                <a:gd name="T10" fmla="*/ 1 w 27"/>
                <a:gd name="T11" fmla="*/ 3 h 11"/>
                <a:gd name="T12" fmla="*/ 1 w 27"/>
                <a:gd name="T13" fmla="*/ 3 h 11"/>
                <a:gd name="T14" fmla="*/ 0 w 27"/>
                <a:gd name="T15" fmla="*/ 5 h 11"/>
                <a:gd name="T16" fmla="*/ 0 w 27"/>
                <a:gd name="T17" fmla="*/ 8 h 11"/>
                <a:gd name="T18" fmla="*/ 0 w 27"/>
                <a:gd name="T19" fmla="*/ 8 h 11"/>
                <a:gd name="T20" fmla="*/ 1 w 27"/>
                <a:gd name="T21" fmla="*/ 9 h 11"/>
                <a:gd name="T22" fmla="*/ 4 w 27"/>
                <a:gd name="T23" fmla="*/ 9 h 11"/>
                <a:gd name="T24" fmla="*/ 4 w 27"/>
                <a:gd name="T25" fmla="*/ 9 h 11"/>
                <a:gd name="T26" fmla="*/ 9 w 27"/>
                <a:gd name="T27" fmla="*/ 8 h 11"/>
                <a:gd name="T28" fmla="*/ 13 w 27"/>
                <a:gd name="T29" fmla="*/ 8 h 11"/>
                <a:gd name="T30" fmla="*/ 18 w 27"/>
                <a:gd name="T31" fmla="*/ 8 h 11"/>
                <a:gd name="T32" fmla="*/ 21 w 27"/>
                <a:gd name="T33" fmla="*/ 11 h 11"/>
                <a:gd name="T34" fmla="*/ 21 w 27"/>
                <a:gd name="T35" fmla="*/ 11 h 11"/>
                <a:gd name="T36" fmla="*/ 23 w 27"/>
                <a:gd name="T37" fmla="*/ 11 h 11"/>
                <a:gd name="T38" fmla="*/ 23 w 27"/>
                <a:gd name="T39" fmla="*/ 11 h 11"/>
                <a:gd name="T40" fmla="*/ 26 w 27"/>
                <a:gd name="T41" fmla="*/ 9 h 11"/>
                <a:gd name="T42" fmla="*/ 27 w 27"/>
                <a:gd name="T43" fmla="*/ 8 h 11"/>
                <a:gd name="T44" fmla="*/ 27 w 27"/>
                <a:gd name="T45" fmla="*/ 8 h 11"/>
                <a:gd name="T46" fmla="*/ 27 w 27"/>
                <a:gd name="T47" fmla="*/ 6 h 11"/>
                <a:gd name="T48" fmla="*/ 26 w 27"/>
                <a:gd name="T49" fmla="*/ 3 h 11"/>
                <a:gd name="T50" fmla="*/ 26 w 27"/>
                <a:gd name="T5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11">
                  <a:moveTo>
                    <a:pt x="26" y="3"/>
                  </a:moveTo>
                  <a:lnTo>
                    <a:pt x="26" y="3"/>
                  </a:lnTo>
                  <a:lnTo>
                    <a:pt x="20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6" y="9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4" name="Freeform 461"/>
            <p:cNvSpPr>
              <a:spLocks noEditPoints="1"/>
            </p:cNvSpPr>
            <p:nvPr/>
          </p:nvSpPr>
          <p:spPr bwMode="auto">
            <a:xfrm>
              <a:off x="8478838" y="6662738"/>
              <a:ext cx="158750" cy="161925"/>
            </a:xfrm>
            <a:custGeom>
              <a:avLst/>
              <a:gdLst>
                <a:gd name="T0" fmla="*/ 72 w 100"/>
                <a:gd name="T1" fmla="*/ 66 h 102"/>
                <a:gd name="T2" fmla="*/ 77 w 100"/>
                <a:gd name="T3" fmla="*/ 60 h 102"/>
                <a:gd name="T4" fmla="*/ 81 w 100"/>
                <a:gd name="T5" fmla="*/ 46 h 102"/>
                <a:gd name="T6" fmla="*/ 80 w 100"/>
                <a:gd name="T7" fmla="*/ 31 h 102"/>
                <a:gd name="T8" fmla="*/ 74 w 100"/>
                <a:gd name="T9" fmla="*/ 19 h 102"/>
                <a:gd name="T10" fmla="*/ 69 w 100"/>
                <a:gd name="T11" fmla="*/ 13 h 102"/>
                <a:gd name="T12" fmla="*/ 69 w 100"/>
                <a:gd name="T13" fmla="*/ 13 h 102"/>
                <a:gd name="T14" fmla="*/ 57 w 100"/>
                <a:gd name="T15" fmla="*/ 4 h 102"/>
                <a:gd name="T16" fmla="*/ 41 w 100"/>
                <a:gd name="T17" fmla="*/ 0 h 102"/>
                <a:gd name="T18" fmla="*/ 32 w 100"/>
                <a:gd name="T19" fmla="*/ 0 h 102"/>
                <a:gd name="T20" fmla="*/ 18 w 100"/>
                <a:gd name="T21" fmla="*/ 7 h 102"/>
                <a:gd name="T22" fmla="*/ 12 w 100"/>
                <a:gd name="T23" fmla="*/ 13 h 102"/>
                <a:gd name="T24" fmla="*/ 3 w 100"/>
                <a:gd name="T25" fmla="*/ 25 h 102"/>
                <a:gd name="T26" fmla="*/ 0 w 100"/>
                <a:gd name="T27" fmla="*/ 40 h 102"/>
                <a:gd name="T28" fmla="*/ 3 w 100"/>
                <a:gd name="T29" fmla="*/ 56 h 102"/>
                <a:gd name="T30" fmla="*/ 12 w 100"/>
                <a:gd name="T31" fmla="*/ 69 h 102"/>
                <a:gd name="T32" fmla="*/ 18 w 100"/>
                <a:gd name="T33" fmla="*/ 76 h 102"/>
                <a:gd name="T34" fmla="*/ 32 w 100"/>
                <a:gd name="T35" fmla="*/ 82 h 102"/>
                <a:gd name="T36" fmla="*/ 41 w 100"/>
                <a:gd name="T37" fmla="*/ 82 h 102"/>
                <a:gd name="T38" fmla="*/ 55 w 100"/>
                <a:gd name="T39" fmla="*/ 79 h 102"/>
                <a:gd name="T40" fmla="*/ 66 w 100"/>
                <a:gd name="T41" fmla="*/ 72 h 102"/>
                <a:gd name="T42" fmla="*/ 94 w 100"/>
                <a:gd name="T43" fmla="*/ 100 h 102"/>
                <a:gd name="T44" fmla="*/ 97 w 100"/>
                <a:gd name="T45" fmla="*/ 102 h 102"/>
                <a:gd name="T46" fmla="*/ 100 w 100"/>
                <a:gd name="T47" fmla="*/ 100 h 102"/>
                <a:gd name="T48" fmla="*/ 100 w 100"/>
                <a:gd name="T49" fmla="*/ 94 h 102"/>
                <a:gd name="T50" fmla="*/ 64 w 100"/>
                <a:gd name="T51" fmla="*/ 65 h 102"/>
                <a:gd name="T52" fmla="*/ 58 w 100"/>
                <a:gd name="T53" fmla="*/ 69 h 102"/>
                <a:gd name="T54" fmla="*/ 48 w 100"/>
                <a:gd name="T55" fmla="*/ 74 h 102"/>
                <a:gd name="T56" fmla="*/ 41 w 100"/>
                <a:gd name="T57" fmla="*/ 74 h 102"/>
                <a:gd name="T58" fmla="*/ 28 w 100"/>
                <a:gd name="T59" fmla="*/ 71 h 102"/>
                <a:gd name="T60" fmla="*/ 18 w 100"/>
                <a:gd name="T61" fmla="*/ 65 h 102"/>
                <a:gd name="T62" fmla="*/ 14 w 100"/>
                <a:gd name="T63" fmla="*/ 59 h 102"/>
                <a:gd name="T64" fmla="*/ 9 w 100"/>
                <a:gd name="T65" fmla="*/ 48 h 102"/>
                <a:gd name="T66" fmla="*/ 9 w 100"/>
                <a:gd name="T67" fmla="*/ 34 h 102"/>
                <a:gd name="T68" fmla="*/ 14 w 100"/>
                <a:gd name="T69" fmla="*/ 23 h 102"/>
                <a:gd name="T70" fmla="*/ 18 w 100"/>
                <a:gd name="T71" fmla="*/ 17 h 102"/>
                <a:gd name="T72" fmla="*/ 28 w 100"/>
                <a:gd name="T73" fmla="*/ 10 h 102"/>
                <a:gd name="T74" fmla="*/ 41 w 100"/>
                <a:gd name="T75" fmla="*/ 8 h 102"/>
                <a:gd name="T76" fmla="*/ 48 w 100"/>
                <a:gd name="T77" fmla="*/ 8 h 102"/>
                <a:gd name="T78" fmla="*/ 58 w 100"/>
                <a:gd name="T79" fmla="*/ 13 h 102"/>
                <a:gd name="T80" fmla="*/ 64 w 100"/>
                <a:gd name="T81" fmla="*/ 17 h 102"/>
                <a:gd name="T82" fmla="*/ 68 w 100"/>
                <a:gd name="T83" fmla="*/ 23 h 102"/>
                <a:gd name="T84" fmla="*/ 72 w 100"/>
                <a:gd name="T85" fmla="*/ 34 h 102"/>
                <a:gd name="T86" fmla="*/ 72 w 100"/>
                <a:gd name="T87" fmla="*/ 48 h 102"/>
                <a:gd name="T88" fmla="*/ 68 w 100"/>
                <a:gd name="T89" fmla="*/ 59 h 102"/>
                <a:gd name="T90" fmla="*/ 64 w 100"/>
                <a:gd name="T9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" h="102">
                  <a:moveTo>
                    <a:pt x="100" y="94"/>
                  </a:moveTo>
                  <a:lnTo>
                    <a:pt x="72" y="66"/>
                  </a:lnTo>
                  <a:lnTo>
                    <a:pt x="72" y="66"/>
                  </a:lnTo>
                  <a:lnTo>
                    <a:pt x="77" y="60"/>
                  </a:lnTo>
                  <a:lnTo>
                    <a:pt x="78" y="54"/>
                  </a:lnTo>
                  <a:lnTo>
                    <a:pt x="81" y="46"/>
                  </a:lnTo>
                  <a:lnTo>
                    <a:pt x="81" y="39"/>
                  </a:lnTo>
                  <a:lnTo>
                    <a:pt x="80" y="31"/>
                  </a:lnTo>
                  <a:lnTo>
                    <a:pt x="78" y="25"/>
                  </a:lnTo>
                  <a:lnTo>
                    <a:pt x="74" y="19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3" y="7"/>
                  </a:lnTo>
                  <a:lnTo>
                    <a:pt x="57" y="4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2" y="0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8" y="19"/>
                  </a:lnTo>
                  <a:lnTo>
                    <a:pt x="3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49"/>
                  </a:lnTo>
                  <a:lnTo>
                    <a:pt x="3" y="56"/>
                  </a:lnTo>
                  <a:lnTo>
                    <a:pt x="8" y="63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8" y="76"/>
                  </a:lnTo>
                  <a:lnTo>
                    <a:pt x="26" y="79"/>
                  </a:lnTo>
                  <a:lnTo>
                    <a:pt x="32" y="82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8" y="82"/>
                  </a:lnTo>
                  <a:lnTo>
                    <a:pt x="55" y="79"/>
                  </a:lnTo>
                  <a:lnTo>
                    <a:pt x="61" y="76"/>
                  </a:lnTo>
                  <a:lnTo>
                    <a:pt x="66" y="72"/>
                  </a:lnTo>
                  <a:lnTo>
                    <a:pt x="94" y="100"/>
                  </a:lnTo>
                  <a:lnTo>
                    <a:pt x="94" y="100"/>
                  </a:lnTo>
                  <a:lnTo>
                    <a:pt x="97" y="102"/>
                  </a:lnTo>
                  <a:lnTo>
                    <a:pt x="97" y="102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97"/>
                  </a:lnTo>
                  <a:lnTo>
                    <a:pt x="100" y="94"/>
                  </a:lnTo>
                  <a:lnTo>
                    <a:pt x="100" y="94"/>
                  </a:lnTo>
                  <a:close/>
                  <a:moveTo>
                    <a:pt x="64" y="65"/>
                  </a:moveTo>
                  <a:lnTo>
                    <a:pt x="64" y="65"/>
                  </a:lnTo>
                  <a:lnTo>
                    <a:pt x="58" y="69"/>
                  </a:lnTo>
                  <a:lnTo>
                    <a:pt x="54" y="71"/>
                  </a:lnTo>
                  <a:lnTo>
                    <a:pt x="48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34" y="74"/>
                  </a:lnTo>
                  <a:lnTo>
                    <a:pt x="28" y="71"/>
                  </a:lnTo>
                  <a:lnTo>
                    <a:pt x="23" y="69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4" y="59"/>
                  </a:lnTo>
                  <a:lnTo>
                    <a:pt x="11" y="54"/>
                  </a:lnTo>
                  <a:lnTo>
                    <a:pt x="9" y="48"/>
                  </a:lnTo>
                  <a:lnTo>
                    <a:pt x="8" y="40"/>
                  </a:lnTo>
                  <a:lnTo>
                    <a:pt x="9" y="34"/>
                  </a:lnTo>
                  <a:lnTo>
                    <a:pt x="11" y="28"/>
                  </a:lnTo>
                  <a:lnTo>
                    <a:pt x="14" y="23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3" y="13"/>
                  </a:lnTo>
                  <a:lnTo>
                    <a:pt x="28" y="10"/>
                  </a:lnTo>
                  <a:lnTo>
                    <a:pt x="34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8" y="8"/>
                  </a:lnTo>
                  <a:lnTo>
                    <a:pt x="54" y="10"/>
                  </a:lnTo>
                  <a:lnTo>
                    <a:pt x="58" y="13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8" y="23"/>
                  </a:lnTo>
                  <a:lnTo>
                    <a:pt x="71" y="28"/>
                  </a:lnTo>
                  <a:lnTo>
                    <a:pt x="72" y="34"/>
                  </a:lnTo>
                  <a:lnTo>
                    <a:pt x="74" y="40"/>
                  </a:lnTo>
                  <a:lnTo>
                    <a:pt x="72" y="48"/>
                  </a:lnTo>
                  <a:lnTo>
                    <a:pt x="71" y="54"/>
                  </a:lnTo>
                  <a:lnTo>
                    <a:pt x="68" y="59"/>
                  </a:lnTo>
                  <a:lnTo>
                    <a:pt x="64" y="65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55" name="Group 154"/>
          <p:cNvGrpSpPr/>
          <p:nvPr userDrawn="1"/>
        </p:nvGrpSpPr>
        <p:grpSpPr>
          <a:xfrm>
            <a:off x="6256845" y="6254419"/>
            <a:ext cx="177643" cy="117804"/>
            <a:chOff x="5094288" y="6678613"/>
            <a:chExt cx="150813" cy="133350"/>
          </a:xfrm>
        </p:grpSpPr>
        <p:sp>
          <p:nvSpPr>
            <p:cNvPr id="156" name="Freeform 462"/>
            <p:cNvSpPr>
              <a:spLocks noEditPoints="1"/>
            </p:cNvSpPr>
            <p:nvPr/>
          </p:nvSpPr>
          <p:spPr bwMode="auto">
            <a:xfrm>
              <a:off x="5094288" y="6678613"/>
              <a:ext cx="150813" cy="60325"/>
            </a:xfrm>
            <a:custGeom>
              <a:avLst/>
              <a:gdLst>
                <a:gd name="T0" fmla="*/ 92 w 95"/>
                <a:gd name="T1" fmla="*/ 0 h 38"/>
                <a:gd name="T2" fmla="*/ 3 w 95"/>
                <a:gd name="T3" fmla="*/ 0 h 38"/>
                <a:gd name="T4" fmla="*/ 3 w 95"/>
                <a:gd name="T5" fmla="*/ 0 h 38"/>
                <a:gd name="T6" fmla="*/ 0 w 95"/>
                <a:gd name="T7" fmla="*/ 1 h 38"/>
                <a:gd name="T8" fmla="*/ 0 w 95"/>
                <a:gd name="T9" fmla="*/ 3 h 38"/>
                <a:gd name="T10" fmla="*/ 0 w 95"/>
                <a:gd name="T11" fmla="*/ 35 h 38"/>
                <a:gd name="T12" fmla="*/ 0 w 95"/>
                <a:gd name="T13" fmla="*/ 35 h 38"/>
                <a:gd name="T14" fmla="*/ 0 w 95"/>
                <a:gd name="T15" fmla="*/ 36 h 38"/>
                <a:gd name="T16" fmla="*/ 3 w 95"/>
                <a:gd name="T17" fmla="*/ 38 h 38"/>
                <a:gd name="T18" fmla="*/ 92 w 95"/>
                <a:gd name="T19" fmla="*/ 38 h 38"/>
                <a:gd name="T20" fmla="*/ 92 w 95"/>
                <a:gd name="T21" fmla="*/ 38 h 38"/>
                <a:gd name="T22" fmla="*/ 94 w 95"/>
                <a:gd name="T23" fmla="*/ 36 h 38"/>
                <a:gd name="T24" fmla="*/ 95 w 95"/>
                <a:gd name="T25" fmla="*/ 35 h 38"/>
                <a:gd name="T26" fmla="*/ 95 w 95"/>
                <a:gd name="T27" fmla="*/ 3 h 38"/>
                <a:gd name="T28" fmla="*/ 95 w 95"/>
                <a:gd name="T29" fmla="*/ 3 h 38"/>
                <a:gd name="T30" fmla="*/ 94 w 95"/>
                <a:gd name="T31" fmla="*/ 1 h 38"/>
                <a:gd name="T32" fmla="*/ 92 w 95"/>
                <a:gd name="T33" fmla="*/ 0 h 38"/>
                <a:gd name="T34" fmla="*/ 92 w 95"/>
                <a:gd name="T35" fmla="*/ 0 h 38"/>
                <a:gd name="T36" fmla="*/ 89 w 95"/>
                <a:gd name="T37" fmla="*/ 32 h 38"/>
                <a:gd name="T38" fmla="*/ 5 w 95"/>
                <a:gd name="T39" fmla="*/ 32 h 38"/>
                <a:gd name="T40" fmla="*/ 5 w 95"/>
                <a:gd name="T41" fmla="*/ 6 h 38"/>
                <a:gd name="T42" fmla="*/ 89 w 95"/>
                <a:gd name="T43" fmla="*/ 6 h 38"/>
                <a:gd name="T44" fmla="*/ 89 w 95"/>
                <a:gd name="T4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38">
                  <a:moveTo>
                    <a:pt x="9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3" y="38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4" y="36"/>
                  </a:lnTo>
                  <a:lnTo>
                    <a:pt x="95" y="35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89" y="32"/>
                  </a:moveTo>
                  <a:lnTo>
                    <a:pt x="5" y="32"/>
                  </a:lnTo>
                  <a:lnTo>
                    <a:pt x="5" y="6"/>
                  </a:lnTo>
                  <a:lnTo>
                    <a:pt x="89" y="6"/>
                  </a:lnTo>
                  <a:lnTo>
                    <a:pt x="89" y="3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7" name="Freeform 463"/>
            <p:cNvSpPr>
              <a:spLocks noEditPoints="1"/>
            </p:cNvSpPr>
            <p:nvPr/>
          </p:nvSpPr>
          <p:spPr bwMode="auto">
            <a:xfrm>
              <a:off x="5094288" y="6751638"/>
              <a:ext cx="150813" cy="60325"/>
            </a:xfrm>
            <a:custGeom>
              <a:avLst/>
              <a:gdLst>
                <a:gd name="T0" fmla="*/ 92 w 95"/>
                <a:gd name="T1" fmla="*/ 0 h 38"/>
                <a:gd name="T2" fmla="*/ 3 w 95"/>
                <a:gd name="T3" fmla="*/ 0 h 38"/>
                <a:gd name="T4" fmla="*/ 3 w 95"/>
                <a:gd name="T5" fmla="*/ 0 h 38"/>
                <a:gd name="T6" fmla="*/ 0 w 95"/>
                <a:gd name="T7" fmla="*/ 1 h 38"/>
                <a:gd name="T8" fmla="*/ 0 w 95"/>
                <a:gd name="T9" fmla="*/ 3 h 38"/>
                <a:gd name="T10" fmla="*/ 0 w 95"/>
                <a:gd name="T11" fmla="*/ 35 h 38"/>
                <a:gd name="T12" fmla="*/ 0 w 95"/>
                <a:gd name="T13" fmla="*/ 35 h 38"/>
                <a:gd name="T14" fmla="*/ 0 w 95"/>
                <a:gd name="T15" fmla="*/ 36 h 38"/>
                <a:gd name="T16" fmla="*/ 3 w 95"/>
                <a:gd name="T17" fmla="*/ 38 h 38"/>
                <a:gd name="T18" fmla="*/ 92 w 95"/>
                <a:gd name="T19" fmla="*/ 38 h 38"/>
                <a:gd name="T20" fmla="*/ 92 w 95"/>
                <a:gd name="T21" fmla="*/ 38 h 38"/>
                <a:gd name="T22" fmla="*/ 94 w 95"/>
                <a:gd name="T23" fmla="*/ 36 h 38"/>
                <a:gd name="T24" fmla="*/ 95 w 95"/>
                <a:gd name="T25" fmla="*/ 35 h 38"/>
                <a:gd name="T26" fmla="*/ 95 w 95"/>
                <a:gd name="T27" fmla="*/ 3 h 38"/>
                <a:gd name="T28" fmla="*/ 95 w 95"/>
                <a:gd name="T29" fmla="*/ 3 h 38"/>
                <a:gd name="T30" fmla="*/ 94 w 95"/>
                <a:gd name="T31" fmla="*/ 1 h 38"/>
                <a:gd name="T32" fmla="*/ 92 w 95"/>
                <a:gd name="T33" fmla="*/ 0 h 38"/>
                <a:gd name="T34" fmla="*/ 92 w 95"/>
                <a:gd name="T35" fmla="*/ 0 h 38"/>
                <a:gd name="T36" fmla="*/ 89 w 95"/>
                <a:gd name="T37" fmla="*/ 32 h 38"/>
                <a:gd name="T38" fmla="*/ 5 w 95"/>
                <a:gd name="T39" fmla="*/ 32 h 38"/>
                <a:gd name="T40" fmla="*/ 5 w 95"/>
                <a:gd name="T41" fmla="*/ 6 h 38"/>
                <a:gd name="T42" fmla="*/ 89 w 95"/>
                <a:gd name="T43" fmla="*/ 6 h 38"/>
                <a:gd name="T44" fmla="*/ 89 w 95"/>
                <a:gd name="T4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38">
                  <a:moveTo>
                    <a:pt x="9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3" y="38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4" y="36"/>
                  </a:lnTo>
                  <a:lnTo>
                    <a:pt x="95" y="35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89" y="32"/>
                  </a:moveTo>
                  <a:lnTo>
                    <a:pt x="5" y="32"/>
                  </a:lnTo>
                  <a:lnTo>
                    <a:pt x="5" y="6"/>
                  </a:lnTo>
                  <a:lnTo>
                    <a:pt x="89" y="6"/>
                  </a:lnTo>
                  <a:lnTo>
                    <a:pt x="89" y="3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8" name="Freeform 464"/>
          <p:cNvSpPr>
            <a:spLocks noEditPoints="1"/>
          </p:cNvSpPr>
          <p:nvPr userDrawn="1"/>
        </p:nvSpPr>
        <p:spPr bwMode="auto">
          <a:xfrm>
            <a:off x="6612128" y="6236188"/>
            <a:ext cx="198211" cy="151463"/>
          </a:xfrm>
          <a:custGeom>
            <a:avLst/>
            <a:gdLst>
              <a:gd name="T0" fmla="*/ 103 w 106"/>
              <a:gd name="T1" fmla="*/ 36 h 108"/>
              <a:gd name="T2" fmla="*/ 72 w 106"/>
              <a:gd name="T3" fmla="*/ 36 h 108"/>
              <a:gd name="T4" fmla="*/ 72 w 106"/>
              <a:gd name="T5" fmla="*/ 5 h 108"/>
              <a:gd name="T6" fmla="*/ 72 w 106"/>
              <a:gd name="T7" fmla="*/ 5 h 108"/>
              <a:gd name="T8" fmla="*/ 71 w 106"/>
              <a:gd name="T9" fmla="*/ 2 h 108"/>
              <a:gd name="T10" fmla="*/ 68 w 106"/>
              <a:gd name="T11" fmla="*/ 0 h 108"/>
              <a:gd name="T12" fmla="*/ 39 w 106"/>
              <a:gd name="T13" fmla="*/ 0 h 108"/>
              <a:gd name="T14" fmla="*/ 39 w 106"/>
              <a:gd name="T15" fmla="*/ 0 h 108"/>
              <a:gd name="T16" fmla="*/ 36 w 106"/>
              <a:gd name="T17" fmla="*/ 2 h 108"/>
              <a:gd name="T18" fmla="*/ 34 w 106"/>
              <a:gd name="T19" fmla="*/ 5 h 108"/>
              <a:gd name="T20" fmla="*/ 34 w 106"/>
              <a:gd name="T21" fmla="*/ 36 h 108"/>
              <a:gd name="T22" fmla="*/ 3 w 106"/>
              <a:gd name="T23" fmla="*/ 36 h 108"/>
              <a:gd name="T24" fmla="*/ 3 w 106"/>
              <a:gd name="T25" fmla="*/ 36 h 108"/>
              <a:gd name="T26" fmla="*/ 0 w 106"/>
              <a:gd name="T27" fmla="*/ 37 h 108"/>
              <a:gd name="T28" fmla="*/ 0 w 106"/>
              <a:gd name="T29" fmla="*/ 39 h 108"/>
              <a:gd name="T30" fmla="*/ 0 w 106"/>
              <a:gd name="T31" fmla="*/ 69 h 108"/>
              <a:gd name="T32" fmla="*/ 0 w 106"/>
              <a:gd name="T33" fmla="*/ 69 h 108"/>
              <a:gd name="T34" fmla="*/ 0 w 106"/>
              <a:gd name="T35" fmla="*/ 72 h 108"/>
              <a:gd name="T36" fmla="*/ 3 w 106"/>
              <a:gd name="T37" fmla="*/ 72 h 108"/>
              <a:gd name="T38" fmla="*/ 34 w 106"/>
              <a:gd name="T39" fmla="*/ 72 h 108"/>
              <a:gd name="T40" fmla="*/ 34 w 106"/>
              <a:gd name="T41" fmla="*/ 105 h 108"/>
              <a:gd name="T42" fmla="*/ 34 w 106"/>
              <a:gd name="T43" fmla="*/ 105 h 108"/>
              <a:gd name="T44" fmla="*/ 36 w 106"/>
              <a:gd name="T45" fmla="*/ 106 h 108"/>
              <a:gd name="T46" fmla="*/ 39 w 106"/>
              <a:gd name="T47" fmla="*/ 108 h 108"/>
              <a:gd name="T48" fmla="*/ 68 w 106"/>
              <a:gd name="T49" fmla="*/ 108 h 108"/>
              <a:gd name="T50" fmla="*/ 68 w 106"/>
              <a:gd name="T51" fmla="*/ 108 h 108"/>
              <a:gd name="T52" fmla="*/ 71 w 106"/>
              <a:gd name="T53" fmla="*/ 106 h 108"/>
              <a:gd name="T54" fmla="*/ 72 w 106"/>
              <a:gd name="T55" fmla="*/ 105 h 108"/>
              <a:gd name="T56" fmla="*/ 72 w 106"/>
              <a:gd name="T57" fmla="*/ 72 h 108"/>
              <a:gd name="T58" fmla="*/ 103 w 106"/>
              <a:gd name="T59" fmla="*/ 72 h 108"/>
              <a:gd name="T60" fmla="*/ 103 w 106"/>
              <a:gd name="T61" fmla="*/ 72 h 108"/>
              <a:gd name="T62" fmla="*/ 106 w 106"/>
              <a:gd name="T63" fmla="*/ 72 h 108"/>
              <a:gd name="T64" fmla="*/ 106 w 106"/>
              <a:gd name="T65" fmla="*/ 69 h 108"/>
              <a:gd name="T66" fmla="*/ 106 w 106"/>
              <a:gd name="T67" fmla="*/ 39 h 108"/>
              <a:gd name="T68" fmla="*/ 106 w 106"/>
              <a:gd name="T69" fmla="*/ 39 h 108"/>
              <a:gd name="T70" fmla="*/ 106 w 106"/>
              <a:gd name="T71" fmla="*/ 37 h 108"/>
              <a:gd name="T72" fmla="*/ 103 w 106"/>
              <a:gd name="T73" fmla="*/ 36 h 108"/>
              <a:gd name="T74" fmla="*/ 103 w 106"/>
              <a:gd name="T75" fmla="*/ 36 h 108"/>
              <a:gd name="T76" fmla="*/ 100 w 106"/>
              <a:gd name="T77" fmla="*/ 66 h 108"/>
              <a:gd name="T78" fmla="*/ 68 w 106"/>
              <a:gd name="T79" fmla="*/ 66 h 108"/>
              <a:gd name="T80" fmla="*/ 68 w 106"/>
              <a:gd name="T81" fmla="*/ 66 h 108"/>
              <a:gd name="T82" fmla="*/ 66 w 106"/>
              <a:gd name="T83" fmla="*/ 68 h 108"/>
              <a:gd name="T84" fmla="*/ 65 w 106"/>
              <a:gd name="T85" fmla="*/ 69 h 108"/>
              <a:gd name="T86" fmla="*/ 65 w 106"/>
              <a:gd name="T87" fmla="*/ 100 h 108"/>
              <a:gd name="T88" fmla="*/ 42 w 106"/>
              <a:gd name="T89" fmla="*/ 100 h 108"/>
              <a:gd name="T90" fmla="*/ 42 w 106"/>
              <a:gd name="T91" fmla="*/ 69 h 108"/>
              <a:gd name="T92" fmla="*/ 42 w 106"/>
              <a:gd name="T93" fmla="*/ 69 h 108"/>
              <a:gd name="T94" fmla="*/ 40 w 106"/>
              <a:gd name="T95" fmla="*/ 68 h 108"/>
              <a:gd name="T96" fmla="*/ 39 w 106"/>
              <a:gd name="T97" fmla="*/ 66 h 108"/>
              <a:gd name="T98" fmla="*/ 7 w 106"/>
              <a:gd name="T99" fmla="*/ 66 h 108"/>
              <a:gd name="T100" fmla="*/ 7 w 106"/>
              <a:gd name="T101" fmla="*/ 42 h 108"/>
              <a:gd name="T102" fmla="*/ 39 w 106"/>
              <a:gd name="T103" fmla="*/ 42 h 108"/>
              <a:gd name="T104" fmla="*/ 39 w 106"/>
              <a:gd name="T105" fmla="*/ 42 h 108"/>
              <a:gd name="T106" fmla="*/ 40 w 106"/>
              <a:gd name="T107" fmla="*/ 42 h 108"/>
              <a:gd name="T108" fmla="*/ 42 w 106"/>
              <a:gd name="T109" fmla="*/ 39 h 108"/>
              <a:gd name="T110" fmla="*/ 42 w 106"/>
              <a:gd name="T111" fmla="*/ 8 h 108"/>
              <a:gd name="T112" fmla="*/ 65 w 106"/>
              <a:gd name="T113" fmla="*/ 8 h 108"/>
              <a:gd name="T114" fmla="*/ 65 w 106"/>
              <a:gd name="T115" fmla="*/ 39 h 108"/>
              <a:gd name="T116" fmla="*/ 65 w 106"/>
              <a:gd name="T117" fmla="*/ 39 h 108"/>
              <a:gd name="T118" fmla="*/ 66 w 106"/>
              <a:gd name="T119" fmla="*/ 42 h 108"/>
              <a:gd name="T120" fmla="*/ 68 w 106"/>
              <a:gd name="T121" fmla="*/ 42 h 108"/>
              <a:gd name="T122" fmla="*/ 100 w 106"/>
              <a:gd name="T123" fmla="*/ 42 h 108"/>
              <a:gd name="T124" fmla="*/ 100 w 106"/>
              <a:gd name="T125" fmla="*/ 6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6" h="108">
                <a:moveTo>
                  <a:pt x="103" y="36"/>
                </a:moveTo>
                <a:lnTo>
                  <a:pt x="72" y="36"/>
                </a:lnTo>
                <a:lnTo>
                  <a:pt x="72" y="5"/>
                </a:lnTo>
                <a:lnTo>
                  <a:pt x="72" y="5"/>
                </a:lnTo>
                <a:lnTo>
                  <a:pt x="71" y="2"/>
                </a:lnTo>
                <a:lnTo>
                  <a:pt x="68" y="0"/>
                </a:lnTo>
                <a:lnTo>
                  <a:pt x="39" y="0"/>
                </a:lnTo>
                <a:lnTo>
                  <a:pt x="39" y="0"/>
                </a:lnTo>
                <a:lnTo>
                  <a:pt x="36" y="2"/>
                </a:lnTo>
                <a:lnTo>
                  <a:pt x="34" y="5"/>
                </a:lnTo>
                <a:lnTo>
                  <a:pt x="34" y="36"/>
                </a:lnTo>
                <a:lnTo>
                  <a:pt x="3" y="36"/>
                </a:lnTo>
                <a:lnTo>
                  <a:pt x="3" y="36"/>
                </a:lnTo>
                <a:lnTo>
                  <a:pt x="0" y="37"/>
                </a:lnTo>
                <a:lnTo>
                  <a:pt x="0" y="39"/>
                </a:lnTo>
                <a:lnTo>
                  <a:pt x="0" y="69"/>
                </a:lnTo>
                <a:lnTo>
                  <a:pt x="0" y="69"/>
                </a:lnTo>
                <a:lnTo>
                  <a:pt x="0" y="72"/>
                </a:lnTo>
                <a:lnTo>
                  <a:pt x="3" y="72"/>
                </a:lnTo>
                <a:lnTo>
                  <a:pt x="34" y="72"/>
                </a:lnTo>
                <a:lnTo>
                  <a:pt x="34" y="105"/>
                </a:lnTo>
                <a:lnTo>
                  <a:pt x="34" y="105"/>
                </a:lnTo>
                <a:lnTo>
                  <a:pt x="36" y="106"/>
                </a:lnTo>
                <a:lnTo>
                  <a:pt x="39" y="108"/>
                </a:lnTo>
                <a:lnTo>
                  <a:pt x="68" y="108"/>
                </a:lnTo>
                <a:lnTo>
                  <a:pt x="68" y="108"/>
                </a:lnTo>
                <a:lnTo>
                  <a:pt x="71" y="106"/>
                </a:lnTo>
                <a:lnTo>
                  <a:pt x="72" y="105"/>
                </a:lnTo>
                <a:lnTo>
                  <a:pt x="72" y="72"/>
                </a:lnTo>
                <a:lnTo>
                  <a:pt x="103" y="72"/>
                </a:lnTo>
                <a:lnTo>
                  <a:pt x="103" y="72"/>
                </a:lnTo>
                <a:lnTo>
                  <a:pt x="106" y="72"/>
                </a:lnTo>
                <a:lnTo>
                  <a:pt x="106" y="69"/>
                </a:lnTo>
                <a:lnTo>
                  <a:pt x="106" y="39"/>
                </a:lnTo>
                <a:lnTo>
                  <a:pt x="106" y="39"/>
                </a:lnTo>
                <a:lnTo>
                  <a:pt x="106" y="37"/>
                </a:lnTo>
                <a:lnTo>
                  <a:pt x="103" y="36"/>
                </a:lnTo>
                <a:lnTo>
                  <a:pt x="103" y="36"/>
                </a:lnTo>
                <a:close/>
                <a:moveTo>
                  <a:pt x="100" y="66"/>
                </a:moveTo>
                <a:lnTo>
                  <a:pt x="68" y="66"/>
                </a:lnTo>
                <a:lnTo>
                  <a:pt x="68" y="66"/>
                </a:lnTo>
                <a:lnTo>
                  <a:pt x="66" y="68"/>
                </a:lnTo>
                <a:lnTo>
                  <a:pt x="65" y="69"/>
                </a:lnTo>
                <a:lnTo>
                  <a:pt x="65" y="100"/>
                </a:lnTo>
                <a:lnTo>
                  <a:pt x="42" y="100"/>
                </a:lnTo>
                <a:lnTo>
                  <a:pt x="42" y="69"/>
                </a:lnTo>
                <a:lnTo>
                  <a:pt x="42" y="69"/>
                </a:lnTo>
                <a:lnTo>
                  <a:pt x="40" y="68"/>
                </a:lnTo>
                <a:lnTo>
                  <a:pt x="39" y="66"/>
                </a:lnTo>
                <a:lnTo>
                  <a:pt x="7" y="66"/>
                </a:lnTo>
                <a:lnTo>
                  <a:pt x="7" y="42"/>
                </a:lnTo>
                <a:lnTo>
                  <a:pt x="39" y="42"/>
                </a:lnTo>
                <a:lnTo>
                  <a:pt x="39" y="42"/>
                </a:lnTo>
                <a:lnTo>
                  <a:pt x="40" y="42"/>
                </a:lnTo>
                <a:lnTo>
                  <a:pt x="42" y="39"/>
                </a:lnTo>
                <a:lnTo>
                  <a:pt x="42" y="8"/>
                </a:lnTo>
                <a:lnTo>
                  <a:pt x="65" y="8"/>
                </a:lnTo>
                <a:lnTo>
                  <a:pt x="65" y="39"/>
                </a:lnTo>
                <a:lnTo>
                  <a:pt x="65" y="39"/>
                </a:lnTo>
                <a:lnTo>
                  <a:pt x="66" y="42"/>
                </a:lnTo>
                <a:lnTo>
                  <a:pt x="68" y="42"/>
                </a:lnTo>
                <a:lnTo>
                  <a:pt x="100" y="42"/>
                </a:lnTo>
                <a:lnTo>
                  <a:pt x="100" y="66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59" name="Group 158"/>
          <p:cNvGrpSpPr/>
          <p:nvPr userDrawn="1"/>
        </p:nvGrpSpPr>
        <p:grpSpPr>
          <a:xfrm>
            <a:off x="6944974" y="6215152"/>
            <a:ext cx="252439" cy="189329"/>
            <a:chOff x="5678488" y="6634163"/>
            <a:chExt cx="214313" cy="214313"/>
          </a:xfrm>
        </p:grpSpPr>
        <p:sp>
          <p:nvSpPr>
            <p:cNvPr id="160" name="Freeform 465"/>
            <p:cNvSpPr>
              <a:spLocks noEditPoints="1"/>
            </p:cNvSpPr>
            <p:nvPr/>
          </p:nvSpPr>
          <p:spPr bwMode="auto">
            <a:xfrm>
              <a:off x="5678488" y="6634163"/>
              <a:ext cx="214313" cy="214313"/>
            </a:xfrm>
            <a:custGeom>
              <a:avLst/>
              <a:gdLst>
                <a:gd name="T0" fmla="*/ 68 w 135"/>
                <a:gd name="T1" fmla="*/ 0 h 135"/>
                <a:gd name="T2" fmla="*/ 42 w 135"/>
                <a:gd name="T3" fmla="*/ 6 h 135"/>
                <a:gd name="T4" fmla="*/ 20 w 135"/>
                <a:gd name="T5" fmla="*/ 20 h 135"/>
                <a:gd name="T6" fmla="*/ 6 w 135"/>
                <a:gd name="T7" fmla="*/ 41 h 135"/>
                <a:gd name="T8" fmla="*/ 0 w 135"/>
                <a:gd name="T9" fmla="*/ 67 h 135"/>
                <a:gd name="T10" fmla="*/ 2 w 135"/>
                <a:gd name="T11" fmla="*/ 81 h 135"/>
                <a:gd name="T12" fmla="*/ 12 w 135"/>
                <a:gd name="T13" fmla="*/ 106 h 135"/>
                <a:gd name="T14" fmla="*/ 31 w 135"/>
                <a:gd name="T15" fmla="*/ 124 h 135"/>
                <a:gd name="T16" fmla="*/ 54 w 135"/>
                <a:gd name="T17" fmla="*/ 133 h 135"/>
                <a:gd name="T18" fmla="*/ 68 w 135"/>
                <a:gd name="T19" fmla="*/ 135 h 135"/>
                <a:gd name="T20" fmla="*/ 94 w 135"/>
                <a:gd name="T21" fmla="*/ 130 h 135"/>
                <a:gd name="T22" fmla="*/ 115 w 135"/>
                <a:gd name="T23" fmla="*/ 115 h 135"/>
                <a:gd name="T24" fmla="*/ 130 w 135"/>
                <a:gd name="T25" fmla="*/ 94 h 135"/>
                <a:gd name="T26" fmla="*/ 135 w 135"/>
                <a:gd name="T27" fmla="*/ 67 h 135"/>
                <a:gd name="T28" fmla="*/ 134 w 135"/>
                <a:gd name="T29" fmla="*/ 54 h 135"/>
                <a:gd name="T30" fmla="*/ 124 w 135"/>
                <a:gd name="T31" fmla="*/ 31 h 135"/>
                <a:gd name="T32" fmla="*/ 106 w 135"/>
                <a:gd name="T33" fmla="*/ 12 h 135"/>
                <a:gd name="T34" fmla="*/ 81 w 135"/>
                <a:gd name="T35" fmla="*/ 2 h 135"/>
                <a:gd name="T36" fmla="*/ 68 w 135"/>
                <a:gd name="T37" fmla="*/ 0 h 135"/>
                <a:gd name="T38" fmla="*/ 68 w 135"/>
                <a:gd name="T39" fmla="*/ 129 h 135"/>
                <a:gd name="T40" fmla="*/ 45 w 135"/>
                <a:gd name="T41" fmla="*/ 124 h 135"/>
                <a:gd name="T42" fmla="*/ 25 w 135"/>
                <a:gd name="T43" fmla="*/ 112 h 135"/>
                <a:gd name="T44" fmla="*/ 11 w 135"/>
                <a:gd name="T45" fmla="*/ 92 h 135"/>
                <a:gd name="T46" fmla="*/ 6 w 135"/>
                <a:gd name="T47" fmla="*/ 67 h 135"/>
                <a:gd name="T48" fmla="*/ 8 w 135"/>
                <a:gd name="T49" fmla="*/ 55 h 135"/>
                <a:gd name="T50" fmla="*/ 17 w 135"/>
                <a:gd name="T51" fmla="*/ 34 h 135"/>
                <a:gd name="T52" fmla="*/ 34 w 135"/>
                <a:gd name="T53" fmla="*/ 17 h 135"/>
                <a:gd name="T54" fmla="*/ 55 w 135"/>
                <a:gd name="T55" fmla="*/ 8 h 135"/>
                <a:gd name="T56" fmla="*/ 68 w 135"/>
                <a:gd name="T57" fmla="*/ 6 h 135"/>
                <a:gd name="T58" fmla="*/ 92 w 135"/>
                <a:gd name="T59" fmla="*/ 11 h 135"/>
                <a:gd name="T60" fmla="*/ 112 w 135"/>
                <a:gd name="T61" fmla="*/ 25 h 135"/>
                <a:gd name="T62" fmla="*/ 124 w 135"/>
                <a:gd name="T63" fmla="*/ 44 h 135"/>
                <a:gd name="T64" fmla="*/ 129 w 135"/>
                <a:gd name="T65" fmla="*/ 67 h 135"/>
                <a:gd name="T66" fmla="*/ 127 w 135"/>
                <a:gd name="T67" fmla="*/ 80 h 135"/>
                <a:gd name="T68" fmla="*/ 118 w 135"/>
                <a:gd name="T69" fmla="*/ 103 h 135"/>
                <a:gd name="T70" fmla="*/ 103 w 135"/>
                <a:gd name="T71" fmla="*/ 118 h 135"/>
                <a:gd name="T72" fmla="*/ 80 w 135"/>
                <a:gd name="T73" fmla="*/ 129 h 135"/>
                <a:gd name="T74" fmla="*/ 68 w 135"/>
                <a:gd name="T75" fmla="*/ 1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35">
                  <a:moveTo>
                    <a:pt x="68" y="0"/>
                  </a:moveTo>
                  <a:lnTo>
                    <a:pt x="68" y="0"/>
                  </a:lnTo>
                  <a:lnTo>
                    <a:pt x="54" y="2"/>
                  </a:lnTo>
                  <a:lnTo>
                    <a:pt x="42" y="6"/>
                  </a:lnTo>
                  <a:lnTo>
                    <a:pt x="31" y="12"/>
                  </a:lnTo>
                  <a:lnTo>
                    <a:pt x="20" y="20"/>
                  </a:lnTo>
                  <a:lnTo>
                    <a:pt x="12" y="31"/>
                  </a:lnTo>
                  <a:lnTo>
                    <a:pt x="6" y="41"/>
                  </a:lnTo>
                  <a:lnTo>
                    <a:pt x="2" y="54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2" y="81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5"/>
                  </a:lnTo>
                  <a:lnTo>
                    <a:pt x="31" y="124"/>
                  </a:lnTo>
                  <a:lnTo>
                    <a:pt x="42" y="130"/>
                  </a:lnTo>
                  <a:lnTo>
                    <a:pt x="54" y="133"/>
                  </a:lnTo>
                  <a:lnTo>
                    <a:pt x="68" y="135"/>
                  </a:lnTo>
                  <a:lnTo>
                    <a:pt x="68" y="135"/>
                  </a:lnTo>
                  <a:lnTo>
                    <a:pt x="81" y="133"/>
                  </a:lnTo>
                  <a:lnTo>
                    <a:pt x="94" y="130"/>
                  </a:lnTo>
                  <a:lnTo>
                    <a:pt x="106" y="124"/>
                  </a:lnTo>
                  <a:lnTo>
                    <a:pt x="115" y="115"/>
                  </a:lnTo>
                  <a:lnTo>
                    <a:pt x="124" y="106"/>
                  </a:lnTo>
                  <a:lnTo>
                    <a:pt x="130" y="94"/>
                  </a:lnTo>
                  <a:lnTo>
                    <a:pt x="134" y="81"/>
                  </a:lnTo>
                  <a:lnTo>
                    <a:pt x="135" y="67"/>
                  </a:lnTo>
                  <a:lnTo>
                    <a:pt x="135" y="67"/>
                  </a:lnTo>
                  <a:lnTo>
                    <a:pt x="134" y="54"/>
                  </a:lnTo>
                  <a:lnTo>
                    <a:pt x="130" y="41"/>
                  </a:lnTo>
                  <a:lnTo>
                    <a:pt x="124" y="31"/>
                  </a:lnTo>
                  <a:lnTo>
                    <a:pt x="115" y="20"/>
                  </a:lnTo>
                  <a:lnTo>
                    <a:pt x="106" y="12"/>
                  </a:lnTo>
                  <a:lnTo>
                    <a:pt x="94" y="6"/>
                  </a:lnTo>
                  <a:lnTo>
                    <a:pt x="81" y="2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129"/>
                  </a:moveTo>
                  <a:lnTo>
                    <a:pt x="68" y="129"/>
                  </a:lnTo>
                  <a:lnTo>
                    <a:pt x="55" y="129"/>
                  </a:lnTo>
                  <a:lnTo>
                    <a:pt x="45" y="124"/>
                  </a:lnTo>
                  <a:lnTo>
                    <a:pt x="34" y="118"/>
                  </a:lnTo>
                  <a:lnTo>
                    <a:pt x="25" y="112"/>
                  </a:lnTo>
                  <a:lnTo>
                    <a:pt x="17" y="103"/>
                  </a:lnTo>
                  <a:lnTo>
                    <a:pt x="11" y="92"/>
                  </a:lnTo>
                  <a:lnTo>
                    <a:pt x="8" y="80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8" y="55"/>
                  </a:lnTo>
                  <a:lnTo>
                    <a:pt x="11" y="44"/>
                  </a:lnTo>
                  <a:lnTo>
                    <a:pt x="17" y="34"/>
                  </a:lnTo>
                  <a:lnTo>
                    <a:pt x="25" y="25"/>
                  </a:lnTo>
                  <a:lnTo>
                    <a:pt x="34" y="17"/>
                  </a:lnTo>
                  <a:lnTo>
                    <a:pt x="45" y="11"/>
                  </a:lnTo>
                  <a:lnTo>
                    <a:pt x="55" y="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3" y="17"/>
                  </a:lnTo>
                  <a:lnTo>
                    <a:pt x="112" y="25"/>
                  </a:lnTo>
                  <a:lnTo>
                    <a:pt x="118" y="34"/>
                  </a:lnTo>
                  <a:lnTo>
                    <a:pt x="124" y="44"/>
                  </a:lnTo>
                  <a:lnTo>
                    <a:pt x="127" y="55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7" y="80"/>
                  </a:lnTo>
                  <a:lnTo>
                    <a:pt x="124" y="92"/>
                  </a:lnTo>
                  <a:lnTo>
                    <a:pt x="118" y="103"/>
                  </a:lnTo>
                  <a:lnTo>
                    <a:pt x="112" y="112"/>
                  </a:lnTo>
                  <a:lnTo>
                    <a:pt x="103" y="118"/>
                  </a:lnTo>
                  <a:lnTo>
                    <a:pt x="92" y="124"/>
                  </a:lnTo>
                  <a:lnTo>
                    <a:pt x="80" y="129"/>
                  </a:lnTo>
                  <a:lnTo>
                    <a:pt x="68" y="129"/>
                  </a:lnTo>
                  <a:lnTo>
                    <a:pt x="68" y="12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1" name="Freeform 466"/>
            <p:cNvSpPr>
              <a:spLocks noEditPoints="1"/>
            </p:cNvSpPr>
            <p:nvPr/>
          </p:nvSpPr>
          <p:spPr bwMode="auto">
            <a:xfrm>
              <a:off x="5710238" y="6665913"/>
              <a:ext cx="153988" cy="152400"/>
            </a:xfrm>
            <a:custGeom>
              <a:avLst/>
              <a:gdLst>
                <a:gd name="T0" fmla="*/ 48 w 97"/>
                <a:gd name="T1" fmla="*/ 0 h 96"/>
                <a:gd name="T2" fmla="*/ 29 w 97"/>
                <a:gd name="T3" fmla="*/ 3 h 96"/>
                <a:gd name="T4" fmla="*/ 14 w 97"/>
                <a:gd name="T5" fmla="*/ 14 h 96"/>
                <a:gd name="T6" fmla="*/ 3 w 97"/>
                <a:gd name="T7" fmla="*/ 29 h 96"/>
                <a:gd name="T8" fmla="*/ 0 w 97"/>
                <a:gd name="T9" fmla="*/ 47 h 96"/>
                <a:gd name="T10" fmla="*/ 0 w 97"/>
                <a:gd name="T11" fmla="*/ 58 h 96"/>
                <a:gd name="T12" fmla="*/ 8 w 97"/>
                <a:gd name="T13" fmla="*/ 75 h 96"/>
                <a:gd name="T14" fmla="*/ 22 w 97"/>
                <a:gd name="T15" fmla="*/ 87 h 96"/>
                <a:gd name="T16" fmla="*/ 38 w 97"/>
                <a:gd name="T17" fmla="*/ 95 h 96"/>
                <a:gd name="T18" fmla="*/ 48 w 97"/>
                <a:gd name="T19" fmla="*/ 96 h 96"/>
                <a:gd name="T20" fmla="*/ 66 w 97"/>
                <a:gd name="T21" fmla="*/ 92 h 96"/>
                <a:gd name="T22" fmla="*/ 83 w 97"/>
                <a:gd name="T23" fmla="*/ 83 h 96"/>
                <a:gd name="T24" fmla="*/ 92 w 97"/>
                <a:gd name="T25" fmla="*/ 67 h 96"/>
                <a:gd name="T26" fmla="*/ 97 w 97"/>
                <a:gd name="T27" fmla="*/ 47 h 96"/>
                <a:gd name="T28" fmla="*/ 95 w 97"/>
                <a:gd name="T29" fmla="*/ 38 h 96"/>
                <a:gd name="T30" fmla="*/ 87 w 97"/>
                <a:gd name="T31" fmla="*/ 21 h 96"/>
                <a:gd name="T32" fmla="*/ 75 w 97"/>
                <a:gd name="T33" fmla="*/ 8 h 96"/>
                <a:gd name="T34" fmla="*/ 58 w 97"/>
                <a:gd name="T35" fmla="*/ 0 h 96"/>
                <a:gd name="T36" fmla="*/ 48 w 97"/>
                <a:gd name="T37" fmla="*/ 0 h 96"/>
                <a:gd name="T38" fmla="*/ 48 w 97"/>
                <a:gd name="T39" fmla="*/ 90 h 96"/>
                <a:gd name="T40" fmla="*/ 31 w 97"/>
                <a:gd name="T41" fmla="*/ 87 h 96"/>
                <a:gd name="T42" fmla="*/ 17 w 97"/>
                <a:gd name="T43" fmla="*/ 78 h 96"/>
                <a:gd name="T44" fmla="*/ 8 w 97"/>
                <a:gd name="T45" fmla="*/ 64 h 96"/>
                <a:gd name="T46" fmla="*/ 5 w 97"/>
                <a:gd name="T47" fmla="*/ 47 h 96"/>
                <a:gd name="T48" fmla="*/ 6 w 97"/>
                <a:gd name="T49" fmla="*/ 40 h 96"/>
                <a:gd name="T50" fmla="*/ 12 w 97"/>
                <a:gd name="T51" fmla="*/ 24 h 96"/>
                <a:gd name="T52" fmla="*/ 23 w 97"/>
                <a:gd name="T53" fmla="*/ 12 h 96"/>
                <a:gd name="T54" fmla="*/ 40 w 97"/>
                <a:gd name="T55" fmla="*/ 6 h 96"/>
                <a:gd name="T56" fmla="*/ 48 w 97"/>
                <a:gd name="T57" fmla="*/ 5 h 96"/>
                <a:gd name="T58" fmla="*/ 64 w 97"/>
                <a:gd name="T59" fmla="*/ 8 h 96"/>
                <a:gd name="T60" fmla="*/ 78 w 97"/>
                <a:gd name="T61" fmla="*/ 17 h 96"/>
                <a:gd name="T62" fmla="*/ 87 w 97"/>
                <a:gd name="T63" fmla="*/ 31 h 96"/>
                <a:gd name="T64" fmla="*/ 91 w 97"/>
                <a:gd name="T65" fmla="*/ 47 h 96"/>
                <a:gd name="T66" fmla="*/ 91 w 97"/>
                <a:gd name="T67" fmla="*/ 57 h 96"/>
                <a:gd name="T68" fmla="*/ 84 w 97"/>
                <a:gd name="T69" fmla="*/ 72 h 96"/>
                <a:gd name="T70" fmla="*/ 72 w 97"/>
                <a:gd name="T71" fmla="*/ 84 h 96"/>
                <a:gd name="T72" fmla="*/ 57 w 97"/>
                <a:gd name="T73" fmla="*/ 90 h 96"/>
                <a:gd name="T74" fmla="*/ 48 w 97"/>
                <a:gd name="T7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6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3" y="29"/>
                  </a:lnTo>
                  <a:lnTo>
                    <a:pt x="0" y="38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3" y="67"/>
                  </a:lnTo>
                  <a:lnTo>
                    <a:pt x="8" y="75"/>
                  </a:lnTo>
                  <a:lnTo>
                    <a:pt x="14" y="83"/>
                  </a:lnTo>
                  <a:lnTo>
                    <a:pt x="22" y="87"/>
                  </a:lnTo>
                  <a:lnTo>
                    <a:pt x="29" y="92"/>
                  </a:lnTo>
                  <a:lnTo>
                    <a:pt x="38" y="95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8" y="95"/>
                  </a:lnTo>
                  <a:lnTo>
                    <a:pt x="66" y="92"/>
                  </a:lnTo>
                  <a:lnTo>
                    <a:pt x="75" y="87"/>
                  </a:lnTo>
                  <a:lnTo>
                    <a:pt x="83" y="83"/>
                  </a:lnTo>
                  <a:lnTo>
                    <a:pt x="87" y="75"/>
                  </a:lnTo>
                  <a:lnTo>
                    <a:pt x="92" y="67"/>
                  </a:lnTo>
                  <a:lnTo>
                    <a:pt x="95" y="58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5" y="38"/>
                  </a:lnTo>
                  <a:lnTo>
                    <a:pt x="92" y="29"/>
                  </a:lnTo>
                  <a:lnTo>
                    <a:pt x="87" y="21"/>
                  </a:lnTo>
                  <a:lnTo>
                    <a:pt x="83" y="14"/>
                  </a:lnTo>
                  <a:lnTo>
                    <a:pt x="75" y="8"/>
                  </a:lnTo>
                  <a:lnTo>
                    <a:pt x="66" y="3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90"/>
                  </a:moveTo>
                  <a:lnTo>
                    <a:pt x="48" y="90"/>
                  </a:lnTo>
                  <a:lnTo>
                    <a:pt x="40" y="90"/>
                  </a:lnTo>
                  <a:lnTo>
                    <a:pt x="31" y="87"/>
                  </a:lnTo>
                  <a:lnTo>
                    <a:pt x="23" y="84"/>
                  </a:lnTo>
                  <a:lnTo>
                    <a:pt x="17" y="78"/>
                  </a:lnTo>
                  <a:lnTo>
                    <a:pt x="12" y="72"/>
                  </a:lnTo>
                  <a:lnTo>
                    <a:pt x="8" y="64"/>
                  </a:lnTo>
                  <a:lnTo>
                    <a:pt x="6" y="5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6" y="40"/>
                  </a:lnTo>
                  <a:lnTo>
                    <a:pt x="8" y="31"/>
                  </a:lnTo>
                  <a:lnTo>
                    <a:pt x="12" y="24"/>
                  </a:lnTo>
                  <a:lnTo>
                    <a:pt x="17" y="17"/>
                  </a:lnTo>
                  <a:lnTo>
                    <a:pt x="23" y="12"/>
                  </a:lnTo>
                  <a:lnTo>
                    <a:pt x="31" y="8"/>
                  </a:lnTo>
                  <a:lnTo>
                    <a:pt x="40" y="6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57" y="6"/>
                  </a:lnTo>
                  <a:lnTo>
                    <a:pt x="64" y="8"/>
                  </a:lnTo>
                  <a:lnTo>
                    <a:pt x="72" y="12"/>
                  </a:lnTo>
                  <a:lnTo>
                    <a:pt x="78" y="17"/>
                  </a:lnTo>
                  <a:lnTo>
                    <a:pt x="84" y="24"/>
                  </a:lnTo>
                  <a:lnTo>
                    <a:pt x="87" y="31"/>
                  </a:lnTo>
                  <a:lnTo>
                    <a:pt x="91" y="40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1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78" y="78"/>
                  </a:lnTo>
                  <a:lnTo>
                    <a:pt x="72" y="84"/>
                  </a:lnTo>
                  <a:lnTo>
                    <a:pt x="64" y="87"/>
                  </a:lnTo>
                  <a:lnTo>
                    <a:pt x="57" y="90"/>
                  </a:lnTo>
                  <a:lnTo>
                    <a:pt x="48" y="90"/>
                  </a:lnTo>
                  <a:lnTo>
                    <a:pt x="48" y="9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2" name="Freeform 467"/>
            <p:cNvSpPr>
              <a:spLocks/>
            </p:cNvSpPr>
            <p:nvPr/>
          </p:nvSpPr>
          <p:spPr bwMode="auto">
            <a:xfrm>
              <a:off x="5773738" y="6688138"/>
              <a:ext cx="77788" cy="68263"/>
            </a:xfrm>
            <a:custGeom>
              <a:avLst/>
              <a:gdLst>
                <a:gd name="T0" fmla="*/ 46 w 49"/>
                <a:gd name="T1" fmla="*/ 32 h 43"/>
                <a:gd name="T2" fmla="*/ 46 w 49"/>
                <a:gd name="T3" fmla="*/ 32 h 43"/>
                <a:gd name="T4" fmla="*/ 35 w 49"/>
                <a:gd name="T5" fmla="*/ 32 h 43"/>
                <a:gd name="T6" fmla="*/ 17 w 49"/>
                <a:gd name="T7" fmla="*/ 32 h 43"/>
                <a:gd name="T8" fmla="*/ 17 w 49"/>
                <a:gd name="T9" fmla="*/ 32 h 43"/>
                <a:gd name="T10" fmla="*/ 14 w 49"/>
                <a:gd name="T11" fmla="*/ 27 h 43"/>
                <a:gd name="T12" fmla="*/ 11 w 49"/>
                <a:gd name="T13" fmla="*/ 26 h 43"/>
                <a:gd name="T14" fmla="*/ 11 w 49"/>
                <a:gd name="T15" fmla="*/ 3 h 43"/>
                <a:gd name="T16" fmla="*/ 11 w 49"/>
                <a:gd name="T17" fmla="*/ 3 h 43"/>
                <a:gd name="T18" fmla="*/ 9 w 49"/>
                <a:gd name="T19" fmla="*/ 0 h 43"/>
                <a:gd name="T20" fmla="*/ 8 w 49"/>
                <a:gd name="T21" fmla="*/ 0 h 43"/>
                <a:gd name="T22" fmla="*/ 8 w 49"/>
                <a:gd name="T23" fmla="*/ 0 h 43"/>
                <a:gd name="T24" fmla="*/ 6 w 49"/>
                <a:gd name="T25" fmla="*/ 0 h 43"/>
                <a:gd name="T26" fmla="*/ 6 w 49"/>
                <a:gd name="T27" fmla="*/ 3 h 43"/>
                <a:gd name="T28" fmla="*/ 5 w 49"/>
                <a:gd name="T29" fmla="*/ 26 h 43"/>
                <a:gd name="T30" fmla="*/ 5 w 49"/>
                <a:gd name="T31" fmla="*/ 26 h 43"/>
                <a:gd name="T32" fmla="*/ 1 w 49"/>
                <a:gd name="T33" fmla="*/ 29 h 43"/>
                <a:gd name="T34" fmla="*/ 0 w 49"/>
                <a:gd name="T35" fmla="*/ 33 h 43"/>
                <a:gd name="T36" fmla="*/ 0 w 49"/>
                <a:gd name="T37" fmla="*/ 33 h 43"/>
                <a:gd name="T38" fmla="*/ 0 w 49"/>
                <a:gd name="T39" fmla="*/ 37 h 43"/>
                <a:gd name="T40" fmla="*/ 1 w 49"/>
                <a:gd name="T41" fmla="*/ 40 h 43"/>
                <a:gd name="T42" fmla="*/ 5 w 49"/>
                <a:gd name="T43" fmla="*/ 41 h 43"/>
                <a:gd name="T44" fmla="*/ 8 w 49"/>
                <a:gd name="T45" fmla="*/ 43 h 43"/>
                <a:gd name="T46" fmla="*/ 8 w 49"/>
                <a:gd name="T47" fmla="*/ 43 h 43"/>
                <a:gd name="T48" fmla="*/ 14 w 49"/>
                <a:gd name="T49" fmla="*/ 41 h 43"/>
                <a:gd name="T50" fmla="*/ 17 w 49"/>
                <a:gd name="T51" fmla="*/ 37 h 43"/>
                <a:gd name="T52" fmla="*/ 35 w 49"/>
                <a:gd name="T53" fmla="*/ 37 h 43"/>
                <a:gd name="T54" fmla="*/ 46 w 49"/>
                <a:gd name="T55" fmla="*/ 37 h 43"/>
                <a:gd name="T56" fmla="*/ 46 w 49"/>
                <a:gd name="T57" fmla="*/ 37 h 43"/>
                <a:gd name="T58" fmla="*/ 46 w 49"/>
                <a:gd name="T59" fmla="*/ 37 h 43"/>
                <a:gd name="T60" fmla="*/ 47 w 49"/>
                <a:gd name="T61" fmla="*/ 35 h 43"/>
                <a:gd name="T62" fmla="*/ 49 w 49"/>
                <a:gd name="T63" fmla="*/ 33 h 43"/>
                <a:gd name="T64" fmla="*/ 49 w 49"/>
                <a:gd name="T65" fmla="*/ 33 h 43"/>
                <a:gd name="T66" fmla="*/ 47 w 49"/>
                <a:gd name="T67" fmla="*/ 32 h 43"/>
                <a:gd name="T68" fmla="*/ 46 w 49"/>
                <a:gd name="T69" fmla="*/ 32 h 43"/>
                <a:gd name="T70" fmla="*/ 46 w 49"/>
                <a:gd name="T71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3">
                  <a:moveTo>
                    <a:pt x="46" y="32"/>
                  </a:moveTo>
                  <a:lnTo>
                    <a:pt x="46" y="32"/>
                  </a:lnTo>
                  <a:lnTo>
                    <a:pt x="35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4" y="27"/>
                  </a:lnTo>
                  <a:lnTo>
                    <a:pt x="11" y="26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5" y="41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4" y="41"/>
                  </a:lnTo>
                  <a:lnTo>
                    <a:pt x="17" y="37"/>
                  </a:lnTo>
                  <a:lnTo>
                    <a:pt x="35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46" y="3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63" name="Group 162"/>
          <p:cNvGrpSpPr/>
          <p:nvPr userDrawn="1"/>
        </p:nvGrpSpPr>
        <p:grpSpPr>
          <a:xfrm>
            <a:off x="7309607" y="6215152"/>
            <a:ext cx="252439" cy="189329"/>
            <a:chOff x="5988051" y="6634163"/>
            <a:chExt cx="214313" cy="214313"/>
          </a:xfrm>
        </p:grpSpPr>
        <p:sp>
          <p:nvSpPr>
            <p:cNvPr id="164" name="Freeform 468"/>
            <p:cNvSpPr>
              <a:spLocks noEditPoints="1"/>
            </p:cNvSpPr>
            <p:nvPr/>
          </p:nvSpPr>
          <p:spPr bwMode="auto">
            <a:xfrm>
              <a:off x="5988051" y="6634163"/>
              <a:ext cx="214313" cy="214313"/>
            </a:xfrm>
            <a:custGeom>
              <a:avLst/>
              <a:gdLst>
                <a:gd name="T0" fmla="*/ 67 w 135"/>
                <a:gd name="T1" fmla="*/ 0 h 135"/>
                <a:gd name="T2" fmla="*/ 41 w 135"/>
                <a:gd name="T3" fmla="*/ 6 h 135"/>
                <a:gd name="T4" fmla="*/ 20 w 135"/>
                <a:gd name="T5" fmla="*/ 20 h 135"/>
                <a:gd name="T6" fmla="*/ 6 w 135"/>
                <a:gd name="T7" fmla="*/ 41 h 135"/>
                <a:gd name="T8" fmla="*/ 0 w 135"/>
                <a:gd name="T9" fmla="*/ 67 h 135"/>
                <a:gd name="T10" fmla="*/ 1 w 135"/>
                <a:gd name="T11" fmla="*/ 81 h 135"/>
                <a:gd name="T12" fmla="*/ 12 w 135"/>
                <a:gd name="T13" fmla="*/ 106 h 135"/>
                <a:gd name="T14" fmla="*/ 30 w 135"/>
                <a:gd name="T15" fmla="*/ 124 h 135"/>
                <a:gd name="T16" fmla="*/ 53 w 135"/>
                <a:gd name="T17" fmla="*/ 133 h 135"/>
                <a:gd name="T18" fmla="*/ 67 w 135"/>
                <a:gd name="T19" fmla="*/ 135 h 135"/>
                <a:gd name="T20" fmla="*/ 93 w 135"/>
                <a:gd name="T21" fmla="*/ 130 h 135"/>
                <a:gd name="T22" fmla="*/ 115 w 135"/>
                <a:gd name="T23" fmla="*/ 115 h 135"/>
                <a:gd name="T24" fmla="*/ 130 w 135"/>
                <a:gd name="T25" fmla="*/ 94 h 135"/>
                <a:gd name="T26" fmla="*/ 135 w 135"/>
                <a:gd name="T27" fmla="*/ 67 h 135"/>
                <a:gd name="T28" fmla="*/ 133 w 135"/>
                <a:gd name="T29" fmla="*/ 54 h 135"/>
                <a:gd name="T30" fmla="*/ 124 w 135"/>
                <a:gd name="T31" fmla="*/ 31 h 135"/>
                <a:gd name="T32" fmla="*/ 106 w 135"/>
                <a:gd name="T33" fmla="*/ 12 h 135"/>
                <a:gd name="T34" fmla="*/ 81 w 135"/>
                <a:gd name="T35" fmla="*/ 2 h 135"/>
                <a:gd name="T36" fmla="*/ 67 w 135"/>
                <a:gd name="T37" fmla="*/ 0 h 135"/>
                <a:gd name="T38" fmla="*/ 67 w 135"/>
                <a:gd name="T39" fmla="*/ 129 h 135"/>
                <a:gd name="T40" fmla="*/ 44 w 135"/>
                <a:gd name="T41" fmla="*/ 124 h 135"/>
                <a:gd name="T42" fmla="*/ 24 w 135"/>
                <a:gd name="T43" fmla="*/ 112 h 135"/>
                <a:gd name="T44" fmla="*/ 11 w 135"/>
                <a:gd name="T45" fmla="*/ 92 h 135"/>
                <a:gd name="T46" fmla="*/ 6 w 135"/>
                <a:gd name="T47" fmla="*/ 67 h 135"/>
                <a:gd name="T48" fmla="*/ 7 w 135"/>
                <a:gd name="T49" fmla="*/ 55 h 135"/>
                <a:gd name="T50" fmla="*/ 17 w 135"/>
                <a:gd name="T51" fmla="*/ 34 h 135"/>
                <a:gd name="T52" fmla="*/ 34 w 135"/>
                <a:gd name="T53" fmla="*/ 17 h 135"/>
                <a:gd name="T54" fmla="*/ 55 w 135"/>
                <a:gd name="T55" fmla="*/ 8 h 135"/>
                <a:gd name="T56" fmla="*/ 67 w 135"/>
                <a:gd name="T57" fmla="*/ 6 h 135"/>
                <a:gd name="T58" fmla="*/ 92 w 135"/>
                <a:gd name="T59" fmla="*/ 11 h 135"/>
                <a:gd name="T60" fmla="*/ 112 w 135"/>
                <a:gd name="T61" fmla="*/ 25 h 135"/>
                <a:gd name="T62" fmla="*/ 124 w 135"/>
                <a:gd name="T63" fmla="*/ 44 h 135"/>
                <a:gd name="T64" fmla="*/ 129 w 135"/>
                <a:gd name="T65" fmla="*/ 67 h 135"/>
                <a:gd name="T66" fmla="*/ 129 w 135"/>
                <a:gd name="T67" fmla="*/ 80 h 135"/>
                <a:gd name="T68" fmla="*/ 118 w 135"/>
                <a:gd name="T69" fmla="*/ 103 h 135"/>
                <a:gd name="T70" fmla="*/ 102 w 135"/>
                <a:gd name="T71" fmla="*/ 118 h 135"/>
                <a:gd name="T72" fmla="*/ 79 w 135"/>
                <a:gd name="T73" fmla="*/ 129 h 135"/>
                <a:gd name="T74" fmla="*/ 67 w 135"/>
                <a:gd name="T75" fmla="*/ 1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35">
                  <a:moveTo>
                    <a:pt x="67" y="0"/>
                  </a:moveTo>
                  <a:lnTo>
                    <a:pt x="67" y="0"/>
                  </a:lnTo>
                  <a:lnTo>
                    <a:pt x="53" y="2"/>
                  </a:lnTo>
                  <a:lnTo>
                    <a:pt x="41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1"/>
                  </a:lnTo>
                  <a:lnTo>
                    <a:pt x="6" y="41"/>
                  </a:lnTo>
                  <a:lnTo>
                    <a:pt x="1" y="54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81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5"/>
                  </a:lnTo>
                  <a:lnTo>
                    <a:pt x="30" y="124"/>
                  </a:lnTo>
                  <a:lnTo>
                    <a:pt x="41" y="130"/>
                  </a:lnTo>
                  <a:lnTo>
                    <a:pt x="53" y="133"/>
                  </a:lnTo>
                  <a:lnTo>
                    <a:pt x="67" y="135"/>
                  </a:lnTo>
                  <a:lnTo>
                    <a:pt x="67" y="135"/>
                  </a:lnTo>
                  <a:lnTo>
                    <a:pt x="81" y="133"/>
                  </a:lnTo>
                  <a:lnTo>
                    <a:pt x="93" y="130"/>
                  </a:lnTo>
                  <a:lnTo>
                    <a:pt x="106" y="124"/>
                  </a:lnTo>
                  <a:lnTo>
                    <a:pt x="115" y="115"/>
                  </a:lnTo>
                  <a:lnTo>
                    <a:pt x="124" y="106"/>
                  </a:lnTo>
                  <a:lnTo>
                    <a:pt x="130" y="94"/>
                  </a:lnTo>
                  <a:lnTo>
                    <a:pt x="133" y="81"/>
                  </a:lnTo>
                  <a:lnTo>
                    <a:pt x="135" y="67"/>
                  </a:lnTo>
                  <a:lnTo>
                    <a:pt x="135" y="67"/>
                  </a:lnTo>
                  <a:lnTo>
                    <a:pt x="133" y="54"/>
                  </a:lnTo>
                  <a:lnTo>
                    <a:pt x="130" y="41"/>
                  </a:lnTo>
                  <a:lnTo>
                    <a:pt x="124" y="31"/>
                  </a:lnTo>
                  <a:lnTo>
                    <a:pt x="115" y="20"/>
                  </a:lnTo>
                  <a:lnTo>
                    <a:pt x="106" y="12"/>
                  </a:lnTo>
                  <a:lnTo>
                    <a:pt x="93" y="6"/>
                  </a:lnTo>
                  <a:lnTo>
                    <a:pt x="81" y="2"/>
                  </a:lnTo>
                  <a:lnTo>
                    <a:pt x="67" y="0"/>
                  </a:lnTo>
                  <a:lnTo>
                    <a:pt x="67" y="0"/>
                  </a:lnTo>
                  <a:close/>
                  <a:moveTo>
                    <a:pt x="67" y="129"/>
                  </a:moveTo>
                  <a:lnTo>
                    <a:pt x="67" y="129"/>
                  </a:lnTo>
                  <a:lnTo>
                    <a:pt x="55" y="129"/>
                  </a:lnTo>
                  <a:lnTo>
                    <a:pt x="44" y="124"/>
                  </a:lnTo>
                  <a:lnTo>
                    <a:pt x="34" y="118"/>
                  </a:lnTo>
                  <a:lnTo>
                    <a:pt x="24" y="112"/>
                  </a:lnTo>
                  <a:lnTo>
                    <a:pt x="17" y="103"/>
                  </a:lnTo>
                  <a:lnTo>
                    <a:pt x="11" y="92"/>
                  </a:lnTo>
                  <a:lnTo>
                    <a:pt x="7" y="80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7" y="55"/>
                  </a:lnTo>
                  <a:lnTo>
                    <a:pt x="11" y="44"/>
                  </a:lnTo>
                  <a:lnTo>
                    <a:pt x="17" y="34"/>
                  </a:lnTo>
                  <a:lnTo>
                    <a:pt x="24" y="25"/>
                  </a:lnTo>
                  <a:lnTo>
                    <a:pt x="34" y="17"/>
                  </a:lnTo>
                  <a:lnTo>
                    <a:pt x="44" y="11"/>
                  </a:lnTo>
                  <a:lnTo>
                    <a:pt x="55" y="8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9" y="8"/>
                  </a:lnTo>
                  <a:lnTo>
                    <a:pt x="92" y="11"/>
                  </a:lnTo>
                  <a:lnTo>
                    <a:pt x="102" y="17"/>
                  </a:lnTo>
                  <a:lnTo>
                    <a:pt x="112" y="25"/>
                  </a:lnTo>
                  <a:lnTo>
                    <a:pt x="118" y="34"/>
                  </a:lnTo>
                  <a:lnTo>
                    <a:pt x="124" y="44"/>
                  </a:lnTo>
                  <a:lnTo>
                    <a:pt x="129" y="55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9" y="80"/>
                  </a:lnTo>
                  <a:lnTo>
                    <a:pt x="124" y="92"/>
                  </a:lnTo>
                  <a:lnTo>
                    <a:pt x="118" y="103"/>
                  </a:lnTo>
                  <a:lnTo>
                    <a:pt x="112" y="112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9" y="129"/>
                  </a:lnTo>
                  <a:lnTo>
                    <a:pt x="67" y="129"/>
                  </a:lnTo>
                  <a:lnTo>
                    <a:pt x="67" y="12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5" name="Freeform 469"/>
            <p:cNvSpPr>
              <a:spLocks/>
            </p:cNvSpPr>
            <p:nvPr/>
          </p:nvSpPr>
          <p:spPr bwMode="auto">
            <a:xfrm>
              <a:off x="6083301" y="6688138"/>
              <a:ext cx="77788" cy="68263"/>
            </a:xfrm>
            <a:custGeom>
              <a:avLst/>
              <a:gdLst>
                <a:gd name="T0" fmla="*/ 7 w 49"/>
                <a:gd name="T1" fmla="*/ 43 h 43"/>
                <a:gd name="T2" fmla="*/ 7 w 49"/>
                <a:gd name="T3" fmla="*/ 43 h 43"/>
                <a:gd name="T4" fmla="*/ 13 w 49"/>
                <a:gd name="T5" fmla="*/ 41 h 43"/>
                <a:gd name="T6" fmla="*/ 16 w 49"/>
                <a:gd name="T7" fmla="*/ 37 h 43"/>
                <a:gd name="T8" fmla="*/ 35 w 49"/>
                <a:gd name="T9" fmla="*/ 37 h 43"/>
                <a:gd name="T10" fmla="*/ 46 w 49"/>
                <a:gd name="T11" fmla="*/ 37 h 43"/>
                <a:gd name="T12" fmla="*/ 46 w 49"/>
                <a:gd name="T13" fmla="*/ 37 h 43"/>
                <a:gd name="T14" fmla="*/ 47 w 49"/>
                <a:gd name="T15" fmla="*/ 35 h 43"/>
                <a:gd name="T16" fmla="*/ 49 w 49"/>
                <a:gd name="T17" fmla="*/ 33 h 43"/>
                <a:gd name="T18" fmla="*/ 49 w 49"/>
                <a:gd name="T19" fmla="*/ 33 h 43"/>
                <a:gd name="T20" fmla="*/ 47 w 49"/>
                <a:gd name="T21" fmla="*/ 32 h 43"/>
                <a:gd name="T22" fmla="*/ 46 w 49"/>
                <a:gd name="T23" fmla="*/ 32 h 43"/>
                <a:gd name="T24" fmla="*/ 35 w 49"/>
                <a:gd name="T25" fmla="*/ 32 h 43"/>
                <a:gd name="T26" fmla="*/ 16 w 49"/>
                <a:gd name="T27" fmla="*/ 32 h 43"/>
                <a:gd name="T28" fmla="*/ 16 w 49"/>
                <a:gd name="T29" fmla="*/ 32 h 43"/>
                <a:gd name="T30" fmla="*/ 13 w 49"/>
                <a:gd name="T31" fmla="*/ 27 h 43"/>
                <a:gd name="T32" fmla="*/ 10 w 49"/>
                <a:gd name="T33" fmla="*/ 26 h 43"/>
                <a:gd name="T34" fmla="*/ 10 w 49"/>
                <a:gd name="T35" fmla="*/ 3 h 43"/>
                <a:gd name="T36" fmla="*/ 10 w 49"/>
                <a:gd name="T37" fmla="*/ 3 h 43"/>
                <a:gd name="T38" fmla="*/ 9 w 49"/>
                <a:gd name="T39" fmla="*/ 0 h 43"/>
                <a:gd name="T40" fmla="*/ 7 w 49"/>
                <a:gd name="T41" fmla="*/ 0 h 43"/>
                <a:gd name="T42" fmla="*/ 7 w 49"/>
                <a:gd name="T43" fmla="*/ 0 h 43"/>
                <a:gd name="T44" fmla="*/ 7 w 49"/>
                <a:gd name="T45" fmla="*/ 0 h 43"/>
                <a:gd name="T46" fmla="*/ 7 w 49"/>
                <a:gd name="T47" fmla="*/ 0 h 43"/>
                <a:gd name="T48" fmla="*/ 6 w 49"/>
                <a:gd name="T49" fmla="*/ 0 h 43"/>
                <a:gd name="T50" fmla="*/ 6 w 49"/>
                <a:gd name="T51" fmla="*/ 3 h 43"/>
                <a:gd name="T52" fmla="*/ 4 w 49"/>
                <a:gd name="T53" fmla="*/ 26 h 43"/>
                <a:gd name="T54" fmla="*/ 4 w 49"/>
                <a:gd name="T55" fmla="*/ 26 h 43"/>
                <a:gd name="T56" fmla="*/ 1 w 49"/>
                <a:gd name="T57" fmla="*/ 29 h 43"/>
                <a:gd name="T58" fmla="*/ 0 w 49"/>
                <a:gd name="T59" fmla="*/ 33 h 43"/>
                <a:gd name="T60" fmla="*/ 0 w 49"/>
                <a:gd name="T61" fmla="*/ 33 h 43"/>
                <a:gd name="T62" fmla="*/ 0 w 49"/>
                <a:gd name="T63" fmla="*/ 37 h 43"/>
                <a:gd name="T64" fmla="*/ 1 w 49"/>
                <a:gd name="T65" fmla="*/ 40 h 43"/>
                <a:gd name="T66" fmla="*/ 4 w 49"/>
                <a:gd name="T67" fmla="*/ 41 h 43"/>
                <a:gd name="T68" fmla="*/ 7 w 49"/>
                <a:gd name="T69" fmla="*/ 43 h 43"/>
                <a:gd name="T70" fmla="*/ 7 w 49"/>
                <a:gd name="T7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43">
                  <a:moveTo>
                    <a:pt x="7" y="43"/>
                  </a:moveTo>
                  <a:lnTo>
                    <a:pt x="7" y="43"/>
                  </a:lnTo>
                  <a:lnTo>
                    <a:pt x="13" y="41"/>
                  </a:lnTo>
                  <a:lnTo>
                    <a:pt x="16" y="37"/>
                  </a:lnTo>
                  <a:lnTo>
                    <a:pt x="35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35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3" y="27"/>
                  </a:lnTo>
                  <a:lnTo>
                    <a:pt x="10" y="26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1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4" y="41"/>
                  </a:lnTo>
                  <a:lnTo>
                    <a:pt x="7" y="43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6" name="Freeform 470"/>
            <p:cNvSpPr>
              <a:spLocks/>
            </p:cNvSpPr>
            <p:nvPr/>
          </p:nvSpPr>
          <p:spPr bwMode="auto">
            <a:xfrm>
              <a:off x="6080126" y="6657975"/>
              <a:ext cx="96838" cy="176213"/>
            </a:xfrm>
            <a:custGeom>
              <a:avLst/>
              <a:gdLst>
                <a:gd name="T0" fmla="*/ 14 w 61"/>
                <a:gd name="T1" fmla="*/ 0 h 111"/>
                <a:gd name="T2" fmla="*/ 11 w 61"/>
                <a:gd name="T3" fmla="*/ 3 h 111"/>
                <a:gd name="T4" fmla="*/ 11 w 61"/>
                <a:gd name="T5" fmla="*/ 5 h 111"/>
                <a:gd name="T6" fmla="*/ 14 w 61"/>
                <a:gd name="T7" fmla="*/ 7 h 111"/>
                <a:gd name="T8" fmla="*/ 31 w 61"/>
                <a:gd name="T9" fmla="*/ 11 h 111"/>
                <a:gd name="T10" fmla="*/ 44 w 61"/>
                <a:gd name="T11" fmla="*/ 20 h 111"/>
                <a:gd name="T12" fmla="*/ 52 w 61"/>
                <a:gd name="T13" fmla="*/ 34 h 111"/>
                <a:gd name="T14" fmla="*/ 57 w 61"/>
                <a:gd name="T15" fmla="*/ 52 h 111"/>
                <a:gd name="T16" fmla="*/ 55 w 61"/>
                <a:gd name="T17" fmla="*/ 62 h 111"/>
                <a:gd name="T18" fmla="*/ 49 w 61"/>
                <a:gd name="T19" fmla="*/ 79 h 111"/>
                <a:gd name="T20" fmla="*/ 37 w 61"/>
                <a:gd name="T21" fmla="*/ 91 h 111"/>
                <a:gd name="T22" fmla="*/ 20 w 61"/>
                <a:gd name="T23" fmla="*/ 97 h 111"/>
                <a:gd name="T24" fmla="*/ 12 w 61"/>
                <a:gd name="T25" fmla="*/ 98 h 111"/>
                <a:gd name="T26" fmla="*/ 11 w 61"/>
                <a:gd name="T27" fmla="*/ 97 h 111"/>
                <a:gd name="T28" fmla="*/ 12 w 61"/>
                <a:gd name="T29" fmla="*/ 94 h 111"/>
                <a:gd name="T30" fmla="*/ 11 w 61"/>
                <a:gd name="T31" fmla="*/ 92 h 111"/>
                <a:gd name="T32" fmla="*/ 6 w 61"/>
                <a:gd name="T33" fmla="*/ 92 h 111"/>
                <a:gd name="T34" fmla="*/ 0 w 61"/>
                <a:gd name="T35" fmla="*/ 98 h 111"/>
                <a:gd name="T36" fmla="*/ 0 w 61"/>
                <a:gd name="T37" fmla="*/ 103 h 111"/>
                <a:gd name="T38" fmla="*/ 6 w 61"/>
                <a:gd name="T39" fmla="*/ 109 h 111"/>
                <a:gd name="T40" fmla="*/ 9 w 61"/>
                <a:gd name="T41" fmla="*/ 111 h 111"/>
                <a:gd name="T42" fmla="*/ 11 w 61"/>
                <a:gd name="T43" fmla="*/ 109 h 111"/>
                <a:gd name="T44" fmla="*/ 11 w 61"/>
                <a:gd name="T45" fmla="*/ 106 h 111"/>
                <a:gd name="T46" fmla="*/ 9 w 61"/>
                <a:gd name="T47" fmla="*/ 105 h 111"/>
                <a:gd name="T48" fmla="*/ 12 w 61"/>
                <a:gd name="T49" fmla="*/ 105 h 111"/>
                <a:gd name="T50" fmla="*/ 31 w 61"/>
                <a:gd name="T51" fmla="*/ 100 h 111"/>
                <a:gd name="T52" fmla="*/ 48 w 61"/>
                <a:gd name="T53" fmla="*/ 89 h 111"/>
                <a:gd name="T54" fmla="*/ 58 w 61"/>
                <a:gd name="T55" fmla="*/ 72 h 111"/>
                <a:gd name="T56" fmla="*/ 61 w 61"/>
                <a:gd name="T57" fmla="*/ 52 h 111"/>
                <a:gd name="T58" fmla="*/ 61 w 61"/>
                <a:gd name="T59" fmla="*/ 42 h 111"/>
                <a:gd name="T60" fmla="*/ 54 w 61"/>
                <a:gd name="T61" fmla="*/ 23 h 111"/>
                <a:gd name="T62" fmla="*/ 41 w 61"/>
                <a:gd name="T63" fmla="*/ 10 h 111"/>
                <a:gd name="T64" fmla="*/ 23 w 61"/>
                <a:gd name="T65" fmla="*/ 2 h 111"/>
                <a:gd name="T66" fmla="*/ 14 w 61"/>
                <a:gd name="T6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11">
                  <a:moveTo>
                    <a:pt x="14" y="0"/>
                  </a:moveTo>
                  <a:lnTo>
                    <a:pt x="14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21" y="8"/>
                  </a:lnTo>
                  <a:lnTo>
                    <a:pt x="31" y="11"/>
                  </a:lnTo>
                  <a:lnTo>
                    <a:pt x="37" y="14"/>
                  </a:lnTo>
                  <a:lnTo>
                    <a:pt x="44" y="20"/>
                  </a:lnTo>
                  <a:lnTo>
                    <a:pt x="49" y="26"/>
                  </a:lnTo>
                  <a:lnTo>
                    <a:pt x="52" y="34"/>
                  </a:lnTo>
                  <a:lnTo>
                    <a:pt x="55" y="4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5" y="62"/>
                  </a:lnTo>
                  <a:lnTo>
                    <a:pt x="52" y="71"/>
                  </a:lnTo>
                  <a:lnTo>
                    <a:pt x="49" y="79"/>
                  </a:lnTo>
                  <a:lnTo>
                    <a:pt x="43" y="85"/>
                  </a:lnTo>
                  <a:lnTo>
                    <a:pt x="37" y="91"/>
                  </a:lnTo>
                  <a:lnTo>
                    <a:pt x="29" y="94"/>
                  </a:lnTo>
                  <a:lnTo>
                    <a:pt x="20" y="97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9" y="98"/>
                  </a:lnTo>
                  <a:lnTo>
                    <a:pt x="11" y="97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9" y="91"/>
                  </a:lnTo>
                  <a:lnTo>
                    <a:pt x="6" y="9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1" y="109"/>
                  </a:lnTo>
                  <a:lnTo>
                    <a:pt x="11" y="109"/>
                  </a:lnTo>
                  <a:lnTo>
                    <a:pt x="12" y="108"/>
                  </a:lnTo>
                  <a:lnTo>
                    <a:pt x="11" y="106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2" y="105"/>
                  </a:lnTo>
                  <a:lnTo>
                    <a:pt x="12" y="105"/>
                  </a:lnTo>
                  <a:lnTo>
                    <a:pt x="21" y="103"/>
                  </a:lnTo>
                  <a:lnTo>
                    <a:pt x="31" y="100"/>
                  </a:lnTo>
                  <a:lnTo>
                    <a:pt x="40" y="95"/>
                  </a:lnTo>
                  <a:lnTo>
                    <a:pt x="48" y="89"/>
                  </a:lnTo>
                  <a:lnTo>
                    <a:pt x="54" y="82"/>
                  </a:lnTo>
                  <a:lnTo>
                    <a:pt x="58" y="72"/>
                  </a:lnTo>
                  <a:lnTo>
                    <a:pt x="61" y="63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42"/>
                  </a:lnTo>
                  <a:lnTo>
                    <a:pt x="58" y="33"/>
                  </a:lnTo>
                  <a:lnTo>
                    <a:pt x="54" y="23"/>
                  </a:lnTo>
                  <a:lnTo>
                    <a:pt x="48" y="16"/>
                  </a:lnTo>
                  <a:lnTo>
                    <a:pt x="41" y="10"/>
                  </a:lnTo>
                  <a:lnTo>
                    <a:pt x="32" y="5"/>
                  </a:lnTo>
                  <a:lnTo>
                    <a:pt x="23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67" name="Group 166"/>
          <p:cNvGrpSpPr/>
          <p:nvPr userDrawn="1"/>
        </p:nvGrpSpPr>
        <p:grpSpPr>
          <a:xfrm>
            <a:off x="9173910" y="6227774"/>
            <a:ext cx="155204" cy="164085"/>
            <a:chOff x="7570788" y="6648450"/>
            <a:chExt cx="131763" cy="185738"/>
          </a:xfrm>
        </p:grpSpPr>
        <p:sp>
          <p:nvSpPr>
            <p:cNvPr id="168" name="Freeform 471"/>
            <p:cNvSpPr>
              <a:spLocks noEditPoints="1"/>
            </p:cNvSpPr>
            <p:nvPr/>
          </p:nvSpPr>
          <p:spPr bwMode="auto">
            <a:xfrm>
              <a:off x="7570788" y="6648450"/>
              <a:ext cx="131763" cy="185738"/>
            </a:xfrm>
            <a:custGeom>
              <a:avLst/>
              <a:gdLst>
                <a:gd name="T0" fmla="*/ 80 w 83"/>
                <a:gd name="T1" fmla="*/ 35 h 117"/>
                <a:gd name="T2" fmla="*/ 63 w 83"/>
                <a:gd name="T3" fmla="*/ 35 h 117"/>
                <a:gd name="T4" fmla="*/ 63 w 83"/>
                <a:gd name="T5" fmla="*/ 3 h 117"/>
                <a:gd name="T6" fmla="*/ 63 w 83"/>
                <a:gd name="T7" fmla="*/ 3 h 117"/>
                <a:gd name="T8" fmla="*/ 63 w 83"/>
                <a:gd name="T9" fmla="*/ 2 h 117"/>
                <a:gd name="T10" fmla="*/ 62 w 83"/>
                <a:gd name="T11" fmla="*/ 0 h 117"/>
                <a:gd name="T12" fmla="*/ 22 w 83"/>
                <a:gd name="T13" fmla="*/ 0 h 117"/>
                <a:gd name="T14" fmla="*/ 22 w 83"/>
                <a:gd name="T15" fmla="*/ 0 h 117"/>
                <a:gd name="T16" fmla="*/ 19 w 83"/>
                <a:gd name="T17" fmla="*/ 2 h 117"/>
                <a:gd name="T18" fmla="*/ 19 w 83"/>
                <a:gd name="T19" fmla="*/ 3 h 117"/>
                <a:gd name="T20" fmla="*/ 19 w 83"/>
                <a:gd name="T21" fmla="*/ 35 h 117"/>
                <a:gd name="T22" fmla="*/ 4 w 83"/>
                <a:gd name="T23" fmla="*/ 35 h 117"/>
                <a:gd name="T24" fmla="*/ 4 w 83"/>
                <a:gd name="T25" fmla="*/ 35 h 117"/>
                <a:gd name="T26" fmla="*/ 0 w 83"/>
                <a:gd name="T27" fmla="*/ 37 h 117"/>
                <a:gd name="T28" fmla="*/ 0 w 83"/>
                <a:gd name="T29" fmla="*/ 39 h 117"/>
                <a:gd name="T30" fmla="*/ 0 w 83"/>
                <a:gd name="T31" fmla="*/ 114 h 117"/>
                <a:gd name="T32" fmla="*/ 0 w 83"/>
                <a:gd name="T33" fmla="*/ 114 h 117"/>
                <a:gd name="T34" fmla="*/ 0 w 83"/>
                <a:gd name="T35" fmla="*/ 115 h 117"/>
                <a:gd name="T36" fmla="*/ 4 w 83"/>
                <a:gd name="T37" fmla="*/ 117 h 117"/>
                <a:gd name="T38" fmla="*/ 80 w 83"/>
                <a:gd name="T39" fmla="*/ 117 h 117"/>
                <a:gd name="T40" fmla="*/ 80 w 83"/>
                <a:gd name="T41" fmla="*/ 117 h 117"/>
                <a:gd name="T42" fmla="*/ 82 w 83"/>
                <a:gd name="T43" fmla="*/ 115 h 117"/>
                <a:gd name="T44" fmla="*/ 83 w 83"/>
                <a:gd name="T45" fmla="*/ 114 h 117"/>
                <a:gd name="T46" fmla="*/ 83 w 83"/>
                <a:gd name="T47" fmla="*/ 39 h 117"/>
                <a:gd name="T48" fmla="*/ 83 w 83"/>
                <a:gd name="T49" fmla="*/ 39 h 117"/>
                <a:gd name="T50" fmla="*/ 82 w 83"/>
                <a:gd name="T51" fmla="*/ 37 h 117"/>
                <a:gd name="T52" fmla="*/ 80 w 83"/>
                <a:gd name="T53" fmla="*/ 35 h 117"/>
                <a:gd name="T54" fmla="*/ 80 w 83"/>
                <a:gd name="T55" fmla="*/ 35 h 117"/>
                <a:gd name="T56" fmla="*/ 25 w 83"/>
                <a:gd name="T57" fmla="*/ 6 h 117"/>
                <a:gd name="T58" fmla="*/ 59 w 83"/>
                <a:gd name="T59" fmla="*/ 6 h 117"/>
                <a:gd name="T60" fmla="*/ 59 w 83"/>
                <a:gd name="T61" fmla="*/ 35 h 117"/>
                <a:gd name="T62" fmla="*/ 25 w 83"/>
                <a:gd name="T63" fmla="*/ 35 h 117"/>
                <a:gd name="T64" fmla="*/ 25 w 83"/>
                <a:gd name="T65" fmla="*/ 6 h 117"/>
                <a:gd name="T66" fmla="*/ 49 w 83"/>
                <a:gd name="T67" fmla="*/ 109 h 117"/>
                <a:gd name="T68" fmla="*/ 33 w 83"/>
                <a:gd name="T69" fmla="*/ 109 h 117"/>
                <a:gd name="T70" fmla="*/ 33 w 83"/>
                <a:gd name="T71" fmla="*/ 83 h 117"/>
                <a:gd name="T72" fmla="*/ 49 w 83"/>
                <a:gd name="T73" fmla="*/ 83 h 117"/>
                <a:gd name="T74" fmla="*/ 49 w 83"/>
                <a:gd name="T75" fmla="*/ 109 h 117"/>
                <a:gd name="T76" fmla="*/ 77 w 83"/>
                <a:gd name="T77" fmla="*/ 111 h 117"/>
                <a:gd name="T78" fmla="*/ 56 w 83"/>
                <a:gd name="T79" fmla="*/ 111 h 117"/>
                <a:gd name="T80" fmla="*/ 56 w 83"/>
                <a:gd name="T81" fmla="*/ 80 h 117"/>
                <a:gd name="T82" fmla="*/ 56 w 83"/>
                <a:gd name="T83" fmla="*/ 80 h 117"/>
                <a:gd name="T84" fmla="*/ 54 w 83"/>
                <a:gd name="T85" fmla="*/ 78 h 117"/>
                <a:gd name="T86" fmla="*/ 53 w 83"/>
                <a:gd name="T87" fmla="*/ 77 h 117"/>
                <a:gd name="T88" fmla="*/ 30 w 83"/>
                <a:gd name="T89" fmla="*/ 77 h 117"/>
                <a:gd name="T90" fmla="*/ 30 w 83"/>
                <a:gd name="T91" fmla="*/ 77 h 117"/>
                <a:gd name="T92" fmla="*/ 28 w 83"/>
                <a:gd name="T93" fmla="*/ 78 h 117"/>
                <a:gd name="T94" fmla="*/ 28 w 83"/>
                <a:gd name="T95" fmla="*/ 80 h 117"/>
                <a:gd name="T96" fmla="*/ 28 w 83"/>
                <a:gd name="T97" fmla="*/ 111 h 117"/>
                <a:gd name="T98" fmla="*/ 5 w 83"/>
                <a:gd name="T99" fmla="*/ 111 h 117"/>
                <a:gd name="T100" fmla="*/ 5 w 83"/>
                <a:gd name="T101" fmla="*/ 42 h 117"/>
                <a:gd name="T102" fmla="*/ 22 w 83"/>
                <a:gd name="T103" fmla="*/ 42 h 117"/>
                <a:gd name="T104" fmla="*/ 62 w 83"/>
                <a:gd name="T105" fmla="*/ 42 h 117"/>
                <a:gd name="T106" fmla="*/ 77 w 83"/>
                <a:gd name="T107" fmla="*/ 42 h 117"/>
                <a:gd name="T108" fmla="*/ 77 w 83"/>
                <a:gd name="T109" fmla="*/ 11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3" h="117">
                  <a:moveTo>
                    <a:pt x="80" y="35"/>
                  </a:moveTo>
                  <a:lnTo>
                    <a:pt x="63" y="35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4" y="117"/>
                  </a:lnTo>
                  <a:lnTo>
                    <a:pt x="80" y="117"/>
                  </a:lnTo>
                  <a:lnTo>
                    <a:pt x="80" y="117"/>
                  </a:lnTo>
                  <a:lnTo>
                    <a:pt x="82" y="115"/>
                  </a:lnTo>
                  <a:lnTo>
                    <a:pt x="83" y="114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37"/>
                  </a:lnTo>
                  <a:lnTo>
                    <a:pt x="80" y="35"/>
                  </a:lnTo>
                  <a:lnTo>
                    <a:pt x="80" y="35"/>
                  </a:lnTo>
                  <a:close/>
                  <a:moveTo>
                    <a:pt x="25" y="6"/>
                  </a:moveTo>
                  <a:lnTo>
                    <a:pt x="59" y="6"/>
                  </a:lnTo>
                  <a:lnTo>
                    <a:pt x="59" y="35"/>
                  </a:lnTo>
                  <a:lnTo>
                    <a:pt x="25" y="35"/>
                  </a:lnTo>
                  <a:lnTo>
                    <a:pt x="25" y="6"/>
                  </a:lnTo>
                  <a:close/>
                  <a:moveTo>
                    <a:pt x="49" y="109"/>
                  </a:moveTo>
                  <a:lnTo>
                    <a:pt x="33" y="109"/>
                  </a:lnTo>
                  <a:lnTo>
                    <a:pt x="33" y="83"/>
                  </a:lnTo>
                  <a:lnTo>
                    <a:pt x="49" y="83"/>
                  </a:lnTo>
                  <a:lnTo>
                    <a:pt x="49" y="109"/>
                  </a:lnTo>
                  <a:close/>
                  <a:moveTo>
                    <a:pt x="77" y="111"/>
                  </a:moveTo>
                  <a:lnTo>
                    <a:pt x="56" y="111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4" y="78"/>
                  </a:lnTo>
                  <a:lnTo>
                    <a:pt x="53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28" y="78"/>
                  </a:lnTo>
                  <a:lnTo>
                    <a:pt x="28" y="80"/>
                  </a:lnTo>
                  <a:lnTo>
                    <a:pt x="28" y="111"/>
                  </a:lnTo>
                  <a:lnTo>
                    <a:pt x="5" y="111"/>
                  </a:lnTo>
                  <a:lnTo>
                    <a:pt x="5" y="42"/>
                  </a:lnTo>
                  <a:lnTo>
                    <a:pt x="22" y="42"/>
                  </a:lnTo>
                  <a:lnTo>
                    <a:pt x="62" y="42"/>
                  </a:lnTo>
                  <a:lnTo>
                    <a:pt x="77" y="42"/>
                  </a:lnTo>
                  <a:lnTo>
                    <a:pt x="77" y="11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9" name="Freeform 472"/>
            <p:cNvSpPr>
              <a:spLocks/>
            </p:cNvSpPr>
            <p:nvPr/>
          </p:nvSpPr>
          <p:spPr bwMode="auto">
            <a:xfrm>
              <a:off x="7618413" y="6662738"/>
              <a:ext cx="36513" cy="36513"/>
            </a:xfrm>
            <a:custGeom>
              <a:avLst/>
              <a:gdLst>
                <a:gd name="T0" fmla="*/ 19 w 23"/>
                <a:gd name="T1" fmla="*/ 10 h 23"/>
                <a:gd name="T2" fmla="*/ 13 w 23"/>
                <a:gd name="T3" fmla="*/ 10 h 23"/>
                <a:gd name="T4" fmla="*/ 13 w 23"/>
                <a:gd name="T5" fmla="*/ 4 h 23"/>
                <a:gd name="T6" fmla="*/ 13 w 23"/>
                <a:gd name="T7" fmla="*/ 4 h 23"/>
                <a:gd name="T8" fmla="*/ 13 w 23"/>
                <a:gd name="T9" fmla="*/ 2 h 23"/>
                <a:gd name="T10" fmla="*/ 12 w 23"/>
                <a:gd name="T11" fmla="*/ 0 h 23"/>
                <a:gd name="T12" fmla="*/ 12 w 23"/>
                <a:gd name="T13" fmla="*/ 0 h 23"/>
                <a:gd name="T14" fmla="*/ 9 w 23"/>
                <a:gd name="T15" fmla="*/ 2 h 23"/>
                <a:gd name="T16" fmla="*/ 9 w 23"/>
                <a:gd name="T17" fmla="*/ 4 h 23"/>
                <a:gd name="T18" fmla="*/ 9 w 23"/>
                <a:gd name="T19" fmla="*/ 10 h 23"/>
                <a:gd name="T20" fmla="*/ 3 w 23"/>
                <a:gd name="T21" fmla="*/ 10 h 23"/>
                <a:gd name="T22" fmla="*/ 3 w 23"/>
                <a:gd name="T23" fmla="*/ 10 h 23"/>
                <a:gd name="T24" fmla="*/ 1 w 23"/>
                <a:gd name="T25" fmla="*/ 10 h 23"/>
                <a:gd name="T26" fmla="*/ 0 w 23"/>
                <a:gd name="T27" fmla="*/ 13 h 23"/>
                <a:gd name="T28" fmla="*/ 0 w 23"/>
                <a:gd name="T29" fmla="*/ 13 h 23"/>
                <a:gd name="T30" fmla="*/ 1 w 23"/>
                <a:gd name="T31" fmla="*/ 14 h 23"/>
                <a:gd name="T32" fmla="*/ 3 w 23"/>
                <a:gd name="T33" fmla="*/ 14 h 23"/>
                <a:gd name="T34" fmla="*/ 9 w 23"/>
                <a:gd name="T35" fmla="*/ 14 h 23"/>
                <a:gd name="T36" fmla="*/ 9 w 23"/>
                <a:gd name="T37" fmla="*/ 20 h 23"/>
                <a:gd name="T38" fmla="*/ 9 w 23"/>
                <a:gd name="T39" fmla="*/ 20 h 23"/>
                <a:gd name="T40" fmla="*/ 9 w 23"/>
                <a:gd name="T41" fmla="*/ 22 h 23"/>
                <a:gd name="T42" fmla="*/ 12 w 23"/>
                <a:gd name="T43" fmla="*/ 23 h 23"/>
                <a:gd name="T44" fmla="*/ 12 w 23"/>
                <a:gd name="T45" fmla="*/ 23 h 23"/>
                <a:gd name="T46" fmla="*/ 13 w 23"/>
                <a:gd name="T47" fmla="*/ 22 h 23"/>
                <a:gd name="T48" fmla="*/ 13 w 23"/>
                <a:gd name="T49" fmla="*/ 20 h 23"/>
                <a:gd name="T50" fmla="*/ 13 w 23"/>
                <a:gd name="T51" fmla="*/ 14 h 23"/>
                <a:gd name="T52" fmla="*/ 19 w 23"/>
                <a:gd name="T53" fmla="*/ 14 h 23"/>
                <a:gd name="T54" fmla="*/ 19 w 23"/>
                <a:gd name="T55" fmla="*/ 14 h 23"/>
                <a:gd name="T56" fmla="*/ 21 w 23"/>
                <a:gd name="T57" fmla="*/ 14 h 23"/>
                <a:gd name="T58" fmla="*/ 23 w 23"/>
                <a:gd name="T59" fmla="*/ 13 h 23"/>
                <a:gd name="T60" fmla="*/ 23 w 23"/>
                <a:gd name="T61" fmla="*/ 13 h 23"/>
                <a:gd name="T62" fmla="*/ 21 w 23"/>
                <a:gd name="T63" fmla="*/ 10 h 23"/>
                <a:gd name="T64" fmla="*/ 19 w 23"/>
                <a:gd name="T65" fmla="*/ 10 h 23"/>
                <a:gd name="T66" fmla="*/ 19 w 23"/>
                <a:gd name="T67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23">
                  <a:moveTo>
                    <a:pt x="19" y="10"/>
                  </a:moveTo>
                  <a:lnTo>
                    <a:pt x="13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70" name="Freeform 473"/>
          <p:cNvSpPr>
            <a:spLocks noEditPoints="1"/>
          </p:cNvSpPr>
          <p:nvPr userDrawn="1"/>
        </p:nvSpPr>
        <p:spPr bwMode="auto">
          <a:xfrm>
            <a:off x="5497660" y="6226372"/>
            <a:ext cx="230000" cy="165487"/>
          </a:xfrm>
          <a:custGeom>
            <a:avLst/>
            <a:gdLst>
              <a:gd name="T0" fmla="*/ 104 w 123"/>
              <a:gd name="T1" fmla="*/ 49 h 118"/>
              <a:gd name="T2" fmla="*/ 104 w 123"/>
              <a:gd name="T3" fmla="*/ 10 h 118"/>
              <a:gd name="T4" fmla="*/ 101 w 123"/>
              <a:gd name="T5" fmla="*/ 3 h 118"/>
              <a:gd name="T6" fmla="*/ 94 w 123"/>
              <a:gd name="T7" fmla="*/ 0 h 118"/>
              <a:gd name="T8" fmla="*/ 31 w 123"/>
              <a:gd name="T9" fmla="*/ 0 h 118"/>
              <a:gd name="T10" fmla="*/ 23 w 123"/>
              <a:gd name="T11" fmla="*/ 3 h 118"/>
              <a:gd name="T12" fmla="*/ 20 w 123"/>
              <a:gd name="T13" fmla="*/ 10 h 118"/>
              <a:gd name="T14" fmla="*/ 19 w 123"/>
              <a:gd name="T15" fmla="*/ 49 h 118"/>
              <a:gd name="T16" fmla="*/ 11 w 123"/>
              <a:gd name="T17" fmla="*/ 52 h 118"/>
              <a:gd name="T18" fmla="*/ 0 w 123"/>
              <a:gd name="T19" fmla="*/ 64 h 118"/>
              <a:gd name="T20" fmla="*/ 0 w 123"/>
              <a:gd name="T21" fmla="*/ 107 h 118"/>
              <a:gd name="T22" fmla="*/ 0 w 123"/>
              <a:gd name="T23" fmla="*/ 108 h 118"/>
              <a:gd name="T24" fmla="*/ 13 w 123"/>
              <a:gd name="T25" fmla="*/ 110 h 118"/>
              <a:gd name="T26" fmla="*/ 13 w 123"/>
              <a:gd name="T27" fmla="*/ 113 h 118"/>
              <a:gd name="T28" fmla="*/ 16 w 123"/>
              <a:gd name="T29" fmla="*/ 118 h 118"/>
              <a:gd name="T30" fmla="*/ 19 w 123"/>
              <a:gd name="T31" fmla="*/ 116 h 118"/>
              <a:gd name="T32" fmla="*/ 20 w 123"/>
              <a:gd name="T33" fmla="*/ 110 h 118"/>
              <a:gd name="T34" fmla="*/ 34 w 123"/>
              <a:gd name="T35" fmla="*/ 113 h 118"/>
              <a:gd name="T36" fmla="*/ 36 w 123"/>
              <a:gd name="T37" fmla="*/ 116 h 118"/>
              <a:gd name="T38" fmla="*/ 39 w 123"/>
              <a:gd name="T39" fmla="*/ 118 h 118"/>
              <a:gd name="T40" fmla="*/ 42 w 123"/>
              <a:gd name="T41" fmla="*/ 113 h 118"/>
              <a:gd name="T42" fmla="*/ 81 w 123"/>
              <a:gd name="T43" fmla="*/ 110 h 118"/>
              <a:gd name="T44" fmla="*/ 81 w 123"/>
              <a:gd name="T45" fmla="*/ 113 h 118"/>
              <a:gd name="T46" fmla="*/ 85 w 123"/>
              <a:gd name="T47" fmla="*/ 118 h 118"/>
              <a:gd name="T48" fmla="*/ 88 w 123"/>
              <a:gd name="T49" fmla="*/ 116 h 118"/>
              <a:gd name="T50" fmla="*/ 89 w 123"/>
              <a:gd name="T51" fmla="*/ 110 h 118"/>
              <a:gd name="T52" fmla="*/ 103 w 123"/>
              <a:gd name="T53" fmla="*/ 113 h 118"/>
              <a:gd name="T54" fmla="*/ 104 w 123"/>
              <a:gd name="T55" fmla="*/ 116 h 118"/>
              <a:gd name="T56" fmla="*/ 108 w 123"/>
              <a:gd name="T57" fmla="*/ 118 h 118"/>
              <a:gd name="T58" fmla="*/ 111 w 123"/>
              <a:gd name="T59" fmla="*/ 113 h 118"/>
              <a:gd name="T60" fmla="*/ 121 w 123"/>
              <a:gd name="T61" fmla="*/ 110 h 118"/>
              <a:gd name="T62" fmla="*/ 123 w 123"/>
              <a:gd name="T63" fmla="*/ 108 h 118"/>
              <a:gd name="T64" fmla="*/ 123 w 123"/>
              <a:gd name="T65" fmla="*/ 72 h 118"/>
              <a:gd name="T66" fmla="*/ 123 w 123"/>
              <a:gd name="T67" fmla="*/ 64 h 118"/>
              <a:gd name="T68" fmla="*/ 114 w 123"/>
              <a:gd name="T69" fmla="*/ 53 h 118"/>
              <a:gd name="T70" fmla="*/ 106 w 123"/>
              <a:gd name="T71" fmla="*/ 50 h 118"/>
              <a:gd name="T72" fmla="*/ 25 w 123"/>
              <a:gd name="T73" fmla="*/ 10 h 118"/>
              <a:gd name="T74" fmla="*/ 31 w 123"/>
              <a:gd name="T75" fmla="*/ 4 h 118"/>
              <a:gd name="T76" fmla="*/ 94 w 123"/>
              <a:gd name="T77" fmla="*/ 4 h 118"/>
              <a:gd name="T78" fmla="*/ 100 w 123"/>
              <a:gd name="T79" fmla="*/ 10 h 118"/>
              <a:gd name="T80" fmla="*/ 86 w 123"/>
              <a:gd name="T81" fmla="*/ 49 h 118"/>
              <a:gd name="T82" fmla="*/ 86 w 123"/>
              <a:gd name="T83" fmla="*/ 24 h 118"/>
              <a:gd name="T84" fmla="*/ 85 w 123"/>
              <a:gd name="T85" fmla="*/ 21 h 118"/>
              <a:gd name="T86" fmla="*/ 40 w 123"/>
              <a:gd name="T87" fmla="*/ 21 h 118"/>
              <a:gd name="T88" fmla="*/ 37 w 123"/>
              <a:gd name="T89" fmla="*/ 24 h 118"/>
              <a:gd name="T90" fmla="*/ 25 w 123"/>
              <a:gd name="T91" fmla="*/ 49 h 118"/>
              <a:gd name="T92" fmla="*/ 81 w 123"/>
              <a:gd name="T93" fmla="*/ 26 h 118"/>
              <a:gd name="T94" fmla="*/ 42 w 123"/>
              <a:gd name="T95" fmla="*/ 49 h 118"/>
              <a:gd name="T96" fmla="*/ 81 w 123"/>
              <a:gd name="T97" fmla="*/ 26 h 118"/>
              <a:gd name="T98" fmla="*/ 5 w 123"/>
              <a:gd name="T99" fmla="*/ 104 h 118"/>
              <a:gd name="T100" fmla="*/ 5 w 123"/>
              <a:gd name="T101" fmla="*/ 72 h 118"/>
              <a:gd name="T102" fmla="*/ 9 w 123"/>
              <a:gd name="T103" fmla="*/ 59 h 118"/>
              <a:gd name="T104" fmla="*/ 23 w 123"/>
              <a:gd name="T105" fmla="*/ 55 h 118"/>
              <a:gd name="T106" fmla="*/ 100 w 123"/>
              <a:gd name="T107" fmla="*/ 55 h 118"/>
              <a:gd name="T108" fmla="*/ 114 w 123"/>
              <a:gd name="T109" fmla="*/ 59 h 118"/>
              <a:gd name="T110" fmla="*/ 118 w 123"/>
              <a:gd name="T111" fmla="*/ 7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3" h="118">
                <a:moveTo>
                  <a:pt x="106" y="50"/>
                </a:moveTo>
                <a:lnTo>
                  <a:pt x="104" y="49"/>
                </a:lnTo>
                <a:lnTo>
                  <a:pt x="104" y="10"/>
                </a:lnTo>
                <a:lnTo>
                  <a:pt x="104" y="10"/>
                </a:lnTo>
                <a:lnTo>
                  <a:pt x="104" y="6"/>
                </a:lnTo>
                <a:lnTo>
                  <a:pt x="101" y="3"/>
                </a:lnTo>
                <a:lnTo>
                  <a:pt x="98" y="0"/>
                </a:lnTo>
                <a:lnTo>
                  <a:pt x="94" y="0"/>
                </a:lnTo>
                <a:lnTo>
                  <a:pt x="31" y="0"/>
                </a:lnTo>
                <a:lnTo>
                  <a:pt x="31" y="0"/>
                </a:lnTo>
                <a:lnTo>
                  <a:pt x="26" y="0"/>
                </a:lnTo>
                <a:lnTo>
                  <a:pt x="23" y="3"/>
                </a:lnTo>
                <a:lnTo>
                  <a:pt x="20" y="6"/>
                </a:lnTo>
                <a:lnTo>
                  <a:pt x="20" y="10"/>
                </a:lnTo>
                <a:lnTo>
                  <a:pt x="20" y="49"/>
                </a:lnTo>
                <a:lnTo>
                  <a:pt x="19" y="49"/>
                </a:lnTo>
                <a:lnTo>
                  <a:pt x="19" y="49"/>
                </a:lnTo>
                <a:lnTo>
                  <a:pt x="11" y="52"/>
                </a:lnTo>
                <a:lnTo>
                  <a:pt x="5" y="56"/>
                </a:lnTo>
                <a:lnTo>
                  <a:pt x="0" y="64"/>
                </a:lnTo>
                <a:lnTo>
                  <a:pt x="0" y="72"/>
                </a:lnTo>
                <a:lnTo>
                  <a:pt x="0" y="107"/>
                </a:lnTo>
                <a:lnTo>
                  <a:pt x="0" y="107"/>
                </a:lnTo>
                <a:lnTo>
                  <a:pt x="0" y="108"/>
                </a:lnTo>
                <a:lnTo>
                  <a:pt x="2" y="110"/>
                </a:lnTo>
                <a:lnTo>
                  <a:pt x="13" y="110"/>
                </a:lnTo>
                <a:lnTo>
                  <a:pt x="13" y="113"/>
                </a:lnTo>
                <a:lnTo>
                  <a:pt x="13" y="113"/>
                </a:lnTo>
                <a:lnTo>
                  <a:pt x="14" y="116"/>
                </a:lnTo>
                <a:lnTo>
                  <a:pt x="16" y="118"/>
                </a:lnTo>
                <a:lnTo>
                  <a:pt x="16" y="118"/>
                </a:lnTo>
                <a:lnTo>
                  <a:pt x="19" y="116"/>
                </a:lnTo>
                <a:lnTo>
                  <a:pt x="20" y="113"/>
                </a:lnTo>
                <a:lnTo>
                  <a:pt x="20" y="110"/>
                </a:lnTo>
                <a:lnTo>
                  <a:pt x="34" y="110"/>
                </a:lnTo>
                <a:lnTo>
                  <a:pt x="34" y="113"/>
                </a:lnTo>
                <a:lnTo>
                  <a:pt x="34" y="113"/>
                </a:lnTo>
                <a:lnTo>
                  <a:pt x="36" y="116"/>
                </a:lnTo>
                <a:lnTo>
                  <a:pt x="39" y="118"/>
                </a:lnTo>
                <a:lnTo>
                  <a:pt x="39" y="118"/>
                </a:lnTo>
                <a:lnTo>
                  <a:pt x="42" y="116"/>
                </a:lnTo>
                <a:lnTo>
                  <a:pt x="42" y="113"/>
                </a:lnTo>
                <a:lnTo>
                  <a:pt x="42" y="110"/>
                </a:lnTo>
                <a:lnTo>
                  <a:pt x="81" y="110"/>
                </a:lnTo>
                <a:lnTo>
                  <a:pt x="81" y="113"/>
                </a:lnTo>
                <a:lnTo>
                  <a:pt x="81" y="113"/>
                </a:lnTo>
                <a:lnTo>
                  <a:pt x="81" y="116"/>
                </a:lnTo>
                <a:lnTo>
                  <a:pt x="85" y="118"/>
                </a:lnTo>
                <a:lnTo>
                  <a:pt x="85" y="118"/>
                </a:lnTo>
                <a:lnTo>
                  <a:pt x="88" y="116"/>
                </a:lnTo>
                <a:lnTo>
                  <a:pt x="89" y="113"/>
                </a:lnTo>
                <a:lnTo>
                  <a:pt x="89" y="110"/>
                </a:lnTo>
                <a:lnTo>
                  <a:pt x="103" y="110"/>
                </a:lnTo>
                <a:lnTo>
                  <a:pt x="103" y="113"/>
                </a:lnTo>
                <a:lnTo>
                  <a:pt x="103" y="113"/>
                </a:lnTo>
                <a:lnTo>
                  <a:pt x="104" y="116"/>
                </a:lnTo>
                <a:lnTo>
                  <a:pt x="108" y="118"/>
                </a:lnTo>
                <a:lnTo>
                  <a:pt x="108" y="118"/>
                </a:lnTo>
                <a:lnTo>
                  <a:pt x="109" y="116"/>
                </a:lnTo>
                <a:lnTo>
                  <a:pt x="111" y="113"/>
                </a:lnTo>
                <a:lnTo>
                  <a:pt x="111" y="110"/>
                </a:lnTo>
                <a:lnTo>
                  <a:pt x="121" y="110"/>
                </a:lnTo>
                <a:lnTo>
                  <a:pt x="121" y="110"/>
                </a:lnTo>
                <a:lnTo>
                  <a:pt x="123" y="108"/>
                </a:lnTo>
                <a:lnTo>
                  <a:pt x="123" y="107"/>
                </a:lnTo>
                <a:lnTo>
                  <a:pt x="123" y="72"/>
                </a:lnTo>
                <a:lnTo>
                  <a:pt x="123" y="72"/>
                </a:lnTo>
                <a:lnTo>
                  <a:pt x="123" y="64"/>
                </a:lnTo>
                <a:lnTo>
                  <a:pt x="118" y="58"/>
                </a:lnTo>
                <a:lnTo>
                  <a:pt x="114" y="53"/>
                </a:lnTo>
                <a:lnTo>
                  <a:pt x="106" y="50"/>
                </a:lnTo>
                <a:lnTo>
                  <a:pt x="106" y="50"/>
                </a:lnTo>
                <a:close/>
                <a:moveTo>
                  <a:pt x="25" y="10"/>
                </a:moveTo>
                <a:lnTo>
                  <a:pt x="25" y="10"/>
                </a:lnTo>
                <a:lnTo>
                  <a:pt x="26" y="6"/>
                </a:lnTo>
                <a:lnTo>
                  <a:pt x="31" y="4"/>
                </a:lnTo>
                <a:lnTo>
                  <a:pt x="94" y="4"/>
                </a:lnTo>
                <a:lnTo>
                  <a:pt x="94" y="4"/>
                </a:lnTo>
                <a:lnTo>
                  <a:pt x="98" y="6"/>
                </a:lnTo>
                <a:lnTo>
                  <a:pt x="100" y="10"/>
                </a:lnTo>
                <a:lnTo>
                  <a:pt x="100" y="49"/>
                </a:lnTo>
                <a:lnTo>
                  <a:pt x="86" y="49"/>
                </a:lnTo>
                <a:lnTo>
                  <a:pt x="86" y="24"/>
                </a:lnTo>
                <a:lnTo>
                  <a:pt x="86" y="24"/>
                </a:lnTo>
                <a:lnTo>
                  <a:pt x="86" y="23"/>
                </a:lnTo>
                <a:lnTo>
                  <a:pt x="85" y="21"/>
                </a:lnTo>
                <a:lnTo>
                  <a:pt x="40" y="21"/>
                </a:lnTo>
                <a:lnTo>
                  <a:pt x="40" y="21"/>
                </a:lnTo>
                <a:lnTo>
                  <a:pt x="39" y="23"/>
                </a:lnTo>
                <a:lnTo>
                  <a:pt x="37" y="24"/>
                </a:lnTo>
                <a:lnTo>
                  <a:pt x="37" y="49"/>
                </a:lnTo>
                <a:lnTo>
                  <a:pt x="25" y="49"/>
                </a:lnTo>
                <a:lnTo>
                  <a:pt x="25" y="10"/>
                </a:lnTo>
                <a:close/>
                <a:moveTo>
                  <a:pt x="81" y="26"/>
                </a:moveTo>
                <a:lnTo>
                  <a:pt x="81" y="49"/>
                </a:lnTo>
                <a:lnTo>
                  <a:pt x="42" y="49"/>
                </a:lnTo>
                <a:lnTo>
                  <a:pt x="42" y="26"/>
                </a:lnTo>
                <a:lnTo>
                  <a:pt x="81" y="26"/>
                </a:lnTo>
                <a:close/>
                <a:moveTo>
                  <a:pt x="118" y="104"/>
                </a:moveTo>
                <a:lnTo>
                  <a:pt x="5" y="104"/>
                </a:lnTo>
                <a:lnTo>
                  <a:pt x="5" y="72"/>
                </a:lnTo>
                <a:lnTo>
                  <a:pt x="5" y="72"/>
                </a:lnTo>
                <a:lnTo>
                  <a:pt x="6" y="66"/>
                </a:lnTo>
                <a:lnTo>
                  <a:pt x="9" y="59"/>
                </a:lnTo>
                <a:lnTo>
                  <a:pt x="16" y="56"/>
                </a:lnTo>
                <a:lnTo>
                  <a:pt x="23" y="55"/>
                </a:lnTo>
                <a:lnTo>
                  <a:pt x="100" y="55"/>
                </a:lnTo>
                <a:lnTo>
                  <a:pt x="100" y="55"/>
                </a:lnTo>
                <a:lnTo>
                  <a:pt x="108" y="56"/>
                </a:lnTo>
                <a:lnTo>
                  <a:pt x="114" y="59"/>
                </a:lnTo>
                <a:lnTo>
                  <a:pt x="117" y="66"/>
                </a:lnTo>
                <a:lnTo>
                  <a:pt x="118" y="72"/>
                </a:lnTo>
                <a:lnTo>
                  <a:pt x="118" y="104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71" name="Group 170"/>
          <p:cNvGrpSpPr/>
          <p:nvPr userDrawn="1"/>
        </p:nvGrpSpPr>
        <p:grpSpPr>
          <a:xfrm>
            <a:off x="9940574" y="3853453"/>
            <a:ext cx="446909" cy="333779"/>
            <a:chOff x="8221663" y="3960813"/>
            <a:chExt cx="379413" cy="377825"/>
          </a:xfrm>
        </p:grpSpPr>
        <p:sp>
          <p:nvSpPr>
            <p:cNvPr id="172" name="Freeform 474"/>
            <p:cNvSpPr>
              <a:spLocks/>
            </p:cNvSpPr>
            <p:nvPr/>
          </p:nvSpPr>
          <p:spPr bwMode="auto">
            <a:xfrm>
              <a:off x="8347076" y="4022725"/>
              <a:ext cx="130175" cy="255588"/>
            </a:xfrm>
            <a:custGeom>
              <a:avLst/>
              <a:gdLst>
                <a:gd name="T0" fmla="*/ 40 w 82"/>
                <a:gd name="T1" fmla="*/ 70 h 161"/>
                <a:gd name="T2" fmla="*/ 20 w 82"/>
                <a:gd name="T3" fmla="*/ 63 h 161"/>
                <a:gd name="T4" fmla="*/ 13 w 82"/>
                <a:gd name="T5" fmla="*/ 55 h 161"/>
                <a:gd name="T6" fmla="*/ 13 w 82"/>
                <a:gd name="T7" fmla="*/ 52 h 161"/>
                <a:gd name="T8" fmla="*/ 16 w 82"/>
                <a:gd name="T9" fmla="*/ 43 h 161"/>
                <a:gd name="T10" fmla="*/ 22 w 82"/>
                <a:gd name="T11" fmla="*/ 37 h 161"/>
                <a:gd name="T12" fmla="*/ 40 w 82"/>
                <a:gd name="T13" fmla="*/ 32 h 161"/>
                <a:gd name="T14" fmla="*/ 49 w 82"/>
                <a:gd name="T15" fmla="*/ 33 h 161"/>
                <a:gd name="T16" fmla="*/ 60 w 82"/>
                <a:gd name="T17" fmla="*/ 40 h 161"/>
                <a:gd name="T18" fmla="*/ 65 w 82"/>
                <a:gd name="T19" fmla="*/ 47 h 161"/>
                <a:gd name="T20" fmla="*/ 66 w 82"/>
                <a:gd name="T21" fmla="*/ 53 h 161"/>
                <a:gd name="T22" fmla="*/ 71 w 82"/>
                <a:gd name="T23" fmla="*/ 58 h 161"/>
                <a:gd name="T24" fmla="*/ 75 w 82"/>
                <a:gd name="T25" fmla="*/ 56 h 161"/>
                <a:gd name="T26" fmla="*/ 77 w 82"/>
                <a:gd name="T27" fmla="*/ 53 h 161"/>
                <a:gd name="T28" fmla="*/ 74 w 82"/>
                <a:gd name="T29" fmla="*/ 41 h 161"/>
                <a:gd name="T30" fmla="*/ 68 w 82"/>
                <a:gd name="T31" fmla="*/ 30 h 161"/>
                <a:gd name="T32" fmla="*/ 59 w 82"/>
                <a:gd name="T33" fmla="*/ 24 h 161"/>
                <a:gd name="T34" fmla="*/ 46 w 82"/>
                <a:gd name="T35" fmla="*/ 21 h 161"/>
                <a:gd name="T36" fmla="*/ 45 w 82"/>
                <a:gd name="T37" fmla="*/ 6 h 161"/>
                <a:gd name="T38" fmla="*/ 43 w 82"/>
                <a:gd name="T39" fmla="*/ 1 h 161"/>
                <a:gd name="T40" fmla="*/ 40 w 82"/>
                <a:gd name="T41" fmla="*/ 0 h 161"/>
                <a:gd name="T42" fmla="*/ 34 w 82"/>
                <a:gd name="T43" fmla="*/ 6 h 161"/>
                <a:gd name="T44" fmla="*/ 34 w 82"/>
                <a:gd name="T45" fmla="*/ 21 h 161"/>
                <a:gd name="T46" fmla="*/ 28 w 82"/>
                <a:gd name="T47" fmla="*/ 23 h 161"/>
                <a:gd name="T48" fmla="*/ 16 w 82"/>
                <a:gd name="T49" fmla="*/ 27 h 161"/>
                <a:gd name="T50" fmla="*/ 6 w 82"/>
                <a:gd name="T51" fmla="*/ 37 h 161"/>
                <a:gd name="T52" fmla="*/ 3 w 82"/>
                <a:gd name="T53" fmla="*/ 46 h 161"/>
                <a:gd name="T54" fmla="*/ 2 w 82"/>
                <a:gd name="T55" fmla="*/ 52 h 161"/>
                <a:gd name="T56" fmla="*/ 5 w 82"/>
                <a:gd name="T57" fmla="*/ 64 h 161"/>
                <a:gd name="T58" fmla="*/ 14 w 82"/>
                <a:gd name="T59" fmla="*/ 72 h 161"/>
                <a:gd name="T60" fmla="*/ 39 w 82"/>
                <a:gd name="T61" fmla="*/ 81 h 161"/>
                <a:gd name="T62" fmla="*/ 51 w 82"/>
                <a:gd name="T63" fmla="*/ 86 h 161"/>
                <a:gd name="T64" fmla="*/ 65 w 82"/>
                <a:gd name="T65" fmla="*/ 92 h 161"/>
                <a:gd name="T66" fmla="*/ 69 w 82"/>
                <a:gd name="T67" fmla="*/ 101 h 161"/>
                <a:gd name="T68" fmla="*/ 71 w 82"/>
                <a:gd name="T69" fmla="*/ 105 h 161"/>
                <a:gd name="T70" fmla="*/ 68 w 82"/>
                <a:gd name="T71" fmla="*/ 115 h 161"/>
                <a:gd name="T72" fmla="*/ 60 w 82"/>
                <a:gd name="T73" fmla="*/ 122 h 161"/>
                <a:gd name="T74" fmla="*/ 40 w 82"/>
                <a:gd name="T75" fmla="*/ 128 h 161"/>
                <a:gd name="T76" fmla="*/ 29 w 82"/>
                <a:gd name="T77" fmla="*/ 127 h 161"/>
                <a:gd name="T78" fmla="*/ 20 w 82"/>
                <a:gd name="T79" fmla="*/ 124 h 161"/>
                <a:gd name="T80" fmla="*/ 13 w 82"/>
                <a:gd name="T81" fmla="*/ 116 h 161"/>
                <a:gd name="T82" fmla="*/ 11 w 82"/>
                <a:gd name="T83" fmla="*/ 104 h 161"/>
                <a:gd name="T84" fmla="*/ 10 w 82"/>
                <a:gd name="T85" fmla="*/ 101 h 161"/>
                <a:gd name="T86" fmla="*/ 5 w 82"/>
                <a:gd name="T87" fmla="*/ 99 h 161"/>
                <a:gd name="T88" fmla="*/ 0 w 82"/>
                <a:gd name="T89" fmla="*/ 104 h 161"/>
                <a:gd name="T90" fmla="*/ 0 w 82"/>
                <a:gd name="T91" fmla="*/ 112 h 161"/>
                <a:gd name="T92" fmla="*/ 5 w 82"/>
                <a:gd name="T93" fmla="*/ 124 h 161"/>
                <a:gd name="T94" fmla="*/ 14 w 82"/>
                <a:gd name="T95" fmla="*/ 132 h 161"/>
                <a:gd name="T96" fmla="*/ 26 w 82"/>
                <a:gd name="T97" fmla="*/ 138 h 161"/>
                <a:gd name="T98" fmla="*/ 34 w 82"/>
                <a:gd name="T99" fmla="*/ 139 h 161"/>
                <a:gd name="T100" fmla="*/ 34 w 82"/>
                <a:gd name="T101" fmla="*/ 155 h 161"/>
                <a:gd name="T102" fmla="*/ 40 w 82"/>
                <a:gd name="T103" fmla="*/ 161 h 161"/>
                <a:gd name="T104" fmla="*/ 43 w 82"/>
                <a:gd name="T105" fmla="*/ 159 h 161"/>
                <a:gd name="T106" fmla="*/ 45 w 82"/>
                <a:gd name="T107" fmla="*/ 139 h 161"/>
                <a:gd name="T108" fmla="*/ 46 w 82"/>
                <a:gd name="T109" fmla="*/ 139 h 161"/>
                <a:gd name="T110" fmla="*/ 60 w 82"/>
                <a:gd name="T111" fmla="*/ 135 h 161"/>
                <a:gd name="T112" fmla="*/ 71 w 82"/>
                <a:gd name="T113" fmla="*/ 128 h 161"/>
                <a:gd name="T114" fmla="*/ 78 w 82"/>
                <a:gd name="T115" fmla="*/ 118 h 161"/>
                <a:gd name="T116" fmla="*/ 82 w 82"/>
                <a:gd name="T117" fmla="*/ 105 h 161"/>
                <a:gd name="T118" fmla="*/ 80 w 82"/>
                <a:gd name="T119" fmla="*/ 98 h 161"/>
                <a:gd name="T120" fmla="*/ 72 w 82"/>
                <a:gd name="T121" fmla="*/ 86 h 161"/>
                <a:gd name="T122" fmla="*/ 62 w 82"/>
                <a:gd name="T123" fmla="*/ 78 h 161"/>
                <a:gd name="T124" fmla="*/ 40 w 82"/>
                <a:gd name="T125" fmla="*/ 7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161">
                  <a:moveTo>
                    <a:pt x="40" y="70"/>
                  </a:moveTo>
                  <a:lnTo>
                    <a:pt x="40" y="70"/>
                  </a:lnTo>
                  <a:lnTo>
                    <a:pt x="28" y="67"/>
                  </a:lnTo>
                  <a:lnTo>
                    <a:pt x="20" y="63"/>
                  </a:lnTo>
                  <a:lnTo>
                    <a:pt x="14" y="58"/>
                  </a:lnTo>
                  <a:lnTo>
                    <a:pt x="13" y="55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4" y="47"/>
                  </a:lnTo>
                  <a:lnTo>
                    <a:pt x="16" y="43"/>
                  </a:lnTo>
                  <a:lnTo>
                    <a:pt x="17" y="40"/>
                  </a:lnTo>
                  <a:lnTo>
                    <a:pt x="22" y="37"/>
                  </a:lnTo>
                  <a:lnTo>
                    <a:pt x="29" y="33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9" y="33"/>
                  </a:lnTo>
                  <a:lnTo>
                    <a:pt x="57" y="37"/>
                  </a:lnTo>
                  <a:lnTo>
                    <a:pt x="60" y="40"/>
                  </a:lnTo>
                  <a:lnTo>
                    <a:pt x="63" y="43"/>
                  </a:lnTo>
                  <a:lnTo>
                    <a:pt x="65" y="47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8" y="56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5" y="56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5" y="47"/>
                  </a:lnTo>
                  <a:lnTo>
                    <a:pt x="74" y="41"/>
                  </a:lnTo>
                  <a:lnTo>
                    <a:pt x="72" y="35"/>
                  </a:lnTo>
                  <a:lnTo>
                    <a:pt x="68" y="30"/>
                  </a:lnTo>
                  <a:lnTo>
                    <a:pt x="65" y="27"/>
                  </a:lnTo>
                  <a:lnTo>
                    <a:pt x="59" y="24"/>
                  </a:lnTo>
                  <a:lnTo>
                    <a:pt x="52" y="23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4" y="6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28" y="23"/>
                  </a:lnTo>
                  <a:lnTo>
                    <a:pt x="22" y="24"/>
                  </a:lnTo>
                  <a:lnTo>
                    <a:pt x="16" y="27"/>
                  </a:lnTo>
                  <a:lnTo>
                    <a:pt x="11" y="32"/>
                  </a:lnTo>
                  <a:lnTo>
                    <a:pt x="6" y="37"/>
                  </a:lnTo>
                  <a:lnTo>
                    <a:pt x="5" y="41"/>
                  </a:lnTo>
                  <a:lnTo>
                    <a:pt x="3" y="46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3" y="58"/>
                  </a:lnTo>
                  <a:lnTo>
                    <a:pt x="5" y="64"/>
                  </a:lnTo>
                  <a:lnTo>
                    <a:pt x="10" y="69"/>
                  </a:lnTo>
                  <a:lnTo>
                    <a:pt x="14" y="72"/>
                  </a:lnTo>
                  <a:lnTo>
                    <a:pt x="25" y="78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51" y="86"/>
                  </a:lnTo>
                  <a:lnTo>
                    <a:pt x="60" y="90"/>
                  </a:lnTo>
                  <a:lnTo>
                    <a:pt x="65" y="92"/>
                  </a:lnTo>
                  <a:lnTo>
                    <a:pt x="68" y="96"/>
                  </a:lnTo>
                  <a:lnTo>
                    <a:pt x="69" y="101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69" y="110"/>
                  </a:lnTo>
                  <a:lnTo>
                    <a:pt x="68" y="115"/>
                  </a:lnTo>
                  <a:lnTo>
                    <a:pt x="65" y="119"/>
                  </a:lnTo>
                  <a:lnTo>
                    <a:pt x="60" y="122"/>
                  </a:lnTo>
                  <a:lnTo>
                    <a:pt x="51" y="127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0" y="124"/>
                  </a:lnTo>
                  <a:lnTo>
                    <a:pt x="16" y="121"/>
                  </a:lnTo>
                  <a:lnTo>
                    <a:pt x="13" y="116"/>
                  </a:lnTo>
                  <a:lnTo>
                    <a:pt x="11" y="110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0" y="101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2" y="101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2" y="118"/>
                  </a:lnTo>
                  <a:lnTo>
                    <a:pt x="5" y="124"/>
                  </a:lnTo>
                  <a:lnTo>
                    <a:pt x="10" y="128"/>
                  </a:lnTo>
                  <a:lnTo>
                    <a:pt x="14" y="132"/>
                  </a:lnTo>
                  <a:lnTo>
                    <a:pt x="20" y="135"/>
                  </a:lnTo>
                  <a:lnTo>
                    <a:pt x="26" y="138"/>
                  </a:lnTo>
                  <a:lnTo>
                    <a:pt x="34" y="139"/>
                  </a:lnTo>
                  <a:lnTo>
                    <a:pt x="34" y="139"/>
                  </a:lnTo>
                  <a:lnTo>
                    <a:pt x="34" y="155"/>
                  </a:lnTo>
                  <a:lnTo>
                    <a:pt x="34" y="155"/>
                  </a:lnTo>
                  <a:lnTo>
                    <a:pt x="36" y="159"/>
                  </a:lnTo>
                  <a:lnTo>
                    <a:pt x="40" y="161"/>
                  </a:lnTo>
                  <a:lnTo>
                    <a:pt x="40" y="161"/>
                  </a:lnTo>
                  <a:lnTo>
                    <a:pt x="43" y="159"/>
                  </a:lnTo>
                  <a:lnTo>
                    <a:pt x="45" y="155"/>
                  </a:lnTo>
                  <a:lnTo>
                    <a:pt x="45" y="139"/>
                  </a:lnTo>
                  <a:lnTo>
                    <a:pt x="46" y="139"/>
                  </a:lnTo>
                  <a:lnTo>
                    <a:pt x="46" y="139"/>
                  </a:lnTo>
                  <a:lnTo>
                    <a:pt x="54" y="138"/>
                  </a:lnTo>
                  <a:lnTo>
                    <a:pt x="60" y="135"/>
                  </a:lnTo>
                  <a:lnTo>
                    <a:pt x="66" y="132"/>
                  </a:lnTo>
                  <a:lnTo>
                    <a:pt x="71" y="128"/>
                  </a:lnTo>
                  <a:lnTo>
                    <a:pt x="75" y="124"/>
                  </a:lnTo>
                  <a:lnTo>
                    <a:pt x="78" y="118"/>
                  </a:lnTo>
                  <a:lnTo>
                    <a:pt x="80" y="112"/>
                  </a:lnTo>
                  <a:lnTo>
                    <a:pt x="82" y="105"/>
                  </a:lnTo>
                  <a:lnTo>
                    <a:pt x="82" y="105"/>
                  </a:lnTo>
                  <a:lnTo>
                    <a:pt x="80" y="98"/>
                  </a:lnTo>
                  <a:lnTo>
                    <a:pt x="77" y="90"/>
                  </a:lnTo>
                  <a:lnTo>
                    <a:pt x="72" y="86"/>
                  </a:lnTo>
                  <a:lnTo>
                    <a:pt x="68" y="81"/>
                  </a:lnTo>
                  <a:lnTo>
                    <a:pt x="62" y="78"/>
                  </a:lnTo>
                  <a:lnTo>
                    <a:pt x="54" y="75"/>
                  </a:lnTo>
                  <a:lnTo>
                    <a:pt x="40" y="70"/>
                  </a:lnTo>
                  <a:lnTo>
                    <a:pt x="40" y="7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3" name="Freeform 475"/>
            <p:cNvSpPr>
              <a:spLocks noEditPoints="1"/>
            </p:cNvSpPr>
            <p:nvPr/>
          </p:nvSpPr>
          <p:spPr bwMode="auto">
            <a:xfrm>
              <a:off x="8221663" y="3960813"/>
              <a:ext cx="379413" cy="377825"/>
            </a:xfrm>
            <a:custGeom>
              <a:avLst/>
              <a:gdLst>
                <a:gd name="T0" fmla="*/ 107 w 239"/>
                <a:gd name="T1" fmla="*/ 0 h 238"/>
                <a:gd name="T2" fmla="*/ 73 w 239"/>
                <a:gd name="T3" fmla="*/ 10 h 238"/>
                <a:gd name="T4" fmla="*/ 44 w 239"/>
                <a:gd name="T5" fmla="*/ 27 h 238"/>
                <a:gd name="T6" fmla="*/ 21 w 239"/>
                <a:gd name="T7" fmla="*/ 53 h 238"/>
                <a:gd name="T8" fmla="*/ 6 w 239"/>
                <a:gd name="T9" fmla="*/ 83 h 238"/>
                <a:gd name="T10" fmla="*/ 0 w 239"/>
                <a:gd name="T11" fmla="*/ 118 h 238"/>
                <a:gd name="T12" fmla="*/ 3 w 239"/>
                <a:gd name="T13" fmla="*/ 143 h 238"/>
                <a:gd name="T14" fmla="*/ 15 w 239"/>
                <a:gd name="T15" fmla="*/ 175 h 238"/>
                <a:gd name="T16" fmla="*/ 35 w 239"/>
                <a:gd name="T17" fmla="*/ 203 h 238"/>
                <a:gd name="T18" fmla="*/ 62 w 239"/>
                <a:gd name="T19" fmla="*/ 224 h 238"/>
                <a:gd name="T20" fmla="*/ 96 w 239"/>
                <a:gd name="T21" fmla="*/ 236 h 238"/>
                <a:gd name="T22" fmla="*/ 119 w 239"/>
                <a:gd name="T23" fmla="*/ 238 h 238"/>
                <a:gd name="T24" fmla="*/ 154 w 239"/>
                <a:gd name="T25" fmla="*/ 233 h 238"/>
                <a:gd name="T26" fmla="*/ 187 w 239"/>
                <a:gd name="T27" fmla="*/ 218 h 238"/>
                <a:gd name="T28" fmla="*/ 211 w 239"/>
                <a:gd name="T29" fmla="*/ 195 h 238"/>
                <a:gd name="T30" fmla="*/ 230 w 239"/>
                <a:gd name="T31" fmla="*/ 166 h 238"/>
                <a:gd name="T32" fmla="*/ 237 w 239"/>
                <a:gd name="T33" fmla="*/ 131 h 238"/>
                <a:gd name="T34" fmla="*/ 237 w 239"/>
                <a:gd name="T35" fmla="*/ 106 h 238"/>
                <a:gd name="T36" fmla="*/ 230 w 239"/>
                <a:gd name="T37" fmla="*/ 72 h 238"/>
                <a:gd name="T38" fmla="*/ 211 w 239"/>
                <a:gd name="T39" fmla="*/ 43 h 238"/>
                <a:gd name="T40" fmla="*/ 187 w 239"/>
                <a:gd name="T41" fmla="*/ 20 h 238"/>
                <a:gd name="T42" fmla="*/ 154 w 239"/>
                <a:gd name="T43" fmla="*/ 5 h 238"/>
                <a:gd name="T44" fmla="*/ 119 w 239"/>
                <a:gd name="T45" fmla="*/ 0 h 238"/>
                <a:gd name="T46" fmla="*/ 119 w 239"/>
                <a:gd name="T47" fmla="*/ 230 h 238"/>
                <a:gd name="T48" fmla="*/ 87 w 239"/>
                <a:gd name="T49" fmla="*/ 226 h 238"/>
                <a:gd name="T50" fmla="*/ 58 w 239"/>
                <a:gd name="T51" fmla="*/ 210 h 238"/>
                <a:gd name="T52" fmla="*/ 33 w 239"/>
                <a:gd name="T53" fmla="*/ 189 h 238"/>
                <a:gd name="T54" fmla="*/ 16 w 239"/>
                <a:gd name="T55" fmla="*/ 163 h 238"/>
                <a:gd name="T56" fmla="*/ 9 w 239"/>
                <a:gd name="T57" fmla="*/ 131 h 238"/>
                <a:gd name="T58" fmla="*/ 9 w 239"/>
                <a:gd name="T59" fmla="*/ 108 h 238"/>
                <a:gd name="T60" fmla="*/ 16 w 239"/>
                <a:gd name="T61" fmla="*/ 76 h 238"/>
                <a:gd name="T62" fmla="*/ 33 w 239"/>
                <a:gd name="T63" fmla="*/ 48 h 238"/>
                <a:gd name="T64" fmla="*/ 58 w 239"/>
                <a:gd name="T65" fmla="*/ 27 h 238"/>
                <a:gd name="T66" fmla="*/ 87 w 239"/>
                <a:gd name="T67" fmla="*/ 13 h 238"/>
                <a:gd name="T68" fmla="*/ 119 w 239"/>
                <a:gd name="T69" fmla="*/ 8 h 238"/>
                <a:gd name="T70" fmla="*/ 142 w 239"/>
                <a:gd name="T71" fmla="*/ 10 h 238"/>
                <a:gd name="T72" fmla="*/ 173 w 239"/>
                <a:gd name="T73" fmla="*/ 22 h 238"/>
                <a:gd name="T74" fmla="*/ 197 w 239"/>
                <a:gd name="T75" fmla="*/ 40 h 238"/>
                <a:gd name="T76" fmla="*/ 217 w 239"/>
                <a:gd name="T77" fmla="*/ 66 h 238"/>
                <a:gd name="T78" fmla="*/ 228 w 239"/>
                <a:gd name="T79" fmla="*/ 97 h 238"/>
                <a:gd name="T80" fmla="*/ 231 w 239"/>
                <a:gd name="T81" fmla="*/ 118 h 238"/>
                <a:gd name="T82" fmla="*/ 225 w 239"/>
                <a:gd name="T83" fmla="*/ 152 h 238"/>
                <a:gd name="T84" fmla="*/ 211 w 239"/>
                <a:gd name="T85" fmla="*/ 181 h 238"/>
                <a:gd name="T86" fmla="*/ 190 w 239"/>
                <a:gd name="T87" fmla="*/ 204 h 238"/>
                <a:gd name="T88" fmla="*/ 162 w 239"/>
                <a:gd name="T89" fmla="*/ 221 h 238"/>
                <a:gd name="T90" fmla="*/ 131 w 239"/>
                <a:gd name="T91" fmla="*/ 23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9" h="238">
                  <a:moveTo>
                    <a:pt x="119" y="0"/>
                  </a:moveTo>
                  <a:lnTo>
                    <a:pt x="119" y="0"/>
                  </a:lnTo>
                  <a:lnTo>
                    <a:pt x="107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3" y="10"/>
                  </a:lnTo>
                  <a:lnTo>
                    <a:pt x="62" y="14"/>
                  </a:lnTo>
                  <a:lnTo>
                    <a:pt x="53" y="20"/>
                  </a:lnTo>
                  <a:lnTo>
                    <a:pt x="44" y="27"/>
                  </a:lnTo>
                  <a:lnTo>
                    <a:pt x="35" y="34"/>
                  </a:lnTo>
                  <a:lnTo>
                    <a:pt x="27" y="43"/>
                  </a:lnTo>
                  <a:lnTo>
                    <a:pt x="21" y="53"/>
                  </a:lnTo>
                  <a:lnTo>
                    <a:pt x="15" y="62"/>
                  </a:lnTo>
                  <a:lnTo>
                    <a:pt x="10" y="72"/>
                  </a:lnTo>
                  <a:lnTo>
                    <a:pt x="6" y="83"/>
                  </a:lnTo>
                  <a:lnTo>
                    <a:pt x="3" y="95"/>
                  </a:lnTo>
                  <a:lnTo>
                    <a:pt x="1" y="106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" y="131"/>
                  </a:lnTo>
                  <a:lnTo>
                    <a:pt x="3" y="143"/>
                  </a:lnTo>
                  <a:lnTo>
                    <a:pt x="6" y="154"/>
                  </a:lnTo>
                  <a:lnTo>
                    <a:pt x="10" y="166"/>
                  </a:lnTo>
                  <a:lnTo>
                    <a:pt x="15" y="175"/>
                  </a:lnTo>
                  <a:lnTo>
                    <a:pt x="21" y="186"/>
                  </a:lnTo>
                  <a:lnTo>
                    <a:pt x="27" y="195"/>
                  </a:lnTo>
                  <a:lnTo>
                    <a:pt x="35" y="203"/>
                  </a:lnTo>
                  <a:lnTo>
                    <a:pt x="44" y="210"/>
                  </a:lnTo>
                  <a:lnTo>
                    <a:pt x="53" y="218"/>
                  </a:lnTo>
                  <a:lnTo>
                    <a:pt x="62" y="224"/>
                  </a:lnTo>
                  <a:lnTo>
                    <a:pt x="73" y="229"/>
                  </a:lnTo>
                  <a:lnTo>
                    <a:pt x="84" y="233"/>
                  </a:lnTo>
                  <a:lnTo>
                    <a:pt x="96" y="236"/>
                  </a:lnTo>
                  <a:lnTo>
                    <a:pt x="107" y="238"/>
                  </a:lnTo>
                  <a:lnTo>
                    <a:pt x="119" y="238"/>
                  </a:lnTo>
                  <a:lnTo>
                    <a:pt x="119" y="238"/>
                  </a:lnTo>
                  <a:lnTo>
                    <a:pt x="131" y="238"/>
                  </a:lnTo>
                  <a:lnTo>
                    <a:pt x="144" y="236"/>
                  </a:lnTo>
                  <a:lnTo>
                    <a:pt x="154" y="233"/>
                  </a:lnTo>
                  <a:lnTo>
                    <a:pt x="165" y="229"/>
                  </a:lnTo>
                  <a:lnTo>
                    <a:pt x="176" y="224"/>
                  </a:lnTo>
                  <a:lnTo>
                    <a:pt x="187" y="218"/>
                  </a:lnTo>
                  <a:lnTo>
                    <a:pt x="196" y="210"/>
                  </a:lnTo>
                  <a:lnTo>
                    <a:pt x="203" y="203"/>
                  </a:lnTo>
                  <a:lnTo>
                    <a:pt x="211" y="195"/>
                  </a:lnTo>
                  <a:lnTo>
                    <a:pt x="219" y="186"/>
                  </a:lnTo>
                  <a:lnTo>
                    <a:pt x="225" y="175"/>
                  </a:lnTo>
                  <a:lnTo>
                    <a:pt x="230" y="166"/>
                  </a:lnTo>
                  <a:lnTo>
                    <a:pt x="233" y="154"/>
                  </a:lnTo>
                  <a:lnTo>
                    <a:pt x="236" y="143"/>
                  </a:lnTo>
                  <a:lnTo>
                    <a:pt x="237" y="131"/>
                  </a:lnTo>
                  <a:lnTo>
                    <a:pt x="239" y="118"/>
                  </a:lnTo>
                  <a:lnTo>
                    <a:pt x="239" y="118"/>
                  </a:lnTo>
                  <a:lnTo>
                    <a:pt x="237" y="106"/>
                  </a:lnTo>
                  <a:lnTo>
                    <a:pt x="236" y="95"/>
                  </a:lnTo>
                  <a:lnTo>
                    <a:pt x="233" y="83"/>
                  </a:lnTo>
                  <a:lnTo>
                    <a:pt x="230" y="72"/>
                  </a:lnTo>
                  <a:lnTo>
                    <a:pt x="225" y="62"/>
                  </a:lnTo>
                  <a:lnTo>
                    <a:pt x="219" y="53"/>
                  </a:lnTo>
                  <a:lnTo>
                    <a:pt x="211" y="43"/>
                  </a:lnTo>
                  <a:lnTo>
                    <a:pt x="203" y="34"/>
                  </a:lnTo>
                  <a:lnTo>
                    <a:pt x="196" y="27"/>
                  </a:lnTo>
                  <a:lnTo>
                    <a:pt x="187" y="20"/>
                  </a:lnTo>
                  <a:lnTo>
                    <a:pt x="176" y="14"/>
                  </a:lnTo>
                  <a:lnTo>
                    <a:pt x="165" y="10"/>
                  </a:lnTo>
                  <a:lnTo>
                    <a:pt x="154" y="5"/>
                  </a:lnTo>
                  <a:lnTo>
                    <a:pt x="144" y="2"/>
                  </a:lnTo>
                  <a:lnTo>
                    <a:pt x="131" y="0"/>
                  </a:lnTo>
                  <a:lnTo>
                    <a:pt x="119" y="0"/>
                  </a:lnTo>
                  <a:lnTo>
                    <a:pt x="119" y="0"/>
                  </a:lnTo>
                  <a:close/>
                  <a:moveTo>
                    <a:pt x="119" y="230"/>
                  </a:moveTo>
                  <a:lnTo>
                    <a:pt x="119" y="230"/>
                  </a:lnTo>
                  <a:lnTo>
                    <a:pt x="108" y="230"/>
                  </a:lnTo>
                  <a:lnTo>
                    <a:pt x="98" y="227"/>
                  </a:lnTo>
                  <a:lnTo>
                    <a:pt x="87" y="226"/>
                  </a:lnTo>
                  <a:lnTo>
                    <a:pt x="76" y="221"/>
                  </a:lnTo>
                  <a:lnTo>
                    <a:pt x="67" y="216"/>
                  </a:lnTo>
                  <a:lnTo>
                    <a:pt x="58" y="210"/>
                  </a:lnTo>
                  <a:lnTo>
                    <a:pt x="49" y="204"/>
                  </a:lnTo>
                  <a:lnTo>
                    <a:pt x="41" y="198"/>
                  </a:lnTo>
                  <a:lnTo>
                    <a:pt x="33" y="189"/>
                  </a:lnTo>
                  <a:lnTo>
                    <a:pt x="27" y="181"/>
                  </a:lnTo>
                  <a:lnTo>
                    <a:pt x="21" y="172"/>
                  </a:lnTo>
                  <a:lnTo>
                    <a:pt x="16" y="163"/>
                  </a:lnTo>
                  <a:lnTo>
                    <a:pt x="13" y="152"/>
                  </a:lnTo>
                  <a:lnTo>
                    <a:pt x="10" y="141"/>
                  </a:lnTo>
                  <a:lnTo>
                    <a:pt x="9" y="131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9" y="108"/>
                  </a:lnTo>
                  <a:lnTo>
                    <a:pt x="10" y="97"/>
                  </a:lnTo>
                  <a:lnTo>
                    <a:pt x="13" y="86"/>
                  </a:lnTo>
                  <a:lnTo>
                    <a:pt x="16" y="76"/>
                  </a:lnTo>
                  <a:lnTo>
                    <a:pt x="21" y="66"/>
                  </a:lnTo>
                  <a:lnTo>
                    <a:pt x="27" y="57"/>
                  </a:lnTo>
                  <a:lnTo>
                    <a:pt x="33" y="48"/>
                  </a:lnTo>
                  <a:lnTo>
                    <a:pt x="41" y="40"/>
                  </a:lnTo>
                  <a:lnTo>
                    <a:pt x="49" y="33"/>
                  </a:lnTo>
                  <a:lnTo>
                    <a:pt x="58" y="27"/>
                  </a:lnTo>
                  <a:lnTo>
                    <a:pt x="67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10"/>
                  </a:lnTo>
                  <a:lnTo>
                    <a:pt x="108" y="8"/>
                  </a:lnTo>
                  <a:lnTo>
                    <a:pt x="119" y="8"/>
                  </a:lnTo>
                  <a:lnTo>
                    <a:pt x="119" y="8"/>
                  </a:lnTo>
                  <a:lnTo>
                    <a:pt x="131" y="8"/>
                  </a:lnTo>
                  <a:lnTo>
                    <a:pt x="142" y="10"/>
                  </a:lnTo>
                  <a:lnTo>
                    <a:pt x="153" y="13"/>
                  </a:lnTo>
                  <a:lnTo>
                    <a:pt x="162" y="17"/>
                  </a:lnTo>
                  <a:lnTo>
                    <a:pt x="173" y="22"/>
                  </a:lnTo>
                  <a:lnTo>
                    <a:pt x="182" y="27"/>
                  </a:lnTo>
                  <a:lnTo>
                    <a:pt x="190" y="33"/>
                  </a:lnTo>
                  <a:lnTo>
                    <a:pt x="197" y="40"/>
                  </a:lnTo>
                  <a:lnTo>
                    <a:pt x="205" y="48"/>
                  </a:lnTo>
                  <a:lnTo>
                    <a:pt x="211" y="57"/>
                  </a:lnTo>
                  <a:lnTo>
                    <a:pt x="217" y="66"/>
                  </a:lnTo>
                  <a:lnTo>
                    <a:pt x="222" y="76"/>
                  </a:lnTo>
                  <a:lnTo>
                    <a:pt x="225" y="86"/>
                  </a:lnTo>
                  <a:lnTo>
                    <a:pt x="228" y="97"/>
                  </a:lnTo>
                  <a:lnTo>
                    <a:pt x="230" y="108"/>
                  </a:lnTo>
                  <a:lnTo>
                    <a:pt x="231" y="118"/>
                  </a:lnTo>
                  <a:lnTo>
                    <a:pt x="231" y="118"/>
                  </a:lnTo>
                  <a:lnTo>
                    <a:pt x="230" y="131"/>
                  </a:lnTo>
                  <a:lnTo>
                    <a:pt x="228" y="141"/>
                  </a:lnTo>
                  <a:lnTo>
                    <a:pt x="225" y="152"/>
                  </a:lnTo>
                  <a:lnTo>
                    <a:pt x="222" y="163"/>
                  </a:lnTo>
                  <a:lnTo>
                    <a:pt x="217" y="172"/>
                  </a:lnTo>
                  <a:lnTo>
                    <a:pt x="211" y="181"/>
                  </a:lnTo>
                  <a:lnTo>
                    <a:pt x="205" y="189"/>
                  </a:lnTo>
                  <a:lnTo>
                    <a:pt x="197" y="198"/>
                  </a:lnTo>
                  <a:lnTo>
                    <a:pt x="190" y="204"/>
                  </a:lnTo>
                  <a:lnTo>
                    <a:pt x="182" y="210"/>
                  </a:lnTo>
                  <a:lnTo>
                    <a:pt x="173" y="216"/>
                  </a:lnTo>
                  <a:lnTo>
                    <a:pt x="162" y="221"/>
                  </a:lnTo>
                  <a:lnTo>
                    <a:pt x="153" y="226"/>
                  </a:lnTo>
                  <a:lnTo>
                    <a:pt x="142" y="227"/>
                  </a:lnTo>
                  <a:lnTo>
                    <a:pt x="131" y="230"/>
                  </a:lnTo>
                  <a:lnTo>
                    <a:pt x="119" y="230"/>
                  </a:lnTo>
                  <a:lnTo>
                    <a:pt x="119" y="23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74" name="Freeform 476"/>
          <p:cNvSpPr>
            <a:spLocks noEditPoints="1"/>
          </p:cNvSpPr>
          <p:nvPr userDrawn="1"/>
        </p:nvSpPr>
        <p:spPr bwMode="auto">
          <a:xfrm>
            <a:off x="6245626" y="3864671"/>
            <a:ext cx="372113" cy="311340"/>
          </a:xfrm>
          <a:custGeom>
            <a:avLst/>
            <a:gdLst>
              <a:gd name="T0" fmla="*/ 198 w 199"/>
              <a:gd name="T1" fmla="*/ 118 h 222"/>
              <a:gd name="T2" fmla="*/ 104 w 199"/>
              <a:gd name="T3" fmla="*/ 2 h 222"/>
              <a:gd name="T4" fmla="*/ 104 w 199"/>
              <a:gd name="T5" fmla="*/ 2 h 222"/>
              <a:gd name="T6" fmla="*/ 103 w 199"/>
              <a:gd name="T7" fmla="*/ 0 h 222"/>
              <a:gd name="T8" fmla="*/ 100 w 199"/>
              <a:gd name="T9" fmla="*/ 0 h 222"/>
              <a:gd name="T10" fmla="*/ 98 w 199"/>
              <a:gd name="T11" fmla="*/ 0 h 222"/>
              <a:gd name="T12" fmla="*/ 97 w 199"/>
              <a:gd name="T13" fmla="*/ 2 h 222"/>
              <a:gd name="T14" fmla="*/ 2 w 199"/>
              <a:gd name="T15" fmla="*/ 118 h 222"/>
              <a:gd name="T16" fmla="*/ 2 w 199"/>
              <a:gd name="T17" fmla="*/ 118 h 222"/>
              <a:gd name="T18" fmla="*/ 0 w 199"/>
              <a:gd name="T19" fmla="*/ 121 h 222"/>
              <a:gd name="T20" fmla="*/ 2 w 199"/>
              <a:gd name="T21" fmla="*/ 124 h 222"/>
              <a:gd name="T22" fmla="*/ 2 w 199"/>
              <a:gd name="T23" fmla="*/ 124 h 222"/>
              <a:gd name="T24" fmla="*/ 3 w 199"/>
              <a:gd name="T25" fmla="*/ 126 h 222"/>
              <a:gd name="T26" fmla="*/ 6 w 199"/>
              <a:gd name="T27" fmla="*/ 127 h 222"/>
              <a:gd name="T28" fmla="*/ 52 w 199"/>
              <a:gd name="T29" fmla="*/ 127 h 222"/>
              <a:gd name="T30" fmla="*/ 52 w 199"/>
              <a:gd name="T31" fmla="*/ 218 h 222"/>
              <a:gd name="T32" fmla="*/ 52 w 199"/>
              <a:gd name="T33" fmla="*/ 218 h 222"/>
              <a:gd name="T34" fmla="*/ 54 w 199"/>
              <a:gd name="T35" fmla="*/ 221 h 222"/>
              <a:gd name="T36" fmla="*/ 57 w 199"/>
              <a:gd name="T37" fmla="*/ 222 h 222"/>
              <a:gd name="T38" fmla="*/ 143 w 199"/>
              <a:gd name="T39" fmla="*/ 222 h 222"/>
              <a:gd name="T40" fmla="*/ 143 w 199"/>
              <a:gd name="T41" fmla="*/ 222 h 222"/>
              <a:gd name="T42" fmla="*/ 147 w 199"/>
              <a:gd name="T43" fmla="*/ 221 h 222"/>
              <a:gd name="T44" fmla="*/ 149 w 199"/>
              <a:gd name="T45" fmla="*/ 218 h 222"/>
              <a:gd name="T46" fmla="*/ 149 w 199"/>
              <a:gd name="T47" fmla="*/ 127 h 222"/>
              <a:gd name="T48" fmla="*/ 195 w 199"/>
              <a:gd name="T49" fmla="*/ 127 h 222"/>
              <a:gd name="T50" fmla="*/ 195 w 199"/>
              <a:gd name="T51" fmla="*/ 127 h 222"/>
              <a:gd name="T52" fmla="*/ 198 w 199"/>
              <a:gd name="T53" fmla="*/ 126 h 222"/>
              <a:gd name="T54" fmla="*/ 199 w 199"/>
              <a:gd name="T55" fmla="*/ 124 h 222"/>
              <a:gd name="T56" fmla="*/ 199 w 199"/>
              <a:gd name="T57" fmla="*/ 124 h 222"/>
              <a:gd name="T58" fmla="*/ 199 w 199"/>
              <a:gd name="T59" fmla="*/ 121 h 222"/>
              <a:gd name="T60" fmla="*/ 198 w 199"/>
              <a:gd name="T61" fmla="*/ 118 h 222"/>
              <a:gd name="T62" fmla="*/ 198 w 199"/>
              <a:gd name="T63" fmla="*/ 118 h 222"/>
              <a:gd name="T64" fmla="*/ 143 w 199"/>
              <a:gd name="T65" fmla="*/ 117 h 222"/>
              <a:gd name="T66" fmla="*/ 143 w 199"/>
              <a:gd name="T67" fmla="*/ 117 h 222"/>
              <a:gd name="T68" fmla="*/ 140 w 199"/>
              <a:gd name="T69" fmla="*/ 118 h 222"/>
              <a:gd name="T70" fmla="*/ 138 w 199"/>
              <a:gd name="T71" fmla="*/ 121 h 222"/>
              <a:gd name="T72" fmla="*/ 138 w 199"/>
              <a:gd name="T73" fmla="*/ 212 h 222"/>
              <a:gd name="T74" fmla="*/ 63 w 199"/>
              <a:gd name="T75" fmla="*/ 212 h 222"/>
              <a:gd name="T76" fmla="*/ 63 w 199"/>
              <a:gd name="T77" fmla="*/ 121 h 222"/>
              <a:gd name="T78" fmla="*/ 63 w 199"/>
              <a:gd name="T79" fmla="*/ 121 h 222"/>
              <a:gd name="T80" fmla="*/ 62 w 199"/>
              <a:gd name="T81" fmla="*/ 118 h 222"/>
              <a:gd name="T82" fmla="*/ 57 w 199"/>
              <a:gd name="T83" fmla="*/ 117 h 222"/>
              <a:gd name="T84" fmla="*/ 17 w 199"/>
              <a:gd name="T85" fmla="*/ 117 h 222"/>
              <a:gd name="T86" fmla="*/ 100 w 199"/>
              <a:gd name="T87" fmla="*/ 14 h 222"/>
              <a:gd name="T88" fmla="*/ 183 w 199"/>
              <a:gd name="T89" fmla="*/ 117 h 222"/>
              <a:gd name="T90" fmla="*/ 143 w 199"/>
              <a:gd name="T91" fmla="*/ 11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9" h="222">
                <a:moveTo>
                  <a:pt x="198" y="118"/>
                </a:moveTo>
                <a:lnTo>
                  <a:pt x="104" y="2"/>
                </a:lnTo>
                <a:lnTo>
                  <a:pt x="104" y="2"/>
                </a:lnTo>
                <a:lnTo>
                  <a:pt x="103" y="0"/>
                </a:lnTo>
                <a:lnTo>
                  <a:pt x="100" y="0"/>
                </a:lnTo>
                <a:lnTo>
                  <a:pt x="98" y="0"/>
                </a:lnTo>
                <a:lnTo>
                  <a:pt x="97" y="2"/>
                </a:lnTo>
                <a:lnTo>
                  <a:pt x="2" y="118"/>
                </a:lnTo>
                <a:lnTo>
                  <a:pt x="2" y="118"/>
                </a:lnTo>
                <a:lnTo>
                  <a:pt x="0" y="121"/>
                </a:lnTo>
                <a:lnTo>
                  <a:pt x="2" y="124"/>
                </a:lnTo>
                <a:lnTo>
                  <a:pt x="2" y="124"/>
                </a:lnTo>
                <a:lnTo>
                  <a:pt x="3" y="126"/>
                </a:lnTo>
                <a:lnTo>
                  <a:pt x="6" y="127"/>
                </a:lnTo>
                <a:lnTo>
                  <a:pt x="52" y="127"/>
                </a:lnTo>
                <a:lnTo>
                  <a:pt x="52" y="218"/>
                </a:lnTo>
                <a:lnTo>
                  <a:pt x="52" y="218"/>
                </a:lnTo>
                <a:lnTo>
                  <a:pt x="54" y="221"/>
                </a:lnTo>
                <a:lnTo>
                  <a:pt x="57" y="222"/>
                </a:lnTo>
                <a:lnTo>
                  <a:pt x="143" y="222"/>
                </a:lnTo>
                <a:lnTo>
                  <a:pt x="143" y="222"/>
                </a:lnTo>
                <a:lnTo>
                  <a:pt x="147" y="221"/>
                </a:lnTo>
                <a:lnTo>
                  <a:pt x="149" y="218"/>
                </a:lnTo>
                <a:lnTo>
                  <a:pt x="149" y="127"/>
                </a:lnTo>
                <a:lnTo>
                  <a:pt x="195" y="127"/>
                </a:lnTo>
                <a:lnTo>
                  <a:pt x="195" y="127"/>
                </a:lnTo>
                <a:lnTo>
                  <a:pt x="198" y="126"/>
                </a:lnTo>
                <a:lnTo>
                  <a:pt x="199" y="124"/>
                </a:lnTo>
                <a:lnTo>
                  <a:pt x="199" y="124"/>
                </a:lnTo>
                <a:lnTo>
                  <a:pt x="199" y="121"/>
                </a:lnTo>
                <a:lnTo>
                  <a:pt x="198" y="118"/>
                </a:lnTo>
                <a:lnTo>
                  <a:pt x="198" y="118"/>
                </a:lnTo>
                <a:close/>
                <a:moveTo>
                  <a:pt x="143" y="117"/>
                </a:moveTo>
                <a:lnTo>
                  <a:pt x="143" y="117"/>
                </a:lnTo>
                <a:lnTo>
                  <a:pt x="140" y="118"/>
                </a:lnTo>
                <a:lnTo>
                  <a:pt x="138" y="121"/>
                </a:lnTo>
                <a:lnTo>
                  <a:pt x="138" y="212"/>
                </a:lnTo>
                <a:lnTo>
                  <a:pt x="63" y="212"/>
                </a:lnTo>
                <a:lnTo>
                  <a:pt x="63" y="121"/>
                </a:lnTo>
                <a:lnTo>
                  <a:pt x="63" y="121"/>
                </a:lnTo>
                <a:lnTo>
                  <a:pt x="62" y="118"/>
                </a:lnTo>
                <a:lnTo>
                  <a:pt x="57" y="117"/>
                </a:lnTo>
                <a:lnTo>
                  <a:pt x="17" y="117"/>
                </a:lnTo>
                <a:lnTo>
                  <a:pt x="100" y="14"/>
                </a:lnTo>
                <a:lnTo>
                  <a:pt x="183" y="117"/>
                </a:lnTo>
                <a:lnTo>
                  <a:pt x="143" y="117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5" name="Freeform 477"/>
          <p:cNvSpPr>
            <a:spLocks noEditPoints="1"/>
          </p:cNvSpPr>
          <p:nvPr userDrawn="1"/>
        </p:nvSpPr>
        <p:spPr bwMode="auto">
          <a:xfrm>
            <a:off x="5331239" y="3880098"/>
            <a:ext cx="418860" cy="279085"/>
          </a:xfrm>
          <a:custGeom>
            <a:avLst/>
            <a:gdLst>
              <a:gd name="T0" fmla="*/ 220 w 224"/>
              <a:gd name="T1" fmla="*/ 52 h 199"/>
              <a:gd name="T2" fmla="*/ 128 w 224"/>
              <a:gd name="T3" fmla="*/ 52 h 199"/>
              <a:gd name="T4" fmla="*/ 128 w 224"/>
              <a:gd name="T5" fmla="*/ 6 h 199"/>
              <a:gd name="T6" fmla="*/ 128 w 224"/>
              <a:gd name="T7" fmla="*/ 6 h 199"/>
              <a:gd name="T8" fmla="*/ 128 w 224"/>
              <a:gd name="T9" fmla="*/ 3 h 199"/>
              <a:gd name="T10" fmla="*/ 125 w 224"/>
              <a:gd name="T11" fmla="*/ 1 h 199"/>
              <a:gd name="T12" fmla="*/ 125 w 224"/>
              <a:gd name="T13" fmla="*/ 1 h 199"/>
              <a:gd name="T14" fmla="*/ 123 w 224"/>
              <a:gd name="T15" fmla="*/ 0 h 199"/>
              <a:gd name="T16" fmla="*/ 120 w 224"/>
              <a:gd name="T17" fmla="*/ 1 h 199"/>
              <a:gd name="T18" fmla="*/ 2 w 224"/>
              <a:gd name="T19" fmla="*/ 96 h 199"/>
              <a:gd name="T20" fmla="*/ 2 w 224"/>
              <a:gd name="T21" fmla="*/ 96 h 199"/>
              <a:gd name="T22" fmla="*/ 2 w 224"/>
              <a:gd name="T23" fmla="*/ 98 h 199"/>
              <a:gd name="T24" fmla="*/ 0 w 224"/>
              <a:gd name="T25" fmla="*/ 99 h 199"/>
              <a:gd name="T26" fmla="*/ 0 w 224"/>
              <a:gd name="T27" fmla="*/ 99 h 199"/>
              <a:gd name="T28" fmla="*/ 2 w 224"/>
              <a:gd name="T29" fmla="*/ 103 h 199"/>
              <a:gd name="T30" fmla="*/ 2 w 224"/>
              <a:gd name="T31" fmla="*/ 104 h 199"/>
              <a:gd name="T32" fmla="*/ 120 w 224"/>
              <a:gd name="T33" fmla="*/ 199 h 199"/>
              <a:gd name="T34" fmla="*/ 120 w 224"/>
              <a:gd name="T35" fmla="*/ 199 h 199"/>
              <a:gd name="T36" fmla="*/ 123 w 224"/>
              <a:gd name="T37" fmla="*/ 199 h 199"/>
              <a:gd name="T38" fmla="*/ 123 w 224"/>
              <a:gd name="T39" fmla="*/ 199 h 199"/>
              <a:gd name="T40" fmla="*/ 125 w 224"/>
              <a:gd name="T41" fmla="*/ 199 h 199"/>
              <a:gd name="T42" fmla="*/ 125 w 224"/>
              <a:gd name="T43" fmla="*/ 199 h 199"/>
              <a:gd name="T44" fmla="*/ 128 w 224"/>
              <a:gd name="T45" fmla="*/ 197 h 199"/>
              <a:gd name="T46" fmla="*/ 128 w 224"/>
              <a:gd name="T47" fmla="*/ 194 h 199"/>
              <a:gd name="T48" fmla="*/ 128 w 224"/>
              <a:gd name="T49" fmla="*/ 148 h 199"/>
              <a:gd name="T50" fmla="*/ 220 w 224"/>
              <a:gd name="T51" fmla="*/ 148 h 199"/>
              <a:gd name="T52" fmla="*/ 220 w 224"/>
              <a:gd name="T53" fmla="*/ 148 h 199"/>
              <a:gd name="T54" fmla="*/ 223 w 224"/>
              <a:gd name="T55" fmla="*/ 147 h 199"/>
              <a:gd name="T56" fmla="*/ 224 w 224"/>
              <a:gd name="T57" fmla="*/ 142 h 199"/>
              <a:gd name="T58" fmla="*/ 224 w 224"/>
              <a:gd name="T59" fmla="*/ 57 h 199"/>
              <a:gd name="T60" fmla="*/ 224 w 224"/>
              <a:gd name="T61" fmla="*/ 57 h 199"/>
              <a:gd name="T62" fmla="*/ 223 w 224"/>
              <a:gd name="T63" fmla="*/ 53 h 199"/>
              <a:gd name="T64" fmla="*/ 220 w 224"/>
              <a:gd name="T65" fmla="*/ 52 h 199"/>
              <a:gd name="T66" fmla="*/ 220 w 224"/>
              <a:gd name="T67" fmla="*/ 52 h 199"/>
              <a:gd name="T68" fmla="*/ 213 w 224"/>
              <a:gd name="T69" fmla="*/ 138 h 199"/>
              <a:gd name="T70" fmla="*/ 123 w 224"/>
              <a:gd name="T71" fmla="*/ 138 h 199"/>
              <a:gd name="T72" fmla="*/ 123 w 224"/>
              <a:gd name="T73" fmla="*/ 138 h 199"/>
              <a:gd name="T74" fmla="*/ 118 w 224"/>
              <a:gd name="T75" fmla="*/ 139 h 199"/>
              <a:gd name="T76" fmla="*/ 117 w 224"/>
              <a:gd name="T77" fmla="*/ 142 h 199"/>
              <a:gd name="T78" fmla="*/ 117 w 224"/>
              <a:gd name="T79" fmla="*/ 184 h 199"/>
              <a:gd name="T80" fmla="*/ 14 w 224"/>
              <a:gd name="T81" fmla="*/ 99 h 199"/>
              <a:gd name="T82" fmla="*/ 117 w 224"/>
              <a:gd name="T83" fmla="*/ 17 h 199"/>
              <a:gd name="T84" fmla="*/ 117 w 224"/>
              <a:gd name="T85" fmla="*/ 57 h 199"/>
              <a:gd name="T86" fmla="*/ 117 w 224"/>
              <a:gd name="T87" fmla="*/ 57 h 199"/>
              <a:gd name="T88" fmla="*/ 118 w 224"/>
              <a:gd name="T89" fmla="*/ 61 h 199"/>
              <a:gd name="T90" fmla="*/ 123 w 224"/>
              <a:gd name="T91" fmla="*/ 63 h 199"/>
              <a:gd name="T92" fmla="*/ 213 w 224"/>
              <a:gd name="T93" fmla="*/ 63 h 199"/>
              <a:gd name="T94" fmla="*/ 213 w 224"/>
              <a:gd name="T95" fmla="*/ 13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4" h="199">
                <a:moveTo>
                  <a:pt x="220" y="52"/>
                </a:moveTo>
                <a:lnTo>
                  <a:pt x="128" y="52"/>
                </a:lnTo>
                <a:lnTo>
                  <a:pt x="128" y="6"/>
                </a:lnTo>
                <a:lnTo>
                  <a:pt x="128" y="6"/>
                </a:lnTo>
                <a:lnTo>
                  <a:pt x="128" y="3"/>
                </a:lnTo>
                <a:lnTo>
                  <a:pt x="125" y="1"/>
                </a:lnTo>
                <a:lnTo>
                  <a:pt x="125" y="1"/>
                </a:lnTo>
                <a:lnTo>
                  <a:pt x="123" y="0"/>
                </a:lnTo>
                <a:lnTo>
                  <a:pt x="120" y="1"/>
                </a:lnTo>
                <a:lnTo>
                  <a:pt x="2" y="96"/>
                </a:lnTo>
                <a:lnTo>
                  <a:pt x="2" y="96"/>
                </a:lnTo>
                <a:lnTo>
                  <a:pt x="2" y="98"/>
                </a:lnTo>
                <a:lnTo>
                  <a:pt x="0" y="99"/>
                </a:lnTo>
                <a:lnTo>
                  <a:pt x="0" y="99"/>
                </a:lnTo>
                <a:lnTo>
                  <a:pt x="2" y="103"/>
                </a:lnTo>
                <a:lnTo>
                  <a:pt x="2" y="104"/>
                </a:lnTo>
                <a:lnTo>
                  <a:pt x="120" y="199"/>
                </a:lnTo>
                <a:lnTo>
                  <a:pt x="120" y="199"/>
                </a:lnTo>
                <a:lnTo>
                  <a:pt x="123" y="199"/>
                </a:lnTo>
                <a:lnTo>
                  <a:pt x="123" y="199"/>
                </a:lnTo>
                <a:lnTo>
                  <a:pt x="125" y="199"/>
                </a:lnTo>
                <a:lnTo>
                  <a:pt x="125" y="199"/>
                </a:lnTo>
                <a:lnTo>
                  <a:pt x="128" y="197"/>
                </a:lnTo>
                <a:lnTo>
                  <a:pt x="128" y="194"/>
                </a:lnTo>
                <a:lnTo>
                  <a:pt x="128" y="148"/>
                </a:lnTo>
                <a:lnTo>
                  <a:pt x="220" y="148"/>
                </a:lnTo>
                <a:lnTo>
                  <a:pt x="220" y="148"/>
                </a:lnTo>
                <a:lnTo>
                  <a:pt x="223" y="147"/>
                </a:lnTo>
                <a:lnTo>
                  <a:pt x="224" y="142"/>
                </a:lnTo>
                <a:lnTo>
                  <a:pt x="224" y="57"/>
                </a:lnTo>
                <a:lnTo>
                  <a:pt x="224" y="57"/>
                </a:lnTo>
                <a:lnTo>
                  <a:pt x="223" y="53"/>
                </a:lnTo>
                <a:lnTo>
                  <a:pt x="220" y="52"/>
                </a:lnTo>
                <a:lnTo>
                  <a:pt x="220" y="52"/>
                </a:lnTo>
                <a:close/>
                <a:moveTo>
                  <a:pt x="213" y="138"/>
                </a:moveTo>
                <a:lnTo>
                  <a:pt x="123" y="138"/>
                </a:lnTo>
                <a:lnTo>
                  <a:pt x="123" y="138"/>
                </a:lnTo>
                <a:lnTo>
                  <a:pt x="118" y="139"/>
                </a:lnTo>
                <a:lnTo>
                  <a:pt x="117" y="142"/>
                </a:lnTo>
                <a:lnTo>
                  <a:pt x="117" y="184"/>
                </a:lnTo>
                <a:lnTo>
                  <a:pt x="14" y="99"/>
                </a:lnTo>
                <a:lnTo>
                  <a:pt x="117" y="17"/>
                </a:lnTo>
                <a:lnTo>
                  <a:pt x="117" y="57"/>
                </a:lnTo>
                <a:lnTo>
                  <a:pt x="117" y="57"/>
                </a:lnTo>
                <a:lnTo>
                  <a:pt x="118" y="61"/>
                </a:lnTo>
                <a:lnTo>
                  <a:pt x="123" y="63"/>
                </a:lnTo>
                <a:lnTo>
                  <a:pt x="213" y="63"/>
                </a:lnTo>
                <a:lnTo>
                  <a:pt x="213" y="138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6" name="Freeform 478"/>
          <p:cNvSpPr>
            <a:spLocks noEditPoints="1"/>
          </p:cNvSpPr>
          <p:nvPr userDrawn="1"/>
        </p:nvSpPr>
        <p:spPr bwMode="auto">
          <a:xfrm>
            <a:off x="4497257" y="3791744"/>
            <a:ext cx="362763" cy="457194"/>
          </a:xfrm>
          <a:custGeom>
            <a:avLst/>
            <a:gdLst>
              <a:gd name="T0" fmla="*/ 144 w 194"/>
              <a:gd name="T1" fmla="*/ 202 h 326"/>
              <a:gd name="T2" fmla="*/ 189 w 194"/>
              <a:gd name="T3" fmla="*/ 124 h 326"/>
              <a:gd name="T4" fmla="*/ 192 w 194"/>
              <a:gd name="T5" fmla="*/ 123 h 326"/>
              <a:gd name="T6" fmla="*/ 194 w 194"/>
              <a:gd name="T7" fmla="*/ 121 h 326"/>
              <a:gd name="T8" fmla="*/ 194 w 194"/>
              <a:gd name="T9" fmla="*/ 115 h 326"/>
              <a:gd name="T10" fmla="*/ 102 w 194"/>
              <a:gd name="T11" fmla="*/ 2 h 326"/>
              <a:gd name="T12" fmla="*/ 97 w 194"/>
              <a:gd name="T13" fmla="*/ 0 h 326"/>
              <a:gd name="T14" fmla="*/ 92 w 194"/>
              <a:gd name="T15" fmla="*/ 2 h 326"/>
              <a:gd name="T16" fmla="*/ 2 w 194"/>
              <a:gd name="T17" fmla="*/ 115 h 326"/>
              <a:gd name="T18" fmla="*/ 0 w 194"/>
              <a:gd name="T19" fmla="*/ 121 h 326"/>
              <a:gd name="T20" fmla="*/ 2 w 194"/>
              <a:gd name="T21" fmla="*/ 123 h 326"/>
              <a:gd name="T22" fmla="*/ 49 w 194"/>
              <a:gd name="T23" fmla="*/ 124 h 326"/>
              <a:gd name="T24" fmla="*/ 5 w 194"/>
              <a:gd name="T25" fmla="*/ 202 h 326"/>
              <a:gd name="T26" fmla="*/ 2 w 194"/>
              <a:gd name="T27" fmla="*/ 204 h 326"/>
              <a:gd name="T28" fmla="*/ 0 w 194"/>
              <a:gd name="T29" fmla="*/ 205 h 326"/>
              <a:gd name="T30" fmla="*/ 2 w 194"/>
              <a:gd name="T31" fmla="*/ 211 h 326"/>
              <a:gd name="T32" fmla="*/ 92 w 194"/>
              <a:gd name="T33" fmla="*/ 325 h 326"/>
              <a:gd name="T34" fmla="*/ 97 w 194"/>
              <a:gd name="T35" fmla="*/ 326 h 326"/>
              <a:gd name="T36" fmla="*/ 100 w 194"/>
              <a:gd name="T37" fmla="*/ 326 h 326"/>
              <a:gd name="T38" fmla="*/ 194 w 194"/>
              <a:gd name="T39" fmla="*/ 211 h 326"/>
              <a:gd name="T40" fmla="*/ 194 w 194"/>
              <a:gd name="T41" fmla="*/ 208 h 326"/>
              <a:gd name="T42" fmla="*/ 194 w 194"/>
              <a:gd name="T43" fmla="*/ 205 h 326"/>
              <a:gd name="T44" fmla="*/ 189 w 194"/>
              <a:gd name="T45" fmla="*/ 202 h 326"/>
              <a:gd name="T46" fmla="*/ 97 w 194"/>
              <a:gd name="T47" fmla="*/ 313 h 326"/>
              <a:gd name="T48" fmla="*/ 56 w 194"/>
              <a:gd name="T49" fmla="*/ 213 h 326"/>
              <a:gd name="T50" fmla="*/ 59 w 194"/>
              <a:gd name="T51" fmla="*/ 211 h 326"/>
              <a:gd name="T52" fmla="*/ 60 w 194"/>
              <a:gd name="T53" fmla="*/ 118 h 326"/>
              <a:gd name="T54" fmla="*/ 59 w 194"/>
              <a:gd name="T55" fmla="*/ 115 h 326"/>
              <a:gd name="T56" fmla="*/ 17 w 194"/>
              <a:gd name="T57" fmla="*/ 113 h 326"/>
              <a:gd name="T58" fmla="*/ 178 w 194"/>
              <a:gd name="T59" fmla="*/ 113 h 326"/>
              <a:gd name="T60" fmla="*/ 138 w 194"/>
              <a:gd name="T61" fmla="*/ 113 h 326"/>
              <a:gd name="T62" fmla="*/ 134 w 194"/>
              <a:gd name="T63" fmla="*/ 118 h 326"/>
              <a:gd name="T64" fmla="*/ 134 w 194"/>
              <a:gd name="T65" fmla="*/ 208 h 326"/>
              <a:gd name="T66" fmla="*/ 138 w 194"/>
              <a:gd name="T67" fmla="*/ 213 h 326"/>
              <a:gd name="T68" fmla="*/ 97 w 194"/>
              <a:gd name="T69" fmla="*/ 31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4" h="326">
                <a:moveTo>
                  <a:pt x="189" y="202"/>
                </a:moveTo>
                <a:lnTo>
                  <a:pt x="144" y="202"/>
                </a:lnTo>
                <a:lnTo>
                  <a:pt x="144" y="124"/>
                </a:lnTo>
                <a:lnTo>
                  <a:pt x="189" y="124"/>
                </a:lnTo>
                <a:lnTo>
                  <a:pt x="189" y="124"/>
                </a:lnTo>
                <a:lnTo>
                  <a:pt x="192" y="123"/>
                </a:lnTo>
                <a:lnTo>
                  <a:pt x="194" y="121"/>
                </a:lnTo>
                <a:lnTo>
                  <a:pt x="194" y="121"/>
                </a:lnTo>
                <a:lnTo>
                  <a:pt x="194" y="118"/>
                </a:lnTo>
                <a:lnTo>
                  <a:pt x="194" y="115"/>
                </a:lnTo>
                <a:lnTo>
                  <a:pt x="102" y="2"/>
                </a:lnTo>
                <a:lnTo>
                  <a:pt x="102" y="2"/>
                </a:lnTo>
                <a:lnTo>
                  <a:pt x="100" y="0"/>
                </a:lnTo>
                <a:lnTo>
                  <a:pt x="97" y="0"/>
                </a:lnTo>
                <a:lnTo>
                  <a:pt x="95" y="0"/>
                </a:lnTo>
                <a:lnTo>
                  <a:pt x="92" y="2"/>
                </a:lnTo>
                <a:lnTo>
                  <a:pt x="2" y="115"/>
                </a:lnTo>
                <a:lnTo>
                  <a:pt x="2" y="115"/>
                </a:lnTo>
                <a:lnTo>
                  <a:pt x="0" y="118"/>
                </a:lnTo>
                <a:lnTo>
                  <a:pt x="0" y="121"/>
                </a:lnTo>
                <a:lnTo>
                  <a:pt x="0" y="121"/>
                </a:lnTo>
                <a:lnTo>
                  <a:pt x="2" y="123"/>
                </a:lnTo>
                <a:lnTo>
                  <a:pt x="5" y="124"/>
                </a:lnTo>
                <a:lnTo>
                  <a:pt x="49" y="124"/>
                </a:lnTo>
                <a:lnTo>
                  <a:pt x="49" y="202"/>
                </a:lnTo>
                <a:lnTo>
                  <a:pt x="5" y="202"/>
                </a:lnTo>
                <a:lnTo>
                  <a:pt x="5" y="202"/>
                </a:lnTo>
                <a:lnTo>
                  <a:pt x="2" y="204"/>
                </a:lnTo>
                <a:lnTo>
                  <a:pt x="0" y="205"/>
                </a:lnTo>
                <a:lnTo>
                  <a:pt x="0" y="205"/>
                </a:lnTo>
                <a:lnTo>
                  <a:pt x="0" y="208"/>
                </a:lnTo>
                <a:lnTo>
                  <a:pt x="2" y="211"/>
                </a:lnTo>
                <a:lnTo>
                  <a:pt x="92" y="325"/>
                </a:lnTo>
                <a:lnTo>
                  <a:pt x="92" y="325"/>
                </a:lnTo>
                <a:lnTo>
                  <a:pt x="95" y="326"/>
                </a:lnTo>
                <a:lnTo>
                  <a:pt x="97" y="326"/>
                </a:lnTo>
                <a:lnTo>
                  <a:pt x="97" y="326"/>
                </a:lnTo>
                <a:lnTo>
                  <a:pt x="100" y="326"/>
                </a:lnTo>
                <a:lnTo>
                  <a:pt x="102" y="325"/>
                </a:lnTo>
                <a:lnTo>
                  <a:pt x="194" y="211"/>
                </a:lnTo>
                <a:lnTo>
                  <a:pt x="194" y="211"/>
                </a:lnTo>
                <a:lnTo>
                  <a:pt x="194" y="208"/>
                </a:lnTo>
                <a:lnTo>
                  <a:pt x="194" y="205"/>
                </a:lnTo>
                <a:lnTo>
                  <a:pt x="194" y="205"/>
                </a:lnTo>
                <a:lnTo>
                  <a:pt x="192" y="204"/>
                </a:lnTo>
                <a:lnTo>
                  <a:pt x="189" y="202"/>
                </a:lnTo>
                <a:lnTo>
                  <a:pt x="189" y="202"/>
                </a:lnTo>
                <a:close/>
                <a:moveTo>
                  <a:pt x="97" y="313"/>
                </a:moveTo>
                <a:lnTo>
                  <a:pt x="17" y="213"/>
                </a:lnTo>
                <a:lnTo>
                  <a:pt x="56" y="213"/>
                </a:lnTo>
                <a:lnTo>
                  <a:pt x="56" y="213"/>
                </a:lnTo>
                <a:lnTo>
                  <a:pt x="59" y="211"/>
                </a:lnTo>
                <a:lnTo>
                  <a:pt x="60" y="208"/>
                </a:lnTo>
                <a:lnTo>
                  <a:pt x="60" y="118"/>
                </a:lnTo>
                <a:lnTo>
                  <a:pt x="60" y="118"/>
                </a:lnTo>
                <a:lnTo>
                  <a:pt x="59" y="115"/>
                </a:lnTo>
                <a:lnTo>
                  <a:pt x="56" y="113"/>
                </a:lnTo>
                <a:lnTo>
                  <a:pt x="17" y="113"/>
                </a:lnTo>
                <a:lnTo>
                  <a:pt x="97" y="14"/>
                </a:lnTo>
                <a:lnTo>
                  <a:pt x="178" y="113"/>
                </a:lnTo>
                <a:lnTo>
                  <a:pt x="138" y="113"/>
                </a:lnTo>
                <a:lnTo>
                  <a:pt x="138" y="113"/>
                </a:lnTo>
                <a:lnTo>
                  <a:pt x="135" y="115"/>
                </a:lnTo>
                <a:lnTo>
                  <a:pt x="134" y="118"/>
                </a:lnTo>
                <a:lnTo>
                  <a:pt x="134" y="208"/>
                </a:lnTo>
                <a:lnTo>
                  <a:pt x="134" y="208"/>
                </a:lnTo>
                <a:lnTo>
                  <a:pt x="135" y="211"/>
                </a:lnTo>
                <a:lnTo>
                  <a:pt x="138" y="213"/>
                </a:lnTo>
                <a:lnTo>
                  <a:pt x="178" y="213"/>
                </a:lnTo>
                <a:lnTo>
                  <a:pt x="97" y="313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77" name="Group 176"/>
          <p:cNvGrpSpPr/>
          <p:nvPr userDrawn="1"/>
        </p:nvGrpSpPr>
        <p:grpSpPr>
          <a:xfrm>
            <a:off x="9970492" y="4648633"/>
            <a:ext cx="385203" cy="359023"/>
            <a:chOff x="8247063" y="4860925"/>
            <a:chExt cx="327025" cy="406400"/>
          </a:xfrm>
        </p:grpSpPr>
        <p:sp>
          <p:nvSpPr>
            <p:cNvPr id="178" name="Freeform 479"/>
            <p:cNvSpPr>
              <a:spLocks noEditPoints="1"/>
            </p:cNvSpPr>
            <p:nvPr/>
          </p:nvSpPr>
          <p:spPr bwMode="auto">
            <a:xfrm>
              <a:off x="8320088" y="4933950"/>
              <a:ext cx="180975" cy="173038"/>
            </a:xfrm>
            <a:custGeom>
              <a:avLst/>
              <a:gdLst>
                <a:gd name="T0" fmla="*/ 57 w 114"/>
                <a:gd name="T1" fmla="*/ 0 h 109"/>
                <a:gd name="T2" fmla="*/ 36 w 114"/>
                <a:gd name="T3" fmla="*/ 5 h 109"/>
                <a:gd name="T4" fmla="*/ 17 w 114"/>
                <a:gd name="T5" fmla="*/ 16 h 109"/>
                <a:gd name="T6" fmla="*/ 5 w 114"/>
                <a:gd name="T7" fmla="*/ 34 h 109"/>
                <a:gd name="T8" fmla="*/ 0 w 114"/>
                <a:gd name="T9" fmla="*/ 55 h 109"/>
                <a:gd name="T10" fmla="*/ 2 w 114"/>
                <a:gd name="T11" fmla="*/ 66 h 109"/>
                <a:gd name="T12" fmla="*/ 11 w 114"/>
                <a:gd name="T13" fmla="*/ 85 h 109"/>
                <a:gd name="T14" fmla="*/ 27 w 114"/>
                <a:gd name="T15" fmla="*/ 100 h 109"/>
                <a:gd name="T16" fmla="*/ 46 w 114"/>
                <a:gd name="T17" fmla="*/ 107 h 109"/>
                <a:gd name="T18" fmla="*/ 57 w 114"/>
                <a:gd name="T19" fmla="*/ 109 h 109"/>
                <a:gd name="T20" fmla="*/ 79 w 114"/>
                <a:gd name="T21" fmla="*/ 104 h 109"/>
                <a:gd name="T22" fmla="*/ 97 w 114"/>
                <a:gd name="T23" fmla="*/ 94 h 109"/>
                <a:gd name="T24" fmla="*/ 109 w 114"/>
                <a:gd name="T25" fmla="*/ 75 h 109"/>
                <a:gd name="T26" fmla="*/ 114 w 114"/>
                <a:gd name="T27" fmla="*/ 55 h 109"/>
                <a:gd name="T28" fmla="*/ 112 w 114"/>
                <a:gd name="T29" fmla="*/ 43 h 109"/>
                <a:gd name="T30" fmla="*/ 105 w 114"/>
                <a:gd name="T31" fmla="*/ 25 h 109"/>
                <a:gd name="T32" fmla="*/ 89 w 114"/>
                <a:gd name="T33" fmla="*/ 9 h 109"/>
                <a:gd name="T34" fmla="*/ 69 w 114"/>
                <a:gd name="T35" fmla="*/ 2 h 109"/>
                <a:gd name="T36" fmla="*/ 57 w 114"/>
                <a:gd name="T37" fmla="*/ 0 h 109"/>
                <a:gd name="T38" fmla="*/ 57 w 114"/>
                <a:gd name="T39" fmla="*/ 100 h 109"/>
                <a:gd name="T40" fmla="*/ 39 w 114"/>
                <a:gd name="T41" fmla="*/ 95 h 109"/>
                <a:gd name="T42" fmla="*/ 25 w 114"/>
                <a:gd name="T43" fmla="*/ 86 h 109"/>
                <a:gd name="T44" fmla="*/ 14 w 114"/>
                <a:gd name="T45" fmla="*/ 72 h 109"/>
                <a:gd name="T46" fmla="*/ 11 w 114"/>
                <a:gd name="T47" fmla="*/ 55 h 109"/>
                <a:gd name="T48" fmla="*/ 11 w 114"/>
                <a:gd name="T49" fmla="*/ 46 h 109"/>
                <a:gd name="T50" fmla="*/ 19 w 114"/>
                <a:gd name="T51" fmla="*/ 29 h 109"/>
                <a:gd name="T52" fmla="*/ 31 w 114"/>
                <a:gd name="T53" fmla="*/ 17 h 109"/>
                <a:gd name="T54" fmla="*/ 48 w 114"/>
                <a:gd name="T55" fmla="*/ 11 h 109"/>
                <a:gd name="T56" fmla="*/ 57 w 114"/>
                <a:gd name="T57" fmla="*/ 9 h 109"/>
                <a:gd name="T58" fmla="*/ 76 w 114"/>
                <a:gd name="T59" fmla="*/ 14 h 109"/>
                <a:gd name="T60" fmla="*/ 91 w 114"/>
                <a:gd name="T61" fmla="*/ 23 h 109"/>
                <a:gd name="T62" fmla="*/ 100 w 114"/>
                <a:gd name="T63" fmla="*/ 37 h 109"/>
                <a:gd name="T64" fmla="*/ 105 w 114"/>
                <a:gd name="T65" fmla="*/ 55 h 109"/>
                <a:gd name="T66" fmla="*/ 103 w 114"/>
                <a:gd name="T67" fmla="*/ 63 h 109"/>
                <a:gd name="T68" fmla="*/ 95 w 114"/>
                <a:gd name="T69" fmla="*/ 80 h 109"/>
                <a:gd name="T70" fmla="*/ 83 w 114"/>
                <a:gd name="T71" fmla="*/ 92 h 109"/>
                <a:gd name="T72" fmla="*/ 66 w 114"/>
                <a:gd name="T73" fmla="*/ 98 h 109"/>
                <a:gd name="T74" fmla="*/ 57 w 114"/>
                <a:gd name="T75" fmla="*/ 10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4" h="109">
                  <a:moveTo>
                    <a:pt x="57" y="0"/>
                  </a:moveTo>
                  <a:lnTo>
                    <a:pt x="57" y="0"/>
                  </a:lnTo>
                  <a:lnTo>
                    <a:pt x="46" y="2"/>
                  </a:lnTo>
                  <a:lnTo>
                    <a:pt x="36" y="5"/>
                  </a:lnTo>
                  <a:lnTo>
                    <a:pt x="27" y="9"/>
                  </a:lnTo>
                  <a:lnTo>
                    <a:pt x="17" y="16"/>
                  </a:lnTo>
                  <a:lnTo>
                    <a:pt x="11" y="25"/>
                  </a:lnTo>
                  <a:lnTo>
                    <a:pt x="5" y="34"/>
                  </a:lnTo>
                  <a:lnTo>
                    <a:pt x="2" y="43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2" y="66"/>
                  </a:lnTo>
                  <a:lnTo>
                    <a:pt x="5" y="75"/>
                  </a:lnTo>
                  <a:lnTo>
                    <a:pt x="11" y="85"/>
                  </a:lnTo>
                  <a:lnTo>
                    <a:pt x="17" y="94"/>
                  </a:lnTo>
                  <a:lnTo>
                    <a:pt x="27" y="100"/>
                  </a:lnTo>
                  <a:lnTo>
                    <a:pt x="36" y="104"/>
                  </a:lnTo>
                  <a:lnTo>
                    <a:pt x="46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69" y="107"/>
                  </a:lnTo>
                  <a:lnTo>
                    <a:pt x="79" y="104"/>
                  </a:lnTo>
                  <a:lnTo>
                    <a:pt x="89" y="100"/>
                  </a:lnTo>
                  <a:lnTo>
                    <a:pt x="97" y="94"/>
                  </a:lnTo>
                  <a:lnTo>
                    <a:pt x="105" y="85"/>
                  </a:lnTo>
                  <a:lnTo>
                    <a:pt x="109" y="75"/>
                  </a:lnTo>
                  <a:lnTo>
                    <a:pt x="112" y="66"/>
                  </a:lnTo>
                  <a:lnTo>
                    <a:pt x="114" y="55"/>
                  </a:lnTo>
                  <a:lnTo>
                    <a:pt x="114" y="55"/>
                  </a:lnTo>
                  <a:lnTo>
                    <a:pt x="112" y="43"/>
                  </a:lnTo>
                  <a:lnTo>
                    <a:pt x="109" y="34"/>
                  </a:lnTo>
                  <a:lnTo>
                    <a:pt x="105" y="25"/>
                  </a:lnTo>
                  <a:lnTo>
                    <a:pt x="97" y="16"/>
                  </a:lnTo>
                  <a:lnTo>
                    <a:pt x="89" y="9"/>
                  </a:lnTo>
                  <a:lnTo>
                    <a:pt x="79" y="5"/>
                  </a:lnTo>
                  <a:lnTo>
                    <a:pt x="69" y="2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57" y="100"/>
                  </a:moveTo>
                  <a:lnTo>
                    <a:pt x="57" y="100"/>
                  </a:lnTo>
                  <a:lnTo>
                    <a:pt x="48" y="98"/>
                  </a:lnTo>
                  <a:lnTo>
                    <a:pt x="39" y="95"/>
                  </a:lnTo>
                  <a:lnTo>
                    <a:pt x="31" y="92"/>
                  </a:lnTo>
                  <a:lnTo>
                    <a:pt x="25" y="86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1" y="63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4"/>
                  </a:lnTo>
                  <a:lnTo>
                    <a:pt x="48" y="11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6" y="11"/>
                  </a:lnTo>
                  <a:lnTo>
                    <a:pt x="76" y="14"/>
                  </a:lnTo>
                  <a:lnTo>
                    <a:pt x="83" y="17"/>
                  </a:lnTo>
                  <a:lnTo>
                    <a:pt x="91" y="23"/>
                  </a:lnTo>
                  <a:lnTo>
                    <a:pt x="95" y="29"/>
                  </a:lnTo>
                  <a:lnTo>
                    <a:pt x="100" y="37"/>
                  </a:lnTo>
                  <a:lnTo>
                    <a:pt x="103" y="46"/>
                  </a:lnTo>
                  <a:lnTo>
                    <a:pt x="105" y="55"/>
                  </a:lnTo>
                  <a:lnTo>
                    <a:pt x="105" y="55"/>
                  </a:lnTo>
                  <a:lnTo>
                    <a:pt x="103" y="63"/>
                  </a:lnTo>
                  <a:lnTo>
                    <a:pt x="100" y="72"/>
                  </a:lnTo>
                  <a:lnTo>
                    <a:pt x="95" y="80"/>
                  </a:lnTo>
                  <a:lnTo>
                    <a:pt x="91" y="86"/>
                  </a:lnTo>
                  <a:lnTo>
                    <a:pt x="83" y="92"/>
                  </a:lnTo>
                  <a:lnTo>
                    <a:pt x="76" y="95"/>
                  </a:lnTo>
                  <a:lnTo>
                    <a:pt x="66" y="98"/>
                  </a:lnTo>
                  <a:lnTo>
                    <a:pt x="57" y="100"/>
                  </a:lnTo>
                  <a:lnTo>
                    <a:pt x="57" y="10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9" name="Freeform 480"/>
            <p:cNvSpPr>
              <a:spLocks noEditPoints="1"/>
            </p:cNvSpPr>
            <p:nvPr/>
          </p:nvSpPr>
          <p:spPr bwMode="auto">
            <a:xfrm>
              <a:off x="8247063" y="4860925"/>
              <a:ext cx="327025" cy="406400"/>
            </a:xfrm>
            <a:custGeom>
              <a:avLst/>
              <a:gdLst>
                <a:gd name="T0" fmla="*/ 103 w 206"/>
                <a:gd name="T1" fmla="*/ 0 h 256"/>
                <a:gd name="T2" fmla="*/ 83 w 206"/>
                <a:gd name="T3" fmla="*/ 2 h 256"/>
                <a:gd name="T4" fmla="*/ 63 w 206"/>
                <a:gd name="T5" fmla="*/ 8 h 256"/>
                <a:gd name="T6" fmla="*/ 46 w 206"/>
                <a:gd name="T7" fmla="*/ 17 h 256"/>
                <a:gd name="T8" fmla="*/ 31 w 206"/>
                <a:gd name="T9" fmla="*/ 29 h 256"/>
                <a:gd name="T10" fmla="*/ 19 w 206"/>
                <a:gd name="T11" fmla="*/ 43 h 256"/>
                <a:gd name="T12" fmla="*/ 10 w 206"/>
                <a:gd name="T13" fmla="*/ 60 h 256"/>
                <a:gd name="T14" fmla="*/ 4 w 206"/>
                <a:gd name="T15" fmla="*/ 78 h 256"/>
                <a:gd name="T16" fmla="*/ 0 w 206"/>
                <a:gd name="T17" fmla="*/ 98 h 256"/>
                <a:gd name="T18" fmla="*/ 2 w 206"/>
                <a:gd name="T19" fmla="*/ 114 h 256"/>
                <a:gd name="T20" fmla="*/ 4 w 206"/>
                <a:gd name="T21" fmla="*/ 123 h 256"/>
                <a:gd name="T22" fmla="*/ 8 w 206"/>
                <a:gd name="T23" fmla="*/ 134 h 256"/>
                <a:gd name="T24" fmla="*/ 17 w 206"/>
                <a:gd name="T25" fmla="*/ 152 h 256"/>
                <a:gd name="T26" fmla="*/ 27 w 206"/>
                <a:gd name="T27" fmla="*/ 167 h 256"/>
                <a:gd name="T28" fmla="*/ 62 w 206"/>
                <a:gd name="T29" fmla="*/ 213 h 256"/>
                <a:gd name="T30" fmla="*/ 96 w 206"/>
                <a:gd name="T31" fmla="*/ 252 h 256"/>
                <a:gd name="T32" fmla="*/ 97 w 206"/>
                <a:gd name="T33" fmla="*/ 253 h 256"/>
                <a:gd name="T34" fmla="*/ 100 w 206"/>
                <a:gd name="T35" fmla="*/ 255 h 256"/>
                <a:gd name="T36" fmla="*/ 103 w 206"/>
                <a:gd name="T37" fmla="*/ 256 h 256"/>
                <a:gd name="T38" fmla="*/ 105 w 206"/>
                <a:gd name="T39" fmla="*/ 256 h 256"/>
                <a:gd name="T40" fmla="*/ 108 w 206"/>
                <a:gd name="T41" fmla="*/ 255 h 256"/>
                <a:gd name="T42" fmla="*/ 111 w 206"/>
                <a:gd name="T43" fmla="*/ 252 h 256"/>
                <a:gd name="T44" fmla="*/ 151 w 206"/>
                <a:gd name="T45" fmla="*/ 206 h 256"/>
                <a:gd name="T46" fmla="*/ 183 w 206"/>
                <a:gd name="T47" fmla="*/ 164 h 256"/>
                <a:gd name="T48" fmla="*/ 203 w 206"/>
                <a:gd name="T49" fmla="*/ 126 h 256"/>
                <a:gd name="T50" fmla="*/ 206 w 206"/>
                <a:gd name="T51" fmla="*/ 111 h 256"/>
                <a:gd name="T52" fmla="*/ 206 w 206"/>
                <a:gd name="T53" fmla="*/ 98 h 256"/>
                <a:gd name="T54" fmla="*/ 206 w 206"/>
                <a:gd name="T55" fmla="*/ 89 h 256"/>
                <a:gd name="T56" fmla="*/ 201 w 206"/>
                <a:gd name="T57" fmla="*/ 69 h 256"/>
                <a:gd name="T58" fmla="*/ 194 w 206"/>
                <a:gd name="T59" fmla="*/ 52 h 256"/>
                <a:gd name="T60" fmla="*/ 183 w 206"/>
                <a:gd name="T61" fmla="*/ 36 h 256"/>
                <a:gd name="T62" fmla="*/ 169 w 206"/>
                <a:gd name="T63" fmla="*/ 23 h 256"/>
                <a:gd name="T64" fmla="*/ 152 w 206"/>
                <a:gd name="T65" fmla="*/ 13 h 256"/>
                <a:gd name="T66" fmla="*/ 134 w 206"/>
                <a:gd name="T67" fmla="*/ 5 h 256"/>
                <a:gd name="T68" fmla="*/ 114 w 206"/>
                <a:gd name="T69" fmla="*/ 0 h 256"/>
                <a:gd name="T70" fmla="*/ 103 w 206"/>
                <a:gd name="T71" fmla="*/ 0 h 256"/>
                <a:gd name="T72" fmla="*/ 105 w 206"/>
                <a:gd name="T73" fmla="*/ 245 h 256"/>
                <a:gd name="T74" fmla="*/ 103 w 206"/>
                <a:gd name="T75" fmla="*/ 247 h 256"/>
                <a:gd name="T76" fmla="*/ 103 w 206"/>
                <a:gd name="T77" fmla="*/ 245 h 256"/>
                <a:gd name="T78" fmla="*/ 71 w 206"/>
                <a:gd name="T79" fmla="*/ 209 h 256"/>
                <a:gd name="T80" fmla="*/ 34 w 206"/>
                <a:gd name="T81" fmla="*/ 163 h 256"/>
                <a:gd name="T82" fmla="*/ 25 w 206"/>
                <a:gd name="T83" fmla="*/ 146 h 256"/>
                <a:gd name="T84" fmla="*/ 16 w 206"/>
                <a:gd name="T85" fmla="*/ 131 h 256"/>
                <a:gd name="T86" fmla="*/ 13 w 206"/>
                <a:gd name="T87" fmla="*/ 121 h 256"/>
                <a:gd name="T88" fmla="*/ 11 w 206"/>
                <a:gd name="T89" fmla="*/ 112 h 256"/>
                <a:gd name="T90" fmla="*/ 10 w 206"/>
                <a:gd name="T91" fmla="*/ 98 h 256"/>
                <a:gd name="T92" fmla="*/ 13 w 206"/>
                <a:gd name="T93" fmla="*/ 81 h 256"/>
                <a:gd name="T94" fmla="*/ 27 w 206"/>
                <a:gd name="T95" fmla="*/ 49 h 256"/>
                <a:gd name="T96" fmla="*/ 51 w 206"/>
                <a:gd name="T97" fmla="*/ 25 h 256"/>
                <a:gd name="T98" fmla="*/ 85 w 206"/>
                <a:gd name="T99" fmla="*/ 11 h 256"/>
                <a:gd name="T100" fmla="*/ 103 w 206"/>
                <a:gd name="T101" fmla="*/ 9 h 256"/>
                <a:gd name="T102" fmla="*/ 112 w 206"/>
                <a:gd name="T103" fmla="*/ 9 h 256"/>
                <a:gd name="T104" fmla="*/ 140 w 206"/>
                <a:gd name="T105" fmla="*/ 17 h 256"/>
                <a:gd name="T106" fmla="*/ 169 w 206"/>
                <a:gd name="T107" fmla="*/ 36 h 256"/>
                <a:gd name="T108" fmla="*/ 189 w 206"/>
                <a:gd name="T109" fmla="*/ 65 h 256"/>
                <a:gd name="T110" fmla="*/ 197 w 206"/>
                <a:gd name="T111" fmla="*/ 89 h 256"/>
                <a:gd name="T112" fmla="*/ 197 w 206"/>
                <a:gd name="T113" fmla="*/ 98 h 256"/>
                <a:gd name="T114" fmla="*/ 195 w 206"/>
                <a:gd name="T115" fmla="*/ 111 h 256"/>
                <a:gd name="T116" fmla="*/ 195 w 206"/>
                <a:gd name="T117" fmla="*/ 111 h 256"/>
                <a:gd name="T118" fmla="*/ 194 w 206"/>
                <a:gd name="T119" fmla="*/ 123 h 256"/>
                <a:gd name="T120" fmla="*/ 177 w 206"/>
                <a:gd name="T121" fmla="*/ 155 h 256"/>
                <a:gd name="T122" fmla="*/ 134 w 206"/>
                <a:gd name="T123" fmla="*/ 213 h 256"/>
                <a:gd name="T124" fmla="*/ 105 w 206"/>
                <a:gd name="T125" fmla="*/ 24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256">
                  <a:moveTo>
                    <a:pt x="103" y="0"/>
                  </a:moveTo>
                  <a:lnTo>
                    <a:pt x="103" y="0"/>
                  </a:lnTo>
                  <a:lnTo>
                    <a:pt x="92" y="0"/>
                  </a:lnTo>
                  <a:lnTo>
                    <a:pt x="83" y="2"/>
                  </a:lnTo>
                  <a:lnTo>
                    <a:pt x="73" y="5"/>
                  </a:lnTo>
                  <a:lnTo>
                    <a:pt x="63" y="8"/>
                  </a:lnTo>
                  <a:lnTo>
                    <a:pt x="54" y="13"/>
                  </a:lnTo>
                  <a:lnTo>
                    <a:pt x="46" y="17"/>
                  </a:lnTo>
                  <a:lnTo>
                    <a:pt x="39" y="23"/>
                  </a:lnTo>
                  <a:lnTo>
                    <a:pt x="31" y="29"/>
                  </a:lnTo>
                  <a:lnTo>
                    <a:pt x="25" y="36"/>
                  </a:lnTo>
                  <a:lnTo>
                    <a:pt x="19" y="43"/>
                  </a:lnTo>
                  <a:lnTo>
                    <a:pt x="13" y="52"/>
                  </a:lnTo>
                  <a:lnTo>
                    <a:pt x="10" y="60"/>
                  </a:lnTo>
                  <a:lnTo>
                    <a:pt x="5" y="69"/>
                  </a:lnTo>
                  <a:lnTo>
                    <a:pt x="4" y="78"/>
                  </a:lnTo>
                  <a:lnTo>
                    <a:pt x="2" y="89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4" y="123"/>
                  </a:lnTo>
                  <a:lnTo>
                    <a:pt x="8" y="134"/>
                  </a:lnTo>
                  <a:lnTo>
                    <a:pt x="8" y="134"/>
                  </a:lnTo>
                  <a:lnTo>
                    <a:pt x="11" y="143"/>
                  </a:lnTo>
                  <a:lnTo>
                    <a:pt x="17" y="152"/>
                  </a:lnTo>
                  <a:lnTo>
                    <a:pt x="17" y="152"/>
                  </a:lnTo>
                  <a:lnTo>
                    <a:pt x="27" y="167"/>
                  </a:lnTo>
                  <a:lnTo>
                    <a:pt x="37" y="183"/>
                  </a:lnTo>
                  <a:lnTo>
                    <a:pt x="62" y="213"/>
                  </a:lnTo>
                  <a:lnTo>
                    <a:pt x="82" y="238"/>
                  </a:lnTo>
                  <a:lnTo>
                    <a:pt x="96" y="252"/>
                  </a:lnTo>
                  <a:lnTo>
                    <a:pt x="96" y="252"/>
                  </a:lnTo>
                  <a:lnTo>
                    <a:pt x="97" y="253"/>
                  </a:lnTo>
                  <a:lnTo>
                    <a:pt x="100" y="255"/>
                  </a:lnTo>
                  <a:lnTo>
                    <a:pt x="100" y="255"/>
                  </a:lnTo>
                  <a:lnTo>
                    <a:pt x="103" y="256"/>
                  </a:lnTo>
                  <a:lnTo>
                    <a:pt x="103" y="256"/>
                  </a:lnTo>
                  <a:lnTo>
                    <a:pt x="105" y="256"/>
                  </a:lnTo>
                  <a:lnTo>
                    <a:pt x="105" y="256"/>
                  </a:lnTo>
                  <a:lnTo>
                    <a:pt x="108" y="255"/>
                  </a:lnTo>
                  <a:lnTo>
                    <a:pt x="108" y="255"/>
                  </a:lnTo>
                  <a:lnTo>
                    <a:pt x="111" y="252"/>
                  </a:lnTo>
                  <a:lnTo>
                    <a:pt x="111" y="252"/>
                  </a:lnTo>
                  <a:lnTo>
                    <a:pt x="135" y="225"/>
                  </a:lnTo>
                  <a:lnTo>
                    <a:pt x="151" y="206"/>
                  </a:lnTo>
                  <a:lnTo>
                    <a:pt x="168" y="186"/>
                  </a:lnTo>
                  <a:lnTo>
                    <a:pt x="183" y="164"/>
                  </a:lnTo>
                  <a:lnTo>
                    <a:pt x="195" y="144"/>
                  </a:lnTo>
                  <a:lnTo>
                    <a:pt x="203" y="126"/>
                  </a:lnTo>
                  <a:lnTo>
                    <a:pt x="204" y="118"/>
                  </a:lnTo>
                  <a:lnTo>
                    <a:pt x="206" y="111"/>
                  </a:lnTo>
                  <a:lnTo>
                    <a:pt x="206" y="111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89"/>
                  </a:lnTo>
                  <a:lnTo>
                    <a:pt x="204" y="78"/>
                  </a:lnTo>
                  <a:lnTo>
                    <a:pt x="201" y="69"/>
                  </a:lnTo>
                  <a:lnTo>
                    <a:pt x="198" y="60"/>
                  </a:lnTo>
                  <a:lnTo>
                    <a:pt x="194" y="52"/>
                  </a:lnTo>
                  <a:lnTo>
                    <a:pt x="189" y="43"/>
                  </a:lnTo>
                  <a:lnTo>
                    <a:pt x="183" y="36"/>
                  </a:lnTo>
                  <a:lnTo>
                    <a:pt x="175" y="29"/>
                  </a:lnTo>
                  <a:lnTo>
                    <a:pt x="169" y="23"/>
                  </a:lnTo>
                  <a:lnTo>
                    <a:pt x="161" y="17"/>
                  </a:lnTo>
                  <a:lnTo>
                    <a:pt x="152" y="13"/>
                  </a:lnTo>
                  <a:lnTo>
                    <a:pt x="143" y="8"/>
                  </a:lnTo>
                  <a:lnTo>
                    <a:pt x="134" y="5"/>
                  </a:lnTo>
                  <a:lnTo>
                    <a:pt x="125" y="2"/>
                  </a:lnTo>
                  <a:lnTo>
                    <a:pt x="114" y="0"/>
                  </a:lnTo>
                  <a:lnTo>
                    <a:pt x="103" y="0"/>
                  </a:lnTo>
                  <a:lnTo>
                    <a:pt x="103" y="0"/>
                  </a:lnTo>
                  <a:close/>
                  <a:moveTo>
                    <a:pt x="105" y="245"/>
                  </a:moveTo>
                  <a:lnTo>
                    <a:pt x="105" y="245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3" y="245"/>
                  </a:lnTo>
                  <a:lnTo>
                    <a:pt x="103" y="245"/>
                  </a:lnTo>
                  <a:lnTo>
                    <a:pt x="92" y="233"/>
                  </a:lnTo>
                  <a:lnTo>
                    <a:pt x="71" y="209"/>
                  </a:lnTo>
                  <a:lnTo>
                    <a:pt x="46" y="178"/>
                  </a:lnTo>
                  <a:lnTo>
                    <a:pt x="34" y="163"/>
                  </a:lnTo>
                  <a:lnTo>
                    <a:pt x="25" y="146"/>
                  </a:lnTo>
                  <a:lnTo>
                    <a:pt x="25" y="146"/>
                  </a:lnTo>
                  <a:lnTo>
                    <a:pt x="20" y="138"/>
                  </a:lnTo>
                  <a:lnTo>
                    <a:pt x="16" y="131"/>
                  </a:lnTo>
                  <a:lnTo>
                    <a:pt x="16" y="131"/>
                  </a:lnTo>
                  <a:lnTo>
                    <a:pt x="13" y="121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1" y="89"/>
                  </a:lnTo>
                  <a:lnTo>
                    <a:pt x="13" y="81"/>
                  </a:lnTo>
                  <a:lnTo>
                    <a:pt x="17" y="65"/>
                  </a:lnTo>
                  <a:lnTo>
                    <a:pt x="27" y="49"/>
                  </a:lnTo>
                  <a:lnTo>
                    <a:pt x="37" y="36"/>
                  </a:lnTo>
                  <a:lnTo>
                    <a:pt x="51" y="25"/>
                  </a:lnTo>
                  <a:lnTo>
                    <a:pt x="68" y="17"/>
                  </a:lnTo>
                  <a:lnTo>
                    <a:pt x="85" y="11"/>
                  </a:lnTo>
                  <a:lnTo>
                    <a:pt x="94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12" y="9"/>
                  </a:lnTo>
                  <a:lnTo>
                    <a:pt x="122" y="11"/>
                  </a:lnTo>
                  <a:lnTo>
                    <a:pt x="140" y="17"/>
                  </a:lnTo>
                  <a:lnTo>
                    <a:pt x="155" y="25"/>
                  </a:lnTo>
                  <a:lnTo>
                    <a:pt x="169" y="36"/>
                  </a:lnTo>
                  <a:lnTo>
                    <a:pt x="180" y="49"/>
                  </a:lnTo>
                  <a:lnTo>
                    <a:pt x="189" y="65"/>
                  </a:lnTo>
                  <a:lnTo>
                    <a:pt x="195" y="81"/>
                  </a:lnTo>
                  <a:lnTo>
                    <a:pt x="197" y="89"/>
                  </a:lnTo>
                  <a:lnTo>
                    <a:pt x="197" y="98"/>
                  </a:lnTo>
                  <a:lnTo>
                    <a:pt x="197" y="98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7"/>
                  </a:lnTo>
                  <a:lnTo>
                    <a:pt x="194" y="123"/>
                  </a:lnTo>
                  <a:lnTo>
                    <a:pt x="187" y="138"/>
                  </a:lnTo>
                  <a:lnTo>
                    <a:pt x="177" y="155"/>
                  </a:lnTo>
                  <a:lnTo>
                    <a:pt x="164" y="175"/>
                  </a:lnTo>
                  <a:lnTo>
                    <a:pt x="134" y="213"/>
                  </a:lnTo>
                  <a:lnTo>
                    <a:pt x="105" y="245"/>
                  </a:lnTo>
                  <a:lnTo>
                    <a:pt x="105" y="24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80" name="Freeform 481"/>
          <p:cNvSpPr>
            <a:spLocks noEditPoints="1"/>
          </p:cNvSpPr>
          <p:nvPr userDrawn="1"/>
        </p:nvSpPr>
        <p:spPr bwMode="auto">
          <a:xfrm>
            <a:off x="6245626" y="4671071"/>
            <a:ext cx="372113" cy="312743"/>
          </a:xfrm>
          <a:custGeom>
            <a:avLst/>
            <a:gdLst>
              <a:gd name="T0" fmla="*/ 199 w 199"/>
              <a:gd name="T1" fmla="*/ 99 h 223"/>
              <a:gd name="T2" fmla="*/ 199 w 199"/>
              <a:gd name="T3" fmla="*/ 99 h 223"/>
              <a:gd name="T4" fmla="*/ 198 w 199"/>
              <a:gd name="T5" fmla="*/ 98 h 223"/>
              <a:gd name="T6" fmla="*/ 195 w 199"/>
              <a:gd name="T7" fmla="*/ 96 h 223"/>
              <a:gd name="T8" fmla="*/ 149 w 199"/>
              <a:gd name="T9" fmla="*/ 96 h 223"/>
              <a:gd name="T10" fmla="*/ 149 w 199"/>
              <a:gd name="T11" fmla="*/ 6 h 223"/>
              <a:gd name="T12" fmla="*/ 149 w 199"/>
              <a:gd name="T13" fmla="*/ 6 h 223"/>
              <a:gd name="T14" fmla="*/ 147 w 199"/>
              <a:gd name="T15" fmla="*/ 1 h 223"/>
              <a:gd name="T16" fmla="*/ 143 w 199"/>
              <a:gd name="T17" fmla="*/ 0 h 223"/>
              <a:gd name="T18" fmla="*/ 57 w 199"/>
              <a:gd name="T19" fmla="*/ 0 h 223"/>
              <a:gd name="T20" fmla="*/ 57 w 199"/>
              <a:gd name="T21" fmla="*/ 0 h 223"/>
              <a:gd name="T22" fmla="*/ 54 w 199"/>
              <a:gd name="T23" fmla="*/ 1 h 223"/>
              <a:gd name="T24" fmla="*/ 52 w 199"/>
              <a:gd name="T25" fmla="*/ 6 h 223"/>
              <a:gd name="T26" fmla="*/ 52 w 199"/>
              <a:gd name="T27" fmla="*/ 96 h 223"/>
              <a:gd name="T28" fmla="*/ 6 w 199"/>
              <a:gd name="T29" fmla="*/ 96 h 223"/>
              <a:gd name="T30" fmla="*/ 6 w 199"/>
              <a:gd name="T31" fmla="*/ 96 h 223"/>
              <a:gd name="T32" fmla="*/ 3 w 199"/>
              <a:gd name="T33" fmla="*/ 98 h 223"/>
              <a:gd name="T34" fmla="*/ 2 w 199"/>
              <a:gd name="T35" fmla="*/ 99 h 223"/>
              <a:gd name="T36" fmla="*/ 2 w 199"/>
              <a:gd name="T37" fmla="*/ 99 h 223"/>
              <a:gd name="T38" fmla="*/ 0 w 199"/>
              <a:gd name="T39" fmla="*/ 102 h 223"/>
              <a:gd name="T40" fmla="*/ 2 w 199"/>
              <a:gd name="T41" fmla="*/ 105 h 223"/>
              <a:gd name="T42" fmla="*/ 97 w 199"/>
              <a:gd name="T43" fmla="*/ 222 h 223"/>
              <a:gd name="T44" fmla="*/ 97 w 199"/>
              <a:gd name="T45" fmla="*/ 222 h 223"/>
              <a:gd name="T46" fmla="*/ 98 w 199"/>
              <a:gd name="T47" fmla="*/ 223 h 223"/>
              <a:gd name="T48" fmla="*/ 100 w 199"/>
              <a:gd name="T49" fmla="*/ 223 h 223"/>
              <a:gd name="T50" fmla="*/ 100 w 199"/>
              <a:gd name="T51" fmla="*/ 223 h 223"/>
              <a:gd name="T52" fmla="*/ 103 w 199"/>
              <a:gd name="T53" fmla="*/ 223 h 223"/>
              <a:gd name="T54" fmla="*/ 104 w 199"/>
              <a:gd name="T55" fmla="*/ 222 h 223"/>
              <a:gd name="T56" fmla="*/ 198 w 199"/>
              <a:gd name="T57" fmla="*/ 105 h 223"/>
              <a:gd name="T58" fmla="*/ 198 w 199"/>
              <a:gd name="T59" fmla="*/ 105 h 223"/>
              <a:gd name="T60" fmla="*/ 199 w 199"/>
              <a:gd name="T61" fmla="*/ 102 h 223"/>
              <a:gd name="T62" fmla="*/ 199 w 199"/>
              <a:gd name="T63" fmla="*/ 99 h 223"/>
              <a:gd name="T64" fmla="*/ 199 w 199"/>
              <a:gd name="T65" fmla="*/ 99 h 223"/>
              <a:gd name="T66" fmla="*/ 100 w 199"/>
              <a:gd name="T67" fmla="*/ 209 h 223"/>
              <a:gd name="T68" fmla="*/ 17 w 199"/>
              <a:gd name="T69" fmla="*/ 107 h 223"/>
              <a:gd name="T70" fmla="*/ 57 w 199"/>
              <a:gd name="T71" fmla="*/ 107 h 223"/>
              <a:gd name="T72" fmla="*/ 57 w 199"/>
              <a:gd name="T73" fmla="*/ 107 h 223"/>
              <a:gd name="T74" fmla="*/ 62 w 199"/>
              <a:gd name="T75" fmla="*/ 105 h 223"/>
              <a:gd name="T76" fmla="*/ 63 w 199"/>
              <a:gd name="T77" fmla="*/ 102 h 223"/>
              <a:gd name="T78" fmla="*/ 63 w 199"/>
              <a:gd name="T79" fmla="*/ 10 h 223"/>
              <a:gd name="T80" fmla="*/ 138 w 199"/>
              <a:gd name="T81" fmla="*/ 10 h 223"/>
              <a:gd name="T82" fmla="*/ 138 w 199"/>
              <a:gd name="T83" fmla="*/ 102 h 223"/>
              <a:gd name="T84" fmla="*/ 138 w 199"/>
              <a:gd name="T85" fmla="*/ 102 h 223"/>
              <a:gd name="T86" fmla="*/ 140 w 199"/>
              <a:gd name="T87" fmla="*/ 105 h 223"/>
              <a:gd name="T88" fmla="*/ 143 w 199"/>
              <a:gd name="T89" fmla="*/ 107 h 223"/>
              <a:gd name="T90" fmla="*/ 183 w 199"/>
              <a:gd name="T91" fmla="*/ 107 h 223"/>
              <a:gd name="T92" fmla="*/ 100 w 199"/>
              <a:gd name="T93" fmla="*/ 209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9" h="223">
                <a:moveTo>
                  <a:pt x="199" y="99"/>
                </a:moveTo>
                <a:lnTo>
                  <a:pt x="199" y="99"/>
                </a:lnTo>
                <a:lnTo>
                  <a:pt x="198" y="98"/>
                </a:lnTo>
                <a:lnTo>
                  <a:pt x="195" y="96"/>
                </a:lnTo>
                <a:lnTo>
                  <a:pt x="149" y="96"/>
                </a:lnTo>
                <a:lnTo>
                  <a:pt x="149" y="6"/>
                </a:lnTo>
                <a:lnTo>
                  <a:pt x="149" y="6"/>
                </a:lnTo>
                <a:lnTo>
                  <a:pt x="147" y="1"/>
                </a:lnTo>
                <a:lnTo>
                  <a:pt x="143" y="0"/>
                </a:lnTo>
                <a:lnTo>
                  <a:pt x="57" y="0"/>
                </a:lnTo>
                <a:lnTo>
                  <a:pt x="57" y="0"/>
                </a:lnTo>
                <a:lnTo>
                  <a:pt x="54" y="1"/>
                </a:lnTo>
                <a:lnTo>
                  <a:pt x="52" y="6"/>
                </a:lnTo>
                <a:lnTo>
                  <a:pt x="52" y="96"/>
                </a:lnTo>
                <a:lnTo>
                  <a:pt x="6" y="96"/>
                </a:lnTo>
                <a:lnTo>
                  <a:pt x="6" y="96"/>
                </a:lnTo>
                <a:lnTo>
                  <a:pt x="3" y="98"/>
                </a:lnTo>
                <a:lnTo>
                  <a:pt x="2" y="99"/>
                </a:lnTo>
                <a:lnTo>
                  <a:pt x="2" y="99"/>
                </a:lnTo>
                <a:lnTo>
                  <a:pt x="0" y="102"/>
                </a:lnTo>
                <a:lnTo>
                  <a:pt x="2" y="105"/>
                </a:lnTo>
                <a:lnTo>
                  <a:pt x="97" y="222"/>
                </a:lnTo>
                <a:lnTo>
                  <a:pt x="97" y="222"/>
                </a:lnTo>
                <a:lnTo>
                  <a:pt x="98" y="223"/>
                </a:lnTo>
                <a:lnTo>
                  <a:pt x="100" y="223"/>
                </a:lnTo>
                <a:lnTo>
                  <a:pt x="100" y="223"/>
                </a:lnTo>
                <a:lnTo>
                  <a:pt x="103" y="223"/>
                </a:lnTo>
                <a:lnTo>
                  <a:pt x="104" y="222"/>
                </a:lnTo>
                <a:lnTo>
                  <a:pt x="198" y="105"/>
                </a:lnTo>
                <a:lnTo>
                  <a:pt x="198" y="105"/>
                </a:lnTo>
                <a:lnTo>
                  <a:pt x="199" y="102"/>
                </a:lnTo>
                <a:lnTo>
                  <a:pt x="199" y="99"/>
                </a:lnTo>
                <a:lnTo>
                  <a:pt x="199" y="99"/>
                </a:lnTo>
                <a:close/>
                <a:moveTo>
                  <a:pt x="100" y="209"/>
                </a:moveTo>
                <a:lnTo>
                  <a:pt x="17" y="107"/>
                </a:lnTo>
                <a:lnTo>
                  <a:pt x="57" y="107"/>
                </a:lnTo>
                <a:lnTo>
                  <a:pt x="57" y="107"/>
                </a:lnTo>
                <a:lnTo>
                  <a:pt x="62" y="105"/>
                </a:lnTo>
                <a:lnTo>
                  <a:pt x="63" y="102"/>
                </a:lnTo>
                <a:lnTo>
                  <a:pt x="63" y="10"/>
                </a:lnTo>
                <a:lnTo>
                  <a:pt x="138" y="10"/>
                </a:lnTo>
                <a:lnTo>
                  <a:pt x="138" y="102"/>
                </a:lnTo>
                <a:lnTo>
                  <a:pt x="138" y="102"/>
                </a:lnTo>
                <a:lnTo>
                  <a:pt x="140" y="105"/>
                </a:lnTo>
                <a:lnTo>
                  <a:pt x="143" y="107"/>
                </a:lnTo>
                <a:lnTo>
                  <a:pt x="183" y="107"/>
                </a:lnTo>
                <a:lnTo>
                  <a:pt x="100" y="209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81" name="Freeform 482"/>
          <p:cNvSpPr>
            <a:spLocks noEditPoints="1"/>
          </p:cNvSpPr>
          <p:nvPr userDrawn="1"/>
        </p:nvSpPr>
        <p:spPr bwMode="auto">
          <a:xfrm>
            <a:off x="4371974" y="4692107"/>
            <a:ext cx="613332" cy="272072"/>
          </a:xfrm>
          <a:custGeom>
            <a:avLst/>
            <a:gdLst>
              <a:gd name="T0" fmla="*/ 213 w 328"/>
              <a:gd name="T1" fmla="*/ 1 h 194"/>
              <a:gd name="T2" fmla="*/ 210 w 328"/>
              <a:gd name="T3" fmla="*/ 0 h 194"/>
              <a:gd name="T4" fmla="*/ 207 w 328"/>
              <a:gd name="T5" fmla="*/ 0 h 194"/>
              <a:gd name="T6" fmla="*/ 204 w 328"/>
              <a:gd name="T7" fmla="*/ 6 h 194"/>
              <a:gd name="T8" fmla="*/ 124 w 328"/>
              <a:gd name="T9" fmla="*/ 50 h 194"/>
              <a:gd name="T10" fmla="*/ 124 w 328"/>
              <a:gd name="T11" fmla="*/ 6 h 194"/>
              <a:gd name="T12" fmla="*/ 121 w 328"/>
              <a:gd name="T13" fmla="*/ 0 h 194"/>
              <a:gd name="T14" fmla="*/ 118 w 328"/>
              <a:gd name="T15" fmla="*/ 0 h 194"/>
              <a:gd name="T16" fmla="*/ 3 w 328"/>
              <a:gd name="T17" fmla="*/ 93 h 194"/>
              <a:gd name="T18" fmla="*/ 2 w 328"/>
              <a:gd name="T19" fmla="*/ 95 h 194"/>
              <a:gd name="T20" fmla="*/ 0 w 328"/>
              <a:gd name="T21" fmla="*/ 96 h 194"/>
              <a:gd name="T22" fmla="*/ 3 w 328"/>
              <a:gd name="T23" fmla="*/ 101 h 194"/>
              <a:gd name="T24" fmla="*/ 116 w 328"/>
              <a:gd name="T25" fmla="*/ 193 h 194"/>
              <a:gd name="T26" fmla="*/ 120 w 328"/>
              <a:gd name="T27" fmla="*/ 194 h 194"/>
              <a:gd name="T28" fmla="*/ 121 w 328"/>
              <a:gd name="T29" fmla="*/ 193 h 194"/>
              <a:gd name="T30" fmla="*/ 124 w 328"/>
              <a:gd name="T31" fmla="*/ 188 h 194"/>
              <a:gd name="T32" fmla="*/ 204 w 328"/>
              <a:gd name="T33" fmla="*/ 144 h 194"/>
              <a:gd name="T34" fmla="*/ 204 w 328"/>
              <a:gd name="T35" fmla="*/ 188 h 194"/>
              <a:gd name="T36" fmla="*/ 207 w 328"/>
              <a:gd name="T37" fmla="*/ 193 h 194"/>
              <a:gd name="T38" fmla="*/ 210 w 328"/>
              <a:gd name="T39" fmla="*/ 194 h 194"/>
              <a:gd name="T40" fmla="*/ 326 w 328"/>
              <a:gd name="T41" fmla="*/ 101 h 194"/>
              <a:gd name="T42" fmla="*/ 328 w 328"/>
              <a:gd name="T43" fmla="*/ 100 h 194"/>
              <a:gd name="T44" fmla="*/ 328 w 328"/>
              <a:gd name="T45" fmla="*/ 96 h 194"/>
              <a:gd name="T46" fmla="*/ 326 w 328"/>
              <a:gd name="T47" fmla="*/ 93 h 194"/>
              <a:gd name="T48" fmla="*/ 215 w 328"/>
              <a:gd name="T49" fmla="*/ 178 h 194"/>
              <a:gd name="T50" fmla="*/ 215 w 328"/>
              <a:gd name="T51" fmla="*/ 139 h 194"/>
              <a:gd name="T52" fmla="*/ 208 w 328"/>
              <a:gd name="T53" fmla="*/ 133 h 194"/>
              <a:gd name="T54" fmla="*/ 120 w 328"/>
              <a:gd name="T55" fmla="*/ 133 h 194"/>
              <a:gd name="T56" fmla="*/ 113 w 328"/>
              <a:gd name="T57" fmla="*/ 139 h 194"/>
              <a:gd name="T58" fmla="*/ 14 w 328"/>
              <a:gd name="T59" fmla="*/ 96 h 194"/>
              <a:gd name="T60" fmla="*/ 113 w 328"/>
              <a:gd name="T61" fmla="*/ 55 h 194"/>
              <a:gd name="T62" fmla="*/ 115 w 328"/>
              <a:gd name="T63" fmla="*/ 60 h 194"/>
              <a:gd name="T64" fmla="*/ 208 w 328"/>
              <a:gd name="T65" fmla="*/ 61 h 194"/>
              <a:gd name="T66" fmla="*/ 213 w 328"/>
              <a:gd name="T67" fmla="*/ 60 h 194"/>
              <a:gd name="T68" fmla="*/ 215 w 328"/>
              <a:gd name="T69" fmla="*/ 17 h 194"/>
              <a:gd name="T70" fmla="*/ 215 w 328"/>
              <a:gd name="T71" fmla="*/ 178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8" h="194">
                <a:moveTo>
                  <a:pt x="326" y="93"/>
                </a:moveTo>
                <a:lnTo>
                  <a:pt x="213" y="1"/>
                </a:lnTo>
                <a:lnTo>
                  <a:pt x="213" y="1"/>
                </a:lnTo>
                <a:lnTo>
                  <a:pt x="210" y="0"/>
                </a:lnTo>
                <a:lnTo>
                  <a:pt x="207" y="0"/>
                </a:lnTo>
                <a:lnTo>
                  <a:pt x="207" y="0"/>
                </a:lnTo>
                <a:lnTo>
                  <a:pt x="204" y="3"/>
                </a:lnTo>
                <a:lnTo>
                  <a:pt x="204" y="6"/>
                </a:lnTo>
                <a:lnTo>
                  <a:pt x="204" y="50"/>
                </a:lnTo>
                <a:lnTo>
                  <a:pt x="124" y="50"/>
                </a:lnTo>
                <a:lnTo>
                  <a:pt x="124" y="6"/>
                </a:lnTo>
                <a:lnTo>
                  <a:pt x="124" y="6"/>
                </a:lnTo>
                <a:lnTo>
                  <a:pt x="124" y="3"/>
                </a:lnTo>
                <a:lnTo>
                  <a:pt x="121" y="0"/>
                </a:lnTo>
                <a:lnTo>
                  <a:pt x="121" y="0"/>
                </a:lnTo>
                <a:lnTo>
                  <a:pt x="118" y="0"/>
                </a:lnTo>
                <a:lnTo>
                  <a:pt x="116" y="1"/>
                </a:lnTo>
                <a:lnTo>
                  <a:pt x="3" y="93"/>
                </a:lnTo>
                <a:lnTo>
                  <a:pt x="3" y="93"/>
                </a:lnTo>
                <a:lnTo>
                  <a:pt x="2" y="95"/>
                </a:lnTo>
                <a:lnTo>
                  <a:pt x="0" y="96"/>
                </a:lnTo>
                <a:lnTo>
                  <a:pt x="0" y="96"/>
                </a:lnTo>
                <a:lnTo>
                  <a:pt x="2" y="100"/>
                </a:lnTo>
                <a:lnTo>
                  <a:pt x="3" y="101"/>
                </a:lnTo>
                <a:lnTo>
                  <a:pt x="116" y="193"/>
                </a:lnTo>
                <a:lnTo>
                  <a:pt x="116" y="193"/>
                </a:lnTo>
                <a:lnTo>
                  <a:pt x="120" y="194"/>
                </a:lnTo>
                <a:lnTo>
                  <a:pt x="120" y="194"/>
                </a:lnTo>
                <a:lnTo>
                  <a:pt x="121" y="193"/>
                </a:lnTo>
                <a:lnTo>
                  <a:pt x="121" y="193"/>
                </a:lnTo>
                <a:lnTo>
                  <a:pt x="124" y="191"/>
                </a:lnTo>
                <a:lnTo>
                  <a:pt x="124" y="188"/>
                </a:lnTo>
                <a:lnTo>
                  <a:pt x="124" y="144"/>
                </a:lnTo>
                <a:lnTo>
                  <a:pt x="204" y="144"/>
                </a:lnTo>
                <a:lnTo>
                  <a:pt x="204" y="188"/>
                </a:lnTo>
                <a:lnTo>
                  <a:pt x="204" y="188"/>
                </a:lnTo>
                <a:lnTo>
                  <a:pt x="204" y="191"/>
                </a:lnTo>
                <a:lnTo>
                  <a:pt x="207" y="193"/>
                </a:lnTo>
                <a:lnTo>
                  <a:pt x="207" y="193"/>
                </a:lnTo>
                <a:lnTo>
                  <a:pt x="210" y="194"/>
                </a:lnTo>
                <a:lnTo>
                  <a:pt x="213" y="193"/>
                </a:lnTo>
                <a:lnTo>
                  <a:pt x="326" y="101"/>
                </a:lnTo>
                <a:lnTo>
                  <a:pt x="326" y="101"/>
                </a:lnTo>
                <a:lnTo>
                  <a:pt x="328" y="100"/>
                </a:lnTo>
                <a:lnTo>
                  <a:pt x="328" y="96"/>
                </a:lnTo>
                <a:lnTo>
                  <a:pt x="328" y="96"/>
                </a:lnTo>
                <a:lnTo>
                  <a:pt x="328" y="95"/>
                </a:lnTo>
                <a:lnTo>
                  <a:pt x="326" y="93"/>
                </a:lnTo>
                <a:lnTo>
                  <a:pt x="326" y="93"/>
                </a:lnTo>
                <a:close/>
                <a:moveTo>
                  <a:pt x="215" y="178"/>
                </a:moveTo>
                <a:lnTo>
                  <a:pt x="215" y="139"/>
                </a:lnTo>
                <a:lnTo>
                  <a:pt x="215" y="139"/>
                </a:lnTo>
                <a:lnTo>
                  <a:pt x="213" y="135"/>
                </a:lnTo>
                <a:lnTo>
                  <a:pt x="208" y="133"/>
                </a:lnTo>
                <a:lnTo>
                  <a:pt x="120" y="133"/>
                </a:lnTo>
                <a:lnTo>
                  <a:pt x="120" y="133"/>
                </a:lnTo>
                <a:lnTo>
                  <a:pt x="115" y="135"/>
                </a:lnTo>
                <a:lnTo>
                  <a:pt x="113" y="139"/>
                </a:lnTo>
                <a:lnTo>
                  <a:pt x="113" y="178"/>
                </a:lnTo>
                <a:lnTo>
                  <a:pt x="14" y="96"/>
                </a:lnTo>
                <a:lnTo>
                  <a:pt x="113" y="17"/>
                </a:lnTo>
                <a:lnTo>
                  <a:pt x="113" y="55"/>
                </a:lnTo>
                <a:lnTo>
                  <a:pt x="113" y="55"/>
                </a:lnTo>
                <a:lnTo>
                  <a:pt x="115" y="60"/>
                </a:lnTo>
                <a:lnTo>
                  <a:pt x="120" y="61"/>
                </a:lnTo>
                <a:lnTo>
                  <a:pt x="208" y="61"/>
                </a:lnTo>
                <a:lnTo>
                  <a:pt x="208" y="61"/>
                </a:lnTo>
                <a:lnTo>
                  <a:pt x="213" y="60"/>
                </a:lnTo>
                <a:lnTo>
                  <a:pt x="215" y="55"/>
                </a:lnTo>
                <a:lnTo>
                  <a:pt x="215" y="17"/>
                </a:lnTo>
                <a:lnTo>
                  <a:pt x="314" y="96"/>
                </a:lnTo>
                <a:lnTo>
                  <a:pt x="215" y="178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82" name="Freeform 483"/>
          <p:cNvSpPr>
            <a:spLocks noEditPoints="1"/>
          </p:cNvSpPr>
          <p:nvPr userDrawn="1"/>
        </p:nvSpPr>
        <p:spPr bwMode="auto">
          <a:xfrm>
            <a:off x="5331239" y="4687901"/>
            <a:ext cx="418860" cy="279085"/>
          </a:xfrm>
          <a:custGeom>
            <a:avLst/>
            <a:gdLst>
              <a:gd name="T0" fmla="*/ 223 w 224"/>
              <a:gd name="T1" fmla="*/ 96 h 199"/>
              <a:gd name="T2" fmla="*/ 105 w 224"/>
              <a:gd name="T3" fmla="*/ 1 h 199"/>
              <a:gd name="T4" fmla="*/ 105 w 224"/>
              <a:gd name="T5" fmla="*/ 1 h 199"/>
              <a:gd name="T6" fmla="*/ 103 w 224"/>
              <a:gd name="T7" fmla="*/ 0 h 199"/>
              <a:gd name="T8" fmla="*/ 100 w 224"/>
              <a:gd name="T9" fmla="*/ 1 h 199"/>
              <a:gd name="T10" fmla="*/ 100 w 224"/>
              <a:gd name="T11" fmla="*/ 1 h 199"/>
              <a:gd name="T12" fmla="*/ 97 w 224"/>
              <a:gd name="T13" fmla="*/ 3 h 199"/>
              <a:gd name="T14" fmla="*/ 97 w 224"/>
              <a:gd name="T15" fmla="*/ 6 h 199"/>
              <a:gd name="T16" fmla="*/ 97 w 224"/>
              <a:gd name="T17" fmla="*/ 52 h 199"/>
              <a:gd name="T18" fmla="*/ 7 w 224"/>
              <a:gd name="T19" fmla="*/ 52 h 199"/>
              <a:gd name="T20" fmla="*/ 7 w 224"/>
              <a:gd name="T21" fmla="*/ 52 h 199"/>
              <a:gd name="T22" fmla="*/ 2 w 224"/>
              <a:gd name="T23" fmla="*/ 53 h 199"/>
              <a:gd name="T24" fmla="*/ 0 w 224"/>
              <a:gd name="T25" fmla="*/ 57 h 199"/>
              <a:gd name="T26" fmla="*/ 0 w 224"/>
              <a:gd name="T27" fmla="*/ 142 h 199"/>
              <a:gd name="T28" fmla="*/ 0 w 224"/>
              <a:gd name="T29" fmla="*/ 142 h 199"/>
              <a:gd name="T30" fmla="*/ 2 w 224"/>
              <a:gd name="T31" fmla="*/ 147 h 199"/>
              <a:gd name="T32" fmla="*/ 7 w 224"/>
              <a:gd name="T33" fmla="*/ 148 h 199"/>
              <a:gd name="T34" fmla="*/ 97 w 224"/>
              <a:gd name="T35" fmla="*/ 148 h 199"/>
              <a:gd name="T36" fmla="*/ 97 w 224"/>
              <a:gd name="T37" fmla="*/ 194 h 199"/>
              <a:gd name="T38" fmla="*/ 97 w 224"/>
              <a:gd name="T39" fmla="*/ 194 h 199"/>
              <a:gd name="T40" fmla="*/ 97 w 224"/>
              <a:gd name="T41" fmla="*/ 197 h 199"/>
              <a:gd name="T42" fmla="*/ 100 w 224"/>
              <a:gd name="T43" fmla="*/ 199 h 199"/>
              <a:gd name="T44" fmla="*/ 100 w 224"/>
              <a:gd name="T45" fmla="*/ 199 h 199"/>
              <a:gd name="T46" fmla="*/ 102 w 224"/>
              <a:gd name="T47" fmla="*/ 199 h 199"/>
              <a:gd name="T48" fmla="*/ 102 w 224"/>
              <a:gd name="T49" fmla="*/ 199 h 199"/>
              <a:gd name="T50" fmla="*/ 105 w 224"/>
              <a:gd name="T51" fmla="*/ 199 h 199"/>
              <a:gd name="T52" fmla="*/ 223 w 224"/>
              <a:gd name="T53" fmla="*/ 104 h 199"/>
              <a:gd name="T54" fmla="*/ 223 w 224"/>
              <a:gd name="T55" fmla="*/ 104 h 199"/>
              <a:gd name="T56" fmla="*/ 224 w 224"/>
              <a:gd name="T57" fmla="*/ 103 h 199"/>
              <a:gd name="T58" fmla="*/ 224 w 224"/>
              <a:gd name="T59" fmla="*/ 99 h 199"/>
              <a:gd name="T60" fmla="*/ 224 w 224"/>
              <a:gd name="T61" fmla="*/ 99 h 199"/>
              <a:gd name="T62" fmla="*/ 224 w 224"/>
              <a:gd name="T63" fmla="*/ 98 h 199"/>
              <a:gd name="T64" fmla="*/ 223 w 224"/>
              <a:gd name="T65" fmla="*/ 96 h 199"/>
              <a:gd name="T66" fmla="*/ 223 w 224"/>
              <a:gd name="T67" fmla="*/ 96 h 199"/>
              <a:gd name="T68" fmla="*/ 108 w 224"/>
              <a:gd name="T69" fmla="*/ 184 h 199"/>
              <a:gd name="T70" fmla="*/ 108 w 224"/>
              <a:gd name="T71" fmla="*/ 142 h 199"/>
              <a:gd name="T72" fmla="*/ 108 w 224"/>
              <a:gd name="T73" fmla="*/ 142 h 199"/>
              <a:gd name="T74" fmla="*/ 106 w 224"/>
              <a:gd name="T75" fmla="*/ 139 h 199"/>
              <a:gd name="T76" fmla="*/ 102 w 224"/>
              <a:gd name="T77" fmla="*/ 138 h 199"/>
              <a:gd name="T78" fmla="*/ 11 w 224"/>
              <a:gd name="T79" fmla="*/ 138 h 199"/>
              <a:gd name="T80" fmla="*/ 11 w 224"/>
              <a:gd name="T81" fmla="*/ 63 h 199"/>
              <a:gd name="T82" fmla="*/ 102 w 224"/>
              <a:gd name="T83" fmla="*/ 63 h 199"/>
              <a:gd name="T84" fmla="*/ 102 w 224"/>
              <a:gd name="T85" fmla="*/ 63 h 199"/>
              <a:gd name="T86" fmla="*/ 106 w 224"/>
              <a:gd name="T87" fmla="*/ 61 h 199"/>
              <a:gd name="T88" fmla="*/ 108 w 224"/>
              <a:gd name="T89" fmla="*/ 57 h 199"/>
              <a:gd name="T90" fmla="*/ 108 w 224"/>
              <a:gd name="T91" fmla="*/ 17 h 199"/>
              <a:gd name="T92" fmla="*/ 210 w 224"/>
              <a:gd name="T93" fmla="*/ 99 h 199"/>
              <a:gd name="T94" fmla="*/ 108 w 224"/>
              <a:gd name="T95" fmla="*/ 18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4" h="199">
                <a:moveTo>
                  <a:pt x="223" y="96"/>
                </a:moveTo>
                <a:lnTo>
                  <a:pt x="105" y="1"/>
                </a:lnTo>
                <a:lnTo>
                  <a:pt x="105" y="1"/>
                </a:lnTo>
                <a:lnTo>
                  <a:pt x="103" y="0"/>
                </a:lnTo>
                <a:lnTo>
                  <a:pt x="100" y="1"/>
                </a:lnTo>
                <a:lnTo>
                  <a:pt x="100" y="1"/>
                </a:lnTo>
                <a:lnTo>
                  <a:pt x="97" y="3"/>
                </a:lnTo>
                <a:lnTo>
                  <a:pt x="97" y="6"/>
                </a:lnTo>
                <a:lnTo>
                  <a:pt x="97" y="52"/>
                </a:lnTo>
                <a:lnTo>
                  <a:pt x="7" y="52"/>
                </a:lnTo>
                <a:lnTo>
                  <a:pt x="7" y="52"/>
                </a:lnTo>
                <a:lnTo>
                  <a:pt x="2" y="53"/>
                </a:lnTo>
                <a:lnTo>
                  <a:pt x="0" y="57"/>
                </a:lnTo>
                <a:lnTo>
                  <a:pt x="0" y="142"/>
                </a:lnTo>
                <a:lnTo>
                  <a:pt x="0" y="142"/>
                </a:lnTo>
                <a:lnTo>
                  <a:pt x="2" y="147"/>
                </a:lnTo>
                <a:lnTo>
                  <a:pt x="7" y="148"/>
                </a:lnTo>
                <a:lnTo>
                  <a:pt x="97" y="148"/>
                </a:lnTo>
                <a:lnTo>
                  <a:pt x="97" y="194"/>
                </a:lnTo>
                <a:lnTo>
                  <a:pt x="97" y="194"/>
                </a:lnTo>
                <a:lnTo>
                  <a:pt x="97" y="197"/>
                </a:lnTo>
                <a:lnTo>
                  <a:pt x="100" y="199"/>
                </a:lnTo>
                <a:lnTo>
                  <a:pt x="100" y="199"/>
                </a:lnTo>
                <a:lnTo>
                  <a:pt x="102" y="199"/>
                </a:lnTo>
                <a:lnTo>
                  <a:pt x="102" y="199"/>
                </a:lnTo>
                <a:lnTo>
                  <a:pt x="105" y="199"/>
                </a:lnTo>
                <a:lnTo>
                  <a:pt x="223" y="104"/>
                </a:lnTo>
                <a:lnTo>
                  <a:pt x="223" y="104"/>
                </a:lnTo>
                <a:lnTo>
                  <a:pt x="224" y="103"/>
                </a:lnTo>
                <a:lnTo>
                  <a:pt x="224" y="99"/>
                </a:lnTo>
                <a:lnTo>
                  <a:pt x="224" y="99"/>
                </a:lnTo>
                <a:lnTo>
                  <a:pt x="224" y="98"/>
                </a:lnTo>
                <a:lnTo>
                  <a:pt x="223" y="96"/>
                </a:lnTo>
                <a:lnTo>
                  <a:pt x="223" y="96"/>
                </a:lnTo>
                <a:close/>
                <a:moveTo>
                  <a:pt x="108" y="184"/>
                </a:moveTo>
                <a:lnTo>
                  <a:pt x="108" y="142"/>
                </a:lnTo>
                <a:lnTo>
                  <a:pt x="108" y="142"/>
                </a:lnTo>
                <a:lnTo>
                  <a:pt x="106" y="139"/>
                </a:lnTo>
                <a:lnTo>
                  <a:pt x="102" y="138"/>
                </a:lnTo>
                <a:lnTo>
                  <a:pt x="11" y="138"/>
                </a:lnTo>
                <a:lnTo>
                  <a:pt x="11" y="63"/>
                </a:lnTo>
                <a:lnTo>
                  <a:pt x="102" y="63"/>
                </a:lnTo>
                <a:lnTo>
                  <a:pt x="102" y="63"/>
                </a:lnTo>
                <a:lnTo>
                  <a:pt x="106" y="61"/>
                </a:lnTo>
                <a:lnTo>
                  <a:pt x="108" y="57"/>
                </a:lnTo>
                <a:lnTo>
                  <a:pt x="108" y="17"/>
                </a:lnTo>
                <a:lnTo>
                  <a:pt x="210" y="99"/>
                </a:lnTo>
                <a:lnTo>
                  <a:pt x="108" y="184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83" name="Group 182"/>
          <p:cNvGrpSpPr/>
          <p:nvPr userDrawn="1"/>
        </p:nvGrpSpPr>
        <p:grpSpPr>
          <a:xfrm>
            <a:off x="6197009" y="3080710"/>
            <a:ext cx="484308" cy="342194"/>
            <a:chOff x="5043488" y="3086100"/>
            <a:chExt cx="411163" cy="387350"/>
          </a:xfrm>
        </p:grpSpPr>
        <p:sp>
          <p:nvSpPr>
            <p:cNvPr id="184" name="Freeform 484"/>
            <p:cNvSpPr>
              <a:spLocks/>
            </p:cNvSpPr>
            <p:nvPr/>
          </p:nvSpPr>
          <p:spPr bwMode="auto">
            <a:xfrm>
              <a:off x="5270501" y="3149600"/>
              <a:ext cx="184150" cy="323850"/>
            </a:xfrm>
            <a:custGeom>
              <a:avLst/>
              <a:gdLst>
                <a:gd name="T0" fmla="*/ 115 w 116"/>
                <a:gd name="T1" fmla="*/ 110 h 204"/>
                <a:gd name="T2" fmla="*/ 101 w 116"/>
                <a:gd name="T3" fmla="*/ 70 h 204"/>
                <a:gd name="T4" fmla="*/ 89 w 116"/>
                <a:gd name="T5" fmla="*/ 41 h 204"/>
                <a:gd name="T6" fmla="*/ 64 w 116"/>
                <a:gd name="T7" fmla="*/ 12 h 204"/>
                <a:gd name="T8" fmla="*/ 50 w 116"/>
                <a:gd name="T9" fmla="*/ 3 h 204"/>
                <a:gd name="T10" fmla="*/ 35 w 116"/>
                <a:gd name="T11" fmla="*/ 0 h 204"/>
                <a:gd name="T12" fmla="*/ 24 w 116"/>
                <a:gd name="T13" fmla="*/ 1 h 204"/>
                <a:gd name="T14" fmla="*/ 15 w 116"/>
                <a:gd name="T15" fmla="*/ 4 h 204"/>
                <a:gd name="T16" fmla="*/ 6 w 116"/>
                <a:gd name="T17" fmla="*/ 17 h 204"/>
                <a:gd name="T18" fmla="*/ 6 w 116"/>
                <a:gd name="T19" fmla="*/ 26 h 204"/>
                <a:gd name="T20" fmla="*/ 9 w 116"/>
                <a:gd name="T21" fmla="*/ 30 h 204"/>
                <a:gd name="T22" fmla="*/ 12 w 116"/>
                <a:gd name="T23" fmla="*/ 30 h 204"/>
                <a:gd name="T24" fmla="*/ 14 w 116"/>
                <a:gd name="T25" fmla="*/ 27 h 204"/>
                <a:gd name="T26" fmla="*/ 17 w 116"/>
                <a:gd name="T27" fmla="*/ 14 h 204"/>
                <a:gd name="T28" fmla="*/ 26 w 116"/>
                <a:gd name="T29" fmla="*/ 9 h 204"/>
                <a:gd name="T30" fmla="*/ 35 w 116"/>
                <a:gd name="T31" fmla="*/ 9 h 204"/>
                <a:gd name="T32" fmla="*/ 41 w 116"/>
                <a:gd name="T33" fmla="*/ 9 h 204"/>
                <a:gd name="T34" fmla="*/ 53 w 116"/>
                <a:gd name="T35" fmla="*/ 14 h 204"/>
                <a:gd name="T36" fmla="*/ 70 w 116"/>
                <a:gd name="T37" fmla="*/ 30 h 204"/>
                <a:gd name="T38" fmla="*/ 81 w 116"/>
                <a:gd name="T39" fmla="*/ 46 h 204"/>
                <a:gd name="T40" fmla="*/ 101 w 116"/>
                <a:gd name="T41" fmla="*/ 96 h 204"/>
                <a:gd name="T42" fmla="*/ 107 w 116"/>
                <a:gd name="T43" fmla="*/ 112 h 204"/>
                <a:gd name="T44" fmla="*/ 109 w 116"/>
                <a:gd name="T45" fmla="*/ 145 h 204"/>
                <a:gd name="T46" fmla="*/ 105 w 116"/>
                <a:gd name="T47" fmla="*/ 173 h 204"/>
                <a:gd name="T48" fmla="*/ 101 w 116"/>
                <a:gd name="T49" fmla="*/ 182 h 204"/>
                <a:gd name="T50" fmla="*/ 95 w 116"/>
                <a:gd name="T51" fmla="*/ 190 h 204"/>
                <a:gd name="T52" fmla="*/ 87 w 116"/>
                <a:gd name="T53" fmla="*/ 194 h 204"/>
                <a:gd name="T54" fmla="*/ 76 w 116"/>
                <a:gd name="T55" fmla="*/ 194 h 204"/>
                <a:gd name="T56" fmla="*/ 40 w 116"/>
                <a:gd name="T57" fmla="*/ 190 h 204"/>
                <a:gd name="T58" fmla="*/ 30 w 116"/>
                <a:gd name="T59" fmla="*/ 187 h 204"/>
                <a:gd name="T60" fmla="*/ 18 w 116"/>
                <a:gd name="T61" fmla="*/ 178 h 204"/>
                <a:gd name="T62" fmla="*/ 12 w 116"/>
                <a:gd name="T63" fmla="*/ 164 h 204"/>
                <a:gd name="T64" fmla="*/ 7 w 116"/>
                <a:gd name="T65" fmla="*/ 135 h 204"/>
                <a:gd name="T66" fmla="*/ 7 w 116"/>
                <a:gd name="T67" fmla="*/ 130 h 204"/>
                <a:gd name="T68" fmla="*/ 7 w 116"/>
                <a:gd name="T69" fmla="*/ 121 h 204"/>
                <a:gd name="T70" fmla="*/ 7 w 116"/>
                <a:gd name="T71" fmla="*/ 83 h 204"/>
                <a:gd name="T72" fmla="*/ 3 w 116"/>
                <a:gd name="T73" fmla="*/ 79 h 204"/>
                <a:gd name="T74" fmla="*/ 0 w 116"/>
                <a:gd name="T75" fmla="*/ 79 h 204"/>
                <a:gd name="T76" fmla="*/ 0 w 116"/>
                <a:gd name="T77" fmla="*/ 83 h 204"/>
                <a:gd name="T78" fmla="*/ 0 w 116"/>
                <a:gd name="T79" fmla="*/ 119 h 204"/>
                <a:gd name="T80" fmla="*/ 0 w 116"/>
                <a:gd name="T81" fmla="*/ 130 h 204"/>
                <a:gd name="T82" fmla="*/ 0 w 116"/>
                <a:gd name="T83" fmla="*/ 135 h 204"/>
                <a:gd name="T84" fmla="*/ 4 w 116"/>
                <a:gd name="T85" fmla="*/ 165 h 204"/>
                <a:gd name="T86" fmla="*/ 12 w 116"/>
                <a:gd name="T87" fmla="*/ 182 h 204"/>
                <a:gd name="T88" fmla="*/ 26 w 116"/>
                <a:gd name="T89" fmla="*/ 194 h 204"/>
                <a:gd name="T90" fmla="*/ 36 w 116"/>
                <a:gd name="T91" fmla="*/ 197 h 204"/>
                <a:gd name="T92" fmla="*/ 75 w 116"/>
                <a:gd name="T93" fmla="*/ 204 h 204"/>
                <a:gd name="T94" fmla="*/ 82 w 116"/>
                <a:gd name="T95" fmla="*/ 204 h 204"/>
                <a:gd name="T96" fmla="*/ 95 w 116"/>
                <a:gd name="T97" fmla="*/ 199 h 204"/>
                <a:gd name="T98" fmla="*/ 104 w 116"/>
                <a:gd name="T99" fmla="*/ 193 h 204"/>
                <a:gd name="T100" fmla="*/ 112 w 116"/>
                <a:gd name="T101" fmla="*/ 181 h 204"/>
                <a:gd name="T102" fmla="*/ 113 w 116"/>
                <a:gd name="T103" fmla="*/ 174 h 204"/>
                <a:gd name="T104" fmla="*/ 116 w 116"/>
                <a:gd name="T105" fmla="*/ 147 h 204"/>
                <a:gd name="T106" fmla="*/ 115 w 116"/>
                <a:gd name="T107" fmla="*/ 11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204">
                  <a:moveTo>
                    <a:pt x="115" y="110"/>
                  </a:moveTo>
                  <a:lnTo>
                    <a:pt x="115" y="110"/>
                  </a:lnTo>
                  <a:lnTo>
                    <a:pt x="109" y="93"/>
                  </a:lnTo>
                  <a:lnTo>
                    <a:pt x="101" y="70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76" y="26"/>
                  </a:lnTo>
                  <a:lnTo>
                    <a:pt x="64" y="12"/>
                  </a:lnTo>
                  <a:lnTo>
                    <a:pt x="58" y="7"/>
                  </a:lnTo>
                  <a:lnTo>
                    <a:pt x="50" y="3"/>
                  </a:lnTo>
                  <a:lnTo>
                    <a:pt x="43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5" y="20"/>
                  </a:lnTo>
                  <a:lnTo>
                    <a:pt x="17" y="14"/>
                  </a:lnTo>
                  <a:lnTo>
                    <a:pt x="20" y="11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41" y="9"/>
                  </a:lnTo>
                  <a:lnTo>
                    <a:pt x="47" y="11"/>
                  </a:lnTo>
                  <a:lnTo>
                    <a:pt x="53" y="14"/>
                  </a:lnTo>
                  <a:lnTo>
                    <a:pt x="58" y="18"/>
                  </a:lnTo>
                  <a:lnTo>
                    <a:pt x="70" y="30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93" y="75"/>
                  </a:lnTo>
                  <a:lnTo>
                    <a:pt x="101" y="96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9" y="130"/>
                  </a:lnTo>
                  <a:lnTo>
                    <a:pt x="109" y="145"/>
                  </a:lnTo>
                  <a:lnTo>
                    <a:pt x="107" y="161"/>
                  </a:lnTo>
                  <a:lnTo>
                    <a:pt x="105" y="173"/>
                  </a:lnTo>
                  <a:lnTo>
                    <a:pt x="105" y="173"/>
                  </a:lnTo>
                  <a:lnTo>
                    <a:pt x="101" y="182"/>
                  </a:lnTo>
                  <a:lnTo>
                    <a:pt x="99" y="187"/>
                  </a:lnTo>
                  <a:lnTo>
                    <a:pt x="95" y="190"/>
                  </a:lnTo>
                  <a:lnTo>
                    <a:pt x="92" y="193"/>
                  </a:lnTo>
                  <a:lnTo>
                    <a:pt x="87" y="194"/>
                  </a:lnTo>
                  <a:lnTo>
                    <a:pt x="76" y="194"/>
                  </a:lnTo>
                  <a:lnTo>
                    <a:pt x="76" y="194"/>
                  </a:lnTo>
                  <a:lnTo>
                    <a:pt x="59" y="194"/>
                  </a:lnTo>
                  <a:lnTo>
                    <a:pt x="40" y="190"/>
                  </a:lnTo>
                  <a:lnTo>
                    <a:pt x="40" y="190"/>
                  </a:lnTo>
                  <a:lnTo>
                    <a:pt x="30" y="187"/>
                  </a:lnTo>
                  <a:lnTo>
                    <a:pt x="24" y="184"/>
                  </a:lnTo>
                  <a:lnTo>
                    <a:pt x="18" y="178"/>
                  </a:lnTo>
                  <a:lnTo>
                    <a:pt x="15" y="171"/>
                  </a:lnTo>
                  <a:lnTo>
                    <a:pt x="12" y="164"/>
                  </a:lnTo>
                  <a:lnTo>
                    <a:pt x="10" y="155"/>
                  </a:lnTo>
                  <a:lnTo>
                    <a:pt x="7" y="135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6" y="79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" y="156"/>
                  </a:lnTo>
                  <a:lnTo>
                    <a:pt x="4" y="165"/>
                  </a:lnTo>
                  <a:lnTo>
                    <a:pt x="7" y="174"/>
                  </a:lnTo>
                  <a:lnTo>
                    <a:pt x="12" y="182"/>
                  </a:lnTo>
                  <a:lnTo>
                    <a:pt x="18" y="188"/>
                  </a:lnTo>
                  <a:lnTo>
                    <a:pt x="26" y="194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56" y="202"/>
                  </a:lnTo>
                  <a:lnTo>
                    <a:pt x="75" y="204"/>
                  </a:lnTo>
                  <a:lnTo>
                    <a:pt x="75" y="204"/>
                  </a:lnTo>
                  <a:lnTo>
                    <a:pt x="82" y="204"/>
                  </a:lnTo>
                  <a:lnTo>
                    <a:pt x="90" y="202"/>
                  </a:lnTo>
                  <a:lnTo>
                    <a:pt x="95" y="199"/>
                  </a:lnTo>
                  <a:lnTo>
                    <a:pt x="101" y="196"/>
                  </a:lnTo>
                  <a:lnTo>
                    <a:pt x="104" y="193"/>
                  </a:lnTo>
                  <a:lnTo>
                    <a:pt x="109" y="187"/>
                  </a:lnTo>
                  <a:lnTo>
                    <a:pt x="112" y="181"/>
                  </a:lnTo>
                  <a:lnTo>
                    <a:pt x="113" y="174"/>
                  </a:lnTo>
                  <a:lnTo>
                    <a:pt x="113" y="174"/>
                  </a:lnTo>
                  <a:lnTo>
                    <a:pt x="115" y="162"/>
                  </a:lnTo>
                  <a:lnTo>
                    <a:pt x="116" y="147"/>
                  </a:lnTo>
                  <a:lnTo>
                    <a:pt x="116" y="129"/>
                  </a:lnTo>
                  <a:lnTo>
                    <a:pt x="115" y="110"/>
                  </a:lnTo>
                  <a:lnTo>
                    <a:pt x="115" y="11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" name="Freeform 485"/>
            <p:cNvSpPr>
              <a:spLocks/>
            </p:cNvSpPr>
            <p:nvPr/>
          </p:nvSpPr>
          <p:spPr bwMode="auto">
            <a:xfrm>
              <a:off x="5106988" y="3086100"/>
              <a:ext cx="282575" cy="282575"/>
            </a:xfrm>
            <a:custGeom>
              <a:avLst/>
              <a:gdLst>
                <a:gd name="T0" fmla="*/ 144 w 178"/>
                <a:gd name="T1" fmla="*/ 153 h 178"/>
                <a:gd name="T2" fmla="*/ 147 w 178"/>
                <a:gd name="T3" fmla="*/ 156 h 178"/>
                <a:gd name="T4" fmla="*/ 141 w 178"/>
                <a:gd name="T5" fmla="*/ 173 h 178"/>
                <a:gd name="T6" fmla="*/ 141 w 178"/>
                <a:gd name="T7" fmla="*/ 176 h 178"/>
                <a:gd name="T8" fmla="*/ 144 w 178"/>
                <a:gd name="T9" fmla="*/ 178 h 178"/>
                <a:gd name="T10" fmla="*/ 146 w 178"/>
                <a:gd name="T11" fmla="*/ 178 h 178"/>
                <a:gd name="T12" fmla="*/ 149 w 178"/>
                <a:gd name="T13" fmla="*/ 176 h 178"/>
                <a:gd name="T14" fmla="*/ 173 w 178"/>
                <a:gd name="T15" fmla="*/ 169 h 178"/>
                <a:gd name="T16" fmla="*/ 176 w 178"/>
                <a:gd name="T17" fmla="*/ 167 h 178"/>
                <a:gd name="T18" fmla="*/ 178 w 178"/>
                <a:gd name="T19" fmla="*/ 164 h 178"/>
                <a:gd name="T20" fmla="*/ 178 w 178"/>
                <a:gd name="T21" fmla="*/ 161 h 178"/>
                <a:gd name="T22" fmla="*/ 152 w 178"/>
                <a:gd name="T23" fmla="*/ 155 h 178"/>
                <a:gd name="T24" fmla="*/ 152 w 178"/>
                <a:gd name="T25" fmla="*/ 152 h 178"/>
                <a:gd name="T26" fmla="*/ 146 w 178"/>
                <a:gd name="T27" fmla="*/ 126 h 178"/>
                <a:gd name="T28" fmla="*/ 170 w 178"/>
                <a:gd name="T29" fmla="*/ 130 h 178"/>
                <a:gd name="T30" fmla="*/ 173 w 178"/>
                <a:gd name="T31" fmla="*/ 126 h 178"/>
                <a:gd name="T32" fmla="*/ 173 w 178"/>
                <a:gd name="T33" fmla="*/ 123 h 178"/>
                <a:gd name="T34" fmla="*/ 170 w 178"/>
                <a:gd name="T35" fmla="*/ 121 h 178"/>
                <a:gd name="T36" fmla="*/ 92 w 178"/>
                <a:gd name="T37" fmla="*/ 77 h 178"/>
                <a:gd name="T38" fmla="*/ 92 w 178"/>
                <a:gd name="T39" fmla="*/ 5 h 178"/>
                <a:gd name="T40" fmla="*/ 87 w 178"/>
                <a:gd name="T41" fmla="*/ 0 h 178"/>
                <a:gd name="T42" fmla="*/ 84 w 178"/>
                <a:gd name="T43" fmla="*/ 2 h 178"/>
                <a:gd name="T44" fmla="*/ 83 w 178"/>
                <a:gd name="T45" fmla="*/ 80 h 178"/>
                <a:gd name="T46" fmla="*/ 8 w 178"/>
                <a:gd name="T47" fmla="*/ 121 h 178"/>
                <a:gd name="T48" fmla="*/ 5 w 178"/>
                <a:gd name="T49" fmla="*/ 123 h 178"/>
                <a:gd name="T50" fmla="*/ 5 w 178"/>
                <a:gd name="T51" fmla="*/ 126 h 178"/>
                <a:gd name="T52" fmla="*/ 5 w 178"/>
                <a:gd name="T53" fmla="*/ 129 h 178"/>
                <a:gd name="T54" fmla="*/ 8 w 178"/>
                <a:gd name="T55" fmla="*/ 130 h 178"/>
                <a:gd name="T56" fmla="*/ 25 w 178"/>
                <a:gd name="T57" fmla="*/ 152 h 178"/>
                <a:gd name="T58" fmla="*/ 25 w 178"/>
                <a:gd name="T59" fmla="*/ 152 h 178"/>
                <a:gd name="T60" fmla="*/ 3 w 178"/>
                <a:gd name="T61" fmla="*/ 159 h 178"/>
                <a:gd name="T62" fmla="*/ 0 w 178"/>
                <a:gd name="T63" fmla="*/ 161 h 178"/>
                <a:gd name="T64" fmla="*/ 0 w 178"/>
                <a:gd name="T65" fmla="*/ 164 h 178"/>
                <a:gd name="T66" fmla="*/ 2 w 178"/>
                <a:gd name="T67" fmla="*/ 167 h 178"/>
                <a:gd name="T68" fmla="*/ 5 w 178"/>
                <a:gd name="T69" fmla="*/ 169 h 178"/>
                <a:gd name="T70" fmla="*/ 23 w 178"/>
                <a:gd name="T71" fmla="*/ 164 h 178"/>
                <a:gd name="T72" fmla="*/ 28 w 178"/>
                <a:gd name="T73" fmla="*/ 176 h 178"/>
                <a:gd name="T74" fmla="*/ 32 w 178"/>
                <a:gd name="T75" fmla="*/ 178 h 178"/>
                <a:gd name="T76" fmla="*/ 34 w 178"/>
                <a:gd name="T77" fmla="*/ 178 h 178"/>
                <a:gd name="T78" fmla="*/ 35 w 178"/>
                <a:gd name="T79" fmla="*/ 176 h 178"/>
                <a:gd name="T80" fmla="*/ 35 w 178"/>
                <a:gd name="T81" fmla="*/ 173 h 178"/>
                <a:gd name="T82" fmla="*/ 31 w 178"/>
                <a:gd name="T83" fmla="*/ 156 h 178"/>
                <a:gd name="T84" fmla="*/ 32 w 178"/>
                <a:gd name="T85" fmla="*/ 153 h 178"/>
                <a:gd name="T86" fmla="*/ 89 w 178"/>
                <a:gd name="T87" fmla="*/ 84 h 178"/>
                <a:gd name="T88" fmla="*/ 144 w 178"/>
                <a:gd name="T89" fmla="*/ 15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8" h="178">
                  <a:moveTo>
                    <a:pt x="144" y="153"/>
                  </a:moveTo>
                  <a:lnTo>
                    <a:pt x="144" y="153"/>
                  </a:lnTo>
                  <a:lnTo>
                    <a:pt x="146" y="156"/>
                  </a:lnTo>
                  <a:lnTo>
                    <a:pt x="147" y="156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1" y="176"/>
                  </a:lnTo>
                  <a:lnTo>
                    <a:pt x="141" y="176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6" y="178"/>
                  </a:lnTo>
                  <a:lnTo>
                    <a:pt x="146" y="178"/>
                  </a:lnTo>
                  <a:lnTo>
                    <a:pt x="147" y="178"/>
                  </a:lnTo>
                  <a:lnTo>
                    <a:pt x="149" y="176"/>
                  </a:lnTo>
                  <a:lnTo>
                    <a:pt x="153" y="164"/>
                  </a:lnTo>
                  <a:lnTo>
                    <a:pt x="173" y="169"/>
                  </a:lnTo>
                  <a:lnTo>
                    <a:pt x="173" y="169"/>
                  </a:lnTo>
                  <a:lnTo>
                    <a:pt x="176" y="167"/>
                  </a:lnTo>
                  <a:lnTo>
                    <a:pt x="178" y="164"/>
                  </a:lnTo>
                  <a:lnTo>
                    <a:pt x="178" y="164"/>
                  </a:lnTo>
                  <a:lnTo>
                    <a:pt x="178" y="161"/>
                  </a:lnTo>
                  <a:lnTo>
                    <a:pt x="178" y="161"/>
                  </a:lnTo>
                  <a:lnTo>
                    <a:pt x="175" y="159"/>
                  </a:lnTo>
                  <a:lnTo>
                    <a:pt x="152" y="155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46" y="126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2" y="129"/>
                  </a:lnTo>
                  <a:lnTo>
                    <a:pt x="173" y="126"/>
                  </a:lnTo>
                  <a:lnTo>
                    <a:pt x="173" y="126"/>
                  </a:lnTo>
                  <a:lnTo>
                    <a:pt x="173" y="123"/>
                  </a:lnTo>
                  <a:lnTo>
                    <a:pt x="173" y="123"/>
                  </a:lnTo>
                  <a:lnTo>
                    <a:pt x="170" y="121"/>
                  </a:lnTo>
                  <a:lnTo>
                    <a:pt x="141" y="116"/>
                  </a:lnTo>
                  <a:lnTo>
                    <a:pt x="92" y="77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0" y="2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4" y="2"/>
                  </a:lnTo>
                  <a:lnTo>
                    <a:pt x="83" y="5"/>
                  </a:lnTo>
                  <a:lnTo>
                    <a:pt x="83" y="80"/>
                  </a:lnTo>
                  <a:lnTo>
                    <a:pt x="37" y="116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9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32" y="126"/>
                  </a:lnTo>
                  <a:lnTo>
                    <a:pt x="25" y="152"/>
                  </a:lnTo>
                  <a:lnTo>
                    <a:pt x="25" y="152"/>
                  </a:lnTo>
                  <a:lnTo>
                    <a:pt x="25" y="152"/>
                  </a:lnTo>
                  <a:lnTo>
                    <a:pt x="25" y="155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67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23" y="164"/>
                  </a:lnTo>
                  <a:lnTo>
                    <a:pt x="28" y="176"/>
                  </a:lnTo>
                  <a:lnTo>
                    <a:pt x="28" y="176"/>
                  </a:lnTo>
                  <a:lnTo>
                    <a:pt x="29" y="178"/>
                  </a:lnTo>
                  <a:lnTo>
                    <a:pt x="32" y="178"/>
                  </a:lnTo>
                  <a:lnTo>
                    <a:pt x="32" y="178"/>
                  </a:lnTo>
                  <a:lnTo>
                    <a:pt x="34" y="178"/>
                  </a:lnTo>
                  <a:lnTo>
                    <a:pt x="34" y="178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35" y="173"/>
                  </a:lnTo>
                  <a:lnTo>
                    <a:pt x="29" y="156"/>
                  </a:lnTo>
                  <a:lnTo>
                    <a:pt x="31" y="156"/>
                  </a:lnTo>
                  <a:lnTo>
                    <a:pt x="31" y="156"/>
                  </a:lnTo>
                  <a:lnTo>
                    <a:pt x="32" y="153"/>
                  </a:lnTo>
                  <a:lnTo>
                    <a:pt x="41" y="123"/>
                  </a:lnTo>
                  <a:lnTo>
                    <a:pt x="89" y="84"/>
                  </a:lnTo>
                  <a:lnTo>
                    <a:pt x="136" y="123"/>
                  </a:lnTo>
                  <a:lnTo>
                    <a:pt x="144" y="15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6" name="Freeform 486"/>
            <p:cNvSpPr>
              <a:spLocks/>
            </p:cNvSpPr>
            <p:nvPr/>
          </p:nvSpPr>
          <p:spPr bwMode="auto">
            <a:xfrm>
              <a:off x="5043488" y="3149600"/>
              <a:ext cx="187325" cy="323850"/>
            </a:xfrm>
            <a:custGeom>
              <a:avLst/>
              <a:gdLst>
                <a:gd name="T0" fmla="*/ 114 w 118"/>
                <a:gd name="T1" fmla="*/ 78 h 204"/>
                <a:gd name="T2" fmla="*/ 109 w 118"/>
                <a:gd name="T3" fmla="*/ 83 h 204"/>
                <a:gd name="T4" fmla="*/ 109 w 118"/>
                <a:gd name="T5" fmla="*/ 121 h 204"/>
                <a:gd name="T6" fmla="*/ 109 w 118"/>
                <a:gd name="T7" fmla="*/ 130 h 204"/>
                <a:gd name="T8" fmla="*/ 109 w 118"/>
                <a:gd name="T9" fmla="*/ 135 h 204"/>
                <a:gd name="T10" fmla="*/ 104 w 118"/>
                <a:gd name="T11" fmla="*/ 164 h 204"/>
                <a:gd name="T12" fmla="*/ 98 w 118"/>
                <a:gd name="T13" fmla="*/ 178 h 204"/>
                <a:gd name="T14" fmla="*/ 86 w 118"/>
                <a:gd name="T15" fmla="*/ 187 h 204"/>
                <a:gd name="T16" fmla="*/ 78 w 118"/>
                <a:gd name="T17" fmla="*/ 190 h 204"/>
                <a:gd name="T18" fmla="*/ 40 w 118"/>
                <a:gd name="T19" fmla="*/ 194 h 204"/>
                <a:gd name="T20" fmla="*/ 29 w 118"/>
                <a:gd name="T21" fmla="*/ 194 h 204"/>
                <a:gd name="T22" fmla="*/ 22 w 118"/>
                <a:gd name="T23" fmla="*/ 190 h 204"/>
                <a:gd name="T24" fmla="*/ 16 w 118"/>
                <a:gd name="T25" fmla="*/ 182 h 204"/>
                <a:gd name="T26" fmla="*/ 11 w 118"/>
                <a:gd name="T27" fmla="*/ 173 h 204"/>
                <a:gd name="T28" fmla="*/ 8 w 118"/>
                <a:gd name="T29" fmla="*/ 145 h 204"/>
                <a:gd name="T30" fmla="*/ 11 w 118"/>
                <a:gd name="T31" fmla="*/ 112 h 204"/>
                <a:gd name="T32" fmla="*/ 16 w 118"/>
                <a:gd name="T33" fmla="*/ 96 h 204"/>
                <a:gd name="T34" fmla="*/ 35 w 118"/>
                <a:gd name="T35" fmla="*/ 46 h 204"/>
                <a:gd name="T36" fmla="*/ 48 w 118"/>
                <a:gd name="T37" fmla="*/ 30 h 204"/>
                <a:gd name="T38" fmla="*/ 63 w 118"/>
                <a:gd name="T39" fmla="*/ 14 h 204"/>
                <a:gd name="T40" fmla="*/ 75 w 118"/>
                <a:gd name="T41" fmla="*/ 9 h 204"/>
                <a:gd name="T42" fmla="*/ 83 w 118"/>
                <a:gd name="T43" fmla="*/ 9 h 204"/>
                <a:gd name="T44" fmla="*/ 92 w 118"/>
                <a:gd name="T45" fmla="*/ 9 h 204"/>
                <a:gd name="T46" fmla="*/ 101 w 118"/>
                <a:gd name="T47" fmla="*/ 15 h 204"/>
                <a:gd name="T48" fmla="*/ 103 w 118"/>
                <a:gd name="T49" fmla="*/ 26 h 204"/>
                <a:gd name="T50" fmla="*/ 104 w 118"/>
                <a:gd name="T51" fmla="*/ 29 h 204"/>
                <a:gd name="T52" fmla="*/ 107 w 118"/>
                <a:gd name="T53" fmla="*/ 30 h 204"/>
                <a:gd name="T54" fmla="*/ 112 w 118"/>
                <a:gd name="T55" fmla="*/ 27 h 204"/>
                <a:gd name="T56" fmla="*/ 111 w 118"/>
                <a:gd name="T57" fmla="*/ 18 h 204"/>
                <a:gd name="T58" fmla="*/ 101 w 118"/>
                <a:gd name="T59" fmla="*/ 4 h 204"/>
                <a:gd name="T60" fmla="*/ 94 w 118"/>
                <a:gd name="T61" fmla="*/ 1 h 204"/>
                <a:gd name="T62" fmla="*/ 81 w 118"/>
                <a:gd name="T63" fmla="*/ 0 h 204"/>
                <a:gd name="T64" fmla="*/ 66 w 118"/>
                <a:gd name="T65" fmla="*/ 3 h 204"/>
                <a:gd name="T66" fmla="*/ 52 w 118"/>
                <a:gd name="T67" fmla="*/ 12 h 204"/>
                <a:gd name="T68" fmla="*/ 29 w 118"/>
                <a:gd name="T69" fmla="*/ 41 h 204"/>
                <a:gd name="T70" fmla="*/ 16 w 118"/>
                <a:gd name="T71" fmla="*/ 70 h 204"/>
                <a:gd name="T72" fmla="*/ 3 w 118"/>
                <a:gd name="T73" fmla="*/ 110 h 204"/>
                <a:gd name="T74" fmla="*/ 0 w 118"/>
                <a:gd name="T75" fmla="*/ 129 h 204"/>
                <a:gd name="T76" fmla="*/ 2 w 118"/>
                <a:gd name="T77" fmla="*/ 162 h 204"/>
                <a:gd name="T78" fmla="*/ 3 w 118"/>
                <a:gd name="T79" fmla="*/ 174 h 204"/>
                <a:gd name="T80" fmla="*/ 9 w 118"/>
                <a:gd name="T81" fmla="*/ 187 h 204"/>
                <a:gd name="T82" fmla="*/ 17 w 118"/>
                <a:gd name="T83" fmla="*/ 196 h 204"/>
                <a:gd name="T84" fmla="*/ 28 w 118"/>
                <a:gd name="T85" fmla="*/ 202 h 204"/>
                <a:gd name="T86" fmla="*/ 42 w 118"/>
                <a:gd name="T87" fmla="*/ 204 h 204"/>
                <a:gd name="T88" fmla="*/ 60 w 118"/>
                <a:gd name="T89" fmla="*/ 202 h 204"/>
                <a:gd name="T90" fmla="*/ 80 w 118"/>
                <a:gd name="T91" fmla="*/ 197 h 204"/>
                <a:gd name="T92" fmla="*/ 100 w 118"/>
                <a:gd name="T93" fmla="*/ 188 h 204"/>
                <a:gd name="T94" fmla="*/ 111 w 118"/>
                <a:gd name="T95" fmla="*/ 174 h 204"/>
                <a:gd name="T96" fmla="*/ 115 w 118"/>
                <a:gd name="T97" fmla="*/ 156 h 204"/>
                <a:gd name="T98" fmla="*/ 117 w 118"/>
                <a:gd name="T99" fmla="*/ 130 h 204"/>
                <a:gd name="T100" fmla="*/ 117 w 118"/>
                <a:gd name="T101" fmla="*/ 119 h 204"/>
                <a:gd name="T102" fmla="*/ 118 w 118"/>
                <a:gd name="T103" fmla="*/ 83 h 204"/>
                <a:gd name="T104" fmla="*/ 117 w 118"/>
                <a:gd name="T105" fmla="*/ 79 h 204"/>
                <a:gd name="T106" fmla="*/ 114 w 118"/>
                <a:gd name="T107" fmla="*/ 7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8" h="204">
                  <a:moveTo>
                    <a:pt x="114" y="78"/>
                  </a:moveTo>
                  <a:lnTo>
                    <a:pt x="114" y="78"/>
                  </a:lnTo>
                  <a:lnTo>
                    <a:pt x="111" y="79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9" y="121"/>
                  </a:lnTo>
                  <a:lnTo>
                    <a:pt x="109" y="121"/>
                  </a:lnTo>
                  <a:lnTo>
                    <a:pt x="109" y="130"/>
                  </a:lnTo>
                  <a:lnTo>
                    <a:pt x="109" y="135"/>
                  </a:lnTo>
                  <a:lnTo>
                    <a:pt x="109" y="135"/>
                  </a:lnTo>
                  <a:lnTo>
                    <a:pt x="107" y="155"/>
                  </a:lnTo>
                  <a:lnTo>
                    <a:pt x="104" y="164"/>
                  </a:lnTo>
                  <a:lnTo>
                    <a:pt x="103" y="171"/>
                  </a:lnTo>
                  <a:lnTo>
                    <a:pt x="98" y="178"/>
                  </a:lnTo>
                  <a:lnTo>
                    <a:pt x="94" y="184"/>
                  </a:lnTo>
                  <a:lnTo>
                    <a:pt x="86" y="187"/>
                  </a:lnTo>
                  <a:lnTo>
                    <a:pt x="78" y="190"/>
                  </a:lnTo>
                  <a:lnTo>
                    <a:pt x="78" y="190"/>
                  </a:lnTo>
                  <a:lnTo>
                    <a:pt x="57" y="193"/>
                  </a:lnTo>
                  <a:lnTo>
                    <a:pt x="40" y="194"/>
                  </a:lnTo>
                  <a:lnTo>
                    <a:pt x="40" y="194"/>
                  </a:lnTo>
                  <a:lnTo>
                    <a:pt x="29" y="194"/>
                  </a:lnTo>
                  <a:lnTo>
                    <a:pt x="25" y="193"/>
                  </a:lnTo>
                  <a:lnTo>
                    <a:pt x="22" y="190"/>
                  </a:lnTo>
                  <a:lnTo>
                    <a:pt x="19" y="187"/>
                  </a:lnTo>
                  <a:lnTo>
                    <a:pt x="16" y="182"/>
                  </a:lnTo>
                  <a:lnTo>
                    <a:pt x="11" y="173"/>
                  </a:lnTo>
                  <a:lnTo>
                    <a:pt x="11" y="173"/>
                  </a:lnTo>
                  <a:lnTo>
                    <a:pt x="9" y="161"/>
                  </a:lnTo>
                  <a:lnTo>
                    <a:pt x="8" y="145"/>
                  </a:lnTo>
                  <a:lnTo>
                    <a:pt x="8" y="130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6" y="96"/>
                  </a:lnTo>
                  <a:lnTo>
                    <a:pt x="23" y="7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48" y="30"/>
                  </a:lnTo>
                  <a:lnTo>
                    <a:pt x="58" y="18"/>
                  </a:lnTo>
                  <a:lnTo>
                    <a:pt x="63" y="14"/>
                  </a:lnTo>
                  <a:lnTo>
                    <a:pt x="69" y="11"/>
                  </a:lnTo>
                  <a:lnTo>
                    <a:pt x="75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101" y="15"/>
                  </a:lnTo>
                  <a:lnTo>
                    <a:pt x="103" y="20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04" y="29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11" y="30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111" y="18"/>
                  </a:lnTo>
                  <a:lnTo>
                    <a:pt x="107" y="11"/>
                  </a:lnTo>
                  <a:lnTo>
                    <a:pt x="101" y="4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7"/>
                  </a:lnTo>
                  <a:lnTo>
                    <a:pt x="52" y="12"/>
                  </a:lnTo>
                  <a:lnTo>
                    <a:pt x="40" y="26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16" y="70"/>
                  </a:lnTo>
                  <a:lnTo>
                    <a:pt x="8" y="93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0" y="129"/>
                  </a:lnTo>
                  <a:lnTo>
                    <a:pt x="0" y="147"/>
                  </a:lnTo>
                  <a:lnTo>
                    <a:pt x="2" y="162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6" y="181"/>
                  </a:lnTo>
                  <a:lnTo>
                    <a:pt x="9" y="187"/>
                  </a:lnTo>
                  <a:lnTo>
                    <a:pt x="12" y="193"/>
                  </a:lnTo>
                  <a:lnTo>
                    <a:pt x="17" y="196"/>
                  </a:lnTo>
                  <a:lnTo>
                    <a:pt x="22" y="199"/>
                  </a:lnTo>
                  <a:lnTo>
                    <a:pt x="28" y="202"/>
                  </a:lnTo>
                  <a:lnTo>
                    <a:pt x="34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60" y="202"/>
                  </a:lnTo>
                  <a:lnTo>
                    <a:pt x="80" y="197"/>
                  </a:lnTo>
                  <a:lnTo>
                    <a:pt x="80" y="197"/>
                  </a:lnTo>
                  <a:lnTo>
                    <a:pt x="91" y="194"/>
                  </a:lnTo>
                  <a:lnTo>
                    <a:pt x="100" y="188"/>
                  </a:lnTo>
                  <a:lnTo>
                    <a:pt x="106" y="182"/>
                  </a:lnTo>
                  <a:lnTo>
                    <a:pt x="111" y="174"/>
                  </a:lnTo>
                  <a:lnTo>
                    <a:pt x="114" y="165"/>
                  </a:lnTo>
                  <a:lnTo>
                    <a:pt x="115" y="156"/>
                  </a:lnTo>
                  <a:lnTo>
                    <a:pt x="117" y="135"/>
                  </a:lnTo>
                  <a:lnTo>
                    <a:pt x="117" y="130"/>
                  </a:lnTo>
                  <a:lnTo>
                    <a:pt x="117" y="130"/>
                  </a:lnTo>
                  <a:lnTo>
                    <a:pt x="117" y="119"/>
                  </a:lnTo>
                  <a:lnTo>
                    <a:pt x="117" y="119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7" y="79"/>
                  </a:lnTo>
                  <a:lnTo>
                    <a:pt x="114" y="78"/>
                  </a:lnTo>
                  <a:lnTo>
                    <a:pt x="114" y="7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87" name="Group 186"/>
          <p:cNvGrpSpPr/>
          <p:nvPr userDrawn="1"/>
        </p:nvGrpSpPr>
        <p:grpSpPr>
          <a:xfrm>
            <a:off x="5336848" y="3073699"/>
            <a:ext cx="342195" cy="353413"/>
            <a:chOff x="4313238" y="3078163"/>
            <a:chExt cx="290513" cy="400050"/>
          </a:xfrm>
        </p:grpSpPr>
        <p:sp>
          <p:nvSpPr>
            <p:cNvPr id="188" name="Freeform 487"/>
            <p:cNvSpPr>
              <a:spLocks noEditPoints="1"/>
            </p:cNvSpPr>
            <p:nvPr/>
          </p:nvSpPr>
          <p:spPr bwMode="auto">
            <a:xfrm>
              <a:off x="4313238" y="3078163"/>
              <a:ext cx="290513" cy="400050"/>
            </a:xfrm>
            <a:custGeom>
              <a:avLst/>
              <a:gdLst>
                <a:gd name="T0" fmla="*/ 167 w 183"/>
                <a:gd name="T1" fmla="*/ 98 h 252"/>
                <a:gd name="T2" fmla="*/ 135 w 183"/>
                <a:gd name="T3" fmla="*/ 71 h 252"/>
                <a:gd name="T4" fmla="*/ 114 w 183"/>
                <a:gd name="T5" fmla="*/ 66 h 252"/>
                <a:gd name="T6" fmla="*/ 108 w 183"/>
                <a:gd name="T7" fmla="*/ 57 h 252"/>
                <a:gd name="T8" fmla="*/ 125 w 183"/>
                <a:gd name="T9" fmla="*/ 45 h 252"/>
                <a:gd name="T10" fmla="*/ 141 w 183"/>
                <a:gd name="T11" fmla="*/ 45 h 252"/>
                <a:gd name="T12" fmla="*/ 149 w 183"/>
                <a:gd name="T13" fmla="*/ 36 h 252"/>
                <a:gd name="T14" fmla="*/ 148 w 183"/>
                <a:gd name="T15" fmla="*/ 14 h 252"/>
                <a:gd name="T16" fmla="*/ 129 w 183"/>
                <a:gd name="T17" fmla="*/ 8 h 252"/>
                <a:gd name="T18" fmla="*/ 91 w 183"/>
                <a:gd name="T19" fmla="*/ 19 h 252"/>
                <a:gd name="T20" fmla="*/ 77 w 183"/>
                <a:gd name="T21" fmla="*/ 17 h 252"/>
                <a:gd name="T22" fmla="*/ 51 w 183"/>
                <a:gd name="T23" fmla="*/ 31 h 252"/>
                <a:gd name="T24" fmla="*/ 23 w 183"/>
                <a:gd name="T25" fmla="*/ 0 h 252"/>
                <a:gd name="T26" fmla="*/ 0 w 183"/>
                <a:gd name="T27" fmla="*/ 26 h 252"/>
                <a:gd name="T28" fmla="*/ 20 w 183"/>
                <a:gd name="T29" fmla="*/ 52 h 252"/>
                <a:gd name="T30" fmla="*/ 2 w 183"/>
                <a:gd name="T31" fmla="*/ 114 h 252"/>
                <a:gd name="T32" fmla="*/ 10 w 183"/>
                <a:gd name="T33" fmla="*/ 167 h 252"/>
                <a:gd name="T34" fmla="*/ 45 w 183"/>
                <a:gd name="T35" fmla="*/ 219 h 252"/>
                <a:gd name="T36" fmla="*/ 76 w 183"/>
                <a:gd name="T37" fmla="*/ 236 h 252"/>
                <a:gd name="T38" fmla="*/ 115 w 183"/>
                <a:gd name="T39" fmla="*/ 250 h 252"/>
                <a:gd name="T40" fmla="*/ 152 w 183"/>
                <a:gd name="T41" fmla="*/ 250 h 252"/>
                <a:gd name="T42" fmla="*/ 175 w 183"/>
                <a:gd name="T43" fmla="*/ 235 h 252"/>
                <a:gd name="T44" fmla="*/ 183 w 183"/>
                <a:gd name="T45" fmla="*/ 198 h 252"/>
                <a:gd name="T46" fmla="*/ 180 w 183"/>
                <a:gd name="T47" fmla="*/ 132 h 252"/>
                <a:gd name="T48" fmla="*/ 25 w 183"/>
                <a:gd name="T49" fmla="*/ 63 h 252"/>
                <a:gd name="T50" fmla="*/ 30 w 183"/>
                <a:gd name="T51" fmla="*/ 48 h 252"/>
                <a:gd name="T52" fmla="*/ 46 w 183"/>
                <a:gd name="T53" fmla="*/ 39 h 252"/>
                <a:gd name="T54" fmla="*/ 59 w 183"/>
                <a:gd name="T55" fmla="*/ 36 h 252"/>
                <a:gd name="T56" fmla="*/ 63 w 183"/>
                <a:gd name="T57" fmla="*/ 54 h 252"/>
                <a:gd name="T58" fmla="*/ 51 w 183"/>
                <a:gd name="T59" fmla="*/ 71 h 252"/>
                <a:gd name="T60" fmla="*/ 27 w 183"/>
                <a:gd name="T61" fmla="*/ 86 h 252"/>
                <a:gd name="T62" fmla="*/ 172 w 183"/>
                <a:gd name="T63" fmla="*/ 219 h 252"/>
                <a:gd name="T64" fmla="*/ 163 w 183"/>
                <a:gd name="T65" fmla="*/ 236 h 252"/>
                <a:gd name="T66" fmla="*/ 135 w 183"/>
                <a:gd name="T67" fmla="*/ 244 h 252"/>
                <a:gd name="T68" fmla="*/ 105 w 183"/>
                <a:gd name="T69" fmla="*/ 239 h 252"/>
                <a:gd name="T70" fmla="*/ 65 w 183"/>
                <a:gd name="T71" fmla="*/ 223 h 252"/>
                <a:gd name="T72" fmla="*/ 25 w 183"/>
                <a:gd name="T73" fmla="*/ 181 h 252"/>
                <a:gd name="T74" fmla="*/ 11 w 183"/>
                <a:gd name="T75" fmla="*/ 128 h 252"/>
                <a:gd name="T76" fmla="*/ 19 w 183"/>
                <a:gd name="T77" fmla="*/ 106 h 252"/>
                <a:gd name="T78" fmla="*/ 36 w 183"/>
                <a:gd name="T79" fmla="*/ 91 h 252"/>
                <a:gd name="T80" fmla="*/ 69 w 183"/>
                <a:gd name="T81" fmla="*/ 60 h 252"/>
                <a:gd name="T82" fmla="*/ 69 w 183"/>
                <a:gd name="T83" fmla="*/ 40 h 252"/>
                <a:gd name="T84" fmla="*/ 74 w 183"/>
                <a:gd name="T85" fmla="*/ 26 h 252"/>
                <a:gd name="T86" fmla="*/ 94 w 183"/>
                <a:gd name="T87" fmla="*/ 26 h 252"/>
                <a:gd name="T88" fmla="*/ 120 w 183"/>
                <a:gd name="T89" fmla="*/ 17 h 252"/>
                <a:gd name="T90" fmla="*/ 140 w 183"/>
                <a:gd name="T91" fmla="*/ 17 h 252"/>
                <a:gd name="T92" fmla="*/ 141 w 183"/>
                <a:gd name="T93" fmla="*/ 34 h 252"/>
                <a:gd name="T94" fmla="*/ 132 w 183"/>
                <a:gd name="T95" fmla="*/ 36 h 252"/>
                <a:gd name="T96" fmla="*/ 106 w 183"/>
                <a:gd name="T97" fmla="*/ 43 h 252"/>
                <a:gd name="T98" fmla="*/ 99 w 183"/>
                <a:gd name="T99" fmla="*/ 59 h 252"/>
                <a:gd name="T100" fmla="*/ 105 w 183"/>
                <a:gd name="T101" fmla="*/ 71 h 252"/>
                <a:gd name="T102" fmla="*/ 122 w 183"/>
                <a:gd name="T103" fmla="*/ 77 h 252"/>
                <a:gd name="T104" fmla="*/ 152 w 183"/>
                <a:gd name="T105" fmla="*/ 92 h 252"/>
                <a:gd name="T106" fmla="*/ 171 w 183"/>
                <a:gd name="T107" fmla="*/ 134 h 252"/>
                <a:gd name="T108" fmla="*/ 174 w 183"/>
                <a:gd name="T109" fmla="*/ 19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252">
                  <a:moveTo>
                    <a:pt x="180" y="132"/>
                  </a:moveTo>
                  <a:lnTo>
                    <a:pt x="180" y="132"/>
                  </a:lnTo>
                  <a:lnTo>
                    <a:pt x="175" y="114"/>
                  </a:lnTo>
                  <a:lnTo>
                    <a:pt x="167" y="98"/>
                  </a:lnTo>
                  <a:lnTo>
                    <a:pt x="160" y="88"/>
                  </a:lnTo>
                  <a:lnTo>
                    <a:pt x="152" y="80"/>
                  </a:lnTo>
                  <a:lnTo>
                    <a:pt x="143" y="74"/>
                  </a:lnTo>
                  <a:lnTo>
                    <a:pt x="135" y="71"/>
                  </a:lnTo>
                  <a:lnTo>
                    <a:pt x="128" y="69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14" y="66"/>
                  </a:lnTo>
                  <a:lnTo>
                    <a:pt x="111" y="65"/>
                  </a:lnTo>
                  <a:lnTo>
                    <a:pt x="108" y="62"/>
                  </a:lnTo>
                  <a:lnTo>
                    <a:pt x="108" y="62"/>
                  </a:lnTo>
                  <a:lnTo>
                    <a:pt x="108" y="57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8" y="46"/>
                  </a:lnTo>
                  <a:lnTo>
                    <a:pt x="125" y="45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41" y="45"/>
                  </a:lnTo>
                  <a:lnTo>
                    <a:pt x="141" y="45"/>
                  </a:lnTo>
                  <a:lnTo>
                    <a:pt x="145" y="43"/>
                  </a:lnTo>
                  <a:lnTo>
                    <a:pt x="145" y="43"/>
                  </a:lnTo>
                  <a:lnTo>
                    <a:pt x="148" y="40"/>
                  </a:lnTo>
                  <a:lnTo>
                    <a:pt x="149" y="36"/>
                  </a:lnTo>
                  <a:lnTo>
                    <a:pt x="151" y="26"/>
                  </a:lnTo>
                  <a:lnTo>
                    <a:pt x="149" y="19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6" y="11"/>
                  </a:lnTo>
                  <a:lnTo>
                    <a:pt x="141" y="10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23" y="8"/>
                  </a:lnTo>
                  <a:lnTo>
                    <a:pt x="114" y="10"/>
                  </a:lnTo>
                  <a:lnTo>
                    <a:pt x="102" y="13"/>
                  </a:lnTo>
                  <a:lnTo>
                    <a:pt x="91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77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69" y="19"/>
                  </a:lnTo>
                  <a:lnTo>
                    <a:pt x="51" y="31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0" y="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20" y="51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3" y="69"/>
                  </a:lnTo>
                  <a:lnTo>
                    <a:pt x="8" y="83"/>
                  </a:lnTo>
                  <a:lnTo>
                    <a:pt x="5" y="97"/>
                  </a:lnTo>
                  <a:lnTo>
                    <a:pt x="2" y="114"/>
                  </a:lnTo>
                  <a:lnTo>
                    <a:pt x="2" y="131"/>
                  </a:lnTo>
                  <a:lnTo>
                    <a:pt x="4" y="149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3" y="177"/>
                  </a:lnTo>
                  <a:lnTo>
                    <a:pt x="19" y="186"/>
                  </a:lnTo>
                  <a:lnTo>
                    <a:pt x="31" y="204"/>
                  </a:lnTo>
                  <a:lnTo>
                    <a:pt x="45" y="219"/>
                  </a:lnTo>
                  <a:lnTo>
                    <a:pt x="53" y="224"/>
                  </a:lnTo>
                  <a:lnTo>
                    <a:pt x="62" y="230"/>
                  </a:lnTo>
                  <a:lnTo>
                    <a:pt x="62" y="230"/>
                  </a:lnTo>
                  <a:lnTo>
                    <a:pt x="76" y="236"/>
                  </a:lnTo>
                  <a:lnTo>
                    <a:pt x="89" y="242"/>
                  </a:lnTo>
                  <a:lnTo>
                    <a:pt x="103" y="247"/>
                  </a:lnTo>
                  <a:lnTo>
                    <a:pt x="115" y="250"/>
                  </a:lnTo>
                  <a:lnTo>
                    <a:pt x="115" y="250"/>
                  </a:lnTo>
                  <a:lnTo>
                    <a:pt x="135" y="252"/>
                  </a:lnTo>
                  <a:lnTo>
                    <a:pt x="135" y="252"/>
                  </a:lnTo>
                  <a:lnTo>
                    <a:pt x="145" y="252"/>
                  </a:lnTo>
                  <a:lnTo>
                    <a:pt x="152" y="250"/>
                  </a:lnTo>
                  <a:lnTo>
                    <a:pt x="160" y="247"/>
                  </a:lnTo>
                  <a:lnTo>
                    <a:pt x="166" y="244"/>
                  </a:lnTo>
                  <a:lnTo>
                    <a:pt x="171" y="239"/>
                  </a:lnTo>
                  <a:lnTo>
                    <a:pt x="175" y="235"/>
                  </a:lnTo>
                  <a:lnTo>
                    <a:pt x="178" y="229"/>
                  </a:lnTo>
                  <a:lnTo>
                    <a:pt x="180" y="221"/>
                  </a:lnTo>
                  <a:lnTo>
                    <a:pt x="180" y="221"/>
                  </a:lnTo>
                  <a:lnTo>
                    <a:pt x="183" y="198"/>
                  </a:lnTo>
                  <a:lnTo>
                    <a:pt x="183" y="175"/>
                  </a:lnTo>
                  <a:lnTo>
                    <a:pt x="183" y="152"/>
                  </a:lnTo>
                  <a:lnTo>
                    <a:pt x="180" y="132"/>
                  </a:lnTo>
                  <a:lnTo>
                    <a:pt x="180" y="132"/>
                  </a:lnTo>
                  <a:close/>
                  <a:moveTo>
                    <a:pt x="16" y="88"/>
                  </a:moveTo>
                  <a:lnTo>
                    <a:pt x="16" y="88"/>
                  </a:lnTo>
                  <a:lnTo>
                    <a:pt x="20" y="74"/>
                  </a:lnTo>
                  <a:lnTo>
                    <a:pt x="25" y="6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1" y="51"/>
                  </a:lnTo>
                  <a:lnTo>
                    <a:pt x="30" y="48"/>
                  </a:lnTo>
                  <a:lnTo>
                    <a:pt x="11" y="26"/>
                  </a:lnTo>
                  <a:lnTo>
                    <a:pt x="23" y="11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3" y="40"/>
                  </a:lnTo>
                  <a:lnTo>
                    <a:pt x="59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3" y="49"/>
                  </a:lnTo>
                  <a:lnTo>
                    <a:pt x="63" y="54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59" y="65"/>
                  </a:lnTo>
                  <a:lnTo>
                    <a:pt x="51" y="71"/>
                  </a:lnTo>
                  <a:lnTo>
                    <a:pt x="43" y="77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27" y="86"/>
                  </a:lnTo>
                  <a:lnTo>
                    <a:pt x="20" y="89"/>
                  </a:lnTo>
                  <a:lnTo>
                    <a:pt x="14" y="97"/>
                  </a:lnTo>
                  <a:lnTo>
                    <a:pt x="16" y="88"/>
                  </a:lnTo>
                  <a:close/>
                  <a:moveTo>
                    <a:pt x="172" y="219"/>
                  </a:moveTo>
                  <a:lnTo>
                    <a:pt x="172" y="219"/>
                  </a:lnTo>
                  <a:lnTo>
                    <a:pt x="169" y="229"/>
                  </a:lnTo>
                  <a:lnTo>
                    <a:pt x="166" y="232"/>
                  </a:lnTo>
                  <a:lnTo>
                    <a:pt x="163" y="236"/>
                  </a:lnTo>
                  <a:lnTo>
                    <a:pt x="158" y="239"/>
                  </a:lnTo>
                  <a:lnTo>
                    <a:pt x="152" y="241"/>
                  </a:lnTo>
                  <a:lnTo>
                    <a:pt x="145" y="242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17" y="242"/>
                  </a:lnTo>
                  <a:lnTo>
                    <a:pt x="117" y="242"/>
                  </a:lnTo>
                  <a:lnTo>
                    <a:pt x="105" y="239"/>
                  </a:lnTo>
                  <a:lnTo>
                    <a:pt x="92" y="235"/>
                  </a:lnTo>
                  <a:lnTo>
                    <a:pt x="79" y="229"/>
                  </a:lnTo>
                  <a:lnTo>
                    <a:pt x="65" y="223"/>
                  </a:lnTo>
                  <a:lnTo>
                    <a:pt x="65" y="223"/>
                  </a:lnTo>
                  <a:lnTo>
                    <a:pt x="59" y="218"/>
                  </a:lnTo>
                  <a:lnTo>
                    <a:pt x="51" y="212"/>
                  </a:lnTo>
                  <a:lnTo>
                    <a:pt x="37" y="198"/>
                  </a:lnTo>
                  <a:lnTo>
                    <a:pt x="25" y="181"/>
                  </a:lnTo>
                  <a:lnTo>
                    <a:pt x="17" y="164"/>
                  </a:lnTo>
                  <a:lnTo>
                    <a:pt x="17" y="164"/>
                  </a:lnTo>
                  <a:lnTo>
                    <a:pt x="13" y="147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11" y="123"/>
                  </a:lnTo>
                  <a:lnTo>
                    <a:pt x="16" y="112"/>
                  </a:lnTo>
                  <a:lnTo>
                    <a:pt x="19" y="106"/>
                  </a:lnTo>
                  <a:lnTo>
                    <a:pt x="23" y="100"/>
                  </a:lnTo>
                  <a:lnTo>
                    <a:pt x="28" y="95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48" y="83"/>
                  </a:lnTo>
                  <a:lnTo>
                    <a:pt x="59" y="77"/>
                  </a:lnTo>
                  <a:lnTo>
                    <a:pt x="65" y="69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71" y="54"/>
                  </a:lnTo>
                  <a:lnTo>
                    <a:pt x="71" y="48"/>
                  </a:lnTo>
                  <a:lnTo>
                    <a:pt x="69" y="40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7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91" y="28"/>
                  </a:lnTo>
                  <a:lnTo>
                    <a:pt x="91" y="28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102" y="22"/>
                  </a:lnTo>
                  <a:lnTo>
                    <a:pt x="111" y="19"/>
                  </a:lnTo>
                  <a:lnTo>
                    <a:pt x="120" y="17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38" y="17"/>
                  </a:lnTo>
                  <a:lnTo>
                    <a:pt x="140" y="17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41" y="26"/>
                  </a:lnTo>
                  <a:lnTo>
                    <a:pt x="141" y="34"/>
                  </a:lnTo>
                  <a:lnTo>
                    <a:pt x="140" y="36"/>
                  </a:lnTo>
                  <a:lnTo>
                    <a:pt x="138" y="36"/>
                  </a:lnTo>
                  <a:lnTo>
                    <a:pt x="138" y="36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22" y="37"/>
                  </a:lnTo>
                  <a:lnTo>
                    <a:pt x="112" y="40"/>
                  </a:lnTo>
                  <a:lnTo>
                    <a:pt x="106" y="43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100" y="52"/>
                  </a:lnTo>
                  <a:lnTo>
                    <a:pt x="99" y="59"/>
                  </a:lnTo>
                  <a:lnTo>
                    <a:pt x="100" y="62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5" y="71"/>
                  </a:lnTo>
                  <a:lnTo>
                    <a:pt x="109" y="74"/>
                  </a:lnTo>
                  <a:lnTo>
                    <a:pt x="115" y="75"/>
                  </a:lnTo>
                  <a:lnTo>
                    <a:pt x="122" y="77"/>
                  </a:lnTo>
                  <a:lnTo>
                    <a:pt x="122" y="77"/>
                  </a:lnTo>
                  <a:lnTo>
                    <a:pt x="131" y="79"/>
                  </a:lnTo>
                  <a:lnTo>
                    <a:pt x="138" y="82"/>
                  </a:lnTo>
                  <a:lnTo>
                    <a:pt x="146" y="86"/>
                  </a:lnTo>
                  <a:lnTo>
                    <a:pt x="152" y="92"/>
                  </a:lnTo>
                  <a:lnTo>
                    <a:pt x="158" y="102"/>
                  </a:lnTo>
                  <a:lnTo>
                    <a:pt x="164" y="111"/>
                  </a:lnTo>
                  <a:lnTo>
                    <a:pt x="167" y="121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74" y="152"/>
                  </a:lnTo>
                  <a:lnTo>
                    <a:pt x="175" y="175"/>
                  </a:lnTo>
                  <a:lnTo>
                    <a:pt x="174" y="198"/>
                  </a:lnTo>
                  <a:lnTo>
                    <a:pt x="172" y="219"/>
                  </a:lnTo>
                  <a:lnTo>
                    <a:pt x="172" y="21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9" name="Freeform 488"/>
            <p:cNvSpPr>
              <a:spLocks/>
            </p:cNvSpPr>
            <p:nvPr/>
          </p:nvSpPr>
          <p:spPr bwMode="auto">
            <a:xfrm>
              <a:off x="4418013" y="3246438"/>
              <a:ext cx="119063" cy="158750"/>
            </a:xfrm>
            <a:custGeom>
              <a:avLst/>
              <a:gdLst>
                <a:gd name="T0" fmla="*/ 63 w 75"/>
                <a:gd name="T1" fmla="*/ 60 h 100"/>
                <a:gd name="T2" fmla="*/ 45 w 75"/>
                <a:gd name="T3" fmla="*/ 57 h 100"/>
                <a:gd name="T4" fmla="*/ 43 w 75"/>
                <a:gd name="T5" fmla="*/ 57 h 100"/>
                <a:gd name="T6" fmla="*/ 29 w 75"/>
                <a:gd name="T7" fmla="*/ 41 h 100"/>
                <a:gd name="T8" fmla="*/ 17 w 75"/>
                <a:gd name="T9" fmla="*/ 22 h 100"/>
                <a:gd name="T10" fmla="*/ 19 w 75"/>
                <a:gd name="T11" fmla="*/ 17 h 100"/>
                <a:gd name="T12" fmla="*/ 31 w 75"/>
                <a:gd name="T13" fmla="*/ 17 h 100"/>
                <a:gd name="T14" fmla="*/ 42 w 75"/>
                <a:gd name="T15" fmla="*/ 17 h 100"/>
                <a:gd name="T16" fmla="*/ 56 w 75"/>
                <a:gd name="T17" fmla="*/ 15 h 100"/>
                <a:gd name="T18" fmla="*/ 49 w 75"/>
                <a:gd name="T19" fmla="*/ 11 h 100"/>
                <a:gd name="T20" fmla="*/ 31 w 75"/>
                <a:gd name="T21" fmla="*/ 8 h 100"/>
                <a:gd name="T22" fmla="*/ 14 w 75"/>
                <a:gd name="T23" fmla="*/ 9 h 100"/>
                <a:gd name="T24" fmla="*/ 11 w 75"/>
                <a:gd name="T25" fmla="*/ 8 h 100"/>
                <a:gd name="T26" fmla="*/ 10 w 75"/>
                <a:gd name="T27" fmla="*/ 0 h 100"/>
                <a:gd name="T28" fmla="*/ 0 w 75"/>
                <a:gd name="T29" fmla="*/ 2 h 100"/>
                <a:gd name="T30" fmla="*/ 11 w 75"/>
                <a:gd name="T31" fmla="*/ 29 h 100"/>
                <a:gd name="T32" fmla="*/ 11 w 75"/>
                <a:gd name="T33" fmla="*/ 32 h 100"/>
                <a:gd name="T34" fmla="*/ 6 w 75"/>
                <a:gd name="T35" fmla="*/ 40 h 100"/>
                <a:gd name="T36" fmla="*/ 5 w 75"/>
                <a:gd name="T37" fmla="*/ 55 h 100"/>
                <a:gd name="T38" fmla="*/ 10 w 75"/>
                <a:gd name="T39" fmla="*/ 74 h 100"/>
                <a:gd name="T40" fmla="*/ 14 w 75"/>
                <a:gd name="T41" fmla="*/ 83 h 100"/>
                <a:gd name="T42" fmla="*/ 25 w 75"/>
                <a:gd name="T43" fmla="*/ 98 h 100"/>
                <a:gd name="T44" fmla="*/ 34 w 75"/>
                <a:gd name="T45" fmla="*/ 90 h 100"/>
                <a:gd name="T46" fmla="*/ 22 w 75"/>
                <a:gd name="T47" fmla="*/ 78 h 100"/>
                <a:gd name="T48" fmla="*/ 22 w 75"/>
                <a:gd name="T49" fmla="*/ 77 h 100"/>
                <a:gd name="T50" fmla="*/ 14 w 75"/>
                <a:gd name="T51" fmla="*/ 63 h 100"/>
                <a:gd name="T52" fmla="*/ 14 w 75"/>
                <a:gd name="T53" fmla="*/ 49 h 100"/>
                <a:gd name="T54" fmla="*/ 17 w 75"/>
                <a:gd name="T55" fmla="*/ 38 h 100"/>
                <a:gd name="T56" fmla="*/ 20 w 75"/>
                <a:gd name="T57" fmla="*/ 43 h 100"/>
                <a:gd name="T58" fmla="*/ 43 w 75"/>
                <a:gd name="T59" fmla="*/ 68 h 100"/>
                <a:gd name="T60" fmla="*/ 74 w 75"/>
                <a:gd name="T61" fmla="*/ 80 h 100"/>
                <a:gd name="T62" fmla="*/ 75 w 75"/>
                <a:gd name="T63" fmla="*/ 72 h 100"/>
                <a:gd name="T64" fmla="*/ 59 w 75"/>
                <a:gd name="T65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00">
                  <a:moveTo>
                    <a:pt x="52" y="63"/>
                  </a:moveTo>
                  <a:lnTo>
                    <a:pt x="63" y="60"/>
                  </a:lnTo>
                  <a:lnTo>
                    <a:pt x="60" y="52"/>
                  </a:lnTo>
                  <a:lnTo>
                    <a:pt x="45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36" y="49"/>
                  </a:lnTo>
                  <a:lnTo>
                    <a:pt x="29" y="41"/>
                  </a:lnTo>
                  <a:lnTo>
                    <a:pt x="23" y="32"/>
                  </a:lnTo>
                  <a:lnTo>
                    <a:pt x="17" y="22"/>
                  </a:lnTo>
                  <a:lnTo>
                    <a:pt x="16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42" y="17"/>
                  </a:lnTo>
                  <a:lnTo>
                    <a:pt x="48" y="20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49" y="11"/>
                  </a:lnTo>
                  <a:lnTo>
                    <a:pt x="43" y="9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12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6" y="40"/>
                  </a:lnTo>
                  <a:lnTo>
                    <a:pt x="5" y="48"/>
                  </a:lnTo>
                  <a:lnTo>
                    <a:pt x="5" y="55"/>
                  </a:lnTo>
                  <a:lnTo>
                    <a:pt x="6" y="63"/>
                  </a:lnTo>
                  <a:lnTo>
                    <a:pt x="10" y="74"/>
                  </a:lnTo>
                  <a:lnTo>
                    <a:pt x="14" y="81"/>
                  </a:lnTo>
                  <a:lnTo>
                    <a:pt x="14" y="83"/>
                  </a:lnTo>
                  <a:lnTo>
                    <a:pt x="17" y="100"/>
                  </a:lnTo>
                  <a:lnTo>
                    <a:pt x="25" y="98"/>
                  </a:lnTo>
                  <a:lnTo>
                    <a:pt x="23" y="87"/>
                  </a:lnTo>
                  <a:lnTo>
                    <a:pt x="34" y="90"/>
                  </a:lnTo>
                  <a:lnTo>
                    <a:pt x="37" y="83"/>
                  </a:lnTo>
                  <a:lnTo>
                    <a:pt x="22" y="78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17" y="71"/>
                  </a:lnTo>
                  <a:lnTo>
                    <a:pt x="14" y="63"/>
                  </a:lnTo>
                  <a:lnTo>
                    <a:pt x="13" y="54"/>
                  </a:lnTo>
                  <a:lnTo>
                    <a:pt x="14" y="49"/>
                  </a:lnTo>
                  <a:lnTo>
                    <a:pt x="14" y="45"/>
                  </a:lnTo>
                  <a:lnTo>
                    <a:pt x="17" y="38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31" y="57"/>
                  </a:lnTo>
                  <a:lnTo>
                    <a:pt x="43" y="68"/>
                  </a:lnTo>
                  <a:lnTo>
                    <a:pt x="59" y="75"/>
                  </a:lnTo>
                  <a:lnTo>
                    <a:pt x="74" y="80"/>
                  </a:lnTo>
                  <a:lnTo>
                    <a:pt x="75" y="72"/>
                  </a:lnTo>
                  <a:lnTo>
                    <a:pt x="75" y="72"/>
                  </a:lnTo>
                  <a:lnTo>
                    <a:pt x="66" y="69"/>
                  </a:lnTo>
                  <a:lnTo>
                    <a:pt x="59" y="66"/>
                  </a:lnTo>
                  <a:lnTo>
                    <a:pt x="52" y="6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0" name="Freeform 489"/>
          <p:cNvSpPr>
            <a:spLocks noEditPoints="1"/>
          </p:cNvSpPr>
          <p:nvPr userDrawn="1"/>
        </p:nvSpPr>
        <p:spPr bwMode="auto">
          <a:xfrm>
            <a:off x="9991061" y="3072295"/>
            <a:ext cx="327235" cy="356218"/>
          </a:xfrm>
          <a:custGeom>
            <a:avLst/>
            <a:gdLst>
              <a:gd name="T0" fmla="*/ 167 w 175"/>
              <a:gd name="T1" fmla="*/ 31 h 254"/>
              <a:gd name="T2" fmla="*/ 137 w 175"/>
              <a:gd name="T3" fmla="*/ 73 h 254"/>
              <a:gd name="T4" fmla="*/ 129 w 175"/>
              <a:gd name="T5" fmla="*/ 103 h 254"/>
              <a:gd name="T6" fmla="*/ 126 w 175"/>
              <a:gd name="T7" fmla="*/ 129 h 254"/>
              <a:gd name="T8" fmla="*/ 106 w 175"/>
              <a:gd name="T9" fmla="*/ 144 h 254"/>
              <a:gd name="T10" fmla="*/ 91 w 175"/>
              <a:gd name="T11" fmla="*/ 138 h 254"/>
              <a:gd name="T12" fmla="*/ 88 w 175"/>
              <a:gd name="T13" fmla="*/ 122 h 254"/>
              <a:gd name="T14" fmla="*/ 86 w 175"/>
              <a:gd name="T15" fmla="*/ 103 h 254"/>
              <a:gd name="T16" fmla="*/ 63 w 175"/>
              <a:gd name="T17" fmla="*/ 86 h 254"/>
              <a:gd name="T18" fmla="*/ 34 w 175"/>
              <a:gd name="T19" fmla="*/ 78 h 254"/>
              <a:gd name="T20" fmla="*/ 35 w 175"/>
              <a:gd name="T21" fmla="*/ 55 h 254"/>
              <a:gd name="T22" fmla="*/ 65 w 175"/>
              <a:gd name="T23" fmla="*/ 52 h 254"/>
              <a:gd name="T24" fmla="*/ 80 w 175"/>
              <a:gd name="T25" fmla="*/ 53 h 254"/>
              <a:gd name="T26" fmla="*/ 117 w 175"/>
              <a:gd name="T27" fmla="*/ 38 h 254"/>
              <a:gd name="T28" fmla="*/ 146 w 175"/>
              <a:gd name="T29" fmla="*/ 4 h 254"/>
              <a:gd name="T30" fmla="*/ 137 w 175"/>
              <a:gd name="T31" fmla="*/ 1 h 254"/>
              <a:gd name="T32" fmla="*/ 104 w 175"/>
              <a:gd name="T33" fmla="*/ 35 h 254"/>
              <a:gd name="T34" fmla="*/ 75 w 175"/>
              <a:gd name="T35" fmla="*/ 43 h 254"/>
              <a:gd name="T36" fmla="*/ 52 w 175"/>
              <a:gd name="T37" fmla="*/ 40 h 254"/>
              <a:gd name="T38" fmla="*/ 29 w 175"/>
              <a:gd name="T39" fmla="*/ 47 h 254"/>
              <a:gd name="T40" fmla="*/ 22 w 175"/>
              <a:gd name="T41" fmla="*/ 73 h 254"/>
              <a:gd name="T42" fmla="*/ 19 w 175"/>
              <a:gd name="T43" fmla="*/ 107 h 254"/>
              <a:gd name="T44" fmla="*/ 3 w 175"/>
              <a:gd name="T45" fmla="*/ 125 h 254"/>
              <a:gd name="T46" fmla="*/ 3 w 175"/>
              <a:gd name="T47" fmla="*/ 155 h 254"/>
              <a:gd name="T48" fmla="*/ 22 w 175"/>
              <a:gd name="T49" fmla="*/ 188 h 254"/>
              <a:gd name="T50" fmla="*/ 32 w 175"/>
              <a:gd name="T51" fmla="*/ 208 h 254"/>
              <a:gd name="T52" fmla="*/ 20 w 175"/>
              <a:gd name="T53" fmla="*/ 164 h 254"/>
              <a:gd name="T54" fmla="*/ 9 w 175"/>
              <a:gd name="T55" fmla="*/ 138 h 254"/>
              <a:gd name="T56" fmla="*/ 20 w 175"/>
              <a:gd name="T57" fmla="*/ 125 h 254"/>
              <a:gd name="T58" fmla="*/ 45 w 175"/>
              <a:gd name="T59" fmla="*/ 125 h 254"/>
              <a:gd name="T60" fmla="*/ 51 w 175"/>
              <a:gd name="T61" fmla="*/ 147 h 254"/>
              <a:gd name="T62" fmla="*/ 66 w 175"/>
              <a:gd name="T63" fmla="*/ 173 h 254"/>
              <a:gd name="T64" fmla="*/ 88 w 175"/>
              <a:gd name="T65" fmla="*/ 178 h 254"/>
              <a:gd name="T66" fmla="*/ 91 w 175"/>
              <a:gd name="T67" fmla="*/ 184 h 254"/>
              <a:gd name="T68" fmla="*/ 71 w 175"/>
              <a:gd name="T69" fmla="*/ 205 h 254"/>
              <a:gd name="T70" fmla="*/ 62 w 175"/>
              <a:gd name="T71" fmla="*/ 250 h 254"/>
              <a:gd name="T72" fmla="*/ 71 w 175"/>
              <a:gd name="T73" fmla="*/ 253 h 254"/>
              <a:gd name="T74" fmla="*/ 75 w 175"/>
              <a:gd name="T75" fmla="*/ 219 h 254"/>
              <a:gd name="T76" fmla="*/ 94 w 175"/>
              <a:gd name="T77" fmla="*/ 197 h 254"/>
              <a:gd name="T78" fmla="*/ 101 w 175"/>
              <a:gd name="T79" fmla="*/ 182 h 254"/>
              <a:gd name="T80" fmla="*/ 101 w 175"/>
              <a:gd name="T81" fmla="*/ 164 h 254"/>
              <a:gd name="T82" fmla="*/ 114 w 175"/>
              <a:gd name="T83" fmla="*/ 153 h 254"/>
              <a:gd name="T84" fmla="*/ 135 w 175"/>
              <a:gd name="T85" fmla="*/ 135 h 254"/>
              <a:gd name="T86" fmla="*/ 140 w 175"/>
              <a:gd name="T87" fmla="*/ 103 h 254"/>
              <a:gd name="T88" fmla="*/ 146 w 175"/>
              <a:gd name="T89" fmla="*/ 78 h 254"/>
              <a:gd name="T90" fmla="*/ 173 w 175"/>
              <a:gd name="T91" fmla="*/ 38 h 254"/>
              <a:gd name="T92" fmla="*/ 78 w 175"/>
              <a:gd name="T93" fmla="*/ 139 h 254"/>
              <a:gd name="T94" fmla="*/ 97 w 175"/>
              <a:gd name="T95" fmla="*/ 153 h 254"/>
              <a:gd name="T96" fmla="*/ 91 w 175"/>
              <a:gd name="T97" fmla="*/ 167 h 254"/>
              <a:gd name="T98" fmla="*/ 83 w 175"/>
              <a:gd name="T99" fmla="*/ 167 h 254"/>
              <a:gd name="T100" fmla="*/ 63 w 175"/>
              <a:gd name="T101" fmla="*/ 158 h 254"/>
              <a:gd name="T102" fmla="*/ 60 w 175"/>
              <a:gd name="T103" fmla="*/ 129 h 254"/>
              <a:gd name="T104" fmla="*/ 42 w 175"/>
              <a:gd name="T105" fmla="*/ 113 h 254"/>
              <a:gd name="T106" fmla="*/ 32 w 175"/>
              <a:gd name="T107" fmla="*/ 101 h 254"/>
              <a:gd name="T108" fmla="*/ 51 w 175"/>
              <a:gd name="T109" fmla="*/ 95 h 254"/>
              <a:gd name="T110" fmla="*/ 75 w 175"/>
              <a:gd name="T111" fmla="*/ 106 h 254"/>
              <a:gd name="T112" fmla="*/ 77 w 175"/>
              <a:gd name="T113" fmla="*/ 12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5" h="254">
                <a:moveTo>
                  <a:pt x="172" y="31"/>
                </a:moveTo>
                <a:lnTo>
                  <a:pt x="172" y="31"/>
                </a:lnTo>
                <a:lnTo>
                  <a:pt x="169" y="31"/>
                </a:lnTo>
                <a:lnTo>
                  <a:pt x="169" y="31"/>
                </a:lnTo>
                <a:lnTo>
                  <a:pt x="167" y="31"/>
                </a:lnTo>
                <a:lnTo>
                  <a:pt x="166" y="32"/>
                </a:lnTo>
                <a:lnTo>
                  <a:pt x="166" y="32"/>
                </a:lnTo>
                <a:lnTo>
                  <a:pt x="143" y="63"/>
                </a:lnTo>
                <a:lnTo>
                  <a:pt x="143" y="63"/>
                </a:lnTo>
                <a:lnTo>
                  <a:pt x="137" y="73"/>
                </a:lnTo>
                <a:lnTo>
                  <a:pt x="132" y="83"/>
                </a:lnTo>
                <a:lnTo>
                  <a:pt x="129" y="92"/>
                </a:lnTo>
                <a:lnTo>
                  <a:pt x="129" y="99"/>
                </a:lnTo>
                <a:lnTo>
                  <a:pt x="129" y="99"/>
                </a:lnTo>
                <a:lnTo>
                  <a:pt x="129" y="103"/>
                </a:lnTo>
                <a:lnTo>
                  <a:pt x="129" y="103"/>
                </a:lnTo>
                <a:lnTo>
                  <a:pt x="129" y="103"/>
                </a:lnTo>
                <a:lnTo>
                  <a:pt x="130" y="112"/>
                </a:lnTo>
                <a:lnTo>
                  <a:pt x="129" y="119"/>
                </a:lnTo>
                <a:lnTo>
                  <a:pt x="126" y="129"/>
                </a:lnTo>
                <a:lnTo>
                  <a:pt x="123" y="135"/>
                </a:lnTo>
                <a:lnTo>
                  <a:pt x="118" y="139"/>
                </a:lnTo>
                <a:lnTo>
                  <a:pt x="118" y="139"/>
                </a:lnTo>
                <a:lnTo>
                  <a:pt x="112" y="142"/>
                </a:lnTo>
                <a:lnTo>
                  <a:pt x="106" y="144"/>
                </a:lnTo>
                <a:lnTo>
                  <a:pt x="106" y="144"/>
                </a:lnTo>
                <a:lnTo>
                  <a:pt x="101" y="144"/>
                </a:lnTo>
                <a:lnTo>
                  <a:pt x="101" y="144"/>
                </a:lnTo>
                <a:lnTo>
                  <a:pt x="94" y="141"/>
                </a:lnTo>
                <a:lnTo>
                  <a:pt x="91" y="138"/>
                </a:lnTo>
                <a:lnTo>
                  <a:pt x="88" y="136"/>
                </a:lnTo>
                <a:lnTo>
                  <a:pt x="88" y="136"/>
                </a:lnTo>
                <a:lnTo>
                  <a:pt x="88" y="130"/>
                </a:lnTo>
                <a:lnTo>
                  <a:pt x="88" y="122"/>
                </a:lnTo>
                <a:lnTo>
                  <a:pt x="88" y="122"/>
                </a:lnTo>
                <a:lnTo>
                  <a:pt x="88" y="122"/>
                </a:lnTo>
                <a:lnTo>
                  <a:pt x="88" y="113"/>
                </a:lnTo>
                <a:lnTo>
                  <a:pt x="88" y="113"/>
                </a:lnTo>
                <a:lnTo>
                  <a:pt x="88" y="109"/>
                </a:lnTo>
                <a:lnTo>
                  <a:pt x="86" y="103"/>
                </a:lnTo>
                <a:lnTo>
                  <a:pt x="83" y="98"/>
                </a:lnTo>
                <a:lnTo>
                  <a:pt x="80" y="95"/>
                </a:lnTo>
                <a:lnTo>
                  <a:pt x="72" y="89"/>
                </a:lnTo>
                <a:lnTo>
                  <a:pt x="63" y="86"/>
                </a:lnTo>
                <a:lnTo>
                  <a:pt x="63" y="86"/>
                </a:lnTo>
                <a:lnTo>
                  <a:pt x="54" y="84"/>
                </a:lnTo>
                <a:lnTo>
                  <a:pt x="39" y="81"/>
                </a:lnTo>
                <a:lnTo>
                  <a:pt x="39" y="81"/>
                </a:lnTo>
                <a:lnTo>
                  <a:pt x="35" y="80"/>
                </a:lnTo>
                <a:lnTo>
                  <a:pt x="34" y="78"/>
                </a:lnTo>
                <a:lnTo>
                  <a:pt x="31" y="72"/>
                </a:lnTo>
                <a:lnTo>
                  <a:pt x="31" y="72"/>
                </a:lnTo>
                <a:lnTo>
                  <a:pt x="31" y="64"/>
                </a:lnTo>
                <a:lnTo>
                  <a:pt x="32" y="60"/>
                </a:lnTo>
                <a:lnTo>
                  <a:pt x="35" y="55"/>
                </a:lnTo>
                <a:lnTo>
                  <a:pt x="35" y="55"/>
                </a:lnTo>
                <a:lnTo>
                  <a:pt x="43" y="52"/>
                </a:lnTo>
                <a:lnTo>
                  <a:pt x="52" y="50"/>
                </a:lnTo>
                <a:lnTo>
                  <a:pt x="52" y="50"/>
                </a:lnTo>
                <a:lnTo>
                  <a:pt x="65" y="52"/>
                </a:lnTo>
                <a:lnTo>
                  <a:pt x="66" y="52"/>
                </a:lnTo>
                <a:lnTo>
                  <a:pt x="66" y="52"/>
                </a:lnTo>
                <a:lnTo>
                  <a:pt x="74" y="53"/>
                </a:lnTo>
                <a:lnTo>
                  <a:pt x="74" y="53"/>
                </a:lnTo>
                <a:lnTo>
                  <a:pt x="80" y="53"/>
                </a:lnTo>
                <a:lnTo>
                  <a:pt x="80" y="53"/>
                </a:lnTo>
                <a:lnTo>
                  <a:pt x="94" y="52"/>
                </a:lnTo>
                <a:lnTo>
                  <a:pt x="103" y="47"/>
                </a:lnTo>
                <a:lnTo>
                  <a:pt x="111" y="43"/>
                </a:lnTo>
                <a:lnTo>
                  <a:pt x="117" y="38"/>
                </a:lnTo>
                <a:lnTo>
                  <a:pt x="117" y="38"/>
                </a:lnTo>
                <a:lnTo>
                  <a:pt x="135" y="20"/>
                </a:lnTo>
                <a:lnTo>
                  <a:pt x="144" y="9"/>
                </a:lnTo>
                <a:lnTo>
                  <a:pt x="144" y="9"/>
                </a:lnTo>
                <a:lnTo>
                  <a:pt x="146" y="4"/>
                </a:lnTo>
                <a:lnTo>
                  <a:pt x="146" y="4"/>
                </a:lnTo>
                <a:lnTo>
                  <a:pt x="144" y="1"/>
                </a:lnTo>
                <a:lnTo>
                  <a:pt x="144" y="1"/>
                </a:lnTo>
                <a:lnTo>
                  <a:pt x="140" y="0"/>
                </a:lnTo>
                <a:lnTo>
                  <a:pt x="137" y="1"/>
                </a:lnTo>
                <a:lnTo>
                  <a:pt x="137" y="1"/>
                </a:lnTo>
                <a:lnTo>
                  <a:pt x="126" y="14"/>
                </a:lnTo>
                <a:lnTo>
                  <a:pt x="109" y="31"/>
                </a:lnTo>
                <a:lnTo>
                  <a:pt x="109" y="31"/>
                </a:lnTo>
                <a:lnTo>
                  <a:pt x="104" y="35"/>
                </a:lnTo>
                <a:lnTo>
                  <a:pt x="98" y="38"/>
                </a:lnTo>
                <a:lnTo>
                  <a:pt x="91" y="41"/>
                </a:lnTo>
                <a:lnTo>
                  <a:pt x="80" y="43"/>
                </a:lnTo>
                <a:lnTo>
                  <a:pt x="80" y="43"/>
                </a:lnTo>
                <a:lnTo>
                  <a:pt x="75" y="43"/>
                </a:lnTo>
                <a:lnTo>
                  <a:pt x="75" y="43"/>
                </a:lnTo>
                <a:lnTo>
                  <a:pt x="66" y="41"/>
                </a:lnTo>
                <a:lnTo>
                  <a:pt x="66" y="41"/>
                </a:lnTo>
                <a:lnTo>
                  <a:pt x="52" y="40"/>
                </a:lnTo>
                <a:lnTo>
                  <a:pt x="52" y="40"/>
                </a:lnTo>
                <a:lnTo>
                  <a:pt x="45" y="40"/>
                </a:lnTo>
                <a:lnTo>
                  <a:pt x="40" y="41"/>
                </a:lnTo>
                <a:lnTo>
                  <a:pt x="34" y="44"/>
                </a:lnTo>
                <a:lnTo>
                  <a:pt x="29" y="47"/>
                </a:lnTo>
                <a:lnTo>
                  <a:pt x="29" y="47"/>
                </a:lnTo>
                <a:lnTo>
                  <a:pt x="25" y="53"/>
                </a:lnTo>
                <a:lnTo>
                  <a:pt x="22" y="60"/>
                </a:lnTo>
                <a:lnTo>
                  <a:pt x="20" y="66"/>
                </a:lnTo>
                <a:lnTo>
                  <a:pt x="22" y="73"/>
                </a:lnTo>
                <a:lnTo>
                  <a:pt x="22" y="73"/>
                </a:lnTo>
                <a:lnTo>
                  <a:pt x="23" y="80"/>
                </a:lnTo>
                <a:lnTo>
                  <a:pt x="23" y="80"/>
                </a:lnTo>
                <a:lnTo>
                  <a:pt x="23" y="86"/>
                </a:lnTo>
                <a:lnTo>
                  <a:pt x="23" y="96"/>
                </a:lnTo>
                <a:lnTo>
                  <a:pt x="19" y="107"/>
                </a:lnTo>
                <a:lnTo>
                  <a:pt x="16" y="113"/>
                </a:lnTo>
                <a:lnTo>
                  <a:pt x="12" y="118"/>
                </a:lnTo>
                <a:lnTo>
                  <a:pt x="12" y="118"/>
                </a:lnTo>
                <a:lnTo>
                  <a:pt x="6" y="121"/>
                </a:lnTo>
                <a:lnTo>
                  <a:pt x="3" y="125"/>
                </a:lnTo>
                <a:lnTo>
                  <a:pt x="2" y="132"/>
                </a:lnTo>
                <a:lnTo>
                  <a:pt x="0" y="136"/>
                </a:lnTo>
                <a:lnTo>
                  <a:pt x="0" y="136"/>
                </a:lnTo>
                <a:lnTo>
                  <a:pt x="0" y="145"/>
                </a:lnTo>
                <a:lnTo>
                  <a:pt x="3" y="155"/>
                </a:lnTo>
                <a:lnTo>
                  <a:pt x="8" y="164"/>
                </a:lnTo>
                <a:lnTo>
                  <a:pt x="12" y="170"/>
                </a:lnTo>
                <a:lnTo>
                  <a:pt x="12" y="170"/>
                </a:lnTo>
                <a:lnTo>
                  <a:pt x="19" y="179"/>
                </a:lnTo>
                <a:lnTo>
                  <a:pt x="22" y="188"/>
                </a:lnTo>
                <a:lnTo>
                  <a:pt x="22" y="197"/>
                </a:lnTo>
                <a:lnTo>
                  <a:pt x="22" y="208"/>
                </a:lnTo>
                <a:lnTo>
                  <a:pt x="19" y="245"/>
                </a:lnTo>
                <a:lnTo>
                  <a:pt x="29" y="247"/>
                </a:lnTo>
                <a:lnTo>
                  <a:pt x="32" y="208"/>
                </a:lnTo>
                <a:lnTo>
                  <a:pt x="32" y="208"/>
                </a:lnTo>
                <a:lnTo>
                  <a:pt x="32" y="197"/>
                </a:lnTo>
                <a:lnTo>
                  <a:pt x="32" y="185"/>
                </a:lnTo>
                <a:lnTo>
                  <a:pt x="28" y="175"/>
                </a:lnTo>
                <a:lnTo>
                  <a:pt x="20" y="164"/>
                </a:lnTo>
                <a:lnTo>
                  <a:pt x="20" y="164"/>
                </a:lnTo>
                <a:lnTo>
                  <a:pt x="16" y="158"/>
                </a:lnTo>
                <a:lnTo>
                  <a:pt x="12" y="150"/>
                </a:lnTo>
                <a:lnTo>
                  <a:pt x="9" y="144"/>
                </a:lnTo>
                <a:lnTo>
                  <a:pt x="9" y="138"/>
                </a:lnTo>
                <a:lnTo>
                  <a:pt x="9" y="138"/>
                </a:lnTo>
                <a:lnTo>
                  <a:pt x="11" y="135"/>
                </a:lnTo>
                <a:lnTo>
                  <a:pt x="12" y="130"/>
                </a:lnTo>
                <a:lnTo>
                  <a:pt x="20" y="125"/>
                </a:lnTo>
                <a:lnTo>
                  <a:pt x="20" y="125"/>
                </a:lnTo>
                <a:lnTo>
                  <a:pt x="25" y="122"/>
                </a:lnTo>
                <a:lnTo>
                  <a:pt x="31" y="122"/>
                </a:lnTo>
                <a:lnTo>
                  <a:pt x="31" y="122"/>
                </a:lnTo>
                <a:lnTo>
                  <a:pt x="39" y="122"/>
                </a:lnTo>
                <a:lnTo>
                  <a:pt x="45" y="125"/>
                </a:lnTo>
                <a:lnTo>
                  <a:pt x="45" y="125"/>
                </a:lnTo>
                <a:lnTo>
                  <a:pt x="49" y="129"/>
                </a:lnTo>
                <a:lnTo>
                  <a:pt x="51" y="135"/>
                </a:lnTo>
                <a:lnTo>
                  <a:pt x="51" y="135"/>
                </a:lnTo>
                <a:lnTo>
                  <a:pt x="51" y="147"/>
                </a:lnTo>
                <a:lnTo>
                  <a:pt x="52" y="156"/>
                </a:lnTo>
                <a:lnTo>
                  <a:pt x="55" y="164"/>
                </a:lnTo>
                <a:lnTo>
                  <a:pt x="62" y="170"/>
                </a:lnTo>
                <a:lnTo>
                  <a:pt x="62" y="170"/>
                </a:lnTo>
                <a:lnTo>
                  <a:pt x="66" y="173"/>
                </a:lnTo>
                <a:lnTo>
                  <a:pt x="72" y="176"/>
                </a:lnTo>
                <a:lnTo>
                  <a:pt x="81" y="178"/>
                </a:lnTo>
                <a:lnTo>
                  <a:pt x="81" y="178"/>
                </a:lnTo>
                <a:lnTo>
                  <a:pt x="88" y="178"/>
                </a:lnTo>
                <a:lnTo>
                  <a:pt x="88" y="178"/>
                </a:lnTo>
                <a:lnTo>
                  <a:pt x="91" y="182"/>
                </a:lnTo>
                <a:lnTo>
                  <a:pt x="91" y="182"/>
                </a:lnTo>
                <a:lnTo>
                  <a:pt x="91" y="182"/>
                </a:lnTo>
                <a:lnTo>
                  <a:pt x="91" y="184"/>
                </a:lnTo>
                <a:lnTo>
                  <a:pt x="91" y="184"/>
                </a:lnTo>
                <a:lnTo>
                  <a:pt x="91" y="187"/>
                </a:lnTo>
                <a:lnTo>
                  <a:pt x="89" y="188"/>
                </a:lnTo>
                <a:lnTo>
                  <a:pt x="89" y="188"/>
                </a:lnTo>
                <a:lnTo>
                  <a:pt x="77" y="197"/>
                </a:lnTo>
                <a:lnTo>
                  <a:pt x="71" y="205"/>
                </a:lnTo>
                <a:lnTo>
                  <a:pt x="71" y="205"/>
                </a:lnTo>
                <a:lnTo>
                  <a:pt x="68" y="211"/>
                </a:lnTo>
                <a:lnTo>
                  <a:pt x="65" y="217"/>
                </a:lnTo>
                <a:lnTo>
                  <a:pt x="63" y="231"/>
                </a:lnTo>
                <a:lnTo>
                  <a:pt x="62" y="250"/>
                </a:lnTo>
                <a:lnTo>
                  <a:pt x="62" y="250"/>
                </a:lnTo>
                <a:lnTo>
                  <a:pt x="63" y="253"/>
                </a:lnTo>
                <a:lnTo>
                  <a:pt x="68" y="254"/>
                </a:lnTo>
                <a:lnTo>
                  <a:pt x="68" y="254"/>
                </a:lnTo>
                <a:lnTo>
                  <a:pt x="71" y="253"/>
                </a:lnTo>
                <a:lnTo>
                  <a:pt x="71" y="253"/>
                </a:lnTo>
                <a:lnTo>
                  <a:pt x="72" y="250"/>
                </a:lnTo>
                <a:lnTo>
                  <a:pt x="72" y="250"/>
                </a:lnTo>
                <a:lnTo>
                  <a:pt x="74" y="230"/>
                </a:lnTo>
                <a:lnTo>
                  <a:pt x="75" y="219"/>
                </a:lnTo>
                <a:lnTo>
                  <a:pt x="78" y="213"/>
                </a:lnTo>
                <a:lnTo>
                  <a:pt x="78" y="213"/>
                </a:lnTo>
                <a:lnTo>
                  <a:pt x="85" y="205"/>
                </a:lnTo>
                <a:lnTo>
                  <a:pt x="94" y="197"/>
                </a:lnTo>
                <a:lnTo>
                  <a:pt x="94" y="197"/>
                </a:lnTo>
                <a:lnTo>
                  <a:pt x="97" y="194"/>
                </a:lnTo>
                <a:lnTo>
                  <a:pt x="100" y="191"/>
                </a:lnTo>
                <a:lnTo>
                  <a:pt x="101" y="187"/>
                </a:lnTo>
                <a:lnTo>
                  <a:pt x="101" y="182"/>
                </a:lnTo>
                <a:lnTo>
                  <a:pt x="101" y="182"/>
                </a:lnTo>
                <a:lnTo>
                  <a:pt x="100" y="176"/>
                </a:lnTo>
                <a:lnTo>
                  <a:pt x="100" y="176"/>
                </a:lnTo>
                <a:lnTo>
                  <a:pt x="100" y="168"/>
                </a:lnTo>
                <a:lnTo>
                  <a:pt x="100" y="168"/>
                </a:lnTo>
                <a:lnTo>
                  <a:pt x="101" y="164"/>
                </a:lnTo>
                <a:lnTo>
                  <a:pt x="104" y="161"/>
                </a:lnTo>
                <a:lnTo>
                  <a:pt x="112" y="153"/>
                </a:lnTo>
                <a:lnTo>
                  <a:pt x="114" y="153"/>
                </a:lnTo>
                <a:lnTo>
                  <a:pt x="114" y="153"/>
                </a:lnTo>
                <a:lnTo>
                  <a:pt x="114" y="153"/>
                </a:lnTo>
                <a:lnTo>
                  <a:pt x="120" y="152"/>
                </a:lnTo>
                <a:lnTo>
                  <a:pt x="126" y="147"/>
                </a:lnTo>
                <a:lnTo>
                  <a:pt x="126" y="147"/>
                </a:lnTo>
                <a:lnTo>
                  <a:pt x="132" y="141"/>
                </a:lnTo>
                <a:lnTo>
                  <a:pt x="135" y="135"/>
                </a:lnTo>
                <a:lnTo>
                  <a:pt x="138" y="129"/>
                </a:lnTo>
                <a:lnTo>
                  <a:pt x="140" y="122"/>
                </a:lnTo>
                <a:lnTo>
                  <a:pt x="141" y="112"/>
                </a:lnTo>
                <a:lnTo>
                  <a:pt x="140" y="103"/>
                </a:lnTo>
                <a:lnTo>
                  <a:pt x="140" y="103"/>
                </a:lnTo>
                <a:lnTo>
                  <a:pt x="140" y="98"/>
                </a:lnTo>
                <a:lnTo>
                  <a:pt x="140" y="98"/>
                </a:lnTo>
                <a:lnTo>
                  <a:pt x="140" y="92"/>
                </a:lnTo>
                <a:lnTo>
                  <a:pt x="141" y="86"/>
                </a:lnTo>
                <a:lnTo>
                  <a:pt x="146" y="78"/>
                </a:lnTo>
                <a:lnTo>
                  <a:pt x="150" y="69"/>
                </a:lnTo>
                <a:lnTo>
                  <a:pt x="150" y="69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lnTo>
                  <a:pt x="175" y="35"/>
                </a:lnTo>
                <a:lnTo>
                  <a:pt x="172" y="31"/>
                </a:lnTo>
                <a:lnTo>
                  <a:pt x="172" y="31"/>
                </a:lnTo>
                <a:close/>
                <a:moveTo>
                  <a:pt x="78" y="139"/>
                </a:moveTo>
                <a:lnTo>
                  <a:pt x="78" y="139"/>
                </a:lnTo>
                <a:lnTo>
                  <a:pt x="81" y="144"/>
                </a:lnTo>
                <a:lnTo>
                  <a:pt x="85" y="147"/>
                </a:lnTo>
                <a:lnTo>
                  <a:pt x="89" y="150"/>
                </a:lnTo>
                <a:lnTo>
                  <a:pt x="95" y="153"/>
                </a:lnTo>
                <a:lnTo>
                  <a:pt x="97" y="153"/>
                </a:lnTo>
                <a:lnTo>
                  <a:pt x="95" y="155"/>
                </a:lnTo>
                <a:lnTo>
                  <a:pt x="95" y="155"/>
                </a:lnTo>
                <a:lnTo>
                  <a:pt x="95" y="155"/>
                </a:lnTo>
                <a:lnTo>
                  <a:pt x="92" y="161"/>
                </a:lnTo>
                <a:lnTo>
                  <a:pt x="91" y="167"/>
                </a:lnTo>
                <a:lnTo>
                  <a:pt x="91" y="167"/>
                </a:lnTo>
                <a:lnTo>
                  <a:pt x="89" y="167"/>
                </a:lnTo>
                <a:lnTo>
                  <a:pt x="89" y="167"/>
                </a:lnTo>
                <a:lnTo>
                  <a:pt x="83" y="167"/>
                </a:lnTo>
                <a:lnTo>
                  <a:pt x="83" y="167"/>
                </a:lnTo>
                <a:lnTo>
                  <a:pt x="75" y="165"/>
                </a:lnTo>
                <a:lnTo>
                  <a:pt x="71" y="164"/>
                </a:lnTo>
                <a:lnTo>
                  <a:pt x="68" y="162"/>
                </a:lnTo>
                <a:lnTo>
                  <a:pt x="68" y="162"/>
                </a:lnTo>
                <a:lnTo>
                  <a:pt x="63" y="158"/>
                </a:lnTo>
                <a:lnTo>
                  <a:pt x="62" y="153"/>
                </a:lnTo>
                <a:lnTo>
                  <a:pt x="60" y="145"/>
                </a:lnTo>
                <a:lnTo>
                  <a:pt x="60" y="135"/>
                </a:lnTo>
                <a:lnTo>
                  <a:pt x="60" y="135"/>
                </a:lnTo>
                <a:lnTo>
                  <a:pt x="60" y="129"/>
                </a:lnTo>
                <a:lnTo>
                  <a:pt x="58" y="124"/>
                </a:lnTo>
                <a:lnTo>
                  <a:pt x="54" y="119"/>
                </a:lnTo>
                <a:lnTo>
                  <a:pt x="49" y="116"/>
                </a:lnTo>
                <a:lnTo>
                  <a:pt x="49" y="116"/>
                </a:lnTo>
                <a:lnTo>
                  <a:pt x="42" y="113"/>
                </a:lnTo>
                <a:lnTo>
                  <a:pt x="31" y="112"/>
                </a:lnTo>
                <a:lnTo>
                  <a:pt x="29" y="112"/>
                </a:lnTo>
                <a:lnTo>
                  <a:pt x="29" y="110"/>
                </a:lnTo>
                <a:lnTo>
                  <a:pt x="29" y="110"/>
                </a:lnTo>
                <a:lnTo>
                  <a:pt x="32" y="101"/>
                </a:lnTo>
                <a:lnTo>
                  <a:pt x="34" y="92"/>
                </a:lnTo>
                <a:lnTo>
                  <a:pt x="34" y="90"/>
                </a:lnTo>
                <a:lnTo>
                  <a:pt x="35" y="92"/>
                </a:lnTo>
                <a:lnTo>
                  <a:pt x="35" y="92"/>
                </a:lnTo>
                <a:lnTo>
                  <a:pt x="51" y="95"/>
                </a:lnTo>
                <a:lnTo>
                  <a:pt x="62" y="96"/>
                </a:lnTo>
                <a:lnTo>
                  <a:pt x="62" y="96"/>
                </a:lnTo>
                <a:lnTo>
                  <a:pt x="65" y="98"/>
                </a:lnTo>
                <a:lnTo>
                  <a:pt x="71" y="101"/>
                </a:lnTo>
                <a:lnTo>
                  <a:pt x="75" y="106"/>
                </a:lnTo>
                <a:lnTo>
                  <a:pt x="77" y="109"/>
                </a:lnTo>
                <a:lnTo>
                  <a:pt x="78" y="113"/>
                </a:lnTo>
                <a:lnTo>
                  <a:pt x="78" y="113"/>
                </a:lnTo>
                <a:lnTo>
                  <a:pt x="77" y="122"/>
                </a:lnTo>
                <a:lnTo>
                  <a:pt x="77" y="122"/>
                </a:lnTo>
                <a:lnTo>
                  <a:pt x="77" y="132"/>
                </a:lnTo>
                <a:lnTo>
                  <a:pt x="78" y="139"/>
                </a:lnTo>
                <a:lnTo>
                  <a:pt x="78" y="139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91" name="Group 190"/>
          <p:cNvGrpSpPr/>
          <p:nvPr userDrawn="1"/>
        </p:nvGrpSpPr>
        <p:grpSpPr>
          <a:xfrm>
            <a:off x="8083751" y="3101748"/>
            <a:ext cx="448779" cy="298719"/>
            <a:chOff x="6645276" y="3109913"/>
            <a:chExt cx="381000" cy="338138"/>
          </a:xfrm>
        </p:grpSpPr>
        <p:sp>
          <p:nvSpPr>
            <p:cNvPr id="192" name="Freeform 490"/>
            <p:cNvSpPr>
              <a:spLocks noEditPoints="1"/>
            </p:cNvSpPr>
            <p:nvPr/>
          </p:nvSpPr>
          <p:spPr bwMode="auto">
            <a:xfrm>
              <a:off x="6645276" y="3109913"/>
              <a:ext cx="381000" cy="338138"/>
            </a:xfrm>
            <a:custGeom>
              <a:avLst/>
              <a:gdLst>
                <a:gd name="T0" fmla="*/ 200 w 240"/>
                <a:gd name="T1" fmla="*/ 10 h 213"/>
                <a:gd name="T2" fmla="*/ 167 w 240"/>
                <a:gd name="T3" fmla="*/ 14 h 213"/>
                <a:gd name="T4" fmla="*/ 142 w 240"/>
                <a:gd name="T5" fmla="*/ 34 h 213"/>
                <a:gd name="T6" fmla="*/ 134 w 240"/>
                <a:gd name="T7" fmla="*/ 31 h 213"/>
                <a:gd name="T8" fmla="*/ 125 w 240"/>
                <a:gd name="T9" fmla="*/ 16 h 213"/>
                <a:gd name="T10" fmla="*/ 105 w 240"/>
                <a:gd name="T11" fmla="*/ 0 h 213"/>
                <a:gd name="T12" fmla="*/ 84 w 240"/>
                <a:gd name="T13" fmla="*/ 16 h 213"/>
                <a:gd name="T14" fmla="*/ 87 w 240"/>
                <a:gd name="T15" fmla="*/ 28 h 213"/>
                <a:gd name="T16" fmla="*/ 113 w 240"/>
                <a:gd name="T17" fmla="*/ 62 h 213"/>
                <a:gd name="T18" fmla="*/ 127 w 240"/>
                <a:gd name="T19" fmla="*/ 74 h 213"/>
                <a:gd name="T20" fmla="*/ 130 w 240"/>
                <a:gd name="T21" fmla="*/ 104 h 213"/>
                <a:gd name="T22" fmla="*/ 104 w 240"/>
                <a:gd name="T23" fmla="*/ 129 h 213"/>
                <a:gd name="T24" fmla="*/ 50 w 240"/>
                <a:gd name="T25" fmla="*/ 132 h 213"/>
                <a:gd name="T26" fmla="*/ 15 w 240"/>
                <a:gd name="T27" fmla="*/ 144 h 213"/>
                <a:gd name="T28" fmla="*/ 0 w 240"/>
                <a:gd name="T29" fmla="*/ 189 h 213"/>
                <a:gd name="T30" fmla="*/ 13 w 240"/>
                <a:gd name="T31" fmla="*/ 209 h 213"/>
                <a:gd name="T32" fmla="*/ 41 w 240"/>
                <a:gd name="T33" fmla="*/ 201 h 213"/>
                <a:gd name="T34" fmla="*/ 46 w 240"/>
                <a:gd name="T35" fmla="*/ 184 h 213"/>
                <a:gd name="T36" fmla="*/ 53 w 240"/>
                <a:gd name="T37" fmla="*/ 175 h 213"/>
                <a:gd name="T38" fmla="*/ 82 w 240"/>
                <a:gd name="T39" fmla="*/ 199 h 213"/>
                <a:gd name="T40" fmla="*/ 133 w 240"/>
                <a:gd name="T41" fmla="*/ 213 h 213"/>
                <a:gd name="T42" fmla="*/ 206 w 240"/>
                <a:gd name="T43" fmla="*/ 181 h 213"/>
                <a:gd name="T44" fmla="*/ 234 w 240"/>
                <a:gd name="T45" fmla="*/ 132 h 213"/>
                <a:gd name="T46" fmla="*/ 240 w 240"/>
                <a:gd name="T47" fmla="*/ 77 h 213"/>
                <a:gd name="T48" fmla="*/ 222 w 240"/>
                <a:gd name="T49" fmla="*/ 23 h 213"/>
                <a:gd name="T50" fmla="*/ 124 w 240"/>
                <a:gd name="T51" fmla="*/ 16 h 213"/>
                <a:gd name="T52" fmla="*/ 119 w 240"/>
                <a:gd name="T53" fmla="*/ 52 h 213"/>
                <a:gd name="T54" fmla="*/ 104 w 240"/>
                <a:gd name="T55" fmla="*/ 32 h 213"/>
                <a:gd name="T56" fmla="*/ 121 w 240"/>
                <a:gd name="T57" fmla="*/ 32 h 213"/>
                <a:gd name="T58" fmla="*/ 142 w 240"/>
                <a:gd name="T59" fmla="*/ 45 h 213"/>
                <a:gd name="T60" fmla="*/ 153 w 240"/>
                <a:gd name="T61" fmla="*/ 39 h 213"/>
                <a:gd name="T62" fmla="*/ 191 w 240"/>
                <a:gd name="T63" fmla="*/ 20 h 213"/>
                <a:gd name="T64" fmla="*/ 213 w 240"/>
                <a:gd name="T65" fmla="*/ 31 h 213"/>
                <a:gd name="T66" fmla="*/ 228 w 240"/>
                <a:gd name="T67" fmla="*/ 68 h 213"/>
                <a:gd name="T68" fmla="*/ 223 w 240"/>
                <a:gd name="T69" fmla="*/ 129 h 213"/>
                <a:gd name="T70" fmla="*/ 177 w 240"/>
                <a:gd name="T71" fmla="*/ 189 h 213"/>
                <a:gd name="T72" fmla="*/ 121 w 240"/>
                <a:gd name="T73" fmla="*/ 201 h 213"/>
                <a:gd name="T74" fmla="*/ 73 w 240"/>
                <a:gd name="T75" fmla="*/ 180 h 213"/>
                <a:gd name="T76" fmla="*/ 52 w 240"/>
                <a:gd name="T77" fmla="*/ 163 h 213"/>
                <a:gd name="T78" fmla="*/ 33 w 240"/>
                <a:gd name="T79" fmla="*/ 183 h 213"/>
                <a:gd name="T80" fmla="*/ 12 w 240"/>
                <a:gd name="T81" fmla="*/ 181 h 213"/>
                <a:gd name="T82" fmla="*/ 23 w 240"/>
                <a:gd name="T83" fmla="*/ 152 h 213"/>
                <a:gd name="T84" fmla="*/ 49 w 240"/>
                <a:gd name="T85" fmla="*/ 144 h 213"/>
                <a:gd name="T86" fmla="*/ 99 w 240"/>
                <a:gd name="T87" fmla="*/ 143 h 213"/>
                <a:gd name="T88" fmla="*/ 136 w 240"/>
                <a:gd name="T89" fmla="*/ 117 h 213"/>
                <a:gd name="T90" fmla="*/ 142 w 240"/>
                <a:gd name="T91" fmla="*/ 80 h 213"/>
                <a:gd name="T92" fmla="*/ 124 w 240"/>
                <a:gd name="T93" fmla="*/ 55 h 213"/>
                <a:gd name="T94" fmla="*/ 21 w 240"/>
                <a:gd name="T95" fmla="*/ 199 h 213"/>
                <a:gd name="T96" fmla="*/ 10 w 240"/>
                <a:gd name="T97" fmla="*/ 195 h 213"/>
                <a:gd name="T98" fmla="*/ 26 w 240"/>
                <a:gd name="T99" fmla="*/ 190 h 213"/>
                <a:gd name="T100" fmla="*/ 105 w 240"/>
                <a:gd name="T101" fmla="*/ 20 h 213"/>
                <a:gd name="T102" fmla="*/ 95 w 240"/>
                <a:gd name="T103" fmla="*/ 16 h 213"/>
                <a:gd name="T104" fmla="*/ 105 w 240"/>
                <a:gd name="T105" fmla="*/ 11 h 213"/>
                <a:gd name="T106" fmla="*/ 115 w 240"/>
                <a:gd name="T107" fmla="*/ 16 h 213"/>
                <a:gd name="T108" fmla="*/ 105 w 240"/>
                <a:gd name="T109" fmla="*/ 2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0" h="213">
                  <a:moveTo>
                    <a:pt x="222" y="23"/>
                  </a:moveTo>
                  <a:lnTo>
                    <a:pt x="222" y="23"/>
                  </a:lnTo>
                  <a:lnTo>
                    <a:pt x="216" y="17"/>
                  </a:lnTo>
                  <a:lnTo>
                    <a:pt x="208" y="13"/>
                  </a:lnTo>
                  <a:lnTo>
                    <a:pt x="200" y="10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82" y="10"/>
                  </a:lnTo>
                  <a:lnTo>
                    <a:pt x="174" y="11"/>
                  </a:lnTo>
                  <a:lnTo>
                    <a:pt x="167" y="14"/>
                  </a:lnTo>
                  <a:lnTo>
                    <a:pt x="160" y="17"/>
                  </a:lnTo>
                  <a:lnTo>
                    <a:pt x="151" y="23"/>
                  </a:lnTo>
                  <a:lnTo>
                    <a:pt x="145" y="31"/>
                  </a:lnTo>
                  <a:lnTo>
                    <a:pt x="145" y="31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38" y="32"/>
                  </a:lnTo>
                  <a:lnTo>
                    <a:pt x="134" y="31"/>
                  </a:lnTo>
                  <a:lnTo>
                    <a:pt x="130" y="25"/>
                  </a:lnTo>
                  <a:lnTo>
                    <a:pt x="127" y="20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4" y="10"/>
                  </a:lnTo>
                  <a:lnTo>
                    <a:pt x="119" y="5"/>
                  </a:lnTo>
                  <a:lnTo>
                    <a:pt x="113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96" y="0"/>
                  </a:lnTo>
                  <a:lnTo>
                    <a:pt x="90" y="5"/>
                  </a:lnTo>
                  <a:lnTo>
                    <a:pt x="85" y="10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7" y="28"/>
                  </a:lnTo>
                  <a:lnTo>
                    <a:pt x="88" y="36"/>
                  </a:lnTo>
                  <a:lnTo>
                    <a:pt x="93" y="42"/>
                  </a:lnTo>
                  <a:lnTo>
                    <a:pt x="96" y="48"/>
                  </a:lnTo>
                  <a:lnTo>
                    <a:pt x="105" y="57"/>
                  </a:lnTo>
                  <a:lnTo>
                    <a:pt x="113" y="62"/>
                  </a:lnTo>
                  <a:lnTo>
                    <a:pt x="113" y="62"/>
                  </a:lnTo>
                  <a:lnTo>
                    <a:pt x="118" y="65"/>
                  </a:lnTo>
                  <a:lnTo>
                    <a:pt x="118" y="65"/>
                  </a:lnTo>
                  <a:lnTo>
                    <a:pt x="124" y="71"/>
                  </a:lnTo>
                  <a:lnTo>
                    <a:pt x="127" y="74"/>
                  </a:lnTo>
                  <a:lnTo>
                    <a:pt x="130" y="78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7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25" y="112"/>
                  </a:lnTo>
                  <a:lnTo>
                    <a:pt x="121" y="120"/>
                  </a:lnTo>
                  <a:lnTo>
                    <a:pt x="113" y="126"/>
                  </a:lnTo>
                  <a:lnTo>
                    <a:pt x="104" y="129"/>
                  </a:lnTo>
                  <a:lnTo>
                    <a:pt x="93" y="132"/>
                  </a:lnTo>
                  <a:lnTo>
                    <a:pt x="81" y="134"/>
                  </a:lnTo>
                  <a:lnTo>
                    <a:pt x="67" y="134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39" y="132"/>
                  </a:lnTo>
                  <a:lnTo>
                    <a:pt x="30" y="134"/>
                  </a:lnTo>
                  <a:lnTo>
                    <a:pt x="21" y="138"/>
                  </a:lnTo>
                  <a:lnTo>
                    <a:pt x="15" y="144"/>
                  </a:lnTo>
                  <a:lnTo>
                    <a:pt x="15" y="144"/>
                  </a:lnTo>
                  <a:lnTo>
                    <a:pt x="9" y="152"/>
                  </a:lnTo>
                  <a:lnTo>
                    <a:pt x="6" y="160"/>
                  </a:lnTo>
                  <a:lnTo>
                    <a:pt x="3" y="167"/>
                  </a:lnTo>
                  <a:lnTo>
                    <a:pt x="1" y="175"/>
                  </a:lnTo>
                  <a:lnTo>
                    <a:pt x="0" y="189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1" y="201"/>
                  </a:lnTo>
                  <a:lnTo>
                    <a:pt x="6" y="206"/>
                  </a:lnTo>
                  <a:lnTo>
                    <a:pt x="13" y="209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29" y="209"/>
                  </a:lnTo>
                  <a:lnTo>
                    <a:pt x="36" y="206"/>
                  </a:lnTo>
                  <a:lnTo>
                    <a:pt x="41" y="201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42" y="193"/>
                  </a:lnTo>
                  <a:lnTo>
                    <a:pt x="42" y="193"/>
                  </a:lnTo>
                  <a:lnTo>
                    <a:pt x="46" y="184"/>
                  </a:lnTo>
                  <a:lnTo>
                    <a:pt x="49" y="178"/>
                  </a:lnTo>
                  <a:lnTo>
                    <a:pt x="50" y="175"/>
                  </a:lnTo>
                  <a:lnTo>
                    <a:pt x="52" y="173"/>
                  </a:lnTo>
                  <a:lnTo>
                    <a:pt x="52" y="173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58" y="181"/>
                  </a:lnTo>
                  <a:lnTo>
                    <a:pt x="64" y="187"/>
                  </a:lnTo>
                  <a:lnTo>
                    <a:pt x="72" y="193"/>
                  </a:lnTo>
                  <a:lnTo>
                    <a:pt x="82" y="199"/>
                  </a:lnTo>
                  <a:lnTo>
                    <a:pt x="93" y="206"/>
                  </a:lnTo>
                  <a:lnTo>
                    <a:pt x="105" y="209"/>
                  </a:lnTo>
                  <a:lnTo>
                    <a:pt x="118" y="212"/>
                  </a:lnTo>
                  <a:lnTo>
                    <a:pt x="133" y="213"/>
                  </a:lnTo>
                  <a:lnTo>
                    <a:pt x="133" y="213"/>
                  </a:lnTo>
                  <a:lnTo>
                    <a:pt x="150" y="212"/>
                  </a:lnTo>
                  <a:lnTo>
                    <a:pt x="167" y="207"/>
                  </a:lnTo>
                  <a:lnTo>
                    <a:pt x="183" y="199"/>
                  </a:lnTo>
                  <a:lnTo>
                    <a:pt x="199" y="187"/>
                  </a:lnTo>
                  <a:lnTo>
                    <a:pt x="206" y="181"/>
                  </a:lnTo>
                  <a:lnTo>
                    <a:pt x="213" y="173"/>
                  </a:lnTo>
                  <a:lnTo>
                    <a:pt x="219" y="164"/>
                  </a:lnTo>
                  <a:lnTo>
                    <a:pt x="225" y="155"/>
                  </a:lnTo>
                  <a:lnTo>
                    <a:pt x="229" y="144"/>
                  </a:lnTo>
                  <a:lnTo>
                    <a:pt x="234" y="132"/>
                  </a:lnTo>
                  <a:lnTo>
                    <a:pt x="237" y="120"/>
                  </a:lnTo>
                  <a:lnTo>
                    <a:pt x="240" y="108"/>
                  </a:lnTo>
                  <a:lnTo>
                    <a:pt x="240" y="108"/>
                  </a:lnTo>
                  <a:lnTo>
                    <a:pt x="240" y="88"/>
                  </a:lnTo>
                  <a:lnTo>
                    <a:pt x="240" y="77"/>
                  </a:lnTo>
                  <a:lnTo>
                    <a:pt x="239" y="65"/>
                  </a:lnTo>
                  <a:lnTo>
                    <a:pt x="236" y="54"/>
                  </a:lnTo>
                  <a:lnTo>
                    <a:pt x="233" y="43"/>
                  </a:lnTo>
                  <a:lnTo>
                    <a:pt x="228" y="32"/>
                  </a:lnTo>
                  <a:lnTo>
                    <a:pt x="222" y="23"/>
                  </a:lnTo>
                  <a:lnTo>
                    <a:pt x="222" y="23"/>
                  </a:lnTo>
                  <a:close/>
                  <a:moveTo>
                    <a:pt x="124" y="16"/>
                  </a:move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close/>
                  <a:moveTo>
                    <a:pt x="124" y="55"/>
                  </a:moveTo>
                  <a:lnTo>
                    <a:pt x="124" y="55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08" y="45"/>
                  </a:lnTo>
                  <a:lnTo>
                    <a:pt x="104" y="39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104" y="32"/>
                  </a:lnTo>
                  <a:lnTo>
                    <a:pt x="110" y="31"/>
                  </a:lnTo>
                  <a:lnTo>
                    <a:pt x="115" y="31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21" y="32"/>
                  </a:lnTo>
                  <a:lnTo>
                    <a:pt x="125" y="37"/>
                  </a:lnTo>
                  <a:lnTo>
                    <a:pt x="131" y="42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42" y="45"/>
                  </a:lnTo>
                  <a:lnTo>
                    <a:pt x="142" y="45"/>
                  </a:lnTo>
                  <a:lnTo>
                    <a:pt x="145" y="45"/>
                  </a:lnTo>
                  <a:lnTo>
                    <a:pt x="148" y="43"/>
                  </a:lnTo>
                  <a:lnTo>
                    <a:pt x="153" y="39"/>
                  </a:lnTo>
                  <a:lnTo>
                    <a:pt x="153" y="39"/>
                  </a:lnTo>
                  <a:lnTo>
                    <a:pt x="159" y="32"/>
                  </a:lnTo>
                  <a:lnTo>
                    <a:pt x="167" y="26"/>
                  </a:lnTo>
                  <a:lnTo>
                    <a:pt x="177" y="22"/>
                  </a:lnTo>
                  <a:lnTo>
                    <a:pt x="183" y="20"/>
                  </a:lnTo>
                  <a:lnTo>
                    <a:pt x="191" y="20"/>
                  </a:lnTo>
                  <a:lnTo>
                    <a:pt x="191" y="20"/>
                  </a:lnTo>
                  <a:lnTo>
                    <a:pt x="197" y="22"/>
                  </a:lnTo>
                  <a:lnTo>
                    <a:pt x="203" y="23"/>
                  </a:lnTo>
                  <a:lnTo>
                    <a:pt x="208" y="26"/>
                  </a:lnTo>
                  <a:lnTo>
                    <a:pt x="213" y="31"/>
                  </a:lnTo>
                  <a:lnTo>
                    <a:pt x="213" y="31"/>
                  </a:lnTo>
                  <a:lnTo>
                    <a:pt x="219" y="39"/>
                  </a:lnTo>
                  <a:lnTo>
                    <a:pt x="223" y="48"/>
                  </a:lnTo>
                  <a:lnTo>
                    <a:pt x="226" y="57"/>
                  </a:lnTo>
                  <a:lnTo>
                    <a:pt x="228" y="68"/>
                  </a:lnTo>
                  <a:lnTo>
                    <a:pt x="229" y="88"/>
                  </a:lnTo>
                  <a:lnTo>
                    <a:pt x="229" y="104"/>
                  </a:lnTo>
                  <a:lnTo>
                    <a:pt x="229" y="104"/>
                  </a:lnTo>
                  <a:lnTo>
                    <a:pt x="226" y="117"/>
                  </a:lnTo>
                  <a:lnTo>
                    <a:pt x="223" y="129"/>
                  </a:lnTo>
                  <a:lnTo>
                    <a:pt x="219" y="138"/>
                  </a:lnTo>
                  <a:lnTo>
                    <a:pt x="214" y="149"/>
                  </a:lnTo>
                  <a:lnTo>
                    <a:pt x="205" y="166"/>
                  </a:lnTo>
                  <a:lnTo>
                    <a:pt x="191" y="178"/>
                  </a:lnTo>
                  <a:lnTo>
                    <a:pt x="177" y="189"/>
                  </a:lnTo>
                  <a:lnTo>
                    <a:pt x="164" y="196"/>
                  </a:lnTo>
                  <a:lnTo>
                    <a:pt x="148" y="201"/>
                  </a:lnTo>
                  <a:lnTo>
                    <a:pt x="133" y="203"/>
                  </a:lnTo>
                  <a:lnTo>
                    <a:pt x="133" y="203"/>
                  </a:lnTo>
                  <a:lnTo>
                    <a:pt x="121" y="201"/>
                  </a:lnTo>
                  <a:lnTo>
                    <a:pt x="108" y="199"/>
                  </a:lnTo>
                  <a:lnTo>
                    <a:pt x="98" y="195"/>
                  </a:lnTo>
                  <a:lnTo>
                    <a:pt x="88" y="190"/>
                  </a:lnTo>
                  <a:lnTo>
                    <a:pt x="81" y="186"/>
                  </a:lnTo>
                  <a:lnTo>
                    <a:pt x="73" y="180"/>
                  </a:lnTo>
                  <a:lnTo>
                    <a:pt x="67" y="175"/>
                  </a:lnTo>
                  <a:lnTo>
                    <a:pt x="62" y="169"/>
                  </a:lnTo>
                  <a:lnTo>
                    <a:pt x="62" y="169"/>
                  </a:lnTo>
                  <a:lnTo>
                    <a:pt x="58" y="164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49" y="163"/>
                  </a:lnTo>
                  <a:lnTo>
                    <a:pt x="44" y="166"/>
                  </a:lnTo>
                  <a:lnTo>
                    <a:pt x="38" y="172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29" y="181"/>
                  </a:lnTo>
                  <a:lnTo>
                    <a:pt x="23" y="180"/>
                  </a:lnTo>
                  <a:lnTo>
                    <a:pt x="16" y="180"/>
                  </a:lnTo>
                  <a:lnTo>
                    <a:pt x="12" y="181"/>
                  </a:lnTo>
                  <a:lnTo>
                    <a:pt x="12" y="181"/>
                  </a:lnTo>
                  <a:lnTo>
                    <a:pt x="12" y="173"/>
                  </a:lnTo>
                  <a:lnTo>
                    <a:pt x="15" y="166"/>
                  </a:lnTo>
                  <a:lnTo>
                    <a:pt x="18" y="158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7" y="147"/>
                  </a:lnTo>
                  <a:lnTo>
                    <a:pt x="33" y="144"/>
                  </a:lnTo>
                  <a:lnTo>
                    <a:pt x="41" y="143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73" y="144"/>
                  </a:lnTo>
                  <a:lnTo>
                    <a:pt x="73" y="144"/>
                  </a:lnTo>
                  <a:lnTo>
                    <a:pt x="87" y="144"/>
                  </a:lnTo>
                  <a:lnTo>
                    <a:pt x="99" y="143"/>
                  </a:lnTo>
                  <a:lnTo>
                    <a:pt x="108" y="140"/>
                  </a:lnTo>
                  <a:lnTo>
                    <a:pt x="118" y="135"/>
                  </a:lnTo>
                  <a:lnTo>
                    <a:pt x="125" y="131"/>
                  </a:lnTo>
                  <a:lnTo>
                    <a:pt x="131" y="124"/>
                  </a:lnTo>
                  <a:lnTo>
                    <a:pt x="136" y="117"/>
                  </a:lnTo>
                  <a:lnTo>
                    <a:pt x="139" y="108"/>
                  </a:lnTo>
                  <a:lnTo>
                    <a:pt x="139" y="108"/>
                  </a:lnTo>
                  <a:lnTo>
                    <a:pt x="142" y="97"/>
                  </a:lnTo>
                  <a:lnTo>
                    <a:pt x="142" y="88"/>
                  </a:lnTo>
                  <a:lnTo>
                    <a:pt x="142" y="80"/>
                  </a:lnTo>
                  <a:lnTo>
                    <a:pt x="139" y="74"/>
                  </a:lnTo>
                  <a:lnTo>
                    <a:pt x="136" y="68"/>
                  </a:lnTo>
                  <a:lnTo>
                    <a:pt x="133" y="63"/>
                  </a:lnTo>
                  <a:lnTo>
                    <a:pt x="124" y="55"/>
                  </a:lnTo>
                  <a:lnTo>
                    <a:pt x="124" y="55"/>
                  </a:lnTo>
                  <a:close/>
                  <a:moveTo>
                    <a:pt x="30" y="195"/>
                  </a:moveTo>
                  <a:lnTo>
                    <a:pt x="30" y="195"/>
                  </a:lnTo>
                  <a:lnTo>
                    <a:pt x="29" y="198"/>
                  </a:lnTo>
                  <a:lnTo>
                    <a:pt x="26" y="198"/>
                  </a:lnTo>
                  <a:lnTo>
                    <a:pt x="21" y="199"/>
                  </a:lnTo>
                  <a:lnTo>
                    <a:pt x="21" y="199"/>
                  </a:lnTo>
                  <a:lnTo>
                    <a:pt x="16" y="198"/>
                  </a:lnTo>
                  <a:lnTo>
                    <a:pt x="13" y="198"/>
                  </a:lnTo>
                  <a:lnTo>
                    <a:pt x="10" y="195"/>
                  </a:lnTo>
                  <a:lnTo>
                    <a:pt x="10" y="195"/>
                  </a:lnTo>
                  <a:lnTo>
                    <a:pt x="13" y="192"/>
                  </a:lnTo>
                  <a:lnTo>
                    <a:pt x="16" y="190"/>
                  </a:lnTo>
                  <a:lnTo>
                    <a:pt x="21" y="190"/>
                  </a:lnTo>
                  <a:lnTo>
                    <a:pt x="21" y="190"/>
                  </a:lnTo>
                  <a:lnTo>
                    <a:pt x="26" y="190"/>
                  </a:lnTo>
                  <a:lnTo>
                    <a:pt x="29" y="192"/>
                  </a:lnTo>
                  <a:lnTo>
                    <a:pt x="30" y="195"/>
                  </a:lnTo>
                  <a:lnTo>
                    <a:pt x="30" y="195"/>
                  </a:lnTo>
                  <a:close/>
                  <a:moveTo>
                    <a:pt x="105" y="20"/>
                  </a:moveTo>
                  <a:lnTo>
                    <a:pt x="105" y="20"/>
                  </a:lnTo>
                  <a:lnTo>
                    <a:pt x="101" y="20"/>
                  </a:lnTo>
                  <a:lnTo>
                    <a:pt x="98" y="19"/>
                  </a:lnTo>
                  <a:lnTo>
                    <a:pt x="96" y="17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8" y="11"/>
                  </a:lnTo>
                  <a:lnTo>
                    <a:pt x="111" y="13"/>
                  </a:lnTo>
                  <a:lnTo>
                    <a:pt x="115" y="14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7"/>
                  </a:lnTo>
                  <a:lnTo>
                    <a:pt x="111" y="19"/>
                  </a:lnTo>
                  <a:lnTo>
                    <a:pt x="108" y="20"/>
                  </a:lnTo>
                  <a:lnTo>
                    <a:pt x="105" y="20"/>
                  </a:lnTo>
                  <a:lnTo>
                    <a:pt x="105" y="2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" name="Freeform 491"/>
            <p:cNvSpPr>
              <a:spLocks/>
            </p:cNvSpPr>
            <p:nvPr/>
          </p:nvSpPr>
          <p:spPr bwMode="auto">
            <a:xfrm>
              <a:off x="6869113" y="3290888"/>
              <a:ext cx="101600" cy="106363"/>
            </a:xfrm>
            <a:custGeom>
              <a:avLst/>
              <a:gdLst>
                <a:gd name="T0" fmla="*/ 4 w 64"/>
                <a:gd name="T1" fmla="*/ 67 h 67"/>
                <a:gd name="T2" fmla="*/ 4 w 64"/>
                <a:gd name="T3" fmla="*/ 67 h 67"/>
                <a:gd name="T4" fmla="*/ 6 w 64"/>
                <a:gd name="T5" fmla="*/ 67 h 67"/>
                <a:gd name="T6" fmla="*/ 6 w 64"/>
                <a:gd name="T7" fmla="*/ 67 h 67"/>
                <a:gd name="T8" fmla="*/ 13 w 64"/>
                <a:gd name="T9" fmla="*/ 64 h 67"/>
                <a:gd name="T10" fmla="*/ 21 w 64"/>
                <a:gd name="T11" fmla="*/ 61 h 67"/>
                <a:gd name="T12" fmla="*/ 33 w 64"/>
                <a:gd name="T13" fmla="*/ 53 h 67"/>
                <a:gd name="T14" fmla="*/ 44 w 64"/>
                <a:gd name="T15" fmla="*/ 44 h 67"/>
                <a:gd name="T16" fmla="*/ 52 w 64"/>
                <a:gd name="T17" fmla="*/ 33 h 67"/>
                <a:gd name="T18" fmla="*/ 58 w 64"/>
                <a:gd name="T19" fmla="*/ 24 h 67"/>
                <a:gd name="T20" fmla="*/ 61 w 64"/>
                <a:gd name="T21" fmla="*/ 15 h 67"/>
                <a:gd name="T22" fmla="*/ 64 w 64"/>
                <a:gd name="T23" fmla="*/ 6 h 67"/>
                <a:gd name="T24" fmla="*/ 64 w 64"/>
                <a:gd name="T25" fmla="*/ 6 h 67"/>
                <a:gd name="T26" fmla="*/ 64 w 64"/>
                <a:gd name="T27" fmla="*/ 3 h 67"/>
                <a:gd name="T28" fmla="*/ 64 w 64"/>
                <a:gd name="T29" fmla="*/ 3 h 67"/>
                <a:gd name="T30" fmla="*/ 61 w 64"/>
                <a:gd name="T31" fmla="*/ 0 h 67"/>
                <a:gd name="T32" fmla="*/ 61 w 64"/>
                <a:gd name="T33" fmla="*/ 0 h 67"/>
                <a:gd name="T34" fmla="*/ 56 w 64"/>
                <a:gd name="T35" fmla="*/ 0 h 67"/>
                <a:gd name="T36" fmla="*/ 56 w 64"/>
                <a:gd name="T37" fmla="*/ 0 h 67"/>
                <a:gd name="T38" fmla="*/ 53 w 64"/>
                <a:gd name="T39" fmla="*/ 3 h 67"/>
                <a:gd name="T40" fmla="*/ 53 w 64"/>
                <a:gd name="T41" fmla="*/ 3 h 67"/>
                <a:gd name="T42" fmla="*/ 52 w 64"/>
                <a:gd name="T43" fmla="*/ 10 h 67"/>
                <a:gd name="T44" fmla="*/ 49 w 64"/>
                <a:gd name="T45" fmla="*/ 18 h 67"/>
                <a:gd name="T46" fmla="*/ 42 w 64"/>
                <a:gd name="T47" fmla="*/ 27 h 67"/>
                <a:gd name="T48" fmla="*/ 36 w 64"/>
                <a:gd name="T49" fmla="*/ 36 h 67"/>
                <a:gd name="T50" fmla="*/ 27 w 64"/>
                <a:gd name="T51" fmla="*/ 44 h 67"/>
                <a:gd name="T52" fmla="*/ 16 w 64"/>
                <a:gd name="T53" fmla="*/ 52 h 67"/>
                <a:gd name="T54" fmla="*/ 10 w 64"/>
                <a:gd name="T55" fmla="*/ 53 h 67"/>
                <a:gd name="T56" fmla="*/ 4 w 64"/>
                <a:gd name="T57" fmla="*/ 55 h 67"/>
                <a:gd name="T58" fmla="*/ 4 w 64"/>
                <a:gd name="T59" fmla="*/ 55 h 67"/>
                <a:gd name="T60" fmla="*/ 0 w 64"/>
                <a:gd name="T61" fmla="*/ 58 h 67"/>
                <a:gd name="T62" fmla="*/ 0 w 64"/>
                <a:gd name="T63" fmla="*/ 58 h 67"/>
                <a:gd name="T64" fmla="*/ 0 w 64"/>
                <a:gd name="T65" fmla="*/ 62 h 67"/>
                <a:gd name="T66" fmla="*/ 0 w 64"/>
                <a:gd name="T67" fmla="*/ 62 h 67"/>
                <a:gd name="T68" fmla="*/ 1 w 64"/>
                <a:gd name="T69" fmla="*/ 66 h 67"/>
                <a:gd name="T70" fmla="*/ 4 w 64"/>
                <a:gd name="T71" fmla="*/ 67 h 67"/>
                <a:gd name="T72" fmla="*/ 4 w 64"/>
                <a:gd name="T7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67">
                  <a:moveTo>
                    <a:pt x="4" y="67"/>
                  </a:moveTo>
                  <a:lnTo>
                    <a:pt x="4" y="67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13" y="64"/>
                  </a:lnTo>
                  <a:lnTo>
                    <a:pt x="21" y="61"/>
                  </a:lnTo>
                  <a:lnTo>
                    <a:pt x="33" y="53"/>
                  </a:lnTo>
                  <a:lnTo>
                    <a:pt x="44" y="44"/>
                  </a:lnTo>
                  <a:lnTo>
                    <a:pt x="52" y="33"/>
                  </a:lnTo>
                  <a:lnTo>
                    <a:pt x="58" y="24"/>
                  </a:lnTo>
                  <a:lnTo>
                    <a:pt x="61" y="1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2" y="10"/>
                  </a:lnTo>
                  <a:lnTo>
                    <a:pt x="49" y="18"/>
                  </a:lnTo>
                  <a:lnTo>
                    <a:pt x="42" y="27"/>
                  </a:lnTo>
                  <a:lnTo>
                    <a:pt x="36" y="36"/>
                  </a:lnTo>
                  <a:lnTo>
                    <a:pt x="27" y="44"/>
                  </a:lnTo>
                  <a:lnTo>
                    <a:pt x="16" y="52"/>
                  </a:lnTo>
                  <a:lnTo>
                    <a:pt x="10" y="53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4" y="67"/>
                  </a:lnTo>
                  <a:lnTo>
                    <a:pt x="4" y="6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94" name="Group 193"/>
          <p:cNvGrpSpPr/>
          <p:nvPr userDrawn="1"/>
        </p:nvGrpSpPr>
        <p:grpSpPr>
          <a:xfrm>
            <a:off x="9043015" y="3119979"/>
            <a:ext cx="467479" cy="260853"/>
            <a:chOff x="7459663" y="3130550"/>
            <a:chExt cx="396875" cy="295275"/>
          </a:xfrm>
        </p:grpSpPr>
        <p:sp>
          <p:nvSpPr>
            <p:cNvPr id="195" name="Freeform 492"/>
            <p:cNvSpPr>
              <a:spLocks noEditPoints="1"/>
            </p:cNvSpPr>
            <p:nvPr/>
          </p:nvSpPr>
          <p:spPr bwMode="auto">
            <a:xfrm>
              <a:off x="7459663" y="3130550"/>
              <a:ext cx="396875" cy="295275"/>
            </a:xfrm>
            <a:custGeom>
              <a:avLst/>
              <a:gdLst>
                <a:gd name="T0" fmla="*/ 218 w 250"/>
                <a:gd name="T1" fmla="*/ 6 h 186"/>
                <a:gd name="T2" fmla="*/ 179 w 250"/>
                <a:gd name="T3" fmla="*/ 4 h 186"/>
                <a:gd name="T4" fmla="*/ 167 w 250"/>
                <a:gd name="T5" fmla="*/ 4 h 186"/>
                <a:gd name="T6" fmla="*/ 150 w 250"/>
                <a:gd name="T7" fmla="*/ 12 h 186"/>
                <a:gd name="T8" fmla="*/ 123 w 250"/>
                <a:gd name="T9" fmla="*/ 3 h 186"/>
                <a:gd name="T10" fmla="*/ 89 w 250"/>
                <a:gd name="T11" fmla="*/ 0 h 186"/>
                <a:gd name="T12" fmla="*/ 51 w 250"/>
                <a:gd name="T13" fmla="*/ 4 h 186"/>
                <a:gd name="T14" fmla="*/ 15 w 250"/>
                <a:gd name="T15" fmla="*/ 32 h 186"/>
                <a:gd name="T16" fmla="*/ 0 w 250"/>
                <a:gd name="T17" fmla="*/ 78 h 186"/>
                <a:gd name="T18" fmla="*/ 3 w 250"/>
                <a:gd name="T19" fmla="*/ 136 h 186"/>
                <a:gd name="T20" fmla="*/ 0 w 250"/>
                <a:gd name="T21" fmla="*/ 176 h 186"/>
                <a:gd name="T22" fmla="*/ 12 w 250"/>
                <a:gd name="T23" fmla="*/ 186 h 186"/>
                <a:gd name="T24" fmla="*/ 31 w 250"/>
                <a:gd name="T25" fmla="*/ 185 h 186"/>
                <a:gd name="T26" fmla="*/ 49 w 250"/>
                <a:gd name="T27" fmla="*/ 163 h 186"/>
                <a:gd name="T28" fmla="*/ 63 w 250"/>
                <a:gd name="T29" fmla="*/ 154 h 186"/>
                <a:gd name="T30" fmla="*/ 90 w 250"/>
                <a:gd name="T31" fmla="*/ 153 h 186"/>
                <a:gd name="T32" fmla="*/ 101 w 250"/>
                <a:gd name="T33" fmla="*/ 131 h 186"/>
                <a:gd name="T34" fmla="*/ 133 w 250"/>
                <a:gd name="T35" fmla="*/ 118 h 186"/>
                <a:gd name="T36" fmla="*/ 149 w 250"/>
                <a:gd name="T37" fmla="*/ 119 h 186"/>
                <a:gd name="T38" fmla="*/ 164 w 250"/>
                <a:gd name="T39" fmla="*/ 122 h 186"/>
                <a:gd name="T40" fmla="*/ 161 w 250"/>
                <a:gd name="T41" fmla="*/ 114 h 186"/>
                <a:gd name="T42" fmla="*/ 156 w 250"/>
                <a:gd name="T43" fmla="*/ 108 h 186"/>
                <a:gd name="T44" fmla="*/ 228 w 250"/>
                <a:gd name="T45" fmla="*/ 64 h 186"/>
                <a:gd name="T46" fmla="*/ 250 w 250"/>
                <a:gd name="T47" fmla="*/ 32 h 186"/>
                <a:gd name="T48" fmla="*/ 244 w 250"/>
                <a:gd name="T49" fmla="*/ 10 h 186"/>
                <a:gd name="T50" fmla="*/ 130 w 250"/>
                <a:gd name="T51" fmla="*/ 107 h 186"/>
                <a:gd name="T52" fmla="*/ 92 w 250"/>
                <a:gd name="T53" fmla="*/ 124 h 186"/>
                <a:gd name="T54" fmla="*/ 86 w 250"/>
                <a:gd name="T55" fmla="*/ 124 h 186"/>
                <a:gd name="T56" fmla="*/ 64 w 250"/>
                <a:gd name="T57" fmla="*/ 136 h 186"/>
                <a:gd name="T58" fmla="*/ 58 w 250"/>
                <a:gd name="T59" fmla="*/ 145 h 186"/>
                <a:gd name="T60" fmla="*/ 34 w 250"/>
                <a:gd name="T61" fmla="*/ 167 h 186"/>
                <a:gd name="T62" fmla="*/ 21 w 250"/>
                <a:gd name="T63" fmla="*/ 176 h 186"/>
                <a:gd name="T64" fmla="*/ 11 w 250"/>
                <a:gd name="T65" fmla="*/ 174 h 186"/>
                <a:gd name="T66" fmla="*/ 14 w 250"/>
                <a:gd name="T67" fmla="*/ 154 h 186"/>
                <a:gd name="T68" fmla="*/ 11 w 250"/>
                <a:gd name="T69" fmla="*/ 88 h 186"/>
                <a:gd name="T70" fmla="*/ 21 w 250"/>
                <a:gd name="T71" fmla="*/ 44 h 186"/>
                <a:gd name="T72" fmla="*/ 46 w 250"/>
                <a:gd name="T73" fmla="*/ 18 h 186"/>
                <a:gd name="T74" fmla="*/ 87 w 250"/>
                <a:gd name="T75" fmla="*/ 10 h 186"/>
                <a:gd name="T76" fmla="*/ 121 w 250"/>
                <a:gd name="T77" fmla="*/ 13 h 186"/>
                <a:gd name="T78" fmla="*/ 136 w 250"/>
                <a:gd name="T79" fmla="*/ 26 h 186"/>
                <a:gd name="T80" fmla="*/ 129 w 250"/>
                <a:gd name="T81" fmla="*/ 67 h 186"/>
                <a:gd name="T82" fmla="*/ 135 w 250"/>
                <a:gd name="T83" fmla="*/ 102 h 186"/>
                <a:gd name="T84" fmla="*/ 83 w 250"/>
                <a:gd name="T85" fmla="*/ 134 h 186"/>
                <a:gd name="T86" fmla="*/ 90 w 250"/>
                <a:gd name="T87" fmla="*/ 134 h 186"/>
                <a:gd name="T88" fmla="*/ 81 w 250"/>
                <a:gd name="T89" fmla="*/ 147 h 186"/>
                <a:gd name="T90" fmla="*/ 77 w 250"/>
                <a:gd name="T91" fmla="*/ 137 h 186"/>
                <a:gd name="T92" fmla="*/ 144 w 250"/>
                <a:gd name="T93" fmla="*/ 99 h 186"/>
                <a:gd name="T94" fmla="*/ 139 w 250"/>
                <a:gd name="T95" fmla="*/ 67 h 186"/>
                <a:gd name="T96" fmla="*/ 146 w 250"/>
                <a:gd name="T97" fmla="*/ 30 h 186"/>
                <a:gd name="T98" fmla="*/ 162 w 250"/>
                <a:gd name="T99" fmla="*/ 18 h 186"/>
                <a:gd name="T100" fmla="*/ 187 w 250"/>
                <a:gd name="T101" fmla="*/ 13 h 186"/>
                <a:gd name="T102" fmla="*/ 236 w 250"/>
                <a:gd name="T103" fmla="*/ 19 h 186"/>
                <a:gd name="T104" fmla="*/ 237 w 250"/>
                <a:gd name="T105" fmla="*/ 33 h 186"/>
                <a:gd name="T106" fmla="*/ 221 w 250"/>
                <a:gd name="T107" fmla="*/ 56 h 186"/>
                <a:gd name="T108" fmla="*/ 155 w 250"/>
                <a:gd name="T109" fmla="*/ 9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" h="186">
                  <a:moveTo>
                    <a:pt x="244" y="10"/>
                  </a:moveTo>
                  <a:lnTo>
                    <a:pt x="244" y="10"/>
                  </a:lnTo>
                  <a:lnTo>
                    <a:pt x="244" y="10"/>
                  </a:lnTo>
                  <a:lnTo>
                    <a:pt x="234" y="7"/>
                  </a:lnTo>
                  <a:lnTo>
                    <a:pt x="218" y="6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59" y="7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1" y="7"/>
                  </a:lnTo>
                  <a:lnTo>
                    <a:pt x="133" y="6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01" y="1"/>
                  </a:lnTo>
                  <a:lnTo>
                    <a:pt x="101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60" y="3"/>
                  </a:lnTo>
                  <a:lnTo>
                    <a:pt x="51" y="4"/>
                  </a:lnTo>
                  <a:lnTo>
                    <a:pt x="41" y="9"/>
                  </a:lnTo>
                  <a:lnTo>
                    <a:pt x="34" y="13"/>
                  </a:lnTo>
                  <a:lnTo>
                    <a:pt x="28" y="18"/>
                  </a:lnTo>
                  <a:lnTo>
                    <a:pt x="21" y="24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1" y="39"/>
                  </a:lnTo>
                  <a:lnTo>
                    <a:pt x="6" y="50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3" y="136"/>
                  </a:lnTo>
                  <a:lnTo>
                    <a:pt x="3" y="153"/>
                  </a:lnTo>
                  <a:lnTo>
                    <a:pt x="3" y="153"/>
                  </a:lnTo>
                  <a:lnTo>
                    <a:pt x="0" y="162"/>
                  </a:lnTo>
                  <a:lnTo>
                    <a:pt x="0" y="170"/>
                  </a:lnTo>
                  <a:lnTo>
                    <a:pt x="0" y="176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5" y="183"/>
                  </a:lnTo>
                  <a:lnTo>
                    <a:pt x="9" y="185"/>
                  </a:lnTo>
                  <a:lnTo>
                    <a:pt x="12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4" y="186"/>
                  </a:lnTo>
                  <a:lnTo>
                    <a:pt x="24" y="186"/>
                  </a:lnTo>
                  <a:lnTo>
                    <a:pt x="31" y="185"/>
                  </a:lnTo>
                  <a:lnTo>
                    <a:pt x="35" y="182"/>
                  </a:lnTo>
                  <a:lnTo>
                    <a:pt x="40" y="177"/>
                  </a:lnTo>
                  <a:lnTo>
                    <a:pt x="43" y="173"/>
                  </a:lnTo>
                  <a:lnTo>
                    <a:pt x="43" y="173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1" y="163"/>
                  </a:lnTo>
                  <a:lnTo>
                    <a:pt x="54" y="160"/>
                  </a:lnTo>
                  <a:lnTo>
                    <a:pt x="63" y="154"/>
                  </a:lnTo>
                  <a:lnTo>
                    <a:pt x="63" y="154"/>
                  </a:lnTo>
                  <a:lnTo>
                    <a:pt x="69" y="157"/>
                  </a:lnTo>
                  <a:lnTo>
                    <a:pt x="75" y="157"/>
                  </a:lnTo>
                  <a:lnTo>
                    <a:pt x="75" y="157"/>
                  </a:lnTo>
                  <a:lnTo>
                    <a:pt x="83" y="156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97" y="147"/>
                  </a:lnTo>
                  <a:lnTo>
                    <a:pt x="100" y="141"/>
                  </a:lnTo>
                  <a:lnTo>
                    <a:pt x="101" y="136"/>
                  </a:lnTo>
                  <a:lnTo>
                    <a:pt x="101" y="131"/>
                  </a:lnTo>
                  <a:lnTo>
                    <a:pt x="101" y="131"/>
                  </a:lnTo>
                  <a:lnTo>
                    <a:pt x="109" y="128"/>
                  </a:lnTo>
                  <a:lnTo>
                    <a:pt x="109" y="128"/>
                  </a:lnTo>
                  <a:lnTo>
                    <a:pt x="127" y="122"/>
                  </a:lnTo>
                  <a:lnTo>
                    <a:pt x="133" y="118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42" y="116"/>
                  </a:lnTo>
                  <a:lnTo>
                    <a:pt x="142" y="116"/>
                  </a:lnTo>
                  <a:lnTo>
                    <a:pt x="149" y="119"/>
                  </a:lnTo>
                  <a:lnTo>
                    <a:pt x="156" y="124"/>
                  </a:lnTo>
                  <a:lnTo>
                    <a:pt x="156" y="124"/>
                  </a:lnTo>
                  <a:lnTo>
                    <a:pt x="159" y="125"/>
                  </a:lnTo>
                  <a:lnTo>
                    <a:pt x="162" y="124"/>
                  </a:lnTo>
                  <a:lnTo>
                    <a:pt x="164" y="122"/>
                  </a:lnTo>
                  <a:lnTo>
                    <a:pt x="165" y="121"/>
                  </a:lnTo>
                  <a:lnTo>
                    <a:pt x="165" y="121"/>
                  </a:lnTo>
                  <a:lnTo>
                    <a:pt x="165" y="118"/>
                  </a:lnTo>
                  <a:lnTo>
                    <a:pt x="164" y="116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53" y="108"/>
                  </a:lnTo>
                  <a:lnTo>
                    <a:pt x="153" y="108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64" y="107"/>
                  </a:lnTo>
                  <a:lnTo>
                    <a:pt x="172" y="104"/>
                  </a:lnTo>
                  <a:lnTo>
                    <a:pt x="188" y="95"/>
                  </a:lnTo>
                  <a:lnTo>
                    <a:pt x="207" y="82"/>
                  </a:lnTo>
                  <a:lnTo>
                    <a:pt x="228" y="64"/>
                  </a:lnTo>
                  <a:lnTo>
                    <a:pt x="228" y="64"/>
                  </a:lnTo>
                  <a:lnTo>
                    <a:pt x="234" y="58"/>
                  </a:lnTo>
                  <a:lnTo>
                    <a:pt x="242" y="49"/>
                  </a:lnTo>
                  <a:lnTo>
                    <a:pt x="248" y="38"/>
                  </a:lnTo>
                  <a:lnTo>
                    <a:pt x="250" y="32"/>
                  </a:lnTo>
                  <a:lnTo>
                    <a:pt x="250" y="27"/>
                  </a:lnTo>
                  <a:lnTo>
                    <a:pt x="250" y="27"/>
                  </a:lnTo>
                  <a:lnTo>
                    <a:pt x="250" y="23"/>
                  </a:lnTo>
                  <a:lnTo>
                    <a:pt x="248" y="18"/>
                  </a:lnTo>
                  <a:lnTo>
                    <a:pt x="244" y="10"/>
                  </a:lnTo>
                  <a:lnTo>
                    <a:pt x="244" y="10"/>
                  </a:lnTo>
                  <a:close/>
                  <a:moveTo>
                    <a:pt x="132" y="104"/>
                  </a:moveTo>
                  <a:lnTo>
                    <a:pt x="132" y="104"/>
                  </a:lnTo>
                  <a:lnTo>
                    <a:pt x="130" y="107"/>
                  </a:lnTo>
                  <a:lnTo>
                    <a:pt x="130" y="107"/>
                  </a:lnTo>
                  <a:lnTo>
                    <a:pt x="126" y="110"/>
                  </a:lnTo>
                  <a:lnTo>
                    <a:pt x="119" y="113"/>
                  </a:lnTo>
                  <a:lnTo>
                    <a:pt x="106" y="119"/>
                  </a:lnTo>
                  <a:lnTo>
                    <a:pt x="106" y="119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90" y="124"/>
                  </a:lnTo>
                  <a:lnTo>
                    <a:pt x="90" y="124"/>
                  </a:lnTo>
                  <a:lnTo>
                    <a:pt x="86" y="124"/>
                  </a:lnTo>
                  <a:lnTo>
                    <a:pt x="86" y="124"/>
                  </a:lnTo>
                  <a:lnTo>
                    <a:pt x="80" y="124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67" y="131"/>
                  </a:lnTo>
                  <a:lnTo>
                    <a:pt x="64" y="136"/>
                  </a:lnTo>
                  <a:lnTo>
                    <a:pt x="60" y="144"/>
                  </a:lnTo>
                  <a:lnTo>
                    <a:pt x="60" y="144"/>
                  </a:lnTo>
                  <a:lnTo>
                    <a:pt x="60" y="144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47" y="151"/>
                  </a:lnTo>
                  <a:lnTo>
                    <a:pt x="43" y="156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34" y="167"/>
                  </a:lnTo>
                  <a:lnTo>
                    <a:pt x="34" y="167"/>
                  </a:lnTo>
                  <a:lnTo>
                    <a:pt x="29" y="173"/>
                  </a:lnTo>
                  <a:lnTo>
                    <a:pt x="26" y="176"/>
                  </a:lnTo>
                  <a:lnTo>
                    <a:pt x="21" y="176"/>
                  </a:lnTo>
                  <a:lnTo>
                    <a:pt x="21" y="176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4" y="176"/>
                  </a:lnTo>
                  <a:lnTo>
                    <a:pt x="11" y="174"/>
                  </a:lnTo>
                  <a:lnTo>
                    <a:pt x="11" y="174"/>
                  </a:lnTo>
                  <a:lnTo>
                    <a:pt x="11" y="171"/>
                  </a:lnTo>
                  <a:lnTo>
                    <a:pt x="11" y="16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4" y="136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1" y="78"/>
                  </a:lnTo>
                  <a:lnTo>
                    <a:pt x="12" y="69"/>
                  </a:lnTo>
                  <a:lnTo>
                    <a:pt x="17" y="55"/>
                  </a:lnTo>
                  <a:lnTo>
                    <a:pt x="21" y="4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31" y="30"/>
                  </a:lnTo>
                  <a:lnTo>
                    <a:pt x="38" y="23"/>
                  </a:lnTo>
                  <a:lnTo>
                    <a:pt x="46" y="18"/>
                  </a:lnTo>
                  <a:lnTo>
                    <a:pt x="54" y="15"/>
                  </a:lnTo>
                  <a:lnTo>
                    <a:pt x="67" y="12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33" y="16"/>
                  </a:lnTo>
                  <a:lnTo>
                    <a:pt x="141" y="19"/>
                  </a:lnTo>
                  <a:lnTo>
                    <a:pt x="141" y="19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3" y="33"/>
                  </a:lnTo>
                  <a:lnTo>
                    <a:pt x="130" y="42"/>
                  </a:lnTo>
                  <a:lnTo>
                    <a:pt x="129" y="55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9" y="79"/>
                  </a:lnTo>
                  <a:lnTo>
                    <a:pt x="130" y="90"/>
                  </a:lnTo>
                  <a:lnTo>
                    <a:pt x="132" y="98"/>
                  </a:lnTo>
                  <a:lnTo>
                    <a:pt x="135" y="102"/>
                  </a:lnTo>
                  <a:lnTo>
                    <a:pt x="135" y="102"/>
                  </a:lnTo>
                  <a:lnTo>
                    <a:pt x="132" y="104"/>
                  </a:lnTo>
                  <a:lnTo>
                    <a:pt x="132" y="104"/>
                  </a:lnTo>
                  <a:close/>
                  <a:moveTo>
                    <a:pt x="77" y="137"/>
                  </a:moveTo>
                  <a:lnTo>
                    <a:pt x="77" y="137"/>
                  </a:lnTo>
                  <a:lnTo>
                    <a:pt x="83" y="134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89" y="134"/>
                  </a:lnTo>
                  <a:lnTo>
                    <a:pt x="89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89" y="139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1" y="147"/>
                  </a:lnTo>
                  <a:lnTo>
                    <a:pt x="77" y="147"/>
                  </a:lnTo>
                  <a:lnTo>
                    <a:pt x="70" y="147"/>
                  </a:lnTo>
                  <a:lnTo>
                    <a:pt x="70" y="147"/>
                  </a:lnTo>
                  <a:lnTo>
                    <a:pt x="74" y="141"/>
                  </a:lnTo>
                  <a:lnTo>
                    <a:pt x="77" y="137"/>
                  </a:lnTo>
                  <a:lnTo>
                    <a:pt x="77" y="137"/>
                  </a:lnTo>
                  <a:close/>
                  <a:moveTo>
                    <a:pt x="150" y="98"/>
                  </a:moveTo>
                  <a:lnTo>
                    <a:pt x="150" y="98"/>
                  </a:lnTo>
                  <a:lnTo>
                    <a:pt x="147" y="98"/>
                  </a:lnTo>
                  <a:lnTo>
                    <a:pt x="144" y="99"/>
                  </a:lnTo>
                  <a:lnTo>
                    <a:pt x="144" y="99"/>
                  </a:lnTo>
                  <a:lnTo>
                    <a:pt x="142" y="96"/>
                  </a:lnTo>
                  <a:lnTo>
                    <a:pt x="141" y="90"/>
                  </a:lnTo>
                  <a:lnTo>
                    <a:pt x="139" y="81"/>
                  </a:lnTo>
                  <a:lnTo>
                    <a:pt x="139" y="67"/>
                  </a:lnTo>
                  <a:lnTo>
                    <a:pt x="139" y="67"/>
                  </a:lnTo>
                  <a:lnTo>
                    <a:pt x="139" y="56"/>
                  </a:lnTo>
                  <a:lnTo>
                    <a:pt x="141" y="46"/>
                  </a:lnTo>
                  <a:lnTo>
                    <a:pt x="142" y="38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50" y="24"/>
                  </a:lnTo>
                  <a:lnTo>
                    <a:pt x="156" y="19"/>
                  </a:lnTo>
                  <a:lnTo>
                    <a:pt x="156" y="19"/>
                  </a:lnTo>
                  <a:lnTo>
                    <a:pt x="162" y="18"/>
                  </a:lnTo>
                  <a:lnTo>
                    <a:pt x="169" y="15"/>
                  </a:lnTo>
                  <a:lnTo>
                    <a:pt x="169" y="15"/>
                  </a:lnTo>
                  <a:lnTo>
                    <a:pt x="179" y="15"/>
                  </a:lnTo>
                  <a:lnTo>
                    <a:pt x="179" y="15"/>
                  </a:lnTo>
                  <a:lnTo>
                    <a:pt x="187" y="13"/>
                  </a:lnTo>
                  <a:lnTo>
                    <a:pt x="187" y="13"/>
                  </a:lnTo>
                  <a:lnTo>
                    <a:pt x="188" y="13"/>
                  </a:lnTo>
                  <a:lnTo>
                    <a:pt x="188" y="13"/>
                  </a:lnTo>
                  <a:lnTo>
                    <a:pt x="215" y="16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9" y="23"/>
                  </a:lnTo>
                  <a:lnTo>
                    <a:pt x="239" y="27"/>
                  </a:lnTo>
                  <a:lnTo>
                    <a:pt x="239" y="27"/>
                  </a:lnTo>
                  <a:lnTo>
                    <a:pt x="237" y="33"/>
                  </a:lnTo>
                  <a:lnTo>
                    <a:pt x="233" y="41"/>
                  </a:lnTo>
                  <a:lnTo>
                    <a:pt x="227" y="49"/>
                  </a:lnTo>
                  <a:lnTo>
                    <a:pt x="221" y="56"/>
                  </a:lnTo>
                  <a:lnTo>
                    <a:pt x="221" y="56"/>
                  </a:lnTo>
                  <a:lnTo>
                    <a:pt x="221" y="56"/>
                  </a:lnTo>
                  <a:lnTo>
                    <a:pt x="201" y="73"/>
                  </a:lnTo>
                  <a:lnTo>
                    <a:pt x="184" y="85"/>
                  </a:lnTo>
                  <a:lnTo>
                    <a:pt x="169" y="95"/>
                  </a:lnTo>
                  <a:lnTo>
                    <a:pt x="155" y="98"/>
                  </a:lnTo>
                  <a:lnTo>
                    <a:pt x="155" y="98"/>
                  </a:lnTo>
                  <a:lnTo>
                    <a:pt x="150" y="98"/>
                  </a:lnTo>
                  <a:lnTo>
                    <a:pt x="150" y="9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" name="Freeform 493"/>
            <p:cNvSpPr>
              <a:spLocks/>
            </p:cNvSpPr>
            <p:nvPr/>
          </p:nvSpPr>
          <p:spPr bwMode="auto">
            <a:xfrm>
              <a:off x="7515226" y="3181350"/>
              <a:ext cx="63500" cy="88900"/>
            </a:xfrm>
            <a:custGeom>
              <a:avLst/>
              <a:gdLst>
                <a:gd name="T0" fmla="*/ 35 w 40"/>
                <a:gd name="T1" fmla="*/ 0 h 56"/>
                <a:gd name="T2" fmla="*/ 35 w 40"/>
                <a:gd name="T3" fmla="*/ 0 h 56"/>
                <a:gd name="T4" fmla="*/ 29 w 40"/>
                <a:gd name="T5" fmla="*/ 1 h 56"/>
                <a:gd name="T6" fmla="*/ 25 w 40"/>
                <a:gd name="T7" fmla="*/ 3 h 56"/>
                <a:gd name="T8" fmla="*/ 19 w 40"/>
                <a:gd name="T9" fmla="*/ 7 h 56"/>
                <a:gd name="T10" fmla="*/ 12 w 40"/>
                <a:gd name="T11" fmla="*/ 14 h 56"/>
                <a:gd name="T12" fmla="*/ 8 w 40"/>
                <a:gd name="T13" fmla="*/ 21 h 56"/>
                <a:gd name="T14" fmla="*/ 3 w 40"/>
                <a:gd name="T15" fmla="*/ 33 h 56"/>
                <a:gd name="T16" fmla="*/ 0 w 40"/>
                <a:gd name="T17" fmla="*/ 50 h 56"/>
                <a:gd name="T18" fmla="*/ 0 w 40"/>
                <a:gd name="T19" fmla="*/ 50 h 56"/>
                <a:gd name="T20" fmla="*/ 2 w 40"/>
                <a:gd name="T21" fmla="*/ 53 h 56"/>
                <a:gd name="T22" fmla="*/ 6 w 40"/>
                <a:gd name="T23" fmla="*/ 56 h 56"/>
                <a:gd name="T24" fmla="*/ 6 w 40"/>
                <a:gd name="T25" fmla="*/ 56 h 56"/>
                <a:gd name="T26" fmla="*/ 9 w 40"/>
                <a:gd name="T27" fmla="*/ 55 h 56"/>
                <a:gd name="T28" fmla="*/ 11 w 40"/>
                <a:gd name="T29" fmla="*/ 50 h 56"/>
                <a:gd name="T30" fmla="*/ 11 w 40"/>
                <a:gd name="T31" fmla="*/ 50 h 56"/>
                <a:gd name="T32" fmla="*/ 14 w 40"/>
                <a:gd name="T33" fmla="*/ 38 h 56"/>
                <a:gd name="T34" fmla="*/ 17 w 40"/>
                <a:gd name="T35" fmla="*/ 29 h 56"/>
                <a:gd name="T36" fmla="*/ 20 w 40"/>
                <a:gd name="T37" fmla="*/ 21 h 56"/>
                <a:gd name="T38" fmla="*/ 25 w 40"/>
                <a:gd name="T39" fmla="*/ 17 h 56"/>
                <a:gd name="T40" fmla="*/ 28 w 40"/>
                <a:gd name="T41" fmla="*/ 14 h 56"/>
                <a:gd name="T42" fmla="*/ 32 w 40"/>
                <a:gd name="T43" fmla="*/ 10 h 56"/>
                <a:gd name="T44" fmla="*/ 35 w 40"/>
                <a:gd name="T45" fmla="*/ 10 h 56"/>
                <a:gd name="T46" fmla="*/ 35 w 40"/>
                <a:gd name="T47" fmla="*/ 10 h 56"/>
                <a:gd name="T48" fmla="*/ 40 w 40"/>
                <a:gd name="T49" fmla="*/ 9 h 56"/>
                <a:gd name="T50" fmla="*/ 40 w 40"/>
                <a:gd name="T51" fmla="*/ 4 h 56"/>
                <a:gd name="T52" fmla="*/ 40 w 40"/>
                <a:gd name="T53" fmla="*/ 4 h 56"/>
                <a:gd name="T54" fmla="*/ 39 w 40"/>
                <a:gd name="T55" fmla="*/ 1 h 56"/>
                <a:gd name="T56" fmla="*/ 39 w 40"/>
                <a:gd name="T57" fmla="*/ 1 h 56"/>
                <a:gd name="T58" fmla="*/ 35 w 40"/>
                <a:gd name="T59" fmla="*/ 0 h 56"/>
                <a:gd name="T60" fmla="*/ 35 w 40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56">
                  <a:moveTo>
                    <a:pt x="35" y="0"/>
                  </a:moveTo>
                  <a:lnTo>
                    <a:pt x="35" y="0"/>
                  </a:lnTo>
                  <a:lnTo>
                    <a:pt x="29" y="1"/>
                  </a:lnTo>
                  <a:lnTo>
                    <a:pt x="25" y="3"/>
                  </a:lnTo>
                  <a:lnTo>
                    <a:pt x="19" y="7"/>
                  </a:lnTo>
                  <a:lnTo>
                    <a:pt x="12" y="14"/>
                  </a:lnTo>
                  <a:lnTo>
                    <a:pt x="8" y="21"/>
                  </a:lnTo>
                  <a:lnTo>
                    <a:pt x="3" y="33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9" y="55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4" y="38"/>
                  </a:lnTo>
                  <a:lnTo>
                    <a:pt x="17" y="29"/>
                  </a:lnTo>
                  <a:lnTo>
                    <a:pt x="20" y="21"/>
                  </a:lnTo>
                  <a:lnTo>
                    <a:pt x="25" y="17"/>
                  </a:lnTo>
                  <a:lnTo>
                    <a:pt x="28" y="14"/>
                  </a:lnTo>
                  <a:lnTo>
                    <a:pt x="32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0" y="9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97" name="Group 196"/>
          <p:cNvGrpSpPr/>
          <p:nvPr userDrawn="1"/>
        </p:nvGrpSpPr>
        <p:grpSpPr>
          <a:xfrm>
            <a:off x="4420591" y="3104553"/>
            <a:ext cx="504876" cy="294511"/>
            <a:chOff x="3535363" y="3113088"/>
            <a:chExt cx="428625" cy="333375"/>
          </a:xfrm>
        </p:grpSpPr>
        <p:sp>
          <p:nvSpPr>
            <p:cNvPr id="198" name="Freeform 494"/>
            <p:cNvSpPr>
              <a:spLocks noEditPoints="1"/>
            </p:cNvSpPr>
            <p:nvPr/>
          </p:nvSpPr>
          <p:spPr bwMode="auto">
            <a:xfrm>
              <a:off x="3535363" y="3113088"/>
              <a:ext cx="428625" cy="333375"/>
            </a:xfrm>
            <a:custGeom>
              <a:avLst/>
              <a:gdLst>
                <a:gd name="T0" fmla="*/ 216 w 270"/>
                <a:gd name="T1" fmla="*/ 18 h 210"/>
                <a:gd name="T2" fmla="*/ 138 w 270"/>
                <a:gd name="T3" fmla="*/ 0 h 210"/>
                <a:gd name="T4" fmla="*/ 34 w 270"/>
                <a:gd name="T5" fmla="*/ 43 h 210"/>
                <a:gd name="T6" fmla="*/ 6 w 270"/>
                <a:gd name="T7" fmla="*/ 92 h 210"/>
                <a:gd name="T8" fmla="*/ 14 w 270"/>
                <a:gd name="T9" fmla="*/ 153 h 210"/>
                <a:gd name="T10" fmla="*/ 40 w 270"/>
                <a:gd name="T11" fmla="*/ 181 h 210"/>
                <a:gd name="T12" fmla="*/ 92 w 270"/>
                <a:gd name="T13" fmla="*/ 197 h 210"/>
                <a:gd name="T14" fmla="*/ 120 w 270"/>
                <a:gd name="T15" fmla="*/ 194 h 210"/>
                <a:gd name="T16" fmla="*/ 129 w 270"/>
                <a:gd name="T17" fmla="*/ 210 h 210"/>
                <a:gd name="T18" fmla="*/ 152 w 270"/>
                <a:gd name="T19" fmla="*/ 173 h 210"/>
                <a:gd name="T20" fmla="*/ 187 w 270"/>
                <a:gd name="T21" fmla="*/ 165 h 210"/>
                <a:gd name="T22" fmla="*/ 210 w 270"/>
                <a:gd name="T23" fmla="*/ 136 h 210"/>
                <a:gd name="T24" fmla="*/ 227 w 270"/>
                <a:gd name="T25" fmla="*/ 121 h 210"/>
                <a:gd name="T26" fmla="*/ 270 w 270"/>
                <a:gd name="T27" fmla="*/ 95 h 210"/>
                <a:gd name="T28" fmla="*/ 127 w 270"/>
                <a:gd name="T29" fmla="*/ 194 h 210"/>
                <a:gd name="T30" fmla="*/ 107 w 270"/>
                <a:gd name="T31" fmla="*/ 184 h 210"/>
                <a:gd name="T32" fmla="*/ 55 w 270"/>
                <a:gd name="T33" fmla="*/ 182 h 210"/>
                <a:gd name="T34" fmla="*/ 106 w 270"/>
                <a:gd name="T35" fmla="*/ 170 h 210"/>
                <a:gd name="T36" fmla="*/ 46 w 270"/>
                <a:gd name="T37" fmla="*/ 174 h 210"/>
                <a:gd name="T38" fmla="*/ 103 w 270"/>
                <a:gd name="T39" fmla="*/ 158 h 210"/>
                <a:gd name="T40" fmla="*/ 143 w 270"/>
                <a:gd name="T41" fmla="*/ 184 h 210"/>
                <a:gd name="T42" fmla="*/ 256 w 270"/>
                <a:gd name="T43" fmla="*/ 107 h 210"/>
                <a:gd name="T44" fmla="*/ 216 w 270"/>
                <a:gd name="T45" fmla="*/ 102 h 210"/>
                <a:gd name="T46" fmla="*/ 201 w 270"/>
                <a:gd name="T47" fmla="*/ 115 h 210"/>
                <a:gd name="T48" fmla="*/ 166 w 270"/>
                <a:gd name="T49" fmla="*/ 96 h 210"/>
                <a:gd name="T50" fmla="*/ 146 w 270"/>
                <a:gd name="T51" fmla="*/ 104 h 210"/>
                <a:gd name="T52" fmla="*/ 81 w 270"/>
                <a:gd name="T53" fmla="*/ 92 h 210"/>
                <a:gd name="T54" fmla="*/ 58 w 270"/>
                <a:gd name="T55" fmla="*/ 89 h 210"/>
                <a:gd name="T56" fmla="*/ 80 w 270"/>
                <a:gd name="T57" fmla="*/ 101 h 210"/>
                <a:gd name="T58" fmla="*/ 58 w 270"/>
                <a:gd name="T59" fmla="*/ 129 h 210"/>
                <a:gd name="T60" fmla="*/ 35 w 270"/>
                <a:gd name="T61" fmla="*/ 136 h 210"/>
                <a:gd name="T62" fmla="*/ 72 w 270"/>
                <a:gd name="T63" fmla="*/ 115 h 210"/>
                <a:gd name="T64" fmla="*/ 112 w 270"/>
                <a:gd name="T65" fmla="*/ 112 h 210"/>
                <a:gd name="T66" fmla="*/ 167 w 270"/>
                <a:gd name="T67" fmla="*/ 125 h 210"/>
                <a:gd name="T68" fmla="*/ 176 w 270"/>
                <a:gd name="T69" fmla="*/ 130 h 210"/>
                <a:gd name="T70" fmla="*/ 196 w 270"/>
                <a:gd name="T71" fmla="*/ 121 h 210"/>
                <a:gd name="T72" fmla="*/ 190 w 270"/>
                <a:gd name="T73" fmla="*/ 156 h 210"/>
                <a:gd name="T74" fmla="*/ 146 w 270"/>
                <a:gd name="T75" fmla="*/ 152 h 210"/>
                <a:gd name="T76" fmla="*/ 95 w 270"/>
                <a:gd name="T77" fmla="*/ 144 h 210"/>
                <a:gd name="T78" fmla="*/ 140 w 270"/>
                <a:gd name="T79" fmla="*/ 135 h 210"/>
                <a:gd name="T80" fmla="*/ 94 w 270"/>
                <a:gd name="T81" fmla="*/ 127 h 210"/>
                <a:gd name="T82" fmla="*/ 81 w 270"/>
                <a:gd name="T83" fmla="*/ 147 h 210"/>
                <a:gd name="T84" fmla="*/ 20 w 270"/>
                <a:gd name="T85" fmla="*/ 148 h 210"/>
                <a:gd name="T86" fmla="*/ 12 w 270"/>
                <a:gd name="T87" fmla="*/ 98 h 210"/>
                <a:gd name="T88" fmla="*/ 43 w 270"/>
                <a:gd name="T89" fmla="*/ 107 h 210"/>
                <a:gd name="T90" fmla="*/ 17 w 270"/>
                <a:gd name="T91" fmla="*/ 90 h 210"/>
                <a:gd name="T92" fmla="*/ 38 w 270"/>
                <a:gd name="T93" fmla="*/ 49 h 210"/>
                <a:gd name="T94" fmla="*/ 75 w 270"/>
                <a:gd name="T95" fmla="*/ 40 h 210"/>
                <a:gd name="T96" fmla="*/ 72 w 270"/>
                <a:gd name="T97" fmla="*/ 23 h 210"/>
                <a:gd name="T98" fmla="*/ 170 w 270"/>
                <a:gd name="T99" fmla="*/ 15 h 210"/>
                <a:gd name="T100" fmla="*/ 192 w 270"/>
                <a:gd name="T101" fmla="*/ 32 h 210"/>
                <a:gd name="T102" fmla="*/ 224 w 270"/>
                <a:gd name="T103" fmla="*/ 32 h 210"/>
                <a:gd name="T104" fmla="*/ 238 w 270"/>
                <a:gd name="T105" fmla="*/ 89 h 210"/>
                <a:gd name="T106" fmla="*/ 205 w 270"/>
                <a:gd name="T107" fmla="*/ 81 h 210"/>
                <a:gd name="T108" fmla="*/ 178 w 270"/>
                <a:gd name="T109" fmla="*/ 83 h 210"/>
                <a:gd name="T110" fmla="*/ 216 w 270"/>
                <a:gd name="T111" fmla="*/ 86 h 210"/>
                <a:gd name="T112" fmla="*/ 251 w 270"/>
                <a:gd name="T113" fmla="*/ 9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" h="210">
                  <a:moveTo>
                    <a:pt x="268" y="83"/>
                  </a:moveTo>
                  <a:lnTo>
                    <a:pt x="268" y="83"/>
                  </a:lnTo>
                  <a:lnTo>
                    <a:pt x="268" y="81"/>
                  </a:lnTo>
                  <a:lnTo>
                    <a:pt x="268" y="81"/>
                  </a:lnTo>
                  <a:lnTo>
                    <a:pt x="264" y="66"/>
                  </a:lnTo>
                  <a:lnTo>
                    <a:pt x="256" y="52"/>
                  </a:lnTo>
                  <a:lnTo>
                    <a:pt x="245" y="40"/>
                  </a:lnTo>
                  <a:lnTo>
                    <a:pt x="231" y="27"/>
                  </a:lnTo>
                  <a:lnTo>
                    <a:pt x="216" y="18"/>
                  </a:lnTo>
                  <a:lnTo>
                    <a:pt x="198" y="11"/>
                  </a:lnTo>
                  <a:lnTo>
                    <a:pt x="178" y="4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1" y="0"/>
                  </a:lnTo>
                  <a:lnTo>
                    <a:pt x="104" y="3"/>
                  </a:lnTo>
                  <a:lnTo>
                    <a:pt x="90" y="6"/>
                  </a:lnTo>
                  <a:lnTo>
                    <a:pt x="77" y="12"/>
                  </a:lnTo>
                  <a:lnTo>
                    <a:pt x="64" y="18"/>
                  </a:lnTo>
                  <a:lnTo>
                    <a:pt x="52" y="26"/>
                  </a:lnTo>
                  <a:lnTo>
                    <a:pt x="43" y="34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3" y="57"/>
                  </a:lnTo>
                  <a:lnTo>
                    <a:pt x="17" y="67"/>
                  </a:lnTo>
                  <a:lnTo>
                    <a:pt x="11" y="8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2" y="109"/>
                  </a:lnTo>
                  <a:lnTo>
                    <a:pt x="0" y="118"/>
                  </a:lnTo>
                  <a:lnTo>
                    <a:pt x="0" y="125"/>
                  </a:lnTo>
                  <a:lnTo>
                    <a:pt x="2" y="133"/>
                  </a:lnTo>
                  <a:lnTo>
                    <a:pt x="3" y="141"/>
                  </a:lnTo>
                  <a:lnTo>
                    <a:pt x="8" y="147"/>
                  </a:lnTo>
                  <a:lnTo>
                    <a:pt x="14" y="153"/>
                  </a:lnTo>
                  <a:lnTo>
                    <a:pt x="14" y="153"/>
                  </a:lnTo>
                  <a:lnTo>
                    <a:pt x="23" y="159"/>
                  </a:lnTo>
                  <a:lnTo>
                    <a:pt x="35" y="162"/>
                  </a:lnTo>
                  <a:lnTo>
                    <a:pt x="35" y="162"/>
                  </a:lnTo>
                  <a:lnTo>
                    <a:pt x="35" y="170"/>
                  </a:lnTo>
                  <a:lnTo>
                    <a:pt x="37" y="174"/>
                  </a:lnTo>
                  <a:lnTo>
                    <a:pt x="40" y="179"/>
                  </a:lnTo>
                  <a:lnTo>
                    <a:pt x="40" y="179"/>
                  </a:lnTo>
                  <a:lnTo>
                    <a:pt x="40" y="181"/>
                  </a:lnTo>
                  <a:lnTo>
                    <a:pt x="40" y="181"/>
                  </a:lnTo>
                  <a:lnTo>
                    <a:pt x="41" y="181"/>
                  </a:lnTo>
                  <a:lnTo>
                    <a:pt x="41" y="181"/>
                  </a:lnTo>
                  <a:lnTo>
                    <a:pt x="46" y="187"/>
                  </a:lnTo>
                  <a:lnTo>
                    <a:pt x="55" y="191"/>
                  </a:lnTo>
                  <a:lnTo>
                    <a:pt x="64" y="194"/>
                  </a:lnTo>
                  <a:lnTo>
                    <a:pt x="75" y="197"/>
                  </a:lnTo>
                  <a:lnTo>
                    <a:pt x="75" y="197"/>
                  </a:lnTo>
                  <a:lnTo>
                    <a:pt x="84" y="197"/>
                  </a:lnTo>
                  <a:lnTo>
                    <a:pt x="92" y="197"/>
                  </a:lnTo>
                  <a:lnTo>
                    <a:pt x="104" y="194"/>
                  </a:lnTo>
                  <a:lnTo>
                    <a:pt x="110" y="191"/>
                  </a:lnTo>
                  <a:lnTo>
                    <a:pt x="113" y="188"/>
                  </a:lnTo>
                  <a:lnTo>
                    <a:pt x="113" y="188"/>
                  </a:lnTo>
                  <a:lnTo>
                    <a:pt x="118" y="184"/>
                  </a:lnTo>
                  <a:lnTo>
                    <a:pt x="118" y="184"/>
                  </a:lnTo>
                  <a:lnTo>
                    <a:pt x="120" y="187"/>
                  </a:lnTo>
                  <a:lnTo>
                    <a:pt x="120" y="187"/>
                  </a:lnTo>
                  <a:lnTo>
                    <a:pt x="120" y="194"/>
                  </a:lnTo>
                  <a:lnTo>
                    <a:pt x="118" y="199"/>
                  </a:lnTo>
                  <a:lnTo>
                    <a:pt x="115" y="202"/>
                  </a:lnTo>
                  <a:lnTo>
                    <a:pt x="115" y="202"/>
                  </a:lnTo>
                  <a:lnTo>
                    <a:pt x="113" y="204"/>
                  </a:lnTo>
                  <a:lnTo>
                    <a:pt x="113" y="207"/>
                  </a:lnTo>
                  <a:lnTo>
                    <a:pt x="113" y="207"/>
                  </a:lnTo>
                  <a:lnTo>
                    <a:pt x="115" y="208"/>
                  </a:lnTo>
                  <a:lnTo>
                    <a:pt x="118" y="210"/>
                  </a:lnTo>
                  <a:lnTo>
                    <a:pt x="129" y="210"/>
                  </a:lnTo>
                  <a:lnTo>
                    <a:pt x="129" y="210"/>
                  </a:lnTo>
                  <a:lnTo>
                    <a:pt x="132" y="208"/>
                  </a:lnTo>
                  <a:lnTo>
                    <a:pt x="132" y="208"/>
                  </a:lnTo>
                  <a:lnTo>
                    <a:pt x="135" y="205"/>
                  </a:lnTo>
                  <a:lnTo>
                    <a:pt x="143" y="197"/>
                  </a:lnTo>
                  <a:lnTo>
                    <a:pt x="146" y="193"/>
                  </a:lnTo>
                  <a:lnTo>
                    <a:pt x="149" y="187"/>
                  </a:lnTo>
                  <a:lnTo>
                    <a:pt x="152" y="181"/>
                  </a:lnTo>
                  <a:lnTo>
                    <a:pt x="152" y="173"/>
                  </a:lnTo>
                  <a:lnTo>
                    <a:pt x="152" y="173"/>
                  </a:lnTo>
                  <a:lnTo>
                    <a:pt x="150" y="161"/>
                  </a:lnTo>
                  <a:lnTo>
                    <a:pt x="150" y="161"/>
                  </a:lnTo>
                  <a:lnTo>
                    <a:pt x="150" y="161"/>
                  </a:lnTo>
                  <a:lnTo>
                    <a:pt x="150" y="161"/>
                  </a:lnTo>
                  <a:lnTo>
                    <a:pt x="166" y="164"/>
                  </a:lnTo>
                  <a:lnTo>
                    <a:pt x="181" y="165"/>
                  </a:lnTo>
                  <a:lnTo>
                    <a:pt x="181" y="165"/>
                  </a:lnTo>
                  <a:lnTo>
                    <a:pt x="187" y="165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9" y="161"/>
                  </a:lnTo>
                  <a:lnTo>
                    <a:pt x="204" y="158"/>
                  </a:lnTo>
                  <a:lnTo>
                    <a:pt x="207" y="153"/>
                  </a:lnTo>
                  <a:lnTo>
                    <a:pt x="210" y="148"/>
                  </a:lnTo>
                  <a:lnTo>
                    <a:pt x="210" y="148"/>
                  </a:lnTo>
                  <a:lnTo>
                    <a:pt x="212" y="142"/>
                  </a:lnTo>
                  <a:lnTo>
                    <a:pt x="210" y="136"/>
                  </a:lnTo>
                  <a:lnTo>
                    <a:pt x="208" y="129"/>
                  </a:lnTo>
                  <a:lnTo>
                    <a:pt x="207" y="121"/>
                  </a:lnTo>
                  <a:lnTo>
                    <a:pt x="207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27" y="121"/>
                  </a:lnTo>
                  <a:lnTo>
                    <a:pt x="227" y="121"/>
                  </a:lnTo>
                  <a:lnTo>
                    <a:pt x="227" y="121"/>
                  </a:lnTo>
                  <a:lnTo>
                    <a:pt x="227" y="121"/>
                  </a:lnTo>
                  <a:lnTo>
                    <a:pt x="227" y="121"/>
                  </a:lnTo>
                  <a:lnTo>
                    <a:pt x="227" y="121"/>
                  </a:lnTo>
                  <a:lnTo>
                    <a:pt x="244" y="119"/>
                  </a:lnTo>
                  <a:lnTo>
                    <a:pt x="251" y="118"/>
                  </a:lnTo>
                  <a:lnTo>
                    <a:pt x="258" y="115"/>
                  </a:lnTo>
                  <a:lnTo>
                    <a:pt x="262" y="112"/>
                  </a:lnTo>
                  <a:lnTo>
                    <a:pt x="265" y="107"/>
                  </a:lnTo>
                  <a:lnTo>
                    <a:pt x="268" y="101"/>
                  </a:lnTo>
                  <a:lnTo>
                    <a:pt x="270" y="95"/>
                  </a:lnTo>
                  <a:lnTo>
                    <a:pt x="270" y="95"/>
                  </a:lnTo>
                  <a:lnTo>
                    <a:pt x="270" y="93"/>
                  </a:lnTo>
                  <a:lnTo>
                    <a:pt x="270" y="93"/>
                  </a:lnTo>
                  <a:lnTo>
                    <a:pt x="268" y="83"/>
                  </a:lnTo>
                  <a:lnTo>
                    <a:pt x="268" y="83"/>
                  </a:lnTo>
                  <a:close/>
                  <a:moveTo>
                    <a:pt x="127" y="202"/>
                  </a:moveTo>
                  <a:lnTo>
                    <a:pt x="126" y="202"/>
                  </a:lnTo>
                  <a:lnTo>
                    <a:pt x="126" y="202"/>
                  </a:lnTo>
                  <a:lnTo>
                    <a:pt x="127" y="194"/>
                  </a:lnTo>
                  <a:lnTo>
                    <a:pt x="127" y="185"/>
                  </a:lnTo>
                  <a:lnTo>
                    <a:pt x="127" y="185"/>
                  </a:lnTo>
                  <a:lnTo>
                    <a:pt x="124" y="179"/>
                  </a:lnTo>
                  <a:lnTo>
                    <a:pt x="123" y="178"/>
                  </a:lnTo>
                  <a:lnTo>
                    <a:pt x="121" y="176"/>
                  </a:lnTo>
                  <a:lnTo>
                    <a:pt x="121" y="176"/>
                  </a:lnTo>
                  <a:lnTo>
                    <a:pt x="117" y="176"/>
                  </a:lnTo>
                  <a:lnTo>
                    <a:pt x="113" y="178"/>
                  </a:lnTo>
                  <a:lnTo>
                    <a:pt x="107" y="184"/>
                  </a:lnTo>
                  <a:lnTo>
                    <a:pt x="107" y="184"/>
                  </a:lnTo>
                  <a:lnTo>
                    <a:pt x="106" y="185"/>
                  </a:lnTo>
                  <a:lnTo>
                    <a:pt x="100" y="188"/>
                  </a:lnTo>
                  <a:lnTo>
                    <a:pt x="90" y="190"/>
                  </a:lnTo>
                  <a:lnTo>
                    <a:pt x="84" y="190"/>
                  </a:lnTo>
                  <a:lnTo>
                    <a:pt x="77" y="190"/>
                  </a:lnTo>
                  <a:lnTo>
                    <a:pt x="77" y="190"/>
                  </a:lnTo>
                  <a:lnTo>
                    <a:pt x="64" y="187"/>
                  </a:lnTo>
                  <a:lnTo>
                    <a:pt x="55" y="182"/>
                  </a:lnTo>
                  <a:lnTo>
                    <a:pt x="55" y="182"/>
                  </a:lnTo>
                  <a:lnTo>
                    <a:pt x="58" y="182"/>
                  </a:lnTo>
                  <a:lnTo>
                    <a:pt x="58" y="182"/>
                  </a:lnTo>
                  <a:lnTo>
                    <a:pt x="80" y="181"/>
                  </a:lnTo>
                  <a:lnTo>
                    <a:pt x="92" y="179"/>
                  </a:lnTo>
                  <a:lnTo>
                    <a:pt x="104" y="176"/>
                  </a:lnTo>
                  <a:lnTo>
                    <a:pt x="104" y="176"/>
                  </a:lnTo>
                  <a:lnTo>
                    <a:pt x="106" y="173"/>
                  </a:lnTo>
                  <a:lnTo>
                    <a:pt x="106" y="170"/>
                  </a:lnTo>
                  <a:lnTo>
                    <a:pt x="106" y="170"/>
                  </a:lnTo>
                  <a:lnTo>
                    <a:pt x="104" y="168"/>
                  </a:lnTo>
                  <a:lnTo>
                    <a:pt x="101" y="168"/>
                  </a:lnTo>
                  <a:lnTo>
                    <a:pt x="101" y="168"/>
                  </a:lnTo>
                  <a:lnTo>
                    <a:pt x="84" y="173"/>
                  </a:lnTo>
                  <a:lnTo>
                    <a:pt x="69" y="174"/>
                  </a:lnTo>
                  <a:lnTo>
                    <a:pt x="55" y="174"/>
                  </a:lnTo>
                  <a:lnTo>
                    <a:pt x="46" y="174"/>
                  </a:lnTo>
                  <a:lnTo>
                    <a:pt x="46" y="174"/>
                  </a:lnTo>
                  <a:lnTo>
                    <a:pt x="43" y="168"/>
                  </a:lnTo>
                  <a:lnTo>
                    <a:pt x="43" y="164"/>
                  </a:lnTo>
                  <a:lnTo>
                    <a:pt x="43" y="164"/>
                  </a:lnTo>
                  <a:lnTo>
                    <a:pt x="49" y="164"/>
                  </a:lnTo>
                  <a:lnTo>
                    <a:pt x="49" y="164"/>
                  </a:lnTo>
                  <a:lnTo>
                    <a:pt x="66" y="162"/>
                  </a:lnTo>
                  <a:lnTo>
                    <a:pt x="83" y="161"/>
                  </a:lnTo>
                  <a:lnTo>
                    <a:pt x="83" y="161"/>
                  </a:lnTo>
                  <a:lnTo>
                    <a:pt x="103" y="158"/>
                  </a:lnTo>
                  <a:lnTo>
                    <a:pt x="123" y="156"/>
                  </a:lnTo>
                  <a:lnTo>
                    <a:pt x="123" y="156"/>
                  </a:lnTo>
                  <a:lnTo>
                    <a:pt x="132" y="158"/>
                  </a:lnTo>
                  <a:lnTo>
                    <a:pt x="141" y="159"/>
                  </a:lnTo>
                  <a:lnTo>
                    <a:pt x="141" y="159"/>
                  </a:lnTo>
                  <a:lnTo>
                    <a:pt x="144" y="173"/>
                  </a:lnTo>
                  <a:lnTo>
                    <a:pt x="144" y="173"/>
                  </a:lnTo>
                  <a:lnTo>
                    <a:pt x="144" y="179"/>
                  </a:lnTo>
                  <a:lnTo>
                    <a:pt x="143" y="184"/>
                  </a:lnTo>
                  <a:lnTo>
                    <a:pt x="138" y="191"/>
                  </a:lnTo>
                  <a:lnTo>
                    <a:pt x="132" y="197"/>
                  </a:lnTo>
                  <a:lnTo>
                    <a:pt x="127" y="202"/>
                  </a:lnTo>
                  <a:lnTo>
                    <a:pt x="127" y="202"/>
                  </a:lnTo>
                  <a:close/>
                  <a:moveTo>
                    <a:pt x="261" y="95"/>
                  </a:moveTo>
                  <a:lnTo>
                    <a:pt x="261" y="95"/>
                  </a:lnTo>
                  <a:lnTo>
                    <a:pt x="261" y="99"/>
                  </a:lnTo>
                  <a:lnTo>
                    <a:pt x="259" y="104"/>
                  </a:lnTo>
                  <a:lnTo>
                    <a:pt x="256" y="107"/>
                  </a:lnTo>
                  <a:lnTo>
                    <a:pt x="253" y="109"/>
                  </a:lnTo>
                  <a:lnTo>
                    <a:pt x="242" y="112"/>
                  </a:lnTo>
                  <a:lnTo>
                    <a:pt x="227" y="113"/>
                  </a:lnTo>
                  <a:lnTo>
                    <a:pt x="227" y="113"/>
                  </a:lnTo>
                  <a:lnTo>
                    <a:pt x="222" y="112"/>
                  </a:lnTo>
                  <a:lnTo>
                    <a:pt x="219" y="109"/>
                  </a:lnTo>
                  <a:lnTo>
                    <a:pt x="218" y="104"/>
                  </a:lnTo>
                  <a:lnTo>
                    <a:pt x="218" y="104"/>
                  </a:lnTo>
                  <a:lnTo>
                    <a:pt x="216" y="102"/>
                  </a:lnTo>
                  <a:lnTo>
                    <a:pt x="213" y="101"/>
                  </a:lnTo>
                  <a:lnTo>
                    <a:pt x="213" y="101"/>
                  </a:lnTo>
                  <a:lnTo>
                    <a:pt x="210" y="102"/>
                  </a:lnTo>
                  <a:lnTo>
                    <a:pt x="210" y="106"/>
                  </a:lnTo>
                  <a:lnTo>
                    <a:pt x="210" y="106"/>
                  </a:lnTo>
                  <a:lnTo>
                    <a:pt x="210" y="110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01" y="115"/>
                  </a:lnTo>
                  <a:lnTo>
                    <a:pt x="201" y="115"/>
                  </a:lnTo>
                  <a:lnTo>
                    <a:pt x="196" y="112"/>
                  </a:lnTo>
                  <a:lnTo>
                    <a:pt x="189" y="109"/>
                  </a:lnTo>
                  <a:lnTo>
                    <a:pt x="176" y="107"/>
                  </a:lnTo>
                  <a:lnTo>
                    <a:pt x="161" y="104"/>
                  </a:lnTo>
                  <a:lnTo>
                    <a:pt x="161" y="104"/>
                  </a:lnTo>
                  <a:lnTo>
                    <a:pt x="166" y="99"/>
                  </a:lnTo>
                  <a:lnTo>
                    <a:pt x="166" y="99"/>
                  </a:lnTo>
                  <a:lnTo>
                    <a:pt x="166" y="96"/>
                  </a:lnTo>
                  <a:lnTo>
                    <a:pt x="164" y="95"/>
                  </a:lnTo>
                  <a:lnTo>
                    <a:pt x="164" y="95"/>
                  </a:lnTo>
                  <a:lnTo>
                    <a:pt x="161" y="93"/>
                  </a:lnTo>
                  <a:lnTo>
                    <a:pt x="159" y="95"/>
                  </a:lnTo>
                  <a:lnTo>
                    <a:pt x="159" y="95"/>
                  </a:lnTo>
                  <a:lnTo>
                    <a:pt x="155" y="99"/>
                  </a:lnTo>
                  <a:lnTo>
                    <a:pt x="152" y="102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4" y="104"/>
                  </a:lnTo>
                  <a:lnTo>
                    <a:pt x="144" y="104"/>
                  </a:lnTo>
                  <a:lnTo>
                    <a:pt x="120" y="104"/>
                  </a:lnTo>
                  <a:lnTo>
                    <a:pt x="103" y="102"/>
                  </a:lnTo>
                  <a:lnTo>
                    <a:pt x="92" y="101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78" y="87"/>
                  </a:lnTo>
                  <a:lnTo>
                    <a:pt x="74" y="84"/>
                  </a:lnTo>
                  <a:lnTo>
                    <a:pt x="67" y="83"/>
                  </a:lnTo>
                  <a:lnTo>
                    <a:pt x="64" y="83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58" y="86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60" y="92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7" y="90"/>
                  </a:lnTo>
                  <a:lnTo>
                    <a:pt x="69" y="90"/>
                  </a:lnTo>
                  <a:lnTo>
                    <a:pt x="75" y="96"/>
                  </a:lnTo>
                  <a:lnTo>
                    <a:pt x="75" y="96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74" y="102"/>
                  </a:lnTo>
                  <a:lnTo>
                    <a:pt x="69" y="106"/>
                  </a:lnTo>
                  <a:lnTo>
                    <a:pt x="66" y="109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1" y="122"/>
                  </a:lnTo>
                  <a:lnTo>
                    <a:pt x="60" y="125"/>
                  </a:lnTo>
                  <a:lnTo>
                    <a:pt x="58" y="129"/>
                  </a:lnTo>
                  <a:lnTo>
                    <a:pt x="58" y="129"/>
                  </a:lnTo>
                  <a:lnTo>
                    <a:pt x="54" y="130"/>
                  </a:lnTo>
                  <a:lnTo>
                    <a:pt x="49" y="130"/>
                  </a:lnTo>
                  <a:lnTo>
                    <a:pt x="37" y="130"/>
                  </a:lnTo>
                  <a:lnTo>
                    <a:pt x="37" y="130"/>
                  </a:lnTo>
                  <a:lnTo>
                    <a:pt x="34" y="130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2" y="135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57" y="138"/>
                  </a:lnTo>
                  <a:lnTo>
                    <a:pt x="63" y="135"/>
                  </a:lnTo>
                  <a:lnTo>
                    <a:pt x="63" y="135"/>
                  </a:lnTo>
                  <a:lnTo>
                    <a:pt x="66" y="130"/>
                  </a:lnTo>
                  <a:lnTo>
                    <a:pt x="69" y="125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4" y="112"/>
                  </a:lnTo>
                  <a:lnTo>
                    <a:pt x="75" y="110"/>
                  </a:lnTo>
                  <a:lnTo>
                    <a:pt x="83" y="109"/>
                  </a:lnTo>
                  <a:lnTo>
                    <a:pt x="89" y="109"/>
                  </a:lnTo>
                  <a:lnTo>
                    <a:pt x="92" y="109"/>
                  </a:lnTo>
                  <a:lnTo>
                    <a:pt x="92" y="109"/>
                  </a:lnTo>
                  <a:lnTo>
                    <a:pt x="101" y="110"/>
                  </a:lnTo>
                  <a:lnTo>
                    <a:pt x="112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7" y="113"/>
                  </a:lnTo>
                  <a:lnTo>
                    <a:pt x="155" y="115"/>
                  </a:lnTo>
                  <a:lnTo>
                    <a:pt x="159" y="116"/>
                  </a:lnTo>
                  <a:lnTo>
                    <a:pt x="164" y="121"/>
                  </a:lnTo>
                  <a:lnTo>
                    <a:pt x="167" y="125"/>
                  </a:lnTo>
                  <a:lnTo>
                    <a:pt x="169" y="132"/>
                  </a:lnTo>
                  <a:lnTo>
                    <a:pt x="169" y="132"/>
                  </a:lnTo>
                  <a:lnTo>
                    <a:pt x="170" y="133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6" y="133"/>
                  </a:lnTo>
                  <a:lnTo>
                    <a:pt x="176" y="130"/>
                  </a:lnTo>
                  <a:lnTo>
                    <a:pt x="176" y="130"/>
                  </a:lnTo>
                  <a:lnTo>
                    <a:pt x="175" y="124"/>
                  </a:lnTo>
                  <a:lnTo>
                    <a:pt x="173" y="119"/>
                  </a:lnTo>
                  <a:lnTo>
                    <a:pt x="167" y="113"/>
                  </a:lnTo>
                  <a:lnTo>
                    <a:pt x="167" y="113"/>
                  </a:lnTo>
                  <a:lnTo>
                    <a:pt x="179" y="115"/>
                  </a:lnTo>
                  <a:lnTo>
                    <a:pt x="187" y="116"/>
                  </a:lnTo>
                  <a:lnTo>
                    <a:pt x="196" y="121"/>
                  </a:lnTo>
                  <a:lnTo>
                    <a:pt x="196" y="121"/>
                  </a:lnTo>
                  <a:lnTo>
                    <a:pt x="201" y="129"/>
                  </a:lnTo>
                  <a:lnTo>
                    <a:pt x="202" y="135"/>
                  </a:lnTo>
                  <a:lnTo>
                    <a:pt x="204" y="141"/>
                  </a:lnTo>
                  <a:lnTo>
                    <a:pt x="202" y="145"/>
                  </a:lnTo>
                  <a:lnTo>
                    <a:pt x="202" y="145"/>
                  </a:lnTo>
                  <a:lnTo>
                    <a:pt x="201" y="148"/>
                  </a:lnTo>
                  <a:lnTo>
                    <a:pt x="198" y="152"/>
                  </a:lnTo>
                  <a:lnTo>
                    <a:pt x="190" y="156"/>
                  </a:lnTo>
                  <a:lnTo>
                    <a:pt x="190" y="156"/>
                  </a:lnTo>
                  <a:lnTo>
                    <a:pt x="181" y="158"/>
                  </a:lnTo>
                  <a:lnTo>
                    <a:pt x="181" y="158"/>
                  </a:lnTo>
                  <a:lnTo>
                    <a:pt x="167" y="156"/>
                  </a:lnTo>
                  <a:lnTo>
                    <a:pt x="152" y="153"/>
                  </a:lnTo>
                  <a:lnTo>
                    <a:pt x="152" y="153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3" y="148"/>
                  </a:lnTo>
                  <a:lnTo>
                    <a:pt x="123" y="148"/>
                  </a:lnTo>
                  <a:lnTo>
                    <a:pt x="106" y="150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95" y="144"/>
                  </a:lnTo>
                  <a:lnTo>
                    <a:pt x="97" y="139"/>
                  </a:lnTo>
                  <a:lnTo>
                    <a:pt x="97" y="135"/>
                  </a:lnTo>
                  <a:lnTo>
                    <a:pt x="98" y="135"/>
                  </a:lnTo>
                  <a:lnTo>
                    <a:pt x="98" y="135"/>
                  </a:lnTo>
                  <a:lnTo>
                    <a:pt x="117" y="133"/>
                  </a:lnTo>
                  <a:lnTo>
                    <a:pt x="126" y="133"/>
                  </a:lnTo>
                  <a:lnTo>
                    <a:pt x="136" y="136"/>
                  </a:lnTo>
                  <a:lnTo>
                    <a:pt x="136" y="136"/>
                  </a:lnTo>
                  <a:lnTo>
                    <a:pt x="140" y="135"/>
                  </a:lnTo>
                  <a:lnTo>
                    <a:pt x="141" y="133"/>
                  </a:lnTo>
                  <a:lnTo>
                    <a:pt x="141" y="133"/>
                  </a:lnTo>
                  <a:lnTo>
                    <a:pt x="141" y="130"/>
                  </a:lnTo>
                  <a:lnTo>
                    <a:pt x="140" y="129"/>
                  </a:lnTo>
                  <a:lnTo>
                    <a:pt x="140" y="129"/>
                  </a:lnTo>
                  <a:lnTo>
                    <a:pt x="127" y="125"/>
                  </a:lnTo>
                  <a:lnTo>
                    <a:pt x="117" y="125"/>
                  </a:lnTo>
                  <a:lnTo>
                    <a:pt x="98" y="125"/>
                  </a:lnTo>
                  <a:lnTo>
                    <a:pt x="94" y="127"/>
                  </a:lnTo>
                  <a:lnTo>
                    <a:pt x="94" y="127"/>
                  </a:lnTo>
                  <a:lnTo>
                    <a:pt x="90" y="129"/>
                  </a:lnTo>
                  <a:lnTo>
                    <a:pt x="90" y="129"/>
                  </a:lnTo>
                  <a:lnTo>
                    <a:pt x="89" y="132"/>
                  </a:lnTo>
                  <a:lnTo>
                    <a:pt x="89" y="132"/>
                  </a:lnTo>
                  <a:lnTo>
                    <a:pt x="89" y="136"/>
                  </a:lnTo>
                  <a:lnTo>
                    <a:pt x="87" y="141"/>
                  </a:lnTo>
                  <a:lnTo>
                    <a:pt x="84" y="144"/>
                  </a:lnTo>
                  <a:lnTo>
                    <a:pt x="81" y="147"/>
                  </a:lnTo>
                  <a:lnTo>
                    <a:pt x="75" y="153"/>
                  </a:lnTo>
                  <a:lnTo>
                    <a:pt x="71" y="155"/>
                  </a:lnTo>
                  <a:lnTo>
                    <a:pt x="71" y="155"/>
                  </a:lnTo>
                  <a:lnTo>
                    <a:pt x="49" y="156"/>
                  </a:lnTo>
                  <a:lnTo>
                    <a:pt x="49" y="156"/>
                  </a:lnTo>
                  <a:lnTo>
                    <a:pt x="40" y="156"/>
                  </a:lnTo>
                  <a:lnTo>
                    <a:pt x="32" y="155"/>
                  </a:lnTo>
                  <a:lnTo>
                    <a:pt x="25" y="152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15" y="142"/>
                  </a:lnTo>
                  <a:lnTo>
                    <a:pt x="11" y="138"/>
                  </a:lnTo>
                  <a:lnTo>
                    <a:pt x="9" y="133"/>
                  </a:lnTo>
                  <a:lnTo>
                    <a:pt x="8" y="127"/>
                  </a:lnTo>
                  <a:lnTo>
                    <a:pt x="8" y="121"/>
                  </a:lnTo>
                  <a:lnTo>
                    <a:pt x="9" y="113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7" y="102"/>
                  </a:lnTo>
                  <a:lnTo>
                    <a:pt x="22" y="107"/>
                  </a:lnTo>
                  <a:lnTo>
                    <a:pt x="28" y="110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41" y="110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1" y="104"/>
                  </a:lnTo>
                  <a:lnTo>
                    <a:pt x="38" y="102"/>
                  </a:lnTo>
                  <a:lnTo>
                    <a:pt x="38" y="102"/>
                  </a:lnTo>
                  <a:lnTo>
                    <a:pt x="32" y="102"/>
                  </a:lnTo>
                  <a:lnTo>
                    <a:pt x="28" y="101"/>
                  </a:lnTo>
                  <a:lnTo>
                    <a:pt x="23" y="99"/>
                  </a:lnTo>
                  <a:lnTo>
                    <a:pt x="20" y="96"/>
                  </a:lnTo>
                  <a:lnTo>
                    <a:pt x="17" y="90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26" y="67"/>
                  </a:lnTo>
                  <a:lnTo>
                    <a:pt x="32" y="5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9" y="44"/>
                  </a:lnTo>
                  <a:lnTo>
                    <a:pt x="58" y="41"/>
                  </a:lnTo>
                  <a:lnTo>
                    <a:pt x="64" y="41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4" y="43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5" y="38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63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63" y="27"/>
                  </a:lnTo>
                  <a:lnTo>
                    <a:pt x="72" y="23"/>
                  </a:lnTo>
                  <a:lnTo>
                    <a:pt x="81" y="18"/>
                  </a:lnTo>
                  <a:lnTo>
                    <a:pt x="92" y="14"/>
                  </a:lnTo>
                  <a:lnTo>
                    <a:pt x="113" y="9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61" y="11"/>
                  </a:lnTo>
                  <a:lnTo>
                    <a:pt x="170" y="15"/>
                  </a:lnTo>
                  <a:lnTo>
                    <a:pt x="179" y="21"/>
                  </a:lnTo>
                  <a:lnTo>
                    <a:pt x="184" y="24"/>
                  </a:lnTo>
                  <a:lnTo>
                    <a:pt x="185" y="29"/>
                  </a:lnTo>
                  <a:lnTo>
                    <a:pt x="185" y="29"/>
                  </a:lnTo>
                  <a:lnTo>
                    <a:pt x="187" y="32"/>
                  </a:lnTo>
                  <a:lnTo>
                    <a:pt x="190" y="32"/>
                  </a:lnTo>
                  <a:lnTo>
                    <a:pt x="190" y="3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3" y="29"/>
                  </a:lnTo>
                  <a:lnTo>
                    <a:pt x="193" y="27"/>
                  </a:lnTo>
                  <a:lnTo>
                    <a:pt x="193" y="27"/>
                  </a:lnTo>
                  <a:lnTo>
                    <a:pt x="189" y="20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98" y="18"/>
                  </a:lnTo>
                  <a:lnTo>
                    <a:pt x="212" y="24"/>
                  </a:lnTo>
                  <a:lnTo>
                    <a:pt x="224" y="32"/>
                  </a:lnTo>
                  <a:lnTo>
                    <a:pt x="235" y="40"/>
                  </a:lnTo>
                  <a:lnTo>
                    <a:pt x="244" y="49"/>
                  </a:lnTo>
                  <a:lnTo>
                    <a:pt x="251" y="60"/>
                  </a:lnTo>
                  <a:lnTo>
                    <a:pt x="256" y="70"/>
                  </a:lnTo>
                  <a:lnTo>
                    <a:pt x="261" y="81"/>
                  </a:lnTo>
                  <a:lnTo>
                    <a:pt x="261" y="81"/>
                  </a:lnTo>
                  <a:lnTo>
                    <a:pt x="253" y="87"/>
                  </a:lnTo>
                  <a:lnTo>
                    <a:pt x="245" y="89"/>
                  </a:lnTo>
                  <a:lnTo>
                    <a:pt x="238" y="89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25" y="83"/>
                  </a:lnTo>
                  <a:lnTo>
                    <a:pt x="225" y="83"/>
                  </a:lnTo>
                  <a:lnTo>
                    <a:pt x="219" y="78"/>
                  </a:lnTo>
                  <a:lnTo>
                    <a:pt x="216" y="78"/>
                  </a:lnTo>
                  <a:lnTo>
                    <a:pt x="210" y="80"/>
                  </a:lnTo>
                  <a:lnTo>
                    <a:pt x="210" y="80"/>
                  </a:lnTo>
                  <a:lnTo>
                    <a:pt x="205" y="81"/>
                  </a:lnTo>
                  <a:lnTo>
                    <a:pt x="201" y="81"/>
                  </a:lnTo>
                  <a:lnTo>
                    <a:pt x="192" y="81"/>
                  </a:lnTo>
                  <a:lnTo>
                    <a:pt x="185" y="80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81" y="78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78" y="83"/>
                  </a:lnTo>
                  <a:lnTo>
                    <a:pt x="179" y="86"/>
                  </a:lnTo>
                  <a:lnTo>
                    <a:pt x="179" y="86"/>
                  </a:lnTo>
                  <a:lnTo>
                    <a:pt x="182" y="87"/>
                  </a:lnTo>
                  <a:lnTo>
                    <a:pt x="190" y="89"/>
                  </a:lnTo>
                  <a:lnTo>
                    <a:pt x="201" y="89"/>
                  </a:lnTo>
                  <a:lnTo>
                    <a:pt x="207" y="89"/>
                  </a:lnTo>
                  <a:lnTo>
                    <a:pt x="215" y="86"/>
                  </a:lnTo>
                  <a:lnTo>
                    <a:pt x="215" y="86"/>
                  </a:lnTo>
                  <a:lnTo>
                    <a:pt x="216" y="86"/>
                  </a:lnTo>
                  <a:lnTo>
                    <a:pt x="221" y="89"/>
                  </a:lnTo>
                  <a:lnTo>
                    <a:pt x="221" y="89"/>
                  </a:lnTo>
                  <a:lnTo>
                    <a:pt x="224" y="92"/>
                  </a:lnTo>
                  <a:lnTo>
                    <a:pt x="228" y="95"/>
                  </a:lnTo>
                  <a:lnTo>
                    <a:pt x="228" y="95"/>
                  </a:lnTo>
                  <a:lnTo>
                    <a:pt x="235" y="96"/>
                  </a:lnTo>
                  <a:lnTo>
                    <a:pt x="241" y="96"/>
                  </a:lnTo>
                  <a:lnTo>
                    <a:pt x="241" y="96"/>
                  </a:lnTo>
                  <a:lnTo>
                    <a:pt x="251" y="95"/>
                  </a:lnTo>
                  <a:lnTo>
                    <a:pt x="261" y="90"/>
                  </a:lnTo>
                  <a:lnTo>
                    <a:pt x="261" y="90"/>
                  </a:lnTo>
                  <a:lnTo>
                    <a:pt x="262" y="93"/>
                  </a:lnTo>
                  <a:lnTo>
                    <a:pt x="262" y="93"/>
                  </a:lnTo>
                  <a:lnTo>
                    <a:pt x="261" y="95"/>
                  </a:lnTo>
                  <a:lnTo>
                    <a:pt x="261" y="9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" name="Freeform 495"/>
            <p:cNvSpPr>
              <a:spLocks/>
            </p:cNvSpPr>
            <p:nvPr/>
          </p:nvSpPr>
          <p:spPr bwMode="auto">
            <a:xfrm>
              <a:off x="3590926" y="3197225"/>
              <a:ext cx="149225" cy="58738"/>
            </a:xfrm>
            <a:custGeom>
              <a:avLst/>
              <a:gdLst>
                <a:gd name="T0" fmla="*/ 88 w 94"/>
                <a:gd name="T1" fmla="*/ 2 h 37"/>
                <a:gd name="T2" fmla="*/ 88 w 94"/>
                <a:gd name="T3" fmla="*/ 2 h 37"/>
                <a:gd name="T4" fmla="*/ 83 w 94"/>
                <a:gd name="T5" fmla="*/ 5 h 37"/>
                <a:gd name="T6" fmla="*/ 78 w 94"/>
                <a:gd name="T7" fmla="*/ 8 h 37"/>
                <a:gd name="T8" fmla="*/ 69 w 94"/>
                <a:gd name="T9" fmla="*/ 11 h 37"/>
                <a:gd name="T10" fmla="*/ 62 w 94"/>
                <a:gd name="T11" fmla="*/ 13 h 37"/>
                <a:gd name="T12" fmla="*/ 55 w 94"/>
                <a:gd name="T13" fmla="*/ 13 h 37"/>
                <a:gd name="T14" fmla="*/ 55 w 94"/>
                <a:gd name="T15" fmla="*/ 13 h 37"/>
                <a:gd name="T16" fmla="*/ 51 w 94"/>
                <a:gd name="T17" fmla="*/ 10 h 37"/>
                <a:gd name="T18" fmla="*/ 45 w 94"/>
                <a:gd name="T19" fmla="*/ 7 h 37"/>
                <a:gd name="T20" fmla="*/ 37 w 94"/>
                <a:gd name="T21" fmla="*/ 5 h 37"/>
                <a:gd name="T22" fmla="*/ 28 w 94"/>
                <a:gd name="T23" fmla="*/ 5 h 37"/>
                <a:gd name="T24" fmla="*/ 28 w 94"/>
                <a:gd name="T25" fmla="*/ 5 h 37"/>
                <a:gd name="T26" fmla="*/ 22 w 94"/>
                <a:gd name="T27" fmla="*/ 7 h 37"/>
                <a:gd name="T28" fmla="*/ 14 w 94"/>
                <a:gd name="T29" fmla="*/ 10 h 37"/>
                <a:gd name="T30" fmla="*/ 8 w 94"/>
                <a:gd name="T31" fmla="*/ 16 h 37"/>
                <a:gd name="T32" fmla="*/ 0 w 94"/>
                <a:gd name="T33" fmla="*/ 23 h 37"/>
                <a:gd name="T34" fmla="*/ 0 w 94"/>
                <a:gd name="T35" fmla="*/ 23 h 37"/>
                <a:gd name="T36" fmla="*/ 0 w 94"/>
                <a:gd name="T37" fmla="*/ 27 h 37"/>
                <a:gd name="T38" fmla="*/ 2 w 94"/>
                <a:gd name="T39" fmla="*/ 30 h 37"/>
                <a:gd name="T40" fmla="*/ 2 w 94"/>
                <a:gd name="T41" fmla="*/ 30 h 37"/>
                <a:gd name="T42" fmla="*/ 5 w 94"/>
                <a:gd name="T43" fmla="*/ 30 h 37"/>
                <a:gd name="T44" fmla="*/ 6 w 94"/>
                <a:gd name="T45" fmla="*/ 28 h 37"/>
                <a:gd name="T46" fmla="*/ 6 w 94"/>
                <a:gd name="T47" fmla="*/ 28 h 37"/>
                <a:gd name="T48" fmla="*/ 13 w 94"/>
                <a:gd name="T49" fmla="*/ 22 h 37"/>
                <a:gd name="T50" fmla="*/ 19 w 94"/>
                <a:gd name="T51" fmla="*/ 17 h 37"/>
                <a:gd name="T52" fmla="*/ 23 w 94"/>
                <a:gd name="T53" fmla="*/ 14 h 37"/>
                <a:gd name="T54" fmla="*/ 29 w 94"/>
                <a:gd name="T55" fmla="*/ 13 h 37"/>
                <a:gd name="T56" fmla="*/ 29 w 94"/>
                <a:gd name="T57" fmla="*/ 13 h 37"/>
                <a:gd name="T58" fmla="*/ 36 w 94"/>
                <a:gd name="T59" fmla="*/ 13 h 37"/>
                <a:gd name="T60" fmla="*/ 42 w 94"/>
                <a:gd name="T61" fmla="*/ 14 h 37"/>
                <a:gd name="T62" fmla="*/ 48 w 94"/>
                <a:gd name="T63" fmla="*/ 17 h 37"/>
                <a:gd name="T64" fmla="*/ 51 w 94"/>
                <a:gd name="T65" fmla="*/ 20 h 37"/>
                <a:gd name="T66" fmla="*/ 51 w 94"/>
                <a:gd name="T67" fmla="*/ 20 h 37"/>
                <a:gd name="T68" fmla="*/ 55 w 94"/>
                <a:gd name="T69" fmla="*/ 25 h 37"/>
                <a:gd name="T70" fmla="*/ 55 w 94"/>
                <a:gd name="T71" fmla="*/ 25 h 37"/>
                <a:gd name="T72" fmla="*/ 63 w 94"/>
                <a:gd name="T73" fmla="*/ 33 h 37"/>
                <a:gd name="T74" fmla="*/ 66 w 94"/>
                <a:gd name="T75" fmla="*/ 36 h 37"/>
                <a:gd name="T76" fmla="*/ 71 w 94"/>
                <a:gd name="T77" fmla="*/ 37 h 37"/>
                <a:gd name="T78" fmla="*/ 71 w 94"/>
                <a:gd name="T79" fmla="*/ 37 h 37"/>
                <a:gd name="T80" fmla="*/ 72 w 94"/>
                <a:gd name="T81" fmla="*/ 37 h 37"/>
                <a:gd name="T82" fmla="*/ 72 w 94"/>
                <a:gd name="T83" fmla="*/ 37 h 37"/>
                <a:gd name="T84" fmla="*/ 75 w 94"/>
                <a:gd name="T85" fmla="*/ 36 h 37"/>
                <a:gd name="T86" fmla="*/ 77 w 94"/>
                <a:gd name="T87" fmla="*/ 34 h 37"/>
                <a:gd name="T88" fmla="*/ 77 w 94"/>
                <a:gd name="T89" fmla="*/ 34 h 37"/>
                <a:gd name="T90" fmla="*/ 75 w 94"/>
                <a:gd name="T91" fmla="*/ 31 h 37"/>
                <a:gd name="T92" fmla="*/ 74 w 94"/>
                <a:gd name="T93" fmla="*/ 30 h 37"/>
                <a:gd name="T94" fmla="*/ 74 w 94"/>
                <a:gd name="T95" fmla="*/ 30 h 37"/>
                <a:gd name="T96" fmla="*/ 71 w 94"/>
                <a:gd name="T97" fmla="*/ 28 h 37"/>
                <a:gd name="T98" fmla="*/ 68 w 94"/>
                <a:gd name="T99" fmla="*/ 27 h 37"/>
                <a:gd name="T100" fmla="*/ 63 w 94"/>
                <a:gd name="T101" fmla="*/ 20 h 37"/>
                <a:gd name="T102" fmla="*/ 63 w 94"/>
                <a:gd name="T103" fmla="*/ 20 h 37"/>
                <a:gd name="T104" fmla="*/ 69 w 94"/>
                <a:gd name="T105" fmla="*/ 19 h 37"/>
                <a:gd name="T106" fmla="*/ 77 w 94"/>
                <a:gd name="T107" fmla="*/ 17 h 37"/>
                <a:gd name="T108" fmla="*/ 86 w 94"/>
                <a:gd name="T109" fmla="*/ 13 h 37"/>
                <a:gd name="T110" fmla="*/ 94 w 94"/>
                <a:gd name="T111" fmla="*/ 7 h 37"/>
                <a:gd name="T112" fmla="*/ 94 w 94"/>
                <a:gd name="T113" fmla="*/ 7 h 37"/>
                <a:gd name="T114" fmla="*/ 94 w 94"/>
                <a:gd name="T115" fmla="*/ 5 h 37"/>
                <a:gd name="T116" fmla="*/ 94 w 94"/>
                <a:gd name="T117" fmla="*/ 2 h 37"/>
                <a:gd name="T118" fmla="*/ 94 w 94"/>
                <a:gd name="T119" fmla="*/ 2 h 37"/>
                <a:gd name="T120" fmla="*/ 91 w 94"/>
                <a:gd name="T121" fmla="*/ 0 h 37"/>
                <a:gd name="T122" fmla="*/ 88 w 94"/>
                <a:gd name="T123" fmla="*/ 2 h 37"/>
                <a:gd name="T124" fmla="*/ 88 w 94"/>
                <a:gd name="T12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" h="37">
                  <a:moveTo>
                    <a:pt x="88" y="2"/>
                  </a:moveTo>
                  <a:lnTo>
                    <a:pt x="88" y="2"/>
                  </a:lnTo>
                  <a:lnTo>
                    <a:pt x="83" y="5"/>
                  </a:lnTo>
                  <a:lnTo>
                    <a:pt x="78" y="8"/>
                  </a:lnTo>
                  <a:lnTo>
                    <a:pt x="69" y="11"/>
                  </a:lnTo>
                  <a:lnTo>
                    <a:pt x="62" y="1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1" y="10"/>
                  </a:lnTo>
                  <a:lnTo>
                    <a:pt x="45" y="7"/>
                  </a:lnTo>
                  <a:lnTo>
                    <a:pt x="37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2" y="7"/>
                  </a:lnTo>
                  <a:lnTo>
                    <a:pt x="14" y="10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5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13" y="22"/>
                  </a:lnTo>
                  <a:lnTo>
                    <a:pt x="19" y="17"/>
                  </a:lnTo>
                  <a:lnTo>
                    <a:pt x="23" y="14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6" y="13"/>
                  </a:lnTo>
                  <a:lnTo>
                    <a:pt x="42" y="14"/>
                  </a:lnTo>
                  <a:lnTo>
                    <a:pt x="48" y="17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63" y="33"/>
                  </a:lnTo>
                  <a:lnTo>
                    <a:pt x="66" y="36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5" y="36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5" y="31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1" y="28"/>
                  </a:lnTo>
                  <a:lnTo>
                    <a:pt x="68" y="27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9" y="19"/>
                  </a:lnTo>
                  <a:lnTo>
                    <a:pt x="77" y="17"/>
                  </a:lnTo>
                  <a:lnTo>
                    <a:pt x="86" y="13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1" y="0"/>
                  </a:lnTo>
                  <a:lnTo>
                    <a:pt x="88" y="2"/>
                  </a:lnTo>
                  <a:lnTo>
                    <a:pt x="88" y="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" name="Freeform 496"/>
            <p:cNvSpPr>
              <a:spLocks/>
            </p:cNvSpPr>
            <p:nvPr/>
          </p:nvSpPr>
          <p:spPr bwMode="auto">
            <a:xfrm>
              <a:off x="3690938" y="3154363"/>
              <a:ext cx="231775" cy="95250"/>
            </a:xfrm>
            <a:custGeom>
              <a:avLst/>
              <a:gdLst>
                <a:gd name="T0" fmla="*/ 86 w 146"/>
                <a:gd name="T1" fmla="*/ 31 h 60"/>
                <a:gd name="T2" fmla="*/ 86 w 146"/>
                <a:gd name="T3" fmla="*/ 31 h 60"/>
                <a:gd name="T4" fmla="*/ 106 w 146"/>
                <a:gd name="T5" fmla="*/ 31 h 60"/>
                <a:gd name="T6" fmla="*/ 121 w 146"/>
                <a:gd name="T7" fmla="*/ 27 h 60"/>
                <a:gd name="T8" fmla="*/ 124 w 146"/>
                <a:gd name="T9" fmla="*/ 27 h 60"/>
                <a:gd name="T10" fmla="*/ 133 w 146"/>
                <a:gd name="T11" fmla="*/ 34 h 60"/>
                <a:gd name="T12" fmla="*/ 140 w 146"/>
                <a:gd name="T13" fmla="*/ 41 h 60"/>
                <a:gd name="T14" fmla="*/ 143 w 146"/>
                <a:gd name="T15" fmla="*/ 43 h 60"/>
                <a:gd name="T16" fmla="*/ 144 w 146"/>
                <a:gd name="T17" fmla="*/ 43 h 60"/>
                <a:gd name="T18" fmla="*/ 146 w 146"/>
                <a:gd name="T19" fmla="*/ 40 h 60"/>
                <a:gd name="T20" fmla="*/ 146 w 146"/>
                <a:gd name="T21" fmla="*/ 38 h 60"/>
                <a:gd name="T22" fmla="*/ 137 w 146"/>
                <a:gd name="T23" fmla="*/ 26 h 60"/>
                <a:gd name="T24" fmla="*/ 129 w 146"/>
                <a:gd name="T25" fmla="*/ 20 h 60"/>
                <a:gd name="T26" fmla="*/ 120 w 146"/>
                <a:gd name="T27" fmla="*/ 20 h 60"/>
                <a:gd name="T28" fmla="*/ 118 w 146"/>
                <a:gd name="T29" fmla="*/ 20 h 60"/>
                <a:gd name="T30" fmla="*/ 112 w 146"/>
                <a:gd name="T31" fmla="*/ 21 h 60"/>
                <a:gd name="T32" fmla="*/ 97 w 146"/>
                <a:gd name="T33" fmla="*/ 23 h 60"/>
                <a:gd name="T34" fmla="*/ 87 w 146"/>
                <a:gd name="T35" fmla="*/ 23 h 60"/>
                <a:gd name="T36" fmla="*/ 87 w 146"/>
                <a:gd name="T37" fmla="*/ 23 h 60"/>
                <a:gd name="T38" fmla="*/ 86 w 146"/>
                <a:gd name="T39" fmla="*/ 23 h 60"/>
                <a:gd name="T40" fmla="*/ 69 w 146"/>
                <a:gd name="T41" fmla="*/ 17 h 60"/>
                <a:gd name="T42" fmla="*/ 52 w 146"/>
                <a:gd name="T43" fmla="*/ 6 h 60"/>
                <a:gd name="T44" fmla="*/ 45 w 146"/>
                <a:gd name="T45" fmla="*/ 0 h 60"/>
                <a:gd name="T46" fmla="*/ 28 w 146"/>
                <a:gd name="T47" fmla="*/ 0 h 60"/>
                <a:gd name="T48" fmla="*/ 8 w 146"/>
                <a:gd name="T49" fmla="*/ 11 h 60"/>
                <a:gd name="T50" fmla="*/ 2 w 146"/>
                <a:gd name="T51" fmla="*/ 14 h 60"/>
                <a:gd name="T52" fmla="*/ 2 w 146"/>
                <a:gd name="T53" fmla="*/ 20 h 60"/>
                <a:gd name="T54" fmla="*/ 5 w 146"/>
                <a:gd name="T55" fmla="*/ 21 h 60"/>
                <a:gd name="T56" fmla="*/ 8 w 146"/>
                <a:gd name="T57" fmla="*/ 20 h 60"/>
                <a:gd name="T58" fmla="*/ 22 w 146"/>
                <a:gd name="T59" fmla="*/ 11 h 60"/>
                <a:gd name="T60" fmla="*/ 34 w 146"/>
                <a:gd name="T61" fmla="*/ 8 h 60"/>
                <a:gd name="T62" fmla="*/ 48 w 146"/>
                <a:gd name="T63" fmla="*/ 11 h 60"/>
                <a:gd name="T64" fmla="*/ 58 w 146"/>
                <a:gd name="T65" fmla="*/ 20 h 60"/>
                <a:gd name="T66" fmla="*/ 71 w 146"/>
                <a:gd name="T67" fmla="*/ 24 h 60"/>
                <a:gd name="T68" fmla="*/ 57 w 146"/>
                <a:gd name="T69" fmla="*/ 38 h 60"/>
                <a:gd name="T70" fmla="*/ 51 w 146"/>
                <a:gd name="T71" fmla="*/ 46 h 60"/>
                <a:gd name="T72" fmla="*/ 42 w 146"/>
                <a:gd name="T73" fmla="*/ 52 h 60"/>
                <a:gd name="T74" fmla="*/ 40 w 146"/>
                <a:gd name="T75" fmla="*/ 52 h 60"/>
                <a:gd name="T76" fmla="*/ 35 w 146"/>
                <a:gd name="T77" fmla="*/ 57 h 60"/>
                <a:gd name="T78" fmla="*/ 37 w 146"/>
                <a:gd name="T79" fmla="*/ 58 h 60"/>
                <a:gd name="T80" fmla="*/ 40 w 146"/>
                <a:gd name="T81" fmla="*/ 60 h 60"/>
                <a:gd name="T82" fmla="*/ 40 w 146"/>
                <a:gd name="T83" fmla="*/ 60 h 60"/>
                <a:gd name="T84" fmla="*/ 48 w 146"/>
                <a:gd name="T85" fmla="*/ 57 h 60"/>
                <a:gd name="T86" fmla="*/ 60 w 146"/>
                <a:gd name="T87" fmla="*/ 47 h 60"/>
                <a:gd name="T88" fmla="*/ 63 w 146"/>
                <a:gd name="T89" fmla="*/ 41 h 60"/>
                <a:gd name="T90" fmla="*/ 69 w 146"/>
                <a:gd name="T91" fmla="*/ 34 h 60"/>
                <a:gd name="T92" fmla="*/ 83 w 146"/>
                <a:gd name="T93" fmla="*/ 31 h 60"/>
                <a:gd name="T94" fmla="*/ 86 w 146"/>
                <a:gd name="T95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6" h="60">
                  <a:moveTo>
                    <a:pt x="86" y="31"/>
                  </a:moveTo>
                  <a:lnTo>
                    <a:pt x="86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97" y="31"/>
                  </a:lnTo>
                  <a:lnTo>
                    <a:pt x="106" y="31"/>
                  </a:lnTo>
                  <a:lnTo>
                    <a:pt x="115" y="29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4" y="27"/>
                  </a:lnTo>
                  <a:lnTo>
                    <a:pt x="129" y="29"/>
                  </a:lnTo>
                  <a:lnTo>
                    <a:pt x="133" y="34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3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44" y="43"/>
                  </a:lnTo>
                  <a:lnTo>
                    <a:pt x="144" y="43"/>
                  </a:lnTo>
                  <a:lnTo>
                    <a:pt x="146" y="40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1" y="31"/>
                  </a:lnTo>
                  <a:lnTo>
                    <a:pt x="137" y="26"/>
                  </a:lnTo>
                  <a:lnTo>
                    <a:pt x="132" y="23"/>
                  </a:lnTo>
                  <a:lnTo>
                    <a:pt x="129" y="20"/>
                  </a:lnTo>
                  <a:lnTo>
                    <a:pt x="123" y="20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2" y="21"/>
                  </a:lnTo>
                  <a:lnTo>
                    <a:pt x="106" y="23"/>
                  </a:lnTo>
                  <a:lnTo>
                    <a:pt x="9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78" y="20"/>
                  </a:lnTo>
                  <a:lnTo>
                    <a:pt x="69" y="17"/>
                  </a:lnTo>
                  <a:lnTo>
                    <a:pt x="61" y="1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0" y="3"/>
                  </a:lnTo>
                  <a:lnTo>
                    <a:pt x="8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1" y="17"/>
                  </a:lnTo>
                  <a:lnTo>
                    <a:pt x="22" y="11"/>
                  </a:lnTo>
                  <a:lnTo>
                    <a:pt x="28" y="8"/>
                  </a:lnTo>
                  <a:lnTo>
                    <a:pt x="34" y="8"/>
                  </a:lnTo>
                  <a:lnTo>
                    <a:pt x="42" y="8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8" y="20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63" y="29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1" y="46"/>
                  </a:lnTo>
                  <a:lnTo>
                    <a:pt x="45" y="50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7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7" y="58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3" y="60"/>
                  </a:lnTo>
                  <a:lnTo>
                    <a:pt x="48" y="57"/>
                  </a:lnTo>
                  <a:lnTo>
                    <a:pt x="55" y="52"/>
                  </a:lnTo>
                  <a:lnTo>
                    <a:pt x="60" y="47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6" y="37"/>
                  </a:lnTo>
                  <a:lnTo>
                    <a:pt x="69" y="34"/>
                  </a:lnTo>
                  <a:lnTo>
                    <a:pt x="77" y="31"/>
                  </a:lnTo>
                  <a:lnTo>
                    <a:pt x="83" y="31"/>
                  </a:lnTo>
                  <a:lnTo>
                    <a:pt x="86" y="31"/>
                  </a:lnTo>
                  <a:lnTo>
                    <a:pt x="86" y="3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201" name="Group 200"/>
          <p:cNvGrpSpPr/>
          <p:nvPr userDrawn="1"/>
        </p:nvGrpSpPr>
        <p:grpSpPr>
          <a:xfrm>
            <a:off x="7122615" y="3110162"/>
            <a:ext cx="532925" cy="280487"/>
            <a:chOff x="5829301" y="3119438"/>
            <a:chExt cx="452438" cy="317500"/>
          </a:xfrm>
        </p:grpSpPr>
        <p:sp>
          <p:nvSpPr>
            <p:cNvPr id="202" name="Freeform 497"/>
            <p:cNvSpPr>
              <a:spLocks noEditPoints="1"/>
            </p:cNvSpPr>
            <p:nvPr/>
          </p:nvSpPr>
          <p:spPr bwMode="auto">
            <a:xfrm>
              <a:off x="5829301" y="3119438"/>
              <a:ext cx="212725" cy="317500"/>
            </a:xfrm>
            <a:custGeom>
              <a:avLst/>
              <a:gdLst>
                <a:gd name="T0" fmla="*/ 126 w 134"/>
                <a:gd name="T1" fmla="*/ 16 h 200"/>
                <a:gd name="T2" fmla="*/ 124 w 134"/>
                <a:gd name="T3" fmla="*/ 45 h 200"/>
                <a:gd name="T4" fmla="*/ 111 w 134"/>
                <a:gd name="T5" fmla="*/ 91 h 200"/>
                <a:gd name="T6" fmla="*/ 98 w 134"/>
                <a:gd name="T7" fmla="*/ 95 h 200"/>
                <a:gd name="T8" fmla="*/ 88 w 134"/>
                <a:gd name="T9" fmla="*/ 83 h 200"/>
                <a:gd name="T10" fmla="*/ 95 w 134"/>
                <a:gd name="T11" fmla="*/ 63 h 200"/>
                <a:gd name="T12" fmla="*/ 97 w 134"/>
                <a:gd name="T13" fmla="*/ 26 h 200"/>
                <a:gd name="T14" fmla="*/ 80 w 134"/>
                <a:gd name="T15" fmla="*/ 5 h 200"/>
                <a:gd name="T16" fmla="*/ 63 w 134"/>
                <a:gd name="T17" fmla="*/ 0 h 200"/>
                <a:gd name="T18" fmla="*/ 40 w 134"/>
                <a:gd name="T19" fmla="*/ 7 h 200"/>
                <a:gd name="T20" fmla="*/ 17 w 134"/>
                <a:gd name="T21" fmla="*/ 28 h 200"/>
                <a:gd name="T22" fmla="*/ 0 w 134"/>
                <a:gd name="T23" fmla="*/ 103 h 200"/>
                <a:gd name="T24" fmla="*/ 8 w 134"/>
                <a:gd name="T25" fmla="*/ 155 h 200"/>
                <a:gd name="T26" fmla="*/ 35 w 134"/>
                <a:gd name="T27" fmla="*/ 183 h 200"/>
                <a:gd name="T28" fmla="*/ 63 w 134"/>
                <a:gd name="T29" fmla="*/ 184 h 200"/>
                <a:gd name="T30" fmla="*/ 89 w 134"/>
                <a:gd name="T31" fmla="*/ 164 h 200"/>
                <a:gd name="T32" fmla="*/ 92 w 134"/>
                <a:gd name="T33" fmla="*/ 131 h 200"/>
                <a:gd name="T34" fmla="*/ 88 w 134"/>
                <a:gd name="T35" fmla="*/ 109 h 200"/>
                <a:gd name="T36" fmla="*/ 101 w 134"/>
                <a:gd name="T37" fmla="*/ 105 h 200"/>
                <a:gd name="T38" fmla="*/ 121 w 134"/>
                <a:gd name="T39" fmla="*/ 92 h 200"/>
                <a:gd name="T40" fmla="*/ 124 w 134"/>
                <a:gd name="T41" fmla="*/ 175 h 200"/>
                <a:gd name="T42" fmla="*/ 111 w 134"/>
                <a:gd name="T43" fmla="*/ 189 h 200"/>
                <a:gd name="T44" fmla="*/ 100 w 134"/>
                <a:gd name="T45" fmla="*/ 193 h 200"/>
                <a:gd name="T46" fmla="*/ 104 w 134"/>
                <a:gd name="T47" fmla="*/ 200 h 200"/>
                <a:gd name="T48" fmla="*/ 114 w 134"/>
                <a:gd name="T49" fmla="*/ 198 h 200"/>
                <a:gd name="T50" fmla="*/ 134 w 134"/>
                <a:gd name="T51" fmla="*/ 177 h 200"/>
                <a:gd name="T52" fmla="*/ 134 w 134"/>
                <a:gd name="T53" fmla="*/ 19 h 200"/>
                <a:gd name="T54" fmla="*/ 129 w 134"/>
                <a:gd name="T55" fmla="*/ 14 h 200"/>
                <a:gd name="T56" fmla="*/ 69 w 134"/>
                <a:gd name="T57" fmla="*/ 172 h 200"/>
                <a:gd name="T58" fmla="*/ 45 w 134"/>
                <a:gd name="T59" fmla="*/ 177 h 200"/>
                <a:gd name="T60" fmla="*/ 22 w 134"/>
                <a:gd name="T61" fmla="*/ 160 h 200"/>
                <a:gd name="T62" fmla="*/ 11 w 134"/>
                <a:gd name="T63" fmla="*/ 128 h 200"/>
                <a:gd name="T64" fmla="*/ 17 w 134"/>
                <a:gd name="T65" fmla="*/ 48 h 200"/>
                <a:gd name="T66" fmla="*/ 58 w 134"/>
                <a:gd name="T67" fmla="*/ 11 h 200"/>
                <a:gd name="T68" fmla="*/ 71 w 134"/>
                <a:gd name="T69" fmla="*/ 11 h 200"/>
                <a:gd name="T70" fmla="*/ 86 w 134"/>
                <a:gd name="T71" fmla="*/ 23 h 200"/>
                <a:gd name="T72" fmla="*/ 89 w 134"/>
                <a:gd name="T73" fmla="*/ 48 h 200"/>
                <a:gd name="T74" fmla="*/ 83 w 134"/>
                <a:gd name="T75" fmla="*/ 65 h 200"/>
                <a:gd name="T76" fmla="*/ 63 w 134"/>
                <a:gd name="T77" fmla="*/ 42 h 200"/>
                <a:gd name="T78" fmla="*/ 55 w 134"/>
                <a:gd name="T79" fmla="*/ 43 h 200"/>
                <a:gd name="T80" fmla="*/ 58 w 134"/>
                <a:gd name="T81" fmla="*/ 49 h 200"/>
                <a:gd name="T82" fmla="*/ 69 w 134"/>
                <a:gd name="T83" fmla="*/ 60 h 200"/>
                <a:gd name="T84" fmla="*/ 45 w 134"/>
                <a:gd name="T85" fmla="*/ 59 h 200"/>
                <a:gd name="T86" fmla="*/ 43 w 134"/>
                <a:gd name="T87" fmla="*/ 66 h 200"/>
                <a:gd name="T88" fmla="*/ 52 w 134"/>
                <a:gd name="T89" fmla="*/ 66 h 200"/>
                <a:gd name="T90" fmla="*/ 75 w 134"/>
                <a:gd name="T91" fmla="*/ 76 h 200"/>
                <a:gd name="T92" fmla="*/ 80 w 134"/>
                <a:gd name="T93" fmla="*/ 100 h 200"/>
                <a:gd name="T94" fmla="*/ 72 w 134"/>
                <a:gd name="T95" fmla="*/ 115 h 200"/>
                <a:gd name="T96" fmla="*/ 51 w 134"/>
                <a:gd name="T97" fmla="*/ 120 h 200"/>
                <a:gd name="T98" fmla="*/ 45 w 134"/>
                <a:gd name="T99" fmla="*/ 123 h 200"/>
                <a:gd name="T100" fmla="*/ 48 w 134"/>
                <a:gd name="T101" fmla="*/ 129 h 200"/>
                <a:gd name="T102" fmla="*/ 66 w 134"/>
                <a:gd name="T103" fmla="*/ 129 h 200"/>
                <a:gd name="T104" fmla="*/ 69 w 134"/>
                <a:gd name="T105" fmla="*/ 135 h 200"/>
                <a:gd name="T106" fmla="*/ 63 w 134"/>
                <a:gd name="T107" fmla="*/ 144 h 200"/>
                <a:gd name="T108" fmla="*/ 68 w 134"/>
                <a:gd name="T109" fmla="*/ 148 h 200"/>
                <a:gd name="T110" fmla="*/ 80 w 134"/>
                <a:gd name="T111" fmla="*/ 137 h 200"/>
                <a:gd name="T112" fmla="*/ 84 w 134"/>
                <a:gd name="T113" fmla="*/ 1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200">
                  <a:moveTo>
                    <a:pt x="129" y="14"/>
                  </a:moveTo>
                  <a:lnTo>
                    <a:pt x="129" y="14"/>
                  </a:lnTo>
                  <a:lnTo>
                    <a:pt x="129" y="14"/>
                  </a:lnTo>
                  <a:lnTo>
                    <a:pt x="126" y="16"/>
                  </a:lnTo>
                  <a:lnTo>
                    <a:pt x="124" y="19"/>
                  </a:lnTo>
                  <a:lnTo>
                    <a:pt x="124" y="25"/>
                  </a:lnTo>
                  <a:lnTo>
                    <a:pt x="124" y="25"/>
                  </a:lnTo>
                  <a:lnTo>
                    <a:pt x="124" y="45"/>
                  </a:lnTo>
                  <a:lnTo>
                    <a:pt x="121" y="63"/>
                  </a:lnTo>
                  <a:lnTo>
                    <a:pt x="117" y="80"/>
                  </a:lnTo>
                  <a:lnTo>
                    <a:pt x="114" y="86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107" y="94"/>
                  </a:lnTo>
                  <a:lnTo>
                    <a:pt x="104" y="94"/>
                  </a:lnTo>
                  <a:lnTo>
                    <a:pt x="98" y="95"/>
                  </a:lnTo>
                  <a:lnTo>
                    <a:pt x="92" y="94"/>
                  </a:lnTo>
                  <a:lnTo>
                    <a:pt x="89" y="91"/>
                  </a:lnTo>
                  <a:lnTo>
                    <a:pt x="89" y="91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6" y="74"/>
                  </a:lnTo>
                  <a:lnTo>
                    <a:pt x="91" y="71"/>
                  </a:lnTo>
                  <a:lnTo>
                    <a:pt x="95" y="63"/>
                  </a:lnTo>
                  <a:lnTo>
                    <a:pt x="97" y="53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7" y="26"/>
                  </a:lnTo>
                  <a:lnTo>
                    <a:pt x="94" y="20"/>
                  </a:lnTo>
                  <a:lnTo>
                    <a:pt x="91" y="14"/>
                  </a:lnTo>
                  <a:lnTo>
                    <a:pt x="86" y="10"/>
                  </a:lnTo>
                  <a:lnTo>
                    <a:pt x="80" y="5"/>
                  </a:lnTo>
                  <a:lnTo>
                    <a:pt x="75" y="2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48" y="4"/>
                  </a:lnTo>
                  <a:lnTo>
                    <a:pt x="40" y="7"/>
                  </a:lnTo>
                  <a:lnTo>
                    <a:pt x="34" y="11"/>
                  </a:lnTo>
                  <a:lnTo>
                    <a:pt x="28" y="16"/>
                  </a:lnTo>
                  <a:lnTo>
                    <a:pt x="22" y="20"/>
                  </a:lnTo>
                  <a:lnTo>
                    <a:pt x="17" y="28"/>
                  </a:lnTo>
                  <a:lnTo>
                    <a:pt x="9" y="42"/>
                  </a:lnTo>
                  <a:lnTo>
                    <a:pt x="3" y="60"/>
                  </a:lnTo>
                  <a:lnTo>
                    <a:pt x="0" y="80"/>
                  </a:lnTo>
                  <a:lnTo>
                    <a:pt x="0" y="103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5" y="143"/>
                  </a:lnTo>
                  <a:lnTo>
                    <a:pt x="8" y="155"/>
                  </a:lnTo>
                  <a:lnTo>
                    <a:pt x="14" y="166"/>
                  </a:lnTo>
                  <a:lnTo>
                    <a:pt x="20" y="174"/>
                  </a:lnTo>
                  <a:lnTo>
                    <a:pt x="28" y="180"/>
                  </a:lnTo>
                  <a:lnTo>
                    <a:pt x="35" y="183"/>
                  </a:lnTo>
                  <a:lnTo>
                    <a:pt x="43" y="186"/>
                  </a:lnTo>
                  <a:lnTo>
                    <a:pt x="51" y="186"/>
                  </a:lnTo>
                  <a:lnTo>
                    <a:pt x="51" y="186"/>
                  </a:lnTo>
                  <a:lnTo>
                    <a:pt x="63" y="184"/>
                  </a:lnTo>
                  <a:lnTo>
                    <a:pt x="74" y="180"/>
                  </a:lnTo>
                  <a:lnTo>
                    <a:pt x="83" y="174"/>
                  </a:lnTo>
                  <a:lnTo>
                    <a:pt x="89" y="164"/>
                  </a:lnTo>
                  <a:lnTo>
                    <a:pt x="89" y="164"/>
                  </a:lnTo>
                  <a:lnTo>
                    <a:pt x="92" y="157"/>
                  </a:lnTo>
                  <a:lnTo>
                    <a:pt x="95" y="144"/>
                  </a:lnTo>
                  <a:lnTo>
                    <a:pt x="94" y="138"/>
                  </a:lnTo>
                  <a:lnTo>
                    <a:pt x="92" y="131"/>
                  </a:lnTo>
                  <a:lnTo>
                    <a:pt x="91" y="123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8" y="109"/>
                  </a:lnTo>
                  <a:lnTo>
                    <a:pt x="89" y="102"/>
                  </a:lnTo>
                  <a:lnTo>
                    <a:pt x="89" y="102"/>
                  </a:lnTo>
                  <a:lnTo>
                    <a:pt x="94" y="105"/>
                  </a:lnTo>
                  <a:lnTo>
                    <a:pt x="101" y="105"/>
                  </a:lnTo>
                  <a:lnTo>
                    <a:pt x="109" y="103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21" y="92"/>
                  </a:lnTo>
                  <a:lnTo>
                    <a:pt x="124" y="86"/>
                  </a:lnTo>
                  <a:lnTo>
                    <a:pt x="124" y="172"/>
                  </a:lnTo>
                  <a:lnTo>
                    <a:pt x="124" y="172"/>
                  </a:lnTo>
                  <a:lnTo>
                    <a:pt x="124" y="175"/>
                  </a:lnTo>
                  <a:lnTo>
                    <a:pt x="121" y="181"/>
                  </a:lnTo>
                  <a:lnTo>
                    <a:pt x="120" y="184"/>
                  </a:lnTo>
                  <a:lnTo>
                    <a:pt x="115" y="187"/>
                  </a:lnTo>
                  <a:lnTo>
                    <a:pt x="111" y="189"/>
                  </a:lnTo>
                  <a:lnTo>
                    <a:pt x="103" y="190"/>
                  </a:lnTo>
                  <a:lnTo>
                    <a:pt x="103" y="190"/>
                  </a:lnTo>
                  <a:lnTo>
                    <a:pt x="100" y="193"/>
                  </a:lnTo>
                  <a:lnTo>
                    <a:pt x="100" y="193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101" y="200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14" y="198"/>
                  </a:lnTo>
                  <a:lnTo>
                    <a:pt x="121" y="193"/>
                  </a:lnTo>
                  <a:lnTo>
                    <a:pt x="127" y="190"/>
                  </a:lnTo>
                  <a:lnTo>
                    <a:pt x="130" y="186"/>
                  </a:lnTo>
                  <a:lnTo>
                    <a:pt x="134" y="177"/>
                  </a:lnTo>
                  <a:lnTo>
                    <a:pt x="134" y="172"/>
                  </a:lnTo>
                  <a:lnTo>
                    <a:pt x="134" y="25"/>
                  </a:lnTo>
                  <a:lnTo>
                    <a:pt x="134" y="25"/>
                  </a:lnTo>
                  <a:lnTo>
                    <a:pt x="134" y="19"/>
                  </a:lnTo>
                  <a:lnTo>
                    <a:pt x="134" y="19"/>
                  </a:lnTo>
                  <a:lnTo>
                    <a:pt x="132" y="16"/>
                  </a:lnTo>
                  <a:lnTo>
                    <a:pt x="129" y="14"/>
                  </a:lnTo>
                  <a:lnTo>
                    <a:pt x="129" y="14"/>
                  </a:lnTo>
                  <a:close/>
                  <a:moveTo>
                    <a:pt x="81" y="160"/>
                  </a:moveTo>
                  <a:lnTo>
                    <a:pt x="81" y="160"/>
                  </a:lnTo>
                  <a:lnTo>
                    <a:pt x="75" y="167"/>
                  </a:lnTo>
                  <a:lnTo>
                    <a:pt x="69" y="172"/>
                  </a:lnTo>
                  <a:lnTo>
                    <a:pt x="60" y="175"/>
                  </a:lnTo>
                  <a:lnTo>
                    <a:pt x="51" y="177"/>
                  </a:lnTo>
                  <a:lnTo>
                    <a:pt x="51" y="177"/>
                  </a:lnTo>
                  <a:lnTo>
                    <a:pt x="45" y="177"/>
                  </a:lnTo>
                  <a:lnTo>
                    <a:pt x="39" y="174"/>
                  </a:lnTo>
                  <a:lnTo>
                    <a:pt x="32" y="170"/>
                  </a:lnTo>
                  <a:lnTo>
                    <a:pt x="26" y="166"/>
                  </a:lnTo>
                  <a:lnTo>
                    <a:pt x="22" y="160"/>
                  </a:lnTo>
                  <a:lnTo>
                    <a:pt x="17" y="151"/>
                  </a:lnTo>
                  <a:lnTo>
                    <a:pt x="12" y="140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9" y="105"/>
                  </a:lnTo>
                  <a:lnTo>
                    <a:pt x="9" y="83"/>
                  </a:lnTo>
                  <a:lnTo>
                    <a:pt x="12" y="63"/>
                  </a:lnTo>
                  <a:lnTo>
                    <a:pt x="17" y="48"/>
                  </a:lnTo>
                  <a:lnTo>
                    <a:pt x="25" y="34"/>
                  </a:lnTo>
                  <a:lnTo>
                    <a:pt x="34" y="23"/>
                  </a:lnTo>
                  <a:lnTo>
                    <a:pt x="45" y="1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71" y="11"/>
                  </a:lnTo>
                  <a:lnTo>
                    <a:pt x="75" y="13"/>
                  </a:lnTo>
                  <a:lnTo>
                    <a:pt x="78" y="16"/>
                  </a:lnTo>
                  <a:lnTo>
                    <a:pt x="83" y="19"/>
                  </a:lnTo>
                  <a:lnTo>
                    <a:pt x="86" y="23"/>
                  </a:lnTo>
                  <a:lnTo>
                    <a:pt x="88" y="30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48"/>
                  </a:lnTo>
                  <a:lnTo>
                    <a:pt x="88" y="56"/>
                  </a:lnTo>
                  <a:lnTo>
                    <a:pt x="84" y="62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0" y="59"/>
                  </a:lnTo>
                  <a:lnTo>
                    <a:pt x="77" y="53"/>
                  </a:lnTo>
                  <a:lnTo>
                    <a:pt x="69" y="45"/>
                  </a:lnTo>
                  <a:lnTo>
                    <a:pt x="63" y="42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8" y="40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8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61" y="51"/>
                  </a:lnTo>
                  <a:lnTo>
                    <a:pt x="66" y="54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0" y="57"/>
                  </a:lnTo>
                  <a:lnTo>
                    <a:pt x="52" y="57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3" y="62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6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52" y="66"/>
                  </a:lnTo>
                  <a:lnTo>
                    <a:pt x="57" y="66"/>
                  </a:lnTo>
                  <a:lnTo>
                    <a:pt x="66" y="68"/>
                  </a:lnTo>
                  <a:lnTo>
                    <a:pt x="71" y="71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8" y="82"/>
                  </a:lnTo>
                  <a:lnTo>
                    <a:pt x="78" y="89"/>
                  </a:lnTo>
                  <a:lnTo>
                    <a:pt x="80" y="100"/>
                  </a:lnTo>
                  <a:lnTo>
                    <a:pt x="78" y="109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2" y="115"/>
                  </a:lnTo>
                  <a:lnTo>
                    <a:pt x="69" y="118"/>
                  </a:lnTo>
                  <a:lnTo>
                    <a:pt x="60" y="120"/>
                  </a:lnTo>
                  <a:lnTo>
                    <a:pt x="54" y="120"/>
                  </a:lnTo>
                  <a:lnTo>
                    <a:pt x="51" y="120"/>
                  </a:lnTo>
                  <a:lnTo>
                    <a:pt x="51" y="120"/>
                  </a:lnTo>
                  <a:lnTo>
                    <a:pt x="46" y="120"/>
                  </a:lnTo>
                  <a:lnTo>
                    <a:pt x="46" y="120"/>
                  </a:lnTo>
                  <a:lnTo>
                    <a:pt x="45" y="123"/>
                  </a:lnTo>
                  <a:lnTo>
                    <a:pt x="45" y="123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58" y="131"/>
                  </a:lnTo>
                  <a:lnTo>
                    <a:pt x="58" y="131"/>
                  </a:lnTo>
                  <a:lnTo>
                    <a:pt x="66" y="129"/>
                  </a:lnTo>
                  <a:lnTo>
                    <a:pt x="75" y="126"/>
                  </a:lnTo>
                  <a:lnTo>
                    <a:pt x="75" y="126"/>
                  </a:lnTo>
                  <a:lnTo>
                    <a:pt x="72" y="131"/>
                  </a:lnTo>
                  <a:lnTo>
                    <a:pt x="69" y="135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3" y="140"/>
                  </a:lnTo>
                  <a:lnTo>
                    <a:pt x="63" y="144"/>
                  </a:lnTo>
                  <a:lnTo>
                    <a:pt x="63" y="144"/>
                  </a:lnTo>
                  <a:lnTo>
                    <a:pt x="65" y="146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9" y="146"/>
                  </a:lnTo>
                  <a:lnTo>
                    <a:pt x="69" y="146"/>
                  </a:lnTo>
                  <a:lnTo>
                    <a:pt x="77" y="141"/>
                  </a:lnTo>
                  <a:lnTo>
                    <a:pt x="80" y="137"/>
                  </a:lnTo>
                  <a:lnTo>
                    <a:pt x="83" y="132"/>
                  </a:lnTo>
                  <a:lnTo>
                    <a:pt x="83" y="132"/>
                  </a:lnTo>
                  <a:lnTo>
                    <a:pt x="84" y="140"/>
                  </a:lnTo>
                  <a:lnTo>
                    <a:pt x="84" y="146"/>
                  </a:lnTo>
                  <a:lnTo>
                    <a:pt x="83" y="154"/>
                  </a:lnTo>
                  <a:lnTo>
                    <a:pt x="81" y="160"/>
                  </a:lnTo>
                  <a:lnTo>
                    <a:pt x="81" y="16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3" name="Freeform 498"/>
            <p:cNvSpPr>
              <a:spLocks noEditPoints="1"/>
            </p:cNvSpPr>
            <p:nvPr/>
          </p:nvSpPr>
          <p:spPr bwMode="auto">
            <a:xfrm>
              <a:off x="6067426" y="3119438"/>
              <a:ext cx="214313" cy="317500"/>
            </a:xfrm>
            <a:custGeom>
              <a:avLst/>
              <a:gdLst>
                <a:gd name="T0" fmla="*/ 72 w 135"/>
                <a:gd name="T1" fmla="*/ 0 h 200"/>
                <a:gd name="T2" fmla="*/ 54 w 135"/>
                <a:gd name="T3" fmla="*/ 5 h 200"/>
                <a:gd name="T4" fmla="*/ 39 w 135"/>
                <a:gd name="T5" fmla="*/ 26 h 200"/>
                <a:gd name="T6" fmla="*/ 40 w 135"/>
                <a:gd name="T7" fmla="*/ 63 h 200"/>
                <a:gd name="T8" fmla="*/ 46 w 135"/>
                <a:gd name="T9" fmla="*/ 83 h 200"/>
                <a:gd name="T10" fmla="*/ 37 w 135"/>
                <a:gd name="T11" fmla="*/ 95 h 200"/>
                <a:gd name="T12" fmla="*/ 25 w 135"/>
                <a:gd name="T13" fmla="*/ 91 h 200"/>
                <a:gd name="T14" fmla="*/ 11 w 135"/>
                <a:gd name="T15" fmla="*/ 45 h 200"/>
                <a:gd name="T16" fmla="*/ 8 w 135"/>
                <a:gd name="T17" fmla="*/ 16 h 200"/>
                <a:gd name="T18" fmla="*/ 0 w 135"/>
                <a:gd name="T19" fmla="*/ 19 h 200"/>
                <a:gd name="T20" fmla="*/ 0 w 135"/>
                <a:gd name="T21" fmla="*/ 172 h 200"/>
                <a:gd name="T22" fmla="*/ 13 w 135"/>
                <a:gd name="T23" fmla="*/ 193 h 200"/>
                <a:gd name="T24" fmla="*/ 31 w 135"/>
                <a:gd name="T25" fmla="*/ 200 h 200"/>
                <a:gd name="T26" fmla="*/ 36 w 135"/>
                <a:gd name="T27" fmla="*/ 197 h 200"/>
                <a:gd name="T28" fmla="*/ 31 w 135"/>
                <a:gd name="T29" fmla="*/ 190 h 200"/>
                <a:gd name="T30" fmla="*/ 13 w 135"/>
                <a:gd name="T31" fmla="*/ 181 h 200"/>
                <a:gd name="T32" fmla="*/ 10 w 135"/>
                <a:gd name="T33" fmla="*/ 86 h 200"/>
                <a:gd name="T34" fmla="*/ 26 w 135"/>
                <a:gd name="T35" fmla="*/ 103 h 200"/>
                <a:gd name="T36" fmla="*/ 46 w 135"/>
                <a:gd name="T37" fmla="*/ 102 h 200"/>
                <a:gd name="T38" fmla="*/ 45 w 135"/>
                <a:gd name="T39" fmla="*/ 123 h 200"/>
                <a:gd name="T40" fmla="*/ 42 w 135"/>
                <a:gd name="T41" fmla="*/ 157 h 200"/>
                <a:gd name="T42" fmla="*/ 62 w 135"/>
                <a:gd name="T43" fmla="*/ 180 h 200"/>
                <a:gd name="T44" fmla="*/ 91 w 135"/>
                <a:gd name="T45" fmla="*/ 186 h 200"/>
                <a:gd name="T46" fmla="*/ 120 w 135"/>
                <a:gd name="T47" fmla="*/ 166 h 200"/>
                <a:gd name="T48" fmla="*/ 134 w 135"/>
                <a:gd name="T49" fmla="*/ 129 h 200"/>
                <a:gd name="T50" fmla="*/ 126 w 135"/>
                <a:gd name="T51" fmla="*/ 42 h 200"/>
                <a:gd name="T52" fmla="*/ 100 w 135"/>
                <a:gd name="T53" fmla="*/ 11 h 200"/>
                <a:gd name="T54" fmla="*/ 79 w 135"/>
                <a:gd name="T55" fmla="*/ 2 h 200"/>
                <a:gd name="T56" fmla="*/ 118 w 135"/>
                <a:gd name="T57" fmla="*/ 151 h 200"/>
                <a:gd name="T58" fmla="*/ 95 w 135"/>
                <a:gd name="T59" fmla="*/ 174 h 200"/>
                <a:gd name="T60" fmla="*/ 74 w 135"/>
                <a:gd name="T61" fmla="*/ 175 h 200"/>
                <a:gd name="T62" fmla="*/ 54 w 135"/>
                <a:gd name="T63" fmla="*/ 160 h 200"/>
                <a:gd name="T64" fmla="*/ 51 w 135"/>
                <a:gd name="T65" fmla="*/ 132 h 200"/>
                <a:gd name="T66" fmla="*/ 66 w 135"/>
                <a:gd name="T67" fmla="*/ 146 h 200"/>
                <a:gd name="T68" fmla="*/ 72 w 135"/>
                <a:gd name="T69" fmla="*/ 144 h 200"/>
                <a:gd name="T70" fmla="*/ 65 w 135"/>
                <a:gd name="T71" fmla="*/ 135 h 200"/>
                <a:gd name="T72" fmla="*/ 68 w 135"/>
                <a:gd name="T73" fmla="*/ 129 h 200"/>
                <a:gd name="T74" fmla="*/ 88 w 135"/>
                <a:gd name="T75" fmla="*/ 129 h 200"/>
                <a:gd name="T76" fmla="*/ 88 w 135"/>
                <a:gd name="T77" fmla="*/ 120 h 200"/>
                <a:gd name="T78" fmla="*/ 75 w 135"/>
                <a:gd name="T79" fmla="*/ 120 h 200"/>
                <a:gd name="T80" fmla="*/ 59 w 135"/>
                <a:gd name="T81" fmla="*/ 112 h 200"/>
                <a:gd name="T82" fmla="*/ 56 w 135"/>
                <a:gd name="T83" fmla="*/ 89 h 200"/>
                <a:gd name="T84" fmla="*/ 65 w 135"/>
                <a:gd name="T85" fmla="*/ 71 h 200"/>
                <a:gd name="T86" fmla="*/ 85 w 135"/>
                <a:gd name="T87" fmla="*/ 68 h 200"/>
                <a:gd name="T88" fmla="*/ 91 w 135"/>
                <a:gd name="T89" fmla="*/ 66 h 200"/>
                <a:gd name="T90" fmla="*/ 89 w 135"/>
                <a:gd name="T91" fmla="*/ 59 h 200"/>
                <a:gd name="T92" fmla="*/ 65 w 135"/>
                <a:gd name="T93" fmla="*/ 60 h 200"/>
                <a:gd name="T94" fmla="*/ 75 w 135"/>
                <a:gd name="T95" fmla="*/ 49 h 200"/>
                <a:gd name="T96" fmla="*/ 80 w 135"/>
                <a:gd name="T97" fmla="*/ 43 h 200"/>
                <a:gd name="T98" fmla="*/ 71 w 135"/>
                <a:gd name="T99" fmla="*/ 42 h 200"/>
                <a:gd name="T100" fmla="*/ 52 w 135"/>
                <a:gd name="T101" fmla="*/ 65 h 200"/>
                <a:gd name="T102" fmla="*/ 46 w 135"/>
                <a:gd name="T103" fmla="*/ 48 h 200"/>
                <a:gd name="T104" fmla="*/ 49 w 135"/>
                <a:gd name="T105" fmla="*/ 23 h 200"/>
                <a:gd name="T106" fmla="*/ 63 w 135"/>
                <a:gd name="T107" fmla="*/ 11 h 200"/>
                <a:gd name="T108" fmla="*/ 77 w 135"/>
                <a:gd name="T109" fmla="*/ 11 h 200"/>
                <a:gd name="T110" fmla="*/ 118 w 135"/>
                <a:gd name="T111" fmla="*/ 48 h 200"/>
                <a:gd name="T112" fmla="*/ 125 w 135"/>
                <a:gd name="T113" fmla="*/ 12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" h="200">
                  <a:moveTo>
                    <a:pt x="79" y="2"/>
                  </a:moveTo>
                  <a:lnTo>
                    <a:pt x="79" y="2"/>
                  </a:lnTo>
                  <a:lnTo>
                    <a:pt x="79" y="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2"/>
                  </a:lnTo>
                  <a:lnTo>
                    <a:pt x="54" y="5"/>
                  </a:lnTo>
                  <a:lnTo>
                    <a:pt x="49" y="10"/>
                  </a:lnTo>
                  <a:lnTo>
                    <a:pt x="45" y="14"/>
                  </a:lnTo>
                  <a:lnTo>
                    <a:pt x="40" y="20"/>
                  </a:lnTo>
                  <a:lnTo>
                    <a:pt x="39" y="26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53"/>
                  </a:lnTo>
                  <a:lnTo>
                    <a:pt x="40" y="63"/>
                  </a:lnTo>
                  <a:lnTo>
                    <a:pt x="45" y="71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46" y="83"/>
                  </a:lnTo>
                  <a:lnTo>
                    <a:pt x="46" y="91"/>
                  </a:lnTo>
                  <a:lnTo>
                    <a:pt x="46" y="91"/>
                  </a:lnTo>
                  <a:lnTo>
                    <a:pt x="42" y="94"/>
                  </a:lnTo>
                  <a:lnTo>
                    <a:pt x="37" y="95"/>
                  </a:lnTo>
                  <a:lnTo>
                    <a:pt x="31" y="94"/>
                  </a:lnTo>
                  <a:lnTo>
                    <a:pt x="28" y="94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0" y="86"/>
                  </a:lnTo>
                  <a:lnTo>
                    <a:pt x="17" y="80"/>
                  </a:lnTo>
                  <a:lnTo>
                    <a:pt x="14" y="63"/>
                  </a:lnTo>
                  <a:lnTo>
                    <a:pt x="11" y="45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6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7"/>
                  </a:lnTo>
                  <a:lnTo>
                    <a:pt x="3" y="184"/>
                  </a:lnTo>
                  <a:lnTo>
                    <a:pt x="8" y="189"/>
                  </a:lnTo>
                  <a:lnTo>
                    <a:pt x="13" y="193"/>
                  </a:lnTo>
                  <a:lnTo>
                    <a:pt x="20" y="198"/>
                  </a:lnTo>
                  <a:lnTo>
                    <a:pt x="29" y="200"/>
                  </a:lnTo>
                  <a:lnTo>
                    <a:pt x="29" y="200"/>
                  </a:lnTo>
                  <a:lnTo>
                    <a:pt x="31" y="200"/>
                  </a:lnTo>
                  <a:lnTo>
                    <a:pt x="31" y="200"/>
                  </a:lnTo>
                  <a:lnTo>
                    <a:pt x="34" y="200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4" y="193"/>
                  </a:lnTo>
                  <a:lnTo>
                    <a:pt x="34" y="193"/>
                  </a:lnTo>
                  <a:lnTo>
                    <a:pt x="31" y="190"/>
                  </a:lnTo>
                  <a:lnTo>
                    <a:pt x="31" y="190"/>
                  </a:lnTo>
                  <a:lnTo>
                    <a:pt x="25" y="189"/>
                  </a:lnTo>
                  <a:lnTo>
                    <a:pt x="19" y="187"/>
                  </a:lnTo>
                  <a:lnTo>
                    <a:pt x="16" y="184"/>
                  </a:lnTo>
                  <a:lnTo>
                    <a:pt x="13" y="181"/>
                  </a:lnTo>
                  <a:lnTo>
                    <a:pt x="11" y="175"/>
                  </a:lnTo>
                  <a:lnTo>
                    <a:pt x="10" y="172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4" y="92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26" y="103"/>
                  </a:lnTo>
                  <a:lnTo>
                    <a:pt x="34" y="105"/>
                  </a:lnTo>
                  <a:lnTo>
                    <a:pt x="40" y="105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48" y="109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5" y="123"/>
                  </a:lnTo>
                  <a:lnTo>
                    <a:pt x="42" y="131"/>
                  </a:lnTo>
                  <a:lnTo>
                    <a:pt x="40" y="138"/>
                  </a:lnTo>
                  <a:lnTo>
                    <a:pt x="40" y="144"/>
                  </a:lnTo>
                  <a:lnTo>
                    <a:pt x="42" y="157"/>
                  </a:lnTo>
                  <a:lnTo>
                    <a:pt x="45" y="164"/>
                  </a:lnTo>
                  <a:lnTo>
                    <a:pt x="45" y="164"/>
                  </a:lnTo>
                  <a:lnTo>
                    <a:pt x="52" y="174"/>
                  </a:lnTo>
                  <a:lnTo>
                    <a:pt x="62" y="180"/>
                  </a:lnTo>
                  <a:lnTo>
                    <a:pt x="72" y="184"/>
                  </a:lnTo>
                  <a:lnTo>
                    <a:pt x="83" y="186"/>
                  </a:lnTo>
                  <a:lnTo>
                    <a:pt x="83" y="186"/>
                  </a:lnTo>
                  <a:lnTo>
                    <a:pt x="91" y="186"/>
                  </a:lnTo>
                  <a:lnTo>
                    <a:pt x="98" y="183"/>
                  </a:lnTo>
                  <a:lnTo>
                    <a:pt x="106" y="180"/>
                  </a:lnTo>
                  <a:lnTo>
                    <a:pt x="114" y="174"/>
                  </a:lnTo>
                  <a:lnTo>
                    <a:pt x="120" y="166"/>
                  </a:lnTo>
                  <a:lnTo>
                    <a:pt x="126" y="155"/>
                  </a:lnTo>
                  <a:lnTo>
                    <a:pt x="131" y="143"/>
                  </a:lnTo>
                  <a:lnTo>
                    <a:pt x="134" y="129"/>
                  </a:lnTo>
                  <a:lnTo>
                    <a:pt x="134" y="129"/>
                  </a:lnTo>
                  <a:lnTo>
                    <a:pt x="135" y="103"/>
                  </a:lnTo>
                  <a:lnTo>
                    <a:pt x="134" y="80"/>
                  </a:lnTo>
                  <a:lnTo>
                    <a:pt x="131" y="60"/>
                  </a:lnTo>
                  <a:lnTo>
                    <a:pt x="126" y="42"/>
                  </a:lnTo>
                  <a:lnTo>
                    <a:pt x="117" y="28"/>
                  </a:lnTo>
                  <a:lnTo>
                    <a:pt x="112" y="20"/>
                  </a:lnTo>
                  <a:lnTo>
                    <a:pt x="106" y="16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6" y="4"/>
                  </a:lnTo>
                  <a:lnTo>
                    <a:pt x="79" y="2"/>
                  </a:lnTo>
                  <a:lnTo>
                    <a:pt x="79" y="2"/>
                  </a:lnTo>
                  <a:close/>
                  <a:moveTo>
                    <a:pt x="125" y="128"/>
                  </a:moveTo>
                  <a:lnTo>
                    <a:pt x="125" y="128"/>
                  </a:lnTo>
                  <a:lnTo>
                    <a:pt x="121" y="140"/>
                  </a:lnTo>
                  <a:lnTo>
                    <a:pt x="118" y="151"/>
                  </a:lnTo>
                  <a:lnTo>
                    <a:pt x="114" y="160"/>
                  </a:lnTo>
                  <a:lnTo>
                    <a:pt x="108" y="166"/>
                  </a:lnTo>
                  <a:lnTo>
                    <a:pt x="103" y="170"/>
                  </a:lnTo>
                  <a:lnTo>
                    <a:pt x="95" y="174"/>
                  </a:lnTo>
                  <a:lnTo>
                    <a:pt x="89" y="177"/>
                  </a:lnTo>
                  <a:lnTo>
                    <a:pt x="83" y="177"/>
                  </a:lnTo>
                  <a:lnTo>
                    <a:pt x="83" y="177"/>
                  </a:lnTo>
                  <a:lnTo>
                    <a:pt x="74" y="175"/>
                  </a:lnTo>
                  <a:lnTo>
                    <a:pt x="66" y="172"/>
                  </a:lnTo>
                  <a:lnTo>
                    <a:pt x="59" y="167"/>
                  </a:lnTo>
                  <a:lnTo>
                    <a:pt x="54" y="160"/>
                  </a:lnTo>
                  <a:lnTo>
                    <a:pt x="54" y="160"/>
                  </a:lnTo>
                  <a:lnTo>
                    <a:pt x="51" y="154"/>
                  </a:lnTo>
                  <a:lnTo>
                    <a:pt x="49" y="146"/>
                  </a:lnTo>
                  <a:lnTo>
                    <a:pt x="49" y="140"/>
                  </a:lnTo>
                  <a:lnTo>
                    <a:pt x="51" y="132"/>
                  </a:lnTo>
                  <a:lnTo>
                    <a:pt x="51" y="132"/>
                  </a:lnTo>
                  <a:lnTo>
                    <a:pt x="54" y="137"/>
                  </a:lnTo>
                  <a:lnTo>
                    <a:pt x="59" y="141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9" y="146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72" y="140"/>
                  </a:lnTo>
                  <a:lnTo>
                    <a:pt x="69" y="138"/>
                  </a:lnTo>
                  <a:lnTo>
                    <a:pt x="69" y="138"/>
                  </a:lnTo>
                  <a:lnTo>
                    <a:pt x="65" y="135"/>
                  </a:lnTo>
                  <a:lnTo>
                    <a:pt x="62" y="131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8" y="129"/>
                  </a:lnTo>
                  <a:lnTo>
                    <a:pt x="75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89" y="126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88" y="120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2" y="120"/>
                  </a:lnTo>
                  <a:lnTo>
                    <a:pt x="75" y="120"/>
                  </a:lnTo>
                  <a:lnTo>
                    <a:pt x="71" y="120"/>
                  </a:lnTo>
                  <a:lnTo>
                    <a:pt x="66" y="118"/>
                  </a:lnTo>
                  <a:lnTo>
                    <a:pt x="62" y="117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7" y="109"/>
                  </a:lnTo>
                  <a:lnTo>
                    <a:pt x="56" y="102"/>
                  </a:lnTo>
                  <a:lnTo>
                    <a:pt x="56" y="89"/>
                  </a:lnTo>
                  <a:lnTo>
                    <a:pt x="57" y="82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65" y="71"/>
                  </a:lnTo>
                  <a:lnTo>
                    <a:pt x="69" y="68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89" y="68"/>
                  </a:lnTo>
                  <a:lnTo>
                    <a:pt x="91" y="66"/>
                  </a:lnTo>
                  <a:lnTo>
                    <a:pt x="91" y="66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8" y="59"/>
                  </a:lnTo>
                  <a:lnTo>
                    <a:pt x="82" y="57"/>
                  </a:lnTo>
                  <a:lnTo>
                    <a:pt x="74" y="57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9" y="54"/>
                  </a:lnTo>
                  <a:lnTo>
                    <a:pt x="72" y="51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9" y="48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7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1" y="42"/>
                  </a:lnTo>
                  <a:lnTo>
                    <a:pt x="66" y="45"/>
                  </a:lnTo>
                  <a:lnTo>
                    <a:pt x="59" y="53"/>
                  </a:lnTo>
                  <a:lnTo>
                    <a:pt x="56" y="59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49" y="62"/>
                  </a:lnTo>
                  <a:lnTo>
                    <a:pt x="48" y="56"/>
                  </a:lnTo>
                  <a:lnTo>
                    <a:pt x="46" y="4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8" y="30"/>
                  </a:lnTo>
                  <a:lnTo>
                    <a:pt x="49" y="23"/>
                  </a:lnTo>
                  <a:lnTo>
                    <a:pt x="52" y="19"/>
                  </a:lnTo>
                  <a:lnTo>
                    <a:pt x="56" y="16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91" y="16"/>
                  </a:lnTo>
                  <a:lnTo>
                    <a:pt x="102" y="23"/>
                  </a:lnTo>
                  <a:lnTo>
                    <a:pt x="111" y="34"/>
                  </a:lnTo>
                  <a:lnTo>
                    <a:pt x="118" y="48"/>
                  </a:lnTo>
                  <a:lnTo>
                    <a:pt x="123" y="63"/>
                  </a:lnTo>
                  <a:lnTo>
                    <a:pt x="126" y="83"/>
                  </a:lnTo>
                  <a:lnTo>
                    <a:pt x="126" y="105"/>
                  </a:lnTo>
                  <a:lnTo>
                    <a:pt x="125" y="128"/>
                  </a:lnTo>
                  <a:lnTo>
                    <a:pt x="125" y="12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204" name="Group 203"/>
          <p:cNvGrpSpPr/>
          <p:nvPr userDrawn="1"/>
        </p:nvGrpSpPr>
        <p:grpSpPr>
          <a:xfrm>
            <a:off x="6202619" y="2361262"/>
            <a:ext cx="446909" cy="280487"/>
            <a:chOff x="5048251" y="2271713"/>
            <a:chExt cx="379413" cy="317500"/>
          </a:xfrm>
        </p:grpSpPr>
        <p:sp>
          <p:nvSpPr>
            <p:cNvPr id="205" name="Freeform 499"/>
            <p:cNvSpPr>
              <a:spLocks noEditPoints="1"/>
            </p:cNvSpPr>
            <p:nvPr/>
          </p:nvSpPr>
          <p:spPr bwMode="auto">
            <a:xfrm>
              <a:off x="5048251" y="2271713"/>
              <a:ext cx="379413" cy="317500"/>
            </a:xfrm>
            <a:custGeom>
              <a:avLst/>
              <a:gdLst>
                <a:gd name="T0" fmla="*/ 183 w 239"/>
                <a:gd name="T1" fmla="*/ 49 h 200"/>
                <a:gd name="T2" fmla="*/ 183 w 239"/>
                <a:gd name="T3" fmla="*/ 15 h 200"/>
                <a:gd name="T4" fmla="*/ 178 w 239"/>
                <a:gd name="T5" fmla="*/ 4 h 200"/>
                <a:gd name="T6" fmla="*/ 166 w 239"/>
                <a:gd name="T7" fmla="*/ 0 h 200"/>
                <a:gd name="T8" fmla="*/ 74 w 239"/>
                <a:gd name="T9" fmla="*/ 0 h 200"/>
                <a:gd name="T10" fmla="*/ 62 w 239"/>
                <a:gd name="T11" fmla="*/ 4 h 200"/>
                <a:gd name="T12" fmla="*/ 57 w 239"/>
                <a:gd name="T13" fmla="*/ 15 h 200"/>
                <a:gd name="T14" fmla="*/ 14 w 239"/>
                <a:gd name="T15" fmla="*/ 49 h 200"/>
                <a:gd name="T16" fmla="*/ 9 w 239"/>
                <a:gd name="T17" fmla="*/ 50 h 200"/>
                <a:gd name="T18" fmla="*/ 2 w 239"/>
                <a:gd name="T19" fmla="*/ 56 h 200"/>
                <a:gd name="T20" fmla="*/ 0 w 239"/>
                <a:gd name="T21" fmla="*/ 187 h 200"/>
                <a:gd name="T22" fmla="*/ 2 w 239"/>
                <a:gd name="T23" fmla="*/ 193 h 200"/>
                <a:gd name="T24" fmla="*/ 9 w 239"/>
                <a:gd name="T25" fmla="*/ 200 h 200"/>
                <a:gd name="T26" fmla="*/ 226 w 239"/>
                <a:gd name="T27" fmla="*/ 200 h 200"/>
                <a:gd name="T28" fmla="*/ 230 w 239"/>
                <a:gd name="T29" fmla="*/ 200 h 200"/>
                <a:gd name="T30" fmla="*/ 238 w 239"/>
                <a:gd name="T31" fmla="*/ 193 h 200"/>
                <a:gd name="T32" fmla="*/ 239 w 239"/>
                <a:gd name="T33" fmla="*/ 63 h 200"/>
                <a:gd name="T34" fmla="*/ 238 w 239"/>
                <a:gd name="T35" fmla="*/ 56 h 200"/>
                <a:gd name="T36" fmla="*/ 230 w 239"/>
                <a:gd name="T37" fmla="*/ 50 h 200"/>
                <a:gd name="T38" fmla="*/ 226 w 239"/>
                <a:gd name="T39" fmla="*/ 49 h 200"/>
                <a:gd name="T40" fmla="*/ 230 w 239"/>
                <a:gd name="T41" fmla="*/ 187 h 200"/>
                <a:gd name="T42" fmla="*/ 229 w 239"/>
                <a:gd name="T43" fmla="*/ 191 h 200"/>
                <a:gd name="T44" fmla="*/ 14 w 239"/>
                <a:gd name="T45" fmla="*/ 193 h 200"/>
                <a:gd name="T46" fmla="*/ 11 w 239"/>
                <a:gd name="T47" fmla="*/ 191 h 200"/>
                <a:gd name="T48" fmla="*/ 9 w 239"/>
                <a:gd name="T49" fmla="*/ 63 h 200"/>
                <a:gd name="T50" fmla="*/ 11 w 239"/>
                <a:gd name="T51" fmla="*/ 60 h 200"/>
                <a:gd name="T52" fmla="*/ 154 w 239"/>
                <a:gd name="T53" fmla="*/ 58 h 200"/>
                <a:gd name="T54" fmla="*/ 155 w 239"/>
                <a:gd name="T55" fmla="*/ 58 h 200"/>
                <a:gd name="T56" fmla="*/ 226 w 239"/>
                <a:gd name="T57" fmla="*/ 58 h 200"/>
                <a:gd name="T58" fmla="*/ 230 w 239"/>
                <a:gd name="T59" fmla="*/ 63 h 200"/>
                <a:gd name="T60" fmla="*/ 150 w 239"/>
                <a:gd name="T61" fmla="*/ 30 h 200"/>
                <a:gd name="T62" fmla="*/ 89 w 239"/>
                <a:gd name="T63" fmla="*/ 49 h 200"/>
                <a:gd name="T64" fmla="*/ 150 w 239"/>
                <a:gd name="T65" fmla="*/ 30 h 200"/>
                <a:gd name="T66" fmla="*/ 158 w 239"/>
                <a:gd name="T67" fmla="*/ 49 h 200"/>
                <a:gd name="T68" fmla="*/ 158 w 239"/>
                <a:gd name="T69" fmla="*/ 26 h 200"/>
                <a:gd name="T70" fmla="*/ 155 w 239"/>
                <a:gd name="T71" fmla="*/ 21 h 200"/>
                <a:gd name="T72" fmla="*/ 85 w 239"/>
                <a:gd name="T73" fmla="*/ 21 h 200"/>
                <a:gd name="T74" fmla="*/ 80 w 239"/>
                <a:gd name="T75" fmla="*/ 26 h 200"/>
                <a:gd name="T76" fmla="*/ 66 w 239"/>
                <a:gd name="T77" fmla="*/ 49 h 200"/>
                <a:gd name="T78" fmla="*/ 66 w 239"/>
                <a:gd name="T79" fmla="*/ 15 h 200"/>
                <a:gd name="T80" fmla="*/ 68 w 239"/>
                <a:gd name="T81" fmla="*/ 11 h 200"/>
                <a:gd name="T82" fmla="*/ 74 w 239"/>
                <a:gd name="T83" fmla="*/ 9 h 200"/>
                <a:gd name="T84" fmla="*/ 166 w 239"/>
                <a:gd name="T85" fmla="*/ 9 h 200"/>
                <a:gd name="T86" fmla="*/ 172 w 239"/>
                <a:gd name="T87" fmla="*/ 11 h 200"/>
                <a:gd name="T88" fmla="*/ 173 w 239"/>
                <a:gd name="T89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9" h="200">
                  <a:moveTo>
                    <a:pt x="226" y="49"/>
                  </a:moveTo>
                  <a:lnTo>
                    <a:pt x="183" y="4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1" y="9"/>
                  </a:lnTo>
                  <a:lnTo>
                    <a:pt x="178" y="4"/>
                  </a:lnTo>
                  <a:lnTo>
                    <a:pt x="173" y="1"/>
                  </a:lnTo>
                  <a:lnTo>
                    <a:pt x="16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68" y="1"/>
                  </a:lnTo>
                  <a:lnTo>
                    <a:pt x="62" y="4"/>
                  </a:lnTo>
                  <a:lnTo>
                    <a:pt x="58" y="9"/>
                  </a:lnTo>
                  <a:lnTo>
                    <a:pt x="57" y="15"/>
                  </a:lnTo>
                  <a:lnTo>
                    <a:pt x="57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9" y="50"/>
                  </a:lnTo>
                  <a:lnTo>
                    <a:pt x="5" y="53"/>
                  </a:lnTo>
                  <a:lnTo>
                    <a:pt x="2" y="56"/>
                  </a:lnTo>
                  <a:lnTo>
                    <a:pt x="0" y="63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2" y="193"/>
                  </a:lnTo>
                  <a:lnTo>
                    <a:pt x="5" y="197"/>
                  </a:lnTo>
                  <a:lnTo>
                    <a:pt x="9" y="200"/>
                  </a:lnTo>
                  <a:lnTo>
                    <a:pt x="14" y="200"/>
                  </a:lnTo>
                  <a:lnTo>
                    <a:pt x="226" y="200"/>
                  </a:lnTo>
                  <a:lnTo>
                    <a:pt x="226" y="200"/>
                  </a:lnTo>
                  <a:lnTo>
                    <a:pt x="230" y="200"/>
                  </a:lnTo>
                  <a:lnTo>
                    <a:pt x="235" y="197"/>
                  </a:lnTo>
                  <a:lnTo>
                    <a:pt x="238" y="193"/>
                  </a:lnTo>
                  <a:lnTo>
                    <a:pt x="239" y="187"/>
                  </a:lnTo>
                  <a:lnTo>
                    <a:pt x="239" y="63"/>
                  </a:lnTo>
                  <a:lnTo>
                    <a:pt x="239" y="63"/>
                  </a:lnTo>
                  <a:lnTo>
                    <a:pt x="238" y="56"/>
                  </a:lnTo>
                  <a:lnTo>
                    <a:pt x="235" y="53"/>
                  </a:lnTo>
                  <a:lnTo>
                    <a:pt x="230" y="50"/>
                  </a:lnTo>
                  <a:lnTo>
                    <a:pt x="226" y="49"/>
                  </a:lnTo>
                  <a:lnTo>
                    <a:pt x="226" y="49"/>
                  </a:lnTo>
                  <a:close/>
                  <a:moveTo>
                    <a:pt x="230" y="63"/>
                  </a:moveTo>
                  <a:lnTo>
                    <a:pt x="230" y="187"/>
                  </a:lnTo>
                  <a:lnTo>
                    <a:pt x="230" y="187"/>
                  </a:lnTo>
                  <a:lnTo>
                    <a:pt x="229" y="191"/>
                  </a:lnTo>
                  <a:lnTo>
                    <a:pt x="226" y="193"/>
                  </a:lnTo>
                  <a:lnTo>
                    <a:pt x="14" y="193"/>
                  </a:lnTo>
                  <a:lnTo>
                    <a:pt x="14" y="193"/>
                  </a:lnTo>
                  <a:lnTo>
                    <a:pt x="11" y="191"/>
                  </a:lnTo>
                  <a:lnTo>
                    <a:pt x="9" y="187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11" y="60"/>
                  </a:lnTo>
                  <a:lnTo>
                    <a:pt x="14" y="58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55" y="58"/>
                  </a:lnTo>
                  <a:lnTo>
                    <a:pt x="226" y="58"/>
                  </a:lnTo>
                  <a:lnTo>
                    <a:pt x="226" y="58"/>
                  </a:lnTo>
                  <a:lnTo>
                    <a:pt x="229" y="60"/>
                  </a:lnTo>
                  <a:lnTo>
                    <a:pt x="230" y="63"/>
                  </a:lnTo>
                  <a:lnTo>
                    <a:pt x="230" y="63"/>
                  </a:lnTo>
                  <a:close/>
                  <a:moveTo>
                    <a:pt x="150" y="30"/>
                  </a:moveTo>
                  <a:lnTo>
                    <a:pt x="150" y="49"/>
                  </a:lnTo>
                  <a:lnTo>
                    <a:pt x="89" y="49"/>
                  </a:lnTo>
                  <a:lnTo>
                    <a:pt x="89" y="30"/>
                  </a:lnTo>
                  <a:lnTo>
                    <a:pt x="150" y="30"/>
                  </a:lnTo>
                  <a:close/>
                  <a:moveTo>
                    <a:pt x="173" y="49"/>
                  </a:moveTo>
                  <a:lnTo>
                    <a:pt x="158" y="49"/>
                  </a:lnTo>
                  <a:lnTo>
                    <a:pt x="158" y="26"/>
                  </a:lnTo>
                  <a:lnTo>
                    <a:pt x="158" y="26"/>
                  </a:lnTo>
                  <a:lnTo>
                    <a:pt x="158" y="23"/>
                  </a:lnTo>
                  <a:lnTo>
                    <a:pt x="15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1" y="23"/>
                  </a:lnTo>
                  <a:lnTo>
                    <a:pt x="80" y="26"/>
                  </a:lnTo>
                  <a:lnTo>
                    <a:pt x="80" y="49"/>
                  </a:lnTo>
                  <a:lnTo>
                    <a:pt x="66" y="49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8" y="11"/>
                  </a:lnTo>
                  <a:lnTo>
                    <a:pt x="71" y="9"/>
                  </a:lnTo>
                  <a:lnTo>
                    <a:pt x="74" y="9"/>
                  </a:lnTo>
                  <a:lnTo>
                    <a:pt x="166" y="9"/>
                  </a:lnTo>
                  <a:lnTo>
                    <a:pt x="166" y="9"/>
                  </a:lnTo>
                  <a:lnTo>
                    <a:pt x="169" y="9"/>
                  </a:lnTo>
                  <a:lnTo>
                    <a:pt x="172" y="11"/>
                  </a:lnTo>
                  <a:lnTo>
                    <a:pt x="173" y="14"/>
                  </a:lnTo>
                  <a:lnTo>
                    <a:pt x="173" y="15"/>
                  </a:lnTo>
                  <a:lnTo>
                    <a:pt x="173" y="4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6" name="Freeform 500"/>
            <p:cNvSpPr>
              <a:spLocks noEditPoints="1"/>
            </p:cNvSpPr>
            <p:nvPr/>
          </p:nvSpPr>
          <p:spPr bwMode="auto">
            <a:xfrm>
              <a:off x="5175251" y="2413000"/>
              <a:ext cx="128588" cy="125413"/>
            </a:xfrm>
            <a:custGeom>
              <a:avLst/>
              <a:gdLst>
                <a:gd name="T0" fmla="*/ 55 w 81"/>
                <a:gd name="T1" fmla="*/ 24 h 79"/>
                <a:gd name="T2" fmla="*/ 55 w 81"/>
                <a:gd name="T3" fmla="*/ 4 h 79"/>
                <a:gd name="T4" fmla="*/ 51 w 81"/>
                <a:gd name="T5" fmla="*/ 0 h 79"/>
                <a:gd name="T6" fmla="*/ 29 w 81"/>
                <a:gd name="T7" fmla="*/ 0 h 79"/>
                <a:gd name="T8" fmla="*/ 24 w 81"/>
                <a:gd name="T9" fmla="*/ 4 h 79"/>
                <a:gd name="T10" fmla="*/ 3 w 81"/>
                <a:gd name="T11" fmla="*/ 24 h 79"/>
                <a:gd name="T12" fmla="*/ 0 w 81"/>
                <a:gd name="T13" fmla="*/ 26 h 79"/>
                <a:gd name="T14" fmla="*/ 0 w 81"/>
                <a:gd name="T15" fmla="*/ 50 h 79"/>
                <a:gd name="T16" fmla="*/ 0 w 81"/>
                <a:gd name="T17" fmla="*/ 53 h 79"/>
                <a:gd name="T18" fmla="*/ 24 w 81"/>
                <a:gd name="T19" fmla="*/ 55 h 79"/>
                <a:gd name="T20" fmla="*/ 24 w 81"/>
                <a:gd name="T21" fmla="*/ 75 h 79"/>
                <a:gd name="T22" fmla="*/ 29 w 81"/>
                <a:gd name="T23" fmla="*/ 79 h 79"/>
                <a:gd name="T24" fmla="*/ 51 w 81"/>
                <a:gd name="T25" fmla="*/ 79 h 79"/>
                <a:gd name="T26" fmla="*/ 55 w 81"/>
                <a:gd name="T27" fmla="*/ 75 h 79"/>
                <a:gd name="T28" fmla="*/ 77 w 81"/>
                <a:gd name="T29" fmla="*/ 55 h 79"/>
                <a:gd name="T30" fmla="*/ 80 w 81"/>
                <a:gd name="T31" fmla="*/ 53 h 79"/>
                <a:gd name="T32" fmla="*/ 81 w 81"/>
                <a:gd name="T33" fmla="*/ 29 h 79"/>
                <a:gd name="T34" fmla="*/ 80 w 81"/>
                <a:gd name="T35" fmla="*/ 26 h 79"/>
                <a:gd name="T36" fmla="*/ 77 w 81"/>
                <a:gd name="T37" fmla="*/ 24 h 79"/>
                <a:gd name="T38" fmla="*/ 8 w 81"/>
                <a:gd name="T39" fmla="*/ 46 h 79"/>
                <a:gd name="T40" fmla="*/ 29 w 81"/>
                <a:gd name="T41" fmla="*/ 33 h 79"/>
                <a:gd name="T42" fmla="*/ 32 w 81"/>
                <a:gd name="T43" fmla="*/ 32 h 79"/>
                <a:gd name="T44" fmla="*/ 34 w 81"/>
                <a:gd name="T45" fmla="*/ 9 h 79"/>
                <a:gd name="T46" fmla="*/ 47 w 81"/>
                <a:gd name="T47" fmla="*/ 29 h 79"/>
                <a:gd name="T48" fmla="*/ 47 w 81"/>
                <a:gd name="T49" fmla="*/ 32 h 79"/>
                <a:gd name="T50" fmla="*/ 72 w 81"/>
                <a:gd name="T51" fmla="*/ 33 h 79"/>
                <a:gd name="T52" fmla="*/ 51 w 81"/>
                <a:gd name="T53" fmla="*/ 46 h 79"/>
                <a:gd name="T54" fmla="*/ 47 w 81"/>
                <a:gd name="T55" fmla="*/ 47 h 79"/>
                <a:gd name="T56" fmla="*/ 47 w 81"/>
                <a:gd name="T57" fmla="*/ 70 h 79"/>
                <a:gd name="T58" fmla="*/ 34 w 81"/>
                <a:gd name="T59" fmla="*/ 50 h 79"/>
                <a:gd name="T60" fmla="*/ 32 w 81"/>
                <a:gd name="T61" fmla="*/ 47 h 79"/>
                <a:gd name="T62" fmla="*/ 29 w 81"/>
                <a:gd name="T63" fmla="*/ 4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79">
                  <a:moveTo>
                    <a:pt x="77" y="24"/>
                  </a:moveTo>
                  <a:lnTo>
                    <a:pt x="55" y="2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4" y="1"/>
                  </a:lnTo>
                  <a:lnTo>
                    <a:pt x="5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4" y="4"/>
                  </a:lnTo>
                  <a:lnTo>
                    <a:pt x="24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3" y="55"/>
                  </a:lnTo>
                  <a:lnTo>
                    <a:pt x="24" y="5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6" y="78"/>
                  </a:lnTo>
                  <a:lnTo>
                    <a:pt x="29" y="79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4" y="78"/>
                  </a:lnTo>
                  <a:lnTo>
                    <a:pt x="55" y="75"/>
                  </a:lnTo>
                  <a:lnTo>
                    <a:pt x="55" y="55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80" y="53"/>
                  </a:lnTo>
                  <a:lnTo>
                    <a:pt x="81" y="50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0" y="26"/>
                  </a:lnTo>
                  <a:lnTo>
                    <a:pt x="77" y="24"/>
                  </a:lnTo>
                  <a:lnTo>
                    <a:pt x="77" y="24"/>
                  </a:lnTo>
                  <a:close/>
                  <a:moveTo>
                    <a:pt x="29" y="46"/>
                  </a:moveTo>
                  <a:lnTo>
                    <a:pt x="8" y="46"/>
                  </a:lnTo>
                  <a:lnTo>
                    <a:pt x="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2" y="32"/>
                  </a:lnTo>
                  <a:lnTo>
                    <a:pt x="34" y="29"/>
                  </a:lnTo>
                  <a:lnTo>
                    <a:pt x="34" y="9"/>
                  </a:lnTo>
                  <a:lnTo>
                    <a:pt x="47" y="9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7" y="32"/>
                  </a:lnTo>
                  <a:lnTo>
                    <a:pt x="51" y="33"/>
                  </a:lnTo>
                  <a:lnTo>
                    <a:pt x="72" y="33"/>
                  </a:lnTo>
                  <a:lnTo>
                    <a:pt x="72" y="4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47" y="47"/>
                  </a:lnTo>
                  <a:lnTo>
                    <a:pt x="47" y="50"/>
                  </a:lnTo>
                  <a:lnTo>
                    <a:pt x="47" y="70"/>
                  </a:lnTo>
                  <a:lnTo>
                    <a:pt x="34" y="7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2" y="47"/>
                  </a:lnTo>
                  <a:lnTo>
                    <a:pt x="29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207" name="Group 206"/>
          <p:cNvGrpSpPr/>
          <p:nvPr userDrawn="1"/>
        </p:nvGrpSpPr>
        <p:grpSpPr>
          <a:xfrm>
            <a:off x="7971557" y="2350042"/>
            <a:ext cx="577804" cy="302926"/>
            <a:chOff x="6550026" y="2259013"/>
            <a:chExt cx="490538" cy="342900"/>
          </a:xfrm>
        </p:grpSpPr>
        <p:sp>
          <p:nvSpPr>
            <p:cNvPr id="208" name="Freeform 501"/>
            <p:cNvSpPr>
              <a:spLocks noEditPoints="1"/>
            </p:cNvSpPr>
            <p:nvPr/>
          </p:nvSpPr>
          <p:spPr bwMode="auto">
            <a:xfrm>
              <a:off x="6550026" y="2259013"/>
              <a:ext cx="490538" cy="342900"/>
            </a:xfrm>
            <a:custGeom>
              <a:avLst/>
              <a:gdLst>
                <a:gd name="T0" fmla="*/ 161 w 309"/>
                <a:gd name="T1" fmla="*/ 20 h 216"/>
                <a:gd name="T2" fmla="*/ 187 w 309"/>
                <a:gd name="T3" fmla="*/ 29 h 216"/>
                <a:gd name="T4" fmla="*/ 29 w 309"/>
                <a:gd name="T5" fmla="*/ 69 h 216"/>
                <a:gd name="T6" fmla="*/ 12 w 309"/>
                <a:gd name="T7" fmla="*/ 74 h 216"/>
                <a:gd name="T8" fmla="*/ 0 w 309"/>
                <a:gd name="T9" fmla="*/ 92 h 216"/>
                <a:gd name="T10" fmla="*/ 0 w 309"/>
                <a:gd name="T11" fmla="*/ 115 h 216"/>
                <a:gd name="T12" fmla="*/ 12 w 309"/>
                <a:gd name="T13" fmla="*/ 133 h 216"/>
                <a:gd name="T14" fmla="*/ 29 w 309"/>
                <a:gd name="T15" fmla="*/ 138 h 216"/>
                <a:gd name="T16" fmla="*/ 49 w 309"/>
                <a:gd name="T17" fmla="*/ 129 h 216"/>
                <a:gd name="T18" fmla="*/ 58 w 309"/>
                <a:gd name="T19" fmla="*/ 109 h 216"/>
                <a:gd name="T20" fmla="*/ 116 w 309"/>
                <a:gd name="T21" fmla="*/ 115 h 216"/>
                <a:gd name="T22" fmla="*/ 127 w 309"/>
                <a:gd name="T23" fmla="*/ 130 h 216"/>
                <a:gd name="T24" fmla="*/ 144 w 309"/>
                <a:gd name="T25" fmla="*/ 163 h 216"/>
                <a:gd name="T26" fmla="*/ 175 w 309"/>
                <a:gd name="T27" fmla="*/ 182 h 216"/>
                <a:gd name="T28" fmla="*/ 279 w 309"/>
                <a:gd name="T29" fmla="*/ 216 h 216"/>
                <a:gd name="T30" fmla="*/ 296 w 309"/>
                <a:gd name="T31" fmla="*/ 212 h 216"/>
                <a:gd name="T32" fmla="*/ 308 w 309"/>
                <a:gd name="T33" fmla="*/ 193 h 216"/>
                <a:gd name="T34" fmla="*/ 297 w 309"/>
                <a:gd name="T35" fmla="*/ 195 h 216"/>
                <a:gd name="T36" fmla="*/ 271 w 309"/>
                <a:gd name="T37" fmla="*/ 207 h 216"/>
                <a:gd name="T38" fmla="*/ 285 w 309"/>
                <a:gd name="T39" fmla="*/ 186 h 216"/>
                <a:gd name="T40" fmla="*/ 303 w 309"/>
                <a:gd name="T41" fmla="*/ 175 h 216"/>
                <a:gd name="T42" fmla="*/ 309 w 309"/>
                <a:gd name="T43" fmla="*/ 158 h 216"/>
                <a:gd name="T44" fmla="*/ 293 w 309"/>
                <a:gd name="T45" fmla="*/ 141 h 216"/>
                <a:gd name="T46" fmla="*/ 288 w 309"/>
                <a:gd name="T47" fmla="*/ 115 h 216"/>
                <a:gd name="T48" fmla="*/ 268 w 309"/>
                <a:gd name="T49" fmla="*/ 81 h 216"/>
                <a:gd name="T50" fmla="*/ 224 w 309"/>
                <a:gd name="T51" fmla="*/ 49 h 216"/>
                <a:gd name="T52" fmla="*/ 239 w 309"/>
                <a:gd name="T53" fmla="*/ 49 h 216"/>
                <a:gd name="T54" fmla="*/ 234 w 309"/>
                <a:gd name="T55" fmla="*/ 29 h 216"/>
                <a:gd name="T56" fmla="*/ 138 w 309"/>
                <a:gd name="T57" fmla="*/ 11 h 216"/>
                <a:gd name="T58" fmla="*/ 184 w 309"/>
                <a:gd name="T59" fmla="*/ 207 h 216"/>
                <a:gd name="T60" fmla="*/ 260 w 309"/>
                <a:gd name="T61" fmla="*/ 187 h 216"/>
                <a:gd name="T62" fmla="*/ 250 w 309"/>
                <a:gd name="T63" fmla="*/ 83 h 216"/>
                <a:gd name="T64" fmla="*/ 273 w 309"/>
                <a:gd name="T65" fmla="*/ 101 h 216"/>
                <a:gd name="T66" fmla="*/ 280 w 309"/>
                <a:gd name="T67" fmla="*/ 141 h 216"/>
                <a:gd name="T68" fmla="*/ 240 w 309"/>
                <a:gd name="T69" fmla="*/ 136 h 216"/>
                <a:gd name="T70" fmla="*/ 231 w 309"/>
                <a:gd name="T71" fmla="*/ 136 h 216"/>
                <a:gd name="T72" fmla="*/ 240 w 309"/>
                <a:gd name="T73" fmla="*/ 150 h 216"/>
                <a:gd name="T74" fmla="*/ 296 w 309"/>
                <a:gd name="T75" fmla="*/ 152 h 216"/>
                <a:gd name="T76" fmla="*/ 299 w 309"/>
                <a:gd name="T77" fmla="*/ 158 h 216"/>
                <a:gd name="T78" fmla="*/ 280 w 309"/>
                <a:gd name="T79" fmla="*/ 176 h 216"/>
                <a:gd name="T80" fmla="*/ 178 w 309"/>
                <a:gd name="T81" fmla="*/ 173 h 216"/>
                <a:gd name="T82" fmla="*/ 145 w 309"/>
                <a:gd name="T83" fmla="*/ 147 h 216"/>
                <a:gd name="T84" fmla="*/ 133 w 309"/>
                <a:gd name="T85" fmla="*/ 120 h 216"/>
                <a:gd name="T86" fmla="*/ 47 w 309"/>
                <a:gd name="T87" fmla="*/ 92 h 216"/>
                <a:gd name="T88" fmla="*/ 43 w 309"/>
                <a:gd name="T89" fmla="*/ 123 h 216"/>
                <a:gd name="T90" fmla="*/ 21 w 309"/>
                <a:gd name="T91" fmla="*/ 126 h 216"/>
                <a:gd name="T92" fmla="*/ 9 w 309"/>
                <a:gd name="T93" fmla="*/ 98 h 216"/>
                <a:gd name="T94" fmla="*/ 21 w 309"/>
                <a:gd name="T95" fmla="*/ 80 h 216"/>
                <a:gd name="T96" fmla="*/ 219 w 309"/>
                <a:gd name="T97" fmla="*/ 60 h 216"/>
                <a:gd name="T98" fmla="*/ 202 w 309"/>
                <a:gd name="T99" fmla="*/ 4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" h="216">
                  <a:moveTo>
                    <a:pt x="239" y="49"/>
                  </a:moveTo>
                  <a:lnTo>
                    <a:pt x="309" y="49"/>
                  </a:lnTo>
                  <a:lnTo>
                    <a:pt x="309" y="20"/>
                  </a:lnTo>
                  <a:lnTo>
                    <a:pt x="161" y="20"/>
                  </a:lnTo>
                  <a:lnTo>
                    <a:pt x="141" y="0"/>
                  </a:lnTo>
                  <a:lnTo>
                    <a:pt x="72" y="0"/>
                  </a:lnTo>
                  <a:lnTo>
                    <a:pt x="72" y="29"/>
                  </a:lnTo>
                  <a:lnTo>
                    <a:pt x="187" y="29"/>
                  </a:lnTo>
                  <a:lnTo>
                    <a:pt x="171" y="49"/>
                  </a:lnTo>
                  <a:lnTo>
                    <a:pt x="162" y="49"/>
                  </a:lnTo>
                  <a:lnTo>
                    <a:pt x="132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3" y="69"/>
                  </a:lnTo>
                  <a:lnTo>
                    <a:pt x="17" y="71"/>
                  </a:lnTo>
                  <a:lnTo>
                    <a:pt x="12" y="74"/>
                  </a:lnTo>
                  <a:lnTo>
                    <a:pt x="7" y="78"/>
                  </a:lnTo>
                  <a:lnTo>
                    <a:pt x="4" y="81"/>
                  </a:lnTo>
                  <a:lnTo>
                    <a:pt x="1" y="87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15"/>
                  </a:lnTo>
                  <a:lnTo>
                    <a:pt x="1" y="120"/>
                  </a:lnTo>
                  <a:lnTo>
                    <a:pt x="4" y="124"/>
                  </a:lnTo>
                  <a:lnTo>
                    <a:pt x="7" y="129"/>
                  </a:lnTo>
                  <a:lnTo>
                    <a:pt x="12" y="133"/>
                  </a:lnTo>
                  <a:lnTo>
                    <a:pt x="17" y="135"/>
                  </a:lnTo>
                  <a:lnTo>
                    <a:pt x="23" y="136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35" y="136"/>
                  </a:lnTo>
                  <a:lnTo>
                    <a:pt x="40" y="135"/>
                  </a:lnTo>
                  <a:lnTo>
                    <a:pt x="44" y="133"/>
                  </a:lnTo>
                  <a:lnTo>
                    <a:pt x="49" y="129"/>
                  </a:lnTo>
                  <a:lnTo>
                    <a:pt x="52" y="124"/>
                  </a:lnTo>
                  <a:lnTo>
                    <a:pt x="55" y="120"/>
                  </a:lnTo>
                  <a:lnTo>
                    <a:pt x="57" y="115"/>
                  </a:lnTo>
                  <a:lnTo>
                    <a:pt x="58" y="109"/>
                  </a:lnTo>
                  <a:lnTo>
                    <a:pt x="58" y="10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6" y="115"/>
                  </a:lnTo>
                  <a:lnTo>
                    <a:pt x="121" y="120"/>
                  </a:lnTo>
                  <a:lnTo>
                    <a:pt x="125" y="124"/>
                  </a:lnTo>
                  <a:lnTo>
                    <a:pt x="127" y="130"/>
                  </a:lnTo>
                  <a:lnTo>
                    <a:pt x="127" y="130"/>
                  </a:lnTo>
                  <a:lnTo>
                    <a:pt x="130" y="140"/>
                  </a:lnTo>
                  <a:lnTo>
                    <a:pt x="135" y="147"/>
                  </a:lnTo>
                  <a:lnTo>
                    <a:pt x="139" y="155"/>
                  </a:lnTo>
                  <a:lnTo>
                    <a:pt x="144" y="163"/>
                  </a:lnTo>
                  <a:lnTo>
                    <a:pt x="152" y="169"/>
                  </a:lnTo>
                  <a:lnTo>
                    <a:pt x="158" y="175"/>
                  </a:lnTo>
                  <a:lnTo>
                    <a:pt x="165" y="179"/>
                  </a:lnTo>
                  <a:lnTo>
                    <a:pt x="175" y="182"/>
                  </a:lnTo>
                  <a:lnTo>
                    <a:pt x="175" y="207"/>
                  </a:lnTo>
                  <a:lnTo>
                    <a:pt x="145" y="207"/>
                  </a:lnTo>
                  <a:lnTo>
                    <a:pt x="145" y="216"/>
                  </a:lnTo>
                  <a:lnTo>
                    <a:pt x="279" y="216"/>
                  </a:lnTo>
                  <a:lnTo>
                    <a:pt x="279" y="216"/>
                  </a:lnTo>
                  <a:lnTo>
                    <a:pt x="285" y="216"/>
                  </a:lnTo>
                  <a:lnTo>
                    <a:pt x="291" y="215"/>
                  </a:lnTo>
                  <a:lnTo>
                    <a:pt x="296" y="212"/>
                  </a:lnTo>
                  <a:lnTo>
                    <a:pt x="300" y="207"/>
                  </a:lnTo>
                  <a:lnTo>
                    <a:pt x="303" y="204"/>
                  </a:lnTo>
                  <a:lnTo>
                    <a:pt x="306" y="198"/>
                  </a:lnTo>
                  <a:lnTo>
                    <a:pt x="308" y="193"/>
                  </a:lnTo>
                  <a:lnTo>
                    <a:pt x="309" y="187"/>
                  </a:lnTo>
                  <a:lnTo>
                    <a:pt x="299" y="187"/>
                  </a:lnTo>
                  <a:lnTo>
                    <a:pt x="299" y="187"/>
                  </a:lnTo>
                  <a:lnTo>
                    <a:pt x="297" y="195"/>
                  </a:lnTo>
                  <a:lnTo>
                    <a:pt x="294" y="201"/>
                  </a:lnTo>
                  <a:lnTo>
                    <a:pt x="286" y="205"/>
                  </a:lnTo>
                  <a:lnTo>
                    <a:pt x="279" y="207"/>
                  </a:lnTo>
                  <a:lnTo>
                    <a:pt x="271" y="207"/>
                  </a:lnTo>
                  <a:lnTo>
                    <a:pt x="271" y="187"/>
                  </a:lnTo>
                  <a:lnTo>
                    <a:pt x="280" y="187"/>
                  </a:lnTo>
                  <a:lnTo>
                    <a:pt x="280" y="187"/>
                  </a:lnTo>
                  <a:lnTo>
                    <a:pt x="285" y="186"/>
                  </a:lnTo>
                  <a:lnTo>
                    <a:pt x="291" y="184"/>
                  </a:lnTo>
                  <a:lnTo>
                    <a:pt x="296" y="182"/>
                  </a:lnTo>
                  <a:lnTo>
                    <a:pt x="300" y="178"/>
                  </a:lnTo>
                  <a:lnTo>
                    <a:pt x="303" y="175"/>
                  </a:lnTo>
                  <a:lnTo>
                    <a:pt x="306" y="169"/>
                  </a:lnTo>
                  <a:lnTo>
                    <a:pt x="308" y="164"/>
                  </a:lnTo>
                  <a:lnTo>
                    <a:pt x="309" y="158"/>
                  </a:lnTo>
                  <a:lnTo>
                    <a:pt x="309" y="158"/>
                  </a:lnTo>
                  <a:lnTo>
                    <a:pt x="308" y="152"/>
                  </a:lnTo>
                  <a:lnTo>
                    <a:pt x="305" y="146"/>
                  </a:lnTo>
                  <a:lnTo>
                    <a:pt x="299" y="143"/>
                  </a:lnTo>
                  <a:lnTo>
                    <a:pt x="293" y="141"/>
                  </a:lnTo>
                  <a:lnTo>
                    <a:pt x="289" y="141"/>
                  </a:lnTo>
                  <a:lnTo>
                    <a:pt x="289" y="124"/>
                  </a:lnTo>
                  <a:lnTo>
                    <a:pt x="289" y="124"/>
                  </a:lnTo>
                  <a:lnTo>
                    <a:pt x="288" y="115"/>
                  </a:lnTo>
                  <a:lnTo>
                    <a:pt x="285" y="104"/>
                  </a:lnTo>
                  <a:lnTo>
                    <a:pt x="282" y="97"/>
                  </a:lnTo>
                  <a:lnTo>
                    <a:pt x="276" y="89"/>
                  </a:lnTo>
                  <a:lnTo>
                    <a:pt x="268" y="81"/>
                  </a:lnTo>
                  <a:lnTo>
                    <a:pt x="259" y="77"/>
                  </a:lnTo>
                  <a:lnTo>
                    <a:pt x="250" y="74"/>
                  </a:lnTo>
                  <a:lnTo>
                    <a:pt x="240" y="71"/>
                  </a:lnTo>
                  <a:lnTo>
                    <a:pt x="224" y="49"/>
                  </a:lnTo>
                  <a:lnTo>
                    <a:pt x="214" y="49"/>
                  </a:lnTo>
                  <a:lnTo>
                    <a:pt x="199" y="29"/>
                  </a:lnTo>
                  <a:lnTo>
                    <a:pt x="220" y="29"/>
                  </a:lnTo>
                  <a:lnTo>
                    <a:pt x="239" y="49"/>
                  </a:lnTo>
                  <a:close/>
                  <a:moveTo>
                    <a:pt x="299" y="29"/>
                  </a:moveTo>
                  <a:lnTo>
                    <a:pt x="299" y="40"/>
                  </a:lnTo>
                  <a:lnTo>
                    <a:pt x="243" y="40"/>
                  </a:lnTo>
                  <a:lnTo>
                    <a:pt x="234" y="29"/>
                  </a:lnTo>
                  <a:lnTo>
                    <a:pt x="299" y="29"/>
                  </a:lnTo>
                  <a:close/>
                  <a:moveTo>
                    <a:pt x="81" y="20"/>
                  </a:moveTo>
                  <a:lnTo>
                    <a:pt x="81" y="11"/>
                  </a:lnTo>
                  <a:lnTo>
                    <a:pt x="138" y="11"/>
                  </a:lnTo>
                  <a:lnTo>
                    <a:pt x="147" y="20"/>
                  </a:lnTo>
                  <a:lnTo>
                    <a:pt x="81" y="20"/>
                  </a:lnTo>
                  <a:close/>
                  <a:moveTo>
                    <a:pt x="260" y="207"/>
                  </a:moveTo>
                  <a:lnTo>
                    <a:pt x="184" y="207"/>
                  </a:lnTo>
                  <a:lnTo>
                    <a:pt x="184" y="186"/>
                  </a:lnTo>
                  <a:lnTo>
                    <a:pt x="184" y="186"/>
                  </a:lnTo>
                  <a:lnTo>
                    <a:pt x="199" y="187"/>
                  </a:lnTo>
                  <a:lnTo>
                    <a:pt x="260" y="187"/>
                  </a:lnTo>
                  <a:lnTo>
                    <a:pt x="260" y="207"/>
                  </a:lnTo>
                  <a:close/>
                  <a:moveTo>
                    <a:pt x="240" y="81"/>
                  </a:moveTo>
                  <a:lnTo>
                    <a:pt x="240" y="81"/>
                  </a:lnTo>
                  <a:lnTo>
                    <a:pt x="250" y="83"/>
                  </a:lnTo>
                  <a:lnTo>
                    <a:pt x="256" y="86"/>
                  </a:lnTo>
                  <a:lnTo>
                    <a:pt x="263" y="91"/>
                  </a:lnTo>
                  <a:lnTo>
                    <a:pt x="268" y="95"/>
                  </a:lnTo>
                  <a:lnTo>
                    <a:pt x="273" y="101"/>
                  </a:lnTo>
                  <a:lnTo>
                    <a:pt x="277" y="109"/>
                  </a:lnTo>
                  <a:lnTo>
                    <a:pt x="279" y="117"/>
                  </a:lnTo>
                  <a:lnTo>
                    <a:pt x="280" y="124"/>
                  </a:lnTo>
                  <a:lnTo>
                    <a:pt x="280" y="141"/>
                  </a:lnTo>
                  <a:lnTo>
                    <a:pt x="247" y="141"/>
                  </a:lnTo>
                  <a:lnTo>
                    <a:pt x="247" y="141"/>
                  </a:lnTo>
                  <a:lnTo>
                    <a:pt x="242" y="140"/>
                  </a:lnTo>
                  <a:lnTo>
                    <a:pt x="240" y="136"/>
                  </a:lnTo>
                  <a:lnTo>
                    <a:pt x="240" y="81"/>
                  </a:lnTo>
                  <a:close/>
                  <a:moveTo>
                    <a:pt x="219" y="60"/>
                  </a:moveTo>
                  <a:lnTo>
                    <a:pt x="231" y="75"/>
                  </a:lnTo>
                  <a:lnTo>
                    <a:pt x="231" y="136"/>
                  </a:lnTo>
                  <a:lnTo>
                    <a:pt x="231" y="136"/>
                  </a:lnTo>
                  <a:lnTo>
                    <a:pt x="233" y="141"/>
                  </a:lnTo>
                  <a:lnTo>
                    <a:pt x="236" y="146"/>
                  </a:lnTo>
                  <a:lnTo>
                    <a:pt x="240" y="150"/>
                  </a:lnTo>
                  <a:lnTo>
                    <a:pt x="247" y="150"/>
                  </a:lnTo>
                  <a:lnTo>
                    <a:pt x="293" y="150"/>
                  </a:lnTo>
                  <a:lnTo>
                    <a:pt x="293" y="150"/>
                  </a:lnTo>
                  <a:lnTo>
                    <a:pt x="296" y="152"/>
                  </a:lnTo>
                  <a:lnTo>
                    <a:pt x="297" y="153"/>
                  </a:lnTo>
                  <a:lnTo>
                    <a:pt x="299" y="155"/>
                  </a:lnTo>
                  <a:lnTo>
                    <a:pt x="299" y="158"/>
                  </a:lnTo>
                  <a:lnTo>
                    <a:pt x="299" y="158"/>
                  </a:lnTo>
                  <a:lnTo>
                    <a:pt x="297" y="166"/>
                  </a:lnTo>
                  <a:lnTo>
                    <a:pt x="293" y="172"/>
                  </a:lnTo>
                  <a:lnTo>
                    <a:pt x="286" y="175"/>
                  </a:lnTo>
                  <a:lnTo>
                    <a:pt x="280" y="176"/>
                  </a:lnTo>
                  <a:lnTo>
                    <a:pt x="199" y="176"/>
                  </a:lnTo>
                  <a:lnTo>
                    <a:pt x="199" y="176"/>
                  </a:lnTo>
                  <a:lnTo>
                    <a:pt x="188" y="176"/>
                  </a:lnTo>
                  <a:lnTo>
                    <a:pt x="178" y="173"/>
                  </a:lnTo>
                  <a:lnTo>
                    <a:pt x="168" y="169"/>
                  </a:lnTo>
                  <a:lnTo>
                    <a:pt x="159" y="163"/>
                  </a:lnTo>
                  <a:lnTo>
                    <a:pt x="152" y="156"/>
                  </a:lnTo>
                  <a:lnTo>
                    <a:pt x="145" y="147"/>
                  </a:lnTo>
                  <a:lnTo>
                    <a:pt x="141" y="138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33" y="120"/>
                  </a:lnTo>
                  <a:lnTo>
                    <a:pt x="129" y="112"/>
                  </a:lnTo>
                  <a:lnTo>
                    <a:pt x="121" y="107"/>
                  </a:lnTo>
                  <a:lnTo>
                    <a:pt x="112" y="104"/>
                  </a:lnTo>
                  <a:lnTo>
                    <a:pt x="47" y="92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6" y="117"/>
                  </a:lnTo>
                  <a:lnTo>
                    <a:pt x="43" y="123"/>
                  </a:lnTo>
                  <a:lnTo>
                    <a:pt x="37" y="126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1" y="126"/>
                  </a:lnTo>
                  <a:lnTo>
                    <a:pt x="15" y="123"/>
                  </a:lnTo>
                  <a:lnTo>
                    <a:pt x="11" y="117"/>
                  </a:lnTo>
                  <a:lnTo>
                    <a:pt x="9" y="109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11" y="91"/>
                  </a:lnTo>
                  <a:lnTo>
                    <a:pt x="15" y="84"/>
                  </a:lnTo>
                  <a:lnTo>
                    <a:pt x="21" y="80"/>
                  </a:lnTo>
                  <a:lnTo>
                    <a:pt x="29" y="78"/>
                  </a:lnTo>
                  <a:lnTo>
                    <a:pt x="135" y="78"/>
                  </a:lnTo>
                  <a:lnTo>
                    <a:pt x="165" y="60"/>
                  </a:lnTo>
                  <a:lnTo>
                    <a:pt x="219" y="60"/>
                  </a:lnTo>
                  <a:close/>
                  <a:moveTo>
                    <a:pt x="202" y="49"/>
                  </a:moveTo>
                  <a:lnTo>
                    <a:pt x="184" y="49"/>
                  </a:lnTo>
                  <a:lnTo>
                    <a:pt x="193" y="37"/>
                  </a:lnTo>
                  <a:lnTo>
                    <a:pt x="202" y="4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9" name="Freeform 502"/>
            <p:cNvSpPr>
              <a:spLocks noEditPoints="1"/>
            </p:cNvSpPr>
            <p:nvPr/>
          </p:nvSpPr>
          <p:spPr bwMode="auto">
            <a:xfrm>
              <a:off x="6796088" y="2382838"/>
              <a:ext cx="106363" cy="109538"/>
            </a:xfrm>
            <a:custGeom>
              <a:avLst/>
              <a:gdLst>
                <a:gd name="T0" fmla="*/ 0 w 67"/>
                <a:gd name="T1" fmla="*/ 49 h 69"/>
                <a:gd name="T2" fmla="*/ 18 w 67"/>
                <a:gd name="T3" fmla="*/ 49 h 69"/>
                <a:gd name="T4" fmla="*/ 18 w 67"/>
                <a:gd name="T5" fmla="*/ 69 h 69"/>
                <a:gd name="T6" fmla="*/ 47 w 67"/>
                <a:gd name="T7" fmla="*/ 69 h 69"/>
                <a:gd name="T8" fmla="*/ 47 w 67"/>
                <a:gd name="T9" fmla="*/ 49 h 69"/>
                <a:gd name="T10" fmla="*/ 67 w 67"/>
                <a:gd name="T11" fmla="*/ 49 h 69"/>
                <a:gd name="T12" fmla="*/ 67 w 67"/>
                <a:gd name="T13" fmla="*/ 20 h 69"/>
                <a:gd name="T14" fmla="*/ 47 w 67"/>
                <a:gd name="T15" fmla="*/ 20 h 69"/>
                <a:gd name="T16" fmla="*/ 47 w 67"/>
                <a:gd name="T17" fmla="*/ 0 h 69"/>
                <a:gd name="T18" fmla="*/ 18 w 67"/>
                <a:gd name="T19" fmla="*/ 0 h 69"/>
                <a:gd name="T20" fmla="*/ 18 w 67"/>
                <a:gd name="T21" fmla="*/ 20 h 69"/>
                <a:gd name="T22" fmla="*/ 0 w 67"/>
                <a:gd name="T23" fmla="*/ 20 h 69"/>
                <a:gd name="T24" fmla="*/ 0 w 67"/>
                <a:gd name="T25" fmla="*/ 49 h 69"/>
                <a:gd name="T26" fmla="*/ 9 w 67"/>
                <a:gd name="T27" fmla="*/ 31 h 69"/>
                <a:gd name="T28" fmla="*/ 29 w 67"/>
                <a:gd name="T29" fmla="*/ 31 h 69"/>
                <a:gd name="T30" fmla="*/ 29 w 67"/>
                <a:gd name="T31" fmla="*/ 11 h 69"/>
                <a:gd name="T32" fmla="*/ 38 w 67"/>
                <a:gd name="T33" fmla="*/ 11 h 69"/>
                <a:gd name="T34" fmla="*/ 38 w 67"/>
                <a:gd name="T35" fmla="*/ 31 h 69"/>
                <a:gd name="T36" fmla="*/ 58 w 67"/>
                <a:gd name="T37" fmla="*/ 31 h 69"/>
                <a:gd name="T38" fmla="*/ 58 w 67"/>
                <a:gd name="T39" fmla="*/ 40 h 69"/>
                <a:gd name="T40" fmla="*/ 38 w 67"/>
                <a:gd name="T41" fmla="*/ 40 h 69"/>
                <a:gd name="T42" fmla="*/ 38 w 67"/>
                <a:gd name="T43" fmla="*/ 60 h 69"/>
                <a:gd name="T44" fmla="*/ 29 w 67"/>
                <a:gd name="T45" fmla="*/ 60 h 69"/>
                <a:gd name="T46" fmla="*/ 29 w 67"/>
                <a:gd name="T47" fmla="*/ 40 h 69"/>
                <a:gd name="T48" fmla="*/ 9 w 67"/>
                <a:gd name="T49" fmla="*/ 40 h 69"/>
                <a:gd name="T50" fmla="*/ 9 w 67"/>
                <a:gd name="T51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" h="69">
                  <a:moveTo>
                    <a:pt x="0" y="49"/>
                  </a:moveTo>
                  <a:lnTo>
                    <a:pt x="18" y="49"/>
                  </a:lnTo>
                  <a:lnTo>
                    <a:pt x="18" y="69"/>
                  </a:lnTo>
                  <a:lnTo>
                    <a:pt x="47" y="69"/>
                  </a:lnTo>
                  <a:lnTo>
                    <a:pt x="47" y="49"/>
                  </a:lnTo>
                  <a:lnTo>
                    <a:pt x="67" y="49"/>
                  </a:lnTo>
                  <a:lnTo>
                    <a:pt x="67" y="20"/>
                  </a:lnTo>
                  <a:lnTo>
                    <a:pt x="47" y="20"/>
                  </a:lnTo>
                  <a:lnTo>
                    <a:pt x="47" y="0"/>
                  </a:lnTo>
                  <a:lnTo>
                    <a:pt x="18" y="0"/>
                  </a:lnTo>
                  <a:lnTo>
                    <a:pt x="18" y="20"/>
                  </a:lnTo>
                  <a:lnTo>
                    <a:pt x="0" y="20"/>
                  </a:lnTo>
                  <a:lnTo>
                    <a:pt x="0" y="49"/>
                  </a:lnTo>
                  <a:close/>
                  <a:moveTo>
                    <a:pt x="9" y="31"/>
                  </a:moveTo>
                  <a:lnTo>
                    <a:pt x="29" y="31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31"/>
                  </a:lnTo>
                  <a:lnTo>
                    <a:pt x="58" y="31"/>
                  </a:lnTo>
                  <a:lnTo>
                    <a:pt x="58" y="40"/>
                  </a:lnTo>
                  <a:lnTo>
                    <a:pt x="38" y="40"/>
                  </a:lnTo>
                  <a:lnTo>
                    <a:pt x="38" y="60"/>
                  </a:lnTo>
                  <a:lnTo>
                    <a:pt x="29" y="60"/>
                  </a:lnTo>
                  <a:lnTo>
                    <a:pt x="29" y="40"/>
                  </a:lnTo>
                  <a:lnTo>
                    <a:pt x="9" y="40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10" name="Freeform 503"/>
          <p:cNvSpPr>
            <a:spLocks noEditPoints="1"/>
          </p:cNvSpPr>
          <p:nvPr userDrawn="1"/>
        </p:nvSpPr>
        <p:spPr bwMode="auto">
          <a:xfrm>
            <a:off x="4375714" y="2300957"/>
            <a:ext cx="540405" cy="403901"/>
          </a:xfrm>
          <a:custGeom>
            <a:avLst/>
            <a:gdLst>
              <a:gd name="T0" fmla="*/ 220 w 289"/>
              <a:gd name="T1" fmla="*/ 40 h 288"/>
              <a:gd name="T2" fmla="*/ 208 w 289"/>
              <a:gd name="T3" fmla="*/ 77 h 288"/>
              <a:gd name="T4" fmla="*/ 236 w 289"/>
              <a:gd name="T5" fmla="*/ 107 h 288"/>
              <a:gd name="T6" fmla="*/ 237 w 289"/>
              <a:gd name="T7" fmla="*/ 271 h 288"/>
              <a:gd name="T8" fmla="*/ 216 w 289"/>
              <a:gd name="T9" fmla="*/ 277 h 288"/>
              <a:gd name="T10" fmla="*/ 200 w 289"/>
              <a:gd name="T11" fmla="*/ 271 h 288"/>
              <a:gd name="T12" fmla="*/ 193 w 289"/>
              <a:gd name="T13" fmla="*/ 199 h 288"/>
              <a:gd name="T14" fmla="*/ 179 w 289"/>
              <a:gd name="T15" fmla="*/ 170 h 288"/>
              <a:gd name="T16" fmla="*/ 147 w 289"/>
              <a:gd name="T17" fmla="*/ 167 h 288"/>
              <a:gd name="T18" fmla="*/ 127 w 289"/>
              <a:gd name="T19" fmla="*/ 199 h 288"/>
              <a:gd name="T20" fmla="*/ 113 w 289"/>
              <a:gd name="T21" fmla="*/ 276 h 288"/>
              <a:gd name="T22" fmla="*/ 82 w 289"/>
              <a:gd name="T23" fmla="*/ 276 h 288"/>
              <a:gd name="T24" fmla="*/ 68 w 289"/>
              <a:gd name="T25" fmla="*/ 198 h 288"/>
              <a:gd name="T26" fmla="*/ 122 w 289"/>
              <a:gd name="T27" fmla="*/ 158 h 288"/>
              <a:gd name="T28" fmla="*/ 124 w 289"/>
              <a:gd name="T29" fmla="*/ 31 h 288"/>
              <a:gd name="T30" fmla="*/ 91 w 289"/>
              <a:gd name="T31" fmla="*/ 9 h 288"/>
              <a:gd name="T32" fmla="*/ 91 w 289"/>
              <a:gd name="T33" fmla="*/ 18 h 288"/>
              <a:gd name="T34" fmla="*/ 113 w 289"/>
              <a:gd name="T35" fmla="*/ 29 h 288"/>
              <a:gd name="T36" fmla="*/ 116 w 289"/>
              <a:gd name="T37" fmla="*/ 145 h 288"/>
              <a:gd name="T38" fmla="*/ 75 w 289"/>
              <a:gd name="T39" fmla="*/ 187 h 288"/>
              <a:gd name="T40" fmla="*/ 26 w 289"/>
              <a:gd name="T41" fmla="*/ 173 h 288"/>
              <a:gd name="T42" fmla="*/ 10 w 289"/>
              <a:gd name="T43" fmla="*/ 44 h 288"/>
              <a:gd name="T44" fmla="*/ 26 w 289"/>
              <a:gd name="T45" fmla="*/ 20 h 288"/>
              <a:gd name="T46" fmla="*/ 36 w 289"/>
              <a:gd name="T47" fmla="*/ 0 h 288"/>
              <a:gd name="T48" fmla="*/ 16 w 289"/>
              <a:gd name="T49" fmla="*/ 15 h 288"/>
              <a:gd name="T50" fmla="*/ 0 w 289"/>
              <a:gd name="T51" fmla="*/ 135 h 288"/>
              <a:gd name="T52" fmla="*/ 26 w 289"/>
              <a:gd name="T53" fmla="*/ 185 h 288"/>
              <a:gd name="T54" fmla="*/ 59 w 289"/>
              <a:gd name="T55" fmla="*/ 260 h 288"/>
              <a:gd name="T56" fmla="*/ 85 w 289"/>
              <a:gd name="T57" fmla="*/ 286 h 288"/>
              <a:gd name="T58" fmla="*/ 122 w 289"/>
              <a:gd name="T59" fmla="*/ 282 h 288"/>
              <a:gd name="T60" fmla="*/ 136 w 289"/>
              <a:gd name="T61" fmla="*/ 199 h 288"/>
              <a:gd name="T62" fmla="*/ 156 w 289"/>
              <a:gd name="T63" fmla="*/ 175 h 288"/>
              <a:gd name="T64" fmla="*/ 176 w 289"/>
              <a:gd name="T65" fmla="*/ 182 h 288"/>
              <a:gd name="T66" fmla="*/ 183 w 289"/>
              <a:gd name="T67" fmla="*/ 253 h 288"/>
              <a:gd name="T68" fmla="*/ 197 w 289"/>
              <a:gd name="T69" fmla="*/ 282 h 288"/>
              <a:gd name="T70" fmla="*/ 226 w 289"/>
              <a:gd name="T71" fmla="*/ 286 h 288"/>
              <a:gd name="T72" fmla="*/ 251 w 289"/>
              <a:gd name="T73" fmla="*/ 266 h 288"/>
              <a:gd name="T74" fmla="*/ 268 w 289"/>
              <a:gd name="T75" fmla="*/ 104 h 288"/>
              <a:gd name="T76" fmla="*/ 289 w 289"/>
              <a:gd name="T77" fmla="*/ 69 h 288"/>
              <a:gd name="T78" fmla="*/ 271 w 289"/>
              <a:gd name="T79" fmla="*/ 35 h 288"/>
              <a:gd name="T80" fmla="*/ 248 w 289"/>
              <a:gd name="T81" fmla="*/ 80 h 288"/>
              <a:gd name="T82" fmla="*/ 237 w 289"/>
              <a:gd name="T83" fmla="*/ 64 h 288"/>
              <a:gd name="T84" fmla="*/ 257 w 289"/>
              <a:gd name="T85" fmla="*/ 60 h 288"/>
              <a:gd name="T86" fmla="*/ 252 w 289"/>
              <a:gd name="T87" fmla="*/ 80 h 288"/>
              <a:gd name="T88" fmla="*/ 260 w 289"/>
              <a:gd name="T89" fmla="*/ 86 h 288"/>
              <a:gd name="T90" fmla="*/ 263 w 289"/>
              <a:gd name="T91" fmla="*/ 54 h 288"/>
              <a:gd name="T92" fmla="*/ 228 w 289"/>
              <a:gd name="T93" fmla="*/ 60 h 288"/>
              <a:gd name="T94" fmla="*/ 243 w 289"/>
              <a:gd name="T95" fmla="*/ 89 h 288"/>
              <a:gd name="T96" fmla="*/ 225 w 289"/>
              <a:gd name="T97" fmla="*/ 89 h 288"/>
              <a:gd name="T98" fmla="*/ 219 w 289"/>
              <a:gd name="T99" fmla="*/ 63 h 288"/>
              <a:gd name="T100" fmla="*/ 242 w 289"/>
              <a:gd name="T101" fmla="*/ 38 h 288"/>
              <a:gd name="T102" fmla="*/ 271 w 289"/>
              <a:gd name="T103" fmla="*/ 46 h 288"/>
              <a:gd name="T104" fmla="*/ 278 w 289"/>
              <a:gd name="T105" fmla="*/ 73 h 288"/>
              <a:gd name="T106" fmla="*/ 259 w 289"/>
              <a:gd name="T107" fmla="*/ 9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9" h="288">
                <a:moveTo>
                  <a:pt x="248" y="27"/>
                </a:moveTo>
                <a:lnTo>
                  <a:pt x="248" y="27"/>
                </a:lnTo>
                <a:lnTo>
                  <a:pt x="240" y="29"/>
                </a:lnTo>
                <a:lnTo>
                  <a:pt x="232" y="31"/>
                </a:lnTo>
                <a:lnTo>
                  <a:pt x="226" y="35"/>
                </a:lnTo>
                <a:lnTo>
                  <a:pt x="220" y="40"/>
                </a:lnTo>
                <a:lnTo>
                  <a:pt x="214" y="46"/>
                </a:lnTo>
                <a:lnTo>
                  <a:pt x="211" y="52"/>
                </a:lnTo>
                <a:lnTo>
                  <a:pt x="208" y="60"/>
                </a:lnTo>
                <a:lnTo>
                  <a:pt x="208" y="69"/>
                </a:lnTo>
                <a:lnTo>
                  <a:pt x="208" y="69"/>
                </a:lnTo>
                <a:lnTo>
                  <a:pt x="208" y="77"/>
                </a:lnTo>
                <a:lnTo>
                  <a:pt x="211" y="83"/>
                </a:lnTo>
                <a:lnTo>
                  <a:pt x="214" y="90"/>
                </a:lnTo>
                <a:lnTo>
                  <a:pt x="219" y="95"/>
                </a:lnTo>
                <a:lnTo>
                  <a:pt x="223" y="101"/>
                </a:lnTo>
                <a:lnTo>
                  <a:pt x="229" y="104"/>
                </a:lnTo>
                <a:lnTo>
                  <a:pt x="236" y="107"/>
                </a:lnTo>
                <a:lnTo>
                  <a:pt x="243" y="109"/>
                </a:lnTo>
                <a:lnTo>
                  <a:pt x="243" y="253"/>
                </a:lnTo>
                <a:lnTo>
                  <a:pt x="243" y="253"/>
                </a:lnTo>
                <a:lnTo>
                  <a:pt x="242" y="262"/>
                </a:lnTo>
                <a:lnTo>
                  <a:pt x="240" y="266"/>
                </a:lnTo>
                <a:lnTo>
                  <a:pt x="237" y="271"/>
                </a:lnTo>
                <a:lnTo>
                  <a:pt x="237" y="271"/>
                </a:lnTo>
                <a:lnTo>
                  <a:pt x="232" y="274"/>
                </a:lnTo>
                <a:lnTo>
                  <a:pt x="229" y="276"/>
                </a:lnTo>
                <a:lnTo>
                  <a:pt x="225" y="277"/>
                </a:lnTo>
                <a:lnTo>
                  <a:pt x="220" y="277"/>
                </a:lnTo>
                <a:lnTo>
                  <a:pt x="216" y="277"/>
                </a:lnTo>
                <a:lnTo>
                  <a:pt x="216" y="277"/>
                </a:lnTo>
                <a:lnTo>
                  <a:pt x="211" y="277"/>
                </a:lnTo>
                <a:lnTo>
                  <a:pt x="208" y="276"/>
                </a:lnTo>
                <a:lnTo>
                  <a:pt x="203" y="274"/>
                </a:lnTo>
                <a:lnTo>
                  <a:pt x="200" y="271"/>
                </a:lnTo>
                <a:lnTo>
                  <a:pt x="200" y="271"/>
                </a:lnTo>
                <a:lnTo>
                  <a:pt x="197" y="266"/>
                </a:lnTo>
                <a:lnTo>
                  <a:pt x="194" y="262"/>
                </a:lnTo>
                <a:lnTo>
                  <a:pt x="193" y="257"/>
                </a:lnTo>
                <a:lnTo>
                  <a:pt x="193" y="253"/>
                </a:lnTo>
                <a:lnTo>
                  <a:pt x="193" y="199"/>
                </a:lnTo>
                <a:lnTo>
                  <a:pt x="193" y="199"/>
                </a:lnTo>
                <a:lnTo>
                  <a:pt x="193" y="193"/>
                </a:lnTo>
                <a:lnTo>
                  <a:pt x="191" y="187"/>
                </a:lnTo>
                <a:lnTo>
                  <a:pt x="188" y="181"/>
                </a:lnTo>
                <a:lnTo>
                  <a:pt x="183" y="175"/>
                </a:lnTo>
                <a:lnTo>
                  <a:pt x="183" y="175"/>
                </a:lnTo>
                <a:lnTo>
                  <a:pt x="179" y="170"/>
                </a:lnTo>
                <a:lnTo>
                  <a:pt x="173" y="167"/>
                </a:lnTo>
                <a:lnTo>
                  <a:pt x="167" y="165"/>
                </a:lnTo>
                <a:lnTo>
                  <a:pt x="160" y="165"/>
                </a:lnTo>
                <a:lnTo>
                  <a:pt x="160" y="165"/>
                </a:lnTo>
                <a:lnTo>
                  <a:pt x="153" y="165"/>
                </a:lnTo>
                <a:lnTo>
                  <a:pt x="147" y="167"/>
                </a:lnTo>
                <a:lnTo>
                  <a:pt x="142" y="171"/>
                </a:lnTo>
                <a:lnTo>
                  <a:pt x="136" y="175"/>
                </a:lnTo>
                <a:lnTo>
                  <a:pt x="133" y="181"/>
                </a:lnTo>
                <a:lnTo>
                  <a:pt x="130" y="185"/>
                </a:lnTo>
                <a:lnTo>
                  <a:pt x="128" y="193"/>
                </a:lnTo>
                <a:lnTo>
                  <a:pt x="127" y="199"/>
                </a:lnTo>
                <a:lnTo>
                  <a:pt x="127" y="253"/>
                </a:lnTo>
                <a:lnTo>
                  <a:pt x="127" y="253"/>
                </a:lnTo>
                <a:lnTo>
                  <a:pt x="127" y="257"/>
                </a:lnTo>
                <a:lnTo>
                  <a:pt x="125" y="262"/>
                </a:lnTo>
                <a:lnTo>
                  <a:pt x="121" y="270"/>
                </a:lnTo>
                <a:lnTo>
                  <a:pt x="113" y="276"/>
                </a:lnTo>
                <a:lnTo>
                  <a:pt x="108" y="277"/>
                </a:lnTo>
                <a:lnTo>
                  <a:pt x="104" y="277"/>
                </a:lnTo>
                <a:lnTo>
                  <a:pt x="91" y="277"/>
                </a:lnTo>
                <a:lnTo>
                  <a:pt x="91" y="277"/>
                </a:lnTo>
                <a:lnTo>
                  <a:pt x="87" y="277"/>
                </a:lnTo>
                <a:lnTo>
                  <a:pt x="82" y="276"/>
                </a:lnTo>
                <a:lnTo>
                  <a:pt x="75" y="270"/>
                </a:lnTo>
                <a:lnTo>
                  <a:pt x="70" y="262"/>
                </a:lnTo>
                <a:lnTo>
                  <a:pt x="68" y="257"/>
                </a:lnTo>
                <a:lnTo>
                  <a:pt x="68" y="253"/>
                </a:lnTo>
                <a:lnTo>
                  <a:pt x="68" y="198"/>
                </a:lnTo>
                <a:lnTo>
                  <a:pt x="68" y="198"/>
                </a:lnTo>
                <a:lnTo>
                  <a:pt x="81" y="196"/>
                </a:lnTo>
                <a:lnTo>
                  <a:pt x="91" y="191"/>
                </a:lnTo>
                <a:lnTo>
                  <a:pt x="101" y="185"/>
                </a:lnTo>
                <a:lnTo>
                  <a:pt x="110" y="178"/>
                </a:lnTo>
                <a:lnTo>
                  <a:pt x="118" y="168"/>
                </a:lnTo>
                <a:lnTo>
                  <a:pt x="122" y="158"/>
                </a:lnTo>
                <a:lnTo>
                  <a:pt x="125" y="147"/>
                </a:lnTo>
                <a:lnTo>
                  <a:pt x="127" y="135"/>
                </a:lnTo>
                <a:lnTo>
                  <a:pt x="127" y="44"/>
                </a:lnTo>
                <a:lnTo>
                  <a:pt x="127" y="44"/>
                </a:lnTo>
                <a:lnTo>
                  <a:pt x="127" y="37"/>
                </a:lnTo>
                <a:lnTo>
                  <a:pt x="124" y="31"/>
                </a:lnTo>
                <a:lnTo>
                  <a:pt x="121" y="24"/>
                </a:lnTo>
                <a:lnTo>
                  <a:pt x="116" y="20"/>
                </a:lnTo>
                <a:lnTo>
                  <a:pt x="111" y="15"/>
                </a:lnTo>
                <a:lnTo>
                  <a:pt x="105" y="12"/>
                </a:lnTo>
                <a:lnTo>
                  <a:pt x="98" y="9"/>
                </a:lnTo>
                <a:lnTo>
                  <a:pt x="91" y="9"/>
                </a:lnTo>
                <a:lnTo>
                  <a:pt x="91" y="0"/>
                </a:lnTo>
                <a:lnTo>
                  <a:pt x="81" y="0"/>
                </a:lnTo>
                <a:lnTo>
                  <a:pt x="81" y="27"/>
                </a:lnTo>
                <a:lnTo>
                  <a:pt x="91" y="27"/>
                </a:lnTo>
                <a:lnTo>
                  <a:pt x="91" y="18"/>
                </a:lnTo>
                <a:lnTo>
                  <a:pt x="91" y="18"/>
                </a:lnTo>
                <a:lnTo>
                  <a:pt x="91" y="18"/>
                </a:lnTo>
                <a:lnTo>
                  <a:pt x="96" y="18"/>
                </a:lnTo>
                <a:lnTo>
                  <a:pt x="101" y="20"/>
                </a:lnTo>
                <a:lnTo>
                  <a:pt x="105" y="23"/>
                </a:lnTo>
                <a:lnTo>
                  <a:pt x="110" y="26"/>
                </a:lnTo>
                <a:lnTo>
                  <a:pt x="113" y="29"/>
                </a:lnTo>
                <a:lnTo>
                  <a:pt x="114" y="34"/>
                </a:lnTo>
                <a:lnTo>
                  <a:pt x="116" y="40"/>
                </a:lnTo>
                <a:lnTo>
                  <a:pt x="118" y="44"/>
                </a:lnTo>
                <a:lnTo>
                  <a:pt x="118" y="135"/>
                </a:lnTo>
                <a:lnTo>
                  <a:pt x="118" y="135"/>
                </a:lnTo>
                <a:lnTo>
                  <a:pt x="116" y="145"/>
                </a:lnTo>
                <a:lnTo>
                  <a:pt x="113" y="156"/>
                </a:lnTo>
                <a:lnTo>
                  <a:pt x="108" y="165"/>
                </a:lnTo>
                <a:lnTo>
                  <a:pt x="102" y="173"/>
                </a:lnTo>
                <a:lnTo>
                  <a:pt x="93" y="179"/>
                </a:lnTo>
                <a:lnTo>
                  <a:pt x="84" y="184"/>
                </a:lnTo>
                <a:lnTo>
                  <a:pt x="75" y="187"/>
                </a:lnTo>
                <a:lnTo>
                  <a:pt x="64" y="188"/>
                </a:lnTo>
                <a:lnTo>
                  <a:pt x="64" y="188"/>
                </a:lnTo>
                <a:lnTo>
                  <a:pt x="53" y="187"/>
                </a:lnTo>
                <a:lnTo>
                  <a:pt x="42" y="184"/>
                </a:lnTo>
                <a:lnTo>
                  <a:pt x="33" y="179"/>
                </a:lnTo>
                <a:lnTo>
                  <a:pt x="26" y="173"/>
                </a:lnTo>
                <a:lnTo>
                  <a:pt x="19" y="165"/>
                </a:lnTo>
                <a:lnTo>
                  <a:pt x="15" y="156"/>
                </a:lnTo>
                <a:lnTo>
                  <a:pt x="10" y="145"/>
                </a:lnTo>
                <a:lnTo>
                  <a:pt x="10" y="135"/>
                </a:lnTo>
                <a:lnTo>
                  <a:pt x="10" y="44"/>
                </a:lnTo>
                <a:lnTo>
                  <a:pt x="10" y="44"/>
                </a:lnTo>
                <a:lnTo>
                  <a:pt x="10" y="40"/>
                </a:lnTo>
                <a:lnTo>
                  <a:pt x="12" y="34"/>
                </a:lnTo>
                <a:lnTo>
                  <a:pt x="15" y="29"/>
                </a:lnTo>
                <a:lnTo>
                  <a:pt x="18" y="26"/>
                </a:lnTo>
                <a:lnTo>
                  <a:pt x="21" y="23"/>
                </a:lnTo>
                <a:lnTo>
                  <a:pt x="26" y="20"/>
                </a:lnTo>
                <a:lnTo>
                  <a:pt x="32" y="18"/>
                </a:lnTo>
                <a:lnTo>
                  <a:pt x="36" y="18"/>
                </a:lnTo>
                <a:lnTo>
                  <a:pt x="36" y="27"/>
                </a:lnTo>
                <a:lnTo>
                  <a:pt x="46" y="27"/>
                </a:lnTo>
                <a:lnTo>
                  <a:pt x="46" y="0"/>
                </a:lnTo>
                <a:lnTo>
                  <a:pt x="36" y="0"/>
                </a:lnTo>
                <a:lnTo>
                  <a:pt x="36" y="9"/>
                </a:lnTo>
                <a:lnTo>
                  <a:pt x="36" y="9"/>
                </a:lnTo>
                <a:lnTo>
                  <a:pt x="36" y="9"/>
                </a:lnTo>
                <a:lnTo>
                  <a:pt x="29" y="9"/>
                </a:lnTo>
                <a:lnTo>
                  <a:pt x="23" y="11"/>
                </a:lnTo>
                <a:lnTo>
                  <a:pt x="16" y="15"/>
                </a:lnTo>
                <a:lnTo>
                  <a:pt x="10" y="18"/>
                </a:lnTo>
                <a:lnTo>
                  <a:pt x="7" y="24"/>
                </a:lnTo>
                <a:lnTo>
                  <a:pt x="3" y="31"/>
                </a:lnTo>
                <a:lnTo>
                  <a:pt x="1" y="37"/>
                </a:lnTo>
                <a:lnTo>
                  <a:pt x="0" y="44"/>
                </a:lnTo>
                <a:lnTo>
                  <a:pt x="0" y="135"/>
                </a:lnTo>
                <a:lnTo>
                  <a:pt x="0" y="135"/>
                </a:lnTo>
                <a:lnTo>
                  <a:pt x="1" y="147"/>
                </a:lnTo>
                <a:lnTo>
                  <a:pt x="4" y="158"/>
                </a:lnTo>
                <a:lnTo>
                  <a:pt x="10" y="168"/>
                </a:lnTo>
                <a:lnTo>
                  <a:pt x="18" y="178"/>
                </a:lnTo>
                <a:lnTo>
                  <a:pt x="26" y="185"/>
                </a:lnTo>
                <a:lnTo>
                  <a:pt x="36" y="191"/>
                </a:lnTo>
                <a:lnTo>
                  <a:pt x="47" y="196"/>
                </a:lnTo>
                <a:lnTo>
                  <a:pt x="59" y="198"/>
                </a:lnTo>
                <a:lnTo>
                  <a:pt x="59" y="253"/>
                </a:lnTo>
                <a:lnTo>
                  <a:pt x="59" y="253"/>
                </a:lnTo>
                <a:lnTo>
                  <a:pt x="59" y="260"/>
                </a:lnTo>
                <a:lnTo>
                  <a:pt x="61" y="266"/>
                </a:lnTo>
                <a:lnTo>
                  <a:pt x="64" y="273"/>
                </a:lnTo>
                <a:lnTo>
                  <a:pt x="68" y="277"/>
                </a:lnTo>
                <a:lnTo>
                  <a:pt x="73" y="282"/>
                </a:lnTo>
                <a:lnTo>
                  <a:pt x="79" y="285"/>
                </a:lnTo>
                <a:lnTo>
                  <a:pt x="85" y="286"/>
                </a:lnTo>
                <a:lnTo>
                  <a:pt x="91" y="286"/>
                </a:lnTo>
                <a:lnTo>
                  <a:pt x="104" y="286"/>
                </a:lnTo>
                <a:lnTo>
                  <a:pt x="104" y="286"/>
                </a:lnTo>
                <a:lnTo>
                  <a:pt x="110" y="286"/>
                </a:lnTo>
                <a:lnTo>
                  <a:pt x="116" y="285"/>
                </a:lnTo>
                <a:lnTo>
                  <a:pt x="122" y="282"/>
                </a:lnTo>
                <a:lnTo>
                  <a:pt x="127" y="277"/>
                </a:lnTo>
                <a:lnTo>
                  <a:pt x="131" y="273"/>
                </a:lnTo>
                <a:lnTo>
                  <a:pt x="134" y="266"/>
                </a:lnTo>
                <a:lnTo>
                  <a:pt x="136" y="260"/>
                </a:lnTo>
                <a:lnTo>
                  <a:pt x="136" y="253"/>
                </a:lnTo>
                <a:lnTo>
                  <a:pt x="136" y="199"/>
                </a:lnTo>
                <a:lnTo>
                  <a:pt x="136" y="199"/>
                </a:lnTo>
                <a:lnTo>
                  <a:pt x="137" y="194"/>
                </a:lnTo>
                <a:lnTo>
                  <a:pt x="139" y="190"/>
                </a:lnTo>
                <a:lnTo>
                  <a:pt x="144" y="182"/>
                </a:lnTo>
                <a:lnTo>
                  <a:pt x="151" y="176"/>
                </a:lnTo>
                <a:lnTo>
                  <a:pt x="156" y="175"/>
                </a:lnTo>
                <a:lnTo>
                  <a:pt x="160" y="175"/>
                </a:lnTo>
                <a:lnTo>
                  <a:pt x="160" y="175"/>
                </a:lnTo>
                <a:lnTo>
                  <a:pt x="165" y="175"/>
                </a:lnTo>
                <a:lnTo>
                  <a:pt x="170" y="176"/>
                </a:lnTo>
                <a:lnTo>
                  <a:pt x="173" y="179"/>
                </a:lnTo>
                <a:lnTo>
                  <a:pt x="176" y="182"/>
                </a:lnTo>
                <a:lnTo>
                  <a:pt x="176" y="182"/>
                </a:lnTo>
                <a:lnTo>
                  <a:pt x="179" y="185"/>
                </a:lnTo>
                <a:lnTo>
                  <a:pt x="182" y="190"/>
                </a:lnTo>
                <a:lnTo>
                  <a:pt x="183" y="199"/>
                </a:lnTo>
                <a:lnTo>
                  <a:pt x="183" y="253"/>
                </a:lnTo>
                <a:lnTo>
                  <a:pt x="183" y="253"/>
                </a:lnTo>
                <a:lnTo>
                  <a:pt x="183" y="260"/>
                </a:lnTo>
                <a:lnTo>
                  <a:pt x="186" y="266"/>
                </a:lnTo>
                <a:lnTo>
                  <a:pt x="188" y="273"/>
                </a:lnTo>
                <a:lnTo>
                  <a:pt x="193" y="277"/>
                </a:lnTo>
                <a:lnTo>
                  <a:pt x="193" y="277"/>
                </a:lnTo>
                <a:lnTo>
                  <a:pt x="197" y="282"/>
                </a:lnTo>
                <a:lnTo>
                  <a:pt x="203" y="285"/>
                </a:lnTo>
                <a:lnTo>
                  <a:pt x="209" y="286"/>
                </a:lnTo>
                <a:lnTo>
                  <a:pt x="216" y="288"/>
                </a:lnTo>
                <a:lnTo>
                  <a:pt x="220" y="288"/>
                </a:lnTo>
                <a:lnTo>
                  <a:pt x="220" y="288"/>
                </a:lnTo>
                <a:lnTo>
                  <a:pt x="226" y="286"/>
                </a:lnTo>
                <a:lnTo>
                  <a:pt x="232" y="285"/>
                </a:lnTo>
                <a:lnTo>
                  <a:pt x="239" y="282"/>
                </a:lnTo>
                <a:lnTo>
                  <a:pt x="243" y="277"/>
                </a:lnTo>
                <a:lnTo>
                  <a:pt x="243" y="277"/>
                </a:lnTo>
                <a:lnTo>
                  <a:pt x="248" y="273"/>
                </a:lnTo>
                <a:lnTo>
                  <a:pt x="251" y="266"/>
                </a:lnTo>
                <a:lnTo>
                  <a:pt x="252" y="260"/>
                </a:lnTo>
                <a:lnTo>
                  <a:pt x="252" y="253"/>
                </a:lnTo>
                <a:lnTo>
                  <a:pt x="254" y="109"/>
                </a:lnTo>
                <a:lnTo>
                  <a:pt x="254" y="109"/>
                </a:lnTo>
                <a:lnTo>
                  <a:pt x="260" y="107"/>
                </a:lnTo>
                <a:lnTo>
                  <a:pt x="268" y="104"/>
                </a:lnTo>
                <a:lnTo>
                  <a:pt x="274" y="99"/>
                </a:lnTo>
                <a:lnTo>
                  <a:pt x="278" y="95"/>
                </a:lnTo>
                <a:lnTo>
                  <a:pt x="283" y="89"/>
                </a:lnTo>
                <a:lnTo>
                  <a:pt x="286" y="83"/>
                </a:lnTo>
                <a:lnTo>
                  <a:pt x="288" y="77"/>
                </a:lnTo>
                <a:lnTo>
                  <a:pt x="289" y="69"/>
                </a:lnTo>
                <a:lnTo>
                  <a:pt x="289" y="69"/>
                </a:lnTo>
                <a:lnTo>
                  <a:pt x="288" y="60"/>
                </a:lnTo>
                <a:lnTo>
                  <a:pt x="286" y="52"/>
                </a:lnTo>
                <a:lnTo>
                  <a:pt x="282" y="46"/>
                </a:lnTo>
                <a:lnTo>
                  <a:pt x="277" y="40"/>
                </a:lnTo>
                <a:lnTo>
                  <a:pt x="271" y="35"/>
                </a:lnTo>
                <a:lnTo>
                  <a:pt x="265" y="31"/>
                </a:lnTo>
                <a:lnTo>
                  <a:pt x="257" y="29"/>
                </a:lnTo>
                <a:lnTo>
                  <a:pt x="248" y="27"/>
                </a:lnTo>
                <a:lnTo>
                  <a:pt x="248" y="27"/>
                </a:lnTo>
                <a:close/>
                <a:moveTo>
                  <a:pt x="248" y="80"/>
                </a:moveTo>
                <a:lnTo>
                  <a:pt x="248" y="80"/>
                </a:lnTo>
                <a:lnTo>
                  <a:pt x="243" y="80"/>
                </a:lnTo>
                <a:lnTo>
                  <a:pt x="240" y="77"/>
                </a:lnTo>
                <a:lnTo>
                  <a:pt x="237" y="73"/>
                </a:lnTo>
                <a:lnTo>
                  <a:pt x="237" y="69"/>
                </a:lnTo>
                <a:lnTo>
                  <a:pt x="237" y="69"/>
                </a:lnTo>
                <a:lnTo>
                  <a:pt x="237" y="64"/>
                </a:lnTo>
                <a:lnTo>
                  <a:pt x="240" y="60"/>
                </a:lnTo>
                <a:lnTo>
                  <a:pt x="243" y="57"/>
                </a:lnTo>
                <a:lnTo>
                  <a:pt x="248" y="57"/>
                </a:lnTo>
                <a:lnTo>
                  <a:pt x="248" y="57"/>
                </a:lnTo>
                <a:lnTo>
                  <a:pt x="252" y="57"/>
                </a:lnTo>
                <a:lnTo>
                  <a:pt x="257" y="60"/>
                </a:lnTo>
                <a:lnTo>
                  <a:pt x="260" y="64"/>
                </a:lnTo>
                <a:lnTo>
                  <a:pt x="260" y="69"/>
                </a:lnTo>
                <a:lnTo>
                  <a:pt x="260" y="69"/>
                </a:lnTo>
                <a:lnTo>
                  <a:pt x="260" y="73"/>
                </a:lnTo>
                <a:lnTo>
                  <a:pt x="257" y="77"/>
                </a:lnTo>
                <a:lnTo>
                  <a:pt x="252" y="80"/>
                </a:lnTo>
                <a:lnTo>
                  <a:pt x="248" y="80"/>
                </a:lnTo>
                <a:lnTo>
                  <a:pt x="248" y="80"/>
                </a:lnTo>
                <a:close/>
                <a:moveTo>
                  <a:pt x="254" y="99"/>
                </a:moveTo>
                <a:lnTo>
                  <a:pt x="254" y="89"/>
                </a:lnTo>
                <a:lnTo>
                  <a:pt x="254" y="89"/>
                </a:lnTo>
                <a:lnTo>
                  <a:pt x="260" y="86"/>
                </a:lnTo>
                <a:lnTo>
                  <a:pt x="265" y="81"/>
                </a:lnTo>
                <a:lnTo>
                  <a:pt x="269" y="75"/>
                </a:lnTo>
                <a:lnTo>
                  <a:pt x="269" y="69"/>
                </a:lnTo>
                <a:lnTo>
                  <a:pt x="269" y="69"/>
                </a:lnTo>
                <a:lnTo>
                  <a:pt x="268" y="60"/>
                </a:lnTo>
                <a:lnTo>
                  <a:pt x="263" y="54"/>
                </a:lnTo>
                <a:lnTo>
                  <a:pt x="257" y="49"/>
                </a:lnTo>
                <a:lnTo>
                  <a:pt x="248" y="47"/>
                </a:lnTo>
                <a:lnTo>
                  <a:pt x="248" y="47"/>
                </a:lnTo>
                <a:lnTo>
                  <a:pt x="240" y="49"/>
                </a:lnTo>
                <a:lnTo>
                  <a:pt x="232" y="54"/>
                </a:lnTo>
                <a:lnTo>
                  <a:pt x="228" y="60"/>
                </a:lnTo>
                <a:lnTo>
                  <a:pt x="226" y="69"/>
                </a:lnTo>
                <a:lnTo>
                  <a:pt x="226" y="69"/>
                </a:lnTo>
                <a:lnTo>
                  <a:pt x="228" y="75"/>
                </a:lnTo>
                <a:lnTo>
                  <a:pt x="231" y="81"/>
                </a:lnTo>
                <a:lnTo>
                  <a:pt x="237" y="87"/>
                </a:lnTo>
                <a:lnTo>
                  <a:pt x="243" y="89"/>
                </a:lnTo>
                <a:lnTo>
                  <a:pt x="243" y="99"/>
                </a:lnTo>
                <a:lnTo>
                  <a:pt x="243" y="99"/>
                </a:lnTo>
                <a:lnTo>
                  <a:pt x="239" y="98"/>
                </a:lnTo>
                <a:lnTo>
                  <a:pt x="232" y="95"/>
                </a:lnTo>
                <a:lnTo>
                  <a:pt x="229" y="92"/>
                </a:lnTo>
                <a:lnTo>
                  <a:pt x="225" y="89"/>
                </a:lnTo>
                <a:lnTo>
                  <a:pt x="222" y="84"/>
                </a:lnTo>
                <a:lnTo>
                  <a:pt x="219" y="80"/>
                </a:lnTo>
                <a:lnTo>
                  <a:pt x="217" y="73"/>
                </a:lnTo>
                <a:lnTo>
                  <a:pt x="217" y="69"/>
                </a:lnTo>
                <a:lnTo>
                  <a:pt x="217" y="69"/>
                </a:lnTo>
                <a:lnTo>
                  <a:pt x="219" y="63"/>
                </a:lnTo>
                <a:lnTo>
                  <a:pt x="220" y="57"/>
                </a:lnTo>
                <a:lnTo>
                  <a:pt x="223" y="50"/>
                </a:lnTo>
                <a:lnTo>
                  <a:pt x="226" y="46"/>
                </a:lnTo>
                <a:lnTo>
                  <a:pt x="231" y="43"/>
                </a:lnTo>
                <a:lnTo>
                  <a:pt x="236" y="40"/>
                </a:lnTo>
                <a:lnTo>
                  <a:pt x="242" y="38"/>
                </a:lnTo>
                <a:lnTo>
                  <a:pt x="248" y="37"/>
                </a:lnTo>
                <a:lnTo>
                  <a:pt x="248" y="37"/>
                </a:lnTo>
                <a:lnTo>
                  <a:pt x="254" y="38"/>
                </a:lnTo>
                <a:lnTo>
                  <a:pt x="260" y="40"/>
                </a:lnTo>
                <a:lnTo>
                  <a:pt x="266" y="43"/>
                </a:lnTo>
                <a:lnTo>
                  <a:pt x="271" y="46"/>
                </a:lnTo>
                <a:lnTo>
                  <a:pt x="274" y="50"/>
                </a:lnTo>
                <a:lnTo>
                  <a:pt x="277" y="57"/>
                </a:lnTo>
                <a:lnTo>
                  <a:pt x="278" y="63"/>
                </a:lnTo>
                <a:lnTo>
                  <a:pt x="280" y="69"/>
                </a:lnTo>
                <a:lnTo>
                  <a:pt x="280" y="69"/>
                </a:lnTo>
                <a:lnTo>
                  <a:pt x="278" y="73"/>
                </a:lnTo>
                <a:lnTo>
                  <a:pt x="277" y="80"/>
                </a:lnTo>
                <a:lnTo>
                  <a:pt x="275" y="84"/>
                </a:lnTo>
                <a:lnTo>
                  <a:pt x="272" y="89"/>
                </a:lnTo>
                <a:lnTo>
                  <a:pt x="268" y="92"/>
                </a:lnTo>
                <a:lnTo>
                  <a:pt x="263" y="95"/>
                </a:lnTo>
                <a:lnTo>
                  <a:pt x="259" y="98"/>
                </a:lnTo>
                <a:lnTo>
                  <a:pt x="254" y="99"/>
                </a:lnTo>
                <a:lnTo>
                  <a:pt x="254" y="99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11" name="Group 210"/>
          <p:cNvGrpSpPr/>
          <p:nvPr userDrawn="1"/>
        </p:nvGrpSpPr>
        <p:grpSpPr>
          <a:xfrm>
            <a:off x="7176843" y="2324798"/>
            <a:ext cx="476828" cy="356218"/>
            <a:chOff x="5875338" y="2230438"/>
            <a:chExt cx="404813" cy="403225"/>
          </a:xfrm>
        </p:grpSpPr>
        <p:sp>
          <p:nvSpPr>
            <p:cNvPr id="212" name="Freeform 504"/>
            <p:cNvSpPr>
              <a:spLocks noEditPoints="1"/>
            </p:cNvSpPr>
            <p:nvPr/>
          </p:nvSpPr>
          <p:spPr bwMode="auto">
            <a:xfrm>
              <a:off x="5875338" y="2230438"/>
              <a:ext cx="404813" cy="403225"/>
            </a:xfrm>
            <a:custGeom>
              <a:avLst/>
              <a:gdLst>
                <a:gd name="T0" fmla="*/ 192 w 255"/>
                <a:gd name="T1" fmla="*/ 63 h 254"/>
                <a:gd name="T2" fmla="*/ 192 w 255"/>
                <a:gd name="T3" fmla="*/ 0 h 254"/>
                <a:gd name="T4" fmla="*/ 63 w 255"/>
                <a:gd name="T5" fmla="*/ 0 h 254"/>
                <a:gd name="T6" fmla="*/ 63 w 255"/>
                <a:gd name="T7" fmla="*/ 63 h 254"/>
                <a:gd name="T8" fmla="*/ 0 w 255"/>
                <a:gd name="T9" fmla="*/ 63 h 254"/>
                <a:gd name="T10" fmla="*/ 0 w 255"/>
                <a:gd name="T11" fmla="*/ 254 h 254"/>
                <a:gd name="T12" fmla="*/ 63 w 255"/>
                <a:gd name="T13" fmla="*/ 254 h 254"/>
                <a:gd name="T14" fmla="*/ 68 w 255"/>
                <a:gd name="T15" fmla="*/ 254 h 254"/>
                <a:gd name="T16" fmla="*/ 187 w 255"/>
                <a:gd name="T17" fmla="*/ 254 h 254"/>
                <a:gd name="T18" fmla="*/ 192 w 255"/>
                <a:gd name="T19" fmla="*/ 254 h 254"/>
                <a:gd name="T20" fmla="*/ 255 w 255"/>
                <a:gd name="T21" fmla="*/ 254 h 254"/>
                <a:gd name="T22" fmla="*/ 255 w 255"/>
                <a:gd name="T23" fmla="*/ 63 h 254"/>
                <a:gd name="T24" fmla="*/ 192 w 255"/>
                <a:gd name="T25" fmla="*/ 63 h 254"/>
                <a:gd name="T26" fmla="*/ 63 w 255"/>
                <a:gd name="T27" fmla="*/ 246 h 254"/>
                <a:gd name="T28" fmla="*/ 8 w 255"/>
                <a:gd name="T29" fmla="*/ 246 h 254"/>
                <a:gd name="T30" fmla="*/ 8 w 255"/>
                <a:gd name="T31" fmla="*/ 70 h 254"/>
                <a:gd name="T32" fmla="*/ 63 w 255"/>
                <a:gd name="T33" fmla="*/ 70 h 254"/>
                <a:gd name="T34" fmla="*/ 63 w 255"/>
                <a:gd name="T35" fmla="*/ 246 h 254"/>
                <a:gd name="T36" fmla="*/ 143 w 255"/>
                <a:gd name="T37" fmla="*/ 246 h 254"/>
                <a:gd name="T38" fmla="*/ 112 w 255"/>
                <a:gd name="T39" fmla="*/ 246 h 254"/>
                <a:gd name="T40" fmla="*/ 112 w 255"/>
                <a:gd name="T41" fmla="*/ 230 h 254"/>
                <a:gd name="T42" fmla="*/ 143 w 255"/>
                <a:gd name="T43" fmla="*/ 230 h 254"/>
                <a:gd name="T44" fmla="*/ 143 w 255"/>
                <a:gd name="T45" fmla="*/ 246 h 254"/>
                <a:gd name="T46" fmla="*/ 183 w 255"/>
                <a:gd name="T47" fmla="*/ 246 h 254"/>
                <a:gd name="T48" fmla="*/ 152 w 255"/>
                <a:gd name="T49" fmla="*/ 246 h 254"/>
                <a:gd name="T50" fmla="*/ 152 w 255"/>
                <a:gd name="T51" fmla="*/ 222 h 254"/>
                <a:gd name="T52" fmla="*/ 103 w 255"/>
                <a:gd name="T53" fmla="*/ 222 h 254"/>
                <a:gd name="T54" fmla="*/ 103 w 255"/>
                <a:gd name="T55" fmla="*/ 246 h 254"/>
                <a:gd name="T56" fmla="*/ 72 w 255"/>
                <a:gd name="T57" fmla="*/ 246 h 254"/>
                <a:gd name="T58" fmla="*/ 72 w 255"/>
                <a:gd name="T59" fmla="*/ 7 h 254"/>
                <a:gd name="T60" fmla="*/ 183 w 255"/>
                <a:gd name="T61" fmla="*/ 7 h 254"/>
                <a:gd name="T62" fmla="*/ 183 w 255"/>
                <a:gd name="T63" fmla="*/ 246 h 254"/>
                <a:gd name="T64" fmla="*/ 247 w 255"/>
                <a:gd name="T65" fmla="*/ 246 h 254"/>
                <a:gd name="T66" fmla="*/ 192 w 255"/>
                <a:gd name="T67" fmla="*/ 246 h 254"/>
                <a:gd name="T68" fmla="*/ 192 w 255"/>
                <a:gd name="T69" fmla="*/ 70 h 254"/>
                <a:gd name="T70" fmla="*/ 247 w 255"/>
                <a:gd name="T71" fmla="*/ 70 h 254"/>
                <a:gd name="T72" fmla="*/ 247 w 255"/>
                <a:gd name="T73" fmla="*/ 24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5" h="254">
                  <a:moveTo>
                    <a:pt x="192" y="63"/>
                  </a:moveTo>
                  <a:lnTo>
                    <a:pt x="192" y="0"/>
                  </a:lnTo>
                  <a:lnTo>
                    <a:pt x="63" y="0"/>
                  </a:lnTo>
                  <a:lnTo>
                    <a:pt x="63" y="63"/>
                  </a:lnTo>
                  <a:lnTo>
                    <a:pt x="0" y="63"/>
                  </a:lnTo>
                  <a:lnTo>
                    <a:pt x="0" y="254"/>
                  </a:lnTo>
                  <a:lnTo>
                    <a:pt x="63" y="254"/>
                  </a:lnTo>
                  <a:lnTo>
                    <a:pt x="68" y="254"/>
                  </a:lnTo>
                  <a:lnTo>
                    <a:pt x="187" y="254"/>
                  </a:lnTo>
                  <a:lnTo>
                    <a:pt x="192" y="254"/>
                  </a:lnTo>
                  <a:lnTo>
                    <a:pt x="255" y="254"/>
                  </a:lnTo>
                  <a:lnTo>
                    <a:pt x="255" y="63"/>
                  </a:lnTo>
                  <a:lnTo>
                    <a:pt x="192" y="63"/>
                  </a:lnTo>
                  <a:close/>
                  <a:moveTo>
                    <a:pt x="63" y="246"/>
                  </a:moveTo>
                  <a:lnTo>
                    <a:pt x="8" y="246"/>
                  </a:lnTo>
                  <a:lnTo>
                    <a:pt x="8" y="70"/>
                  </a:lnTo>
                  <a:lnTo>
                    <a:pt x="63" y="70"/>
                  </a:lnTo>
                  <a:lnTo>
                    <a:pt x="63" y="246"/>
                  </a:lnTo>
                  <a:close/>
                  <a:moveTo>
                    <a:pt x="143" y="246"/>
                  </a:moveTo>
                  <a:lnTo>
                    <a:pt x="112" y="246"/>
                  </a:lnTo>
                  <a:lnTo>
                    <a:pt x="112" y="230"/>
                  </a:lnTo>
                  <a:lnTo>
                    <a:pt x="143" y="230"/>
                  </a:lnTo>
                  <a:lnTo>
                    <a:pt x="143" y="246"/>
                  </a:lnTo>
                  <a:close/>
                  <a:moveTo>
                    <a:pt x="183" y="246"/>
                  </a:moveTo>
                  <a:lnTo>
                    <a:pt x="152" y="246"/>
                  </a:lnTo>
                  <a:lnTo>
                    <a:pt x="152" y="222"/>
                  </a:lnTo>
                  <a:lnTo>
                    <a:pt x="103" y="222"/>
                  </a:lnTo>
                  <a:lnTo>
                    <a:pt x="103" y="246"/>
                  </a:lnTo>
                  <a:lnTo>
                    <a:pt x="72" y="246"/>
                  </a:lnTo>
                  <a:lnTo>
                    <a:pt x="72" y="7"/>
                  </a:lnTo>
                  <a:lnTo>
                    <a:pt x="183" y="7"/>
                  </a:lnTo>
                  <a:lnTo>
                    <a:pt x="183" y="246"/>
                  </a:lnTo>
                  <a:close/>
                  <a:moveTo>
                    <a:pt x="247" y="246"/>
                  </a:moveTo>
                  <a:lnTo>
                    <a:pt x="192" y="246"/>
                  </a:lnTo>
                  <a:lnTo>
                    <a:pt x="192" y="70"/>
                  </a:lnTo>
                  <a:lnTo>
                    <a:pt x="247" y="70"/>
                  </a:lnTo>
                  <a:lnTo>
                    <a:pt x="247" y="24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" name="Freeform 505"/>
            <p:cNvSpPr>
              <a:spLocks noEditPoints="1"/>
            </p:cNvSpPr>
            <p:nvPr/>
          </p:nvSpPr>
          <p:spPr bwMode="auto">
            <a:xfrm>
              <a:off x="6021388" y="2293938"/>
              <a:ext cx="112713" cy="111125"/>
            </a:xfrm>
            <a:custGeom>
              <a:avLst/>
              <a:gdLst>
                <a:gd name="T0" fmla="*/ 23 w 71"/>
                <a:gd name="T1" fmla="*/ 70 h 70"/>
                <a:gd name="T2" fmla="*/ 48 w 71"/>
                <a:gd name="T3" fmla="*/ 70 h 70"/>
                <a:gd name="T4" fmla="*/ 48 w 71"/>
                <a:gd name="T5" fmla="*/ 47 h 70"/>
                <a:gd name="T6" fmla="*/ 71 w 71"/>
                <a:gd name="T7" fmla="*/ 47 h 70"/>
                <a:gd name="T8" fmla="*/ 71 w 71"/>
                <a:gd name="T9" fmla="*/ 23 h 70"/>
                <a:gd name="T10" fmla="*/ 48 w 71"/>
                <a:gd name="T11" fmla="*/ 23 h 70"/>
                <a:gd name="T12" fmla="*/ 48 w 71"/>
                <a:gd name="T13" fmla="*/ 0 h 70"/>
                <a:gd name="T14" fmla="*/ 23 w 71"/>
                <a:gd name="T15" fmla="*/ 0 h 70"/>
                <a:gd name="T16" fmla="*/ 23 w 71"/>
                <a:gd name="T17" fmla="*/ 23 h 70"/>
                <a:gd name="T18" fmla="*/ 0 w 71"/>
                <a:gd name="T19" fmla="*/ 23 h 70"/>
                <a:gd name="T20" fmla="*/ 0 w 71"/>
                <a:gd name="T21" fmla="*/ 47 h 70"/>
                <a:gd name="T22" fmla="*/ 23 w 71"/>
                <a:gd name="T23" fmla="*/ 47 h 70"/>
                <a:gd name="T24" fmla="*/ 23 w 71"/>
                <a:gd name="T25" fmla="*/ 70 h 70"/>
                <a:gd name="T26" fmla="*/ 8 w 71"/>
                <a:gd name="T27" fmla="*/ 38 h 70"/>
                <a:gd name="T28" fmla="*/ 8 w 71"/>
                <a:gd name="T29" fmla="*/ 30 h 70"/>
                <a:gd name="T30" fmla="*/ 32 w 71"/>
                <a:gd name="T31" fmla="*/ 30 h 70"/>
                <a:gd name="T32" fmla="*/ 32 w 71"/>
                <a:gd name="T33" fmla="*/ 7 h 70"/>
                <a:gd name="T34" fmla="*/ 40 w 71"/>
                <a:gd name="T35" fmla="*/ 7 h 70"/>
                <a:gd name="T36" fmla="*/ 40 w 71"/>
                <a:gd name="T37" fmla="*/ 30 h 70"/>
                <a:gd name="T38" fmla="*/ 63 w 71"/>
                <a:gd name="T39" fmla="*/ 30 h 70"/>
                <a:gd name="T40" fmla="*/ 63 w 71"/>
                <a:gd name="T41" fmla="*/ 38 h 70"/>
                <a:gd name="T42" fmla="*/ 40 w 71"/>
                <a:gd name="T43" fmla="*/ 38 h 70"/>
                <a:gd name="T44" fmla="*/ 40 w 71"/>
                <a:gd name="T45" fmla="*/ 62 h 70"/>
                <a:gd name="T46" fmla="*/ 32 w 71"/>
                <a:gd name="T47" fmla="*/ 62 h 70"/>
                <a:gd name="T48" fmla="*/ 32 w 71"/>
                <a:gd name="T49" fmla="*/ 38 h 70"/>
                <a:gd name="T50" fmla="*/ 8 w 71"/>
                <a:gd name="T51" fmla="*/ 3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0">
                  <a:moveTo>
                    <a:pt x="23" y="70"/>
                  </a:moveTo>
                  <a:lnTo>
                    <a:pt x="48" y="70"/>
                  </a:lnTo>
                  <a:lnTo>
                    <a:pt x="48" y="47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48" y="23"/>
                  </a:lnTo>
                  <a:lnTo>
                    <a:pt x="48" y="0"/>
                  </a:lnTo>
                  <a:lnTo>
                    <a:pt x="23" y="0"/>
                  </a:lnTo>
                  <a:lnTo>
                    <a:pt x="23" y="23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23" y="47"/>
                  </a:lnTo>
                  <a:lnTo>
                    <a:pt x="23" y="70"/>
                  </a:lnTo>
                  <a:close/>
                  <a:moveTo>
                    <a:pt x="8" y="38"/>
                  </a:moveTo>
                  <a:lnTo>
                    <a:pt x="8" y="30"/>
                  </a:lnTo>
                  <a:lnTo>
                    <a:pt x="32" y="30"/>
                  </a:lnTo>
                  <a:lnTo>
                    <a:pt x="32" y="7"/>
                  </a:lnTo>
                  <a:lnTo>
                    <a:pt x="40" y="7"/>
                  </a:lnTo>
                  <a:lnTo>
                    <a:pt x="40" y="30"/>
                  </a:lnTo>
                  <a:lnTo>
                    <a:pt x="63" y="30"/>
                  </a:lnTo>
                  <a:lnTo>
                    <a:pt x="63" y="38"/>
                  </a:lnTo>
                  <a:lnTo>
                    <a:pt x="40" y="38"/>
                  </a:lnTo>
                  <a:lnTo>
                    <a:pt x="40" y="62"/>
                  </a:lnTo>
                  <a:lnTo>
                    <a:pt x="32" y="62"/>
                  </a:lnTo>
                  <a:lnTo>
                    <a:pt x="32" y="38"/>
                  </a:lnTo>
                  <a:lnTo>
                    <a:pt x="8" y="3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4" name="Rectangle 506"/>
            <p:cNvSpPr>
              <a:spLocks noChangeArrowheads="1"/>
            </p:cNvSpPr>
            <p:nvPr/>
          </p:nvSpPr>
          <p:spPr bwMode="auto">
            <a:xfrm>
              <a:off x="5900738" y="2381250"/>
              <a:ext cx="14288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5" name="Rectangle 507"/>
            <p:cNvSpPr>
              <a:spLocks noChangeArrowheads="1"/>
            </p:cNvSpPr>
            <p:nvPr/>
          </p:nvSpPr>
          <p:spPr bwMode="auto">
            <a:xfrm>
              <a:off x="5900738" y="2532063"/>
              <a:ext cx="14288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" name="Rectangle 508"/>
            <p:cNvSpPr>
              <a:spLocks noChangeArrowheads="1"/>
            </p:cNvSpPr>
            <p:nvPr/>
          </p:nvSpPr>
          <p:spPr bwMode="auto">
            <a:xfrm>
              <a:off x="5900738" y="2506663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" name="Rectangle 509"/>
            <p:cNvSpPr>
              <a:spLocks noChangeArrowheads="1"/>
            </p:cNvSpPr>
            <p:nvPr/>
          </p:nvSpPr>
          <p:spPr bwMode="auto">
            <a:xfrm>
              <a:off x="5900738" y="2355850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" name="Rectangle 510"/>
            <p:cNvSpPr>
              <a:spLocks noChangeArrowheads="1"/>
            </p:cNvSpPr>
            <p:nvPr/>
          </p:nvSpPr>
          <p:spPr bwMode="auto">
            <a:xfrm>
              <a:off x="5900738" y="2432050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" name="Rectangle 511"/>
            <p:cNvSpPr>
              <a:spLocks noChangeArrowheads="1"/>
            </p:cNvSpPr>
            <p:nvPr/>
          </p:nvSpPr>
          <p:spPr bwMode="auto">
            <a:xfrm>
              <a:off x="5900738" y="2455863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0" name="Rectangle 512"/>
            <p:cNvSpPr>
              <a:spLocks noChangeArrowheads="1"/>
            </p:cNvSpPr>
            <p:nvPr/>
          </p:nvSpPr>
          <p:spPr bwMode="auto">
            <a:xfrm>
              <a:off x="5900738" y="2405063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1" name="Rectangle 513"/>
            <p:cNvSpPr>
              <a:spLocks noChangeArrowheads="1"/>
            </p:cNvSpPr>
            <p:nvPr/>
          </p:nvSpPr>
          <p:spPr bwMode="auto">
            <a:xfrm>
              <a:off x="5900738" y="2481263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2" name="Rectangle 514"/>
            <p:cNvSpPr>
              <a:spLocks noChangeArrowheads="1"/>
            </p:cNvSpPr>
            <p:nvPr/>
          </p:nvSpPr>
          <p:spPr bwMode="auto">
            <a:xfrm>
              <a:off x="5926138" y="235585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3" name="Rectangle 515"/>
            <p:cNvSpPr>
              <a:spLocks noChangeArrowheads="1"/>
            </p:cNvSpPr>
            <p:nvPr/>
          </p:nvSpPr>
          <p:spPr bwMode="auto">
            <a:xfrm>
              <a:off x="5926138" y="2532063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4" name="Rectangle 516"/>
            <p:cNvSpPr>
              <a:spLocks noChangeArrowheads="1"/>
            </p:cNvSpPr>
            <p:nvPr/>
          </p:nvSpPr>
          <p:spPr bwMode="auto">
            <a:xfrm>
              <a:off x="5926138" y="2481263"/>
              <a:ext cx="12700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5" name="Rectangle 517"/>
            <p:cNvSpPr>
              <a:spLocks noChangeArrowheads="1"/>
            </p:cNvSpPr>
            <p:nvPr/>
          </p:nvSpPr>
          <p:spPr bwMode="auto">
            <a:xfrm>
              <a:off x="5926138" y="240506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6" name="Rectangle 518"/>
            <p:cNvSpPr>
              <a:spLocks noChangeArrowheads="1"/>
            </p:cNvSpPr>
            <p:nvPr/>
          </p:nvSpPr>
          <p:spPr bwMode="auto">
            <a:xfrm>
              <a:off x="5926138" y="243205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7" name="Rectangle 519"/>
            <p:cNvSpPr>
              <a:spLocks noChangeArrowheads="1"/>
            </p:cNvSpPr>
            <p:nvPr/>
          </p:nvSpPr>
          <p:spPr bwMode="auto">
            <a:xfrm>
              <a:off x="5926138" y="2381250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8" name="Rectangle 520"/>
            <p:cNvSpPr>
              <a:spLocks noChangeArrowheads="1"/>
            </p:cNvSpPr>
            <p:nvPr/>
          </p:nvSpPr>
          <p:spPr bwMode="auto">
            <a:xfrm>
              <a:off x="5926138" y="250666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9" name="Rectangle 521"/>
            <p:cNvSpPr>
              <a:spLocks noChangeArrowheads="1"/>
            </p:cNvSpPr>
            <p:nvPr/>
          </p:nvSpPr>
          <p:spPr bwMode="auto">
            <a:xfrm>
              <a:off x="5926138" y="245586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0" name="Rectangle 522"/>
            <p:cNvSpPr>
              <a:spLocks noChangeArrowheads="1"/>
            </p:cNvSpPr>
            <p:nvPr/>
          </p:nvSpPr>
          <p:spPr bwMode="auto">
            <a:xfrm>
              <a:off x="5951538" y="2532063"/>
              <a:ext cx="11113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1" name="Rectangle 523"/>
            <p:cNvSpPr>
              <a:spLocks noChangeArrowheads="1"/>
            </p:cNvSpPr>
            <p:nvPr/>
          </p:nvSpPr>
          <p:spPr bwMode="auto">
            <a:xfrm>
              <a:off x="5951538" y="2405063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2" name="Rectangle 524"/>
            <p:cNvSpPr>
              <a:spLocks noChangeArrowheads="1"/>
            </p:cNvSpPr>
            <p:nvPr/>
          </p:nvSpPr>
          <p:spPr bwMode="auto">
            <a:xfrm>
              <a:off x="5951538" y="2481263"/>
              <a:ext cx="11113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3" name="Rectangle 525"/>
            <p:cNvSpPr>
              <a:spLocks noChangeArrowheads="1"/>
            </p:cNvSpPr>
            <p:nvPr/>
          </p:nvSpPr>
          <p:spPr bwMode="auto">
            <a:xfrm>
              <a:off x="5951538" y="2455863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4" name="Rectangle 526"/>
            <p:cNvSpPr>
              <a:spLocks noChangeArrowheads="1"/>
            </p:cNvSpPr>
            <p:nvPr/>
          </p:nvSpPr>
          <p:spPr bwMode="auto">
            <a:xfrm>
              <a:off x="5951538" y="2506663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5" name="Rectangle 527"/>
            <p:cNvSpPr>
              <a:spLocks noChangeArrowheads="1"/>
            </p:cNvSpPr>
            <p:nvPr/>
          </p:nvSpPr>
          <p:spPr bwMode="auto">
            <a:xfrm>
              <a:off x="5951538" y="2432050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6" name="Rectangle 528"/>
            <p:cNvSpPr>
              <a:spLocks noChangeArrowheads="1"/>
            </p:cNvSpPr>
            <p:nvPr/>
          </p:nvSpPr>
          <p:spPr bwMode="auto">
            <a:xfrm>
              <a:off x="5951538" y="2381250"/>
              <a:ext cx="11113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7" name="Rectangle 529"/>
            <p:cNvSpPr>
              <a:spLocks noChangeArrowheads="1"/>
            </p:cNvSpPr>
            <p:nvPr/>
          </p:nvSpPr>
          <p:spPr bwMode="auto">
            <a:xfrm>
              <a:off x="5951538" y="2355850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8" name="Rectangle 530"/>
            <p:cNvSpPr>
              <a:spLocks noChangeArrowheads="1"/>
            </p:cNvSpPr>
            <p:nvPr/>
          </p:nvSpPr>
          <p:spPr bwMode="auto">
            <a:xfrm>
              <a:off x="6192838" y="2355850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9" name="Rectangle 531"/>
            <p:cNvSpPr>
              <a:spLocks noChangeArrowheads="1"/>
            </p:cNvSpPr>
            <p:nvPr/>
          </p:nvSpPr>
          <p:spPr bwMode="auto">
            <a:xfrm>
              <a:off x="6192838" y="2481263"/>
              <a:ext cx="11113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0" name="Rectangle 532"/>
            <p:cNvSpPr>
              <a:spLocks noChangeArrowheads="1"/>
            </p:cNvSpPr>
            <p:nvPr/>
          </p:nvSpPr>
          <p:spPr bwMode="auto">
            <a:xfrm>
              <a:off x="6192838" y="2455863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1" name="Rectangle 534"/>
            <p:cNvSpPr>
              <a:spLocks noChangeArrowheads="1"/>
            </p:cNvSpPr>
            <p:nvPr/>
          </p:nvSpPr>
          <p:spPr bwMode="auto">
            <a:xfrm>
              <a:off x="6192838" y="2381250"/>
              <a:ext cx="11113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2" name="Rectangle 535"/>
            <p:cNvSpPr>
              <a:spLocks noChangeArrowheads="1"/>
            </p:cNvSpPr>
            <p:nvPr/>
          </p:nvSpPr>
          <p:spPr bwMode="auto">
            <a:xfrm>
              <a:off x="6192838" y="2532063"/>
              <a:ext cx="11113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3" name="Rectangle 536"/>
            <p:cNvSpPr>
              <a:spLocks noChangeArrowheads="1"/>
            </p:cNvSpPr>
            <p:nvPr/>
          </p:nvSpPr>
          <p:spPr bwMode="auto">
            <a:xfrm>
              <a:off x="6192838" y="2405063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4" name="Rectangle 537"/>
            <p:cNvSpPr>
              <a:spLocks noChangeArrowheads="1"/>
            </p:cNvSpPr>
            <p:nvPr/>
          </p:nvSpPr>
          <p:spPr bwMode="auto">
            <a:xfrm>
              <a:off x="6192838" y="2432050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5" name="Rectangle 538"/>
            <p:cNvSpPr>
              <a:spLocks noChangeArrowheads="1"/>
            </p:cNvSpPr>
            <p:nvPr/>
          </p:nvSpPr>
          <p:spPr bwMode="auto">
            <a:xfrm>
              <a:off x="6192838" y="2506663"/>
              <a:ext cx="11113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6" name="Rectangle 539"/>
            <p:cNvSpPr>
              <a:spLocks noChangeArrowheads="1"/>
            </p:cNvSpPr>
            <p:nvPr/>
          </p:nvSpPr>
          <p:spPr bwMode="auto">
            <a:xfrm>
              <a:off x="6216651" y="2481263"/>
              <a:ext cx="12700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7" name="Rectangle 540"/>
            <p:cNvSpPr>
              <a:spLocks noChangeArrowheads="1"/>
            </p:cNvSpPr>
            <p:nvPr/>
          </p:nvSpPr>
          <p:spPr bwMode="auto">
            <a:xfrm>
              <a:off x="6216651" y="250666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8" name="Rectangle 541"/>
            <p:cNvSpPr>
              <a:spLocks noChangeArrowheads="1"/>
            </p:cNvSpPr>
            <p:nvPr/>
          </p:nvSpPr>
          <p:spPr bwMode="auto">
            <a:xfrm>
              <a:off x="6216651" y="235585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9" name="Rectangle 542"/>
            <p:cNvSpPr>
              <a:spLocks noChangeArrowheads="1"/>
            </p:cNvSpPr>
            <p:nvPr/>
          </p:nvSpPr>
          <p:spPr bwMode="auto">
            <a:xfrm>
              <a:off x="6216651" y="245586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0" name="Rectangle 543"/>
            <p:cNvSpPr>
              <a:spLocks noChangeArrowheads="1"/>
            </p:cNvSpPr>
            <p:nvPr/>
          </p:nvSpPr>
          <p:spPr bwMode="auto">
            <a:xfrm>
              <a:off x="6216651" y="2532063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1" name="Rectangle 544"/>
            <p:cNvSpPr>
              <a:spLocks noChangeArrowheads="1"/>
            </p:cNvSpPr>
            <p:nvPr/>
          </p:nvSpPr>
          <p:spPr bwMode="auto">
            <a:xfrm>
              <a:off x="6216651" y="243205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2" name="Rectangle 545"/>
            <p:cNvSpPr>
              <a:spLocks noChangeArrowheads="1"/>
            </p:cNvSpPr>
            <p:nvPr/>
          </p:nvSpPr>
          <p:spPr bwMode="auto">
            <a:xfrm>
              <a:off x="6216651" y="2381250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3" name="Rectangle 546"/>
            <p:cNvSpPr>
              <a:spLocks noChangeArrowheads="1"/>
            </p:cNvSpPr>
            <p:nvPr/>
          </p:nvSpPr>
          <p:spPr bwMode="auto">
            <a:xfrm>
              <a:off x="6216651" y="240506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4" name="Rectangle 547"/>
            <p:cNvSpPr>
              <a:spLocks noChangeArrowheads="1"/>
            </p:cNvSpPr>
            <p:nvPr/>
          </p:nvSpPr>
          <p:spPr bwMode="auto">
            <a:xfrm>
              <a:off x="6240463" y="2455863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5" name="Rectangle 548"/>
            <p:cNvSpPr>
              <a:spLocks noChangeArrowheads="1"/>
            </p:cNvSpPr>
            <p:nvPr/>
          </p:nvSpPr>
          <p:spPr bwMode="auto">
            <a:xfrm>
              <a:off x="6240463" y="2506663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6" name="Rectangle 549"/>
            <p:cNvSpPr>
              <a:spLocks noChangeArrowheads="1"/>
            </p:cNvSpPr>
            <p:nvPr/>
          </p:nvSpPr>
          <p:spPr bwMode="auto">
            <a:xfrm>
              <a:off x="6240463" y="2481263"/>
              <a:ext cx="14288" cy="14288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7" name="Rectangle 550"/>
            <p:cNvSpPr>
              <a:spLocks noChangeArrowheads="1"/>
            </p:cNvSpPr>
            <p:nvPr/>
          </p:nvSpPr>
          <p:spPr bwMode="auto">
            <a:xfrm>
              <a:off x="6240463" y="2532063"/>
              <a:ext cx="14288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8" name="Rectangle 551"/>
            <p:cNvSpPr>
              <a:spLocks noChangeArrowheads="1"/>
            </p:cNvSpPr>
            <p:nvPr/>
          </p:nvSpPr>
          <p:spPr bwMode="auto">
            <a:xfrm>
              <a:off x="6240463" y="2432050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9" name="Rectangle 552"/>
            <p:cNvSpPr>
              <a:spLocks noChangeArrowheads="1"/>
            </p:cNvSpPr>
            <p:nvPr/>
          </p:nvSpPr>
          <p:spPr bwMode="auto">
            <a:xfrm>
              <a:off x="6240463" y="2405063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0" name="Rectangle 553"/>
            <p:cNvSpPr>
              <a:spLocks noChangeArrowheads="1"/>
            </p:cNvSpPr>
            <p:nvPr/>
          </p:nvSpPr>
          <p:spPr bwMode="auto">
            <a:xfrm>
              <a:off x="6240463" y="2381250"/>
              <a:ext cx="14288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1" name="Rectangle 554"/>
            <p:cNvSpPr>
              <a:spLocks noChangeArrowheads="1"/>
            </p:cNvSpPr>
            <p:nvPr/>
          </p:nvSpPr>
          <p:spPr bwMode="auto">
            <a:xfrm>
              <a:off x="6240463" y="2355850"/>
              <a:ext cx="14288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2" name="Rectangle 555"/>
            <p:cNvSpPr>
              <a:spLocks noChangeArrowheads="1"/>
            </p:cNvSpPr>
            <p:nvPr/>
          </p:nvSpPr>
          <p:spPr bwMode="auto">
            <a:xfrm>
              <a:off x="6029326" y="2559050"/>
              <a:ext cx="100013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3" name="Rectangle 556"/>
            <p:cNvSpPr>
              <a:spLocks noChangeArrowheads="1"/>
            </p:cNvSpPr>
            <p:nvPr/>
          </p:nvSpPr>
          <p:spPr bwMode="auto">
            <a:xfrm>
              <a:off x="6034088" y="25019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4" name="Rectangle 557"/>
            <p:cNvSpPr>
              <a:spLocks noChangeArrowheads="1"/>
            </p:cNvSpPr>
            <p:nvPr/>
          </p:nvSpPr>
          <p:spPr bwMode="auto">
            <a:xfrm>
              <a:off x="6034088" y="24511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5" name="Rectangle 558"/>
            <p:cNvSpPr>
              <a:spLocks noChangeArrowheads="1"/>
            </p:cNvSpPr>
            <p:nvPr/>
          </p:nvSpPr>
          <p:spPr bwMode="auto">
            <a:xfrm>
              <a:off x="6034088" y="247491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6" name="Rectangle 559"/>
            <p:cNvSpPr>
              <a:spLocks noChangeArrowheads="1"/>
            </p:cNvSpPr>
            <p:nvPr/>
          </p:nvSpPr>
          <p:spPr bwMode="auto">
            <a:xfrm>
              <a:off x="6034088" y="2527300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7" name="Rectangle 560"/>
            <p:cNvSpPr>
              <a:spLocks noChangeArrowheads="1"/>
            </p:cNvSpPr>
            <p:nvPr/>
          </p:nvSpPr>
          <p:spPr bwMode="auto">
            <a:xfrm>
              <a:off x="6057901" y="24511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8" name="Rectangle 561"/>
            <p:cNvSpPr>
              <a:spLocks noChangeArrowheads="1"/>
            </p:cNvSpPr>
            <p:nvPr/>
          </p:nvSpPr>
          <p:spPr bwMode="auto">
            <a:xfrm>
              <a:off x="6057901" y="247491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9" name="Rectangle 562"/>
            <p:cNvSpPr>
              <a:spLocks noChangeArrowheads="1"/>
            </p:cNvSpPr>
            <p:nvPr/>
          </p:nvSpPr>
          <p:spPr bwMode="auto">
            <a:xfrm>
              <a:off x="6057901" y="2527300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0" name="Rectangle 563"/>
            <p:cNvSpPr>
              <a:spLocks noChangeArrowheads="1"/>
            </p:cNvSpPr>
            <p:nvPr/>
          </p:nvSpPr>
          <p:spPr bwMode="auto">
            <a:xfrm>
              <a:off x="6057901" y="25019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1" name="Rectangle 564"/>
            <p:cNvSpPr>
              <a:spLocks noChangeArrowheads="1"/>
            </p:cNvSpPr>
            <p:nvPr/>
          </p:nvSpPr>
          <p:spPr bwMode="auto">
            <a:xfrm>
              <a:off x="6084888" y="25019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2" name="Rectangle 565"/>
            <p:cNvSpPr>
              <a:spLocks noChangeArrowheads="1"/>
            </p:cNvSpPr>
            <p:nvPr/>
          </p:nvSpPr>
          <p:spPr bwMode="auto">
            <a:xfrm>
              <a:off x="6084888" y="24511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3" name="Rectangle 566"/>
            <p:cNvSpPr>
              <a:spLocks noChangeArrowheads="1"/>
            </p:cNvSpPr>
            <p:nvPr/>
          </p:nvSpPr>
          <p:spPr bwMode="auto">
            <a:xfrm>
              <a:off x="6084888" y="2527300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4" name="Rectangle 567"/>
            <p:cNvSpPr>
              <a:spLocks noChangeArrowheads="1"/>
            </p:cNvSpPr>
            <p:nvPr/>
          </p:nvSpPr>
          <p:spPr bwMode="auto">
            <a:xfrm>
              <a:off x="6084888" y="247491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5" name="Rectangle 568"/>
            <p:cNvSpPr>
              <a:spLocks noChangeArrowheads="1"/>
            </p:cNvSpPr>
            <p:nvPr/>
          </p:nvSpPr>
          <p:spPr bwMode="auto">
            <a:xfrm>
              <a:off x="6108701" y="24511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6" name="Rectangle 569"/>
            <p:cNvSpPr>
              <a:spLocks noChangeArrowheads="1"/>
            </p:cNvSpPr>
            <p:nvPr/>
          </p:nvSpPr>
          <p:spPr bwMode="auto">
            <a:xfrm>
              <a:off x="6108701" y="2527300"/>
              <a:ext cx="12700" cy="11113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7" name="Rectangle 570"/>
            <p:cNvSpPr>
              <a:spLocks noChangeArrowheads="1"/>
            </p:cNvSpPr>
            <p:nvPr/>
          </p:nvSpPr>
          <p:spPr bwMode="auto">
            <a:xfrm>
              <a:off x="6108701" y="2501900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8" name="Rectangle 571"/>
            <p:cNvSpPr>
              <a:spLocks noChangeArrowheads="1"/>
            </p:cNvSpPr>
            <p:nvPr/>
          </p:nvSpPr>
          <p:spPr bwMode="auto">
            <a:xfrm>
              <a:off x="6108701" y="2474913"/>
              <a:ext cx="1270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79" name="Freeform 572"/>
          <p:cNvSpPr>
            <a:spLocks noEditPoints="1"/>
          </p:cNvSpPr>
          <p:nvPr userDrawn="1"/>
        </p:nvSpPr>
        <p:spPr bwMode="auto">
          <a:xfrm>
            <a:off x="5232133" y="2354250"/>
            <a:ext cx="480568" cy="294511"/>
          </a:xfrm>
          <a:custGeom>
            <a:avLst/>
            <a:gdLst>
              <a:gd name="T0" fmla="*/ 231 w 257"/>
              <a:gd name="T1" fmla="*/ 75 h 210"/>
              <a:gd name="T2" fmla="*/ 231 w 257"/>
              <a:gd name="T3" fmla="*/ 51 h 210"/>
              <a:gd name="T4" fmla="*/ 216 w 257"/>
              <a:gd name="T5" fmla="*/ 19 h 210"/>
              <a:gd name="T6" fmla="*/ 185 w 257"/>
              <a:gd name="T7" fmla="*/ 2 h 210"/>
              <a:gd name="T8" fmla="*/ 161 w 257"/>
              <a:gd name="T9" fmla="*/ 2 h 210"/>
              <a:gd name="T10" fmla="*/ 128 w 257"/>
              <a:gd name="T11" fmla="*/ 23 h 210"/>
              <a:gd name="T12" fmla="*/ 107 w 257"/>
              <a:gd name="T13" fmla="*/ 6 h 210"/>
              <a:gd name="T14" fmla="*/ 83 w 257"/>
              <a:gd name="T15" fmla="*/ 0 h 210"/>
              <a:gd name="T16" fmla="*/ 50 w 257"/>
              <a:gd name="T17" fmla="*/ 11 h 210"/>
              <a:gd name="T18" fmla="*/ 29 w 257"/>
              <a:gd name="T19" fmla="*/ 39 h 210"/>
              <a:gd name="T20" fmla="*/ 23 w 257"/>
              <a:gd name="T21" fmla="*/ 63 h 210"/>
              <a:gd name="T22" fmla="*/ 0 w 257"/>
              <a:gd name="T23" fmla="*/ 86 h 210"/>
              <a:gd name="T24" fmla="*/ 32 w 257"/>
              <a:gd name="T25" fmla="*/ 94 h 210"/>
              <a:gd name="T26" fmla="*/ 37 w 257"/>
              <a:gd name="T27" fmla="*/ 103 h 210"/>
              <a:gd name="T28" fmla="*/ 125 w 257"/>
              <a:gd name="T29" fmla="*/ 209 h 210"/>
              <a:gd name="T30" fmla="*/ 132 w 257"/>
              <a:gd name="T31" fmla="*/ 209 h 210"/>
              <a:gd name="T32" fmla="*/ 219 w 257"/>
              <a:gd name="T33" fmla="*/ 103 h 210"/>
              <a:gd name="T34" fmla="*/ 225 w 257"/>
              <a:gd name="T35" fmla="*/ 94 h 210"/>
              <a:gd name="T36" fmla="*/ 228 w 257"/>
              <a:gd name="T37" fmla="*/ 86 h 210"/>
              <a:gd name="T38" fmla="*/ 213 w 257"/>
              <a:gd name="T39" fmla="*/ 98 h 210"/>
              <a:gd name="T40" fmla="*/ 128 w 257"/>
              <a:gd name="T41" fmla="*/ 199 h 210"/>
              <a:gd name="T42" fmla="*/ 43 w 257"/>
              <a:gd name="T43" fmla="*/ 97 h 210"/>
              <a:gd name="T44" fmla="*/ 63 w 257"/>
              <a:gd name="T45" fmla="*/ 94 h 210"/>
              <a:gd name="T46" fmla="*/ 104 w 257"/>
              <a:gd name="T47" fmla="*/ 65 h 210"/>
              <a:gd name="T48" fmla="*/ 144 w 257"/>
              <a:gd name="T49" fmla="*/ 100 h 210"/>
              <a:gd name="T50" fmla="*/ 190 w 257"/>
              <a:gd name="T51" fmla="*/ 94 h 210"/>
              <a:gd name="T52" fmla="*/ 213 w 257"/>
              <a:gd name="T53" fmla="*/ 97 h 210"/>
              <a:gd name="T54" fmla="*/ 185 w 257"/>
              <a:gd name="T55" fmla="*/ 86 h 210"/>
              <a:gd name="T56" fmla="*/ 142 w 257"/>
              <a:gd name="T57" fmla="*/ 81 h 210"/>
              <a:gd name="T58" fmla="*/ 104 w 257"/>
              <a:gd name="T59" fmla="*/ 35 h 210"/>
              <a:gd name="T60" fmla="*/ 58 w 257"/>
              <a:gd name="T61" fmla="*/ 86 h 210"/>
              <a:gd name="T62" fmla="*/ 33 w 257"/>
              <a:gd name="T63" fmla="*/ 75 h 210"/>
              <a:gd name="T64" fmla="*/ 32 w 257"/>
              <a:gd name="T65" fmla="*/ 52 h 210"/>
              <a:gd name="T66" fmla="*/ 47 w 257"/>
              <a:gd name="T67" fmla="*/ 25 h 210"/>
              <a:gd name="T68" fmla="*/ 72 w 257"/>
              <a:gd name="T69" fmla="*/ 9 h 210"/>
              <a:gd name="T70" fmla="*/ 95 w 257"/>
              <a:gd name="T71" fmla="*/ 11 h 210"/>
              <a:gd name="T72" fmla="*/ 125 w 257"/>
              <a:gd name="T73" fmla="*/ 32 h 210"/>
              <a:gd name="T74" fmla="*/ 128 w 257"/>
              <a:gd name="T75" fmla="*/ 34 h 210"/>
              <a:gd name="T76" fmla="*/ 132 w 257"/>
              <a:gd name="T77" fmla="*/ 32 h 210"/>
              <a:gd name="T78" fmla="*/ 161 w 257"/>
              <a:gd name="T79" fmla="*/ 11 h 210"/>
              <a:gd name="T80" fmla="*/ 184 w 257"/>
              <a:gd name="T81" fmla="*/ 9 h 210"/>
              <a:gd name="T82" fmla="*/ 210 w 257"/>
              <a:gd name="T83" fmla="*/ 25 h 210"/>
              <a:gd name="T84" fmla="*/ 223 w 257"/>
              <a:gd name="T85" fmla="*/ 52 h 210"/>
              <a:gd name="T86" fmla="*/ 223 w 257"/>
              <a:gd name="T87" fmla="*/ 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7" h="210">
                <a:moveTo>
                  <a:pt x="228" y="86"/>
                </a:moveTo>
                <a:lnTo>
                  <a:pt x="228" y="86"/>
                </a:lnTo>
                <a:lnTo>
                  <a:pt x="231" y="75"/>
                </a:lnTo>
                <a:lnTo>
                  <a:pt x="233" y="63"/>
                </a:lnTo>
                <a:lnTo>
                  <a:pt x="233" y="63"/>
                </a:lnTo>
                <a:lnTo>
                  <a:pt x="231" y="51"/>
                </a:lnTo>
                <a:lnTo>
                  <a:pt x="228" y="39"/>
                </a:lnTo>
                <a:lnTo>
                  <a:pt x="222" y="28"/>
                </a:lnTo>
                <a:lnTo>
                  <a:pt x="216" y="19"/>
                </a:lnTo>
                <a:lnTo>
                  <a:pt x="207" y="11"/>
                </a:lnTo>
                <a:lnTo>
                  <a:pt x="196" y="6"/>
                </a:lnTo>
                <a:lnTo>
                  <a:pt x="185" y="2"/>
                </a:lnTo>
                <a:lnTo>
                  <a:pt x="173" y="0"/>
                </a:lnTo>
                <a:lnTo>
                  <a:pt x="173" y="0"/>
                </a:lnTo>
                <a:lnTo>
                  <a:pt x="161" y="2"/>
                </a:lnTo>
                <a:lnTo>
                  <a:pt x="148" y="6"/>
                </a:lnTo>
                <a:lnTo>
                  <a:pt x="138" y="14"/>
                </a:lnTo>
                <a:lnTo>
                  <a:pt x="128" y="23"/>
                </a:lnTo>
                <a:lnTo>
                  <a:pt x="128" y="23"/>
                </a:lnTo>
                <a:lnTo>
                  <a:pt x="119" y="14"/>
                </a:lnTo>
                <a:lnTo>
                  <a:pt x="107" y="6"/>
                </a:lnTo>
                <a:lnTo>
                  <a:pt x="96" y="2"/>
                </a:lnTo>
                <a:lnTo>
                  <a:pt x="83" y="0"/>
                </a:lnTo>
                <a:lnTo>
                  <a:pt x="83" y="0"/>
                </a:lnTo>
                <a:lnTo>
                  <a:pt x="70" y="2"/>
                </a:lnTo>
                <a:lnTo>
                  <a:pt x="60" y="6"/>
                </a:lnTo>
                <a:lnTo>
                  <a:pt x="50" y="11"/>
                </a:lnTo>
                <a:lnTo>
                  <a:pt x="41" y="19"/>
                </a:lnTo>
                <a:lnTo>
                  <a:pt x="33" y="28"/>
                </a:lnTo>
                <a:lnTo>
                  <a:pt x="29" y="39"/>
                </a:lnTo>
                <a:lnTo>
                  <a:pt x="24" y="51"/>
                </a:lnTo>
                <a:lnTo>
                  <a:pt x="23" y="63"/>
                </a:lnTo>
                <a:lnTo>
                  <a:pt x="23" y="63"/>
                </a:lnTo>
                <a:lnTo>
                  <a:pt x="24" y="75"/>
                </a:lnTo>
                <a:lnTo>
                  <a:pt x="27" y="86"/>
                </a:lnTo>
                <a:lnTo>
                  <a:pt x="0" y="86"/>
                </a:lnTo>
                <a:lnTo>
                  <a:pt x="0" y="94"/>
                </a:lnTo>
                <a:lnTo>
                  <a:pt x="32" y="94"/>
                </a:lnTo>
                <a:lnTo>
                  <a:pt x="32" y="94"/>
                </a:lnTo>
                <a:lnTo>
                  <a:pt x="37" y="103"/>
                </a:lnTo>
                <a:lnTo>
                  <a:pt x="37" y="103"/>
                </a:lnTo>
                <a:lnTo>
                  <a:pt x="37" y="103"/>
                </a:lnTo>
                <a:lnTo>
                  <a:pt x="37" y="103"/>
                </a:lnTo>
                <a:lnTo>
                  <a:pt x="125" y="209"/>
                </a:lnTo>
                <a:lnTo>
                  <a:pt x="125" y="209"/>
                </a:lnTo>
                <a:lnTo>
                  <a:pt x="128" y="210"/>
                </a:lnTo>
                <a:lnTo>
                  <a:pt x="128" y="210"/>
                </a:lnTo>
                <a:lnTo>
                  <a:pt x="132" y="209"/>
                </a:lnTo>
                <a:lnTo>
                  <a:pt x="132" y="209"/>
                </a:lnTo>
                <a:lnTo>
                  <a:pt x="219" y="103"/>
                </a:lnTo>
                <a:lnTo>
                  <a:pt x="219" y="103"/>
                </a:lnTo>
                <a:lnTo>
                  <a:pt x="220" y="101"/>
                </a:lnTo>
                <a:lnTo>
                  <a:pt x="220" y="101"/>
                </a:lnTo>
                <a:lnTo>
                  <a:pt x="225" y="94"/>
                </a:lnTo>
                <a:lnTo>
                  <a:pt x="257" y="94"/>
                </a:lnTo>
                <a:lnTo>
                  <a:pt x="257" y="86"/>
                </a:lnTo>
                <a:lnTo>
                  <a:pt x="228" y="86"/>
                </a:lnTo>
                <a:close/>
                <a:moveTo>
                  <a:pt x="213" y="97"/>
                </a:moveTo>
                <a:lnTo>
                  <a:pt x="213" y="97"/>
                </a:lnTo>
                <a:lnTo>
                  <a:pt x="213" y="98"/>
                </a:lnTo>
                <a:lnTo>
                  <a:pt x="213" y="98"/>
                </a:lnTo>
                <a:lnTo>
                  <a:pt x="128" y="199"/>
                </a:lnTo>
                <a:lnTo>
                  <a:pt x="128" y="199"/>
                </a:lnTo>
                <a:lnTo>
                  <a:pt x="43" y="98"/>
                </a:lnTo>
                <a:lnTo>
                  <a:pt x="43" y="98"/>
                </a:lnTo>
                <a:lnTo>
                  <a:pt x="43" y="97"/>
                </a:lnTo>
                <a:lnTo>
                  <a:pt x="43" y="97"/>
                </a:lnTo>
                <a:lnTo>
                  <a:pt x="41" y="94"/>
                </a:lnTo>
                <a:lnTo>
                  <a:pt x="63" y="94"/>
                </a:lnTo>
                <a:lnTo>
                  <a:pt x="70" y="78"/>
                </a:lnTo>
                <a:lnTo>
                  <a:pt x="89" y="117"/>
                </a:lnTo>
                <a:lnTo>
                  <a:pt x="104" y="65"/>
                </a:lnTo>
                <a:lnTo>
                  <a:pt x="119" y="118"/>
                </a:lnTo>
                <a:lnTo>
                  <a:pt x="133" y="80"/>
                </a:lnTo>
                <a:lnTo>
                  <a:pt x="144" y="100"/>
                </a:lnTo>
                <a:lnTo>
                  <a:pt x="159" y="58"/>
                </a:lnTo>
                <a:lnTo>
                  <a:pt x="179" y="123"/>
                </a:lnTo>
                <a:lnTo>
                  <a:pt x="190" y="94"/>
                </a:lnTo>
                <a:lnTo>
                  <a:pt x="216" y="94"/>
                </a:lnTo>
                <a:lnTo>
                  <a:pt x="216" y="94"/>
                </a:lnTo>
                <a:lnTo>
                  <a:pt x="213" y="97"/>
                </a:lnTo>
                <a:lnTo>
                  <a:pt x="213" y="97"/>
                </a:lnTo>
                <a:close/>
                <a:moveTo>
                  <a:pt x="220" y="86"/>
                </a:moveTo>
                <a:lnTo>
                  <a:pt x="185" y="86"/>
                </a:lnTo>
                <a:lnTo>
                  <a:pt x="181" y="98"/>
                </a:lnTo>
                <a:lnTo>
                  <a:pt x="161" y="34"/>
                </a:lnTo>
                <a:lnTo>
                  <a:pt x="142" y="81"/>
                </a:lnTo>
                <a:lnTo>
                  <a:pt x="130" y="60"/>
                </a:lnTo>
                <a:lnTo>
                  <a:pt x="121" y="92"/>
                </a:lnTo>
                <a:lnTo>
                  <a:pt x="104" y="35"/>
                </a:lnTo>
                <a:lnTo>
                  <a:pt x="87" y="94"/>
                </a:lnTo>
                <a:lnTo>
                  <a:pt x="70" y="60"/>
                </a:lnTo>
                <a:lnTo>
                  <a:pt x="58" y="86"/>
                </a:lnTo>
                <a:lnTo>
                  <a:pt x="37" y="86"/>
                </a:lnTo>
                <a:lnTo>
                  <a:pt x="37" y="86"/>
                </a:lnTo>
                <a:lnTo>
                  <a:pt x="33" y="75"/>
                </a:lnTo>
                <a:lnTo>
                  <a:pt x="32" y="63"/>
                </a:lnTo>
                <a:lnTo>
                  <a:pt x="32" y="63"/>
                </a:lnTo>
                <a:lnTo>
                  <a:pt x="32" y="52"/>
                </a:lnTo>
                <a:lnTo>
                  <a:pt x="35" y="42"/>
                </a:lnTo>
                <a:lnTo>
                  <a:pt x="40" y="32"/>
                </a:lnTo>
                <a:lnTo>
                  <a:pt x="47" y="25"/>
                </a:lnTo>
                <a:lnTo>
                  <a:pt x="53" y="19"/>
                </a:lnTo>
                <a:lnTo>
                  <a:pt x="63" y="14"/>
                </a:lnTo>
                <a:lnTo>
                  <a:pt x="72" y="9"/>
                </a:lnTo>
                <a:lnTo>
                  <a:pt x="83" y="9"/>
                </a:lnTo>
                <a:lnTo>
                  <a:pt x="83" y="9"/>
                </a:lnTo>
                <a:lnTo>
                  <a:pt x="95" y="11"/>
                </a:lnTo>
                <a:lnTo>
                  <a:pt x="107" y="16"/>
                </a:lnTo>
                <a:lnTo>
                  <a:pt x="116" y="23"/>
                </a:lnTo>
                <a:lnTo>
                  <a:pt x="125" y="32"/>
                </a:lnTo>
                <a:lnTo>
                  <a:pt x="125" y="32"/>
                </a:lnTo>
                <a:lnTo>
                  <a:pt x="127" y="34"/>
                </a:lnTo>
                <a:lnTo>
                  <a:pt x="128" y="34"/>
                </a:lnTo>
                <a:lnTo>
                  <a:pt x="130" y="34"/>
                </a:lnTo>
                <a:lnTo>
                  <a:pt x="132" y="32"/>
                </a:lnTo>
                <a:lnTo>
                  <a:pt x="132" y="32"/>
                </a:lnTo>
                <a:lnTo>
                  <a:pt x="139" y="23"/>
                </a:lnTo>
                <a:lnTo>
                  <a:pt x="150" y="16"/>
                </a:lnTo>
                <a:lnTo>
                  <a:pt x="161" y="11"/>
                </a:lnTo>
                <a:lnTo>
                  <a:pt x="173" y="9"/>
                </a:lnTo>
                <a:lnTo>
                  <a:pt x="173" y="9"/>
                </a:lnTo>
                <a:lnTo>
                  <a:pt x="184" y="9"/>
                </a:lnTo>
                <a:lnTo>
                  <a:pt x="193" y="14"/>
                </a:lnTo>
                <a:lnTo>
                  <a:pt x="202" y="19"/>
                </a:lnTo>
                <a:lnTo>
                  <a:pt x="210" y="25"/>
                </a:lnTo>
                <a:lnTo>
                  <a:pt x="216" y="32"/>
                </a:lnTo>
                <a:lnTo>
                  <a:pt x="220" y="42"/>
                </a:lnTo>
                <a:lnTo>
                  <a:pt x="223" y="52"/>
                </a:lnTo>
                <a:lnTo>
                  <a:pt x="225" y="63"/>
                </a:lnTo>
                <a:lnTo>
                  <a:pt x="225" y="63"/>
                </a:lnTo>
                <a:lnTo>
                  <a:pt x="223" y="75"/>
                </a:lnTo>
                <a:lnTo>
                  <a:pt x="220" y="86"/>
                </a:lnTo>
                <a:lnTo>
                  <a:pt x="220" y="86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80" name="Freeform 573"/>
          <p:cNvSpPr>
            <a:spLocks noEditPoints="1"/>
          </p:cNvSpPr>
          <p:nvPr userDrawn="1"/>
        </p:nvSpPr>
        <p:spPr bwMode="auto">
          <a:xfrm>
            <a:off x="9028057" y="2341627"/>
            <a:ext cx="504876" cy="322560"/>
          </a:xfrm>
          <a:custGeom>
            <a:avLst/>
            <a:gdLst>
              <a:gd name="T0" fmla="*/ 183 w 270"/>
              <a:gd name="T1" fmla="*/ 9 h 230"/>
              <a:gd name="T2" fmla="*/ 157 w 270"/>
              <a:gd name="T3" fmla="*/ 55 h 230"/>
              <a:gd name="T4" fmla="*/ 166 w 270"/>
              <a:gd name="T5" fmla="*/ 84 h 230"/>
              <a:gd name="T6" fmla="*/ 152 w 270"/>
              <a:gd name="T7" fmla="*/ 93 h 230"/>
              <a:gd name="T8" fmla="*/ 143 w 270"/>
              <a:gd name="T9" fmla="*/ 86 h 230"/>
              <a:gd name="T10" fmla="*/ 135 w 270"/>
              <a:gd name="T11" fmla="*/ 69 h 230"/>
              <a:gd name="T12" fmla="*/ 117 w 270"/>
              <a:gd name="T13" fmla="*/ 64 h 230"/>
              <a:gd name="T14" fmla="*/ 108 w 270"/>
              <a:gd name="T15" fmla="*/ 84 h 230"/>
              <a:gd name="T16" fmla="*/ 117 w 270"/>
              <a:gd name="T17" fmla="*/ 109 h 230"/>
              <a:gd name="T18" fmla="*/ 100 w 270"/>
              <a:gd name="T19" fmla="*/ 132 h 230"/>
              <a:gd name="T20" fmla="*/ 80 w 270"/>
              <a:gd name="T21" fmla="*/ 136 h 230"/>
              <a:gd name="T22" fmla="*/ 66 w 270"/>
              <a:gd name="T23" fmla="*/ 136 h 230"/>
              <a:gd name="T24" fmla="*/ 42 w 270"/>
              <a:gd name="T25" fmla="*/ 167 h 230"/>
              <a:gd name="T26" fmla="*/ 25 w 270"/>
              <a:gd name="T27" fmla="*/ 175 h 230"/>
              <a:gd name="T28" fmla="*/ 5 w 270"/>
              <a:gd name="T29" fmla="*/ 178 h 230"/>
              <a:gd name="T30" fmla="*/ 0 w 270"/>
              <a:gd name="T31" fmla="*/ 187 h 230"/>
              <a:gd name="T32" fmla="*/ 31 w 270"/>
              <a:gd name="T33" fmla="*/ 221 h 230"/>
              <a:gd name="T34" fmla="*/ 54 w 270"/>
              <a:gd name="T35" fmla="*/ 214 h 230"/>
              <a:gd name="T36" fmla="*/ 74 w 270"/>
              <a:gd name="T37" fmla="*/ 195 h 230"/>
              <a:gd name="T38" fmla="*/ 88 w 270"/>
              <a:gd name="T39" fmla="*/ 202 h 230"/>
              <a:gd name="T40" fmla="*/ 111 w 270"/>
              <a:gd name="T41" fmla="*/ 222 h 230"/>
              <a:gd name="T42" fmla="*/ 140 w 270"/>
              <a:gd name="T43" fmla="*/ 230 h 230"/>
              <a:gd name="T44" fmla="*/ 173 w 270"/>
              <a:gd name="T45" fmla="*/ 221 h 230"/>
              <a:gd name="T46" fmla="*/ 221 w 270"/>
              <a:gd name="T47" fmla="*/ 162 h 230"/>
              <a:gd name="T48" fmla="*/ 232 w 270"/>
              <a:gd name="T49" fmla="*/ 107 h 230"/>
              <a:gd name="T50" fmla="*/ 264 w 270"/>
              <a:gd name="T51" fmla="*/ 80 h 230"/>
              <a:gd name="T52" fmla="*/ 268 w 270"/>
              <a:gd name="T53" fmla="*/ 44 h 230"/>
              <a:gd name="T54" fmla="*/ 235 w 270"/>
              <a:gd name="T55" fmla="*/ 5 h 230"/>
              <a:gd name="T56" fmla="*/ 224 w 270"/>
              <a:gd name="T57" fmla="*/ 100 h 230"/>
              <a:gd name="T58" fmla="*/ 221 w 270"/>
              <a:gd name="T59" fmla="*/ 107 h 230"/>
              <a:gd name="T60" fmla="*/ 204 w 270"/>
              <a:gd name="T61" fmla="*/ 175 h 230"/>
              <a:gd name="T62" fmla="*/ 155 w 270"/>
              <a:gd name="T63" fmla="*/ 218 h 230"/>
              <a:gd name="T64" fmla="*/ 127 w 270"/>
              <a:gd name="T65" fmla="*/ 218 h 230"/>
              <a:gd name="T66" fmla="*/ 94 w 270"/>
              <a:gd name="T67" fmla="*/ 193 h 230"/>
              <a:gd name="T68" fmla="*/ 72 w 270"/>
              <a:gd name="T69" fmla="*/ 185 h 230"/>
              <a:gd name="T70" fmla="*/ 45 w 270"/>
              <a:gd name="T71" fmla="*/ 210 h 230"/>
              <a:gd name="T72" fmla="*/ 31 w 270"/>
              <a:gd name="T73" fmla="*/ 208 h 230"/>
              <a:gd name="T74" fmla="*/ 17 w 270"/>
              <a:gd name="T75" fmla="*/ 184 h 230"/>
              <a:gd name="T76" fmla="*/ 34 w 270"/>
              <a:gd name="T77" fmla="*/ 190 h 230"/>
              <a:gd name="T78" fmla="*/ 51 w 270"/>
              <a:gd name="T79" fmla="*/ 172 h 230"/>
              <a:gd name="T80" fmla="*/ 69 w 270"/>
              <a:gd name="T81" fmla="*/ 146 h 230"/>
              <a:gd name="T82" fmla="*/ 78 w 270"/>
              <a:gd name="T83" fmla="*/ 147 h 230"/>
              <a:gd name="T84" fmla="*/ 114 w 270"/>
              <a:gd name="T85" fmla="*/ 167 h 230"/>
              <a:gd name="T86" fmla="*/ 121 w 270"/>
              <a:gd name="T87" fmla="*/ 167 h 230"/>
              <a:gd name="T88" fmla="*/ 101 w 270"/>
              <a:gd name="T89" fmla="*/ 146 h 230"/>
              <a:gd name="T90" fmla="*/ 129 w 270"/>
              <a:gd name="T91" fmla="*/ 126 h 230"/>
              <a:gd name="T92" fmla="*/ 141 w 270"/>
              <a:gd name="T93" fmla="*/ 129 h 230"/>
              <a:gd name="T94" fmla="*/ 154 w 270"/>
              <a:gd name="T95" fmla="*/ 129 h 230"/>
              <a:gd name="T96" fmla="*/ 150 w 270"/>
              <a:gd name="T97" fmla="*/ 121 h 230"/>
              <a:gd name="T98" fmla="*/ 121 w 270"/>
              <a:gd name="T99" fmla="*/ 98 h 230"/>
              <a:gd name="T100" fmla="*/ 117 w 270"/>
              <a:gd name="T101" fmla="*/ 80 h 230"/>
              <a:gd name="T102" fmla="*/ 126 w 270"/>
              <a:gd name="T103" fmla="*/ 72 h 230"/>
              <a:gd name="T104" fmla="*/ 132 w 270"/>
              <a:gd name="T105" fmla="*/ 84 h 230"/>
              <a:gd name="T106" fmla="*/ 147 w 270"/>
              <a:gd name="T107" fmla="*/ 101 h 230"/>
              <a:gd name="T108" fmla="*/ 170 w 270"/>
              <a:gd name="T109" fmla="*/ 92 h 230"/>
              <a:gd name="T110" fmla="*/ 175 w 270"/>
              <a:gd name="T111" fmla="*/ 80 h 230"/>
              <a:gd name="T112" fmla="*/ 169 w 270"/>
              <a:gd name="T113" fmla="*/ 46 h 230"/>
              <a:gd name="T114" fmla="*/ 195 w 270"/>
              <a:gd name="T115" fmla="*/ 14 h 230"/>
              <a:gd name="T116" fmla="*/ 232 w 270"/>
              <a:gd name="T117" fmla="*/ 14 h 230"/>
              <a:gd name="T118" fmla="*/ 259 w 270"/>
              <a:gd name="T119" fmla="*/ 46 h 230"/>
              <a:gd name="T120" fmla="*/ 253 w 270"/>
              <a:gd name="T121" fmla="*/ 77 h 230"/>
              <a:gd name="T122" fmla="*/ 224 w 270"/>
              <a:gd name="T123" fmla="*/ 10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" h="230">
                <a:moveTo>
                  <a:pt x="213" y="0"/>
                </a:moveTo>
                <a:lnTo>
                  <a:pt x="213" y="0"/>
                </a:lnTo>
                <a:lnTo>
                  <a:pt x="203" y="0"/>
                </a:lnTo>
                <a:lnTo>
                  <a:pt x="192" y="5"/>
                </a:lnTo>
                <a:lnTo>
                  <a:pt x="183" y="9"/>
                </a:lnTo>
                <a:lnTo>
                  <a:pt x="173" y="15"/>
                </a:lnTo>
                <a:lnTo>
                  <a:pt x="167" y="25"/>
                </a:lnTo>
                <a:lnTo>
                  <a:pt x="161" y="34"/>
                </a:lnTo>
                <a:lnTo>
                  <a:pt x="158" y="44"/>
                </a:lnTo>
                <a:lnTo>
                  <a:pt x="157" y="55"/>
                </a:lnTo>
                <a:lnTo>
                  <a:pt x="157" y="55"/>
                </a:lnTo>
                <a:lnTo>
                  <a:pt x="158" y="63"/>
                </a:lnTo>
                <a:lnTo>
                  <a:pt x="160" y="70"/>
                </a:lnTo>
                <a:lnTo>
                  <a:pt x="161" y="77"/>
                </a:lnTo>
                <a:lnTo>
                  <a:pt x="166" y="84"/>
                </a:lnTo>
                <a:lnTo>
                  <a:pt x="166" y="84"/>
                </a:lnTo>
                <a:lnTo>
                  <a:pt x="163" y="87"/>
                </a:lnTo>
                <a:lnTo>
                  <a:pt x="160" y="90"/>
                </a:lnTo>
                <a:lnTo>
                  <a:pt x="155" y="92"/>
                </a:lnTo>
                <a:lnTo>
                  <a:pt x="152" y="93"/>
                </a:lnTo>
                <a:lnTo>
                  <a:pt x="152" y="93"/>
                </a:lnTo>
                <a:lnTo>
                  <a:pt x="149" y="92"/>
                </a:lnTo>
                <a:lnTo>
                  <a:pt x="147" y="92"/>
                </a:lnTo>
                <a:lnTo>
                  <a:pt x="143" y="86"/>
                </a:lnTo>
                <a:lnTo>
                  <a:pt x="143" y="86"/>
                </a:lnTo>
                <a:lnTo>
                  <a:pt x="141" y="81"/>
                </a:lnTo>
                <a:lnTo>
                  <a:pt x="141" y="81"/>
                </a:lnTo>
                <a:lnTo>
                  <a:pt x="138" y="75"/>
                </a:lnTo>
                <a:lnTo>
                  <a:pt x="138" y="75"/>
                </a:lnTo>
                <a:lnTo>
                  <a:pt x="135" y="69"/>
                </a:lnTo>
                <a:lnTo>
                  <a:pt x="132" y="66"/>
                </a:lnTo>
                <a:lnTo>
                  <a:pt x="127" y="63"/>
                </a:lnTo>
                <a:lnTo>
                  <a:pt x="121" y="63"/>
                </a:lnTo>
                <a:lnTo>
                  <a:pt x="121" y="63"/>
                </a:lnTo>
                <a:lnTo>
                  <a:pt x="117" y="64"/>
                </a:lnTo>
                <a:lnTo>
                  <a:pt x="112" y="67"/>
                </a:lnTo>
                <a:lnTo>
                  <a:pt x="109" y="72"/>
                </a:lnTo>
                <a:lnTo>
                  <a:pt x="108" y="78"/>
                </a:lnTo>
                <a:lnTo>
                  <a:pt x="108" y="78"/>
                </a:lnTo>
                <a:lnTo>
                  <a:pt x="108" y="84"/>
                </a:lnTo>
                <a:lnTo>
                  <a:pt x="108" y="90"/>
                </a:lnTo>
                <a:lnTo>
                  <a:pt x="111" y="97"/>
                </a:lnTo>
                <a:lnTo>
                  <a:pt x="114" y="103"/>
                </a:lnTo>
                <a:lnTo>
                  <a:pt x="114" y="103"/>
                </a:lnTo>
                <a:lnTo>
                  <a:pt x="117" y="109"/>
                </a:lnTo>
                <a:lnTo>
                  <a:pt x="123" y="116"/>
                </a:lnTo>
                <a:lnTo>
                  <a:pt x="123" y="116"/>
                </a:lnTo>
                <a:lnTo>
                  <a:pt x="117" y="120"/>
                </a:lnTo>
                <a:lnTo>
                  <a:pt x="108" y="124"/>
                </a:lnTo>
                <a:lnTo>
                  <a:pt x="100" y="132"/>
                </a:lnTo>
                <a:lnTo>
                  <a:pt x="92" y="141"/>
                </a:lnTo>
                <a:lnTo>
                  <a:pt x="92" y="141"/>
                </a:lnTo>
                <a:lnTo>
                  <a:pt x="82" y="136"/>
                </a:lnTo>
                <a:lnTo>
                  <a:pt x="82" y="136"/>
                </a:lnTo>
                <a:lnTo>
                  <a:pt x="80" y="136"/>
                </a:lnTo>
                <a:lnTo>
                  <a:pt x="80" y="136"/>
                </a:lnTo>
                <a:lnTo>
                  <a:pt x="80" y="136"/>
                </a:lnTo>
                <a:lnTo>
                  <a:pt x="80" y="136"/>
                </a:lnTo>
                <a:lnTo>
                  <a:pt x="72" y="135"/>
                </a:lnTo>
                <a:lnTo>
                  <a:pt x="66" y="136"/>
                </a:lnTo>
                <a:lnTo>
                  <a:pt x="60" y="139"/>
                </a:lnTo>
                <a:lnTo>
                  <a:pt x="55" y="144"/>
                </a:lnTo>
                <a:lnTo>
                  <a:pt x="51" y="149"/>
                </a:lnTo>
                <a:lnTo>
                  <a:pt x="46" y="155"/>
                </a:lnTo>
                <a:lnTo>
                  <a:pt x="42" y="167"/>
                </a:lnTo>
                <a:lnTo>
                  <a:pt x="42" y="167"/>
                </a:lnTo>
                <a:lnTo>
                  <a:pt x="36" y="179"/>
                </a:lnTo>
                <a:lnTo>
                  <a:pt x="36" y="179"/>
                </a:lnTo>
                <a:lnTo>
                  <a:pt x="31" y="176"/>
                </a:lnTo>
                <a:lnTo>
                  <a:pt x="25" y="175"/>
                </a:lnTo>
                <a:lnTo>
                  <a:pt x="20" y="173"/>
                </a:lnTo>
                <a:lnTo>
                  <a:pt x="16" y="173"/>
                </a:lnTo>
                <a:lnTo>
                  <a:pt x="16" y="173"/>
                </a:lnTo>
                <a:lnTo>
                  <a:pt x="9" y="175"/>
                </a:lnTo>
                <a:lnTo>
                  <a:pt x="5" y="178"/>
                </a:lnTo>
                <a:lnTo>
                  <a:pt x="0" y="181"/>
                </a:lnTo>
                <a:lnTo>
                  <a:pt x="0" y="181"/>
                </a:lnTo>
                <a:lnTo>
                  <a:pt x="0" y="184"/>
                </a:lnTo>
                <a:lnTo>
                  <a:pt x="0" y="187"/>
                </a:lnTo>
                <a:lnTo>
                  <a:pt x="0" y="187"/>
                </a:lnTo>
                <a:lnTo>
                  <a:pt x="3" y="193"/>
                </a:lnTo>
                <a:lnTo>
                  <a:pt x="13" y="205"/>
                </a:lnTo>
                <a:lnTo>
                  <a:pt x="17" y="211"/>
                </a:lnTo>
                <a:lnTo>
                  <a:pt x="23" y="216"/>
                </a:lnTo>
                <a:lnTo>
                  <a:pt x="31" y="221"/>
                </a:lnTo>
                <a:lnTo>
                  <a:pt x="37" y="222"/>
                </a:lnTo>
                <a:lnTo>
                  <a:pt x="37" y="222"/>
                </a:lnTo>
                <a:lnTo>
                  <a:pt x="43" y="221"/>
                </a:lnTo>
                <a:lnTo>
                  <a:pt x="49" y="219"/>
                </a:lnTo>
                <a:lnTo>
                  <a:pt x="54" y="214"/>
                </a:lnTo>
                <a:lnTo>
                  <a:pt x="60" y="208"/>
                </a:lnTo>
                <a:lnTo>
                  <a:pt x="60" y="208"/>
                </a:lnTo>
                <a:lnTo>
                  <a:pt x="65" y="202"/>
                </a:lnTo>
                <a:lnTo>
                  <a:pt x="69" y="198"/>
                </a:lnTo>
                <a:lnTo>
                  <a:pt x="74" y="195"/>
                </a:lnTo>
                <a:lnTo>
                  <a:pt x="78" y="195"/>
                </a:lnTo>
                <a:lnTo>
                  <a:pt x="78" y="195"/>
                </a:lnTo>
                <a:lnTo>
                  <a:pt x="82" y="196"/>
                </a:lnTo>
                <a:lnTo>
                  <a:pt x="85" y="198"/>
                </a:lnTo>
                <a:lnTo>
                  <a:pt x="88" y="202"/>
                </a:lnTo>
                <a:lnTo>
                  <a:pt x="88" y="202"/>
                </a:lnTo>
                <a:lnTo>
                  <a:pt x="88" y="204"/>
                </a:lnTo>
                <a:lnTo>
                  <a:pt x="88" y="204"/>
                </a:lnTo>
                <a:lnTo>
                  <a:pt x="98" y="214"/>
                </a:lnTo>
                <a:lnTo>
                  <a:pt x="111" y="222"/>
                </a:lnTo>
                <a:lnTo>
                  <a:pt x="117" y="225"/>
                </a:lnTo>
                <a:lnTo>
                  <a:pt x="124" y="227"/>
                </a:lnTo>
                <a:lnTo>
                  <a:pt x="132" y="228"/>
                </a:lnTo>
                <a:lnTo>
                  <a:pt x="140" y="230"/>
                </a:lnTo>
                <a:lnTo>
                  <a:pt x="140" y="230"/>
                </a:lnTo>
                <a:lnTo>
                  <a:pt x="140" y="230"/>
                </a:lnTo>
                <a:lnTo>
                  <a:pt x="149" y="228"/>
                </a:lnTo>
                <a:lnTo>
                  <a:pt x="157" y="227"/>
                </a:lnTo>
                <a:lnTo>
                  <a:pt x="166" y="224"/>
                </a:lnTo>
                <a:lnTo>
                  <a:pt x="173" y="221"/>
                </a:lnTo>
                <a:lnTo>
                  <a:pt x="181" y="216"/>
                </a:lnTo>
                <a:lnTo>
                  <a:pt x="189" y="211"/>
                </a:lnTo>
                <a:lnTo>
                  <a:pt x="201" y="198"/>
                </a:lnTo>
                <a:lnTo>
                  <a:pt x="212" y="181"/>
                </a:lnTo>
                <a:lnTo>
                  <a:pt x="221" y="162"/>
                </a:lnTo>
                <a:lnTo>
                  <a:pt x="227" y="141"/>
                </a:lnTo>
                <a:lnTo>
                  <a:pt x="230" y="118"/>
                </a:lnTo>
                <a:lnTo>
                  <a:pt x="230" y="118"/>
                </a:lnTo>
                <a:lnTo>
                  <a:pt x="232" y="107"/>
                </a:lnTo>
                <a:lnTo>
                  <a:pt x="232" y="107"/>
                </a:lnTo>
                <a:lnTo>
                  <a:pt x="239" y="104"/>
                </a:lnTo>
                <a:lnTo>
                  <a:pt x="247" y="100"/>
                </a:lnTo>
                <a:lnTo>
                  <a:pt x="253" y="93"/>
                </a:lnTo>
                <a:lnTo>
                  <a:pt x="259" y="87"/>
                </a:lnTo>
                <a:lnTo>
                  <a:pt x="264" y="80"/>
                </a:lnTo>
                <a:lnTo>
                  <a:pt x="267" y="72"/>
                </a:lnTo>
                <a:lnTo>
                  <a:pt x="268" y="64"/>
                </a:lnTo>
                <a:lnTo>
                  <a:pt x="270" y="55"/>
                </a:lnTo>
                <a:lnTo>
                  <a:pt x="270" y="55"/>
                </a:lnTo>
                <a:lnTo>
                  <a:pt x="268" y="44"/>
                </a:lnTo>
                <a:lnTo>
                  <a:pt x="265" y="34"/>
                </a:lnTo>
                <a:lnTo>
                  <a:pt x="261" y="25"/>
                </a:lnTo>
                <a:lnTo>
                  <a:pt x="253" y="15"/>
                </a:lnTo>
                <a:lnTo>
                  <a:pt x="245" y="9"/>
                </a:lnTo>
                <a:lnTo>
                  <a:pt x="235" y="5"/>
                </a:lnTo>
                <a:lnTo>
                  <a:pt x="224" y="0"/>
                </a:lnTo>
                <a:lnTo>
                  <a:pt x="213" y="0"/>
                </a:lnTo>
                <a:lnTo>
                  <a:pt x="213" y="0"/>
                </a:lnTo>
                <a:close/>
                <a:moveTo>
                  <a:pt x="224" y="100"/>
                </a:moveTo>
                <a:lnTo>
                  <a:pt x="224" y="100"/>
                </a:lnTo>
                <a:lnTo>
                  <a:pt x="221" y="101"/>
                </a:lnTo>
                <a:lnTo>
                  <a:pt x="221" y="106"/>
                </a:lnTo>
                <a:lnTo>
                  <a:pt x="221" y="106"/>
                </a:lnTo>
                <a:lnTo>
                  <a:pt x="221" y="107"/>
                </a:lnTo>
                <a:lnTo>
                  <a:pt x="221" y="107"/>
                </a:lnTo>
                <a:lnTo>
                  <a:pt x="221" y="118"/>
                </a:lnTo>
                <a:lnTo>
                  <a:pt x="221" y="118"/>
                </a:lnTo>
                <a:lnTo>
                  <a:pt x="218" y="138"/>
                </a:lnTo>
                <a:lnTo>
                  <a:pt x="212" y="158"/>
                </a:lnTo>
                <a:lnTo>
                  <a:pt x="204" y="175"/>
                </a:lnTo>
                <a:lnTo>
                  <a:pt x="195" y="190"/>
                </a:lnTo>
                <a:lnTo>
                  <a:pt x="183" y="202"/>
                </a:lnTo>
                <a:lnTo>
                  <a:pt x="169" y="211"/>
                </a:lnTo>
                <a:lnTo>
                  <a:pt x="163" y="214"/>
                </a:lnTo>
                <a:lnTo>
                  <a:pt x="155" y="218"/>
                </a:lnTo>
                <a:lnTo>
                  <a:pt x="147" y="218"/>
                </a:lnTo>
                <a:lnTo>
                  <a:pt x="140" y="219"/>
                </a:lnTo>
                <a:lnTo>
                  <a:pt x="140" y="219"/>
                </a:lnTo>
                <a:lnTo>
                  <a:pt x="140" y="219"/>
                </a:lnTo>
                <a:lnTo>
                  <a:pt x="127" y="218"/>
                </a:lnTo>
                <a:lnTo>
                  <a:pt x="117" y="214"/>
                </a:lnTo>
                <a:lnTo>
                  <a:pt x="108" y="207"/>
                </a:lnTo>
                <a:lnTo>
                  <a:pt x="95" y="196"/>
                </a:lnTo>
                <a:lnTo>
                  <a:pt x="95" y="196"/>
                </a:lnTo>
                <a:lnTo>
                  <a:pt x="94" y="193"/>
                </a:lnTo>
                <a:lnTo>
                  <a:pt x="91" y="190"/>
                </a:lnTo>
                <a:lnTo>
                  <a:pt x="85" y="185"/>
                </a:lnTo>
                <a:lnTo>
                  <a:pt x="78" y="184"/>
                </a:lnTo>
                <a:lnTo>
                  <a:pt x="78" y="184"/>
                </a:lnTo>
                <a:lnTo>
                  <a:pt x="72" y="185"/>
                </a:lnTo>
                <a:lnTo>
                  <a:pt x="65" y="188"/>
                </a:lnTo>
                <a:lnTo>
                  <a:pt x="59" y="195"/>
                </a:lnTo>
                <a:lnTo>
                  <a:pt x="51" y="202"/>
                </a:lnTo>
                <a:lnTo>
                  <a:pt x="51" y="202"/>
                </a:lnTo>
                <a:lnTo>
                  <a:pt x="45" y="210"/>
                </a:lnTo>
                <a:lnTo>
                  <a:pt x="42" y="211"/>
                </a:lnTo>
                <a:lnTo>
                  <a:pt x="39" y="211"/>
                </a:lnTo>
                <a:lnTo>
                  <a:pt x="39" y="211"/>
                </a:lnTo>
                <a:lnTo>
                  <a:pt x="34" y="210"/>
                </a:lnTo>
                <a:lnTo>
                  <a:pt x="31" y="208"/>
                </a:lnTo>
                <a:lnTo>
                  <a:pt x="23" y="202"/>
                </a:lnTo>
                <a:lnTo>
                  <a:pt x="16" y="193"/>
                </a:lnTo>
                <a:lnTo>
                  <a:pt x="11" y="185"/>
                </a:lnTo>
                <a:lnTo>
                  <a:pt x="11" y="185"/>
                </a:lnTo>
                <a:lnTo>
                  <a:pt x="17" y="184"/>
                </a:lnTo>
                <a:lnTo>
                  <a:pt x="17" y="184"/>
                </a:lnTo>
                <a:lnTo>
                  <a:pt x="23" y="184"/>
                </a:lnTo>
                <a:lnTo>
                  <a:pt x="29" y="188"/>
                </a:lnTo>
                <a:lnTo>
                  <a:pt x="29" y="188"/>
                </a:lnTo>
                <a:lnTo>
                  <a:pt x="34" y="190"/>
                </a:lnTo>
                <a:lnTo>
                  <a:pt x="37" y="190"/>
                </a:lnTo>
                <a:lnTo>
                  <a:pt x="37" y="190"/>
                </a:lnTo>
                <a:lnTo>
                  <a:pt x="42" y="188"/>
                </a:lnTo>
                <a:lnTo>
                  <a:pt x="45" y="184"/>
                </a:lnTo>
                <a:lnTo>
                  <a:pt x="51" y="172"/>
                </a:lnTo>
                <a:lnTo>
                  <a:pt x="51" y="172"/>
                </a:lnTo>
                <a:lnTo>
                  <a:pt x="57" y="159"/>
                </a:lnTo>
                <a:lnTo>
                  <a:pt x="62" y="150"/>
                </a:lnTo>
                <a:lnTo>
                  <a:pt x="65" y="147"/>
                </a:lnTo>
                <a:lnTo>
                  <a:pt x="69" y="146"/>
                </a:lnTo>
                <a:lnTo>
                  <a:pt x="72" y="146"/>
                </a:lnTo>
                <a:lnTo>
                  <a:pt x="77" y="147"/>
                </a:lnTo>
                <a:lnTo>
                  <a:pt x="77" y="147"/>
                </a:lnTo>
                <a:lnTo>
                  <a:pt x="78" y="147"/>
                </a:lnTo>
                <a:lnTo>
                  <a:pt x="78" y="147"/>
                </a:lnTo>
                <a:lnTo>
                  <a:pt x="78" y="147"/>
                </a:lnTo>
                <a:lnTo>
                  <a:pt x="78" y="147"/>
                </a:lnTo>
                <a:lnTo>
                  <a:pt x="97" y="156"/>
                </a:lnTo>
                <a:lnTo>
                  <a:pt x="106" y="161"/>
                </a:lnTo>
                <a:lnTo>
                  <a:pt x="114" y="167"/>
                </a:lnTo>
                <a:lnTo>
                  <a:pt x="114" y="167"/>
                </a:lnTo>
                <a:lnTo>
                  <a:pt x="117" y="169"/>
                </a:lnTo>
                <a:lnTo>
                  <a:pt x="117" y="169"/>
                </a:lnTo>
                <a:lnTo>
                  <a:pt x="121" y="167"/>
                </a:lnTo>
                <a:lnTo>
                  <a:pt x="121" y="167"/>
                </a:lnTo>
                <a:lnTo>
                  <a:pt x="123" y="162"/>
                </a:lnTo>
                <a:lnTo>
                  <a:pt x="121" y="159"/>
                </a:lnTo>
                <a:lnTo>
                  <a:pt x="121" y="159"/>
                </a:lnTo>
                <a:lnTo>
                  <a:pt x="112" y="153"/>
                </a:lnTo>
                <a:lnTo>
                  <a:pt x="101" y="146"/>
                </a:lnTo>
                <a:lnTo>
                  <a:pt x="101" y="146"/>
                </a:lnTo>
                <a:lnTo>
                  <a:pt x="106" y="141"/>
                </a:lnTo>
                <a:lnTo>
                  <a:pt x="111" y="136"/>
                </a:lnTo>
                <a:lnTo>
                  <a:pt x="121" y="129"/>
                </a:lnTo>
                <a:lnTo>
                  <a:pt x="129" y="126"/>
                </a:lnTo>
                <a:lnTo>
                  <a:pt x="132" y="124"/>
                </a:lnTo>
                <a:lnTo>
                  <a:pt x="132" y="124"/>
                </a:lnTo>
                <a:lnTo>
                  <a:pt x="134" y="124"/>
                </a:lnTo>
                <a:lnTo>
                  <a:pt x="134" y="124"/>
                </a:lnTo>
                <a:lnTo>
                  <a:pt x="141" y="129"/>
                </a:lnTo>
                <a:lnTo>
                  <a:pt x="150" y="130"/>
                </a:lnTo>
                <a:lnTo>
                  <a:pt x="150" y="130"/>
                </a:lnTo>
                <a:lnTo>
                  <a:pt x="150" y="130"/>
                </a:lnTo>
                <a:lnTo>
                  <a:pt x="150" y="130"/>
                </a:lnTo>
                <a:lnTo>
                  <a:pt x="154" y="129"/>
                </a:lnTo>
                <a:lnTo>
                  <a:pt x="155" y="126"/>
                </a:lnTo>
                <a:lnTo>
                  <a:pt x="155" y="126"/>
                </a:lnTo>
                <a:lnTo>
                  <a:pt x="154" y="123"/>
                </a:lnTo>
                <a:lnTo>
                  <a:pt x="150" y="121"/>
                </a:lnTo>
                <a:lnTo>
                  <a:pt x="150" y="121"/>
                </a:lnTo>
                <a:lnTo>
                  <a:pt x="146" y="121"/>
                </a:lnTo>
                <a:lnTo>
                  <a:pt x="141" y="118"/>
                </a:lnTo>
                <a:lnTo>
                  <a:pt x="132" y="112"/>
                </a:lnTo>
                <a:lnTo>
                  <a:pt x="126" y="104"/>
                </a:lnTo>
                <a:lnTo>
                  <a:pt x="121" y="98"/>
                </a:lnTo>
                <a:lnTo>
                  <a:pt x="121" y="98"/>
                </a:lnTo>
                <a:lnTo>
                  <a:pt x="117" y="89"/>
                </a:lnTo>
                <a:lnTo>
                  <a:pt x="117" y="84"/>
                </a:lnTo>
                <a:lnTo>
                  <a:pt x="117" y="80"/>
                </a:lnTo>
                <a:lnTo>
                  <a:pt x="117" y="80"/>
                </a:lnTo>
                <a:lnTo>
                  <a:pt x="118" y="75"/>
                </a:lnTo>
                <a:lnTo>
                  <a:pt x="120" y="74"/>
                </a:lnTo>
                <a:lnTo>
                  <a:pt x="123" y="72"/>
                </a:lnTo>
                <a:lnTo>
                  <a:pt x="123" y="72"/>
                </a:lnTo>
                <a:lnTo>
                  <a:pt x="126" y="72"/>
                </a:lnTo>
                <a:lnTo>
                  <a:pt x="127" y="74"/>
                </a:lnTo>
                <a:lnTo>
                  <a:pt x="131" y="78"/>
                </a:lnTo>
                <a:lnTo>
                  <a:pt x="131" y="78"/>
                </a:lnTo>
                <a:lnTo>
                  <a:pt x="132" y="84"/>
                </a:lnTo>
                <a:lnTo>
                  <a:pt x="132" y="84"/>
                </a:lnTo>
                <a:lnTo>
                  <a:pt x="135" y="90"/>
                </a:lnTo>
                <a:lnTo>
                  <a:pt x="135" y="90"/>
                </a:lnTo>
                <a:lnTo>
                  <a:pt x="138" y="97"/>
                </a:lnTo>
                <a:lnTo>
                  <a:pt x="143" y="100"/>
                </a:lnTo>
                <a:lnTo>
                  <a:pt x="147" y="101"/>
                </a:lnTo>
                <a:lnTo>
                  <a:pt x="152" y="103"/>
                </a:lnTo>
                <a:lnTo>
                  <a:pt x="152" y="103"/>
                </a:lnTo>
                <a:lnTo>
                  <a:pt x="158" y="101"/>
                </a:lnTo>
                <a:lnTo>
                  <a:pt x="164" y="98"/>
                </a:lnTo>
                <a:lnTo>
                  <a:pt x="170" y="92"/>
                </a:lnTo>
                <a:lnTo>
                  <a:pt x="175" y="86"/>
                </a:lnTo>
                <a:lnTo>
                  <a:pt x="175" y="86"/>
                </a:lnTo>
                <a:lnTo>
                  <a:pt x="175" y="83"/>
                </a:lnTo>
                <a:lnTo>
                  <a:pt x="175" y="83"/>
                </a:lnTo>
                <a:lnTo>
                  <a:pt x="175" y="80"/>
                </a:lnTo>
                <a:lnTo>
                  <a:pt x="175" y="80"/>
                </a:lnTo>
                <a:lnTo>
                  <a:pt x="169" y="67"/>
                </a:lnTo>
                <a:lnTo>
                  <a:pt x="167" y="55"/>
                </a:lnTo>
                <a:lnTo>
                  <a:pt x="167" y="55"/>
                </a:lnTo>
                <a:lnTo>
                  <a:pt x="169" y="46"/>
                </a:lnTo>
                <a:lnTo>
                  <a:pt x="170" y="37"/>
                </a:lnTo>
                <a:lnTo>
                  <a:pt x="175" y="29"/>
                </a:lnTo>
                <a:lnTo>
                  <a:pt x="181" y="23"/>
                </a:lnTo>
                <a:lnTo>
                  <a:pt x="187" y="18"/>
                </a:lnTo>
                <a:lnTo>
                  <a:pt x="195" y="14"/>
                </a:lnTo>
                <a:lnTo>
                  <a:pt x="204" y="11"/>
                </a:lnTo>
                <a:lnTo>
                  <a:pt x="213" y="9"/>
                </a:lnTo>
                <a:lnTo>
                  <a:pt x="213" y="9"/>
                </a:lnTo>
                <a:lnTo>
                  <a:pt x="223" y="11"/>
                </a:lnTo>
                <a:lnTo>
                  <a:pt x="232" y="14"/>
                </a:lnTo>
                <a:lnTo>
                  <a:pt x="239" y="18"/>
                </a:lnTo>
                <a:lnTo>
                  <a:pt x="245" y="23"/>
                </a:lnTo>
                <a:lnTo>
                  <a:pt x="252" y="29"/>
                </a:lnTo>
                <a:lnTo>
                  <a:pt x="256" y="37"/>
                </a:lnTo>
                <a:lnTo>
                  <a:pt x="259" y="46"/>
                </a:lnTo>
                <a:lnTo>
                  <a:pt x="259" y="55"/>
                </a:lnTo>
                <a:lnTo>
                  <a:pt x="259" y="55"/>
                </a:lnTo>
                <a:lnTo>
                  <a:pt x="259" y="63"/>
                </a:lnTo>
                <a:lnTo>
                  <a:pt x="256" y="70"/>
                </a:lnTo>
                <a:lnTo>
                  <a:pt x="253" y="77"/>
                </a:lnTo>
                <a:lnTo>
                  <a:pt x="250" y="83"/>
                </a:lnTo>
                <a:lnTo>
                  <a:pt x="244" y="89"/>
                </a:lnTo>
                <a:lnTo>
                  <a:pt x="238" y="93"/>
                </a:lnTo>
                <a:lnTo>
                  <a:pt x="232" y="97"/>
                </a:lnTo>
                <a:lnTo>
                  <a:pt x="224" y="100"/>
                </a:lnTo>
                <a:lnTo>
                  <a:pt x="224" y="100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81" name="Freeform 574"/>
          <p:cNvSpPr>
            <a:spLocks noEditPoints="1"/>
          </p:cNvSpPr>
          <p:nvPr userDrawn="1"/>
        </p:nvSpPr>
        <p:spPr bwMode="auto">
          <a:xfrm>
            <a:off x="10050899" y="2300956"/>
            <a:ext cx="198211" cy="401096"/>
          </a:xfrm>
          <a:custGeom>
            <a:avLst/>
            <a:gdLst>
              <a:gd name="T0" fmla="*/ 106 w 106"/>
              <a:gd name="T1" fmla="*/ 104 h 286"/>
              <a:gd name="T2" fmla="*/ 92 w 106"/>
              <a:gd name="T3" fmla="*/ 89 h 286"/>
              <a:gd name="T4" fmla="*/ 89 w 106"/>
              <a:gd name="T5" fmla="*/ 57 h 286"/>
              <a:gd name="T6" fmla="*/ 103 w 106"/>
              <a:gd name="T7" fmla="*/ 47 h 286"/>
              <a:gd name="T8" fmla="*/ 92 w 106"/>
              <a:gd name="T9" fmla="*/ 23 h 286"/>
              <a:gd name="T10" fmla="*/ 85 w 106"/>
              <a:gd name="T11" fmla="*/ 0 h 286"/>
              <a:gd name="T12" fmla="*/ 28 w 106"/>
              <a:gd name="T13" fmla="*/ 5 h 286"/>
              <a:gd name="T14" fmla="*/ 19 w 106"/>
              <a:gd name="T15" fmla="*/ 18 h 286"/>
              <a:gd name="T16" fmla="*/ 0 w 106"/>
              <a:gd name="T17" fmla="*/ 37 h 286"/>
              <a:gd name="T18" fmla="*/ 14 w 106"/>
              <a:gd name="T19" fmla="*/ 52 h 286"/>
              <a:gd name="T20" fmla="*/ 14 w 106"/>
              <a:gd name="T21" fmla="*/ 89 h 286"/>
              <a:gd name="T22" fmla="*/ 3 w 106"/>
              <a:gd name="T23" fmla="*/ 113 h 286"/>
              <a:gd name="T24" fmla="*/ 22 w 106"/>
              <a:gd name="T25" fmla="*/ 126 h 286"/>
              <a:gd name="T26" fmla="*/ 14 w 106"/>
              <a:gd name="T27" fmla="*/ 155 h 286"/>
              <a:gd name="T28" fmla="*/ 8 w 106"/>
              <a:gd name="T29" fmla="*/ 182 h 286"/>
              <a:gd name="T30" fmla="*/ 19 w 106"/>
              <a:gd name="T31" fmla="*/ 214 h 286"/>
              <a:gd name="T32" fmla="*/ 14 w 106"/>
              <a:gd name="T33" fmla="*/ 221 h 286"/>
              <a:gd name="T34" fmla="*/ 8 w 106"/>
              <a:gd name="T35" fmla="*/ 248 h 286"/>
              <a:gd name="T36" fmla="*/ 19 w 106"/>
              <a:gd name="T37" fmla="*/ 282 h 286"/>
              <a:gd name="T38" fmla="*/ 31 w 106"/>
              <a:gd name="T39" fmla="*/ 262 h 286"/>
              <a:gd name="T40" fmla="*/ 80 w 106"/>
              <a:gd name="T41" fmla="*/ 282 h 286"/>
              <a:gd name="T42" fmla="*/ 89 w 106"/>
              <a:gd name="T43" fmla="*/ 256 h 286"/>
              <a:gd name="T44" fmla="*/ 106 w 106"/>
              <a:gd name="T45" fmla="*/ 240 h 286"/>
              <a:gd name="T46" fmla="*/ 92 w 106"/>
              <a:gd name="T47" fmla="*/ 221 h 286"/>
              <a:gd name="T48" fmla="*/ 89 w 106"/>
              <a:gd name="T49" fmla="*/ 188 h 286"/>
              <a:gd name="T50" fmla="*/ 106 w 106"/>
              <a:gd name="T51" fmla="*/ 175 h 286"/>
              <a:gd name="T52" fmla="*/ 92 w 106"/>
              <a:gd name="T53" fmla="*/ 155 h 286"/>
              <a:gd name="T54" fmla="*/ 94 w 106"/>
              <a:gd name="T55" fmla="*/ 119 h 286"/>
              <a:gd name="T56" fmla="*/ 16 w 106"/>
              <a:gd name="T57" fmla="*/ 32 h 286"/>
              <a:gd name="T58" fmla="*/ 79 w 106"/>
              <a:gd name="T59" fmla="*/ 24 h 286"/>
              <a:gd name="T60" fmla="*/ 97 w 106"/>
              <a:gd name="T61" fmla="*/ 37 h 286"/>
              <a:gd name="T62" fmla="*/ 82 w 106"/>
              <a:gd name="T63" fmla="*/ 52 h 286"/>
              <a:gd name="T64" fmla="*/ 48 w 106"/>
              <a:gd name="T65" fmla="*/ 60 h 286"/>
              <a:gd name="T66" fmla="*/ 20 w 106"/>
              <a:gd name="T67" fmla="*/ 43 h 286"/>
              <a:gd name="T68" fmla="*/ 31 w 106"/>
              <a:gd name="T69" fmla="*/ 64 h 286"/>
              <a:gd name="T70" fmla="*/ 92 w 106"/>
              <a:gd name="T71" fmla="*/ 230 h 286"/>
              <a:gd name="T72" fmla="*/ 86 w 106"/>
              <a:gd name="T73" fmla="*/ 242 h 286"/>
              <a:gd name="T74" fmla="*/ 60 w 106"/>
              <a:gd name="T75" fmla="*/ 259 h 286"/>
              <a:gd name="T76" fmla="*/ 26 w 106"/>
              <a:gd name="T77" fmla="*/ 250 h 286"/>
              <a:gd name="T78" fmla="*/ 10 w 106"/>
              <a:gd name="T79" fmla="*/ 236 h 286"/>
              <a:gd name="T80" fmla="*/ 28 w 106"/>
              <a:gd name="T81" fmla="*/ 224 h 286"/>
              <a:gd name="T82" fmla="*/ 28 w 106"/>
              <a:gd name="T83" fmla="*/ 214 h 286"/>
              <a:gd name="T84" fmla="*/ 66 w 106"/>
              <a:gd name="T85" fmla="*/ 199 h 286"/>
              <a:gd name="T86" fmla="*/ 95 w 106"/>
              <a:gd name="T87" fmla="*/ 165 h 286"/>
              <a:gd name="T88" fmla="*/ 85 w 106"/>
              <a:gd name="T89" fmla="*/ 181 h 286"/>
              <a:gd name="T90" fmla="*/ 54 w 106"/>
              <a:gd name="T91" fmla="*/ 193 h 286"/>
              <a:gd name="T92" fmla="*/ 20 w 106"/>
              <a:gd name="T93" fmla="*/ 176 h 286"/>
              <a:gd name="T94" fmla="*/ 16 w 106"/>
              <a:gd name="T95" fmla="*/ 164 h 286"/>
              <a:gd name="T96" fmla="*/ 79 w 106"/>
              <a:gd name="T97" fmla="*/ 158 h 286"/>
              <a:gd name="T98" fmla="*/ 31 w 106"/>
              <a:gd name="T99" fmla="*/ 130 h 286"/>
              <a:gd name="T100" fmla="*/ 80 w 106"/>
              <a:gd name="T101" fmla="*/ 129 h 286"/>
              <a:gd name="T102" fmla="*/ 86 w 106"/>
              <a:gd name="T103" fmla="*/ 109 h 286"/>
              <a:gd name="T104" fmla="*/ 66 w 106"/>
              <a:gd name="T105" fmla="*/ 124 h 286"/>
              <a:gd name="T106" fmla="*/ 26 w 106"/>
              <a:gd name="T107" fmla="*/ 118 h 286"/>
              <a:gd name="T108" fmla="*/ 10 w 106"/>
              <a:gd name="T109" fmla="*/ 104 h 286"/>
              <a:gd name="T110" fmla="*/ 25 w 106"/>
              <a:gd name="T111" fmla="*/ 92 h 286"/>
              <a:gd name="T112" fmla="*/ 92 w 106"/>
              <a:gd name="T113" fmla="*/ 98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6" h="286">
                <a:moveTo>
                  <a:pt x="94" y="119"/>
                </a:moveTo>
                <a:lnTo>
                  <a:pt x="94" y="118"/>
                </a:lnTo>
                <a:lnTo>
                  <a:pt x="94" y="118"/>
                </a:lnTo>
                <a:lnTo>
                  <a:pt x="94" y="118"/>
                </a:lnTo>
                <a:lnTo>
                  <a:pt x="98" y="116"/>
                </a:lnTo>
                <a:lnTo>
                  <a:pt x="103" y="113"/>
                </a:lnTo>
                <a:lnTo>
                  <a:pt x="106" y="109"/>
                </a:lnTo>
                <a:lnTo>
                  <a:pt x="106" y="104"/>
                </a:lnTo>
                <a:lnTo>
                  <a:pt x="106" y="104"/>
                </a:lnTo>
                <a:lnTo>
                  <a:pt x="106" y="98"/>
                </a:lnTo>
                <a:lnTo>
                  <a:pt x="103" y="93"/>
                </a:lnTo>
                <a:lnTo>
                  <a:pt x="98" y="90"/>
                </a:lnTo>
                <a:lnTo>
                  <a:pt x="92" y="89"/>
                </a:lnTo>
                <a:lnTo>
                  <a:pt x="92" y="89"/>
                </a:lnTo>
                <a:lnTo>
                  <a:pt x="92" y="89"/>
                </a:lnTo>
                <a:lnTo>
                  <a:pt x="92" y="89"/>
                </a:lnTo>
                <a:lnTo>
                  <a:pt x="89" y="86"/>
                </a:lnTo>
                <a:lnTo>
                  <a:pt x="89" y="86"/>
                </a:lnTo>
                <a:lnTo>
                  <a:pt x="89" y="84"/>
                </a:lnTo>
                <a:lnTo>
                  <a:pt x="89" y="84"/>
                </a:lnTo>
                <a:lnTo>
                  <a:pt x="89" y="84"/>
                </a:lnTo>
                <a:lnTo>
                  <a:pt x="89" y="58"/>
                </a:lnTo>
                <a:lnTo>
                  <a:pt x="89" y="58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94" y="52"/>
                </a:lnTo>
                <a:lnTo>
                  <a:pt x="94" y="52"/>
                </a:lnTo>
                <a:lnTo>
                  <a:pt x="94" y="52"/>
                </a:lnTo>
                <a:lnTo>
                  <a:pt x="94" y="52"/>
                </a:lnTo>
                <a:lnTo>
                  <a:pt x="98" y="50"/>
                </a:lnTo>
                <a:lnTo>
                  <a:pt x="103" y="47"/>
                </a:lnTo>
                <a:lnTo>
                  <a:pt x="106" y="43"/>
                </a:lnTo>
                <a:lnTo>
                  <a:pt x="106" y="37"/>
                </a:lnTo>
                <a:lnTo>
                  <a:pt x="106" y="37"/>
                </a:lnTo>
                <a:lnTo>
                  <a:pt x="106" y="32"/>
                </a:lnTo>
                <a:lnTo>
                  <a:pt x="103" y="27"/>
                </a:lnTo>
                <a:lnTo>
                  <a:pt x="98" y="24"/>
                </a:lnTo>
                <a:lnTo>
                  <a:pt x="92" y="23"/>
                </a:lnTo>
                <a:lnTo>
                  <a:pt x="92" y="23"/>
                </a:lnTo>
                <a:lnTo>
                  <a:pt x="92" y="21"/>
                </a:lnTo>
                <a:lnTo>
                  <a:pt x="92" y="21"/>
                </a:lnTo>
                <a:lnTo>
                  <a:pt x="89" y="20"/>
                </a:lnTo>
                <a:lnTo>
                  <a:pt x="89" y="20"/>
                </a:lnTo>
                <a:lnTo>
                  <a:pt x="89" y="5"/>
                </a:lnTo>
                <a:lnTo>
                  <a:pt x="89" y="5"/>
                </a:lnTo>
                <a:lnTo>
                  <a:pt x="88" y="1"/>
                </a:lnTo>
                <a:lnTo>
                  <a:pt x="85" y="0"/>
                </a:lnTo>
                <a:lnTo>
                  <a:pt x="85" y="0"/>
                </a:lnTo>
                <a:lnTo>
                  <a:pt x="82" y="1"/>
                </a:lnTo>
                <a:lnTo>
                  <a:pt x="80" y="5"/>
                </a:lnTo>
                <a:lnTo>
                  <a:pt x="80" y="14"/>
                </a:lnTo>
                <a:lnTo>
                  <a:pt x="80" y="15"/>
                </a:lnTo>
                <a:lnTo>
                  <a:pt x="28" y="15"/>
                </a:lnTo>
                <a:lnTo>
                  <a:pt x="28" y="5"/>
                </a:lnTo>
                <a:lnTo>
                  <a:pt x="28" y="5"/>
                </a:lnTo>
                <a:lnTo>
                  <a:pt x="28" y="1"/>
                </a:lnTo>
                <a:lnTo>
                  <a:pt x="23" y="0"/>
                </a:lnTo>
                <a:lnTo>
                  <a:pt x="23" y="0"/>
                </a:lnTo>
                <a:lnTo>
                  <a:pt x="20" y="1"/>
                </a:lnTo>
                <a:lnTo>
                  <a:pt x="19" y="5"/>
                </a:lnTo>
                <a:lnTo>
                  <a:pt x="19" y="18"/>
                </a:lnTo>
                <a:lnTo>
                  <a:pt x="19" y="18"/>
                </a:lnTo>
                <a:lnTo>
                  <a:pt x="19" y="18"/>
                </a:lnTo>
                <a:lnTo>
                  <a:pt x="16" y="21"/>
                </a:lnTo>
                <a:lnTo>
                  <a:pt x="14" y="23"/>
                </a:lnTo>
                <a:lnTo>
                  <a:pt x="14" y="23"/>
                </a:lnTo>
                <a:lnTo>
                  <a:pt x="14" y="23"/>
                </a:lnTo>
                <a:lnTo>
                  <a:pt x="8" y="24"/>
                </a:lnTo>
                <a:lnTo>
                  <a:pt x="3" y="27"/>
                </a:lnTo>
                <a:lnTo>
                  <a:pt x="2" y="32"/>
                </a:lnTo>
                <a:lnTo>
                  <a:pt x="0" y="37"/>
                </a:lnTo>
                <a:lnTo>
                  <a:pt x="0" y="37"/>
                </a:lnTo>
                <a:lnTo>
                  <a:pt x="0" y="43"/>
                </a:lnTo>
                <a:lnTo>
                  <a:pt x="3" y="47"/>
                </a:lnTo>
                <a:lnTo>
                  <a:pt x="8" y="50"/>
                </a:lnTo>
                <a:lnTo>
                  <a:pt x="13" y="52"/>
                </a:lnTo>
                <a:lnTo>
                  <a:pt x="13" y="52"/>
                </a:lnTo>
                <a:lnTo>
                  <a:pt x="14" y="52"/>
                </a:lnTo>
                <a:lnTo>
                  <a:pt x="14" y="52"/>
                </a:lnTo>
                <a:lnTo>
                  <a:pt x="19" y="58"/>
                </a:lnTo>
                <a:lnTo>
                  <a:pt x="19" y="58"/>
                </a:lnTo>
                <a:lnTo>
                  <a:pt x="19" y="84"/>
                </a:lnTo>
                <a:lnTo>
                  <a:pt x="19" y="84"/>
                </a:lnTo>
                <a:lnTo>
                  <a:pt x="19" y="84"/>
                </a:lnTo>
                <a:lnTo>
                  <a:pt x="16" y="89"/>
                </a:lnTo>
                <a:lnTo>
                  <a:pt x="14" y="89"/>
                </a:lnTo>
                <a:lnTo>
                  <a:pt x="14" y="89"/>
                </a:lnTo>
                <a:lnTo>
                  <a:pt x="14" y="89"/>
                </a:lnTo>
                <a:lnTo>
                  <a:pt x="8" y="90"/>
                </a:lnTo>
                <a:lnTo>
                  <a:pt x="3" y="93"/>
                </a:lnTo>
                <a:lnTo>
                  <a:pt x="2" y="98"/>
                </a:lnTo>
                <a:lnTo>
                  <a:pt x="0" y="104"/>
                </a:lnTo>
                <a:lnTo>
                  <a:pt x="0" y="104"/>
                </a:lnTo>
                <a:lnTo>
                  <a:pt x="0" y="109"/>
                </a:lnTo>
                <a:lnTo>
                  <a:pt x="3" y="113"/>
                </a:lnTo>
                <a:lnTo>
                  <a:pt x="8" y="116"/>
                </a:lnTo>
                <a:lnTo>
                  <a:pt x="13" y="118"/>
                </a:lnTo>
                <a:lnTo>
                  <a:pt x="13" y="118"/>
                </a:lnTo>
                <a:lnTo>
                  <a:pt x="14" y="119"/>
                </a:lnTo>
                <a:lnTo>
                  <a:pt x="14" y="119"/>
                </a:lnTo>
                <a:lnTo>
                  <a:pt x="17" y="122"/>
                </a:lnTo>
                <a:lnTo>
                  <a:pt x="22" y="126"/>
                </a:lnTo>
                <a:lnTo>
                  <a:pt x="22" y="126"/>
                </a:lnTo>
                <a:lnTo>
                  <a:pt x="22" y="149"/>
                </a:lnTo>
                <a:lnTo>
                  <a:pt x="22" y="150"/>
                </a:lnTo>
                <a:lnTo>
                  <a:pt x="22" y="150"/>
                </a:lnTo>
                <a:lnTo>
                  <a:pt x="17" y="152"/>
                </a:lnTo>
                <a:lnTo>
                  <a:pt x="16" y="155"/>
                </a:lnTo>
                <a:lnTo>
                  <a:pt x="14" y="155"/>
                </a:lnTo>
                <a:lnTo>
                  <a:pt x="14" y="155"/>
                </a:lnTo>
                <a:lnTo>
                  <a:pt x="14" y="155"/>
                </a:lnTo>
                <a:lnTo>
                  <a:pt x="8" y="156"/>
                </a:lnTo>
                <a:lnTo>
                  <a:pt x="3" y="159"/>
                </a:lnTo>
                <a:lnTo>
                  <a:pt x="2" y="164"/>
                </a:lnTo>
                <a:lnTo>
                  <a:pt x="0" y="170"/>
                </a:lnTo>
                <a:lnTo>
                  <a:pt x="0" y="170"/>
                </a:lnTo>
                <a:lnTo>
                  <a:pt x="0" y="175"/>
                </a:lnTo>
                <a:lnTo>
                  <a:pt x="3" y="179"/>
                </a:lnTo>
                <a:lnTo>
                  <a:pt x="8" y="182"/>
                </a:lnTo>
                <a:lnTo>
                  <a:pt x="13" y="184"/>
                </a:lnTo>
                <a:lnTo>
                  <a:pt x="13" y="184"/>
                </a:lnTo>
                <a:lnTo>
                  <a:pt x="14" y="185"/>
                </a:lnTo>
                <a:lnTo>
                  <a:pt x="14" y="185"/>
                </a:lnTo>
                <a:lnTo>
                  <a:pt x="19" y="190"/>
                </a:lnTo>
                <a:lnTo>
                  <a:pt x="19" y="191"/>
                </a:lnTo>
                <a:lnTo>
                  <a:pt x="19" y="214"/>
                </a:lnTo>
                <a:lnTo>
                  <a:pt x="19" y="214"/>
                </a:lnTo>
                <a:lnTo>
                  <a:pt x="20" y="214"/>
                </a:lnTo>
                <a:lnTo>
                  <a:pt x="20" y="216"/>
                </a:lnTo>
                <a:lnTo>
                  <a:pt x="19" y="217"/>
                </a:lnTo>
                <a:lnTo>
                  <a:pt x="19" y="217"/>
                </a:lnTo>
                <a:lnTo>
                  <a:pt x="16" y="221"/>
                </a:lnTo>
                <a:lnTo>
                  <a:pt x="14" y="221"/>
                </a:lnTo>
                <a:lnTo>
                  <a:pt x="14" y="221"/>
                </a:lnTo>
                <a:lnTo>
                  <a:pt x="14" y="221"/>
                </a:lnTo>
                <a:lnTo>
                  <a:pt x="8" y="222"/>
                </a:lnTo>
                <a:lnTo>
                  <a:pt x="3" y="225"/>
                </a:lnTo>
                <a:lnTo>
                  <a:pt x="2" y="230"/>
                </a:lnTo>
                <a:lnTo>
                  <a:pt x="0" y="236"/>
                </a:lnTo>
                <a:lnTo>
                  <a:pt x="0" y="236"/>
                </a:lnTo>
                <a:lnTo>
                  <a:pt x="0" y="240"/>
                </a:lnTo>
                <a:lnTo>
                  <a:pt x="3" y="245"/>
                </a:lnTo>
                <a:lnTo>
                  <a:pt x="8" y="248"/>
                </a:lnTo>
                <a:lnTo>
                  <a:pt x="13" y="251"/>
                </a:lnTo>
                <a:lnTo>
                  <a:pt x="13" y="251"/>
                </a:lnTo>
                <a:lnTo>
                  <a:pt x="14" y="251"/>
                </a:lnTo>
                <a:lnTo>
                  <a:pt x="14" y="251"/>
                </a:lnTo>
                <a:lnTo>
                  <a:pt x="19" y="257"/>
                </a:lnTo>
                <a:lnTo>
                  <a:pt x="19" y="257"/>
                </a:lnTo>
                <a:lnTo>
                  <a:pt x="19" y="282"/>
                </a:lnTo>
                <a:lnTo>
                  <a:pt x="19" y="282"/>
                </a:lnTo>
                <a:lnTo>
                  <a:pt x="20" y="285"/>
                </a:lnTo>
                <a:lnTo>
                  <a:pt x="23" y="286"/>
                </a:lnTo>
                <a:lnTo>
                  <a:pt x="23" y="286"/>
                </a:lnTo>
                <a:lnTo>
                  <a:pt x="28" y="285"/>
                </a:lnTo>
                <a:lnTo>
                  <a:pt x="28" y="282"/>
                </a:lnTo>
                <a:lnTo>
                  <a:pt x="28" y="262"/>
                </a:lnTo>
                <a:lnTo>
                  <a:pt x="31" y="262"/>
                </a:lnTo>
                <a:lnTo>
                  <a:pt x="31" y="262"/>
                </a:lnTo>
                <a:lnTo>
                  <a:pt x="43" y="266"/>
                </a:lnTo>
                <a:lnTo>
                  <a:pt x="54" y="268"/>
                </a:lnTo>
                <a:lnTo>
                  <a:pt x="54" y="268"/>
                </a:lnTo>
                <a:lnTo>
                  <a:pt x="60" y="268"/>
                </a:lnTo>
                <a:lnTo>
                  <a:pt x="66" y="266"/>
                </a:lnTo>
                <a:lnTo>
                  <a:pt x="79" y="262"/>
                </a:lnTo>
                <a:lnTo>
                  <a:pt x="80" y="260"/>
                </a:lnTo>
                <a:lnTo>
                  <a:pt x="80" y="282"/>
                </a:lnTo>
                <a:lnTo>
                  <a:pt x="80" y="282"/>
                </a:lnTo>
                <a:lnTo>
                  <a:pt x="82" y="285"/>
                </a:lnTo>
                <a:lnTo>
                  <a:pt x="85" y="286"/>
                </a:lnTo>
                <a:lnTo>
                  <a:pt x="85" y="286"/>
                </a:lnTo>
                <a:lnTo>
                  <a:pt x="88" y="285"/>
                </a:lnTo>
                <a:lnTo>
                  <a:pt x="89" y="282"/>
                </a:lnTo>
                <a:lnTo>
                  <a:pt x="89" y="256"/>
                </a:lnTo>
                <a:lnTo>
                  <a:pt x="89" y="256"/>
                </a:lnTo>
                <a:lnTo>
                  <a:pt x="89" y="256"/>
                </a:lnTo>
                <a:lnTo>
                  <a:pt x="94" y="251"/>
                </a:lnTo>
                <a:lnTo>
                  <a:pt x="94" y="251"/>
                </a:lnTo>
                <a:lnTo>
                  <a:pt x="94" y="251"/>
                </a:lnTo>
                <a:lnTo>
                  <a:pt x="94" y="251"/>
                </a:lnTo>
                <a:lnTo>
                  <a:pt x="98" y="248"/>
                </a:lnTo>
                <a:lnTo>
                  <a:pt x="103" y="245"/>
                </a:lnTo>
                <a:lnTo>
                  <a:pt x="106" y="240"/>
                </a:lnTo>
                <a:lnTo>
                  <a:pt x="106" y="236"/>
                </a:lnTo>
                <a:lnTo>
                  <a:pt x="106" y="236"/>
                </a:lnTo>
                <a:lnTo>
                  <a:pt x="106" y="230"/>
                </a:lnTo>
                <a:lnTo>
                  <a:pt x="103" y="225"/>
                </a:lnTo>
                <a:lnTo>
                  <a:pt x="98" y="222"/>
                </a:lnTo>
                <a:lnTo>
                  <a:pt x="92" y="221"/>
                </a:lnTo>
                <a:lnTo>
                  <a:pt x="92" y="221"/>
                </a:lnTo>
                <a:lnTo>
                  <a:pt x="92" y="221"/>
                </a:lnTo>
                <a:lnTo>
                  <a:pt x="92" y="221"/>
                </a:lnTo>
                <a:lnTo>
                  <a:pt x="89" y="217"/>
                </a:lnTo>
                <a:lnTo>
                  <a:pt x="88" y="217"/>
                </a:lnTo>
                <a:lnTo>
                  <a:pt x="89" y="216"/>
                </a:lnTo>
                <a:lnTo>
                  <a:pt x="89" y="216"/>
                </a:lnTo>
                <a:lnTo>
                  <a:pt x="89" y="214"/>
                </a:lnTo>
                <a:lnTo>
                  <a:pt x="89" y="190"/>
                </a:lnTo>
                <a:lnTo>
                  <a:pt x="89" y="188"/>
                </a:lnTo>
                <a:lnTo>
                  <a:pt x="89" y="188"/>
                </a:lnTo>
                <a:lnTo>
                  <a:pt x="94" y="185"/>
                </a:lnTo>
                <a:lnTo>
                  <a:pt x="94" y="184"/>
                </a:lnTo>
                <a:lnTo>
                  <a:pt x="94" y="184"/>
                </a:lnTo>
                <a:lnTo>
                  <a:pt x="94" y="184"/>
                </a:lnTo>
                <a:lnTo>
                  <a:pt x="98" y="182"/>
                </a:lnTo>
                <a:lnTo>
                  <a:pt x="103" y="179"/>
                </a:lnTo>
                <a:lnTo>
                  <a:pt x="106" y="175"/>
                </a:lnTo>
                <a:lnTo>
                  <a:pt x="106" y="170"/>
                </a:lnTo>
                <a:lnTo>
                  <a:pt x="106" y="170"/>
                </a:lnTo>
                <a:lnTo>
                  <a:pt x="106" y="164"/>
                </a:lnTo>
                <a:lnTo>
                  <a:pt x="103" y="159"/>
                </a:lnTo>
                <a:lnTo>
                  <a:pt x="98" y="156"/>
                </a:lnTo>
                <a:lnTo>
                  <a:pt x="92" y="155"/>
                </a:lnTo>
                <a:lnTo>
                  <a:pt x="92" y="155"/>
                </a:lnTo>
                <a:lnTo>
                  <a:pt x="92" y="155"/>
                </a:lnTo>
                <a:lnTo>
                  <a:pt x="92" y="155"/>
                </a:lnTo>
                <a:lnTo>
                  <a:pt x="89" y="152"/>
                </a:lnTo>
                <a:lnTo>
                  <a:pt x="89" y="152"/>
                </a:lnTo>
                <a:lnTo>
                  <a:pt x="89" y="126"/>
                </a:lnTo>
                <a:lnTo>
                  <a:pt x="89" y="124"/>
                </a:lnTo>
                <a:lnTo>
                  <a:pt x="89" y="124"/>
                </a:lnTo>
                <a:lnTo>
                  <a:pt x="89" y="124"/>
                </a:lnTo>
                <a:lnTo>
                  <a:pt x="94" y="119"/>
                </a:lnTo>
                <a:lnTo>
                  <a:pt x="94" y="119"/>
                </a:lnTo>
                <a:close/>
                <a:moveTo>
                  <a:pt x="16" y="43"/>
                </a:moveTo>
                <a:lnTo>
                  <a:pt x="16" y="43"/>
                </a:lnTo>
                <a:lnTo>
                  <a:pt x="11" y="41"/>
                </a:lnTo>
                <a:lnTo>
                  <a:pt x="10" y="37"/>
                </a:lnTo>
                <a:lnTo>
                  <a:pt x="10" y="37"/>
                </a:lnTo>
                <a:lnTo>
                  <a:pt x="11" y="34"/>
                </a:lnTo>
                <a:lnTo>
                  <a:pt x="16" y="32"/>
                </a:lnTo>
                <a:lnTo>
                  <a:pt x="20" y="32"/>
                </a:lnTo>
                <a:lnTo>
                  <a:pt x="20" y="32"/>
                </a:lnTo>
                <a:lnTo>
                  <a:pt x="22" y="29"/>
                </a:lnTo>
                <a:lnTo>
                  <a:pt x="23" y="26"/>
                </a:lnTo>
                <a:lnTo>
                  <a:pt x="25" y="24"/>
                </a:lnTo>
                <a:lnTo>
                  <a:pt x="28" y="24"/>
                </a:lnTo>
                <a:lnTo>
                  <a:pt x="79" y="24"/>
                </a:lnTo>
                <a:lnTo>
                  <a:pt x="79" y="24"/>
                </a:lnTo>
                <a:lnTo>
                  <a:pt x="82" y="24"/>
                </a:lnTo>
                <a:lnTo>
                  <a:pt x="83" y="26"/>
                </a:lnTo>
                <a:lnTo>
                  <a:pt x="85" y="29"/>
                </a:lnTo>
                <a:lnTo>
                  <a:pt x="86" y="32"/>
                </a:lnTo>
                <a:lnTo>
                  <a:pt x="92" y="32"/>
                </a:lnTo>
                <a:lnTo>
                  <a:pt x="92" y="32"/>
                </a:lnTo>
                <a:lnTo>
                  <a:pt x="95" y="34"/>
                </a:lnTo>
                <a:lnTo>
                  <a:pt x="97" y="37"/>
                </a:lnTo>
                <a:lnTo>
                  <a:pt x="97" y="37"/>
                </a:lnTo>
                <a:lnTo>
                  <a:pt x="95" y="41"/>
                </a:lnTo>
                <a:lnTo>
                  <a:pt x="92" y="43"/>
                </a:lnTo>
                <a:lnTo>
                  <a:pt x="86" y="43"/>
                </a:lnTo>
                <a:lnTo>
                  <a:pt x="86" y="44"/>
                </a:lnTo>
                <a:lnTo>
                  <a:pt x="86" y="44"/>
                </a:lnTo>
                <a:lnTo>
                  <a:pt x="85" y="49"/>
                </a:lnTo>
                <a:lnTo>
                  <a:pt x="82" y="52"/>
                </a:lnTo>
                <a:lnTo>
                  <a:pt x="82" y="52"/>
                </a:lnTo>
                <a:lnTo>
                  <a:pt x="75" y="54"/>
                </a:lnTo>
                <a:lnTo>
                  <a:pt x="75" y="54"/>
                </a:lnTo>
                <a:lnTo>
                  <a:pt x="66" y="58"/>
                </a:lnTo>
                <a:lnTo>
                  <a:pt x="60" y="60"/>
                </a:lnTo>
                <a:lnTo>
                  <a:pt x="54" y="60"/>
                </a:lnTo>
                <a:lnTo>
                  <a:pt x="54" y="60"/>
                </a:lnTo>
                <a:lnTo>
                  <a:pt x="48" y="60"/>
                </a:lnTo>
                <a:lnTo>
                  <a:pt x="42" y="58"/>
                </a:lnTo>
                <a:lnTo>
                  <a:pt x="31" y="54"/>
                </a:lnTo>
                <a:lnTo>
                  <a:pt x="31" y="54"/>
                </a:lnTo>
                <a:lnTo>
                  <a:pt x="26" y="52"/>
                </a:lnTo>
                <a:lnTo>
                  <a:pt x="26" y="52"/>
                </a:lnTo>
                <a:lnTo>
                  <a:pt x="22" y="49"/>
                </a:lnTo>
                <a:lnTo>
                  <a:pt x="20" y="44"/>
                </a:lnTo>
                <a:lnTo>
                  <a:pt x="20" y="43"/>
                </a:lnTo>
                <a:lnTo>
                  <a:pt x="16" y="43"/>
                </a:lnTo>
                <a:close/>
                <a:moveTo>
                  <a:pt x="80" y="61"/>
                </a:moveTo>
                <a:lnTo>
                  <a:pt x="80" y="80"/>
                </a:lnTo>
                <a:lnTo>
                  <a:pt x="80" y="81"/>
                </a:lnTo>
                <a:lnTo>
                  <a:pt x="28" y="81"/>
                </a:lnTo>
                <a:lnTo>
                  <a:pt x="28" y="63"/>
                </a:lnTo>
                <a:lnTo>
                  <a:pt x="31" y="64"/>
                </a:lnTo>
                <a:lnTo>
                  <a:pt x="31" y="64"/>
                </a:lnTo>
                <a:lnTo>
                  <a:pt x="43" y="67"/>
                </a:lnTo>
                <a:lnTo>
                  <a:pt x="54" y="69"/>
                </a:lnTo>
                <a:lnTo>
                  <a:pt x="54" y="69"/>
                </a:lnTo>
                <a:lnTo>
                  <a:pt x="60" y="69"/>
                </a:lnTo>
                <a:lnTo>
                  <a:pt x="66" y="67"/>
                </a:lnTo>
                <a:lnTo>
                  <a:pt x="79" y="63"/>
                </a:lnTo>
                <a:lnTo>
                  <a:pt x="80" y="61"/>
                </a:lnTo>
                <a:close/>
                <a:moveTo>
                  <a:pt x="92" y="230"/>
                </a:moveTo>
                <a:lnTo>
                  <a:pt x="92" y="230"/>
                </a:lnTo>
                <a:lnTo>
                  <a:pt x="95" y="231"/>
                </a:lnTo>
                <a:lnTo>
                  <a:pt x="97" y="236"/>
                </a:lnTo>
                <a:lnTo>
                  <a:pt x="97" y="236"/>
                </a:lnTo>
                <a:lnTo>
                  <a:pt x="95" y="240"/>
                </a:lnTo>
                <a:lnTo>
                  <a:pt x="92" y="242"/>
                </a:lnTo>
                <a:lnTo>
                  <a:pt x="86" y="242"/>
                </a:lnTo>
                <a:lnTo>
                  <a:pt x="86" y="242"/>
                </a:lnTo>
                <a:lnTo>
                  <a:pt x="86" y="242"/>
                </a:lnTo>
                <a:lnTo>
                  <a:pt x="85" y="247"/>
                </a:lnTo>
                <a:lnTo>
                  <a:pt x="82" y="250"/>
                </a:lnTo>
                <a:lnTo>
                  <a:pt x="82" y="250"/>
                </a:lnTo>
                <a:lnTo>
                  <a:pt x="75" y="253"/>
                </a:lnTo>
                <a:lnTo>
                  <a:pt x="75" y="253"/>
                </a:lnTo>
                <a:lnTo>
                  <a:pt x="66" y="257"/>
                </a:lnTo>
                <a:lnTo>
                  <a:pt x="60" y="259"/>
                </a:lnTo>
                <a:lnTo>
                  <a:pt x="54" y="259"/>
                </a:lnTo>
                <a:lnTo>
                  <a:pt x="54" y="259"/>
                </a:lnTo>
                <a:lnTo>
                  <a:pt x="48" y="259"/>
                </a:lnTo>
                <a:lnTo>
                  <a:pt x="42" y="257"/>
                </a:lnTo>
                <a:lnTo>
                  <a:pt x="31" y="253"/>
                </a:lnTo>
                <a:lnTo>
                  <a:pt x="31" y="253"/>
                </a:lnTo>
                <a:lnTo>
                  <a:pt x="26" y="250"/>
                </a:lnTo>
                <a:lnTo>
                  <a:pt x="26" y="250"/>
                </a:lnTo>
                <a:lnTo>
                  <a:pt x="22" y="247"/>
                </a:lnTo>
                <a:lnTo>
                  <a:pt x="20" y="242"/>
                </a:lnTo>
                <a:lnTo>
                  <a:pt x="20" y="242"/>
                </a:lnTo>
                <a:lnTo>
                  <a:pt x="16" y="242"/>
                </a:lnTo>
                <a:lnTo>
                  <a:pt x="16" y="242"/>
                </a:lnTo>
                <a:lnTo>
                  <a:pt x="11" y="240"/>
                </a:lnTo>
                <a:lnTo>
                  <a:pt x="10" y="236"/>
                </a:lnTo>
                <a:lnTo>
                  <a:pt x="10" y="236"/>
                </a:lnTo>
                <a:lnTo>
                  <a:pt x="11" y="231"/>
                </a:lnTo>
                <a:lnTo>
                  <a:pt x="16" y="230"/>
                </a:lnTo>
                <a:lnTo>
                  <a:pt x="20" y="230"/>
                </a:lnTo>
                <a:lnTo>
                  <a:pt x="20" y="230"/>
                </a:lnTo>
                <a:lnTo>
                  <a:pt x="22" y="228"/>
                </a:lnTo>
                <a:lnTo>
                  <a:pt x="23" y="225"/>
                </a:lnTo>
                <a:lnTo>
                  <a:pt x="25" y="224"/>
                </a:lnTo>
                <a:lnTo>
                  <a:pt x="28" y="224"/>
                </a:lnTo>
                <a:lnTo>
                  <a:pt x="79" y="224"/>
                </a:lnTo>
                <a:lnTo>
                  <a:pt x="79" y="224"/>
                </a:lnTo>
                <a:lnTo>
                  <a:pt x="82" y="224"/>
                </a:lnTo>
                <a:lnTo>
                  <a:pt x="83" y="225"/>
                </a:lnTo>
                <a:lnTo>
                  <a:pt x="85" y="227"/>
                </a:lnTo>
                <a:lnTo>
                  <a:pt x="86" y="230"/>
                </a:lnTo>
                <a:lnTo>
                  <a:pt x="92" y="230"/>
                </a:lnTo>
                <a:close/>
                <a:moveTo>
                  <a:pt x="28" y="214"/>
                </a:moveTo>
                <a:lnTo>
                  <a:pt x="28" y="194"/>
                </a:lnTo>
                <a:lnTo>
                  <a:pt x="31" y="196"/>
                </a:lnTo>
                <a:lnTo>
                  <a:pt x="31" y="196"/>
                </a:lnTo>
                <a:lnTo>
                  <a:pt x="43" y="201"/>
                </a:lnTo>
                <a:lnTo>
                  <a:pt x="54" y="202"/>
                </a:lnTo>
                <a:lnTo>
                  <a:pt x="54" y="202"/>
                </a:lnTo>
                <a:lnTo>
                  <a:pt x="60" y="201"/>
                </a:lnTo>
                <a:lnTo>
                  <a:pt x="66" y="199"/>
                </a:lnTo>
                <a:lnTo>
                  <a:pt x="79" y="194"/>
                </a:lnTo>
                <a:lnTo>
                  <a:pt x="80" y="194"/>
                </a:lnTo>
                <a:lnTo>
                  <a:pt x="80" y="213"/>
                </a:lnTo>
                <a:lnTo>
                  <a:pt x="80" y="214"/>
                </a:lnTo>
                <a:lnTo>
                  <a:pt x="28" y="214"/>
                </a:lnTo>
                <a:close/>
                <a:moveTo>
                  <a:pt x="92" y="164"/>
                </a:moveTo>
                <a:lnTo>
                  <a:pt x="92" y="164"/>
                </a:lnTo>
                <a:lnTo>
                  <a:pt x="95" y="165"/>
                </a:lnTo>
                <a:lnTo>
                  <a:pt x="97" y="170"/>
                </a:lnTo>
                <a:lnTo>
                  <a:pt x="97" y="170"/>
                </a:lnTo>
                <a:lnTo>
                  <a:pt x="95" y="173"/>
                </a:lnTo>
                <a:lnTo>
                  <a:pt x="92" y="176"/>
                </a:lnTo>
                <a:lnTo>
                  <a:pt x="86" y="176"/>
                </a:lnTo>
                <a:lnTo>
                  <a:pt x="86" y="176"/>
                </a:lnTo>
                <a:lnTo>
                  <a:pt x="86" y="176"/>
                </a:lnTo>
                <a:lnTo>
                  <a:pt x="85" y="181"/>
                </a:lnTo>
                <a:lnTo>
                  <a:pt x="82" y="184"/>
                </a:lnTo>
                <a:lnTo>
                  <a:pt x="82" y="184"/>
                </a:lnTo>
                <a:lnTo>
                  <a:pt x="75" y="187"/>
                </a:lnTo>
                <a:lnTo>
                  <a:pt x="75" y="187"/>
                </a:lnTo>
                <a:lnTo>
                  <a:pt x="66" y="190"/>
                </a:lnTo>
                <a:lnTo>
                  <a:pt x="60" y="191"/>
                </a:lnTo>
                <a:lnTo>
                  <a:pt x="54" y="193"/>
                </a:lnTo>
                <a:lnTo>
                  <a:pt x="54" y="193"/>
                </a:lnTo>
                <a:lnTo>
                  <a:pt x="48" y="191"/>
                </a:lnTo>
                <a:lnTo>
                  <a:pt x="42" y="190"/>
                </a:lnTo>
                <a:lnTo>
                  <a:pt x="31" y="187"/>
                </a:lnTo>
                <a:lnTo>
                  <a:pt x="31" y="187"/>
                </a:lnTo>
                <a:lnTo>
                  <a:pt x="26" y="184"/>
                </a:lnTo>
                <a:lnTo>
                  <a:pt x="26" y="184"/>
                </a:lnTo>
                <a:lnTo>
                  <a:pt x="22" y="181"/>
                </a:lnTo>
                <a:lnTo>
                  <a:pt x="20" y="176"/>
                </a:lnTo>
                <a:lnTo>
                  <a:pt x="20" y="176"/>
                </a:lnTo>
                <a:lnTo>
                  <a:pt x="16" y="176"/>
                </a:lnTo>
                <a:lnTo>
                  <a:pt x="16" y="176"/>
                </a:lnTo>
                <a:lnTo>
                  <a:pt x="11" y="173"/>
                </a:lnTo>
                <a:lnTo>
                  <a:pt x="10" y="170"/>
                </a:lnTo>
                <a:lnTo>
                  <a:pt x="10" y="170"/>
                </a:lnTo>
                <a:lnTo>
                  <a:pt x="11" y="165"/>
                </a:lnTo>
                <a:lnTo>
                  <a:pt x="16" y="164"/>
                </a:lnTo>
                <a:lnTo>
                  <a:pt x="20" y="164"/>
                </a:lnTo>
                <a:lnTo>
                  <a:pt x="20" y="164"/>
                </a:lnTo>
                <a:lnTo>
                  <a:pt x="22" y="161"/>
                </a:lnTo>
                <a:lnTo>
                  <a:pt x="23" y="159"/>
                </a:lnTo>
                <a:lnTo>
                  <a:pt x="25" y="158"/>
                </a:lnTo>
                <a:lnTo>
                  <a:pt x="28" y="158"/>
                </a:lnTo>
                <a:lnTo>
                  <a:pt x="79" y="158"/>
                </a:lnTo>
                <a:lnTo>
                  <a:pt x="79" y="158"/>
                </a:lnTo>
                <a:lnTo>
                  <a:pt x="82" y="158"/>
                </a:lnTo>
                <a:lnTo>
                  <a:pt x="83" y="159"/>
                </a:lnTo>
                <a:lnTo>
                  <a:pt x="85" y="161"/>
                </a:lnTo>
                <a:lnTo>
                  <a:pt x="86" y="164"/>
                </a:lnTo>
                <a:lnTo>
                  <a:pt x="92" y="164"/>
                </a:lnTo>
                <a:close/>
                <a:moveTo>
                  <a:pt x="28" y="149"/>
                </a:moveTo>
                <a:lnTo>
                  <a:pt x="28" y="129"/>
                </a:lnTo>
                <a:lnTo>
                  <a:pt x="31" y="130"/>
                </a:lnTo>
                <a:lnTo>
                  <a:pt x="31" y="130"/>
                </a:lnTo>
                <a:lnTo>
                  <a:pt x="43" y="135"/>
                </a:lnTo>
                <a:lnTo>
                  <a:pt x="54" y="136"/>
                </a:lnTo>
                <a:lnTo>
                  <a:pt x="54" y="136"/>
                </a:lnTo>
                <a:lnTo>
                  <a:pt x="60" y="135"/>
                </a:lnTo>
                <a:lnTo>
                  <a:pt x="68" y="133"/>
                </a:lnTo>
                <a:lnTo>
                  <a:pt x="80" y="129"/>
                </a:lnTo>
                <a:lnTo>
                  <a:pt x="80" y="129"/>
                </a:lnTo>
                <a:lnTo>
                  <a:pt x="83" y="127"/>
                </a:lnTo>
                <a:lnTo>
                  <a:pt x="83" y="147"/>
                </a:lnTo>
                <a:lnTo>
                  <a:pt x="82" y="149"/>
                </a:lnTo>
                <a:lnTo>
                  <a:pt x="80" y="149"/>
                </a:lnTo>
                <a:lnTo>
                  <a:pt x="80" y="149"/>
                </a:lnTo>
                <a:lnTo>
                  <a:pt x="79" y="149"/>
                </a:lnTo>
                <a:lnTo>
                  <a:pt x="28" y="149"/>
                </a:lnTo>
                <a:close/>
                <a:moveTo>
                  <a:pt x="86" y="109"/>
                </a:moveTo>
                <a:lnTo>
                  <a:pt x="86" y="110"/>
                </a:lnTo>
                <a:lnTo>
                  <a:pt x="86" y="110"/>
                </a:lnTo>
                <a:lnTo>
                  <a:pt x="85" y="115"/>
                </a:lnTo>
                <a:lnTo>
                  <a:pt x="82" y="118"/>
                </a:lnTo>
                <a:lnTo>
                  <a:pt x="82" y="118"/>
                </a:lnTo>
                <a:lnTo>
                  <a:pt x="75" y="119"/>
                </a:lnTo>
                <a:lnTo>
                  <a:pt x="75" y="119"/>
                </a:lnTo>
                <a:lnTo>
                  <a:pt x="66" y="124"/>
                </a:lnTo>
                <a:lnTo>
                  <a:pt x="60" y="126"/>
                </a:lnTo>
                <a:lnTo>
                  <a:pt x="54" y="127"/>
                </a:lnTo>
                <a:lnTo>
                  <a:pt x="54" y="127"/>
                </a:lnTo>
                <a:lnTo>
                  <a:pt x="48" y="126"/>
                </a:lnTo>
                <a:lnTo>
                  <a:pt x="42" y="124"/>
                </a:lnTo>
                <a:lnTo>
                  <a:pt x="31" y="119"/>
                </a:lnTo>
                <a:lnTo>
                  <a:pt x="31" y="119"/>
                </a:lnTo>
                <a:lnTo>
                  <a:pt x="26" y="118"/>
                </a:lnTo>
                <a:lnTo>
                  <a:pt x="26" y="118"/>
                </a:lnTo>
                <a:lnTo>
                  <a:pt x="22" y="115"/>
                </a:lnTo>
                <a:lnTo>
                  <a:pt x="20" y="110"/>
                </a:lnTo>
                <a:lnTo>
                  <a:pt x="20" y="109"/>
                </a:lnTo>
                <a:lnTo>
                  <a:pt x="16" y="109"/>
                </a:lnTo>
                <a:lnTo>
                  <a:pt x="16" y="109"/>
                </a:lnTo>
                <a:lnTo>
                  <a:pt x="11" y="107"/>
                </a:lnTo>
                <a:lnTo>
                  <a:pt x="10" y="104"/>
                </a:lnTo>
                <a:lnTo>
                  <a:pt x="10" y="104"/>
                </a:lnTo>
                <a:lnTo>
                  <a:pt x="11" y="99"/>
                </a:lnTo>
                <a:lnTo>
                  <a:pt x="16" y="98"/>
                </a:lnTo>
                <a:lnTo>
                  <a:pt x="20" y="98"/>
                </a:lnTo>
                <a:lnTo>
                  <a:pt x="20" y="98"/>
                </a:lnTo>
                <a:lnTo>
                  <a:pt x="22" y="95"/>
                </a:lnTo>
                <a:lnTo>
                  <a:pt x="23" y="93"/>
                </a:lnTo>
                <a:lnTo>
                  <a:pt x="25" y="92"/>
                </a:lnTo>
                <a:lnTo>
                  <a:pt x="28" y="90"/>
                </a:lnTo>
                <a:lnTo>
                  <a:pt x="79" y="90"/>
                </a:lnTo>
                <a:lnTo>
                  <a:pt x="79" y="90"/>
                </a:lnTo>
                <a:lnTo>
                  <a:pt x="82" y="92"/>
                </a:lnTo>
                <a:lnTo>
                  <a:pt x="83" y="93"/>
                </a:lnTo>
                <a:lnTo>
                  <a:pt x="85" y="95"/>
                </a:lnTo>
                <a:lnTo>
                  <a:pt x="86" y="98"/>
                </a:lnTo>
                <a:lnTo>
                  <a:pt x="92" y="98"/>
                </a:lnTo>
                <a:lnTo>
                  <a:pt x="92" y="98"/>
                </a:lnTo>
                <a:lnTo>
                  <a:pt x="95" y="99"/>
                </a:lnTo>
                <a:lnTo>
                  <a:pt x="97" y="104"/>
                </a:lnTo>
                <a:lnTo>
                  <a:pt x="97" y="104"/>
                </a:lnTo>
                <a:lnTo>
                  <a:pt x="95" y="107"/>
                </a:lnTo>
                <a:lnTo>
                  <a:pt x="92" y="109"/>
                </a:lnTo>
                <a:lnTo>
                  <a:pt x="86" y="109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82" name="Group 281"/>
          <p:cNvGrpSpPr/>
          <p:nvPr userDrawn="1"/>
        </p:nvGrpSpPr>
        <p:grpSpPr>
          <a:xfrm>
            <a:off x="6168960" y="1578703"/>
            <a:ext cx="549755" cy="302926"/>
            <a:chOff x="5019676" y="1385888"/>
            <a:chExt cx="466725" cy="342900"/>
          </a:xfrm>
        </p:grpSpPr>
        <p:sp>
          <p:nvSpPr>
            <p:cNvPr id="283" name="Freeform 575"/>
            <p:cNvSpPr>
              <a:spLocks/>
            </p:cNvSpPr>
            <p:nvPr/>
          </p:nvSpPr>
          <p:spPr bwMode="auto">
            <a:xfrm>
              <a:off x="5121276" y="1597025"/>
              <a:ext cx="34925" cy="30163"/>
            </a:xfrm>
            <a:custGeom>
              <a:avLst/>
              <a:gdLst>
                <a:gd name="T0" fmla="*/ 5 w 22"/>
                <a:gd name="T1" fmla="*/ 19 h 19"/>
                <a:gd name="T2" fmla="*/ 5 w 22"/>
                <a:gd name="T3" fmla="*/ 19 h 19"/>
                <a:gd name="T4" fmla="*/ 6 w 22"/>
                <a:gd name="T5" fmla="*/ 19 h 19"/>
                <a:gd name="T6" fmla="*/ 6 w 22"/>
                <a:gd name="T7" fmla="*/ 19 h 19"/>
                <a:gd name="T8" fmla="*/ 16 w 22"/>
                <a:gd name="T9" fmla="*/ 14 h 19"/>
                <a:gd name="T10" fmla="*/ 22 w 22"/>
                <a:gd name="T11" fmla="*/ 7 h 19"/>
                <a:gd name="T12" fmla="*/ 22 w 22"/>
                <a:gd name="T13" fmla="*/ 7 h 19"/>
                <a:gd name="T14" fmla="*/ 22 w 22"/>
                <a:gd name="T15" fmla="*/ 4 h 19"/>
                <a:gd name="T16" fmla="*/ 19 w 22"/>
                <a:gd name="T17" fmla="*/ 0 h 19"/>
                <a:gd name="T18" fmla="*/ 19 w 22"/>
                <a:gd name="T19" fmla="*/ 0 h 19"/>
                <a:gd name="T20" fmla="*/ 16 w 22"/>
                <a:gd name="T21" fmla="*/ 0 h 19"/>
                <a:gd name="T22" fmla="*/ 14 w 22"/>
                <a:gd name="T23" fmla="*/ 2 h 19"/>
                <a:gd name="T24" fmla="*/ 14 w 22"/>
                <a:gd name="T25" fmla="*/ 2 h 19"/>
                <a:gd name="T26" fmla="*/ 9 w 22"/>
                <a:gd name="T27" fmla="*/ 8 h 19"/>
                <a:gd name="T28" fmla="*/ 3 w 22"/>
                <a:gd name="T29" fmla="*/ 11 h 19"/>
                <a:gd name="T30" fmla="*/ 3 w 22"/>
                <a:gd name="T31" fmla="*/ 11 h 19"/>
                <a:gd name="T32" fmla="*/ 2 w 22"/>
                <a:gd name="T33" fmla="*/ 14 h 19"/>
                <a:gd name="T34" fmla="*/ 0 w 22"/>
                <a:gd name="T35" fmla="*/ 17 h 19"/>
                <a:gd name="T36" fmla="*/ 0 w 22"/>
                <a:gd name="T37" fmla="*/ 17 h 19"/>
                <a:gd name="T38" fmla="*/ 2 w 22"/>
                <a:gd name="T39" fmla="*/ 19 h 19"/>
                <a:gd name="T40" fmla="*/ 5 w 22"/>
                <a:gd name="T41" fmla="*/ 19 h 19"/>
                <a:gd name="T42" fmla="*/ 5 w 22"/>
                <a:gd name="T4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19">
                  <a:moveTo>
                    <a:pt x="5" y="19"/>
                  </a:move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6" y="14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9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4" name="Freeform 576"/>
            <p:cNvSpPr>
              <a:spLocks/>
            </p:cNvSpPr>
            <p:nvPr/>
          </p:nvSpPr>
          <p:spPr bwMode="auto">
            <a:xfrm>
              <a:off x="5413376" y="1535113"/>
              <a:ext cx="31750" cy="31750"/>
            </a:xfrm>
            <a:custGeom>
              <a:avLst/>
              <a:gdLst>
                <a:gd name="T0" fmla="*/ 3 w 20"/>
                <a:gd name="T1" fmla="*/ 20 h 20"/>
                <a:gd name="T2" fmla="*/ 3 w 20"/>
                <a:gd name="T3" fmla="*/ 20 h 20"/>
                <a:gd name="T4" fmla="*/ 5 w 20"/>
                <a:gd name="T5" fmla="*/ 20 h 20"/>
                <a:gd name="T6" fmla="*/ 5 w 20"/>
                <a:gd name="T7" fmla="*/ 20 h 20"/>
                <a:gd name="T8" fmla="*/ 14 w 20"/>
                <a:gd name="T9" fmla="*/ 13 h 20"/>
                <a:gd name="T10" fmla="*/ 20 w 20"/>
                <a:gd name="T11" fmla="*/ 6 h 20"/>
                <a:gd name="T12" fmla="*/ 20 w 20"/>
                <a:gd name="T13" fmla="*/ 6 h 20"/>
                <a:gd name="T14" fmla="*/ 20 w 20"/>
                <a:gd name="T15" fmla="*/ 3 h 20"/>
                <a:gd name="T16" fmla="*/ 19 w 20"/>
                <a:gd name="T17" fmla="*/ 1 h 20"/>
                <a:gd name="T18" fmla="*/ 19 w 20"/>
                <a:gd name="T19" fmla="*/ 1 h 20"/>
                <a:gd name="T20" fmla="*/ 15 w 20"/>
                <a:gd name="T21" fmla="*/ 0 h 20"/>
                <a:gd name="T22" fmla="*/ 12 w 20"/>
                <a:gd name="T23" fmla="*/ 3 h 20"/>
                <a:gd name="T24" fmla="*/ 12 w 20"/>
                <a:gd name="T25" fmla="*/ 3 h 20"/>
                <a:gd name="T26" fmla="*/ 8 w 20"/>
                <a:gd name="T27" fmla="*/ 7 h 20"/>
                <a:gd name="T28" fmla="*/ 2 w 20"/>
                <a:gd name="T29" fmla="*/ 12 h 20"/>
                <a:gd name="T30" fmla="*/ 2 w 20"/>
                <a:gd name="T31" fmla="*/ 12 h 20"/>
                <a:gd name="T32" fmla="*/ 0 w 20"/>
                <a:gd name="T33" fmla="*/ 13 h 20"/>
                <a:gd name="T34" fmla="*/ 0 w 20"/>
                <a:gd name="T35" fmla="*/ 16 h 20"/>
                <a:gd name="T36" fmla="*/ 0 w 20"/>
                <a:gd name="T37" fmla="*/ 16 h 20"/>
                <a:gd name="T38" fmla="*/ 2 w 20"/>
                <a:gd name="T39" fmla="*/ 20 h 20"/>
                <a:gd name="T40" fmla="*/ 3 w 20"/>
                <a:gd name="T41" fmla="*/ 20 h 20"/>
                <a:gd name="T42" fmla="*/ 3 w 20"/>
                <a:gd name="T4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3" y="20"/>
                  </a:moveTo>
                  <a:lnTo>
                    <a:pt x="3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14" y="13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8" y="7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5" name="Freeform 577"/>
            <p:cNvSpPr>
              <a:spLocks noEditPoints="1"/>
            </p:cNvSpPr>
            <p:nvPr/>
          </p:nvSpPr>
          <p:spPr bwMode="auto">
            <a:xfrm>
              <a:off x="5019676" y="1385888"/>
              <a:ext cx="466725" cy="342900"/>
            </a:xfrm>
            <a:custGeom>
              <a:avLst/>
              <a:gdLst>
                <a:gd name="T0" fmla="*/ 182 w 294"/>
                <a:gd name="T1" fmla="*/ 80 h 216"/>
                <a:gd name="T2" fmla="*/ 199 w 294"/>
                <a:gd name="T3" fmla="*/ 120 h 216"/>
                <a:gd name="T4" fmla="*/ 239 w 294"/>
                <a:gd name="T5" fmla="*/ 135 h 216"/>
                <a:gd name="T6" fmla="*/ 270 w 294"/>
                <a:gd name="T7" fmla="*/ 126 h 216"/>
                <a:gd name="T8" fmla="*/ 293 w 294"/>
                <a:gd name="T9" fmla="*/ 91 h 216"/>
                <a:gd name="T10" fmla="*/ 293 w 294"/>
                <a:gd name="T11" fmla="*/ 77 h 216"/>
                <a:gd name="T12" fmla="*/ 240 w 294"/>
                <a:gd name="T13" fmla="*/ 5 h 216"/>
                <a:gd name="T14" fmla="*/ 172 w 294"/>
                <a:gd name="T15" fmla="*/ 17 h 216"/>
                <a:gd name="T16" fmla="*/ 155 w 294"/>
                <a:gd name="T17" fmla="*/ 2 h 216"/>
                <a:gd name="T18" fmla="*/ 135 w 294"/>
                <a:gd name="T19" fmla="*/ 2 h 216"/>
                <a:gd name="T20" fmla="*/ 119 w 294"/>
                <a:gd name="T21" fmla="*/ 17 h 216"/>
                <a:gd name="T22" fmla="*/ 118 w 294"/>
                <a:gd name="T23" fmla="*/ 29 h 216"/>
                <a:gd name="T24" fmla="*/ 52 w 294"/>
                <a:gd name="T25" fmla="*/ 45 h 216"/>
                <a:gd name="T26" fmla="*/ 1 w 294"/>
                <a:gd name="T27" fmla="*/ 115 h 216"/>
                <a:gd name="T28" fmla="*/ 1 w 294"/>
                <a:gd name="T29" fmla="*/ 130 h 216"/>
                <a:gd name="T30" fmla="*/ 24 w 294"/>
                <a:gd name="T31" fmla="*/ 164 h 216"/>
                <a:gd name="T32" fmla="*/ 55 w 294"/>
                <a:gd name="T33" fmla="*/ 175 h 216"/>
                <a:gd name="T34" fmla="*/ 95 w 294"/>
                <a:gd name="T35" fmla="*/ 158 h 216"/>
                <a:gd name="T36" fmla="*/ 112 w 294"/>
                <a:gd name="T37" fmla="*/ 118 h 216"/>
                <a:gd name="T38" fmla="*/ 110 w 294"/>
                <a:gd name="T39" fmla="*/ 115 h 216"/>
                <a:gd name="T40" fmla="*/ 124 w 294"/>
                <a:gd name="T41" fmla="*/ 45 h 216"/>
                <a:gd name="T42" fmla="*/ 83 w 294"/>
                <a:gd name="T43" fmla="*/ 186 h 216"/>
                <a:gd name="T44" fmla="*/ 58 w 294"/>
                <a:gd name="T45" fmla="*/ 193 h 216"/>
                <a:gd name="T46" fmla="*/ 49 w 294"/>
                <a:gd name="T47" fmla="*/ 212 h 216"/>
                <a:gd name="T48" fmla="*/ 54 w 294"/>
                <a:gd name="T49" fmla="*/ 216 h 216"/>
                <a:gd name="T50" fmla="*/ 240 w 294"/>
                <a:gd name="T51" fmla="*/ 215 h 216"/>
                <a:gd name="T52" fmla="*/ 239 w 294"/>
                <a:gd name="T53" fmla="*/ 202 h 216"/>
                <a:gd name="T54" fmla="*/ 222 w 294"/>
                <a:gd name="T55" fmla="*/ 189 h 216"/>
                <a:gd name="T56" fmla="*/ 162 w 294"/>
                <a:gd name="T57" fmla="*/ 51 h 216"/>
                <a:gd name="T58" fmla="*/ 167 w 294"/>
                <a:gd name="T59" fmla="*/ 45 h 216"/>
                <a:gd name="T60" fmla="*/ 173 w 294"/>
                <a:gd name="T61" fmla="*/ 28 h 216"/>
                <a:gd name="T62" fmla="*/ 185 w 294"/>
                <a:gd name="T63" fmla="*/ 75 h 216"/>
                <a:gd name="T64" fmla="*/ 55 w 294"/>
                <a:gd name="T65" fmla="*/ 166 h 216"/>
                <a:gd name="T66" fmla="*/ 23 w 294"/>
                <a:gd name="T67" fmla="*/ 153 h 216"/>
                <a:gd name="T68" fmla="*/ 9 w 294"/>
                <a:gd name="T69" fmla="*/ 123 h 216"/>
                <a:gd name="T70" fmla="*/ 98 w 294"/>
                <a:gd name="T71" fmla="*/ 140 h 216"/>
                <a:gd name="T72" fmla="*/ 73 w 294"/>
                <a:gd name="T73" fmla="*/ 163 h 216"/>
                <a:gd name="T74" fmla="*/ 99 w 294"/>
                <a:gd name="T75" fmla="*/ 114 h 216"/>
                <a:gd name="T76" fmla="*/ 208 w 294"/>
                <a:gd name="T77" fmla="*/ 195 h 216"/>
                <a:gd name="T78" fmla="*/ 230 w 294"/>
                <a:gd name="T79" fmla="*/ 202 h 216"/>
                <a:gd name="T80" fmla="*/ 61 w 294"/>
                <a:gd name="T81" fmla="*/ 202 h 216"/>
                <a:gd name="T82" fmla="*/ 133 w 294"/>
                <a:gd name="T83" fmla="*/ 195 h 216"/>
                <a:gd name="T84" fmla="*/ 138 w 294"/>
                <a:gd name="T85" fmla="*/ 54 h 216"/>
                <a:gd name="T86" fmla="*/ 155 w 294"/>
                <a:gd name="T87" fmla="*/ 54 h 216"/>
                <a:gd name="T88" fmla="*/ 158 w 294"/>
                <a:gd name="T89" fmla="*/ 195 h 216"/>
                <a:gd name="T90" fmla="*/ 138 w 294"/>
                <a:gd name="T91" fmla="*/ 45 h 216"/>
                <a:gd name="T92" fmla="*/ 126 w 294"/>
                <a:gd name="T93" fmla="*/ 28 h 216"/>
                <a:gd name="T94" fmla="*/ 145 w 294"/>
                <a:gd name="T95" fmla="*/ 8 h 216"/>
                <a:gd name="T96" fmla="*/ 164 w 294"/>
                <a:gd name="T97" fmla="*/ 20 h 216"/>
                <a:gd name="T98" fmla="*/ 159 w 294"/>
                <a:gd name="T99" fmla="*/ 42 h 216"/>
                <a:gd name="T100" fmla="*/ 239 w 294"/>
                <a:gd name="T101" fmla="*/ 16 h 216"/>
                <a:gd name="T102" fmla="*/ 285 w 294"/>
                <a:gd name="T103" fmla="*/ 84 h 216"/>
                <a:gd name="T104" fmla="*/ 276 w 294"/>
                <a:gd name="T105" fmla="*/ 109 h 216"/>
                <a:gd name="T106" fmla="*/ 248 w 294"/>
                <a:gd name="T107" fmla="*/ 126 h 216"/>
                <a:gd name="T108" fmla="*/ 221 w 294"/>
                <a:gd name="T109" fmla="*/ 124 h 216"/>
                <a:gd name="T110" fmla="*/ 196 w 294"/>
                <a:gd name="T111" fmla="*/ 1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4" h="216">
                  <a:moveTo>
                    <a:pt x="184" y="77"/>
                  </a:moveTo>
                  <a:lnTo>
                    <a:pt x="184" y="77"/>
                  </a:lnTo>
                  <a:lnTo>
                    <a:pt x="182" y="80"/>
                  </a:lnTo>
                  <a:lnTo>
                    <a:pt x="182" y="80"/>
                  </a:lnTo>
                  <a:lnTo>
                    <a:pt x="184" y="91"/>
                  </a:lnTo>
                  <a:lnTo>
                    <a:pt x="187" y="101"/>
                  </a:lnTo>
                  <a:lnTo>
                    <a:pt x="193" y="110"/>
                  </a:lnTo>
                  <a:lnTo>
                    <a:pt x="199" y="120"/>
                  </a:lnTo>
                  <a:lnTo>
                    <a:pt x="207" y="126"/>
                  </a:lnTo>
                  <a:lnTo>
                    <a:pt x="217" y="130"/>
                  </a:lnTo>
                  <a:lnTo>
                    <a:pt x="227" y="135"/>
                  </a:lnTo>
                  <a:lnTo>
                    <a:pt x="239" y="135"/>
                  </a:lnTo>
                  <a:lnTo>
                    <a:pt x="239" y="135"/>
                  </a:lnTo>
                  <a:lnTo>
                    <a:pt x="250" y="135"/>
                  </a:lnTo>
                  <a:lnTo>
                    <a:pt x="260" y="130"/>
                  </a:lnTo>
                  <a:lnTo>
                    <a:pt x="270" y="126"/>
                  </a:lnTo>
                  <a:lnTo>
                    <a:pt x="277" y="120"/>
                  </a:lnTo>
                  <a:lnTo>
                    <a:pt x="285" y="110"/>
                  </a:lnTo>
                  <a:lnTo>
                    <a:pt x="290" y="101"/>
                  </a:lnTo>
                  <a:lnTo>
                    <a:pt x="293" y="91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93" y="77"/>
                  </a:lnTo>
                  <a:lnTo>
                    <a:pt x="293" y="77"/>
                  </a:lnTo>
                  <a:lnTo>
                    <a:pt x="293" y="75"/>
                  </a:lnTo>
                  <a:lnTo>
                    <a:pt x="242" y="6"/>
                  </a:lnTo>
                  <a:lnTo>
                    <a:pt x="242" y="6"/>
                  </a:lnTo>
                  <a:lnTo>
                    <a:pt x="240" y="5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36" y="5"/>
                  </a:lnTo>
                  <a:lnTo>
                    <a:pt x="172" y="17"/>
                  </a:lnTo>
                  <a:lnTo>
                    <a:pt x="172" y="17"/>
                  </a:lnTo>
                  <a:lnTo>
                    <a:pt x="167" y="11"/>
                  </a:lnTo>
                  <a:lnTo>
                    <a:pt x="161" y="5"/>
                  </a:lnTo>
                  <a:lnTo>
                    <a:pt x="155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0"/>
                  </a:lnTo>
                  <a:lnTo>
                    <a:pt x="135" y="2"/>
                  </a:lnTo>
                  <a:lnTo>
                    <a:pt x="130" y="5"/>
                  </a:lnTo>
                  <a:lnTo>
                    <a:pt x="126" y="8"/>
                  </a:lnTo>
                  <a:lnTo>
                    <a:pt x="122" y="12"/>
                  </a:lnTo>
                  <a:lnTo>
                    <a:pt x="119" y="17"/>
                  </a:lnTo>
                  <a:lnTo>
                    <a:pt x="118" y="22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9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" y="130"/>
                  </a:lnTo>
                  <a:lnTo>
                    <a:pt x="4" y="140"/>
                  </a:lnTo>
                  <a:lnTo>
                    <a:pt x="9" y="150"/>
                  </a:lnTo>
                  <a:lnTo>
                    <a:pt x="17" y="158"/>
                  </a:lnTo>
                  <a:lnTo>
                    <a:pt x="24" y="164"/>
                  </a:lnTo>
                  <a:lnTo>
                    <a:pt x="34" y="170"/>
                  </a:lnTo>
                  <a:lnTo>
                    <a:pt x="44" y="173"/>
                  </a:lnTo>
                  <a:lnTo>
                    <a:pt x="55" y="175"/>
                  </a:lnTo>
                  <a:lnTo>
                    <a:pt x="55" y="175"/>
                  </a:lnTo>
                  <a:lnTo>
                    <a:pt x="67" y="173"/>
                  </a:lnTo>
                  <a:lnTo>
                    <a:pt x="76" y="170"/>
                  </a:lnTo>
                  <a:lnTo>
                    <a:pt x="87" y="164"/>
                  </a:lnTo>
                  <a:lnTo>
                    <a:pt x="95" y="158"/>
                  </a:lnTo>
                  <a:lnTo>
                    <a:pt x="101" y="150"/>
                  </a:lnTo>
                  <a:lnTo>
                    <a:pt x="107" y="140"/>
                  </a:lnTo>
                  <a:lnTo>
                    <a:pt x="110" y="130"/>
                  </a:lnTo>
                  <a:lnTo>
                    <a:pt x="112" y="118"/>
                  </a:lnTo>
                  <a:lnTo>
                    <a:pt x="112" y="118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63" y="49"/>
                  </a:lnTo>
                  <a:lnTo>
                    <a:pt x="119" y="37"/>
                  </a:lnTo>
                  <a:lnTo>
                    <a:pt x="119" y="37"/>
                  </a:lnTo>
                  <a:lnTo>
                    <a:pt x="124" y="45"/>
                  </a:lnTo>
                  <a:lnTo>
                    <a:pt x="129" y="49"/>
                  </a:lnTo>
                  <a:lnTo>
                    <a:pt x="129" y="186"/>
                  </a:lnTo>
                  <a:lnTo>
                    <a:pt x="83" y="186"/>
                  </a:lnTo>
                  <a:lnTo>
                    <a:pt x="83" y="186"/>
                  </a:lnTo>
                  <a:lnTo>
                    <a:pt x="76" y="187"/>
                  </a:lnTo>
                  <a:lnTo>
                    <a:pt x="69" y="189"/>
                  </a:lnTo>
                  <a:lnTo>
                    <a:pt x="64" y="190"/>
                  </a:lnTo>
                  <a:lnTo>
                    <a:pt x="58" y="193"/>
                  </a:lnTo>
                  <a:lnTo>
                    <a:pt x="55" y="198"/>
                  </a:lnTo>
                  <a:lnTo>
                    <a:pt x="52" y="202"/>
                  </a:lnTo>
                  <a:lnTo>
                    <a:pt x="49" y="207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50" y="215"/>
                  </a:lnTo>
                  <a:lnTo>
                    <a:pt x="50" y="215"/>
                  </a:lnTo>
                  <a:lnTo>
                    <a:pt x="54" y="216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40" y="215"/>
                  </a:lnTo>
                  <a:lnTo>
                    <a:pt x="240" y="215"/>
                  </a:lnTo>
                  <a:lnTo>
                    <a:pt x="242" y="212"/>
                  </a:lnTo>
                  <a:lnTo>
                    <a:pt x="242" y="212"/>
                  </a:lnTo>
                  <a:lnTo>
                    <a:pt x="242" y="207"/>
                  </a:lnTo>
                  <a:lnTo>
                    <a:pt x="239" y="202"/>
                  </a:lnTo>
                  <a:lnTo>
                    <a:pt x="236" y="198"/>
                  </a:lnTo>
                  <a:lnTo>
                    <a:pt x="233" y="193"/>
                  </a:lnTo>
                  <a:lnTo>
                    <a:pt x="227" y="190"/>
                  </a:lnTo>
                  <a:lnTo>
                    <a:pt x="222" y="189"/>
                  </a:lnTo>
                  <a:lnTo>
                    <a:pt x="216" y="187"/>
                  </a:lnTo>
                  <a:lnTo>
                    <a:pt x="208" y="186"/>
                  </a:lnTo>
                  <a:lnTo>
                    <a:pt x="162" y="186"/>
                  </a:lnTo>
                  <a:lnTo>
                    <a:pt x="162" y="51"/>
                  </a:lnTo>
                  <a:lnTo>
                    <a:pt x="162" y="51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67" y="45"/>
                  </a:lnTo>
                  <a:lnTo>
                    <a:pt x="170" y="40"/>
                  </a:lnTo>
                  <a:lnTo>
                    <a:pt x="173" y="34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6"/>
                  </a:lnTo>
                  <a:lnTo>
                    <a:pt x="228" y="14"/>
                  </a:lnTo>
                  <a:lnTo>
                    <a:pt x="185" y="75"/>
                  </a:lnTo>
                  <a:lnTo>
                    <a:pt x="185" y="75"/>
                  </a:lnTo>
                  <a:lnTo>
                    <a:pt x="184" y="77"/>
                  </a:lnTo>
                  <a:lnTo>
                    <a:pt x="184" y="77"/>
                  </a:lnTo>
                  <a:close/>
                  <a:moveTo>
                    <a:pt x="55" y="166"/>
                  </a:moveTo>
                  <a:lnTo>
                    <a:pt x="55" y="166"/>
                  </a:lnTo>
                  <a:lnTo>
                    <a:pt x="46" y="166"/>
                  </a:lnTo>
                  <a:lnTo>
                    <a:pt x="38" y="163"/>
                  </a:lnTo>
                  <a:lnTo>
                    <a:pt x="31" y="158"/>
                  </a:lnTo>
                  <a:lnTo>
                    <a:pt x="23" y="153"/>
                  </a:lnTo>
                  <a:lnTo>
                    <a:pt x="18" y="147"/>
                  </a:lnTo>
                  <a:lnTo>
                    <a:pt x="14" y="140"/>
                  </a:lnTo>
                  <a:lnTo>
                    <a:pt x="11" y="132"/>
                  </a:lnTo>
                  <a:lnTo>
                    <a:pt x="9" y="123"/>
                  </a:lnTo>
                  <a:lnTo>
                    <a:pt x="103" y="123"/>
                  </a:lnTo>
                  <a:lnTo>
                    <a:pt x="103" y="123"/>
                  </a:lnTo>
                  <a:lnTo>
                    <a:pt x="101" y="132"/>
                  </a:lnTo>
                  <a:lnTo>
                    <a:pt x="98" y="140"/>
                  </a:lnTo>
                  <a:lnTo>
                    <a:pt x="93" y="147"/>
                  </a:lnTo>
                  <a:lnTo>
                    <a:pt x="87" y="153"/>
                  </a:lnTo>
                  <a:lnTo>
                    <a:pt x="81" y="158"/>
                  </a:lnTo>
                  <a:lnTo>
                    <a:pt x="73" y="163"/>
                  </a:lnTo>
                  <a:lnTo>
                    <a:pt x="64" y="166"/>
                  </a:lnTo>
                  <a:lnTo>
                    <a:pt x="55" y="166"/>
                  </a:lnTo>
                  <a:lnTo>
                    <a:pt x="55" y="166"/>
                  </a:lnTo>
                  <a:close/>
                  <a:moveTo>
                    <a:pt x="99" y="114"/>
                  </a:moveTo>
                  <a:lnTo>
                    <a:pt x="12" y="114"/>
                  </a:lnTo>
                  <a:lnTo>
                    <a:pt x="55" y="54"/>
                  </a:lnTo>
                  <a:lnTo>
                    <a:pt x="99" y="114"/>
                  </a:lnTo>
                  <a:close/>
                  <a:moveTo>
                    <a:pt x="208" y="195"/>
                  </a:moveTo>
                  <a:lnTo>
                    <a:pt x="208" y="195"/>
                  </a:lnTo>
                  <a:lnTo>
                    <a:pt x="217" y="195"/>
                  </a:lnTo>
                  <a:lnTo>
                    <a:pt x="224" y="198"/>
                  </a:lnTo>
                  <a:lnTo>
                    <a:pt x="230" y="202"/>
                  </a:lnTo>
                  <a:lnTo>
                    <a:pt x="233" y="209"/>
                  </a:lnTo>
                  <a:lnTo>
                    <a:pt x="58" y="209"/>
                  </a:lnTo>
                  <a:lnTo>
                    <a:pt x="58" y="209"/>
                  </a:lnTo>
                  <a:lnTo>
                    <a:pt x="61" y="202"/>
                  </a:lnTo>
                  <a:lnTo>
                    <a:pt x="67" y="198"/>
                  </a:lnTo>
                  <a:lnTo>
                    <a:pt x="73" y="195"/>
                  </a:lnTo>
                  <a:lnTo>
                    <a:pt x="83" y="195"/>
                  </a:lnTo>
                  <a:lnTo>
                    <a:pt x="133" y="195"/>
                  </a:lnTo>
                  <a:lnTo>
                    <a:pt x="133" y="195"/>
                  </a:lnTo>
                  <a:lnTo>
                    <a:pt x="136" y="193"/>
                  </a:lnTo>
                  <a:lnTo>
                    <a:pt x="138" y="190"/>
                  </a:lnTo>
                  <a:lnTo>
                    <a:pt x="138" y="54"/>
                  </a:lnTo>
                  <a:lnTo>
                    <a:pt x="138" y="54"/>
                  </a:lnTo>
                  <a:lnTo>
                    <a:pt x="145" y="55"/>
                  </a:lnTo>
                  <a:lnTo>
                    <a:pt x="145" y="55"/>
                  </a:lnTo>
                  <a:lnTo>
                    <a:pt x="155" y="54"/>
                  </a:lnTo>
                  <a:lnTo>
                    <a:pt x="155" y="190"/>
                  </a:lnTo>
                  <a:lnTo>
                    <a:pt x="155" y="190"/>
                  </a:lnTo>
                  <a:lnTo>
                    <a:pt x="155" y="193"/>
                  </a:lnTo>
                  <a:lnTo>
                    <a:pt x="158" y="195"/>
                  </a:lnTo>
                  <a:lnTo>
                    <a:pt x="208" y="195"/>
                  </a:lnTo>
                  <a:close/>
                  <a:moveTo>
                    <a:pt x="145" y="46"/>
                  </a:moveTo>
                  <a:lnTo>
                    <a:pt x="145" y="46"/>
                  </a:lnTo>
                  <a:lnTo>
                    <a:pt x="138" y="45"/>
                  </a:lnTo>
                  <a:lnTo>
                    <a:pt x="132" y="42"/>
                  </a:lnTo>
                  <a:lnTo>
                    <a:pt x="127" y="35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8"/>
                  </a:lnTo>
                  <a:lnTo>
                    <a:pt x="145" y="8"/>
                  </a:lnTo>
                  <a:lnTo>
                    <a:pt x="153" y="9"/>
                  </a:lnTo>
                  <a:lnTo>
                    <a:pt x="159" y="14"/>
                  </a:lnTo>
                  <a:lnTo>
                    <a:pt x="164" y="20"/>
                  </a:lnTo>
                  <a:lnTo>
                    <a:pt x="165" y="28"/>
                  </a:lnTo>
                  <a:lnTo>
                    <a:pt x="165" y="28"/>
                  </a:lnTo>
                  <a:lnTo>
                    <a:pt x="164" y="35"/>
                  </a:lnTo>
                  <a:lnTo>
                    <a:pt x="159" y="42"/>
                  </a:lnTo>
                  <a:lnTo>
                    <a:pt x="153" y="45"/>
                  </a:lnTo>
                  <a:lnTo>
                    <a:pt x="145" y="46"/>
                  </a:lnTo>
                  <a:lnTo>
                    <a:pt x="145" y="46"/>
                  </a:lnTo>
                  <a:close/>
                  <a:moveTo>
                    <a:pt x="239" y="16"/>
                  </a:moveTo>
                  <a:lnTo>
                    <a:pt x="282" y="75"/>
                  </a:lnTo>
                  <a:lnTo>
                    <a:pt x="194" y="75"/>
                  </a:lnTo>
                  <a:lnTo>
                    <a:pt x="239" y="16"/>
                  </a:lnTo>
                  <a:close/>
                  <a:moveTo>
                    <a:pt x="285" y="84"/>
                  </a:moveTo>
                  <a:lnTo>
                    <a:pt x="285" y="84"/>
                  </a:lnTo>
                  <a:lnTo>
                    <a:pt x="283" y="92"/>
                  </a:lnTo>
                  <a:lnTo>
                    <a:pt x="280" y="101"/>
                  </a:lnTo>
                  <a:lnTo>
                    <a:pt x="276" y="109"/>
                  </a:lnTo>
                  <a:lnTo>
                    <a:pt x="271" y="115"/>
                  </a:lnTo>
                  <a:lnTo>
                    <a:pt x="263" y="120"/>
                  </a:lnTo>
                  <a:lnTo>
                    <a:pt x="256" y="124"/>
                  </a:lnTo>
                  <a:lnTo>
                    <a:pt x="248" y="126"/>
                  </a:lnTo>
                  <a:lnTo>
                    <a:pt x="239" y="127"/>
                  </a:lnTo>
                  <a:lnTo>
                    <a:pt x="239" y="127"/>
                  </a:lnTo>
                  <a:lnTo>
                    <a:pt x="230" y="126"/>
                  </a:lnTo>
                  <a:lnTo>
                    <a:pt x="221" y="124"/>
                  </a:lnTo>
                  <a:lnTo>
                    <a:pt x="213" y="120"/>
                  </a:lnTo>
                  <a:lnTo>
                    <a:pt x="207" y="115"/>
                  </a:lnTo>
                  <a:lnTo>
                    <a:pt x="201" y="109"/>
                  </a:lnTo>
                  <a:lnTo>
                    <a:pt x="196" y="101"/>
                  </a:lnTo>
                  <a:lnTo>
                    <a:pt x="193" y="92"/>
                  </a:lnTo>
                  <a:lnTo>
                    <a:pt x="191" y="84"/>
                  </a:lnTo>
                  <a:lnTo>
                    <a:pt x="285" y="8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86" name="Freeform 578"/>
          <p:cNvSpPr>
            <a:spLocks noEditPoints="1"/>
          </p:cNvSpPr>
          <p:nvPr userDrawn="1"/>
        </p:nvSpPr>
        <p:spPr bwMode="auto">
          <a:xfrm>
            <a:off x="4429942" y="1622179"/>
            <a:ext cx="388941" cy="286097"/>
          </a:xfrm>
          <a:custGeom>
            <a:avLst/>
            <a:gdLst>
              <a:gd name="T0" fmla="*/ 104 w 208"/>
              <a:gd name="T1" fmla="*/ 0 h 204"/>
              <a:gd name="T2" fmla="*/ 104 w 208"/>
              <a:gd name="T3" fmla="*/ 0 h 204"/>
              <a:gd name="T4" fmla="*/ 62 w 208"/>
              <a:gd name="T5" fmla="*/ 9 h 204"/>
              <a:gd name="T6" fmla="*/ 30 w 208"/>
              <a:gd name="T7" fmla="*/ 30 h 204"/>
              <a:gd name="T8" fmla="*/ 7 w 208"/>
              <a:gd name="T9" fmla="*/ 63 h 204"/>
              <a:gd name="T10" fmla="*/ 0 w 208"/>
              <a:gd name="T11" fmla="*/ 102 h 204"/>
              <a:gd name="T12" fmla="*/ 4 w 208"/>
              <a:gd name="T13" fmla="*/ 132 h 204"/>
              <a:gd name="T14" fmla="*/ 23 w 208"/>
              <a:gd name="T15" fmla="*/ 167 h 204"/>
              <a:gd name="T16" fmla="*/ 53 w 208"/>
              <a:gd name="T17" fmla="*/ 191 h 204"/>
              <a:gd name="T18" fmla="*/ 93 w 208"/>
              <a:gd name="T19" fmla="*/ 202 h 204"/>
              <a:gd name="T20" fmla="*/ 104 w 208"/>
              <a:gd name="T21" fmla="*/ 204 h 204"/>
              <a:gd name="T22" fmla="*/ 104 w 208"/>
              <a:gd name="T23" fmla="*/ 204 h 204"/>
              <a:gd name="T24" fmla="*/ 104 w 208"/>
              <a:gd name="T25" fmla="*/ 204 h 204"/>
              <a:gd name="T26" fmla="*/ 145 w 208"/>
              <a:gd name="T27" fmla="*/ 196 h 204"/>
              <a:gd name="T28" fmla="*/ 177 w 208"/>
              <a:gd name="T29" fmla="*/ 173 h 204"/>
              <a:gd name="T30" fmla="*/ 200 w 208"/>
              <a:gd name="T31" fmla="*/ 141 h 204"/>
              <a:gd name="T32" fmla="*/ 208 w 208"/>
              <a:gd name="T33" fmla="*/ 102 h 204"/>
              <a:gd name="T34" fmla="*/ 203 w 208"/>
              <a:gd name="T35" fmla="*/ 72 h 204"/>
              <a:gd name="T36" fmla="*/ 185 w 208"/>
              <a:gd name="T37" fmla="*/ 37 h 204"/>
              <a:gd name="T38" fmla="*/ 154 w 208"/>
              <a:gd name="T39" fmla="*/ 12 h 204"/>
              <a:gd name="T40" fmla="*/ 115 w 208"/>
              <a:gd name="T41" fmla="*/ 1 h 204"/>
              <a:gd name="T42" fmla="*/ 81 w 208"/>
              <a:gd name="T43" fmla="*/ 11 h 204"/>
              <a:gd name="T44" fmla="*/ 58 w 208"/>
              <a:gd name="T45" fmla="*/ 50 h 204"/>
              <a:gd name="T46" fmla="*/ 17 w 208"/>
              <a:gd name="T47" fmla="*/ 61 h 204"/>
              <a:gd name="T48" fmla="*/ 47 w 208"/>
              <a:gd name="T49" fmla="*/ 26 h 204"/>
              <a:gd name="T50" fmla="*/ 81 w 208"/>
              <a:gd name="T51" fmla="*/ 11 h 204"/>
              <a:gd name="T52" fmla="*/ 10 w 208"/>
              <a:gd name="T53" fmla="*/ 79 h 204"/>
              <a:gd name="T54" fmla="*/ 50 w 208"/>
              <a:gd name="T55" fmla="*/ 102 h 204"/>
              <a:gd name="T56" fmla="*/ 7 w 208"/>
              <a:gd name="T57" fmla="*/ 113 h 204"/>
              <a:gd name="T58" fmla="*/ 52 w 208"/>
              <a:gd name="T59" fmla="*/ 132 h 204"/>
              <a:gd name="T60" fmla="*/ 70 w 208"/>
              <a:gd name="T61" fmla="*/ 182 h 204"/>
              <a:gd name="T62" fmla="*/ 58 w 208"/>
              <a:gd name="T63" fmla="*/ 185 h 204"/>
              <a:gd name="T64" fmla="*/ 23 w 208"/>
              <a:gd name="T65" fmla="*/ 153 h 204"/>
              <a:gd name="T66" fmla="*/ 99 w 208"/>
              <a:gd name="T67" fmla="*/ 196 h 204"/>
              <a:gd name="T68" fmla="*/ 81 w 208"/>
              <a:gd name="T69" fmla="*/ 184 h 204"/>
              <a:gd name="T70" fmla="*/ 62 w 208"/>
              <a:gd name="T71" fmla="*/ 144 h 204"/>
              <a:gd name="T72" fmla="*/ 99 w 208"/>
              <a:gd name="T73" fmla="*/ 124 h 204"/>
              <a:gd name="T74" fmla="*/ 58 w 208"/>
              <a:gd name="T75" fmla="*/ 102 h 204"/>
              <a:gd name="T76" fmla="*/ 99 w 208"/>
              <a:gd name="T77" fmla="*/ 72 h 204"/>
              <a:gd name="T78" fmla="*/ 72 w 208"/>
              <a:gd name="T79" fmla="*/ 34 h 204"/>
              <a:gd name="T80" fmla="*/ 92 w 208"/>
              <a:gd name="T81" fmla="*/ 11 h 204"/>
              <a:gd name="T82" fmla="*/ 156 w 208"/>
              <a:gd name="T83" fmla="*/ 72 h 204"/>
              <a:gd name="T84" fmla="*/ 138 w 208"/>
              <a:gd name="T85" fmla="*/ 21 h 204"/>
              <a:gd name="T86" fmla="*/ 151 w 208"/>
              <a:gd name="T87" fmla="*/ 20 h 204"/>
              <a:gd name="T88" fmla="*/ 187 w 208"/>
              <a:gd name="T89" fmla="*/ 50 h 204"/>
              <a:gd name="T90" fmla="*/ 107 w 208"/>
              <a:gd name="T91" fmla="*/ 7 h 204"/>
              <a:gd name="T92" fmla="*/ 127 w 208"/>
              <a:gd name="T93" fmla="*/ 20 h 204"/>
              <a:gd name="T94" fmla="*/ 145 w 208"/>
              <a:gd name="T95" fmla="*/ 60 h 204"/>
              <a:gd name="T96" fmla="*/ 107 w 208"/>
              <a:gd name="T97" fmla="*/ 79 h 204"/>
              <a:gd name="T98" fmla="*/ 151 w 208"/>
              <a:gd name="T99" fmla="*/ 102 h 204"/>
              <a:gd name="T100" fmla="*/ 107 w 208"/>
              <a:gd name="T101" fmla="*/ 196 h 204"/>
              <a:gd name="T102" fmla="*/ 145 w 208"/>
              <a:gd name="T103" fmla="*/ 144 h 204"/>
              <a:gd name="T104" fmla="*/ 127 w 208"/>
              <a:gd name="T105" fmla="*/ 184 h 204"/>
              <a:gd name="T106" fmla="*/ 107 w 208"/>
              <a:gd name="T107" fmla="*/ 196 h 204"/>
              <a:gd name="T108" fmla="*/ 145 w 208"/>
              <a:gd name="T109" fmla="*/ 168 h 204"/>
              <a:gd name="T110" fmla="*/ 196 w 208"/>
              <a:gd name="T111" fmla="*/ 132 h 204"/>
              <a:gd name="T112" fmla="*/ 170 w 208"/>
              <a:gd name="T113" fmla="*/ 171 h 204"/>
              <a:gd name="T114" fmla="*/ 128 w 208"/>
              <a:gd name="T115" fmla="*/ 193 h 204"/>
              <a:gd name="T116" fmla="*/ 157 w 208"/>
              <a:gd name="T117" fmla="*/ 102 h 204"/>
              <a:gd name="T118" fmla="*/ 197 w 208"/>
              <a:gd name="T119" fmla="*/ 79 h 204"/>
              <a:gd name="T120" fmla="*/ 202 w 208"/>
              <a:gd name="T121" fmla="*/ 102 h 204"/>
              <a:gd name="T122" fmla="*/ 157 w 208"/>
              <a:gd name="T123" fmla="*/ 12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8" h="204">
                <a:moveTo>
                  <a:pt x="104" y="0"/>
                </a:move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93" y="1"/>
                </a:lnTo>
                <a:lnTo>
                  <a:pt x="82" y="3"/>
                </a:lnTo>
                <a:lnTo>
                  <a:pt x="73" y="4"/>
                </a:lnTo>
                <a:lnTo>
                  <a:pt x="62" y="9"/>
                </a:lnTo>
                <a:lnTo>
                  <a:pt x="53" y="12"/>
                </a:lnTo>
                <a:lnTo>
                  <a:pt x="46" y="18"/>
                </a:lnTo>
                <a:lnTo>
                  <a:pt x="38" y="24"/>
                </a:lnTo>
                <a:lnTo>
                  <a:pt x="30" y="30"/>
                </a:lnTo>
                <a:lnTo>
                  <a:pt x="23" y="38"/>
                </a:lnTo>
                <a:lnTo>
                  <a:pt x="18" y="46"/>
                </a:lnTo>
                <a:lnTo>
                  <a:pt x="12" y="53"/>
                </a:lnTo>
                <a:lnTo>
                  <a:pt x="7" y="63"/>
                </a:lnTo>
                <a:lnTo>
                  <a:pt x="4" y="72"/>
                </a:lnTo>
                <a:lnTo>
                  <a:pt x="1" y="81"/>
                </a:lnTo>
                <a:lnTo>
                  <a:pt x="0" y="92"/>
                </a:lnTo>
                <a:lnTo>
                  <a:pt x="0" y="102"/>
                </a:lnTo>
                <a:lnTo>
                  <a:pt x="0" y="102"/>
                </a:lnTo>
                <a:lnTo>
                  <a:pt x="0" y="112"/>
                </a:lnTo>
                <a:lnTo>
                  <a:pt x="1" y="122"/>
                </a:lnTo>
                <a:lnTo>
                  <a:pt x="4" y="132"/>
                </a:lnTo>
                <a:lnTo>
                  <a:pt x="7" y="141"/>
                </a:lnTo>
                <a:lnTo>
                  <a:pt x="12" y="150"/>
                </a:lnTo>
                <a:lnTo>
                  <a:pt x="18" y="158"/>
                </a:lnTo>
                <a:lnTo>
                  <a:pt x="23" y="167"/>
                </a:lnTo>
                <a:lnTo>
                  <a:pt x="30" y="173"/>
                </a:lnTo>
                <a:lnTo>
                  <a:pt x="38" y="181"/>
                </a:lnTo>
                <a:lnTo>
                  <a:pt x="46" y="185"/>
                </a:lnTo>
                <a:lnTo>
                  <a:pt x="53" y="191"/>
                </a:lnTo>
                <a:lnTo>
                  <a:pt x="62" y="196"/>
                </a:lnTo>
                <a:lnTo>
                  <a:pt x="73" y="199"/>
                </a:lnTo>
                <a:lnTo>
                  <a:pt x="82" y="201"/>
                </a:lnTo>
                <a:lnTo>
                  <a:pt x="93" y="202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04" y="204"/>
                </a:lnTo>
                <a:lnTo>
                  <a:pt x="115" y="204"/>
                </a:lnTo>
                <a:lnTo>
                  <a:pt x="125" y="202"/>
                </a:lnTo>
                <a:lnTo>
                  <a:pt x="135" y="199"/>
                </a:lnTo>
                <a:lnTo>
                  <a:pt x="145" y="196"/>
                </a:lnTo>
                <a:lnTo>
                  <a:pt x="154" y="191"/>
                </a:lnTo>
                <a:lnTo>
                  <a:pt x="162" y="187"/>
                </a:lnTo>
                <a:lnTo>
                  <a:pt x="171" y="181"/>
                </a:lnTo>
                <a:lnTo>
                  <a:pt x="177" y="173"/>
                </a:lnTo>
                <a:lnTo>
                  <a:pt x="185" y="167"/>
                </a:lnTo>
                <a:lnTo>
                  <a:pt x="191" y="159"/>
                </a:lnTo>
                <a:lnTo>
                  <a:pt x="196" y="150"/>
                </a:lnTo>
                <a:lnTo>
                  <a:pt x="200" y="141"/>
                </a:lnTo>
                <a:lnTo>
                  <a:pt x="203" y="132"/>
                </a:lnTo>
                <a:lnTo>
                  <a:pt x="207" y="122"/>
                </a:lnTo>
                <a:lnTo>
                  <a:pt x="208" y="112"/>
                </a:lnTo>
                <a:lnTo>
                  <a:pt x="208" y="102"/>
                </a:lnTo>
                <a:lnTo>
                  <a:pt x="208" y="102"/>
                </a:lnTo>
                <a:lnTo>
                  <a:pt x="208" y="92"/>
                </a:lnTo>
                <a:lnTo>
                  <a:pt x="207" y="81"/>
                </a:lnTo>
                <a:lnTo>
                  <a:pt x="203" y="72"/>
                </a:lnTo>
                <a:lnTo>
                  <a:pt x="200" y="63"/>
                </a:lnTo>
                <a:lnTo>
                  <a:pt x="196" y="53"/>
                </a:lnTo>
                <a:lnTo>
                  <a:pt x="191" y="44"/>
                </a:lnTo>
                <a:lnTo>
                  <a:pt x="185" y="37"/>
                </a:lnTo>
                <a:lnTo>
                  <a:pt x="177" y="30"/>
                </a:lnTo>
                <a:lnTo>
                  <a:pt x="171" y="23"/>
                </a:lnTo>
                <a:lnTo>
                  <a:pt x="162" y="18"/>
                </a:lnTo>
                <a:lnTo>
                  <a:pt x="154" y="12"/>
                </a:lnTo>
                <a:lnTo>
                  <a:pt x="145" y="7"/>
                </a:lnTo>
                <a:lnTo>
                  <a:pt x="135" y="4"/>
                </a:lnTo>
                <a:lnTo>
                  <a:pt x="125" y="3"/>
                </a:lnTo>
                <a:lnTo>
                  <a:pt x="115" y="1"/>
                </a:lnTo>
                <a:lnTo>
                  <a:pt x="104" y="0"/>
                </a:lnTo>
                <a:lnTo>
                  <a:pt x="104" y="0"/>
                </a:lnTo>
                <a:close/>
                <a:moveTo>
                  <a:pt x="81" y="11"/>
                </a:moveTo>
                <a:lnTo>
                  <a:pt x="81" y="11"/>
                </a:lnTo>
                <a:lnTo>
                  <a:pt x="72" y="20"/>
                </a:lnTo>
                <a:lnTo>
                  <a:pt x="66" y="30"/>
                </a:lnTo>
                <a:lnTo>
                  <a:pt x="66" y="30"/>
                </a:lnTo>
                <a:lnTo>
                  <a:pt x="58" y="50"/>
                </a:lnTo>
                <a:lnTo>
                  <a:pt x="52" y="72"/>
                </a:lnTo>
                <a:lnTo>
                  <a:pt x="12" y="72"/>
                </a:lnTo>
                <a:lnTo>
                  <a:pt x="12" y="72"/>
                </a:lnTo>
                <a:lnTo>
                  <a:pt x="17" y="61"/>
                </a:lnTo>
                <a:lnTo>
                  <a:pt x="23" y="50"/>
                </a:lnTo>
                <a:lnTo>
                  <a:pt x="30" y="41"/>
                </a:lnTo>
                <a:lnTo>
                  <a:pt x="38" y="32"/>
                </a:lnTo>
                <a:lnTo>
                  <a:pt x="47" y="26"/>
                </a:lnTo>
                <a:lnTo>
                  <a:pt x="58" y="18"/>
                </a:lnTo>
                <a:lnTo>
                  <a:pt x="69" y="14"/>
                </a:lnTo>
                <a:lnTo>
                  <a:pt x="81" y="11"/>
                </a:lnTo>
                <a:lnTo>
                  <a:pt x="81" y="11"/>
                </a:lnTo>
                <a:close/>
                <a:moveTo>
                  <a:pt x="7" y="102"/>
                </a:moveTo>
                <a:lnTo>
                  <a:pt x="7" y="102"/>
                </a:lnTo>
                <a:lnTo>
                  <a:pt x="7" y="90"/>
                </a:lnTo>
                <a:lnTo>
                  <a:pt x="10" y="79"/>
                </a:lnTo>
                <a:lnTo>
                  <a:pt x="52" y="79"/>
                </a:lnTo>
                <a:lnTo>
                  <a:pt x="52" y="79"/>
                </a:lnTo>
                <a:lnTo>
                  <a:pt x="50" y="102"/>
                </a:lnTo>
                <a:lnTo>
                  <a:pt x="50" y="102"/>
                </a:lnTo>
                <a:lnTo>
                  <a:pt x="52" y="124"/>
                </a:lnTo>
                <a:lnTo>
                  <a:pt x="10" y="124"/>
                </a:lnTo>
                <a:lnTo>
                  <a:pt x="10" y="124"/>
                </a:lnTo>
                <a:lnTo>
                  <a:pt x="7" y="113"/>
                </a:lnTo>
                <a:lnTo>
                  <a:pt x="7" y="102"/>
                </a:lnTo>
                <a:lnTo>
                  <a:pt x="7" y="102"/>
                </a:lnTo>
                <a:close/>
                <a:moveTo>
                  <a:pt x="12" y="132"/>
                </a:moveTo>
                <a:lnTo>
                  <a:pt x="52" y="132"/>
                </a:lnTo>
                <a:lnTo>
                  <a:pt x="52" y="132"/>
                </a:lnTo>
                <a:lnTo>
                  <a:pt x="56" y="151"/>
                </a:lnTo>
                <a:lnTo>
                  <a:pt x="62" y="168"/>
                </a:lnTo>
                <a:lnTo>
                  <a:pt x="70" y="182"/>
                </a:lnTo>
                <a:lnTo>
                  <a:pt x="81" y="193"/>
                </a:lnTo>
                <a:lnTo>
                  <a:pt x="81" y="193"/>
                </a:lnTo>
                <a:lnTo>
                  <a:pt x="69" y="190"/>
                </a:lnTo>
                <a:lnTo>
                  <a:pt x="58" y="185"/>
                </a:lnTo>
                <a:lnTo>
                  <a:pt x="47" y="178"/>
                </a:lnTo>
                <a:lnTo>
                  <a:pt x="38" y="171"/>
                </a:lnTo>
                <a:lnTo>
                  <a:pt x="30" y="162"/>
                </a:lnTo>
                <a:lnTo>
                  <a:pt x="23" y="153"/>
                </a:lnTo>
                <a:lnTo>
                  <a:pt x="17" y="142"/>
                </a:lnTo>
                <a:lnTo>
                  <a:pt x="12" y="132"/>
                </a:lnTo>
                <a:lnTo>
                  <a:pt x="12" y="132"/>
                </a:lnTo>
                <a:close/>
                <a:moveTo>
                  <a:pt x="99" y="196"/>
                </a:moveTo>
                <a:lnTo>
                  <a:pt x="99" y="196"/>
                </a:lnTo>
                <a:lnTo>
                  <a:pt x="93" y="193"/>
                </a:lnTo>
                <a:lnTo>
                  <a:pt x="87" y="190"/>
                </a:lnTo>
                <a:lnTo>
                  <a:pt x="81" y="184"/>
                </a:lnTo>
                <a:lnTo>
                  <a:pt x="75" y="176"/>
                </a:lnTo>
                <a:lnTo>
                  <a:pt x="70" y="167"/>
                </a:lnTo>
                <a:lnTo>
                  <a:pt x="66" y="156"/>
                </a:lnTo>
                <a:lnTo>
                  <a:pt x="62" y="144"/>
                </a:lnTo>
                <a:lnTo>
                  <a:pt x="59" y="132"/>
                </a:lnTo>
                <a:lnTo>
                  <a:pt x="99" y="132"/>
                </a:lnTo>
                <a:lnTo>
                  <a:pt x="99" y="196"/>
                </a:lnTo>
                <a:close/>
                <a:moveTo>
                  <a:pt x="99" y="124"/>
                </a:moveTo>
                <a:lnTo>
                  <a:pt x="59" y="124"/>
                </a:lnTo>
                <a:lnTo>
                  <a:pt x="59" y="124"/>
                </a:lnTo>
                <a:lnTo>
                  <a:pt x="58" y="102"/>
                </a:lnTo>
                <a:lnTo>
                  <a:pt x="58" y="102"/>
                </a:lnTo>
                <a:lnTo>
                  <a:pt x="59" y="79"/>
                </a:lnTo>
                <a:lnTo>
                  <a:pt x="99" y="79"/>
                </a:lnTo>
                <a:lnTo>
                  <a:pt x="99" y="124"/>
                </a:lnTo>
                <a:close/>
                <a:moveTo>
                  <a:pt x="99" y="72"/>
                </a:moveTo>
                <a:lnTo>
                  <a:pt x="59" y="72"/>
                </a:lnTo>
                <a:lnTo>
                  <a:pt x="59" y="72"/>
                </a:lnTo>
                <a:lnTo>
                  <a:pt x="64" y="52"/>
                </a:lnTo>
                <a:lnTo>
                  <a:pt x="72" y="34"/>
                </a:lnTo>
                <a:lnTo>
                  <a:pt x="72" y="34"/>
                </a:lnTo>
                <a:lnTo>
                  <a:pt x="78" y="24"/>
                </a:lnTo>
                <a:lnTo>
                  <a:pt x="85" y="17"/>
                </a:lnTo>
                <a:lnTo>
                  <a:pt x="92" y="11"/>
                </a:lnTo>
                <a:lnTo>
                  <a:pt x="99" y="7"/>
                </a:lnTo>
                <a:lnTo>
                  <a:pt x="99" y="72"/>
                </a:lnTo>
                <a:close/>
                <a:moveTo>
                  <a:pt x="196" y="72"/>
                </a:moveTo>
                <a:lnTo>
                  <a:pt x="156" y="72"/>
                </a:lnTo>
                <a:lnTo>
                  <a:pt x="156" y="72"/>
                </a:lnTo>
                <a:lnTo>
                  <a:pt x="151" y="52"/>
                </a:lnTo>
                <a:lnTo>
                  <a:pt x="145" y="35"/>
                </a:lnTo>
                <a:lnTo>
                  <a:pt x="138" y="21"/>
                </a:lnTo>
                <a:lnTo>
                  <a:pt x="128" y="11"/>
                </a:lnTo>
                <a:lnTo>
                  <a:pt x="128" y="11"/>
                </a:lnTo>
                <a:lnTo>
                  <a:pt x="139" y="14"/>
                </a:lnTo>
                <a:lnTo>
                  <a:pt x="151" y="20"/>
                </a:lnTo>
                <a:lnTo>
                  <a:pt x="161" y="26"/>
                </a:lnTo>
                <a:lnTo>
                  <a:pt x="170" y="32"/>
                </a:lnTo>
                <a:lnTo>
                  <a:pt x="179" y="41"/>
                </a:lnTo>
                <a:lnTo>
                  <a:pt x="187" y="50"/>
                </a:lnTo>
                <a:lnTo>
                  <a:pt x="191" y="61"/>
                </a:lnTo>
                <a:lnTo>
                  <a:pt x="196" y="72"/>
                </a:lnTo>
                <a:lnTo>
                  <a:pt x="196" y="72"/>
                </a:lnTo>
                <a:close/>
                <a:moveTo>
                  <a:pt x="107" y="7"/>
                </a:moveTo>
                <a:lnTo>
                  <a:pt x="107" y="7"/>
                </a:lnTo>
                <a:lnTo>
                  <a:pt x="115" y="9"/>
                </a:lnTo>
                <a:lnTo>
                  <a:pt x="121" y="14"/>
                </a:lnTo>
                <a:lnTo>
                  <a:pt x="127" y="20"/>
                </a:lnTo>
                <a:lnTo>
                  <a:pt x="133" y="27"/>
                </a:lnTo>
                <a:lnTo>
                  <a:pt x="138" y="37"/>
                </a:lnTo>
                <a:lnTo>
                  <a:pt x="142" y="47"/>
                </a:lnTo>
                <a:lnTo>
                  <a:pt x="145" y="60"/>
                </a:lnTo>
                <a:lnTo>
                  <a:pt x="148" y="72"/>
                </a:lnTo>
                <a:lnTo>
                  <a:pt x="107" y="72"/>
                </a:lnTo>
                <a:lnTo>
                  <a:pt x="107" y="7"/>
                </a:lnTo>
                <a:close/>
                <a:moveTo>
                  <a:pt x="107" y="79"/>
                </a:moveTo>
                <a:lnTo>
                  <a:pt x="150" y="79"/>
                </a:lnTo>
                <a:lnTo>
                  <a:pt x="150" y="79"/>
                </a:lnTo>
                <a:lnTo>
                  <a:pt x="151" y="102"/>
                </a:lnTo>
                <a:lnTo>
                  <a:pt x="151" y="102"/>
                </a:lnTo>
                <a:lnTo>
                  <a:pt x="150" y="124"/>
                </a:lnTo>
                <a:lnTo>
                  <a:pt x="107" y="124"/>
                </a:lnTo>
                <a:lnTo>
                  <a:pt x="107" y="79"/>
                </a:lnTo>
                <a:close/>
                <a:moveTo>
                  <a:pt x="107" y="196"/>
                </a:moveTo>
                <a:lnTo>
                  <a:pt x="107" y="132"/>
                </a:lnTo>
                <a:lnTo>
                  <a:pt x="148" y="132"/>
                </a:lnTo>
                <a:lnTo>
                  <a:pt x="148" y="132"/>
                </a:lnTo>
                <a:lnTo>
                  <a:pt x="145" y="144"/>
                </a:lnTo>
                <a:lnTo>
                  <a:pt x="142" y="156"/>
                </a:lnTo>
                <a:lnTo>
                  <a:pt x="138" y="167"/>
                </a:lnTo>
                <a:lnTo>
                  <a:pt x="133" y="176"/>
                </a:lnTo>
                <a:lnTo>
                  <a:pt x="127" y="184"/>
                </a:lnTo>
                <a:lnTo>
                  <a:pt x="121" y="190"/>
                </a:lnTo>
                <a:lnTo>
                  <a:pt x="115" y="194"/>
                </a:lnTo>
                <a:lnTo>
                  <a:pt x="107" y="196"/>
                </a:lnTo>
                <a:lnTo>
                  <a:pt x="107" y="196"/>
                </a:lnTo>
                <a:close/>
                <a:moveTo>
                  <a:pt x="128" y="193"/>
                </a:moveTo>
                <a:lnTo>
                  <a:pt x="128" y="193"/>
                </a:lnTo>
                <a:lnTo>
                  <a:pt x="138" y="182"/>
                </a:lnTo>
                <a:lnTo>
                  <a:pt x="145" y="168"/>
                </a:lnTo>
                <a:lnTo>
                  <a:pt x="151" y="151"/>
                </a:lnTo>
                <a:lnTo>
                  <a:pt x="156" y="132"/>
                </a:lnTo>
                <a:lnTo>
                  <a:pt x="196" y="132"/>
                </a:lnTo>
                <a:lnTo>
                  <a:pt x="196" y="132"/>
                </a:lnTo>
                <a:lnTo>
                  <a:pt x="191" y="142"/>
                </a:lnTo>
                <a:lnTo>
                  <a:pt x="187" y="153"/>
                </a:lnTo>
                <a:lnTo>
                  <a:pt x="179" y="162"/>
                </a:lnTo>
                <a:lnTo>
                  <a:pt x="170" y="171"/>
                </a:lnTo>
                <a:lnTo>
                  <a:pt x="161" y="178"/>
                </a:lnTo>
                <a:lnTo>
                  <a:pt x="151" y="185"/>
                </a:lnTo>
                <a:lnTo>
                  <a:pt x="139" y="190"/>
                </a:lnTo>
                <a:lnTo>
                  <a:pt x="128" y="193"/>
                </a:lnTo>
                <a:lnTo>
                  <a:pt x="128" y="193"/>
                </a:lnTo>
                <a:close/>
                <a:moveTo>
                  <a:pt x="157" y="124"/>
                </a:moveTo>
                <a:lnTo>
                  <a:pt x="157" y="124"/>
                </a:lnTo>
                <a:lnTo>
                  <a:pt x="157" y="102"/>
                </a:lnTo>
                <a:lnTo>
                  <a:pt x="157" y="102"/>
                </a:lnTo>
                <a:lnTo>
                  <a:pt x="157" y="79"/>
                </a:lnTo>
                <a:lnTo>
                  <a:pt x="197" y="79"/>
                </a:lnTo>
                <a:lnTo>
                  <a:pt x="197" y="79"/>
                </a:lnTo>
                <a:lnTo>
                  <a:pt x="199" y="79"/>
                </a:lnTo>
                <a:lnTo>
                  <a:pt x="199" y="79"/>
                </a:lnTo>
                <a:lnTo>
                  <a:pt x="200" y="90"/>
                </a:lnTo>
                <a:lnTo>
                  <a:pt x="202" y="102"/>
                </a:lnTo>
                <a:lnTo>
                  <a:pt x="202" y="102"/>
                </a:lnTo>
                <a:lnTo>
                  <a:pt x="200" y="113"/>
                </a:lnTo>
                <a:lnTo>
                  <a:pt x="199" y="124"/>
                </a:lnTo>
                <a:lnTo>
                  <a:pt x="157" y="124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87" name="Group 286"/>
          <p:cNvGrpSpPr/>
          <p:nvPr userDrawn="1"/>
        </p:nvGrpSpPr>
        <p:grpSpPr>
          <a:xfrm>
            <a:off x="8151067" y="1578703"/>
            <a:ext cx="336584" cy="309938"/>
            <a:chOff x="6702426" y="1385888"/>
            <a:chExt cx="285750" cy="350837"/>
          </a:xfrm>
        </p:grpSpPr>
        <p:sp>
          <p:nvSpPr>
            <p:cNvPr id="288" name="Rectangle 579"/>
            <p:cNvSpPr>
              <a:spLocks noChangeArrowheads="1"/>
            </p:cNvSpPr>
            <p:nvPr/>
          </p:nvSpPr>
          <p:spPr bwMode="auto">
            <a:xfrm>
              <a:off x="6953251" y="1674813"/>
              <a:ext cx="22225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9" name="Rectangle 580"/>
            <p:cNvSpPr>
              <a:spLocks noChangeArrowheads="1"/>
            </p:cNvSpPr>
            <p:nvPr/>
          </p:nvSpPr>
          <p:spPr bwMode="auto">
            <a:xfrm>
              <a:off x="6734176" y="1674813"/>
              <a:ext cx="5715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0" name="Freeform 581"/>
            <p:cNvSpPr>
              <a:spLocks noEditPoints="1"/>
            </p:cNvSpPr>
            <p:nvPr/>
          </p:nvSpPr>
          <p:spPr bwMode="auto">
            <a:xfrm>
              <a:off x="6727826" y="1422400"/>
              <a:ext cx="225425" cy="314325"/>
            </a:xfrm>
            <a:custGeom>
              <a:avLst/>
              <a:gdLst>
                <a:gd name="T0" fmla="*/ 142 w 142"/>
                <a:gd name="T1" fmla="*/ 37 h 198"/>
                <a:gd name="T2" fmla="*/ 130 w 142"/>
                <a:gd name="T3" fmla="*/ 28 h 198"/>
                <a:gd name="T4" fmla="*/ 122 w 142"/>
                <a:gd name="T5" fmla="*/ 29 h 198"/>
                <a:gd name="T6" fmla="*/ 121 w 142"/>
                <a:gd name="T7" fmla="*/ 19 h 198"/>
                <a:gd name="T8" fmla="*/ 110 w 142"/>
                <a:gd name="T9" fmla="*/ 9 h 198"/>
                <a:gd name="T10" fmla="*/ 101 w 142"/>
                <a:gd name="T11" fmla="*/ 11 h 198"/>
                <a:gd name="T12" fmla="*/ 98 w 142"/>
                <a:gd name="T13" fmla="*/ 3 h 198"/>
                <a:gd name="T14" fmla="*/ 89 w 142"/>
                <a:gd name="T15" fmla="*/ 0 h 198"/>
                <a:gd name="T16" fmla="*/ 78 w 142"/>
                <a:gd name="T17" fmla="*/ 3 h 198"/>
                <a:gd name="T18" fmla="*/ 73 w 142"/>
                <a:gd name="T19" fmla="*/ 14 h 198"/>
                <a:gd name="T20" fmla="*/ 69 w 142"/>
                <a:gd name="T21" fmla="*/ 12 h 198"/>
                <a:gd name="T22" fmla="*/ 58 w 142"/>
                <a:gd name="T23" fmla="*/ 15 h 198"/>
                <a:gd name="T24" fmla="*/ 53 w 142"/>
                <a:gd name="T25" fmla="*/ 114 h 198"/>
                <a:gd name="T26" fmla="*/ 47 w 142"/>
                <a:gd name="T27" fmla="*/ 120 h 198"/>
                <a:gd name="T28" fmla="*/ 23 w 142"/>
                <a:gd name="T29" fmla="*/ 98 h 198"/>
                <a:gd name="T30" fmla="*/ 6 w 142"/>
                <a:gd name="T31" fmla="*/ 101 h 198"/>
                <a:gd name="T32" fmla="*/ 0 w 142"/>
                <a:gd name="T33" fmla="*/ 106 h 198"/>
                <a:gd name="T34" fmla="*/ 0 w 142"/>
                <a:gd name="T35" fmla="*/ 112 h 198"/>
                <a:gd name="T36" fmla="*/ 58 w 142"/>
                <a:gd name="T37" fmla="*/ 170 h 198"/>
                <a:gd name="T38" fmla="*/ 131 w 142"/>
                <a:gd name="T39" fmla="*/ 198 h 198"/>
                <a:gd name="T40" fmla="*/ 131 w 142"/>
                <a:gd name="T41" fmla="*/ 172 h 198"/>
                <a:gd name="T42" fmla="*/ 139 w 142"/>
                <a:gd name="T43" fmla="*/ 144 h 198"/>
                <a:gd name="T44" fmla="*/ 142 w 142"/>
                <a:gd name="T45" fmla="*/ 42 h 198"/>
                <a:gd name="T46" fmla="*/ 135 w 142"/>
                <a:gd name="T47" fmla="*/ 129 h 198"/>
                <a:gd name="T48" fmla="*/ 125 w 142"/>
                <a:gd name="T49" fmla="*/ 170 h 198"/>
                <a:gd name="T50" fmla="*/ 125 w 142"/>
                <a:gd name="T51" fmla="*/ 192 h 198"/>
                <a:gd name="T52" fmla="*/ 66 w 142"/>
                <a:gd name="T53" fmla="*/ 173 h 198"/>
                <a:gd name="T54" fmla="*/ 6 w 142"/>
                <a:gd name="T55" fmla="*/ 109 h 198"/>
                <a:gd name="T56" fmla="*/ 13 w 142"/>
                <a:gd name="T57" fmla="*/ 104 h 198"/>
                <a:gd name="T58" fmla="*/ 24 w 142"/>
                <a:gd name="T59" fmla="*/ 106 h 198"/>
                <a:gd name="T60" fmla="*/ 46 w 142"/>
                <a:gd name="T61" fmla="*/ 126 h 198"/>
                <a:gd name="T62" fmla="*/ 53 w 142"/>
                <a:gd name="T63" fmla="*/ 124 h 198"/>
                <a:gd name="T64" fmla="*/ 59 w 142"/>
                <a:gd name="T65" fmla="*/ 117 h 198"/>
                <a:gd name="T66" fmla="*/ 59 w 142"/>
                <a:gd name="T67" fmla="*/ 26 h 198"/>
                <a:gd name="T68" fmla="*/ 63 w 142"/>
                <a:gd name="T69" fmla="*/ 20 h 198"/>
                <a:gd name="T70" fmla="*/ 67 w 142"/>
                <a:gd name="T71" fmla="*/ 19 h 198"/>
                <a:gd name="T72" fmla="*/ 73 w 142"/>
                <a:gd name="T73" fmla="*/ 23 h 198"/>
                <a:gd name="T74" fmla="*/ 81 w 142"/>
                <a:gd name="T75" fmla="*/ 81 h 198"/>
                <a:gd name="T76" fmla="*/ 81 w 142"/>
                <a:gd name="T77" fmla="*/ 11 h 198"/>
                <a:gd name="T78" fmla="*/ 86 w 142"/>
                <a:gd name="T79" fmla="*/ 6 h 198"/>
                <a:gd name="T80" fmla="*/ 92 w 142"/>
                <a:gd name="T81" fmla="*/ 8 h 198"/>
                <a:gd name="T82" fmla="*/ 95 w 142"/>
                <a:gd name="T83" fmla="*/ 14 h 198"/>
                <a:gd name="T84" fmla="*/ 102 w 142"/>
                <a:gd name="T85" fmla="*/ 23 h 198"/>
                <a:gd name="T86" fmla="*/ 104 w 142"/>
                <a:gd name="T87" fmla="*/ 17 h 198"/>
                <a:gd name="T88" fmla="*/ 108 w 142"/>
                <a:gd name="T89" fmla="*/ 15 h 198"/>
                <a:gd name="T90" fmla="*/ 113 w 142"/>
                <a:gd name="T91" fmla="*/ 19 h 198"/>
                <a:gd name="T92" fmla="*/ 115 w 142"/>
                <a:gd name="T93" fmla="*/ 38 h 198"/>
                <a:gd name="T94" fmla="*/ 115 w 142"/>
                <a:gd name="T95" fmla="*/ 81 h 198"/>
                <a:gd name="T96" fmla="*/ 122 w 142"/>
                <a:gd name="T97" fmla="*/ 40 h 198"/>
                <a:gd name="T98" fmla="*/ 127 w 142"/>
                <a:gd name="T99" fmla="*/ 34 h 198"/>
                <a:gd name="T100" fmla="*/ 131 w 142"/>
                <a:gd name="T101" fmla="*/ 35 h 198"/>
                <a:gd name="T102" fmla="*/ 136 w 142"/>
                <a:gd name="T103" fmla="*/ 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98">
                  <a:moveTo>
                    <a:pt x="142" y="42"/>
                  </a:moveTo>
                  <a:lnTo>
                    <a:pt x="142" y="42"/>
                  </a:lnTo>
                  <a:lnTo>
                    <a:pt x="142" y="37"/>
                  </a:lnTo>
                  <a:lnTo>
                    <a:pt x="139" y="32"/>
                  </a:lnTo>
                  <a:lnTo>
                    <a:pt x="135" y="29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25" y="28"/>
                  </a:lnTo>
                  <a:lnTo>
                    <a:pt x="122" y="29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1" y="19"/>
                  </a:lnTo>
                  <a:lnTo>
                    <a:pt x="119" y="14"/>
                  </a:lnTo>
                  <a:lnTo>
                    <a:pt x="115" y="11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05" y="9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99" y="6"/>
                  </a:lnTo>
                  <a:lnTo>
                    <a:pt x="98" y="3"/>
                  </a:lnTo>
                  <a:lnTo>
                    <a:pt x="93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5" y="8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3" y="12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5" y="20"/>
                  </a:lnTo>
                  <a:lnTo>
                    <a:pt x="53" y="26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2" y="117"/>
                  </a:lnTo>
                  <a:lnTo>
                    <a:pt x="47" y="120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3" y="98"/>
                  </a:lnTo>
                  <a:lnTo>
                    <a:pt x="17" y="97"/>
                  </a:lnTo>
                  <a:lnTo>
                    <a:pt x="10" y="98"/>
                  </a:lnTo>
                  <a:lnTo>
                    <a:pt x="6" y="101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0" y="106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12"/>
                  </a:lnTo>
                  <a:lnTo>
                    <a:pt x="1" y="114"/>
                  </a:lnTo>
                  <a:lnTo>
                    <a:pt x="58" y="170"/>
                  </a:lnTo>
                  <a:lnTo>
                    <a:pt x="58" y="170"/>
                  </a:lnTo>
                  <a:lnTo>
                    <a:pt x="59" y="173"/>
                  </a:lnTo>
                  <a:lnTo>
                    <a:pt x="59" y="198"/>
                  </a:lnTo>
                  <a:lnTo>
                    <a:pt x="131" y="198"/>
                  </a:lnTo>
                  <a:lnTo>
                    <a:pt x="131" y="172"/>
                  </a:lnTo>
                  <a:lnTo>
                    <a:pt x="131" y="172"/>
                  </a:lnTo>
                  <a:lnTo>
                    <a:pt x="131" y="172"/>
                  </a:lnTo>
                  <a:lnTo>
                    <a:pt x="131" y="172"/>
                  </a:lnTo>
                  <a:lnTo>
                    <a:pt x="136" y="158"/>
                  </a:lnTo>
                  <a:lnTo>
                    <a:pt x="139" y="144"/>
                  </a:lnTo>
                  <a:lnTo>
                    <a:pt x="142" y="130"/>
                  </a:lnTo>
                  <a:lnTo>
                    <a:pt x="142" y="115"/>
                  </a:lnTo>
                  <a:lnTo>
                    <a:pt x="142" y="42"/>
                  </a:lnTo>
                  <a:close/>
                  <a:moveTo>
                    <a:pt x="136" y="115"/>
                  </a:moveTo>
                  <a:lnTo>
                    <a:pt x="136" y="115"/>
                  </a:lnTo>
                  <a:lnTo>
                    <a:pt x="135" y="129"/>
                  </a:lnTo>
                  <a:lnTo>
                    <a:pt x="133" y="143"/>
                  </a:lnTo>
                  <a:lnTo>
                    <a:pt x="130" y="156"/>
                  </a:lnTo>
                  <a:lnTo>
                    <a:pt x="125" y="170"/>
                  </a:lnTo>
                  <a:lnTo>
                    <a:pt x="125" y="170"/>
                  </a:lnTo>
                  <a:lnTo>
                    <a:pt x="125" y="172"/>
                  </a:lnTo>
                  <a:lnTo>
                    <a:pt x="125" y="192"/>
                  </a:lnTo>
                  <a:lnTo>
                    <a:pt x="66" y="192"/>
                  </a:lnTo>
                  <a:lnTo>
                    <a:pt x="66" y="173"/>
                  </a:lnTo>
                  <a:lnTo>
                    <a:pt x="66" y="173"/>
                  </a:lnTo>
                  <a:lnTo>
                    <a:pt x="64" y="169"/>
                  </a:lnTo>
                  <a:lnTo>
                    <a:pt x="63" y="166"/>
                  </a:lnTo>
                  <a:lnTo>
                    <a:pt x="6" y="109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3" y="104"/>
                  </a:lnTo>
                  <a:lnTo>
                    <a:pt x="17" y="104"/>
                  </a:lnTo>
                  <a:lnTo>
                    <a:pt x="21" y="104"/>
                  </a:lnTo>
                  <a:lnTo>
                    <a:pt x="24" y="106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6" y="126"/>
                  </a:lnTo>
                  <a:lnTo>
                    <a:pt x="47" y="127"/>
                  </a:lnTo>
                  <a:lnTo>
                    <a:pt x="50" y="126"/>
                  </a:lnTo>
                  <a:lnTo>
                    <a:pt x="53" y="124"/>
                  </a:lnTo>
                  <a:lnTo>
                    <a:pt x="56" y="121"/>
                  </a:lnTo>
                  <a:lnTo>
                    <a:pt x="56" y="121"/>
                  </a:lnTo>
                  <a:lnTo>
                    <a:pt x="59" y="117"/>
                  </a:lnTo>
                  <a:lnTo>
                    <a:pt x="59" y="114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61" y="23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4" y="19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70" y="20"/>
                  </a:lnTo>
                  <a:lnTo>
                    <a:pt x="72" y="22"/>
                  </a:lnTo>
                  <a:lnTo>
                    <a:pt x="73" y="23"/>
                  </a:lnTo>
                  <a:lnTo>
                    <a:pt x="73" y="26"/>
                  </a:lnTo>
                  <a:lnTo>
                    <a:pt x="73" y="81"/>
                  </a:lnTo>
                  <a:lnTo>
                    <a:pt x="81" y="81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1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2" y="8"/>
                  </a:lnTo>
                  <a:lnTo>
                    <a:pt x="93" y="9"/>
                  </a:lnTo>
                  <a:lnTo>
                    <a:pt x="95" y="11"/>
                  </a:lnTo>
                  <a:lnTo>
                    <a:pt x="95" y="14"/>
                  </a:lnTo>
                  <a:lnTo>
                    <a:pt x="95" y="81"/>
                  </a:lnTo>
                  <a:lnTo>
                    <a:pt x="102" y="81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2" y="20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7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2" y="17"/>
                  </a:lnTo>
                  <a:lnTo>
                    <a:pt x="113" y="19"/>
                  </a:lnTo>
                  <a:lnTo>
                    <a:pt x="115" y="20"/>
                  </a:lnTo>
                  <a:lnTo>
                    <a:pt x="115" y="23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5" y="42"/>
                  </a:lnTo>
                  <a:lnTo>
                    <a:pt x="115" y="81"/>
                  </a:lnTo>
                  <a:lnTo>
                    <a:pt x="122" y="81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4" y="35"/>
                  </a:lnTo>
                  <a:lnTo>
                    <a:pt x="124" y="35"/>
                  </a:lnTo>
                  <a:lnTo>
                    <a:pt x="127" y="34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31" y="35"/>
                  </a:lnTo>
                  <a:lnTo>
                    <a:pt x="135" y="37"/>
                  </a:lnTo>
                  <a:lnTo>
                    <a:pt x="135" y="38"/>
                  </a:lnTo>
                  <a:lnTo>
                    <a:pt x="136" y="42"/>
                  </a:lnTo>
                  <a:lnTo>
                    <a:pt x="136" y="11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1" name="Rectangle 582"/>
            <p:cNvSpPr>
              <a:spLocks noChangeArrowheads="1"/>
            </p:cNvSpPr>
            <p:nvPr/>
          </p:nvSpPr>
          <p:spPr bwMode="auto">
            <a:xfrm>
              <a:off x="6953251" y="1697038"/>
              <a:ext cx="22225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2" name="Rectangle 583"/>
            <p:cNvSpPr>
              <a:spLocks noChangeArrowheads="1"/>
            </p:cNvSpPr>
            <p:nvPr/>
          </p:nvSpPr>
          <p:spPr bwMode="auto">
            <a:xfrm>
              <a:off x="6734176" y="1697038"/>
              <a:ext cx="57150" cy="127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3" name="Rectangle 584"/>
            <p:cNvSpPr>
              <a:spLocks noChangeArrowheads="1"/>
            </p:cNvSpPr>
            <p:nvPr/>
          </p:nvSpPr>
          <p:spPr bwMode="auto">
            <a:xfrm>
              <a:off x="6734176" y="1408113"/>
              <a:ext cx="12700" cy="152400"/>
            </a:xfrm>
            <a:prstGeom prst="rect">
              <a:avLst/>
            </a:pr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4" name="Freeform 585"/>
            <p:cNvSpPr>
              <a:spLocks/>
            </p:cNvSpPr>
            <p:nvPr/>
          </p:nvSpPr>
          <p:spPr bwMode="auto">
            <a:xfrm>
              <a:off x="6702426" y="1385888"/>
              <a:ext cx="285750" cy="347663"/>
            </a:xfrm>
            <a:custGeom>
              <a:avLst/>
              <a:gdLst>
                <a:gd name="T0" fmla="*/ 28 w 180"/>
                <a:gd name="T1" fmla="*/ 0 h 219"/>
                <a:gd name="T2" fmla="*/ 28 w 180"/>
                <a:gd name="T3" fmla="*/ 0 h 219"/>
                <a:gd name="T4" fmla="*/ 22 w 180"/>
                <a:gd name="T5" fmla="*/ 0 h 219"/>
                <a:gd name="T6" fmla="*/ 17 w 180"/>
                <a:gd name="T7" fmla="*/ 2 h 219"/>
                <a:gd name="T8" fmla="*/ 13 w 180"/>
                <a:gd name="T9" fmla="*/ 5 h 219"/>
                <a:gd name="T10" fmla="*/ 8 w 180"/>
                <a:gd name="T11" fmla="*/ 8 h 219"/>
                <a:gd name="T12" fmla="*/ 5 w 180"/>
                <a:gd name="T13" fmla="*/ 12 h 219"/>
                <a:gd name="T14" fmla="*/ 2 w 180"/>
                <a:gd name="T15" fmla="*/ 17 h 219"/>
                <a:gd name="T16" fmla="*/ 0 w 180"/>
                <a:gd name="T17" fmla="*/ 22 h 219"/>
                <a:gd name="T18" fmla="*/ 0 w 180"/>
                <a:gd name="T19" fmla="*/ 26 h 219"/>
                <a:gd name="T20" fmla="*/ 0 w 180"/>
                <a:gd name="T21" fmla="*/ 192 h 219"/>
                <a:gd name="T22" fmla="*/ 0 w 180"/>
                <a:gd name="T23" fmla="*/ 193 h 219"/>
                <a:gd name="T24" fmla="*/ 0 w 180"/>
                <a:gd name="T25" fmla="*/ 193 h 219"/>
                <a:gd name="T26" fmla="*/ 0 w 180"/>
                <a:gd name="T27" fmla="*/ 198 h 219"/>
                <a:gd name="T28" fmla="*/ 2 w 180"/>
                <a:gd name="T29" fmla="*/ 202 h 219"/>
                <a:gd name="T30" fmla="*/ 5 w 180"/>
                <a:gd name="T31" fmla="*/ 209 h 219"/>
                <a:gd name="T32" fmla="*/ 8 w 180"/>
                <a:gd name="T33" fmla="*/ 212 h 219"/>
                <a:gd name="T34" fmla="*/ 13 w 180"/>
                <a:gd name="T35" fmla="*/ 215 h 219"/>
                <a:gd name="T36" fmla="*/ 17 w 180"/>
                <a:gd name="T37" fmla="*/ 218 h 219"/>
                <a:gd name="T38" fmla="*/ 22 w 180"/>
                <a:gd name="T39" fmla="*/ 219 h 219"/>
                <a:gd name="T40" fmla="*/ 28 w 180"/>
                <a:gd name="T41" fmla="*/ 219 h 219"/>
                <a:gd name="T42" fmla="*/ 69 w 180"/>
                <a:gd name="T43" fmla="*/ 219 h 219"/>
                <a:gd name="T44" fmla="*/ 69 w 180"/>
                <a:gd name="T45" fmla="*/ 213 h 219"/>
                <a:gd name="T46" fmla="*/ 28 w 180"/>
                <a:gd name="T47" fmla="*/ 213 h 219"/>
                <a:gd name="T48" fmla="*/ 28 w 180"/>
                <a:gd name="T49" fmla="*/ 213 h 219"/>
                <a:gd name="T50" fmla="*/ 20 w 180"/>
                <a:gd name="T51" fmla="*/ 212 h 219"/>
                <a:gd name="T52" fmla="*/ 13 w 180"/>
                <a:gd name="T53" fmla="*/ 207 h 219"/>
                <a:gd name="T54" fmla="*/ 8 w 180"/>
                <a:gd name="T55" fmla="*/ 201 h 219"/>
                <a:gd name="T56" fmla="*/ 6 w 180"/>
                <a:gd name="T57" fmla="*/ 193 h 219"/>
                <a:gd name="T58" fmla="*/ 6 w 180"/>
                <a:gd name="T59" fmla="*/ 193 h 219"/>
                <a:gd name="T60" fmla="*/ 6 w 180"/>
                <a:gd name="T61" fmla="*/ 192 h 219"/>
                <a:gd name="T62" fmla="*/ 6 w 180"/>
                <a:gd name="T63" fmla="*/ 192 h 219"/>
                <a:gd name="T64" fmla="*/ 8 w 180"/>
                <a:gd name="T65" fmla="*/ 184 h 219"/>
                <a:gd name="T66" fmla="*/ 13 w 180"/>
                <a:gd name="T67" fmla="*/ 178 h 219"/>
                <a:gd name="T68" fmla="*/ 20 w 180"/>
                <a:gd name="T69" fmla="*/ 173 h 219"/>
                <a:gd name="T70" fmla="*/ 28 w 180"/>
                <a:gd name="T71" fmla="*/ 172 h 219"/>
                <a:gd name="T72" fmla="*/ 42 w 180"/>
                <a:gd name="T73" fmla="*/ 172 h 219"/>
                <a:gd name="T74" fmla="*/ 42 w 180"/>
                <a:gd name="T75" fmla="*/ 166 h 219"/>
                <a:gd name="T76" fmla="*/ 28 w 180"/>
                <a:gd name="T77" fmla="*/ 166 h 219"/>
                <a:gd name="T78" fmla="*/ 28 w 180"/>
                <a:gd name="T79" fmla="*/ 166 h 219"/>
                <a:gd name="T80" fmla="*/ 22 w 180"/>
                <a:gd name="T81" fmla="*/ 166 h 219"/>
                <a:gd name="T82" fmla="*/ 16 w 180"/>
                <a:gd name="T83" fmla="*/ 167 h 219"/>
                <a:gd name="T84" fmla="*/ 11 w 180"/>
                <a:gd name="T85" fmla="*/ 170 h 219"/>
                <a:gd name="T86" fmla="*/ 6 w 180"/>
                <a:gd name="T87" fmla="*/ 175 h 219"/>
                <a:gd name="T88" fmla="*/ 6 w 180"/>
                <a:gd name="T89" fmla="*/ 26 h 219"/>
                <a:gd name="T90" fmla="*/ 6 w 180"/>
                <a:gd name="T91" fmla="*/ 26 h 219"/>
                <a:gd name="T92" fmla="*/ 8 w 180"/>
                <a:gd name="T93" fmla="*/ 19 h 219"/>
                <a:gd name="T94" fmla="*/ 13 w 180"/>
                <a:gd name="T95" fmla="*/ 12 h 219"/>
                <a:gd name="T96" fmla="*/ 20 w 180"/>
                <a:gd name="T97" fmla="*/ 8 h 219"/>
                <a:gd name="T98" fmla="*/ 28 w 180"/>
                <a:gd name="T99" fmla="*/ 6 h 219"/>
                <a:gd name="T100" fmla="*/ 172 w 180"/>
                <a:gd name="T101" fmla="*/ 6 h 219"/>
                <a:gd name="T102" fmla="*/ 172 w 180"/>
                <a:gd name="T103" fmla="*/ 166 h 219"/>
                <a:gd name="T104" fmla="*/ 164 w 180"/>
                <a:gd name="T105" fmla="*/ 166 h 219"/>
                <a:gd name="T106" fmla="*/ 164 w 180"/>
                <a:gd name="T107" fmla="*/ 172 h 219"/>
                <a:gd name="T108" fmla="*/ 180 w 180"/>
                <a:gd name="T109" fmla="*/ 172 h 219"/>
                <a:gd name="T110" fmla="*/ 180 w 180"/>
                <a:gd name="T111" fmla="*/ 0 h 219"/>
                <a:gd name="T112" fmla="*/ 28 w 180"/>
                <a:gd name="T11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0" h="219">
                  <a:moveTo>
                    <a:pt x="28" y="0"/>
                  </a:moveTo>
                  <a:lnTo>
                    <a:pt x="28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192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98"/>
                  </a:lnTo>
                  <a:lnTo>
                    <a:pt x="2" y="202"/>
                  </a:lnTo>
                  <a:lnTo>
                    <a:pt x="5" y="209"/>
                  </a:lnTo>
                  <a:lnTo>
                    <a:pt x="8" y="212"/>
                  </a:lnTo>
                  <a:lnTo>
                    <a:pt x="13" y="215"/>
                  </a:lnTo>
                  <a:lnTo>
                    <a:pt x="17" y="218"/>
                  </a:lnTo>
                  <a:lnTo>
                    <a:pt x="22" y="219"/>
                  </a:lnTo>
                  <a:lnTo>
                    <a:pt x="28" y="219"/>
                  </a:lnTo>
                  <a:lnTo>
                    <a:pt x="69" y="219"/>
                  </a:lnTo>
                  <a:lnTo>
                    <a:pt x="69" y="213"/>
                  </a:lnTo>
                  <a:lnTo>
                    <a:pt x="28" y="213"/>
                  </a:lnTo>
                  <a:lnTo>
                    <a:pt x="28" y="213"/>
                  </a:lnTo>
                  <a:lnTo>
                    <a:pt x="20" y="212"/>
                  </a:lnTo>
                  <a:lnTo>
                    <a:pt x="13" y="207"/>
                  </a:lnTo>
                  <a:lnTo>
                    <a:pt x="8" y="201"/>
                  </a:lnTo>
                  <a:lnTo>
                    <a:pt x="6" y="193"/>
                  </a:lnTo>
                  <a:lnTo>
                    <a:pt x="6" y="193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8" y="184"/>
                  </a:lnTo>
                  <a:lnTo>
                    <a:pt x="13" y="178"/>
                  </a:lnTo>
                  <a:lnTo>
                    <a:pt x="20" y="173"/>
                  </a:lnTo>
                  <a:lnTo>
                    <a:pt x="28" y="172"/>
                  </a:lnTo>
                  <a:lnTo>
                    <a:pt x="42" y="172"/>
                  </a:lnTo>
                  <a:lnTo>
                    <a:pt x="42" y="166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2" y="166"/>
                  </a:lnTo>
                  <a:lnTo>
                    <a:pt x="16" y="167"/>
                  </a:lnTo>
                  <a:lnTo>
                    <a:pt x="11" y="170"/>
                  </a:lnTo>
                  <a:lnTo>
                    <a:pt x="6" y="17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8" y="6"/>
                  </a:lnTo>
                  <a:lnTo>
                    <a:pt x="172" y="6"/>
                  </a:lnTo>
                  <a:lnTo>
                    <a:pt x="172" y="166"/>
                  </a:lnTo>
                  <a:lnTo>
                    <a:pt x="164" y="166"/>
                  </a:lnTo>
                  <a:lnTo>
                    <a:pt x="164" y="172"/>
                  </a:lnTo>
                  <a:lnTo>
                    <a:pt x="180" y="172"/>
                  </a:lnTo>
                  <a:lnTo>
                    <a:pt x="18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295" name="Group 294"/>
          <p:cNvGrpSpPr/>
          <p:nvPr userDrawn="1"/>
        </p:nvGrpSpPr>
        <p:grpSpPr>
          <a:xfrm>
            <a:off x="9054236" y="1577300"/>
            <a:ext cx="493657" cy="326768"/>
            <a:chOff x="7469188" y="1384300"/>
            <a:chExt cx="419100" cy="369888"/>
          </a:xfrm>
        </p:grpSpPr>
        <p:sp>
          <p:nvSpPr>
            <p:cNvPr id="296" name="Freeform 586"/>
            <p:cNvSpPr>
              <a:spLocks noEditPoints="1"/>
            </p:cNvSpPr>
            <p:nvPr/>
          </p:nvSpPr>
          <p:spPr bwMode="auto">
            <a:xfrm>
              <a:off x="7469188" y="1384300"/>
              <a:ext cx="419100" cy="369888"/>
            </a:xfrm>
            <a:custGeom>
              <a:avLst/>
              <a:gdLst>
                <a:gd name="T0" fmla="*/ 48 w 264"/>
                <a:gd name="T1" fmla="*/ 0 h 233"/>
                <a:gd name="T2" fmla="*/ 22 w 264"/>
                <a:gd name="T3" fmla="*/ 7 h 233"/>
                <a:gd name="T4" fmla="*/ 5 w 264"/>
                <a:gd name="T5" fmla="*/ 29 h 233"/>
                <a:gd name="T6" fmla="*/ 0 w 264"/>
                <a:gd name="T7" fmla="*/ 138 h 233"/>
                <a:gd name="T8" fmla="*/ 5 w 264"/>
                <a:gd name="T9" fmla="*/ 154 h 233"/>
                <a:gd name="T10" fmla="*/ 22 w 264"/>
                <a:gd name="T11" fmla="*/ 176 h 233"/>
                <a:gd name="T12" fmla="*/ 48 w 264"/>
                <a:gd name="T13" fmla="*/ 183 h 233"/>
                <a:gd name="T14" fmla="*/ 87 w 264"/>
                <a:gd name="T15" fmla="*/ 194 h 233"/>
                <a:gd name="T16" fmla="*/ 60 w 264"/>
                <a:gd name="T17" fmla="*/ 225 h 233"/>
                <a:gd name="T18" fmla="*/ 58 w 264"/>
                <a:gd name="T19" fmla="*/ 229 h 233"/>
                <a:gd name="T20" fmla="*/ 63 w 264"/>
                <a:gd name="T21" fmla="*/ 233 h 233"/>
                <a:gd name="T22" fmla="*/ 63 w 264"/>
                <a:gd name="T23" fmla="*/ 233 h 233"/>
                <a:gd name="T24" fmla="*/ 84 w 264"/>
                <a:gd name="T25" fmla="*/ 228 h 233"/>
                <a:gd name="T26" fmla="*/ 123 w 264"/>
                <a:gd name="T27" fmla="*/ 214 h 233"/>
                <a:gd name="T28" fmla="*/ 153 w 264"/>
                <a:gd name="T29" fmla="*/ 193 h 233"/>
                <a:gd name="T30" fmla="*/ 218 w 264"/>
                <a:gd name="T31" fmla="*/ 183 h 233"/>
                <a:gd name="T32" fmla="*/ 244 w 264"/>
                <a:gd name="T33" fmla="*/ 176 h 233"/>
                <a:gd name="T34" fmla="*/ 261 w 264"/>
                <a:gd name="T35" fmla="*/ 154 h 233"/>
                <a:gd name="T36" fmla="*/ 264 w 264"/>
                <a:gd name="T37" fmla="*/ 47 h 233"/>
                <a:gd name="T38" fmla="*/ 261 w 264"/>
                <a:gd name="T39" fmla="*/ 29 h 233"/>
                <a:gd name="T40" fmla="*/ 244 w 264"/>
                <a:gd name="T41" fmla="*/ 7 h 233"/>
                <a:gd name="T42" fmla="*/ 218 w 264"/>
                <a:gd name="T43" fmla="*/ 0 h 233"/>
                <a:gd name="T44" fmla="*/ 104 w 264"/>
                <a:gd name="T45" fmla="*/ 177 h 233"/>
                <a:gd name="T46" fmla="*/ 48 w 264"/>
                <a:gd name="T47" fmla="*/ 174 h 233"/>
                <a:gd name="T48" fmla="*/ 32 w 264"/>
                <a:gd name="T49" fmla="*/ 171 h 233"/>
                <a:gd name="T50" fmla="*/ 15 w 264"/>
                <a:gd name="T51" fmla="*/ 157 h 233"/>
                <a:gd name="T52" fmla="*/ 9 w 264"/>
                <a:gd name="T53" fmla="*/ 138 h 233"/>
                <a:gd name="T54" fmla="*/ 9 w 264"/>
                <a:gd name="T55" fmla="*/ 39 h 233"/>
                <a:gd name="T56" fmla="*/ 20 w 264"/>
                <a:gd name="T57" fmla="*/ 20 h 233"/>
                <a:gd name="T58" fmla="*/ 40 w 264"/>
                <a:gd name="T59" fmla="*/ 9 h 233"/>
                <a:gd name="T60" fmla="*/ 218 w 264"/>
                <a:gd name="T61" fmla="*/ 9 h 233"/>
                <a:gd name="T62" fmla="*/ 239 w 264"/>
                <a:gd name="T63" fmla="*/ 15 h 233"/>
                <a:gd name="T64" fmla="*/ 253 w 264"/>
                <a:gd name="T65" fmla="*/ 32 h 233"/>
                <a:gd name="T66" fmla="*/ 256 w 264"/>
                <a:gd name="T67" fmla="*/ 138 h 233"/>
                <a:gd name="T68" fmla="*/ 253 w 264"/>
                <a:gd name="T69" fmla="*/ 151 h 233"/>
                <a:gd name="T70" fmla="*/ 239 w 264"/>
                <a:gd name="T71" fmla="*/ 168 h 233"/>
                <a:gd name="T72" fmla="*/ 218 w 264"/>
                <a:gd name="T73" fmla="*/ 174 h 233"/>
                <a:gd name="T74" fmla="*/ 158 w 264"/>
                <a:gd name="T75" fmla="*/ 176 h 233"/>
                <a:gd name="T76" fmla="*/ 141 w 264"/>
                <a:gd name="T77" fmla="*/ 193 h 233"/>
                <a:gd name="T78" fmla="*/ 110 w 264"/>
                <a:gd name="T79" fmla="*/ 211 h 233"/>
                <a:gd name="T80" fmla="*/ 77 w 264"/>
                <a:gd name="T81" fmla="*/ 222 h 233"/>
                <a:gd name="T82" fmla="*/ 94 w 264"/>
                <a:gd name="T83" fmla="*/ 202 h 233"/>
                <a:gd name="T84" fmla="*/ 106 w 264"/>
                <a:gd name="T85" fmla="*/ 180 h 233"/>
                <a:gd name="T86" fmla="*/ 104 w 264"/>
                <a:gd name="T87" fmla="*/ 17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4" h="233">
                  <a:moveTo>
                    <a:pt x="21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4"/>
                  </a:lnTo>
                  <a:lnTo>
                    <a:pt x="22" y="7"/>
                  </a:lnTo>
                  <a:lnTo>
                    <a:pt x="14" y="13"/>
                  </a:lnTo>
                  <a:lnTo>
                    <a:pt x="9" y="21"/>
                  </a:lnTo>
                  <a:lnTo>
                    <a:pt x="5" y="29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47"/>
                  </a:lnTo>
                  <a:lnTo>
                    <a:pt x="5" y="154"/>
                  </a:lnTo>
                  <a:lnTo>
                    <a:pt x="9" y="164"/>
                  </a:lnTo>
                  <a:lnTo>
                    <a:pt x="14" y="170"/>
                  </a:lnTo>
                  <a:lnTo>
                    <a:pt x="22" y="176"/>
                  </a:lnTo>
                  <a:lnTo>
                    <a:pt x="29" y="180"/>
                  </a:lnTo>
                  <a:lnTo>
                    <a:pt x="38" y="182"/>
                  </a:lnTo>
                  <a:lnTo>
                    <a:pt x="48" y="183"/>
                  </a:lnTo>
                  <a:lnTo>
                    <a:pt x="94" y="183"/>
                  </a:lnTo>
                  <a:lnTo>
                    <a:pt x="94" y="183"/>
                  </a:lnTo>
                  <a:lnTo>
                    <a:pt x="87" y="194"/>
                  </a:lnTo>
                  <a:lnTo>
                    <a:pt x="80" y="205"/>
                  </a:lnTo>
                  <a:lnTo>
                    <a:pt x="71" y="216"/>
                  </a:lnTo>
                  <a:lnTo>
                    <a:pt x="60" y="225"/>
                  </a:lnTo>
                  <a:lnTo>
                    <a:pt x="60" y="225"/>
                  </a:lnTo>
                  <a:lnTo>
                    <a:pt x="58" y="226"/>
                  </a:lnTo>
                  <a:lnTo>
                    <a:pt x="58" y="229"/>
                  </a:lnTo>
                  <a:lnTo>
                    <a:pt x="58" y="229"/>
                  </a:lnTo>
                  <a:lnTo>
                    <a:pt x="60" y="231"/>
                  </a:lnTo>
                  <a:lnTo>
                    <a:pt x="63" y="233"/>
                  </a:lnTo>
                  <a:lnTo>
                    <a:pt x="63" y="233"/>
                  </a:lnTo>
                  <a:lnTo>
                    <a:pt x="63" y="233"/>
                  </a:lnTo>
                  <a:lnTo>
                    <a:pt x="63" y="233"/>
                  </a:lnTo>
                  <a:lnTo>
                    <a:pt x="71" y="231"/>
                  </a:lnTo>
                  <a:lnTo>
                    <a:pt x="71" y="231"/>
                  </a:lnTo>
                  <a:lnTo>
                    <a:pt x="84" y="228"/>
                  </a:lnTo>
                  <a:lnTo>
                    <a:pt x="97" y="225"/>
                  </a:lnTo>
                  <a:lnTo>
                    <a:pt x="110" y="220"/>
                  </a:lnTo>
                  <a:lnTo>
                    <a:pt x="123" y="214"/>
                  </a:lnTo>
                  <a:lnTo>
                    <a:pt x="133" y="208"/>
                  </a:lnTo>
                  <a:lnTo>
                    <a:pt x="144" y="200"/>
                  </a:lnTo>
                  <a:lnTo>
                    <a:pt x="153" y="193"/>
                  </a:lnTo>
                  <a:lnTo>
                    <a:pt x="163" y="183"/>
                  </a:lnTo>
                  <a:lnTo>
                    <a:pt x="218" y="183"/>
                  </a:lnTo>
                  <a:lnTo>
                    <a:pt x="218" y="183"/>
                  </a:lnTo>
                  <a:lnTo>
                    <a:pt x="227" y="182"/>
                  </a:lnTo>
                  <a:lnTo>
                    <a:pt x="236" y="180"/>
                  </a:lnTo>
                  <a:lnTo>
                    <a:pt x="244" y="176"/>
                  </a:lnTo>
                  <a:lnTo>
                    <a:pt x="250" y="170"/>
                  </a:lnTo>
                  <a:lnTo>
                    <a:pt x="256" y="164"/>
                  </a:lnTo>
                  <a:lnTo>
                    <a:pt x="261" y="154"/>
                  </a:lnTo>
                  <a:lnTo>
                    <a:pt x="264" y="147"/>
                  </a:lnTo>
                  <a:lnTo>
                    <a:pt x="264" y="138"/>
                  </a:lnTo>
                  <a:lnTo>
                    <a:pt x="264" y="47"/>
                  </a:lnTo>
                  <a:lnTo>
                    <a:pt x="264" y="47"/>
                  </a:lnTo>
                  <a:lnTo>
                    <a:pt x="264" y="36"/>
                  </a:lnTo>
                  <a:lnTo>
                    <a:pt x="261" y="29"/>
                  </a:lnTo>
                  <a:lnTo>
                    <a:pt x="256" y="21"/>
                  </a:lnTo>
                  <a:lnTo>
                    <a:pt x="250" y="13"/>
                  </a:lnTo>
                  <a:lnTo>
                    <a:pt x="244" y="7"/>
                  </a:lnTo>
                  <a:lnTo>
                    <a:pt x="236" y="4"/>
                  </a:lnTo>
                  <a:lnTo>
                    <a:pt x="227" y="1"/>
                  </a:lnTo>
                  <a:lnTo>
                    <a:pt x="218" y="0"/>
                  </a:lnTo>
                  <a:lnTo>
                    <a:pt x="218" y="0"/>
                  </a:lnTo>
                  <a:close/>
                  <a:moveTo>
                    <a:pt x="104" y="177"/>
                  </a:moveTo>
                  <a:lnTo>
                    <a:pt x="104" y="177"/>
                  </a:lnTo>
                  <a:lnTo>
                    <a:pt x="103" y="176"/>
                  </a:lnTo>
                  <a:lnTo>
                    <a:pt x="101" y="174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40" y="174"/>
                  </a:lnTo>
                  <a:lnTo>
                    <a:pt x="32" y="171"/>
                  </a:lnTo>
                  <a:lnTo>
                    <a:pt x="26" y="168"/>
                  </a:lnTo>
                  <a:lnTo>
                    <a:pt x="20" y="164"/>
                  </a:lnTo>
                  <a:lnTo>
                    <a:pt x="15" y="157"/>
                  </a:lnTo>
                  <a:lnTo>
                    <a:pt x="12" y="151"/>
                  </a:lnTo>
                  <a:lnTo>
                    <a:pt x="9" y="144"/>
                  </a:lnTo>
                  <a:lnTo>
                    <a:pt x="9" y="138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39"/>
                  </a:lnTo>
                  <a:lnTo>
                    <a:pt x="12" y="32"/>
                  </a:lnTo>
                  <a:lnTo>
                    <a:pt x="15" y="26"/>
                  </a:lnTo>
                  <a:lnTo>
                    <a:pt x="20" y="20"/>
                  </a:lnTo>
                  <a:lnTo>
                    <a:pt x="26" y="15"/>
                  </a:lnTo>
                  <a:lnTo>
                    <a:pt x="32" y="12"/>
                  </a:lnTo>
                  <a:lnTo>
                    <a:pt x="40" y="9"/>
                  </a:lnTo>
                  <a:lnTo>
                    <a:pt x="48" y="9"/>
                  </a:lnTo>
                  <a:lnTo>
                    <a:pt x="218" y="9"/>
                  </a:lnTo>
                  <a:lnTo>
                    <a:pt x="218" y="9"/>
                  </a:lnTo>
                  <a:lnTo>
                    <a:pt x="225" y="9"/>
                  </a:lnTo>
                  <a:lnTo>
                    <a:pt x="231" y="12"/>
                  </a:lnTo>
                  <a:lnTo>
                    <a:pt x="239" y="15"/>
                  </a:lnTo>
                  <a:lnTo>
                    <a:pt x="244" y="20"/>
                  </a:lnTo>
                  <a:lnTo>
                    <a:pt x="250" y="26"/>
                  </a:lnTo>
                  <a:lnTo>
                    <a:pt x="253" y="32"/>
                  </a:lnTo>
                  <a:lnTo>
                    <a:pt x="254" y="39"/>
                  </a:lnTo>
                  <a:lnTo>
                    <a:pt x="256" y="47"/>
                  </a:lnTo>
                  <a:lnTo>
                    <a:pt x="256" y="138"/>
                  </a:lnTo>
                  <a:lnTo>
                    <a:pt x="256" y="138"/>
                  </a:lnTo>
                  <a:lnTo>
                    <a:pt x="254" y="144"/>
                  </a:lnTo>
                  <a:lnTo>
                    <a:pt x="253" y="151"/>
                  </a:lnTo>
                  <a:lnTo>
                    <a:pt x="250" y="157"/>
                  </a:lnTo>
                  <a:lnTo>
                    <a:pt x="244" y="164"/>
                  </a:lnTo>
                  <a:lnTo>
                    <a:pt x="239" y="168"/>
                  </a:lnTo>
                  <a:lnTo>
                    <a:pt x="231" y="171"/>
                  </a:lnTo>
                  <a:lnTo>
                    <a:pt x="225" y="174"/>
                  </a:lnTo>
                  <a:lnTo>
                    <a:pt x="218" y="174"/>
                  </a:lnTo>
                  <a:lnTo>
                    <a:pt x="161" y="174"/>
                  </a:lnTo>
                  <a:lnTo>
                    <a:pt x="161" y="174"/>
                  </a:lnTo>
                  <a:lnTo>
                    <a:pt x="158" y="176"/>
                  </a:lnTo>
                  <a:lnTo>
                    <a:pt x="158" y="176"/>
                  </a:lnTo>
                  <a:lnTo>
                    <a:pt x="150" y="185"/>
                  </a:lnTo>
                  <a:lnTo>
                    <a:pt x="141" y="193"/>
                  </a:lnTo>
                  <a:lnTo>
                    <a:pt x="132" y="199"/>
                  </a:lnTo>
                  <a:lnTo>
                    <a:pt x="121" y="205"/>
                  </a:lnTo>
                  <a:lnTo>
                    <a:pt x="110" y="211"/>
                  </a:lnTo>
                  <a:lnTo>
                    <a:pt x="100" y="214"/>
                  </a:lnTo>
                  <a:lnTo>
                    <a:pt x="89" y="219"/>
                  </a:lnTo>
                  <a:lnTo>
                    <a:pt x="77" y="222"/>
                  </a:lnTo>
                  <a:lnTo>
                    <a:pt x="77" y="222"/>
                  </a:lnTo>
                  <a:lnTo>
                    <a:pt x="86" y="213"/>
                  </a:lnTo>
                  <a:lnTo>
                    <a:pt x="94" y="202"/>
                  </a:lnTo>
                  <a:lnTo>
                    <a:pt x="100" y="191"/>
                  </a:lnTo>
                  <a:lnTo>
                    <a:pt x="106" y="180"/>
                  </a:lnTo>
                  <a:lnTo>
                    <a:pt x="106" y="180"/>
                  </a:lnTo>
                  <a:lnTo>
                    <a:pt x="106" y="179"/>
                  </a:lnTo>
                  <a:lnTo>
                    <a:pt x="104" y="177"/>
                  </a:lnTo>
                  <a:lnTo>
                    <a:pt x="104" y="17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7" name="Freeform 587"/>
            <p:cNvSpPr>
              <a:spLocks noEditPoints="1"/>
            </p:cNvSpPr>
            <p:nvPr/>
          </p:nvSpPr>
          <p:spPr bwMode="auto">
            <a:xfrm>
              <a:off x="7659688" y="1585913"/>
              <a:ext cx="42863" cy="42863"/>
            </a:xfrm>
            <a:custGeom>
              <a:avLst/>
              <a:gdLst>
                <a:gd name="T0" fmla="*/ 23 w 27"/>
                <a:gd name="T1" fmla="*/ 0 h 27"/>
                <a:gd name="T2" fmla="*/ 3 w 27"/>
                <a:gd name="T3" fmla="*/ 0 h 27"/>
                <a:gd name="T4" fmla="*/ 3 w 27"/>
                <a:gd name="T5" fmla="*/ 0 h 27"/>
                <a:gd name="T6" fmla="*/ 0 w 27"/>
                <a:gd name="T7" fmla="*/ 1 h 27"/>
                <a:gd name="T8" fmla="*/ 0 w 27"/>
                <a:gd name="T9" fmla="*/ 4 h 27"/>
                <a:gd name="T10" fmla="*/ 0 w 27"/>
                <a:gd name="T11" fmla="*/ 23 h 27"/>
                <a:gd name="T12" fmla="*/ 0 w 27"/>
                <a:gd name="T13" fmla="*/ 23 h 27"/>
                <a:gd name="T14" fmla="*/ 0 w 27"/>
                <a:gd name="T15" fmla="*/ 26 h 27"/>
                <a:gd name="T16" fmla="*/ 3 w 27"/>
                <a:gd name="T17" fmla="*/ 27 h 27"/>
                <a:gd name="T18" fmla="*/ 23 w 27"/>
                <a:gd name="T19" fmla="*/ 27 h 27"/>
                <a:gd name="T20" fmla="*/ 23 w 27"/>
                <a:gd name="T21" fmla="*/ 27 h 27"/>
                <a:gd name="T22" fmla="*/ 26 w 27"/>
                <a:gd name="T23" fmla="*/ 26 h 27"/>
                <a:gd name="T24" fmla="*/ 27 w 27"/>
                <a:gd name="T25" fmla="*/ 23 h 27"/>
                <a:gd name="T26" fmla="*/ 27 w 27"/>
                <a:gd name="T27" fmla="*/ 4 h 27"/>
                <a:gd name="T28" fmla="*/ 27 w 27"/>
                <a:gd name="T29" fmla="*/ 4 h 27"/>
                <a:gd name="T30" fmla="*/ 26 w 27"/>
                <a:gd name="T31" fmla="*/ 1 h 27"/>
                <a:gd name="T32" fmla="*/ 23 w 27"/>
                <a:gd name="T33" fmla="*/ 0 h 27"/>
                <a:gd name="T34" fmla="*/ 23 w 27"/>
                <a:gd name="T35" fmla="*/ 0 h 27"/>
                <a:gd name="T36" fmla="*/ 18 w 27"/>
                <a:gd name="T37" fmla="*/ 9 h 27"/>
                <a:gd name="T38" fmla="*/ 18 w 27"/>
                <a:gd name="T39" fmla="*/ 20 h 27"/>
                <a:gd name="T40" fmla="*/ 7 w 27"/>
                <a:gd name="T41" fmla="*/ 20 h 27"/>
                <a:gd name="T42" fmla="*/ 7 w 27"/>
                <a:gd name="T43" fmla="*/ 9 h 27"/>
                <a:gd name="T44" fmla="*/ 18 w 27"/>
                <a:gd name="T4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27">
                  <a:moveTo>
                    <a:pt x="2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6" y="26"/>
                  </a:lnTo>
                  <a:lnTo>
                    <a:pt x="27" y="2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18" y="9"/>
                  </a:moveTo>
                  <a:lnTo>
                    <a:pt x="18" y="20"/>
                  </a:lnTo>
                  <a:lnTo>
                    <a:pt x="7" y="20"/>
                  </a:lnTo>
                  <a:lnTo>
                    <a:pt x="7" y="9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8" name="Freeform 588"/>
            <p:cNvSpPr>
              <a:spLocks noEditPoints="1"/>
            </p:cNvSpPr>
            <p:nvPr/>
          </p:nvSpPr>
          <p:spPr bwMode="auto">
            <a:xfrm>
              <a:off x="7615238" y="1439863"/>
              <a:ext cx="127000" cy="141288"/>
            </a:xfrm>
            <a:custGeom>
              <a:avLst/>
              <a:gdLst>
                <a:gd name="T0" fmla="*/ 29 w 80"/>
                <a:gd name="T1" fmla="*/ 31 h 89"/>
                <a:gd name="T2" fmla="*/ 35 w 80"/>
                <a:gd name="T3" fmla="*/ 24 h 89"/>
                <a:gd name="T4" fmla="*/ 46 w 80"/>
                <a:gd name="T5" fmla="*/ 24 h 89"/>
                <a:gd name="T6" fmla="*/ 52 w 80"/>
                <a:gd name="T7" fmla="*/ 29 h 89"/>
                <a:gd name="T8" fmla="*/ 52 w 80"/>
                <a:gd name="T9" fmla="*/ 40 h 89"/>
                <a:gd name="T10" fmla="*/ 43 w 80"/>
                <a:gd name="T11" fmla="*/ 47 h 89"/>
                <a:gd name="T12" fmla="*/ 31 w 80"/>
                <a:gd name="T13" fmla="*/ 63 h 89"/>
                <a:gd name="T14" fmla="*/ 28 w 80"/>
                <a:gd name="T15" fmla="*/ 80 h 89"/>
                <a:gd name="T16" fmla="*/ 28 w 80"/>
                <a:gd name="T17" fmla="*/ 87 h 89"/>
                <a:gd name="T18" fmla="*/ 49 w 80"/>
                <a:gd name="T19" fmla="*/ 89 h 89"/>
                <a:gd name="T20" fmla="*/ 52 w 80"/>
                <a:gd name="T21" fmla="*/ 84 h 89"/>
                <a:gd name="T22" fmla="*/ 54 w 80"/>
                <a:gd name="T23" fmla="*/ 73 h 89"/>
                <a:gd name="T24" fmla="*/ 60 w 80"/>
                <a:gd name="T25" fmla="*/ 67 h 89"/>
                <a:gd name="T26" fmla="*/ 77 w 80"/>
                <a:gd name="T27" fmla="*/ 49 h 89"/>
                <a:gd name="T28" fmla="*/ 80 w 80"/>
                <a:gd name="T29" fmla="*/ 34 h 89"/>
                <a:gd name="T30" fmla="*/ 78 w 80"/>
                <a:gd name="T31" fmla="*/ 21 h 89"/>
                <a:gd name="T32" fmla="*/ 69 w 80"/>
                <a:gd name="T33" fmla="*/ 9 h 89"/>
                <a:gd name="T34" fmla="*/ 49 w 80"/>
                <a:gd name="T35" fmla="*/ 0 h 89"/>
                <a:gd name="T36" fmla="*/ 32 w 80"/>
                <a:gd name="T37" fmla="*/ 0 h 89"/>
                <a:gd name="T38" fmla="*/ 12 w 80"/>
                <a:gd name="T39" fmla="*/ 9 h 89"/>
                <a:gd name="T40" fmla="*/ 5 w 80"/>
                <a:gd name="T41" fmla="*/ 21 h 89"/>
                <a:gd name="T42" fmla="*/ 0 w 80"/>
                <a:gd name="T43" fmla="*/ 35 h 89"/>
                <a:gd name="T44" fmla="*/ 21 w 80"/>
                <a:gd name="T45" fmla="*/ 41 h 89"/>
                <a:gd name="T46" fmla="*/ 26 w 80"/>
                <a:gd name="T47" fmla="*/ 38 h 89"/>
                <a:gd name="T48" fmla="*/ 58 w 80"/>
                <a:gd name="T49" fmla="*/ 44 h 89"/>
                <a:gd name="T50" fmla="*/ 61 w 80"/>
                <a:gd name="T51" fmla="*/ 34 h 89"/>
                <a:gd name="T52" fmla="*/ 57 w 80"/>
                <a:gd name="T53" fmla="*/ 20 h 89"/>
                <a:gd name="T54" fmla="*/ 41 w 80"/>
                <a:gd name="T55" fmla="*/ 15 h 89"/>
                <a:gd name="T56" fmla="*/ 26 w 80"/>
                <a:gd name="T57" fmla="*/ 20 h 89"/>
                <a:gd name="T58" fmla="*/ 9 w 80"/>
                <a:gd name="T59" fmla="*/ 31 h 89"/>
                <a:gd name="T60" fmla="*/ 18 w 80"/>
                <a:gd name="T61" fmla="*/ 15 h 89"/>
                <a:gd name="T62" fmla="*/ 28 w 80"/>
                <a:gd name="T63" fmla="*/ 9 h 89"/>
                <a:gd name="T64" fmla="*/ 40 w 80"/>
                <a:gd name="T65" fmla="*/ 8 h 89"/>
                <a:gd name="T66" fmla="*/ 58 w 80"/>
                <a:gd name="T67" fmla="*/ 12 h 89"/>
                <a:gd name="T68" fmla="*/ 67 w 80"/>
                <a:gd name="T69" fmla="*/ 20 h 89"/>
                <a:gd name="T70" fmla="*/ 72 w 80"/>
                <a:gd name="T71" fmla="*/ 34 h 89"/>
                <a:gd name="T72" fmla="*/ 69 w 80"/>
                <a:gd name="T73" fmla="*/ 44 h 89"/>
                <a:gd name="T74" fmla="*/ 55 w 80"/>
                <a:gd name="T75" fmla="*/ 60 h 89"/>
                <a:gd name="T76" fmla="*/ 46 w 80"/>
                <a:gd name="T77" fmla="*/ 70 h 89"/>
                <a:gd name="T78" fmla="*/ 35 w 80"/>
                <a:gd name="T79" fmla="*/ 80 h 89"/>
                <a:gd name="T80" fmla="*/ 35 w 80"/>
                <a:gd name="T81" fmla="*/ 80 h 89"/>
                <a:gd name="T82" fmla="*/ 38 w 80"/>
                <a:gd name="T83" fmla="*/ 66 h 89"/>
                <a:gd name="T84" fmla="*/ 48 w 80"/>
                <a:gd name="T85" fmla="*/ 5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" h="89">
                  <a:moveTo>
                    <a:pt x="26" y="38"/>
                  </a:moveTo>
                  <a:lnTo>
                    <a:pt x="26" y="38"/>
                  </a:lnTo>
                  <a:lnTo>
                    <a:pt x="29" y="31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5" y="24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6" y="24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2" y="29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35" y="55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28" y="7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7"/>
                  </a:lnTo>
                  <a:lnTo>
                    <a:pt x="31" y="89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52" y="87"/>
                  </a:lnTo>
                  <a:lnTo>
                    <a:pt x="52" y="87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4" y="7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5" y="72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71" y="57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80" y="41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1"/>
                  </a:lnTo>
                  <a:lnTo>
                    <a:pt x="74" y="15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3" y="4"/>
                  </a:lnTo>
                  <a:lnTo>
                    <a:pt x="57" y="1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8" y="4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8" y="15"/>
                  </a:lnTo>
                  <a:lnTo>
                    <a:pt x="5" y="21"/>
                  </a:lnTo>
                  <a:lnTo>
                    <a:pt x="2" y="2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8"/>
                  </a:lnTo>
                  <a:lnTo>
                    <a:pt x="5" y="38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5" y="41"/>
                  </a:lnTo>
                  <a:lnTo>
                    <a:pt x="26" y="38"/>
                  </a:lnTo>
                  <a:lnTo>
                    <a:pt x="26" y="38"/>
                  </a:lnTo>
                  <a:close/>
                  <a:moveTo>
                    <a:pt x="58" y="44"/>
                  </a:moveTo>
                  <a:lnTo>
                    <a:pt x="58" y="44"/>
                  </a:lnTo>
                  <a:lnTo>
                    <a:pt x="61" y="40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0" y="26"/>
                  </a:lnTo>
                  <a:lnTo>
                    <a:pt x="57" y="20"/>
                  </a:lnTo>
                  <a:lnTo>
                    <a:pt x="57" y="20"/>
                  </a:lnTo>
                  <a:lnTo>
                    <a:pt x="49" y="17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32" y="17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1" y="26"/>
                  </a:lnTo>
                  <a:lnTo>
                    <a:pt x="18" y="32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2" y="23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23" y="12"/>
                  </a:lnTo>
                  <a:lnTo>
                    <a:pt x="28" y="9"/>
                  </a:lnTo>
                  <a:lnTo>
                    <a:pt x="3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54" y="9"/>
                  </a:lnTo>
                  <a:lnTo>
                    <a:pt x="58" y="12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67" y="20"/>
                  </a:lnTo>
                  <a:lnTo>
                    <a:pt x="71" y="24"/>
                  </a:lnTo>
                  <a:lnTo>
                    <a:pt x="72" y="29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1" y="40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4" y="52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49" y="66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4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72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41" y="61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8" y="44"/>
                  </a:lnTo>
                  <a:lnTo>
                    <a:pt x="58" y="4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299" name="Group 298"/>
          <p:cNvGrpSpPr/>
          <p:nvPr userDrawn="1"/>
        </p:nvGrpSpPr>
        <p:grpSpPr>
          <a:xfrm>
            <a:off x="5263923" y="1578704"/>
            <a:ext cx="459999" cy="352011"/>
            <a:chOff x="4251326" y="1385888"/>
            <a:chExt cx="390525" cy="398463"/>
          </a:xfrm>
        </p:grpSpPr>
        <p:sp>
          <p:nvSpPr>
            <p:cNvPr id="300" name="Freeform 589"/>
            <p:cNvSpPr>
              <a:spLocks noEditPoints="1"/>
            </p:cNvSpPr>
            <p:nvPr/>
          </p:nvSpPr>
          <p:spPr bwMode="auto">
            <a:xfrm>
              <a:off x="4251326" y="1385888"/>
              <a:ext cx="390525" cy="398463"/>
            </a:xfrm>
            <a:custGeom>
              <a:avLst/>
              <a:gdLst>
                <a:gd name="T0" fmla="*/ 216 w 246"/>
                <a:gd name="T1" fmla="*/ 57 h 251"/>
                <a:gd name="T2" fmla="*/ 30 w 246"/>
                <a:gd name="T3" fmla="*/ 0 h 251"/>
                <a:gd name="T4" fmla="*/ 7 w 246"/>
                <a:gd name="T5" fmla="*/ 57 h 251"/>
                <a:gd name="T6" fmla="*/ 4 w 246"/>
                <a:gd name="T7" fmla="*/ 58 h 251"/>
                <a:gd name="T8" fmla="*/ 0 w 246"/>
                <a:gd name="T9" fmla="*/ 61 h 251"/>
                <a:gd name="T10" fmla="*/ 0 w 246"/>
                <a:gd name="T11" fmla="*/ 212 h 251"/>
                <a:gd name="T12" fmla="*/ 0 w 246"/>
                <a:gd name="T13" fmla="*/ 215 h 251"/>
                <a:gd name="T14" fmla="*/ 4 w 246"/>
                <a:gd name="T15" fmla="*/ 219 h 251"/>
                <a:gd name="T16" fmla="*/ 92 w 246"/>
                <a:gd name="T17" fmla="*/ 219 h 251"/>
                <a:gd name="T18" fmla="*/ 76 w 246"/>
                <a:gd name="T19" fmla="*/ 242 h 251"/>
                <a:gd name="T20" fmla="*/ 170 w 246"/>
                <a:gd name="T21" fmla="*/ 251 h 251"/>
                <a:gd name="T22" fmla="*/ 154 w 246"/>
                <a:gd name="T23" fmla="*/ 242 h 251"/>
                <a:gd name="T24" fmla="*/ 239 w 246"/>
                <a:gd name="T25" fmla="*/ 219 h 251"/>
                <a:gd name="T26" fmla="*/ 242 w 246"/>
                <a:gd name="T27" fmla="*/ 219 h 251"/>
                <a:gd name="T28" fmla="*/ 246 w 246"/>
                <a:gd name="T29" fmla="*/ 215 h 251"/>
                <a:gd name="T30" fmla="*/ 246 w 246"/>
                <a:gd name="T31" fmla="*/ 65 h 251"/>
                <a:gd name="T32" fmla="*/ 246 w 246"/>
                <a:gd name="T33" fmla="*/ 61 h 251"/>
                <a:gd name="T34" fmla="*/ 242 w 246"/>
                <a:gd name="T35" fmla="*/ 58 h 251"/>
                <a:gd name="T36" fmla="*/ 239 w 246"/>
                <a:gd name="T37" fmla="*/ 57 h 251"/>
                <a:gd name="T38" fmla="*/ 46 w 246"/>
                <a:gd name="T39" fmla="*/ 117 h 251"/>
                <a:gd name="T40" fmla="*/ 38 w 246"/>
                <a:gd name="T41" fmla="*/ 109 h 251"/>
                <a:gd name="T42" fmla="*/ 208 w 246"/>
                <a:gd name="T43" fmla="*/ 8 h 251"/>
                <a:gd name="T44" fmla="*/ 202 w 246"/>
                <a:gd name="T45" fmla="*/ 109 h 251"/>
                <a:gd name="T46" fmla="*/ 208 w 246"/>
                <a:gd name="T47" fmla="*/ 117 h 251"/>
                <a:gd name="T48" fmla="*/ 38 w 246"/>
                <a:gd name="T49" fmla="*/ 190 h 251"/>
                <a:gd name="T50" fmla="*/ 7 w 246"/>
                <a:gd name="T51" fmla="*/ 65 h 251"/>
                <a:gd name="T52" fmla="*/ 30 w 246"/>
                <a:gd name="T53" fmla="*/ 190 h 251"/>
                <a:gd name="T54" fmla="*/ 7 w 246"/>
                <a:gd name="T55" fmla="*/ 65 h 251"/>
                <a:gd name="T56" fmla="*/ 99 w 246"/>
                <a:gd name="T57" fmla="*/ 242 h 251"/>
                <a:gd name="T58" fmla="*/ 147 w 246"/>
                <a:gd name="T59" fmla="*/ 219 h 251"/>
                <a:gd name="T60" fmla="*/ 239 w 246"/>
                <a:gd name="T61" fmla="*/ 212 h 251"/>
                <a:gd name="T62" fmla="*/ 7 w 246"/>
                <a:gd name="T63" fmla="*/ 198 h 251"/>
                <a:gd name="T64" fmla="*/ 239 w 246"/>
                <a:gd name="T65" fmla="*/ 212 h 251"/>
                <a:gd name="T66" fmla="*/ 216 w 246"/>
                <a:gd name="T67" fmla="*/ 190 h 251"/>
                <a:gd name="T68" fmla="*/ 239 w 246"/>
                <a:gd name="T69" fmla="*/ 6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6" h="251">
                  <a:moveTo>
                    <a:pt x="239" y="57"/>
                  </a:moveTo>
                  <a:lnTo>
                    <a:pt x="216" y="57"/>
                  </a:lnTo>
                  <a:lnTo>
                    <a:pt x="216" y="0"/>
                  </a:lnTo>
                  <a:lnTo>
                    <a:pt x="30" y="0"/>
                  </a:lnTo>
                  <a:lnTo>
                    <a:pt x="30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4" y="58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1" y="218"/>
                  </a:lnTo>
                  <a:lnTo>
                    <a:pt x="4" y="219"/>
                  </a:lnTo>
                  <a:lnTo>
                    <a:pt x="7" y="219"/>
                  </a:lnTo>
                  <a:lnTo>
                    <a:pt x="92" y="219"/>
                  </a:lnTo>
                  <a:lnTo>
                    <a:pt x="92" y="242"/>
                  </a:lnTo>
                  <a:lnTo>
                    <a:pt x="76" y="242"/>
                  </a:lnTo>
                  <a:lnTo>
                    <a:pt x="76" y="251"/>
                  </a:lnTo>
                  <a:lnTo>
                    <a:pt x="170" y="251"/>
                  </a:lnTo>
                  <a:lnTo>
                    <a:pt x="170" y="242"/>
                  </a:lnTo>
                  <a:lnTo>
                    <a:pt x="154" y="242"/>
                  </a:lnTo>
                  <a:lnTo>
                    <a:pt x="154" y="219"/>
                  </a:lnTo>
                  <a:lnTo>
                    <a:pt x="239" y="219"/>
                  </a:lnTo>
                  <a:lnTo>
                    <a:pt x="239" y="219"/>
                  </a:lnTo>
                  <a:lnTo>
                    <a:pt x="242" y="219"/>
                  </a:lnTo>
                  <a:lnTo>
                    <a:pt x="245" y="218"/>
                  </a:lnTo>
                  <a:lnTo>
                    <a:pt x="246" y="215"/>
                  </a:lnTo>
                  <a:lnTo>
                    <a:pt x="246" y="212"/>
                  </a:lnTo>
                  <a:lnTo>
                    <a:pt x="246" y="65"/>
                  </a:lnTo>
                  <a:lnTo>
                    <a:pt x="246" y="65"/>
                  </a:lnTo>
                  <a:lnTo>
                    <a:pt x="246" y="61"/>
                  </a:lnTo>
                  <a:lnTo>
                    <a:pt x="245" y="60"/>
                  </a:lnTo>
                  <a:lnTo>
                    <a:pt x="242" y="58"/>
                  </a:lnTo>
                  <a:lnTo>
                    <a:pt x="239" y="57"/>
                  </a:lnTo>
                  <a:lnTo>
                    <a:pt x="239" y="57"/>
                  </a:lnTo>
                  <a:close/>
                  <a:moveTo>
                    <a:pt x="38" y="117"/>
                  </a:moveTo>
                  <a:lnTo>
                    <a:pt x="46" y="117"/>
                  </a:lnTo>
                  <a:lnTo>
                    <a:pt x="46" y="109"/>
                  </a:lnTo>
                  <a:lnTo>
                    <a:pt x="38" y="109"/>
                  </a:lnTo>
                  <a:lnTo>
                    <a:pt x="38" y="8"/>
                  </a:lnTo>
                  <a:lnTo>
                    <a:pt x="208" y="8"/>
                  </a:lnTo>
                  <a:lnTo>
                    <a:pt x="208" y="109"/>
                  </a:lnTo>
                  <a:lnTo>
                    <a:pt x="202" y="109"/>
                  </a:lnTo>
                  <a:lnTo>
                    <a:pt x="202" y="117"/>
                  </a:lnTo>
                  <a:lnTo>
                    <a:pt x="208" y="117"/>
                  </a:lnTo>
                  <a:lnTo>
                    <a:pt x="208" y="190"/>
                  </a:lnTo>
                  <a:lnTo>
                    <a:pt x="38" y="190"/>
                  </a:lnTo>
                  <a:lnTo>
                    <a:pt x="38" y="117"/>
                  </a:lnTo>
                  <a:close/>
                  <a:moveTo>
                    <a:pt x="7" y="65"/>
                  </a:moveTo>
                  <a:lnTo>
                    <a:pt x="30" y="65"/>
                  </a:lnTo>
                  <a:lnTo>
                    <a:pt x="30" y="190"/>
                  </a:lnTo>
                  <a:lnTo>
                    <a:pt x="7" y="190"/>
                  </a:lnTo>
                  <a:lnTo>
                    <a:pt x="7" y="65"/>
                  </a:lnTo>
                  <a:close/>
                  <a:moveTo>
                    <a:pt x="147" y="242"/>
                  </a:moveTo>
                  <a:lnTo>
                    <a:pt x="99" y="242"/>
                  </a:lnTo>
                  <a:lnTo>
                    <a:pt x="99" y="219"/>
                  </a:lnTo>
                  <a:lnTo>
                    <a:pt x="147" y="219"/>
                  </a:lnTo>
                  <a:lnTo>
                    <a:pt x="147" y="242"/>
                  </a:lnTo>
                  <a:close/>
                  <a:moveTo>
                    <a:pt x="239" y="212"/>
                  </a:moveTo>
                  <a:lnTo>
                    <a:pt x="7" y="212"/>
                  </a:lnTo>
                  <a:lnTo>
                    <a:pt x="7" y="198"/>
                  </a:lnTo>
                  <a:lnTo>
                    <a:pt x="239" y="198"/>
                  </a:lnTo>
                  <a:lnTo>
                    <a:pt x="239" y="212"/>
                  </a:lnTo>
                  <a:close/>
                  <a:moveTo>
                    <a:pt x="239" y="190"/>
                  </a:moveTo>
                  <a:lnTo>
                    <a:pt x="216" y="190"/>
                  </a:lnTo>
                  <a:lnTo>
                    <a:pt x="216" y="65"/>
                  </a:lnTo>
                  <a:lnTo>
                    <a:pt x="239" y="65"/>
                  </a:lnTo>
                  <a:lnTo>
                    <a:pt x="239" y="19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1" name="Freeform 590"/>
            <p:cNvSpPr>
              <a:spLocks/>
            </p:cNvSpPr>
            <p:nvPr/>
          </p:nvSpPr>
          <p:spPr bwMode="auto">
            <a:xfrm>
              <a:off x="4335463" y="1462088"/>
              <a:ext cx="222250" cy="155575"/>
            </a:xfrm>
            <a:custGeom>
              <a:avLst/>
              <a:gdLst>
                <a:gd name="T0" fmla="*/ 124 w 140"/>
                <a:gd name="T1" fmla="*/ 73 h 98"/>
                <a:gd name="T2" fmla="*/ 104 w 140"/>
                <a:gd name="T3" fmla="*/ 0 h 98"/>
                <a:gd name="T4" fmla="*/ 88 w 140"/>
                <a:gd name="T5" fmla="*/ 56 h 98"/>
                <a:gd name="T6" fmla="*/ 77 w 140"/>
                <a:gd name="T7" fmla="*/ 36 h 98"/>
                <a:gd name="T8" fmla="*/ 66 w 140"/>
                <a:gd name="T9" fmla="*/ 67 h 98"/>
                <a:gd name="T10" fmla="*/ 51 w 140"/>
                <a:gd name="T11" fmla="*/ 3 h 98"/>
                <a:gd name="T12" fmla="*/ 34 w 140"/>
                <a:gd name="T13" fmla="*/ 69 h 98"/>
                <a:gd name="T14" fmla="*/ 19 w 140"/>
                <a:gd name="T15" fmla="*/ 36 h 98"/>
                <a:gd name="T16" fmla="*/ 6 w 140"/>
                <a:gd name="T17" fmla="*/ 61 h 98"/>
                <a:gd name="T18" fmla="*/ 0 w 140"/>
                <a:gd name="T19" fmla="*/ 61 h 98"/>
                <a:gd name="T20" fmla="*/ 0 w 140"/>
                <a:gd name="T21" fmla="*/ 69 h 98"/>
                <a:gd name="T22" fmla="*/ 11 w 140"/>
                <a:gd name="T23" fmla="*/ 69 h 98"/>
                <a:gd name="T24" fmla="*/ 19 w 140"/>
                <a:gd name="T25" fmla="*/ 53 h 98"/>
                <a:gd name="T26" fmla="*/ 37 w 140"/>
                <a:gd name="T27" fmla="*/ 92 h 98"/>
                <a:gd name="T28" fmla="*/ 51 w 140"/>
                <a:gd name="T29" fmla="*/ 35 h 98"/>
                <a:gd name="T30" fmla="*/ 66 w 140"/>
                <a:gd name="T31" fmla="*/ 95 h 98"/>
                <a:gd name="T32" fmla="*/ 78 w 140"/>
                <a:gd name="T33" fmla="*/ 55 h 98"/>
                <a:gd name="T34" fmla="*/ 91 w 140"/>
                <a:gd name="T35" fmla="*/ 75 h 98"/>
                <a:gd name="T36" fmla="*/ 104 w 140"/>
                <a:gd name="T37" fmla="*/ 29 h 98"/>
                <a:gd name="T38" fmla="*/ 123 w 140"/>
                <a:gd name="T39" fmla="*/ 98 h 98"/>
                <a:gd name="T40" fmla="*/ 134 w 140"/>
                <a:gd name="T41" fmla="*/ 69 h 98"/>
                <a:gd name="T42" fmla="*/ 140 w 140"/>
                <a:gd name="T43" fmla="*/ 69 h 98"/>
                <a:gd name="T44" fmla="*/ 140 w 140"/>
                <a:gd name="T45" fmla="*/ 61 h 98"/>
                <a:gd name="T46" fmla="*/ 129 w 140"/>
                <a:gd name="T47" fmla="*/ 61 h 98"/>
                <a:gd name="T48" fmla="*/ 124 w 140"/>
                <a:gd name="T49" fmla="*/ 7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98">
                  <a:moveTo>
                    <a:pt x="124" y="73"/>
                  </a:moveTo>
                  <a:lnTo>
                    <a:pt x="104" y="0"/>
                  </a:lnTo>
                  <a:lnTo>
                    <a:pt x="88" y="56"/>
                  </a:lnTo>
                  <a:lnTo>
                    <a:pt x="77" y="36"/>
                  </a:lnTo>
                  <a:lnTo>
                    <a:pt x="66" y="67"/>
                  </a:lnTo>
                  <a:lnTo>
                    <a:pt x="51" y="3"/>
                  </a:lnTo>
                  <a:lnTo>
                    <a:pt x="34" y="69"/>
                  </a:lnTo>
                  <a:lnTo>
                    <a:pt x="19" y="36"/>
                  </a:lnTo>
                  <a:lnTo>
                    <a:pt x="6" y="61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11" y="69"/>
                  </a:lnTo>
                  <a:lnTo>
                    <a:pt x="19" y="53"/>
                  </a:lnTo>
                  <a:lnTo>
                    <a:pt x="37" y="92"/>
                  </a:lnTo>
                  <a:lnTo>
                    <a:pt x="51" y="35"/>
                  </a:lnTo>
                  <a:lnTo>
                    <a:pt x="66" y="95"/>
                  </a:lnTo>
                  <a:lnTo>
                    <a:pt x="78" y="55"/>
                  </a:lnTo>
                  <a:lnTo>
                    <a:pt x="91" y="75"/>
                  </a:lnTo>
                  <a:lnTo>
                    <a:pt x="104" y="29"/>
                  </a:lnTo>
                  <a:lnTo>
                    <a:pt x="123" y="98"/>
                  </a:lnTo>
                  <a:lnTo>
                    <a:pt x="134" y="69"/>
                  </a:lnTo>
                  <a:lnTo>
                    <a:pt x="140" y="69"/>
                  </a:lnTo>
                  <a:lnTo>
                    <a:pt x="140" y="61"/>
                  </a:lnTo>
                  <a:lnTo>
                    <a:pt x="129" y="61"/>
                  </a:lnTo>
                  <a:lnTo>
                    <a:pt x="124" y="73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02" name="Freeform 591"/>
          <p:cNvSpPr>
            <a:spLocks noEditPoints="1"/>
          </p:cNvSpPr>
          <p:nvPr userDrawn="1"/>
        </p:nvSpPr>
        <p:spPr bwMode="auto">
          <a:xfrm>
            <a:off x="7133835" y="1582910"/>
            <a:ext cx="607723" cy="283292"/>
          </a:xfrm>
          <a:custGeom>
            <a:avLst/>
            <a:gdLst>
              <a:gd name="T0" fmla="*/ 177 w 325"/>
              <a:gd name="T1" fmla="*/ 2 h 202"/>
              <a:gd name="T2" fmla="*/ 48 w 325"/>
              <a:gd name="T3" fmla="*/ 43 h 202"/>
              <a:gd name="T4" fmla="*/ 5 w 325"/>
              <a:gd name="T5" fmla="*/ 62 h 202"/>
              <a:gd name="T6" fmla="*/ 6 w 325"/>
              <a:gd name="T7" fmla="*/ 69 h 202"/>
              <a:gd name="T8" fmla="*/ 16 w 325"/>
              <a:gd name="T9" fmla="*/ 75 h 202"/>
              <a:gd name="T10" fmla="*/ 16 w 325"/>
              <a:gd name="T11" fmla="*/ 101 h 202"/>
              <a:gd name="T12" fmla="*/ 2 w 325"/>
              <a:gd name="T13" fmla="*/ 114 h 202"/>
              <a:gd name="T14" fmla="*/ 2 w 325"/>
              <a:gd name="T15" fmla="*/ 132 h 202"/>
              <a:gd name="T16" fmla="*/ 5 w 325"/>
              <a:gd name="T17" fmla="*/ 153 h 202"/>
              <a:gd name="T18" fmla="*/ 0 w 325"/>
              <a:gd name="T19" fmla="*/ 183 h 202"/>
              <a:gd name="T20" fmla="*/ 42 w 325"/>
              <a:gd name="T21" fmla="*/ 186 h 202"/>
              <a:gd name="T22" fmla="*/ 42 w 325"/>
              <a:gd name="T23" fmla="*/ 167 h 202"/>
              <a:gd name="T24" fmla="*/ 36 w 325"/>
              <a:gd name="T25" fmla="*/ 140 h 202"/>
              <a:gd name="T26" fmla="*/ 43 w 325"/>
              <a:gd name="T27" fmla="*/ 121 h 202"/>
              <a:gd name="T28" fmla="*/ 33 w 325"/>
              <a:gd name="T29" fmla="*/ 106 h 202"/>
              <a:gd name="T30" fmla="*/ 25 w 325"/>
              <a:gd name="T31" fmla="*/ 98 h 202"/>
              <a:gd name="T32" fmla="*/ 29 w 325"/>
              <a:gd name="T33" fmla="*/ 78 h 202"/>
              <a:gd name="T34" fmla="*/ 71 w 325"/>
              <a:gd name="T35" fmla="*/ 95 h 202"/>
              <a:gd name="T36" fmla="*/ 63 w 325"/>
              <a:gd name="T37" fmla="*/ 149 h 202"/>
              <a:gd name="T38" fmla="*/ 69 w 325"/>
              <a:gd name="T39" fmla="*/ 170 h 202"/>
              <a:gd name="T40" fmla="*/ 123 w 325"/>
              <a:gd name="T41" fmla="*/ 196 h 202"/>
              <a:gd name="T42" fmla="*/ 154 w 325"/>
              <a:gd name="T43" fmla="*/ 201 h 202"/>
              <a:gd name="T44" fmla="*/ 180 w 325"/>
              <a:gd name="T45" fmla="*/ 201 h 202"/>
              <a:gd name="T46" fmla="*/ 238 w 325"/>
              <a:gd name="T47" fmla="*/ 183 h 202"/>
              <a:gd name="T48" fmla="*/ 259 w 325"/>
              <a:gd name="T49" fmla="*/ 160 h 202"/>
              <a:gd name="T50" fmla="*/ 252 w 325"/>
              <a:gd name="T51" fmla="*/ 101 h 202"/>
              <a:gd name="T52" fmla="*/ 290 w 325"/>
              <a:gd name="T53" fmla="*/ 83 h 202"/>
              <a:gd name="T54" fmla="*/ 322 w 325"/>
              <a:gd name="T55" fmla="*/ 71 h 202"/>
              <a:gd name="T56" fmla="*/ 319 w 325"/>
              <a:gd name="T57" fmla="*/ 57 h 202"/>
              <a:gd name="T58" fmla="*/ 11 w 325"/>
              <a:gd name="T59" fmla="*/ 161 h 202"/>
              <a:gd name="T60" fmla="*/ 25 w 325"/>
              <a:gd name="T61" fmla="*/ 143 h 202"/>
              <a:gd name="T62" fmla="*/ 33 w 325"/>
              <a:gd name="T63" fmla="*/ 169 h 202"/>
              <a:gd name="T64" fmla="*/ 36 w 325"/>
              <a:gd name="T65" fmla="*/ 123 h 202"/>
              <a:gd name="T66" fmla="*/ 26 w 325"/>
              <a:gd name="T67" fmla="*/ 135 h 202"/>
              <a:gd name="T68" fmla="*/ 10 w 325"/>
              <a:gd name="T69" fmla="*/ 127 h 202"/>
              <a:gd name="T70" fmla="*/ 16 w 325"/>
              <a:gd name="T71" fmla="*/ 111 h 202"/>
              <a:gd name="T72" fmla="*/ 26 w 325"/>
              <a:gd name="T73" fmla="*/ 111 h 202"/>
              <a:gd name="T74" fmla="*/ 252 w 325"/>
              <a:gd name="T75" fmla="*/ 149 h 202"/>
              <a:gd name="T76" fmla="*/ 244 w 325"/>
              <a:gd name="T77" fmla="*/ 167 h 202"/>
              <a:gd name="T78" fmla="*/ 201 w 325"/>
              <a:gd name="T79" fmla="*/ 189 h 202"/>
              <a:gd name="T80" fmla="*/ 147 w 325"/>
              <a:gd name="T81" fmla="*/ 193 h 202"/>
              <a:gd name="T82" fmla="*/ 94 w 325"/>
              <a:gd name="T83" fmla="*/ 178 h 202"/>
              <a:gd name="T84" fmla="*/ 71 w 325"/>
              <a:gd name="T85" fmla="*/ 157 h 202"/>
              <a:gd name="T86" fmla="*/ 80 w 325"/>
              <a:gd name="T87" fmla="*/ 100 h 202"/>
              <a:gd name="T88" fmla="*/ 154 w 325"/>
              <a:gd name="T89" fmla="*/ 127 h 202"/>
              <a:gd name="T90" fmla="*/ 177 w 325"/>
              <a:gd name="T91" fmla="*/ 126 h 202"/>
              <a:gd name="T92" fmla="*/ 218 w 325"/>
              <a:gd name="T93" fmla="*/ 111 h 202"/>
              <a:gd name="T94" fmla="*/ 252 w 325"/>
              <a:gd name="T95" fmla="*/ 149 h 202"/>
              <a:gd name="T96" fmla="*/ 250 w 325"/>
              <a:gd name="T97" fmla="*/ 91 h 202"/>
              <a:gd name="T98" fmla="*/ 236 w 325"/>
              <a:gd name="T99" fmla="*/ 85 h 202"/>
              <a:gd name="T100" fmla="*/ 161 w 325"/>
              <a:gd name="T101" fmla="*/ 72 h 202"/>
              <a:gd name="T102" fmla="*/ 141 w 325"/>
              <a:gd name="T103" fmla="*/ 74 h 202"/>
              <a:gd name="T104" fmla="*/ 146 w 325"/>
              <a:gd name="T105" fmla="*/ 80 h 202"/>
              <a:gd name="T106" fmla="*/ 161 w 325"/>
              <a:gd name="T107" fmla="*/ 80 h 202"/>
              <a:gd name="T108" fmla="*/ 221 w 325"/>
              <a:gd name="T109" fmla="*/ 88 h 202"/>
              <a:gd name="T110" fmla="*/ 224 w 325"/>
              <a:gd name="T111" fmla="*/ 100 h 202"/>
              <a:gd name="T112" fmla="*/ 166 w 325"/>
              <a:gd name="T113" fmla="*/ 121 h 202"/>
              <a:gd name="T114" fmla="*/ 45 w 325"/>
              <a:gd name="T115" fmla="*/ 77 h 202"/>
              <a:gd name="T116" fmla="*/ 17 w 325"/>
              <a:gd name="T117" fmla="*/ 63 h 202"/>
              <a:gd name="T118" fmla="*/ 157 w 325"/>
              <a:gd name="T119" fmla="*/ 9 h 202"/>
              <a:gd name="T120" fmla="*/ 173 w 325"/>
              <a:gd name="T121" fmla="*/ 9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5" h="202">
                <a:moveTo>
                  <a:pt x="319" y="57"/>
                </a:moveTo>
                <a:lnTo>
                  <a:pt x="223" y="20"/>
                </a:lnTo>
                <a:lnTo>
                  <a:pt x="223" y="20"/>
                </a:lnTo>
                <a:lnTo>
                  <a:pt x="177" y="2"/>
                </a:lnTo>
                <a:lnTo>
                  <a:pt x="177" y="2"/>
                </a:lnTo>
                <a:lnTo>
                  <a:pt x="172" y="0"/>
                </a:lnTo>
                <a:lnTo>
                  <a:pt x="169" y="0"/>
                </a:lnTo>
                <a:lnTo>
                  <a:pt x="161" y="0"/>
                </a:lnTo>
                <a:lnTo>
                  <a:pt x="48" y="43"/>
                </a:lnTo>
                <a:lnTo>
                  <a:pt x="48" y="43"/>
                </a:lnTo>
                <a:lnTo>
                  <a:pt x="11" y="57"/>
                </a:lnTo>
                <a:lnTo>
                  <a:pt x="11" y="57"/>
                </a:lnTo>
                <a:lnTo>
                  <a:pt x="6" y="60"/>
                </a:lnTo>
                <a:lnTo>
                  <a:pt x="6" y="60"/>
                </a:lnTo>
                <a:lnTo>
                  <a:pt x="5" y="62"/>
                </a:lnTo>
                <a:lnTo>
                  <a:pt x="3" y="65"/>
                </a:lnTo>
                <a:lnTo>
                  <a:pt x="3" y="65"/>
                </a:lnTo>
                <a:lnTo>
                  <a:pt x="5" y="68"/>
                </a:lnTo>
                <a:lnTo>
                  <a:pt x="6" y="69"/>
                </a:lnTo>
                <a:lnTo>
                  <a:pt x="6" y="69"/>
                </a:lnTo>
                <a:lnTo>
                  <a:pt x="11" y="72"/>
                </a:lnTo>
                <a:lnTo>
                  <a:pt x="11" y="72"/>
                </a:lnTo>
                <a:lnTo>
                  <a:pt x="14" y="74"/>
                </a:lnTo>
                <a:lnTo>
                  <a:pt x="14" y="74"/>
                </a:lnTo>
                <a:lnTo>
                  <a:pt x="16" y="75"/>
                </a:lnTo>
                <a:lnTo>
                  <a:pt x="17" y="77"/>
                </a:lnTo>
                <a:lnTo>
                  <a:pt x="17" y="77"/>
                </a:lnTo>
                <a:lnTo>
                  <a:pt x="17" y="100"/>
                </a:lnTo>
                <a:lnTo>
                  <a:pt x="17" y="100"/>
                </a:lnTo>
                <a:lnTo>
                  <a:pt x="16" y="101"/>
                </a:lnTo>
                <a:lnTo>
                  <a:pt x="14" y="103"/>
                </a:lnTo>
                <a:lnTo>
                  <a:pt x="14" y="103"/>
                </a:lnTo>
                <a:lnTo>
                  <a:pt x="10" y="106"/>
                </a:lnTo>
                <a:lnTo>
                  <a:pt x="5" y="109"/>
                </a:lnTo>
                <a:lnTo>
                  <a:pt x="2" y="114"/>
                </a:lnTo>
                <a:lnTo>
                  <a:pt x="0" y="120"/>
                </a:lnTo>
                <a:lnTo>
                  <a:pt x="0" y="120"/>
                </a:lnTo>
                <a:lnTo>
                  <a:pt x="0" y="126"/>
                </a:lnTo>
                <a:lnTo>
                  <a:pt x="0" y="126"/>
                </a:lnTo>
                <a:lnTo>
                  <a:pt x="2" y="132"/>
                </a:lnTo>
                <a:lnTo>
                  <a:pt x="6" y="138"/>
                </a:lnTo>
                <a:lnTo>
                  <a:pt x="6" y="138"/>
                </a:lnTo>
                <a:lnTo>
                  <a:pt x="8" y="140"/>
                </a:lnTo>
                <a:lnTo>
                  <a:pt x="8" y="141"/>
                </a:lnTo>
                <a:lnTo>
                  <a:pt x="5" y="153"/>
                </a:lnTo>
                <a:lnTo>
                  <a:pt x="5" y="153"/>
                </a:lnTo>
                <a:lnTo>
                  <a:pt x="2" y="176"/>
                </a:lnTo>
                <a:lnTo>
                  <a:pt x="2" y="176"/>
                </a:lnTo>
                <a:lnTo>
                  <a:pt x="0" y="183"/>
                </a:lnTo>
                <a:lnTo>
                  <a:pt x="0" y="183"/>
                </a:lnTo>
                <a:lnTo>
                  <a:pt x="2" y="186"/>
                </a:lnTo>
                <a:lnTo>
                  <a:pt x="5" y="187"/>
                </a:lnTo>
                <a:lnTo>
                  <a:pt x="37" y="187"/>
                </a:lnTo>
                <a:lnTo>
                  <a:pt x="37" y="187"/>
                </a:lnTo>
                <a:lnTo>
                  <a:pt x="42" y="186"/>
                </a:lnTo>
                <a:lnTo>
                  <a:pt x="42" y="186"/>
                </a:lnTo>
                <a:lnTo>
                  <a:pt x="42" y="183"/>
                </a:lnTo>
                <a:lnTo>
                  <a:pt x="42" y="179"/>
                </a:lnTo>
                <a:lnTo>
                  <a:pt x="42" y="179"/>
                </a:lnTo>
                <a:lnTo>
                  <a:pt x="42" y="167"/>
                </a:lnTo>
                <a:lnTo>
                  <a:pt x="42" y="167"/>
                </a:lnTo>
                <a:lnTo>
                  <a:pt x="36" y="146"/>
                </a:lnTo>
                <a:lnTo>
                  <a:pt x="36" y="143"/>
                </a:lnTo>
                <a:lnTo>
                  <a:pt x="36" y="143"/>
                </a:lnTo>
                <a:lnTo>
                  <a:pt x="36" y="140"/>
                </a:lnTo>
                <a:lnTo>
                  <a:pt x="37" y="137"/>
                </a:lnTo>
                <a:lnTo>
                  <a:pt x="37" y="137"/>
                </a:lnTo>
                <a:lnTo>
                  <a:pt x="42" y="132"/>
                </a:lnTo>
                <a:lnTo>
                  <a:pt x="43" y="127"/>
                </a:lnTo>
                <a:lnTo>
                  <a:pt x="43" y="121"/>
                </a:lnTo>
                <a:lnTo>
                  <a:pt x="42" y="117"/>
                </a:lnTo>
                <a:lnTo>
                  <a:pt x="42" y="117"/>
                </a:lnTo>
                <a:lnTo>
                  <a:pt x="40" y="112"/>
                </a:lnTo>
                <a:lnTo>
                  <a:pt x="37" y="109"/>
                </a:lnTo>
                <a:lnTo>
                  <a:pt x="33" y="106"/>
                </a:lnTo>
                <a:lnTo>
                  <a:pt x="28" y="103"/>
                </a:lnTo>
                <a:lnTo>
                  <a:pt x="28" y="103"/>
                </a:lnTo>
                <a:lnTo>
                  <a:pt x="26" y="101"/>
                </a:lnTo>
                <a:lnTo>
                  <a:pt x="25" y="98"/>
                </a:lnTo>
                <a:lnTo>
                  <a:pt x="25" y="98"/>
                </a:lnTo>
                <a:lnTo>
                  <a:pt x="25" y="85"/>
                </a:lnTo>
                <a:lnTo>
                  <a:pt x="25" y="77"/>
                </a:lnTo>
                <a:lnTo>
                  <a:pt x="28" y="78"/>
                </a:lnTo>
                <a:lnTo>
                  <a:pt x="28" y="78"/>
                </a:lnTo>
                <a:lnTo>
                  <a:pt x="29" y="78"/>
                </a:lnTo>
                <a:lnTo>
                  <a:pt x="40" y="83"/>
                </a:lnTo>
                <a:lnTo>
                  <a:pt x="40" y="83"/>
                </a:lnTo>
                <a:lnTo>
                  <a:pt x="68" y="94"/>
                </a:lnTo>
                <a:lnTo>
                  <a:pt x="68" y="94"/>
                </a:lnTo>
                <a:lnTo>
                  <a:pt x="71" y="95"/>
                </a:lnTo>
                <a:lnTo>
                  <a:pt x="71" y="98"/>
                </a:lnTo>
                <a:lnTo>
                  <a:pt x="71" y="106"/>
                </a:lnTo>
                <a:lnTo>
                  <a:pt x="71" y="106"/>
                </a:lnTo>
                <a:lnTo>
                  <a:pt x="63" y="149"/>
                </a:lnTo>
                <a:lnTo>
                  <a:pt x="63" y="149"/>
                </a:lnTo>
                <a:lnTo>
                  <a:pt x="62" y="153"/>
                </a:lnTo>
                <a:lnTo>
                  <a:pt x="63" y="160"/>
                </a:lnTo>
                <a:lnTo>
                  <a:pt x="66" y="164"/>
                </a:lnTo>
                <a:lnTo>
                  <a:pt x="69" y="170"/>
                </a:lnTo>
                <a:lnTo>
                  <a:pt x="69" y="170"/>
                </a:lnTo>
                <a:lnTo>
                  <a:pt x="80" y="179"/>
                </a:lnTo>
                <a:lnTo>
                  <a:pt x="92" y="187"/>
                </a:lnTo>
                <a:lnTo>
                  <a:pt x="108" y="193"/>
                </a:lnTo>
                <a:lnTo>
                  <a:pt x="123" y="196"/>
                </a:lnTo>
                <a:lnTo>
                  <a:pt x="123" y="196"/>
                </a:lnTo>
                <a:lnTo>
                  <a:pt x="143" y="199"/>
                </a:lnTo>
                <a:lnTo>
                  <a:pt x="143" y="199"/>
                </a:lnTo>
                <a:lnTo>
                  <a:pt x="152" y="201"/>
                </a:lnTo>
                <a:lnTo>
                  <a:pt x="152" y="201"/>
                </a:lnTo>
                <a:lnTo>
                  <a:pt x="154" y="201"/>
                </a:lnTo>
                <a:lnTo>
                  <a:pt x="155" y="202"/>
                </a:lnTo>
                <a:lnTo>
                  <a:pt x="167" y="202"/>
                </a:lnTo>
                <a:lnTo>
                  <a:pt x="167" y="202"/>
                </a:lnTo>
                <a:lnTo>
                  <a:pt x="180" y="201"/>
                </a:lnTo>
                <a:lnTo>
                  <a:pt x="180" y="201"/>
                </a:lnTo>
                <a:lnTo>
                  <a:pt x="200" y="196"/>
                </a:lnTo>
                <a:lnTo>
                  <a:pt x="219" y="192"/>
                </a:lnTo>
                <a:lnTo>
                  <a:pt x="219" y="192"/>
                </a:lnTo>
                <a:lnTo>
                  <a:pt x="229" y="187"/>
                </a:lnTo>
                <a:lnTo>
                  <a:pt x="238" y="183"/>
                </a:lnTo>
                <a:lnTo>
                  <a:pt x="246" y="176"/>
                </a:lnTo>
                <a:lnTo>
                  <a:pt x="252" y="170"/>
                </a:lnTo>
                <a:lnTo>
                  <a:pt x="252" y="170"/>
                </a:lnTo>
                <a:lnTo>
                  <a:pt x="256" y="166"/>
                </a:lnTo>
                <a:lnTo>
                  <a:pt x="259" y="160"/>
                </a:lnTo>
                <a:lnTo>
                  <a:pt x="259" y="153"/>
                </a:lnTo>
                <a:lnTo>
                  <a:pt x="259" y="147"/>
                </a:lnTo>
                <a:lnTo>
                  <a:pt x="258" y="138"/>
                </a:lnTo>
                <a:lnTo>
                  <a:pt x="258" y="138"/>
                </a:lnTo>
                <a:lnTo>
                  <a:pt x="252" y="101"/>
                </a:lnTo>
                <a:lnTo>
                  <a:pt x="252" y="101"/>
                </a:lnTo>
                <a:lnTo>
                  <a:pt x="252" y="98"/>
                </a:lnTo>
                <a:lnTo>
                  <a:pt x="255" y="97"/>
                </a:lnTo>
                <a:lnTo>
                  <a:pt x="255" y="97"/>
                </a:lnTo>
                <a:lnTo>
                  <a:pt x="290" y="83"/>
                </a:lnTo>
                <a:lnTo>
                  <a:pt x="308" y="75"/>
                </a:lnTo>
                <a:lnTo>
                  <a:pt x="308" y="75"/>
                </a:lnTo>
                <a:lnTo>
                  <a:pt x="318" y="72"/>
                </a:lnTo>
                <a:lnTo>
                  <a:pt x="318" y="72"/>
                </a:lnTo>
                <a:lnTo>
                  <a:pt x="322" y="71"/>
                </a:lnTo>
                <a:lnTo>
                  <a:pt x="325" y="66"/>
                </a:lnTo>
                <a:lnTo>
                  <a:pt x="325" y="62"/>
                </a:lnTo>
                <a:lnTo>
                  <a:pt x="325" y="62"/>
                </a:lnTo>
                <a:lnTo>
                  <a:pt x="324" y="60"/>
                </a:lnTo>
                <a:lnTo>
                  <a:pt x="319" y="57"/>
                </a:lnTo>
                <a:lnTo>
                  <a:pt x="319" y="57"/>
                </a:lnTo>
                <a:close/>
                <a:moveTo>
                  <a:pt x="10" y="179"/>
                </a:moveTo>
                <a:lnTo>
                  <a:pt x="10" y="178"/>
                </a:lnTo>
                <a:lnTo>
                  <a:pt x="10" y="178"/>
                </a:lnTo>
                <a:lnTo>
                  <a:pt x="11" y="161"/>
                </a:lnTo>
                <a:lnTo>
                  <a:pt x="16" y="144"/>
                </a:lnTo>
                <a:lnTo>
                  <a:pt x="16" y="143"/>
                </a:lnTo>
                <a:lnTo>
                  <a:pt x="22" y="143"/>
                </a:lnTo>
                <a:lnTo>
                  <a:pt x="22" y="143"/>
                </a:lnTo>
                <a:lnTo>
                  <a:pt x="25" y="143"/>
                </a:lnTo>
                <a:lnTo>
                  <a:pt x="25" y="143"/>
                </a:lnTo>
                <a:lnTo>
                  <a:pt x="26" y="144"/>
                </a:lnTo>
                <a:lnTo>
                  <a:pt x="28" y="146"/>
                </a:lnTo>
                <a:lnTo>
                  <a:pt x="28" y="146"/>
                </a:lnTo>
                <a:lnTo>
                  <a:pt x="33" y="169"/>
                </a:lnTo>
                <a:lnTo>
                  <a:pt x="33" y="169"/>
                </a:lnTo>
                <a:lnTo>
                  <a:pt x="34" y="175"/>
                </a:lnTo>
                <a:lnTo>
                  <a:pt x="34" y="179"/>
                </a:lnTo>
                <a:lnTo>
                  <a:pt x="10" y="179"/>
                </a:lnTo>
                <a:close/>
                <a:moveTo>
                  <a:pt x="36" y="123"/>
                </a:moveTo>
                <a:lnTo>
                  <a:pt x="36" y="123"/>
                </a:lnTo>
                <a:lnTo>
                  <a:pt x="34" y="127"/>
                </a:lnTo>
                <a:lnTo>
                  <a:pt x="31" y="132"/>
                </a:lnTo>
                <a:lnTo>
                  <a:pt x="31" y="132"/>
                </a:lnTo>
                <a:lnTo>
                  <a:pt x="26" y="135"/>
                </a:lnTo>
                <a:lnTo>
                  <a:pt x="22" y="135"/>
                </a:lnTo>
                <a:lnTo>
                  <a:pt x="22" y="135"/>
                </a:lnTo>
                <a:lnTo>
                  <a:pt x="16" y="135"/>
                </a:lnTo>
                <a:lnTo>
                  <a:pt x="13" y="132"/>
                </a:lnTo>
                <a:lnTo>
                  <a:pt x="10" y="127"/>
                </a:lnTo>
                <a:lnTo>
                  <a:pt x="8" y="123"/>
                </a:lnTo>
                <a:lnTo>
                  <a:pt x="8" y="123"/>
                </a:lnTo>
                <a:lnTo>
                  <a:pt x="10" y="118"/>
                </a:lnTo>
                <a:lnTo>
                  <a:pt x="11" y="114"/>
                </a:lnTo>
                <a:lnTo>
                  <a:pt x="16" y="111"/>
                </a:lnTo>
                <a:lnTo>
                  <a:pt x="22" y="109"/>
                </a:lnTo>
                <a:lnTo>
                  <a:pt x="22" y="109"/>
                </a:lnTo>
                <a:lnTo>
                  <a:pt x="22" y="109"/>
                </a:lnTo>
                <a:lnTo>
                  <a:pt x="22" y="109"/>
                </a:lnTo>
                <a:lnTo>
                  <a:pt x="26" y="111"/>
                </a:lnTo>
                <a:lnTo>
                  <a:pt x="31" y="114"/>
                </a:lnTo>
                <a:lnTo>
                  <a:pt x="34" y="118"/>
                </a:lnTo>
                <a:lnTo>
                  <a:pt x="36" y="123"/>
                </a:lnTo>
                <a:lnTo>
                  <a:pt x="36" y="123"/>
                </a:lnTo>
                <a:close/>
                <a:moveTo>
                  <a:pt x="252" y="149"/>
                </a:moveTo>
                <a:lnTo>
                  <a:pt x="252" y="149"/>
                </a:lnTo>
                <a:lnTo>
                  <a:pt x="252" y="153"/>
                </a:lnTo>
                <a:lnTo>
                  <a:pt x="250" y="158"/>
                </a:lnTo>
                <a:lnTo>
                  <a:pt x="249" y="163"/>
                </a:lnTo>
                <a:lnTo>
                  <a:pt x="244" y="167"/>
                </a:lnTo>
                <a:lnTo>
                  <a:pt x="244" y="167"/>
                </a:lnTo>
                <a:lnTo>
                  <a:pt x="235" y="173"/>
                </a:lnTo>
                <a:lnTo>
                  <a:pt x="226" y="179"/>
                </a:lnTo>
                <a:lnTo>
                  <a:pt x="213" y="186"/>
                </a:lnTo>
                <a:lnTo>
                  <a:pt x="201" y="189"/>
                </a:lnTo>
                <a:lnTo>
                  <a:pt x="201" y="189"/>
                </a:lnTo>
                <a:lnTo>
                  <a:pt x="181" y="193"/>
                </a:lnTo>
                <a:lnTo>
                  <a:pt x="161" y="195"/>
                </a:lnTo>
                <a:lnTo>
                  <a:pt x="161" y="195"/>
                </a:lnTo>
                <a:lnTo>
                  <a:pt x="147" y="193"/>
                </a:lnTo>
                <a:lnTo>
                  <a:pt x="132" y="192"/>
                </a:lnTo>
                <a:lnTo>
                  <a:pt x="132" y="192"/>
                </a:lnTo>
                <a:lnTo>
                  <a:pt x="118" y="189"/>
                </a:lnTo>
                <a:lnTo>
                  <a:pt x="105" y="184"/>
                </a:lnTo>
                <a:lnTo>
                  <a:pt x="94" y="178"/>
                </a:lnTo>
                <a:lnTo>
                  <a:pt x="82" y="170"/>
                </a:lnTo>
                <a:lnTo>
                  <a:pt x="82" y="170"/>
                </a:lnTo>
                <a:lnTo>
                  <a:pt x="74" y="163"/>
                </a:lnTo>
                <a:lnTo>
                  <a:pt x="74" y="163"/>
                </a:lnTo>
                <a:lnTo>
                  <a:pt x="71" y="157"/>
                </a:lnTo>
                <a:lnTo>
                  <a:pt x="71" y="150"/>
                </a:lnTo>
                <a:lnTo>
                  <a:pt x="71" y="150"/>
                </a:lnTo>
                <a:lnTo>
                  <a:pt x="77" y="114"/>
                </a:lnTo>
                <a:lnTo>
                  <a:pt x="78" y="101"/>
                </a:lnTo>
                <a:lnTo>
                  <a:pt x="80" y="100"/>
                </a:lnTo>
                <a:lnTo>
                  <a:pt x="80" y="98"/>
                </a:lnTo>
                <a:lnTo>
                  <a:pt x="115" y="112"/>
                </a:lnTo>
                <a:lnTo>
                  <a:pt x="115" y="112"/>
                </a:lnTo>
                <a:lnTo>
                  <a:pt x="154" y="127"/>
                </a:lnTo>
                <a:lnTo>
                  <a:pt x="154" y="127"/>
                </a:lnTo>
                <a:lnTo>
                  <a:pt x="160" y="129"/>
                </a:lnTo>
                <a:lnTo>
                  <a:pt x="164" y="129"/>
                </a:lnTo>
                <a:lnTo>
                  <a:pt x="164" y="129"/>
                </a:lnTo>
                <a:lnTo>
                  <a:pt x="170" y="129"/>
                </a:lnTo>
                <a:lnTo>
                  <a:pt x="177" y="126"/>
                </a:lnTo>
                <a:lnTo>
                  <a:pt x="177" y="126"/>
                </a:lnTo>
                <a:lnTo>
                  <a:pt x="201" y="117"/>
                </a:lnTo>
                <a:lnTo>
                  <a:pt x="201" y="117"/>
                </a:lnTo>
                <a:lnTo>
                  <a:pt x="218" y="111"/>
                </a:lnTo>
                <a:lnTo>
                  <a:pt x="218" y="111"/>
                </a:lnTo>
                <a:lnTo>
                  <a:pt x="233" y="104"/>
                </a:lnTo>
                <a:lnTo>
                  <a:pt x="242" y="101"/>
                </a:lnTo>
                <a:lnTo>
                  <a:pt x="247" y="126"/>
                </a:lnTo>
                <a:lnTo>
                  <a:pt x="247" y="126"/>
                </a:lnTo>
                <a:lnTo>
                  <a:pt x="252" y="149"/>
                </a:lnTo>
                <a:lnTo>
                  <a:pt x="252" y="149"/>
                </a:lnTo>
                <a:close/>
                <a:moveTo>
                  <a:pt x="285" y="77"/>
                </a:moveTo>
                <a:lnTo>
                  <a:pt x="285" y="77"/>
                </a:lnTo>
                <a:lnTo>
                  <a:pt x="250" y="91"/>
                </a:lnTo>
                <a:lnTo>
                  <a:pt x="250" y="91"/>
                </a:lnTo>
                <a:lnTo>
                  <a:pt x="247" y="91"/>
                </a:lnTo>
                <a:lnTo>
                  <a:pt x="247" y="91"/>
                </a:lnTo>
                <a:lnTo>
                  <a:pt x="246" y="91"/>
                </a:lnTo>
                <a:lnTo>
                  <a:pt x="246" y="91"/>
                </a:lnTo>
                <a:lnTo>
                  <a:pt x="236" y="85"/>
                </a:lnTo>
                <a:lnTo>
                  <a:pt x="226" y="81"/>
                </a:lnTo>
                <a:lnTo>
                  <a:pt x="207" y="77"/>
                </a:lnTo>
                <a:lnTo>
                  <a:pt x="207" y="77"/>
                </a:lnTo>
                <a:lnTo>
                  <a:pt x="186" y="72"/>
                </a:lnTo>
                <a:lnTo>
                  <a:pt x="161" y="72"/>
                </a:lnTo>
                <a:lnTo>
                  <a:pt x="161" y="72"/>
                </a:lnTo>
                <a:lnTo>
                  <a:pt x="144" y="72"/>
                </a:lnTo>
                <a:lnTo>
                  <a:pt x="144" y="72"/>
                </a:lnTo>
                <a:lnTo>
                  <a:pt x="141" y="74"/>
                </a:lnTo>
                <a:lnTo>
                  <a:pt x="141" y="74"/>
                </a:lnTo>
                <a:lnTo>
                  <a:pt x="140" y="77"/>
                </a:lnTo>
                <a:lnTo>
                  <a:pt x="140" y="77"/>
                </a:lnTo>
                <a:lnTo>
                  <a:pt x="141" y="78"/>
                </a:lnTo>
                <a:lnTo>
                  <a:pt x="143" y="80"/>
                </a:lnTo>
                <a:lnTo>
                  <a:pt x="146" y="80"/>
                </a:lnTo>
                <a:lnTo>
                  <a:pt x="146" y="80"/>
                </a:lnTo>
                <a:lnTo>
                  <a:pt x="146" y="80"/>
                </a:lnTo>
                <a:lnTo>
                  <a:pt x="146" y="80"/>
                </a:lnTo>
                <a:lnTo>
                  <a:pt x="161" y="80"/>
                </a:lnTo>
                <a:lnTo>
                  <a:pt x="161" y="80"/>
                </a:lnTo>
                <a:lnTo>
                  <a:pt x="178" y="80"/>
                </a:lnTo>
                <a:lnTo>
                  <a:pt x="193" y="81"/>
                </a:lnTo>
                <a:lnTo>
                  <a:pt x="207" y="85"/>
                </a:lnTo>
                <a:lnTo>
                  <a:pt x="221" y="88"/>
                </a:lnTo>
                <a:lnTo>
                  <a:pt x="221" y="88"/>
                </a:lnTo>
                <a:lnTo>
                  <a:pt x="230" y="91"/>
                </a:lnTo>
                <a:lnTo>
                  <a:pt x="233" y="92"/>
                </a:lnTo>
                <a:lnTo>
                  <a:pt x="235" y="94"/>
                </a:lnTo>
                <a:lnTo>
                  <a:pt x="235" y="95"/>
                </a:lnTo>
                <a:lnTo>
                  <a:pt x="224" y="100"/>
                </a:lnTo>
                <a:lnTo>
                  <a:pt x="207" y="106"/>
                </a:lnTo>
                <a:lnTo>
                  <a:pt x="207" y="106"/>
                </a:lnTo>
                <a:lnTo>
                  <a:pt x="175" y="120"/>
                </a:lnTo>
                <a:lnTo>
                  <a:pt x="175" y="120"/>
                </a:lnTo>
                <a:lnTo>
                  <a:pt x="166" y="121"/>
                </a:lnTo>
                <a:lnTo>
                  <a:pt x="166" y="121"/>
                </a:lnTo>
                <a:lnTo>
                  <a:pt x="155" y="120"/>
                </a:lnTo>
                <a:lnTo>
                  <a:pt x="155" y="120"/>
                </a:lnTo>
                <a:lnTo>
                  <a:pt x="45" y="77"/>
                </a:lnTo>
                <a:lnTo>
                  <a:pt x="45" y="77"/>
                </a:lnTo>
                <a:lnTo>
                  <a:pt x="28" y="69"/>
                </a:lnTo>
                <a:lnTo>
                  <a:pt x="19" y="66"/>
                </a:lnTo>
                <a:lnTo>
                  <a:pt x="17" y="66"/>
                </a:lnTo>
                <a:lnTo>
                  <a:pt x="17" y="63"/>
                </a:lnTo>
                <a:lnTo>
                  <a:pt x="17" y="63"/>
                </a:lnTo>
                <a:lnTo>
                  <a:pt x="33" y="57"/>
                </a:lnTo>
                <a:lnTo>
                  <a:pt x="129" y="20"/>
                </a:lnTo>
                <a:lnTo>
                  <a:pt x="141" y="16"/>
                </a:lnTo>
                <a:lnTo>
                  <a:pt x="141" y="16"/>
                </a:lnTo>
                <a:lnTo>
                  <a:pt x="157" y="9"/>
                </a:lnTo>
                <a:lnTo>
                  <a:pt x="157" y="9"/>
                </a:lnTo>
                <a:lnTo>
                  <a:pt x="166" y="8"/>
                </a:lnTo>
                <a:lnTo>
                  <a:pt x="166" y="8"/>
                </a:lnTo>
                <a:lnTo>
                  <a:pt x="173" y="9"/>
                </a:lnTo>
                <a:lnTo>
                  <a:pt x="173" y="9"/>
                </a:lnTo>
                <a:lnTo>
                  <a:pt x="218" y="26"/>
                </a:lnTo>
                <a:lnTo>
                  <a:pt x="308" y="62"/>
                </a:lnTo>
                <a:lnTo>
                  <a:pt x="316" y="65"/>
                </a:lnTo>
                <a:lnTo>
                  <a:pt x="285" y="77"/>
                </a:lnTo>
                <a:close/>
              </a:path>
            </a:pathLst>
          </a:custGeom>
          <a:solidFill>
            <a:srgbClr val="8E2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303" name="Group 302"/>
          <p:cNvGrpSpPr/>
          <p:nvPr userDrawn="1"/>
        </p:nvGrpSpPr>
        <p:grpSpPr>
          <a:xfrm>
            <a:off x="9920004" y="1577301"/>
            <a:ext cx="581544" cy="304329"/>
            <a:chOff x="8204201" y="1384300"/>
            <a:chExt cx="493713" cy="344488"/>
          </a:xfrm>
        </p:grpSpPr>
        <p:sp>
          <p:nvSpPr>
            <p:cNvPr id="304" name="Freeform 592"/>
            <p:cNvSpPr>
              <a:spLocks/>
            </p:cNvSpPr>
            <p:nvPr/>
          </p:nvSpPr>
          <p:spPr bwMode="auto">
            <a:xfrm>
              <a:off x="8318501" y="1668463"/>
              <a:ext cx="14288" cy="14288"/>
            </a:xfrm>
            <a:custGeom>
              <a:avLst/>
              <a:gdLst>
                <a:gd name="T0" fmla="*/ 5 w 9"/>
                <a:gd name="T1" fmla="*/ 9 h 9"/>
                <a:gd name="T2" fmla="*/ 5 w 9"/>
                <a:gd name="T3" fmla="*/ 9 h 9"/>
                <a:gd name="T4" fmla="*/ 8 w 9"/>
                <a:gd name="T5" fmla="*/ 8 h 9"/>
                <a:gd name="T6" fmla="*/ 9 w 9"/>
                <a:gd name="T7" fmla="*/ 4 h 9"/>
                <a:gd name="T8" fmla="*/ 9 w 9"/>
                <a:gd name="T9" fmla="*/ 4 h 9"/>
                <a:gd name="T10" fmla="*/ 8 w 9"/>
                <a:gd name="T11" fmla="*/ 1 h 9"/>
                <a:gd name="T12" fmla="*/ 5 w 9"/>
                <a:gd name="T13" fmla="*/ 0 h 9"/>
                <a:gd name="T14" fmla="*/ 5 w 9"/>
                <a:gd name="T15" fmla="*/ 0 h 9"/>
                <a:gd name="T16" fmla="*/ 1 w 9"/>
                <a:gd name="T17" fmla="*/ 1 h 9"/>
                <a:gd name="T18" fmla="*/ 0 w 9"/>
                <a:gd name="T19" fmla="*/ 4 h 9"/>
                <a:gd name="T20" fmla="*/ 0 w 9"/>
                <a:gd name="T21" fmla="*/ 4 h 9"/>
                <a:gd name="T22" fmla="*/ 1 w 9"/>
                <a:gd name="T23" fmla="*/ 8 h 9"/>
                <a:gd name="T24" fmla="*/ 5 w 9"/>
                <a:gd name="T25" fmla="*/ 9 h 9"/>
                <a:gd name="T26" fmla="*/ 5 w 9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5" y="9"/>
                  </a:moveTo>
                  <a:lnTo>
                    <a:pt x="5" y="9"/>
                  </a:lnTo>
                  <a:lnTo>
                    <a:pt x="8" y="8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5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5" name="Freeform 593"/>
            <p:cNvSpPr>
              <a:spLocks/>
            </p:cNvSpPr>
            <p:nvPr/>
          </p:nvSpPr>
          <p:spPr bwMode="auto">
            <a:xfrm>
              <a:off x="8591551" y="1668463"/>
              <a:ext cx="15875" cy="14288"/>
            </a:xfrm>
            <a:custGeom>
              <a:avLst/>
              <a:gdLst>
                <a:gd name="T0" fmla="*/ 4 w 10"/>
                <a:gd name="T1" fmla="*/ 9 h 9"/>
                <a:gd name="T2" fmla="*/ 4 w 10"/>
                <a:gd name="T3" fmla="*/ 9 h 9"/>
                <a:gd name="T4" fmla="*/ 9 w 10"/>
                <a:gd name="T5" fmla="*/ 8 h 9"/>
                <a:gd name="T6" fmla="*/ 10 w 10"/>
                <a:gd name="T7" fmla="*/ 4 h 9"/>
                <a:gd name="T8" fmla="*/ 10 w 10"/>
                <a:gd name="T9" fmla="*/ 4 h 9"/>
                <a:gd name="T10" fmla="*/ 9 w 10"/>
                <a:gd name="T11" fmla="*/ 1 h 9"/>
                <a:gd name="T12" fmla="*/ 4 w 10"/>
                <a:gd name="T13" fmla="*/ 0 h 9"/>
                <a:gd name="T14" fmla="*/ 4 w 10"/>
                <a:gd name="T15" fmla="*/ 0 h 9"/>
                <a:gd name="T16" fmla="*/ 1 w 10"/>
                <a:gd name="T17" fmla="*/ 1 h 9"/>
                <a:gd name="T18" fmla="*/ 0 w 10"/>
                <a:gd name="T19" fmla="*/ 4 h 9"/>
                <a:gd name="T20" fmla="*/ 0 w 10"/>
                <a:gd name="T21" fmla="*/ 4 h 9"/>
                <a:gd name="T22" fmla="*/ 1 w 10"/>
                <a:gd name="T23" fmla="*/ 8 h 9"/>
                <a:gd name="T24" fmla="*/ 4 w 10"/>
                <a:gd name="T25" fmla="*/ 9 h 9"/>
                <a:gd name="T26" fmla="*/ 4 w 10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9">
                  <a:moveTo>
                    <a:pt x="4" y="9"/>
                  </a:moveTo>
                  <a:lnTo>
                    <a:pt x="4" y="9"/>
                  </a:lnTo>
                  <a:lnTo>
                    <a:pt x="9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6" name="Freeform 594"/>
            <p:cNvSpPr>
              <a:spLocks noEditPoints="1"/>
            </p:cNvSpPr>
            <p:nvPr/>
          </p:nvSpPr>
          <p:spPr bwMode="auto">
            <a:xfrm>
              <a:off x="8204201" y="1384300"/>
              <a:ext cx="493713" cy="344488"/>
            </a:xfrm>
            <a:custGeom>
              <a:avLst/>
              <a:gdLst>
                <a:gd name="T0" fmla="*/ 253 w 311"/>
                <a:gd name="T1" fmla="*/ 50 h 217"/>
                <a:gd name="T2" fmla="*/ 228 w 311"/>
                <a:gd name="T3" fmla="*/ 17 h 217"/>
                <a:gd name="T4" fmla="*/ 204 w 311"/>
                <a:gd name="T5" fmla="*/ 0 h 217"/>
                <a:gd name="T6" fmla="*/ 20 w 311"/>
                <a:gd name="T7" fmla="*/ 13 h 217"/>
                <a:gd name="T8" fmla="*/ 0 w 311"/>
                <a:gd name="T9" fmla="*/ 33 h 217"/>
                <a:gd name="T10" fmla="*/ 6 w 311"/>
                <a:gd name="T11" fmla="*/ 183 h 217"/>
                <a:gd name="T12" fmla="*/ 43 w 311"/>
                <a:gd name="T13" fmla="*/ 188 h 217"/>
                <a:gd name="T14" fmla="*/ 55 w 311"/>
                <a:gd name="T15" fmla="*/ 210 h 217"/>
                <a:gd name="T16" fmla="*/ 77 w 311"/>
                <a:gd name="T17" fmla="*/ 217 h 217"/>
                <a:gd name="T18" fmla="*/ 93 w 311"/>
                <a:gd name="T19" fmla="*/ 213 h 217"/>
                <a:gd name="T20" fmla="*/ 109 w 311"/>
                <a:gd name="T21" fmla="*/ 194 h 217"/>
                <a:gd name="T22" fmla="*/ 216 w 311"/>
                <a:gd name="T23" fmla="*/ 188 h 217"/>
                <a:gd name="T24" fmla="*/ 222 w 311"/>
                <a:gd name="T25" fmla="*/ 205 h 217"/>
                <a:gd name="T26" fmla="*/ 242 w 311"/>
                <a:gd name="T27" fmla="*/ 217 h 217"/>
                <a:gd name="T28" fmla="*/ 260 w 311"/>
                <a:gd name="T29" fmla="*/ 216 h 217"/>
                <a:gd name="T30" fmla="*/ 279 w 311"/>
                <a:gd name="T31" fmla="*/ 200 h 217"/>
                <a:gd name="T32" fmla="*/ 293 w 311"/>
                <a:gd name="T33" fmla="*/ 188 h 217"/>
                <a:gd name="T34" fmla="*/ 311 w 311"/>
                <a:gd name="T35" fmla="*/ 170 h 217"/>
                <a:gd name="T36" fmla="*/ 308 w 311"/>
                <a:gd name="T37" fmla="*/ 125 h 217"/>
                <a:gd name="T38" fmla="*/ 77 w 311"/>
                <a:gd name="T39" fmla="*/ 161 h 217"/>
                <a:gd name="T40" fmla="*/ 93 w 311"/>
                <a:gd name="T41" fmla="*/ 167 h 217"/>
                <a:gd name="T42" fmla="*/ 100 w 311"/>
                <a:gd name="T43" fmla="*/ 183 h 217"/>
                <a:gd name="T44" fmla="*/ 86 w 311"/>
                <a:gd name="T45" fmla="*/ 205 h 217"/>
                <a:gd name="T46" fmla="*/ 72 w 311"/>
                <a:gd name="T47" fmla="*/ 206 h 217"/>
                <a:gd name="T48" fmla="*/ 54 w 311"/>
                <a:gd name="T49" fmla="*/ 188 h 217"/>
                <a:gd name="T50" fmla="*/ 55 w 311"/>
                <a:gd name="T51" fmla="*/ 174 h 217"/>
                <a:gd name="T52" fmla="*/ 77 w 311"/>
                <a:gd name="T53" fmla="*/ 161 h 217"/>
                <a:gd name="T54" fmla="*/ 254 w 311"/>
                <a:gd name="T55" fmla="*/ 161 h 217"/>
                <a:gd name="T56" fmla="*/ 271 w 311"/>
                <a:gd name="T57" fmla="*/ 179 h 217"/>
                <a:gd name="T58" fmla="*/ 271 w 311"/>
                <a:gd name="T59" fmla="*/ 193 h 217"/>
                <a:gd name="T60" fmla="*/ 248 w 311"/>
                <a:gd name="T61" fmla="*/ 206 h 217"/>
                <a:gd name="T62" fmla="*/ 233 w 311"/>
                <a:gd name="T63" fmla="*/ 200 h 217"/>
                <a:gd name="T64" fmla="*/ 225 w 311"/>
                <a:gd name="T65" fmla="*/ 183 h 217"/>
                <a:gd name="T66" fmla="*/ 239 w 311"/>
                <a:gd name="T67" fmla="*/ 162 h 217"/>
                <a:gd name="T68" fmla="*/ 77 w 311"/>
                <a:gd name="T69" fmla="*/ 150 h 217"/>
                <a:gd name="T70" fmla="*/ 60 w 311"/>
                <a:gd name="T71" fmla="*/ 154 h 217"/>
                <a:gd name="T72" fmla="*/ 44 w 311"/>
                <a:gd name="T73" fmla="*/ 173 h 217"/>
                <a:gd name="T74" fmla="*/ 15 w 311"/>
                <a:gd name="T75" fmla="*/ 177 h 217"/>
                <a:gd name="T76" fmla="*/ 11 w 311"/>
                <a:gd name="T77" fmla="*/ 33 h 217"/>
                <a:gd name="T78" fmla="*/ 15 w 311"/>
                <a:gd name="T79" fmla="*/ 24 h 217"/>
                <a:gd name="T80" fmla="*/ 218 w 311"/>
                <a:gd name="T81" fmla="*/ 24 h 217"/>
                <a:gd name="T82" fmla="*/ 230 w 311"/>
                <a:gd name="T83" fmla="*/ 32 h 217"/>
                <a:gd name="T84" fmla="*/ 196 w 311"/>
                <a:gd name="T85" fmla="*/ 59 h 217"/>
                <a:gd name="T86" fmla="*/ 225 w 311"/>
                <a:gd name="T87" fmla="*/ 55 h 217"/>
                <a:gd name="T88" fmla="*/ 191 w 311"/>
                <a:gd name="T89" fmla="*/ 49 h 217"/>
                <a:gd name="T90" fmla="*/ 187 w 311"/>
                <a:gd name="T91" fmla="*/ 105 h 217"/>
                <a:gd name="T92" fmla="*/ 191 w 311"/>
                <a:gd name="T93" fmla="*/ 110 h 217"/>
                <a:gd name="T94" fmla="*/ 296 w 311"/>
                <a:gd name="T95" fmla="*/ 125 h 217"/>
                <a:gd name="T96" fmla="*/ 302 w 311"/>
                <a:gd name="T97" fmla="*/ 170 h 217"/>
                <a:gd name="T98" fmla="*/ 296 w 311"/>
                <a:gd name="T99" fmla="*/ 177 h 217"/>
                <a:gd name="T100" fmla="*/ 280 w 311"/>
                <a:gd name="T101" fmla="*/ 173 h 217"/>
                <a:gd name="T102" fmla="*/ 267 w 311"/>
                <a:gd name="T103" fmla="*/ 154 h 217"/>
                <a:gd name="T104" fmla="*/ 248 w 311"/>
                <a:gd name="T105" fmla="*/ 150 h 217"/>
                <a:gd name="T106" fmla="*/ 227 w 311"/>
                <a:gd name="T107" fmla="*/ 157 h 217"/>
                <a:gd name="T108" fmla="*/ 216 w 311"/>
                <a:gd name="T109" fmla="*/ 179 h 217"/>
                <a:gd name="T110" fmla="*/ 110 w 311"/>
                <a:gd name="T111" fmla="*/ 179 h 217"/>
                <a:gd name="T112" fmla="*/ 100 w 311"/>
                <a:gd name="T113" fmla="*/ 157 h 217"/>
                <a:gd name="T114" fmla="*/ 77 w 311"/>
                <a:gd name="T115" fmla="*/ 15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1" h="217">
                  <a:moveTo>
                    <a:pt x="299" y="113"/>
                  </a:moveTo>
                  <a:lnTo>
                    <a:pt x="274" y="95"/>
                  </a:lnTo>
                  <a:lnTo>
                    <a:pt x="253" y="50"/>
                  </a:lnTo>
                  <a:lnTo>
                    <a:pt x="253" y="50"/>
                  </a:lnTo>
                  <a:lnTo>
                    <a:pt x="239" y="27"/>
                  </a:lnTo>
                  <a:lnTo>
                    <a:pt x="239" y="27"/>
                  </a:lnTo>
                  <a:lnTo>
                    <a:pt x="234" y="21"/>
                  </a:lnTo>
                  <a:lnTo>
                    <a:pt x="228" y="17"/>
                  </a:lnTo>
                  <a:lnTo>
                    <a:pt x="221" y="15"/>
                  </a:lnTo>
                  <a:lnTo>
                    <a:pt x="213" y="13"/>
                  </a:lnTo>
                  <a:lnTo>
                    <a:pt x="208" y="13"/>
                  </a:lnTo>
                  <a:lnTo>
                    <a:pt x="204" y="0"/>
                  </a:lnTo>
                  <a:lnTo>
                    <a:pt x="193" y="0"/>
                  </a:lnTo>
                  <a:lnTo>
                    <a:pt x="188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2" y="15"/>
                  </a:lnTo>
                  <a:lnTo>
                    <a:pt x="6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1" y="177"/>
                  </a:lnTo>
                  <a:lnTo>
                    <a:pt x="6" y="183"/>
                  </a:lnTo>
                  <a:lnTo>
                    <a:pt x="12" y="187"/>
                  </a:lnTo>
                  <a:lnTo>
                    <a:pt x="20" y="188"/>
                  </a:lnTo>
                  <a:lnTo>
                    <a:pt x="43" y="188"/>
                  </a:lnTo>
                  <a:lnTo>
                    <a:pt x="43" y="188"/>
                  </a:lnTo>
                  <a:lnTo>
                    <a:pt x="44" y="194"/>
                  </a:lnTo>
                  <a:lnTo>
                    <a:pt x="47" y="200"/>
                  </a:lnTo>
                  <a:lnTo>
                    <a:pt x="50" y="205"/>
                  </a:lnTo>
                  <a:lnTo>
                    <a:pt x="55" y="210"/>
                  </a:lnTo>
                  <a:lnTo>
                    <a:pt x="60" y="213"/>
                  </a:lnTo>
                  <a:lnTo>
                    <a:pt x="64" y="216"/>
                  </a:lnTo>
                  <a:lnTo>
                    <a:pt x="70" y="217"/>
                  </a:lnTo>
                  <a:lnTo>
                    <a:pt x="77" y="217"/>
                  </a:lnTo>
                  <a:lnTo>
                    <a:pt x="77" y="217"/>
                  </a:lnTo>
                  <a:lnTo>
                    <a:pt x="83" y="217"/>
                  </a:lnTo>
                  <a:lnTo>
                    <a:pt x="89" y="216"/>
                  </a:lnTo>
                  <a:lnTo>
                    <a:pt x="93" y="213"/>
                  </a:lnTo>
                  <a:lnTo>
                    <a:pt x="100" y="210"/>
                  </a:lnTo>
                  <a:lnTo>
                    <a:pt x="103" y="205"/>
                  </a:lnTo>
                  <a:lnTo>
                    <a:pt x="106" y="199"/>
                  </a:lnTo>
                  <a:lnTo>
                    <a:pt x="109" y="194"/>
                  </a:lnTo>
                  <a:lnTo>
                    <a:pt x="110" y="188"/>
                  </a:lnTo>
                  <a:lnTo>
                    <a:pt x="110" y="188"/>
                  </a:lnTo>
                  <a:lnTo>
                    <a:pt x="112" y="188"/>
                  </a:lnTo>
                  <a:lnTo>
                    <a:pt x="216" y="188"/>
                  </a:lnTo>
                  <a:lnTo>
                    <a:pt x="216" y="188"/>
                  </a:lnTo>
                  <a:lnTo>
                    <a:pt x="218" y="194"/>
                  </a:lnTo>
                  <a:lnTo>
                    <a:pt x="219" y="200"/>
                  </a:lnTo>
                  <a:lnTo>
                    <a:pt x="222" y="205"/>
                  </a:lnTo>
                  <a:lnTo>
                    <a:pt x="227" y="210"/>
                  </a:lnTo>
                  <a:lnTo>
                    <a:pt x="231" y="213"/>
                  </a:lnTo>
                  <a:lnTo>
                    <a:pt x="237" y="216"/>
                  </a:lnTo>
                  <a:lnTo>
                    <a:pt x="242" y="217"/>
                  </a:lnTo>
                  <a:lnTo>
                    <a:pt x="248" y="217"/>
                  </a:lnTo>
                  <a:lnTo>
                    <a:pt x="248" y="217"/>
                  </a:lnTo>
                  <a:lnTo>
                    <a:pt x="254" y="217"/>
                  </a:lnTo>
                  <a:lnTo>
                    <a:pt x="260" y="216"/>
                  </a:lnTo>
                  <a:lnTo>
                    <a:pt x="267" y="213"/>
                  </a:lnTo>
                  <a:lnTo>
                    <a:pt x="271" y="210"/>
                  </a:lnTo>
                  <a:lnTo>
                    <a:pt x="276" y="205"/>
                  </a:lnTo>
                  <a:lnTo>
                    <a:pt x="279" y="200"/>
                  </a:lnTo>
                  <a:lnTo>
                    <a:pt x="280" y="194"/>
                  </a:lnTo>
                  <a:lnTo>
                    <a:pt x="282" y="188"/>
                  </a:lnTo>
                  <a:lnTo>
                    <a:pt x="293" y="188"/>
                  </a:lnTo>
                  <a:lnTo>
                    <a:pt x="293" y="188"/>
                  </a:lnTo>
                  <a:lnTo>
                    <a:pt x="299" y="187"/>
                  </a:lnTo>
                  <a:lnTo>
                    <a:pt x="305" y="183"/>
                  </a:lnTo>
                  <a:lnTo>
                    <a:pt x="309" y="177"/>
                  </a:lnTo>
                  <a:lnTo>
                    <a:pt x="311" y="170"/>
                  </a:lnTo>
                  <a:lnTo>
                    <a:pt x="311" y="141"/>
                  </a:lnTo>
                  <a:lnTo>
                    <a:pt x="311" y="141"/>
                  </a:lnTo>
                  <a:lnTo>
                    <a:pt x="311" y="133"/>
                  </a:lnTo>
                  <a:lnTo>
                    <a:pt x="308" y="125"/>
                  </a:lnTo>
                  <a:lnTo>
                    <a:pt x="303" y="119"/>
                  </a:lnTo>
                  <a:lnTo>
                    <a:pt x="299" y="113"/>
                  </a:lnTo>
                  <a:lnTo>
                    <a:pt x="299" y="113"/>
                  </a:lnTo>
                  <a:close/>
                  <a:moveTo>
                    <a:pt x="77" y="161"/>
                  </a:moveTo>
                  <a:lnTo>
                    <a:pt x="77" y="161"/>
                  </a:lnTo>
                  <a:lnTo>
                    <a:pt x="81" y="161"/>
                  </a:lnTo>
                  <a:lnTo>
                    <a:pt x="86" y="162"/>
                  </a:lnTo>
                  <a:lnTo>
                    <a:pt x="93" y="167"/>
                  </a:lnTo>
                  <a:lnTo>
                    <a:pt x="98" y="174"/>
                  </a:lnTo>
                  <a:lnTo>
                    <a:pt x="100" y="179"/>
                  </a:lnTo>
                  <a:lnTo>
                    <a:pt x="100" y="183"/>
                  </a:lnTo>
                  <a:lnTo>
                    <a:pt x="100" y="183"/>
                  </a:lnTo>
                  <a:lnTo>
                    <a:pt x="100" y="188"/>
                  </a:lnTo>
                  <a:lnTo>
                    <a:pt x="98" y="193"/>
                  </a:lnTo>
                  <a:lnTo>
                    <a:pt x="93" y="200"/>
                  </a:lnTo>
                  <a:lnTo>
                    <a:pt x="86" y="205"/>
                  </a:lnTo>
                  <a:lnTo>
                    <a:pt x="81" y="206"/>
                  </a:lnTo>
                  <a:lnTo>
                    <a:pt x="77" y="206"/>
                  </a:lnTo>
                  <a:lnTo>
                    <a:pt x="77" y="206"/>
                  </a:lnTo>
                  <a:lnTo>
                    <a:pt x="72" y="206"/>
                  </a:lnTo>
                  <a:lnTo>
                    <a:pt x="67" y="205"/>
                  </a:lnTo>
                  <a:lnTo>
                    <a:pt x="60" y="200"/>
                  </a:lnTo>
                  <a:lnTo>
                    <a:pt x="55" y="193"/>
                  </a:lnTo>
                  <a:lnTo>
                    <a:pt x="54" y="188"/>
                  </a:lnTo>
                  <a:lnTo>
                    <a:pt x="54" y="183"/>
                  </a:lnTo>
                  <a:lnTo>
                    <a:pt x="54" y="183"/>
                  </a:lnTo>
                  <a:lnTo>
                    <a:pt x="54" y="179"/>
                  </a:lnTo>
                  <a:lnTo>
                    <a:pt x="55" y="174"/>
                  </a:lnTo>
                  <a:lnTo>
                    <a:pt x="60" y="167"/>
                  </a:lnTo>
                  <a:lnTo>
                    <a:pt x="67" y="162"/>
                  </a:lnTo>
                  <a:lnTo>
                    <a:pt x="72" y="161"/>
                  </a:lnTo>
                  <a:lnTo>
                    <a:pt x="77" y="161"/>
                  </a:lnTo>
                  <a:lnTo>
                    <a:pt x="77" y="161"/>
                  </a:lnTo>
                  <a:close/>
                  <a:moveTo>
                    <a:pt x="248" y="161"/>
                  </a:moveTo>
                  <a:lnTo>
                    <a:pt x="248" y="161"/>
                  </a:lnTo>
                  <a:lnTo>
                    <a:pt x="254" y="161"/>
                  </a:lnTo>
                  <a:lnTo>
                    <a:pt x="257" y="162"/>
                  </a:lnTo>
                  <a:lnTo>
                    <a:pt x="265" y="167"/>
                  </a:lnTo>
                  <a:lnTo>
                    <a:pt x="271" y="174"/>
                  </a:lnTo>
                  <a:lnTo>
                    <a:pt x="271" y="179"/>
                  </a:lnTo>
                  <a:lnTo>
                    <a:pt x="273" y="183"/>
                  </a:lnTo>
                  <a:lnTo>
                    <a:pt x="273" y="183"/>
                  </a:lnTo>
                  <a:lnTo>
                    <a:pt x="271" y="188"/>
                  </a:lnTo>
                  <a:lnTo>
                    <a:pt x="271" y="193"/>
                  </a:lnTo>
                  <a:lnTo>
                    <a:pt x="265" y="200"/>
                  </a:lnTo>
                  <a:lnTo>
                    <a:pt x="257" y="205"/>
                  </a:lnTo>
                  <a:lnTo>
                    <a:pt x="254" y="206"/>
                  </a:lnTo>
                  <a:lnTo>
                    <a:pt x="248" y="206"/>
                  </a:lnTo>
                  <a:lnTo>
                    <a:pt x="248" y="206"/>
                  </a:lnTo>
                  <a:lnTo>
                    <a:pt x="244" y="206"/>
                  </a:lnTo>
                  <a:lnTo>
                    <a:pt x="239" y="205"/>
                  </a:lnTo>
                  <a:lnTo>
                    <a:pt x="233" y="200"/>
                  </a:lnTo>
                  <a:lnTo>
                    <a:pt x="227" y="193"/>
                  </a:lnTo>
                  <a:lnTo>
                    <a:pt x="225" y="188"/>
                  </a:lnTo>
                  <a:lnTo>
                    <a:pt x="225" y="183"/>
                  </a:lnTo>
                  <a:lnTo>
                    <a:pt x="225" y="183"/>
                  </a:lnTo>
                  <a:lnTo>
                    <a:pt x="225" y="179"/>
                  </a:lnTo>
                  <a:lnTo>
                    <a:pt x="227" y="174"/>
                  </a:lnTo>
                  <a:lnTo>
                    <a:pt x="233" y="167"/>
                  </a:lnTo>
                  <a:lnTo>
                    <a:pt x="239" y="162"/>
                  </a:lnTo>
                  <a:lnTo>
                    <a:pt x="244" y="161"/>
                  </a:lnTo>
                  <a:lnTo>
                    <a:pt x="248" y="161"/>
                  </a:lnTo>
                  <a:lnTo>
                    <a:pt x="248" y="161"/>
                  </a:lnTo>
                  <a:close/>
                  <a:moveTo>
                    <a:pt x="77" y="150"/>
                  </a:moveTo>
                  <a:lnTo>
                    <a:pt x="77" y="150"/>
                  </a:lnTo>
                  <a:lnTo>
                    <a:pt x="70" y="150"/>
                  </a:lnTo>
                  <a:lnTo>
                    <a:pt x="64" y="151"/>
                  </a:lnTo>
                  <a:lnTo>
                    <a:pt x="60" y="154"/>
                  </a:lnTo>
                  <a:lnTo>
                    <a:pt x="55" y="157"/>
                  </a:lnTo>
                  <a:lnTo>
                    <a:pt x="50" y="162"/>
                  </a:lnTo>
                  <a:lnTo>
                    <a:pt x="47" y="167"/>
                  </a:lnTo>
                  <a:lnTo>
                    <a:pt x="44" y="173"/>
                  </a:lnTo>
                  <a:lnTo>
                    <a:pt x="43" y="179"/>
                  </a:lnTo>
                  <a:lnTo>
                    <a:pt x="20" y="179"/>
                  </a:lnTo>
                  <a:lnTo>
                    <a:pt x="20" y="179"/>
                  </a:lnTo>
                  <a:lnTo>
                    <a:pt x="15" y="177"/>
                  </a:lnTo>
                  <a:lnTo>
                    <a:pt x="12" y="176"/>
                  </a:lnTo>
                  <a:lnTo>
                    <a:pt x="11" y="173"/>
                  </a:lnTo>
                  <a:lnTo>
                    <a:pt x="11" y="170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2" y="26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13" y="24"/>
                  </a:lnTo>
                  <a:lnTo>
                    <a:pt x="213" y="24"/>
                  </a:lnTo>
                  <a:lnTo>
                    <a:pt x="218" y="24"/>
                  </a:lnTo>
                  <a:lnTo>
                    <a:pt x="222" y="26"/>
                  </a:lnTo>
                  <a:lnTo>
                    <a:pt x="227" y="29"/>
                  </a:lnTo>
                  <a:lnTo>
                    <a:pt x="230" y="32"/>
                  </a:lnTo>
                  <a:lnTo>
                    <a:pt x="230" y="32"/>
                  </a:lnTo>
                  <a:lnTo>
                    <a:pt x="244" y="55"/>
                  </a:lnTo>
                  <a:lnTo>
                    <a:pt x="265" y="99"/>
                  </a:lnTo>
                  <a:lnTo>
                    <a:pt x="196" y="99"/>
                  </a:lnTo>
                  <a:lnTo>
                    <a:pt x="196" y="59"/>
                  </a:lnTo>
                  <a:lnTo>
                    <a:pt x="221" y="59"/>
                  </a:lnTo>
                  <a:lnTo>
                    <a:pt x="221" y="59"/>
                  </a:lnTo>
                  <a:lnTo>
                    <a:pt x="224" y="58"/>
                  </a:lnTo>
                  <a:lnTo>
                    <a:pt x="225" y="55"/>
                  </a:lnTo>
                  <a:lnTo>
                    <a:pt x="225" y="55"/>
                  </a:lnTo>
                  <a:lnTo>
                    <a:pt x="224" y="50"/>
                  </a:lnTo>
                  <a:lnTo>
                    <a:pt x="221" y="49"/>
                  </a:lnTo>
                  <a:lnTo>
                    <a:pt x="191" y="49"/>
                  </a:lnTo>
                  <a:lnTo>
                    <a:pt x="191" y="49"/>
                  </a:lnTo>
                  <a:lnTo>
                    <a:pt x="188" y="50"/>
                  </a:lnTo>
                  <a:lnTo>
                    <a:pt x="187" y="55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8" y="108"/>
                  </a:lnTo>
                  <a:lnTo>
                    <a:pt x="188" y="108"/>
                  </a:lnTo>
                  <a:lnTo>
                    <a:pt x="191" y="110"/>
                  </a:lnTo>
                  <a:lnTo>
                    <a:pt x="277" y="110"/>
                  </a:lnTo>
                  <a:lnTo>
                    <a:pt x="291" y="121"/>
                  </a:lnTo>
                  <a:lnTo>
                    <a:pt x="291" y="121"/>
                  </a:lnTo>
                  <a:lnTo>
                    <a:pt x="296" y="125"/>
                  </a:lnTo>
                  <a:lnTo>
                    <a:pt x="299" y="130"/>
                  </a:lnTo>
                  <a:lnTo>
                    <a:pt x="300" y="136"/>
                  </a:lnTo>
                  <a:lnTo>
                    <a:pt x="302" y="141"/>
                  </a:lnTo>
                  <a:lnTo>
                    <a:pt x="302" y="170"/>
                  </a:lnTo>
                  <a:lnTo>
                    <a:pt x="302" y="170"/>
                  </a:lnTo>
                  <a:lnTo>
                    <a:pt x="300" y="173"/>
                  </a:lnTo>
                  <a:lnTo>
                    <a:pt x="299" y="176"/>
                  </a:lnTo>
                  <a:lnTo>
                    <a:pt x="296" y="177"/>
                  </a:lnTo>
                  <a:lnTo>
                    <a:pt x="293" y="179"/>
                  </a:lnTo>
                  <a:lnTo>
                    <a:pt x="282" y="179"/>
                  </a:lnTo>
                  <a:lnTo>
                    <a:pt x="282" y="179"/>
                  </a:lnTo>
                  <a:lnTo>
                    <a:pt x="280" y="173"/>
                  </a:lnTo>
                  <a:lnTo>
                    <a:pt x="279" y="167"/>
                  </a:lnTo>
                  <a:lnTo>
                    <a:pt x="276" y="162"/>
                  </a:lnTo>
                  <a:lnTo>
                    <a:pt x="271" y="157"/>
                  </a:lnTo>
                  <a:lnTo>
                    <a:pt x="267" y="154"/>
                  </a:lnTo>
                  <a:lnTo>
                    <a:pt x="260" y="151"/>
                  </a:lnTo>
                  <a:lnTo>
                    <a:pt x="254" y="150"/>
                  </a:lnTo>
                  <a:lnTo>
                    <a:pt x="248" y="150"/>
                  </a:lnTo>
                  <a:lnTo>
                    <a:pt x="248" y="150"/>
                  </a:lnTo>
                  <a:lnTo>
                    <a:pt x="242" y="150"/>
                  </a:lnTo>
                  <a:lnTo>
                    <a:pt x="237" y="151"/>
                  </a:lnTo>
                  <a:lnTo>
                    <a:pt x="231" y="154"/>
                  </a:lnTo>
                  <a:lnTo>
                    <a:pt x="227" y="157"/>
                  </a:lnTo>
                  <a:lnTo>
                    <a:pt x="222" y="162"/>
                  </a:lnTo>
                  <a:lnTo>
                    <a:pt x="219" y="167"/>
                  </a:lnTo>
                  <a:lnTo>
                    <a:pt x="218" y="173"/>
                  </a:lnTo>
                  <a:lnTo>
                    <a:pt x="216" y="179"/>
                  </a:lnTo>
                  <a:lnTo>
                    <a:pt x="112" y="179"/>
                  </a:lnTo>
                  <a:lnTo>
                    <a:pt x="112" y="179"/>
                  </a:lnTo>
                  <a:lnTo>
                    <a:pt x="110" y="179"/>
                  </a:lnTo>
                  <a:lnTo>
                    <a:pt x="110" y="179"/>
                  </a:lnTo>
                  <a:lnTo>
                    <a:pt x="109" y="173"/>
                  </a:lnTo>
                  <a:lnTo>
                    <a:pt x="106" y="168"/>
                  </a:lnTo>
                  <a:lnTo>
                    <a:pt x="103" y="162"/>
                  </a:lnTo>
                  <a:lnTo>
                    <a:pt x="100" y="157"/>
                  </a:lnTo>
                  <a:lnTo>
                    <a:pt x="93" y="154"/>
                  </a:lnTo>
                  <a:lnTo>
                    <a:pt x="89" y="151"/>
                  </a:lnTo>
                  <a:lnTo>
                    <a:pt x="83" y="150"/>
                  </a:lnTo>
                  <a:lnTo>
                    <a:pt x="77" y="150"/>
                  </a:lnTo>
                  <a:lnTo>
                    <a:pt x="77" y="15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7" name="Freeform 595"/>
            <p:cNvSpPr>
              <a:spLocks noEditPoints="1"/>
            </p:cNvSpPr>
            <p:nvPr/>
          </p:nvSpPr>
          <p:spPr bwMode="auto">
            <a:xfrm>
              <a:off x="8283576" y="1452563"/>
              <a:ext cx="153988" cy="152400"/>
            </a:xfrm>
            <a:custGeom>
              <a:avLst/>
              <a:gdLst>
                <a:gd name="T0" fmla="*/ 97 w 97"/>
                <a:gd name="T1" fmla="*/ 47 h 96"/>
                <a:gd name="T2" fmla="*/ 92 w 97"/>
                <a:gd name="T3" fmla="*/ 29 h 96"/>
                <a:gd name="T4" fmla="*/ 82 w 97"/>
                <a:gd name="T5" fmla="*/ 13 h 96"/>
                <a:gd name="T6" fmla="*/ 66 w 97"/>
                <a:gd name="T7" fmla="*/ 3 h 96"/>
                <a:gd name="T8" fmla="*/ 48 w 97"/>
                <a:gd name="T9" fmla="*/ 0 h 96"/>
                <a:gd name="T10" fmla="*/ 39 w 97"/>
                <a:gd name="T11" fmla="*/ 0 h 96"/>
                <a:gd name="T12" fmla="*/ 22 w 97"/>
                <a:gd name="T13" fmla="*/ 7 h 96"/>
                <a:gd name="T14" fmla="*/ 8 w 97"/>
                <a:gd name="T15" fmla="*/ 21 h 96"/>
                <a:gd name="T16" fmla="*/ 0 w 97"/>
                <a:gd name="T17" fmla="*/ 38 h 96"/>
                <a:gd name="T18" fmla="*/ 0 w 97"/>
                <a:gd name="T19" fmla="*/ 47 h 96"/>
                <a:gd name="T20" fmla="*/ 4 w 97"/>
                <a:gd name="T21" fmla="*/ 65 h 96"/>
                <a:gd name="T22" fmla="*/ 14 w 97"/>
                <a:gd name="T23" fmla="*/ 81 h 96"/>
                <a:gd name="T24" fmla="*/ 30 w 97"/>
                <a:gd name="T25" fmla="*/ 91 h 96"/>
                <a:gd name="T26" fmla="*/ 48 w 97"/>
                <a:gd name="T27" fmla="*/ 96 h 96"/>
                <a:gd name="T28" fmla="*/ 57 w 97"/>
                <a:gd name="T29" fmla="*/ 95 h 96"/>
                <a:gd name="T30" fmla="*/ 76 w 97"/>
                <a:gd name="T31" fmla="*/ 87 h 96"/>
                <a:gd name="T32" fmla="*/ 88 w 97"/>
                <a:gd name="T33" fmla="*/ 75 h 96"/>
                <a:gd name="T34" fmla="*/ 95 w 97"/>
                <a:gd name="T35" fmla="*/ 56 h 96"/>
                <a:gd name="T36" fmla="*/ 97 w 97"/>
                <a:gd name="T37" fmla="*/ 47 h 96"/>
                <a:gd name="T38" fmla="*/ 86 w 97"/>
                <a:gd name="T39" fmla="*/ 47 h 96"/>
                <a:gd name="T40" fmla="*/ 83 w 97"/>
                <a:gd name="T41" fmla="*/ 62 h 96"/>
                <a:gd name="T42" fmla="*/ 76 w 97"/>
                <a:gd name="T43" fmla="*/ 75 h 96"/>
                <a:gd name="T44" fmla="*/ 63 w 97"/>
                <a:gd name="T45" fmla="*/ 82 h 96"/>
                <a:gd name="T46" fmla="*/ 48 w 97"/>
                <a:gd name="T47" fmla="*/ 85 h 96"/>
                <a:gd name="T48" fmla="*/ 40 w 97"/>
                <a:gd name="T49" fmla="*/ 84 h 96"/>
                <a:gd name="T50" fmla="*/ 27 w 97"/>
                <a:gd name="T51" fmla="*/ 79 h 96"/>
                <a:gd name="T52" fmla="*/ 17 w 97"/>
                <a:gd name="T53" fmla="*/ 68 h 96"/>
                <a:gd name="T54" fmla="*/ 11 w 97"/>
                <a:gd name="T55" fmla="*/ 55 h 96"/>
                <a:gd name="T56" fmla="*/ 10 w 97"/>
                <a:gd name="T57" fmla="*/ 47 h 96"/>
                <a:gd name="T58" fmla="*/ 13 w 97"/>
                <a:gd name="T59" fmla="*/ 33 h 96"/>
                <a:gd name="T60" fmla="*/ 22 w 97"/>
                <a:gd name="T61" fmla="*/ 21 h 96"/>
                <a:gd name="T62" fmla="*/ 33 w 97"/>
                <a:gd name="T63" fmla="*/ 12 h 96"/>
                <a:gd name="T64" fmla="*/ 48 w 97"/>
                <a:gd name="T65" fmla="*/ 9 h 96"/>
                <a:gd name="T66" fmla="*/ 56 w 97"/>
                <a:gd name="T67" fmla="*/ 10 h 96"/>
                <a:gd name="T68" fmla="*/ 69 w 97"/>
                <a:gd name="T69" fmla="*/ 16 h 96"/>
                <a:gd name="T70" fmla="*/ 80 w 97"/>
                <a:gd name="T71" fmla="*/ 26 h 96"/>
                <a:gd name="T72" fmla="*/ 85 w 97"/>
                <a:gd name="T73" fmla="*/ 39 h 96"/>
                <a:gd name="T74" fmla="*/ 86 w 97"/>
                <a:gd name="T75" fmla="*/ 4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6">
                  <a:moveTo>
                    <a:pt x="97" y="47"/>
                  </a:moveTo>
                  <a:lnTo>
                    <a:pt x="97" y="47"/>
                  </a:lnTo>
                  <a:lnTo>
                    <a:pt x="95" y="38"/>
                  </a:lnTo>
                  <a:lnTo>
                    <a:pt x="92" y="29"/>
                  </a:lnTo>
                  <a:lnTo>
                    <a:pt x="88" y="21"/>
                  </a:lnTo>
                  <a:lnTo>
                    <a:pt x="82" y="13"/>
                  </a:lnTo>
                  <a:lnTo>
                    <a:pt x="76" y="7"/>
                  </a:lnTo>
                  <a:lnTo>
                    <a:pt x="66" y="3"/>
                  </a:lnTo>
                  <a:lnTo>
                    <a:pt x="5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30" y="3"/>
                  </a:lnTo>
                  <a:lnTo>
                    <a:pt x="22" y="7"/>
                  </a:lnTo>
                  <a:lnTo>
                    <a:pt x="14" y="13"/>
                  </a:lnTo>
                  <a:lnTo>
                    <a:pt x="8" y="21"/>
                  </a:lnTo>
                  <a:lnTo>
                    <a:pt x="4" y="29"/>
                  </a:lnTo>
                  <a:lnTo>
                    <a:pt x="0" y="38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4" y="65"/>
                  </a:lnTo>
                  <a:lnTo>
                    <a:pt x="8" y="75"/>
                  </a:lnTo>
                  <a:lnTo>
                    <a:pt x="14" y="81"/>
                  </a:lnTo>
                  <a:lnTo>
                    <a:pt x="22" y="87"/>
                  </a:lnTo>
                  <a:lnTo>
                    <a:pt x="30" y="91"/>
                  </a:lnTo>
                  <a:lnTo>
                    <a:pt x="39" y="95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7" y="95"/>
                  </a:lnTo>
                  <a:lnTo>
                    <a:pt x="66" y="91"/>
                  </a:lnTo>
                  <a:lnTo>
                    <a:pt x="76" y="87"/>
                  </a:lnTo>
                  <a:lnTo>
                    <a:pt x="82" y="81"/>
                  </a:lnTo>
                  <a:lnTo>
                    <a:pt x="88" y="75"/>
                  </a:lnTo>
                  <a:lnTo>
                    <a:pt x="92" y="65"/>
                  </a:lnTo>
                  <a:lnTo>
                    <a:pt x="95" y="56"/>
                  </a:lnTo>
                  <a:lnTo>
                    <a:pt x="97" y="47"/>
                  </a:lnTo>
                  <a:lnTo>
                    <a:pt x="97" y="47"/>
                  </a:lnTo>
                  <a:close/>
                  <a:moveTo>
                    <a:pt x="86" y="47"/>
                  </a:moveTo>
                  <a:lnTo>
                    <a:pt x="86" y="47"/>
                  </a:lnTo>
                  <a:lnTo>
                    <a:pt x="85" y="55"/>
                  </a:lnTo>
                  <a:lnTo>
                    <a:pt x="83" y="62"/>
                  </a:lnTo>
                  <a:lnTo>
                    <a:pt x="80" y="68"/>
                  </a:lnTo>
                  <a:lnTo>
                    <a:pt x="76" y="75"/>
                  </a:lnTo>
                  <a:lnTo>
                    <a:pt x="69" y="79"/>
                  </a:lnTo>
                  <a:lnTo>
                    <a:pt x="63" y="82"/>
                  </a:lnTo>
                  <a:lnTo>
                    <a:pt x="56" y="84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0" y="84"/>
                  </a:lnTo>
                  <a:lnTo>
                    <a:pt x="33" y="82"/>
                  </a:lnTo>
                  <a:lnTo>
                    <a:pt x="27" y="79"/>
                  </a:lnTo>
                  <a:lnTo>
                    <a:pt x="22" y="75"/>
                  </a:lnTo>
                  <a:lnTo>
                    <a:pt x="17" y="68"/>
                  </a:lnTo>
                  <a:lnTo>
                    <a:pt x="13" y="62"/>
                  </a:lnTo>
                  <a:lnTo>
                    <a:pt x="11" y="55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1" y="39"/>
                  </a:lnTo>
                  <a:lnTo>
                    <a:pt x="13" y="33"/>
                  </a:lnTo>
                  <a:lnTo>
                    <a:pt x="17" y="26"/>
                  </a:lnTo>
                  <a:lnTo>
                    <a:pt x="22" y="21"/>
                  </a:lnTo>
                  <a:lnTo>
                    <a:pt x="27" y="16"/>
                  </a:lnTo>
                  <a:lnTo>
                    <a:pt x="33" y="12"/>
                  </a:lnTo>
                  <a:lnTo>
                    <a:pt x="40" y="10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56" y="10"/>
                  </a:lnTo>
                  <a:lnTo>
                    <a:pt x="63" y="12"/>
                  </a:lnTo>
                  <a:lnTo>
                    <a:pt x="69" y="16"/>
                  </a:lnTo>
                  <a:lnTo>
                    <a:pt x="76" y="21"/>
                  </a:lnTo>
                  <a:lnTo>
                    <a:pt x="80" y="26"/>
                  </a:lnTo>
                  <a:lnTo>
                    <a:pt x="83" y="33"/>
                  </a:lnTo>
                  <a:lnTo>
                    <a:pt x="85" y="39"/>
                  </a:lnTo>
                  <a:lnTo>
                    <a:pt x="86" y="47"/>
                  </a:lnTo>
                  <a:lnTo>
                    <a:pt x="86" y="4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8" name="Freeform 596"/>
            <p:cNvSpPr>
              <a:spLocks/>
            </p:cNvSpPr>
            <p:nvPr/>
          </p:nvSpPr>
          <p:spPr bwMode="auto">
            <a:xfrm>
              <a:off x="8318501" y="1485900"/>
              <a:ext cx="82550" cy="85725"/>
            </a:xfrm>
            <a:custGeom>
              <a:avLst/>
              <a:gdLst>
                <a:gd name="T0" fmla="*/ 47 w 52"/>
                <a:gd name="T1" fmla="*/ 21 h 54"/>
                <a:gd name="T2" fmla="*/ 31 w 52"/>
                <a:gd name="T3" fmla="*/ 21 h 54"/>
                <a:gd name="T4" fmla="*/ 31 w 52"/>
                <a:gd name="T5" fmla="*/ 5 h 54"/>
                <a:gd name="T6" fmla="*/ 31 w 52"/>
                <a:gd name="T7" fmla="*/ 5 h 54"/>
                <a:gd name="T8" fmla="*/ 29 w 52"/>
                <a:gd name="T9" fmla="*/ 2 h 54"/>
                <a:gd name="T10" fmla="*/ 26 w 52"/>
                <a:gd name="T11" fmla="*/ 0 h 54"/>
                <a:gd name="T12" fmla="*/ 26 w 52"/>
                <a:gd name="T13" fmla="*/ 0 h 54"/>
                <a:gd name="T14" fmla="*/ 23 w 52"/>
                <a:gd name="T15" fmla="*/ 2 h 54"/>
                <a:gd name="T16" fmla="*/ 21 w 52"/>
                <a:gd name="T17" fmla="*/ 5 h 54"/>
                <a:gd name="T18" fmla="*/ 21 w 52"/>
                <a:gd name="T19" fmla="*/ 21 h 54"/>
                <a:gd name="T20" fmla="*/ 5 w 52"/>
                <a:gd name="T21" fmla="*/ 21 h 54"/>
                <a:gd name="T22" fmla="*/ 5 w 52"/>
                <a:gd name="T23" fmla="*/ 21 h 54"/>
                <a:gd name="T24" fmla="*/ 1 w 52"/>
                <a:gd name="T25" fmla="*/ 23 h 54"/>
                <a:gd name="T26" fmla="*/ 0 w 52"/>
                <a:gd name="T27" fmla="*/ 26 h 54"/>
                <a:gd name="T28" fmla="*/ 0 w 52"/>
                <a:gd name="T29" fmla="*/ 26 h 54"/>
                <a:gd name="T30" fmla="*/ 1 w 52"/>
                <a:gd name="T31" fmla="*/ 31 h 54"/>
                <a:gd name="T32" fmla="*/ 5 w 52"/>
                <a:gd name="T33" fmla="*/ 32 h 54"/>
                <a:gd name="T34" fmla="*/ 21 w 52"/>
                <a:gd name="T35" fmla="*/ 32 h 54"/>
                <a:gd name="T36" fmla="*/ 21 w 52"/>
                <a:gd name="T37" fmla="*/ 47 h 54"/>
                <a:gd name="T38" fmla="*/ 21 w 52"/>
                <a:gd name="T39" fmla="*/ 47 h 54"/>
                <a:gd name="T40" fmla="*/ 23 w 52"/>
                <a:gd name="T41" fmla="*/ 52 h 54"/>
                <a:gd name="T42" fmla="*/ 26 w 52"/>
                <a:gd name="T43" fmla="*/ 54 h 54"/>
                <a:gd name="T44" fmla="*/ 26 w 52"/>
                <a:gd name="T45" fmla="*/ 54 h 54"/>
                <a:gd name="T46" fmla="*/ 29 w 52"/>
                <a:gd name="T47" fmla="*/ 52 h 54"/>
                <a:gd name="T48" fmla="*/ 31 w 52"/>
                <a:gd name="T49" fmla="*/ 47 h 54"/>
                <a:gd name="T50" fmla="*/ 31 w 52"/>
                <a:gd name="T51" fmla="*/ 32 h 54"/>
                <a:gd name="T52" fmla="*/ 47 w 52"/>
                <a:gd name="T53" fmla="*/ 32 h 54"/>
                <a:gd name="T54" fmla="*/ 47 w 52"/>
                <a:gd name="T55" fmla="*/ 32 h 54"/>
                <a:gd name="T56" fmla="*/ 51 w 52"/>
                <a:gd name="T57" fmla="*/ 31 h 54"/>
                <a:gd name="T58" fmla="*/ 52 w 52"/>
                <a:gd name="T59" fmla="*/ 26 h 54"/>
                <a:gd name="T60" fmla="*/ 52 w 52"/>
                <a:gd name="T61" fmla="*/ 26 h 54"/>
                <a:gd name="T62" fmla="*/ 51 w 52"/>
                <a:gd name="T63" fmla="*/ 23 h 54"/>
                <a:gd name="T64" fmla="*/ 47 w 52"/>
                <a:gd name="T65" fmla="*/ 21 h 54"/>
                <a:gd name="T66" fmla="*/ 47 w 52"/>
                <a:gd name="T67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54">
                  <a:moveTo>
                    <a:pt x="47" y="21"/>
                  </a:moveTo>
                  <a:lnTo>
                    <a:pt x="31" y="21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3" y="2"/>
                  </a:lnTo>
                  <a:lnTo>
                    <a:pt x="21" y="5"/>
                  </a:lnTo>
                  <a:lnTo>
                    <a:pt x="21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31"/>
                  </a:lnTo>
                  <a:lnTo>
                    <a:pt x="5" y="32"/>
                  </a:lnTo>
                  <a:lnTo>
                    <a:pt x="21" y="32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3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9" y="52"/>
                  </a:lnTo>
                  <a:lnTo>
                    <a:pt x="31" y="47"/>
                  </a:lnTo>
                  <a:lnTo>
                    <a:pt x="31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51" y="31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1" y="23"/>
                  </a:lnTo>
                  <a:lnTo>
                    <a:pt x="47" y="21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09" name="Group 308"/>
          <p:cNvGrpSpPr/>
          <p:nvPr userDrawn="1"/>
        </p:nvGrpSpPr>
        <p:grpSpPr>
          <a:xfrm>
            <a:off x="7246030" y="3807171"/>
            <a:ext cx="340324" cy="427743"/>
            <a:chOff x="5934076" y="3908425"/>
            <a:chExt cx="288925" cy="484188"/>
          </a:xfrm>
        </p:grpSpPr>
        <p:sp>
          <p:nvSpPr>
            <p:cNvPr id="310" name="Freeform 597"/>
            <p:cNvSpPr>
              <a:spLocks/>
            </p:cNvSpPr>
            <p:nvPr/>
          </p:nvSpPr>
          <p:spPr bwMode="auto">
            <a:xfrm>
              <a:off x="6029326" y="4156075"/>
              <a:ext cx="101600" cy="190500"/>
            </a:xfrm>
            <a:custGeom>
              <a:avLst/>
              <a:gdLst>
                <a:gd name="T0" fmla="*/ 32 w 64"/>
                <a:gd name="T1" fmla="*/ 52 h 120"/>
                <a:gd name="T2" fmla="*/ 17 w 64"/>
                <a:gd name="T3" fmla="*/ 48 h 120"/>
                <a:gd name="T4" fmla="*/ 11 w 64"/>
                <a:gd name="T5" fmla="*/ 38 h 120"/>
                <a:gd name="T6" fmla="*/ 11 w 64"/>
                <a:gd name="T7" fmla="*/ 35 h 120"/>
                <a:gd name="T8" fmla="*/ 17 w 64"/>
                <a:gd name="T9" fmla="*/ 29 h 120"/>
                <a:gd name="T10" fmla="*/ 32 w 64"/>
                <a:gd name="T11" fmla="*/ 25 h 120"/>
                <a:gd name="T12" fmla="*/ 41 w 64"/>
                <a:gd name="T13" fmla="*/ 26 h 120"/>
                <a:gd name="T14" fmla="*/ 50 w 64"/>
                <a:gd name="T15" fmla="*/ 35 h 120"/>
                <a:gd name="T16" fmla="*/ 50 w 64"/>
                <a:gd name="T17" fmla="*/ 40 h 120"/>
                <a:gd name="T18" fmla="*/ 57 w 64"/>
                <a:gd name="T19" fmla="*/ 44 h 120"/>
                <a:gd name="T20" fmla="*/ 60 w 64"/>
                <a:gd name="T21" fmla="*/ 43 h 120"/>
                <a:gd name="T22" fmla="*/ 61 w 64"/>
                <a:gd name="T23" fmla="*/ 40 h 120"/>
                <a:gd name="T24" fmla="*/ 55 w 64"/>
                <a:gd name="T25" fmla="*/ 23 h 120"/>
                <a:gd name="T26" fmla="*/ 37 w 64"/>
                <a:gd name="T27" fmla="*/ 15 h 120"/>
                <a:gd name="T28" fmla="*/ 37 w 64"/>
                <a:gd name="T29" fmla="*/ 5 h 120"/>
                <a:gd name="T30" fmla="*/ 35 w 64"/>
                <a:gd name="T31" fmla="*/ 2 h 120"/>
                <a:gd name="T32" fmla="*/ 32 w 64"/>
                <a:gd name="T33" fmla="*/ 0 h 120"/>
                <a:gd name="T34" fmla="*/ 26 w 64"/>
                <a:gd name="T35" fmla="*/ 5 h 120"/>
                <a:gd name="T36" fmla="*/ 26 w 64"/>
                <a:gd name="T37" fmla="*/ 15 h 120"/>
                <a:gd name="T38" fmla="*/ 15 w 64"/>
                <a:gd name="T39" fmla="*/ 18 h 120"/>
                <a:gd name="T40" fmla="*/ 3 w 64"/>
                <a:gd name="T41" fmla="*/ 31 h 120"/>
                <a:gd name="T42" fmla="*/ 1 w 64"/>
                <a:gd name="T43" fmla="*/ 38 h 120"/>
                <a:gd name="T44" fmla="*/ 1 w 64"/>
                <a:gd name="T45" fmla="*/ 44 h 120"/>
                <a:gd name="T46" fmla="*/ 6 w 64"/>
                <a:gd name="T47" fmla="*/ 52 h 120"/>
                <a:gd name="T48" fmla="*/ 20 w 64"/>
                <a:gd name="T49" fmla="*/ 58 h 120"/>
                <a:gd name="T50" fmla="*/ 31 w 64"/>
                <a:gd name="T51" fmla="*/ 61 h 120"/>
                <a:gd name="T52" fmla="*/ 49 w 64"/>
                <a:gd name="T53" fmla="*/ 67 h 120"/>
                <a:gd name="T54" fmla="*/ 55 w 64"/>
                <a:gd name="T55" fmla="*/ 75 h 120"/>
                <a:gd name="T56" fmla="*/ 55 w 64"/>
                <a:gd name="T57" fmla="*/ 78 h 120"/>
                <a:gd name="T58" fmla="*/ 53 w 64"/>
                <a:gd name="T59" fmla="*/ 86 h 120"/>
                <a:gd name="T60" fmla="*/ 40 w 64"/>
                <a:gd name="T61" fmla="*/ 93 h 120"/>
                <a:gd name="T62" fmla="*/ 32 w 64"/>
                <a:gd name="T63" fmla="*/ 95 h 120"/>
                <a:gd name="T64" fmla="*/ 15 w 64"/>
                <a:gd name="T65" fmla="*/ 90 h 120"/>
                <a:gd name="T66" fmla="*/ 9 w 64"/>
                <a:gd name="T67" fmla="*/ 78 h 120"/>
                <a:gd name="T68" fmla="*/ 8 w 64"/>
                <a:gd name="T69" fmla="*/ 74 h 120"/>
                <a:gd name="T70" fmla="*/ 4 w 64"/>
                <a:gd name="T71" fmla="*/ 74 h 120"/>
                <a:gd name="T72" fmla="*/ 0 w 64"/>
                <a:gd name="T73" fmla="*/ 78 h 120"/>
                <a:gd name="T74" fmla="*/ 0 w 64"/>
                <a:gd name="T75" fmla="*/ 83 h 120"/>
                <a:gd name="T76" fmla="*/ 3 w 64"/>
                <a:gd name="T77" fmla="*/ 92 h 120"/>
                <a:gd name="T78" fmla="*/ 11 w 64"/>
                <a:gd name="T79" fmla="*/ 98 h 120"/>
                <a:gd name="T80" fmla="*/ 26 w 64"/>
                <a:gd name="T81" fmla="*/ 104 h 120"/>
                <a:gd name="T82" fmla="*/ 26 w 64"/>
                <a:gd name="T83" fmla="*/ 115 h 120"/>
                <a:gd name="T84" fmla="*/ 27 w 64"/>
                <a:gd name="T85" fmla="*/ 118 h 120"/>
                <a:gd name="T86" fmla="*/ 32 w 64"/>
                <a:gd name="T87" fmla="*/ 120 h 120"/>
                <a:gd name="T88" fmla="*/ 37 w 64"/>
                <a:gd name="T89" fmla="*/ 115 h 120"/>
                <a:gd name="T90" fmla="*/ 37 w 64"/>
                <a:gd name="T91" fmla="*/ 104 h 120"/>
                <a:gd name="T92" fmla="*/ 49 w 64"/>
                <a:gd name="T93" fmla="*/ 101 h 120"/>
                <a:gd name="T94" fmla="*/ 60 w 64"/>
                <a:gd name="T95" fmla="*/ 92 h 120"/>
                <a:gd name="T96" fmla="*/ 64 w 64"/>
                <a:gd name="T97" fmla="*/ 84 h 120"/>
                <a:gd name="T98" fmla="*/ 64 w 64"/>
                <a:gd name="T99" fmla="*/ 78 h 120"/>
                <a:gd name="T100" fmla="*/ 61 w 64"/>
                <a:gd name="T101" fmla="*/ 67 h 120"/>
                <a:gd name="T102" fmla="*/ 53 w 64"/>
                <a:gd name="T103" fmla="*/ 60 h 120"/>
                <a:gd name="T104" fmla="*/ 32 w 64"/>
                <a:gd name="T105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" h="120">
                  <a:moveTo>
                    <a:pt x="32" y="52"/>
                  </a:moveTo>
                  <a:lnTo>
                    <a:pt x="32" y="52"/>
                  </a:lnTo>
                  <a:lnTo>
                    <a:pt x="23" y="49"/>
                  </a:lnTo>
                  <a:lnTo>
                    <a:pt x="17" y="48"/>
                  </a:lnTo>
                  <a:lnTo>
                    <a:pt x="12" y="43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4" y="26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41" y="26"/>
                  </a:lnTo>
                  <a:lnTo>
                    <a:pt x="47" y="29"/>
                  </a:lnTo>
                  <a:lnTo>
                    <a:pt x="50" y="35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3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60" y="43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0" y="31"/>
                  </a:lnTo>
                  <a:lnTo>
                    <a:pt x="55" y="23"/>
                  </a:lnTo>
                  <a:lnTo>
                    <a:pt x="47" y="18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2"/>
                  </a:lnTo>
                  <a:lnTo>
                    <a:pt x="26" y="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15" y="18"/>
                  </a:lnTo>
                  <a:lnTo>
                    <a:pt x="8" y="23"/>
                  </a:lnTo>
                  <a:lnTo>
                    <a:pt x="3" y="31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44"/>
                  </a:lnTo>
                  <a:lnTo>
                    <a:pt x="3" y="49"/>
                  </a:lnTo>
                  <a:lnTo>
                    <a:pt x="6" y="52"/>
                  </a:lnTo>
                  <a:lnTo>
                    <a:pt x="11" y="55"/>
                  </a:lnTo>
                  <a:lnTo>
                    <a:pt x="20" y="58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40" y="64"/>
                  </a:lnTo>
                  <a:lnTo>
                    <a:pt x="49" y="67"/>
                  </a:lnTo>
                  <a:lnTo>
                    <a:pt x="53" y="72"/>
                  </a:lnTo>
                  <a:lnTo>
                    <a:pt x="55" y="75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83"/>
                  </a:lnTo>
                  <a:lnTo>
                    <a:pt x="53" y="86"/>
                  </a:lnTo>
                  <a:lnTo>
                    <a:pt x="47" y="90"/>
                  </a:lnTo>
                  <a:lnTo>
                    <a:pt x="40" y="93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21" y="93"/>
                  </a:lnTo>
                  <a:lnTo>
                    <a:pt x="15" y="90"/>
                  </a:lnTo>
                  <a:lnTo>
                    <a:pt x="11" y="84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8" y="7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1" y="87"/>
                  </a:lnTo>
                  <a:lnTo>
                    <a:pt x="3" y="92"/>
                  </a:lnTo>
                  <a:lnTo>
                    <a:pt x="6" y="95"/>
                  </a:lnTo>
                  <a:lnTo>
                    <a:pt x="11" y="98"/>
                  </a:lnTo>
                  <a:lnTo>
                    <a:pt x="15" y="101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8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35" y="118"/>
                  </a:lnTo>
                  <a:lnTo>
                    <a:pt x="37" y="115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49" y="101"/>
                  </a:lnTo>
                  <a:lnTo>
                    <a:pt x="57" y="95"/>
                  </a:lnTo>
                  <a:lnTo>
                    <a:pt x="60" y="92"/>
                  </a:lnTo>
                  <a:lnTo>
                    <a:pt x="63" y="87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2"/>
                  </a:lnTo>
                  <a:lnTo>
                    <a:pt x="61" y="67"/>
                  </a:lnTo>
                  <a:lnTo>
                    <a:pt x="58" y="63"/>
                  </a:lnTo>
                  <a:lnTo>
                    <a:pt x="53" y="60"/>
                  </a:lnTo>
                  <a:lnTo>
                    <a:pt x="43" y="55"/>
                  </a:lnTo>
                  <a:lnTo>
                    <a:pt x="32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1" name="Freeform 598"/>
            <p:cNvSpPr>
              <a:spLocks noEditPoints="1"/>
            </p:cNvSpPr>
            <p:nvPr/>
          </p:nvSpPr>
          <p:spPr bwMode="auto">
            <a:xfrm>
              <a:off x="5934076" y="3908425"/>
              <a:ext cx="288925" cy="484188"/>
            </a:xfrm>
            <a:custGeom>
              <a:avLst/>
              <a:gdLst>
                <a:gd name="T0" fmla="*/ 132 w 182"/>
                <a:gd name="T1" fmla="*/ 133 h 305"/>
                <a:gd name="T2" fmla="*/ 170 w 182"/>
                <a:gd name="T3" fmla="*/ 105 h 305"/>
                <a:gd name="T4" fmla="*/ 173 w 182"/>
                <a:gd name="T5" fmla="*/ 105 h 305"/>
                <a:gd name="T6" fmla="*/ 175 w 182"/>
                <a:gd name="T7" fmla="*/ 102 h 305"/>
                <a:gd name="T8" fmla="*/ 173 w 182"/>
                <a:gd name="T9" fmla="*/ 98 h 305"/>
                <a:gd name="T10" fmla="*/ 95 w 182"/>
                <a:gd name="T11" fmla="*/ 1 h 305"/>
                <a:gd name="T12" fmla="*/ 92 w 182"/>
                <a:gd name="T13" fmla="*/ 0 h 305"/>
                <a:gd name="T14" fmla="*/ 9 w 182"/>
                <a:gd name="T15" fmla="*/ 98 h 305"/>
                <a:gd name="T16" fmla="*/ 8 w 182"/>
                <a:gd name="T17" fmla="*/ 101 h 305"/>
                <a:gd name="T18" fmla="*/ 8 w 182"/>
                <a:gd name="T19" fmla="*/ 102 h 305"/>
                <a:gd name="T20" fmla="*/ 12 w 182"/>
                <a:gd name="T21" fmla="*/ 105 h 305"/>
                <a:gd name="T22" fmla="*/ 51 w 182"/>
                <a:gd name="T23" fmla="*/ 133 h 305"/>
                <a:gd name="T24" fmla="*/ 51 w 182"/>
                <a:gd name="T25" fmla="*/ 133 h 305"/>
                <a:gd name="T26" fmla="*/ 29 w 182"/>
                <a:gd name="T27" fmla="*/ 147 h 305"/>
                <a:gd name="T28" fmla="*/ 14 w 182"/>
                <a:gd name="T29" fmla="*/ 167 h 305"/>
                <a:gd name="T30" fmla="*/ 3 w 182"/>
                <a:gd name="T31" fmla="*/ 188 h 305"/>
                <a:gd name="T32" fmla="*/ 0 w 182"/>
                <a:gd name="T33" fmla="*/ 214 h 305"/>
                <a:gd name="T34" fmla="*/ 0 w 182"/>
                <a:gd name="T35" fmla="*/ 223 h 305"/>
                <a:gd name="T36" fmla="*/ 8 w 182"/>
                <a:gd name="T37" fmla="*/ 249 h 305"/>
                <a:gd name="T38" fmla="*/ 26 w 182"/>
                <a:gd name="T39" fmla="*/ 279 h 305"/>
                <a:gd name="T40" fmla="*/ 55 w 182"/>
                <a:gd name="T41" fmla="*/ 299 h 305"/>
                <a:gd name="T42" fmla="*/ 83 w 182"/>
                <a:gd name="T43" fmla="*/ 305 h 305"/>
                <a:gd name="T44" fmla="*/ 92 w 182"/>
                <a:gd name="T45" fmla="*/ 305 h 305"/>
                <a:gd name="T46" fmla="*/ 110 w 182"/>
                <a:gd name="T47" fmla="*/ 303 h 305"/>
                <a:gd name="T48" fmla="*/ 143 w 182"/>
                <a:gd name="T49" fmla="*/ 289 h 305"/>
                <a:gd name="T50" fmla="*/ 167 w 182"/>
                <a:gd name="T51" fmla="*/ 265 h 305"/>
                <a:gd name="T52" fmla="*/ 181 w 182"/>
                <a:gd name="T53" fmla="*/ 233 h 305"/>
                <a:gd name="T54" fmla="*/ 182 w 182"/>
                <a:gd name="T55" fmla="*/ 214 h 305"/>
                <a:gd name="T56" fmla="*/ 182 w 182"/>
                <a:gd name="T57" fmla="*/ 200 h 305"/>
                <a:gd name="T58" fmla="*/ 175 w 182"/>
                <a:gd name="T59" fmla="*/ 177 h 305"/>
                <a:gd name="T60" fmla="*/ 163 w 182"/>
                <a:gd name="T61" fmla="*/ 156 h 305"/>
                <a:gd name="T62" fmla="*/ 144 w 182"/>
                <a:gd name="T63" fmla="*/ 139 h 305"/>
                <a:gd name="T64" fmla="*/ 132 w 182"/>
                <a:gd name="T65" fmla="*/ 133 h 305"/>
                <a:gd name="T66" fmla="*/ 92 w 182"/>
                <a:gd name="T67" fmla="*/ 11 h 305"/>
                <a:gd name="T68" fmla="*/ 127 w 182"/>
                <a:gd name="T69" fmla="*/ 96 h 305"/>
                <a:gd name="T70" fmla="*/ 124 w 182"/>
                <a:gd name="T71" fmla="*/ 98 h 305"/>
                <a:gd name="T72" fmla="*/ 123 w 182"/>
                <a:gd name="T73" fmla="*/ 128 h 305"/>
                <a:gd name="T74" fmla="*/ 121 w 182"/>
                <a:gd name="T75" fmla="*/ 128 h 305"/>
                <a:gd name="T76" fmla="*/ 92 w 182"/>
                <a:gd name="T77" fmla="*/ 122 h 305"/>
                <a:gd name="T78" fmla="*/ 77 w 182"/>
                <a:gd name="T79" fmla="*/ 124 h 305"/>
                <a:gd name="T80" fmla="*/ 60 w 182"/>
                <a:gd name="T81" fmla="*/ 128 h 305"/>
                <a:gd name="T82" fmla="*/ 60 w 182"/>
                <a:gd name="T83" fmla="*/ 101 h 305"/>
                <a:gd name="T84" fmla="*/ 55 w 182"/>
                <a:gd name="T85" fmla="*/ 96 h 305"/>
                <a:gd name="T86" fmla="*/ 92 w 182"/>
                <a:gd name="T87" fmla="*/ 295 h 305"/>
                <a:gd name="T88" fmla="*/ 75 w 182"/>
                <a:gd name="T89" fmla="*/ 294 h 305"/>
                <a:gd name="T90" fmla="*/ 46 w 182"/>
                <a:gd name="T91" fmla="*/ 282 h 305"/>
                <a:gd name="T92" fmla="*/ 23 w 182"/>
                <a:gd name="T93" fmla="*/ 259 h 305"/>
                <a:gd name="T94" fmla="*/ 11 w 182"/>
                <a:gd name="T95" fmla="*/ 230 h 305"/>
                <a:gd name="T96" fmla="*/ 9 w 182"/>
                <a:gd name="T97" fmla="*/ 214 h 305"/>
                <a:gd name="T98" fmla="*/ 17 w 182"/>
                <a:gd name="T99" fmla="*/ 182 h 305"/>
                <a:gd name="T100" fmla="*/ 34 w 182"/>
                <a:gd name="T101" fmla="*/ 156 h 305"/>
                <a:gd name="T102" fmla="*/ 60 w 182"/>
                <a:gd name="T103" fmla="*/ 139 h 305"/>
                <a:gd name="T104" fmla="*/ 92 w 182"/>
                <a:gd name="T105" fmla="*/ 133 h 305"/>
                <a:gd name="T106" fmla="*/ 107 w 182"/>
                <a:gd name="T107" fmla="*/ 135 h 305"/>
                <a:gd name="T108" fmla="*/ 136 w 182"/>
                <a:gd name="T109" fmla="*/ 147 h 305"/>
                <a:gd name="T110" fmla="*/ 159 w 182"/>
                <a:gd name="T111" fmla="*/ 168 h 305"/>
                <a:gd name="T112" fmla="*/ 172 w 182"/>
                <a:gd name="T113" fmla="*/ 197 h 305"/>
                <a:gd name="T114" fmla="*/ 173 w 182"/>
                <a:gd name="T115" fmla="*/ 214 h 305"/>
                <a:gd name="T116" fmla="*/ 167 w 182"/>
                <a:gd name="T117" fmla="*/ 245 h 305"/>
                <a:gd name="T118" fmla="*/ 149 w 182"/>
                <a:gd name="T119" fmla="*/ 271 h 305"/>
                <a:gd name="T120" fmla="*/ 123 w 182"/>
                <a:gd name="T121" fmla="*/ 289 h 305"/>
                <a:gd name="T122" fmla="*/ 92 w 182"/>
                <a:gd name="T123" fmla="*/ 29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305">
                  <a:moveTo>
                    <a:pt x="132" y="133"/>
                  </a:moveTo>
                  <a:lnTo>
                    <a:pt x="132" y="133"/>
                  </a:lnTo>
                  <a:lnTo>
                    <a:pt x="132" y="105"/>
                  </a:lnTo>
                  <a:lnTo>
                    <a:pt x="170" y="105"/>
                  </a:lnTo>
                  <a:lnTo>
                    <a:pt x="170" y="105"/>
                  </a:lnTo>
                  <a:lnTo>
                    <a:pt x="173" y="105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75" y="101"/>
                  </a:lnTo>
                  <a:lnTo>
                    <a:pt x="173" y="98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7" y="1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8" y="101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11" y="105"/>
                  </a:lnTo>
                  <a:lnTo>
                    <a:pt x="12" y="105"/>
                  </a:lnTo>
                  <a:lnTo>
                    <a:pt x="51" y="105"/>
                  </a:lnTo>
                  <a:lnTo>
                    <a:pt x="51" y="133"/>
                  </a:lnTo>
                  <a:lnTo>
                    <a:pt x="51" y="133"/>
                  </a:lnTo>
                  <a:lnTo>
                    <a:pt x="51" y="133"/>
                  </a:lnTo>
                  <a:lnTo>
                    <a:pt x="40" y="139"/>
                  </a:lnTo>
                  <a:lnTo>
                    <a:pt x="29" y="147"/>
                  </a:lnTo>
                  <a:lnTo>
                    <a:pt x="22" y="156"/>
                  </a:lnTo>
                  <a:lnTo>
                    <a:pt x="14" y="167"/>
                  </a:lnTo>
                  <a:lnTo>
                    <a:pt x="8" y="177"/>
                  </a:lnTo>
                  <a:lnTo>
                    <a:pt x="3" y="188"/>
                  </a:lnTo>
                  <a:lnTo>
                    <a:pt x="2" y="200"/>
                  </a:lnTo>
                  <a:lnTo>
                    <a:pt x="0" y="214"/>
                  </a:lnTo>
                  <a:lnTo>
                    <a:pt x="0" y="214"/>
                  </a:lnTo>
                  <a:lnTo>
                    <a:pt x="0" y="223"/>
                  </a:lnTo>
                  <a:lnTo>
                    <a:pt x="2" y="233"/>
                  </a:lnTo>
                  <a:lnTo>
                    <a:pt x="8" y="249"/>
                  </a:lnTo>
                  <a:lnTo>
                    <a:pt x="15" y="265"/>
                  </a:lnTo>
                  <a:lnTo>
                    <a:pt x="26" y="279"/>
                  </a:lnTo>
                  <a:lnTo>
                    <a:pt x="40" y="289"/>
                  </a:lnTo>
                  <a:lnTo>
                    <a:pt x="55" y="299"/>
                  </a:lnTo>
                  <a:lnTo>
                    <a:pt x="74" y="303"/>
                  </a:lnTo>
                  <a:lnTo>
                    <a:pt x="83" y="305"/>
                  </a:lnTo>
                  <a:lnTo>
                    <a:pt x="92" y="305"/>
                  </a:lnTo>
                  <a:lnTo>
                    <a:pt x="92" y="305"/>
                  </a:lnTo>
                  <a:lnTo>
                    <a:pt x="101" y="305"/>
                  </a:lnTo>
                  <a:lnTo>
                    <a:pt x="110" y="303"/>
                  </a:lnTo>
                  <a:lnTo>
                    <a:pt x="127" y="299"/>
                  </a:lnTo>
                  <a:lnTo>
                    <a:pt x="143" y="289"/>
                  </a:lnTo>
                  <a:lnTo>
                    <a:pt x="156" y="279"/>
                  </a:lnTo>
                  <a:lnTo>
                    <a:pt x="167" y="265"/>
                  </a:lnTo>
                  <a:lnTo>
                    <a:pt x="176" y="249"/>
                  </a:lnTo>
                  <a:lnTo>
                    <a:pt x="181" y="233"/>
                  </a:lnTo>
                  <a:lnTo>
                    <a:pt x="182" y="223"/>
                  </a:lnTo>
                  <a:lnTo>
                    <a:pt x="182" y="214"/>
                  </a:lnTo>
                  <a:lnTo>
                    <a:pt x="182" y="214"/>
                  </a:lnTo>
                  <a:lnTo>
                    <a:pt x="182" y="200"/>
                  </a:lnTo>
                  <a:lnTo>
                    <a:pt x="179" y="188"/>
                  </a:lnTo>
                  <a:lnTo>
                    <a:pt x="175" y="177"/>
                  </a:lnTo>
                  <a:lnTo>
                    <a:pt x="169" y="167"/>
                  </a:lnTo>
                  <a:lnTo>
                    <a:pt x="163" y="156"/>
                  </a:lnTo>
                  <a:lnTo>
                    <a:pt x="153" y="147"/>
                  </a:lnTo>
                  <a:lnTo>
                    <a:pt x="144" y="139"/>
                  </a:lnTo>
                  <a:lnTo>
                    <a:pt x="132" y="133"/>
                  </a:lnTo>
                  <a:lnTo>
                    <a:pt x="132" y="133"/>
                  </a:lnTo>
                  <a:close/>
                  <a:moveTo>
                    <a:pt x="22" y="96"/>
                  </a:moveTo>
                  <a:lnTo>
                    <a:pt x="92" y="11"/>
                  </a:lnTo>
                  <a:lnTo>
                    <a:pt x="161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4" y="98"/>
                  </a:lnTo>
                  <a:lnTo>
                    <a:pt x="123" y="101"/>
                  </a:lnTo>
                  <a:lnTo>
                    <a:pt x="123" y="128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07" y="124"/>
                  </a:lnTo>
                  <a:lnTo>
                    <a:pt x="92" y="122"/>
                  </a:lnTo>
                  <a:lnTo>
                    <a:pt x="92" y="122"/>
                  </a:lnTo>
                  <a:lnTo>
                    <a:pt x="77" y="124"/>
                  </a:lnTo>
                  <a:lnTo>
                    <a:pt x="61" y="128"/>
                  </a:lnTo>
                  <a:lnTo>
                    <a:pt x="60" y="128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58" y="98"/>
                  </a:lnTo>
                  <a:lnTo>
                    <a:pt x="55" y="96"/>
                  </a:lnTo>
                  <a:lnTo>
                    <a:pt x="22" y="96"/>
                  </a:lnTo>
                  <a:close/>
                  <a:moveTo>
                    <a:pt x="92" y="295"/>
                  </a:moveTo>
                  <a:lnTo>
                    <a:pt x="92" y="295"/>
                  </a:lnTo>
                  <a:lnTo>
                    <a:pt x="75" y="294"/>
                  </a:lnTo>
                  <a:lnTo>
                    <a:pt x="60" y="289"/>
                  </a:lnTo>
                  <a:lnTo>
                    <a:pt x="46" y="282"/>
                  </a:lnTo>
                  <a:lnTo>
                    <a:pt x="34" y="271"/>
                  </a:lnTo>
                  <a:lnTo>
                    <a:pt x="23" y="259"/>
                  </a:lnTo>
                  <a:lnTo>
                    <a:pt x="17" y="245"/>
                  </a:lnTo>
                  <a:lnTo>
                    <a:pt x="11" y="230"/>
                  </a:lnTo>
                  <a:lnTo>
                    <a:pt x="9" y="214"/>
                  </a:lnTo>
                  <a:lnTo>
                    <a:pt x="9" y="214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3" y="168"/>
                  </a:lnTo>
                  <a:lnTo>
                    <a:pt x="34" y="156"/>
                  </a:lnTo>
                  <a:lnTo>
                    <a:pt x="46" y="147"/>
                  </a:lnTo>
                  <a:lnTo>
                    <a:pt x="60" y="139"/>
                  </a:lnTo>
                  <a:lnTo>
                    <a:pt x="75" y="135"/>
                  </a:lnTo>
                  <a:lnTo>
                    <a:pt x="92" y="133"/>
                  </a:lnTo>
                  <a:lnTo>
                    <a:pt x="92" y="133"/>
                  </a:lnTo>
                  <a:lnTo>
                    <a:pt x="107" y="135"/>
                  </a:lnTo>
                  <a:lnTo>
                    <a:pt x="123" y="139"/>
                  </a:lnTo>
                  <a:lnTo>
                    <a:pt x="136" y="147"/>
                  </a:lnTo>
                  <a:lnTo>
                    <a:pt x="149" y="156"/>
                  </a:lnTo>
                  <a:lnTo>
                    <a:pt x="159" y="168"/>
                  </a:lnTo>
                  <a:lnTo>
                    <a:pt x="167" y="182"/>
                  </a:lnTo>
                  <a:lnTo>
                    <a:pt x="172" y="197"/>
                  </a:lnTo>
                  <a:lnTo>
                    <a:pt x="173" y="214"/>
                  </a:lnTo>
                  <a:lnTo>
                    <a:pt x="173" y="214"/>
                  </a:lnTo>
                  <a:lnTo>
                    <a:pt x="172" y="230"/>
                  </a:lnTo>
                  <a:lnTo>
                    <a:pt x="167" y="245"/>
                  </a:lnTo>
                  <a:lnTo>
                    <a:pt x="159" y="259"/>
                  </a:lnTo>
                  <a:lnTo>
                    <a:pt x="149" y="271"/>
                  </a:lnTo>
                  <a:lnTo>
                    <a:pt x="136" y="282"/>
                  </a:lnTo>
                  <a:lnTo>
                    <a:pt x="123" y="289"/>
                  </a:lnTo>
                  <a:lnTo>
                    <a:pt x="107" y="294"/>
                  </a:lnTo>
                  <a:lnTo>
                    <a:pt x="92" y="295"/>
                  </a:lnTo>
                  <a:lnTo>
                    <a:pt x="92" y="29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12" name="Group 311"/>
          <p:cNvGrpSpPr/>
          <p:nvPr userDrawn="1"/>
        </p:nvGrpSpPr>
        <p:grpSpPr>
          <a:xfrm>
            <a:off x="8149198" y="3808574"/>
            <a:ext cx="340324" cy="426340"/>
            <a:chOff x="6700838" y="3910013"/>
            <a:chExt cx="288925" cy="482600"/>
          </a:xfrm>
        </p:grpSpPr>
        <p:sp>
          <p:nvSpPr>
            <p:cNvPr id="313" name="Freeform 599"/>
            <p:cNvSpPr>
              <a:spLocks noEditPoints="1"/>
            </p:cNvSpPr>
            <p:nvPr/>
          </p:nvSpPr>
          <p:spPr bwMode="auto">
            <a:xfrm>
              <a:off x="6700838" y="3910013"/>
              <a:ext cx="288925" cy="482600"/>
            </a:xfrm>
            <a:custGeom>
              <a:avLst/>
              <a:gdLst>
                <a:gd name="T0" fmla="*/ 132 w 182"/>
                <a:gd name="T1" fmla="*/ 131 h 304"/>
                <a:gd name="T2" fmla="*/ 168 w 182"/>
                <a:gd name="T3" fmla="*/ 104 h 304"/>
                <a:gd name="T4" fmla="*/ 171 w 182"/>
                <a:gd name="T5" fmla="*/ 104 h 304"/>
                <a:gd name="T6" fmla="*/ 173 w 182"/>
                <a:gd name="T7" fmla="*/ 101 h 304"/>
                <a:gd name="T8" fmla="*/ 171 w 182"/>
                <a:gd name="T9" fmla="*/ 97 h 304"/>
                <a:gd name="T10" fmla="*/ 95 w 182"/>
                <a:gd name="T11" fmla="*/ 2 h 304"/>
                <a:gd name="T12" fmla="*/ 92 w 182"/>
                <a:gd name="T13" fmla="*/ 0 h 304"/>
                <a:gd name="T14" fmla="*/ 89 w 182"/>
                <a:gd name="T15" fmla="*/ 0 h 304"/>
                <a:gd name="T16" fmla="*/ 11 w 182"/>
                <a:gd name="T17" fmla="*/ 97 h 304"/>
                <a:gd name="T18" fmla="*/ 11 w 182"/>
                <a:gd name="T19" fmla="*/ 98 h 304"/>
                <a:gd name="T20" fmla="*/ 11 w 182"/>
                <a:gd name="T21" fmla="*/ 101 h 304"/>
                <a:gd name="T22" fmla="*/ 15 w 182"/>
                <a:gd name="T23" fmla="*/ 104 h 304"/>
                <a:gd name="T24" fmla="*/ 52 w 182"/>
                <a:gd name="T25" fmla="*/ 131 h 304"/>
                <a:gd name="T26" fmla="*/ 52 w 182"/>
                <a:gd name="T27" fmla="*/ 131 h 304"/>
                <a:gd name="T28" fmla="*/ 30 w 182"/>
                <a:gd name="T29" fmla="*/ 146 h 304"/>
                <a:gd name="T30" fmla="*/ 14 w 182"/>
                <a:gd name="T31" fmla="*/ 164 h 304"/>
                <a:gd name="T32" fmla="*/ 4 w 182"/>
                <a:gd name="T33" fmla="*/ 187 h 304"/>
                <a:gd name="T34" fmla="*/ 0 w 182"/>
                <a:gd name="T35" fmla="*/ 213 h 304"/>
                <a:gd name="T36" fmla="*/ 1 w 182"/>
                <a:gd name="T37" fmla="*/ 222 h 304"/>
                <a:gd name="T38" fmla="*/ 7 w 182"/>
                <a:gd name="T39" fmla="*/ 248 h 304"/>
                <a:gd name="T40" fmla="*/ 27 w 182"/>
                <a:gd name="T41" fmla="*/ 278 h 304"/>
                <a:gd name="T42" fmla="*/ 57 w 182"/>
                <a:gd name="T43" fmla="*/ 296 h 304"/>
                <a:gd name="T44" fmla="*/ 83 w 182"/>
                <a:gd name="T45" fmla="*/ 304 h 304"/>
                <a:gd name="T46" fmla="*/ 92 w 182"/>
                <a:gd name="T47" fmla="*/ 304 h 304"/>
                <a:gd name="T48" fmla="*/ 110 w 182"/>
                <a:gd name="T49" fmla="*/ 302 h 304"/>
                <a:gd name="T50" fmla="*/ 142 w 182"/>
                <a:gd name="T51" fmla="*/ 288 h 304"/>
                <a:gd name="T52" fmla="*/ 167 w 182"/>
                <a:gd name="T53" fmla="*/ 264 h 304"/>
                <a:gd name="T54" fmla="*/ 181 w 182"/>
                <a:gd name="T55" fmla="*/ 232 h 304"/>
                <a:gd name="T56" fmla="*/ 182 w 182"/>
                <a:gd name="T57" fmla="*/ 213 h 304"/>
                <a:gd name="T58" fmla="*/ 182 w 182"/>
                <a:gd name="T59" fmla="*/ 199 h 304"/>
                <a:gd name="T60" fmla="*/ 175 w 182"/>
                <a:gd name="T61" fmla="*/ 175 h 304"/>
                <a:gd name="T62" fmla="*/ 162 w 182"/>
                <a:gd name="T63" fmla="*/ 154 h 304"/>
                <a:gd name="T64" fmla="*/ 142 w 182"/>
                <a:gd name="T65" fmla="*/ 137 h 304"/>
                <a:gd name="T66" fmla="*/ 132 w 182"/>
                <a:gd name="T67" fmla="*/ 131 h 304"/>
                <a:gd name="T68" fmla="*/ 92 w 182"/>
                <a:gd name="T69" fmla="*/ 13 h 304"/>
                <a:gd name="T70" fmla="*/ 127 w 182"/>
                <a:gd name="T71" fmla="*/ 95 h 304"/>
                <a:gd name="T72" fmla="*/ 122 w 182"/>
                <a:gd name="T73" fmla="*/ 97 h 304"/>
                <a:gd name="T74" fmla="*/ 121 w 182"/>
                <a:gd name="T75" fmla="*/ 126 h 304"/>
                <a:gd name="T76" fmla="*/ 121 w 182"/>
                <a:gd name="T77" fmla="*/ 126 h 304"/>
                <a:gd name="T78" fmla="*/ 92 w 182"/>
                <a:gd name="T79" fmla="*/ 121 h 304"/>
                <a:gd name="T80" fmla="*/ 76 w 182"/>
                <a:gd name="T81" fmla="*/ 123 h 304"/>
                <a:gd name="T82" fmla="*/ 61 w 182"/>
                <a:gd name="T83" fmla="*/ 126 h 304"/>
                <a:gd name="T84" fmla="*/ 61 w 182"/>
                <a:gd name="T85" fmla="*/ 100 h 304"/>
                <a:gd name="T86" fmla="*/ 57 w 182"/>
                <a:gd name="T87" fmla="*/ 95 h 304"/>
                <a:gd name="T88" fmla="*/ 92 w 182"/>
                <a:gd name="T89" fmla="*/ 294 h 304"/>
                <a:gd name="T90" fmla="*/ 75 w 182"/>
                <a:gd name="T91" fmla="*/ 293 h 304"/>
                <a:gd name="T92" fmla="*/ 46 w 182"/>
                <a:gd name="T93" fmla="*/ 281 h 304"/>
                <a:gd name="T94" fmla="*/ 24 w 182"/>
                <a:gd name="T95" fmla="*/ 258 h 304"/>
                <a:gd name="T96" fmla="*/ 12 w 182"/>
                <a:gd name="T97" fmla="*/ 229 h 304"/>
                <a:gd name="T98" fmla="*/ 11 w 182"/>
                <a:gd name="T99" fmla="*/ 213 h 304"/>
                <a:gd name="T100" fmla="*/ 17 w 182"/>
                <a:gd name="T101" fmla="*/ 181 h 304"/>
                <a:gd name="T102" fmla="*/ 34 w 182"/>
                <a:gd name="T103" fmla="*/ 155 h 304"/>
                <a:gd name="T104" fmla="*/ 60 w 182"/>
                <a:gd name="T105" fmla="*/ 137 h 304"/>
                <a:gd name="T106" fmla="*/ 92 w 182"/>
                <a:gd name="T107" fmla="*/ 131 h 304"/>
                <a:gd name="T108" fmla="*/ 109 w 182"/>
                <a:gd name="T109" fmla="*/ 132 h 304"/>
                <a:gd name="T110" fmla="*/ 138 w 182"/>
                <a:gd name="T111" fmla="*/ 144 h 304"/>
                <a:gd name="T112" fmla="*/ 159 w 182"/>
                <a:gd name="T113" fmla="*/ 167 h 304"/>
                <a:gd name="T114" fmla="*/ 171 w 182"/>
                <a:gd name="T115" fmla="*/ 196 h 304"/>
                <a:gd name="T116" fmla="*/ 173 w 182"/>
                <a:gd name="T117" fmla="*/ 213 h 304"/>
                <a:gd name="T118" fmla="*/ 167 w 182"/>
                <a:gd name="T119" fmla="*/ 244 h 304"/>
                <a:gd name="T120" fmla="*/ 148 w 182"/>
                <a:gd name="T121" fmla="*/ 270 h 304"/>
                <a:gd name="T122" fmla="*/ 124 w 182"/>
                <a:gd name="T123" fmla="*/ 288 h 304"/>
                <a:gd name="T124" fmla="*/ 92 w 182"/>
                <a:gd name="T125" fmla="*/ 29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304">
                  <a:moveTo>
                    <a:pt x="132" y="131"/>
                  </a:moveTo>
                  <a:lnTo>
                    <a:pt x="132" y="131"/>
                  </a:lnTo>
                  <a:lnTo>
                    <a:pt x="132" y="104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71" y="104"/>
                  </a:lnTo>
                  <a:lnTo>
                    <a:pt x="173" y="101"/>
                  </a:lnTo>
                  <a:lnTo>
                    <a:pt x="173" y="101"/>
                  </a:lnTo>
                  <a:lnTo>
                    <a:pt x="173" y="98"/>
                  </a:lnTo>
                  <a:lnTo>
                    <a:pt x="171" y="97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3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9" y="0"/>
                  </a:lnTo>
                  <a:lnTo>
                    <a:pt x="87" y="2"/>
                  </a:lnTo>
                  <a:lnTo>
                    <a:pt x="11" y="97"/>
                  </a:lnTo>
                  <a:lnTo>
                    <a:pt x="11" y="97"/>
                  </a:lnTo>
                  <a:lnTo>
                    <a:pt x="11" y="98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12" y="104"/>
                  </a:lnTo>
                  <a:lnTo>
                    <a:pt x="15" y="104"/>
                  </a:lnTo>
                  <a:lnTo>
                    <a:pt x="52" y="104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40" y="137"/>
                  </a:lnTo>
                  <a:lnTo>
                    <a:pt x="30" y="146"/>
                  </a:lnTo>
                  <a:lnTo>
                    <a:pt x="21" y="154"/>
                  </a:lnTo>
                  <a:lnTo>
                    <a:pt x="14" y="164"/>
                  </a:lnTo>
                  <a:lnTo>
                    <a:pt x="7" y="175"/>
                  </a:lnTo>
                  <a:lnTo>
                    <a:pt x="4" y="187"/>
                  </a:lnTo>
                  <a:lnTo>
                    <a:pt x="1" y="199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1" y="222"/>
                  </a:lnTo>
                  <a:lnTo>
                    <a:pt x="1" y="232"/>
                  </a:lnTo>
                  <a:lnTo>
                    <a:pt x="7" y="248"/>
                  </a:lnTo>
                  <a:lnTo>
                    <a:pt x="15" y="264"/>
                  </a:lnTo>
                  <a:lnTo>
                    <a:pt x="27" y="278"/>
                  </a:lnTo>
                  <a:lnTo>
                    <a:pt x="41" y="288"/>
                  </a:lnTo>
                  <a:lnTo>
                    <a:pt x="57" y="296"/>
                  </a:lnTo>
                  <a:lnTo>
                    <a:pt x="73" y="302"/>
                  </a:lnTo>
                  <a:lnTo>
                    <a:pt x="83" y="304"/>
                  </a:lnTo>
                  <a:lnTo>
                    <a:pt x="92" y="304"/>
                  </a:lnTo>
                  <a:lnTo>
                    <a:pt x="92" y="304"/>
                  </a:lnTo>
                  <a:lnTo>
                    <a:pt x="101" y="304"/>
                  </a:lnTo>
                  <a:lnTo>
                    <a:pt x="110" y="302"/>
                  </a:lnTo>
                  <a:lnTo>
                    <a:pt x="127" y="296"/>
                  </a:lnTo>
                  <a:lnTo>
                    <a:pt x="142" y="288"/>
                  </a:lnTo>
                  <a:lnTo>
                    <a:pt x="156" y="278"/>
                  </a:lnTo>
                  <a:lnTo>
                    <a:pt x="167" y="264"/>
                  </a:lnTo>
                  <a:lnTo>
                    <a:pt x="176" y="248"/>
                  </a:lnTo>
                  <a:lnTo>
                    <a:pt x="181" y="232"/>
                  </a:lnTo>
                  <a:lnTo>
                    <a:pt x="182" y="222"/>
                  </a:lnTo>
                  <a:lnTo>
                    <a:pt x="182" y="213"/>
                  </a:lnTo>
                  <a:lnTo>
                    <a:pt x="182" y="213"/>
                  </a:lnTo>
                  <a:lnTo>
                    <a:pt x="182" y="199"/>
                  </a:lnTo>
                  <a:lnTo>
                    <a:pt x="179" y="187"/>
                  </a:lnTo>
                  <a:lnTo>
                    <a:pt x="175" y="175"/>
                  </a:lnTo>
                  <a:lnTo>
                    <a:pt x="170" y="164"/>
                  </a:lnTo>
                  <a:lnTo>
                    <a:pt x="162" y="154"/>
                  </a:lnTo>
                  <a:lnTo>
                    <a:pt x="153" y="146"/>
                  </a:lnTo>
                  <a:lnTo>
                    <a:pt x="142" y="137"/>
                  </a:lnTo>
                  <a:lnTo>
                    <a:pt x="132" y="131"/>
                  </a:lnTo>
                  <a:lnTo>
                    <a:pt x="132" y="131"/>
                  </a:lnTo>
                  <a:close/>
                  <a:moveTo>
                    <a:pt x="26" y="95"/>
                  </a:moveTo>
                  <a:lnTo>
                    <a:pt x="92" y="13"/>
                  </a:lnTo>
                  <a:lnTo>
                    <a:pt x="158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2" y="97"/>
                  </a:lnTo>
                  <a:lnTo>
                    <a:pt x="121" y="100"/>
                  </a:lnTo>
                  <a:lnTo>
                    <a:pt x="121" y="126"/>
                  </a:lnTo>
                  <a:lnTo>
                    <a:pt x="121" y="126"/>
                  </a:lnTo>
                  <a:lnTo>
                    <a:pt x="121" y="126"/>
                  </a:lnTo>
                  <a:lnTo>
                    <a:pt x="106" y="123"/>
                  </a:lnTo>
                  <a:lnTo>
                    <a:pt x="92" y="121"/>
                  </a:lnTo>
                  <a:lnTo>
                    <a:pt x="92" y="121"/>
                  </a:lnTo>
                  <a:lnTo>
                    <a:pt x="76" y="123"/>
                  </a:lnTo>
                  <a:lnTo>
                    <a:pt x="63" y="126"/>
                  </a:lnTo>
                  <a:lnTo>
                    <a:pt x="61" y="126"/>
                  </a:lnTo>
                  <a:lnTo>
                    <a:pt x="61" y="100"/>
                  </a:lnTo>
                  <a:lnTo>
                    <a:pt x="61" y="100"/>
                  </a:lnTo>
                  <a:lnTo>
                    <a:pt x="60" y="97"/>
                  </a:lnTo>
                  <a:lnTo>
                    <a:pt x="57" y="95"/>
                  </a:lnTo>
                  <a:lnTo>
                    <a:pt x="26" y="95"/>
                  </a:lnTo>
                  <a:close/>
                  <a:moveTo>
                    <a:pt x="92" y="294"/>
                  </a:moveTo>
                  <a:lnTo>
                    <a:pt x="92" y="294"/>
                  </a:lnTo>
                  <a:lnTo>
                    <a:pt x="75" y="293"/>
                  </a:lnTo>
                  <a:lnTo>
                    <a:pt x="60" y="288"/>
                  </a:lnTo>
                  <a:lnTo>
                    <a:pt x="46" y="281"/>
                  </a:lnTo>
                  <a:lnTo>
                    <a:pt x="34" y="270"/>
                  </a:lnTo>
                  <a:lnTo>
                    <a:pt x="24" y="258"/>
                  </a:lnTo>
                  <a:lnTo>
                    <a:pt x="17" y="244"/>
                  </a:lnTo>
                  <a:lnTo>
                    <a:pt x="12" y="229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12" y="196"/>
                  </a:lnTo>
                  <a:lnTo>
                    <a:pt x="17" y="181"/>
                  </a:lnTo>
                  <a:lnTo>
                    <a:pt x="24" y="167"/>
                  </a:lnTo>
                  <a:lnTo>
                    <a:pt x="34" y="155"/>
                  </a:lnTo>
                  <a:lnTo>
                    <a:pt x="46" y="144"/>
                  </a:lnTo>
                  <a:lnTo>
                    <a:pt x="60" y="137"/>
                  </a:lnTo>
                  <a:lnTo>
                    <a:pt x="75" y="132"/>
                  </a:lnTo>
                  <a:lnTo>
                    <a:pt x="92" y="131"/>
                  </a:lnTo>
                  <a:lnTo>
                    <a:pt x="92" y="131"/>
                  </a:lnTo>
                  <a:lnTo>
                    <a:pt x="109" y="132"/>
                  </a:lnTo>
                  <a:lnTo>
                    <a:pt x="124" y="137"/>
                  </a:lnTo>
                  <a:lnTo>
                    <a:pt x="138" y="144"/>
                  </a:lnTo>
                  <a:lnTo>
                    <a:pt x="148" y="155"/>
                  </a:lnTo>
                  <a:lnTo>
                    <a:pt x="159" y="167"/>
                  </a:lnTo>
                  <a:lnTo>
                    <a:pt x="167" y="181"/>
                  </a:lnTo>
                  <a:lnTo>
                    <a:pt x="171" y="196"/>
                  </a:lnTo>
                  <a:lnTo>
                    <a:pt x="173" y="213"/>
                  </a:lnTo>
                  <a:lnTo>
                    <a:pt x="173" y="213"/>
                  </a:lnTo>
                  <a:lnTo>
                    <a:pt x="171" y="229"/>
                  </a:lnTo>
                  <a:lnTo>
                    <a:pt x="167" y="244"/>
                  </a:lnTo>
                  <a:lnTo>
                    <a:pt x="159" y="258"/>
                  </a:lnTo>
                  <a:lnTo>
                    <a:pt x="148" y="270"/>
                  </a:lnTo>
                  <a:lnTo>
                    <a:pt x="138" y="281"/>
                  </a:lnTo>
                  <a:lnTo>
                    <a:pt x="124" y="288"/>
                  </a:lnTo>
                  <a:lnTo>
                    <a:pt x="109" y="293"/>
                  </a:lnTo>
                  <a:lnTo>
                    <a:pt x="92" y="294"/>
                  </a:lnTo>
                  <a:lnTo>
                    <a:pt x="92" y="294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4" name="Freeform 600"/>
            <p:cNvSpPr>
              <a:spLocks noEditPoints="1"/>
            </p:cNvSpPr>
            <p:nvPr/>
          </p:nvSpPr>
          <p:spPr bwMode="auto">
            <a:xfrm>
              <a:off x="6759576" y="4159250"/>
              <a:ext cx="174625" cy="171450"/>
            </a:xfrm>
            <a:custGeom>
              <a:avLst/>
              <a:gdLst>
                <a:gd name="T0" fmla="*/ 104 w 110"/>
                <a:gd name="T1" fmla="*/ 35 h 108"/>
                <a:gd name="T2" fmla="*/ 75 w 110"/>
                <a:gd name="T3" fmla="*/ 35 h 108"/>
                <a:gd name="T4" fmla="*/ 75 w 110"/>
                <a:gd name="T5" fmla="*/ 4 h 108"/>
                <a:gd name="T6" fmla="*/ 75 w 110"/>
                <a:gd name="T7" fmla="*/ 4 h 108"/>
                <a:gd name="T8" fmla="*/ 73 w 110"/>
                <a:gd name="T9" fmla="*/ 1 h 108"/>
                <a:gd name="T10" fmla="*/ 70 w 110"/>
                <a:gd name="T11" fmla="*/ 0 h 108"/>
                <a:gd name="T12" fmla="*/ 39 w 110"/>
                <a:gd name="T13" fmla="*/ 0 h 108"/>
                <a:gd name="T14" fmla="*/ 39 w 110"/>
                <a:gd name="T15" fmla="*/ 0 h 108"/>
                <a:gd name="T16" fmla="*/ 36 w 110"/>
                <a:gd name="T17" fmla="*/ 1 h 108"/>
                <a:gd name="T18" fmla="*/ 35 w 110"/>
                <a:gd name="T19" fmla="*/ 4 h 108"/>
                <a:gd name="T20" fmla="*/ 35 w 110"/>
                <a:gd name="T21" fmla="*/ 35 h 108"/>
                <a:gd name="T22" fmla="*/ 4 w 110"/>
                <a:gd name="T23" fmla="*/ 35 h 108"/>
                <a:gd name="T24" fmla="*/ 4 w 110"/>
                <a:gd name="T25" fmla="*/ 35 h 108"/>
                <a:gd name="T26" fmla="*/ 1 w 110"/>
                <a:gd name="T27" fmla="*/ 36 h 108"/>
                <a:gd name="T28" fmla="*/ 0 w 110"/>
                <a:gd name="T29" fmla="*/ 39 h 108"/>
                <a:gd name="T30" fmla="*/ 0 w 110"/>
                <a:gd name="T31" fmla="*/ 70 h 108"/>
                <a:gd name="T32" fmla="*/ 0 w 110"/>
                <a:gd name="T33" fmla="*/ 70 h 108"/>
                <a:gd name="T34" fmla="*/ 1 w 110"/>
                <a:gd name="T35" fmla="*/ 73 h 108"/>
                <a:gd name="T36" fmla="*/ 4 w 110"/>
                <a:gd name="T37" fmla="*/ 75 h 108"/>
                <a:gd name="T38" fmla="*/ 35 w 110"/>
                <a:gd name="T39" fmla="*/ 75 h 108"/>
                <a:gd name="T40" fmla="*/ 35 w 110"/>
                <a:gd name="T41" fmla="*/ 104 h 108"/>
                <a:gd name="T42" fmla="*/ 35 w 110"/>
                <a:gd name="T43" fmla="*/ 104 h 108"/>
                <a:gd name="T44" fmla="*/ 36 w 110"/>
                <a:gd name="T45" fmla="*/ 108 h 108"/>
                <a:gd name="T46" fmla="*/ 39 w 110"/>
                <a:gd name="T47" fmla="*/ 108 h 108"/>
                <a:gd name="T48" fmla="*/ 70 w 110"/>
                <a:gd name="T49" fmla="*/ 108 h 108"/>
                <a:gd name="T50" fmla="*/ 70 w 110"/>
                <a:gd name="T51" fmla="*/ 108 h 108"/>
                <a:gd name="T52" fmla="*/ 73 w 110"/>
                <a:gd name="T53" fmla="*/ 108 h 108"/>
                <a:gd name="T54" fmla="*/ 75 w 110"/>
                <a:gd name="T55" fmla="*/ 104 h 108"/>
                <a:gd name="T56" fmla="*/ 75 w 110"/>
                <a:gd name="T57" fmla="*/ 75 h 108"/>
                <a:gd name="T58" fmla="*/ 104 w 110"/>
                <a:gd name="T59" fmla="*/ 75 h 108"/>
                <a:gd name="T60" fmla="*/ 104 w 110"/>
                <a:gd name="T61" fmla="*/ 75 h 108"/>
                <a:gd name="T62" fmla="*/ 108 w 110"/>
                <a:gd name="T63" fmla="*/ 73 h 108"/>
                <a:gd name="T64" fmla="*/ 110 w 110"/>
                <a:gd name="T65" fmla="*/ 70 h 108"/>
                <a:gd name="T66" fmla="*/ 110 w 110"/>
                <a:gd name="T67" fmla="*/ 39 h 108"/>
                <a:gd name="T68" fmla="*/ 110 w 110"/>
                <a:gd name="T69" fmla="*/ 39 h 108"/>
                <a:gd name="T70" fmla="*/ 108 w 110"/>
                <a:gd name="T71" fmla="*/ 36 h 108"/>
                <a:gd name="T72" fmla="*/ 104 w 110"/>
                <a:gd name="T73" fmla="*/ 35 h 108"/>
                <a:gd name="T74" fmla="*/ 104 w 110"/>
                <a:gd name="T75" fmla="*/ 35 h 108"/>
                <a:gd name="T76" fmla="*/ 99 w 110"/>
                <a:gd name="T77" fmla="*/ 65 h 108"/>
                <a:gd name="T78" fmla="*/ 70 w 110"/>
                <a:gd name="T79" fmla="*/ 65 h 108"/>
                <a:gd name="T80" fmla="*/ 70 w 110"/>
                <a:gd name="T81" fmla="*/ 65 h 108"/>
                <a:gd name="T82" fmla="*/ 67 w 110"/>
                <a:gd name="T83" fmla="*/ 67 h 108"/>
                <a:gd name="T84" fmla="*/ 66 w 110"/>
                <a:gd name="T85" fmla="*/ 70 h 108"/>
                <a:gd name="T86" fmla="*/ 66 w 110"/>
                <a:gd name="T87" fmla="*/ 99 h 108"/>
                <a:gd name="T88" fmla="*/ 44 w 110"/>
                <a:gd name="T89" fmla="*/ 99 h 108"/>
                <a:gd name="T90" fmla="*/ 44 w 110"/>
                <a:gd name="T91" fmla="*/ 70 h 108"/>
                <a:gd name="T92" fmla="*/ 44 w 110"/>
                <a:gd name="T93" fmla="*/ 70 h 108"/>
                <a:gd name="T94" fmla="*/ 43 w 110"/>
                <a:gd name="T95" fmla="*/ 67 h 108"/>
                <a:gd name="T96" fmla="*/ 39 w 110"/>
                <a:gd name="T97" fmla="*/ 65 h 108"/>
                <a:gd name="T98" fmla="*/ 10 w 110"/>
                <a:gd name="T99" fmla="*/ 65 h 108"/>
                <a:gd name="T100" fmla="*/ 10 w 110"/>
                <a:gd name="T101" fmla="*/ 44 h 108"/>
                <a:gd name="T102" fmla="*/ 39 w 110"/>
                <a:gd name="T103" fmla="*/ 44 h 108"/>
                <a:gd name="T104" fmla="*/ 39 w 110"/>
                <a:gd name="T105" fmla="*/ 44 h 108"/>
                <a:gd name="T106" fmla="*/ 43 w 110"/>
                <a:gd name="T107" fmla="*/ 42 h 108"/>
                <a:gd name="T108" fmla="*/ 44 w 110"/>
                <a:gd name="T109" fmla="*/ 39 h 108"/>
                <a:gd name="T110" fmla="*/ 44 w 110"/>
                <a:gd name="T111" fmla="*/ 9 h 108"/>
                <a:gd name="T112" fmla="*/ 66 w 110"/>
                <a:gd name="T113" fmla="*/ 9 h 108"/>
                <a:gd name="T114" fmla="*/ 66 w 110"/>
                <a:gd name="T115" fmla="*/ 39 h 108"/>
                <a:gd name="T116" fmla="*/ 66 w 110"/>
                <a:gd name="T117" fmla="*/ 39 h 108"/>
                <a:gd name="T118" fmla="*/ 67 w 110"/>
                <a:gd name="T119" fmla="*/ 42 h 108"/>
                <a:gd name="T120" fmla="*/ 70 w 110"/>
                <a:gd name="T121" fmla="*/ 44 h 108"/>
                <a:gd name="T122" fmla="*/ 99 w 110"/>
                <a:gd name="T123" fmla="*/ 44 h 108"/>
                <a:gd name="T124" fmla="*/ 99 w 110"/>
                <a:gd name="T125" fmla="*/ 6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" h="108">
                  <a:moveTo>
                    <a:pt x="104" y="35"/>
                  </a:moveTo>
                  <a:lnTo>
                    <a:pt x="75" y="3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3" y="1"/>
                  </a:lnTo>
                  <a:lnTo>
                    <a:pt x="70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5" y="4"/>
                  </a:lnTo>
                  <a:lnTo>
                    <a:pt x="3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4" y="75"/>
                  </a:lnTo>
                  <a:lnTo>
                    <a:pt x="35" y="75"/>
                  </a:lnTo>
                  <a:lnTo>
                    <a:pt x="35" y="104"/>
                  </a:lnTo>
                  <a:lnTo>
                    <a:pt x="35" y="104"/>
                  </a:lnTo>
                  <a:lnTo>
                    <a:pt x="36" y="108"/>
                  </a:lnTo>
                  <a:lnTo>
                    <a:pt x="39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3" y="108"/>
                  </a:lnTo>
                  <a:lnTo>
                    <a:pt x="75" y="104"/>
                  </a:lnTo>
                  <a:lnTo>
                    <a:pt x="75" y="75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08" y="73"/>
                  </a:lnTo>
                  <a:lnTo>
                    <a:pt x="110" y="70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08" y="36"/>
                  </a:lnTo>
                  <a:lnTo>
                    <a:pt x="104" y="35"/>
                  </a:lnTo>
                  <a:lnTo>
                    <a:pt x="104" y="35"/>
                  </a:lnTo>
                  <a:close/>
                  <a:moveTo>
                    <a:pt x="99" y="65"/>
                  </a:moveTo>
                  <a:lnTo>
                    <a:pt x="70" y="65"/>
                  </a:lnTo>
                  <a:lnTo>
                    <a:pt x="70" y="65"/>
                  </a:lnTo>
                  <a:lnTo>
                    <a:pt x="67" y="67"/>
                  </a:lnTo>
                  <a:lnTo>
                    <a:pt x="66" y="70"/>
                  </a:lnTo>
                  <a:lnTo>
                    <a:pt x="66" y="99"/>
                  </a:lnTo>
                  <a:lnTo>
                    <a:pt x="44" y="99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3" y="67"/>
                  </a:lnTo>
                  <a:lnTo>
                    <a:pt x="39" y="65"/>
                  </a:lnTo>
                  <a:lnTo>
                    <a:pt x="10" y="65"/>
                  </a:lnTo>
                  <a:lnTo>
                    <a:pt x="10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3" y="42"/>
                  </a:lnTo>
                  <a:lnTo>
                    <a:pt x="44" y="39"/>
                  </a:lnTo>
                  <a:lnTo>
                    <a:pt x="44" y="9"/>
                  </a:lnTo>
                  <a:lnTo>
                    <a:pt x="66" y="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7" y="42"/>
                  </a:lnTo>
                  <a:lnTo>
                    <a:pt x="70" y="44"/>
                  </a:lnTo>
                  <a:lnTo>
                    <a:pt x="99" y="44"/>
                  </a:lnTo>
                  <a:lnTo>
                    <a:pt x="99" y="6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15" name="Group 314"/>
          <p:cNvGrpSpPr/>
          <p:nvPr userDrawn="1"/>
        </p:nvGrpSpPr>
        <p:grpSpPr>
          <a:xfrm>
            <a:off x="9057975" y="3816989"/>
            <a:ext cx="330975" cy="417925"/>
            <a:chOff x="7472363" y="3919538"/>
            <a:chExt cx="280988" cy="473075"/>
          </a:xfrm>
        </p:grpSpPr>
        <p:sp>
          <p:nvSpPr>
            <p:cNvPr id="316" name="Freeform 601"/>
            <p:cNvSpPr>
              <a:spLocks noEditPoints="1"/>
            </p:cNvSpPr>
            <p:nvPr/>
          </p:nvSpPr>
          <p:spPr bwMode="auto">
            <a:xfrm>
              <a:off x="7472363" y="3919538"/>
              <a:ext cx="280988" cy="473075"/>
            </a:xfrm>
            <a:custGeom>
              <a:avLst/>
              <a:gdLst>
                <a:gd name="T0" fmla="*/ 128 w 177"/>
                <a:gd name="T1" fmla="*/ 129 h 298"/>
                <a:gd name="T2" fmla="*/ 167 w 177"/>
                <a:gd name="T3" fmla="*/ 103 h 298"/>
                <a:gd name="T4" fmla="*/ 168 w 177"/>
                <a:gd name="T5" fmla="*/ 103 h 298"/>
                <a:gd name="T6" fmla="*/ 170 w 177"/>
                <a:gd name="T7" fmla="*/ 102 h 298"/>
                <a:gd name="T8" fmla="*/ 170 w 177"/>
                <a:gd name="T9" fmla="*/ 97 h 298"/>
                <a:gd name="T10" fmla="*/ 93 w 177"/>
                <a:gd name="T11" fmla="*/ 2 h 298"/>
                <a:gd name="T12" fmla="*/ 89 w 177"/>
                <a:gd name="T13" fmla="*/ 0 h 298"/>
                <a:gd name="T14" fmla="*/ 9 w 177"/>
                <a:gd name="T15" fmla="*/ 97 h 298"/>
                <a:gd name="T16" fmla="*/ 7 w 177"/>
                <a:gd name="T17" fmla="*/ 98 h 298"/>
                <a:gd name="T18" fmla="*/ 7 w 177"/>
                <a:gd name="T19" fmla="*/ 102 h 298"/>
                <a:gd name="T20" fmla="*/ 12 w 177"/>
                <a:gd name="T21" fmla="*/ 103 h 298"/>
                <a:gd name="T22" fmla="*/ 50 w 177"/>
                <a:gd name="T23" fmla="*/ 129 h 298"/>
                <a:gd name="T24" fmla="*/ 49 w 177"/>
                <a:gd name="T25" fmla="*/ 131 h 298"/>
                <a:gd name="T26" fmla="*/ 29 w 177"/>
                <a:gd name="T27" fmla="*/ 144 h 298"/>
                <a:gd name="T28" fmla="*/ 13 w 177"/>
                <a:gd name="T29" fmla="*/ 163 h 298"/>
                <a:gd name="T30" fmla="*/ 3 w 177"/>
                <a:gd name="T31" fmla="*/ 184 h 298"/>
                <a:gd name="T32" fmla="*/ 0 w 177"/>
                <a:gd name="T33" fmla="*/ 209 h 298"/>
                <a:gd name="T34" fmla="*/ 0 w 177"/>
                <a:gd name="T35" fmla="*/ 218 h 298"/>
                <a:gd name="T36" fmla="*/ 7 w 177"/>
                <a:gd name="T37" fmla="*/ 244 h 298"/>
                <a:gd name="T38" fmla="*/ 26 w 177"/>
                <a:gd name="T39" fmla="*/ 272 h 298"/>
                <a:gd name="T40" fmla="*/ 55 w 177"/>
                <a:gd name="T41" fmla="*/ 292 h 298"/>
                <a:gd name="T42" fmla="*/ 79 w 177"/>
                <a:gd name="T43" fmla="*/ 298 h 298"/>
                <a:gd name="T44" fmla="*/ 89 w 177"/>
                <a:gd name="T45" fmla="*/ 298 h 298"/>
                <a:gd name="T46" fmla="*/ 107 w 177"/>
                <a:gd name="T47" fmla="*/ 296 h 298"/>
                <a:gd name="T48" fmla="*/ 139 w 177"/>
                <a:gd name="T49" fmla="*/ 282 h 298"/>
                <a:gd name="T50" fmla="*/ 162 w 177"/>
                <a:gd name="T51" fmla="*/ 259 h 298"/>
                <a:gd name="T52" fmla="*/ 176 w 177"/>
                <a:gd name="T53" fmla="*/ 227 h 298"/>
                <a:gd name="T54" fmla="*/ 177 w 177"/>
                <a:gd name="T55" fmla="*/ 209 h 298"/>
                <a:gd name="T56" fmla="*/ 177 w 177"/>
                <a:gd name="T57" fmla="*/ 197 h 298"/>
                <a:gd name="T58" fmla="*/ 170 w 177"/>
                <a:gd name="T59" fmla="*/ 174 h 298"/>
                <a:gd name="T60" fmla="*/ 157 w 177"/>
                <a:gd name="T61" fmla="*/ 152 h 298"/>
                <a:gd name="T62" fmla="*/ 139 w 177"/>
                <a:gd name="T63" fmla="*/ 137 h 298"/>
                <a:gd name="T64" fmla="*/ 128 w 177"/>
                <a:gd name="T65" fmla="*/ 131 h 298"/>
                <a:gd name="T66" fmla="*/ 89 w 177"/>
                <a:gd name="T67" fmla="*/ 11 h 298"/>
                <a:gd name="T68" fmla="*/ 124 w 177"/>
                <a:gd name="T69" fmla="*/ 95 h 298"/>
                <a:gd name="T70" fmla="*/ 121 w 177"/>
                <a:gd name="T71" fmla="*/ 95 h 298"/>
                <a:gd name="T72" fmla="*/ 119 w 177"/>
                <a:gd name="T73" fmla="*/ 126 h 298"/>
                <a:gd name="T74" fmla="*/ 119 w 177"/>
                <a:gd name="T75" fmla="*/ 126 h 298"/>
                <a:gd name="T76" fmla="*/ 89 w 177"/>
                <a:gd name="T77" fmla="*/ 120 h 298"/>
                <a:gd name="T78" fmla="*/ 75 w 177"/>
                <a:gd name="T79" fmla="*/ 121 h 298"/>
                <a:gd name="T80" fmla="*/ 58 w 177"/>
                <a:gd name="T81" fmla="*/ 126 h 298"/>
                <a:gd name="T82" fmla="*/ 58 w 177"/>
                <a:gd name="T83" fmla="*/ 100 h 298"/>
                <a:gd name="T84" fmla="*/ 53 w 177"/>
                <a:gd name="T85" fmla="*/ 95 h 298"/>
                <a:gd name="T86" fmla="*/ 89 w 177"/>
                <a:gd name="T87" fmla="*/ 288 h 298"/>
                <a:gd name="T88" fmla="*/ 73 w 177"/>
                <a:gd name="T89" fmla="*/ 287 h 298"/>
                <a:gd name="T90" fmla="*/ 44 w 177"/>
                <a:gd name="T91" fmla="*/ 275 h 298"/>
                <a:gd name="T92" fmla="*/ 23 w 177"/>
                <a:gd name="T93" fmla="*/ 253 h 298"/>
                <a:gd name="T94" fmla="*/ 10 w 177"/>
                <a:gd name="T95" fmla="*/ 226 h 298"/>
                <a:gd name="T96" fmla="*/ 9 w 177"/>
                <a:gd name="T97" fmla="*/ 209 h 298"/>
                <a:gd name="T98" fmla="*/ 15 w 177"/>
                <a:gd name="T99" fmla="*/ 178 h 298"/>
                <a:gd name="T100" fmla="*/ 33 w 177"/>
                <a:gd name="T101" fmla="*/ 154 h 298"/>
                <a:gd name="T102" fmla="*/ 58 w 177"/>
                <a:gd name="T103" fmla="*/ 135 h 298"/>
                <a:gd name="T104" fmla="*/ 89 w 177"/>
                <a:gd name="T105" fmla="*/ 129 h 298"/>
                <a:gd name="T106" fmla="*/ 105 w 177"/>
                <a:gd name="T107" fmla="*/ 131 h 298"/>
                <a:gd name="T108" fmla="*/ 133 w 177"/>
                <a:gd name="T109" fmla="*/ 143 h 298"/>
                <a:gd name="T110" fmla="*/ 154 w 177"/>
                <a:gd name="T111" fmla="*/ 164 h 298"/>
                <a:gd name="T112" fmla="*/ 167 w 177"/>
                <a:gd name="T113" fmla="*/ 193 h 298"/>
                <a:gd name="T114" fmla="*/ 168 w 177"/>
                <a:gd name="T115" fmla="*/ 209 h 298"/>
                <a:gd name="T116" fmla="*/ 162 w 177"/>
                <a:gd name="T117" fmla="*/ 239 h 298"/>
                <a:gd name="T118" fmla="*/ 145 w 177"/>
                <a:gd name="T119" fmla="*/ 265 h 298"/>
                <a:gd name="T120" fmla="*/ 121 w 177"/>
                <a:gd name="T121" fmla="*/ 282 h 298"/>
                <a:gd name="T122" fmla="*/ 89 w 177"/>
                <a:gd name="T123" fmla="*/ 28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298">
                  <a:moveTo>
                    <a:pt x="128" y="131"/>
                  </a:moveTo>
                  <a:lnTo>
                    <a:pt x="128" y="129"/>
                  </a:lnTo>
                  <a:lnTo>
                    <a:pt x="128" y="103"/>
                  </a:lnTo>
                  <a:lnTo>
                    <a:pt x="167" y="103"/>
                  </a:lnTo>
                  <a:lnTo>
                    <a:pt x="167" y="103"/>
                  </a:lnTo>
                  <a:lnTo>
                    <a:pt x="168" y="103"/>
                  </a:lnTo>
                  <a:lnTo>
                    <a:pt x="170" y="102"/>
                  </a:lnTo>
                  <a:lnTo>
                    <a:pt x="170" y="102"/>
                  </a:lnTo>
                  <a:lnTo>
                    <a:pt x="170" y="98"/>
                  </a:lnTo>
                  <a:lnTo>
                    <a:pt x="170" y="97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5" y="2"/>
                  </a:lnTo>
                  <a:lnTo>
                    <a:pt x="9" y="97"/>
                  </a:lnTo>
                  <a:lnTo>
                    <a:pt x="9" y="97"/>
                  </a:lnTo>
                  <a:lnTo>
                    <a:pt x="7" y="98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9" y="103"/>
                  </a:lnTo>
                  <a:lnTo>
                    <a:pt x="12" y="103"/>
                  </a:lnTo>
                  <a:lnTo>
                    <a:pt x="50" y="103"/>
                  </a:lnTo>
                  <a:lnTo>
                    <a:pt x="50" y="129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38" y="137"/>
                  </a:lnTo>
                  <a:lnTo>
                    <a:pt x="29" y="144"/>
                  </a:lnTo>
                  <a:lnTo>
                    <a:pt x="20" y="152"/>
                  </a:lnTo>
                  <a:lnTo>
                    <a:pt x="13" y="163"/>
                  </a:lnTo>
                  <a:lnTo>
                    <a:pt x="7" y="174"/>
                  </a:lnTo>
                  <a:lnTo>
                    <a:pt x="3" y="184"/>
                  </a:lnTo>
                  <a:lnTo>
                    <a:pt x="1" y="197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0" y="218"/>
                  </a:lnTo>
                  <a:lnTo>
                    <a:pt x="1" y="227"/>
                  </a:lnTo>
                  <a:lnTo>
                    <a:pt x="7" y="244"/>
                  </a:lnTo>
                  <a:lnTo>
                    <a:pt x="15" y="259"/>
                  </a:lnTo>
                  <a:lnTo>
                    <a:pt x="26" y="272"/>
                  </a:lnTo>
                  <a:lnTo>
                    <a:pt x="39" y="282"/>
                  </a:lnTo>
                  <a:lnTo>
                    <a:pt x="55" y="292"/>
                  </a:lnTo>
                  <a:lnTo>
                    <a:pt x="72" y="296"/>
                  </a:lnTo>
                  <a:lnTo>
                    <a:pt x="79" y="298"/>
                  </a:lnTo>
                  <a:lnTo>
                    <a:pt x="89" y="298"/>
                  </a:lnTo>
                  <a:lnTo>
                    <a:pt x="89" y="298"/>
                  </a:lnTo>
                  <a:lnTo>
                    <a:pt x="98" y="298"/>
                  </a:lnTo>
                  <a:lnTo>
                    <a:pt x="107" y="296"/>
                  </a:lnTo>
                  <a:lnTo>
                    <a:pt x="124" y="292"/>
                  </a:lnTo>
                  <a:lnTo>
                    <a:pt x="139" y="282"/>
                  </a:lnTo>
                  <a:lnTo>
                    <a:pt x="151" y="272"/>
                  </a:lnTo>
                  <a:lnTo>
                    <a:pt x="162" y="259"/>
                  </a:lnTo>
                  <a:lnTo>
                    <a:pt x="171" y="244"/>
                  </a:lnTo>
                  <a:lnTo>
                    <a:pt x="176" y="227"/>
                  </a:lnTo>
                  <a:lnTo>
                    <a:pt x="177" y="218"/>
                  </a:lnTo>
                  <a:lnTo>
                    <a:pt x="177" y="209"/>
                  </a:lnTo>
                  <a:lnTo>
                    <a:pt x="177" y="209"/>
                  </a:lnTo>
                  <a:lnTo>
                    <a:pt x="177" y="197"/>
                  </a:lnTo>
                  <a:lnTo>
                    <a:pt x="174" y="184"/>
                  </a:lnTo>
                  <a:lnTo>
                    <a:pt x="170" y="174"/>
                  </a:lnTo>
                  <a:lnTo>
                    <a:pt x="165" y="163"/>
                  </a:lnTo>
                  <a:lnTo>
                    <a:pt x="157" y="152"/>
                  </a:lnTo>
                  <a:lnTo>
                    <a:pt x="150" y="144"/>
                  </a:lnTo>
                  <a:lnTo>
                    <a:pt x="139" y="137"/>
                  </a:lnTo>
                  <a:lnTo>
                    <a:pt x="128" y="131"/>
                  </a:lnTo>
                  <a:lnTo>
                    <a:pt x="128" y="131"/>
                  </a:lnTo>
                  <a:close/>
                  <a:moveTo>
                    <a:pt x="21" y="95"/>
                  </a:moveTo>
                  <a:lnTo>
                    <a:pt x="89" y="11"/>
                  </a:lnTo>
                  <a:lnTo>
                    <a:pt x="157" y="95"/>
                  </a:lnTo>
                  <a:lnTo>
                    <a:pt x="124" y="95"/>
                  </a:lnTo>
                  <a:lnTo>
                    <a:pt x="124" y="95"/>
                  </a:lnTo>
                  <a:lnTo>
                    <a:pt x="121" y="95"/>
                  </a:lnTo>
                  <a:lnTo>
                    <a:pt x="119" y="100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04" y="121"/>
                  </a:lnTo>
                  <a:lnTo>
                    <a:pt x="89" y="120"/>
                  </a:lnTo>
                  <a:lnTo>
                    <a:pt x="89" y="120"/>
                  </a:lnTo>
                  <a:lnTo>
                    <a:pt x="75" y="121"/>
                  </a:lnTo>
                  <a:lnTo>
                    <a:pt x="59" y="126"/>
                  </a:lnTo>
                  <a:lnTo>
                    <a:pt x="58" y="126"/>
                  </a:lnTo>
                  <a:lnTo>
                    <a:pt x="58" y="100"/>
                  </a:lnTo>
                  <a:lnTo>
                    <a:pt x="58" y="100"/>
                  </a:lnTo>
                  <a:lnTo>
                    <a:pt x="56" y="95"/>
                  </a:lnTo>
                  <a:lnTo>
                    <a:pt x="53" y="95"/>
                  </a:lnTo>
                  <a:lnTo>
                    <a:pt x="21" y="95"/>
                  </a:lnTo>
                  <a:close/>
                  <a:moveTo>
                    <a:pt x="89" y="288"/>
                  </a:moveTo>
                  <a:lnTo>
                    <a:pt x="89" y="288"/>
                  </a:lnTo>
                  <a:lnTo>
                    <a:pt x="73" y="287"/>
                  </a:lnTo>
                  <a:lnTo>
                    <a:pt x="58" y="282"/>
                  </a:lnTo>
                  <a:lnTo>
                    <a:pt x="44" y="275"/>
                  </a:lnTo>
                  <a:lnTo>
                    <a:pt x="33" y="265"/>
                  </a:lnTo>
                  <a:lnTo>
                    <a:pt x="23" y="253"/>
                  </a:lnTo>
                  <a:lnTo>
                    <a:pt x="15" y="239"/>
                  </a:lnTo>
                  <a:lnTo>
                    <a:pt x="10" y="226"/>
                  </a:lnTo>
                  <a:lnTo>
                    <a:pt x="9" y="209"/>
                  </a:lnTo>
                  <a:lnTo>
                    <a:pt x="9" y="209"/>
                  </a:lnTo>
                  <a:lnTo>
                    <a:pt x="10" y="193"/>
                  </a:lnTo>
                  <a:lnTo>
                    <a:pt x="15" y="178"/>
                  </a:lnTo>
                  <a:lnTo>
                    <a:pt x="23" y="164"/>
                  </a:lnTo>
                  <a:lnTo>
                    <a:pt x="33" y="154"/>
                  </a:lnTo>
                  <a:lnTo>
                    <a:pt x="44" y="143"/>
                  </a:lnTo>
                  <a:lnTo>
                    <a:pt x="58" y="135"/>
                  </a:lnTo>
                  <a:lnTo>
                    <a:pt x="73" y="131"/>
                  </a:lnTo>
                  <a:lnTo>
                    <a:pt x="89" y="129"/>
                  </a:lnTo>
                  <a:lnTo>
                    <a:pt x="89" y="129"/>
                  </a:lnTo>
                  <a:lnTo>
                    <a:pt x="105" y="131"/>
                  </a:lnTo>
                  <a:lnTo>
                    <a:pt x="121" y="135"/>
                  </a:lnTo>
                  <a:lnTo>
                    <a:pt x="133" y="143"/>
                  </a:lnTo>
                  <a:lnTo>
                    <a:pt x="145" y="154"/>
                  </a:lnTo>
                  <a:lnTo>
                    <a:pt x="154" y="164"/>
                  </a:lnTo>
                  <a:lnTo>
                    <a:pt x="162" y="178"/>
                  </a:lnTo>
                  <a:lnTo>
                    <a:pt x="167" y="193"/>
                  </a:lnTo>
                  <a:lnTo>
                    <a:pt x="168" y="209"/>
                  </a:lnTo>
                  <a:lnTo>
                    <a:pt x="168" y="209"/>
                  </a:lnTo>
                  <a:lnTo>
                    <a:pt x="167" y="226"/>
                  </a:lnTo>
                  <a:lnTo>
                    <a:pt x="162" y="239"/>
                  </a:lnTo>
                  <a:lnTo>
                    <a:pt x="154" y="253"/>
                  </a:lnTo>
                  <a:lnTo>
                    <a:pt x="145" y="265"/>
                  </a:lnTo>
                  <a:lnTo>
                    <a:pt x="133" y="275"/>
                  </a:lnTo>
                  <a:lnTo>
                    <a:pt x="121" y="282"/>
                  </a:lnTo>
                  <a:lnTo>
                    <a:pt x="105" y="287"/>
                  </a:lnTo>
                  <a:lnTo>
                    <a:pt x="89" y="288"/>
                  </a:lnTo>
                  <a:lnTo>
                    <a:pt x="89" y="288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7" name="Freeform 602"/>
            <p:cNvSpPr>
              <a:spLocks noEditPoints="1"/>
            </p:cNvSpPr>
            <p:nvPr/>
          </p:nvSpPr>
          <p:spPr bwMode="auto">
            <a:xfrm>
              <a:off x="7519988" y="4175125"/>
              <a:ext cx="185738" cy="163513"/>
            </a:xfrm>
            <a:custGeom>
              <a:avLst/>
              <a:gdLst>
                <a:gd name="T0" fmla="*/ 85 w 117"/>
                <a:gd name="T1" fmla="*/ 0 h 103"/>
                <a:gd name="T2" fmla="*/ 71 w 117"/>
                <a:gd name="T3" fmla="*/ 3 h 103"/>
                <a:gd name="T4" fmla="*/ 60 w 117"/>
                <a:gd name="T5" fmla="*/ 13 h 103"/>
                <a:gd name="T6" fmla="*/ 59 w 117"/>
                <a:gd name="T7" fmla="*/ 13 h 103"/>
                <a:gd name="T8" fmla="*/ 52 w 117"/>
                <a:gd name="T9" fmla="*/ 8 h 103"/>
                <a:gd name="T10" fmla="*/ 40 w 117"/>
                <a:gd name="T11" fmla="*/ 2 h 103"/>
                <a:gd name="T12" fmla="*/ 32 w 117"/>
                <a:gd name="T13" fmla="*/ 0 h 103"/>
                <a:gd name="T14" fmla="*/ 20 w 117"/>
                <a:gd name="T15" fmla="*/ 3 h 103"/>
                <a:gd name="T16" fmla="*/ 11 w 117"/>
                <a:gd name="T17" fmla="*/ 9 h 103"/>
                <a:gd name="T18" fmla="*/ 3 w 117"/>
                <a:gd name="T19" fmla="*/ 20 h 103"/>
                <a:gd name="T20" fmla="*/ 0 w 117"/>
                <a:gd name="T21" fmla="*/ 32 h 103"/>
                <a:gd name="T22" fmla="*/ 2 w 117"/>
                <a:gd name="T23" fmla="*/ 42 h 103"/>
                <a:gd name="T24" fmla="*/ 13 w 117"/>
                <a:gd name="T25" fmla="*/ 57 h 103"/>
                <a:gd name="T26" fmla="*/ 46 w 117"/>
                <a:gd name="T27" fmla="*/ 92 h 103"/>
                <a:gd name="T28" fmla="*/ 57 w 117"/>
                <a:gd name="T29" fmla="*/ 101 h 103"/>
                <a:gd name="T30" fmla="*/ 59 w 117"/>
                <a:gd name="T31" fmla="*/ 103 h 103"/>
                <a:gd name="T32" fmla="*/ 60 w 117"/>
                <a:gd name="T33" fmla="*/ 103 h 103"/>
                <a:gd name="T34" fmla="*/ 63 w 117"/>
                <a:gd name="T35" fmla="*/ 101 h 103"/>
                <a:gd name="T36" fmla="*/ 71 w 117"/>
                <a:gd name="T37" fmla="*/ 92 h 103"/>
                <a:gd name="T38" fmla="*/ 100 w 117"/>
                <a:gd name="T39" fmla="*/ 63 h 103"/>
                <a:gd name="T40" fmla="*/ 111 w 117"/>
                <a:gd name="T41" fmla="*/ 49 h 103"/>
                <a:gd name="T42" fmla="*/ 117 w 117"/>
                <a:gd name="T43" fmla="*/ 32 h 103"/>
                <a:gd name="T44" fmla="*/ 117 w 117"/>
                <a:gd name="T45" fmla="*/ 26 h 103"/>
                <a:gd name="T46" fmla="*/ 112 w 117"/>
                <a:gd name="T47" fmla="*/ 14 h 103"/>
                <a:gd name="T48" fmla="*/ 103 w 117"/>
                <a:gd name="T49" fmla="*/ 6 h 103"/>
                <a:gd name="T50" fmla="*/ 91 w 117"/>
                <a:gd name="T51" fmla="*/ 2 h 103"/>
                <a:gd name="T52" fmla="*/ 85 w 117"/>
                <a:gd name="T53" fmla="*/ 0 h 103"/>
                <a:gd name="T54" fmla="*/ 94 w 117"/>
                <a:gd name="T55" fmla="*/ 57 h 103"/>
                <a:gd name="T56" fmla="*/ 65 w 117"/>
                <a:gd name="T57" fmla="*/ 86 h 103"/>
                <a:gd name="T58" fmla="*/ 59 w 117"/>
                <a:gd name="T59" fmla="*/ 92 h 103"/>
                <a:gd name="T60" fmla="*/ 52 w 117"/>
                <a:gd name="T61" fmla="*/ 86 h 103"/>
                <a:gd name="T62" fmla="*/ 25 w 117"/>
                <a:gd name="T63" fmla="*/ 57 h 103"/>
                <a:gd name="T64" fmla="*/ 11 w 117"/>
                <a:gd name="T65" fmla="*/ 40 h 103"/>
                <a:gd name="T66" fmla="*/ 9 w 117"/>
                <a:gd name="T67" fmla="*/ 32 h 103"/>
                <a:gd name="T68" fmla="*/ 11 w 117"/>
                <a:gd name="T69" fmla="*/ 23 h 103"/>
                <a:gd name="T70" fmla="*/ 23 w 117"/>
                <a:gd name="T71" fmla="*/ 11 h 103"/>
                <a:gd name="T72" fmla="*/ 32 w 117"/>
                <a:gd name="T73" fmla="*/ 9 h 103"/>
                <a:gd name="T74" fmla="*/ 40 w 117"/>
                <a:gd name="T75" fmla="*/ 11 h 103"/>
                <a:gd name="T76" fmla="*/ 49 w 117"/>
                <a:gd name="T77" fmla="*/ 17 h 103"/>
                <a:gd name="T78" fmla="*/ 54 w 117"/>
                <a:gd name="T79" fmla="*/ 22 h 103"/>
                <a:gd name="T80" fmla="*/ 57 w 117"/>
                <a:gd name="T81" fmla="*/ 25 h 103"/>
                <a:gd name="T82" fmla="*/ 60 w 117"/>
                <a:gd name="T83" fmla="*/ 25 h 103"/>
                <a:gd name="T84" fmla="*/ 65 w 117"/>
                <a:gd name="T85" fmla="*/ 22 h 103"/>
                <a:gd name="T86" fmla="*/ 68 w 117"/>
                <a:gd name="T87" fmla="*/ 17 h 103"/>
                <a:gd name="T88" fmla="*/ 78 w 117"/>
                <a:gd name="T89" fmla="*/ 11 h 103"/>
                <a:gd name="T90" fmla="*/ 85 w 117"/>
                <a:gd name="T91" fmla="*/ 9 h 103"/>
                <a:gd name="T92" fmla="*/ 94 w 117"/>
                <a:gd name="T93" fmla="*/ 11 h 103"/>
                <a:gd name="T94" fmla="*/ 106 w 117"/>
                <a:gd name="T95" fmla="*/ 23 h 103"/>
                <a:gd name="T96" fmla="*/ 108 w 117"/>
                <a:gd name="T97" fmla="*/ 32 h 103"/>
                <a:gd name="T98" fmla="*/ 108 w 117"/>
                <a:gd name="T99" fmla="*/ 40 h 103"/>
                <a:gd name="T100" fmla="*/ 94 w 117"/>
                <a:gd name="T101" fmla="*/ 5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" h="103">
                  <a:moveTo>
                    <a:pt x="85" y="0"/>
                  </a:moveTo>
                  <a:lnTo>
                    <a:pt x="85" y="0"/>
                  </a:lnTo>
                  <a:lnTo>
                    <a:pt x="77" y="2"/>
                  </a:lnTo>
                  <a:lnTo>
                    <a:pt x="71" y="3"/>
                  </a:lnTo>
                  <a:lnTo>
                    <a:pt x="65" y="8"/>
                  </a:lnTo>
                  <a:lnTo>
                    <a:pt x="60" y="13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2" y="8"/>
                  </a:lnTo>
                  <a:lnTo>
                    <a:pt x="48" y="3"/>
                  </a:lnTo>
                  <a:lnTo>
                    <a:pt x="4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3"/>
                  </a:lnTo>
                  <a:lnTo>
                    <a:pt x="16" y="6"/>
                  </a:lnTo>
                  <a:lnTo>
                    <a:pt x="11" y="9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42"/>
                  </a:lnTo>
                  <a:lnTo>
                    <a:pt x="6" y="49"/>
                  </a:lnTo>
                  <a:lnTo>
                    <a:pt x="13" y="57"/>
                  </a:lnTo>
                  <a:lnTo>
                    <a:pt x="19" y="63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9" y="103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71" y="92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106" y="57"/>
                  </a:lnTo>
                  <a:lnTo>
                    <a:pt x="111" y="49"/>
                  </a:lnTo>
                  <a:lnTo>
                    <a:pt x="115" y="42"/>
                  </a:lnTo>
                  <a:lnTo>
                    <a:pt x="117" y="32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14" y="20"/>
                  </a:lnTo>
                  <a:lnTo>
                    <a:pt x="112" y="14"/>
                  </a:lnTo>
                  <a:lnTo>
                    <a:pt x="108" y="9"/>
                  </a:lnTo>
                  <a:lnTo>
                    <a:pt x="103" y="6"/>
                  </a:lnTo>
                  <a:lnTo>
                    <a:pt x="97" y="3"/>
                  </a:lnTo>
                  <a:lnTo>
                    <a:pt x="91" y="2"/>
                  </a:lnTo>
                  <a:lnTo>
                    <a:pt x="85" y="0"/>
                  </a:lnTo>
                  <a:lnTo>
                    <a:pt x="85" y="0"/>
                  </a:lnTo>
                  <a:close/>
                  <a:moveTo>
                    <a:pt x="94" y="57"/>
                  </a:moveTo>
                  <a:lnTo>
                    <a:pt x="94" y="57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2" y="86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14" y="46"/>
                  </a:lnTo>
                  <a:lnTo>
                    <a:pt x="11" y="40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1" y="28"/>
                  </a:lnTo>
                  <a:lnTo>
                    <a:pt x="11" y="23"/>
                  </a:lnTo>
                  <a:lnTo>
                    <a:pt x="17" y="16"/>
                  </a:lnTo>
                  <a:lnTo>
                    <a:pt x="23" y="11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40" y="11"/>
                  </a:lnTo>
                  <a:lnTo>
                    <a:pt x="45" y="13"/>
                  </a:lnTo>
                  <a:lnTo>
                    <a:pt x="49" y="17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5" y="23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3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8" y="17"/>
                  </a:lnTo>
                  <a:lnTo>
                    <a:pt x="72" y="13"/>
                  </a:lnTo>
                  <a:lnTo>
                    <a:pt x="78" y="11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9" y="9"/>
                  </a:lnTo>
                  <a:lnTo>
                    <a:pt x="94" y="11"/>
                  </a:lnTo>
                  <a:lnTo>
                    <a:pt x="101" y="16"/>
                  </a:lnTo>
                  <a:lnTo>
                    <a:pt x="106" y="23"/>
                  </a:lnTo>
                  <a:lnTo>
                    <a:pt x="108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40"/>
                  </a:lnTo>
                  <a:lnTo>
                    <a:pt x="103" y="46"/>
                  </a:lnTo>
                  <a:lnTo>
                    <a:pt x="94" y="57"/>
                  </a:lnTo>
                  <a:lnTo>
                    <a:pt x="94" y="57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8" name="Freeform 603"/>
            <p:cNvSpPr>
              <a:spLocks/>
            </p:cNvSpPr>
            <p:nvPr/>
          </p:nvSpPr>
          <p:spPr bwMode="auto">
            <a:xfrm>
              <a:off x="7646988" y="4205288"/>
              <a:ext cx="33338" cy="36513"/>
            </a:xfrm>
            <a:custGeom>
              <a:avLst/>
              <a:gdLst>
                <a:gd name="T0" fmla="*/ 3 w 21"/>
                <a:gd name="T1" fmla="*/ 0 h 23"/>
                <a:gd name="T2" fmla="*/ 3 w 21"/>
                <a:gd name="T3" fmla="*/ 0 h 23"/>
                <a:gd name="T4" fmla="*/ 0 w 21"/>
                <a:gd name="T5" fmla="*/ 0 h 23"/>
                <a:gd name="T6" fmla="*/ 0 w 21"/>
                <a:gd name="T7" fmla="*/ 1 h 23"/>
                <a:gd name="T8" fmla="*/ 0 w 21"/>
                <a:gd name="T9" fmla="*/ 1 h 23"/>
                <a:gd name="T10" fmla="*/ 0 w 21"/>
                <a:gd name="T11" fmla="*/ 4 h 23"/>
                <a:gd name="T12" fmla="*/ 1 w 21"/>
                <a:gd name="T13" fmla="*/ 6 h 23"/>
                <a:gd name="T14" fmla="*/ 1 w 21"/>
                <a:gd name="T15" fmla="*/ 6 h 23"/>
                <a:gd name="T16" fmla="*/ 8 w 21"/>
                <a:gd name="T17" fmla="*/ 7 h 23"/>
                <a:gd name="T18" fmla="*/ 11 w 21"/>
                <a:gd name="T19" fmla="*/ 10 h 23"/>
                <a:gd name="T20" fmla="*/ 14 w 21"/>
                <a:gd name="T21" fmla="*/ 15 h 23"/>
                <a:gd name="T22" fmla="*/ 15 w 21"/>
                <a:gd name="T23" fmla="*/ 20 h 23"/>
                <a:gd name="T24" fmla="*/ 15 w 21"/>
                <a:gd name="T25" fmla="*/ 20 h 23"/>
                <a:gd name="T26" fmla="*/ 15 w 21"/>
                <a:gd name="T27" fmla="*/ 21 h 23"/>
                <a:gd name="T28" fmla="*/ 18 w 21"/>
                <a:gd name="T29" fmla="*/ 23 h 23"/>
                <a:gd name="T30" fmla="*/ 18 w 21"/>
                <a:gd name="T31" fmla="*/ 23 h 23"/>
                <a:gd name="T32" fmla="*/ 18 w 21"/>
                <a:gd name="T33" fmla="*/ 23 h 23"/>
                <a:gd name="T34" fmla="*/ 20 w 21"/>
                <a:gd name="T35" fmla="*/ 21 h 23"/>
                <a:gd name="T36" fmla="*/ 21 w 21"/>
                <a:gd name="T37" fmla="*/ 18 h 23"/>
                <a:gd name="T38" fmla="*/ 21 w 21"/>
                <a:gd name="T39" fmla="*/ 18 h 23"/>
                <a:gd name="T40" fmla="*/ 20 w 21"/>
                <a:gd name="T41" fmla="*/ 12 h 23"/>
                <a:gd name="T42" fmla="*/ 15 w 21"/>
                <a:gd name="T43" fmla="*/ 6 h 23"/>
                <a:gd name="T44" fmla="*/ 9 w 21"/>
                <a:gd name="T45" fmla="*/ 1 h 23"/>
                <a:gd name="T46" fmla="*/ 3 w 21"/>
                <a:gd name="T47" fmla="*/ 0 h 23"/>
                <a:gd name="T48" fmla="*/ 3 w 21"/>
                <a:gd name="T4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" h="2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8" y="7"/>
                  </a:lnTo>
                  <a:lnTo>
                    <a:pt x="11" y="10"/>
                  </a:lnTo>
                  <a:lnTo>
                    <a:pt x="14" y="15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20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2"/>
                  </a:lnTo>
                  <a:lnTo>
                    <a:pt x="15" y="6"/>
                  </a:lnTo>
                  <a:lnTo>
                    <a:pt x="9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19" name="Group 318"/>
          <p:cNvGrpSpPr/>
          <p:nvPr userDrawn="1"/>
        </p:nvGrpSpPr>
        <p:grpSpPr>
          <a:xfrm>
            <a:off x="7246030" y="4614974"/>
            <a:ext cx="340324" cy="427743"/>
            <a:chOff x="5934076" y="4822825"/>
            <a:chExt cx="288925" cy="484188"/>
          </a:xfrm>
        </p:grpSpPr>
        <p:sp>
          <p:nvSpPr>
            <p:cNvPr id="320" name="Freeform 604"/>
            <p:cNvSpPr>
              <a:spLocks/>
            </p:cNvSpPr>
            <p:nvPr/>
          </p:nvSpPr>
          <p:spPr bwMode="auto">
            <a:xfrm>
              <a:off x="6029326" y="4868863"/>
              <a:ext cx="101600" cy="188913"/>
            </a:xfrm>
            <a:custGeom>
              <a:avLst/>
              <a:gdLst>
                <a:gd name="T0" fmla="*/ 37 w 64"/>
                <a:gd name="T1" fmla="*/ 104 h 119"/>
                <a:gd name="T2" fmla="*/ 37 w 64"/>
                <a:gd name="T3" fmla="*/ 104 h 119"/>
                <a:gd name="T4" fmla="*/ 57 w 64"/>
                <a:gd name="T5" fmla="*/ 96 h 119"/>
                <a:gd name="T6" fmla="*/ 63 w 64"/>
                <a:gd name="T7" fmla="*/ 89 h 119"/>
                <a:gd name="T8" fmla="*/ 64 w 64"/>
                <a:gd name="T9" fmla="*/ 80 h 119"/>
                <a:gd name="T10" fmla="*/ 64 w 64"/>
                <a:gd name="T11" fmla="*/ 73 h 119"/>
                <a:gd name="T12" fmla="*/ 58 w 64"/>
                <a:gd name="T13" fmla="*/ 63 h 119"/>
                <a:gd name="T14" fmla="*/ 43 w 64"/>
                <a:gd name="T15" fmla="*/ 55 h 119"/>
                <a:gd name="T16" fmla="*/ 32 w 64"/>
                <a:gd name="T17" fmla="*/ 52 h 119"/>
                <a:gd name="T18" fmla="*/ 17 w 64"/>
                <a:gd name="T19" fmla="*/ 47 h 119"/>
                <a:gd name="T20" fmla="*/ 11 w 64"/>
                <a:gd name="T21" fmla="*/ 38 h 119"/>
                <a:gd name="T22" fmla="*/ 11 w 64"/>
                <a:gd name="T23" fmla="*/ 35 h 119"/>
                <a:gd name="T24" fmla="*/ 17 w 64"/>
                <a:gd name="T25" fmla="*/ 29 h 119"/>
                <a:gd name="T26" fmla="*/ 32 w 64"/>
                <a:gd name="T27" fmla="*/ 26 h 119"/>
                <a:gd name="T28" fmla="*/ 41 w 64"/>
                <a:gd name="T29" fmla="*/ 26 h 119"/>
                <a:gd name="T30" fmla="*/ 50 w 64"/>
                <a:gd name="T31" fmla="*/ 35 h 119"/>
                <a:gd name="T32" fmla="*/ 50 w 64"/>
                <a:gd name="T33" fmla="*/ 40 h 119"/>
                <a:gd name="T34" fmla="*/ 57 w 64"/>
                <a:gd name="T35" fmla="*/ 44 h 119"/>
                <a:gd name="T36" fmla="*/ 60 w 64"/>
                <a:gd name="T37" fmla="*/ 43 h 119"/>
                <a:gd name="T38" fmla="*/ 61 w 64"/>
                <a:gd name="T39" fmla="*/ 40 h 119"/>
                <a:gd name="T40" fmla="*/ 55 w 64"/>
                <a:gd name="T41" fmla="*/ 23 h 119"/>
                <a:gd name="T42" fmla="*/ 37 w 64"/>
                <a:gd name="T43" fmla="*/ 15 h 119"/>
                <a:gd name="T44" fmla="*/ 37 w 64"/>
                <a:gd name="T45" fmla="*/ 4 h 119"/>
                <a:gd name="T46" fmla="*/ 35 w 64"/>
                <a:gd name="T47" fmla="*/ 1 h 119"/>
                <a:gd name="T48" fmla="*/ 32 w 64"/>
                <a:gd name="T49" fmla="*/ 0 h 119"/>
                <a:gd name="T50" fmla="*/ 26 w 64"/>
                <a:gd name="T51" fmla="*/ 4 h 119"/>
                <a:gd name="T52" fmla="*/ 26 w 64"/>
                <a:gd name="T53" fmla="*/ 15 h 119"/>
                <a:gd name="T54" fmla="*/ 15 w 64"/>
                <a:gd name="T55" fmla="*/ 18 h 119"/>
                <a:gd name="T56" fmla="*/ 3 w 64"/>
                <a:gd name="T57" fmla="*/ 31 h 119"/>
                <a:gd name="T58" fmla="*/ 1 w 64"/>
                <a:gd name="T59" fmla="*/ 38 h 119"/>
                <a:gd name="T60" fmla="*/ 1 w 64"/>
                <a:gd name="T61" fmla="*/ 44 h 119"/>
                <a:gd name="T62" fmla="*/ 6 w 64"/>
                <a:gd name="T63" fmla="*/ 52 h 119"/>
                <a:gd name="T64" fmla="*/ 20 w 64"/>
                <a:gd name="T65" fmla="*/ 60 h 119"/>
                <a:gd name="T66" fmla="*/ 31 w 64"/>
                <a:gd name="T67" fmla="*/ 61 h 119"/>
                <a:gd name="T68" fmla="*/ 49 w 64"/>
                <a:gd name="T69" fmla="*/ 67 h 119"/>
                <a:gd name="T70" fmla="*/ 55 w 64"/>
                <a:gd name="T71" fmla="*/ 75 h 119"/>
                <a:gd name="T72" fmla="*/ 55 w 64"/>
                <a:gd name="T73" fmla="*/ 80 h 119"/>
                <a:gd name="T74" fmla="*/ 53 w 64"/>
                <a:gd name="T75" fmla="*/ 86 h 119"/>
                <a:gd name="T76" fmla="*/ 40 w 64"/>
                <a:gd name="T77" fmla="*/ 93 h 119"/>
                <a:gd name="T78" fmla="*/ 32 w 64"/>
                <a:gd name="T79" fmla="*/ 95 h 119"/>
                <a:gd name="T80" fmla="*/ 15 w 64"/>
                <a:gd name="T81" fmla="*/ 90 h 119"/>
                <a:gd name="T82" fmla="*/ 9 w 64"/>
                <a:gd name="T83" fmla="*/ 78 h 119"/>
                <a:gd name="T84" fmla="*/ 8 w 64"/>
                <a:gd name="T85" fmla="*/ 75 h 119"/>
                <a:gd name="T86" fmla="*/ 4 w 64"/>
                <a:gd name="T87" fmla="*/ 73 h 119"/>
                <a:gd name="T88" fmla="*/ 0 w 64"/>
                <a:gd name="T89" fmla="*/ 78 h 119"/>
                <a:gd name="T90" fmla="*/ 0 w 64"/>
                <a:gd name="T91" fmla="*/ 83 h 119"/>
                <a:gd name="T92" fmla="*/ 3 w 64"/>
                <a:gd name="T93" fmla="*/ 92 h 119"/>
                <a:gd name="T94" fmla="*/ 11 w 64"/>
                <a:gd name="T95" fmla="*/ 99 h 119"/>
                <a:gd name="T96" fmla="*/ 26 w 64"/>
                <a:gd name="T97" fmla="*/ 104 h 119"/>
                <a:gd name="T98" fmla="*/ 26 w 64"/>
                <a:gd name="T99" fmla="*/ 115 h 119"/>
                <a:gd name="T100" fmla="*/ 27 w 64"/>
                <a:gd name="T101" fmla="*/ 119 h 119"/>
                <a:gd name="T102" fmla="*/ 32 w 64"/>
                <a:gd name="T103" fmla="*/ 119 h 119"/>
                <a:gd name="T104" fmla="*/ 37 w 64"/>
                <a:gd name="T105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" h="119">
                  <a:moveTo>
                    <a:pt x="37" y="115"/>
                  </a:move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49" y="101"/>
                  </a:lnTo>
                  <a:lnTo>
                    <a:pt x="57" y="96"/>
                  </a:lnTo>
                  <a:lnTo>
                    <a:pt x="60" y="92"/>
                  </a:lnTo>
                  <a:lnTo>
                    <a:pt x="63" y="89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3"/>
                  </a:lnTo>
                  <a:lnTo>
                    <a:pt x="61" y="67"/>
                  </a:lnTo>
                  <a:lnTo>
                    <a:pt x="58" y="63"/>
                  </a:lnTo>
                  <a:lnTo>
                    <a:pt x="53" y="60"/>
                  </a:lnTo>
                  <a:lnTo>
                    <a:pt x="43" y="5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23" y="50"/>
                  </a:lnTo>
                  <a:lnTo>
                    <a:pt x="17" y="47"/>
                  </a:lnTo>
                  <a:lnTo>
                    <a:pt x="12" y="44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17" y="29"/>
                  </a:lnTo>
                  <a:lnTo>
                    <a:pt x="24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41" y="26"/>
                  </a:lnTo>
                  <a:lnTo>
                    <a:pt x="47" y="31"/>
                  </a:lnTo>
                  <a:lnTo>
                    <a:pt x="50" y="35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3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60" y="43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0" y="31"/>
                  </a:lnTo>
                  <a:lnTo>
                    <a:pt x="55" y="23"/>
                  </a:lnTo>
                  <a:lnTo>
                    <a:pt x="47" y="18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6" y="4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15" y="18"/>
                  </a:lnTo>
                  <a:lnTo>
                    <a:pt x="8" y="24"/>
                  </a:lnTo>
                  <a:lnTo>
                    <a:pt x="3" y="31"/>
                  </a:lnTo>
                  <a:lnTo>
                    <a:pt x="1" y="35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44"/>
                  </a:lnTo>
                  <a:lnTo>
                    <a:pt x="3" y="49"/>
                  </a:lnTo>
                  <a:lnTo>
                    <a:pt x="6" y="52"/>
                  </a:lnTo>
                  <a:lnTo>
                    <a:pt x="11" y="55"/>
                  </a:lnTo>
                  <a:lnTo>
                    <a:pt x="20" y="6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40" y="64"/>
                  </a:lnTo>
                  <a:lnTo>
                    <a:pt x="49" y="67"/>
                  </a:lnTo>
                  <a:lnTo>
                    <a:pt x="53" y="72"/>
                  </a:lnTo>
                  <a:lnTo>
                    <a:pt x="55" y="75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3"/>
                  </a:lnTo>
                  <a:lnTo>
                    <a:pt x="53" y="86"/>
                  </a:lnTo>
                  <a:lnTo>
                    <a:pt x="47" y="90"/>
                  </a:lnTo>
                  <a:lnTo>
                    <a:pt x="40" y="93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21" y="93"/>
                  </a:lnTo>
                  <a:lnTo>
                    <a:pt x="15" y="90"/>
                  </a:lnTo>
                  <a:lnTo>
                    <a:pt x="11" y="86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8" y="75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1" y="7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1" y="87"/>
                  </a:lnTo>
                  <a:lnTo>
                    <a:pt x="3" y="92"/>
                  </a:lnTo>
                  <a:lnTo>
                    <a:pt x="6" y="96"/>
                  </a:lnTo>
                  <a:lnTo>
                    <a:pt x="11" y="99"/>
                  </a:lnTo>
                  <a:lnTo>
                    <a:pt x="15" y="101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9"/>
                  </a:lnTo>
                  <a:lnTo>
                    <a:pt x="32" y="119"/>
                  </a:lnTo>
                  <a:lnTo>
                    <a:pt x="32" y="119"/>
                  </a:lnTo>
                  <a:lnTo>
                    <a:pt x="35" y="119"/>
                  </a:lnTo>
                  <a:lnTo>
                    <a:pt x="37" y="115"/>
                  </a:lnTo>
                  <a:lnTo>
                    <a:pt x="37" y="115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1" name="Freeform 605"/>
            <p:cNvSpPr>
              <a:spLocks noEditPoints="1"/>
            </p:cNvSpPr>
            <p:nvPr/>
          </p:nvSpPr>
          <p:spPr bwMode="auto">
            <a:xfrm>
              <a:off x="5934076" y="4822825"/>
              <a:ext cx="288925" cy="484188"/>
            </a:xfrm>
            <a:custGeom>
              <a:avLst/>
              <a:gdLst>
                <a:gd name="T0" fmla="*/ 132 w 182"/>
                <a:gd name="T1" fmla="*/ 199 h 305"/>
                <a:gd name="T2" fmla="*/ 132 w 182"/>
                <a:gd name="T3" fmla="*/ 171 h 305"/>
                <a:gd name="T4" fmla="*/ 144 w 182"/>
                <a:gd name="T5" fmla="*/ 165 h 305"/>
                <a:gd name="T6" fmla="*/ 163 w 182"/>
                <a:gd name="T7" fmla="*/ 148 h 305"/>
                <a:gd name="T8" fmla="*/ 175 w 182"/>
                <a:gd name="T9" fmla="*/ 127 h 305"/>
                <a:gd name="T10" fmla="*/ 182 w 182"/>
                <a:gd name="T11" fmla="*/ 102 h 305"/>
                <a:gd name="T12" fmla="*/ 182 w 182"/>
                <a:gd name="T13" fmla="*/ 90 h 305"/>
                <a:gd name="T14" fmla="*/ 181 w 182"/>
                <a:gd name="T15" fmla="*/ 72 h 305"/>
                <a:gd name="T16" fmla="*/ 167 w 182"/>
                <a:gd name="T17" fmla="*/ 40 h 305"/>
                <a:gd name="T18" fmla="*/ 143 w 182"/>
                <a:gd name="T19" fmla="*/ 15 h 305"/>
                <a:gd name="T20" fmla="*/ 110 w 182"/>
                <a:gd name="T21" fmla="*/ 1 h 305"/>
                <a:gd name="T22" fmla="*/ 92 w 182"/>
                <a:gd name="T23" fmla="*/ 0 h 305"/>
                <a:gd name="T24" fmla="*/ 83 w 182"/>
                <a:gd name="T25" fmla="*/ 0 h 305"/>
                <a:gd name="T26" fmla="*/ 55 w 182"/>
                <a:gd name="T27" fmla="*/ 6 h 305"/>
                <a:gd name="T28" fmla="*/ 26 w 182"/>
                <a:gd name="T29" fmla="*/ 26 h 305"/>
                <a:gd name="T30" fmla="*/ 8 w 182"/>
                <a:gd name="T31" fmla="*/ 55 h 305"/>
                <a:gd name="T32" fmla="*/ 0 w 182"/>
                <a:gd name="T33" fmla="*/ 81 h 305"/>
                <a:gd name="T34" fmla="*/ 0 w 182"/>
                <a:gd name="T35" fmla="*/ 90 h 305"/>
                <a:gd name="T36" fmla="*/ 3 w 182"/>
                <a:gd name="T37" fmla="*/ 115 h 305"/>
                <a:gd name="T38" fmla="*/ 14 w 182"/>
                <a:gd name="T39" fmla="*/ 138 h 305"/>
                <a:gd name="T40" fmla="*/ 29 w 182"/>
                <a:gd name="T41" fmla="*/ 158 h 305"/>
                <a:gd name="T42" fmla="*/ 51 w 182"/>
                <a:gd name="T43" fmla="*/ 171 h 305"/>
                <a:gd name="T44" fmla="*/ 51 w 182"/>
                <a:gd name="T45" fmla="*/ 199 h 305"/>
                <a:gd name="T46" fmla="*/ 12 w 182"/>
                <a:gd name="T47" fmla="*/ 199 h 305"/>
                <a:gd name="T48" fmla="*/ 8 w 182"/>
                <a:gd name="T49" fmla="*/ 200 h 305"/>
                <a:gd name="T50" fmla="*/ 8 w 182"/>
                <a:gd name="T51" fmla="*/ 204 h 305"/>
                <a:gd name="T52" fmla="*/ 87 w 182"/>
                <a:gd name="T53" fmla="*/ 303 h 305"/>
                <a:gd name="T54" fmla="*/ 92 w 182"/>
                <a:gd name="T55" fmla="*/ 305 h 305"/>
                <a:gd name="T56" fmla="*/ 95 w 182"/>
                <a:gd name="T57" fmla="*/ 303 h 305"/>
                <a:gd name="T58" fmla="*/ 173 w 182"/>
                <a:gd name="T59" fmla="*/ 205 h 305"/>
                <a:gd name="T60" fmla="*/ 175 w 182"/>
                <a:gd name="T61" fmla="*/ 200 h 305"/>
                <a:gd name="T62" fmla="*/ 173 w 182"/>
                <a:gd name="T63" fmla="*/ 199 h 305"/>
                <a:gd name="T64" fmla="*/ 170 w 182"/>
                <a:gd name="T65" fmla="*/ 199 h 305"/>
                <a:gd name="T66" fmla="*/ 9 w 182"/>
                <a:gd name="T67" fmla="*/ 90 h 305"/>
                <a:gd name="T68" fmla="*/ 17 w 182"/>
                <a:gd name="T69" fmla="*/ 58 h 305"/>
                <a:gd name="T70" fmla="*/ 34 w 182"/>
                <a:gd name="T71" fmla="*/ 32 h 305"/>
                <a:gd name="T72" fmla="*/ 60 w 182"/>
                <a:gd name="T73" fmla="*/ 15 h 305"/>
                <a:gd name="T74" fmla="*/ 92 w 182"/>
                <a:gd name="T75" fmla="*/ 9 h 305"/>
                <a:gd name="T76" fmla="*/ 107 w 182"/>
                <a:gd name="T77" fmla="*/ 11 h 305"/>
                <a:gd name="T78" fmla="*/ 136 w 182"/>
                <a:gd name="T79" fmla="*/ 23 h 305"/>
                <a:gd name="T80" fmla="*/ 159 w 182"/>
                <a:gd name="T81" fmla="*/ 44 h 305"/>
                <a:gd name="T82" fmla="*/ 172 w 182"/>
                <a:gd name="T83" fmla="*/ 73 h 305"/>
                <a:gd name="T84" fmla="*/ 173 w 182"/>
                <a:gd name="T85" fmla="*/ 90 h 305"/>
                <a:gd name="T86" fmla="*/ 167 w 182"/>
                <a:gd name="T87" fmla="*/ 122 h 305"/>
                <a:gd name="T88" fmla="*/ 149 w 182"/>
                <a:gd name="T89" fmla="*/ 148 h 305"/>
                <a:gd name="T90" fmla="*/ 123 w 182"/>
                <a:gd name="T91" fmla="*/ 165 h 305"/>
                <a:gd name="T92" fmla="*/ 92 w 182"/>
                <a:gd name="T93" fmla="*/ 171 h 305"/>
                <a:gd name="T94" fmla="*/ 75 w 182"/>
                <a:gd name="T95" fmla="*/ 170 h 305"/>
                <a:gd name="T96" fmla="*/ 46 w 182"/>
                <a:gd name="T97" fmla="*/ 158 h 305"/>
                <a:gd name="T98" fmla="*/ 23 w 182"/>
                <a:gd name="T99" fmla="*/ 136 h 305"/>
                <a:gd name="T100" fmla="*/ 11 w 182"/>
                <a:gd name="T101" fmla="*/ 107 h 305"/>
                <a:gd name="T102" fmla="*/ 9 w 182"/>
                <a:gd name="T103" fmla="*/ 90 h 305"/>
                <a:gd name="T104" fmla="*/ 22 w 182"/>
                <a:gd name="T105" fmla="*/ 207 h 305"/>
                <a:gd name="T106" fmla="*/ 55 w 182"/>
                <a:gd name="T107" fmla="*/ 207 h 305"/>
                <a:gd name="T108" fmla="*/ 60 w 182"/>
                <a:gd name="T109" fmla="*/ 204 h 305"/>
                <a:gd name="T110" fmla="*/ 61 w 182"/>
                <a:gd name="T111" fmla="*/ 176 h 305"/>
                <a:gd name="T112" fmla="*/ 77 w 182"/>
                <a:gd name="T113" fmla="*/ 181 h 305"/>
                <a:gd name="T114" fmla="*/ 92 w 182"/>
                <a:gd name="T115" fmla="*/ 181 h 305"/>
                <a:gd name="T116" fmla="*/ 121 w 182"/>
                <a:gd name="T117" fmla="*/ 176 h 305"/>
                <a:gd name="T118" fmla="*/ 123 w 182"/>
                <a:gd name="T119" fmla="*/ 204 h 305"/>
                <a:gd name="T120" fmla="*/ 124 w 182"/>
                <a:gd name="T121" fmla="*/ 207 h 305"/>
                <a:gd name="T122" fmla="*/ 161 w 182"/>
                <a:gd name="T123" fmla="*/ 20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305">
                  <a:moveTo>
                    <a:pt x="170" y="199"/>
                  </a:moveTo>
                  <a:lnTo>
                    <a:pt x="132" y="199"/>
                  </a:lnTo>
                  <a:lnTo>
                    <a:pt x="132" y="171"/>
                  </a:lnTo>
                  <a:lnTo>
                    <a:pt x="132" y="171"/>
                  </a:lnTo>
                  <a:lnTo>
                    <a:pt x="132" y="171"/>
                  </a:lnTo>
                  <a:lnTo>
                    <a:pt x="144" y="165"/>
                  </a:lnTo>
                  <a:lnTo>
                    <a:pt x="153" y="158"/>
                  </a:lnTo>
                  <a:lnTo>
                    <a:pt x="163" y="148"/>
                  </a:lnTo>
                  <a:lnTo>
                    <a:pt x="169" y="138"/>
                  </a:lnTo>
                  <a:lnTo>
                    <a:pt x="175" y="127"/>
                  </a:lnTo>
                  <a:lnTo>
                    <a:pt x="179" y="115"/>
                  </a:lnTo>
                  <a:lnTo>
                    <a:pt x="182" y="102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2" y="81"/>
                  </a:lnTo>
                  <a:lnTo>
                    <a:pt x="181" y="72"/>
                  </a:lnTo>
                  <a:lnTo>
                    <a:pt x="176" y="55"/>
                  </a:lnTo>
                  <a:lnTo>
                    <a:pt x="167" y="40"/>
                  </a:lnTo>
                  <a:lnTo>
                    <a:pt x="156" y="26"/>
                  </a:lnTo>
                  <a:lnTo>
                    <a:pt x="143" y="15"/>
                  </a:lnTo>
                  <a:lnTo>
                    <a:pt x="127" y="6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55" y="6"/>
                  </a:lnTo>
                  <a:lnTo>
                    <a:pt x="40" y="15"/>
                  </a:lnTo>
                  <a:lnTo>
                    <a:pt x="26" y="26"/>
                  </a:lnTo>
                  <a:lnTo>
                    <a:pt x="15" y="40"/>
                  </a:lnTo>
                  <a:lnTo>
                    <a:pt x="8" y="55"/>
                  </a:lnTo>
                  <a:lnTo>
                    <a:pt x="2" y="72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102"/>
                  </a:lnTo>
                  <a:lnTo>
                    <a:pt x="3" y="115"/>
                  </a:lnTo>
                  <a:lnTo>
                    <a:pt x="8" y="127"/>
                  </a:lnTo>
                  <a:lnTo>
                    <a:pt x="14" y="138"/>
                  </a:lnTo>
                  <a:lnTo>
                    <a:pt x="22" y="148"/>
                  </a:lnTo>
                  <a:lnTo>
                    <a:pt x="29" y="158"/>
                  </a:lnTo>
                  <a:lnTo>
                    <a:pt x="40" y="165"/>
                  </a:lnTo>
                  <a:lnTo>
                    <a:pt x="51" y="171"/>
                  </a:lnTo>
                  <a:lnTo>
                    <a:pt x="51" y="171"/>
                  </a:lnTo>
                  <a:lnTo>
                    <a:pt x="51" y="199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1" y="199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4"/>
                  </a:lnTo>
                  <a:lnTo>
                    <a:pt x="9" y="205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92" y="305"/>
                  </a:lnTo>
                  <a:lnTo>
                    <a:pt x="92" y="305"/>
                  </a:lnTo>
                  <a:lnTo>
                    <a:pt x="95" y="303"/>
                  </a:lnTo>
                  <a:lnTo>
                    <a:pt x="173" y="205"/>
                  </a:lnTo>
                  <a:lnTo>
                    <a:pt x="173" y="205"/>
                  </a:lnTo>
                  <a:lnTo>
                    <a:pt x="175" y="204"/>
                  </a:lnTo>
                  <a:lnTo>
                    <a:pt x="175" y="200"/>
                  </a:lnTo>
                  <a:lnTo>
                    <a:pt x="175" y="200"/>
                  </a:lnTo>
                  <a:lnTo>
                    <a:pt x="173" y="199"/>
                  </a:lnTo>
                  <a:lnTo>
                    <a:pt x="170" y="199"/>
                  </a:lnTo>
                  <a:lnTo>
                    <a:pt x="170" y="199"/>
                  </a:lnTo>
                  <a:close/>
                  <a:moveTo>
                    <a:pt x="9" y="90"/>
                  </a:moveTo>
                  <a:lnTo>
                    <a:pt x="9" y="90"/>
                  </a:lnTo>
                  <a:lnTo>
                    <a:pt x="11" y="73"/>
                  </a:lnTo>
                  <a:lnTo>
                    <a:pt x="17" y="58"/>
                  </a:lnTo>
                  <a:lnTo>
                    <a:pt x="23" y="44"/>
                  </a:lnTo>
                  <a:lnTo>
                    <a:pt x="34" y="32"/>
                  </a:lnTo>
                  <a:lnTo>
                    <a:pt x="46" y="23"/>
                  </a:lnTo>
                  <a:lnTo>
                    <a:pt x="60" y="15"/>
                  </a:lnTo>
                  <a:lnTo>
                    <a:pt x="75" y="11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107" y="11"/>
                  </a:lnTo>
                  <a:lnTo>
                    <a:pt x="123" y="15"/>
                  </a:lnTo>
                  <a:lnTo>
                    <a:pt x="136" y="23"/>
                  </a:lnTo>
                  <a:lnTo>
                    <a:pt x="149" y="32"/>
                  </a:lnTo>
                  <a:lnTo>
                    <a:pt x="159" y="44"/>
                  </a:lnTo>
                  <a:lnTo>
                    <a:pt x="167" y="58"/>
                  </a:lnTo>
                  <a:lnTo>
                    <a:pt x="172" y="73"/>
                  </a:lnTo>
                  <a:lnTo>
                    <a:pt x="173" y="90"/>
                  </a:lnTo>
                  <a:lnTo>
                    <a:pt x="173" y="90"/>
                  </a:lnTo>
                  <a:lnTo>
                    <a:pt x="172" y="107"/>
                  </a:lnTo>
                  <a:lnTo>
                    <a:pt x="167" y="122"/>
                  </a:lnTo>
                  <a:lnTo>
                    <a:pt x="159" y="136"/>
                  </a:lnTo>
                  <a:lnTo>
                    <a:pt x="149" y="148"/>
                  </a:lnTo>
                  <a:lnTo>
                    <a:pt x="136" y="158"/>
                  </a:lnTo>
                  <a:lnTo>
                    <a:pt x="123" y="165"/>
                  </a:lnTo>
                  <a:lnTo>
                    <a:pt x="107" y="170"/>
                  </a:lnTo>
                  <a:lnTo>
                    <a:pt x="92" y="171"/>
                  </a:lnTo>
                  <a:lnTo>
                    <a:pt x="92" y="171"/>
                  </a:lnTo>
                  <a:lnTo>
                    <a:pt x="75" y="170"/>
                  </a:lnTo>
                  <a:lnTo>
                    <a:pt x="60" y="165"/>
                  </a:lnTo>
                  <a:lnTo>
                    <a:pt x="46" y="158"/>
                  </a:lnTo>
                  <a:lnTo>
                    <a:pt x="34" y="148"/>
                  </a:lnTo>
                  <a:lnTo>
                    <a:pt x="23" y="136"/>
                  </a:lnTo>
                  <a:lnTo>
                    <a:pt x="17" y="122"/>
                  </a:lnTo>
                  <a:lnTo>
                    <a:pt x="11" y="107"/>
                  </a:lnTo>
                  <a:lnTo>
                    <a:pt x="9" y="90"/>
                  </a:lnTo>
                  <a:lnTo>
                    <a:pt x="9" y="90"/>
                  </a:lnTo>
                  <a:close/>
                  <a:moveTo>
                    <a:pt x="92" y="292"/>
                  </a:moveTo>
                  <a:lnTo>
                    <a:pt x="22" y="207"/>
                  </a:lnTo>
                  <a:lnTo>
                    <a:pt x="55" y="207"/>
                  </a:lnTo>
                  <a:lnTo>
                    <a:pt x="55" y="207"/>
                  </a:lnTo>
                  <a:lnTo>
                    <a:pt x="58" y="207"/>
                  </a:lnTo>
                  <a:lnTo>
                    <a:pt x="60" y="204"/>
                  </a:lnTo>
                  <a:lnTo>
                    <a:pt x="60" y="176"/>
                  </a:lnTo>
                  <a:lnTo>
                    <a:pt x="61" y="176"/>
                  </a:lnTo>
                  <a:lnTo>
                    <a:pt x="61" y="176"/>
                  </a:lnTo>
                  <a:lnTo>
                    <a:pt x="77" y="181"/>
                  </a:lnTo>
                  <a:lnTo>
                    <a:pt x="92" y="181"/>
                  </a:lnTo>
                  <a:lnTo>
                    <a:pt x="92" y="181"/>
                  </a:lnTo>
                  <a:lnTo>
                    <a:pt x="107" y="181"/>
                  </a:lnTo>
                  <a:lnTo>
                    <a:pt x="121" y="176"/>
                  </a:lnTo>
                  <a:lnTo>
                    <a:pt x="123" y="176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4" y="207"/>
                  </a:lnTo>
                  <a:lnTo>
                    <a:pt x="127" y="207"/>
                  </a:lnTo>
                  <a:lnTo>
                    <a:pt x="161" y="207"/>
                  </a:lnTo>
                  <a:lnTo>
                    <a:pt x="92" y="29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22" name="Group 321"/>
          <p:cNvGrpSpPr/>
          <p:nvPr userDrawn="1"/>
        </p:nvGrpSpPr>
        <p:grpSpPr>
          <a:xfrm>
            <a:off x="8149198" y="4614973"/>
            <a:ext cx="340324" cy="424938"/>
            <a:chOff x="6700838" y="4822825"/>
            <a:chExt cx="288925" cy="481013"/>
          </a:xfrm>
        </p:grpSpPr>
        <p:sp>
          <p:nvSpPr>
            <p:cNvPr id="323" name="Freeform 606"/>
            <p:cNvSpPr>
              <a:spLocks noEditPoints="1"/>
            </p:cNvSpPr>
            <p:nvPr/>
          </p:nvSpPr>
          <p:spPr bwMode="auto">
            <a:xfrm>
              <a:off x="6700838" y="4822825"/>
              <a:ext cx="288925" cy="481013"/>
            </a:xfrm>
            <a:custGeom>
              <a:avLst/>
              <a:gdLst>
                <a:gd name="T0" fmla="*/ 132 w 182"/>
                <a:gd name="T1" fmla="*/ 199 h 303"/>
                <a:gd name="T2" fmla="*/ 132 w 182"/>
                <a:gd name="T3" fmla="*/ 173 h 303"/>
                <a:gd name="T4" fmla="*/ 142 w 182"/>
                <a:gd name="T5" fmla="*/ 165 h 303"/>
                <a:gd name="T6" fmla="*/ 162 w 182"/>
                <a:gd name="T7" fmla="*/ 148 h 303"/>
                <a:gd name="T8" fmla="*/ 175 w 182"/>
                <a:gd name="T9" fmla="*/ 127 h 303"/>
                <a:gd name="T10" fmla="*/ 182 w 182"/>
                <a:gd name="T11" fmla="*/ 104 h 303"/>
                <a:gd name="T12" fmla="*/ 182 w 182"/>
                <a:gd name="T13" fmla="*/ 90 h 303"/>
                <a:gd name="T14" fmla="*/ 181 w 182"/>
                <a:gd name="T15" fmla="*/ 72 h 303"/>
                <a:gd name="T16" fmla="*/ 167 w 182"/>
                <a:gd name="T17" fmla="*/ 40 h 303"/>
                <a:gd name="T18" fmla="*/ 142 w 182"/>
                <a:gd name="T19" fmla="*/ 15 h 303"/>
                <a:gd name="T20" fmla="*/ 110 w 182"/>
                <a:gd name="T21" fmla="*/ 1 h 303"/>
                <a:gd name="T22" fmla="*/ 92 w 182"/>
                <a:gd name="T23" fmla="*/ 0 h 303"/>
                <a:gd name="T24" fmla="*/ 83 w 182"/>
                <a:gd name="T25" fmla="*/ 0 h 303"/>
                <a:gd name="T26" fmla="*/ 57 w 182"/>
                <a:gd name="T27" fmla="*/ 6 h 303"/>
                <a:gd name="T28" fmla="*/ 27 w 182"/>
                <a:gd name="T29" fmla="*/ 26 h 303"/>
                <a:gd name="T30" fmla="*/ 7 w 182"/>
                <a:gd name="T31" fmla="*/ 55 h 303"/>
                <a:gd name="T32" fmla="*/ 1 w 182"/>
                <a:gd name="T33" fmla="*/ 81 h 303"/>
                <a:gd name="T34" fmla="*/ 0 w 182"/>
                <a:gd name="T35" fmla="*/ 90 h 303"/>
                <a:gd name="T36" fmla="*/ 4 w 182"/>
                <a:gd name="T37" fmla="*/ 116 h 303"/>
                <a:gd name="T38" fmla="*/ 14 w 182"/>
                <a:gd name="T39" fmla="*/ 139 h 303"/>
                <a:gd name="T40" fmla="*/ 30 w 182"/>
                <a:gd name="T41" fmla="*/ 158 h 303"/>
                <a:gd name="T42" fmla="*/ 52 w 182"/>
                <a:gd name="T43" fmla="*/ 173 h 303"/>
                <a:gd name="T44" fmla="*/ 52 w 182"/>
                <a:gd name="T45" fmla="*/ 199 h 303"/>
                <a:gd name="T46" fmla="*/ 15 w 182"/>
                <a:gd name="T47" fmla="*/ 199 h 303"/>
                <a:gd name="T48" fmla="*/ 11 w 182"/>
                <a:gd name="T49" fmla="*/ 202 h 303"/>
                <a:gd name="T50" fmla="*/ 11 w 182"/>
                <a:gd name="T51" fmla="*/ 204 h 303"/>
                <a:gd name="T52" fmla="*/ 87 w 182"/>
                <a:gd name="T53" fmla="*/ 302 h 303"/>
                <a:gd name="T54" fmla="*/ 89 w 182"/>
                <a:gd name="T55" fmla="*/ 303 h 303"/>
                <a:gd name="T56" fmla="*/ 92 w 182"/>
                <a:gd name="T57" fmla="*/ 303 h 303"/>
                <a:gd name="T58" fmla="*/ 95 w 182"/>
                <a:gd name="T59" fmla="*/ 302 h 303"/>
                <a:gd name="T60" fmla="*/ 171 w 182"/>
                <a:gd name="T61" fmla="*/ 207 h 303"/>
                <a:gd name="T62" fmla="*/ 173 w 182"/>
                <a:gd name="T63" fmla="*/ 202 h 303"/>
                <a:gd name="T64" fmla="*/ 171 w 182"/>
                <a:gd name="T65" fmla="*/ 199 h 303"/>
                <a:gd name="T66" fmla="*/ 168 w 182"/>
                <a:gd name="T67" fmla="*/ 199 h 303"/>
                <a:gd name="T68" fmla="*/ 11 w 182"/>
                <a:gd name="T69" fmla="*/ 90 h 303"/>
                <a:gd name="T70" fmla="*/ 17 w 182"/>
                <a:gd name="T71" fmla="*/ 58 h 303"/>
                <a:gd name="T72" fmla="*/ 34 w 182"/>
                <a:gd name="T73" fmla="*/ 33 h 303"/>
                <a:gd name="T74" fmla="*/ 60 w 182"/>
                <a:gd name="T75" fmla="*/ 15 h 303"/>
                <a:gd name="T76" fmla="*/ 92 w 182"/>
                <a:gd name="T77" fmla="*/ 9 h 303"/>
                <a:gd name="T78" fmla="*/ 109 w 182"/>
                <a:gd name="T79" fmla="*/ 11 h 303"/>
                <a:gd name="T80" fmla="*/ 138 w 182"/>
                <a:gd name="T81" fmla="*/ 23 h 303"/>
                <a:gd name="T82" fmla="*/ 159 w 182"/>
                <a:gd name="T83" fmla="*/ 44 h 303"/>
                <a:gd name="T84" fmla="*/ 171 w 182"/>
                <a:gd name="T85" fmla="*/ 73 h 303"/>
                <a:gd name="T86" fmla="*/ 173 w 182"/>
                <a:gd name="T87" fmla="*/ 90 h 303"/>
                <a:gd name="T88" fmla="*/ 167 w 182"/>
                <a:gd name="T89" fmla="*/ 122 h 303"/>
                <a:gd name="T90" fmla="*/ 148 w 182"/>
                <a:gd name="T91" fmla="*/ 148 h 303"/>
                <a:gd name="T92" fmla="*/ 124 w 182"/>
                <a:gd name="T93" fmla="*/ 165 h 303"/>
                <a:gd name="T94" fmla="*/ 92 w 182"/>
                <a:gd name="T95" fmla="*/ 171 h 303"/>
                <a:gd name="T96" fmla="*/ 75 w 182"/>
                <a:gd name="T97" fmla="*/ 170 h 303"/>
                <a:gd name="T98" fmla="*/ 46 w 182"/>
                <a:gd name="T99" fmla="*/ 158 h 303"/>
                <a:gd name="T100" fmla="*/ 24 w 182"/>
                <a:gd name="T101" fmla="*/ 136 h 303"/>
                <a:gd name="T102" fmla="*/ 12 w 182"/>
                <a:gd name="T103" fmla="*/ 107 h 303"/>
                <a:gd name="T104" fmla="*/ 11 w 182"/>
                <a:gd name="T105" fmla="*/ 90 h 303"/>
                <a:gd name="T106" fmla="*/ 26 w 182"/>
                <a:gd name="T107" fmla="*/ 208 h 303"/>
                <a:gd name="T108" fmla="*/ 57 w 182"/>
                <a:gd name="T109" fmla="*/ 208 h 303"/>
                <a:gd name="T110" fmla="*/ 61 w 182"/>
                <a:gd name="T111" fmla="*/ 204 h 303"/>
                <a:gd name="T112" fmla="*/ 63 w 182"/>
                <a:gd name="T113" fmla="*/ 177 h 303"/>
                <a:gd name="T114" fmla="*/ 76 w 182"/>
                <a:gd name="T115" fmla="*/ 181 h 303"/>
                <a:gd name="T116" fmla="*/ 92 w 182"/>
                <a:gd name="T117" fmla="*/ 182 h 303"/>
                <a:gd name="T118" fmla="*/ 121 w 182"/>
                <a:gd name="T119" fmla="*/ 177 h 303"/>
                <a:gd name="T120" fmla="*/ 121 w 182"/>
                <a:gd name="T121" fmla="*/ 204 h 303"/>
                <a:gd name="T122" fmla="*/ 122 w 182"/>
                <a:gd name="T123" fmla="*/ 207 h 303"/>
                <a:gd name="T124" fmla="*/ 158 w 182"/>
                <a:gd name="T125" fmla="*/ 20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303">
                  <a:moveTo>
                    <a:pt x="168" y="199"/>
                  </a:moveTo>
                  <a:lnTo>
                    <a:pt x="132" y="199"/>
                  </a:lnTo>
                  <a:lnTo>
                    <a:pt x="132" y="173"/>
                  </a:lnTo>
                  <a:lnTo>
                    <a:pt x="132" y="173"/>
                  </a:lnTo>
                  <a:lnTo>
                    <a:pt x="132" y="173"/>
                  </a:lnTo>
                  <a:lnTo>
                    <a:pt x="142" y="165"/>
                  </a:lnTo>
                  <a:lnTo>
                    <a:pt x="153" y="158"/>
                  </a:lnTo>
                  <a:lnTo>
                    <a:pt x="162" y="148"/>
                  </a:lnTo>
                  <a:lnTo>
                    <a:pt x="170" y="139"/>
                  </a:lnTo>
                  <a:lnTo>
                    <a:pt x="175" y="127"/>
                  </a:lnTo>
                  <a:lnTo>
                    <a:pt x="179" y="116"/>
                  </a:lnTo>
                  <a:lnTo>
                    <a:pt x="182" y="104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2" y="81"/>
                  </a:lnTo>
                  <a:lnTo>
                    <a:pt x="181" y="72"/>
                  </a:lnTo>
                  <a:lnTo>
                    <a:pt x="176" y="55"/>
                  </a:lnTo>
                  <a:lnTo>
                    <a:pt x="167" y="40"/>
                  </a:lnTo>
                  <a:lnTo>
                    <a:pt x="156" y="26"/>
                  </a:lnTo>
                  <a:lnTo>
                    <a:pt x="142" y="15"/>
                  </a:lnTo>
                  <a:lnTo>
                    <a:pt x="127" y="6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3" y="0"/>
                  </a:lnTo>
                  <a:lnTo>
                    <a:pt x="73" y="1"/>
                  </a:lnTo>
                  <a:lnTo>
                    <a:pt x="57" y="6"/>
                  </a:lnTo>
                  <a:lnTo>
                    <a:pt x="41" y="15"/>
                  </a:lnTo>
                  <a:lnTo>
                    <a:pt x="27" y="26"/>
                  </a:lnTo>
                  <a:lnTo>
                    <a:pt x="15" y="40"/>
                  </a:lnTo>
                  <a:lnTo>
                    <a:pt x="7" y="55"/>
                  </a:lnTo>
                  <a:lnTo>
                    <a:pt x="1" y="72"/>
                  </a:lnTo>
                  <a:lnTo>
                    <a:pt x="1" y="81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" y="104"/>
                  </a:lnTo>
                  <a:lnTo>
                    <a:pt x="4" y="116"/>
                  </a:lnTo>
                  <a:lnTo>
                    <a:pt x="7" y="127"/>
                  </a:lnTo>
                  <a:lnTo>
                    <a:pt x="14" y="139"/>
                  </a:lnTo>
                  <a:lnTo>
                    <a:pt x="21" y="148"/>
                  </a:lnTo>
                  <a:lnTo>
                    <a:pt x="30" y="158"/>
                  </a:lnTo>
                  <a:lnTo>
                    <a:pt x="40" y="165"/>
                  </a:lnTo>
                  <a:lnTo>
                    <a:pt x="52" y="173"/>
                  </a:lnTo>
                  <a:lnTo>
                    <a:pt x="52" y="173"/>
                  </a:lnTo>
                  <a:lnTo>
                    <a:pt x="52" y="199"/>
                  </a:lnTo>
                  <a:lnTo>
                    <a:pt x="15" y="199"/>
                  </a:lnTo>
                  <a:lnTo>
                    <a:pt x="15" y="199"/>
                  </a:lnTo>
                  <a:lnTo>
                    <a:pt x="12" y="199"/>
                  </a:lnTo>
                  <a:lnTo>
                    <a:pt x="11" y="202"/>
                  </a:lnTo>
                  <a:lnTo>
                    <a:pt x="11" y="202"/>
                  </a:lnTo>
                  <a:lnTo>
                    <a:pt x="11" y="204"/>
                  </a:lnTo>
                  <a:lnTo>
                    <a:pt x="11" y="207"/>
                  </a:lnTo>
                  <a:lnTo>
                    <a:pt x="87" y="302"/>
                  </a:lnTo>
                  <a:lnTo>
                    <a:pt x="87" y="302"/>
                  </a:lnTo>
                  <a:lnTo>
                    <a:pt x="89" y="303"/>
                  </a:lnTo>
                  <a:lnTo>
                    <a:pt x="92" y="303"/>
                  </a:lnTo>
                  <a:lnTo>
                    <a:pt x="92" y="303"/>
                  </a:lnTo>
                  <a:lnTo>
                    <a:pt x="93" y="303"/>
                  </a:lnTo>
                  <a:lnTo>
                    <a:pt x="95" y="302"/>
                  </a:lnTo>
                  <a:lnTo>
                    <a:pt x="171" y="207"/>
                  </a:lnTo>
                  <a:lnTo>
                    <a:pt x="171" y="207"/>
                  </a:lnTo>
                  <a:lnTo>
                    <a:pt x="173" y="204"/>
                  </a:lnTo>
                  <a:lnTo>
                    <a:pt x="173" y="202"/>
                  </a:lnTo>
                  <a:lnTo>
                    <a:pt x="173" y="202"/>
                  </a:lnTo>
                  <a:lnTo>
                    <a:pt x="171" y="199"/>
                  </a:lnTo>
                  <a:lnTo>
                    <a:pt x="168" y="199"/>
                  </a:lnTo>
                  <a:lnTo>
                    <a:pt x="168" y="199"/>
                  </a:lnTo>
                  <a:close/>
                  <a:moveTo>
                    <a:pt x="11" y="90"/>
                  </a:moveTo>
                  <a:lnTo>
                    <a:pt x="11" y="90"/>
                  </a:lnTo>
                  <a:lnTo>
                    <a:pt x="12" y="73"/>
                  </a:lnTo>
                  <a:lnTo>
                    <a:pt x="17" y="58"/>
                  </a:lnTo>
                  <a:lnTo>
                    <a:pt x="24" y="44"/>
                  </a:lnTo>
                  <a:lnTo>
                    <a:pt x="34" y="33"/>
                  </a:lnTo>
                  <a:lnTo>
                    <a:pt x="46" y="23"/>
                  </a:lnTo>
                  <a:lnTo>
                    <a:pt x="60" y="15"/>
                  </a:lnTo>
                  <a:lnTo>
                    <a:pt x="75" y="11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109" y="11"/>
                  </a:lnTo>
                  <a:lnTo>
                    <a:pt x="124" y="15"/>
                  </a:lnTo>
                  <a:lnTo>
                    <a:pt x="138" y="23"/>
                  </a:lnTo>
                  <a:lnTo>
                    <a:pt x="148" y="33"/>
                  </a:lnTo>
                  <a:lnTo>
                    <a:pt x="159" y="44"/>
                  </a:lnTo>
                  <a:lnTo>
                    <a:pt x="167" y="58"/>
                  </a:lnTo>
                  <a:lnTo>
                    <a:pt x="171" y="73"/>
                  </a:lnTo>
                  <a:lnTo>
                    <a:pt x="173" y="90"/>
                  </a:lnTo>
                  <a:lnTo>
                    <a:pt x="173" y="90"/>
                  </a:lnTo>
                  <a:lnTo>
                    <a:pt x="171" y="107"/>
                  </a:lnTo>
                  <a:lnTo>
                    <a:pt x="167" y="122"/>
                  </a:lnTo>
                  <a:lnTo>
                    <a:pt x="159" y="136"/>
                  </a:lnTo>
                  <a:lnTo>
                    <a:pt x="148" y="148"/>
                  </a:lnTo>
                  <a:lnTo>
                    <a:pt x="138" y="158"/>
                  </a:lnTo>
                  <a:lnTo>
                    <a:pt x="124" y="165"/>
                  </a:lnTo>
                  <a:lnTo>
                    <a:pt x="109" y="170"/>
                  </a:lnTo>
                  <a:lnTo>
                    <a:pt x="92" y="171"/>
                  </a:lnTo>
                  <a:lnTo>
                    <a:pt x="92" y="171"/>
                  </a:lnTo>
                  <a:lnTo>
                    <a:pt x="75" y="170"/>
                  </a:lnTo>
                  <a:lnTo>
                    <a:pt x="60" y="165"/>
                  </a:lnTo>
                  <a:lnTo>
                    <a:pt x="46" y="158"/>
                  </a:lnTo>
                  <a:lnTo>
                    <a:pt x="34" y="148"/>
                  </a:lnTo>
                  <a:lnTo>
                    <a:pt x="24" y="136"/>
                  </a:lnTo>
                  <a:lnTo>
                    <a:pt x="17" y="122"/>
                  </a:lnTo>
                  <a:lnTo>
                    <a:pt x="12" y="107"/>
                  </a:lnTo>
                  <a:lnTo>
                    <a:pt x="11" y="90"/>
                  </a:lnTo>
                  <a:lnTo>
                    <a:pt x="11" y="90"/>
                  </a:lnTo>
                  <a:close/>
                  <a:moveTo>
                    <a:pt x="92" y="291"/>
                  </a:moveTo>
                  <a:lnTo>
                    <a:pt x="26" y="208"/>
                  </a:lnTo>
                  <a:lnTo>
                    <a:pt x="57" y="208"/>
                  </a:lnTo>
                  <a:lnTo>
                    <a:pt x="57" y="208"/>
                  </a:lnTo>
                  <a:lnTo>
                    <a:pt x="60" y="207"/>
                  </a:lnTo>
                  <a:lnTo>
                    <a:pt x="61" y="204"/>
                  </a:lnTo>
                  <a:lnTo>
                    <a:pt x="61" y="176"/>
                  </a:lnTo>
                  <a:lnTo>
                    <a:pt x="63" y="177"/>
                  </a:lnTo>
                  <a:lnTo>
                    <a:pt x="63" y="177"/>
                  </a:lnTo>
                  <a:lnTo>
                    <a:pt x="76" y="181"/>
                  </a:lnTo>
                  <a:lnTo>
                    <a:pt x="92" y="182"/>
                  </a:lnTo>
                  <a:lnTo>
                    <a:pt x="92" y="182"/>
                  </a:lnTo>
                  <a:lnTo>
                    <a:pt x="106" y="181"/>
                  </a:lnTo>
                  <a:lnTo>
                    <a:pt x="121" y="177"/>
                  </a:lnTo>
                  <a:lnTo>
                    <a:pt x="121" y="176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22" y="207"/>
                  </a:lnTo>
                  <a:lnTo>
                    <a:pt x="127" y="208"/>
                  </a:lnTo>
                  <a:lnTo>
                    <a:pt x="158" y="208"/>
                  </a:lnTo>
                  <a:lnTo>
                    <a:pt x="92" y="291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4" name="Freeform 607"/>
            <p:cNvSpPr>
              <a:spLocks noEditPoints="1"/>
            </p:cNvSpPr>
            <p:nvPr/>
          </p:nvSpPr>
          <p:spPr bwMode="auto">
            <a:xfrm>
              <a:off x="6759576" y="4886325"/>
              <a:ext cx="174625" cy="171450"/>
            </a:xfrm>
            <a:custGeom>
              <a:avLst/>
              <a:gdLst>
                <a:gd name="T0" fmla="*/ 75 w 110"/>
                <a:gd name="T1" fmla="*/ 75 h 108"/>
                <a:gd name="T2" fmla="*/ 104 w 110"/>
                <a:gd name="T3" fmla="*/ 75 h 108"/>
                <a:gd name="T4" fmla="*/ 110 w 110"/>
                <a:gd name="T5" fmla="*/ 70 h 108"/>
                <a:gd name="T6" fmla="*/ 110 w 110"/>
                <a:gd name="T7" fmla="*/ 39 h 108"/>
                <a:gd name="T8" fmla="*/ 104 w 110"/>
                <a:gd name="T9" fmla="*/ 33 h 108"/>
                <a:gd name="T10" fmla="*/ 75 w 110"/>
                <a:gd name="T11" fmla="*/ 4 h 108"/>
                <a:gd name="T12" fmla="*/ 73 w 110"/>
                <a:gd name="T13" fmla="*/ 1 h 108"/>
                <a:gd name="T14" fmla="*/ 39 w 110"/>
                <a:gd name="T15" fmla="*/ 0 h 108"/>
                <a:gd name="T16" fmla="*/ 36 w 110"/>
                <a:gd name="T17" fmla="*/ 1 h 108"/>
                <a:gd name="T18" fmla="*/ 35 w 110"/>
                <a:gd name="T19" fmla="*/ 33 h 108"/>
                <a:gd name="T20" fmla="*/ 4 w 110"/>
                <a:gd name="T21" fmla="*/ 33 h 108"/>
                <a:gd name="T22" fmla="*/ 0 w 110"/>
                <a:gd name="T23" fmla="*/ 39 h 108"/>
                <a:gd name="T24" fmla="*/ 0 w 110"/>
                <a:gd name="T25" fmla="*/ 70 h 108"/>
                <a:gd name="T26" fmla="*/ 4 w 110"/>
                <a:gd name="T27" fmla="*/ 75 h 108"/>
                <a:gd name="T28" fmla="*/ 35 w 110"/>
                <a:gd name="T29" fmla="*/ 104 h 108"/>
                <a:gd name="T30" fmla="*/ 36 w 110"/>
                <a:gd name="T31" fmla="*/ 107 h 108"/>
                <a:gd name="T32" fmla="*/ 70 w 110"/>
                <a:gd name="T33" fmla="*/ 108 h 108"/>
                <a:gd name="T34" fmla="*/ 73 w 110"/>
                <a:gd name="T35" fmla="*/ 107 h 108"/>
                <a:gd name="T36" fmla="*/ 75 w 110"/>
                <a:gd name="T37" fmla="*/ 104 h 108"/>
                <a:gd name="T38" fmla="*/ 66 w 110"/>
                <a:gd name="T39" fmla="*/ 99 h 108"/>
                <a:gd name="T40" fmla="*/ 44 w 110"/>
                <a:gd name="T41" fmla="*/ 70 h 108"/>
                <a:gd name="T42" fmla="*/ 43 w 110"/>
                <a:gd name="T43" fmla="*/ 65 h 108"/>
                <a:gd name="T44" fmla="*/ 10 w 110"/>
                <a:gd name="T45" fmla="*/ 64 h 108"/>
                <a:gd name="T46" fmla="*/ 39 w 110"/>
                <a:gd name="T47" fmla="*/ 44 h 108"/>
                <a:gd name="T48" fmla="*/ 43 w 110"/>
                <a:gd name="T49" fmla="*/ 43 h 108"/>
                <a:gd name="T50" fmla="*/ 44 w 110"/>
                <a:gd name="T51" fmla="*/ 9 h 108"/>
                <a:gd name="T52" fmla="*/ 66 w 110"/>
                <a:gd name="T53" fmla="*/ 39 h 108"/>
                <a:gd name="T54" fmla="*/ 67 w 110"/>
                <a:gd name="T55" fmla="*/ 43 h 108"/>
                <a:gd name="T56" fmla="*/ 99 w 110"/>
                <a:gd name="T57" fmla="*/ 44 h 108"/>
                <a:gd name="T58" fmla="*/ 70 w 110"/>
                <a:gd name="T59" fmla="*/ 64 h 108"/>
                <a:gd name="T60" fmla="*/ 67 w 110"/>
                <a:gd name="T61" fmla="*/ 65 h 108"/>
                <a:gd name="T62" fmla="*/ 66 w 110"/>
                <a:gd name="T6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108">
                  <a:moveTo>
                    <a:pt x="75" y="104"/>
                  </a:moveTo>
                  <a:lnTo>
                    <a:pt x="75" y="75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08" y="73"/>
                  </a:lnTo>
                  <a:lnTo>
                    <a:pt x="110" y="70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08" y="35"/>
                  </a:lnTo>
                  <a:lnTo>
                    <a:pt x="104" y="33"/>
                  </a:lnTo>
                  <a:lnTo>
                    <a:pt x="75" y="33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3" y="1"/>
                  </a:lnTo>
                  <a:lnTo>
                    <a:pt x="70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5" y="4"/>
                  </a:lnTo>
                  <a:lnTo>
                    <a:pt x="35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4" y="75"/>
                  </a:lnTo>
                  <a:lnTo>
                    <a:pt x="35" y="75"/>
                  </a:lnTo>
                  <a:lnTo>
                    <a:pt x="35" y="104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9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4"/>
                  </a:lnTo>
                  <a:lnTo>
                    <a:pt x="75" y="104"/>
                  </a:lnTo>
                  <a:close/>
                  <a:moveTo>
                    <a:pt x="66" y="70"/>
                  </a:moveTo>
                  <a:lnTo>
                    <a:pt x="66" y="99"/>
                  </a:lnTo>
                  <a:lnTo>
                    <a:pt x="44" y="99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3" y="65"/>
                  </a:lnTo>
                  <a:lnTo>
                    <a:pt x="39" y="64"/>
                  </a:lnTo>
                  <a:lnTo>
                    <a:pt x="10" y="64"/>
                  </a:lnTo>
                  <a:lnTo>
                    <a:pt x="10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3" y="43"/>
                  </a:lnTo>
                  <a:lnTo>
                    <a:pt x="44" y="39"/>
                  </a:lnTo>
                  <a:lnTo>
                    <a:pt x="44" y="9"/>
                  </a:lnTo>
                  <a:lnTo>
                    <a:pt x="66" y="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7" y="43"/>
                  </a:lnTo>
                  <a:lnTo>
                    <a:pt x="70" y="44"/>
                  </a:lnTo>
                  <a:lnTo>
                    <a:pt x="99" y="44"/>
                  </a:lnTo>
                  <a:lnTo>
                    <a:pt x="99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67" y="65"/>
                  </a:lnTo>
                  <a:lnTo>
                    <a:pt x="66" y="70"/>
                  </a:lnTo>
                  <a:lnTo>
                    <a:pt x="66" y="70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25" name="Group 324"/>
          <p:cNvGrpSpPr/>
          <p:nvPr userDrawn="1"/>
        </p:nvGrpSpPr>
        <p:grpSpPr>
          <a:xfrm>
            <a:off x="9057975" y="4614974"/>
            <a:ext cx="330975" cy="416523"/>
            <a:chOff x="7472363" y="4822825"/>
            <a:chExt cx="280988" cy="471488"/>
          </a:xfrm>
        </p:grpSpPr>
        <p:sp>
          <p:nvSpPr>
            <p:cNvPr id="326" name="Freeform 608"/>
            <p:cNvSpPr>
              <a:spLocks noEditPoints="1"/>
            </p:cNvSpPr>
            <p:nvPr/>
          </p:nvSpPr>
          <p:spPr bwMode="auto">
            <a:xfrm>
              <a:off x="7472363" y="4822825"/>
              <a:ext cx="280988" cy="471488"/>
            </a:xfrm>
            <a:custGeom>
              <a:avLst/>
              <a:gdLst>
                <a:gd name="T0" fmla="*/ 128 w 177"/>
                <a:gd name="T1" fmla="*/ 193 h 297"/>
                <a:gd name="T2" fmla="*/ 128 w 177"/>
                <a:gd name="T3" fmla="*/ 167 h 297"/>
                <a:gd name="T4" fmla="*/ 139 w 177"/>
                <a:gd name="T5" fmla="*/ 161 h 297"/>
                <a:gd name="T6" fmla="*/ 157 w 177"/>
                <a:gd name="T7" fmla="*/ 144 h 297"/>
                <a:gd name="T8" fmla="*/ 170 w 177"/>
                <a:gd name="T9" fmla="*/ 124 h 297"/>
                <a:gd name="T10" fmla="*/ 177 w 177"/>
                <a:gd name="T11" fmla="*/ 101 h 297"/>
                <a:gd name="T12" fmla="*/ 177 w 177"/>
                <a:gd name="T13" fmla="*/ 89 h 297"/>
                <a:gd name="T14" fmla="*/ 176 w 177"/>
                <a:gd name="T15" fmla="*/ 70 h 297"/>
                <a:gd name="T16" fmla="*/ 162 w 177"/>
                <a:gd name="T17" fmla="*/ 38 h 297"/>
                <a:gd name="T18" fmla="*/ 139 w 177"/>
                <a:gd name="T19" fmla="*/ 14 h 297"/>
                <a:gd name="T20" fmla="*/ 107 w 177"/>
                <a:gd name="T21" fmla="*/ 1 h 297"/>
                <a:gd name="T22" fmla="*/ 89 w 177"/>
                <a:gd name="T23" fmla="*/ 0 h 297"/>
                <a:gd name="T24" fmla="*/ 79 w 177"/>
                <a:gd name="T25" fmla="*/ 0 h 297"/>
                <a:gd name="T26" fmla="*/ 55 w 177"/>
                <a:gd name="T27" fmla="*/ 6 h 297"/>
                <a:gd name="T28" fmla="*/ 26 w 177"/>
                <a:gd name="T29" fmla="*/ 26 h 297"/>
                <a:gd name="T30" fmla="*/ 7 w 177"/>
                <a:gd name="T31" fmla="*/ 53 h 297"/>
                <a:gd name="T32" fmla="*/ 0 w 177"/>
                <a:gd name="T33" fmla="*/ 79 h 297"/>
                <a:gd name="T34" fmla="*/ 0 w 177"/>
                <a:gd name="T35" fmla="*/ 89 h 297"/>
                <a:gd name="T36" fmla="*/ 3 w 177"/>
                <a:gd name="T37" fmla="*/ 112 h 297"/>
                <a:gd name="T38" fmla="*/ 13 w 177"/>
                <a:gd name="T39" fmla="*/ 135 h 297"/>
                <a:gd name="T40" fmla="*/ 29 w 177"/>
                <a:gd name="T41" fmla="*/ 153 h 297"/>
                <a:gd name="T42" fmla="*/ 49 w 177"/>
                <a:gd name="T43" fmla="*/ 167 h 297"/>
                <a:gd name="T44" fmla="*/ 50 w 177"/>
                <a:gd name="T45" fmla="*/ 193 h 297"/>
                <a:gd name="T46" fmla="*/ 12 w 177"/>
                <a:gd name="T47" fmla="*/ 193 h 297"/>
                <a:gd name="T48" fmla="*/ 7 w 177"/>
                <a:gd name="T49" fmla="*/ 196 h 297"/>
                <a:gd name="T50" fmla="*/ 7 w 177"/>
                <a:gd name="T51" fmla="*/ 199 h 297"/>
                <a:gd name="T52" fmla="*/ 85 w 177"/>
                <a:gd name="T53" fmla="*/ 295 h 297"/>
                <a:gd name="T54" fmla="*/ 89 w 177"/>
                <a:gd name="T55" fmla="*/ 297 h 297"/>
                <a:gd name="T56" fmla="*/ 93 w 177"/>
                <a:gd name="T57" fmla="*/ 295 h 297"/>
                <a:gd name="T58" fmla="*/ 170 w 177"/>
                <a:gd name="T59" fmla="*/ 200 h 297"/>
                <a:gd name="T60" fmla="*/ 170 w 177"/>
                <a:gd name="T61" fmla="*/ 196 h 297"/>
                <a:gd name="T62" fmla="*/ 168 w 177"/>
                <a:gd name="T63" fmla="*/ 194 h 297"/>
                <a:gd name="T64" fmla="*/ 167 w 177"/>
                <a:gd name="T65" fmla="*/ 193 h 297"/>
                <a:gd name="T66" fmla="*/ 9 w 177"/>
                <a:gd name="T67" fmla="*/ 89 h 297"/>
                <a:gd name="T68" fmla="*/ 15 w 177"/>
                <a:gd name="T69" fmla="*/ 56 h 297"/>
                <a:gd name="T70" fmla="*/ 33 w 177"/>
                <a:gd name="T71" fmla="*/ 32 h 297"/>
                <a:gd name="T72" fmla="*/ 58 w 177"/>
                <a:gd name="T73" fmla="*/ 15 h 297"/>
                <a:gd name="T74" fmla="*/ 89 w 177"/>
                <a:gd name="T75" fmla="*/ 9 h 297"/>
                <a:gd name="T76" fmla="*/ 105 w 177"/>
                <a:gd name="T77" fmla="*/ 11 h 297"/>
                <a:gd name="T78" fmla="*/ 133 w 177"/>
                <a:gd name="T79" fmla="*/ 23 h 297"/>
                <a:gd name="T80" fmla="*/ 154 w 177"/>
                <a:gd name="T81" fmla="*/ 44 h 297"/>
                <a:gd name="T82" fmla="*/ 167 w 177"/>
                <a:gd name="T83" fmla="*/ 72 h 297"/>
                <a:gd name="T84" fmla="*/ 168 w 177"/>
                <a:gd name="T85" fmla="*/ 89 h 297"/>
                <a:gd name="T86" fmla="*/ 162 w 177"/>
                <a:gd name="T87" fmla="*/ 119 h 297"/>
                <a:gd name="T88" fmla="*/ 145 w 177"/>
                <a:gd name="T89" fmla="*/ 144 h 297"/>
                <a:gd name="T90" fmla="*/ 121 w 177"/>
                <a:gd name="T91" fmla="*/ 161 h 297"/>
                <a:gd name="T92" fmla="*/ 89 w 177"/>
                <a:gd name="T93" fmla="*/ 167 h 297"/>
                <a:gd name="T94" fmla="*/ 73 w 177"/>
                <a:gd name="T95" fmla="*/ 165 h 297"/>
                <a:gd name="T96" fmla="*/ 44 w 177"/>
                <a:gd name="T97" fmla="*/ 153 h 297"/>
                <a:gd name="T98" fmla="*/ 23 w 177"/>
                <a:gd name="T99" fmla="*/ 132 h 297"/>
                <a:gd name="T100" fmla="*/ 10 w 177"/>
                <a:gd name="T101" fmla="*/ 104 h 297"/>
                <a:gd name="T102" fmla="*/ 9 w 177"/>
                <a:gd name="T103" fmla="*/ 89 h 297"/>
                <a:gd name="T104" fmla="*/ 21 w 177"/>
                <a:gd name="T105" fmla="*/ 202 h 297"/>
                <a:gd name="T106" fmla="*/ 53 w 177"/>
                <a:gd name="T107" fmla="*/ 202 h 297"/>
                <a:gd name="T108" fmla="*/ 58 w 177"/>
                <a:gd name="T109" fmla="*/ 197 h 297"/>
                <a:gd name="T110" fmla="*/ 59 w 177"/>
                <a:gd name="T111" fmla="*/ 171 h 297"/>
                <a:gd name="T112" fmla="*/ 75 w 177"/>
                <a:gd name="T113" fmla="*/ 176 h 297"/>
                <a:gd name="T114" fmla="*/ 89 w 177"/>
                <a:gd name="T115" fmla="*/ 176 h 297"/>
                <a:gd name="T116" fmla="*/ 119 w 177"/>
                <a:gd name="T117" fmla="*/ 171 h 297"/>
                <a:gd name="T118" fmla="*/ 119 w 177"/>
                <a:gd name="T119" fmla="*/ 197 h 297"/>
                <a:gd name="T120" fmla="*/ 121 w 177"/>
                <a:gd name="T121" fmla="*/ 200 h 297"/>
                <a:gd name="T122" fmla="*/ 157 w 177"/>
                <a:gd name="T123" fmla="*/ 20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297">
                  <a:moveTo>
                    <a:pt x="167" y="193"/>
                  </a:moveTo>
                  <a:lnTo>
                    <a:pt x="128" y="193"/>
                  </a:lnTo>
                  <a:lnTo>
                    <a:pt x="128" y="167"/>
                  </a:lnTo>
                  <a:lnTo>
                    <a:pt x="128" y="167"/>
                  </a:lnTo>
                  <a:lnTo>
                    <a:pt x="128" y="167"/>
                  </a:lnTo>
                  <a:lnTo>
                    <a:pt x="139" y="161"/>
                  </a:lnTo>
                  <a:lnTo>
                    <a:pt x="150" y="153"/>
                  </a:lnTo>
                  <a:lnTo>
                    <a:pt x="157" y="144"/>
                  </a:lnTo>
                  <a:lnTo>
                    <a:pt x="165" y="135"/>
                  </a:lnTo>
                  <a:lnTo>
                    <a:pt x="170" y="124"/>
                  </a:lnTo>
                  <a:lnTo>
                    <a:pt x="174" y="112"/>
                  </a:lnTo>
                  <a:lnTo>
                    <a:pt x="177" y="101"/>
                  </a:lnTo>
                  <a:lnTo>
                    <a:pt x="177" y="89"/>
                  </a:lnTo>
                  <a:lnTo>
                    <a:pt x="177" y="89"/>
                  </a:lnTo>
                  <a:lnTo>
                    <a:pt x="177" y="79"/>
                  </a:lnTo>
                  <a:lnTo>
                    <a:pt x="176" y="70"/>
                  </a:lnTo>
                  <a:lnTo>
                    <a:pt x="171" y="53"/>
                  </a:lnTo>
                  <a:lnTo>
                    <a:pt x="162" y="38"/>
                  </a:lnTo>
                  <a:lnTo>
                    <a:pt x="151" y="26"/>
                  </a:lnTo>
                  <a:lnTo>
                    <a:pt x="139" y="14"/>
                  </a:lnTo>
                  <a:lnTo>
                    <a:pt x="124" y="6"/>
                  </a:lnTo>
                  <a:lnTo>
                    <a:pt x="107" y="1"/>
                  </a:lnTo>
                  <a:lnTo>
                    <a:pt x="9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72" y="1"/>
                  </a:lnTo>
                  <a:lnTo>
                    <a:pt x="55" y="6"/>
                  </a:lnTo>
                  <a:lnTo>
                    <a:pt x="39" y="14"/>
                  </a:lnTo>
                  <a:lnTo>
                    <a:pt x="26" y="26"/>
                  </a:lnTo>
                  <a:lnTo>
                    <a:pt x="15" y="38"/>
                  </a:lnTo>
                  <a:lnTo>
                    <a:pt x="7" y="53"/>
                  </a:lnTo>
                  <a:lnTo>
                    <a:pt x="1" y="70"/>
                  </a:lnTo>
                  <a:lnTo>
                    <a:pt x="0" y="7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101"/>
                  </a:lnTo>
                  <a:lnTo>
                    <a:pt x="3" y="112"/>
                  </a:lnTo>
                  <a:lnTo>
                    <a:pt x="7" y="124"/>
                  </a:lnTo>
                  <a:lnTo>
                    <a:pt x="13" y="135"/>
                  </a:lnTo>
                  <a:lnTo>
                    <a:pt x="20" y="144"/>
                  </a:lnTo>
                  <a:lnTo>
                    <a:pt x="29" y="153"/>
                  </a:lnTo>
                  <a:lnTo>
                    <a:pt x="38" y="161"/>
                  </a:lnTo>
                  <a:lnTo>
                    <a:pt x="49" y="167"/>
                  </a:lnTo>
                  <a:lnTo>
                    <a:pt x="50" y="167"/>
                  </a:lnTo>
                  <a:lnTo>
                    <a:pt x="50" y="193"/>
                  </a:lnTo>
                  <a:lnTo>
                    <a:pt x="12" y="193"/>
                  </a:lnTo>
                  <a:lnTo>
                    <a:pt x="12" y="193"/>
                  </a:lnTo>
                  <a:lnTo>
                    <a:pt x="9" y="194"/>
                  </a:lnTo>
                  <a:lnTo>
                    <a:pt x="7" y="196"/>
                  </a:lnTo>
                  <a:lnTo>
                    <a:pt x="7" y="196"/>
                  </a:lnTo>
                  <a:lnTo>
                    <a:pt x="7" y="199"/>
                  </a:lnTo>
                  <a:lnTo>
                    <a:pt x="9" y="200"/>
                  </a:lnTo>
                  <a:lnTo>
                    <a:pt x="85" y="295"/>
                  </a:lnTo>
                  <a:lnTo>
                    <a:pt x="85" y="295"/>
                  </a:lnTo>
                  <a:lnTo>
                    <a:pt x="89" y="297"/>
                  </a:lnTo>
                  <a:lnTo>
                    <a:pt x="89" y="297"/>
                  </a:lnTo>
                  <a:lnTo>
                    <a:pt x="93" y="295"/>
                  </a:lnTo>
                  <a:lnTo>
                    <a:pt x="170" y="200"/>
                  </a:lnTo>
                  <a:lnTo>
                    <a:pt x="170" y="200"/>
                  </a:lnTo>
                  <a:lnTo>
                    <a:pt x="170" y="199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68" y="194"/>
                  </a:lnTo>
                  <a:lnTo>
                    <a:pt x="167" y="193"/>
                  </a:lnTo>
                  <a:lnTo>
                    <a:pt x="167" y="193"/>
                  </a:lnTo>
                  <a:close/>
                  <a:moveTo>
                    <a:pt x="9" y="89"/>
                  </a:moveTo>
                  <a:lnTo>
                    <a:pt x="9" y="89"/>
                  </a:lnTo>
                  <a:lnTo>
                    <a:pt x="10" y="72"/>
                  </a:lnTo>
                  <a:lnTo>
                    <a:pt x="15" y="56"/>
                  </a:lnTo>
                  <a:lnTo>
                    <a:pt x="23" y="44"/>
                  </a:lnTo>
                  <a:lnTo>
                    <a:pt x="33" y="32"/>
                  </a:lnTo>
                  <a:lnTo>
                    <a:pt x="44" y="23"/>
                  </a:lnTo>
                  <a:lnTo>
                    <a:pt x="58" y="15"/>
                  </a:lnTo>
                  <a:lnTo>
                    <a:pt x="73" y="11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105" y="11"/>
                  </a:lnTo>
                  <a:lnTo>
                    <a:pt x="121" y="15"/>
                  </a:lnTo>
                  <a:lnTo>
                    <a:pt x="133" y="23"/>
                  </a:lnTo>
                  <a:lnTo>
                    <a:pt x="145" y="32"/>
                  </a:lnTo>
                  <a:lnTo>
                    <a:pt x="154" y="44"/>
                  </a:lnTo>
                  <a:lnTo>
                    <a:pt x="162" y="56"/>
                  </a:lnTo>
                  <a:lnTo>
                    <a:pt x="167" y="72"/>
                  </a:lnTo>
                  <a:lnTo>
                    <a:pt x="168" y="89"/>
                  </a:lnTo>
                  <a:lnTo>
                    <a:pt x="168" y="89"/>
                  </a:lnTo>
                  <a:lnTo>
                    <a:pt x="167" y="104"/>
                  </a:lnTo>
                  <a:lnTo>
                    <a:pt x="162" y="119"/>
                  </a:lnTo>
                  <a:lnTo>
                    <a:pt x="154" y="132"/>
                  </a:lnTo>
                  <a:lnTo>
                    <a:pt x="145" y="144"/>
                  </a:lnTo>
                  <a:lnTo>
                    <a:pt x="133" y="153"/>
                  </a:lnTo>
                  <a:lnTo>
                    <a:pt x="121" y="161"/>
                  </a:lnTo>
                  <a:lnTo>
                    <a:pt x="105" y="165"/>
                  </a:lnTo>
                  <a:lnTo>
                    <a:pt x="89" y="167"/>
                  </a:lnTo>
                  <a:lnTo>
                    <a:pt x="89" y="167"/>
                  </a:lnTo>
                  <a:lnTo>
                    <a:pt x="73" y="165"/>
                  </a:lnTo>
                  <a:lnTo>
                    <a:pt x="58" y="161"/>
                  </a:lnTo>
                  <a:lnTo>
                    <a:pt x="44" y="153"/>
                  </a:lnTo>
                  <a:lnTo>
                    <a:pt x="33" y="144"/>
                  </a:lnTo>
                  <a:lnTo>
                    <a:pt x="23" y="132"/>
                  </a:lnTo>
                  <a:lnTo>
                    <a:pt x="15" y="119"/>
                  </a:lnTo>
                  <a:lnTo>
                    <a:pt x="10" y="104"/>
                  </a:lnTo>
                  <a:lnTo>
                    <a:pt x="9" y="89"/>
                  </a:lnTo>
                  <a:lnTo>
                    <a:pt x="9" y="89"/>
                  </a:lnTo>
                  <a:close/>
                  <a:moveTo>
                    <a:pt x="89" y="286"/>
                  </a:moveTo>
                  <a:lnTo>
                    <a:pt x="21" y="202"/>
                  </a:lnTo>
                  <a:lnTo>
                    <a:pt x="53" y="202"/>
                  </a:lnTo>
                  <a:lnTo>
                    <a:pt x="53" y="202"/>
                  </a:lnTo>
                  <a:lnTo>
                    <a:pt x="56" y="200"/>
                  </a:lnTo>
                  <a:lnTo>
                    <a:pt x="58" y="197"/>
                  </a:lnTo>
                  <a:lnTo>
                    <a:pt x="58" y="171"/>
                  </a:lnTo>
                  <a:lnTo>
                    <a:pt x="59" y="171"/>
                  </a:lnTo>
                  <a:lnTo>
                    <a:pt x="59" y="171"/>
                  </a:lnTo>
                  <a:lnTo>
                    <a:pt x="75" y="176"/>
                  </a:lnTo>
                  <a:lnTo>
                    <a:pt x="89" y="176"/>
                  </a:lnTo>
                  <a:lnTo>
                    <a:pt x="89" y="176"/>
                  </a:lnTo>
                  <a:lnTo>
                    <a:pt x="104" y="176"/>
                  </a:lnTo>
                  <a:lnTo>
                    <a:pt x="119" y="171"/>
                  </a:lnTo>
                  <a:lnTo>
                    <a:pt x="119" y="171"/>
                  </a:lnTo>
                  <a:lnTo>
                    <a:pt x="119" y="197"/>
                  </a:lnTo>
                  <a:lnTo>
                    <a:pt x="119" y="197"/>
                  </a:lnTo>
                  <a:lnTo>
                    <a:pt x="121" y="200"/>
                  </a:lnTo>
                  <a:lnTo>
                    <a:pt x="124" y="202"/>
                  </a:lnTo>
                  <a:lnTo>
                    <a:pt x="157" y="202"/>
                  </a:lnTo>
                  <a:lnTo>
                    <a:pt x="89" y="28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7" name="Freeform 609"/>
            <p:cNvSpPr>
              <a:spLocks noEditPoints="1"/>
            </p:cNvSpPr>
            <p:nvPr/>
          </p:nvSpPr>
          <p:spPr bwMode="auto">
            <a:xfrm>
              <a:off x="7519988" y="4895850"/>
              <a:ext cx="185738" cy="161925"/>
            </a:xfrm>
            <a:custGeom>
              <a:avLst/>
              <a:gdLst>
                <a:gd name="T0" fmla="*/ 60 w 117"/>
                <a:gd name="T1" fmla="*/ 102 h 102"/>
                <a:gd name="T2" fmla="*/ 63 w 117"/>
                <a:gd name="T3" fmla="*/ 101 h 102"/>
                <a:gd name="T4" fmla="*/ 100 w 117"/>
                <a:gd name="T5" fmla="*/ 63 h 102"/>
                <a:gd name="T6" fmla="*/ 106 w 117"/>
                <a:gd name="T7" fmla="*/ 56 h 102"/>
                <a:gd name="T8" fmla="*/ 115 w 117"/>
                <a:gd name="T9" fmla="*/ 41 h 102"/>
                <a:gd name="T10" fmla="*/ 117 w 117"/>
                <a:gd name="T11" fmla="*/ 32 h 102"/>
                <a:gd name="T12" fmla="*/ 114 w 117"/>
                <a:gd name="T13" fmla="*/ 20 h 102"/>
                <a:gd name="T14" fmla="*/ 108 w 117"/>
                <a:gd name="T15" fmla="*/ 9 h 102"/>
                <a:gd name="T16" fmla="*/ 97 w 117"/>
                <a:gd name="T17" fmla="*/ 3 h 102"/>
                <a:gd name="T18" fmla="*/ 85 w 117"/>
                <a:gd name="T19" fmla="*/ 0 h 102"/>
                <a:gd name="T20" fmla="*/ 77 w 117"/>
                <a:gd name="T21" fmla="*/ 1 h 102"/>
                <a:gd name="T22" fmla="*/ 65 w 117"/>
                <a:gd name="T23" fmla="*/ 7 h 102"/>
                <a:gd name="T24" fmla="*/ 59 w 117"/>
                <a:gd name="T25" fmla="*/ 14 h 102"/>
                <a:gd name="T26" fmla="*/ 59 w 117"/>
                <a:gd name="T27" fmla="*/ 12 h 102"/>
                <a:gd name="T28" fmla="*/ 48 w 117"/>
                <a:gd name="T29" fmla="*/ 3 h 102"/>
                <a:gd name="T30" fmla="*/ 32 w 117"/>
                <a:gd name="T31" fmla="*/ 0 h 102"/>
                <a:gd name="T32" fmla="*/ 26 w 117"/>
                <a:gd name="T33" fmla="*/ 1 h 102"/>
                <a:gd name="T34" fmla="*/ 16 w 117"/>
                <a:gd name="T35" fmla="*/ 6 h 102"/>
                <a:gd name="T36" fmla="*/ 6 w 117"/>
                <a:gd name="T37" fmla="*/ 14 h 102"/>
                <a:gd name="T38" fmla="*/ 2 w 117"/>
                <a:gd name="T39" fmla="*/ 26 h 102"/>
                <a:gd name="T40" fmla="*/ 0 w 117"/>
                <a:gd name="T41" fmla="*/ 32 h 102"/>
                <a:gd name="T42" fmla="*/ 6 w 117"/>
                <a:gd name="T43" fmla="*/ 49 h 102"/>
                <a:gd name="T44" fmla="*/ 19 w 117"/>
                <a:gd name="T45" fmla="*/ 63 h 102"/>
                <a:gd name="T46" fmla="*/ 46 w 117"/>
                <a:gd name="T47" fmla="*/ 92 h 102"/>
                <a:gd name="T48" fmla="*/ 57 w 117"/>
                <a:gd name="T49" fmla="*/ 101 h 102"/>
                <a:gd name="T50" fmla="*/ 60 w 117"/>
                <a:gd name="T51" fmla="*/ 102 h 102"/>
                <a:gd name="T52" fmla="*/ 59 w 117"/>
                <a:gd name="T53" fmla="*/ 92 h 102"/>
                <a:gd name="T54" fmla="*/ 25 w 117"/>
                <a:gd name="T55" fmla="*/ 56 h 102"/>
                <a:gd name="T56" fmla="*/ 14 w 117"/>
                <a:gd name="T57" fmla="*/ 46 h 102"/>
                <a:gd name="T58" fmla="*/ 9 w 117"/>
                <a:gd name="T59" fmla="*/ 32 h 102"/>
                <a:gd name="T60" fmla="*/ 11 w 117"/>
                <a:gd name="T61" fmla="*/ 27 h 102"/>
                <a:gd name="T62" fmla="*/ 17 w 117"/>
                <a:gd name="T63" fmla="*/ 15 h 102"/>
                <a:gd name="T64" fmla="*/ 28 w 117"/>
                <a:gd name="T65" fmla="*/ 9 h 102"/>
                <a:gd name="T66" fmla="*/ 32 w 117"/>
                <a:gd name="T67" fmla="*/ 9 h 102"/>
                <a:gd name="T68" fmla="*/ 45 w 117"/>
                <a:gd name="T69" fmla="*/ 12 h 102"/>
                <a:gd name="T70" fmla="*/ 54 w 117"/>
                <a:gd name="T71" fmla="*/ 21 h 102"/>
                <a:gd name="T72" fmla="*/ 55 w 117"/>
                <a:gd name="T73" fmla="*/ 23 h 102"/>
                <a:gd name="T74" fmla="*/ 60 w 117"/>
                <a:gd name="T75" fmla="*/ 24 h 102"/>
                <a:gd name="T76" fmla="*/ 63 w 117"/>
                <a:gd name="T77" fmla="*/ 23 h 102"/>
                <a:gd name="T78" fmla="*/ 65 w 117"/>
                <a:gd name="T79" fmla="*/ 21 h 102"/>
                <a:gd name="T80" fmla="*/ 72 w 117"/>
                <a:gd name="T81" fmla="*/ 12 h 102"/>
                <a:gd name="T82" fmla="*/ 85 w 117"/>
                <a:gd name="T83" fmla="*/ 9 h 102"/>
                <a:gd name="T84" fmla="*/ 89 w 117"/>
                <a:gd name="T85" fmla="*/ 9 h 102"/>
                <a:gd name="T86" fmla="*/ 101 w 117"/>
                <a:gd name="T87" fmla="*/ 15 h 102"/>
                <a:gd name="T88" fmla="*/ 108 w 117"/>
                <a:gd name="T89" fmla="*/ 27 h 102"/>
                <a:gd name="T90" fmla="*/ 108 w 117"/>
                <a:gd name="T91" fmla="*/ 32 h 102"/>
                <a:gd name="T92" fmla="*/ 103 w 117"/>
                <a:gd name="T93" fmla="*/ 46 h 102"/>
                <a:gd name="T94" fmla="*/ 94 w 117"/>
                <a:gd name="T95" fmla="*/ 56 h 102"/>
                <a:gd name="T96" fmla="*/ 65 w 117"/>
                <a:gd name="T97" fmla="*/ 86 h 102"/>
                <a:gd name="T98" fmla="*/ 59 w 117"/>
                <a:gd name="T9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" h="102">
                  <a:moveTo>
                    <a:pt x="60" y="102"/>
                  </a:moveTo>
                  <a:lnTo>
                    <a:pt x="60" y="102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71" y="92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106" y="56"/>
                  </a:lnTo>
                  <a:lnTo>
                    <a:pt x="111" y="49"/>
                  </a:lnTo>
                  <a:lnTo>
                    <a:pt x="115" y="41"/>
                  </a:lnTo>
                  <a:lnTo>
                    <a:pt x="117" y="32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14" y="20"/>
                  </a:lnTo>
                  <a:lnTo>
                    <a:pt x="112" y="14"/>
                  </a:lnTo>
                  <a:lnTo>
                    <a:pt x="108" y="9"/>
                  </a:lnTo>
                  <a:lnTo>
                    <a:pt x="103" y="6"/>
                  </a:lnTo>
                  <a:lnTo>
                    <a:pt x="97" y="3"/>
                  </a:lnTo>
                  <a:lnTo>
                    <a:pt x="91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77" y="1"/>
                  </a:lnTo>
                  <a:lnTo>
                    <a:pt x="71" y="3"/>
                  </a:lnTo>
                  <a:lnTo>
                    <a:pt x="65" y="7"/>
                  </a:lnTo>
                  <a:lnTo>
                    <a:pt x="60" y="12"/>
                  </a:lnTo>
                  <a:lnTo>
                    <a:pt x="59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2" y="7"/>
                  </a:lnTo>
                  <a:lnTo>
                    <a:pt x="48" y="3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0" y="3"/>
                  </a:lnTo>
                  <a:lnTo>
                    <a:pt x="16" y="6"/>
                  </a:lnTo>
                  <a:lnTo>
                    <a:pt x="11" y="9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41"/>
                  </a:lnTo>
                  <a:lnTo>
                    <a:pt x="6" y="49"/>
                  </a:lnTo>
                  <a:lnTo>
                    <a:pt x="13" y="56"/>
                  </a:lnTo>
                  <a:lnTo>
                    <a:pt x="19" y="63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9" y="102"/>
                  </a:lnTo>
                  <a:lnTo>
                    <a:pt x="60" y="102"/>
                  </a:lnTo>
                  <a:close/>
                  <a:moveTo>
                    <a:pt x="59" y="92"/>
                  </a:moveTo>
                  <a:lnTo>
                    <a:pt x="59" y="92"/>
                  </a:lnTo>
                  <a:lnTo>
                    <a:pt x="52" y="8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14" y="46"/>
                  </a:lnTo>
                  <a:lnTo>
                    <a:pt x="11" y="40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1" y="27"/>
                  </a:lnTo>
                  <a:lnTo>
                    <a:pt x="11" y="23"/>
                  </a:lnTo>
                  <a:lnTo>
                    <a:pt x="17" y="15"/>
                  </a:lnTo>
                  <a:lnTo>
                    <a:pt x="23" y="10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40" y="9"/>
                  </a:lnTo>
                  <a:lnTo>
                    <a:pt x="45" y="12"/>
                  </a:lnTo>
                  <a:lnTo>
                    <a:pt x="49" y="17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5" y="23"/>
                  </a:lnTo>
                  <a:lnTo>
                    <a:pt x="57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3" y="23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8" y="17"/>
                  </a:lnTo>
                  <a:lnTo>
                    <a:pt x="72" y="12"/>
                  </a:lnTo>
                  <a:lnTo>
                    <a:pt x="78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9" y="9"/>
                  </a:lnTo>
                  <a:lnTo>
                    <a:pt x="94" y="10"/>
                  </a:lnTo>
                  <a:lnTo>
                    <a:pt x="101" y="15"/>
                  </a:lnTo>
                  <a:lnTo>
                    <a:pt x="106" y="23"/>
                  </a:lnTo>
                  <a:lnTo>
                    <a:pt x="108" y="27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40"/>
                  </a:lnTo>
                  <a:lnTo>
                    <a:pt x="103" y="46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59" y="92"/>
                  </a:lnTo>
                  <a:lnTo>
                    <a:pt x="59" y="92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8" name="Freeform 610"/>
            <p:cNvSpPr>
              <a:spLocks/>
            </p:cNvSpPr>
            <p:nvPr/>
          </p:nvSpPr>
          <p:spPr bwMode="auto">
            <a:xfrm>
              <a:off x="7646988" y="4924425"/>
              <a:ext cx="33338" cy="36513"/>
            </a:xfrm>
            <a:custGeom>
              <a:avLst/>
              <a:gdLst>
                <a:gd name="T0" fmla="*/ 1 w 21"/>
                <a:gd name="T1" fmla="*/ 6 h 23"/>
                <a:gd name="T2" fmla="*/ 1 w 21"/>
                <a:gd name="T3" fmla="*/ 6 h 23"/>
                <a:gd name="T4" fmla="*/ 8 w 21"/>
                <a:gd name="T5" fmla="*/ 8 h 23"/>
                <a:gd name="T6" fmla="*/ 11 w 21"/>
                <a:gd name="T7" fmla="*/ 11 h 23"/>
                <a:gd name="T8" fmla="*/ 14 w 21"/>
                <a:gd name="T9" fmla="*/ 15 h 23"/>
                <a:gd name="T10" fmla="*/ 15 w 21"/>
                <a:gd name="T11" fmla="*/ 20 h 23"/>
                <a:gd name="T12" fmla="*/ 15 w 21"/>
                <a:gd name="T13" fmla="*/ 20 h 23"/>
                <a:gd name="T14" fmla="*/ 15 w 21"/>
                <a:gd name="T15" fmla="*/ 22 h 23"/>
                <a:gd name="T16" fmla="*/ 18 w 21"/>
                <a:gd name="T17" fmla="*/ 23 h 23"/>
                <a:gd name="T18" fmla="*/ 18 w 21"/>
                <a:gd name="T19" fmla="*/ 23 h 23"/>
                <a:gd name="T20" fmla="*/ 18 w 21"/>
                <a:gd name="T21" fmla="*/ 23 h 23"/>
                <a:gd name="T22" fmla="*/ 20 w 21"/>
                <a:gd name="T23" fmla="*/ 22 h 23"/>
                <a:gd name="T24" fmla="*/ 20 w 21"/>
                <a:gd name="T25" fmla="*/ 22 h 23"/>
                <a:gd name="T26" fmla="*/ 21 w 21"/>
                <a:gd name="T27" fmla="*/ 19 h 23"/>
                <a:gd name="T28" fmla="*/ 21 w 21"/>
                <a:gd name="T29" fmla="*/ 19 h 23"/>
                <a:gd name="T30" fmla="*/ 20 w 21"/>
                <a:gd name="T31" fmla="*/ 12 h 23"/>
                <a:gd name="T32" fmla="*/ 15 w 21"/>
                <a:gd name="T33" fmla="*/ 6 h 23"/>
                <a:gd name="T34" fmla="*/ 9 w 21"/>
                <a:gd name="T35" fmla="*/ 2 h 23"/>
                <a:gd name="T36" fmla="*/ 3 w 21"/>
                <a:gd name="T37" fmla="*/ 0 h 23"/>
                <a:gd name="T38" fmla="*/ 3 w 21"/>
                <a:gd name="T39" fmla="*/ 0 h 23"/>
                <a:gd name="T40" fmla="*/ 0 w 21"/>
                <a:gd name="T41" fmla="*/ 0 h 23"/>
                <a:gd name="T42" fmla="*/ 0 w 21"/>
                <a:gd name="T43" fmla="*/ 2 h 23"/>
                <a:gd name="T44" fmla="*/ 0 w 21"/>
                <a:gd name="T45" fmla="*/ 2 h 23"/>
                <a:gd name="T46" fmla="*/ 0 w 21"/>
                <a:gd name="T47" fmla="*/ 5 h 23"/>
                <a:gd name="T48" fmla="*/ 1 w 21"/>
                <a:gd name="T49" fmla="*/ 6 h 23"/>
                <a:gd name="T50" fmla="*/ 1 w 21"/>
                <a:gd name="T5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23">
                  <a:moveTo>
                    <a:pt x="1" y="6"/>
                  </a:moveTo>
                  <a:lnTo>
                    <a:pt x="1" y="6"/>
                  </a:lnTo>
                  <a:lnTo>
                    <a:pt x="8" y="8"/>
                  </a:lnTo>
                  <a:lnTo>
                    <a:pt x="11" y="11"/>
                  </a:lnTo>
                  <a:lnTo>
                    <a:pt x="14" y="15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0" y="12"/>
                  </a:lnTo>
                  <a:lnTo>
                    <a:pt x="15" y="6"/>
                  </a:lnTo>
                  <a:lnTo>
                    <a:pt x="9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8E2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59255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152A-68C4-44AF-BCA0-A3F9464CA517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44AE8-7B8B-4B3F-8261-FBDCEE1E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6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3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1941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2852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6229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7808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8833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M_3C_H-1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66" y="371594"/>
            <a:ext cx="1917055" cy="4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8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info@ilpqc.or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1"/>
            <a:ext cx="5705374" cy="1826339"/>
          </a:xfrm>
        </p:spPr>
        <p:txBody>
          <a:bodyPr/>
          <a:lstStyle/>
          <a:p>
            <a:r>
              <a:rPr lang="en-US" b="0"/>
              <a:t>BE &amp; PVB Hospital ​</a:t>
            </a:r>
            <a:br>
              <a:rPr lang="en-US" b="0"/>
            </a:br>
            <a:r>
              <a:rPr lang="en-US" b="0"/>
              <a:t>Teams Panel: ​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spcAft>
                <a:spcPts val="0"/>
              </a:spcAft>
            </a:pPr>
            <a:r>
              <a:rPr lang="en-US"/>
              <a:t>Sharing Real-World Approaches</a:t>
            </a:r>
          </a:p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598829-C316-58A5-9F39-481B8FB9C2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400865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" b="13778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2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14" y="643467"/>
            <a:ext cx="1087037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96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09" y="701748"/>
            <a:ext cx="9855581" cy="2014679"/>
          </a:xfrm>
        </p:spPr>
        <p:txBody>
          <a:bodyPr/>
          <a:lstStyle/>
          <a:p>
            <a:br>
              <a:rPr lang="en-US"/>
            </a:br>
            <a:r>
              <a:rPr lang="en-US"/>
              <a:t>Elena Jenkins, BSN, RN, 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000" dirty="0">
                <a:ea typeface="Lato"/>
                <a:cs typeface="Lato"/>
              </a:rPr>
              <a:t>SSM Health St. Mary’s Hospital-St. Louis</a:t>
            </a:r>
          </a:p>
        </p:txBody>
      </p:sp>
    </p:spTree>
    <p:extLst>
      <p:ext uri="{BB962C8B-B14F-4D97-AF65-F5344CB8AC3E}">
        <p14:creationId xmlns:p14="http://schemas.microsoft.com/office/powerpoint/2010/main" val="212193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"/>
          <p:cNvSpPr txBox="1">
            <a:spLocks noGrp="1"/>
          </p:cNvSpPr>
          <p:nvPr>
            <p:ph type="title"/>
          </p:nvPr>
        </p:nvSpPr>
        <p:spPr>
          <a:xfrm>
            <a:off x="6566882" y="3052524"/>
            <a:ext cx="5530850" cy="335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lvl="0" algn="r"/>
            <a:r>
              <a:rPr lang="en-US"/>
              <a:t>Approaches and Strategies for implementation of </a:t>
            </a:r>
            <a:r>
              <a:rPr lang="en-US" err="1"/>
              <a:t>SDoH</a:t>
            </a:r>
            <a:r>
              <a:rPr lang="en-US"/>
              <a:t> screening, Respectful Care Practices, and Implicit Bias Training</a:t>
            </a:r>
            <a:br>
              <a:rPr lang="en-US"/>
            </a:br>
            <a:br>
              <a:rPr lang="en-US"/>
            </a:br>
            <a:r>
              <a:rPr lang="en-US" sz="3600" b="0"/>
              <a:t>Elena Jenkins, BSN, RN, BA</a:t>
            </a:r>
            <a:endParaRPr sz="3600" b="0"/>
          </a:p>
        </p:txBody>
      </p:sp>
    </p:spTree>
    <p:extLst>
      <p:ext uri="{BB962C8B-B14F-4D97-AF65-F5344CB8AC3E}">
        <p14:creationId xmlns:p14="http://schemas.microsoft.com/office/powerpoint/2010/main" val="65480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73" name="Google Shape;573;p2"/>
          <p:cNvSpPr txBox="1">
            <a:spLocks noGrp="1"/>
          </p:cNvSpPr>
          <p:nvPr>
            <p:ph type="body" idx="1"/>
          </p:nvPr>
        </p:nvSpPr>
        <p:spPr>
          <a:xfrm>
            <a:off x="4305300" y="1781175"/>
            <a:ext cx="6156325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80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AutoNum type="arabicPeriod"/>
            </a:pPr>
            <a:r>
              <a:rPr lang="en-US" sz="3600"/>
              <a:t>St. Mary’s Hospital - Background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3600"/>
              <a:buAutoNum type="arabicPeriod"/>
            </a:pPr>
            <a:r>
              <a:rPr lang="en-US" sz="3600"/>
              <a:t>SDOH screening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3600"/>
              <a:buAutoNum type="arabicPeriod"/>
            </a:pPr>
            <a:r>
              <a:rPr lang="en-US" sz="3600"/>
              <a:t>Respectful Care Practices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3600"/>
              <a:buAutoNum type="arabicPeriod"/>
            </a:pPr>
            <a:r>
              <a:rPr lang="en-US" sz="3600"/>
              <a:t>Implicit Bias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175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"/>
          <p:cNvSpPr txBox="1">
            <a:spLocks noGrp="1"/>
          </p:cNvSpPr>
          <p:nvPr>
            <p:ph type="title"/>
          </p:nvPr>
        </p:nvSpPr>
        <p:spPr>
          <a:xfrm>
            <a:off x="-499871" y="-231648"/>
            <a:ext cx="8146986" cy="774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4425" rIns="0" bIns="0" anchor="t" anchorCtr="0">
            <a:noAutofit/>
          </a:bodyPr>
          <a:lstStyle/>
          <a:p>
            <a:pPr marL="571500" lvl="0" indent="-571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B"/>
              </a:buClr>
              <a:buSzPts val="4000"/>
              <a:buFont typeface="Noto Sans Symbols"/>
              <a:buChar char="▪"/>
            </a:pPr>
            <a:r>
              <a:rPr lang="en-US"/>
              <a:t>St Mary’s Hospital</a:t>
            </a:r>
            <a:br>
              <a:rPr lang="en-US"/>
            </a:br>
            <a:br>
              <a:rPr lang="en-US"/>
            </a:br>
            <a:r>
              <a:rPr lang="en-US" sz="1600"/>
              <a:t>2600 Deliveries/yr</a:t>
            </a:r>
            <a:br>
              <a:rPr lang="en-US" sz="1600"/>
            </a:br>
            <a:r>
              <a:rPr lang="en-US" sz="1600"/>
              <a:t>	Labor and Delivery Unit</a:t>
            </a:r>
            <a:br>
              <a:rPr lang="en-US" sz="1600"/>
            </a:br>
            <a:r>
              <a:rPr lang="en-US" sz="1600"/>
              <a:t>13 LDR rooms, 6 Triage rooms, 2 ORs</a:t>
            </a:r>
            <a:br>
              <a:rPr lang="en-US" sz="1600"/>
            </a:br>
            <a:r>
              <a:rPr lang="en-US" sz="1600"/>
              <a:t>	Antepartum Unit</a:t>
            </a:r>
            <a:br>
              <a:rPr lang="en-US" sz="1600"/>
            </a:br>
            <a:r>
              <a:rPr lang="en-US" sz="1600"/>
              <a:t> 28 Antepartum rooms,10 Perinatal Special Care Unit rooms</a:t>
            </a:r>
            <a:br>
              <a:rPr lang="en-US" sz="1600"/>
            </a:br>
            <a:br>
              <a:rPr lang="en-US" sz="1600"/>
            </a:br>
            <a:r>
              <a:rPr lang="en-US" sz="1600"/>
              <a:t>Mother/Baby Unit</a:t>
            </a:r>
            <a:br>
              <a:rPr lang="en-US" sz="1600"/>
            </a:br>
            <a:r>
              <a:rPr lang="en-US" sz="1600"/>
              <a:t>30 Postpartum rooms</a:t>
            </a:r>
            <a:br>
              <a:rPr lang="en-US" sz="1600"/>
            </a:br>
            <a:br>
              <a:rPr lang="en-US" sz="1600"/>
            </a:br>
            <a:r>
              <a:rPr lang="en-US" sz="1600"/>
              <a:t>Level III NICU</a:t>
            </a:r>
            <a:br>
              <a:rPr lang="en-US" sz="1600"/>
            </a:br>
            <a:r>
              <a:rPr lang="en-US" sz="1600"/>
              <a:t>42 beds</a:t>
            </a: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r>
              <a:rPr lang="en-US" sz="1600"/>
              <a:t>Designated Administrative Perinatal Center for the Southern Illinois Perinatal Network.</a:t>
            </a: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endParaRPr sz="1600"/>
          </a:p>
        </p:txBody>
      </p:sp>
      <p:sp>
        <p:nvSpPr>
          <p:cNvPr id="580" name="Google Shape;580;p3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79818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79818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81" name="Google Shape;581;p3"/>
          <p:cNvPicPr preferRelativeResize="0"/>
          <p:nvPr/>
        </p:nvPicPr>
        <p:blipFill rotWithShape="1">
          <a:blip r:embed="rId3">
            <a:alphaModFix/>
          </a:blip>
          <a:srcRect t="23052" b="23052"/>
          <a:stretch/>
        </p:blipFill>
        <p:spPr>
          <a:xfrm>
            <a:off x="1203088" y="3615715"/>
            <a:ext cx="3526779" cy="2662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37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"/>
          <p:cNvSpPr txBox="1">
            <a:spLocks noGrp="1"/>
          </p:cNvSpPr>
          <p:nvPr>
            <p:ph type="title"/>
          </p:nvPr>
        </p:nvSpPr>
        <p:spPr>
          <a:xfrm>
            <a:off x="-499871" y="-231648"/>
            <a:ext cx="8146986" cy="774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4425" rIns="0" bIns="0" anchor="t" anchorCtr="0">
            <a:noAutofit/>
          </a:bodyPr>
          <a:lstStyle/>
          <a:p>
            <a:pPr marL="571500" lvl="0" indent="-571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B"/>
              </a:buClr>
              <a:buSzPts val="4000"/>
              <a:buFont typeface="Noto Sans Symbols"/>
              <a:buChar char="▪"/>
            </a:pPr>
            <a:r>
              <a:rPr lang="en-US"/>
              <a:t>St Mary’s Hospital</a:t>
            </a:r>
            <a:br>
              <a:rPr lang="en-US"/>
            </a:br>
            <a:br>
              <a:rPr lang="en-US"/>
            </a:br>
            <a:r>
              <a:rPr lang="en-US" sz="1600"/>
              <a:t>2600 Deliveries/yr</a:t>
            </a:r>
            <a:br>
              <a:rPr lang="en-US" sz="1600"/>
            </a:br>
            <a:r>
              <a:rPr lang="en-US" sz="1600"/>
              <a:t>	Labor and Delivery Unit</a:t>
            </a:r>
            <a:br>
              <a:rPr lang="en-US" sz="1600"/>
            </a:br>
            <a:r>
              <a:rPr lang="en-US" sz="1600"/>
              <a:t>13 LDR rooms, 6 Triage rooms, 2 ORs</a:t>
            </a:r>
            <a:br>
              <a:rPr lang="en-US" sz="1600"/>
            </a:br>
            <a:r>
              <a:rPr lang="en-US" sz="1600"/>
              <a:t>	Antepartum Unit</a:t>
            </a:r>
            <a:br>
              <a:rPr lang="en-US" sz="1600"/>
            </a:br>
            <a:r>
              <a:rPr lang="en-US" sz="1600"/>
              <a:t> 28 Antepartum rooms,10 Perinatal Special Care Unit rooms</a:t>
            </a:r>
            <a:br>
              <a:rPr lang="en-US" sz="1600"/>
            </a:br>
            <a:br>
              <a:rPr lang="en-US" sz="1600"/>
            </a:br>
            <a:r>
              <a:rPr lang="en-US" sz="1600"/>
              <a:t>Mother/Baby Unit</a:t>
            </a:r>
            <a:br>
              <a:rPr lang="en-US" sz="1600"/>
            </a:br>
            <a:r>
              <a:rPr lang="en-US" sz="1600"/>
              <a:t>30 Postpartum rooms</a:t>
            </a:r>
            <a:br>
              <a:rPr lang="en-US" sz="1600"/>
            </a:br>
            <a:br>
              <a:rPr lang="en-US" sz="1600"/>
            </a:br>
            <a:r>
              <a:rPr lang="en-US" sz="1600"/>
              <a:t>Level III NICU</a:t>
            </a:r>
            <a:br>
              <a:rPr lang="en-US" sz="1600"/>
            </a:br>
            <a:r>
              <a:rPr lang="en-US" sz="1600"/>
              <a:t>42 beds</a:t>
            </a: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r>
              <a:rPr lang="en-US" sz="1600"/>
              <a:t>Designated Administrative Perinatal Center for the Southern Illinois Perinatal Network.</a:t>
            </a: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endParaRPr sz="1600"/>
          </a:p>
        </p:txBody>
      </p:sp>
      <p:sp>
        <p:nvSpPr>
          <p:cNvPr id="580" name="Google Shape;580;p3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79818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79818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81" name="Google Shape;581;p3"/>
          <p:cNvPicPr preferRelativeResize="0"/>
          <p:nvPr/>
        </p:nvPicPr>
        <p:blipFill rotWithShape="1">
          <a:blip r:embed="rId3">
            <a:alphaModFix/>
          </a:blip>
          <a:srcRect t="23052" b="23052"/>
          <a:stretch/>
        </p:blipFill>
        <p:spPr>
          <a:xfrm>
            <a:off x="1203088" y="3615715"/>
            <a:ext cx="3526779" cy="266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4" y="295732"/>
            <a:ext cx="11144971" cy="62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9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95" name="Google Shape;595;p5"/>
          <p:cNvSpPr txBox="1">
            <a:spLocks noGrp="1"/>
          </p:cNvSpPr>
          <p:nvPr>
            <p:ph type="title"/>
          </p:nvPr>
        </p:nvSpPr>
        <p:spPr>
          <a:xfrm>
            <a:off x="457200" y="395246"/>
            <a:ext cx="10004425" cy="112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Social Determinants of Health (</a:t>
            </a:r>
            <a:r>
              <a:rPr lang="en-US" err="1"/>
              <a:t>SDoH</a:t>
            </a:r>
            <a:r>
              <a:rPr lang="en-US"/>
              <a:t>) Screening &amp; Linkage to Resources</a:t>
            </a:r>
            <a:endParaRPr/>
          </a:p>
        </p:txBody>
      </p:sp>
      <p:sp>
        <p:nvSpPr>
          <p:cNvPr id="596" name="Google Shape;596;p5"/>
          <p:cNvSpPr txBox="1">
            <a:spLocks noGrp="1"/>
          </p:cNvSpPr>
          <p:nvPr>
            <p:ph type="body" idx="1"/>
          </p:nvPr>
        </p:nvSpPr>
        <p:spPr>
          <a:xfrm>
            <a:off x="457197" y="1736038"/>
            <a:ext cx="11277602" cy="16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2600">
                <a:solidFill>
                  <a:schemeClr val="dk1"/>
                </a:solidFill>
              </a:rPr>
              <a:t>Challenges: No consistent screening, ability to document for SDOH, or easily accessible resources.  No way to flag needs identified prenatally to alert the inpatient team.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None/>
            </a:pPr>
            <a:r>
              <a:rPr lang="en-US" sz="2300" b="0"/>
              <a:t>	</a:t>
            </a:r>
            <a:r>
              <a:rPr lang="en-US" sz="2200" b="0"/>
              <a:t>	</a:t>
            </a:r>
            <a:endParaRPr/>
          </a:p>
        </p:txBody>
      </p:sp>
      <p:sp>
        <p:nvSpPr>
          <p:cNvPr id="597" name="Google Shape;597;p5"/>
          <p:cNvSpPr txBox="1"/>
          <p:nvPr/>
        </p:nvSpPr>
        <p:spPr>
          <a:xfrm>
            <a:off x="457197" y="3121930"/>
            <a:ext cx="7217232" cy="386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Initial work: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Developed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SDoH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survey tool on paper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challenges 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transcription into record,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visibility to other providers,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staffing/time resource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8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03" name="Google Shape;603;p6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err="1"/>
              <a:t>SDoH</a:t>
            </a:r>
            <a:r>
              <a:rPr lang="en-US"/>
              <a:t> Screening &amp; Linkage to Resources</a:t>
            </a:r>
            <a:endParaRPr/>
          </a:p>
        </p:txBody>
      </p:sp>
      <p:sp>
        <p:nvSpPr>
          <p:cNvPr id="604" name="Google Shape;604;p6"/>
          <p:cNvSpPr txBox="1">
            <a:spLocks noGrp="1"/>
          </p:cNvSpPr>
          <p:nvPr>
            <p:ph type="body" idx="1"/>
          </p:nvPr>
        </p:nvSpPr>
        <p:spPr>
          <a:xfrm>
            <a:off x="457198" y="1126671"/>
            <a:ext cx="6139545" cy="512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2462"/>
              </a:buClr>
              <a:buSzPct val="100000"/>
              <a:buFont typeface="Calibri"/>
              <a:buNone/>
            </a:pPr>
            <a:r>
              <a:rPr lang="en-US" sz="2600" b="1">
                <a:solidFill>
                  <a:schemeClr val="dk1"/>
                </a:solidFill>
              </a:rPr>
              <a:t>In Progress Work:</a:t>
            </a:r>
            <a:endParaRPr sz="2600" b="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D2462"/>
              </a:buClr>
              <a:buSzPct val="100000"/>
              <a:buFont typeface="Arial"/>
              <a:buChar char="•"/>
            </a:pPr>
            <a:r>
              <a:rPr lang="en-US" sz="2600" b="0">
                <a:solidFill>
                  <a:schemeClr val="dk1"/>
                </a:solidFill>
              </a:rPr>
              <a:t>EPIC work group assigned to screening project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D2462"/>
              </a:buClr>
              <a:buSzPct val="100000"/>
              <a:buFont typeface="Arial"/>
              <a:buChar char="•"/>
            </a:pPr>
            <a:r>
              <a:rPr lang="en-US" sz="2600" b="0">
                <a:solidFill>
                  <a:schemeClr val="dk1"/>
                </a:solidFill>
              </a:rPr>
              <a:t>Created EPIC based SDOH screening for in-hospital and out-patient clinic with tailored questions;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D2462"/>
              </a:buClr>
              <a:buSzPct val="100000"/>
              <a:buFont typeface="Arial"/>
              <a:buChar char="•"/>
            </a:pPr>
            <a:r>
              <a:rPr lang="en-US" sz="2600" b="0">
                <a:solidFill>
                  <a:schemeClr val="dk1"/>
                </a:solidFill>
              </a:rPr>
              <a:t>will be able to integrate as part of admission workflow and visible flag to inform providers of identified needs/when linkage to resources completed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D2462"/>
              </a:buClr>
              <a:buSzPct val="100000"/>
              <a:buFont typeface="Arial"/>
              <a:buChar char="•"/>
            </a:pPr>
            <a:r>
              <a:rPr lang="en-US" sz="2600" b="0">
                <a:solidFill>
                  <a:schemeClr val="dk1"/>
                </a:solidFill>
              </a:rPr>
              <a:t>Petitioned to have screening placed on admission navigator as required documentation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605" name="Google Shape;6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01838">
            <a:off x="6446096" y="2247343"/>
            <a:ext cx="5360270" cy="23633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06" name="Google Shape;6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743" y="4708301"/>
            <a:ext cx="3875925" cy="10636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421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13" name="Google Shape;613;p7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err="1"/>
              <a:t>SDoH</a:t>
            </a:r>
            <a:r>
              <a:rPr lang="en-US"/>
              <a:t> Screening &amp; Linkage to Resources </a:t>
            </a:r>
            <a:endParaRPr/>
          </a:p>
        </p:txBody>
      </p:sp>
      <p:sp>
        <p:nvSpPr>
          <p:cNvPr id="614" name="Google Shape;614;p7"/>
          <p:cNvSpPr txBox="1">
            <a:spLocks noGrp="1"/>
          </p:cNvSpPr>
          <p:nvPr>
            <p:ph type="body" idx="1"/>
          </p:nvPr>
        </p:nvSpPr>
        <p:spPr>
          <a:xfrm>
            <a:off x="457198" y="1438274"/>
            <a:ext cx="4425045" cy="482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</a:rPr>
              <a:t>Accomplishments within last year: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>
                <a:solidFill>
                  <a:schemeClr val="dk1"/>
                </a:solidFill>
              </a:rPr>
              <a:t>Identification of resources to allow for linkage to patients in Missouri local area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>
                <a:solidFill>
                  <a:schemeClr val="dk1"/>
                </a:solidFill>
              </a:rPr>
              <a:t>‘Easily accessible resources’ (project by grad student) completed, mapping resources in our area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>
                <a:solidFill>
                  <a:schemeClr val="dk1"/>
                </a:solidFill>
              </a:rPr>
              <a:t>Resources listed on website; flyers created with QR code to provide to patients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Calibri"/>
              <a:buNone/>
            </a:pPr>
            <a:endParaRPr sz="23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endParaRPr/>
          </a:p>
        </p:txBody>
      </p:sp>
      <p:graphicFrame>
        <p:nvGraphicFramePr>
          <p:cNvPr id="615" name="Google Shape;615;p7"/>
          <p:cNvGraphicFramePr/>
          <p:nvPr/>
        </p:nvGraphicFramePr>
        <p:xfrm>
          <a:off x="5537507" y="1070394"/>
          <a:ext cx="4268854" cy="5524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4268854" imgH="5524228" progId="AcroExch.Document.DC">
                  <p:embed/>
                </p:oleObj>
              </mc:Choice>
              <mc:Fallback>
                <p:oleObj r:id="rId4" imgW="4268854" imgH="5524228" progId="AcroExch.Document.DC">
                  <p:embed/>
                  <p:pic>
                    <p:nvPicPr>
                      <p:cNvPr id="615" name="Google Shape;615;p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537507" y="1070394"/>
                        <a:ext cx="4268854" cy="5524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27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Collaborative Learning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4786744" y="1373044"/>
          <a:ext cx="6795656" cy="525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F8F7CD8-78ED-DC69-1C2E-3DC3D15ABE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66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22" name="Google Shape;622;p8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err="1"/>
              <a:t>SDoH</a:t>
            </a:r>
            <a:r>
              <a:rPr lang="en-US"/>
              <a:t> &amp; Linkage to Resources</a:t>
            </a:r>
            <a:endParaRPr/>
          </a:p>
        </p:txBody>
      </p:sp>
      <p:sp>
        <p:nvSpPr>
          <p:cNvPr id="623" name="Google Shape;623;p8"/>
          <p:cNvSpPr txBox="1">
            <a:spLocks noGrp="1"/>
          </p:cNvSpPr>
          <p:nvPr>
            <p:ph type="body" idx="1"/>
          </p:nvPr>
        </p:nvSpPr>
        <p:spPr>
          <a:xfrm>
            <a:off x="457197" y="1347129"/>
            <a:ext cx="4819025" cy="512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>
                <a:solidFill>
                  <a:schemeClr val="dk1"/>
                </a:solidFill>
              </a:rPr>
              <a:t>In progress and looking forward: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Partner with community organizations to improve:</a:t>
            </a:r>
            <a:endParaRPr/>
          </a:p>
          <a:p>
            <a:pPr marL="800100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800" b="0">
                <a:solidFill>
                  <a:schemeClr val="dk1"/>
                </a:solidFill>
              </a:rPr>
              <a:t>Consistency of referral to resources and warm hand-offs</a:t>
            </a:r>
            <a:endParaRPr/>
          </a:p>
          <a:p>
            <a:pPr marL="800100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chemeClr val="dk1"/>
                </a:solidFill>
              </a:rPr>
              <a:t>D</a:t>
            </a:r>
            <a:r>
              <a:rPr lang="en-US" sz="2800" b="0">
                <a:solidFill>
                  <a:schemeClr val="dk1"/>
                </a:solidFill>
              </a:rPr>
              <a:t>ecrease needs gaps</a:t>
            </a:r>
            <a:endParaRPr/>
          </a:p>
          <a:p>
            <a:pPr marL="800100" lvl="2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800">
                <a:solidFill>
                  <a:schemeClr val="dk1"/>
                </a:solidFill>
              </a:rPr>
              <a:t>I</a:t>
            </a:r>
            <a:r>
              <a:rPr lang="en-US" sz="2800" b="0">
                <a:solidFill>
                  <a:schemeClr val="dk1"/>
                </a:solidFill>
              </a:rPr>
              <a:t>ncrease patients receiving follow-up care and home visits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Monitor for commonalities in needs for community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Doula Collaboration Program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endParaRPr sz="23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506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33" name="Google Shape;633;p9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3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Respectful Care Practices</a:t>
            </a:r>
            <a:endParaRPr/>
          </a:p>
        </p:txBody>
      </p:sp>
      <p:sp>
        <p:nvSpPr>
          <p:cNvPr id="634" name="Google Shape;634;p9"/>
          <p:cNvSpPr txBox="1">
            <a:spLocks noGrp="1"/>
          </p:cNvSpPr>
          <p:nvPr>
            <p:ph type="body" idx="1"/>
          </p:nvPr>
        </p:nvSpPr>
        <p:spPr>
          <a:xfrm>
            <a:off x="457198" y="1584961"/>
            <a:ext cx="6662059" cy="515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>
                <a:solidFill>
                  <a:schemeClr val="dk1"/>
                </a:solidFill>
              </a:rPr>
              <a:t>Accomplishments within last year:</a:t>
            </a:r>
            <a:endParaRPr sz="280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Respectful Care Practices Posters re-branded with permission from ILPQC</a:t>
            </a:r>
            <a:endParaRPr sz="280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Large Posters posted in all Women’s Services inpatient units and in all SSM outpatient clinics in St Louis area</a:t>
            </a:r>
            <a:endParaRPr sz="280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Smaller posters ordered to post in each inpatient room in Antepartum, Labor &amp; Delivery, and Postpartum</a:t>
            </a:r>
            <a:endParaRPr sz="280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Pamphlets added to admission materials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en-US" sz="2700" b="0"/>
              <a:t>	</a:t>
            </a:r>
            <a:endParaRPr/>
          </a:p>
        </p:txBody>
      </p:sp>
      <p:graphicFrame>
        <p:nvGraphicFramePr>
          <p:cNvPr id="635" name="Google Shape;635;p9"/>
          <p:cNvGraphicFramePr/>
          <p:nvPr/>
        </p:nvGraphicFramePr>
        <p:xfrm>
          <a:off x="6914147" y="430257"/>
          <a:ext cx="5277853" cy="6164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4" imgW="3923650" imgH="4965300" progId="AcroExch.Document.DC">
                  <p:embed/>
                </p:oleObj>
              </mc:Choice>
              <mc:Fallback>
                <p:oleObj r:id="rId4" imgW="3923650" imgH="4965300" progId="AcroExch.Document.DC">
                  <p:embed/>
                  <p:pic>
                    <p:nvPicPr>
                      <p:cNvPr id="635" name="Google Shape;635;p9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6914147" y="430257"/>
                        <a:ext cx="5277853" cy="6164365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288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Respectful Care Practices</a:t>
            </a:r>
            <a:endParaRPr/>
          </a:p>
        </p:txBody>
      </p:sp>
      <p:sp>
        <p:nvSpPr>
          <p:cNvPr id="643" name="Google Shape;643;p10"/>
          <p:cNvSpPr txBox="1">
            <a:spLocks noGrp="1"/>
          </p:cNvSpPr>
          <p:nvPr>
            <p:ph type="body" idx="1"/>
          </p:nvPr>
        </p:nvSpPr>
        <p:spPr>
          <a:xfrm>
            <a:off x="457198" y="1191986"/>
            <a:ext cx="11277602" cy="488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</a:rPr>
              <a:t>In Progress Work: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Commitment to RCP introduced to staff 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Badge buddies created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chemeClr val="dk1"/>
                </a:solidFill>
              </a:rPr>
              <a:t> PREM Survey Go Live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>
                <a:solidFill>
                  <a:schemeClr val="dk1"/>
                </a:solidFill>
              </a:rPr>
              <a:t>education for staff in process on Postpartum unit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>
                <a:solidFill>
                  <a:schemeClr val="dk1"/>
                </a:solidFill>
              </a:rPr>
              <a:t>QR code posted on Whiteboards in front of patients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>
                <a:solidFill>
                  <a:schemeClr val="dk1"/>
                </a:solidFill>
              </a:rPr>
              <a:t>ordered small survey QR codes to be placed into patient folders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800" b="0">
                <a:solidFill>
                  <a:schemeClr val="dk1"/>
                </a:solidFill>
              </a:rPr>
              <a:t>PP RNs go over info about survey with patients on admission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endParaRPr sz="2800" b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alibri"/>
              <a:buNone/>
            </a:pPr>
            <a:endParaRPr sz="2700" b="0"/>
          </a:p>
        </p:txBody>
      </p:sp>
      <p:pic>
        <p:nvPicPr>
          <p:cNvPr id="644" name="Google Shape;64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7842" y="1323141"/>
            <a:ext cx="2743583" cy="256258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734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1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51" name="Google Shape;651;p11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Implicit Bias Training</a:t>
            </a:r>
            <a:endParaRPr/>
          </a:p>
        </p:txBody>
      </p:sp>
      <p:sp>
        <p:nvSpPr>
          <p:cNvPr id="652" name="Google Shape;652;p11"/>
          <p:cNvSpPr txBox="1">
            <a:spLocks noGrp="1"/>
          </p:cNvSpPr>
          <p:nvPr>
            <p:ph type="body" idx="1"/>
          </p:nvPr>
        </p:nvSpPr>
        <p:spPr>
          <a:xfrm>
            <a:off x="457200" y="1191987"/>
            <a:ext cx="11277600" cy="517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>
                <a:solidFill>
                  <a:schemeClr val="dk1"/>
                </a:solidFill>
              </a:rPr>
              <a:t>Challenge: Hospital started discussions of DE&amp;I issues, but no initiatives have reached the staff.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</a:rPr>
              <a:t>Accomplishments within last year: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>
                <a:solidFill>
                  <a:schemeClr val="dk1"/>
                </a:solidFill>
              </a:rPr>
              <a:t>Speak Up Training Grant – 16 employees across 4 units attended training, 2 additional employees attended for a total of 18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>
                <a:solidFill>
                  <a:schemeClr val="dk1"/>
                </a:solidFill>
              </a:rPr>
              <a:t>Feb 2022 – implemented 28 day speak up challenge on all 4 WS units (including NICU) – partnered with Mission in Action Team and posted house-wide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3190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2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59" name="Google Shape;659;p12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Implicit Bias Training</a:t>
            </a:r>
            <a:endParaRPr/>
          </a:p>
        </p:txBody>
      </p:sp>
      <p:sp>
        <p:nvSpPr>
          <p:cNvPr id="660" name="Google Shape;660;p12"/>
          <p:cNvSpPr txBox="1">
            <a:spLocks noGrp="1"/>
          </p:cNvSpPr>
          <p:nvPr>
            <p:ph type="body" idx="1"/>
          </p:nvPr>
        </p:nvSpPr>
        <p:spPr>
          <a:xfrm>
            <a:off x="457200" y="1333499"/>
            <a:ext cx="6580414" cy="502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>
                <a:solidFill>
                  <a:schemeClr val="dk1"/>
                </a:solidFill>
              </a:rPr>
              <a:t>Reviewed educational offerings: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solidFill>
                  <a:schemeClr val="dk1"/>
                </a:solidFill>
              </a:rPr>
              <a:t>S</a:t>
            </a:r>
            <a:r>
              <a:rPr lang="en-US" sz="3000" b="0">
                <a:solidFill>
                  <a:schemeClr val="dk1"/>
                </a:solidFill>
              </a:rPr>
              <a:t>ubmitted and approved to have Diversity Science modules on LMS for RN/support staff – assigned summer 2022 schedule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solidFill>
                  <a:schemeClr val="dk1"/>
                </a:solidFill>
              </a:rPr>
              <a:t>C</a:t>
            </a:r>
            <a:r>
              <a:rPr lang="en-US" sz="3000" b="0">
                <a:solidFill>
                  <a:schemeClr val="dk1"/>
                </a:solidFill>
              </a:rPr>
              <a:t>reated lecture based on Diversity Science modules, presented to 300 RN staff during skills days</a:t>
            </a:r>
            <a:endParaRPr/>
          </a:p>
          <a:p>
            <a:pPr marL="914400" lvl="2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n-US" sz="3000" b="0">
                <a:solidFill>
                  <a:schemeClr val="dk1"/>
                </a:solidFill>
              </a:rPr>
              <a:t>Grand Rounds for Physicians/Residents April 1, 2022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endParaRPr/>
          </a:p>
        </p:txBody>
      </p:sp>
      <p:pic>
        <p:nvPicPr>
          <p:cNvPr id="661" name="Google Shape;66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95454">
            <a:off x="7431917" y="2626419"/>
            <a:ext cx="3352744" cy="182128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91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3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Implicit Bias Training</a:t>
            </a:r>
            <a:endParaRPr/>
          </a:p>
        </p:txBody>
      </p:sp>
      <p:sp>
        <p:nvSpPr>
          <p:cNvPr id="671" name="Google Shape;671;p13"/>
          <p:cNvSpPr txBox="1">
            <a:spLocks noGrp="1"/>
          </p:cNvSpPr>
          <p:nvPr>
            <p:ph type="body" idx="1"/>
          </p:nvPr>
        </p:nvSpPr>
        <p:spPr>
          <a:xfrm>
            <a:off x="457199" y="1333500"/>
            <a:ext cx="5753102" cy="48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>
                <a:solidFill>
                  <a:schemeClr val="dk1"/>
                </a:solidFill>
              </a:rPr>
              <a:t>Looking forward to working on: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>
                <a:solidFill>
                  <a:schemeClr val="dk1"/>
                </a:solidFill>
              </a:rPr>
              <a:t>Using PREM Survey results to drive further needs based focus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>
                <a:solidFill>
                  <a:schemeClr val="dk1"/>
                </a:solidFill>
              </a:rPr>
              <a:t>“Toxic:  A Black Woman’s Story” purchased with plans to view and discuss in multidisciplinary groups.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>
                <a:solidFill>
                  <a:schemeClr val="dk1"/>
                </a:solidFill>
              </a:rPr>
              <a:t>Continue with opportunities to “layer” opportunities for more exposure to equity.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471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4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679" name="Google Shape;6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347" y="458293"/>
            <a:ext cx="6797989" cy="548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6284" y="23518290"/>
            <a:ext cx="5791432" cy="467839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4"/>
          <p:cNvSpPr txBox="1"/>
          <p:nvPr/>
        </p:nvSpPr>
        <p:spPr>
          <a:xfrm>
            <a:off x="8686800" y="2090013"/>
            <a:ext cx="3026853" cy="222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409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981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874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Dr. </a:t>
            </a:r>
            <a:r>
              <a:rPr lang="en-US" err="1"/>
              <a:t>Weronkia</a:t>
            </a:r>
            <a:r>
              <a:rPr lang="en-US"/>
              <a:t> Armstrong, MD &amp; </a:t>
            </a:r>
            <a:br>
              <a:rPr lang="en-US"/>
            </a:br>
            <a:r>
              <a:rPr lang="en-US"/>
              <a:t>Ann Walsh </a:t>
            </a:r>
            <a:r>
              <a:rPr lang="de-DE"/>
              <a:t>BS, BSN, RN, RNC-OB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10256532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3000">
                <a:ea typeface="+mn-lt"/>
                <a:cs typeface="+mn-lt"/>
              </a:rPr>
              <a:t>Northwestern Medicine, Prentice Women‘s Hospital, Chicago, IL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AutoShape 2" descr="https://usc-powerpoint.officeapps.live.com/pods/GetClipboardImage.ashx?Id=d4b2827d-5f7b-4105-bc5b-14f4f2a412b3&amp;DC=PUS1&amp;pkey=a7d8915e-1b9c-43c9-87a9-5e7f2688d8e5&amp;wdwaccluster=PUS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" name="AutoShape 4" descr="https://usc-powerpoint.officeapps.live.com/pods/GetClipboardImage.ashx?Id=acd43cc2-ac55-401f-9676-87ed08309b9b&amp;DC=PUS1&amp;pkey=1a0613be-adad-4b92-bd3f-dbce2ba34ccc&amp;wdwaccluster=PUS1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8749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>
            <a:spLocks noGrp="1"/>
          </p:cNvSpPr>
          <p:nvPr>
            <p:ph type="ctrTitle"/>
          </p:nvPr>
        </p:nvSpPr>
        <p:spPr>
          <a:xfrm>
            <a:off x="907142" y="2491618"/>
            <a:ext cx="6245096" cy="13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115"/>
              <a:buFont typeface="Calibri"/>
              <a:buNone/>
            </a:pPr>
            <a:r>
              <a:rPr lang="en-US"/>
              <a:t>Birth Equity Approaches</a:t>
            </a:r>
            <a:br>
              <a:rPr lang="en-US"/>
            </a:br>
            <a:r>
              <a:rPr lang="en-US"/>
              <a:t>Northwestern Memorial Hospital</a:t>
            </a:r>
            <a:endParaRPr/>
          </a:p>
        </p:txBody>
      </p:sp>
      <p:sp>
        <p:nvSpPr>
          <p:cNvPr id="133" name="Google Shape;133;p1"/>
          <p:cNvSpPr txBox="1">
            <a:spLocks noGrp="1"/>
          </p:cNvSpPr>
          <p:nvPr>
            <p:ph type="subTitle" idx="1"/>
          </p:nvPr>
        </p:nvSpPr>
        <p:spPr>
          <a:xfrm>
            <a:off x="895048" y="3953557"/>
            <a:ext cx="6426277" cy="124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Ann Walsh BSN, RNC-Inpatient OB and Weronika Armstrong MD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7095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>
            <a:spLocks noGrp="1"/>
          </p:cNvSpPr>
          <p:nvPr>
            <p:ph type="title"/>
          </p:nvPr>
        </p:nvSpPr>
        <p:spPr>
          <a:xfrm>
            <a:off x="1464743" y="389336"/>
            <a:ext cx="9570720" cy="9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00"/>
              <a:buFont typeface="Calibri"/>
              <a:buNone/>
            </a:pPr>
            <a:r>
              <a:rPr lang="en-US"/>
              <a:t>Social Determinants of Health Screening</a:t>
            </a:r>
            <a:endParaRPr/>
          </a:p>
        </p:txBody>
      </p:sp>
      <p:sp>
        <p:nvSpPr>
          <p:cNvPr id="139" name="Google Shape;139;p2"/>
          <p:cNvSpPr txBox="1">
            <a:spLocks noGrp="1"/>
          </p:cNvSpPr>
          <p:nvPr>
            <p:ph type="body" idx="1"/>
          </p:nvPr>
        </p:nvSpPr>
        <p:spPr>
          <a:xfrm>
            <a:off x="1241841" y="2035614"/>
            <a:ext cx="4769503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232827" lvl="0" indent="-23282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Required document that is completed upon admission for all patients</a:t>
            </a:r>
            <a:endParaRPr sz="1000"/>
          </a:p>
          <a:p>
            <a:pPr marL="232827" lvl="0" indent="-23282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Nurses and providers were educated through email and morning huddles regarding the new process</a:t>
            </a:r>
            <a:endParaRPr sz="1000"/>
          </a:p>
          <a:p>
            <a:pPr marL="232827" lvl="0" indent="-23282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Triggers a Social Work consult for patients to be connected with services on Mother Baby Units before discharge</a:t>
            </a:r>
            <a:endParaRPr sz="2800"/>
          </a:p>
          <a:p>
            <a:pPr marL="232827" lvl="0" indent="-23282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Outpatient SDOH Screening Pilot  universal adaptation</a:t>
            </a:r>
            <a:endParaRPr sz="2800"/>
          </a:p>
        </p:txBody>
      </p:sp>
      <p:pic>
        <p:nvPicPr>
          <p:cNvPr id="140" name="Google Shape;14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565" y="2032809"/>
            <a:ext cx="3780408" cy="397155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41" name="Google Shape;141;p2"/>
          <p:cNvSpPr txBox="1">
            <a:spLocks noGrp="1"/>
          </p:cNvSpPr>
          <p:nvPr>
            <p:ph type="body" idx="3"/>
          </p:nvPr>
        </p:nvSpPr>
        <p:spPr>
          <a:xfrm>
            <a:off x="1464742" y="1380203"/>
            <a:ext cx="9573684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36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21475"/>
          </a:xfrm>
        </p:spPr>
      </p:pic>
    </p:spTree>
    <p:extLst>
      <p:ext uri="{BB962C8B-B14F-4D97-AF65-F5344CB8AC3E}">
        <p14:creationId xmlns:p14="http://schemas.microsoft.com/office/powerpoint/2010/main" val="10957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00"/>
              <a:buFont typeface="Calibri"/>
              <a:buNone/>
            </a:pPr>
            <a:r>
              <a:rPr lang="en-US"/>
              <a:t>Social Determinants Of Health Screening</a:t>
            </a:r>
            <a:endParaRPr/>
          </a:p>
        </p:txBody>
      </p:sp>
      <p:pic>
        <p:nvPicPr>
          <p:cNvPr id="147" name="Google Shape;147;p3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8163" y="1464043"/>
            <a:ext cx="6249709" cy="437479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48" name="Google Shape;148;p3"/>
          <p:cNvSpPr txBox="1"/>
          <p:nvPr/>
        </p:nvSpPr>
        <p:spPr>
          <a:xfrm>
            <a:off x="961292" y="2157046"/>
            <a:ext cx="382172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Questions as they appear in the Triage-Admission Navigator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Additional questions cascade depending on responses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88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00"/>
              <a:buFont typeface="Calibri"/>
              <a:buNone/>
            </a:pPr>
            <a:r>
              <a:rPr lang="en-US"/>
              <a:t>Social Determinants of Health Screening </a:t>
            </a:r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1451427" y="2035613"/>
            <a:ext cx="9586999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232827" lvl="0" indent="-232827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Barriers</a:t>
            </a:r>
            <a:endParaRPr sz="280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 sz="2800"/>
          </a:p>
          <a:p>
            <a:pPr marL="537620" lvl="1" indent="-304792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Char char="-"/>
            </a:pPr>
            <a:r>
              <a:rPr lang="en-US" sz="2400"/>
              <a:t>Nurses and providers did not know what happened after a patient was identified as needing assistance</a:t>
            </a:r>
            <a:endParaRPr sz="2400"/>
          </a:p>
          <a:p>
            <a:pPr marL="840296" lvl="2" indent="-23282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Closed the loop by educating regarding social work consult </a:t>
            </a:r>
            <a:endParaRPr sz="2000"/>
          </a:p>
          <a:p>
            <a:pPr marL="914400" lvl="2" indent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</a:pPr>
            <a:endParaRPr sz="2000"/>
          </a:p>
          <a:p>
            <a:pPr marL="537620" lvl="1" indent="-304792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Char char="-"/>
            </a:pPr>
            <a:r>
              <a:rPr lang="en-US" sz="2400"/>
              <a:t>Created more work for Social Work </a:t>
            </a:r>
            <a:endParaRPr sz="2400"/>
          </a:p>
          <a:p>
            <a:pPr marL="840296" lvl="2" indent="-23282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Currently strategizing ways to mitigate this</a:t>
            </a:r>
            <a:endParaRPr sz="2000"/>
          </a:p>
          <a:p>
            <a:pPr marL="914400" lvl="2" indent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</a:pPr>
            <a:endParaRPr/>
          </a:p>
        </p:txBody>
      </p:sp>
      <p:sp>
        <p:nvSpPr>
          <p:cNvPr id="155" name="Google Shape;155;p4"/>
          <p:cNvSpPr txBox="1">
            <a:spLocks noGrp="1"/>
          </p:cNvSpPr>
          <p:nvPr>
            <p:ph type="body" idx="2"/>
          </p:nvPr>
        </p:nvSpPr>
        <p:spPr>
          <a:xfrm>
            <a:off x="1451430" y="1380203"/>
            <a:ext cx="9586997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528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00"/>
              <a:buFont typeface="Calibri"/>
              <a:buNone/>
            </a:pPr>
            <a:r>
              <a:rPr lang="en-US"/>
              <a:t>Respectful Care Practices</a:t>
            </a:r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1"/>
          </p:nvPr>
        </p:nvSpPr>
        <p:spPr>
          <a:xfrm>
            <a:off x="1240048" y="1578413"/>
            <a:ext cx="5324217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Education emailed to RNs with a required attestation form to ensure completion </a:t>
            </a:r>
            <a:endParaRPr sz="280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 sz="2800"/>
          </a:p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Posters in OBE, Antepartum and in each in-patient room </a:t>
            </a:r>
            <a:endParaRPr sz="280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 sz="2800"/>
          </a:p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Health Equity Rounds to look at cases through an equity lens (Department’s DEI Committee)</a:t>
            </a:r>
            <a:endParaRPr sz="2800"/>
          </a:p>
          <a:p>
            <a:pPr marL="232827" lvl="0" indent="-88873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350" y="97952"/>
            <a:ext cx="3295650" cy="4981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190" y="-4610"/>
            <a:ext cx="5173547" cy="686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21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00"/>
              <a:buFont typeface="Calibri"/>
              <a:buNone/>
            </a:pPr>
            <a:r>
              <a:rPr lang="en-US"/>
              <a:t>Implicit Bias</a:t>
            </a:r>
            <a:endParaRPr/>
          </a:p>
        </p:txBody>
      </p:sp>
      <p:sp>
        <p:nvSpPr>
          <p:cNvPr id="168" name="Google Shape;168;p6"/>
          <p:cNvSpPr txBox="1">
            <a:spLocks noGrp="1"/>
          </p:cNvSpPr>
          <p:nvPr>
            <p:ph type="body" idx="1"/>
          </p:nvPr>
        </p:nvSpPr>
        <p:spPr>
          <a:xfrm>
            <a:off x="1451427" y="2035613"/>
            <a:ext cx="9586999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232827" lvl="0" indent="-232827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Dignity in Childbirth Implicit Bias Training Modules (voluntary)</a:t>
            </a:r>
            <a:endParaRPr sz="280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 sz="2800"/>
          </a:p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Posted materials throughout the unit and on a Facebook group</a:t>
            </a:r>
            <a:endParaRPr sz="2800"/>
          </a:p>
          <a:p>
            <a:pPr marL="537620" lvl="1" indent="-304792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Char char="-"/>
            </a:pPr>
            <a:r>
              <a:rPr lang="en-US" sz="2400"/>
              <a:t>S.T.O.P. mindfulness technique </a:t>
            </a:r>
            <a:endParaRPr sz="2400"/>
          </a:p>
          <a:p>
            <a:pPr marL="457200" lvl="1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</a:pPr>
            <a:endParaRPr sz="2400"/>
          </a:p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Education emailed to RNs and providers with attestation form to ensure completion</a:t>
            </a:r>
            <a:endParaRPr sz="2800"/>
          </a:p>
        </p:txBody>
      </p:sp>
      <p:sp>
        <p:nvSpPr>
          <p:cNvPr id="169" name="Google Shape;169;p6"/>
          <p:cNvSpPr txBox="1">
            <a:spLocks noGrp="1"/>
          </p:cNvSpPr>
          <p:nvPr>
            <p:ph type="body" idx="2"/>
          </p:nvPr>
        </p:nvSpPr>
        <p:spPr>
          <a:xfrm>
            <a:off x="1451430" y="1380203"/>
            <a:ext cx="9586997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08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ct val="99115"/>
              <a:buFont typeface="Calibri"/>
              <a:buNone/>
            </a:pPr>
            <a:r>
              <a:rPr lang="en-US"/>
              <a:t>Implicit Bias – Barriers and strategies for moving forward	</a:t>
            </a:r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1"/>
          </p:nvPr>
        </p:nvSpPr>
        <p:spPr>
          <a:xfrm>
            <a:off x="1451427" y="2035613"/>
            <a:ext cx="9586999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/>
          <a:p>
            <a:pPr marL="232827" lvl="0" indent="-232827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Only 3% of RNs completed the voluntary training</a:t>
            </a:r>
            <a:endParaRPr sz="2800"/>
          </a:p>
          <a:p>
            <a:pPr marL="537620" lvl="1" indent="-304792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Char char="-"/>
            </a:pPr>
            <a:r>
              <a:rPr lang="en-US" sz="2400"/>
              <a:t>Increased signage on the unit in break rooms, hallways and bathrooms</a:t>
            </a:r>
            <a:endParaRPr sz="2400"/>
          </a:p>
          <a:p>
            <a:pPr marL="537620" lvl="1" indent="-304792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Char char="-"/>
            </a:pPr>
            <a:r>
              <a:rPr lang="en-US" sz="2400"/>
              <a:t>Small, frequent in-services lead by RNs who attended the SPEAK UP workshop</a:t>
            </a:r>
            <a:endParaRPr sz="2400"/>
          </a:p>
          <a:p>
            <a:pPr marL="457200" lvl="1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</a:pPr>
            <a:endParaRPr sz="2400"/>
          </a:p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Implicit Bias training at Grand Rounds for providers</a:t>
            </a:r>
            <a:endParaRPr sz="2800"/>
          </a:p>
          <a:p>
            <a:pPr marL="537620" lvl="1" indent="-304792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Char char="-"/>
            </a:pPr>
            <a:r>
              <a:rPr lang="en-US" sz="2400"/>
              <a:t>Pending approval</a:t>
            </a:r>
            <a:endParaRPr sz="2400"/>
          </a:p>
          <a:p>
            <a:pPr marL="232827" lvl="0" indent="-232827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800"/>
              <a:t>Bias reporting mechanism- TBD </a:t>
            </a:r>
            <a:endParaRPr sz="2800"/>
          </a:p>
          <a:p>
            <a:pPr marL="232827" lvl="0" indent="-88873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 sz="280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SzPts val="2267"/>
              <a:buNone/>
            </a:pPr>
            <a:endParaRPr sz="2800"/>
          </a:p>
        </p:txBody>
      </p:sp>
      <p:sp>
        <p:nvSpPr>
          <p:cNvPr id="176" name="Google Shape;176;p7"/>
          <p:cNvSpPr txBox="1">
            <a:spLocks noGrp="1"/>
          </p:cNvSpPr>
          <p:nvPr>
            <p:ph type="body" idx="2"/>
          </p:nvPr>
        </p:nvSpPr>
        <p:spPr>
          <a:xfrm>
            <a:off x="1451430" y="1380203"/>
            <a:ext cx="9586997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78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Promoting Vaginal Birth (PVB)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49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905163" y="1626274"/>
          <a:ext cx="10315063" cy="485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3A49393-3201-41AE-AB04-BE75022F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65605"/>
            <a:ext cx="7421218" cy="1325563"/>
          </a:xfrm>
          <a:noFill/>
        </p:spPr>
        <p:txBody>
          <a:bodyPr>
            <a:normAutofit/>
          </a:bodyPr>
          <a:lstStyle/>
          <a:p>
            <a:r>
              <a:rPr lang="en-US">
                <a:ea typeface="Lato"/>
                <a:cs typeface="Lato"/>
              </a:rPr>
              <a:t>PVB Key Strategies to help teams achieve initiative aims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41051-1096-4DA7-BEF9-BA858759B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75854-EAC7-499A-AECD-3FD14008D8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55322-A52D-4319-99F3-5A67FC16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1181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PVB Teams Panel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FA5BDC-4831-F144-9FEB-2AF0D210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25625"/>
            <a:ext cx="12000411" cy="4351338"/>
          </a:xfrm>
        </p:spPr>
        <p:txBody>
          <a:bodyPr/>
          <a:lstStyle/>
          <a:p>
            <a:r>
              <a:rPr lang="en-US" sz="3200" b="1"/>
              <a:t>Danielle </a:t>
            </a:r>
            <a:r>
              <a:rPr lang="en-US" sz="3200" b="1" err="1"/>
              <a:t>Felty</a:t>
            </a:r>
            <a:r>
              <a:rPr lang="en-US" sz="3200" b="1"/>
              <a:t>, MSN, RN, NEA-BC, RNC-OB, C-EFM</a:t>
            </a:r>
            <a:endParaRPr lang="en-US" sz="3200"/>
          </a:p>
          <a:p>
            <a:pPr marL="0" indent="0">
              <a:buNone/>
            </a:pPr>
            <a:r>
              <a:rPr lang="en-US" sz="3200" b="1"/>
              <a:t>	</a:t>
            </a:r>
            <a:r>
              <a:rPr lang="en-US" sz="3200"/>
              <a:t>Loyola Medicine </a:t>
            </a:r>
            <a:r>
              <a:rPr lang="en-US" sz="3200" err="1"/>
              <a:t>MacNeal</a:t>
            </a:r>
            <a:r>
              <a:rPr lang="en-US" sz="3200"/>
              <a:t> Hospital, Berwyn, IL</a:t>
            </a:r>
          </a:p>
          <a:p>
            <a:pPr marL="0" indent="0">
              <a:buNone/>
            </a:pPr>
            <a:endParaRPr lang="en-US" sz="1200"/>
          </a:p>
          <a:p>
            <a:r>
              <a:rPr lang="en-US" sz="3200" b="1"/>
              <a:t>Amy </a:t>
            </a:r>
            <a:r>
              <a:rPr lang="en-US" sz="3200" b="1" err="1"/>
              <a:t>Mehl</a:t>
            </a:r>
            <a:r>
              <a:rPr lang="en-US" sz="3200" b="1"/>
              <a:t>, </a:t>
            </a:r>
            <a:r>
              <a:rPr lang="en-US" sz="3200"/>
              <a:t>BSN, RN	&amp; </a:t>
            </a:r>
            <a:r>
              <a:rPr lang="en-US" sz="3200" b="1"/>
              <a:t>Amelia Lund, </a:t>
            </a:r>
            <a:r>
              <a:rPr lang="en-US" sz="3200"/>
              <a:t>BSN, RN</a:t>
            </a:r>
          </a:p>
          <a:p>
            <a:pPr marL="0" indent="0">
              <a:buNone/>
            </a:pPr>
            <a:r>
              <a:rPr lang="en-US" sz="3200" b="1"/>
              <a:t>	</a:t>
            </a:r>
            <a:r>
              <a:rPr lang="en-US" sz="3200"/>
              <a:t>OSF St. Francis Medical Center, Peoria, IL</a:t>
            </a:r>
            <a:endParaRPr lang="en-US" sz="3200" b="1"/>
          </a:p>
          <a:p>
            <a:pPr marL="0" indent="0">
              <a:buNone/>
            </a:pPr>
            <a:r>
              <a:rPr lang="en-US" b="1"/>
              <a:t>	</a:t>
            </a:r>
            <a:r>
              <a:rPr lang="en-US" sz="2000"/>
              <a:t>	</a:t>
            </a:r>
          </a:p>
          <a:p>
            <a:pPr marL="457200" lvl="1" indent="0">
              <a:buNone/>
            </a:pPr>
            <a:r>
              <a:rPr lang="en-US"/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78313" y="3887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09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09" y="701748"/>
            <a:ext cx="9984363" cy="2014679"/>
          </a:xfrm>
        </p:spPr>
        <p:txBody>
          <a:bodyPr/>
          <a:lstStyle/>
          <a:p>
            <a:r>
              <a:rPr lang="en-US"/>
              <a:t>Danielle </a:t>
            </a:r>
            <a:r>
              <a:rPr lang="en-US" err="1"/>
              <a:t>Felty</a:t>
            </a:r>
            <a:r>
              <a:rPr lang="en-US"/>
              <a:t>, MSN, RN, NEA-BC, RNC-OB, C-EFM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Loyola Medicine </a:t>
            </a:r>
            <a:r>
              <a:rPr lang="en-US" err="1"/>
              <a:t>MacNeal</a:t>
            </a:r>
            <a:r>
              <a:rPr lang="en-US"/>
              <a:t> Hospital, Berwyn, IL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AutoShape 2" descr="https://usc-powerpoint.officeapps.live.com/pods/GetClipboardImage.ashx?Id=d4b2827d-5f7b-4105-bc5b-14f4f2a412b3&amp;DC=PUS1&amp;pkey=a7d8915e-1b9c-43c9-87a9-5e7f2688d8e5&amp;wdwaccluster=PUS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" name="AutoShape 4" descr="https://usc-powerpoint.officeapps.live.com/pods/GetClipboardImage.ashx?Id=acd43cc2-ac55-401f-9676-87ed08309b9b&amp;DC=PUS1&amp;pkey=1a0613be-adad-4b92-bd3f-dbce2ba34ccc&amp;wdwaccluster=PUS1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49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29975" y="2091387"/>
            <a:ext cx="4961830" cy="1422281"/>
          </a:xfrm>
        </p:spPr>
        <p:txBody>
          <a:bodyPr/>
          <a:lstStyle/>
          <a:p>
            <a:r>
              <a:rPr lang="en-US"/>
              <a:t>Promoting Vaginal Birth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32101" y="4313918"/>
            <a:ext cx="4759325" cy="381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5/25/2022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35664" r="76594" b="6955"/>
          <a:stretch/>
        </p:blipFill>
        <p:spPr>
          <a:xfrm>
            <a:off x="7076661" y="3160979"/>
            <a:ext cx="3935896" cy="2305878"/>
          </a:xfrm>
          <a:prstGeom prst="rect">
            <a:avLst/>
          </a:prstGeom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363692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Birth Equity (BE)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9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10173" y="2508512"/>
            <a:ext cx="7830272" cy="1840651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35664" r="76594" b="6955"/>
          <a:stretch/>
        </p:blipFill>
        <p:spPr>
          <a:xfrm>
            <a:off x="3738512" y="318051"/>
            <a:ext cx="5063406" cy="1470847"/>
          </a:xfrm>
          <a:prstGeom prst="rect">
            <a:avLst/>
          </a:prstGeom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836" y="2639140"/>
            <a:ext cx="2452425" cy="15256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1587" y="4725293"/>
            <a:ext cx="25025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marR="0" lvl="0" indent="-7144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SERVICES INCLUDE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Emergency Services</a:t>
            </a:r>
          </a:p>
          <a:p>
            <a:pPr marL="478631" marR="0" lvl="1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Chest Pain Center</a:t>
            </a:r>
          </a:p>
          <a:p>
            <a:pPr marL="478631" marR="0" lvl="1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EDAP</a:t>
            </a:r>
          </a:p>
          <a:p>
            <a:pPr marL="478631" marR="0" lvl="1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Primary Stroke Center</a:t>
            </a:r>
          </a:p>
          <a:p>
            <a:pPr marL="478631" marR="0" lvl="1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Level II Trauma Center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Adult Critical Care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Neurosurgery (24/7)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Cardiovascular Surgery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Telemetry &amp;   Medical Surgical Units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Obstetrics &amp; Level II Nursery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81987" y="4818603"/>
            <a:ext cx="25025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marR="0" lvl="0" indent="-7144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178594" marR="0" lvl="0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MRI, CT, Lab Services (24/7) 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Bariatrics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Cancer Care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Heart &amp; Vascular Care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Rehabilitation Services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Behavioral Health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Hospice Unit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Ambulatory Care Centers</a:t>
            </a: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135731" marR="0" lvl="0" indent="-128588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1986" y="2639141"/>
            <a:ext cx="291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374 Licensed Bed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Berwyn, Illinois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594" y="5168551"/>
            <a:ext cx="1749102" cy="12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49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820691" y="396515"/>
            <a:ext cx="7551734" cy="488537"/>
          </a:xfrm>
          <a:noFill/>
        </p:spPr>
        <p:txBody>
          <a:bodyPr/>
          <a:lstStyle/>
          <a:p>
            <a:r>
              <a:rPr lang="en-US"/>
              <a:t>Checklist &amp; Huddle Strategies</a:t>
            </a:r>
            <a:endParaRPr lang="en-US" sz="320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31149" r="76396"/>
          <a:stretch/>
        </p:blipFill>
        <p:spPr>
          <a:xfrm>
            <a:off x="8785412" y="202267"/>
            <a:ext cx="1552175" cy="877031"/>
          </a:xfrm>
          <a:prstGeom prst="rect">
            <a:avLst/>
          </a:prstGeom>
          <a:extLst>
            <a:ext uri="{FAA26D3D-D897-4be2-8F04-BA451C77F1D7}">
              <ma14:placeholderFlag xmlns=""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726" y="202267"/>
            <a:ext cx="6000305" cy="6647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9575" y="1213620"/>
            <a:ext cx="413211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81437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PDCA(Cycle 1):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Plan: Standardize Criteria for Primary Cesarean.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Do: Implement the ACOG decision checklist on paper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Check: Primary responsibility for ensuring checklist was completed fell to nursing staff to ensure completion.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ACT:  Integrate ACOG checklist into EMR for Physician ownership.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81437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PDCA (Cycle 2):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Plan: Integrate the ACOG checklist in the EMR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Do: Build checklist into EPIC.  Provider education on the .dot phrase documentation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Check: Routine auditing of EMR to validate compliance.  Send any non-compliant to OB Chair for follow-up.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ACT: Continue to monitor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1" name="AutoShape 6" descr="PDCA Cycle - What is the Plan-Do-Check-Act Cycle? | ASQ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90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820691" y="396515"/>
            <a:ext cx="7551734" cy="488537"/>
          </a:xfrm>
        </p:spPr>
        <p:txBody>
          <a:bodyPr/>
          <a:lstStyle/>
          <a:p>
            <a:r>
              <a:rPr lang="en-US" sz="3200"/>
              <a:t>Statistics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31752" r="75902" b="5512"/>
          <a:stretch/>
        </p:blipFill>
        <p:spPr>
          <a:xfrm>
            <a:off x="8877621" y="241212"/>
            <a:ext cx="1552175" cy="799140"/>
          </a:xfrm>
          <a:prstGeom prst="rect">
            <a:avLst/>
          </a:prstGeom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004731" y="1223963"/>
          <a:ext cx="6204378" cy="3616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6606989" y="4249270"/>
          <a:ext cx="3822807" cy="226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4731" y="5103674"/>
            <a:ext cx="248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D2346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11 months of maintaining below the goal line!</a:t>
            </a:r>
          </a:p>
        </p:txBody>
      </p:sp>
    </p:spTree>
    <p:extLst>
      <p:ext uri="{BB962C8B-B14F-4D97-AF65-F5344CB8AC3E}">
        <p14:creationId xmlns:p14="http://schemas.microsoft.com/office/powerpoint/2010/main" val="1781057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820691" y="396515"/>
            <a:ext cx="8324795" cy="488537"/>
          </a:xfrm>
        </p:spPr>
        <p:txBody>
          <a:bodyPr/>
          <a:lstStyle/>
          <a:p>
            <a:r>
              <a:rPr lang="en-US"/>
              <a:t>ACOG Checklist &amp; </a:t>
            </a:r>
          </a:p>
          <a:p>
            <a:r>
              <a:rPr lang="en-US"/>
              <a:t>Huddle Implementation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31149" r="76396"/>
          <a:stretch/>
        </p:blipFill>
        <p:spPr>
          <a:xfrm>
            <a:off x="8785412" y="202267"/>
            <a:ext cx="1552175" cy="877031"/>
          </a:xfrm>
          <a:prstGeom prst="rect">
            <a:avLst/>
          </a:prstGeom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6514" y="1285067"/>
            <a:ext cx="789918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D2346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What’s going well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Provider education and support of the initiative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Documentation of the ACOG checklist into EMR (EPIC)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OB Chief  Support” 1:1 Coaching any providers when checklist not completed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100% Physician documentation within EPIC since January 2022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Implementation of nursing and patient huddle, especially when strict criteria was not met.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D2346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Opportunities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Joint huddle with nursing, physician, and patients together.  Currently process is for the physician meets separately with nursing and the patient.</a:t>
            </a:r>
          </a:p>
        </p:txBody>
      </p:sp>
    </p:spTree>
    <p:extLst>
      <p:ext uri="{BB962C8B-B14F-4D97-AF65-F5344CB8AC3E}">
        <p14:creationId xmlns:p14="http://schemas.microsoft.com/office/powerpoint/2010/main" val="3925872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09" y="701748"/>
            <a:ext cx="9984363" cy="2014679"/>
          </a:xfrm>
        </p:spPr>
        <p:txBody>
          <a:bodyPr/>
          <a:lstStyle/>
          <a:p>
            <a:r>
              <a:rPr lang="en-US"/>
              <a:t>Amy </a:t>
            </a:r>
            <a:r>
              <a:rPr lang="en-US" err="1"/>
              <a:t>Mehl</a:t>
            </a:r>
            <a:r>
              <a:rPr lang="en-US"/>
              <a:t>, BSN, RN &amp; Amelia Lund, BSN, 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OSF St. Francis Medical Center, Peoria, IL</a:t>
            </a:r>
            <a:endParaRPr lang="en-US" b="1"/>
          </a:p>
        </p:txBody>
      </p:sp>
      <p:sp>
        <p:nvSpPr>
          <p:cNvPr id="4" name="AutoShape 2" descr="https://usc-powerpoint.officeapps.live.com/pods/GetClipboardImage.ashx?Id=d4b2827d-5f7b-4105-bc5b-14f4f2a412b3&amp;DC=PUS1&amp;pkey=a7d8915e-1b9c-43c9-87a9-5e7f2688d8e5&amp;wdwaccluster=PUS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" name="AutoShape 4" descr="https://usc-powerpoint.officeapps.live.com/pods/GetClipboardImage.ashx?Id=acd43cc2-ac55-401f-9676-87ed08309b9b&amp;DC=PUS1&amp;pkey=1a0613be-adad-4b92-bd3f-dbce2ba34ccc&amp;wdwaccluster=PUS1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" name="AutoShape 4" descr="https://usc-powerpoint.officeapps.live.com/pods/GetClipboardImage.ashx?Id=02a72eaa-d932-49ab-859b-5ff931a60c0a&amp;DC=PUS1&amp;pkey=7b53865b-a9d8-460a-bd0a-cf86ac6a5ade&amp;wdwaccluster=PUS1"/>
          <p:cNvSpPr>
            <a:spLocks noChangeAspect="1" noChangeArrowheads="1"/>
          </p:cNvSpPr>
          <p:nvPr/>
        </p:nvSpPr>
        <p:spPr bwMode="auto">
          <a:xfrm>
            <a:off x="1353562" y="17090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78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"/>
          <p:cNvSpPr txBox="1">
            <a:spLocks noGrp="1"/>
          </p:cNvSpPr>
          <p:nvPr>
            <p:ph type="ctrTitle"/>
          </p:nvPr>
        </p:nvSpPr>
        <p:spPr>
          <a:xfrm>
            <a:off x="979200" y="1828800"/>
            <a:ext cx="102348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/>
              <a:t>Journey to Unblinding NTSV Data</a:t>
            </a:r>
            <a:endParaRPr/>
          </a:p>
        </p:txBody>
      </p:sp>
      <p:sp>
        <p:nvSpPr>
          <p:cNvPr id="402" name="Google Shape;402;p1"/>
          <p:cNvSpPr txBox="1">
            <a:spLocks noGrp="1"/>
          </p:cNvSpPr>
          <p:nvPr>
            <p:ph type="subTitle" idx="1"/>
          </p:nvPr>
        </p:nvSpPr>
        <p:spPr>
          <a:xfrm>
            <a:off x="979200" y="3520800"/>
            <a:ext cx="102348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-203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​"/>
            </a:pPr>
            <a:r>
              <a:rPr lang="en-US"/>
              <a:t>Amy </a:t>
            </a:r>
            <a:r>
              <a:rPr lang="en-US" err="1"/>
              <a:t>Mehl</a:t>
            </a:r>
            <a:r>
              <a:rPr lang="en-US"/>
              <a:t> RN Supervisor of Labor and Delivery &amp;</a:t>
            </a:r>
          </a:p>
          <a:p>
            <a:pPr marL="0" lvl="0" indent="-203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​"/>
            </a:pPr>
            <a:r>
              <a:rPr lang="en-US"/>
              <a:t>Amelia Lund RN Quality and Safety Coordinator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8716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"/>
          <p:cNvSpPr txBox="1">
            <a:spLocks noGrp="1"/>
          </p:cNvSpPr>
          <p:nvPr>
            <p:ph type="body" idx="1"/>
          </p:nvPr>
        </p:nvSpPr>
        <p:spPr>
          <a:xfrm>
            <a:off x="6781200" y="2480446"/>
            <a:ext cx="5410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Total of 649 beds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We do about 2,000 deliveries annually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 level 1 Perinatal Center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Level 3 NICU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Majority of the physicians are in private practices</a:t>
            </a: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08" name="Google Shape;408;p2"/>
          <p:cNvSpPr txBox="1">
            <a:spLocks noGrp="1"/>
          </p:cNvSpPr>
          <p:nvPr>
            <p:ph type="title"/>
          </p:nvPr>
        </p:nvSpPr>
        <p:spPr>
          <a:xfrm>
            <a:off x="390913" y="224444"/>
            <a:ext cx="11278800" cy="61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OSF St. Francis Medical Center</a:t>
            </a:r>
            <a:endParaRPr/>
          </a:p>
        </p:txBody>
      </p:sp>
      <p:sp>
        <p:nvSpPr>
          <p:cNvPr id="409" name="Google Shape;409;p2"/>
          <p:cNvSpPr txBox="1">
            <a:spLocks noGrp="1"/>
          </p:cNvSpPr>
          <p:nvPr>
            <p:ph type="sldNum" idx="4294967295"/>
          </p:nvPr>
        </p:nvSpPr>
        <p:spPr>
          <a:xfrm>
            <a:off x="11669713" y="6497638"/>
            <a:ext cx="522287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410" name="Google Shape;410;p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0705" r="10704"/>
          <a:stretch/>
        </p:blipFill>
        <p:spPr>
          <a:xfrm>
            <a:off x="390913" y="1130531"/>
            <a:ext cx="6016844" cy="508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336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6" name="Google Shape;416;p3"/>
          <p:cNvSpPr txBox="1">
            <a:spLocks noGrp="1"/>
          </p:cNvSpPr>
          <p:nvPr>
            <p:ph type="title"/>
          </p:nvPr>
        </p:nvSpPr>
        <p:spPr>
          <a:xfrm>
            <a:off x="456000" y="475596"/>
            <a:ext cx="11278800" cy="6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Reasons for Unblinding Data</a:t>
            </a:r>
            <a:endParaRPr/>
          </a:p>
        </p:txBody>
      </p:sp>
      <p:sp>
        <p:nvSpPr>
          <p:cNvPr id="418" name="Google Shape;418;p3"/>
          <p:cNvSpPr txBox="1">
            <a:spLocks noGrp="1"/>
          </p:cNvSpPr>
          <p:nvPr>
            <p:ph type="body" idx="1"/>
          </p:nvPr>
        </p:nvSpPr>
        <p:spPr>
          <a:xfrm>
            <a:off x="456000" y="1886989"/>
            <a:ext cx="5410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Studies have proven that unblinding data positively impacts NTSC C-section rates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Hospitals across the nation are moving towards unblinding their data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Most providers are unaware of their C-section rates, therefore do not know if they have room for improvement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Data is knowledge and knowledge is power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9191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"/>
          <p:cNvSpPr txBox="1">
            <a:spLocks noGrp="1"/>
          </p:cNvSpPr>
          <p:nvPr>
            <p:ph type="body" idx="1"/>
          </p:nvPr>
        </p:nvSpPr>
        <p:spPr>
          <a:xfrm>
            <a:off x="847898" y="1812174"/>
            <a:ext cx="11278800" cy="3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It was decided that the NTSV C-Section rates should be pulled quarterly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Every quarter data is pulled for a rolling calendar year</a:t>
            </a:r>
            <a:endParaRPr/>
          </a:p>
          <a:p>
            <a:pPr marL="504000" lvl="1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This is due to the volatility of the data if pulled for a smaller time frame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Pulled data by delivering physician and reported this out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Adjustments were made for practices that employee midwives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Data was also reported by provider group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Included the number of deliveries each provider did on graphs</a:t>
            </a: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24" name="Google Shape;424;p4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5" name="Google Shape;425;p4"/>
          <p:cNvSpPr txBox="1">
            <a:spLocks noGrp="1"/>
          </p:cNvSpPr>
          <p:nvPr>
            <p:ph type="title"/>
          </p:nvPr>
        </p:nvSpPr>
        <p:spPr>
          <a:xfrm>
            <a:off x="456000" y="-71550"/>
            <a:ext cx="112788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Collecting the Data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2964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1" name="Google Shape;431;p5"/>
          <p:cNvSpPr txBox="1">
            <a:spLocks noGrp="1"/>
          </p:cNvSpPr>
          <p:nvPr>
            <p:ph type="title"/>
          </p:nvPr>
        </p:nvSpPr>
        <p:spPr>
          <a:xfrm>
            <a:off x="456600" y="-8"/>
            <a:ext cx="112788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Sample Graph</a:t>
            </a:r>
            <a:endParaRPr/>
          </a:p>
        </p:txBody>
      </p:sp>
      <p:graphicFrame>
        <p:nvGraphicFramePr>
          <p:cNvPr id="432" name="Google Shape;432;p5"/>
          <p:cNvGraphicFramePr/>
          <p:nvPr/>
        </p:nvGraphicFramePr>
        <p:xfrm>
          <a:off x="801600" y="715629"/>
          <a:ext cx="10515600" cy="43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3" name="Google Shape;433;p5"/>
          <p:cNvSpPr txBox="1"/>
          <p:nvPr/>
        </p:nvSpPr>
        <p:spPr>
          <a:xfrm>
            <a:off x="1546431" y="497574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13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4" name="Google Shape;434;p5"/>
          <p:cNvSpPr txBox="1"/>
          <p:nvPr/>
        </p:nvSpPr>
        <p:spPr>
          <a:xfrm>
            <a:off x="9018800" y="495882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14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5" name="Google Shape;435;p5"/>
          <p:cNvSpPr txBox="1"/>
          <p:nvPr/>
        </p:nvSpPr>
        <p:spPr>
          <a:xfrm>
            <a:off x="2766289" y="497574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11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6" name="Google Shape;436;p5"/>
          <p:cNvSpPr txBox="1"/>
          <p:nvPr/>
        </p:nvSpPr>
        <p:spPr>
          <a:xfrm>
            <a:off x="1875367" y="4975745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7" name="Google Shape;437;p5"/>
          <p:cNvSpPr txBox="1"/>
          <p:nvPr/>
        </p:nvSpPr>
        <p:spPr>
          <a:xfrm>
            <a:off x="2174185" y="4975745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8" name="Google Shape;438;p5"/>
          <p:cNvSpPr txBox="1"/>
          <p:nvPr/>
        </p:nvSpPr>
        <p:spPr>
          <a:xfrm>
            <a:off x="2442923" y="497574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43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9" name="Google Shape;439;p5"/>
          <p:cNvSpPr txBox="1"/>
          <p:nvPr/>
        </p:nvSpPr>
        <p:spPr>
          <a:xfrm>
            <a:off x="3089655" y="497574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0" name="Google Shape;440;p5"/>
          <p:cNvSpPr txBox="1"/>
          <p:nvPr/>
        </p:nvSpPr>
        <p:spPr>
          <a:xfrm>
            <a:off x="3442806" y="4975745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41" name="Google Shape;441;p5"/>
          <p:cNvSpPr txBox="1"/>
          <p:nvPr/>
        </p:nvSpPr>
        <p:spPr>
          <a:xfrm>
            <a:off x="4071484" y="4975745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8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2" name="Google Shape;442;p5"/>
          <p:cNvSpPr txBox="1"/>
          <p:nvPr/>
        </p:nvSpPr>
        <p:spPr>
          <a:xfrm>
            <a:off x="4328286" y="496573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64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3" name="Google Shape;443;p5"/>
          <p:cNvSpPr txBox="1"/>
          <p:nvPr/>
        </p:nvSpPr>
        <p:spPr>
          <a:xfrm>
            <a:off x="4653057" y="494571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4" name="Google Shape;444;p5"/>
          <p:cNvSpPr txBox="1"/>
          <p:nvPr/>
        </p:nvSpPr>
        <p:spPr>
          <a:xfrm>
            <a:off x="4949623" y="494571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56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5" name="Google Shape;445;p5"/>
          <p:cNvSpPr txBox="1"/>
          <p:nvPr/>
        </p:nvSpPr>
        <p:spPr>
          <a:xfrm>
            <a:off x="5266387" y="496561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21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6" name="Google Shape;446;p5"/>
          <p:cNvSpPr txBox="1"/>
          <p:nvPr/>
        </p:nvSpPr>
        <p:spPr>
          <a:xfrm>
            <a:off x="5570960" y="492159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18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7" name="Google Shape;447;p5"/>
          <p:cNvSpPr txBox="1"/>
          <p:nvPr/>
        </p:nvSpPr>
        <p:spPr>
          <a:xfrm>
            <a:off x="5930995" y="4965612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9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8" name="Google Shape;448;p5"/>
          <p:cNvSpPr txBox="1"/>
          <p:nvPr/>
        </p:nvSpPr>
        <p:spPr>
          <a:xfrm>
            <a:off x="6217358" y="494571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36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9" name="Google Shape;449;p5"/>
          <p:cNvSpPr txBox="1"/>
          <p:nvPr/>
        </p:nvSpPr>
        <p:spPr>
          <a:xfrm>
            <a:off x="6534820" y="495742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21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0" name="Google Shape;450;p5"/>
          <p:cNvSpPr txBox="1"/>
          <p:nvPr/>
        </p:nvSpPr>
        <p:spPr>
          <a:xfrm>
            <a:off x="6816402" y="4939099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24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1" name="Google Shape;451;p5"/>
          <p:cNvSpPr txBox="1"/>
          <p:nvPr/>
        </p:nvSpPr>
        <p:spPr>
          <a:xfrm>
            <a:off x="3699278" y="496573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52" name="Google Shape;452;p5"/>
          <p:cNvSpPr txBox="1"/>
          <p:nvPr/>
        </p:nvSpPr>
        <p:spPr>
          <a:xfrm>
            <a:off x="7447575" y="4959163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60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3" name="Google Shape;453;p5"/>
          <p:cNvSpPr txBox="1"/>
          <p:nvPr/>
        </p:nvSpPr>
        <p:spPr>
          <a:xfrm>
            <a:off x="7812877" y="4962920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4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4" name="Google Shape;454;p5"/>
          <p:cNvSpPr txBox="1"/>
          <p:nvPr/>
        </p:nvSpPr>
        <p:spPr>
          <a:xfrm>
            <a:off x="8092932" y="4959628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5" name="Google Shape;455;p5"/>
          <p:cNvSpPr txBox="1"/>
          <p:nvPr/>
        </p:nvSpPr>
        <p:spPr>
          <a:xfrm>
            <a:off x="8383209" y="495742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30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6" name="Google Shape;456;p5"/>
          <p:cNvSpPr txBox="1"/>
          <p:nvPr/>
        </p:nvSpPr>
        <p:spPr>
          <a:xfrm>
            <a:off x="8702080" y="495742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58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7" name="Google Shape;457;p5"/>
          <p:cNvSpPr txBox="1"/>
          <p:nvPr/>
        </p:nvSpPr>
        <p:spPr>
          <a:xfrm>
            <a:off x="9379807" y="4962105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8" name="Google Shape;458;p5"/>
          <p:cNvSpPr txBox="1"/>
          <p:nvPr/>
        </p:nvSpPr>
        <p:spPr>
          <a:xfrm>
            <a:off x="9652077" y="495742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30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9" name="Google Shape;459;p5"/>
          <p:cNvSpPr txBox="1"/>
          <p:nvPr/>
        </p:nvSpPr>
        <p:spPr>
          <a:xfrm>
            <a:off x="9960658" y="4958825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69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0" name="Google Shape;460;p5"/>
          <p:cNvSpPr txBox="1"/>
          <p:nvPr/>
        </p:nvSpPr>
        <p:spPr>
          <a:xfrm>
            <a:off x="10273138" y="496561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11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1" name="Google Shape;461;p5"/>
          <p:cNvSpPr txBox="1"/>
          <p:nvPr/>
        </p:nvSpPr>
        <p:spPr>
          <a:xfrm>
            <a:off x="10625327" y="4975745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2" name="Google Shape;462;p5"/>
          <p:cNvSpPr txBox="1"/>
          <p:nvPr/>
        </p:nvSpPr>
        <p:spPr>
          <a:xfrm>
            <a:off x="10888865" y="495742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17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3" name="Google Shape;463;p5"/>
          <p:cNvSpPr txBox="1"/>
          <p:nvPr/>
        </p:nvSpPr>
        <p:spPr>
          <a:xfrm>
            <a:off x="7133864" y="4957422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464" name="Google Shape;464;p5"/>
          <p:cNvSpPr txBox="1"/>
          <p:nvPr/>
        </p:nvSpPr>
        <p:spPr>
          <a:xfrm>
            <a:off x="3626615" y="5378782"/>
            <a:ext cx="493757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Red Number below letter is total vaginal and C/S deliveries adjusted with Midwives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647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Birth Equity Key Strategies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0" y="1483278"/>
            <a:ext cx="11262779" cy="48730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11874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0" name="Google Shape;470;p6"/>
          <p:cNvSpPr txBox="1">
            <a:spLocks noGrp="1"/>
          </p:cNvSpPr>
          <p:nvPr>
            <p:ph type="title"/>
          </p:nvPr>
        </p:nvSpPr>
        <p:spPr>
          <a:xfrm>
            <a:off x="456000" y="210442"/>
            <a:ext cx="11278800" cy="76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Sample Graph</a:t>
            </a:r>
            <a:endParaRPr/>
          </a:p>
        </p:txBody>
      </p:sp>
      <p:graphicFrame>
        <p:nvGraphicFramePr>
          <p:cNvPr id="471" name="Google Shape;471;p6"/>
          <p:cNvGraphicFramePr/>
          <p:nvPr/>
        </p:nvGraphicFramePr>
        <p:xfrm>
          <a:off x="859074" y="1185545"/>
          <a:ext cx="10472651" cy="4159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2" name="Google Shape;472;p6"/>
          <p:cNvSpPr txBox="1"/>
          <p:nvPr/>
        </p:nvSpPr>
        <p:spPr>
          <a:xfrm>
            <a:off x="2292025" y="5221553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3" name="Google Shape;473;p6"/>
          <p:cNvSpPr txBox="1"/>
          <p:nvPr/>
        </p:nvSpPr>
        <p:spPr>
          <a:xfrm>
            <a:off x="3140842" y="5206584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4" name="Google Shape;474;p6"/>
          <p:cNvSpPr txBox="1"/>
          <p:nvPr/>
        </p:nvSpPr>
        <p:spPr>
          <a:xfrm>
            <a:off x="3969535" y="5214277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31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5" name="Google Shape;475;p6"/>
          <p:cNvSpPr txBox="1"/>
          <p:nvPr/>
        </p:nvSpPr>
        <p:spPr>
          <a:xfrm>
            <a:off x="4793936" y="5206584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6" name="Google Shape;476;p6"/>
          <p:cNvSpPr txBox="1"/>
          <p:nvPr/>
        </p:nvSpPr>
        <p:spPr>
          <a:xfrm>
            <a:off x="5630756" y="5206584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56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7" name="Google Shape;477;p6"/>
          <p:cNvSpPr txBox="1"/>
          <p:nvPr/>
        </p:nvSpPr>
        <p:spPr>
          <a:xfrm>
            <a:off x="6431944" y="5206584"/>
            <a:ext cx="4203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228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8" name="Google Shape;478;p6"/>
          <p:cNvSpPr txBox="1"/>
          <p:nvPr/>
        </p:nvSpPr>
        <p:spPr>
          <a:xfrm>
            <a:off x="7309330" y="5214278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60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9" name="Google Shape;479;p6"/>
          <p:cNvSpPr txBox="1"/>
          <p:nvPr/>
        </p:nvSpPr>
        <p:spPr>
          <a:xfrm>
            <a:off x="8082330" y="5214278"/>
            <a:ext cx="4203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145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0" name="Google Shape;480;p6"/>
          <p:cNvSpPr txBox="1"/>
          <p:nvPr/>
        </p:nvSpPr>
        <p:spPr>
          <a:xfrm>
            <a:off x="8967357" y="5214277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1" name="Google Shape;481;p6"/>
          <p:cNvSpPr txBox="1"/>
          <p:nvPr/>
        </p:nvSpPr>
        <p:spPr>
          <a:xfrm>
            <a:off x="9791541" y="5206584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2" name="Google Shape;482;p6"/>
          <p:cNvSpPr txBox="1"/>
          <p:nvPr/>
        </p:nvSpPr>
        <p:spPr>
          <a:xfrm>
            <a:off x="10676892" y="5221554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3" name="Google Shape;483;p6"/>
          <p:cNvSpPr txBox="1"/>
          <p:nvPr/>
        </p:nvSpPr>
        <p:spPr>
          <a:xfrm>
            <a:off x="1527775" y="5206584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4" name="Google Shape;484;p6"/>
          <p:cNvSpPr txBox="1"/>
          <p:nvPr/>
        </p:nvSpPr>
        <p:spPr>
          <a:xfrm>
            <a:off x="3665736" y="5558662"/>
            <a:ext cx="44165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Red Number below letter is total vaginal and C/S deliveries for each group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2902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11278800" cy="3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Data was initially presented blinded at the OB Department Meeting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Prior to the meeting the data and the provider’s individual letters were emailed out to each provider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Data was presented with an explanation of how it was pulled and adjusted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Had a few providers reach out with questions regarding the data</a:t>
            </a:r>
            <a:endParaRPr/>
          </a:p>
          <a:p>
            <a:pPr marL="504000" lvl="1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If requested raw data was given to the provider to review and confirm accuracy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Blinded data was shared for 3 quarters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Sit downs with individual providers were done to review data and opportunities</a:t>
            </a: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90" name="Google Shape;490;p7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91" name="Google Shape;491;p7"/>
          <p:cNvSpPr txBox="1">
            <a:spLocks noGrp="1"/>
          </p:cNvSpPr>
          <p:nvPr>
            <p:ph type="title"/>
          </p:nvPr>
        </p:nvSpPr>
        <p:spPr>
          <a:xfrm>
            <a:off x="282633" y="529500"/>
            <a:ext cx="11278800" cy="578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Presented Blinded Data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6826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97" name="Google Shape;497;p8"/>
          <p:cNvSpPr txBox="1">
            <a:spLocks noGrp="1"/>
          </p:cNvSpPr>
          <p:nvPr>
            <p:ph type="title"/>
          </p:nvPr>
        </p:nvSpPr>
        <p:spPr>
          <a:xfrm>
            <a:off x="365760" y="274320"/>
            <a:ext cx="11278800" cy="7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Transition to Unblinded Data</a:t>
            </a:r>
            <a:endParaRPr/>
          </a:p>
        </p:txBody>
      </p:sp>
      <p:grpSp>
        <p:nvGrpSpPr>
          <p:cNvPr id="498" name="Google Shape;498;p8"/>
          <p:cNvGrpSpPr/>
          <p:nvPr/>
        </p:nvGrpSpPr>
        <p:grpSpPr>
          <a:xfrm>
            <a:off x="378195" y="881150"/>
            <a:ext cx="11551066" cy="4767028"/>
            <a:chOff x="12435" y="0"/>
            <a:chExt cx="11551066" cy="4767028"/>
          </a:xfrm>
        </p:grpSpPr>
        <p:sp>
          <p:nvSpPr>
            <p:cNvPr id="499" name="Google Shape;499;p8"/>
            <p:cNvSpPr/>
            <p:nvPr/>
          </p:nvSpPr>
          <p:spPr>
            <a:xfrm>
              <a:off x="868195" y="0"/>
              <a:ext cx="9839546" cy="476702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2E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12435" y="1430108"/>
              <a:ext cx="3726004" cy="1906811"/>
            </a:xfrm>
            <a:prstGeom prst="roundRect">
              <a:avLst>
                <a:gd name="adj" fmla="val 16667"/>
              </a:avLst>
            </a:prstGeom>
            <a:solidFill>
              <a:srgbClr val="63A70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01" name="Google Shape;501;p8"/>
            <p:cNvSpPr txBox="1"/>
            <p:nvPr/>
          </p:nvSpPr>
          <p:spPr>
            <a:xfrm>
              <a:off x="105518" y="1523191"/>
              <a:ext cx="3539838" cy="1720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Director of Labor and Delivery mailed each provider notifying them that unblinded data would be shared and included current blinded NTSV rates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924966" y="1430108"/>
              <a:ext cx="3726004" cy="1906811"/>
            </a:xfrm>
            <a:prstGeom prst="roundRect">
              <a:avLst>
                <a:gd name="adj" fmla="val 16667"/>
              </a:avLst>
            </a:prstGeom>
            <a:solidFill>
              <a:srgbClr val="63A70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03" name="Google Shape;503;p8"/>
            <p:cNvSpPr txBox="1"/>
            <p:nvPr/>
          </p:nvSpPr>
          <p:spPr>
            <a:xfrm>
              <a:off x="4018049" y="1523191"/>
              <a:ext cx="3539838" cy="1720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Unblinded data was presented at the OB Department meeting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7837497" y="1430108"/>
              <a:ext cx="3726004" cy="1906811"/>
            </a:xfrm>
            <a:prstGeom prst="roundRect">
              <a:avLst>
                <a:gd name="adj" fmla="val 16667"/>
              </a:avLst>
            </a:prstGeom>
            <a:solidFill>
              <a:srgbClr val="63A70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05" name="Google Shape;505;p8"/>
            <p:cNvSpPr txBox="1"/>
            <p:nvPr/>
          </p:nvSpPr>
          <p:spPr>
            <a:xfrm>
              <a:off x="7930580" y="1523191"/>
              <a:ext cx="3539838" cy="1720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Currently data is not distributed out to providers to review independently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6542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1" name="Google Shape;511;p9"/>
          <p:cNvSpPr txBox="1">
            <a:spLocks noGrp="1"/>
          </p:cNvSpPr>
          <p:nvPr>
            <p:ph type="title"/>
          </p:nvPr>
        </p:nvSpPr>
        <p:spPr>
          <a:xfrm>
            <a:off x="456000" y="261480"/>
            <a:ext cx="11278800" cy="32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Barriers and Solutions</a:t>
            </a:r>
            <a:endParaRPr/>
          </a:p>
        </p:txBody>
      </p:sp>
      <p:grpSp>
        <p:nvGrpSpPr>
          <p:cNvPr id="512" name="Google Shape;512;p9"/>
          <p:cNvGrpSpPr/>
          <p:nvPr/>
        </p:nvGrpSpPr>
        <p:grpSpPr>
          <a:xfrm>
            <a:off x="457393" y="768135"/>
            <a:ext cx="11403476" cy="4327565"/>
            <a:chOff x="1393" y="-1"/>
            <a:chExt cx="11403476" cy="4327565"/>
          </a:xfrm>
        </p:grpSpPr>
        <p:sp>
          <p:nvSpPr>
            <p:cNvPr id="513" name="Google Shape;513;p9"/>
            <p:cNvSpPr/>
            <p:nvPr/>
          </p:nvSpPr>
          <p:spPr>
            <a:xfrm rot="-5400000">
              <a:off x="-352314" y="353706"/>
              <a:ext cx="4327565" cy="3620151"/>
            </a:xfrm>
            <a:prstGeom prst="flowChartManualOperation">
              <a:avLst/>
            </a:prstGeom>
            <a:solidFill>
              <a:srgbClr val="63A70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14" name="Google Shape;514;p9"/>
            <p:cNvSpPr txBox="1"/>
            <p:nvPr/>
          </p:nvSpPr>
          <p:spPr>
            <a:xfrm>
              <a:off x="1393" y="865512"/>
              <a:ext cx="3620151" cy="2596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50" tIns="0" rIns="148175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Concerned that data would be shared publicly by their competitors</a:t>
              </a:r>
              <a:endParaRPr kumimoji="0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Started with blinded data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Unblinded data was not distributed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 rot="-5400000">
              <a:off x="3539348" y="353706"/>
              <a:ext cx="4327565" cy="3620151"/>
            </a:xfrm>
            <a:prstGeom prst="flowChartManualOperation">
              <a:avLst/>
            </a:prstGeom>
            <a:solidFill>
              <a:srgbClr val="63A70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16" name="Google Shape;516;p9"/>
            <p:cNvSpPr txBox="1"/>
            <p:nvPr/>
          </p:nvSpPr>
          <p:spPr>
            <a:xfrm>
              <a:off x="3893055" y="865512"/>
              <a:ext cx="3620151" cy="2596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50" tIns="0" rIns="148175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Concerns with data accuracy </a:t>
              </a:r>
              <a:endParaRPr kumimoji="0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Explanation of how data was pulled was given every time data was presented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Providers were encouraged to ask questions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Raw data for each provider was provided if requested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 rot="-5400000">
              <a:off x="7431011" y="353706"/>
              <a:ext cx="4327565" cy="3620151"/>
            </a:xfrm>
            <a:prstGeom prst="flowChartManualOperation">
              <a:avLst/>
            </a:prstGeom>
            <a:solidFill>
              <a:srgbClr val="63A70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518" name="Google Shape;518;p9"/>
            <p:cNvSpPr txBox="1"/>
            <p:nvPr/>
          </p:nvSpPr>
          <p:spPr>
            <a:xfrm>
              <a:off x="7784718" y="865512"/>
              <a:ext cx="3620151" cy="2596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50" tIns="0" rIns="148175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Concern from provider groups that have midwives or multiple providers</a:t>
              </a:r>
              <a:endParaRPr kumimoji="0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Adjusted rates for midwives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mbria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Presented provider group rates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532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4" name="Google Shape;524;p10"/>
          <p:cNvSpPr txBox="1">
            <a:spLocks noGrp="1"/>
          </p:cNvSpPr>
          <p:nvPr>
            <p:ph type="title"/>
          </p:nvPr>
        </p:nvSpPr>
        <p:spPr>
          <a:xfrm>
            <a:off x="456000" y="458731"/>
            <a:ext cx="11278800" cy="64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525" name="Google Shape;525;p10"/>
          <p:cNvSpPr txBox="1">
            <a:spLocks noGrp="1"/>
          </p:cNvSpPr>
          <p:nvPr>
            <p:ph type="body" idx="1"/>
          </p:nvPr>
        </p:nvSpPr>
        <p:spPr>
          <a:xfrm>
            <a:off x="798022" y="1421116"/>
            <a:ext cx="5410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52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Considering distributing </a:t>
            </a:r>
            <a:r>
              <a:rPr lang="en-US" err="1"/>
              <a:t>unblinded</a:t>
            </a:r>
            <a:r>
              <a:rPr lang="en-US"/>
              <a:t> data to providers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Would like to establish RN NTSV C-section rates</a:t>
            </a:r>
            <a:endParaRPr/>
          </a:p>
          <a:p>
            <a:pPr marL="252000" lvl="0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Continuing other measures to reduce C-section rates</a:t>
            </a:r>
            <a:endParaRPr/>
          </a:p>
          <a:p>
            <a:pPr marL="504000" lvl="1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Focused Pitocin audits</a:t>
            </a:r>
            <a:endParaRPr/>
          </a:p>
          <a:p>
            <a:pPr marL="504000" lvl="1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Sent bedside RNs to a Spinning Babies Workshop</a:t>
            </a:r>
            <a:endParaRPr/>
          </a:p>
          <a:p>
            <a:pPr marL="504000" lvl="1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Spinning Babies is set to present again in the winter</a:t>
            </a:r>
            <a:endParaRPr/>
          </a:p>
          <a:p>
            <a:pPr marL="504000" lvl="1" indent="-252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Labor management tools created and available for nursing staff to reference</a:t>
            </a: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52000" lvl="0" indent="-12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888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ILPQC Support to BE and PVB Teams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Birth Equity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Schedule BE Grand Rounds today </a:t>
            </a:r>
          </a:p>
          <a:p>
            <a:r>
              <a:rPr lang="en-US"/>
              <a:t>Schedule BE Key Players Meetings</a:t>
            </a:r>
          </a:p>
          <a:p>
            <a:r>
              <a:rPr lang="en-US"/>
              <a:t>BE Community Engagement Meetings</a:t>
            </a:r>
          </a:p>
          <a:p>
            <a:r>
              <a:rPr lang="en-US"/>
              <a:t>Attend monthly BE webinar</a:t>
            </a:r>
          </a:p>
          <a:p>
            <a:pPr lvl="1"/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Monday of the month at 12:00pm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Promoting Vaginal Birth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410201" cy="3684588"/>
          </a:xfrm>
        </p:spPr>
        <p:txBody>
          <a:bodyPr/>
          <a:lstStyle/>
          <a:p>
            <a:r>
              <a:rPr lang="en-US"/>
              <a:t>Schedule PVB Grand Rounds today</a:t>
            </a:r>
          </a:p>
          <a:p>
            <a:pPr fontAlgn="base"/>
            <a:r>
              <a:rPr lang="en-US"/>
              <a:t>ILPQC Labor Support E-Modules available</a:t>
            </a:r>
          </a:p>
          <a:p>
            <a:pPr fontAlgn="base"/>
            <a:r>
              <a:rPr lang="en-US"/>
              <a:t>Arrange 1 on 1 QI Support Call with ILPQC</a:t>
            </a:r>
          </a:p>
          <a:p>
            <a:pPr fontAlgn="base"/>
            <a:r>
              <a:rPr lang="en-US"/>
              <a:t>Attend monthly PVB webinars</a:t>
            </a:r>
          </a:p>
          <a:p>
            <a:pPr lvl="1" fontAlgn="base"/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Monday of the month at 12:30pm</a:t>
            </a:r>
          </a:p>
          <a:p>
            <a:pPr fontAlgn="base"/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  <p:pic>
        <p:nvPicPr>
          <p:cNvPr id="10" name="Picture 9" descr="adobe illustrator - Turn transparent png to partly transparent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27" y="5335689"/>
            <a:ext cx="873060" cy="6301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3587" y="5444135"/>
            <a:ext cx="7708970" cy="4770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info@ilpqc.org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 more information </a:t>
            </a:r>
          </a:p>
        </p:txBody>
      </p:sp>
    </p:spTree>
    <p:extLst>
      <p:ext uri="{BB962C8B-B14F-4D97-AF65-F5344CB8AC3E}">
        <p14:creationId xmlns:p14="http://schemas.microsoft.com/office/powerpoint/2010/main" val="1154723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EBBA-46D8-BA58-AF80-1DE0E9EC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ea typeface="+mj-lt"/>
                <a:cs typeface="+mj-lt"/>
              </a:rPr>
              <a:t>"Alone we can do so little; </a:t>
            </a:r>
            <a:br>
              <a:rPr lang="en-US" sz="5400">
                <a:ea typeface="+mj-lt"/>
                <a:cs typeface="+mj-lt"/>
              </a:rPr>
            </a:br>
            <a:r>
              <a:rPr lang="en-US" sz="5400">
                <a:ea typeface="+mj-lt"/>
                <a:cs typeface="+mj-lt"/>
              </a:rPr>
              <a:t>together we can do so much."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BFE8E-36FC-96D7-40E6-BA85C5ACB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399" y="4002500"/>
            <a:ext cx="10155044" cy="8251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– Helen Keller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56B57-091D-C694-053A-E0EDACC72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03F03-640E-8907-E14D-D28DC198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182121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310" y="3836531"/>
            <a:ext cx="5194433" cy="986569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Questions at the heart of learning — The Learner's 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2" y="2077646"/>
            <a:ext cx="5928697" cy="20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0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 Teams Panel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FA5BDC-4831-F144-9FEB-2AF0D210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5" y="1526380"/>
            <a:ext cx="11343399" cy="48299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a typeface="Lato"/>
                <a:cs typeface="Lato"/>
              </a:rPr>
              <a:t>Julie </a:t>
            </a:r>
            <a:r>
              <a:rPr lang="en-US" sz="2800" b="1" dirty="0" err="1">
                <a:ea typeface="Lato"/>
                <a:cs typeface="Lato"/>
              </a:rPr>
              <a:t>Dervishoski</a:t>
            </a:r>
            <a:r>
              <a:rPr lang="en-US" sz="2800" b="1" dirty="0">
                <a:ea typeface="Lato"/>
                <a:cs typeface="Lato"/>
              </a:rPr>
              <a:t>, MSN, RN, C-EFM </a:t>
            </a:r>
            <a:endParaRPr lang="en-US" sz="2800" b="1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a typeface="Lato"/>
                <a:cs typeface="Lato"/>
              </a:rPr>
              <a:t>	</a:t>
            </a:r>
            <a:r>
              <a:rPr lang="en-US" sz="2800" dirty="0">
                <a:ea typeface="Lato"/>
                <a:cs typeface="Lato"/>
              </a:rPr>
              <a:t>Loyola University Medical Center, Maywood, IL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a typeface="Lato"/>
                <a:cs typeface="Lato"/>
              </a:rPr>
              <a:t>Elena Jenkins, BSN, RN, 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a typeface="Lato"/>
                <a:cs typeface="Lato"/>
              </a:rPr>
              <a:t>	</a:t>
            </a:r>
            <a:r>
              <a:rPr lang="en-US" sz="2800" dirty="0">
                <a:ea typeface="Lato"/>
                <a:cs typeface="Lato"/>
              </a:rPr>
              <a:t>SSM Health St. Mary’s Hospital- St. Louis</a:t>
            </a: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a typeface="Lato"/>
                <a:cs typeface="Lato"/>
              </a:rPr>
              <a:t>Dr. </a:t>
            </a:r>
            <a:r>
              <a:rPr lang="en-US" sz="2800" b="1" dirty="0" err="1">
                <a:ea typeface="Lato"/>
                <a:cs typeface="Lato"/>
              </a:rPr>
              <a:t>Weronkia</a:t>
            </a:r>
            <a:r>
              <a:rPr lang="en-US" sz="2800" b="1" dirty="0">
                <a:ea typeface="Lato"/>
                <a:cs typeface="Lato"/>
              </a:rPr>
              <a:t> Armstrong, MD &amp; Ann Walsh </a:t>
            </a:r>
            <a:r>
              <a:rPr lang="de-DE" sz="2800" b="1" dirty="0">
                <a:ea typeface="Lato"/>
                <a:cs typeface="Lato"/>
              </a:rPr>
              <a:t>BS, BSN, RN, RNC-OB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>
                <a:ea typeface="Lato"/>
                <a:cs typeface="Lato"/>
              </a:rPr>
              <a:t>	Northwestern Medicine, Prentice Women‘s Hospital, Chicago, IL</a:t>
            </a:r>
            <a:endParaRPr lang="en-US" sz="2800" dirty="0">
              <a:ea typeface="Lato"/>
              <a:cs typeface="Lat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Illinois Perinatal Quality Collaborative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78313" y="3887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FqAM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rkfjH42t/h38N9Y8XTwfaDYw5hhJIEsrEKikjoCSMn0rrqqazpthrGl3Ol6paRXdldRmOaGVdyupHIIoA+J1/ba8XTSBLfwJo7Nj7ouJWJ/KpP+Gz/Hf/RPdL/77nrM/aT/AGfbn4Sxv8SfAOsyQ6Xa3CFreRv31mzsFUo3R1yQMHkZ719Ofs0eKI/iL8HtI8R6pptl/aB3290ywKBJJG20vjHGeDQB87j9tTxkBh/h7pm7vieUf0pp/bT8as37r4faX9DLMa+0TpGkk5Ol2JP/AF7p/hSrpOlKcrplkD7QL/hQB8Xf8Nn+O/8Aonul/wDfc9H/AA2f47/6J7pf/fc9faf9mab/ANA+0/78r/hR/Zmm/wDQPtP+/K/4UAfFn/DZ/jv/AKJ7pf8A33PSN+2j46UZb4faWB7vNX2p/Zmm/wDQPtP+/K/4UjaXpjDDabZke8C/4UAfFy/tq+MNo3fD7TCfUTyj+lL/AMNreLv+ie6b/wCBEv8AhX2d/Y+k/wDQLsf/AAHT/Cj+x9J/6Bdj/wCA6f4UAfF5/bS8bMf3Xw+0zHvLMaT/AIbQ8df9E+0v/vuavtJdK0tfu6bZL9IF/wAKd/Zum/8AQPtP+/K/4UAfFf8Aw2h46/6J9pf/AH3NSj9tHxwpy/w90vb3/eTCvtP+zdN/6B9p/wB+V/wpDpemsMNp1mR6GBf8KAPi7/htXxh2+Hum5/6+Jf8ACuo+D37WuueKviPpXhPxF4PsrOPU7hbeOa2ldWiZuhZXzkflX1P/AGPpP/QLsf8AwHT/AAr4h+I6R3n/AAUE0y2tY0hWLUrFMIuB8sKE8CgD7tooooAKKKKACiiigAooooAKKKKAOL+N/gZfiR8MNY8Hm7FnJexqYZiuQkiOHQkdxlRn2r4x+H3xG+Jf7MniB/B/jDQ3u9AeYuICcA5PMtvL0OeuD+hr9AqxfGfhTw74x0WTR/E2k22pWUg+5MmSp9VPVT7igDF+FfxO8G/EzRzqHhXVFuGjANxayDZPAT2dD/MZB9a7Ovgj4T6fH8L/ANuL/hFNEmmi0uS7lshHK5O+F4iyqT3w23B9q+96ACiiigAooooAKKKKACiiigAooooAK+EvjQ48Kft56VrF1mO2nvbC4DHoVZFjJ/MGvu2vlT/goL8PbrVPDmmfEPSYma60U+Te7B8wgY5V/wDgLf8AoXtQB9WA5GR0oryL9lb4qWfxN+GtrJJOg13TI0ttSgJ+bcBhZQP7rAZz65Feu0AFFFFABRRRQAUUUUAFFFFABRRXGfGL4j+H/hh4Nn8R69KTg+Xa2yH95cy44RR/M9AKAPkXxfnXP+ChNjBF/oxg1W3UsOC3lRBifxxivuyvhn9lbRfEnxW/aLvPjBq1gbfTLWeW4MgBEZmZCqRIT12g5J9vevuagAooooAKKKKACiiigAooooAKKKKACq+o2drqNhPYX1vHcWtxG0U0UgyrqRggj6VYooA+BPD8MvwB/bHTR7aV49Dv7hYQrHhrW4PyZ9djY/75r78r4x/4KNeH5bXVfCPji1Qqyh7KWQDoyt5kf83/ACr6q+F/iGHxX8PNB8RQOHW+sYpSQejbfmH5g0AdJRRRQAUUUUAFFFFABRRTZpY4YmlmkSONBlnc4AHqSaAHV8N/t6663i74teGfh7o7fabizwkiJz+/nZQF47hQv516x8f/ANqPwr4NsbnR/BtzBr3iEqUDxHdbWrf3mYcMR/dH4muH/Y4+D+uar4qf4yfEFJnupnafTY7kfvJZW63DA9AAfl/PsKAPqnwN4d0/wn4R0zw9pltFb29jbJEFjUAFgBuY+pJySfetqiigAooooAKKKKACiiigAooooAKKKKACiiigDyj9rXw3Y+JPgJ4jivXSNrGD7dbyOcBJI+Rz7jI/GvN/+CdXiW41P4Yax4euHdxo98DDnJxHMC2B/wACVuPevT/2rbOa+/Z78XwwMVZbHzTz1CsGI/IV5r/wTpu7eb4P6raxwKk1vq7+a4HL7o0Iz9KAPpuiiigAooooAK+af2hv2o7XwP4hl8I+DNLi1vW4W8u5lkYmGB/7gC8u3qOAK9p+Mfir/hCvhh4g8ThWeSxs3eIKM/vD8q/+PEV8qf8ABPzwVZeIte8Q/EfXliv761nEFr52HKyv88kpB/iwQAfdqAM4ftLftCWo8288DwmOQfu92jTqMnpg55qgvg/9pL4+Xgn8RXF3o+jMeFu82lso/wBmEfM/1IP1r72IB6gH8KWgD57+DP7KvgfwTcwatr7HxNq8RDIbhNttE3qsf8R92z9K+gwAoCqAAOAB2paKACiiigAooooAKKKKACiiigAooooAKKKKACiiigDgf2iv+SFeM/8AsETf+g14p/wTb/5Jv4m/7C6/+iVr2f8AaTJHwG8ZkHH/ABKpf5V45/wTeA/4Vj4iOOTq4z/36WgD6mooooAKKKKAKHiHSNP1/Q73RdWtkubG9haGeJujKwwa+CdXsvGf7J/xjivbGSW+8L6k/Gf9XdwA8xt6SoDwfx6E1+gtfOX/AAUJuNLi+BkMF4IzezarCLHP3gwDFyPbbkH6igD3nwtrmn+JfDmn6/pMwmsb+BZ4X9VYZ59x0rTrx39jO3vLf9nTwyt7uDOsskQb/nmZWK/pXsVABRRRQAUUUUAFFFFABRRRQAUUUUAFFFFABRRRQAUUUUAeeftKf8kF8Z/9gqX+VeO/8E3/APkmHiH/ALC4/wDRS17F+0p/yQXxn/2Cpf5V47/wTf8A+SYeIf8AsLj/ANFLQB9TUUUUAFFFFACMyqpZiAoGST2FfAHxm8Ran+0d+0DpnhDw1DcDRdOma2jYjICB/wB9cNjoMDj2A9a+tf2mvHEPgL4N65q3nLHe3EJtLFc8tNINox9Blvwrxz/gnX4New8Ha142vIiJ9WnFtbMw5MMfLH6Fz/47QB9P+H9Ks9C0Ox0bT4xHaWVukEKjsqjA/lV6iigAooooAKKKKACiiigAooooAKKKKACiiigAooooAKKKKAPPP2lP+SC+M/8AsFS/yrx3/gm//wAkw8Q/9hcf+ilr2L9pT/kgvjP/ALBUv8q8d/4Jv/8AJMPEP/YXH/opaAPqaiiigAr58+Mn7VXgvwFrd74e0/T73XdYs5DFOseIoInHUFzySD1wPxr6Dr4B8V6Lpvhv9vBLLUbC11Kw1HVo5mguIxImLhc8g8ZDNn8KAIEt/ip+1Z48tJr61fTPDFm/31RltbVD97aT/rJSB/8AqFfd/hHw/pvhbwzp/h7R4RDY2ECwwr7AdT7nqfrWhaW9vZ26W1pBFbwIMJHEgVVHoAOBUtABRRRQAUUUUAFFFFABRRRQAUUUUAFFFFABRRRQAUUUUAFFFFAHnn7Sn/JBfGf/AGCpf5V47/wTf/5Jh4h/7C4/9FLXsX7Sn/JBfGf/AGCpf5V47/wTf/5Jh4h/7C4/9FLQB9TUUUUAeV/tS/EXUfhl8J7rxBoy251OSeO1tfOG5VZ85bHfABOK+fP2Vfhh4u+IXxDg+Nvj25Mtt5xubQyEb7uVflVgo4WNSOPpxVr/AIKQavdzan4N8Ko5W2kEt247M5YRqT9Bu/Ovqr4Z6Ha+Gfh5oOg2YAhsrCKMe52gk/iSTQB0VFFFABRRRQAUUUUAFFFFABRRRQAUUUUAFFFFABRRRQAUUUUAFFFFAHnn7Sn/ACQXxn/2Cpf5V47/AME3/wDkmHiH/sLj/wBFLXsX7Sn/ACQXxn/2Cpf5V47/AME3/wDkmHiH/sLj/wBFLQB9TUUUUAfKP/BRrwul14L0DxjG4S4027No47skoyMfRk/U17X+zh4kuvFnwR8L61fY+0yWQilI/iaMlM/jtzWT+1z4Vj8WfAbxDbkuJrCL+0INvd4ucH2IzXn/APwTw8Rz6p8JNS0O4maQ6PqJWEE/dilUMB9NwegD6YooooAKKKKACiiigAooooAKKKKACiiigAooooAKKKKACiiigAooooA88/aU/wCSC+M/+wVL/KvHf+Cb/wDyTDxD/wBhcf8Aopa9i/aU/wCSC+M/+wVL/KvHf+Cb/wDyTDxD/wBhcf8AopaAPqaiiigCnrmnw6tot9pdwMxXlvJA/wBGUqf518DfBPXPEf7Pn7Q03gnW0jbT9TuI7a7jjYPlWJ8mZSOhG7kehIr9Ba+Qf2uvgx46vvijY/Ev4d6e9/cFYjPFDtMsM8X3ZAp4YEBfxFAH17RXxd8K/wBp7xr4Q8W/8Ij8a9OmVDIEa8ktvJuLUnoXUAB09wMj3r7KsLu1v7KG+sriO4tp0EkUsbbldSMgg9xQBPRRRQAUUUUAFFFFABRRRQAUUUUAFFFFABRRRQAUUUUAFFFFAHnP7TTmP4BeM2Az/wASyQfnivI/+CcKbfhXrz5+9q/8okr1n9qAgfs/+M8nH/Etf+Yryn/gnIpHwm1tiODq5x/37SgD6gooooAKKKKAPJv2l/g7pXxV8FzolvFD4is42fTbwLhtw58tj3Runt1rxf8AYQ+Jt9a6hffCHxRI8dzaF30wTH5kKHEkHPp94D2avsGvkD9rP4G+IrXxZ/wtr4ZJP9vjkFxfWtr/AK5JV58+MD73T5l69+eaAPr6ivlj9n79qyz8Qaha+E/iNappOrsRDHqA+WGaTptkU/6tj69M+lfUw6Z7UALRRRQAUUUUAFFFFABRRRQAUUUUAFFFFABRRRQAUUUUAeY/tUsF/Z68Zk8f8S8/+hCvNP8AgnSpHwd1VscHWHx/37Suo/bY8XaP4c+Buq6Vfyn7bri/ZLKFfvM2QzMfRQByfcVif8E+LG7s/gjcTXVvLCl1qkssJdCu9NqDcM9RkHn2oA+jaKKKACiiigAooooA+Yf22vgtpmu+D7v4geHbCO213S1868ECbftcA+8SB1deoPcA11H7FXxIm8e/ClLHU7gzavoTi0nZjlpI8Zjc/hx9Vr3C/tobyxns7iNZIZ42jkRhwykYI/Kvh/8AYOb+y/2g/GGiW7tFaiyuEWHPB8u5QL+IBP5mgD7looooAKKKKACiiigAooooAKKKKACiiigAooooAKKKKAPhv/goBLJqHxu8H6JOxNn9gi+TPGZLhlY/ko/KvtrRrK103SbTT7KFIba3hSOKNBgKoGAAK+Gvj75njf8Abd0jw5fSrbW1rc2dnGx/uD96fxJY194AYAA6UAFFFFABRRRQAUUUUAFfAPh7WLL4Nftr6xca/L9j0mW5uVllKnCwzrvRsDkjO2vv6vA/2kv2c7P4s+JtL8QWmsLpF7Eot75jDv8AOhBJBH+2M4GeMfSgDhPEX7bOgW+rPDofg69vrJGIFxPcCJnHqFwcfia6rwz+2F8LdQ0159Xi1fR7pAM27W/nb/8AdZeD+OK9G+H3wS+G/gzw2mi2nhnTr/K4uLq+tkmmnPcsWB49hwK5/wAR/sw/BvWtU/tB/DTWLE5eKyuGhib/AICOB+GKAO3+GvxK8F/EXT3vPCeuQX3lgedAfkmi/wB5DyPr0rr6/PP42+ELr9mr4xaJr3gjWpjbXINxBBI+ZFRWAeKTH3kI4z/UV9/6Dfrquh2GqLG0S3ltHOEbqodQ2D+dAF2iiigAooooAKKKKACiiigAooooAKKKKAPi/wDb78G32h+LtB+K+gpLG+5IbuWNTiKaM7onJHTI4/4CK+m/gf4+s/iV8NtM8VWkbxNMpiuI36pMnDj6Z5Hsa5L9swgfs5+J8qD8kXXt+9Wuc/4J+gj4AIck51W549Pu0AfQ1FFFABRRRQAUUUUAFFFFABQaK5j4reKLXwX8ONe8UXiGSLT7N5BGDgux+VVz7sQPxoA+K/2ndYb42ftIaP4H8KCK4ismGnrdRjIZi26Zy391AD+Rr7w0mzXTtKtNPR2dLWBIVZurBVAyfyr42/4J2eFZrrxB4k8e3dinkhPslpMwyRIzbpNp+mAT719p0AFFFFABRRRQAUUUUAFFFFABRRRQAUUUhIAJJAA6k0AeRftiXem2v7PHiddSmWPz4UitwTy8xcFQPXp+QNcZ/wAE8V1Bfgldm5QLaNq0ptT3YbV3f+PA1418b9f1r9ob9oOy+H3hq4b+wtOnaCNl5T5T++uW9emB7AetfbPw/wDCekeB/CGn+F9DhMVjYxbEycs56szHuSSSfrQBvUUUUAFFFFABRRRQAUUUUAFfKH/BQD4maPbeEW+GdpJPJrN3LBc3IThIoQSwDHuSQOPxr6j1y+XS9FvtSaN5VtLeScogyzBVJwPfivgn4E2up/H79puTxp4iaxS306RL+e0OPmjTiKJUP3gCF3E/1FAH1N+yJ4XufCnwE0GzvbU213dK97MjDDAyNlc++3bXrdIOBgcD0paACiiigAooooAKKKKACiiigAooooAK8P8A2w/irB8O/hrcadY3KjxBrUbW9min5ooyMPKfQAHA9zXX/Gz4teFfhRoKX+vzPLd3Ab7FYw8y3DD+S9Msa+RvhD4R8SftJ/Gi58e+MraRPDdtKGmAyI2VfuW0Z7j+8fr3NAHr/wCwR8Mm8N+Crjx1q9uV1TXQBbbx80dqDkH6u3P0C19OVHbQQ21tHb28axQxIEjRRgKoGAAKkoAKKKKACiiigAooooAKKKKAEdVdCjKGVhggjgivgn4/+DNa/Z7+M2n/ABI8Eo8WiXdwZI0XPlxueZLZ/wDYYZx/9avvesXxv4W0Txn4YvPDniGyS70+7TbIh6qezKezA8g0AZvwq8eaD8RvB1p4k0G4V4plAmhLDfbyY+aNh2IP59a6uvz11vTfiD+yj8Uo9S0+Q3vh2/lYRZYmG9hB/wBXJx8soGDkfUcV9j/D/wCNHw28bS2lnovimwbUrmJXFjJJslDEZKAMBuI6cUAeh0UUUAFFFFABRRRQAUUUUAFFFNlkWKJ5HOFRSzH0AoA+E/2y4l1D9qzw5p2vF30d4LKMITgeU0pDgfU5r7h0LSdL0LSYNK0axt7Cxt12xQQIFRR7AV8HeALC9/aE/avvtY1a5lGk6ZOboKD9y3hfEMS+mTgn/gRr7/FABRRRQAUUUUAFFFFABRRRQAUUUUAFFFFAHF/GP4b+H/ij4Ol8Oa+siLvEttcxYElvKAQGXP1wR3FfE37T/wADdP8AgzovhjWPDmrard3sszrc3DLtVJECsrqV+5yemT0r9DahvbS1vrZra9tobmBxho5UDq31B4oA+avg7+1t4I1q303RPFy3mi6n5McMl7OA9tLIFALFhymTzyMDPWvpeGSOaFJoZEkjdQyOhyGB6EEdRXzr+09+zv4W8QeBdR1rwZ4ettO8SWMZuI0s02LdKvLRlBxuIzjHORjvWB+w58ZtPv8AwvF8OvFGpx22rae3l6Ybl9puIe0YJ/iU8AdcY9KAPqyiiigAooooAKKKKACuM+N/ii18HfCjxFr125UQ2MiRAdWkcbUA/EiuzrxP9tlNJl/Z91mLVNTjsGMkTWm7JM0ytkRgD1Gfp1oA8r/4Ju6BcLYeLPFc8LLHcyxWcEhH3yuXfH03LX2DXy5/wTr8S6jqXw41fw7c2qLZaPdqbadVIL+buZlJ6EgjP/Aq+o6ACiiigAooooAKKKKACiiigAooooAKKKKACiiigAr48/bO+Avh7TfDuqfFLwuzaZeW8yTX1qhxFJvcKZEH8LbmB4469K+w684/ab8P3/if4EeK9H0xN93JZiWNP7/lushUe5CEUAYf7HnjPU/G/wAD9Mv9Zma4v7KWSxlmc5aUR42sT67SAfpXsVfKX/BOfxVa3XgfWvB7KEu7C7+2L83MkcgAPHsV/Wvq2gAooooAKKKKACvij/gofqt3qXjvwd4MjlKWxh+0EdjJLJ5YP4BT+Zr6j+JfxR8D/DmOA+LNaSykuAWihWNpJGUHBbaoJAzxk8V8Y/tn/EX4d/Ea48P674N1mefVtPL28yNavHmIncrAkdQwP50AfcHw28JaN4I8G6f4e0Ozitba3iXdsGDJJgbnY9yTzmujrjfghrt94m+EXhfXtSjKXl5psUkwIxlsYLfjjP412VABRRRQAUUUUAFFFFABRRRQAUUUUAFFFFABRRRQAUjAMpVgCCMEHvS1ynxf1bXNB+GHiLWPDVobvV7SxkktIgm4lwOu3vgZOO+KAPjf4N2kPgn9uu+8O+Hg4003l1aGNWyFiKF9p9lYD8q+8q+DP2B20LVPjFq2ueI9YeXxS8MjWUU45nZzmWTcer47ehNfeZ60AFFeafFX45fDn4b3BsvEGs+ZqIGTY2iebMvpuA4X8SK80tf2zPhlLdrFNpXiCCItgytAhCj1wGzQB9LV81ftO/tH6p8OfGkXgvwpodvqGqeQktxLcBmClxlERV5Y4wfxr6A8LeItD8UaNBrHh/U7bUbKdQySwSBsZ7Edj7HmvjL9vKxm8M/HDwn46t42VZIImaRR1kt5c9fXaV/KgCn8Hvg/8RvjL47ufG/xOk1ax0e9VhcO58mS6XjEKIeVj98duPWvftK/ZU+DNhfQ3X9g3d0YmDCO4vXdGI/vDv8ASvZNB1K21jRLHVrORZba8t0nicdGVlBB/WrtAEdrbw2ttFa20KQwRIEjjRcKigYAA7CpKKKACiiigAooooAKKKKACiiigAooooAKKKKACiiigAooooA+D/2tPDMnwl+Pmg/Enw3pgtdOuZ47srANkZuI2zKnH3d69vc16l8Vv2tPBlv8OGufA95Jd+Ir6LZDC8RU2TEcu+RglewGcn2r6E8a+FfD/jPw/PoPibTIdR0+cfNFJ2PZlI5Uj1HNePaN+yV8IdM16DVVtdXuRBKJUtbi8DwEg5AI2gkexP1oA8Z/ZV/Z7sviJpknxG+JUt5fwXs7tbWrTMrXJDENLK4O4gtkAAjOCa+gPE/7NXwf1nQJ9Lt/CdtpMsi4jvLMss0TDoQSTn6HOa9ehijhiWKGNI41GFVFAAHsBT6APgzxR8DvjN8D9TfxL8N9bu9U0+I7nayGJNo7SwHIcfTP4Vx/xu+PV38V/h3pnhrX/DSW/iGwvhJ9rtzhHG0qRsPzKxJHGSOK/SOudn8C+C5teXXpvCujPqincLs2aeZn1zjr70AYX7Oml6po3wO8IaZrMbxX0GmoJI3+8gOSqn3CkD8K7+iigAooooAKKKKACiiigAooooAKKKKACiiigAooooAKKKKACiiigAooooAKKKKACiiigAooooAKKKKACiiigAooooA/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8" name="AutoShape 4" descr="data:image/jpg;base64,%20/9j/4AAQSkZJRgABAQEAYABgAAD/2wBDAAUDBAQEAwUEBAQFBQUGBwwIBwcHBw8LCwkMEQ8SEhEPERETFhwXExQaFRERGCEYGh0dHx8fExciJCIeJBweHx7/2wBDAQUFBQcGBw4ICA4eFBEUHh4eHh4eHh4eHh4eHh4eHh4eHh4eHh4eHh4eHh4eHh4eHh4eHh4eHh4eHh4eHh4eHh7/wAARCAFqAM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rkfjH42t/h38N9Y8XTwfaDYw5hhJIEsrEKikjoCSMn0rrqqazpthrGl3Ol6paRXdldRmOaGVdyupHIIoA+J1/ba8XTSBLfwJo7Nj7ouJWJ/KpP+Gz/Hf/RPdL/77nrM/aT/AGfbn4Sxv8SfAOsyQ6Xa3CFreRv31mzsFUo3R1yQMHkZ719Ofs0eKI/iL8HtI8R6pptl/aB3290ywKBJJG20vjHGeDQB87j9tTxkBh/h7pm7vieUf0pp/bT8as37r4faX9DLMa+0TpGkk5Ol2JP/AF7p/hSrpOlKcrplkD7QL/hQB8Xf8Nn+O/8Aonul/wDfc9H/AA2f47/6J7pf/fc9faf9mab/ANA+0/78r/hR/Zmm/wDQPtP+/K/4UAfFn/DZ/jv/AKJ7pf8A33PSN+2j46UZb4faWB7vNX2p/Zmm/wDQPtP+/K/4UjaXpjDDabZke8C/4UAfFy/tq+MNo3fD7TCfUTyj+lL/AMNreLv+ie6b/wCBEv8AhX2d/Y+k/wDQLsf/AAHT/Cj+x9J/6Bdj/wCA6f4UAfF5/bS8bMf3Xw+0zHvLMaT/AIbQ8df9E+0v/vuavtJdK0tfu6bZL9IF/wAKd/Zum/8AQPtP+/K/4UAfFf8Aw2h46/6J9pf/AH3NSj9tHxwpy/w90vb3/eTCvtP+zdN/6B9p/wB+V/wpDpemsMNp1mR6GBf8KAPi7/htXxh2+Hum5/6+Jf8ACuo+D37WuueKviPpXhPxF4PsrOPU7hbeOa2ldWiZuhZXzkflX1P/AGPpP/QLsf8AwHT/AAr4h+I6R3n/AAUE0y2tY0hWLUrFMIuB8sKE8CgD7tooooAKKKKACiiigAooooAKKKKAOL+N/gZfiR8MNY8Hm7FnJexqYZiuQkiOHQkdxlRn2r4x+H3xG+Jf7MniB/B/jDQ3u9AeYuICcA5PMtvL0OeuD+hr9AqxfGfhTw74x0WTR/E2k22pWUg+5MmSp9VPVT7igDF+FfxO8G/EzRzqHhXVFuGjANxayDZPAT2dD/MZB9a7Ovgj4T6fH8L/ANuL/hFNEmmi0uS7lshHK5O+F4iyqT3w23B9q+96ACiiigAooooAKKKKACiiigAooooAK+EvjQ48Kft56VrF1mO2nvbC4DHoVZFjJ/MGvu2vlT/goL8PbrVPDmmfEPSYma60U+Te7B8wgY5V/wDgLf8AoXtQB9WA5GR0oryL9lb4qWfxN+GtrJJOg13TI0ttSgJ+bcBhZQP7rAZz65Feu0AFFFFABRRRQAUUUUAFFFFABRRXGfGL4j+H/hh4Nn8R69KTg+Xa2yH95cy44RR/M9AKAPkXxfnXP+ChNjBF/oxg1W3UsOC3lRBifxxivuyvhn9lbRfEnxW/aLvPjBq1gbfTLWeW4MgBEZmZCqRIT12g5J9vevuagAooooAKKKKACiiigAooooAKKKKACq+o2drqNhPYX1vHcWtxG0U0UgyrqRggj6VYooA+BPD8MvwB/bHTR7aV49Dv7hYQrHhrW4PyZ9djY/75r78r4x/4KNeH5bXVfCPji1Qqyh7KWQDoyt5kf83/ACr6q+F/iGHxX8PNB8RQOHW+sYpSQejbfmH5g0AdJRRRQAUUUUAFFFFABRRTZpY4YmlmkSONBlnc4AHqSaAHV8N/t6663i74teGfh7o7fabizwkiJz+/nZQF47hQv516x8f/ANqPwr4NsbnR/BtzBr3iEqUDxHdbWrf3mYcMR/dH4muH/Y4+D+uar4qf4yfEFJnupnafTY7kfvJZW63DA9AAfl/PsKAPqnwN4d0/wn4R0zw9pltFb29jbJEFjUAFgBuY+pJySfetqiigAooooAKKKKACiiigAooooAKKKKACiiigDyj9rXw3Y+JPgJ4jivXSNrGD7dbyOcBJI+Rz7jI/GvN/+CdXiW41P4Yax4euHdxo98DDnJxHMC2B/wACVuPevT/2rbOa+/Z78XwwMVZbHzTz1CsGI/IV5r/wTpu7eb4P6raxwKk1vq7+a4HL7o0Iz9KAPpuiiigAooooAK+af2hv2o7XwP4hl8I+DNLi1vW4W8u5lkYmGB/7gC8u3qOAK9p+Mfir/hCvhh4g8ThWeSxs3eIKM/vD8q/+PEV8qf8ABPzwVZeIte8Q/EfXliv761nEFr52HKyv88kpB/iwQAfdqAM4ftLftCWo8288DwmOQfu92jTqMnpg55qgvg/9pL4+Xgn8RXF3o+jMeFu82lso/wBmEfM/1IP1r72IB6gH8KWgD57+DP7KvgfwTcwatr7HxNq8RDIbhNttE3qsf8R92z9K+gwAoCqAAOAB2paKACiiigAooooAKKKKACiiigAooooAKKKKACiiigDgf2iv+SFeM/8AsETf+g14p/wTb/5Jv4m/7C6/+iVr2f8AaTJHwG8ZkHH/ABKpf5V45/wTeA/4Vj4iOOTq4z/36WgD6mooooAKKKKAKHiHSNP1/Q73RdWtkubG9haGeJujKwwa+CdXsvGf7J/xjivbGSW+8L6k/Gf9XdwA8xt6SoDwfx6E1+gtfOX/AAUJuNLi+BkMF4IzezarCLHP3gwDFyPbbkH6igD3nwtrmn+JfDmn6/pMwmsb+BZ4X9VYZ59x0rTrx39jO3vLf9nTwyt7uDOsskQb/nmZWK/pXsVABRRRQAUUUUAFFFFABRRRQAUUUUAFFFFABRRRQAUUUUAeeftKf8kF8Z/9gqX+VeO/8E3/APkmHiH/ALC4/wDRS17F+0p/yQXxn/2Cpf5V47/wTf8A+SYeIf8AsLj/ANFLQB9TUUUUAFFFFACMyqpZiAoGST2FfAHxm8Ran+0d+0DpnhDw1DcDRdOma2jYjICB/wB9cNjoMDj2A9a+tf2mvHEPgL4N65q3nLHe3EJtLFc8tNINox9Blvwrxz/gnX4New8Ha142vIiJ9WnFtbMw5MMfLH6Fz/47QB9P+H9Ks9C0Ox0bT4xHaWVukEKjsqjA/lV6iigAooooAKKKKACiiigAooooAKKKKACiiigAooooAKKKKAPPP2lP+SC+M/8AsFS/yrx3/gm//wAkw8Q/9hcf+ilr2L9pT/kgvjP/ALBUv8q8d/4Jv/8AJMPEP/YXH/opaAPqaiiigAr58+Mn7VXgvwFrd74e0/T73XdYs5DFOseIoInHUFzySD1wPxr6Dr4B8V6Lpvhv9vBLLUbC11Kw1HVo5mguIxImLhc8g8ZDNn8KAIEt/ip+1Z48tJr61fTPDFm/31RltbVD97aT/rJSB/8AqFfd/hHw/pvhbwzp/h7R4RDY2ECwwr7AdT7nqfrWhaW9vZ26W1pBFbwIMJHEgVVHoAOBUtABRRRQAUUUUAFFFFABRRRQAUUUUAFFFFABRRRQAUUUUAFFFFAHnn7Sn/JBfGf/AGCpf5V47/wTf/5Jh4h/7C4/9FLXsX7Sn/JBfGf/AGCpf5V47/wTf/5Jh4h/7C4/9FLQB9TUUUUAeV/tS/EXUfhl8J7rxBoy251OSeO1tfOG5VZ85bHfABOK+fP2Vfhh4u+IXxDg+Nvj25Mtt5xubQyEb7uVflVgo4WNSOPpxVr/AIKQavdzan4N8Ko5W2kEt247M5YRqT9Bu/Ovqr4Z6Ha+Gfh5oOg2YAhsrCKMe52gk/iSTQB0VFFFABRRRQAUUUUAFFFFABRRRQAUUUUAFFFFABRRRQAUUUUAFFFFAHnn7Sn/ACQXxn/2Cpf5V47/AME3/wDkmHiH/sLj/wBFLXsX7Sn/ACQXxn/2Cpf5V47/AME3/wDkmHiH/sLj/wBFLQB9TUUUUAfKP/BRrwul14L0DxjG4S4027No47skoyMfRk/U17X+zh4kuvFnwR8L61fY+0yWQilI/iaMlM/jtzWT+1z4Vj8WfAbxDbkuJrCL+0INvd4ucH2IzXn/APwTw8Rz6p8JNS0O4maQ6PqJWEE/dilUMB9NwegD6YooooAKKKKACiiigAooooAKKKKACiiigAooooAKKKKACiiigAooooA88/aU/wCSC+M/+wVL/KvHf+Cb/wDyTDxD/wBhcf8Aopa9i/aU/wCSC+M/+wVL/KvHf+Cb/wDyTDxD/wBhcf8AopaAPqaiiigCnrmnw6tot9pdwMxXlvJA/wBGUqf518DfBPXPEf7Pn7Q03gnW0jbT9TuI7a7jjYPlWJ8mZSOhG7kehIr9Ba+Qf2uvgx46vvijY/Ev4d6e9/cFYjPFDtMsM8X3ZAp4YEBfxFAH17RXxd8K/wBp7xr4Q8W/8Ij8a9OmVDIEa8ktvJuLUnoXUAB09wMj3r7KsLu1v7KG+sriO4tp0EkUsbbldSMgg9xQBPRRRQAUUUUAFFFFABRRRQAUUUUAFFFFABRRRQAUUUUAFFFFAHnP7TTmP4BeM2Az/wASyQfnivI/+CcKbfhXrz5+9q/8okr1n9qAgfs/+M8nH/Etf+Yryn/gnIpHwm1tiODq5x/37SgD6gooooAKKKKAPJv2l/g7pXxV8FzolvFD4is42fTbwLhtw58tj3Runt1rxf8AYQ+Jt9a6hffCHxRI8dzaF30wTH5kKHEkHPp94D2avsGvkD9rP4G+IrXxZ/wtr4ZJP9vjkFxfWtr/AK5JV58+MD73T5l69+eaAPr6ivlj9n79qyz8Qaha+E/iNappOrsRDHqA+WGaTptkU/6tj69M+lfUw6Z7UALRRRQAUUUUAFFFFABRRRQAUUUUAFFFFABRRRQAUUUUAeY/tUsF/Z68Zk8f8S8/+hCvNP8AgnSpHwd1VscHWHx/37Suo/bY8XaP4c+Buq6Vfyn7bri/ZLKFfvM2QzMfRQByfcVif8E+LG7s/gjcTXVvLCl1qkssJdCu9NqDcM9RkHn2oA+jaKKKACiiigAooooA+Yf22vgtpmu+D7v4geHbCO213S1868ECbftcA+8SB1deoPcA11H7FXxIm8e/ClLHU7gzavoTi0nZjlpI8Zjc/hx9Vr3C/tobyxns7iNZIZ42jkRhwykYI/Kvh/8AYOb+y/2g/GGiW7tFaiyuEWHPB8u5QL+IBP5mgD7looooAKKKKACiiigAooooAKKKKACiiigAooooAKKKKAPhv/goBLJqHxu8H6JOxNn9gi+TPGZLhlY/ko/KvtrRrK103SbTT7KFIba3hSOKNBgKoGAAK+Gvj75njf8Abd0jw5fSrbW1rc2dnGx/uD96fxJY194AYAA6UAFFFFABRRRQAUUUUAFfAPh7WLL4Nftr6xca/L9j0mW5uVllKnCwzrvRsDkjO2vv6vA/2kv2c7P4s+JtL8QWmsLpF7Eot75jDv8AOhBJBH+2M4GeMfSgDhPEX7bOgW+rPDofg69vrJGIFxPcCJnHqFwcfia6rwz+2F8LdQ0159Xi1fR7pAM27W/nb/8AdZeD+OK9G+H3wS+G/gzw2mi2nhnTr/K4uLq+tkmmnPcsWB49hwK5/wAR/sw/BvWtU/tB/DTWLE5eKyuGhib/AICOB+GKAO3+GvxK8F/EXT3vPCeuQX3lgedAfkmi/wB5DyPr0rr6/PP42+ELr9mr4xaJr3gjWpjbXINxBBI+ZFRWAeKTH3kI4z/UV9/6Dfrquh2GqLG0S3ltHOEbqodQ2D+dAF2iiigAooooAKKKKACiiigAooooAKKKKAPi/wDb78G32h+LtB+K+gpLG+5IbuWNTiKaM7onJHTI4/4CK+m/gf4+s/iV8NtM8VWkbxNMpiuI36pMnDj6Z5Hsa5L9swgfs5+J8qD8kXXt+9Wuc/4J+gj4AIck51W549Pu0AfQ1FFFABRRRQAUUUUAFFFFABQaK5j4reKLXwX8ONe8UXiGSLT7N5BGDgux+VVz7sQPxoA+K/2ndYb42ftIaP4H8KCK4ismGnrdRjIZi26Zy391AD+Rr7w0mzXTtKtNPR2dLWBIVZurBVAyfyr42/4J2eFZrrxB4k8e3dinkhPslpMwyRIzbpNp+mAT719p0AFFFFABRRRQAUUUUAFFFFABRRRQAUUUhIAJJAA6k0AeRftiXem2v7PHiddSmWPz4UitwTy8xcFQPXp+QNcZ/wAE8V1Bfgldm5QLaNq0ptT3YbV3f+PA1418b9f1r9ob9oOy+H3hq4b+wtOnaCNl5T5T++uW9emB7AetfbPw/wDCekeB/CGn+F9DhMVjYxbEycs56szHuSSSfrQBvUUUUAFFFFABRRRQAUUUUAFfKH/BQD4maPbeEW+GdpJPJrN3LBc3IThIoQSwDHuSQOPxr6j1y+XS9FvtSaN5VtLeScogyzBVJwPfivgn4E2up/H79puTxp4iaxS306RL+e0OPmjTiKJUP3gCF3E/1FAH1N+yJ4XufCnwE0GzvbU213dK97MjDDAyNlc++3bXrdIOBgcD0paACiiigAooooAKKKKACiiigAooooAK8P8A2w/irB8O/hrcadY3KjxBrUbW9min5ooyMPKfQAHA9zXX/Gz4teFfhRoKX+vzPLd3Ab7FYw8y3DD+S9Msa+RvhD4R8SftJ/Gi58e+MraRPDdtKGmAyI2VfuW0Z7j+8fr3NAHr/wCwR8Mm8N+Crjx1q9uV1TXQBbbx80dqDkH6u3P0C19OVHbQQ21tHb28axQxIEjRRgKoGAAKkoAKKKKACiiigAooooAKKKKAEdVdCjKGVhggjgivgn4/+DNa/Z7+M2n/ABI8Eo8WiXdwZI0XPlxueZLZ/wDYYZx/9avvesXxv4W0Txn4YvPDniGyS70+7TbIh6qezKezA8g0AZvwq8eaD8RvB1p4k0G4V4plAmhLDfbyY+aNh2IP59a6uvz11vTfiD+yj8Uo9S0+Q3vh2/lYRZYmG9hB/wBXJx8soGDkfUcV9j/D/wCNHw28bS2lnovimwbUrmJXFjJJslDEZKAMBuI6cUAeh0UUUAFFFFABRRRQAUUUUAFFFNlkWKJ5HOFRSzH0AoA+E/2y4l1D9qzw5p2vF30d4LKMITgeU0pDgfU5r7h0LSdL0LSYNK0axt7Cxt12xQQIFRR7AV8HeALC9/aE/avvtY1a5lGk6ZOboKD9y3hfEMS+mTgn/gRr7/FABRRRQAUUUUAFFFFABRRRQAUUUUAFFFFAHF/GP4b+H/ij4Ol8Oa+siLvEttcxYElvKAQGXP1wR3FfE37T/wADdP8AgzovhjWPDmrard3sszrc3DLtVJECsrqV+5yemT0r9DahvbS1vrZra9tobmBxho5UDq31B4oA+avg7+1t4I1q303RPFy3mi6n5McMl7OA9tLIFALFhymTzyMDPWvpeGSOaFJoZEkjdQyOhyGB6EEdRXzr+09+zv4W8QeBdR1rwZ4ettO8SWMZuI0s02LdKvLRlBxuIzjHORjvWB+w58ZtPv8AwvF8OvFGpx22rae3l6Ybl9puIe0YJ/iU8AdcY9KAPqyiiigAooooAKKKKACuM+N/ii18HfCjxFr125UQ2MiRAdWkcbUA/EiuzrxP9tlNJl/Z91mLVNTjsGMkTWm7JM0ytkRgD1Gfp1oA8r/4Ju6BcLYeLPFc8LLHcyxWcEhH3yuXfH03LX2DXy5/wTr8S6jqXw41fw7c2qLZaPdqbadVIL+buZlJ6EgjP/Aq+o6ACiiigAooooAKKKKACiiigAooooAKKKKACiiigAr48/bO+Avh7TfDuqfFLwuzaZeW8yTX1qhxFJvcKZEH8LbmB4469K+w684/ab8P3/if4EeK9H0xN93JZiWNP7/lushUe5CEUAYf7HnjPU/G/wAD9Mv9Zma4v7KWSxlmc5aUR42sT67SAfpXsVfKX/BOfxVa3XgfWvB7KEu7C7+2L83MkcgAPHsV/Wvq2gAooooAKKKKACvij/gofqt3qXjvwd4MjlKWxh+0EdjJLJ5YP4BT+Zr6j+JfxR8D/DmOA+LNaSykuAWihWNpJGUHBbaoJAzxk8V8Y/tn/EX4d/Ea48P674N1mefVtPL28yNavHmIncrAkdQwP50AfcHw28JaN4I8G6f4e0Ozitba3iXdsGDJJgbnY9yTzmujrjfghrt94m+EXhfXtSjKXl5psUkwIxlsYLfjjP412VABRRRQAUUUUAFFFFABRRRQAUUUUAFFFFABRRRQAUjAMpVgCCMEHvS1ynxf1bXNB+GHiLWPDVobvV7SxkktIgm4lwOu3vgZOO+KAPjf4N2kPgn9uu+8O+Hg4003l1aGNWyFiKF9p9lYD8q+8q+DP2B20LVPjFq2ueI9YeXxS8MjWUU45nZzmWTcer47ehNfeZ60AFFeafFX45fDn4b3BsvEGs+ZqIGTY2iebMvpuA4X8SK80tf2zPhlLdrFNpXiCCItgytAhCj1wGzQB9LV81ftO/tH6p8OfGkXgvwpodvqGqeQktxLcBmClxlERV5Y4wfxr6A8LeItD8UaNBrHh/U7bUbKdQySwSBsZ7Edj7HmvjL9vKxm8M/HDwn46t42VZIImaRR1kt5c9fXaV/KgCn8Hvg/8RvjL47ufG/xOk1ax0e9VhcO58mS6XjEKIeVj98duPWvftK/ZU+DNhfQ3X9g3d0YmDCO4vXdGI/vDv8ASvZNB1K21jRLHVrORZba8t0nicdGVlBB/WrtAEdrbw2ttFa20KQwRIEjjRcKigYAA7CpKKKACiiigAooooAKKKKACiiigAooooAKKKKACiiigAooooA+D/2tPDMnwl+Pmg/Enw3pgtdOuZ47srANkZuI2zKnH3d69vc16l8Vv2tPBlv8OGufA95Jd+Ir6LZDC8RU2TEcu+RglewGcn2r6E8a+FfD/jPw/PoPibTIdR0+cfNFJ2PZlI5Uj1HNePaN+yV8IdM16DVVtdXuRBKJUtbi8DwEg5AI2gkexP1oA8Z/ZV/Z7sviJpknxG+JUt5fwXs7tbWrTMrXJDENLK4O4gtkAAjOCa+gPE/7NXwf1nQJ9Lt/CdtpMsi4jvLMss0TDoQSTn6HOa9ehijhiWKGNI41GFVFAAHsBT6APgzxR8DvjN8D9TfxL8N9bu9U0+I7nayGJNo7SwHIcfTP4Vx/xu+PV38V/h3pnhrX/DSW/iGwvhJ9rtzhHG0qRsPzKxJHGSOK/SOudn8C+C5teXXpvCujPqincLs2aeZn1zjr70AYX7Oml6po3wO8IaZrMbxX0GmoJI3+8gOSqn3CkD8K7+iigAooooAKKKKACiiigAooooAKKKKACiiigAooooAKKKKACiiigAooooAKKKKACiiigAooooAKKKKACiiigAooooA//9k="/>
          <p:cNvSpPr>
            <a:spLocks noChangeAspect="1" noChangeArrowheads="1"/>
          </p:cNvSpPr>
          <p:nvPr/>
        </p:nvSpPr>
        <p:spPr bwMode="auto">
          <a:xfrm>
            <a:off x="365125" y="7937"/>
            <a:ext cx="24447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9" name="AutoShape 6" descr="data:image/jpg;base64,%20/9j/4AAQSkZJRgABAQEAYABgAAD/2wBDAAUDBAQEAwUEBAQFBQUGBwwIBwcHBw8LCwkMEQ8SEhEPERETFhwXExQaFRERGCEYGh0dHx8fExciJCIeJBweHx7/2wBDAQUFBQcGBw4ICA4eFBEUHh4eHh4eHh4eHh4eHh4eHh4eHh4eHh4eHh4eHh4eHh4eHh4eHh4eHh4eHh4eHh4eHh7/wAARCAFqAM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rkfjH42t/h38N9Y8XTwfaDYw5hhJIEsrEKikjoCSMn0rrqqazpthrGl3Ol6paRXdldRmOaGVdyupHIIoA+J1/ba8XTSBLfwJo7Nj7ouJWJ/KpP+Gz/Hf/RPdL/77nrM/aT/AGfbn4Sxv8SfAOsyQ6Xa3CFreRv31mzsFUo3R1yQMHkZ719Ofs0eKI/iL8HtI8R6pptl/aB3290ywKBJJG20vjHGeDQB87j9tTxkBh/h7pm7vieUf0pp/bT8as37r4faX9DLMa+0TpGkk5Ol2JP/AF7p/hSrpOlKcrplkD7QL/hQB8Xf8Nn+O/8Aonul/wDfc9H/AA2f47/6J7pf/fc9faf9mab/ANA+0/78r/hR/Zmm/wDQPtP+/K/4UAfFn/DZ/jv/AKJ7pf8A33PSN+2j46UZb4faWB7vNX2p/Zmm/wDQPtP+/K/4UjaXpjDDabZke8C/4UAfFy/tq+MNo3fD7TCfUTyj+lL/AMNreLv+ie6b/wCBEv8AhX2d/Y+k/wDQLsf/AAHT/Cj+x9J/6Bdj/wCA6f4UAfF5/bS8bMf3Xw+0zHvLMaT/AIbQ8df9E+0v/vuavtJdK0tfu6bZL9IF/wAKd/Zum/8AQPtP+/K/4UAfFf8Aw2h46/6J9pf/AH3NSj9tHxwpy/w90vb3/eTCvtP+zdN/6B9p/wB+V/wpDpemsMNp1mR6GBf8KAPi7/htXxh2+Hum5/6+Jf8ACuo+D37WuueKviPpXhPxF4PsrOPU7hbeOa2ldWiZuhZXzkflX1P/AGPpP/QLsf8AwHT/AAr4h+I6R3n/AAUE0y2tY0hWLUrFMIuB8sKE8CgD7tooooAKKKKACiiigAooooAKKKKAOL+N/gZfiR8MNY8Hm7FnJexqYZiuQkiOHQkdxlRn2r4x+H3xG+Jf7MniB/B/jDQ3u9AeYuICcA5PMtvL0OeuD+hr9AqxfGfhTw74x0WTR/E2k22pWUg+5MmSp9VPVT7igDF+FfxO8G/EzRzqHhXVFuGjANxayDZPAT2dD/MZB9a7Ovgj4T6fH8L/ANuL/hFNEmmi0uS7lshHK5O+F4iyqT3w23B9q+96ACiiigAooooAKKKKACiiigAooooAK+EvjQ48Kft56VrF1mO2nvbC4DHoVZFjJ/MGvu2vlT/goL8PbrVPDmmfEPSYma60U+Te7B8wgY5V/wDgLf8AoXtQB9WA5GR0oryL9lb4qWfxN+GtrJJOg13TI0ttSgJ+bcBhZQP7rAZz65Feu0AFFFFABRRRQAUUUUAFFFFABRRXGfGL4j+H/hh4Nn8R69KTg+Xa2yH95cy44RR/M9AKAPkXxfnXP+ChNjBF/oxg1W3UsOC3lRBifxxivuyvhn9lbRfEnxW/aLvPjBq1gbfTLWeW4MgBEZmZCqRIT12g5J9vevuagAooooAKKKKACiiigAooooAKKKKACq+o2drqNhPYX1vHcWtxG0U0UgyrqRggj6VYooA+BPD8MvwB/bHTR7aV49Dv7hYQrHhrW4PyZ9djY/75r78r4x/4KNeH5bXVfCPji1Qqyh7KWQDoyt5kf83/ACr6q+F/iGHxX8PNB8RQOHW+sYpSQejbfmH5g0AdJRRRQAUUUUAFFFFABRRTZpY4YmlmkSONBlnc4AHqSaAHV8N/t6663i74teGfh7o7fabizwkiJz+/nZQF47hQv516x8f/ANqPwr4NsbnR/BtzBr3iEqUDxHdbWrf3mYcMR/dH4muH/Y4+D+uar4qf4yfEFJnupnafTY7kfvJZW63DA9AAfl/PsKAPqnwN4d0/wn4R0zw9pltFb29jbJEFjUAFgBuY+pJySfetqiigAooooAKKKKACiiigAooooAKKKKACiiigDyj9rXw3Y+JPgJ4jivXSNrGD7dbyOcBJI+Rz7jI/GvN/+CdXiW41P4Yax4euHdxo98DDnJxHMC2B/wACVuPevT/2rbOa+/Z78XwwMVZbHzTz1CsGI/IV5r/wTpu7eb4P6raxwKk1vq7+a4HL7o0Iz9KAPpuiiigAooooAK+af2hv2o7XwP4hl8I+DNLi1vW4W8u5lkYmGB/7gC8u3qOAK9p+Mfir/hCvhh4g8ThWeSxs3eIKM/vD8q/+PEV8qf8ABPzwVZeIte8Q/EfXliv761nEFr52HKyv88kpB/iwQAfdqAM4ftLftCWo8288DwmOQfu92jTqMnpg55qgvg/9pL4+Xgn8RXF3o+jMeFu82lso/wBmEfM/1IP1r72IB6gH8KWgD57+DP7KvgfwTcwatr7HxNq8RDIbhNttE3qsf8R92z9K+gwAoCqAAOAB2paKACiiigAooooAKKKKACiiigAooooAKKKKACiiigDgf2iv+SFeM/8AsETf+g14p/wTb/5Jv4m/7C6/+iVr2f8AaTJHwG8ZkHH/ABKpf5V45/wTeA/4Vj4iOOTq4z/36WgD6mooooAKKKKAKHiHSNP1/Q73RdWtkubG9haGeJujKwwa+CdXsvGf7J/xjivbGSW+8L6k/Gf9XdwA8xt6SoDwfx6E1+gtfOX/AAUJuNLi+BkMF4IzezarCLHP3gwDFyPbbkH6igD3nwtrmn+JfDmn6/pMwmsb+BZ4X9VYZ59x0rTrx39jO3vLf9nTwyt7uDOsskQb/nmZWK/pXsVABRRRQAUUUUAFFFFABRRRQAUUUUAFFFFABRRRQAUUUUAeeftKf8kF8Z/9gqX+VeO/8E3/APkmHiH/ALC4/wDRS17F+0p/yQXxn/2Cpf5V47/wTf8A+SYeIf8AsLj/ANFLQB9TUUUUAFFFFACMyqpZiAoGST2FfAHxm8Ran+0d+0DpnhDw1DcDRdOma2jYjICB/wB9cNjoMDj2A9a+tf2mvHEPgL4N65q3nLHe3EJtLFc8tNINox9Blvwrxz/gnX4New8Ha142vIiJ9WnFtbMw5MMfLH6Fz/47QB9P+H9Ks9C0Ox0bT4xHaWVukEKjsqjA/lV6iigAooooAKKKKACiiigAooooAKKKKACiiigAooooAKKKKAPPP2lP+SC+M/8AsFS/yrx3/gm//wAkw8Q/9hcf+ilr2L9pT/kgvjP/ALBUv8q8d/4Jv/8AJMPEP/YXH/opaAPqaiiigAr58+Mn7VXgvwFrd74e0/T73XdYs5DFOseIoInHUFzySD1wPxr6Dr4B8V6Lpvhv9vBLLUbC11Kw1HVo5mguIxImLhc8g8ZDNn8KAIEt/ip+1Z48tJr61fTPDFm/31RltbVD97aT/rJSB/8AqFfd/hHw/pvhbwzp/h7R4RDY2ECwwr7AdT7nqfrWhaW9vZ26W1pBFbwIMJHEgVVHoAOBUtABRRRQAUUUUAFFFFABRRRQAUUUUAFFFFABRRRQAUUUUAFFFFAHnn7Sn/JBfGf/AGCpf5V47/wTf/5Jh4h/7C4/9FLXsX7Sn/JBfGf/AGCpf5V47/wTf/5Jh4h/7C4/9FLQB9TUUUUAeV/tS/EXUfhl8J7rxBoy251OSeO1tfOG5VZ85bHfABOK+fP2Vfhh4u+IXxDg+Nvj25Mtt5xubQyEb7uVflVgo4WNSOPpxVr/AIKQavdzan4N8Ko5W2kEt247M5YRqT9Bu/Ovqr4Z6Ha+Gfh5oOg2YAhsrCKMe52gk/iSTQB0VFFFABRRRQAUUUUAFFFFABRRRQAUUUUAFFFFABRRRQAUUUUAFFFFAHnn7Sn/ACQXxn/2Cpf5V47/AME3/wDkmHiH/sLj/wBFLXsX7Sn/ACQXxn/2Cpf5V47/AME3/wDkmHiH/sLj/wBFLQB9TUUUUAfKP/BRrwul14L0DxjG4S4027No47skoyMfRk/U17X+zh4kuvFnwR8L61fY+0yWQilI/iaMlM/jtzWT+1z4Vj8WfAbxDbkuJrCL+0INvd4ucH2IzXn/APwTw8Rz6p8JNS0O4maQ6PqJWEE/dilUMB9NwegD6YooooAKKKKACiiigAooooAKKKKACiiigAooooAKKKKACiiigAooooA88/aU/wCSC+M/+wVL/KvHf+Cb/wDyTDxD/wBhcf8Aopa9i/aU/wCSC+M/+wVL/KvHf+Cb/wDyTDxD/wBhcf8AopaAPqaiiigCnrmnw6tot9pdwMxXlvJA/wBGUqf518DfBPXPEf7Pn7Q03gnW0jbT9TuI7a7jjYPlWJ8mZSOhG7kehIr9Ba+Qf2uvgx46vvijY/Ev4d6e9/cFYjPFDtMsM8X3ZAp4YEBfxFAH17RXxd8K/wBp7xr4Q8W/8Ij8a9OmVDIEa8ktvJuLUnoXUAB09wMj3r7KsLu1v7KG+sriO4tp0EkUsbbldSMgg9xQBPRRRQAUUUUAFFFFABRRRQAUUUUAFFFFABRRRQAUUUUAFFFFAHnP7TTmP4BeM2Az/wASyQfnivI/+CcKbfhXrz5+9q/8okr1n9qAgfs/+M8nH/Etf+Yryn/gnIpHwm1tiODq5x/37SgD6gooooAKKKKAPJv2l/g7pXxV8FzolvFD4is42fTbwLhtw58tj3Runt1rxf8AYQ+Jt9a6hffCHxRI8dzaF30wTH5kKHEkHPp94D2avsGvkD9rP4G+IrXxZ/wtr4ZJP9vjkFxfWtr/AK5JV58+MD73T5l69+eaAPr6ivlj9n79qyz8Qaha+E/iNappOrsRDHqA+WGaTptkU/6tj69M+lfUw6Z7UALRRRQAUUUUAFFFFABRRRQAUUUUAFFFFABRRRQAUUUUAeY/tUsF/Z68Zk8f8S8/+hCvNP8AgnSpHwd1VscHWHx/37Suo/bY8XaP4c+Buq6Vfyn7bri/ZLKFfvM2QzMfRQByfcVif8E+LG7s/gjcTXVvLCl1qkssJdCu9NqDcM9RkHn2oA+jaKKKACiiigAooooA+Yf22vgtpmu+D7v4geHbCO213S1868ECbftcA+8SB1deoPcA11H7FXxIm8e/ClLHU7gzavoTi0nZjlpI8Zjc/hx9Vr3C/tobyxns7iNZIZ42jkRhwykYI/Kvh/8AYOb+y/2g/GGiW7tFaiyuEWHPB8u5QL+IBP5mgD7looooAKKKKACiiigAooooAKKKKACiiigAooooAKKKKAPhv/goBLJqHxu8H6JOxNn9gi+TPGZLhlY/ko/KvtrRrK103SbTT7KFIba3hSOKNBgKoGAAK+Gvj75njf8Abd0jw5fSrbW1rc2dnGx/uD96fxJY194AYAA6UAFFFFABRRRQAUUUUAFfAPh7WLL4Nftr6xca/L9j0mW5uVllKnCwzrvRsDkjO2vv6vA/2kv2c7P4s+JtL8QWmsLpF7Eot75jDv8AOhBJBH+2M4GeMfSgDhPEX7bOgW+rPDofg69vrJGIFxPcCJnHqFwcfia6rwz+2F8LdQ0159Xi1fR7pAM27W/nb/8AdZeD+OK9G+H3wS+G/gzw2mi2nhnTr/K4uLq+tkmmnPcsWB49hwK5/wAR/sw/BvWtU/tB/DTWLE5eKyuGhib/AICOB+GKAO3+GvxK8F/EXT3vPCeuQX3lgedAfkmi/wB5DyPr0rr6/PP42+ELr9mr4xaJr3gjWpjbXINxBBI+ZFRWAeKTH3kI4z/UV9/6Dfrquh2GqLG0S3ltHOEbqodQ2D+dAF2iiigAooooAKKKKACiiigAooooAKKKKAPi/wDb78G32h+LtB+K+gpLG+5IbuWNTiKaM7onJHTI4/4CK+m/gf4+s/iV8NtM8VWkbxNMpiuI36pMnDj6Z5Hsa5L9swgfs5+J8qD8kXXt+9Wuc/4J+gj4AIck51W549Pu0AfQ1FFFABRRRQAUUUUAFFFFABQaK5j4reKLXwX8ONe8UXiGSLT7N5BGDgux+VVz7sQPxoA+K/2ndYb42ftIaP4H8KCK4ismGnrdRjIZi26Zy391AD+Rr7w0mzXTtKtNPR2dLWBIVZurBVAyfyr42/4J2eFZrrxB4k8e3dinkhPslpMwyRIzbpNp+mAT719p0AFFFFABRRRQAUUUUAFFFFABRRRQAUUUhIAJJAA6k0AeRftiXem2v7PHiddSmWPz4UitwTy8xcFQPXp+QNcZ/wAE8V1Bfgldm5QLaNq0ptT3YbV3f+PA1418b9f1r9ob9oOy+H3hq4b+wtOnaCNl5T5T++uW9emB7AetfbPw/wDCekeB/CGn+F9DhMVjYxbEycs56szHuSSSfrQBvUUUUAFFFFABRRRQAUUUUAFfKH/BQD4maPbeEW+GdpJPJrN3LBc3IThIoQSwDHuSQOPxr6j1y+XS9FvtSaN5VtLeScogyzBVJwPfivgn4E2up/H79puTxp4iaxS306RL+e0OPmjTiKJUP3gCF3E/1FAH1N+yJ4XufCnwE0GzvbU213dK97MjDDAyNlc++3bXrdIOBgcD0paACiiigAooooAKKKKACiiigAooooAK8P8A2w/irB8O/hrcadY3KjxBrUbW9min5ooyMPKfQAHA9zXX/Gz4teFfhRoKX+vzPLd3Ab7FYw8y3DD+S9Msa+RvhD4R8SftJ/Gi58e+MraRPDdtKGmAyI2VfuW0Z7j+8fr3NAHr/wCwR8Mm8N+Crjx1q9uV1TXQBbbx80dqDkH6u3P0C19OVHbQQ21tHb28axQxIEjRRgKoGAAKkoAKKKKACiiigAooooAKKKKAEdVdCjKGVhggjgivgn4/+DNa/Z7+M2n/ABI8Eo8WiXdwZI0XPlxueZLZ/wDYYZx/9avvesXxv4W0Txn4YvPDniGyS70+7TbIh6qezKezA8g0AZvwq8eaD8RvB1p4k0G4V4plAmhLDfbyY+aNh2IP59a6uvz11vTfiD+yj8Uo9S0+Q3vh2/lYRZYmG9hB/wBXJx8soGDkfUcV9j/D/wCNHw28bS2lnovimwbUrmJXFjJJslDEZKAMBuI6cUAeh0UUUAFFFFABRRRQAUUUUAFFFNlkWKJ5HOFRSzH0AoA+E/2y4l1D9qzw5p2vF30d4LKMITgeU0pDgfU5r7h0LSdL0LSYNK0axt7Cxt12xQQIFRR7AV8HeALC9/aE/avvtY1a5lGk6ZOboKD9y3hfEMS+mTgn/gRr7/FABRRRQAUUUUAFFFFABRRRQAUUUUAFFFFAHF/GP4b+H/ij4Ol8Oa+siLvEttcxYElvKAQGXP1wR3FfE37T/wADdP8AgzovhjWPDmrard3sszrc3DLtVJECsrqV+5yemT0r9DahvbS1vrZra9tobmBxho5UDq31B4oA+avg7+1t4I1q303RPFy3mi6n5McMl7OA9tLIFALFhymTzyMDPWvpeGSOaFJoZEkjdQyOhyGB6EEdRXzr+09+zv4W8QeBdR1rwZ4ettO8SWMZuI0s02LdKvLRlBxuIzjHORjvWB+w58ZtPv8AwvF8OvFGpx22rae3l6Ybl9puIe0YJ/iU8AdcY9KAPqyiiigAooooAKKKKACuM+N/ii18HfCjxFr125UQ2MiRAdWkcbUA/EiuzrxP9tlNJl/Z91mLVNTjsGMkTWm7JM0ytkRgD1Gfp1oA8r/4Ju6BcLYeLPFc8LLHcyxWcEhH3yuXfH03LX2DXy5/wTr8S6jqXw41fw7c2qLZaPdqbadVIL+buZlJ6EgjP/Aq+o6ACiiigAooooAKKKKACiiigAooooAKKKKACiiigAr48/bO+Avh7TfDuqfFLwuzaZeW8yTX1qhxFJvcKZEH8LbmB4469K+w684/ab8P3/if4EeK9H0xN93JZiWNP7/lushUe5CEUAYf7HnjPU/G/wAD9Mv9Zma4v7KWSxlmc5aUR42sT67SAfpXsVfKX/BOfxVa3XgfWvB7KEu7C7+2L83MkcgAPHsV/Wvq2gAooooAKKKKACvij/gofqt3qXjvwd4MjlKWxh+0EdjJLJ5YP4BT+Zr6j+JfxR8D/DmOA+LNaSykuAWihWNpJGUHBbaoJAzxk8V8Y/tn/EX4d/Ea48P674N1mefVtPL28yNavHmIncrAkdQwP50AfcHw28JaN4I8G6f4e0Ozitba3iXdsGDJJgbnY9yTzmujrjfghrt94m+EXhfXtSjKXl5psUkwIxlsYLfjjP412VABRRRQAUUUUAFFFFABRRRQAUUUUAFFFFABRRRQAUjAMpVgCCMEHvS1ynxf1bXNB+GHiLWPDVobvV7SxkktIgm4lwOu3vgZOO+KAPjf4N2kPgn9uu+8O+Hg4003l1aGNWyFiKF9p9lYD8q+8q+DP2B20LVPjFq2ueI9YeXxS8MjWUU45nZzmWTcer47ehNfeZ60AFFeafFX45fDn4b3BsvEGs+ZqIGTY2iebMvpuA4X8SK80tf2zPhlLdrFNpXiCCItgytAhCj1wGzQB9LV81ftO/tH6p8OfGkXgvwpodvqGqeQktxLcBmClxlERV5Y4wfxr6A8LeItD8UaNBrHh/U7bUbKdQySwSBsZ7Edj7HmvjL9vKxm8M/HDwn46t42VZIImaRR1kt5c9fXaV/KgCn8Hvg/8RvjL47ufG/xOk1ax0e9VhcO58mS6XjEKIeVj98duPWvftK/ZU+DNhfQ3X9g3d0YmDCO4vXdGI/vDv8ASvZNB1K21jRLHVrORZba8t0nicdGVlBB/WrtAEdrbw2ttFa20KQwRIEjjRcKigYAA7CpKKKACiiigAooooAKKKKACiiigAooooAKKKKACiiigAooooA+D/2tPDMnwl+Pmg/Enw3pgtdOuZ47srANkZuI2zKnH3d69vc16l8Vv2tPBlv8OGufA95Jd+Ir6LZDC8RU2TEcu+RglewGcn2r6E8a+FfD/jPw/PoPibTIdR0+cfNFJ2PZlI5Uj1HNePaN+yV8IdM16DVVtdXuRBKJUtbi8DwEg5AI2gkexP1oA8Z/ZV/Z7sviJpknxG+JUt5fwXs7tbWrTMrXJDENLK4O4gtkAAjOCa+gPE/7NXwf1nQJ9Lt/CdtpMsi4jvLMss0TDoQSTn6HOa9ehijhiWKGNI41GFVFAAHsBT6APgzxR8DvjN8D9TfxL8N9bu9U0+I7nayGJNo7SwHIcfTP4Vx/xu+PV38V/h3pnhrX/DSW/iGwvhJ9rtzhHG0qRsPzKxJHGSOK/SOudn8C+C5teXXpvCujPqincLs2aeZn1zjr70AYX7Oml6po3wO8IaZrMbxX0GmoJI3+8gOSqn3CkD8K7+iigAooooAKKKKACiiigAooooAKKKKACiiigAooooAKKKKACiiigAooooAKKKKACiiigAooooAKKKKACiiigAooooA/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1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Julie </a:t>
            </a:r>
            <a:r>
              <a:rPr lang="en-US" err="1"/>
              <a:t>Dervishoski</a:t>
            </a:r>
            <a:r>
              <a:rPr lang="en-US"/>
              <a:t>, MSN, RN, C-EFM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000">
                <a:ea typeface="Lato"/>
                <a:cs typeface="Lato"/>
              </a:rPr>
              <a:t>Loyola University Medical Center, Maywood, IL</a:t>
            </a:r>
          </a:p>
        </p:txBody>
      </p:sp>
    </p:spTree>
    <p:extLst>
      <p:ext uri="{BB962C8B-B14F-4D97-AF65-F5344CB8AC3E}">
        <p14:creationId xmlns:p14="http://schemas.microsoft.com/office/powerpoint/2010/main" val="333184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43840" y="1835785"/>
            <a:ext cx="6209211" cy="4618038"/>
          </a:xfrm>
          <a:prstGeom prst="rect">
            <a:avLst/>
          </a:prstGeom>
        </p:spPr>
        <p:txBody>
          <a:bodyPr/>
          <a:lstStyle/>
          <a:p>
            <a:endParaRPr lang="en-US" sz="320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endParaRPr lang="en-US" sz="320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1F497D"/>
                </a:solidFill>
                <a:latin typeface="Calibri" panose="020F0502020204030204" pitchFamily="34" charset="0"/>
              </a:rPr>
              <a:t>Julie </a:t>
            </a:r>
            <a:r>
              <a:rPr lang="en-US" sz="3200" err="1">
                <a:solidFill>
                  <a:srgbClr val="1F497D"/>
                </a:solidFill>
                <a:latin typeface="Calibri" panose="020F0502020204030204" pitchFamily="34" charset="0"/>
              </a:rPr>
              <a:t>Dervishoski</a:t>
            </a:r>
            <a:r>
              <a:rPr lang="en-US" sz="3200">
                <a:solidFill>
                  <a:srgbClr val="1F497D"/>
                </a:solidFill>
                <a:latin typeface="Calibri" panose="020F0502020204030204" pitchFamily="34" charset="0"/>
              </a:rPr>
              <a:t>, MSN, C-EFM</a:t>
            </a:r>
            <a:endParaRPr lang="en-US" sz="3600">
              <a:solidFill>
                <a:srgbClr val="201F1E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1F497D"/>
                </a:solidFill>
                <a:latin typeface="Calibri" panose="020F0502020204030204" pitchFamily="34" charset="0"/>
              </a:rPr>
              <a:t>Perinatal Educator</a:t>
            </a:r>
            <a:endParaRPr lang="en-US" sz="3600">
              <a:solidFill>
                <a:srgbClr val="201F1E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1F497D"/>
                </a:solidFill>
                <a:latin typeface="Calibri" panose="020F0502020204030204" pitchFamily="34" charset="0"/>
              </a:rPr>
              <a:t>Loyola University Medical Center</a:t>
            </a:r>
            <a:endParaRPr lang="en-US" sz="3600">
              <a:solidFill>
                <a:srgbClr val="201F1E"/>
              </a:solidFill>
              <a:latin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1681" y="129093"/>
            <a:ext cx="6977103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D2346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Loyola University Medical Center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D2346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Birth Equity Initiative</a:t>
            </a:r>
          </a:p>
        </p:txBody>
      </p:sp>
    </p:spTree>
    <p:extLst>
      <p:ext uri="{BB962C8B-B14F-4D97-AF65-F5344CB8AC3E}">
        <p14:creationId xmlns:p14="http://schemas.microsoft.com/office/powerpoint/2010/main" val="157200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0278" y="643467"/>
            <a:ext cx="10511443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5CB9DD-6429-519E-0F3C-7FED240BEA07}"/>
              </a:ext>
            </a:extLst>
          </p:cNvPr>
          <p:cNvSpPr/>
          <p:nvPr/>
        </p:nvSpPr>
        <p:spPr>
          <a:xfrm>
            <a:off x="1077238" y="1938402"/>
            <a:ext cx="9958191" cy="9185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F35CB9DD-6429-519E-0F3C-7FED240BEA07}"/>
              </a:ext>
            </a:extLst>
          </p:cNvPr>
          <p:cNvSpPr/>
          <p:nvPr/>
        </p:nvSpPr>
        <p:spPr>
          <a:xfrm>
            <a:off x="1229638" y="2090802"/>
            <a:ext cx="4970865" cy="3874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841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M-Upper 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2356</Words>
  <Application>Microsoft Office PowerPoint</Application>
  <PresentationFormat>Widescreen</PresentationFormat>
  <Paragraphs>398</Paragraphs>
  <Slides>57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1_Office Theme</vt:lpstr>
      <vt:lpstr>LM-Upper Right</vt:lpstr>
      <vt:lpstr>BE &amp; PVB Hospital ​ Teams Panel: ​</vt:lpstr>
      <vt:lpstr>Collaborative Learning</vt:lpstr>
      <vt:lpstr>PowerPoint Presentation</vt:lpstr>
      <vt:lpstr>Birth Equity (BE)</vt:lpstr>
      <vt:lpstr>Birth Equity Key Strategies</vt:lpstr>
      <vt:lpstr>BE Teams Panel </vt:lpstr>
      <vt:lpstr>Julie Dervishoski, MSN, RN, C-EFM</vt:lpstr>
      <vt:lpstr>PowerPoint Presentation</vt:lpstr>
      <vt:lpstr>PowerPoint Presentation</vt:lpstr>
      <vt:lpstr>PowerPoint Presentation</vt:lpstr>
      <vt:lpstr>PowerPoint Presentation</vt:lpstr>
      <vt:lpstr> Elena Jenkins, BSN, RN, BA</vt:lpstr>
      <vt:lpstr>Approaches and Strategies for implementation of SDoH screening, Respectful Care Practices, and Implicit Bias Training  Elena Jenkins, BSN, RN, BA</vt:lpstr>
      <vt:lpstr>PowerPoint Presentation</vt:lpstr>
      <vt:lpstr>St Mary’s Hospital  2600 Deliveries/yr  Labor and Delivery Unit 13 LDR rooms, 6 Triage rooms, 2 ORs  Antepartum Unit  28 Antepartum rooms,10 Perinatal Special Care Unit rooms  Mother/Baby Unit 30 Postpartum rooms  Level III NICU 42 beds                Designated Administrative Perinatal Center for the Southern Illinois Perinatal Network.    </vt:lpstr>
      <vt:lpstr>St Mary’s Hospital  2600 Deliveries/yr  Labor and Delivery Unit 13 LDR rooms, 6 Triage rooms, 2 ORs  Antepartum Unit  28 Antepartum rooms,10 Perinatal Special Care Unit rooms  Mother/Baby Unit 30 Postpartum rooms  Level III NICU 42 beds                Designated Administrative Perinatal Center for the Southern Illinois Perinatal Network.    </vt:lpstr>
      <vt:lpstr>Social Determinants of Health (SDoH) Screening &amp; Linkage to Resources</vt:lpstr>
      <vt:lpstr>SDoH Screening &amp; Linkage to Resources</vt:lpstr>
      <vt:lpstr>SDoH Screening &amp; Linkage to Resources </vt:lpstr>
      <vt:lpstr>SDoH &amp; Linkage to Resources</vt:lpstr>
      <vt:lpstr>Respectful Care Practices</vt:lpstr>
      <vt:lpstr>Respectful Care Practices</vt:lpstr>
      <vt:lpstr>Implicit Bias Training</vt:lpstr>
      <vt:lpstr>Implicit Bias Training</vt:lpstr>
      <vt:lpstr>Implicit Bias Training</vt:lpstr>
      <vt:lpstr>PowerPoint Presentation</vt:lpstr>
      <vt:lpstr>Dr. Weronkia Armstrong, MD &amp;  Ann Walsh BS, BSN, RN, RNC-OB</vt:lpstr>
      <vt:lpstr>Birth Equity Approaches Northwestern Memorial Hospital</vt:lpstr>
      <vt:lpstr>Social Determinants of Health Screening</vt:lpstr>
      <vt:lpstr>Social Determinants Of Health Screening</vt:lpstr>
      <vt:lpstr>Social Determinants of Health Screening </vt:lpstr>
      <vt:lpstr>Respectful Care Practices</vt:lpstr>
      <vt:lpstr>Implicit Bias</vt:lpstr>
      <vt:lpstr>Implicit Bias – Barriers and strategies for moving forward </vt:lpstr>
      <vt:lpstr>Promoting Vaginal Birth (PVB)</vt:lpstr>
      <vt:lpstr>PVB Key Strategies to help teams achieve initiative aims</vt:lpstr>
      <vt:lpstr>PVB Teams Panel </vt:lpstr>
      <vt:lpstr>Danielle Felty, MSN, RN, NEA-BC, RNC-OB, C-EFM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Amy Mehl, BSN, RN &amp; Amelia Lund, BSN, RN</vt:lpstr>
      <vt:lpstr>Journey to Unblinding NTSV Data</vt:lpstr>
      <vt:lpstr>OSF St. Francis Medical Center</vt:lpstr>
      <vt:lpstr>Reasons for Unblinding Data</vt:lpstr>
      <vt:lpstr>Collecting the Data</vt:lpstr>
      <vt:lpstr>Sample Graph</vt:lpstr>
      <vt:lpstr>Sample Graph</vt:lpstr>
      <vt:lpstr>Presented Blinded Data</vt:lpstr>
      <vt:lpstr>Transition to Unblinded Data</vt:lpstr>
      <vt:lpstr>Barriers and Solutions</vt:lpstr>
      <vt:lpstr>Next Steps</vt:lpstr>
      <vt:lpstr>ILPQC Support to BE and PVB Teams</vt:lpstr>
      <vt:lpstr>"Alone we can do so little;  together we can do so much." </vt:lpstr>
      <vt:lpstr>Questions</vt:lpstr>
    </vt:vector>
  </TitlesOfParts>
  <Company>NorthShore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&amp; PVB Hospital ​ Teams Panel: ​</dc:title>
  <dc:creator>Alana Rivera</dc:creator>
  <cp:lastModifiedBy>Alana Rivera</cp:lastModifiedBy>
  <cp:revision>5</cp:revision>
  <dcterms:created xsi:type="dcterms:W3CDTF">2022-05-27T18:19:16Z</dcterms:created>
  <dcterms:modified xsi:type="dcterms:W3CDTF">2022-05-27T20:21:59Z</dcterms:modified>
</cp:coreProperties>
</file>