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120_3B51EEEB.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41"/>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3D1C41-3BAD-5882-6F68-46551CD1E521}" v="1" dt="2022-05-27T20:31:32.350"/>
    <p1510:client id="{2FCC6E48-9E9A-BD5B-0754-B5369C34AD78}" v="4" dt="2022-05-27T20:20:56.7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65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ileen Fleming Suse" userId="S::efs3844@ads.northwestern.edu::725c94ef-d051-42d7-9d33-8572765d592b" providerId="AD" clId="Web-{0D3D1C41-3BAD-5882-6F68-46551CD1E521}"/>
    <pc:docChg chg="modSld">
      <pc:chgData name="Eileen Fleming Suse" userId="S::efs3844@ads.northwestern.edu::725c94ef-d051-42d7-9d33-8572765d592b" providerId="AD" clId="Web-{0D3D1C41-3BAD-5882-6F68-46551CD1E521}" dt="2022-05-27T20:31:32.350" v="0"/>
      <pc:docMkLst>
        <pc:docMk/>
      </pc:docMkLst>
      <pc:sldChg chg="delSp">
        <pc:chgData name="Eileen Fleming Suse" userId="S::efs3844@ads.northwestern.edu::725c94ef-d051-42d7-9d33-8572765d592b" providerId="AD" clId="Web-{0D3D1C41-3BAD-5882-6F68-46551CD1E521}" dt="2022-05-27T20:31:32.350" v="0"/>
        <pc:sldMkLst>
          <pc:docMk/>
          <pc:sldMk cId="1875067572" sldId="263"/>
        </pc:sldMkLst>
        <pc:picChg chg="del">
          <ac:chgData name="Eileen Fleming Suse" userId="S::efs3844@ads.northwestern.edu::725c94ef-d051-42d7-9d33-8572765d592b" providerId="AD" clId="Web-{0D3D1C41-3BAD-5882-6F68-46551CD1E521}" dt="2022-05-27T20:31:32.350" v="0"/>
          <ac:picMkLst>
            <pc:docMk/>
            <pc:sldMk cId="1875067572" sldId="263"/>
            <ac:picMk id="4" creationId="{9EB26367-05E8-3FD6-B10A-D9828A231AB4}"/>
          </ac:picMkLst>
        </pc:picChg>
      </pc:sldChg>
    </pc:docChg>
  </pc:docChgLst>
  <pc:docChgLst>
    <pc:chgData name="Alana Rivera" userId="S::arg3669@ads.northwestern.edu::fc8b707a-b7e9-4f2a-8d71-2d76819b7881" providerId="AD" clId="Web-{2FCC6E48-9E9A-BD5B-0754-B5369C34AD78}"/>
    <pc:docChg chg="modSld">
      <pc:chgData name="Alana Rivera" userId="S::arg3669@ads.northwestern.edu::fc8b707a-b7e9-4f2a-8d71-2d76819b7881" providerId="AD" clId="Web-{2FCC6E48-9E9A-BD5B-0754-B5369C34AD78}" dt="2022-05-27T20:20:56.797" v="3"/>
      <pc:docMkLst>
        <pc:docMk/>
      </pc:docMkLst>
      <pc:sldChg chg="delSp">
        <pc:chgData name="Alana Rivera" userId="S::arg3669@ads.northwestern.edu::fc8b707a-b7e9-4f2a-8d71-2d76819b7881" providerId="AD" clId="Web-{2FCC6E48-9E9A-BD5B-0754-B5369C34AD78}" dt="2022-05-27T20:20:32.516" v="0"/>
        <pc:sldMkLst>
          <pc:docMk/>
          <pc:sldMk cId="1749913019" sldId="267"/>
        </pc:sldMkLst>
        <pc:picChg chg="del">
          <ac:chgData name="Alana Rivera" userId="S::arg3669@ads.northwestern.edu::fc8b707a-b7e9-4f2a-8d71-2d76819b7881" providerId="AD" clId="Web-{2FCC6E48-9E9A-BD5B-0754-B5369C34AD78}" dt="2022-05-27T20:20:32.516" v="0"/>
          <ac:picMkLst>
            <pc:docMk/>
            <pc:sldMk cId="1749913019" sldId="267"/>
            <ac:picMk id="4" creationId="{FC2A4004-C111-FF4B-B0A9-D0DCF65918EA}"/>
          </ac:picMkLst>
        </pc:picChg>
      </pc:sldChg>
      <pc:sldChg chg="delSp">
        <pc:chgData name="Alana Rivera" userId="S::arg3669@ads.northwestern.edu::fc8b707a-b7e9-4f2a-8d71-2d76819b7881" providerId="AD" clId="Web-{2FCC6E48-9E9A-BD5B-0754-B5369C34AD78}" dt="2022-05-27T20:20:47.610" v="1"/>
        <pc:sldMkLst>
          <pc:docMk/>
          <pc:sldMk cId="1305671545" sldId="282"/>
        </pc:sldMkLst>
        <pc:picChg chg="del">
          <ac:chgData name="Alana Rivera" userId="S::arg3669@ads.northwestern.edu::fc8b707a-b7e9-4f2a-8d71-2d76819b7881" providerId="AD" clId="Web-{2FCC6E48-9E9A-BD5B-0754-B5369C34AD78}" dt="2022-05-27T20:20:47.610" v="1"/>
          <ac:picMkLst>
            <pc:docMk/>
            <pc:sldMk cId="1305671545" sldId="282"/>
            <ac:picMk id="5" creationId="{A401CF69-1B1F-B928-A65F-95415126F04D}"/>
          </ac:picMkLst>
        </pc:picChg>
      </pc:sldChg>
      <pc:sldChg chg="delSp modSp">
        <pc:chgData name="Alana Rivera" userId="S::arg3669@ads.northwestern.edu::fc8b707a-b7e9-4f2a-8d71-2d76819b7881" providerId="AD" clId="Web-{2FCC6E48-9E9A-BD5B-0754-B5369C34AD78}" dt="2022-05-27T20:20:56.797" v="3"/>
        <pc:sldMkLst>
          <pc:docMk/>
          <pc:sldMk cId="2710774136" sldId="290"/>
        </pc:sldMkLst>
        <pc:picChg chg="del mod">
          <ac:chgData name="Alana Rivera" userId="S::arg3669@ads.northwestern.edu::fc8b707a-b7e9-4f2a-8d71-2d76819b7881" providerId="AD" clId="Web-{2FCC6E48-9E9A-BD5B-0754-B5369C34AD78}" dt="2022-05-27T20:20:56.797" v="3"/>
          <ac:picMkLst>
            <pc:docMk/>
            <pc:sldMk cId="2710774136" sldId="290"/>
            <ac:picMk id="5" creationId="{D4473A55-6997-DC43-A6D3-D8A7BFE6B166}"/>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efs3844\Documents\ILPQC\PVB\PVB%20Data%20Graph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fs3844\Documents\ILPQC\PVB\PVB%20Data%20Graph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0" i="0" u="none" strike="noStrike" baseline="0">
                <a:effectLst/>
              </a:rPr>
              <a:t>Implemented cesarean decision checklist using ACOG/SMFM labor guidelines</a:t>
            </a:r>
            <a:endParaRPr lang="en-US" sz="1800" b="0">
              <a:effectLst/>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spPr>
            <a:solidFill>
              <a:srgbClr val="00B050"/>
            </a:solidFill>
            <a:ln>
              <a:noFill/>
            </a:ln>
            <a:effectLst/>
          </c:spPr>
          <c:invertIfNegative val="0"/>
          <c:val>
            <c:numRef>
              <c:f>'SM 4'!$B$2:$O$2</c:f>
              <c:numCache>
                <c:formatCode>General</c:formatCode>
                <c:ptCount val="14"/>
                <c:pt idx="0">
                  <c:v>3.58</c:v>
                </c:pt>
                <c:pt idx="1">
                  <c:v>7.32</c:v>
                </c:pt>
                <c:pt idx="2">
                  <c:v>6.33</c:v>
                </c:pt>
                <c:pt idx="3">
                  <c:v>7.89</c:v>
                </c:pt>
                <c:pt idx="4">
                  <c:v>9.2100000000000009</c:v>
                </c:pt>
                <c:pt idx="5">
                  <c:v>17.14</c:v>
                </c:pt>
                <c:pt idx="6">
                  <c:v>26.64</c:v>
                </c:pt>
                <c:pt idx="7">
                  <c:v>36.36</c:v>
                </c:pt>
                <c:pt idx="8">
                  <c:v>48.39</c:v>
                </c:pt>
                <c:pt idx="9">
                  <c:v>65</c:v>
                </c:pt>
                <c:pt idx="10">
                  <c:v>65.45</c:v>
                </c:pt>
                <c:pt idx="11">
                  <c:v>67.92</c:v>
                </c:pt>
                <c:pt idx="12">
                  <c:v>78.260000000000005</c:v>
                </c:pt>
                <c:pt idx="13">
                  <c:v>70</c:v>
                </c:pt>
              </c:numCache>
            </c:numRef>
          </c:val>
          <c:extLst>
            <c:ext xmlns:c15="http://schemas.microsoft.com/office/drawing/2012/chart" uri="{02D57815-91ED-43cb-92C2-25804820EDAC}">
              <c15:filteredSeriesTitle>
                <c15:tx>
                  <c:strRef>
                    <c:extLst>
                      <c:ext uri="{02D57815-91ED-43cb-92C2-25804820EDAC}">
                        <c15:formulaRef>
                          <c15:sqref>'SM 4'!$A$2</c15:sqref>
                        </c15:formulaRef>
                      </c:ext>
                    </c:extLst>
                    <c:strCache>
                      <c:ptCount val="1"/>
                      <c:pt idx="0">
                        <c:v>In Place</c:v>
                      </c:pt>
                    </c:strCache>
                  </c:strRef>
                </c15:tx>
              </c15:filteredSeriesTitle>
            </c:ext>
            <c:ext xmlns:c15="http://schemas.microsoft.com/office/drawing/2012/chart" uri="{02D57815-91ED-43cb-92C2-25804820EDAC}">
              <c15:filteredCategoryTitle>
                <c15:cat>
                  <c:strRef>
                    <c:extLst>
                      <c:ext uri="{02D57815-91ED-43cb-92C2-25804820EDAC}">
                        <c15:formulaRef>
                          <c15:sqref>'SM 4'!$B$1:$O$1</c15:sqref>
                        </c15:formulaRef>
                      </c:ext>
                    </c:extLst>
                    <c:strCache>
                      <c:ptCount val="14"/>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strCache>
                  </c:strRef>
                </c15:cat>
              </c15:filteredCategoryTitle>
            </c:ext>
            <c:ext xmlns:c16="http://schemas.microsoft.com/office/drawing/2014/chart" uri="{C3380CC4-5D6E-409C-BE32-E72D297353CC}">
              <c16:uniqueId val="{00000000-5F8C-4B4F-B84A-5C5D9F2D63FA}"/>
            </c:ext>
          </c:extLst>
        </c:ser>
        <c:ser>
          <c:idx val="1"/>
          <c:order val="1"/>
          <c:spPr>
            <a:solidFill>
              <a:srgbClr val="FFC000"/>
            </a:solidFill>
            <a:ln>
              <a:noFill/>
            </a:ln>
            <a:effectLst/>
          </c:spPr>
          <c:invertIfNegative val="0"/>
          <c:val>
            <c:numRef>
              <c:f>'SM 4'!$B$3:$O$3</c:f>
              <c:numCache>
                <c:formatCode>General</c:formatCode>
                <c:ptCount val="14"/>
                <c:pt idx="0">
                  <c:v>9.52</c:v>
                </c:pt>
                <c:pt idx="1">
                  <c:v>30.49</c:v>
                </c:pt>
                <c:pt idx="2">
                  <c:v>40.51</c:v>
                </c:pt>
                <c:pt idx="3">
                  <c:v>59.21</c:v>
                </c:pt>
                <c:pt idx="4">
                  <c:v>71.05</c:v>
                </c:pt>
                <c:pt idx="5">
                  <c:v>70</c:v>
                </c:pt>
                <c:pt idx="6">
                  <c:v>69.569999999999993</c:v>
                </c:pt>
                <c:pt idx="7">
                  <c:v>59.09</c:v>
                </c:pt>
                <c:pt idx="8">
                  <c:v>46.77</c:v>
                </c:pt>
                <c:pt idx="9">
                  <c:v>31.67</c:v>
                </c:pt>
                <c:pt idx="10">
                  <c:v>30.91</c:v>
                </c:pt>
                <c:pt idx="11">
                  <c:v>28.3</c:v>
                </c:pt>
                <c:pt idx="12">
                  <c:v>19.57</c:v>
                </c:pt>
                <c:pt idx="13">
                  <c:v>26.67</c:v>
                </c:pt>
              </c:numCache>
            </c:numRef>
          </c:val>
          <c:extLst>
            <c:ext xmlns:c15="http://schemas.microsoft.com/office/drawing/2012/chart" uri="{02D57815-91ED-43cb-92C2-25804820EDAC}">
              <c15:filteredSeriesTitle>
                <c15:tx>
                  <c:strRef>
                    <c:extLst>
                      <c:ext uri="{02D57815-91ED-43cb-92C2-25804820EDAC}">
                        <c15:formulaRef>
                          <c15:sqref>'SM 4'!$A$3</c15:sqref>
                        </c15:formulaRef>
                      </c:ext>
                    </c:extLst>
                    <c:strCache>
                      <c:ptCount val="1"/>
                      <c:pt idx="0">
                        <c:v>Working on it </c:v>
                      </c:pt>
                    </c:strCache>
                  </c:strRef>
                </c15:tx>
              </c15:filteredSeriesTitle>
            </c:ext>
            <c:ext xmlns:c15="http://schemas.microsoft.com/office/drawing/2012/chart" uri="{02D57815-91ED-43cb-92C2-25804820EDAC}">
              <c15:filteredCategoryTitle>
                <c15:cat>
                  <c:strRef>
                    <c:extLst>
                      <c:ext uri="{02D57815-91ED-43cb-92C2-25804820EDAC}">
                        <c15:formulaRef>
                          <c15:sqref>'SM 4'!$B$1:$O$1</c15:sqref>
                        </c15:formulaRef>
                      </c:ext>
                    </c:extLst>
                    <c:strCache>
                      <c:ptCount val="14"/>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strCache>
                  </c:strRef>
                </c15:cat>
              </c15:filteredCategoryTitle>
            </c:ext>
            <c:ext xmlns:c16="http://schemas.microsoft.com/office/drawing/2014/chart" uri="{C3380CC4-5D6E-409C-BE32-E72D297353CC}">
              <c16:uniqueId val="{00000001-5F8C-4B4F-B84A-5C5D9F2D63FA}"/>
            </c:ext>
          </c:extLst>
        </c:ser>
        <c:ser>
          <c:idx val="2"/>
          <c:order val="2"/>
          <c:spPr>
            <a:solidFill>
              <a:srgbClr val="FF0000"/>
            </a:solidFill>
            <a:ln>
              <a:noFill/>
            </a:ln>
            <a:effectLst/>
          </c:spPr>
          <c:invertIfNegative val="0"/>
          <c:val>
            <c:numRef>
              <c:f>'SM 4'!$B$4:$O$4</c:f>
              <c:numCache>
                <c:formatCode>General</c:formatCode>
                <c:ptCount val="14"/>
                <c:pt idx="0">
                  <c:v>86.9</c:v>
                </c:pt>
                <c:pt idx="1">
                  <c:v>62.2</c:v>
                </c:pt>
                <c:pt idx="2">
                  <c:v>53.16</c:v>
                </c:pt>
                <c:pt idx="3">
                  <c:v>32.89</c:v>
                </c:pt>
                <c:pt idx="4">
                  <c:v>19.739999999999998</c:v>
                </c:pt>
                <c:pt idx="5">
                  <c:v>12.86</c:v>
                </c:pt>
                <c:pt idx="6">
                  <c:v>5.8</c:v>
                </c:pt>
                <c:pt idx="7">
                  <c:v>2.78</c:v>
                </c:pt>
                <c:pt idx="8">
                  <c:v>4.8400000000000034</c:v>
                </c:pt>
                <c:pt idx="9">
                  <c:v>3.3299999999999983</c:v>
                </c:pt>
                <c:pt idx="10">
                  <c:v>3.6400000000000006</c:v>
                </c:pt>
                <c:pt idx="11">
                  <c:v>3.7800000000000011</c:v>
                </c:pt>
                <c:pt idx="12">
                  <c:v>2.1699999999999875</c:v>
                </c:pt>
                <c:pt idx="13">
                  <c:v>3.3299999999999983</c:v>
                </c:pt>
              </c:numCache>
            </c:numRef>
          </c:val>
          <c:extLst>
            <c:ext xmlns:c15="http://schemas.microsoft.com/office/drawing/2012/chart" uri="{02D57815-91ED-43cb-92C2-25804820EDAC}">
              <c15:filteredSeriesTitle>
                <c15:tx>
                  <c:strRef>
                    <c:extLst>
                      <c:ext uri="{02D57815-91ED-43cb-92C2-25804820EDAC}">
                        <c15:formulaRef>
                          <c15:sqref>'SM 4'!$A$4</c15:sqref>
                        </c15:formulaRef>
                      </c:ext>
                    </c:extLst>
                    <c:strCache>
                      <c:ptCount val="1"/>
                      <c:pt idx="0">
                        <c:v>Not Started</c:v>
                      </c:pt>
                    </c:strCache>
                  </c:strRef>
                </c15:tx>
              </c15:filteredSeriesTitle>
            </c:ext>
            <c:ext xmlns:c15="http://schemas.microsoft.com/office/drawing/2012/chart" uri="{02D57815-91ED-43cb-92C2-25804820EDAC}">
              <c15:filteredCategoryTitle>
                <c15:cat>
                  <c:strRef>
                    <c:extLst>
                      <c:ext uri="{02D57815-91ED-43cb-92C2-25804820EDAC}">
                        <c15:formulaRef>
                          <c15:sqref>'SM 4'!$B$1:$O$1</c15:sqref>
                        </c15:formulaRef>
                      </c:ext>
                    </c:extLst>
                    <c:strCache>
                      <c:ptCount val="14"/>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strCache>
                  </c:strRef>
                </c15:cat>
              </c15:filteredCategoryTitle>
            </c:ext>
            <c:ext xmlns:c16="http://schemas.microsoft.com/office/drawing/2014/chart" uri="{C3380CC4-5D6E-409C-BE32-E72D297353CC}">
              <c16:uniqueId val="{00000002-5F8C-4B4F-B84A-5C5D9F2D63FA}"/>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0" i="0" u="none" strike="noStrike" baseline="0">
                <a:effectLst/>
              </a:rPr>
              <a:t>Integrated process to review and share data that includes provider-level data with labor and delivery clinical teams</a:t>
            </a:r>
            <a:endParaRPr lang="en-US" sz="1800" b="0">
              <a:effectLst/>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spPr>
            <a:solidFill>
              <a:srgbClr val="00B050"/>
            </a:solidFill>
            <a:ln>
              <a:noFill/>
            </a:ln>
            <a:effectLst/>
          </c:spPr>
          <c:invertIfNegative val="0"/>
          <c:val>
            <c:numRef>
              <c:f>'SM 8'!$B$2:$O$2</c:f>
              <c:numCache>
                <c:formatCode>General</c:formatCode>
                <c:ptCount val="14"/>
                <c:pt idx="0">
                  <c:v>4.76</c:v>
                </c:pt>
                <c:pt idx="1">
                  <c:v>5</c:v>
                </c:pt>
                <c:pt idx="2">
                  <c:v>8.86</c:v>
                </c:pt>
                <c:pt idx="3">
                  <c:v>19.739999999999998</c:v>
                </c:pt>
                <c:pt idx="4">
                  <c:v>25</c:v>
                </c:pt>
                <c:pt idx="5">
                  <c:v>26.09</c:v>
                </c:pt>
                <c:pt idx="6">
                  <c:v>28.57</c:v>
                </c:pt>
                <c:pt idx="7">
                  <c:v>37.880000000000003</c:v>
                </c:pt>
                <c:pt idx="8">
                  <c:v>45.16</c:v>
                </c:pt>
                <c:pt idx="9">
                  <c:v>52.54</c:v>
                </c:pt>
                <c:pt idx="10">
                  <c:v>52.73</c:v>
                </c:pt>
                <c:pt idx="11">
                  <c:v>58.49</c:v>
                </c:pt>
                <c:pt idx="12">
                  <c:v>58.7</c:v>
                </c:pt>
                <c:pt idx="13">
                  <c:v>60</c:v>
                </c:pt>
              </c:numCache>
            </c:numRef>
          </c:val>
          <c:extLst>
            <c:ext xmlns:c15="http://schemas.microsoft.com/office/drawing/2012/chart" uri="{02D57815-91ED-43cb-92C2-25804820EDAC}">
              <c15:filteredSeriesTitle>
                <c15:tx>
                  <c:strRef>
                    <c:extLst>
                      <c:ext uri="{02D57815-91ED-43cb-92C2-25804820EDAC}">
                        <c15:formulaRef>
                          <c15:sqref>'SM 8'!$A$2</c15:sqref>
                        </c15:formulaRef>
                      </c:ext>
                    </c:extLst>
                    <c:strCache>
                      <c:ptCount val="1"/>
                      <c:pt idx="0">
                        <c:v>In Place</c:v>
                      </c:pt>
                    </c:strCache>
                  </c:strRef>
                </c15:tx>
              </c15:filteredSeriesTitle>
            </c:ext>
            <c:ext xmlns:c15="http://schemas.microsoft.com/office/drawing/2012/chart" uri="{02D57815-91ED-43cb-92C2-25804820EDAC}">
              <c15:filteredCategoryTitle>
                <c15:cat>
                  <c:strRef>
                    <c:extLst>
                      <c:ext uri="{02D57815-91ED-43cb-92C2-25804820EDAC}">
                        <c15:formulaRef>
                          <c15:sqref>'SM 8'!$B$1:$O$1</c15:sqref>
                        </c15:formulaRef>
                      </c:ext>
                    </c:extLst>
                    <c:strCache>
                      <c:ptCount val="14"/>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strCache>
                  </c:strRef>
                </c15:cat>
              </c15:filteredCategoryTitle>
            </c:ext>
            <c:ext xmlns:c16="http://schemas.microsoft.com/office/drawing/2014/chart" uri="{C3380CC4-5D6E-409C-BE32-E72D297353CC}">
              <c16:uniqueId val="{00000000-4C3F-4A58-A354-1E5919B07D1A}"/>
            </c:ext>
          </c:extLst>
        </c:ser>
        <c:ser>
          <c:idx val="1"/>
          <c:order val="1"/>
          <c:spPr>
            <a:solidFill>
              <a:srgbClr val="FFC000"/>
            </a:solidFill>
            <a:ln>
              <a:noFill/>
            </a:ln>
            <a:effectLst/>
          </c:spPr>
          <c:invertIfNegative val="0"/>
          <c:val>
            <c:numRef>
              <c:f>'SM 8'!$B$3:$O$3</c:f>
              <c:numCache>
                <c:formatCode>General</c:formatCode>
                <c:ptCount val="14"/>
                <c:pt idx="0">
                  <c:v>16.670000000000002</c:v>
                </c:pt>
                <c:pt idx="1">
                  <c:v>38.75</c:v>
                </c:pt>
                <c:pt idx="2">
                  <c:v>48.1</c:v>
                </c:pt>
                <c:pt idx="3">
                  <c:v>53.95</c:v>
                </c:pt>
                <c:pt idx="4">
                  <c:v>57.89</c:v>
                </c:pt>
                <c:pt idx="5">
                  <c:v>59.42</c:v>
                </c:pt>
                <c:pt idx="6">
                  <c:v>64.290000000000006</c:v>
                </c:pt>
                <c:pt idx="7">
                  <c:v>57.58</c:v>
                </c:pt>
                <c:pt idx="8">
                  <c:v>53.23</c:v>
                </c:pt>
                <c:pt idx="9">
                  <c:v>45.67</c:v>
                </c:pt>
                <c:pt idx="10">
                  <c:v>45.45</c:v>
                </c:pt>
                <c:pt idx="11">
                  <c:v>39.619999999999997</c:v>
                </c:pt>
                <c:pt idx="12">
                  <c:v>39.130000000000003</c:v>
                </c:pt>
                <c:pt idx="13">
                  <c:v>40</c:v>
                </c:pt>
              </c:numCache>
            </c:numRef>
          </c:val>
          <c:extLst>
            <c:ext xmlns:c15="http://schemas.microsoft.com/office/drawing/2012/chart" uri="{02D57815-91ED-43cb-92C2-25804820EDAC}">
              <c15:filteredSeriesTitle>
                <c15:tx>
                  <c:strRef>
                    <c:extLst>
                      <c:ext uri="{02D57815-91ED-43cb-92C2-25804820EDAC}">
                        <c15:formulaRef>
                          <c15:sqref>'SM 8'!$A$3</c15:sqref>
                        </c15:formulaRef>
                      </c:ext>
                    </c:extLst>
                    <c:strCache>
                      <c:ptCount val="1"/>
                      <c:pt idx="0">
                        <c:v>Working on it </c:v>
                      </c:pt>
                    </c:strCache>
                  </c:strRef>
                </c15:tx>
              </c15:filteredSeriesTitle>
            </c:ext>
            <c:ext xmlns:c15="http://schemas.microsoft.com/office/drawing/2012/chart" uri="{02D57815-91ED-43cb-92C2-25804820EDAC}">
              <c15:filteredCategoryTitle>
                <c15:cat>
                  <c:strRef>
                    <c:extLst>
                      <c:ext uri="{02D57815-91ED-43cb-92C2-25804820EDAC}">
                        <c15:formulaRef>
                          <c15:sqref>'SM 8'!$B$1:$O$1</c15:sqref>
                        </c15:formulaRef>
                      </c:ext>
                    </c:extLst>
                    <c:strCache>
                      <c:ptCount val="14"/>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strCache>
                  </c:strRef>
                </c15:cat>
              </c15:filteredCategoryTitle>
            </c:ext>
            <c:ext xmlns:c16="http://schemas.microsoft.com/office/drawing/2014/chart" uri="{C3380CC4-5D6E-409C-BE32-E72D297353CC}">
              <c16:uniqueId val="{00000001-4C3F-4A58-A354-1E5919B07D1A}"/>
            </c:ext>
          </c:extLst>
        </c:ser>
        <c:ser>
          <c:idx val="2"/>
          <c:order val="2"/>
          <c:spPr>
            <a:solidFill>
              <a:srgbClr val="FF0000"/>
            </a:solidFill>
            <a:ln>
              <a:noFill/>
            </a:ln>
            <a:effectLst/>
          </c:spPr>
          <c:invertIfNegative val="0"/>
          <c:val>
            <c:numRef>
              <c:f>'SM 8'!$B$4:$O$4</c:f>
              <c:numCache>
                <c:formatCode>General</c:formatCode>
                <c:ptCount val="14"/>
                <c:pt idx="0">
                  <c:v>79.78</c:v>
                </c:pt>
                <c:pt idx="1">
                  <c:v>56.25</c:v>
                </c:pt>
                <c:pt idx="2">
                  <c:v>43.04</c:v>
                </c:pt>
                <c:pt idx="3">
                  <c:v>26.32</c:v>
                </c:pt>
                <c:pt idx="4">
                  <c:v>17.11</c:v>
                </c:pt>
                <c:pt idx="5">
                  <c:v>14.49</c:v>
                </c:pt>
                <c:pt idx="6">
                  <c:v>7.14</c:v>
                </c:pt>
                <c:pt idx="7">
                  <c:v>4.539999999999992</c:v>
                </c:pt>
                <c:pt idx="8">
                  <c:v>1.6100000000000136</c:v>
                </c:pt>
                <c:pt idx="9">
                  <c:v>1.789999999999992</c:v>
                </c:pt>
                <c:pt idx="10">
                  <c:v>1.8199999999999932</c:v>
                </c:pt>
                <c:pt idx="11">
                  <c:v>1.8900000000000006</c:v>
                </c:pt>
                <c:pt idx="12">
                  <c:v>2.1699999999999875</c:v>
                </c:pt>
                <c:pt idx="13">
                  <c:v>0</c:v>
                </c:pt>
              </c:numCache>
            </c:numRef>
          </c:val>
          <c:extLst>
            <c:ext xmlns:c15="http://schemas.microsoft.com/office/drawing/2012/chart" uri="{02D57815-91ED-43cb-92C2-25804820EDAC}">
              <c15:filteredSeriesTitle>
                <c15:tx>
                  <c:strRef>
                    <c:extLst>
                      <c:ext uri="{02D57815-91ED-43cb-92C2-25804820EDAC}">
                        <c15:formulaRef>
                          <c15:sqref>'SM 8'!$A$4</c15:sqref>
                        </c15:formulaRef>
                      </c:ext>
                    </c:extLst>
                    <c:strCache>
                      <c:ptCount val="1"/>
                      <c:pt idx="0">
                        <c:v>Not Started</c:v>
                      </c:pt>
                    </c:strCache>
                  </c:strRef>
                </c15:tx>
              </c15:filteredSeriesTitle>
            </c:ext>
            <c:ext xmlns:c15="http://schemas.microsoft.com/office/drawing/2012/chart" uri="{02D57815-91ED-43cb-92C2-25804820EDAC}">
              <c15:filteredCategoryTitle>
                <c15:cat>
                  <c:strRef>
                    <c:extLst>
                      <c:ext uri="{02D57815-91ED-43cb-92C2-25804820EDAC}">
                        <c15:formulaRef>
                          <c15:sqref>'SM 8'!$B$1:$O$1</c15:sqref>
                        </c15:formulaRef>
                      </c:ext>
                    </c:extLst>
                    <c:strCache>
                      <c:ptCount val="14"/>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strCache>
                  </c:strRef>
                </c15:cat>
              </c15:filteredCategoryTitle>
            </c:ext>
            <c:ext xmlns:c16="http://schemas.microsoft.com/office/drawing/2014/chart" uri="{C3380CC4-5D6E-409C-BE32-E72D297353CC}">
              <c16:uniqueId val="{00000002-4C3F-4A58-A354-1E5919B07D1A}"/>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20_3B51EEEB.xml><?xml version="1.0" encoding="utf-8"?>
<p188:cmLst xmlns:a="http://schemas.openxmlformats.org/drawingml/2006/main" xmlns:r="http://schemas.openxmlformats.org/officeDocument/2006/relationships" xmlns:p188="http://schemas.microsoft.com/office/powerpoint/2018/8/main">
  <p188:cm id="{A5369171-F64F-FE52-3DF0-EBAB951F8A64}" authorId="{37795302-018D-A4B5-60A8-75C4D09EDA10}" created="2022-05-19T06:34:07.235">
    <pc:sldMkLst xmlns:pc="http://schemas.microsoft.com/office/powerpoint/2013/main/command">
      <pc:docMk/>
      <pc:sldMk cId="3404919353" sldId="1759"/>
    </pc:sldMkLst>
    <p188:pos x="15875" y="15875"/>
    <p188:txBody>
      <a:bodyPr/>
      <a:lstStyle/>
      <a:p>
        <a:endParaRPr lang="en-US"/>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E76165-64D0-40C8-85F7-DE8843041FDF}" type="datetimeFigureOut">
              <a:rPr lang="en-US" smtClean="0"/>
              <a:t>5/27/2022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2F139-ACCC-4B57-9941-09DD1EF96248}" type="slidenum">
              <a:rPr lang="en-US" smtClean="0"/>
              <a:t>‹#›</a:t>
            </a:fld>
            <a:endParaRPr lang="en-US"/>
          </a:p>
        </p:txBody>
      </p:sp>
    </p:spTree>
    <p:extLst>
      <p:ext uri="{BB962C8B-B14F-4D97-AF65-F5344CB8AC3E}">
        <p14:creationId xmlns:p14="http://schemas.microsoft.com/office/powerpoint/2010/main" val="163038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youtube.com/watch?v=osUwukXSd0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Promoting Vaginal Birth </a:t>
            </a:r>
            <a:br>
              <a:rPr lang="en-US"/>
            </a:br>
            <a:r>
              <a:rPr lang="en-US"/>
              <a:t>A Journey that Never Ends…but hey…you’ve got this!</a:t>
            </a:r>
          </a:p>
          <a:p>
            <a:endParaRPr lang="en-US">
              <a:cs typeface="Arial"/>
            </a:endParaRPr>
          </a:p>
          <a:p>
            <a:endParaRPr lang="en-US">
              <a:cs typeface="Arial"/>
            </a:endParaRPr>
          </a:p>
          <a:p>
            <a:endParaRPr lang="en-US">
              <a:cs typeface="Arial"/>
            </a:endParaRPr>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259337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Ellie sent me some of your implementation metrics. Consider how this is being implemented at your hospital. It’s not really a simple yes or no question.</a:t>
            </a:r>
          </a:p>
          <a:p>
            <a:endParaRPr lang="en-US"/>
          </a:p>
          <a:p>
            <a:r>
              <a:rPr lang="en-US"/>
              <a:t>Only cases where there is a discrepancy?</a:t>
            </a:r>
          </a:p>
          <a:p>
            <a:r>
              <a:rPr lang="en-US"/>
              <a:t>When the patient is being rolled into the OR?</a:t>
            </a:r>
          </a:p>
          <a:p>
            <a:r>
              <a:rPr lang="en-US"/>
              <a:t>After the CS has taken place in recovery?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As an audit Tool?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As a communication tool with the team? With the physician? With both?</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a:t>GOLD STANDARD - with the patient – Ariadne Team Birth</a:t>
            </a:r>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079523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many many versions of this tool available and I encourage you to utilize one that meshes with the flow of your unit. </a:t>
            </a:r>
          </a:p>
          <a:p>
            <a:r>
              <a:rPr lang="en-US"/>
              <a:t>Building a version of this tool into the EHR can be useful in some sites as a way to document that guidelines were or were not followed. There are even some sites that require this information within the physician delivery note.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If you are having difficulty FULLY implementing the tool, I suggest a “rebranding” as a communication tool. ”Checklist” doesn’t really get at the intent of the tool. We are looking to communicate where we’ve been, where we are now, and what the appropriate next step is…not to “pass or fail”.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Opportunity to “stop and think” that the surgery is appropriate – guidelines aren’t simple to memorize (badge cards)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Opportunity to discuss what we might add to the care with the time we have “left” in the guideline (Oxytocin, positioning, epidural)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Opportunity for the physician to share why they do not believe the patient can wait to meet the criteria of the guideline (nonreassuring FHTs unresolved with corrective measures, fever, etc.), which allows for proper documentation.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r>
              <a:rPr lang="en-US"/>
              <a:t>All of this provides back and forth understanding between team members and reinforcement of guideline education. CLICK</a:t>
            </a:r>
          </a:p>
          <a:p>
            <a:endParaRPr lang="en-US"/>
          </a:p>
          <a:p>
            <a:r>
              <a:rPr lang="en-US"/>
              <a:t>Utilizing this list for every nonemergent cesarean eliminates judgement and becomes a routine part of the decision to c-section at your facility. It reduces confrontation and conflict. It is not the intention that nurses with prevent every section that does not meet criteria from happening, however your team should decide how they will handle disagreements and standardize that response. This may vary depending on the resources at your facility and where you are in your journey. (Charge nurse, laborist, ob chief, manager, etc.).</a:t>
            </a:r>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693598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pitchFamily="4" charset="0"/>
                <a:ea typeface="ＭＳ Ｐゴシック" pitchFamily="4" charset="-128"/>
                <a:cs typeface="ＭＳ Ｐゴシック" pitchFamily="4" charset="-128"/>
              </a:rPr>
              <a:t>TALKING POINTS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Equity and Targeting Racial Disparities are Top Priorities for Quality Improvement in the Management of HDP. To that end, it is encouraged to:</a:t>
            </a:r>
            <a:endParaRPr lang="en-US" sz="1200" kern="1200">
              <a:solidFill>
                <a:schemeClr val="tx1"/>
              </a:solidFill>
              <a:effectLst/>
              <a:latin typeface="Arial" pitchFamily="4" charset="0"/>
              <a:ea typeface="ＭＳ Ｐゴシック" pitchFamily="4" charset="-128"/>
              <a:cs typeface="ＭＳ Ｐゴシック" pitchFamily="4" charset="-128"/>
            </a:endParaRPr>
          </a:p>
          <a:p>
            <a:pPr marL="171450" indent="-171450">
              <a:spcBef>
                <a:spcPts val="600"/>
              </a:spcBef>
              <a:spcAft>
                <a:spcPts val="600"/>
              </a:spcAft>
              <a:buFont typeface="Arial" panose="020B0604020202020204" pitchFamily="34" charset="0"/>
              <a:buChar char="•"/>
            </a:pPr>
            <a:r>
              <a:rPr lang="en-US" sz="1200"/>
              <a:t>Foster individual, organizational and professional accountability</a:t>
            </a:r>
          </a:p>
          <a:p>
            <a:pPr marL="171450" indent="-171450">
              <a:spcBef>
                <a:spcPts val="600"/>
              </a:spcBef>
              <a:spcAft>
                <a:spcPts val="600"/>
              </a:spcAft>
              <a:buFont typeface="Arial" panose="020B0604020202020204" pitchFamily="34" charset="0"/>
              <a:buChar char="•"/>
            </a:pPr>
            <a:r>
              <a:rPr lang="en-US" sz="1200"/>
              <a:t>Ensure that the patient, family and the clinicians caring for them are well supported, especially in the face of biases such as structural or interpersonal racism</a:t>
            </a:r>
          </a:p>
          <a:p>
            <a:pPr marL="171450" indent="-171450">
              <a:spcBef>
                <a:spcPts val="600"/>
              </a:spcBef>
              <a:spcAft>
                <a:spcPts val="600"/>
              </a:spcAft>
              <a:buFont typeface="Arial" panose="020B0604020202020204" pitchFamily="34" charset="0"/>
              <a:buChar char="•"/>
            </a:pPr>
            <a:r>
              <a:rPr lang="en-US" sz="1200"/>
              <a:t>Hospital leaders should demonstrate an openness to feedback and reporting of concerning situations</a:t>
            </a:r>
          </a:p>
          <a:p>
            <a:pPr marL="171450" indent="-171450">
              <a:spcBef>
                <a:spcPts val="600"/>
              </a:spcBef>
              <a:spcAft>
                <a:spcPts val="600"/>
              </a:spcAft>
              <a:buFont typeface="Arial" panose="020B0604020202020204" pitchFamily="34" charset="0"/>
              <a:buChar char="•"/>
            </a:pPr>
            <a:r>
              <a:rPr lang="en-US" sz="1200"/>
              <a:t>Many institutions have well-developed approaches for addressing potential sources of conflict, including communication tools and team training and they should be utilized</a:t>
            </a:r>
          </a:p>
          <a:p>
            <a:pPr marL="171450" indent="-171450">
              <a:spcBef>
                <a:spcPts val="600"/>
              </a:spcBef>
              <a:spcAft>
                <a:spcPts val="600"/>
              </a:spcAft>
              <a:buFont typeface="Arial" panose="020B0604020202020204" pitchFamily="34" charset="0"/>
              <a:buChar char="•"/>
            </a:pPr>
            <a:r>
              <a:rPr lang="en-US" sz="1200"/>
              <a:t>Hospital leaders need to make equity and targeting racial disparities their top priorities for quality improvement, and ensure that staff are trained on implicit bias and interpersonal, institutional, and systemic racism. </a:t>
            </a:r>
            <a:br>
              <a:rPr lang="en-US" sz="1200"/>
            </a:br>
            <a:r>
              <a:rPr lang="en-US" sz="1200" i="1"/>
              <a:t>CMQCC RESOURCES </a:t>
            </a:r>
            <a:endParaRPr lang="en-US" i="1"/>
          </a:p>
          <a:p>
            <a:endParaRPr lang="en-US" sz="1200" kern="1200">
              <a:solidFill>
                <a:schemeClr val="tx1"/>
              </a:solidFill>
              <a:effectLst/>
              <a:latin typeface="Arial" pitchFamily="4" charset="0"/>
              <a:ea typeface="ＭＳ Ｐゴシック" pitchFamily="4" charset="-128"/>
              <a:cs typeface="ＭＳ Ｐゴシック" pitchFamily="4" charset="-128"/>
            </a:endParaRPr>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841949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encourage you to Share Data that Highlights Variation. Presenting data without comparison isn’t useless, but it lacks power.</a:t>
            </a:r>
          </a:p>
          <a:p>
            <a:endParaRPr lang="en-US"/>
          </a:p>
          <a:p>
            <a:r>
              <a:rPr lang="en-US"/>
              <a:t>Share this data as widely as you are able. Connect nursing to the data and the drivers of the data. </a:t>
            </a:r>
            <a:r>
              <a:rPr lang="en-US" i="1"/>
              <a:t>Discuss Nursing QI huddles</a:t>
            </a:r>
          </a:p>
          <a:p>
            <a:endParaRPr lang="en-US"/>
          </a:p>
          <a:p>
            <a:r>
              <a:rPr lang="en-US"/>
              <a:t>Public sharing of aggregate quality date can be found on labor and delivery units in California and I am sure in Illinois as well. </a:t>
            </a:r>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752773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type of variation can be useful to show, especially of your hospital has taken on routine 39 week induction as a method of achieving reduced cesarean rates.</a:t>
            </a:r>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551377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 all focus on variation is “bad”. This can be used to highlight wins as well. </a:t>
            </a:r>
          </a:p>
          <a:p>
            <a:endParaRPr lang="en-US" i="1"/>
          </a:p>
          <a:p>
            <a:r>
              <a:rPr lang="en-US" i="1"/>
              <a:t>Talk about the smoothing out of variation.</a:t>
            </a:r>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513140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Discuss Measure Analysis and choosing structure and process measures that are most likely to provide the biggest impact.</a:t>
            </a:r>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657453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a:t>Similar to the Decision to CS checklist, c</a:t>
            </a:r>
            <a:r>
              <a:rPr lang="en-US"/>
              <a:t>onsider how this is being implemented at your hospital. Unblinding provider-level data shows that everyone in the department is committed to improvement. Provider-level data that remains blinded provides little opportunity to share ideas and practices surrounding improvement that all clinicians could benefit from (what does she have that I don’t have – i.e. Foley bulb induction). Solely blinded data encourages silence from those that have an opportunity to provide even better care.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In some cases, systems improvement and support can provide improvement for outliers if they share their issues or frustrations (i.e. inconsistent use of labor positioning by nurses that work the same days as physician call days. Opportunity for reeducation of nursing).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491386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the process of unblinding NTSV cesarean rates begins, it is important for teams to have a baseline understanding of their underlying practices. This can be determined through an examination of the drivers for primary cesarean rates, followed by a chart review of a sample to assess how well the providers follow the national ACOG guidelines for Failure to Progress and other key primary cesarean indications. Ongoing monthly review for consistency with guidelines is also quite useful (recognizing that not every case will follow the guidelines perfectly). CMQCC’s Readiness Assessment and Structure Measures Checklist will assist with this baseline review. The success of the project hinges upon system improvements that support providers in reducing individual rates. </a:t>
            </a:r>
          </a:p>
          <a:p>
            <a:endParaRPr lang="en-US"/>
          </a:p>
          <a:p>
            <a:r>
              <a:rPr lang="en-US"/>
              <a:t>Educate &amp; Inform</a:t>
            </a:r>
          </a:p>
          <a:p>
            <a:pPr marL="171450" indent="-171450">
              <a:buFontTx/>
              <a:buChar char="-"/>
            </a:pPr>
            <a:r>
              <a:rPr lang="en-US"/>
              <a:t>Confirm physician champion on board and that they will be notifying other physicians of the plan to reveal rates. They should notify physicians at a Quality or Department meeting, special cesarean reduction info session, or via email, of future intent to share unmasked individual NTSV cesarean rates (provide timeline!) </a:t>
            </a:r>
          </a:p>
          <a:p>
            <a:pPr marL="628650" marR="0" lvl="1" indent="-171450" algn="l" defTabSz="914400" rtl="0" eaLnBrk="0" fontAlgn="base" latinLnBrk="0" hangingPunct="0">
              <a:lnSpc>
                <a:spcPct val="100000"/>
              </a:lnSpc>
              <a:spcBef>
                <a:spcPct val="30000"/>
              </a:spcBef>
              <a:spcAft>
                <a:spcPct val="0"/>
              </a:spcAft>
              <a:buClrTx/>
              <a:buSzTx/>
              <a:buFontTx/>
              <a:buChar char="-"/>
              <a:tabLst/>
              <a:defRPr/>
            </a:pPr>
            <a:r>
              <a:rPr lang="en-US"/>
              <a:t>Key discussion points to include in communications</a:t>
            </a:r>
          </a:p>
          <a:p>
            <a:pPr marL="1085850" marR="0" lvl="2" indent="-171450" algn="l" defTabSz="914400" rtl="0" eaLnBrk="0" fontAlgn="base" latinLnBrk="0" hangingPunct="0">
              <a:lnSpc>
                <a:spcPct val="100000"/>
              </a:lnSpc>
              <a:spcBef>
                <a:spcPct val="30000"/>
              </a:spcBef>
              <a:spcAft>
                <a:spcPct val="0"/>
              </a:spcAft>
              <a:buClrTx/>
              <a:buSzTx/>
              <a:buFontTx/>
              <a:buChar char="-"/>
              <a:tabLst/>
              <a:defRPr/>
            </a:pPr>
            <a:r>
              <a:rPr lang="en-US"/>
              <a:t>Each physician has an individual responsibility to the success of the project</a:t>
            </a:r>
          </a:p>
          <a:p>
            <a:pPr marL="1085850" marR="0" lvl="2" indent="-171450" algn="l" defTabSz="914400" rtl="0" eaLnBrk="0" fontAlgn="base" latinLnBrk="0" hangingPunct="0">
              <a:lnSpc>
                <a:spcPct val="100000"/>
              </a:lnSpc>
              <a:spcBef>
                <a:spcPct val="30000"/>
              </a:spcBef>
              <a:spcAft>
                <a:spcPct val="0"/>
              </a:spcAft>
              <a:buClrTx/>
              <a:buSzTx/>
              <a:buFontTx/>
              <a:buChar char="-"/>
              <a:tabLst/>
              <a:defRPr/>
            </a:pPr>
            <a:r>
              <a:rPr lang="en-US"/>
              <a:t>This aspect of the project has proven to be one of the most important steps and will yield the most results</a:t>
            </a:r>
          </a:p>
          <a:p>
            <a:pPr marL="1085850" marR="0" lvl="2" indent="-171450" algn="l" defTabSz="914400" rtl="0" eaLnBrk="0" fontAlgn="base" latinLnBrk="0" hangingPunct="0">
              <a:lnSpc>
                <a:spcPct val="100000"/>
              </a:lnSpc>
              <a:spcBef>
                <a:spcPct val="30000"/>
              </a:spcBef>
              <a:spcAft>
                <a:spcPct val="0"/>
              </a:spcAft>
              <a:buClrTx/>
              <a:buSzTx/>
              <a:buFontTx/>
              <a:buChar char="-"/>
              <a:tabLst/>
              <a:defRPr/>
            </a:pPr>
            <a:r>
              <a:rPr lang="en-US"/>
              <a:t>The process is not meant to be punitive, e.g. will not be used for “profiling” or credentialing. Rather, the data will foster improvement. Though when other steps have been less productive, some hospitals have used these data for the Joint Commission mandated: Ongoing Physician Performance Evaluation (OPPE).</a:t>
            </a:r>
          </a:p>
          <a:p>
            <a:pPr marL="1085850" marR="0" lvl="2" indent="-171450" algn="l" defTabSz="914400" rtl="0" eaLnBrk="0" fontAlgn="base" latinLnBrk="0" hangingPunct="0">
              <a:lnSpc>
                <a:spcPct val="100000"/>
              </a:lnSpc>
              <a:spcBef>
                <a:spcPct val="30000"/>
              </a:spcBef>
              <a:spcAft>
                <a:spcPct val="0"/>
              </a:spcAft>
              <a:buClrTx/>
              <a:buSzTx/>
              <a:buFontTx/>
              <a:buChar char="-"/>
              <a:tabLst/>
              <a:defRPr/>
            </a:pPr>
            <a:r>
              <a:rPr lang="en-US"/>
              <a:t>The project’s goal is not only to target specific changes in practice, but also to improve the systems that support each physician in being successful</a:t>
            </a:r>
          </a:p>
          <a:p>
            <a:pPr marL="1085850" marR="0" lvl="2" indent="-171450" algn="l" defTabSz="914400" rtl="0" eaLnBrk="0" fontAlgn="base" latinLnBrk="0" hangingPunct="0">
              <a:lnSpc>
                <a:spcPct val="100000"/>
              </a:lnSpc>
              <a:spcBef>
                <a:spcPct val="30000"/>
              </a:spcBef>
              <a:spcAft>
                <a:spcPct val="0"/>
              </a:spcAft>
              <a:buClrTx/>
              <a:buSzTx/>
              <a:buFontTx/>
              <a:buChar char="-"/>
              <a:tabLst/>
              <a:defRPr/>
            </a:pPr>
            <a:r>
              <a:rPr lang="en-US"/>
              <a:t>Physicians should discuss with the project leader if they are opposed to unblinding of physician rates</a:t>
            </a:r>
          </a:p>
          <a:p>
            <a:pPr marL="1085850" marR="0" lvl="2" indent="-171450" algn="l" defTabSz="914400" rtl="0" eaLnBrk="0" fontAlgn="base" latinLnBrk="0" hangingPunct="0">
              <a:lnSpc>
                <a:spcPct val="100000"/>
              </a:lnSpc>
              <a:spcBef>
                <a:spcPct val="30000"/>
              </a:spcBef>
              <a:spcAft>
                <a:spcPct val="0"/>
              </a:spcAft>
              <a:buClrTx/>
              <a:buSzTx/>
              <a:buFontTx/>
              <a:buChar char="-"/>
              <a:tabLst/>
              <a:defRPr/>
            </a:pPr>
            <a:r>
              <a:rPr lang="en-US"/>
              <a:t>Reiterate factors that will be considered when interpreting physician data (upcoming slides)</a:t>
            </a:r>
          </a:p>
          <a:p>
            <a:pPr marL="171450" indent="-171450">
              <a:buFontTx/>
              <a:buChar cha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 Reveal BLINDED baseline rates to each physician via letter, email, etc. I recommend a big chunk (looks different depending on del volume)</a:t>
            </a:r>
          </a:p>
          <a:p>
            <a:endParaRPr lang="en-US"/>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182493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 TO SLIDE</a:t>
            </a:r>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751386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SLIDE</a:t>
            </a:r>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635235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REFER TO SLIDE</a:t>
            </a:r>
          </a:p>
          <a:p>
            <a:endParaRPr lang="en-US"/>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475677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REFER TO SLIDE</a:t>
            </a:r>
          </a:p>
          <a:p>
            <a:endParaRPr lang="en-US"/>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074539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REFER TO SLIDE</a:t>
            </a:r>
          </a:p>
          <a:p>
            <a:endParaRPr lang="en-US"/>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454577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Share BLINDED rates of all physicians. This can be via a chart at a department meeting, via email, or posted in the provider lounge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Distribute personal rates (or a personal key) to each individual physician to allow comparison to the BLINDED rates of the entire cohort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r>
              <a:rPr lang="en-US"/>
              <a:t>Identify and work with the outliers </a:t>
            </a:r>
          </a:p>
          <a:p>
            <a:r>
              <a:rPr lang="en-US"/>
              <a:t>	Chart review for outliers to determine: How consistent are they with ACOG dystocia guidelines? What can they work on? What tools could they benefit from?</a:t>
            </a:r>
          </a:p>
          <a:p>
            <a:r>
              <a:rPr lang="en-US"/>
              <a:t>	Physician Champion to meet with and review this information with outlier physicians</a:t>
            </a:r>
          </a:p>
          <a:p>
            <a:endParaRPr lang="en-US"/>
          </a:p>
          <a:p>
            <a:r>
              <a:rPr lang="en-US"/>
              <a:t>Identify and work with resistant physicians</a:t>
            </a:r>
          </a:p>
          <a:p>
            <a:r>
              <a:rPr lang="en-US"/>
              <a:t>	Physician Champion to communicate candidly and honestly to build trust: What is the resistant physician worried about? How can you as the champion and team make this   process easier?</a:t>
            </a:r>
          </a:p>
          <a:p>
            <a:r>
              <a:rPr lang="en-US"/>
              <a:t>	Are there resistant physicians who would benefit from a discussion with an outside MD mentor? </a:t>
            </a:r>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626968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Share BLINDED rates of all physicians (2nd time) – yes again</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Distribute personal rates to each individual physician with a comparison to the BLINDED rates of the entire cohort (2nd time)</a:t>
            </a:r>
          </a:p>
          <a:p>
            <a:endParaRPr lang="en-US"/>
          </a:p>
          <a:p>
            <a:r>
              <a:rPr lang="en-US"/>
              <a:t>Expect lots of questions and concerns about the validity of individual rates. Be sure to reiterate the factors that should be considered when interpreting physician data (reviewed in earlier slides)</a:t>
            </a:r>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818166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Share in writing UNBLINDED rates of all physician GROUPS in a Department meeting. Make it lowkey initially.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r>
              <a:rPr lang="en-US"/>
              <a:t>There is often great variation within groups. At this point, UNBLINDED individual rates would be shared only within each group (if appropriate), with the expectation that next time individual rates will be unblinded between groups for all to see and compare.</a:t>
            </a:r>
          </a:p>
          <a:p>
            <a:endParaRPr lang="en-US"/>
          </a:p>
          <a:p>
            <a:r>
              <a:rPr lang="en-US"/>
              <a:t>If “group rates” do not apply to your facility where only individual practitioners practice, you would now UNBLIND individual physician rates for those physicians open to individual unblinding (for this to be successful, Physician Champion, Department Chairs, and Early Adopters must vocalize support for unblinding and could be examples of showing theirs first)</a:t>
            </a:r>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991357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not already done, share UNBLINDED rates of individual physicians. This is done after trust has been built with the data. After a round or two, the individual rates can be shared more openly but not truly publicly. Share via department meeting, posted in doctor’s lounge, and/or send via email, etc. They should not be shared publicly as the data is not perfect. Providers do not like to be outliers, which is useful for us to help drive change. The goal is never to shame our physicians but to generate conversation and share successful practices.</a:t>
            </a:r>
          </a:p>
          <a:p>
            <a:endParaRPr lang="en-US"/>
          </a:p>
          <a:p>
            <a:r>
              <a:rPr lang="en-US"/>
              <a:t>It is only respectful to provide plenty of notice and opportunity to improve with the full support of administration and nursing staff.</a:t>
            </a:r>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8089010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What do we do if we are at the point of unblinding the data and we still have one or a few adamantly against it? </a:t>
            </a:r>
          </a:p>
          <a:p>
            <a:pPr marL="0" indent="0">
              <a:buFontTx/>
              <a:buNone/>
            </a:pPr>
            <a:r>
              <a:rPr lang="en-US"/>
              <a:t>ANSWER: This is actually rare, but at some point it is necessary to proceed. Physician leaders should have firm conversations that unblinding is going to occur and that the rates will stay within the department. </a:t>
            </a:r>
          </a:p>
          <a:p>
            <a:pPr marL="0" indent="0">
              <a:buFontTx/>
              <a:buNone/>
            </a:pPr>
            <a:endParaRPr lang="en-US"/>
          </a:p>
          <a:p>
            <a:pPr marL="0" indent="0">
              <a:buFontTx/>
              <a:buNone/>
            </a:pPr>
            <a:r>
              <a:rPr lang="en-US"/>
              <a:t>2. What about the Kaiser model (or other laborist models), where some physician rates don’t reflect true attribution? </a:t>
            </a:r>
          </a:p>
          <a:p>
            <a:pPr marL="0" indent="0">
              <a:buFontTx/>
              <a:buNone/>
            </a:pPr>
            <a:r>
              <a:rPr lang="en-US"/>
              <a:t>ANSWER: In models where providers work as a team, it is often better to have them consider improvement as a team and have open discussions about solutions at their department meetings. For example: Is everyone supporting breech version? Is someone consistently delaying the cesarean section to the next shift or admitting patients in the latent phase? Additionally, hospitals have the ability to track consistency with ACOG guidelines for the diagnosis of labor dystocia. For those who desire a proxy measure for provider improvement, provider-level data for “consistency with guidelines” could be used.</a:t>
            </a:r>
          </a:p>
          <a:p>
            <a:pPr marL="0" indent="0">
              <a:buFontTx/>
              <a:buNone/>
            </a:pPr>
            <a:endParaRPr lang="en-US"/>
          </a:p>
          <a:p>
            <a:pPr marL="0" indent="0">
              <a:buFontTx/>
              <a:buNone/>
            </a:pPr>
            <a:r>
              <a:rPr lang="en-US"/>
              <a:t>3. How frequently should we share provider-level data? </a:t>
            </a:r>
          </a:p>
          <a:p>
            <a:pPr marL="0" indent="0">
              <a:buFontTx/>
              <a:buNone/>
            </a:pPr>
            <a:r>
              <a:rPr lang="en-US"/>
              <a:t>ANSWER: There is a balance to be had here. Monthly data analysis rarely provides providers with a sufficient sample size to be meaningful (and can “numb” the providers to the data) but annual data release removes the immediacy of the issue. A good medium is to provide quarterly provider-level data with annual or semi-annual un-blinded release. Department level data can be shared monthly unless the facility is quite small, as you would do in any QI project. </a:t>
            </a:r>
          </a:p>
          <a:p>
            <a:pPr marL="0" indent="0">
              <a:buFontTx/>
              <a:buNone/>
            </a:pPr>
            <a:endParaRPr lang="en-US"/>
          </a:p>
          <a:p>
            <a:pPr marL="0" indent="0">
              <a:buFontTx/>
              <a:buNone/>
            </a:pPr>
            <a:r>
              <a:rPr lang="en-US"/>
              <a:t>4. Don't forget to pair the NTSV Rates and progress with the Balancing Measures! </a:t>
            </a:r>
          </a:p>
          <a:p>
            <a:pPr marL="0" indent="0">
              <a:buFontTx/>
              <a:buNone/>
            </a:pPr>
            <a:r>
              <a:rPr lang="en-US"/>
              <a:t>ANSWER: The pairing has been very helpful with advancing acceptance of the project. But be careful about sample sizes here as well! Small samples (a doctor or even a single month for the entire department) can be misleading. We recommend reporting these no more often than quarterly. </a:t>
            </a:r>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586647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Talk about education – how can nurses take control – after all….we do this every day</a:t>
            </a:r>
          </a:p>
          <a:p>
            <a:endParaRPr lang="en-US"/>
          </a:p>
          <a:p>
            <a:r>
              <a:rPr lang="en-US" i="1"/>
              <a:t>Skills Days</a:t>
            </a:r>
          </a:p>
          <a:p>
            <a:r>
              <a:rPr lang="en-US" i="1"/>
              <a:t>Superusers</a:t>
            </a:r>
          </a:p>
          <a:p>
            <a:r>
              <a:rPr lang="en-US" i="1"/>
              <a:t>Part of orientation</a:t>
            </a:r>
          </a:p>
          <a:p>
            <a:r>
              <a:rPr lang="en-US" i="1"/>
              <a:t>Spinning babies classes</a:t>
            </a:r>
          </a:p>
          <a:p>
            <a:r>
              <a:rPr lang="en-US" i="1"/>
              <a:t>Mini trainings</a:t>
            </a:r>
          </a:p>
          <a:p>
            <a:endParaRPr lang="en-US"/>
          </a:p>
          <a:p>
            <a:r>
              <a:rPr lang="en-US" i="1"/>
              <a:t>Connection and placing your hands on patients – useful when trained/retrained on Leopold’s, and assessing the position of the fetus internally and externally.</a:t>
            </a:r>
          </a:p>
          <a:p>
            <a:endParaRPr lang="en-US"/>
          </a:p>
          <a:p>
            <a:r>
              <a:rPr lang="en-US"/>
              <a:t>Labor support is more than just peanut balls and positioning though…</a:t>
            </a:r>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112262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HUDLS – 25 lessons</a:t>
            </a:r>
          </a:p>
          <a:p>
            <a:endParaRPr lang="en-US"/>
          </a:p>
          <a:p>
            <a:r>
              <a:rPr lang="en-US"/>
              <a:t>I know you don’t have access – but how can your nursing staff home grow what the culture of labor support looks like in your facility. Many of these concepts are appropriately in the prevue of nursing and provide additional autonomous contributions to the project led by a unit practice council or informal leaders. Our nurses are creative and brilliant and they can come up with all kinds of ideas. Consider engaging a patient representative to contribute ideas to these projects.</a:t>
            </a:r>
          </a:p>
          <a:p>
            <a:endParaRPr lang="en-US"/>
          </a:p>
          <a:p>
            <a:r>
              <a:rPr lang="en-US"/>
              <a:t>CLICK</a:t>
            </a:r>
          </a:p>
          <a:p>
            <a:endParaRPr lang="en-US"/>
          </a:p>
          <a:p>
            <a:r>
              <a:rPr lang="en-US"/>
              <a:t>Talk through clicks – Communication LAST</a:t>
            </a:r>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26443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Why am I here?</a:t>
            </a:r>
          </a:p>
          <a:p>
            <a:endParaRPr lang="en-US" i="1"/>
          </a:p>
          <a:p>
            <a:r>
              <a:rPr lang="en-US" i="1"/>
              <a:t>CA Collab Effort – 3 years – 3 Cohorts</a:t>
            </a:r>
          </a:p>
          <a:p>
            <a:endParaRPr lang="en-US" i="1"/>
          </a:p>
          <a:p>
            <a:r>
              <a:rPr lang="en-US" i="1"/>
              <a:t>Reduction – CA Rates compared to the US</a:t>
            </a:r>
          </a:p>
          <a:p>
            <a:endParaRPr lang="en-US" i="1"/>
          </a:p>
          <a:p>
            <a:r>
              <a:rPr lang="en-US" i="1"/>
              <a:t>Safety</a:t>
            </a:r>
          </a:p>
          <a:p>
            <a:endParaRPr lang="en-US" i="1"/>
          </a:p>
          <a:p>
            <a:r>
              <a:rPr lang="en-US" i="1"/>
              <a:t>Couldn’t do it alone – Partners/Support</a:t>
            </a:r>
          </a:p>
          <a:p>
            <a:endParaRPr lang="en-US"/>
          </a:p>
          <a:p>
            <a:endParaRPr lang="en-US"/>
          </a:p>
          <a:p>
            <a:endParaRPr lang="en-US"/>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9380217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Sustaining Success…The work is never done…and that is ok</a:t>
            </a:r>
          </a:p>
          <a:p>
            <a:endParaRPr lang="en-US"/>
          </a:p>
          <a:p>
            <a:r>
              <a:rPr lang="en-US"/>
              <a:t>Refer to slide</a:t>
            </a:r>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1466294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if we haven’t achieved success? First of all….nonsense. Your team learned something (likely many things) that will give them the know-how they need to achieve the goal.</a:t>
            </a:r>
          </a:p>
          <a:p>
            <a:endParaRPr lang="en-US"/>
          </a:p>
          <a:p>
            <a:r>
              <a:rPr lang="en-US"/>
              <a:t>Regroup with your team</a:t>
            </a:r>
          </a:p>
          <a:p>
            <a:r>
              <a:rPr lang="en-US"/>
              <a:t>Elicit a broader range of support – connections you have made during the collaborative with like teams</a:t>
            </a:r>
          </a:p>
          <a:p>
            <a:r>
              <a:rPr lang="en-US"/>
              <a:t>Review your data</a:t>
            </a:r>
          </a:p>
          <a:p>
            <a:r>
              <a:rPr lang="en-US"/>
              <a:t>Narrow your focus</a:t>
            </a:r>
          </a:p>
          <a:p>
            <a:r>
              <a:rPr lang="en-US"/>
              <a:t>Set new goals</a:t>
            </a:r>
          </a:p>
          <a:p>
            <a:r>
              <a:rPr lang="en-US"/>
              <a:t>Re-educate</a:t>
            </a:r>
          </a:p>
          <a:p>
            <a:r>
              <a:rPr lang="en-US"/>
              <a:t>PDSA</a:t>
            </a:r>
          </a:p>
          <a:p>
            <a:endParaRPr lang="en-US"/>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7722430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20000"/>
              </a:lnSpc>
              <a:buFont typeface="Arial" panose="020B0604020202020204" pitchFamily="34" charset="0"/>
              <a:buChar char="•"/>
            </a:pPr>
            <a:r>
              <a:rPr lang="en-US"/>
              <a:t>Design Smart Goals with an impact statement in mind</a:t>
            </a:r>
          </a:p>
          <a:p>
            <a:pPr marL="171450" indent="-171450">
              <a:lnSpc>
                <a:spcPct val="120000"/>
              </a:lnSpc>
              <a:buFont typeface="Arial" panose="020B0604020202020204" pitchFamily="34" charset="0"/>
              <a:buChar char="•"/>
            </a:pPr>
            <a:r>
              <a:rPr lang="en-US"/>
              <a:t>No Data without Stories / No Stories without Data – success stories, accreta stories, cs readmissions</a:t>
            </a:r>
          </a:p>
          <a:p>
            <a:pPr marL="171450" indent="-171450">
              <a:lnSpc>
                <a:spcPct val="120000"/>
              </a:lnSpc>
              <a:buFont typeface="Arial" panose="020B0604020202020204" pitchFamily="34" charset="0"/>
              <a:buChar char="•"/>
            </a:pPr>
            <a:r>
              <a:rPr lang="en-US"/>
              <a:t>Build everything into daily workflows (harness the EHR!)</a:t>
            </a:r>
          </a:p>
          <a:p>
            <a:pPr marL="171450" indent="-171450">
              <a:lnSpc>
                <a:spcPct val="120000"/>
              </a:lnSpc>
              <a:buFont typeface="Arial" panose="020B0604020202020204" pitchFamily="34" charset="0"/>
              <a:buChar char="•"/>
            </a:pPr>
            <a:r>
              <a:rPr lang="en-US"/>
              <a:t>Be acutely aware of equity needs for different populations—LISTEN to and ENGAGE your patients</a:t>
            </a:r>
          </a:p>
          <a:p>
            <a:pPr marL="171450" indent="-171450">
              <a:lnSpc>
                <a:spcPct val="120000"/>
              </a:lnSpc>
              <a:buFont typeface="Arial" panose="020B0604020202020204" pitchFamily="34" charset="0"/>
              <a:buChar char="•"/>
            </a:pPr>
            <a:r>
              <a:rPr lang="en-US"/>
              <a:t>Recognize and build on the knowledge and creative implementation ideas from hospital teams </a:t>
            </a:r>
          </a:p>
          <a:p>
            <a:pPr marL="171450" indent="-171450">
              <a:lnSpc>
                <a:spcPct val="120000"/>
              </a:lnSpc>
              <a:buFont typeface="Arial" panose="020B0604020202020204" pitchFamily="34" charset="0"/>
              <a:buChar char="•"/>
            </a:pPr>
            <a:r>
              <a:rPr lang="en-US"/>
              <a:t>Make it </a:t>
            </a:r>
            <a:r>
              <a:rPr lang="en-US" i="1">
                <a:solidFill>
                  <a:schemeClr val="accent1"/>
                </a:solidFill>
              </a:rPr>
              <a:t>FUN</a:t>
            </a:r>
            <a:r>
              <a:rPr lang="en-US"/>
              <a:t> whenever you can. There is no such thing as too many awards!</a:t>
            </a:r>
          </a:p>
          <a:p>
            <a:endParaRPr lang="en-US"/>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31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hope that you all sent in your QI team photos for the contest. This work is incredibly hard and you deserve recognition. Promoting vaginal birth requires a change in culture and the slope of that hill is going vary widely from site to site and challenges like staff turnover can definitely impact the gains. Give yourself grace while keeping your eye on the prize. Don’t be afraid to change something that isn’t working. Like I said in the beginning, you’ve got this!</a:t>
            </a:r>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9464939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2513" y="530225"/>
            <a:ext cx="4718050" cy="26543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Backdrop</a:t>
            </a:r>
            <a:r>
              <a:rPr lang="en-US" baseline="0"/>
              <a:t> slide. Can also put this as the very first slide (before title slide) to be displayed on screen before you start talking. </a:t>
            </a:r>
            <a:endParaRPr lang="en-US"/>
          </a:p>
          <a:p>
            <a:endParaRPr lang="en-US"/>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020929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SMART Goals keep us focused on the process measures needed to achieve the overall result.</a:t>
            </a:r>
          </a:p>
          <a:p>
            <a:pPr marL="461951" indent="-461951">
              <a:buNone/>
            </a:pPr>
            <a:endParaRPr lang="en-US"/>
          </a:p>
          <a:p>
            <a:pPr marL="461951" indent="-461951">
              <a:buNone/>
            </a:pPr>
            <a:r>
              <a:rPr lang="en-US"/>
              <a:t>A SMART goal is a specific statement of exactly what, who, how much, by when </a:t>
            </a:r>
          </a:p>
          <a:p>
            <a:pPr lvl="1"/>
            <a:r>
              <a:rPr lang="en-US" sz="3200" b="1"/>
              <a:t> What: </a:t>
            </a:r>
            <a:r>
              <a:rPr lang="en-US" sz="3200"/>
              <a:t>Measure that we will “improve, increase, or decrease”  </a:t>
            </a:r>
          </a:p>
          <a:p>
            <a:pPr lvl="1"/>
            <a:r>
              <a:rPr lang="en-US" sz="3200" b="1"/>
              <a:t> Who: </a:t>
            </a:r>
            <a:r>
              <a:rPr lang="en-US" sz="3200"/>
              <a:t>Which population or patient group </a:t>
            </a:r>
          </a:p>
          <a:p>
            <a:pPr lvl="1"/>
            <a:r>
              <a:rPr lang="en-US" sz="3200" b="1"/>
              <a:t> By how much: </a:t>
            </a:r>
            <a:r>
              <a:rPr lang="en-US" sz="3200"/>
              <a:t>Number of, or percentage of, change from baseline to target </a:t>
            </a:r>
          </a:p>
          <a:p>
            <a:pPr lvl="1"/>
            <a:r>
              <a:rPr lang="en-US" sz="3200" b="1"/>
              <a:t> By when: </a:t>
            </a:r>
            <a:r>
              <a:rPr lang="en-US" sz="3200"/>
              <a:t>Specific</a:t>
            </a:r>
            <a:r>
              <a:rPr lang="en-US" sz="3200" b="1"/>
              <a:t> </a:t>
            </a:r>
            <a:r>
              <a:rPr lang="en-US" sz="3200"/>
              <a:t>target Date </a:t>
            </a:r>
            <a:endParaRPr lang="en-US"/>
          </a:p>
          <a:p>
            <a:endParaRPr lang="en-US"/>
          </a:p>
          <a:p>
            <a:r>
              <a:rPr lang="en-US"/>
              <a:t>Smart Goals keep the team from becoming overwhelmed.</a:t>
            </a:r>
          </a:p>
          <a:p>
            <a:r>
              <a:rPr lang="en-US"/>
              <a:t>They allow the team to engage in planning and ideas for implementation.</a:t>
            </a:r>
          </a:p>
          <a:p>
            <a:r>
              <a:rPr lang="en-US"/>
              <a:t>They provide several wins along the way.</a:t>
            </a:r>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156379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change?</a:t>
            </a:r>
          </a:p>
          <a:p>
            <a:endParaRPr lang="en-US"/>
          </a:p>
          <a:p>
            <a:pPr marL="0" indent="0">
              <a:buNone/>
            </a:pPr>
            <a:r>
              <a:rPr lang="en-US">
                <a:solidFill>
                  <a:schemeClr val="bg2"/>
                </a:solidFill>
              </a:rPr>
              <a:t>Variation in Care alerts us to opportunities</a:t>
            </a:r>
          </a:p>
          <a:p>
            <a:pPr marL="171450" indent="-171450">
              <a:buFont typeface="Arial" panose="020B0604020202020204" pitchFamily="34" charset="0"/>
              <a:buChar char="•"/>
            </a:pPr>
            <a:r>
              <a:rPr lang="en-US"/>
              <a:t>Tremendous variation is seen among hospitals for nearly all obstetric outcome measures</a:t>
            </a:r>
          </a:p>
          <a:p>
            <a:pPr marL="171450" indent="-171450">
              <a:buFont typeface="Arial" panose="020B0604020202020204" pitchFamily="34" charset="0"/>
              <a:buChar char="•"/>
            </a:pPr>
            <a:r>
              <a:rPr lang="en-US"/>
              <a:t>Large variation is also noted in process and structural metrics</a:t>
            </a:r>
          </a:p>
          <a:p>
            <a:pPr marL="171450" indent="-171450">
              <a:buFont typeface="Arial" panose="020B0604020202020204" pitchFamily="34" charset="0"/>
              <a:buChar char="•"/>
            </a:pPr>
            <a:r>
              <a:rPr lang="en-US"/>
              <a:t>Large variation observed among providers in the same facility</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t>Very small proportion of the variation is explained by patient characteristics (Click for dot plot) – add bit about adjusted for NTSV</a:t>
            </a:r>
          </a:p>
          <a:p>
            <a:endParaRPr lang="en-US"/>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618726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Aristotle presented 3 frames for every argument.</a:t>
            </a:r>
          </a:p>
          <a:p>
            <a:pPr marL="1098533" lvl="1" indent="-457200">
              <a:spcAft>
                <a:spcPts val="0"/>
              </a:spcAft>
              <a:buClr>
                <a:srgbClr val="ED732D"/>
              </a:buClr>
              <a:buFont typeface="Wingdings" pitchFamily="2" charset="2"/>
              <a:buChar char="§"/>
              <a:defRPr/>
            </a:pPr>
            <a:r>
              <a:rPr lang="en-US" altLang="en-US" sz="3200" b="1"/>
              <a:t>Logos</a:t>
            </a:r>
            <a:r>
              <a:rPr lang="en-US" altLang="en-US" sz="3200"/>
              <a:t> appeals to logic. Statements that describe this sound like: “statistics show fewer deaths”, “improved teamwork”, “reduces complications”</a:t>
            </a:r>
          </a:p>
          <a:p>
            <a:pPr marL="1098533" lvl="1" indent="-457200">
              <a:spcAft>
                <a:spcPts val="0"/>
              </a:spcAft>
              <a:buClr>
                <a:srgbClr val="ED732D"/>
              </a:buClr>
              <a:buFont typeface="Wingdings" pitchFamily="2" charset="2"/>
              <a:buChar char="§"/>
              <a:defRPr/>
            </a:pPr>
            <a:r>
              <a:rPr lang="en-US" altLang="en-US" sz="3200" b="1"/>
              <a:t>Ethos</a:t>
            </a:r>
            <a:r>
              <a:rPr lang="en-US" altLang="en-US" sz="3200"/>
              <a:t> appeals to ethics: Statements that describe this sound like: “patients deserve the best care”, “safety must come first”, “we strive for patient-centered care”</a:t>
            </a:r>
          </a:p>
          <a:p>
            <a:pPr marL="1098533" lvl="1" indent="-457200">
              <a:spcAft>
                <a:spcPts val="0"/>
              </a:spcAft>
              <a:buClr>
                <a:srgbClr val="ED732D"/>
              </a:buClr>
              <a:buFont typeface="Wingdings" pitchFamily="2" charset="2"/>
              <a:buChar char="§"/>
              <a:defRPr/>
            </a:pPr>
            <a:r>
              <a:rPr lang="en-US" altLang="en-US" sz="3200" b="1"/>
              <a:t>Pathos </a:t>
            </a:r>
            <a:r>
              <a:rPr lang="en-US" altLang="en-US" sz="3200"/>
              <a:t>appeals to empathy: </a:t>
            </a:r>
            <a:r>
              <a:rPr lang="en-US" altLang="en-US" sz="3200" u="sng"/>
              <a:t>patient stories are critical.</a:t>
            </a:r>
            <a:r>
              <a:rPr lang="en-US" altLang="en-US" sz="3200"/>
              <a:t> Statements that describe this sound like: “it could have happened to any of us”, “we will all be patients”</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a:t>The vast majority of us went into our profession to help people. No one goes to work planning to provide anything less then the best care.</a:t>
            </a:r>
          </a:p>
          <a:p>
            <a:endParaRPr lang="en-US"/>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022695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381000" y="685800"/>
            <a:ext cx="6096000" cy="3429000"/>
          </a:xfrm>
          <a:ln/>
        </p:spPr>
      </p:sp>
      <p:sp>
        <p:nvSpPr>
          <p:cNvPr id="368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u="sng">
                <a:ea typeface="ＭＳ Ｐゴシック" pitchFamily="34" charset="-128"/>
                <a:hlinkClick r:id="rId3"/>
              </a:rPr>
              <a:t>I am sure that many of you have seen this already, but influence is critical to the success of any quality improvement project element and influence from multiple sources is not overkill, it’s necessary.</a:t>
            </a:r>
          </a:p>
          <a:p>
            <a:endParaRPr lang="en-US" altLang="en-US">
              <a:ea typeface="ＭＳ Ｐゴシック" pitchFamily="34" charset="-128"/>
              <a:hlinkClick r:id="rId3"/>
            </a:endParaRPr>
          </a:p>
          <a:p>
            <a:r>
              <a:rPr lang="en-US" altLang="en-US">
                <a:ea typeface="ＭＳ Ｐゴシック" pitchFamily="34" charset="-128"/>
                <a:hlinkClick r:id="rId3"/>
              </a:rPr>
              <a:t>http://www.youtube.com/watch?v=osUwukXSd0k</a:t>
            </a:r>
            <a:r>
              <a:rPr lang="en-US" altLang="en-US">
                <a:ea typeface="ＭＳ Ｐゴシック" pitchFamily="34" charset="-128"/>
              </a:rPr>
              <a:t> </a:t>
            </a:r>
          </a:p>
          <a:p>
            <a:endParaRPr lang="en-US" altLang="en-US">
              <a:ea typeface="ＭＳ Ｐゴシック" pitchFamily="34" charset="-128"/>
            </a:endParaRPr>
          </a:p>
          <a:p>
            <a:r>
              <a:rPr lang="en-US" altLang="en-US">
                <a:ea typeface="ＭＳ Ｐゴシック" pitchFamily="34" charset="-128"/>
              </a:rPr>
              <a:t>I am just going to show a short clip (if it works). Start at 3:50 If it doesn’t work, I’ll summarize.</a:t>
            </a:r>
          </a:p>
        </p:txBody>
      </p:sp>
    </p:spTree>
    <p:extLst>
      <p:ext uri="{BB962C8B-B14F-4D97-AF65-F5344CB8AC3E}">
        <p14:creationId xmlns:p14="http://schemas.microsoft.com/office/powerpoint/2010/main" val="3675251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You will see common activities that California hospital teams engaged in on their journeys listed in the order of frequency of use (explain what that means).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The three most common are what I be asked to talk to you about today.</a:t>
            </a:r>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602960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Explain the role and importance of education – can’t apply what we don’t know – helps us speak the same language – helps us creates a shared mental model.</a:t>
            </a:r>
          </a:p>
          <a:p>
            <a:endParaRPr lang="en-US"/>
          </a:p>
          <a:p>
            <a:r>
              <a:rPr lang="en-US"/>
              <a:t>It’s not one and done</a:t>
            </a:r>
          </a:p>
          <a:p>
            <a:r>
              <a:rPr lang="en-US" i="1"/>
              <a:t>ACOG/SMFM consensus statement</a:t>
            </a:r>
          </a:p>
          <a:p>
            <a:r>
              <a:rPr lang="en-US" i="1"/>
              <a:t>AIM Bundle</a:t>
            </a:r>
          </a:p>
          <a:p>
            <a:r>
              <a:rPr lang="en-US" i="1"/>
              <a:t>Toolkit</a:t>
            </a:r>
          </a:p>
          <a:p>
            <a:r>
              <a:rPr lang="en-US" i="1"/>
              <a:t>Badge Cards</a:t>
            </a:r>
          </a:p>
          <a:p>
            <a:r>
              <a:rPr lang="en-US" i="1"/>
              <a:t>CS Decision Checklist</a:t>
            </a:r>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143763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177595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897759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55039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a:stretch>
            <a:fillRect/>
          </a:stretch>
        </p:blipFill>
        <p:spPr>
          <a:xfrm>
            <a:off x="513348" y="136525"/>
            <a:ext cx="1945206" cy="879974"/>
          </a:xfrm>
          <a:prstGeom prst="rect">
            <a:avLst/>
          </a:prstGeom>
        </p:spPr>
      </p:pic>
    </p:spTree>
    <p:extLst>
      <p:ext uri="{BB962C8B-B14F-4D97-AF65-F5344CB8AC3E}">
        <p14:creationId xmlns:p14="http://schemas.microsoft.com/office/powerpoint/2010/main" val="806363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ver_2">
  <p:cSld name="cover_2">
    <p:bg>
      <p:bgPr>
        <a:solidFill>
          <a:schemeClr val="lt1"/>
        </a:solidFill>
        <a:effectLst/>
      </p:bgPr>
    </p:bg>
    <p:spTree>
      <p:nvGrpSpPr>
        <p:cNvPr id="1" name="Shape 15"/>
        <p:cNvGrpSpPr/>
        <p:nvPr/>
      </p:nvGrpSpPr>
      <p:grpSpPr>
        <a:xfrm>
          <a:off x="0" y="0"/>
          <a:ext cx="0" cy="0"/>
          <a:chOff x="0" y="0"/>
          <a:chExt cx="0" cy="0"/>
        </a:xfrm>
      </p:grpSpPr>
      <p:pic>
        <p:nvPicPr>
          <p:cNvPr id="16" name="Google Shape;16;p16"/>
          <p:cNvPicPr preferRelativeResize="0"/>
          <p:nvPr/>
        </p:nvPicPr>
        <p:blipFill rotWithShape="1">
          <a:blip r:embed="rId2">
            <a:alphaModFix/>
          </a:blip>
          <a:srcRect/>
          <a:stretch/>
        </p:blipFill>
        <p:spPr>
          <a:xfrm>
            <a:off x="6350" y="0"/>
            <a:ext cx="12179300" cy="6858000"/>
          </a:xfrm>
          <a:prstGeom prst="rect">
            <a:avLst/>
          </a:prstGeom>
          <a:noFill/>
          <a:ln>
            <a:noFill/>
          </a:ln>
        </p:spPr>
      </p:pic>
      <p:sp>
        <p:nvSpPr>
          <p:cNvPr id="17" name="Google Shape;17;p16"/>
          <p:cNvSpPr txBox="1">
            <a:spLocks noGrp="1"/>
          </p:cNvSpPr>
          <p:nvPr>
            <p:ph type="title"/>
          </p:nvPr>
        </p:nvSpPr>
        <p:spPr>
          <a:xfrm>
            <a:off x="6560622" y="2025003"/>
            <a:ext cx="5530850" cy="3356433"/>
          </a:xfrm>
          <a:prstGeom prst="rect">
            <a:avLst/>
          </a:prstGeom>
          <a:noFill/>
          <a:ln>
            <a:noFill/>
          </a:ln>
        </p:spPr>
        <p:txBody>
          <a:bodyPr spcFirstLastPara="1" wrap="square" lIns="0" tIns="0" rIns="0" bIns="228600" anchor="b" anchorCtr="0">
            <a:noAutofit/>
          </a:bodyPr>
          <a:lstStyle>
            <a:lvl1pPr lvl="0" algn="l">
              <a:lnSpc>
                <a:spcPct val="100000"/>
              </a:lnSpc>
              <a:spcBef>
                <a:spcPts val="0"/>
              </a:spcBef>
              <a:spcAft>
                <a:spcPts val="0"/>
              </a:spcAft>
              <a:buClr>
                <a:schemeClr val="lt1"/>
              </a:buClr>
              <a:buSzPts val="4000"/>
              <a:buFont typeface="Calibri"/>
              <a:buNone/>
              <a:defRPr sz="4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6"/>
          <p:cNvSpPr txBox="1">
            <a:spLocks noGrp="1"/>
          </p:cNvSpPr>
          <p:nvPr>
            <p:ph type="body" idx="1"/>
          </p:nvPr>
        </p:nvSpPr>
        <p:spPr>
          <a:xfrm>
            <a:off x="6560623" y="5381436"/>
            <a:ext cx="5530850" cy="809167"/>
          </a:xfrm>
          <a:prstGeom prst="rect">
            <a:avLst/>
          </a:prstGeom>
          <a:noFill/>
          <a:ln>
            <a:noFill/>
          </a:ln>
        </p:spPr>
        <p:txBody>
          <a:bodyPr spcFirstLastPara="1" wrap="square" lIns="0" tIns="91425" rIns="0" bIns="0" anchor="t" anchorCtr="0">
            <a:noAutofit/>
          </a:bodyPr>
          <a:lstStyle>
            <a:lvl1pPr marL="457200" lvl="0" indent="-228600" algn="l">
              <a:lnSpc>
                <a:spcPct val="100000"/>
              </a:lnSpc>
              <a:spcBef>
                <a:spcPts val="0"/>
              </a:spcBef>
              <a:spcAft>
                <a:spcPts val="0"/>
              </a:spcAft>
              <a:buClr>
                <a:schemeClr val="lt1"/>
              </a:buClr>
              <a:buSzPts val="1800"/>
              <a:buFont typeface="Calibri"/>
              <a:buNone/>
              <a:defRPr sz="1800" b="0" i="0">
                <a:solidFill>
                  <a:schemeClr val="lt1"/>
                </a:solidFill>
              </a:defRPr>
            </a:lvl1pPr>
            <a:lvl2pPr marL="914400" lvl="1" indent="-228600" algn="l">
              <a:lnSpc>
                <a:spcPct val="100000"/>
              </a:lnSpc>
              <a:spcBef>
                <a:spcPts val="0"/>
              </a:spcBef>
              <a:spcAft>
                <a:spcPts val="0"/>
              </a:spcAft>
              <a:buSzPts val="1800"/>
              <a:buFont typeface="Calibri"/>
              <a:buNone/>
              <a:defRPr sz="1800" b="0">
                <a:solidFill>
                  <a:schemeClr val="lt1"/>
                </a:solidFill>
              </a:defRPr>
            </a:lvl2pPr>
            <a:lvl3pPr marL="1371600" lvl="2" indent="-228600" algn="l">
              <a:lnSpc>
                <a:spcPct val="116666"/>
              </a:lnSpc>
              <a:spcBef>
                <a:spcPts val="0"/>
              </a:spcBef>
              <a:spcAft>
                <a:spcPts val="0"/>
              </a:spcAft>
              <a:buSzPts val="1800"/>
              <a:buFont typeface="Calibri"/>
              <a:buNone/>
              <a:defRPr sz="1800" b="0">
                <a:solidFill>
                  <a:schemeClr val="lt1"/>
                </a:solidFill>
              </a:defRPr>
            </a:lvl3pPr>
            <a:lvl4pPr marL="1828800" lvl="3" indent="-228600" algn="l">
              <a:lnSpc>
                <a:spcPct val="116666"/>
              </a:lnSpc>
              <a:spcBef>
                <a:spcPts val="0"/>
              </a:spcBef>
              <a:spcAft>
                <a:spcPts val="0"/>
              </a:spcAft>
              <a:buSzPts val="1800"/>
              <a:buFont typeface="Calibri"/>
              <a:buNone/>
              <a:defRPr sz="1800" b="0">
                <a:solidFill>
                  <a:schemeClr val="lt1"/>
                </a:solidFill>
              </a:defRPr>
            </a:lvl4pPr>
            <a:lvl5pPr marL="2286000" lvl="4" indent="-228600" algn="l">
              <a:lnSpc>
                <a:spcPct val="116666"/>
              </a:lnSpc>
              <a:spcBef>
                <a:spcPts val="0"/>
              </a:spcBef>
              <a:spcAft>
                <a:spcPts val="0"/>
              </a:spcAft>
              <a:buSzPts val="1800"/>
              <a:buFont typeface="Calibri"/>
              <a:buNone/>
              <a:defRPr sz="1800" b="0">
                <a:solidFill>
                  <a:schemeClr val="lt1"/>
                </a:solidFill>
              </a:defRPr>
            </a:lvl5pPr>
            <a:lvl6pPr marL="2743200" lvl="5" indent="-228600" algn="l">
              <a:lnSpc>
                <a:spcPct val="116666"/>
              </a:lnSpc>
              <a:spcBef>
                <a:spcPts val="0"/>
              </a:spcBef>
              <a:spcAft>
                <a:spcPts val="0"/>
              </a:spcAft>
              <a:buSzPts val="1800"/>
              <a:buFont typeface="Arial"/>
              <a:buNone/>
              <a:defRPr sz="1800" b="0">
                <a:solidFill>
                  <a:schemeClr val="lt1"/>
                </a:solidFill>
              </a:defRPr>
            </a:lvl6pPr>
            <a:lvl7pPr marL="3200400" lvl="6" indent="-228600" algn="l">
              <a:lnSpc>
                <a:spcPct val="116666"/>
              </a:lnSpc>
              <a:spcBef>
                <a:spcPts val="0"/>
              </a:spcBef>
              <a:spcAft>
                <a:spcPts val="0"/>
              </a:spcAft>
              <a:buSzPts val="1800"/>
              <a:buFont typeface="Arial"/>
              <a:buNone/>
              <a:defRPr sz="1800" b="0">
                <a:solidFill>
                  <a:schemeClr val="lt1"/>
                </a:solidFill>
              </a:defRPr>
            </a:lvl7pPr>
            <a:lvl8pPr marL="3657600" lvl="7" indent="-228600" algn="l">
              <a:lnSpc>
                <a:spcPct val="116666"/>
              </a:lnSpc>
              <a:spcBef>
                <a:spcPts val="0"/>
              </a:spcBef>
              <a:spcAft>
                <a:spcPts val="0"/>
              </a:spcAft>
              <a:buSzPts val="1800"/>
              <a:buFont typeface="Arial"/>
              <a:buNone/>
              <a:defRPr sz="1800" b="0">
                <a:solidFill>
                  <a:schemeClr val="lt1"/>
                </a:solidFill>
              </a:defRPr>
            </a:lvl8pPr>
            <a:lvl9pPr marL="4114800" lvl="8" indent="-228600" algn="l">
              <a:lnSpc>
                <a:spcPct val="116666"/>
              </a:lnSpc>
              <a:spcBef>
                <a:spcPts val="0"/>
              </a:spcBef>
              <a:spcAft>
                <a:spcPts val="0"/>
              </a:spcAft>
              <a:buSzPts val="1800"/>
              <a:buFont typeface="Arial"/>
              <a:buNone/>
              <a:defRPr sz="1800" b="0">
                <a:solidFill>
                  <a:schemeClr val="lt1"/>
                </a:solidFill>
              </a:defRPr>
            </a:lvl9pPr>
          </a:lstStyle>
          <a:p>
            <a:endParaRPr/>
          </a:p>
        </p:txBody>
      </p:sp>
      <p:pic>
        <p:nvPicPr>
          <p:cNvPr id="19" name="Google Shape;19;p16" descr="A picture containing logo&#10;&#10;Description automatically generated"/>
          <p:cNvPicPr preferRelativeResize="0"/>
          <p:nvPr/>
        </p:nvPicPr>
        <p:blipFill rotWithShape="1">
          <a:blip r:embed="rId3">
            <a:alphaModFix/>
          </a:blip>
          <a:srcRect/>
          <a:stretch/>
        </p:blipFill>
        <p:spPr>
          <a:xfrm>
            <a:off x="380606" y="369351"/>
            <a:ext cx="2020713" cy="924369"/>
          </a:xfrm>
          <a:prstGeom prst="rect">
            <a:avLst/>
          </a:prstGeom>
          <a:noFill/>
          <a:ln>
            <a:noFill/>
          </a:ln>
        </p:spPr>
      </p:pic>
    </p:spTree>
    <p:extLst>
      <p:ext uri="{BB962C8B-B14F-4D97-AF65-F5344CB8AC3E}">
        <p14:creationId xmlns:p14="http://schemas.microsoft.com/office/powerpoint/2010/main" val="3179665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genda">
  <p:cSld name="agenda">
    <p:bg>
      <p:bgPr>
        <a:solidFill>
          <a:schemeClr val="lt1"/>
        </a:solidFill>
        <a:effectLst/>
      </p:bgPr>
    </p:bg>
    <p:spTree>
      <p:nvGrpSpPr>
        <p:cNvPr id="1" name="Shape 20"/>
        <p:cNvGrpSpPr/>
        <p:nvPr/>
      </p:nvGrpSpPr>
      <p:grpSpPr>
        <a:xfrm>
          <a:off x="0" y="0"/>
          <a:ext cx="0" cy="0"/>
          <a:chOff x="0" y="0"/>
          <a:chExt cx="0" cy="0"/>
        </a:xfrm>
      </p:grpSpPr>
      <p:pic>
        <p:nvPicPr>
          <p:cNvPr id="21" name="Google Shape;21;p17"/>
          <p:cNvPicPr preferRelativeResize="0"/>
          <p:nvPr/>
        </p:nvPicPr>
        <p:blipFill rotWithShape="1">
          <a:blip r:embed="rId2">
            <a:alphaModFix/>
          </a:blip>
          <a:srcRect/>
          <a:stretch/>
        </p:blipFill>
        <p:spPr>
          <a:xfrm>
            <a:off x="1" y="3572"/>
            <a:ext cx="12191999" cy="6858000"/>
          </a:xfrm>
          <a:prstGeom prst="rect">
            <a:avLst/>
          </a:prstGeom>
          <a:noFill/>
          <a:ln>
            <a:noFill/>
          </a:ln>
        </p:spPr>
      </p:pic>
      <p:sp>
        <p:nvSpPr>
          <p:cNvPr id="22" name="Google Shape;22;p17"/>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7"/>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7"/>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5" name="Google Shape;25;p17"/>
          <p:cNvSpPr txBox="1">
            <a:spLocks noGrp="1"/>
          </p:cNvSpPr>
          <p:nvPr>
            <p:ph type="body" idx="1"/>
          </p:nvPr>
        </p:nvSpPr>
        <p:spPr>
          <a:xfrm>
            <a:off x="4305300" y="1781175"/>
            <a:ext cx="6156325" cy="4165600"/>
          </a:xfrm>
          <a:prstGeom prst="rect">
            <a:avLst/>
          </a:prstGeom>
          <a:noFill/>
          <a:ln>
            <a:noFill/>
          </a:ln>
        </p:spPr>
        <p:txBody>
          <a:bodyPr spcFirstLastPara="1" wrap="square" lIns="0" tIns="685800" rIns="0" bIns="0" anchor="t" anchorCtr="0">
            <a:noAutofit/>
          </a:bodyPr>
          <a:lstStyle>
            <a:lvl1pPr marL="457200" lvl="0" indent="-355600" algn="l">
              <a:lnSpc>
                <a:spcPct val="104999"/>
              </a:lnSpc>
              <a:spcBef>
                <a:spcPts val="0"/>
              </a:spcBef>
              <a:spcAft>
                <a:spcPts val="0"/>
              </a:spcAft>
              <a:buClr>
                <a:schemeClr val="accent1"/>
              </a:buClr>
              <a:buSzPts val="2000"/>
              <a:buFont typeface="Calibri"/>
              <a:buAutoNum type="arabicPeriod"/>
              <a:defRPr sz="2000" b="0">
                <a:solidFill>
                  <a:schemeClr val="accent1"/>
                </a:solidFill>
              </a:defRPr>
            </a:lvl1pPr>
            <a:lvl2pPr marL="914400" lvl="1" indent="-355600" algn="l">
              <a:lnSpc>
                <a:spcPct val="104999"/>
              </a:lnSpc>
              <a:spcBef>
                <a:spcPts val="1600"/>
              </a:spcBef>
              <a:spcAft>
                <a:spcPts val="0"/>
              </a:spcAft>
              <a:buClr>
                <a:schemeClr val="accent1"/>
              </a:buClr>
              <a:buSzPts val="2000"/>
              <a:buFont typeface="Calibri"/>
              <a:buAutoNum type="arabicPeriod"/>
              <a:defRPr sz="2000" b="0">
                <a:solidFill>
                  <a:schemeClr val="accent1"/>
                </a:solidFill>
              </a:defRPr>
            </a:lvl2pPr>
            <a:lvl3pPr marL="1371600" lvl="2"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3pPr>
            <a:lvl4pPr marL="1828800" lvl="3"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4pPr>
            <a:lvl5pPr marL="2286000" lvl="4"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5pPr>
            <a:lvl6pPr marL="2743200" lvl="5"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6pPr>
            <a:lvl7pPr marL="3200400" lvl="6"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7pPr>
            <a:lvl8pPr marL="3657600" lvl="7"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8pPr>
            <a:lvl9pPr marL="4114800" lvl="8" indent="-342900" algn="l">
              <a:lnSpc>
                <a:spcPct val="116666"/>
              </a:lnSpc>
              <a:spcBef>
                <a:spcPts val="1600"/>
              </a:spcBef>
              <a:spcAft>
                <a:spcPts val="1600"/>
              </a:spcAft>
              <a:buClr>
                <a:schemeClr val="accent1"/>
              </a:buClr>
              <a:buSzPts val="1800"/>
              <a:buFont typeface="Calibri"/>
              <a:buAutoNum type="arabicPeriod"/>
              <a:defRPr sz="1800" b="0">
                <a:solidFill>
                  <a:schemeClr val="accent1"/>
                </a:solidFill>
              </a:defRPr>
            </a:lvl9pPr>
          </a:lstStyle>
          <a:p>
            <a:endParaRPr/>
          </a:p>
        </p:txBody>
      </p:sp>
      <p:sp>
        <p:nvSpPr>
          <p:cNvPr id="26" name="Google Shape;26;p17"/>
          <p:cNvSpPr txBox="1"/>
          <p:nvPr/>
        </p:nvSpPr>
        <p:spPr>
          <a:xfrm>
            <a:off x="1736725" y="-1783"/>
            <a:ext cx="2336800" cy="1781173"/>
          </a:xfrm>
          <a:prstGeom prst="rect">
            <a:avLst/>
          </a:prstGeom>
          <a:noFill/>
          <a:ln>
            <a:noFill/>
          </a:ln>
        </p:spPr>
        <p:txBody>
          <a:bodyPr spcFirstLastPara="1" wrap="square" lIns="0" tIns="0" rIns="0" bIns="128000" anchor="b" anchorCtr="0">
            <a:noAutofit/>
          </a:bodyPr>
          <a:lstStyle/>
          <a:p>
            <a:pPr marL="0" marR="0" lvl="0" indent="0" algn="l" rtl="0">
              <a:lnSpc>
                <a:spcPct val="77272"/>
              </a:lnSpc>
              <a:spcBef>
                <a:spcPts val="0"/>
              </a:spcBef>
              <a:spcAft>
                <a:spcPts val="0"/>
              </a:spcAft>
              <a:buNone/>
            </a:pPr>
            <a:r>
              <a:rPr lang="en-US" sz="4400" b="1" i="0" u="none" strike="noStrike" cap="none">
                <a:solidFill>
                  <a:schemeClr val="lt1"/>
                </a:solidFill>
                <a:latin typeface="Calibri"/>
                <a:ea typeface="Calibri"/>
                <a:cs typeface="Calibri"/>
                <a:sym typeface="Calibri"/>
              </a:rPr>
              <a:t>Agenda</a:t>
            </a:r>
            <a:endParaRPr/>
          </a:p>
        </p:txBody>
      </p:sp>
      <p:pic>
        <p:nvPicPr>
          <p:cNvPr id="27" name="Google Shape;27;p17"/>
          <p:cNvPicPr preferRelativeResize="0"/>
          <p:nvPr/>
        </p:nvPicPr>
        <p:blipFill rotWithShape="1">
          <a:blip r:embed="rId3">
            <a:alphaModFix/>
          </a:blip>
          <a:srcRect/>
          <a:stretch/>
        </p:blipFill>
        <p:spPr>
          <a:xfrm>
            <a:off x="9810445" y="6358647"/>
            <a:ext cx="2016517" cy="235975"/>
          </a:xfrm>
          <a:prstGeom prst="rect">
            <a:avLst/>
          </a:prstGeom>
          <a:noFill/>
          <a:ln>
            <a:noFill/>
          </a:ln>
        </p:spPr>
      </p:pic>
    </p:spTree>
    <p:extLst>
      <p:ext uri="{BB962C8B-B14F-4D97-AF65-F5344CB8AC3E}">
        <p14:creationId xmlns:p14="http://schemas.microsoft.com/office/powerpoint/2010/main" val="4279604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divider_1">
  <p:cSld name="2_divider_1">
    <p:spTree>
      <p:nvGrpSpPr>
        <p:cNvPr id="1" name="Shape 28"/>
        <p:cNvGrpSpPr/>
        <p:nvPr/>
      </p:nvGrpSpPr>
      <p:grpSpPr>
        <a:xfrm>
          <a:off x="0" y="0"/>
          <a:ext cx="0" cy="0"/>
          <a:chOff x="0" y="0"/>
          <a:chExt cx="0" cy="0"/>
        </a:xfrm>
      </p:grpSpPr>
      <p:pic>
        <p:nvPicPr>
          <p:cNvPr id="29" name="Google Shape;29;p1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 name="Google Shape;30;p18"/>
          <p:cNvSpPr txBox="1">
            <a:spLocks noGrp="1"/>
          </p:cNvSpPr>
          <p:nvPr>
            <p:ph type="title"/>
          </p:nvPr>
        </p:nvSpPr>
        <p:spPr>
          <a:xfrm>
            <a:off x="457199" y="1781176"/>
            <a:ext cx="7448551" cy="4165600"/>
          </a:xfrm>
          <a:prstGeom prst="rect">
            <a:avLst/>
          </a:prstGeom>
          <a:noFill/>
          <a:ln>
            <a:noFill/>
          </a:ln>
        </p:spPr>
        <p:txBody>
          <a:bodyPr spcFirstLastPara="1" wrap="square" lIns="0" tIns="1234425" rIns="0" bIns="0" anchor="t" anchorCtr="0">
            <a:noAutofit/>
          </a:bodyPr>
          <a:lstStyle>
            <a:lvl1pPr lvl="0" algn="l">
              <a:lnSpc>
                <a:spcPct val="100000"/>
              </a:lnSpc>
              <a:spcBef>
                <a:spcPts val="0"/>
              </a:spcBef>
              <a:spcAft>
                <a:spcPts val="0"/>
              </a:spcAft>
              <a:buClr>
                <a:schemeClr val="accent1"/>
              </a:buClr>
              <a:buSzPts val="4000"/>
              <a:buFont typeface="Calibri"/>
              <a:buNone/>
              <a:defRPr sz="40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8"/>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solidFill>
                  <a:schemeClr val="lt1"/>
                </a:solidFill>
              </a:defRPr>
            </a:lvl2pPr>
            <a:lvl3pPr lvl="2" algn="l">
              <a:spcBef>
                <a:spcPts val="0"/>
              </a:spcBef>
              <a:spcAft>
                <a:spcPts val="0"/>
              </a:spcAft>
              <a:buSzPts val="1400"/>
              <a:buNone/>
              <a:defRPr>
                <a:solidFill>
                  <a:schemeClr val="lt1"/>
                </a:solidFill>
              </a:defRPr>
            </a:lvl3pPr>
            <a:lvl4pPr lvl="3" algn="l">
              <a:spcBef>
                <a:spcPts val="0"/>
              </a:spcBef>
              <a:spcAft>
                <a:spcPts val="0"/>
              </a:spcAft>
              <a:buSzPts val="1400"/>
              <a:buNone/>
              <a:defRPr>
                <a:solidFill>
                  <a:schemeClr val="lt1"/>
                </a:solidFill>
              </a:defRPr>
            </a:lvl4pPr>
            <a:lvl5pPr lvl="4" algn="l">
              <a:spcBef>
                <a:spcPts val="0"/>
              </a:spcBef>
              <a:spcAft>
                <a:spcPts val="0"/>
              </a:spcAft>
              <a:buSzPts val="1400"/>
              <a:buNone/>
              <a:defRPr>
                <a:solidFill>
                  <a:schemeClr val="lt1"/>
                </a:solidFill>
              </a:defRPr>
            </a:lvl5pPr>
            <a:lvl6pPr lvl="5" algn="l">
              <a:spcBef>
                <a:spcPts val="0"/>
              </a:spcBef>
              <a:spcAft>
                <a:spcPts val="0"/>
              </a:spcAft>
              <a:buSzPts val="1400"/>
              <a:buNone/>
              <a:defRPr>
                <a:solidFill>
                  <a:schemeClr val="lt1"/>
                </a:solidFill>
              </a:defRPr>
            </a:lvl6pPr>
            <a:lvl7pPr lvl="6" algn="l">
              <a:spcBef>
                <a:spcPts val="0"/>
              </a:spcBef>
              <a:spcAft>
                <a:spcPts val="0"/>
              </a:spcAft>
              <a:buSzPts val="1400"/>
              <a:buNone/>
              <a:defRPr>
                <a:solidFill>
                  <a:schemeClr val="lt1"/>
                </a:solidFill>
              </a:defRPr>
            </a:lvl7pPr>
            <a:lvl8pPr lvl="7" algn="l">
              <a:spcBef>
                <a:spcPts val="0"/>
              </a:spcBef>
              <a:spcAft>
                <a:spcPts val="0"/>
              </a:spcAft>
              <a:buSzPts val="1400"/>
              <a:buNone/>
              <a:defRPr>
                <a:solidFill>
                  <a:schemeClr val="lt1"/>
                </a:solidFill>
              </a:defRPr>
            </a:lvl8pPr>
            <a:lvl9pPr lvl="8" algn="l">
              <a:spcBef>
                <a:spcPts val="0"/>
              </a:spcBef>
              <a:spcAft>
                <a:spcPts val="0"/>
              </a:spcAft>
              <a:buSzPts val="1400"/>
              <a:buNone/>
              <a:defRPr>
                <a:solidFill>
                  <a:schemeClr val="lt1"/>
                </a:solidFill>
              </a:defRPr>
            </a:lvl9pPr>
          </a:lstStyle>
          <a:p>
            <a:endParaRPr/>
          </a:p>
        </p:txBody>
      </p:sp>
      <p:sp>
        <p:nvSpPr>
          <p:cNvPr id="32" name="Google Shape;32;p18"/>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solidFill>
                  <a:schemeClr val="lt1"/>
                </a:solidFill>
              </a:defRPr>
            </a:lvl2pPr>
            <a:lvl3pPr lvl="2" algn="l">
              <a:spcBef>
                <a:spcPts val="0"/>
              </a:spcBef>
              <a:spcAft>
                <a:spcPts val="0"/>
              </a:spcAft>
              <a:buSzPts val="1400"/>
              <a:buNone/>
              <a:defRPr>
                <a:solidFill>
                  <a:schemeClr val="lt1"/>
                </a:solidFill>
              </a:defRPr>
            </a:lvl3pPr>
            <a:lvl4pPr lvl="3" algn="l">
              <a:spcBef>
                <a:spcPts val="0"/>
              </a:spcBef>
              <a:spcAft>
                <a:spcPts val="0"/>
              </a:spcAft>
              <a:buSzPts val="1400"/>
              <a:buNone/>
              <a:defRPr>
                <a:solidFill>
                  <a:schemeClr val="lt1"/>
                </a:solidFill>
              </a:defRPr>
            </a:lvl4pPr>
            <a:lvl5pPr lvl="4" algn="l">
              <a:spcBef>
                <a:spcPts val="0"/>
              </a:spcBef>
              <a:spcAft>
                <a:spcPts val="0"/>
              </a:spcAft>
              <a:buSzPts val="1400"/>
              <a:buNone/>
              <a:defRPr>
                <a:solidFill>
                  <a:schemeClr val="lt1"/>
                </a:solidFill>
              </a:defRPr>
            </a:lvl5pPr>
            <a:lvl6pPr lvl="5" algn="l">
              <a:spcBef>
                <a:spcPts val="0"/>
              </a:spcBef>
              <a:spcAft>
                <a:spcPts val="0"/>
              </a:spcAft>
              <a:buSzPts val="1400"/>
              <a:buNone/>
              <a:defRPr>
                <a:solidFill>
                  <a:schemeClr val="lt1"/>
                </a:solidFill>
              </a:defRPr>
            </a:lvl6pPr>
            <a:lvl7pPr lvl="6" algn="l">
              <a:spcBef>
                <a:spcPts val="0"/>
              </a:spcBef>
              <a:spcAft>
                <a:spcPts val="0"/>
              </a:spcAft>
              <a:buSzPts val="1400"/>
              <a:buNone/>
              <a:defRPr>
                <a:solidFill>
                  <a:schemeClr val="lt1"/>
                </a:solidFill>
              </a:defRPr>
            </a:lvl7pPr>
            <a:lvl8pPr lvl="7" algn="l">
              <a:spcBef>
                <a:spcPts val="0"/>
              </a:spcBef>
              <a:spcAft>
                <a:spcPts val="0"/>
              </a:spcAft>
              <a:buSzPts val="1400"/>
              <a:buNone/>
              <a:defRPr>
                <a:solidFill>
                  <a:schemeClr val="lt1"/>
                </a:solidFill>
              </a:defRPr>
            </a:lvl8pPr>
            <a:lvl9pPr lvl="8" algn="l">
              <a:spcBef>
                <a:spcPts val="0"/>
              </a:spcBef>
              <a:spcAft>
                <a:spcPts val="0"/>
              </a:spcAft>
              <a:buSzPts val="1400"/>
              <a:buNone/>
              <a:defRPr>
                <a:solidFill>
                  <a:schemeClr val="lt1"/>
                </a:solidFill>
              </a:defRPr>
            </a:lvl9pPr>
          </a:lstStyle>
          <a:p>
            <a:endParaRPr/>
          </a:p>
        </p:txBody>
      </p:sp>
      <p:sp>
        <p:nvSpPr>
          <p:cNvPr id="33" name="Google Shape;33;p18"/>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lvl="0" indent="0" algn="l">
              <a:spcBef>
                <a:spcPts val="0"/>
              </a:spcBef>
              <a:buNone/>
              <a:defRPr sz="1000" b="0" i="0" u="none" strike="noStrike" cap="none">
                <a:solidFill>
                  <a:schemeClr val="dk2"/>
                </a:solidFill>
                <a:latin typeface="Calibri"/>
                <a:ea typeface="Calibri"/>
                <a:cs typeface="Calibri"/>
                <a:sym typeface="Calibri"/>
              </a:defRPr>
            </a:lvl1pPr>
            <a:lvl2pPr marL="0" lvl="1" indent="0" algn="l">
              <a:spcBef>
                <a:spcPts val="0"/>
              </a:spcBef>
              <a:buNone/>
              <a:defRPr sz="1000" b="0" i="0" u="none" strike="noStrike" cap="none">
                <a:solidFill>
                  <a:schemeClr val="dk2"/>
                </a:solidFill>
                <a:latin typeface="Calibri"/>
                <a:ea typeface="Calibri"/>
                <a:cs typeface="Calibri"/>
                <a:sym typeface="Calibri"/>
              </a:defRPr>
            </a:lvl2pPr>
            <a:lvl3pPr marL="0" lvl="2" indent="0" algn="l">
              <a:spcBef>
                <a:spcPts val="0"/>
              </a:spcBef>
              <a:buNone/>
              <a:defRPr sz="1000" b="0" i="0" u="none" strike="noStrike" cap="none">
                <a:solidFill>
                  <a:schemeClr val="dk2"/>
                </a:solidFill>
                <a:latin typeface="Calibri"/>
                <a:ea typeface="Calibri"/>
                <a:cs typeface="Calibri"/>
                <a:sym typeface="Calibri"/>
              </a:defRPr>
            </a:lvl3pPr>
            <a:lvl4pPr marL="0" lvl="3" indent="0" algn="l">
              <a:spcBef>
                <a:spcPts val="0"/>
              </a:spcBef>
              <a:buNone/>
              <a:defRPr sz="1000" b="0" i="0" u="none" strike="noStrike" cap="none">
                <a:solidFill>
                  <a:schemeClr val="dk2"/>
                </a:solidFill>
                <a:latin typeface="Calibri"/>
                <a:ea typeface="Calibri"/>
                <a:cs typeface="Calibri"/>
                <a:sym typeface="Calibri"/>
              </a:defRPr>
            </a:lvl4pPr>
            <a:lvl5pPr marL="0" lvl="4" indent="0" algn="l">
              <a:spcBef>
                <a:spcPts val="0"/>
              </a:spcBef>
              <a:buNone/>
              <a:defRPr sz="1000" b="0" i="0" u="none" strike="noStrike" cap="none">
                <a:solidFill>
                  <a:schemeClr val="dk2"/>
                </a:solidFill>
                <a:latin typeface="Calibri"/>
                <a:ea typeface="Calibri"/>
                <a:cs typeface="Calibri"/>
                <a:sym typeface="Calibri"/>
              </a:defRPr>
            </a:lvl5pPr>
            <a:lvl6pPr marL="0" lvl="5" indent="0" algn="l">
              <a:spcBef>
                <a:spcPts val="0"/>
              </a:spcBef>
              <a:buNone/>
              <a:defRPr sz="1000" b="0" i="0" u="none" strike="noStrike" cap="none">
                <a:solidFill>
                  <a:schemeClr val="dk2"/>
                </a:solidFill>
                <a:latin typeface="Calibri"/>
                <a:ea typeface="Calibri"/>
                <a:cs typeface="Calibri"/>
                <a:sym typeface="Calibri"/>
              </a:defRPr>
            </a:lvl6pPr>
            <a:lvl7pPr marL="0" lvl="6" indent="0" algn="l">
              <a:spcBef>
                <a:spcPts val="0"/>
              </a:spcBef>
              <a:buNone/>
              <a:defRPr sz="1000" b="0" i="0" u="none" strike="noStrike" cap="none">
                <a:solidFill>
                  <a:schemeClr val="dk2"/>
                </a:solidFill>
                <a:latin typeface="Calibri"/>
                <a:ea typeface="Calibri"/>
                <a:cs typeface="Calibri"/>
                <a:sym typeface="Calibri"/>
              </a:defRPr>
            </a:lvl7pPr>
            <a:lvl8pPr marL="0" lvl="7" indent="0" algn="l">
              <a:spcBef>
                <a:spcPts val="0"/>
              </a:spcBef>
              <a:buNone/>
              <a:defRPr sz="1000" b="0" i="0" u="none" strike="noStrike" cap="none">
                <a:solidFill>
                  <a:schemeClr val="dk2"/>
                </a:solidFill>
                <a:latin typeface="Calibri"/>
                <a:ea typeface="Calibri"/>
                <a:cs typeface="Calibri"/>
                <a:sym typeface="Calibri"/>
              </a:defRPr>
            </a:lvl8pPr>
            <a:lvl9pPr marL="0" lvl="8" indent="0" algn="l">
              <a:spcBef>
                <a:spcPts val="0"/>
              </a:spcBef>
              <a:buNone/>
              <a:defRPr sz="10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34" name="Google Shape;34;p18"/>
          <p:cNvPicPr preferRelativeResize="0"/>
          <p:nvPr/>
        </p:nvPicPr>
        <p:blipFill rotWithShape="1">
          <a:blip r:embed="rId3">
            <a:alphaModFix/>
          </a:blip>
          <a:srcRect/>
          <a:stretch/>
        </p:blipFill>
        <p:spPr>
          <a:xfrm>
            <a:off x="9724641" y="6358648"/>
            <a:ext cx="2016509" cy="235974"/>
          </a:xfrm>
          <a:prstGeom prst="rect">
            <a:avLst/>
          </a:prstGeom>
          <a:noFill/>
          <a:ln>
            <a:noFill/>
          </a:ln>
        </p:spPr>
      </p:pic>
    </p:spTree>
    <p:extLst>
      <p:ext uri="{BB962C8B-B14F-4D97-AF65-F5344CB8AC3E}">
        <p14:creationId xmlns:p14="http://schemas.microsoft.com/office/powerpoint/2010/main" val="3877351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_1_column">
  <p:cSld name="content_1_column">
    <p:bg>
      <p:bgPr>
        <a:solidFill>
          <a:schemeClr val="lt1"/>
        </a:solidFill>
        <a:effectLst/>
      </p:bgPr>
    </p:bg>
    <p:spTree>
      <p:nvGrpSpPr>
        <p:cNvPr id="1" name="Shape 42"/>
        <p:cNvGrpSpPr/>
        <p:nvPr/>
      </p:nvGrpSpPr>
      <p:grpSpPr>
        <a:xfrm>
          <a:off x="0" y="0"/>
          <a:ext cx="0" cy="0"/>
          <a:chOff x="0" y="0"/>
          <a:chExt cx="0" cy="0"/>
        </a:xfrm>
      </p:grpSpPr>
      <p:pic>
        <p:nvPicPr>
          <p:cNvPr id="43" name="Google Shape;43;p20"/>
          <p:cNvPicPr preferRelativeResize="0"/>
          <p:nvPr/>
        </p:nvPicPr>
        <p:blipFill rotWithShape="1">
          <a:blip r:embed="rId2">
            <a:alphaModFix/>
          </a:blip>
          <a:srcRect/>
          <a:stretch/>
        </p:blipFill>
        <p:spPr>
          <a:xfrm>
            <a:off x="0" y="0"/>
            <a:ext cx="12192000" cy="6850855"/>
          </a:xfrm>
          <a:prstGeom prst="rect">
            <a:avLst/>
          </a:prstGeom>
          <a:noFill/>
          <a:ln>
            <a:noFill/>
          </a:ln>
        </p:spPr>
      </p:pic>
      <p:sp>
        <p:nvSpPr>
          <p:cNvPr id="44" name="Google Shape;44;p20"/>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0"/>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0"/>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47" name="Google Shape;47;p20"/>
          <p:cNvSpPr txBox="1">
            <a:spLocks noGrp="1"/>
          </p:cNvSpPr>
          <p:nvPr>
            <p:ph type="title"/>
          </p:nvPr>
        </p:nvSpPr>
        <p:spPr>
          <a:xfrm>
            <a:off x="457200" y="460374"/>
            <a:ext cx="10004425" cy="10636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8" name="Google Shape;48;p20"/>
          <p:cNvPicPr preferRelativeResize="0"/>
          <p:nvPr/>
        </p:nvPicPr>
        <p:blipFill rotWithShape="1">
          <a:blip r:embed="rId3">
            <a:alphaModFix/>
          </a:blip>
          <a:srcRect/>
          <a:stretch/>
        </p:blipFill>
        <p:spPr>
          <a:xfrm>
            <a:off x="9810445" y="6358647"/>
            <a:ext cx="2016517" cy="235975"/>
          </a:xfrm>
          <a:prstGeom prst="rect">
            <a:avLst/>
          </a:prstGeom>
          <a:noFill/>
          <a:ln>
            <a:noFill/>
          </a:ln>
        </p:spPr>
      </p:pic>
      <p:sp>
        <p:nvSpPr>
          <p:cNvPr id="49" name="Google Shape;49;p20"/>
          <p:cNvSpPr txBox="1">
            <a:spLocks noGrp="1"/>
          </p:cNvSpPr>
          <p:nvPr>
            <p:ph type="body" idx="1"/>
          </p:nvPr>
        </p:nvSpPr>
        <p:spPr>
          <a:xfrm>
            <a:off x="457198" y="1781175"/>
            <a:ext cx="10004427" cy="4165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1200"/>
              </a:spcBef>
              <a:spcAft>
                <a:spcPts val="0"/>
              </a:spcAft>
              <a:buSzPts val="1800"/>
              <a:buNone/>
              <a:defRPr/>
            </a:lvl2pPr>
            <a:lvl3pPr marL="1371600" lvl="2" indent="-355600" algn="l">
              <a:lnSpc>
                <a:spcPct val="100000"/>
              </a:lnSpc>
              <a:spcBef>
                <a:spcPts val="1200"/>
              </a:spcBef>
              <a:spcAft>
                <a:spcPts val="0"/>
              </a:spcAft>
              <a:buSzPts val="20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16666"/>
              </a:lnSpc>
              <a:spcBef>
                <a:spcPts val="600"/>
              </a:spcBef>
              <a:spcAft>
                <a:spcPts val="0"/>
              </a:spcAft>
              <a:buSzPts val="1800"/>
              <a:buChar char="•"/>
              <a:defRPr/>
            </a:lvl6pPr>
            <a:lvl7pPr marL="3200400" lvl="6" indent="-342900" algn="l">
              <a:lnSpc>
                <a:spcPct val="116666"/>
              </a:lnSpc>
              <a:spcBef>
                <a:spcPts val="1200"/>
              </a:spcBef>
              <a:spcAft>
                <a:spcPts val="0"/>
              </a:spcAft>
              <a:buSzPts val="1800"/>
              <a:buChar char="•"/>
              <a:defRPr/>
            </a:lvl7pPr>
            <a:lvl8pPr marL="3657600" lvl="7" indent="-342900" algn="l">
              <a:lnSpc>
                <a:spcPct val="116666"/>
              </a:lnSpc>
              <a:spcBef>
                <a:spcPts val="1200"/>
              </a:spcBef>
              <a:spcAft>
                <a:spcPts val="0"/>
              </a:spcAft>
              <a:buSzPts val="1800"/>
              <a:buChar char="•"/>
              <a:defRPr/>
            </a:lvl8pPr>
            <a:lvl9pPr marL="4114800" lvl="8" indent="-342900" algn="l">
              <a:lnSpc>
                <a:spcPct val="116666"/>
              </a:lnSpc>
              <a:spcBef>
                <a:spcPts val="1200"/>
              </a:spcBef>
              <a:spcAft>
                <a:spcPts val="1200"/>
              </a:spcAft>
              <a:buSzPts val="1800"/>
              <a:buChar char="•"/>
              <a:defRPr/>
            </a:lvl9pPr>
          </a:lstStyle>
          <a:p>
            <a:endParaRPr/>
          </a:p>
        </p:txBody>
      </p:sp>
    </p:spTree>
    <p:extLst>
      <p:ext uri="{BB962C8B-B14F-4D97-AF65-F5344CB8AC3E}">
        <p14:creationId xmlns:p14="http://schemas.microsoft.com/office/powerpoint/2010/main" val="1950184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llout_graphic">
  <p:cSld name="callout_graphic">
    <p:bg>
      <p:bgPr>
        <a:solidFill>
          <a:schemeClr val="lt1"/>
        </a:solidFill>
        <a:effectLst/>
      </p:bgPr>
    </p:bg>
    <p:spTree>
      <p:nvGrpSpPr>
        <p:cNvPr id="1" name="Shape 50"/>
        <p:cNvGrpSpPr/>
        <p:nvPr/>
      </p:nvGrpSpPr>
      <p:grpSpPr>
        <a:xfrm>
          <a:off x="0" y="0"/>
          <a:ext cx="0" cy="0"/>
          <a:chOff x="0" y="0"/>
          <a:chExt cx="0" cy="0"/>
        </a:xfrm>
      </p:grpSpPr>
      <p:pic>
        <p:nvPicPr>
          <p:cNvPr id="51" name="Google Shape;51;p21"/>
          <p:cNvPicPr preferRelativeResize="0"/>
          <p:nvPr/>
        </p:nvPicPr>
        <p:blipFill rotWithShape="1">
          <a:blip r:embed="rId2">
            <a:alphaModFix/>
          </a:blip>
          <a:srcRect/>
          <a:stretch/>
        </p:blipFill>
        <p:spPr>
          <a:xfrm>
            <a:off x="12694" y="0"/>
            <a:ext cx="12166611" cy="6850855"/>
          </a:xfrm>
          <a:prstGeom prst="rect">
            <a:avLst/>
          </a:prstGeom>
          <a:noFill/>
          <a:ln>
            <a:noFill/>
          </a:ln>
        </p:spPr>
      </p:pic>
      <p:sp>
        <p:nvSpPr>
          <p:cNvPr id="52" name="Google Shape;52;p21"/>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1"/>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1"/>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55" name="Google Shape;55;p21"/>
          <p:cNvSpPr txBox="1">
            <a:spLocks noGrp="1"/>
          </p:cNvSpPr>
          <p:nvPr>
            <p:ph type="title"/>
          </p:nvPr>
        </p:nvSpPr>
        <p:spPr>
          <a:xfrm>
            <a:off x="457201" y="460375"/>
            <a:ext cx="6388100" cy="5486399"/>
          </a:xfrm>
          <a:prstGeom prst="rect">
            <a:avLst/>
          </a:prstGeom>
          <a:noFill/>
          <a:ln>
            <a:noFill/>
          </a:ln>
        </p:spPr>
        <p:txBody>
          <a:bodyPr spcFirstLastPara="1" wrap="square" lIns="0" tIns="274300" rIns="0" bIns="0" anchor="ctr" anchorCtr="0">
            <a:noAutofit/>
          </a:bodyPr>
          <a:lstStyle>
            <a:lvl1pPr lvl="0" algn="l">
              <a:lnSpc>
                <a:spcPct val="100000"/>
              </a:lnSpc>
              <a:spcBef>
                <a:spcPts val="0"/>
              </a:spcBef>
              <a:spcAft>
                <a:spcPts val="0"/>
              </a:spcAft>
              <a:buClr>
                <a:schemeClr val="accent6"/>
              </a:buClr>
              <a:buSzPts val="4000"/>
              <a:buFont typeface="Calibri"/>
              <a:buNone/>
              <a:defRPr sz="4000">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6" name="Google Shape;56;p21"/>
          <p:cNvPicPr preferRelativeResize="0"/>
          <p:nvPr/>
        </p:nvPicPr>
        <p:blipFill rotWithShape="1">
          <a:blip r:embed="rId3">
            <a:alphaModFix/>
          </a:blip>
          <a:srcRect/>
          <a:stretch/>
        </p:blipFill>
        <p:spPr>
          <a:xfrm>
            <a:off x="9810445" y="6358647"/>
            <a:ext cx="2016517" cy="235975"/>
          </a:xfrm>
          <a:prstGeom prst="rect">
            <a:avLst/>
          </a:prstGeom>
          <a:noFill/>
          <a:ln>
            <a:noFill/>
          </a:ln>
        </p:spPr>
      </p:pic>
    </p:spTree>
    <p:extLst>
      <p:ext uri="{BB962C8B-B14F-4D97-AF65-F5344CB8AC3E}">
        <p14:creationId xmlns:p14="http://schemas.microsoft.com/office/powerpoint/2010/main" val="2747333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Header 4">
  <p:cSld name="Section Header 4">
    <p:bg>
      <p:bgPr>
        <a:gradFill>
          <a:gsLst>
            <a:gs pos="0">
              <a:srgbClr val="645B9B"/>
            </a:gs>
            <a:gs pos="100000">
              <a:schemeClr val="accent1"/>
            </a:gs>
          </a:gsLst>
          <a:lin ang="0" scaled="0"/>
        </a:gradFill>
        <a:effectLst/>
      </p:bgPr>
    </p:bg>
    <p:spTree>
      <p:nvGrpSpPr>
        <p:cNvPr id="1" name="Shape 13"/>
        <p:cNvGrpSpPr/>
        <p:nvPr/>
      </p:nvGrpSpPr>
      <p:grpSpPr>
        <a:xfrm>
          <a:off x="0" y="0"/>
          <a:ext cx="0" cy="0"/>
          <a:chOff x="0" y="0"/>
          <a:chExt cx="0" cy="0"/>
        </a:xfrm>
      </p:grpSpPr>
      <p:pic>
        <p:nvPicPr>
          <p:cNvPr id="14" name="Google Shape;14;p9" descr="Cadence image1rgb 16x9.jpg"/>
          <p:cNvPicPr preferRelativeResize="0"/>
          <p:nvPr/>
        </p:nvPicPr>
        <p:blipFill rotWithShape="1">
          <a:blip r:embed="rId2">
            <a:alphaModFix/>
          </a:blip>
          <a:srcRect/>
          <a:stretch/>
        </p:blipFill>
        <p:spPr>
          <a:xfrm>
            <a:off x="32426" y="0"/>
            <a:ext cx="12159575" cy="6858000"/>
          </a:xfrm>
          <a:prstGeom prst="rect">
            <a:avLst/>
          </a:prstGeom>
          <a:noFill/>
          <a:ln>
            <a:noFill/>
          </a:ln>
        </p:spPr>
      </p:pic>
      <p:sp>
        <p:nvSpPr>
          <p:cNvPr id="15" name="Google Shape;15;p9"/>
          <p:cNvSpPr/>
          <p:nvPr/>
        </p:nvSpPr>
        <p:spPr>
          <a:xfrm>
            <a:off x="-43701" y="-1"/>
            <a:ext cx="8920916" cy="6858001"/>
          </a:xfrm>
          <a:custGeom>
            <a:avLst/>
            <a:gdLst/>
            <a:ahLst/>
            <a:cxnLst/>
            <a:rect l="l" t="t" r="r" b="b"/>
            <a:pathLst>
              <a:path w="8931777" h="6942534" extrusionOk="0">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6" name="Google Shape;16;p9"/>
          <p:cNvSpPr txBox="1">
            <a:spLocks noGrp="1"/>
          </p:cNvSpPr>
          <p:nvPr>
            <p:ph type="ctrTitle"/>
          </p:nvPr>
        </p:nvSpPr>
        <p:spPr>
          <a:xfrm>
            <a:off x="907142" y="2491618"/>
            <a:ext cx="5746524" cy="1388492"/>
          </a:xfrm>
          <a:prstGeom prst="rect">
            <a:avLst/>
          </a:prstGeom>
          <a:noFill/>
          <a:ln>
            <a:noFill/>
          </a:ln>
        </p:spPr>
        <p:txBody>
          <a:bodyPr spcFirstLastPara="1" wrap="square" lIns="0" tIns="45700" rIns="0" bIns="0" anchor="b" anchorCtr="0">
            <a:normAutofit/>
          </a:bodyPr>
          <a:lstStyle>
            <a:lvl1pPr lvl="0" algn="l">
              <a:lnSpc>
                <a:spcPct val="90000"/>
              </a:lnSpc>
              <a:spcBef>
                <a:spcPts val="0"/>
              </a:spcBef>
              <a:spcAft>
                <a:spcPts val="0"/>
              </a:spcAft>
              <a:buClr>
                <a:schemeClr val="lt1"/>
              </a:buClr>
              <a:buSzPts val="3733"/>
              <a:buFont typeface="Calibri"/>
              <a:buNone/>
              <a:defRPr sz="3733"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
          <p:cNvSpPr txBox="1">
            <a:spLocks noGrp="1"/>
          </p:cNvSpPr>
          <p:nvPr>
            <p:ph type="subTitle" idx="1"/>
          </p:nvPr>
        </p:nvSpPr>
        <p:spPr>
          <a:xfrm>
            <a:off x="895048" y="3953557"/>
            <a:ext cx="6426277" cy="1247353"/>
          </a:xfrm>
          <a:prstGeom prst="rect">
            <a:avLst/>
          </a:prstGeom>
          <a:noFill/>
          <a:ln>
            <a:noFill/>
          </a:ln>
        </p:spPr>
        <p:txBody>
          <a:bodyPr spcFirstLastPara="1" wrap="square" lIns="0" tIns="0" rIns="91425" bIns="45700" anchor="t" anchorCtr="0">
            <a:noAutofit/>
          </a:bodyPr>
          <a:lstStyle>
            <a:lvl1pPr lvl="0" algn="l">
              <a:lnSpc>
                <a:spcPct val="90000"/>
              </a:lnSpc>
              <a:spcBef>
                <a:spcPts val="0"/>
              </a:spcBef>
              <a:spcAft>
                <a:spcPts val="0"/>
              </a:spcAft>
              <a:buSzPts val="2667"/>
              <a:buNone/>
              <a:defRPr sz="2667">
                <a:solidFill>
                  <a:schemeClr val="lt1"/>
                </a:solidFill>
              </a:defRPr>
            </a:lvl1pPr>
            <a:lvl2pPr lvl="1" algn="ctr">
              <a:spcBef>
                <a:spcPts val="453"/>
              </a:spcBef>
              <a:spcAft>
                <a:spcPts val="0"/>
              </a:spcAft>
              <a:buClr>
                <a:srgbClr val="979899"/>
              </a:buClr>
              <a:buSzPts val="1814"/>
              <a:buNone/>
              <a:defRPr>
                <a:solidFill>
                  <a:srgbClr val="979899"/>
                </a:solidFill>
              </a:defRPr>
            </a:lvl2pPr>
            <a:lvl3pPr lvl="2" algn="ctr">
              <a:spcBef>
                <a:spcPts val="373"/>
              </a:spcBef>
              <a:spcAft>
                <a:spcPts val="0"/>
              </a:spcAft>
              <a:buClr>
                <a:srgbClr val="979899"/>
              </a:buClr>
              <a:buSzPts val="1867"/>
              <a:buNone/>
              <a:defRPr>
                <a:solidFill>
                  <a:srgbClr val="979899"/>
                </a:solidFill>
              </a:defRPr>
            </a:lvl3pPr>
            <a:lvl4pPr lvl="3" algn="ctr">
              <a:spcBef>
                <a:spcPts val="373"/>
              </a:spcBef>
              <a:spcAft>
                <a:spcPts val="0"/>
              </a:spcAft>
              <a:buClr>
                <a:srgbClr val="979899"/>
              </a:buClr>
              <a:buSzPts val="1867"/>
              <a:buNone/>
              <a:defRPr>
                <a:solidFill>
                  <a:srgbClr val="979899"/>
                </a:solidFill>
              </a:defRPr>
            </a:lvl4pPr>
            <a:lvl5pPr lvl="4" algn="ctr">
              <a:spcBef>
                <a:spcPts val="373"/>
              </a:spcBef>
              <a:spcAft>
                <a:spcPts val="0"/>
              </a:spcAft>
              <a:buClr>
                <a:srgbClr val="979899"/>
              </a:buClr>
              <a:buSzPts val="1867"/>
              <a:buNone/>
              <a:defRPr>
                <a:solidFill>
                  <a:srgbClr val="979899"/>
                </a:solidFill>
              </a:defRPr>
            </a:lvl5pPr>
            <a:lvl6pPr lvl="5" algn="ctr">
              <a:spcBef>
                <a:spcPts val="533"/>
              </a:spcBef>
              <a:spcAft>
                <a:spcPts val="0"/>
              </a:spcAft>
              <a:buClr>
                <a:srgbClr val="979899"/>
              </a:buClr>
              <a:buSzPts val="2667"/>
              <a:buNone/>
              <a:defRPr>
                <a:solidFill>
                  <a:srgbClr val="979899"/>
                </a:solidFill>
              </a:defRPr>
            </a:lvl6pPr>
            <a:lvl7pPr lvl="6" algn="ctr">
              <a:spcBef>
                <a:spcPts val="533"/>
              </a:spcBef>
              <a:spcAft>
                <a:spcPts val="0"/>
              </a:spcAft>
              <a:buClr>
                <a:srgbClr val="979899"/>
              </a:buClr>
              <a:buSzPts val="2667"/>
              <a:buNone/>
              <a:defRPr>
                <a:solidFill>
                  <a:srgbClr val="979899"/>
                </a:solidFill>
              </a:defRPr>
            </a:lvl7pPr>
            <a:lvl8pPr lvl="7" algn="ctr">
              <a:spcBef>
                <a:spcPts val="533"/>
              </a:spcBef>
              <a:spcAft>
                <a:spcPts val="0"/>
              </a:spcAft>
              <a:buClr>
                <a:srgbClr val="979899"/>
              </a:buClr>
              <a:buSzPts val="2667"/>
              <a:buNone/>
              <a:defRPr>
                <a:solidFill>
                  <a:srgbClr val="979899"/>
                </a:solidFill>
              </a:defRPr>
            </a:lvl8pPr>
            <a:lvl9pPr lvl="8" algn="ctr">
              <a:spcBef>
                <a:spcPts val="533"/>
              </a:spcBef>
              <a:spcAft>
                <a:spcPts val="0"/>
              </a:spcAft>
              <a:buClr>
                <a:srgbClr val="979899"/>
              </a:buClr>
              <a:buSzPts val="2667"/>
              <a:buNone/>
              <a:defRPr>
                <a:solidFill>
                  <a:srgbClr val="979899"/>
                </a:solidFill>
              </a:defRPr>
            </a:lvl9pPr>
          </a:lstStyle>
          <a:p>
            <a:endParaRPr/>
          </a:p>
        </p:txBody>
      </p:sp>
      <p:pic>
        <p:nvPicPr>
          <p:cNvPr id="18" name="Google Shape;18;p9"/>
          <p:cNvPicPr preferRelativeResize="0"/>
          <p:nvPr/>
        </p:nvPicPr>
        <p:blipFill rotWithShape="1">
          <a:blip r:embed="rId3">
            <a:alphaModFix/>
          </a:blip>
          <a:srcRect/>
          <a:stretch/>
        </p:blipFill>
        <p:spPr>
          <a:xfrm>
            <a:off x="539142" y="498512"/>
            <a:ext cx="3318337" cy="468861"/>
          </a:xfrm>
          <a:prstGeom prst="rect">
            <a:avLst/>
          </a:prstGeom>
          <a:noFill/>
          <a:ln>
            <a:noFill/>
          </a:ln>
        </p:spPr>
      </p:pic>
    </p:spTree>
    <p:extLst>
      <p:ext uri="{BB962C8B-B14F-4D97-AF65-F5344CB8AC3E}">
        <p14:creationId xmlns:p14="http://schemas.microsoft.com/office/powerpoint/2010/main" val="249097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19"/>
        <p:cNvGrpSpPr/>
        <p:nvPr/>
      </p:nvGrpSpPr>
      <p:grpSpPr>
        <a:xfrm>
          <a:off x="0" y="0"/>
          <a:ext cx="0" cy="0"/>
          <a:chOff x="0" y="0"/>
          <a:chExt cx="0" cy="0"/>
        </a:xfrm>
      </p:grpSpPr>
      <p:sp>
        <p:nvSpPr>
          <p:cNvPr id="20" name="Google Shape;20;p10"/>
          <p:cNvSpPr txBox="1">
            <a:spLocks noGrp="1"/>
          </p:cNvSpPr>
          <p:nvPr>
            <p:ph type="title"/>
          </p:nvPr>
        </p:nvSpPr>
        <p:spPr>
          <a:xfrm>
            <a:off x="1464743" y="389336"/>
            <a:ext cx="9570720" cy="9997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14689"/>
              </a:buClr>
              <a:buSzPts val="3733"/>
              <a:buFont typeface="Calibri"/>
              <a:buNone/>
              <a:defRPr>
                <a:solidFill>
                  <a:srgbClr val="51468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0"/>
          <p:cNvSpPr txBox="1">
            <a:spLocks noGrp="1"/>
          </p:cNvSpPr>
          <p:nvPr>
            <p:ph type="body" idx="1"/>
          </p:nvPr>
        </p:nvSpPr>
        <p:spPr>
          <a:xfrm>
            <a:off x="1241841" y="2035614"/>
            <a:ext cx="4769503" cy="3968748"/>
          </a:xfrm>
          <a:prstGeom prst="rect">
            <a:avLst/>
          </a:prstGeom>
          <a:noFill/>
          <a:ln>
            <a:noFill/>
          </a:ln>
        </p:spPr>
        <p:txBody>
          <a:bodyPr spcFirstLastPara="1" wrap="square" lIns="0" tIns="0" rIns="91425" bIns="45700" anchor="t" anchorCtr="0">
            <a:noAutofit/>
          </a:bodyPr>
          <a:lstStyle>
            <a:lvl1pPr marL="457200" lvl="0" indent="-372554" algn="l">
              <a:spcBef>
                <a:spcPts val="453"/>
              </a:spcBef>
              <a:spcAft>
                <a:spcPts val="0"/>
              </a:spcAft>
              <a:buSzPts val="2267"/>
              <a:buChar char="•"/>
              <a:defRPr/>
            </a:lvl1pPr>
            <a:lvl2pPr marL="914400" lvl="1" indent="-343763" algn="l">
              <a:spcBef>
                <a:spcPts val="453"/>
              </a:spcBef>
              <a:spcAft>
                <a:spcPts val="0"/>
              </a:spcAft>
              <a:buClr>
                <a:schemeClr val="dk1"/>
              </a:buClr>
              <a:buSzPts val="1814"/>
              <a:buChar char="-"/>
              <a:defRPr/>
            </a:lvl2pPr>
            <a:lvl3pPr marL="1371600" lvl="2" indent="-347154" algn="l">
              <a:spcBef>
                <a:spcPts val="373"/>
              </a:spcBef>
              <a:spcAft>
                <a:spcPts val="0"/>
              </a:spcAft>
              <a:buClr>
                <a:schemeClr val="dk1"/>
              </a:buClr>
              <a:buSzPts val="1867"/>
              <a:buChar char="•"/>
              <a:defRPr/>
            </a:lvl3pPr>
            <a:lvl4pPr marL="1828800" lvl="3" indent="-347154" algn="l">
              <a:spcBef>
                <a:spcPts val="373"/>
              </a:spcBef>
              <a:spcAft>
                <a:spcPts val="0"/>
              </a:spcAft>
              <a:buClr>
                <a:schemeClr val="dk1"/>
              </a:buClr>
              <a:buSzPts val="1867"/>
              <a:buChar char="•"/>
              <a:defRPr/>
            </a:lvl4pPr>
            <a:lvl5pPr marL="2286000" lvl="4" indent="-347154" algn="l">
              <a:spcBef>
                <a:spcPts val="373"/>
              </a:spcBef>
              <a:spcAft>
                <a:spcPts val="0"/>
              </a:spcAft>
              <a:buClr>
                <a:schemeClr val="dk1"/>
              </a:buClr>
              <a:buSzPts val="1867"/>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10"/>
          <p:cNvSpPr txBox="1">
            <a:spLocks noGrp="1"/>
          </p:cNvSpPr>
          <p:nvPr>
            <p:ph type="body" idx="2"/>
          </p:nvPr>
        </p:nvSpPr>
        <p:spPr>
          <a:xfrm>
            <a:off x="6261111" y="2032809"/>
            <a:ext cx="4777316" cy="3971553"/>
          </a:xfrm>
          <a:prstGeom prst="rect">
            <a:avLst/>
          </a:prstGeom>
          <a:noFill/>
          <a:ln>
            <a:noFill/>
          </a:ln>
        </p:spPr>
        <p:txBody>
          <a:bodyPr spcFirstLastPara="1" wrap="square" lIns="0" tIns="0" rIns="91425" bIns="45700" anchor="t" anchorCtr="0">
            <a:noAutofit/>
          </a:bodyPr>
          <a:lstStyle>
            <a:lvl1pPr marL="457200" lvl="0" indent="-372554" algn="l">
              <a:spcBef>
                <a:spcPts val="453"/>
              </a:spcBef>
              <a:spcAft>
                <a:spcPts val="0"/>
              </a:spcAft>
              <a:buSzPts val="2267"/>
              <a:buChar char="•"/>
              <a:defRPr/>
            </a:lvl1pPr>
            <a:lvl2pPr marL="914400" lvl="1" indent="-343763" algn="l">
              <a:spcBef>
                <a:spcPts val="453"/>
              </a:spcBef>
              <a:spcAft>
                <a:spcPts val="0"/>
              </a:spcAft>
              <a:buClr>
                <a:schemeClr val="dk1"/>
              </a:buClr>
              <a:buSzPts val="1814"/>
              <a:buChar char="-"/>
              <a:defRPr/>
            </a:lvl2pPr>
            <a:lvl3pPr marL="1371600" lvl="2" indent="-347154" algn="l">
              <a:spcBef>
                <a:spcPts val="373"/>
              </a:spcBef>
              <a:spcAft>
                <a:spcPts val="0"/>
              </a:spcAft>
              <a:buClr>
                <a:schemeClr val="dk1"/>
              </a:buClr>
              <a:buSzPts val="1867"/>
              <a:buChar char="•"/>
              <a:defRPr/>
            </a:lvl3pPr>
            <a:lvl4pPr marL="1828800" lvl="3" indent="-347154" algn="l">
              <a:spcBef>
                <a:spcPts val="373"/>
              </a:spcBef>
              <a:spcAft>
                <a:spcPts val="0"/>
              </a:spcAft>
              <a:buClr>
                <a:schemeClr val="dk1"/>
              </a:buClr>
              <a:buSzPts val="1867"/>
              <a:buChar char="•"/>
              <a:defRPr/>
            </a:lvl4pPr>
            <a:lvl5pPr marL="2286000" lvl="4" indent="-347154" algn="l">
              <a:spcBef>
                <a:spcPts val="373"/>
              </a:spcBef>
              <a:spcAft>
                <a:spcPts val="0"/>
              </a:spcAft>
              <a:buClr>
                <a:schemeClr val="dk1"/>
              </a:buClr>
              <a:buSzPts val="1867"/>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 name="Google Shape;23;p10"/>
          <p:cNvSpPr txBox="1">
            <a:spLocks noGrp="1"/>
          </p:cNvSpPr>
          <p:nvPr>
            <p:ph type="body" idx="3"/>
          </p:nvPr>
        </p:nvSpPr>
        <p:spPr>
          <a:xfrm>
            <a:off x="1464742" y="1380203"/>
            <a:ext cx="9573684" cy="521749"/>
          </a:xfrm>
          <a:prstGeom prst="rect">
            <a:avLst/>
          </a:prstGeom>
          <a:noFill/>
          <a:ln>
            <a:noFill/>
          </a:ln>
        </p:spPr>
        <p:txBody>
          <a:bodyPr spcFirstLastPara="1" wrap="square" lIns="0" tIns="0" rIns="91425" bIns="45700" anchor="t" anchorCtr="0">
            <a:noAutofit/>
          </a:bodyPr>
          <a:lstStyle>
            <a:lvl1pPr marL="457200" lvl="0" indent="-228600" algn="l">
              <a:lnSpc>
                <a:spcPct val="85000"/>
              </a:lnSpc>
              <a:spcBef>
                <a:spcPts val="0"/>
              </a:spcBef>
              <a:spcAft>
                <a:spcPts val="0"/>
              </a:spcAft>
              <a:buSzPts val="2667"/>
              <a:buNone/>
              <a:defRPr sz="2667">
                <a:solidFill>
                  <a:schemeClr val="accent2"/>
                </a:solidFill>
              </a:defRPr>
            </a:lvl1pPr>
            <a:lvl2pPr marL="914400" lvl="1" indent="-228600" algn="l">
              <a:spcBef>
                <a:spcPts val="453"/>
              </a:spcBef>
              <a:spcAft>
                <a:spcPts val="0"/>
              </a:spcAft>
              <a:buClr>
                <a:schemeClr val="dk1"/>
              </a:buClr>
              <a:buSzPts val="1814"/>
              <a:buNone/>
              <a:defRPr/>
            </a:lvl2pPr>
            <a:lvl3pPr marL="1371600" lvl="2" indent="-228600" algn="l">
              <a:spcBef>
                <a:spcPts val="373"/>
              </a:spcBef>
              <a:spcAft>
                <a:spcPts val="0"/>
              </a:spcAft>
              <a:buClr>
                <a:schemeClr val="dk1"/>
              </a:buClr>
              <a:buSzPts val="1867"/>
              <a:buNone/>
              <a:defRPr/>
            </a:lvl3pPr>
            <a:lvl4pPr marL="1828800" lvl="3" indent="-228600" algn="l">
              <a:spcBef>
                <a:spcPts val="373"/>
              </a:spcBef>
              <a:spcAft>
                <a:spcPts val="0"/>
              </a:spcAft>
              <a:buClr>
                <a:schemeClr val="dk1"/>
              </a:buClr>
              <a:buSzPts val="1867"/>
              <a:buNone/>
              <a:defRPr/>
            </a:lvl4pPr>
            <a:lvl5pPr marL="2286000" lvl="4" indent="-228600" algn="l">
              <a:spcBef>
                <a:spcPts val="373"/>
              </a:spcBef>
              <a:spcAft>
                <a:spcPts val="0"/>
              </a:spcAft>
              <a:buClr>
                <a:schemeClr val="dk1"/>
              </a:buClr>
              <a:buSzPts val="1867"/>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5017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57188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4"/>
        <p:cNvGrpSpPr/>
        <p:nvPr/>
      </p:nvGrpSpPr>
      <p:grpSpPr>
        <a:xfrm>
          <a:off x="0" y="0"/>
          <a:ext cx="0" cy="0"/>
          <a:chOff x="0" y="0"/>
          <a:chExt cx="0" cy="0"/>
        </a:xfrm>
      </p:grpSpPr>
      <p:sp>
        <p:nvSpPr>
          <p:cNvPr id="25" name="Google Shape;25;p11"/>
          <p:cNvSpPr txBox="1">
            <a:spLocks noGrp="1"/>
          </p:cNvSpPr>
          <p:nvPr>
            <p:ph type="title"/>
          </p:nvPr>
        </p:nvSpPr>
        <p:spPr>
          <a:xfrm>
            <a:off x="1464743" y="377145"/>
            <a:ext cx="9573685" cy="1003056"/>
          </a:xfrm>
          <a:prstGeom prst="rect">
            <a:avLst/>
          </a:prstGeom>
          <a:noFill/>
          <a:ln>
            <a:noFill/>
          </a:ln>
        </p:spPr>
        <p:txBody>
          <a:bodyPr spcFirstLastPara="1" wrap="square" lIns="0" tIns="45700" rIns="91425" bIns="45700" anchor="ctr" anchorCtr="0">
            <a:normAutofit/>
          </a:bodyPr>
          <a:lstStyle>
            <a:lvl1pPr lvl="0" algn="l">
              <a:lnSpc>
                <a:spcPct val="90000"/>
              </a:lnSpc>
              <a:spcBef>
                <a:spcPts val="0"/>
              </a:spcBef>
              <a:spcAft>
                <a:spcPts val="0"/>
              </a:spcAft>
              <a:buClr>
                <a:srgbClr val="514689"/>
              </a:buClr>
              <a:buSzPts val="3733"/>
              <a:buFont typeface="Calibri"/>
              <a:buNone/>
              <a:defRPr>
                <a:solidFill>
                  <a:srgbClr val="51468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1"/>
          <p:cNvSpPr txBox="1">
            <a:spLocks noGrp="1"/>
          </p:cNvSpPr>
          <p:nvPr>
            <p:ph type="body" idx="1"/>
          </p:nvPr>
        </p:nvSpPr>
        <p:spPr>
          <a:xfrm>
            <a:off x="1451427" y="2035613"/>
            <a:ext cx="9586999" cy="3968748"/>
          </a:xfrm>
          <a:prstGeom prst="rect">
            <a:avLst/>
          </a:prstGeom>
          <a:noFill/>
          <a:ln>
            <a:noFill/>
          </a:ln>
        </p:spPr>
        <p:txBody>
          <a:bodyPr spcFirstLastPara="1" wrap="square" lIns="0" tIns="0" rIns="91425" bIns="45700" anchor="t" anchorCtr="0">
            <a:noAutofit/>
          </a:bodyPr>
          <a:lstStyle>
            <a:lvl1pPr marL="457200" lvl="0" indent="-342900" algn="l">
              <a:spcBef>
                <a:spcPts val="360"/>
              </a:spcBef>
              <a:spcAft>
                <a:spcPts val="0"/>
              </a:spcAft>
              <a:buSzPts val="1800"/>
              <a:buChar char="•"/>
              <a:defRPr/>
            </a:lvl1pPr>
            <a:lvl2pPr marL="914400" lvl="1" indent="-320040" algn="l">
              <a:spcBef>
                <a:spcPts val="360"/>
              </a:spcBef>
              <a:spcAft>
                <a:spcPts val="0"/>
              </a:spcAft>
              <a:buClr>
                <a:schemeClr val="dk1"/>
              </a:buClr>
              <a:buSzPts val="144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 name="Google Shape;27;p11"/>
          <p:cNvSpPr txBox="1">
            <a:spLocks noGrp="1"/>
          </p:cNvSpPr>
          <p:nvPr>
            <p:ph type="body" idx="2"/>
          </p:nvPr>
        </p:nvSpPr>
        <p:spPr>
          <a:xfrm>
            <a:off x="1451430" y="1380203"/>
            <a:ext cx="9586997" cy="521749"/>
          </a:xfrm>
          <a:prstGeom prst="rect">
            <a:avLst/>
          </a:prstGeom>
          <a:noFill/>
          <a:ln>
            <a:noFill/>
          </a:ln>
        </p:spPr>
        <p:txBody>
          <a:bodyPr spcFirstLastPara="1" wrap="square" lIns="0" tIns="0" rIns="91425" bIns="45700" anchor="t" anchorCtr="0">
            <a:noAutofit/>
          </a:bodyPr>
          <a:lstStyle>
            <a:lvl1pPr marL="457200" lvl="0" indent="-228600" algn="l">
              <a:lnSpc>
                <a:spcPct val="85000"/>
              </a:lnSpc>
              <a:spcBef>
                <a:spcPts val="0"/>
              </a:spcBef>
              <a:spcAft>
                <a:spcPts val="0"/>
              </a:spcAft>
              <a:buSzPts val="2667"/>
              <a:buNone/>
              <a:defRPr sz="2667">
                <a:solidFill>
                  <a:schemeClr val="accent2"/>
                </a:solidFill>
              </a:defRPr>
            </a:lvl1pPr>
            <a:lvl2pPr marL="914400" lvl="1" indent="-228600" algn="l">
              <a:spcBef>
                <a:spcPts val="453"/>
              </a:spcBef>
              <a:spcAft>
                <a:spcPts val="0"/>
              </a:spcAft>
              <a:buClr>
                <a:schemeClr val="dk1"/>
              </a:buClr>
              <a:buSzPts val="1814"/>
              <a:buNone/>
              <a:defRPr/>
            </a:lvl2pPr>
            <a:lvl3pPr marL="1371600" lvl="2" indent="-228600" algn="l">
              <a:spcBef>
                <a:spcPts val="373"/>
              </a:spcBef>
              <a:spcAft>
                <a:spcPts val="0"/>
              </a:spcAft>
              <a:buClr>
                <a:schemeClr val="dk1"/>
              </a:buClr>
              <a:buSzPts val="1867"/>
              <a:buNone/>
              <a:defRPr/>
            </a:lvl3pPr>
            <a:lvl4pPr marL="1828800" lvl="3" indent="-228600" algn="l">
              <a:spcBef>
                <a:spcPts val="373"/>
              </a:spcBef>
              <a:spcAft>
                <a:spcPts val="0"/>
              </a:spcAft>
              <a:buClr>
                <a:schemeClr val="dk1"/>
              </a:buClr>
              <a:buSzPts val="1867"/>
              <a:buNone/>
              <a:defRPr/>
            </a:lvl4pPr>
            <a:lvl5pPr marL="2286000" lvl="4" indent="-228600" algn="l">
              <a:spcBef>
                <a:spcPts val="373"/>
              </a:spcBef>
              <a:spcAft>
                <a:spcPts val="0"/>
              </a:spcAft>
              <a:buClr>
                <a:schemeClr val="dk1"/>
              </a:buClr>
              <a:buSzPts val="1867"/>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29758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LM-Title">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663018" y="3112037"/>
            <a:ext cx="6345767" cy="735013"/>
          </a:xfrm>
          <a:prstGeom prst="rect">
            <a:avLst/>
          </a:prstGeom>
        </p:spPr>
        <p:txBody>
          <a:bodyPr/>
          <a:lstStyle>
            <a:lvl1pPr marL="0" indent="0">
              <a:buNone/>
              <a:defRPr sz="4000" b="1">
                <a:solidFill>
                  <a:srgbClr val="8C2347"/>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en-US"/>
              <a:t>40PT TITLE HERE</a:t>
            </a:r>
          </a:p>
        </p:txBody>
      </p:sp>
      <p:sp>
        <p:nvSpPr>
          <p:cNvPr id="3" name="Text Placeholder 2"/>
          <p:cNvSpPr>
            <a:spLocks noGrp="1"/>
          </p:cNvSpPr>
          <p:nvPr>
            <p:ph type="body" sz="quarter" idx="10" hasCustomPrompt="1"/>
          </p:nvPr>
        </p:nvSpPr>
        <p:spPr>
          <a:xfrm>
            <a:off x="4663018" y="2731036"/>
            <a:ext cx="6345767" cy="381000"/>
          </a:xfrm>
          <a:prstGeom prst="rect">
            <a:avLst/>
          </a:prstGeom>
        </p:spPr>
        <p:txBody>
          <a:bodyPr anchor="ctr"/>
          <a:lstStyle>
            <a:lvl1pPr marL="0" indent="0">
              <a:buNone/>
              <a:defRPr sz="2000" i="1">
                <a:solidFill>
                  <a:schemeClr val="tx1">
                    <a:lumMod val="50000"/>
                    <a:lumOff val="50000"/>
                  </a:schemeClr>
                </a:solidFill>
                <a:latin typeface="Times New Roman" charset="0"/>
                <a:ea typeface="Times New Roman" charset="0"/>
                <a:cs typeface="Times New Roman" charset="0"/>
              </a:defRPr>
            </a:lvl1pPr>
            <a:lvl2pPr marL="457200" indent="0">
              <a:buNone/>
              <a:defRPr sz="2000" i="1">
                <a:solidFill>
                  <a:schemeClr val="tx1">
                    <a:lumMod val="50000"/>
                    <a:lumOff val="50000"/>
                  </a:schemeClr>
                </a:solidFill>
                <a:latin typeface="Times New Roman" charset="0"/>
                <a:ea typeface="Times New Roman" charset="0"/>
                <a:cs typeface="Times New Roman" charset="0"/>
              </a:defRPr>
            </a:lvl2pPr>
            <a:lvl3pPr marL="914400" indent="0">
              <a:buNone/>
              <a:defRPr sz="2000" i="1">
                <a:solidFill>
                  <a:schemeClr val="tx1">
                    <a:lumMod val="50000"/>
                    <a:lumOff val="50000"/>
                  </a:schemeClr>
                </a:solidFill>
                <a:latin typeface="Times New Roman" charset="0"/>
                <a:ea typeface="Times New Roman" charset="0"/>
                <a:cs typeface="Times New Roman" charset="0"/>
              </a:defRPr>
            </a:lvl3pPr>
            <a:lvl4pPr marL="1371600" indent="0">
              <a:buNone/>
              <a:defRPr sz="2000" i="1">
                <a:solidFill>
                  <a:schemeClr val="tx1">
                    <a:lumMod val="50000"/>
                    <a:lumOff val="50000"/>
                  </a:schemeClr>
                </a:solidFill>
                <a:latin typeface="Times New Roman" charset="0"/>
                <a:ea typeface="Times New Roman" charset="0"/>
                <a:cs typeface="Times New Roman" charset="0"/>
              </a:defRPr>
            </a:lvl4pPr>
            <a:lvl5pPr marL="1828800" indent="0">
              <a:buNone/>
              <a:defRPr sz="2000" i="1">
                <a:solidFill>
                  <a:schemeClr val="tx1">
                    <a:lumMod val="50000"/>
                    <a:lumOff val="50000"/>
                  </a:schemeClr>
                </a:solidFill>
                <a:latin typeface="Times New Roman" charset="0"/>
                <a:ea typeface="Times New Roman" charset="0"/>
                <a:cs typeface="Times New Roman" charset="0"/>
              </a:defRPr>
            </a:lvl5pPr>
          </a:lstStyle>
          <a:p>
            <a:pPr lvl="0"/>
            <a:r>
              <a:rPr lang="en-US"/>
              <a:t>20pt Headline Here</a:t>
            </a:r>
          </a:p>
        </p:txBody>
      </p:sp>
      <p:grpSp>
        <p:nvGrpSpPr>
          <p:cNvPr id="6" name="Group 5"/>
          <p:cNvGrpSpPr/>
          <p:nvPr userDrawn="1"/>
        </p:nvGrpSpPr>
        <p:grpSpPr>
          <a:xfrm>
            <a:off x="791245" y="2369595"/>
            <a:ext cx="2416216" cy="1878202"/>
            <a:chOff x="297439" y="2116926"/>
            <a:chExt cx="1826636" cy="1893204"/>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217" y="2677246"/>
              <a:ext cx="1450128" cy="1332884"/>
            </a:xfrm>
            <a:prstGeom prst="rect">
              <a:avLst/>
            </a:prstGeom>
          </p:spPr>
        </p:pic>
        <p:pic>
          <p:nvPicPr>
            <p:cNvPr id="9" name="Picture 8"/>
            <p:cNvPicPr>
              <a:picLocks noChangeAspect="1"/>
            </p:cNvPicPr>
            <p:nvPr/>
          </p:nvPicPr>
          <p:blipFill rotWithShape="1">
            <a:blip r:embed="rId3"/>
            <a:srcRect b="70785"/>
            <a:stretch/>
          </p:blipFill>
          <p:spPr>
            <a:xfrm>
              <a:off x="297439" y="2116926"/>
              <a:ext cx="1826636" cy="533646"/>
            </a:xfrm>
            <a:prstGeom prst="rect">
              <a:avLst/>
            </a:prstGeom>
          </p:spPr>
        </p:pic>
      </p:grpSp>
    </p:spTree>
    <p:extLst>
      <p:ext uri="{BB962C8B-B14F-4D97-AF65-F5344CB8AC3E}">
        <p14:creationId xmlns:p14="http://schemas.microsoft.com/office/powerpoint/2010/main" val="853626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LM-Transition">
    <p:spTree>
      <p:nvGrpSpPr>
        <p:cNvPr id="1" name=""/>
        <p:cNvGrpSpPr/>
        <p:nvPr/>
      </p:nvGrpSpPr>
      <p:grpSpPr>
        <a:xfrm>
          <a:off x="0" y="0"/>
          <a:ext cx="0" cy="0"/>
          <a:chOff x="0" y="0"/>
          <a:chExt cx="0" cy="0"/>
        </a:xfrm>
      </p:grpSpPr>
      <p:sp>
        <p:nvSpPr>
          <p:cNvPr id="7" name="Rectangle 6"/>
          <p:cNvSpPr/>
          <p:nvPr userDrawn="1"/>
        </p:nvSpPr>
        <p:spPr>
          <a:xfrm>
            <a:off x="0" y="2290794"/>
            <a:ext cx="12192000" cy="4567206"/>
          </a:xfrm>
          <a:prstGeom prst="rect">
            <a:avLst/>
          </a:prstGeom>
          <a:solidFill>
            <a:srgbClr val="8D2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lt1"/>
              </a:solidFill>
            </a:endParaRPr>
          </a:p>
        </p:txBody>
      </p:sp>
      <p:cxnSp>
        <p:nvCxnSpPr>
          <p:cNvPr id="8" name="Straight Connector 7"/>
          <p:cNvCxnSpPr/>
          <p:nvPr userDrawn="1"/>
        </p:nvCxnSpPr>
        <p:spPr>
          <a:xfrm>
            <a:off x="875819" y="4631593"/>
            <a:ext cx="10440363" cy="0"/>
          </a:xfrm>
          <a:prstGeom prst="line">
            <a:avLst/>
          </a:prstGeom>
          <a:ln>
            <a:solidFill>
              <a:srgbClr val="C9C9C9"/>
            </a:solidFill>
            <a:tailEnd type="none"/>
          </a:ln>
        </p:spPr>
        <p:style>
          <a:lnRef idx="1">
            <a:schemeClr val="accent1"/>
          </a:lnRef>
          <a:fillRef idx="0">
            <a:schemeClr val="accent1"/>
          </a:fillRef>
          <a:effectRef idx="0">
            <a:schemeClr val="accent1"/>
          </a:effectRef>
          <a:fontRef idx="minor">
            <a:schemeClr val="tx1"/>
          </a:fontRef>
        </p:style>
      </p:cxnSp>
      <p:pic>
        <p:nvPicPr>
          <p:cNvPr id="2" name="Picture 1" descr="LM_3C_H-3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8100" y="497976"/>
            <a:ext cx="4584701" cy="1142196"/>
          </a:xfrm>
          <a:prstGeom prst="rect">
            <a:avLst/>
          </a:prstGeom>
        </p:spPr>
      </p:pic>
      <p:pic>
        <p:nvPicPr>
          <p:cNvPr id="11" name="Picture 10" descr="trinity_health.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77705" y="1907926"/>
            <a:ext cx="2604577" cy="192492"/>
          </a:xfrm>
          <a:prstGeom prst="rect">
            <a:avLst/>
          </a:prstGeom>
        </p:spPr>
      </p:pic>
      <p:sp>
        <p:nvSpPr>
          <p:cNvPr id="12" name="Text Placeholder 2"/>
          <p:cNvSpPr>
            <a:spLocks noGrp="1"/>
          </p:cNvSpPr>
          <p:nvPr>
            <p:ph type="body" sz="quarter" idx="10" hasCustomPrompt="1"/>
          </p:nvPr>
        </p:nvSpPr>
        <p:spPr>
          <a:xfrm>
            <a:off x="875819" y="4031767"/>
            <a:ext cx="10440363" cy="381000"/>
          </a:xfrm>
          <a:prstGeom prst="rect">
            <a:avLst/>
          </a:prstGeom>
        </p:spPr>
        <p:txBody>
          <a:bodyPr anchor="ctr"/>
          <a:lstStyle>
            <a:lvl1pPr marL="0" indent="0" algn="ctr">
              <a:buNone/>
              <a:defRPr sz="2800" b="1" i="0" baseline="0">
                <a:solidFill>
                  <a:schemeClr val="bg1"/>
                </a:solidFill>
                <a:latin typeface="Arial"/>
                <a:ea typeface="Times New Roman" charset="0"/>
                <a:cs typeface="Arial"/>
              </a:defRPr>
            </a:lvl1pPr>
            <a:lvl2pPr marL="457200" indent="0">
              <a:buNone/>
              <a:defRPr sz="2000" i="1">
                <a:solidFill>
                  <a:schemeClr val="tx1">
                    <a:lumMod val="50000"/>
                    <a:lumOff val="50000"/>
                  </a:schemeClr>
                </a:solidFill>
                <a:latin typeface="Times New Roman" charset="0"/>
                <a:ea typeface="Times New Roman" charset="0"/>
                <a:cs typeface="Times New Roman" charset="0"/>
              </a:defRPr>
            </a:lvl2pPr>
            <a:lvl3pPr marL="914400" indent="0">
              <a:buNone/>
              <a:defRPr sz="2000" i="1">
                <a:solidFill>
                  <a:schemeClr val="tx1">
                    <a:lumMod val="50000"/>
                    <a:lumOff val="50000"/>
                  </a:schemeClr>
                </a:solidFill>
                <a:latin typeface="Times New Roman" charset="0"/>
                <a:ea typeface="Times New Roman" charset="0"/>
                <a:cs typeface="Times New Roman" charset="0"/>
              </a:defRPr>
            </a:lvl3pPr>
            <a:lvl4pPr marL="1371600" indent="0">
              <a:buNone/>
              <a:defRPr sz="2000" i="1">
                <a:solidFill>
                  <a:schemeClr val="tx1">
                    <a:lumMod val="50000"/>
                    <a:lumOff val="50000"/>
                  </a:schemeClr>
                </a:solidFill>
                <a:latin typeface="Times New Roman" charset="0"/>
                <a:ea typeface="Times New Roman" charset="0"/>
                <a:cs typeface="Times New Roman" charset="0"/>
              </a:defRPr>
            </a:lvl4pPr>
            <a:lvl5pPr marL="1828800" indent="0">
              <a:buNone/>
              <a:defRPr sz="2000" i="1">
                <a:solidFill>
                  <a:schemeClr val="tx1">
                    <a:lumMod val="50000"/>
                    <a:lumOff val="50000"/>
                  </a:schemeClr>
                </a:solidFill>
                <a:latin typeface="Times New Roman" charset="0"/>
                <a:ea typeface="Times New Roman" charset="0"/>
                <a:cs typeface="Times New Roman" charset="0"/>
              </a:defRPr>
            </a:lvl5pPr>
          </a:lstStyle>
          <a:p>
            <a:pPr lvl="0"/>
            <a:r>
              <a:rPr lang="en-US"/>
              <a:t>28PT TITLE HERE</a:t>
            </a:r>
          </a:p>
        </p:txBody>
      </p:sp>
      <p:sp>
        <p:nvSpPr>
          <p:cNvPr id="13" name="Text Placeholder 2"/>
          <p:cNvSpPr>
            <a:spLocks noGrp="1"/>
          </p:cNvSpPr>
          <p:nvPr>
            <p:ph type="body" sz="quarter" idx="11" hasCustomPrompt="1"/>
          </p:nvPr>
        </p:nvSpPr>
        <p:spPr>
          <a:xfrm>
            <a:off x="875819" y="4886876"/>
            <a:ext cx="10440363" cy="381000"/>
          </a:xfrm>
          <a:prstGeom prst="rect">
            <a:avLst/>
          </a:prstGeom>
        </p:spPr>
        <p:txBody>
          <a:bodyPr anchor="ctr"/>
          <a:lstStyle>
            <a:lvl1pPr marL="0" indent="0" algn="ctr">
              <a:buNone/>
              <a:defRPr sz="2800" b="1" i="1" baseline="0">
                <a:solidFill>
                  <a:schemeClr val="bg1"/>
                </a:solidFill>
                <a:latin typeface="Times"/>
                <a:ea typeface="Times New Roman" charset="0"/>
                <a:cs typeface="Times"/>
              </a:defRPr>
            </a:lvl1pPr>
            <a:lvl2pPr marL="457200" indent="0">
              <a:buNone/>
              <a:defRPr sz="2000" i="1">
                <a:solidFill>
                  <a:schemeClr val="tx1">
                    <a:lumMod val="50000"/>
                    <a:lumOff val="50000"/>
                  </a:schemeClr>
                </a:solidFill>
                <a:latin typeface="Times New Roman" charset="0"/>
                <a:ea typeface="Times New Roman" charset="0"/>
                <a:cs typeface="Times New Roman" charset="0"/>
              </a:defRPr>
            </a:lvl2pPr>
            <a:lvl3pPr marL="914400" indent="0">
              <a:buNone/>
              <a:defRPr sz="2000" i="1">
                <a:solidFill>
                  <a:schemeClr val="tx1">
                    <a:lumMod val="50000"/>
                    <a:lumOff val="50000"/>
                  </a:schemeClr>
                </a:solidFill>
                <a:latin typeface="Times New Roman" charset="0"/>
                <a:ea typeface="Times New Roman" charset="0"/>
                <a:cs typeface="Times New Roman" charset="0"/>
              </a:defRPr>
            </a:lvl3pPr>
            <a:lvl4pPr marL="1371600" indent="0">
              <a:buNone/>
              <a:defRPr sz="2000" i="1">
                <a:solidFill>
                  <a:schemeClr val="tx1">
                    <a:lumMod val="50000"/>
                    <a:lumOff val="50000"/>
                  </a:schemeClr>
                </a:solidFill>
                <a:latin typeface="Times New Roman" charset="0"/>
                <a:ea typeface="Times New Roman" charset="0"/>
                <a:cs typeface="Times New Roman" charset="0"/>
              </a:defRPr>
            </a:lvl4pPr>
            <a:lvl5pPr marL="1828800" indent="0">
              <a:buNone/>
              <a:defRPr sz="2000" i="1">
                <a:solidFill>
                  <a:schemeClr val="tx1">
                    <a:lumMod val="50000"/>
                    <a:lumOff val="50000"/>
                  </a:schemeClr>
                </a:solidFill>
                <a:latin typeface="Times New Roman" charset="0"/>
                <a:ea typeface="Times New Roman" charset="0"/>
                <a:cs typeface="Times New Roman" charset="0"/>
              </a:defRPr>
            </a:lvl5pPr>
          </a:lstStyle>
          <a:p>
            <a:pPr lvl="0"/>
            <a:r>
              <a:rPr lang="en-US"/>
              <a:t>28pt Subtitle Here</a:t>
            </a:r>
          </a:p>
        </p:txBody>
      </p:sp>
    </p:spTree>
    <p:extLst>
      <p:ext uri="{BB962C8B-B14F-4D97-AF65-F5344CB8AC3E}">
        <p14:creationId xmlns:p14="http://schemas.microsoft.com/office/powerpoint/2010/main" val="35400540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1-Line Title (Blank, Logo Top)">
    <p:spTree>
      <p:nvGrpSpPr>
        <p:cNvPr id="1" name=""/>
        <p:cNvGrpSpPr/>
        <p:nvPr/>
      </p:nvGrpSpPr>
      <p:grpSpPr>
        <a:xfrm>
          <a:off x="0" y="0"/>
          <a:ext cx="0" cy="0"/>
          <a:chOff x="0" y="0"/>
          <a:chExt cx="0" cy="0"/>
        </a:xfrm>
      </p:grpSpPr>
      <p:cxnSp>
        <p:nvCxnSpPr>
          <p:cNvPr id="14" name="Straight Connector 13"/>
          <p:cNvCxnSpPr/>
          <p:nvPr userDrawn="1"/>
        </p:nvCxnSpPr>
        <p:spPr>
          <a:xfrm>
            <a:off x="2" y="1129976"/>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2" hasCustomPrompt="1"/>
          </p:nvPr>
        </p:nvSpPr>
        <p:spPr>
          <a:xfrm>
            <a:off x="700620" y="533969"/>
            <a:ext cx="8867787" cy="488537"/>
          </a:xfrm>
          <a:prstGeom prst="rect">
            <a:avLst/>
          </a:prstGeom>
        </p:spPr>
        <p:txBody>
          <a:bodyPr anchor="ctr"/>
          <a:lstStyle>
            <a:lvl1pPr marL="0" indent="0">
              <a:buNone/>
              <a:defRPr b="1">
                <a:solidFill>
                  <a:srgbClr val="8C2347"/>
                </a:solidFill>
              </a:defRPr>
            </a:lvl1pPr>
            <a:lvl2pPr marL="342900" indent="0">
              <a:buNone/>
              <a:defRPr b="1">
                <a:solidFill>
                  <a:srgbClr val="8C2347"/>
                </a:solidFill>
              </a:defRPr>
            </a:lvl2pPr>
            <a:lvl3pPr marL="685800" indent="0">
              <a:buNone/>
              <a:defRPr b="1">
                <a:solidFill>
                  <a:srgbClr val="8C2347"/>
                </a:solidFill>
              </a:defRPr>
            </a:lvl3pPr>
            <a:lvl4pPr marL="1028700" indent="0">
              <a:buNone/>
              <a:defRPr b="1">
                <a:solidFill>
                  <a:srgbClr val="8C2347"/>
                </a:solidFill>
              </a:defRPr>
            </a:lvl4pPr>
            <a:lvl5pPr marL="1371600" indent="0">
              <a:buNone/>
              <a:defRPr b="1">
                <a:solidFill>
                  <a:srgbClr val="8C2347"/>
                </a:solidFill>
              </a:defRPr>
            </a:lvl5pPr>
          </a:lstStyle>
          <a:p>
            <a:pPr lvl="0"/>
            <a:r>
              <a:rPr lang="en-US"/>
              <a:t>28PT TITLE HERE</a:t>
            </a:r>
          </a:p>
        </p:txBody>
      </p:sp>
      <p:sp>
        <p:nvSpPr>
          <p:cNvPr id="17" name="Rectangle 16"/>
          <p:cNvSpPr/>
          <p:nvPr userDrawn="1"/>
        </p:nvSpPr>
        <p:spPr>
          <a:xfrm>
            <a:off x="9815334" y="5955178"/>
            <a:ext cx="2376668" cy="902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a:p>
        </p:txBody>
      </p:sp>
      <p:sp>
        <p:nvSpPr>
          <p:cNvPr id="5" name="Rectangle 4"/>
          <p:cNvSpPr/>
          <p:nvPr userDrawn="1"/>
        </p:nvSpPr>
        <p:spPr>
          <a:xfrm>
            <a:off x="9815334" y="77979"/>
            <a:ext cx="2376668" cy="944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a:p>
        </p:txBody>
      </p:sp>
      <p:pic>
        <p:nvPicPr>
          <p:cNvPr id="7" name="Picture 6" descr="LM_LUMC_3C_V.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7747" y="317115"/>
            <a:ext cx="1653863" cy="574078"/>
          </a:xfrm>
          <a:prstGeom prst="rect">
            <a:avLst/>
          </a:prstGeom>
        </p:spPr>
      </p:pic>
    </p:spTree>
    <p:extLst>
      <p:ext uri="{BB962C8B-B14F-4D97-AF65-F5344CB8AC3E}">
        <p14:creationId xmlns:p14="http://schemas.microsoft.com/office/powerpoint/2010/main" val="15847280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ver" type="title">
  <p:cSld name="1_Cover">
    <p:spTree>
      <p:nvGrpSpPr>
        <p:cNvPr id="1" name="Shape 17"/>
        <p:cNvGrpSpPr/>
        <p:nvPr/>
      </p:nvGrpSpPr>
      <p:grpSpPr>
        <a:xfrm>
          <a:off x="0" y="0"/>
          <a:ext cx="0" cy="0"/>
          <a:chOff x="0" y="0"/>
          <a:chExt cx="0" cy="0"/>
        </a:xfrm>
      </p:grpSpPr>
      <p:sp>
        <p:nvSpPr>
          <p:cNvPr id="18" name="Google Shape;18;p12"/>
          <p:cNvSpPr/>
          <p:nvPr/>
        </p:nvSpPr>
        <p:spPr>
          <a:xfrm>
            <a:off x="0" y="0"/>
            <a:ext cx="12193200" cy="6861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0" i="0" u="none" strike="noStrike" cap="none">
              <a:solidFill>
                <a:schemeClr val="lt1"/>
              </a:solidFill>
              <a:latin typeface="Cambria"/>
              <a:ea typeface="Cambria"/>
              <a:cs typeface="Cambria"/>
              <a:sym typeface="Cambria"/>
            </a:endParaRPr>
          </a:p>
        </p:txBody>
      </p:sp>
      <p:pic>
        <p:nvPicPr>
          <p:cNvPr id="19" name="Google Shape;19;p12"/>
          <p:cNvPicPr preferRelativeResize="0"/>
          <p:nvPr/>
        </p:nvPicPr>
        <p:blipFill rotWithShape="1">
          <a:blip r:embed="rId2">
            <a:alphaModFix/>
          </a:blip>
          <a:srcRect/>
          <a:stretch/>
        </p:blipFill>
        <p:spPr>
          <a:xfrm>
            <a:off x="0" y="4686300"/>
            <a:ext cx="12192000" cy="2171700"/>
          </a:xfrm>
          <a:prstGeom prst="rect">
            <a:avLst/>
          </a:prstGeom>
          <a:noFill/>
          <a:ln>
            <a:noFill/>
          </a:ln>
        </p:spPr>
      </p:pic>
      <p:sp>
        <p:nvSpPr>
          <p:cNvPr id="20" name="Google Shape;20;p12"/>
          <p:cNvSpPr txBox="1">
            <a:spLocks noGrp="1"/>
          </p:cNvSpPr>
          <p:nvPr>
            <p:ph type="ctrTitle"/>
          </p:nvPr>
        </p:nvSpPr>
        <p:spPr>
          <a:xfrm>
            <a:off x="979200" y="1828800"/>
            <a:ext cx="10234800" cy="1414500"/>
          </a:xfrm>
          <a:prstGeom prst="rect">
            <a:avLst/>
          </a:prstGeom>
          <a:noFill/>
          <a:ln>
            <a:noFill/>
          </a:ln>
        </p:spPr>
        <p:txBody>
          <a:bodyPr spcFirstLastPara="1" wrap="square" lIns="0" tIns="0" rIns="0" bIns="0" anchor="b" anchorCtr="0">
            <a:noAutofit/>
          </a:bodyPr>
          <a:lstStyle>
            <a:lvl1pPr lvl="0" algn="ctr">
              <a:lnSpc>
                <a:spcPct val="85000"/>
              </a:lnSpc>
              <a:spcBef>
                <a:spcPts val="0"/>
              </a:spcBef>
              <a:spcAft>
                <a:spcPts val="0"/>
              </a:spcAft>
              <a:buClr>
                <a:schemeClr val="lt1"/>
              </a:buClr>
              <a:buSzPts val="5400"/>
              <a:buFont typeface="Calibri"/>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2"/>
          <p:cNvSpPr txBox="1">
            <a:spLocks noGrp="1"/>
          </p:cNvSpPr>
          <p:nvPr>
            <p:ph type="subTitle" idx="1"/>
          </p:nvPr>
        </p:nvSpPr>
        <p:spPr>
          <a:xfrm>
            <a:off x="979200" y="3520800"/>
            <a:ext cx="10234800" cy="442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3200"/>
              <a:buFont typeface="Calibri"/>
              <a:buChar char="​"/>
              <a:defRPr sz="3200" i="1">
                <a:solidFill>
                  <a:schemeClr val="lt1"/>
                </a:solidFill>
                <a:latin typeface="Cambria"/>
                <a:ea typeface="Cambria"/>
                <a:cs typeface="Cambria"/>
                <a:sym typeface="Cambria"/>
              </a:defRPr>
            </a:lvl1pPr>
            <a:lvl2pPr lvl="1" algn="ctr">
              <a:lnSpc>
                <a:spcPct val="90000"/>
              </a:lnSpc>
              <a:spcBef>
                <a:spcPts val="600"/>
              </a:spcBef>
              <a:spcAft>
                <a:spcPts val="0"/>
              </a:spcAft>
              <a:buSzPts val="3200"/>
              <a:buFont typeface="Calibri"/>
              <a:buNone/>
              <a:defRPr sz="3200" i="1">
                <a:solidFill>
                  <a:schemeClr val="lt1"/>
                </a:solidFill>
                <a:latin typeface="Cambria"/>
                <a:ea typeface="Cambria"/>
                <a:cs typeface="Cambria"/>
                <a:sym typeface="Cambria"/>
              </a:defRPr>
            </a:lvl2pPr>
            <a:lvl3pPr lvl="2" algn="ctr">
              <a:lnSpc>
                <a:spcPct val="90000"/>
              </a:lnSpc>
              <a:spcBef>
                <a:spcPts val="600"/>
              </a:spcBef>
              <a:spcAft>
                <a:spcPts val="0"/>
              </a:spcAft>
              <a:buSzPts val="3200"/>
              <a:buFont typeface="Calibri"/>
              <a:buChar char="​"/>
              <a:defRPr sz="3200" i="1">
                <a:solidFill>
                  <a:schemeClr val="lt1"/>
                </a:solidFill>
                <a:latin typeface="Cambria"/>
                <a:ea typeface="Cambria"/>
                <a:cs typeface="Cambria"/>
                <a:sym typeface="Cambria"/>
              </a:defRPr>
            </a:lvl3pPr>
            <a:lvl4pPr lvl="3"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4pPr>
            <a:lvl5pPr lvl="4" algn="ctr">
              <a:lnSpc>
                <a:spcPct val="90000"/>
              </a:lnSpc>
              <a:spcBef>
                <a:spcPts val="12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5pPr>
            <a:lvl6pPr lvl="5"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6pPr>
            <a:lvl7pPr lvl="6" algn="ctr">
              <a:lnSpc>
                <a:spcPct val="90000"/>
              </a:lnSpc>
              <a:spcBef>
                <a:spcPts val="9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7pPr>
            <a:lvl8pPr lvl="7"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8pPr>
            <a:lvl9pPr lvl="8"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9pPr>
          </a:lstStyle>
          <a:p>
            <a:endParaRPr/>
          </a:p>
        </p:txBody>
      </p:sp>
      <p:sp>
        <p:nvSpPr>
          <p:cNvPr id="22" name="Google Shape;22;p12"/>
          <p:cNvSpPr txBox="1"/>
          <p:nvPr/>
        </p:nvSpPr>
        <p:spPr>
          <a:xfrm>
            <a:off x="11212800" y="6498000"/>
            <a:ext cx="522000" cy="3600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rgbClr val="595959"/>
                </a:solidFill>
                <a:latin typeface="Calibri"/>
                <a:ea typeface="Calibri"/>
                <a:cs typeface="Calibri"/>
                <a:sym typeface="Calibri"/>
              </a:rPr>
              <a:t>‹#›</a:t>
            </a:fld>
            <a:endParaRPr sz="1400" b="0" i="0" u="none" strike="noStrike" cap="none">
              <a:solidFill>
                <a:srgbClr val="595959"/>
              </a:solidFill>
              <a:latin typeface="Calibri"/>
              <a:ea typeface="Calibri"/>
              <a:cs typeface="Calibri"/>
              <a:sym typeface="Calibri"/>
            </a:endParaRPr>
          </a:p>
        </p:txBody>
      </p:sp>
    </p:spTree>
    <p:extLst>
      <p:ext uri="{BB962C8B-B14F-4D97-AF65-F5344CB8AC3E}">
        <p14:creationId xmlns:p14="http://schemas.microsoft.com/office/powerpoint/2010/main" val="1269876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23"/>
        <p:cNvGrpSpPr/>
        <p:nvPr/>
      </p:nvGrpSpPr>
      <p:grpSpPr>
        <a:xfrm>
          <a:off x="0" y="0"/>
          <a:ext cx="0" cy="0"/>
          <a:chOff x="0" y="0"/>
          <a:chExt cx="0" cy="0"/>
        </a:xfrm>
      </p:grpSpPr>
      <p:sp>
        <p:nvSpPr>
          <p:cNvPr id="24" name="Google Shape;24;p13"/>
          <p:cNvSpPr txBox="1">
            <a:spLocks noGrp="1"/>
          </p:cNvSpPr>
          <p:nvPr>
            <p:ph type="body" idx="1"/>
          </p:nvPr>
        </p:nvSpPr>
        <p:spPr>
          <a:xfrm>
            <a:off x="457200" y="1828800"/>
            <a:ext cx="5410800" cy="4388400"/>
          </a:xfrm>
          <a:prstGeom prst="rect">
            <a:avLst/>
          </a:prstGeom>
          <a:noFill/>
          <a:ln>
            <a:noFill/>
          </a:ln>
        </p:spPr>
        <p:txBody>
          <a:bodyPr spcFirstLastPara="1" wrap="square" lIns="0" tIns="0" rIns="0" bIns="0" anchor="t" anchorCtr="0">
            <a:noAutofit/>
          </a:bodyPr>
          <a:lstStyle>
            <a:lvl1pPr marL="457200" lvl="0" indent="-355600" algn="l">
              <a:lnSpc>
                <a:spcPct val="90000"/>
              </a:lnSpc>
              <a:spcBef>
                <a:spcPts val="0"/>
              </a:spcBef>
              <a:spcAft>
                <a:spcPts val="0"/>
              </a:spcAft>
              <a:buSzPts val="20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81000" algn="l">
              <a:lnSpc>
                <a:spcPct val="90000"/>
              </a:lnSpc>
              <a:spcBef>
                <a:spcPts val="1200"/>
              </a:spcBef>
              <a:spcAft>
                <a:spcPts val="0"/>
              </a:spcAft>
              <a:buClr>
                <a:schemeClr val="accent1"/>
              </a:buClr>
              <a:buSzPts val="24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80000"/>
              </a:lnSpc>
              <a:spcBef>
                <a:spcPts val="900"/>
              </a:spcBef>
              <a:spcAft>
                <a:spcPts val="0"/>
              </a:spcAft>
              <a:buClr>
                <a:schemeClr val="accent5"/>
              </a:buClr>
              <a:buSzPts val="1800"/>
              <a:buChar char="​"/>
              <a:defRPr/>
            </a:lvl7pPr>
            <a:lvl8pPr marL="3657600" lvl="7" indent="-342900" algn="l">
              <a:lnSpc>
                <a:spcPct val="80000"/>
              </a:lnSpc>
              <a:spcBef>
                <a:spcPts val="600"/>
              </a:spcBef>
              <a:spcAft>
                <a:spcPts val="0"/>
              </a:spcAft>
              <a:buClr>
                <a:schemeClr val="dk1"/>
              </a:buClr>
              <a:buSzPts val="1800"/>
              <a:buChar char="​"/>
              <a:defRPr/>
            </a:lvl8pPr>
            <a:lvl9pPr marL="4114800" lvl="8" indent="-342900" algn="l">
              <a:lnSpc>
                <a:spcPct val="80000"/>
              </a:lnSpc>
              <a:spcBef>
                <a:spcPts val="600"/>
              </a:spcBef>
              <a:spcAft>
                <a:spcPts val="0"/>
              </a:spcAft>
              <a:buClr>
                <a:schemeClr val="dk1"/>
              </a:buClr>
              <a:buSzPts val="1800"/>
              <a:buChar char="​"/>
              <a:defRPr/>
            </a:lvl9pPr>
          </a:lstStyle>
          <a:p>
            <a:endParaRPr/>
          </a:p>
        </p:txBody>
      </p:sp>
      <p:sp>
        <p:nvSpPr>
          <p:cNvPr id="25" name="Google Shape;25;p13"/>
          <p:cNvSpPr txBox="1">
            <a:spLocks noGrp="1"/>
          </p:cNvSpPr>
          <p:nvPr>
            <p:ph type="subTitle" idx="2"/>
          </p:nvPr>
        </p:nvSpPr>
        <p:spPr>
          <a:xfrm>
            <a:off x="456000" y="6217200"/>
            <a:ext cx="11278800" cy="183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800"/>
              <a:buFont typeface="Calibri"/>
              <a:buChar char="​"/>
              <a:defRPr sz="800" i="0">
                <a:solidFill>
                  <a:schemeClr val="dk1"/>
                </a:solidFill>
                <a:latin typeface="Calibri"/>
                <a:ea typeface="Calibri"/>
                <a:cs typeface="Calibri"/>
                <a:sym typeface="Calibri"/>
              </a:defRPr>
            </a:lvl1pPr>
            <a:lvl2pPr lvl="1" algn="ctr">
              <a:lnSpc>
                <a:spcPct val="90000"/>
              </a:lnSpc>
              <a:spcBef>
                <a:spcPts val="600"/>
              </a:spcBef>
              <a:spcAft>
                <a:spcPts val="0"/>
              </a:spcAft>
              <a:buSzPts val="3200"/>
              <a:buFont typeface="Calibri"/>
              <a:buNone/>
              <a:defRPr sz="3200" i="1">
                <a:solidFill>
                  <a:schemeClr val="lt1"/>
                </a:solidFill>
                <a:latin typeface="Cambria"/>
                <a:ea typeface="Cambria"/>
                <a:cs typeface="Cambria"/>
                <a:sym typeface="Cambria"/>
              </a:defRPr>
            </a:lvl2pPr>
            <a:lvl3pPr lvl="2" algn="ctr">
              <a:lnSpc>
                <a:spcPct val="90000"/>
              </a:lnSpc>
              <a:spcBef>
                <a:spcPts val="600"/>
              </a:spcBef>
              <a:spcAft>
                <a:spcPts val="0"/>
              </a:spcAft>
              <a:buSzPts val="3200"/>
              <a:buFont typeface="Calibri"/>
              <a:buChar char="​"/>
              <a:defRPr sz="3200" i="1">
                <a:solidFill>
                  <a:schemeClr val="lt1"/>
                </a:solidFill>
                <a:latin typeface="Cambria"/>
                <a:ea typeface="Cambria"/>
                <a:cs typeface="Cambria"/>
                <a:sym typeface="Cambria"/>
              </a:defRPr>
            </a:lvl3pPr>
            <a:lvl4pPr lvl="3"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4pPr>
            <a:lvl5pPr lvl="4" algn="ctr">
              <a:lnSpc>
                <a:spcPct val="90000"/>
              </a:lnSpc>
              <a:spcBef>
                <a:spcPts val="12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5pPr>
            <a:lvl6pPr lvl="5"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6pPr>
            <a:lvl7pPr lvl="6" algn="ctr">
              <a:lnSpc>
                <a:spcPct val="90000"/>
              </a:lnSpc>
              <a:spcBef>
                <a:spcPts val="9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7pPr>
            <a:lvl8pPr lvl="7"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8pPr>
            <a:lvl9pPr lvl="8"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9pPr>
          </a:lstStyle>
          <a:p>
            <a:endParaRPr/>
          </a:p>
        </p:txBody>
      </p:sp>
      <p:sp>
        <p:nvSpPr>
          <p:cNvPr id="26" name="Google Shape;26;p13"/>
          <p:cNvSpPr>
            <a:spLocks noGrp="1"/>
          </p:cNvSpPr>
          <p:nvPr>
            <p:ph type="pic" idx="3"/>
          </p:nvPr>
        </p:nvSpPr>
        <p:spPr>
          <a:xfrm>
            <a:off x="6325200" y="1828800"/>
            <a:ext cx="5410800" cy="4388400"/>
          </a:xfrm>
          <a:prstGeom prst="rect">
            <a:avLst/>
          </a:prstGeom>
          <a:noFill/>
          <a:ln>
            <a:noFill/>
          </a:ln>
        </p:spPr>
      </p:sp>
      <p:sp>
        <p:nvSpPr>
          <p:cNvPr id="27" name="Google Shape;27;p13"/>
          <p:cNvSpPr txBox="1">
            <a:spLocks noGrp="1"/>
          </p:cNvSpPr>
          <p:nvPr>
            <p:ph type="dt" idx="10"/>
          </p:nvPr>
        </p:nvSpPr>
        <p:spPr>
          <a:xfrm>
            <a:off x="10111200" y="6498000"/>
            <a:ext cx="979200" cy="3600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3"/>
          <p:cNvSpPr txBox="1">
            <a:spLocks noGrp="1"/>
          </p:cNvSpPr>
          <p:nvPr>
            <p:ph type="ftr" idx="11"/>
          </p:nvPr>
        </p:nvSpPr>
        <p:spPr>
          <a:xfrm>
            <a:off x="2597850" y="6498000"/>
            <a:ext cx="6996300" cy="36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3"/>
          <p:cNvSpPr txBox="1">
            <a:spLocks noGrp="1"/>
          </p:cNvSpPr>
          <p:nvPr>
            <p:ph type="sldNum" idx="12"/>
          </p:nvPr>
        </p:nvSpPr>
        <p:spPr>
          <a:xfrm>
            <a:off x="11212800" y="6498000"/>
            <a:ext cx="522000" cy="36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13"/>
          <p:cNvSpPr txBox="1">
            <a:spLocks noGrp="1"/>
          </p:cNvSpPr>
          <p:nvPr>
            <p:ph type="title"/>
          </p:nvPr>
        </p:nvSpPr>
        <p:spPr>
          <a:xfrm>
            <a:off x="457200" y="457200"/>
            <a:ext cx="11278800" cy="1202100"/>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079840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Green">
  <p:cSld name="Title and Content: Green">
    <p:spTree>
      <p:nvGrpSpPr>
        <p:cNvPr id="1" name="Shape 31"/>
        <p:cNvGrpSpPr/>
        <p:nvPr/>
      </p:nvGrpSpPr>
      <p:grpSpPr>
        <a:xfrm>
          <a:off x="0" y="0"/>
          <a:ext cx="0" cy="0"/>
          <a:chOff x="0" y="0"/>
          <a:chExt cx="0" cy="0"/>
        </a:xfrm>
      </p:grpSpPr>
      <p:pic>
        <p:nvPicPr>
          <p:cNvPr id="32" name="Google Shape;32;p14"/>
          <p:cNvPicPr preferRelativeResize="0"/>
          <p:nvPr/>
        </p:nvPicPr>
        <p:blipFill rotWithShape="1">
          <a:blip r:embed="rId2">
            <a:alphaModFix/>
          </a:blip>
          <a:srcRect/>
          <a:stretch/>
        </p:blipFill>
        <p:spPr>
          <a:xfrm>
            <a:off x="0" y="5295900"/>
            <a:ext cx="12192000" cy="1562099"/>
          </a:xfrm>
          <a:prstGeom prst="rect">
            <a:avLst/>
          </a:prstGeom>
          <a:noFill/>
          <a:ln>
            <a:noFill/>
          </a:ln>
        </p:spPr>
      </p:pic>
      <p:sp>
        <p:nvSpPr>
          <p:cNvPr id="33" name="Google Shape;33;p14"/>
          <p:cNvSpPr txBox="1">
            <a:spLocks noGrp="1"/>
          </p:cNvSpPr>
          <p:nvPr>
            <p:ph type="body" idx="1"/>
          </p:nvPr>
        </p:nvSpPr>
        <p:spPr>
          <a:xfrm>
            <a:off x="457200" y="1828800"/>
            <a:ext cx="11278800" cy="3369900"/>
          </a:xfrm>
          <a:prstGeom prst="rect">
            <a:avLst/>
          </a:prstGeom>
          <a:noFill/>
          <a:ln>
            <a:noFill/>
          </a:ln>
        </p:spPr>
        <p:txBody>
          <a:bodyPr spcFirstLastPara="1" wrap="square" lIns="0" tIns="0" rIns="0" bIns="0" anchor="t" anchorCtr="0">
            <a:noAutofit/>
          </a:bodyPr>
          <a:lstStyle>
            <a:lvl1pPr marL="457200" lvl="0" indent="-355600" algn="l">
              <a:lnSpc>
                <a:spcPct val="90000"/>
              </a:lnSpc>
              <a:spcBef>
                <a:spcPts val="0"/>
              </a:spcBef>
              <a:spcAft>
                <a:spcPts val="0"/>
              </a:spcAft>
              <a:buSzPts val="20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81000" algn="l">
              <a:lnSpc>
                <a:spcPct val="90000"/>
              </a:lnSpc>
              <a:spcBef>
                <a:spcPts val="1200"/>
              </a:spcBef>
              <a:spcAft>
                <a:spcPts val="0"/>
              </a:spcAft>
              <a:buClr>
                <a:schemeClr val="accent1"/>
              </a:buClr>
              <a:buSzPts val="24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80000"/>
              </a:lnSpc>
              <a:spcBef>
                <a:spcPts val="900"/>
              </a:spcBef>
              <a:spcAft>
                <a:spcPts val="0"/>
              </a:spcAft>
              <a:buClr>
                <a:schemeClr val="accent5"/>
              </a:buClr>
              <a:buSzPts val="1800"/>
              <a:buChar char="​"/>
              <a:defRPr/>
            </a:lvl7pPr>
            <a:lvl8pPr marL="3657600" lvl="7" indent="-342900" algn="l">
              <a:lnSpc>
                <a:spcPct val="80000"/>
              </a:lnSpc>
              <a:spcBef>
                <a:spcPts val="600"/>
              </a:spcBef>
              <a:spcAft>
                <a:spcPts val="0"/>
              </a:spcAft>
              <a:buClr>
                <a:schemeClr val="dk1"/>
              </a:buClr>
              <a:buSzPts val="1800"/>
              <a:buChar char="​"/>
              <a:defRPr/>
            </a:lvl8pPr>
            <a:lvl9pPr marL="4114800" lvl="8" indent="-342900" algn="l">
              <a:lnSpc>
                <a:spcPct val="80000"/>
              </a:lnSpc>
              <a:spcBef>
                <a:spcPts val="600"/>
              </a:spcBef>
              <a:spcAft>
                <a:spcPts val="0"/>
              </a:spcAft>
              <a:buClr>
                <a:schemeClr val="dk1"/>
              </a:buClr>
              <a:buSzPts val="1800"/>
              <a:buChar char="​"/>
              <a:defRPr/>
            </a:lvl9pPr>
          </a:lstStyle>
          <a:p>
            <a:endParaRPr/>
          </a:p>
        </p:txBody>
      </p:sp>
      <p:sp>
        <p:nvSpPr>
          <p:cNvPr id="34" name="Google Shape;34;p14"/>
          <p:cNvSpPr txBox="1">
            <a:spLocks noGrp="1"/>
          </p:cNvSpPr>
          <p:nvPr>
            <p:ph type="subTitle" idx="2"/>
          </p:nvPr>
        </p:nvSpPr>
        <p:spPr>
          <a:xfrm>
            <a:off x="456000" y="5204099"/>
            <a:ext cx="11278800" cy="183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800"/>
              <a:buFont typeface="Calibri"/>
              <a:buChar char="​"/>
              <a:defRPr sz="800" i="0">
                <a:solidFill>
                  <a:schemeClr val="dk1"/>
                </a:solidFill>
                <a:latin typeface="Calibri"/>
                <a:ea typeface="Calibri"/>
                <a:cs typeface="Calibri"/>
                <a:sym typeface="Calibri"/>
              </a:defRPr>
            </a:lvl1pPr>
            <a:lvl2pPr lvl="1" algn="ctr">
              <a:lnSpc>
                <a:spcPct val="90000"/>
              </a:lnSpc>
              <a:spcBef>
                <a:spcPts val="600"/>
              </a:spcBef>
              <a:spcAft>
                <a:spcPts val="0"/>
              </a:spcAft>
              <a:buSzPts val="3200"/>
              <a:buFont typeface="Calibri"/>
              <a:buNone/>
              <a:defRPr sz="3200" i="1">
                <a:solidFill>
                  <a:schemeClr val="lt1"/>
                </a:solidFill>
                <a:latin typeface="Cambria"/>
                <a:ea typeface="Cambria"/>
                <a:cs typeface="Cambria"/>
                <a:sym typeface="Cambria"/>
              </a:defRPr>
            </a:lvl2pPr>
            <a:lvl3pPr lvl="2" algn="ctr">
              <a:lnSpc>
                <a:spcPct val="90000"/>
              </a:lnSpc>
              <a:spcBef>
                <a:spcPts val="600"/>
              </a:spcBef>
              <a:spcAft>
                <a:spcPts val="0"/>
              </a:spcAft>
              <a:buSzPts val="3200"/>
              <a:buFont typeface="Calibri"/>
              <a:buChar char="​"/>
              <a:defRPr sz="3200" i="1">
                <a:solidFill>
                  <a:schemeClr val="lt1"/>
                </a:solidFill>
                <a:latin typeface="Cambria"/>
                <a:ea typeface="Cambria"/>
                <a:cs typeface="Cambria"/>
                <a:sym typeface="Cambria"/>
              </a:defRPr>
            </a:lvl3pPr>
            <a:lvl4pPr lvl="3"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4pPr>
            <a:lvl5pPr lvl="4" algn="ctr">
              <a:lnSpc>
                <a:spcPct val="90000"/>
              </a:lnSpc>
              <a:spcBef>
                <a:spcPts val="12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5pPr>
            <a:lvl6pPr lvl="5"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6pPr>
            <a:lvl7pPr lvl="6" algn="ctr">
              <a:lnSpc>
                <a:spcPct val="90000"/>
              </a:lnSpc>
              <a:spcBef>
                <a:spcPts val="9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7pPr>
            <a:lvl8pPr lvl="7"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8pPr>
            <a:lvl9pPr lvl="8"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9pPr>
          </a:lstStyle>
          <a:p>
            <a:endParaRPr/>
          </a:p>
        </p:txBody>
      </p:sp>
      <p:sp>
        <p:nvSpPr>
          <p:cNvPr id="35" name="Google Shape;35;p14"/>
          <p:cNvSpPr txBox="1">
            <a:spLocks noGrp="1"/>
          </p:cNvSpPr>
          <p:nvPr>
            <p:ph type="dt" idx="10"/>
          </p:nvPr>
        </p:nvSpPr>
        <p:spPr>
          <a:xfrm>
            <a:off x="10111200" y="6498000"/>
            <a:ext cx="979200" cy="3600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4"/>
          <p:cNvSpPr txBox="1">
            <a:spLocks noGrp="1"/>
          </p:cNvSpPr>
          <p:nvPr>
            <p:ph type="ftr" idx="11"/>
          </p:nvPr>
        </p:nvSpPr>
        <p:spPr>
          <a:xfrm>
            <a:off x="2597850" y="6498000"/>
            <a:ext cx="6996300" cy="36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4"/>
          <p:cNvSpPr txBox="1">
            <a:spLocks noGrp="1"/>
          </p:cNvSpPr>
          <p:nvPr>
            <p:ph type="sldNum" idx="12"/>
          </p:nvPr>
        </p:nvSpPr>
        <p:spPr>
          <a:xfrm>
            <a:off x="11212800" y="6498000"/>
            <a:ext cx="522000" cy="360000"/>
          </a:xfrm>
          <a:prstGeom prst="rect">
            <a:avLst/>
          </a:prstGeom>
          <a:noFill/>
          <a:ln>
            <a:noFill/>
          </a:ln>
        </p:spPr>
        <p:txBody>
          <a:bodyPr spcFirstLastPara="1" wrap="square" lIns="0" tIns="0" rIns="0" bIns="0" anchor="t" anchorCtr="0">
            <a:noAutofit/>
          </a:bodyPr>
          <a:lstStyle>
            <a:lvl1pPr marL="0" lvl="0" indent="0" algn="r">
              <a:spcBef>
                <a:spcPts val="0"/>
              </a:spcBef>
              <a:buNone/>
              <a:defRPr sz="1400" b="0" i="0" u="none" strike="noStrike" cap="none">
                <a:solidFill>
                  <a:schemeClr val="lt1"/>
                </a:solidFill>
                <a:latin typeface="Calibri"/>
                <a:ea typeface="Calibri"/>
                <a:cs typeface="Calibri"/>
                <a:sym typeface="Calibri"/>
              </a:defRPr>
            </a:lvl1pPr>
            <a:lvl2pPr marL="0" lvl="1" indent="0" algn="r">
              <a:spcBef>
                <a:spcPts val="0"/>
              </a:spcBef>
              <a:buNone/>
              <a:defRPr sz="1400" b="0" i="0" u="none" strike="noStrike" cap="none">
                <a:solidFill>
                  <a:schemeClr val="lt1"/>
                </a:solidFill>
                <a:latin typeface="Calibri"/>
                <a:ea typeface="Calibri"/>
                <a:cs typeface="Calibri"/>
                <a:sym typeface="Calibri"/>
              </a:defRPr>
            </a:lvl2pPr>
            <a:lvl3pPr marL="0" lvl="2" indent="0" algn="r">
              <a:spcBef>
                <a:spcPts val="0"/>
              </a:spcBef>
              <a:buNone/>
              <a:defRPr sz="1400" b="0" i="0" u="none" strike="noStrike" cap="none">
                <a:solidFill>
                  <a:schemeClr val="lt1"/>
                </a:solidFill>
                <a:latin typeface="Calibri"/>
                <a:ea typeface="Calibri"/>
                <a:cs typeface="Calibri"/>
                <a:sym typeface="Calibri"/>
              </a:defRPr>
            </a:lvl3pPr>
            <a:lvl4pPr marL="0" lvl="3" indent="0" algn="r">
              <a:spcBef>
                <a:spcPts val="0"/>
              </a:spcBef>
              <a:buNone/>
              <a:defRPr sz="1400" b="0" i="0" u="none" strike="noStrike" cap="none">
                <a:solidFill>
                  <a:schemeClr val="lt1"/>
                </a:solidFill>
                <a:latin typeface="Calibri"/>
                <a:ea typeface="Calibri"/>
                <a:cs typeface="Calibri"/>
                <a:sym typeface="Calibri"/>
              </a:defRPr>
            </a:lvl4pPr>
            <a:lvl5pPr marL="0" lvl="4" indent="0" algn="r">
              <a:spcBef>
                <a:spcPts val="0"/>
              </a:spcBef>
              <a:buNone/>
              <a:defRPr sz="1400" b="0" i="0" u="none" strike="noStrike" cap="none">
                <a:solidFill>
                  <a:schemeClr val="lt1"/>
                </a:solidFill>
                <a:latin typeface="Calibri"/>
                <a:ea typeface="Calibri"/>
                <a:cs typeface="Calibri"/>
                <a:sym typeface="Calibri"/>
              </a:defRPr>
            </a:lvl5pPr>
            <a:lvl6pPr marL="0" lvl="5" indent="0" algn="r">
              <a:spcBef>
                <a:spcPts val="0"/>
              </a:spcBef>
              <a:buNone/>
              <a:defRPr sz="1400" b="0" i="0" u="none" strike="noStrike" cap="none">
                <a:solidFill>
                  <a:schemeClr val="lt1"/>
                </a:solidFill>
                <a:latin typeface="Calibri"/>
                <a:ea typeface="Calibri"/>
                <a:cs typeface="Calibri"/>
                <a:sym typeface="Calibri"/>
              </a:defRPr>
            </a:lvl6pPr>
            <a:lvl7pPr marL="0" lvl="6" indent="0" algn="r">
              <a:spcBef>
                <a:spcPts val="0"/>
              </a:spcBef>
              <a:buNone/>
              <a:defRPr sz="1400" b="0" i="0" u="none" strike="noStrike" cap="none">
                <a:solidFill>
                  <a:schemeClr val="lt1"/>
                </a:solidFill>
                <a:latin typeface="Calibri"/>
                <a:ea typeface="Calibri"/>
                <a:cs typeface="Calibri"/>
                <a:sym typeface="Calibri"/>
              </a:defRPr>
            </a:lvl7pPr>
            <a:lvl8pPr marL="0" lvl="7" indent="0" algn="r">
              <a:spcBef>
                <a:spcPts val="0"/>
              </a:spcBef>
              <a:buNone/>
              <a:defRPr sz="1400" b="0" i="0" u="none" strike="noStrike" cap="none">
                <a:solidFill>
                  <a:schemeClr val="lt1"/>
                </a:solidFill>
                <a:latin typeface="Calibri"/>
                <a:ea typeface="Calibri"/>
                <a:cs typeface="Calibri"/>
                <a:sym typeface="Calibri"/>
              </a:defRPr>
            </a:lvl8pPr>
            <a:lvl9pPr marL="0" lvl="8" indent="0" algn="r">
              <a:spcBef>
                <a:spcPts val="0"/>
              </a:spcBef>
              <a:buNone/>
              <a:defRPr sz="14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8" name="Google Shape;38;p14"/>
          <p:cNvSpPr txBox="1"/>
          <p:nvPr/>
        </p:nvSpPr>
        <p:spPr>
          <a:xfrm>
            <a:off x="464042" y="6498000"/>
            <a:ext cx="2252557" cy="360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400"/>
              <a:buFont typeface="Calibri"/>
              <a:buNone/>
            </a:pPr>
            <a:r>
              <a:rPr lang="en-US" sz="1400" b="0" i="0" u="none" strike="noStrike" cap="none">
                <a:solidFill>
                  <a:schemeClr val="lt1"/>
                </a:solidFill>
                <a:latin typeface="Calibri"/>
                <a:ea typeface="Calibri"/>
                <a:cs typeface="Calibri"/>
                <a:sym typeface="Calibri"/>
              </a:rPr>
              <a:t>OSF HealthCare</a:t>
            </a:r>
            <a:endParaRPr/>
          </a:p>
        </p:txBody>
      </p:sp>
      <p:sp>
        <p:nvSpPr>
          <p:cNvPr id="39" name="Google Shape;39;p14"/>
          <p:cNvSpPr txBox="1">
            <a:spLocks noGrp="1"/>
          </p:cNvSpPr>
          <p:nvPr>
            <p:ph type="title"/>
          </p:nvPr>
        </p:nvSpPr>
        <p:spPr>
          <a:xfrm>
            <a:off x="457200" y="457200"/>
            <a:ext cx="11278800" cy="1202100"/>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778095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A4B536-2E41-B745-92AF-B3CE72989A30}"/>
              </a:ext>
            </a:extLst>
          </p:cNvPr>
          <p:cNvSpPr/>
          <p:nvPr userDrawn="1"/>
        </p:nvSpPr>
        <p:spPr bwMode="auto">
          <a:xfrm>
            <a:off x="-11955" y="1940614"/>
            <a:ext cx="12203955" cy="4917387"/>
          </a:xfrm>
          <a:prstGeom prst="rect">
            <a:avLst/>
          </a:prstGeom>
          <a:solidFill>
            <a:srgbClr val="E3E3E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29715" name="Rectangle 19"/>
          <p:cNvSpPr>
            <a:spLocks noGrp="1" noChangeArrowheads="1"/>
          </p:cNvSpPr>
          <p:nvPr>
            <p:ph type="ctrTitle" hasCustomPrompt="1"/>
          </p:nvPr>
        </p:nvSpPr>
        <p:spPr>
          <a:xfrm>
            <a:off x="2840567" y="2114007"/>
            <a:ext cx="8026400" cy="2209800"/>
          </a:xfrm>
          <a:prstGeom prst="rect">
            <a:avLst/>
          </a:prstGeom>
        </p:spPr>
        <p:txBody>
          <a:bodyPr/>
          <a:lstStyle>
            <a:lvl1pPr>
              <a:defRPr sz="4600" b="0" i="0" baseline="0">
                <a:solidFill>
                  <a:schemeClr val="tx1"/>
                </a:solidFill>
                <a:latin typeface="+mj-lt"/>
                <a:ea typeface="Roboto Medium" panose="02000000000000000000" pitchFamily="2" charset="0"/>
              </a:defRPr>
            </a:lvl1pPr>
          </a:lstStyle>
          <a:p>
            <a:r>
              <a:rPr lang="en-US"/>
              <a:t>Insert Master Slide Title Here</a:t>
            </a:r>
          </a:p>
        </p:txBody>
      </p:sp>
      <p:sp>
        <p:nvSpPr>
          <p:cNvPr id="29716" name="Rectangle 20"/>
          <p:cNvSpPr>
            <a:spLocks noGrp="1" noChangeArrowheads="1"/>
          </p:cNvSpPr>
          <p:nvPr>
            <p:ph type="subTitle" idx="1" hasCustomPrompt="1"/>
          </p:nvPr>
        </p:nvSpPr>
        <p:spPr>
          <a:xfrm>
            <a:off x="2840567" y="4425516"/>
            <a:ext cx="8741833" cy="1137085"/>
          </a:xfrm>
        </p:spPr>
        <p:txBody>
          <a:bodyPr/>
          <a:lstStyle>
            <a:lvl1pPr marL="0" indent="0">
              <a:buFont typeface="Wingdings" pitchFamily="4" charset="2"/>
              <a:buNone/>
              <a:defRPr sz="2500" b="0" i="0" baseline="0">
                <a:latin typeface="+mj-lt"/>
                <a:ea typeface="Roboto" panose="02000000000000000000" pitchFamily="2" charset="0"/>
              </a:defRPr>
            </a:lvl1pPr>
          </a:lstStyle>
          <a:p>
            <a:r>
              <a:rPr lang="en-US"/>
              <a:t>Insert Master Slide Text Here</a:t>
            </a:r>
          </a:p>
        </p:txBody>
      </p:sp>
      <p:grpSp>
        <p:nvGrpSpPr>
          <p:cNvPr id="21" name="Group 20">
            <a:extLst>
              <a:ext uri="{FF2B5EF4-FFF2-40B4-BE49-F238E27FC236}">
                <a16:creationId xmlns:a16="http://schemas.microsoft.com/office/drawing/2014/main" id="{88A39766-3AA3-C542-8B0C-53BAB65E00AC}"/>
              </a:ext>
            </a:extLst>
          </p:cNvPr>
          <p:cNvGrpSpPr/>
          <p:nvPr userDrawn="1"/>
        </p:nvGrpSpPr>
        <p:grpSpPr>
          <a:xfrm>
            <a:off x="-11954" y="0"/>
            <a:ext cx="12192001" cy="1943100"/>
            <a:chOff x="0" y="0"/>
            <a:chExt cx="9144001" cy="1240563"/>
          </a:xfrm>
          <a:solidFill>
            <a:schemeClr val="accent1">
              <a:lumMod val="75000"/>
            </a:schemeClr>
          </a:solidFill>
        </p:grpSpPr>
        <p:sp>
          <p:nvSpPr>
            <p:cNvPr id="22" name="Rectangle 21">
              <a:extLst>
                <a:ext uri="{FF2B5EF4-FFF2-40B4-BE49-F238E27FC236}">
                  <a16:creationId xmlns:a16="http://schemas.microsoft.com/office/drawing/2014/main" id="{C690838C-22C7-9645-BFE9-411881D7265D}"/>
                </a:ext>
              </a:extLst>
            </p:cNvPr>
            <p:cNvSpPr/>
            <p:nvPr userDrawn="1"/>
          </p:nvSpPr>
          <p:spPr>
            <a:xfrm>
              <a:off x="1" y="0"/>
              <a:ext cx="9144000" cy="152400"/>
            </a:xfrm>
            <a:prstGeom prst="rect">
              <a:avLst/>
            </a:prstGeom>
            <a:grpFill/>
            <a:ln>
              <a:solidFill>
                <a:srgbClr val="FF9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cxnSp>
          <p:nvCxnSpPr>
            <p:cNvPr id="23" name="Straight Connector 22">
              <a:extLst>
                <a:ext uri="{FF2B5EF4-FFF2-40B4-BE49-F238E27FC236}">
                  <a16:creationId xmlns:a16="http://schemas.microsoft.com/office/drawing/2014/main" id="{6C2C101D-48B7-0547-AF47-7774A8994022}"/>
                </a:ext>
              </a:extLst>
            </p:cNvPr>
            <p:cNvCxnSpPr/>
            <p:nvPr userDrawn="1"/>
          </p:nvCxnSpPr>
          <p:spPr>
            <a:xfrm>
              <a:off x="0" y="1238975"/>
              <a:ext cx="9144000" cy="1588"/>
            </a:xfrm>
            <a:prstGeom prst="line">
              <a:avLst/>
            </a:prstGeom>
            <a:grpFill/>
            <a:ln w="19050" cap="flat" cmpd="sng" algn="ctr">
              <a:solidFill>
                <a:srgbClr val="FF93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4" name="Picture 3">
            <a:extLst>
              <a:ext uri="{FF2B5EF4-FFF2-40B4-BE49-F238E27FC236}">
                <a16:creationId xmlns:a16="http://schemas.microsoft.com/office/drawing/2014/main" id="{145C8BC1-2911-DF47-8EFE-6BD6F18238B3}"/>
              </a:ext>
            </a:extLst>
          </p:cNvPr>
          <p:cNvPicPr>
            <a:picLocks noChangeAspect="1"/>
          </p:cNvPicPr>
          <p:nvPr userDrawn="1"/>
        </p:nvPicPr>
        <p:blipFill>
          <a:blip r:embed="rId3"/>
          <a:stretch>
            <a:fillRect/>
          </a:stretch>
        </p:blipFill>
        <p:spPr>
          <a:xfrm>
            <a:off x="8458200" y="457200"/>
            <a:ext cx="3429000" cy="1257300"/>
          </a:xfrm>
          <a:prstGeom prst="rect">
            <a:avLst/>
          </a:prstGeom>
        </p:spPr>
      </p:pic>
    </p:spTree>
    <p:custDataLst>
      <p:tags r:id="rId1"/>
    </p:custDataLst>
    <p:extLst>
      <p:ext uri="{BB962C8B-B14F-4D97-AF65-F5344CB8AC3E}">
        <p14:creationId xmlns:p14="http://schemas.microsoft.com/office/powerpoint/2010/main" val="29341195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One column ">
    <p:spTree>
      <p:nvGrpSpPr>
        <p:cNvPr id="1" name=""/>
        <p:cNvGrpSpPr/>
        <p:nvPr/>
      </p:nvGrpSpPr>
      <p:grpSpPr>
        <a:xfrm>
          <a:off x="0" y="0"/>
          <a:ext cx="0" cy="0"/>
          <a:chOff x="0" y="0"/>
          <a:chExt cx="0" cy="0"/>
        </a:xfrm>
      </p:grpSpPr>
      <p:graphicFrame>
        <p:nvGraphicFramePr>
          <p:cNvPr id="15" name="Base" hidden="1"/>
          <p:cNvGraphicFramePr>
            <a:graphicFrameLocks/>
          </p:cNvGraphicFramePr>
          <p:nvPr userDrawn="1"/>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spid="_x0000_s1030" r:id="rId4" imgW="0" imgH="0" progId="PowerPoint.Show.8">
                  <p:embed/>
                </p:oleObj>
              </mc:Choice>
              <mc:Fallback>
                <p:oleObj r:id="rId4" imgW="0" imgH="0" progId="PowerPoint.Show.8">
                  <p:embed/>
                  <p:pic>
                    <p:nvPicPr>
                      <p:cNvPr id="15" name="Base"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a:xfrm>
            <a:off x="609600" y="838200"/>
            <a:ext cx="10363200" cy="914400"/>
          </a:xfrm>
          <a:prstGeom prst="rect">
            <a:avLst/>
          </a:prstGeom>
        </p:spPr>
        <p:txBody>
          <a:bodyPr>
            <a:normAutofit/>
          </a:bodyPr>
          <a:lstStyle>
            <a:lvl1pPr>
              <a:defRPr sz="3600" b="0" i="0">
                <a:latin typeface="+mj-lt"/>
                <a:ea typeface="Roboto Medium" panose="02000000000000000000" pitchFamily="2" charset="0"/>
              </a:defRPr>
            </a:lvl1pPr>
          </a:lstStyle>
          <a:p>
            <a:r>
              <a:rPr lang="en-US"/>
              <a:t>Click to edit Master title style</a:t>
            </a:r>
          </a:p>
        </p:txBody>
      </p:sp>
      <p:sp>
        <p:nvSpPr>
          <p:cNvPr id="3" name="Content Placeholder 2"/>
          <p:cNvSpPr>
            <a:spLocks noGrp="1"/>
          </p:cNvSpPr>
          <p:nvPr>
            <p:ph idx="1" hasCustomPrompt="1"/>
          </p:nvPr>
        </p:nvSpPr>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err="1"/>
              <a:t>Sublist</a:t>
            </a:r>
            <a:endParaRPr lang="en-US"/>
          </a:p>
          <a:p>
            <a:pPr lvl="1"/>
            <a:r>
              <a:rPr lang="en-US"/>
              <a:t>Second level</a:t>
            </a:r>
          </a:p>
          <a:p>
            <a:pPr lvl="2"/>
            <a:r>
              <a:rPr lang="en-US"/>
              <a:t>Third level</a:t>
            </a:r>
          </a:p>
          <a:p>
            <a:pPr lvl="3"/>
            <a:r>
              <a:rPr lang="en-US"/>
              <a:t>Fourth level</a:t>
            </a:r>
          </a:p>
          <a:p>
            <a:pPr lvl="4"/>
            <a:r>
              <a:rPr lang="en-US"/>
              <a:t>Fifth level</a:t>
            </a:r>
          </a:p>
        </p:txBody>
      </p:sp>
    </p:spTree>
    <p:custDataLst>
      <p:tags r:id="rId2"/>
    </p:custDataLst>
    <p:extLst>
      <p:ext uri="{BB962C8B-B14F-4D97-AF65-F5344CB8AC3E}">
        <p14:creationId xmlns:p14="http://schemas.microsoft.com/office/powerpoint/2010/main" val="1964721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73FCE-F20C-EB40-805D-AE582357365E}"/>
              </a:ext>
            </a:extLst>
          </p:cNvPr>
          <p:cNvSpPr>
            <a:spLocks noGrp="1"/>
          </p:cNvSpPr>
          <p:nvPr>
            <p:ph type="title"/>
          </p:nvPr>
        </p:nvSpPr>
        <p:spPr>
          <a:xfrm>
            <a:off x="609600" y="838200"/>
            <a:ext cx="10363200" cy="914400"/>
          </a:xfrm>
          <a:prstGeom prst="rect">
            <a:avLst/>
          </a:prstGeom>
        </p:spPr>
        <p:txBody>
          <a:bodyPr>
            <a:normAutofit/>
          </a:bodyPr>
          <a:lstStyle>
            <a:lvl1pPr>
              <a:defRPr sz="3600">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F4129581-1261-4E49-989D-3A12B3738A7B}"/>
              </a:ext>
            </a:extLst>
          </p:cNvPr>
          <p:cNvSpPr>
            <a:spLocks noGrp="1"/>
          </p:cNvSpPr>
          <p:nvPr>
            <p:ph idx="1" hasCustomPrompt="1"/>
          </p:nvPr>
        </p:nvSpPr>
        <p:spPr>
          <a:xfrm>
            <a:off x="609600" y="1981200"/>
            <a:ext cx="50800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err="1"/>
              <a:t>Sublist</a:t>
            </a:r>
            <a:r>
              <a:rPr lang="en-US"/>
              <a:t> 1</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77EF84CE-004A-6344-BC2B-33B48728784B}"/>
              </a:ext>
            </a:extLst>
          </p:cNvPr>
          <p:cNvSpPr>
            <a:spLocks noGrp="1"/>
          </p:cNvSpPr>
          <p:nvPr>
            <p:ph idx="10" hasCustomPrompt="1"/>
          </p:nvPr>
        </p:nvSpPr>
        <p:spPr>
          <a:xfrm>
            <a:off x="6197600" y="1981200"/>
            <a:ext cx="5080000" cy="38862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err="1"/>
              <a:t>Sublist</a:t>
            </a:r>
            <a:r>
              <a:rPr lang="en-US"/>
              <a:t> 2</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2487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5822605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Column / Long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26390-0004-0847-A9BF-0C03C98EA7C3}"/>
              </a:ext>
            </a:extLst>
          </p:cNvPr>
          <p:cNvSpPr>
            <a:spLocks noGrp="1"/>
          </p:cNvSpPr>
          <p:nvPr>
            <p:ph type="title"/>
          </p:nvPr>
        </p:nvSpPr>
        <p:spPr>
          <a:xfrm>
            <a:off x="609600" y="655638"/>
            <a:ext cx="10515600" cy="1325563"/>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CF78A212-424B-CD4E-A3ED-B55C9E9C5CC0}"/>
              </a:ext>
            </a:extLst>
          </p:cNvPr>
          <p:cNvSpPr>
            <a:spLocks noGrp="1"/>
          </p:cNvSpPr>
          <p:nvPr>
            <p:ph idx="1" hasCustomPrompt="1"/>
          </p:nvPr>
        </p:nvSpPr>
        <p:spPr>
          <a:xfrm>
            <a:off x="609600" y="1981200"/>
            <a:ext cx="109728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err="1"/>
              <a:t>Sublist</a:t>
            </a:r>
            <a:endParaRPr lang="en-US"/>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E3B884B0-B651-934B-B98F-96484D586224}"/>
              </a:ext>
            </a:extLst>
          </p:cNvPr>
          <p:cNvPicPr>
            <a:picLocks noChangeAspect="1"/>
          </p:cNvPicPr>
          <p:nvPr userDrawn="1"/>
        </p:nvPicPr>
        <p:blipFill>
          <a:blip r:embed="rId2"/>
          <a:stretch>
            <a:fillRect/>
          </a:stretch>
        </p:blipFill>
        <p:spPr>
          <a:xfrm>
            <a:off x="146424" y="6400800"/>
            <a:ext cx="5689600" cy="387481"/>
          </a:xfrm>
          <a:prstGeom prst="rect">
            <a:avLst/>
          </a:prstGeom>
        </p:spPr>
      </p:pic>
    </p:spTree>
    <p:extLst>
      <p:ext uri="{BB962C8B-B14F-4D97-AF65-F5344CB8AC3E}">
        <p14:creationId xmlns:p14="http://schemas.microsoft.com/office/powerpoint/2010/main" val="3415530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s / Long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AD87F-6363-B146-A984-D8AC2DAD545A}"/>
              </a:ext>
            </a:extLst>
          </p:cNvPr>
          <p:cNvSpPr>
            <a:spLocks noGrp="1"/>
          </p:cNvSpPr>
          <p:nvPr>
            <p:ph type="title"/>
          </p:nvPr>
        </p:nvSpPr>
        <p:spPr>
          <a:xfrm>
            <a:off x="591671" y="655638"/>
            <a:ext cx="10515600" cy="1325563"/>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DAA29B7B-985D-2641-938E-D0DB52F6E6AD}"/>
              </a:ext>
            </a:extLst>
          </p:cNvPr>
          <p:cNvSpPr>
            <a:spLocks noGrp="1"/>
          </p:cNvSpPr>
          <p:nvPr>
            <p:ph idx="1" hasCustomPrompt="1"/>
          </p:nvPr>
        </p:nvSpPr>
        <p:spPr>
          <a:xfrm>
            <a:off x="609600" y="1981200"/>
            <a:ext cx="50800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err="1"/>
              <a:t>Sublist</a:t>
            </a:r>
            <a:r>
              <a:rPr lang="en-US"/>
              <a:t> 1</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38BFF8CF-18B1-894D-AC3D-0780DD672E6C}"/>
              </a:ext>
            </a:extLst>
          </p:cNvPr>
          <p:cNvSpPr>
            <a:spLocks noGrp="1"/>
          </p:cNvSpPr>
          <p:nvPr>
            <p:ph idx="10" hasCustomPrompt="1"/>
          </p:nvPr>
        </p:nvSpPr>
        <p:spPr>
          <a:xfrm>
            <a:off x="6197600" y="1981200"/>
            <a:ext cx="5080000" cy="38862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err="1"/>
              <a:t>Sublist</a:t>
            </a:r>
            <a:r>
              <a:rPr lang="en-US"/>
              <a:t> 2</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1B5E8678-931E-CD4C-A9BE-39546FF2A5AC}"/>
              </a:ext>
            </a:extLst>
          </p:cNvPr>
          <p:cNvPicPr>
            <a:picLocks noChangeAspect="1"/>
          </p:cNvPicPr>
          <p:nvPr userDrawn="1"/>
        </p:nvPicPr>
        <p:blipFill>
          <a:blip r:embed="rId2"/>
          <a:stretch>
            <a:fillRect/>
          </a:stretch>
        </p:blipFill>
        <p:spPr>
          <a:xfrm>
            <a:off x="146424" y="6400800"/>
            <a:ext cx="5689600" cy="387481"/>
          </a:xfrm>
          <a:prstGeom prst="rect">
            <a:avLst/>
          </a:prstGeom>
        </p:spPr>
      </p:pic>
    </p:spTree>
    <p:extLst>
      <p:ext uri="{BB962C8B-B14F-4D97-AF65-F5344CB8AC3E}">
        <p14:creationId xmlns:p14="http://schemas.microsoft.com/office/powerpoint/2010/main" val="3011987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E34B7E-7AA9-1F4F-9092-395517CA33DC}"/>
              </a:ext>
            </a:extLst>
          </p:cNvPr>
          <p:cNvSpPr/>
          <p:nvPr userDrawn="1"/>
        </p:nvSpPr>
        <p:spPr bwMode="auto">
          <a:xfrm>
            <a:off x="11658600" y="6324600"/>
            <a:ext cx="381000" cy="457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Tree>
    <p:extLst>
      <p:ext uri="{BB962C8B-B14F-4D97-AF65-F5344CB8AC3E}">
        <p14:creationId xmlns:p14="http://schemas.microsoft.com/office/powerpoint/2010/main" val="9522725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ackgrou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BD02BB-B55B-384F-81EB-9BC6B11B891F}"/>
              </a:ext>
            </a:extLst>
          </p:cNvPr>
          <p:cNvSpPr/>
          <p:nvPr userDrawn="1"/>
        </p:nvSpPr>
        <p:spPr bwMode="auto">
          <a:xfrm>
            <a:off x="0" y="-175437"/>
            <a:ext cx="12293600" cy="70334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pic>
        <p:nvPicPr>
          <p:cNvPr id="7" name="Picture 6">
            <a:extLst>
              <a:ext uri="{FF2B5EF4-FFF2-40B4-BE49-F238E27FC236}">
                <a16:creationId xmlns:a16="http://schemas.microsoft.com/office/drawing/2014/main" id="{5F9B57F4-BE5C-504F-809F-A85B6ED8A307}"/>
              </a:ext>
            </a:extLst>
          </p:cNvPr>
          <p:cNvPicPr>
            <a:picLocks noChangeAspect="1"/>
          </p:cNvPicPr>
          <p:nvPr userDrawn="1"/>
        </p:nvPicPr>
        <p:blipFill rotWithShape="1">
          <a:blip r:embed="rId2"/>
          <a:srcRect r="26360" b="54307"/>
          <a:stretch/>
        </p:blipFill>
        <p:spPr>
          <a:xfrm>
            <a:off x="1805848" y="2353645"/>
            <a:ext cx="8681903" cy="1975272"/>
          </a:xfrm>
          <a:prstGeom prst="rect">
            <a:avLst/>
          </a:prstGeom>
        </p:spPr>
      </p:pic>
    </p:spTree>
    <p:extLst>
      <p:ext uri="{BB962C8B-B14F-4D97-AF65-F5344CB8AC3E}">
        <p14:creationId xmlns:p14="http://schemas.microsoft.com/office/powerpoint/2010/main" val="17277178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Co-branded master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A4B536-2E41-B745-92AF-B3CE72989A30}"/>
              </a:ext>
            </a:extLst>
          </p:cNvPr>
          <p:cNvSpPr/>
          <p:nvPr userDrawn="1"/>
        </p:nvSpPr>
        <p:spPr bwMode="auto">
          <a:xfrm>
            <a:off x="-11955" y="1940614"/>
            <a:ext cx="12203955" cy="4917387"/>
          </a:xfrm>
          <a:prstGeom prst="rect">
            <a:avLst/>
          </a:prstGeom>
          <a:solidFill>
            <a:srgbClr val="E3E3E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29715" name="Rectangle 19"/>
          <p:cNvSpPr>
            <a:spLocks noGrp="1" noChangeArrowheads="1"/>
          </p:cNvSpPr>
          <p:nvPr>
            <p:ph type="ctrTitle" hasCustomPrompt="1"/>
          </p:nvPr>
        </p:nvSpPr>
        <p:spPr>
          <a:xfrm>
            <a:off x="2840567" y="2114007"/>
            <a:ext cx="8026400" cy="2209800"/>
          </a:xfrm>
          <a:prstGeom prst="rect">
            <a:avLst/>
          </a:prstGeom>
        </p:spPr>
        <p:txBody>
          <a:bodyPr/>
          <a:lstStyle>
            <a:lvl1pPr>
              <a:defRPr sz="4600" b="0" i="0" baseline="0">
                <a:solidFill>
                  <a:schemeClr val="tx1"/>
                </a:solidFill>
                <a:latin typeface="+mj-lt"/>
                <a:ea typeface="Roboto Medium" panose="02000000000000000000" pitchFamily="2" charset="0"/>
              </a:defRPr>
            </a:lvl1pPr>
          </a:lstStyle>
          <a:p>
            <a:r>
              <a:rPr lang="en-US"/>
              <a:t>Insert Master Slide Title Here</a:t>
            </a:r>
          </a:p>
        </p:txBody>
      </p:sp>
      <p:sp>
        <p:nvSpPr>
          <p:cNvPr id="29716" name="Rectangle 20"/>
          <p:cNvSpPr>
            <a:spLocks noGrp="1" noChangeArrowheads="1"/>
          </p:cNvSpPr>
          <p:nvPr>
            <p:ph type="subTitle" idx="1" hasCustomPrompt="1"/>
          </p:nvPr>
        </p:nvSpPr>
        <p:spPr>
          <a:xfrm>
            <a:off x="2840567" y="4425516"/>
            <a:ext cx="8741833" cy="1137085"/>
          </a:xfrm>
        </p:spPr>
        <p:txBody>
          <a:bodyPr/>
          <a:lstStyle>
            <a:lvl1pPr marL="0" indent="0">
              <a:buFont typeface="Wingdings" pitchFamily="4" charset="2"/>
              <a:buNone/>
              <a:defRPr sz="2500" b="0" i="0" baseline="0">
                <a:latin typeface="+mj-lt"/>
                <a:ea typeface="Roboto" panose="02000000000000000000" pitchFamily="2" charset="0"/>
              </a:defRPr>
            </a:lvl1pPr>
          </a:lstStyle>
          <a:p>
            <a:r>
              <a:rPr lang="en-US"/>
              <a:t>Insert Master Slide Text Here</a:t>
            </a:r>
          </a:p>
        </p:txBody>
      </p:sp>
      <p:grpSp>
        <p:nvGrpSpPr>
          <p:cNvPr id="21" name="Group 20">
            <a:extLst>
              <a:ext uri="{FF2B5EF4-FFF2-40B4-BE49-F238E27FC236}">
                <a16:creationId xmlns:a16="http://schemas.microsoft.com/office/drawing/2014/main" id="{88A39766-3AA3-C542-8B0C-53BAB65E00AC}"/>
              </a:ext>
            </a:extLst>
          </p:cNvPr>
          <p:cNvGrpSpPr/>
          <p:nvPr userDrawn="1"/>
        </p:nvGrpSpPr>
        <p:grpSpPr>
          <a:xfrm>
            <a:off x="-11954" y="0"/>
            <a:ext cx="12192001" cy="1943100"/>
            <a:chOff x="0" y="0"/>
            <a:chExt cx="9144001" cy="1240563"/>
          </a:xfrm>
          <a:solidFill>
            <a:schemeClr val="accent1">
              <a:lumMod val="75000"/>
            </a:schemeClr>
          </a:solidFill>
        </p:grpSpPr>
        <p:sp>
          <p:nvSpPr>
            <p:cNvPr id="22" name="Rectangle 21">
              <a:extLst>
                <a:ext uri="{FF2B5EF4-FFF2-40B4-BE49-F238E27FC236}">
                  <a16:creationId xmlns:a16="http://schemas.microsoft.com/office/drawing/2014/main" id="{C690838C-22C7-9645-BFE9-411881D7265D}"/>
                </a:ext>
              </a:extLst>
            </p:cNvPr>
            <p:cNvSpPr/>
            <p:nvPr userDrawn="1"/>
          </p:nvSpPr>
          <p:spPr>
            <a:xfrm>
              <a:off x="1" y="0"/>
              <a:ext cx="9144000" cy="152400"/>
            </a:xfrm>
            <a:prstGeom prst="rect">
              <a:avLst/>
            </a:prstGeom>
            <a:grpFill/>
            <a:ln>
              <a:solidFill>
                <a:srgbClr val="FF9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cxnSp>
          <p:nvCxnSpPr>
            <p:cNvPr id="23" name="Straight Connector 22">
              <a:extLst>
                <a:ext uri="{FF2B5EF4-FFF2-40B4-BE49-F238E27FC236}">
                  <a16:creationId xmlns:a16="http://schemas.microsoft.com/office/drawing/2014/main" id="{6C2C101D-48B7-0547-AF47-7774A8994022}"/>
                </a:ext>
              </a:extLst>
            </p:cNvPr>
            <p:cNvCxnSpPr/>
            <p:nvPr userDrawn="1"/>
          </p:nvCxnSpPr>
          <p:spPr>
            <a:xfrm>
              <a:off x="0" y="1238975"/>
              <a:ext cx="9144000" cy="1588"/>
            </a:xfrm>
            <a:prstGeom prst="line">
              <a:avLst/>
            </a:prstGeom>
            <a:grpFill/>
            <a:ln w="19050" cap="flat" cmpd="sng" algn="ctr">
              <a:solidFill>
                <a:srgbClr val="FF93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DF3F8C24-36DD-0443-AFCF-FDA063A20767}"/>
              </a:ext>
            </a:extLst>
          </p:cNvPr>
          <p:cNvSpPr txBox="1"/>
          <p:nvPr userDrawn="1"/>
        </p:nvSpPr>
        <p:spPr>
          <a:xfrm>
            <a:off x="711200" y="645213"/>
            <a:ext cx="3454400" cy="707886"/>
          </a:xfrm>
          <a:prstGeom prst="rect">
            <a:avLst/>
          </a:prstGeom>
          <a:noFill/>
        </p:spPr>
        <p:txBody>
          <a:bodyPr wrap="square" rtlCol="0">
            <a:spAutoFit/>
          </a:bodyPr>
          <a:lstStyle/>
          <a:p>
            <a:r>
              <a:rPr lang="en-US" sz="2000"/>
              <a:t>[Insert Secondary Logo Here]</a:t>
            </a:r>
          </a:p>
        </p:txBody>
      </p:sp>
      <p:pic>
        <p:nvPicPr>
          <p:cNvPr id="5" name="Picture 4">
            <a:extLst>
              <a:ext uri="{FF2B5EF4-FFF2-40B4-BE49-F238E27FC236}">
                <a16:creationId xmlns:a16="http://schemas.microsoft.com/office/drawing/2014/main" id="{E1CB87B2-7E19-0A4F-90DA-33015C9D5D41}"/>
              </a:ext>
            </a:extLst>
          </p:cNvPr>
          <p:cNvPicPr>
            <a:picLocks noChangeAspect="1"/>
          </p:cNvPicPr>
          <p:nvPr userDrawn="1"/>
        </p:nvPicPr>
        <p:blipFill>
          <a:blip r:embed="rId3"/>
          <a:stretch>
            <a:fillRect/>
          </a:stretch>
        </p:blipFill>
        <p:spPr>
          <a:xfrm>
            <a:off x="8458200" y="461009"/>
            <a:ext cx="3429000" cy="1257300"/>
          </a:xfrm>
          <a:prstGeom prst="rect">
            <a:avLst/>
          </a:prstGeom>
        </p:spPr>
      </p:pic>
    </p:spTree>
    <p:custDataLst>
      <p:tags r:id="rId1"/>
    </p:custDataLst>
    <p:extLst>
      <p:ext uri="{BB962C8B-B14F-4D97-AF65-F5344CB8AC3E}">
        <p14:creationId xmlns:p14="http://schemas.microsoft.com/office/powerpoint/2010/main" val="14210385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branded backgrou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BD02BB-B55B-384F-81EB-9BC6B11B891F}"/>
              </a:ext>
            </a:extLst>
          </p:cNvPr>
          <p:cNvSpPr/>
          <p:nvPr userDrawn="1"/>
        </p:nvSpPr>
        <p:spPr bwMode="auto">
          <a:xfrm>
            <a:off x="0" y="-152400"/>
            <a:ext cx="12293600" cy="70334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4" name="TextBox 3">
            <a:extLst>
              <a:ext uri="{FF2B5EF4-FFF2-40B4-BE49-F238E27FC236}">
                <a16:creationId xmlns:a16="http://schemas.microsoft.com/office/drawing/2014/main" id="{BFBC64AE-B805-E646-8160-658E3FC99973}"/>
              </a:ext>
            </a:extLst>
          </p:cNvPr>
          <p:cNvSpPr txBox="1"/>
          <p:nvPr userDrawn="1"/>
        </p:nvSpPr>
        <p:spPr>
          <a:xfrm>
            <a:off x="2205317" y="4038601"/>
            <a:ext cx="8026400" cy="584775"/>
          </a:xfrm>
          <a:prstGeom prst="rect">
            <a:avLst/>
          </a:prstGeom>
          <a:noFill/>
        </p:spPr>
        <p:txBody>
          <a:bodyPr wrap="square" rtlCol="0">
            <a:spAutoFit/>
          </a:bodyPr>
          <a:lstStyle/>
          <a:p>
            <a:r>
              <a:rPr lang="en-US" sz="3200"/>
              <a:t>[Insert Secondary Logo Here]</a:t>
            </a:r>
          </a:p>
        </p:txBody>
      </p:sp>
      <p:pic>
        <p:nvPicPr>
          <p:cNvPr id="7" name="Picture 6">
            <a:extLst>
              <a:ext uri="{FF2B5EF4-FFF2-40B4-BE49-F238E27FC236}">
                <a16:creationId xmlns:a16="http://schemas.microsoft.com/office/drawing/2014/main" id="{F3839ED9-7E6F-2348-994D-CDFBEA5A4D24}"/>
              </a:ext>
            </a:extLst>
          </p:cNvPr>
          <p:cNvPicPr>
            <a:picLocks noChangeAspect="1"/>
          </p:cNvPicPr>
          <p:nvPr userDrawn="1"/>
        </p:nvPicPr>
        <p:blipFill rotWithShape="1">
          <a:blip r:embed="rId2"/>
          <a:srcRect r="26360" b="54307"/>
          <a:stretch/>
        </p:blipFill>
        <p:spPr>
          <a:xfrm>
            <a:off x="2743200" y="1758528"/>
            <a:ext cx="6974542" cy="1586820"/>
          </a:xfrm>
          <a:prstGeom prst="rect">
            <a:avLst/>
          </a:prstGeom>
        </p:spPr>
      </p:pic>
    </p:spTree>
    <p:extLst>
      <p:ext uri="{BB962C8B-B14F-4D97-AF65-F5344CB8AC3E}">
        <p14:creationId xmlns:p14="http://schemas.microsoft.com/office/powerpoint/2010/main" val="759407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858255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71346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601856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319021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81065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881557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22.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ags" Target="../tags/tag1.xml"/><Relationship Id="rId5" Type="http://schemas.openxmlformats.org/officeDocument/2006/relationships/slideLayout" Target="../slideLayouts/slideLayout31.xml"/><Relationship Id="rId10" Type="http://schemas.openxmlformats.org/officeDocument/2006/relationships/theme" Target="../theme/theme2.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3073825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DF9A06-7854-8D48-B7F2-B135CD4D82F8}"/>
              </a:ext>
            </a:extLst>
          </p:cNvPr>
          <p:cNvSpPr/>
          <p:nvPr userDrawn="1"/>
        </p:nvSpPr>
        <p:spPr bwMode="auto">
          <a:xfrm>
            <a:off x="0" y="0"/>
            <a:ext cx="12203955" cy="533400"/>
          </a:xfrm>
          <a:prstGeom prst="rect">
            <a:avLst/>
          </a:prstGeom>
          <a:solidFill>
            <a:srgbClr val="E3E3E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1028" name="Rectangle 15"/>
          <p:cNvSpPr>
            <a:spLocks noGrp="1" noChangeArrowheads="1"/>
          </p:cNvSpPr>
          <p:nvPr>
            <p:ph type="body" idx="1"/>
          </p:nvPr>
        </p:nvSpPr>
        <p:spPr bwMode="auto">
          <a:xfrm>
            <a:off x="609600" y="1981200"/>
            <a:ext cx="10972800" cy="3886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1">
            <a:extLst>
              <a:ext uri="{FF2B5EF4-FFF2-40B4-BE49-F238E27FC236}">
                <a16:creationId xmlns:a16="http://schemas.microsoft.com/office/drawing/2014/main" id="{E947B078-2274-E048-BF1D-71C1E769DC7C}"/>
              </a:ext>
            </a:extLst>
          </p:cNvPr>
          <p:cNvSpPr/>
          <p:nvPr userDrawn="1"/>
        </p:nvSpPr>
        <p:spPr>
          <a:xfrm>
            <a:off x="11618964" y="6400800"/>
            <a:ext cx="466794" cy="369332"/>
          </a:xfrm>
          <a:prstGeom prst="rect">
            <a:avLst/>
          </a:prstGeom>
        </p:spPr>
        <p:txBody>
          <a:bodyPr wrap="none">
            <a:spAutoFit/>
          </a:bodyPr>
          <a:lstStyle/>
          <a:p>
            <a:fld id="{BE040F21-18A7-F24A-9FFF-CA1645682805}" type="slidenum">
              <a:rPr lang="en-US" smtClean="0">
                <a:latin typeface="Roboto" panose="02000000000000000000" pitchFamily="2" charset="0"/>
                <a:ea typeface="Roboto" panose="02000000000000000000" pitchFamily="2" charset="0"/>
              </a:rPr>
              <a:t>‹#›</a:t>
            </a:fld>
            <a:endParaRPr lang="en-US">
              <a:latin typeface="Roboto" panose="02000000000000000000" pitchFamily="2" charset="0"/>
              <a:ea typeface="Roboto" panose="02000000000000000000" pitchFamily="2" charset="0"/>
            </a:endParaRPr>
          </a:p>
        </p:txBody>
      </p:sp>
      <p:sp>
        <p:nvSpPr>
          <p:cNvPr id="3" name="Title Placeholder 2">
            <a:extLst>
              <a:ext uri="{FF2B5EF4-FFF2-40B4-BE49-F238E27FC236}">
                <a16:creationId xmlns:a16="http://schemas.microsoft.com/office/drawing/2014/main" id="{249BE8F0-75A0-A748-99AE-728CF18B0D5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7" name="Picture 6">
            <a:extLst>
              <a:ext uri="{FF2B5EF4-FFF2-40B4-BE49-F238E27FC236}">
                <a16:creationId xmlns:a16="http://schemas.microsoft.com/office/drawing/2014/main" id="{70FFF947-11DF-1645-95AE-F53E85B1898B}"/>
              </a:ext>
            </a:extLst>
          </p:cNvPr>
          <p:cNvPicPr>
            <a:picLocks noChangeAspect="1"/>
          </p:cNvPicPr>
          <p:nvPr userDrawn="1"/>
        </p:nvPicPr>
        <p:blipFill>
          <a:blip r:embed="rId12"/>
          <a:stretch>
            <a:fillRect/>
          </a:stretch>
        </p:blipFill>
        <p:spPr>
          <a:xfrm>
            <a:off x="10210800" y="75091"/>
            <a:ext cx="1828800" cy="382109"/>
          </a:xfrm>
          <a:prstGeom prst="rect">
            <a:avLst/>
          </a:prstGeom>
        </p:spPr>
      </p:pic>
    </p:spTree>
    <p:custDataLst>
      <p:tags r:id="rId11"/>
    </p:custDataLst>
    <p:extLst>
      <p:ext uri="{BB962C8B-B14F-4D97-AF65-F5344CB8AC3E}">
        <p14:creationId xmlns:p14="http://schemas.microsoft.com/office/powerpoint/2010/main" val="125812196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Lst>
  <p:hf hdr="0" ftr="0" dt="0"/>
  <p:txStyles>
    <p:titleStyle>
      <a:lvl1pPr algn="l" rtl="0" eaLnBrk="1" fontAlgn="base" hangingPunct="1">
        <a:spcBef>
          <a:spcPct val="0"/>
        </a:spcBef>
        <a:spcAft>
          <a:spcPct val="0"/>
        </a:spcAft>
        <a:defRPr sz="4000" b="0" i="0">
          <a:solidFill>
            <a:schemeClr val="tx1"/>
          </a:solidFill>
          <a:latin typeface="+mj-lt"/>
          <a:ea typeface="Roboto Medium" panose="02000000000000000000" pitchFamily="2" charset="0"/>
          <a:cs typeface="Roboto Medium" panose="02000000000000000000" pitchFamily="2" charset="0"/>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200" algn="l" rtl="0" eaLnBrk="1" fontAlgn="base" hangingPunct="1">
        <a:spcBef>
          <a:spcPct val="0"/>
        </a:spcBef>
        <a:spcAft>
          <a:spcPct val="0"/>
        </a:spcAft>
        <a:defRPr sz="4000">
          <a:solidFill>
            <a:schemeClr val="tx1"/>
          </a:solidFill>
          <a:latin typeface="Arial" pitchFamily="4" charset="0"/>
        </a:defRPr>
      </a:lvl6pPr>
      <a:lvl7pPr marL="914400" algn="l" rtl="0" eaLnBrk="1" fontAlgn="base" hangingPunct="1">
        <a:spcBef>
          <a:spcPct val="0"/>
        </a:spcBef>
        <a:spcAft>
          <a:spcPct val="0"/>
        </a:spcAft>
        <a:defRPr sz="4000">
          <a:solidFill>
            <a:schemeClr val="tx1"/>
          </a:solidFill>
          <a:latin typeface="Arial" pitchFamily="4" charset="0"/>
        </a:defRPr>
      </a:lvl7pPr>
      <a:lvl8pPr marL="1371600" algn="l" rtl="0" eaLnBrk="1" fontAlgn="base" hangingPunct="1">
        <a:spcBef>
          <a:spcPct val="0"/>
        </a:spcBef>
        <a:spcAft>
          <a:spcPct val="0"/>
        </a:spcAft>
        <a:defRPr sz="4000">
          <a:solidFill>
            <a:schemeClr val="tx1"/>
          </a:solidFill>
          <a:latin typeface="Arial" pitchFamily="4" charset="0"/>
        </a:defRPr>
      </a:lvl8pPr>
      <a:lvl9pPr marL="1828800" algn="l" rtl="0" eaLnBrk="1" fontAlgn="base" hangingPunct="1">
        <a:spcBef>
          <a:spcPct val="0"/>
        </a:spcBef>
        <a:spcAft>
          <a:spcPct val="0"/>
        </a:spcAft>
        <a:defRPr sz="4000">
          <a:solidFill>
            <a:schemeClr val="tx1"/>
          </a:solidFill>
          <a:latin typeface="Arial" pitchFamily="4" charset="0"/>
        </a:defRPr>
      </a:lvl9pPr>
    </p:titleStyle>
    <p:bodyStyle>
      <a:lvl1pPr marL="342900" indent="-342900" algn="l" rtl="0" eaLnBrk="1" fontAlgn="base" hangingPunct="1">
        <a:spcBef>
          <a:spcPct val="20000"/>
        </a:spcBef>
        <a:spcAft>
          <a:spcPct val="0"/>
        </a:spcAft>
        <a:buClr>
          <a:schemeClr val="bg2"/>
        </a:buClr>
        <a:buSzPct val="75000"/>
        <a:buFont typeface="Wingdings" charset="2"/>
        <a:buChar char="n"/>
        <a:defRPr sz="3200" b="0" i="0">
          <a:solidFill>
            <a:schemeClr val="tx1"/>
          </a:solidFill>
          <a:latin typeface="+mj-lt"/>
          <a:ea typeface="Roboto" panose="02000000000000000000" pitchFamily="2" charset="0"/>
          <a:cs typeface="Roboto" panose="02000000000000000000" pitchFamily="2"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800" b="0" i="0">
          <a:solidFill>
            <a:schemeClr val="tx1"/>
          </a:solidFill>
          <a:latin typeface="+mj-lt"/>
          <a:ea typeface="Roboto" panose="02000000000000000000" pitchFamily="2" charset="0"/>
        </a:defRPr>
      </a:lvl2pPr>
      <a:lvl3pPr marL="1143000" indent="-228600" algn="l" rtl="0" eaLnBrk="1" fontAlgn="base" hangingPunct="1">
        <a:spcBef>
          <a:spcPct val="20000"/>
        </a:spcBef>
        <a:spcAft>
          <a:spcPct val="0"/>
        </a:spcAft>
        <a:buClr>
          <a:schemeClr val="bg2"/>
        </a:buClr>
        <a:buSzPct val="65000"/>
        <a:buFont typeface="Wingdings" charset="2"/>
        <a:buChar char="n"/>
        <a:defRPr sz="2400" b="0" i="0">
          <a:solidFill>
            <a:schemeClr val="tx1"/>
          </a:solidFill>
          <a:latin typeface="+mj-lt"/>
          <a:ea typeface="Roboto" panose="02000000000000000000" pitchFamily="2"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2000" b="0" i="0">
          <a:solidFill>
            <a:schemeClr val="tx1"/>
          </a:solidFill>
          <a:latin typeface="+mj-lt"/>
          <a:ea typeface="Roboto" panose="02000000000000000000" pitchFamily="2" charset="0"/>
        </a:defRPr>
      </a:lvl4pPr>
      <a:lvl5pPr marL="2057400" indent="-228600" algn="l" rtl="0" eaLnBrk="1" fontAlgn="base" hangingPunct="1">
        <a:spcBef>
          <a:spcPct val="20000"/>
        </a:spcBef>
        <a:spcAft>
          <a:spcPct val="0"/>
        </a:spcAft>
        <a:buClr>
          <a:schemeClr val="bg2"/>
        </a:buClr>
        <a:buFont typeface="Wingdings" charset="2"/>
        <a:buChar char="§"/>
        <a:defRPr sz="2000" b="0" i="0">
          <a:solidFill>
            <a:schemeClr val="tx1"/>
          </a:solidFill>
          <a:latin typeface="+mj-lt"/>
          <a:ea typeface="Roboto" panose="02000000000000000000" pitchFamily="2" charset="0"/>
        </a:defRPr>
      </a:lvl5pPr>
      <a:lvl6pPr marL="25146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hyperlink" Target="https://www.cmqcc.org/qi-initiatives/birth-equity/resources" TargetMode="External"/><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8.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hyperlink" Target="https://www.cmqcc.org/content/guidance-understanding-and-unblinding-provider-level-ntsv-cesarean-rates" TargetMode="External"/><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28.xml"/><Relationship Id="rId5" Type="http://schemas.openxmlformats.org/officeDocument/2006/relationships/image" Target="../media/image52.tiff"/><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microsoft.com/office/2018/10/relationships/comments" Target="../comments/modernComment_120_3B51EEEB.xml"/><Relationship Id="rId2" Type="http://schemas.openxmlformats.org/officeDocument/2006/relationships/notesSlide" Target="../notesSlides/notesSlide29.xml"/><Relationship Id="rId1" Type="http://schemas.openxmlformats.org/officeDocument/2006/relationships/slideLayout" Target="../slideLayouts/slideLayout28.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28.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8.xml"/><Relationship Id="rId1" Type="http://schemas.openxmlformats.org/officeDocument/2006/relationships/video" Target="https://www.youtube.com/embed/osUwukXSd0k?feature=oembed" TargetMode="External"/><Relationship Id="rId5" Type="http://schemas.openxmlformats.org/officeDocument/2006/relationships/image" Target="../media/image29.jpeg"/><Relationship Id="rId4" Type="http://schemas.openxmlformats.org/officeDocument/2006/relationships/hyperlink" Target="http://www.youtube.com/watch?v=osUwukXSd0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84FD1-0681-2D05-C597-2C0A87FE41BD}"/>
              </a:ext>
            </a:extLst>
          </p:cNvPr>
          <p:cNvSpPr>
            <a:spLocks noGrp="1"/>
          </p:cNvSpPr>
          <p:nvPr>
            <p:ph type="title"/>
          </p:nvPr>
        </p:nvSpPr>
        <p:spPr/>
        <p:txBody>
          <a:bodyPr/>
          <a:lstStyle/>
          <a:p>
            <a:r>
              <a:rPr lang="en-US">
                <a:ea typeface="+mj-lt"/>
                <a:cs typeface="+mj-lt"/>
              </a:rPr>
              <a:t>Achieving PVB Goals: </a:t>
            </a:r>
            <a:br>
              <a:rPr lang="en-US">
                <a:ea typeface="+mj-lt"/>
                <a:cs typeface="+mj-lt"/>
              </a:rPr>
            </a:br>
            <a:r>
              <a:rPr lang="en-US">
                <a:ea typeface="+mj-lt"/>
                <a:cs typeface="+mj-lt"/>
              </a:rPr>
              <a:t>Strategies to Cross the Finish Line</a:t>
            </a:r>
            <a:endParaRPr lang="en-US" b="0">
              <a:ea typeface="+mj-lt"/>
              <a:cs typeface="+mj-lt"/>
            </a:endParaRPr>
          </a:p>
        </p:txBody>
      </p:sp>
      <p:sp>
        <p:nvSpPr>
          <p:cNvPr id="3" name="Subtitle 2">
            <a:extLst>
              <a:ext uri="{FF2B5EF4-FFF2-40B4-BE49-F238E27FC236}">
                <a16:creationId xmlns:a16="http://schemas.microsoft.com/office/drawing/2014/main" id="{CC2119B5-3DC0-A5A2-46C1-2011B7F8E4C3}"/>
              </a:ext>
            </a:extLst>
          </p:cNvPr>
          <p:cNvSpPr>
            <a:spLocks noGrp="1"/>
          </p:cNvSpPr>
          <p:nvPr>
            <p:ph type="subTitle" idx="1"/>
          </p:nvPr>
        </p:nvSpPr>
        <p:spPr/>
        <p:txBody>
          <a:bodyPr vert="horz" lIns="91440" tIns="45720" rIns="91440" bIns="45720" rtlCol="0" anchor="t">
            <a:noAutofit/>
          </a:bodyPr>
          <a:lstStyle/>
          <a:p>
            <a:r>
              <a:rPr lang="en-US" b="1" dirty="0">
                <a:ea typeface="+mn-lt"/>
                <a:cs typeface="+mn-lt"/>
              </a:rPr>
              <a:t>Christa Sakowski, MSN, RN, C-ONQS, C-EFM, CLE</a:t>
            </a:r>
          </a:p>
          <a:p>
            <a:pPr>
              <a:spcBef>
                <a:spcPct val="20000"/>
              </a:spcBef>
              <a:spcAft>
                <a:spcPct val="0"/>
              </a:spcAft>
            </a:pPr>
            <a:r>
              <a:rPr lang="en-US" dirty="0">
                <a:solidFill>
                  <a:schemeClr val="tx1">
                    <a:lumMod val="75000"/>
                    <a:lumOff val="25000"/>
                  </a:schemeClr>
                </a:solidFill>
                <a:ea typeface="+mn-lt"/>
                <a:cs typeface="+mn-lt"/>
              </a:rPr>
              <a:t>CMQCC</a:t>
            </a:r>
          </a:p>
          <a:p>
            <a:pPr algn="r">
              <a:spcBef>
                <a:spcPct val="20000"/>
              </a:spcBef>
              <a:spcAft>
                <a:spcPct val="0"/>
              </a:spcAft>
            </a:pPr>
            <a:endParaRPr lang="en-US" dirty="0">
              <a:solidFill>
                <a:schemeClr val="tx1">
                  <a:lumMod val="75000"/>
                  <a:lumOff val="25000"/>
                </a:schemeClr>
              </a:solidFill>
              <a:cs typeface="Calibri"/>
            </a:endParaRPr>
          </a:p>
        </p:txBody>
      </p:sp>
    </p:spTree>
    <p:extLst>
      <p:ext uri="{BB962C8B-B14F-4D97-AF65-F5344CB8AC3E}">
        <p14:creationId xmlns:p14="http://schemas.microsoft.com/office/powerpoint/2010/main" val="655592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BFD35-F7C5-86E0-9322-7D65CCCB196F}"/>
              </a:ext>
            </a:extLst>
          </p:cNvPr>
          <p:cNvSpPr>
            <a:spLocks noGrp="1"/>
          </p:cNvSpPr>
          <p:nvPr>
            <p:ph type="ctrTitle"/>
          </p:nvPr>
        </p:nvSpPr>
        <p:spPr/>
        <p:txBody>
          <a:bodyPr/>
          <a:lstStyle/>
          <a:p>
            <a:r>
              <a:rPr lang="en-US"/>
              <a:t>Maximizing the Cesarean Decision Checklist</a:t>
            </a:r>
          </a:p>
        </p:txBody>
      </p:sp>
      <p:sp>
        <p:nvSpPr>
          <p:cNvPr id="5" name="Subtitle 4">
            <a:extLst>
              <a:ext uri="{FF2B5EF4-FFF2-40B4-BE49-F238E27FC236}">
                <a16:creationId xmlns:a16="http://schemas.microsoft.com/office/drawing/2014/main" id="{9A827DEE-CFDD-4B2F-3282-F78DBCB7F3E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59210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810296"/>
            <a:ext cx="5638799" cy="914400"/>
          </a:xfrm>
        </p:spPr>
        <p:txBody>
          <a:bodyPr>
            <a:noAutofit/>
          </a:bodyPr>
          <a:lstStyle/>
          <a:p>
            <a:r>
              <a:rPr lang="en-US">
                <a:latin typeface="+mn-lt"/>
              </a:rPr>
              <a:t>Education and Adoption of</a:t>
            </a:r>
            <a:br>
              <a:rPr lang="en-US">
                <a:latin typeface="+mn-lt"/>
              </a:rPr>
            </a:br>
            <a:r>
              <a:rPr lang="en-US">
                <a:latin typeface="+mn-lt"/>
              </a:rPr>
              <a:t>ACOG/SMFM Guidelines</a:t>
            </a:r>
          </a:p>
        </p:txBody>
      </p:sp>
      <p:sp>
        <p:nvSpPr>
          <p:cNvPr id="5" name="Title 1">
            <a:extLst>
              <a:ext uri="{FF2B5EF4-FFF2-40B4-BE49-F238E27FC236}">
                <a16:creationId xmlns:a16="http://schemas.microsoft.com/office/drawing/2014/main" id="{81132330-AB07-3548-8BFC-7BDD0F973F00}"/>
              </a:ext>
            </a:extLst>
          </p:cNvPr>
          <p:cNvSpPr txBox="1">
            <a:spLocks/>
          </p:cNvSpPr>
          <p:nvPr/>
        </p:nvSpPr>
        <p:spPr bwMode="auto">
          <a:xfrm>
            <a:off x="5791200" y="4271627"/>
            <a:ext cx="3962400" cy="914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1"/>
                </a:solidFill>
                <a:latin typeface="+mj-lt"/>
                <a:ea typeface="ＭＳ Ｐゴシック" pitchFamily="4" charset="-128"/>
                <a:cs typeface="ＭＳ Ｐゴシック" pitchFamily="4" charset="-128"/>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200" algn="l" rtl="0" eaLnBrk="1" fontAlgn="base" hangingPunct="1">
              <a:spcBef>
                <a:spcPct val="0"/>
              </a:spcBef>
              <a:spcAft>
                <a:spcPct val="0"/>
              </a:spcAft>
              <a:defRPr sz="4000">
                <a:solidFill>
                  <a:schemeClr val="tx1"/>
                </a:solidFill>
                <a:latin typeface="Arial" pitchFamily="4" charset="0"/>
              </a:defRPr>
            </a:lvl6pPr>
            <a:lvl7pPr marL="914400" algn="l" rtl="0" eaLnBrk="1" fontAlgn="base" hangingPunct="1">
              <a:spcBef>
                <a:spcPct val="0"/>
              </a:spcBef>
              <a:spcAft>
                <a:spcPct val="0"/>
              </a:spcAft>
              <a:defRPr sz="4000">
                <a:solidFill>
                  <a:schemeClr val="tx1"/>
                </a:solidFill>
                <a:latin typeface="Arial" pitchFamily="4" charset="0"/>
              </a:defRPr>
            </a:lvl7pPr>
            <a:lvl8pPr marL="1371600" algn="l" rtl="0" eaLnBrk="1" fontAlgn="base" hangingPunct="1">
              <a:spcBef>
                <a:spcPct val="0"/>
              </a:spcBef>
              <a:spcAft>
                <a:spcPct val="0"/>
              </a:spcAft>
              <a:defRPr sz="4000">
                <a:solidFill>
                  <a:schemeClr val="tx1"/>
                </a:solidFill>
                <a:latin typeface="Arial" pitchFamily="4" charset="0"/>
              </a:defRPr>
            </a:lvl8pPr>
            <a:lvl9pPr marL="1828800" algn="l" rtl="0" eaLnBrk="1" fontAlgn="base" hangingPunct="1">
              <a:spcBef>
                <a:spcPct val="0"/>
              </a:spcBef>
              <a:spcAft>
                <a:spcPct val="0"/>
              </a:spcAft>
              <a:defRPr sz="4000">
                <a:solidFill>
                  <a:schemeClr val="tx1"/>
                </a:solidFill>
                <a:latin typeface="Arial" pitchFamily="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rial"/>
              <a:ea typeface="ＭＳ Ｐゴシック" pitchFamily="4" charset="-128"/>
            </a:endParaRPr>
          </a:p>
        </p:txBody>
      </p:sp>
      <p:pic>
        <p:nvPicPr>
          <p:cNvPr id="7" name="Content Placeholder 3">
            <a:extLst>
              <a:ext uri="{FF2B5EF4-FFF2-40B4-BE49-F238E27FC236}">
                <a16:creationId xmlns:a16="http://schemas.microsoft.com/office/drawing/2014/main" id="{4B0BB11A-4F87-E241-BE63-EDABA97099A3}"/>
              </a:ext>
            </a:extLst>
          </p:cNvPr>
          <p:cNvPicPr>
            <a:picLocks noChangeAspect="1"/>
          </p:cNvPicPr>
          <p:nvPr/>
        </p:nvPicPr>
        <p:blipFill rotWithShape="1">
          <a:blip r:embed="rId3">
            <a:extLst>
              <a:ext uri="{28A0092B-C50C-407E-A947-70E740481C1C}">
                <a14:useLocalDpi xmlns:a14="http://schemas.microsoft.com/office/drawing/2010/main" val="0"/>
              </a:ext>
            </a:extLst>
          </a:blip>
          <a:srcRect t="6202" r="223"/>
          <a:stretch/>
        </p:blipFill>
        <p:spPr bwMode="auto">
          <a:xfrm>
            <a:off x="457200" y="810296"/>
            <a:ext cx="4589300" cy="575242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49913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8392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264081-CCE9-434F-BC99-2EAB68E1AC8B}"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endParaRPr>
          </a:p>
        </p:txBody>
      </p:sp>
      <p:sp>
        <p:nvSpPr>
          <p:cNvPr id="7" name="Title 2"/>
          <p:cNvSpPr txBox="1">
            <a:spLocks/>
          </p:cNvSpPr>
          <p:nvPr/>
        </p:nvSpPr>
        <p:spPr>
          <a:xfrm>
            <a:off x="609600" y="432172"/>
            <a:ext cx="10972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444C55"/>
                </a:solidFill>
                <a:effectLst/>
                <a:uLnTx/>
                <a:uFillTx/>
                <a:latin typeface="Arial" panose="020B0604020202020204"/>
              </a:rPr>
              <a:t>Cesarean Decision Checklist</a:t>
            </a:r>
          </a:p>
        </p:txBody>
      </p:sp>
      <p:graphicFrame>
        <p:nvGraphicFramePr>
          <p:cNvPr id="6" name="Chart 5"/>
          <p:cNvGraphicFramePr>
            <a:graphicFrameLocks/>
          </p:cNvGraphicFramePr>
          <p:nvPr/>
        </p:nvGraphicFramePr>
        <p:xfrm>
          <a:off x="803189" y="1581665"/>
          <a:ext cx="10779211" cy="46461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49922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35457-276A-B530-C452-64023FE80418}"/>
              </a:ext>
            </a:extLst>
          </p:cNvPr>
          <p:cNvSpPr>
            <a:spLocks noGrp="1"/>
          </p:cNvSpPr>
          <p:nvPr>
            <p:ph type="title"/>
          </p:nvPr>
        </p:nvSpPr>
        <p:spPr/>
        <p:txBody>
          <a:bodyPr/>
          <a:lstStyle/>
          <a:p>
            <a:endParaRPr lang="en-US"/>
          </a:p>
        </p:txBody>
      </p:sp>
      <p:pic>
        <p:nvPicPr>
          <p:cNvPr id="13" name="Content Placeholder 12">
            <a:extLst>
              <a:ext uri="{FF2B5EF4-FFF2-40B4-BE49-F238E27FC236}">
                <a16:creationId xmlns:a16="http://schemas.microsoft.com/office/drawing/2014/main" id="{284AEC29-1FB9-DEB6-9573-FDAB13A5023F}"/>
              </a:ext>
            </a:extLst>
          </p:cNvPr>
          <p:cNvPicPr>
            <a:picLocks noGrp="1" noChangeAspect="1"/>
          </p:cNvPicPr>
          <p:nvPr>
            <p:ph idx="1"/>
          </p:nvPr>
        </p:nvPicPr>
        <p:blipFill>
          <a:blip r:embed="rId3"/>
          <a:stretch>
            <a:fillRect/>
          </a:stretch>
        </p:blipFill>
        <p:spPr>
          <a:xfrm>
            <a:off x="4826357" y="570332"/>
            <a:ext cx="3554317" cy="4599705"/>
          </a:xfrm>
          <a:ln>
            <a:solidFill>
              <a:schemeClr val="tx1"/>
            </a:solidFill>
          </a:ln>
        </p:spPr>
      </p:pic>
      <p:pic>
        <p:nvPicPr>
          <p:cNvPr id="15" name="Picture 14">
            <a:extLst>
              <a:ext uri="{FF2B5EF4-FFF2-40B4-BE49-F238E27FC236}">
                <a16:creationId xmlns:a16="http://schemas.microsoft.com/office/drawing/2014/main" id="{AECF4603-AF12-5129-10B4-7DDF47D9A07B}"/>
              </a:ext>
            </a:extLst>
          </p:cNvPr>
          <p:cNvPicPr>
            <a:picLocks noChangeAspect="1"/>
          </p:cNvPicPr>
          <p:nvPr/>
        </p:nvPicPr>
        <p:blipFill>
          <a:blip r:embed="rId4"/>
          <a:stretch>
            <a:fillRect/>
          </a:stretch>
        </p:blipFill>
        <p:spPr>
          <a:xfrm>
            <a:off x="8153400" y="1788428"/>
            <a:ext cx="3917397" cy="5069572"/>
          </a:xfrm>
          <a:prstGeom prst="rect">
            <a:avLst/>
          </a:prstGeom>
          <a:ln>
            <a:solidFill>
              <a:schemeClr val="tx1"/>
            </a:solidFill>
          </a:ln>
        </p:spPr>
      </p:pic>
      <p:pic>
        <p:nvPicPr>
          <p:cNvPr id="17" name="Picture 16">
            <a:extLst>
              <a:ext uri="{FF2B5EF4-FFF2-40B4-BE49-F238E27FC236}">
                <a16:creationId xmlns:a16="http://schemas.microsoft.com/office/drawing/2014/main" id="{045A434F-2292-858B-0095-18C4E4DAA9ED}"/>
              </a:ext>
            </a:extLst>
          </p:cNvPr>
          <p:cNvPicPr>
            <a:picLocks noChangeAspect="1"/>
          </p:cNvPicPr>
          <p:nvPr/>
        </p:nvPicPr>
        <p:blipFill>
          <a:blip r:embed="rId5"/>
          <a:stretch>
            <a:fillRect/>
          </a:stretch>
        </p:blipFill>
        <p:spPr>
          <a:xfrm>
            <a:off x="36181" y="597894"/>
            <a:ext cx="4038600" cy="5226422"/>
          </a:xfrm>
          <a:prstGeom prst="rect">
            <a:avLst/>
          </a:prstGeom>
          <a:ln>
            <a:solidFill>
              <a:schemeClr val="tx1"/>
            </a:solidFill>
          </a:ln>
        </p:spPr>
      </p:pic>
      <p:pic>
        <p:nvPicPr>
          <p:cNvPr id="21" name="Picture 20">
            <a:extLst>
              <a:ext uri="{FF2B5EF4-FFF2-40B4-BE49-F238E27FC236}">
                <a16:creationId xmlns:a16="http://schemas.microsoft.com/office/drawing/2014/main" id="{A116F81E-71CD-6A66-4BA4-CD7609D001E1}"/>
              </a:ext>
            </a:extLst>
          </p:cNvPr>
          <p:cNvPicPr>
            <a:picLocks noChangeAspect="1"/>
          </p:cNvPicPr>
          <p:nvPr/>
        </p:nvPicPr>
        <p:blipFill>
          <a:blip r:embed="rId6"/>
          <a:stretch>
            <a:fillRect/>
          </a:stretch>
        </p:blipFill>
        <p:spPr>
          <a:xfrm>
            <a:off x="1854684" y="3124200"/>
            <a:ext cx="4175413" cy="5403475"/>
          </a:xfrm>
          <a:prstGeom prst="rect">
            <a:avLst/>
          </a:prstGeom>
          <a:ln>
            <a:solidFill>
              <a:schemeClr val="tx1"/>
            </a:solidFill>
          </a:ln>
        </p:spPr>
      </p:pic>
      <p:sp>
        <p:nvSpPr>
          <p:cNvPr id="22" name="Rectangle 21">
            <a:extLst>
              <a:ext uri="{FF2B5EF4-FFF2-40B4-BE49-F238E27FC236}">
                <a16:creationId xmlns:a16="http://schemas.microsoft.com/office/drawing/2014/main" id="{12A49A80-D92E-1BA8-E1E1-15C7B127650E}"/>
              </a:ext>
            </a:extLst>
          </p:cNvPr>
          <p:cNvSpPr/>
          <p:nvPr/>
        </p:nvSpPr>
        <p:spPr bwMode="auto">
          <a:xfrm>
            <a:off x="1828800" y="2514600"/>
            <a:ext cx="8534400" cy="2133600"/>
          </a:xfrm>
          <a:prstGeom prst="rect">
            <a:avLst/>
          </a:prstGeom>
          <a:solidFill>
            <a:srgbClr val="ED732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itchFamily="4" charset="0"/>
                <a:ea typeface="ＭＳ Ｐゴシック" charset="-128"/>
                <a:cs typeface="+mn-cs"/>
              </a:rPr>
              <a:t>USE FOR EVERY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itchFamily="4" charset="0"/>
                <a:ea typeface="ＭＳ Ｐゴシック" charset="-128"/>
                <a:cs typeface="+mn-cs"/>
              </a:rPr>
              <a:t>NONEMERGENT CESAREAN!!!</a:t>
            </a:r>
          </a:p>
        </p:txBody>
      </p:sp>
    </p:spTree>
    <p:extLst>
      <p:ext uri="{BB962C8B-B14F-4D97-AF65-F5344CB8AC3E}">
        <p14:creationId xmlns:p14="http://schemas.microsoft.com/office/powerpoint/2010/main" val="88153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85259E-104D-5053-0347-3F6D28E995CA}"/>
              </a:ext>
            </a:extLst>
          </p:cNvPr>
          <p:cNvSpPr>
            <a:spLocks noGrp="1"/>
          </p:cNvSpPr>
          <p:nvPr>
            <p:ph type="ctrTitle"/>
          </p:nvPr>
        </p:nvSpPr>
        <p:spPr/>
        <p:txBody>
          <a:bodyPr/>
          <a:lstStyle/>
          <a:p>
            <a:r>
              <a:rPr lang="en-US"/>
              <a:t>Data Sharing to Move the Needle</a:t>
            </a:r>
          </a:p>
        </p:txBody>
      </p:sp>
      <p:sp>
        <p:nvSpPr>
          <p:cNvPr id="5" name="Subtitle 4">
            <a:extLst>
              <a:ext uri="{FF2B5EF4-FFF2-40B4-BE49-F238E27FC236}">
                <a16:creationId xmlns:a16="http://schemas.microsoft.com/office/drawing/2014/main" id="{196307C7-F9B0-4EC9-17C5-C25412B1171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69163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F95D-BFB6-B545-AD66-359F98258CB6}"/>
              </a:ext>
            </a:extLst>
          </p:cNvPr>
          <p:cNvSpPr>
            <a:spLocks noGrp="1"/>
          </p:cNvSpPr>
          <p:nvPr>
            <p:ph type="title"/>
          </p:nvPr>
        </p:nvSpPr>
        <p:spPr>
          <a:xfrm>
            <a:off x="137291" y="425532"/>
            <a:ext cx="11597509" cy="914400"/>
          </a:xfrm>
        </p:spPr>
        <p:txBody>
          <a:bodyPr>
            <a:normAutofit fontScale="90000"/>
          </a:bodyPr>
          <a:lstStyle/>
          <a:p>
            <a:br>
              <a:rPr lang="en-US"/>
            </a:br>
            <a:r>
              <a:rPr lang="en-US"/>
              <a:t>Equity and Targeting Racial Disparities as Top Priorities for QI</a:t>
            </a:r>
            <a:br>
              <a:rPr lang="en-US"/>
            </a:br>
            <a:endParaRPr lang="en-US"/>
          </a:p>
        </p:txBody>
      </p:sp>
      <p:sp>
        <p:nvSpPr>
          <p:cNvPr id="4" name="TextBox 3">
            <a:extLst>
              <a:ext uri="{FF2B5EF4-FFF2-40B4-BE49-F238E27FC236}">
                <a16:creationId xmlns:a16="http://schemas.microsoft.com/office/drawing/2014/main" id="{100F2342-2C01-C548-B78D-F65C7DB8EB37}"/>
              </a:ext>
            </a:extLst>
          </p:cNvPr>
          <p:cNvSpPr txBox="1"/>
          <p:nvPr/>
        </p:nvSpPr>
        <p:spPr>
          <a:xfrm>
            <a:off x="1299634" y="1512422"/>
            <a:ext cx="2345267" cy="1938992"/>
          </a:xfrm>
          <a:prstGeom prst="rect">
            <a:avLst/>
          </a:prstGeom>
          <a:solidFill>
            <a:srgbClr val="FFEDD1"/>
          </a:solidFill>
          <a:ln w="28575">
            <a:solidFill>
              <a:srgbClr val="FF9932"/>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rPr>
              <a:t>Please visit the </a:t>
            </a:r>
            <a:r>
              <a:rPr kumimoji="0" lang="en-US" sz="2400" b="0" i="0" u="none" strike="noStrike" kern="1200" cap="none" spc="0" normalizeH="0" baseline="0" noProof="0">
                <a:ln>
                  <a:noFill/>
                </a:ln>
                <a:solidFill>
                  <a:srgbClr val="FF9932"/>
                </a:solidFill>
                <a:effectLst/>
                <a:uLnTx/>
                <a:uFillTx/>
                <a:latin typeface="Arial" charset="0"/>
                <a:ea typeface="ＭＳ Ｐゴシック" charset="-128"/>
                <a:cs typeface="+mn-cs"/>
                <a:hlinkClick r:id="rId3">
                  <a:extLst>
                    <a:ext uri="{A12FA001-AC4F-418D-AE19-62706E023703}">
                      <ahyp:hlinkClr xmlns:ahyp="http://schemas.microsoft.com/office/drawing/2018/hyperlinkcolor" val="tx"/>
                    </a:ext>
                  </a:extLst>
                </a:hlinkClick>
              </a:rPr>
              <a:t>CMQCC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9932"/>
                </a:solidFill>
                <a:effectLst/>
                <a:uLnTx/>
                <a:uFillTx/>
                <a:latin typeface="Arial" charset="0"/>
                <a:ea typeface="ＭＳ Ｐゴシック" charset="-128"/>
                <a:cs typeface="+mn-cs"/>
                <a:hlinkClick r:id="rId3">
                  <a:extLst>
                    <a:ext uri="{A12FA001-AC4F-418D-AE19-62706E023703}">
                      <ahyp:hlinkClr xmlns:ahyp="http://schemas.microsoft.com/office/drawing/2018/hyperlinkcolor" val="tx"/>
                    </a:ext>
                  </a:extLst>
                </a:hlinkClick>
              </a:rPr>
              <a:t>Birth Equity Resources Webpage</a:t>
            </a:r>
            <a:endParaRPr kumimoji="0" lang="en-US" sz="2400" b="0" i="0" u="none" strike="noStrike" kern="1200" cap="none" spc="0" normalizeH="0" baseline="0" noProof="0">
              <a:ln>
                <a:noFill/>
              </a:ln>
              <a:solidFill>
                <a:srgbClr val="FF9932"/>
              </a:solidFill>
              <a:effectLst/>
              <a:uLnTx/>
              <a:uFillTx/>
              <a:latin typeface="Arial" charset="0"/>
              <a:ea typeface="ＭＳ Ｐゴシック" charset="-128"/>
              <a:cs typeface="+mn-cs"/>
            </a:endParaRPr>
          </a:p>
        </p:txBody>
      </p:sp>
      <p:pic>
        <p:nvPicPr>
          <p:cNvPr id="6" name="Picture 5">
            <a:extLst>
              <a:ext uri="{FF2B5EF4-FFF2-40B4-BE49-F238E27FC236}">
                <a16:creationId xmlns:a16="http://schemas.microsoft.com/office/drawing/2014/main" id="{136BADBD-40E4-5F4B-FDC7-0B9D53590B57}"/>
              </a:ext>
            </a:extLst>
          </p:cNvPr>
          <p:cNvPicPr>
            <a:picLocks noChangeAspect="1"/>
          </p:cNvPicPr>
          <p:nvPr/>
        </p:nvPicPr>
        <p:blipFill>
          <a:blip r:embed="rId4"/>
          <a:stretch>
            <a:fillRect/>
          </a:stretch>
        </p:blipFill>
        <p:spPr>
          <a:xfrm>
            <a:off x="137291" y="3890421"/>
            <a:ext cx="4669952" cy="2418939"/>
          </a:xfrm>
          <a:prstGeom prst="rect">
            <a:avLst/>
          </a:prstGeom>
        </p:spPr>
      </p:pic>
      <p:sp>
        <p:nvSpPr>
          <p:cNvPr id="3" name="Content Placeholder 2">
            <a:extLst>
              <a:ext uri="{FF2B5EF4-FFF2-40B4-BE49-F238E27FC236}">
                <a16:creationId xmlns:a16="http://schemas.microsoft.com/office/drawing/2014/main" id="{C5735080-2BB9-1B4F-A84C-39AD225ECCCB}"/>
              </a:ext>
            </a:extLst>
          </p:cNvPr>
          <p:cNvSpPr>
            <a:spLocks noGrp="1"/>
          </p:cNvSpPr>
          <p:nvPr>
            <p:ph idx="1"/>
          </p:nvPr>
        </p:nvSpPr>
        <p:spPr>
          <a:xfrm>
            <a:off x="4807243" y="1261705"/>
            <a:ext cx="6979920" cy="2362200"/>
          </a:xfrm>
        </p:spPr>
        <p:txBody>
          <a:bodyPr/>
          <a:lstStyle/>
          <a:p>
            <a:pPr>
              <a:spcBef>
                <a:spcPts val="600"/>
              </a:spcBef>
              <a:spcAft>
                <a:spcPts val="600"/>
              </a:spcAft>
            </a:pPr>
            <a:r>
              <a:rPr lang="en-US" sz="2000"/>
              <a:t>Foster individual, organizational and professional accountability</a:t>
            </a:r>
          </a:p>
          <a:p>
            <a:pPr>
              <a:spcBef>
                <a:spcPts val="600"/>
              </a:spcBef>
              <a:spcAft>
                <a:spcPts val="600"/>
              </a:spcAft>
            </a:pPr>
            <a:r>
              <a:rPr lang="en-US" sz="2000"/>
              <a:t>Ensure that the patient, family and the clinicians caring for them are well supported, especially in the face of biases such as structural or interpersonal racism</a:t>
            </a:r>
          </a:p>
          <a:p>
            <a:pPr>
              <a:spcBef>
                <a:spcPts val="600"/>
              </a:spcBef>
              <a:spcAft>
                <a:spcPts val="600"/>
              </a:spcAft>
            </a:pPr>
            <a:r>
              <a:rPr lang="en-US" sz="2000"/>
              <a:t>Hospital leaders should demonstrate an openness to feedback and reporting of concerning situations</a:t>
            </a:r>
          </a:p>
          <a:p>
            <a:pPr>
              <a:spcBef>
                <a:spcPts val="600"/>
              </a:spcBef>
              <a:spcAft>
                <a:spcPts val="600"/>
              </a:spcAft>
            </a:pPr>
            <a:r>
              <a:rPr lang="en-US" sz="2000"/>
              <a:t>Many institutions have well-developed approaches for addressing potential sources of conflict, including communication tools and team training and they should be utilized</a:t>
            </a:r>
          </a:p>
          <a:p>
            <a:pPr>
              <a:spcBef>
                <a:spcPts val="600"/>
              </a:spcBef>
              <a:spcAft>
                <a:spcPts val="600"/>
              </a:spcAft>
            </a:pPr>
            <a:r>
              <a:rPr lang="en-US" sz="2000"/>
              <a:t>Hospital leaders need to make equity and targeting racial disparities their top priorities for quality improvement, and ensure that staff are trained on implicit bias and interpersonal, institutional, and systemic racism.</a:t>
            </a:r>
            <a:endParaRPr lang="en-US"/>
          </a:p>
          <a:p>
            <a:pPr marL="0" indent="0">
              <a:buNone/>
            </a:pPr>
            <a:endParaRPr lang="en-US"/>
          </a:p>
        </p:txBody>
      </p:sp>
    </p:spTree>
    <p:extLst>
      <p:ext uri="{BB962C8B-B14F-4D97-AF65-F5344CB8AC3E}">
        <p14:creationId xmlns:p14="http://schemas.microsoft.com/office/powerpoint/2010/main" val="1369620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BAC9A-8C13-A741-A544-24DF3C0C4BC5}"/>
              </a:ext>
            </a:extLst>
          </p:cNvPr>
          <p:cNvSpPr>
            <a:spLocks noGrp="1"/>
          </p:cNvSpPr>
          <p:nvPr>
            <p:ph type="title"/>
          </p:nvPr>
        </p:nvSpPr>
        <p:spPr>
          <a:xfrm>
            <a:off x="898072" y="657944"/>
            <a:ext cx="7772400" cy="914400"/>
          </a:xfrm>
        </p:spPr>
        <p:txBody>
          <a:bodyPr/>
          <a:lstStyle/>
          <a:p>
            <a:pPr algn="l"/>
            <a:r>
              <a:rPr lang="en-US"/>
              <a:t>Share Data that Highlights Variation</a:t>
            </a:r>
          </a:p>
        </p:txBody>
      </p:sp>
      <p:pic>
        <p:nvPicPr>
          <p:cNvPr id="5" name="Content Placeholder 4">
            <a:extLst>
              <a:ext uri="{FF2B5EF4-FFF2-40B4-BE49-F238E27FC236}">
                <a16:creationId xmlns:a16="http://schemas.microsoft.com/office/drawing/2014/main" id="{0EA14D03-8935-BB48-A933-FA5B126BF25D}"/>
              </a:ext>
            </a:extLst>
          </p:cNvPr>
          <p:cNvPicPr>
            <a:picLocks noGrp="1" noChangeAspect="1"/>
          </p:cNvPicPr>
          <p:nvPr>
            <p:ph idx="1"/>
          </p:nvPr>
        </p:nvPicPr>
        <p:blipFill rotWithShape="1">
          <a:blip r:embed="rId3"/>
          <a:srcRect l="9707" r="7984" b="54902"/>
          <a:stretch/>
        </p:blipFill>
        <p:spPr>
          <a:xfrm>
            <a:off x="898072" y="1752600"/>
            <a:ext cx="5050971" cy="3581400"/>
          </a:xfrm>
          <a:ln>
            <a:solidFill>
              <a:schemeClr val="tx1"/>
            </a:solidFill>
          </a:ln>
        </p:spPr>
      </p:pic>
      <p:pic>
        <p:nvPicPr>
          <p:cNvPr id="7" name="Picture 6">
            <a:extLst>
              <a:ext uri="{FF2B5EF4-FFF2-40B4-BE49-F238E27FC236}">
                <a16:creationId xmlns:a16="http://schemas.microsoft.com/office/drawing/2014/main" id="{3E78447F-4E64-7D4D-A7EB-B821B51BCC09}"/>
              </a:ext>
            </a:extLst>
          </p:cNvPr>
          <p:cNvPicPr>
            <a:picLocks noChangeAspect="1"/>
          </p:cNvPicPr>
          <p:nvPr/>
        </p:nvPicPr>
        <p:blipFill rotWithShape="1">
          <a:blip r:embed="rId4"/>
          <a:srcRect l="34837"/>
          <a:stretch/>
        </p:blipFill>
        <p:spPr>
          <a:xfrm>
            <a:off x="7315200" y="1371600"/>
            <a:ext cx="4201886" cy="4638682"/>
          </a:xfrm>
          <a:prstGeom prst="rect">
            <a:avLst/>
          </a:prstGeom>
        </p:spPr>
      </p:pic>
      <p:pic>
        <p:nvPicPr>
          <p:cNvPr id="8" name="Picture 7">
            <a:extLst>
              <a:ext uri="{FF2B5EF4-FFF2-40B4-BE49-F238E27FC236}">
                <a16:creationId xmlns:a16="http://schemas.microsoft.com/office/drawing/2014/main" id="{E12BF4B5-F30D-F0AA-8517-A37D218DD847}"/>
              </a:ext>
            </a:extLst>
          </p:cNvPr>
          <p:cNvPicPr>
            <a:picLocks noChangeAspect="1"/>
          </p:cNvPicPr>
          <p:nvPr/>
        </p:nvPicPr>
        <p:blipFill>
          <a:blip r:embed="rId5"/>
          <a:stretch>
            <a:fillRect/>
          </a:stretch>
        </p:blipFill>
        <p:spPr>
          <a:xfrm>
            <a:off x="3338869" y="3690941"/>
            <a:ext cx="5220348" cy="3048000"/>
          </a:xfrm>
          <a:prstGeom prst="rect">
            <a:avLst/>
          </a:prstGeom>
        </p:spPr>
      </p:pic>
    </p:spTree>
    <p:extLst>
      <p:ext uri="{BB962C8B-B14F-4D97-AF65-F5344CB8AC3E}">
        <p14:creationId xmlns:p14="http://schemas.microsoft.com/office/powerpoint/2010/main" val="458228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6573CC-C520-6D49-9BAD-04BE8C7E560B}"/>
              </a:ext>
            </a:extLst>
          </p:cNvPr>
          <p:cNvPicPr>
            <a:picLocks noChangeAspect="1"/>
          </p:cNvPicPr>
          <p:nvPr/>
        </p:nvPicPr>
        <p:blipFill>
          <a:blip r:embed="rId3"/>
          <a:stretch>
            <a:fillRect/>
          </a:stretch>
        </p:blipFill>
        <p:spPr>
          <a:xfrm>
            <a:off x="382444" y="1261452"/>
            <a:ext cx="8124669" cy="4335096"/>
          </a:xfrm>
          <a:prstGeom prst="rect">
            <a:avLst/>
          </a:prstGeom>
        </p:spPr>
      </p:pic>
      <p:sp>
        <p:nvSpPr>
          <p:cNvPr id="6" name="TextBox 5">
            <a:extLst>
              <a:ext uri="{FF2B5EF4-FFF2-40B4-BE49-F238E27FC236}">
                <a16:creationId xmlns:a16="http://schemas.microsoft.com/office/drawing/2014/main" id="{A57AAA5F-70A5-9142-A08C-2355E7642884}"/>
              </a:ext>
            </a:extLst>
          </p:cNvPr>
          <p:cNvSpPr txBox="1"/>
          <p:nvPr/>
        </p:nvSpPr>
        <p:spPr>
          <a:xfrm>
            <a:off x="152400" y="676313"/>
            <a:ext cx="8347093"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128"/>
                <a:cs typeface="+mn-cs"/>
              </a:rPr>
              <a:t>California Hospitals: CS after IOL (nullips), 2019</a:t>
            </a:r>
          </a:p>
        </p:txBody>
      </p:sp>
      <p:pic>
        <p:nvPicPr>
          <p:cNvPr id="8" name="Picture 7">
            <a:extLst>
              <a:ext uri="{FF2B5EF4-FFF2-40B4-BE49-F238E27FC236}">
                <a16:creationId xmlns:a16="http://schemas.microsoft.com/office/drawing/2014/main" id="{E446B007-A127-B640-A2A9-A227DEE96B75}"/>
              </a:ext>
            </a:extLst>
          </p:cNvPr>
          <p:cNvPicPr>
            <a:picLocks noChangeAspect="1"/>
          </p:cNvPicPr>
          <p:nvPr/>
        </p:nvPicPr>
        <p:blipFill>
          <a:blip r:embed="rId4"/>
          <a:stretch>
            <a:fillRect/>
          </a:stretch>
        </p:blipFill>
        <p:spPr>
          <a:xfrm>
            <a:off x="1066800" y="1371600"/>
            <a:ext cx="2779427" cy="1242833"/>
          </a:xfrm>
          <a:prstGeom prst="rect">
            <a:avLst/>
          </a:prstGeom>
          <a:ln>
            <a:solidFill>
              <a:schemeClr val="tx1"/>
            </a:solidFill>
          </a:ln>
        </p:spPr>
      </p:pic>
      <p:pic>
        <p:nvPicPr>
          <p:cNvPr id="3" name="Picture 2">
            <a:extLst>
              <a:ext uri="{FF2B5EF4-FFF2-40B4-BE49-F238E27FC236}">
                <a16:creationId xmlns:a16="http://schemas.microsoft.com/office/drawing/2014/main" id="{D5AE5473-A697-1650-FDE0-39A915D68555}"/>
              </a:ext>
            </a:extLst>
          </p:cNvPr>
          <p:cNvPicPr>
            <a:picLocks noChangeAspect="1"/>
          </p:cNvPicPr>
          <p:nvPr/>
        </p:nvPicPr>
        <p:blipFill>
          <a:blip r:embed="rId5"/>
          <a:stretch>
            <a:fillRect/>
          </a:stretch>
        </p:blipFill>
        <p:spPr>
          <a:xfrm>
            <a:off x="4062293" y="3837306"/>
            <a:ext cx="8152567" cy="3020694"/>
          </a:xfrm>
          <a:prstGeom prst="rect">
            <a:avLst/>
          </a:prstGeom>
        </p:spPr>
      </p:pic>
    </p:spTree>
    <p:extLst>
      <p:ext uri="{BB962C8B-B14F-4D97-AF65-F5344CB8AC3E}">
        <p14:creationId xmlns:p14="http://schemas.microsoft.com/office/powerpoint/2010/main" val="2588019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C77830-A55B-2877-A447-73449A245176}"/>
              </a:ext>
            </a:extLst>
          </p:cNvPr>
          <p:cNvPicPr>
            <a:picLocks noGrp="1" noChangeAspect="1"/>
          </p:cNvPicPr>
          <p:nvPr>
            <p:ph idx="1"/>
          </p:nvPr>
        </p:nvPicPr>
        <p:blipFill>
          <a:blip r:embed="rId3"/>
          <a:stretch>
            <a:fillRect/>
          </a:stretch>
        </p:blipFill>
        <p:spPr>
          <a:xfrm>
            <a:off x="-152400" y="1066800"/>
            <a:ext cx="12209955" cy="5162241"/>
          </a:xfrm>
        </p:spPr>
      </p:pic>
    </p:spTree>
    <p:extLst>
      <p:ext uri="{BB962C8B-B14F-4D97-AF65-F5344CB8AC3E}">
        <p14:creationId xmlns:p14="http://schemas.microsoft.com/office/powerpoint/2010/main" val="1393145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C959391-477C-AA4F-A7E9-F7D4BD79A0A7}"/>
              </a:ext>
            </a:extLst>
          </p:cNvPr>
          <p:cNvSpPr txBox="1">
            <a:spLocks/>
          </p:cNvSpPr>
          <p:nvPr/>
        </p:nvSpPr>
        <p:spPr>
          <a:xfrm>
            <a:off x="1415722" y="512169"/>
            <a:ext cx="9360556" cy="849684"/>
          </a:xfrm>
          <a:prstGeom prst="rect">
            <a:avLst/>
          </a:prstGeom>
        </p:spPr>
        <p:txBody>
          <a:bodyPr vert="horz" lIns="91440" tIns="45720" rIns="91440" bIns="45720" rtlCol="0" anchor="ctr">
            <a:noAutofit/>
          </a:bodyPr>
          <a:lstStyle/>
          <a:p>
            <a:pPr marL="0" marR="0" lvl="0" indent="0" algn="ctr" defTabSz="457200" rtl="0" eaLnBrk="0" fontAlgn="auto" latinLnBrk="0" hangingPunct="0">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a:ea typeface="ＭＳ Ｐゴシック" charset="-128"/>
                <a:cs typeface="+mn-cs"/>
              </a:rPr>
              <a:t>Measure Analysis: Identify “Drivers” of Rates</a:t>
            </a:r>
          </a:p>
        </p:txBody>
      </p:sp>
      <p:grpSp>
        <p:nvGrpSpPr>
          <p:cNvPr id="13" name="Group 12">
            <a:extLst>
              <a:ext uri="{FF2B5EF4-FFF2-40B4-BE49-F238E27FC236}">
                <a16:creationId xmlns:a16="http://schemas.microsoft.com/office/drawing/2014/main" id="{716C93F6-987A-474A-97D6-9771B07801F5}"/>
              </a:ext>
            </a:extLst>
          </p:cNvPr>
          <p:cNvGrpSpPr/>
          <p:nvPr/>
        </p:nvGrpSpPr>
        <p:grpSpPr>
          <a:xfrm>
            <a:off x="-762000" y="1361853"/>
            <a:ext cx="9220200" cy="3628728"/>
            <a:chOff x="-304800" y="2018112"/>
            <a:chExt cx="9220200" cy="3628728"/>
          </a:xfrm>
        </p:grpSpPr>
        <p:pic>
          <p:nvPicPr>
            <p:cNvPr id="7" name="Picture 2">
              <a:extLst>
                <a:ext uri="{FF2B5EF4-FFF2-40B4-BE49-F238E27FC236}">
                  <a16:creationId xmlns:a16="http://schemas.microsoft.com/office/drawing/2014/main" id="{FD852252-BCEE-0D42-BBEB-6BA8E6395E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2520112"/>
              <a:ext cx="7862596" cy="2990850"/>
            </a:xfrm>
            <a:prstGeom prst="rect">
              <a:avLst/>
            </a:prstGeom>
            <a:noFill/>
            <a:ln>
              <a:noFill/>
            </a:ln>
            <a:extLst>
              <a:ext uri="{909E8E84-426E-40dd-AFC4-6F175D3DCCD1}">
                <a14:hiddenFill xmlns:a14="http://schemas.microsoft.com/office/drawing/2010/main" xmlns:mv="urn:schemas-microsoft-com:mac:vml" xmlns:mc="http://schemas.openxmlformats.org/markup-compatibility/2006" xmlns="">
                  <a:solidFill>
                    <a:schemeClr val="accent1"/>
                  </a:solidFill>
                </a14:hiddenFill>
              </a:ext>
              <a:ext uri="{91240B29-F687-4f45-9708-019B960494DF}">
                <a14:hiddenLine xmlns:a14="http://schemas.microsoft.com/office/drawing/2010/main" xmlns:mv="urn:schemas-microsoft-com:mac:vml" xmlns:mc="http://schemas.openxmlformats.org/markup-compatibility/2006" xmlns="" w="9525">
                  <a:solidFill>
                    <a:schemeClr val="tx1"/>
                  </a:solidFill>
                  <a:miter lim="800000"/>
                  <a:headEnd/>
                  <a:tailEnd/>
                </a14:hiddenLine>
              </a:ext>
            </a:extLst>
          </p:spPr>
        </p:pic>
        <p:sp>
          <p:nvSpPr>
            <p:cNvPr id="8" name="TextBox 7">
              <a:extLst>
                <a:ext uri="{FF2B5EF4-FFF2-40B4-BE49-F238E27FC236}">
                  <a16:creationId xmlns:a16="http://schemas.microsoft.com/office/drawing/2014/main" id="{12593E3A-12C9-A246-9FD5-F40D9B321804}"/>
                </a:ext>
              </a:extLst>
            </p:cNvPr>
            <p:cNvSpPr txBox="1"/>
            <p:nvPr/>
          </p:nvSpPr>
          <p:spPr>
            <a:xfrm>
              <a:off x="457200" y="2139112"/>
              <a:ext cx="830580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339933"/>
                  </a:solidFill>
                  <a:effectLst/>
                  <a:uLnTx/>
                  <a:uFillTx/>
                  <a:latin typeface="Arial"/>
                  <a:ea typeface="ＭＳ Ｐゴシック" charset="-128"/>
                  <a:cs typeface="+mn-cs"/>
                </a:rPr>
                <a:t>What Drives Our Nulliparous Term Singleton Vertex (NTSV) CS Rate?</a:t>
              </a:r>
            </a:p>
          </p:txBody>
        </p:sp>
        <p:sp>
          <p:nvSpPr>
            <p:cNvPr id="9" name="Rectangle 8">
              <a:extLst>
                <a:ext uri="{FF2B5EF4-FFF2-40B4-BE49-F238E27FC236}">
                  <a16:creationId xmlns:a16="http://schemas.microsoft.com/office/drawing/2014/main" id="{19A30F62-215F-0B48-92A4-389D4A175AAB}"/>
                </a:ext>
              </a:extLst>
            </p:cNvPr>
            <p:cNvSpPr/>
            <p:nvPr/>
          </p:nvSpPr>
          <p:spPr>
            <a:xfrm>
              <a:off x="-304800" y="4580040"/>
              <a:ext cx="6096000" cy="1066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AA59C9AA-7891-8C42-BDCE-32636F67C891}"/>
                </a:ext>
              </a:extLst>
            </p:cNvPr>
            <p:cNvSpPr/>
            <p:nvPr/>
          </p:nvSpPr>
          <p:spPr>
            <a:xfrm>
              <a:off x="457200" y="2018112"/>
              <a:ext cx="8458200" cy="3581400"/>
            </a:xfrm>
            <a:prstGeom prst="rect">
              <a:avLst/>
            </a:prstGeom>
            <a:noFill/>
            <a:ln>
              <a:solidFill>
                <a:srgbClr val="3399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8AF4A330-D009-2C4D-B207-8D8D11B7C884}"/>
                </a:ext>
              </a:extLst>
            </p:cNvPr>
            <p:cNvPicPr>
              <a:picLocks noChangeAspect="1"/>
            </p:cNvPicPr>
            <p:nvPr/>
          </p:nvPicPr>
          <p:blipFill>
            <a:blip r:embed="rId4"/>
            <a:stretch>
              <a:fillRect/>
            </a:stretch>
          </p:blipFill>
          <p:spPr>
            <a:xfrm>
              <a:off x="2819400" y="4732440"/>
              <a:ext cx="5257800" cy="572321"/>
            </a:xfrm>
            <a:prstGeom prst="rect">
              <a:avLst/>
            </a:prstGeom>
          </p:spPr>
        </p:pic>
      </p:grpSp>
      <p:pic>
        <p:nvPicPr>
          <p:cNvPr id="5" name="Picture 4">
            <a:extLst>
              <a:ext uri="{FF2B5EF4-FFF2-40B4-BE49-F238E27FC236}">
                <a16:creationId xmlns:a16="http://schemas.microsoft.com/office/drawing/2014/main" id="{0E312176-AE4D-7A42-CD96-12A9AA700FAD}"/>
              </a:ext>
            </a:extLst>
          </p:cNvPr>
          <p:cNvPicPr>
            <a:picLocks noChangeAspect="1"/>
          </p:cNvPicPr>
          <p:nvPr/>
        </p:nvPicPr>
        <p:blipFill>
          <a:blip r:embed="rId5"/>
          <a:stretch>
            <a:fillRect/>
          </a:stretch>
        </p:blipFill>
        <p:spPr>
          <a:xfrm>
            <a:off x="3283598" y="4633262"/>
            <a:ext cx="8915400" cy="2196637"/>
          </a:xfrm>
          <a:prstGeom prst="rect">
            <a:avLst/>
          </a:prstGeom>
        </p:spPr>
      </p:pic>
    </p:spTree>
    <p:extLst>
      <p:ext uri="{BB962C8B-B14F-4D97-AF65-F5344CB8AC3E}">
        <p14:creationId xmlns:p14="http://schemas.microsoft.com/office/powerpoint/2010/main" val="1476791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08902-33E9-D442-B196-096A67918F88}"/>
              </a:ext>
            </a:extLst>
          </p:cNvPr>
          <p:cNvSpPr>
            <a:spLocks noGrp="1"/>
          </p:cNvSpPr>
          <p:nvPr>
            <p:ph type="ctrTitle"/>
          </p:nvPr>
        </p:nvSpPr>
        <p:spPr>
          <a:xfrm>
            <a:off x="1001960" y="2514600"/>
            <a:ext cx="10360608" cy="2209800"/>
          </a:xfrm>
        </p:spPr>
        <p:txBody>
          <a:bodyPr/>
          <a:lstStyle/>
          <a:p>
            <a:pPr algn="ctr"/>
            <a:r>
              <a:rPr lang="en-US">
                <a:ea typeface="Roboto Medium"/>
              </a:rPr>
              <a:t>Promoting Vaginal Birth: </a:t>
            </a:r>
            <a:br>
              <a:rPr lang="en-US"/>
            </a:br>
            <a:r>
              <a:rPr lang="en-US">
                <a:ea typeface="Roboto Medium"/>
              </a:rPr>
              <a:t>Strategies to Achieve your PVB Goals</a:t>
            </a:r>
            <a:endParaRPr lang="en-US"/>
          </a:p>
        </p:txBody>
      </p:sp>
      <p:sp>
        <p:nvSpPr>
          <p:cNvPr id="3" name="Subtitle 2">
            <a:extLst>
              <a:ext uri="{FF2B5EF4-FFF2-40B4-BE49-F238E27FC236}">
                <a16:creationId xmlns:a16="http://schemas.microsoft.com/office/drawing/2014/main" id="{D6D66FA2-1A76-FE43-AC9A-DC4CAD08CACD}"/>
              </a:ext>
            </a:extLst>
          </p:cNvPr>
          <p:cNvSpPr txBox="1">
            <a:spLocks/>
          </p:cNvSpPr>
          <p:nvPr/>
        </p:nvSpPr>
        <p:spPr bwMode="auto">
          <a:xfrm>
            <a:off x="1810755" y="4953000"/>
            <a:ext cx="9553071" cy="1600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chemeClr val="bg2"/>
              </a:buClr>
              <a:buSzPct val="75000"/>
              <a:buFont typeface="Wingdings" pitchFamily="4" charset="2"/>
              <a:buNone/>
              <a:defRPr sz="2500" b="0" i="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800" b="0" i="0">
                <a:solidFill>
                  <a:schemeClr val="tx1"/>
                </a:solidFill>
                <a:latin typeface="Roboto" panose="02000000000000000000" pitchFamily="2" charset="0"/>
                <a:ea typeface="Roboto" panose="02000000000000000000" pitchFamily="2" charset="0"/>
              </a:defRPr>
            </a:lvl2pPr>
            <a:lvl3pPr marL="1143000" indent="-228600" algn="l" rtl="0" eaLnBrk="1" fontAlgn="base" hangingPunct="1">
              <a:spcBef>
                <a:spcPct val="20000"/>
              </a:spcBef>
              <a:spcAft>
                <a:spcPct val="0"/>
              </a:spcAft>
              <a:buClr>
                <a:schemeClr val="bg2"/>
              </a:buClr>
              <a:buSzPct val="65000"/>
              <a:buFont typeface="Wingdings" charset="2"/>
              <a:buChar char="n"/>
              <a:defRPr sz="2400" b="0" i="0">
                <a:solidFill>
                  <a:schemeClr val="tx1"/>
                </a:solidFill>
                <a:latin typeface="Roboto" panose="02000000000000000000" pitchFamily="2" charset="0"/>
                <a:ea typeface="Roboto" panose="02000000000000000000" pitchFamily="2"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2000" b="0" i="0">
                <a:solidFill>
                  <a:schemeClr val="tx1"/>
                </a:solidFill>
                <a:latin typeface="Roboto" panose="02000000000000000000" pitchFamily="2" charset="0"/>
                <a:ea typeface="Roboto" panose="02000000000000000000" pitchFamily="2" charset="0"/>
              </a:defRPr>
            </a:lvl4pPr>
            <a:lvl5pPr marL="2057400" indent="-228600" algn="l" rtl="0" eaLnBrk="1" fontAlgn="base" hangingPunct="1">
              <a:spcBef>
                <a:spcPct val="20000"/>
              </a:spcBef>
              <a:spcAft>
                <a:spcPct val="0"/>
              </a:spcAft>
              <a:buClr>
                <a:schemeClr val="bg2"/>
              </a:buClr>
              <a:buFont typeface="Wingdings" charset="2"/>
              <a:buChar char="§"/>
              <a:defRPr sz="2000" b="0" i="0">
                <a:solidFill>
                  <a:schemeClr val="tx1"/>
                </a:solidFill>
                <a:latin typeface="Roboto" panose="02000000000000000000" pitchFamily="2" charset="0"/>
                <a:ea typeface="Roboto" panose="02000000000000000000" pitchFamily="2" charset="0"/>
              </a:defRPr>
            </a:lvl5pPr>
            <a:lvl6pPr marL="25146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a:lstStyle>
          <a:p>
            <a:pPr marL="0" marR="0" lvl="0" indent="0" algn="r" defTabSz="914400" rtl="0" eaLnBrk="1" fontAlgn="base" latinLnBrk="0" hangingPunct="1">
              <a:lnSpc>
                <a:spcPct val="100000"/>
              </a:lnSpc>
              <a:spcBef>
                <a:spcPct val="20000"/>
              </a:spcBef>
              <a:spcAft>
                <a:spcPct val="0"/>
              </a:spcAft>
              <a:buClr>
                <a:srgbClr val="FF9900"/>
              </a:buClr>
              <a:buSzPct val="75000"/>
              <a:buFont typeface="Wingdings" pitchFamily="4" charset="2"/>
              <a:buNone/>
              <a:tabLst/>
              <a:defRPr/>
            </a:pPr>
            <a:r>
              <a:rPr kumimoji="0" lang="en-US" sz="2000" b="0" i="0" u="none" strike="noStrike" kern="0" cap="none" spc="0" normalizeH="0" baseline="0" noProof="0">
                <a:ln>
                  <a:noFill/>
                </a:ln>
                <a:solidFill>
                  <a:srgbClr val="000000">
                    <a:lumMod val="75000"/>
                    <a:lumOff val="25000"/>
                  </a:srgbClr>
                </a:solidFill>
                <a:effectLst/>
                <a:uLnTx/>
                <a:uFillTx/>
                <a:latin typeface="Roboto" panose="02000000000000000000" pitchFamily="2" charset="0"/>
              </a:rPr>
              <a:t>Christa Sakowski, </a:t>
            </a:r>
            <a:r>
              <a:rPr kumimoji="0" lang="en-US" sz="2000" b="0" i="0" u="none" strike="noStrike" kern="1200" cap="none" spc="0" normalizeH="0" baseline="0" noProof="0">
                <a:ln>
                  <a:noFill/>
                </a:ln>
                <a:solidFill>
                  <a:srgbClr val="404040"/>
                </a:solidFill>
                <a:effectLst/>
                <a:uLnTx/>
                <a:uFillTx/>
                <a:latin typeface="Roboto" panose="02000000000000000000" pitchFamily="2" charset="0"/>
              </a:rPr>
              <a:t>MSN, RN, C-ONQS, C-EFM, CLE</a:t>
            </a:r>
            <a:endParaRPr kumimoji="0" lang="en-US" sz="2000" b="0" i="0" u="none" strike="noStrike" kern="0" cap="none" spc="0" normalizeH="0" baseline="0" noProof="0">
              <a:ln>
                <a:noFill/>
              </a:ln>
              <a:solidFill>
                <a:srgbClr val="404040"/>
              </a:solidFill>
              <a:effectLst/>
              <a:uLnTx/>
              <a:uFillTx/>
              <a:latin typeface="Roboto" panose="02000000000000000000" pitchFamily="2" charset="0"/>
            </a:endParaRPr>
          </a:p>
          <a:p>
            <a:pPr marL="0" marR="0" lvl="0" indent="0" algn="r" defTabSz="914400" rtl="0" eaLnBrk="1" fontAlgn="base" latinLnBrk="0" hangingPunct="1">
              <a:lnSpc>
                <a:spcPct val="100000"/>
              </a:lnSpc>
              <a:spcBef>
                <a:spcPct val="20000"/>
              </a:spcBef>
              <a:spcAft>
                <a:spcPct val="0"/>
              </a:spcAft>
              <a:buClr>
                <a:srgbClr val="FF9900"/>
              </a:buClr>
              <a:buSzPct val="75000"/>
              <a:buFont typeface="Wingdings" pitchFamily="4" charset="2"/>
              <a:buNone/>
              <a:tabLst/>
              <a:defRPr/>
            </a:pPr>
            <a:r>
              <a:rPr kumimoji="0" lang="en-US" sz="1800" b="0" i="0" u="none" strike="noStrike" kern="0" cap="none" spc="0" normalizeH="0" baseline="0" noProof="0">
                <a:ln>
                  <a:noFill/>
                </a:ln>
                <a:solidFill>
                  <a:srgbClr val="000000">
                    <a:lumMod val="75000"/>
                    <a:lumOff val="25000"/>
                  </a:srgbClr>
                </a:solidFill>
                <a:effectLst/>
                <a:uLnTx/>
                <a:uFillTx/>
                <a:latin typeface="Roboto" panose="02000000000000000000" pitchFamily="2" charset="0"/>
              </a:rPr>
              <a:t>Clinical Lead, CMQCC</a:t>
            </a:r>
          </a:p>
          <a:p>
            <a:pPr marL="0" marR="0" lvl="0" indent="0" algn="r" defTabSz="914400" rtl="0" eaLnBrk="1" fontAlgn="base" latinLnBrk="0" hangingPunct="1">
              <a:lnSpc>
                <a:spcPct val="100000"/>
              </a:lnSpc>
              <a:spcBef>
                <a:spcPct val="20000"/>
              </a:spcBef>
              <a:spcAft>
                <a:spcPct val="0"/>
              </a:spcAft>
              <a:buClr>
                <a:srgbClr val="FF9900"/>
              </a:buClr>
              <a:buSzPct val="75000"/>
              <a:buFont typeface="Wingdings" pitchFamily="4" charset="2"/>
              <a:buNone/>
              <a:tabLst/>
              <a:defRPr/>
            </a:pPr>
            <a:r>
              <a:rPr kumimoji="0" lang="en-US" sz="1800" b="0" i="0" u="none" strike="noStrike" kern="0" cap="none" spc="0" normalizeH="0" baseline="0" noProof="0">
                <a:ln>
                  <a:noFill/>
                </a:ln>
                <a:solidFill>
                  <a:srgbClr val="000000">
                    <a:lumMod val="75000"/>
                    <a:lumOff val="25000"/>
                  </a:srgbClr>
                </a:solidFill>
                <a:effectLst/>
                <a:uLnTx/>
                <a:uFillTx/>
                <a:latin typeface="Roboto"/>
                <a:ea typeface="Roboto"/>
              </a:rPr>
              <a:t>Co-lead for the Supporting Vaginal Birth Reducing Primary Cesarean Collaborative</a:t>
            </a:r>
          </a:p>
        </p:txBody>
      </p:sp>
    </p:spTree>
    <p:extLst>
      <p:ext uri="{BB962C8B-B14F-4D97-AF65-F5344CB8AC3E}">
        <p14:creationId xmlns:p14="http://schemas.microsoft.com/office/powerpoint/2010/main" val="3289251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8392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264081-CCE9-434F-BC99-2EAB68E1AC8B}"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endParaRPr>
          </a:p>
        </p:txBody>
      </p:sp>
      <p:sp>
        <p:nvSpPr>
          <p:cNvPr id="7" name="Title 2"/>
          <p:cNvSpPr txBox="1">
            <a:spLocks/>
          </p:cNvSpPr>
          <p:nvPr/>
        </p:nvSpPr>
        <p:spPr>
          <a:xfrm>
            <a:off x="762000" y="517525"/>
            <a:ext cx="10972800"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444C55"/>
                </a:solidFill>
                <a:effectLst/>
                <a:uLnTx/>
                <a:uFillTx/>
                <a:latin typeface="Arial" panose="020B0604020202020204"/>
              </a:rPr>
              <a:t>Sharing Provider Level Data</a:t>
            </a:r>
          </a:p>
        </p:txBody>
      </p:sp>
      <p:graphicFrame>
        <p:nvGraphicFramePr>
          <p:cNvPr id="8" name="Chart 7"/>
          <p:cNvGraphicFramePr>
            <a:graphicFrameLocks/>
          </p:cNvGraphicFramePr>
          <p:nvPr/>
        </p:nvGraphicFramePr>
        <p:xfrm>
          <a:off x="762000" y="1495168"/>
          <a:ext cx="10705070" cy="48611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41707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F73B2-4919-2BAA-265B-22814FB4F41F}"/>
              </a:ext>
            </a:extLst>
          </p:cNvPr>
          <p:cNvSpPr>
            <a:spLocks noGrp="1"/>
          </p:cNvSpPr>
          <p:nvPr>
            <p:ph type="title"/>
          </p:nvPr>
        </p:nvSpPr>
        <p:spPr>
          <a:xfrm>
            <a:off x="609600" y="609600"/>
            <a:ext cx="10363200" cy="914400"/>
          </a:xfrm>
        </p:spPr>
        <p:txBody>
          <a:bodyPr>
            <a:normAutofit fontScale="90000"/>
          </a:bodyPr>
          <a:lstStyle/>
          <a:p>
            <a:r>
              <a:rPr lang="en-US"/>
              <a:t>Path to Sharing Unblinded Provider Rates - Month 1</a:t>
            </a:r>
          </a:p>
        </p:txBody>
      </p:sp>
      <p:sp>
        <p:nvSpPr>
          <p:cNvPr id="3" name="Content Placeholder 2">
            <a:extLst>
              <a:ext uri="{FF2B5EF4-FFF2-40B4-BE49-F238E27FC236}">
                <a16:creationId xmlns:a16="http://schemas.microsoft.com/office/drawing/2014/main" id="{E0F607A0-F86F-8685-0347-5A1C2512E47B}"/>
              </a:ext>
            </a:extLst>
          </p:cNvPr>
          <p:cNvSpPr>
            <a:spLocks noGrp="1"/>
          </p:cNvSpPr>
          <p:nvPr>
            <p:ph idx="1"/>
          </p:nvPr>
        </p:nvSpPr>
        <p:spPr>
          <a:xfrm>
            <a:off x="609600" y="1550670"/>
            <a:ext cx="10972800" cy="3886200"/>
          </a:xfrm>
        </p:spPr>
        <p:txBody>
          <a:bodyPr/>
          <a:lstStyle/>
          <a:p>
            <a:r>
              <a:rPr lang="en-US"/>
              <a:t>Educate &amp; Inform</a:t>
            </a:r>
          </a:p>
          <a:p>
            <a:pPr lvl="1"/>
            <a:r>
              <a:rPr lang="en-US"/>
              <a:t>Confirm physician champion on board and that they will be notifying other physicians of the plan to reveal rates</a:t>
            </a:r>
          </a:p>
          <a:p>
            <a:pPr lvl="2"/>
            <a:r>
              <a:rPr lang="en-US"/>
              <a:t>Key discussion points to include in communications</a:t>
            </a:r>
          </a:p>
          <a:p>
            <a:pPr lvl="3"/>
            <a:r>
              <a:rPr lang="en-US"/>
              <a:t>Each physician has an individual responsibility to the success of the project</a:t>
            </a:r>
          </a:p>
          <a:p>
            <a:pPr lvl="3"/>
            <a:r>
              <a:rPr lang="en-US"/>
              <a:t>This aspect of the project has proven to be one of the most important steps</a:t>
            </a:r>
          </a:p>
          <a:p>
            <a:pPr lvl="3"/>
            <a:r>
              <a:rPr lang="en-US"/>
              <a:t>Process is not meant to be punitive</a:t>
            </a:r>
          </a:p>
          <a:p>
            <a:pPr lvl="3"/>
            <a:r>
              <a:rPr lang="en-US"/>
              <a:t>Project’s goal is to target changes in practice </a:t>
            </a:r>
            <a:r>
              <a:rPr lang="en-US" i="1"/>
              <a:t>and</a:t>
            </a:r>
            <a:r>
              <a:rPr lang="en-US"/>
              <a:t> improve supportive systems</a:t>
            </a:r>
          </a:p>
          <a:p>
            <a:pPr lvl="3"/>
            <a:r>
              <a:rPr lang="en-US"/>
              <a:t>Physicians should discuss with the champion if opposed to unblinding</a:t>
            </a:r>
          </a:p>
          <a:p>
            <a:pPr lvl="3"/>
            <a:r>
              <a:rPr lang="en-US"/>
              <a:t>Reiterate factors that will be considered when interpreting physician data</a:t>
            </a:r>
          </a:p>
          <a:p>
            <a:pPr lvl="1"/>
            <a:r>
              <a:rPr lang="en-US"/>
              <a:t>Reveal BLINDED baseline rates to each physician</a:t>
            </a:r>
          </a:p>
        </p:txBody>
      </p:sp>
    </p:spTree>
    <p:extLst>
      <p:ext uri="{BB962C8B-B14F-4D97-AF65-F5344CB8AC3E}">
        <p14:creationId xmlns:p14="http://schemas.microsoft.com/office/powerpoint/2010/main" val="3480442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CCCC2-2FBA-8E49-86F8-439CD87B0CDE}"/>
              </a:ext>
            </a:extLst>
          </p:cNvPr>
          <p:cNvSpPr>
            <a:spLocks noGrp="1"/>
          </p:cNvSpPr>
          <p:nvPr>
            <p:ph type="title"/>
          </p:nvPr>
        </p:nvSpPr>
        <p:spPr>
          <a:xfrm>
            <a:off x="914398" y="838200"/>
            <a:ext cx="10363200" cy="914400"/>
          </a:xfrm>
        </p:spPr>
        <p:txBody>
          <a:bodyPr>
            <a:normAutofit/>
          </a:bodyPr>
          <a:lstStyle/>
          <a:p>
            <a:pPr algn="ctr"/>
            <a:r>
              <a:rPr lang="en-US"/>
              <a:t>Common Considerations - Provider-Level Rates</a:t>
            </a:r>
          </a:p>
        </p:txBody>
      </p:sp>
      <p:graphicFrame>
        <p:nvGraphicFramePr>
          <p:cNvPr id="6" name="Table 6">
            <a:extLst>
              <a:ext uri="{FF2B5EF4-FFF2-40B4-BE49-F238E27FC236}">
                <a16:creationId xmlns:a16="http://schemas.microsoft.com/office/drawing/2014/main" id="{93B27BAF-CC13-59B4-9B2B-C78CC60BDC34}"/>
              </a:ext>
            </a:extLst>
          </p:cNvPr>
          <p:cNvGraphicFramePr>
            <a:graphicFrameLocks noGrp="1"/>
          </p:cNvGraphicFramePr>
          <p:nvPr>
            <p:ph idx="1"/>
          </p:nvPr>
        </p:nvGraphicFramePr>
        <p:xfrm>
          <a:off x="609600" y="1981200"/>
          <a:ext cx="10972797" cy="2316480"/>
        </p:xfrm>
        <a:graphic>
          <a:graphicData uri="http://schemas.openxmlformats.org/drawingml/2006/table">
            <a:tbl>
              <a:tblPr firstRow="1" bandRow="1">
                <a:tableStyleId>{5C22544A-7EE6-4342-B048-85BDC9FD1C3A}</a:tableStyleId>
              </a:tblPr>
              <a:tblGrid>
                <a:gridCol w="3657599">
                  <a:extLst>
                    <a:ext uri="{9D8B030D-6E8A-4147-A177-3AD203B41FA5}">
                      <a16:colId xmlns:a16="http://schemas.microsoft.com/office/drawing/2014/main" val="254816129"/>
                    </a:ext>
                  </a:extLst>
                </a:gridCol>
                <a:gridCol w="3657599">
                  <a:extLst>
                    <a:ext uri="{9D8B030D-6E8A-4147-A177-3AD203B41FA5}">
                      <a16:colId xmlns:a16="http://schemas.microsoft.com/office/drawing/2014/main" val="1225558391"/>
                    </a:ext>
                  </a:extLst>
                </a:gridCol>
                <a:gridCol w="3657599">
                  <a:extLst>
                    <a:ext uri="{9D8B030D-6E8A-4147-A177-3AD203B41FA5}">
                      <a16:colId xmlns:a16="http://schemas.microsoft.com/office/drawing/2014/main" val="4115066315"/>
                    </a:ext>
                  </a:extLst>
                </a:gridCol>
              </a:tblGrid>
              <a:tr h="370840">
                <a:tc>
                  <a:txBody>
                    <a:bodyPr/>
                    <a:lstStyle/>
                    <a:p>
                      <a:pPr algn="ctr"/>
                      <a:r>
                        <a:rPr lang="en-US" sz="2000">
                          <a:solidFill>
                            <a:sysClr val="windowText" lastClr="000000"/>
                          </a:solidFill>
                        </a:rPr>
                        <a:t>Problem </a:t>
                      </a:r>
                    </a:p>
                  </a:txBody>
                  <a:tcPr/>
                </a:tc>
                <a:tc>
                  <a:txBody>
                    <a:bodyPr/>
                    <a:lstStyle/>
                    <a:p>
                      <a:pPr algn="ctr"/>
                      <a:r>
                        <a:rPr lang="en-US" sz="2000">
                          <a:solidFill>
                            <a:sysClr val="windowText" lastClr="000000"/>
                          </a:solidFill>
                        </a:rPr>
                        <a:t>Effect</a:t>
                      </a:r>
                    </a:p>
                  </a:txBody>
                  <a:tcPr/>
                </a:tc>
                <a:tc>
                  <a:txBody>
                    <a:bodyPr/>
                    <a:lstStyle/>
                    <a:p>
                      <a:pPr algn="ctr"/>
                      <a:r>
                        <a:rPr lang="en-US" sz="2000">
                          <a:solidFill>
                            <a:sysClr val="windowText" lastClr="000000"/>
                          </a:solidFill>
                        </a:rPr>
                        <a:t>Solution</a:t>
                      </a:r>
                    </a:p>
                  </a:txBody>
                  <a:tcPr/>
                </a:tc>
                <a:extLst>
                  <a:ext uri="{0D108BD9-81ED-4DB2-BD59-A6C34878D82A}">
                    <a16:rowId xmlns:a16="http://schemas.microsoft.com/office/drawing/2014/main" val="3695569608"/>
                  </a:ext>
                </a:extLst>
              </a:tr>
              <a:tr h="370840">
                <a:tc>
                  <a:txBody>
                    <a:bodyPr/>
                    <a:lstStyle/>
                    <a:p>
                      <a:r>
                        <a:rPr lang="en-US" sz="2000"/>
                        <a:t>Low Volume</a:t>
                      </a:r>
                    </a:p>
                  </a:txBody>
                  <a:tcPr/>
                </a:tc>
                <a:tc>
                  <a:txBody>
                    <a:bodyPr/>
                    <a:lstStyle/>
                    <a:p>
                      <a:r>
                        <a:rPr lang="en-US" sz="2000"/>
                        <a:t>Low volume often leads to an increase in variation of the results, possibly causing significant swings in the individual provider rates.</a:t>
                      </a:r>
                    </a:p>
                  </a:txBody>
                  <a:tcPr/>
                </a:tc>
                <a:tc>
                  <a:txBody>
                    <a:bodyPr/>
                    <a:lstStyle/>
                    <a:p>
                      <a:r>
                        <a:rPr lang="en-US" sz="2000"/>
                        <a:t>Point out these concerns with low volume leading to possibly wrong conclusions, consider making the sampling interval longer (e.g. 12 months instead of 3 to 6 months).</a:t>
                      </a:r>
                    </a:p>
                  </a:txBody>
                  <a:tcPr/>
                </a:tc>
                <a:extLst>
                  <a:ext uri="{0D108BD9-81ED-4DB2-BD59-A6C34878D82A}">
                    <a16:rowId xmlns:a16="http://schemas.microsoft.com/office/drawing/2014/main" val="3439182994"/>
                  </a:ext>
                </a:extLst>
              </a:tr>
            </a:tbl>
          </a:graphicData>
        </a:graphic>
      </p:graphicFrame>
    </p:spTree>
    <p:extLst>
      <p:ext uri="{BB962C8B-B14F-4D97-AF65-F5344CB8AC3E}">
        <p14:creationId xmlns:p14="http://schemas.microsoft.com/office/powerpoint/2010/main" val="2005669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CCCC2-2FBA-8E49-86F8-439CD87B0CDE}"/>
              </a:ext>
            </a:extLst>
          </p:cNvPr>
          <p:cNvSpPr>
            <a:spLocks noGrp="1"/>
          </p:cNvSpPr>
          <p:nvPr>
            <p:ph type="title"/>
          </p:nvPr>
        </p:nvSpPr>
        <p:spPr>
          <a:xfrm>
            <a:off x="914397" y="575310"/>
            <a:ext cx="10363200" cy="914400"/>
          </a:xfrm>
        </p:spPr>
        <p:txBody>
          <a:bodyPr>
            <a:normAutofit/>
          </a:bodyPr>
          <a:lstStyle/>
          <a:p>
            <a:pPr algn="ctr"/>
            <a:r>
              <a:rPr lang="en-US"/>
              <a:t>Common Considerations - Provider-Level Rates</a:t>
            </a:r>
          </a:p>
        </p:txBody>
      </p:sp>
      <p:graphicFrame>
        <p:nvGraphicFramePr>
          <p:cNvPr id="6" name="Table 6">
            <a:extLst>
              <a:ext uri="{FF2B5EF4-FFF2-40B4-BE49-F238E27FC236}">
                <a16:creationId xmlns:a16="http://schemas.microsoft.com/office/drawing/2014/main" id="{93B27BAF-CC13-59B4-9B2B-C78CC60BDC34}"/>
              </a:ext>
            </a:extLst>
          </p:cNvPr>
          <p:cNvGraphicFramePr>
            <a:graphicFrameLocks noGrp="1"/>
          </p:cNvGraphicFramePr>
          <p:nvPr>
            <p:ph idx="1"/>
          </p:nvPr>
        </p:nvGraphicFramePr>
        <p:xfrm>
          <a:off x="609599" y="1508760"/>
          <a:ext cx="10972797" cy="3840480"/>
        </p:xfrm>
        <a:graphic>
          <a:graphicData uri="http://schemas.openxmlformats.org/drawingml/2006/table">
            <a:tbl>
              <a:tblPr firstRow="1" bandRow="1">
                <a:tableStyleId>{5C22544A-7EE6-4342-B048-85BDC9FD1C3A}</a:tableStyleId>
              </a:tblPr>
              <a:tblGrid>
                <a:gridCol w="3657599">
                  <a:extLst>
                    <a:ext uri="{9D8B030D-6E8A-4147-A177-3AD203B41FA5}">
                      <a16:colId xmlns:a16="http://schemas.microsoft.com/office/drawing/2014/main" val="254816129"/>
                    </a:ext>
                  </a:extLst>
                </a:gridCol>
                <a:gridCol w="3657599">
                  <a:extLst>
                    <a:ext uri="{9D8B030D-6E8A-4147-A177-3AD203B41FA5}">
                      <a16:colId xmlns:a16="http://schemas.microsoft.com/office/drawing/2014/main" val="1225558391"/>
                    </a:ext>
                  </a:extLst>
                </a:gridCol>
                <a:gridCol w="3657599">
                  <a:extLst>
                    <a:ext uri="{9D8B030D-6E8A-4147-A177-3AD203B41FA5}">
                      <a16:colId xmlns:a16="http://schemas.microsoft.com/office/drawing/2014/main" val="4115066315"/>
                    </a:ext>
                  </a:extLst>
                </a:gridCol>
              </a:tblGrid>
              <a:tr h="370840">
                <a:tc>
                  <a:txBody>
                    <a:bodyPr/>
                    <a:lstStyle/>
                    <a:p>
                      <a:pPr algn="ctr"/>
                      <a:r>
                        <a:rPr lang="en-US" sz="2000">
                          <a:solidFill>
                            <a:sysClr val="windowText" lastClr="000000"/>
                          </a:solidFill>
                        </a:rPr>
                        <a:t>Problem </a:t>
                      </a:r>
                    </a:p>
                  </a:txBody>
                  <a:tcPr/>
                </a:tc>
                <a:tc>
                  <a:txBody>
                    <a:bodyPr/>
                    <a:lstStyle/>
                    <a:p>
                      <a:pPr algn="ctr"/>
                      <a:r>
                        <a:rPr lang="en-US" sz="2000">
                          <a:solidFill>
                            <a:sysClr val="windowText" lastClr="000000"/>
                          </a:solidFill>
                        </a:rPr>
                        <a:t>Effect</a:t>
                      </a:r>
                    </a:p>
                  </a:txBody>
                  <a:tcPr/>
                </a:tc>
                <a:tc>
                  <a:txBody>
                    <a:bodyPr/>
                    <a:lstStyle/>
                    <a:p>
                      <a:pPr algn="ctr"/>
                      <a:r>
                        <a:rPr lang="en-US" sz="2000">
                          <a:solidFill>
                            <a:sysClr val="windowText" lastClr="000000"/>
                          </a:solidFill>
                        </a:rPr>
                        <a:t>Solution</a:t>
                      </a:r>
                    </a:p>
                  </a:txBody>
                  <a:tcPr/>
                </a:tc>
                <a:extLst>
                  <a:ext uri="{0D108BD9-81ED-4DB2-BD59-A6C34878D82A}">
                    <a16:rowId xmlns:a16="http://schemas.microsoft.com/office/drawing/2014/main" val="3695569608"/>
                  </a:ext>
                </a:extLst>
              </a:tr>
              <a:tr h="370840">
                <a:tc>
                  <a:txBody>
                    <a:bodyPr/>
                    <a:lstStyle/>
                    <a:p>
                      <a:r>
                        <a:rPr lang="en-US" sz="2000"/>
                        <a:t>Provider backing up other types of providers who cannot perform cesareans</a:t>
                      </a:r>
                    </a:p>
                  </a:txBody>
                  <a:tcPr/>
                </a:tc>
                <a:tc>
                  <a:txBody>
                    <a:bodyPr/>
                    <a:lstStyle/>
                    <a:p>
                      <a:r>
                        <a:rPr lang="en-US" sz="2000"/>
                        <a:t>Many care systems require OBGYNs to backup midwives, Family Practice, etc. which inflates the individual OB’s cesarean rates.</a:t>
                      </a:r>
                    </a:p>
                  </a:txBody>
                  <a:tcPr/>
                </a:tc>
                <a:tc>
                  <a:txBody>
                    <a:bodyPr/>
                    <a:lstStyle/>
                    <a:p>
                      <a:r>
                        <a:rPr lang="en-US" sz="2000"/>
                        <a:t>There are a couple of approaches to correct this issue: 1) Hospitals can calculate all the provider stats using the labor provider rather than the delivery provider. 2) Otherwise, consider “group rates” (combining the OB with the midwife practice, if that makes sense) for a collective evaluation.</a:t>
                      </a:r>
                    </a:p>
                  </a:txBody>
                  <a:tcPr/>
                </a:tc>
                <a:extLst>
                  <a:ext uri="{0D108BD9-81ED-4DB2-BD59-A6C34878D82A}">
                    <a16:rowId xmlns:a16="http://schemas.microsoft.com/office/drawing/2014/main" val="3439182994"/>
                  </a:ext>
                </a:extLst>
              </a:tr>
            </a:tbl>
          </a:graphicData>
        </a:graphic>
      </p:graphicFrame>
    </p:spTree>
    <p:extLst>
      <p:ext uri="{BB962C8B-B14F-4D97-AF65-F5344CB8AC3E}">
        <p14:creationId xmlns:p14="http://schemas.microsoft.com/office/powerpoint/2010/main" val="3488524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CCCC2-2FBA-8E49-86F8-439CD87B0CDE}"/>
              </a:ext>
            </a:extLst>
          </p:cNvPr>
          <p:cNvSpPr>
            <a:spLocks noGrp="1"/>
          </p:cNvSpPr>
          <p:nvPr>
            <p:ph type="title"/>
          </p:nvPr>
        </p:nvSpPr>
        <p:spPr>
          <a:xfrm>
            <a:off x="914398" y="609600"/>
            <a:ext cx="10363200" cy="914400"/>
          </a:xfrm>
        </p:spPr>
        <p:txBody>
          <a:bodyPr>
            <a:normAutofit/>
          </a:bodyPr>
          <a:lstStyle/>
          <a:p>
            <a:pPr algn="ctr"/>
            <a:r>
              <a:rPr lang="en-US"/>
              <a:t>Common Considerations - Provider-Level Rates</a:t>
            </a:r>
          </a:p>
        </p:txBody>
      </p:sp>
      <p:graphicFrame>
        <p:nvGraphicFramePr>
          <p:cNvPr id="6" name="Table 6">
            <a:extLst>
              <a:ext uri="{FF2B5EF4-FFF2-40B4-BE49-F238E27FC236}">
                <a16:creationId xmlns:a16="http://schemas.microsoft.com/office/drawing/2014/main" id="{93B27BAF-CC13-59B4-9B2B-C78CC60BDC34}"/>
              </a:ext>
            </a:extLst>
          </p:cNvPr>
          <p:cNvGraphicFramePr>
            <a:graphicFrameLocks noGrp="1"/>
          </p:cNvGraphicFramePr>
          <p:nvPr>
            <p:ph idx="1"/>
          </p:nvPr>
        </p:nvGraphicFramePr>
        <p:xfrm>
          <a:off x="609599" y="1493520"/>
          <a:ext cx="10972797" cy="4450080"/>
        </p:xfrm>
        <a:graphic>
          <a:graphicData uri="http://schemas.openxmlformats.org/drawingml/2006/table">
            <a:tbl>
              <a:tblPr firstRow="1" bandRow="1">
                <a:tableStyleId>{5C22544A-7EE6-4342-B048-85BDC9FD1C3A}</a:tableStyleId>
              </a:tblPr>
              <a:tblGrid>
                <a:gridCol w="3657599">
                  <a:extLst>
                    <a:ext uri="{9D8B030D-6E8A-4147-A177-3AD203B41FA5}">
                      <a16:colId xmlns:a16="http://schemas.microsoft.com/office/drawing/2014/main" val="254816129"/>
                    </a:ext>
                  </a:extLst>
                </a:gridCol>
                <a:gridCol w="3657599">
                  <a:extLst>
                    <a:ext uri="{9D8B030D-6E8A-4147-A177-3AD203B41FA5}">
                      <a16:colId xmlns:a16="http://schemas.microsoft.com/office/drawing/2014/main" val="1225558391"/>
                    </a:ext>
                  </a:extLst>
                </a:gridCol>
                <a:gridCol w="3657599">
                  <a:extLst>
                    <a:ext uri="{9D8B030D-6E8A-4147-A177-3AD203B41FA5}">
                      <a16:colId xmlns:a16="http://schemas.microsoft.com/office/drawing/2014/main" val="4115066315"/>
                    </a:ext>
                  </a:extLst>
                </a:gridCol>
              </a:tblGrid>
              <a:tr h="370840">
                <a:tc>
                  <a:txBody>
                    <a:bodyPr/>
                    <a:lstStyle/>
                    <a:p>
                      <a:pPr algn="ctr"/>
                      <a:r>
                        <a:rPr lang="en-US" sz="2000">
                          <a:solidFill>
                            <a:sysClr val="windowText" lastClr="000000"/>
                          </a:solidFill>
                        </a:rPr>
                        <a:t>Problem </a:t>
                      </a:r>
                    </a:p>
                  </a:txBody>
                  <a:tcPr/>
                </a:tc>
                <a:tc>
                  <a:txBody>
                    <a:bodyPr/>
                    <a:lstStyle/>
                    <a:p>
                      <a:pPr algn="ctr"/>
                      <a:r>
                        <a:rPr lang="en-US" sz="2000">
                          <a:solidFill>
                            <a:sysClr val="windowText" lastClr="000000"/>
                          </a:solidFill>
                        </a:rPr>
                        <a:t>Effect</a:t>
                      </a:r>
                    </a:p>
                  </a:txBody>
                  <a:tcPr/>
                </a:tc>
                <a:tc>
                  <a:txBody>
                    <a:bodyPr/>
                    <a:lstStyle/>
                    <a:p>
                      <a:pPr algn="ctr"/>
                      <a:r>
                        <a:rPr lang="en-US" sz="2000">
                          <a:solidFill>
                            <a:sysClr val="windowText" lastClr="000000"/>
                          </a:solidFill>
                        </a:rPr>
                        <a:t>Solution</a:t>
                      </a:r>
                    </a:p>
                  </a:txBody>
                  <a:tcPr/>
                </a:tc>
                <a:extLst>
                  <a:ext uri="{0D108BD9-81ED-4DB2-BD59-A6C34878D82A}">
                    <a16:rowId xmlns:a16="http://schemas.microsoft.com/office/drawing/2014/main" val="3695569608"/>
                  </a:ext>
                </a:extLst>
              </a:tr>
              <a:tr h="370840">
                <a:tc>
                  <a:txBody>
                    <a:bodyPr/>
                    <a:lstStyle/>
                    <a:p>
                      <a:r>
                        <a:rPr lang="en-US" sz="2000"/>
                        <a:t>Provider is held responsible for decisions of others: long labors that are held over from the prior shift or where counselling in the office precludes the current provider from achieving vaginal delivery (elective cesarean; lowered expectations on the part of the patient as to length of labor etc.)</a:t>
                      </a:r>
                    </a:p>
                  </a:txBody>
                  <a:tcPr/>
                </a:tc>
                <a:tc>
                  <a:txBody>
                    <a:bodyPr/>
                    <a:lstStyle/>
                    <a:p>
                      <a:r>
                        <a:rPr lang="en-US" sz="2000"/>
                        <a:t>This can raise the rate of an individual OB where there are cases they feel could have potentially avoided cesarean.</a:t>
                      </a:r>
                    </a:p>
                  </a:txBody>
                  <a:tcPr/>
                </a:tc>
                <a:tc>
                  <a:txBody>
                    <a:bodyPr/>
                    <a:lstStyle/>
                    <a:p>
                      <a:r>
                        <a:rPr lang="en-US" sz="2000"/>
                        <a:t>This is part and parcel of group practice. Most of the time, this can be ameliorated by providers in the group discussing their practice differences and these data can jumpstart that process. Cases often balance out between shift changes over the long haul. Emphasize the use of “group rates” so that the individual provider doesn’t bear the full responsibility.</a:t>
                      </a:r>
                    </a:p>
                  </a:txBody>
                  <a:tcPr/>
                </a:tc>
                <a:extLst>
                  <a:ext uri="{0D108BD9-81ED-4DB2-BD59-A6C34878D82A}">
                    <a16:rowId xmlns:a16="http://schemas.microsoft.com/office/drawing/2014/main" val="3439182994"/>
                  </a:ext>
                </a:extLst>
              </a:tr>
            </a:tbl>
          </a:graphicData>
        </a:graphic>
      </p:graphicFrame>
    </p:spTree>
    <p:extLst>
      <p:ext uri="{BB962C8B-B14F-4D97-AF65-F5344CB8AC3E}">
        <p14:creationId xmlns:p14="http://schemas.microsoft.com/office/powerpoint/2010/main" val="984571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CCCC2-2FBA-8E49-86F8-439CD87B0CDE}"/>
              </a:ext>
            </a:extLst>
          </p:cNvPr>
          <p:cNvSpPr>
            <a:spLocks noGrp="1"/>
          </p:cNvSpPr>
          <p:nvPr>
            <p:ph type="title"/>
          </p:nvPr>
        </p:nvSpPr>
        <p:spPr>
          <a:xfrm>
            <a:off x="914398" y="762000"/>
            <a:ext cx="10363200" cy="914400"/>
          </a:xfrm>
        </p:spPr>
        <p:txBody>
          <a:bodyPr>
            <a:normAutofit/>
          </a:bodyPr>
          <a:lstStyle/>
          <a:p>
            <a:pPr algn="ctr"/>
            <a:r>
              <a:rPr lang="en-US"/>
              <a:t>Common Considerations - Provider-Level Rates</a:t>
            </a:r>
          </a:p>
        </p:txBody>
      </p:sp>
      <p:graphicFrame>
        <p:nvGraphicFramePr>
          <p:cNvPr id="6" name="Table 6">
            <a:extLst>
              <a:ext uri="{FF2B5EF4-FFF2-40B4-BE49-F238E27FC236}">
                <a16:creationId xmlns:a16="http://schemas.microsoft.com/office/drawing/2014/main" id="{93B27BAF-CC13-59B4-9B2B-C78CC60BDC34}"/>
              </a:ext>
            </a:extLst>
          </p:cNvPr>
          <p:cNvGraphicFramePr>
            <a:graphicFrameLocks noGrp="1"/>
          </p:cNvGraphicFramePr>
          <p:nvPr>
            <p:ph idx="1"/>
          </p:nvPr>
        </p:nvGraphicFramePr>
        <p:xfrm>
          <a:off x="609599" y="1828800"/>
          <a:ext cx="10972797" cy="2316480"/>
        </p:xfrm>
        <a:graphic>
          <a:graphicData uri="http://schemas.openxmlformats.org/drawingml/2006/table">
            <a:tbl>
              <a:tblPr firstRow="1" bandRow="1">
                <a:tableStyleId>{5C22544A-7EE6-4342-B048-85BDC9FD1C3A}</a:tableStyleId>
              </a:tblPr>
              <a:tblGrid>
                <a:gridCol w="3657599">
                  <a:extLst>
                    <a:ext uri="{9D8B030D-6E8A-4147-A177-3AD203B41FA5}">
                      <a16:colId xmlns:a16="http://schemas.microsoft.com/office/drawing/2014/main" val="254816129"/>
                    </a:ext>
                  </a:extLst>
                </a:gridCol>
                <a:gridCol w="3657599">
                  <a:extLst>
                    <a:ext uri="{9D8B030D-6E8A-4147-A177-3AD203B41FA5}">
                      <a16:colId xmlns:a16="http://schemas.microsoft.com/office/drawing/2014/main" val="1225558391"/>
                    </a:ext>
                  </a:extLst>
                </a:gridCol>
                <a:gridCol w="3657599">
                  <a:extLst>
                    <a:ext uri="{9D8B030D-6E8A-4147-A177-3AD203B41FA5}">
                      <a16:colId xmlns:a16="http://schemas.microsoft.com/office/drawing/2014/main" val="4115066315"/>
                    </a:ext>
                  </a:extLst>
                </a:gridCol>
              </a:tblGrid>
              <a:tr h="370840">
                <a:tc>
                  <a:txBody>
                    <a:bodyPr/>
                    <a:lstStyle/>
                    <a:p>
                      <a:pPr algn="ctr"/>
                      <a:r>
                        <a:rPr lang="en-US" sz="2000">
                          <a:solidFill>
                            <a:sysClr val="windowText" lastClr="000000"/>
                          </a:solidFill>
                        </a:rPr>
                        <a:t>Problem </a:t>
                      </a:r>
                    </a:p>
                  </a:txBody>
                  <a:tcPr/>
                </a:tc>
                <a:tc>
                  <a:txBody>
                    <a:bodyPr/>
                    <a:lstStyle/>
                    <a:p>
                      <a:pPr algn="ctr"/>
                      <a:r>
                        <a:rPr lang="en-US" sz="2000">
                          <a:solidFill>
                            <a:sysClr val="windowText" lastClr="000000"/>
                          </a:solidFill>
                        </a:rPr>
                        <a:t>Effect</a:t>
                      </a:r>
                    </a:p>
                  </a:txBody>
                  <a:tcPr/>
                </a:tc>
                <a:tc>
                  <a:txBody>
                    <a:bodyPr/>
                    <a:lstStyle/>
                    <a:p>
                      <a:pPr algn="ctr"/>
                      <a:r>
                        <a:rPr lang="en-US" sz="2000">
                          <a:solidFill>
                            <a:sysClr val="windowText" lastClr="000000"/>
                          </a:solidFill>
                        </a:rPr>
                        <a:t>Solution</a:t>
                      </a:r>
                    </a:p>
                  </a:txBody>
                  <a:tcPr/>
                </a:tc>
                <a:extLst>
                  <a:ext uri="{0D108BD9-81ED-4DB2-BD59-A6C34878D82A}">
                    <a16:rowId xmlns:a16="http://schemas.microsoft.com/office/drawing/2014/main" val="3695569608"/>
                  </a:ext>
                </a:extLst>
              </a:tr>
              <a:tr h="370840">
                <a:tc>
                  <a:txBody>
                    <a:bodyPr/>
                    <a:lstStyle/>
                    <a:p>
                      <a:r>
                        <a:rPr lang="en-US" sz="2000"/>
                        <a:t>Clerical entry errors in the birth certificate data or coding leading to wrong procedure or attributed provider.</a:t>
                      </a:r>
                    </a:p>
                  </a:txBody>
                  <a:tcPr/>
                </a:tc>
                <a:tc>
                  <a:txBody>
                    <a:bodyPr/>
                    <a:lstStyle/>
                    <a:p>
                      <a:r>
                        <a:rPr lang="en-US" sz="2000"/>
                        <a:t>Fortunately, these are uncommon and random, however with small denominators can be significant to individual providers.</a:t>
                      </a:r>
                    </a:p>
                  </a:txBody>
                  <a:tcPr/>
                </a:tc>
                <a:tc>
                  <a:txBody>
                    <a:bodyPr/>
                    <a:lstStyle/>
                    <a:p>
                      <a:r>
                        <a:rPr lang="en-US" sz="2000"/>
                        <a:t>Provide feedback loop for detected errors to correct the data (or reassign the provider). </a:t>
                      </a:r>
                    </a:p>
                  </a:txBody>
                  <a:tcPr/>
                </a:tc>
                <a:extLst>
                  <a:ext uri="{0D108BD9-81ED-4DB2-BD59-A6C34878D82A}">
                    <a16:rowId xmlns:a16="http://schemas.microsoft.com/office/drawing/2014/main" val="3439182994"/>
                  </a:ext>
                </a:extLst>
              </a:tr>
            </a:tbl>
          </a:graphicData>
        </a:graphic>
      </p:graphicFrame>
    </p:spTree>
    <p:extLst>
      <p:ext uri="{BB962C8B-B14F-4D97-AF65-F5344CB8AC3E}">
        <p14:creationId xmlns:p14="http://schemas.microsoft.com/office/powerpoint/2010/main" val="2903807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F73B2-4919-2BAA-265B-22814FB4F41F}"/>
              </a:ext>
            </a:extLst>
          </p:cNvPr>
          <p:cNvSpPr>
            <a:spLocks noGrp="1"/>
          </p:cNvSpPr>
          <p:nvPr>
            <p:ph type="title"/>
          </p:nvPr>
        </p:nvSpPr>
        <p:spPr>
          <a:xfrm>
            <a:off x="609600" y="647700"/>
            <a:ext cx="10363200" cy="914400"/>
          </a:xfrm>
        </p:spPr>
        <p:txBody>
          <a:bodyPr>
            <a:noAutofit/>
          </a:bodyPr>
          <a:lstStyle/>
          <a:p>
            <a:r>
              <a:rPr lang="en-US"/>
              <a:t>Path to Sharing Unblinded Provider Rates – </a:t>
            </a:r>
            <a:br>
              <a:rPr lang="en-US"/>
            </a:br>
            <a:r>
              <a:rPr lang="en-US"/>
              <a:t>Month 2</a:t>
            </a:r>
          </a:p>
        </p:txBody>
      </p:sp>
      <p:sp>
        <p:nvSpPr>
          <p:cNvPr id="3" name="Content Placeholder 2">
            <a:extLst>
              <a:ext uri="{FF2B5EF4-FFF2-40B4-BE49-F238E27FC236}">
                <a16:creationId xmlns:a16="http://schemas.microsoft.com/office/drawing/2014/main" id="{E0F607A0-F86F-8685-0347-5A1C2512E47B}"/>
              </a:ext>
            </a:extLst>
          </p:cNvPr>
          <p:cNvSpPr>
            <a:spLocks noGrp="1"/>
          </p:cNvSpPr>
          <p:nvPr>
            <p:ph idx="1"/>
          </p:nvPr>
        </p:nvSpPr>
        <p:spPr>
          <a:xfrm>
            <a:off x="594360" y="1714500"/>
            <a:ext cx="6781800" cy="3886200"/>
          </a:xfrm>
        </p:spPr>
        <p:txBody>
          <a:bodyPr/>
          <a:lstStyle/>
          <a:p>
            <a:pPr marL="514350" indent="-514350">
              <a:buFont typeface="+mj-lt"/>
              <a:buAutoNum type="arabicPeriod"/>
            </a:pPr>
            <a:r>
              <a:rPr lang="en-US"/>
              <a:t>Share BLINDED rates of all physicians</a:t>
            </a:r>
          </a:p>
          <a:p>
            <a:pPr marL="514350" indent="-514350">
              <a:buFont typeface="+mj-lt"/>
              <a:buAutoNum type="arabicPeriod"/>
            </a:pPr>
            <a:r>
              <a:rPr lang="en-US"/>
              <a:t>Distribute personal rates to each physician to allow comparison to the BLINDED rates of entire cohort </a:t>
            </a:r>
          </a:p>
          <a:p>
            <a:pPr marL="514350" indent="-514350">
              <a:buFont typeface="+mj-lt"/>
              <a:buAutoNum type="arabicPeriod"/>
            </a:pPr>
            <a:r>
              <a:rPr lang="en-US"/>
              <a:t>Identify and work with the outliers</a:t>
            </a:r>
          </a:p>
          <a:p>
            <a:pPr marL="514350" indent="-514350">
              <a:buFont typeface="+mj-lt"/>
              <a:buAutoNum type="arabicPeriod"/>
            </a:pPr>
            <a:r>
              <a:rPr lang="en-US"/>
              <a:t>Identify and work with resistant physicians </a:t>
            </a:r>
          </a:p>
        </p:txBody>
      </p:sp>
    </p:spTree>
    <p:extLst>
      <p:ext uri="{BB962C8B-B14F-4D97-AF65-F5344CB8AC3E}">
        <p14:creationId xmlns:p14="http://schemas.microsoft.com/office/powerpoint/2010/main" val="1305671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F73B2-4919-2BAA-265B-22814FB4F41F}"/>
              </a:ext>
            </a:extLst>
          </p:cNvPr>
          <p:cNvSpPr>
            <a:spLocks noGrp="1"/>
          </p:cNvSpPr>
          <p:nvPr>
            <p:ph type="title"/>
          </p:nvPr>
        </p:nvSpPr>
        <p:spPr/>
        <p:txBody>
          <a:bodyPr>
            <a:normAutofit fontScale="90000"/>
          </a:bodyPr>
          <a:lstStyle/>
          <a:p>
            <a:r>
              <a:rPr lang="en-US"/>
              <a:t>Path to Sharing Unblinded Provider Rates - Month 3</a:t>
            </a:r>
          </a:p>
        </p:txBody>
      </p:sp>
      <p:sp>
        <p:nvSpPr>
          <p:cNvPr id="3" name="Content Placeholder 2">
            <a:extLst>
              <a:ext uri="{FF2B5EF4-FFF2-40B4-BE49-F238E27FC236}">
                <a16:creationId xmlns:a16="http://schemas.microsoft.com/office/drawing/2014/main" id="{E0F607A0-F86F-8685-0347-5A1C2512E47B}"/>
              </a:ext>
            </a:extLst>
          </p:cNvPr>
          <p:cNvSpPr>
            <a:spLocks noGrp="1"/>
          </p:cNvSpPr>
          <p:nvPr>
            <p:ph idx="1"/>
          </p:nvPr>
        </p:nvSpPr>
        <p:spPr/>
        <p:txBody>
          <a:bodyPr/>
          <a:lstStyle/>
          <a:p>
            <a:pPr marL="514350" indent="-514350">
              <a:buFont typeface="+mj-lt"/>
              <a:buAutoNum type="arabicPeriod"/>
            </a:pPr>
            <a:r>
              <a:rPr lang="en-US"/>
              <a:t>Share BLINDED rates of all physicians (2nd time)</a:t>
            </a:r>
          </a:p>
          <a:p>
            <a:pPr marL="514350" indent="-514350">
              <a:buFont typeface="+mj-lt"/>
              <a:buAutoNum type="arabicPeriod"/>
            </a:pPr>
            <a:r>
              <a:rPr lang="en-US"/>
              <a:t>Distribute personal rates to each individual physician with a comparison to the BLINDED rates of entire cohort (2nd time)</a:t>
            </a:r>
          </a:p>
          <a:p>
            <a:pPr marL="514350" indent="-514350">
              <a:buFont typeface="+mj-lt"/>
              <a:buAutoNum type="arabicPeriod"/>
            </a:pPr>
            <a:r>
              <a:rPr lang="en-US"/>
              <a:t>Expect lots of questions and concerns about validity of individual rates. Be sure to reiterate the factors that should be considered when interpreting physician data</a:t>
            </a:r>
          </a:p>
        </p:txBody>
      </p:sp>
    </p:spTree>
    <p:extLst>
      <p:ext uri="{BB962C8B-B14F-4D97-AF65-F5344CB8AC3E}">
        <p14:creationId xmlns:p14="http://schemas.microsoft.com/office/powerpoint/2010/main" val="904290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F73B2-4919-2BAA-265B-22814FB4F41F}"/>
              </a:ext>
            </a:extLst>
          </p:cNvPr>
          <p:cNvSpPr>
            <a:spLocks noGrp="1"/>
          </p:cNvSpPr>
          <p:nvPr>
            <p:ph type="title"/>
          </p:nvPr>
        </p:nvSpPr>
        <p:spPr>
          <a:xfrm>
            <a:off x="605790" y="685800"/>
            <a:ext cx="10363200" cy="914400"/>
          </a:xfrm>
        </p:spPr>
        <p:txBody>
          <a:bodyPr>
            <a:normAutofit fontScale="90000"/>
          </a:bodyPr>
          <a:lstStyle/>
          <a:p>
            <a:r>
              <a:rPr lang="en-US"/>
              <a:t>Path to Sharing Unblinded Provider Rates - Month 4</a:t>
            </a:r>
          </a:p>
        </p:txBody>
      </p:sp>
      <p:sp>
        <p:nvSpPr>
          <p:cNvPr id="3" name="Content Placeholder 2">
            <a:extLst>
              <a:ext uri="{FF2B5EF4-FFF2-40B4-BE49-F238E27FC236}">
                <a16:creationId xmlns:a16="http://schemas.microsoft.com/office/drawing/2014/main" id="{E0F607A0-F86F-8685-0347-5A1C2512E47B}"/>
              </a:ext>
            </a:extLst>
          </p:cNvPr>
          <p:cNvSpPr>
            <a:spLocks noGrp="1"/>
          </p:cNvSpPr>
          <p:nvPr>
            <p:ph idx="1"/>
          </p:nvPr>
        </p:nvSpPr>
        <p:spPr>
          <a:xfrm>
            <a:off x="605790" y="1485900"/>
            <a:ext cx="10972800" cy="3886200"/>
          </a:xfrm>
        </p:spPr>
        <p:txBody>
          <a:bodyPr/>
          <a:lstStyle/>
          <a:p>
            <a:pPr marL="514350" indent="-514350">
              <a:buFont typeface="+mj-lt"/>
              <a:buAutoNum type="arabicPeriod"/>
            </a:pPr>
            <a:r>
              <a:rPr lang="en-US"/>
              <a:t>Share in writing UNBLINDED rates of all physician GROUPS in a Department meeting. </a:t>
            </a:r>
          </a:p>
          <a:p>
            <a:pPr marL="514350" indent="-514350">
              <a:buFont typeface="+mj-lt"/>
              <a:buAutoNum type="arabicPeriod"/>
            </a:pPr>
            <a:r>
              <a:rPr lang="en-US"/>
              <a:t>There is often great variation within groups. UNBLINDED individual rates would be shared only within each group, with the expectation that next time individual rates will be unblinded between groups.</a:t>
            </a:r>
          </a:p>
          <a:p>
            <a:pPr marL="514350" indent="-514350">
              <a:buFont typeface="+mj-lt"/>
              <a:buAutoNum type="arabicPeriod"/>
            </a:pPr>
            <a:r>
              <a:rPr lang="en-US"/>
              <a:t>If “group rates” do not apply to your facility, you would now UNBLIND individual physician rates for those physicians open to individual unblinding</a:t>
            </a:r>
          </a:p>
        </p:txBody>
      </p:sp>
    </p:spTree>
    <p:extLst>
      <p:ext uri="{BB962C8B-B14F-4D97-AF65-F5344CB8AC3E}">
        <p14:creationId xmlns:p14="http://schemas.microsoft.com/office/powerpoint/2010/main" val="121065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F73B2-4919-2BAA-265B-22814FB4F41F}"/>
              </a:ext>
            </a:extLst>
          </p:cNvPr>
          <p:cNvSpPr>
            <a:spLocks noGrp="1"/>
          </p:cNvSpPr>
          <p:nvPr>
            <p:ph type="title"/>
          </p:nvPr>
        </p:nvSpPr>
        <p:spPr>
          <a:xfrm>
            <a:off x="609600" y="685800"/>
            <a:ext cx="10515600" cy="914400"/>
          </a:xfrm>
        </p:spPr>
        <p:txBody>
          <a:bodyPr>
            <a:normAutofit fontScale="90000"/>
          </a:bodyPr>
          <a:lstStyle/>
          <a:p>
            <a:r>
              <a:rPr lang="en-US"/>
              <a:t>Path to Sharing Unblinded Provider Rates - Months 5 &amp; 6</a:t>
            </a:r>
          </a:p>
        </p:txBody>
      </p:sp>
      <p:sp>
        <p:nvSpPr>
          <p:cNvPr id="3" name="Content Placeholder 2">
            <a:extLst>
              <a:ext uri="{FF2B5EF4-FFF2-40B4-BE49-F238E27FC236}">
                <a16:creationId xmlns:a16="http://schemas.microsoft.com/office/drawing/2014/main" id="{E0F607A0-F86F-8685-0347-5A1C2512E47B}"/>
              </a:ext>
            </a:extLst>
          </p:cNvPr>
          <p:cNvSpPr>
            <a:spLocks noGrp="1"/>
          </p:cNvSpPr>
          <p:nvPr>
            <p:ph idx="1"/>
          </p:nvPr>
        </p:nvSpPr>
        <p:spPr>
          <a:xfrm>
            <a:off x="609600" y="1752600"/>
            <a:ext cx="10972800" cy="3886200"/>
          </a:xfrm>
        </p:spPr>
        <p:txBody>
          <a:bodyPr/>
          <a:lstStyle/>
          <a:p>
            <a:r>
              <a:rPr lang="en-US"/>
              <a:t>Share UNBLINDED rates of individual physicians. After a round or two, the individual rates can be shared more openly but not truly publicly. They should not be shared publicly as the data is not perfect. It is only respectful to provide plenty of notice, resources, and opportunities to improve.</a:t>
            </a:r>
          </a:p>
        </p:txBody>
      </p:sp>
    </p:spTree>
    <p:extLst>
      <p:ext uri="{BB962C8B-B14F-4D97-AF65-F5344CB8AC3E}">
        <p14:creationId xmlns:p14="http://schemas.microsoft.com/office/powerpoint/2010/main" val="304167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9431E-9C8E-1043-9275-10897F23C828}"/>
              </a:ext>
            </a:extLst>
          </p:cNvPr>
          <p:cNvSpPr>
            <a:spLocks noGrp="1"/>
          </p:cNvSpPr>
          <p:nvPr>
            <p:ph type="title"/>
          </p:nvPr>
        </p:nvSpPr>
        <p:spPr>
          <a:xfrm>
            <a:off x="912223" y="533400"/>
            <a:ext cx="10363200" cy="914400"/>
          </a:xfrm>
        </p:spPr>
        <p:txBody>
          <a:bodyPr>
            <a:normAutofit/>
          </a:bodyPr>
          <a:lstStyle/>
          <a:p>
            <a:r>
              <a:rPr lang="en-US"/>
              <a:t>Objectives</a:t>
            </a:r>
          </a:p>
        </p:txBody>
      </p:sp>
      <p:sp>
        <p:nvSpPr>
          <p:cNvPr id="3" name="Content Placeholder 2">
            <a:extLst>
              <a:ext uri="{FF2B5EF4-FFF2-40B4-BE49-F238E27FC236}">
                <a16:creationId xmlns:a16="http://schemas.microsoft.com/office/drawing/2014/main" id="{7135D9A2-281B-B84D-98DF-159C785A0AA9}"/>
              </a:ext>
            </a:extLst>
          </p:cNvPr>
          <p:cNvSpPr>
            <a:spLocks noGrp="1"/>
          </p:cNvSpPr>
          <p:nvPr>
            <p:ph idx="1"/>
          </p:nvPr>
        </p:nvSpPr>
        <p:spPr>
          <a:xfrm>
            <a:off x="912223" y="1308463"/>
            <a:ext cx="10820400" cy="3886200"/>
          </a:xfrm>
        </p:spPr>
        <p:txBody>
          <a:bodyPr/>
          <a:lstStyle/>
          <a:p>
            <a:r>
              <a:rPr lang="en-US" sz="3000"/>
              <a:t>Understand the utilization of the Cesarean Decision Checklist for optimal buy-in and results</a:t>
            </a:r>
          </a:p>
          <a:p>
            <a:r>
              <a:rPr lang="en-US" sz="3000"/>
              <a:t>Learn how to optimize data sharing among the entire team to increase and sustain motivation</a:t>
            </a:r>
          </a:p>
          <a:p>
            <a:r>
              <a:rPr lang="en-US" sz="3000"/>
              <a:t>Recognize the importance of unblinding provider-level data for impact</a:t>
            </a:r>
          </a:p>
          <a:p>
            <a:r>
              <a:rPr lang="en-US" sz="3000"/>
              <a:t>Identify ways to support and empower nurses on your units</a:t>
            </a:r>
          </a:p>
          <a:p>
            <a:pPr marL="0" indent="0">
              <a:buNone/>
            </a:pPr>
            <a:endParaRPr lang="en-US"/>
          </a:p>
          <a:p>
            <a:pPr marL="0" indent="0">
              <a:buNone/>
            </a:pPr>
            <a:r>
              <a:rPr lang="en-US"/>
              <a:t>Disclosures</a:t>
            </a:r>
          </a:p>
          <a:p>
            <a:r>
              <a:rPr lang="en-US" sz="3000"/>
              <a:t>Ms. Sakowski has no conflicts or disclosures to report</a:t>
            </a:r>
          </a:p>
        </p:txBody>
      </p:sp>
    </p:spTree>
    <p:extLst>
      <p:ext uri="{BB962C8B-B14F-4D97-AF65-F5344CB8AC3E}">
        <p14:creationId xmlns:p14="http://schemas.microsoft.com/office/powerpoint/2010/main" val="3692722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3597-FDE3-3810-E633-3874D4DCD913}"/>
              </a:ext>
            </a:extLst>
          </p:cNvPr>
          <p:cNvSpPr>
            <a:spLocks noGrp="1"/>
          </p:cNvSpPr>
          <p:nvPr>
            <p:ph type="title"/>
          </p:nvPr>
        </p:nvSpPr>
        <p:spPr>
          <a:xfrm>
            <a:off x="609600" y="685800"/>
            <a:ext cx="10363200" cy="914400"/>
          </a:xfrm>
        </p:spPr>
        <p:txBody>
          <a:bodyPr/>
          <a:lstStyle/>
          <a:p>
            <a:r>
              <a:rPr lang="en-US"/>
              <a:t>Troubleshooting / FAQs</a:t>
            </a:r>
          </a:p>
        </p:txBody>
      </p:sp>
      <p:sp>
        <p:nvSpPr>
          <p:cNvPr id="3" name="Content Placeholder 2">
            <a:extLst>
              <a:ext uri="{FF2B5EF4-FFF2-40B4-BE49-F238E27FC236}">
                <a16:creationId xmlns:a16="http://schemas.microsoft.com/office/drawing/2014/main" id="{FA0DC488-98FB-9EBB-1154-1D25B11AD891}"/>
              </a:ext>
            </a:extLst>
          </p:cNvPr>
          <p:cNvSpPr>
            <a:spLocks noGrp="1"/>
          </p:cNvSpPr>
          <p:nvPr>
            <p:ph idx="1"/>
          </p:nvPr>
        </p:nvSpPr>
        <p:spPr>
          <a:xfrm>
            <a:off x="609600" y="1623060"/>
            <a:ext cx="10972800" cy="3886200"/>
          </a:xfrm>
        </p:spPr>
        <p:txBody>
          <a:bodyPr/>
          <a:lstStyle/>
          <a:p>
            <a:r>
              <a:rPr lang="en-US"/>
              <a:t>What do we do if we are at the point of unblinding the data and we still have one or a few adamantly against it?</a:t>
            </a:r>
          </a:p>
          <a:p>
            <a:r>
              <a:rPr lang="en-US"/>
              <a:t>What about the Kaiser model (or other laborist models), where some physician rates don’t reflect true attribution?</a:t>
            </a:r>
          </a:p>
          <a:p>
            <a:r>
              <a:rPr lang="en-US"/>
              <a:t>How frequently should we share provider-level data?</a:t>
            </a:r>
          </a:p>
          <a:p>
            <a:r>
              <a:rPr lang="en-US"/>
              <a:t>Don't forget to pair the NTSV Rates and progress with the Balancing Measures!</a:t>
            </a:r>
          </a:p>
          <a:p>
            <a:endParaRPr lang="en-US"/>
          </a:p>
          <a:p>
            <a:pPr marL="0" indent="0" algn="ctr">
              <a:buNone/>
            </a:pPr>
            <a:r>
              <a:rPr lang="en-US" sz="2000">
                <a:hlinkClick r:id="rId3"/>
              </a:rPr>
              <a:t>https://www.cmqcc.org/content/guidance-understanding-and-unblinding-provider-level-ntsv-cesarean-rates</a:t>
            </a:r>
            <a:endParaRPr lang="en-US" sz="2000"/>
          </a:p>
        </p:txBody>
      </p:sp>
    </p:spTree>
    <p:extLst>
      <p:ext uri="{BB962C8B-B14F-4D97-AF65-F5344CB8AC3E}">
        <p14:creationId xmlns:p14="http://schemas.microsoft.com/office/powerpoint/2010/main" val="2360402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DAB7E-A47B-B542-9C9C-0A1CE28133C1}"/>
              </a:ext>
            </a:extLst>
          </p:cNvPr>
          <p:cNvSpPr>
            <a:spLocks noGrp="1"/>
          </p:cNvSpPr>
          <p:nvPr>
            <p:ph type="title"/>
          </p:nvPr>
        </p:nvSpPr>
        <p:spPr>
          <a:xfrm>
            <a:off x="6553200" y="1066800"/>
            <a:ext cx="4038600" cy="914400"/>
          </a:xfrm>
        </p:spPr>
        <p:txBody>
          <a:bodyPr>
            <a:noAutofit/>
          </a:bodyPr>
          <a:lstStyle/>
          <a:p>
            <a:r>
              <a:rPr lang="en-US" sz="4000"/>
              <a:t>Labor Support</a:t>
            </a:r>
            <a:br>
              <a:rPr lang="en-US" sz="4000"/>
            </a:br>
            <a:endParaRPr lang="en-US" sz="4000"/>
          </a:p>
        </p:txBody>
      </p:sp>
      <p:pic>
        <p:nvPicPr>
          <p:cNvPr id="4" name="Content Placeholder 3">
            <a:extLst>
              <a:ext uri="{FF2B5EF4-FFF2-40B4-BE49-F238E27FC236}">
                <a16:creationId xmlns:a16="http://schemas.microsoft.com/office/drawing/2014/main" id="{E2EE0BE9-DFE8-0F48-95D3-11BD23D2557A}"/>
              </a:ext>
            </a:extLst>
          </p:cNvPr>
          <p:cNvPicPr>
            <a:picLocks noGrp="1" noChangeAspect="1"/>
          </p:cNvPicPr>
          <p:nvPr>
            <p:ph idx="1"/>
          </p:nvPr>
        </p:nvPicPr>
        <p:blipFill>
          <a:blip r:embed="rId3"/>
          <a:stretch>
            <a:fillRect/>
          </a:stretch>
        </p:blipFill>
        <p:spPr>
          <a:xfrm>
            <a:off x="762000" y="876300"/>
            <a:ext cx="5181600" cy="3886200"/>
          </a:xfrm>
          <a:prstGeom prst="rect">
            <a:avLst/>
          </a:prstGeom>
        </p:spPr>
      </p:pic>
      <p:pic>
        <p:nvPicPr>
          <p:cNvPr id="6" name="Picture 5">
            <a:extLst>
              <a:ext uri="{FF2B5EF4-FFF2-40B4-BE49-F238E27FC236}">
                <a16:creationId xmlns:a16="http://schemas.microsoft.com/office/drawing/2014/main" id="{47AA0DC8-1C57-D84A-903F-A58F4161E9DC}"/>
              </a:ext>
            </a:extLst>
          </p:cNvPr>
          <p:cNvPicPr>
            <a:picLocks noChangeAspect="1"/>
          </p:cNvPicPr>
          <p:nvPr/>
        </p:nvPicPr>
        <p:blipFill>
          <a:blip r:embed="rId4"/>
          <a:stretch>
            <a:fillRect/>
          </a:stretch>
        </p:blipFill>
        <p:spPr>
          <a:xfrm>
            <a:off x="6858000" y="2228850"/>
            <a:ext cx="4343400" cy="3257550"/>
          </a:xfrm>
          <a:prstGeom prst="rect">
            <a:avLst/>
          </a:prstGeom>
        </p:spPr>
      </p:pic>
      <p:pic>
        <p:nvPicPr>
          <p:cNvPr id="7" name="Picture 6">
            <a:extLst>
              <a:ext uri="{FF2B5EF4-FFF2-40B4-BE49-F238E27FC236}">
                <a16:creationId xmlns:a16="http://schemas.microsoft.com/office/drawing/2014/main" id="{5A993866-1764-6745-B089-53D9C9A08128}"/>
              </a:ext>
            </a:extLst>
          </p:cNvPr>
          <p:cNvPicPr>
            <a:picLocks noChangeAspect="1"/>
          </p:cNvPicPr>
          <p:nvPr/>
        </p:nvPicPr>
        <p:blipFill>
          <a:blip r:embed="rId5"/>
          <a:stretch>
            <a:fillRect/>
          </a:stretch>
        </p:blipFill>
        <p:spPr>
          <a:xfrm>
            <a:off x="3733800" y="4419600"/>
            <a:ext cx="3352800" cy="1885950"/>
          </a:xfrm>
          <a:prstGeom prst="rect">
            <a:avLst/>
          </a:prstGeom>
        </p:spPr>
      </p:pic>
    </p:spTree>
    <p:extLst>
      <p:ext uri="{BB962C8B-B14F-4D97-AF65-F5344CB8AC3E}">
        <p14:creationId xmlns:p14="http://schemas.microsoft.com/office/powerpoint/2010/main" val="1976793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6D653-E80C-AE77-32B8-60D34FCBB74D}"/>
              </a:ext>
            </a:extLst>
          </p:cNvPr>
          <p:cNvSpPr>
            <a:spLocks noGrp="1"/>
          </p:cNvSpPr>
          <p:nvPr>
            <p:ph type="title"/>
          </p:nvPr>
        </p:nvSpPr>
        <p:spPr>
          <a:xfrm>
            <a:off x="914400" y="533400"/>
            <a:ext cx="10363200" cy="914400"/>
          </a:xfrm>
        </p:spPr>
        <p:txBody>
          <a:bodyPr/>
          <a:lstStyle/>
          <a:p>
            <a:r>
              <a:rPr lang="en-US"/>
              <a:t>Think About Additional Education that Empowers</a:t>
            </a:r>
          </a:p>
        </p:txBody>
      </p:sp>
      <p:pic>
        <p:nvPicPr>
          <p:cNvPr id="5" name="Content Placeholder 4">
            <a:extLst>
              <a:ext uri="{FF2B5EF4-FFF2-40B4-BE49-F238E27FC236}">
                <a16:creationId xmlns:a16="http://schemas.microsoft.com/office/drawing/2014/main" id="{A9FA589F-987B-325F-AAEC-A4F3FDEE6307}"/>
              </a:ext>
            </a:extLst>
          </p:cNvPr>
          <p:cNvPicPr>
            <a:picLocks noGrp="1" noChangeAspect="1"/>
          </p:cNvPicPr>
          <p:nvPr>
            <p:ph idx="1"/>
          </p:nvPr>
        </p:nvPicPr>
        <p:blipFill>
          <a:blip r:embed="rId4"/>
          <a:stretch>
            <a:fillRect/>
          </a:stretch>
        </p:blipFill>
        <p:spPr>
          <a:xfrm>
            <a:off x="2819400" y="1420960"/>
            <a:ext cx="5943600" cy="5431222"/>
          </a:xfrm>
        </p:spPr>
      </p:pic>
      <p:sp>
        <p:nvSpPr>
          <p:cNvPr id="27" name="Freeform 26">
            <a:extLst>
              <a:ext uri="{FF2B5EF4-FFF2-40B4-BE49-F238E27FC236}">
                <a16:creationId xmlns:a16="http://schemas.microsoft.com/office/drawing/2014/main" id="{8E5775F3-3A7D-10EB-3BFA-A1848076ED38}"/>
              </a:ext>
            </a:extLst>
          </p:cNvPr>
          <p:cNvSpPr/>
          <p:nvPr/>
        </p:nvSpPr>
        <p:spPr>
          <a:xfrm>
            <a:off x="5314950" y="2801790"/>
            <a:ext cx="1746250" cy="2222500"/>
          </a:xfrm>
          <a:custGeom>
            <a:avLst/>
            <a:gdLst>
              <a:gd name="connsiteX0" fmla="*/ 1746250 w 1746250"/>
              <a:gd name="connsiteY0" fmla="*/ 1079500 h 2222500"/>
              <a:gd name="connsiteX1" fmla="*/ 1555750 w 1746250"/>
              <a:gd name="connsiteY1" fmla="*/ 889000 h 2222500"/>
              <a:gd name="connsiteX2" fmla="*/ 952500 w 1746250"/>
              <a:gd name="connsiteY2" fmla="*/ 889000 h 2222500"/>
              <a:gd name="connsiteX3" fmla="*/ 857250 w 1746250"/>
              <a:gd name="connsiteY3" fmla="*/ 796925 h 2222500"/>
              <a:gd name="connsiteX4" fmla="*/ 952500 w 1746250"/>
              <a:gd name="connsiteY4" fmla="*/ 190500 h 2222500"/>
              <a:gd name="connsiteX5" fmla="*/ 762000 w 1746250"/>
              <a:gd name="connsiteY5" fmla="*/ 0 h 2222500"/>
              <a:gd name="connsiteX6" fmla="*/ 571500 w 1746250"/>
              <a:gd name="connsiteY6" fmla="*/ 190500 h 2222500"/>
              <a:gd name="connsiteX7" fmla="*/ 0 w 1746250"/>
              <a:gd name="connsiteY7" fmla="*/ 952500 h 2222500"/>
              <a:gd name="connsiteX8" fmla="*/ 0 w 1746250"/>
              <a:gd name="connsiteY8" fmla="*/ 1968500 h 2222500"/>
              <a:gd name="connsiteX9" fmla="*/ 666750 w 1746250"/>
              <a:gd name="connsiteY9" fmla="*/ 2222500 h 2222500"/>
              <a:gd name="connsiteX10" fmla="*/ 1238250 w 1746250"/>
              <a:gd name="connsiteY10" fmla="*/ 2222500 h 2222500"/>
              <a:gd name="connsiteX11" fmla="*/ 1428750 w 1746250"/>
              <a:gd name="connsiteY11" fmla="*/ 2032000 h 2222500"/>
              <a:gd name="connsiteX12" fmla="*/ 1377950 w 1746250"/>
              <a:gd name="connsiteY12" fmla="*/ 1905000 h 2222500"/>
              <a:gd name="connsiteX13" fmla="*/ 1397000 w 1746250"/>
              <a:gd name="connsiteY13" fmla="*/ 1905000 h 2222500"/>
              <a:gd name="connsiteX14" fmla="*/ 1587500 w 1746250"/>
              <a:gd name="connsiteY14" fmla="*/ 1714500 h 2222500"/>
              <a:gd name="connsiteX15" fmla="*/ 1533525 w 1746250"/>
              <a:gd name="connsiteY15" fmla="*/ 1581150 h 2222500"/>
              <a:gd name="connsiteX16" fmla="*/ 1682750 w 1746250"/>
              <a:gd name="connsiteY16" fmla="*/ 1397000 h 2222500"/>
              <a:gd name="connsiteX17" fmla="*/ 1622425 w 1746250"/>
              <a:gd name="connsiteY17" fmla="*/ 1257300 h 2222500"/>
              <a:gd name="connsiteX18" fmla="*/ 1746250 w 1746250"/>
              <a:gd name="connsiteY18" fmla="*/ 1079500 h 222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46250" h="2222500">
                <a:moveTo>
                  <a:pt x="1746250" y="1079500"/>
                </a:moveTo>
                <a:cubicBezTo>
                  <a:pt x="1746250" y="974725"/>
                  <a:pt x="1660525" y="889000"/>
                  <a:pt x="1555750" y="889000"/>
                </a:cubicBezTo>
                <a:lnTo>
                  <a:pt x="952500" y="889000"/>
                </a:lnTo>
                <a:cubicBezTo>
                  <a:pt x="901700" y="889000"/>
                  <a:pt x="860425" y="847725"/>
                  <a:pt x="857250" y="796925"/>
                </a:cubicBezTo>
                <a:cubicBezTo>
                  <a:pt x="860425" y="739775"/>
                  <a:pt x="952500" y="625475"/>
                  <a:pt x="952500" y="190500"/>
                </a:cubicBezTo>
                <a:cubicBezTo>
                  <a:pt x="952500" y="85725"/>
                  <a:pt x="866775" y="0"/>
                  <a:pt x="762000" y="0"/>
                </a:cubicBezTo>
                <a:cubicBezTo>
                  <a:pt x="657225" y="0"/>
                  <a:pt x="571500" y="85725"/>
                  <a:pt x="571500" y="190500"/>
                </a:cubicBezTo>
                <a:cubicBezTo>
                  <a:pt x="571500" y="673100"/>
                  <a:pt x="9525" y="946150"/>
                  <a:pt x="0" y="952500"/>
                </a:cubicBezTo>
                <a:lnTo>
                  <a:pt x="0" y="1968500"/>
                </a:lnTo>
                <a:cubicBezTo>
                  <a:pt x="225425" y="1968500"/>
                  <a:pt x="241300" y="2222500"/>
                  <a:pt x="666750" y="2222500"/>
                </a:cubicBezTo>
                <a:cubicBezTo>
                  <a:pt x="809625" y="2222500"/>
                  <a:pt x="1238250" y="2222500"/>
                  <a:pt x="1238250" y="2222500"/>
                </a:cubicBezTo>
                <a:cubicBezTo>
                  <a:pt x="1343025" y="2222500"/>
                  <a:pt x="1428750" y="2136775"/>
                  <a:pt x="1428750" y="2032000"/>
                </a:cubicBezTo>
                <a:cubicBezTo>
                  <a:pt x="1428750" y="1981200"/>
                  <a:pt x="1409700" y="1936750"/>
                  <a:pt x="1377950" y="1905000"/>
                </a:cubicBezTo>
                <a:cubicBezTo>
                  <a:pt x="1384300" y="1905000"/>
                  <a:pt x="1390650" y="1905000"/>
                  <a:pt x="1397000" y="1905000"/>
                </a:cubicBezTo>
                <a:cubicBezTo>
                  <a:pt x="1501775" y="1905000"/>
                  <a:pt x="1587500" y="1819275"/>
                  <a:pt x="1587500" y="1714500"/>
                </a:cubicBezTo>
                <a:cubicBezTo>
                  <a:pt x="1587500" y="1663700"/>
                  <a:pt x="1568450" y="1616075"/>
                  <a:pt x="1533525" y="1581150"/>
                </a:cubicBezTo>
                <a:cubicBezTo>
                  <a:pt x="1619250" y="1562100"/>
                  <a:pt x="1682750" y="1485900"/>
                  <a:pt x="1682750" y="1397000"/>
                </a:cubicBezTo>
                <a:cubicBezTo>
                  <a:pt x="1682750" y="1343025"/>
                  <a:pt x="1660525" y="1292225"/>
                  <a:pt x="1622425" y="1257300"/>
                </a:cubicBezTo>
                <a:cubicBezTo>
                  <a:pt x="1695450" y="1231900"/>
                  <a:pt x="1746250" y="1162050"/>
                  <a:pt x="1746250" y="1079500"/>
                </a:cubicBezTo>
                <a:close/>
              </a:path>
            </a:pathLst>
          </a:custGeom>
          <a:solidFill>
            <a:srgbClr val="ED732D"/>
          </a:solidFill>
          <a:ln w="31750" cap="flat">
            <a:noFill/>
            <a:prstDash val="solid"/>
            <a:miter/>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8" name="Freeform 27">
            <a:extLst>
              <a:ext uri="{FF2B5EF4-FFF2-40B4-BE49-F238E27FC236}">
                <a16:creationId xmlns:a16="http://schemas.microsoft.com/office/drawing/2014/main" id="{5B9D3AA9-59E0-4FB5-99CB-D657B26F0594}"/>
              </a:ext>
            </a:extLst>
          </p:cNvPr>
          <p:cNvSpPr/>
          <p:nvPr/>
        </p:nvSpPr>
        <p:spPr>
          <a:xfrm>
            <a:off x="4521200" y="3595540"/>
            <a:ext cx="603250" cy="1333500"/>
          </a:xfrm>
          <a:custGeom>
            <a:avLst/>
            <a:gdLst>
              <a:gd name="connsiteX0" fmla="*/ 476250 w 603250"/>
              <a:gd name="connsiteY0" fmla="*/ 0 h 1333500"/>
              <a:gd name="connsiteX1" fmla="*/ 0 w 603250"/>
              <a:gd name="connsiteY1" fmla="*/ 0 h 1333500"/>
              <a:gd name="connsiteX2" fmla="*/ 0 w 603250"/>
              <a:gd name="connsiteY2" fmla="*/ 1333500 h 1333500"/>
              <a:gd name="connsiteX3" fmla="*/ 476250 w 603250"/>
              <a:gd name="connsiteY3" fmla="*/ 1333500 h 1333500"/>
              <a:gd name="connsiteX4" fmla="*/ 603250 w 603250"/>
              <a:gd name="connsiteY4" fmla="*/ 1206500 h 1333500"/>
              <a:gd name="connsiteX5" fmla="*/ 603250 w 603250"/>
              <a:gd name="connsiteY5" fmla="*/ 127000 h 1333500"/>
              <a:gd name="connsiteX6" fmla="*/ 476250 w 603250"/>
              <a:gd name="connsiteY6" fmla="*/ 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250" h="1333500">
                <a:moveTo>
                  <a:pt x="476250" y="0"/>
                </a:moveTo>
                <a:lnTo>
                  <a:pt x="0" y="0"/>
                </a:lnTo>
                <a:lnTo>
                  <a:pt x="0" y="1333500"/>
                </a:lnTo>
                <a:lnTo>
                  <a:pt x="476250" y="1333500"/>
                </a:lnTo>
                <a:cubicBezTo>
                  <a:pt x="546100" y="1333500"/>
                  <a:pt x="603250" y="1276350"/>
                  <a:pt x="603250" y="1206500"/>
                </a:cubicBezTo>
                <a:lnTo>
                  <a:pt x="603250" y="127000"/>
                </a:lnTo>
                <a:cubicBezTo>
                  <a:pt x="603250" y="57150"/>
                  <a:pt x="546100" y="0"/>
                  <a:pt x="476250" y="0"/>
                </a:cubicBezTo>
                <a:close/>
              </a:path>
            </a:pathLst>
          </a:custGeom>
          <a:solidFill>
            <a:srgbClr val="ED732D"/>
          </a:solidFill>
          <a:ln w="31750" cap="flat">
            <a:noFill/>
            <a:prstDash val="solid"/>
            <a:miter/>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 name="Freeform 17">
            <a:extLst>
              <a:ext uri="{FF2B5EF4-FFF2-40B4-BE49-F238E27FC236}">
                <a16:creationId xmlns:a16="http://schemas.microsoft.com/office/drawing/2014/main" id="{602A8E52-F3BA-2AEB-70FB-FCD6A248F0F8}"/>
              </a:ext>
            </a:extLst>
          </p:cNvPr>
          <p:cNvSpPr/>
          <p:nvPr/>
        </p:nvSpPr>
        <p:spPr>
          <a:xfrm>
            <a:off x="1093633" y="4026416"/>
            <a:ext cx="1746250" cy="2222500"/>
          </a:xfrm>
          <a:custGeom>
            <a:avLst/>
            <a:gdLst>
              <a:gd name="connsiteX0" fmla="*/ 1746250 w 1746250"/>
              <a:gd name="connsiteY0" fmla="*/ 1079500 h 2222500"/>
              <a:gd name="connsiteX1" fmla="*/ 1555750 w 1746250"/>
              <a:gd name="connsiteY1" fmla="*/ 889000 h 2222500"/>
              <a:gd name="connsiteX2" fmla="*/ 952500 w 1746250"/>
              <a:gd name="connsiteY2" fmla="*/ 889000 h 2222500"/>
              <a:gd name="connsiteX3" fmla="*/ 857250 w 1746250"/>
              <a:gd name="connsiteY3" fmla="*/ 796925 h 2222500"/>
              <a:gd name="connsiteX4" fmla="*/ 952500 w 1746250"/>
              <a:gd name="connsiteY4" fmla="*/ 190500 h 2222500"/>
              <a:gd name="connsiteX5" fmla="*/ 762000 w 1746250"/>
              <a:gd name="connsiteY5" fmla="*/ 0 h 2222500"/>
              <a:gd name="connsiteX6" fmla="*/ 571500 w 1746250"/>
              <a:gd name="connsiteY6" fmla="*/ 190500 h 2222500"/>
              <a:gd name="connsiteX7" fmla="*/ 0 w 1746250"/>
              <a:gd name="connsiteY7" fmla="*/ 952500 h 2222500"/>
              <a:gd name="connsiteX8" fmla="*/ 0 w 1746250"/>
              <a:gd name="connsiteY8" fmla="*/ 1968500 h 2222500"/>
              <a:gd name="connsiteX9" fmla="*/ 666750 w 1746250"/>
              <a:gd name="connsiteY9" fmla="*/ 2222500 h 2222500"/>
              <a:gd name="connsiteX10" fmla="*/ 1238250 w 1746250"/>
              <a:gd name="connsiteY10" fmla="*/ 2222500 h 2222500"/>
              <a:gd name="connsiteX11" fmla="*/ 1428750 w 1746250"/>
              <a:gd name="connsiteY11" fmla="*/ 2032000 h 2222500"/>
              <a:gd name="connsiteX12" fmla="*/ 1377950 w 1746250"/>
              <a:gd name="connsiteY12" fmla="*/ 1905000 h 2222500"/>
              <a:gd name="connsiteX13" fmla="*/ 1397000 w 1746250"/>
              <a:gd name="connsiteY13" fmla="*/ 1905000 h 2222500"/>
              <a:gd name="connsiteX14" fmla="*/ 1587500 w 1746250"/>
              <a:gd name="connsiteY14" fmla="*/ 1714500 h 2222500"/>
              <a:gd name="connsiteX15" fmla="*/ 1533525 w 1746250"/>
              <a:gd name="connsiteY15" fmla="*/ 1581150 h 2222500"/>
              <a:gd name="connsiteX16" fmla="*/ 1682750 w 1746250"/>
              <a:gd name="connsiteY16" fmla="*/ 1397000 h 2222500"/>
              <a:gd name="connsiteX17" fmla="*/ 1622425 w 1746250"/>
              <a:gd name="connsiteY17" fmla="*/ 1257300 h 2222500"/>
              <a:gd name="connsiteX18" fmla="*/ 1746250 w 1746250"/>
              <a:gd name="connsiteY18" fmla="*/ 1079500 h 222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46250" h="2222500">
                <a:moveTo>
                  <a:pt x="1746250" y="1079500"/>
                </a:moveTo>
                <a:cubicBezTo>
                  <a:pt x="1746250" y="974725"/>
                  <a:pt x="1660525" y="889000"/>
                  <a:pt x="1555750" y="889000"/>
                </a:cubicBezTo>
                <a:lnTo>
                  <a:pt x="952500" y="889000"/>
                </a:lnTo>
                <a:cubicBezTo>
                  <a:pt x="901700" y="889000"/>
                  <a:pt x="860425" y="847725"/>
                  <a:pt x="857250" y="796925"/>
                </a:cubicBezTo>
                <a:cubicBezTo>
                  <a:pt x="860425" y="739775"/>
                  <a:pt x="952500" y="625475"/>
                  <a:pt x="952500" y="190500"/>
                </a:cubicBezTo>
                <a:cubicBezTo>
                  <a:pt x="952500" y="85725"/>
                  <a:pt x="866775" y="0"/>
                  <a:pt x="762000" y="0"/>
                </a:cubicBezTo>
                <a:cubicBezTo>
                  <a:pt x="657225" y="0"/>
                  <a:pt x="571500" y="85725"/>
                  <a:pt x="571500" y="190500"/>
                </a:cubicBezTo>
                <a:cubicBezTo>
                  <a:pt x="571500" y="673100"/>
                  <a:pt x="9525" y="946150"/>
                  <a:pt x="0" y="952500"/>
                </a:cubicBezTo>
                <a:lnTo>
                  <a:pt x="0" y="1968500"/>
                </a:lnTo>
                <a:cubicBezTo>
                  <a:pt x="225425" y="1968500"/>
                  <a:pt x="241300" y="2222500"/>
                  <a:pt x="666750" y="2222500"/>
                </a:cubicBezTo>
                <a:cubicBezTo>
                  <a:pt x="809625" y="2222500"/>
                  <a:pt x="1238250" y="2222500"/>
                  <a:pt x="1238250" y="2222500"/>
                </a:cubicBezTo>
                <a:cubicBezTo>
                  <a:pt x="1343025" y="2222500"/>
                  <a:pt x="1428750" y="2136775"/>
                  <a:pt x="1428750" y="2032000"/>
                </a:cubicBezTo>
                <a:cubicBezTo>
                  <a:pt x="1428750" y="1981200"/>
                  <a:pt x="1409700" y="1936750"/>
                  <a:pt x="1377950" y="1905000"/>
                </a:cubicBezTo>
                <a:cubicBezTo>
                  <a:pt x="1384300" y="1905000"/>
                  <a:pt x="1390650" y="1905000"/>
                  <a:pt x="1397000" y="1905000"/>
                </a:cubicBezTo>
                <a:cubicBezTo>
                  <a:pt x="1501775" y="1905000"/>
                  <a:pt x="1587500" y="1819275"/>
                  <a:pt x="1587500" y="1714500"/>
                </a:cubicBezTo>
                <a:cubicBezTo>
                  <a:pt x="1587500" y="1663700"/>
                  <a:pt x="1568450" y="1616075"/>
                  <a:pt x="1533525" y="1581150"/>
                </a:cubicBezTo>
                <a:cubicBezTo>
                  <a:pt x="1619250" y="1562100"/>
                  <a:pt x="1682750" y="1485900"/>
                  <a:pt x="1682750" y="1397000"/>
                </a:cubicBezTo>
                <a:cubicBezTo>
                  <a:pt x="1682750" y="1343025"/>
                  <a:pt x="1660525" y="1292225"/>
                  <a:pt x="1622425" y="1257300"/>
                </a:cubicBezTo>
                <a:cubicBezTo>
                  <a:pt x="1695450" y="1231900"/>
                  <a:pt x="1746250" y="1162050"/>
                  <a:pt x="1746250" y="1079500"/>
                </a:cubicBezTo>
                <a:close/>
              </a:path>
            </a:pathLst>
          </a:custGeom>
          <a:solidFill>
            <a:srgbClr val="ED732D"/>
          </a:solidFill>
          <a:ln w="31750" cap="flat">
            <a:noFill/>
            <a:prstDash val="solid"/>
            <a:miter/>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9" name="Freeform 18">
            <a:extLst>
              <a:ext uri="{FF2B5EF4-FFF2-40B4-BE49-F238E27FC236}">
                <a16:creationId xmlns:a16="http://schemas.microsoft.com/office/drawing/2014/main" id="{7B19B0DB-191F-24B1-27F8-143DE2B91E73}"/>
              </a:ext>
            </a:extLst>
          </p:cNvPr>
          <p:cNvSpPr/>
          <p:nvPr/>
        </p:nvSpPr>
        <p:spPr>
          <a:xfrm>
            <a:off x="299883" y="4820166"/>
            <a:ext cx="603250" cy="1333500"/>
          </a:xfrm>
          <a:custGeom>
            <a:avLst/>
            <a:gdLst>
              <a:gd name="connsiteX0" fmla="*/ 476250 w 603250"/>
              <a:gd name="connsiteY0" fmla="*/ 0 h 1333500"/>
              <a:gd name="connsiteX1" fmla="*/ 0 w 603250"/>
              <a:gd name="connsiteY1" fmla="*/ 0 h 1333500"/>
              <a:gd name="connsiteX2" fmla="*/ 0 w 603250"/>
              <a:gd name="connsiteY2" fmla="*/ 1333500 h 1333500"/>
              <a:gd name="connsiteX3" fmla="*/ 476250 w 603250"/>
              <a:gd name="connsiteY3" fmla="*/ 1333500 h 1333500"/>
              <a:gd name="connsiteX4" fmla="*/ 603250 w 603250"/>
              <a:gd name="connsiteY4" fmla="*/ 1206500 h 1333500"/>
              <a:gd name="connsiteX5" fmla="*/ 603250 w 603250"/>
              <a:gd name="connsiteY5" fmla="*/ 127000 h 1333500"/>
              <a:gd name="connsiteX6" fmla="*/ 476250 w 603250"/>
              <a:gd name="connsiteY6" fmla="*/ 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250" h="1333500">
                <a:moveTo>
                  <a:pt x="476250" y="0"/>
                </a:moveTo>
                <a:lnTo>
                  <a:pt x="0" y="0"/>
                </a:lnTo>
                <a:lnTo>
                  <a:pt x="0" y="1333500"/>
                </a:lnTo>
                <a:lnTo>
                  <a:pt x="476250" y="1333500"/>
                </a:lnTo>
                <a:cubicBezTo>
                  <a:pt x="546100" y="1333500"/>
                  <a:pt x="603250" y="1276350"/>
                  <a:pt x="603250" y="1206500"/>
                </a:cubicBezTo>
                <a:lnTo>
                  <a:pt x="603250" y="127000"/>
                </a:lnTo>
                <a:cubicBezTo>
                  <a:pt x="603250" y="57150"/>
                  <a:pt x="546100" y="0"/>
                  <a:pt x="476250" y="0"/>
                </a:cubicBezTo>
                <a:close/>
              </a:path>
            </a:pathLst>
          </a:custGeom>
          <a:solidFill>
            <a:srgbClr val="ED732D"/>
          </a:solidFill>
          <a:ln w="31750" cap="flat">
            <a:noFill/>
            <a:prstDash val="solid"/>
            <a:miter/>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 name="Freeform 23">
            <a:extLst>
              <a:ext uri="{FF2B5EF4-FFF2-40B4-BE49-F238E27FC236}">
                <a16:creationId xmlns:a16="http://schemas.microsoft.com/office/drawing/2014/main" id="{1874D59D-3215-4D48-1814-67E3A05BA64E}"/>
              </a:ext>
            </a:extLst>
          </p:cNvPr>
          <p:cNvSpPr/>
          <p:nvPr/>
        </p:nvSpPr>
        <p:spPr>
          <a:xfrm>
            <a:off x="9810750" y="4026416"/>
            <a:ext cx="1746250" cy="2222500"/>
          </a:xfrm>
          <a:custGeom>
            <a:avLst/>
            <a:gdLst>
              <a:gd name="connsiteX0" fmla="*/ 1746250 w 1746250"/>
              <a:gd name="connsiteY0" fmla="*/ 1079500 h 2222500"/>
              <a:gd name="connsiteX1" fmla="*/ 1555750 w 1746250"/>
              <a:gd name="connsiteY1" fmla="*/ 889000 h 2222500"/>
              <a:gd name="connsiteX2" fmla="*/ 952500 w 1746250"/>
              <a:gd name="connsiteY2" fmla="*/ 889000 h 2222500"/>
              <a:gd name="connsiteX3" fmla="*/ 857250 w 1746250"/>
              <a:gd name="connsiteY3" fmla="*/ 796925 h 2222500"/>
              <a:gd name="connsiteX4" fmla="*/ 952500 w 1746250"/>
              <a:gd name="connsiteY4" fmla="*/ 190500 h 2222500"/>
              <a:gd name="connsiteX5" fmla="*/ 762000 w 1746250"/>
              <a:gd name="connsiteY5" fmla="*/ 0 h 2222500"/>
              <a:gd name="connsiteX6" fmla="*/ 571500 w 1746250"/>
              <a:gd name="connsiteY6" fmla="*/ 190500 h 2222500"/>
              <a:gd name="connsiteX7" fmla="*/ 0 w 1746250"/>
              <a:gd name="connsiteY7" fmla="*/ 952500 h 2222500"/>
              <a:gd name="connsiteX8" fmla="*/ 0 w 1746250"/>
              <a:gd name="connsiteY8" fmla="*/ 1968500 h 2222500"/>
              <a:gd name="connsiteX9" fmla="*/ 666750 w 1746250"/>
              <a:gd name="connsiteY9" fmla="*/ 2222500 h 2222500"/>
              <a:gd name="connsiteX10" fmla="*/ 1238250 w 1746250"/>
              <a:gd name="connsiteY10" fmla="*/ 2222500 h 2222500"/>
              <a:gd name="connsiteX11" fmla="*/ 1428750 w 1746250"/>
              <a:gd name="connsiteY11" fmla="*/ 2032000 h 2222500"/>
              <a:gd name="connsiteX12" fmla="*/ 1377950 w 1746250"/>
              <a:gd name="connsiteY12" fmla="*/ 1905000 h 2222500"/>
              <a:gd name="connsiteX13" fmla="*/ 1397000 w 1746250"/>
              <a:gd name="connsiteY13" fmla="*/ 1905000 h 2222500"/>
              <a:gd name="connsiteX14" fmla="*/ 1587500 w 1746250"/>
              <a:gd name="connsiteY14" fmla="*/ 1714500 h 2222500"/>
              <a:gd name="connsiteX15" fmla="*/ 1533525 w 1746250"/>
              <a:gd name="connsiteY15" fmla="*/ 1581150 h 2222500"/>
              <a:gd name="connsiteX16" fmla="*/ 1682750 w 1746250"/>
              <a:gd name="connsiteY16" fmla="*/ 1397000 h 2222500"/>
              <a:gd name="connsiteX17" fmla="*/ 1622425 w 1746250"/>
              <a:gd name="connsiteY17" fmla="*/ 1257300 h 2222500"/>
              <a:gd name="connsiteX18" fmla="*/ 1746250 w 1746250"/>
              <a:gd name="connsiteY18" fmla="*/ 1079500 h 222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46250" h="2222500">
                <a:moveTo>
                  <a:pt x="1746250" y="1079500"/>
                </a:moveTo>
                <a:cubicBezTo>
                  <a:pt x="1746250" y="974725"/>
                  <a:pt x="1660525" y="889000"/>
                  <a:pt x="1555750" y="889000"/>
                </a:cubicBezTo>
                <a:lnTo>
                  <a:pt x="952500" y="889000"/>
                </a:lnTo>
                <a:cubicBezTo>
                  <a:pt x="901700" y="889000"/>
                  <a:pt x="860425" y="847725"/>
                  <a:pt x="857250" y="796925"/>
                </a:cubicBezTo>
                <a:cubicBezTo>
                  <a:pt x="860425" y="739775"/>
                  <a:pt x="952500" y="625475"/>
                  <a:pt x="952500" y="190500"/>
                </a:cubicBezTo>
                <a:cubicBezTo>
                  <a:pt x="952500" y="85725"/>
                  <a:pt x="866775" y="0"/>
                  <a:pt x="762000" y="0"/>
                </a:cubicBezTo>
                <a:cubicBezTo>
                  <a:pt x="657225" y="0"/>
                  <a:pt x="571500" y="85725"/>
                  <a:pt x="571500" y="190500"/>
                </a:cubicBezTo>
                <a:cubicBezTo>
                  <a:pt x="571500" y="673100"/>
                  <a:pt x="9525" y="946150"/>
                  <a:pt x="0" y="952500"/>
                </a:cubicBezTo>
                <a:lnTo>
                  <a:pt x="0" y="1968500"/>
                </a:lnTo>
                <a:cubicBezTo>
                  <a:pt x="225425" y="1968500"/>
                  <a:pt x="241300" y="2222500"/>
                  <a:pt x="666750" y="2222500"/>
                </a:cubicBezTo>
                <a:cubicBezTo>
                  <a:pt x="809625" y="2222500"/>
                  <a:pt x="1238250" y="2222500"/>
                  <a:pt x="1238250" y="2222500"/>
                </a:cubicBezTo>
                <a:cubicBezTo>
                  <a:pt x="1343025" y="2222500"/>
                  <a:pt x="1428750" y="2136775"/>
                  <a:pt x="1428750" y="2032000"/>
                </a:cubicBezTo>
                <a:cubicBezTo>
                  <a:pt x="1428750" y="1981200"/>
                  <a:pt x="1409700" y="1936750"/>
                  <a:pt x="1377950" y="1905000"/>
                </a:cubicBezTo>
                <a:cubicBezTo>
                  <a:pt x="1384300" y="1905000"/>
                  <a:pt x="1390650" y="1905000"/>
                  <a:pt x="1397000" y="1905000"/>
                </a:cubicBezTo>
                <a:cubicBezTo>
                  <a:pt x="1501775" y="1905000"/>
                  <a:pt x="1587500" y="1819275"/>
                  <a:pt x="1587500" y="1714500"/>
                </a:cubicBezTo>
                <a:cubicBezTo>
                  <a:pt x="1587500" y="1663700"/>
                  <a:pt x="1568450" y="1616075"/>
                  <a:pt x="1533525" y="1581150"/>
                </a:cubicBezTo>
                <a:cubicBezTo>
                  <a:pt x="1619250" y="1562100"/>
                  <a:pt x="1682750" y="1485900"/>
                  <a:pt x="1682750" y="1397000"/>
                </a:cubicBezTo>
                <a:cubicBezTo>
                  <a:pt x="1682750" y="1343025"/>
                  <a:pt x="1660525" y="1292225"/>
                  <a:pt x="1622425" y="1257300"/>
                </a:cubicBezTo>
                <a:cubicBezTo>
                  <a:pt x="1695450" y="1231900"/>
                  <a:pt x="1746250" y="1162050"/>
                  <a:pt x="1746250" y="1079500"/>
                </a:cubicBezTo>
                <a:close/>
              </a:path>
            </a:pathLst>
          </a:custGeom>
          <a:solidFill>
            <a:srgbClr val="ED732D"/>
          </a:solidFill>
          <a:ln w="31750" cap="flat">
            <a:noFill/>
            <a:prstDash val="solid"/>
            <a:miter/>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 name="Freeform 24">
            <a:extLst>
              <a:ext uri="{FF2B5EF4-FFF2-40B4-BE49-F238E27FC236}">
                <a16:creationId xmlns:a16="http://schemas.microsoft.com/office/drawing/2014/main" id="{BCB87051-0042-4B64-0023-91BF66B210E7}"/>
              </a:ext>
            </a:extLst>
          </p:cNvPr>
          <p:cNvSpPr/>
          <p:nvPr/>
        </p:nvSpPr>
        <p:spPr>
          <a:xfrm>
            <a:off x="9017000" y="4820166"/>
            <a:ext cx="603250" cy="1333500"/>
          </a:xfrm>
          <a:custGeom>
            <a:avLst/>
            <a:gdLst>
              <a:gd name="connsiteX0" fmla="*/ 476250 w 603250"/>
              <a:gd name="connsiteY0" fmla="*/ 0 h 1333500"/>
              <a:gd name="connsiteX1" fmla="*/ 0 w 603250"/>
              <a:gd name="connsiteY1" fmla="*/ 0 h 1333500"/>
              <a:gd name="connsiteX2" fmla="*/ 0 w 603250"/>
              <a:gd name="connsiteY2" fmla="*/ 1333500 h 1333500"/>
              <a:gd name="connsiteX3" fmla="*/ 476250 w 603250"/>
              <a:gd name="connsiteY3" fmla="*/ 1333500 h 1333500"/>
              <a:gd name="connsiteX4" fmla="*/ 603250 w 603250"/>
              <a:gd name="connsiteY4" fmla="*/ 1206500 h 1333500"/>
              <a:gd name="connsiteX5" fmla="*/ 603250 w 603250"/>
              <a:gd name="connsiteY5" fmla="*/ 127000 h 1333500"/>
              <a:gd name="connsiteX6" fmla="*/ 476250 w 603250"/>
              <a:gd name="connsiteY6" fmla="*/ 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250" h="1333500">
                <a:moveTo>
                  <a:pt x="476250" y="0"/>
                </a:moveTo>
                <a:lnTo>
                  <a:pt x="0" y="0"/>
                </a:lnTo>
                <a:lnTo>
                  <a:pt x="0" y="1333500"/>
                </a:lnTo>
                <a:lnTo>
                  <a:pt x="476250" y="1333500"/>
                </a:lnTo>
                <a:cubicBezTo>
                  <a:pt x="546100" y="1333500"/>
                  <a:pt x="603250" y="1276350"/>
                  <a:pt x="603250" y="1206500"/>
                </a:cubicBezTo>
                <a:lnTo>
                  <a:pt x="603250" y="127000"/>
                </a:lnTo>
                <a:cubicBezTo>
                  <a:pt x="603250" y="57150"/>
                  <a:pt x="546100" y="0"/>
                  <a:pt x="476250" y="0"/>
                </a:cubicBezTo>
                <a:close/>
              </a:path>
            </a:pathLst>
          </a:custGeom>
          <a:solidFill>
            <a:srgbClr val="ED732D"/>
          </a:solidFill>
          <a:ln w="31750" cap="flat">
            <a:noFill/>
            <a:prstDash val="solid"/>
            <a:miter/>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 name="Freeform 3">
            <a:extLst>
              <a:ext uri="{FF2B5EF4-FFF2-40B4-BE49-F238E27FC236}">
                <a16:creationId xmlns:a16="http://schemas.microsoft.com/office/drawing/2014/main" id="{D6204CFF-E4DD-A85C-6EC6-F271C570192B}"/>
              </a:ext>
            </a:extLst>
          </p:cNvPr>
          <p:cNvSpPr/>
          <p:nvPr/>
        </p:nvSpPr>
        <p:spPr>
          <a:xfrm>
            <a:off x="1093633" y="1451246"/>
            <a:ext cx="1746250" cy="2222500"/>
          </a:xfrm>
          <a:custGeom>
            <a:avLst/>
            <a:gdLst>
              <a:gd name="connsiteX0" fmla="*/ 1746250 w 1746250"/>
              <a:gd name="connsiteY0" fmla="*/ 1079500 h 2222500"/>
              <a:gd name="connsiteX1" fmla="*/ 1555750 w 1746250"/>
              <a:gd name="connsiteY1" fmla="*/ 889000 h 2222500"/>
              <a:gd name="connsiteX2" fmla="*/ 952500 w 1746250"/>
              <a:gd name="connsiteY2" fmla="*/ 889000 h 2222500"/>
              <a:gd name="connsiteX3" fmla="*/ 857250 w 1746250"/>
              <a:gd name="connsiteY3" fmla="*/ 796925 h 2222500"/>
              <a:gd name="connsiteX4" fmla="*/ 952500 w 1746250"/>
              <a:gd name="connsiteY4" fmla="*/ 190500 h 2222500"/>
              <a:gd name="connsiteX5" fmla="*/ 762000 w 1746250"/>
              <a:gd name="connsiteY5" fmla="*/ 0 h 2222500"/>
              <a:gd name="connsiteX6" fmla="*/ 571500 w 1746250"/>
              <a:gd name="connsiteY6" fmla="*/ 190500 h 2222500"/>
              <a:gd name="connsiteX7" fmla="*/ 0 w 1746250"/>
              <a:gd name="connsiteY7" fmla="*/ 952500 h 2222500"/>
              <a:gd name="connsiteX8" fmla="*/ 0 w 1746250"/>
              <a:gd name="connsiteY8" fmla="*/ 1968500 h 2222500"/>
              <a:gd name="connsiteX9" fmla="*/ 666750 w 1746250"/>
              <a:gd name="connsiteY9" fmla="*/ 2222500 h 2222500"/>
              <a:gd name="connsiteX10" fmla="*/ 1238250 w 1746250"/>
              <a:gd name="connsiteY10" fmla="*/ 2222500 h 2222500"/>
              <a:gd name="connsiteX11" fmla="*/ 1428750 w 1746250"/>
              <a:gd name="connsiteY11" fmla="*/ 2032000 h 2222500"/>
              <a:gd name="connsiteX12" fmla="*/ 1377950 w 1746250"/>
              <a:gd name="connsiteY12" fmla="*/ 1905000 h 2222500"/>
              <a:gd name="connsiteX13" fmla="*/ 1397000 w 1746250"/>
              <a:gd name="connsiteY13" fmla="*/ 1905000 h 2222500"/>
              <a:gd name="connsiteX14" fmla="*/ 1587500 w 1746250"/>
              <a:gd name="connsiteY14" fmla="*/ 1714500 h 2222500"/>
              <a:gd name="connsiteX15" fmla="*/ 1533525 w 1746250"/>
              <a:gd name="connsiteY15" fmla="*/ 1581150 h 2222500"/>
              <a:gd name="connsiteX16" fmla="*/ 1682750 w 1746250"/>
              <a:gd name="connsiteY16" fmla="*/ 1397000 h 2222500"/>
              <a:gd name="connsiteX17" fmla="*/ 1622425 w 1746250"/>
              <a:gd name="connsiteY17" fmla="*/ 1257300 h 2222500"/>
              <a:gd name="connsiteX18" fmla="*/ 1746250 w 1746250"/>
              <a:gd name="connsiteY18" fmla="*/ 1079500 h 222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46250" h="2222500">
                <a:moveTo>
                  <a:pt x="1746250" y="1079500"/>
                </a:moveTo>
                <a:cubicBezTo>
                  <a:pt x="1746250" y="974725"/>
                  <a:pt x="1660525" y="889000"/>
                  <a:pt x="1555750" y="889000"/>
                </a:cubicBezTo>
                <a:lnTo>
                  <a:pt x="952500" y="889000"/>
                </a:lnTo>
                <a:cubicBezTo>
                  <a:pt x="901700" y="889000"/>
                  <a:pt x="860425" y="847725"/>
                  <a:pt x="857250" y="796925"/>
                </a:cubicBezTo>
                <a:cubicBezTo>
                  <a:pt x="860425" y="739775"/>
                  <a:pt x="952500" y="625475"/>
                  <a:pt x="952500" y="190500"/>
                </a:cubicBezTo>
                <a:cubicBezTo>
                  <a:pt x="952500" y="85725"/>
                  <a:pt x="866775" y="0"/>
                  <a:pt x="762000" y="0"/>
                </a:cubicBezTo>
                <a:cubicBezTo>
                  <a:pt x="657225" y="0"/>
                  <a:pt x="571500" y="85725"/>
                  <a:pt x="571500" y="190500"/>
                </a:cubicBezTo>
                <a:cubicBezTo>
                  <a:pt x="571500" y="673100"/>
                  <a:pt x="9525" y="946150"/>
                  <a:pt x="0" y="952500"/>
                </a:cubicBezTo>
                <a:lnTo>
                  <a:pt x="0" y="1968500"/>
                </a:lnTo>
                <a:cubicBezTo>
                  <a:pt x="225425" y="1968500"/>
                  <a:pt x="241300" y="2222500"/>
                  <a:pt x="666750" y="2222500"/>
                </a:cubicBezTo>
                <a:cubicBezTo>
                  <a:pt x="809625" y="2222500"/>
                  <a:pt x="1238250" y="2222500"/>
                  <a:pt x="1238250" y="2222500"/>
                </a:cubicBezTo>
                <a:cubicBezTo>
                  <a:pt x="1343025" y="2222500"/>
                  <a:pt x="1428750" y="2136775"/>
                  <a:pt x="1428750" y="2032000"/>
                </a:cubicBezTo>
                <a:cubicBezTo>
                  <a:pt x="1428750" y="1981200"/>
                  <a:pt x="1409700" y="1936750"/>
                  <a:pt x="1377950" y="1905000"/>
                </a:cubicBezTo>
                <a:cubicBezTo>
                  <a:pt x="1384300" y="1905000"/>
                  <a:pt x="1390650" y="1905000"/>
                  <a:pt x="1397000" y="1905000"/>
                </a:cubicBezTo>
                <a:cubicBezTo>
                  <a:pt x="1501775" y="1905000"/>
                  <a:pt x="1587500" y="1819275"/>
                  <a:pt x="1587500" y="1714500"/>
                </a:cubicBezTo>
                <a:cubicBezTo>
                  <a:pt x="1587500" y="1663700"/>
                  <a:pt x="1568450" y="1616075"/>
                  <a:pt x="1533525" y="1581150"/>
                </a:cubicBezTo>
                <a:cubicBezTo>
                  <a:pt x="1619250" y="1562100"/>
                  <a:pt x="1682750" y="1485900"/>
                  <a:pt x="1682750" y="1397000"/>
                </a:cubicBezTo>
                <a:cubicBezTo>
                  <a:pt x="1682750" y="1343025"/>
                  <a:pt x="1660525" y="1292225"/>
                  <a:pt x="1622425" y="1257300"/>
                </a:cubicBezTo>
                <a:cubicBezTo>
                  <a:pt x="1695450" y="1231900"/>
                  <a:pt x="1746250" y="1162050"/>
                  <a:pt x="1746250" y="1079500"/>
                </a:cubicBezTo>
                <a:close/>
              </a:path>
            </a:pathLst>
          </a:custGeom>
          <a:solidFill>
            <a:srgbClr val="ED732D"/>
          </a:solidFill>
          <a:ln w="31750" cap="flat">
            <a:noFill/>
            <a:prstDash val="solid"/>
            <a:miter/>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 name="Freeform 5">
            <a:extLst>
              <a:ext uri="{FF2B5EF4-FFF2-40B4-BE49-F238E27FC236}">
                <a16:creationId xmlns:a16="http://schemas.microsoft.com/office/drawing/2014/main" id="{B656CD27-D111-7371-4160-FD054575FBC4}"/>
              </a:ext>
            </a:extLst>
          </p:cNvPr>
          <p:cNvSpPr/>
          <p:nvPr/>
        </p:nvSpPr>
        <p:spPr>
          <a:xfrm>
            <a:off x="299883" y="2244996"/>
            <a:ext cx="603250" cy="1333500"/>
          </a:xfrm>
          <a:custGeom>
            <a:avLst/>
            <a:gdLst>
              <a:gd name="connsiteX0" fmla="*/ 476250 w 603250"/>
              <a:gd name="connsiteY0" fmla="*/ 0 h 1333500"/>
              <a:gd name="connsiteX1" fmla="*/ 0 w 603250"/>
              <a:gd name="connsiteY1" fmla="*/ 0 h 1333500"/>
              <a:gd name="connsiteX2" fmla="*/ 0 w 603250"/>
              <a:gd name="connsiteY2" fmla="*/ 1333500 h 1333500"/>
              <a:gd name="connsiteX3" fmla="*/ 476250 w 603250"/>
              <a:gd name="connsiteY3" fmla="*/ 1333500 h 1333500"/>
              <a:gd name="connsiteX4" fmla="*/ 603250 w 603250"/>
              <a:gd name="connsiteY4" fmla="*/ 1206500 h 1333500"/>
              <a:gd name="connsiteX5" fmla="*/ 603250 w 603250"/>
              <a:gd name="connsiteY5" fmla="*/ 127000 h 1333500"/>
              <a:gd name="connsiteX6" fmla="*/ 476250 w 603250"/>
              <a:gd name="connsiteY6" fmla="*/ 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250" h="1333500">
                <a:moveTo>
                  <a:pt x="476250" y="0"/>
                </a:moveTo>
                <a:lnTo>
                  <a:pt x="0" y="0"/>
                </a:lnTo>
                <a:lnTo>
                  <a:pt x="0" y="1333500"/>
                </a:lnTo>
                <a:lnTo>
                  <a:pt x="476250" y="1333500"/>
                </a:lnTo>
                <a:cubicBezTo>
                  <a:pt x="546100" y="1333500"/>
                  <a:pt x="603250" y="1276350"/>
                  <a:pt x="603250" y="1206500"/>
                </a:cubicBezTo>
                <a:lnTo>
                  <a:pt x="603250" y="127000"/>
                </a:lnTo>
                <a:cubicBezTo>
                  <a:pt x="603250" y="57150"/>
                  <a:pt x="546100" y="0"/>
                  <a:pt x="476250" y="0"/>
                </a:cubicBezTo>
                <a:close/>
              </a:path>
            </a:pathLst>
          </a:custGeom>
          <a:solidFill>
            <a:srgbClr val="ED732D"/>
          </a:solidFill>
          <a:ln w="31750" cap="flat">
            <a:noFill/>
            <a:prstDash val="solid"/>
            <a:miter/>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1" name="Freeform 20">
            <a:extLst>
              <a:ext uri="{FF2B5EF4-FFF2-40B4-BE49-F238E27FC236}">
                <a16:creationId xmlns:a16="http://schemas.microsoft.com/office/drawing/2014/main" id="{F7B4E29D-930A-BF38-5882-623B0F0EE0CA}"/>
              </a:ext>
            </a:extLst>
          </p:cNvPr>
          <p:cNvSpPr/>
          <p:nvPr/>
        </p:nvSpPr>
        <p:spPr>
          <a:xfrm>
            <a:off x="9827680" y="1455210"/>
            <a:ext cx="1746250" cy="2222500"/>
          </a:xfrm>
          <a:custGeom>
            <a:avLst/>
            <a:gdLst>
              <a:gd name="connsiteX0" fmla="*/ 1746250 w 1746250"/>
              <a:gd name="connsiteY0" fmla="*/ 1079500 h 2222500"/>
              <a:gd name="connsiteX1" fmla="*/ 1555750 w 1746250"/>
              <a:gd name="connsiteY1" fmla="*/ 889000 h 2222500"/>
              <a:gd name="connsiteX2" fmla="*/ 952500 w 1746250"/>
              <a:gd name="connsiteY2" fmla="*/ 889000 h 2222500"/>
              <a:gd name="connsiteX3" fmla="*/ 857250 w 1746250"/>
              <a:gd name="connsiteY3" fmla="*/ 796925 h 2222500"/>
              <a:gd name="connsiteX4" fmla="*/ 952500 w 1746250"/>
              <a:gd name="connsiteY4" fmla="*/ 190500 h 2222500"/>
              <a:gd name="connsiteX5" fmla="*/ 762000 w 1746250"/>
              <a:gd name="connsiteY5" fmla="*/ 0 h 2222500"/>
              <a:gd name="connsiteX6" fmla="*/ 571500 w 1746250"/>
              <a:gd name="connsiteY6" fmla="*/ 190500 h 2222500"/>
              <a:gd name="connsiteX7" fmla="*/ 0 w 1746250"/>
              <a:gd name="connsiteY7" fmla="*/ 952500 h 2222500"/>
              <a:gd name="connsiteX8" fmla="*/ 0 w 1746250"/>
              <a:gd name="connsiteY8" fmla="*/ 1968500 h 2222500"/>
              <a:gd name="connsiteX9" fmla="*/ 666750 w 1746250"/>
              <a:gd name="connsiteY9" fmla="*/ 2222500 h 2222500"/>
              <a:gd name="connsiteX10" fmla="*/ 1238250 w 1746250"/>
              <a:gd name="connsiteY10" fmla="*/ 2222500 h 2222500"/>
              <a:gd name="connsiteX11" fmla="*/ 1428750 w 1746250"/>
              <a:gd name="connsiteY11" fmla="*/ 2032000 h 2222500"/>
              <a:gd name="connsiteX12" fmla="*/ 1377950 w 1746250"/>
              <a:gd name="connsiteY12" fmla="*/ 1905000 h 2222500"/>
              <a:gd name="connsiteX13" fmla="*/ 1397000 w 1746250"/>
              <a:gd name="connsiteY13" fmla="*/ 1905000 h 2222500"/>
              <a:gd name="connsiteX14" fmla="*/ 1587500 w 1746250"/>
              <a:gd name="connsiteY14" fmla="*/ 1714500 h 2222500"/>
              <a:gd name="connsiteX15" fmla="*/ 1533525 w 1746250"/>
              <a:gd name="connsiteY15" fmla="*/ 1581150 h 2222500"/>
              <a:gd name="connsiteX16" fmla="*/ 1682750 w 1746250"/>
              <a:gd name="connsiteY16" fmla="*/ 1397000 h 2222500"/>
              <a:gd name="connsiteX17" fmla="*/ 1622425 w 1746250"/>
              <a:gd name="connsiteY17" fmla="*/ 1257300 h 2222500"/>
              <a:gd name="connsiteX18" fmla="*/ 1746250 w 1746250"/>
              <a:gd name="connsiteY18" fmla="*/ 1079500 h 222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46250" h="2222500">
                <a:moveTo>
                  <a:pt x="1746250" y="1079500"/>
                </a:moveTo>
                <a:cubicBezTo>
                  <a:pt x="1746250" y="974725"/>
                  <a:pt x="1660525" y="889000"/>
                  <a:pt x="1555750" y="889000"/>
                </a:cubicBezTo>
                <a:lnTo>
                  <a:pt x="952500" y="889000"/>
                </a:lnTo>
                <a:cubicBezTo>
                  <a:pt x="901700" y="889000"/>
                  <a:pt x="860425" y="847725"/>
                  <a:pt x="857250" y="796925"/>
                </a:cubicBezTo>
                <a:cubicBezTo>
                  <a:pt x="860425" y="739775"/>
                  <a:pt x="952500" y="625475"/>
                  <a:pt x="952500" y="190500"/>
                </a:cubicBezTo>
                <a:cubicBezTo>
                  <a:pt x="952500" y="85725"/>
                  <a:pt x="866775" y="0"/>
                  <a:pt x="762000" y="0"/>
                </a:cubicBezTo>
                <a:cubicBezTo>
                  <a:pt x="657225" y="0"/>
                  <a:pt x="571500" y="85725"/>
                  <a:pt x="571500" y="190500"/>
                </a:cubicBezTo>
                <a:cubicBezTo>
                  <a:pt x="571500" y="673100"/>
                  <a:pt x="9525" y="946150"/>
                  <a:pt x="0" y="952500"/>
                </a:cubicBezTo>
                <a:lnTo>
                  <a:pt x="0" y="1968500"/>
                </a:lnTo>
                <a:cubicBezTo>
                  <a:pt x="225425" y="1968500"/>
                  <a:pt x="241300" y="2222500"/>
                  <a:pt x="666750" y="2222500"/>
                </a:cubicBezTo>
                <a:cubicBezTo>
                  <a:pt x="809625" y="2222500"/>
                  <a:pt x="1238250" y="2222500"/>
                  <a:pt x="1238250" y="2222500"/>
                </a:cubicBezTo>
                <a:cubicBezTo>
                  <a:pt x="1343025" y="2222500"/>
                  <a:pt x="1428750" y="2136775"/>
                  <a:pt x="1428750" y="2032000"/>
                </a:cubicBezTo>
                <a:cubicBezTo>
                  <a:pt x="1428750" y="1981200"/>
                  <a:pt x="1409700" y="1936750"/>
                  <a:pt x="1377950" y="1905000"/>
                </a:cubicBezTo>
                <a:cubicBezTo>
                  <a:pt x="1384300" y="1905000"/>
                  <a:pt x="1390650" y="1905000"/>
                  <a:pt x="1397000" y="1905000"/>
                </a:cubicBezTo>
                <a:cubicBezTo>
                  <a:pt x="1501775" y="1905000"/>
                  <a:pt x="1587500" y="1819275"/>
                  <a:pt x="1587500" y="1714500"/>
                </a:cubicBezTo>
                <a:cubicBezTo>
                  <a:pt x="1587500" y="1663700"/>
                  <a:pt x="1568450" y="1616075"/>
                  <a:pt x="1533525" y="1581150"/>
                </a:cubicBezTo>
                <a:cubicBezTo>
                  <a:pt x="1619250" y="1562100"/>
                  <a:pt x="1682750" y="1485900"/>
                  <a:pt x="1682750" y="1397000"/>
                </a:cubicBezTo>
                <a:cubicBezTo>
                  <a:pt x="1682750" y="1343025"/>
                  <a:pt x="1660525" y="1292225"/>
                  <a:pt x="1622425" y="1257300"/>
                </a:cubicBezTo>
                <a:cubicBezTo>
                  <a:pt x="1695450" y="1231900"/>
                  <a:pt x="1746250" y="1162050"/>
                  <a:pt x="1746250" y="1079500"/>
                </a:cubicBezTo>
                <a:close/>
              </a:path>
            </a:pathLst>
          </a:custGeom>
          <a:solidFill>
            <a:srgbClr val="ED732D"/>
          </a:solidFill>
          <a:ln w="31750" cap="flat">
            <a:noFill/>
            <a:prstDash val="solid"/>
            <a:miter/>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 name="Freeform 21">
            <a:extLst>
              <a:ext uri="{FF2B5EF4-FFF2-40B4-BE49-F238E27FC236}">
                <a16:creationId xmlns:a16="http://schemas.microsoft.com/office/drawing/2014/main" id="{2BA79D16-2457-208C-1971-4728967CE837}"/>
              </a:ext>
            </a:extLst>
          </p:cNvPr>
          <p:cNvSpPr/>
          <p:nvPr/>
        </p:nvSpPr>
        <p:spPr>
          <a:xfrm>
            <a:off x="9033930" y="2248960"/>
            <a:ext cx="603250" cy="1333500"/>
          </a:xfrm>
          <a:custGeom>
            <a:avLst/>
            <a:gdLst>
              <a:gd name="connsiteX0" fmla="*/ 476250 w 603250"/>
              <a:gd name="connsiteY0" fmla="*/ 0 h 1333500"/>
              <a:gd name="connsiteX1" fmla="*/ 0 w 603250"/>
              <a:gd name="connsiteY1" fmla="*/ 0 h 1333500"/>
              <a:gd name="connsiteX2" fmla="*/ 0 w 603250"/>
              <a:gd name="connsiteY2" fmla="*/ 1333500 h 1333500"/>
              <a:gd name="connsiteX3" fmla="*/ 476250 w 603250"/>
              <a:gd name="connsiteY3" fmla="*/ 1333500 h 1333500"/>
              <a:gd name="connsiteX4" fmla="*/ 603250 w 603250"/>
              <a:gd name="connsiteY4" fmla="*/ 1206500 h 1333500"/>
              <a:gd name="connsiteX5" fmla="*/ 603250 w 603250"/>
              <a:gd name="connsiteY5" fmla="*/ 127000 h 1333500"/>
              <a:gd name="connsiteX6" fmla="*/ 476250 w 603250"/>
              <a:gd name="connsiteY6" fmla="*/ 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250" h="1333500">
                <a:moveTo>
                  <a:pt x="476250" y="0"/>
                </a:moveTo>
                <a:lnTo>
                  <a:pt x="0" y="0"/>
                </a:lnTo>
                <a:lnTo>
                  <a:pt x="0" y="1333500"/>
                </a:lnTo>
                <a:lnTo>
                  <a:pt x="476250" y="1333500"/>
                </a:lnTo>
                <a:cubicBezTo>
                  <a:pt x="546100" y="1333500"/>
                  <a:pt x="603250" y="1276350"/>
                  <a:pt x="603250" y="1206500"/>
                </a:cubicBezTo>
                <a:lnTo>
                  <a:pt x="603250" y="127000"/>
                </a:lnTo>
                <a:cubicBezTo>
                  <a:pt x="603250" y="57150"/>
                  <a:pt x="546100" y="0"/>
                  <a:pt x="476250" y="0"/>
                </a:cubicBezTo>
                <a:close/>
              </a:path>
            </a:pathLst>
          </a:custGeom>
          <a:solidFill>
            <a:srgbClr val="ED732D"/>
          </a:solidFill>
          <a:ln w="31750" cap="flat">
            <a:noFill/>
            <a:prstDash val="solid"/>
            <a:miter/>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 name="TextBox 15">
            <a:extLst>
              <a:ext uri="{FF2B5EF4-FFF2-40B4-BE49-F238E27FC236}">
                <a16:creationId xmlns:a16="http://schemas.microsoft.com/office/drawing/2014/main" id="{5E5621A5-29C5-8F94-B9C0-9606C4EB7E71}"/>
              </a:ext>
            </a:extLst>
          </p:cNvPr>
          <p:cNvSpPr txBox="1"/>
          <p:nvPr/>
        </p:nvSpPr>
        <p:spPr>
          <a:xfrm>
            <a:off x="10141779" y="2769827"/>
            <a:ext cx="1018228"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128"/>
                <a:cs typeface="+mn-cs"/>
              </a:rPr>
              <a:t>Rebozo</a:t>
            </a:r>
          </a:p>
        </p:txBody>
      </p:sp>
      <p:sp>
        <p:nvSpPr>
          <p:cNvPr id="12" name="TextBox 11">
            <a:extLst>
              <a:ext uri="{FF2B5EF4-FFF2-40B4-BE49-F238E27FC236}">
                <a16:creationId xmlns:a16="http://schemas.microsoft.com/office/drawing/2014/main" id="{084EB3EB-B596-18AA-1515-A4B88C206A40}"/>
              </a:ext>
            </a:extLst>
          </p:cNvPr>
          <p:cNvSpPr txBox="1"/>
          <p:nvPr/>
        </p:nvSpPr>
        <p:spPr>
          <a:xfrm>
            <a:off x="9863659" y="5279325"/>
            <a:ext cx="1574469"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128"/>
                <a:cs typeface="+mn-cs"/>
              </a:rPr>
              <a:t>Aromatherapy</a:t>
            </a:r>
          </a:p>
        </p:txBody>
      </p:sp>
      <p:sp>
        <p:nvSpPr>
          <p:cNvPr id="8" name="TextBox 7">
            <a:extLst>
              <a:ext uri="{FF2B5EF4-FFF2-40B4-BE49-F238E27FC236}">
                <a16:creationId xmlns:a16="http://schemas.microsoft.com/office/drawing/2014/main" id="{A7083CD2-219F-63AF-4C16-5EEE1CA465AA}"/>
              </a:ext>
            </a:extLst>
          </p:cNvPr>
          <p:cNvSpPr txBox="1"/>
          <p:nvPr/>
        </p:nvSpPr>
        <p:spPr>
          <a:xfrm>
            <a:off x="5263375" y="4086496"/>
            <a:ext cx="1734770"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128"/>
                <a:cs typeface="+mn-cs"/>
              </a:rPr>
              <a:t>Communication</a:t>
            </a:r>
          </a:p>
        </p:txBody>
      </p:sp>
      <p:sp>
        <p:nvSpPr>
          <p:cNvPr id="14" name="TextBox 13">
            <a:extLst>
              <a:ext uri="{FF2B5EF4-FFF2-40B4-BE49-F238E27FC236}">
                <a16:creationId xmlns:a16="http://schemas.microsoft.com/office/drawing/2014/main" id="{EC185955-55EE-ABAC-7108-56390C07D4C0}"/>
              </a:ext>
            </a:extLst>
          </p:cNvPr>
          <p:cNvSpPr txBox="1"/>
          <p:nvPr/>
        </p:nvSpPr>
        <p:spPr>
          <a:xfrm>
            <a:off x="1105622" y="5137666"/>
            <a:ext cx="1576031"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128"/>
                <a:cs typeface="+mn-cs"/>
              </a:rPr>
              <a:t>Intermittent Auscultation</a:t>
            </a:r>
          </a:p>
        </p:txBody>
      </p:sp>
      <p:sp>
        <p:nvSpPr>
          <p:cNvPr id="10" name="TextBox 9">
            <a:extLst>
              <a:ext uri="{FF2B5EF4-FFF2-40B4-BE49-F238E27FC236}">
                <a16:creationId xmlns:a16="http://schemas.microsoft.com/office/drawing/2014/main" id="{FFC71C35-87D4-5D94-CE49-4A3061DA3167}"/>
              </a:ext>
            </a:extLst>
          </p:cNvPr>
          <p:cNvSpPr txBox="1"/>
          <p:nvPr/>
        </p:nvSpPr>
        <p:spPr>
          <a:xfrm>
            <a:off x="1167615" y="2492828"/>
            <a:ext cx="1514037"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128"/>
                <a:cs typeface="+mn-cs"/>
              </a:rPr>
              <a:t>Birth Preferences </a:t>
            </a:r>
          </a:p>
        </p:txBody>
      </p:sp>
    </p:spTree>
    <p:extLst>
      <p:ext uri="{BB962C8B-B14F-4D97-AF65-F5344CB8AC3E}">
        <p14:creationId xmlns:p14="http://schemas.microsoft.com/office/powerpoint/2010/main" val="99522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nimClr clrSpc="rgb" dir="cw">
                                      <p:cBhvr override="childStyle">
                                        <p:cTn dur="1" fill="hold" display="0" masterRel="nextClick" afterEffect="1"/>
                                        <p:tgtEl>
                                          <p:spTgt spid="10"/>
                                        </p:tgtEl>
                                        <p:attrNameLst>
                                          <p:attrName>ppt_c</p:attrName>
                                        </p:attrNameLst>
                                      </p:cBhvr>
                                      <p:to>
                                        <a:schemeClr val="tx1"/>
                                      </p:to>
                                    </p:animClr>
                                  </p:sub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subTnLst>
                                    <p:animClr clrSpc="rgb" dir="cw">
                                      <p:cBhvr override="childStyle">
                                        <p:cTn dur="1" fill="hold" display="0" masterRel="nextClick" afterEffect="1"/>
                                        <p:tgtEl>
                                          <p:spTgt spid="14"/>
                                        </p:tgtEl>
                                        <p:attrNameLst>
                                          <p:attrName>ppt_c</p:attrName>
                                        </p:attrNameLst>
                                      </p:cBhvr>
                                      <p:to>
                                        <a:schemeClr val="tx1"/>
                                      </p:to>
                                    </p:animClr>
                                  </p:sub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subTnLst>
                                    <p:animClr clrSpc="rgb" dir="cw">
                                      <p:cBhvr override="childStyle">
                                        <p:cTn dur="1" fill="hold" display="0" masterRel="nextClick" afterEffect="1"/>
                                        <p:tgtEl>
                                          <p:spTgt spid="16"/>
                                        </p:tgtEl>
                                        <p:attrNameLst>
                                          <p:attrName>ppt_c</p:attrName>
                                        </p:attrNameLst>
                                      </p:cBhvr>
                                      <p:to>
                                        <a:schemeClr val="tx1"/>
                                      </p:to>
                                    </p:animClr>
                                  </p:sub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chemeClr val="tx1"/>
                                      </p:to>
                                    </p:animClr>
                                  </p:sub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tx1"/>
                                      </p:to>
                                    </p:animClr>
                                  </p:sub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18" grpId="0" animBg="1"/>
      <p:bldP spid="19" grpId="0" animBg="1"/>
      <p:bldP spid="24" grpId="0" animBg="1"/>
      <p:bldP spid="25" grpId="0" animBg="1"/>
      <p:bldP spid="4" grpId="0" animBg="1"/>
      <p:bldP spid="6" grpId="0" animBg="1"/>
      <p:bldP spid="21" grpId="0" animBg="1"/>
      <p:bldP spid="22" grpId="0" animBg="1"/>
      <p:bldP spid="16" grpId="0"/>
      <p:bldP spid="12" grpId="0"/>
      <p:bldP spid="8" grpId="0"/>
      <p:bldP spid="14" grpId="0"/>
      <p:bldP spid="10" grpId="0"/>
    </p:bldLst>
  </p:timing>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73A87-57B8-E14A-9288-7EE867BB7EA9}"/>
              </a:ext>
            </a:extLst>
          </p:cNvPr>
          <p:cNvSpPr>
            <a:spLocks noGrp="1"/>
          </p:cNvSpPr>
          <p:nvPr>
            <p:ph type="title"/>
          </p:nvPr>
        </p:nvSpPr>
        <p:spPr>
          <a:xfrm>
            <a:off x="609600" y="672463"/>
            <a:ext cx="10363200" cy="914400"/>
          </a:xfrm>
        </p:spPr>
        <p:txBody>
          <a:bodyPr anchor="ctr">
            <a:noAutofit/>
          </a:bodyPr>
          <a:lstStyle/>
          <a:p>
            <a:r>
              <a:rPr lang="en-US"/>
              <a:t>Sustaining Success</a:t>
            </a:r>
          </a:p>
        </p:txBody>
      </p:sp>
      <p:sp>
        <p:nvSpPr>
          <p:cNvPr id="3" name="Content Placeholder 2">
            <a:extLst>
              <a:ext uri="{FF2B5EF4-FFF2-40B4-BE49-F238E27FC236}">
                <a16:creationId xmlns:a16="http://schemas.microsoft.com/office/drawing/2014/main" id="{7898573E-D6F1-7848-BC20-FD6A3FCB3032}"/>
              </a:ext>
            </a:extLst>
          </p:cNvPr>
          <p:cNvSpPr>
            <a:spLocks noGrp="1"/>
          </p:cNvSpPr>
          <p:nvPr>
            <p:ph idx="1"/>
          </p:nvPr>
        </p:nvSpPr>
        <p:spPr>
          <a:xfrm>
            <a:off x="609600" y="1752600"/>
            <a:ext cx="5257800" cy="5029200"/>
          </a:xfrm>
        </p:spPr>
        <p:txBody>
          <a:bodyPr wrap="square" anchor="t">
            <a:normAutofit/>
          </a:bodyPr>
          <a:lstStyle/>
          <a:p>
            <a:pPr>
              <a:lnSpc>
                <a:spcPct val="90000"/>
              </a:lnSpc>
            </a:pPr>
            <a:r>
              <a:rPr lang="en-US"/>
              <a:t>Update structure measures </a:t>
            </a:r>
          </a:p>
          <a:p>
            <a:pPr>
              <a:lnSpc>
                <a:spcPct val="90000"/>
              </a:lnSpc>
            </a:pPr>
            <a:r>
              <a:rPr lang="en-US"/>
              <a:t>Keep up with chart audits</a:t>
            </a:r>
          </a:p>
          <a:p>
            <a:pPr>
              <a:lnSpc>
                <a:spcPct val="90000"/>
              </a:lnSpc>
            </a:pPr>
            <a:r>
              <a:rPr lang="en-US"/>
              <a:t>Reinforce with training and resources</a:t>
            </a:r>
          </a:p>
          <a:p>
            <a:pPr>
              <a:lnSpc>
                <a:spcPct val="90000"/>
              </a:lnSpc>
            </a:pPr>
            <a:r>
              <a:rPr lang="en-US"/>
              <a:t>Continue to share successes in a prominent place</a:t>
            </a:r>
          </a:p>
          <a:p>
            <a:pPr>
              <a:lnSpc>
                <a:spcPct val="90000"/>
              </a:lnSpc>
            </a:pPr>
            <a:r>
              <a:rPr lang="en-US"/>
              <a:t>Consider stretch goals</a:t>
            </a:r>
          </a:p>
          <a:p>
            <a:pPr>
              <a:lnSpc>
                <a:spcPct val="90000"/>
              </a:lnSpc>
            </a:pPr>
            <a:endParaRPr lang="en-US" sz="3000"/>
          </a:p>
        </p:txBody>
      </p:sp>
      <p:pic>
        <p:nvPicPr>
          <p:cNvPr id="6" name="Picture 2" descr="image">
            <a:extLst>
              <a:ext uri="{FF2B5EF4-FFF2-40B4-BE49-F238E27FC236}">
                <a16:creationId xmlns:a16="http://schemas.microsoft.com/office/drawing/2014/main" id="{DD5604DE-E83E-7B4B-816E-9B1A9A118A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96" t="10150" r="9907" b="4849"/>
          <a:stretch/>
        </p:blipFill>
        <p:spPr bwMode="auto">
          <a:xfrm>
            <a:off x="6019800" y="1210626"/>
            <a:ext cx="5761149" cy="4436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5318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7BC38-4D50-7748-9135-AA24B14EFD7C}"/>
              </a:ext>
            </a:extLst>
          </p:cNvPr>
          <p:cNvSpPr>
            <a:spLocks noGrp="1"/>
          </p:cNvSpPr>
          <p:nvPr>
            <p:ph type="title"/>
          </p:nvPr>
        </p:nvSpPr>
        <p:spPr>
          <a:xfrm>
            <a:off x="609600" y="599820"/>
            <a:ext cx="9829800" cy="914400"/>
          </a:xfrm>
        </p:spPr>
        <p:txBody>
          <a:bodyPr>
            <a:noAutofit/>
          </a:bodyPr>
          <a:lstStyle/>
          <a:p>
            <a:r>
              <a:rPr lang="en-US"/>
              <a:t>What if we Haven’t Achieved Success? </a:t>
            </a:r>
          </a:p>
        </p:txBody>
      </p:sp>
      <p:sp>
        <p:nvSpPr>
          <p:cNvPr id="3" name="Content Placeholder 2">
            <a:extLst>
              <a:ext uri="{FF2B5EF4-FFF2-40B4-BE49-F238E27FC236}">
                <a16:creationId xmlns:a16="http://schemas.microsoft.com/office/drawing/2014/main" id="{58A62CF4-56D0-B045-BE41-1FBCD89EA366}"/>
              </a:ext>
            </a:extLst>
          </p:cNvPr>
          <p:cNvSpPr>
            <a:spLocks noGrp="1"/>
          </p:cNvSpPr>
          <p:nvPr>
            <p:ph idx="1"/>
          </p:nvPr>
        </p:nvSpPr>
        <p:spPr>
          <a:xfrm>
            <a:off x="609600" y="1514220"/>
            <a:ext cx="8229600" cy="3886200"/>
          </a:xfrm>
        </p:spPr>
        <p:txBody>
          <a:bodyPr/>
          <a:lstStyle/>
          <a:p>
            <a:r>
              <a:rPr lang="en-US"/>
              <a:t>Regroup with your team</a:t>
            </a:r>
          </a:p>
          <a:p>
            <a:r>
              <a:rPr lang="en-US"/>
              <a:t>Elicit a broader range of support</a:t>
            </a:r>
          </a:p>
          <a:p>
            <a:r>
              <a:rPr lang="en-US"/>
              <a:t>Review your data</a:t>
            </a:r>
          </a:p>
          <a:p>
            <a:r>
              <a:rPr lang="en-US"/>
              <a:t>Narrow your focus</a:t>
            </a:r>
          </a:p>
          <a:p>
            <a:r>
              <a:rPr lang="en-US"/>
              <a:t>Set new goals</a:t>
            </a:r>
          </a:p>
          <a:p>
            <a:r>
              <a:rPr lang="en-US"/>
              <a:t>Re-educate</a:t>
            </a:r>
          </a:p>
          <a:p>
            <a:r>
              <a:rPr lang="en-US"/>
              <a:t>PDSA</a:t>
            </a:r>
          </a:p>
        </p:txBody>
      </p:sp>
    </p:spTree>
    <p:extLst>
      <p:ext uri="{BB962C8B-B14F-4D97-AF65-F5344CB8AC3E}">
        <p14:creationId xmlns:p14="http://schemas.microsoft.com/office/powerpoint/2010/main" val="2710774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B94C8-F582-CE41-86E2-B27F16CB0CAD}"/>
              </a:ext>
            </a:extLst>
          </p:cNvPr>
          <p:cNvSpPr>
            <a:spLocks noGrp="1"/>
          </p:cNvSpPr>
          <p:nvPr>
            <p:ph type="title"/>
          </p:nvPr>
        </p:nvSpPr>
        <p:spPr>
          <a:xfrm>
            <a:off x="526727" y="533400"/>
            <a:ext cx="10515600" cy="823595"/>
          </a:xfrm>
        </p:spPr>
        <p:txBody>
          <a:bodyPr>
            <a:normAutofit/>
          </a:bodyPr>
          <a:lstStyle/>
          <a:p>
            <a:r>
              <a:rPr lang="en-US"/>
              <a:t>Final Thoughts</a:t>
            </a:r>
          </a:p>
        </p:txBody>
      </p:sp>
      <p:sp>
        <p:nvSpPr>
          <p:cNvPr id="3" name="Content Placeholder 2">
            <a:extLst>
              <a:ext uri="{FF2B5EF4-FFF2-40B4-BE49-F238E27FC236}">
                <a16:creationId xmlns:a16="http://schemas.microsoft.com/office/drawing/2014/main" id="{D0CD7278-2A1B-B94F-859C-FFAC66BB02D5}"/>
              </a:ext>
            </a:extLst>
          </p:cNvPr>
          <p:cNvSpPr>
            <a:spLocks noGrp="1"/>
          </p:cNvSpPr>
          <p:nvPr>
            <p:ph idx="1"/>
          </p:nvPr>
        </p:nvSpPr>
        <p:spPr>
          <a:xfrm>
            <a:off x="534670" y="1356995"/>
            <a:ext cx="11130603" cy="5319882"/>
          </a:xfrm>
        </p:spPr>
        <p:txBody>
          <a:bodyPr>
            <a:normAutofit/>
          </a:bodyPr>
          <a:lstStyle/>
          <a:p>
            <a:pPr>
              <a:lnSpc>
                <a:spcPct val="120000"/>
              </a:lnSpc>
            </a:pPr>
            <a:r>
              <a:rPr lang="en-US"/>
              <a:t>Design SMART Goals with an impact statement in mind</a:t>
            </a:r>
          </a:p>
          <a:p>
            <a:pPr>
              <a:lnSpc>
                <a:spcPct val="120000"/>
              </a:lnSpc>
            </a:pPr>
            <a:r>
              <a:rPr lang="en-US"/>
              <a:t>No Data without Stories / No Stories without Data</a:t>
            </a:r>
          </a:p>
          <a:p>
            <a:pPr>
              <a:lnSpc>
                <a:spcPct val="120000"/>
              </a:lnSpc>
            </a:pPr>
            <a:r>
              <a:rPr lang="en-US"/>
              <a:t>Build everything into daily workflows </a:t>
            </a:r>
          </a:p>
          <a:p>
            <a:pPr>
              <a:lnSpc>
                <a:spcPct val="120000"/>
              </a:lnSpc>
            </a:pPr>
            <a:r>
              <a:rPr lang="en-US"/>
              <a:t>Be acutely aware of equity needs for different populations—LISTEN to and ENGAGE your patients</a:t>
            </a:r>
          </a:p>
          <a:p>
            <a:pPr>
              <a:lnSpc>
                <a:spcPct val="120000"/>
              </a:lnSpc>
            </a:pPr>
            <a:r>
              <a:rPr lang="en-US"/>
              <a:t>Recognize and build on the knowledge and creative implementation ideas from hospital teams </a:t>
            </a:r>
          </a:p>
          <a:p>
            <a:pPr>
              <a:lnSpc>
                <a:spcPct val="120000"/>
              </a:lnSpc>
            </a:pPr>
            <a:r>
              <a:rPr lang="en-US"/>
              <a:t>Make it </a:t>
            </a:r>
            <a:r>
              <a:rPr lang="en-US" i="1">
                <a:solidFill>
                  <a:srgbClr val="FF8200"/>
                </a:solidFill>
              </a:rPr>
              <a:t>FUN</a:t>
            </a:r>
            <a:r>
              <a:rPr lang="en-US"/>
              <a:t> whenever you can</a:t>
            </a:r>
          </a:p>
        </p:txBody>
      </p:sp>
      <p:sp>
        <p:nvSpPr>
          <p:cNvPr id="5" name="Slide Number Placeholder 3">
            <a:extLst>
              <a:ext uri="{FF2B5EF4-FFF2-40B4-BE49-F238E27FC236}">
                <a16:creationId xmlns:a16="http://schemas.microsoft.com/office/drawing/2014/main" id="{C4EFDB34-5F92-6C49-9C58-2536CFE3D6C9}"/>
              </a:ext>
            </a:extLst>
          </p:cNvPr>
          <p:cNvSpPr>
            <a:spLocks noGrp="1"/>
          </p:cNvSpPr>
          <p:nvPr>
            <p:ph type="sldNum" sz="quarter" idx="4294967295"/>
          </p:nvPr>
        </p:nvSpPr>
        <p:spPr>
          <a:xfrm>
            <a:off x="11684000" y="6356351"/>
            <a:ext cx="5080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chemeClr val="tx1">
                    <a:tint val="75000"/>
                  </a:schemeClr>
                </a:solidFill>
                <a:latin typeface="Arial" charset="0"/>
                <a:ea typeface="ＭＳ Ｐゴシック" charset="-128"/>
                <a:cs typeface="+mn-cs"/>
              </a:defRPr>
            </a:lvl1pPr>
            <a:lvl2pPr marL="457200" algn="ctr"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fld id="{C02C402F-5EBD-451D-AD6B-38545E236406}" type="slidenum">
              <a:rPr kumimoji="0" lang="en-US" sz="1200" b="0" i="0" u="none" strike="noStrike" kern="1200" cap="none" spc="0" normalizeH="0" baseline="0" noProof="0" smtClean="0">
                <a:ln>
                  <a:noFill/>
                </a:ln>
                <a:solidFill>
                  <a:srgbClr val="000000">
                    <a:tint val="75000"/>
                  </a:srgbClr>
                </a:solidFill>
                <a:effectLst/>
                <a:uLnTx/>
                <a:uFillTx/>
                <a:latin typeface="Arial" charset="0"/>
                <a:ea typeface="ＭＳ Ｐゴシック" charset="-128"/>
                <a:cs typeface="+mn-cs"/>
              </a:rPr>
              <a:pPr marL="0" marR="0" lvl="0" indent="0" algn="l" defTabSz="914377" rtl="0" eaLnBrk="0" fontAlgn="base" latinLnBrk="0" hangingPunct="0">
                <a:lnSpc>
                  <a:spcPct val="100000"/>
                </a:lnSpc>
                <a:spcBef>
                  <a:spcPct val="0"/>
                </a:spcBef>
                <a:spcAft>
                  <a:spcPct val="0"/>
                </a:spcAft>
                <a:buClrTx/>
                <a:buSzTx/>
                <a:buFontTx/>
                <a:buNone/>
                <a:tabLst/>
                <a:defRPr/>
              </a:pPr>
              <a:t>35</a:t>
            </a:fld>
            <a:endParaRPr kumimoji="0" lang="en-US" sz="1400" b="0" i="0" u="none" strike="noStrike" kern="1200" cap="none" spc="0" normalizeH="0" baseline="0" noProof="0">
              <a:ln>
                <a:noFill/>
              </a:ln>
              <a:solidFill>
                <a:srgbClr val="595959">
                  <a:tint val="75000"/>
                </a:srgbClr>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1263912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12">
            <a:extLst>
              <a:ext uri="{FF2B5EF4-FFF2-40B4-BE49-F238E27FC236}">
                <a16:creationId xmlns:a16="http://schemas.microsoft.com/office/drawing/2014/main" id="{9FF02293-3FF2-664A-B57E-E3E60A9D35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rot="16200000">
            <a:off x="7053895" y="3213099"/>
            <a:ext cx="4165601" cy="3124201"/>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A4088F93-2357-6D4F-ADC7-793DD4926A84}"/>
              </a:ext>
            </a:extLst>
          </p:cNvPr>
          <p:cNvPicPr>
            <a:picLocks noChangeAspect="1"/>
          </p:cNvPicPr>
          <p:nvPr/>
        </p:nvPicPr>
        <p:blipFill>
          <a:blip r:embed="rId4"/>
          <a:stretch>
            <a:fillRect/>
          </a:stretch>
        </p:blipFill>
        <p:spPr>
          <a:xfrm rot="5400000">
            <a:off x="3976501" y="1880125"/>
            <a:ext cx="4653000" cy="3489751"/>
          </a:xfrm>
          <a:prstGeom prst="rect">
            <a:avLst/>
          </a:prstGeom>
        </p:spPr>
      </p:pic>
      <p:pic>
        <p:nvPicPr>
          <p:cNvPr id="10" name="Picture 9">
            <a:extLst>
              <a:ext uri="{FF2B5EF4-FFF2-40B4-BE49-F238E27FC236}">
                <a16:creationId xmlns:a16="http://schemas.microsoft.com/office/drawing/2014/main" id="{5DF5F484-361F-5B4E-810A-33D18E48FAC5}"/>
              </a:ext>
            </a:extLst>
          </p:cNvPr>
          <p:cNvPicPr>
            <a:picLocks noChangeAspect="1"/>
          </p:cNvPicPr>
          <p:nvPr/>
        </p:nvPicPr>
        <p:blipFill rotWithShape="1">
          <a:blip r:embed="rId5"/>
          <a:srcRect l="28333" t="29250" r="40000" b="8499"/>
          <a:stretch/>
        </p:blipFill>
        <p:spPr>
          <a:xfrm>
            <a:off x="122090" y="1265953"/>
            <a:ext cx="3119865" cy="3448272"/>
          </a:xfrm>
          <a:prstGeom prst="rect">
            <a:avLst/>
          </a:prstGeom>
        </p:spPr>
      </p:pic>
      <p:pic>
        <p:nvPicPr>
          <p:cNvPr id="9" name="Picture 8">
            <a:extLst>
              <a:ext uri="{FF2B5EF4-FFF2-40B4-BE49-F238E27FC236}">
                <a16:creationId xmlns:a16="http://schemas.microsoft.com/office/drawing/2014/main" id="{E0080D72-0350-6E4D-97A6-587122705CBF}"/>
              </a:ext>
            </a:extLst>
          </p:cNvPr>
          <p:cNvPicPr>
            <a:picLocks noChangeAspect="1"/>
          </p:cNvPicPr>
          <p:nvPr/>
        </p:nvPicPr>
        <p:blipFill rotWithShape="1">
          <a:blip r:embed="rId6"/>
          <a:srcRect t="1878" b="5633"/>
          <a:stretch/>
        </p:blipFill>
        <p:spPr>
          <a:xfrm>
            <a:off x="9706025" y="588983"/>
            <a:ext cx="2401448" cy="2961411"/>
          </a:xfrm>
          <a:prstGeom prst="rect">
            <a:avLst/>
          </a:prstGeom>
        </p:spPr>
      </p:pic>
      <p:pic>
        <p:nvPicPr>
          <p:cNvPr id="7" name="Content Placeholder 5">
            <a:extLst>
              <a:ext uri="{FF2B5EF4-FFF2-40B4-BE49-F238E27FC236}">
                <a16:creationId xmlns:a16="http://schemas.microsoft.com/office/drawing/2014/main" id="{4AE07276-D32C-364D-B212-2837EEA86669}"/>
              </a:ext>
            </a:extLst>
          </p:cNvPr>
          <p:cNvPicPr>
            <a:picLocks noGrp="1" noChangeAspect="1"/>
          </p:cNvPicPr>
          <p:nvPr>
            <p:ph idx="1"/>
          </p:nvPr>
        </p:nvPicPr>
        <p:blipFill>
          <a:blip r:embed="rId7"/>
          <a:stretch>
            <a:fillRect/>
          </a:stretch>
        </p:blipFill>
        <p:spPr>
          <a:xfrm>
            <a:off x="3068848" y="3429000"/>
            <a:ext cx="2523851" cy="3365135"/>
          </a:xfrm>
          <a:prstGeom prst="rect">
            <a:avLst/>
          </a:prstGeom>
        </p:spPr>
      </p:pic>
      <p:sp>
        <p:nvSpPr>
          <p:cNvPr id="3" name="Rectangle 2">
            <a:extLst>
              <a:ext uri="{FF2B5EF4-FFF2-40B4-BE49-F238E27FC236}">
                <a16:creationId xmlns:a16="http://schemas.microsoft.com/office/drawing/2014/main" id="{EE0BCE0A-7551-CD44-29EB-CF0DBBF3B3C8}"/>
              </a:ext>
            </a:extLst>
          </p:cNvPr>
          <p:cNvSpPr/>
          <p:nvPr/>
        </p:nvSpPr>
        <p:spPr>
          <a:xfrm>
            <a:off x="310764" y="425760"/>
            <a:ext cx="4108817"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50" normalizeH="0" baseline="0" noProof="0">
                <a:ln w="0"/>
                <a:solidFill>
                  <a:srgbClr val="FF9900"/>
                </a:solidFill>
                <a:effectLst>
                  <a:innerShdw blurRad="63500" dist="50800" dir="13500000">
                    <a:srgbClr val="000000">
                      <a:alpha val="50000"/>
                    </a:srgbClr>
                  </a:innerShdw>
                </a:effectLst>
                <a:uLnTx/>
                <a:uFillTx/>
                <a:latin typeface="Arial" charset="0"/>
                <a:ea typeface="ＭＳ Ｐゴシック" charset="-128"/>
                <a:cs typeface="+mn-cs"/>
              </a:rPr>
              <a:t>Celebrate!!!</a:t>
            </a:r>
          </a:p>
        </p:txBody>
      </p:sp>
    </p:spTree>
    <p:extLst>
      <p:ext uri="{BB962C8B-B14F-4D97-AF65-F5344CB8AC3E}">
        <p14:creationId xmlns:p14="http://schemas.microsoft.com/office/powerpoint/2010/main" val="3386516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0005" y="2023170"/>
            <a:ext cx="1705241" cy="2815860"/>
          </a:xfrm>
          <a:prstGeom prst="rect">
            <a:avLst/>
          </a:prstGeom>
        </p:spPr>
      </p:pic>
      <p:sp>
        <p:nvSpPr>
          <p:cNvPr id="5" name="Title 1"/>
          <p:cNvSpPr txBox="1">
            <a:spLocks/>
          </p:cNvSpPr>
          <p:nvPr/>
        </p:nvSpPr>
        <p:spPr bwMode="auto">
          <a:xfrm>
            <a:off x="3630207" y="3189766"/>
            <a:ext cx="3402419" cy="914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sz="4000">
                <a:solidFill>
                  <a:schemeClr val="tx1"/>
                </a:solidFill>
                <a:latin typeface="+mj-lt"/>
                <a:ea typeface="ＭＳ Ｐゴシック" pitchFamily="4" charset="-128"/>
                <a:cs typeface="ＭＳ Ｐゴシック" pitchFamily="4" charset="-128"/>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200" algn="l" rtl="0" eaLnBrk="1" fontAlgn="base" hangingPunct="1">
              <a:spcBef>
                <a:spcPct val="0"/>
              </a:spcBef>
              <a:spcAft>
                <a:spcPct val="0"/>
              </a:spcAft>
              <a:defRPr sz="4000">
                <a:solidFill>
                  <a:schemeClr val="tx1"/>
                </a:solidFill>
                <a:latin typeface="Arial" pitchFamily="4" charset="0"/>
              </a:defRPr>
            </a:lvl6pPr>
            <a:lvl7pPr marL="914400" algn="l" rtl="0" eaLnBrk="1" fontAlgn="base" hangingPunct="1">
              <a:spcBef>
                <a:spcPct val="0"/>
              </a:spcBef>
              <a:spcAft>
                <a:spcPct val="0"/>
              </a:spcAft>
              <a:defRPr sz="4000">
                <a:solidFill>
                  <a:schemeClr val="tx1"/>
                </a:solidFill>
                <a:latin typeface="Arial" pitchFamily="4" charset="0"/>
              </a:defRPr>
            </a:lvl7pPr>
            <a:lvl8pPr marL="1371600" algn="l" rtl="0" eaLnBrk="1" fontAlgn="base" hangingPunct="1">
              <a:spcBef>
                <a:spcPct val="0"/>
              </a:spcBef>
              <a:spcAft>
                <a:spcPct val="0"/>
              </a:spcAft>
              <a:defRPr sz="4000">
                <a:solidFill>
                  <a:schemeClr val="tx1"/>
                </a:solidFill>
                <a:latin typeface="Arial" pitchFamily="4" charset="0"/>
              </a:defRPr>
            </a:lvl8pPr>
            <a:lvl9pPr marL="1828800" algn="l" rtl="0" eaLnBrk="1" fontAlgn="base" hangingPunct="1">
              <a:spcBef>
                <a:spcPct val="0"/>
              </a:spcBef>
              <a:spcAft>
                <a:spcPct val="0"/>
              </a:spcAft>
              <a:defRPr sz="4000">
                <a:solidFill>
                  <a:schemeClr val="tx1"/>
                </a:solidFill>
                <a:latin typeface="Arial" pitchFamily="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a:ln>
                  <a:noFill/>
                </a:ln>
                <a:solidFill>
                  <a:srgbClr val="000000"/>
                </a:solidFill>
                <a:effectLst/>
                <a:uLnTx/>
                <a:uFillTx/>
                <a:latin typeface="Arial"/>
                <a:ea typeface="ＭＳ Ｐゴシック" pitchFamily="4" charset="-128"/>
              </a:rPr>
              <a:t>Questions</a:t>
            </a:r>
          </a:p>
        </p:txBody>
      </p:sp>
    </p:spTree>
    <p:extLst>
      <p:ext uri="{BB962C8B-B14F-4D97-AF65-F5344CB8AC3E}">
        <p14:creationId xmlns:p14="http://schemas.microsoft.com/office/powerpoint/2010/main" val="24315083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71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FA2CDFB-5FAF-5142-95A2-393B859CE5FF}"/>
              </a:ext>
            </a:extLst>
          </p:cNvPr>
          <p:cNvPicPr>
            <a:picLocks noChangeAspect="1"/>
          </p:cNvPicPr>
          <p:nvPr/>
        </p:nvPicPr>
        <p:blipFill>
          <a:blip r:embed="rId3"/>
          <a:stretch>
            <a:fillRect/>
          </a:stretch>
        </p:blipFill>
        <p:spPr>
          <a:xfrm>
            <a:off x="277931" y="1735930"/>
            <a:ext cx="6488082" cy="4102082"/>
          </a:xfrm>
          <a:prstGeom prst="rect">
            <a:avLst/>
          </a:prstGeom>
        </p:spPr>
      </p:pic>
      <p:sp>
        <p:nvSpPr>
          <p:cNvPr id="4" name="TextBox 3">
            <a:extLst>
              <a:ext uri="{FF2B5EF4-FFF2-40B4-BE49-F238E27FC236}">
                <a16:creationId xmlns:a16="http://schemas.microsoft.com/office/drawing/2014/main" id="{0CC05A0C-F90B-EF4D-886E-46035D151A1B}"/>
              </a:ext>
            </a:extLst>
          </p:cNvPr>
          <p:cNvSpPr txBox="1"/>
          <p:nvPr/>
        </p:nvSpPr>
        <p:spPr>
          <a:xfrm>
            <a:off x="152400" y="656976"/>
            <a:ext cx="1188720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charset="0"/>
                <a:ea typeface="ＭＳ Ｐゴシック" charset="-128"/>
                <a:cs typeface="+mn-cs"/>
              </a:rPr>
              <a:t>CM</a:t>
            </a:r>
            <a:r>
              <a:rPr kumimoji="0" lang="en-US" sz="3600" b="0" i="0" u="none" strike="noStrike" kern="1200" cap="none" spc="0" normalizeH="0" baseline="0" noProof="0">
                <a:ln>
                  <a:noFill/>
                </a:ln>
                <a:solidFill>
                  <a:srgbClr val="EC6A1F"/>
                </a:solidFill>
                <a:effectLst/>
                <a:uLnTx/>
                <a:uFillTx/>
                <a:latin typeface="Arial" charset="0"/>
                <a:ea typeface="ＭＳ Ｐゴシック" charset="-128"/>
                <a:cs typeface="+mn-cs"/>
              </a:rPr>
              <a:t>Q</a:t>
            </a:r>
            <a:r>
              <a:rPr kumimoji="0" lang="en-US" sz="3600" b="0" i="0" u="none" strike="noStrike" kern="1200" cap="none" spc="0" normalizeH="0" baseline="0" noProof="0">
                <a:ln>
                  <a:noFill/>
                </a:ln>
                <a:solidFill>
                  <a:srgbClr val="000000"/>
                </a:solidFill>
                <a:effectLst/>
                <a:uLnTx/>
                <a:uFillTx/>
                <a:latin typeface="Arial" charset="0"/>
                <a:ea typeface="ＭＳ Ｐゴシック" charset="-128"/>
                <a:cs typeface="+mn-cs"/>
              </a:rPr>
              <a:t>CC Collaborative to Reduce Primary Cesarean Birth</a:t>
            </a:r>
          </a:p>
        </p:txBody>
      </p:sp>
      <p:pic>
        <p:nvPicPr>
          <p:cNvPr id="6" name="Picture 5">
            <a:extLst>
              <a:ext uri="{FF2B5EF4-FFF2-40B4-BE49-F238E27FC236}">
                <a16:creationId xmlns:a16="http://schemas.microsoft.com/office/drawing/2014/main" id="{AC64BC34-827D-DE4F-ACEA-E62D9E42B24D}"/>
              </a:ext>
            </a:extLst>
          </p:cNvPr>
          <p:cNvPicPr>
            <a:picLocks noChangeAspect="1"/>
          </p:cNvPicPr>
          <p:nvPr/>
        </p:nvPicPr>
        <p:blipFill>
          <a:blip r:embed="rId4"/>
          <a:stretch>
            <a:fillRect/>
          </a:stretch>
        </p:blipFill>
        <p:spPr>
          <a:xfrm>
            <a:off x="6766013" y="2129631"/>
            <a:ext cx="5070905" cy="3169316"/>
          </a:xfrm>
          <a:prstGeom prst="rect">
            <a:avLst/>
          </a:prstGeom>
        </p:spPr>
      </p:pic>
      <p:sp>
        <p:nvSpPr>
          <p:cNvPr id="7" name="TextBox 6">
            <a:extLst>
              <a:ext uri="{FF2B5EF4-FFF2-40B4-BE49-F238E27FC236}">
                <a16:creationId xmlns:a16="http://schemas.microsoft.com/office/drawing/2014/main" id="{7DC7D711-9B74-1744-9623-4E9A37AFEC5D}"/>
              </a:ext>
            </a:extLst>
          </p:cNvPr>
          <p:cNvSpPr txBox="1"/>
          <p:nvPr/>
        </p:nvSpPr>
        <p:spPr>
          <a:xfrm>
            <a:off x="1157902" y="1516683"/>
            <a:ext cx="464058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charset="0"/>
                <a:ea typeface="ＭＳ Ｐゴシック" charset="-128"/>
                <a:cs typeface="+mn-cs"/>
              </a:rPr>
              <a:t>First Birth Low-Risk Cesarean Rate</a:t>
            </a:r>
          </a:p>
        </p:txBody>
      </p:sp>
      <p:sp>
        <p:nvSpPr>
          <p:cNvPr id="9" name="TextBox 8">
            <a:extLst>
              <a:ext uri="{FF2B5EF4-FFF2-40B4-BE49-F238E27FC236}">
                <a16:creationId xmlns:a16="http://schemas.microsoft.com/office/drawing/2014/main" id="{E13B2272-05F9-AA4D-B41C-BBED29946B1F}"/>
              </a:ext>
            </a:extLst>
          </p:cNvPr>
          <p:cNvSpPr txBox="1"/>
          <p:nvPr/>
        </p:nvSpPr>
        <p:spPr>
          <a:xfrm>
            <a:off x="6981175" y="1535874"/>
            <a:ext cx="464058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charset="0"/>
                <a:ea typeface="ＭＳ Ｐゴシック" charset="-128"/>
                <a:cs typeface="+mn-cs"/>
              </a:rPr>
              <a:t>State-wide Initiative Activities</a:t>
            </a:r>
          </a:p>
        </p:txBody>
      </p:sp>
      <p:sp>
        <p:nvSpPr>
          <p:cNvPr id="8" name="TextBox 7">
            <a:extLst>
              <a:ext uri="{FF2B5EF4-FFF2-40B4-BE49-F238E27FC236}">
                <a16:creationId xmlns:a16="http://schemas.microsoft.com/office/drawing/2014/main" id="{C8DF32E1-FBC6-BE4E-B178-ADC7E970CAEF}"/>
              </a:ext>
            </a:extLst>
          </p:cNvPr>
          <p:cNvSpPr txBox="1"/>
          <p:nvPr/>
        </p:nvSpPr>
        <p:spPr>
          <a:xfrm>
            <a:off x="381000" y="6207776"/>
            <a:ext cx="110490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128"/>
                <a:cs typeface="+mn-cs"/>
              </a:rPr>
              <a:t>Rosenstein MG, Chang S-C, Sakowski C, Markow C, Teleki S, Lang L, Logan J, Cape V, Main EK. Hospital Quality Improvement Interventions and Statewide Policy Initiatives and Rates of Nulliparous Term Singleton Vertex Cesarean Deliveries in California.  JAMA 2021. Apr 27;325(16):1631-1639.</a:t>
            </a:r>
          </a:p>
        </p:txBody>
      </p:sp>
      <p:sp>
        <p:nvSpPr>
          <p:cNvPr id="2" name="TextBox 1">
            <a:extLst>
              <a:ext uri="{FF2B5EF4-FFF2-40B4-BE49-F238E27FC236}">
                <a16:creationId xmlns:a16="http://schemas.microsoft.com/office/drawing/2014/main" id="{0C28AE3B-F383-2F42-B995-8B86AF5E3A8D}"/>
              </a:ext>
            </a:extLst>
          </p:cNvPr>
          <p:cNvSpPr txBox="1"/>
          <p:nvPr/>
        </p:nvSpPr>
        <p:spPr>
          <a:xfrm>
            <a:off x="1516284" y="5549427"/>
            <a:ext cx="3923817"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U.S. Healthy People 2020 Target: 23.9%</a:t>
            </a:r>
          </a:p>
        </p:txBody>
      </p:sp>
      <p:grpSp>
        <p:nvGrpSpPr>
          <p:cNvPr id="12" name="Group 11">
            <a:extLst>
              <a:ext uri="{FF2B5EF4-FFF2-40B4-BE49-F238E27FC236}">
                <a16:creationId xmlns:a16="http://schemas.microsoft.com/office/drawing/2014/main" id="{94CB4011-5BEC-5746-A779-BC6B750B7425}"/>
              </a:ext>
            </a:extLst>
          </p:cNvPr>
          <p:cNvGrpSpPr/>
          <p:nvPr/>
        </p:nvGrpSpPr>
        <p:grpSpPr>
          <a:xfrm>
            <a:off x="1203767" y="3437290"/>
            <a:ext cx="4213185" cy="276999"/>
            <a:chOff x="1203767" y="3530278"/>
            <a:chExt cx="4213185" cy="276999"/>
          </a:xfrm>
        </p:grpSpPr>
        <p:cxnSp>
          <p:nvCxnSpPr>
            <p:cNvPr id="5" name="Straight Connector 4">
              <a:extLst>
                <a:ext uri="{FF2B5EF4-FFF2-40B4-BE49-F238E27FC236}">
                  <a16:creationId xmlns:a16="http://schemas.microsoft.com/office/drawing/2014/main" id="{DB2C2FCE-51F6-4D4C-B344-97FEC9988B08}"/>
                </a:ext>
              </a:extLst>
            </p:cNvPr>
            <p:cNvCxnSpPr>
              <a:cxnSpLocks/>
            </p:cNvCxnSpPr>
            <p:nvPr/>
          </p:nvCxnSpPr>
          <p:spPr bwMode="auto">
            <a:xfrm>
              <a:off x="1331089" y="3553427"/>
              <a:ext cx="4085863" cy="0"/>
            </a:xfrm>
            <a:prstGeom prst="line">
              <a:avLst/>
            </a:prstGeom>
            <a:solidFill>
              <a:schemeClr val="accent1"/>
            </a:solidFill>
            <a:ln w="19050" cap="flat" cmpd="sng" algn="ctr">
              <a:solidFill>
                <a:srgbClr val="E86A02"/>
              </a:solidFill>
              <a:prstDash val="sysDash"/>
              <a:round/>
              <a:headEnd type="none" w="med" len="med"/>
              <a:tailEnd type="none" w="med" len="med"/>
            </a:ln>
            <a:effectLst/>
          </p:spPr>
        </p:cxnSp>
        <p:sp>
          <p:nvSpPr>
            <p:cNvPr id="11" name="TextBox 10">
              <a:extLst>
                <a:ext uri="{FF2B5EF4-FFF2-40B4-BE49-F238E27FC236}">
                  <a16:creationId xmlns:a16="http://schemas.microsoft.com/office/drawing/2014/main" id="{32B4F755-FA27-BF48-847F-B1AEF87CE55A}"/>
                </a:ext>
              </a:extLst>
            </p:cNvPr>
            <p:cNvSpPr txBox="1"/>
            <p:nvPr/>
          </p:nvSpPr>
          <p:spPr>
            <a:xfrm>
              <a:off x="1203767" y="3530278"/>
              <a:ext cx="949124"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E86A02"/>
                  </a:solidFill>
                  <a:effectLst/>
                  <a:uLnTx/>
                  <a:uFillTx/>
                  <a:latin typeface="Arial" charset="0"/>
                  <a:ea typeface="ＭＳ Ｐゴシック" charset="-128"/>
                  <a:cs typeface="+mn-cs"/>
                </a:rPr>
                <a:t>U.S. Target</a:t>
              </a:r>
            </a:p>
          </p:txBody>
        </p:sp>
      </p:grpSp>
    </p:spTree>
    <p:extLst>
      <p:ext uri="{BB962C8B-B14F-4D97-AF65-F5344CB8AC3E}">
        <p14:creationId xmlns:p14="http://schemas.microsoft.com/office/powerpoint/2010/main" val="498982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9034943" cy="717452"/>
          </a:xfrm>
        </p:spPr>
        <p:txBody>
          <a:bodyPr>
            <a:noAutofit/>
          </a:bodyPr>
          <a:lstStyle/>
          <a:p>
            <a:r>
              <a:rPr lang="en-US"/>
              <a:t>The Essential Role of the </a:t>
            </a:r>
            <a:r>
              <a:rPr lang="en-US" b="1">
                <a:solidFill>
                  <a:schemeClr val="bg2"/>
                </a:solidFill>
              </a:rPr>
              <a:t>SMART</a:t>
            </a:r>
            <a:r>
              <a:rPr lang="en-US"/>
              <a:t> Goal</a:t>
            </a:r>
          </a:p>
        </p:txBody>
      </p:sp>
      <p:sp>
        <p:nvSpPr>
          <p:cNvPr id="3" name="Content Placeholder 2"/>
          <p:cNvSpPr>
            <a:spLocks noGrp="1"/>
          </p:cNvSpPr>
          <p:nvPr>
            <p:ph idx="1"/>
          </p:nvPr>
        </p:nvSpPr>
        <p:spPr>
          <a:xfrm>
            <a:off x="843471" y="1524000"/>
            <a:ext cx="10840529" cy="5616459"/>
          </a:xfrm>
        </p:spPr>
        <p:txBody>
          <a:bodyPr>
            <a:normAutofit lnSpcReduction="10000"/>
          </a:bodyPr>
          <a:lstStyle/>
          <a:p>
            <a:pPr marL="461951" indent="-461951">
              <a:buNone/>
            </a:pPr>
            <a:r>
              <a:rPr lang="en-US"/>
              <a:t>Specific statement of exactly what, who, how much, by when </a:t>
            </a:r>
          </a:p>
          <a:p>
            <a:pPr lvl="1"/>
            <a:r>
              <a:rPr lang="en-US" sz="3200" b="1"/>
              <a:t> What: </a:t>
            </a:r>
            <a:r>
              <a:rPr lang="en-US" sz="3200"/>
              <a:t>Measure that we will “improve, increase, or decrease”  </a:t>
            </a:r>
          </a:p>
          <a:p>
            <a:pPr lvl="1"/>
            <a:r>
              <a:rPr lang="en-US" sz="3200" b="1"/>
              <a:t> Who: </a:t>
            </a:r>
            <a:r>
              <a:rPr lang="en-US" sz="3200"/>
              <a:t>Which population or patient group </a:t>
            </a:r>
          </a:p>
          <a:p>
            <a:pPr lvl="1"/>
            <a:r>
              <a:rPr lang="en-US" sz="3200" b="1"/>
              <a:t> By how much: </a:t>
            </a:r>
            <a:r>
              <a:rPr lang="en-US" sz="3200"/>
              <a:t>Number of, or percentage of, change from baseline to target </a:t>
            </a:r>
          </a:p>
          <a:p>
            <a:pPr lvl="1"/>
            <a:r>
              <a:rPr lang="en-US" sz="3200" b="1"/>
              <a:t> By when: </a:t>
            </a:r>
            <a:r>
              <a:rPr lang="en-US" sz="3200"/>
              <a:t>Specific</a:t>
            </a:r>
            <a:r>
              <a:rPr lang="en-US" sz="3200" b="1"/>
              <a:t> </a:t>
            </a:r>
            <a:r>
              <a:rPr lang="en-US" sz="3200"/>
              <a:t>target Date </a:t>
            </a:r>
            <a:br>
              <a:rPr lang="en-US" sz="2800"/>
            </a:br>
            <a:endParaRPr lang="en-US"/>
          </a:p>
          <a:p>
            <a:pPr marL="0" indent="0">
              <a:buNone/>
            </a:pPr>
            <a:br>
              <a:rPr lang="en-US"/>
            </a:br>
            <a:r>
              <a:rPr lang="en-US"/>
              <a:t>SM</a:t>
            </a:r>
          </a:p>
        </p:txBody>
      </p:sp>
      <p:sp>
        <p:nvSpPr>
          <p:cNvPr id="5" name="Slide Number Placeholder 3">
            <a:extLst>
              <a:ext uri="{FF2B5EF4-FFF2-40B4-BE49-F238E27FC236}">
                <a16:creationId xmlns:a16="http://schemas.microsoft.com/office/drawing/2014/main" id="{9ED7B4DB-D501-6E48-A6D2-CDE550668556}"/>
              </a:ext>
            </a:extLst>
          </p:cNvPr>
          <p:cNvSpPr>
            <a:spLocks noGrp="1"/>
          </p:cNvSpPr>
          <p:nvPr>
            <p:ph type="sldNum" sz="quarter" idx="4294967295"/>
          </p:nvPr>
        </p:nvSpPr>
        <p:spPr>
          <a:xfrm>
            <a:off x="11684000" y="6356351"/>
            <a:ext cx="5080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chemeClr val="tx1">
                    <a:tint val="75000"/>
                  </a:schemeClr>
                </a:solidFill>
                <a:latin typeface="Arial" charset="0"/>
                <a:ea typeface="ＭＳ Ｐゴシック" charset="-128"/>
                <a:cs typeface="+mn-cs"/>
              </a:defRPr>
            </a:lvl1pPr>
            <a:lvl2pPr marL="457200" algn="ctr"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fld id="{C02C402F-5EBD-451D-AD6B-38545E236406}" type="slidenum">
              <a:rPr kumimoji="0" lang="en-US" sz="1200" b="0" i="0" u="none" strike="noStrike" kern="1200" cap="none" spc="0" normalizeH="0" baseline="0" noProof="0" smtClean="0">
                <a:ln>
                  <a:noFill/>
                </a:ln>
                <a:solidFill>
                  <a:srgbClr val="000000">
                    <a:tint val="75000"/>
                  </a:srgbClr>
                </a:solidFill>
                <a:effectLst/>
                <a:uLnTx/>
                <a:uFillTx/>
                <a:latin typeface="Arial" charset="0"/>
                <a:ea typeface="ＭＳ Ｐゴシック" charset="-128"/>
                <a:cs typeface="+mn-cs"/>
              </a:rPr>
              <a:pPr marL="0" marR="0" lvl="0" indent="0" algn="l" defTabSz="914377"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a:ln>
                <a:noFill/>
              </a:ln>
              <a:solidFill>
                <a:srgbClr val="595959">
                  <a:tint val="75000"/>
                </a:srgbClr>
              </a:solidFill>
              <a:effectLst/>
              <a:uLnTx/>
              <a:uFillTx/>
              <a:latin typeface="Arial"/>
              <a:ea typeface="ＭＳ Ｐゴシック" charset="-128"/>
              <a:cs typeface="Arial"/>
              <a:sym typeface="Arial"/>
            </a:endParaRPr>
          </a:p>
        </p:txBody>
      </p:sp>
      <p:sp>
        <p:nvSpPr>
          <p:cNvPr id="9" name="TextBox 8">
            <a:extLst>
              <a:ext uri="{FF2B5EF4-FFF2-40B4-BE49-F238E27FC236}">
                <a16:creationId xmlns:a16="http://schemas.microsoft.com/office/drawing/2014/main" id="{9C639829-44CE-A772-3217-B6ED94DD1A47}"/>
              </a:ext>
            </a:extLst>
          </p:cNvPr>
          <p:cNvSpPr txBox="1"/>
          <p:nvPr/>
        </p:nvSpPr>
        <p:spPr>
          <a:xfrm>
            <a:off x="85726" y="6153148"/>
            <a:ext cx="2628899" cy="704851"/>
          </a:xfrm>
          <a:prstGeom prst="rect">
            <a:avLst/>
          </a:prstGeom>
          <a:solidFill>
            <a:schemeClr val="bg1"/>
          </a:solid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128"/>
              <a:cs typeface="Arial"/>
              <a:sym typeface="Arial"/>
            </a:endParaRPr>
          </a:p>
        </p:txBody>
      </p:sp>
    </p:spTree>
    <p:extLst>
      <p:ext uri="{BB962C8B-B14F-4D97-AF65-F5344CB8AC3E}">
        <p14:creationId xmlns:p14="http://schemas.microsoft.com/office/powerpoint/2010/main" val="195621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6457E-FB53-4924-B222-4F40C9FF4E94}"/>
              </a:ext>
            </a:extLst>
          </p:cNvPr>
          <p:cNvSpPr>
            <a:spLocks noGrp="1"/>
          </p:cNvSpPr>
          <p:nvPr>
            <p:ph type="title"/>
          </p:nvPr>
        </p:nvSpPr>
        <p:spPr>
          <a:xfrm>
            <a:off x="481308" y="533400"/>
            <a:ext cx="10515600" cy="823595"/>
          </a:xfrm>
        </p:spPr>
        <p:txBody>
          <a:bodyPr>
            <a:normAutofit/>
          </a:bodyPr>
          <a:lstStyle/>
          <a:p>
            <a:r>
              <a:rPr lang="en-US"/>
              <a:t>Why Should We Change?</a:t>
            </a:r>
          </a:p>
        </p:txBody>
      </p:sp>
      <p:sp>
        <p:nvSpPr>
          <p:cNvPr id="14" name="Content Placeholder 13">
            <a:extLst>
              <a:ext uri="{FF2B5EF4-FFF2-40B4-BE49-F238E27FC236}">
                <a16:creationId xmlns:a16="http://schemas.microsoft.com/office/drawing/2014/main" id="{52031D74-1405-E142-BB74-203D3D1ED601}"/>
              </a:ext>
            </a:extLst>
          </p:cNvPr>
          <p:cNvSpPr>
            <a:spLocks noGrp="1"/>
          </p:cNvSpPr>
          <p:nvPr>
            <p:ph idx="1"/>
          </p:nvPr>
        </p:nvSpPr>
        <p:spPr>
          <a:xfrm>
            <a:off x="481308" y="1356995"/>
            <a:ext cx="10948691" cy="5188373"/>
          </a:xfrm>
        </p:spPr>
        <p:txBody>
          <a:bodyPr>
            <a:normAutofit/>
          </a:bodyPr>
          <a:lstStyle/>
          <a:p>
            <a:pPr marL="0" indent="0">
              <a:buNone/>
            </a:pPr>
            <a:r>
              <a:rPr lang="en-US">
                <a:solidFill>
                  <a:schemeClr val="bg2"/>
                </a:solidFill>
              </a:rPr>
              <a:t>Variation in Care</a:t>
            </a:r>
          </a:p>
          <a:p>
            <a:r>
              <a:rPr lang="en-US"/>
              <a:t>Tremendous variation seen among hospitals for nearly all obstetric outcome measures</a:t>
            </a:r>
          </a:p>
          <a:p>
            <a:r>
              <a:rPr lang="en-US"/>
              <a:t>Large variation also noted in process and structural metrics</a:t>
            </a:r>
          </a:p>
          <a:p>
            <a:r>
              <a:rPr lang="en-US"/>
              <a:t>Large variation observed among providers in the same facility</a:t>
            </a:r>
          </a:p>
          <a:p>
            <a:r>
              <a:rPr lang="en-US"/>
              <a:t>Very small proportion of the variation is explained by patient characteristics</a:t>
            </a:r>
          </a:p>
        </p:txBody>
      </p:sp>
      <p:sp>
        <p:nvSpPr>
          <p:cNvPr id="7" name="TextBox 6">
            <a:extLst>
              <a:ext uri="{FF2B5EF4-FFF2-40B4-BE49-F238E27FC236}">
                <a16:creationId xmlns:a16="http://schemas.microsoft.com/office/drawing/2014/main" id="{12C09CE8-C13E-4883-96E7-A3F47247E8A6}"/>
              </a:ext>
            </a:extLst>
          </p:cNvPr>
          <p:cNvSpPr txBox="1"/>
          <p:nvPr/>
        </p:nvSpPr>
        <p:spPr>
          <a:xfrm>
            <a:off x="0" y="6105525"/>
            <a:ext cx="2565400" cy="369332"/>
          </a:xfrm>
          <a:prstGeom prst="rect">
            <a:avLst/>
          </a:prstGeom>
          <a:solidFill>
            <a:schemeClr val="bg1"/>
          </a:solid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128"/>
              <a:cs typeface="Arial"/>
              <a:sym typeface="Arial"/>
            </a:endParaRPr>
          </a:p>
        </p:txBody>
      </p:sp>
      <p:pic>
        <p:nvPicPr>
          <p:cNvPr id="17" name="Picture 16">
            <a:extLst>
              <a:ext uri="{FF2B5EF4-FFF2-40B4-BE49-F238E27FC236}">
                <a16:creationId xmlns:a16="http://schemas.microsoft.com/office/drawing/2014/main" id="{92073501-B818-439B-8222-37A05E0C1D31}"/>
              </a:ext>
            </a:extLst>
          </p:cNvPr>
          <p:cNvPicPr>
            <a:picLocks noChangeAspect="1"/>
          </p:cNvPicPr>
          <p:nvPr/>
        </p:nvPicPr>
        <p:blipFill rotWithShape="1">
          <a:blip r:embed="rId3"/>
          <a:srcRect t="6666"/>
          <a:stretch/>
        </p:blipFill>
        <p:spPr>
          <a:xfrm>
            <a:off x="340962" y="533400"/>
            <a:ext cx="10796292" cy="6324600"/>
          </a:xfrm>
          <a:prstGeom prst="rect">
            <a:avLst/>
          </a:prstGeom>
        </p:spPr>
      </p:pic>
    </p:spTree>
    <p:extLst>
      <p:ext uri="{BB962C8B-B14F-4D97-AF65-F5344CB8AC3E}">
        <p14:creationId xmlns:p14="http://schemas.microsoft.com/office/powerpoint/2010/main" val="93280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1425825"/>
            <a:ext cx="11125200" cy="4974975"/>
          </a:xfrm>
        </p:spPr>
        <p:txBody>
          <a:bodyPr rtlCol="0">
            <a:normAutofit/>
          </a:bodyPr>
          <a:lstStyle/>
          <a:p>
            <a:pPr>
              <a:spcAft>
                <a:spcPts val="0"/>
              </a:spcAft>
              <a:buClr>
                <a:srgbClr val="ED732D"/>
              </a:buClr>
              <a:buFont typeface="Wingdings" pitchFamily="2" charset="2"/>
              <a:buChar char="§"/>
              <a:defRPr/>
            </a:pPr>
            <a:r>
              <a:rPr lang="en-US" altLang="en-US"/>
              <a:t> Aristotle’s: 3 Frames for Every Argument </a:t>
            </a:r>
          </a:p>
          <a:p>
            <a:pPr marL="1098533" lvl="1" indent="-457200">
              <a:spcAft>
                <a:spcPts val="0"/>
              </a:spcAft>
              <a:buClr>
                <a:srgbClr val="ED732D"/>
              </a:buClr>
              <a:buFont typeface="Wingdings" pitchFamily="2" charset="2"/>
              <a:buChar char="§"/>
              <a:defRPr/>
            </a:pPr>
            <a:r>
              <a:rPr lang="en-US" altLang="en-US" sz="3200" b="1"/>
              <a:t>Logos</a:t>
            </a:r>
            <a:r>
              <a:rPr lang="en-US" altLang="en-US" sz="3200"/>
              <a:t> - appeal to logic: “statistics show fewer</a:t>
            </a:r>
            <a:br>
              <a:rPr lang="en-US" altLang="en-US" sz="3200"/>
            </a:br>
            <a:r>
              <a:rPr lang="en-US" altLang="en-US" sz="3200"/>
              <a:t> deaths”, “greater teamwork”, “reduced complications”</a:t>
            </a:r>
          </a:p>
          <a:p>
            <a:pPr marL="1098533" lvl="1" indent="-457200">
              <a:spcAft>
                <a:spcPts val="0"/>
              </a:spcAft>
              <a:buClr>
                <a:srgbClr val="ED732D"/>
              </a:buClr>
              <a:buFont typeface="Wingdings" pitchFamily="2" charset="2"/>
              <a:buChar char="§"/>
              <a:defRPr/>
            </a:pPr>
            <a:r>
              <a:rPr lang="en-US" altLang="en-US" sz="3200" b="1"/>
              <a:t>Ethos</a:t>
            </a:r>
            <a:r>
              <a:rPr lang="en-US" altLang="en-US" sz="3200"/>
              <a:t> - appeal to ethics: “patients deserve the best care”, “safety must come first”, “we strive for patient-centered care”</a:t>
            </a:r>
          </a:p>
          <a:p>
            <a:pPr marL="1098533" lvl="1" indent="-457200">
              <a:spcAft>
                <a:spcPts val="0"/>
              </a:spcAft>
              <a:buClr>
                <a:srgbClr val="ED732D"/>
              </a:buClr>
              <a:buFont typeface="Wingdings" pitchFamily="2" charset="2"/>
              <a:buChar char="§"/>
              <a:defRPr/>
            </a:pPr>
            <a:r>
              <a:rPr lang="en-US" altLang="en-US" sz="3200" b="1"/>
              <a:t>Pathos </a:t>
            </a:r>
            <a:r>
              <a:rPr lang="en-US" altLang="en-US" sz="3200"/>
              <a:t>- appeal to empathy: </a:t>
            </a:r>
            <a:r>
              <a:rPr lang="en-US" altLang="en-US" sz="3200" u="sng"/>
              <a:t>patient stories are critical</a:t>
            </a:r>
            <a:r>
              <a:rPr lang="en-US" altLang="en-US" sz="3200"/>
              <a:t>, “it could have happened to any of us”, “we will all be patients”</a:t>
            </a:r>
          </a:p>
          <a:p>
            <a:pPr marL="455602" lvl="1" indent="-442902">
              <a:spcAft>
                <a:spcPts val="0"/>
              </a:spcAft>
              <a:buClr>
                <a:srgbClr val="ED732D"/>
              </a:buClr>
              <a:buFont typeface="Wingdings" pitchFamily="2" charset="2"/>
              <a:buChar char="§"/>
              <a:defRPr/>
            </a:pPr>
            <a:endParaRPr lang="en-US" altLang="en-US" sz="800"/>
          </a:p>
        </p:txBody>
      </p:sp>
      <p:sp>
        <p:nvSpPr>
          <p:cNvPr id="6" name="Title 1"/>
          <p:cNvSpPr>
            <a:spLocks noGrp="1"/>
          </p:cNvSpPr>
          <p:nvPr>
            <p:ph type="title"/>
          </p:nvPr>
        </p:nvSpPr>
        <p:spPr>
          <a:xfrm>
            <a:off x="419100" y="457200"/>
            <a:ext cx="6867939" cy="1143000"/>
          </a:xfrm>
        </p:spPr>
        <p:txBody>
          <a:bodyPr>
            <a:normAutofit/>
          </a:bodyPr>
          <a:lstStyle/>
          <a:p>
            <a:r>
              <a:rPr lang="en-US" altLang="en-US" sz="4000"/>
              <a:t>How to Be Persuasive</a:t>
            </a:r>
          </a:p>
        </p:txBody>
      </p:sp>
      <p:sp>
        <p:nvSpPr>
          <p:cNvPr id="5" name="Slide Number Placeholder 3">
            <a:extLst>
              <a:ext uri="{FF2B5EF4-FFF2-40B4-BE49-F238E27FC236}">
                <a16:creationId xmlns:a16="http://schemas.microsoft.com/office/drawing/2014/main" id="{FFD71DDA-E5D8-9647-87F4-6EB562BDFD98}"/>
              </a:ext>
            </a:extLst>
          </p:cNvPr>
          <p:cNvSpPr>
            <a:spLocks noGrp="1"/>
          </p:cNvSpPr>
          <p:nvPr>
            <p:ph type="sldNum" sz="quarter" idx="4294967295"/>
          </p:nvPr>
        </p:nvSpPr>
        <p:spPr>
          <a:xfrm>
            <a:off x="11684000" y="6356351"/>
            <a:ext cx="5080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chemeClr val="tx1">
                    <a:tint val="75000"/>
                  </a:schemeClr>
                </a:solidFill>
                <a:latin typeface="Arial" charset="0"/>
                <a:ea typeface="ＭＳ Ｐゴシック" charset="-128"/>
                <a:cs typeface="+mn-cs"/>
              </a:defRPr>
            </a:lvl1pPr>
            <a:lvl2pPr marL="457200" algn="ctr"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fld id="{C02C402F-5EBD-451D-AD6B-38545E236406}" type="slidenum">
              <a:rPr kumimoji="0" lang="en-US" sz="1200" b="0" i="0" u="none" strike="noStrike" kern="1200" cap="none" spc="0" normalizeH="0" baseline="0" noProof="0" smtClean="0">
                <a:ln>
                  <a:noFill/>
                </a:ln>
                <a:solidFill>
                  <a:srgbClr val="000000">
                    <a:tint val="75000"/>
                  </a:srgbClr>
                </a:solidFill>
                <a:effectLst/>
                <a:uLnTx/>
                <a:uFillTx/>
                <a:latin typeface="Arial" charset="0"/>
                <a:ea typeface="ＭＳ Ｐゴシック" charset="-128"/>
                <a:cs typeface="+mn-cs"/>
              </a:rPr>
              <a:pPr marL="0" marR="0" lvl="0" indent="0" algn="l" defTabSz="914377"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a:ln>
                <a:noFill/>
              </a:ln>
              <a:solidFill>
                <a:srgbClr val="595959">
                  <a:tint val="75000"/>
                </a:srgbClr>
              </a:solidFill>
              <a:effectLst/>
              <a:uLnTx/>
              <a:uFillTx/>
              <a:latin typeface="Arial"/>
              <a:ea typeface="ＭＳ Ｐゴシック" charset="-128"/>
              <a:cs typeface="Arial"/>
              <a:sym typeface="Arial"/>
            </a:endParaRPr>
          </a:p>
        </p:txBody>
      </p:sp>
      <p:sp>
        <p:nvSpPr>
          <p:cNvPr id="8" name="TextBox 7">
            <a:extLst>
              <a:ext uri="{FF2B5EF4-FFF2-40B4-BE49-F238E27FC236}">
                <a16:creationId xmlns:a16="http://schemas.microsoft.com/office/drawing/2014/main" id="{B35FD5EA-C06F-EDD2-79D1-B6011BC299C4}"/>
              </a:ext>
            </a:extLst>
          </p:cNvPr>
          <p:cNvSpPr txBox="1"/>
          <p:nvPr/>
        </p:nvSpPr>
        <p:spPr>
          <a:xfrm>
            <a:off x="85726" y="6153148"/>
            <a:ext cx="2628899" cy="704851"/>
          </a:xfrm>
          <a:prstGeom prst="rect">
            <a:avLst/>
          </a:prstGeom>
          <a:solidFill>
            <a:schemeClr val="bg1"/>
          </a:solid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128"/>
              <a:cs typeface="Arial"/>
              <a:sym typeface="Arial"/>
            </a:endParaRPr>
          </a:p>
        </p:txBody>
      </p:sp>
    </p:spTree>
    <p:extLst>
      <p:ext uri="{BB962C8B-B14F-4D97-AF65-F5344CB8AC3E}">
        <p14:creationId xmlns:p14="http://schemas.microsoft.com/office/powerpoint/2010/main" val="1875067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649409" y="468373"/>
            <a:ext cx="8893175" cy="914400"/>
          </a:xfrm>
        </p:spPr>
        <p:txBody>
          <a:bodyPr>
            <a:normAutofit/>
          </a:bodyPr>
          <a:lstStyle/>
          <a:p>
            <a:pPr algn="ctr" eaLnBrk="1" hangingPunct="1"/>
            <a:r>
              <a:rPr lang="en-US" altLang="en-US" sz="4000">
                <a:ea typeface="ＭＳ Ｐゴシック" pitchFamily="34" charset="-128"/>
              </a:rPr>
              <a:t>Six Sources of Influence</a:t>
            </a:r>
          </a:p>
        </p:txBody>
      </p:sp>
      <p:sp>
        <p:nvSpPr>
          <p:cNvPr id="16387" name="TextBox 1"/>
          <p:cNvSpPr txBox="1">
            <a:spLocks noChangeArrowheads="1"/>
          </p:cNvSpPr>
          <p:nvPr/>
        </p:nvSpPr>
        <p:spPr bwMode="auto">
          <a:xfrm>
            <a:off x="3042444" y="6366981"/>
            <a:ext cx="61071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ct val="40000"/>
              </a:spcBef>
              <a:buClr>
                <a:schemeClr val="folHlink"/>
              </a:buClr>
              <a:buSzPct val="90000"/>
              <a:buFont typeface="Wingdings" pitchFamily="2" charset="2"/>
              <a:buChar char="n"/>
              <a:defRPr sz="2400">
                <a:solidFill>
                  <a:schemeClr val="tx1"/>
                </a:solidFill>
                <a:latin typeface="Arial" charset="0"/>
                <a:ea typeface="ＭＳ Ｐゴシック" pitchFamily="34" charset="-128"/>
              </a:defRPr>
            </a:lvl1pPr>
            <a:lvl2pPr marL="742950" indent="-285750" eaLnBrk="0" hangingPunct="0">
              <a:lnSpc>
                <a:spcPct val="95000"/>
              </a:lnSpc>
              <a:spcBef>
                <a:spcPct val="40000"/>
              </a:spcBef>
              <a:buClr>
                <a:schemeClr val="accent1"/>
              </a:buClr>
              <a:buSzPct val="75000"/>
              <a:buFont typeface="Wingdings" pitchFamily="2" charset="2"/>
              <a:buChar char="n"/>
              <a:defRPr sz="2400">
                <a:solidFill>
                  <a:schemeClr val="tx1"/>
                </a:solidFill>
                <a:latin typeface="Arial" charset="0"/>
                <a:ea typeface="ＭＳ Ｐゴシック" pitchFamily="34" charset="-128"/>
              </a:defRPr>
            </a:lvl2pPr>
            <a:lvl3pPr marL="1143000" indent="-228600" eaLnBrk="0" hangingPunct="0">
              <a:lnSpc>
                <a:spcPct val="95000"/>
              </a:lnSpc>
              <a:spcBef>
                <a:spcPct val="40000"/>
              </a:spcBef>
              <a:buClr>
                <a:schemeClr val="folHlink"/>
              </a:buClr>
              <a:buSzPct val="55000"/>
              <a:buFont typeface="Wingdings" pitchFamily="2" charset="2"/>
              <a:buChar char="n"/>
              <a:defRPr sz="2400">
                <a:solidFill>
                  <a:schemeClr val="tx1"/>
                </a:solidFill>
                <a:latin typeface="Arial" charset="0"/>
                <a:ea typeface="ＭＳ Ｐゴシック" pitchFamily="34" charset="-128"/>
              </a:defRPr>
            </a:lvl3pPr>
            <a:lvl4pPr marL="1600200" indent="-228600" eaLnBrk="0" hangingPunct="0">
              <a:lnSpc>
                <a:spcPct val="95000"/>
              </a:lnSpc>
              <a:spcBef>
                <a:spcPct val="40000"/>
              </a:spcBef>
              <a:buClr>
                <a:schemeClr val="accent1"/>
              </a:buClr>
              <a:buFont typeface="Wingdings" pitchFamily="2" charset="2"/>
              <a:buChar char="§"/>
              <a:defRPr sz="2400">
                <a:solidFill>
                  <a:schemeClr val="tx1"/>
                </a:solidFill>
                <a:latin typeface="Arial" charset="0"/>
                <a:ea typeface="ＭＳ Ｐゴシック" pitchFamily="34" charset="-128"/>
              </a:defRPr>
            </a:lvl4pPr>
            <a:lvl5pPr marL="2057400" indent="-228600" eaLnBrk="0" hangingPunct="0">
              <a:lnSpc>
                <a:spcPct val="95000"/>
              </a:lnSpc>
              <a:spcBef>
                <a:spcPct val="40000"/>
              </a:spcBef>
              <a:buClr>
                <a:schemeClr val="accent1"/>
              </a:buClr>
              <a:buFont typeface="Wingdings" pitchFamily="2" charset="2"/>
              <a:buChar char="§"/>
              <a:defRPr sz="2400">
                <a:solidFill>
                  <a:schemeClr val="tx1"/>
                </a:solidFill>
                <a:latin typeface="Arial" charset="0"/>
                <a:ea typeface="ＭＳ Ｐゴシック" pitchFamily="34" charset="-128"/>
              </a:defRPr>
            </a:lvl5pPr>
            <a:lvl6pPr marL="2514600" indent="-228600" eaLnBrk="0" fontAlgn="base" hangingPunct="0">
              <a:lnSpc>
                <a:spcPct val="95000"/>
              </a:lnSpc>
              <a:spcBef>
                <a:spcPct val="40000"/>
              </a:spcBef>
              <a:spcAft>
                <a:spcPct val="0"/>
              </a:spcAft>
              <a:buClr>
                <a:schemeClr val="accent1"/>
              </a:buClr>
              <a:buFont typeface="Wingdings" pitchFamily="2" charset="2"/>
              <a:buChar char="§"/>
              <a:defRPr sz="2400">
                <a:solidFill>
                  <a:schemeClr val="tx1"/>
                </a:solidFill>
                <a:latin typeface="Arial" charset="0"/>
                <a:ea typeface="ＭＳ Ｐゴシック" pitchFamily="34" charset="-128"/>
              </a:defRPr>
            </a:lvl6pPr>
            <a:lvl7pPr marL="2971800" indent="-228600" eaLnBrk="0" fontAlgn="base" hangingPunct="0">
              <a:lnSpc>
                <a:spcPct val="95000"/>
              </a:lnSpc>
              <a:spcBef>
                <a:spcPct val="40000"/>
              </a:spcBef>
              <a:spcAft>
                <a:spcPct val="0"/>
              </a:spcAft>
              <a:buClr>
                <a:schemeClr val="accent1"/>
              </a:buClr>
              <a:buFont typeface="Wingdings" pitchFamily="2" charset="2"/>
              <a:buChar char="§"/>
              <a:defRPr sz="2400">
                <a:solidFill>
                  <a:schemeClr val="tx1"/>
                </a:solidFill>
                <a:latin typeface="Arial" charset="0"/>
                <a:ea typeface="ＭＳ Ｐゴシック" pitchFamily="34" charset="-128"/>
              </a:defRPr>
            </a:lvl7pPr>
            <a:lvl8pPr marL="3429000" indent="-228600" eaLnBrk="0" fontAlgn="base" hangingPunct="0">
              <a:lnSpc>
                <a:spcPct val="95000"/>
              </a:lnSpc>
              <a:spcBef>
                <a:spcPct val="40000"/>
              </a:spcBef>
              <a:spcAft>
                <a:spcPct val="0"/>
              </a:spcAft>
              <a:buClr>
                <a:schemeClr val="accent1"/>
              </a:buClr>
              <a:buFont typeface="Wingdings" pitchFamily="2" charset="2"/>
              <a:buChar char="§"/>
              <a:defRPr sz="2400">
                <a:solidFill>
                  <a:schemeClr val="tx1"/>
                </a:solidFill>
                <a:latin typeface="Arial" charset="0"/>
                <a:ea typeface="ＭＳ Ｐゴシック" pitchFamily="34" charset="-128"/>
              </a:defRPr>
            </a:lvl8pPr>
            <a:lvl9pPr marL="3886200" indent="-228600" eaLnBrk="0" fontAlgn="base" hangingPunct="0">
              <a:lnSpc>
                <a:spcPct val="95000"/>
              </a:lnSpc>
              <a:spcBef>
                <a:spcPct val="40000"/>
              </a:spcBef>
              <a:spcAft>
                <a:spcPct val="0"/>
              </a:spcAft>
              <a:buClr>
                <a:schemeClr val="accent1"/>
              </a:buClr>
              <a:buFont typeface="Wingdings" pitchFamily="2" charset="2"/>
              <a:buChar char="§"/>
              <a:defRPr sz="2400">
                <a:solidFill>
                  <a:schemeClr val="tx1"/>
                </a:solidFill>
                <a:latin typeface="Arial" charset="0"/>
                <a:ea typeface="ＭＳ Ｐゴシック" pitchFamily="34" charset="-128"/>
              </a:defRPr>
            </a:lvl9pPr>
          </a:lstStyle>
          <a:p>
            <a:pPr marL="0" marR="0" lvl="0" indent="0" algn="ctr" defTabSz="914377"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800" b="0" i="0" u="none" strike="noStrike" kern="1200" cap="none" spc="0" normalizeH="0" baseline="0" noProof="0">
                <a:ln>
                  <a:noFill/>
                </a:ln>
                <a:solidFill>
                  <a:srgbClr val="F2F2F2">
                    <a:lumMod val="10000"/>
                  </a:srgbClr>
                </a:solidFill>
                <a:effectLst/>
                <a:uLnTx/>
                <a:uFillTx/>
                <a:latin typeface="Arial" charset="0"/>
                <a:ea typeface="ＭＳ Ｐゴシック" pitchFamily="34" charset="-128"/>
                <a:cs typeface="Arial"/>
                <a:sym typeface="Arial"/>
                <a:hlinkClick r:id="rId4">
                  <a:extLst>
                    <a:ext uri="{A12FA001-AC4F-418D-AE19-62706E023703}">
                      <ahyp:hlinkClr xmlns:ahyp="http://schemas.microsoft.com/office/drawing/2018/hyperlinkcolor" val="tx"/>
                    </a:ext>
                  </a:extLst>
                </a:hlinkClick>
              </a:rPr>
              <a:t>http://www.youtube.com/watch?v=osUwukXSd0k</a:t>
            </a:r>
            <a:r>
              <a:rPr kumimoji="0" lang="en-US" altLang="en-US" sz="1800" b="0" i="0" u="none" strike="noStrike" kern="1200" cap="none" spc="0" normalizeH="0" baseline="0" noProof="0">
                <a:ln>
                  <a:noFill/>
                </a:ln>
                <a:solidFill>
                  <a:srgbClr val="F2F2F2">
                    <a:lumMod val="10000"/>
                  </a:srgbClr>
                </a:solidFill>
                <a:effectLst/>
                <a:uLnTx/>
                <a:uFillTx/>
                <a:latin typeface="Arial" charset="0"/>
                <a:ea typeface="ＭＳ Ｐゴシック" pitchFamily="34" charset="-128"/>
                <a:cs typeface="Arial"/>
                <a:sym typeface="Arial"/>
              </a:rPr>
              <a:t> </a:t>
            </a:r>
          </a:p>
          <a:p>
            <a:pPr marL="0" marR="0" lvl="0" indent="0" algn="ctr" defTabSz="914377"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800" b="0" i="0" u="none" strike="noStrike" kern="1200" cap="none" spc="0" normalizeH="0" baseline="0" noProof="0">
              <a:ln>
                <a:noFill/>
              </a:ln>
              <a:solidFill>
                <a:srgbClr val="F2F2F2">
                  <a:lumMod val="10000"/>
                </a:srgbClr>
              </a:solidFill>
              <a:effectLst/>
              <a:uLnTx/>
              <a:uFillTx/>
              <a:latin typeface="Arial" charset="0"/>
              <a:ea typeface="ＭＳ Ｐゴシック" pitchFamily="34" charset="-128"/>
              <a:cs typeface="Arial"/>
              <a:sym typeface="Arial"/>
            </a:endParaRPr>
          </a:p>
        </p:txBody>
      </p:sp>
      <p:sp>
        <p:nvSpPr>
          <p:cNvPr id="6" name="Slide Number Placeholder 3">
            <a:extLst>
              <a:ext uri="{FF2B5EF4-FFF2-40B4-BE49-F238E27FC236}">
                <a16:creationId xmlns:a16="http://schemas.microsoft.com/office/drawing/2014/main" id="{B6627AC3-E367-A648-A411-37D014F16465}"/>
              </a:ext>
            </a:extLst>
          </p:cNvPr>
          <p:cNvSpPr>
            <a:spLocks noGrp="1"/>
          </p:cNvSpPr>
          <p:nvPr>
            <p:ph type="sldNum" sz="quarter" idx="4294967295"/>
          </p:nvPr>
        </p:nvSpPr>
        <p:spPr>
          <a:xfrm>
            <a:off x="11684000" y="6356351"/>
            <a:ext cx="5080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chemeClr val="tx1">
                    <a:tint val="75000"/>
                  </a:schemeClr>
                </a:solidFill>
                <a:latin typeface="Arial" charset="0"/>
                <a:ea typeface="ＭＳ Ｐゴシック" charset="-128"/>
                <a:cs typeface="+mn-cs"/>
              </a:defRPr>
            </a:lvl1pPr>
            <a:lvl2pPr marL="457200" algn="ctr"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fld id="{C02C402F-5EBD-451D-AD6B-38545E236406}" type="slidenum">
              <a:rPr kumimoji="0" lang="en-US" sz="1200" b="0" i="0" u="none" strike="noStrike" kern="1200" cap="none" spc="0" normalizeH="0" baseline="0" noProof="0" smtClean="0">
                <a:ln>
                  <a:noFill/>
                </a:ln>
                <a:solidFill>
                  <a:srgbClr val="000000">
                    <a:tint val="75000"/>
                  </a:srgbClr>
                </a:solidFill>
                <a:effectLst/>
                <a:uLnTx/>
                <a:uFillTx/>
                <a:latin typeface="Arial" charset="0"/>
                <a:ea typeface="ＭＳ Ｐゴシック" charset="-128"/>
                <a:cs typeface="+mn-cs"/>
              </a:rPr>
              <a:pPr marL="0" marR="0" lvl="0" indent="0" algn="l" defTabSz="914377"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a:ln>
                <a:noFill/>
              </a:ln>
              <a:solidFill>
                <a:srgbClr val="595959">
                  <a:tint val="75000"/>
                </a:srgbClr>
              </a:solidFill>
              <a:effectLst/>
              <a:uLnTx/>
              <a:uFillTx/>
              <a:latin typeface="Arial"/>
              <a:ea typeface="ＭＳ Ｐゴシック" charset="-128"/>
              <a:cs typeface="Arial"/>
              <a:sym typeface="Arial"/>
            </a:endParaRPr>
          </a:p>
        </p:txBody>
      </p:sp>
      <p:sp>
        <p:nvSpPr>
          <p:cNvPr id="3" name="TextBox 2">
            <a:extLst>
              <a:ext uri="{FF2B5EF4-FFF2-40B4-BE49-F238E27FC236}">
                <a16:creationId xmlns:a16="http://schemas.microsoft.com/office/drawing/2014/main" id="{6854BC96-5AE2-4BE5-B9A2-A325B881A9A6}"/>
              </a:ext>
            </a:extLst>
          </p:cNvPr>
          <p:cNvSpPr txBox="1"/>
          <p:nvPr/>
        </p:nvSpPr>
        <p:spPr>
          <a:xfrm>
            <a:off x="-1" y="6198886"/>
            <a:ext cx="2714625" cy="659113"/>
          </a:xfrm>
          <a:prstGeom prst="rect">
            <a:avLst/>
          </a:prstGeom>
          <a:solidFill>
            <a:schemeClr val="bg1"/>
          </a:solid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128"/>
              <a:cs typeface="Arial"/>
              <a:sym typeface="Arial"/>
            </a:endParaRPr>
          </a:p>
        </p:txBody>
      </p:sp>
      <p:pic>
        <p:nvPicPr>
          <p:cNvPr id="2" name="Online Media 1" title="All Washed Up!">
            <a:hlinkClick r:id="" action="ppaction://media"/>
            <a:extLst>
              <a:ext uri="{FF2B5EF4-FFF2-40B4-BE49-F238E27FC236}">
                <a16:creationId xmlns:a16="http://schemas.microsoft.com/office/drawing/2014/main" id="{52A995C8-92AD-48D9-9463-3D55495F917D}"/>
              </a:ext>
            </a:extLst>
          </p:cNvPr>
          <p:cNvPicPr>
            <a:picLocks noRot="1" noChangeAspect="1"/>
          </p:cNvPicPr>
          <p:nvPr>
            <a:videoFile r:link="rId1"/>
          </p:nvPr>
        </p:nvPicPr>
        <p:blipFill>
          <a:blip r:embed="rId5"/>
          <a:stretch>
            <a:fillRect/>
          </a:stretch>
        </p:blipFill>
        <p:spPr>
          <a:xfrm>
            <a:off x="1684484" y="1272299"/>
            <a:ext cx="8823023" cy="4985008"/>
          </a:xfrm>
          <a:prstGeom prst="rect">
            <a:avLst/>
          </a:prstGeom>
        </p:spPr>
      </p:pic>
    </p:spTree>
    <p:extLst>
      <p:ext uri="{BB962C8B-B14F-4D97-AF65-F5344CB8AC3E}">
        <p14:creationId xmlns:p14="http://schemas.microsoft.com/office/powerpoint/2010/main" val="189456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4FA50A-CFC2-9C4E-A0FF-F29FCCC697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24723" y="572415"/>
            <a:ext cx="2898042" cy="3109255"/>
          </a:xfrm>
          <a:prstGeom prst="rect">
            <a:avLst/>
          </a:prstGeom>
          <a:ln w="12700" cap="sq" cmpd="thickThin">
            <a:solidFill>
              <a:schemeClr val="tx1"/>
            </a:solidFill>
            <a:prstDash val="solid"/>
            <a:miter lim="800000"/>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924CBC26-AF9B-4342-8517-3C51FD07D734}"/>
              </a:ext>
            </a:extLst>
          </p:cNvPr>
          <p:cNvPicPr>
            <a:picLocks noChangeAspect="1"/>
          </p:cNvPicPr>
          <p:nvPr/>
        </p:nvPicPr>
        <p:blipFill>
          <a:blip r:embed="rId4"/>
          <a:stretch>
            <a:fillRect/>
          </a:stretch>
        </p:blipFill>
        <p:spPr>
          <a:xfrm>
            <a:off x="270725" y="2747322"/>
            <a:ext cx="3562742" cy="3294644"/>
          </a:xfrm>
          <a:prstGeom prst="rect">
            <a:avLst/>
          </a:prstGeom>
          <a:ln>
            <a:solidFill>
              <a:schemeClr val="bg2">
                <a:lumMod val="50000"/>
              </a:schemeClr>
            </a:solidFill>
          </a:ln>
          <a:effectLst>
            <a:outerShdw blurRad="50800" dist="38100" dir="2700000" algn="tl" rotWithShape="0">
              <a:prstClr val="black">
                <a:alpha val="40000"/>
              </a:prstClr>
            </a:outerShdw>
          </a:effectLst>
        </p:spPr>
      </p:pic>
      <p:pic>
        <p:nvPicPr>
          <p:cNvPr id="6" name="Content Placeholder 7">
            <a:extLst>
              <a:ext uri="{FF2B5EF4-FFF2-40B4-BE49-F238E27FC236}">
                <a16:creationId xmlns:a16="http://schemas.microsoft.com/office/drawing/2014/main" id="{2726F999-B10A-7D43-BED5-E219798AB5C1}"/>
              </a:ext>
            </a:extLst>
          </p:cNvPr>
          <p:cNvPicPr>
            <a:picLocks noChangeAspect="1"/>
          </p:cNvPicPr>
          <p:nvPr/>
        </p:nvPicPr>
        <p:blipFill>
          <a:blip r:embed="rId5">
            <a:extLst>
              <a:ext uri="{28A0092B-C50C-407E-A947-70E740481C1C}">
                <a14:useLocalDpi xmlns:a14="http://schemas.microsoft.com/office/drawing/2010/main" val="0"/>
              </a:ext>
            </a:extLst>
          </a:blip>
          <a:srcRect l="9436" r="9436"/>
          <a:stretch>
            <a:fillRect/>
          </a:stretch>
        </p:blipFill>
        <p:spPr>
          <a:xfrm>
            <a:off x="1585554" y="4730957"/>
            <a:ext cx="3645353" cy="2005212"/>
          </a:xfrm>
          <a:prstGeom prst="rect">
            <a:avLst/>
          </a:prstGeom>
          <a:ln>
            <a:solidFill>
              <a:srgbClr val="000090"/>
            </a:solidFill>
            <a:miter lim="800000"/>
            <a:headEnd/>
            <a:tailEnd/>
          </a:ln>
        </p:spPr>
      </p:pic>
      <p:pic>
        <p:nvPicPr>
          <p:cNvPr id="7" name="Picture 6">
            <a:extLst>
              <a:ext uri="{FF2B5EF4-FFF2-40B4-BE49-F238E27FC236}">
                <a16:creationId xmlns:a16="http://schemas.microsoft.com/office/drawing/2014/main" id="{22EC515D-FE0E-E543-B3CD-7D8E4BC12CC8}"/>
              </a:ext>
            </a:extLst>
          </p:cNvPr>
          <p:cNvPicPr>
            <a:picLocks noChangeAspect="1"/>
          </p:cNvPicPr>
          <p:nvPr/>
        </p:nvPicPr>
        <p:blipFill>
          <a:blip r:embed="rId6" cstate="email">
            <a:alphaModFix/>
            <a:extLst>
              <a:ext uri="{28A0092B-C50C-407E-A947-70E740481C1C}">
                <a14:useLocalDpi xmlns:a14="http://schemas.microsoft.com/office/drawing/2010/main"/>
              </a:ext>
            </a:extLst>
          </a:blip>
          <a:stretch>
            <a:fillRect/>
          </a:stretch>
        </p:blipFill>
        <p:spPr>
          <a:xfrm rot="293052">
            <a:off x="4369479" y="2548372"/>
            <a:ext cx="2415882" cy="3100208"/>
          </a:xfrm>
          <a:prstGeom prst="rect">
            <a:avLst/>
          </a:prstGeom>
          <a:ln>
            <a:solidFill>
              <a:schemeClr val="bg2">
                <a:lumMod val="10000"/>
              </a:schemeClr>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190D4162-3020-B34E-901A-60251E68A4EC}"/>
              </a:ext>
            </a:extLst>
          </p:cNvPr>
          <p:cNvSpPr txBox="1"/>
          <p:nvPr/>
        </p:nvSpPr>
        <p:spPr>
          <a:xfrm>
            <a:off x="6624898" y="680547"/>
            <a:ext cx="5097214"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ＭＳ Ｐゴシック" charset="-128"/>
                <a:cs typeface="+mn-cs"/>
              </a:rPr>
              <a:t>COMMON QI ACTIVITES: </a:t>
            </a:r>
          </a:p>
        </p:txBody>
      </p:sp>
      <p:sp>
        <p:nvSpPr>
          <p:cNvPr id="10" name="TextBox 9">
            <a:extLst>
              <a:ext uri="{FF2B5EF4-FFF2-40B4-BE49-F238E27FC236}">
                <a16:creationId xmlns:a16="http://schemas.microsoft.com/office/drawing/2014/main" id="{F33EFFF2-44D6-F446-AAA2-E072A557DAAD}"/>
              </a:ext>
            </a:extLst>
          </p:cNvPr>
          <p:cNvSpPr txBox="1"/>
          <p:nvPr/>
        </p:nvSpPr>
        <p:spPr>
          <a:xfrm>
            <a:off x="6930079" y="1266395"/>
            <a:ext cx="4868617" cy="5139869"/>
          </a:xfrm>
          <a:prstGeom prst="rect">
            <a:avLst/>
          </a:prstGeom>
          <a:noFill/>
        </p:spPr>
        <p:txBody>
          <a:bodyPr wrap="square" rtlCol="0">
            <a:spAutoFit/>
          </a:bodyPr>
          <a:lstStyle/>
          <a:p>
            <a:pPr marL="295267" marR="0" lvl="0" indent="-295267" algn="l" defTabSz="914400" rtl="0" eaLnBrk="0" fontAlgn="base" latinLnBrk="0" hangingPunct="0">
              <a:lnSpc>
                <a:spcPct val="100000"/>
              </a:lnSpc>
              <a:spcBef>
                <a:spcPct val="0"/>
              </a:spcBef>
              <a:spcAft>
                <a:spcPts val="600"/>
              </a:spcAft>
              <a:buClrTx/>
              <a:buSzTx/>
              <a:buFont typeface="+mj-lt"/>
              <a:buAutoNum type="arabicParenR"/>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rPr>
              <a:t>Labor support techniques</a:t>
            </a:r>
          </a:p>
          <a:p>
            <a:pPr marL="295267" marR="0" lvl="0" indent="-295267" algn="l" defTabSz="914400" rtl="0" eaLnBrk="0" fontAlgn="base" latinLnBrk="0" hangingPunct="0">
              <a:lnSpc>
                <a:spcPct val="100000"/>
              </a:lnSpc>
              <a:spcBef>
                <a:spcPct val="0"/>
              </a:spcBef>
              <a:spcAft>
                <a:spcPts val="600"/>
              </a:spcAft>
              <a:buClrTx/>
              <a:buSzTx/>
              <a:buFont typeface="+mj-lt"/>
              <a:buAutoNum type="arabicParenR"/>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rPr>
              <a:t>Active phase guidelines - huddle</a:t>
            </a:r>
          </a:p>
          <a:p>
            <a:pPr marL="295267" marR="0" lvl="0" indent="-295267" algn="l" defTabSz="914400" rtl="0" eaLnBrk="0" fontAlgn="base" latinLnBrk="0" hangingPunct="0">
              <a:lnSpc>
                <a:spcPct val="100000"/>
              </a:lnSpc>
              <a:spcBef>
                <a:spcPct val="0"/>
              </a:spcBef>
              <a:spcAft>
                <a:spcPts val="600"/>
              </a:spcAft>
              <a:buClrTx/>
              <a:buSzTx/>
              <a:buFont typeface="+mj-lt"/>
              <a:buAutoNum type="arabicParenR"/>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rPr>
              <a:t>CS rate transparency (unit and provider) </a:t>
            </a:r>
          </a:p>
          <a:p>
            <a:pPr marL="295267" marR="0" lvl="0" indent="-295267" algn="l" defTabSz="914400" rtl="0" eaLnBrk="0" fontAlgn="base" latinLnBrk="0" hangingPunct="0">
              <a:lnSpc>
                <a:spcPct val="100000"/>
              </a:lnSpc>
              <a:spcBef>
                <a:spcPct val="0"/>
              </a:spcBef>
              <a:spcAft>
                <a:spcPts val="600"/>
              </a:spcAft>
              <a:buClrTx/>
              <a:buSzTx/>
              <a:buFont typeface="+mj-lt"/>
              <a:buAutoNum type="arabicParenR"/>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rPr>
              <a:t>Latent phase guidelines</a:t>
            </a:r>
          </a:p>
          <a:p>
            <a:pPr marL="295267" marR="0" lvl="0" indent="-295267" algn="l" defTabSz="914400" rtl="0" eaLnBrk="0" fontAlgn="base" latinLnBrk="0" hangingPunct="0">
              <a:lnSpc>
                <a:spcPct val="100000"/>
              </a:lnSpc>
              <a:spcBef>
                <a:spcPct val="0"/>
              </a:spcBef>
              <a:spcAft>
                <a:spcPts val="600"/>
              </a:spcAft>
              <a:buClrTx/>
              <a:buSzTx/>
              <a:buFont typeface="+mj-lt"/>
              <a:buAutoNum type="arabicParenR"/>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rPr>
              <a:t>Induction guidelines</a:t>
            </a:r>
          </a:p>
          <a:p>
            <a:pPr marL="295267" marR="0" lvl="0" indent="-295267" algn="l" defTabSz="914400" rtl="0" eaLnBrk="0" fontAlgn="base" latinLnBrk="0" hangingPunct="0">
              <a:lnSpc>
                <a:spcPct val="100000"/>
              </a:lnSpc>
              <a:spcBef>
                <a:spcPct val="0"/>
              </a:spcBef>
              <a:spcAft>
                <a:spcPts val="600"/>
              </a:spcAft>
              <a:buClrTx/>
              <a:buSzTx/>
              <a:buFont typeface="+mj-lt"/>
              <a:buAutoNum type="arabicParenR"/>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rPr>
              <a:t>Techniques to reduce OP</a:t>
            </a:r>
          </a:p>
          <a:p>
            <a:pPr marL="295267" marR="0" lvl="0" indent="-295267" algn="l" defTabSz="914400" rtl="0" eaLnBrk="0" fontAlgn="base" latinLnBrk="0" hangingPunct="0">
              <a:lnSpc>
                <a:spcPct val="100000"/>
              </a:lnSpc>
              <a:spcBef>
                <a:spcPct val="0"/>
              </a:spcBef>
              <a:spcAft>
                <a:spcPts val="600"/>
              </a:spcAft>
              <a:buClrTx/>
              <a:buSzTx/>
              <a:buFont typeface="+mj-lt"/>
              <a:buAutoNum type="arabicParenR"/>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rPr>
              <a:t>Patient engagement</a:t>
            </a:r>
          </a:p>
          <a:p>
            <a:pPr marL="295267" marR="0" lvl="0" indent="-295267" algn="l" defTabSz="914400" rtl="0" eaLnBrk="0" fontAlgn="base" latinLnBrk="0" hangingPunct="0">
              <a:lnSpc>
                <a:spcPct val="100000"/>
              </a:lnSpc>
              <a:spcBef>
                <a:spcPct val="0"/>
              </a:spcBef>
              <a:spcAft>
                <a:spcPts val="600"/>
              </a:spcAft>
              <a:buClrTx/>
              <a:buSzTx/>
              <a:buFont typeface="+mj-lt"/>
              <a:buAutoNum type="arabicParenR"/>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rPr>
              <a:t>Unit culture/teamwork/perinatal QI team</a:t>
            </a:r>
          </a:p>
          <a:p>
            <a:pPr marL="295267" marR="0" lvl="0" indent="-295267" algn="l" defTabSz="914400" rtl="0" eaLnBrk="0" fontAlgn="base" latinLnBrk="0" hangingPunct="0">
              <a:lnSpc>
                <a:spcPct val="100000"/>
              </a:lnSpc>
              <a:spcBef>
                <a:spcPct val="0"/>
              </a:spcBef>
              <a:spcAft>
                <a:spcPts val="600"/>
              </a:spcAft>
              <a:buClrTx/>
              <a:buSzTx/>
              <a:buFont typeface="+mj-lt"/>
              <a:buAutoNum type="arabicParenR"/>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rPr>
              <a:t>Longer 2</a:t>
            </a:r>
            <a:r>
              <a:rPr kumimoji="0" lang="en-US" sz="2400" b="0" i="0" u="none" strike="noStrike" kern="1200" cap="none" spc="0" normalizeH="0" baseline="30000" noProof="0">
                <a:ln>
                  <a:noFill/>
                </a:ln>
                <a:solidFill>
                  <a:srgbClr val="000000"/>
                </a:solidFill>
                <a:effectLst/>
                <a:uLnTx/>
                <a:uFillTx/>
                <a:latin typeface="Arial" charset="0"/>
                <a:ea typeface="ＭＳ Ｐゴシック" charset="-128"/>
                <a:cs typeface="+mn-cs"/>
              </a:rPr>
              <a:t>nd</a:t>
            </a:r>
            <a:r>
              <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rPr>
              <a:t> Stage</a:t>
            </a:r>
          </a:p>
        </p:txBody>
      </p:sp>
      <p:sp>
        <p:nvSpPr>
          <p:cNvPr id="11" name="TextBox 10">
            <a:extLst>
              <a:ext uri="{FF2B5EF4-FFF2-40B4-BE49-F238E27FC236}">
                <a16:creationId xmlns:a16="http://schemas.microsoft.com/office/drawing/2014/main" id="{D453D7C8-22EF-3D4A-B28A-CC6064C89BE6}"/>
              </a:ext>
            </a:extLst>
          </p:cNvPr>
          <p:cNvSpPr txBox="1"/>
          <p:nvPr/>
        </p:nvSpPr>
        <p:spPr>
          <a:xfrm>
            <a:off x="6853495" y="6406264"/>
            <a:ext cx="4868617"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128"/>
                <a:cs typeface="+mn-cs"/>
              </a:rPr>
              <a:t>(in approximate order of frequency of use)</a:t>
            </a:r>
          </a:p>
        </p:txBody>
      </p:sp>
    </p:spTree>
    <p:extLst>
      <p:ext uri="{BB962C8B-B14F-4D97-AF65-F5344CB8AC3E}">
        <p14:creationId xmlns:p14="http://schemas.microsoft.com/office/powerpoint/2010/main" val="17771297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MQCC 3_31">
  <a:themeElements>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4"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MQCC 3_31" id="{96C6BAEB-0B11-ED49-86DC-D608AE4FFF68}" vid="{9006195C-FA39-3348-AEA1-00C2218CDB8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4659</Words>
  <Application>Microsoft Office PowerPoint</Application>
  <PresentationFormat>Widescreen</PresentationFormat>
  <Paragraphs>386</Paragraphs>
  <Slides>38</Slides>
  <Notes>34</Notes>
  <HiddenSlides>0</HiddenSlides>
  <MMClips>1</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1_Office Theme</vt:lpstr>
      <vt:lpstr>CMQCC 3_31</vt:lpstr>
      <vt:lpstr>Achieving PVB Goals:  Strategies to Cross the Finish Line</vt:lpstr>
      <vt:lpstr>Promoting Vaginal Birth:  Strategies to Achieve your PVB Goals</vt:lpstr>
      <vt:lpstr>Objectives</vt:lpstr>
      <vt:lpstr>PowerPoint Presentation</vt:lpstr>
      <vt:lpstr>The Essential Role of the SMART Goal</vt:lpstr>
      <vt:lpstr>Why Should We Change?</vt:lpstr>
      <vt:lpstr>How to Be Persuasive</vt:lpstr>
      <vt:lpstr>Six Sources of Influence</vt:lpstr>
      <vt:lpstr>PowerPoint Presentation</vt:lpstr>
      <vt:lpstr>Maximizing the Cesarean Decision Checklist</vt:lpstr>
      <vt:lpstr>Education and Adoption of ACOG/SMFM Guidelines</vt:lpstr>
      <vt:lpstr>PowerPoint Presentation</vt:lpstr>
      <vt:lpstr>PowerPoint Presentation</vt:lpstr>
      <vt:lpstr>Data Sharing to Move the Needle</vt:lpstr>
      <vt:lpstr> Equity and Targeting Racial Disparities as Top Priorities for QI </vt:lpstr>
      <vt:lpstr>Share Data that Highlights Variation</vt:lpstr>
      <vt:lpstr>PowerPoint Presentation</vt:lpstr>
      <vt:lpstr>PowerPoint Presentation</vt:lpstr>
      <vt:lpstr>PowerPoint Presentation</vt:lpstr>
      <vt:lpstr>PowerPoint Presentation</vt:lpstr>
      <vt:lpstr>Path to Sharing Unblinded Provider Rates - Month 1</vt:lpstr>
      <vt:lpstr>Common Considerations - Provider-Level Rates</vt:lpstr>
      <vt:lpstr>Common Considerations - Provider-Level Rates</vt:lpstr>
      <vt:lpstr>Common Considerations - Provider-Level Rates</vt:lpstr>
      <vt:lpstr>Common Considerations - Provider-Level Rates</vt:lpstr>
      <vt:lpstr>Path to Sharing Unblinded Provider Rates –  Month 2</vt:lpstr>
      <vt:lpstr>Path to Sharing Unblinded Provider Rates - Month 3</vt:lpstr>
      <vt:lpstr>Path to Sharing Unblinded Provider Rates - Month 4</vt:lpstr>
      <vt:lpstr>Path to Sharing Unblinded Provider Rates - Months 5 &amp; 6</vt:lpstr>
      <vt:lpstr>Troubleshooting / FAQs</vt:lpstr>
      <vt:lpstr>Labor Support </vt:lpstr>
      <vt:lpstr>Think About Additional Education that Empowers</vt:lpstr>
      <vt:lpstr>Sustaining Success</vt:lpstr>
      <vt:lpstr>What if we Haven’t Achieved Success? </vt:lpstr>
      <vt:lpstr>Final Thoughts</vt:lpstr>
      <vt:lpstr>PowerPoint Presentation</vt:lpstr>
      <vt:lpstr>PowerPoint Presentation</vt:lpstr>
      <vt:lpstr>PowerPoint Presentation</vt:lpstr>
    </vt:vector>
  </TitlesOfParts>
  <Company>NorthShore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Achieving PVB Goals:  Strategies to Cross the Finish Line</dc:title>
  <dc:creator>Alana Rivera</dc:creator>
  <cp:lastModifiedBy>Alana Rivera</cp:lastModifiedBy>
  <cp:revision>5</cp:revision>
  <dcterms:created xsi:type="dcterms:W3CDTF">2022-05-27T17:42:39Z</dcterms:created>
  <dcterms:modified xsi:type="dcterms:W3CDTF">2022-05-27T20:31:32Z</dcterms:modified>
</cp:coreProperties>
</file>