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F6945B-4B8B-4CA2-9AFD-3858FAC21D5F}" type="datetimeFigureOut">
              <a:rPr lang="en-US" smtClean="0"/>
              <a:t>5/27/2022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F50723-7B32-4ACE-B1A7-3CBC480DC0E2}" type="slidenum">
              <a:rPr lang="en-US" smtClean="0"/>
              <a:t>‹#›</a:t>
            </a:fld>
            <a:endParaRPr lang="en-US"/>
          </a:p>
        </p:txBody>
      </p:sp>
    </p:spTree>
    <p:extLst>
      <p:ext uri="{BB962C8B-B14F-4D97-AF65-F5344CB8AC3E}">
        <p14:creationId xmlns:p14="http://schemas.microsoft.com/office/powerpoint/2010/main" val="3503811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28643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After years of distance, isolation, disconnection, exhaustion, and pain. Communities are essential.  Our community has accomplished all of this during the COVID pandemic.</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Already by May 2022, 29 teams have achieved substantial success in the initiative and we have 6 months to go!</a:t>
            </a:r>
            <a:endParaRPr dirty="0"/>
          </a:p>
        </p:txBody>
      </p:sp>
      <p:sp>
        <p:nvSpPr>
          <p:cNvPr id="243" name="Google Shape;24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05358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ILPQC and the work we do is our community. We are a group of individuals, teams, and organizations that share common attitudes, interests, and goals. ILPQC connects us. Each of us is unique and we come together with a common goal. We work together to improve the health outcomes of babies in Illinois. Together; we connect, belong, share, learn, grow, offer, and support. </a:t>
            </a:r>
          </a:p>
          <a:p>
            <a:pPr marL="0" lvl="0" indent="0" algn="l" rtl="0">
              <a:lnSpc>
                <a:spcPct val="100000"/>
              </a:lnSpc>
              <a:spcBef>
                <a:spcPts val="0"/>
              </a:spcBef>
              <a:spcAft>
                <a:spcPts val="0"/>
              </a:spcAft>
              <a:buSzPts val="1400"/>
              <a:buNone/>
            </a:pPr>
            <a:endParaRPr sz="1200" b="0" i="0" dirty="0">
              <a:solidFill>
                <a:schemeClr val="dk1"/>
              </a:solidFill>
              <a:latin typeface="Calibri"/>
              <a:ea typeface="Calibri"/>
              <a:cs typeface="Calibri"/>
              <a:sym typeface="Calibri"/>
            </a:endParaRPr>
          </a:p>
        </p:txBody>
      </p:sp>
      <p:sp>
        <p:nvSpPr>
          <p:cNvPr id="268" name="Google Shape;26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96943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We are a larger network of hospital teams, perinatal clinicians, patients, public health leaders, and policymakers committed to improving obstetric and neonatal care to reduce disparities and improve outcomes for all mothers, birthing patients and newborns in Illinois.</a:t>
            </a:r>
            <a:endParaRPr dirty="0"/>
          </a:p>
        </p:txBody>
      </p:sp>
      <p:sp>
        <p:nvSpPr>
          <p:cNvPr id="282" name="Google Shape;28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14349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talk about ILPQC pillars as the supports, and they certainly are, but are foundation is our community</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Our community connects us. It builds a foundation for current and future work. It is appreciated and celebrated.</a:t>
            </a:r>
          </a:p>
          <a:p>
            <a:r>
              <a:rPr lang="en-US" sz="1200" b="0" i="0" u="none" strike="noStrike" cap="none" dirty="0">
                <a:solidFill>
                  <a:schemeClr val="dk1"/>
                </a:solidFill>
                <a:effectLst/>
                <a:latin typeface="Calibri"/>
                <a:ea typeface="Calibri"/>
                <a:cs typeface="Calibri"/>
                <a:sym typeface="Calibri"/>
              </a:rPr>
              <a:t>Community provides a sense of togetherness.  </a:t>
            </a:r>
          </a:p>
          <a:p>
            <a:r>
              <a:rPr lang="en-US" sz="1200" b="0" i="0" u="none" strike="noStrike" cap="none" dirty="0">
                <a:solidFill>
                  <a:schemeClr val="dk1"/>
                </a:solidFill>
                <a:effectLst/>
                <a:latin typeface="Calibri"/>
                <a:ea typeface="Calibri"/>
                <a:cs typeface="Calibri"/>
                <a:sym typeface="Calibri"/>
              </a:rPr>
              <a:t>Community provide connection.</a:t>
            </a:r>
          </a:p>
          <a:p>
            <a:r>
              <a:rPr lang="en-US" sz="1200" b="0" i="0" u="none" strike="noStrike" cap="none" dirty="0">
                <a:solidFill>
                  <a:schemeClr val="dk1"/>
                </a:solidFill>
                <a:effectLst/>
                <a:latin typeface="Calibri"/>
                <a:ea typeface="Calibri"/>
                <a:cs typeface="Calibri"/>
                <a:sym typeface="Calibri"/>
              </a:rPr>
              <a:t>Community provides a collective identity.</a:t>
            </a:r>
          </a:p>
          <a:p>
            <a:r>
              <a:rPr lang="en-US" sz="1200" b="0" i="0" u="none" strike="noStrike" cap="none" dirty="0">
                <a:solidFill>
                  <a:schemeClr val="dk1"/>
                </a:solidFill>
                <a:effectLst/>
                <a:latin typeface="Calibri"/>
                <a:ea typeface="Calibri"/>
                <a:cs typeface="Calibri"/>
                <a:sym typeface="Calibri"/>
              </a:rPr>
              <a:t>Community provides a sense of belonging.</a:t>
            </a:r>
          </a:p>
          <a:p>
            <a:r>
              <a:rPr lang="en-US" sz="1200" b="0" i="0" u="none" strike="noStrike" cap="none" dirty="0">
                <a:solidFill>
                  <a:schemeClr val="dk1"/>
                </a:solidFill>
                <a:effectLst/>
                <a:latin typeface="Calibri"/>
                <a:ea typeface="Calibri"/>
                <a:cs typeface="Calibri"/>
                <a:sym typeface="Calibri"/>
              </a:rPr>
              <a:t>Communities provide opportunities for sharing.</a:t>
            </a:r>
          </a:p>
          <a:p>
            <a:r>
              <a:rPr lang="en-US" sz="1200" b="0" i="0" u="none" strike="noStrike" cap="none" dirty="0">
                <a:solidFill>
                  <a:schemeClr val="dk1"/>
                </a:solidFill>
                <a:effectLst/>
                <a:latin typeface="Calibri"/>
                <a:ea typeface="Calibri"/>
                <a:cs typeface="Calibri"/>
                <a:sym typeface="Calibri"/>
              </a:rPr>
              <a:t>Communities provide opportunities for learning.</a:t>
            </a:r>
          </a:p>
          <a:p>
            <a:r>
              <a:rPr lang="en-US" sz="1200" b="0" i="0" u="none" strike="noStrike" cap="none" dirty="0">
                <a:solidFill>
                  <a:schemeClr val="dk1"/>
                </a:solidFill>
                <a:effectLst/>
                <a:latin typeface="Calibri"/>
                <a:ea typeface="Calibri"/>
                <a:cs typeface="Calibri"/>
                <a:sym typeface="Calibri"/>
              </a:rPr>
              <a:t>Communities provide opportunities for growth.</a:t>
            </a:r>
          </a:p>
          <a:p>
            <a:r>
              <a:rPr lang="en-US" sz="1200" b="0" i="0" u="none" strike="noStrike" cap="none" dirty="0">
                <a:solidFill>
                  <a:schemeClr val="dk1"/>
                </a:solidFill>
                <a:effectLst/>
                <a:latin typeface="Calibri"/>
                <a:ea typeface="Calibri"/>
                <a:cs typeface="Calibri"/>
                <a:sym typeface="Calibri"/>
              </a:rPr>
              <a:t>Communities are rich in resources.</a:t>
            </a:r>
          </a:p>
          <a:p>
            <a:r>
              <a:rPr lang="en-US" sz="1200" b="0" i="0" u="none" strike="noStrike" cap="none" dirty="0">
                <a:solidFill>
                  <a:schemeClr val="dk1"/>
                </a:solidFill>
                <a:effectLst/>
                <a:latin typeface="Calibri"/>
                <a:ea typeface="Calibri"/>
                <a:cs typeface="Calibri"/>
                <a:sym typeface="Calibri"/>
              </a:rPr>
              <a:t>Communities provide comfort in difficult times.</a:t>
            </a:r>
          </a:p>
          <a:p>
            <a:r>
              <a:rPr lang="en-US" sz="1200" b="0" i="0" u="none" strike="noStrike" cap="none" dirty="0">
                <a:solidFill>
                  <a:schemeClr val="dk1"/>
                </a:solidFill>
                <a:effectLst/>
                <a:latin typeface="Calibri"/>
                <a:ea typeface="Calibri"/>
                <a:cs typeface="Calibri"/>
                <a:sym typeface="Calibri"/>
              </a:rPr>
              <a:t>Communities provide support.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DF0BAE01-1909-42FA-8A9A-F40C71256137}"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20275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Just this week the US surgeon General issued an advisory addressing health worker burnout.  This advisory recognizes social connection and community as a core value of the health care system. It recognizes that strengthening social connection and community enhances job satisfaction, protects against loneliness and isolation, and improves the quality of patient care. Peer and team-based models, like ILPQC, are one way to strengthen collaboration, create important opportunities for social support and community for health workers, while also mitigating burnout and moral distress. Collaboration and a sense of belonging also contribute to the well-being of health workers and patients by building connections between health care, public health, and the community. </a:t>
            </a:r>
          </a:p>
          <a:p>
            <a:r>
              <a:rPr lang="en-US" sz="1200" b="0" i="0" u="none" strike="noStrike" cap="none" dirty="0">
                <a:solidFill>
                  <a:schemeClr val="dk1"/>
                </a:solidFill>
                <a:effectLst/>
                <a:latin typeface="Calibri"/>
                <a:ea typeface="Calibri"/>
                <a:cs typeface="Calibri"/>
                <a:sym typeface="Calibri"/>
              </a:rPr>
              <a:t> </a:t>
            </a:r>
          </a:p>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14</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67742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In his concluding thoughts, he shares a reflection.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He concludes his advisory by noting,  “The hope of health workers has endured through far worse. Our efforts must as well.” </a:t>
            </a:r>
          </a:p>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15</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51747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417513" y="701675"/>
            <a:ext cx="6242050" cy="3511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eaLnBrk="0" fontAlgn="base" hangingPunct="0">
              <a:spcBef>
                <a:spcPct val="30000"/>
              </a:spcBef>
              <a:spcAft>
                <a:spcPct val="0"/>
              </a:spcAft>
              <a:defRPr/>
            </a:pPr>
            <a:endParaRPr lang="en-US" alt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63233" indent="-293551">
              <a:defRPr>
                <a:solidFill>
                  <a:schemeClr val="tx1"/>
                </a:solidFill>
                <a:latin typeface="Arial" pitchFamily="34" charset="0"/>
                <a:ea typeface="MS PGothic" pitchFamily="34" charset="-128"/>
              </a:defRPr>
            </a:lvl2pPr>
            <a:lvl3pPr marL="1174204" indent="-234841">
              <a:defRPr>
                <a:solidFill>
                  <a:schemeClr val="tx1"/>
                </a:solidFill>
                <a:latin typeface="Arial" pitchFamily="34" charset="0"/>
                <a:ea typeface="MS PGothic" pitchFamily="34" charset="-128"/>
              </a:defRPr>
            </a:lvl3pPr>
            <a:lvl4pPr marL="1643885" indent="-234841">
              <a:defRPr>
                <a:solidFill>
                  <a:schemeClr val="tx1"/>
                </a:solidFill>
                <a:latin typeface="Arial" pitchFamily="34" charset="0"/>
                <a:ea typeface="MS PGothic" pitchFamily="34" charset="-128"/>
              </a:defRPr>
            </a:lvl4pPr>
            <a:lvl5pPr marL="2113567" indent="-234841">
              <a:defRPr>
                <a:solidFill>
                  <a:schemeClr val="tx1"/>
                </a:solidFill>
                <a:latin typeface="Arial" pitchFamily="34" charset="0"/>
                <a:ea typeface="MS PGothic" pitchFamily="34" charset="-128"/>
              </a:defRPr>
            </a:lvl5pPr>
            <a:lvl6pPr marL="2583249" indent="-234841" eaLnBrk="0" fontAlgn="base" hangingPunct="0">
              <a:spcBef>
                <a:spcPct val="0"/>
              </a:spcBef>
              <a:spcAft>
                <a:spcPct val="0"/>
              </a:spcAft>
              <a:defRPr>
                <a:solidFill>
                  <a:schemeClr val="tx1"/>
                </a:solidFill>
                <a:latin typeface="Arial" pitchFamily="34" charset="0"/>
                <a:ea typeface="MS PGothic" pitchFamily="34" charset="-128"/>
              </a:defRPr>
            </a:lvl6pPr>
            <a:lvl7pPr marL="3052930" indent="-234841" eaLnBrk="0" fontAlgn="base" hangingPunct="0">
              <a:spcBef>
                <a:spcPct val="0"/>
              </a:spcBef>
              <a:spcAft>
                <a:spcPct val="0"/>
              </a:spcAft>
              <a:defRPr>
                <a:solidFill>
                  <a:schemeClr val="tx1"/>
                </a:solidFill>
                <a:latin typeface="Arial" pitchFamily="34" charset="0"/>
                <a:ea typeface="MS PGothic" pitchFamily="34" charset="-128"/>
              </a:defRPr>
            </a:lvl7pPr>
            <a:lvl8pPr marL="3522612" indent="-234841" eaLnBrk="0" fontAlgn="base" hangingPunct="0">
              <a:spcBef>
                <a:spcPct val="0"/>
              </a:spcBef>
              <a:spcAft>
                <a:spcPct val="0"/>
              </a:spcAft>
              <a:defRPr>
                <a:solidFill>
                  <a:schemeClr val="tx1"/>
                </a:solidFill>
                <a:latin typeface="Arial" pitchFamily="34" charset="0"/>
                <a:ea typeface="MS PGothic" pitchFamily="34" charset="-128"/>
              </a:defRPr>
            </a:lvl8pPr>
            <a:lvl9pPr marL="3992293" indent="-234841" eaLnBrk="0" fontAlgn="base" hangingPunct="0">
              <a:spcBef>
                <a:spcPct val="0"/>
              </a:spcBef>
              <a:spcAft>
                <a:spcPct val="0"/>
              </a:spcAft>
              <a:defRPr>
                <a:solidFill>
                  <a:schemeClr val="tx1"/>
                </a:solidFill>
                <a:latin typeface="Arial" pitchFamily="34" charset="0"/>
                <a:ea typeface="MS PGothic" pitchFamily="34" charset="-128"/>
              </a:defRPr>
            </a:lvl9pPr>
          </a:lstStyle>
          <a:p>
            <a:pPr marL="0" marR="0" lvl="0" indent="0" algn="l" defTabSz="469682" rtl="0" eaLnBrk="1" fontAlgn="auto" latinLnBrk="0" hangingPunct="1">
              <a:lnSpc>
                <a:spcPct val="100000"/>
              </a:lnSpc>
              <a:spcBef>
                <a:spcPts val="0"/>
              </a:spcBef>
              <a:spcAft>
                <a:spcPts val="0"/>
              </a:spcAft>
              <a:buClr>
                <a:srgbClr val="000000"/>
              </a:buClr>
              <a:buSzTx/>
              <a:buFont typeface="Arial"/>
              <a:buNone/>
              <a:tabLst/>
              <a:defRPr/>
            </a:pPr>
            <a:fld id="{EE33F94C-C7C4-40F1-8D43-2A90996B2406}" type="slidenum">
              <a:rPr kumimoji="0" lang="en-US" altLang="en-US" sz="1400" b="0" i="0" u="none" strike="noStrike" kern="0" cap="none" spc="0" normalizeH="0" baseline="0" noProof="0">
                <a:ln>
                  <a:noFill/>
                </a:ln>
                <a:solidFill>
                  <a:prstClr val="black"/>
                </a:solidFill>
                <a:effectLst/>
                <a:uLnTx/>
                <a:uFillTx/>
                <a:latin typeface="Calibri" pitchFamily="34" charset="0"/>
                <a:ea typeface="MS PGothic" pitchFamily="34" charset="-128"/>
                <a:cs typeface="Arial"/>
                <a:sym typeface="Arial"/>
              </a:rPr>
              <a:pPr marL="0" marR="0" lvl="0" indent="0" algn="l" defTabSz="469682" rtl="0" eaLnBrk="1" fontAlgn="auto" latinLnBrk="0" hangingPunct="1">
                <a:lnSpc>
                  <a:spcPct val="100000"/>
                </a:lnSpc>
                <a:spcBef>
                  <a:spcPts val="0"/>
                </a:spcBef>
                <a:spcAft>
                  <a:spcPts val="0"/>
                </a:spcAft>
                <a:buClr>
                  <a:srgbClr val="000000"/>
                </a:buClr>
                <a:buSzTx/>
                <a:buFont typeface="Arial"/>
                <a:buNone/>
                <a:tabLst/>
                <a:defRPr/>
              </a:pPr>
              <a:t>2</a:t>
            </a:fld>
            <a:endParaRPr kumimoji="0" lang="en-US" altLang="en-US" sz="1400" b="0" i="0" u="none" strike="noStrike" kern="0" cap="none" spc="0" normalizeH="0" baseline="0" noProof="0">
              <a:ln>
                <a:noFill/>
              </a:ln>
              <a:solidFill>
                <a:prstClr val="black"/>
              </a:solidFill>
              <a:effectLst/>
              <a:uLnTx/>
              <a:uFillTx/>
              <a:latin typeface="Calibri" pitchFamily="34" charset="0"/>
              <a:ea typeface="MS PGothic" pitchFamily="34" charset="-128"/>
              <a:cs typeface="Arial"/>
              <a:sym typeface="Arial"/>
            </a:endParaRPr>
          </a:p>
        </p:txBody>
      </p:sp>
    </p:spTree>
    <p:extLst>
      <p:ext uri="{BB962C8B-B14F-4D97-AF65-F5344CB8AC3E}">
        <p14:creationId xmlns:p14="http://schemas.microsoft.com/office/powerpoint/2010/main" val="2184287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2014 to now our ILPQC community has impacted and improved the health outcomes of tens of thousands of mothers and birthing patients and their babies.  Our newborn community has grown from 18 NICU teams to over 80 NICU/SCN/mother/baby unit teams.</a:t>
            </a:r>
          </a:p>
        </p:txBody>
      </p:sp>
      <p:sp>
        <p:nvSpPr>
          <p:cNvPr id="4" name="Slide Number Placeholder 3"/>
          <p:cNvSpPr>
            <a:spLocks noGrp="1"/>
          </p:cNvSpPr>
          <p:nvPr>
            <p:ph type="sldNum" sz="quarter" idx="10"/>
          </p:nvPr>
        </p:nvSpPr>
        <p:spPr/>
        <p:txBody>
          <a:bodyPr/>
          <a:lstStyle/>
          <a:p>
            <a:pPr marL="0" marR="0" lvl="0" indent="0" algn="l" defTabSz="939363" rtl="0" eaLnBrk="1" fontAlgn="auto" latinLnBrk="0" hangingPunct="1">
              <a:lnSpc>
                <a:spcPct val="100000"/>
              </a:lnSpc>
              <a:spcBef>
                <a:spcPts val="0"/>
              </a:spcBef>
              <a:spcAft>
                <a:spcPts val="0"/>
              </a:spcAft>
              <a:buClr>
                <a:srgbClr val="000000"/>
              </a:buClr>
              <a:buSzTx/>
              <a:buFont typeface="Arial"/>
              <a:buNone/>
              <a:tabLst/>
              <a:defRPr/>
            </a:pPr>
            <a:fld id="{E8BD2D14-F0AA-2844-871F-19DB90E80350}" type="slidenum">
              <a:rPr kumimoji="0" lang="en-US" sz="1400" b="0" i="0" u="none" strike="noStrike" kern="0" cap="none" spc="0" normalizeH="0" baseline="0" noProof="0">
                <a:ln>
                  <a:noFill/>
                </a:ln>
                <a:solidFill>
                  <a:prstClr val="black"/>
                </a:solidFill>
                <a:effectLst/>
                <a:uLnTx/>
                <a:uFillTx/>
                <a:latin typeface="Calibri" panose="020F0502020204030204"/>
                <a:cs typeface="Arial"/>
                <a:sym typeface="Arial"/>
              </a:rPr>
              <a:pPr marL="0" marR="0" lvl="0" indent="0" algn="l" defTabSz="939363"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400" b="0" i="0" u="none" strike="noStrike" kern="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122461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With our current BASIC initiative, we have come together to accomplish so much as our community turned to virtual connections.</a:t>
            </a:r>
            <a:endParaRPr dirty="0"/>
          </a:p>
        </p:txBody>
      </p:sp>
      <p:sp>
        <p:nvSpPr>
          <p:cNvPr id="211" name="Google Shape;21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64645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Together we have worked together to achieve better outcomes for newborns.</a:t>
            </a:r>
            <a:endParaRPr dirty="0"/>
          </a:p>
        </p:txBody>
      </p:sp>
      <p:sp>
        <p:nvSpPr>
          <p:cNvPr id="291" name="Google Shape;29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525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2e7f819f45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12e7f819f45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Together we have built team capacity</a:t>
            </a:r>
            <a:endParaRPr dirty="0"/>
          </a:p>
        </p:txBody>
      </p:sp>
      <p:sp>
        <p:nvSpPr>
          <p:cNvPr id="319" name="Google Shape;319;g12e7f819f45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56506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2e7f819f45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12e7f819f45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Together we began to examine disparities and inequities</a:t>
            </a:r>
            <a:endParaRPr dirty="0"/>
          </a:p>
        </p:txBody>
      </p:sp>
      <p:sp>
        <p:nvSpPr>
          <p:cNvPr id="327" name="Google Shape;327;g12e7f819f45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51187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2e7f819f45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12e7f819f45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Together we partnered with families</a:t>
            </a:r>
            <a:endParaRPr dirty="0"/>
          </a:p>
        </p:txBody>
      </p:sp>
      <p:sp>
        <p:nvSpPr>
          <p:cNvPr id="335" name="Google Shape;335;g12e7f819f45_0_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86091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2e7f819f45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12e7f819f45_0_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Together we built new relationships</a:t>
            </a:r>
            <a:endParaRPr dirty="0"/>
          </a:p>
        </p:txBody>
      </p:sp>
      <p:sp>
        <p:nvSpPr>
          <p:cNvPr id="343" name="Google Shape;343;g12e7f819f45_0_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35940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14"/>
        <p:cNvGrpSpPr/>
        <p:nvPr/>
      </p:nvGrpSpPr>
      <p:grpSpPr>
        <a:xfrm>
          <a:off x="0" y="0"/>
          <a:ext cx="0" cy="0"/>
          <a:chOff x="0" y="0"/>
          <a:chExt cx="0" cy="0"/>
        </a:xfrm>
      </p:grpSpPr>
      <p:sp>
        <p:nvSpPr>
          <p:cNvPr id="15" name="Google Shape;15;p27"/>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 name="Google Shape;16;p27"/>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7"/>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7"/>
          <p:cNvSpPr>
            <a:spLocks noGrp="1"/>
          </p:cNvSpPr>
          <p:nvPr>
            <p:ph type="pic" idx="2"/>
          </p:nvPr>
        </p:nvSpPr>
        <p:spPr>
          <a:xfrm>
            <a:off x="7118684" y="233915"/>
            <a:ext cx="5073316" cy="5943600"/>
          </a:xfrm>
          <a:prstGeom prst="rect">
            <a:avLst/>
          </a:prstGeom>
          <a:noFill/>
          <a:ln>
            <a:noFill/>
          </a:ln>
        </p:spPr>
      </p:sp>
      <p:grpSp>
        <p:nvGrpSpPr>
          <p:cNvPr id="19" name="Google Shape;19;p27"/>
          <p:cNvGrpSpPr/>
          <p:nvPr/>
        </p:nvGrpSpPr>
        <p:grpSpPr>
          <a:xfrm>
            <a:off x="0" y="5020348"/>
            <a:ext cx="12192000" cy="1837653"/>
            <a:chOff x="0" y="5020348"/>
            <a:chExt cx="12192000" cy="1837653"/>
          </a:xfrm>
        </p:grpSpPr>
        <p:sp>
          <p:nvSpPr>
            <p:cNvPr id="20" name="Google Shape;20;p27"/>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 name="Google Shape;21;p27"/>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 name="Google Shape;22;p27"/>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extLst>
      <p:ext uri="{BB962C8B-B14F-4D97-AF65-F5344CB8AC3E}">
        <p14:creationId xmlns:p14="http://schemas.microsoft.com/office/powerpoint/2010/main" val="1206377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9"/>
        <p:cNvGrpSpPr/>
        <p:nvPr/>
      </p:nvGrpSpPr>
      <p:grpSpPr>
        <a:xfrm>
          <a:off x="0" y="0"/>
          <a:ext cx="0" cy="0"/>
          <a:chOff x="0" y="0"/>
          <a:chExt cx="0" cy="0"/>
        </a:xfrm>
      </p:grpSpPr>
      <p:grpSp>
        <p:nvGrpSpPr>
          <p:cNvPr id="110" name="Google Shape;110;p36"/>
          <p:cNvGrpSpPr/>
          <p:nvPr/>
        </p:nvGrpSpPr>
        <p:grpSpPr>
          <a:xfrm>
            <a:off x="7191542" y="1"/>
            <a:ext cx="5000459" cy="1425992"/>
            <a:chOff x="7191542" y="1"/>
            <a:chExt cx="5000459" cy="1425992"/>
          </a:xfrm>
        </p:grpSpPr>
        <p:pic>
          <p:nvPicPr>
            <p:cNvPr id="111" name="Google Shape;111;p36"/>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12" name="Google Shape;112;p36"/>
            <p:cNvGrpSpPr/>
            <p:nvPr/>
          </p:nvGrpSpPr>
          <p:grpSpPr>
            <a:xfrm>
              <a:off x="7191542" y="1"/>
              <a:ext cx="5000459" cy="1425992"/>
              <a:chOff x="7186272" y="0"/>
              <a:chExt cx="5005729" cy="1427495"/>
            </a:xfrm>
          </p:grpSpPr>
          <p:sp>
            <p:nvSpPr>
              <p:cNvPr id="113" name="Google Shape;113;p3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 name="Google Shape;114;p3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15" name="Google Shape;115;p36"/>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3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17" name="Google Shape;117;p3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18" name="Google Shape;118;p3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229604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End">
  <p:cSld name="End">
    <p:spTree>
      <p:nvGrpSpPr>
        <p:cNvPr id="1" name="Shape 119"/>
        <p:cNvGrpSpPr/>
        <p:nvPr/>
      </p:nvGrpSpPr>
      <p:grpSpPr>
        <a:xfrm>
          <a:off x="0" y="0"/>
          <a:ext cx="0" cy="0"/>
          <a:chOff x="0" y="0"/>
          <a:chExt cx="0" cy="0"/>
        </a:xfrm>
      </p:grpSpPr>
      <p:grpSp>
        <p:nvGrpSpPr>
          <p:cNvPr id="120" name="Google Shape;120;p37"/>
          <p:cNvGrpSpPr/>
          <p:nvPr/>
        </p:nvGrpSpPr>
        <p:grpSpPr>
          <a:xfrm>
            <a:off x="0" y="0"/>
            <a:ext cx="12192000" cy="2148830"/>
            <a:chOff x="0" y="0"/>
            <a:chExt cx="12192000" cy="2148830"/>
          </a:xfrm>
        </p:grpSpPr>
        <p:sp>
          <p:nvSpPr>
            <p:cNvPr id="121" name="Google Shape;121;p37"/>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 name="Google Shape;122;p37"/>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23" name="Google Shape;123;p37"/>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 name="Google Shape;124;p37"/>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37"/>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6" name="Google Shape;126;p37"/>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127" name="Google Shape;127;p37"/>
          <p:cNvSpPr>
            <a:spLocks noGrp="1"/>
          </p:cNvSpPr>
          <p:nvPr>
            <p:ph type="pic" idx="2"/>
          </p:nvPr>
        </p:nvSpPr>
        <p:spPr>
          <a:xfrm>
            <a:off x="7118684" y="233915"/>
            <a:ext cx="5073316" cy="5943600"/>
          </a:xfrm>
          <a:prstGeom prst="rect">
            <a:avLst/>
          </a:prstGeom>
          <a:noFill/>
          <a:ln>
            <a:noFill/>
          </a:ln>
        </p:spPr>
      </p:sp>
    </p:spTree>
    <p:extLst>
      <p:ext uri="{BB962C8B-B14F-4D97-AF65-F5344CB8AC3E}">
        <p14:creationId xmlns:p14="http://schemas.microsoft.com/office/powerpoint/2010/main" val="1171046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dirty="0"/>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dirty="0"/>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24825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3"/>
        <p:cNvGrpSpPr/>
        <p:nvPr/>
      </p:nvGrpSpPr>
      <p:grpSpPr>
        <a:xfrm>
          <a:off x="0" y="0"/>
          <a:ext cx="0" cy="0"/>
          <a:chOff x="0" y="0"/>
          <a:chExt cx="0" cy="0"/>
        </a:xfrm>
      </p:grpSpPr>
      <p:sp>
        <p:nvSpPr>
          <p:cNvPr id="24" name="Google Shape;24;p28"/>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8"/>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6" name="Google Shape;26;p28"/>
          <p:cNvGrpSpPr/>
          <p:nvPr/>
        </p:nvGrpSpPr>
        <p:grpSpPr>
          <a:xfrm>
            <a:off x="7191542" y="1"/>
            <a:ext cx="5000459" cy="1425992"/>
            <a:chOff x="7191542" y="1"/>
            <a:chExt cx="5000459" cy="1425992"/>
          </a:xfrm>
        </p:grpSpPr>
        <p:pic>
          <p:nvPicPr>
            <p:cNvPr id="27" name="Google Shape;27;p28"/>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8" name="Google Shape;28;p28"/>
            <p:cNvGrpSpPr/>
            <p:nvPr/>
          </p:nvGrpSpPr>
          <p:grpSpPr>
            <a:xfrm>
              <a:off x="7191542" y="1"/>
              <a:ext cx="5000459" cy="1425992"/>
              <a:chOff x="7186272" y="0"/>
              <a:chExt cx="5005729" cy="1427495"/>
            </a:xfrm>
          </p:grpSpPr>
          <p:sp>
            <p:nvSpPr>
              <p:cNvPr id="29" name="Google Shape;29;p2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2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31" name="Google Shape;31;p28"/>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8"/>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3" name="Google Shape;33;p2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34" name="Google Shape;34;p2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22245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B">
  <p:cSld name="Cover B">
    <p:spTree>
      <p:nvGrpSpPr>
        <p:cNvPr id="1" name="Shape 35"/>
        <p:cNvGrpSpPr/>
        <p:nvPr/>
      </p:nvGrpSpPr>
      <p:grpSpPr>
        <a:xfrm>
          <a:off x="0" y="0"/>
          <a:ext cx="0" cy="0"/>
          <a:chOff x="0" y="0"/>
          <a:chExt cx="0" cy="0"/>
        </a:xfrm>
      </p:grpSpPr>
      <p:sp>
        <p:nvSpPr>
          <p:cNvPr id="36" name="Google Shape;36;p29"/>
          <p:cNvSpPr txBox="1">
            <a:spLocks noGrp="1"/>
          </p:cNvSpPr>
          <p:nvPr>
            <p:ph type="ctrTitle"/>
          </p:nvPr>
        </p:nvSpPr>
        <p:spPr>
          <a:xfrm>
            <a:off x="513348" y="2633534"/>
            <a:ext cx="5194433" cy="2387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9"/>
          <p:cNvSpPr txBox="1">
            <a:spLocks noGrp="1"/>
          </p:cNvSpPr>
          <p:nvPr>
            <p:ph type="subTitle" idx="1"/>
          </p:nvPr>
        </p:nvSpPr>
        <p:spPr>
          <a:xfrm>
            <a:off x="513348" y="5400325"/>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38" name="Google Shape;38;p29"/>
          <p:cNvGrpSpPr/>
          <p:nvPr/>
        </p:nvGrpSpPr>
        <p:grpSpPr>
          <a:xfrm flipH="1">
            <a:off x="-1" y="1"/>
            <a:ext cx="6418725" cy="1509822"/>
            <a:chOff x="7522541" y="1"/>
            <a:chExt cx="4669459" cy="1098357"/>
          </a:xfrm>
        </p:grpSpPr>
        <p:sp>
          <p:nvSpPr>
            <p:cNvPr id="39" name="Google Shape;39;p29"/>
            <p:cNvSpPr/>
            <p:nvPr/>
          </p:nvSpPr>
          <p:spPr>
            <a:xfrm>
              <a:off x="7522541" y="1"/>
              <a:ext cx="4669459" cy="1098357"/>
            </a:xfrm>
            <a:custGeom>
              <a:avLst/>
              <a:gdLst/>
              <a:ahLst/>
              <a:cxnLst/>
              <a:rect l="l" t="t" r="r" b="b"/>
              <a:pathLst>
                <a:path w="4669459" h="1098357" extrusionOk="0">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a:gsLst>
                <a:gs pos="0">
                  <a:srgbClr val="EF4114"/>
                </a:gs>
                <a:gs pos="4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 name="Google Shape;40;p29"/>
            <p:cNvSpPr/>
            <p:nvPr/>
          </p:nvSpPr>
          <p:spPr>
            <a:xfrm>
              <a:off x="7649481" y="1"/>
              <a:ext cx="4542519" cy="983565"/>
            </a:xfrm>
            <a:custGeom>
              <a:avLst/>
              <a:gdLst/>
              <a:ahLst/>
              <a:cxnLst/>
              <a:rect l="l" t="t" r="r" b="b"/>
              <a:pathLst>
                <a:path w="4542519" h="983565" extrusionOk="0">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41" name="Google Shape;41;p29"/>
          <p:cNvPicPr preferRelativeResize="0"/>
          <p:nvPr/>
        </p:nvPicPr>
        <p:blipFill rotWithShape="1">
          <a:blip r:embed="rId2">
            <a:alphaModFix/>
          </a:blip>
          <a:srcRect/>
          <a:stretch/>
        </p:blipFill>
        <p:spPr>
          <a:xfrm>
            <a:off x="513348" y="136525"/>
            <a:ext cx="1945206" cy="879974"/>
          </a:xfrm>
          <a:prstGeom prst="rect">
            <a:avLst/>
          </a:prstGeom>
          <a:noFill/>
          <a:ln>
            <a:noFill/>
          </a:ln>
        </p:spPr>
      </p:pic>
    </p:spTree>
    <p:extLst>
      <p:ext uri="{BB962C8B-B14F-4D97-AF65-F5344CB8AC3E}">
        <p14:creationId xmlns:p14="http://schemas.microsoft.com/office/powerpoint/2010/main" val="88348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42"/>
        <p:cNvGrpSpPr/>
        <p:nvPr/>
      </p:nvGrpSpPr>
      <p:grpSpPr>
        <a:xfrm>
          <a:off x="0" y="0"/>
          <a:ext cx="0" cy="0"/>
          <a:chOff x="0" y="0"/>
          <a:chExt cx="0" cy="0"/>
        </a:xfrm>
      </p:grpSpPr>
      <p:grpSp>
        <p:nvGrpSpPr>
          <p:cNvPr id="43" name="Google Shape;43;p30"/>
          <p:cNvGrpSpPr/>
          <p:nvPr/>
        </p:nvGrpSpPr>
        <p:grpSpPr>
          <a:xfrm>
            <a:off x="7191542" y="1"/>
            <a:ext cx="5000459" cy="1425992"/>
            <a:chOff x="7191542" y="1"/>
            <a:chExt cx="5000459" cy="1425992"/>
          </a:xfrm>
        </p:grpSpPr>
        <p:pic>
          <p:nvPicPr>
            <p:cNvPr id="44" name="Google Shape;44;p30"/>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45" name="Google Shape;45;p30"/>
            <p:cNvGrpSpPr/>
            <p:nvPr/>
          </p:nvGrpSpPr>
          <p:grpSpPr>
            <a:xfrm>
              <a:off x="7191542" y="1"/>
              <a:ext cx="5000459" cy="1425992"/>
              <a:chOff x="7186272" y="0"/>
              <a:chExt cx="5005729" cy="1427495"/>
            </a:xfrm>
          </p:grpSpPr>
          <p:sp>
            <p:nvSpPr>
              <p:cNvPr id="46" name="Google Shape;46;p30"/>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 name="Google Shape;47;p30"/>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48" name="Google Shape;48;p30"/>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0"/>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1" name="Google Shape;51;p30"/>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52" name="Google Shape;52;p3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572874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vider">
  <p:cSld name="Divider">
    <p:bg>
      <p:bgPr>
        <a:solidFill>
          <a:schemeClr val="lt2"/>
        </a:solidFill>
        <a:effectLst/>
      </p:bgPr>
    </p:bg>
    <p:spTree>
      <p:nvGrpSpPr>
        <p:cNvPr id="1" name="Shape 53"/>
        <p:cNvGrpSpPr/>
        <p:nvPr/>
      </p:nvGrpSpPr>
      <p:grpSpPr>
        <a:xfrm>
          <a:off x="0" y="0"/>
          <a:ext cx="0" cy="0"/>
          <a:chOff x="0" y="0"/>
          <a:chExt cx="0" cy="0"/>
        </a:xfrm>
      </p:grpSpPr>
      <p:grpSp>
        <p:nvGrpSpPr>
          <p:cNvPr id="54" name="Google Shape;54;p31"/>
          <p:cNvGrpSpPr/>
          <p:nvPr/>
        </p:nvGrpSpPr>
        <p:grpSpPr>
          <a:xfrm>
            <a:off x="0" y="5020347"/>
            <a:ext cx="12192000" cy="1837653"/>
            <a:chOff x="0" y="5020347"/>
            <a:chExt cx="12192000" cy="1837653"/>
          </a:xfrm>
        </p:grpSpPr>
        <p:sp>
          <p:nvSpPr>
            <p:cNvPr id="55" name="Google Shape;55;p31"/>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 name="Google Shape;56;p31"/>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 name="Google Shape;57;p31"/>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8" name="Google Shape;58;p31"/>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59" name="Google Shape;59;p31"/>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1"/>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3983086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hoto Slide">
  <p:cSld name="Photo Slide">
    <p:spTree>
      <p:nvGrpSpPr>
        <p:cNvPr id="1" name="Shape 61"/>
        <p:cNvGrpSpPr/>
        <p:nvPr/>
      </p:nvGrpSpPr>
      <p:grpSpPr>
        <a:xfrm>
          <a:off x="0" y="0"/>
          <a:ext cx="0" cy="0"/>
          <a:chOff x="0" y="0"/>
          <a:chExt cx="0" cy="0"/>
        </a:xfrm>
      </p:grpSpPr>
      <p:sp>
        <p:nvSpPr>
          <p:cNvPr id="62" name="Google Shape;62;p32"/>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63" name="Google Shape;63;p32"/>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64" name="Google Shape;64;p32"/>
          <p:cNvGrpSpPr/>
          <p:nvPr/>
        </p:nvGrpSpPr>
        <p:grpSpPr>
          <a:xfrm>
            <a:off x="0" y="5379426"/>
            <a:ext cx="2807368" cy="753891"/>
            <a:chOff x="0" y="5379426"/>
            <a:chExt cx="2807368" cy="753891"/>
          </a:xfrm>
        </p:grpSpPr>
        <p:sp>
          <p:nvSpPr>
            <p:cNvPr id="65" name="Google Shape;65;p32"/>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 name="Google Shape;66;p32"/>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67" name="Google Shape;67;p32"/>
          <p:cNvSpPr>
            <a:spLocks noGrp="1"/>
          </p:cNvSpPr>
          <p:nvPr>
            <p:ph type="pic" idx="2"/>
          </p:nvPr>
        </p:nvSpPr>
        <p:spPr>
          <a:xfrm>
            <a:off x="2807368" y="457202"/>
            <a:ext cx="8915400" cy="5943598"/>
          </a:xfrm>
          <a:prstGeom prst="rect">
            <a:avLst/>
          </a:prstGeom>
          <a:noFill/>
          <a:ln>
            <a:noFill/>
          </a:ln>
        </p:spPr>
      </p:sp>
      <p:pic>
        <p:nvPicPr>
          <p:cNvPr id="68" name="Google Shape;68;p32"/>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extLst>
      <p:ext uri="{BB962C8B-B14F-4D97-AF65-F5344CB8AC3E}">
        <p14:creationId xmlns:p14="http://schemas.microsoft.com/office/powerpoint/2010/main" val="1861370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ation">
  <p:cSld name="Quotation">
    <p:spTree>
      <p:nvGrpSpPr>
        <p:cNvPr id="1" name="Shape 69"/>
        <p:cNvGrpSpPr/>
        <p:nvPr/>
      </p:nvGrpSpPr>
      <p:grpSpPr>
        <a:xfrm>
          <a:off x="0" y="0"/>
          <a:ext cx="0" cy="0"/>
          <a:chOff x="0" y="0"/>
          <a:chExt cx="0" cy="0"/>
        </a:xfrm>
      </p:grpSpPr>
      <p:sp>
        <p:nvSpPr>
          <p:cNvPr id="70" name="Google Shape;70;p33"/>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 name="Google Shape;71;p33"/>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3"/>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3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74" name="Google Shape;74;p3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75" name="Google Shape;75;p3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76" name="Google Shape;76;p33"/>
          <p:cNvGrpSpPr/>
          <p:nvPr/>
        </p:nvGrpSpPr>
        <p:grpSpPr>
          <a:xfrm>
            <a:off x="7191542" y="1"/>
            <a:ext cx="5000459" cy="1425992"/>
            <a:chOff x="7191542" y="1"/>
            <a:chExt cx="5000459" cy="1425992"/>
          </a:xfrm>
        </p:grpSpPr>
        <p:pic>
          <p:nvPicPr>
            <p:cNvPr id="77" name="Google Shape;77;p33"/>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78" name="Google Shape;78;p33"/>
            <p:cNvGrpSpPr/>
            <p:nvPr/>
          </p:nvGrpSpPr>
          <p:grpSpPr>
            <a:xfrm>
              <a:off x="7191542" y="1"/>
              <a:ext cx="5000459" cy="1425992"/>
              <a:chOff x="7186272" y="0"/>
              <a:chExt cx="5005729" cy="1427495"/>
            </a:xfrm>
          </p:grpSpPr>
          <p:sp>
            <p:nvSpPr>
              <p:cNvPr id="79" name="Google Shape;79;p3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 name="Google Shape;80;p3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81" name="Google Shape;81;p33"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extLst>
      <p:ext uri="{BB962C8B-B14F-4D97-AF65-F5344CB8AC3E}">
        <p14:creationId xmlns:p14="http://schemas.microsoft.com/office/powerpoint/2010/main" val="3677400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ation">
  <p:cSld name="1_Quotation">
    <p:spTree>
      <p:nvGrpSpPr>
        <p:cNvPr id="1" name="Shape 82"/>
        <p:cNvGrpSpPr/>
        <p:nvPr/>
      </p:nvGrpSpPr>
      <p:grpSpPr>
        <a:xfrm>
          <a:off x="0" y="0"/>
          <a:ext cx="0" cy="0"/>
          <a:chOff x="0" y="0"/>
          <a:chExt cx="0" cy="0"/>
        </a:xfrm>
      </p:grpSpPr>
      <p:sp>
        <p:nvSpPr>
          <p:cNvPr id="83" name="Google Shape;83;p34"/>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4" name="Google Shape;84;p34"/>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4"/>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3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7" name="Google Shape;87;p34"/>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88" name="Google Shape;88;p3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89" name="Google Shape;89;p34"/>
          <p:cNvGrpSpPr/>
          <p:nvPr/>
        </p:nvGrpSpPr>
        <p:grpSpPr>
          <a:xfrm>
            <a:off x="7191542" y="1"/>
            <a:ext cx="5000459" cy="1425992"/>
            <a:chOff x="7191542" y="1"/>
            <a:chExt cx="5000459" cy="1425992"/>
          </a:xfrm>
        </p:grpSpPr>
        <p:pic>
          <p:nvPicPr>
            <p:cNvPr id="90" name="Google Shape;90;p34"/>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91" name="Google Shape;91;p34"/>
            <p:cNvGrpSpPr/>
            <p:nvPr/>
          </p:nvGrpSpPr>
          <p:grpSpPr>
            <a:xfrm>
              <a:off x="7191542" y="1"/>
              <a:ext cx="5000459" cy="1425992"/>
              <a:chOff x="7186272" y="0"/>
              <a:chExt cx="5005729" cy="1427495"/>
            </a:xfrm>
          </p:grpSpPr>
          <p:sp>
            <p:nvSpPr>
              <p:cNvPr id="92" name="Google Shape;92;p34"/>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34"/>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94" name="Google Shape;94;p34"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extLst>
      <p:ext uri="{BB962C8B-B14F-4D97-AF65-F5344CB8AC3E}">
        <p14:creationId xmlns:p14="http://schemas.microsoft.com/office/powerpoint/2010/main" val="2753519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95"/>
        <p:cNvGrpSpPr/>
        <p:nvPr/>
      </p:nvGrpSpPr>
      <p:grpSpPr>
        <a:xfrm>
          <a:off x="0" y="0"/>
          <a:ext cx="0" cy="0"/>
          <a:chOff x="0" y="0"/>
          <a:chExt cx="0" cy="0"/>
        </a:xfrm>
      </p:grpSpPr>
      <p:grpSp>
        <p:nvGrpSpPr>
          <p:cNvPr id="96" name="Google Shape;96;p35"/>
          <p:cNvGrpSpPr/>
          <p:nvPr/>
        </p:nvGrpSpPr>
        <p:grpSpPr>
          <a:xfrm>
            <a:off x="7191542" y="1"/>
            <a:ext cx="5000459" cy="1425992"/>
            <a:chOff x="7191542" y="1"/>
            <a:chExt cx="5000459" cy="1425992"/>
          </a:xfrm>
        </p:grpSpPr>
        <p:pic>
          <p:nvPicPr>
            <p:cNvPr id="97" name="Google Shape;97;p3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98" name="Google Shape;98;p35"/>
            <p:cNvGrpSpPr/>
            <p:nvPr/>
          </p:nvGrpSpPr>
          <p:grpSpPr>
            <a:xfrm>
              <a:off x="7191542" y="1"/>
              <a:ext cx="5000459" cy="1425992"/>
              <a:chOff x="7186272" y="0"/>
              <a:chExt cx="5005729" cy="1427495"/>
            </a:xfrm>
          </p:grpSpPr>
          <p:sp>
            <p:nvSpPr>
              <p:cNvPr id="99" name="Google Shape;99;p3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0" name="Google Shape;100;p3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01" name="Google Shape;101;p35"/>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5"/>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3" name="Google Shape;103;p35"/>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35"/>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5" name="Google Shape;105;p35"/>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3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7" name="Google Shape;107;p3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08" name="Google Shape;108;p3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788932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accent1"/>
              </a:buClr>
              <a:buSzPts val="3600"/>
              <a:buFont typeface="Calibri"/>
              <a:buNone/>
              <a:defRPr sz="3600" b="1"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1000"/>
              </a:spcBef>
              <a:spcAft>
                <a:spcPts val="0"/>
              </a:spcAft>
              <a:buClr>
                <a:schemeClr val="accent2"/>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1000"/>
              </a:spcBef>
              <a:spcAft>
                <a:spcPts val="0"/>
              </a:spcAft>
              <a:buClr>
                <a:schemeClr val="accent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1000"/>
              </a:spcBef>
              <a:spcAft>
                <a:spcPts val="0"/>
              </a:spcAft>
              <a:buClr>
                <a:schemeClr val="accent2"/>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2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19497"/>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20535457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
          <p:cNvSpPr txBox="1">
            <a:spLocks noGrp="1"/>
          </p:cNvSpPr>
          <p:nvPr>
            <p:ph type="ctrTitle"/>
          </p:nvPr>
        </p:nvSpPr>
        <p:spPr>
          <a:xfrm>
            <a:off x="1070409" y="1499849"/>
            <a:ext cx="7359215" cy="22670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4000"/>
              <a:buFont typeface="Calibri"/>
              <a:buNone/>
            </a:pPr>
            <a:r>
              <a:rPr lang="en-US" dirty="0"/>
              <a:t>Celebrating Perseverance with our Strong ILPQC Community</a:t>
            </a:r>
            <a:r>
              <a:rPr lang="en-US" b="0" dirty="0"/>
              <a:t> </a:t>
            </a:r>
            <a:endParaRPr dirty="0"/>
          </a:p>
        </p:txBody>
      </p:sp>
      <p:sp>
        <p:nvSpPr>
          <p:cNvPr id="155" name="Google Shape;155;p1"/>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dirty="0"/>
              <a:t>2022 Virtual Neonatal </a:t>
            </a:r>
          </a:p>
          <a:p>
            <a:pPr marL="0" lvl="0" indent="0" algn="l" rtl="0">
              <a:lnSpc>
                <a:spcPct val="100000"/>
              </a:lnSpc>
              <a:spcBef>
                <a:spcPts val="0"/>
              </a:spcBef>
              <a:spcAft>
                <a:spcPts val="0"/>
              </a:spcAft>
              <a:buSzPts val="2400"/>
              <a:buNone/>
            </a:pPr>
            <a:r>
              <a:rPr lang="en-US" dirty="0"/>
              <a:t>Face-to-Face Meeting</a:t>
            </a:r>
            <a:endParaRPr dirty="0"/>
          </a:p>
        </p:txBody>
      </p:sp>
      <p:pic>
        <p:nvPicPr>
          <p:cNvPr id="156" name="Google Shape;156;p1" descr="Pregnant woman holding stomach"/>
          <p:cNvPicPr preferRelativeResize="0">
            <a:picLocks noGrp="1"/>
          </p:cNvPicPr>
          <p:nvPr>
            <p:ph type="pic" idx="2"/>
          </p:nvPr>
        </p:nvPicPr>
        <p:blipFill rotWithShape="1">
          <a:blip r:embed="rId3">
            <a:alphaModFix/>
          </a:blip>
          <a:srcRect l="38182" t="-593" r="9454" b="591"/>
          <a:stretch/>
        </p:blipFill>
        <p:spPr>
          <a:xfrm>
            <a:off x="7790445" y="446158"/>
            <a:ext cx="4508374" cy="5279954"/>
          </a:xfrm>
          <a:prstGeom prst="rect">
            <a:avLst/>
          </a:prstGeom>
          <a:noFill/>
          <a:ln>
            <a:noFill/>
          </a:ln>
        </p:spPr>
      </p:pic>
    </p:spTree>
    <p:extLst>
      <p:ext uri="{BB962C8B-B14F-4D97-AF65-F5344CB8AC3E}">
        <p14:creationId xmlns:p14="http://schemas.microsoft.com/office/powerpoint/2010/main" val="2276077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
          <p:cNvSpPr txBox="1">
            <a:spLocks noGrp="1"/>
          </p:cNvSpPr>
          <p:nvPr>
            <p:ph type="title"/>
          </p:nvPr>
        </p:nvSpPr>
        <p:spPr>
          <a:xfrm>
            <a:off x="188259" y="606924"/>
            <a:ext cx="109728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3600"/>
              <a:buFont typeface="Calibri"/>
              <a:buNone/>
            </a:pPr>
            <a:r>
              <a:rPr lang="en-US" dirty="0"/>
              <a:t>Hospital Team Accomplishments</a:t>
            </a:r>
            <a:endParaRPr dirty="0"/>
          </a:p>
        </p:txBody>
      </p:sp>
      <p:sp>
        <p:nvSpPr>
          <p:cNvPr id="246" name="Google Shape;246;p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AEB3B7"/>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10</a:t>
            </a:fld>
            <a:endParaRPr kumimoji="0" sz="1200" b="0" i="0" u="none" strike="noStrike" kern="0" cap="none" spc="0" normalizeH="0" baseline="0" noProof="0">
              <a:ln>
                <a:noFill/>
              </a:ln>
              <a:solidFill>
                <a:srgbClr val="AEB3B7"/>
              </a:solidFill>
              <a:effectLst/>
              <a:uLnTx/>
              <a:uFillTx/>
              <a:latin typeface="Calibri"/>
              <a:cs typeface="Calibri"/>
              <a:sym typeface="Calibri"/>
            </a:endParaRPr>
          </a:p>
        </p:txBody>
      </p:sp>
      <p:sp>
        <p:nvSpPr>
          <p:cNvPr id="247" name="Google Shape;247;p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919497"/>
                </a:solidFill>
                <a:effectLst/>
                <a:uLnTx/>
                <a:uFillTx/>
                <a:latin typeface="Calibri"/>
                <a:cs typeface="Calibri"/>
                <a:sym typeface="Calibri"/>
              </a:rPr>
              <a:t>Illinois Perinatal Quality Collaborative</a:t>
            </a:r>
            <a:endParaRPr kumimoji="0" sz="1200" b="0" i="0" u="none" strike="noStrike" kern="0" cap="none" spc="0" normalizeH="0" baseline="0" noProof="0">
              <a:ln>
                <a:noFill/>
              </a:ln>
              <a:solidFill>
                <a:srgbClr val="919497"/>
              </a:solidFill>
              <a:effectLst/>
              <a:uLnTx/>
              <a:uFillTx/>
              <a:latin typeface="Calibri"/>
              <a:cs typeface="Calibri"/>
              <a:sym typeface="Calibri"/>
            </a:endParaRPr>
          </a:p>
        </p:txBody>
      </p:sp>
      <p:grpSp>
        <p:nvGrpSpPr>
          <p:cNvPr id="248" name="Google Shape;248;p4"/>
          <p:cNvGrpSpPr/>
          <p:nvPr/>
        </p:nvGrpSpPr>
        <p:grpSpPr>
          <a:xfrm>
            <a:off x="89164" y="2401328"/>
            <a:ext cx="12013671" cy="3041411"/>
            <a:chOff x="1758" y="801292"/>
            <a:chExt cx="12013671" cy="3041411"/>
          </a:xfrm>
        </p:grpSpPr>
        <p:sp>
          <p:nvSpPr>
            <p:cNvPr id="249" name="Google Shape;249;p4"/>
            <p:cNvSpPr/>
            <p:nvPr/>
          </p:nvSpPr>
          <p:spPr>
            <a:xfrm>
              <a:off x="1758" y="828185"/>
              <a:ext cx="2793057" cy="2234445"/>
            </a:xfrm>
            <a:prstGeom prst="rect">
              <a:avLst/>
            </a:prstGeom>
            <a:solidFill>
              <a:srgbClr val="BBBFC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50" name="Google Shape;250;p4"/>
            <p:cNvSpPr/>
            <p:nvPr/>
          </p:nvSpPr>
          <p:spPr>
            <a:xfrm>
              <a:off x="253133" y="2644619"/>
              <a:ext cx="2485821" cy="1171191"/>
            </a:xfrm>
            <a:prstGeom prst="wedgeRectCallout">
              <a:avLst>
                <a:gd name="adj1" fmla="val 20250"/>
                <a:gd name="adj2" fmla="val -60700"/>
              </a:avLst>
            </a:prstGeom>
            <a:solidFill>
              <a:srgbClr val="F5658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51" name="Google Shape;251;p4"/>
            <p:cNvSpPr txBox="1"/>
            <p:nvPr/>
          </p:nvSpPr>
          <p:spPr>
            <a:xfrm>
              <a:off x="236479" y="2660385"/>
              <a:ext cx="2485821" cy="1171191"/>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400"/>
                <a:buFont typeface="Calibri"/>
                <a:buNone/>
                <a:tabLst/>
                <a:defRPr/>
              </a:pPr>
              <a:r>
                <a:rPr kumimoji="0" lang="en-US" sz="2400" b="1" i="0" u="none" strike="noStrike" kern="0" cap="none" spc="0" normalizeH="0" baseline="0" noProof="0" dirty="0">
                  <a:ln>
                    <a:noFill/>
                  </a:ln>
                  <a:solidFill>
                    <a:srgbClr val="FFFFFF"/>
                  </a:solidFill>
                  <a:effectLst/>
                  <a:uLnTx/>
                  <a:uFillTx/>
                  <a:latin typeface="Calibri"/>
                  <a:ea typeface="Calibri"/>
                  <a:cs typeface="Calibri"/>
                  <a:sym typeface="Calibri"/>
                </a:rPr>
                <a:t>December 2020  </a:t>
              </a:r>
              <a:r>
                <a:rPr kumimoji="0" lang="en-US" sz="2000" b="0" i="0" u="none" strike="noStrike" kern="0" cap="none" spc="0" normalizeH="0" baseline="0" noProof="0" dirty="0">
                  <a:ln>
                    <a:noFill/>
                  </a:ln>
                  <a:solidFill>
                    <a:srgbClr val="FFFFFF"/>
                  </a:solidFill>
                  <a:effectLst/>
                  <a:uLnTx/>
                  <a:uFillTx/>
                  <a:latin typeface="Calibri"/>
                  <a:ea typeface="Calibri"/>
                  <a:cs typeface="Calibri"/>
                  <a:sym typeface="Calibri"/>
                </a:rPr>
                <a:t>Teams participating in BASIC Launch</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52" name="Google Shape;252;p4"/>
            <p:cNvSpPr/>
            <p:nvPr/>
          </p:nvSpPr>
          <p:spPr>
            <a:xfrm>
              <a:off x="3074121" y="821462"/>
              <a:ext cx="2793057" cy="2234445"/>
            </a:xfrm>
            <a:prstGeom prst="rect">
              <a:avLst/>
            </a:prstGeom>
            <a:solidFill>
              <a:srgbClr val="D1C3E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53" name="Google Shape;253;p4"/>
            <p:cNvSpPr/>
            <p:nvPr/>
          </p:nvSpPr>
          <p:spPr>
            <a:xfrm>
              <a:off x="3325496" y="2624448"/>
              <a:ext cx="2485821" cy="1198086"/>
            </a:xfrm>
            <a:prstGeom prst="wedgeRectCallout">
              <a:avLst>
                <a:gd name="adj1" fmla="val 20250"/>
                <a:gd name="adj2" fmla="val -60700"/>
              </a:avLst>
            </a:prstGeom>
            <a:solidFill>
              <a:srgbClr val="F5836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54" name="Google Shape;254;p4"/>
            <p:cNvSpPr txBox="1"/>
            <p:nvPr/>
          </p:nvSpPr>
          <p:spPr>
            <a:xfrm>
              <a:off x="3325496" y="2624448"/>
              <a:ext cx="2485821" cy="1198086"/>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400"/>
                <a:buFont typeface="Calibri"/>
                <a:buNone/>
                <a:tabLst/>
                <a:defRPr/>
              </a:pPr>
              <a:r>
                <a:rPr kumimoji="0" lang="en-US" sz="2400" b="1" i="0" u="none" strike="noStrike" kern="0" cap="none" spc="0" normalizeH="0" baseline="0" noProof="0">
                  <a:ln>
                    <a:noFill/>
                  </a:ln>
                  <a:solidFill>
                    <a:srgbClr val="FFFFFF"/>
                  </a:solidFill>
                  <a:effectLst/>
                  <a:uLnTx/>
                  <a:uFillTx/>
                  <a:latin typeface="Calibri"/>
                  <a:ea typeface="Calibri"/>
                  <a:cs typeface="Calibri"/>
                  <a:sym typeface="Calibri"/>
                </a:rPr>
                <a:t>May 2021</a:t>
              </a:r>
              <a:r>
                <a:rPr kumimoji="0" lang="en-US" sz="2400" b="0" i="0" u="none" strike="noStrike" kern="0" cap="none" spc="0" normalizeH="0" baseline="0" noProof="0">
                  <a:ln>
                    <a:noFill/>
                  </a:ln>
                  <a:solidFill>
                    <a:srgbClr val="FFFFFF"/>
                  </a:solidFill>
                  <a:effectLst/>
                  <a:uLnTx/>
                  <a:uFillTx/>
                  <a:latin typeface="Calibri"/>
                  <a:ea typeface="Calibri"/>
                  <a:cs typeface="Calibri"/>
                  <a:sym typeface="Calibri"/>
                </a:rPr>
                <a:t>:   </a:t>
              </a:r>
              <a:r>
                <a:rPr kumimoji="0" lang="en-US" sz="2000" b="0" i="0" u="none" strike="noStrike" kern="0" cap="none" spc="0" normalizeH="0" baseline="0" noProof="0">
                  <a:ln>
                    <a:noFill/>
                  </a:ln>
                  <a:solidFill>
                    <a:srgbClr val="FFFFFF"/>
                  </a:solidFill>
                  <a:effectLst/>
                  <a:uLnTx/>
                  <a:uFillTx/>
                  <a:latin typeface="Calibri"/>
                  <a:ea typeface="Calibri"/>
                  <a:cs typeface="Calibri"/>
                  <a:sym typeface="Calibri"/>
                </a:rPr>
                <a:t>Outstanding Launch Award Winners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55" name="Google Shape;255;p4"/>
            <p:cNvSpPr/>
            <p:nvPr/>
          </p:nvSpPr>
          <p:spPr>
            <a:xfrm>
              <a:off x="6146484" y="801292"/>
              <a:ext cx="2793057" cy="2234445"/>
            </a:xfrm>
            <a:prstGeom prst="rect">
              <a:avLst/>
            </a:prstGeom>
            <a:solidFill>
              <a:srgbClr val="F3D1E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56" name="Google Shape;256;p4"/>
            <p:cNvSpPr/>
            <p:nvPr/>
          </p:nvSpPr>
          <p:spPr>
            <a:xfrm>
              <a:off x="6394801" y="2563940"/>
              <a:ext cx="2491936" cy="1278763"/>
            </a:xfrm>
            <a:prstGeom prst="wedgeRectCallout">
              <a:avLst>
                <a:gd name="adj1" fmla="val 20250"/>
                <a:gd name="adj2" fmla="val -60700"/>
              </a:avLst>
            </a:prstGeom>
            <a:solidFill>
              <a:srgbClr val="FDD7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57" name="Google Shape;257;p4"/>
            <p:cNvSpPr txBox="1"/>
            <p:nvPr/>
          </p:nvSpPr>
          <p:spPr>
            <a:xfrm>
              <a:off x="6394801" y="2563940"/>
              <a:ext cx="2491936" cy="1278763"/>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400"/>
                <a:buFont typeface="Calibri"/>
                <a:buNone/>
                <a:tabLst/>
                <a:defRPr/>
              </a:pPr>
              <a:r>
                <a:rPr kumimoji="0" lang="en-US" sz="2400" b="1" i="0" u="none" strike="noStrike" kern="0" cap="none" spc="0" normalizeH="0" baseline="0" noProof="0">
                  <a:ln>
                    <a:noFill/>
                  </a:ln>
                  <a:solidFill>
                    <a:srgbClr val="FFFFFF"/>
                  </a:solidFill>
                  <a:effectLst/>
                  <a:uLnTx/>
                  <a:uFillTx/>
                  <a:latin typeface="Calibri"/>
                  <a:ea typeface="Calibri"/>
                  <a:cs typeface="Calibri"/>
                  <a:sym typeface="Calibri"/>
                </a:rPr>
                <a:t>October 2021</a:t>
              </a:r>
              <a:r>
                <a:rPr kumimoji="0" lang="en-US" sz="2400" b="0" i="0" u="none" strike="noStrike" kern="0" cap="none" spc="0" normalizeH="0" baseline="0" noProof="0">
                  <a:ln>
                    <a:noFill/>
                  </a:ln>
                  <a:solidFill>
                    <a:srgbClr val="FFFFFF"/>
                  </a:solidFill>
                  <a:effectLst/>
                  <a:uLnTx/>
                  <a:uFillTx/>
                  <a:latin typeface="Calibri"/>
                  <a:ea typeface="Calibri"/>
                  <a:cs typeface="Calibri"/>
                  <a:sym typeface="Calibri"/>
                </a:rPr>
                <a:t>:            </a:t>
              </a:r>
              <a:r>
                <a:rPr kumimoji="0" lang="en-US" sz="2000" b="0" i="0" u="none" strike="noStrike" kern="0" cap="none" spc="0" normalizeH="0" baseline="0" noProof="0">
                  <a:ln>
                    <a:noFill/>
                  </a:ln>
                  <a:solidFill>
                    <a:srgbClr val="FFFFFF"/>
                  </a:solidFill>
                  <a:effectLst/>
                  <a:uLnTx/>
                  <a:uFillTx/>
                  <a:latin typeface="Calibri"/>
                  <a:ea typeface="Calibri"/>
                  <a:cs typeface="Calibri"/>
                  <a:sym typeface="Calibri"/>
                </a:rPr>
                <a:t>QI Recognition Award Winners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58" name="Google Shape;258;p4"/>
            <p:cNvSpPr/>
            <p:nvPr/>
          </p:nvSpPr>
          <p:spPr>
            <a:xfrm>
              <a:off x="9218847" y="821462"/>
              <a:ext cx="2793057" cy="2234445"/>
            </a:xfrm>
            <a:prstGeom prst="rect">
              <a:avLst/>
            </a:prstGeom>
            <a:solidFill>
              <a:srgbClr val="FCE7E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59" name="Google Shape;259;p4"/>
            <p:cNvSpPr/>
            <p:nvPr/>
          </p:nvSpPr>
          <p:spPr>
            <a:xfrm>
              <a:off x="9410836" y="2624448"/>
              <a:ext cx="2604593" cy="1198086"/>
            </a:xfrm>
            <a:prstGeom prst="wedgeRectCallout">
              <a:avLst>
                <a:gd name="adj1" fmla="val 20250"/>
                <a:gd name="adj2" fmla="val -60700"/>
              </a:avLst>
            </a:prstGeom>
            <a:solidFill>
              <a:srgbClr val="6A95F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60" name="Google Shape;260;p4"/>
            <p:cNvSpPr txBox="1"/>
            <p:nvPr/>
          </p:nvSpPr>
          <p:spPr>
            <a:xfrm>
              <a:off x="9410837" y="2624448"/>
              <a:ext cx="2555287" cy="1198086"/>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400"/>
                <a:buFont typeface="Calibri"/>
                <a:buNone/>
                <a:tabLst/>
                <a:defRPr/>
              </a:pPr>
              <a:r>
                <a:rPr kumimoji="0" lang="en-US" sz="2400" b="1" i="0" u="none" strike="noStrike" kern="0" cap="none" spc="0" normalizeH="0" baseline="0" noProof="0" dirty="0">
                  <a:ln>
                    <a:noFill/>
                  </a:ln>
                  <a:solidFill>
                    <a:srgbClr val="FFFFFF"/>
                  </a:solidFill>
                  <a:effectLst/>
                  <a:uLnTx/>
                  <a:uFillTx/>
                  <a:latin typeface="Calibri"/>
                  <a:ea typeface="Calibri"/>
                  <a:cs typeface="Calibri"/>
                  <a:sym typeface="Calibri"/>
                </a:rPr>
                <a:t>May 2022:                  </a:t>
              </a:r>
              <a:r>
                <a:rPr kumimoji="0" lang="en-US" sz="2000" b="0" i="0" u="none" strike="noStrike" kern="0" cap="none" spc="0" normalizeH="0" baseline="0" noProof="0" dirty="0">
                  <a:ln>
                    <a:noFill/>
                  </a:ln>
                  <a:solidFill>
                    <a:srgbClr val="FFFFFF"/>
                  </a:solidFill>
                  <a:effectLst/>
                  <a:uLnTx/>
                  <a:uFillTx/>
                  <a:latin typeface="Calibri"/>
                  <a:ea typeface="Calibri"/>
                  <a:cs typeface="Calibri"/>
                  <a:sym typeface="Calibri"/>
                </a:rPr>
                <a:t>QI Excellence, Leader and Recognition  Award Winners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sp>
        <p:nvSpPr>
          <p:cNvPr id="261" name="Google Shape;261;p4"/>
          <p:cNvSpPr txBox="1"/>
          <p:nvPr/>
        </p:nvSpPr>
        <p:spPr>
          <a:xfrm>
            <a:off x="506506" y="2433918"/>
            <a:ext cx="2160494" cy="186204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1500"/>
              <a:buFont typeface="Arial"/>
              <a:buNone/>
              <a:tabLst/>
              <a:defRPr/>
            </a:pPr>
            <a:r>
              <a:rPr kumimoji="0" lang="en-US" sz="11500" b="1" i="0" u="none" strike="noStrike" kern="0" cap="none" spc="0" normalizeH="0" baseline="0" noProof="0">
                <a:ln>
                  <a:noFill/>
                </a:ln>
                <a:solidFill>
                  <a:srgbClr val="F5668F"/>
                </a:solidFill>
                <a:effectLst/>
                <a:uLnTx/>
                <a:uFillTx/>
                <a:latin typeface="Calibri"/>
                <a:ea typeface="Calibri"/>
                <a:cs typeface="Calibri"/>
                <a:sym typeface="Calibri"/>
              </a:rPr>
              <a:t>82</a:t>
            </a:r>
            <a:endParaRPr kumimoji="0" sz="11500" b="0" i="0" u="none" strike="noStrike" kern="0" cap="none" spc="0" normalizeH="0" baseline="0" noProof="0">
              <a:ln>
                <a:noFill/>
              </a:ln>
              <a:solidFill>
                <a:srgbClr val="F5668F"/>
              </a:solidFill>
              <a:effectLst/>
              <a:uLnTx/>
              <a:uFillTx/>
              <a:latin typeface="Calibri"/>
              <a:ea typeface="Calibri"/>
              <a:cs typeface="Calibri"/>
              <a:sym typeface="Calibri"/>
            </a:endParaRPr>
          </a:p>
        </p:txBody>
      </p:sp>
      <p:sp>
        <p:nvSpPr>
          <p:cNvPr id="262" name="Google Shape;262;p4"/>
          <p:cNvSpPr txBox="1"/>
          <p:nvPr/>
        </p:nvSpPr>
        <p:spPr>
          <a:xfrm>
            <a:off x="9679642" y="2401328"/>
            <a:ext cx="2160494" cy="186204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1500"/>
              <a:buFont typeface="Arial"/>
              <a:buNone/>
              <a:tabLst/>
              <a:defRPr/>
            </a:pPr>
            <a:r>
              <a:rPr kumimoji="0" lang="en-US" sz="11500" b="1" i="0" u="none" strike="noStrike" kern="0" cap="none" spc="0" normalizeH="0" baseline="0" noProof="0">
                <a:ln>
                  <a:noFill/>
                </a:ln>
                <a:solidFill>
                  <a:srgbClr val="6B95FD"/>
                </a:solidFill>
                <a:effectLst/>
                <a:uLnTx/>
                <a:uFillTx/>
                <a:latin typeface="Calibri"/>
                <a:ea typeface="Calibri"/>
                <a:cs typeface="Calibri"/>
                <a:sym typeface="Calibri"/>
              </a:rPr>
              <a:t>29</a:t>
            </a:r>
            <a:endParaRPr kumimoji="0" sz="11500" b="0" i="0" u="none" strike="noStrike" kern="0" cap="none" spc="0" normalizeH="0" baseline="0" noProof="0">
              <a:ln>
                <a:noFill/>
              </a:ln>
              <a:solidFill>
                <a:srgbClr val="6B95FD"/>
              </a:solidFill>
              <a:effectLst/>
              <a:uLnTx/>
              <a:uFillTx/>
              <a:latin typeface="Calibri"/>
              <a:ea typeface="Calibri"/>
              <a:cs typeface="Calibri"/>
              <a:sym typeface="Calibri"/>
            </a:endParaRPr>
          </a:p>
        </p:txBody>
      </p:sp>
      <p:sp>
        <p:nvSpPr>
          <p:cNvPr id="263" name="Google Shape;263;p4"/>
          <p:cNvSpPr txBox="1"/>
          <p:nvPr/>
        </p:nvSpPr>
        <p:spPr>
          <a:xfrm>
            <a:off x="6678706" y="2433918"/>
            <a:ext cx="2160494" cy="186204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1500"/>
              <a:buFont typeface="Arial"/>
              <a:buNone/>
              <a:tabLst/>
              <a:defRPr/>
            </a:pPr>
            <a:r>
              <a:rPr kumimoji="0" lang="en-US" sz="11500" b="1" i="0" u="none" strike="noStrike" kern="0" cap="none" spc="0" normalizeH="0" baseline="0" noProof="0">
                <a:ln>
                  <a:noFill/>
                </a:ln>
                <a:solidFill>
                  <a:srgbClr val="FDD702"/>
                </a:solidFill>
                <a:effectLst/>
                <a:uLnTx/>
                <a:uFillTx/>
                <a:latin typeface="Calibri"/>
                <a:ea typeface="Calibri"/>
                <a:cs typeface="Calibri"/>
                <a:sym typeface="Calibri"/>
              </a:rPr>
              <a:t>47</a:t>
            </a:r>
            <a:endParaRPr kumimoji="0" sz="11500" b="0" i="0" u="none" strike="noStrike" kern="0" cap="none" spc="0" normalizeH="0" baseline="0" noProof="0">
              <a:ln>
                <a:noFill/>
              </a:ln>
              <a:solidFill>
                <a:srgbClr val="FDD702"/>
              </a:solidFill>
              <a:effectLst/>
              <a:uLnTx/>
              <a:uFillTx/>
              <a:latin typeface="Calibri"/>
              <a:ea typeface="Calibri"/>
              <a:cs typeface="Calibri"/>
              <a:sym typeface="Calibri"/>
            </a:endParaRPr>
          </a:p>
        </p:txBody>
      </p:sp>
      <p:sp>
        <p:nvSpPr>
          <p:cNvPr id="264" name="Google Shape;264;p4"/>
          <p:cNvSpPr txBox="1"/>
          <p:nvPr/>
        </p:nvSpPr>
        <p:spPr>
          <a:xfrm>
            <a:off x="3514165" y="2401328"/>
            <a:ext cx="2160494" cy="186204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1500"/>
              <a:buFont typeface="Arial"/>
              <a:buNone/>
              <a:tabLst/>
              <a:defRPr/>
            </a:pPr>
            <a:r>
              <a:rPr kumimoji="0" lang="en-US" sz="11500" b="1" i="0" u="none" strike="noStrike" kern="0" cap="none" spc="0" normalizeH="0" baseline="0" noProof="0">
                <a:ln>
                  <a:noFill/>
                </a:ln>
                <a:solidFill>
                  <a:srgbClr val="F58366"/>
                </a:solidFill>
                <a:effectLst/>
                <a:uLnTx/>
                <a:uFillTx/>
                <a:latin typeface="Calibri"/>
                <a:ea typeface="Calibri"/>
                <a:cs typeface="Calibri"/>
                <a:sym typeface="Calibri"/>
              </a:rPr>
              <a:t>53</a:t>
            </a:r>
            <a:endParaRPr kumimoji="0" sz="11500" b="0" i="0" u="none" strike="noStrike" kern="0" cap="none" spc="0" normalizeH="0" baseline="0" noProof="0">
              <a:ln>
                <a:noFill/>
              </a:ln>
              <a:solidFill>
                <a:srgbClr val="F58366"/>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903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1" name="Google Shape;271;p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AEB3B7"/>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11</a:t>
            </a:fld>
            <a:endParaRPr kumimoji="0" sz="1200" b="0" i="0" u="none" strike="noStrike" kern="0" cap="none" spc="0" normalizeH="0" baseline="0" noProof="0">
              <a:ln>
                <a:noFill/>
              </a:ln>
              <a:solidFill>
                <a:srgbClr val="AEB3B7"/>
              </a:solidFill>
              <a:effectLst/>
              <a:uLnTx/>
              <a:uFillTx/>
              <a:latin typeface="Calibri"/>
              <a:cs typeface="Calibri"/>
              <a:sym typeface="Calibri"/>
            </a:endParaRPr>
          </a:p>
        </p:txBody>
      </p:sp>
      <p:sp>
        <p:nvSpPr>
          <p:cNvPr id="272" name="Google Shape;272;p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919497"/>
                </a:solidFill>
                <a:effectLst/>
                <a:uLnTx/>
                <a:uFillTx/>
                <a:latin typeface="Calibri"/>
                <a:cs typeface="Calibri"/>
                <a:sym typeface="Calibri"/>
              </a:rPr>
              <a:t>Illinois Perinatal Quality Collaborative</a:t>
            </a:r>
            <a:endParaRPr kumimoji="0" sz="1200" b="0" i="0" u="none" strike="noStrike" kern="0" cap="none" spc="0" normalizeH="0" baseline="0" noProof="0">
              <a:ln>
                <a:noFill/>
              </a:ln>
              <a:solidFill>
                <a:srgbClr val="919497"/>
              </a:solidFill>
              <a:effectLst/>
              <a:uLnTx/>
              <a:uFillTx/>
              <a:latin typeface="Calibri"/>
              <a:cs typeface="Calibri"/>
              <a:sym typeface="Calibri"/>
            </a:endParaRPr>
          </a:p>
        </p:txBody>
      </p:sp>
      <p:pic>
        <p:nvPicPr>
          <p:cNvPr id="274" name="Google Shape;274;p5"/>
          <p:cNvPicPr preferRelativeResize="0"/>
          <p:nvPr/>
        </p:nvPicPr>
        <p:blipFill rotWithShape="1">
          <a:blip r:embed="rId3">
            <a:alphaModFix/>
          </a:blip>
          <a:srcRect/>
          <a:stretch/>
        </p:blipFill>
        <p:spPr>
          <a:xfrm>
            <a:off x="318645" y="1222263"/>
            <a:ext cx="3171186" cy="2764878"/>
          </a:xfrm>
          <a:prstGeom prst="rect">
            <a:avLst/>
          </a:prstGeom>
          <a:noFill/>
          <a:ln w="38100" cap="flat" cmpd="sng">
            <a:solidFill>
              <a:schemeClr val="accent1"/>
            </a:solidFill>
            <a:prstDash val="solid"/>
            <a:round/>
            <a:headEnd type="none" w="sm" len="sm"/>
            <a:tailEnd type="none" w="sm" len="sm"/>
          </a:ln>
        </p:spPr>
      </p:pic>
      <p:pic>
        <p:nvPicPr>
          <p:cNvPr id="275" name="Google Shape;275;p5"/>
          <p:cNvPicPr preferRelativeResize="0"/>
          <p:nvPr/>
        </p:nvPicPr>
        <p:blipFill rotWithShape="1">
          <a:blip r:embed="rId4">
            <a:alphaModFix/>
          </a:blip>
          <a:srcRect l="10921" t="8732" r="12967"/>
          <a:stretch/>
        </p:blipFill>
        <p:spPr>
          <a:xfrm>
            <a:off x="8423980" y="1568689"/>
            <a:ext cx="3334871" cy="2999161"/>
          </a:xfrm>
          <a:prstGeom prst="rect">
            <a:avLst/>
          </a:prstGeom>
          <a:noFill/>
          <a:ln w="38100" cap="flat" cmpd="sng">
            <a:solidFill>
              <a:schemeClr val="accent1"/>
            </a:solidFill>
            <a:prstDash val="solid"/>
            <a:round/>
            <a:headEnd type="none" w="sm" len="sm"/>
            <a:tailEnd type="none" w="sm" len="sm"/>
          </a:ln>
        </p:spPr>
      </p:pic>
      <p:pic>
        <p:nvPicPr>
          <p:cNvPr id="276" name="Google Shape;276;p5"/>
          <p:cNvPicPr preferRelativeResize="0"/>
          <p:nvPr/>
        </p:nvPicPr>
        <p:blipFill rotWithShape="1">
          <a:blip r:embed="rId5">
            <a:alphaModFix/>
          </a:blip>
          <a:srcRect/>
          <a:stretch/>
        </p:blipFill>
        <p:spPr>
          <a:xfrm>
            <a:off x="4204880" y="1201982"/>
            <a:ext cx="3958691" cy="2975204"/>
          </a:xfrm>
          <a:prstGeom prst="rect">
            <a:avLst/>
          </a:prstGeom>
          <a:noFill/>
          <a:ln w="38100" cap="flat" cmpd="sng">
            <a:solidFill>
              <a:schemeClr val="accent1"/>
            </a:solidFill>
            <a:prstDash val="solid"/>
            <a:round/>
            <a:headEnd type="none" w="sm" len="sm"/>
            <a:tailEnd type="none" w="sm" len="sm"/>
          </a:ln>
        </p:spPr>
      </p:pic>
      <p:pic>
        <p:nvPicPr>
          <p:cNvPr id="277" name="Google Shape;277;p5"/>
          <p:cNvPicPr preferRelativeResize="0"/>
          <p:nvPr/>
        </p:nvPicPr>
        <p:blipFill rotWithShape="1">
          <a:blip r:embed="rId6">
            <a:alphaModFix/>
          </a:blip>
          <a:srcRect/>
          <a:stretch/>
        </p:blipFill>
        <p:spPr>
          <a:xfrm>
            <a:off x="5219852" y="3863449"/>
            <a:ext cx="4119021" cy="2831827"/>
          </a:xfrm>
          <a:prstGeom prst="rect">
            <a:avLst/>
          </a:prstGeom>
          <a:noFill/>
          <a:ln w="38100" cap="flat" cmpd="sng">
            <a:solidFill>
              <a:schemeClr val="accent1"/>
            </a:solidFill>
            <a:prstDash val="solid"/>
            <a:round/>
            <a:headEnd type="none" w="sm" len="sm"/>
            <a:tailEnd type="none" w="sm" len="sm"/>
          </a:ln>
        </p:spPr>
      </p:pic>
      <p:pic>
        <p:nvPicPr>
          <p:cNvPr id="278" name="Google Shape;278;p5"/>
          <p:cNvPicPr preferRelativeResize="0">
            <a:picLocks noGrp="1"/>
          </p:cNvPicPr>
          <p:nvPr>
            <p:ph type="body" idx="1"/>
          </p:nvPr>
        </p:nvPicPr>
        <p:blipFill rotWithShape="1">
          <a:blip r:embed="rId7">
            <a:alphaModFix/>
          </a:blip>
          <a:srcRect/>
          <a:stretch/>
        </p:blipFill>
        <p:spPr>
          <a:xfrm>
            <a:off x="628492" y="3916500"/>
            <a:ext cx="3698751" cy="2774063"/>
          </a:xfrm>
          <a:prstGeom prst="rect">
            <a:avLst/>
          </a:prstGeom>
          <a:noFill/>
          <a:ln w="38100" cap="flat" cmpd="sng">
            <a:solidFill>
              <a:schemeClr val="accent1"/>
            </a:solidFill>
            <a:prstDash val="solid"/>
            <a:round/>
            <a:headEnd type="none" w="sm" len="sm"/>
            <a:tailEnd type="none" w="sm" len="sm"/>
          </a:ln>
        </p:spPr>
      </p:pic>
      <p:sp>
        <p:nvSpPr>
          <p:cNvPr id="3" name="Title 2">
            <a:extLst>
              <a:ext uri="{FF2B5EF4-FFF2-40B4-BE49-F238E27FC236}">
                <a16:creationId xmlns:a16="http://schemas.microsoft.com/office/drawing/2014/main" id="{945DC732-0F1B-091C-1C04-5BC19B4919EB}"/>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567789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6"/>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3600"/>
              <a:buFont typeface="Calibri"/>
              <a:buNone/>
            </a:pPr>
            <a:r>
              <a:rPr lang="en-US" dirty="0"/>
              <a:t>ILPQC Community</a:t>
            </a:r>
            <a:endParaRPr dirty="0"/>
          </a:p>
        </p:txBody>
      </p:sp>
      <p:sp>
        <p:nvSpPr>
          <p:cNvPr id="285" name="Google Shape;285;p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AEB3B7"/>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12</a:t>
            </a:fld>
            <a:endParaRPr kumimoji="0" sz="1200" b="0" i="0" u="none" strike="noStrike" kern="0" cap="none" spc="0" normalizeH="0" baseline="0" noProof="0">
              <a:ln>
                <a:noFill/>
              </a:ln>
              <a:solidFill>
                <a:srgbClr val="AEB3B7"/>
              </a:solidFill>
              <a:effectLst/>
              <a:uLnTx/>
              <a:uFillTx/>
              <a:latin typeface="Calibri"/>
              <a:cs typeface="Calibri"/>
              <a:sym typeface="Calibri"/>
            </a:endParaRPr>
          </a:p>
        </p:txBody>
      </p:sp>
      <p:sp>
        <p:nvSpPr>
          <p:cNvPr id="286" name="Google Shape;286;p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919497"/>
                </a:solidFill>
                <a:effectLst/>
                <a:uLnTx/>
                <a:uFillTx/>
                <a:latin typeface="Calibri"/>
                <a:cs typeface="Calibri"/>
                <a:sym typeface="Calibri"/>
              </a:rPr>
              <a:t>Illinois Perinatal Quality Collaborative</a:t>
            </a:r>
            <a:endParaRPr kumimoji="0" sz="1200" b="0" i="0" u="none" strike="noStrike" kern="0" cap="none" spc="0" normalizeH="0" baseline="0" noProof="0">
              <a:ln>
                <a:noFill/>
              </a:ln>
              <a:solidFill>
                <a:srgbClr val="919497"/>
              </a:solidFill>
              <a:effectLst/>
              <a:uLnTx/>
              <a:uFillTx/>
              <a:latin typeface="Calibri"/>
              <a:cs typeface="Calibri"/>
              <a:sym typeface="Calibri"/>
            </a:endParaRPr>
          </a:p>
        </p:txBody>
      </p:sp>
      <p:pic>
        <p:nvPicPr>
          <p:cNvPr id="287" name="Google Shape;287;p6"/>
          <p:cNvPicPr preferRelativeResize="0">
            <a:picLocks noGrp="1"/>
          </p:cNvPicPr>
          <p:nvPr>
            <p:ph type="body" idx="1"/>
          </p:nvPr>
        </p:nvPicPr>
        <p:blipFill rotWithShape="1">
          <a:blip r:embed="rId3">
            <a:alphaModFix/>
          </a:blip>
          <a:srcRect l="6885" t="-480" r="134" b="11363"/>
          <a:stretch/>
        </p:blipFill>
        <p:spPr>
          <a:xfrm>
            <a:off x="1465936" y="1546412"/>
            <a:ext cx="9260128" cy="4992500"/>
          </a:xfrm>
          <a:prstGeom prst="rect">
            <a:avLst/>
          </a:prstGeom>
          <a:noFill/>
          <a:ln>
            <a:noFill/>
          </a:ln>
        </p:spPr>
      </p:pic>
    </p:spTree>
    <p:extLst>
      <p:ext uri="{BB962C8B-B14F-4D97-AF65-F5344CB8AC3E}">
        <p14:creationId xmlns:p14="http://schemas.microsoft.com/office/powerpoint/2010/main" val="3179585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74816"/>
            <a:ext cx="10972800" cy="1325563"/>
          </a:xfrm>
        </p:spPr>
        <p:txBody>
          <a:bodyPr>
            <a:normAutofit/>
          </a:bodyPr>
          <a:lstStyle/>
          <a:p>
            <a:r>
              <a:rPr lang="en-US" sz="4000" b="1" dirty="0">
                <a:solidFill>
                  <a:schemeClr val="accent3"/>
                </a:solidFill>
                <a:latin typeface="Goudy Old Style" panose="02020502050305020303" pitchFamily="18" charset="0"/>
                <a:cs typeface="Calibri" panose="020F0502020204030204" pitchFamily="34" charset="0"/>
              </a:rPr>
              <a:t>ILPQC Foundation</a:t>
            </a:r>
          </a:p>
        </p:txBody>
      </p:sp>
      <p:sp>
        <p:nvSpPr>
          <p:cNvPr id="4" name="Slide Number Placeholder 3"/>
          <p:cNvSpPr>
            <a:spLocks noGrp="1"/>
          </p:cNvSpPr>
          <p:nvPr>
            <p:ph type="sldNum" sz="quarter" idx="4294967295"/>
          </p:nvPr>
        </p:nvSpPr>
        <p:spPr>
          <a:xfrm>
            <a:off x="88392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97033E4B-E3EB-3D46-B2D8-3159663620FA}" type="slidenum">
              <a:rPr kumimoji="0" lang="en-US" sz="1200" b="0" i="0" u="none" strike="noStrike" kern="1200" cap="none" spc="0" normalizeH="0" baseline="0" noProof="0" smtClean="0">
                <a:ln>
                  <a:noFill/>
                </a:ln>
                <a:solidFill>
                  <a:srgbClr val="F3F6FB">
                    <a:lumMod val="60000"/>
                    <a:lumOff val="40000"/>
                  </a:srgbClr>
                </a:solidFill>
                <a:effectLst/>
                <a:uLnTx/>
                <a:uFillTx/>
                <a:latin typeface="Arial"/>
                <a:ea typeface="+mn-ea"/>
                <a:cs typeface="+mn-cs"/>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US" sz="1200" b="0" i="0" u="none" strike="noStrike" kern="1200" cap="none" spc="0" normalizeH="0" baseline="0" noProof="0" dirty="0">
              <a:ln>
                <a:noFill/>
              </a:ln>
              <a:solidFill>
                <a:srgbClr val="F3F6FB">
                  <a:lumMod val="60000"/>
                  <a:lumOff val="40000"/>
                </a:srgbClr>
              </a:solidFill>
              <a:effectLst/>
              <a:uLnTx/>
              <a:uFillTx/>
              <a:latin typeface="Arial"/>
              <a:ea typeface="+mn-ea"/>
              <a:cs typeface="+mn-cs"/>
              <a:sym typeface="Arial"/>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919497"/>
                </a:solidFill>
                <a:effectLst/>
                <a:uLnTx/>
                <a:uFillTx/>
                <a:latin typeface="Calibri"/>
                <a:cs typeface="Calibri"/>
                <a:sym typeface="Calibri"/>
              </a:rPr>
              <a:t>Illinois Perinatal Quality Collaborative</a:t>
            </a:r>
            <a:endParaRPr kumimoji="0" lang="en-US" sz="1200" b="0" i="0" u="none" strike="noStrike" kern="0" cap="none" spc="0" normalizeH="0" baseline="0" noProof="0" dirty="0">
              <a:ln>
                <a:noFill/>
              </a:ln>
              <a:solidFill>
                <a:srgbClr val="919497"/>
              </a:solidFill>
              <a:effectLst/>
              <a:uLnTx/>
              <a:uFillTx/>
              <a:latin typeface="Calibri"/>
              <a:cs typeface="Calibri"/>
              <a:sym typeface="Calibri"/>
            </a:endParaRPr>
          </a:p>
        </p:txBody>
      </p:sp>
      <p:pic>
        <p:nvPicPr>
          <p:cNvPr id="8" name="Content Placeholder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00013" y="1388881"/>
            <a:ext cx="6139187" cy="4080237"/>
          </a:xfrm>
          <a:prstGeom prst="rect">
            <a:avLst/>
          </a:prstGeom>
        </p:spPr>
      </p:pic>
      <p:sp>
        <p:nvSpPr>
          <p:cNvPr id="9" name="TextBox 8"/>
          <p:cNvSpPr txBox="1"/>
          <p:nvPr/>
        </p:nvSpPr>
        <p:spPr>
          <a:xfrm>
            <a:off x="2700013" y="5266402"/>
            <a:ext cx="6139187" cy="646331"/>
          </a:xfrm>
          <a:prstGeom prst="rect">
            <a:avLst/>
          </a:prstGeom>
          <a:solidFill>
            <a:schemeClr val="bg2"/>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
                <a:srgbClr val="000000"/>
              </a:buClr>
              <a:buSzTx/>
              <a:buFont typeface="Arial"/>
              <a:buNone/>
              <a:tabLst/>
              <a:defRPr/>
            </a:pPr>
            <a:r>
              <a:rPr kumimoji="0" lang="en-US" sz="3600" b="1" i="0" u="none" strike="noStrike" kern="0" cap="none" spc="0" normalizeH="0" baseline="0" noProof="0" dirty="0">
                <a:ln>
                  <a:noFill/>
                </a:ln>
                <a:solidFill>
                  <a:srgbClr val="F3F6FB">
                    <a:lumMod val="10000"/>
                  </a:srgbClr>
                </a:solidFill>
                <a:effectLst/>
                <a:uLnTx/>
                <a:uFillTx/>
                <a:latin typeface="Arial" pitchFamily="34" charset="0"/>
                <a:ea typeface="MS PGothic" pitchFamily="34" charset="-128"/>
                <a:cs typeface="Arial"/>
                <a:sym typeface="Arial"/>
              </a:rPr>
              <a:t>Our ILPQC </a:t>
            </a:r>
            <a:r>
              <a:rPr kumimoji="0" lang="en-US" sz="3600" b="1" i="0" u="none" strike="noStrike" kern="0" cap="none" spc="0" normalizeH="0" baseline="0" noProof="0" dirty="0">
                <a:ln>
                  <a:noFill/>
                </a:ln>
                <a:solidFill>
                  <a:srgbClr val="444C55">
                    <a:lumMod val="50000"/>
                  </a:srgbClr>
                </a:solidFill>
                <a:effectLst/>
                <a:uLnTx/>
                <a:uFillTx/>
                <a:latin typeface="Arial" pitchFamily="34" charset="0"/>
                <a:ea typeface="MS PGothic" pitchFamily="34" charset="-128"/>
                <a:cs typeface="Arial"/>
                <a:sym typeface="Arial"/>
              </a:rPr>
              <a:t>Community</a:t>
            </a:r>
          </a:p>
        </p:txBody>
      </p:sp>
    </p:spTree>
    <p:extLst>
      <p:ext uri="{BB962C8B-B14F-4D97-AF65-F5344CB8AC3E}">
        <p14:creationId xmlns:p14="http://schemas.microsoft.com/office/powerpoint/2010/main" val="708734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AEB3B7"/>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14</a:t>
            </a:fld>
            <a:endParaRPr kumimoji="0" lang="en-US" sz="1200" b="0" i="0" u="none" strike="noStrike" kern="0" cap="none" spc="0" normalizeH="0" baseline="0" noProof="0">
              <a:ln>
                <a:noFill/>
              </a:ln>
              <a:solidFill>
                <a:srgbClr val="AEB3B7"/>
              </a:solidFill>
              <a:effectLst/>
              <a:uLnTx/>
              <a:uFillTx/>
              <a:latin typeface="Calibri"/>
              <a:cs typeface="Calibri"/>
              <a:sym typeface="Calibri"/>
            </a:endParaRPr>
          </a:p>
        </p:txBody>
      </p:sp>
      <p:pic>
        <p:nvPicPr>
          <p:cNvPr id="5" name="Picture 4"/>
          <p:cNvPicPr>
            <a:picLocks noChangeAspect="1"/>
          </p:cNvPicPr>
          <p:nvPr/>
        </p:nvPicPr>
        <p:blipFill>
          <a:blip r:embed="rId3"/>
          <a:stretch>
            <a:fillRect/>
          </a:stretch>
        </p:blipFill>
        <p:spPr>
          <a:xfrm>
            <a:off x="476250" y="943310"/>
            <a:ext cx="5682820" cy="3575414"/>
          </a:xfrm>
          <a:prstGeom prst="rect">
            <a:avLst/>
          </a:prstGeom>
        </p:spPr>
      </p:pic>
      <p:pic>
        <p:nvPicPr>
          <p:cNvPr id="6" name="Picture 5"/>
          <p:cNvPicPr>
            <a:picLocks noChangeAspect="1"/>
          </p:cNvPicPr>
          <p:nvPr/>
        </p:nvPicPr>
        <p:blipFill>
          <a:blip r:embed="rId4"/>
          <a:stretch>
            <a:fillRect/>
          </a:stretch>
        </p:blipFill>
        <p:spPr>
          <a:xfrm>
            <a:off x="591622" y="4818229"/>
            <a:ext cx="5734850" cy="1257475"/>
          </a:xfrm>
          <a:prstGeom prst="rect">
            <a:avLst/>
          </a:prstGeom>
        </p:spPr>
      </p:pic>
      <p:pic>
        <p:nvPicPr>
          <p:cNvPr id="7" name="Picture 6"/>
          <p:cNvPicPr>
            <a:picLocks noChangeAspect="1"/>
          </p:cNvPicPr>
          <p:nvPr/>
        </p:nvPicPr>
        <p:blipFill>
          <a:blip r:embed="rId5"/>
          <a:stretch>
            <a:fillRect/>
          </a:stretch>
        </p:blipFill>
        <p:spPr>
          <a:xfrm>
            <a:off x="6493874" y="-1"/>
            <a:ext cx="5698126" cy="6858001"/>
          </a:xfrm>
          <a:prstGeom prst="rect">
            <a:avLst/>
          </a:prstGeom>
        </p:spPr>
      </p:pic>
    </p:spTree>
    <p:extLst>
      <p:ext uri="{BB962C8B-B14F-4D97-AF65-F5344CB8AC3E}">
        <p14:creationId xmlns:p14="http://schemas.microsoft.com/office/powerpoint/2010/main" val="1294357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A1CF8-204C-B8DB-A7F5-0954BB390AF8}"/>
              </a:ext>
            </a:extLst>
          </p:cNvPr>
          <p:cNvSpPr>
            <a:spLocks noGrp="1"/>
          </p:cNvSpPr>
          <p:nvPr>
            <p:ph type="title"/>
          </p:nvPr>
        </p:nvSpPr>
        <p:spPr/>
        <p:txBody>
          <a:bodyPr/>
          <a:lstStyle/>
          <a:p>
            <a:r>
              <a:rPr lang="en-US" dirty="0"/>
              <a:t>Hope endures</a:t>
            </a:r>
          </a:p>
        </p:txBody>
      </p:sp>
      <p:sp>
        <p:nvSpPr>
          <p:cNvPr id="3" name="Text Placeholder 2">
            <a:extLst>
              <a:ext uri="{FF2B5EF4-FFF2-40B4-BE49-F238E27FC236}">
                <a16:creationId xmlns:a16="http://schemas.microsoft.com/office/drawing/2014/main" id="{6EC1774F-8B27-4656-CFF4-037FB49B712F}"/>
              </a:ext>
            </a:extLst>
          </p:cNvPr>
          <p:cNvSpPr>
            <a:spLocks noGrp="1"/>
          </p:cNvSpPr>
          <p:nvPr>
            <p:ph type="body" idx="1"/>
          </p:nvPr>
        </p:nvSpPr>
        <p:spPr/>
        <p:txBody>
          <a:bodyPr/>
          <a:lstStyle/>
          <a:p>
            <a:r>
              <a:rPr lang="en-US" dirty="0"/>
              <a:t>A few weeks before this Advisory was published, I met with a group of health workers at Jackson Memorial Hospital in my hometown of Miami, Florida. When I went around the room and asked everyone how they were coping with the pandemic and its impact on their work, one nurse told me he felt “helpless, but not hopeless.” </a:t>
            </a:r>
          </a:p>
          <a:p>
            <a:r>
              <a:rPr lang="en-US" dirty="0"/>
              <a:t>I was struck by his faith. After two unfathomably traumatic years, he was still showing up—sometimes tired, sometimes overwhelmed, sometimes scared or lonely, but always confident in the power of his compassion, his colleagues, and his community to make things just a little bit better every day. </a:t>
            </a:r>
          </a:p>
          <a:p>
            <a:pPr marL="114300" indent="0">
              <a:buNone/>
            </a:pPr>
            <a:endParaRPr lang="en-US" dirty="0"/>
          </a:p>
          <a:p>
            <a:pPr marL="114300" indent="0">
              <a:buNone/>
            </a:pPr>
            <a:r>
              <a:rPr lang="en-US" dirty="0"/>
              <a:t> </a:t>
            </a:r>
          </a:p>
          <a:p>
            <a:endParaRPr lang="en-US" dirty="0"/>
          </a:p>
        </p:txBody>
      </p:sp>
      <p:sp>
        <p:nvSpPr>
          <p:cNvPr id="4" name="Slide Number Placeholder 3">
            <a:extLst>
              <a:ext uri="{FF2B5EF4-FFF2-40B4-BE49-F238E27FC236}">
                <a16:creationId xmlns:a16="http://schemas.microsoft.com/office/drawing/2014/main" id="{E3161906-536C-AA5E-234E-F492542DE4FF}"/>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AEB3B7"/>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15</a:t>
            </a:fld>
            <a:endParaRPr kumimoji="0" lang="en-US" sz="1200" b="0" i="0" u="none" strike="noStrike" kern="0" cap="none" spc="0" normalizeH="0" baseline="0" noProof="0">
              <a:ln>
                <a:noFill/>
              </a:ln>
              <a:solidFill>
                <a:srgbClr val="AEB3B7"/>
              </a:solidFill>
              <a:effectLst/>
              <a:uLnTx/>
              <a:uFillTx/>
              <a:latin typeface="Calibri"/>
              <a:cs typeface="Calibri"/>
              <a:sym typeface="Calibri"/>
            </a:endParaRPr>
          </a:p>
        </p:txBody>
      </p:sp>
    </p:spTree>
    <p:extLst>
      <p:ext uri="{BB962C8B-B14F-4D97-AF65-F5344CB8AC3E}">
        <p14:creationId xmlns:p14="http://schemas.microsoft.com/office/powerpoint/2010/main" val="661586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308571" y="1738051"/>
            <a:ext cx="3575538" cy="4513813"/>
            <a:chOff x="5816048" y="1752600"/>
            <a:chExt cx="3327953" cy="3979037"/>
          </a:xfrm>
        </p:grpSpPr>
        <p:pic>
          <p:nvPicPr>
            <p:cNvPr id="4" name="Picture 5"/>
            <p:cNvPicPr>
              <a:picLocks noChangeAspect="1"/>
            </p:cNvPicPr>
            <p:nvPr/>
          </p:nvPicPr>
          <p:blipFill rotWithShape="1">
            <a:blip r:embed="rId3" cstate="email">
              <a:extLst>
                <a:ext uri="{28A0092B-C50C-407E-A947-70E740481C1C}">
                  <a14:useLocalDpi xmlns:a14="http://schemas.microsoft.com/office/drawing/2010/main"/>
                </a:ext>
              </a:extLst>
            </a:blip>
            <a:srcRect l="21219" r="12245"/>
            <a:stretch/>
          </p:blipFill>
          <p:spPr bwMode="auto">
            <a:xfrm>
              <a:off x="6659699" y="1752600"/>
              <a:ext cx="2484302" cy="3979037"/>
            </a:xfrm>
            <a:prstGeom prst="rect">
              <a:avLst/>
            </a:prstGeom>
            <a:noFill/>
            <a:ln w="9525">
              <a:noFill/>
              <a:miter lim="800000"/>
              <a:headEnd/>
              <a:tailEnd/>
            </a:ln>
          </p:spPr>
        </p:pic>
        <p:sp>
          <p:nvSpPr>
            <p:cNvPr id="6" name="Rectangle 5"/>
            <p:cNvSpPr/>
            <p:nvPr/>
          </p:nvSpPr>
          <p:spPr>
            <a:xfrm>
              <a:off x="5963444" y="4876800"/>
              <a:ext cx="1484312" cy="607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sym typeface="Arial"/>
              </a:endParaRPr>
            </a:p>
          </p:txBody>
        </p:sp>
        <p:sp>
          <p:nvSpPr>
            <p:cNvPr id="2" name="Rectangle 1"/>
            <p:cNvSpPr/>
            <p:nvPr/>
          </p:nvSpPr>
          <p:spPr>
            <a:xfrm>
              <a:off x="5816048" y="1789043"/>
              <a:ext cx="1017104"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sym typeface="Arial"/>
              </a:endParaRPr>
            </a:p>
          </p:txBody>
        </p:sp>
      </p:grpSp>
      <p:sp>
        <p:nvSpPr>
          <p:cNvPr id="16386" name="Title 1"/>
          <p:cNvSpPr>
            <a:spLocks noGrp="1"/>
          </p:cNvSpPr>
          <p:nvPr>
            <p:ph type="title"/>
          </p:nvPr>
        </p:nvSpPr>
        <p:spPr>
          <a:xfrm>
            <a:off x="191600" y="637329"/>
            <a:ext cx="7842738" cy="1143000"/>
          </a:xfrm>
          <a:noFill/>
        </p:spPr>
        <p:txBody>
          <a:bodyPr>
            <a:normAutofit/>
          </a:bodyPr>
          <a:lstStyle/>
          <a:p>
            <a:pPr algn="l" eaLnBrk="1" hangingPunct="1"/>
            <a:r>
              <a:rPr lang="en-US" altLang="en-US" sz="4000" b="1" dirty="0">
                <a:solidFill>
                  <a:schemeClr val="accent3"/>
                </a:solidFill>
                <a:latin typeface="Goudy Old Style" panose="02020502050305020303" pitchFamily="18" charset="0"/>
                <a:cs typeface="Calibri" panose="020F0502020204030204" pitchFamily="34" charset="0"/>
              </a:rPr>
              <a:t>ILPQC Community</a:t>
            </a:r>
          </a:p>
        </p:txBody>
      </p:sp>
      <p:sp>
        <p:nvSpPr>
          <p:cNvPr id="16387" name="Content Placeholder 3"/>
          <p:cNvSpPr>
            <a:spLocks noGrp="1"/>
          </p:cNvSpPr>
          <p:nvPr>
            <p:ph idx="1"/>
          </p:nvPr>
        </p:nvSpPr>
        <p:spPr>
          <a:xfrm>
            <a:off x="340656" y="2021551"/>
            <a:ext cx="8523224" cy="4508421"/>
          </a:xfrm>
        </p:spPr>
        <p:txBody>
          <a:bodyPr>
            <a:normAutofit/>
          </a:bodyPr>
          <a:lstStyle/>
          <a:p>
            <a:pPr>
              <a:buClr>
                <a:srgbClr val="F58466"/>
              </a:buClr>
            </a:pPr>
            <a:r>
              <a:rPr lang="en-US" sz="2800" dirty="0"/>
              <a:t>Joins over 95% of birthing hospitals and neonatal intensive care units in Illinois (and Missouri)</a:t>
            </a:r>
          </a:p>
          <a:p>
            <a:pPr eaLnBrk="1" hangingPunct="1">
              <a:buClr>
                <a:srgbClr val="F58466"/>
              </a:buClr>
            </a:pPr>
            <a:r>
              <a:rPr lang="en-US" sz="2800" dirty="0"/>
              <a:t>Collaborates with physicians, nurses, hospital teams, patients, public health and community stakeholders</a:t>
            </a:r>
          </a:p>
          <a:p>
            <a:pPr eaLnBrk="1" hangingPunct="1">
              <a:buClr>
                <a:srgbClr val="F58466"/>
              </a:buClr>
            </a:pPr>
            <a:r>
              <a:rPr lang="en-US" sz="2800" dirty="0"/>
              <a:t>Works together to implement </a:t>
            </a:r>
            <a:r>
              <a:rPr lang="en-US" altLang="en-US" sz="2800" dirty="0"/>
              <a:t>evidence-based practices to improve maternal and infant health outcomes </a:t>
            </a:r>
          </a:p>
        </p:txBody>
      </p:sp>
    </p:spTree>
    <p:extLst>
      <p:ext uri="{BB962C8B-B14F-4D97-AF65-F5344CB8AC3E}">
        <p14:creationId xmlns:p14="http://schemas.microsoft.com/office/powerpoint/2010/main" val="2108507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Calibri"/>
              <a:sym typeface="Calibri"/>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Calibri"/>
                <a:sym typeface="Calibri"/>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Calibri"/>
              <a:sym typeface="Calibri"/>
            </a:endParaRPr>
          </a:p>
        </p:txBody>
      </p:sp>
      <p:sp>
        <p:nvSpPr>
          <p:cNvPr id="2" name="Title 1"/>
          <p:cNvSpPr>
            <a:spLocks noGrp="1"/>
          </p:cNvSpPr>
          <p:nvPr>
            <p:ph type="title" idx="4294967295"/>
          </p:nvPr>
        </p:nvSpPr>
        <p:spPr>
          <a:xfrm>
            <a:off x="135946" y="-101415"/>
            <a:ext cx="8087708" cy="1325563"/>
          </a:xfrm>
          <a:noFill/>
        </p:spPr>
        <p:txBody>
          <a:bodyPr>
            <a:normAutofit/>
          </a:bodyPr>
          <a:lstStyle/>
          <a:p>
            <a:r>
              <a:rPr lang="en-US" sz="4000" b="1" dirty="0">
                <a:solidFill>
                  <a:schemeClr val="accent3"/>
                </a:solidFill>
                <a:latin typeface="Goudy Old Style" panose="02020502050305020303" pitchFamily="18" charset="0"/>
                <a:cs typeface="Calibri" panose="020F0502020204030204" pitchFamily="34" charset="0"/>
              </a:rPr>
              <a:t>ILPQC Initiatives</a:t>
            </a:r>
          </a:p>
        </p:txBody>
      </p:sp>
      <p:cxnSp>
        <p:nvCxnSpPr>
          <p:cNvPr id="7" name="Straight Arrow Connector 6"/>
          <p:cNvCxnSpPr/>
          <p:nvPr/>
        </p:nvCxnSpPr>
        <p:spPr>
          <a:xfrm>
            <a:off x="609600" y="5516818"/>
            <a:ext cx="11314256" cy="282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1931044" y="5610584"/>
            <a:ext cx="1023820" cy="812127"/>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Arial"/>
                <a:ea typeface="+mn-ea"/>
                <a:cs typeface="+mn-cs"/>
                <a:sym typeface="Arial"/>
              </a:rPr>
              <a:t>2015</a:t>
            </a:r>
          </a:p>
        </p:txBody>
      </p:sp>
      <p:sp>
        <p:nvSpPr>
          <p:cNvPr id="12" name="Rounded Rectangle 11"/>
          <p:cNvSpPr/>
          <p:nvPr/>
        </p:nvSpPr>
        <p:spPr>
          <a:xfrm>
            <a:off x="2987862" y="5623455"/>
            <a:ext cx="1023820" cy="796338"/>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Arial"/>
                <a:ea typeface="+mn-ea"/>
                <a:cs typeface="+mn-cs"/>
                <a:sym typeface="Arial"/>
              </a:rPr>
              <a:t>2016</a:t>
            </a:r>
          </a:p>
        </p:txBody>
      </p:sp>
      <p:sp>
        <p:nvSpPr>
          <p:cNvPr id="15" name="Rounded Rectangle 14"/>
          <p:cNvSpPr/>
          <p:nvPr/>
        </p:nvSpPr>
        <p:spPr>
          <a:xfrm>
            <a:off x="4027787" y="5623825"/>
            <a:ext cx="1023820" cy="812127"/>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Arial"/>
                <a:ea typeface="+mn-ea"/>
                <a:cs typeface="+mn-cs"/>
                <a:sym typeface="Arial"/>
              </a:rPr>
              <a:t>2017</a:t>
            </a:r>
          </a:p>
        </p:txBody>
      </p:sp>
      <p:sp>
        <p:nvSpPr>
          <p:cNvPr id="21" name="Rounded Rectangle 20"/>
          <p:cNvSpPr/>
          <p:nvPr/>
        </p:nvSpPr>
        <p:spPr>
          <a:xfrm>
            <a:off x="6144943" y="5623455"/>
            <a:ext cx="1023820" cy="812127"/>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Arial"/>
                <a:ea typeface="+mn-ea"/>
                <a:cs typeface="+mn-cs"/>
                <a:sym typeface="Arial"/>
              </a:rPr>
              <a:t>2019</a:t>
            </a:r>
          </a:p>
        </p:txBody>
      </p:sp>
      <p:sp>
        <p:nvSpPr>
          <p:cNvPr id="24" name="Rounded Rectangle 23"/>
          <p:cNvSpPr/>
          <p:nvPr/>
        </p:nvSpPr>
        <p:spPr>
          <a:xfrm>
            <a:off x="849901" y="5610585"/>
            <a:ext cx="1023820" cy="812127"/>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Arial"/>
                <a:ea typeface="+mn-ea"/>
                <a:cs typeface="+mn-cs"/>
                <a:sym typeface="Arial"/>
              </a:rPr>
              <a:t>2014</a:t>
            </a:r>
          </a:p>
        </p:txBody>
      </p:sp>
      <p:sp>
        <p:nvSpPr>
          <p:cNvPr id="26" name="Rounded Rectangle 25"/>
          <p:cNvSpPr/>
          <p:nvPr/>
        </p:nvSpPr>
        <p:spPr>
          <a:xfrm>
            <a:off x="841835" y="4510433"/>
            <a:ext cx="1072085" cy="91836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sym typeface="Arial"/>
              </a:rPr>
              <a:t>Early Elective Delivery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sym typeface="Arial"/>
              </a:rPr>
              <a:t>49 teams</a:t>
            </a:r>
          </a:p>
        </p:txBody>
      </p:sp>
      <p:sp>
        <p:nvSpPr>
          <p:cNvPr id="27" name="Rounded Rectangle 26"/>
          <p:cNvSpPr/>
          <p:nvPr/>
        </p:nvSpPr>
        <p:spPr>
          <a:xfrm>
            <a:off x="732125" y="1925770"/>
            <a:ext cx="1072085" cy="918360"/>
          </a:xfrm>
          <a:prstGeom prst="roundRect">
            <a:avLst/>
          </a:prstGeom>
          <a:solidFill>
            <a:srgbClr val="F58466"/>
          </a:solidFill>
          <a:ln>
            <a:solidFill>
              <a:srgbClr val="F584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sym typeface="Arial"/>
              </a:rPr>
              <a:t>Neonatal Nutrition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sym typeface="Arial"/>
              </a:rPr>
              <a:t>18 teams</a:t>
            </a:r>
          </a:p>
        </p:txBody>
      </p:sp>
      <p:sp>
        <p:nvSpPr>
          <p:cNvPr id="28" name="Rounded Rectangle 27"/>
          <p:cNvSpPr/>
          <p:nvPr/>
        </p:nvSpPr>
        <p:spPr>
          <a:xfrm>
            <a:off x="1912038" y="1956673"/>
            <a:ext cx="3120082" cy="918360"/>
          </a:xfrm>
          <a:prstGeom prst="roundRect">
            <a:avLst/>
          </a:prstGeom>
          <a:solidFill>
            <a:srgbClr val="F58466"/>
          </a:solidFill>
          <a:ln>
            <a:solidFill>
              <a:srgbClr val="F584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sym typeface="Arial"/>
              </a:rPr>
              <a:t>Golden Hour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sym typeface="Arial"/>
              </a:rPr>
              <a:t>26 teams</a:t>
            </a:r>
          </a:p>
        </p:txBody>
      </p:sp>
      <p:sp>
        <p:nvSpPr>
          <p:cNvPr id="29" name="Rounded Rectangle 28"/>
          <p:cNvSpPr/>
          <p:nvPr/>
        </p:nvSpPr>
        <p:spPr>
          <a:xfrm>
            <a:off x="1960972" y="4504148"/>
            <a:ext cx="1057147" cy="91836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sym typeface="Arial"/>
              </a:rPr>
              <a:t>Birth Cert Accuracy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sym typeface="Arial"/>
              </a:rPr>
              <a:t>107 teams</a:t>
            </a:r>
          </a:p>
        </p:txBody>
      </p:sp>
      <p:sp>
        <p:nvSpPr>
          <p:cNvPr id="30" name="Rounded Rectangle 29"/>
          <p:cNvSpPr/>
          <p:nvPr/>
        </p:nvSpPr>
        <p:spPr>
          <a:xfrm>
            <a:off x="3091612" y="4498122"/>
            <a:ext cx="1979579" cy="91836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sym typeface="Arial"/>
              </a:rPr>
              <a:t>Maternal Hypertension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sym typeface="Arial"/>
              </a:rPr>
              <a:t>112 teams</a:t>
            </a:r>
          </a:p>
        </p:txBody>
      </p:sp>
      <p:sp>
        <p:nvSpPr>
          <p:cNvPr id="31" name="Rounded Rectangle 30"/>
          <p:cNvSpPr/>
          <p:nvPr/>
        </p:nvSpPr>
        <p:spPr>
          <a:xfrm>
            <a:off x="5118243" y="4491303"/>
            <a:ext cx="3105411" cy="91836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sym typeface="Arial"/>
              </a:rPr>
              <a:t>Mothers and Newborns affected by Opioids (MNO) – Obstetric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sym typeface="Arial"/>
              </a:rPr>
              <a:t>101 </a:t>
            </a:r>
            <a:r>
              <a:rPr kumimoji="0" lang="en-US" sz="1400" b="0" i="0" u="none" strike="noStrike" kern="0" cap="none" spc="0" normalizeH="0" baseline="0" noProof="0" dirty="0" err="1">
                <a:ln>
                  <a:noFill/>
                </a:ln>
                <a:solidFill>
                  <a:srgbClr val="FFFFFF"/>
                </a:solidFill>
                <a:effectLst/>
                <a:uLnTx/>
                <a:uFillTx/>
                <a:latin typeface="Arial" panose="020B0604020202020204"/>
                <a:ea typeface="+mn-ea"/>
                <a:cs typeface="+mn-cs"/>
                <a:sym typeface="Arial"/>
              </a:rPr>
              <a:t>te</a:t>
            </a: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sym typeface="Arial"/>
              </a:rPr>
              <a:t>ams</a:t>
            </a: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sym typeface="Arial"/>
            </a:endParaRPr>
          </a:p>
        </p:txBody>
      </p:sp>
      <p:sp>
        <p:nvSpPr>
          <p:cNvPr id="32" name="Rounded Rectangle 31"/>
          <p:cNvSpPr/>
          <p:nvPr/>
        </p:nvSpPr>
        <p:spPr>
          <a:xfrm>
            <a:off x="5128259" y="1966725"/>
            <a:ext cx="3085377" cy="918360"/>
          </a:xfrm>
          <a:prstGeom prst="roundRect">
            <a:avLst/>
          </a:prstGeom>
          <a:solidFill>
            <a:srgbClr val="F58466"/>
          </a:solidFill>
          <a:ln>
            <a:solidFill>
              <a:srgbClr val="F584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sym typeface="Arial"/>
              </a:rPr>
              <a:t>Mothers and Newborns affected by Opioids (MNO) – Neonatal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sym typeface="Arial"/>
              </a:rPr>
              <a:t>88 teams</a:t>
            </a:r>
          </a:p>
        </p:txBody>
      </p:sp>
      <p:sp>
        <p:nvSpPr>
          <p:cNvPr id="33" name="Rounded Rectangle 32"/>
          <p:cNvSpPr/>
          <p:nvPr/>
        </p:nvSpPr>
        <p:spPr>
          <a:xfrm>
            <a:off x="5132662" y="3533766"/>
            <a:ext cx="3090992" cy="91836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sym typeface="Arial"/>
              </a:rPr>
              <a:t>Immediate Postpartum Long-Acting Reversible Contraception (LARC)</a:t>
            </a:r>
          </a:p>
        </p:txBody>
      </p:sp>
      <p:sp>
        <p:nvSpPr>
          <p:cNvPr id="34" name="Rounded Rectangle 33"/>
          <p:cNvSpPr/>
          <p:nvPr/>
        </p:nvSpPr>
        <p:spPr>
          <a:xfrm>
            <a:off x="6073615" y="2958251"/>
            <a:ext cx="2135232" cy="49679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sym typeface="Arial"/>
              </a:rPr>
              <a:t>Improving Postpartum Access to Care</a:t>
            </a:r>
          </a:p>
        </p:txBody>
      </p:sp>
      <p:sp>
        <p:nvSpPr>
          <p:cNvPr id="36" name="Rounded Rectangle 35"/>
          <p:cNvSpPr/>
          <p:nvPr/>
        </p:nvSpPr>
        <p:spPr>
          <a:xfrm>
            <a:off x="8297147" y="4498122"/>
            <a:ext cx="2084748" cy="918360"/>
          </a:xfrm>
          <a:prstGeom prst="roundRect">
            <a:avLst/>
          </a:prstGeom>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sym typeface="Arial"/>
              </a:rPr>
              <a:t>Promoting Vaginal Birth (PVB)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sym typeface="Arial"/>
              </a:rPr>
              <a:t>94 teams</a:t>
            </a:r>
          </a:p>
        </p:txBody>
      </p:sp>
      <p:sp>
        <p:nvSpPr>
          <p:cNvPr id="38" name="Rounded Rectangle 37"/>
          <p:cNvSpPr/>
          <p:nvPr/>
        </p:nvSpPr>
        <p:spPr>
          <a:xfrm>
            <a:off x="7185027" y="5623455"/>
            <a:ext cx="1023820" cy="812127"/>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Arial"/>
                <a:ea typeface="+mn-ea"/>
                <a:cs typeface="+mn-cs"/>
                <a:sym typeface="Arial"/>
              </a:rPr>
              <a:t>2020</a:t>
            </a:r>
          </a:p>
        </p:txBody>
      </p:sp>
      <p:sp>
        <p:nvSpPr>
          <p:cNvPr id="40" name="Rounded Rectangle 39"/>
          <p:cNvSpPr/>
          <p:nvPr/>
        </p:nvSpPr>
        <p:spPr>
          <a:xfrm>
            <a:off x="8261207" y="1985488"/>
            <a:ext cx="2033697" cy="918360"/>
          </a:xfrm>
          <a:prstGeom prst="roundRect">
            <a:avLst/>
          </a:prstGeom>
          <a:solidFill>
            <a:srgbClr val="F5846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a:rPr>
              <a:t>Babies Antibiotic Stewardship </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sym typeface="Arial"/>
              </a:rPr>
              <a:t>(BASIC)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sym typeface="Arial"/>
              </a:rPr>
              <a:t>82 teams</a:t>
            </a:r>
          </a:p>
        </p:txBody>
      </p:sp>
      <p:sp>
        <p:nvSpPr>
          <p:cNvPr id="42" name="Rounded Rectangle 41"/>
          <p:cNvSpPr/>
          <p:nvPr/>
        </p:nvSpPr>
        <p:spPr>
          <a:xfrm>
            <a:off x="8261207" y="5607666"/>
            <a:ext cx="1023820" cy="812127"/>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Arial"/>
                <a:ea typeface="+mn-ea"/>
                <a:cs typeface="+mn-cs"/>
                <a:sym typeface="Arial"/>
              </a:rPr>
              <a:t>2021</a:t>
            </a:r>
          </a:p>
        </p:txBody>
      </p:sp>
      <p:sp>
        <p:nvSpPr>
          <p:cNvPr id="44" name="Rounded Rectangle 43"/>
          <p:cNvSpPr/>
          <p:nvPr/>
        </p:nvSpPr>
        <p:spPr>
          <a:xfrm>
            <a:off x="8305252" y="3560499"/>
            <a:ext cx="3245721" cy="918360"/>
          </a:xfrm>
          <a:prstGeom prst="roundRect">
            <a:avLst/>
          </a:prstGeom>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sym typeface="Arial"/>
              </a:rPr>
              <a:t>Birth Equity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a:rPr>
              <a:t>86 teams</a:t>
            </a: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sym typeface="Arial"/>
            </a:endParaRPr>
          </a:p>
        </p:txBody>
      </p:sp>
      <p:sp>
        <p:nvSpPr>
          <p:cNvPr id="47" name="Rounded Rectangle 46"/>
          <p:cNvSpPr/>
          <p:nvPr/>
        </p:nvSpPr>
        <p:spPr>
          <a:xfrm>
            <a:off x="9318025" y="5639410"/>
            <a:ext cx="1023820" cy="812127"/>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Arial"/>
                <a:ea typeface="+mn-ea"/>
                <a:cs typeface="+mn-cs"/>
                <a:sym typeface="Arial"/>
              </a:rPr>
              <a:t>2022</a:t>
            </a:r>
          </a:p>
        </p:txBody>
      </p:sp>
      <p:sp>
        <p:nvSpPr>
          <p:cNvPr id="50" name="Rounded Rectangle 49"/>
          <p:cNvSpPr/>
          <p:nvPr/>
        </p:nvSpPr>
        <p:spPr>
          <a:xfrm>
            <a:off x="10381895" y="5623455"/>
            <a:ext cx="1023820" cy="812127"/>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Arial"/>
                <a:ea typeface="+mn-ea"/>
                <a:cs typeface="+mn-cs"/>
                <a:sym typeface="Arial"/>
              </a:rPr>
              <a:t>2023</a:t>
            </a:r>
          </a:p>
        </p:txBody>
      </p:sp>
      <p:sp>
        <p:nvSpPr>
          <p:cNvPr id="52" name="Rounded Rectangle 51"/>
          <p:cNvSpPr/>
          <p:nvPr/>
        </p:nvSpPr>
        <p:spPr>
          <a:xfrm>
            <a:off x="10381895" y="1966725"/>
            <a:ext cx="1380143" cy="936060"/>
          </a:xfrm>
          <a:prstGeom prst="roundRect">
            <a:avLst/>
          </a:prstGeom>
          <a:solidFill>
            <a:srgbClr val="F58466"/>
          </a:solidFill>
          <a:ln>
            <a:solidFill>
              <a:srgbClr val="F584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a:rPr>
              <a:t>Future Initiatives</a:t>
            </a: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sym typeface="Arial"/>
            </a:endParaRPr>
          </a:p>
        </p:txBody>
      </p:sp>
      <p:sp>
        <p:nvSpPr>
          <p:cNvPr id="54" name="Rounded Rectangle 53"/>
          <p:cNvSpPr/>
          <p:nvPr/>
        </p:nvSpPr>
        <p:spPr>
          <a:xfrm>
            <a:off x="5106557" y="5623455"/>
            <a:ext cx="1023820" cy="812127"/>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Arial"/>
                <a:ea typeface="+mn-ea"/>
                <a:cs typeface="+mn-cs"/>
                <a:sym typeface="Arial"/>
              </a:rPr>
              <a:t>2018</a:t>
            </a:r>
          </a:p>
        </p:txBody>
      </p:sp>
      <p:sp>
        <p:nvSpPr>
          <p:cNvPr id="56" name="Rounded Rectangle 55"/>
          <p:cNvSpPr/>
          <p:nvPr/>
        </p:nvSpPr>
        <p:spPr>
          <a:xfrm>
            <a:off x="185965" y="951851"/>
            <a:ext cx="1191912" cy="847227"/>
          </a:xfrm>
          <a:prstGeom prst="roundRect">
            <a:avLst/>
          </a:prstGeom>
          <a:solidFill>
            <a:srgbClr val="F58466"/>
          </a:solidFill>
          <a:ln>
            <a:solidFill>
              <a:srgbClr val="F584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sym typeface="Arial"/>
              </a:rPr>
              <a:t>Neonatal</a:t>
            </a:r>
          </a:p>
        </p:txBody>
      </p:sp>
      <p:sp>
        <p:nvSpPr>
          <p:cNvPr id="57" name="Rounded Rectangle 56"/>
          <p:cNvSpPr/>
          <p:nvPr/>
        </p:nvSpPr>
        <p:spPr>
          <a:xfrm>
            <a:off x="1475088" y="991239"/>
            <a:ext cx="1191912" cy="836498"/>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sym typeface="Arial"/>
              </a:rPr>
              <a:t>Obstetric</a:t>
            </a:r>
          </a:p>
        </p:txBody>
      </p:sp>
    </p:spTree>
    <p:extLst>
      <p:ext uri="{BB962C8B-B14F-4D97-AF65-F5344CB8AC3E}">
        <p14:creationId xmlns:p14="http://schemas.microsoft.com/office/powerpoint/2010/main" val="2752163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
          <p:cNvSpPr txBox="1">
            <a:spLocks noGrp="1"/>
          </p:cNvSpPr>
          <p:nvPr>
            <p:ph type="title"/>
          </p:nvPr>
        </p:nvSpPr>
        <p:spPr>
          <a:xfrm>
            <a:off x="89329" y="380067"/>
            <a:ext cx="109728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3600"/>
              <a:buFont typeface="Calibri"/>
              <a:buNone/>
            </a:pPr>
            <a:r>
              <a:rPr lang="en-US" dirty="0"/>
              <a:t>BASIC - </a:t>
            </a:r>
            <a:br>
              <a:rPr lang="en-US" dirty="0"/>
            </a:br>
            <a:r>
              <a:rPr lang="en-US" sz="3200" dirty="0"/>
              <a:t>What we have accomplished with virtual connections</a:t>
            </a:r>
            <a:endParaRPr sz="3200" dirty="0"/>
          </a:p>
        </p:txBody>
      </p:sp>
      <p:sp>
        <p:nvSpPr>
          <p:cNvPr id="214" name="Google Shape;214;p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AEB3B7"/>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a:t>
            </a:fld>
            <a:endParaRPr kumimoji="0" sz="1200" b="0" i="0" u="none" strike="noStrike" kern="0" cap="none" spc="0" normalizeH="0" baseline="0" noProof="0">
              <a:ln>
                <a:noFill/>
              </a:ln>
              <a:solidFill>
                <a:srgbClr val="AEB3B7"/>
              </a:solidFill>
              <a:effectLst/>
              <a:uLnTx/>
              <a:uFillTx/>
              <a:latin typeface="Calibri"/>
              <a:cs typeface="Calibri"/>
              <a:sym typeface="Calibri"/>
            </a:endParaRPr>
          </a:p>
        </p:txBody>
      </p:sp>
      <p:sp>
        <p:nvSpPr>
          <p:cNvPr id="215" name="Google Shape;215;p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919497"/>
                </a:solidFill>
                <a:effectLst/>
                <a:uLnTx/>
                <a:uFillTx/>
                <a:latin typeface="Calibri"/>
                <a:cs typeface="Calibri"/>
                <a:sym typeface="Calibri"/>
              </a:rPr>
              <a:t>Illinois Perinatal Quality Collaborative</a:t>
            </a:r>
            <a:endParaRPr kumimoji="0" sz="1200" b="0" i="0" u="none" strike="noStrike" kern="0" cap="none" spc="0" normalizeH="0" baseline="0" noProof="0">
              <a:ln>
                <a:noFill/>
              </a:ln>
              <a:solidFill>
                <a:srgbClr val="919497"/>
              </a:solidFill>
              <a:effectLst/>
              <a:uLnTx/>
              <a:uFillTx/>
              <a:latin typeface="Calibri"/>
              <a:cs typeface="Calibri"/>
              <a:sym typeface="Calibri"/>
            </a:endParaRPr>
          </a:p>
        </p:txBody>
      </p:sp>
      <p:cxnSp>
        <p:nvCxnSpPr>
          <p:cNvPr id="216" name="Google Shape;216;p3"/>
          <p:cNvCxnSpPr/>
          <p:nvPr/>
        </p:nvCxnSpPr>
        <p:spPr>
          <a:xfrm>
            <a:off x="744718" y="3912124"/>
            <a:ext cx="10689995" cy="37707"/>
          </a:xfrm>
          <a:prstGeom prst="straightConnector1">
            <a:avLst/>
          </a:prstGeom>
          <a:noFill/>
          <a:ln w="57150" cap="flat" cmpd="sng">
            <a:solidFill>
              <a:schemeClr val="accent1"/>
            </a:solidFill>
            <a:prstDash val="solid"/>
            <a:miter lim="800000"/>
            <a:headEnd type="none" w="sm" len="sm"/>
            <a:tailEnd type="none" w="sm" len="sm"/>
          </a:ln>
        </p:spPr>
      </p:cxnSp>
      <p:cxnSp>
        <p:nvCxnSpPr>
          <p:cNvPr id="217" name="Google Shape;217;p3"/>
          <p:cNvCxnSpPr/>
          <p:nvPr/>
        </p:nvCxnSpPr>
        <p:spPr>
          <a:xfrm rot="10800000">
            <a:off x="763572" y="3393649"/>
            <a:ext cx="0" cy="518475"/>
          </a:xfrm>
          <a:prstGeom prst="straightConnector1">
            <a:avLst/>
          </a:prstGeom>
          <a:noFill/>
          <a:ln w="38100" cap="flat" cmpd="sng">
            <a:solidFill>
              <a:schemeClr val="accent1"/>
            </a:solidFill>
            <a:prstDash val="solid"/>
            <a:miter lim="800000"/>
            <a:headEnd type="none" w="sm" len="sm"/>
            <a:tailEnd type="none" w="sm" len="sm"/>
          </a:ln>
        </p:spPr>
      </p:cxnSp>
      <p:cxnSp>
        <p:nvCxnSpPr>
          <p:cNvPr id="218" name="Google Shape;218;p3"/>
          <p:cNvCxnSpPr/>
          <p:nvPr/>
        </p:nvCxnSpPr>
        <p:spPr>
          <a:xfrm rot="10800000">
            <a:off x="2348847" y="3912124"/>
            <a:ext cx="0" cy="518475"/>
          </a:xfrm>
          <a:prstGeom prst="straightConnector1">
            <a:avLst/>
          </a:prstGeom>
          <a:noFill/>
          <a:ln w="38100" cap="flat" cmpd="sng">
            <a:solidFill>
              <a:schemeClr val="accent1"/>
            </a:solidFill>
            <a:prstDash val="solid"/>
            <a:miter lim="800000"/>
            <a:headEnd type="none" w="sm" len="sm"/>
            <a:tailEnd type="none" w="sm" len="sm"/>
          </a:ln>
        </p:spPr>
      </p:cxnSp>
      <p:cxnSp>
        <p:nvCxnSpPr>
          <p:cNvPr id="219" name="Google Shape;219;p3"/>
          <p:cNvCxnSpPr/>
          <p:nvPr/>
        </p:nvCxnSpPr>
        <p:spPr>
          <a:xfrm rot="10800000">
            <a:off x="3918411" y="3431356"/>
            <a:ext cx="0" cy="518475"/>
          </a:xfrm>
          <a:prstGeom prst="straightConnector1">
            <a:avLst/>
          </a:prstGeom>
          <a:noFill/>
          <a:ln w="38100" cap="flat" cmpd="sng">
            <a:solidFill>
              <a:schemeClr val="accent1"/>
            </a:solidFill>
            <a:prstDash val="solid"/>
            <a:miter lim="800000"/>
            <a:headEnd type="none" w="sm" len="sm"/>
            <a:tailEnd type="none" w="sm" len="sm"/>
          </a:ln>
        </p:spPr>
      </p:cxnSp>
      <p:cxnSp>
        <p:nvCxnSpPr>
          <p:cNvPr id="220" name="Google Shape;220;p3"/>
          <p:cNvCxnSpPr/>
          <p:nvPr/>
        </p:nvCxnSpPr>
        <p:spPr>
          <a:xfrm rot="10800000">
            <a:off x="5519395" y="3912124"/>
            <a:ext cx="0" cy="518475"/>
          </a:xfrm>
          <a:prstGeom prst="straightConnector1">
            <a:avLst/>
          </a:prstGeom>
          <a:noFill/>
          <a:ln w="38100" cap="flat" cmpd="sng">
            <a:solidFill>
              <a:schemeClr val="accent1"/>
            </a:solidFill>
            <a:prstDash val="solid"/>
            <a:miter lim="800000"/>
            <a:headEnd type="none" w="sm" len="sm"/>
            <a:tailEnd type="none" w="sm" len="sm"/>
          </a:ln>
        </p:spPr>
      </p:cxnSp>
      <p:cxnSp>
        <p:nvCxnSpPr>
          <p:cNvPr id="221" name="Google Shape;221;p3"/>
          <p:cNvCxnSpPr/>
          <p:nvPr/>
        </p:nvCxnSpPr>
        <p:spPr>
          <a:xfrm rot="10800000">
            <a:off x="6944413" y="3431356"/>
            <a:ext cx="0" cy="518475"/>
          </a:xfrm>
          <a:prstGeom prst="straightConnector1">
            <a:avLst/>
          </a:prstGeom>
          <a:noFill/>
          <a:ln w="38100" cap="flat" cmpd="sng">
            <a:solidFill>
              <a:schemeClr val="accent1"/>
            </a:solidFill>
            <a:prstDash val="solid"/>
            <a:miter lim="800000"/>
            <a:headEnd type="none" w="sm" len="sm"/>
            <a:tailEnd type="none" w="sm" len="sm"/>
          </a:ln>
        </p:spPr>
      </p:cxnSp>
      <p:cxnSp>
        <p:nvCxnSpPr>
          <p:cNvPr id="222" name="Google Shape;222;p3"/>
          <p:cNvCxnSpPr/>
          <p:nvPr/>
        </p:nvCxnSpPr>
        <p:spPr>
          <a:xfrm rot="10800000">
            <a:off x="10301927" y="3440883"/>
            <a:ext cx="0" cy="518475"/>
          </a:xfrm>
          <a:prstGeom prst="straightConnector1">
            <a:avLst/>
          </a:prstGeom>
          <a:noFill/>
          <a:ln w="38100" cap="flat" cmpd="sng">
            <a:solidFill>
              <a:schemeClr val="accent1"/>
            </a:solidFill>
            <a:prstDash val="solid"/>
            <a:miter lim="800000"/>
            <a:headEnd type="none" w="sm" len="sm"/>
            <a:tailEnd type="none" w="sm" len="sm"/>
          </a:ln>
        </p:spPr>
      </p:cxnSp>
      <p:cxnSp>
        <p:nvCxnSpPr>
          <p:cNvPr id="223" name="Google Shape;223;p3"/>
          <p:cNvCxnSpPr/>
          <p:nvPr/>
        </p:nvCxnSpPr>
        <p:spPr>
          <a:xfrm rot="10800000">
            <a:off x="8710368" y="3949831"/>
            <a:ext cx="0" cy="518475"/>
          </a:xfrm>
          <a:prstGeom prst="straightConnector1">
            <a:avLst/>
          </a:prstGeom>
          <a:noFill/>
          <a:ln w="38100" cap="flat" cmpd="sng">
            <a:solidFill>
              <a:schemeClr val="accent1"/>
            </a:solidFill>
            <a:prstDash val="solid"/>
            <a:miter lim="800000"/>
            <a:headEnd type="none" w="sm" len="sm"/>
            <a:tailEnd type="none" w="sm" len="sm"/>
          </a:ln>
        </p:spPr>
      </p:cxnSp>
      <p:cxnSp>
        <p:nvCxnSpPr>
          <p:cNvPr id="224" name="Google Shape;224;p3"/>
          <p:cNvCxnSpPr/>
          <p:nvPr/>
        </p:nvCxnSpPr>
        <p:spPr>
          <a:xfrm>
            <a:off x="10699423" y="3949831"/>
            <a:ext cx="1140643" cy="0"/>
          </a:xfrm>
          <a:prstGeom prst="straightConnector1">
            <a:avLst/>
          </a:prstGeom>
          <a:noFill/>
          <a:ln w="57150" cap="flat" cmpd="sng">
            <a:solidFill>
              <a:schemeClr val="accent1"/>
            </a:solidFill>
            <a:prstDash val="solid"/>
            <a:miter lim="800000"/>
            <a:headEnd type="none" w="sm" len="sm"/>
            <a:tailEnd type="triangle" w="med" len="med"/>
          </a:ln>
        </p:spPr>
      </p:cxnSp>
      <p:sp>
        <p:nvSpPr>
          <p:cNvPr id="225" name="Google Shape;225;p3"/>
          <p:cNvSpPr/>
          <p:nvPr/>
        </p:nvSpPr>
        <p:spPr>
          <a:xfrm>
            <a:off x="86414" y="1913156"/>
            <a:ext cx="1970202" cy="1535228"/>
          </a:xfrm>
          <a:prstGeom prst="roundRect">
            <a:avLst>
              <a:gd name="adj" fmla="val 16667"/>
            </a:avLst>
          </a:prstGeom>
          <a:solidFill>
            <a:schemeClr val="accent1"/>
          </a:solidFill>
          <a:ln w="12700" cap="flat" cmpd="sng">
            <a:solidFill>
              <a:srgbClr val="14356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sng" strike="noStrike" kern="0" cap="none" spc="0" normalizeH="0" baseline="0" noProof="0">
                <a:ln>
                  <a:noFill/>
                </a:ln>
                <a:solidFill>
                  <a:srgbClr val="FFFFFF"/>
                </a:solidFill>
                <a:effectLst/>
                <a:uLnTx/>
                <a:uFillTx/>
                <a:latin typeface="Calibri"/>
                <a:ea typeface="Calibri"/>
                <a:cs typeface="Calibri"/>
                <a:sym typeface="Calibri"/>
              </a:rPr>
              <a:t>December 2020: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BASIC Launch</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26" name="Google Shape;226;p3"/>
          <p:cNvSpPr/>
          <p:nvPr/>
        </p:nvSpPr>
        <p:spPr>
          <a:xfrm>
            <a:off x="1197713" y="4430599"/>
            <a:ext cx="2434643" cy="1535228"/>
          </a:xfrm>
          <a:prstGeom prst="roundRect">
            <a:avLst>
              <a:gd name="adj" fmla="val 16667"/>
            </a:avLst>
          </a:prstGeom>
          <a:solidFill>
            <a:schemeClr val="accent1"/>
          </a:solidFill>
          <a:ln w="12700" cap="flat" cmpd="sng">
            <a:solidFill>
              <a:srgbClr val="14356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sng" strike="noStrike" kern="0" cap="none" spc="0" normalizeH="0" baseline="0" noProof="0">
                <a:ln>
                  <a:noFill/>
                </a:ln>
                <a:solidFill>
                  <a:srgbClr val="FFFFFF"/>
                </a:solidFill>
                <a:effectLst/>
                <a:uLnTx/>
                <a:uFillTx/>
                <a:latin typeface="Calibri"/>
                <a:ea typeface="Calibri"/>
                <a:cs typeface="Calibri"/>
                <a:sym typeface="Calibri"/>
              </a:rPr>
              <a:t>January 2021: </a:t>
            </a: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Introduction of NEOSC</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7" name="Google Shape;227;p3"/>
          <p:cNvSpPr/>
          <p:nvPr/>
        </p:nvSpPr>
        <p:spPr>
          <a:xfrm>
            <a:off x="2879295" y="1913156"/>
            <a:ext cx="2149307" cy="1535228"/>
          </a:xfrm>
          <a:prstGeom prst="roundRect">
            <a:avLst>
              <a:gd name="adj" fmla="val 16667"/>
            </a:avLst>
          </a:prstGeom>
          <a:solidFill>
            <a:schemeClr val="accent1"/>
          </a:solidFill>
          <a:ln w="12700" cap="flat" cmpd="sng">
            <a:solidFill>
              <a:srgbClr val="14356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sng" strike="noStrike" kern="0" cap="none" spc="0" normalizeH="0" baseline="0" noProof="0">
                <a:ln>
                  <a:noFill/>
                </a:ln>
                <a:solidFill>
                  <a:srgbClr val="FFFFFF"/>
                </a:solidFill>
                <a:effectLst/>
                <a:uLnTx/>
                <a:uFillTx/>
                <a:latin typeface="Calibri"/>
                <a:ea typeface="Calibri"/>
                <a:cs typeface="Calibri"/>
                <a:sym typeface="Calibri"/>
              </a:rPr>
              <a:t>April 2021</a:t>
            </a: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 Integration into the EMR</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8" name="Google Shape;228;p3"/>
          <p:cNvSpPr/>
          <p:nvPr/>
        </p:nvSpPr>
        <p:spPr>
          <a:xfrm>
            <a:off x="4010520" y="4421072"/>
            <a:ext cx="3058599" cy="1535228"/>
          </a:xfrm>
          <a:prstGeom prst="roundRect">
            <a:avLst>
              <a:gd name="adj" fmla="val 16667"/>
            </a:avLst>
          </a:prstGeom>
          <a:solidFill>
            <a:schemeClr val="accent1"/>
          </a:solidFill>
          <a:ln w="12700" cap="flat" cmpd="sng">
            <a:solidFill>
              <a:srgbClr val="14356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sng" strike="noStrike" kern="0" cap="none" spc="0" normalizeH="0" baseline="0" noProof="0">
                <a:ln>
                  <a:noFill/>
                </a:ln>
                <a:solidFill>
                  <a:srgbClr val="FFFFFF"/>
                </a:solidFill>
                <a:effectLst/>
                <a:uLnTx/>
                <a:uFillTx/>
                <a:latin typeface="Calibri"/>
                <a:ea typeface="Calibri"/>
                <a:cs typeface="Calibri"/>
                <a:sym typeface="Calibri"/>
              </a:rPr>
              <a:t>July 2021: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Parent Education Materials and Antibiotic Timeouts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9" name="Google Shape;229;p3"/>
          <p:cNvSpPr/>
          <p:nvPr/>
        </p:nvSpPr>
        <p:spPr>
          <a:xfrm>
            <a:off x="5959312" y="1905655"/>
            <a:ext cx="2406922" cy="1535228"/>
          </a:xfrm>
          <a:prstGeom prst="roundRect">
            <a:avLst>
              <a:gd name="adj" fmla="val 16667"/>
            </a:avLst>
          </a:prstGeom>
          <a:solidFill>
            <a:schemeClr val="accent1"/>
          </a:solidFill>
          <a:ln w="12700" cap="flat" cmpd="sng">
            <a:solidFill>
              <a:srgbClr val="14356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0" u="sng"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sng" strike="noStrike" kern="0" cap="none" spc="0" normalizeH="0" baseline="0" noProof="0">
                <a:ln>
                  <a:noFill/>
                </a:ln>
                <a:solidFill>
                  <a:srgbClr val="FFFFFF"/>
                </a:solidFill>
                <a:effectLst/>
                <a:uLnTx/>
                <a:uFillTx/>
                <a:latin typeface="Calibri"/>
                <a:ea typeface="Calibri"/>
                <a:cs typeface="Calibri"/>
                <a:sym typeface="Calibri"/>
              </a:rPr>
              <a:t>August 2021: </a:t>
            </a: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Collecting Race and Ethnicity Data</a:t>
            </a: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30" name="Google Shape;230;p3"/>
          <p:cNvSpPr/>
          <p:nvPr/>
        </p:nvSpPr>
        <p:spPr>
          <a:xfrm>
            <a:off x="7550870" y="4453029"/>
            <a:ext cx="2576660" cy="1535228"/>
          </a:xfrm>
          <a:prstGeom prst="roundRect">
            <a:avLst>
              <a:gd name="adj" fmla="val 16667"/>
            </a:avLst>
          </a:prstGeom>
          <a:solidFill>
            <a:schemeClr val="accent1"/>
          </a:solidFill>
          <a:ln w="12700" cap="flat" cmpd="sng">
            <a:solidFill>
              <a:srgbClr val="14356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sng" strike="noStrike" kern="0" cap="none" spc="0" normalizeH="0" baseline="0" noProof="0">
                <a:ln>
                  <a:noFill/>
                </a:ln>
                <a:solidFill>
                  <a:srgbClr val="FFFFFF"/>
                </a:solidFill>
                <a:effectLst/>
                <a:uLnTx/>
                <a:uFillTx/>
                <a:latin typeface="Calibri"/>
                <a:ea typeface="Calibri"/>
                <a:cs typeface="Calibri"/>
                <a:sym typeface="Calibri"/>
              </a:rPr>
              <a:t>December 2021</a:t>
            </a: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 Automatic Stop Times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31" name="Google Shape;231;p3"/>
          <p:cNvSpPr/>
          <p:nvPr/>
        </p:nvSpPr>
        <p:spPr>
          <a:xfrm>
            <a:off x="9225699" y="1902575"/>
            <a:ext cx="2407342" cy="1524790"/>
          </a:xfrm>
          <a:prstGeom prst="roundRect">
            <a:avLst>
              <a:gd name="adj" fmla="val 16667"/>
            </a:avLst>
          </a:prstGeom>
          <a:solidFill>
            <a:schemeClr val="accent1"/>
          </a:solidFill>
          <a:ln w="12700" cap="flat" cmpd="sng">
            <a:solidFill>
              <a:srgbClr val="14356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sng" strike="noStrike" kern="0" cap="none" spc="0" normalizeH="0" baseline="0" noProof="0" dirty="0">
                <a:ln>
                  <a:noFill/>
                </a:ln>
                <a:solidFill>
                  <a:srgbClr val="FFFFFF"/>
                </a:solidFill>
                <a:effectLst/>
                <a:uLnTx/>
                <a:uFillTx/>
                <a:latin typeface="Calibri"/>
                <a:ea typeface="Calibri"/>
                <a:cs typeface="Calibri"/>
                <a:sym typeface="Calibri"/>
              </a:rPr>
              <a:t>Feb 2022:</a:t>
            </a:r>
            <a:endParaRPr kumimoji="0" sz="1800" b="1"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dirty="0">
                <a:ln>
                  <a:noFill/>
                </a:ln>
                <a:solidFill>
                  <a:srgbClr val="FFFFFF"/>
                </a:solidFill>
                <a:effectLst/>
                <a:uLnTx/>
                <a:uFillTx/>
                <a:latin typeface="Calibri"/>
                <a:ea typeface="Calibri"/>
                <a:cs typeface="Calibri"/>
                <a:sym typeface="Calibri"/>
              </a:rPr>
              <a:t>BASIC Data Through an Equity Lens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232" name="Google Shape;232;p3" descr="Rocket with solid fill"/>
          <p:cNvPicPr preferRelativeResize="0"/>
          <p:nvPr/>
        </p:nvPicPr>
        <p:blipFill rotWithShape="1">
          <a:blip r:embed="rId3">
            <a:alphaModFix/>
          </a:blip>
          <a:srcRect/>
          <a:stretch/>
        </p:blipFill>
        <p:spPr>
          <a:xfrm>
            <a:off x="680581" y="2669087"/>
            <a:ext cx="778702" cy="778702"/>
          </a:xfrm>
          <a:prstGeom prst="rect">
            <a:avLst/>
          </a:prstGeom>
          <a:noFill/>
          <a:ln>
            <a:noFill/>
          </a:ln>
        </p:spPr>
      </p:pic>
      <p:pic>
        <p:nvPicPr>
          <p:cNvPr id="233" name="Google Shape;233;p3" descr="Computer with solid fill"/>
          <p:cNvPicPr preferRelativeResize="0"/>
          <p:nvPr/>
        </p:nvPicPr>
        <p:blipFill rotWithShape="1">
          <a:blip r:embed="rId4">
            <a:alphaModFix/>
          </a:blip>
          <a:srcRect/>
          <a:stretch/>
        </p:blipFill>
        <p:spPr>
          <a:xfrm>
            <a:off x="3498937" y="2679526"/>
            <a:ext cx="914400" cy="914400"/>
          </a:xfrm>
          <a:prstGeom prst="rect">
            <a:avLst/>
          </a:prstGeom>
          <a:noFill/>
          <a:ln>
            <a:noFill/>
          </a:ln>
        </p:spPr>
      </p:pic>
      <p:pic>
        <p:nvPicPr>
          <p:cNvPr id="234" name="Google Shape;234;p3" descr="Bar chart with solid fill"/>
          <p:cNvPicPr preferRelativeResize="0"/>
          <p:nvPr/>
        </p:nvPicPr>
        <p:blipFill rotWithShape="1">
          <a:blip r:embed="rId5">
            <a:alphaModFix/>
          </a:blip>
          <a:srcRect/>
          <a:stretch/>
        </p:blipFill>
        <p:spPr>
          <a:xfrm>
            <a:off x="10064662" y="2763033"/>
            <a:ext cx="726511" cy="736948"/>
          </a:xfrm>
          <a:prstGeom prst="rect">
            <a:avLst/>
          </a:prstGeom>
          <a:noFill/>
          <a:ln>
            <a:noFill/>
          </a:ln>
        </p:spPr>
      </p:pic>
      <p:pic>
        <p:nvPicPr>
          <p:cNvPr id="235" name="Google Shape;235;p3" descr="Chat with solid fill"/>
          <p:cNvPicPr preferRelativeResize="0"/>
          <p:nvPr/>
        </p:nvPicPr>
        <p:blipFill rotWithShape="1">
          <a:blip r:embed="rId6">
            <a:alphaModFix/>
          </a:blip>
          <a:srcRect/>
          <a:stretch/>
        </p:blipFill>
        <p:spPr>
          <a:xfrm>
            <a:off x="6787020" y="2679526"/>
            <a:ext cx="914400" cy="914400"/>
          </a:xfrm>
          <a:prstGeom prst="rect">
            <a:avLst/>
          </a:prstGeom>
          <a:noFill/>
          <a:ln>
            <a:noFill/>
          </a:ln>
        </p:spPr>
      </p:pic>
      <p:pic>
        <p:nvPicPr>
          <p:cNvPr id="236" name="Google Shape;236;p3" descr="Checklist with solid fill"/>
          <p:cNvPicPr preferRelativeResize="0"/>
          <p:nvPr/>
        </p:nvPicPr>
        <p:blipFill rotWithShape="1">
          <a:blip r:embed="rId7">
            <a:alphaModFix/>
          </a:blip>
          <a:srcRect/>
          <a:stretch/>
        </p:blipFill>
        <p:spPr>
          <a:xfrm>
            <a:off x="1839238" y="5080348"/>
            <a:ext cx="914400" cy="914400"/>
          </a:xfrm>
          <a:prstGeom prst="rect">
            <a:avLst/>
          </a:prstGeom>
          <a:noFill/>
          <a:ln>
            <a:noFill/>
          </a:ln>
        </p:spPr>
      </p:pic>
      <p:pic>
        <p:nvPicPr>
          <p:cNvPr id="237" name="Google Shape;237;p3" descr="Clock with solid fill"/>
          <p:cNvPicPr preferRelativeResize="0"/>
          <p:nvPr/>
        </p:nvPicPr>
        <p:blipFill rotWithShape="1">
          <a:blip r:embed="rId8">
            <a:alphaModFix/>
          </a:blip>
          <a:srcRect/>
          <a:stretch/>
        </p:blipFill>
        <p:spPr>
          <a:xfrm>
            <a:off x="8388178" y="5051854"/>
            <a:ext cx="914400" cy="914400"/>
          </a:xfrm>
          <a:prstGeom prst="rect">
            <a:avLst/>
          </a:prstGeom>
          <a:noFill/>
          <a:ln>
            <a:noFill/>
          </a:ln>
        </p:spPr>
      </p:pic>
      <p:pic>
        <p:nvPicPr>
          <p:cNvPr id="238" name="Google Shape;238;p3" descr="Chat with solid fill"/>
          <p:cNvPicPr preferRelativeResize="0"/>
          <p:nvPr/>
        </p:nvPicPr>
        <p:blipFill rotWithShape="1">
          <a:blip r:embed="rId6">
            <a:alphaModFix/>
          </a:blip>
          <a:srcRect/>
          <a:stretch/>
        </p:blipFill>
        <p:spPr>
          <a:xfrm>
            <a:off x="4495800" y="5154827"/>
            <a:ext cx="914400" cy="914400"/>
          </a:xfrm>
          <a:prstGeom prst="rect">
            <a:avLst/>
          </a:prstGeom>
          <a:noFill/>
          <a:ln>
            <a:noFill/>
          </a:ln>
        </p:spPr>
      </p:pic>
      <p:pic>
        <p:nvPicPr>
          <p:cNvPr id="239" name="Google Shape;239;p3" descr="Users with solid fill"/>
          <p:cNvPicPr preferRelativeResize="0"/>
          <p:nvPr/>
        </p:nvPicPr>
        <p:blipFill rotWithShape="1">
          <a:blip r:embed="rId9">
            <a:alphaModFix/>
          </a:blip>
          <a:srcRect/>
          <a:stretch/>
        </p:blipFill>
        <p:spPr>
          <a:xfrm>
            <a:off x="5575729" y="5153540"/>
            <a:ext cx="914400" cy="914400"/>
          </a:xfrm>
          <a:prstGeom prst="rect">
            <a:avLst/>
          </a:prstGeom>
          <a:noFill/>
          <a:ln>
            <a:noFill/>
          </a:ln>
        </p:spPr>
      </p:pic>
    </p:spTree>
    <p:extLst>
      <p:ext uri="{BB962C8B-B14F-4D97-AF65-F5344CB8AC3E}">
        <p14:creationId xmlns:p14="http://schemas.microsoft.com/office/powerpoint/2010/main" val="2304032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7"/>
          <p:cNvSpPr txBox="1">
            <a:spLocks noGrp="1"/>
          </p:cNvSpPr>
          <p:nvPr>
            <p:ph type="title" idx="4294967295"/>
          </p:nvPr>
        </p:nvSpPr>
        <p:spPr>
          <a:xfrm>
            <a:off x="192816" y="723902"/>
            <a:ext cx="2793332" cy="375293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accent1"/>
              </a:buClr>
              <a:buSzPts val="3600"/>
              <a:buFont typeface="Calibri"/>
              <a:buNone/>
            </a:pPr>
            <a:r>
              <a:rPr lang="en-US" u="sng" dirty="0"/>
              <a:t>The ILPQC Community: </a:t>
            </a:r>
            <a:br>
              <a:rPr lang="en-US" u="sng" dirty="0"/>
            </a:br>
            <a:r>
              <a:rPr lang="en-US" sz="3200" dirty="0"/>
              <a:t>The Groundwork for BASIC and Beyond</a:t>
            </a:r>
            <a:endParaRPr dirty="0"/>
          </a:p>
        </p:txBody>
      </p:sp>
      <p:sp>
        <p:nvSpPr>
          <p:cNvPr id="294" name="Google Shape;294;p7"/>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919497"/>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a:t>
            </a:fld>
            <a:endParaRPr kumimoji="0" sz="1200" b="0" i="0" u="none" strike="noStrike" kern="0" cap="none" spc="0" normalizeH="0" baseline="0" noProof="0">
              <a:ln>
                <a:noFill/>
              </a:ln>
              <a:solidFill>
                <a:srgbClr val="919497"/>
              </a:solidFill>
              <a:effectLst/>
              <a:uLnTx/>
              <a:uFillTx/>
              <a:latin typeface="Calibri"/>
              <a:cs typeface="Calibri"/>
              <a:sym typeface="Calibri"/>
            </a:endParaRPr>
          </a:p>
        </p:txBody>
      </p:sp>
      <p:sp>
        <p:nvSpPr>
          <p:cNvPr id="295" name="Google Shape;295;p7"/>
          <p:cNvSpPr txBox="1">
            <a:spLocks noGrp="1"/>
          </p:cNvSpPr>
          <p:nvPr>
            <p:ph type="ftr" idx="4294967295"/>
          </p:nvPr>
        </p:nvSpPr>
        <p:spPr>
          <a:xfrm>
            <a:off x="0" y="6356350"/>
            <a:ext cx="4114800" cy="365125"/>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919497"/>
                </a:solidFill>
                <a:effectLst/>
                <a:uLnTx/>
                <a:uFillTx/>
                <a:latin typeface="Calibri"/>
                <a:cs typeface="Calibri"/>
                <a:sym typeface="Calibri"/>
              </a:rPr>
              <a:t>Illinois Perinatal Quality Collaborative</a:t>
            </a:r>
            <a:endParaRPr kumimoji="0" sz="1200" b="0" i="0" u="none" strike="noStrike" kern="0" cap="none" spc="0" normalizeH="0" baseline="0" noProof="0">
              <a:ln>
                <a:noFill/>
              </a:ln>
              <a:solidFill>
                <a:srgbClr val="919497"/>
              </a:solidFill>
              <a:effectLst/>
              <a:uLnTx/>
              <a:uFillTx/>
              <a:latin typeface="Calibri"/>
              <a:cs typeface="Calibri"/>
              <a:sym typeface="Calibri"/>
            </a:endParaRPr>
          </a:p>
        </p:txBody>
      </p:sp>
      <p:grpSp>
        <p:nvGrpSpPr>
          <p:cNvPr id="296" name="Google Shape;296;p7"/>
          <p:cNvGrpSpPr/>
          <p:nvPr/>
        </p:nvGrpSpPr>
        <p:grpSpPr>
          <a:xfrm>
            <a:off x="4369121" y="427739"/>
            <a:ext cx="5939675" cy="6227379"/>
            <a:chOff x="2516562" y="0"/>
            <a:chExt cx="5939675" cy="6227379"/>
          </a:xfrm>
        </p:grpSpPr>
        <p:sp>
          <p:nvSpPr>
            <p:cNvPr id="297" name="Google Shape;297;p7"/>
            <p:cNvSpPr/>
            <p:nvPr/>
          </p:nvSpPr>
          <p:spPr>
            <a:xfrm>
              <a:off x="4209369" y="2008952"/>
              <a:ext cx="2553466" cy="2208851"/>
            </a:xfrm>
            <a:prstGeom prst="hexagon">
              <a:avLst>
                <a:gd name="adj" fmla="val 28570"/>
                <a:gd name="vf" fmla="val 115470"/>
              </a:avLst>
            </a:prstGeom>
            <a:solidFill>
              <a:srgbClr val="19498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98" name="Google Shape;298;p7"/>
            <p:cNvSpPr txBox="1"/>
            <p:nvPr/>
          </p:nvSpPr>
          <p:spPr>
            <a:xfrm>
              <a:off x="4632514" y="2374990"/>
              <a:ext cx="1707176" cy="1476775"/>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000"/>
                <a:buFont typeface="Calibri"/>
                <a:buNone/>
                <a:tabLst/>
                <a:defRPr/>
              </a:pPr>
              <a:r>
                <a:rPr kumimoji="0" lang="en-US" sz="2000" b="1" i="0" u="none" strike="noStrike" kern="0" cap="none" spc="0" normalizeH="0" baseline="0" noProof="0" dirty="0">
                  <a:ln>
                    <a:noFill/>
                  </a:ln>
                  <a:solidFill>
                    <a:srgbClr val="FFFFFF"/>
                  </a:solidFill>
                  <a:effectLst/>
                  <a:uLnTx/>
                  <a:uFillTx/>
                  <a:latin typeface="Calibri"/>
                  <a:ea typeface="Calibri"/>
                  <a:cs typeface="Calibri"/>
                  <a:sym typeface="Calibri"/>
                </a:rPr>
                <a:t>Working together to achieve better outcomes for newborns</a:t>
              </a:r>
              <a:endParaRPr kumimoji="0" sz="20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99" name="Google Shape;299;p7"/>
            <p:cNvSpPr/>
            <p:nvPr/>
          </p:nvSpPr>
          <p:spPr>
            <a:xfrm>
              <a:off x="5808330" y="952166"/>
              <a:ext cx="963415" cy="830109"/>
            </a:xfrm>
            <a:prstGeom prst="hexagon">
              <a:avLst>
                <a:gd name="adj" fmla="val 28900"/>
                <a:gd name="vf" fmla="val 115470"/>
              </a:avLst>
            </a:prstGeom>
            <a:solidFill>
              <a:srgbClr val="FBD2D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0" name="Google Shape;300;p7"/>
            <p:cNvSpPr/>
            <p:nvPr/>
          </p:nvSpPr>
          <p:spPr>
            <a:xfrm>
              <a:off x="4444580" y="0"/>
              <a:ext cx="2092547" cy="1810299"/>
            </a:xfrm>
            <a:prstGeom prst="hexagon">
              <a:avLst>
                <a:gd name="adj" fmla="val 28570"/>
                <a:gd name="vf" fmla="val 115470"/>
              </a:avLst>
            </a:prstGeom>
            <a:solidFill>
              <a:srgbClr val="F5658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1" name="Google Shape;301;p7"/>
            <p:cNvSpPr txBox="1"/>
            <p:nvPr/>
          </p:nvSpPr>
          <p:spPr>
            <a:xfrm>
              <a:off x="4791360" y="300005"/>
              <a:ext cx="1398987" cy="1210289"/>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000"/>
                <a:buFont typeface="Calibri"/>
                <a:buNone/>
                <a:tabLst/>
                <a:defRPr/>
              </a:pPr>
              <a:r>
                <a:rPr kumimoji="0" lang="en-US" sz="2000" b="1" i="0" u="none" strike="noStrike" kern="0" cap="none" spc="0" normalizeH="0" baseline="0" noProof="0" dirty="0">
                  <a:ln>
                    <a:noFill/>
                  </a:ln>
                  <a:solidFill>
                    <a:srgbClr val="FFFFFF"/>
                  </a:solidFill>
                  <a:effectLst/>
                  <a:uLnTx/>
                  <a:uFillTx/>
                  <a:latin typeface="Calibri"/>
                  <a:ea typeface="Calibri"/>
                  <a:cs typeface="Calibri"/>
                  <a:sym typeface="Calibri"/>
                </a:rPr>
                <a:t>Team Lead Training Webinars</a:t>
              </a:r>
              <a:r>
                <a:rPr kumimoji="0" lang="en-US" sz="2000" b="0" i="0" u="none" strike="noStrike" kern="0" cap="none" spc="0" normalizeH="0" baseline="0" noProof="0" dirty="0">
                  <a:ln>
                    <a:noFill/>
                  </a:ln>
                  <a:solidFill>
                    <a:srgbClr val="FFFFFF"/>
                  </a:solidFill>
                  <a:effectLst/>
                  <a:uLnTx/>
                  <a:uFillTx/>
                  <a:latin typeface="Calibri"/>
                  <a:ea typeface="Calibri"/>
                  <a:cs typeface="Calibri"/>
                  <a:sym typeface="Calibri"/>
                </a:rPr>
                <a:t> </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02" name="Google Shape;302;p7"/>
            <p:cNvSpPr/>
            <p:nvPr/>
          </p:nvSpPr>
          <p:spPr>
            <a:xfrm>
              <a:off x="6932710" y="2504029"/>
              <a:ext cx="963415" cy="830109"/>
            </a:xfrm>
            <a:prstGeom prst="hexagon">
              <a:avLst>
                <a:gd name="adj" fmla="val 28900"/>
                <a:gd name="vf" fmla="val 115470"/>
              </a:avLst>
            </a:prstGeom>
            <a:solidFill>
              <a:srgbClr val="FBD2D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3" name="Google Shape;303;p7"/>
            <p:cNvSpPr/>
            <p:nvPr/>
          </p:nvSpPr>
          <p:spPr>
            <a:xfrm>
              <a:off x="6363690" y="1113455"/>
              <a:ext cx="2092547" cy="1810299"/>
            </a:xfrm>
            <a:prstGeom prst="hexagon">
              <a:avLst>
                <a:gd name="adj" fmla="val 28570"/>
                <a:gd name="vf" fmla="val 115470"/>
              </a:avLst>
            </a:prstGeom>
            <a:solidFill>
              <a:srgbClr val="F5836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4" name="Google Shape;304;p7"/>
            <p:cNvSpPr txBox="1"/>
            <p:nvPr/>
          </p:nvSpPr>
          <p:spPr>
            <a:xfrm>
              <a:off x="6710470" y="1413460"/>
              <a:ext cx="1398987" cy="1210289"/>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000"/>
                <a:buFont typeface="Calibri"/>
                <a:buNone/>
                <a:tabLst/>
                <a:defRPr/>
              </a:pPr>
              <a:r>
                <a:rPr kumimoji="0" lang="en-US" sz="2000" b="1" i="0" u="none" strike="noStrike" kern="0" cap="none" spc="0" normalizeH="0" baseline="0" noProof="0" dirty="0">
                  <a:ln>
                    <a:noFill/>
                  </a:ln>
                  <a:solidFill>
                    <a:srgbClr val="FFFFFF"/>
                  </a:solidFill>
                  <a:effectLst/>
                  <a:uLnTx/>
                  <a:uFillTx/>
                  <a:latin typeface="Calibri"/>
                  <a:ea typeface="Calibri"/>
                  <a:cs typeface="Calibri"/>
                  <a:sym typeface="Calibri"/>
                </a:rPr>
                <a:t>Examining Disparities and Inequities</a:t>
              </a:r>
              <a:endParaRPr kumimoji="0" sz="20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305" name="Google Shape;305;p7"/>
            <p:cNvSpPr/>
            <p:nvPr/>
          </p:nvSpPr>
          <p:spPr>
            <a:xfrm>
              <a:off x="6151643" y="4255791"/>
              <a:ext cx="963415" cy="830109"/>
            </a:xfrm>
            <a:prstGeom prst="hexagon">
              <a:avLst>
                <a:gd name="adj" fmla="val 28900"/>
                <a:gd name="vf" fmla="val 115470"/>
              </a:avLst>
            </a:prstGeom>
            <a:solidFill>
              <a:srgbClr val="FBD2D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6" name="Google Shape;306;p7"/>
            <p:cNvSpPr/>
            <p:nvPr/>
          </p:nvSpPr>
          <p:spPr>
            <a:xfrm>
              <a:off x="6363690" y="3302379"/>
              <a:ext cx="2092547" cy="1810299"/>
            </a:xfrm>
            <a:prstGeom prst="hexagon">
              <a:avLst>
                <a:gd name="adj" fmla="val 28570"/>
                <a:gd name="vf" fmla="val 115470"/>
              </a:avLst>
            </a:prstGeom>
            <a:solidFill>
              <a:srgbClr val="FDD7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7" name="Google Shape;307;p7"/>
            <p:cNvSpPr txBox="1"/>
            <p:nvPr/>
          </p:nvSpPr>
          <p:spPr>
            <a:xfrm>
              <a:off x="6710470" y="3602384"/>
              <a:ext cx="1398987" cy="1210289"/>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000"/>
                <a:buFont typeface="Calibri"/>
                <a:buNone/>
                <a:tabLst/>
                <a:defRPr/>
              </a:pPr>
              <a:r>
                <a:rPr kumimoji="0" lang="en-US" sz="2000" b="1" i="0" u="none" strike="noStrike" kern="0" cap="none" spc="0" normalizeH="0" baseline="0" noProof="0" dirty="0">
                  <a:ln>
                    <a:noFill/>
                  </a:ln>
                  <a:solidFill>
                    <a:srgbClr val="FFFFFF"/>
                  </a:solidFill>
                  <a:effectLst/>
                  <a:uLnTx/>
                  <a:uFillTx/>
                  <a:latin typeface="Calibri"/>
                  <a:ea typeface="Calibri"/>
                  <a:cs typeface="Calibri"/>
                  <a:sym typeface="Calibri"/>
                </a:rPr>
                <a:t>Data Training Webinar</a:t>
              </a:r>
              <a:endParaRPr kumimoji="0" sz="20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308" name="Google Shape;308;p7"/>
            <p:cNvSpPr/>
            <p:nvPr/>
          </p:nvSpPr>
          <p:spPr>
            <a:xfrm>
              <a:off x="4214121" y="4437630"/>
              <a:ext cx="963415" cy="830109"/>
            </a:xfrm>
            <a:prstGeom prst="hexagon">
              <a:avLst>
                <a:gd name="adj" fmla="val 28900"/>
                <a:gd name="vf" fmla="val 115470"/>
              </a:avLst>
            </a:prstGeom>
            <a:solidFill>
              <a:srgbClr val="FBD2D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9" name="Google Shape;309;p7"/>
            <p:cNvSpPr/>
            <p:nvPr/>
          </p:nvSpPr>
          <p:spPr>
            <a:xfrm>
              <a:off x="4444580" y="4417080"/>
              <a:ext cx="2092547" cy="1810299"/>
            </a:xfrm>
            <a:prstGeom prst="hexagon">
              <a:avLst>
                <a:gd name="adj" fmla="val 28570"/>
                <a:gd name="vf" fmla="val 115470"/>
              </a:avLst>
            </a:prstGeom>
            <a:solidFill>
              <a:srgbClr val="6A95F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0" name="Google Shape;310;p7"/>
            <p:cNvSpPr txBox="1"/>
            <p:nvPr/>
          </p:nvSpPr>
          <p:spPr>
            <a:xfrm>
              <a:off x="4782452" y="4642044"/>
              <a:ext cx="1398987" cy="1360478"/>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000"/>
                <a:buFont typeface="Calibri"/>
                <a:buNone/>
                <a:tabLst/>
                <a:defRPr/>
              </a:pPr>
              <a:r>
                <a:rPr kumimoji="0" lang="en-US" sz="2000" b="1" i="0" u="none" strike="noStrike" kern="0" cap="none" spc="0" normalizeH="0" baseline="0" noProof="0" dirty="0">
                  <a:ln>
                    <a:noFill/>
                  </a:ln>
                  <a:solidFill>
                    <a:srgbClr val="FFFFFF"/>
                  </a:solidFill>
                  <a:effectLst/>
                  <a:uLnTx/>
                  <a:uFillTx/>
                  <a:latin typeface="Calibri"/>
                  <a:ea typeface="Calibri"/>
                  <a:cs typeface="Calibri"/>
                  <a:sym typeface="Calibri"/>
                </a:rPr>
                <a:t>QI Education</a:t>
              </a:r>
              <a:endParaRPr kumimoji="0" sz="20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311" name="Google Shape;311;p7"/>
            <p:cNvSpPr/>
            <p:nvPr/>
          </p:nvSpPr>
          <p:spPr>
            <a:xfrm>
              <a:off x="3071328" y="2886390"/>
              <a:ext cx="963415" cy="830109"/>
            </a:xfrm>
            <a:prstGeom prst="hexagon">
              <a:avLst>
                <a:gd name="adj" fmla="val 28900"/>
                <a:gd name="vf" fmla="val 115470"/>
              </a:avLst>
            </a:prstGeom>
            <a:solidFill>
              <a:srgbClr val="FBD2D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2" name="Google Shape;312;p7"/>
            <p:cNvSpPr/>
            <p:nvPr/>
          </p:nvSpPr>
          <p:spPr>
            <a:xfrm>
              <a:off x="2516562" y="3303625"/>
              <a:ext cx="2092547" cy="1810299"/>
            </a:xfrm>
            <a:prstGeom prst="hexagon">
              <a:avLst>
                <a:gd name="adj" fmla="val 28570"/>
                <a:gd name="vf" fmla="val 115470"/>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3" name="Google Shape;313;p7"/>
            <p:cNvSpPr txBox="1"/>
            <p:nvPr/>
          </p:nvSpPr>
          <p:spPr>
            <a:xfrm>
              <a:off x="2863342" y="3603630"/>
              <a:ext cx="1398987" cy="1210289"/>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000"/>
                <a:buFont typeface="Calibri"/>
                <a:buNone/>
                <a:tabLst/>
                <a:defRPr/>
              </a:pPr>
              <a:r>
                <a:rPr kumimoji="0" lang="en-US" sz="2000" b="1" i="0" u="none" strike="noStrike" kern="0" cap="none" spc="0" normalizeH="0" baseline="0" noProof="0">
                  <a:ln>
                    <a:noFill/>
                  </a:ln>
                  <a:solidFill>
                    <a:srgbClr val="FFFFFF"/>
                  </a:solidFill>
                  <a:effectLst/>
                  <a:uLnTx/>
                  <a:uFillTx/>
                  <a:latin typeface="Calibri"/>
                  <a:ea typeface="Calibri"/>
                  <a:cs typeface="Calibri"/>
                  <a:sym typeface="Calibri"/>
                </a:rPr>
                <a:t>HIT/EMR partnership</a:t>
              </a:r>
              <a:r>
                <a:rPr kumimoji="0" lang="en-US" sz="2000" b="0" i="0" u="none" strike="noStrike" kern="0" cap="none" spc="0" normalizeH="0" baseline="0" noProof="0">
                  <a:ln>
                    <a:noFill/>
                  </a:ln>
                  <a:solidFill>
                    <a:srgbClr val="FFFFFF"/>
                  </a:solidFill>
                  <a:effectLst/>
                  <a:uLnTx/>
                  <a:uFillTx/>
                  <a:latin typeface="Calibri"/>
                  <a:ea typeface="Calibri"/>
                  <a:cs typeface="Calibri"/>
                  <a:sym typeface="Calibri"/>
                </a:rPr>
                <a:t> </a:t>
              </a: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14" name="Google Shape;314;p7"/>
            <p:cNvSpPr/>
            <p:nvPr/>
          </p:nvSpPr>
          <p:spPr>
            <a:xfrm>
              <a:off x="2516562" y="1110964"/>
              <a:ext cx="2092547" cy="1810299"/>
            </a:xfrm>
            <a:prstGeom prst="hexagon">
              <a:avLst>
                <a:gd name="adj" fmla="val 28570"/>
                <a:gd name="vf" fmla="val 115470"/>
              </a:avLst>
            </a:prstGeom>
            <a:solidFill>
              <a:srgbClr val="FF006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5" name="Google Shape;315;p7"/>
            <p:cNvSpPr txBox="1"/>
            <p:nvPr/>
          </p:nvSpPr>
          <p:spPr>
            <a:xfrm>
              <a:off x="2863342" y="1410969"/>
              <a:ext cx="1398987" cy="1210289"/>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000"/>
                <a:buFont typeface="Calibri"/>
                <a:buNone/>
                <a:tabLst/>
                <a:defRPr/>
              </a:pPr>
              <a:r>
                <a:rPr kumimoji="0" lang="en-US" sz="2000" b="1" i="0" u="none" strike="noStrike" kern="0" cap="none" spc="0" normalizeH="0" baseline="0" noProof="0">
                  <a:ln>
                    <a:noFill/>
                  </a:ln>
                  <a:solidFill>
                    <a:srgbClr val="FFFFFF"/>
                  </a:solidFill>
                  <a:effectLst/>
                  <a:uLnTx/>
                  <a:uFillTx/>
                  <a:latin typeface="Calibri"/>
                  <a:ea typeface="Calibri"/>
                  <a:cs typeface="Calibri"/>
                  <a:sym typeface="Calibri"/>
                </a:rPr>
                <a:t>Partnering with parents</a:t>
              </a: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39160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12e7f819f45_0_12"/>
          <p:cNvSpPr txBox="1">
            <a:spLocks noGrp="1"/>
          </p:cNvSpPr>
          <p:nvPr>
            <p:ph type="title"/>
          </p:nvPr>
        </p:nvSpPr>
        <p:spPr>
          <a:xfrm>
            <a:off x="609600" y="365125"/>
            <a:ext cx="109728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Building Team Capacity</a:t>
            </a:r>
            <a:endParaRPr dirty="0"/>
          </a:p>
        </p:txBody>
      </p:sp>
      <p:sp>
        <p:nvSpPr>
          <p:cNvPr id="323" name="Google Shape;323;g12e7f819f45_0_12"/>
          <p:cNvSpPr txBox="1">
            <a:spLocks noGrp="1"/>
          </p:cNvSpPr>
          <p:nvPr>
            <p:ph type="sldNum" idx="12"/>
          </p:nvPr>
        </p:nvSpPr>
        <p:spPr>
          <a:xfrm>
            <a:off x="8839200" y="6356350"/>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AEB3B7"/>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a:t>
            </a:fld>
            <a:endParaRPr kumimoji="0" sz="1200" b="0" i="0" u="none" strike="noStrike" kern="0" cap="none" spc="0" normalizeH="0" baseline="0" noProof="0">
              <a:ln>
                <a:noFill/>
              </a:ln>
              <a:solidFill>
                <a:srgbClr val="AEB3B7"/>
              </a:solidFill>
              <a:effectLst/>
              <a:uLnTx/>
              <a:uFillTx/>
              <a:latin typeface="Calibri"/>
              <a:cs typeface="Calibri"/>
              <a:sym typeface="Calibri"/>
            </a:endParaRPr>
          </a:p>
        </p:txBody>
      </p:sp>
      <p:sp>
        <p:nvSpPr>
          <p:cNvPr id="5" name="Google Shape;300;p7"/>
          <p:cNvSpPr/>
          <p:nvPr/>
        </p:nvSpPr>
        <p:spPr>
          <a:xfrm>
            <a:off x="1051151" y="1796078"/>
            <a:ext cx="2092547" cy="1810299"/>
          </a:xfrm>
          <a:prstGeom prst="hexagon">
            <a:avLst>
              <a:gd name="adj" fmla="val 28570"/>
              <a:gd name="vf" fmla="val 115470"/>
            </a:avLst>
          </a:prstGeom>
          <a:solidFill>
            <a:srgbClr val="F5658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2400" b="1" i="0" u="none" strike="noStrike" kern="0" cap="none" spc="0" normalizeH="0" baseline="0" noProof="0" dirty="0">
                <a:ln>
                  <a:noFill/>
                </a:ln>
                <a:solidFill>
                  <a:srgbClr val="FFFFFF"/>
                </a:solidFill>
                <a:effectLst/>
                <a:uLnTx/>
                <a:uFillTx/>
                <a:latin typeface="Calibri"/>
                <a:ea typeface="Calibri"/>
                <a:cs typeface="Calibri"/>
                <a:sym typeface="Calibri"/>
              </a:rPr>
              <a:t>Team Lead Training Webinars</a:t>
            </a:r>
            <a:endParaRPr kumimoji="0" sz="24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Google Shape;306;p7"/>
          <p:cNvSpPr/>
          <p:nvPr/>
        </p:nvSpPr>
        <p:spPr>
          <a:xfrm>
            <a:off x="5142090" y="4450294"/>
            <a:ext cx="2092547" cy="1810299"/>
          </a:xfrm>
          <a:prstGeom prst="hexagon">
            <a:avLst>
              <a:gd name="adj" fmla="val 28570"/>
              <a:gd name="vf" fmla="val 115470"/>
            </a:avLst>
          </a:prstGeom>
          <a:solidFill>
            <a:srgbClr val="FDD7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000"/>
              <a:buFont typeface="Arial"/>
              <a:buNone/>
              <a:tabLst/>
              <a:defRPr/>
            </a:pPr>
            <a:r>
              <a:rPr kumimoji="0" lang="en-US" sz="2400" b="1" i="0" u="none" strike="noStrike" kern="0" cap="none" spc="0" normalizeH="0" baseline="0" noProof="0" dirty="0">
                <a:ln>
                  <a:noFill/>
                </a:ln>
                <a:solidFill>
                  <a:srgbClr val="FFFFFF"/>
                </a:solidFill>
                <a:effectLst/>
                <a:uLnTx/>
                <a:uFillTx/>
                <a:latin typeface="Calibri"/>
                <a:ea typeface="Calibri"/>
                <a:cs typeface="Calibri"/>
                <a:sym typeface="Calibri"/>
              </a:rPr>
              <a:t>Data Training Webinar</a:t>
            </a:r>
            <a:endParaRPr kumimoji="0" lang="en-US" sz="2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 name="Google Shape;309;p7"/>
          <p:cNvSpPr/>
          <p:nvPr/>
        </p:nvSpPr>
        <p:spPr>
          <a:xfrm>
            <a:off x="8839200" y="1759539"/>
            <a:ext cx="2165300" cy="1810299"/>
          </a:xfrm>
          <a:prstGeom prst="hexagon">
            <a:avLst>
              <a:gd name="adj" fmla="val 28570"/>
              <a:gd name="vf" fmla="val 115470"/>
            </a:avLst>
          </a:prstGeom>
          <a:solidFill>
            <a:srgbClr val="6A95F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000"/>
              <a:buFont typeface="Arial"/>
              <a:buNone/>
              <a:tabLst/>
              <a:defRPr/>
            </a:pPr>
            <a:r>
              <a:rPr kumimoji="0" lang="en-US" sz="2400" b="1" i="0" u="none" strike="noStrike" kern="0" cap="none" spc="0" normalizeH="0" baseline="0" noProof="0" dirty="0">
                <a:ln>
                  <a:noFill/>
                </a:ln>
                <a:solidFill>
                  <a:srgbClr val="FFFFFF"/>
                </a:solidFill>
                <a:effectLst/>
                <a:uLnTx/>
                <a:uFillTx/>
                <a:latin typeface="Calibri"/>
                <a:ea typeface="Calibri"/>
                <a:cs typeface="Calibri"/>
                <a:sym typeface="Calibri"/>
              </a:rPr>
              <a:t>QI Education </a:t>
            </a:r>
            <a:endParaRPr kumimoji="0" lang="en-US" sz="2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extBox 1"/>
          <p:cNvSpPr txBox="1"/>
          <p:nvPr/>
        </p:nvSpPr>
        <p:spPr>
          <a:xfrm>
            <a:off x="729672" y="4191920"/>
            <a:ext cx="2890983" cy="1938992"/>
          </a:xfrm>
          <a:prstGeom prst="rect">
            <a:avLst/>
          </a:prstGeom>
          <a:noFill/>
          <a:ln w="57150">
            <a:solidFill>
              <a:schemeClr val="accent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F5668F"/>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ILPQC hosted 2 QI Team Lead Training webinars in 2020 and 2021 to help them better understand their roles</a:t>
            </a:r>
          </a:p>
        </p:txBody>
      </p:sp>
      <p:sp>
        <p:nvSpPr>
          <p:cNvPr id="11" name="TextBox 10"/>
          <p:cNvSpPr txBox="1"/>
          <p:nvPr/>
        </p:nvSpPr>
        <p:spPr>
          <a:xfrm>
            <a:off x="4764440" y="1541305"/>
            <a:ext cx="2781669" cy="2246769"/>
          </a:xfrm>
          <a:prstGeom prst="rect">
            <a:avLst/>
          </a:prstGeom>
          <a:noFill/>
          <a:ln w="57150">
            <a:solidFill>
              <a:schemeClr val="accent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F5668F"/>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ILPQC hosted a Data Training Webinar for BASIC teams to review the data collection, entry and report review in </a:t>
            </a:r>
            <a:r>
              <a:rPr kumimoji="0" lang="en-US" sz="2000" b="0" i="0" u="none" strike="noStrike" kern="0" cap="none" spc="0" normalizeH="0" baseline="0" noProof="0" dirty="0" err="1">
                <a:ln>
                  <a:noFill/>
                </a:ln>
                <a:solidFill>
                  <a:srgbClr val="000000"/>
                </a:solidFill>
                <a:effectLst/>
                <a:uLnTx/>
                <a:uFillTx/>
                <a:latin typeface="Arial"/>
                <a:cs typeface="Arial"/>
                <a:sym typeface="Arial"/>
              </a:rPr>
              <a:t>REDCap</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sp>
        <p:nvSpPr>
          <p:cNvPr id="12" name="TextBox 11"/>
          <p:cNvSpPr txBox="1"/>
          <p:nvPr/>
        </p:nvSpPr>
        <p:spPr>
          <a:xfrm>
            <a:off x="8500309" y="4191920"/>
            <a:ext cx="2915837" cy="1938992"/>
          </a:xfrm>
          <a:prstGeom prst="rect">
            <a:avLst/>
          </a:prstGeom>
          <a:noFill/>
          <a:ln w="57150">
            <a:solidFill>
              <a:schemeClr val="accent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F5668F"/>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QI Team members had the opportunity to attend virtual QI training at the Institute for Healthcare Improvement (IHI)</a:t>
            </a:r>
          </a:p>
        </p:txBody>
      </p:sp>
    </p:spTree>
    <p:extLst>
      <p:ext uri="{BB962C8B-B14F-4D97-AF65-F5344CB8AC3E}">
        <p14:creationId xmlns:p14="http://schemas.microsoft.com/office/powerpoint/2010/main" val="200574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12e7f819f45_0_19"/>
          <p:cNvSpPr txBox="1">
            <a:spLocks noGrp="1"/>
          </p:cNvSpPr>
          <p:nvPr>
            <p:ph type="title"/>
          </p:nvPr>
        </p:nvSpPr>
        <p:spPr>
          <a:xfrm>
            <a:off x="443346" y="370901"/>
            <a:ext cx="10972800" cy="1325700"/>
          </a:xfrm>
          <a:prstGeom prst="rect">
            <a:avLst/>
          </a:prstGeom>
        </p:spPr>
        <p:txBody>
          <a:bodyPr spcFirstLastPara="1" wrap="square" lIns="91425" tIns="45700" rIns="91425" bIns="45700" anchor="ctr" anchorCtr="0">
            <a:noAutofit/>
          </a:bodyPr>
          <a:lstStyle/>
          <a:p>
            <a:pPr lvl="0">
              <a:lnSpc>
                <a:spcPct val="90000"/>
              </a:lnSpc>
              <a:buClr>
                <a:schemeClr val="lt1"/>
              </a:buClr>
              <a:buSzPts val="2000"/>
            </a:pPr>
            <a:r>
              <a:rPr lang="en-US" dirty="0"/>
              <a:t>Examining Disparities and Inequities</a:t>
            </a:r>
            <a:endParaRPr lang="en-US" b="0" dirty="0"/>
          </a:p>
        </p:txBody>
      </p:sp>
      <p:sp>
        <p:nvSpPr>
          <p:cNvPr id="330" name="Google Shape;330;g12e7f819f45_0_19"/>
          <p:cNvSpPr txBox="1">
            <a:spLocks noGrp="1"/>
          </p:cNvSpPr>
          <p:nvPr>
            <p:ph type="body" idx="1"/>
          </p:nvPr>
        </p:nvSpPr>
        <p:spPr>
          <a:xfrm>
            <a:off x="266955" y="1488062"/>
            <a:ext cx="5107708" cy="4351200"/>
          </a:xfrm>
          <a:prstGeom prst="rect">
            <a:avLst/>
          </a:prstGeom>
        </p:spPr>
        <p:txBody>
          <a:bodyPr spcFirstLastPara="1" wrap="square" lIns="91425" tIns="45700" rIns="91425" bIns="45700" anchor="t" anchorCtr="0">
            <a:noAutofit/>
          </a:bodyPr>
          <a:lstStyle/>
          <a:p>
            <a:pPr marL="342900"/>
            <a:r>
              <a:rPr lang="en-US" dirty="0"/>
              <a:t>ILPQC hosted 2 webinars focusing on neonatal equity:</a:t>
            </a:r>
          </a:p>
          <a:p>
            <a:pPr marL="457200" lvl="1" indent="0">
              <a:buNone/>
            </a:pPr>
            <a:endParaRPr dirty="0"/>
          </a:p>
        </p:txBody>
      </p:sp>
      <p:sp>
        <p:nvSpPr>
          <p:cNvPr id="331" name="Google Shape;331;g12e7f819f45_0_19"/>
          <p:cNvSpPr txBox="1">
            <a:spLocks noGrp="1"/>
          </p:cNvSpPr>
          <p:nvPr>
            <p:ph type="sldNum" idx="12"/>
          </p:nvPr>
        </p:nvSpPr>
        <p:spPr>
          <a:xfrm>
            <a:off x="8673534" y="6356350"/>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AEB3B7"/>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7</a:t>
            </a:fld>
            <a:endParaRPr kumimoji="0" sz="1200" b="0" i="0" u="none" strike="noStrike" kern="0" cap="none" spc="0" normalizeH="0" baseline="0" noProof="0">
              <a:ln>
                <a:noFill/>
              </a:ln>
              <a:solidFill>
                <a:srgbClr val="AEB3B7"/>
              </a:solidFill>
              <a:effectLst/>
              <a:uLnTx/>
              <a:uFillTx/>
              <a:latin typeface="Calibri"/>
              <a:cs typeface="Calibri"/>
              <a:sym typeface="Calibri"/>
            </a:endParaRPr>
          </a:p>
        </p:txBody>
      </p:sp>
      <p:sp>
        <p:nvSpPr>
          <p:cNvPr id="8" name="Google Shape;303;p7"/>
          <p:cNvSpPr/>
          <p:nvPr/>
        </p:nvSpPr>
        <p:spPr>
          <a:xfrm>
            <a:off x="526979" y="2602194"/>
            <a:ext cx="2092547" cy="1810299"/>
          </a:xfrm>
          <a:prstGeom prst="hexagon">
            <a:avLst>
              <a:gd name="adj" fmla="val 28570"/>
              <a:gd name="vf" fmla="val 115470"/>
            </a:avLst>
          </a:prstGeom>
          <a:solidFill>
            <a:srgbClr val="F5836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2400" b="0" i="0" u="none" strike="noStrike" kern="0" cap="none" spc="0" normalizeH="0" baseline="0" noProof="0" dirty="0">
                <a:ln>
                  <a:noFill/>
                </a:ln>
                <a:solidFill>
                  <a:srgbClr val="FFFFFF"/>
                </a:solidFill>
                <a:effectLst/>
                <a:uLnTx/>
                <a:uFillTx/>
                <a:latin typeface="Arial"/>
                <a:ea typeface="Arial"/>
                <a:cs typeface="Arial"/>
                <a:sym typeface="Arial"/>
              </a:rPr>
              <a:t>August 2021</a:t>
            </a:r>
            <a:endParaRPr kumimoji="0" sz="2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9" name="Google Shape;303;p7"/>
          <p:cNvSpPr/>
          <p:nvPr/>
        </p:nvSpPr>
        <p:spPr>
          <a:xfrm>
            <a:off x="3574516" y="3802523"/>
            <a:ext cx="2092547" cy="1810299"/>
          </a:xfrm>
          <a:prstGeom prst="hexagon">
            <a:avLst>
              <a:gd name="adj" fmla="val 28570"/>
              <a:gd name="vf" fmla="val 115470"/>
            </a:avLst>
          </a:prstGeom>
          <a:solidFill>
            <a:srgbClr val="F5836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2300" b="0" i="0" u="none" strike="noStrike" kern="0" cap="none" spc="0" normalizeH="0" baseline="0" noProof="0" dirty="0">
                <a:ln>
                  <a:noFill/>
                </a:ln>
                <a:solidFill>
                  <a:srgbClr val="FFFFFF"/>
                </a:solidFill>
                <a:effectLst/>
                <a:uLnTx/>
                <a:uFillTx/>
                <a:latin typeface="Arial"/>
                <a:ea typeface="Arial"/>
                <a:cs typeface="Arial"/>
                <a:sym typeface="Arial"/>
              </a:rPr>
              <a:t>February 2022</a:t>
            </a:r>
            <a:endParaRPr kumimoji="0" sz="23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3" name="TextBox 2"/>
          <p:cNvSpPr txBox="1"/>
          <p:nvPr/>
        </p:nvSpPr>
        <p:spPr>
          <a:xfrm>
            <a:off x="113654" y="4412493"/>
            <a:ext cx="3214254" cy="1200329"/>
          </a:xfrm>
          <a:prstGeom prst="rect">
            <a:avLst/>
          </a:prstGeom>
          <a:noFill/>
          <a:ln w="57150">
            <a:solidFill>
              <a:schemeClr val="accent3"/>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444C55"/>
                </a:solidFill>
                <a:effectLst/>
                <a:uLnTx/>
                <a:uFillTx/>
                <a:latin typeface="Arial"/>
                <a:cs typeface="Arial"/>
                <a:sym typeface="Arial"/>
              </a:rPr>
              <a:t>Equitable Care in BASIC: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444C55"/>
                </a:solidFill>
                <a:effectLst/>
                <a:uLnTx/>
                <a:uFillTx/>
                <a:latin typeface="Arial"/>
                <a:cs typeface="Arial"/>
                <a:sym typeface="Arial"/>
              </a:rPr>
              <a:t>Equity Data, Dashboards, Strategies to Collect Race/Ethnicity Data </a:t>
            </a:r>
          </a:p>
        </p:txBody>
      </p:sp>
      <p:sp>
        <p:nvSpPr>
          <p:cNvPr id="11" name="TextBox 10"/>
          <p:cNvSpPr txBox="1"/>
          <p:nvPr/>
        </p:nvSpPr>
        <p:spPr>
          <a:xfrm>
            <a:off x="3225595" y="2621609"/>
            <a:ext cx="2902021" cy="1200329"/>
          </a:xfrm>
          <a:prstGeom prst="rect">
            <a:avLst/>
          </a:prstGeom>
          <a:noFill/>
          <a:ln w="57150">
            <a:solidFill>
              <a:schemeClr val="accent3"/>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444C55"/>
              </a:solidFill>
              <a:effectLst/>
              <a:uLnTx/>
              <a:uFillTx/>
              <a:latin typeface="Lato"/>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444C55"/>
                </a:solidFill>
                <a:effectLst/>
                <a:uLnTx/>
                <a:uFillTx/>
                <a:latin typeface="Lato"/>
                <a:cs typeface="Arial"/>
                <a:sym typeface="Arial"/>
              </a:rPr>
              <a:t>BASIC Data through an Equity Lens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444C55"/>
              </a:solidFill>
              <a:effectLst/>
              <a:uLnTx/>
              <a:uFillTx/>
              <a:latin typeface="Arial"/>
              <a:cs typeface="Arial"/>
              <a:sym typeface="Arial"/>
            </a:endParaRPr>
          </a:p>
        </p:txBody>
      </p:sp>
      <p:sp>
        <p:nvSpPr>
          <p:cNvPr id="16" name="Rectangle 15"/>
          <p:cNvSpPr/>
          <p:nvPr/>
        </p:nvSpPr>
        <p:spPr>
          <a:xfrm>
            <a:off x="6374224" y="2430140"/>
            <a:ext cx="5650813" cy="1169411"/>
          </a:xfrm>
          <a:prstGeom prst="rect">
            <a:avLst/>
          </a:prstGeom>
          <a:solidFill>
            <a:srgbClr val="DEE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Google Shape;330;g12e7f819f45_0_19"/>
          <p:cNvSpPr txBox="1">
            <a:spLocks/>
          </p:cNvSpPr>
          <p:nvPr/>
        </p:nvSpPr>
        <p:spPr>
          <a:xfrm>
            <a:off x="6737628" y="1423951"/>
            <a:ext cx="5107708" cy="43512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1000"/>
              </a:spcBef>
              <a:spcAft>
                <a:spcPts val="0"/>
              </a:spcAft>
              <a:buClr>
                <a:schemeClr val="accent2"/>
              </a:buClr>
              <a:buSzPts val="1800"/>
              <a:buFont typeface="Arial"/>
              <a:buChar char="•"/>
              <a:defRPr sz="24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1000"/>
              </a:spcBef>
              <a:spcAft>
                <a:spcPts val="0"/>
              </a:spcAft>
              <a:buClr>
                <a:schemeClr val="accent1"/>
              </a:buClr>
              <a:buSzPts val="18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1000"/>
              </a:spcBef>
              <a:spcAft>
                <a:spcPts val="0"/>
              </a:spcAft>
              <a:buClr>
                <a:schemeClr val="accent2"/>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1000"/>
              </a:spcBef>
              <a:spcAft>
                <a:spcPts val="0"/>
              </a:spcAft>
              <a:buClr>
                <a:schemeClr val="accent2"/>
              </a:buClr>
              <a:buSzPts val="1800"/>
              <a:buFont typeface="Arial"/>
              <a:buChar char="•"/>
              <a:defRPr sz="16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1000"/>
              </a:spcBef>
              <a:spcAft>
                <a:spcPts val="0"/>
              </a:spcAft>
              <a:buClr>
                <a:schemeClr val="accent2"/>
              </a:buClr>
              <a:buSzPts val="18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marR="0" lvl="0" indent="-342900" algn="l" defTabSz="914400" rtl="0" eaLnBrk="1" fontAlgn="auto" latinLnBrk="0" hangingPunct="1">
              <a:lnSpc>
                <a:spcPct val="100000"/>
              </a:lnSpc>
              <a:spcBef>
                <a:spcPts val="1000"/>
              </a:spcBef>
              <a:spcAft>
                <a:spcPts val="0"/>
              </a:spcAft>
              <a:buClr>
                <a:srgbClr val="F5668F"/>
              </a:buClr>
              <a:buSzPts val="1800"/>
              <a:buFont typeface="Arial"/>
              <a:buChar char="•"/>
              <a:tabLst/>
              <a:defRPr/>
            </a:pPr>
            <a:r>
              <a:rPr kumimoji="0" lang="en-US" sz="2400" b="0" i="0" u="none" strike="noStrike" kern="0" cap="none" spc="0" normalizeH="0" baseline="0" noProof="0" dirty="0">
                <a:ln>
                  <a:noFill/>
                </a:ln>
                <a:solidFill>
                  <a:srgbClr val="444C55"/>
                </a:solidFill>
                <a:effectLst/>
                <a:uLnTx/>
                <a:uFillTx/>
                <a:latin typeface="Calibri"/>
                <a:cs typeface="Calibri"/>
                <a:sym typeface="Calibri"/>
              </a:rPr>
              <a:t>Sharing BASIC Data by Race and Ethnicity in the Dashboard:</a:t>
            </a:r>
          </a:p>
          <a:p>
            <a:pPr marL="457200" marR="0" lvl="1" indent="0" algn="l" defTabSz="914400" rtl="0" eaLnBrk="1" fontAlgn="auto" latinLnBrk="0" hangingPunct="1">
              <a:lnSpc>
                <a:spcPct val="100000"/>
              </a:lnSpc>
              <a:spcBef>
                <a:spcPts val="1000"/>
              </a:spcBef>
              <a:spcAft>
                <a:spcPts val="0"/>
              </a:spcAft>
              <a:buClr>
                <a:srgbClr val="1C498B"/>
              </a:buClr>
              <a:buSzPts val="1800"/>
              <a:buFont typeface="Arial"/>
              <a:buNone/>
              <a:tabLst/>
              <a:defRPr/>
            </a:pPr>
            <a:endParaRPr kumimoji="0" lang="en-US" sz="2000" b="0" i="0" u="none" strike="noStrike" kern="0" cap="none" spc="0" normalizeH="0" baseline="0" noProof="0" dirty="0">
              <a:ln>
                <a:noFill/>
              </a:ln>
              <a:solidFill>
                <a:srgbClr val="444C55"/>
              </a:solidFill>
              <a:effectLst/>
              <a:uLnTx/>
              <a:uFillTx/>
              <a:latin typeface="Calibri"/>
              <a:cs typeface="Calibri"/>
              <a:sym typeface="Calibri"/>
            </a:endParaRPr>
          </a:p>
        </p:txBody>
      </p:sp>
      <p:sp>
        <p:nvSpPr>
          <p:cNvPr id="20" name="Rectangle 19"/>
          <p:cNvSpPr/>
          <p:nvPr/>
        </p:nvSpPr>
        <p:spPr>
          <a:xfrm>
            <a:off x="6374222" y="4797462"/>
            <a:ext cx="5650813" cy="1169411"/>
          </a:xfrm>
          <a:prstGeom prst="rect">
            <a:avLst/>
          </a:prstGeom>
          <a:solidFill>
            <a:srgbClr val="E1E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5" name="Picture 4"/>
          <p:cNvPicPr>
            <a:picLocks noChangeAspect="1"/>
          </p:cNvPicPr>
          <p:nvPr/>
        </p:nvPicPr>
        <p:blipFill>
          <a:blip r:embed="rId3"/>
          <a:stretch>
            <a:fillRect/>
          </a:stretch>
        </p:blipFill>
        <p:spPr>
          <a:xfrm>
            <a:off x="6650436" y="2446992"/>
            <a:ext cx="5288663" cy="733539"/>
          </a:xfrm>
          <a:prstGeom prst="rect">
            <a:avLst/>
          </a:prstGeom>
        </p:spPr>
      </p:pic>
      <p:pic>
        <p:nvPicPr>
          <p:cNvPr id="10" name="Picture 9"/>
          <p:cNvPicPr>
            <a:picLocks noChangeAspect="1"/>
          </p:cNvPicPr>
          <p:nvPr/>
        </p:nvPicPr>
        <p:blipFill rotWithShape="1">
          <a:blip r:embed="rId4"/>
          <a:srcRect l="3510" t="4909" r="3063" b="6995"/>
          <a:stretch/>
        </p:blipFill>
        <p:spPr>
          <a:xfrm>
            <a:off x="6374222" y="3217016"/>
            <a:ext cx="2747651" cy="2367024"/>
          </a:xfrm>
          <a:prstGeom prst="rect">
            <a:avLst/>
          </a:prstGeom>
        </p:spPr>
      </p:pic>
      <p:pic>
        <p:nvPicPr>
          <p:cNvPr id="15" name="Picture 14"/>
          <p:cNvPicPr>
            <a:picLocks noChangeAspect="1"/>
          </p:cNvPicPr>
          <p:nvPr/>
        </p:nvPicPr>
        <p:blipFill rotWithShape="1">
          <a:blip r:embed="rId5"/>
          <a:srcRect l="2588" t="3443" r="4649" b="3032"/>
          <a:stretch/>
        </p:blipFill>
        <p:spPr>
          <a:xfrm>
            <a:off x="9097687" y="3233184"/>
            <a:ext cx="2927350" cy="2501174"/>
          </a:xfrm>
          <a:prstGeom prst="rect">
            <a:avLst/>
          </a:prstGeom>
        </p:spPr>
      </p:pic>
    </p:spTree>
    <p:extLst>
      <p:ext uri="{BB962C8B-B14F-4D97-AF65-F5344CB8AC3E}">
        <p14:creationId xmlns:p14="http://schemas.microsoft.com/office/powerpoint/2010/main" val="643289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12e7f819f45_0_34"/>
          <p:cNvSpPr txBox="1">
            <a:spLocks noGrp="1"/>
          </p:cNvSpPr>
          <p:nvPr>
            <p:ph type="title"/>
          </p:nvPr>
        </p:nvSpPr>
        <p:spPr>
          <a:xfrm>
            <a:off x="609600" y="320400"/>
            <a:ext cx="109728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Partnering with Parents</a:t>
            </a:r>
            <a:endParaRPr dirty="0"/>
          </a:p>
        </p:txBody>
      </p:sp>
      <p:sp>
        <p:nvSpPr>
          <p:cNvPr id="338" name="Google Shape;338;g12e7f819f45_0_34"/>
          <p:cNvSpPr txBox="1">
            <a:spLocks noGrp="1"/>
          </p:cNvSpPr>
          <p:nvPr>
            <p:ph type="body" idx="1"/>
          </p:nvPr>
        </p:nvSpPr>
        <p:spPr>
          <a:xfrm>
            <a:off x="368300" y="1425575"/>
            <a:ext cx="10972800" cy="4351200"/>
          </a:xfrm>
          <a:prstGeom prst="rect">
            <a:avLst/>
          </a:prstGeom>
        </p:spPr>
        <p:txBody>
          <a:bodyPr spcFirstLastPara="1" wrap="square" lIns="91425" tIns="45700" rIns="91425" bIns="45700" anchor="t" anchorCtr="0">
            <a:noAutofit/>
          </a:bodyPr>
          <a:lstStyle/>
          <a:p>
            <a:pPr marL="342900"/>
            <a:r>
              <a:rPr lang="en-US" dirty="0"/>
              <a:t>Partnering with parents through education:</a:t>
            </a:r>
          </a:p>
          <a:p>
            <a:pPr marL="342900"/>
            <a:endParaRPr dirty="0"/>
          </a:p>
        </p:txBody>
      </p:sp>
      <p:sp>
        <p:nvSpPr>
          <p:cNvPr id="339" name="Google Shape;339;g12e7f819f45_0_34"/>
          <p:cNvSpPr txBox="1">
            <a:spLocks noGrp="1"/>
          </p:cNvSpPr>
          <p:nvPr>
            <p:ph type="sldNum" idx="12"/>
          </p:nvPr>
        </p:nvSpPr>
        <p:spPr>
          <a:xfrm>
            <a:off x="8839200" y="6356350"/>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AEB3B7"/>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8</a:t>
            </a:fld>
            <a:endParaRPr kumimoji="0" sz="1200" b="0" i="0" u="none" strike="noStrike" kern="0" cap="none" spc="0" normalizeH="0" baseline="0" noProof="0">
              <a:ln>
                <a:noFill/>
              </a:ln>
              <a:solidFill>
                <a:srgbClr val="AEB3B7"/>
              </a:solidFill>
              <a:effectLst/>
              <a:uLnTx/>
              <a:uFillTx/>
              <a:latin typeface="Calibri"/>
              <a:cs typeface="Calibri"/>
              <a:sym typeface="Calibri"/>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79779" y="2154146"/>
            <a:ext cx="3455820" cy="1940203"/>
          </a:xfrm>
          <a:prstGeom prst="rect">
            <a:avLst/>
          </a:prstGeom>
          <a:ln w="57150">
            <a:solidFill>
              <a:srgbClr val="FF0066"/>
            </a:solidFill>
          </a:ln>
        </p:spPr>
      </p:pic>
      <p:sp>
        <p:nvSpPr>
          <p:cNvPr id="7" name="Google Shape;314;p7"/>
          <p:cNvSpPr/>
          <p:nvPr/>
        </p:nvSpPr>
        <p:spPr>
          <a:xfrm>
            <a:off x="2752503" y="4313135"/>
            <a:ext cx="2092547" cy="1810299"/>
          </a:xfrm>
          <a:prstGeom prst="hexagon">
            <a:avLst>
              <a:gd name="adj" fmla="val 28570"/>
              <a:gd name="vf" fmla="val 115470"/>
            </a:avLst>
          </a:prstGeom>
          <a:solidFill>
            <a:srgbClr val="FF006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34290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1" i="0" u="none" strike="noStrike" kern="0" cap="none" spc="0" normalizeH="0" baseline="0" noProof="0" dirty="0">
              <a:ln>
                <a:noFill/>
              </a:ln>
              <a:solidFill>
                <a:srgbClr val="FFFFFF"/>
              </a:solidFill>
              <a:effectLst/>
              <a:uLnTx/>
              <a:uFillTx/>
              <a:latin typeface="Arial"/>
              <a:cs typeface="Arial"/>
              <a:sym typeface="Arial"/>
            </a:endParaRPr>
          </a:p>
        </p:txBody>
      </p:sp>
      <p:sp>
        <p:nvSpPr>
          <p:cNvPr id="2" name="Rectangle 1"/>
          <p:cNvSpPr/>
          <p:nvPr/>
        </p:nvSpPr>
        <p:spPr>
          <a:xfrm>
            <a:off x="2630320" y="4685839"/>
            <a:ext cx="2029047" cy="1200329"/>
          </a:xfrm>
          <a:prstGeom prst="rect">
            <a:avLst/>
          </a:prstGeom>
        </p:spPr>
        <p:txBody>
          <a:bodyPr wrap="square">
            <a:spAutoFit/>
          </a:bodyPr>
          <a:lstStyle/>
          <a:p>
            <a:pPr marL="34290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FFFFFF"/>
                </a:solidFill>
                <a:effectLst/>
                <a:uLnTx/>
                <a:uFillTx/>
                <a:latin typeface="Arial"/>
                <a:cs typeface="Arial"/>
                <a:sym typeface="Arial"/>
              </a:rPr>
              <a:t>Antibiotics &amp; Your Baby Education Video</a:t>
            </a:r>
          </a:p>
        </p:txBody>
      </p:sp>
      <p:sp>
        <p:nvSpPr>
          <p:cNvPr id="9" name="Google Shape;314;p7"/>
          <p:cNvSpPr/>
          <p:nvPr/>
        </p:nvSpPr>
        <p:spPr>
          <a:xfrm>
            <a:off x="7043626" y="2086317"/>
            <a:ext cx="2092547" cy="1810299"/>
          </a:xfrm>
          <a:prstGeom prst="hexagon">
            <a:avLst>
              <a:gd name="adj" fmla="val 28570"/>
              <a:gd name="vf" fmla="val 115470"/>
            </a:avLst>
          </a:prstGeom>
          <a:solidFill>
            <a:srgbClr val="FF006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34290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1" i="0" u="none" strike="noStrike" kern="0" cap="none" spc="0" normalizeH="0" baseline="0" noProof="0" dirty="0">
              <a:ln>
                <a:noFill/>
              </a:ln>
              <a:solidFill>
                <a:srgbClr val="FFFFFF"/>
              </a:solidFill>
              <a:effectLst/>
              <a:uLnTx/>
              <a:uFillTx/>
              <a:latin typeface="Arial"/>
              <a:cs typeface="Arial"/>
              <a:sym typeface="Arial"/>
            </a:endParaRPr>
          </a:p>
        </p:txBody>
      </p:sp>
      <p:sp>
        <p:nvSpPr>
          <p:cNvPr id="10" name="Rectangle 9"/>
          <p:cNvSpPr/>
          <p:nvPr/>
        </p:nvSpPr>
        <p:spPr>
          <a:xfrm>
            <a:off x="6910276" y="2432735"/>
            <a:ext cx="2029047" cy="1200329"/>
          </a:xfrm>
          <a:prstGeom prst="rect">
            <a:avLst/>
          </a:prstGeom>
        </p:spPr>
        <p:txBody>
          <a:bodyPr wrap="square">
            <a:spAutoFit/>
          </a:bodyPr>
          <a:lstStyle/>
          <a:p>
            <a:pPr marL="34290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Antibiotics Education Flyer</a:t>
            </a:r>
          </a:p>
        </p:txBody>
      </p:sp>
      <p:pic>
        <p:nvPicPr>
          <p:cNvPr id="4" name="Picture 3"/>
          <p:cNvPicPr>
            <a:picLocks noChangeAspect="1"/>
          </p:cNvPicPr>
          <p:nvPr/>
        </p:nvPicPr>
        <p:blipFill>
          <a:blip r:embed="rId4"/>
          <a:stretch>
            <a:fillRect/>
          </a:stretch>
        </p:blipFill>
        <p:spPr>
          <a:xfrm>
            <a:off x="6408399" y="4094349"/>
            <a:ext cx="3350362" cy="2168850"/>
          </a:xfrm>
          <a:prstGeom prst="rect">
            <a:avLst/>
          </a:prstGeom>
          <a:ln w="38100">
            <a:solidFill>
              <a:srgbClr val="FF0066"/>
            </a:solidFill>
          </a:ln>
        </p:spPr>
      </p:pic>
    </p:spTree>
    <p:extLst>
      <p:ext uri="{BB962C8B-B14F-4D97-AF65-F5344CB8AC3E}">
        <p14:creationId xmlns:p14="http://schemas.microsoft.com/office/powerpoint/2010/main" val="1691171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12e7f819f45_0_41"/>
          <p:cNvSpPr txBox="1">
            <a:spLocks noGrp="1"/>
          </p:cNvSpPr>
          <p:nvPr>
            <p:ph type="title"/>
          </p:nvPr>
        </p:nvSpPr>
        <p:spPr>
          <a:xfrm>
            <a:off x="609600" y="410163"/>
            <a:ext cx="109728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Developing HIT/EMR Partnership</a:t>
            </a:r>
            <a:endParaRPr dirty="0"/>
          </a:p>
        </p:txBody>
      </p:sp>
      <p:sp>
        <p:nvSpPr>
          <p:cNvPr id="346" name="Google Shape;346;g12e7f819f45_0_41"/>
          <p:cNvSpPr txBox="1">
            <a:spLocks noGrp="1"/>
          </p:cNvSpPr>
          <p:nvPr>
            <p:ph type="body" idx="1"/>
          </p:nvPr>
        </p:nvSpPr>
        <p:spPr>
          <a:xfrm>
            <a:off x="990600" y="1870506"/>
            <a:ext cx="9810750" cy="4351200"/>
          </a:xfrm>
          <a:prstGeom prst="rect">
            <a:avLst/>
          </a:prstGeom>
        </p:spPr>
        <p:txBody>
          <a:bodyPr spcFirstLastPara="1" wrap="square" lIns="91425" tIns="45700" rIns="91425" bIns="45700" anchor="t" anchorCtr="0">
            <a:noAutofit/>
          </a:bodyPr>
          <a:lstStyle/>
          <a:p>
            <a:pPr marL="342900"/>
            <a:r>
              <a:rPr lang="en-US" dirty="0"/>
              <a:t>Developed relationships with IT and EMR departments to better utilize the EMR for quality improvement:</a:t>
            </a:r>
          </a:p>
          <a:p>
            <a:pPr lvl="6">
              <a:buClr>
                <a:srgbClr val="F58466"/>
              </a:buClr>
              <a:defRPr/>
            </a:pPr>
            <a:r>
              <a:rPr lang="en-US" sz="2400" dirty="0">
                <a:solidFill>
                  <a:schemeClr val="tx1"/>
                </a:solidFill>
              </a:rPr>
              <a:t>The EMR is a powerful tool that has become an integral part of providing patient care</a:t>
            </a:r>
          </a:p>
          <a:p>
            <a:pPr lvl="6">
              <a:buClr>
                <a:srgbClr val="F58466"/>
              </a:buClr>
              <a:defRPr/>
            </a:pPr>
            <a:r>
              <a:rPr lang="en-US" sz="2400" dirty="0">
                <a:solidFill>
                  <a:schemeClr val="tx1"/>
                </a:solidFill>
              </a:rPr>
              <a:t>An understanding of the EMR capabilities allows you to fully leverage this tool to support current and future QI efforts </a:t>
            </a:r>
          </a:p>
          <a:p>
            <a:pPr lvl="6">
              <a:buClr>
                <a:srgbClr val="F58466"/>
              </a:buClr>
              <a:defRPr/>
            </a:pPr>
            <a:r>
              <a:rPr lang="en-US" sz="2400" dirty="0">
                <a:solidFill>
                  <a:schemeClr val="tx1"/>
                </a:solidFill>
              </a:rPr>
              <a:t>Establishing a working relationship with IT will set you up for success in the future</a:t>
            </a:r>
            <a:endParaRPr lang="en-US" sz="800" dirty="0">
              <a:solidFill>
                <a:schemeClr val="tx1"/>
              </a:solidFill>
            </a:endParaRPr>
          </a:p>
          <a:p>
            <a:pPr marL="800100" lvl="1"/>
            <a:endParaRPr lang="en-US" dirty="0"/>
          </a:p>
          <a:p>
            <a:pPr marL="0" lvl="0" indent="0" algn="l" rtl="0">
              <a:spcBef>
                <a:spcPts val="1000"/>
              </a:spcBef>
              <a:spcAft>
                <a:spcPts val="0"/>
              </a:spcAft>
              <a:buNone/>
            </a:pPr>
            <a:endParaRPr lang="en-US" dirty="0"/>
          </a:p>
          <a:p>
            <a:pPr marL="0" lvl="0" indent="0" algn="l" rtl="0">
              <a:spcBef>
                <a:spcPts val="1000"/>
              </a:spcBef>
              <a:spcAft>
                <a:spcPts val="0"/>
              </a:spcAft>
              <a:buNone/>
            </a:pPr>
            <a:endParaRPr dirty="0"/>
          </a:p>
        </p:txBody>
      </p:sp>
      <p:sp>
        <p:nvSpPr>
          <p:cNvPr id="347" name="Google Shape;347;g12e7f819f45_0_41"/>
          <p:cNvSpPr txBox="1">
            <a:spLocks noGrp="1"/>
          </p:cNvSpPr>
          <p:nvPr>
            <p:ph type="sldNum" idx="12"/>
          </p:nvPr>
        </p:nvSpPr>
        <p:spPr>
          <a:xfrm>
            <a:off x="8839200" y="6356350"/>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AEB3B7"/>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9</a:t>
            </a:fld>
            <a:endParaRPr kumimoji="0" sz="1200" b="0" i="0" u="none" strike="noStrike" kern="0" cap="none" spc="0" normalizeH="0" baseline="0" noProof="0">
              <a:ln>
                <a:noFill/>
              </a:ln>
              <a:solidFill>
                <a:srgbClr val="AEB3B7"/>
              </a:solidFill>
              <a:effectLst/>
              <a:uLnTx/>
              <a:uFillTx/>
              <a:latin typeface="Calibri"/>
              <a:cs typeface="Calibri"/>
              <a:sym typeface="Calibri"/>
            </a:endParaRPr>
          </a:p>
        </p:txBody>
      </p:sp>
      <p:grpSp>
        <p:nvGrpSpPr>
          <p:cNvPr id="6" name="Group 5">
            <a:extLst>
              <a:ext uri="{FF2B5EF4-FFF2-40B4-BE49-F238E27FC236}">
                <a16:creationId xmlns:a16="http://schemas.microsoft.com/office/drawing/2014/main" id="{73636D71-FB84-44BE-AE07-0603C6B87943}"/>
              </a:ext>
            </a:extLst>
          </p:cNvPr>
          <p:cNvGrpSpPr/>
          <p:nvPr/>
        </p:nvGrpSpPr>
        <p:grpSpPr>
          <a:xfrm>
            <a:off x="1866900" y="2865772"/>
            <a:ext cx="1841780" cy="3298353"/>
            <a:chOff x="70183" y="1424337"/>
            <a:chExt cx="2832660" cy="4831406"/>
          </a:xfrm>
        </p:grpSpPr>
        <p:grpSp>
          <p:nvGrpSpPr>
            <p:cNvPr id="7" name="Group 6">
              <a:extLst>
                <a:ext uri="{FF2B5EF4-FFF2-40B4-BE49-F238E27FC236}">
                  <a16:creationId xmlns:a16="http://schemas.microsoft.com/office/drawing/2014/main" id="{9671CDDC-C558-4550-804F-3C48A59060A2}"/>
                </a:ext>
              </a:extLst>
            </p:cNvPr>
            <p:cNvGrpSpPr/>
            <p:nvPr/>
          </p:nvGrpSpPr>
          <p:grpSpPr>
            <a:xfrm>
              <a:off x="70183" y="1424337"/>
              <a:ext cx="2832660" cy="4831406"/>
              <a:chOff x="2820852" y="1801841"/>
              <a:chExt cx="2832660" cy="4831406"/>
            </a:xfrm>
          </p:grpSpPr>
          <p:pic>
            <p:nvPicPr>
              <p:cNvPr id="11" name="Picture 10">
                <a:extLst>
                  <a:ext uri="{FF2B5EF4-FFF2-40B4-BE49-F238E27FC236}">
                    <a16:creationId xmlns:a16="http://schemas.microsoft.com/office/drawing/2014/main" id="{5D8092D4-9F9F-477C-9F6E-7862ECC5D4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0852" y="1801841"/>
                <a:ext cx="2832660" cy="483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Rounded Corners 16">
                <a:extLst>
                  <a:ext uri="{FF2B5EF4-FFF2-40B4-BE49-F238E27FC236}">
                    <a16:creationId xmlns:a16="http://schemas.microsoft.com/office/drawing/2014/main" id="{4BC79906-0414-45E4-A430-5BDC8474A46B}"/>
                  </a:ext>
                </a:extLst>
              </p:cNvPr>
              <p:cNvSpPr/>
              <p:nvPr/>
            </p:nvSpPr>
            <p:spPr>
              <a:xfrm>
                <a:off x="3410682" y="2147582"/>
                <a:ext cx="1466172" cy="103184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grpSp>
        <p:pic>
          <p:nvPicPr>
            <p:cNvPr id="8" name="Picture 7" descr="Allscripts Vector Logo">
              <a:extLst>
                <a:ext uri="{FF2B5EF4-FFF2-40B4-BE49-F238E27FC236}">
                  <a16:creationId xmlns:a16="http://schemas.microsoft.com/office/drawing/2014/main" id="{02662570-3363-430D-8BF6-2A5C289F7A2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8571" b="28571"/>
            <a:stretch/>
          </p:blipFill>
          <p:spPr bwMode="auto">
            <a:xfrm>
              <a:off x="661537" y="2087754"/>
              <a:ext cx="1385262" cy="5936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Epic EMR Reviews">
              <a:extLst>
                <a:ext uri="{FF2B5EF4-FFF2-40B4-BE49-F238E27FC236}">
                  <a16:creationId xmlns:a16="http://schemas.microsoft.com/office/drawing/2014/main" id="{EB9693FD-0C41-4BA1-9D1F-955C2118F08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7011" y="2371127"/>
              <a:ext cx="852828" cy="6497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30DA35BF-AF94-40F2-9852-BB277A6BF04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3983" y="1778467"/>
              <a:ext cx="645745" cy="42388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1943303"/>
      </p:ext>
    </p:extLst>
  </p:cSld>
  <p:clrMapOvr>
    <a:masterClrMapping/>
  </p:clrMapOvr>
</p:sld>
</file>

<file path=ppt/theme/theme1.xml><?xml version="1.0" encoding="utf-8"?>
<a:theme xmlns:a="http://schemas.openxmlformats.org/drawingml/2006/main" name="1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1231</Words>
  <Application>Microsoft Office PowerPoint</Application>
  <PresentationFormat>Widescreen</PresentationFormat>
  <Paragraphs>201</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Goudy Old Style</vt:lpstr>
      <vt:lpstr>Lato</vt:lpstr>
      <vt:lpstr>MS PGothic</vt:lpstr>
      <vt:lpstr>1_Office Theme</vt:lpstr>
      <vt:lpstr>Celebrating Perseverance with our Strong ILPQC Community </vt:lpstr>
      <vt:lpstr>ILPQC Community</vt:lpstr>
      <vt:lpstr>ILPQC Initiatives</vt:lpstr>
      <vt:lpstr>BASIC -  What we have accomplished with virtual connections</vt:lpstr>
      <vt:lpstr>The ILPQC Community:  The Groundwork for BASIC and Beyond</vt:lpstr>
      <vt:lpstr>Building Team Capacity</vt:lpstr>
      <vt:lpstr>Examining Disparities and Inequities</vt:lpstr>
      <vt:lpstr>Partnering with Parents</vt:lpstr>
      <vt:lpstr>Developing HIT/EMR Partnership</vt:lpstr>
      <vt:lpstr>Hospital Team Accomplishments</vt:lpstr>
      <vt:lpstr>PowerPoint Presentation</vt:lpstr>
      <vt:lpstr>ILPQC Community</vt:lpstr>
      <vt:lpstr>ILPQC Foundation</vt:lpstr>
      <vt:lpstr>PowerPoint Presentation</vt:lpstr>
      <vt:lpstr>Hope endures</vt:lpstr>
    </vt:vector>
  </TitlesOfParts>
  <Company>NorthShore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Celebrating Perseverance with our Strong ILPQC Community </dc:title>
  <dc:creator>Alana Rivera</dc:creator>
  <cp:lastModifiedBy>Alana Rivera</cp:lastModifiedBy>
  <cp:revision>1</cp:revision>
  <dcterms:created xsi:type="dcterms:W3CDTF">2022-05-27T18:52:27Z</dcterms:created>
  <dcterms:modified xsi:type="dcterms:W3CDTF">2022-05-27T18:55:07Z</dcterms:modified>
</cp:coreProperties>
</file>