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58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267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0844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775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6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63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1475" y="401328"/>
            <a:ext cx="10349051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08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1475" y="401328"/>
            <a:ext cx="10349051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486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1475" y="401328"/>
            <a:ext cx="10349051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710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54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7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2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5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8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688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887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460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1475" y="401328"/>
            <a:ext cx="103490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5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burse@sixdims.com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laboringwithhope.com/" TargetMode="External"/><Relationship Id="rId4" Type="http://schemas.openxmlformats.org/officeDocument/2006/relationships/hyperlink" Target="http://www.sixdim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DB2C-04D4-393E-D67B-771F32C3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Laboring with Hope: The Power of Community Voices to Address Birth Equity</a:t>
            </a:r>
            <a:endParaRPr lang="en-US" b="0">
              <a:ea typeface="+mj-lt"/>
              <a:cs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34B18-0CAB-BD7D-8A5A-9DF0A98FA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ea typeface="+mn-lt"/>
                <a:cs typeface="+mn-lt"/>
              </a:rPr>
              <a:t>Nakeitra Burse, DrPH, CHES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60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5162" y="2932323"/>
            <a:ext cx="5232399" cy="37401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202" y="1057204"/>
            <a:ext cx="5663326" cy="40512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735" y="159510"/>
            <a:ext cx="5562600" cy="5831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734" spc="320">
                <a:latin typeface="Calibri"/>
                <a:cs typeface="Calibri"/>
              </a:rPr>
              <a:t>Listen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293">
                <a:latin typeface="Calibri"/>
                <a:cs typeface="Calibri"/>
              </a:rPr>
              <a:t>to</a:t>
            </a:r>
            <a:r>
              <a:rPr sz="3734" spc="107">
                <a:latin typeface="Calibri"/>
                <a:cs typeface="Calibri"/>
              </a:rPr>
              <a:t> </a:t>
            </a:r>
            <a:r>
              <a:rPr sz="3734" spc="393">
                <a:latin typeface="Calibri"/>
                <a:cs typeface="Calibri"/>
              </a:rPr>
              <a:t>Black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310">
                <a:latin typeface="Calibri"/>
                <a:cs typeface="Calibri"/>
              </a:rPr>
              <a:t>Mothers</a:t>
            </a:r>
            <a:endParaRPr sz="3734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306945"/>
            <a:ext cx="44450" cy="44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548245"/>
            <a:ext cx="44450" cy="444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789545"/>
            <a:ext cx="44450" cy="444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1030845"/>
            <a:ext cx="44450" cy="444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1272145"/>
            <a:ext cx="44450" cy="444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1513445"/>
            <a:ext cx="44450" cy="444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1754745"/>
            <a:ext cx="44450" cy="444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1996045"/>
            <a:ext cx="44450" cy="444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2237345"/>
            <a:ext cx="44450" cy="444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2478645"/>
            <a:ext cx="44450" cy="444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58479" y="2719945"/>
            <a:ext cx="44450" cy="444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184454" y="162271"/>
            <a:ext cx="3093297" cy="270599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Providers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who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listen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529193" lvl="0" indent="0" algn="l" defTabSz="609630" rtl="0" eaLnBrk="1" fontAlgn="auto" latinLnBrk="0" hangingPunct="1">
              <a:lnSpc>
                <a:spcPts val="19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</a:t>
            </a:r>
            <a:r>
              <a:rPr kumimoji="0" sz="1367" b="0" i="0" u="none" strike="noStrike" kern="0" cap="none" spc="-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(physical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1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emotional) </a:t>
            </a:r>
            <a:r>
              <a:rPr kumimoji="0" sz="1367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Community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387" lvl="0" indent="0" algn="l" defTabSz="60963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</a:t>
            </a:r>
            <a:r>
              <a:rPr kumimoji="0" sz="1367" b="0" i="0" u="none" strike="noStrike" kern="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sz="1367" b="0" i="0" u="none" strike="noStrike" kern="0" cap="none" spc="-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birth</a:t>
            </a:r>
            <a:r>
              <a:rPr kumimoji="0" sz="1367" b="0" i="0" u="none" strike="noStrike" kern="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planning</a:t>
            </a:r>
            <a:r>
              <a:rPr kumimoji="0" sz="1367" b="0" i="0" u="none" strike="noStrike" kern="0" cap="none" spc="3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Relationship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with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healthcare</a:t>
            </a:r>
            <a:r>
              <a:rPr kumimoji="0" sz="1367" b="0" i="0" u="none" strike="noStrike" kern="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provider </a:t>
            </a:r>
            <a:r>
              <a:rPr kumimoji="0" sz="1367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Wishes</a:t>
            </a:r>
            <a:r>
              <a:rPr kumimoji="0" sz="1367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honored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1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Less</a:t>
            </a:r>
            <a:r>
              <a:rPr kumimoji="0" sz="1367" b="0" i="0" u="none" strike="noStrike" kern="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stigma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669323" lvl="0" indent="0" algn="l" defTabSz="609630" rtl="0" eaLnBrk="1" fontAlgn="auto" latinLnBrk="0" hangingPunct="1">
              <a:lnSpc>
                <a:spcPts val="19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Options</a:t>
            </a:r>
            <a:r>
              <a:rPr kumimoji="0" sz="1367" b="0" i="0" u="none" strike="noStrike" kern="0" cap="none" spc="-1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for</a:t>
            </a:r>
            <a:r>
              <a:rPr kumimoji="0" sz="1367" b="0" i="0" u="none" strike="noStrike" kern="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sz="1367" b="0" i="0" u="none" strike="noStrike" kern="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right</a:t>
            </a:r>
            <a:r>
              <a:rPr kumimoji="0" sz="1367" b="0" i="0" u="none" strike="noStrike" kern="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provider </a:t>
            </a:r>
            <a:r>
              <a:rPr kumimoji="0" sz="1367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Self</a:t>
            </a:r>
            <a:r>
              <a:rPr kumimoji="0" sz="1367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efficacy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1431785" lvl="0" indent="0" algn="l" defTabSz="60963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7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Parenting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 </a:t>
            </a:r>
            <a:r>
              <a:rPr kumimoji="0" sz="1367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Generational</a:t>
            </a:r>
            <a:r>
              <a:rPr kumimoji="0" sz="1367" b="0" i="0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67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legacy</a:t>
            </a: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4962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397" y="1109252"/>
            <a:ext cx="5333999" cy="39941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6528" y="2434533"/>
            <a:ext cx="5441949" cy="41528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930" y="170381"/>
            <a:ext cx="5562600" cy="5831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734" spc="320">
                <a:latin typeface="Calibri"/>
                <a:cs typeface="Calibri"/>
              </a:rPr>
              <a:t>Listen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293">
                <a:latin typeface="Calibri"/>
                <a:cs typeface="Calibri"/>
              </a:rPr>
              <a:t>to</a:t>
            </a:r>
            <a:r>
              <a:rPr sz="3734" spc="107">
                <a:latin typeface="Calibri"/>
                <a:cs typeface="Calibri"/>
              </a:rPr>
              <a:t> </a:t>
            </a:r>
            <a:r>
              <a:rPr sz="3734" spc="393">
                <a:latin typeface="Calibri"/>
                <a:cs typeface="Calibri"/>
              </a:rPr>
              <a:t>Black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310">
                <a:latin typeface="Calibri"/>
                <a:cs typeface="Calibri"/>
              </a:rPr>
              <a:t>Mothers</a:t>
            </a:r>
            <a:endParaRPr sz="3734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3034" y="759621"/>
            <a:ext cx="44450" cy="44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3034" y="1007271"/>
            <a:ext cx="44450" cy="444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3034" y="1254921"/>
            <a:ext cx="44450" cy="444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3034" y="1502571"/>
            <a:ext cx="44450" cy="444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3034" y="1750221"/>
            <a:ext cx="44450" cy="4444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75337" y="608914"/>
            <a:ext cx="3337560" cy="1258379"/>
          </a:xfrm>
          <a:prstGeom prst="rect">
            <a:avLst/>
          </a:prstGeom>
        </p:spPr>
        <p:txBody>
          <a:bodyPr vert="horz" wrap="square" lIns="0" tIns="427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3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Partner</a:t>
            </a:r>
            <a:r>
              <a:rPr kumimoji="0" sz="1400" b="0" i="0" u="none" strike="noStrike" kern="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195590" lvl="0" indent="0" algn="l" defTabSz="609630" rtl="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good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birth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experience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be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normal </a:t>
            </a:r>
            <a:r>
              <a:rPr kumimoji="0" sz="1400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Representation</a:t>
            </a:r>
            <a:r>
              <a:rPr kumimoji="0" sz="1400" b="0" i="0" u="none" strike="noStrike" kern="0" cap="none" spc="-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sz="1400" b="0" i="0" u="none" strike="noStrike" kern="0" cap="none" spc="-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healthcare</a:t>
            </a:r>
            <a:r>
              <a:rPr kumimoji="0" sz="1400" b="0" i="0" u="none" strike="noStrike" kern="0" cap="none" spc="-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facilities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387" lvl="0" indent="0" algn="l" defTabSz="609630" rtl="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00" b="0" i="0" u="none" strike="noStrike" kern="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supportive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workplace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(breastfeeding) </a:t>
            </a:r>
            <a:r>
              <a:rPr kumimoji="0" sz="1400" b="0" i="0" u="none" strike="noStrike" kern="0" cap="none" spc="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</a:t>
            </a:r>
            <a:r>
              <a:rPr kumimoji="0" sz="1400" b="0" i="0" u="none" strike="noStrike" kern="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provider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that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looks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like</a:t>
            </a:r>
            <a:r>
              <a:rPr kumimoji="0" sz="1400" b="0" i="0" u="none" strike="noStrike" kern="0" cap="none" spc="-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8835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397" y="1344084"/>
            <a:ext cx="6032499" cy="4508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930" y="170381"/>
            <a:ext cx="4763347" cy="5831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734" spc="127"/>
              <a:t>Follow</a:t>
            </a:r>
            <a:r>
              <a:rPr sz="3734" spc="-183"/>
              <a:t> </a:t>
            </a:r>
            <a:r>
              <a:rPr sz="3734" spc="87"/>
              <a:t>the</a:t>
            </a:r>
            <a:r>
              <a:rPr sz="3734" spc="-180"/>
              <a:t> </a:t>
            </a:r>
            <a:r>
              <a:rPr sz="3734" spc="133"/>
              <a:t>Evidence</a:t>
            </a:r>
            <a:endParaRPr sz="3734"/>
          </a:p>
        </p:txBody>
      </p:sp>
      <p:sp>
        <p:nvSpPr>
          <p:cNvPr id="4" name="object 4"/>
          <p:cNvSpPr/>
          <p:nvPr/>
        </p:nvSpPr>
        <p:spPr>
          <a:xfrm>
            <a:off x="7348501" y="1709399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5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1687" y="2871621"/>
            <a:ext cx="4000923" cy="0"/>
          </a:xfrm>
          <a:custGeom>
            <a:avLst/>
            <a:gdLst/>
            <a:ahLst/>
            <a:cxnLst/>
            <a:rect l="l" t="t" r="r" b="b"/>
            <a:pathLst>
              <a:path w="6001384">
                <a:moveTo>
                  <a:pt x="0" y="0"/>
                </a:moveTo>
                <a:lnTo>
                  <a:pt x="6000849" y="0"/>
                </a:lnTo>
              </a:path>
            </a:pathLst>
          </a:custGeom>
          <a:ln w="30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1689" y="3623813"/>
            <a:ext cx="4000923" cy="0"/>
          </a:xfrm>
          <a:custGeom>
            <a:avLst/>
            <a:gdLst/>
            <a:ahLst/>
            <a:cxnLst/>
            <a:rect l="l" t="t" r="r" b="b"/>
            <a:pathLst>
              <a:path w="6001384">
                <a:moveTo>
                  <a:pt x="0" y="0"/>
                </a:moveTo>
                <a:lnTo>
                  <a:pt x="6000810" y="0"/>
                </a:lnTo>
              </a:path>
            </a:pathLst>
          </a:custGeom>
          <a:ln w="30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01689" y="2119429"/>
            <a:ext cx="4000923" cy="0"/>
          </a:xfrm>
          <a:custGeom>
            <a:avLst/>
            <a:gdLst/>
            <a:ahLst/>
            <a:cxnLst/>
            <a:rect l="l" t="t" r="r" b="b"/>
            <a:pathLst>
              <a:path w="6001384">
                <a:moveTo>
                  <a:pt x="0" y="0"/>
                </a:moveTo>
                <a:lnTo>
                  <a:pt x="6000810" y="0"/>
                </a:lnTo>
              </a:path>
            </a:pathLst>
          </a:custGeom>
          <a:ln w="30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01687" y="4376006"/>
            <a:ext cx="4000923" cy="0"/>
          </a:xfrm>
          <a:custGeom>
            <a:avLst/>
            <a:gdLst/>
            <a:ahLst/>
            <a:cxnLst/>
            <a:rect l="l" t="t" r="r" b="b"/>
            <a:pathLst>
              <a:path w="6001384">
                <a:moveTo>
                  <a:pt x="0" y="0"/>
                </a:moveTo>
                <a:lnTo>
                  <a:pt x="6000849" y="0"/>
                </a:lnTo>
              </a:path>
            </a:pathLst>
          </a:custGeom>
          <a:ln w="30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01687" y="5148009"/>
            <a:ext cx="4000923" cy="0"/>
          </a:xfrm>
          <a:custGeom>
            <a:avLst/>
            <a:gdLst/>
            <a:ahLst/>
            <a:cxnLst/>
            <a:rect l="l" t="t" r="r" b="b"/>
            <a:pathLst>
              <a:path w="6001384">
                <a:moveTo>
                  <a:pt x="0" y="0"/>
                </a:moveTo>
                <a:lnTo>
                  <a:pt x="6000849" y="0"/>
                </a:lnTo>
              </a:path>
            </a:pathLst>
          </a:custGeom>
          <a:ln w="30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3162" y="631613"/>
            <a:ext cx="4594013" cy="52527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068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Doula</a:t>
            </a:r>
            <a:r>
              <a:rPr kumimoji="0" sz="1600" b="0" i="0" u="none" strike="noStrike" kern="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involvement</a:t>
            </a:r>
            <a:r>
              <a:rPr kumimoji="0" sz="16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600" b="0" i="0" u="none" strike="noStrike" kern="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cost-</a:t>
            </a:r>
            <a:r>
              <a:rPr kumimoji="0" sz="16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effective</a:t>
            </a:r>
            <a:r>
              <a:rPr kumimoji="0" sz="16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method</a:t>
            </a:r>
            <a:r>
              <a:rPr kumimoji="0" sz="1600" b="0" i="0" u="none" strike="noStrike" kern="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600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</a:t>
            </a:r>
            <a:r>
              <a:rPr kumimoji="0" sz="16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sz="1600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6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mothers</a:t>
            </a:r>
            <a:r>
              <a:rPr kumimoji="0" sz="1600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infants.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</a:t>
            </a:r>
            <a:r>
              <a:rPr kumimoji="0" sz="1067" b="0" i="0" u="none" strike="noStrike" kern="0" cap="none" spc="-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doulas </a:t>
            </a:r>
            <a:r>
              <a:rPr kumimoji="0" sz="1067" b="0" i="0" u="none" strike="noStrike" kern="0" cap="none" spc="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0" i="0" u="none" strike="noStrike" kern="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healthy</a:t>
            </a:r>
            <a:r>
              <a:rPr kumimoji="0" sz="1067" b="0" i="0" u="none" strike="noStrike" kern="0" cap="none" spc="-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birth</a:t>
            </a:r>
            <a:r>
              <a:rPr kumimoji="0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outcomes.</a:t>
            </a:r>
            <a:r>
              <a:rPr kumimoji="0" sz="1067" b="0" i="0" u="none" strike="noStrike" kern="0" cap="none" spc="2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0" i="0" u="none" strike="noStrike" kern="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1684" marR="803527" lvl="0" indent="0" algn="l" defTabSz="609630" rtl="0" eaLnBrk="1" fontAlgn="auto" latinLnBrk="0" hangingPunct="1">
              <a:lnSpc>
                <a:spcPct val="1084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Sustaining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career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and/or </a:t>
            </a:r>
            <a:r>
              <a:rPr kumimoji="0" sz="1500" b="0" i="0" u="none" strike="noStrike" kern="0" cap="none" spc="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business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1684" marR="0" lvl="0" indent="0" algn="l" defTabSz="609630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Emotionally</a:t>
            </a:r>
            <a:r>
              <a:rPr kumimoji="0" sz="1500" b="0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500" b="0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physically</a:t>
            </a:r>
            <a:r>
              <a:rPr kumimoji="0" sz="1500" b="0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taxing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1684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Certifications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grounded</a:t>
            </a:r>
            <a:r>
              <a:rPr kumimoji="0" sz="1500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500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equity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2955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Accessibility</a:t>
            </a:r>
            <a:r>
              <a:rPr kumimoji="0" sz="15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those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5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1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2955" marR="277720" lvl="0" indent="0" algn="l" defTabSz="609630" rtl="0" eaLnBrk="1" fontAlgn="auto" latinLnBrk="0" hangingPunct="1">
              <a:lnSpc>
                <a:spcPct val="10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Coordination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integration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1500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500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healthcare</a:t>
            </a:r>
            <a:r>
              <a:rPr kumimoji="0" sz="1500" b="0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community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2955" marR="442829" lvl="0" indent="0" algn="l" defTabSz="609630" rtl="0" eaLnBrk="1" fontAlgn="auto" latinLnBrk="0" hangingPunct="1">
              <a:lnSpc>
                <a:spcPct val="10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Framing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narrative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around</a:t>
            </a:r>
            <a:r>
              <a:rPr kumimoji="0" sz="15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500" b="0" i="0" u="none" strike="noStrike" kern="0" cap="none" spc="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</a:t>
            </a:r>
            <a:r>
              <a:rPr kumimoji="0" sz="15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5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doula</a:t>
            </a:r>
            <a:r>
              <a:rPr kumimoji="0" sz="1500" b="0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0" cap="none" spc="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48501" y="2363143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5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48501" y="3136447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5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48501" y="3861495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5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86532" y="4658265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4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86532" y="5483713"/>
            <a:ext cx="298450" cy="229023"/>
          </a:xfrm>
          <a:custGeom>
            <a:avLst/>
            <a:gdLst/>
            <a:ahLst/>
            <a:cxnLst/>
            <a:rect l="l" t="t" r="r" b="b"/>
            <a:pathLst>
              <a:path w="447675" h="343534">
                <a:moveTo>
                  <a:pt x="173425" y="343114"/>
                </a:moveTo>
                <a:lnTo>
                  <a:pt x="170024" y="343114"/>
                </a:lnTo>
                <a:lnTo>
                  <a:pt x="168145" y="341947"/>
                </a:lnTo>
                <a:lnTo>
                  <a:pt x="102189" y="276888"/>
                </a:lnTo>
                <a:lnTo>
                  <a:pt x="2836" y="183813"/>
                </a:lnTo>
                <a:lnTo>
                  <a:pt x="4" y="181025"/>
                </a:lnTo>
                <a:lnTo>
                  <a:pt x="0" y="177546"/>
                </a:lnTo>
                <a:lnTo>
                  <a:pt x="67459" y="109622"/>
                </a:lnTo>
                <a:lnTo>
                  <a:pt x="70670" y="108458"/>
                </a:lnTo>
                <a:lnTo>
                  <a:pt x="72626" y="108456"/>
                </a:lnTo>
                <a:lnTo>
                  <a:pt x="74581" y="108456"/>
                </a:lnTo>
                <a:lnTo>
                  <a:pt x="76473" y="109661"/>
                </a:lnTo>
                <a:lnTo>
                  <a:pt x="77893" y="111075"/>
                </a:lnTo>
                <a:lnTo>
                  <a:pt x="171978" y="198953"/>
                </a:lnTo>
                <a:lnTo>
                  <a:pt x="373646" y="0"/>
                </a:lnTo>
                <a:lnTo>
                  <a:pt x="377169" y="41"/>
                </a:lnTo>
                <a:lnTo>
                  <a:pt x="447426" y="69267"/>
                </a:lnTo>
                <a:lnTo>
                  <a:pt x="447435" y="74076"/>
                </a:lnTo>
                <a:lnTo>
                  <a:pt x="240452" y="278188"/>
                </a:lnTo>
                <a:lnTo>
                  <a:pt x="174795" y="341619"/>
                </a:lnTo>
                <a:lnTo>
                  <a:pt x="173425" y="3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368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5753" y="453080"/>
            <a:ext cx="7702549" cy="59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6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317" y="267552"/>
            <a:ext cx="6899367" cy="2287975"/>
          </a:xfrm>
          <a:prstGeom prst="rect">
            <a:avLst/>
          </a:prstGeom>
        </p:spPr>
        <p:txBody>
          <a:bodyPr vert="horz" wrap="square" lIns="0" tIns="159172" rIns="0" bIns="0" rtlCol="0">
            <a:spAutoFit/>
          </a:bodyPr>
          <a:lstStyle/>
          <a:p>
            <a:pPr marL="3279727" marR="3387" indent="-2722169">
              <a:lnSpc>
                <a:spcPct val="108100"/>
              </a:lnSpc>
              <a:spcBef>
                <a:spcPts val="63"/>
              </a:spcBef>
            </a:pPr>
            <a:r>
              <a:rPr sz="3200" spc="373"/>
              <a:t>WHAT</a:t>
            </a:r>
            <a:r>
              <a:rPr sz="3200" spc="37"/>
              <a:t> </a:t>
            </a:r>
            <a:r>
              <a:rPr sz="3200" spc="373"/>
              <a:t>DOES</a:t>
            </a:r>
            <a:r>
              <a:rPr sz="3200" spc="37"/>
              <a:t> </a:t>
            </a:r>
            <a:r>
              <a:rPr sz="3200" spc="207"/>
              <a:t>THE</a:t>
            </a:r>
            <a:r>
              <a:rPr sz="3200" spc="37"/>
              <a:t> </a:t>
            </a:r>
            <a:r>
              <a:rPr sz="3200" spc="403"/>
              <a:t>WORK</a:t>
            </a:r>
            <a:r>
              <a:rPr sz="3200" spc="40"/>
              <a:t> </a:t>
            </a:r>
            <a:r>
              <a:rPr sz="3200" spc="260"/>
              <a:t>LOOK</a:t>
            </a:r>
            <a:r>
              <a:rPr sz="3200" spc="37"/>
              <a:t> </a:t>
            </a:r>
            <a:r>
              <a:rPr sz="3200" spc="363"/>
              <a:t>LIKE</a:t>
            </a:r>
            <a:r>
              <a:rPr sz="3200" spc="37"/>
              <a:t> </a:t>
            </a:r>
            <a:r>
              <a:rPr sz="3200" spc="303"/>
              <a:t>AT</a:t>
            </a:r>
            <a:r>
              <a:rPr sz="3200" spc="37"/>
              <a:t> </a:t>
            </a:r>
            <a:r>
              <a:rPr sz="3200" spc="190"/>
              <a:t>THE </a:t>
            </a:r>
            <a:r>
              <a:rPr sz="3200" spc="460"/>
              <a:t>SYSTEMS</a:t>
            </a:r>
            <a:r>
              <a:rPr sz="3200" spc="33"/>
              <a:t> </a:t>
            </a:r>
            <a:r>
              <a:rPr sz="3200" spc="300"/>
              <a:t>LEVEL?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308544"/>
            <a:ext cx="3079749" cy="12191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034983" y="2308543"/>
            <a:ext cx="12700" cy="3594100"/>
          </a:xfrm>
          <a:custGeom>
            <a:avLst/>
            <a:gdLst/>
            <a:ahLst/>
            <a:cxnLst/>
            <a:rect l="l" t="t" r="r" b="b"/>
            <a:pathLst>
              <a:path w="19050" h="5391150">
                <a:moveTo>
                  <a:pt x="19049" y="5391149"/>
                </a:moveTo>
                <a:lnTo>
                  <a:pt x="0" y="5391149"/>
                </a:lnTo>
                <a:lnTo>
                  <a:pt x="0" y="0"/>
                </a:lnTo>
                <a:lnTo>
                  <a:pt x="19049" y="0"/>
                </a:lnTo>
                <a:lnTo>
                  <a:pt x="19049" y="5391149"/>
                </a:lnTo>
                <a:close/>
              </a:path>
            </a:pathLst>
          </a:custGeom>
          <a:solidFill>
            <a:srgbClr val="FFFFFF">
              <a:alpha val="297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34777" y="2308543"/>
            <a:ext cx="12700" cy="3594100"/>
          </a:xfrm>
          <a:custGeom>
            <a:avLst/>
            <a:gdLst/>
            <a:ahLst/>
            <a:cxnLst/>
            <a:rect l="l" t="t" r="r" b="b"/>
            <a:pathLst>
              <a:path w="19050" h="5391150">
                <a:moveTo>
                  <a:pt x="19049" y="5391149"/>
                </a:moveTo>
                <a:lnTo>
                  <a:pt x="0" y="5391149"/>
                </a:lnTo>
                <a:lnTo>
                  <a:pt x="0" y="0"/>
                </a:lnTo>
                <a:lnTo>
                  <a:pt x="19049" y="0"/>
                </a:lnTo>
                <a:lnTo>
                  <a:pt x="19049" y="5391149"/>
                </a:lnTo>
                <a:close/>
              </a:path>
            </a:pathLst>
          </a:custGeom>
          <a:solidFill>
            <a:srgbClr val="FFFFFF">
              <a:alpha val="297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4684" y="2308544"/>
            <a:ext cx="3079749" cy="1219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3569" y="2308544"/>
            <a:ext cx="2692399" cy="12890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4945" y="4003968"/>
            <a:ext cx="2484543" cy="11838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05238" marR="300158" lvl="0" indent="0" algn="ctr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2162" algn="l"/>
              </a:tabLst>
              <a:defRPr/>
            </a:pPr>
            <a:r>
              <a:rPr kumimoji="0" sz="2200" b="0" i="0" u="none" strike="noStrike" kern="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NARRATIVE </a:t>
            </a:r>
            <a:r>
              <a:rPr kumimoji="0" sz="2200" b="0" i="0" u="none" strike="noStrike" kern="0" cap="none" spc="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200" b="0" i="0" u="none" strike="noStrike" kern="0" cap="none" spc="1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4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2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STORYTELLING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71457" y="4004609"/>
            <a:ext cx="2239857" cy="7940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91691" marR="3387" lvl="0" indent="-283648" algn="l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2018554" algn="l"/>
              </a:tabLst>
              <a:defRPr/>
            </a:pPr>
            <a:r>
              <a:rPr kumimoji="0" sz="2200" b="0" i="0" u="none" strike="noStrike" kern="0" cap="none" spc="2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CURRICULA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2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200" b="0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47311" y="4056038"/>
            <a:ext cx="1825837" cy="3471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2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ADVOCACY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781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308543"/>
            <a:ext cx="3079749" cy="12191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34983" y="2308542"/>
            <a:ext cx="12700" cy="3594100"/>
          </a:xfrm>
          <a:custGeom>
            <a:avLst/>
            <a:gdLst/>
            <a:ahLst/>
            <a:cxnLst/>
            <a:rect l="l" t="t" r="r" b="b"/>
            <a:pathLst>
              <a:path w="19050" h="5391150">
                <a:moveTo>
                  <a:pt x="19049" y="5391149"/>
                </a:moveTo>
                <a:lnTo>
                  <a:pt x="0" y="5391149"/>
                </a:lnTo>
                <a:lnTo>
                  <a:pt x="0" y="0"/>
                </a:lnTo>
                <a:lnTo>
                  <a:pt x="19049" y="0"/>
                </a:lnTo>
                <a:lnTo>
                  <a:pt x="19049" y="5391149"/>
                </a:lnTo>
                <a:close/>
              </a:path>
            </a:pathLst>
          </a:custGeom>
          <a:solidFill>
            <a:srgbClr val="FFFFFF">
              <a:alpha val="297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34777" y="2308542"/>
            <a:ext cx="12700" cy="3594100"/>
          </a:xfrm>
          <a:custGeom>
            <a:avLst/>
            <a:gdLst/>
            <a:ahLst/>
            <a:cxnLst/>
            <a:rect l="l" t="t" r="r" b="b"/>
            <a:pathLst>
              <a:path w="19050" h="5391150">
                <a:moveTo>
                  <a:pt x="19049" y="5391149"/>
                </a:moveTo>
                <a:lnTo>
                  <a:pt x="0" y="5391149"/>
                </a:lnTo>
                <a:lnTo>
                  <a:pt x="0" y="0"/>
                </a:lnTo>
                <a:lnTo>
                  <a:pt x="19049" y="0"/>
                </a:lnTo>
                <a:lnTo>
                  <a:pt x="19049" y="5391149"/>
                </a:lnTo>
                <a:close/>
              </a:path>
            </a:pathLst>
          </a:custGeom>
          <a:solidFill>
            <a:srgbClr val="FFFFFF">
              <a:alpha val="297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4684" y="2308543"/>
            <a:ext cx="3079749" cy="1219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3569" y="2308542"/>
            <a:ext cx="2692399" cy="12890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4317" y="267552"/>
            <a:ext cx="6899367" cy="26677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715009" marR="3387" indent="-1706965">
              <a:lnSpc>
                <a:spcPct val="108300"/>
              </a:lnSpc>
              <a:spcBef>
                <a:spcPts val="67"/>
              </a:spcBef>
            </a:pPr>
            <a:r>
              <a:rPr spc="467"/>
              <a:t>WHAT</a:t>
            </a:r>
            <a:r>
              <a:rPr spc="43"/>
              <a:t> </a:t>
            </a:r>
            <a:r>
              <a:rPr spc="467"/>
              <a:t>DOES</a:t>
            </a:r>
            <a:r>
              <a:rPr spc="43"/>
              <a:t> </a:t>
            </a:r>
            <a:r>
              <a:rPr spc="260"/>
              <a:t>THE</a:t>
            </a:r>
            <a:r>
              <a:rPr spc="43"/>
              <a:t> </a:t>
            </a:r>
            <a:r>
              <a:rPr spc="507"/>
              <a:t>WORK</a:t>
            </a:r>
            <a:r>
              <a:rPr spc="43"/>
              <a:t> </a:t>
            </a:r>
            <a:r>
              <a:rPr spc="327"/>
              <a:t>LOOK</a:t>
            </a:r>
            <a:r>
              <a:rPr spc="43"/>
              <a:t> </a:t>
            </a:r>
            <a:r>
              <a:rPr spc="457"/>
              <a:t>LIKE</a:t>
            </a:r>
            <a:r>
              <a:rPr spc="43"/>
              <a:t> </a:t>
            </a:r>
            <a:r>
              <a:rPr spc="363"/>
              <a:t>AT </a:t>
            </a:r>
            <a:r>
              <a:rPr spc="260"/>
              <a:t>THE</a:t>
            </a:r>
            <a:r>
              <a:rPr spc="37"/>
              <a:t> </a:t>
            </a:r>
            <a:r>
              <a:rPr spc="590"/>
              <a:t>COMMUNITY</a:t>
            </a:r>
            <a:r>
              <a:rPr spc="40"/>
              <a:t> </a:t>
            </a:r>
            <a:r>
              <a:rPr spc="380"/>
              <a:t>LEVEL?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05396" y="4003967"/>
            <a:ext cx="2243667" cy="7940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47151" marR="3387" lvl="0" indent="-339106" algn="l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1604937" algn="l"/>
              </a:tabLst>
              <a:defRPr/>
            </a:pPr>
            <a:r>
              <a:rPr kumimoji="0" sz="2200" b="0" i="0" u="none" strike="noStrike" kern="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2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200" b="0" i="0" u="none" strike="noStrike" kern="0" cap="none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5065" y="4004608"/>
            <a:ext cx="2292773" cy="7940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76115" marR="3387" lvl="0" indent="-168072" algn="l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2071474" algn="l"/>
              </a:tabLst>
              <a:defRPr/>
            </a:pPr>
            <a:r>
              <a:rPr kumimoji="0" sz="2200" b="0" i="0" u="none" strike="noStrike" kern="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200" b="0" i="0" u="none" strike="noStrike" kern="0" cap="none" spc="1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200" b="0" i="0" u="none" strike="noStrike" kern="0" cap="none" spc="1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47162" y="4003967"/>
            <a:ext cx="2626360" cy="789533"/>
          </a:xfrm>
          <a:prstGeom prst="rect">
            <a:avLst/>
          </a:prstGeom>
        </p:spPr>
        <p:txBody>
          <a:bodyPr vert="horz" wrap="square" lIns="0" tIns="60537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477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135" algn="l"/>
              </a:tabLst>
              <a:defRPr/>
            </a:pPr>
            <a:r>
              <a:rPr kumimoji="0" sz="2200" b="0" i="0" u="none" strike="noStrike" kern="0" cap="none" spc="1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200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4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BIRTHWORKERS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20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50" y="4477050"/>
            <a:ext cx="7867649" cy="21716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0739" y="926975"/>
            <a:ext cx="3352799" cy="3352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1" y="1049256"/>
            <a:ext cx="5029199" cy="2038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4790" y="3429002"/>
            <a:ext cx="2197099" cy="310514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7486" y="382060"/>
            <a:ext cx="851027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200" spc="400"/>
              <a:t>NARRATIVE</a:t>
            </a:r>
            <a:r>
              <a:rPr sz="3200" spc="33"/>
              <a:t> </a:t>
            </a:r>
            <a:r>
              <a:rPr sz="3200" spc="380"/>
              <a:t>CHANGE</a:t>
            </a:r>
            <a:r>
              <a:rPr sz="3200" spc="37"/>
              <a:t> </a:t>
            </a:r>
            <a:r>
              <a:rPr sz="3200" spc="90"/>
              <a:t>&amp;</a:t>
            </a:r>
            <a:r>
              <a:rPr sz="3200" spc="37"/>
              <a:t> </a:t>
            </a:r>
            <a:r>
              <a:rPr sz="3200" spc="323"/>
              <a:t>STORYTELLING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8230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2693" y="0"/>
            <a:ext cx="4329430" cy="6858000"/>
          </a:xfrm>
          <a:custGeom>
            <a:avLst/>
            <a:gdLst/>
            <a:ahLst/>
            <a:cxnLst/>
            <a:rect l="l" t="t" r="r" b="b"/>
            <a:pathLst>
              <a:path w="6494144" h="10287000">
                <a:moveTo>
                  <a:pt x="0" y="10286999"/>
                </a:moveTo>
                <a:lnTo>
                  <a:pt x="6493958" y="10286999"/>
                </a:lnTo>
                <a:lnTo>
                  <a:pt x="649395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332393" cy="6858000"/>
          </a:xfrm>
          <a:custGeom>
            <a:avLst/>
            <a:gdLst/>
            <a:ahLst/>
            <a:cxnLst/>
            <a:rect l="l" t="t" r="r" b="b"/>
            <a:pathLst>
              <a:path w="6498590" h="10287000">
                <a:moveTo>
                  <a:pt x="0" y="10286999"/>
                </a:moveTo>
                <a:lnTo>
                  <a:pt x="6498140" y="10286999"/>
                </a:lnTo>
                <a:lnTo>
                  <a:pt x="649814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32093" y="0"/>
            <a:ext cx="3530600" cy="6858000"/>
          </a:xfrm>
          <a:custGeom>
            <a:avLst/>
            <a:gdLst/>
            <a:ahLst/>
            <a:cxnLst/>
            <a:rect l="l" t="t" r="r" b="b"/>
            <a:pathLst>
              <a:path w="5295900" h="10287000">
                <a:moveTo>
                  <a:pt x="52958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5295899" y="0"/>
                </a:lnTo>
                <a:lnTo>
                  <a:pt x="5295899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2463" y="1288096"/>
            <a:ext cx="3282950" cy="5073650"/>
            <a:chOff x="723694" y="1932144"/>
            <a:chExt cx="4924425" cy="7610475"/>
          </a:xfrm>
        </p:grpSpPr>
        <p:sp>
          <p:nvSpPr>
            <p:cNvPr id="6" name="object 6"/>
            <p:cNvSpPr/>
            <p:nvPr/>
          </p:nvSpPr>
          <p:spPr>
            <a:xfrm>
              <a:off x="1028699" y="5129022"/>
              <a:ext cx="1800225" cy="28575"/>
            </a:xfrm>
            <a:custGeom>
              <a:avLst/>
              <a:gdLst/>
              <a:ahLst/>
              <a:cxnLst/>
              <a:rect l="l" t="t" r="r" b="b"/>
              <a:pathLst>
                <a:path w="1800225" h="28575">
                  <a:moveTo>
                    <a:pt x="1800224" y="28574"/>
                  </a:moveTo>
                  <a:lnTo>
                    <a:pt x="0" y="28574"/>
                  </a:lnTo>
                  <a:lnTo>
                    <a:pt x="0" y="0"/>
                  </a:lnTo>
                  <a:lnTo>
                    <a:pt x="1800224" y="0"/>
                  </a:lnTo>
                  <a:lnTo>
                    <a:pt x="1800224" y="28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94" y="1932144"/>
              <a:ext cx="4924424" cy="761047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2878" y="1288096"/>
            <a:ext cx="3587749" cy="507364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41612" y="1557368"/>
            <a:ext cx="1908810" cy="814753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04145" marR="3387" indent="-96101">
              <a:lnSpc>
                <a:spcPts val="3100"/>
              </a:lnSpc>
              <a:spcBef>
                <a:spcPts val="153"/>
              </a:spcBef>
              <a:tabLst>
                <a:tab pos="1655316" algn="l"/>
              </a:tabLst>
            </a:pPr>
            <a:r>
              <a:rPr sz="2600" spc="377">
                <a:solidFill>
                  <a:srgbClr val="000000"/>
                </a:solidFill>
                <a:latin typeface="Calibri"/>
                <a:cs typeface="Calibri"/>
              </a:rPr>
              <a:t>Training</a:t>
            </a:r>
            <a:r>
              <a:rPr sz="26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2600" spc="57">
                <a:solidFill>
                  <a:srgbClr val="000000"/>
                </a:solidFill>
                <a:latin typeface="Calibri"/>
                <a:cs typeface="Calibri"/>
              </a:rPr>
              <a:t>&amp; </a:t>
            </a:r>
            <a:r>
              <a:rPr sz="2600" spc="400">
                <a:solidFill>
                  <a:srgbClr val="000000"/>
                </a:solidFill>
                <a:latin typeface="Calibri"/>
                <a:cs typeface="Calibri"/>
              </a:rPr>
              <a:t>Curricula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2266" y="2546848"/>
            <a:ext cx="2667423" cy="269653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0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6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Racial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9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Equity </a:t>
            </a: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sz="2000" b="0" i="0" u="none" strike="noStrike" kern="0" cap="none" spc="-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8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Maternal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Care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6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Pilot </a:t>
            </a:r>
            <a:r>
              <a:rPr kumimoji="0" sz="2000" b="0" i="0" u="none" strike="noStrike" kern="0" cap="none" spc="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Course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65620" marR="60540" lvl="0" indent="0" algn="ctr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Building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sz="2000" b="0" i="0" u="none" strike="noStrike" kern="0" cap="none" spc="-1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capacity </a:t>
            </a:r>
            <a:r>
              <a:rPr kumimoji="0" sz="20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1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birthworkers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 </a:t>
            </a:r>
            <a:r>
              <a:rPr kumimoji="0" sz="2000" b="0" i="0" u="none" strike="noStrike" kern="0" cap="none" spc="9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sustain</a:t>
            </a:r>
            <a:r>
              <a:rPr kumimoji="0" sz="2000" b="0" i="0" u="none" strike="noStrike" kern="0" cap="none" spc="-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</a:t>
            </a:r>
            <a:r>
              <a:rPr kumimoji="0" sz="2000" b="0" i="0" u="none" strike="noStrike" kern="0" cap="none" spc="-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business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2766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67" y="0"/>
            <a:ext cx="7741073" cy="6858000"/>
            <a:chOff x="-700" y="0"/>
            <a:chExt cx="11611610" cy="10287000"/>
          </a:xfrm>
        </p:grpSpPr>
        <p:sp>
          <p:nvSpPr>
            <p:cNvPr id="3" name="object 3"/>
            <p:cNvSpPr/>
            <p:nvPr/>
          </p:nvSpPr>
          <p:spPr>
            <a:xfrm>
              <a:off x="-700" y="113"/>
              <a:ext cx="2886075" cy="10287000"/>
            </a:xfrm>
            <a:custGeom>
              <a:avLst/>
              <a:gdLst/>
              <a:ahLst/>
              <a:cxnLst/>
              <a:rect l="l" t="t" r="r" b="b"/>
              <a:pathLst>
                <a:path w="2886075" h="10287000">
                  <a:moveTo>
                    <a:pt x="0" y="10286685"/>
                  </a:moveTo>
                  <a:lnTo>
                    <a:pt x="0" y="0"/>
                  </a:lnTo>
                  <a:lnTo>
                    <a:pt x="2886074" y="0"/>
                  </a:lnTo>
                  <a:lnTo>
                    <a:pt x="2886074" y="10286685"/>
                  </a:lnTo>
                  <a:lnTo>
                    <a:pt x="0" y="102866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5418" y="0"/>
              <a:ext cx="8724898" cy="41433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8394" y="2493317"/>
            <a:ext cx="4311649" cy="43624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47989" y="3105028"/>
            <a:ext cx="3341793" cy="440718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243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Healthcare</a:t>
            </a:r>
            <a:r>
              <a:rPr kumimoji="0" sz="2800" b="1" i="0" u="none" strike="noStrike" kern="0" cap="none" spc="9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0" u="none" strike="noStrike" kern="0" cap="none" spc="413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8584" y="4062000"/>
            <a:ext cx="57150" cy="571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8584" y="4722400"/>
            <a:ext cx="57150" cy="571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81744" y="3853292"/>
            <a:ext cx="2523490" cy="13417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161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87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Medicaid</a:t>
            </a:r>
            <a:r>
              <a:rPr kumimoji="0" sz="1867" b="0" i="0" u="none" strike="noStrike" kern="0" cap="none" spc="-15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7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expansion</a:t>
            </a:r>
            <a:r>
              <a:rPr kumimoji="0" sz="1867" b="0" i="0" u="none" strike="noStrike" kern="0" cap="none" spc="-147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153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- </a:t>
            </a:r>
            <a:r>
              <a:rPr kumimoji="0" sz="1867" b="0" i="0" u="none" strike="noStrike" kern="0" cap="none" spc="13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Care4MS</a:t>
            </a:r>
            <a:r>
              <a:rPr kumimoji="0" sz="1867" b="0" i="0" u="none" strike="noStrike" kern="0" cap="none" spc="-147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63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Coalition </a:t>
            </a:r>
            <a:r>
              <a:rPr kumimoji="0" sz="1867" b="0" i="0" u="none" strike="noStrike" kern="0" cap="none" spc="76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Extending</a:t>
            </a:r>
            <a:r>
              <a:rPr kumimoji="0" sz="1867" b="0" i="0" u="none" strike="noStrike" kern="0" cap="none" spc="-15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8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postpartum care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422163" y="17213"/>
            <a:ext cx="2523067" cy="100775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38507" marR="3387" indent="-530463">
              <a:lnSpc>
                <a:spcPct val="116100"/>
              </a:lnSpc>
              <a:spcBef>
                <a:spcPts val="63"/>
              </a:spcBef>
            </a:pPr>
            <a:r>
              <a:rPr sz="2800" spc="257">
                <a:solidFill>
                  <a:srgbClr val="292828"/>
                </a:solidFill>
                <a:latin typeface="Calibri"/>
                <a:cs typeface="Calibri"/>
              </a:rPr>
              <a:t>Breastfeeding </a:t>
            </a:r>
            <a:r>
              <a:rPr sz="2800" spc="280">
                <a:solidFill>
                  <a:srgbClr val="292828"/>
                </a:solidFill>
                <a:latin typeface="Calibri"/>
                <a:cs typeface="Calibri"/>
              </a:rPr>
              <a:t>Support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4174" y="1342142"/>
            <a:ext cx="2887557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161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8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Supporting</a:t>
            </a:r>
            <a:r>
              <a:rPr kumimoji="0" sz="1867" b="0" i="0" u="none" strike="noStrike" kern="0" cap="none" spc="-136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70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breastfeeding </a:t>
            </a:r>
            <a:r>
              <a:rPr kumimoji="0" sz="1867" b="0" i="0" u="none" strike="noStrike" kern="0" cap="none" spc="57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friendly</a:t>
            </a:r>
            <a:r>
              <a:rPr kumimoji="0" sz="1867" b="0" i="0" u="none" strike="noStrike" kern="0" cap="none" spc="257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0" i="0" u="none" strike="noStrike" kern="0" cap="none" spc="76" normalizeH="0" baseline="0" noProof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businesses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5256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7595" y="1"/>
            <a:ext cx="9054677" cy="6858000"/>
          </a:xfrm>
          <a:custGeom>
            <a:avLst/>
            <a:gdLst/>
            <a:ahLst/>
            <a:cxnLst/>
            <a:rect l="l" t="t" r="r" b="b"/>
            <a:pathLst>
              <a:path w="13582015" h="10287000">
                <a:moveTo>
                  <a:pt x="0" y="10286999"/>
                </a:moveTo>
                <a:lnTo>
                  <a:pt x="13581605" y="10286999"/>
                </a:lnTo>
                <a:lnTo>
                  <a:pt x="1358160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3137747" cy="6858000"/>
            <a:chOff x="0" y="1"/>
            <a:chExt cx="470662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4706620" cy="10287000"/>
            </a:xfrm>
            <a:custGeom>
              <a:avLst/>
              <a:gdLst/>
              <a:ahLst/>
              <a:cxnLst/>
              <a:rect l="l" t="t" r="r" b="b"/>
              <a:pathLst>
                <a:path w="4706620" h="10287000">
                  <a:moveTo>
                    <a:pt x="4706392" y="10286997"/>
                  </a:moveTo>
                  <a:lnTo>
                    <a:pt x="0" y="10286997"/>
                  </a:lnTo>
                  <a:lnTo>
                    <a:pt x="0" y="0"/>
                  </a:lnTo>
                  <a:lnTo>
                    <a:pt x="4706392" y="0"/>
                  </a:lnTo>
                  <a:lnTo>
                    <a:pt x="4706392" y="102869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3757"/>
              <a:ext cx="4705349" cy="3476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924354"/>
              <a:ext cx="4705349" cy="31051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72952" y="4065438"/>
            <a:ext cx="2189480" cy="7940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1422048" algn="l"/>
                <a:tab pos="1974525" algn="l"/>
              </a:tabLst>
              <a:defRPr/>
            </a:pPr>
            <a:r>
              <a:rPr kumimoji="0" sz="2200" b="0" i="0" u="none" strike="noStrike" kern="0" cap="none" spc="3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ACCESS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2200" b="0" i="0" u="none" strike="noStrike" kern="0" cap="none" spc="2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2200" b="0" i="0" u="none" strike="noStrike" kern="0" cap="none" spc="2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 </a:t>
            </a:r>
            <a:r>
              <a:rPr kumimoji="0" sz="2200" b="0" i="0" u="none" strike="noStrike" kern="0" cap="none" spc="3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DOULA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2952" y="5011539"/>
            <a:ext cx="2694940" cy="77820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339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Partnership</a:t>
            </a:r>
            <a:r>
              <a:rPr kumimoji="0" sz="1867" b="0" i="0" u="none" strike="noStrike" kern="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for</a:t>
            </a:r>
            <a:r>
              <a:rPr kumimoji="0" sz="1867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867" b="0" i="0" u="none" strike="noStrike" kern="0" cap="none" spc="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doula </a:t>
            </a:r>
            <a:r>
              <a:rPr kumimoji="0" sz="1867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service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1419" y="3857495"/>
            <a:ext cx="1200150" cy="19050"/>
          </a:xfrm>
          <a:custGeom>
            <a:avLst/>
            <a:gdLst/>
            <a:ahLst/>
            <a:cxnLst/>
            <a:rect l="l" t="t" r="r" b="b"/>
            <a:pathLst>
              <a:path w="1800225" h="28575">
                <a:moveTo>
                  <a:pt x="1800224" y="28574"/>
                </a:moveTo>
                <a:lnTo>
                  <a:pt x="0" y="28574"/>
                </a:lnTo>
                <a:lnTo>
                  <a:pt x="0" y="0"/>
                </a:lnTo>
                <a:lnTo>
                  <a:pt x="1800224" y="0"/>
                </a:lnTo>
                <a:lnTo>
                  <a:pt x="1800224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74809" y="958078"/>
            <a:ext cx="2780877" cy="3471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1475814" algn="l"/>
              </a:tabLst>
              <a:defRPr/>
            </a:pPr>
            <a:r>
              <a:rPr kumimoji="0" sz="2200" b="0" i="0" u="none" strike="noStrike" kern="0" cap="none" spc="3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MENTAL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2200" b="0" i="0" u="none" strike="noStrike" kern="0" cap="none" spc="3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74809" y="1464758"/>
            <a:ext cx="2358813" cy="77820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339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1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Group</a:t>
            </a:r>
            <a:r>
              <a: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867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therapy </a:t>
            </a:r>
            <a:r>
              <a:rPr kumimoji="0" sz="1867" b="0" i="0" u="none" strike="noStrike" kern="0" cap="none" spc="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Individual</a:t>
            </a:r>
            <a:r>
              <a:rPr kumimoji="0" sz="1867" b="0" i="0" u="none" strike="noStrike" kern="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867" b="0" i="0" u="none" strike="noStrike" kern="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Therapy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83276" y="698064"/>
            <a:ext cx="1200150" cy="19050"/>
          </a:xfrm>
          <a:custGeom>
            <a:avLst/>
            <a:gdLst/>
            <a:ahLst/>
            <a:cxnLst/>
            <a:rect l="l" t="t" r="r" b="b"/>
            <a:pathLst>
              <a:path w="1800225" h="28575">
                <a:moveTo>
                  <a:pt x="1800224" y="28574"/>
                </a:moveTo>
                <a:lnTo>
                  <a:pt x="0" y="28574"/>
                </a:lnTo>
                <a:lnTo>
                  <a:pt x="0" y="0"/>
                </a:lnTo>
                <a:lnTo>
                  <a:pt x="1800224" y="0"/>
                </a:lnTo>
                <a:lnTo>
                  <a:pt x="1800224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74809" y="4065438"/>
            <a:ext cx="2289810" cy="7940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155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>
                <a:tab pos="2095605" algn="l"/>
              </a:tabLst>
              <a:defRPr/>
            </a:pPr>
            <a:r>
              <a:rPr kumimoji="0" sz="2200" b="0" i="0" u="none" strike="noStrike" kern="0" cap="none" spc="3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EDUCATION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2200" b="0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 </a:t>
            </a:r>
            <a:r>
              <a:rPr kumimoji="0" sz="2200" b="0" i="0" u="none" strike="noStrike" kern="0" cap="none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RESOURCES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74809" y="5028618"/>
            <a:ext cx="2877397" cy="154315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333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Monthly</a:t>
            </a:r>
            <a:r>
              <a:rPr kumimoji="0" sz="1500" b="0" i="0" u="none" strike="noStrike" kern="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practical</a:t>
            </a:r>
            <a:r>
              <a:rPr kumimoji="0" sz="1500" b="0" i="0" u="none" strike="noStrike" kern="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education </a:t>
            </a:r>
            <a:r>
              <a:rPr kumimoji="0" sz="1500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Stipend</a:t>
            </a:r>
            <a:r>
              <a:rPr kumimoji="0" sz="1233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</a:t>
            </a:r>
            <a:r>
              <a:rPr kumimoji="0" sz="1233" b="0" i="0" u="none" strike="noStrike" kern="0" cap="none" spc="2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500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diapers</a:t>
            </a:r>
            <a:r>
              <a:rPr kumimoji="0" sz="1233" b="0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</a:t>
            </a:r>
            <a:r>
              <a:rPr kumimoji="0" sz="1233" b="0" i="0" u="none" strike="noStrike" kern="0" cap="none" spc="2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500" b="0" i="0" u="none" strike="noStrike" kern="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feminine </a:t>
            </a:r>
            <a:r>
              <a:rPr kumimoji="0" sz="15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products</a:t>
            </a:r>
            <a:r>
              <a:rPr kumimoji="0" sz="1233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</a:t>
            </a:r>
            <a:r>
              <a:rPr kumimoji="0" sz="1233" b="0" i="0" u="none" strike="noStrike" kern="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500" b="0" i="0" u="none" strike="noStrike" kern="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car</a:t>
            </a: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seat</a:t>
            </a:r>
            <a:r>
              <a:rPr kumimoji="0" sz="1500" b="0" i="0" u="none" strike="noStrike" kern="0" cap="none" spc="-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food </a:t>
            </a:r>
            <a:r>
              <a:rPr kumimoji="0" sz="1500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boxes</a:t>
            </a:r>
            <a:r>
              <a:rPr kumimoji="0" sz="1233" b="0" i="0" u="none" strike="noStrike" kern="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</a:t>
            </a:r>
            <a:r>
              <a:rPr kumimoji="0" sz="1233" b="0" i="0" u="none" strike="noStrike" kern="0" cap="none" spc="2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5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wish</a:t>
            </a:r>
            <a:r>
              <a:rPr kumimoji="0" sz="1500" b="0" i="0" u="none" strike="noStrike" kern="0" cap="none" spc="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list</a:t>
            </a:r>
            <a:r>
              <a:rPr kumimoji="0" sz="1500" b="0" i="0" u="none" strike="noStrike" kern="0" cap="none" spc="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items</a:t>
            </a:r>
            <a:r>
              <a:rPr kumimoji="0" sz="1233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, </a:t>
            </a:r>
            <a:r>
              <a:rPr kumimoji="0" sz="1500" b="0" i="0" u="none" strike="noStrike" kern="0" cap="none" spc="1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Mommy</a:t>
            </a:r>
            <a:r>
              <a:rPr kumimoji="0" sz="1500" b="0" i="0" u="none" strike="noStrike" kern="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reset</a:t>
            </a:r>
            <a:r>
              <a:rPr kumimoji="0" sz="1500" b="0" i="0" u="none" strike="noStrike" kern="0" cap="none" spc="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 </a:t>
            </a:r>
            <a:r>
              <a:rPr kumimoji="0" sz="1500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Lucida Sans Unicode"/>
              </a:rPr>
              <a:t>boxes</a:t>
            </a:r>
            <a:r>
              <a:rPr kumimoji="0" sz="1233" b="0" i="0" u="none" strike="noStrike" kern="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.</a:t>
            </a:r>
            <a:endParaRPr kumimoji="0" sz="12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83276" y="3857495"/>
            <a:ext cx="1200150" cy="19050"/>
          </a:xfrm>
          <a:custGeom>
            <a:avLst/>
            <a:gdLst/>
            <a:ahLst/>
            <a:cxnLst/>
            <a:rect l="l" t="t" r="r" b="b"/>
            <a:pathLst>
              <a:path w="1800225" h="28575">
                <a:moveTo>
                  <a:pt x="1800224" y="28574"/>
                </a:moveTo>
                <a:lnTo>
                  <a:pt x="0" y="28574"/>
                </a:lnTo>
                <a:lnTo>
                  <a:pt x="0" y="0"/>
                </a:lnTo>
                <a:lnTo>
                  <a:pt x="1800224" y="0"/>
                </a:lnTo>
                <a:lnTo>
                  <a:pt x="1800224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872953" y="563035"/>
            <a:ext cx="3724063" cy="16243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05000"/>
              </a:lnSpc>
              <a:spcBef>
                <a:spcPts val="67"/>
              </a:spcBef>
            </a:pPr>
            <a:r>
              <a:rPr sz="5000" spc="540">
                <a:latin typeface="Calibri"/>
                <a:cs typeface="Calibri"/>
              </a:rPr>
              <a:t>Support</a:t>
            </a:r>
            <a:r>
              <a:rPr sz="5000" spc="233">
                <a:latin typeface="Calibri"/>
                <a:cs typeface="Calibri"/>
              </a:rPr>
              <a:t> </a:t>
            </a:r>
            <a:r>
              <a:rPr sz="5000" spc="390">
                <a:latin typeface="Calibri"/>
                <a:cs typeface="Calibri"/>
              </a:rPr>
              <a:t>for </a:t>
            </a:r>
            <a:r>
              <a:rPr sz="5000" spc="457">
                <a:latin typeface="Calibri"/>
                <a:cs typeface="Calibri"/>
              </a:rPr>
              <a:t>Mothers</a:t>
            </a:r>
            <a:endParaRPr sz="5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74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7215187"/>
              <a:ext cx="9144000" cy="3072130"/>
            </a:xfrm>
            <a:custGeom>
              <a:avLst/>
              <a:gdLst/>
              <a:ahLst/>
              <a:cxnLst/>
              <a:rect l="l" t="t" r="r" b="b"/>
              <a:pathLst>
                <a:path w="9144000" h="3072129">
                  <a:moveTo>
                    <a:pt x="0" y="0"/>
                  </a:moveTo>
                  <a:lnTo>
                    <a:pt x="9143999" y="0"/>
                  </a:lnTo>
                  <a:lnTo>
                    <a:pt x="9143999" y="3071812"/>
                  </a:lnTo>
                  <a:lnTo>
                    <a:pt x="0" y="307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0"/>
              <a:ext cx="9143999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7266" y="5907478"/>
              <a:ext cx="1828799" cy="12382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766" y="565192"/>
            <a:ext cx="5195993" cy="3072636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8467" marR="486858">
              <a:lnSpc>
                <a:spcPts val="8300"/>
              </a:lnSpc>
              <a:spcBef>
                <a:spcPts val="360"/>
              </a:spcBef>
            </a:pPr>
            <a:r>
              <a:rPr sz="6934" spc="63">
                <a:solidFill>
                  <a:srgbClr val="000000"/>
                </a:solidFill>
                <a:latin typeface="Tahoma"/>
                <a:cs typeface="Tahoma"/>
              </a:rPr>
              <a:t>The</a:t>
            </a:r>
            <a:r>
              <a:rPr sz="6934" spc="-273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6934" spc="-7">
                <a:solidFill>
                  <a:srgbClr val="000000"/>
                </a:solidFill>
                <a:latin typeface="Tahoma"/>
                <a:cs typeface="Tahoma"/>
              </a:rPr>
              <a:t>Power </a:t>
            </a:r>
            <a:r>
              <a:rPr sz="6934" spc="97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6934" spc="-277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6934" spc="-7">
                <a:solidFill>
                  <a:srgbClr val="000000"/>
                </a:solidFill>
                <a:latin typeface="Tahoma"/>
                <a:cs typeface="Tahoma"/>
              </a:rPr>
              <a:t>Labor</a:t>
            </a:r>
            <a:endParaRPr sz="6934">
              <a:latin typeface="Tahoma"/>
              <a:cs typeface="Tahoma"/>
            </a:endParaRPr>
          </a:p>
          <a:p>
            <a:pPr marL="8467" marR="3387">
              <a:lnSpc>
                <a:spcPts val="2700"/>
              </a:lnSpc>
              <a:spcBef>
                <a:spcPts val="1570"/>
              </a:spcBef>
            </a:pPr>
            <a:r>
              <a:rPr sz="2267" b="0" spc="120">
                <a:solidFill>
                  <a:srgbClr val="000000"/>
                </a:solidFill>
              </a:rPr>
              <a:t>Addressing</a:t>
            </a:r>
            <a:r>
              <a:rPr sz="2267" b="0" spc="-163">
                <a:solidFill>
                  <a:srgbClr val="000000"/>
                </a:solidFill>
              </a:rPr>
              <a:t> </a:t>
            </a:r>
            <a:r>
              <a:rPr sz="2267" b="0" spc="73">
                <a:solidFill>
                  <a:srgbClr val="000000"/>
                </a:solidFill>
              </a:rPr>
              <a:t>Black</a:t>
            </a:r>
            <a:r>
              <a:rPr sz="2267" b="0" spc="-163">
                <a:solidFill>
                  <a:srgbClr val="000000"/>
                </a:solidFill>
              </a:rPr>
              <a:t> </a:t>
            </a:r>
            <a:r>
              <a:rPr sz="2267" b="0" spc="43">
                <a:solidFill>
                  <a:srgbClr val="000000"/>
                </a:solidFill>
              </a:rPr>
              <a:t>Maternal</a:t>
            </a:r>
            <a:r>
              <a:rPr sz="2267" b="0" spc="-160">
                <a:solidFill>
                  <a:srgbClr val="000000"/>
                </a:solidFill>
              </a:rPr>
              <a:t> </a:t>
            </a:r>
            <a:r>
              <a:rPr sz="2267" b="0" spc="-7">
                <a:solidFill>
                  <a:srgbClr val="000000"/>
                </a:solidFill>
              </a:rPr>
              <a:t>Health </a:t>
            </a:r>
            <a:r>
              <a:rPr sz="2267" b="0" spc="83">
                <a:solidFill>
                  <a:srgbClr val="000000"/>
                </a:solidFill>
              </a:rPr>
              <a:t>through</a:t>
            </a:r>
            <a:r>
              <a:rPr sz="2267" b="0" spc="-153">
                <a:solidFill>
                  <a:srgbClr val="000000"/>
                </a:solidFill>
              </a:rPr>
              <a:t> </a:t>
            </a:r>
            <a:r>
              <a:rPr sz="2267" b="0" spc="120">
                <a:solidFill>
                  <a:srgbClr val="000000"/>
                </a:solidFill>
              </a:rPr>
              <a:t>Community-</a:t>
            </a:r>
            <a:r>
              <a:rPr sz="2267" b="0" spc="127">
                <a:solidFill>
                  <a:srgbClr val="000000"/>
                </a:solidFill>
              </a:rPr>
              <a:t>Based</a:t>
            </a:r>
            <a:r>
              <a:rPr sz="2267" b="0" spc="-153">
                <a:solidFill>
                  <a:srgbClr val="000000"/>
                </a:solidFill>
              </a:rPr>
              <a:t> </a:t>
            </a:r>
            <a:r>
              <a:rPr sz="2267" b="0" spc="76">
                <a:solidFill>
                  <a:srgbClr val="000000"/>
                </a:solidFill>
              </a:rPr>
              <a:t>Strategies</a:t>
            </a:r>
            <a:endParaRPr sz="2267"/>
          </a:p>
        </p:txBody>
      </p:sp>
      <p:sp>
        <p:nvSpPr>
          <p:cNvPr id="7" name="object 7"/>
          <p:cNvSpPr txBox="1"/>
          <p:nvPr/>
        </p:nvSpPr>
        <p:spPr>
          <a:xfrm>
            <a:off x="191128" y="5710210"/>
            <a:ext cx="4966970" cy="79964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Dr.</a:t>
            </a:r>
            <a:r>
              <a:rPr kumimoji="0" sz="1867" b="1" i="0" u="none" strike="noStrike" kern="0" cap="none" spc="-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1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Nakeitra</a:t>
            </a:r>
            <a:r>
              <a:rPr kumimoji="0" sz="1867" b="1" i="0" u="none" strike="noStrike" kern="0" cap="none" spc="-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1" i="0" u="none" strike="noStrike" kern="0" cap="none" spc="-1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L.</a:t>
            </a:r>
            <a:r>
              <a:rPr kumimoji="0" sz="1867" b="1" i="0" u="none" strike="noStrike" kern="0" cap="none" spc="-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67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Burse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387" lvl="0" indent="0" algn="l" defTabSz="609630" rtl="0" eaLnBrk="1" fontAlgn="auto" latinLnBrk="0" hangingPunct="1">
              <a:lnSpc>
                <a:spcPct val="1071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Illinois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Perinatal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Quality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Collaborative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2022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Conference </a:t>
            </a: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May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25,</a:t>
            </a:r>
            <a:r>
              <a:rPr kumimoji="0" sz="1400" b="1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0" cap="none" spc="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301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2693" y="0"/>
            <a:ext cx="4329430" cy="6858000"/>
          </a:xfrm>
          <a:custGeom>
            <a:avLst/>
            <a:gdLst/>
            <a:ahLst/>
            <a:cxnLst/>
            <a:rect l="l" t="t" r="r" b="b"/>
            <a:pathLst>
              <a:path w="6494144" h="10287000">
                <a:moveTo>
                  <a:pt x="0" y="10286999"/>
                </a:moveTo>
                <a:lnTo>
                  <a:pt x="6493958" y="10286999"/>
                </a:lnTo>
                <a:lnTo>
                  <a:pt x="649395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332393" cy="6858000"/>
          </a:xfrm>
          <a:custGeom>
            <a:avLst/>
            <a:gdLst/>
            <a:ahLst/>
            <a:cxnLst/>
            <a:rect l="l" t="t" r="r" b="b"/>
            <a:pathLst>
              <a:path w="6498590" h="10287000">
                <a:moveTo>
                  <a:pt x="0" y="10286999"/>
                </a:moveTo>
                <a:lnTo>
                  <a:pt x="6498140" y="10286999"/>
                </a:lnTo>
                <a:lnTo>
                  <a:pt x="649814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32093" y="0"/>
            <a:ext cx="3530600" cy="6858000"/>
          </a:xfrm>
          <a:custGeom>
            <a:avLst/>
            <a:gdLst/>
            <a:ahLst/>
            <a:cxnLst/>
            <a:rect l="l" t="t" r="r" b="b"/>
            <a:pathLst>
              <a:path w="5295900" h="10287000">
                <a:moveTo>
                  <a:pt x="52958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5295899" y="0"/>
                </a:lnTo>
                <a:lnTo>
                  <a:pt x="5295899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2463" y="1288098"/>
            <a:ext cx="3282950" cy="5073650"/>
            <a:chOff x="723694" y="1932146"/>
            <a:chExt cx="4924425" cy="7610475"/>
          </a:xfrm>
        </p:grpSpPr>
        <p:sp>
          <p:nvSpPr>
            <p:cNvPr id="6" name="object 6"/>
            <p:cNvSpPr/>
            <p:nvPr/>
          </p:nvSpPr>
          <p:spPr>
            <a:xfrm>
              <a:off x="1028699" y="5129021"/>
              <a:ext cx="1800225" cy="28575"/>
            </a:xfrm>
            <a:custGeom>
              <a:avLst/>
              <a:gdLst/>
              <a:ahLst/>
              <a:cxnLst/>
              <a:rect l="l" t="t" r="r" b="b"/>
              <a:pathLst>
                <a:path w="1800225" h="28575">
                  <a:moveTo>
                    <a:pt x="1800224" y="28574"/>
                  </a:moveTo>
                  <a:lnTo>
                    <a:pt x="0" y="28574"/>
                  </a:lnTo>
                  <a:lnTo>
                    <a:pt x="0" y="0"/>
                  </a:lnTo>
                  <a:lnTo>
                    <a:pt x="1800224" y="0"/>
                  </a:lnTo>
                  <a:lnTo>
                    <a:pt x="1800224" y="28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694" y="1932146"/>
              <a:ext cx="4924424" cy="761047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1406" y="1288098"/>
            <a:ext cx="3073399" cy="507364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181101" y="973170"/>
            <a:ext cx="1830070" cy="160984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8467" marR="3387" indent="-423" algn="ctr">
              <a:lnSpc>
                <a:spcPts val="3100"/>
              </a:lnSpc>
              <a:spcBef>
                <a:spcPts val="153"/>
              </a:spcBef>
              <a:tabLst>
                <a:tab pos="1105379" algn="l"/>
              </a:tabLst>
            </a:pPr>
            <a:r>
              <a:rPr sz="2600" spc="390">
                <a:solidFill>
                  <a:srgbClr val="000000"/>
                </a:solidFill>
                <a:latin typeface="Calibri"/>
                <a:cs typeface="Calibri"/>
              </a:rPr>
              <a:t>What</a:t>
            </a:r>
            <a:r>
              <a:rPr sz="26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2600" spc="373">
                <a:solidFill>
                  <a:srgbClr val="000000"/>
                </a:solidFill>
                <a:latin typeface="Calibri"/>
                <a:cs typeface="Calibri"/>
              </a:rPr>
              <a:t>has </a:t>
            </a:r>
            <a:r>
              <a:rPr sz="2600" spc="407">
                <a:solidFill>
                  <a:srgbClr val="000000"/>
                </a:solidFill>
                <a:latin typeface="Calibri"/>
                <a:cs typeface="Calibri"/>
              </a:rPr>
              <a:t>happened </a:t>
            </a:r>
            <a:r>
              <a:rPr sz="2600" spc="410">
                <a:solidFill>
                  <a:srgbClr val="000000"/>
                </a:solidFill>
                <a:latin typeface="Calibri"/>
                <a:cs typeface="Calibri"/>
              </a:rPr>
              <a:t>since</a:t>
            </a:r>
            <a:r>
              <a:rPr sz="260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2600" spc="-579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339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2600" spc="383">
                <a:solidFill>
                  <a:srgbClr val="000000"/>
                </a:solidFill>
                <a:latin typeface="Calibri"/>
                <a:cs typeface="Calibri"/>
              </a:rPr>
              <a:t>film?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4229" y="2750049"/>
            <a:ext cx="2683510" cy="27015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63573" marR="458070" lvl="0" indent="0" algn="ctr" defTabSz="609630" rtl="0" eaLnBrk="1" fontAlgn="auto" latinLnBrk="0" hangingPunct="1">
              <a:lnSpc>
                <a:spcPct val="125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15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New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state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6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flag </a:t>
            </a:r>
            <a:r>
              <a:rPr kumimoji="0" sz="2000" b="0" i="0" u="none" strike="noStrike" kern="0" cap="none" spc="1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COVID-</a:t>
            </a:r>
            <a:r>
              <a:rPr kumimoji="0" sz="2000" b="0" i="0" u="none" strike="noStrike" kern="0" cap="none" spc="-1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19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387" lvl="0" indent="0" algn="ctr" defTabSz="60963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12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Black</a:t>
            </a:r>
            <a:r>
              <a:rPr kumimoji="0" sz="2000" b="0" i="0" u="none" strike="noStrike" kern="0" cap="none" spc="-136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0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mothers seeking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other</a:t>
            </a:r>
            <a:r>
              <a:rPr kumimoji="0" sz="20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birthing </a:t>
            </a:r>
            <a:r>
              <a:rPr kumimoji="0" sz="2000" b="0" i="0" u="none" strike="noStrike" kern="0" cap="none" spc="10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options</a:t>
            </a:r>
            <a:r>
              <a:rPr kumimoji="0" sz="2000" b="0" i="0" u="none" strike="noStrike" kern="0" cap="none" spc="-136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</a:t>
            </a:r>
            <a:r>
              <a:rPr kumimoji="0" sz="2000" b="0" i="0" u="none" strike="noStrike" kern="0" cap="none" spc="-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11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supports </a:t>
            </a:r>
            <a:r>
              <a:rPr kumimoji="0" sz="2000" b="0" i="0" u="none" strike="noStrike" kern="0" cap="none" spc="9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Mental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</a:t>
            </a:r>
            <a:r>
              <a:rPr kumimoji="0" sz="20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000" b="0" i="0" u="none" strike="noStrike" kern="0" cap="none" spc="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 </a:t>
            </a:r>
            <a:r>
              <a:rPr kumimoji="0" sz="2000" b="0" i="0" u="none" strike="noStrike" kern="0" cap="none" spc="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priority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5191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3950" y="1020362"/>
            <a:ext cx="2986193" cy="91982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53677" marR="3387" indent="-145634">
              <a:lnSpc>
                <a:spcPct val="106900"/>
              </a:lnSpc>
              <a:spcBef>
                <a:spcPts val="67"/>
              </a:spcBef>
            </a:pPr>
            <a:r>
              <a:rPr sz="2767" b="0" i="1" spc="37"/>
              <a:t>"Nobody's</a:t>
            </a:r>
            <a:r>
              <a:rPr sz="2767" b="0" i="1" spc="-136"/>
              <a:t> </a:t>
            </a:r>
            <a:r>
              <a:rPr sz="2767" b="0" i="1" spc="-140"/>
              <a:t>free</a:t>
            </a:r>
            <a:r>
              <a:rPr sz="2767" b="0" i="1" spc="-136"/>
              <a:t> </a:t>
            </a:r>
            <a:r>
              <a:rPr sz="2767" b="0" i="1" spc="-133"/>
              <a:t>until </a:t>
            </a:r>
            <a:r>
              <a:rPr sz="2767" b="0" i="1" spc="-30"/>
              <a:t>everybody's</a:t>
            </a:r>
            <a:r>
              <a:rPr sz="2767" b="0" i="1" spc="-150"/>
              <a:t> </a:t>
            </a:r>
            <a:r>
              <a:rPr sz="2767" b="0" i="1" spc="-7"/>
              <a:t>free"</a:t>
            </a:r>
            <a:endParaRPr sz="2767"/>
          </a:p>
        </p:txBody>
      </p:sp>
      <p:sp>
        <p:nvSpPr>
          <p:cNvPr id="3" name="object 3"/>
          <p:cNvSpPr txBox="1"/>
          <p:nvPr/>
        </p:nvSpPr>
        <p:spPr>
          <a:xfrm>
            <a:off x="749323" y="2402377"/>
            <a:ext cx="3055197" cy="43394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7" b="0" i="0" u="none" strike="noStrike" kern="0" cap="none" spc="-2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sz="2767" b="0" i="0" u="none" strike="noStrike" kern="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767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Fannie</a:t>
            </a:r>
            <a:r>
              <a:rPr kumimoji="0" sz="2767" b="0" i="0" u="none" strike="noStrike" kern="0" cap="none" spc="-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767" b="0" i="0" u="none" strike="noStrike" kern="0" cap="none" spc="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Lou</a:t>
            </a:r>
            <a:r>
              <a:rPr kumimoji="0" sz="2767" b="0" i="0" u="none" strike="noStrike" kern="0" cap="none" spc="-1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767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Hamer</a:t>
            </a:r>
            <a:endParaRPr kumimoji="0" sz="27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1" y="3973152"/>
            <a:ext cx="4249843" cy="20152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lvl="0" indent="0" algn="ctr" defTabSz="609630" rtl="0" eaLnBrk="1" fontAlgn="auto" latinLnBrk="0" hangingPunct="1">
              <a:lnSpc>
                <a:spcPct val="1083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"</a:t>
            </a:r>
            <a:r>
              <a:rPr kumimoji="0" sz="2000" b="0" i="1" u="none" strike="noStrike" kern="0" cap="none" spc="-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You</a:t>
            </a:r>
            <a:r>
              <a:rPr kumimoji="0" sz="2000" b="0" i="1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don't</a:t>
            </a:r>
            <a:r>
              <a:rPr kumimoji="0" sz="2000" b="0" i="1" u="none" strike="noStrike" kern="0" cap="none" spc="-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make</a:t>
            </a:r>
            <a:r>
              <a:rPr kumimoji="0" sz="2000" b="0" i="1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progress</a:t>
            </a:r>
            <a:r>
              <a:rPr kumimoji="0" sz="2000" b="0" i="1" u="none" strike="noStrike" kern="0" cap="none" spc="-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2000" b="0" i="1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standing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</a:t>
            </a:r>
            <a:r>
              <a:rPr kumimoji="0" sz="2000" b="0" i="1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000" b="0" i="1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sidelines</a:t>
            </a:r>
            <a:r>
              <a:rPr kumimoji="0" sz="2000" b="0" i="1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whimpering</a:t>
            </a:r>
            <a:r>
              <a:rPr kumimoji="0" sz="2000" b="0" i="1" u="none" strike="noStrike" kern="0" cap="none" spc="-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 </a:t>
            </a:r>
            <a:r>
              <a:rPr kumimoji="0" sz="2000" b="0" i="1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complaining,</a:t>
            </a:r>
            <a:r>
              <a:rPr kumimoji="0" sz="2000" b="0" i="1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you</a:t>
            </a:r>
            <a:r>
              <a:rPr kumimoji="0" sz="2000" b="0" i="1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make</a:t>
            </a:r>
            <a:r>
              <a:rPr kumimoji="0" sz="2000" b="0" i="1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progress</a:t>
            </a:r>
            <a:r>
              <a:rPr kumimoji="0" sz="2000" b="0" i="1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 </a:t>
            </a:r>
            <a:r>
              <a:rPr kumimoji="0" sz="2000" b="0" i="1" u="none" strike="noStrike" kern="0" cap="none" spc="-5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implementing</a:t>
            </a:r>
            <a:r>
              <a:rPr kumimoji="0" sz="2000" b="0" i="1" u="none" strike="noStrike" kern="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1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ideas"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-</a:t>
            </a:r>
            <a:r>
              <a:rPr kumimoji="0" sz="2000" b="0" i="0" u="none" strike="noStrike" kern="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Sen.</a:t>
            </a:r>
            <a:r>
              <a:rPr kumimoji="0" sz="2000" b="0" i="0" u="none" strike="noStrike" kern="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Shirley</a:t>
            </a:r>
            <a:r>
              <a:rPr kumimoji="0" sz="2000" b="0" i="0" u="none" strike="noStrike" kern="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Chisholm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0451" y="3"/>
            <a:ext cx="3676650" cy="27558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6397" y="3"/>
            <a:ext cx="3165603" cy="27558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20451" y="3012432"/>
            <a:ext cx="7071549" cy="38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3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248" y="1"/>
            <a:ext cx="534035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562" y="4272950"/>
            <a:ext cx="3694430" cy="2402238"/>
          </a:xfrm>
          <a:prstGeom prst="rect">
            <a:avLst/>
          </a:prstGeom>
        </p:spPr>
        <p:txBody>
          <a:bodyPr vert="horz" wrap="square" lIns="0" tIns="340783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26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4" b="1" i="0" u="none" strike="noStrike" kern="0" cap="none" spc="5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Contact</a:t>
            </a:r>
            <a:r>
              <a:rPr kumimoji="0" sz="3734" b="1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3734" b="1" i="0" u="none" strike="noStrike" kern="0" cap="none" spc="3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Us</a:t>
            </a:r>
            <a:endParaRPr kumimoji="0" sz="3734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8467" marR="3387" lvl="0" indent="0" algn="l" defTabSz="609630" rtl="0" eaLnBrk="1" fontAlgn="auto" latinLnBrk="0" hangingPunct="1">
              <a:lnSpc>
                <a:spcPct val="108300"/>
              </a:lnSpc>
              <a:spcBef>
                <a:spcPts val="12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Nakeitra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L.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Burse,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DrPH,</a:t>
            </a:r>
            <a:r>
              <a:rPr kumimoji="0" sz="2000" b="0" i="0" u="none" strike="noStrike" kern="0" cap="none" spc="-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CHES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3"/>
              </a:rPr>
              <a:t>nburse@sixdims.com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4"/>
              </a:rPr>
              <a:t>www.sixdims.com</a:t>
            </a:r>
            <a:r>
              <a:rPr kumimoji="0" sz="2000" b="0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000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  <a:hlinkClick r:id="rId5"/>
              </a:rPr>
              <a:t>www.laboringwithhope.com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5229" y="1777880"/>
            <a:ext cx="2648373" cy="5831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734" spc="493">
                <a:latin typeface="Arial Narrow"/>
                <a:cs typeface="Arial Narrow"/>
              </a:rPr>
              <a:t>Thank</a:t>
            </a:r>
            <a:r>
              <a:rPr sz="3734" spc="90">
                <a:latin typeface="Arial Narrow"/>
                <a:cs typeface="Arial Narrow"/>
              </a:rPr>
              <a:t> </a:t>
            </a:r>
            <a:r>
              <a:rPr sz="3734" spc="330">
                <a:latin typeface="Arial Narrow"/>
                <a:cs typeface="Arial Narrow"/>
              </a:rPr>
              <a:t>You!</a:t>
            </a:r>
            <a:endParaRPr sz="3734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8806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531536"/>
            <a:ext cx="3497593" cy="34967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8957" y="1441824"/>
            <a:ext cx="3497593" cy="349673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1062" y="1784514"/>
            <a:ext cx="2749973" cy="9700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6234" spc="-7">
                <a:latin typeface="Tahoma"/>
                <a:cs typeface="Tahoma"/>
              </a:rPr>
              <a:t>LABOR</a:t>
            </a:r>
            <a:endParaRPr sz="6234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5589" y="3368747"/>
            <a:ext cx="2360930" cy="107251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4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PHYSICAL</a:t>
            </a:r>
            <a:r>
              <a:rPr kumimoji="0" sz="1700" b="0" i="0" u="none" strike="noStrike" kern="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700" b="0" i="0" u="none" strike="noStrike" kern="0" cap="none" spc="4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WORK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3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CHILDBIRTH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4963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64752" y="1336641"/>
            <a:ext cx="4356947" cy="4343823"/>
            <a:chOff x="5647128" y="2004961"/>
            <a:chExt cx="6535420" cy="6515734"/>
          </a:xfrm>
        </p:grpSpPr>
        <p:sp>
          <p:nvSpPr>
            <p:cNvPr id="3" name="object 3"/>
            <p:cNvSpPr/>
            <p:nvPr/>
          </p:nvSpPr>
          <p:spPr>
            <a:xfrm>
              <a:off x="5647128" y="4097780"/>
              <a:ext cx="2303780" cy="3728085"/>
            </a:xfrm>
            <a:custGeom>
              <a:avLst/>
              <a:gdLst/>
              <a:ahLst/>
              <a:cxnLst/>
              <a:rect l="l" t="t" r="r" b="b"/>
              <a:pathLst>
                <a:path w="2303779" h="3728084">
                  <a:moveTo>
                    <a:pt x="1224262" y="3728028"/>
                  </a:moveTo>
                  <a:lnTo>
                    <a:pt x="1189178" y="3698687"/>
                  </a:lnTo>
                  <a:lnTo>
                    <a:pt x="1149212" y="3664260"/>
                  </a:lnTo>
                  <a:lnTo>
                    <a:pt x="1104852" y="3624731"/>
                  </a:lnTo>
                  <a:lnTo>
                    <a:pt x="1056590" y="3580083"/>
                  </a:lnTo>
                  <a:lnTo>
                    <a:pt x="1004917" y="3530300"/>
                  </a:lnTo>
                  <a:lnTo>
                    <a:pt x="950322" y="3475363"/>
                  </a:lnTo>
                  <a:lnTo>
                    <a:pt x="922083" y="3445957"/>
                  </a:lnTo>
                  <a:lnTo>
                    <a:pt x="893297" y="3415256"/>
                  </a:lnTo>
                  <a:lnTo>
                    <a:pt x="864026" y="3383259"/>
                  </a:lnTo>
                  <a:lnTo>
                    <a:pt x="834331" y="3349963"/>
                  </a:lnTo>
                  <a:lnTo>
                    <a:pt x="804273" y="3315366"/>
                  </a:lnTo>
                  <a:lnTo>
                    <a:pt x="773914" y="3279466"/>
                  </a:lnTo>
                  <a:lnTo>
                    <a:pt x="743316" y="3242260"/>
                  </a:lnTo>
                  <a:lnTo>
                    <a:pt x="712539" y="3203748"/>
                  </a:lnTo>
                  <a:lnTo>
                    <a:pt x="681644" y="3163926"/>
                  </a:lnTo>
                  <a:lnTo>
                    <a:pt x="650694" y="3122792"/>
                  </a:lnTo>
                  <a:lnTo>
                    <a:pt x="619749" y="3080345"/>
                  </a:lnTo>
                  <a:lnTo>
                    <a:pt x="588870" y="3036581"/>
                  </a:lnTo>
                  <a:lnTo>
                    <a:pt x="558119" y="2991500"/>
                  </a:lnTo>
                  <a:lnTo>
                    <a:pt x="527558" y="2945099"/>
                  </a:lnTo>
                  <a:lnTo>
                    <a:pt x="497247" y="2897376"/>
                  </a:lnTo>
                  <a:lnTo>
                    <a:pt x="467248" y="2848328"/>
                  </a:lnTo>
                  <a:lnTo>
                    <a:pt x="437622" y="2797954"/>
                  </a:lnTo>
                  <a:lnTo>
                    <a:pt x="408430" y="2746252"/>
                  </a:lnTo>
                  <a:lnTo>
                    <a:pt x="379735" y="2693218"/>
                  </a:lnTo>
                  <a:lnTo>
                    <a:pt x="351596" y="2638852"/>
                  </a:lnTo>
                  <a:lnTo>
                    <a:pt x="324075" y="2583151"/>
                  </a:lnTo>
                  <a:lnTo>
                    <a:pt x="297234" y="2526113"/>
                  </a:lnTo>
                  <a:lnTo>
                    <a:pt x="271135" y="2467736"/>
                  </a:lnTo>
                  <a:lnTo>
                    <a:pt x="245837" y="2408018"/>
                  </a:lnTo>
                  <a:lnTo>
                    <a:pt x="221403" y="2346956"/>
                  </a:lnTo>
                  <a:lnTo>
                    <a:pt x="197894" y="2284549"/>
                  </a:lnTo>
                  <a:lnTo>
                    <a:pt x="175370" y="2220794"/>
                  </a:lnTo>
                  <a:lnTo>
                    <a:pt x="153895" y="2155690"/>
                  </a:lnTo>
                  <a:lnTo>
                    <a:pt x="133528" y="2089233"/>
                  </a:lnTo>
                  <a:lnTo>
                    <a:pt x="114331" y="2021423"/>
                  </a:lnTo>
                  <a:lnTo>
                    <a:pt x="96366" y="1952256"/>
                  </a:lnTo>
                  <a:lnTo>
                    <a:pt x="80579" y="1885785"/>
                  </a:lnTo>
                  <a:lnTo>
                    <a:pt x="66390" y="1819995"/>
                  </a:lnTo>
                  <a:lnTo>
                    <a:pt x="53744" y="1754915"/>
                  </a:lnTo>
                  <a:lnTo>
                    <a:pt x="42585" y="1690575"/>
                  </a:lnTo>
                  <a:lnTo>
                    <a:pt x="32858" y="1627004"/>
                  </a:lnTo>
                  <a:lnTo>
                    <a:pt x="24509" y="1564234"/>
                  </a:lnTo>
                  <a:lnTo>
                    <a:pt x="17482" y="1502294"/>
                  </a:lnTo>
                  <a:lnTo>
                    <a:pt x="11722" y="1441213"/>
                  </a:lnTo>
                  <a:lnTo>
                    <a:pt x="7174" y="1381022"/>
                  </a:lnTo>
                  <a:lnTo>
                    <a:pt x="3782" y="1321751"/>
                  </a:lnTo>
                  <a:lnTo>
                    <a:pt x="1493" y="1263430"/>
                  </a:lnTo>
                  <a:lnTo>
                    <a:pt x="250" y="1206088"/>
                  </a:lnTo>
                  <a:lnTo>
                    <a:pt x="0" y="1149755"/>
                  </a:lnTo>
                  <a:lnTo>
                    <a:pt x="685" y="1094463"/>
                  </a:lnTo>
                  <a:lnTo>
                    <a:pt x="2252" y="1040239"/>
                  </a:lnTo>
                  <a:lnTo>
                    <a:pt x="4645" y="987115"/>
                  </a:lnTo>
                  <a:lnTo>
                    <a:pt x="7810" y="935120"/>
                  </a:lnTo>
                  <a:lnTo>
                    <a:pt x="11691" y="884285"/>
                  </a:lnTo>
                  <a:lnTo>
                    <a:pt x="16233" y="834639"/>
                  </a:lnTo>
                  <a:lnTo>
                    <a:pt x="21381" y="786211"/>
                  </a:lnTo>
                  <a:lnTo>
                    <a:pt x="27080" y="739033"/>
                  </a:lnTo>
                  <a:lnTo>
                    <a:pt x="33274" y="693134"/>
                  </a:lnTo>
                  <a:lnTo>
                    <a:pt x="39910" y="648544"/>
                  </a:lnTo>
                  <a:lnTo>
                    <a:pt x="46931" y="605293"/>
                  </a:lnTo>
                  <a:lnTo>
                    <a:pt x="54282" y="563410"/>
                  </a:lnTo>
                  <a:lnTo>
                    <a:pt x="61909" y="522927"/>
                  </a:lnTo>
                  <a:lnTo>
                    <a:pt x="69757" y="483872"/>
                  </a:lnTo>
                  <a:lnTo>
                    <a:pt x="77769" y="446276"/>
                  </a:lnTo>
                  <a:lnTo>
                    <a:pt x="94070" y="375579"/>
                  </a:lnTo>
                  <a:lnTo>
                    <a:pt x="118384" y="281223"/>
                  </a:lnTo>
                  <a:lnTo>
                    <a:pt x="133858" y="226461"/>
                  </a:lnTo>
                  <a:lnTo>
                    <a:pt x="1169586" y="0"/>
                  </a:lnTo>
                  <a:lnTo>
                    <a:pt x="1866320" y="782464"/>
                  </a:lnTo>
                  <a:lnTo>
                    <a:pt x="1859194" y="813847"/>
                  </a:lnTo>
                  <a:lnTo>
                    <a:pt x="1852065" y="848980"/>
                  </a:lnTo>
                  <a:lnTo>
                    <a:pt x="1845215" y="887691"/>
                  </a:lnTo>
                  <a:lnTo>
                    <a:pt x="1838929" y="929811"/>
                  </a:lnTo>
                  <a:lnTo>
                    <a:pt x="1833491" y="975168"/>
                  </a:lnTo>
                  <a:lnTo>
                    <a:pt x="1829183" y="1023592"/>
                  </a:lnTo>
                  <a:lnTo>
                    <a:pt x="1826289" y="1074912"/>
                  </a:lnTo>
                  <a:lnTo>
                    <a:pt x="1825093" y="1128957"/>
                  </a:lnTo>
                  <a:lnTo>
                    <a:pt x="1825878" y="1185557"/>
                  </a:lnTo>
                  <a:lnTo>
                    <a:pt x="1828928" y="1244540"/>
                  </a:lnTo>
                  <a:lnTo>
                    <a:pt x="1834526" y="1305736"/>
                  </a:lnTo>
                  <a:lnTo>
                    <a:pt x="1842956" y="1368974"/>
                  </a:lnTo>
                  <a:lnTo>
                    <a:pt x="1854501" y="1434084"/>
                  </a:lnTo>
                  <a:lnTo>
                    <a:pt x="1869444" y="1500894"/>
                  </a:lnTo>
                  <a:lnTo>
                    <a:pt x="1887032" y="1565637"/>
                  </a:lnTo>
                  <a:lnTo>
                    <a:pt x="1906812" y="1627630"/>
                  </a:lnTo>
                  <a:lnTo>
                    <a:pt x="1928518" y="1686872"/>
                  </a:lnTo>
                  <a:lnTo>
                    <a:pt x="1951882" y="1743362"/>
                  </a:lnTo>
                  <a:lnTo>
                    <a:pt x="1976638" y="1797098"/>
                  </a:lnTo>
                  <a:lnTo>
                    <a:pt x="2002519" y="1848078"/>
                  </a:lnTo>
                  <a:lnTo>
                    <a:pt x="2029259" y="1896301"/>
                  </a:lnTo>
                  <a:lnTo>
                    <a:pt x="2056589" y="1941765"/>
                  </a:lnTo>
                  <a:lnTo>
                    <a:pt x="2084245" y="1984468"/>
                  </a:lnTo>
                  <a:lnTo>
                    <a:pt x="2111958" y="2024410"/>
                  </a:lnTo>
                  <a:lnTo>
                    <a:pt x="2139462" y="2061587"/>
                  </a:lnTo>
                  <a:lnTo>
                    <a:pt x="2166491" y="2096000"/>
                  </a:lnTo>
                  <a:lnTo>
                    <a:pt x="2192777" y="2127645"/>
                  </a:lnTo>
                  <a:lnTo>
                    <a:pt x="2218053" y="2156522"/>
                  </a:lnTo>
                  <a:lnTo>
                    <a:pt x="2264512" y="2205965"/>
                  </a:lnTo>
                  <a:lnTo>
                    <a:pt x="2303731" y="2244314"/>
                  </a:lnTo>
                  <a:lnTo>
                    <a:pt x="1338302" y="2670686"/>
                  </a:lnTo>
                  <a:lnTo>
                    <a:pt x="1224262" y="3728028"/>
                  </a:lnTo>
                  <a:close/>
                </a:path>
              </a:pathLst>
            </a:custGeom>
            <a:solidFill>
              <a:srgbClr val="8187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846599" y="2004961"/>
              <a:ext cx="3545204" cy="2669540"/>
            </a:xfrm>
            <a:custGeom>
              <a:avLst/>
              <a:gdLst/>
              <a:ahLst/>
              <a:cxnLst/>
              <a:rect l="l" t="t" r="r" b="b"/>
              <a:pathLst>
                <a:path w="3545204" h="2669540">
                  <a:moveTo>
                    <a:pt x="1737148" y="2669124"/>
                  </a:moveTo>
                  <a:lnTo>
                    <a:pt x="1043538" y="1874166"/>
                  </a:lnTo>
                  <a:lnTo>
                    <a:pt x="0" y="2080324"/>
                  </a:lnTo>
                  <a:lnTo>
                    <a:pt x="17363" y="2038286"/>
                  </a:lnTo>
                  <a:lnTo>
                    <a:pt x="38171" y="1990062"/>
                  </a:lnTo>
                  <a:lnTo>
                    <a:pt x="62582" y="1936117"/>
                  </a:lnTo>
                  <a:lnTo>
                    <a:pt x="90757" y="1876914"/>
                  </a:lnTo>
                  <a:lnTo>
                    <a:pt x="122854" y="1812918"/>
                  </a:lnTo>
                  <a:lnTo>
                    <a:pt x="159033" y="1744592"/>
                  </a:lnTo>
                  <a:lnTo>
                    <a:pt x="178702" y="1708950"/>
                  </a:lnTo>
                  <a:lnTo>
                    <a:pt x="199453" y="1672400"/>
                  </a:lnTo>
                  <a:lnTo>
                    <a:pt x="221303" y="1634999"/>
                  </a:lnTo>
                  <a:lnTo>
                    <a:pt x="244273" y="1596806"/>
                  </a:lnTo>
                  <a:lnTo>
                    <a:pt x="268384" y="1557878"/>
                  </a:lnTo>
                  <a:lnTo>
                    <a:pt x="293654" y="1518274"/>
                  </a:lnTo>
                  <a:lnTo>
                    <a:pt x="320104" y="1478051"/>
                  </a:lnTo>
                  <a:lnTo>
                    <a:pt x="347754" y="1437268"/>
                  </a:lnTo>
                  <a:lnTo>
                    <a:pt x="376623" y="1395982"/>
                  </a:lnTo>
                  <a:lnTo>
                    <a:pt x="406733" y="1354252"/>
                  </a:lnTo>
                  <a:lnTo>
                    <a:pt x="438101" y="1312135"/>
                  </a:lnTo>
                  <a:lnTo>
                    <a:pt x="470750" y="1269689"/>
                  </a:lnTo>
                  <a:lnTo>
                    <a:pt x="504697" y="1226973"/>
                  </a:lnTo>
                  <a:lnTo>
                    <a:pt x="539964" y="1184044"/>
                  </a:lnTo>
                  <a:lnTo>
                    <a:pt x="576570" y="1140960"/>
                  </a:lnTo>
                  <a:lnTo>
                    <a:pt x="614535" y="1097780"/>
                  </a:lnTo>
                  <a:lnTo>
                    <a:pt x="653880" y="1054561"/>
                  </a:lnTo>
                  <a:lnTo>
                    <a:pt x="694623" y="1011362"/>
                  </a:lnTo>
                  <a:lnTo>
                    <a:pt x="736785" y="968240"/>
                  </a:lnTo>
                  <a:lnTo>
                    <a:pt x="780387" y="925253"/>
                  </a:lnTo>
                  <a:lnTo>
                    <a:pt x="825447" y="882459"/>
                  </a:lnTo>
                  <a:lnTo>
                    <a:pt x="871985" y="839917"/>
                  </a:lnTo>
                  <a:lnTo>
                    <a:pt x="920022" y="797684"/>
                  </a:lnTo>
                  <a:lnTo>
                    <a:pt x="969578" y="755818"/>
                  </a:lnTo>
                  <a:lnTo>
                    <a:pt x="1020672" y="714378"/>
                  </a:lnTo>
                  <a:lnTo>
                    <a:pt x="1073325" y="673420"/>
                  </a:lnTo>
                  <a:lnTo>
                    <a:pt x="1127556" y="633004"/>
                  </a:lnTo>
                  <a:lnTo>
                    <a:pt x="1183385" y="593187"/>
                  </a:lnTo>
                  <a:lnTo>
                    <a:pt x="1240833" y="554028"/>
                  </a:lnTo>
                  <a:lnTo>
                    <a:pt x="1299918" y="515583"/>
                  </a:lnTo>
                  <a:lnTo>
                    <a:pt x="1360662" y="477912"/>
                  </a:lnTo>
                  <a:lnTo>
                    <a:pt x="1419506" y="443049"/>
                  </a:lnTo>
                  <a:lnTo>
                    <a:pt x="1478175" y="409917"/>
                  </a:lnTo>
                  <a:lnTo>
                    <a:pt x="1536623" y="378471"/>
                  </a:lnTo>
                  <a:lnTo>
                    <a:pt x="1594807" y="348669"/>
                  </a:lnTo>
                  <a:lnTo>
                    <a:pt x="1652681" y="320465"/>
                  </a:lnTo>
                  <a:lnTo>
                    <a:pt x="1710199" y="293817"/>
                  </a:lnTo>
                  <a:lnTo>
                    <a:pt x="1767317" y="268680"/>
                  </a:lnTo>
                  <a:lnTo>
                    <a:pt x="1823989" y="245010"/>
                  </a:lnTo>
                  <a:lnTo>
                    <a:pt x="1880172" y="222763"/>
                  </a:lnTo>
                  <a:lnTo>
                    <a:pt x="1935818" y="201896"/>
                  </a:lnTo>
                  <a:lnTo>
                    <a:pt x="1990885" y="182364"/>
                  </a:lnTo>
                  <a:lnTo>
                    <a:pt x="2045326" y="164123"/>
                  </a:lnTo>
                  <a:lnTo>
                    <a:pt x="2099096" y="147130"/>
                  </a:lnTo>
                  <a:lnTo>
                    <a:pt x="2152151" y="131341"/>
                  </a:lnTo>
                  <a:lnTo>
                    <a:pt x="2204446" y="116711"/>
                  </a:lnTo>
                  <a:lnTo>
                    <a:pt x="2255935" y="103197"/>
                  </a:lnTo>
                  <a:lnTo>
                    <a:pt x="2306573" y="90755"/>
                  </a:lnTo>
                  <a:lnTo>
                    <a:pt x="2356315" y="79341"/>
                  </a:lnTo>
                  <a:lnTo>
                    <a:pt x="2405117" y="68911"/>
                  </a:lnTo>
                  <a:lnTo>
                    <a:pt x="2452933" y="59421"/>
                  </a:lnTo>
                  <a:lnTo>
                    <a:pt x="2499718" y="50827"/>
                  </a:lnTo>
                  <a:lnTo>
                    <a:pt x="2545428" y="43085"/>
                  </a:lnTo>
                  <a:lnTo>
                    <a:pt x="2590017" y="36151"/>
                  </a:lnTo>
                  <a:lnTo>
                    <a:pt x="2633439" y="29982"/>
                  </a:lnTo>
                  <a:lnTo>
                    <a:pt x="2675651" y="24533"/>
                  </a:lnTo>
                  <a:lnTo>
                    <a:pt x="2716607" y="19760"/>
                  </a:lnTo>
                  <a:lnTo>
                    <a:pt x="2756262" y="15621"/>
                  </a:lnTo>
                  <a:lnTo>
                    <a:pt x="2794571" y="12069"/>
                  </a:lnTo>
                  <a:lnTo>
                    <a:pt x="2866971" y="6556"/>
                  </a:lnTo>
                  <a:lnTo>
                    <a:pt x="2964350" y="1603"/>
                  </a:lnTo>
                  <a:lnTo>
                    <a:pt x="3021263" y="0"/>
                  </a:lnTo>
                  <a:lnTo>
                    <a:pt x="3544594" y="921465"/>
                  </a:lnTo>
                  <a:lnTo>
                    <a:pt x="3004079" y="1817941"/>
                  </a:lnTo>
                  <a:lnTo>
                    <a:pt x="2972078" y="1820439"/>
                  </a:lnTo>
                  <a:lnTo>
                    <a:pt x="2936495" y="1824065"/>
                  </a:lnTo>
                  <a:lnTo>
                    <a:pt x="2897571" y="1829036"/>
                  </a:lnTo>
                  <a:lnTo>
                    <a:pt x="2855548" y="1835571"/>
                  </a:lnTo>
                  <a:lnTo>
                    <a:pt x="2810670" y="1843889"/>
                  </a:lnTo>
                  <a:lnTo>
                    <a:pt x="2763179" y="1854208"/>
                  </a:lnTo>
                  <a:lnTo>
                    <a:pt x="2713317" y="1866747"/>
                  </a:lnTo>
                  <a:lnTo>
                    <a:pt x="2661327" y="1881724"/>
                  </a:lnTo>
                  <a:lnTo>
                    <a:pt x="2607452" y="1899358"/>
                  </a:lnTo>
                  <a:lnTo>
                    <a:pt x="2551934" y="1919868"/>
                  </a:lnTo>
                  <a:lnTo>
                    <a:pt x="2495015" y="1943471"/>
                  </a:lnTo>
                  <a:lnTo>
                    <a:pt x="2436938" y="1970387"/>
                  </a:lnTo>
                  <a:lnTo>
                    <a:pt x="2377945" y="2000835"/>
                  </a:lnTo>
                  <a:lnTo>
                    <a:pt x="2318280" y="2035032"/>
                  </a:lnTo>
                  <a:lnTo>
                    <a:pt x="2261624" y="2071142"/>
                  </a:lnTo>
                  <a:lnTo>
                    <a:pt x="2208246" y="2108503"/>
                  </a:lnTo>
                  <a:lnTo>
                    <a:pt x="2158070" y="2146860"/>
                  </a:lnTo>
                  <a:lnTo>
                    <a:pt x="2111018" y="2185959"/>
                  </a:lnTo>
                  <a:lnTo>
                    <a:pt x="2067013" y="2225547"/>
                  </a:lnTo>
                  <a:lnTo>
                    <a:pt x="2025978" y="2265369"/>
                  </a:lnTo>
                  <a:lnTo>
                    <a:pt x="1987837" y="2305172"/>
                  </a:lnTo>
                  <a:lnTo>
                    <a:pt x="1952511" y="2344702"/>
                  </a:lnTo>
                  <a:lnTo>
                    <a:pt x="1919923" y="2383705"/>
                  </a:lnTo>
                  <a:lnTo>
                    <a:pt x="1889998" y="2421927"/>
                  </a:lnTo>
                  <a:lnTo>
                    <a:pt x="1862656" y="2459114"/>
                  </a:lnTo>
                  <a:lnTo>
                    <a:pt x="1837822" y="2495012"/>
                  </a:lnTo>
                  <a:lnTo>
                    <a:pt x="1815418" y="2529368"/>
                  </a:lnTo>
                  <a:lnTo>
                    <a:pt x="1795367" y="2561928"/>
                  </a:lnTo>
                  <a:lnTo>
                    <a:pt x="1762014" y="2620642"/>
                  </a:lnTo>
                  <a:lnTo>
                    <a:pt x="1748559" y="2646289"/>
                  </a:lnTo>
                  <a:lnTo>
                    <a:pt x="1737148" y="2669124"/>
                  </a:lnTo>
                  <a:close/>
                </a:path>
              </a:pathLst>
            </a:custGeom>
            <a:solidFill>
              <a:srgbClr val="FFFAEB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063135" y="2008085"/>
              <a:ext cx="2938780" cy="2991485"/>
            </a:xfrm>
            <a:custGeom>
              <a:avLst/>
              <a:gdLst/>
              <a:ahLst/>
              <a:cxnLst/>
              <a:rect l="l" t="t" r="r" b="b"/>
              <a:pathLst>
                <a:path w="2938779" h="2991485">
                  <a:moveTo>
                    <a:pt x="2230798" y="2990856"/>
                  </a:moveTo>
                  <a:lnTo>
                    <a:pt x="1209130" y="2762833"/>
                  </a:lnTo>
                  <a:lnTo>
                    <a:pt x="1196386" y="2733409"/>
                  </a:lnTo>
                  <a:lnTo>
                    <a:pt x="1181498" y="2700898"/>
                  </a:lnTo>
                  <a:lnTo>
                    <a:pt x="1164328" y="2665607"/>
                  </a:lnTo>
                  <a:lnTo>
                    <a:pt x="1144739" y="2627844"/>
                  </a:lnTo>
                  <a:lnTo>
                    <a:pt x="1122595" y="2587915"/>
                  </a:lnTo>
                  <a:lnTo>
                    <a:pt x="1097759" y="2546129"/>
                  </a:lnTo>
                  <a:lnTo>
                    <a:pt x="1070095" y="2502792"/>
                  </a:lnTo>
                  <a:lnTo>
                    <a:pt x="1039467" y="2458212"/>
                  </a:lnTo>
                  <a:lnTo>
                    <a:pt x="1005736" y="2412697"/>
                  </a:lnTo>
                  <a:lnTo>
                    <a:pt x="968768" y="2366553"/>
                  </a:lnTo>
                  <a:lnTo>
                    <a:pt x="928424" y="2320088"/>
                  </a:lnTo>
                  <a:lnTo>
                    <a:pt x="884569" y="2273610"/>
                  </a:lnTo>
                  <a:lnTo>
                    <a:pt x="837066" y="2227425"/>
                  </a:lnTo>
                  <a:lnTo>
                    <a:pt x="785778" y="2181841"/>
                  </a:lnTo>
                  <a:lnTo>
                    <a:pt x="733554" y="2139661"/>
                  </a:lnTo>
                  <a:lnTo>
                    <a:pt x="681172" y="2100996"/>
                  </a:lnTo>
                  <a:lnTo>
                    <a:pt x="628851" y="2065689"/>
                  </a:lnTo>
                  <a:lnTo>
                    <a:pt x="576810" y="2033583"/>
                  </a:lnTo>
                  <a:lnTo>
                    <a:pt x="525267" y="2004521"/>
                  </a:lnTo>
                  <a:lnTo>
                    <a:pt x="474441" y="1978344"/>
                  </a:lnTo>
                  <a:lnTo>
                    <a:pt x="424550" y="1954895"/>
                  </a:lnTo>
                  <a:lnTo>
                    <a:pt x="375813" y="1934018"/>
                  </a:lnTo>
                  <a:lnTo>
                    <a:pt x="328449" y="1915553"/>
                  </a:lnTo>
                  <a:lnTo>
                    <a:pt x="282676" y="1899345"/>
                  </a:lnTo>
                  <a:lnTo>
                    <a:pt x="238712" y="1885235"/>
                  </a:lnTo>
                  <a:lnTo>
                    <a:pt x="196777" y="1873067"/>
                  </a:lnTo>
                  <a:lnTo>
                    <a:pt x="157088" y="1862681"/>
                  </a:lnTo>
                  <a:lnTo>
                    <a:pt x="119866" y="1853922"/>
                  </a:lnTo>
                  <a:lnTo>
                    <a:pt x="53690" y="1840652"/>
                  </a:lnTo>
                  <a:lnTo>
                    <a:pt x="0" y="1831997"/>
                  </a:lnTo>
                  <a:lnTo>
                    <a:pt x="534266" y="921465"/>
                  </a:lnTo>
                  <a:lnTo>
                    <a:pt x="6248" y="0"/>
                  </a:lnTo>
                  <a:lnTo>
                    <a:pt x="51706" y="3151"/>
                  </a:lnTo>
                  <a:lnTo>
                    <a:pt x="104115" y="7578"/>
                  </a:lnTo>
                  <a:lnTo>
                    <a:pt x="163087" y="13581"/>
                  </a:lnTo>
                  <a:lnTo>
                    <a:pt x="228234" y="21463"/>
                  </a:lnTo>
                  <a:lnTo>
                    <a:pt x="299167" y="31524"/>
                  </a:lnTo>
                  <a:lnTo>
                    <a:pt x="375497" y="44068"/>
                  </a:lnTo>
                  <a:lnTo>
                    <a:pt x="415565" y="51364"/>
                  </a:lnTo>
                  <a:lnTo>
                    <a:pt x="456837" y="59394"/>
                  </a:lnTo>
                  <a:lnTo>
                    <a:pt x="499264" y="68195"/>
                  </a:lnTo>
                  <a:lnTo>
                    <a:pt x="542797" y="77806"/>
                  </a:lnTo>
                  <a:lnTo>
                    <a:pt x="587388" y="88263"/>
                  </a:lnTo>
                  <a:lnTo>
                    <a:pt x="632988" y="99604"/>
                  </a:lnTo>
                  <a:lnTo>
                    <a:pt x="679550" y="111868"/>
                  </a:lnTo>
                  <a:lnTo>
                    <a:pt x="727023" y="125092"/>
                  </a:lnTo>
                  <a:lnTo>
                    <a:pt x="775360" y="139313"/>
                  </a:lnTo>
                  <a:lnTo>
                    <a:pt x="824512" y="154569"/>
                  </a:lnTo>
                  <a:lnTo>
                    <a:pt x="874431" y="170899"/>
                  </a:lnTo>
                  <a:lnTo>
                    <a:pt x="925068" y="188339"/>
                  </a:lnTo>
                  <a:lnTo>
                    <a:pt x="976374" y="206927"/>
                  </a:lnTo>
                  <a:lnTo>
                    <a:pt x="1028301" y="226702"/>
                  </a:lnTo>
                  <a:lnTo>
                    <a:pt x="1080800" y="247701"/>
                  </a:lnTo>
                  <a:lnTo>
                    <a:pt x="1133823" y="269961"/>
                  </a:lnTo>
                  <a:lnTo>
                    <a:pt x="1187321" y="293520"/>
                  </a:lnTo>
                  <a:lnTo>
                    <a:pt x="1241246" y="318417"/>
                  </a:lnTo>
                  <a:lnTo>
                    <a:pt x="1295548" y="344688"/>
                  </a:lnTo>
                  <a:lnTo>
                    <a:pt x="1350180" y="372372"/>
                  </a:lnTo>
                  <a:lnTo>
                    <a:pt x="1405092" y="401506"/>
                  </a:lnTo>
                  <a:lnTo>
                    <a:pt x="1460237" y="432128"/>
                  </a:lnTo>
                  <a:lnTo>
                    <a:pt x="1515566" y="464275"/>
                  </a:lnTo>
                  <a:lnTo>
                    <a:pt x="1571030" y="497986"/>
                  </a:lnTo>
                  <a:lnTo>
                    <a:pt x="1626580" y="533298"/>
                  </a:lnTo>
                  <a:lnTo>
                    <a:pt x="1682168" y="570248"/>
                  </a:lnTo>
                  <a:lnTo>
                    <a:pt x="1737745" y="608875"/>
                  </a:lnTo>
                  <a:lnTo>
                    <a:pt x="1793264" y="649216"/>
                  </a:lnTo>
                  <a:lnTo>
                    <a:pt x="1848674" y="691309"/>
                  </a:lnTo>
                  <a:lnTo>
                    <a:pt x="1903929" y="735192"/>
                  </a:lnTo>
                  <a:lnTo>
                    <a:pt x="1958978" y="780902"/>
                  </a:lnTo>
                  <a:lnTo>
                    <a:pt x="2010615" y="825559"/>
                  </a:lnTo>
                  <a:lnTo>
                    <a:pt x="2060565" y="870603"/>
                  </a:lnTo>
                  <a:lnTo>
                    <a:pt x="2108855" y="915976"/>
                  </a:lnTo>
                  <a:lnTo>
                    <a:pt x="2155511" y="961623"/>
                  </a:lnTo>
                  <a:lnTo>
                    <a:pt x="2200561" y="1007487"/>
                  </a:lnTo>
                  <a:lnTo>
                    <a:pt x="2244032" y="1053510"/>
                  </a:lnTo>
                  <a:lnTo>
                    <a:pt x="2285949" y="1099635"/>
                  </a:lnTo>
                  <a:lnTo>
                    <a:pt x="2326342" y="1145807"/>
                  </a:lnTo>
                  <a:lnTo>
                    <a:pt x="2365235" y="1191967"/>
                  </a:lnTo>
                  <a:lnTo>
                    <a:pt x="2402657" y="1238060"/>
                  </a:lnTo>
                  <a:lnTo>
                    <a:pt x="2438633" y="1284028"/>
                  </a:lnTo>
                  <a:lnTo>
                    <a:pt x="2473191" y="1329815"/>
                  </a:lnTo>
                  <a:lnTo>
                    <a:pt x="2506358" y="1375364"/>
                  </a:lnTo>
                  <a:lnTo>
                    <a:pt x="2538161" y="1420617"/>
                  </a:lnTo>
                  <a:lnTo>
                    <a:pt x="2568626" y="1465519"/>
                  </a:lnTo>
                  <a:lnTo>
                    <a:pt x="2597781" y="1510012"/>
                  </a:lnTo>
                  <a:lnTo>
                    <a:pt x="2625651" y="1554039"/>
                  </a:lnTo>
                  <a:lnTo>
                    <a:pt x="2652265" y="1597545"/>
                  </a:lnTo>
                  <a:lnTo>
                    <a:pt x="2677650" y="1640470"/>
                  </a:lnTo>
                  <a:lnTo>
                    <a:pt x="2701831" y="1682760"/>
                  </a:lnTo>
                  <a:lnTo>
                    <a:pt x="2724836" y="1724357"/>
                  </a:lnTo>
                  <a:lnTo>
                    <a:pt x="2746691" y="1765205"/>
                  </a:lnTo>
                  <a:lnTo>
                    <a:pt x="2767425" y="1805246"/>
                  </a:lnTo>
                  <a:lnTo>
                    <a:pt x="2787062" y="1844423"/>
                  </a:lnTo>
                  <a:lnTo>
                    <a:pt x="2805632" y="1882680"/>
                  </a:lnTo>
                  <a:lnTo>
                    <a:pt x="2823159" y="1919961"/>
                  </a:lnTo>
                  <a:lnTo>
                    <a:pt x="2839672" y="1956208"/>
                  </a:lnTo>
                  <a:lnTo>
                    <a:pt x="2855197" y="1991364"/>
                  </a:lnTo>
                  <a:lnTo>
                    <a:pt x="2883390" y="2058176"/>
                  </a:lnTo>
                  <a:lnTo>
                    <a:pt x="2918943" y="2148795"/>
                  </a:lnTo>
                  <a:lnTo>
                    <a:pt x="2938467" y="2202145"/>
                  </a:lnTo>
                  <a:lnTo>
                    <a:pt x="2230798" y="2990856"/>
                  </a:lnTo>
                  <a:close/>
                </a:path>
              </a:pathLst>
            </a:custGeom>
            <a:solidFill>
              <a:srgbClr val="C2B1A2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803610" y="4444502"/>
              <a:ext cx="2378710" cy="3451860"/>
            </a:xfrm>
            <a:custGeom>
              <a:avLst/>
              <a:gdLst/>
              <a:ahLst/>
              <a:cxnLst/>
              <a:rect l="l" t="t" r="r" b="b"/>
              <a:pathLst>
                <a:path w="2378709" h="3451859">
                  <a:moveTo>
                    <a:pt x="2378511" y="776217"/>
                  </a:moveTo>
                  <a:lnTo>
                    <a:pt x="1557496" y="776217"/>
                  </a:lnTo>
                  <a:lnTo>
                    <a:pt x="2283912" y="0"/>
                  </a:lnTo>
                  <a:lnTo>
                    <a:pt x="2294282" y="44354"/>
                  </a:lnTo>
                  <a:lnTo>
                    <a:pt x="2305507" y="95724"/>
                  </a:lnTo>
                  <a:lnTo>
                    <a:pt x="2317184" y="153828"/>
                  </a:lnTo>
                  <a:lnTo>
                    <a:pt x="2328910" y="218385"/>
                  </a:lnTo>
                  <a:lnTo>
                    <a:pt x="2340282" y="289112"/>
                  </a:lnTo>
                  <a:lnTo>
                    <a:pt x="2350898" y="365727"/>
                  </a:lnTo>
                  <a:lnTo>
                    <a:pt x="2355796" y="406155"/>
                  </a:lnTo>
                  <a:lnTo>
                    <a:pt x="2360355" y="447949"/>
                  </a:lnTo>
                  <a:lnTo>
                    <a:pt x="2364522" y="491074"/>
                  </a:lnTo>
                  <a:lnTo>
                    <a:pt x="2368264" y="535699"/>
                  </a:lnTo>
                  <a:lnTo>
                    <a:pt x="2371485" y="581177"/>
                  </a:lnTo>
                  <a:lnTo>
                    <a:pt x="2374180" y="628084"/>
                  </a:lnTo>
                  <a:lnTo>
                    <a:pt x="2376282" y="676182"/>
                  </a:lnTo>
                  <a:lnTo>
                    <a:pt x="2377743" y="725434"/>
                  </a:lnTo>
                  <a:lnTo>
                    <a:pt x="2378511" y="776217"/>
                  </a:lnTo>
                  <a:close/>
                </a:path>
                <a:path w="2378709" h="3451859">
                  <a:moveTo>
                    <a:pt x="1049787" y="3451588"/>
                  </a:moveTo>
                  <a:lnTo>
                    <a:pt x="85920" y="3009597"/>
                  </a:lnTo>
                  <a:lnTo>
                    <a:pt x="0" y="1966312"/>
                  </a:lnTo>
                  <a:lnTo>
                    <a:pt x="24357" y="1945436"/>
                  </a:lnTo>
                  <a:lnTo>
                    <a:pt x="51014" y="1921603"/>
                  </a:lnTo>
                  <a:lnTo>
                    <a:pt x="79638" y="1894771"/>
                  </a:lnTo>
                  <a:lnTo>
                    <a:pt x="109899" y="1864899"/>
                  </a:lnTo>
                  <a:lnTo>
                    <a:pt x="141464" y="1831948"/>
                  </a:lnTo>
                  <a:lnTo>
                    <a:pt x="174003" y="1795875"/>
                  </a:lnTo>
                  <a:lnTo>
                    <a:pt x="207184" y="1756640"/>
                  </a:lnTo>
                  <a:lnTo>
                    <a:pt x="240676" y="1714201"/>
                  </a:lnTo>
                  <a:lnTo>
                    <a:pt x="274147" y="1668518"/>
                  </a:lnTo>
                  <a:lnTo>
                    <a:pt x="307267" y="1619550"/>
                  </a:lnTo>
                  <a:lnTo>
                    <a:pt x="339703" y="1567256"/>
                  </a:lnTo>
                  <a:lnTo>
                    <a:pt x="371125" y="1511594"/>
                  </a:lnTo>
                  <a:lnTo>
                    <a:pt x="401201" y="1452525"/>
                  </a:lnTo>
                  <a:lnTo>
                    <a:pt x="429600" y="1390006"/>
                  </a:lnTo>
                  <a:lnTo>
                    <a:pt x="454617" y="1327662"/>
                  </a:lnTo>
                  <a:lnTo>
                    <a:pt x="476178" y="1266203"/>
                  </a:lnTo>
                  <a:lnTo>
                    <a:pt x="494503" y="1205793"/>
                  </a:lnTo>
                  <a:lnTo>
                    <a:pt x="509809" y="1146591"/>
                  </a:lnTo>
                  <a:lnTo>
                    <a:pt x="522316" y="1088763"/>
                  </a:lnTo>
                  <a:lnTo>
                    <a:pt x="532241" y="1032468"/>
                  </a:lnTo>
                  <a:lnTo>
                    <a:pt x="539804" y="977871"/>
                  </a:lnTo>
                  <a:lnTo>
                    <a:pt x="545223" y="925132"/>
                  </a:lnTo>
                  <a:lnTo>
                    <a:pt x="548716" y="874415"/>
                  </a:lnTo>
                  <a:lnTo>
                    <a:pt x="550503" y="825882"/>
                  </a:lnTo>
                  <a:lnTo>
                    <a:pt x="550802" y="779694"/>
                  </a:lnTo>
                  <a:lnTo>
                    <a:pt x="549830" y="736015"/>
                  </a:lnTo>
                  <a:lnTo>
                    <a:pt x="547808" y="695006"/>
                  </a:lnTo>
                  <a:lnTo>
                    <a:pt x="544953" y="656830"/>
                  </a:lnTo>
                  <a:lnTo>
                    <a:pt x="537620" y="589625"/>
                  </a:lnTo>
                  <a:lnTo>
                    <a:pt x="529580" y="535699"/>
                  </a:lnTo>
                  <a:lnTo>
                    <a:pt x="1557496" y="776217"/>
                  </a:lnTo>
                  <a:lnTo>
                    <a:pt x="2378511" y="776217"/>
                  </a:lnTo>
                  <a:lnTo>
                    <a:pt x="2378536" y="827262"/>
                  </a:lnTo>
                  <a:lnTo>
                    <a:pt x="2377768" y="879768"/>
                  </a:lnTo>
                  <a:lnTo>
                    <a:pt x="2376156" y="933287"/>
                  </a:lnTo>
                  <a:lnTo>
                    <a:pt x="2373651" y="987786"/>
                  </a:lnTo>
                  <a:lnTo>
                    <a:pt x="2370202" y="1043227"/>
                  </a:lnTo>
                  <a:lnTo>
                    <a:pt x="2365757" y="1099577"/>
                  </a:lnTo>
                  <a:lnTo>
                    <a:pt x="2360269" y="1156800"/>
                  </a:lnTo>
                  <a:lnTo>
                    <a:pt x="2353684" y="1214861"/>
                  </a:lnTo>
                  <a:lnTo>
                    <a:pt x="2345955" y="1273724"/>
                  </a:lnTo>
                  <a:lnTo>
                    <a:pt x="2337029" y="1333355"/>
                  </a:lnTo>
                  <a:lnTo>
                    <a:pt x="2326857" y="1393717"/>
                  </a:lnTo>
                  <a:lnTo>
                    <a:pt x="2315389" y="1454777"/>
                  </a:lnTo>
                  <a:lnTo>
                    <a:pt x="2302574" y="1516498"/>
                  </a:lnTo>
                  <a:lnTo>
                    <a:pt x="2288361" y="1578845"/>
                  </a:lnTo>
                  <a:lnTo>
                    <a:pt x="2272701" y="1641783"/>
                  </a:lnTo>
                  <a:lnTo>
                    <a:pt x="2255543" y="1705277"/>
                  </a:lnTo>
                  <a:lnTo>
                    <a:pt x="2236837" y="1769292"/>
                  </a:lnTo>
                  <a:lnTo>
                    <a:pt x="2216532" y="1833792"/>
                  </a:lnTo>
                  <a:lnTo>
                    <a:pt x="2194579" y="1898743"/>
                  </a:lnTo>
                  <a:lnTo>
                    <a:pt x="2170926" y="1964108"/>
                  </a:lnTo>
                  <a:lnTo>
                    <a:pt x="2145523" y="2029852"/>
                  </a:lnTo>
                  <a:lnTo>
                    <a:pt x="2118320" y="2095942"/>
                  </a:lnTo>
                  <a:lnTo>
                    <a:pt x="2090950" y="2158380"/>
                  </a:lnTo>
                  <a:lnTo>
                    <a:pt x="2062708" y="2219327"/>
                  </a:lnTo>
                  <a:lnTo>
                    <a:pt x="2033657" y="2278792"/>
                  </a:lnTo>
                  <a:lnTo>
                    <a:pt x="2003860" y="2336785"/>
                  </a:lnTo>
                  <a:lnTo>
                    <a:pt x="1973379" y="2393313"/>
                  </a:lnTo>
                  <a:lnTo>
                    <a:pt x="1942275" y="2448385"/>
                  </a:lnTo>
                  <a:lnTo>
                    <a:pt x="1910612" y="2502011"/>
                  </a:lnTo>
                  <a:lnTo>
                    <a:pt x="1878452" y="2554198"/>
                  </a:lnTo>
                  <a:lnTo>
                    <a:pt x="1845857" y="2604956"/>
                  </a:lnTo>
                  <a:lnTo>
                    <a:pt x="1812888" y="2654294"/>
                  </a:lnTo>
                  <a:lnTo>
                    <a:pt x="1779610" y="2702219"/>
                  </a:lnTo>
                  <a:lnTo>
                    <a:pt x="1746083" y="2748742"/>
                  </a:lnTo>
                  <a:lnTo>
                    <a:pt x="1712370" y="2793869"/>
                  </a:lnTo>
                  <a:lnTo>
                    <a:pt x="1678534" y="2837612"/>
                  </a:lnTo>
                  <a:lnTo>
                    <a:pt x="1644637" y="2879977"/>
                  </a:lnTo>
                  <a:lnTo>
                    <a:pt x="1610741" y="2920974"/>
                  </a:lnTo>
                  <a:lnTo>
                    <a:pt x="1576908" y="2960611"/>
                  </a:lnTo>
                  <a:lnTo>
                    <a:pt x="1543201" y="2998898"/>
                  </a:lnTo>
                  <a:lnTo>
                    <a:pt x="1509682" y="3035843"/>
                  </a:lnTo>
                  <a:lnTo>
                    <a:pt x="1476413" y="3071455"/>
                  </a:lnTo>
                  <a:lnTo>
                    <a:pt x="1443457" y="3105742"/>
                  </a:lnTo>
                  <a:lnTo>
                    <a:pt x="1410876" y="3138714"/>
                  </a:lnTo>
                  <a:lnTo>
                    <a:pt x="1378732" y="3170378"/>
                  </a:lnTo>
                  <a:lnTo>
                    <a:pt x="1347087" y="3200744"/>
                  </a:lnTo>
                  <a:lnTo>
                    <a:pt x="1316005" y="3229821"/>
                  </a:lnTo>
                  <a:lnTo>
                    <a:pt x="1285546" y="3257617"/>
                  </a:lnTo>
                  <a:lnTo>
                    <a:pt x="1255774" y="3284141"/>
                  </a:lnTo>
                  <a:lnTo>
                    <a:pt x="1226751" y="3309401"/>
                  </a:lnTo>
                  <a:lnTo>
                    <a:pt x="1171200" y="3356168"/>
                  </a:lnTo>
                  <a:lnTo>
                    <a:pt x="1119391" y="3397986"/>
                  </a:lnTo>
                  <a:lnTo>
                    <a:pt x="1071824" y="3434926"/>
                  </a:lnTo>
                  <a:lnTo>
                    <a:pt x="1049787" y="3451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030734" y="6460792"/>
              <a:ext cx="3665220" cy="2059939"/>
            </a:xfrm>
            <a:custGeom>
              <a:avLst/>
              <a:gdLst/>
              <a:ahLst/>
              <a:cxnLst/>
              <a:rect l="l" t="t" r="r" b="b"/>
              <a:pathLst>
                <a:path w="3665220" h="2059940">
                  <a:moveTo>
                    <a:pt x="1903163" y="2059557"/>
                  </a:moveTo>
                  <a:lnTo>
                    <a:pt x="1834533" y="2059219"/>
                  </a:lnTo>
                  <a:lnTo>
                    <a:pt x="1764970" y="2057401"/>
                  </a:lnTo>
                  <a:lnTo>
                    <a:pt x="1694489" y="2054043"/>
                  </a:lnTo>
                  <a:lnTo>
                    <a:pt x="1623109" y="2049087"/>
                  </a:lnTo>
                  <a:lnTo>
                    <a:pt x="1555249" y="2042928"/>
                  </a:lnTo>
                  <a:lnTo>
                    <a:pt x="1488526" y="2035469"/>
                  </a:lnTo>
                  <a:lnTo>
                    <a:pt x="1422951" y="2026772"/>
                  </a:lnTo>
                  <a:lnTo>
                    <a:pt x="1358536" y="2016899"/>
                  </a:lnTo>
                  <a:lnTo>
                    <a:pt x="1295292" y="2005912"/>
                  </a:lnTo>
                  <a:lnTo>
                    <a:pt x="1233230" y="1993872"/>
                  </a:lnTo>
                  <a:lnTo>
                    <a:pt x="1172363" y="1980842"/>
                  </a:lnTo>
                  <a:lnTo>
                    <a:pt x="1112701" y="1966884"/>
                  </a:lnTo>
                  <a:lnTo>
                    <a:pt x="1054257" y="1952058"/>
                  </a:lnTo>
                  <a:lnTo>
                    <a:pt x="997042" y="1936428"/>
                  </a:lnTo>
                  <a:lnTo>
                    <a:pt x="941068" y="1920054"/>
                  </a:lnTo>
                  <a:lnTo>
                    <a:pt x="886346" y="1902999"/>
                  </a:lnTo>
                  <a:lnTo>
                    <a:pt x="832887" y="1885325"/>
                  </a:lnTo>
                  <a:lnTo>
                    <a:pt x="780704" y="1867093"/>
                  </a:lnTo>
                  <a:lnTo>
                    <a:pt x="729808" y="1848365"/>
                  </a:lnTo>
                  <a:lnTo>
                    <a:pt x="680211" y="1829204"/>
                  </a:lnTo>
                  <a:lnTo>
                    <a:pt x="631924" y="1809671"/>
                  </a:lnTo>
                  <a:lnTo>
                    <a:pt x="584958" y="1789827"/>
                  </a:lnTo>
                  <a:lnTo>
                    <a:pt x="539326" y="1769735"/>
                  </a:lnTo>
                  <a:lnTo>
                    <a:pt x="495039" y="1749457"/>
                  </a:lnTo>
                  <a:lnTo>
                    <a:pt x="452108" y="1729054"/>
                  </a:lnTo>
                  <a:lnTo>
                    <a:pt x="410546" y="1708589"/>
                  </a:lnTo>
                  <a:lnTo>
                    <a:pt x="370363" y="1688122"/>
                  </a:lnTo>
                  <a:lnTo>
                    <a:pt x="331571" y="1667717"/>
                  </a:lnTo>
                  <a:lnTo>
                    <a:pt x="294182" y="1647434"/>
                  </a:lnTo>
                  <a:lnTo>
                    <a:pt x="258208" y="1627337"/>
                  </a:lnTo>
                  <a:lnTo>
                    <a:pt x="223660" y="1607485"/>
                  </a:lnTo>
                  <a:lnTo>
                    <a:pt x="190549" y="1587942"/>
                  </a:lnTo>
                  <a:lnTo>
                    <a:pt x="128686" y="1550029"/>
                  </a:lnTo>
                  <a:lnTo>
                    <a:pt x="46965" y="1497018"/>
                  </a:lnTo>
                  <a:lnTo>
                    <a:pt x="0" y="1464973"/>
                  </a:lnTo>
                  <a:lnTo>
                    <a:pt x="114039" y="410754"/>
                  </a:lnTo>
                  <a:lnTo>
                    <a:pt x="1076344" y="0"/>
                  </a:lnTo>
                  <a:lnTo>
                    <a:pt x="1103903" y="16752"/>
                  </a:lnTo>
                  <a:lnTo>
                    <a:pt x="1134983" y="34669"/>
                  </a:lnTo>
                  <a:lnTo>
                    <a:pt x="1169520" y="53433"/>
                  </a:lnTo>
                  <a:lnTo>
                    <a:pt x="1207449" y="72726"/>
                  </a:lnTo>
                  <a:lnTo>
                    <a:pt x="1248705" y="92231"/>
                  </a:lnTo>
                  <a:lnTo>
                    <a:pt x="1293224" y="111630"/>
                  </a:lnTo>
                  <a:lnTo>
                    <a:pt x="1340939" y="130605"/>
                  </a:lnTo>
                  <a:lnTo>
                    <a:pt x="1391787" y="148840"/>
                  </a:lnTo>
                  <a:lnTo>
                    <a:pt x="1445702" y="166016"/>
                  </a:lnTo>
                  <a:lnTo>
                    <a:pt x="1502620" y="181815"/>
                  </a:lnTo>
                  <a:lnTo>
                    <a:pt x="1562475" y="195921"/>
                  </a:lnTo>
                  <a:lnTo>
                    <a:pt x="1625204" y="208015"/>
                  </a:lnTo>
                  <a:lnTo>
                    <a:pt x="1690740" y="217781"/>
                  </a:lnTo>
                  <a:lnTo>
                    <a:pt x="1759018" y="224899"/>
                  </a:lnTo>
                  <a:lnTo>
                    <a:pt x="1826047" y="228803"/>
                  </a:lnTo>
                  <a:lnTo>
                    <a:pt x="1891166" y="229750"/>
                  </a:lnTo>
                  <a:lnTo>
                    <a:pt x="1954284" y="227994"/>
                  </a:lnTo>
                  <a:lnTo>
                    <a:pt x="2015315" y="223790"/>
                  </a:lnTo>
                  <a:lnTo>
                    <a:pt x="2074170" y="217390"/>
                  </a:lnTo>
                  <a:lnTo>
                    <a:pt x="2130760" y="209050"/>
                  </a:lnTo>
                  <a:lnTo>
                    <a:pt x="2184998" y="199022"/>
                  </a:lnTo>
                  <a:lnTo>
                    <a:pt x="2236794" y="187562"/>
                  </a:lnTo>
                  <a:lnTo>
                    <a:pt x="2286060" y="174922"/>
                  </a:lnTo>
                  <a:lnTo>
                    <a:pt x="2332709" y="161356"/>
                  </a:lnTo>
                  <a:lnTo>
                    <a:pt x="2376650" y="147119"/>
                  </a:lnTo>
                  <a:lnTo>
                    <a:pt x="2417797" y="132464"/>
                  </a:lnTo>
                  <a:lnTo>
                    <a:pt x="2456061" y="117645"/>
                  </a:lnTo>
                  <a:lnTo>
                    <a:pt x="2491353" y="102916"/>
                  </a:lnTo>
                  <a:lnTo>
                    <a:pt x="2552668" y="74743"/>
                  </a:lnTo>
                  <a:lnTo>
                    <a:pt x="2601036" y="49977"/>
                  </a:lnTo>
                  <a:lnTo>
                    <a:pt x="2697891" y="1101072"/>
                  </a:lnTo>
                  <a:lnTo>
                    <a:pt x="3664883" y="1544624"/>
                  </a:lnTo>
                  <a:lnTo>
                    <a:pt x="3626111" y="1568518"/>
                  </a:lnTo>
                  <a:lnTo>
                    <a:pt x="3580949" y="1595427"/>
                  </a:lnTo>
                  <a:lnTo>
                    <a:pt x="3529538" y="1624883"/>
                  </a:lnTo>
                  <a:lnTo>
                    <a:pt x="3472016" y="1656414"/>
                  </a:lnTo>
                  <a:lnTo>
                    <a:pt x="3408522" y="1689550"/>
                  </a:lnTo>
                  <a:lnTo>
                    <a:pt x="3339198" y="1723820"/>
                  </a:lnTo>
                  <a:lnTo>
                    <a:pt x="3302393" y="1741233"/>
                  </a:lnTo>
                  <a:lnTo>
                    <a:pt x="3264182" y="1758754"/>
                  </a:lnTo>
                  <a:lnTo>
                    <a:pt x="3224583" y="1776322"/>
                  </a:lnTo>
                  <a:lnTo>
                    <a:pt x="3183614" y="1793881"/>
                  </a:lnTo>
                  <a:lnTo>
                    <a:pt x="3141291" y="1811370"/>
                  </a:lnTo>
                  <a:lnTo>
                    <a:pt x="3097633" y="1828731"/>
                  </a:lnTo>
                  <a:lnTo>
                    <a:pt x="3052656" y="1845905"/>
                  </a:lnTo>
                  <a:lnTo>
                    <a:pt x="3006379" y="1862833"/>
                  </a:lnTo>
                  <a:lnTo>
                    <a:pt x="2958818" y="1879456"/>
                  </a:lnTo>
                  <a:lnTo>
                    <a:pt x="2909992" y="1895717"/>
                  </a:lnTo>
                  <a:lnTo>
                    <a:pt x="2859916" y="1911555"/>
                  </a:lnTo>
                  <a:lnTo>
                    <a:pt x="2808610" y="1926912"/>
                  </a:lnTo>
                  <a:lnTo>
                    <a:pt x="2756091" y="1941729"/>
                  </a:lnTo>
                  <a:lnTo>
                    <a:pt x="2702375" y="1955948"/>
                  </a:lnTo>
                  <a:lnTo>
                    <a:pt x="2647481" y="1969509"/>
                  </a:lnTo>
                  <a:lnTo>
                    <a:pt x="2591425" y="1982354"/>
                  </a:lnTo>
                  <a:lnTo>
                    <a:pt x="2534226" y="1994424"/>
                  </a:lnTo>
                  <a:lnTo>
                    <a:pt x="2475900" y="2005660"/>
                  </a:lnTo>
                  <a:lnTo>
                    <a:pt x="2416465" y="2016004"/>
                  </a:lnTo>
                  <a:lnTo>
                    <a:pt x="2355939" y="2025396"/>
                  </a:lnTo>
                  <a:lnTo>
                    <a:pt x="2294339" y="2033777"/>
                  </a:lnTo>
                  <a:lnTo>
                    <a:pt x="2231683" y="2041090"/>
                  </a:lnTo>
                  <a:lnTo>
                    <a:pt x="2167987" y="2047274"/>
                  </a:lnTo>
                  <a:lnTo>
                    <a:pt x="2103270" y="2052272"/>
                  </a:lnTo>
                  <a:lnTo>
                    <a:pt x="2037548" y="2056024"/>
                  </a:lnTo>
                  <a:lnTo>
                    <a:pt x="1970840" y="2058472"/>
                  </a:lnTo>
                  <a:lnTo>
                    <a:pt x="1903163" y="2059557"/>
                  </a:lnTo>
                  <a:close/>
                </a:path>
              </a:pathLst>
            </a:custGeom>
            <a:solidFill>
              <a:srgbClr val="6E594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13139" y="3044027"/>
            <a:ext cx="1034627" cy="8580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lvl="0" indent="-13971" algn="ctr" defTabSz="609630" rtl="0" eaLnBrk="1" fontAlgn="auto" latinLnBrk="0" hangingPunct="1">
              <a:lnSpc>
                <a:spcPct val="114599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Childbirth </a:t>
            </a:r>
            <a:r>
              <a:rPr kumimoji="0" sz="1600" b="1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 </a:t>
            </a:r>
            <a:r>
              <a:rPr kumimoji="0" sz="1600" b="1" i="0" u="none" strike="noStrike" kern="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Parenting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 rot="19320000">
            <a:off x="4581838" y="1971012"/>
            <a:ext cx="144815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-2314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</a:t>
            </a:r>
            <a:r>
              <a:rPr kumimoji="0" sz="2400" b="1" i="0" u="none" strike="noStrike" kern="0" cap="none" spc="-10" normalizeH="0" baseline="-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</a:t>
            </a:r>
            <a:r>
              <a:rPr kumimoji="0" sz="1600" b="1" i="0" u="none" strike="noStrike" kern="0" cap="none" spc="-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orb</a:t>
            </a:r>
            <a:r>
              <a:rPr kumimoji="0" sz="2400" b="1" i="0" u="none" strike="noStrike" kern="0" cap="none" spc="-10" normalizeH="0" baseline="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idi</a:t>
            </a:r>
            <a:r>
              <a:rPr kumimoji="0" sz="2400" b="1" i="0" u="none" strike="noStrike" kern="0" cap="none" spc="-10" normalizeH="0" baseline="2314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ties</a:t>
            </a:r>
            <a:endParaRPr kumimoji="0" sz="2400" b="0" i="0" u="none" strike="noStrike" kern="0" cap="none" spc="0" normalizeH="0" baseline="231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 rot="2700000">
            <a:off x="6447046" y="2293593"/>
            <a:ext cx="1174261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81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Excitement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 rot="780000">
            <a:off x="6921675" y="4080218"/>
            <a:ext cx="766562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2314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Ra</a:t>
            </a:r>
            <a:r>
              <a:rPr kumimoji="0" sz="2400" b="1" i="0" u="none" strike="noStrike" kern="0" cap="none" spc="-10" normalizeH="0" baseline="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ci</a:t>
            </a:r>
            <a:r>
              <a:rPr kumimoji="0" sz="1600" b="1" i="0" u="none" strike="noStrike" kern="0" cap="none" spc="-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32576" y="4871859"/>
            <a:ext cx="1106593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Rewarding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3885897" y="3590585"/>
            <a:ext cx="102823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</a:t>
            </a:r>
            <a:r>
              <a:rPr kumimoji="0" sz="2400" b="1" i="0" u="none" strike="noStrike" kern="0" cap="none" spc="95" normalizeH="0" baseline="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ss</a:t>
            </a:r>
            <a:r>
              <a:rPr kumimoji="0" sz="2400" b="1" i="0" u="none" strike="noStrike" kern="0" cap="none" spc="-100" normalizeH="0" baseline="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400" b="1" i="0" u="none" strike="noStrike" kern="0" cap="none" spc="-25" normalizeH="0" baseline="1157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endParaRPr kumimoji="0" sz="2400" b="0" i="0" u="none" strike="noStrike" kern="0" cap="none" spc="0" normalizeH="0" baseline="115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4179530" y="3868170"/>
            <a:ext cx="49182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care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2503" y="185845"/>
            <a:ext cx="11166687" cy="5113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267" spc="-7">
                <a:latin typeface="Tahoma"/>
                <a:cs typeface="Tahoma"/>
              </a:rPr>
              <a:t>CHILDBIRTH</a:t>
            </a:r>
            <a:r>
              <a:rPr sz="3267" spc="-150">
                <a:latin typeface="Tahoma"/>
                <a:cs typeface="Tahoma"/>
              </a:rPr>
              <a:t> </a:t>
            </a:r>
            <a:r>
              <a:rPr sz="3267" spc="-157">
                <a:latin typeface="Tahoma"/>
                <a:cs typeface="Tahoma"/>
              </a:rPr>
              <a:t>&amp;</a:t>
            </a:r>
            <a:r>
              <a:rPr sz="3267" spc="-133">
                <a:latin typeface="Tahoma"/>
                <a:cs typeface="Tahoma"/>
              </a:rPr>
              <a:t> </a:t>
            </a:r>
            <a:r>
              <a:rPr sz="3267" spc="33">
                <a:latin typeface="Tahoma"/>
                <a:cs typeface="Tahoma"/>
              </a:rPr>
              <a:t>PARENTING</a:t>
            </a:r>
            <a:r>
              <a:rPr sz="3267" spc="-143">
                <a:latin typeface="Tahoma"/>
                <a:cs typeface="Tahoma"/>
              </a:rPr>
              <a:t> </a:t>
            </a:r>
            <a:r>
              <a:rPr sz="3267">
                <a:latin typeface="Tahoma"/>
                <a:cs typeface="Tahoma"/>
              </a:rPr>
              <a:t>FOR</a:t>
            </a:r>
            <a:r>
              <a:rPr sz="3267" spc="-140">
                <a:latin typeface="Tahoma"/>
                <a:cs typeface="Tahoma"/>
              </a:rPr>
              <a:t> </a:t>
            </a:r>
            <a:r>
              <a:rPr sz="3267">
                <a:latin typeface="Tahoma"/>
                <a:cs typeface="Tahoma"/>
              </a:rPr>
              <a:t>THE</a:t>
            </a:r>
            <a:r>
              <a:rPr sz="3267" spc="-140">
                <a:latin typeface="Tahoma"/>
                <a:cs typeface="Tahoma"/>
              </a:rPr>
              <a:t> </a:t>
            </a:r>
            <a:r>
              <a:rPr sz="3267" spc="80">
                <a:latin typeface="Tahoma"/>
                <a:cs typeface="Tahoma"/>
              </a:rPr>
              <a:t>BLACK</a:t>
            </a:r>
            <a:r>
              <a:rPr sz="3267" spc="-143">
                <a:latin typeface="Tahoma"/>
                <a:cs typeface="Tahoma"/>
              </a:rPr>
              <a:t> </a:t>
            </a:r>
            <a:r>
              <a:rPr sz="3267" spc="90">
                <a:latin typeface="Tahoma"/>
                <a:cs typeface="Tahoma"/>
              </a:rPr>
              <a:t>WOMAN</a:t>
            </a:r>
            <a:endParaRPr sz="3267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5217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1386" y="1659149"/>
            <a:ext cx="8267699" cy="47751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504" y="782328"/>
            <a:ext cx="6753860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pc="87">
                <a:latin typeface="Tahoma"/>
                <a:cs typeface="Tahoma"/>
              </a:rPr>
              <a:t>HOW</a:t>
            </a:r>
            <a:r>
              <a:rPr spc="73">
                <a:latin typeface="Tahoma"/>
                <a:cs typeface="Tahoma"/>
              </a:rPr>
              <a:t> </a:t>
            </a:r>
            <a:r>
              <a:rPr spc="33">
                <a:latin typeface="Tahoma"/>
                <a:cs typeface="Tahoma"/>
              </a:rPr>
              <a:t>DID</a:t>
            </a:r>
            <a:r>
              <a:rPr spc="73">
                <a:latin typeface="Tahoma"/>
                <a:cs typeface="Tahoma"/>
              </a:rPr>
              <a:t> </a:t>
            </a:r>
            <a:r>
              <a:rPr spc="163">
                <a:latin typeface="Tahoma"/>
                <a:cs typeface="Tahoma"/>
              </a:rPr>
              <a:t>WE</a:t>
            </a:r>
            <a:r>
              <a:rPr spc="73">
                <a:latin typeface="Tahoma"/>
                <a:cs typeface="Tahoma"/>
              </a:rPr>
              <a:t> </a:t>
            </a:r>
            <a:r>
              <a:rPr spc="207">
                <a:latin typeface="Tahoma"/>
                <a:cs typeface="Tahoma"/>
              </a:rPr>
              <a:t>GET</a:t>
            </a:r>
            <a:r>
              <a:rPr spc="73">
                <a:latin typeface="Tahoma"/>
                <a:cs typeface="Tahoma"/>
              </a:rPr>
              <a:t> </a:t>
            </a:r>
            <a:r>
              <a:rPr spc="103">
                <a:latin typeface="Tahoma"/>
                <a:cs typeface="Tahoma"/>
              </a:rPr>
              <a:t>HERE?</a:t>
            </a:r>
          </a:p>
        </p:txBody>
      </p:sp>
    </p:spTree>
    <p:extLst>
      <p:ext uri="{BB962C8B-B14F-4D97-AF65-F5344CB8AC3E}">
        <p14:creationId xmlns:p14="http://schemas.microsoft.com/office/powerpoint/2010/main" val="327157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1" y="2035937"/>
            <a:ext cx="10071099" cy="3422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3504" y="782330"/>
            <a:ext cx="7209790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pc="103">
                <a:latin typeface="Tahoma"/>
                <a:cs typeface="Tahoma"/>
              </a:rPr>
              <a:t>WHY</a:t>
            </a:r>
            <a:r>
              <a:rPr spc="73">
                <a:latin typeface="Tahoma"/>
                <a:cs typeface="Tahoma"/>
              </a:rPr>
              <a:t> </a:t>
            </a:r>
            <a:r>
              <a:rPr spc="103">
                <a:latin typeface="Tahoma"/>
                <a:cs typeface="Tahoma"/>
              </a:rPr>
              <a:t>ARE</a:t>
            </a:r>
            <a:r>
              <a:rPr spc="76">
                <a:latin typeface="Tahoma"/>
                <a:cs typeface="Tahoma"/>
              </a:rPr>
              <a:t> </a:t>
            </a:r>
            <a:r>
              <a:rPr spc="163">
                <a:latin typeface="Tahoma"/>
                <a:cs typeface="Tahoma"/>
              </a:rPr>
              <a:t>WE</a:t>
            </a:r>
            <a:r>
              <a:rPr spc="73">
                <a:latin typeface="Tahoma"/>
                <a:cs typeface="Tahoma"/>
              </a:rPr>
              <a:t> </a:t>
            </a:r>
            <a:r>
              <a:rPr spc="117">
                <a:latin typeface="Tahoma"/>
                <a:cs typeface="Tahoma"/>
              </a:rPr>
              <a:t>STILL</a:t>
            </a:r>
            <a:r>
              <a:rPr spc="76">
                <a:latin typeface="Tahoma"/>
                <a:cs typeface="Tahoma"/>
              </a:rPr>
              <a:t> </a:t>
            </a:r>
            <a:r>
              <a:rPr spc="103">
                <a:latin typeface="Tahoma"/>
                <a:cs typeface="Tahoma"/>
              </a:rPr>
              <a:t>HERE?</a:t>
            </a:r>
          </a:p>
        </p:txBody>
      </p:sp>
    </p:spTree>
    <p:extLst>
      <p:ext uri="{BB962C8B-B14F-4D97-AF65-F5344CB8AC3E}">
        <p14:creationId xmlns:p14="http://schemas.microsoft.com/office/powerpoint/2010/main" val="300560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586" y="1409514"/>
            <a:ext cx="5702299" cy="48958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7334" y="47549"/>
            <a:ext cx="3598333" cy="919184"/>
          </a:xfrm>
          <a:prstGeom prst="rect">
            <a:avLst/>
          </a:prstGeom>
        </p:spPr>
        <p:txBody>
          <a:bodyPr vert="horz" wrap="square" lIns="0" tIns="120227" rIns="0" bIns="0" rtlCol="0">
            <a:spAutoFit/>
          </a:bodyPr>
          <a:lstStyle/>
          <a:p>
            <a:pPr marL="8467">
              <a:spcBef>
                <a:spcPts val="947"/>
              </a:spcBef>
            </a:pPr>
            <a:r>
              <a:rPr sz="3734" spc="420">
                <a:latin typeface="Calibri"/>
                <a:cs typeface="Calibri"/>
              </a:rPr>
              <a:t>The</a:t>
            </a:r>
            <a:r>
              <a:rPr sz="3734" spc="100">
                <a:latin typeface="Calibri"/>
                <a:cs typeface="Calibri"/>
              </a:rPr>
              <a:t> </a:t>
            </a:r>
            <a:r>
              <a:rPr sz="3734" spc="377">
                <a:latin typeface="Calibri"/>
                <a:cs typeface="Calibri"/>
              </a:rPr>
              <a:t>Big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323">
                <a:latin typeface="Calibri"/>
                <a:cs typeface="Calibri"/>
              </a:rPr>
              <a:t>Picture</a:t>
            </a:r>
            <a:endParaRPr sz="3734">
              <a:latin typeface="Calibri"/>
              <a:cs typeface="Calibri"/>
            </a:endParaRPr>
          </a:p>
          <a:p>
            <a:pPr marL="8467">
              <a:spcBef>
                <a:spcPts val="283"/>
              </a:spcBef>
            </a:pPr>
            <a:r>
              <a:rPr sz="1200" b="0" spc="73">
                <a:latin typeface="Tahoma"/>
                <a:cs typeface="Tahoma"/>
              </a:rPr>
              <a:t>An</a:t>
            </a:r>
            <a:r>
              <a:rPr sz="1200" b="0" spc="-90">
                <a:latin typeface="Tahoma"/>
                <a:cs typeface="Tahoma"/>
              </a:rPr>
              <a:t> </a:t>
            </a:r>
            <a:r>
              <a:rPr sz="1200" b="0" spc="53">
                <a:latin typeface="Tahoma"/>
                <a:cs typeface="Tahoma"/>
              </a:rPr>
              <a:t>Ecological</a:t>
            </a:r>
            <a:r>
              <a:rPr sz="1200" b="0" spc="-90">
                <a:latin typeface="Tahoma"/>
                <a:cs typeface="Tahoma"/>
              </a:rPr>
              <a:t> </a:t>
            </a:r>
            <a:r>
              <a:rPr sz="1200" b="0" spc="60">
                <a:latin typeface="Tahoma"/>
                <a:cs typeface="Tahoma"/>
              </a:rPr>
              <a:t>Appproach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825705"/>
            <a:ext cx="70065" cy="700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1610429"/>
            <a:ext cx="70065" cy="700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2002791"/>
            <a:ext cx="70065" cy="700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2395153"/>
            <a:ext cx="70065" cy="700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3572239"/>
            <a:ext cx="70065" cy="700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0272" y="4749325"/>
            <a:ext cx="70065" cy="700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0272" y="5534049"/>
            <a:ext cx="70065" cy="7006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90272" y="5926411"/>
            <a:ext cx="70065" cy="700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0272" y="6318775"/>
            <a:ext cx="70065" cy="700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567695" y="586473"/>
            <a:ext cx="4497917" cy="594970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952971" lvl="0" indent="0" algn="l" defTabSz="609630" rtl="0" eaLnBrk="1" fontAlgn="auto" latinLnBrk="0" hangingPunct="1">
              <a:lnSpc>
                <a:spcPct val="117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Access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adequate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 </a:t>
            </a:r>
            <a:r>
              <a:rPr kumimoji="0" sz="2200" b="0" i="0" u="none" strike="noStrike" kern="0" cap="none" spc="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insurance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686258" lvl="0" indent="0" algn="l" defTabSz="609630" rtl="0" eaLnBrk="1" fontAlgn="auto" latinLnBrk="0" hangingPunct="1">
              <a:lnSpc>
                <a:spcPct val="117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Access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quality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healthcare </a:t>
            </a:r>
            <a:r>
              <a:rPr kumimoji="0" sz="2200" b="0" i="0" u="none" strike="noStrike" kern="0" cap="none" spc="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Organizational</a:t>
            </a:r>
            <a:r>
              <a:rPr kumimoji="0" sz="2200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policy </a:t>
            </a:r>
            <a:r>
              <a:rPr kumimoji="0" sz="2200" b="0" i="0" u="none" strike="noStrike" kern="0" cap="none" spc="1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Access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recognition</a:t>
            </a:r>
            <a:r>
              <a:rPr kumimoji="0" sz="2200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387" lvl="0" indent="0" algn="l" defTabSz="60963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additional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supportive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care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models </a:t>
            </a:r>
            <a:r>
              <a:rPr kumimoji="0" sz="22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sz="2200" b="0" i="0" u="none" strike="noStrike" kern="0" cap="none" spc="-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strategies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92291" lvl="0" indent="0" algn="l" defTabSz="60963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Abandoning</a:t>
            </a:r>
            <a:r>
              <a:rPr kumimoji="0" sz="2200" b="0" i="0" u="none" strike="noStrike" kern="0" cap="none" spc="-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white</a:t>
            </a:r>
            <a:r>
              <a:rPr kumimoji="0" sz="2200" b="0" i="0" u="none" strike="noStrike" kern="0" cap="none" spc="-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supremacist </a:t>
            </a:r>
            <a:r>
              <a:rPr kumimoji="0" sz="2200" b="0" i="0" u="none" strike="noStrike" kern="0" cap="none" spc="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operations</a:t>
            </a:r>
            <a:r>
              <a:rPr kumimoji="0" sz="2200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2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</a:t>
            </a:r>
            <a:r>
              <a:rPr kumimoji="0" sz="2200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adopting</a:t>
            </a:r>
            <a:r>
              <a:rPr kumimoji="0" sz="2200" b="0" i="0" u="none" strike="noStrike" kern="0" cap="none" spc="-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anti-</a:t>
            </a:r>
            <a:r>
              <a:rPr kumimoji="0" sz="22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racist </a:t>
            </a:r>
            <a:r>
              <a:rPr kumimoji="0" sz="2200" b="0" i="0" u="none" strike="noStrike" kern="0" cap="none" spc="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practices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850096" lvl="0" indent="0" algn="l" defTabSz="60963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Community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awareness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 </a:t>
            </a:r>
            <a:r>
              <a:rPr kumimoji="0" sz="2200" b="0" i="0" u="none" strike="noStrike" kern="0" cap="none" spc="1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advocacy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303969" lvl="0" indent="0" algn="l" defTabSz="60963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1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Supportive</a:t>
            </a:r>
            <a:r>
              <a:rPr kumimoji="0" sz="2200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social</a:t>
            </a:r>
            <a:r>
              <a:rPr kumimoji="0" sz="2200" b="0" i="0" u="none" strike="noStrike" kern="0" cap="none" spc="-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networks </a:t>
            </a:r>
            <a:r>
              <a:rPr kumimoji="0" sz="22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Family</a:t>
            </a:r>
            <a:r>
              <a:rPr kumimoji="0" sz="2200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advocacy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9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education </a:t>
            </a:r>
            <a:r>
              <a:rPr kumimoji="0" sz="2200" b="0" i="0" u="none" strike="noStrike" kern="0" cap="none" spc="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Self</a:t>
            </a:r>
            <a:r>
              <a:rPr kumimoji="0" sz="2200" b="0" i="0" u="none" strike="noStrike" kern="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200" b="0" i="0" u="none" strike="noStrike" kern="0" cap="none" spc="1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efficacy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418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334" y="715210"/>
            <a:ext cx="7929457" cy="331351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lvl="0" indent="0" algn="l" defTabSz="609630" rtl="0" eaLnBrk="1" fontAlgn="auto" latinLnBrk="0" hangingPunct="1">
              <a:lnSpc>
                <a:spcPct val="1081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1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YOU</a:t>
            </a:r>
            <a:r>
              <a:rPr kumimoji="0" sz="3200" b="1" i="0" u="none" strike="noStrike" kern="0" cap="none" spc="-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8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DON'T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2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MAKE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169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CHANGE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BY </a:t>
            </a:r>
            <a:r>
              <a:rPr kumimoji="0" sz="3200" b="1" i="0" u="none" strike="noStrike" kern="0" cap="none" spc="-5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SITTING</a:t>
            </a:r>
            <a:r>
              <a:rPr kumimoji="0" sz="3200" b="1" i="0" u="none" strike="noStrike" kern="0" cap="none" spc="-5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11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ON</a:t>
            </a:r>
            <a:r>
              <a:rPr kumimoji="0" sz="3200" b="1" i="0" u="none" strike="noStrike" kern="0" cap="none" spc="-5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sz="3200" b="1" i="0" u="none" strike="noStrike" kern="0" cap="none" spc="-5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-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SIDELINES </a:t>
            </a: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WHIMPERING</a:t>
            </a:r>
            <a:r>
              <a:rPr kumimoji="0" sz="3200" b="1" i="0" u="none" strike="noStrike" kern="0" cap="none" spc="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-3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&amp;</a:t>
            </a:r>
            <a:r>
              <a:rPr kumimoji="0" sz="3200" b="1" i="0" u="none" strike="noStrike" kern="0" cap="none" spc="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COMPLAINING,</a:t>
            </a:r>
            <a:r>
              <a:rPr kumimoji="0" sz="3200" b="1" i="0" u="none" strike="noStrike" kern="0" cap="none" spc="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YOU </a:t>
            </a:r>
            <a:r>
              <a:rPr kumimoji="0" sz="3200" b="1" i="0" u="none" strike="noStrike" kern="0" cap="none" spc="18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CREATE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169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CHANGE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BY</a:t>
            </a:r>
            <a:r>
              <a:rPr kumimoji="0" sz="3200" b="1" i="0" u="none" strike="noStrike" kern="0" cap="none" spc="-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3200" b="1" i="0" u="none" strike="noStrike" kern="0" cap="none" spc="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IMPLEMENTING </a:t>
            </a:r>
            <a:r>
              <a:rPr kumimoji="0" sz="3200" b="1" i="0" u="none" strike="noStrike" kern="0" cap="none" spc="-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IDEAS.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2353"/>
              </a:spcBef>
              <a:spcAft>
                <a:spcPts val="0"/>
              </a:spcAft>
              <a:buClrTx/>
              <a:buSzTx/>
              <a:buFontTx/>
              <a:buNone/>
              <a:tabLst>
                <a:tab pos="1517726" algn="l"/>
              </a:tabLst>
              <a:defRPr/>
            </a:pPr>
            <a:r>
              <a:rPr kumimoji="0" sz="2200" b="0" i="0" u="none" strike="noStrike" kern="0" cap="none" spc="31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SHIRLEY</a:t>
            </a: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	</a:t>
            </a:r>
            <a:r>
              <a:rPr kumimoji="0" sz="2200" b="0" i="0" u="none" strike="noStrike" kern="0" cap="none" spc="36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CHISHOLM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21212" y="768027"/>
            <a:ext cx="386080" cy="625687"/>
          </a:xfrm>
          <a:custGeom>
            <a:avLst/>
            <a:gdLst/>
            <a:ahLst/>
            <a:cxnLst/>
            <a:rect l="l" t="t" r="r" b="b"/>
            <a:pathLst>
              <a:path w="579119" h="938530">
                <a:moveTo>
                  <a:pt x="131648" y="937935"/>
                </a:moveTo>
                <a:lnTo>
                  <a:pt x="101177" y="890495"/>
                </a:lnTo>
                <a:lnTo>
                  <a:pt x="155872" y="852934"/>
                </a:lnTo>
                <a:lnTo>
                  <a:pt x="205359" y="815375"/>
                </a:lnTo>
                <a:lnTo>
                  <a:pt x="249638" y="777818"/>
                </a:lnTo>
                <a:lnTo>
                  <a:pt x="288708" y="740261"/>
                </a:lnTo>
                <a:lnTo>
                  <a:pt x="322570" y="702705"/>
                </a:lnTo>
                <a:lnTo>
                  <a:pt x="351222" y="665147"/>
                </a:lnTo>
                <a:lnTo>
                  <a:pt x="374666" y="627588"/>
                </a:lnTo>
                <a:lnTo>
                  <a:pt x="392900" y="590027"/>
                </a:lnTo>
                <a:lnTo>
                  <a:pt x="405925" y="552463"/>
                </a:lnTo>
                <a:lnTo>
                  <a:pt x="413740" y="514894"/>
                </a:lnTo>
                <a:lnTo>
                  <a:pt x="416345" y="477322"/>
                </a:lnTo>
                <a:lnTo>
                  <a:pt x="416345" y="473912"/>
                </a:lnTo>
                <a:lnTo>
                  <a:pt x="415874" y="470902"/>
                </a:lnTo>
                <a:lnTo>
                  <a:pt x="415789" y="467638"/>
                </a:lnTo>
                <a:lnTo>
                  <a:pt x="381335" y="489505"/>
                </a:lnTo>
                <a:lnTo>
                  <a:pt x="343547" y="505892"/>
                </a:lnTo>
                <a:lnTo>
                  <a:pt x="302938" y="516178"/>
                </a:lnTo>
                <a:lnTo>
                  <a:pt x="260019" y="519745"/>
                </a:lnTo>
                <a:lnTo>
                  <a:pt x="213285" y="515559"/>
                </a:lnTo>
                <a:lnTo>
                  <a:pt x="169296" y="503489"/>
                </a:lnTo>
                <a:lnTo>
                  <a:pt x="128790" y="484269"/>
                </a:lnTo>
                <a:lnTo>
                  <a:pt x="92499" y="458633"/>
                </a:lnTo>
                <a:lnTo>
                  <a:pt x="61158" y="427313"/>
                </a:lnTo>
                <a:lnTo>
                  <a:pt x="35503" y="391044"/>
                </a:lnTo>
                <a:lnTo>
                  <a:pt x="16269" y="350558"/>
                </a:lnTo>
                <a:lnTo>
                  <a:pt x="4189" y="306590"/>
                </a:lnTo>
                <a:lnTo>
                  <a:pt x="0" y="259872"/>
                </a:lnTo>
                <a:lnTo>
                  <a:pt x="458" y="244894"/>
                </a:lnTo>
                <a:lnTo>
                  <a:pt x="6822" y="201442"/>
                </a:lnTo>
                <a:lnTo>
                  <a:pt x="24018" y="147643"/>
                </a:lnTo>
                <a:lnTo>
                  <a:pt x="55838" y="99258"/>
                </a:lnTo>
                <a:lnTo>
                  <a:pt x="87401" y="65750"/>
                </a:lnTo>
                <a:lnTo>
                  <a:pt x="124405" y="38236"/>
                </a:lnTo>
                <a:lnTo>
                  <a:pt x="166046" y="17550"/>
                </a:lnTo>
                <a:lnTo>
                  <a:pt x="211518" y="4526"/>
                </a:lnTo>
                <a:lnTo>
                  <a:pt x="260019" y="0"/>
                </a:lnTo>
                <a:lnTo>
                  <a:pt x="271082" y="279"/>
                </a:lnTo>
                <a:lnTo>
                  <a:pt x="282012" y="1071"/>
                </a:lnTo>
                <a:lnTo>
                  <a:pt x="292818" y="2310"/>
                </a:lnTo>
                <a:lnTo>
                  <a:pt x="303507" y="3929"/>
                </a:lnTo>
                <a:lnTo>
                  <a:pt x="358713" y="11397"/>
                </a:lnTo>
                <a:lnTo>
                  <a:pt x="409202" y="28121"/>
                </a:lnTo>
                <a:lnTo>
                  <a:pt x="454946" y="54148"/>
                </a:lnTo>
                <a:lnTo>
                  <a:pt x="495918" y="89525"/>
                </a:lnTo>
                <a:lnTo>
                  <a:pt x="525799" y="126725"/>
                </a:lnTo>
                <a:lnTo>
                  <a:pt x="549055" y="169196"/>
                </a:lnTo>
                <a:lnTo>
                  <a:pt x="565678" y="216940"/>
                </a:lnTo>
                <a:lnTo>
                  <a:pt x="575658" y="269958"/>
                </a:lnTo>
                <a:lnTo>
                  <a:pt x="578986" y="328253"/>
                </a:lnTo>
                <a:lnTo>
                  <a:pt x="577239" y="369542"/>
                </a:lnTo>
                <a:lnTo>
                  <a:pt x="571996" y="410406"/>
                </a:lnTo>
                <a:lnTo>
                  <a:pt x="563259" y="450846"/>
                </a:lnTo>
                <a:lnTo>
                  <a:pt x="551027" y="490860"/>
                </a:lnTo>
                <a:lnTo>
                  <a:pt x="535300" y="530450"/>
                </a:lnTo>
                <a:lnTo>
                  <a:pt x="516078" y="569615"/>
                </a:lnTo>
                <a:lnTo>
                  <a:pt x="493362" y="608356"/>
                </a:lnTo>
                <a:lnTo>
                  <a:pt x="467150" y="646673"/>
                </a:lnTo>
                <a:lnTo>
                  <a:pt x="437444" y="684565"/>
                </a:lnTo>
                <a:lnTo>
                  <a:pt x="404243" y="722033"/>
                </a:lnTo>
                <a:lnTo>
                  <a:pt x="367547" y="759076"/>
                </a:lnTo>
                <a:lnTo>
                  <a:pt x="327357" y="795696"/>
                </a:lnTo>
                <a:lnTo>
                  <a:pt x="283672" y="831891"/>
                </a:lnTo>
                <a:lnTo>
                  <a:pt x="236492" y="867663"/>
                </a:lnTo>
                <a:lnTo>
                  <a:pt x="185818" y="903011"/>
                </a:lnTo>
                <a:lnTo>
                  <a:pt x="131648" y="9379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00753" y="768027"/>
            <a:ext cx="388620" cy="625687"/>
          </a:xfrm>
          <a:custGeom>
            <a:avLst/>
            <a:gdLst/>
            <a:ahLst/>
            <a:cxnLst/>
            <a:rect l="l" t="t" r="r" b="b"/>
            <a:pathLst>
              <a:path w="582930" h="938530">
                <a:moveTo>
                  <a:pt x="135398" y="937936"/>
                </a:moveTo>
                <a:lnTo>
                  <a:pt x="104902" y="890495"/>
                </a:lnTo>
                <a:lnTo>
                  <a:pt x="159606" y="852934"/>
                </a:lnTo>
                <a:lnTo>
                  <a:pt x="209098" y="815375"/>
                </a:lnTo>
                <a:lnTo>
                  <a:pt x="253379" y="777818"/>
                </a:lnTo>
                <a:lnTo>
                  <a:pt x="292450" y="740261"/>
                </a:lnTo>
                <a:lnTo>
                  <a:pt x="326310" y="702705"/>
                </a:lnTo>
                <a:lnTo>
                  <a:pt x="354961" y="665147"/>
                </a:lnTo>
                <a:lnTo>
                  <a:pt x="378401" y="627589"/>
                </a:lnTo>
                <a:lnTo>
                  <a:pt x="396632" y="590027"/>
                </a:lnTo>
                <a:lnTo>
                  <a:pt x="409654" y="552463"/>
                </a:lnTo>
                <a:lnTo>
                  <a:pt x="417467" y="514895"/>
                </a:lnTo>
                <a:lnTo>
                  <a:pt x="420071" y="477322"/>
                </a:lnTo>
                <a:lnTo>
                  <a:pt x="420071" y="472933"/>
                </a:lnTo>
                <a:lnTo>
                  <a:pt x="419575" y="469052"/>
                </a:lnTo>
                <a:lnTo>
                  <a:pt x="419358" y="464929"/>
                </a:lnTo>
                <a:lnTo>
                  <a:pt x="384305" y="487944"/>
                </a:lnTo>
                <a:lnTo>
                  <a:pt x="345676" y="505181"/>
                </a:lnTo>
                <a:lnTo>
                  <a:pt x="304053" y="515997"/>
                </a:lnTo>
                <a:lnTo>
                  <a:pt x="260019" y="519745"/>
                </a:lnTo>
                <a:lnTo>
                  <a:pt x="213285" y="515557"/>
                </a:lnTo>
                <a:lnTo>
                  <a:pt x="169297" y="503484"/>
                </a:lnTo>
                <a:lnTo>
                  <a:pt x="128790" y="484259"/>
                </a:lnTo>
                <a:lnTo>
                  <a:pt x="92499" y="458617"/>
                </a:lnTo>
                <a:lnTo>
                  <a:pt x="61158" y="427293"/>
                </a:lnTo>
                <a:lnTo>
                  <a:pt x="35503" y="391022"/>
                </a:lnTo>
                <a:lnTo>
                  <a:pt x="16269" y="350539"/>
                </a:lnTo>
                <a:lnTo>
                  <a:pt x="4189" y="306577"/>
                </a:lnTo>
                <a:lnTo>
                  <a:pt x="0" y="259872"/>
                </a:lnTo>
                <a:lnTo>
                  <a:pt x="4189" y="213164"/>
                </a:lnTo>
                <a:lnTo>
                  <a:pt x="16269" y="169201"/>
                </a:lnTo>
                <a:lnTo>
                  <a:pt x="35503" y="128717"/>
                </a:lnTo>
                <a:lnTo>
                  <a:pt x="61158" y="92446"/>
                </a:lnTo>
                <a:lnTo>
                  <a:pt x="92499" y="61124"/>
                </a:lnTo>
                <a:lnTo>
                  <a:pt x="128790" y="35483"/>
                </a:lnTo>
                <a:lnTo>
                  <a:pt x="169297" y="16260"/>
                </a:lnTo>
                <a:lnTo>
                  <a:pt x="213285" y="4187"/>
                </a:lnTo>
                <a:lnTo>
                  <a:pt x="260019" y="0"/>
                </a:lnTo>
                <a:lnTo>
                  <a:pt x="270712" y="270"/>
                </a:lnTo>
                <a:lnTo>
                  <a:pt x="281275" y="1030"/>
                </a:lnTo>
                <a:lnTo>
                  <a:pt x="291712" y="2203"/>
                </a:lnTo>
                <a:lnTo>
                  <a:pt x="302031" y="3711"/>
                </a:lnTo>
                <a:lnTo>
                  <a:pt x="358881" y="10589"/>
                </a:lnTo>
                <a:lnTo>
                  <a:pt x="410796" y="27140"/>
                </a:lnTo>
                <a:lnTo>
                  <a:pt x="457744" y="53418"/>
                </a:lnTo>
                <a:lnTo>
                  <a:pt x="499692" y="89477"/>
                </a:lnTo>
                <a:lnTo>
                  <a:pt x="529574" y="126659"/>
                </a:lnTo>
                <a:lnTo>
                  <a:pt x="552822" y="169130"/>
                </a:lnTo>
                <a:lnTo>
                  <a:pt x="569432" y="216888"/>
                </a:lnTo>
                <a:lnTo>
                  <a:pt x="579400" y="269930"/>
                </a:lnTo>
                <a:lnTo>
                  <a:pt x="582724" y="328253"/>
                </a:lnTo>
                <a:lnTo>
                  <a:pt x="580977" y="369542"/>
                </a:lnTo>
                <a:lnTo>
                  <a:pt x="575734" y="410406"/>
                </a:lnTo>
                <a:lnTo>
                  <a:pt x="566996" y="450846"/>
                </a:lnTo>
                <a:lnTo>
                  <a:pt x="554763" y="490860"/>
                </a:lnTo>
                <a:lnTo>
                  <a:pt x="539036" y="530450"/>
                </a:lnTo>
                <a:lnTo>
                  <a:pt x="519814" y="569616"/>
                </a:lnTo>
                <a:lnTo>
                  <a:pt x="497097" y="608356"/>
                </a:lnTo>
                <a:lnTo>
                  <a:pt x="470885" y="646673"/>
                </a:lnTo>
                <a:lnTo>
                  <a:pt x="441179" y="684565"/>
                </a:lnTo>
                <a:lnTo>
                  <a:pt x="407979" y="722033"/>
                </a:lnTo>
                <a:lnTo>
                  <a:pt x="371284" y="759076"/>
                </a:lnTo>
                <a:lnTo>
                  <a:pt x="331095" y="795696"/>
                </a:lnTo>
                <a:lnTo>
                  <a:pt x="287412" y="831892"/>
                </a:lnTo>
                <a:lnTo>
                  <a:pt x="240235" y="867663"/>
                </a:lnTo>
                <a:lnTo>
                  <a:pt x="189563" y="903011"/>
                </a:lnTo>
                <a:lnTo>
                  <a:pt x="135398" y="9379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5343654"/>
            <a:ext cx="10820400" cy="55528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27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000627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2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How</a:t>
            </a:r>
            <a:r>
              <a:rPr kumimoji="0" sz="1600" b="0" i="0" u="none" strike="noStrike" kern="0" cap="none" spc="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2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do</a:t>
            </a:r>
            <a:r>
              <a:rPr kumimoji="0" sz="1600" b="0" i="0" u="none" strike="noStrike" kern="0" cap="none" spc="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2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we</a:t>
            </a:r>
            <a:r>
              <a:rPr kumimoji="0" sz="1600" b="0" i="0" u="none" strike="noStrike" kern="0" cap="none" spc="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2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create</a:t>
            </a:r>
            <a:r>
              <a:rPr kumimoji="0" sz="1600" b="0" i="0" u="none" strike="noStrike" kern="0" cap="none" spc="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sustainable</a:t>
            </a:r>
            <a:r>
              <a:rPr kumimoji="0" sz="1600" b="0" i="0" u="none" strike="noStrike" kern="0" cap="none" spc="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2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change?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6139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" y="1"/>
            <a:ext cx="12191577" cy="6858000"/>
            <a:chOff x="428" y="1"/>
            <a:chExt cx="182873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9937" y="2961076"/>
              <a:ext cx="6524624" cy="73259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8" y="1"/>
              <a:ext cx="18287365" cy="2962275"/>
            </a:xfrm>
            <a:custGeom>
              <a:avLst/>
              <a:gdLst/>
              <a:ahLst/>
              <a:cxnLst/>
              <a:rect l="l" t="t" r="r" b="b"/>
              <a:pathLst>
                <a:path w="18287365" h="2962275">
                  <a:moveTo>
                    <a:pt x="18287141" y="2962274"/>
                  </a:moveTo>
                  <a:lnTo>
                    <a:pt x="0" y="2962274"/>
                  </a:lnTo>
                  <a:lnTo>
                    <a:pt x="0" y="0"/>
                  </a:lnTo>
                  <a:lnTo>
                    <a:pt x="18287141" y="0"/>
                  </a:lnTo>
                  <a:lnTo>
                    <a:pt x="18287141" y="29622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7199" y="615994"/>
            <a:ext cx="4781550" cy="5831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734" spc="373">
                <a:latin typeface="Calibri"/>
                <a:cs typeface="Calibri"/>
              </a:rPr>
              <a:t>What</a:t>
            </a:r>
            <a:r>
              <a:rPr sz="3734" spc="103">
                <a:latin typeface="Calibri"/>
                <a:cs typeface="Calibri"/>
              </a:rPr>
              <a:t> </a:t>
            </a:r>
            <a:r>
              <a:rPr sz="3734" spc="287">
                <a:latin typeface="Calibri"/>
                <a:cs typeface="Calibri"/>
              </a:rPr>
              <a:t>are</a:t>
            </a:r>
            <a:r>
              <a:rPr sz="3734" spc="107">
                <a:latin typeface="Calibri"/>
                <a:cs typeface="Calibri"/>
              </a:rPr>
              <a:t> </a:t>
            </a:r>
            <a:r>
              <a:rPr sz="3734" spc="480">
                <a:latin typeface="Calibri"/>
                <a:cs typeface="Calibri"/>
              </a:rPr>
              <a:t>we</a:t>
            </a:r>
            <a:r>
              <a:rPr sz="3734" spc="107">
                <a:latin typeface="Calibri"/>
                <a:cs typeface="Calibri"/>
              </a:rPr>
              <a:t> </a:t>
            </a:r>
            <a:r>
              <a:rPr sz="3734" spc="417">
                <a:latin typeface="Calibri"/>
                <a:cs typeface="Calibri"/>
              </a:rPr>
              <a:t>doing?</a:t>
            </a:r>
            <a:endParaRPr sz="3734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667" y="2359838"/>
            <a:ext cx="298450" cy="2918883"/>
          </a:xfrm>
          <a:custGeom>
            <a:avLst/>
            <a:gdLst/>
            <a:ahLst/>
            <a:cxnLst/>
            <a:rect l="l" t="t" r="r" b="b"/>
            <a:pathLst>
              <a:path w="447675" h="4378325">
                <a:moveTo>
                  <a:pt x="447433" y="74079"/>
                </a:moveTo>
                <a:lnTo>
                  <a:pt x="447421" y="69265"/>
                </a:lnTo>
                <a:lnTo>
                  <a:pt x="377164" y="38"/>
                </a:lnTo>
                <a:lnTo>
                  <a:pt x="373646" y="0"/>
                </a:lnTo>
                <a:lnTo>
                  <a:pt x="171970" y="198945"/>
                </a:lnTo>
                <a:lnTo>
                  <a:pt x="77889" y="111074"/>
                </a:lnTo>
                <a:lnTo>
                  <a:pt x="76466" y="109664"/>
                </a:lnTo>
                <a:lnTo>
                  <a:pt x="74574" y="108458"/>
                </a:lnTo>
                <a:lnTo>
                  <a:pt x="72618" y="108458"/>
                </a:lnTo>
                <a:lnTo>
                  <a:pt x="70662" y="108458"/>
                </a:lnTo>
                <a:lnTo>
                  <a:pt x="67462" y="109613"/>
                </a:lnTo>
                <a:lnTo>
                  <a:pt x="0" y="177546"/>
                </a:lnTo>
                <a:lnTo>
                  <a:pt x="0" y="181025"/>
                </a:lnTo>
                <a:lnTo>
                  <a:pt x="2832" y="183807"/>
                </a:lnTo>
                <a:lnTo>
                  <a:pt x="102184" y="276885"/>
                </a:lnTo>
                <a:lnTo>
                  <a:pt x="168148" y="341947"/>
                </a:lnTo>
                <a:lnTo>
                  <a:pt x="170027" y="343115"/>
                </a:lnTo>
                <a:lnTo>
                  <a:pt x="173418" y="343115"/>
                </a:lnTo>
                <a:lnTo>
                  <a:pt x="174790" y="341617"/>
                </a:lnTo>
                <a:lnTo>
                  <a:pt x="240449" y="278180"/>
                </a:lnTo>
                <a:lnTo>
                  <a:pt x="447433" y="74079"/>
                </a:lnTo>
                <a:close/>
              </a:path>
              <a:path w="447675" h="4378325">
                <a:moveTo>
                  <a:pt x="447636" y="4108666"/>
                </a:moveTo>
                <a:lnTo>
                  <a:pt x="447624" y="4103852"/>
                </a:lnTo>
                <a:lnTo>
                  <a:pt x="377367" y="4034625"/>
                </a:lnTo>
                <a:lnTo>
                  <a:pt x="373849" y="4034586"/>
                </a:lnTo>
                <a:lnTo>
                  <a:pt x="172173" y="4233545"/>
                </a:lnTo>
                <a:lnTo>
                  <a:pt x="78092" y="4145661"/>
                </a:lnTo>
                <a:lnTo>
                  <a:pt x="76669" y="4144251"/>
                </a:lnTo>
                <a:lnTo>
                  <a:pt x="74777" y="4143044"/>
                </a:lnTo>
                <a:lnTo>
                  <a:pt x="72821" y="4143044"/>
                </a:lnTo>
                <a:lnTo>
                  <a:pt x="70866" y="4143044"/>
                </a:lnTo>
                <a:lnTo>
                  <a:pt x="67652" y="4144213"/>
                </a:lnTo>
                <a:lnTo>
                  <a:pt x="203" y="4212133"/>
                </a:lnTo>
                <a:lnTo>
                  <a:pt x="203" y="4215612"/>
                </a:lnTo>
                <a:lnTo>
                  <a:pt x="3035" y="4218406"/>
                </a:lnTo>
                <a:lnTo>
                  <a:pt x="102387" y="4311472"/>
                </a:lnTo>
                <a:lnTo>
                  <a:pt x="168351" y="4376534"/>
                </a:lnTo>
                <a:lnTo>
                  <a:pt x="170218" y="4377702"/>
                </a:lnTo>
                <a:lnTo>
                  <a:pt x="173621" y="4377702"/>
                </a:lnTo>
                <a:lnTo>
                  <a:pt x="174993" y="4376204"/>
                </a:lnTo>
                <a:lnTo>
                  <a:pt x="240652" y="4312780"/>
                </a:lnTo>
                <a:lnTo>
                  <a:pt x="447636" y="4108666"/>
                </a:lnTo>
                <a:close/>
              </a:path>
              <a:path w="447675" h="4378325">
                <a:moveTo>
                  <a:pt x="447636" y="3103930"/>
                </a:moveTo>
                <a:lnTo>
                  <a:pt x="447624" y="3099117"/>
                </a:lnTo>
                <a:lnTo>
                  <a:pt x="377367" y="3029902"/>
                </a:lnTo>
                <a:lnTo>
                  <a:pt x="373849" y="3029851"/>
                </a:lnTo>
                <a:lnTo>
                  <a:pt x="172173" y="3228810"/>
                </a:lnTo>
                <a:lnTo>
                  <a:pt x="78092" y="3140926"/>
                </a:lnTo>
                <a:lnTo>
                  <a:pt x="76669" y="3139516"/>
                </a:lnTo>
                <a:lnTo>
                  <a:pt x="74777" y="3138309"/>
                </a:lnTo>
                <a:lnTo>
                  <a:pt x="72821" y="3138309"/>
                </a:lnTo>
                <a:lnTo>
                  <a:pt x="70866" y="3138309"/>
                </a:lnTo>
                <a:lnTo>
                  <a:pt x="67652" y="3139478"/>
                </a:lnTo>
                <a:lnTo>
                  <a:pt x="203" y="3207397"/>
                </a:lnTo>
                <a:lnTo>
                  <a:pt x="203" y="3210877"/>
                </a:lnTo>
                <a:lnTo>
                  <a:pt x="3035" y="3213671"/>
                </a:lnTo>
                <a:lnTo>
                  <a:pt x="102387" y="3306737"/>
                </a:lnTo>
                <a:lnTo>
                  <a:pt x="168351" y="3371799"/>
                </a:lnTo>
                <a:lnTo>
                  <a:pt x="170218" y="3372967"/>
                </a:lnTo>
                <a:lnTo>
                  <a:pt x="173621" y="3372967"/>
                </a:lnTo>
                <a:lnTo>
                  <a:pt x="174993" y="3371469"/>
                </a:lnTo>
                <a:lnTo>
                  <a:pt x="240652" y="3308045"/>
                </a:lnTo>
                <a:lnTo>
                  <a:pt x="447636" y="3103930"/>
                </a:lnTo>
                <a:close/>
              </a:path>
              <a:path w="447675" h="4378325">
                <a:moveTo>
                  <a:pt x="447636" y="1918220"/>
                </a:moveTo>
                <a:lnTo>
                  <a:pt x="447624" y="1913420"/>
                </a:lnTo>
                <a:lnTo>
                  <a:pt x="377367" y="1844192"/>
                </a:lnTo>
                <a:lnTo>
                  <a:pt x="373849" y="1844154"/>
                </a:lnTo>
                <a:lnTo>
                  <a:pt x="172173" y="2043099"/>
                </a:lnTo>
                <a:lnTo>
                  <a:pt x="78092" y="1955228"/>
                </a:lnTo>
                <a:lnTo>
                  <a:pt x="76669" y="1953806"/>
                </a:lnTo>
                <a:lnTo>
                  <a:pt x="74777" y="1952612"/>
                </a:lnTo>
                <a:lnTo>
                  <a:pt x="72821" y="1952612"/>
                </a:lnTo>
                <a:lnTo>
                  <a:pt x="70866" y="1952612"/>
                </a:lnTo>
                <a:lnTo>
                  <a:pt x="67652" y="1953768"/>
                </a:lnTo>
                <a:lnTo>
                  <a:pt x="203" y="2021700"/>
                </a:lnTo>
                <a:lnTo>
                  <a:pt x="203" y="2025180"/>
                </a:lnTo>
                <a:lnTo>
                  <a:pt x="3035" y="2027961"/>
                </a:lnTo>
                <a:lnTo>
                  <a:pt x="102387" y="2121039"/>
                </a:lnTo>
                <a:lnTo>
                  <a:pt x="168351" y="2186101"/>
                </a:lnTo>
                <a:lnTo>
                  <a:pt x="170218" y="2187270"/>
                </a:lnTo>
                <a:lnTo>
                  <a:pt x="173621" y="2187270"/>
                </a:lnTo>
                <a:lnTo>
                  <a:pt x="174993" y="2185771"/>
                </a:lnTo>
                <a:lnTo>
                  <a:pt x="240652" y="2122335"/>
                </a:lnTo>
                <a:lnTo>
                  <a:pt x="447636" y="1918220"/>
                </a:lnTo>
                <a:close/>
              </a:path>
              <a:path w="447675" h="4378325">
                <a:moveTo>
                  <a:pt x="447636" y="913498"/>
                </a:moveTo>
                <a:lnTo>
                  <a:pt x="447624" y="908685"/>
                </a:lnTo>
                <a:lnTo>
                  <a:pt x="377367" y="839457"/>
                </a:lnTo>
                <a:lnTo>
                  <a:pt x="373849" y="839419"/>
                </a:lnTo>
                <a:lnTo>
                  <a:pt x="172173" y="1038364"/>
                </a:lnTo>
                <a:lnTo>
                  <a:pt x="78092" y="950493"/>
                </a:lnTo>
                <a:lnTo>
                  <a:pt x="76669" y="949083"/>
                </a:lnTo>
                <a:lnTo>
                  <a:pt x="74777" y="947877"/>
                </a:lnTo>
                <a:lnTo>
                  <a:pt x="72821" y="947877"/>
                </a:lnTo>
                <a:lnTo>
                  <a:pt x="70866" y="947877"/>
                </a:lnTo>
                <a:lnTo>
                  <a:pt x="67652" y="949045"/>
                </a:lnTo>
                <a:lnTo>
                  <a:pt x="203" y="1016965"/>
                </a:lnTo>
                <a:lnTo>
                  <a:pt x="203" y="1020445"/>
                </a:lnTo>
                <a:lnTo>
                  <a:pt x="3035" y="1023226"/>
                </a:lnTo>
                <a:lnTo>
                  <a:pt x="102387" y="1116304"/>
                </a:lnTo>
                <a:lnTo>
                  <a:pt x="168351" y="1181366"/>
                </a:lnTo>
                <a:lnTo>
                  <a:pt x="170218" y="1182535"/>
                </a:lnTo>
                <a:lnTo>
                  <a:pt x="173621" y="1182535"/>
                </a:lnTo>
                <a:lnTo>
                  <a:pt x="174993" y="1181036"/>
                </a:lnTo>
                <a:lnTo>
                  <a:pt x="240652" y="1117600"/>
                </a:lnTo>
                <a:lnTo>
                  <a:pt x="447636" y="913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5574" y="2312081"/>
            <a:ext cx="4671060" cy="297352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68160" marR="0" lvl="0" indent="0" algn="l" defTabSz="60963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Following</a:t>
            </a:r>
            <a:r>
              <a:rPr kumimoji="0" sz="16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6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sz="1600" b="0" i="0" u="none" strike="noStrike" kern="0" cap="none" spc="-12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7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evidence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3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Collaboration,</a:t>
            </a:r>
            <a:r>
              <a:rPr kumimoji="0" sz="1600" b="0" i="0" u="none" strike="noStrike" kern="0" cap="none" spc="-10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collaboration,</a:t>
            </a:r>
            <a:r>
              <a:rPr kumimoji="0" sz="1600" b="0" i="0" u="none" strike="noStrike" kern="0" cap="none" spc="-10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collaboration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14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6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Amplifying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5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5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honoring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8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Black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8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voices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5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</a:t>
            </a:r>
            <a:r>
              <a:rPr kumimoji="0" sz="1600" b="0" i="0" u="none" strike="noStrike" kern="0" cap="none" spc="-13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6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8467" marR="2277224" lvl="0" indent="0" algn="l" defTabSz="609630" rtl="0" eaLnBrk="1" fontAlgn="auto" latinLnBrk="0" hangingPunct="1">
              <a:lnSpc>
                <a:spcPct val="2747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6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Shifting</a:t>
            </a:r>
            <a:r>
              <a:rPr kumimoji="0" sz="1600" b="0" i="0" u="none" strike="noStrike" kern="0" cap="none" spc="-13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1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power</a:t>
            </a:r>
            <a:r>
              <a:rPr kumimoji="0" sz="1600" b="0" i="0" u="none" strike="noStrike" kern="0" cap="none" spc="-1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76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dynamics </a:t>
            </a:r>
            <a:r>
              <a:rPr kumimoji="0" sz="1600" b="0" i="0" u="none" strike="noStrike" kern="0" cap="none" spc="-2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Listening...a</a:t>
            </a:r>
            <a:r>
              <a:rPr kumimoji="0" sz="1600" b="0" i="0" u="none" strike="noStrike" kern="0" cap="none" spc="-9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0" i="0" u="none" strike="noStrike" kern="0" cap="none" spc="37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lot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335397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525</Words>
  <Application>Microsoft Office PowerPoint</Application>
  <PresentationFormat>Widescreen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Narrow</vt:lpstr>
      <vt:lpstr>Calibri</vt:lpstr>
      <vt:lpstr>Cambria</vt:lpstr>
      <vt:lpstr>Lato</vt:lpstr>
      <vt:lpstr>Lato Medium</vt:lpstr>
      <vt:lpstr>Lucida Sans Unicode</vt:lpstr>
      <vt:lpstr>Tahoma</vt:lpstr>
      <vt:lpstr>Times New Roman</vt:lpstr>
      <vt:lpstr>Trebuchet MS</vt:lpstr>
      <vt:lpstr>Verdana</vt:lpstr>
      <vt:lpstr>1_Office Theme</vt:lpstr>
      <vt:lpstr>2_Office Theme</vt:lpstr>
      <vt:lpstr>Laboring with Hope: The Power of Community Voices to Address Birth Equity</vt:lpstr>
      <vt:lpstr>The Power of Labor Addressing Black Maternal Health through Community-Based Strategies</vt:lpstr>
      <vt:lpstr>LABOR</vt:lpstr>
      <vt:lpstr>CHILDBIRTH &amp; PARENTING FOR THE BLACK WOMAN</vt:lpstr>
      <vt:lpstr>HOW DID WE GET HERE?</vt:lpstr>
      <vt:lpstr>WHY ARE WE STILL HERE?</vt:lpstr>
      <vt:lpstr>The Big Picture An Ecological Appproach</vt:lpstr>
      <vt:lpstr>PowerPoint Presentation</vt:lpstr>
      <vt:lpstr>What are we doing?</vt:lpstr>
      <vt:lpstr>Listen to Black Mothers</vt:lpstr>
      <vt:lpstr>Listen to Black Mothers</vt:lpstr>
      <vt:lpstr>Follow the Evidence</vt:lpstr>
      <vt:lpstr>PowerPoint Presentation</vt:lpstr>
      <vt:lpstr>WHAT DOES THE WORK LOOK LIKE AT THE SYSTEMS LEVEL?</vt:lpstr>
      <vt:lpstr>WHAT DOES THE WORK LOOK LIKE AT THE COMMUNITY LEVEL?</vt:lpstr>
      <vt:lpstr>NARRATIVE CHANGE &amp; STORYTELLING</vt:lpstr>
      <vt:lpstr>Training &amp; Curricula</vt:lpstr>
      <vt:lpstr>Breastfeeding Support</vt:lpstr>
      <vt:lpstr>Support for Mothers</vt:lpstr>
      <vt:lpstr>What has happened since  the film?</vt:lpstr>
      <vt:lpstr>"Nobody's free until everybody's free"</vt:lpstr>
      <vt:lpstr>Thank You!</vt:lpstr>
    </vt:vector>
  </TitlesOfParts>
  <Company>NorthShore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Rivera</dc:creator>
  <cp:lastModifiedBy>Alana Rivera</cp:lastModifiedBy>
  <cp:revision>2</cp:revision>
  <dcterms:created xsi:type="dcterms:W3CDTF">2022-05-27T17:40:23Z</dcterms:created>
  <dcterms:modified xsi:type="dcterms:W3CDTF">2022-05-27T17:42:35Z</dcterms:modified>
</cp:coreProperties>
</file>