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01_77B35B4D.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5_FD18D5EE.xml" ContentType="application/vnd.ms-powerpoint.comments+xml"/>
  <Override PartName="/ppt/notesSlides/notesSlide4.xml" ContentType="application/vnd.openxmlformats-officedocument.presentationml.notesSlide+xml"/>
  <Override PartName="/ppt/comments/modernComment_106_31B58236.xml" ContentType="application/vnd.ms-powerpoint.comments+xml"/>
  <Override PartName="/ppt/notesSlides/notesSlide5.xml" ContentType="application/vnd.openxmlformats-officedocument.presentationml.notesSlide+xml"/>
  <Override PartName="/ppt/comments/modernComment_107_781C3316.xml" ContentType="application/vnd.ms-powerpoint.comments+xml"/>
  <Override PartName="/ppt/notesSlides/notesSlide6.xml" ContentType="application/vnd.openxmlformats-officedocument.presentationml.notesSlide+xml"/>
  <Override PartName="/ppt/comments/modernComment_109_5E35C256.xml" ContentType="application/vnd.ms-powerpoint.comments+xml"/>
  <Override PartName="/ppt/comments/modernComment_10A_BD9EF5B9.xml" ContentType="application/vnd.ms-powerpoint.comments+xml"/>
  <Override PartName="/ppt/comments/modernComment_10C_85303BDA.xml" ContentType="application/vnd.ms-powerpoint.comments+xml"/>
  <Override PartName="/ppt/comments/modernComment_10D_DBFA8CB7.xml" ContentType="application/vnd.ms-powerpoint.comments+xml"/>
  <Override PartName="/ppt/comments/modernComment_10E_9EEAFBB0.xml" ContentType="application/vnd.ms-powerpoint.comments+xml"/>
  <Override PartName="/ppt/notesSlides/notesSlide7.xml" ContentType="application/vnd.openxmlformats-officedocument.presentationml.notesSlide+xml"/>
  <Override PartName="/ppt/comments/modernComment_10F_7DC5EDEC.xml" ContentType="application/vnd.ms-powerpoint.comments+xml"/>
  <Override PartName="/ppt/notesSlides/notesSlide8.xml" ContentType="application/vnd.openxmlformats-officedocument.presentationml.notesSlide+xml"/>
  <Override PartName="/ppt/comments/modernComment_110_67411D3A.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omments/modernComment_111_EE9473D9.xml" ContentType="application/vnd.ms-powerpoint.comments+xml"/>
  <Override PartName="/ppt/charts/chart1.xml" ContentType="application/vnd.openxmlformats-officedocument.drawingml.chart+xml"/>
  <Override PartName="/ppt/notesSlides/notesSlide10.xml" ContentType="application/vnd.openxmlformats-officedocument.presentationml.notesSlide+xml"/>
  <Override PartName="/ppt/comments/modernComment_112_738F0CA8.xml" ContentType="application/vnd.ms-powerpoint.comment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omments/modernComment_113_76AAD083.xml" ContentType="application/vnd.ms-powerpoint.comment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omments/modernComment_115_F641F310.xml" ContentType="application/vnd.ms-powerpoint.comment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8_902A4BB6.xml" ContentType="application/vnd.ms-powerpoint.comments+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omments/modernComment_119_4738D5A1.xml" ContentType="application/vnd.ms-powerpoint.comments+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omments/modernComment_11B_9A009138.xml" ContentType="application/vnd.ms-powerpoint.comments+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comments/modernComment_11E_DF8D3417.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comments/modernComment_120_734E1B14.xml" ContentType="application/vnd.ms-powerpoint.comments+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comments/modernComment_124_E069E07C.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26_4160B3DA.xml" ContentType="application/vnd.ms-powerpoint.comments+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2.xml" ContentType="application/vnd.openxmlformats-officedocument.themeOverr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3.xml" ContentType="application/vnd.openxmlformats-officedocument.themeOverr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4.xml" ContentType="application/vnd.openxmlformats-officedocument.themeOverride+xml"/>
  <Override PartName="/ppt/notesSlides/notesSlide21.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5.xml" ContentType="application/vnd.openxmlformats-officedocument.themeOverr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6.xml" ContentType="application/vnd.openxmlformats-officedocument.themeOverr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7.xml" ContentType="application/vnd.openxmlformats-officedocument.themeOverr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8.xml" ContentType="application/vnd.openxmlformats-officedocument.themeOverride+xml"/>
  <Override PartName="/ppt/notesSlides/notesSlide22.xml" ContentType="application/vnd.openxmlformats-officedocument.presentationml.notesSl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9.xml" ContentType="application/vnd.openxmlformats-officedocument.themeOverr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comments/modernComment_12F_C5DED258.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34_3D7641C4.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modernComment_13F_8D981CC1.xml" ContentType="application/vnd.ms-powerpoint.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7"/>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1F950-F46D-1631-EB9B-0EF181D02BED}" v="1" dt="2022-05-27T20:19:28.8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658"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a Rivera" userId="S::arg3669@ads.northwestern.edu::fc8b707a-b7e9-4f2a-8d71-2d76819b7881" providerId="AD" clId="Web-{0A91F950-F46D-1631-EB9B-0EF181D02BED}"/>
    <pc:docChg chg="delSld">
      <pc:chgData name="Alana Rivera" userId="S::arg3669@ads.northwestern.edu::fc8b707a-b7e9-4f2a-8d71-2d76819b7881" providerId="AD" clId="Web-{0A91F950-F46D-1631-EB9B-0EF181D02BED}" dt="2022-05-27T20:19:28.874" v="0"/>
      <pc:docMkLst>
        <pc:docMk/>
      </pc:docMkLst>
      <pc:sldChg chg="del">
        <pc:chgData name="Alana Rivera" userId="S::arg3669@ads.northwestern.edu::fc8b707a-b7e9-4f2a-8d71-2d76819b7881" providerId="AD" clId="Web-{0A91F950-F46D-1631-EB9B-0EF181D02BED}" dt="2022-05-27T20:19:28.874" v="0"/>
        <pc:sldMkLst>
          <pc:docMk/>
          <pc:sldMk cId="789345204" sldId="256"/>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efs3844\Documents\ILPQC\PVB\NTSV%20C-Section%20Rates.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efs3844\Documents\ILPQC\PVB\NTSV%20C-Section%20Rates.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efs3844\Documents\ILPQC\PVB\NTSV%20C-Section%20Rates.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efs3844\Documents\ILPQC\PVB\PVB%20Data%20Graphs.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efs3844\Documents\ILPQC\PVB\NTSV%20C-Section%20Rates.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efs3844\Documents\ILPQC\PVB\NTSV%20C-Section%20Rates.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2.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3.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4.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efs3844\Documents\ILPQC\PVB\NTSV%20C-Section%20Rat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5.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6.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7.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8.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efs3844\Documents\ILPQC\PVB\NTSV%20C-Section%20Rates%20(Autosaved).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fs3844\Documents\ILPQC\PVB\PVB%20Data%20Graphs.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fs3844\Documents\ILPQC\PVB\PVB%20Data%20Graphs.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fs3844\Documents\ILPQC\PVB\PVB%20Data%20Graphs.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efs3844\Documents\ILPQC\PVB\PVB%20Data%20Graphs.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efs3844\Documents\ILPQC\PVB\PVB%20Data%20Graphs.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C:\Users\efs3844\Documents\ILPQC\PVB\PVB%20Data%20Graph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Percent of teams working</a:t>
            </a:r>
            <a:r>
              <a:rPr lang="en-US" sz="2400" baseline="0"/>
              <a:t> on 6 key structure measures</a:t>
            </a:r>
          </a:p>
        </c:rich>
      </c:tx>
      <c:overlay val="0"/>
      <c:spPr>
        <a:noFill/>
        <a:ln>
          <a:noFill/>
        </a:ln>
        <a:effectLst/>
      </c:spPr>
    </c:title>
    <c:autoTitleDeleted val="0"/>
    <c:plotArea>
      <c:layout/>
      <c:lineChart>
        <c:grouping val="standard"/>
        <c:varyColors val="0"/>
        <c:ser>
          <c:idx val="7"/>
          <c:order val="0"/>
          <c:tx>
            <c:strRef>
              <c:f>'SM in place '!$B$1</c:f>
              <c:strCache>
                <c:ptCount val="1"/>
                <c:pt idx="0">
                  <c:v>Denominator</c:v>
                </c:pt>
              </c:strCache>
            </c:strRef>
          </c:tx>
          <c:marker>
            <c:symbol val="none"/>
          </c:marker>
          <c:cat>
            <c:strRef>
              <c:f>'SM in place '!$A$2:$A$17</c:f>
              <c:strCache>
                <c:ptCount val="16"/>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strCache>
            </c:strRef>
          </c:cat>
          <c:val>
            <c:numRef>
              <c:f>'SM in place '!$B$2:$B$17</c:f>
            </c:numRef>
          </c:val>
          <c:smooth val="0"/>
          <c:extLst>
            <c:ext xmlns:c16="http://schemas.microsoft.com/office/drawing/2014/chart" uri="{C3380CC4-5D6E-409C-BE32-E72D297353CC}">
              <c16:uniqueId val="{00000000-657C-4120-B373-0FD189C64292}"/>
            </c:ext>
          </c:extLst>
        </c:ser>
        <c:ser>
          <c:idx val="8"/>
          <c:order val="1"/>
          <c:tx>
            <c:strRef>
              <c:f>'SM in place '!$C$1</c:f>
              <c:strCache>
                <c:ptCount val="1"/>
                <c:pt idx="0">
                  <c:v>Numerator</c:v>
                </c:pt>
              </c:strCache>
            </c:strRef>
          </c:tx>
          <c:marker>
            <c:symbol val="none"/>
          </c:marker>
          <c:cat>
            <c:strRef>
              <c:f>'SM in place '!$A$2:$A$17</c:f>
              <c:strCache>
                <c:ptCount val="16"/>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strCache>
            </c:strRef>
          </c:cat>
          <c:val>
            <c:numRef>
              <c:f>'SM in place '!$C$2:$C$17</c:f>
            </c:numRef>
          </c:val>
          <c:smooth val="0"/>
          <c:extLst>
            <c:ext xmlns:c16="http://schemas.microsoft.com/office/drawing/2014/chart" uri="{C3380CC4-5D6E-409C-BE32-E72D297353CC}">
              <c16:uniqueId val="{00000001-657C-4120-B373-0FD189C64292}"/>
            </c:ext>
          </c:extLst>
        </c:ser>
        <c:ser>
          <c:idx val="9"/>
          <c:order val="2"/>
          <c:tx>
            <c:strRef>
              <c:f>'SM in place '!$D$1</c:f>
              <c:strCache>
                <c:ptCount val="1"/>
                <c:pt idx="0">
                  <c:v>% of teams with all 6 key SM in place</c:v>
                </c:pt>
              </c:strCache>
            </c:strRef>
          </c:tx>
          <c:spPr>
            <a:ln>
              <a:solidFill>
                <a:srgbClr val="FF0066"/>
              </a:solidFill>
            </a:ln>
          </c:spPr>
          <c:marker>
            <c:symbol val="none"/>
          </c:marker>
          <c:cat>
            <c:strRef>
              <c:f>'SM in place '!$A$2:$A$17</c:f>
              <c:strCache>
                <c:ptCount val="16"/>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strCache>
            </c:strRef>
          </c:cat>
          <c:val>
            <c:numRef>
              <c:f>'SM in place '!$D$2:$D$17</c:f>
              <c:numCache>
                <c:formatCode>0%</c:formatCode>
                <c:ptCount val="16"/>
                <c:pt idx="0">
                  <c:v>0.01</c:v>
                </c:pt>
                <c:pt idx="1">
                  <c:v>0.02</c:v>
                </c:pt>
                <c:pt idx="2">
                  <c:v>0.03</c:v>
                </c:pt>
                <c:pt idx="3">
                  <c:v>0.04</c:v>
                </c:pt>
                <c:pt idx="4">
                  <c:v>0.03</c:v>
                </c:pt>
                <c:pt idx="5">
                  <c:v>0.03</c:v>
                </c:pt>
                <c:pt idx="6">
                  <c:v>0.03</c:v>
                </c:pt>
                <c:pt idx="7">
                  <c:v>0.03</c:v>
                </c:pt>
                <c:pt idx="8">
                  <c:v>0.04</c:v>
                </c:pt>
                <c:pt idx="9">
                  <c:v>0.05</c:v>
                </c:pt>
                <c:pt idx="10">
                  <c:v>0.08</c:v>
                </c:pt>
                <c:pt idx="11">
                  <c:v>0.1</c:v>
                </c:pt>
                <c:pt idx="12">
                  <c:v>0.13</c:v>
                </c:pt>
                <c:pt idx="13">
                  <c:v>0.13</c:v>
                </c:pt>
                <c:pt idx="14">
                  <c:v>0.22</c:v>
                </c:pt>
                <c:pt idx="15">
                  <c:v>0.27</c:v>
                </c:pt>
              </c:numCache>
            </c:numRef>
          </c:val>
          <c:smooth val="0"/>
          <c:extLst>
            <c:ext xmlns:c16="http://schemas.microsoft.com/office/drawing/2014/chart" uri="{C3380CC4-5D6E-409C-BE32-E72D297353CC}">
              <c16:uniqueId val="{00000002-657C-4120-B373-0FD189C64292}"/>
            </c:ext>
          </c:extLst>
        </c:ser>
        <c:ser>
          <c:idx val="10"/>
          <c:order val="3"/>
          <c:tx>
            <c:strRef>
              <c:f>'SM in place '!$E$1</c:f>
              <c:strCache>
                <c:ptCount val="1"/>
                <c:pt idx="0">
                  <c:v>Numerator</c:v>
                </c:pt>
              </c:strCache>
            </c:strRef>
          </c:tx>
          <c:marker>
            <c:symbol val="none"/>
          </c:marker>
          <c:cat>
            <c:strRef>
              <c:f>'SM in place '!$A$2:$A$17</c:f>
              <c:strCache>
                <c:ptCount val="16"/>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strCache>
            </c:strRef>
          </c:cat>
          <c:val>
            <c:numRef>
              <c:f>'SM in place '!$E$2:$E$17</c:f>
            </c:numRef>
          </c:val>
          <c:smooth val="0"/>
          <c:extLst>
            <c:ext xmlns:c16="http://schemas.microsoft.com/office/drawing/2014/chart" uri="{C3380CC4-5D6E-409C-BE32-E72D297353CC}">
              <c16:uniqueId val="{00000003-657C-4120-B373-0FD189C64292}"/>
            </c:ext>
          </c:extLst>
        </c:ser>
        <c:ser>
          <c:idx val="11"/>
          <c:order val="4"/>
          <c:tx>
            <c:strRef>
              <c:f>'SM in place '!$F$1</c:f>
              <c:strCache>
                <c:ptCount val="1"/>
                <c:pt idx="0">
                  <c:v>% of teams with at least 4 key SM in place</c:v>
                </c:pt>
              </c:strCache>
            </c:strRef>
          </c:tx>
          <c:spPr>
            <a:ln>
              <a:solidFill>
                <a:schemeClr val="accent5">
                  <a:lumMod val="75000"/>
                </a:schemeClr>
              </a:solidFill>
            </a:ln>
          </c:spPr>
          <c:marker>
            <c:symbol val="none"/>
          </c:marker>
          <c:cat>
            <c:strRef>
              <c:f>'SM in place '!$A$2:$A$17</c:f>
              <c:strCache>
                <c:ptCount val="16"/>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strCache>
            </c:strRef>
          </c:cat>
          <c:val>
            <c:numRef>
              <c:f>'SM in place '!$F$2:$F$17</c:f>
              <c:numCache>
                <c:formatCode>0%</c:formatCode>
                <c:ptCount val="16"/>
                <c:pt idx="0">
                  <c:v>0.02</c:v>
                </c:pt>
                <c:pt idx="1">
                  <c:v>0.03</c:v>
                </c:pt>
                <c:pt idx="2">
                  <c:v>0.03</c:v>
                </c:pt>
                <c:pt idx="3">
                  <c:v>0.04</c:v>
                </c:pt>
                <c:pt idx="4">
                  <c:v>0.06</c:v>
                </c:pt>
                <c:pt idx="5">
                  <c:v>0.09</c:v>
                </c:pt>
                <c:pt idx="6">
                  <c:v>0.13</c:v>
                </c:pt>
                <c:pt idx="7">
                  <c:v>0.19</c:v>
                </c:pt>
                <c:pt idx="8">
                  <c:v>0.28000000000000003</c:v>
                </c:pt>
                <c:pt idx="9">
                  <c:v>0.33</c:v>
                </c:pt>
                <c:pt idx="10">
                  <c:v>0.43</c:v>
                </c:pt>
                <c:pt idx="11">
                  <c:v>0.43</c:v>
                </c:pt>
                <c:pt idx="12">
                  <c:v>0.49</c:v>
                </c:pt>
                <c:pt idx="13">
                  <c:v>0.46</c:v>
                </c:pt>
                <c:pt idx="14">
                  <c:v>0.56000000000000005</c:v>
                </c:pt>
                <c:pt idx="15">
                  <c:v>0.59</c:v>
                </c:pt>
              </c:numCache>
            </c:numRef>
          </c:val>
          <c:smooth val="0"/>
          <c:extLst>
            <c:ext xmlns:c16="http://schemas.microsoft.com/office/drawing/2014/chart" uri="{C3380CC4-5D6E-409C-BE32-E72D297353CC}">
              <c16:uniqueId val="{00000004-657C-4120-B373-0FD189C64292}"/>
            </c:ext>
          </c:extLst>
        </c:ser>
        <c:ser>
          <c:idx val="12"/>
          <c:order val="5"/>
          <c:tx>
            <c:strRef>
              <c:f>'SM in place '!$G$1</c:f>
              <c:strCache>
                <c:ptCount val="1"/>
                <c:pt idx="0">
                  <c:v>Numerator</c:v>
                </c:pt>
              </c:strCache>
            </c:strRef>
          </c:tx>
          <c:marker>
            <c:symbol val="none"/>
          </c:marker>
          <c:cat>
            <c:strRef>
              <c:f>'SM in place '!$A$2:$A$17</c:f>
              <c:strCache>
                <c:ptCount val="16"/>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strCache>
            </c:strRef>
          </c:cat>
          <c:val>
            <c:numRef>
              <c:f>'SM in place '!$G$2:$G$17</c:f>
            </c:numRef>
          </c:val>
          <c:smooth val="0"/>
          <c:extLst>
            <c:ext xmlns:c16="http://schemas.microsoft.com/office/drawing/2014/chart" uri="{C3380CC4-5D6E-409C-BE32-E72D297353CC}">
              <c16:uniqueId val="{00000005-657C-4120-B373-0FD189C64292}"/>
            </c:ext>
          </c:extLst>
        </c:ser>
        <c:ser>
          <c:idx val="13"/>
          <c:order val="6"/>
          <c:tx>
            <c:strRef>
              <c:f>'SM in place '!$H$1</c:f>
              <c:strCache>
                <c:ptCount val="1"/>
                <c:pt idx="0">
                  <c:v>% of teams with all 6 SM in place or working on it </c:v>
                </c:pt>
              </c:strCache>
            </c:strRef>
          </c:tx>
          <c:spPr>
            <a:ln>
              <a:solidFill>
                <a:srgbClr val="FF7C80"/>
              </a:solidFill>
            </a:ln>
          </c:spPr>
          <c:marker>
            <c:symbol val="none"/>
          </c:marker>
          <c:cat>
            <c:strRef>
              <c:f>'SM in place '!$A$2:$A$17</c:f>
              <c:strCache>
                <c:ptCount val="16"/>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strCache>
            </c:strRef>
          </c:cat>
          <c:val>
            <c:numRef>
              <c:f>'SM in place '!$H$2:$H$17</c:f>
              <c:numCache>
                <c:formatCode>0%</c:formatCode>
                <c:ptCount val="16"/>
                <c:pt idx="0">
                  <c:v>0.08</c:v>
                </c:pt>
                <c:pt idx="1">
                  <c:v>0.21</c:v>
                </c:pt>
                <c:pt idx="2">
                  <c:v>0.33</c:v>
                </c:pt>
                <c:pt idx="3">
                  <c:v>0.48</c:v>
                </c:pt>
                <c:pt idx="4">
                  <c:v>0.54</c:v>
                </c:pt>
                <c:pt idx="5">
                  <c:v>0.67</c:v>
                </c:pt>
                <c:pt idx="6">
                  <c:v>0.76</c:v>
                </c:pt>
                <c:pt idx="7">
                  <c:v>0.71</c:v>
                </c:pt>
                <c:pt idx="8">
                  <c:v>0.82</c:v>
                </c:pt>
                <c:pt idx="9">
                  <c:v>0.83</c:v>
                </c:pt>
                <c:pt idx="10">
                  <c:v>0.87</c:v>
                </c:pt>
                <c:pt idx="11">
                  <c:v>0.87</c:v>
                </c:pt>
                <c:pt idx="12">
                  <c:v>0.82</c:v>
                </c:pt>
                <c:pt idx="13">
                  <c:v>0.83</c:v>
                </c:pt>
                <c:pt idx="14">
                  <c:v>0.85</c:v>
                </c:pt>
                <c:pt idx="15">
                  <c:v>0.8</c:v>
                </c:pt>
              </c:numCache>
            </c:numRef>
          </c:val>
          <c:smooth val="0"/>
          <c:extLst>
            <c:ext xmlns:c16="http://schemas.microsoft.com/office/drawing/2014/chart" uri="{C3380CC4-5D6E-409C-BE32-E72D297353CC}">
              <c16:uniqueId val="{00000006-657C-4120-B373-0FD189C64292}"/>
            </c:ext>
          </c:extLst>
        </c:ser>
        <c:ser>
          <c:idx val="0"/>
          <c:order val="7"/>
          <c:tx>
            <c:strRef>
              <c:f>'SM in place '!$B$1</c:f>
              <c:strCache>
                <c:ptCount val="1"/>
                <c:pt idx="0">
                  <c:v>Denominator</c:v>
                </c:pt>
              </c:strCache>
            </c:strRef>
          </c:tx>
          <c:spPr>
            <a:ln w="28575" cap="rnd">
              <a:solidFill>
                <a:schemeClr val="accent1"/>
              </a:solidFill>
              <a:round/>
            </a:ln>
            <a:effectLst/>
          </c:spPr>
          <c:marker>
            <c:symbol val="none"/>
          </c:marker>
          <c:cat>
            <c:strRef>
              <c:f>'SM in place '!$A$2:$A$17</c:f>
              <c:strCache>
                <c:ptCount val="16"/>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strCache>
            </c:strRef>
          </c:cat>
          <c:val>
            <c:numRef>
              <c:f>'SM in place '!$B$2:$B$17</c:f>
            </c:numRef>
          </c:val>
          <c:smooth val="0"/>
          <c:extLst>
            <c:ext xmlns:c16="http://schemas.microsoft.com/office/drawing/2014/chart" uri="{C3380CC4-5D6E-409C-BE32-E72D297353CC}">
              <c16:uniqueId val="{00000007-657C-4120-B373-0FD189C64292}"/>
            </c:ext>
          </c:extLst>
        </c:ser>
        <c:ser>
          <c:idx val="1"/>
          <c:order val="8"/>
          <c:tx>
            <c:strRef>
              <c:f>'SM in place '!$C$1</c:f>
              <c:strCache>
                <c:ptCount val="1"/>
                <c:pt idx="0">
                  <c:v>Numerator</c:v>
                </c:pt>
              </c:strCache>
            </c:strRef>
          </c:tx>
          <c:spPr>
            <a:ln w="28575" cap="rnd">
              <a:solidFill>
                <a:schemeClr val="accent2"/>
              </a:solidFill>
              <a:round/>
            </a:ln>
            <a:effectLst/>
          </c:spPr>
          <c:marker>
            <c:symbol val="none"/>
          </c:marker>
          <c:cat>
            <c:strRef>
              <c:f>'SM in place '!$A$2:$A$17</c:f>
              <c:strCache>
                <c:ptCount val="16"/>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strCache>
            </c:strRef>
          </c:cat>
          <c:val>
            <c:numRef>
              <c:f>'SM in place '!$C$2:$C$17</c:f>
            </c:numRef>
          </c:val>
          <c:smooth val="0"/>
          <c:extLst>
            <c:ext xmlns:c16="http://schemas.microsoft.com/office/drawing/2014/chart" uri="{C3380CC4-5D6E-409C-BE32-E72D297353CC}">
              <c16:uniqueId val="{00000008-657C-4120-B373-0FD189C64292}"/>
            </c:ext>
          </c:extLst>
        </c:ser>
        <c:ser>
          <c:idx val="2"/>
          <c:order val="9"/>
          <c:tx>
            <c:strRef>
              <c:f>'SM in place '!$D$1</c:f>
              <c:strCache>
                <c:ptCount val="1"/>
                <c:pt idx="0">
                  <c:v>% of teams with all 6 key SM in place</c:v>
                </c:pt>
              </c:strCache>
            </c:strRef>
          </c:tx>
          <c:spPr>
            <a:ln w="44450" cap="rnd">
              <a:solidFill>
                <a:srgbClr val="FF0066"/>
              </a:solidFill>
              <a:round/>
            </a:ln>
            <a:effectLst/>
          </c:spPr>
          <c:marker>
            <c:symbol val="none"/>
          </c:marker>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57C-4120-B373-0FD189C64292}"/>
                </c:ext>
              </c:extLst>
            </c:dLbl>
            <c:spPr>
              <a:noFill/>
              <a:ln>
                <a:no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'SM in place '!$A$2:$A$17</c:f>
              <c:strCache>
                <c:ptCount val="16"/>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strCache>
            </c:strRef>
          </c:cat>
          <c:val>
            <c:numRef>
              <c:f>'SM in place '!$D$2:$D$17</c:f>
              <c:numCache>
                <c:formatCode>0%</c:formatCode>
                <c:ptCount val="16"/>
                <c:pt idx="0">
                  <c:v>0.01</c:v>
                </c:pt>
                <c:pt idx="1">
                  <c:v>0.02</c:v>
                </c:pt>
                <c:pt idx="2">
                  <c:v>0.03</c:v>
                </c:pt>
                <c:pt idx="3">
                  <c:v>0.04</c:v>
                </c:pt>
                <c:pt idx="4">
                  <c:v>0.03</c:v>
                </c:pt>
                <c:pt idx="5">
                  <c:v>0.03</c:v>
                </c:pt>
                <c:pt idx="6">
                  <c:v>0.03</c:v>
                </c:pt>
                <c:pt idx="7">
                  <c:v>0.03</c:v>
                </c:pt>
                <c:pt idx="8">
                  <c:v>0.04</c:v>
                </c:pt>
                <c:pt idx="9">
                  <c:v>0.05</c:v>
                </c:pt>
                <c:pt idx="10">
                  <c:v>0.08</c:v>
                </c:pt>
                <c:pt idx="11">
                  <c:v>0.1</c:v>
                </c:pt>
                <c:pt idx="12">
                  <c:v>0.13</c:v>
                </c:pt>
                <c:pt idx="13">
                  <c:v>0.13</c:v>
                </c:pt>
                <c:pt idx="14">
                  <c:v>0.22</c:v>
                </c:pt>
                <c:pt idx="15">
                  <c:v>0.27</c:v>
                </c:pt>
              </c:numCache>
            </c:numRef>
          </c:val>
          <c:smooth val="0"/>
          <c:extLst>
            <c:ext xmlns:c16="http://schemas.microsoft.com/office/drawing/2014/chart" uri="{C3380CC4-5D6E-409C-BE32-E72D297353CC}">
              <c16:uniqueId val="{0000000A-657C-4120-B373-0FD189C64292}"/>
            </c:ext>
          </c:extLst>
        </c:ser>
        <c:ser>
          <c:idx val="3"/>
          <c:order val="10"/>
          <c:tx>
            <c:strRef>
              <c:f>'SM in place '!$E$1</c:f>
              <c:strCache>
                <c:ptCount val="1"/>
                <c:pt idx="0">
                  <c:v>Numerator</c:v>
                </c:pt>
              </c:strCache>
            </c:strRef>
          </c:tx>
          <c:spPr>
            <a:ln w="28575" cap="rnd">
              <a:solidFill>
                <a:schemeClr val="accent4"/>
              </a:solidFill>
              <a:round/>
            </a:ln>
            <a:effectLst/>
          </c:spPr>
          <c:marker>
            <c:symbol val="none"/>
          </c:marker>
          <c:cat>
            <c:strRef>
              <c:f>'SM in place '!$A$2:$A$17</c:f>
              <c:strCache>
                <c:ptCount val="16"/>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strCache>
            </c:strRef>
          </c:cat>
          <c:val>
            <c:numRef>
              <c:f>'SM in place '!$E$2:$E$17</c:f>
            </c:numRef>
          </c:val>
          <c:smooth val="0"/>
          <c:extLst>
            <c:ext xmlns:c16="http://schemas.microsoft.com/office/drawing/2014/chart" uri="{C3380CC4-5D6E-409C-BE32-E72D297353CC}">
              <c16:uniqueId val="{0000000B-657C-4120-B373-0FD189C64292}"/>
            </c:ext>
          </c:extLst>
        </c:ser>
        <c:ser>
          <c:idx val="4"/>
          <c:order val="11"/>
          <c:tx>
            <c:strRef>
              <c:f>'SM in place '!$F$1</c:f>
              <c:strCache>
                <c:ptCount val="1"/>
                <c:pt idx="0">
                  <c:v>% of teams with at least 4 key SM in place</c:v>
                </c:pt>
              </c:strCache>
            </c:strRef>
          </c:tx>
          <c:spPr>
            <a:ln w="44450" cap="rnd">
              <a:solidFill>
                <a:srgbClr val="002060"/>
              </a:solidFill>
              <a:round/>
            </a:ln>
            <a:effectLst/>
          </c:spPr>
          <c:marker>
            <c:symbol val="none"/>
          </c:marker>
          <c:dLbls>
            <c:dLbl>
              <c:idx val="0"/>
              <c:layout>
                <c:manualLayout>
                  <c:x val="-4.7340817609019314E-2"/>
                  <c:y val="7.3758958030123601E-3"/>
                </c:manualLayout>
              </c:layout>
              <c:spPr>
                <a:noFill/>
                <a:ln>
                  <a:noFill/>
                </a:ln>
                <a:effectLst/>
              </c:spPr>
              <c:txPr>
                <a:bodyPr wrap="square" lIns="38100" tIns="19050" rIns="38100" bIns="19050" anchor="ctr">
                  <a:noAutofit/>
                </a:bodyPr>
                <a:lstStyle/>
                <a:p>
                  <a:pPr>
                    <a:defRPr sz="1600"/>
                  </a:pPr>
                  <a:endParaRPr lang="en-US"/>
                </a:p>
              </c:txPr>
              <c:showLegendKey val="0"/>
              <c:showVal val="1"/>
              <c:showCatName val="0"/>
              <c:showSerName val="0"/>
              <c:showPercent val="0"/>
              <c:showBubbleSize val="0"/>
              <c:extLst>
                <c:ext xmlns:c15="http://schemas.microsoft.com/office/drawing/2012/chart" uri="{CE6537A1-D6FC-4f65-9D91-7224C49458BB}">
                  <c15:layout>
                    <c:manualLayout>
                      <c:w val="4.2700783716995837E-2"/>
                      <c:h val="5.3106730115567644E-2"/>
                    </c:manualLayout>
                  </c15:layout>
                </c:ext>
                <c:ext xmlns:c16="http://schemas.microsoft.com/office/drawing/2014/chart" uri="{C3380CC4-5D6E-409C-BE32-E72D297353CC}">
                  <c16:uniqueId val="{0000000C-657C-4120-B373-0FD189C64292}"/>
                </c:ext>
              </c:extLst>
            </c:dLbl>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57C-4120-B373-0FD189C64292}"/>
                </c:ext>
              </c:extLst>
            </c:dLbl>
            <c:spPr>
              <a:noFill/>
              <a:ln>
                <a:no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'SM in place '!$A$2:$A$17</c:f>
              <c:strCache>
                <c:ptCount val="16"/>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strCache>
            </c:strRef>
          </c:cat>
          <c:val>
            <c:numRef>
              <c:f>'SM in place '!$F$2:$F$17</c:f>
              <c:numCache>
                <c:formatCode>0%</c:formatCode>
                <c:ptCount val="16"/>
                <c:pt idx="0">
                  <c:v>0.02</c:v>
                </c:pt>
                <c:pt idx="1">
                  <c:v>0.03</c:v>
                </c:pt>
                <c:pt idx="2">
                  <c:v>0.03</c:v>
                </c:pt>
                <c:pt idx="3">
                  <c:v>0.04</c:v>
                </c:pt>
                <c:pt idx="4">
                  <c:v>0.06</c:v>
                </c:pt>
                <c:pt idx="5">
                  <c:v>0.09</c:v>
                </c:pt>
                <c:pt idx="6">
                  <c:v>0.13</c:v>
                </c:pt>
                <c:pt idx="7">
                  <c:v>0.19</c:v>
                </c:pt>
                <c:pt idx="8">
                  <c:v>0.28000000000000003</c:v>
                </c:pt>
                <c:pt idx="9">
                  <c:v>0.33</c:v>
                </c:pt>
                <c:pt idx="10">
                  <c:v>0.43</c:v>
                </c:pt>
                <c:pt idx="11">
                  <c:v>0.43</c:v>
                </c:pt>
                <c:pt idx="12">
                  <c:v>0.49</c:v>
                </c:pt>
                <c:pt idx="13">
                  <c:v>0.46</c:v>
                </c:pt>
                <c:pt idx="14">
                  <c:v>0.56000000000000005</c:v>
                </c:pt>
                <c:pt idx="15">
                  <c:v>0.59</c:v>
                </c:pt>
              </c:numCache>
            </c:numRef>
          </c:val>
          <c:smooth val="0"/>
          <c:extLst>
            <c:ext xmlns:c16="http://schemas.microsoft.com/office/drawing/2014/chart" uri="{C3380CC4-5D6E-409C-BE32-E72D297353CC}">
              <c16:uniqueId val="{0000000E-657C-4120-B373-0FD189C64292}"/>
            </c:ext>
          </c:extLst>
        </c:ser>
        <c:ser>
          <c:idx val="5"/>
          <c:order val="12"/>
          <c:tx>
            <c:strRef>
              <c:f>'SM in place '!$G$1</c:f>
              <c:strCache>
                <c:ptCount val="1"/>
                <c:pt idx="0">
                  <c:v>Numerator</c:v>
                </c:pt>
              </c:strCache>
            </c:strRef>
          </c:tx>
          <c:spPr>
            <a:ln w="28575" cap="rnd">
              <a:solidFill>
                <a:schemeClr val="accent6"/>
              </a:solidFill>
              <a:round/>
            </a:ln>
            <a:effectLst/>
          </c:spPr>
          <c:marker>
            <c:symbol val="none"/>
          </c:marker>
          <c:cat>
            <c:strRef>
              <c:f>'SM in place '!$A$2:$A$17</c:f>
              <c:strCache>
                <c:ptCount val="16"/>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strCache>
            </c:strRef>
          </c:cat>
          <c:val>
            <c:numRef>
              <c:f>'SM in place '!$G$2:$G$17</c:f>
            </c:numRef>
          </c:val>
          <c:smooth val="0"/>
          <c:extLst>
            <c:ext xmlns:c16="http://schemas.microsoft.com/office/drawing/2014/chart" uri="{C3380CC4-5D6E-409C-BE32-E72D297353CC}">
              <c16:uniqueId val="{0000000F-657C-4120-B373-0FD189C64292}"/>
            </c:ext>
          </c:extLst>
        </c:ser>
        <c:ser>
          <c:idx val="6"/>
          <c:order val="13"/>
          <c:tx>
            <c:strRef>
              <c:f>'SM in place '!$H$1</c:f>
              <c:strCache>
                <c:ptCount val="1"/>
                <c:pt idx="0">
                  <c:v>% of teams with all 6 SM in place or working on it </c:v>
                </c:pt>
              </c:strCache>
            </c:strRef>
          </c:tx>
          <c:spPr>
            <a:ln w="44450" cap="rnd">
              <a:solidFill>
                <a:schemeClr val="accent1">
                  <a:lumMod val="40000"/>
                  <a:lumOff val="60000"/>
                </a:schemeClr>
              </a:solidFill>
              <a:round/>
            </a:ln>
            <a:effectLst/>
          </c:spPr>
          <c:marker>
            <c:symbol val="none"/>
          </c:marker>
          <c:dLbls>
            <c:dLbl>
              <c:idx val="0"/>
              <c:layout>
                <c:manualLayout>
                  <c:x val="-3.5986637609998963E-2"/>
                  <c:y val="-8.73560757318659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57C-4120-B373-0FD189C64292}"/>
                </c:ext>
              </c:extLst>
            </c:dLbl>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57C-4120-B373-0FD189C64292}"/>
                </c:ext>
              </c:extLst>
            </c:dLbl>
            <c:spPr>
              <a:noFill/>
              <a:ln>
                <a:no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'SM in place '!$A$2:$A$17</c:f>
              <c:strCache>
                <c:ptCount val="16"/>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strCache>
            </c:strRef>
          </c:cat>
          <c:val>
            <c:numRef>
              <c:f>'SM in place '!$H$2:$H$17</c:f>
              <c:numCache>
                <c:formatCode>0%</c:formatCode>
                <c:ptCount val="16"/>
                <c:pt idx="0">
                  <c:v>0.08</c:v>
                </c:pt>
                <c:pt idx="1">
                  <c:v>0.21</c:v>
                </c:pt>
                <c:pt idx="2">
                  <c:v>0.33</c:v>
                </c:pt>
                <c:pt idx="3">
                  <c:v>0.48</c:v>
                </c:pt>
                <c:pt idx="4">
                  <c:v>0.54</c:v>
                </c:pt>
                <c:pt idx="5">
                  <c:v>0.67</c:v>
                </c:pt>
                <c:pt idx="6">
                  <c:v>0.76</c:v>
                </c:pt>
                <c:pt idx="7">
                  <c:v>0.71</c:v>
                </c:pt>
                <c:pt idx="8">
                  <c:v>0.82</c:v>
                </c:pt>
                <c:pt idx="9">
                  <c:v>0.83</c:v>
                </c:pt>
                <c:pt idx="10">
                  <c:v>0.87</c:v>
                </c:pt>
                <c:pt idx="11">
                  <c:v>0.87</c:v>
                </c:pt>
                <c:pt idx="12">
                  <c:v>0.82</c:v>
                </c:pt>
                <c:pt idx="13">
                  <c:v>0.83</c:v>
                </c:pt>
                <c:pt idx="14">
                  <c:v>0.85</c:v>
                </c:pt>
                <c:pt idx="15">
                  <c:v>0.8</c:v>
                </c:pt>
              </c:numCache>
            </c:numRef>
          </c:val>
          <c:smooth val="0"/>
          <c:extLst>
            <c:ext xmlns:c16="http://schemas.microsoft.com/office/drawing/2014/chart" uri="{C3380CC4-5D6E-409C-BE32-E72D297353CC}">
              <c16:uniqueId val="{00000012-657C-4120-B373-0FD189C64292}"/>
            </c:ext>
          </c:extLst>
        </c:ser>
        <c:dLbls>
          <c:showLegendKey val="0"/>
          <c:showVal val="0"/>
          <c:showCatName val="0"/>
          <c:showSerName val="0"/>
          <c:showPercent val="0"/>
          <c:showBubbleSize val="0"/>
        </c:dLbls>
        <c:smooth val="0"/>
        <c:axId val="2087310287"/>
        <c:axId val="2087311951"/>
      </c:lineChart>
      <c:catAx>
        <c:axId val="2087310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87311951"/>
        <c:crosses val="autoZero"/>
        <c:auto val="1"/>
        <c:lblAlgn val="ctr"/>
        <c:lblOffset val="100"/>
        <c:noMultiLvlLbl val="0"/>
      </c:catAx>
      <c:valAx>
        <c:axId val="2087311951"/>
        <c:scaling>
          <c:orientation val="minMax"/>
          <c:max val="1"/>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87310287"/>
        <c:crosses val="autoZero"/>
        <c:crossBetween val="between"/>
      </c:valAx>
    </c:plotArea>
    <c:legend>
      <c:legendPos val="t"/>
      <c:legendEntry>
        <c:idx val="0"/>
        <c:delete val="1"/>
      </c:legendEntry>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854651296883147E-2"/>
          <c:y val="0.2144941630031256"/>
          <c:w val="0.91725724091166982"/>
          <c:h val="0.6750646800016965"/>
        </c:manualLayout>
      </c:layout>
      <c:lineChart>
        <c:grouping val="standard"/>
        <c:varyColors val="0"/>
        <c:ser>
          <c:idx val="0"/>
          <c:order val="0"/>
          <c:tx>
            <c:strRef>
              <c:f>Sheet12!$A$2</c:f>
              <c:strCache>
                <c:ptCount val="1"/>
                <c:pt idx="0">
                  <c:v>Cesarean after Induction</c:v>
                </c:pt>
              </c:strCache>
            </c:strRef>
          </c:tx>
          <c:spPr>
            <a:ln w="38100" cap="rnd">
              <a:solidFill>
                <a:srgbClr val="CC99FF"/>
              </a:solidFill>
              <a:round/>
            </a:ln>
            <a:effectLst/>
          </c:spPr>
          <c:marker>
            <c:symbol val="none"/>
          </c:marker>
          <c:dLbls>
            <c:dLbl>
              <c:idx val="0"/>
              <c:layout>
                <c:manualLayout>
                  <c:x val="-4.1007615700058564E-2"/>
                  <c:y val="-1.0076605169980067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0A8-43A9-80CC-13D05F9A18DD}"/>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Sheet12!$B$1:$G$1</c:f>
              <c:strCache>
                <c:ptCount val="6"/>
                <c:pt idx="0">
                  <c:v>Baseline</c:v>
                </c:pt>
                <c:pt idx="1">
                  <c:v>Quarter 1 2021</c:v>
                </c:pt>
                <c:pt idx="2">
                  <c:v>Quarter 2 2021</c:v>
                </c:pt>
                <c:pt idx="3">
                  <c:v>Quarter 3 2021</c:v>
                </c:pt>
                <c:pt idx="4">
                  <c:v>Quarter 4 2021</c:v>
                </c:pt>
                <c:pt idx="5">
                  <c:v>Quarter 1 2022</c:v>
                </c:pt>
              </c:strCache>
            </c:strRef>
          </c:cat>
          <c:val>
            <c:numRef>
              <c:f>Sheet12!$B$2:$G$2</c:f>
              <c:numCache>
                <c:formatCode>0%</c:formatCode>
                <c:ptCount val="6"/>
                <c:pt idx="0">
                  <c:v>0.51</c:v>
                </c:pt>
                <c:pt idx="1">
                  <c:v>0.54</c:v>
                </c:pt>
                <c:pt idx="2" formatCode="0.00%">
                  <c:v>0.5464</c:v>
                </c:pt>
                <c:pt idx="3">
                  <c:v>0.53</c:v>
                </c:pt>
                <c:pt idx="4" formatCode="0.00%">
                  <c:v>0.59099999999999997</c:v>
                </c:pt>
                <c:pt idx="5" formatCode="0.00%">
                  <c:v>0.59499999999999997</c:v>
                </c:pt>
              </c:numCache>
            </c:numRef>
          </c:val>
          <c:smooth val="0"/>
          <c:extLst>
            <c:ext xmlns:c16="http://schemas.microsoft.com/office/drawing/2014/chart" uri="{C3380CC4-5D6E-409C-BE32-E72D297353CC}">
              <c16:uniqueId val="{00000000-E380-48F7-9DA3-BD6C38CFDD31}"/>
            </c:ext>
          </c:extLst>
        </c:ser>
        <c:ser>
          <c:idx val="1"/>
          <c:order val="1"/>
          <c:tx>
            <c:strRef>
              <c:f>Sheet12!$A$3</c:f>
              <c:strCache>
                <c:ptCount val="1"/>
                <c:pt idx="0">
                  <c:v>Labor Dystocia</c:v>
                </c:pt>
              </c:strCache>
            </c:strRef>
          </c:tx>
          <c:spPr>
            <a:ln w="38100" cap="rnd">
              <a:solidFill>
                <a:srgbClr val="FF99CC"/>
              </a:solidFill>
              <a:round/>
            </a:ln>
            <a:effectLst/>
          </c:spPr>
          <c:marker>
            <c:symbol val="none"/>
          </c:marker>
          <c:dLbls>
            <c:dLbl>
              <c:idx val="0"/>
              <c:layout>
                <c:manualLayout>
                  <c:x val="-4.2179261862917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0A8-43A9-80CC-13D05F9A18DD}"/>
                </c:ext>
              </c:extLst>
            </c:dLbl>
            <c:dLbl>
              <c:idx val="5"/>
              <c:layout>
                <c:manualLayout>
                  <c:x val="0"/>
                  <c:y val="2.7481967933953206E-2"/>
                </c:manualLayout>
              </c:layout>
              <c:tx>
                <c:rich>
                  <a:bodyPr/>
                  <a:lstStyle/>
                  <a:p>
                    <a:r>
                      <a:rPr lang="en-US"/>
                      <a:t>59%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0A8-43A9-80CC-13D05F9A18DD}"/>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Sheet12!$B$1:$G$1</c:f>
              <c:strCache>
                <c:ptCount val="6"/>
                <c:pt idx="0">
                  <c:v>Baseline</c:v>
                </c:pt>
                <c:pt idx="1">
                  <c:v>Quarter 1 2021</c:v>
                </c:pt>
                <c:pt idx="2">
                  <c:v>Quarter 2 2021</c:v>
                </c:pt>
                <c:pt idx="3">
                  <c:v>Quarter 3 2021</c:v>
                </c:pt>
                <c:pt idx="4">
                  <c:v>Quarter 4 2021</c:v>
                </c:pt>
                <c:pt idx="5">
                  <c:v>Quarter 1 2022</c:v>
                </c:pt>
              </c:strCache>
            </c:strRef>
          </c:cat>
          <c:val>
            <c:numRef>
              <c:f>Sheet12!$B$3:$G$3</c:f>
              <c:numCache>
                <c:formatCode>0%</c:formatCode>
                <c:ptCount val="6"/>
                <c:pt idx="0">
                  <c:v>0.37</c:v>
                </c:pt>
                <c:pt idx="1">
                  <c:v>0.48</c:v>
                </c:pt>
                <c:pt idx="2">
                  <c:v>0.49</c:v>
                </c:pt>
                <c:pt idx="3" formatCode="0.00%">
                  <c:v>0.53220000000000001</c:v>
                </c:pt>
                <c:pt idx="4" formatCode="0.00%">
                  <c:v>0.56569999999999998</c:v>
                </c:pt>
                <c:pt idx="5" formatCode="0.00%">
                  <c:v>0.58960000000000001</c:v>
                </c:pt>
              </c:numCache>
            </c:numRef>
          </c:val>
          <c:smooth val="0"/>
          <c:extLst>
            <c:ext xmlns:c16="http://schemas.microsoft.com/office/drawing/2014/chart" uri="{C3380CC4-5D6E-409C-BE32-E72D297353CC}">
              <c16:uniqueId val="{00000001-E380-48F7-9DA3-BD6C38CFDD31}"/>
            </c:ext>
          </c:extLst>
        </c:ser>
        <c:ser>
          <c:idx val="2"/>
          <c:order val="2"/>
          <c:tx>
            <c:strRef>
              <c:f>Sheet12!$A$4</c:f>
              <c:strCache>
                <c:ptCount val="1"/>
                <c:pt idx="0">
                  <c:v>Fetal Heart Rate Concerns</c:v>
                </c:pt>
              </c:strCache>
            </c:strRef>
          </c:tx>
          <c:spPr>
            <a:ln w="44450" cap="rnd">
              <a:solidFill>
                <a:srgbClr val="6699FF"/>
              </a:solidFill>
              <a:round/>
            </a:ln>
            <a:effectLst/>
          </c:spPr>
          <c:marker>
            <c:symbol val="none"/>
          </c:marker>
          <c:dLbls>
            <c:dLbl>
              <c:idx val="0"/>
              <c:layout>
                <c:manualLayout>
                  <c:x val="-4.2179261862917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0A8-43A9-80CC-13D05F9A18DD}"/>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A8-43A9-80CC-13D05F9A18DD}"/>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Sheet12!$B$1:$G$1</c:f>
              <c:strCache>
                <c:ptCount val="6"/>
                <c:pt idx="0">
                  <c:v>Baseline</c:v>
                </c:pt>
                <c:pt idx="1">
                  <c:v>Quarter 1 2021</c:v>
                </c:pt>
                <c:pt idx="2">
                  <c:v>Quarter 2 2021</c:v>
                </c:pt>
                <c:pt idx="3">
                  <c:v>Quarter 3 2021</c:v>
                </c:pt>
                <c:pt idx="4">
                  <c:v>Quarter 4 2021</c:v>
                </c:pt>
                <c:pt idx="5">
                  <c:v>Quarter 1 2022</c:v>
                </c:pt>
              </c:strCache>
            </c:strRef>
          </c:cat>
          <c:val>
            <c:numRef>
              <c:f>Sheet12!$B$4:$G$4</c:f>
              <c:numCache>
                <c:formatCode>0%</c:formatCode>
                <c:ptCount val="6"/>
                <c:pt idx="0">
                  <c:v>0.8</c:v>
                </c:pt>
                <c:pt idx="1">
                  <c:v>0.78</c:v>
                </c:pt>
                <c:pt idx="2">
                  <c:v>0.83</c:v>
                </c:pt>
                <c:pt idx="3">
                  <c:v>0.79</c:v>
                </c:pt>
                <c:pt idx="4">
                  <c:v>0.77</c:v>
                </c:pt>
                <c:pt idx="5">
                  <c:v>0.76</c:v>
                </c:pt>
              </c:numCache>
            </c:numRef>
          </c:val>
          <c:smooth val="0"/>
          <c:extLst>
            <c:ext xmlns:c16="http://schemas.microsoft.com/office/drawing/2014/chart" uri="{C3380CC4-5D6E-409C-BE32-E72D297353CC}">
              <c16:uniqueId val="{00000002-E380-48F7-9DA3-BD6C38CFDD31}"/>
            </c:ext>
          </c:extLst>
        </c:ser>
        <c:ser>
          <c:idx val="3"/>
          <c:order val="3"/>
          <c:tx>
            <c:strRef>
              <c:f>Sheet12!$A$5</c:f>
              <c:strCache>
                <c:ptCount val="1"/>
                <c:pt idx="0">
                  <c:v>Total NTSV C-Sections</c:v>
                </c:pt>
              </c:strCache>
            </c:strRef>
          </c:tx>
          <c:spPr>
            <a:ln w="38100" cap="rnd">
              <a:solidFill>
                <a:schemeClr val="accent5">
                  <a:lumMod val="50000"/>
                </a:schemeClr>
              </a:solidFill>
              <a:round/>
            </a:ln>
            <a:effectLst/>
          </c:spPr>
          <c:marker>
            <c:symbol val="none"/>
          </c:marker>
          <c:dLbls>
            <c:dLbl>
              <c:idx val="0"/>
              <c:layout>
                <c:manualLayout>
                  <c:x val="-4.21792618629174E-2"/>
                  <c:y val="2.74819679339532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0A8-43A9-80CC-13D05F9A18DD}"/>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A8-43A9-80CC-13D05F9A18DD}"/>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Sheet12!$B$1:$G$1</c:f>
              <c:strCache>
                <c:ptCount val="6"/>
                <c:pt idx="0">
                  <c:v>Baseline</c:v>
                </c:pt>
                <c:pt idx="1">
                  <c:v>Quarter 1 2021</c:v>
                </c:pt>
                <c:pt idx="2">
                  <c:v>Quarter 2 2021</c:v>
                </c:pt>
                <c:pt idx="3">
                  <c:v>Quarter 3 2021</c:v>
                </c:pt>
                <c:pt idx="4">
                  <c:v>Quarter 4 2021</c:v>
                </c:pt>
                <c:pt idx="5">
                  <c:v>Quarter 1 2022</c:v>
                </c:pt>
              </c:strCache>
            </c:strRef>
          </c:cat>
          <c:val>
            <c:numRef>
              <c:f>Sheet12!$B$5:$G$5</c:f>
              <c:numCache>
                <c:formatCode>0%</c:formatCode>
                <c:ptCount val="6"/>
                <c:pt idx="0">
                  <c:v>0.6</c:v>
                </c:pt>
                <c:pt idx="1">
                  <c:v>0.62</c:v>
                </c:pt>
                <c:pt idx="2">
                  <c:v>0.64</c:v>
                </c:pt>
                <c:pt idx="3">
                  <c:v>0.63</c:v>
                </c:pt>
                <c:pt idx="4">
                  <c:v>0.66</c:v>
                </c:pt>
                <c:pt idx="5">
                  <c:v>0.66</c:v>
                </c:pt>
              </c:numCache>
            </c:numRef>
          </c:val>
          <c:smooth val="0"/>
          <c:extLst>
            <c:ext xmlns:c16="http://schemas.microsoft.com/office/drawing/2014/chart" uri="{C3380CC4-5D6E-409C-BE32-E72D297353CC}">
              <c16:uniqueId val="{00000003-E380-48F7-9DA3-BD6C38CFDD31}"/>
            </c:ext>
          </c:extLst>
        </c:ser>
        <c:dLbls>
          <c:showLegendKey val="0"/>
          <c:showVal val="0"/>
          <c:showCatName val="0"/>
          <c:showSerName val="0"/>
          <c:showPercent val="0"/>
          <c:showBubbleSize val="0"/>
        </c:dLbls>
        <c:smooth val="0"/>
        <c:axId val="529202431"/>
        <c:axId val="529203679"/>
      </c:lineChart>
      <c:catAx>
        <c:axId val="529202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9203679"/>
        <c:crosses val="autoZero"/>
        <c:auto val="1"/>
        <c:lblAlgn val="ctr"/>
        <c:lblOffset val="100"/>
        <c:noMultiLvlLbl val="0"/>
      </c:catAx>
      <c:valAx>
        <c:axId val="529203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2920243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Failed Induction</a:t>
            </a:r>
            <a:r>
              <a:rPr lang="en-US"/>
              <a:t>:</a:t>
            </a:r>
          </a:p>
          <a:p>
            <a:pPr>
              <a:defRPr/>
            </a:pPr>
            <a:r>
              <a:rPr lang="en-US"/>
              <a:t> </a:t>
            </a:r>
            <a:r>
              <a:rPr lang="en-US" sz="1600"/>
              <a:t>Cesarean after</a:t>
            </a:r>
            <a:r>
              <a:rPr lang="en-US" sz="1600" baseline="0"/>
              <a:t> induction &lt;6cm dilated</a:t>
            </a:r>
            <a:endParaRPr lang="en-US" sz="1600"/>
          </a:p>
        </c:rich>
      </c:tx>
      <c:layout>
        <c:manualLayout>
          <c:xMode val="edge"/>
          <c:yMode val="edge"/>
          <c:x val="0.2853452616077315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8488949332045721E-2"/>
          <c:y val="0.14415056562573672"/>
          <c:w val="0.932815129323047"/>
          <c:h val="0.71763223382523744"/>
        </c:manualLayout>
      </c:layout>
      <c:barChart>
        <c:barDir val="col"/>
        <c:grouping val="stacked"/>
        <c:varyColors val="0"/>
        <c:ser>
          <c:idx val="0"/>
          <c:order val="0"/>
          <c:tx>
            <c:strRef>
              <c:f>Sheet2!$B$1</c:f>
              <c:strCache>
                <c:ptCount val="1"/>
                <c:pt idx="0">
                  <c:v>Met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Sheet2!$A$2:$A$7</c:f>
              <c:strCache>
                <c:ptCount val="6"/>
                <c:pt idx="0">
                  <c:v>Baseline</c:v>
                </c:pt>
                <c:pt idx="1">
                  <c:v>Quarter 1 2021</c:v>
                </c:pt>
                <c:pt idx="2">
                  <c:v>Quarter 2 2021</c:v>
                </c:pt>
                <c:pt idx="3">
                  <c:v>Quarter 3 2021</c:v>
                </c:pt>
                <c:pt idx="4">
                  <c:v>Quarter 4 2021</c:v>
                </c:pt>
                <c:pt idx="5">
                  <c:v>Quarter 1 2022</c:v>
                </c:pt>
              </c:strCache>
            </c:strRef>
          </c:cat>
          <c:val>
            <c:numRef>
              <c:f>Sheet2!$B$2:$B$7</c:f>
              <c:numCache>
                <c:formatCode>General</c:formatCode>
                <c:ptCount val="6"/>
                <c:pt idx="0">
                  <c:v>35</c:v>
                </c:pt>
                <c:pt idx="1">
                  <c:v>39</c:v>
                </c:pt>
                <c:pt idx="2">
                  <c:v>39</c:v>
                </c:pt>
                <c:pt idx="3">
                  <c:v>36</c:v>
                </c:pt>
                <c:pt idx="4">
                  <c:v>42</c:v>
                </c:pt>
                <c:pt idx="5">
                  <c:v>45</c:v>
                </c:pt>
              </c:numCache>
            </c:numRef>
          </c:val>
          <c:extLst>
            <c:ext xmlns:c16="http://schemas.microsoft.com/office/drawing/2014/chart" uri="{C3380CC4-5D6E-409C-BE32-E72D297353CC}">
              <c16:uniqueId val="{00000000-6490-46BB-BC58-F22437B0339A}"/>
            </c:ext>
          </c:extLst>
        </c:ser>
        <c:ser>
          <c:idx val="1"/>
          <c:order val="1"/>
          <c:tx>
            <c:strRef>
              <c:f>Sheet2!$C$1</c:f>
              <c:strCache>
                <c:ptCount val="1"/>
                <c:pt idx="0">
                  <c:v>Did Not Meet </c:v>
                </c:pt>
              </c:strCache>
            </c:strRef>
          </c:tx>
          <c:spPr>
            <a:solidFill>
              <a:srgbClr val="FF5050"/>
            </a:solidFill>
            <a:ln>
              <a:noFill/>
            </a:ln>
            <a:effectLst/>
          </c:spPr>
          <c:invertIfNegative val="0"/>
          <c:cat>
            <c:strRef>
              <c:f>Sheet2!$A$2:$A$7</c:f>
              <c:strCache>
                <c:ptCount val="6"/>
                <c:pt idx="0">
                  <c:v>Baseline</c:v>
                </c:pt>
                <c:pt idx="1">
                  <c:v>Quarter 1 2021</c:v>
                </c:pt>
                <c:pt idx="2">
                  <c:v>Quarter 2 2021</c:v>
                </c:pt>
                <c:pt idx="3">
                  <c:v>Quarter 3 2021</c:v>
                </c:pt>
                <c:pt idx="4">
                  <c:v>Quarter 4 2021</c:v>
                </c:pt>
                <c:pt idx="5">
                  <c:v>Quarter 1 2022</c:v>
                </c:pt>
              </c:strCache>
            </c:strRef>
          </c:cat>
          <c:val>
            <c:numRef>
              <c:f>Sheet2!$C$2:$C$7</c:f>
              <c:numCache>
                <c:formatCode>General</c:formatCode>
                <c:ptCount val="6"/>
                <c:pt idx="0">
                  <c:v>65</c:v>
                </c:pt>
                <c:pt idx="1">
                  <c:v>61</c:v>
                </c:pt>
                <c:pt idx="2">
                  <c:v>61</c:v>
                </c:pt>
                <c:pt idx="3">
                  <c:v>64</c:v>
                </c:pt>
                <c:pt idx="4">
                  <c:v>58</c:v>
                </c:pt>
                <c:pt idx="5">
                  <c:v>55</c:v>
                </c:pt>
              </c:numCache>
            </c:numRef>
          </c:val>
          <c:extLst>
            <c:ext xmlns:c16="http://schemas.microsoft.com/office/drawing/2014/chart" uri="{C3380CC4-5D6E-409C-BE32-E72D297353CC}">
              <c16:uniqueId val="{00000001-6490-46BB-BC58-F22437B0339A}"/>
            </c:ext>
          </c:extLst>
        </c:ser>
        <c:dLbls>
          <c:showLegendKey val="0"/>
          <c:showVal val="0"/>
          <c:showCatName val="0"/>
          <c:showSerName val="0"/>
          <c:showPercent val="0"/>
          <c:showBubbleSize val="0"/>
        </c:dLbls>
        <c:gapWidth val="150"/>
        <c:overlap val="100"/>
        <c:axId val="1369873104"/>
        <c:axId val="1369872272"/>
      </c:barChart>
      <c:catAx>
        <c:axId val="136987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69872272"/>
        <c:crosses val="autoZero"/>
        <c:auto val="1"/>
        <c:lblAlgn val="ctr"/>
        <c:lblOffset val="100"/>
        <c:noMultiLvlLbl val="0"/>
      </c:catAx>
      <c:valAx>
        <c:axId val="136987227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9873104"/>
        <c:crosses val="autoZero"/>
        <c:crossBetween val="between"/>
      </c:valAx>
      <c:spPr>
        <a:noFill/>
        <a:ln>
          <a:noFill/>
        </a:ln>
        <a:effectLst/>
      </c:spPr>
    </c:plotArea>
    <c:legend>
      <c:legendPos val="b"/>
      <c:layout>
        <c:manualLayout>
          <c:xMode val="edge"/>
          <c:yMode val="edge"/>
          <c:x val="0.39995915536725507"/>
          <c:y val="0.93544776458685452"/>
          <c:w val="0.27486537464511873"/>
          <c:h val="6.455223541314553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ACOG/SMFM</a:t>
            </a:r>
            <a:r>
              <a:rPr lang="en-US" sz="1400" baseline="0"/>
              <a:t> Criteria Not Met for Failed Inductions</a:t>
            </a:r>
            <a:endParaRPr lang="en-US" sz="1400"/>
          </a:p>
        </c:rich>
      </c:tx>
      <c:layout>
        <c:manualLayout>
          <c:xMode val="edge"/>
          <c:yMode val="edge"/>
          <c:x val="0.11988117414561103"/>
          <c:y val="4.1666666666666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995-453A-A5E6-068EB596D03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995-453A-A5E6-068EB596D03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995-453A-A5E6-068EB596D03D}"/>
              </c:ext>
            </c:extLst>
          </c:dPt>
          <c:cat>
            <c:strRef>
              <c:f>Sheet1!$A$1:$A$3</c:f>
              <c:strCache>
                <c:ptCount val="3"/>
                <c:pt idx="0">
                  <c:v>Criteria 1</c:v>
                </c:pt>
                <c:pt idx="1">
                  <c:v>Criteria 2</c:v>
                </c:pt>
                <c:pt idx="2">
                  <c:v>Both Criteria </c:v>
                </c:pt>
              </c:strCache>
            </c:strRef>
          </c:cat>
          <c:val>
            <c:numRef>
              <c:f>Sheet1!$B$1:$B$3</c:f>
              <c:numCache>
                <c:formatCode>General</c:formatCode>
                <c:ptCount val="3"/>
                <c:pt idx="0">
                  <c:v>239</c:v>
                </c:pt>
                <c:pt idx="1">
                  <c:v>233</c:v>
                </c:pt>
                <c:pt idx="2">
                  <c:v>434</c:v>
                </c:pt>
              </c:numCache>
            </c:numRef>
          </c:val>
          <c:extLst>
            <c:ext xmlns:c16="http://schemas.microsoft.com/office/drawing/2014/chart" uri="{C3380CC4-5D6E-409C-BE32-E72D297353CC}">
              <c16:uniqueId val="{00000006-3995-453A-A5E6-068EB596D03D}"/>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0.117262590426732"/>
          <c:y val="0.32427311169437156"/>
          <c:w val="0.29139775885354469"/>
          <c:h val="0.3518700787401574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Active Phase Arrest: </a:t>
            </a:r>
          </a:p>
          <a:p>
            <a:pPr>
              <a:defRPr sz="2000"/>
            </a:pPr>
            <a:r>
              <a:rPr lang="en-US" sz="1600"/>
              <a:t>Labor Dystocia or</a:t>
            </a:r>
            <a:r>
              <a:rPr lang="en-US" sz="1600" baseline="0"/>
              <a:t> Cesarean After Induction </a:t>
            </a:r>
            <a:r>
              <a:rPr lang="en-US" sz="1600"/>
              <a:t> </a:t>
            </a:r>
            <a:r>
              <a:rPr lang="en-US" sz="1600" b="0" i="0" u="none" strike="noStrike" baseline="0">
                <a:effectLst/>
              </a:rPr>
              <a:t>≥6m dilated but not pushing</a:t>
            </a:r>
            <a:endParaRPr lang="en-US" sz="1600" b="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Sheet2!$B$9</c:f>
              <c:strCache>
                <c:ptCount val="1"/>
                <c:pt idx="0">
                  <c:v>Met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Sheet2!$A$10:$A$15</c:f>
              <c:strCache>
                <c:ptCount val="6"/>
                <c:pt idx="0">
                  <c:v>Baseline</c:v>
                </c:pt>
                <c:pt idx="1">
                  <c:v>Quarter 1 2021</c:v>
                </c:pt>
                <c:pt idx="2">
                  <c:v>Quarter 2 2021</c:v>
                </c:pt>
                <c:pt idx="3">
                  <c:v>Quarter 3 2021</c:v>
                </c:pt>
                <c:pt idx="4">
                  <c:v>Quarter 4 2021</c:v>
                </c:pt>
                <c:pt idx="5">
                  <c:v>Quarter 1 2022</c:v>
                </c:pt>
              </c:strCache>
            </c:strRef>
          </c:cat>
          <c:val>
            <c:numRef>
              <c:f>Sheet2!$B$10:$B$15</c:f>
              <c:numCache>
                <c:formatCode>General</c:formatCode>
                <c:ptCount val="6"/>
                <c:pt idx="0">
                  <c:v>69</c:v>
                </c:pt>
                <c:pt idx="1">
                  <c:v>77</c:v>
                </c:pt>
                <c:pt idx="2">
                  <c:v>79</c:v>
                </c:pt>
                <c:pt idx="3">
                  <c:v>80</c:v>
                </c:pt>
                <c:pt idx="4">
                  <c:v>73</c:v>
                </c:pt>
                <c:pt idx="5">
                  <c:v>85</c:v>
                </c:pt>
              </c:numCache>
            </c:numRef>
          </c:val>
          <c:extLst>
            <c:ext xmlns:c16="http://schemas.microsoft.com/office/drawing/2014/chart" uri="{C3380CC4-5D6E-409C-BE32-E72D297353CC}">
              <c16:uniqueId val="{00000000-EB48-4199-86E1-282373E6EC04}"/>
            </c:ext>
          </c:extLst>
        </c:ser>
        <c:ser>
          <c:idx val="1"/>
          <c:order val="1"/>
          <c:tx>
            <c:strRef>
              <c:f>Sheet2!$C$9</c:f>
              <c:strCache>
                <c:ptCount val="1"/>
                <c:pt idx="0">
                  <c:v>Did Not Meet </c:v>
                </c:pt>
              </c:strCache>
            </c:strRef>
          </c:tx>
          <c:spPr>
            <a:solidFill>
              <a:srgbClr val="FF5050"/>
            </a:solidFill>
            <a:ln>
              <a:noFill/>
            </a:ln>
            <a:effectLst/>
          </c:spPr>
          <c:invertIfNegative val="0"/>
          <c:cat>
            <c:strRef>
              <c:f>Sheet2!$A$10:$A$15</c:f>
              <c:strCache>
                <c:ptCount val="6"/>
                <c:pt idx="0">
                  <c:v>Baseline</c:v>
                </c:pt>
                <c:pt idx="1">
                  <c:v>Quarter 1 2021</c:v>
                </c:pt>
                <c:pt idx="2">
                  <c:v>Quarter 2 2021</c:v>
                </c:pt>
                <c:pt idx="3">
                  <c:v>Quarter 3 2021</c:v>
                </c:pt>
                <c:pt idx="4">
                  <c:v>Quarter 4 2021</c:v>
                </c:pt>
                <c:pt idx="5">
                  <c:v>Quarter 1 2022</c:v>
                </c:pt>
              </c:strCache>
            </c:strRef>
          </c:cat>
          <c:val>
            <c:numRef>
              <c:f>Sheet2!$C$10:$C$15</c:f>
              <c:numCache>
                <c:formatCode>General</c:formatCode>
                <c:ptCount val="6"/>
                <c:pt idx="0">
                  <c:v>31</c:v>
                </c:pt>
                <c:pt idx="1">
                  <c:v>23</c:v>
                </c:pt>
                <c:pt idx="2">
                  <c:v>21</c:v>
                </c:pt>
                <c:pt idx="3">
                  <c:v>20</c:v>
                </c:pt>
                <c:pt idx="4">
                  <c:v>27</c:v>
                </c:pt>
                <c:pt idx="5">
                  <c:v>15</c:v>
                </c:pt>
              </c:numCache>
            </c:numRef>
          </c:val>
          <c:extLst>
            <c:ext xmlns:c16="http://schemas.microsoft.com/office/drawing/2014/chart" uri="{C3380CC4-5D6E-409C-BE32-E72D297353CC}">
              <c16:uniqueId val="{00000001-EB48-4199-86E1-282373E6EC04}"/>
            </c:ext>
          </c:extLst>
        </c:ser>
        <c:dLbls>
          <c:showLegendKey val="0"/>
          <c:showVal val="0"/>
          <c:showCatName val="0"/>
          <c:showSerName val="0"/>
          <c:showPercent val="0"/>
          <c:showBubbleSize val="0"/>
        </c:dLbls>
        <c:gapWidth val="150"/>
        <c:overlap val="100"/>
        <c:axId val="1746888880"/>
        <c:axId val="1746889712"/>
      </c:barChart>
      <c:catAx>
        <c:axId val="1746888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46889712"/>
        <c:crosses val="autoZero"/>
        <c:auto val="1"/>
        <c:lblAlgn val="ctr"/>
        <c:lblOffset val="100"/>
        <c:noMultiLvlLbl val="0"/>
      </c:catAx>
      <c:valAx>
        <c:axId val="174688971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46888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444C55">
                    <a:lumMod val="65000"/>
                    <a:lumOff val="35000"/>
                  </a:srgbClr>
                </a:solidFill>
                <a:latin typeface="+mn-lt"/>
                <a:ea typeface="+mn-ea"/>
                <a:cs typeface="+mn-cs"/>
              </a:defRPr>
            </a:pPr>
            <a:r>
              <a:rPr lang="en-US" sz="2000"/>
              <a:t>Second Stage Arrest:</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444C55">
                    <a:lumMod val="65000"/>
                    <a:lumOff val="35000"/>
                  </a:srgbClr>
                </a:solidFill>
              </a:defRPr>
            </a:pPr>
            <a:r>
              <a:rPr lang="en-US" sz="1600" b="0" i="0" baseline="0">
                <a:effectLst/>
              </a:rPr>
              <a:t>Labor Dystocia or Cesarean After Induction 10cm dilated and pushing</a:t>
            </a:r>
            <a:endParaRPr lang="en-US" sz="12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444C55">
                    <a:lumMod val="65000"/>
                    <a:lumOff val="35000"/>
                  </a:srgbClr>
                </a:solidFill>
              </a:defRPr>
            </a:pPr>
            <a:endParaRPr lang="en-US"/>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444C55">
                  <a:lumMod val="65000"/>
                  <a:lumOff val="35000"/>
                </a:srgbClr>
              </a:solidFill>
              <a:latin typeface="+mn-lt"/>
              <a:ea typeface="+mn-ea"/>
              <a:cs typeface="+mn-cs"/>
            </a:defRPr>
          </a:pPr>
          <a:endParaRPr lang="en-US"/>
        </a:p>
      </c:txPr>
    </c:title>
    <c:autoTitleDeleted val="0"/>
    <c:plotArea>
      <c:layout/>
      <c:barChart>
        <c:barDir val="col"/>
        <c:grouping val="stacked"/>
        <c:varyColors val="0"/>
        <c:ser>
          <c:idx val="0"/>
          <c:order val="0"/>
          <c:tx>
            <c:strRef>
              <c:f>Sheet2!$B$17</c:f>
              <c:strCache>
                <c:ptCount val="1"/>
                <c:pt idx="0">
                  <c:v>Met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Sheet2!$A$18:$A$23</c:f>
              <c:strCache>
                <c:ptCount val="6"/>
                <c:pt idx="0">
                  <c:v>Baseline</c:v>
                </c:pt>
                <c:pt idx="1">
                  <c:v>Quarter 1 2021</c:v>
                </c:pt>
                <c:pt idx="2">
                  <c:v>Quarter 2 2021</c:v>
                </c:pt>
                <c:pt idx="3">
                  <c:v>Quarter 3 2021</c:v>
                </c:pt>
                <c:pt idx="4">
                  <c:v>Quarter 4 2021</c:v>
                </c:pt>
                <c:pt idx="5">
                  <c:v>Quarter 1 2022</c:v>
                </c:pt>
              </c:strCache>
            </c:strRef>
          </c:cat>
          <c:val>
            <c:numRef>
              <c:f>Sheet2!$B$18:$B$23</c:f>
              <c:numCache>
                <c:formatCode>General</c:formatCode>
                <c:ptCount val="6"/>
                <c:pt idx="0">
                  <c:v>35</c:v>
                </c:pt>
                <c:pt idx="1">
                  <c:v>47</c:v>
                </c:pt>
                <c:pt idx="2">
                  <c:v>47</c:v>
                </c:pt>
                <c:pt idx="3">
                  <c:v>49</c:v>
                </c:pt>
                <c:pt idx="4">
                  <c:v>57</c:v>
                </c:pt>
                <c:pt idx="5">
                  <c:v>56</c:v>
                </c:pt>
              </c:numCache>
            </c:numRef>
          </c:val>
          <c:extLst>
            <c:ext xmlns:c16="http://schemas.microsoft.com/office/drawing/2014/chart" uri="{C3380CC4-5D6E-409C-BE32-E72D297353CC}">
              <c16:uniqueId val="{00000000-0D7F-486E-AD8E-3BC9DE3B954B}"/>
            </c:ext>
          </c:extLst>
        </c:ser>
        <c:ser>
          <c:idx val="1"/>
          <c:order val="1"/>
          <c:tx>
            <c:strRef>
              <c:f>Sheet2!$C$17</c:f>
              <c:strCache>
                <c:ptCount val="1"/>
                <c:pt idx="0">
                  <c:v>Did not Meet </c:v>
                </c:pt>
              </c:strCache>
            </c:strRef>
          </c:tx>
          <c:spPr>
            <a:solidFill>
              <a:srgbClr val="FF5050"/>
            </a:solidFill>
            <a:ln>
              <a:noFill/>
            </a:ln>
            <a:effectLst/>
          </c:spPr>
          <c:invertIfNegative val="0"/>
          <c:cat>
            <c:strRef>
              <c:f>Sheet2!$A$18:$A$23</c:f>
              <c:strCache>
                <c:ptCount val="6"/>
                <c:pt idx="0">
                  <c:v>Baseline</c:v>
                </c:pt>
                <c:pt idx="1">
                  <c:v>Quarter 1 2021</c:v>
                </c:pt>
                <c:pt idx="2">
                  <c:v>Quarter 2 2021</c:v>
                </c:pt>
                <c:pt idx="3">
                  <c:v>Quarter 3 2021</c:v>
                </c:pt>
                <c:pt idx="4">
                  <c:v>Quarter 4 2021</c:v>
                </c:pt>
                <c:pt idx="5">
                  <c:v>Quarter 1 2022</c:v>
                </c:pt>
              </c:strCache>
            </c:strRef>
          </c:cat>
          <c:val>
            <c:numRef>
              <c:f>Sheet2!$C$18:$C$23</c:f>
              <c:numCache>
                <c:formatCode>General</c:formatCode>
                <c:ptCount val="6"/>
                <c:pt idx="0">
                  <c:v>65</c:v>
                </c:pt>
                <c:pt idx="1">
                  <c:v>53</c:v>
                </c:pt>
                <c:pt idx="2">
                  <c:v>53</c:v>
                </c:pt>
                <c:pt idx="3">
                  <c:v>51</c:v>
                </c:pt>
                <c:pt idx="4">
                  <c:v>43</c:v>
                </c:pt>
                <c:pt idx="5">
                  <c:v>44</c:v>
                </c:pt>
              </c:numCache>
            </c:numRef>
          </c:val>
          <c:extLst>
            <c:ext xmlns:c16="http://schemas.microsoft.com/office/drawing/2014/chart" uri="{C3380CC4-5D6E-409C-BE32-E72D297353CC}">
              <c16:uniqueId val="{00000001-0D7F-486E-AD8E-3BC9DE3B954B}"/>
            </c:ext>
          </c:extLst>
        </c:ser>
        <c:dLbls>
          <c:showLegendKey val="0"/>
          <c:showVal val="0"/>
          <c:showCatName val="0"/>
          <c:showSerName val="0"/>
          <c:showPercent val="0"/>
          <c:showBubbleSize val="0"/>
        </c:dLbls>
        <c:gapWidth val="150"/>
        <c:overlap val="100"/>
        <c:axId val="1531209328"/>
        <c:axId val="1531208496"/>
      </c:barChart>
      <c:catAx>
        <c:axId val="153120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31208496"/>
        <c:crosses val="autoZero"/>
        <c:auto val="1"/>
        <c:lblAlgn val="ctr"/>
        <c:lblOffset val="100"/>
        <c:noMultiLvlLbl val="0"/>
      </c:catAx>
      <c:valAx>
        <c:axId val="153120849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31209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a:solidFill>
                  <a:schemeClr val="tx1">
                    <a:lumMod val="50000"/>
                  </a:schemeClr>
                </a:solidFill>
                <a:effectLst/>
              </a:rPr>
              <a:t>Protocol for improving patient-reported race/ethnicity data</a:t>
            </a:r>
          </a:p>
        </c:rich>
      </c:tx>
      <c:layout>
        <c:manualLayout>
          <c:xMode val="edge"/>
          <c:yMode val="edge"/>
          <c:x val="0.17836987458300593"/>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11856670999914"/>
          <c:y val="0.22129684690997453"/>
          <c:w val="0.86967887964717505"/>
          <c:h val="0.4972038453711512"/>
        </c:manualLayout>
      </c:layout>
      <c:barChart>
        <c:barDir val="col"/>
        <c:grouping val="percentStacked"/>
        <c:varyColors val="0"/>
        <c:ser>
          <c:idx val="0"/>
          <c:order val="0"/>
          <c:tx>
            <c:strRef>
              <c:f>'SM 5'!$A$3</c:f>
              <c:strCache>
                <c:ptCount val="1"/>
                <c:pt idx="0">
                  <c:v>In Place</c:v>
                </c:pt>
              </c:strCache>
            </c:strRef>
          </c:tx>
          <c:spPr>
            <a:solidFill>
              <a:srgbClr val="00B050"/>
            </a:solidFill>
            <a:ln>
              <a:noFill/>
            </a:ln>
            <a:effectLst/>
          </c:spPr>
          <c:invertIfNegative val="0"/>
          <c:cat>
            <c:strRef>
              <c:f>'SM 5'!$B$2:$L$2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5'!$B$3:$L$3</c:f>
              <c:numCache>
                <c:formatCode>General</c:formatCode>
                <c:ptCount val="9"/>
                <c:pt idx="0">
                  <c:v>5</c:v>
                </c:pt>
                <c:pt idx="1">
                  <c:v>19</c:v>
                </c:pt>
                <c:pt idx="2">
                  <c:v>17</c:v>
                </c:pt>
                <c:pt idx="3">
                  <c:v>13</c:v>
                </c:pt>
                <c:pt idx="4">
                  <c:v>29</c:v>
                </c:pt>
                <c:pt idx="5">
                  <c:v>29</c:v>
                </c:pt>
                <c:pt idx="6">
                  <c:v>31</c:v>
                </c:pt>
                <c:pt idx="7">
                  <c:v>39</c:v>
                </c:pt>
                <c:pt idx="8">
                  <c:v>44</c:v>
                </c:pt>
              </c:numCache>
            </c:numRef>
          </c:val>
          <c:extLst>
            <c:ext xmlns:c16="http://schemas.microsoft.com/office/drawing/2014/chart" uri="{C3380CC4-5D6E-409C-BE32-E72D297353CC}">
              <c16:uniqueId val="{00000000-FB56-4711-8B68-3D111B1BA64D}"/>
            </c:ext>
          </c:extLst>
        </c:ser>
        <c:ser>
          <c:idx val="1"/>
          <c:order val="1"/>
          <c:tx>
            <c:strRef>
              <c:f>'SM 5'!$A$4</c:f>
              <c:strCache>
                <c:ptCount val="1"/>
                <c:pt idx="0">
                  <c:v>Working on it </c:v>
                </c:pt>
              </c:strCache>
            </c:strRef>
          </c:tx>
          <c:spPr>
            <a:solidFill>
              <a:srgbClr val="FFC000"/>
            </a:solidFill>
            <a:ln>
              <a:noFill/>
            </a:ln>
            <a:effectLst/>
          </c:spPr>
          <c:invertIfNegative val="0"/>
          <c:cat>
            <c:strRef>
              <c:f>'SM 5'!$B$2:$L$2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5'!$B$4:$L$4</c:f>
              <c:numCache>
                <c:formatCode>General</c:formatCode>
                <c:ptCount val="9"/>
                <c:pt idx="0">
                  <c:v>30</c:v>
                </c:pt>
                <c:pt idx="1">
                  <c:v>48</c:v>
                </c:pt>
                <c:pt idx="2">
                  <c:v>68</c:v>
                </c:pt>
                <c:pt idx="3">
                  <c:v>63</c:v>
                </c:pt>
                <c:pt idx="4">
                  <c:v>62</c:v>
                </c:pt>
                <c:pt idx="5">
                  <c:v>63</c:v>
                </c:pt>
                <c:pt idx="6">
                  <c:v>59</c:v>
                </c:pt>
                <c:pt idx="7">
                  <c:v>53</c:v>
                </c:pt>
                <c:pt idx="8">
                  <c:v>53</c:v>
                </c:pt>
              </c:numCache>
            </c:numRef>
          </c:val>
          <c:extLst>
            <c:ext xmlns:c16="http://schemas.microsoft.com/office/drawing/2014/chart" uri="{C3380CC4-5D6E-409C-BE32-E72D297353CC}">
              <c16:uniqueId val="{00000001-FB56-4711-8B68-3D111B1BA64D}"/>
            </c:ext>
          </c:extLst>
        </c:ser>
        <c:ser>
          <c:idx val="2"/>
          <c:order val="2"/>
          <c:tx>
            <c:strRef>
              <c:f>'SM 5'!$A$5</c:f>
              <c:strCache>
                <c:ptCount val="1"/>
                <c:pt idx="0">
                  <c:v>Not Started</c:v>
                </c:pt>
              </c:strCache>
            </c:strRef>
          </c:tx>
          <c:spPr>
            <a:solidFill>
              <a:srgbClr val="FF0000"/>
            </a:solidFill>
            <a:ln>
              <a:noFill/>
            </a:ln>
            <a:effectLst/>
          </c:spPr>
          <c:invertIfNegative val="0"/>
          <c:cat>
            <c:strRef>
              <c:f>'SM 5'!$B$2:$L$2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5'!$B$5:$L$5</c:f>
              <c:numCache>
                <c:formatCode>General</c:formatCode>
                <c:ptCount val="9"/>
                <c:pt idx="0">
                  <c:v>65</c:v>
                </c:pt>
                <c:pt idx="1">
                  <c:v>33</c:v>
                </c:pt>
                <c:pt idx="2">
                  <c:v>15</c:v>
                </c:pt>
                <c:pt idx="3">
                  <c:v>25</c:v>
                </c:pt>
                <c:pt idx="4">
                  <c:v>8</c:v>
                </c:pt>
                <c:pt idx="5">
                  <c:v>7</c:v>
                </c:pt>
                <c:pt idx="6">
                  <c:v>10</c:v>
                </c:pt>
                <c:pt idx="7">
                  <c:v>8</c:v>
                </c:pt>
                <c:pt idx="8">
                  <c:v>3</c:v>
                </c:pt>
              </c:numCache>
            </c:numRef>
          </c:val>
          <c:extLst>
            <c:ext xmlns:c16="http://schemas.microsoft.com/office/drawing/2014/chart" uri="{C3380CC4-5D6E-409C-BE32-E72D297353CC}">
              <c16:uniqueId val="{00000002-FB56-4711-8B68-3D111B1BA64D}"/>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50000"/>
                  </a:schemeClr>
                </a:solidFill>
                <a:latin typeface="+mn-lt"/>
                <a:ea typeface="+mn-ea"/>
                <a:cs typeface="+mn-cs"/>
              </a:defRPr>
            </a:pPr>
            <a:r>
              <a:rPr lang="en-US" sz="1800" b="1">
                <a:solidFill>
                  <a:schemeClr val="tx1">
                    <a:lumMod val="50000"/>
                  </a:schemeClr>
                </a:solidFill>
                <a:effectLst/>
              </a:rPr>
              <a:t>Maternal QI data stratified by race/ethnicity and insurance status</a:t>
            </a:r>
          </a:p>
        </c:rich>
      </c:tx>
      <c:layout>
        <c:manualLayout>
          <c:xMode val="edge"/>
          <c:yMode val="edge"/>
          <c:x val="0.16147411865876415"/>
          <c:y val="3.7706982076181105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0.12985575229701971"/>
          <c:y val="0.20985633568699757"/>
          <c:w val="0.84820692625778038"/>
          <c:h val="0.51208414524273471"/>
        </c:manualLayout>
      </c:layout>
      <c:barChart>
        <c:barDir val="col"/>
        <c:grouping val="percentStacked"/>
        <c:varyColors val="0"/>
        <c:ser>
          <c:idx val="0"/>
          <c:order val="0"/>
          <c:tx>
            <c:strRef>
              <c:f>'SM 6'!$A$3</c:f>
              <c:strCache>
                <c:ptCount val="1"/>
                <c:pt idx="0">
                  <c:v>In Place</c:v>
                </c:pt>
              </c:strCache>
            </c:strRef>
          </c:tx>
          <c:spPr>
            <a:solidFill>
              <a:srgbClr val="00B050"/>
            </a:solidFill>
            <a:ln>
              <a:noFill/>
            </a:ln>
            <a:effectLst/>
          </c:spPr>
          <c:invertIfNegative val="0"/>
          <c:cat>
            <c:strRef>
              <c:f>'SM 6'!$B$2:$L$2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6'!$B$3:$L$3</c:f>
              <c:numCache>
                <c:formatCode>General</c:formatCode>
                <c:ptCount val="9"/>
                <c:pt idx="0">
                  <c:v>5</c:v>
                </c:pt>
                <c:pt idx="1">
                  <c:v>16</c:v>
                </c:pt>
                <c:pt idx="2">
                  <c:v>17</c:v>
                </c:pt>
                <c:pt idx="3">
                  <c:v>25</c:v>
                </c:pt>
                <c:pt idx="4">
                  <c:v>29</c:v>
                </c:pt>
                <c:pt idx="5">
                  <c:v>27</c:v>
                </c:pt>
                <c:pt idx="6">
                  <c:v>36</c:v>
                </c:pt>
                <c:pt idx="7">
                  <c:v>45</c:v>
                </c:pt>
                <c:pt idx="8">
                  <c:v>39</c:v>
                </c:pt>
              </c:numCache>
            </c:numRef>
          </c:val>
          <c:extLst>
            <c:ext xmlns:c16="http://schemas.microsoft.com/office/drawing/2014/chart" uri="{C3380CC4-5D6E-409C-BE32-E72D297353CC}">
              <c16:uniqueId val="{00000000-10EC-4B90-8F00-A1ECA98F6AE1}"/>
            </c:ext>
          </c:extLst>
        </c:ser>
        <c:ser>
          <c:idx val="1"/>
          <c:order val="1"/>
          <c:tx>
            <c:strRef>
              <c:f>'SM 6'!$A$4</c:f>
              <c:strCache>
                <c:ptCount val="1"/>
                <c:pt idx="0">
                  <c:v>Working on it </c:v>
                </c:pt>
              </c:strCache>
            </c:strRef>
          </c:tx>
          <c:spPr>
            <a:solidFill>
              <a:srgbClr val="FFC000"/>
            </a:solidFill>
            <a:ln>
              <a:noFill/>
            </a:ln>
            <a:effectLst/>
          </c:spPr>
          <c:invertIfNegative val="0"/>
          <c:cat>
            <c:strRef>
              <c:f>'SM 6'!$B$2:$L$2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6'!$B$4:$L$4</c:f>
              <c:numCache>
                <c:formatCode>General</c:formatCode>
                <c:ptCount val="9"/>
                <c:pt idx="0">
                  <c:v>30</c:v>
                </c:pt>
                <c:pt idx="1">
                  <c:v>39</c:v>
                </c:pt>
                <c:pt idx="2">
                  <c:v>51</c:v>
                </c:pt>
                <c:pt idx="3">
                  <c:v>38</c:v>
                </c:pt>
                <c:pt idx="4">
                  <c:v>56</c:v>
                </c:pt>
                <c:pt idx="5">
                  <c:v>49</c:v>
                </c:pt>
                <c:pt idx="6">
                  <c:v>46</c:v>
                </c:pt>
                <c:pt idx="7">
                  <c:v>37</c:v>
                </c:pt>
                <c:pt idx="8">
                  <c:v>55</c:v>
                </c:pt>
              </c:numCache>
            </c:numRef>
          </c:val>
          <c:extLst>
            <c:ext xmlns:c16="http://schemas.microsoft.com/office/drawing/2014/chart" uri="{C3380CC4-5D6E-409C-BE32-E72D297353CC}">
              <c16:uniqueId val="{00000001-10EC-4B90-8F00-A1ECA98F6AE1}"/>
            </c:ext>
          </c:extLst>
        </c:ser>
        <c:ser>
          <c:idx val="2"/>
          <c:order val="2"/>
          <c:tx>
            <c:strRef>
              <c:f>'SM 6'!$A$5</c:f>
              <c:strCache>
                <c:ptCount val="1"/>
                <c:pt idx="0">
                  <c:v>Not Started</c:v>
                </c:pt>
              </c:strCache>
            </c:strRef>
          </c:tx>
          <c:spPr>
            <a:solidFill>
              <a:srgbClr val="FF0000"/>
            </a:solidFill>
            <a:ln>
              <a:noFill/>
            </a:ln>
            <a:effectLst/>
          </c:spPr>
          <c:invertIfNegative val="0"/>
          <c:cat>
            <c:strRef>
              <c:f>'SM 6'!$B$2:$L$2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6'!$B$5:$L$5</c:f>
              <c:numCache>
                <c:formatCode>General</c:formatCode>
                <c:ptCount val="9"/>
                <c:pt idx="0">
                  <c:v>65</c:v>
                </c:pt>
                <c:pt idx="1">
                  <c:v>45</c:v>
                </c:pt>
                <c:pt idx="2">
                  <c:v>32</c:v>
                </c:pt>
                <c:pt idx="3">
                  <c:v>38</c:v>
                </c:pt>
                <c:pt idx="4">
                  <c:v>15</c:v>
                </c:pt>
                <c:pt idx="5">
                  <c:v>24</c:v>
                </c:pt>
                <c:pt idx="6">
                  <c:v>18</c:v>
                </c:pt>
                <c:pt idx="7">
                  <c:v>18</c:v>
                </c:pt>
                <c:pt idx="8">
                  <c:v>14</c:v>
                </c:pt>
              </c:numCache>
            </c:numRef>
          </c:val>
          <c:extLst>
            <c:ext xmlns:c16="http://schemas.microsoft.com/office/drawing/2014/chart" uri="{C3380CC4-5D6E-409C-BE32-E72D297353CC}">
              <c16:uniqueId val="{00000002-10EC-4B90-8F00-A1ECA98F6AE1}"/>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i="0" u="none" strike="noStrike" baseline="0">
                <a:solidFill>
                  <a:schemeClr val="tx1">
                    <a:lumMod val="50000"/>
                  </a:schemeClr>
                </a:solidFill>
                <a:effectLst/>
              </a:rPr>
              <a:t>Standardized SDoH screening tools for delivery admission</a:t>
            </a:r>
          </a:p>
        </c:rich>
      </c:tx>
      <c:layout>
        <c:manualLayout>
          <c:xMode val="edge"/>
          <c:yMode val="edge"/>
          <c:x val="0.11616666739316341"/>
          <c:y val="2.23154825872465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791807153702842"/>
          <c:y val="0.24468944228161929"/>
          <c:w val="0.85937098656851807"/>
          <c:h val="0.56153696392763741"/>
        </c:manualLayout>
      </c:layout>
      <c:barChart>
        <c:barDir val="col"/>
        <c:grouping val="percentStacked"/>
        <c:varyColors val="0"/>
        <c:ser>
          <c:idx val="0"/>
          <c:order val="0"/>
          <c:tx>
            <c:strRef>
              <c:f>'SM 1'!$A$3</c:f>
              <c:strCache>
                <c:ptCount val="1"/>
                <c:pt idx="0">
                  <c:v>In Place</c:v>
                </c:pt>
              </c:strCache>
            </c:strRef>
          </c:tx>
          <c:spPr>
            <a:solidFill>
              <a:srgbClr val="00B050"/>
            </a:solidFill>
            <a:ln>
              <a:noFill/>
            </a:ln>
            <a:effectLst/>
          </c:spPr>
          <c:invertIfNegative val="0"/>
          <c:cat>
            <c:strRef>
              <c:f>'SM 1'!$B$2:$L$2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1'!$B$3:$L$3</c:f>
              <c:numCache>
                <c:formatCode>General</c:formatCode>
                <c:ptCount val="9"/>
                <c:pt idx="0">
                  <c:v>15</c:v>
                </c:pt>
                <c:pt idx="1">
                  <c:v>13</c:v>
                </c:pt>
                <c:pt idx="2">
                  <c:v>20</c:v>
                </c:pt>
                <c:pt idx="3">
                  <c:v>19</c:v>
                </c:pt>
                <c:pt idx="4">
                  <c:v>5</c:v>
                </c:pt>
                <c:pt idx="5">
                  <c:v>20</c:v>
                </c:pt>
                <c:pt idx="6">
                  <c:v>28</c:v>
                </c:pt>
                <c:pt idx="7">
                  <c:v>28</c:v>
                </c:pt>
                <c:pt idx="8">
                  <c:v>33</c:v>
                </c:pt>
              </c:numCache>
            </c:numRef>
          </c:val>
          <c:extLst>
            <c:ext xmlns:c16="http://schemas.microsoft.com/office/drawing/2014/chart" uri="{C3380CC4-5D6E-409C-BE32-E72D297353CC}">
              <c16:uniqueId val="{00000000-4C55-4BF8-AF5F-624B68C9BCFD}"/>
            </c:ext>
          </c:extLst>
        </c:ser>
        <c:ser>
          <c:idx val="1"/>
          <c:order val="1"/>
          <c:tx>
            <c:strRef>
              <c:f>'SM 1'!$A$4</c:f>
              <c:strCache>
                <c:ptCount val="1"/>
                <c:pt idx="0">
                  <c:v>Working on it </c:v>
                </c:pt>
              </c:strCache>
            </c:strRef>
          </c:tx>
          <c:spPr>
            <a:solidFill>
              <a:srgbClr val="FFC000"/>
            </a:solidFill>
            <a:ln>
              <a:noFill/>
            </a:ln>
            <a:effectLst/>
          </c:spPr>
          <c:invertIfNegative val="0"/>
          <c:cat>
            <c:strRef>
              <c:f>'SM 1'!$B$2:$L$2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1'!$B$4:$L$4</c:f>
              <c:numCache>
                <c:formatCode>General</c:formatCode>
                <c:ptCount val="9"/>
                <c:pt idx="0">
                  <c:v>18</c:v>
                </c:pt>
                <c:pt idx="1">
                  <c:v>45</c:v>
                </c:pt>
                <c:pt idx="2">
                  <c:v>54</c:v>
                </c:pt>
                <c:pt idx="3">
                  <c:v>50</c:v>
                </c:pt>
                <c:pt idx="4">
                  <c:v>30</c:v>
                </c:pt>
                <c:pt idx="5">
                  <c:v>70</c:v>
                </c:pt>
                <c:pt idx="6">
                  <c:v>62</c:v>
                </c:pt>
                <c:pt idx="7">
                  <c:v>64</c:v>
                </c:pt>
                <c:pt idx="8">
                  <c:v>62</c:v>
                </c:pt>
              </c:numCache>
            </c:numRef>
          </c:val>
          <c:extLst>
            <c:ext xmlns:c16="http://schemas.microsoft.com/office/drawing/2014/chart" uri="{C3380CC4-5D6E-409C-BE32-E72D297353CC}">
              <c16:uniqueId val="{00000001-4C55-4BF8-AF5F-624B68C9BCFD}"/>
            </c:ext>
          </c:extLst>
        </c:ser>
        <c:ser>
          <c:idx val="2"/>
          <c:order val="2"/>
          <c:tx>
            <c:strRef>
              <c:f>'SM 1'!$A$5</c:f>
              <c:strCache>
                <c:ptCount val="1"/>
                <c:pt idx="0">
                  <c:v>Not Started</c:v>
                </c:pt>
              </c:strCache>
            </c:strRef>
          </c:tx>
          <c:spPr>
            <a:solidFill>
              <a:srgbClr val="FF0000"/>
            </a:solidFill>
            <a:ln>
              <a:noFill/>
            </a:ln>
            <a:effectLst/>
          </c:spPr>
          <c:invertIfNegative val="0"/>
          <c:cat>
            <c:strRef>
              <c:f>'SM 1'!$B$2:$L$2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1'!$B$5:$L$5</c:f>
              <c:numCache>
                <c:formatCode>General</c:formatCode>
                <c:ptCount val="9"/>
                <c:pt idx="0">
                  <c:v>67</c:v>
                </c:pt>
                <c:pt idx="1">
                  <c:v>42</c:v>
                </c:pt>
                <c:pt idx="2">
                  <c:v>27</c:v>
                </c:pt>
                <c:pt idx="3">
                  <c:v>32</c:v>
                </c:pt>
                <c:pt idx="4">
                  <c:v>5</c:v>
                </c:pt>
                <c:pt idx="5">
                  <c:v>10</c:v>
                </c:pt>
                <c:pt idx="6">
                  <c:v>10</c:v>
                </c:pt>
                <c:pt idx="7">
                  <c:v>8</c:v>
                </c:pt>
                <c:pt idx="8">
                  <c:v>5</c:v>
                </c:pt>
              </c:numCache>
            </c:numRef>
          </c:val>
          <c:extLst>
            <c:ext xmlns:c16="http://schemas.microsoft.com/office/drawing/2014/chart" uri="{C3380CC4-5D6E-409C-BE32-E72D297353CC}">
              <c16:uniqueId val="{00000002-4C55-4BF8-AF5F-624B68C9BCFD}"/>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r>
              <a:rPr lang="en-US" sz="1800" b="1" i="0" u="none" strike="noStrike" baseline="0">
                <a:solidFill>
                  <a:schemeClr val="tx1">
                    <a:lumMod val="50000"/>
                  </a:schemeClr>
                </a:solidFill>
                <a:effectLst/>
              </a:rPr>
              <a:t>SDoH community resources mapping tool</a:t>
            </a:r>
          </a:p>
        </c:rich>
      </c:tx>
      <c:layout>
        <c:manualLayout>
          <c:xMode val="edge"/>
          <c:yMode val="edge"/>
          <c:x val="0.19108756205306798"/>
          <c:y val="9.248490930288953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0.11751820678369775"/>
          <c:y val="0.22354804154101707"/>
          <c:w val="0.85984786500652122"/>
          <c:h val="0.56636156356298473"/>
        </c:manualLayout>
      </c:layout>
      <c:barChart>
        <c:barDir val="col"/>
        <c:grouping val="percentStacked"/>
        <c:varyColors val="0"/>
        <c:ser>
          <c:idx val="0"/>
          <c:order val="0"/>
          <c:tx>
            <c:strRef>
              <c:f>'SM 3'!$A$3</c:f>
              <c:strCache>
                <c:ptCount val="1"/>
                <c:pt idx="0">
                  <c:v>In Place</c:v>
                </c:pt>
              </c:strCache>
            </c:strRef>
          </c:tx>
          <c:spPr>
            <a:solidFill>
              <a:srgbClr val="00B050"/>
            </a:solidFill>
            <a:ln>
              <a:noFill/>
            </a:ln>
            <a:effectLst/>
          </c:spPr>
          <c:invertIfNegative val="0"/>
          <c:cat>
            <c:strRef>
              <c:f>'SM 3'!$B$2:$L$2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3'!$B$3:$L$3</c:f>
              <c:numCache>
                <c:formatCode>General</c:formatCode>
                <c:ptCount val="9"/>
                <c:pt idx="0">
                  <c:v>3</c:v>
                </c:pt>
                <c:pt idx="1">
                  <c:v>0</c:v>
                </c:pt>
                <c:pt idx="2">
                  <c:v>10</c:v>
                </c:pt>
                <c:pt idx="3">
                  <c:v>0</c:v>
                </c:pt>
                <c:pt idx="4">
                  <c:v>6</c:v>
                </c:pt>
                <c:pt idx="5">
                  <c:v>15</c:v>
                </c:pt>
                <c:pt idx="6">
                  <c:v>21</c:v>
                </c:pt>
                <c:pt idx="7">
                  <c:v>15</c:v>
                </c:pt>
                <c:pt idx="8">
                  <c:v>26</c:v>
                </c:pt>
              </c:numCache>
            </c:numRef>
          </c:val>
          <c:extLst>
            <c:ext xmlns:c16="http://schemas.microsoft.com/office/drawing/2014/chart" uri="{C3380CC4-5D6E-409C-BE32-E72D297353CC}">
              <c16:uniqueId val="{00000000-7DE0-4692-A6DB-A01B063535D3}"/>
            </c:ext>
          </c:extLst>
        </c:ser>
        <c:ser>
          <c:idx val="1"/>
          <c:order val="1"/>
          <c:tx>
            <c:strRef>
              <c:f>'SM 3'!$A$4</c:f>
              <c:strCache>
                <c:ptCount val="1"/>
                <c:pt idx="0">
                  <c:v>Working on it </c:v>
                </c:pt>
              </c:strCache>
            </c:strRef>
          </c:tx>
          <c:spPr>
            <a:solidFill>
              <a:srgbClr val="FFC000"/>
            </a:solidFill>
            <a:ln>
              <a:noFill/>
            </a:ln>
            <a:effectLst/>
          </c:spPr>
          <c:invertIfNegative val="0"/>
          <c:cat>
            <c:strRef>
              <c:f>'SM 3'!$B$2:$L$2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3'!$B$4:$L$4</c:f>
              <c:numCache>
                <c:formatCode>General</c:formatCode>
                <c:ptCount val="9"/>
                <c:pt idx="0">
                  <c:v>25</c:v>
                </c:pt>
                <c:pt idx="1">
                  <c:v>46</c:v>
                </c:pt>
                <c:pt idx="2">
                  <c:v>49</c:v>
                </c:pt>
                <c:pt idx="3">
                  <c:v>50</c:v>
                </c:pt>
                <c:pt idx="4">
                  <c:v>58</c:v>
                </c:pt>
                <c:pt idx="5">
                  <c:v>56</c:v>
                </c:pt>
                <c:pt idx="6">
                  <c:v>53</c:v>
                </c:pt>
                <c:pt idx="7">
                  <c:v>60</c:v>
                </c:pt>
                <c:pt idx="8">
                  <c:v>55</c:v>
                </c:pt>
              </c:numCache>
            </c:numRef>
          </c:val>
          <c:extLst>
            <c:ext xmlns:c16="http://schemas.microsoft.com/office/drawing/2014/chart" uri="{C3380CC4-5D6E-409C-BE32-E72D297353CC}">
              <c16:uniqueId val="{00000001-7DE0-4692-A6DB-A01B063535D3}"/>
            </c:ext>
          </c:extLst>
        </c:ser>
        <c:ser>
          <c:idx val="2"/>
          <c:order val="2"/>
          <c:tx>
            <c:strRef>
              <c:f>'SM 3'!$A$5</c:f>
              <c:strCache>
                <c:ptCount val="1"/>
                <c:pt idx="0">
                  <c:v>Not Started</c:v>
                </c:pt>
              </c:strCache>
            </c:strRef>
          </c:tx>
          <c:spPr>
            <a:solidFill>
              <a:srgbClr val="FF0000"/>
            </a:solidFill>
            <a:ln>
              <a:noFill/>
            </a:ln>
            <a:effectLst/>
          </c:spPr>
          <c:invertIfNegative val="0"/>
          <c:cat>
            <c:strRef>
              <c:f>'SM 3'!$B$2:$L$2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3'!$B$5:$L$5</c:f>
              <c:numCache>
                <c:formatCode>General</c:formatCode>
                <c:ptCount val="9"/>
                <c:pt idx="0">
                  <c:v>72</c:v>
                </c:pt>
                <c:pt idx="1">
                  <c:v>54</c:v>
                </c:pt>
                <c:pt idx="2">
                  <c:v>41</c:v>
                </c:pt>
                <c:pt idx="3">
                  <c:v>50</c:v>
                </c:pt>
                <c:pt idx="4">
                  <c:v>35</c:v>
                </c:pt>
                <c:pt idx="5">
                  <c:v>29</c:v>
                </c:pt>
                <c:pt idx="6">
                  <c:v>26</c:v>
                </c:pt>
                <c:pt idx="7">
                  <c:v>25</c:v>
                </c:pt>
                <c:pt idx="8">
                  <c:v>19</c:v>
                </c:pt>
              </c:numCache>
            </c:numRef>
          </c:val>
          <c:extLst>
            <c:ext xmlns:c16="http://schemas.microsoft.com/office/drawing/2014/chart" uri="{C3380CC4-5D6E-409C-BE32-E72D297353CC}">
              <c16:uniqueId val="{00000002-7DE0-4692-A6DB-A01B063535D3}"/>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solidFill>
                  <a:schemeClr val="tx1">
                    <a:lumMod val="50000"/>
                  </a:schemeClr>
                </a:solidFill>
                <a:effectLst/>
              </a:rPr>
              <a:t>Sharing expected respectful care practices with delivery staff and patients (i.e. posting in L&amp;D)</a:t>
            </a:r>
          </a:p>
        </c:rich>
      </c:tx>
      <c:layout>
        <c:manualLayout>
          <c:xMode val="edge"/>
          <c:yMode val="edge"/>
          <c:x val="0.1161666666666666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8'!$A$3</c:f>
              <c:strCache>
                <c:ptCount val="1"/>
                <c:pt idx="0">
                  <c:v>In Place</c:v>
                </c:pt>
              </c:strCache>
            </c:strRef>
          </c:tx>
          <c:spPr>
            <a:solidFill>
              <a:srgbClr val="00B050"/>
            </a:solidFill>
            <a:ln>
              <a:noFill/>
            </a:ln>
            <a:effectLst/>
          </c:spPr>
          <c:invertIfNegative val="0"/>
          <c:cat>
            <c:strRef>
              <c:f>'SM 8'!$B$2:$L$2</c:f>
              <c:strCache>
                <c:ptCount val="9"/>
                <c:pt idx="0">
                  <c:v>Baseline 2020</c:v>
                </c:pt>
                <c:pt idx="1">
                  <c:v>Aug-22</c:v>
                </c:pt>
                <c:pt idx="2">
                  <c:v>Sep-22</c:v>
                </c:pt>
                <c:pt idx="3">
                  <c:v>Oct-22</c:v>
                </c:pt>
                <c:pt idx="4">
                  <c:v>Nov-22</c:v>
                </c:pt>
                <c:pt idx="5">
                  <c:v>Dec-22</c:v>
                </c:pt>
                <c:pt idx="6">
                  <c:v>Jan-22</c:v>
                </c:pt>
                <c:pt idx="7">
                  <c:v>Feb-22</c:v>
                </c:pt>
                <c:pt idx="8">
                  <c:v>Mar-22</c:v>
                </c:pt>
              </c:strCache>
            </c:strRef>
          </c:cat>
          <c:val>
            <c:numRef>
              <c:f>'SM 8'!$B$3:$L$3</c:f>
              <c:numCache>
                <c:formatCode>General</c:formatCode>
                <c:ptCount val="9"/>
                <c:pt idx="0">
                  <c:v>8</c:v>
                </c:pt>
                <c:pt idx="1">
                  <c:v>13</c:v>
                </c:pt>
                <c:pt idx="2">
                  <c:v>15</c:v>
                </c:pt>
                <c:pt idx="3">
                  <c:v>0</c:v>
                </c:pt>
                <c:pt idx="4">
                  <c:v>8</c:v>
                </c:pt>
                <c:pt idx="5">
                  <c:v>10</c:v>
                </c:pt>
                <c:pt idx="6">
                  <c:v>15</c:v>
                </c:pt>
                <c:pt idx="7">
                  <c:v>28</c:v>
                </c:pt>
                <c:pt idx="8">
                  <c:v>25</c:v>
                </c:pt>
              </c:numCache>
            </c:numRef>
          </c:val>
          <c:extLst>
            <c:ext xmlns:c16="http://schemas.microsoft.com/office/drawing/2014/chart" uri="{C3380CC4-5D6E-409C-BE32-E72D297353CC}">
              <c16:uniqueId val="{00000000-CBF6-4C22-854B-B481B83E6F8D}"/>
            </c:ext>
          </c:extLst>
        </c:ser>
        <c:ser>
          <c:idx val="1"/>
          <c:order val="1"/>
          <c:tx>
            <c:strRef>
              <c:f>'SM 8'!$A$4</c:f>
              <c:strCache>
                <c:ptCount val="1"/>
                <c:pt idx="0">
                  <c:v>Working on it </c:v>
                </c:pt>
              </c:strCache>
            </c:strRef>
          </c:tx>
          <c:spPr>
            <a:solidFill>
              <a:srgbClr val="FFC000"/>
            </a:solidFill>
            <a:ln>
              <a:noFill/>
            </a:ln>
            <a:effectLst/>
          </c:spPr>
          <c:invertIfNegative val="0"/>
          <c:cat>
            <c:strRef>
              <c:f>'SM 8'!$B$2:$L$2</c:f>
              <c:strCache>
                <c:ptCount val="9"/>
                <c:pt idx="0">
                  <c:v>Baseline 2020</c:v>
                </c:pt>
                <c:pt idx="1">
                  <c:v>Aug-22</c:v>
                </c:pt>
                <c:pt idx="2">
                  <c:v>Sep-22</c:v>
                </c:pt>
                <c:pt idx="3">
                  <c:v>Oct-22</c:v>
                </c:pt>
                <c:pt idx="4">
                  <c:v>Nov-22</c:v>
                </c:pt>
                <c:pt idx="5">
                  <c:v>Dec-22</c:v>
                </c:pt>
                <c:pt idx="6">
                  <c:v>Jan-22</c:v>
                </c:pt>
                <c:pt idx="7">
                  <c:v>Feb-22</c:v>
                </c:pt>
                <c:pt idx="8">
                  <c:v>Mar-22</c:v>
                </c:pt>
              </c:strCache>
            </c:strRef>
          </c:cat>
          <c:val>
            <c:numRef>
              <c:f>'SM 8'!$B$4:$L$4</c:f>
              <c:numCache>
                <c:formatCode>General</c:formatCode>
                <c:ptCount val="9"/>
                <c:pt idx="0">
                  <c:v>13</c:v>
                </c:pt>
                <c:pt idx="1">
                  <c:v>32</c:v>
                </c:pt>
                <c:pt idx="2">
                  <c:v>42</c:v>
                </c:pt>
                <c:pt idx="3">
                  <c:v>44</c:v>
                </c:pt>
                <c:pt idx="4">
                  <c:v>48</c:v>
                </c:pt>
                <c:pt idx="5">
                  <c:v>44</c:v>
                </c:pt>
                <c:pt idx="6">
                  <c:v>51</c:v>
                </c:pt>
                <c:pt idx="7">
                  <c:v>55</c:v>
                </c:pt>
                <c:pt idx="8">
                  <c:v>60</c:v>
                </c:pt>
              </c:numCache>
            </c:numRef>
          </c:val>
          <c:extLst>
            <c:ext xmlns:c16="http://schemas.microsoft.com/office/drawing/2014/chart" uri="{C3380CC4-5D6E-409C-BE32-E72D297353CC}">
              <c16:uniqueId val="{00000001-CBF6-4C22-854B-B481B83E6F8D}"/>
            </c:ext>
          </c:extLst>
        </c:ser>
        <c:ser>
          <c:idx val="2"/>
          <c:order val="2"/>
          <c:tx>
            <c:strRef>
              <c:f>'SM 8'!$A$5</c:f>
              <c:strCache>
                <c:ptCount val="1"/>
                <c:pt idx="0">
                  <c:v>Not Started</c:v>
                </c:pt>
              </c:strCache>
            </c:strRef>
          </c:tx>
          <c:spPr>
            <a:solidFill>
              <a:srgbClr val="FF0000"/>
            </a:solidFill>
            <a:ln>
              <a:noFill/>
            </a:ln>
            <a:effectLst/>
          </c:spPr>
          <c:invertIfNegative val="0"/>
          <c:cat>
            <c:strRef>
              <c:f>'SM 8'!$B$2:$L$2</c:f>
              <c:strCache>
                <c:ptCount val="9"/>
                <c:pt idx="0">
                  <c:v>Baseline 2020</c:v>
                </c:pt>
                <c:pt idx="1">
                  <c:v>Aug-22</c:v>
                </c:pt>
                <c:pt idx="2">
                  <c:v>Sep-22</c:v>
                </c:pt>
                <c:pt idx="3">
                  <c:v>Oct-22</c:v>
                </c:pt>
                <c:pt idx="4">
                  <c:v>Nov-22</c:v>
                </c:pt>
                <c:pt idx="5">
                  <c:v>Dec-22</c:v>
                </c:pt>
                <c:pt idx="6">
                  <c:v>Jan-22</c:v>
                </c:pt>
                <c:pt idx="7">
                  <c:v>Feb-22</c:v>
                </c:pt>
                <c:pt idx="8">
                  <c:v>Mar-22</c:v>
                </c:pt>
              </c:strCache>
            </c:strRef>
          </c:cat>
          <c:val>
            <c:numRef>
              <c:f>'SM 8'!$B$5:$L$5</c:f>
              <c:numCache>
                <c:formatCode>General</c:formatCode>
                <c:ptCount val="9"/>
                <c:pt idx="0">
                  <c:v>79</c:v>
                </c:pt>
                <c:pt idx="1">
                  <c:v>55</c:v>
                </c:pt>
                <c:pt idx="2">
                  <c:v>44</c:v>
                </c:pt>
                <c:pt idx="3">
                  <c:v>56</c:v>
                </c:pt>
                <c:pt idx="4">
                  <c:v>44</c:v>
                </c:pt>
                <c:pt idx="5">
                  <c:v>46</c:v>
                </c:pt>
                <c:pt idx="6">
                  <c:v>33</c:v>
                </c:pt>
                <c:pt idx="7">
                  <c:v>17</c:v>
                </c:pt>
                <c:pt idx="8">
                  <c:v>15</c:v>
                </c:pt>
              </c:numCache>
            </c:numRef>
          </c:val>
          <c:extLst>
            <c:ext xmlns:c16="http://schemas.microsoft.com/office/drawing/2014/chart" uri="{C3380CC4-5D6E-409C-BE32-E72D297353CC}">
              <c16:uniqueId val="{00000002-CBF6-4C22-854B-B481B83E6F8D}"/>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'Hospital goals'!$C$1</c:f>
              <c:strCache>
                <c:ptCount val="1"/>
                <c:pt idx="0">
                  <c:v>% of Hospitals under goal</c:v>
                </c:pt>
              </c:strCache>
            </c:strRef>
          </c:tx>
          <c:spPr>
            <a:solidFill>
              <a:srgbClr val="00CC66"/>
            </a:solidFill>
            <a:ln>
              <a:noFill/>
            </a:ln>
            <a:effectLst/>
          </c:spPr>
          <c:invertIfNegative val="0"/>
          <c:cat>
            <c:strRef>
              <c:f>'Hospital goals'!$A$2:$A$7</c:f>
              <c:strCache>
                <c:ptCount val="6"/>
                <c:pt idx="0">
                  <c:v>Baseline</c:v>
                </c:pt>
                <c:pt idx="1">
                  <c:v>Quarter 1 2021</c:v>
                </c:pt>
                <c:pt idx="2">
                  <c:v>Quarter 2 2021</c:v>
                </c:pt>
                <c:pt idx="3">
                  <c:v>Quarter 3 2021</c:v>
                </c:pt>
                <c:pt idx="4">
                  <c:v>Quarter 4 2021</c:v>
                </c:pt>
                <c:pt idx="5">
                  <c:v>Quarter 1 2022</c:v>
                </c:pt>
              </c:strCache>
            </c:strRef>
          </c:cat>
          <c:val>
            <c:numRef>
              <c:f>'Hospital goals'!$C$2:$C$7</c:f>
              <c:numCache>
                <c:formatCode>General</c:formatCode>
                <c:ptCount val="6"/>
                <c:pt idx="0">
                  <c:v>41</c:v>
                </c:pt>
                <c:pt idx="1">
                  <c:v>48</c:v>
                </c:pt>
                <c:pt idx="2">
                  <c:v>51</c:v>
                </c:pt>
                <c:pt idx="3">
                  <c:v>59</c:v>
                </c:pt>
                <c:pt idx="4">
                  <c:v>48</c:v>
                </c:pt>
                <c:pt idx="5">
                  <c:v>43</c:v>
                </c:pt>
              </c:numCache>
            </c:numRef>
          </c:val>
          <c:extLst>
            <c:ext xmlns:c16="http://schemas.microsoft.com/office/drawing/2014/chart" uri="{C3380CC4-5D6E-409C-BE32-E72D297353CC}">
              <c16:uniqueId val="{00000000-2B5F-4050-8FE4-7DC862A2B117}"/>
            </c:ext>
          </c:extLst>
        </c:ser>
        <c:ser>
          <c:idx val="2"/>
          <c:order val="2"/>
          <c:tx>
            <c:strRef>
              <c:f>'Hospital goals'!$D$1</c:f>
              <c:strCache>
                <c:ptCount val="1"/>
                <c:pt idx="0">
                  <c:v>% Hospitals above goal</c:v>
                </c:pt>
              </c:strCache>
            </c:strRef>
          </c:tx>
          <c:spPr>
            <a:solidFill>
              <a:srgbClr val="FF5050"/>
            </a:solidFill>
            <a:ln>
              <a:noFill/>
            </a:ln>
            <a:effectLst/>
          </c:spPr>
          <c:invertIfNegative val="0"/>
          <c:cat>
            <c:strRef>
              <c:f>'Hospital goals'!$A$2:$A$7</c:f>
              <c:strCache>
                <c:ptCount val="6"/>
                <c:pt idx="0">
                  <c:v>Baseline</c:v>
                </c:pt>
                <c:pt idx="1">
                  <c:v>Quarter 1 2021</c:v>
                </c:pt>
                <c:pt idx="2">
                  <c:v>Quarter 2 2021</c:v>
                </c:pt>
                <c:pt idx="3">
                  <c:v>Quarter 3 2021</c:v>
                </c:pt>
                <c:pt idx="4">
                  <c:v>Quarter 4 2021</c:v>
                </c:pt>
                <c:pt idx="5">
                  <c:v>Quarter 1 2022</c:v>
                </c:pt>
              </c:strCache>
            </c:strRef>
          </c:cat>
          <c:val>
            <c:numRef>
              <c:f>'Hospital goals'!$D$2:$D$7</c:f>
              <c:numCache>
                <c:formatCode>General</c:formatCode>
                <c:ptCount val="6"/>
                <c:pt idx="0">
                  <c:v>59</c:v>
                </c:pt>
                <c:pt idx="1">
                  <c:v>52</c:v>
                </c:pt>
                <c:pt idx="2">
                  <c:v>49</c:v>
                </c:pt>
                <c:pt idx="3">
                  <c:v>41</c:v>
                </c:pt>
                <c:pt idx="4">
                  <c:v>52</c:v>
                </c:pt>
                <c:pt idx="5">
                  <c:v>57</c:v>
                </c:pt>
              </c:numCache>
            </c:numRef>
          </c:val>
          <c:extLst>
            <c:ext xmlns:c16="http://schemas.microsoft.com/office/drawing/2014/chart" uri="{C3380CC4-5D6E-409C-BE32-E72D297353CC}">
              <c16:uniqueId val="{00000001-2B5F-4050-8FE4-7DC862A2B117}"/>
            </c:ext>
          </c:extLst>
        </c:ser>
        <c:dLbls>
          <c:showLegendKey val="0"/>
          <c:showVal val="0"/>
          <c:showCatName val="0"/>
          <c:showSerName val="0"/>
          <c:showPercent val="0"/>
          <c:showBubbleSize val="0"/>
        </c:dLbls>
        <c:gapWidth val="219"/>
        <c:overlap val="100"/>
        <c:axId val="1229477647"/>
        <c:axId val="2024344767"/>
      </c:barChart>
      <c:lineChart>
        <c:grouping val="standard"/>
        <c:varyColors val="0"/>
        <c:ser>
          <c:idx val="0"/>
          <c:order val="0"/>
          <c:tx>
            <c:strRef>
              <c:f>'Hospital goals'!$B$1</c:f>
              <c:strCache>
                <c:ptCount val="1"/>
                <c:pt idx="0">
                  <c:v>NTSV C-section Rate</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'Hospital goals'!$A$2:$A$7</c:f>
              <c:strCache>
                <c:ptCount val="6"/>
                <c:pt idx="0">
                  <c:v>Baseline</c:v>
                </c:pt>
                <c:pt idx="1">
                  <c:v>Quarter 1 2021</c:v>
                </c:pt>
                <c:pt idx="2">
                  <c:v>Quarter 2 2021</c:v>
                </c:pt>
                <c:pt idx="3">
                  <c:v>Quarter 3 2021</c:v>
                </c:pt>
                <c:pt idx="4">
                  <c:v>Quarter 4 2021</c:v>
                </c:pt>
                <c:pt idx="5">
                  <c:v>Quarter 1 2022</c:v>
                </c:pt>
              </c:strCache>
            </c:strRef>
          </c:cat>
          <c:val>
            <c:numRef>
              <c:f>'Hospital goals'!$B$2:$B$7</c:f>
              <c:numCache>
                <c:formatCode>General</c:formatCode>
                <c:ptCount val="6"/>
                <c:pt idx="0">
                  <c:v>25.6</c:v>
                </c:pt>
                <c:pt idx="1">
                  <c:v>24.7</c:v>
                </c:pt>
                <c:pt idx="2">
                  <c:v>23.9</c:v>
                </c:pt>
                <c:pt idx="3">
                  <c:v>23</c:v>
                </c:pt>
                <c:pt idx="4">
                  <c:v>24.6</c:v>
                </c:pt>
                <c:pt idx="5">
                  <c:v>24.8</c:v>
                </c:pt>
              </c:numCache>
            </c:numRef>
          </c:val>
          <c:smooth val="0"/>
          <c:extLst>
            <c:ext xmlns:c16="http://schemas.microsoft.com/office/drawing/2014/chart" uri="{C3380CC4-5D6E-409C-BE32-E72D297353CC}">
              <c16:uniqueId val="{00000002-2B5F-4050-8FE4-7DC862A2B117}"/>
            </c:ext>
          </c:extLst>
        </c:ser>
        <c:dLbls>
          <c:showLegendKey val="0"/>
          <c:showVal val="0"/>
          <c:showCatName val="0"/>
          <c:showSerName val="0"/>
          <c:showPercent val="0"/>
          <c:showBubbleSize val="0"/>
        </c:dLbls>
        <c:marker val="1"/>
        <c:smooth val="0"/>
        <c:axId val="1229477647"/>
        <c:axId val="2024344767"/>
      </c:lineChart>
      <c:catAx>
        <c:axId val="1229477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24344767"/>
        <c:crosses val="autoZero"/>
        <c:auto val="1"/>
        <c:lblAlgn val="ctr"/>
        <c:lblOffset val="100"/>
        <c:noMultiLvlLbl val="0"/>
      </c:catAx>
      <c:valAx>
        <c:axId val="2024344767"/>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2947764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u="none" strike="noStrike" baseline="0">
                <a:solidFill>
                  <a:schemeClr val="tx1">
                    <a:lumMod val="50000"/>
                  </a:schemeClr>
                </a:solidFill>
                <a:effectLst/>
              </a:rPr>
              <a:t>Patient Reported Experience Measure (PREM) patient survey</a:t>
            </a:r>
            <a:endParaRPr lang="en-US" sz="1600" b="1">
              <a:solidFill>
                <a:schemeClr val="tx1">
                  <a:lumMod val="50000"/>
                </a:schemeClr>
              </a:solidFill>
              <a:effectLst/>
            </a:endParaRPr>
          </a:p>
        </c:rich>
      </c:tx>
      <c:layout>
        <c:manualLayout>
          <c:xMode val="edge"/>
          <c:yMode val="edge"/>
          <c:x val="0.1161666666666666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674963565639516"/>
          <c:y val="0.21681914434324953"/>
          <c:w val="0.84883846909282812"/>
          <c:h val="0.56381131692169284"/>
        </c:manualLayout>
      </c:layout>
      <c:barChart>
        <c:barDir val="col"/>
        <c:grouping val="percentStacked"/>
        <c:varyColors val="0"/>
        <c:ser>
          <c:idx val="0"/>
          <c:order val="0"/>
          <c:tx>
            <c:strRef>
              <c:f>'SM 9'!$A$3</c:f>
              <c:strCache>
                <c:ptCount val="1"/>
                <c:pt idx="0">
                  <c:v>In Place</c:v>
                </c:pt>
              </c:strCache>
            </c:strRef>
          </c:tx>
          <c:spPr>
            <a:solidFill>
              <a:srgbClr val="00B050"/>
            </a:solidFill>
            <a:ln>
              <a:noFill/>
            </a:ln>
            <a:effectLst/>
          </c:spPr>
          <c:invertIfNegative val="0"/>
          <c:cat>
            <c:strRef>
              <c:f>'SM 9'!$B$2:$L$2</c:f>
              <c:strCache>
                <c:ptCount val="9"/>
                <c:pt idx="0">
                  <c:v>Baseline 2020</c:v>
                </c:pt>
                <c:pt idx="1">
                  <c:v>Aug-22</c:v>
                </c:pt>
                <c:pt idx="2">
                  <c:v>Sep-22</c:v>
                </c:pt>
                <c:pt idx="3">
                  <c:v>Oct-22</c:v>
                </c:pt>
                <c:pt idx="4">
                  <c:v>Nov-22</c:v>
                </c:pt>
                <c:pt idx="5">
                  <c:v>Dec-22</c:v>
                </c:pt>
                <c:pt idx="6">
                  <c:v>Jan-22</c:v>
                </c:pt>
                <c:pt idx="7">
                  <c:v>Feb-22</c:v>
                </c:pt>
                <c:pt idx="8">
                  <c:v>Mar-22</c:v>
                </c:pt>
              </c:strCache>
            </c:strRef>
          </c:cat>
          <c:val>
            <c:numRef>
              <c:f>'SM 9'!$B$3:$L$3</c:f>
              <c:numCache>
                <c:formatCode>General</c:formatCode>
                <c:ptCount val="9"/>
                <c:pt idx="0" formatCode="@">
                  <c:v>3</c:v>
                </c:pt>
                <c:pt idx="1">
                  <c:v>0</c:v>
                </c:pt>
                <c:pt idx="2">
                  <c:v>0</c:v>
                </c:pt>
                <c:pt idx="3">
                  <c:v>0</c:v>
                </c:pt>
                <c:pt idx="4">
                  <c:v>0</c:v>
                </c:pt>
                <c:pt idx="5">
                  <c:v>0</c:v>
                </c:pt>
                <c:pt idx="6">
                  <c:v>10</c:v>
                </c:pt>
                <c:pt idx="7">
                  <c:v>12</c:v>
                </c:pt>
                <c:pt idx="8">
                  <c:v>14</c:v>
                </c:pt>
              </c:numCache>
            </c:numRef>
          </c:val>
          <c:extLst>
            <c:ext xmlns:c16="http://schemas.microsoft.com/office/drawing/2014/chart" uri="{C3380CC4-5D6E-409C-BE32-E72D297353CC}">
              <c16:uniqueId val="{00000000-E3B9-4F01-A1C8-33B2B2D945EC}"/>
            </c:ext>
          </c:extLst>
        </c:ser>
        <c:ser>
          <c:idx val="1"/>
          <c:order val="1"/>
          <c:tx>
            <c:strRef>
              <c:f>'SM 9'!$A$4</c:f>
              <c:strCache>
                <c:ptCount val="1"/>
                <c:pt idx="0">
                  <c:v>Working on it </c:v>
                </c:pt>
              </c:strCache>
            </c:strRef>
          </c:tx>
          <c:spPr>
            <a:solidFill>
              <a:srgbClr val="FFC000"/>
            </a:solidFill>
            <a:ln>
              <a:noFill/>
            </a:ln>
            <a:effectLst/>
          </c:spPr>
          <c:invertIfNegative val="0"/>
          <c:cat>
            <c:strRef>
              <c:f>'SM 9'!$B$2:$L$2</c:f>
              <c:strCache>
                <c:ptCount val="9"/>
                <c:pt idx="0">
                  <c:v>Baseline 2020</c:v>
                </c:pt>
                <c:pt idx="1">
                  <c:v>Aug-22</c:v>
                </c:pt>
                <c:pt idx="2">
                  <c:v>Sep-22</c:v>
                </c:pt>
                <c:pt idx="3">
                  <c:v>Oct-22</c:v>
                </c:pt>
                <c:pt idx="4">
                  <c:v>Nov-22</c:v>
                </c:pt>
                <c:pt idx="5">
                  <c:v>Dec-22</c:v>
                </c:pt>
                <c:pt idx="6">
                  <c:v>Jan-22</c:v>
                </c:pt>
                <c:pt idx="7">
                  <c:v>Feb-22</c:v>
                </c:pt>
                <c:pt idx="8">
                  <c:v>Mar-22</c:v>
                </c:pt>
              </c:strCache>
            </c:strRef>
          </c:cat>
          <c:val>
            <c:numRef>
              <c:f>'SM 9'!$B$4:$L$4</c:f>
              <c:numCache>
                <c:formatCode>General</c:formatCode>
                <c:ptCount val="9"/>
                <c:pt idx="0" formatCode="@">
                  <c:v>7</c:v>
                </c:pt>
                <c:pt idx="1">
                  <c:v>15</c:v>
                </c:pt>
                <c:pt idx="2">
                  <c:v>0</c:v>
                </c:pt>
                <c:pt idx="3">
                  <c:v>0</c:v>
                </c:pt>
                <c:pt idx="4">
                  <c:v>0</c:v>
                </c:pt>
                <c:pt idx="5">
                  <c:v>42</c:v>
                </c:pt>
                <c:pt idx="6">
                  <c:v>27</c:v>
                </c:pt>
                <c:pt idx="7">
                  <c:v>45</c:v>
                </c:pt>
                <c:pt idx="8">
                  <c:v>47</c:v>
                </c:pt>
              </c:numCache>
            </c:numRef>
          </c:val>
          <c:extLst>
            <c:ext xmlns:c16="http://schemas.microsoft.com/office/drawing/2014/chart" uri="{C3380CC4-5D6E-409C-BE32-E72D297353CC}">
              <c16:uniqueId val="{00000001-E3B9-4F01-A1C8-33B2B2D945EC}"/>
            </c:ext>
          </c:extLst>
        </c:ser>
        <c:ser>
          <c:idx val="2"/>
          <c:order val="2"/>
          <c:tx>
            <c:strRef>
              <c:f>'SM 9'!$A$5</c:f>
              <c:strCache>
                <c:ptCount val="1"/>
                <c:pt idx="0">
                  <c:v>Not Started</c:v>
                </c:pt>
              </c:strCache>
            </c:strRef>
          </c:tx>
          <c:spPr>
            <a:solidFill>
              <a:srgbClr val="FF0000"/>
            </a:solidFill>
            <a:ln>
              <a:noFill/>
            </a:ln>
            <a:effectLst/>
          </c:spPr>
          <c:invertIfNegative val="0"/>
          <c:cat>
            <c:strRef>
              <c:f>'SM 9'!$B$2:$L$2</c:f>
              <c:strCache>
                <c:ptCount val="9"/>
                <c:pt idx="0">
                  <c:v>Baseline 2020</c:v>
                </c:pt>
                <c:pt idx="1">
                  <c:v>Aug-22</c:v>
                </c:pt>
                <c:pt idx="2">
                  <c:v>Sep-22</c:v>
                </c:pt>
                <c:pt idx="3">
                  <c:v>Oct-22</c:v>
                </c:pt>
                <c:pt idx="4">
                  <c:v>Nov-22</c:v>
                </c:pt>
                <c:pt idx="5">
                  <c:v>Dec-22</c:v>
                </c:pt>
                <c:pt idx="6">
                  <c:v>Jan-22</c:v>
                </c:pt>
                <c:pt idx="7">
                  <c:v>Feb-22</c:v>
                </c:pt>
                <c:pt idx="8">
                  <c:v>Mar-22</c:v>
                </c:pt>
              </c:strCache>
            </c:strRef>
          </c:cat>
          <c:val>
            <c:numRef>
              <c:f>'SM 9'!$B$5:$L$5</c:f>
              <c:numCache>
                <c:formatCode>General</c:formatCode>
                <c:ptCount val="9"/>
                <c:pt idx="0" formatCode="@">
                  <c:v>90</c:v>
                </c:pt>
                <c:pt idx="1">
                  <c:v>85</c:v>
                </c:pt>
                <c:pt idx="2">
                  <c:v>100</c:v>
                </c:pt>
                <c:pt idx="3">
                  <c:v>100</c:v>
                </c:pt>
                <c:pt idx="4">
                  <c:v>100</c:v>
                </c:pt>
                <c:pt idx="5">
                  <c:v>58</c:v>
                </c:pt>
                <c:pt idx="6">
                  <c:v>53</c:v>
                </c:pt>
                <c:pt idx="7">
                  <c:v>23</c:v>
                </c:pt>
                <c:pt idx="8">
                  <c:v>39</c:v>
                </c:pt>
              </c:numCache>
            </c:numRef>
          </c:val>
          <c:extLst>
            <c:ext xmlns:c16="http://schemas.microsoft.com/office/drawing/2014/chart" uri="{C3380CC4-5D6E-409C-BE32-E72D297353CC}">
              <c16:uniqueId val="{00000002-E3B9-4F01-A1C8-33B2B2D945EC}"/>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solidFill>
                  <a:schemeClr val="tx1">
                    <a:lumMod val="50000"/>
                  </a:schemeClr>
                </a:solidFill>
                <a:effectLst/>
              </a:rPr>
              <a:t>Engaged patients and/or community members on QI</a:t>
            </a:r>
            <a:r>
              <a:rPr lang="en-US" sz="1800" b="1" baseline="0">
                <a:solidFill>
                  <a:schemeClr val="tx1">
                    <a:lumMod val="50000"/>
                  </a:schemeClr>
                </a:solidFill>
                <a:effectLst/>
              </a:rPr>
              <a:t> </a:t>
            </a:r>
            <a:r>
              <a:rPr lang="en-US" sz="1800" b="1">
                <a:solidFill>
                  <a:schemeClr val="tx1">
                    <a:lumMod val="50000"/>
                  </a:schemeClr>
                </a:solidFill>
                <a:effectLst/>
              </a:rPr>
              <a:t>efforts</a:t>
            </a:r>
          </a:p>
        </c:rich>
      </c:tx>
      <c:layout>
        <c:manualLayout>
          <c:xMode val="edge"/>
          <c:yMode val="edge"/>
          <c:x val="0.18338469870288143"/>
          <c:y val="5.838027446861927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7'!$A$3</c:f>
              <c:strCache>
                <c:ptCount val="1"/>
                <c:pt idx="0">
                  <c:v>In Place</c:v>
                </c:pt>
              </c:strCache>
            </c:strRef>
          </c:tx>
          <c:spPr>
            <a:solidFill>
              <a:srgbClr val="00B050"/>
            </a:solidFill>
            <a:ln>
              <a:noFill/>
            </a:ln>
            <a:effectLst/>
          </c:spPr>
          <c:invertIfNegative val="0"/>
          <c:cat>
            <c:strRef>
              <c:f>'SM 7'!$B$2:$L$2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7'!$B$3:$L$3</c:f>
              <c:numCache>
                <c:formatCode>General</c:formatCode>
                <c:ptCount val="9"/>
                <c:pt idx="0">
                  <c:v>5</c:v>
                </c:pt>
                <c:pt idx="1">
                  <c:v>6</c:v>
                </c:pt>
                <c:pt idx="2">
                  <c:v>7</c:v>
                </c:pt>
                <c:pt idx="3">
                  <c:v>0</c:v>
                </c:pt>
                <c:pt idx="4">
                  <c:v>8</c:v>
                </c:pt>
                <c:pt idx="5">
                  <c:v>10</c:v>
                </c:pt>
                <c:pt idx="6">
                  <c:v>10</c:v>
                </c:pt>
                <c:pt idx="7">
                  <c:v>10</c:v>
                </c:pt>
                <c:pt idx="8">
                  <c:v>14</c:v>
                </c:pt>
              </c:numCache>
            </c:numRef>
          </c:val>
          <c:extLst>
            <c:ext xmlns:c16="http://schemas.microsoft.com/office/drawing/2014/chart" uri="{C3380CC4-5D6E-409C-BE32-E72D297353CC}">
              <c16:uniqueId val="{00000000-7921-43BA-9224-A628AA976425}"/>
            </c:ext>
          </c:extLst>
        </c:ser>
        <c:ser>
          <c:idx val="1"/>
          <c:order val="1"/>
          <c:tx>
            <c:strRef>
              <c:f>'SM 7'!$A$4</c:f>
              <c:strCache>
                <c:ptCount val="1"/>
                <c:pt idx="0">
                  <c:v>Working on it </c:v>
                </c:pt>
              </c:strCache>
            </c:strRef>
          </c:tx>
          <c:spPr>
            <a:solidFill>
              <a:srgbClr val="FFC000"/>
            </a:solidFill>
            <a:ln>
              <a:noFill/>
            </a:ln>
            <a:effectLst/>
          </c:spPr>
          <c:invertIfNegative val="0"/>
          <c:cat>
            <c:strRef>
              <c:f>'SM 7'!$B$2:$L$2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7'!$B$4:$L$4</c:f>
              <c:numCache>
                <c:formatCode>General</c:formatCode>
                <c:ptCount val="9"/>
                <c:pt idx="0">
                  <c:v>5</c:v>
                </c:pt>
                <c:pt idx="1">
                  <c:v>26</c:v>
                </c:pt>
                <c:pt idx="2">
                  <c:v>39</c:v>
                </c:pt>
                <c:pt idx="3">
                  <c:v>38</c:v>
                </c:pt>
                <c:pt idx="4">
                  <c:v>38</c:v>
                </c:pt>
                <c:pt idx="5">
                  <c:v>41</c:v>
                </c:pt>
                <c:pt idx="6">
                  <c:v>38</c:v>
                </c:pt>
                <c:pt idx="7">
                  <c:v>52</c:v>
                </c:pt>
                <c:pt idx="8">
                  <c:v>44</c:v>
                </c:pt>
              </c:numCache>
            </c:numRef>
          </c:val>
          <c:extLst>
            <c:ext xmlns:c16="http://schemas.microsoft.com/office/drawing/2014/chart" uri="{C3380CC4-5D6E-409C-BE32-E72D297353CC}">
              <c16:uniqueId val="{00000001-7921-43BA-9224-A628AA976425}"/>
            </c:ext>
          </c:extLst>
        </c:ser>
        <c:ser>
          <c:idx val="2"/>
          <c:order val="2"/>
          <c:tx>
            <c:strRef>
              <c:f>'SM 7'!$A$5</c:f>
              <c:strCache>
                <c:ptCount val="1"/>
                <c:pt idx="0">
                  <c:v>Not Started</c:v>
                </c:pt>
              </c:strCache>
            </c:strRef>
          </c:tx>
          <c:spPr>
            <a:solidFill>
              <a:srgbClr val="FF0000"/>
            </a:solidFill>
            <a:ln>
              <a:noFill/>
            </a:ln>
            <a:effectLst/>
          </c:spPr>
          <c:invertIfNegative val="0"/>
          <c:cat>
            <c:strRef>
              <c:f>'SM 7'!$B$2:$L$2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7'!$B$5:$L$5</c:f>
              <c:numCache>
                <c:formatCode>General</c:formatCode>
                <c:ptCount val="9"/>
                <c:pt idx="0">
                  <c:v>90</c:v>
                </c:pt>
                <c:pt idx="1">
                  <c:v>68</c:v>
                </c:pt>
                <c:pt idx="2">
                  <c:v>54</c:v>
                </c:pt>
                <c:pt idx="3">
                  <c:v>63</c:v>
                </c:pt>
                <c:pt idx="4">
                  <c:v>54</c:v>
                </c:pt>
                <c:pt idx="5">
                  <c:v>49</c:v>
                </c:pt>
                <c:pt idx="6">
                  <c:v>51</c:v>
                </c:pt>
                <c:pt idx="7">
                  <c:v>38</c:v>
                </c:pt>
                <c:pt idx="8">
                  <c:v>42</c:v>
                </c:pt>
              </c:numCache>
            </c:numRef>
          </c:val>
          <c:extLst>
            <c:ext xmlns:c16="http://schemas.microsoft.com/office/drawing/2014/chart" uri="{C3380CC4-5D6E-409C-BE32-E72D297353CC}">
              <c16:uniqueId val="{00000002-7921-43BA-9224-A628AA976425}"/>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u="none" strike="noStrike" baseline="0">
                <a:solidFill>
                  <a:schemeClr val="tx1">
                    <a:lumMod val="50000"/>
                  </a:schemeClr>
                </a:solidFill>
                <a:effectLst/>
              </a:rPr>
              <a:t>Standardized PP safety patient education, where to call, and early follow-up </a:t>
            </a:r>
            <a:endParaRPr lang="en-US" sz="1600" b="1">
              <a:solidFill>
                <a:schemeClr val="tx1">
                  <a:lumMod val="50000"/>
                </a:schemeClr>
              </a:solidFill>
              <a:effectLst/>
            </a:endParaRPr>
          </a:p>
        </c:rich>
      </c:tx>
      <c:layout>
        <c:manualLayout>
          <c:xMode val="edge"/>
          <c:yMode val="edge"/>
          <c:x val="0.14591775420635356"/>
          <c:y val="5.715721939648069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10'!$A$3</c:f>
              <c:strCache>
                <c:ptCount val="1"/>
                <c:pt idx="0">
                  <c:v>In Place</c:v>
                </c:pt>
              </c:strCache>
            </c:strRef>
          </c:tx>
          <c:spPr>
            <a:solidFill>
              <a:srgbClr val="00B050"/>
            </a:solidFill>
            <a:ln>
              <a:noFill/>
            </a:ln>
            <a:effectLst/>
          </c:spPr>
          <c:invertIfNegative val="0"/>
          <c:cat>
            <c:strRef>
              <c:f>'SM 10'!$B$2:$L$2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10'!$B$3:$L$3</c:f>
              <c:numCache>
                <c:formatCode>General</c:formatCode>
                <c:ptCount val="9"/>
                <c:pt idx="0">
                  <c:v>56</c:v>
                </c:pt>
                <c:pt idx="1">
                  <c:v>71</c:v>
                </c:pt>
                <c:pt idx="2">
                  <c:v>66</c:v>
                </c:pt>
                <c:pt idx="3">
                  <c:v>75</c:v>
                </c:pt>
                <c:pt idx="4">
                  <c:v>71</c:v>
                </c:pt>
                <c:pt idx="5">
                  <c:v>68</c:v>
                </c:pt>
                <c:pt idx="6">
                  <c:v>69</c:v>
                </c:pt>
                <c:pt idx="7">
                  <c:v>75</c:v>
                </c:pt>
                <c:pt idx="8">
                  <c:v>77</c:v>
                </c:pt>
              </c:numCache>
            </c:numRef>
          </c:val>
          <c:extLst>
            <c:ext xmlns:c16="http://schemas.microsoft.com/office/drawing/2014/chart" uri="{C3380CC4-5D6E-409C-BE32-E72D297353CC}">
              <c16:uniqueId val="{00000000-84DD-4A48-85AA-50A5E94D2FD8}"/>
            </c:ext>
          </c:extLst>
        </c:ser>
        <c:ser>
          <c:idx val="1"/>
          <c:order val="1"/>
          <c:tx>
            <c:strRef>
              <c:f>'SM 10'!$A$4</c:f>
              <c:strCache>
                <c:ptCount val="1"/>
                <c:pt idx="0">
                  <c:v>Working on it </c:v>
                </c:pt>
              </c:strCache>
            </c:strRef>
          </c:tx>
          <c:spPr>
            <a:solidFill>
              <a:srgbClr val="FFC000"/>
            </a:solidFill>
            <a:ln>
              <a:noFill/>
            </a:ln>
            <a:effectLst/>
          </c:spPr>
          <c:invertIfNegative val="0"/>
          <c:cat>
            <c:strRef>
              <c:f>'SM 10'!$B$2:$L$2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10'!$B$4:$L$4</c:f>
              <c:numCache>
                <c:formatCode>General</c:formatCode>
                <c:ptCount val="9"/>
                <c:pt idx="0">
                  <c:v>10</c:v>
                </c:pt>
                <c:pt idx="1">
                  <c:v>10</c:v>
                </c:pt>
                <c:pt idx="2">
                  <c:v>17</c:v>
                </c:pt>
                <c:pt idx="3">
                  <c:v>14</c:v>
                </c:pt>
                <c:pt idx="4">
                  <c:v>21</c:v>
                </c:pt>
                <c:pt idx="5">
                  <c:v>27</c:v>
                </c:pt>
                <c:pt idx="6">
                  <c:v>23</c:v>
                </c:pt>
                <c:pt idx="7">
                  <c:v>17</c:v>
                </c:pt>
                <c:pt idx="8">
                  <c:v>16</c:v>
                </c:pt>
              </c:numCache>
            </c:numRef>
          </c:val>
          <c:extLst>
            <c:ext xmlns:c16="http://schemas.microsoft.com/office/drawing/2014/chart" uri="{C3380CC4-5D6E-409C-BE32-E72D297353CC}">
              <c16:uniqueId val="{00000001-84DD-4A48-85AA-50A5E94D2FD8}"/>
            </c:ext>
          </c:extLst>
        </c:ser>
        <c:ser>
          <c:idx val="2"/>
          <c:order val="2"/>
          <c:tx>
            <c:strRef>
              <c:f>'SM 10'!$A$5</c:f>
              <c:strCache>
                <c:ptCount val="1"/>
                <c:pt idx="0">
                  <c:v>Not Started</c:v>
                </c:pt>
              </c:strCache>
            </c:strRef>
          </c:tx>
          <c:spPr>
            <a:solidFill>
              <a:srgbClr val="FF0000"/>
            </a:solidFill>
            <a:ln>
              <a:noFill/>
            </a:ln>
            <a:effectLst/>
          </c:spPr>
          <c:invertIfNegative val="0"/>
          <c:cat>
            <c:strRef>
              <c:f>'SM 10'!$B$2:$L$2</c:f>
              <c:strCache>
                <c:ptCount val="9"/>
                <c:pt idx="0">
                  <c:v>Baseline 2020</c:v>
                </c:pt>
                <c:pt idx="1">
                  <c:v>Aug-21</c:v>
                </c:pt>
                <c:pt idx="2">
                  <c:v>Sep-21</c:v>
                </c:pt>
                <c:pt idx="3">
                  <c:v>Oct-21</c:v>
                </c:pt>
                <c:pt idx="4">
                  <c:v>Nov-21</c:v>
                </c:pt>
                <c:pt idx="5">
                  <c:v>Dec-21</c:v>
                </c:pt>
                <c:pt idx="6">
                  <c:v>Jan-22</c:v>
                </c:pt>
                <c:pt idx="7">
                  <c:v>Feb-22</c:v>
                </c:pt>
                <c:pt idx="8">
                  <c:v>Mar-22</c:v>
                </c:pt>
              </c:strCache>
            </c:strRef>
          </c:cat>
          <c:val>
            <c:numRef>
              <c:f>'SM 10'!$B$5:$L$5</c:f>
              <c:numCache>
                <c:formatCode>General</c:formatCode>
                <c:ptCount val="9"/>
                <c:pt idx="0">
                  <c:v>34</c:v>
                </c:pt>
                <c:pt idx="1">
                  <c:v>19</c:v>
                </c:pt>
                <c:pt idx="2">
                  <c:v>17</c:v>
                </c:pt>
                <c:pt idx="3">
                  <c:v>6</c:v>
                </c:pt>
                <c:pt idx="4">
                  <c:v>8</c:v>
                </c:pt>
                <c:pt idx="5">
                  <c:v>5</c:v>
                </c:pt>
                <c:pt idx="6">
                  <c:v>8</c:v>
                </c:pt>
                <c:pt idx="7">
                  <c:v>8</c:v>
                </c:pt>
                <c:pt idx="8">
                  <c:v>7</c:v>
                </c:pt>
              </c:numCache>
            </c:numRef>
          </c:val>
          <c:extLst>
            <c:ext xmlns:c16="http://schemas.microsoft.com/office/drawing/2014/chart" uri="{C3380CC4-5D6E-409C-BE32-E72D297353CC}">
              <c16:uniqueId val="{00000002-84DD-4A48-85AA-50A5E94D2FD8}"/>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t>Providers, nurses, and other staff completing education on the importance of listening to patients, providing respectful care, and addressing implicit bias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'PM Implicit Bias (P,N,S)'!$A$3</c:f>
              <c:strCache>
                <c:ptCount val="1"/>
                <c:pt idx="0">
                  <c:v>Providers </c:v>
                </c:pt>
              </c:strCache>
            </c:strRef>
          </c:tx>
          <c:spPr>
            <a:ln w="38100" cap="rnd">
              <a:solidFill>
                <a:schemeClr val="accent2"/>
              </a:solidFill>
              <a:round/>
            </a:ln>
            <a:effectLst/>
          </c:spPr>
          <c:marker>
            <c:symbol val="none"/>
          </c:marker>
          <c:cat>
            <c:strRef>
              <c:f>'PM Implicit Bias (P,N,S)'!$B$2:$J$2</c:f>
              <c:strCache>
                <c:ptCount val="9"/>
                <c:pt idx="0">
                  <c:v>Baseline Q4 2020</c:v>
                </c:pt>
                <c:pt idx="1">
                  <c:v>Aug-21</c:v>
                </c:pt>
                <c:pt idx="2">
                  <c:v>Sep-21</c:v>
                </c:pt>
                <c:pt idx="3">
                  <c:v>Oct-21</c:v>
                </c:pt>
                <c:pt idx="4">
                  <c:v>Nov-21</c:v>
                </c:pt>
                <c:pt idx="5">
                  <c:v>Dec-21</c:v>
                </c:pt>
                <c:pt idx="6">
                  <c:v>Jan-22</c:v>
                </c:pt>
                <c:pt idx="7">
                  <c:v>Feb-22</c:v>
                </c:pt>
                <c:pt idx="8">
                  <c:v>Mar-22</c:v>
                </c:pt>
              </c:strCache>
            </c:strRef>
          </c:cat>
          <c:val>
            <c:numRef>
              <c:f>'PM Implicit Bias (P,N,S)'!$B$3:$J$3</c:f>
              <c:numCache>
                <c:formatCode>0%</c:formatCode>
                <c:ptCount val="9"/>
                <c:pt idx="0">
                  <c:v>0.15</c:v>
                </c:pt>
                <c:pt idx="1">
                  <c:v>0.17</c:v>
                </c:pt>
                <c:pt idx="2">
                  <c:v>0.2</c:v>
                </c:pt>
                <c:pt idx="3">
                  <c:v>0.31</c:v>
                </c:pt>
                <c:pt idx="4">
                  <c:v>0.24</c:v>
                </c:pt>
                <c:pt idx="5">
                  <c:v>0.26</c:v>
                </c:pt>
                <c:pt idx="6">
                  <c:v>0.28999999999999998</c:v>
                </c:pt>
                <c:pt idx="7">
                  <c:v>0.38</c:v>
                </c:pt>
                <c:pt idx="8">
                  <c:v>0.41</c:v>
                </c:pt>
              </c:numCache>
            </c:numRef>
          </c:val>
          <c:smooth val="0"/>
          <c:extLst>
            <c:ext xmlns:c16="http://schemas.microsoft.com/office/drawing/2014/chart" uri="{C3380CC4-5D6E-409C-BE32-E72D297353CC}">
              <c16:uniqueId val="{00000000-3905-4F7A-A5D8-4A13BF353C2B}"/>
            </c:ext>
          </c:extLst>
        </c:ser>
        <c:ser>
          <c:idx val="2"/>
          <c:order val="1"/>
          <c:tx>
            <c:strRef>
              <c:f>'PM Implicit Bias (P,N,S)'!$A$4</c:f>
              <c:strCache>
                <c:ptCount val="1"/>
                <c:pt idx="0">
                  <c:v>Nurses</c:v>
                </c:pt>
              </c:strCache>
            </c:strRef>
          </c:tx>
          <c:spPr>
            <a:ln w="38100" cap="rnd">
              <a:solidFill>
                <a:srgbClr val="FF7C80"/>
              </a:solidFill>
              <a:round/>
            </a:ln>
            <a:effectLst/>
          </c:spPr>
          <c:marker>
            <c:symbol val="none"/>
          </c:marker>
          <c:cat>
            <c:strRef>
              <c:f>'PM Implicit Bias (P,N,S)'!$B$2:$J$2</c:f>
              <c:strCache>
                <c:ptCount val="9"/>
                <c:pt idx="0">
                  <c:v>Baseline Q4 2020</c:v>
                </c:pt>
                <c:pt idx="1">
                  <c:v>Aug-21</c:v>
                </c:pt>
                <c:pt idx="2">
                  <c:v>Sep-21</c:v>
                </c:pt>
                <c:pt idx="3">
                  <c:v>Oct-21</c:v>
                </c:pt>
                <c:pt idx="4">
                  <c:v>Nov-21</c:v>
                </c:pt>
                <c:pt idx="5">
                  <c:v>Dec-21</c:v>
                </c:pt>
                <c:pt idx="6">
                  <c:v>Jan-22</c:v>
                </c:pt>
                <c:pt idx="7">
                  <c:v>Feb-22</c:v>
                </c:pt>
                <c:pt idx="8">
                  <c:v>Mar-22</c:v>
                </c:pt>
              </c:strCache>
            </c:strRef>
          </c:cat>
          <c:val>
            <c:numRef>
              <c:f>'PM Implicit Bias (P,N,S)'!$B$4:$J$4</c:f>
              <c:numCache>
                <c:formatCode>0%</c:formatCode>
                <c:ptCount val="9"/>
                <c:pt idx="0">
                  <c:v>0.27</c:v>
                </c:pt>
                <c:pt idx="1">
                  <c:v>0.31</c:v>
                </c:pt>
                <c:pt idx="2">
                  <c:v>0.36</c:v>
                </c:pt>
                <c:pt idx="3">
                  <c:v>0.45</c:v>
                </c:pt>
                <c:pt idx="4">
                  <c:v>0.41</c:v>
                </c:pt>
                <c:pt idx="5">
                  <c:v>0.43</c:v>
                </c:pt>
                <c:pt idx="6">
                  <c:v>0.51</c:v>
                </c:pt>
                <c:pt idx="7">
                  <c:v>0.59</c:v>
                </c:pt>
                <c:pt idx="8">
                  <c:v>0.67</c:v>
                </c:pt>
              </c:numCache>
            </c:numRef>
          </c:val>
          <c:smooth val="0"/>
          <c:extLst>
            <c:ext xmlns:c16="http://schemas.microsoft.com/office/drawing/2014/chart" uri="{C3380CC4-5D6E-409C-BE32-E72D297353CC}">
              <c16:uniqueId val="{00000001-3905-4F7A-A5D8-4A13BF353C2B}"/>
            </c:ext>
          </c:extLst>
        </c:ser>
        <c:ser>
          <c:idx val="3"/>
          <c:order val="2"/>
          <c:tx>
            <c:strRef>
              <c:f>'PM Implicit Bias (P,N,S)'!$A$5</c:f>
              <c:strCache>
                <c:ptCount val="1"/>
                <c:pt idx="0">
                  <c:v>Other Staff </c:v>
                </c:pt>
              </c:strCache>
            </c:strRef>
          </c:tx>
          <c:spPr>
            <a:ln w="38100" cap="rnd">
              <a:solidFill>
                <a:srgbClr val="6B95FD">
                  <a:lumMod val="75000"/>
                </a:srgbClr>
              </a:solidFill>
              <a:round/>
            </a:ln>
            <a:effectLst/>
          </c:spPr>
          <c:marker>
            <c:symbol val="none"/>
          </c:marker>
          <c:cat>
            <c:strRef>
              <c:f>'PM Implicit Bias (P,N,S)'!$B$2:$J$2</c:f>
              <c:strCache>
                <c:ptCount val="9"/>
                <c:pt idx="0">
                  <c:v>Baseline Q4 2020</c:v>
                </c:pt>
                <c:pt idx="1">
                  <c:v>Aug-21</c:v>
                </c:pt>
                <c:pt idx="2">
                  <c:v>Sep-21</c:v>
                </c:pt>
                <c:pt idx="3">
                  <c:v>Oct-21</c:v>
                </c:pt>
                <c:pt idx="4">
                  <c:v>Nov-21</c:v>
                </c:pt>
                <c:pt idx="5">
                  <c:v>Dec-21</c:v>
                </c:pt>
                <c:pt idx="6">
                  <c:v>Jan-22</c:v>
                </c:pt>
                <c:pt idx="7">
                  <c:v>Feb-22</c:v>
                </c:pt>
                <c:pt idx="8">
                  <c:v>Mar-22</c:v>
                </c:pt>
              </c:strCache>
            </c:strRef>
          </c:cat>
          <c:val>
            <c:numRef>
              <c:f>'PM Implicit Bias (P,N,S)'!$B$5:$J$5</c:f>
              <c:numCache>
                <c:formatCode>0%</c:formatCode>
                <c:ptCount val="9"/>
                <c:pt idx="0">
                  <c:v>0.22</c:v>
                </c:pt>
                <c:pt idx="1">
                  <c:v>0.21</c:v>
                </c:pt>
                <c:pt idx="2">
                  <c:v>0.28000000000000003</c:v>
                </c:pt>
                <c:pt idx="3">
                  <c:v>0.25</c:v>
                </c:pt>
                <c:pt idx="4">
                  <c:v>0.34</c:v>
                </c:pt>
                <c:pt idx="5">
                  <c:v>0.3</c:v>
                </c:pt>
                <c:pt idx="6">
                  <c:v>0.35</c:v>
                </c:pt>
                <c:pt idx="7">
                  <c:v>0.43</c:v>
                </c:pt>
                <c:pt idx="8">
                  <c:v>0.53</c:v>
                </c:pt>
              </c:numCache>
            </c:numRef>
          </c:val>
          <c:smooth val="0"/>
          <c:extLst>
            <c:ext xmlns:c16="http://schemas.microsoft.com/office/drawing/2014/chart" uri="{C3380CC4-5D6E-409C-BE32-E72D297353CC}">
              <c16:uniqueId val="{00000002-3905-4F7A-A5D8-4A13BF353C2B}"/>
            </c:ext>
          </c:extLst>
        </c:ser>
        <c:ser>
          <c:idx val="0"/>
          <c:order val="3"/>
          <c:tx>
            <c:strRef>
              <c:f>'PM Implicit Bias (P,N,S)'!$A$6</c:f>
              <c:strCache>
                <c:ptCount val="1"/>
                <c:pt idx="0">
                  <c:v>Goal</c:v>
                </c:pt>
              </c:strCache>
            </c:strRef>
          </c:tx>
          <c:spPr>
            <a:ln w="28575" cap="rnd">
              <a:solidFill>
                <a:srgbClr val="FF0000"/>
              </a:solidFill>
              <a:prstDash val="dash"/>
              <a:round/>
            </a:ln>
            <a:effectLst/>
          </c:spPr>
          <c:marker>
            <c:symbol val="none"/>
          </c:marker>
          <c:cat>
            <c:strRef>
              <c:f>'PM Implicit Bias (P,N,S)'!$B$2:$J$2</c:f>
              <c:strCache>
                <c:ptCount val="9"/>
                <c:pt idx="0">
                  <c:v>Baseline Q4 2020</c:v>
                </c:pt>
                <c:pt idx="1">
                  <c:v>Aug-21</c:v>
                </c:pt>
                <c:pt idx="2">
                  <c:v>Sep-21</c:v>
                </c:pt>
                <c:pt idx="3">
                  <c:v>Oct-21</c:v>
                </c:pt>
                <c:pt idx="4">
                  <c:v>Nov-21</c:v>
                </c:pt>
                <c:pt idx="5">
                  <c:v>Dec-21</c:v>
                </c:pt>
                <c:pt idx="6">
                  <c:v>Jan-22</c:v>
                </c:pt>
                <c:pt idx="7">
                  <c:v>Feb-22</c:v>
                </c:pt>
                <c:pt idx="8">
                  <c:v>Mar-22</c:v>
                </c:pt>
              </c:strCache>
            </c:strRef>
          </c:cat>
          <c:val>
            <c:numRef>
              <c:f>'PM Implicit Bias (P,N,S)'!$B$6:$J$6</c:f>
              <c:numCache>
                <c:formatCode>0%</c:formatCode>
                <c:ptCount val="9"/>
                <c:pt idx="0">
                  <c:v>0.8</c:v>
                </c:pt>
                <c:pt idx="1">
                  <c:v>0.8</c:v>
                </c:pt>
                <c:pt idx="2">
                  <c:v>0.8</c:v>
                </c:pt>
                <c:pt idx="3">
                  <c:v>0.8</c:v>
                </c:pt>
                <c:pt idx="4">
                  <c:v>0.8</c:v>
                </c:pt>
                <c:pt idx="5">
                  <c:v>0.8</c:v>
                </c:pt>
                <c:pt idx="6">
                  <c:v>0.8</c:v>
                </c:pt>
                <c:pt idx="7">
                  <c:v>0.8</c:v>
                </c:pt>
                <c:pt idx="8">
                  <c:v>0.8</c:v>
                </c:pt>
              </c:numCache>
            </c:numRef>
          </c:val>
          <c:smooth val="0"/>
          <c:extLst>
            <c:ext xmlns:c16="http://schemas.microsoft.com/office/drawing/2014/chart" uri="{C3380CC4-5D6E-409C-BE32-E72D297353CC}">
              <c16:uniqueId val="{00000003-3905-4F7A-A5D8-4A13BF353C2B}"/>
            </c:ext>
          </c:extLst>
        </c:ser>
        <c:dLbls>
          <c:showLegendKey val="0"/>
          <c:showVal val="0"/>
          <c:showCatName val="0"/>
          <c:showSerName val="0"/>
          <c:showPercent val="0"/>
          <c:showBubbleSize val="0"/>
        </c:dLbls>
        <c:smooth val="0"/>
        <c:axId val="928577535"/>
        <c:axId val="928567967"/>
      </c:lineChart>
      <c:catAx>
        <c:axId val="928577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28567967"/>
        <c:crosses val="autoZero"/>
        <c:auto val="1"/>
        <c:lblAlgn val="ctr"/>
        <c:lblOffset val="100"/>
        <c:noMultiLvlLbl val="0"/>
      </c:catAx>
      <c:valAx>
        <c:axId val="928567967"/>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2857753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prstDash val="sysDash"/>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NTSV C-Section Rate by Race/Ethnicity:</a:t>
            </a:r>
          </a:p>
          <a:p>
            <a:pPr>
              <a:defRPr/>
            </a:pPr>
            <a:r>
              <a:rPr lang="en-US" sz="2000" baseline="0"/>
              <a:t>Illinois, 2018-2020 Average </a:t>
            </a:r>
            <a:endParaRPr lang="en-US" sz="2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NTSV C-Section Rate</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01CA-4001-B995-4220DE46CA54}"/>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01CA-4001-B995-4220DE46CA54}"/>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01CA-4001-B995-4220DE46CA54}"/>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7-01CA-4001-B995-4220DE46CA54}"/>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01CA-4001-B995-4220DE46CA54}"/>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White</c:v>
                </c:pt>
                <c:pt idx="1">
                  <c:v>Black</c:v>
                </c:pt>
                <c:pt idx="2">
                  <c:v>American Indian/ Alaska Native</c:v>
                </c:pt>
                <c:pt idx="3">
                  <c:v>Asian/Pacific Islander</c:v>
                </c:pt>
                <c:pt idx="4">
                  <c:v>Hispanic </c:v>
                </c:pt>
              </c:strCache>
            </c:strRef>
          </c:cat>
          <c:val>
            <c:numRef>
              <c:f>Sheet1!$B$2:$F$2</c:f>
              <c:numCache>
                <c:formatCode>General</c:formatCode>
                <c:ptCount val="5"/>
                <c:pt idx="0">
                  <c:v>24.2</c:v>
                </c:pt>
                <c:pt idx="1">
                  <c:v>27.4</c:v>
                </c:pt>
                <c:pt idx="2">
                  <c:v>23.5</c:v>
                </c:pt>
                <c:pt idx="3">
                  <c:v>27.6</c:v>
                </c:pt>
                <c:pt idx="4">
                  <c:v>23.7</c:v>
                </c:pt>
              </c:numCache>
            </c:numRef>
          </c:val>
          <c:extLst>
            <c:ext xmlns:c16="http://schemas.microsoft.com/office/drawing/2014/chart" uri="{C3380CC4-5D6E-409C-BE32-E72D297353CC}">
              <c16:uniqueId val="{0000000A-01CA-4001-B995-4220DE46CA54}"/>
            </c:ext>
          </c:extLst>
        </c:ser>
        <c:dLbls>
          <c:dLblPos val="inEnd"/>
          <c:showLegendKey val="0"/>
          <c:showVal val="1"/>
          <c:showCatName val="0"/>
          <c:showSerName val="0"/>
          <c:showPercent val="0"/>
          <c:showBubbleSize val="0"/>
        </c:dLbls>
        <c:gapWidth val="219"/>
        <c:overlap val="-27"/>
        <c:axId val="134773072"/>
        <c:axId val="134761008"/>
      </c:barChart>
      <c:catAx>
        <c:axId val="13477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4761008"/>
        <c:crosses val="autoZero"/>
        <c:auto val="1"/>
        <c:lblAlgn val="ctr"/>
        <c:lblOffset val="100"/>
        <c:noMultiLvlLbl val="0"/>
      </c:catAx>
      <c:valAx>
        <c:axId val="134761008"/>
        <c:scaling>
          <c:orientation val="minMax"/>
          <c:max val="3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4773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200" b="1" i="0" u="sng" strike="noStrike" baseline="0">
                <a:effectLst/>
              </a:rPr>
              <a:t>Decision huddles/decision debriefs</a:t>
            </a:r>
            <a:endParaRPr lang="en-US" sz="2200" b="1" u="sng">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5'!$A$2</c:f>
              <c:strCache>
                <c:ptCount val="1"/>
                <c:pt idx="0">
                  <c:v>In Place</c:v>
                </c:pt>
              </c:strCache>
            </c:strRef>
          </c:tx>
          <c:spPr>
            <a:solidFill>
              <a:srgbClr val="00B050"/>
            </a:solidFill>
            <a:ln>
              <a:noFill/>
            </a:ln>
            <a:effectLst/>
          </c:spPr>
          <c:invertIfNegative val="0"/>
          <c:cat>
            <c:strRef>
              <c:f>'SM 5'!$B$1:$Q$1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5'!$B$2:$Q$2</c:f>
              <c:numCache>
                <c:formatCode>General</c:formatCode>
                <c:ptCount val="16"/>
                <c:pt idx="0">
                  <c:v>2.2199999999999989</c:v>
                </c:pt>
                <c:pt idx="1">
                  <c:v>2.5</c:v>
                </c:pt>
                <c:pt idx="2">
                  <c:v>3.95</c:v>
                </c:pt>
                <c:pt idx="3">
                  <c:v>7.79</c:v>
                </c:pt>
                <c:pt idx="4">
                  <c:v>13.92</c:v>
                </c:pt>
                <c:pt idx="5">
                  <c:v>13.04</c:v>
                </c:pt>
                <c:pt idx="6">
                  <c:v>17.14</c:v>
                </c:pt>
                <c:pt idx="7">
                  <c:v>26.47</c:v>
                </c:pt>
                <c:pt idx="8">
                  <c:v>37.880000000000003</c:v>
                </c:pt>
                <c:pt idx="9">
                  <c:v>41.27</c:v>
                </c:pt>
                <c:pt idx="10">
                  <c:v>45</c:v>
                </c:pt>
                <c:pt idx="11">
                  <c:v>49.18</c:v>
                </c:pt>
                <c:pt idx="12">
                  <c:v>54.39</c:v>
                </c:pt>
                <c:pt idx="13">
                  <c:v>57.14</c:v>
                </c:pt>
                <c:pt idx="14">
                  <c:v>62.5</c:v>
                </c:pt>
                <c:pt idx="15">
                  <c:v>61.29</c:v>
                </c:pt>
              </c:numCache>
            </c:numRef>
          </c:val>
          <c:extLst>
            <c:ext xmlns:c16="http://schemas.microsoft.com/office/drawing/2014/chart" uri="{C3380CC4-5D6E-409C-BE32-E72D297353CC}">
              <c16:uniqueId val="{00000000-F2ED-48E4-BA22-AC34FBA3B7D7}"/>
            </c:ext>
          </c:extLst>
        </c:ser>
        <c:ser>
          <c:idx val="1"/>
          <c:order val="1"/>
          <c:tx>
            <c:strRef>
              <c:f>'SM 5'!$A$3</c:f>
              <c:strCache>
                <c:ptCount val="1"/>
                <c:pt idx="0">
                  <c:v>Working on it </c:v>
                </c:pt>
              </c:strCache>
            </c:strRef>
          </c:tx>
          <c:spPr>
            <a:solidFill>
              <a:srgbClr val="FFC000"/>
            </a:solidFill>
            <a:ln>
              <a:noFill/>
            </a:ln>
            <a:effectLst/>
          </c:spPr>
          <c:invertIfNegative val="0"/>
          <c:cat>
            <c:strRef>
              <c:f>'SM 5'!$B$1:$Q$1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5'!$B$3:$Q$3</c:f>
              <c:numCache>
                <c:formatCode>General</c:formatCode>
                <c:ptCount val="16"/>
                <c:pt idx="0">
                  <c:v>10</c:v>
                </c:pt>
                <c:pt idx="1">
                  <c:v>27.5</c:v>
                </c:pt>
                <c:pt idx="2">
                  <c:v>39.47</c:v>
                </c:pt>
                <c:pt idx="3">
                  <c:v>53.25</c:v>
                </c:pt>
                <c:pt idx="4">
                  <c:v>60.76</c:v>
                </c:pt>
                <c:pt idx="5">
                  <c:v>72.459999999999994</c:v>
                </c:pt>
                <c:pt idx="6">
                  <c:v>71.430000000000007</c:v>
                </c:pt>
                <c:pt idx="7">
                  <c:v>64.709999999999994</c:v>
                </c:pt>
                <c:pt idx="8">
                  <c:v>56.06</c:v>
                </c:pt>
                <c:pt idx="9">
                  <c:v>50.79</c:v>
                </c:pt>
                <c:pt idx="10">
                  <c:v>50</c:v>
                </c:pt>
                <c:pt idx="11">
                  <c:v>45.9</c:v>
                </c:pt>
                <c:pt idx="12">
                  <c:v>42.11</c:v>
                </c:pt>
                <c:pt idx="13">
                  <c:v>37.5</c:v>
                </c:pt>
                <c:pt idx="14">
                  <c:v>32.14</c:v>
                </c:pt>
                <c:pt idx="15">
                  <c:v>32.26</c:v>
                </c:pt>
              </c:numCache>
            </c:numRef>
          </c:val>
          <c:extLst>
            <c:ext xmlns:c16="http://schemas.microsoft.com/office/drawing/2014/chart" uri="{C3380CC4-5D6E-409C-BE32-E72D297353CC}">
              <c16:uniqueId val="{00000001-F2ED-48E4-BA22-AC34FBA3B7D7}"/>
            </c:ext>
          </c:extLst>
        </c:ser>
        <c:ser>
          <c:idx val="2"/>
          <c:order val="2"/>
          <c:tx>
            <c:strRef>
              <c:f>'SM 5'!$A$4</c:f>
              <c:strCache>
                <c:ptCount val="1"/>
                <c:pt idx="0">
                  <c:v>Not Started</c:v>
                </c:pt>
              </c:strCache>
            </c:strRef>
          </c:tx>
          <c:spPr>
            <a:solidFill>
              <a:srgbClr val="FF0000"/>
            </a:solidFill>
            <a:ln>
              <a:noFill/>
            </a:ln>
            <a:effectLst/>
          </c:spPr>
          <c:invertIfNegative val="0"/>
          <c:cat>
            <c:strRef>
              <c:f>'SM 5'!$B$1:$Q$1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5'!$B$4:$Q$4</c:f>
              <c:numCache>
                <c:formatCode>General</c:formatCode>
                <c:ptCount val="16"/>
                <c:pt idx="0">
                  <c:v>87.78</c:v>
                </c:pt>
                <c:pt idx="1">
                  <c:v>70</c:v>
                </c:pt>
                <c:pt idx="2">
                  <c:v>56.58</c:v>
                </c:pt>
                <c:pt idx="3">
                  <c:v>38.96</c:v>
                </c:pt>
                <c:pt idx="4">
                  <c:v>25.320000000000007</c:v>
                </c:pt>
                <c:pt idx="5">
                  <c:v>14.5</c:v>
                </c:pt>
                <c:pt idx="6">
                  <c:v>11.429999999999993</c:v>
                </c:pt>
                <c:pt idx="7">
                  <c:v>8.8200000000000074</c:v>
                </c:pt>
                <c:pt idx="8">
                  <c:v>6.0600000000000023</c:v>
                </c:pt>
                <c:pt idx="9">
                  <c:v>7.9399999999999977</c:v>
                </c:pt>
                <c:pt idx="10">
                  <c:v>5</c:v>
                </c:pt>
                <c:pt idx="11">
                  <c:v>4.9200000000000017</c:v>
                </c:pt>
                <c:pt idx="12">
                  <c:v>3.5</c:v>
                </c:pt>
                <c:pt idx="13">
                  <c:v>5.3599999999999994</c:v>
                </c:pt>
                <c:pt idx="14">
                  <c:v>5.3599999999999994</c:v>
                </c:pt>
                <c:pt idx="15">
                  <c:v>6.25</c:v>
                </c:pt>
              </c:numCache>
            </c:numRef>
          </c:val>
          <c:extLst>
            <c:ext xmlns:c16="http://schemas.microsoft.com/office/drawing/2014/chart" uri="{C3380CC4-5D6E-409C-BE32-E72D297353CC}">
              <c16:uniqueId val="{00000002-F2ED-48E4-BA22-AC34FBA3B7D7}"/>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200" b="1" i="0" u="sng" strike="noStrike" baseline="0">
                <a:effectLst/>
              </a:rPr>
              <a:t>Provider and nurse education</a:t>
            </a:r>
            <a:endParaRPr lang="en-US" sz="2200" b="1" u="sng">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1'!$A$2</c:f>
              <c:strCache>
                <c:ptCount val="1"/>
                <c:pt idx="0">
                  <c:v>In Place</c:v>
                </c:pt>
              </c:strCache>
            </c:strRef>
          </c:tx>
          <c:spPr>
            <a:solidFill>
              <a:srgbClr val="00B050"/>
            </a:solidFill>
            <a:ln>
              <a:noFill/>
            </a:ln>
            <a:effectLst/>
          </c:spPr>
          <c:invertIfNegative val="0"/>
          <c:cat>
            <c:strRef>
              <c:f>'SM 1'!$B$1:$Q$1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1'!$B$2:$Q$2</c:f>
              <c:numCache>
                <c:formatCode>General</c:formatCode>
                <c:ptCount val="16"/>
                <c:pt idx="0">
                  <c:v>2.11</c:v>
                </c:pt>
                <c:pt idx="1">
                  <c:v>6.25</c:v>
                </c:pt>
                <c:pt idx="2">
                  <c:v>8.86</c:v>
                </c:pt>
                <c:pt idx="3">
                  <c:v>14.29</c:v>
                </c:pt>
                <c:pt idx="4">
                  <c:v>22.78</c:v>
                </c:pt>
                <c:pt idx="5">
                  <c:v>21.74</c:v>
                </c:pt>
                <c:pt idx="6">
                  <c:v>32.86</c:v>
                </c:pt>
                <c:pt idx="7">
                  <c:v>35.29</c:v>
                </c:pt>
                <c:pt idx="8">
                  <c:v>50</c:v>
                </c:pt>
                <c:pt idx="9">
                  <c:v>55.56</c:v>
                </c:pt>
                <c:pt idx="10">
                  <c:v>60</c:v>
                </c:pt>
                <c:pt idx="11">
                  <c:v>62.3</c:v>
                </c:pt>
                <c:pt idx="12">
                  <c:v>63.16</c:v>
                </c:pt>
                <c:pt idx="13">
                  <c:v>60.71</c:v>
                </c:pt>
                <c:pt idx="14">
                  <c:v>66.069999999999993</c:v>
                </c:pt>
                <c:pt idx="15">
                  <c:v>71.150000000000006</c:v>
                </c:pt>
              </c:numCache>
            </c:numRef>
          </c:val>
          <c:extLst>
            <c:ext xmlns:c16="http://schemas.microsoft.com/office/drawing/2014/chart" uri="{C3380CC4-5D6E-409C-BE32-E72D297353CC}">
              <c16:uniqueId val="{00000000-A143-41B6-BD67-7A62FDB8765B}"/>
            </c:ext>
          </c:extLst>
        </c:ser>
        <c:ser>
          <c:idx val="1"/>
          <c:order val="1"/>
          <c:tx>
            <c:strRef>
              <c:f>'SM 1'!$A$3</c:f>
              <c:strCache>
                <c:ptCount val="1"/>
                <c:pt idx="0">
                  <c:v>Working on it </c:v>
                </c:pt>
              </c:strCache>
            </c:strRef>
          </c:tx>
          <c:spPr>
            <a:solidFill>
              <a:srgbClr val="FFC000"/>
            </a:solidFill>
            <a:ln>
              <a:noFill/>
            </a:ln>
            <a:effectLst/>
          </c:spPr>
          <c:invertIfNegative val="0"/>
          <c:cat>
            <c:strRef>
              <c:f>'SM 1'!$B$1:$Q$1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1'!$B$3:$Q$3</c:f>
              <c:numCache>
                <c:formatCode>General</c:formatCode>
                <c:ptCount val="16"/>
                <c:pt idx="0">
                  <c:v>30</c:v>
                </c:pt>
                <c:pt idx="1">
                  <c:v>58.75</c:v>
                </c:pt>
                <c:pt idx="2">
                  <c:v>70.89</c:v>
                </c:pt>
                <c:pt idx="3">
                  <c:v>72.73</c:v>
                </c:pt>
                <c:pt idx="4">
                  <c:v>68.349999999999994</c:v>
                </c:pt>
                <c:pt idx="5">
                  <c:v>73.91</c:v>
                </c:pt>
                <c:pt idx="6">
                  <c:v>64.290000000000006</c:v>
                </c:pt>
                <c:pt idx="7">
                  <c:v>63.24</c:v>
                </c:pt>
                <c:pt idx="8">
                  <c:v>50</c:v>
                </c:pt>
                <c:pt idx="9">
                  <c:v>42.86</c:v>
                </c:pt>
                <c:pt idx="10">
                  <c:v>38.33</c:v>
                </c:pt>
                <c:pt idx="11">
                  <c:v>37.29</c:v>
                </c:pt>
                <c:pt idx="12">
                  <c:v>36.840000000000003</c:v>
                </c:pt>
                <c:pt idx="13">
                  <c:v>39.29</c:v>
                </c:pt>
                <c:pt idx="14">
                  <c:v>33.93</c:v>
                </c:pt>
                <c:pt idx="15">
                  <c:v>26.92</c:v>
                </c:pt>
              </c:numCache>
            </c:numRef>
          </c:val>
          <c:extLst>
            <c:ext xmlns:c16="http://schemas.microsoft.com/office/drawing/2014/chart" uri="{C3380CC4-5D6E-409C-BE32-E72D297353CC}">
              <c16:uniqueId val="{00000001-A143-41B6-BD67-7A62FDB8765B}"/>
            </c:ext>
          </c:extLst>
        </c:ser>
        <c:ser>
          <c:idx val="2"/>
          <c:order val="2"/>
          <c:tx>
            <c:strRef>
              <c:f>'SM 1'!$A$4</c:f>
              <c:strCache>
                <c:ptCount val="1"/>
                <c:pt idx="0">
                  <c:v>Not Started</c:v>
                </c:pt>
              </c:strCache>
            </c:strRef>
          </c:tx>
          <c:spPr>
            <a:solidFill>
              <a:srgbClr val="FF0000"/>
            </a:solidFill>
            <a:ln>
              <a:noFill/>
            </a:ln>
            <a:effectLst/>
          </c:spPr>
          <c:invertIfNegative val="0"/>
          <c:cat>
            <c:strRef>
              <c:f>'SM 1'!$B$1:$Q$1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1'!$B$4:$Q$4</c:f>
              <c:numCache>
                <c:formatCode>General</c:formatCode>
                <c:ptCount val="16"/>
                <c:pt idx="0">
                  <c:v>67.89</c:v>
                </c:pt>
                <c:pt idx="1">
                  <c:v>35</c:v>
                </c:pt>
                <c:pt idx="2">
                  <c:v>20.25</c:v>
                </c:pt>
                <c:pt idx="3">
                  <c:v>12.97999999999999</c:v>
                </c:pt>
                <c:pt idx="4">
                  <c:v>8.8700000000000045</c:v>
                </c:pt>
                <c:pt idx="5">
                  <c:v>4.3500000000000085</c:v>
                </c:pt>
                <c:pt idx="6">
                  <c:v>2.8499999999999943</c:v>
                </c:pt>
                <c:pt idx="7">
                  <c:v>1.4699999999999989</c:v>
                </c:pt>
                <c:pt idx="8">
                  <c:v>0</c:v>
                </c:pt>
                <c:pt idx="9">
                  <c:v>1.5799999999999983</c:v>
                </c:pt>
                <c:pt idx="10">
                  <c:v>1.6700000000000017</c:v>
                </c:pt>
                <c:pt idx="11">
                  <c:v>0.40999999999999659</c:v>
                </c:pt>
                <c:pt idx="12">
                  <c:v>0</c:v>
                </c:pt>
                <c:pt idx="13">
                  <c:v>0</c:v>
                </c:pt>
                <c:pt idx="14">
                  <c:v>0</c:v>
                </c:pt>
                <c:pt idx="15">
                  <c:v>1.9299999999999926</c:v>
                </c:pt>
              </c:numCache>
            </c:numRef>
          </c:val>
          <c:extLst>
            <c:ext xmlns:c16="http://schemas.microsoft.com/office/drawing/2014/chart" uri="{C3380CC4-5D6E-409C-BE32-E72D297353CC}">
              <c16:uniqueId val="{00000002-A143-41B6-BD67-7A62FDB8765B}"/>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200" b="1" i="0" u="sng" strike="noStrike" baseline="0">
                <a:effectLst/>
              </a:rPr>
              <a:t>Cesarean decision checklist</a:t>
            </a:r>
            <a:endParaRPr lang="en-US" sz="2200" b="1" u="sng">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4'!$A$2</c:f>
              <c:strCache>
                <c:ptCount val="1"/>
                <c:pt idx="0">
                  <c:v>In Place</c:v>
                </c:pt>
              </c:strCache>
            </c:strRef>
          </c:tx>
          <c:spPr>
            <a:solidFill>
              <a:srgbClr val="00B050"/>
            </a:solidFill>
            <a:ln>
              <a:noFill/>
            </a:ln>
            <a:effectLst/>
          </c:spPr>
          <c:invertIfNegative val="0"/>
          <c:cat>
            <c:strRef>
              <c:f>'SM 4'!$B$1:$Q$1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4'!$B$2:$Q$2</c:f>
              <c:numCache>
                <c:formatCode>General</c:formatCode>
                <c:ptCount val="16"/>
                <c:pt idx="0">
                  <c:v>3.58</c:v>
                </c:pt>
                <c:pt idx="1">
                  <c:v>5</c:v>
                </c:pt>
                <c:pt idx="2">
                  <c:v>6.33</c:v>
                </c:pt>
                <c:pt idx="3">
                  <c:v>9.09</c:v>
                </c:pt>
                <c:pt idx="4">
                  <c:v>12.82</c:v>
                </c:pt>
                <c:pt idx="5">
                  <c:v>15.94</c:v>
                </c:pt>
                <c:pt idx="6">
                  <c:v>24.29</c:v>
                </c:pt>
                <c:pt idx="7">
                  <c:v>35.82</c:v>
                </c:pt>
                <c:pt idx="8">
                  <c:v>46.97</c:v>
                </c:pt>
                <c:pt idx="9">
                  <c:v>61.9</c:v>
                </c:pt>
                <c:pt idx="10">
                  <c:v>65</c:v>
                </c:pt>
                <c:pt idx="11">
                  <c:v>65.569999999999993</c:v>
                </c:pt>
                <c:pt idx="12">
                  <c:v>76.790000000000006</c:v>
                </c:pt>
                <c:pt idx="13">
                  <c:v>64.290000000000006</c:v>
                </c:pt>
                <c:pt idx="14">
                  <c:v>76.790000000000006</c:v>
                </c:pt>
                <c:pt idx="15">
                  <c:v>75</c:v>
                </c:pt>
              </c:numCache>
            </c:numRef>
          </c:val>
          <c:extLst>
            <c:ext xmlns:c16="http://schemas.microsoft.com/office/drawing/2014/chart" uri="{C3380CC4-5D6E-409C-BE32-E72D297353CC}">
              <c16:uniqueId val="{00000000-1DB3-47BF-B6E1-D8D9930A22C9}"/>
            </c:ext>
          </c:extLst>
        </c:ser>
        <c:ser>
          <c:idx val="1"/>
          <c:order val="1"/>
          <c:tx>
            <c:strRef>
              <c:f>'SM 4'!$A$3</c:f>
              <c:strCache>
                <c:ptCount val="1"/>
                <c:pt idx="0">
                  <c:v>Working on it </c:v>
                </c:pt>
              </c:strCache>
            </c:strRef>
          </c:tx>
          <c:spPr>
            <a:solidFill>
              <a:srgbClr val="FFC000"/>
            </a:solidFill>
            <a:ln>
              <a:noFill/>
            </a:ln>
            <a:effectLst/>
          </c:spPr>
          <c:invertIfNegative val="0"/>
          <c:cat>
            <c:strRef>
              <c:f>'SM 4'!$B$1:$Q$1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4'!$B$3:$Q$3</c:f>
              <c:numCache>
                <c:formatCode>General</c:formatCode>
                <c:ptCount val="16"/>
                <c:pt idx="0">
                  <c:v>9.52</c:v>
                </c:pt>
                <c:pt idx="1">
                  <c:v>31.25</c:v>
                </c:pt>
                <c:pt idx="2">
                  <c:v>40.51</c:v>
                </c:pt>
                <c:pt idx="3">
                  <c:v>58.44</c:v>
                </c:pt>
                <c:pt idx="4">
                  <c:v>67.95</c:v>
                </c:pt>
                <c:pt idx="5">
                  <c:v>71.010000000000005</c:v>
                </c:pt>
                <c:pt idx="6">
                  <c:v>68.569999999999993</c:v>
                </c:pt>
                <c:pt idx="7">
                  <c:v>58.21</c:v>
                </c:pt>
                <c:pt idx="8">
                  <c:v>45.45</c:v>
                </c:pt>
                <c:pt idx="9">
                  <c:v>33.33</c:v>
                </c:pt>
                <c:pt idx="10">
                  <c:v>31.67</c:v>
                </c:pt>
                <c:pt idx="11">
                  <c:v>29.51</c:v>
                </c:pt>
                <c:pt idx="12">
                  <c:v>19.64</c:v>
                </c:pt>
                <c:pt idx="13">
                  <c:v>32.14</c:v>
                </c:pt>
                <c:pt idx="14">
                  <c:v>21.43</c:v>
                </c:pt>
                <c:pt idx="15">
                  <c:v>19.23</c:v>
                </c:pt>
              </c:numCache>
            </c:numRef>
          </c:val>
          <c:extLst>
            <c:ext xmlns:c16="http://schemas.microsoft.com/office/drawing/2014/chart" uri="{C3380CC4-5D6E-409C-BE32-E72D297353CC}">
              <c16:uniqueId val="{00000001-1DB3-47BF-B6E1-D8D9930A22C9}"/>
            </c:ext>
          </c:extLst>
        </c:ser>
        <c:ser>
          <c:idx val="2"/>
          <c:order val="2"/>
          <c:tx>
            <c:strRef>
              <c:f>'SM 4'!$A$4</c:f>
              <c:strCache>
                <c:ptCount val="1"/>
                <c:pt idx="0">
                  <c:v>Not Started</c:v>
                </c:pt>
              </c:strCache>
            </c:strRef>
          </c:tx>
          <c:spPr>
            <a:solidFill>
              <a:srgbClr val="FF0000"/>
            </a:solidFill>
            <a:ln>
              <a:noFill/>
            </a:ln>
            <a:effectLst/>
          </c:spPr>
          <c:invertIfNegative val="0"/>
          <c:cat>
            <c:strRef>
              <c:f>'SM 4'!$B$1:$Q$1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4'!$B$4:$Q$4</c:f>
              <c:numCache>
                <c:formatCode>General</c:formatCode>
                <c:ptCount val="16"/>
                <c:pt idx="0">
                  <c:v>86.9</c:v>
                </c:pt>
                <c:pt idx="1">
                  <c:v>63.75</c:v>
                </c:pt>
                <c:pt idx="2">
                  <c:v>53.160000000000004</c:v>
                </c:pt>
                <c:pt idx="3">
                  <c:v>32.47</c:v>
                </c:pt>
                <c:pt idx="4">
                  <c:v>19.22999999999999</c:v>
                </c:pt>
                <c:pt idx="5">
                  <c:v>13.049999999999997</c:v>
                </c:pt>
                <c:pt idx="6">
                  <c:v>7.1400000000000148</c:v>
                </c:pt>
                <c:pt idx="7">
                  <c:v>5.9699999999999989</c:v>
                </c:pt>
                <c:pt idx="8">
                  <c:v>7.5799999999999983</c:v>
                </c:pt>
                <c:pt idx="9">
                  <c:v>4.7700000000000102</c:v>
                </c:pt>
                <c:pt idx="10">
                  <c:v>3.3299999999999983</c:v>
                </c:pt>
                <c:pt idx="11">
                  <c:v>4.9200000000000017</c:v>
                </c:pt>
                <c:pt idx="12">
                  <c:v>3.5699999999999932</c:v>
                </c:pt>
                <c:pt idx="13">
                  <c:v>3.5699999999999932</c:v>
                </c:pt>
                <c:pt idx="14">
                  <c:v>1.7800000000000011</c:v>
                </c:pt>
                <c:pt idx="15">
                  <c:v>5.769999999999996</c:v>
                </c:pt>
              </c:numCache>
            </c:numRef>
          </c:val>
          <c:extLst>
            <c:ext xmlns:c16="http://schemas.microsoft.com/office/drawing/2014/chart" uri="{C3380CC4-5D6E-409C-BE32-E72D297353CC}">
              <c16:uniqueId val="{00000002-1DB3-47BF-B6E1-D8D9930A22C9}"/>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200" b="1" i="0" u="sng" strike="noStrike" baseline="0">
                <a:effectLst/>
              </a:rPr>
              <a:t>Share provider-level data</a:t>
            </a:r>
            <a:endParaRPr lang="en-US" sz="2200" b="1" u="sng">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8'!$A$2</c:f>
              <c:strCache>
                <c:ptCount val="1"/>
                <c:pt idx="0">
                  <c:v>In Place</c:v>
                </c:pt>
              </c:strCache>
            </c:strRef>
          </c:tx>
          <c:spPr>
            <a:solidFill>
              <a:srgbClr val="00B050"/>
            </a:solidFill>
            <a:ln>
              <a:noFill/>
            </a:ln>
            <a:effectLst/>
          </c:spPr>
          <c:invertIfNegative val="0"/>
          <c:cat>
            <c:strRef>
              <c:f>'SM 8'!$B$1:$Q$1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8'!$B$2:$Q$2</c:f>
              <c:numCache>
                <c:formatCode>General</c:formatCode>
                <c:ptCount val="16"/>
                <c:pt idx="0">
                  <c:v>4.76</c:v>
                </c:pt>
                <c:pt idx="1">
                  <c:v>7.23</c:v>
                </c:pt>
                <c:pt idx="2">
                  <c:v>8.86</c:v>
                </c:pt>
                <c:pt idx="3">
                  <c:v>20.78</c:v>
                </c:pt>
                <c:pt idx="4">
                  <c:v>26.92</c:v>
                </c:pt>
                <c:pt idx="5">
                  <c:v>26.09</c:v>
                </c:pt>
                <c:pt idx="6">
                  <c:v>28.57</c:v>
                </c:pt>
                <c:pt idx="7">
                  <c:v>37.31</c:v>
                </c:pt>
                <c:pt idx="8">
                  <c:v>42.42</c:v>
                </c:pt>
                <c:pt idx="9">
                  <c:v>50</c:v>
                </c:pt>
                <c:pt idx="10">
                  <c:v>51.67</c:v>
                </c:pt>
                <c:pt idx="11">
                  <c:v>54.1</c:v>
                </c:pt>
                <c:pt idx="12">
                  <c:v>54.39</c:v>
                </c:pt>
                <c:pt idx="13">
                  <c:v>57.14</c:v>
                </c:pt>
                <c:pt idx="14">
                  <c:v>60.71</c:v>
                </c:pt>
                <c:pt idx="15">
                  <c:v>63.46</c:v>
                </c:pt>
              </c:numCache>
            </c:numRef>
          </c:val>
          <c:extLst>
            <c:ext xmlns:c16="http://schemas.microsoft.com/office/drawing/2014/chart" uri="{C3380CC4-5D6E-409C-BE32-E72D297353CC}">
              <c16:uniqueId val="{00000000-B2E8-4106-810D-785CB531A84A}"/>
            </c:ext>
          </c:extLst>
        </c:ser>
        <c:ser>
          <c:idx val="1"/>
          <c:order val="1"/>
          <c:tx>
            <c:strRef>
              <c:f>'SM 8'!$A$3</c:f>
              <c:strCache>
                <c:ptCount val="1"/>
                <c:pt idx="0">
                  <c:v>Working on it </c:v>
                </c:pt>
              </c:strCache>
            </c:strRef>
          </c:tx>
          <c:spPr>
            <a:solidFill>
              <a:srgbClr val="FFC000"/>
            </a:solidFill>
            <a:ln>
              <a:noFill/>
            </a:ln>
            <a:effectLst/>
          </c:spPr>
          <c:invertIfNegative val="0"/>
          <c:cat>
            <c:strRef>
              <c:f>'SM 8'!$B$1:$Q$1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8'!$B$3:$Q$3</c:f>
              <c:numCache>
                <c:formatCode>General</c:formatCode>
                <c:ptCount val="16"/>
                <c:pt idx="0">
                  <c:v>15.56</c:v>
                </c:pt>
                <c:pt idx="1">
                  <c:v>38.549999999999997</c:v>
                </c:pt>
                <c:pt idx="2">
                  <c:v>48.15</c:v>
                </c:pt>
                <c:pt idx="3">
                  <c:v>53.25</c:v>
                </c:pt>
                <c:pt idx="4">
                  <c:v>56.41</c:v>
                </c:pt>
                <c:pt idx="5">
                  <c:v>59.42</c:v>
                </c:pt>
                <c:pt idx="6">
                  <c:v>64.290000000000006</c:v>
                </c:pt>
                <c:pt idx="7">
                  <c:v>58.21</c:v>
                </c:pt>
                <c:pt idx="8">
                  <c:v>56.06</c:v>
                </c:pt>
                <c:pt idx="9">
                  <c:v>48.39</c:v>
                </c:pt>
                <c:pt idx="10">
                  <c:v>46.67</c:v>
                </c:pt>
                <c:pt idx="11">
                  <c:v>44.26</c:v>
                </c:pt>
                <c:pt idx="12">
                  <c:v>43.86</c:v>
                </c:pt>
                <c:pt idx="13">
                  <c:v>41.07</c:v>
                </c:pt>
                <c:pt idx="14">
                  <c:v>37.5</c:v>
                </c:pt>
                <c:pt idx="15">
                  <c:v>30.77</c:v>
                </c:pt>
              </c:numCache>
            </c:numRef>
          </c:val>
          <c:extLst>
            <c:ext xmlns:c16="http://schemas.microsoft.com/office/drawing/2014/chart" uri="{C3380CC4-5D6E-409C-BE32-E72D297353CC}">
              <c16:uniqueId val="{00000001-B2E8-4106-810D-785CB531A84A}"/>
            </c:ext>
          </c:extLst>
        </c:ser>
        <c:ser>
          <c:idx val="2"/>
          <c:order val="2"/>
          <c:tx>
            <c:strRef>
              <c:f>'SM 8'!$A$4</c:f>
              <c:strCache>
                <c:ptCount val="1"/>
                <c:pt idx="0">
                  <c:v>Not Started</c:v>
                </c:pt>
              </c:strCache>
            </c:strRef>
          </c:tx>
          <c:spPr>
            <a:solidFill>
              <a:srgbClr val="FF0000"/>
            </a:solidFill>
            <a:ln>
              <a:noFill/>
            </a:ln>
            <a:effectLst/>
          </c:spPr>
          <c:invertIfNegative val="0"/>
          <c:cat>
            <c:strRef>
              <c:f>'SM 8'!$B$1:$Q$1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8'!$B$4:$Q$4</c:f>
              <c:numCache>
                <c:formatCode>General</c:formatCode>
                <c:ptCount val="16"/>
                <c:pt idx="0">
                  <c:v>79.680000000000007</c:v>
                </c:pt>
                <c:pt idx="1">
                  <c:v>54.22</c:v>
                </c:pt>
                <c:pt idx="2">
                  <c:v>42.99</c:v>
                </c:pt>
                <c:pt idx="3">
                  <c:v>25.97</c:v>
                </c:pt>
                <c:pt idx="4">
                  <c:v>16.670000000000002</c:v>
                </c:pt>
                <c:pt idx="5">
                  <c:v>14.489999999999995</c:v>
                </c:pt>
                <c:pt idx="6">
                  <c:v>7.1399999999999864</c:v>
                </c:pt>
                <c:pt idx="7">
                  <c:v>4.4799999999999898</c:v>
                </c:pt>
                <c:pt idx="8">
                  <c:v>1.519999999999996</c:v>
                </c:pt>
                <c:pt idx="9">
                  <c:v>1.6099999999999994</c:v>
                </c:pt>
                <c:pt idx="10">
                  <c:v>1.6599999999999966</c:v>
                </c:pt>
                <c:pt idx="11">
                  <c:v>1.6400000000000006</c:v>
                </c:pt>
                <c:pt idx="12">
                  <c:v>1.75</c:v>
                </c:pt>
                <c:pt idx="13">
                  <c:v>1.789999999999992</c:v>
                </c:pt>
                <c:pt idx="14">
                  <c:v>1.789999999999992</c:v>
                </c:pt>
                <c:pt idx="15">
                  <c:v>5.769999999999996</c:v>
                </c:pt>
              </c:numCache>
            </c:numRef>
          </c:val>
          <c:extLst>
            <c:ext xmlns:c16="http://schemas.microsoft.com/office/drawing/2014/chart" uri="{C3380CC4-5D6E-409C-BE32-E72D297353CC}">
              <c16:uniqueId val="{00000002-B2E8-4106-810D-785CB531A84A}"/>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400" b="1" i="0" u="sng" strike="noStrike" baseline="0">
                <a:effectLst/>
              </a:rPr>
              <a:t>Shared decision making</a:t>
            </a:r>
            <a:endParaRPr lang="en-US" sz="2400" b="1" u="sng">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6'!$A$2</c:f>
              <c:strCache>
                <c:ptCount val="1"/>
                <c:pt idx="0">
                  <c:v>In Place</c:v>
                </c:pt>
              </c:strCache>
            </c:strRef>
          </c:tx>
          <c:spPr>
            <a:solidFill>
              <a:srgbClr val="00B050"/>
            </a:solidFill>
            <a:ln>
              <a:noFill/>
            </a:ln>
            <a:effectLst/>
          </c:spPr>
          <c:invertIfNegative val="0"/>
          <c:cat>
            <c:strRef>
              <c:f>'SM 6'!$B$1:$Q$1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6'!$B$2:$Q$2</c:f>
              <c:numCache>
                <c:formatCode>General</c:formatCode>
                <c:ptCount val="16"/>
                <c:pt idx="0">
                  <c:v>2.41</c:v>
                </c:pt>
                <c:pt idx="1">
                  <c:v>2.56</c:v>
                </c:pt>
                <c:pt idx="2">
                  <c:v>3.94</c:v>
                </c:pt>
                <c:pt idx="3">
                  <c:v>4.05</c:v>
                </c:pt>
                <c:pt idx="4">
                  <c:v>10.130000000000001</c:v>
                </c:pt>
                <c:pt idx="5">
                  <c:v>10.14</c:v>
                </c:pt>
                <c:pt idx="6">
                  <c:v>12.86</c:v>
                </c:pt>
                <c:pt idx="7">
                  <c:v>17.649999999999999</c:v>
                </c:pt>
                <c:pt idx="8">
                  <c:v>27.27</c:v>
                </c:pt>
                <c:pt idx="9">
                  <c:v>33.33</c:v>
                </c:pt>
                <c:pt idx="10">
                  <c:v>43.33</c:v>
                </c:pt>
                <c:pt idx="11">
                  <c:v>40.98</c:v>
                </c:pt>
                <c:pt idx="12">
                  <c:v>45.61</c:v>
                </c:pt>
                <c:pt idx="13">
                  <c:v>48.21</c:v>
                </c:pt>
                <c:pt idx="14">
                  <c:v>53.57</c:v>
                </c:pt>
                <c:pt idx="15">
                  <c:v>57.69</c:v>
                </c:pt>
              </c:numCache>
            </c:numRef>
          </c:val>
          <c:extLst>
            <c:ext xmlns:c16="http://schemas.microsoft.com/office/drawing/2014/chart" uri="{C3380CC4-5D6E-409C-BE32-E72D297353CC}">
              <c16:uniqueId val="{00000000-B160-4B99-9CEB-8BB2E5B0CA49}"/>
            </c:ext>
          </c:extLst>
        </c:ser>
        <c:ser>
          <c:idx val="1"/>
          <c:order val="1"/>
          <c:tx>
            <c:strRef>
              <c:f>'SM 6'!$A$3</c:f>
              <c:strCache>
                <c:ptCount val="1"/>
                <c:pt idx="0">
                  <c:v>Working on it </c:v>
                </c:pt>
              </c:strCache>
            </c:strRef>
          </c:tx>
          <c:spPr>
            <a:solidFill>
              <a:srgbClr val="FFC000"/>
            </a:solidFill>
            <a:ln>
              <a:noFill/>
            </a:ln>
            <a:effectLst/>
          </c:spPr>
          <c:invertIfNegative val="0"/>
          <c:cat>
            <c:strRef>
              <c:f>'SM 6'!$B$1:$Q$1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6'!$B$3:$Q$3</c:f>
              <c:numCache>
                <c:formatCode>General</c:formatCode>
                <c:ptCount val="16"/>
                <c:pt idx="0">
                  <c:v>13.25</c:v>
                </c:pt>
                <c:pt idx="1">
                  <c:v>29.49</c:v>
                </c:pt>
                <c:pt idx="2">
                  <c:v>42.11</c:v>
                </c:pt>
                <c:pt idx="3">
                  <c:v>60.81</c:v>
                </c:pt>
                <c:pt idx="4">
                  <c:v>63.29</c:v>
                </c:pt>
                <c:pt idx="5">
                  <c:v>71</c:v>
                </c:pt>
                <c:pt idx="6">
                  <c:v>72.86</c:v>
                </c:pt>
                <c:pt idx="7">
                  <c:v>69.12</c:v>
                </c:pt>
                <c:pt idx="8">
                  <c:v>65.150000000000006</c:v>
                </c:pt>
                <c:pt idx="9">
                  <c:v>60.32</c:v>
                </c:pt>
                <c:pt idx="10">
                  <c:v>53.33</c:v>
                </c:pt>
                <c:pt idx="11">
                  <c:v>55.74</c:v>
                </c:pt>
                <c:pt idx="12">
                  <c:v>52.63</c:v>
                </c:pt>
                <c:pt idx="13">
                  <c:v>46.43</c:v>
                </c:pt>
                <c:pt idx="14">
                  <c:v>42.86</c:v>
                </c:pt>
                <c:pt idx="15">
                  <c:v>36.54</c:v>
                </c:pt>
              </c:numCache>
            </c:numRef>
          </c:val>
          <c:extLst>
            <c:ext xmlns:c16="http://schemas.microsoft.com/office/drawing/2014/chart" uri="{C3380CC4-5D6E-409C-BE32-E72D297353CC}">
              <c16:uniqueId val="{00000001-B160-4B99-9CEB-8BB2E5B0CA49}"/>
            </c:ext>
          </c:extLst>
        </c:ser>
        <c:ser>
          <c:idx val="2"/>
          <c:order val="2"/>
          <c:tx>
            <c:strRef>
              <c:f>'SM 6'!$A$4</c:f>
              <c:strCache>
                <c:ptCount val="1"/>
                <c:pt idx="0">
                  <c:v>Not Started</c:v>
                </c:pt>
              </c:strCache>
            </c:strRef>
          </c:tx>
          <c:spPr>
            <a:solidFill>
              <a:srgbClr val="FF0000"/>
            </a:solidFill>
            <a:ln>
              <a:noFill/>
            </a:ln>
            <a:effectLst/>
          </c:spPr>
          <c:invertIfNegative val="0"/>
          <c:cat>
            <c:strRef>
              <c:f>'SM 6'!$B$1:$Q$1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6'!$B$4:$Q$4</c:f>
              <c:numCache>
                <c:formatCode>General</c:formatCode>
                <c:ptCount val="16"/>
                <c:pt idx="0">
                  <c:v>84.34</c:v>
                </c:pt>
                <c:pt idx="1">
                  <c:v>67.95</c:v>
                </c:pt>
                <c:pt idx="2">
                  <c:v>53.95</c:v>
                </c:pt>
                <c:pt idx="3">
                  <c:v>35.14</c:v>
                </c:pt>
                <c:pt idx="4">
                  <c:v>26.58</c:v>
                </c:pt>
                <c:pt idx="5">
                  <c:v>18.86</c:v>
                </c:pt>
                <c:pt idx="6">
                  <c:v>14.280000000000001</c:v>
                </c:pt>
                <c:pt idx="7">
                  <c:v>13.22999999999999</c:v>
                </c:pt>
                <c:pt idx="8">
                  <c:v>7.5799999999999983</c:v>
                </c:pt>
                <c:pt idx="9">
                  <c:v>6.3499999999999943</c:v>
                </c:pt>
                <c:pt idx="10">
                  <c:v>3.3400000000000034</c:v>
                </c:pt>
                <c:pt idx="11">
                  <c:v>3.2800000000000011</c:v>
                </c:pt>
                <c:pt idx="12">
                  <c:v>1.7599999999999909</c:v>
                </c:pt>
                <c:pt idx="13">
                  <c:v>5.3599999999999994</c:v>
                </c:pt>
                <c:pt idx="14">
                  <c:v>3.5699999999999932</c:v>
                </c:pt>
                <c:pt idx="15">
                  <c:v>5.7700000000000102</c:v>
                </c:pt>
              </c:numCache>
            </c:numRef>
          </c:val>
          <c:extLst>
            <c:ext xmlns:c16="http://schemas.microsoft.com/office/drawing/2014/chart" uri="{C3380CC4-5D6E-409C-BE32-E72D297353CC}">
              <c16:uniqueId val="{00000002-B160-4B99-9CEB-8BB2E5B0CA49}"/>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200" b="1" i="0" u="sng" strike="noStrike" baseline="0">
                <a:effectLst/>
              </a:rPr>
              <a:t>Standardized protocol/processes</a:t>
            </a:r>
            <a:endParaRPr lang="en-US" sz="2200" b="1" u="sng"/>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'SM 2'!$A$2</c:f>
              <c:strCache>
                <c:ptCount val="1"/>
                <c:pt idx="0">
                  <c:v>In Place</c:v>
                </c:pt>
              </c:strCache>
            </c:strRef>
          </c:tx>
          <c:spPr>
            <a:solidFill>
              <a:srgbClr val="00B050"/>
            </a:solidFill>
            <a:ln>
              <a:noFill/>
            </a:ln>
            <a:effectLst/>
          </c:spPr>
          <c:invertIfNegative val="0"/>
          <c:cat>
            <c:strRef>
              <c:f>'SM 2'!$B$1:$Q$1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2'!$B$2:$Q$2</c:f>
              <c:numCache>
                <c:formatCode>General</c:formatCode>
                <c:ptCount val="16"/>
                <c:pt idx="0">
                  <c:v>16.850000000000001</c:v>
                </c:pt>
                <c:pt idx="1">
                  <c:v>13.75</c:v>
                </c:pt>
                <c:pt idx="2">
                  <c:v>16.46</c:v>
                </c:pt>
                <c:pt idx="3">
                  <c:v>15.58</c:v>
                </c:pt>
                <c:pt idx="4">
                  <c:v>20.25</c:v>
                </c:pt>
                <c:pt idx="5">
                  <c:v>26.47</c:v>
                </c:pt>
                <c:pt idx="6">
                  <c:v>30</c:v>
                </c:pt>
                <c:pt idx="7">
                  <c:v>26.87</c:v>
                </c:pt>
                <c:pt idx="8">
                  <c:v>33.33</c:v>
                </c:pt>
                <c:pt idx="9">
                  <c:v>39.68</c:v>
                </c:pt>
                <c:pt idx="10">
                  <c:v>36.67</c:v>
                </c:pt>
                <c:pt idx="11">
                  <c:v>36.67</c:v>
                </c:pt>
                <c:pt idx="12">
                  <c:v>42.11</c:v>
                </c:pt>
                <c:pt idx="13">
                  <c:v>38.18</c:v>
                </c:pt>
                <c:pt idx="14">
                  <c:v>44.64</c:v>
                </c:pt>
                <c:pt idx="15">
                  <c:v>51.92</c:v>
                </c:pt>
              </c:numCache>
            </c:numRef>
          </c:val>
          <c:extLst>
            <c:ext xmlns:c16="http://schemas.microsoft.com/office/drawing/2014/chart" uri="{C3380CC4-5D6E-409C-BE32-E72D297353CC}">
              <c16:uniqueId val="{00000000-DD7C-45B5-91A9-06B134AB4CB2}"/>
            </c:ext>
          </c:extLst>
        </c:ser>
        <c:ser>
          <c:idx val="1"/>
          <c:order val="1"/>
          <c:tx>
            <c:strRef>
              <c:f>'SM 2'!$A$3</c:f>
              <c:strCache>
                <c:ptCount val="1"/>
                <c:pt idx="0">
                  <c:v>Working on it </c:v>
                </c:pt>
              </c:strCache>
            </c:strRef>
          </c:tx>
          <c:spPr>
            <a:solidFill>
              <a:srgbClr val="FFC000"/>
            </a:solidFill>
            <a:ln>
              <a:noFill/>
            </a:ln>
            <a:effectLst/>
          </c:spPr>
          <c:invertIfNegative val="0"/>
          <c:cat>
            <c:strRef>
              <c:f>'SM 2'!$B$1:$Q$1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2'!$B$3:$Q$3</c:f>
              <c:numCache>
                <c:formatCode>General</c:formatCode>
                <c:ptCount val="16"/>
                <c:pt idx="0">
                  <c:v>20.22</c:v>
                </c:pt>
                <c:pt idx="1">
                  <c:v>40</c:v>
                </c:pt>
                <c:pt idx="2">
                  <c:v>49.37</c:v>
                </c:pt>
                <c:pt idx="3">
                  <c:v>63.64</c:v>
                </c:pt>
                <c:pt idx="4">
                  <c:v>64.56</c:v>
                </c:pt>
                <c:pt idx="5">
                  <c:v>61.76</c:v>
                </c:pt>
                <c:pt idx="6">
                  <c:v>60</c:v>
                </c:pt>
                <c:pt idx="7">
                  <c:v>62.69</c:v>
                </c:pt>
                <c:pt idx="8">
                  <c:v>62.12</c:v>
                </c:pt>
                <c:pt idx="9">
                  <c:v>58.33</c:v>
                </c:pt>
                <c:pt idx="10">
                  <c:v>58.33</c:v>
                </c:pt>
                <c:pt idx="11">
                  <c:v>58.33</c:v>
                </c:pt>
                <c:pt idx="12">
                  <c:v>54.39</c:v>
                </c:pt>
                <c:pt idx="13">
                  <c:v>58.18</c:v>
                </c:pt>
                <c:pt idx="14">
                  <c:v>50</c:v>
                </c:pt>
                <c:pt idx="15">
                  <c:v>40.380000000000003</c:v>
                </c:pt>
              </c:numCache>
            </c:numRef>
          </c:val>
          <c:extLst>
            <c:ext xmlns:c16="http://schemas.microsoft.com/office/drawing/2014/chart" uri="{C3380CC4-5D6E-409C-BE32-E72D297353CC}">
              <c16:uniqueId val="{00000001-DD7C-45B5-91A9-06B134AB4CB2}"/>
            </c:ext>
          </c:extLst>
        </c:ser>
        <c:ser>
          <c:idx val="2"/>
          <c:order val="2"/>
          <c:tx>
            <c:strRef>
              <c:f>'SM 2'!$A$4</c:f>
              <c:strCache>
                <c:ptCount val="1"/>
                <c:pt idx="0">
                  <c:v>Not Started</c:v>
                </c:pt>
              </c:strCache>
            </c:strRef>
          </c:tx>
          <c:spPr>
            <a:solidFill>
              <a:srgbClr val="FF0000"/>
            </a:solidFill>
            <a:ln>
              <a:noFill/>
            </a:ln>
            <a:effectLst/>
          </c:spPr>
          <c:invertIfNegative val="0"/>
          <c:cat>
            <c:strRef>
              <c:f>'SM 2'!$B$1:$Q$1</c:f>
              <c:strCache>
                <c:ptCount val="16"/>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strCache>
            </c:strRef>
          </c:cat>
          <c:val>
            <c:numRef>
              <c:f>'SM 2'!$B$4:$Q$4</c:f>
              <c:numCache>
                <c:formatCode>General</c:formatCode>
                <c:ptCount val="16"/>
                <c:pt idx="0">
                  <c:v>62.93</c:v>
                </c:pt>
                <c:pt idx="1">
                  <c:v>46.25</c:v>
                </c:pt>
                <c:pt idx="2">
                  <c:v>34.17</c:v>
                </c:pt>
                <c:pt idx="3">
                  <c:v>20.78</c:v>
                </c:pt>
                <c:pt idx="4">
                  <c:v>15.189999999999998</c:v>
                </c:pt>
                <c:pt idx="5">
                  <c:v>11.77000000000001</c:v>
                </c:pt>
                <c:pt idx="6">
                  <c:v>10</c:v>
                </c:pt>
                <c:pt idx="7">
                  <c:v>10.439999999999998</c:v>
                </c:pt>
                <c:pt idx="8">
                  <c:v>4.5500000000000114</c:v>
                </c:pt>
                <c:pt idx="9">
                  <c:v>1.9900000000000091</c:v>
                </c:pt>
                <c:pt idx="10">
                  <c:v>5</c:v>
                </c:pt>
                <c:pt idx="11">
                  <c:v>5</c:v>
                </c:pt>
                <c:pt idx="12">
                  <c:v>3.5</c:v>
                </c:pt>
                <c:pt idx="13">
                  <c:v>3.6400000000000006</c:v>
                </c:pt>
                <c:pt idx="14">
                  <c:v>5.3599999999999994</c:v>
                </c:pt>
                <c:pt idx="15">
                  <c:v>7.6999999999999886</c:v>
                </c:pt>
              </c:numCache>
            </c:numRef>
          </c:val>
          <c:extLst>
            <c:ext xmlns:c16="http://schemas.microsoft.com/office/drawing/2014/chart" uri="{C3380CC4-5D6E-409C-BE32-E72D297353CC}">
              <c16:uniqueId val="{00000002-DD7C-45B5-91A9-06B134AB4CB2}"/>
            </c:ext>
          </c:extLst>
        </c:ser>
        <c:dLbls>
          <c:showLegendKey val="0"/>
          <c:showVal val="0"/>
          <c:showCatName val="0"/>
          <c:showSerName val="0"/>
          <c:showPercent val="0"/>
          <c:showBubbleSize val="0"/>
        </c:dLbls>
        <c:gapWidth val="150"/>
        <c:overlap val="100"/>
        <c:axId val="241911872"/>
        <c:axId val="241913120"/>
      </c:barChart>
      <c:catAx>
        <c:axId val="241911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1913120"/>
        <c:crosses val="autoZero"/>
        <c:auto val="1"/>
        <c:lblAlgn val="ctr"/>
        <c:lblOffset val="100"/>
        <c:noMultiLvlLbl val="0"/>
      </c:catAx>
      <c:valAx>
        <c:axId val="24191312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1911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1_77B35B4D.xml><?xml version="1.0" encoding="utf-8"?>
<p188:cmLst xmlns:a="http://schemas.openxmlformats.org/drawingml/2006/main" xmlns:r="http://schemas.openxmlformats.org/officeDocument/2006/relationships" xmlns:p188="http://schemas.microsoft.com/office/powerpoint/2018/8/main">
  <p188:cm id="{EBA3A7E1-2EAB-4ECA-B8E1-4A8508A1175F}" authorId="{866AA8C0-A40A-4549-B1BD-CB0F1B5845F6}" status="resolved" created="2022-05-21T05:51:31.744" complete="100000">
    <pc:sldMkLst xmlns:pc="http://schemas.microsoft.com/office/powerpoint/2013/main/command">
      <pc:docMk/>
      <pc:sldMk cId="1963350195" sldId="261"/>
    </pc:sldMkLst>
    <p188:txBody>
      <a:bodyPr/>
      <a:lstStyle/>
      <a:p>
        <a:r>
          <a:rPr lang="en-US"/>
          <a:t>feels like we need an intro set of slides and a wrap up / goals slide.  See the 2021 F2F slides for ideas?</a:t>
        </a:r>
      </a:p>
    </p188:txBody>
  </p188:cm>
  <p188:cm id="{923D5304-DFA2-4D36-9EC8-DF72087C9D24}" authorId="{866AA8C0-A40A-4549-B1BD-CB0F1B5845F6}" status="resolved" created="2022-05-21T05:54:08.307" complete="100000">
    <pc:sldMkLst xmlns:pc="http://schemas.microsoft.com/office/powerpoint/2013/main/command">
      <pc:docMk/>
      <pc:sldMk cId="1963350195" sldId="261"/>
    </pc:sldMkLst>
    <p188:txBody>
      <a:bodyPr/>
      <a:lstStyle/>
      <a:p>
        <a:r>
          <a:rPr lang="en-US"/>
          <a:t>We need to seriously cut down this slide deck, was thinking we have 45 minutes, but we only have 30 minutes and that includes the introduction and overview slides and the welcome.  We have 60 slides in this deck and that doesn't yet have an intro going over ILPQC or the wrap up slide for this session.  I can go through tomorrow and make cuts.  Patti not sure if you and I should discuss and figure out what is most important and what we should cut down?  We could also do this on Monday?</a:t>
        </a:r>
      </a:p>
    </p188:txBody>
  </p188:cm>
</p188:cmLst>
</file>

<file path=ppt/comments/modernComment_105_FD18D5EE.xml><?xml version="1.0" encoding="utf-8"?>
<p188:cmLst xmlns:a="http://schemas.openxmlformats.org/drawingml/2006/main" xmlns:r="http://schemas.openxmlformats.org/officeDocument/2006/relationships" xmlns:p188="http://schemas.microsoft.com/office/powerpoint/2018/8/main">
  <p188:cm id="{FAEB580B-A483-4E7D-851E-7A194143FCC1}" authorId="{866AA8C0-A40A-4549-B1BD-CB0F1B5845F6}" status="resolved" created="2022-05-23T20:43:54.991" complete="100000">
    <ac:deMkLst xmlns:ac="http://schemas.microsoft.com/office/drawing/2013/main/command">
      <pc:docMk xmlns:pc="http://schemas.microsoft.com/office/powerpoint/2013/main/command"/>
      <pc:sldMk xmlns:pc="http://schemas.microsoft.com/office/powerpoint/2013/main/command" cId="1933502264" sldId="308"/>
      <ac:picMk id="9" creationId="{00000000-0000-0000-0000-000000000000}"/>
    </ac:deMkLst>
    <p188:txBody>
      <a:bodyPr/>
      <a:lstStyle/>
      <a:p>
        <a:r>
          <a:rPr lang="en-US"/>
          <a:t>This says 2021 OB Face to Face meeting can we update it to say 2022</a:t>
        </a:r>
      </a:p>
    </p188:txBody>
  </p188:cm>
</p188:cmLst>
</file>

<file path=ppt/comments/modernComment_106_31B58236.xml><?xml version="1.0" encoding="utf-8"?>
<p188:cmLst xmlns:a="http://schemas.openxmlformats.org/drawingml/2006/main" xmlns:r="http://schemas.openxmlformats.org/officeDocument/2006/relationships" xmlns:p188="http://schemas.microsoft.com/office/powerpoint/2018/8/main">
  <p188:cm id="{01599D1B-4276-49FE-8E7F-3DEF2075877F}" authorId="{FCF8223C-610E-2BBA-F33B-0E1F55F6BB33}" status="resolved" created="2022-05-20T17:54:54.527">
    <ac:deMkLst xmlns:ac="http://schemas.microsoft.com/office/drawing/2013/main/command">
      <pc:docMk xmlns:pc="http://schemas.microsoft.com/office/powerpoint/2013/main/command"/>
      <pc:sldMk xmlns:pc="http://schemas.microsoft.com/office/powerpoint/2013/main/command" cId="1873013199" sldId="301"/>
      <ac:spMk id="3" creationId="{00000000-0000-0000-0000-000000000000}"/>
    </ac:deMkLst>
    <p188:txBody>
      <a:bodyPr/>
      <a:lstStyle/>
      <a:p>
        <a:r>
          <a:rPr lang="en-US"/>
          <a:t>[@Daniel L Weiss] [@Suyeon Lee] Please add the new details about how they are organized/grouped for download.</a:t>
        </a:r>
      </a:p>
    </p188:txBody>
  </p188:cm>
  <p188:cm id="{803AC959-2C07-4016-8044-0C417081ECBD}" authorId="{866AA8C0-A40A-4549-B1BD-CB0F1B5845F6}" status="resolved" created="2022-05-21T02:20:49.017">
    <pc:sldMkLst xmlns:pc="http://schemas.microsoft.com/office/powerpoint/2013/main/command">
      <pc:docMk/>
      <pc:sldMk cId="1873013199" sldId="301"/>
    </pc:sldMkLst>
    <p188:replyLst>
      <p188:reply id="{E729E725-5374-4491-8AE3-30B1D3AD5630}" authorId="{E5FBE01E-7B92-B9C0-0995-5C3FE74E91A1}" created="2022-05-23T14:22:49.330">
        <p188:txBody>
          <a:bodyPr/>
          <a:lstStyle/>
          <a:p>
            <a:r>
              <a:rPr lang="en-US"/>
              <a:t>correct</a:t>
            </a:r>
          </a:p>
        </p188:txBody>
      </p188:reply>
    </p188:replyLst>
    <p188:txBody>
      <a:bodyPr/>
      <a:lstStyle/>
      <a:p>
        <a:r>
          <a:rPr lang="en-US"/>
          <a:t>I changed this from Amazon gift card to VISA gift card, just want to confirm that is correct?</a:t>
        </a:r>
      </a:p>
    </p188:txBody>
  </p188:cm>
  <p188:cm id="{CDD66072-1E70-4FD5-A5E2-BDD36D7676D9}" authorId="{866AA8C0-A40A-4549-B1BD-CB0F1B5845F6}" status="resolved" created="2022-05-21T02:21:17.018">
    <pc:sldMkLst xmlns:pc="http://schemas.microsoft.com/office/powerpoint/2013/main/command">
      <pc:docMk/>
      <pc:sldMk cId="1873013199" sldId="301"/>
    </pc:sldMkLst>
    <p188:replyLst>
      <p188:reply id="{81618B0A-F7ED-40A9-B88C-77969D58FD83}" authorId="{E5FBE01E-7B92-B9C0-0995-5C3FE74E91A1}" created="2022-05-23T14:22:39.736">
        <p188:txBody>
          <a:bodyPr/>
          <a:lstStyle/>
          <a:p>
            <a:r>
              <a:rPr lang="en-US"/>
              <a:t>correct</a:t>
            </a:r>
          </a:p>
        </p188:txBody>
      </p188:reply>
    </p188:replyLst>
    <p188:txBody>
      <a:bodyPr/>
      <a:lstStyle/>
      <a:p>
        <a:r>
          <a:rPr lang="en-US"/>
          <a:t>I added that they need to submit the form by 2pm, that is correct?</a:t>
        </a:r>
      </a:p>
    </p188:txBody>
  </p188:cm>
</p188:cmLst>
</file>

<file path=ppt/comments/modernComment_107_781C3316.xml><?xml version="1.0" encoding="utf-8"?>
<p188:cmLst xmlns:a="http://schemas.openxmlformats.org/drawingml/2006/main" xmlns:r="http://schemas.openxmlformats.org/officeDocument/2006/relationships" xmlns:p188="http://schemas.microsoft.com/office/powerpoint/2018/8/main">
  <p188:cm id="{6F042034-7FF8-4133-8B81-778D62C1E1C9}" authorId="{FCF8223C-610E-2BBA-F33B-0E1F55F6BB33}" status="resolved" created="2022-05-20T17:54:54.527" complete="100000">
    <ac:deMkLst xmlns:ac="http://schemas.microsoft.com/office/drawing/2013/main/command">
      <pc:docMk xmlns:pc="http://schemas.microsoft.com/office/powerpoint/2013/main/command"/>
      <pc:sldMk xmlns:pc="http://schemas.microsoft.com/office/powerpoint/2013/main/command" cId="1873013199" sldId="301"/>
      <ac:spMk id="3" creationId="{00000000-0000-0000-0000-000000000000}"/>
    </ac:deMkLst>
    <p188:txBody>
      <a:bodyPr/>
      <a:lstStyle/>
      <a:p>
        <a:r>
          <a:rPr lang="en-US"/>
          <a:t>[@Daniel L Weiss] [@Suyeon Lee] Please add the new details about how they are organized/grouped for download.</a:t>
        </a:r>
      </a:p>
    </p188:txBody>
  </p188:cm>
  <p188:cm id="{952CF9AE-0B06-4381-8932-5B717F1BC0ED}" authorId="{866AA8C0-A40A-4549-B1BD-CB0F1B5845F6}" status="resolved" created="2022-05-21T02:20:49.017" complete="100000">
    <pc:sldMkLst xmlns:pc="http://schemas.microsoft.com/office/powerpoint/2013/main/command">
      <pc:docMk/>
      <pc:sldMk cId="1873013199" sldId="301"/>
    </pc:sldMkLst>
    <p188:replyLst>
      <p188:reply id="{E729E725-5374-4491-8AE3-30B1D3AD5630}" authorId="{E5FBE01E-7B92-B9C0-0995-5C3FE74E91A1}" created="2022-05-23T14:22:49.330">
        <p188:txBody>
          <a:bodyPr/>
          <a:lstStyle/>
          <a:p>
            <a:r>
              <a:rPr lang="en-US"/>
              <a:t>correct</a:t>
            </a:r>
          </a:p>
        </p188:txBody>
      </p188:reply>
    </p188:replyLst>
    <p188:txBody>
      <a:bodyPr/>
      <a:lstStyle/>
      <a:p>
        <a:r>
          <a:rPr lang="en-US"/>
          <a:t>I changed this from Amazon gift card to VISA gift card, just want to confirm that is correct?</a:t>
        </a:r>
      </a:p>
    </p188:txBody>
  </p188:cm>
  <p188:cm id="{128DB76B-C0E4-44C0-90EA-C06389E44E1A}" authorId="{866AA8C0-A40A-4549-B1BD-CB0F1B5845F6}" status="resolved" created="2022-05-21T02:21:17.018" complete="100000">
    <pc:sldMkLst xmlns:pc="http://schemas.microsoft.com/office/powerpoint/2013/main/command">
      <pc:docMk/>
      <pc:sldMk cId="1873013199" sldId="301"/>
    </pc:sldMkLst>
    <p188:replyLst>
      <p188:reply id="{81618B0A-F7ED-40A9-B88C-77969D58FD83}" authorId="{E5FBE01E-7B92-B9C0-0995-5C3FE74E91A1}" created="2022-05-23T14:22:39.736">
        <p188:txBody>
          <a:bodyPr/>
          <a:lstStyle/>
          <a:p>
            <a:r>
              <a:rPr lang="en-US"/>
              <a:t>correct</a:t>
            </a:r>
          </a:p>
        </p188:txBody>
      </p188:reply>
    </p188:replyLst>
    <p188:txBody>
      <a:bodyPr/>
      <a:lstStyle/>
      <a:p>
        <a:r>
          <a:rPr lang="en-US"/>
          <a:t>I added that they need to submit the form by 2pm, that is correct?</a:t>
        </a:r>
      </a:p>
    </p188:txBody>
  </p188:cm>
</p188:cmLst>
</file>

<file path=ppt/comments/modernComment_109_5E35C256.xml><?xml version="1.0" encoding="utf-8"?>
<p188:cmLst xmlns:a="http://schemas.openxmlformats.org/drawingml/2006/main" xmlns:r="http://schemas.openxmlformats.org/officeDocument/2006/relationships" xmlns:p188="http://schemas.microsoft.com/office/powerpoint/2018/8/main">
  <p188:cm id="{9581922E-EC29-435E-A5F2-192D6EEC5A6B}" authorId="{866AA8C0-A40A-4549-B1BD-CB0F1B5845F6}" status="resolved" created="2022-05-21T02:56:57.209" complete="100000">
    <pc:sldMkLst xmlns:pc="http://schemas.microsoft.com/office/powerpoint/2013/main/command">
      <pc:docMk/>
      <pc:sldMk cId="3420478351" sldId="285"/>
    </pc:sldMkLst>
    <p188:replyLst>
      <p188:reply id="{03FBCCFB-E76F-43E9-9634-4199F0752B49}" authorId="{E5FBE01E-7B92-B9C0-0995-5C3FE74E91A1}" created="2022-05-21T21:01:58.181">
        <p188:txBody>
          <a:bodyPr/>
          <a:lstStyle/>
          <a:p>
            <a:r>
              <a:rPr lang="en-US"/>
              <a:t>added</a:t>
            </a:r>
          </a:p>
        </p188:txBody>
      </p188:reply>
    </p188:replyLst>
    <p188:txBody>
      <a:bodyPr/>
      <a:lstStyle/>
      <a:p>
        <a:r>
          <a:rPr lang="en-US"/>
          <a:t>who is adding her picture?</a:t>
        </a:r>
      </a:p>
    </p188:txBody>
  </p188:cm>
  <p188:cm id="{BE45CFB7-CE0C-44D4-B7AB-A59C5650813B}" authorId="{866AA8C0-A40A-4549-B1BD-CB0F1B5845F6}" status="resolved" created="2022-05-21T04:33:43.704" complete="100000">
    <pc:sldMkLst xmlns:pc="http://schemas.microsoft.com/office/powerpoint/2013/main/command">
      <pc:docMk/>
      <pc:sldMk cId="3420478351" sldId="285"/>
    </pc:sldMkLst>
    <p188:replyLst>
      <p188:reply id="{DE633BE6-0917-4F5C-8CF1-FC935598A07D}" authorId="{E5FBE01E-7B92-B9C0-0995-5C3FE74E91A1}" created="2022-05-23T11:37:00.374">
        <p188:txBody>
          <a:bodyPr/>
          <a:lstStyle/>
          <a:p>
            <a:r>
              <a:rPr lang="en-US"/>
              <a:t>done</a:t>
            </a:r>
          </a:p>
        </p188:txBody>
      </p188:reply>
    </p188:replyLst>
    <p188:txBody>
      <a:bodyPr/>
      <a:lstStyle/>
      <a:p>
        <a:r>
          <a:rPr lang="en-US"/>
          <a:t>can we look at the welcome address slide from last year and can we use the same language under Congresswoman Robin Kelly as we did with Underwood in terms of describing who she represents</a:t>
        </a:r>
      </a:p>
    </p188:txBody>
  </p188:cm>
</p188:cmLst>
</file>

<file path=ppt/comments/modernComment_10A_BD9EF5B9.xml><?xml version="1.0" encoding="utf-8"?>
<p188:cmLst xmlns:a="http://schemas.openxmlformats.org/drawingml/2006/main" xmlns:r="http://schemas.openxmlformats.org/officeDocument/2006/relationships" xmlns:p188="http://schemas.microsoft.com/office/powerpoint/2018/8/main">
  <p188:cm id="{EBA3A7E1-2EAB-4ECA-B8E1-4A8508A1175F}" authorId="{866AA8C0-A40A-4549-B1BD-CB0F1B5845F6}" status="resolved" created="2022-05-21T05:51:31.744" complete="100000">
    <pc:sldMkLst xmlns:pc="http://schemas.microsoft.com/office/powerpoint/2013/main/command">
      <pc:docMk/>
      <pc:sldMk cId="1963350195" sldId="261"/>
    </pc:sldMkLst>
    <p188:txBody>
      <a:bodyPr/>
      <a:lstStyle/>
      <a:p>
        <a:r>
          <a:rPr lang="en-US"/>
          <a:t>feels like we need an intro set of slides and a wrap up / goals slide.  See the 2021 F2F slides for ideas?</a:t>
        </a:r>
      </a:p>
    </p188:txBody>
  </p188:cm>
  <p188:cm id="{923D5304-DFA2-4D36-9EC8-DF72087C9D24}" authorId="{866AA8C0-A40A-4549-B1BD-CB0F1B5845F6}" status="resolved" created="2022-05-21T05:54:08.307" complete="100000">
    <pc:sldMkLst xmlns:pc="http://schemas.microsoft.com/office/powerpoint/2013/main/command">
      <pc:docMk/>
      <pc:sldMk cId="1963350195" sldId="261"/>
    </pc:sldMkLst>
    <p188:txBody>
      <a:bodyPr/>
      <a:lstStyle/>
      <a:p>
        <a:r>
          <a:rPr lang="en-US"/>
          <a:t>We need to seriously cut down this slide deck, was thinking we have 45 minutes, but we only have 30 minutes and that includes the introduction and overview slides and the welcome.  We have 60 slides in this deck and that doesn't yet have an intro going over ILPQC or the wrap up slide for this session.  I can go through tomorrow and make cuts.  Patti not sure if you and I should discuss and figure out what is most important and what we should cut down?  We could also do this on Monday?</a:t>
        </a:r>
      </a:p>
    </p188:txBody>
  </p188:cm>
</p188:cmLst>
</file>

<file path=ppt/comments/modernComment_10C_85303BDA.xml><?xml version="1.0" encoding="utf-8"?>
<p188:cmLst xmlns:a="http://schemas.openxmlformats.org/drawingml/2006/main" xmlns:r="http://schemas.openxmlformats.org/officeDocument/2006/relationships" xmlns:p188="http://schemas.microsoft.com/office/powerpoint/2018/8/main">
  <p188:cm id="{E06E5327-0A45-4042-925F-D6972248AB76}" authorId="{866AA8C0-A40A-4549-B1BD-CB0F1B5845F6}" status="resolved" created="2022-05-23T21:46:27.180" complete="100000">
    <pc:sldMkLst xmlns:pc="http://schemas.microsoft.com/office/powerpoint/2013/main/command">
      <pc:docMk/>
      <pc:sldMk cId="3724659461" sldId="337"/>
    </pc:sldMkLst>
    <p188:replyLst>
      <p188:reply id="{6414A6D4-1EAD-4A78-9B57-D824A9B30D5F}" authorId="{E5FBE01E-7B92-B9C0-0995-5C3FE74E91A1}" created="2022-05-23T22:33:59.541">
        <p188:txBody>
          <a:bodyPr/>
          <a:lstStyle/>
          <a:p>
            <a:r>
              <a:rPr lang="en-US"/>
              <a:t>enlarged lighter photo instead</a:t>
            </a:r>
          </a:p>
        </p188:txBody>
      </p188:reply>
    </p188:replyLst>
    <p188:txBody>
      <a:bodyPr/>
      <a:lstStyle/>
      <a:p>
        <a:r>
          <a:rPr lang="en-US"/>
          <a:t>can we swap out the top pic for another face to face pic?  It is so dark that when you look at it in presenter view it just looks like dark heads. can't see people together interacting</a:t>
        </a:r>
      </a:p>
    </p188:txBody>
  </p188:cm>
  <p188:cm id="{9BB600D9-C5E7-4A2A-834A-3D2D7360D7D1}" authorId="{866AA8C0-A40A-4549-B1BD-CB0F1B5845F6}" status="resolved" created="2022-05-23T23:15:16.224" complete="100000">
    <pc:sldMkLst xmlns:pc="http://schemas.microsoft.com/office/powerpoint/2013/main/command">
      <pc:docMk/>
      <pc:sldMk cId="3724659461" sldId="337"/>
    </pc:sldMkLst>
    <p188:replyLst>
      <p188:reply id="{B5425CAF-1334-43A0-BA4B-7CB42388D0EA}" authorId="{E5FBE01E-7B92-B9C0-0995-5C3FE74E91A1}" created="2022-05-24T00:26:50.747">
        <p188:txBody>
          <a:bodyPr/>
          <a:lstStyle/>
          <a:p>
            <a:r>
              <a:rPr lang="en-US"/>
              <a:t>ok done</a:t>
            </a:r>
          </a:p>
        </p188:txBody>
      </p188:reply>
    </p188:replyLst>
    <p188:txBody>
      <a:bodyPr/>
      <a:lstStyle/>
      <a:p>
        <a:r>
          <a:rPr lang="en-US"/>
          <a:t>I think this might just be too dark to use the whole picture, can we go back to what you had just use a different top pic, maybe something you can see people at a table? or doing something together? I like having the 2 pics, just wanted to swap out the top pic</a:t>
        </a:r>
      </a:p>
    </p188:txBody>
  </p188:cm>
</p188:cmLst>
</file>

<file path=ppt/comments/modernComment_10D_DBFA8CB7.xml><?xml version="1.0" encoding="utf-8"?>
<p188:cmLst xmlns:a="http://schemas.openxmlformats.org/drawingml/2006/main" xmlns:r="http://schemas.openxmlformats.org/officeDocument/2006/relationships" xmlns:p188="http://schemas.microsoft.com/office/powerpoint/2018/8/main">
  <p188:cm id="{F3F24451-F194-44EB-A8CE-C56AAB120B74}" authorId="{E5FBE01E-7B92-B9C0-0995-5C3FE74E91A1}" status="resolved" created="2022-05-23T14:39:29.005" complete="100000">
    <pc:sldMkLst xmlns:pc="http://schemas.microsoft.com/office/powerpoint/2013/main/command">
      <pc:docMk/>
      <pc:sldMk cId="2632072413" sldId="300"/>
    </pc:sldMkLst>
    <p188:txBody>
      <a:bodyPr/>
      <a:lstStyle/>
      <a:p>
        <a:r>
          <a:rPr lang="en-US"/>
          <a:t>add white box to cover bottom</a:t>
        </a:r>
      </a:p>
    </p188:txBody>
  </p188:cm>
</p188:cmLst>
</file>

<file path=ppt/comments/modernComment_10E_9EEAFBB0.xml><?xml version="1.0" encoding="utf-8"?>
<p188:cmLst xmlns:a="http://schemas.openxmlformats.org/drawingml/2006/main" xmlns:r="http://schemas.openxmlformats.org/officeDocument/2006/relationships" xmlns:p188="http://schemas.microsoft.com/office/powerpoint/2018/8/main">
  <p188:cm id="{226C9C16-A249-46DF-A26D-CD140788F5BC}" authorId="{866AA8C0-A40A-4549-B1BD-CB0F1B5845F6}" status="resolved" created="2022-05-21T04:22:15.180" complete="100000">
    <pc:sldMkLst xmlns:pc="http://schemas.microsoft.com/office/powerpoint/2013/main/command">
      <pc:docMk/>
      <pc:sldMk cId="3438097224" sldId="275"/>
    </pc:sldMkLst>
    <p188:txBody>
      <a:bodyPr/>
      <a:lstStyle/>
      <a:p>
        <a:r>
          <a:rPr lang="en-US"/>
          <a:t>we need some slides opening the meeting, celebrating ILPQC slides here, typically we talk about ILPQC and what we do together.  Make mention of prior Face to Face meetings or something like that...very hard to just start right into PVB?  </a:t>
        </a:r>
      </a:p>
    </p188:txBody>
  </p188:cm>
  <p188:cm id="{02099EC5-5CA9-4778-B6D0-EF20C3F6D71E}" authorId="{866AA8C0-A40A-4549-B1BD-CB0F1B5845F6}" status="resolved" created="2022-05-21T04:35:16.714" complete="100000">
    <pc:sldMkLst xmlns:pc="http://schemas.microsoft.com/office/powerpoint/2013/main/command">
      <pc:docMk/>
      <pc:sldMk cId="3438097224" sldId="275"/>
    </pc:sldMkLst>
    <p188:txBody>
      <a:bodyPr/>
      <a:lstStyle/>
      <a:p>
        <a:r>
          <a:rPr lang="en-US"/>
          <a:t>I just looked back at the slides from last year.  We had an overview slide that outlined the talk.  then we had a slide about our Face to Face meetings and how many and what we try to achieve and pics from prior Face to Face meetings.  Then we had a few slides about ILPQC.  Think we then wrapped up the session with a goal slide?</a:t>
        </a:r>
      </a:p>
    </p188:txBody>
  </p188:cm>
</p188:cmLst>
</file>

<file path=ppt/comments/modernComment_10F_7DC5EDEC.xml><?xml version="1.0" encoding="utf-8"?>
<p188:cmLst xmlns:a="http://schemas.openxmlformats.org/drawingml/2006/main" xmlns:r="http://schemas.openxmlformats.org/officeDocument/2006/relationships" xmlns:p188="http://schemas.microsoft.com/office/powerpoint/2018/8/main">
  <p188:cm id="{A119A955-192F-47AE-A66A-3C34B7ED2F40}" authorId="{866AA8C0-A40A-4549-B1BD-CB0F1B5845F6}" status="resolved" created="2022-05-21T04:37:07.964" complete="100000">
    <ac:deMkLst xmlns:ac="http://schemas.microsoft.com/office/drawing/2013/main/command">
      <pc:docMk xmlns:pc="http://schemas.microsoft.com/office/powerpoint/2013/main/command"/>
      <pc:sldMk xmlns:pc="http://schemas.microsoft.com/office/powerpoint/2013/main/command" cId="1545911674" sldId="276"/>
      <ac:spMk id="2" creationId="{0998A237-E4FF-4046-81CA-2A9506C25C5C}"/>
    </ac:deMkLst>
    <p188:replyLst>
      <p188:reply id="{7F79EA20-0EA1-45C8-B7A9-B3CD0EEAD73F}" authorId="{B1E8E1CE-C373-4BDB-0D3F-F84FE1DA86D4}" created="2022-05-22T16:42:57.953">
        <p188:txBody>
          <a:bodyPr/>
          <a:lstStyle/>
          <a:p>
            <a:r>
              <a:rPr lang="en-US"/>
              <a:t>yes, updated!</a:t>
            </a:r>
          </a:p>
        </p188:txBody>
      </p188:reply>
    </p188:replyLst>
    <p188:txBody>
      <a:bodyPr/>
      <a:lstStyle/>
      <a:p>
        <a:r>
          <a:rPr lang="en-US"/>
          <a:t>Do we want to say the actual goal here, isn't it to be &gt; 80% births meeting ACOG/SMFM criteria and &gt; 80% providers / nurses trained</a:t>
        </a:r>
      </a:p>
    </p188:txBody>
  </p188:cm>
  <p188:cm id="{A8A7F047-FB28-456D-B289-94E8B47DE0D7}" authorId="{866AA8C0-A40A-4549-B1BD-CB0F1B5845F6}" status="resolved" created="2022-05-21T04:37:30.449" complete="100000">
    <ac:deMkLst xmlns:ac="http://schemas.microsoft.com/office/drawing/2013/main/command">
      <pc:docMk xmlns:pc="http://schemas.microsoft.com/office/powerpoint/2013/main/command"/>
      <pc:sldMk xmlns:pc="http://schemas.microsoft.com/office/powerpoint/2013/main/command" cId="1545911674" sldId="276"/>
      <ac:spMk id="2" creationId="{0998A237-E4FF-4046-81CA-2A9506C25C5C}"/>
    </ac:deMkLst>
    <p188:replyLst>
      <p188:reply id="{A51D37E3-5582-47D9-B3E0-FCD7F8E225B6}" authorId="{B1E8E1CE-C373-4BDB-0D3F-F84FE1DA86D4}" created="2022-05-22T16:42:42.828">
        <p188:txBody>
          <a:bodyPr/>
          <a:lstStyle/>
          <a:p>
            <a:r>
              <a:rPr lang="en-US"/>
              <a:t>measures!</a:t>
            </a:r>
          </a:p>
        </p188:txBody>
      </p188:reply>
    </p188:replyLst>
    <p188:txBody>
      <a:bodyPr/>
      <a:lstStyle/>
      <a:p>
        <a:r>
          <a:rPr lang="en-US"/>
          <a:t>Are these Aimes and Measures or AIMS and goals?  What is more accurate?</a:t>
        </a:r>
      </a:p>
    </p188:txBody>
  </p188:cm>
</p188:cmLst>
</file>

<file path=ppt/comments/modernComment_110_67411D3A.xml><?xml version="1.0" encoding="utf-8"?>
<p188:cmLst xmlns:a="http://schemas.openxmlformats.org/drawingml/2006/main" xmlns:r="http://schemas.openxmlformats.org/officeDocument/2006/relationships" xmlns:p188="http://schemas.microsoft.com/office/powerpoint/2018/8/main">
  <p188:cm id="{B35F72DD-80A5-4F05-A310-038ED5B352D8}" authorId="{E5FBE01E-7B92-B9C0-0995-5C3FE74E91A1}" status="resolved" created="2022-05-23T14:43:50.018" complete="100000">
    <pc:sldMkLst xmlns:pc="http://schemas.microsoft.com/office/powerpoint/2013/main/command">
      <pc:docMk/>
      <pc:sldMk cId="926385847" sldId="277"/>
    </pc:sldMkLst>
    <p188:txBody>
      <a:bodyPr/>
      <a:lstStyle/>
      <a:p>
        <a:r>
          <a:rPr lang="en-US"/>
          <a:t>"present" verbiage
-need bigger text
-change implemented to implement </a:t>
        </a:r>
      </a:p>
    </p188:txBody>
  </p188:cm>
  <p188:cm id="{5449C81A-99FB-4588-9B6B-30224F8B1FD6}" authorId="{866AA8C0-A40A-4549-B1BD-CB0F1B5845F6}" status="resolved" created="2022-05-23T21:07:51.127" complete="100000">
    <ac:deMkLst xmlns:ac="http://schemas.microsoft.com/office/drawing/2013/main/command">
      <pc:docMk xmlns:pc="http://schemas.microsoft.com/office/powerpoint/2013/main/command"/>
      <pc:sldMk xmlns:pc="http://schemas.microsoft.com/office/powerpoint/2013/main/command" cId="926385847" sldId="277"/>
      <ac:graphicFrameMk id="3" creationId="{00000000-0000-0000-0000-000000000000}"/>
    </ac:deMkLst>
    <p188:replyLst>
      <p188:reply id="{B48E9AAD-D2EA-4B5F-B11A-D0BE87C6E2D3}" authorId="{E5FBE01E-7B92-B9C0-0995-5C3FE74E91A1}" created="2022-05-23T23:21:41.786">
        <p188:txBody>
          <a:bodyPr/>
          <a:lstStyle/>
          <a:p>
            <a:r>
              <a:rPr lang="en-US"/>
              <a:t>done</a:t>
            </a:r>
          </a:p>
        </p188:txBody>
      </p188:reply>
    </p188:replyLst>
    <p188:txBody>
      <a:bodyPr/>
      <a:lstStyle/>
      <a:p>
        <a:r>
          <a:rPr lang="en-US"/>
          <a:t>I like this feels like we should have something underlined in each box to highlight the key words....cesarean decision checklist, decision huddles / decision debriefs, shared decision making</a:t>
        </a:r>
      </a:p>
    </p188:txBody>
  </p188:cm>
</p188:cmLst>
</file>

<file path=ppt/comments/modernComment_111_EE9473D9.xml><?xml version="1.0" encoding="utf-8"?>
<p188:cmLst xmlns:a="http://schemas.openxmlformats.org/drawingml/2006/main" xmlns:r="http://schemas.openxmlformats.org/officeDocument/2006/relationships" xmlns:p188="http://schemas.microsoft.com/office/powerpoint/2018/8/main">
  <p188:cm id="{2DB96829-DE7C-45CF-BC95-B5B7D451BE72}" authorId="{866AA8C0-A40A-4549-B1BD-CB0F1B5845F6}" status="resolved" created="2022-05-21T04:42:41.389" complete="100000">
    <ac:deMkLst xmlns:ac="http://schemas.microsoft.com/office/drawing/2013/main/command">
      <pc:docMk xmlns:pc="http://schemas.microsoft.com/office/powerpoint/2013/main/command"/>
      <pc:sldMk xmlns:pc="http://schemas.microsoft.com/office/powerpoint/2013/main/command" cId="3841118271" sldId="282"/>
      <ac:spMk id="2" creationId="{00000000-0000-0000-0000-000000000000}"/>
    </ac:deMkLst>
    <p188:replyLst>
      <p188:reply id="{3CCAC1EC-508E-4D5E-AFD2-971214E8EBE9}" authorId="{B1E8E1CE-C373-4BDB-0D3F-F84FE1DA86D4}" created="2022-05-22T16:30:56.390">
        <p188:txBody>
          <a:bodyPr/>
          <a:lstStyle/>
          <a:p>
            <a:r>
              <a:rPr lang="en-US"/>
              <a:t>done!</a:t>
            </a:r>
          </a:p>
        </p188:txBody>
      </p188:reply>
    </p188:replyLst>
    <p188:txBody>
      <a:bodyPr/>
      <a:lstStyle/>
      <a:p>
        <a:r>
          <a:rPr lang="en-US"/>
          <a:t>Looks like this says quarter 21 2022, can you change to Quarter 1 2022</a:t>
        </a:r>
      </a:p>
    </p188:txBody>
  </p188:cm>
  <p188:cm id="{8C8DCA23-11CC-4E52-AF8F-DA80E08E09AB}" authorId="{866AA8C0-A40A-4549-B1BD-CB0F1B5845F6}" status="resolved" created="2022-05-21T04:43:56.592" complete="100000">
    <ac:deMkLst xmlns:ac="http://schemas.microsoft.com/office/drawing/2013/main/command">
      <pc:docMk xmlns:pc="http://schemas.microsoft.com/office/powerpoint/2013/main/command"/>
      <pc:sldMk xmlns:pc="http://schemas.microsoft.com/office/powerpoint/2013/main/command" cId="3841118271" sldId="282"/>
      <ac:spMk id="2" creationId="{00000000-0000-0000-0000-000000000000}"/>
    </ac:deMkLst>
    <p188:replyLst>
      <p188:reply id="{AD1C0FD8-0737-45F5-8ECE-BBC29DE3B011}" authorId="{B1E8E1CE-C373-4BDB-0D3F-F84FE1DA86D4}" created="2022-05-22T16:30:51.608">
        <p188:txBody>
          <a:bodyPr/>
          <a:lstStyle/>
          <a:p>
            <a:r>
              <a:rPr lang="en-US"/>
              <a:t>Done!</a:t>
            </a:r>
          </a:p>
        </p188:txBody>
      </p188:reply>
    </p188:replyLst>
    <p188:txBody>
      <a:bodyPr/>
      <a:lstStyle/>
      <a:p>
        <a:r>
          <a:rPr lang="en-US"/>
          <a:t>Can you list Quarter 3 2021 as 23.0 since you use the tenths place for the other bars looks like you rounded the 23.  </a:t>
        </a:r>
      </a:p>
    </p188:txBody>
  </p188:cm>
</p188:cmLst>
</file>

<file path=ppt/comments/modernComment_112_738F0CA8.xml><?xml version="1.0" encoding="utf-8"?>
<p188:cmLst xmlns:a="http://schemas.openxmlformats.org/drawingml/2006/main" xmlns:r="http://schemas.openxmlformats.org/officeDocument/2006/relationships" xmlns:p188="http://schemas.microsoft.com/office/powerpoint/2018/8/main">
  <p188:cm id="{DAC6CF15-7A9A-4A5B-9621-5DB2D4506561}" authorId="{866AA8C0-A40A-4549-B1BD-CB0F1B5845F6}" status="resolved" created="2022-05-21T04:42:05.701" complete="100000">
    <pc:sldMkLst xmlns:pc="http://schemas.microsoft.com/office/powerpoint/2013/main/command">
      <pc:docMk/>
      <pc:sldMk cId="3472409627" sldId="278"/>
    </pc:sldMkLst>
    <p188:txBody>
      <a:bodyPr/>
      <a:lstStyle/>
      <a:p>
        <a:r>
          <a:rPr lang="en-US"/>
          <a:t>I think the two pink colors are to close to each other, not totally clear which is which, can you adjust the colors?</a:t>
        </a:r>
      </a:p>
    </p188:txBody>
  </p188:cm>
</p188:cmLst>
</file>

<file path=ppt/comments/modernComment_113_76AAD083.xml><?xml version="1.0" encoding="utf-8"?>
<p188:cmLst xmlns:a="http://schemas.openxmlformats.org/drawingml/2006/main" xmlns:r="http://schemas.openxmlformats.org/officeDocument/2006/relationships" xmlns:p188="http://schemas.microsoft.com/office/powerpoint/2018/8/main">
  <p188:cm id="{7248491C-A1CA-435F-9FF8-D084158F5CC0}" authorId="{E5FBE01E-7B92-B9C0-0995-5C3FE74E91A1}" status="resolved" created="2022-05-23T14:52:09.161" complete="100000">
    <pc:sldMkLst xmlns:pc="http://schemas.microsoft.com/office/powerpoint/2013/main/command">
      <pc:docMk/>
      <pc:sldMk cId="667101859" sldId="332"/>
    </pc:sldMkLst>
    <p188:replyLst>
      <p188:reply id="{6DA1D589-A81B-4423-8A23-B6D28B32C53E}" authorId="{B1E8E1CE-C373-4BDB-0D3F-F84FE1DA86D4}" created="2022-05-23T15:25:27.685">
        <p188:txBody>
          <a:bodyPr/>
          <a:lstStyle/>
          <a:p>
            <a:r>
              <a:rPr lang="en-US"/>
              <a:t>done</a:t>
            </a:r>
          </a:p>
        </p188:txBody>
      </p188:reply>
    </p188:replyLst>
    <p188:txBody>
      <a:bodyPr/>
      <a:lstStyle/>
      <a:p>
        <a:r>
          <a:rPr lang="en-US"/>
          <a:t>-make graph bars different colors for each category
-important statement last sentence</a:t>
        </a:r>
      </a:p>
    </p188:txBody>
  </p188:cm>
</p188:cmLst>
</file>

<file path=ppt/comments/modernComment_115_F641F310.xml><?xml version="1.0" encoding="utf-8"?>
<p188:cmLst xmlns:a="http://schemas.openxmlformats.org/drawingml/2006/main" xmlns:r="http://schemas.openxmlformats.org/officeDocument/2006/relationships" xmlns:p188="http://schemas.microsoft.com/office/powerpoint/2018/8/main">
  <p188:cm id="{9D6F7F13-4881-415C-81AD-AA1B95B88401}" authorId="{E5FBE01E-7B92-B9C0-0995-5C3FE74E91A1}" status="resolved" created="2022-05-23T14:52:51.708" complete="100000">
    <pc:sldMkLst xmlns:pc="http://schemas.microsoft.com/office/powerpoint/2013/main/command">
      <pc:docMk/>
      <pc:sldMk cId="3494658117" sldId="279"/>
    </pc:sldMkLst>
    <p188:txBody>
      <a:bodyPr/>
      <a:lstStyle/>
      <a:p>
        <a:r>
          <a:rPr lang="en-US"/>
          <a:t>bold words, bigger titles
-QI in action </a:t>
        </a:r>
      </a:p>
    </p188:txBody>
  </p188:cm>
</p188:cmLst>
</file>

<file path=ppt/comments/modernComment_118_902A4BB6.xml><?xml version="1.0" encoding="utf-8"?>
<p188:cmLst xmlns:a="http://schemas.openxmlformats.org/drawingml/2006/main" xmlns:r="http://schemas.openxmlformats.org/officeDocument/2006/relationships" xmlns:p188="http://schemas.microsoft.com/office/powerpoint/2018/8/main">
  <p188:cm id="{EA5F9DD6-4F63-4111-B95A-35D1A6A24E34}" authorId="{866AA8C0-A40A-4549-B1BD-CB0F1B5845F6}" status="resolved" created="2022-05-21T04:46:26.206" complete="100000">
    <ac:deMkLst xmlns:ac="http://schemas.microsoft.com/office/drawing/2013/main/command">
      <pc:docMk xmlns:pc="http://schemas.microsoft.com/office/powerpoint/2013/main/command"/>
      <pc:sldMk xmlns:pc="http://schemas.microsoft.com/office/powerpoint/2013/main/command" cId="61591776" sldId="283"/>
      <ac:graphicFrameMk id="6" creationId="{00000000-0000-0000-0000-000000000000}"/>
    </ac:deMkLst>
    <p188:replyLst>
      <p188:reply id="{4CBD013B-0CE4-4A08-A5D7-9F3942C8C226}" authorId="{B1E8E1CE-C373-4BDB-0D3F-F84FE1DA86D4}" created="2022-05-22T16:45:36.607">
        <p188:txBody>
          <a:bodyPr/>
          <a:lstStyle/>
          <a:p>
            <a:r>
              <a:rPr lang="en-US"/>
              <a:t>added! Let me know what you think</a:t>
            </a:r>
          </a:p>
        </p188:txBody>
      </p188:reply>
    </p188:replyLst>
    <p188:txBody>
      <a:bodyPr/>
      <a:lstStyle/>
      <a:p>
        <a:r>
          <a:rPr lang="en-US"/>
          <a:t>should we make the 80% line a little bolder or red to denote the goal or leave as is if you think will look to busy?</a:t>
        </a:r>
      </a:p>
    </p188:txBody>
  </p188:cm>
  <p188:cm id="{4341040C-FC5B-44EB-966A-983957F33886}" authorId="{E5FBE01E-7B92-B9C0-0995-5C3FE74E91A1}" status="resolved" created="2022-05-23T14:54:09.396" complete="100000">
    <ac:deMkLst xmlns:ac="http://schemas.microsoft.com/office/drawing/2013/main/command">
      <pc:docMk xmlns:pc="http://schemas.microsoft.com/office/powerpoint/2013/main/command"/>
      <pc:sldMk xmlns:pc="http://schemas.microsoft.com/office/powerpoint/2013/main/command" cId="61591776" sldId="283"/>
      <ac:graphicFrameMk id="6" creationId="{00000000-0000-0000-0000-000000000000}"/>
    </ac:deMkLst>
    <p188:txBody>
      <a:bodyPr/>
      <a:lstStyle/>
      <a:p>
        <a:r>
          <a:rPr lang="en-US"/>
          <a:t>bold the 66% and 60%</a:t>
        </a:r>
      </a:p>
    </p188:txBody>
  </p188:cm>
</p188:cmLst>
</file>

<file path=ppt/comments/modernComment_119_4738D5A1.xml><?xml version="1.0" encoding="utf-8"?>
<p188:cmLst xmlns:a="http://schemas.openxmlformats.org/drawingml/2006/main" xmlns:r="http://schemas.openxmlformats.org/officeDocument/2006/relationships" xmlns:p188="http://schemas.microsoft.com/office/powerpoint/2018/8/main">
  <p188:cm id="{632BAF72-E3EF-49F5-8F6C-04826B4C5045}" authorId="{866AA8C0-A40A-4549-B1BD-CB0F1B5845F6}" status="resolved" created="2022-05-21T04:53:06.968" complete="100000">
    <pc:sldMkLst xmlns:pc="http://schemas.microsoft.com/office/powerpoint/2013/main/command">
      <pc:docMk/>
      <pc:sldMk cId="2198387347" sldId="284"/>
    </pc:sldMkLst>
    <p188:replyLst>
      <p188:reply id="{5CB43A77-F1C3-43BF-8CC0-6923BE63C890}" authorId="{B1E8E1CE-C373-4BDB-0D3F-F84FE1DA86D4}" created="2022-05-22T21:10:49.580">
        <p188:txBody>
          <a:bodyPr/>
          <a:lstStyle/>
          <a:p>
            <a:r>
              <a:rPr lang="en-US"/>
              <a:t>See slide 12 </a:t>
            </a:r>
          </a:p>
        </p188:txBody>
      </p188:reply>
    </p188:replyLst>
    <p188:txBody>
      <a:bodyPr/>
      <a:lstStyle/>
      <a:p>
        <a:r>
          <a:rPr lang="en-US"/>
          <a:t>Let's talk about how we want to display the data by racce?  Not sure if this is trying to do to much here?  I think we said that if we look at the data by quarter it might be too much as there really isn't that much change by racial differences?  Can you create a slide that looks at overall ACOG / SMFM criteria by race, and just by 6 month differences or by baseline vs 2021?  </a:t>
        </a:r>
      </a:p>
    </p188:txBody>
  </p188:cm>
  <p188:cm id="{3F553003-AD7B-4CF9-BA04-3E6E16EDBA13}" authorId="{866AA8C0-A40A-4549-B1BD-CB0F1B5845F6}" status="resolved" created="2022-05-21T04:54:05.765" complete="100000">
    <pc:sldMkLst xmlns:pc="http://schemas.microsoft.com/office/powerpoint/2013/main/command">
      <pc:docMk/>
      <pc:sldMk cId="2198387347" sldId="284"/>
    </pc:sldMkLst>
    <p188:replyLst>
      <p188:reply id="{28EED3E1-F76C-4D95-BF5D-352654C1DEF7}" authorId="{B1E8E1CE-C373-4BDB-0D3F-F84FE1DA86D4}" created="2022-05-22T21:10:10.699">
        <p188:txBody>
          <a:bodyPr/>
          <a:lstStyle/>
          <a:p>
            <a:r>
              <a:rPr lang="en-US"/>
              <a:t>added the pie chart to show which criteria are not being met</a:t>
            </a:r>
          </a:p>
        </p188:txBody>
      </p188:reply>
    </p188:replyLst>
    <p188:txBody>
      <a:bodyPr/>
      <a:lstStyle/>
      <a:p>
        <a:r>
          <a:rPr lang="en-US"/>
          <a:t>Can we make sure that the criteria listed here are the same for the data collection?  We sometimes get questions and want to make sure those issues are resolved? DO we know for failed induction why this is so low?  What are they missing doing?</a:t>
        </a:r>
      </a:p>
    </p188:txBody>
  </p188:cm>
  <p188:cm id="{32617BF1-E84D-4922-9599-059A052742DB}" authorId="{866AA8C0-A40A-4549-B1BD-CB0F1B5845F6}" status="resolved" created="2022-05-21T04:55:58.249" complete="100000">
    <pc:sldMkLst xmlns:pc="http://schemas.microsoft.com/office/powerpoint/2013/main/command">
      <pc:docMk/>
      <pc:sldMk cId="2198387347" sldId="284"/>
    </pc:sldMkLst>
    <p188:replyLst>
      <p188:reply id="{6FB54AE4-E28A-41C0-A280-BAD286EA775E}" authorId="{B1E8E1CE-C373-4BDB-0D3F-F84FE1DA86D4}" created="2022-05-22T21:08:53.371">
        <p188:txBody>
          <a:bodyPr/>
          <a:lstStyle/>
          <a:p>
            <a:r>
              <a:rPr lang="en-US"/>
              <a:t>See slide 7 for March of Dimes Data</a:t>
            </a:r>
          </a:p>
        </p188:txBody>
      </p188:reply>
    </p188:replyLst>
    <p188:txBody>
      <a:bodyPr/>
      <a:lstStyle/>
      <a:p>
        <a:r>
          <a:rPr lang="en-US"/>
          <a:t>Were we able to find NTSV Cesarean data for IL by race/ethnicity?  Even if a few years old?  THink we really need to share that is possible?</a:t>
        </a:r>
      </a:p>
    </p188:txBody>
  </p188:cm>
  <p188:cm id="{AD642D7B-0400-4A1A-A5F2-01272926449E}" authorId="{866AA8C0-A40A-4549-B1BD-CB0F1B5845F6}" status="resolved" created="2022-05-21T04:56:57" complete="100000">
    <pc:sldMkLst xmlns:pc="http://schemas.microsoft.com/office/powerpoint/2013/main/command">
      <pc:docMk/>
      <pc:sldMk cId="2198387347" sldId="284"/>
    </pc:sldMkLst>
    <p188:replyLst>
      <p188:reply id="{B2F6737A-C81E-4A06-A0C7-5CEE54A3C6B7}" authorId="{B1E8E1CE-C373-4BDB-0D3F-F84FE1DA86D4}" created="2022-05-22T21:09:45.981">
        <p188:txBody>
          <a:bodyPr/>
          <a:lstStyle/>
          <a:p>
            <a:r>
              <a:rPr lang="en-US"/>
              <a:t>Cesarean after induction is any C-Section that started as an induction, failed induction is a subset of cesarean after induction that is less than 6 cm dilated. I tried to make that clear here</a:t>
            </a:r>
          </a:p>
        </p188:txBody>
      </p188:reply>
    </p188:replyLst>
    <p188:txBody>
      <a:bodyPr/>
      <a:lstStyle/>
      <a:p>
        <a:r>
          <a:rPr lang="en-US"/>
          <a:t>Is the reason why this is so much lower than the cesarean after inductions is that this is not the same set of patients?  We may need to define that here, as this is much lower than the data above which describes cesarean after induction?</a:t>
        </a:r>
      </a:p>
    </p188:txBody>
  </p188:cm>
</p188:cmLst>
</file>

<file path=ppt/comments/modernComment_11B_9A009138.xml><?xml version="1.0" encoding="utf-8"?>
<p188:cmLst xmlns:a="http://schemas.openxmlformats.org/drawingml/2006/main" xmlns:r="http://schemas.openxmlformats.org/officeDocument/2006/relationships" xmlns:p188="http://schemas.microsoft.com/office/powerpoint/2018/8/main">
  <p188:cm id="{30CD02D7-1429-4D4F-B861-2FCDC0FA31D7}" authorId="{866AA8C0-A40A-4549-B1BD-CB0F1B5845F6}" status="resolved" created="2022-05-21T04:54:42.390" complete="100000">
    <pc:sldMkLst xmlns:pc="http://schemas.microsoft.com/office/powerpoint/2013/main/command">
      <pc:docMk/>
      <pc:sldMk cId="1787022041" sldId="286"/>
    </pc:sldMkLst>
    <p188:replyLst>
      <p188:reply id="{D74C99B1-D5C7-4A9A-8F16-5A4497868BE2}" authorId="{B1E8E1CE-C373-4BDB-0D3F-F84FE1DA86D4}" created="2022-05-22T21:08:10.043">
        <p188:txBody>
          <a:bodyPr/>
          <a:lstStyle/>
          <a:p>
            <a:r>
              <a:rPr lang="en-US"/>
              <a:t>The only criteria on the data form is hours pushing!</a:t>
            </a:r>
          </a:p>
        </p188:txBody>
      </p188:reply>
    </p188:replyLst>
    <p188:txBody>
      <a:bodyPr/>
      <a:lstStyle/>
      <a:p>
        <a:r>
          <a:rPr lang="en-US"/>
          <a:t>Is this criteria are folks just not getting 3 hours of pushing?  or is there another criteria on the data form?</a:t>
        </a:r>
      </a:p>
    </p188:txBody>
  </p188:cm>
  <p188:cm id="{FB54B2C4-9CA7-4BE8-A1FA-14BF270E1B98}" authorId="{E5FBE01E-7B92-B9C0-0995-5C3FE74E91A1}" status="resolved" created="2022-05-23T15:00:22.116" complete="100000">
    <pc:sldMkLst xmlns:pc="http://schemas.microsoft.com/office/powerpoint/2013/main/command">
      <pc:docMk/>
      <pc:sldMk cId="1787022041" sldId="286"/>
    </pc:sldMkLst>
    <p188:txBody>
      <a:bodyPr/>
      <a:lstStyle/>
      <a:p>
        <a:r>
          <a:rPr lang="en-US"/>
          <a:t>ellie to fix criteria to match data form</a:t>
        </a:r>
      </a:p>
    </p188:txBody>
  </p188:cm>
</p188:cmLst>
</file>

<file path=ppt/comments/modernComment_11E_DF8D3417.xml><?xml version="1.0" encoding="utf-8"?>
<p188:cmLst xmlns:a="http://schemas.openxmlformats.org/drawingml/2006/main" xmlns:r="http://schemas.openxmlformats.org/officeDocument/2006/relationships" xmlns:p188="http://schemas.microsoft.com/office/powerpoint/2018/8/main">
  <p188:cm id="{5BF5BA98-FF43-49AE-BE99-9A9FE4297874}" authorId="{866AA8C0-A40A-4549-B1BD-CB0F1B5845F6}" status="resolved" created="2022-05-21T04:58:56.109" complete="100000">
    <ac:deMkLst xmlns:ac="http://schemas.microsoft.com/office/drawing/2013/main/command">
      <pc:docMk xmlns:pc="http://schemas.microsoft.com/office/powerpoint/2013/main/command"/>
      <pc:sldMk xmlns:pc="http://schemas.microsoft.com/office/powerpoint/2013/main/command" cId="3136314208" sldId="289"/>
      <ac:graphicFrameMk id="6" creationId="{00000000-0000-0000-0000-000000000000}"/>
    </ac:deMkLst>
    <p188:replyLst>
      <p188:reply id="{B37296DE-E9CA-4027-A684-8AB3576FC6AA}" authorId="{B1E8E1CE-C373-4BDB-0D3F-F84FE1DA86D4}" created="2022-05-22T21:07:41.434">
        <p188:txBody>
          <a:bodyPr/>
          <a:lstStyle/>
          <a:p>
            <a:r>
              <a:rPr lang="en-US"/>
              <a:t>done</a:t>
            </a:r>
          </a:p>
        </p188:txBody>
      </p188:reply>
    </p188:replyLst>
    <p188:txBody>
      <a:bodyPr/>
      <a:lstStyle/>
      <a:p>
        <a:r>
          <a:rPr lang="en-US"/>
          <a:t>NTSV C-Section Rate should be &lt; or equal to 23.6%...not of 23.6%.  </a:t>
        </a:r>
      </a:p>
    </p188:txBody>
  </p188:cm>
</p188:cmLst>
</file>

<file path=ppt/comments/modernComment_120_734E1B14.xml><?xml version="1.0" encoding="utf-8"?>
<p188:cmLst xmlns:a="http://schemas.openxmlformats.org/drawingml/2006/main" xmlns:r="http://schemas.openxmlformats.org/officeDocument/2006/relationships" xmlns:p188="http://schemas.microsoft.com/office/powerpoint/2018/8/main">
  <p188:cm id="{8C0B4C1F-82B1-4107-89AA-DEB818793092}" authorId="{866AA8C0-A40A-4549-B1BD-CB0F1B5845F6}" status="resolved" created="2022-05-21T05:21:58.086" complete="100000">
    <pc:sldMkLst xmlns:pc="http://schemas.microsoft.com/office/powerpoint/2013/main/command">
      <pc:docMk/>
      <pc:sldMk cId="1277281481" sldId="292"/>
    </pc:sldMkLst>
    <p188:replyLst>
      <p188:reply id="{607C164C-D750-4750-BB71-38B69CEB66D0}" authorId="{E5FBE01E-7B92-B9C0-0995-5C3FE74E91A1}" created="2022-05-23T15:05:32.008">
        <p188:txBody>
          <a:bodyPr/>
          <a:lstStyle/>
          <a:p>
            <a:r>
              <a:rPr lang="en-US"/>
              <a:t>[@Ieshia Johnson] </a:t>
            </a:r>
          </a:p>
        </p188:txBody>
      </p188:reply>
    </p188:replyLst>
    <p188:txBody>
      <a:bodyPr/>
      <a:lstStyle/>
      <a:p>
        <a:r>
          <a:rPr lang="en-US"/>
          <a:t>what if we changed the promote patient centered approach.....to Engage patients / communities in providing respectful, safe care
Actually think we changed this at some point already to......Engage patients and ​
communities with patient-centered respectful care......can you see if that fits in the circle?</a:t>
        </a:r>
      </a:p>
    </p188:txBody>
  </p188:cm>
</p188:cmLst>
</file>

<file path=ppt/comments/modernComment_124_E069E07C.xml><?xml version="1.0" encoding="utf-8"?>
<p188:cmLst xmlns:a="http://schemas.openxmlformats.org/drawingml/2006/main" xmlns:r="http://schemas.openxmlformats.org/officeDocument/2006/relationships" xmlns:p188="http://schemas.microsoft.com/office/powerpoint/2018/8/main">
  <p188:cm id="{D97EAD28-5FB8-4A89-B66C-8783311979F8}" authorId="{E5FBE01E-7B92-B9C0-0995-5C3FE74E91A1}" status="resolved" created="2022-05-23T15:08:07.102" complete="100000">
    <pc:sldMkLst xmlns:pc="http://schemas.microsoft.com/office/powerpoint/2013/main/command">
      <pc:docMk/>
      <pc:sldMk cId="3553563729" sldId="297"/>
    </pc:sldMkLst>
    <p188:txBody>
      <a:bodyPr/>
      <a:lstStyle/>
      <a:p>
        <a:r>
          <a:rPr lang="en-US"/>
          <a:t>[@Ieshia Johnson] cut the Northwestern quote, emphasize the Stroger one</a:t>
        </a:r>
      </a:p>
    </p188:txBody>
  </p188:cm>
</p188:cmLst>
</file>

<file path=ppt/comments/modernComment_126_4160B3DA.xml><?xml version="1.0" encoding="utf-8"?>
<p188:cmLst xmlns:a="http://schemas.openxmlformats.org/drawingml/2006/main" xmlns:r="http://schemas.openxmlformats.org/officeDocument/2006/relationships" xmlns:p188="http://schemas.microsoft.com/office/powerpoint/2018/8/main">
  <p188:cm id="{D03C0DC3-1D57-43AB-A88E-1BBB2872B63C}" authorId="{866AA8C0-A40A-4549-B1BD-CB0F1B5845F6}" status="resolved" created="2022-05-24T21:41:52.787" complete="100000">
    <ac:deMkLst xmlns:ac="http://schemas.microsoft.com/office/drawing/2013/main/command">
      <pc:docMk xmlns:pc="http://schemas.microsoft.com/office/powerpoint/2013/main/command"/>
      <pc:sldMk xmlns:pc="http://schemas.microsoft.com/office/powerpoint/2013/main/command" cId="4186362809" sldId="361"/>
      <ac:graphicFrameMk id="14" creationId="{00000000-0000-0000-0000-000000000000}"/>
    </ac:deMkLst>
    <p188:replyLst>
      <p188:reply id="{FA8F9B51-8C90-4892-A704-57B809CA6067}" authorId="{E5FBE01E-7B92-B9C0-0995-5C3FE74E91A1}" created="2022-05-24T21:49:52.175">
        <p188:txBody>
          <a:bodyPr/>
          <a:lstStyle/>
          <a:p>
            <a:r>
              <a:rPr lang="en-US"/>
              <a:t>[@Ieshia Johnson] can you help to edit this. I tried but its a whole image. Thanks. </a:t>
            </a:r>
          </a:p>
        </p188:txBody>
      </p188:reply>
      <p188:reply id="{EF4035B1-9EBD-4D16-ADC9-656E10CF527E}" authorId="{E5FBE01E-7B92-B9C0-0995-5C3FE74E91A1}" created="2022-05-24T22:15:19.932">
        <p188:txBody>
          <a:bodyPr/>
          <a:lstStyle/>
          <a:p>
            <a:r>
              <a:rPr lang="en-US"/>
              <a:t>done</a:t>
            </a:r>
          </a:p>
        </p188:txBody>
      </p188:reply>
    </p188:replyLst>
    <p188:txBody>
      <a:bodyPr/>
      <a:lstStyle/>
      <a:p>
        <a:r>
          <a:rPr lang="en-US"/>
          <a:t>Can we change the stratified  title to say Maternal QI data stratified by race/ethnicity and insurance status</a:t>
        </a:r>
      </a:p>
    </p188:txBody>
  </p188:cm>
</p188:cmLst>
</file>

<file path=ppt/comments/modernComment_12F_C5DED258.xml><?xml version="1.0" encoding="utf-8"?>
<p188:cmLst xmlns:a="http://schemas.openxmlformats.org/drawingml/2006/main" xmlns:r="http://schemas.openxmlformats.org/officeDocument/2006/relationships" xmlns:p188="http://schemas.microsoft.com/office/powerpoint/2018/8/main">
  <p188:cm id="{7C7F7919-693E-4EA6-94D6-0C6931755B95}" authorId="{A6882B58-B349-283A-37AA-C2D3EC29EF0A}" status="resolved" created="2022-05-23T15:15:35.491" complete="100000">
    <pc:sldMkLst xmlns:pc="http://schemas.microsoft.com/office/powerpoint/2013/main/command">
      <pc:docMk/>
      <pc:sldMk cId="4129666852" sldId="310"/>
    </pc:sldMkLst>
    <p188:txBody>
      <a:bodyPr/>
      <a:lstStyle/>
      <a:p>
        <a:r>
          <a:rPr lang="en-US"/>
          <a:t>Reduce spacing and make bigger </a:t>
        </a:r>
      </a:p>
    </p188:txBody>
  </p188:cm>
</p188:cmLst>
</file>

<file path=ppt/comments/modernComment_134_3D7641C4.xml><?xml version="1.0" encoding="utf-8"?>
<p188:cmLst xmlns:a="http://schemas.openxmlformats.org/drawingml/2006/main" xmlns:r="http://schemas.openxmlformats.org/officeDocument/2006/relationships" xmlns:p188="http://schemas.microsoft.com/office/powerpoint/2018/8/main">
  <p188:cm id="{6AF204A9-23F6-4FB4-8908-2812C76F243F}" authorId="{866AA8C0-A40A-4549-B1BD-CB0F1B5845F6}" status="resolved" created="2022-05-21T05:44:34.260" complete="100000">
    <ac:deMkLst xmlns:ac="http://schemas.microsoft.com/office/drawing/2013/main/command">
      <pc:docMk xmlns:pc="http://schemas.microsoft.com/office/powerpoint/2013/main/command"/>
      <pc:sldMk xmlns:pc="http://schemas.microsoft.com/office/powerpoint/2013/main/command" cId="1297999058" sldId="330"/>
      <ac:picMk id="13" creationId="{A3A61EF2-AE69-6099-17DA-1127E36B6930}"/>
    </ac:deMkLst>
    <p188:txBody>
      <a:bodyPr/>
      <a:lstStyle/>
      <a:p>
        <a:r>
          <a:rPr lang="en-US"/>
          <a:t>The arrow needs to be moved over to March 2020, can see right where the deaths start to go up. </a:t>
        </a:r>
      </a:p>
    </p188:txBody>
  </p188:cm>
</p188:cmLst>
</file>

<file path=ppt/comments/modernComment_13F_8D981CC1.xml><?xml version="1.0" encoding="utf-8"?>
<p188:cmLst xmlns:a="http://schemas.openxmlformats.org/drawingml/2006/main" xmlns:r="http://schemas.openxmlformats.org/officeDocument/2006/relationships" xmlns:p188="http://schemas.microsoft.com/office/powerpoint/2018/8/main">
  <p188:cm id="{7F3F2FCF-C559-47E6-B7E0-B5B7551C7300}" authorId="{866AA8C0-A40A-4549-B1BD-CB0F1B5845F6}" status="resolved" created="2022-05-23T22:07:50.074" complete="100000">
    <pc:sldMkLst xmlns:pc="http://schemas.microsoft.com/office/powerpoint/2013/main/command">
      <pc:docMk/>
      <pc:sldMk cId="2019130322" sldId="350"/>
    </pc:sldMkLst>
    <p188:txBody>
      <a:bodyPr/>
      <a:lstStyle/>
      <a:p>
        <a:r>
          <a:rPr lang="en-US"/>
          <a:t>can we take out the animation?  It is out of order so that the things come in out of order?</a:t>
        </a:r>
      </a:p>
    </p188:txBody>
  </p188:cm>
</p188:cmLst>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D76BB1-6223-4DC8-9B0A-E2AFB5EC7B47}"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FA3CBC86-20EA-40C0-99F2-4551129526B9}">
      <dgm:prSet phldrT="[Text]"/>
      <dgm:spPr/>
      <dgm:t>
        <a:bodyPr/>
        <a:lstStyle/>
        <a:p>
          <a:r>
            <a:rPr lang="en-US">
              <a:latin typeface="Arial" panose="020B0604020202020204"/>
            </a:rPr>
            <a:t>Implement </a:t>
          </a:r>
          <a:r>
            <a:rPr lang="en-US" b="1" u="sng">
              <a:latin typeface="Arial" panose="020B0604020202020204"/>
            </a:rPr>
            <a:t>provider and nurse education </a:t>
          </a:r>
          <a:r>
            <a:rPr lang="en-US">
              <a:latin typeface="Arial" panose="020B0604020202020204"/>
            </a:rPr>
            <a:t>and other strategies to achieve buy-in</a:t>
          </a:r>
          <a:endParaRPr lang="en-US"/>
        </a:p>
      </dgm:t>
    </dgm:pt>
    <dgm:pt modelId="{33F00BAB-F7F2-4D53-9C04-96E9338D47F8}" type="parTrans" cxnId="{AEF11D4A-C55F-4BEF-8023-D579C0F8966F}">
      <dgm:prSet/>
      <dgm:spPr/>
      <dgm:t>
        <a:bodyPr/>
        <a:lstStyle/>
        <a:p>
          <a:endParaRPr lang="en-US"/>
        </a:p>
      </dgm:t>
    </dgm:pt>
    <dgm:pt modelId="{1A969629-5677-4BB3-9E0F-6048792725E5}" type="sibTrans" cxnId="{AEF11D4A-C55F-4BEF-8023-D579C0F8966F}">
      <dgm:prSet/>
      <dgm:spPr/>
      <dgm:t>
        <a:bodyPr/>
        <a:lstStyle/>
        <a:p>
          <a:endParaRPr lang="en-US"/>
        </a:p>
      </dgm:t>
    </dgm:pt>
    <dgm:pt modelId="{E2DBFE20-91BB-47C4-A234-7C624A43E641}">
      <dgm:prSet/>
      <dgm:spPr/>
      <dgm:t>
        <a:bodyPr/>
        <a:lstStyle/>
        <a:p>
          <a:r>
            <a:rPr lang="en-US">
              <a:latin typeface="Arial" panose="020B0604020202020204"/>
            </a:rPr>
            <a:t>Implement </a:t>
          </a:r>
          <a:r>
            <a:rPr lang="en-US" b="1" u="sng">
              <a:latin typeface="Arial" panose="020B0604020202020204"/>
            </a:rPr>
            <a:t>standardized protocol/processes </a:t>
          </a:r>
          <a:r>
            <a:rPr lang="en-US">
              <a:latin typeface="Arial" panose="020B0604020202020204"/>
            </a:rPr>
            <a:t>for induction, labor support management and response to labor and FHR abnormalities</a:t>
          </a:r>
        </a:p>
      </dgm:t>
    </dgm:pt>
    <dgm:pt modelId="{BF0657E4-5F4D-4805-99C5-ED4563616357}" type="parTrans" cxnId="{867B3A06-8F4A-4C35-9CE3-AEAD8FF0BED7}">
      <dgm:prSet/>
      <dgm:spPr/>
      <dgm:t>
        <a:bodyPr/>
        <a:lstStyle/>
        <a:p>
          <a:endParaRPr lang="en-US"/>
        </a:p>
      </dgm:t>
    </dgm:pt>
    <dgm:pt modelId="{4C5D3FC9-51A5-47DC-BA63-A080893E7F74}" type="sibTrans" cxnId="{867B3A06-8F4A-4C35-9CE3-AEAD8FF0BED7}">
      <dgm:prSet/>
      <dgm:spPr/>
      <dgm:t>
        <a:bodyPr/>
        <a:lstStyle/>
        <a:p>
          <a:endParaRPr lang="en-US"/>
        </a:p>
      </dgm:t>
    </dgm:pt>
    <dgm:pt modelId="{82A0C646-1912-40E3-8187-6FEFB8CAB367}">
      <dgm:prSet/>
      <dgm:spPr/>
      <dgm:t>
        <a:bodyPr/>
        <a:lstStyle/>
        <a:p>
          <a:pPr rtl="0"/>
          <a:r>
            <a:rPr lang="en-US">
              <a:latin typeface="Arial" panose="020B0604020202020204"/>
            </a:rPr>
            <a:t>Integrate process to review and share data with clinical staff and share transparent unblinded </a:t>
          </a:r>
          <a:r>
            <a:rPr lang="en-US" b="1" u="sng">
              <a:latin typeface="Arial" panose="020B0604020202020204"/>
            </a:rPr>
            <a:t>provider-level data</a:t>
          </a:r>
        </a:p>
      </dgm:t>
    </dgm:pt>
    <dgm:pt modelId="{E5A0C7A1-6A23-4D10-9263-FC2385FC820B}" type="parTrans" cxnId="{3EC53BAB-D3D0-4C37-B9B0-2BFE81F07CAF}">
      <dgm:prSet/>
      <dgm:spPr/>
      <dgm:t>
        <a:bodyPr/>
        <a:lstStyle/>
        <a:p>
          <a:endParaRPr lang="en-US"/>
        </a:p>
      </dgm:t>
    </dgm:pt>
    <dgm:pt modelId="{44E7DABF-96A4-4339-8D05-94A378278C5D}" type="sibTrans" cxnId="{3EC53BAB-D3D0-4C37-B9B0-2BFE81F07CAF}">
      <dgm:prSet/>
      <dgm:spPr/>
      <dgm:t>
        <a:bodyPr/>
        <a:lstStyle/>
        <a:p>
          <a:endParaRPr lang="en-US"/>
        </a:p>
      </dgm:t>
    </dgm:pt>
    <dgm:pt modelId="{25B78A1A-27F2-49A2-9267-F263987AA5F7}">
      <dgm:prSet phldr="0"/>
      <dgm:spPr/>
      <dgm:t>
        <a:bodyPr/>
        <a:lstStyle/>
        <a:p>
          <a:r>
            <a:rPr lang="en-US" b="0" u="none"/>
            <a:t>Implement workflow process to incorporate </a:t>
          </a:r>
          <a:r>
            <a:rPr lang="en-US" b="1" u="sng"/>
            <a:t>shared decision making</a:t>
          </a:r>
          <a:r>
            <a:rPr lang="en-US" b="0" u="none"/>
            <a:t> with the patient </a:t>
          </a:r>
          <a:endParaRPr lang="en-US"/>
        </a:p>
      </dgm:t>
    </dgm:pt>
    <dgm:pt modelId="{208814AB-5F05-420E-949B-41C04B8B5FC2}" type="parTrans" cxnId="{120E3C4F-3DE7-470F-B59F-291FF4F77453}">
      <dgm:prSet/>
      <dgm:spPr/>
      <dgm:t>
        <a:bodyPr/>
        <a:lstStyle/>
        <a:p>
          <a:endParaRPr lang="en-US"/>
        </a:p>
      </dgm:t>
    </dgm:pt>
    <dgm:pt modelId="{A85998AE-1E6E-4010-9B3D-1B42CDAA5B9D}" type="sibTrans" cxnId="{120E3C4F-3DE7-470F-B59F-291FF4F77453}">
      <dgm:prSet/>
      <dgm:spPr/>
      <dgm:t>
        <a:bodyPr/>
        <a:lstStyle/>
        <a:p>
          <a:endParaRPr lang="en-US"/>
        </a:p>
      </dgm:t>
    </dgm:pt>
    <dgm:pt modelId="{7D8DE068-95B0-45C9-8135-CAF2CAFE6C2F}">
      <dgm:prSet phldr="0"/>
      <dgm:spPr/>
      <dgm:t>
        <a:bodyPr/>
        <a:lstStyle/>
        <a:p>
          <a:pPr rtl="0"/>
          <a:r>
            <a:rPr lang="en-US" b="0" u="none"/>
            <a:t>Implement </a:t>
          </a:r>
          <a:r>
            <a:rPr lang="en-US" b="1" u="sng"/>
            <a:t>cesarean decision checklist</a:t>
          </a:r>
          <a:r>
            <a:rPr lang="en-US" b="0" u="none"/>
            <a:t> using ACOG/SMFM labor guidelines</a:t>
          </a:r>
        </a:p>
      </dgm:t>
    </dgm:pt>
    <dgm:pt modelId="{4FFEC403-D3B3-4FD3-8B24-CEA8481738D7}" type="parTrans" cxnId="{7DB4ACAE-9BFA-47EF-BB07-9880AA6C18C6}">
      <dgm:prSet/>
      <dgm:spPr/>
      <dgm:t>
        <a:bodyPr/>
        <a:lstStyle/>
        <a:p>
          <a:endParaRPr lang="en-US"/>
        </a:p>
      </dgm:t>
    </dgm:pt>
    <dgm:pt modelId="{D82F0B5C-B9B1-4C1E-ACD6-25325654AF97}" type="sibTrans" cxnId="{7DB4ACAE-9BFA-47EF-BB07-9880AA6C18C6}">
      <dgm:prSet/>
      <dgm:spPr/>
      <dgm:t>
        <a:bodyPr/>
        <a:lstStyle/>
        <a:p>
          <a:endParaRPr lang="en-US"/>
        </a:p>
      </dgm:t>
    </dgm:pt>
    <dgm:pt modelId="{B089A266-B550-44C3-993A-67D70A1BC303}">
      <dgm:prSet phldr="0"/>
      <dgm:spPr/>
      <dgm:t>
        <a:bodyPr/>
        <a:lstStyle/>
        <a:p>
          <a:r>
            <a:rPr lang="en-US" b="0" u="none"/>
            <a:t>Implement </a:t>
          </a:r>
          <a:r>
            <a:rPr lang="en-US" b="1" u="sng"/>
            <a:t>decision huddles </a:t>
          </a:r>
          <a:r>
            <a:rPr lang="en-US" b="0" u="none"/>
            <a:t>and/or </a:t>
          </a:r>
          <a:r>
            <a:rPr lang="en-US" b="1" u="sng"/>
            <a:t>decision debriefs </a:t>
          </a:r>
          <a:r>
            <a:rPr lang="en-US" b="0" u="none"/>
            <a:t>with appropriate care team to standardize use of ACOG/SMFM guidelines and checklist</a:t>
          </a:r>
        </a:p>
      </dgm:t>
    </dgm:pt>
    <dgm:pt modelId="{4F1B1142-C24E-490A-8F8A-37E5C92D9CFC}" type="parTrans" cxnId="{83F03D3B-74A8-4B13-B11C-E5D2B58A164D}">
      <dgm:prSet/>
      <dgm:spPr/>
      <dgm:t>
        <a:bodyPr/>
        <a:lstStyle/>
        <a:p>
          <a:endParaRPr lang="en-US"/>
        </a:p>
      </dgm:t>
    </dgm:pt>
    <dgm:pt modelId="{0ED4033E-FEEB-4B71-9FFE-B667FF5C2E44}" type="sibTrans" cxnId="{83F03D3B-74A8-4B13-B11C-E5D2B58A164D}">
      <dgm:prSet/>
      <dgm:spPr/>
      <dgm:t>
        <a:bodyPr/>
        <a:lstStyle/>
        <a:p>
          <a:endParaRPr lang="en-US"/>
        </a:p>
      </dgm:t>
    </dgm:pt>
    <dgm:pt modelId="{8C32CBB5-98EC-436B-91D9-71BD04321E32}" type="pres">
      <dgm:prSet presAssocID="{C9D76BB1-6223-4DC8-9B0A-E2AFB5EC7B47}" presName="diagram" presStyleCnt="0">
        <dgm:presLayoutVars>
          <dgm:dir/>
          <dgm:resizeHandles val="exact"/>
        </dgm:presLayoutVars>
      </dgm:prSet>
      <dgm:spPr/>
    </dgm:pt>
    <dgm:pt modelId="{93BA4338-41BF-494E-92F6-67D1FBCDB87D}" type="pres">
      <dgm:prSet presAssocID="{FA3CBC86-20EA-40C0-99F2-4551129526B9}" presName="node" presStyleLbl="node1" presStyleIdx="0" presStyleCnt="6">
        <dgm:presLayoutVars>
          <dgm:bulletEnabled val="1"/>
        </dgm:presLayoutVars>
      </dgm:prSet>
      <dgm:spPr/>
    </dgm:pt>
    <dgm:pt modelId="{15F4F1E7-FD4C-4F05-B12E-BCE21669065E}" type="pres">
      <dgm:prSet presAssocID="{1A969629-5677-4BB3-9E0F-6048792725E5}" presName="sibTrans" presStyleCnt="0"/>
      <dgm:spPr/>
    </dgm:pt>
    <dgm:pt modelId="{B7954B07-D8AB-46B3-AFAF-9CAD58F4C3B8}" type="pres">
      <dgm:prSet presAssocID="{E2DBFE20-91BB-47C4-A234-7C624A43E641}" presName="node" presStyleLbl="node1" presStyleIdx="1" presStyleCnt="6">
        <dgm:presLayoutVars>
          <dgm:bulletEnabled val="1"/>
        </dgm:presLayoutVars>
      </dgm:prSet>
      <dgm:spPr/>
    </dgm:pt>
    <dgm:pt modelId="{0DECA381-7AE4-492F-81BC-0FBBB3662164}" type="pres">
      <dgm:prSet presAssocID="{4C5D3FC9-51A5-47DC-BA63-A080893E7F74}" presName="sibTrans" presStyleCnt="0"/>
      <dgm:spPr/>
    </dgm:pt>
    <dgm:pt modelId="{5E44A233-2AF5-417B-B127-850AD1329191}" type="pres">
      <dgm:prSet presAssocID="{82A0C646-1912-40E3-8187-6FEFB8CAB367}" presName="node" presStyleLbl="node1" presStyleIdx="2" presStyleCnt="6">
        <dgm:presLayoutVars>
          <dgm:bulletEnabled val="1"/>
        </dgm:presLayoutVars>
      </dgm:prSet>
      <dgm:spPr/>
    </dgm:pt>
    <dgm:pt modelId="{CF7A6631-1653-4482-8B3B-E36B1AA60E5D}" type="pres">
      <dgm:prSet presAssocID="{44E7DABF-96A4-4339-8D05-94A378278C5D}" presName="sibTrans" presStyleCnt="0"/>
      <dgm:spPr/>
    </dgm:pt>
    <dgm:pt modelId="{85366664-89B4-4388-8222-A837A7291944}" type="pres">
      <dgm:prSet presAssocID="{7D8DE068-95B0-45C9-8135-CAF2CAFE6C2F}" presName="node" presStyleLbl="node1" presStyleIdx="3" presStyleCnt="6">
        <dgm:presLayoutVars>
          <dgm:bulletEnabled val="1"/>
        </dgm:presLayoutVars>
      </dgm:prSet>
      <dgm:spPr/>
    </dgm:pt>
    <dgm:pt modelId="{63B47662-93D7-4316-BA77-ECE7907421D2}" type="pres">
      <dgm:prSet presAssocID="{D82F0B5C-B9B1-4C1E-ACD6-25325654AF97}" presName="sibTrans" presStyleCnt="0"/>
      <dgm:spPr/>
    </dgm:pt>
    <dgm:pt modelId="{B5B71080-61FF-46AD-8DE7-B4AB30A9111B}" type="pres">
      <dgm:prSet presAssocID="{B089A266-B550-44C3-993A-67D70A1BC303}" presName="node" presStyleLbl="node1" presStyleIdx="4" presStyleCnt="6">
        <dgm:presLayoutVars>
          <dgm:bulletEnabled val="1"/>
        </dgm:presLayoutVars>
      </dgm:prSet>
      <dgm:spPr/>
    </dgm:pt>
    <dgm:pt modelId="{F5A34AC4-BEDA-45FC-BE6D-2BE6BC89294B}" type="pres">
      <dgm:prSet presAssocID="{0ED4033E-FEEB-4B71-9FFE-B667FF5C2E44}" presName="sibTrans" presStyleCnt="0"/>
      <dgm:spPr/>
    </dgm:pt>
    <dgm:pt modelId="{4CEAABF7-D73D-4F15-A995-87AD6BE883FE}" type="pres">
      <dgm:prSet presAssocID="{25B78A1A-27F2-49A2-9267-F263987AA5F7}" presName="node" presStyleLbl="node1" presStyleIdx="5" presStyleCnt="6">
        <dgm:presLayoutVars>
          <dgm:bulletEnabled val="1"/>
        </dgm:presLayoutVars>
      </dgm:prSet>
      <dgm:spPr/>
    </dgm:pt>
  </dgm:ptLst>
  <dgm:cxnLst>
    <dgm:cxn modelId="{867B3A06-8F4A-4C35-9CE3-AEAD8FF0BED7}" srcId="{C9D76BB1-6223-4DC8-9B0A-E2AFB5EC7B47}" destId="{E2DBFE20-91BB-47C4-A234-7C624A43E641}" srcOrd="1" destOrd="0" parTransId="{BF0657E4-5F4D-4805-99C5-ED4563616357}" sibTransId="{4C5D3FC9-51A5-47DC-BA63-A080893E7F74}"/>
    <dgm:cxn modelId="{7D20490D-31F6-4B9D-9010-A0D13D4F2182}" type="presOf" srcId="{7D8DE068-95B0-45C9-8135-CAF2CAFE6C2F}" destId="{85366664-89B4-4388-8222-A837A7291944}" srcOrd="0" destOrd="0" presId="urn:microsoft.com/office/officeart/2005/8/layout/default"/>
    <dgm:cxn modelId="{7F00B21A-A24E-4709-9FB2-8B5A4FF5E44E}" type="presOf" srcId="{E2DBFE20-91BB-47C4-A234-7C624A43E641}" destId="{B7954B07-D8AB-46B3-AFAF-9CAD58F4C3B8}" srcOrd="0" destOrd="0" presId="urn:microsoft.com/office/officeart/2005/8/layout/default"/>
    <dgm:cxn modelId="{18200D3B-40A6-4F2C-A704-1F1129705771}" type="presOf" srcId="{C9D76BB1-6223-4DC8-9B0A-E2AFB5EC7B47}" destId="{8C32CBB5-98EC-436B-91D9-71BD04321E32}" srcOrd="0" destOrd="0" presId="urn:microsoft.com/office/officeart/2005/8/layout/default"/>
    <dgm:cxn modelId="{83F03D3B-74A8-4B13-B11C-E5D2B58A164D}" srcId="{C9D76BB1-6223-4DC8-9B0A-E2AFB5EC7B47}" destId="{B089A266-B550-44C3-993A-67D70A1BC303}" srcOrd="4" destOrd="0" parTransId="{4F1B1142-C24E-490A-8F8A-37E5C92D9CFC}" sibTransId="{0ED4033E-FEEB-4B71-9FFE-B667FF5C2E44}"/>
    <dgm:cxn modelId="{AEF11D4A-C55F-4BEF-8023-D579C0F8966F}" srcId="{C9D76BB1-6223-4DC8-9B0A-E2AFB5EC7B47}" destId="{FA3CBC86-20EA-40C0-99F2-4551129526B9}" srcOrd="0" destOrd="0" parTransId="{33F00BAB-F7F2-4D53-9C04-96E9338D47F8}" sibTransId="{1A969629-5677-4BB3-9E0F-6048792725E5}"/>
    <dgm:cxn modelId="{120E3C4F-3DE7-470F-B59F-291FF4F77453}" srcId="{C9D76BB1-6223-4DC8-9B0A-E2AFB5EC7B47}" destId="{25B78A1A-27F2-49A2-9267-F263987AA5F7}" srcOrd="5" destOrd="0" parTransId="{208814AB-5F05-420E-949B-41C04B8B5FC2}" sibTransId="{A85998AE-1E6E-4010-9B3D-1B42CDAA5B9D}"/>
    <dgm:cxn modelId="{BF129D72-62FE-4588-B1AD-DCF93DA72CCA}" type="presOf" srcId="{B089A266-B550-44C3-993A-67D70A1BC303}" destId="{B5B71080-61FF-46AD-8DE7-B4AB30A9111B}" srcOrd="0" destOrd="0" presId="urn:microsoft.com/office/officeart/2005/8/layout/default"/>
    <dgm:cxn modelId="{3EC53BAB-D3D0-4C37-B9B0-2BFE81F07CAF}" srcId="{C9D76BB1-6223-4DC8-9B0A-E2AFB5EC7B47}" destId="{82A0C646-1912-40E3-8187-6FEFB8CAB367}" srcOrd="2" destOrd="0" parTransId="{E5A0C7A1-6A23-4D10-9263-FC2385FC820B}" sibTransId="{44E7DABF-96A4-4339-8D05-94A378278C5D}"/>
    <dgm:cxn modelId="{7DB4ACAE-9BFA-47EF-BB07-9880AA6C18C6}" srcId="{C9D76BB1-6223-4DC8-9B0A-E2AFB5EC7B47}" destId="{7D8DE068-95B0-45C9-8135-CAF2CAFE6C2F}" srcOrd="3" destOrd="0" parTransId="{4FFEC403-D3B3-4FD3-8B24-CEA8481738D7}" sibTransId="{D82F0B5C-B9B1-4C1E-ACD6-25325654AF97}"/>
    <dgm:cxn modelId="{FC5F62B6-AB23-4502-A970-4B9C606D03E1}" type="presOf" srcId="{82A0C646-1912-40E3-8187-6FEFB8CAB367}" destId="{5E44A233-2AF5-417B-B127-850AD1329191}" srcOrd="0" destOrd="0" presId="urn:microsoft.com/office/officeart/2005/8/layout/default"/>
    <dgm:cxn modelId="{7A2FC1BE-4022-4798-81CA-945F9ED8D2FF}" type="presOf" srcId="{25B78A1A-27F2-49A2-9267-F263987AA5F7}" destId="{4CEAABF7-D73D-4F15-A995-87AD6BE883FE}" srcOrd="0" destOrd="0" presId="urn:microsoft.com/office/officeart/2005/8/layout/default"/>
    <dgm:cxn modelId="{174ADCF1-ABBB-4577-BD68-0498D6C86C78}" type="presOf" srcId="{FA3CBC86-20EA-40C0-99F2-4551129526B9}" destId="{93BA4338-41BF-494E-92F6-67D1FBCDB87D}" srcOrd="0" destOrd="0" presId="urn:microsoft.com/office/officeart/2005/8/layout/default"/>
    <dgm:cxn modelId="{F377EB1C-D531-4B69-BC4C-097AC0619C08}" type="presParOf" srcId="{8C32CBB5-98EC-436B-91D9-71BD04321E32}" destId="{93BA4338-41BF-494E-92F6-67D1FBCDB87D}" srcOrd="0" destOrd="0" presId="urn:microsoft.com/office/officeart/2005/8/layout/default"/>
    <dgm:cxn modelId="{4BE59407-D82F-43F0-9331-3A6597ED8A68}" type="presParOf" srcId="{8C32CBB5-98EC-436B-91D9-71BD04321E32}" destId="{15F4F1E7-FD4C-4F05-B12E-BCE21669065E}" srcOrd="1" destOrd="0" presId="urn:microsoft.com/office/officeart/2005/8/layout/default"/>
    <dgm:cxn modelId="{45408D67-48A3-4AE0-9F84-4C3391000204}" type="presParOf" srcId="{8C32CBB5-98EC-436B-91D9-71BD04321E32}" destId="{B7954B07-D8AB-46B3-AFAF-9CAD58F4C3B8}" srcOrd="2" destOrd="0" presId="urn:microsoft.com/office/officeart/2005/8/layout/default"/>
    <dgm:cxn modelId="{12304D37-DC50-4BF5-8CB9-481AB47EB4EB}" type="presParOf" srcId="{8C32CBB5-98EC-436B-91D9-71BD04321E32}" destId="{0DECA381-7AE4-492F-81BC-0FBBB3662164}" srcOrd="3" destOrd="0" presId="urn:microsoft.com/office/officeart/2005/8/layout/default"/>
    <dgm:cxn modelId="{57E1C319-A187-4B1F-811E-C7F351E3E60B}" type="presParOf" srcId="{8C32CBB5-98EC-436B-91D9-71BD04321E32}" destId="{5E44A233-2AF5-417B-B127-850AD1329191}" srcOrd="4" destOrd="0" presId="urn:microsoft.com/office/officeart/2005/8/layout/default"/>
    <dgm:cxn modelId="{10045CE4-CAD2-41DF-89E9-A5D4482DA504}" type="presParOf" srcId="{8C32CBB5-98EC-436B-91D9-71BD04321E32}" destId="{CF7A6631-1653-4482-8B3B-E36B1AA60E5D}" srcOrd="5" destOrd="0" presId="urn:microsoft.com/office/officeart/2005/8/layout/default"/>
    <dgm:cxn modelId="{388EE538-765B-4AF2-8B8F-5BFB937B03A8}" type="presParOf" srcId="{8C32CBB5-98EC-436B-91D9-71BD04321E32}" destId="{85366664-89B4-4388-8222-A837A7291944}" srcOrd="6" destOrd="0" presId="urn:microsoft.com/office/officeart/2005/8/layout/default"/>
    <dgm:cxn modelId="{0080F8DE-0FBB-4DDD-A271-DF278FB094EB}" type="presParOf" srcId="{8C32CBB5-98EC-436B-91D9-71BD04321E32}" destId="{63B47662-93D7-4316-BA77-ECE7907421D2}" srcOrd="7" destOrd="0" presId="urn:microsoft.com/office/officeart/2005/8/layout/default"/>
    <dgm:cxn modelId="{FB944E4F-00E9-4A99-9462-160629AFC18F}" type="presParOf" srcId="{8C32CBB5-98EC-436B-91D9-71BD04321E32}" destId="{B5B71080-61FF-46AD-8DE7-B4AB30A9111B}" srcOrd="8" destOrd="0" presId="urn:microsoft.com/office/officeart/2005/8/layout/default"/>
    <dgm:cxn modelId="{7C42B0DC-737A-4327-8551-78F876F8AF43}" type="presParOf" srcId="{8C32CBB5-98EC-436B-91D9-71BD04321E32}" destId="{F5A34AC4-BEDA-45FC-BE6D-2BE6BC89294B}" srcOrd="9" destOrd="0" presId="urn:microsoft.com/office/officeart/2005/8/layout/default"/>
    <dgm:cxn modelId="{DEDF08AD-5F99-409E-9C22-D0F0EB2F70C7}" type="presParOf" srcId="{8C32CBB5-98EC-436B-91D9-71BD04321E32}" destId="{4CEAABF7-D73D-4F15-A995-87AD6BE883FE}"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F64DC2-41C0-4F7D-8325-8D51E1193ED9}" type="doc">
      <dgm:prSet loTypeId="urn:microsoft.com/office/officeart/2008/layout/TitlePictureLineup" loCatId="picture" qsTypeId="urn:microsoft.com/office/officeart/2005/8/quickstyle/simple1" qsCatId="simple" csTypeId="urn:microsoft.com/office/officeart/2005/8/colors/colorful1" csCatId="colorful" phldr="1"/>
      <dgm:spPr/>
      <dgm:t>
        <a:bodyPr/>
        <a:lstStyle/>
        <a:p>
          <a:endParaRPr lang="en-US"/>
        </a:p>
      </dgm:t>
    </dgm:pt>
    <dgm:pt modelId="{C5005B9E-671D-4CDF-B462-90FB272F4F14}">
      <dgm:prSet phldrT="[Text]" custT="1"/>
      <dgm:spPr/>
      <dgm:t>
        <a:bodyPr/>
        <a:lstStyle/>
        <a:p>
          <a:r>
            <a:rPr lang="en-US" sz="2400" b="1"/>
            <a:t>Provider Education Posters</a:t>
          </a:r>
          <a:endParaRPr lang="en-US" sz="2400"/>
        </a:p>
      </dgm:t>
    </dgm:pt>
    <dgm:pt modelId="{4CEF970A-10C1-4A98-98FF-AB08E3B98029}" type="parTrans" cxnId="{E1151966-ED78-4659-A3BA-56780E0A5F3B}">
      <dgm:prSet/>
      <dgm:spPr/>
      <dgm:t>
        <a:bodyPr/>
        <a:lstStyle/>
        <a:p>
          <a:endParaRPr lang="en-US"/>
        </a:p>
      </dgm:t>
    </dgm:pt>
    <dgm:pt modelId="{C4047988-09E5-4DED-A3E4-A30211C6479D}" type="sibTrans" cxnId="{E1151966-ED78-4659-A3BA-56780E0A5F3B}">
      <dgm:prSet/>
      <dgm:spPr/>
      <dgm:t>
        <a:bodyPr/>
        <a:lstStyle/>
        <a:p>
          <a:endParaRPr lang="en-US"/>
        </a:p>
      </dgm:t>
    </dgm:pt>
    <dgm:pt modelId="{F26432E4-177A-47D9-83DB-40EC51BC3B75}">
      <dgm:prSet phldrT="[Text]" custT="1"/>
      <dgm:spPr/>
      <dgm:t>
        <a:bodyPr/>
        <a:lstStyle/>
        <a:p>
          <a:r>
            <a:rPr lang="en-US" sz="2400" b="1"/>
            <a:t>CMQCC Un-blinding Provider Data </a:t>
          </a:r>
          <a:endParaRPr lang="en-US" sz="2400"/>
        </a:p>
      </dgm:t>
    </dgm:pt>
    <dgm:pt modelId="{99752B47-8BF5-47F1-B4A3-E2B711C045DB}" type="parTrans" cxnId="{E0A2C595-AA89-428A-9E5B-EFBC7DF99986}">
      <dgm:prSet/>
      <dgm:spPr/>
      <dgm:t>
        <a:bodyPr/>
        <a:lstStyle/>
        <a:p>
          <a:endParaRPr lang="en-US"/>
        </a:p>
      </dgm:t>
    </dgm:pt>
    <dgm:pt modelId="{9D02EE12-CE83-4D8F-931B-D57A1BC24AB1}" type="sibTrans" cxnId="{E0A2C595-AA89-428A-9E5B-EFBC7DF99986}">
      <dgm:prSet/>
      <dgm:spPr/>
      <dgm:t>
        <a:bodyPr/>
        <a:lstStyle/>
        <a:p>
          <a:endParaRPr lang="en-US"/>
        </a:p>
      </dgm:t>
    </dgm:pt>
    <dgm:pt modelId="{307247DF-D4CA-4BD5-8DFD-8C7E2973B171}">
      <dgm:prSet phldrT="[Text]" custT="1"/>
      <dgm:spPr/>
      <dgm:t>
        <a:bodyPr/>
        <a:lstStyle/>
        <a:p>
          <a:r>
            <a:rPr lang="en-US" sz="2400" b="1"/>
            <a:t>Missed Opportunity Review</a:t>
          </a:r>
          <a:endParaRPr lang="en-US" sz="2400"/>
        </a:p>
      </dgm:t>
    </dgm:pt>
    <dgm:pt modelId="{7EBAD9C5-7889-48BD-89AF-17141D5F21D3}" type="sibTrans" cxnId="{5D239011-0AD6-4012-99A5-CD19226A5738}">
      <dgm:prSet/>
      <dgm:spPr/>
      <dgm:t>
        <a:bodyPr/>
        <a:lstStyle/>
        <a:p>
          <a:endParaRPr lang="en-US"/>
        </a:p>
      </dgm:t>
    </dgm:pt>
    <dgm:pt modelId="{75B90726-D726-484B-BCE8-5BC1D17AE491}" type="parTrans" cxnId="{5D239011-0AD6-4012-99A5-CD19226A5738}">
      <dgm:prSet/>
      <dgm:spPr/>
      <dgm:t>
        <a:bodyPr/>
        <a:lstStyle/>
        <a:p>
          <a:endParaRPr lang="en-US"/>
        </a:p>
      </dgm:t>
    </dgm:pt>
    <dgm:pt modelId="{0DEF3106-5C98-49CB-83D2-2923EDF41196}">
      <dgm:prSet phldrT="[Text]" custT="1"/>
      <dgm:spPr/>
      <dgm:t>
        <a:bodyPr/>
        <a:lstStyle/>
        <a:p>
          <a:r>
            <a:rPr lang="en-US" sz="2400" b="1"/>
            <a:t>Cesarean Decision Checklist</a:t>
          </a:r>
          <a:endParaRPr lang="en-US" sz="2400"/>
        </a:p>
      </dgm:t>
    </dgm:pt>
    <dgm:pt modelId="{470264AC-5E1C-4ACB-8779-B432F32D33B3}" type="parTrans" cxnId="{4C101239-27B1-4289-A4E8-FFF01851C3E9}">
      <dgm:prSet/>
      <dgm:spPr/>
      <dgm:t>
        <a:bodyPr/>
        <a:lstStyle/>
        <a:p>
          <a:endParaRPr lang="en-US"/>
        </a:p>
      </dgm:t>
    </dgm:pt>
    <dgm:pt modelId="{21BF71FE-0FC6-4672-8786-7A7952D09DB0}" type="sibTrans" cxnId="{4C101239-27B1-4289-A4E8-FFF01851C3E9}">
      <dgm:prSet/>
      <dgm:spPr/>
      <dgm:t>
        <a:bodyPr/>
        <a:lstStyle/>
        <a:p>
          <a:endParaRPr lang="en-US"/>
        </a:p>
      </dgm:t>
    </dgm:pt>
    <dgm:pt modelId="{56D441C3-50DD-4FD4-A158-FDED869F4548}">
      <dgm:prSet phldrT="[Text]" custT="1"/>
      <dgm:spPr>
        <a:solidFill>
          <a:srgbClr val="002060"/>
        </a:solidFill>
      </dgm:spPr>
      <dgm:t>
        <a:bodyPr/>
        <a:lstStyle/>
        <a:p>
          <a:r>
            <a:rPr lang="en-US" sz="2400" b="1"/>
            <a:t>Labor Management E-modules</a:t>
          </a:r>
        </a:p>
      </dgm:t>
    </dgm:pt>
    <dgm:pt modelId="{94A17B34-6DDD-4826-8C02-0C6AEBED539B}" type="parTrans" cxnId="{B64ABA13-200A-46FA-88AB-7CE2F5FB483F}">
      <dgm:prSet/>
      <dgm:spPr/>
      <dgm:t>
        <a:bodyPr/>
        <a:lstStyle/>
        <a:p>
          <a:endParaRPr lang="en-US"/>
        </a:p>
      </dgm:t>
    </dgm:pt>
    <dgm:pt modelId="{BF2F7DD4-667A-4A78-8FB9-9BADCF245305}" type="sibTrans" cxnId="{B64ABA13-200A-46FA-88AB-7CE2F5FB483F}">
      <dgm:prSet/>
      <dgm:spPr/>
      <dgm:t>
        <a:bodyPr/>
        <a:lstStyle/>
        <a:p>
          <a:endParaRPr lang="en-US"/>
        </a:p>
      </dgm:t>
    </dgm:pt>
    <dgm:pt modelId="{392F2D55-182D-4F88-B04F-DB4EF7ACFD5A}" type="pres">
      <dgm:prSet presAssocID="{EAF64DC2-41C0-4F7D-8325-8D51E1193ED9}" presName="Name0" presStyleCnt="0">
        <dgm:presLayoutVars>
          <dgm:dir/>
        </dgm:presLayoutVars>
      </dgm:prSet>
      <dgm:spPr/>
    </dgm:pt>
    <dgm:pt modelId="{D30DE9DA-AD8C-4B5A-BC71-B305C83BF8F1}" type="pres">
      <dgm:prSet presAssocID="{307247DF-D4CA-4BD5-8DFD-8C7E2973B171}" presName="composite" presStyleCnt="0"/>
      <dgm:spPr/>
    </dgm:pt>
    <dgm:pt modelId="{E4CCAC0C-D1CD-439D-9D13-55144BF31254}" type="pres">
      <dgm:prSet presAssocID="{307247DF-D4CA-4BD5-8DFD-8C7E2973B171}" presName="Accent" presStyleLbl="alignAcc1" presStyleIdx="0" presStyleCnt="5"/>
      <dgm:spPr/>
    </dgm:pt>
    <dgm:pt modelId="{AAD3FFFC-684D-4648-B059-F8DB6D0DC8B3}" type="pres">
      <dgm:prSet presAssocID="{307247DF-D4CA-4BD5-8DFD-8C7E2973B171}" presName="Image" presStyleLbl="node1" presStyleIdx="0" presStyleCnt="5" custLinFactNeighborX="2340" custLinFactNeighborY="25462"/>
      <dgm:spPr/>
    </dgm:pt>
    <dgm:pt modelId="{FECD3D6E-D3E6-4984-877E-118A93BC55D3}" type="pres">
      <dgm:prSet presAssocID="{307247DF-D4CA-4BD5-8DFD-8C7E2973B171}" presName="Child" presStyleLbl="revTx" presStyleIdx="0" presStyleCnt="5">
        <dgm:presLayoutVars>
          <dgm:bulletEnabled val="1"/>
        </dgm:presLayoutVars>
      </dgm:prSet>
      <dgm:spPr/>
    </dgm:pt>
    <dgm:pt modelId="{DDE046C9-00A1-4C3A-B6EF-AB42F31EBEA9}" type="pres">
      <dgm:prSet presAssocID="{307247DF-D4CA-4BD5-8DFD-8C7E2973B171}" presName="Parent" presStyleLbl="alignNode1" presStyleIdx="0" presStyleCnt="5" custScaleY="284095">
        <dgm:presLayoutVars>
          <dgm:bulletEnabled val="1"/>
        </dgm:presLayoutVars>
      </dgm:prSet>
      <dgm:spPr/>
    </dgm:pt>
    <dgm:pt modelId="{18302868-336A-4B7A-84DE-C44F5322DB26}" type="pres">
      <dgm:prSet presAssocID="{7EBAD9C5-7889-48BD-89AF-17141D5F21D3}" presName="sibTrans" presStyleCnt="0"/>
      <dgm:spPr/>
    </dgm:pt>
    <dgm:pt modelId="{DD8E3242-A29C-468E-891D-7DB01DCC8A1C}" type="pres">
      <dgm:prSet presAssocID="{C5005B9E-671D-4CDF-B462-90FB272F4F14}" presName="composite" presStyleCnt="0"/>
      <dgm:spPr/>
    </dgm:pt>
    <dgm:pt modelId="{FEAC6F2F-C490-4914-8FDB-BED96AEBAFF0}" type="pres">
      <dgm:prSet presAssocID="{C5005B9E-671D-4CDF-B462-90FB272F4F14}" presName="Accent" presStyleLbl="alignAcc1" presStyleIdx="1" presStyleCnt="5"/>
      <dgm:spPr/>
    </dgm:pt>
    <dgm:pt modelId="{5472C939-6486-42F2-9B85-977EA62AD647}" type="pres">
      <dgm:prSet presAssocID="{C5005B9E-671D-4CDF-B462-90FB272F4F14}" presName="Image" presStyleLbl="node1" presStyleIdx="1" presStyleCnt="5" custScaleY="99340" custLinFactNeighborX="715" custLinFactNeighborY="29998"/>
      <dgm:spPr/>
    </dgm:pt>
    <dgm:pt modelId="{84B60E01-AB8D-415D-9BDD-B4D6C6A3397C}" type="pres">
      <dgm:prSet presAssocID="{C5005B9E-671D-4CDF-B462-90FB272F4F14}" presName="Child" presStyleLbl="revTx" presStyleIdx="1" presStyleCnt="5">
        <dgm:presLayoutVars>
          <dgm:bulletEnabled val="1"/>
        </dgm:presLayoutVars>
      </dgm:prSet>
      <dgm:spPr/>
    </dgm:pt>
    <dgm:pt modelId="{D1E339B6-06E9-4617-9FB6-15EB0F41DFA2}" type="pres">
      <dgm:prSet presAssocID="{C5005B9E-671D-4CDF-B462-90FB272F4F14}" presName="Parent" presStyleLbl="alignNode1" presStyleIdx="1" presStyleCnt="5" custScaleY="290838">
        <dgm:presLayoutVars>
          <dgm:bulletEnabled val="1"/>
        </dgm:presLayoutVars>
      </dgm:prSet>
      <dgm:spPr/>
    </dgm:pt>
    <dgm:pt modelId="{BDDEA32D-9028-475C-8B46-6F2538EDDAFE}" type="pres">
      <dgm:prSet presAssocID="{C4047988-09E5-4DED-A3E4-A30211C6479D}" presName="sibTrans" presStyleCnt="0"/>
      <dgm:spPr/>
    </dgm:pt>
    <dgm:pt modelId="{6FBFAF3C-CC42-40A0-803C-3D7677DFD01F}" type="pres">
      <dgm:prSet presAssocID="{F26432E4-177A-47D9-83DB-40EC51BC3B75}" presName="composite" presStyleCnt="0"/>
      <dgm:spPr/>
    </dgm:pt>
    <dgm:pt modelId="{3F2FB080-59F4-4694-8F32-892F11A2C7A6}" type="pres">
      <dgm:prSet presAssocID="{F26432E4-177A-47D9-83DB-40EC51BC3B75}" presName="Accent" presStyleLbl="alignAcc1" presStyleIdx="2" presStyleCnt="5"/>
      <dgm:spPr/>
    </dgm:pt>
    <dgm:pt modelId="{D40CFA12-F512-4AD1-A6D0-387302B122D8}" type="pres">
      <dgm:prSet presAssocID="{F26432E4-177A-47D9-83DB-40EC51BC3B75}" presName="Image" presStyleLbl="node1" presStyleIdx="2" presStyleCnt="5" custLinFactNeighborX="4892" custLinFactNeighborY="28333"/>
      <dgm:spPr/>
    </dgm:pt>
    <dgm:pt modelId="{DB358442-4539-46E4-A7A3-DE1F03847943}" type="pres">
      <dgm:prSet presAssocID="{F26432E4-177A-47D9-83DB-40EC51BC3B75}" presName="Child" presStyleLbl="revTx" presStyleIdx="2" presStyleCnt="5">
        <dgm:presLayoutVars>
          <dgm:bulletEnabled val="1"/>
        </dgm:presLayoutVars>
      </dgm:prSet>
      <dgm:spPr/>
    </dgm:pt>
    <dgm:pt modelId="{9A5A377C-5F64-40F1-8CD1-CA7FBB9E8D8B}" type="pres">
      <dgm:prSet presAssocID="{F26432E4-177A-47D9-83DB-40EC51BC3B75}" presName="Parent" presStyleLbl="alignNode1" presStyleIdx="2" presStyleCnt="5" custScaleY="286361">
        <dgm:presLayoutVars>
          <dgm:bulletEnabled val="1"/>
        </dgm:presLayoutVars>
      </dgm:prSet>
      <dgm:spPr/>
    </dgm:pt>
    <dgm:pt modelId="{C9D53D8F-D44A-4ED4-A73B-E844E02C9E5C}" type="pres">
      <dgm:prSet presAssocID="{9D02EE12-CE83-4D8F-931B-D57A1BC24AB1}" presName="sibTrans" presStyleCnt="0"/>
      <dgm:spPr/>
    </dgm:pt>
    <dgm:pt modelId="{CAB09CDD-14B4-4E61-AE09-197871BC1BE4}" type="pres">
      <dgm:prSet presAssocID="{0DEF3106-5C98-49CB-83D2-2923EDF41196}" presName="composite" presStyleCnt="0"/>
      <dgm:spPr/>
    </dgm:pt>
    <dgm:pt modelId="{3431D009-3243-41CF-8E0B-361C13CC3850}" type="pres">
      <dgm:prSet presAssocID="{0DEF3106-5C98-49CB-83D2-2923EDF41196}" presName="Accent" presStyleLbl="alignAcc1" presStyleIdx="3" presStyleCnt="5"/>
      <dgm:spPr/>
    </dgm:pt>
    <dgm:pt modelId="{371FBEBF-FF5A-4DD3-8102-2A83DF7271DC}" type="pres">
      <dgm:prSet presAssocID="{0DEF3106-5C98-49CB-83D2-2923EDF41196}" presName="Image" presStyleLbl="node1" presStyleIdx="3" presStyleCnt="5" custLinFactNeighborX="-780" custLinFactNeighborY="28119"/>
      <dgm:spPr/>
    </dgm:pt>
    <dgm:pt modelId="{9766CE94-9438-49FC-B81D-B1B26550745E}" type="pres">
      <dgm:prSet presAssocID="{0DEF3106-5C98-49CB-83D2-2923EDF41196}" presName="Child" presStyleLbl="revTx" presStyleIdx="3" presStyleCnt="5">
        <dgm:presLayoutVars>
          <dgm:bulletEnabled val="1"/>
        </dgm:presLayoutVars>
      </dgm:prSet>
      <dgm:spPr/>
    </dgm:pt>
    <dgm:pt modelId="{7D15BFE8-08D8-44E6-81F6-1874D4D09E4A}" type="pres">
      <dgm:prSet presAssocID="{0DEF3106-5C98-49CB-83D2-2923EDF41196}" presName="Parent" presStyleLbl="alignNode1" presStyleIdx="3" presStyleCnt="5" custScaleY="300507">
        <dgm:presLayoutVars>
          <dgm:bulletEnabled val="1"/>
        </dgm:presLayoutVars>
      </dgm:prSet>
      <dgm:spPr/>
    </dgm:pt>
    <dgm:pt modelId="{62B1D689-6F56-4E96-9A53-CBF9D2D9A8D9}" type="pres">
      <dgm:prSet presAssocID="{21BF71FE-0FC6-4672-8786-7A7952D09DB0}" presName="sibTrans" presStyleCnt="0"/>
      <dgm:spPr/>
    </dgm:pt>
    <dgm:pt modelId="{14AA5125-5A02-4660-8E7C-70D47F2A2A50}" type="pres">
      <dgm:prSet presAssocID="{56D441C3-50DD-4FD4-A158-FDED869F4548}" presName="composite" presStyleCnt="0"/>
      <dgm:spPr/>
    </dgm:pt>
    <dgm:pt modelId="{301A92DB-265C-4C03-B417-72659E92BC19}" type="pres">
      <dgm:prSet presAssocID="{56D441C3-50DD-4FD4-A158-FDED869F4548}" presName="Accent" presStyleLbl="alignAcc1" presStyleIdx="4" presStyleCnt="5"/>
      <dgm:spPr/>
    </dgm:pt>
    <dgm:pt modelId="{4A3CFB3F-45B9-43AF-8463-FAF1FFB7A31F}" type="pres">
      <dgm:prSet presAssocID="{56D441C3-50DD-4FD4-A158-FDED869F4548}" presName="Image" presStyleLbl="node1" presStyleIdx="4" presStyleCnt="5" custLinFactNeighborX="499" custLinFactNeighborY="28344"/>
      <dgm:spPr>
        <a:solidFill>
          <a:srgbClr val="002060"/>
        </a:solidFill>
      </dgm:spPr>
    </dgm:pt>
    <dgm:pt modelId="{879D551B-B77B-4334-82CF-FB45F3736417}" type="pres">
      <dgm:prSet presAssocID="{56D441C3-50DD-4FD4-A158-FDED869F4548}" presName="Child" presStyleLbl="revTx" presStyleIdx="4" presStyleCnt="5">
        <dgm:presLayoutVars>
          <dgm:bulletEnabled val="1"/>
        </dgm:presLayoutVars>
      </dgm:prSet>
      <dgm:spPr/>
    </dgm:pt>
    <dgm:pt modelId="{BB80DAB0-BF5B-48E3-A6B2-B224CF5465BE}" type="pres">
      <dgm:prSet presAssocID="{56D441C3-50DD-4FD4-A158-FDED869F4548}" presName="Parent" presStyleLbl="alignNode1" presStyleIdx="4" presStyleCnt="5" custScaleY="287216">
        <dgm:presLayoutVars>
          <dgm:bulletEnabled val="1"/>
        </dgm:presLayoutVars>
      </dgm:prSet>
      <dgm:spPr/>
    </dgm:pt>
  </dgm:ptLst>
  <dgm:cxnLst>
    <dgm:cxn modelId="{68707B03-EFFA-4602-B523-6450AF20289A}" type="presOf" srcId="{EAF64DC2-41C0-4F7D-8325-8D51E1193ED9}" destId="{392F2D55-182D-4F88-B04F-DB4EF7ACFD5A}" srcOrd="0" destOrd="0" presId="urn:microsoft.com/office/officeart/2008/layout/TitlePictureLineup"/>
    <dgm:cxn modelId="{5D239011-0AD6-4012-99A5-CD19226A5738}" srcId="{EAF64DC2-41C0-4F7D-8325-8D51E1193ED9}" destId="{307247DF-D4CA-4BD5-8DFD-8C7E2973B171}" srcOrd="0" destOrd="0" parTransId="{75B90726-D726-484B-BCE8-5BC1D17AE491}" sibTransId="{7EBAD9C5-7889-48BD-89AF-17141D5F21D3}"/>
    <dgm:cxn modelId="{B64ABA13-200A-46FA-88AB-7CE2F5FB483F}" srcId="{EAF64DC2-41C0-4F7D-8325-8D51E1193ED9}" destId="{56D441C3-50DD-4FD4-A158-FDED869F4548}" srcOrd="4" destOrd="0" parTransId="{94A17B34-6DDD-4826-8C02-0C6AEBED539B}" sibTransId="{BF2F7DD4-667A-4A78-8FB9-9BADCF245305}"/>
    <dgm:cxn modelId="{CB6D202B-B676-4066-A4F0-19BD669F8D9C}" type="presOf" srcId="{F26432E4-177A-47D9-83DB-40EC51BC3B75}" destId="{9A5A377C-5F64-40F1-8CD1-CA7FBB9E8D8B}" srcOrd="0" destOrd="0" presId="urn:microsoft.com/office/officeart/2008/layout/TitlePictureLineup"/>
    <dgm:cxn modelId="{4C101239-27B1-4289-A4E8-FFF01851C3E9}" srcId="{EAF64DC2-41C0-4F7D-8325-8D51E1193ED9}" destId="{0DEF3106-5C98-49CB-83D2-2923EDF41196}" srcOrd="3" destOrd="0" parTransId="{470264AC-5E1C-4ACB-8779-B432F32D33B3}" sibTransId="{21BF71FE-0FC6-4672-8786-7A7952D09DB0}"/>
    <dgm:cxn modelId="{6976E862-9A27-4DCB-B5B0-3F32607A0570}" type="presOf" srcId="{307247DF-D4CA-4BD5-8DFD-8C7E2973B171}" destId="{DDE046C9-00A1-4C3A-B6EF-AB42F31EBEA9}" srcOrd="0" destOrd="0" presId="urn:microsoft.com/office/officeart/2008/layout/TitlePictureLineup"/>
    <dgm:cxn modelId="{E1151966-ED78-4659-A3BA-56780E0A5F3B}" srcId="{EAF64DC2-41C0-4F7D-8325-8D51E1193ED9}" destId="{C5005B9E-671D-4CDF-B462-90FB272F4F14}" srcOrd="1" destOrd="0" parTransId="{4CEF970A-10C1-4A98-98FF-AB08E3B98029}" sibTransId="{C4047988-09E5-4DED-A3E4-A30211C6479D}"/>
    <dgm:cxn modelId="{1DFD0E58-B422-42B0-9B9D-E620152BE917}" type="presOf" srcId="{C5005B9E-671D-4CDF-B462-90FB272F4F14}" destId="{D1E339B6-06E9-4617-9FB6-15EB0F41DFA2}" srcOrd="0" destOrd="0" presId="urn:microsoft.com/office/officeart/2008/layout/TitlePictureLineup"/>
    <dgm:cxn modelId="{5F568F7A-3F72-4BB8-95A6-A1CDF436DF0E}" type="presOf" srcId="{0DEF3106-5C98-49CB-83D2-2923EDF41196}" destId="{7D15BFE8-08D8-44E6-81F6-1874D4D09E4A}" srcOrd="0" destOrd="0" presId="urn:microsoft.com/office/officeart/2008/layout/TitlePictureLineup"/>
    <dgm:cxn modelId="{E0A2C595-AA89-428A-9E5B-EFBC7DF99986}" srcId="{EAF64DC2-41C0-4F7D-8325-8D51E1193ED9}" destId="{F26432E4-177A-47D9-83DB-40EC51BC3B75}" srcOrd="2" destOrd="0" parTransId="{99752B47-8BF5-47F1-B4A3-E2B711C045DB}" sibTransId="{9D02EE12-CE83-4D8F-931B-D57A1BC24AB1}"/>
    <dgm:cxn modelId="{3EA2C9D8-792D-474C-BBAB-5C51631AC061}" type="presOf" srcId="{56D441C3-50DD-4FD4-A158-FDED869F4548}" destId="{BB80DAB0-BF5B-48E3-A6B2-B224CF5465BE}" srcOrd="0" destOrd="0" presId="urn:microsoft.com/office/officeart/2008/layout/TitlePictureLineup"/>
    <dgm:cxn modelId="{2729A1DA-2204-46DF-A465-D2E44C693E33}" type="presParOf" srcId="{392F2D55-182D-4F88-B04F-DB4EF7ACFD5A}" destId="{D30DE9DA-AD8C-4B5A-BC71-B305C83BF8F1}" srcOrd="0" destOrd="0" presId="urn:microsoft.com/office/officeart/2008/layout/TitlePictureLineup"/>
    <dgm:cxn modelId="{369EA599-DF71-4AAC-9DB4-25B8EB5BE2BB}" type="presParOf" srcId="{D30DE9DA-AD8C-4B5A-BC71-B305C83BF8F1}" destId="{E4CCAC0C-D1CD-439D-9D13-55144BF31254}" srcOrd="0" destOrd="0" presId="urn:microsoft.com/office/officeart/2008/layout/TitlePictureLineup"/>
    <dgm:cxn modelId="{077C0AE0-1CFF-4E76-8DA4-B39694D56F29}" type="presParOf" srcId="{D30DE9DA-AD8C-4B5A-BC71-B305C83BF8F1}" destId="{AAD3FFFC-684D-4648-B059-F8DB6D0DC8B3}" srcOrd="1" destOrd="0" presId="urn:microsoft.com/office/officeart/2008/layout/TitlePictureLineup"/>
    <dgm:cxn modelId="{8BB54195-B547-41AA-A0C5-CB638AD2E606}" type="presParOf" srcId="{D30DE9DA-AD8C-4B5A-BC71-B305C83BF8F1}" destId="{FECD3D6E-D3E6-4984-877E-118A93BC55D3}" srcOrd="2" destOrd="0" presId="urn:microsoft.com/office/officeart/2008/layout/TitlePictureLineup"/>
    <dgm:cxn modelId="{DA785DFF-309D-4864-83AF-1417A82B7829}" type="presParOf" srcId="{D30DE9DA-AD8C-4B5A-BC71-B305C83BF8F1}" destId="{DDE046C9-00A1-4C3A-B6EF-AB42F31EBEA9}" srcOrd="3" destOrd="0" presId="urn:microsoft.com/office/officeart/2008/layout/TitlePictureLineup"/>
    <dgm:cxn modelId="{9D12B9D2-3D5A-4D45-9087-4526A8AA1775}" type="presParOf" srcId="{392F2D55-182D-4F88-B04F-DB4EF7ACFD5A}" destId="{18302868-336A-4B7A-84DE-C44F5322DB26}" srcOrd="1" destOrd="0" presId="urn:microsoft.com/office/officeart/2008/layout/TitlePictureLineup"/>
    <dgm:cxn modelId="{5DD73B8F-EB0D-40BC-BBEA-0A86A876CF32}" type="presParOf" srcId="{392F2D55-182D-4F88-B04F-DB4EF7ACFD5A}" destId="{DD8E3242-A29C-468E-891D-7DB01DCC8A1C}" srcOrd="2" destOrd="0" presId="urn:microsoft.com/office/officeart/2008/layout/TitlePictureLineup"/>
    <dgm:cxn modelId="{192D3233-59F6-4016-82FD-C73508D91000}" type="presParOf" srcId="{DD8E3242-A29C-468E-891D-7DB01DCC8A1C}" destId="{FEAC6F2F-C490-4914-8FDB-BED96AEBAFF0}" srcOrd="0" destOrd="0" presId="urn:microsoft.com/office/officeart/2008/layout/TitlePictureLineup"/>
    <dgm:cxn modelId="{0EE77906-D3A6-4048-8092-D0C5C9795A56}" type="presParOf" srcId="{DD8E3242-A29C-468E-891D-7DB01DCC8A1C}" destId="{5472C939-6486-42F2-9B85-977EA62AD647}" srcOrd="1" destOrd="0" presId="urn:microsoft.com/office/officeart/2008/layout/TitlePictureLineup"/>
    <dgm:cxn modelId="{C52F68BC-1187-4AEE-A318-14AF93CCCBDE}" type="presParOf" srcId="{DD8E3242-A29C-468E-891D-7DB01DCC8A1C}" destId="{84B60E01-AB8D-415D-9BDD-B4D6C6A3397C}" srcOrd="2" destOrd="0" presId="urn:microsoft.com/office/officeart/2008/layout/TitlePictureLineup"/>
    <dgm:cxn modelId="{E923407F-39AA-4D2F-9345-035F384C8B27}" type="presParOf" srcId="{DD8E3242-A29C-468E-891D-7DB01DCC8A1C}" destId="{D1E339B6-06E9-4617-9FB6-15EB0F41DFA2}" srcOrd="3" destOrd="0" presId="urn:microsoft.com/office/officeart/2008/layout/TitlePictureLineup"/>
    <dgm:cxn modelId="{C74B91C7-A6A6-4298-A869-0C140CB5415A}" type="presParOf" srcId="{392F2D55-182D-4F88-B04F-DB4EF7ACFD5A}" destId="{BDDEA32D-9028-475C-8B46-6F2538EDDAFE}" srcOrd="3" destOrd="0" presId="urn:microsoft.com/office/officeart/2008/layout/TitlePictureLineup"/>
    <dgm:cxn modelId="{BC88B50B-5C2F-4803-A4CC-827E9946DA6D}" type="presParOf" srcId="{392F2D55-182D-4F88-B04F-DB4EF7ACFD5A}" destId="{6FBFAF3C-CC42-40A0-803C-3D7677DFD01F}" srcOrd="4" destOrd="0" presId="urn:microsoft.com/office/officeart/2008/layout/TitlePictureLineup"/>
    <dgm:cxn modelId="{DA913804-D0B2-40C6-AF22-A51E3EEAFAF6}" type="presParOf" srcId="{6FBFAF3C-CC42-40A0-803C-3D7677DFD01F}" destId="{3F2FB080-59F4-4694-8F32-892F11A2C7A6}" srcOrd="0" destOrd="0" presId="urn:microsoft.com/office/officeart/2008/layout/TitlePictureLineup"/>
    <dgm:cxn modelId="{F8865647-48FF-4827-B619-41E15BAB7DEC}" type="presParOf" srcId="{6FBFAF3C-CC42-40A0-803C-3D7677DFD01F}" destId="{D40CFA12-F512-4AD1-A6D0-387302B122D8}" srcOrd="1" destOrd="0" presId="urn:microsoft.com/office/officeart/2008/layout/TitlePictureLineup"/>
    <dgm:cxn modelId="{69B133A3-726D-4DC7-BA2E-31ADB5AA61D6}" type="presParOf" srcId="{6FBFAF3C-CC42-40A0-803C-3D7677DFD01F}" destId="{DB358442-4539-46E4-A7A3-DE1F03847943}" srcOrd="2" destOrd="0" presId="urn:microsoft.com/office/officeart/2008/layout/TitlePictureLineup"/>
    <dgm:cxn modelId="{F7179F9B-3C21-48BD-BC9D-550A9787DBB1}" type="presParOf" srcId="{6FBFAF3C-CC42-40A0-803C-3D7677DFD01F}" destId="{9A5A377C-5F64-40F1-8CD1-CA7FBB9E8D8B}" srcOrd="3" destOrd="0" presId="urn:microsoft.com/office/officeart/2008/layout/TitlePictureLineup"/>
    <dgm:cxn modelId="{283EBBAA-32AD-4552-8BB6-B1F03A9E8219}" type="presParOf" srcId="{392F2D55-182D-4F88-B04F-DB4EF7ACFD5A}" destId="{C9D53D8F-D44A-4ED4-A73B-E844E02C9E5C}" srcOrd="5" destOrd="0" presId="urn:microsoft.com/office/officeart/2008/layout/TitlePictureLineup"/>
    <dgm:cxn modelId="{70CAE7C0-74C4-4B9A-8496-4B98EA538EB5}" type="presParOf" srcId="{392F2D55-182D-4F88-B04F-DB4EF7ACFD5A}" destId="{CAB09CDD-14B4-4E61-AE09-197871BC1BE4}" srcOrd="6" destOrd="0" presId="urn:microsoft.com/office/officeart/2008/layout/TitlePictureLineup"/>
    <dgm:cxn modelId="{A4075D17-0F5E-4CE9-ADB3-CF94A44F69FA}" type="presParOf" srcId="{CAB09CDD-14B4-4E61-AE09-197871BC1BE4}" destId="{3431D009-3243-41CF-8E0B-361C13CC3850}" srcOrd="0" destOrd="0" presId="urn:microsoft.com/office/officeart/2008/layout/TitlePictureLineup"/>
    <dgm:cxn modelId="{1777B6E7-56FC-4144-9357-DA54EB40222B}" type="presParOf" srcId="{CAB09CDD-14B4-4E61-AE09-197871BC1BE4}" destId="{371FBEBF-FF5A-4DD3-8102-2A83DF7271DC}" srcOrd="1" destOrd="0" presId="urn:microsoft.com/office/officeart/2008/layout/TitlePictureLineup"/>
    <dgm:cxn modelId="{7E544D2A-3B3E-49EC-BBE3-D692E7F0BEF6}" type="presParOf" srcId="{CAB09CDD-14B4-4E61-AE09-197871BC1BE4}" destId="{9766CE94-9438-49FC-B81D-B1B26550745E}" srcOrd="2" destOrd="0" presId="urn:microsoft.com/office/officeart/2008/layout/TitlePictureLineup"/>
    <dgm:cxn modelId="{6144D51B-7554-4847-91DE-BC1EA92A693D}" type="presParOf" srcId="{CAB09CDD-14B4-4E61-AE09-197871BC1BE4}" destId="{7D15BFE8-08D8-44E6-81F6-1874D4D09E4A}" srcOrd="3" destOrd="0" presId="urn:microsoft.com/office/officeart/2008/layout/TitlePictureLineup"/>
    <dgm:cxn modelId="{9354D8C2-2D33-47A0-A5EF-158D6EA23AF2}" type="presParOf" srcId="{392F2D55-182D-4F88-B04F-DB4EF7ACFD5A}" destId="{62B1D689-6F56-4E96-9A53-CBF9D2D9A8D9}" srcOrd="7" destOrd="0" presId="urn:microsoft.com/office/officeart/2008/layout/TitlePictureLineup"/>
    <dgm:cxn modelId="{BBF681F1-E830-42AF-AF83-C134A5B6DFEC}" type="presParOf" srcId="{392F2D55-182D-4F88-B04F-DB4EF7ACFD5A}" destId="{14AA5125-5A02-4660-8E7C-70D47F2A2A50}" srcOrd="8" destOrd="0" presId="urn:microsoft.com/office/officeart/2008/layout/TitlePictureLineup"/>
    <dgm:cxn modelId="{645F12E6-5ACE-4A3F-8BAE-3C3318EC0F56}" type="presParOf" srcId="{14AA5125-5A02-4660-8E7C-70D47F2A2A50}" destId="{301A92DB-265C-4C03-B417-72659E92BC19}" srcOrd="0" destOrd="0" presId="urn:microsoft.com/office/officeart/2008/layout/TitlePictureLineup"/>
    <dgm:cxn modelId="{691187BE-8C6B-4ED3-8EEB-2AED20D39ED3}" type="presParOf" srcId="{14AA5125-5A02-4660-8E7C-70D47F2A2A50}" destId="{4A3CFB3F-45B9-43AF-8463-FAF1FFB7A31F}" srcOrd="1" destOrd="0" presId="urn:microsoft.com/office/officeart/2008/layout/TitlePictureLineup"/>
    <dgm:cxn modelId="{5027068A-0F63-4571-B8D8-8C2EF3F9C9FD}" type="presParOf" srcId="{14AA5125-5A02-4660-8E7C-70D47F2A2A50}" destId="{879D551B-B77B-4334-82CF-FB45F3736417}" srcOrd="2" destOrd="0" presId="urn:microsoft.com/office/officeart/2008/layout/TitlePictureLineup"/>
    <dgm:cxn modelId="{E67B9710-EBC9-4623-9871-6B6EAF891576}" type="presParOf" srcId="{14AA5125-5A02-4660-8E7C-70D47F2A2A50}" destId="{BB80DAB0-BF5B-48E3-A6B2-B224CF5465BE}"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F85713-5B19-49FD-BB42-4744E5A655E4}" type="doc">
      <dgm:prSet loTypeId="urn:microsoft.com/office/officeart/2005/8/layout/hList3" loCatId="list" qsTypeId="urn:microsoft.com/office/officeart/2005/8/quickstyle/simple1" qsCatId="simple" csTypeId="urn:microsoft.com/office/officeart/2005/8/colors/colorful1" csCatId="colorful" phldr="1"/>
      <dgm:spPr/>
      <dgm:t>
        <a:bodyPr/>
        <a:lstStyle/>
        <a:p>
          <a:endParaRPr lang="en-US"/>
        </a:p>
      </dgm:t>
    </dgm:pt>
    <dgm:pt modelId="{D3E827F6-C4BE-4472-8C5B-ED40317D2FBC}">
      <dgm:prSet phldrT="[Text]" custT="1"/>
      <dgm:spPr>
        <a:solidFill>
          <a:srgbClr val="1C498B"/>
        </a:solidFill>
      </dgm:spPr>
      <dgm:t>
        <a:bodyPr/>
        <a:lstStyle/>
        <a:p>
          <a:pPr rtl="0">
            <a:spcAft>
              <a:spcPts val="600"/>
            </a:spcAft>
          </a:pPr>
          <a:r>
            <a:rPr lang="en-US" sz="4800"/>
            <a:t>PVB Finish Line Goals:</a:t>
          </a:r>
          <a:r>
            <a:rPr lang="en-US" sz="4800">
              <a:latin typeface="Calibri" panose="020F0502020204030204"/>
            </a:rPr>
            <a:t> </a:t>
          </a:r>
          <a:endParaRPr lang="en-US" sz="4800"/>
        </a:p>
        <a:p>
          <a:pPr>
            <a:spcAft>
              <a:spcPts val="600"/>
            </a:spcAft>
          </a:pPr>
          <a:r>
            <a:rPr lang="en-US" sz="3600"/>
            <a:t>QI Excellence Award</a:t>
          </a:r>
        </a:p>
      </dgm:t>
    </dgm:pt>
    <dgm:pt modelId="{38EBA0CD-F712-46B9-B185-042DA184D99B}" type="parTrans" cxnId="{7BF13868-92CF-4E47-A13F-98EE80D6B7D9}">
      <dgm:prSet/>
      <dgm:spPr/>
      <dgm:t>
        <a:bodyPr/>
        <a:lstStyle/>
        <a:p>
          <a:endParaRPr lang="en-US"/>
        </a:p>
      </dgm:t>
    </dgm:pt>
    <dgm:pt modelId="{4CA0C7C1-87F7-4D64-B03D-0464566A29C4}" type="sibTrans" cxnId="{7BF13868-92CF-4E47-A13F-98EE80D6B7D9}">
      <dgm:prSet/>
      <dgm:spPr/>
      <dgm:t>
        <a:bodyPr/>
        <a:lstStyle/>
        <a:p>
          <a:endParaRPr lang="en-US"/>
        </a:p>
      </dgm:t>
    </dgm:pt>
    <dgm:pt modelId="{0062D2D8-2EA7-4318-B2A8-4C4672C2529C}">
      <dgm:prSet phldrT="[Text]"/>
      <dgm:spPr/>
      <dgm:t>
        <a:bodyPr/>
        <a:lstStyle/>
        <a:p>
          <a:r>
            <a:rPr lang="en-US" b="1" u="sng"/>
            <a:t>6</a:t>
          </a:r>
          <a:r>
            <a:rPr lang="en-US"/>
            <a:t> Key Structure Measures in Place</a:t>
          </a:r>
        </a:p>
      </dgm:t>
    </dgm:pt>
    <dgm:pt modelId="{F0E2E2D6-1707-45F8-88A7-05944178C390}" type="parTrans" cxnId="{A7A882D3-712C-41BF-ACAC-1DD9B7DD8682}">
      <dgm:prSet/>
      <dgm:spPr/>
      <dgm:t>
        <a:bodyPr/>
        <a:lstStyle/>
        <a:p>
          <a:endParaRPr lang="en-US"/>
        </a:p>
      </dgm:t>
    </dgm:pt>
    <dgm:pt modelId="{EEA87371-9291-4768-981D-F5AD491295C7}" type="sibTrans" cxnId="{A7A882D3-712C-41BF-ACAC-1DD9B7DD8682}">
      <dgm:prSet/>
      <dgm:spPr/>
      <dgm:t>
        <a:bodyPr/>
        <a:lstStyle/>
        <a:p>
          <a:endParaRPr lang="en-US"/>
        </a:p>
      </dgm:t>
    </dgm:pt>
    <dgm:pt modelId="{68F427A4-CDA0-4D36-97D0-05EBDAE1D36F}">
      <dgm:prSet phldrT="[Text]"/>
      <dgm:spPr/>
      <dgm:t>
        <a:bodyPr/>
        <a:lstStyle/>
        <a:p>
          <a:pPr rtl="0"/>
          <a:r>
            <a:rPr lang="en-US"/>
            <a:t>NTSV C-Section Rate </a:t>
          </a:r>
          <a:r>
            <a:rPr lang="en-US" b="0" u="none"/>
            <a:t>≤</a:t>
          </a:r>
          <a:r>
            <a:rPr lang="en-US" b="1" u="sng"/>
            <a:t>23.6%</a:t>
          </a:r>
        </a:p>
      </dgm:t>
    </dgm:pt>
    <dgm:pt modelId="{F69659BD-856C-4791-B64B-E228A50E9CC3}" type="parTrans" cxnId="{22758760-EC2E-41A2-8C5D-F0B999A30125}">
      <dgm:prSet/>
      <dgm:spPr/>
      <dgm:t>
        <a:bodyPr/>
        <a:lstStyle/>
        <a:p>
          <a:endParaRPr lang="en-US"/>
        </a:p>
      </dgm:t>
    </dgm:pt>
    <dgm:pt modelId="{19B491E1-C02F-4FE4-9EB9-11DCBB23EE21}" type="sibTrans" cxnId="{22758760-EC2E-41A2-8C5D-F0B999A30125}">
      <dgm:prSet/>
      <dgm:spPr/>
      <dgm:t>
        <a:bodyPr/>
        <a:lstStyle/>
        <a:p>
          <a:endParaRPr lang="en-US"/>
        </a:p>
      </dgm:t>
    </dgm:pt>
    <dgm:pt modelId="{136BCD5D-FD57-4BE3-B3F9-23F3C98CD588}">
      <dgm:prSet phldrT="[Text]"/>
      <dgm:spPr/>
      <dgm:t>
        <a:bodyPr/>
        <a:lstStyle/>
        <a:p>
          <a:r>
            <a:rPr lang="en-US" b="1" u="sng"/>
            <a:t>80% </a:t>
          </a:r>
          <a:r>
            <a:rPr lang="en-US"/>
            <a:t>of Providers and Nurses educated on ACOG/SMFM Guidelines</a:t>
          </a:r>
          <a:endParaRPr lang="en-US" b="1" u="sng"/>
        </a:p>
      </dgm:t>
    </dgm:pt>
    <dgm:pt modelId="{3EFC0FA5-6C23-4664-977A-3A45B26187FA}" type="parTrans" cxnId="{243836A5-D2AA-4304-87E4-5BFC85298C53}">
      <dgm:prSet/>
      <dgm:spPr/>
      <dgm:t>
        <a:bodyPr/>
        <a:lstStyle/>
        <a:p>
          <a:endParaRPr lang="en-US"/>
        </a:p>
      </dgm:t>
    </dgm:pt>
    <dgm:pt modelId="{9A4C1403-E484-4C13-9D67-5BDF6C1D1FB8}" type="sibTrans" cxnId="{243836A5-D2AA-4304-87E4-5BFC85298C53}">
      <dgm:prSet/>
      <dgm:spPr/>
      <dgm:t>
        <a:bodyPr/>
        <a:lstStyle/>
        <a:p>
          <a:endParaRPr lang="en-US"/>
        </a:p>
      </dgm:t>
    </dgm:pt>
    <dgm:pt modelId="{78C79DF1-4455-4362-A02A-609B9A47C71E}">
      <dgm:prSet phldrT="[Text]"/>
      <dgm:spPr/>
      <dgm:t>
        <a:bodyPr/>
        <a:lstStyle/>
        <a:p>
          <a:pPr rtl="0"/>
          <a:r>
            <a:rPr lang="en-US" b="1" u="sng">
              <a:ea typeface="+mn-lt"/>
              <a:cs typeface="+mn-lt"/>
            </a:rPr>
            <a:t>80% </a:t>
          </a:r>
          <a:r>
            <a:rPr lang="en-US">
              <a:ea typeface="+mn-lt"/>
              <a:cs typeface="+mn-lt"/>
            </a:rPr>
            <a:t>of all NTSV C-Sections Meeting ACOG/SMFM Guidelines</a:t>
          </a:r>
          <a:r>
            <a:rPr lang="en-US">
              <a:latin typeface="Calibri" panose="020F0502020204030204"/>
              <a:ea typeface="+mn-lt"/>
              <a:cs typeface="+mn-lt"/>
            </a:rPr>
            <a:t> </a:t>
          </a:r>
          <a:endParaRPr lang="en-US" b="1" u="sng"/>
        </a:p>
      </dgm:t>
    </dgm:pt>
    <dgm:pt modelId="{8A523ED1-02B5-4E8E-AFED-B6C6FD7BF55D}" type="parTrans" cxnId="{8E621B33-DEC5-41A5-B888-D690878106EE}">
      <dgm:prSet/>
      <dgm:spPr/>
      <dgm:t>
        <a:bodyPr/>
        <a:lstStyle/>
        <a:p>
          <a:endParaRPr lang="en-US"/>
        </a:p>
      </dgm:t>
    </dgm:pt>
    <dgm:pt modelId="{CB5263F3-976E-4A1C-B48F-53519011D912}" type="sibTrans" cxnId="{8E621B33-DEC5-41A5-B888-D690878106EE}">
      <dgm:prSet/>
      <dgm:spPr/>
      <dgm:t>
        <a:bodyPr/>
        <a:lstStyle/>
        <a:p>
          <a:endParaRPr lang="en-US"/>
        </a:p>
      </dgm:t>
    </dgm:pt>
    <dgm:pt modelId="{CBF2718F-59A7-4A5B-81CC-1D63147AB168}" type="pres">
      <dgm:prSet presAssocID="{22F85713-5B19-49FD-BB42-4744E5A655E4}" presName="composite" presStyleCnt="0">
        <dgm:presLayoutVars>
          <dgm:chMax val="1"/>
          <dgm:dir/>
          <dgm:resizeHandles val="exact"/>
        </dgm:presLayoutVars>
      </dgm:prSet>
      <dgm:spPr/>
    </dgm:pt>
    <dgm:pt modelId="{1DF6E47F-41B6-4B49-9AB9-C4F53C51F631}" type="pres">
      <dgm:prSet presAssocID="{D3E827F6-C4BE-4472-8C5B-ED40317D2FBC}" presName="roof" presStyleLbl="dkBgShp" presStyleIdx="0" presStyleCnt="2"/>
      <dgm:spPr/>
    </dgm:pt>
    <dgm:pt modelId="{0113768C-FDEB-4E2E-B660-34D5D6549B44}" type="pres">
      <dgm:prSet presAssocID="{D3E827F6-C4BE-4472-8C5B-ED40317D2FBC}" presName="pillars" presStyleCnt="0"/>
      <dgm:spPr/>
    </dgm:pt>
    <dgm:pt modelId="{A5146FFA-5D72-4150-A4B0-92581BC433E9}" type="pres">
      <dgm:prSet presAssocID="{D3E827F6-C4BE-4472-8C5B-ED40317D2FBC}" presName="pillar1" presStyleLbl="node1" presStyleIdx="0" presStyleCnt="4">
        <dgm:presLayoutVars>
          <dgm:bulletEnabled val="1"/>
        </dgm:presLayoutVars>
      </dgm:prSet>
      <dgm:spPr/>
    </dgm:pt>
    <dgm:pt modelId="{30CB18CA-6184-4B31-8689-5ED885DAC293}" type="pres">
      <dgm:prSet presAssocID="{136BCD5D-FD57-4BE3-B3F9-23F3C98CD588}" presName="pillarX" presStyleLbl="node1" presStyleIdx="1" presStyleCnt="4">
        <dgm:presLayoutVars>
          <dgm:bulletEnabled val="1"/>
        </dgm:presLayoutVars>
      </dgm:prSet>
      <dgm:spPr/>
    </dgm:pt>
    <dgm:pt modelId="{A13BCFBA-5639-4275-9D30-DA41E66B4D95}" type="pres">
      <dgm:prSet presAssocID="{78C79DF1-4455-4362-A02A-609B9A47C71E}" presName="pillarX" presStyleLbl="node1" presStyleIdx="2" presStyleCnt="4">
        <dgm:presLayoutVars>
          <dgm:bulletEnabled val="1"/>
        </dgm:presLayoutVars>
      </dgm:prSet>
      <dgm:spPr/>
    </dgm:pt>
    <dgm:pt modelId="{33422456-B9A2-481F-A97B-DD1DEB2E620E}" type="pres">
      <dgm:prSet presAssocID="{68F427A4-CDA0-4D36-97D0-05EBDAE1D36F}" presName="pillarX" presStyleLbl="node1" presStyleIdx="3" presStyleCnt="4">
        <dgm:presLayoutVars>
          <dgm:bulletEnabled val="1"/>
        </dgm:presLayoutVars>
      </dgm:prSet>
      <dgm:spPr/>
    </dgm:pt>
    <dgm:pt modelId="{D0C257B7-398B-4816-9754-9EB0FA58D548}" type="pres">
      <dgm:prSet presAssocID="{D3E827F6-C4BE-4472-8C5B-ED40317D2FBC}" presName="base" presStyleLbl="dkBgShp" presStyleIdx="1" presStyleCnt="2"/>
      <dgm:spPr>
        <a:solidFill>
          <a:srgbClr val="1C498B"/>
        </a:solidFill>
      </dgm:spPr>
    </dgm:pt>
  </dgm:ptLst>
  <dgm:cxnLst>
    <dgm:cxn modelId="{EC686F08-B9E2-4E98-B75D-02874A517DF9}" type="presOf" srcId="{0062D2D8-2EA7-4318-B2A8-4C4672C2529C}" destId="{A5146FFA-5D72-4150-A4B0-92581BC433E9}" srcOrd="0" destOrd="0" presId="urn:microsoft.com/office/officeart/2005/8/layout/hList3"/>
    <dgm:cxn modelId="{7841181D-6CD8-4D9E-9AA4-60AF69599C36}" type="presOf" srcId="{78C79DF1-4455-4362-A02A-609B9A47C71E}" destId="{A13BCFBA-5639-4275-9D30-DA41E66B4D95}" srcOrd="0" destOrd="0" presId="urn:microsoft.com/office/officeart/2005/8/layout/hList3"/>
    <dgm:cxn modelId="{8E621B33-DEC5-41A5-B888-D690878106EE}" srcId="{D3E827F6-C4BE-4472-8C5B-ED40317D2FBC}" destId="{78C79DF1-4455-4362-A02A-609B9A47C71E}" srcOrd="2" destOrd="0" parTransId="{8A523ED1-02B5-4E8E-AFED-B6C6FD7BF55D}" sibTransId="{CB5263F3-976E-4A1C-B48F-53519011D912}"/>
    <dgm:cxn modelId="{24381334-BE33-4FDB-9F10-7B1F82BBD4D6}" type="presOf" srcId="{D3E827F6-C4BE-4472-8C5B-ED40317D2FBC}" destId="{1DF6E47F-41B6-4B49-9AB9-C4F53C51F631}" srcOrd="0" destOrd="0" presId="urn:microsoft.com/office/officeart/2005/8/layout/hList3"/>
    <dgm:cxn modelId="{22758760-EC2E-41A2-8C5D-F0B999A30125}" srcId="{D3E827F6-C4BE-4472-8C5B-ED40317D2FBC}" destId="{68F427A4-CDA0-4D36-97D0-05EBDAE1D36F}" srcOrd="3" destOrd="0" parTransId="{F69659BD-856C-4791-B64B-E228A50E9CC3}" sibTransId="{19B491E1-C02F-4FE4-9EB9-11DCBB23EE21}"/>
    <dgm:cxn modelId="{7BF13868-92CF-4E47-A13F-98EE80D6B7D9}" srcId="{22F85713-5B19-49FD-BB42-4744E5A655E4}" destId="{D3E827F6-C4BE-4472-8C5B-ED40317D2FBC}" srcOrd="0" destOrd="0" parTransId="{38EBA0CD-F712-46B9-B185-042DA184D99B}" sibTransId="{4CA0C7C1-87F7-4D64-B03D-0464566A29C4}"/>
    <dgm:cxn modelId="{B6E8239D-9EDD-464C-AC62-83CD90D02AEE}" type="presOf" srcId="{68F427A4-CDA0-4D36-97D0-05EBDAE1D36F}" destId="{33422456-B9A2-481F-A97B-DD1DEB2E620E}" srcOrd="0" destOrd="0" presId="urn:microsoft.com/office/officeart/2005/8/layout/hList3"/>
    <dgm:cxn modelId="{243836A5-D2AA-4304-87E4-5BFC85298C53}" srcId="{D3E827F6-C4BE-4472-8C5B-ED40317D2FBC}" destId="{136BCD5D-FD57-4BE3-B3F9-23F3C98CD588}" srcOrd="1" destOrd="0" parTransId="{3EFC0FA5-6C23-4664-977A-3A45B26187FA}" sibTransId="{9A4C1403-E484-4C13-9D67-5BDF6C1D1FB8}"/>
    <dgm:cxn modelId="{A7A882D3-712C-41BF-ACAC-1DD9B7DD8682}" srcId="{D3E827F6-C4BE-4472-8C5B-ED40317D2FBC}" destId="{0062D2D8-2EA7-4318-B2A8-4C4672C2529C}" srcOrd="0" destOrd="0" parTransId="{F0E2E2D6-1707-45F8-88A7-05944178C390}" sibTransId="{EEA87371-9291-4768-981D-F5AD491295C7}"/>
    <dgm:cxn modelId="{75BD47DE-6A72-4CC1-AFC5-50B6E01B5D40}" type="presOf" srcId="{136BCD5D-FD57-4BE3-B3F9-23F3C98CD588}" destId="{30CB18CA-6184-4B31-8689-5ED885DAC293}" srcOrd="0" destOrd="0" presId="urn:microsoft.com/office/officeart/2005/8/layout/hList3"/>
    <dgm:cxn modelId="{237096E5-770D-4AC7-9FD1-A924FD36E444}" type="presOf" srcId="{22F85713-5B19-49FD-BB42-4744E5A655E4}" destId="{CBF2718F-59A7-4A5B-81CC-1D63147AB168}" srcOrd="0" destOrd="0" presId="urn:microsoft.com/office/officeart/2005/8/layout/hList3"/>
    <dgm:cxn modelId="{FDCBCF5B-442A-4001-BFE0-76B99308F472}" type="presParOf" srcId="{CBF2718F-59A7-4A5B-81CC-1D63147AB168}" destId="{1DF6E47F-41B6-4B49-9AB9-C4F53C51F631}" srcOrd="0" destOrd="0" presId="urn:microsoft.com/office/officeart/2005/8/layout/hList3"/>
    <dgm:cxn modelId="{0D785A58-2382-472D-977D-04CFD6B7327E}" type="presParOf" srcId="{CBF2718F-59A7-4A5B-81CC-1D63147AB168}" destId="{0113768C-FDEB-4E2E-B660-34D5D6549B44}" srcOrd="1" destOrd="0" presId="urn:microsoft.com/office/officeart/2005/8/layout/hList3"/>
    <dgm:cxn modelId="{6E27FCB2-A9D0-4B66-B453-E24AD299707D}" type="presParOf" srcId="{0113768C-FDEB-4E2E-B660-34D5D6549B44}" destId="{A5146FFA-5D72-4150-A4B0-92581BC433E9}" srcOrd="0" destOrd="0" presId="urn:microsoft.com/office/officeart/2005/8/layout/hList3"/>
    <dgm:cxn modelId="{C244380D-9E84-479C-B9D7-607E79CC33E2}" type="presParOf" srcId="{0113768C-FDEB-4E2E-B660-34D5D6549B44}" destId="{30CB18CA-6184-4B31-8689-5ED885DAC293}" srcOrd="1" destOrd="0" presId="urn:microsoft.com/office/officeart/2005/8/layout/hList3"/>
    <dgm:cxn modelId="{40EC5CB9-20AC-4BCF-AC49-A4736FD52520}" type="presParOf" srcId="{0113768C-FDEB-4E2E-B660-34D5D6549B44}" destId="{A13BCFBA-5639-4275-9D30-DA41E66B4D95}" srcOrd="2" destOrd="0" presId="urn:microsoft.com/office/officeart/2005/8/layout/hList3"/>
    <dgm:cxn modelId="{140186BD-8E84-47F0-8211-EF6DC1E28E85}" type="presParOf" srcId="{0113768C-FDEB-4E2E-B660-34D5D6549B44}" destId="{33422456-B9A2-481F-A97B-DD1DEB2E620E}" srcOrd="3" destOrd="0" presId="urn:microsoft.com/office/officeart/2005/8/layout/hList3"/>
    <dgm:cxn modelId="{9916367B-C03F-4DC0-90C7-9EA1832D90E3}" type="presParOf" srcId="{CBF2718F-59A7-4A5B-81CC-1D63147AB168}" destId="{D0C257B7-398B-4816-9754-9EB0FA58D548}" srcOrd="2" destOrd="0" presId="urn:microsoft.com/office/officeart/2005/8/layout/hList3"/>
  </dgm:cxnLst>
  <dgm:bg>
    <a:solidFill>
      <a:srgbClr val="1C498B"/>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B692A3-EFA9-4D01-8E30-FC4B9FFAF6A6}" type="doc">
      <dgm:prSet loTypeId="urn:microsoft.com/office/officeart/2005/8/layout/hProcess9" loCatId="process" qsTypeId="urn:microsoft.com/office/officeart/2005/8/quickstyle/simple1" qsCatId="simple" csTypeId="urn:microsoft.com/office/officeart/2005/8/colors/colorful3" csCatId="colorful" phldr="1"/>
      <dgm:spPr/>
      <dgm:t>
        <a:bodyPr/>
        <a:lstStyle/>
        <a:p>
          <a:endParaRPr lang="en-US"/>
        </a:p>
      </dgm:t>
    </dgm:pt>
    <dgm:pt modelId="{59E836F7-8B07-4C2A-B889-302873152ADB}">
      <dgm:prSet custT="1"/>
      <dgm:spPr/>
      <dgm:t>
        <a:bodyPr/>
        <a:lstStyle/>
        <a:p>
          <a:pPr rtl="0"/>
          <a:r>
            <a:rPr lang="en-US" sz="2800">
              <a:solidFill>
                <a:schemeClr val="bg2">
                  <a:lumMod val="25000"/>
                </a:schemeClr>
              </a:solidFill>
              <a:latin typeface="Calibri" panose="020F0502020204030204"/>
            </a:rPr>
            <a:t>Hospital teams </a:t>
          </a:r>
          <a:endParaRPr lang="en-US" sz="2800">
            <a:solidFill>
              <a:schemeClr val="bg2">
                <a:lumMod val="25000"/>
              </a:schemeClr>
            </a:solidFill>
          </a:endParaRPr>
        </a:p>
        <a:p>
          <a:pPr rtl="0"/>
          <a:r>
            <a:rPr lang="en-US" sz="2800">
              <a:solidFill>
                <a:schemeClr val="bg2">
                  <a:lumMod val="25000"/>
                </a:schemeClr>
              </a:solidFill>
              <a:latin typeface="Calibri" panose="020F0502020204030204"/>
            </a:rPr>
            <a:t>86/100</a:t>
          </a:r>
          <a:endParaRPr lang="en-US" sz="2800">
            <a:solidFill>
              <a:schemeClr val="bg2">
                <a:lumMod val="25000"/>
              </a:schemeClr>
            </a:solidFill>
          </a:endParaRPr>
        </a:p>
      </dgm:t>
    </dgm:pt>
    <dgm:pt modelId="{05866928-18AD-41F9-B7CB-A5B3E205AE67}" type="parTrans" cxnId="{6E224633-761D-482B-9C3A-5A69FF91A33A}">
      <dgm:prSet/>
      <dgm:spPr/>
      <dgm:t>
        <a:bodyPr/>
        <a:lstStyle/>
        <a:p>
          <a:endParaRPr lang="en-US"/>
        </a:p>
      </dgm:t>
    </dgm:pt>
    <dgm:pt modelId="{5ACC0CFD-2748-4B9C-BAD8-1935FDBD5501}" type="sibTrans" cxnId="{6E224633-761D-482B-9C3A-5A69FF91A33A}">
      <dgm:prSet/>
      <dgm:spPr/>
      <dgm:t>
        <a:bodyPr/>
        <a:lstStyle/>
        <a:p>
          <a:endParaRPr lang="en-US"/>
        </a:p>
      </dgm:t>
    </dgm:pt>
    <dgm:pt modelId="{D469955F-1A9B-43AC-90D3-2D03F7144643}">
      <dgm:prSet custT="1"/>
      <dgm:spPr/>
      <dgm:t>
        <a:bodyPr/>
        <a:lstStyle/>
        <a:p>
          <a:r>
            <a:rPr lang="en-US" sz="2800">
              <a:solidFill>
                <a:schemeClr val="bg2">
                  <a:lumMod val="25000"/>
                </a:schemeClr>
              </a:solidFill>
            </a:rPr>
            <a:t>Monthly webinars</a:t>
          </a:r>
        </a:p>
        <a:p>
          <a:r>
            <a:rPr lang="en-US" sz="2800">
              <a:solidFill>
                <a:schemeClr val="bg2">
                  <a:lumMod val="25000"/>
                </a:schemeClr>
              </a:solidFill>
            </a:rPr>
            <a:t>8</a:t>
          </a:r>
        </a:p>
      </dgm:t>
    </dgm:pt>
    <dgm:pt modelId="{D6EF2FFA-386D-4268-B005-6A798D2A46A3}" type="parTrans" cxnId="{ECF0E142-7169-443B-9C98-99FE9A98194A}">
      <dgm:prSet/>
      <dgm:spPr/>
      <dgm:t>
        <a:bodyPr/>
        <a:lstStyle/>
        <a:p>
          <a:endParaRPr lang="en-US"/>
        </a:p>
      </dgm:t>
    </dgm:pt>
    <dgm:pt modelId="{355E99B0-F8E1-4FC5-AEC4-AAD2579775B7}" type="sibTrans" cxnId="{ECF0E142-7169-443B-9C98-99FE9A98194A}">
      <dgm:prSet/>
      <dgm:spPr/>
      <dgm:t>
        <a:bodyPr/>
        <a:lstStyle/>
        <a:p>
          <a:endParaRPr lang="en-US"/>
        </a:p>
      </dgm:t>
    </dgm:pt>
    <dgm:pt modelId="{0DF7F993-92C6-4657-AC2E-41C131AF104E}">
      <dgm:prSet custT="1"/>
      <dgm:spPr/>
      <dgm:t>
        <a:bodyPr/>
        <a:lstStyle/>
        <a:p>
          <a:r>
            <a:rPr lang="en-US" sz="2800">
              <a:solidFill>
                <a:schemeClr val="bg2">
                  <a:lumMod val="25000"/>
                </a:schemeClr>
              </a:solidFill>
            </a:rPr>
            <a:t>Data calls</a:t>
          </a:r>
        </a:p>
        <a:p>
          <a:r>
            <a:rPr lang="en-US" sz="2800">
              <a:solidFill>
                <a:schemeClr val="bg2">
                  <a:lumMod val="25000"/>
                </a:schemeClr>
              </a:solidFill>
            </a:rPr>
            <a:t>2</a:t>
          </a:r>
        </a:p>
      </dgm:t>
    </dgm:pt>
    <dgm:pt modelId="{4D5F6B74-60EA-480E-8D52-A625294F6B23}" type="parTrans" cxnId="{B866B67A-1B2F-4C8D-B46E-1005B51B8711}">
      <dgm:prSet/>
      <dgm:spPr/>
      <dgm:t>
        <a:bodyPr/>
        <a:lstStyle/>
        <a:p>
          <a:endParaRPr lang="en-US"/>
        </a:p>
      </dgm:t>
    </dgm:pt>
    <dgm:pt modelId="{FB6BD2B1-3C4D-4EB3-9082-AC8327DB21AE}" type="sibTrans" cxnId="{B866B67A-1B2F-4C8D-B46E-1005B51B8711}">
      <dgm:prSet/>
      <dgm:spPr/>
      <dgm:t>
        <a:bodyPr/>
        <a:lstStyle/>
        <a:p>
          <a:endParaRPr lang="en-US"/>
        </a:p>
      </dgm:t>
    </dgm:pt>
    <dgm:pt modelId="{3EE8539F-C5DE-4955-B1E6-525660D44BC3}">
      <dgm:prSet custT="1"/>
      <dgm:spPr/>
      <dgm:t>
        <a:bodyPr/>
        <a:lstStyle/>
        <a:p>
          <a:pPr rtl="0"/>
          <a:r>
            <a:rPr lang="en-US" sz="2800">
              <a:solidFill>
                <a:schemeClr val="bg2">
                  <a:lumMod val="25000"/>
                </a:schemeClr>
              </a:solidFill>
            </a:rPr>
            <a:t>Avg # of teams </a:t>
          </a:r>
          <a:r>
            <a:rPr lang="en-US" sz="2800">
              <a:solidFill>
                <a:schemeClr val="bg2">
                  <a:lumMod val="25000"/>
                </a:schemeClr>
              </a:solidFill>
              <a:latin typeface="Calibri" panose="020F0502020204030204"/>
            </a:rPr>
            <a:t>submitting </a:t>
          </a:r>
          <a:r>
            <a:rPr lang="en-US" sz="2800" err="1">
              <a:solidFill>
                <a:schemeClr val="bg2">
                  <a:lumMod val="25000"/>
                </a:schemeClr>
              </a:solidFill>
              <a:latin typeface="Calibri" panose="020F0502020204030204"/>
            </a:rPr>
            <a:t>mo</a:t>
          </a:r>
          <a:r>
            <a:rPr lang="en-US" sz="2800">
              <a:solidFill>
                <a:schemeClr val="bg2">
                  <a:lumMod val="25000"/>
                </a:schemeClr>
              </a:solidFill>
              <a:latin typeface="Calibri" panose="020F0502020204030204"/>
            </a:rPr>
            <a:t> data</a:t>
          </a:r>
          <a:endParaRPr lang="en-US" sz="2800">
            <a:solidFill>
              <a:schemeClr val="bg2">
                <a:lumMod val="25000"/>
              </a:schemeClr>
            </a:solidFill>
          </a:endParaRPr>
        </a:p>
        <a:p>
          <a:r>
            <a:rPr lang="en-US" sz="2800">
              <a:solidFill>
                <a:schemeClr val="bg2">
                  <a:lumMod val="25000"/>
                </a:schemeClr>
              </a:solidFill>
            </a:rPr>
            <a:t>50</a:t>
          </a:r>
        </a:p>
      </dgm:t>
    </dgm:pt>
    <dgm:pt modelId="{A59AD3C4-8AC1-40E9-9F0A-C68F2CD3D23E}" type="parTrans" cxnId="{5087B3A8-488A-4C54-ABDD-5E435F6CA87D}">
      <dgm:prSet/>
      <dgm:spPr/>
      <dgm:t>
        <a:bodyPr/>
        <a:lstStyle/>
        <a:p>
          <a:endParaRPr lang="en-US"/>
        </a:p>
      </dgm:t>
    </dgm:pt>
    <dgm:pt modelId="{9946B5ED-E54A-44BE-A01E-EF9271E57149}" type="sibTrans" cxnId="{5087B3A8-488A-4C54-ABDD-5E435F6CA87D}">
      <dgm:prSet/>
      <dgm:spPr/>
      <dgm:t>
        <a:bodyPr/>
        <a:lstStyle/>
        <a:p>
          <a:endParaRPr lang="en-US"/>
        </a:p>
      </dgm:t>
    </dgm:pt>
    <dgm:pt modelId="{1E0D2768-105B-4530-8204-8F2A060B5FDE}">
      <dgm:prSet custT="1"/>
      <dgm:spPr/>
      <dgm:t>
        <a:bodyPr/>
        <a:lstStyle/>
        <a:p>
          <a:r>
            <a:rPr lang="en-US" sz="2800">
              <a:solidFill>
                <a:schemeClr val="bg2">
                  <a:lumMod val="25000"/>
                </a:schemeClr>
              </a:solidFill>
            </a:rPr>
            <a:t>Regional community meetings</a:t>
          </a:r>
        </a:p>
        <a:p>
          <a:pPr rtl="0"/>
          <a:r>
            <a:rPr lang="en-US" sz="2800">
              <a:solidFill>
                <a:schemeClr val="bg2">
                  <a:lumMod val="25000"/>
                </a:schemeClr>
              </a:solidFill>
            </a:rPr>
            <a:t>6</a:t>
          </a:r>
          <a:r>
            <a:rPr lang="en-US" sz="2800">
              <a:solidFill>
                <a:schemeClr val="bg2">
                  <a:lumMod val="25000"/>
                </a:schemeClr>
              </a:solidFill>
              <a:latin typeface="Calibri" panose="020F0502020204030204"/>
            </a:rPr>
            <a:t> </a:t>
          </a:r>
          <a:endParaRPr lang="en-US" sz="2800">
            <a:solidFill>
              <a:schemeClr val="bg2">
                <a:lumMod val="25000"/>
              </a:schemeClr>
            </a:solidFill>
          </a:endParaRPr>
        </a:p>
      </dgm:t>
    </dgm:pt>
    <dgm:pt modelId="{6261FB1C-A182-43E2-882D-5A3B5F7FFDF5}" type="parTrans" cxnId="{A64D8DA4-DBF9-4DD8-843B-BD8BC249F7DD}">
      <dgm:prSet/>
      <dgm:spPr/>
      <dgm:t>
        <a:bodyPr/>
        <a:lstStyle/>
        <a:p>
          <a:endParaRPr lang="en-US"/>
        </a:p>
      </dgm:t>
    </dgm:pt>
    <dgm:pt modelId="{BC9E880A-EDB0-441A-97E4-8CE5431A1B7E}" type="sibTrans" cxnId="{A64D8DA4-DBF9-4DD8-843B-BD8BC249F7DD}">
      <dgm:prSet/>
      <dgm:spPr/>
      <dgm:t>
        <a:bodyPr/>
        <a:lstStyle/>
        <a:p>
          <a:endParaRPr lang="en-US"/>
        </a:p>
      </dgm:t>
    </dgm:pt>
    <dgm:pt modelId="{C7AA868C-3BAC-4D50-8197-C23CEF4AC390}" type="pres">
      <dgm:prSet presAssocID="{B1B692A3-EFA9-4D01-8E30-FC4B9FFAF6A6}" presName="CompostProcess" presStyleCnt="0">
        <dgm:presLayoutVars>
          <dgm:dir/>
          <dgm:resizeHandles val="exact"/>
        </dgm:presLayoutVars>
      </dgm:prSet>
      <dgm:spPr/>
    </dgm:pt>
    <dgm:pt modelId="{7930CA9C-BD90-4A76-A0A8-BC6C34F40FF4}" type="pres">
      <dgm:prSet presAssocID="{B1B692A3-EFA9-4D01-8E30-FC4B9FFAF6A6}" presName="arrow" presStyleLbl="bgShp" presStyleIdx="0" presStyleCnt="1" custScaleX="117647" custLinFactNeighborX="0" custLinFactNeighborY="-6933"/>
      <dgm:spPr/>
    </dgm:pt>
    <dgm:pt modelId="{239233CC-4DF8-4E24-BD9B-2FB4874AE93D}" type="pres">
      <dgm:prSet presAssocID="{B1B692A3-EFA9-4D01-8E30-FC4B9FFAF6A6}" presName="linearProcess" presStyleCnt="0"/>
      <dgm:spPr/>
    </dgm:pt>
    <dgm:pt modelId="{7C9F6C96-49A0-43E7-84FB-CDB05DDC84D3}" type="pres">
      <dgm:prSet presAssocID="{59E836F7-8B07-4C2A-B889-302873152ADB}" presName="textNode" presStyleLbl="node1" presStyleIdx="0" presStyleCnt="5">
        <dgm:presLayoutVars>
          <dgm:bulletEnabled val="1"/>
        </dgm:presLayoutVars>
      </dgm:prSet>
      <dgm:spPr/>
    </dgm:pt>
    <dgm:pt modelId="{D94BF775-2756-4FA2-9C9E-31B5B5BD2291}" type="pres">
      <dgm:prSet presAssocID="{5ACC0CFD-2748-4B9C-BAD8-1935FDBD5501}" presName="sibTrans" presStyleCnt="0"/>
      <dgm:spPr/>
    </dgm:pt>
    <dgm:pt modelId="{F642744B-0E60-437A-A6D6-7B8ED3A81897}" type="pres">
      <dgm:prSet presAssocID="{D469955F-1A9B-43AC-90D3-2D03F7144643}" presName="textNode" presStyleLbl="node1" presStyleIdx="1" presStyleCnt="5">
        <dgm:presLayoutVars>
          <dgm:bulletEnabled val="1"/>
        </dgm:presLayoutVars>
      </dgm:prSet>
      <dgm:spPr/>
    </dgm:pt>
    <dgm:pt modelId="{43142AA2-F13A-46CC-887A-5EE5FEC493C4}" type="pres">
      <dgm:prSet presAssocID="{355E99B0-F8E1-4FC5-AEC4-AAD2579775B7}" presName="sibTrans" presStyleCnt="0"/>
      <dgm:spPr/>
    </dgm:pt>
    <dgm:pt modelId="{41B9D34B-71F9-4671-94A0-91A7116303D7}" type="pres">
      <dgm:prSet presAssocID="{0DF7F993-92C6-4657-AC2E-41C131AF104E}" presName="textNode" presStyleLbl="node1" presStyleIdx="2" presStyleCnt="5">
        <dgm:presLayoutVars>
          <dgm:bulletEnabled val="1"/>
        </dgm:presLayoutVars>
      </dgm:prSet>
      <dgm:spPr/>
    </dgm:pt>
    <dgm:pt modelId="{B49D3ED9-8748-4F01-A29E-36E8B2B92566}" type="pres">
      <dgm:prSet presAssocID="{FB6BD2B1-3C4D-4EB3-9082-AC8327DB21AE}" presName="sibTrans" presStyleCnt="0"/>
      <dgm:spPr/>
    </dgm:pt>
    <dgm:pt modelId="{2E86C2C1-84AA-4282-9C37-86EDBA13DBF7}" type="pres">
      <dgm:prSet presAssocID="{1E0D2768-105B-4530-8204-8F2A060B5FDE}" presName="textNode" presStyleLbl="node1" presStyleIdx="3" presStyleCnt="5" custScaleX="123292">
        <dgm:presLayoutVars>
          <dgm:bulletEnabled val="1"/>
        </dgm:presLayoutVars>
      </dgm:prSet>
      <dgm:spPr/>
    </dgm:pt>
    <dgm:pt modelId="{0E855A1F-3356-40E4-91EC-2BCCC7464E93}" type="pres">
      <dgm:prSet presAssocID="{BC9E880A-EDB0-441A-97E4-8CE5431A1B7E}" presName="sibTrans" presStyleCnt="0"/>
      <dgm:spPr/>
    </dgm:pt>
    <dgm:pt modelId="{3DDFC41B-8B66-4661-9F1A-2E24772A5171}" type="pres">
      <dgm:prSet presAssocID="{3EE8539F-C5DE-4955-B1E6-525660D44BC3}" presName="textNode" presStyleLbl="node1" presStyleIdx="4" presStyleCnt="5" custScaleX="101721">
        <dgm:presLayoutVars>
          <dgm:bulletEnabled val="1"/>
        </dgm:presLayoutVars>
      </dgm:prSet>
      <dgm:spPr/>
    </dgm:pt>
  </dgm:ptLst>
  <dgm:cxnLst>
    <dgm:cxn modelId="{AD7F1204-4D4B-476C-BCF8-D5AA90B4AA44}" type="presOf" srcId="{D469955F-1A9B-43AC-90D3-2D03F7144643}" destId="{F642744B-0E60-437A-A6D6-7B8ED3A81897}" srcOrd="0" destOrd="0" presId="urn:microsoft.com/office/officeart/2005/8/layout/hProcess9"/>
    <dgm:cxn modelId="{9E71C008-3B10-49BD-BB33-2C8794D83472}" type="presOf" srcId="{1E0D2768-105B-4530-8204-8F2A060B5FDE}" destId="{2E86C2C1-84AA-4282-9C37-86EDBA13DBF7}" srcOrd="0" destOrd="0" presId="urn:microsoft.com/office/officeart/2005/8/layout/hProcess9"/>
    <dgm:cxn modelId="{0DA83D15-B09C-41B0-A357-08EADF55C9FB}" type="presOf" srcId="{3EE8539F-C5DE-4955-B1E6-525660D44BC3}" destId="{3DDFC41B-8B66-4661-9F1A-2E24772A5171}" srcOrd="0" destOrd="0" presId="urn:microsoft.com/office/officeart/2005/8/layout/hProcess9"/>
    <dgm:cxn modelId="{0E1F822A-74A8-4D82-BF28-E8008837B946}" type="presOf" srcId="{B1B692A3-EFA9-4D01-8E30-FC4B9FFAF6A6}" destId="{C7AA868C-3BAC-4D50-8197-C23CEF4AC390}" srcOrd="0" destOrd="0" presId="urn:microsoft.com/office/officeart/2005/8/layout/hProcess9"/>
    <dgm:cxn modelId="{E974A52F-E08F-4829-A58A-1FEDA4A0D893}" type="presOf" srcId="{59E836F7-8B07-4C2A-B889-302873152ADB}" destId="{7C9F6C96-49A0-43E7-84FB-CDB05DDC84D3}" srcOrd="0" destOrd="0" presId="urn:microsoft.com/office/officeart/2005/8/layout/hProcess9"/>
    <dgm:cxn modelId="{6E224633-761D-482B-9C3A-5A69FF91A33A}" srcId="{B1B692A3-EFA9-4D01-8E30-FC4B9FFAF6A6}" destId="{59E836F7-8B07-4C2A-B889-302873152ADB}" srcOrd="0" destOrd="0" parTransId="{05866928-18AD-41F9-B7CB-A5B3E205AE67}" sibTransId="{5ACC0CFD-2748-4B9C-BAD8-1935FDBD5501}"/>
    <dgm:cxn modelId="{5D535340-07EB-4D2D-BD30-C82B481A9167}" type="presOf" srcId="{0DF7F993-92C6-4657-AC2E-41C131AF104E}" destId="{41B9D34B-71F9-4671-94A0-91A7116303D7}" srcOrd="0" destOrd="0" presId="urn:microsoft.com/office/officeart/2005/8/layout/hProcess9"/>
    <dgm:cxn modelId="{ECF0E142-7169-443B-9C98-99FE9A98194A}" srcId="{B1B692A3-EFA9-4D01-8E30-FC4B9FFAF6A6}" destId="{D469955F-1A9B-43AC-90D3-2D03F7144643}" srcOrd="1" destOrd="0" parTransId="{D6EF2FFA-386D-4268-B005-6A798D2A46A3}" sibTransId="{355E99B0-F8E1-4FC5-AEC4-AAD2579775B7}"/>
    <dgm:cxn modelId="{B866B67A-1B2F-4C8D-B46E-1005B51B8711}" srcId="{B1B692A3-EFA9-4D01-8E30-FC4B9FFAF6A6}" destId="{0DF7F993-92C6-4657-AC2E-41C131AF104E}" srcOrd="2" destOrd="0" parTransId="{4D5F6B74-60EA-480E-8D52-A625294F6B23}" sibTransId="{FB6BD2B1-3C4D-4EB3-9082-AC8327DB21AE}"/>
    <dgm:cxn modelId="{A64D8DA4-DBF9-4DD8-843B-BD8BC249F7DD}" srcId="{B1B692A3-EFA9-4D01-8E30-FC4B9FFAF6A6}" destId="{1E0D2768-105B-4530-8204-8F2A060B5FDE}" srcOrd="3" destOrd="0" parTransId="{6261FB1C-A182-43E2-882D-5A3B5F7FFDF5}" sibTransId="{BC9E880A-EDB0-441A-97E4-8CE5431A1B7E}"/>
    <dgm:cxn modelId="{5087B3A8-488A-4C54-ABDD-5E435F6CA87D}" srcId="{B1B692A3-EFA9-4D01-8E30-FC4B9FFAF6A6}" destId="{3EE8539F-C5DE-4955-B1E6-525660D44BC3}" srcOrd="4" destOrd="0" parTransId="{A59AD3C4-8AC1-40E9-9F0A-C68F2CD3D23E}" sibTransId="{9946B5ED-E54A-44BE-A01E-EF9271E57149}"/>
    <dgm:cxn modelId="{E138FA8B-15B2-4C96-AD54-FA0379A6CFCA}" type="presParOf" srcId="{C7AA868C-3BAC-4D50-8197-C23CEF4AC390}" destId="{7930CA9C-BD90-4A76-A0A8-BC6C34F40FF4}" srcOrd="0" destOrd="0" presId="urn:microsoft.com/office/officeart/2005/8/layout/hProcess9"/>
    <dgm:cxn modelId="{CFFE50F5-7380-419A-B4FA-BBA0E32B6889}" type="presParOf" srcId="{C7AA868C-3BAC-4D50-8197-C23CEF4AC390}" destId="{239233CC-4DF8-4E24-BD9B-2FB4874AE93D}" srcOrd="1" destOrd="0" presId="urn:microsoft.com/office/officeart/2005/8/layout/hProcess9"/>
    <dgm:cxn modelId="{CB0AD834-E915-4936-82BF-66CA1FBC7920}" type="presParOf" srcId="{239233CC-4DF8-4E24-BD9B-2FB4874AE93D}" destId="{7C9F6C96-49A0-43E7-84FB-CDB05DDC84D3}" srcOrd="0" destOrd="0" presId="urn:microsoft.com/office/officeart/2005/8/layout/hProcess9"/>
    <dgm:cxn modelId="{2C7FECD4-14A0-4365-97DC-94EB76CF20B3}" type="presParOf" srcId="{239233CC-4DF8-4E24-BD9B-2FB4874AE93D}" destId="{D94BF775-2756-4FA2-9C9E-31B5B5BD2291}" srcOrd="1" destOrd="0" presId="urn:microsoft.com/office/officeart/2005/8/layout/hProcess9"/>
    <dgm:cxn modelId="{CDA0B872-AE77-45DC-BBFE-E7310708F8D0}" type="presParOf" srcId="{239233CC-4DF8-4E24-BD9B-2FB4874AE93D}" destId="{F642744B-0E60-437A-A6D6-7B8ED3A81897}" srcOrd="2" destOrd="0" presId="urn:microsoft.com/office/officeart/2005/8/layout/hProcess9"/>
    <dgm:cxn modelId="{693914C4-82E9-4B66-9907-EDDC1C8AB564}" type="presParOf" srcId="{239233CC-4DF8-4E24-BD9B-2FB4874AE93D}" destId="{43142AA2-F13A-46CC-887A-5EE5FEC493C4}" srcOrd="3" destOrd="0" presId="urn:microsoft.com/office/officeart/2005/8/layout/hProcess9"/>
    <dgm:cxn modelId="{D42A8EF7-5A4D-45E8-9634-140FA0093D12}" type="presParOf" srcId="{239233CC-4DF8-4E24-BD9B-2FB4874AE93D}" destId="{41B9D34B-71F9-4671-94A0-91A7116303D7}" srcOrd="4" destOrd="0" presId="urn:microsoft.com/office/officeart/2005/8/layout/hProcess9"/>
    <dgm:cxn modelId="{84B034CC-3246-4E08-ACB6-B76B150F6761}" type="presParOf" srcId="{239233CC-4DF8-4E24-BD9B-2FB4874AE93D}" destId="{B49D3ED9-8748-4F01-A29E-36E8B2B92566}" srcOrd="5" destOrd="0" presId="urn:microsoft.com/office/officeart/2005/8/layout/hProcess9"/>
    <dgm:cxn modelId="{764159AD-331E-430F-965B-8D17BAB89DB2}" type="presParOf" srcId="{239233CC-4DF8-4E24-BD9B-2FB4874AE93D}" destId="{2E86C2C1-84AA-4282-9C37-86EDBA13DBF7}" srcOrd="6" destOrd="0" presId="urn:microsoft.com/office/officeart/2005/8/layout/hProcess9"/>
    <dgm:cxn modelId="{AA9DD2EF-994A-4420-A95A-87C4B05F0756}" type="presParOf" srcId="{239233CC-4DF8-4E24-BD9B-2FB4874AE93D}" destId="{0E855A1F-3356-40E4-91EC-2BCCC7464E93}" srcOrd="7" destOrd="0" presId="urn:microsoft.com/office/officeart/2005/8/layout/hProcess9"/>
    <dgm:cxn modelId="{0D6CB477-A38C-4789-9FC0-8B4FD0B8C682}" type="presParOf" srcId="{239233CC-4DF8-4E24-BD9B-2FB4874AE93D}" destId="{3DDFC41B-8B66-4661-9F1A-2E24772A5171}"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1777B4-2051-4201-BE14-8F470E392868}" type="doc">
      <dgm:prSet loTypeId="urn:microsoft.com/office/officeart/2005/8/layout/default" loCatId="list" qsTypeId="urn:microsoft.com/office/officeart/2005/8/quickstyle/simple3" qsCatId="simple" csTypeId="urn:microsoft.com/office/officeart/2005/8/colors/accent3_5" csCatId="accent3" phldr="1"/>
      <dgm:spPr/>
      <dgm:t>
        <a:bodyPr/>
        <a:lstStyle/>
        <a:p>
          <a:endParaRPr lang="en-US"/>
        </a:p>
      </dgm:t>
    </dgm:pt>
    <dgm:pt modelId="{3BEF7EFD-CAB1-4CD7-97ED-9FCEEC383A33}">
      <dgm:prSet phldrT="[Text]" custT="1"/>
      <dgm:spPr/>
      <dgm:t>
        <a:bodyPr/>
        <a:lstStyle/>
        <a:p>
          <a:pPr algn="l" rtl="0"/>
          <a:r>
            <a:rPr lang="en-US" sz="2400"/>
            <a:t>1. </a:t>
          </a:r>
          <a:r>
            <a:rPr lang="en-US" sz="2400" b="1"/>
            <a:t>Screen all patients for social determinants of health needs </a:t>
          </a:r>
          <a:r>
            <a:rPr lang="en-US" sz="2400"/>
            <a:t>during prenatal care and at the delivery admission</a:t>
          </a:r>
          <a:r>
            <a:rPr lang="en-US" sz="2400">
              <a:latin typeface="Calibri" panose="020F0502020204030204"/>
            </a:rPr>
            <a:t> (sample screening tools)</a:t>
          </a:r>
          <a:endParaRPr lang="en-US" sz="2400"/>
        </a:p>
      </dgm:t>
    </dgm:pt>
    <dgm:pt modelId="{36E14D88-7667-48D8-8B5C-5B08E559E77C}" type="parTrans" cxnId="{0F734C2A-231A-4F5E-9555-99E11B08C391}">
      <dgm:prSet/>
      <dgm:spPr/>
      <dgm:t>
        <a:bodyPr/>
        <a:lstStyle/>
        <a:p>
          <a:endParaRPr lang="en-US" sz="2800"/>
        </a:p>
      </dgm:t>
    </dgm:pt>
    <dgm:pt modelId="{61612939-3255-4B74-8BF4-D4F3DCA1A7A5}" type="sibTrans" cxnId="{0F734C2A-231A-4F5E-9555-99E11B08C391}">
      <dgm:prSet/>
      <dgm:spPr/>
      <dgm:t>
        <a:bodyPr/>
        <a:lstStyle/>
        <a:p>
          <a:endParaRPr lang="en-US" sz="2800"/>
        </a:p>
      </dgm:t>
    </dgm:pt>
    <dgm:pt modelId="{00F1C039-4EFB-4D15-9577-D137A4A29215}">
      <dgm:prSet custT="1"/>
      <dgm:spPr/>
      <dgm:t>
        <a:bodyPr/>
        <a:lstStyle/>
        <a:p>
          <a:pPr algn="l" rtl="0"/>
          <a:r>
            <a:rPr lang="en-US" sz="2400"/>
            <a:t>2. </a:t>
          </a:r>
          <a:r>
            <a:rPr lang="en-US" sz="2400" b="1"/>
            <a:t>Create process flow to link screen positive patients to needed resources and services </a:t>
          </a:r>
          <a:r>
            <a:rPr lang="en-US" sz="2400"/>
            <a:t>(SDOH folder with tip sheets, </a:t>
          </a:r>
          <a:r>
            <a:rPr lang="en-US" sz="2400">
              <a:latin typeface="Calibri" panose="020F0502020204030204"/>
            </a:rPr>
            <a:t>mapping tool</a:t>
          </a:r>
          <a:r>
            <a:rPr lang="en-US" sz="2400"/>
            <a:t>)</a:t>
          </a:r>
        </a:p>
      </dgm:t>
    </dgm:pt>
    <dgm:pt modelId="{542B34F0-3489-4C6F-B95A-D488F5570FD9}" type="parTrans" cxnId="{BC8D52E1-1159-4FF8-B62E-B9640B37AD3E}">
      <dgm:prSet/>
      <dgm:spPr/>
      <dgm:t>
        <a:bodyPr/>
        <a:lstStyle/>
        <a:p>
          <a:endParaRPr lang="en-US" sz="2800"/>
        </a:p>
      </dgm:t>
    </dgm:pt>
    <dgm:pt modelId="{938516D7-CB8F-47A8-BAFE-00528205DB2A}" type="sibTrans" cxnId="{BC8D52E1-1159-4FF8-B62E-B9640B37AD3E}">
      <dgm:prSet/>
      <dgm:spPr/>
      <dgm:t>
        <a:bodyPr/>
        <a:lstStyle/>
        <a:p>
          <a:endParaRPr lang="en-US" sz="2800"/>
        </a:p>
      </dgm:t>
    </dgm:pt>
    <dgm:pt modelId="{CA331BC3-C39D-4EE4-AA7E-8655775BC9B3}">
      <dgm:prSet custT="1"/>
      <dgm:spPr/>
      <dgm:t>
        <a:bodyPr/>
        <a:lstStyle/>
        <a:p>
          <a:pPr algn="l" rtl="0"/>
          <a:r>
            <a:rPr lang="en-US" sz="2400"/>
            <a:t>3. </a:t>
          </a:r>
          <a:r>
            <a:rPr lang="en-US" sz="2400" b="1"/>
            <a:t>Incorporating social determinants of health and discrimination factors </a:t>
          </a:r>
          <a:r>
            <a:rPr lang="en-US" sz="2400"/>
            <a:t>in hospital maternal morbidity reviews</a:t>
          </a:r>
          <a:r>
            <a:rPr lang="en-US" sz="2400">
              <a:latin typeface="Calibri" panose="020F0502020204030204"/>
            </a:rPr>
            <a:t> </a:t>
          </a:r>
          <a:endParaRPr lang="en-US" sz="2400"/>
        </a:p>
      </dgm:t>
    </dgm:pt>
    <dgm:pt modelId="{8EA54C08-E9F0-4B47-888F-089034533FFA}" type="parTrans" cxnId="{2A3D0FAA-ADF1-445A-B675-2F1895AC043C}">
      <dgm:prSet/>
      <dgm:spPr/>
      <dgm:t>
        <a:bodyPr/>
        <a:lstStyle/>
        <a:p>
          <a:endParaRPr lang="en-US" sz="2800"/>
        </a:p>
      </dgm:t>
    </dgm:pt>
    <dgm:pt modelId="{A99E3FFD-3639-48EF-8EED-0990A01B7E95}" type="sibTrans" cxnId="{2A3D0FAA-ADF1-445A-B675-2F1895AC043C}">
      <dgm:prSet/>
      <dgm:spPr/>
      <dgm:t>
        <a:bodyPr/>
        <a:lstStyle/>
        <a:p>
          <a:endParaRPr lang="en-US" sz="2800"/>
        </a:p>
      </dgm:t>
    </dgm:pt>
    <dgm:pt modelId="{07C968B9-8A50-498F-AAFF-89C28D61A2BE}" type="pres">
      <dgm:prSet presAssocID="{7C1777B4-2051-4201-BE14-8F470E392868}" presName="diagram" presStyleCnt="0">
        <dgm:presLayoutVars>
          <dgm:dir/>
          <dgm:resizeHandles val="exact"/>
        </dgm:presLayoutVars>
      </dgm:prSet>
      <dgm:spPr/>
    </dgm:pt>
    <dgm:pt modelId="{6822238A-269D-4121-9ADA-EBCE5E48CF19}" type="pres">
      <dgm:prSet presAssocID="{3BEF7EFD-CAB1-4CD7-97ED-9FCEEC383A33}" presName="node" presStyleLbl="node1" presStyleIdx="0" presStyleCnt="3" custScaleY="138610">
        <dgm:presLayoutVars>
          <dgm:bulletEnabled val="1"/>
        </dgm:presLayoutVars>
      </dgm:prSet>
      <dgm:spPr/>
    </dgm:pt>
    <dgm:pt modelId="{D402F106-963D-42BC-BCC7-53277C17A3D2}" type="pres">
      <dgm:prSet presAssocID="{61612939-3255-4B74-8BF4-D4F3DCA1A7A5}" presName="sibTrans" presStyleCnt="0"/>
      <dgm:spPr/>
    </dgm:pt>
    <dgm:pt modelId="{907C3F1D-6734-435D-B179-D8B4D71E35DC}" type="pres">
      <dgm:prSet presAssocID="{00F1C039-4EFB-4D15-9577-D137A4A29215}" presName="node" presStyleLbl="node1" presStyleIdx="1" presStyleCnt="3" custScaleY="136082">
        <dgm:presLayoutVars>
          <dgm:bulletEnabled val="1"/>
        </dgm:presLayoutVars>
      </dgm:prSet>
      <dgm:spPr/>
    </dgm:pt>
    <dgm:pt modelId="{108BA632-C162-4060-81CE-7F536F55D661}" type="pres">
      <dgm:prSet presAssocID="{938516D7-CB8F-47A8-BAFE-00528205DB2A}" presName="sibTrans" presStyleCnt="0"/>
      <dgm:spPr/>
    </dgm:pt>
    <dgm:pt modelId="{C99F7A41-B133-4BE6-BFB2-A8D6F08F7B2D}" type="pres">
      <dgm:prSet presAssocID="{CA331BC3-C39D-4EE4-AA7E-8655775BC9B3}" presName="node" presStyleLbl="node1" presStyleIdx="2" presStyleCnt="3" custScaleX="113241">
        <dgm:presLayoutVars>
          <dgm:bulletEnabled val="1"/>
        </dgm:presLayoutVars>
      </dgm:prSet>
      <dgm:spPr/>
    </dgm:pt>
  </dgm:ptLst>
  <dgm:cxnLst>
    <dgm:cxn modelId="{C122261E-5427-4890-A2AB-2994D0EDF57F}" type="presOf" srcId="{7C1777B4-2051-4201-BE14-8F470E392868}" destId="{07C968B9-8A50-498F-AAFF-89C28D61A2BE}" srcOrd="0" destOrd="0" presId="urn:microsoft.com/office/officeart/2005/8/layout/default"/>
    <dgm:cxn modelId="{0F734C2A-231A-4F5E-9555-99E11B08C391}" srcId="{7C1777B4-2051-4201-BE14-8F470E392868}" destId="{3BEF7EFD-CAB1-4CD7-97ED-9FCEEC383A33}" srcOrd="0" destOrd="0" parTransId="{36E14D88-7667-48D8-8B5C-5B08E559E77C}" sibTransId="{61612939-3255-4B74-8BF4-D4F3DCA1A7A5}"/>
    <dgm:cxn modelId="{B8DFAD53-D715-4125-9FEB-00EE5D5FEB12}" type="presOf" srcId="{00F1C039-4EFB-4D15-9577-D137A4A29215}" destId="{907C3F1D-6734-435D-B179-D8B4D71E35DC}" srcOrd="0" destOrd="0" presId="urn:microsoft.com/office/officeart/2005/8/layout/default"/>
    <dgm:cxn modelId="{EDA79795-F40F-4B5E-A9C0-813312642164}" type="presOf" srcId="{CA331BC3-C39D-4EE4-AA7E-8655775BC9B3}" destId="{C99F7A41-B133-4BE6-BFB2-A8D6F08F7B2D}" srcOrd="0" destOrd="0" presId="urn:microsoft.com/office/officeart/2005/8/layout/default"/>
    <dgm:cxn modelId="{2A3D0FAA-ADF1-445A-B675-2F1895AC043C}" srcId="{7C1777B4-2051-4201-BE14-8F470E392868}" destId="{CA331BC3-C39D-4EE4-AA7E-8655775BC9B3}" srcOrd="2" destOrd="0" parTransId="{8EA54C08-E9F0-4B47-888F-089034533FFA}" sibTransId="{A99E3FFD-3639-48EF-8EED-0990A01B7E95}"/>
    <dgm:cxn modelId="{2F1260B2-6F5B-4F8A-90F0-8D93BBEE2BE8}" type="presOf" srcId="{3BEF7EFD-CAB1-4CD7-97ED-9FCEEC383A33}" destId="{6822238A-269D-4121-9ADA-EBCE5E48CF19}" srcOrd="0" destOrd="0" presId="urn:microsoft.com/office/officeart/2005/8/layout/default"/>
    <dgm:cxn modelId="{BC8D52E1-1159-4FF8-B62E-B9640B37AD3E}" srcId="{7C1777B4-2051-4201-BE14-8F470E392868}" destId="{00F1C039-4EFB-4D15-9577-D137A4A29215}" srcOrd="1" destOrd="0" parTransId="{542B34F0-3489-4C6F-B95A-D488F5570FD9}" sibTransId="{938516D7-CB8F-47A8-BAFE-00528205DB2A}"/>
    <dgm:cxn modelId="{246A5411-6AFB-4910-9B0E-F8F331A449A4}" type="presParOf" srcId="{07C968B9-8A50-498F-AAFF-89C28D61A2BE}" destId="{6822238A-269D-4121-9ADA-EBCE5E48CF19}" srcOrd="0" destOrd="0" presId="urn:microsoft.com/office/officeart/2005/8/layout/default"/>
    <dgm:cxn modelId="{3ED5A5DE-1F5B-4647-A6E0-D9A9A88C9355}" type="presParOf" srcId="{07C968B9-8A50-498F-AAFF-89C28D61A2BE}" destId="{D402F106-963D-42BC-BCC7-53277C17A3D2}" srcOrd="1" destOrd="0" presId="urn:microsoft.com/office/officeart/2005/8/layout/default"/>
    <dgm:cxn modelId="{A5785F36-2AC4-4FB5-AE1C-7AAD6072268F}" type="presParOf" srcId="{07C968B9-8A50-498F-AAFF-89C28D61A2BE}" destId="{907C3F1D-6734-435D-B179-D8B4D71E35DC}" srcOrd="2" destOrd="0" presId="urn:microsoft.com/office/officeart/2005/8/layout/default"/>
    <dgm:cxn modelId="{495565AE-333B-4887-9F09-B172C28EAC1F}" type="presParOf" srcId="{07C968B9-8A50-498F-AAFF-89C28D61A2BE}" destId="{108BA632-C162-4060-81CE-7F536F55D661}" srcOrd="3" destOrd="0" presId="urn:microsoft.com/office/officeart/2005/8/layout/default"/>
    <dgm:cxn modelId="{E7872071-A0F1-4D6F-9DE1-07E9E895906A}" type="presParOf" srcId="{07C968B9-8A50-498F-AAFF-89C28D61A2BE}" destId="{C99F7A41-B133-4BE6-BFB2-A8D6F08F7B2D}"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F6F7E4-CC00-4ECD-B939-E749E06A53F0}" type="doc">
      <dgm:prSet loTypeId="urn:microsoft.com/office/officeart/2005/8/layout/vList2" loCatId="list" qsTypeId="urn:microsoft.com/office/officeart/2005/8/quickstyle/simple3" qsCatId="simple" csTypeId="urn:microsoft.com/office/officeart/2005/8/colors/accent6_3" csCatId="accent6" phldr="1"/>
      <dgm:spPr/>
      <dgm:t>
        <a:bodyPr/>
        <a:lstStyle/>
        <a:p>
          <a:endParaRPr lang="en-US"/>
        </a:p>
      </dgm:t>
    </dgm:pt>
    <dgm:pt modelId="{FC121E62-924E-4A90-8737-6FA6DB38FBA6}">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2400">
              <a:solidFill>
                <a:schemeClr val="tx1">
                  <a:lumMod val="50000"/>
                </a:schemeClr>
              </a:solidFill>
            </a:rPr>
            <a:t>1. Implement processes and protocols for improving the collection and accuracy of patient-reported race/ethnicity data </a:t>
          </a:r>
        </a:p>
      </dgm:t>
    </dgm:pt>
    <dgm:pt modelId="{151F5814-E642-40D1-81F9-6A2FF9D597AB}" type="parTrans" cxnId="{44E02405-ACB7-4664-8E01-19357BF58B16}">
      <dgm:prSet/>
      <dgm:spPr/>
      <dgm:t>
        <a:bodyPr/>
        <a:lstStyle/>
        <a:p>
          <a:endParaRPr lang="en-US"/>
        </a:p>
      </dgm:t>
    </dgm:pt>
    <dgm:pt modelId="{BD453C04-8011-4DEA-B168-C7C7041F8619}" type="sibTrans" cxnId="{44E02405-ACB7-4664-8E01-19357BF58B16}">
      <dgm:prSet/>
      <dgm:spPr/>
      <dgm:t>
        <a:bodyPr/>
        <a:lstStyle/>
        <a:p>
          <a:endParaRPr lang="en-US"/>
        </a:p>
      </dgm:t>
    </dgm:pt>
    <dgm:pt modelId="{C12EF7F8-5B75-40F9-B199-57F1F1362572}">
      <dgm:prSet custT="1">
        <dgm:style>
          <a:lnRef idx="1">
            <a:schemeClr val="accent6"/>
          </a:lnRef>
          <a:fillRef idx="2">
            <a:schemeClr val="accent6"/>
          </a:fillRef>
          <a:effectRef idx="1">
            <a:schemeClr val="accent6"/>
          </a:effectRef>
          <a:fontRef idx="minor">
            <a:schemeClr val="dk1"/>
          </a:fontRef>
        </dgm:style>
      </dgm:prSet>
      <dgm:spPr/>
      <dgm:t>
        <a:bodyPr/>
        <a:lstStyle/>
        <a:p>
          <a:r>
            <a:rPr lang="en-US" sz="2400">
              <a:solidFill>
                <a:schemeClr val="tx1">
                  <a:lumMod val="50000"/>
                </a:schemeClr>
              </a:solidFill>
            </a:rPr>
            <a:t>2. Review maternal health quality data stratified by race, ethnicity, and Medicaid status to identify disparities and address opportunities for improvement </a:t>
          </a:r>
        </a:p>
      </dgm:t>
    </dgm:pt>
    <dgm:pt modelId="{F0BF4185-48BB-4AA8-8DC8-332DED51FCB4}" type="parTrans" cxnId="{3B856901-5B2E-4458-BA76-C5704A4865ED}">
      <dgm:prSet/>
      <dgm:spPr/>
      <dgm:t>
        <a:bodyPr/>
        <a:lstStyle/>
        <a:p>
          <a:endParaRPr lang="en-US"/>
        </a:p>
      </dgm:t>
    </dgm:pt>
    <dgm:pt modelId="{0E295BD8-48F2-4CCA-8CC2-8D91564A987D}" type="sibTrans" cxnId="{3B856901-5B2E-4458-BA76-C5704A4865ED}">
      <dgm:prSet/>
      <dgm:spPr/>
      <dgm:t>
        <a:bodyPr/>
        <a:lstStyle/>
        <a:p>
          <a:endParaRPr lang="en-US"/>
        </a:p>
      </dgm:t>
    </dgm:pt>
    <dgm:pt modelId="{DEB90ED1-DAD2-4897-9EB8-E7B66F53DCFC}" type="pres">
      <dgm:prSet presAssocID="{EAF6F7E4-CC00-4ECD-B939-E749E06A53F0}" presName="linear" presStyleCnt="0">
        <dgm:presLayoutVars>
          <dgm:animLvl val="lvl"/>
          <dgm:resizeHandles val="exact"/>
        </dgm:presLayoutVars>
      </dgm:prSet>
      <dgm:spPr/>
    </dgm:pt>
    <dgm:pt modelId="{7FF7CB35-4F5C-45F3-9BD1-54544DB6E4FA}" type="pres">
      <dgm:prSet presAssocID="{FC121E62-924E-4A90-8737-6FA6DB38FBA6}" presName="parentText" presStyleLbl="node1" presStyleIdx="0" presStyleCnt="2" custScaleY="121540" custLinFactNeighborY="-92690">
        <dgm:presLayoutVars>
          <dgm:chMax val="0"/>
          <dgm:bulletEnabled val="1"/>
        </dgm:presLayoutVars>
      </dgm:prSet>
      <dgm:spPr/>
    </dgm:pt>
    <dgm:pt modelId="{CF86BB71-2F1D-4A25-8BAA-44FE17A30B21}" type="pres">
      <dgm:prSet presAssocID="{BD453C04-8011-4DEA-B168-C7C7041F8619}" presName="spacer" presStyleCnt="0"/>
      <dgm:spPr/>
    </dgm:pt>
    <dgm:pt modelId="{5C3FD8D9-4E5B-4BCB-8420-FBA10AE20DD0}" type="pres">
      <dgm:prSet presAssocID="{C12EF7F8-5B75-40F9-B199-57F1F1362572}" presName="parentText" presStyleLbl="node1" presStyleIdx="1" presStyleCnt="2" custScaleY="116016">
        <dgm:presLayoutVars>
          <dgm:chMax val="0"/>
          <dgm:bulletEnabled val="1"/>
        </dgm:presLayoutVars>
      </dgm:prSet>
      <dgm:spPr/>
    </dgm:pt>
  </dgm:ptLst>
  <dgm:cxnLst>
    <dgm:cxn modelId="{3B856901-5B2E-4458-BA76-C5704A4865ED}" srcId="{EAF6F7E4-CC00-4ECD-B939-E749E06A53F0}" destId="{C12EF7F8-5B75-40F9-B199-57F1F1362572}" srcOrd="1" destOrd="0" parTransId="{F0BF4185-48BB-4AA8-8DC8-332DED51FCB4}" sibTransId="{0E295BD8-48F2-4CCA-8CC2-8D91564A987D}"/>
    <dgm:cxn modelId="{44E02405-ACB7-4664-8E01-19357BF58B16}" srcId="{EAF6F7E4-CC00-4ECD-B939-E749E06A53F0}" destId="{FC121E62-924E-4A90-8737-6FA6DB38FBA6}" srcOrd="0" destOrd="0" parTransId="{151F5814-E642-40D1-81F9-6A2FF9D597AB}" sibTransId="{BD453C04-8011-4DEA-B168-C7C7041F8619}"/>
    <dgm:cxn modelId="{BB25076F-F50D-4928-93A1-200FD35FA973}" type="presOf" srcId="{EAF6F7E4-CC00-4ECD-B939-E749E06A53F0}" destId="{DEB90ED1-DAD2-4897-9EB8-E7B66F53DCFC}" srcOrd="0" destOrd="0" presId="urn:microsoft.com/office/officeart/2005/8/layout/vList2"/>
    <dgm:cxn modelId="{DB3731CB-3785-43C7-9F8D-CD43AD140252}" type="presOf" srcId="{C12EF7F8-5B75-40F9-B199-57F1F1362572}" destId="{5C3FD8D9-4E5B-4BCB-8420-FBA10AE20DD0}" srcOrd="0" destOrd="0" presId="urn:microsoft.com/office/officeart/2005/8/layout/vList2"/>
    <dgm:cxn modelId="{B7B981E2-EEE6-469F-8A0F-58012B47EF45}" type="presOf" srcId="{FC121E62-924E-4A90-8737-6FA6DB38FBA6}" destId="{7FF7CB35-4F5C-45F3-9BD1-54544DB6E4FA}" srcOrd="0" destOrd="0" presId="urn:microsoft.com/office/officeart/2005/8/layout/vList2"/>
    <dgm:cxn modelId="{FBFDC3E3-5C07-4AB8-924B-88B6E92AB41E}" type="presParOf" srcId="{DEB90ED1-DAD2-4897-9EB8-E7B66F53DCFC}" destId="{7FF7CB35-4F5C-45F3-9BD1-54544DB6E4FA}" srcOrd="0" destOrd="0" presId="urn:microsoft.com/office/officeart/2005/8/layout/vList2"/>
    <dgm:cxn modelId="{D90F2F69-6A37-44FE-8926-81F869BCE2E0}" type="presParOf" srcId="{DEB90ED1-DAD2-4897-9EB8-E7B66F53DCFC}" destId="{CF86BB71-2F1D-4A25-8BAA-44FE17A30B21}" srcOrd="1" destOrd="0" presId="urn:microsoft.com/office/officeart/2005/8/layout/vList2"/>
    <dgm:cxn modelId="{F829C886-79B6-4C78-AB84-78602A2D0CDE}" type="presParOf" srcId="{DEB90ED1-DAD2-4897-9EB8-E7B66F53DCFC}" destId="{5C3FD8D9-4E5B-4BCB-8420-FBA10AE20DD0}" srcOrd="2" destOrd="0" presId="urn:microsoft.com/office/officeart/2005/8/layout/vList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09EA93D-451C-405E-B6D1-B785226DE726}"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en-US"/>
        </a:p>
      </dgm:t>
    </dgm:pt>
    <dgm:pt modelId="{133173E8-1ED9-4F14-93DF-D1CC3970F633}">
      <dgm:prSet phldrT="[Text]" custT="1"/>
      <dgm:spPr/>
      <dgm:t>
        <a:bodyPr/>
        <a:lstStyle/>
        <a:p>
          <a:r>
            <a:rPr lang="en-US" sz="2400"/>
            <a:t>Take steps to engage patients and/or community members to provide input on quality improvement efforts</a:t>
          </a:r>
        </a:p>
      </dgm:t>
    </dgm:pt>
    <dgm:pt modelId="{F23AE1FC-3A9D-46C5-8338-93061E562E99}" type="parTrans" cxnId="{67DA3DAE-A5C9-45A9-810D-0264EDCC1C53}">
      <dgm:prSet/>
      <dgm:spPr/>
      <dgm:t>
        <a:bodyPr/>
        <a:lstStyle/>
        <a:p>
          <a:endParaRPr lang="en-US"/>
        </a:p>
      </dgm:t>
    </dgm:pt>
    <dgm:pt modelId="{0D03B06E-963E-4198-AD89-C76DDA3ED2DF}" type="sibTrans" cxnId="{67DA3DAE-A5C9-45A9-810D-0264EDCC1C53}">
      <dgm:prSet/>
      <dgm:spPr/>
      <dgm:t>
        <a:bodyPr/>
        <a:lstStyle/>
        <a:p>
          <a:endParaRPr lang="en-US"/>
        </a:p>
      </dgm:t>
    </dgm:pt>
    <dgm:pt modelId="{3C419976-A372-4878-987B-C143D0B1AE30}">
      <dgm:prSet custT="1"/>
      <dgm:spPr/>
      <dgm:t>
        <a:bodyPr/>
        <a:lstStyle/>
        <a:p>
          <a:r>
            <a:rPr lang="en-US" sz="2400">
              <a:latin typeface="Calibri" panose="020F0502020204030204"/>
            </a:rPr>
            <a:t>Implement</a:t>
          </a:r>
          <a:r>
            <a:rPr lang="en-US" sz="2400"/>
            <a:t> a strategy for sharing respectful care practices with patients and delivery staff</a:t>
          </a:r>
        </a:p>
      </dgm:t>
    </dgm:pt>
    <dgm:pt modelId="{A4AA31C3-1769-4F19-B06B-71C1AF91C01F}" type="parTrans" cxnId="{D78FEF30-7444-4A8E-AF42-E943BDDE7F28}">
      <dgm:prSet/>
      <dgm:spPr/>
      <dgm:t>
        <a:bodyPr/>
        <a:lstStyle/>
        <a:p>
          <a:endParaRPr lang="en-US"/>
        </a:p>
      </dgm:t>
    </dgm:pt>
    <dgm:pt modelId="{C6A581EC-53E0-465B-BF8F-CC216E6162C7}" type="sibTrans" cxnId="{D78FEF30-7444-4A8E-AF42-E943BDDE7F28}">
      <dgm:prSet/>
      <dgm:spPr/>
      <dgm:t>
        <a:bodyPr/>
        <a:lstStyle/>
        <a:p>
          <a:endParaRPr lang="en-US"/>
        </a:p>
      </dgm:t>
    </dgm:pt>
    <dgm:pt modelId="{044533CC-9F2C-47D7-9F89-8FA3EFD6DF04}">
      <dgm:prSet custT="1"/>
      <dgm:spPr/>
      <dgm:t>
        <a:bodyPr/>
        <a:lstStyle/>
        <a:p>
          <a:r>
            <a:rPr lang="en-US" sz="2400"/>
            <a:t>Implement the Patient Reported Experience Measure (PREM) patient survey to obtain feedback</a:t>
          </a:r>
        </a:p>
      </dgm:t>
    </dgm:pt>
    <dgm:pt modelId="{FCD55437-C533-444D-90A5-64C57DA737D2}" type="parTrans" cxnId="{0534FD23-1014-41F3-97A2-EB700B986DBA}">
      <dgm:prSet/>
      <dgm:spPr/>
      <dgm:t>
        <a:bodyPr/>
        <a:lstStyle/>
        <a:p>
          <a:endParaRPr lang="en-US"/>
        </a:p>
      </dgm:t>
    </dgm:pt>
    <dgm:pt modelId="{33294D8F-07A2-45D0-9BF9-D7940FBEB37E}" type="sibTrans" cxnId="{0534FD23-1014-41F3-97A2-EB700B986DBA}">
      <dgm:prSet/>
      <dgm:spPr/>
      <dgm:t>
        <a:bodyPr/>
        <a:lstStyle/>
        <a:p>
          <a:endParaRPr lang="en-US"/>
        </a:p>
      </dgm:t>
    </dgm:pt>
    <dgm:pt modelId="{0B82574A-282D-46F2-95D9-9530DE3041E6}">
      <dgm:prSet custT="1"/>
      <dgm:spPr/>
      <dgm:t>
        <a:bodyPr/>
        <a:lstStyle/>
        <a:p>
          <a:r>
            <a:rPr lang="en-US" sz="2400">
              <a:latin typeface="Calibri" panose="020F0502020204030204"/>
            </a:rPr>
            <a:t>Provide</a:t>
          </a:r>
          <a:r>
            <a:rPr lang="en-US" sz="2400"/>
            <a:t> postpartum safety patient education on urgent maternal warning signs, how to communicate with providers and scheduling early follow up</a:t>
          </a:r>
        </a:p>
      </dgm:t>
    </dgm:pt>
    <dgm:pt modelId="{6BE94387-F8A5-4515-9ED8-2B9AF3C7B479}" type="parTrans" cxnId="{9553613F-F578-4302-899F-155908CD2EAE}">
      <dgm:prSet/>
      <dgm:spPr/>
      <dgm:t>
        <a:bodyPr/>
        <a:lstStyle/>
        <a:p>
          <a:endParaRPr lang="en-US"/>
        </a:p>
      </dgm:t>
    </dgm:pt>
    <dgm:pt modelId="{8287E473-7F14-4AD0-A955-B0CCB12A9CA2}" type="sibTrans" cxnId="{9553613F-F578-4302-899F-155908CD2EAE}">
      <dgm:prSet/>
      <dgm:spPr/>
      <dgm:t>
        <a:bodyPr/>
        <a:lstStyle/>
        <a:p>
          <a:endParaRPr lang="en-US"/>
        </a:p>
      </dgm:t>
    </dgm:pt>
    <dgm:pt modelId="{01894DCD-8CB0-48C8-AA9A-ADCF0D0795E9}" type="pres">
      <dgm:prSet presAssocID="{309EA93D-451C-405E-B6D1-B785226DE726}" presName="Name0" presStyleCnt="0">
        <dgm:presLayoutVars>
          <dgm:chMax val="7"/>
          <dgm:chPref val="7"/>
          <dgm:dir/>
        </dgm:presLayoutVars>
      </dgm:prSet>
      <dgm:spPr/>
    </dgm:pt>
    <dgm:pt modelId="{46DF196B-99EB-43CD-A181-685F107906AB}" type="pres">
      <dgm:prSet presAssocID="{309EA93D-451C-405E-B6D1-B785226DE726}" presName="Name1" presStyleCnt="0"/>
      <dgm:spPr/>
    </dgm:pt>
    <dgm:pt modelId="{595FFB68-3763-44D8-8DA2-A70CAE77F8D0}" type="pres">
      <dgm:prSet presAssocID="{309EA93D-451C-405E-B6D1-B785226DE726}" presName="cycle" presStyleCnt="0"/>
      <dgm:spPr/>
    </dgm:pt>
    <dgm:pt modelId="{EEEA4C79-EA12-40DD-BA70-2ED4345C784D}" type="pres">
      <dgm:prSet presAssocID="{309EA93D-451C-405E-B6D1-B785226DE726}" presName="srcNode" presStyleLbl="node1" presStyleIdx="0" presStyleCnt="4"/>
      <dgm:spPr/>
    </dgm:pt>
    <dgm:pt modelId="{738B0850-B082-4E8F-886F-DF51D5E2E28E}" type="pres">
      <dgm:prSet presAssocID="{309EA93D-451C-405E-B6D1-B785226DE726}" presName="conn" presStyleLbl="parChTrans1D2" presStyleIdx="0" presStyleCnt="1"/>
      <dgm:spPr/>
    </dgm:pt>
    <dgm:pt modelId="{B832FDF4-E2DA-47E1-A781-A44441DE217C}" type="pres">
      <dgm:prSet presAssocID="{309EA93D-451C-405E-B6D1-B785226DE726}" presName="extraNode" presStyleLbl="node1" presStyleIdx="0" presStyleCnt="4"/>
      <dgm:spPr/>
    </dgm:pt>
    <dgm:pt modelId="{A7987FB5-7EB9-4513-A1B4-F7D82ED72AE1}" type="pres">
      <dgm:prSet presAssocID="{309EA93D-451C-405E-B6D1-B785226DE726}" presName="dstNode" presStyleLbl="node1" presStyleIdx="0" presStyleCnt="4"/>
      <dgm:spPr/>
    </dgm:pt>
    <dgm:pt modelId="{851DC58B-D71F-4502-B095-8B3AF6616EBA}" type="pres">
      <dgm:prSet presAssocID="{133173E8-1ED9-4F14-93DF-D1CC3970F633}" presName="text_1" presStyleLbl="node1" presStyleIdx="0" presStyleCnt="4">
        <dgm:presLayoutVars>
          <dgm:bulletEnabled val="1"/>
        </dgm:presLayoutVars>
      </dgm:prSet>
      <dgm:spPr/>
    </dgm:pt>
    <dgm:pt modelId="{E045C69D-C542-43F1-A086-E826231FB636}" type="pres">
      <dgm:prSet presAssocID="{133173E8-1ED9-4F14-93DF-D1CC3970F633}" presName="accent_1" presStyleCnt="0"/>
      <dgm:spPr/>
    </dgm:pt>
    <dgm:pt modelId="{71874FAF-6087-46ED-9034-FFCE72F6949B}" type="pres">
      <dgm:prSet presAssocID="{133173E8-1ED9-4F14-93DF-D1CC3970F633}" presName="accentRepeatNode" presStyleLbl="solidFgAcc1" presStyleIdx="0" presStyleCnt="4"/>
      <dgm:spPr/>
    </dgm:pt>
    <dgm:pt modelId="{B96C5F86-2BBB-4673-B89B-9EC3AE1A00ED}" type="pres">
      <dgm:prSet presAssocID="{3C419976-A372-4878-987B-C143D0B1AE30}" presName="text_2" presStyleLbl="node1" presStyleIdx="1" presStyleCnt="4">
        <dgm:presLayoutVars>
          <dgm:bulletEnabled val="1"/>
        </dgm:presLayoutVars>
      </dgm:prSet>
      <dgm:spPr/>
    </dgm:pt>
    <dgm:pt modelId="{E8AA967B-08C8-4AB0-9EC0-9FB5973F85CF}" type="pres">
      <dgm:prSet presAssocID="{3C419976-A372-4878-987B-C143D0B1AE30}" presName="accent_2" presStyleCnt="0"/>
      <dgm:spPr/>
    </dgm:pt>
    <dgm:pt modelId="{A491941E-2E09-4765-83BE-67D3072A4345}" type="pres">
      <dgm:prSet presAssocID="{3C419976-A372-4878-987B-C143D0B1AE30}" presName="accentRepeatNode" presStyleLbl="solidFgAcc1" presStyleIdx="1" presStyleCnt="4"/>
      <dgm:spPr/>
    </dgm:pt>
    <dgm:pt modelId="{E6018D90-4E59-4A8C-AB98-E66D0F9B92CF}" type="pres">
      <dgm:prSet presAssocID="{044533CC-9F2C-47D7-9F89-8FA3EFD6DF04}" presName="text_3" presStyleLbl="node1" presStyleIdx="2" presStyleCnt="4">
        <dgm:presLayoutVars>
          <dgm:bulletEnabled val="1"/>
        </dgm:presLayoutVars>
      </dgm:prSet>
      <dgm:spPr/>
    </dgm:pt>
    <dgm:pt modelId="{6CBB4989-E6DE-4B2E-B312-4348C6BF63C1}" type="pres">
      <dgm:prSet presAssocID="{044533CC-9F2C-47D7-9F89-8FA3EFD6DF04}" presName="accent_3" presStyleCnt="0"/>
      <dgm:spPr/>
    </dgm:pt>
    <dgm:pt modelId="{2D39C0D9-0BE1-41D1-A210-D31B73085B5C}" type="pres">
      <dgm:prSet presAssocID="{044533CC-9F2C-47D7-9F89-8FA3EFD6DF04}" presName="accentRepeatNode" presStyleLbl="solidFgAcc1" presStyleIdx="2" presStyleCnt="4"/>
      <dgm:spPr/>
    </dgm:pt>
    <dgm:pt modelId="{871E4BC9-E9CD-47AC-A125-AA6E3E7B8FF0}" type="pres">
      <dgm:prSet presAssocID="{0B82574A-282D-46F2-95D9-9530DE3041E6}" presName="text_4" presStyleLbl="node1" presStyleIdx="3" presStyleCnt="4" custScaleY="132936">
        <dgm:presLayoutVars>
          <dgm:bulletEnabled val="1"/>
        </dgm:presLayoutVars>
      </dgm:prSet>
      <dgm:spPr/>
    </dgm:pt>
    <dgm:pt modelId="{E2692AD4-8736-4710-8295-65B5B41D3B57}" type="pres">
      <dgm:prSet presAssocID="{0B82574A-282D-46F2-95D9-9530DE3041E6}" presName="accent_4" presStyleCnt="0"/>
      <dgm:spPr/>
    </dgm:pt>
    <dgm:pt modelId="{6872A1FA-7A67-4BA7-A027-3ABFCC3E4C55}" type="pres">
      <dgm:prSet presAssocID="{0B82574A-282D-46F2-95D9-9530DE3041E6}" presName="accentRepeatNode" presStyleLbl="solidFgAcc1" presStyleIdx="3" presStyleCnt="4"/>
      <dgm:spPr/>
    </dgm:pt>
  </dgm:ptLst>
  <dgm:cxnLst>
    <dgm:cxn modelId="{376AA514-FB83-4FB6-B155-C895E951FFA5}" type="presOf" srcId="{044533CC-9F2C-47D7-9F89-8FA3EFD6DF04}" destId="{E6018D90-4E59-4A8C-AB98-E66D0F9B92CF}" srcOrd="0" destOrd="0" presId="urn:microsoft.com/office/officeart/2008/layout/VerticalCurvedList"/>
    <dgm:cxn modelId="{AE0E4018-BDA5-4226-8819-7A2F3A812EFB}" type="presOf" srcId="{3C419976-A372-4878-987B-C143D0B1AE30}" destId="{B96C5F86-2BBB-4673-B89B-9EC3AE1A00ED}" srcOrd="0" destOrd="0" presId="urn:microsoft.com/office/officeart/2008/layout/VerticalCurvedList"/>
    <dgm:cxn modelId="{0534FD23-1014-41F3-97A2-EB700B986DBA}" srcId="{309EA93D-451C-405E-B6D1-B785226DE726}" destId="{044533CC-9F2C-47D7-9F89-8FA3EFD6DF04}" srcOrd="2" destOrd="0" parTransId="{FCD55437-C533-444D-90A5-64C57DA737D2}" sibTransId="{33294D8F-07A2-45D0-9BF9-D7940FBEB37E}"/>
    <dgm:cxn modelId="{D78FEF30-7444-4A8E-AF42-E943BDDE7F28}" srcId="{309EA93D-451C-405E-B6D1-B785226DE726}" destId="{3C419976-A372-4878-987B-C143D0B1AE30}" srcOrd="1" destOrd="0" parTransId="{A4AA31C3-1769-4F19-B06B-71C1AF91C01F}" sibTransId="{C6A581EC-53E0-465B-BF8F-CC216E6162C7}"/>
    <dgm:cxn modelId="{9553613F-F578-4302-899F-155908CD2EAE}" srcId="{309EA93D-451C-405E-B6D1-B785226DE726}" destId="{0B82574A-282D-46F2-95D9-9530DE3041E6}" srcOrd="3" destOrd="0" parTransId="{6BE94387-F8A5-4515-9ED8-2B9AF3C7B479}" sibTransId="{8287E473-7F14-4AD0-A955-B0CCB12A9CA2}"/>
    <dgm:cxn modelId="{52DDA26D-3C1A-4F04-A3FD-A8235E169516}" type="presOf" srcId="{0D03B06E-963E-4198-AD89-C76DDA3ED2DF}" destId="{738B0850-B082-4E8F-886F-DF51D5E2E28E}" srcOrd="0" destOrd="0" presId="urn:microsoft.com/office/officeart/2008/layout/VerticalCurvedList"/>
    <dgm:cxn modelId="{3F982C75-D13D-4CCB-A0B2-6FD5B66001A9}" type="presOf" srcId="{133173E8-1ED9-4F14-93DF-D1CC3970F633}" destId="{851DC58B-D71F-4502-B095-8B3AF6616EBA}" srcOrd="0" destOrd="0" presId="urn:microsoft.com/office/officeart/2008/layout/VerticalCurvedList"/>
    <dgm:cxn modelId="{8512ADAD-3CF6-417E-A81A-8C6D538F778C}" type="presOf" srcId="{309EA93D-451C-405E-B6D1-B785226DE726}" destId="{01894DCD-8CB0-48C8-AA9A-ADCF0D0795E9}" srcOrd="0" destOrd="0" presId="urn:microsoft.com/office/officeart/2008/layout/VerticalCurvedList"/>
    <dgm:cxn modelId="{67DA3DAE-A5C9-45A9-810D-0264EDCC1C53}" srcId="{309EA93D-451C-405E-B6D1-B785226DE726}" destId="{133173E8-1ED9-4F14-93DF-D1CC3970F633}" srcOrd="0" destOrd="0" parTransId="{F23AE1FC-3A9D-46C5-8338-93061E562E99}" sibTransId="{0D03B06E-963E-4198-AD89-C76DDA3ED2DF}"/>
    <dgm:cxn modelId="{B51F33FD-733C-4D50-ADB8-32DF8B58F817}" type="presOf" srcId="{0B82574A-282D-46F2-95D9-9530DE3041E6}" destId="{871E4BC9-E9CD-47AC-A125-AA6E3E7B8FF0}" srcOrd="0" destOrd="0" presId="urn:microsoft.com/office/officeart/2008/layout/VerticalCurvedList"/>
    <dgm:cxn modelId="{840EC207-98AD-4455-BCDF-6028F94A86CD}" type="presParOf" srcId="{01894DCD-8CB0-48C8-AA9A-ADCF0D0795E9}" destId="{46DF196B-99EB-43CD-A181-685F107906AB}" srcOrd="0" destOrd="0" presId="urn:microsoft.com/office/officeart/2008/layout/VerticalCurvedList"/>
    <dgm:cxn modelId="{22C811C9-A98B-479F-9FA7-15C11519CB98}" type="presParOf" srcId="{46DF196B-99EB-43CD-A181-685F107906AB}" destId="{595FFB68-3763-44D8-8DA2-A70CAE77F8D0}" srcOrd="0" destOrd="0" presId="urn:microsoft.com/office/officeart/2008/layout/VerticalCurvedList"/>
    <dgm:cxn modelId="{08B29B81-8318-4BCD-8E3C-039180B007A1}" type="presParOf" srcId="{595FFB68-3763-44D8-8DA2-A70CAE77F8D0}" destId="{EEEA4C79-EA12-40DD-BA70-2ED4345C784D}" srcOrd="0" destOrd="0" presId="urn:microsoft.com/office/officeart/2008/layout/VerticalCurvedList"/>
    <dgm:cxn modelId="{5C4BCF7A-724D-4060-8DD8-6F05FD16CCD3}" type="presParOf" srcId="{595FFB68-3763-44D8-8DA2-A70CAE77F8D0}" destId="{738B0850-B082-4E8F-886F-DF51D5E2E28E}" srcOrd="1" destOrd="0" presId="urn:microsoft.com/office/officeart/2008/layout/VerticalCurvedList"/>
    <dgm:cxn modelId="{927E301C-7F6F-4842-936E-F2D5F7046A42}" type="presParOf" srcId="{595FFB68-3763-44D8-8DA2-A70CAE77F8D0}" destId="{B832FDF4-E2DA-47E1-A781-A44441DE217C}" srcOrd="2" destOrd="0" presId="urn:microsoft.com/office/officeart/2008/layout/VerticalCurvedList"/>
    <dgm:cxn modelId="{9E8FE98E-EEB9-4D3F-B884-E3297B4DE5C0}" type="presParOf" srcId="{595FFB68-3763-44D8-8DA2-A70CAE77F8D0}" destId="{A7987FB5-7EB9-4513-A1B4-F7D82ED72AE1}" srcOrd="3" destOrd="0" presId="urn:microsoft.com/office/officeart/2008/layout/VerticalCurvedList"/>
    <dgm:cxn modelId="{D41275AA-3AB3-4D91-A72E-DF66E6E5A601}" type="presParOf" srcId="{46DF196B-99EB-43CD-A181-685F107906AB}" destId="{851DC58B-D71F-4502-B095-8B3AF6616EBA}" srcOrd="1" destOrd="0" presId="urn:microsoft.com/office/officeart/2008/layout/VerticalCurvedList"/>
    <dgm:cxn modelId="{7869ECEB-DB1F-47F0-B5FF-F030B9B5762B}" type="presParOf" srcId="{46DF196B-99EB-43CD-A181-685F107906AB}" destId="{E045C69D-C542-43F1-A086-E826231FB636}" srcOrd="2" destOrd="0" presId="urn:microsoft.com/office/officeart/2008/layout/VerticalCurvedList"/>
    <dgm:cxn modelId="{191585B6-5EC4-4AE0-8226-7EE90FC1C49D}" type="presParOf" srcId="{E045C69D-C542-43F1-A086-E826231FB636}" destId="{71874FAF-6087-46ED-9034-FFCE72F6949B}" srcOrd="0" destOrd="0" presId="urn:microsoft.com/office/officeart/2008/layout/VerticalCurvedList"/>
    <dgm:cxn modelId="{588907EB-8125-4E62-922B-D987F038165B}" type="presParOf" srcId="{46DF196B-99EB-43CD-A181-685F107906AB}" destId="{B96C5F86-2BBB-4673-B89B-9EC3AE1A00ED}" srcOrd="3" destOrd="0" presId="urn:microsoft.com/office/officeart/2008/layout/VerticalCurvedList"/>
    <dgm:cxn modelId="{0F5ADBF8-6875-4CA0-A2F6-42AD146DC4BE}" type="presParOf" srcId="{46DF196B-99EB-43CD-A181-685F107906AB}" destId="{E8AA967B-08C8-4AB0-9EC0-9FB5973F85CF}" srcOrd="4" destOrd="0" presId="urn:microsoft.com/office/officeart/2008/layout/VerticalCurvedList"/>
    <dgm:cxn modelId="{18E97EAD-3951-497E-8AB3-2438746C44B9}" type="presParOf" srcId="{E8AA967B-08C8-4AB0-9EC0-9FB5973F85CF}" destId="{A491941E-2E09-4765-83BE-67D3072A4345}" srcOrd="0" destOrd="0" presId="urn:microsoft.com/office/officeart/2008/layout/VerticalCurvedList"/>
    <dgm:cxn modelId="{506FAD71-F2FD-4350-B3CB-05B765C4E441}" type="presParOf" srcId="{46DF196B-99EB-43CD-A181-685F107906AB}" destId="{E6018D90-4E59-4A8C-AB98-E66D0F9B92CF}" srcOrd="5" destOrd="0" presId="urn:microsoft.com/office/officeart/2008/layout/VerticalCurvedList"/>
    <dgm:cxn modelId="{67E6FBBC-1ED8-4D54-8E75-6DB5DB03CCC9}" type="presParOf" srcId="{46DF196B-99EB-43CD-A181-685F107906AB}" destId="{6CBB4989-E6DE-4B2E-B312-4348C6BF63C1}" srcOrd="6" destOrd="0" presId="urn:microsoft.com/office/officeart/2008/layout/VerticalCurvedList"/>
    <dgm:cxn modelId="{F53C0181-7B5E-4590-9848-7B96F341EA77}" type="presParOf" srcId="{6CBB4989-E6DE-4B2E-B312-4348C6BF63C1}" destId="{2D39C0D9-0BE1-41D1-A210-D31B73085B5C}" srcOrd="0" destOrd="0" presId="urn:microsoft.com/office/officeart/2008/layout/VerticalCurvedList"/>
    <dgm:cxn modelId="{A3DC755A-6E7E-4C95-A5F4-49F1BD39F58B}" type="presParOf" srcId="{46DF196B-99EB-43CD-A181-685F107906AB}" destId="{871E4BC9-E9CD-47AC-A125-AA6E3E7B8FF0}" srcOrd="7" destOrd="0" presId="urn:microsoft.com/office/officeart/2008/layout/VerticalCurvedList"/>
    <dgm:cxn modelId="{42C882D0-46A8-4DA9-9EAB-D1FF8846BFF5}" type="presParOf" srcId="{46DF196B-99EB-43CD-A181-685F107906AB}" destId="{E2692AD4-8736-4710-8295-65B5B41D3B57}" srcOrd="8" destOrd="0" presId="urn:microsoft.com/office/officeart/2008/layout/VerticalCurvedList"/>
    <dgm:cxn modelId="{0BF1A71E-C12F-4F1B-9F78-D25582910CE7}" type="presParOf" srcId="{E2692AD4-8736-4710-8295-65B5B41D3B57}" destId="{6872A1FA-7A67-4BA7-A027-3ABFCC3E4C5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A856DC-8F60-4981-8DC9-8577B8627221}" type="doc">
      <dgm:prSet loTypeId="urn:microsoft.com/office/officeart/2005/8/layout/cycle3" loCatId="cycle" qsTypeId="urn:microsoft.com/office/officeart/2005/8/quickstyle/simple4" qsCatId="simple" csTypeId="urn:microsoft.com/office/officeart/2005/8/colors/accent2_3" csCatId="accent2" phldr="1"/>
      <dgm:spPr/>
      <dgm:t>
        <a:bodyPr/>
        <a:lstStyle/>
        <a:p>
          <a:endParaRPr lang="en-US"/>
        </a:p>
      </dgm:t>
    </dgm:pt>
    <dgm:pt modelId="{7FDFEC49-7D41-4702-8FD0-634B4715428C}">
      <dgm:prSet phldrT="[Text]" custT="1"/>
      <dgm:spPr/>
      <dgm:t>
        <a:bodyPr/>
        <a:lstStyle/>
        <a:p>
          <a:r>
            <a:rPr lang="en-US" sz="3200">
              <a:solidFill>
                <a:schemeClr val="tx1">
                  <a:lumMod val="50000"/>
                </a:schemeClr>
              </a:solidFill>
            </a:rPr>
            <a:t>Labor &amp; Delivery </a:t>
          </a:r>
        </a:p>
      </dgm:t>
    </dgm:pt>
    <dgm:pt modelId="{48F5101D-6423-4892-859C-4EB24CD6667B}" type="parTrans" cxnId="{D99F1C83-381E-4CDA-B94E-FC29312791C0}">
      <dgm:prSet/>
      <dgm:spPr/>
      <dgm:t>
        <a:bodyPr/>
        <a:lstStyle/>
        <a:p>
          <a:endParaRPr lang="en-US"/>
        </a:p>
      </dgm:t>
    </dgm:pt>
    <dgm:pt modelId="{6E5EFA5B-178F-4743-A1D4-A0F22CB3E303}" type="sibTrans" cxnId="{D99F1C83-381E-4CDA-B94E-FC29312791C0}">
      <dgm:prSet/>
      <dgm:spPr/>
      <dgm:t>
        <a:bodyPr/>
        <a:lstStyle/>
        <a:p>
          <a:endParaRPr lang="en-US"/>
        </a:p>
      </dgm:t>
    </dgm:pt>
    <dgm:pt modelId="{82A3D805-75A9-44B4-983E-DF5D1AEC1958}">
      <dgm:prSet phldrT="[Text]"/>
      <dgm:spPr/>
      <dgm:t>
        <a:bodyPr/>
        <a:lstStyle/>
        <a:p>
          <a:r>
            <a:rPr lang="en-US">
              <a:solidFill>
                <a:schemeClr val="tx1">
                  <a:lumMod val="50000"/>
                </a:schemeClr>
              </a:solidFill>
            </a:rPr>
            <a:t>PREM</a:t>
          </a:r>
        </a:p>
      </dgm:t>
    </dgm:pt>
    <dgm:pt modelId="{63502C3A-C7A3-4299-8694-3238EADEA6C4}" type="parTrans" cxnId="{8BBF9F27-A3F5-4DFB-8370-A4A63254BDF5}">
      <dgm:prSet/>
      <dgm:spPr/>
      <dgm:t>
        <a:bodyPr/>
        <a:lstStyle/>
        <a:p>
          <a:endParaRPr lang="en-US"/>
        </a:p>
      </dgm:t>
    </dgm:pt>
    <dgm:pt modelId="{B3889D53-FEC9-481D-B352-D19F188792D9}" type="sibTrans" cxnId="{8BBF9F27-A3F5-4DFB-8370-A4A63254BDF5}">
      <dgm:prSet/>
      <dgm:spPr/>
      <dgm:t>
        <a:bodyPr/>
        <a:lstStyle/>
        <a:p>
          <a:endParaRPr lang="en-US"/>
        </a:p>
      </dgm:t>
    </dgm:pt>
    <dgm:pt modelId="{2DD77A87-18A7-43D5-80DF-0FB8D1B7AE23}">
      <dgm:prSet phldrT="[Text]" custT="1"/>
      <dgm:spPr/>
      <dgm:t>
        <a:bodyPr/>
        <a:lstStyle/>
        <a:p>
          <a:r>
            <a:rPr lang="en-US" sz="2800">
              <a:solidFill>
                <a:schemeClr val="tx1">
                  <a:lumMod val="50000"/>
                </a:schemeClr>
              </a:solidFill>
            </a:rPr>
            <a:t>Respectful Care Practices </a:t>
          </a:r>
        </a:p>
      </dgm:t>
    </dgm:pt>
    <dgm:pt modelId="{21D3EF52-BF5D-4DDC-B94E-B8A72A156F51}" type="parTrans" cxnId="{14963AF5-7C57-46DD-B2B1-CB2CF1B8A505}">
      <dgm:prSet/>
      <dgm:spPr/>
      <dgm:t>
        <a:bodyPr/>
        <a:lstStyle/>
        <a:p>
          <a:endParaRPr lang="en-US"/>
        </a:p>
      </dgm:t>
    </dgm:pt>
    <dgm:pt modelId="{01427838-3334-4FE8-87D5-DB42D550E0FA}" type="sibTrans" cxnId="{14963AF5-7C57-46DD-B2B1-CB2CF1B8A505}">
      <dgm:prSet/>
      <dgm:spPr/>
      <dgm:t>
        <a:bodyPr/>
        <a:lstStyle/>
        <a:p>
          <a:endParaRPr lang="en-US"/>
        </a:p>
      </dgm:t>
    </dgm:pt>
    <dgm:pt modelId="{876D978E-5A8E-4EC9-A7D7-4BCDC09E42A2}" type="pres">
      <dgm:prSet presAssocID="{67A856DC-8F60-4981-8DC9-8577B8627221}" presName="Name0" presStyleCnt="0">
        <dgm:presLayoutVars>
          <dgm:dir/>
          <dgm:resizeHandles val="exact"/>
        </dgm:presLayoutVars>
      </dgm:prSet>
      <dgm:spPr/>
    </dgm:pt>
    <dgm:pt modelId="{232E9AEE-8AE7-441D-8C2E-DA12155FB80E}" type="pres">
      <dgm:prSet presAssocID="{67A856DC-8F60-4981-8DC9-8577B8627221}" presName="cycle" presStyleCnt="0"/>
      <dgm:spPr/>
    </dgm:pt>
    <dgm:pt modelId="{51A7A668-3814-4FC8-9280-A38EB37102B8}" type="pres">
      <dgm:prSet presAssocID="{7FDFEC49-7D41-4702-8FD0-634B4715428C}" presName="nodeFirstNode" presStyleLbl="node1" presStyleIdx="0" presStyleCnt="3" custRadScaleRad="103635" custRadScaleInc="-14788">
        <dgm:presLayoutVars>
          <dgm:bulletEnabled val="1"/>
        </dgm:presLayoutVars>
      </dgm:prSet>
      <dgm:spPr/>
    </dgm:pt>
    <dgm:pt modelId="{B660D894-1F6B-4845-BEE8-EE5977748073}" type="pres">
      <dgm:prSet presAssocID="{6E5EFA5B-178F-4743-A1D4-A0F22CB3E303}" presName="sibTransFirstNode" presStyleLbl="bgShp" presStyleIdx="0" presStyleCnt="1" custScaleX="111451" custLinFactNeighborX="3518" custLinFactNeighborY="14092"/>
      <dgm:spPr/>
    </dgm:pt>
    <dgm:pt modelId="{57CA7479-498D-4F79-B0CE-DF87CB90CFF4}" type="pres">
      <dgm:prSet presAssocID="{2DD77A87-18A7-43D5-80DF-0FB8D1B7AE23}" presName="nodeFollowingNodes" presStyleLbl="node1" presStyleIdx="1" presStyleCnt="3">
        <dgm:presLayoutVars>
          <dgm:bulletEnabled val="1"/>
        </dgm:presLayoutVars>
      </dgm:prSet>
      <dgm:spPr/>
    </dgm:pt>
    <dgm:pt modelId="{0669E163-0634-4711-BFF8-7640BCAFA013}" type="pres">
      <dgm:prSet presAssocID="{82A3D805-75A9-44B4-983E-DF5D1AEC1958}" presName="nodeFollowingNodes" presStyleLbl="node1" presStyleIdx="2" presStyleCnt="3">
        <dgm:presLayoutVars>
          <dgm:bulletEnabled val="1"/>
        </dgm:presLayoutVars>
      </dgm:prSet>
      <dgm:spPr/>
    </dgm:pt>
  </dgm:ptLst>
  <dgm:cxnLst>
    <dgm:cxn modelId="{8BBF9F27-A3F5-4DFB-8370-A4A63254BDF5}" srcId="{67A856DC-8F60-4981-8DC9-8577B8627221}" destId="{82A3D805-75A9-44B4-983E-DF5D1AEC1958}" srcOrd="2" destOrd="0" parTransId="{63502C3A-C7A3-4299-8694-3238EADEA6C4}" sibTransId="{B3889D53-FEC9-481D-B352-D19F188792D9}"/>
    <dgm:cxn modelId="{42F3B027-4F85-47A7-8C3A-2B85FB1BFB96}" type="presOf" srcId="{2DD77A87-18A7-43D5-80DF-0FB8D1B7AE23}" destId="{57CA7479-498D-4F79-B0CE-DF87CB90CFF4}" srcOrd="0" destOrd="0" presId="urn:microsoft.com/office/officeart/2005/8/layout/cycle3"/>
    <dgm:cxn modelId="{ED74F836-39B4-4CA3-BA23-7E46FEFFD1A4}" type="presOf" srcId="{7FDFEC49-7D41-4702-8FD0-634B4715428C}" destId="{51A7A668-3814-4FC8-9280-A38EB37102B8}" srcOrd="0" destOrd="0" presId="urn:microsoft.com/office/officeart/2005/8/layout/cycle3"/>
    <dgm:cxn modelId="{D99F1C83-381E-4CDA-B94E-FC29312791C0}" srcId="{67A856DC-8F60-4981-8DC9-8577B8627221}" destId="{7FDFEC49-7D41-4702-8FD0-634B4715428C}" srcOrd="0" destOrd="0" parTransId="{48F5101D-6423-4892-859C-4EB24CD6667B}" sibTransId="{6E5EFA5B-178F-4743-A1D4-A0F22CB3E303}"/>
    <dgm:cxn modelId="{06F90297-FD84-4302-9EF5-AFC24A0A7D33}" type="presOf" srcId="{82A3D805-75A9-44B4-983E-DF5D1AEC1958}" destId="{0669E163-0634-4711-BFF8-7640BCAFA013}" srcOrd="0" destOrd="0" presId="urn:microsoft.com/office/officeart/2005/8/layout/cycle3"/>
    <dgm:cxn modelId="{B16658A0-03CF-4EC3-89D9-9796E861D92B}" type="presOf" srcId="{6E5EFA5B-178F-4743-A1D4-A0F22CB3E303}" destId="{B660D894-1F6B-4845-BEE8-EE5977748073}" srcOrd="0" destOrd="0" presId="urn:microsoft.com/office/officeart/2005/8/layout/cycle3"/>
    <dgm:cxn modelId="{A8D632BB-C277-4FA0-BC1E-D9E4B0D382D9}" type="presOf" srcId="{67A856DC-8F60-4981-8DC9-8577B8627221}" destId="{876D978E-5A8E-4EC9-A7D7-4BCDC09E42A2}" srcOrd="0" destOrd="0" presId="urn:microsoft.com/office/officeart/2005/8/layout/cycle3"/>
    <dgm:cxn modelId="{14963AF5-7C57-46DD-B2B1-CB2CF1B8A505}" srcId="{67A856DC-8F60-4981-8DC9-8577B8627221}" destId="{2DD77A87-18A7-43D5-80DF-0FB8D1B7AE23}" srcOrd="1" destOrd="0" parTransId="{21D3EF52-BF5D-4DDC-B94E-B8A72A156F51}" sibTransId="{01427838-3334-4FE8-87D5-DB42D550E0FA}"/>
    <dgm:cxn modelId="{2E9C07B6-987A-45E4-B62E-4926FA0BD16C}" type="presParOf" srcId="{876D978E-5A8E-4EC9-A7D7-4BCDC09E42A2}" destId="{232E9AEE-8AE7-441D-8C2E-DA12155FB80E}" srcOrd="0" destOrd="0" presId="urn:microsoft.com/office/officeart/2005/8/layout/cycle3"/>
    <dgm:cxn modelId="{A9D23774-7500-4F2D-8547-FB4186D30F50}" type="presParOf" srcId="{232E9AEE-8AE7-441D-8C2E-DA12155FB80E}" destId="{51A7A668-3814-4FC8-9280-A38EB37102B8}" srcOrd="0" destOrd="0" presId="urn:microsoft.com/office/officeart/2005/8/layout/cycle3"/>
    <dgm:cxn modelId="{9F31D249-F1F6-4DC2-B894-BE5FE3BA9EDB}" type="presParOf" srcId="{232E9AEE-8AE7-441D-8C2E-DA12155FB80E}" destId="{B660D894-1F6B-4845-BEE8-EE5977748073}" srcOrd="1" destOrd="0" presId="urn:microsoft.com/office/officeart/2005/8/layout/cycle3"/>
    <dgm:cxn modelId="{EC8BF38D-F24C-4892-B018-E3A0732304E0}" type="presParOf" srcId="{232E9AEE-8AE7-441D-8C2E-DA12155FB80E}" destId="{57CA7479-498D-4F79-B0CE-DF87CB90CFF4}" srcOrd="2" destOrd="0" presId="urn:microsoft.com/office/officeart/2005/8/layout/cycle3"/>
    <dgm:cxn modelId="{8FD934AB-FC02-46B1-8E0A-57C1EA01C51E}" type="presParOf" srcId="{232E9AEE-8AE7-441D-8C2E-DA12155FB80E}" destId="{0669E163-0634-4711-BFF8-7640BCAFA013}" srcOrd="3" destOrd="0" presId="urn:microsoft.com/office/officeart/2005/8/layout/cycle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EA503EC-9A0D-477C-A3B4-DD3BBAFAA601}"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44F9F3BF-7F01-4D66-932F-119114203741}">
      <dgm:prSet/>
      <dgm:spPr/>
      <dgm:t>
        <a:bodyPr/>
        <a:lstStyle/>
        <a:p>
          <a:r>
            <a:rPr lang="en-US"/>
            <a:t>Celebrate</a:t>
          </a:r>
        </a:p>
      </dgm:t>
    </dgm:pt>
    <dgm:pt modelId="{0A55EB57-4766-4A47-8E42-84D85A9BEFC9}" type="parTrans" cxnId="{E74078AC-A63B-403E-8E48-9120A1E851D3}">
      <dgm:prSet/>
      <dgm:spPr/>
      <dgm:t>
        <a:bodyPr/>
        <a:lstStyle/>
        <a:p>
          <a:endParaRPr lang="en-US"/>
        </a:p>
      </dgm:t>
    </dgm:pt>
    <dgm:pt modelId="{F0BFA6DB-D260-4840-9C77-636EBFF15233}" type="sibTrans" cxnId="{E74078AC-A63B-403E-8E48-9120A1E851D3}">
      <dgm:prSet/>
      <dgm:spPr/>
      <dgm:t>
        <a:bodyPr/>
        <a:lstStyle/>
        <a:p>
          <a:endParaRPr lang="en-US"/>
        </a:p>
      </dgm:t>
    </dgm:pt>
    <dgm:pt modelId="{D271609A-3917-4075-968D-837B77929A0E}">
      <dgm:prSet custT="1"/>
      <dgm:spPr/>
      <dgm:t>
        <a:bodyPr/>
        <a:lstStyle/>
        <a:p>
          <a:r>
            <a:rPr lang="en-US" sz="2000"/>
            <a:t>Celebrate together</a:t>
          </a:r>
        </a:p>
      </dgm:t>
    </dgm:pt>
    <dgm:pt modelId="{C067049C-729A-4EE7-8921-DBCF2E64E541}" type="parTrans" cxnId="{59A3111A-C520-4115-853C-95FE25FDC142}">
      <dgm:prSet/>
      <dgm:spPr/>
      <dgm:t>
        <a:bodyPr/>
        <a:lstStyle/>
        <a:p>
          <a:endParaRPr lang="en-US"/>
        </a:p>
      </dgm:t>
    </dgm:pt>
    <dgm:pt modelId="{02E367D3-49DE-44E0-864F-00E4F366F464}" type="sibTrans" cxnId="{59A3111A-C520-4115-853C-95FE25FDC142}">
      <dgm:prSet/>
      <dgm:spPr/>
      <dgm:t>
        <a:bodyPr/>
        <a:lstStyle/>
        <a:p>
          <a:endParaRPr lang="en-US"/>
        </a:p>
      </dgm:t>
    </dgm:pt>
    <dgm:pt modelId="{DF0B28F4-3D6C-418A-AC59-4E1BC893A8B4}">
      <dgm:prSet/>
      <dgm:spPr/>
      <dgm:t>
        <a:bodyPr/>
        <a:lstStyle/>
        <a:p>
          <a:r>
            <a:rPr lang="en-US"/>
            <a:t>Connect</a:t>
          </a:r>
        </a:p>
      </dgm:t>
    </dgm:pt>
    <dgm:pt modelId="{F2850E46-72D9-4861-8828-A4F64C481F71}" type="parTrans" cxnId="{CB8B4EF5-A8E1-4831-925A-A7ABDA13DA58}">
      <dgm:prSet/>
      <dgm:spPr/>
      <dgm:t>
        <a:bodyPr/>
        <a:lstStyle/>
        <a:p>
          <a:endParaRPr lang="en-US"/>
        </a:p>
      </dgm:t>
    </dgm:pt>
    <dgm:pt modelId="{35347D3B-511B-45DC-A377-C2CF1685DE0C}" type="sibTrans" cxnId="{CB8B4EF5-A8E1-4831-925A-A7ABDA13DA58}">
      <dgm:prSet/>
      <dgm:spPr/>
      <dgm:t>
        <a:bodyPr/>
        <a:lstStyle/>
        <a:p>
          <a:endParaRPr lang="en-US"/>
        </a:p>
      </dgm:t>
    </dgm:pt>
    <dgm:pt modelId="{A851606A-0DDB-4BFD-A96E-61ED3E4C6A02}">
      <dgm:prSet custT="1"/>
      <dgm:spPr/>
      <dgm:t>
        <a:bodyPr/>
        <a:lstStyle/>
        <a:p>
          <a:r>
            <a:rPr lang="en-US" sz="2000"/>
            <a:t>Connect with other teams</a:t>
          </a:r>
        </a:p>
      </dgm:t>
    </dgm:pt>
    <dgm:pt modelId="{207CDC25-0CB5-4CD5-82D5-98FEB569FA03}" type="parTrans" cxnId="{96236F1B-7186-4F0D-951E-EACDFF3E18EA}">
      <dgm:prSet/>
      <dgm:spPr/>
      <dgm:t>
        <a:bodyPr/>
        <a:lstStyle/>
        <a:p>
          <a:endParaRPr lang="en-US"/>
        </a:p>
      </dgm:t>
    </dgm:pt>
    <dgm:pt modelId="{CE87E70D-5FF8-4478-8553-88B5260B0CD2}" type="sibTrans" cxnId="{96236F1B-7186-4F0D-951E-EACDFF3E18EA}">
      <dgm:prSet/>
      <dgm:spPr/>
      <dgm:t>
        <a:bodyPr/>
        <a:lstStyle/>
        <a:p>
          <a:endParaRPr lang="en-US"/>
        </a:p>
      </dgm:t>
    </dgm:pt>
    <dgm:pt modelId="{56B907A2-0866-4FAA-9740-6E3C0DFBF431}">
      <dgm:prSet/>
      <dgm:spPr/>
      <dgm:t>
        <a:bodyPr/>
        <a:lstStyle/>
        <a:p>
          <a:r>
            <a:rPr lang="en-US"/>
            <a:t>Learn</a:t>
          </a:r>
        </a:p>
      </dgm:t>
    </dgm:pt>
    <dgm:pt modelId="{788BEE7E-8288-4D40-8DC1-0BE97E8A5B92}" type="parTrans" cxnId="{4E7C5362-BB8B-4B77-8CB8-D51C9C4CEF73}">
      <dgm:prSet/>
      <dgm:spPr/>
      <dgm:t>
        <a:bodyPr/>
        <a:lstStyle/>
        <a:p>
          <a:endParaRPr lang="en-US"/>
        </a:p>
      </dgm:t>
    </dgm:pt>
    <dgm:pt modelId="{411F32BC-7EDD-454A-9504-7F435E01103B}" type="sibTrans" cxnId="{4E7C5362-BB8B-4B77-8CB8-D51C9C4CEF73}">
      <dgm:prSet/>
      <dgm:spPr/>
      <dgm:t>
        <a:bodyPr/>
        <a:lstStyle/>
        <a:p>
          <a:endParaRPr lang="en-US"/>
        </a:p>
      </dgm:t>
    </dgm:pt>
    <dgm:pt modelId="{29DB1239-56C9-4B5F-A3A8-58C7642226E1}">
      <dgm:prSet custT="1"/>
      <dgm:spPr/>
      <dgm:t>
        <a:bodyPr/>
        <a:lstStyle/>
        <a:p>
          <a:r>
            <a:rPr lang="en-US" sz="2000"/>
            <a:t>Learn from our speakers, panelists, each other</a:t>
          </a:r>
        </a:p>
      </dgm:t>
    </dgm:pt>
    <dgm:pt modelId="{733BBDFC-9981-44C3-A6C7-4B27CFE766A2}" type="parTrans" cxnId="{3D63ECA8-F1CE-47FB-AEEF-6B533A795934}">
      <dgm:prSet/>
      <dgm:spPr/>
      <dgm:t>
        <a:bodyPr/>
        <a:lstStyle/>
        <a:p>
          <a:endParaRPr lang="en-US"/>
        </a:p>
      </dgm:t>
    </dgm:pt>
    <dgm:pt modelId="{801B3EF6-98BB-4F96-9ED4-8B53DCCC54FC}" type="sibTrans" cxnId="{3D63ECA8-F1CE-47FB-AEEF-6B533A795934}">
      <dgm:prSet/>
      <dgm:spPr/>
      <dgm:t>
        <a:bodyPr/>
        <a:lstStyle/>
        <a:p>
          <a:endParaRPr lang="en-US"/>
        </a:p>
      </dgm:t>
    </dgm:pt>
    <dgm:pt modelId="{74C93DCE-6B87-42B4-B57A-DE01F94F839A}">
      <dgm:prSet/>
      <dgm:spPr/>
      <dgm:t>
        <a:bodyPr/>
        <a:lstStyle/>
        <a:p>
          <a:r>
            <a:rPr lang="en-US"/>
            <a:t>Share</a:t>
          </a:r>
        </a:p>
      </dgm:t>
    </dgm:pt>
    <dgm:pt modelId="{3DA7A736-6590-4B5B-9AA6-28A569448963}" type="parTrans" cxnId="{1F697D9A-3F5F-4C21-BB94-D533A7E5BD00}">
      <dgm:prSet/>
      <dgm:spPr/>
      <dgm:t>
        <a:bodyPr/>
        <a:lstStyle/>
        <a:p>
          <a:endParaRPr lang="en-US"/>
        </a:p>
      </dgm:t>
    </dgm:pt>
    <dgm:pt modelId="{09FD8517-D01E-4035-90D9-3366D07D7AC9}" type="sibTrans" cxnId="{1F697D9A-3F5F-4C21-BB94-D533A7E5BD00}">
      <dgm:prSet/>
      <dgm:spPr/>
      <dgm:t>
        <a:bodyPr/>
        <a:lstStyle/>
        <a:p>
          <a:endParaRPr lang="en-US"/>
        </a:p>
      </dgm:t>
    </dgm:pt>
    <dgm:pt modelId="{43D06FAF-B198-4113-AE17-4656EE6FE995}">
      <dgm:prSet custT="1"/>
      <dgm:spPr/>
      <dgm:t>
        <a:bodyPr/>
        <a:lstStyle/>
        <a:p>
          <a:r>
            <a:rPr lang="en-US" sz="2000"/>
            <a:t>Share your successes, challenges, &amp; ideas</a:t>
          </a:r>
        </a:p>
      </dgm:t>
    </dgm:pt>
    <dgm:pt modelId="{E461A558-7FD3-4915-BAFE-5F2665191B2A}" type="parTrans" cxnId="{7C9DA5CE-8D08-4ED4-8EB6-9E3404DCF0B0}">
      <dgm:prSet/>
      <dgm:spPr/>
      <dgm:t>
        <a:bodyPr/>
        <a:lstStyle/>
        <a:p>
          <a:endParaRPr lang="en-US"/>
        </a:p>
      </dgm:t>
    </dgm:pt>
    <dgm:pt modelId="{5F78B230-88A9-4A13-9416-4827456180E6}" type="sibTrans" cxnId="{7C9DA5CE-8D08-4ED4-8EB6-9E3404DCF0B0}">
      <dgm:prSet/>
      <dgm:spPr/>
      <dgm:t>
        <a:bodyPr/>
        <a:lstStyle/>
        <a:p>
          <a:endParaRPr lang="en-US"/>
        </a:p>
      </dgm:t>
    </dgm:pt>
    <dgm:pt modelId="{F9C1A73D-1E0D-4E19-BF60-2C83802319D0}">
      <dgm:prSet phldr="0"/>
      <dgm:spPr/>
      <dgm:t>
        <a:bodyPr/>
        <a:lstStyle/>
        <a:p>
          <a:r>
            <a:rPr lang="en-US">
              <a:latin typeface="Calibri" panose="020F0502020204030204"/>
            </a:rPr>
            <a:t>Take</a:t>
          </a:r>
        </a:p>
      </dgm:t>
    </dgm:pt>
    <dgm:pt modelId="{852602F5-D80F-4530-9B9E-4A1639592700}" type="parTrans" cxnId="{461DE82F-3ABB-447E-99FB-6BA1CB99D9DD}">
      <dgm:prSet/>
      <dgm:spPr/>
      <dgm:t>
        <a:bodyPr/>
        <a:lstStyle/>
        <a:p>
          <a:endParaRPr lang="en-US"/>
        </a:p>
      </dgm:t>
    </dgm:pt>
    <dgm:pt modelId="{5E4895A4-77ED-46A8-9487-3F8307C22F38}" type="sibTrans" cxnId="{461DE82F-3ABB-447E-99FB-6BA1CB99D9DD}">
      <dgm:prSet/>
      <dgm:spPr/>
      <dgm:t>
        <a:bodyPr/>
        <a:lstStyle/>
        <a:p>
          <a:endParaRPr lang="en-US"/>
        </a:p>
      </dgm:t>
    </dgm:pt>
    <dgm:pt modelId="{FA181809-B41A-4F8F-B74F-CFAE69FF20F0}">
      <dgm:prSet custT="1"/>
      <dgm:spPr/>
      <dgm:t>
        <a:bodyPr/>
        <a:lstStyle/>
        <a:p>
          <a:pPr rtl="0"/>
          <a:r>
            <a:rPr lang="en-US" sz="2000">
              <a:latin typeface="Calibri" panose="020F0502020204030204"/>
            </a:rPr>
            <a:t>Take new strategies learned to approach your challenges</a:t>
          </a:r>
        </a:p>
      </dgm:t>
    </dgm:pt>
    <dgm:pt modelId="{85C26BC5-6163-48D0-A0B5-FDB626FEBF68}" type="parTrans" cxnId="{FCA67E6F-D9B7-42EE-9374-57FD49BDBC3F}">
      <dgm:prSet/>
      <dgm:spPr/>
      <dgm:t>
        <a:bodyPr/>
        <a:lstStyle/>
        <a:p>
          <a:endParaRPr lang="en-US"/>
        </a:p>
      </dgm:t>
    </dgm:pt>
    <dgm:pt modelId="{7AA8A402-8EA0-420A-A122-505FFF56D2D5}" type="sibTrans" cxnId="{FCA67E6F-D9B7-42EE-9374-57FD49BDBC3F}">
      <dgm:prSet/>
      <dgm:spPr/>
      <dgm:t>
        <a:bodyPr/>
        <a:lstStyle/>
        <a:p>
          <a:endParaRPr lang="en-US"/>
        </a:p>
      </dgm:t>
    </dgm:pt>
    <dgm:pt modelId="{B357B926-23CA-4F53-B4C4-71273A86E8FC}">
      <dgm:prSet phldr="0"/>
      <dgm:spPr/>
      <dgm:t>
        <a:bodyPr/>
        <a:lstStyle/>
        <a:p>
          <a:r>
            <a:rPr lang="en-US">
              <a:latin typeface="Calibri" panose="020F0502020204030204"/>
            </a:rPr>
            <a:t>Gain</a:t>
          </a:r>
        </a:p>
      </dgm:t>
    </dgm:pt>
    <dgm:pt modelId="{BB4EC86D-C381-41E1-BAC8-C3FCFEBFFC51}" type="parTrans" cxnId="{A3418402-7418-4F90-9EE3-4537F2B24690}">
      <dgm:prSet/>
      <dgm:spPr/>
      <dgm:t>
        <a:bodyPr/>
        <a:lstStyle/>
        <a:p>
          <a:endParaRPr lang="en-US"/>
        </a:p>
      </dgm:t>
    </dgm:pt>
    <dgm:pt modelId="{ED45BFDE-A265-44D9-A486-1460CF8D346D}" type="sibTrans" cxnId="{A3418402-7418-4F90-9EE3-4537F2B24690}">
      <dgm:prSet/>
      <dgm:spPr/>
      <dgm:t>
        <a:bodyPr/>
        <a:lstStyle/>
        <a:p>
          <a:endParaRPr lang="en-US"/>
        </a:p>
      </dgm:t>
    </dgm:pt>
    <dgm:pt modelId="{D9790AB1-226B-4E4E-ADAE-FC1EA81B74FB}">
      <dgm:prSet custT="1"/>
      <dgm:spPr/>
      <dgm:t>
        <a:bodyPr/>
        <a:lstStyle/>
        <a:p>
          <a:pPr rtl="0"/>
          <a:r>
            <a:rPr lang="en-US" sz="2000">
              <a:latin typeface="Calibri" panose="020F0502020204030204"/>
            </a:rPr>
            <a:t>Gain fresh motivation to continue this important work</a:t>
          </a:r>
        </a:p>
      </dgm:t>
    </dgm:pt>
    <dgm:pt modelId="{F2CA1C25-F67D-4534-A9C0-A05564BAA661}" type="parTrans" cxnId="{36FEEF0C-FA91-4D39-BBB2-E321E0DDC258}">
      <dgm:prSet/>
      <dgm:spPr/>
      <dgm:t>
        <a:bodyPr/>
        <a:lstStyle/>
        <a:p>
          <a:endParaRPr lang="en-US"/>
        </a:p>
      </dgm:t>
    </dgm:pt>
    <dgm:pt modelId="{B15BB2B5-46D1-4E58-B33B-DF8B820CC974}" type="sibTrans" cxnId="{36FEEF0C-FA91-4D39-BBB2-E321E0DDC258}">
      <dgm:prSet/>
      <dgm:spPr/>
      <dgm:t>
        <a:bodyPr/>
        <a:lstStyle/>
        <a:p>
          <a:endParaRPr lang="en-US"/>
        </a:p>
      </dgm:t>
    </dgm:pt>
    <dgm:pt modelId="{CBDEC361-2E8A-4167-BD72-C757A5172F23}" type="pres">
      <dgm:prSet presAssocID="{AEA503EC-9A0D-477C-A3B4-DD3BBAFAA601}" presName="Name0" presStyleCnt="0">
        <dgm:presLayoutVars>
          <dgm:dir/>
          <dgm:animLvl val="lvl"/>
          <dgm:resizeHandles val="exact"/>
        </dgm:presLayoutVars>
      </dgm:prSet>
      <dgm:spPr/>
    </dgm:pt>
    <dgm:pt modelId="{FD449730-6A11-434F-AC5A-8B6BAA5B4EC0}" type="pres">
      <dgm:prSet presAssocID="{44F9F3BF-7F01-4D66-932F-119114203741}" presName="linNode" presStyleCnt="0"/>
      <dgm:spPr/>
    </dgm:pt>
    <dgm:pt modelId="{4D11EDB6-EDF2-47A8-8762-8A6B580F3066}" type="pres">
      <dgm:prSet presAssocID="{44F9F3BF-7F01-4D66-932F-119114203741}" presName="parentText" presStyleLbl="alignNode1" presStyleIdx="0" presStyleCnt="6">
        <dgm:presLayoutVars>
          <dgm:chMax val="1"/>
          <dgm:bulletEnabled/>
        </dgm:presLayoutVars>
      </dgm:prSet>
      <dgm:spPr/>
    </dgm:pt>
    <dgm:pt modelId="{1969C2BF-FF27-4D05-A024-C4BB9DDDA4A9}" type="pres">
      <dgm:prSet presAssocID="{44F9F3BF-7F01-4D66-932F-119114203741}" presName="descendantText" presStyleLbl="alignAccFollowNode1" presStyleIdx="0" presStyleCnt="6">
        <dgm:presLayoutVars>
          <dgm:bulletEnabled/>
        </dgm:presLayoutVars>
      </dgm:prSet>
      <dgm:spPr/>
    </dgm:pt>
    <dgm:pt modelId="{5D32E875-A8CE-4353-9249-89CE50651E4D}" type="pres">
      <dgm:prSet presAssocID="{F0BFA6DB-D260-4840-9C77-636EBFF15233}" presName="sp" presStyleCnt="0"/>
      <dgm:spPr/>
    </dgm:pt>
    <dgm:pt modelId="{0124B951-088F-45E5-B9D2-1D441B007BA1}" type="pres">
      <dgm:prSet presAssocID="{DF0B28F4-3D6C-418A-AC59-4E1BC893A8B4}" presName="linNode" presStyleCnt="0"/>
      <dgm:spPr/>
    </dgm:pt>
    <dgm:pt modelId="{EAB11390-C310-4F2D-A304-85ED65E1C7EC}" type="pres">
      <dgm:prSet presAssocID="{DF0B28F4-3D6C-418A-AC59-4E1BC893A8B4}" presName="parentText" presStyleLbl="alignNode1" presStyleIdx="1" presStyleCnt="6">
        <dgm:presLayoutVars>
          <dgm:chMax val="1"/>
          <dgm:bulletEnabled/>
        </dgm:presLayoutVars>
      </dgm:prSet>
      <dgm:spPr/>
    </dgm:pt>
    <dgm:pt modelId="{217FA063-FCCE-466D-9144-3125E46E127F}" type="pres">
      <dgm:prSet presAssocID="{DF0B28F4-3D6C-418A-AC59-4E1BC893A8B4}" presName="descendantText" presStyleLbl="alignAccFollowNode1" presStyleIdx="1" presStyleCnt="6">
        <dgm:presLayoutVars>
          <dgm:bulletEnabled/>
        </dgm:presLayoutVars>
      </dgm:prSet>
      <dgm:spPr/>
    </dgm:pt>
    <dgm:pt modelId="{8238D456-280B-4E19-BEC4-DE3ECE7A88C2}" type="pres">
      <dgm:prSet presAssocID="{35347D3B-511B-45DC-A377-C2CF1685DE0C}" presName="sp" presStyleCnt="0"/>
      <dgm:spPr/>
    </dgm:pt>
    <dgm:pt modelId="{CB22E94E-ED3F-4BA6-9172-172E5497C203}" type="pres">
      <dgm:prSet presAssocID="{56B907A2-0866-4FAA-9740-6E3C0DFBF431}" presName="linNode" presStyleCnt="0"/>
      <dgm:spPr/>
    </dgm:pt>
    <dgm:pt modelId="{9B28A9F3-7B0B-4FED-B219-14AEBD274F69}" type="pres">
      <dgm:prSet presAssocID="{56B907A2-0866-4FAA-9740-6E3C0DFBF431}" presName="parentText" presStyleLbl="alignNode1" presStyleIdx="2" presStyleCnt="6">
        <dgm:presLayoutVars>
          <dgm:chMax val="1"/>
          <dgm:bulletEnabled/>
        </dgm:presLayoutVars>
      </dgm:prSet>
      <dgm:spPr/>
    </dgm:pt>
    <dgm:pt modelId="{495029F3-27F3-4432-AE7A-206443272E99}" type="pres">
      <dgm:prSet presAssocID="{56B907A2-0866-4FAA-9740-6E3C0DFBF431}" presName="descendantText" presStyleLbl="alignAccFollowNode1" presStyleIdx="2" presStyleCnt="6">
        <dgm:presLayoutVars>
          <dgm:bulletEnabled/>
        </dgm:presLayoutVars>
      </dgm:prSet>
      <dgm:spPr/>
    </dgm:pt>
    <dgm:pt modelId="{DC611A3F-63A3-432A-8DC1-FB47CE4202E3}" type="pres">
      <dgm:prSet presAssocID="{411F32BC-7EDD-454A-9504-7F435E01103B}" presName="sp" presStyleCnt="0"/>
      <dgm:spPr/>
    </dgm:pt>
    <dgm:pt modelId="{98281581-511A-4BFA-8A62-EDE11F901F16}" type="pres">
      <dgm:prSet presAssocID="{74C93DCE-6B87-42B4-B57A-DE01F94F839A}" presName="linNode" presStyleCnt="0"/>
      <dgm:spPr/>
    </dgm:pt>
    <dgm:pt modelId="{6C27B31D-9EB2-4CEE-93A2-B78439358F0D}" type="pres">
      <dgm:prSet presAssocID="{74C93DCE-6B87-42B4-B57A-DE01F94F839A}" presName="parentText" presStyleLbl="alignNode1" presStyleIdx="3" presStyleCnt="6">
        <dgm:presLayoutVars>
          <dgm:chMax val="1"/>
          <dgm:bulletEnabled/>
        </dgm:presLayoutVars>
      </dgm:prSet>
      <dgm:spPr/>
    </dgm:pt>
    <dgm:pt modelId="{072925FA-54E8-44CC-8087-6E3BF22F700A}" type="pres">
      <dgm:prSet presAssocID="{74C93DCE-6B87-42B4-B57A-DE01F94F839A}" presName="descendantText" presStyleLbl="alignAccFollowNode1" presStyleIdx="3" presStyleCnt="6">
        <dgm:presLayoutVars>
          <dgm:bulletEnabled/>
        </dgm:presLayoutVars>
      </dgm:prSet>
      <dgm:spPr/>
    </dgm:pt>
    <dgm:pt modelId="{1699C2D3-6EA0-4BCE-A0ED-CF82074AD733}" type="pres">
      <dgm:prSet presAssocID="{09FD8517-D01E-4035-90D9-3366D07D7AC9}" presName="sp" presStyleCnt="0"/>
      <dgm:spPr/>
    </dgm:pt>
    <dgm:pt modelId="{CAF740E4-4E99-4CB6-9D20-2ABAFEE9B69E}" type="pres">
      <dgm:prSet presAssocID="{F9C1A73D-1E0D-4E19-BF60-2C83802319D0}" presName="linNode" presStyleCnt="0"/>
      <dgm:spPr/>
    </dgm:pt>
    <dgm:pt modelId="{64A436C0-B595-4027-A8EC-F732A256D7EA}" type="pres">
      <dgm:prSet presAssocID="{F9C1A73D-1E0D-4E19-BF60-2C83802319D0}" presName="parentText" presStyleLbl="alignNode1" presStyleIdx="4" presStyleCnt="6">
        <dgm:presLayoutVars>
          <dgm:chMax val="1"/>
          <dgm:bulletEnabled/>
        </dgm:presLayoutVars>
      </dgm:prSet>
      <dgm:spPr/>
    </dgm:pt>
    <dgm:pt modelId="{F5255BC4-B8BE-4452-ABCD-4E43C2741CC3}" type="pres">
      <dgm:prSet presAssocID="{F9C1A73D-1E0D-4E19-BF60-2C83802319D0}" presName="descendantText" presStyleLbl="alignAccFollowNode1" presStyleIdx="4" presStyleCnt="6">
        <dgm:presLayoutVars>
          <dgm:bulletEnabled/>
        </dgm:presLayoutVars>
      </dgm:prSet>
      <dgm:spPr/>
    </dgm:pt>
    <dgm:pt modelId="{02D37DA3-B8D3-4199-887F-81156DD2E5A4}" type="pres">
      <dgm:prSet presAssocID="{5E4895A4-77ED-46A8-9487-3F8307C22F38}" presName="sp" presStyleCnt="0"/>
      <dgm:spPr/>
    </dgm:pt>
    <dgm:pt modelId="{C62CECF0-9F7B-4255-85D1-1E265BD3BEE8}" type="pres">
      <dgm:prSet presAssocID="{B357B926-23CA-4F53-B4C4-71273A86E8FC}" presName="linNode" presStyleCnt="0"/>
      <dgm:spPr/>
    </dgm:pt>
    <dgm:pt modelId="{24F4E1DF-E955-4E82-83BC-793BD1B2A9B3}" type="pres">
      <dgm:prSet presAssocID="{B357B926-23CA-4F53-B4C4-71273A86E8FC}" presName="parentText" presStyleLbl="alignNode1" presStyleIdx="5" presStyleCnt="6">
        <dgm:presLayoutVars>
          <dgm:chMax val="1"/>
          <dgm:bulletEnabled/>
        </dgm:presLayoutVars>
      </dgm:prSet>
      <dgm:spPr/>
    </dgm:pt>
    <dgm:pt modelId="{C0A2E4D5-87BB-49E6-BBA8-E4042BF08784}" type="pres">
      <dgm:prSet presAssocID="{B357B926-23CA-4F53-B4C4-71273A86E8FC}" presName="descendantText" presStyleLbl="alignAccFollowNode1" presStyleIdx="5" presStyleCnt="6">
        <dgm:presLayoutVars>
          <dgm:bulletEnabled/>
        </dgm:presLayoutVars>
      </dgm:prSet>
      <dgm:spPr/>
    </dgm:pt>
  </dgm:ptLst>
  <dgm:cxnLst>
    <dgm:cxn modelId="{A3418402-7418-4F90-9EE3-4537F2B24690}" srcId="{AEA503EC-9A0D-477C-A3B4-DD3BBAFAA601}" destId="{B357B926-23CA-4F53-B4C4-71273A86E8FC}" srcOrd="5" destOrd="0" parTransId="{BB4EC86D-C381-41E1-BAC8-C3FCFEBFFC51}" sibTransId="{ED45BFDE-A265-44D9-A486-1460CF8D346D}"/>
    <dgm:cxn modelId="{36FEEF0C-FA91-4D39-BBB2-E321E0DDC258}" srcId="{B357B926-23CA-4F53-B4C4-71273A86E8FC}" destId="{D9790AB1-226B-4E4E-ADAE-FC1EA81B74FB}" srcOrd="0" destOrd="0" parTransId="{F2CA1C25-F67D-4534-A9C0-A05564BAA661}" sibTransId="{B15BB2B5-46D1-4E58-B33B-DF8B820CC974}"/>
    <dgm:cxn modelId="{C3607414-19E8-4FC9-A38A-EF05528A1E4C}" type="presOf" srcId="{D271609A-3917-4075-968D-837B77929A0E}" destId="{1969C2BF-FF27-4D05-A024-C4BB9DDDA4A9}" srcOrd="0" destOrd="0" presId="urn:microsoft.com/office/officeart/2016/7/layout/VerticalSolidActionList"/>
    <dgm:cxn modelId="{8A193319-4414-4618-9CF3-FE1D4947842E}" type="presOf" srcId="{56B907A2-0866-4FAA-9740-6E3C0DFBF431}" destId="{9B28A9F3-7B0B-4FED-B219-14AEBD274F69}" srcOrd="0" destOrd="0" presId="urn:microsoft.com/office/officeart/2016/7/layout/VerticalSolidActionList"/>
    <dgm:cxn modelId="{59A3111A-C520-4115-853C-95FE25FDC142}" srcId="{44F9F3BF-7F01-4D66-932F-119114203741}" destId="{D271609A-3917-4075-968D-837B77929A0E}" srcOrd="0" destOrd="0" parTransId="{C067049C-729A-4EE7-8921-DBCF2E64E541}" sibTransId="{02E367D3-49DE-44E0-864F-00E4F366F464}"/>
    <dgm:cxn modelId="{96236F1B-7186-4F0D-951E-EACDFF3E18EA}" srcId="{DF0B28F4-3D6C-418A-AC59-4E1BC893A8B4}" destId="{A851606A-0DDB-4BFD-A96E-61ED3E4C6A02}" srcOrd="0" destOrd="0" parTransId="{207CDC25-0CB5-4CD5-82D5-98FEB569FA03}" sibTransId="{CE87E70D-5FF8-4478-8553-88B5260B0CD2}"/>
    <dgm:cxn modelId="{B6B6DB23-5D84-4340-9F0D-C532884316D2}" type="presOf" srcId="{D9790AB1-226B-4E4E-ADAE-FC1EA81B74FB}" destId="{C0A2E4D5-87BB-49E6-BBA8-E4042BF08784}" srcOrd="0" destOrd="0" presId="urn:microsoft.com/office/officeart/2016/7/layout/VerticalSolidActionList"/>
    <dgm:cxn modelId="{461DE82F-3ABB-447E-99FB-6BA1CB99D9DD}" srcId="{AEA503EC-9A0D-477C-A3B4-DD3BBAFAA601}" destId="{F9C1A73D-1E0D-4E19-BF60-2C83802319D0}" srcOrd="4" destOrd="0" parTransId="{852602F5-D80F-4530-9B9E-4A1639592700}" sibTransId="{5E4895A4-77ED-46A8-9487-3F8307C22F38}"/>
    <dgm:cxn modelId="{4E7C5362-BB8B-4B77-8CB8-D51C9C4CEF73}" srcId="{AEA503EC-9A0D-477C-A3B4-DD3BBAFAA601}" destId="{56B907A2-0866-4FAA-9740-6E3C0DFBF431}" srcOrd="2" destOrd="0" parTransId="{788BEE7E-8288-4D40-8DC1-0BE97E8A5B92}" sibTransId="{411F32BC-7EDD-454A-9504-7F435E01103B}"/>
    <dgm:cxn modelId="{95F08B6B-CA6B-4BCF-A720-EC98F54CA665}" type="presOf" srcId="{74C93DCE-6B87-42B4-B57A-DE01F94F839A}" destId="{6C27B31D-9EB2-4CEE-93A2-B78439358F0D}" srcOrd="0" destOrd="0" presId="urn:microsoft.com/office/officeart/2016/7/layout/VerticalSolidActionList"/>
    <dgm:cxn modelId="{5046A24D-AF99-48A7-AAFA-C6F98E0207EC}" type="presOf" srcId="{44F9F3BF-7F01-4D66-932F-119114203741}" destId="{4D11EDB6-EDF2-47A8-8762-8A6B580F3066}" srcOrd="0" destOrd="0" presId="urn:microsoft.com/office/officeart/2016/7/layout/VerticalSolidActionList"/>
    <dgm:cxn modelId="{FCA67E6F-D9B7-42EE-9374-57FD49BDBC3F}" srcId="{F9C1A73D-1E0D-4E19-BF60-2C83802319D0}" destId="{FA181809-B41A-4F8F-B74F-CFAE69FF20F0}" srcOrd="0" destOrd="0" parTransId="{85C26BC5-6163-48D0-A0B5-FDB626FEBF68}" sibTransId="{7AA8A402-8EA0-420A-A122-505FFF56D2D5}"/>
    <dgm:cxn modelId="{1F697D9A-3F5F-4C21-BB94-D533A7E5BD00}" srcId="{AEA503EC-9A0D-477C-A3B4-DD3BBAFAA601}" destId="{74C93DCE-6B87-42B4-B57A-DE01F94F839A}" srcOrd="3" destOrd="0" parTransId="{3DA7A736-6590-4B5B-9AA6-28A569448963}" sibTransId="{09FD8517-D01E-4035-90D9-3366D07D7AC9}"/>
    <dgm:cxn modelId="{3D63ECA8-F1CE-47FB-AEEF-6B533A795934}" srcId="{56B907A2-0866-4FAA-9740-6E3C0DFBF431}" destId="{29DB1239-56C9-4B5F-A3A8-58C7642226E1}" srcOrd="0" destOrd="0" parTransId="{733BBDFC-9981-44C3-A6C7-4B27CFE766A2}" sibTransId="{801B3EF6-98BB-4F96-9ED4-8B53DCCC54FC}"/>
    <dgm:cxn modelId="{E74078AC-A63B-403E-8E48-9120A1E851D3}" srcId="{AEA503EC-9A0D-477C-A3B4-DD3BBAFAA601}" destId="{44F9F3BF-7F01-4D66-932F-119114203741}" srcOrd="0" destOrd="0" parTransId="{0A55EB57-4766-4A47-8E42-84D85A9BEFC9}" sibTransId="{F0BFA6DB-D260-4840-9C77-636EBFF15233}"/>
    <dgm:cxn modelId="{BD2F79B1-CC7B-4D15-9129-5895B499CEED}" type="presOf" srcId="{FA181809-B41A-4F8F-B74F-CFAE69FF20F0}" destId="{F5255BC4-B8BE-4452-ABCD-4E43C2741CC3}" srcOrd="0" destOrd="0" presId="urn:microsoft.com/office/officeart/2016/7/layout/VerticalSolidActionList"/>
    <dgm:cxn modelId="{B839BCBE-361C-4D06-BA41-40DCDA430FFF}" type="presOf" srcId="{A851606A-0DDB-4BFD-A96E-61ED3E4C6A02}" destId="{217FA063-FCCE-466D-9144-3125E46E127F}" srcOrd="0" destOrd="0" presId="urn:microsoft.com/office/officeart/2016/7/layout/VerticalSolidActionList"/>
    <dgm:cxn modelId="{551140C0-8121-4707-B26E-DAE160A5C73D}" type="presOf" srcId="{B357B926-23CA-4F53-B4C4-71273A86E8FC}" destId="{24F4E1DF-E955-4E82-83BC-793BD1B2A9B3}" srcOrd="0" destOrd="0" presId="urn:microsoft.com/office/officeart/2016/7/layout/VerticalSolidActionList"/>
    <dgm:cxn modelId="{9C0DD9C9-AF87-48B5-AF39-57961BAAF391}" type="presOf" srcId="{43D06FAF-B198-4113-AE17-4656EE6FE995}" destId="{072925FA-54E8-44CC-8087-6E3BF22F700A}" srcOrd="0" destOrd="0" presId="urn:microsoft.com/office/officeart/2016/7/layout/VerticalSolidActionList"/>
    <dgm:cxn modelId="{7C9DA5CE-8D08-4ED4-8EB6-9E3404DCF0B0}" srcId="{74C93DCE-6B87-42B4-B57A-DE01F94F839A}" destId="{43D06FAF-B198-4113-AE17-4656EE6FE995}" srcOrd="0" destOrd="0" parTransId="{E461A558-7FD3-4915-BAFE-5F2665191B2A}" sibTransId="{5F78B230-88A9-4A13-9416-4827456180E6}"/>
    <dgm:cxn modelId="{C03E5CD5-8318-4B6F-9AF1-C1C54C2883BE}" type="presOf" srcId="{DF0B28F4-3D6C-418A-AC59-4E1BC893A8B4}" destId="{EAB11390-C310-4F2D-A304-85ED65E1C7EC}" srcOrd="0" destOrd="0" presId="urn:microsoft.com/office/officeart/2016/7/layout/VerticalSolidActionList"/>
    <dgm:cxn modelId="{CC1BA8E4-28EC-4AE6-9524-3B2C823C6AB5}" type="presOf" srcId="{F9C1A73D-1E0D-4E19-BF60-2C83802319D0}" destId="{64A436C0-B595-4027-A8EC-F732A256D7EA}" srcOrd="0" destOrd="0" presId="urn:microsoft.com/office/officeart/2016/7/layout/VerticalSolidActionList"/>
    <dgm:cxn modelId="{CB8B4EF5-A8E1-4831-925A-A7ABDA13DA58}" srcId="{AEA503EC-9A0D-477C-A3B4-DD3BBAFAA601}" destId="{DF0B28F4-3D6C-418A-AC59-4E1BC893A8B4}" srcOrd="1" destOrd="0" parTransId="{F2850E46-72D9-4861-8828-A4F64C481F71}" sibTransId="{35347D3B-511B-45DC-A377-C2CF1685DE0C}"/>
    <dgm:cxn modelId="{5106F2F5-E375-470C-AD40-9AB5C5B8A6E6}" type="presOf" srcId="{AEA503EC-9A0D-477C-A3B4-DD3BBAFAA601}" destId="{CBDEC361-2E8A-4167-BD72-C757A5172F23}" srcOrd="0" destOrd="0" presId="urn:microsoft.com/office/officeart/2016/7/layout/VerticalSolidActionList"/>
    <dgm:cxn modelId="{81C463FE-7EF2-44A8-9E36-301995DE4F6B}" type="presOf" srcId="{29DB1239-56C9-4B5F-A3A8-58C7642226E1}" destId="{495029F3-27F3-4432-AE7A-206443272E99}" srcOrd="0" destOrd="0" presId="urn:microsoft.com/office/officeart/2016/7/layout/VerticalSolidActionList"/>
    <dgm:cxn modelId="{4A075974-56DD-431D-8973-80DF313D93C6}" type="presParOf" srcId="{CBDEC361-2E8A-4167-BD72-C757A5172F23}" destId="{FD449730-6A11-434F-AC5A-8B6BAA5B4EC0}" srcOrd="0" destOrd="0" presId="urn:microsoft.com/office/officeart/2016/7/layout/VerticalSolidActionList"/>
    <dgm:cxn modelId="{21CEFBF6-3D38-439C-AAE3-D410105D2EDF}" type="presParOf" srcId="{FD449730-6A11-434F-AC5A-8B6BAA5B4EC0}" destId="{4D11EDB6-EDF2-47A8-8762-8A6B580F3066}" srcOrd="0" destOrd="0" presId="urn:microsoft.com/office/officeart/2016/7/layout/VerticalSolidActionList"/>
    <dgm:cxn modelId="{DABCD1F1-396F-42E4-8F91-910847BA64F5}" type="presParOf" srcId="{FD449730-6A11-434F-AC5A-8B6BAA5B4EC0}" destId="{1969C2BF-FF27-4D05-A024-C4BB9DDDA4A9}" srcOrd="1" destOrd="0" presId="urn:microsoft.com/office/officeart/2016/7/layout/VerticalSolidActionList"/>
    <dgm:cxn modelId="{0F6213D5-A9A0-4BD3-98F2-B53CBBCADA62}" type="presParOf" srcId="{CBDEC361-2E8A-4167-BD72-C757A5172F23}" destId="{5D32E875-A8CE-4353-9249-89CE50651E4D}" srcOrd="1" destOrd="0" presId="urn:microsoft.com/office/officeart/2016/7/layout/VerticalSolidActionList"/>
    <dgm:cxn modelId="{5A640DA2-2835-4921-8114-54A7DCFE32EB}" type="presParOf" srcId="{CBDEC361-2E8A-4167-BD72-C757A5172F23}" destId="{0124B951-088F-45E5-B9D2-1D441B007BA1}" srcOrd="2" destOrd="0" presId="urn:microsoft.com/office/officeart/2016/7/layout/VerticalSolidActionList"/>
    <dgm:cxn modelId="{54785740-4FA9-4DEC-9E23-1C8B57E53AA0}" type="presParOf" srcId="{0124B951-088F-45E5-B9D2-1D441B007BA1}" destId="{EAB11390-C310-4F2D-A304-85ED65E1C7EC}" srcOrd="0" destOrd="0" presId="urn:microsoft.com/office/officeart/2016/7/layout/VerticalSolidActionList"/>
    <dgm:cxn modelId="{F04AA998-AC49-455A-9600-899B4C41B9EA}" type="presParOf" srcId="{0124B951-088F-45E5-B9D2-1D441B007BA1}" destId="{217FA063-FCCE-466D-9144-3125E46E127F}" srcOrd="1" destOrd="0" presId="urn:microsoft.com/office/officeart/2016/7/layout/VerticalSolidActionList"/>
    <dgm:cxn modelId="{328A61C4-1889-4A82-8479-0A78ADB209BB}" type="presParOf" srcId="{CBDEC361-2E8A-4167-BD72-C757A5172F23}" destId="{8238D456-280B-4E19-BEC4-DE3ECE7A88C2}" srcOrd="3" destOrd="0" presId="urn:microsoft.com/office/officeart/2016/7/layout/VerticalSolidActionList"/>
    <dgm:cxn modelId="{EDAEE9E6-D30D-4096-BB82-26C61338BA5B}" type="presParOf" srcId="{CBDEC361-2E8A-4167-BD72-C757A5172F23}" destId="{CB22E94E-ED3F-4BA6-9172-172E5497C203}" srcOrd="4" destOrd="0" presId="urn:microsoft.com/office/officeart/2016/7/layout/VerticalSolidActionList"/>
    <dgm:cxn modelId="{FF6E3D1E-61FB-4AEE-98EF-6BA59288FF8B}" type="presParOf" srcId="{CB22E94E-ED3F-4BA6-9172-172E5497C203}" destId="{9B28A9F3-7B0B-4FED-B219-14AEBD274F69}" srcOrd="0" destOrd="0" presId="urn:microsoft.com/office/officeart/2016/7/layout/VerticalSolidActionList"/>
    <dgm:cxn modelId="{E41FC726-550A-43DD-81A4-ACE63875D39F}" type="presParOf" srcId="{CB22E94E-ED3F-4BA6-9172-172E5497C203}" destId="{495029F3-27F3-4432-AE7A-206443272E99}" srcOrd="1" destOrd="0" presId="urn:microsoft.com/office/officeart/2016/7/layout/VerticalSolidActionList"/>
    <dgm:cxn modelId="{C3B42B17-C2C3-493A-93B7-34E01986D876}" type="presParOf" srcId="{CBDEC361-2E8A-4167-BD72-C757A5172F23}" destId="{DC611A3F-63A3-432A-8DC1-FB47CE4202E3}" srcOrd="5" destOrd="0" presId="urn:microsoft.com/office/officeart/2016/7/layout/VerticalSolidActionList"/>
    <dgm:cxn modelId="{24D547B7-8202-4A57-AA8F-7021B6176A73}" type="presParOf" srcId="{CBDEC361-2E8A-4167-BD72-C757A5172F23}" destId="{98281581-511A-4BFA-8A62-EDE11F901F16}" srcOrd="6" destOrd="0" presId="urn:microsoft.com/office/officeart/2016/7/layout/VerticalSolidActionList"/>
    <dgm:cxn modelId="{E8217DFE-AFC2-449B-A93A-F3DA6857A838}" type="presParOf" srcId="{98281581-511A-4BFA-8A62-EDE11F901F16}" destId="{6C27B31D-9EB2-4CEE-93A2-B78439358F0D}" srcOrd="0" destOrd="0" presId="urn:microsoft.com/office/officeart/2016/7/layout/VerticalSolidActionList"/>
    <dgm:cxn modelId="{C1E70ED6-7D43-47F0-A102-92F72E7EF431}" type="presParOf" srcId="{98281581-511A-4BFA-8A62-EDE11F901F16}" destId="{072925FA-54E8-44CC-8087-6E3BF22F700A}" srcOrd="1" destOrd="0" presId="urn:microsoft.com/office/officeart/2016/7/layout/VerticalSolidActionList"/>
    <dgm:cxn modelId="{6CB800FF-04AA-47E6-A3B0-F8AAD2EC7F0E}" type="presParOf" srcId="{CBDEC361-2E8A-4167-BD72-C757A5172F23}" destId="{1699C2D3-6EA0-4BCE-A0ED-CF82074AD733}" srcOrd="7" destOrd="0" presId="urn:microsoft.com/office/officeart/2016/7/layout/VerticalSolidActionList"/>
    <dgm:cxn modelId="{77E10FDD-859B-4729-8C15-3A390B678217}" type="presParOf" srcId="{CBDEC361-2E8A-4167-BD72-C757A5172F23}" destId="{CAF740E4-4E99-4CB6-9D20-2ABAFEE9B69E}" srcOrd="8" destOrd="0" presId="urn:microsoft.com/office/officeart/2016/7/layout/VerticalSolidActionList"/>
    <dgm:cxn modelId="{06E45EFD-58BC-4318-9FBD-1FBF8781D9B2}" type="presParOf" srcId="{CAF740E4-4E99-4CB6-9D20-2ABAFEE9B69E}" destId="{64A436C0-B595-4027-A8EC-F732A256D7EA}" srcOrd="0" destOrd="0" presId="urn:microsoft.com/office/officeart/2016/7/layout/VerticalSolidActionList"/>
    <dgm:cxn modelId="{F4AC736F-8593-41CB-9983-4A97F90A579D}" type="presParOf" srcId="{CAF740E4-4E99-4CB6-9D20-2ABAFEE9B69E}" destId="{F5255BC4-B8BE-4452-ABCD-4E43C2741CC3}" srcOrd="1" destOrd="0" presId="urn:microsoft.com/office/officeart/2016/7/layout/VerticalSolidActionList"/>
    <dgm:cxn modelId="{F9FB2936-6A4A-48D8-A15C-A1E24FE1B57E}" type="presParOf" srcId="{CBDEC361-2E8A-4167-BD72-C757A5172F23}" destId="{02D37DA3-B8D3-4199-887F-81156DD2E5A4}" srcOrd="9" destOrd="0" presId="urn:microsoft.com/office/officeart/2016/7/layout/VerticalSolidActionList"/>
    <dgm:cxn modelId="{B0F3E302-F747-4280-9CE7-BD5683B12EB9}" type="presParOf" srcId="{CBDEC361-2E8A-4167-BD72-C757A5172F23}" destId="{C62CECF0-9F7B-4255-85D1-1E265BD3BEE8}" srcOrd="10" destOrd="0" presId="urn:microsoft.com/office/officeart/2016/7/layout/VerticalSolidActionList"/>
    <dgm:cxn modelId="{17625B90-8F76-4C9E-907C-608109B10D24}" type="presParOf" srcId="{C62CECF0-9F7B-4255-85D1-1E265BD3BEE8}" destId="{24F4E1DF-E955-4E82-83BC-793BD1B2A9B3}" srcOrd="0" destOrd="0" presId="urn:microsoft.com/office/officeart/2016/7/layout/VerticalSolidActionList"/>
    <dgm:cxn modelId="{1F34DC80-DCAE-4085-9B60-F255BA76C72F}" type="presParOf" srcId="{C62CECF0-9F7B-4255-85D1-1E265BD3BEE8}" destId="{C0A2E4D5-87BB-49E6-BBA8-E4042BF08784}"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A4338-41BF-494E-92F6-67D1FBCDB87D}">
      <dsp:nvSpPr>
        <dsp:cNvPr id="0" name=""/>
        <dsp:cNvSpPr/>
      </dsp:nvSpPr>
      <dsp:spPr>
        <a:xfrm>
          <a:off x="498517" y="1148"/>
          <a:ext cx="3598371" cy="2159022"/>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a:rPr>
            <a:t>Implement </a:t>
          </a:r>
          <a:r>
            <a:rPr lang="en-US" sz="2300" b="1" u="sng" kern="1200">
              <a:latin typeface="Arial" panose="020B0604020202020204"/>
            </a:rPr>
            <a:t>provider and nurse education </a:t>
          </a:r>
          <a:r>
            <a:rPr lang="en-US" sz="2300" kern="1200">
              <a:latin typeface="Arial" panose="020B0604020202020204"/>
            </a:rPr>
            <a:t>and other strategies to achieve buy-in</a:t>
          </a:r>
          <a:endParaRPr lang="en-US" sz="2300" kern="1200"/>
        </a:p>
      </dsp:txBody>
      <dsp:txXfrm>
        <a:off x="498517" y="1148"/>
        <a:ext cx="3598371" cy="2159022"/>
      </dsp:txXfrm>
    </dsp:sp>
    <dsp:sp modelId="{B7954B07-D8AB-46B3-AFAF-9CAD58F4C3B8}">
      <dsp:nvSpPr>
        <dsp:cNvPr id="0" name=""/>
        <dsp:cNvSpPr/>
      </dsp:nvSpPr>
      <dsp:spPr>
        <a:xfrm>
          <a:off x="4456726" y="1148"/>
          <a:ext cx="3598371" cy="2159022"/>
        </a:xfrm>
        <a:prstGeom prst="rect">
          <a:avLst/>
        </a:prstGeom>
        <a:solidFill>
          <a:schemeClr val="accent1">
            <a:shade val="80000"/>
            <a:hueOff val="114050"/>
            <a:satOff val="-9682"/>
            <a:lumOff val="72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a:rPr>
            <a:t>Implement </a:t>
          </a:r>
          <a:r>
            <a:rPr lang="en-US" sz="2300" b="1" u="sng" kern="1200">
              <a:latin typeface="Arial" panose="020B0604020202020204"/>
            </a:rPr>
            <a:t>standardized protocol/processes </a:t>
          </a:r>
          <a:r>
            <a:rPr lang="en-US" sz="2300" kern="1200">
              <a:latin typeface="Arial" panose="020B0604020202020204"/>
            </a:rPr>
            <a:t>for induction, labor support management and response to labor and FHR abnormalities</a:t>
          </a:r>
        </a:p>
      </dsp:txBody>
      <dsp:txXfrm>
        <a:off x="4456726" y="1148"/>
        <a:ext cx="3598371" cy="2159022"/>
      </dsp:txXfrm>
    </dsp:sp>
    <dsp:sp modelId="{5E44A233-2AF5-417B-B127-850AD1329191}">
      <dsp:nvSpPr>
        <dsp:cNvPr id="0" name=""/>
        <dsp:cNvSpPr/>
      </dsp:nvSpPr>
      <dsp:spPr>
        <a:xfrm>
          <a:off x="8414934" y="1148"/>
          <a:ext cx="3598371" cy="2159022"/>
        </a:xfrm>
        <a:prstGeom prst="rect">
          <a:avLst/>
        </a:prstGeom>
        <a:solidFill>
          <a:schemeClr val="accent1">
            <a:shade val="80000"/>
            <a:hueOff val="228100"/>
            <a:satOff val="-19365"/>
            <a:lumOff val="14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Arial" panose="020B0604020202020204"/>
            </a:rPr>
            <a:t>Integrate process to review and share data with clinical staff and share transparent unblinded </a:t>
          </a:r>
          <a:r>
            <a:rPr lang="en-US" sz="2300" b="1" u="sng" kern="1200">
              <a:latin typeface="Arial" panose="020B0604020202020204"/>
            </a:rPr>
            <a:t>provider-level data</a:t>
          </a:r>
        </a:p>
      </dsp:txBody>
      <dsp:txXfrm>
        <a:off x="8414934" y="1148"/>
        <a:ext cx="3598371" cy="2159022"/>
      </dsp:txXfrm>
    </dsp:sp>
    <dsp:sp modelId="{85366664-89B4-4388-8222-A837A7291944}">
      <dsp:nvSpPr>
        <dsp:cNvPr id="0" name=""/>
        <dsp:cNvSpPr/>
      </dsp:nvSpPr>
      <dsp:spPr>
        <a:xfrm>
          <a:off x="498517" y="2520008"/>
          <a:ext cx="3598371" cy="2159022"/>
        </a:xfrm>
        <a:prstGeom prst="rect">
          <a:avLst/>
        </a:prstGeom>
        <a:solidFill>
          <a:schemeClr val="accent1">
            <a:shade val="80000"/>
            <a:hueOff val="342151"/>
            <a:satOff val="-29047"/>
            <a:lumOff val="217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0" u="none" kern="1200"/>
            <a:t>Implement </a:t>
          </a:r>
          <a:r>
            <a:rPr lang="en-US" sz="2300" b="1" u="sng" kern="1200"/>
            <a:t>cesarean decision checklist</a:t>
          </a:r>
          <a:r>
            <a:rPr lang="en-US" sz="2300" b="0" u="none" kern="1200"/>
            <a:t> using ACOG/SMFM labor guidelines</a:t>
          </a:r>
        </a:p>
      </dsp:txBody>
      <dsp:txXfrm>
        <a:off x="498517" y="2520008"/>
        <a:ext cx="3598371" cy="2159022"/>
      </dsp:txXfrm>
    </dsp:sp>
    <dsp:sp modelId="{B5B71080-61FF-46AD-8DE7-B4AB30A9111B}">
      <dsp:nvSpPr>
        <dsp:cNvPr id="0" name=""/>
        <dsp:cNvSpPr/>
      </dsp:nvSpPr>
      <dsp:spPr>
        <a:xfrm>
          <a:off x="4456726" y="2520008"/>
          <a:ext cx="3598371" cy="2159022"/>
        </a:xfrm>
        <a:prstGeom prst="rect">
          <a:avLst/>
        </a:prstGeom>
        <a:solidFill>
          <a:schemeClr val="accent1">
            <a:shade val="80000"/>
            <a:hueOff val="456201"/>
            <a:satOff val="-38730"/>
            <a:lumOff val="290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u="none" kern="1200"/>
            <a:t>Implement </a:t>
          </a:r>
          <a:r>
            <a:rPr lang="en-US" sz="2300" b="1" u="sng" kern="1200"/>
            <a:t>decision huddles </a:t>
          </a:r>
          <a:r>
            <a:rPr lang="en-US" sz="2300" b="0" u="none" kern="1200"/>
            <a:t>and/or </a:t>
          </a:r>
          <a:r>
            <a:rPr lang="en-US" sz="2300" b="1" u="sng" kern="1200"/>
            <a:t>decision debriefs </a:t>
          </a:r>
          <a:r>
            <a:rPr lang="en-US" sz="2300" b="0" u="none" kern="1200"/>
            <a:t>with appropriate care team to standardize use of ACOG/SMFM guidelines and checklist</a:t>
          </a:r>
        </a:p>
      </dsp:txBody>
      <dsp:txXfrm>
        <a:off x="4456726" y="2520008"/>
        <a:ext cx="3598371" cy="2159022"/>
      </dsp:txXfrm>
    </dsp:sp>
    <dsp:sp modelId="{4CEAABF7-D73D-4F15-A995-87AD6BE883FE}">
      <dsp:nvSpPr>
        <dsp:cNvPr id="0" name=""/>
        <dsp:cNvSpPr/>
      </dsp:nvSpPr>
      <dsp:spPr>
        <a:xfrm>
          <a:off x="8414934" y="2520008"/>
          <a:ext cx="3598371" cy="2159022"/>
        </a:xfrm>
        <a:prstGeom prst="rect">
          <a:avLst/>
        </a:prstGeom>
        <a:solidFill>
          <a:schemeClr val="accent1">
            <a:shade val="80000"/>
            <a:hueOff val="570251"/>
            <a:satOff val="-48412"/>
            <a:lumOff val="363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u="none" kern="1200"/>
            <a:t>Implement workflow process to incorporate </a:t>
          </a:r>
          <a:r>
            <a:rPr lang="en-US" sz="2300" b="1" u="sng" kern="1200"/>
            <a:t>shared decision making</a:t>
          </a:r>
          <a:r>
            <a:rPr lang="en-US" sz="2300" b="0" u="none" kern="1200"/>
            <a:t> with the patient </a:t>
          </a:r>
          <a:endParaRPr lang="en-US" sz="2300" kern="1200"/>
        </a:p>
      </dsp:txBody>
      <dsp:txXfrm>
        <a:off x="8414934" y="2520008"/>
        <a:ext cx="3598371" cy="2159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CAC0C-D1CD-439D-9D13-55144BF31254}">
      <dsp:nvSpPr>
        <dsp:cNvPr id="0" name=""/>
        <dsp:cNvSpPr/>
      </dsp:nvSpPr>
      <dsp:spPr>
        <a:xfrm>
          <a:off x="2861" y="1202371"/>
          <a:ext cx="0" cy="3617078"/>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D3FFFC-684D-4648-B059-F8DB6D0DC8B3}">
      <dsp:nvSpPr>
        <dsp:cNvPr id="0" name=""/>
        <dsp:cNvSpPr/>
      </dsp:nvSpPr>
      <dsp:spPr>
        <a:xfrm>
          <a:off x="147851" y="1737382"/>
          <a:ext cx="1902382" cy="162768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CD3D6E-D3E6-4984-877E-118A93BC55D3}">
      <dsp:nvSpPr>
        <dsp:cNvPr id="0" name=""/>
        <dsp:cNvSpPr/>
      </dsp:nvSpPr>
      <dsp:spPr>
        <a:xfrm>
          <a:off x="103336" y="2950626"/>
          <a:ext cx="1902382" cy="1868823"/>
        </a:xfrm>
        <a:prstGeom prst="rect">
          <a:avLst/>
        </a:prstGeom>
        <a:noFill/>
        <a:ln>
          <a:noFill/>
        </a:ln>
        <a:effectLst/>
      </dsp:spPr>
      <dsp:style>
        <a:lnRef idx="0">
          <a:scrgbClr r="0" g="0" b="0"/>
        </a:lnRef>
        <a:fillRef idx="0">
          <a:scrgbClr r="0" g="0" b="0"/>
        </a:fillRef>
        <a:effectRef idx="0">
          <a:scrgbClr r="0" g="0" b="0"/>
        </a:effectRef>
        <a:fontRef idx="minor"/>
      </dsp:style>
    </dsp:sp>
    <dsp:sp modelId="{DDE046C9-00A1-4C3A-B6EF-AB42F31EBEA9}">
      <dsp:nvSpPr>
        <dsp:cNvPr id="0" name=""/>
        <dsp:cNvSpPr/>
      </dsp:nvSpPr>
      <dsp:spPr>
        <a:xfrm>
          <a:off x="2861" y="430537"/>
          <a:ext cx="2009487" cy="114177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kern="1200"/>
            <a:t>Missed Opportunity Review</a:t>
          </a:r>
          <a:endParaRPr lang="en-US" sz="2400" kern="1200"/>
        </a:p>
      </dsp:txBody>
      <dsp:txXfrm>
        <a:off x="2861" y="430537"/>
        <a:ext cx="2009487" cy="1141770"/>
      </dsp:txXfrm>
    </dsp:sp>
    <dsp:sp modelId="{FEAC6F2F-C490-4914-8FDB-BED96AEBAFF0}">
      <dsp:nvSpPr>
        <dsp:cNvPr id="0" name=""/>
        <dsp:cNvSpPr/>
      </dsp:nvSpPr>
      <dsp:spPr>
        <a:xfrm>
          <a:off x="2463364" y="1215921"/>
          <a:ext cx="0" cy="3617078"/>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72C939-6486-42F2-9B85-977EA62AD647}">
      <dsp:nvSpPr>
        <dsp:cNvPr id="0" name=""/>
        <dsp:cNvSpPr/>
      </dsp:nvSpPr>
      <dsp:spPr>
        <a:xfrm>
          <a:off x="2577440" y="1830135"/>
          <a:ext cx="1902382" cy="161694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B60E01-AB8D-415D-9BDD-B4D6C6A3397C}">
      <dsp:nvSpPr>
        <dsp:cNvPr id="0" name=""/>
        <dsp:cNvSpPr/>
      </dsp:nvSpPr>
      <dsp:spPr>
        <a:xfrm>
          <a:off x="2563838" y="2964176"/>
          <a:ext cx="1902382" cy="1868823"/>
        </a:xfrm>
        <a:prstGeom prst="rect">
          <a:avLst/>
        </a:prstGeom>
        <a:noFill/>
        <a:ln>
          <a:noFill/>
        </a:ln>
        <a:effectLst/>
      </dsp:spPr>
      <dsp:style>
        <a:lnRef idx="0">
          <a:scrgbClr r="0" g="0" b="0"/>
        </a:lnRef>
        <a:fillRef idx="0">
          <a:scrgbClr r="0" g="0" b="0"/>
        </a:fillRef>
        <a:effectRef idx="0">
          <a:scrgbClr r="0" g="0" b="0"/>
        </a:effectRef>
        <a:fontRef idx="minor"/>
      </dsp:style>
    </dsp:sp>
    <dsp:sp modelId="{D1E339B6-06E9-4617-9FB6-15EB0F41DFA2}">
      <dsp:nvSpPr>
        <dsp:cNvPr id="0" name=""/>
        <dsp:cNvSpPr/>
      </dsp:nvSpPr>
      <dsp:spPr>
        <a:xfrm>
          <a:off x="2463364" y="430537"/>
          <a:ext cx="2009487" cy="116887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kern="1200"/>
            <a:t>Provider Education Posters</a:t>
          </a:r>
          <a:endParaRPr lang="en-US" sz="2400" kern="1200"/>
        </a:p>
      </dsp:txBody>
      <dsp:txXfrm>
        <a:off x="2463364" y="430537"/>
        <a:ext cx="2009487" cy="1168870"/>
      </dsp:txXfrm>
    </dsp:sp>
    <dsp:sp modelId="{3F2FB080-59F4-4694-8F32-892F11A2C7A6}">
      <dsp:nvSpPr>
        <dsp:cNvPr id="0" name=""/>
        <dsp:cNvSpPr/>
      </dsp:nvSpPr>
      <dsp:spPr>
        <a:xfrm>
          <a:off x="4923866" y="1206925"/>
          <a:ext cx="0" cy="3617078"/>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0CFA12-F512-4AD1-A6D0-387302B122D8}">
      <dsp:nvSpPr>
        <dsp:cNvPr id="0" name=""/>
        <dsp:cNvSpPr/>
      </dsp:nvSpPr>
      <dsp:spPr>
        <a:xfrm>
          <a:off x="5117405" y="1788666"/>
          <a:ext cx="1902382" cy="162768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358442-4539-46E4-A7A3-DE1F03847943}">
      <dsp:nvSpPr>
        <dsp:cNvPr id="0" name=""/>
        <dsp:cNvSpPr/>
      </dsp:nvSpPr>
      <dsp:spPr>
        <a:xfrm>
          <a:off x="5024340" y="2955179"/>
          <a:ext cx="1902382" cy="1868823"/>
        </a:xfrm>
        <a:prstGeom prst="rect">
          <a:avLst/>
        </a:prstGeom>
        <a:noFill/>
        <a:ln>
          <a:noFill/>
        </a:ln>
        <a:effectLst/>
      </dsp:spPr>
      <dsp:style>
        <a:lnRef idx="0">
          <a:scrgbClr r="0" g="0" b="0"/>
        </a:lnRef>
        <a:fillRef idx="0">
          <a:scrgbClr r="0" g="0" b="0"/>
        </a:fillRef>
        <a:effectRef idx="0">
          <a:scrgbClr r="0" g="0" b="0"/>
        </a:effectRef>
        <a:fontRef idx="minor"/>
      </dsp:style>
    </dsp:sp>
    <dsp:sp modelId="{9A5A377C-5F64-40F1-8CD1-CA7FBB9E8D8B}">
      <dsp:nvSpPr>
        <dsp:cNvPr id="0" name=""/>
        <dsp:cNvSpPr/>
      </dsp:nvSpPr>
      <dsp:spPr>
        <a:xfrm>
          <a:off x="4923866" y="430537"/>
          <a:ext cx="2009487" cy="115087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kern="1200"/>
            <a:t>CMQCC Un-blinding Provider Data </a:t>
          </a:r>
          <a:endParaRPr lang="en-US" sz="2400" kern="1200"/>
        </a:p>
      </dsp:txBody>
      <dsp:txXfrm>
        <a:off x="4923866" y="430537"/>
        <a:ext cx="2009487" cy="1150877"/>
      </dsp:txXfrm>
    </dsp:sp>
    <dsp:sp modelId="{3431D009-3243-41CF-8E0B-361C13CC3850}">
      <dsp:nvSpPr>
        <dsp:cNvPr id="0" name=""/>
        <dsp:cNvSpPr/>
      </dsp:nvSpPr>
      <dsp:spPr>
        <a:xfrm>
          <a:off x="7384368" y="1235351"/>
          <a:ext cx="0" cy="3617078"/>
        </a:xfrm>
        <a:prstGeom prst="lin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FBEBF-FF5A-4DD3-8102-2A83DF7271DC}">
      <dsp:nvSpPr>
        <dsp:cNvPr id="0" name=""/>
        <dsp:cNvSpPr/>
      </dsp:nvSpPr>
      <dsp:spPr>
        <a:xfrm>
          <a:off x="7470004" y="1813609"/>
          <a:ext cx="1902382" cy="162768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66CE94-9438-49FC-B81D-B1B26550745E}">
      <dsp:nvSpPr>
        <dsp:cNvPr id="0" name=""/>
        <dsp:cNvSpPr/>
      </dsp:nvSpPr>
      <dsp:spPr>
        <a:xfrm>
          <a:off x="7484843" y="2983605"/>
          <a:ext cx="1902382" cy="1868823"/>
        </a:xfrm>
        <a:prstGeom prst="rect">
          <a:avLst/>
        </a:prstGeom>
        <a:noFill/>
        <a:ln>
          <a:noFill/>
        </a:ln>
        <a:effectLst/>
      </dsp:spPr>
      <dsp:style>
        <a:lnRef idx="0">
          <a:scrgbClr r="0" g="0" b="0"/>
        </a:lnRef>
        <a:fillRef idx="0">
          <a:scrgbClr r="0" g="0" b="0"/>
        </a:fillRef>
        <a:effectRef idx="0">
          <a:scrgbClr r="0" g="0" b="0"/>
        </a:effectRef>
        <a:fontRef idx="minor"/>
      </dsp:style>
    </dsp:sp>
    <dsp:sp modelId="{7D15BFE8-08D8-44E6-81F6-1874D4D09E4A}">
      <dsp:nvSpPr>
        <dsp:cNvPr id="0" name=""/>
        <dsp:cNvSpPr/>
      </dsp:nvSpPr>
      <dsp:spPr>
        <a:xfrm>
          <a:off x="7384368" y="430537"/>
          <a:ext cx="2009487" cy="120773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kern="1200"/>
            <a:t>Cesarean Decision Checklist</a:t>
          </a:r>
          <a:endParaRPr lang="en-US" sz="2400" kern="1200"/>
        </a:p>
      </dsp:txBody>
      <dsp:txXfrm>
        <a:off x="7384368" y="430537"/>
        <a:ext cx="2009487" cy="1207730"/>
      </dsp:txXfrm>
    </dsp:sp>
    <dsp:sp modelId="{301A92DB-265C-4C03-B417-72659E92BC19}">
      <dsp:nvSpPr>
        <dsp:cNvPr id="0" name=""/>
        <dsp:cNvSpPr/>
      </dsp:nvSpPr>
      <dsp:spPr>
        <a:xfrm>
          <a:off x="9844871" y="1208643"/>
          <a:ext cx="0" cy="3617078"/>
        </a:xfrm>
        <a:prstGeom prst="lin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3CFB3F-45B9-43AF-8463-FAF1FFB7A31F}">
      <dsp:nvSpPr>
        <dsp:cNvPr id="0" name=""/>
        <dsp:cNvSpPr/>
      </dsp:nvSpPr>
      <dsp:spPr>
        <a:xfrm>
          <a:off x="9954838" y="1790563"/>
          <a:ext cx="1902382" cy="1627685"/>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9D551B-B77B-4334-82CF-FB45F3736417}">
      <dsp:nvSpPr>
        <dsp:cNvPr id="0" name=""/>
        <dsp:cNvSpPr/>
      </dsp:nvSpPr>
      <dsp:spPr>
        <a:xfrm>
          <a:off x="9945345" y="2956897"/>
          <a:ext cx="1902382" cy="1868823"/>
        </a:xfrm>
        <a:prstGeom prst="rect">
          <a:avLst/>
        </a:prstGeom>
        <a:noFill/>
        <a:ln>
          <a:noFill/>
        </a:ln>
        <a:effectLst/>
      </dsp:spPr>
      <dsp:style>
        <a:lnRef idx="0">
          <a:scrgbClr r="0" g="0" b="0"/>
        </a:lnRef>
        <a:fillRef idx="0">
          <a:scrgbClr r="0" g="0" b="0"/>
        </a:fillRef>
        <a:effectRef idx="0">
          <a:scrgbClr r="0" g="0" b="0"/>
        </a:effectRef>
        <a:fontRef idx="minor"/>
      </dsp:style>
    </dsp:sp>
    <dsp:sp modelId="{BB80DAB0-BF5B-48E3-A6B2-B224CF5465BE}">
      <dsp:nvSpPr>
        <dsp:cNvPr id="0" name=""/>
        <dsp:cNvSpPr/>
      </dsp:nvSpPr>
      <dsp:spPr>
        <a:xfrm>
          <a:off x="9844871" y="430537"/>
          <a:ext cx="2009487" cy="1154314"/>
        </a:xfrm>
        <a:prstGeom prst="rect">
          <a:avLst/>
        </a:prstGeom>
        <a:solidFill>
          <a:srgbClr val="002060"/>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kern="1200"/>
            <a:t>Labor Management E-modules</a:t>
          </a:r>
        </a:p>
      </dsp:txBody>
      <dsp:txXfrm>
        <a:off x="9844871" y="430537"/>
        <a:ext cx="2009487" cy="11543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6E47F-41B6-4B49-9AB9-C4F53C51F631}">
      <dsp:nvSpPr>
        <dsp:cNvPr id="0" name=""/>
        <dsp:cNvSpPr/>
      </dsp:nvSpPr>
      <dsp:spPr>
        <a:xfrm>
          <a:off x="0" y="0"/>
          <a:ext cx="7929796" cy="1341031"/>
        </a:xfrm>
        <a:prstGeom prst="rect">
          <a:avLst/>
        </a:prstGeom>
        <a:solidFill>
          <a:srgbClr val="1C498B"/>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rtl="0">
            <a:lnSpc>
              <a:spcPct val="90000"/>
            </a:lnSpc>
            <a:spcBef>
              <a:spcPct val="0"/>
            </a:spcBef>
            <a:spcAft>
              <a:spcPts val="600"/>
            </a:spcAft>
            <a:buNone/>
          </a:pPr>
          <a:r>
            <a:rPr lang="en-US" sz="4800" kern="1200"/>
            <a:t>PVB Finish Line Goals:</a:t>
          </a:r>
          <a:r>
            <a:rPr lang="en-US" sz="4800" kern="1200">
              <a:latin typeface="Calibri" panose="020F0502020204030204"/>
            </a:rPr>
            <a:t> </a:t>
          </a:r>
          <a:endParaRPr lang="en-US" sz="4800" kern="1200"/>
        </a:p>
        <a:p>
          <a:pPr marL="0" lvl="0" indent="0" algn="ctr" defTabSz="2133600">
            <a:lnSpc>
              <a:spcPct val="90000"/>
            </a:lnSpc>
            <a:spcBef>
              <a:spcPct val="0"/>
            </a:spcBef>
            <a:spcAft>
              <a:spcPts val="600"/>
            </a:spcAft>
            <a:buNone/>
          </a:pPr>
          <a:r>
            <a:rPr lang="en-US" sz="3600" kern="1200"/>
            <a:t>QI Excellence Award</a:t>
          </a:r>
        </a:p>
      </dsp:txBody>
      <dsp:txXfrm>
        <a:off x="0" y="0"/>
        <a:ext cx="7929796" cy="1341031"/>
      </dsp:txXfrm>
    </dsp:sp>
    <dsp:sp modelId="{A5146FFA-5D72-4150-A4B0-92581BC433E9}">
      <dsp:nvSpPr>
        <dsp:cNvPr id="0" name=""/>
        <dsp:cNvSpPr/>
      </dsp:nvSpPr>
      <dsp:spPr>
        <a:xfrm>
          <a:off x="0" y="1341031"/>
          <a:ext cx="1982449" cy="28161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u="sng" kern="1200"/>
            <a:t>6</a:t>
          </a:r>
          <a:r>
            <a:rPr lang="en-US" sz="2600" kern="1200"/>
            <a:t> Key Structure Measures in Place</a:t>
          </a:r>
        </a:p>
      </dsp:txBody>
      <dsp:txXfrm>
        <a:off x="0" y="1341031"/>
        <a:ext cx="1982449" cy="2816166"/>
      </dsp:txXfrm>
    </dsp:sp>
    <dsp:sp modelId="{30CB18CA-6184-4B31-8689-5ED885DAC293}">
      <dsp:nvSpPr>
        <dsp:cNvPr id="0" name=""/>
        <dsp:cNvSpPr/>
      </dsp:nvSpPr>
      <dsp:spPr>
        <a:xfrm>
          <a:off x="1982449" y="1341031"/>
          <a:ext cx="1982449" cy="281616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u="sng" kern="1200"/>
            <a:t>80% </a:t>
          </a:r>
          <a:r>
            <a:rPr lang="en-US" sz="2600" kern="1200"/>
            <a:t>of Providers and Nurses educated on ACOG/SMFM Guidelines</a:t>
          </a:r>
          <a:endParaRPr lang="en-US" sz="2600" b="1" u="sng" kern="1200"/>
        </a:p>
      </dsp:txBody>
      <dsp:txXfrm>
        <a:off x="1982449" y="1341031"/>
        <a:ext cx="1982449" cy="2816166"/>
      </dsp:txXfrm>
    </dsp:sp>
    <dsp:sp modelId="{A13BCFBA-5639-4275-9D30-DA41E66B4D95}">
      <dsp:nvSpPr>
        <dsp:cNvPr id="0" name=""/>
        <dsp:cNvSpPr/>
      </dsp:nvSpPr>
      <dsp:spPr>
        <a:xfrm>
          <a:off x="3964898" y="1341031"/>
          <a:ext cx="1982449" cy="281616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u="sng" kern="1200">
              <a:ea typeface="+mn-lt"/>
              <a:cs typeface="+mn-lt"/>
            </a:rPr>
            <a:t>80% </a:t>
          </a:r>
          <a:r>
            <a:rPr lang="en-US" sz="2600" kern="1200">
              <a:ea typeface="+mn-lt"/>
              <a:cs typeface="+mn-lt"/>
            </a:rPr>
            <a:t>of all NTSV C-Sections Meeting ACOG/SMFM Guidelines</a:t>
          </a:r>
          <a:r>
            <a:rPr lang="en-US" sz="2600" kern="1200">
              <a:latin typeface="Calibri" panose="020F0502020204030204"/>
              <a:ea typeface="+mn-lt"/>
              <a:cs typeface="+mn-lt"/>
            </a:rPr>
            <a:t> </a:t>
          </a:r>
          <a:endParaRPr lang="en-US" sz="2600" b="1" u="sng" kern="1200"/>
        </a:p>
      </dsp:txBody>
      <dsp:txXfrm>
        <a:off x="3964898" y="1341031"/>
        <a:ext cx="1982449" cy="2816166"/>
      </dsp:txXfrm>
    </dsp:sp>
    <dsp:sp modelId="{33422456-B9A2-481F-A97B-DD1DEB2E620E}">
      <dsp:nvSpPr>
        <dsp:cNvPr id="0" name=""/>
        <dsp:cNvSpPr/>
      </dsp:nvSpPr>
      <dsp:spPr>
        <a:xfrm>
          <a:off x="5947347" y="1341031"/>
          <a:ext cx="1982449" cy="28161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t>NTSV C-Section Rate </a:t>
          </a:r>
          <a:r>
            <a:rPr lang="en-US" sz="2600" b="0" u="none" kern="1200"/>
            <a:t>≤</a:t>
          </a:r>
          <a:r>
            <a:rPr lang="en-US" sz="2600" b="1" u="sng" kern="1200"/>
            <a:t>23.6%</a:t>
          </a:r>
        </a:p>
      </dsp:txBody>
      <dsp:txXfrm>
        <a:off x="5947347" y="1341031"/>
        <a:ext cx="1982449" cy="2816166"/>
      </dsp:txXfrm>
    </dsp:sp>
    <dsp:sp modelId="{D0C257B7-398B-4816-9754-9EB0FA58D548}">
      <dsp:nvSpPr>
        <dsp:cNvPr id="0" name=""/>
        <dsp:cNvSpPr/>
      </dsp:nvSpPr>
      <dsp:spPr>
        <a:xfrm>
          <a:off x="0" y="4157198"/>
          <a:ext cx="7929796" cy="312907"/>
        </a:xfrm>
        <a:prstGeom prst="rect">
          <a:avLst/>
        </a:prstGeom>
        <a:solidFill>
          <a:srgbClr val="1C498B"/>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0CA9C-BD90-4A76-A0A8-BC6C34F40FF4}">
      <dsp:nvSpPr>
        <dsp:cNvPr id="0" name=""/>
        <dsp:cNvSpPr/>
      </dsp:nvSpPr>
      <dsp:spPr>
        <a:xfrm>
          <a:off x="2" y="0"/>
          <a:ext cx="11582394" cy="5327480"/>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F6C96-49A0-43E7-84FB-CDB05DDC84D3}">
      <dsp:nvSpPr>
        <dsp:cNvPr id="0" name=""/>
        <dsp:cNvSpPr/>
      </dsp:nvSpPr>
      <dsp:spPr>
        <a:xfrm>
          <a:off x="8921" y="1598243"/>
          <a:ext cx="1954529" cy="213099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solidFill>
                <a:schemeClr val="bg2">
                  <a:lumMod val="25000"/>
                </a:schemeClr>
              </a:solidFill>
              <a:latin typeface="Calibri" panose="020F0502020204030204"/>
            </a:rPr>
            <a:t>Hospital teams </a:t>
          </a:r>
          <a:endParaRPr lang="en-US" sz="2800" kern="1200">
            <a:solidFill>
              <a:schemeClr val="bg2">
                <a:lumMod val="25000"/>
              </a:schemeClr>
            </a:solidFill>
          </a:endParaRPr>
        </a:p>
        <a:p>
          <a:pPr marL="0" lvl="0" indent="0" algn="ctr" defTabSz="1244600" rtl="0">
            <a:lnSpc>
              <a:spcPct val="90000"/>
            </a:lnSpc>
            <a:spcBef>
              <a:spcPct val="0"/>
            </a:spcBef>
            <a:spcAft>
              <a:spcPct val="35000"/>
            </a:spcAft>
            <a:buNone/>
          </a:pPr>
          <a:r>
            <a:rPr lang="en-US" sz="2800" kern="1200">
              <a:solidFill>
                <a:schemeClr val="bg2">
                  <a:lumMod val="25000"/>
                </a:schemeClr>
              </a:solidFill>
              <a:latin typeface="Calibri" panose="020F0502020204030204"/>
            </a:rPr>
            <a:t>86/100</a:t>
          </a:r>
          <a:endParaRPr lang="en-US" sz="2800" kern="1200">
            <a:solidFill>
              <a:schemeClr val="bg2">
                <a:lumMod val="25000"/>
              </a:schemeClr>
            </a:solidFill>
          </a:endParaRPr>
        </a:p>
      </dsp:txBody>
      <dsp:txXfrm>
        <a:off x="104333" y="1693655"/>
        <a:ext cx="1763705" cy="1940168"/>
      </dsp:txXfrm>
    </dsp:sp>
    <dsp:sp modelId="{F642744B-0E60-437A-A6D6-7B8ED3A81897}">
      <dsp:nvSpPr>
        <dsp:cNvPr id="0" name=""/>
        <dsp:cNvSpPr/>
      </dsp:nvSpPr>
      <dsp:spPr>
        <a:xfrm>
          <a:off x="2289206" y="1598243"/>
          <a:ext cx="1954529" cy="2130992"/>
        </a:xfrm>
        <a:prstGeom prst="roundRect">
          <a:avLst/>
        </a:prstGeom>
        <a:solidFill>
          <a:schemeClr val="accent3">
            <a:hueOff val="581218"/>
            <a:satOff val="2675"/>
            <a:lumOff val="-45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2">
                  <a:lumMod val="25000"/>
                </a:schemeClr>
              </a:solidFill>
            </a:rPr>
            <a:t>Monthly webinars</a:t>
          </a:r>
        </a:p>
        <a:p>
          <a:pPr marL="0" lvl="0" indent="0" algn="ctr" defTabSz="1244600">
            <a:lnSpc>
              <a:spcPct val="90000"/>
            </a:lnSpc>
            <a:spcBef>
              <a:spcPct val="0"/>
            </a:spcBef>
            <a:spcAft>
              <a:spcPct val="35000"/>
            </a:spcAft>
            <a:buNone/>
          </a:pPr>
          <a:r>
            <a:rPr lang="en-US" sz="2800" kern="1200">
              <a:solidFill>
                <a:schemeClr val="bg2">
                  <a:lumMod val="25000"/>
                </a:schemeClr>
              </a:solidFill>
            </a:rPr>
            <a:t>8</a:t>
          </a:r>
        </a:p>
      </dsp:txBody>
      <dsp:txXfrm>
        <a:off x="2384618" y="1693655"/>
        <a:ext cx="1763705" cy="1940168"/>
      </dsp:txXfrm>
    </dsp:sp>
    <dsp:sp modelId="{41B9D34B-71F9-4671-94A0-91A7116303D7}">
      <dsp:nvSpPr>
        <dsp:cNvPr id="0" name=""/>
        <dsp:cNvSpPr/>
      </dsp:nvSpPr>
      <dsp:spPr>
        <a:xfrm>
          <a:off x="4569491" y="1598243"/>
          <a:ext cx="1954529" cy="2130992"/>
        </a:xfrm>
        <a:prstGeom prst="roundRect">
          <a:avLst/>
        </a:prstGeom>
        <a:solidFill>
          <a:schemeClr val="accent3">
            <a:hueOff val="1162435"/>
            <a:satOff val="5350"/>
            <a:lumOff val="-90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2">
                  <a:lumMod val="25000"/>
                </a:schemeClr>
              </a:solidFill>
            </a:rPr>
            <a:t>Data calls</a:t>
          </a:r>
        </a:p>
        <a:p>
          <a:pPr marL="0" lvl="0" indent="0" algn="ctr" defTabSz="1244600">
            <a:lnSpc>
              <a:spcPct val="90000"/>
            </a:lnSpc>
            <a:spcBef>
              <a:spcPct val="0"/>
            </a:spcBef>
            <a:spcAft>
              <a:spcPct val="35000"/>
            </a:spcAft>
            <a:buNone/>
          </a:pPr>
          <a:r>
            <a:rPr lang="en-US" sz="2800" kern="1200">
              <a:solidFill>
                <a:schemeClr val="bg2">
                  <a:lumMod val="25000"/>
                </a:schemeClr>
              </a:solidFill>
            </a:rPr>
            <a:t>2</a:t>
          </a:r>
        </a:p>
      </dsp:txBody>
      <dsp:txXfrm>
        <a:off x="4664903" y="1693655"/>
        <a:ext cx="1763705" cy="1940168"/>
      </dsp:txXfrm>
    </dsp:sp>
    <dsp:sp modelId="{2E86C2C1-84AA-4282-9C37-86EDBA13DBF7}">
      <dsp:nvSpPr>
        <dsp:cNvPr id="0" name=""/>
        <dsp:cNvSpPr/>
      </dsp:nvSpPr>
      <dsp:spPr>
        <a:xfrm>
          <a:off x="6849776" y="1598243"/>
          <a:ext cx="2409779" cy="2130992"/>
        </a:xfrm>
        <a:prstGeom prst="roundRect">
          <a:avLst/>
        </a:prstGeom>
        <a:solidFill>
          <a:schemeClr val="accent3">
            <a:hueOff val="1743653"/>
            <a:satOff val="8026"/>
            <a:lumOff val="-135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2">
                  <a:lumMod val="25000"/>
                </a:schemeClr>
              </a:solidFill>
            </a:rPr>
            <a:t>Regional community meetings</a:t>
          </a:r>
        </a:p>
        <a:p>
          <a:pPr marL="0" lvl="0" indent="0" algn="ctr" defTabSz="1244600" rtl="0">
            <a:lnSpc>
              <a:spcPct val="90000"/>
            </a:lnSpc>
            <a:spcBef>
              <a:spcPct val="0"/>
            </a:spcBef>
            <a:spcAft>
              <a:spcPct val="35000"/>
            </a:spcAft>
            <a:buNone/>
          </a:pPr>
          <a:r>
            <a:rPr lang="en-US" sz="2800" kern="1200">
              <a:solidFill>
                <a:schemeClr val="bg2">
                  <a:lumMod val="25000"/>
                </a:schemeClr>
              </a:solidFill>
            </a:rPr>
            <a:t>6</a:t>
          </a:r>
          <a:r>
            <a:rPr lang="en-US" sz="2800" kern="1200">
              <a:solidFill>
                <a:schemeClr val="bg2">
                  <a:lumMod val="25000"/>
                </a:schemeClr>
              </a:solidFill>
              <a:latin typeface="Calibri" panose="020F0502020204030204"/>
            </a:rPr>
            <a:t> </a:t>
          </a:r>
          <a:endParaRPr lang="en-US" sz="2800" kern="1200">
            <a:solidFill>
              <a:schemeClr val="bg2">
                <a:lumMod val="25000"/>
              </a:schemeClr>
            </a:solidFill>
          </a:endParaRPr>
        </a:p>
      </dsp:txBody>
      <dsp:txXfrm>
        <a:off x="6953802" y="1702269"/>
        <a:ext cx="2201727" cy="1922940"/>
      </dsp:txXfrm>
    </dsp:sp>
    <dsp:sp modelId="{3DDFC41B-8B66-4661-9F1A-2E24772A5171}">
      <dsp:nvSpPr>
        <dsp:cNvPr id="0" name=""/>
        <dsp:cNvSpPr/>
      </dsp:nvSpPr>
      <dsp:spPr>
        <a:xfrm>
          <a:off x="9585310" y="1598243"/>
          <a:ext cx="1988167" cy="2130992"/>
        </a:xfrm>
        <a:prstGeom prst="roundRect">
          <a:avLst/>
        </a:prstGeom>
        <a:solidFill>
          <a:schemeClr val="accent3">
            <a:hueOff val="2324871"/>
            <a:satOff val="10701"/>
            <a:lumOff val="-180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solidFill>
                <a:schemeClr val="bg2">
                  <a:lumMod val="25000"/>
                </a:schemeClr>
              </a:solidFill>
            </a:rPr>
            <a:t>Avg # of teams </a:t>
          </a:r>
          <a:r>
            <a:rPr lang="en-US" sz="2800" kern="1200">
              <a:solidFill>
                <a:schemeClr val="bg2">
                  <a:lumMod val="25000"/>
                </a:schemeClr>
              </a:solidFill>
              <a:latin typeface="Calibri" panose="020F0502020204030204"/>
            </a:rPr>
            <a:t>submitting </a:t>
          </a:r>
          <a:r>
            <a:rPr lang="en-US" sz="2800" kern="1200" err="1">
              <a:solidFill>
                <a:schemeClr val="bg2">
                  <a:lumMod val="25000"/>
                </a:schemeClr>
              </a:solidFill>
              <a:latin typeface="Calibri" panose="020F0502020204030204"/>
            </a:rPr>
            <a:t>mo</a:t>
          </a:r>
          <a:r>
            <a:rPr lang="en-US" sz="2800" kern="1200">
              <a:solidFill>
                <a:schemeClr val="bg2">
                  <a:lumMod val="25000"/>
                </a:schemeClr>
              </a:solidFill>
              <a:latin typeface="Calibri" panose="020F0502020204030204"/>
            </a:rPr>
            <a:t> data</a:t>
          </a:r>
          <a:endParaRPr lang="en-US" sz="2800" kern="1200">
            <a:solidFill>
              <a:schemeClr val="bg2">
                <a:lumMod val="25000"/>
              </a:schemeClr>
            </a:solidFill>
          </a:endParaRPr>
        </a:p>
        <a:p>
          <a:pPr marL="0" lvl="0" indent="0" algn="ctr" defTabSz="1244600">
            <a:lnSpc>
              <a:spcPct val="90000"/>
            </a:lnSpc>
            <a:spcBef>
              <a:spcPct val="0"/>
            </a:spcBef>
            <a:spcAft>
              <a:spcPct val="35000"/>
            </a:spcAft>
            <a:buNone/>
          </a:pPr>
          <a:r>
            <a:rPr lang="en-US" sz="2800" kern="1200">
              <a:solidFill>
                <a:schemeClr val="bg2">
                  <a:lumMod val="25000"/>
                </a:schemeClr>
              </a:solidFill>
            </a:rPr>
            <a:t>50</a:t>
          </a:r>
        </a:p>
      </dsp:txBody>
      <dsp:txXfrm>
        <a:off x="9682364" y="1695297"/>
        <a:ext cx="1794059" cy="19368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2238A-269D-4121-9ADA-EBCE5E48CF19}">
      <dsp:nvSpPr>
        <dsp:cNvPr id="0" name=""/>
        <dsp:cNvSpPr/>
      </dsp:nvSpPr>
      <dsp:spPr>
        <a:xfrm>
          <a:off x="861" y="64417"/>
          <a:ext cx="3359542" cy="2793997"/>
        </a:xfrm>
        <a:prstGeom prst="rect">
          <a:avLst/>
        </a:prstGeom>
        <a:gradFill rotWithShape="0">
          <a:gsLst>
            <a:gs pos="0">
              <a:schemeClr val="accent3">
                <a:alpha val="90000"/>
                <a:hueOff val="0"/>
                <a:satOff val="0"/>
                <a:lumOff val="0"/>
                <a:alphaOff val="0"/>
                <a:lumMod val="110000"/>
                <a:satMod val="105000"/>
                <a:tint val="67000"/>
              </a:schemeClr>
            </a:gs>
            <a:gs pos="50000">
              <a:schemeClr val="accent3">
                <a:alpha val="90000"/>
                <a:hueOff val="0"/>
                <a:satOff val="0"/>
                <a:lumOff val="0"/>
                <a:alphaOff val="0"/>
                <a:lumMod val="105000"/>
                <a:satMod val="103000"/>
                <a:tint val="73000"/>
              </a:schemeClr>
            </a:gs>
            <a:gs pos="100000">
              <a:schemeClr val="accent3">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1. </a:t>
          </a:r>
          <a:r>
            <a:rPr lang="en-US" sz="2400" b="1" kern="1200"/>
            <a:t>Screen all patients for social determinants of health needs </a:t>
          </a:r>
          <a:r>
            <a:rPr lang="en-US" sz="2400" kern="1200"/>
            <a:t>during prenatal care and at the delivery admission</a:t>
          </a:r>
          <a:r>
            <a:rPr lang="en-US" sz="2400" kern="1200">
              <a:latin typeface="Calibri" panose="020F0502020204030204"/>
            </a:rPr>
            <a:t> (sample screening tools)</a:t>
          </a:r>
          <a:endParaRPr lang="en-US" sz="2400" kern="1200"/>
        </a:p>
      </dsp:txBody>
      <dsp:txXfrm>
        <a:off x="861" y="64417"/>
        <a:ext cx="3359542" cy="2793997"/>
      </dsp:txXfrm>
    </dsp:sp>
    <dsp:sp modelId="{907C3F1D-6734-435D-B179-D8B4D71E35DC}">
      <dsp:nvSpPr>
        <dsp:cNvPr id="0" name=""/>
        <dsp:cNvSpPr/>
      </dsp:nvSpPr>
      <dsp:spPr>
        <a:xfrm>
          <a:off x="3696358" y="89896"/>
          <a:ext cx="3359542" cy="2743039"/>
        </a:xfrm>
        <a:prstGeom prst="rect">
          <a:avLst/>
        </a:prstGeom>
        <a:gradFill rotWithShape="0">
          <a:gsLst>
            <a:gs pos="0">
              <a:schemeClr val="accent3">
                <a:alpha val="90000"/>
                <a:hueOff val="0"/>
                <a:satOff val="0"/>
                <a:lumOff val="0"/>
                <a:alphaOff val="-20000"/>
                <a:lumMod val="110000"/>
                <a:satMod val="105000"/>
                <a:tint val="67000"/>
              </a:schemeClr>
            </a:gs>
            <a:gs pos="50000">
              <a:schemeClr val="accent3">
                <a:alpha val="90000"/>
                <a:hueOff val="0"/>
                <a:satOff val="0"/>
                <a:lumOff val="0"/>
                <a:alphaOff val="-20000"/>
                <a:lumMod val="105000"/>
                <a:satMod val="103000"/>
                <a:tint val="73000"/>
              </a:schemeClr>
            </a:gs>
            <a:gs pos="100000">
              <a:schemeClr val="accent3">
                <a:alpha val="90000"/>
                <a:hueOff val="0"/>
                <a:satOff val="0"/>
                <a:lumOff val="0"/>
                <a:alphaOff val="-2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2. </a:t>
          </a:r>
          <a:r>
            <a:rPr lang="en-US" sz="2400" b="1" kern="1200"/>
            <a:t>Create process flow to link screen positive patients to needed resources and services </a:t>
          </a:r>
          <a:r>
            <a:rPr lang="en-US" sz="2400" kern="1200"/>
            <a:t>(SDOH folder with tip sheets, </a:t>
          </a:r>
          <a:r>
            <a:rPr lang="en-US" sz="2400" kern="1200">
              <a:latin typeface="Calibri" panose="020F0502020204030204"/>
            </a:rPr>
            <a:t>mapping tool</a:t>
          </a:r>
          <a:r>
            <a:rPr lang="en-US" sz="2400" kern="1200"/>
            <a:t>)</a:t>
          </a:r>
        </a:p>
      </dsp:txBody>
      <dsp:txXfrm>
        <a:off x="3696358" y="89896"/>
        <a:ext cx="3359542" cy="2743039"/>
      </dsp:txXfrm>
    </dsp:sp>
    <dsp:sp modelId="{C99F7A41-B133-4BE6-BFB2-A8D6F08F7B2D}">
      <dsp:nvSpPr>
        <dsp:cNvPr id="0" name=""/>
        <dsp:cNvSpPr/>
      </dsp:nvSpPr>
      <dsp:spPr>
        <a:xfrm>
          <a:off x="1626191" y="3194368"/>
          <a:ext cx="3804379" cy="2015725"/>
        </a:xfrm>
        <a:prstGeom prst="rect">
          <a:avLst/>
        </a:prstGeom>
        <a:gradFill rotWithShape="0">
          <a:gsLst>
            <a:gs pos="0">
              <a:schemeClr val="accent3">
                <a:alpha val="90000"/>
                <a:hueOff val="0"/>
                <a:satOff val="0"/>
                <a:lumOff val="0"/>
                <a:alphaOff val="-40000"/>
                <a:lumMod val="110000"/>
                <a:satMod val="105000"/>
                <a:tint val="67000"/>
              </a:schemeClr>
            </a:gs>
            <a:gs pos="50000">
              <a:schemeClr val="accent3">
                <a:alpha val="90000"/>
                <a:hueOff val="0"/>
                <a:satOff val="0"/>
                <a:lumOff val="0"/>
                <a:alphaOff val="-40000"/>
                <a:lumMod val="105000"/>
                <a:satMod val="103000"/>
                <a:tint val="73000"/>
              </a:schemeClr>
            </a:gs>
            <a:gs pos="100000">
              <a:schemeClr val="accent3">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3. </a:t>
          </a:r>
          <a:r>
            <a:rPr lang="en-US" sz="2400" b="1" kern="1200"/>
            <a:t>Incorporating social determinants of health and discrimination factors </a:t>
          </a:r>
          <a:r>
            <a:rPr lang="en-US" sz="2400" kern="1200"/>
            <a:t>in hospital maternal morbidity reviews</a:t>
          </a:r>
          <a:r>
            <a:rPr lang="en-US" sz="2400" kern="1200">
              <a:latin typeface="Calibri" panose="020F0502020204030204"/>
            </a:rPr>
            <a:t> </a:t>
          </a:r>
          <a:endParaRPr lang="en-US" sz="2400" kern="1200"/>
        </a:p>
      </dsp:txBody>
      <dsp:txXfrm>
        <a:off x="1626191" y="3194368"/>
        <a:ext cx="3804379" cy="20157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7CB35-4F5C-45F3-9BD1-54544DB6E4FA}">
      <dsp:nvSpPr>
        <dsp:cNvPr id="0" name=""/>
        <dsp:cNvSpPr/>
      </dsp:nvSpPr>
      <dsp:spPr>
        <a:xfrm>
          <a:off x="0" y="486133"/>
          <a:ext cx="7099929" cy="1617545"/>
        </a:xfrm>
        <a:prstGeom prst="round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tx1">
                  <a:lumMod val="50000"/>
                </a:schemeClr>
              </a:solidFill>
            </a:rPr>
            <a:t>1. Implement processes and protocols for improving the collection and accuracy of patient-reported race/ethnicity data </a:t>
          </a:r>
        </a:p>
      </dsp:txBody>
      <dsp:txXfrm>
        <a:off x="78962" y="565095"/>
        <a:ext cx="6942005" cy="1459621"/>
      </dsp:txXfrm>
    </dsp:sp>
    <dsp:sp modelId="{5C3FD8D9-4E5B-4BCB-8420-FBA10AE20DD0}">
      <dsp:nvSpPr>
        <dsp:cNvPr id="0" name=""/>
        <dsp:cNvSpPr/>
      </dsp:nvSpPr>
      <dsp:spPr>
        <a:xfrm>
          <a:off x="0" y="2464394"/>
          <a:ext cx="7099929" cy="1544027"/>
        </a:xfrm>
        <a:prstGeom prst="round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tx1">
                  <a:lumMod val="50000"/>
                </a:schemeClr>
              </a:solidFill>
            </a:rPr>
            <a:t>2. Review maternal health quality data stratified by race, ethnicity, and Medicaid status to identify disparities and address opportunities for improvement </a:t>
          </a:r>
        </a:p>
      </dsp:txBody>
      <dsp:txXfrm>
        <a:off x="75373" y="2539767"/>
        <a:ext cx="6949183" cy="13932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B0850-B082-4E8F-886F-DF51D5E2E28E}">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1DC58B-D71F-4502-B095-8B3AF6616EBA}">
      <dsp:nvSpPr>
        <dsp:cNvPr id="0" name=""/>
        <dsp:cNvSpPr/>
      </dsp:nvSpPr>
      <dsp:spPr>
        <a:xfrm>
          <a:off x="610504" y="416587"/>
          <a:ext cx="7946987" cy="833607"/>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Take steps to engage patients and/or community members to provide input on quality improvement efforts</a:t>
          </a:r>
        </a:p>
      </dsp:txBody>
      <dsp:txXfrm>
        <a:off x="610504" y="416587"/>
        <a:ext cx="7946987" cy="833607"/>
      </dsp:txXfrm>
    </dsp:sp>
    <dsp:sp modelId="{71874FAF-6087-46ED-9034-FFCE72F6949B}">
      <dsp:nvSpPr>
        <dsp:cNvPr id="0" name=""/>
        <dsp:cNvSpPr/>
      </dsp:nvSpPr>
      <dsp:spPr>
        <a:xfrm>
          <a:off x="89500" y="312386"/>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B96C5F86-2BBB-4673-B89B-9EC3AE1A00ED}">
      <dsp:nvSpPr>
        <dsp:cNvPr id="0" name=""/>
        <dsp:cNvSpPr/>
      </dsp:nvSpPr>
      <dsp:spPr>
        <a:xfrm>
          <a:off x="1088431" y="1667215"/>
          <a:ext cx="7469060" cy="833607"/>
        </a:xfrm>
        <a:prstGeom prst="rect">
          <a:avLst/>
        </a:prstGeom>
        <a:gradFill rotWithShape="0">
          <a:gsLst>
            <a:gs pos="0">
              <a:schemeClr val="accent4">
                <a:hueOff val="3436489"/>
                <a:satOff val="-366"/>
                <a:lumOff val="6862"/>
                <a:alphaOff val="0"/>
                <a:lumMod val="110000"/>
                <a:satMod val="105000"/>
                <a:tint val="67000"/>
              </a:schemeClr>
            </a:gs>
            <a:gs pos="50000">
              <a:schemeClr val="accent4">
                <a:hueOff val="3436489"/>
                <a:satOff val="-366"/>
                <a:lumOff val="6862"/>
                <a:alphaOff val="0"/>
                <a:lumMod val="105000"/>
                <a:satMod val="103000"/>
                <a:tint val="73000"/>
              </a:schemeClr>
            </a:gs>
            <a:gs pos="100000">
              <a:schemeClr val="accent4">
                <a:hueOff val="3436489"/>
                <a:satOff val="-366"/>
                <a:lumOff val="686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latin typeface="Calibri" panose="020F0502020204030204"/>
            </a:rPr>
            <a:t>Implement</a:t>
          </a:r>
          <a:r>
            <a:rPr lang="en-US" sz="2400" kern="1200"/>
            <a:t> a strategy for sharing respectful care practices with patients and delivery staff</a:t>
          </a:r>
        </a:p>
      </dsp:txBody>
      <dsp:txXfrm>
        <a:off x="1088431" y="1667215"/>
        <a:ext cx="7469060" cy="833607"/>
      </dsp:txXfrm>
    </dsp:sp>
    <dsp:sp modelId="{A491941E-2E09-4765-83BE-67D3072A4345}">
      <dsp:nvSpPr>
        <dsp:cNvPr id="0" name=""/>
        <dsp:cNvSpPr/>
      </dsp:nvSpPr>
      <dsp:spPr>
        <a:xfrm>
          <a:off x="567426" y="1563014"/>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3436489"/>
              <a:satOff val="-366"/>
              <a:lumOff val="6862"/>
              <a:alphaOff val="0"/>
            </a:schemeClr>
          </a:solidFill>
          <a:prstDash val="solid"/>
          <a:miter lim="800000"/>
        </a:ln>
        <a:effectLst/>
      </dsp:spPr>
      <dsp:style>
        <a:lnRef idx="1">
          <a:scrgbClr r="0" g="0" b="0"/>
        </a:lnRef>
        <a:fillRef idx="2">
          <a:scrgbClr r="0" g="0" b="0"/>
        </a:fillRef>
        <a:effectRef idx="0">
          <a:scrgbClr r="0" g="0" b="0"/>
        </a:effectRef>
        <a:fontRef idx="minor"/>
      </dsp:style>
    </dsp:sp>
    <dsp:sp modelId="{E6018D90-4E59-4A8C-AB98-E66D0F9B92CF}">
      <dsp:nvSpPr>
        <dsp:cNvPr id="0" name=""/>
        <dsp:cNvSpPr/>
      </dsp:nvSpPr>
      <dsp:spPr>
        <a:xfrm>
          <a:off x="1088431" y="2917843"/>
          <a:ext cx="7469060" cy="833607"/>
        </a:xfrm>
        <a:prstGeom prst="rect">
          <a:avLst/>
        </a:prstGeom>
        <a:gradFill rotWithShape="0">
          <a:gsLst>
            <a:gs pos="0">
              <a:schemeClr val="accent4">
                <a:hueOff val="6872977"/>
                <a:satOff val="-732"/>
                <a:lumOff val="13724"/>
                <a:alphaOff val="0"/>
                <a:lumMod val="110000"/>
                <a:satMod val="105000"/>
                <a:tint val="67000"/>
              </a:schemeClr>
            </a:gs>
            <a:gs pos="50000">
              <a:schemeClr val="accent4">
                <a:hueOff val="6872977"/>
                <a:satOff val="-732"/>
                <a:lumOff val="13724"/>
                <a:alphaOff val="0"/>
                <a:lumMod val="105000"/>
                <a:satMod val="103000"/>
                <a:tint val="73000"/>
              </a:schemeClr>
            </a:gs>
            <a:gs pos="100000">
              <a:schemeClr val="accent4">
                <a:hueOff val="6872977"/>
                <a:satOff val="-732"/>
                <a:lumOff val="137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Implement the Patient Reported Experience Measure (PREM) patient survey to obtain feedback</a:t>
          </a:r>
        </a:p>
      </dsp:txBody>
      <dsp:txXfrm>
        <a:off x="1088431" y="2917843"/>
        <a:ext cx="7469060" cy="833607"/>
      </dsp:txXfrm>
    </dsp:sp>
    <dsp:sp modelId="{2D39C0D9-0BE1-41D1-A210-D31B73085B5C}">
      <dsp:nvSpPr>
        <dsp:cNvPr id="0" name=""/>
        <dsp:cNvSpPr/>
      </dsp:nvSpPr>
      <dsp:spPr>
        <a:xfrm>
          <a:off x="567426" y="2813642"/>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6872977"/>
              <a:satOff val="-732"/>
              <a:lumOff val="13724"/>
              <a:alphaOff val="0"/>
            </a:schemeClr>
          </a:solidFill>
          <a:prstDash val="solid"/>
          <a:miter lim="800000"/>
        </a:ln>
        <a:effectLst/>
      </dsp:spPr>
      <dsp:style>
        <a:lnRef idx="1">
          <a:scrgbClr r="0" g="0" b="0"/>
        </a:lnRef>
        <a:fillRef idx="2">
          <a:scrgbClr r="0" g="0" b="0"/>
        </a:fillRef>
        <a:effectRef idx="0">
          <a:scrgbClr r="0" g="0" b="0"/>
        </a:effectRef>
        <a:fontRef idx="minor"/>
      </dsp:style>
    </dsp:sp>
    <dsp:sp modelId="{871E4BC9-E9CD-47AC-A125-AA6E3E7B8FF0}">
      <dsp:nvSpPr>
        <dsp:cNvPr id="0" name=""/>
        <dsp:cNvSpPr/>
      </dsp:nvSpPr>
      <dsp:spPr>
        <a:xfrm>
          <a:off x="610504" y="4031193"/>
          <a:ext cx="7946987" cy="1108164"/>
        </a:xfrm>
        <a:prstGeom prst="rect">
          <a:avLst/>
        </a:prstGeom>
        <a:gradFill rotWithShape="0">
          <a:gsLst>
            <a:gs pos="0">
              <a:schemeClr val="accent4">
                <a:hueOff val="10309466"/>
                <a:satOff val="-1098"/>
                <a:lumOff val="20586"/>
                <a:alphaOff val="0"/>
                <a:lumMod val="110000"/>
                <a:satMod val="105000"/>
                <a:tint val="67000"/>
              </a:schemeClr>
            </a:gs>
            <a:gs pos="50000">
              <a:schemeClr val="accent4">
                <a:hueOff val="10309466"/>
                <a:satOff val="-1098"/>
                <a:lumOff val="20586"/>
                <a:alphaOff val="0"/>
                <a:lumMod val="105000"/>
                <a:satMod val="103000"/>
                <a:tint val="73000"/>
              </a:schemeClr>
            </a:gs>
            <a:gs pos="100000">
              <a:schemeClr val="accent4">
                <a:hueOff val="10309466"/>
                <a:satOff val="-1098"/>
                <a:lumOff val="2058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latin typeface="Calibri" panose="020F0502020204030204"/>
            </a:rPr>
            <a:t>Provide</a:t>
          </a:r>
          <a:r>
            <a:rPr lang="en-US" sz="2400" kern="1200"/>
            <a:t> postpartum safety patient education on urgent maternal warning signs, how to communicate with providers and scheduling early follow up</a:t>
          </a:r>
        </a:p>
      </dsp:txBody>
      <dsp:txXfrm>
        <a:off x="610504" y="4031193"/>
        <a:ext cx="7946987" cy="1108164"/>
      </dsp:txXfrm>
    </dsp:sp>
    <dsp:sp modelId="{6872A1FA-7A67-4BA7-A027-3ABFCC3E4C55}">
      <dsp:nvSpPr>
        <dsp:cNvPr id="0" name=""/>
        <dsp:cNvSpPr/>
      </dsp:nvSpPr>
      <dsp:spPr>
        <a:xfrm>
          <a:off x="89500" y="4064271"/>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10309466"/>
              <a:satOff val="-1098"/>
              <a:lumOff val="20586"/>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0D894-1F6B-4845-BEE8-EE5977748073}">
      <dsp:nvSpPr>
        <dsp:cNvPr id="0" name=""/>
        <dsp:cNvSpPr/>
      </dsp:nvSpPr>
      <dsp:spPr>
        <a:xfrm>
          <a:off x="1217472" y="301743"/>
          <a:ext cx="3950725" cy="3544809"/>
        </a:xfrm>
        <a:prstGeom prst="circularArrow">
          <a:avLst>
            <a:gd name="adj1" fmla="val 5689"/>
            <a:gd name="adj2" fmla="val 340510"/>
            <a:gd name="adj3" fmla="val 12433145"/>
            <a:gd name="adj4" fmla="val 18261636"/>
            <a:gd name="adj5" fmla="val 5908"/>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1A7A668-3814-4FC8-9280-A38EB37102B8}">
      <dsp:nvSpPr>
        <dsp:cNvPr id="0" name=""/>
        <dsp:cNvSpPr/>
      </dsp:nvSpPr>
      <dsp:spPr>
        <a:xfrm>
          <a:off x="1824118" y="0"/>
          <a:ext cx="2488021" cy="1244010"/>
        </a:xfrm>
        <a:prstGeom prst="round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lumMod val="50000"/>
                </a:schemeClr>
              </a:solidFill>
            </a:rPr>
            <a:t>Labor &amp; Delivery </a:t>
          </a:r>
        </a:p>
      </dsp:txBody>
      <dsp:txXfrm>
        <a:off x="1884846" y="60728"/>
        <a:ext cx="2366565" cy="1122554"/>
      </dsp:txXfrm>
    </dsp:sp>
    <dsp:sp modelId="{57CA7479-498D-4F79-B0CE-DF87CB90CFF4}">
      <dsp:nvSpPr>
        <dsp:cNvPr id="0" name=""/>
        <dsp:cNvSpPr/>
      </dsp:nvSpPr>
      <dsp:spPr>
        <a:xfrm>
          <a:off x="3537725" y="2328257"/>
          <a:ext cx="2488021" cy="1244010"/>
        </a:xfrm>
        <a:prstGeom prst="roundRect">
          <a:avLst/>
        </a:prstGeom>
        <a:gradFill rotWithShape="0">
          <a:gsLst>
            <a:gs pos="0">
              <a:schemeClr val="accent2">
                <a:shade val="80000"/>
                <a:hueOff val="111385"/>
                <a:satOff val="9396"/>
                <a:lumOff val="10062"/>
                <a:alphaOff val="0"/>
                <a:satMod val="103000"/>
                <a:lumMod val="102000"/>
                <a:tint val="94000"/>
              </a:schemeClr>
            </a:gs>
            <a:gs pos="50000">
              <a:schemeClr val="accent2">
                <a:shade val="80000"/>
                <a:hueOff val="111385"/>
                <a:satOff val="9396"/>
                <a:lumOff val="10062"/>
                <a:alphaOff val="0"/>
                <a:satMod val="110000"/>
                <a:lumMod val="100000"/>
                <a:shade val="100000"/>
              </a:schemeClr>
            </a:gs>
            <a:gs pos="100000">
              <a:schemeClr val="accent2">
                <a:shade val="80000"/>
                <a:hueOff val="111385"/>
                <a:satOff val="9396"/>
                <a:lumOff val="1006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lumMod val="50000"/>
                </a:schemeClr>
              </a:solidFill>
            </a:rPr>
            <a:t>Respectful Care Practices </a:t>
          </a:r>
        </a:p>
      </dsp:txBody>
      <dsp:txXfrm>
        <a:off x="3598453" y="2388985"/>
        <a:ext cx="2366565" cy="1122554"/>
      </dsp:txXfrm>
    </dsp:sp>
    <dsp:sp modelId="{0669E163-0634-4711-BFF8-7640BCAFA013}">
      <dsp:nvSpPr>
        <dsp:cNvPr id="0" name=""/>
        <dsp:cNvSpPr/>
      </dsp:nvSpPr>
      <dsp:spPr>
        <a:xfrm>
          <a:off x="850728" y="2328257"/>
          <a:ext cx="2488021" cy="1244010"/>
        </a:xfrm>
        <a:prstGeom prst="roundRect">
          <a:avLst/>
        </a:prstGeom>
        <a:gradFill rotWithShape="0">
          <a:gsLst>
            <a:gs pos="0">
              <a:schemeClr val="accent2">
                <a:shade val="80000"/>
                <a:hueOff val="222770"/>
                <a:satOff val="18793"/>
                <a:lumOff val="20124"/>
                <a:alphaOff val="0"/>
                <a:satMod val="103000"/>
                <a:lumMod val="102000"/>
                <a:tint val="94000"/>
              </a:schemeClr>
            </a:gs>
            <a:gs pos="50000">
              <a:schemeClr val="accent2">
                <a:shade val="80000"/>
                <a:hueOff val="222770"/>
                <a:satOff val="18793"/>
                <a:lumOff val="20124"/>
                <a:alphaOff val="0"/>
                <a:satMod val="110000"/>
                <a:lumMod val="100000"/>
                <a:shade val="100000"/>
              </a:schemeClr>
            </a:gs>
            <a:gs pos="100000">
              <a:schemeClr val="accent2">
                <a:shade val="80000"/>
                <a:hueOff val="222770"/>
                <a:satOff val="18793"/>
                <a:lumOff val="201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a:solidFill>
                <a:schemeClr val="tx1">
                  <a:lumMod val="50000"/>
                </a:schemeClr>
              </a:solidFill>
            </a:rPr>
            <a:t>PREM</a:t>
          </a:r>
        </a:p>
      </dsp:txBody>
      <dsp:txXfrm>
        <a:off x="911456" y="2388985"/>
        <a:ext cx="2366565" cy="11225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9C2BF-FF27-4D05-A024-C4BB9DDDA4A9}">
      <dsp:nvSpPr>
        <dsp:cNvPr id="0" name=""/>
        <dsp:cNvSpPr/>
      </dsp:nvSpPr>
      <dsp:spPr>
        <a:xfrm>
          <a:off x="1413451" y="837"/>
          <a:ext cx="5653807" cy="108876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9700" tIns="276547" rIns="109700" bIns="276547" numCol="1" spcCol="1270" anchor="ctr" anchorCtr="0">
          <a:noAutofit/>
        </a:bodyPr>
        <a:lstStyle/>
        <a:p>
          <a:pPr marL="0" lvl="0" indent="0" algn="l" defTabSz="889000">
            <a:lnSpc>
              <a:spcPct val="90000"/>
            </a:lnSpc>
            <a:spcBef>
              <a:spcPct val="0"/>
            </a:spcBef>
            <a:spcAft>
              <a:spcPct val="35000"/>
            </a:spcAft>
            <a:buNone/>
          </a:pPr>
          <a:r>
            <a:rPr lang="en-US" sz="2000" kern="1200"/>
            <a:t>Celebrate together</a:t>
          </a:r>
        </a:p>
      </dsp:txBody>
      <dsp:txXfrm>
        <a:off x="1413451" y="837"/>
        <a:ext cx="5653807" cy="1088769"/>
      </dsp:txXfrm>
    </dsp:sp>
    <dsp:sp modelId="{4D11EDB6-EDF2-47A8-8762-8A6B580F3066}">
      <dsp:nvSpPr>
        <dsp:cNvPr id="0" name=""/>
        <dsp:cNvSpPr/>
      </dsp:nvSpPr>
      <dsp:spPr>
        <a:xfrm>
          <a:off x="0" y="837"/>
          <a:ext cx="1413451" cy="10887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795" tIns="107546" rIns="74795" bIns="107546" numCol="1" spcCol="1270" anchor="ctr" anchorCtr="0">
          <a:noAutofit/>
        </a:bodyPr>
        <a:lstStyle/>
        <a:p>
          <a:pPr marL="0" lvl="0" indent="0" algn="ctr" defTabSz="1111250">
            <a:lnSpc>
              <a:spcPct val="90000"/>
            </a:lnSpc>
            <a:spcBef>
              <a:spcPct val="0"/>
            </a:spcBef>
            <a:spcAft>
              <a:spcPct val="35000"/>
            </a:spcAft>
            <a:buNone/>
          </a:pPr>
          <a:r>
            <a:rPr lang="en-US" sz="2500" kern="1200"/>
            <a:t>Celebrate</a:t>
          </a:r>
        </a:p>
      </dsp:txBody>
      <dsp:txXfrm>
        <a:off x="0" y="837"/>
        <a:ext cx="1413451" cy="1088769"/>
      </dsp:txXfrm>
    </dsp:sp>
    <dsp:sp modelId="{217FA063-FCCE-466D-9144-3125E46E127F}">
      <dsp:nvSpPr>
        <dsp:cNvPr id="0" name=""/>
        <dsp:cNvSpPr/>
      </dsp:nvSpPr>
      <dsp:spPr>
        <a:xfrm>
          <a:off x="1413451" y="1154933"/>
          <a:ext cx="5653807" cy="108876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9700" tIns="276547" rIns="109700" bIns="276547" numCol="1" spcCol="1270" anchor="ctr" anchorCtr="0">
          <a:noAutofit/>
        </a:bodyPr>
        <a:lstStyle/>
        <a:p>
          <a:pPr marL="0" lvl="0" indent="0" algn="l" defTabSz="889000">
            <a:lnSpc>
              <a:spcPct val="90000"/>
            </a:lnSpc>
            <a:spcBef>
              <a:spcPct val="0"/>
            </a:spcBef>
            <a:spcAft>
              <a:spcPct val="35000"/>
            </a:spcAft>
            <a:buNone/>
          </a:pPr>
          <a:r>
            <a:rPr lang="en-US" sz="2000" kern="1200"/>
            <a:t>Connect with other teams</a:t>
          </a:r>
        </a:p>
      </dsp:txBody>
      <dsp:txXfrm>
        <a:off x="1413451" y="1154933"/>
        <a:ext cx="5653807" cy="1088769"/>
      </dsp:txXfrm>
    </dsp:sp>
    <dsp:sp modelId="{EAB11390-C310-4F2D-A304-85ED65E1C7EC}">
      <dsp:nvSpPr>
        <dsp:cNvPr id="0" name=""/>
        <dsp:cNvSpPr/>
      </dsp:nvSpPr>
      <dsp:spPr>
        <a:xfrm>
          <a:off x="0" y="1154933"/>
          <a:ext cx="1413451" cy="108876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795" tIns="107546" rIns="74795" bIns="107546" numCol="1" spcCol="1270" anchor="ctr" anchorCtr="0">
          <a:noAutofit/>
        </a:bodyPr>
        <a:lstStyle/>
        <a:p>
          <a:pPr marL="0" lvl="0" indent="0" algn="ctr" defTabSz="1111250">
            <a:lnSpc>
              <a:spcPct val="90000"/>
            </a:lnSpc>
            <a:spcBef>
              <a:spcPct val="0"/>
            </a:spcBef>
            <a:spcAft>
              <a:spcPct val="35000"/>
            </a:spcAft>
            <a:buNone/>
          </a:pPr>
          <a:r>
            <a:rPr lang="en-US" sz="2500" kern="1200"/>
            <a:t>Connect</a:t>
          </a:r>
        </a:p>
      </dsp:txBody>
      <dsp:txXfrm>
        <a:off x="0" y="1154933"/>
        <a:ext cx="1413451" cy="1088769"/>
      </dsp:txXfrm>
    </dsp:sp>
    <dsp:sp modelId="{495029F3-27F3-4432-AE7A-206443272E99}">
      <dsp:nvSpPr>
        <dsp:cNvPr id="0" name=""/>
        <dsp:cNvSpPr/>
      </dsp:nvSpPr>
      <dsp:spPr>
        <a:xfrm>
          <a:off x="1413451" y="2309028"/>
          <a:ext cx="5653807" cy="108876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9700" tIns="276547" rIns="109700" bIns="276547" numCol="1" spcCol="1270" anchor="ctr" anchorCtr="0">
          <a:noAutofit/>
        </a:bodyPr>
        <a:lstStyle/>
        <a:p>
          <a:pPr marL="0" lvl="0" indent="0" algn="l" defTabSz="889000">
            <a:lnSpc>
              <a:spcPct val="90000"/>
            </a:lnSpc>
            <a:spcBef>
              <a:spcPct val="0"/>
            </a:spcBef>
            <a:spcAft>
              <a:spcPct val="35000"/>
            </a:spcAft>
            <a:buNone/>
          </a:pPr>
          <a:r>
            <a:rPr lang="en-US" sz="2000" kern="1200"/>
            <a:t>Learn from our speakers, panelists, each other</a:t>
          </a:r>
        </a:p>
      </dsp:txBody>
      <dsp:txXfrm>
        <a:off x="1413451" y="2309028"/>
        <a:ext cx="5653807" cy="1088769"/>
      </dsp:txXfrm>
    </dsp:sp>
    <dsp:sp modelId="{9B28A9F3-7B0B-4FED-B219-14AEBD274F69}">
      <dsp:nvSpPr>
        <dsp:cNvPr id="0" name=""/>
        <dsp:cNvSpPr/>
      </dsp:nvSpPr>
      <dsp:spPr>
        <a:xfrm>
          <a:off x="0" y="2309028"/>
          <a:ext cx="1413451" cy="108876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795" tIns="107546" rIns="74795" bIns="107546" numCol="1" spcCol="1270" anchor="ctr" anchorCtr="0">
          <a:noAutofit/>
        </a:bodyPr>
        <a:lstStyle/>
        <a:p>
          <a:pPr marL="0" lvl="0" indent="0" algn="ctr" defTabSz="1111250">
            <a:lnSpc>
              <a:spcPct val="90000"/>
            </a:lnSpc>
            <a:spcBef>
              <a:spcPct val="0"/>
            </a:spcBef>
            <a:spcAft>
              <a:spcPct val="35000"/>
            </a:spcAft>
            <a:buNone/>
          </a:pPr>
          <a:r>
            <a:rPr lang="en-US" sz="2500" kern="1200"/>
            <a:t>Learn</a:t>
          </a:r>
        </a:p>
      </dsp:txBody>
      <dsp:txXfrm>
        <a:off x="0" y="2309028"/>
        <a:ext cx="1413451" cy="1088769"/>
      </dsp:txXfrm>
    </dsp:sp>
    <dsp:sp modelId="{072925FA-54E8-44CC-8087-6E3BF22F700A}">
      <dsp:nvSpPr>
        <dsp:cNvPr id="0" name=""/>
        <dsp:cNvSpPr/>
      </dsp:nvSpPr>
      <dsp:spPr>
        <a:xfrm>
          <a:off x="1413451" y="3463124"/>
          <a:ext cx="5653807" cy="108876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9700" tIns="276547" rIns="109700" bIns="276547" numCol="1" spcCol="1270" anchor="ctr" anchorCtr="0">
          <a:noAutofit/>
        </a:bodyPr>
        <a:lstStyle/>
        <a:p>
          <a:pPr marL="0" lvl="0" indent="0" algn="l" defTabSz="889000">
            <a:lnSpc>
              <a:spcPct val="90000"/>
            </a:lnSpc>
            <a:spcBef>
              <a:spcPct val="0"/>
            </a:spcBef>
            <a:spcAft>
              <a:spcPct val="35000"/>
            </a:spcAft>
            <a:buNone/>
          </a:pPr>
          <a:r>
            <a:rPr lang="en-US" sz="2000" kern="1200"/>
            <a:t>Share your successes, challenges, &amp; ideas</a:t>
          </a:r>
        </a:p>
      </dsp:txBody>
      <dsp:txXfrm>
        <a:off x="1413451" y="3463124"/>
        <a:ext cx="5653807" cy="1088769"/>
      </dsp:txXfrm>
    </dsp:sp>
    <dsp:sp modelId="{6C27B31D-9EB2-4CEE-93A2-B78439358F0D}">
      <dsp:nvSpPr>
        <dsp:cNvPr id="0" name=""/>
        <dsp:cNvSpPr/>
      </dsp:nvSpPr>
      <dsp:spPr>
        <a:xfrm>
          <a:off x="0" y="3463124"/>
          <a:ext cx="1413451" cy="108876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795" tIns="107546" rIns="74795" bIns="107546" numCol="1" spcCol="1270" anchor="ctr" anchorCtr="0">
          <a:noAutofit/>
        </a:bodyPr>
        <a:lstStyle/>
        <a:p>
          <a:pPr marL="0" lvl="0" indent="0" algn="ctr" defTabSz="1111250">
            <a:lnSpc>
              <a:spcPct val="90000"/>
            </a:lnSpc>
            <a:spcBef>
              <a:spcPct val="0"/>
            </a:spcBef>
            <a:spcAft>
              <a:spcPct val="35000"/>
            </a:spcAft>
            <a:buNone/>
          </a:pPr>
          <a:r>
            <a:rPr lang="en-US" sz="2500" kern="1200"/>
            <a:t>Share</a:t>
          </a:r>
        </a:p>
      </dsp:txBody>
      <dsp:txXfrm>
        <a:off x="0" y="3463124"/>
        <a:ext cx="1413451" cy="1088769"/>
      </dsp:txXfrm>
    </dsp:sp>
    <dsp:sp modelId="{F5255BC4-B8BE-4452-ABCD-4E43C2741CC3}">
      <dsp:nvSpPr>
        <dsp:cNvPr id="0" name=""/>
        <dsp:cNvSpPr/>
      </dsp:nvSpPr>
      <dsp:spPr>
        <a:xfrm>
          <a:off x="1413451" y="4617219"/>
          <a:ext cx="5653807" cy="1088769"/>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9700" tIns="276547" rIns="109700" bIns="276547" numCol="1" spcCol="1270" anchor="ctr" anchorCtr="0">
          <a:noAutofit/>
        </a:bodyPr>
        <a:lstStyle/>
        <a:p>
          <a:pPr marL="0" lvl="0" indent="0" algn="l" defTabSz="889000" rtl="0">
            <a:lnSpc>
              <a:spcPct val="90000"/>
            </a:lnSpc>
            <a:spcBef>
              <a:spcPct val="0"/>
            </a:spcBef>
            <a:spcAft>
              <a:spcPct val="35000"/>
            </a:spcAft>
            <a:buNone/>
          </a:pPr>
          <a:r>
            <a:rPr lang="en-US" sz="2000" kern="1200">
              <a:latin typeface="Calibri" panose="020F0502020204030204"/>
            </a:rPr>
            <a:t>Take new strategies learned to approach your challenges</a:t>
          </a:r>
        </a:p>
      </dsp:txBody>
      <dsp:txXfrm>
        <a:off x="1413451" y="4617219"/>
        <a:ext cx="5653807" cy="1088769"/>
      </dsp:txXfrm>
    </dsp:sp>
    <dsp:sp modelId="{64A436C0-B595-4027-A8EC-F732A256D7EA}">
      <dsp:nvSpPr>
        <dsp:cNvPr id="0" name=""/>
        <dsp:cNvSpPr/>
      </dsp:nvSpPr>
      <dsp:spPr>
        <a:xfrm>
          <a:off x="0" y="4617219"/>
          <a:ext cx="1413451" cy="1088769"/>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795" tIns="107546" rIns="74795" bIns="107546" numCol="1" spcCol="1270" anchor="ctr" anchorCtr="0">
          <a:noAutofit/>
        </a:bodyPr>
        <a:lstStyle/>
        <a:p>
          <a:pPr marL="0" lvl="0" indent="0" algn="ctr" defTabSz="1111250">
            <a:lnSpc>
              <a:spcPct val="90000"/>
            </a:lnSpc>
            <a:spcBef>
              <a:spcPct val="0"/>
            </a:spcBef>
            <a:spcAft>
              <a:spcPct val="35000"/>
            </a:spcAft>
            <a:buNone/>
          </a:pPr>
          <a:r>
            <a:rPr lang="en-US" sz="2500" kern="1200">
              <a:latin typeface="Calibri" panose="020F0502020204030204"/>
            </a:rPr>
            <a:t>Take</a:t>
          </a:r>
        </a:p>
      </dsp:txBody>
      <dsp:txXfrm>
        <a:off x="0" y="4617219"/>
        <a:ext cx="1413451" cy="1088769"/>
      </dsp:txXfrm>
    </dsp:sp>
    <dsp:sp modelId="{C0A2E4D5-87BB-49E6-BBA8-E4042BF08784}">
      <dsp:nvSpPr>
        <dsp:cNvPr id="0" name=""/>
        <dsp:cNvSpPr/>
      </dsp:nvSpPr>
      <dsp:spPr>
        <a:xfrm>
          <a:off x="1413451" y="5771315"/>
          <a:ext cx="5653807" cy="108876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9700" tIns="276547" rIns="109700" bIns="276547" numCol="1" spcCol="1270" anchor="ctr" anchorCtr="0">
          <a:noAutofit/>
        </a:bodyPr>
        <a:lstStyle/>
        <a:p>
          <a:pPr marL="0" lvl="0" indent="0" algn="l" defTabSz="889000" rtl="0">
            <a:lnSpc>
              <a:spcPct val="90000"/>
            </a:lnSpc>
            <a:spcBef>
              <a:spcPct val="0"/>
            </a:spcBef>
            <a:spcAft>
              <a:spcPct val="35000"/>
            </a:spcAft>
            <a:buNone/>
          </a:pPr>
          <a:r>
            <a:rPr lang="en-US" sz="2000" kern="1200">
              <a:latin typeface="Calibri" panose="020F0502020204030204"/>
            </a:rPr>
            <a:t>Gain fresh motivation to continue this important work</a:t>
          </a:r>
        </a:p>
      </dsp:txBody>
      <dsp:txXfrm>
        <a:off x="1413451" y="5771315"/>
        <a:ext cx="5653807" cy="1088769"/>
      </dsp:txXfrm>
    </dsp:sp>
    <dsp:sp modelId="{24F4E1DF-E955-4E82-83BC-793BD1B2A9B3}">
      <dsp:nvSpPr>
        <dsp:cNvPr id="0" name=""/>
        <dsp:cNvSpPr/>
      </dsp:nvSpPr>
      <dsp:spPr>
        <a:xfrm>
          <a:off x="0" y="5771315"/>
          <a:ext cx="1413451" cy="10887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795" tIns="107546" rIns="74795" bIns="107546" numCol="1" spcCol="1270" anchor="ctr" anchorCtr="0">
          <a:noAutofit/>
        </a:bodyPr>
        <a:lstStyle/>
        <a:p>
          <a:pPr marL="0" lvl="0" indent="0" algn="ctr" defTabSz="1111250">
            <a:lnSpc>
              <a:spcPct val="90000"/>
            </a:lnSpc>
            <a:spcBef>
              <a:spcPct val="0"/>
            </a:spcBef>
            <a:spcAft>
              <a:spcPct val="35000"/>
            </a:spcAft>
            <a:buNone/>
          </a:pPr>
          <a:r>
            <a:rPr lang="en-US" sz="2500" kern="1200">
              <a:latin typeface="Calibri" panose="020F0502020204030204"/>
            </a:rPr>
            <a:t>Gain</a:t>
          </a:r>
        </a:p>
      </dsp:txBody>
      <dsp:txXfrm>
        <a:off x="0" y="5771315"/>
        <a:ext cx="1413451" cy="10887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0.57306</cdr:x>
      <cdr:y>0.74618</cdr:y>
    </cdr:from>
    <cdr:to>
      <cdr:x>0.61636</cdr:x>
      <cdr:y>0.86254</cdr:y>
    </cdr:to>
    <cdr:sp macro="" textlink="">
      <cdr:nvSpPr>
        <cdr:cNvPr id="2" name="Rectangle 1"/>
        <cdr:cNvSpPr/>
      </cdr:nvSpPr>
      <cdr:spPr>
        <a:xfrm xmlns:a="http://schemas.openxmlformats.org/drawingml/2006/main">
          <a:off x="5861530" y="3481497"/>
          <a:ext cx="442912" cy="542926"/>
        </a:xfrm>
        <a:prstGeom xmlns:a="http://schemas.openxmlformats.org/drawingml/2006/main" prst="rect">
          <a:avLst/>
        </a:prstGeom>
        <a:solidFill xmlns:a="http://schemas.openxmlformats.org/drawingml/2006/main">
          <a:srgbClr val="00CC6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E7A80B-3D03-4EA0-9465-0DF0A9D99042}" type="datetimeFigureOut">
              <a:rPr lang="en-US" smtClean="0"/>
              <a:t>5/27/2022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47C4E-2555-48D5-B810-2EFF142F540E}" type="slidenum">
              <a:rPr lang="en-US" smtClean="0"/>
              <a:t>‹#›</a:t>
            </a:fld>
            <a:endParaRPr lang="en-US"/>
          </a:p>
        </p:txBody>
      </p:sp>
    </p:spTree>
    <p:extLst>
      <p:ext uri="{BB962C8B-B14F-4D97-AF65-F5344CB8AC3E}">
        <p14:creationId xmlns:p14="http://schemas.microsoft.com/office/powerpoint/2010/main" val="3274649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need to re-evaluate when ONA provides approval*****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F37E85-25AE-4180-83F8-4026108C46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548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 1:</a:t>
            </a:r>
            <a:r>
              <a:rPr lang="en-US" baseline="0"/>
              <a:t> add lines </a:t>
            </a:r>
            <a:r>
              <a:rPr lang="en-US"/>
              <a:t>Show at least 4 in place, 6</a:t>
            </a:r>
            <a:r>
              <a:rPr lang="en-US" baseline="0"/>
              <a:t> in place or working on it</a:t>
            </a:r>
          </a:p>
          <a:p>
            <a:r>
              <a:rPr lang="en-US" baseline="0"/>
              <a:t>Option 2: 6 SM graphs </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98C9C-57D0-47E2-BD68-0A8BE9AB54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944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98C9C-57D0-47E2-BD68-0A8BE9AB54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229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98C9C-57D0-47E2-BD68-0A8BE9AB54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308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98C9C-57D0-47E2-BD68-0A8BE9AB54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750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98C9C-57D0-47E2-BD68-0A8BE9AB54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402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98C9C-57D0-47E2-BD68-0A8BE9AB54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506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39725" y="679450"/>
            <a:ext cx="6030913" cy="3394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a:t>*New picture</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31597" indent="-281383">
              <a:defRPr>
                <a:solidFill>
                  <a:schemeClr val="tx1"/>
                </a:solidFill>
                <a:latin typeface="Arial" pitchFamily="34" charset="0"/>
                <a:ea typeface="MS PGothic" pitchFamily="34" charset="-128"/>
              </a:defRPr>
            </a:lvl2pPr>
            <a:lvl3pPr marL="1125533" indent="-225107">
              <a:defRPr>
                <a:solidFill>
                  <a:schemeClr val="tx1"/>
                </a:solidFill>
                <a:latin typeface="Arial" pitchFamily="34" charset="0"/>
                <a:ea typeface="MS PGothic" pitchFamily="34" charset="-128"/>
              </a:defRPr>
            </a:lvl3pPr>
            <a:lvl4pPr marL="1575745" indent="-225107">
              <a:defRPr>
                <a:solidFill>
                  <a:schemeClr val="tx1"/>
                </a:solidFill>
                <a:latin typeface="Arial" pitchFamily="34" charset="0"/>
                <a:ea typeface="MS PGothic" pitchFamily="34" charset="-128"/>
              </a:defRPr>
            </a:lvl4pPr>
            <a:lvl5pPr marL="2025959" indent="-225107">
              <a:defRPr>
                <a:solidFill>
                  <a:schemeClr val="tx1"/>
                </a:solidFill>
                <a:latin typeface="Arial" pitchFamily="34" charset="0"/>
                <a:ea typeface="MS PGothic" pitchFamily="34" charset="-128"/>
              </a:defRPr>
            </a:lvl5pPr>
            <a:lvl6pPr marL="2476173" indent="-225107" eaLnBrk="0" fontAlgn="base" hangingPunct="0">
              <a:spcBef>
                <a:spcPct val="0"/>
              </a:spcBef>
              <a:spcAft>
                <a:spcPct val="0"/>
              </a:spcAft>
              <a:defRPr>
                <a:solidFill>
                  <a:schemeClr val="tx1"/>
                </a:solidFill>
                <a:latin typeface="Arial" pitchFamily="34" charset="0"/>
                <a:ea typeface="MS PGothic" pitchFamily="34" charset="-128"/>
              </a:defRPr>
            </a:lvl6pPr>
            <a:lvl7pPr marL="2926386" indent="-225107" eaLnBrk="0" fontAlgn="base" hangingPunct="0">
              <a:spcBef>
                <a:spcPct val="0"/>
              </a:spcBef>
              <a:spcAft>
                <a:spcPct val="0"/>
              </a:spcAft>
              <a:defRPr>
                <a:solidFill>
                  <a:schemeClr val="tx1"/>
                </a:solidFill>
                <a:latin typeface="Arial" pitchFamily="34" charset="0"/>
                <a:ea typeface="MS PGothic" pitchFamily="34" charset="-128"/>
              </a:defRPr>
            </a:lvl7pPr>
            <a:lvl8pPr marL="3376598" indent="-225107" eaLnBrk="0" fontAlgn="base" hangingPunct="0">
              <a:spcBef>
                <a:spcPct val="0"/>
              </a:spcBef>
              <a:spcAft>
                <a:spcPct val="0"/>
              </a:spcAft>
              <a:defRPr>
                <a:solidFill>
                  <a:schemeClr val="tx1"/>
                </a:solidFill>
                <a:latin typeface="Arial" pitchFamily="34" charset="0"/>
                <a:ea typeface="MS PGothic" pitchFamily="34" charset="-128"/>
              </a:defRPr>
            </a:lvl8pPr>
            <a:lvl9pPr marL="3826810" indent="-225107"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33F94C-C7C4-40F1-8D43-2A90996B2406}" type="slidenum">
              <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102749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Could</a:t>
            </a:r>
            <a:r>
              <a:rPr lang="en-US" baseline="0"/>
              <a:t> add community engagement meetings here just for another number box?</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540EB-5334-4296-967C-10B4D905E3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385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34/44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10D5F-16A8-4D34-83B0-5C0147B14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484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10D5F-16A8-4D34-83B0-5C0147B14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89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539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endParaRPr lang="en-US"/>
          </a:p>
          <a:p>
            <a:endParaRPr lang="en-US"/>
          </a:p>
          <a:p>
            <a:endParaRPr lang="en-US"/>
          </a:p>
          <a:p>
            <a:endParaRPr lang="en-US"/>
          </a:p>
        </p:txBody>
      </p:sp>
    </p:spTree>
    <p:extLst>
      <p:ext uri="{BB962C8B-B14F-4D97-AF65-F5344CB8AC3E}">
        <p14:creationId xmlns:p14="http://schemas.microsoft.com/office/powerpoint/2010/main" val="1893626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058998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algn="l" rtl="0" fontAlgn="base">
              <a:buFont typeface="Arial" panose="020B0604020202020204" pitchFamily="34" charset="0"/>
              <a:buNone/>
            </a:pPr>
            <a:r>
              <a:rPr lang="en-US" sz="1200" b="0" i="0">
                <a:solidFill>
                  <a:srgbClr val="000000"/>
                </a:solidFill>
                <a:effectLst/>
                <a:latin typeface="Calibri" panose="020F0502020204030204" pitchFamily="34" charset="0"/>
              </a:rPr>
              <a:t>Structure Measures- highlight/congratulate the success in place/working on measures: how to consolidate these</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Implemented standardized social determinants of health screening tools for delivery admission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Implemented affiliated prenatal care sites standardized screening tools for universal social determinants of health screening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Completed ILPQC social determinants of health community resources mapping tool and shared with affiliated outpatient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Incorporating discussion of social determinants of health and discrimination as potential factors in hospital maternal morbidity reviews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Protocol for improving the collection and accuracy of patient-reported race/ethnicity data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Process to review maternal health quality data stratified by race/ethnicity and Medicaid status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Engaged patients and/or community members to provide input on quality improvement efforts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Sharing expected respectful care practices with delivery staff and patients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Implicit Bias Training (line graph) </a:t>
            </a:r>
          </a:p>
          <a:p>
            <a:endParaRPr lang="en-US"/>
          </a:p>
        </p:txBody>
      </p:sp>
    </p:spTree>
    <p:extLst>
      <p:ext uri="{BB962C8B-B14F-4D97-AF65-F5344CB8AC3E}">
        <p14:creationId xmlns:p14="http://schemas.microsoft.com/office/powerpoint/2010/main" val="453858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none"/>
              <a:t>Let’s move this pic to respectful care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3161973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8C3DB7-969D-4A59-8649-0E72341B5C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565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0">
              <a:solidFill>
                <a:schemeClr val="tx1"/>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1289607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10D5F-16A8-4D34-83B0-5C0147B14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802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3122383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9363" rtl="0" eaLnBrk="1" fontAlgn="auto" latinLnBrk="0" hangingPunct="1">
              <a:lnSpc>
                <a:spcPct val="100000"/>
              </a:lnSpc>
              <a:spcBef>
                <a:spcPts val="0"/>
              </a:spcBef>
              <a:spcAft>
                <a:spcPts val="0"/>
              </a:spcAft>
              <a:buClrTx/>
              <a:buSzTx/>
              <a:buFontTx/>
              <a:buNone/>
              <a:tabLst/>
              <a:defRPr/>
            </a:pPr>
            <a:fld id="{26CEC867-692B-4954-BAD2-14D58E14F61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9363"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997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10D5F-16A8-4D34-83B0-5C0147B14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691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a:t>
            </a:r>
            <a:r>
              <a:rPr lang="en-US" baseline="0"/>
              <a:t> received the webpage link in their registration email or can go to the ILPQC website correct?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077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2918999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004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10D5F-16A8-4D34-83B0-5C0147B14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008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How to show increase in oud cases in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A12C0-1972-49F4-905E-E8EEB852C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461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Stop at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A12C0-1972-49F4-905E-E8EEB852C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33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A12C0-1972-49F4-905E-E8EEB852C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161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658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158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1A400F9-CF10-4F94-84BB-F76AD0810D3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785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EC867-692B-4954-BAD2-14D58E14F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853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 1:</a:t>
            </a:r>
            <a:r>
              <a:rPr lang="en-US" baseline="0"/>
              <a:t> add lines </a:t>
            </a:r>
            <a:r>
              <a:rPr lang="en-US"/>
              <a:t>Show at least 4 in place, 6</a:t>
            </a:r>
            <a:r>
              <a:rPr lang="en-US" baseline="0"/>
              <a:t> in place or working on it</a:t>
            </a:r>
          </a:p>
          <a:p>
            <a:r>
              <a:rPr lang="en-US" baseline="0"/>
              <a:t>Option 2: 6 SM graphs </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98C9C-57D0-47E2-BD68-0A8BE9AB54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61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98C9C-57D0-47E2-BD68-0A8BE9AB54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4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788405-E37A-4CCD-BABC-D475B0D9760F}"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6AEF5-F2BF-4904-9C2B-636B3C38AF7A}" type="slidenum">
              <a:rPr lang="en-US" smtClean="0"/>
              <a:t>‹#›</a:t>
            </a:fld>
            <a:endParaRPr lang="en-US"/>
          </a:p>
        </p:txBody>
      </p:sp>
    </p:spTree>
    <p:extLst>
      <p:ext uri="{BB962C8B-B14F-4D97-AF65-F5344CB8AC3E}">
        <p14:creationId xmlns:p14="http://schemas.microsoft.com/office/powerpoint/2010/main" val="3897974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88405-E37A-4CCD-BABC-D475B0D9760F}"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6AEF5-F2BF-4904-9C2B-636B3C38AF7A}" type="slidenum">
              <a:rPr lang="en-US" smtClean="0"/>
              <a:t>‹#›</a:t>
            </a:fld>
            <a:endParaRPr lang="en-US"/>
          </a:p>
        </p:txBody>
      </p:sp>
    </p:spTree>
    <p:extLst>
      <p:ext uri="{BB962C8B-B14F-4D97-AF65-F5344CB8AC3E}">
        <p14:creationId xmlns:p14="http://schemas.microsoft.com/office/powerpoint/2010/main" val="3082151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88405-E37A-4CCD-BABC-D475B0D9760F}"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6AEF5-F2BF-4904-9C2B-636B3C38AF7A}" type="slidenum">
              <a:rPr lang="en-US" smtClean="0"/>
              <a:t>‹#›</a:t>
            </a:fld>
            <a:endParaRPr lang="en-US"/>
          </a:p>
        </p:txBody>
      </p:sp>
    </p:spTree>
    <p:extLst>
      <p:ext uri="{BB962C8B-B14F-4D97-AF65-F5344CB8AC3E}">
        <p14:creationId xmlns:p14="http://schemas.microsoft.com/office/powerpoint/2010/main" val="2921484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983378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4677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505475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573169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660436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33871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776224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88405-E37A-4CCD-BABC-D475B0D9760F}"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6AEF5-F2BF-4904-9C2B-636B3C38AF7A}" type="slidenum">
              <a:rPr lang="en-US" smtClean="0"/>
              <a:t>‹#›</a:t>
            </a:fld>
            <a:endParaRPr lang="en-US"/>
          </a:p>
        </p:txBody>
      </p:sp>
    </p:spTree>
    <p:extLst>
      <p:ext uri="{BB962C8B-B14F-4D97-AF65-F5344CB8AC3E}">
        <p14:creationId xmlns:p14="http://schemas.microsoft.com/office/powerpoint/2010/main" val="3516845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02458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19863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41483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541511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61293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71783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788405-E37A-4CCD-BABC-D475B0D9760F}"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6AEF5-F2BF-4904-9C2B-636B3C38AF7A}" type="slidenum">
              <a:rPr lang="en-US" smtClean="0"/>
              <a:t>‹#›</a:t>
            </a:fld>
            <a:endParaRPr lang="en-US"/>
          </a:p>
        </p:txBody>
      </p:sp>
    </p:spTree>
    <p:extLst>
      <p:ext uri="{BB962C8B-B14F-4D97-AF65-F5344CB8AC3E}">
        <p14:creationId xmlns:p14="http://schemas.microsoft.com/office/powerpoint/2010/main" val="1577136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788405-E37A-4CCD-BABC-D475B0D9760F}"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6AEF5-F2BF-4904-9C2B-636B3C38AF7A}" type="slidenum">
              <a:rPr lang="en-US" smtClean="0"/>
              <a:t>‹#›</a:t>
            </a:fld>
            <a:endParaRPr lang="en-US"/>
          </a:p>
        </p:txBody>
      </p:sp>
    </p:spTree>
    <p:extLst>
      <p:ext uri="{BB962C8B-B14F-4D97-AF65-F5344CB8AC3E}">
        <p14:creationId xmlns:p14="http://schemas.microsoft.com/office/powerpoint/2010/main" val="760750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788405-E37A-4CCD-BABC-D475B0D9760F}" type="datetimeFigureOut">
              <a:rPr lang="en-US" smtClean="0"/>
              <a:t>5/27/2022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66AEF5-F2BF-4904-9C2B-636B3C38AF7A}" type="slidenum">
              <a:rPr lang="en-US" smtClean="0"/>
              <a:t>‹#›</a:t>
            </a:fld>
            <a:endParaRPr lang="en-US"/>
          </a:p>
        </p:txBody>
      </p:sp>
    </p:spTree>
    <p:extLst>
      <p:ext uri="{BB962C8B-B14F-4D97-AF65-F5344CB8AC3E}">
        <p14:creationId xmlns:p14="http://schemas.microsoft.com/office/powerpoint/2010/main" val="2414732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788405-E37A-4CCD-BABC-D475B0D9760F}" type="datetimeFigureOut">
              <a:rPr lang="en-US" smtClean="0"/>
              <a:t>5/27/2022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66AEF5-F2BF-4904-9C2B-636B3C38AF7A}" type="slidenum">
              <a:rPr lang="en-US" smtClean="0"/>
              <a:t>‹#›</a:t>
            </a:fld>
            <a:endParaRPr lang="en-US"/>
          </a:p>
        </p:txBody>
      </p:sp>
    </p:spTree>
    <p:extLst>
      <p:ext uri="{BB962C8B-B14F-4D97-AF65-F5344CB8AC3E}">
        <p14:creationId xmlns:p14="http://schemas.microsoft.com/office/powerpoint/2010/main" val="2778348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88405-E37A-4CCD-BABC-D475B0D9760F}" type="datetimeFigureOut">
              <a:rPr lang="en-US" smtClean="0"/>
              <a:t>5/27/2022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66AEF5-F2BF-4904-9C2B-636B3C38AF7A}" type="slidenum">
              <a:rPr lang="en-US" smtClean="0"/>
              <a:t>‹#›</a:t>
            </a:fld>
            <a:endParaRPr lang="en-US"/>
          </a:p>
        </p:txBody>
      </p:sp>
    </p:spTree>
    <p:extLst>
      <p:ext uri="{BB962C8B-B14F-4D97-AF65-F5344CB8AC3E}">
        <p14:creationId xmlns:p14="http://schemas.microsoft.com/office/powerpoint/2010/main" val="3638141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88405-E37A-4CCD-BABC-D475B0D9760F}"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6AEF5-F2BF-4904-9C2B-636B3C38AF7A}" type="slidenum">
              <a:rPr lang="en-US" smtClean="0"/>
              <a:t>‹#›</a:t>
            </a:fld>
            <a:endParaRPr lang="en-US"/>
          </a:p>
        </p:txBody>
      </p:sp>
    </p:spTree>
    <p:extLst>
      <p:ext uri="{BB962C8B-B14F-4D97-AF65-F5344CB8AC3E}">
        <p14:creationId xmlns:p14="http://schemas.microsoft.com/office/powerpoint/2010/main" val="405575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88405-E37A-4CCD-BABC-D475B0D9760F}"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6AEF5-F2BF-4904-9C2B-636B3C38AF7A}" type="slidenum">
              <a:rPr lang="en-US" smtClean="0"/>
              <a:t>‹#›</a:t>
            </a:fld>
            <a:endParaRPr lang="en-US"/>
          </a:p>
        </p:txBody>
      </p:sp>
    </p:spTree>
    <p:extLst>
      <p:ext uri="{BB962C8B-B14F-4D97-AF65-F5344CB8AC3E}">
        <p14:creationId xmlns:p14="http://schemas.microsoft.com/office/powerpoint/2010/main" val="3286955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88405-E37A-4CCD-BABC-D475B0D9760F}" type="datetimeFigureOut">
              <a:rPr lang="en-US" smtClean="0"/>
              <a:t>5/27/2022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6AEF5-F2BF-4904-9C2B-636B3C38AF7A}" type="slidenum">
              <a:rPr lang="en-US" smtClean="0"/>
              <a:t>‹#›</a:t>
            </a:fld>
            <a:endParaRPr lang="en-US"/>
          </a:p>
        </p:txBody>
      </p:sp>
    </p:spTree>
    <p:extLst>
      <p:ext uri="{BB962C8B-B14F-4D97-AF65-F5344CB8AC3E}">
        <p14:creationId xmlns:p14="http://schemas.microsoft.com/office/powerpoint/2010/main" val="386834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1383952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microsoft.com/office/2018/10/relationships/comments" Target="../comments/modernComment_101_77B35B4D.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microsoft.com/office/2018/10/relationships/comments" Target="../comments/modernComment_10A_BD9EF5B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8/10/relationships/comments" Target="../comments/modernComment_10C_85303BDA.xml"/><Relationship Id="rId1" Type="http://schemas.openxmlformats.org/officeDocument/2006/relationships/slideLayout" Target="../slideLayouts/slideLayout20.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microsoft.com/office/2018/10/relationships/comments" Target="../comments/modernComment_10D_DBFA8CB7.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10E_9EEAFBB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0F_7DC5EDEC.xml"/><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10_67411D3A.xml"/><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11_EE9473D9.xml"/><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2_738F0CA8.xml"/><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microsoft.com/office/2018/10/relationships/comments" Target="../comments/modernComment_113_76AAD083.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microsoft.com/office/2018/10/relationships/comments" Target="../comments/modernComment_115_F641F310.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chart" Target="../charts/chart6.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18_902A4BB6.xml"/><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microsoft.com/office/2018/10/relationships/comments" Target="../comments/modernComment_119_4738D5A1.xml"/><Relationship Id="rId1" Type="http://schemas.openxmlformats.org/officeDocument/2006/relationships/slideLayout" Target="../slideLayouts/slideLayout19.xml"/><Relationship Id="rId4" Type="http://schemas.openxmlformats.org/officeDocument/2006/relationships/chart" Target="../charts/char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3.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chart" Target="../charts/chart14.xml"/><Relationship Id="rId2" Type="http://schemas.microsoft.com/office/2018/10/relationships/comments" Target="../comments/modernComment_11B_9A009138.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diagramColors" Target="../diagrams/colors2.xml"/><Relationship Id="rId11" Type="http://schemas.openxmlformats.org/officeDocument/2006/relationships/image" Target="../media/image48.png"/><Relationship Id="rId5" Type="http://schemas.openxmlformats.org/officeDocument/2006/relationships/diagramQuickStyle" Target="../diagrams/quickStyle2.xml"/><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diagramLayout" Target="../diagrams/layout2.xml"/><Relationship Id="rId9" Type="http://schemas.openxmlformats.org/officeDocument/2006/relationships/image" Target="../media/image46.png"/><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18/10/relationships/comments" Target="../comments/modernComment_11E_DF8D3417.xml"/><Relationship Id="rId7" Type="http://schemas.openxmlformats.org/officeDocument/2006/relationships/diagramColors" Target="../diagrams/colors3.xml"/><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hyperlink" Target="mailto:info@ilpqc.or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20_734E1B14.xml"/><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124_E069E07C.xml"/><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60.png"/><Relationship Id="rId4" Type="http://schemas.openxmlformats.org/officeDocument/2006/relationships/hyperlink" Target="https://www.perinatalqi.org/event/SPEAKUPILJUN2022CONFERENC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8" Type="http://schemas.openxmlformats.org/officeDocument/2006/relationships/chart" Target="../charts/chart18.xml"/><Relationship Id="rId3" Type="http://schemas.microsoft.com/office/2018/10/relationships/comments" Target="../comments/modernComment_126_4160B3DA.xml"/><Relationship Id="rId7" Type="http://schemas.openxmlformats.org/officeDocument/2006/relationships/chart" Target="../charts/chart17.xml"/><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chart" Target="../charts/chart22.xml"/><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chart" Target="../charts/char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66.png"/><Relationship Id="rId4" Type="http://schemas.openxmlformats.org/officeDocument/2006/relationships/diagramLayout" Target="../diagrams/layout5.xml"/><Relationship Id="rId9"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image" Target="../media/image73.png"/><Relationship Id="rId7" Type="http://schemas.openxmlformats.org/officeDocument/2006/relationships/image" Target="../media/image77.png"/><Relationship Id="rId12"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76.png"/><Relationship Id="rId11" Type="http://schemas.openxmlformats.org/officeDocument/2006/relationships/diagramColors" Target="../diagrams/colors8.xml"/><Relationship Id="rId5" Type="http://schemas.openxmlformats.org/officeDocument/2006/relationships/image" Target="../media/image75.png"/><Relationship Id="rId10" Type="http://schemas.openxmlformats.org/officeDocument/2006/relationships/diagramQuickStyle" Target="../diagrams/quickStyle8.xml"/><Relationship Id="rId4" Type="http://schemas.openxmlformats.org/officeDocument/2006/relationships/image" Target="../media/image74.png"/><Relationship Id="rId9" Type="http://schemas.openxmlformats.org/officeDocument/2006/relationships/diagramLayout" Target="../diagrams/layout8.xml"/></Relationships>
</file>

<file path=ppt/slides/_rels/slide47.xml.rels><?xml version="1.0" encoding="UTF-8" standalone="yes"?>
<Relationships xmlns="http://schemas.openxmlformats.org/package/2006/relationships"><Relationship Id="rId3" Type="http://schemas.microsoft.com/office/2018/10/relationships/comments" Target="../comments/modernComment_12F_C5DED258.xml"/><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79.png"/><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05_FD18D5EE.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hyperlink" Target="https://ilpqc.org/2022-ob-face-to-face/" TargetMode="Externa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svg"/><Relationship Id="rId2" Type="http://schemas.microsoft.com/office/2018/10/relationships/comments" Target="../comments/modernComment_134_3D7641C4.xml"/><Relationship Id="rId1" Type="http://schemas.openxmlformats.org/officeDocument/2006/relationships/slideLayout" Target="../slideLayouts/slideLayout1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dph.illinois.gov/topics-services/opioids/idph-data-dashboard.html" TargetMode="Externa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svg"/><Relationship Id="rId3" Type="http://schemas.openxmlformats.org/officeDocument/2006/relationships/image" Target="../media/image100.svg"/><Relationship Id="rId7" Type="http://schemas.openxmlformats.org/officeDocument/2006/relationships/image" Target="../media/image104.svg"/><Relationship Id="rId12" Type="http://schemas.openxmlformats.org/officeDocument/2006/relationships/image" Target="../media/image109.png"/><Relationship Id="rId2" Type="http://schemas.openxmlformats.org/officeDocument/2006/relationships/image" Target="../media/image99.png"/><Relationship Id="rId1" Type="http://schemas.openxmlformats.org/officeDocument/2006/relationships/slideLayout" Target="../slideLayouts/slideLayout19.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sv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06_31B58236.xml"/><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3.xml.rels><?xml version="1.0" encoding="UTF-8" standalone="yes"?>
<Relationships xmlns="http://schemas.openxmlformats.org/package/2006/relationships"><Relationship Id="rId2" Type="http://schemas.microsoft.com/office/2018/10/relationships/comments" Target="../comments/modernComment_13F_8D981CC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07_781C3316.xml"/><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109_5E35C25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a:xfrm>
            <a:off x="1413310" y="1561331"/>
            <a:ext cx="6818696" cy="2267013"/>
          </a:xfrm>
        </p:spPr>
        <p:txBody>
          <a:bodyPr/>
          <a:lstStyle/>
          <a:p>
            <a:r>
              <a:rPr lang="en-US">
                <a:ea typeface="Lato Medium"/>
                <a:cs typeface="Lato Medium"/>
              </a:rPr>
              <a:t>Coming Together to </a:t>
            </a:r>
            <a:br>
              <a:rPr lang="en-US">
                <a:ea typeface="Lato Medium"/>
                <a:cs typeface="Lato Medium"/>
              </a:rPr>
            </a:br>
            <a:r>
              <a:rPr lang="en-US">
                <a:ea typeface="Lato Medium"/>
                <a:cs typeface="Lato Medium"/>
              </a:rPr>
              <a:t>Achieve Success: </a:t>
            </a:r>
            <a:br>
              <a:rPr lang="en-US">
                <a:ea typeface="Lato Medium"/>
                <a:cs typeface="Lato Medium"/>
              </a:rPr>
            </a:br>
            <a:r>
              <a:rPr lang="en-US">
                <a:ea typeface="Lato Medium"/>
                <a:cs typeface="Lato Medium"/>
              </a:rPr>
              <a:t>Strategies for the Year Ahead</a:t>
            </a:r>
          </a:p>
        </p:txBody>
      </p:sp>
      <p:sp>
        <p:nvSpPr>
          <p:cNvPr id="4" name="Subtitle 3">
            <a:extLst>
              <a:ext uri="{FF2B5EF4-FFF2-40B4-BE49-F238E27FC236}">
                <a16:creationId xmlns:a16="http://schemas.microsoft.com/office/drawing/2014/main" id="{19922563-64D6-2A4E-B048-13AC25DB45AD}"/>
              </a:ext>
            </a:extLst>
          </p:cNvPr>
          <p:cNvSpPr>
            <a:spLocks noGrp="1"/>
          </p:cNvSpPr>
          <p:nvPr>
            <p:ph type="subTitle" idx="1"/>
          </p:nvPr>
        </p:nvSpPr>
        <p:spPr/>
        <p:txBody>
          <a:bodyPr vert="horz" lIns="91440" tIns="45720" rIns="91440" bIns="45720" rtlCol="0" anchor="t">
            <a:noAutofit/>
          </a:bodyPr>
          <a:lstStyle/>
          <a:p>
            <a:r>
              <a:rPr lang="en-US">
                <a:ea typeface="+mn-lt"/>
                <a:cs typeface="+mn-lt"/>
              </a:rPr>
              <a:t>2022 Virtual OB Face to Face Meeting</a:t>
            </a:r>
            <a:endParaRPr lang="en-US"/>
          </a:p>
        </p:txBody>
      </p:sp>
      <p:pic>
        <p:nvPicPr>
          <p:cNvPr id="6" name="Picture 6" descr="Pregnant woman holding stomach">
            <a:extLst>
              <a:ext uri="{FF2B5EF4-FFF2-40B4-BE49-F238E27FC236}">
                <a16:creationId xmlns:a16="http://schemas.microsoft.com/office/drawing/2014/main" id="{30C1A51F-9C76-7D94-57CD-AC4A39EF6029}"/>
              </a:ext>
            </a:extLst>
          </p:cNvPr>
          <p:cNvPicPr>
            <a:picLocks noGrp="1" noChangeAspect="1"/>
          </p:cNvPicPr>
          <p:nvPr>
            <p:ph type="pic" sz="quarter" idx="11"/>
          </p:nvPr>
        </p:nvPicPr>
        <p:blipFill rotWithShape="1">
          <a:blip r:embed="rId3"/>
          <a:srcRect l="38182" t="-593" r="9455" b="593"/>
          <a:stretch/>
        </p:blipFill>
        <p:spPr>
          <a:xfrm>
            <a:off x="7683626" y="436922"/>
            <a:ext cx="4508374" cy="5279954"/>
          </a:xfrm>
        </p:spPr>
      </p:pic>
    </p:spTree>
    <p:extLst>
      <p:ext uri="{BB962C8B-B14F-4D97-AF65-F5344CB8AC3E}">
        <p14:creationId xmlns:p14="http://schemas.microsoft.com/office/powerpoint/2010/main" val="200824302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a:xfrm>
            <a:off x="1413310" y="1561331"/>
            <a:ext cx="6818696" cy="2267013"/>
          </a:xfrm>
        </p:spPr>
        <p:txBody>
          <a:bodyPr/>
          <a:lstStyle/>
          <a:p>
            <a:r>
              <a:rPr lang="en-US">
                <a:ea typeface="Lato Medium"/>
                <a:cs typeface="Lato Medium"/>
              </a:rPr>
              <a:t>Coming Together to </a:t>
            </a:r>
            <a:br>
              <a:rPr lang="en-US">
                <a:ea typeface="Lato Medium"/>
                <a:cs typeface="Lato Medium"/>
              </a:rPr>
            </a:br>
            <a:r>
              <a:rPr lang="en-US">
                <a:ea typeface="Lato Medium"/>
                <a:cs typeface="Lato Medium"/>
              </a:rPr>
              <a:t>Achieve Success: </a:t>
            </a:r>
            <a:br>
              <a:rPr lang="en-US">
                <a:ea typeface="Lato Medium"/>
                <a:cs typeface="Lato Medium"/>
              </a:rPr>
            </a:br>
            <a:r>
              <a:rPr lang="en-US">
                <a:ea typeface="Lato Medium"/>
                <a:cs typeface="Lato Medium"/>
              </a:rPr>
              <a:t>Strategies for the Year Ahead</a:t>
            </a:r>
          </a:p>
        </p:txBody>
      </p:sp>
      <p:sp>
        <p:nvSpPr>
          <p:cNvPr id="4" name="Subtitle 3">
            <a:extLst>
              <a:ext uri="{FF2B5EF4-FFF2-40B4-BE49-F238E27FC236}">
                <a16:creationId xmlns:a16="http://schemas.microsoft.com/office/drawing/2014/main" id="{19922563-64D6-2A4E-B048-13AC25DB45AD}"/>
              </a:ext>
            </a:extLst>
          </p:cNvPr>
          <p:cNvSpPr>
            <a:spLocks noGrp="1"/>
          </p:cNvSpPr>
          <p:nvPr>
            <p:ph type="subTitle" idx="1"/>
          </p:nvPr>
        </p:nvSpPr>
        <p:spPr/>
        <p:txBody>
          <a:bodyPr vert="horz" lIns="91440" tIns="45720" rIns="91440" bIns="45720" rtlCol="0" anchor="t">
            <a:noAutofit/>
          </a:bodyPr>
          <a:lstStyle/>
          <a:p>
            <a:r>
              <a:rPr lang="en-US">
                <a:ea typeface="+mn-lt"/>
                <a:cs typeface="+mn-lt"/>
              </a:rPr>
              <a:t>2022 Virtual OB Face to Face Meeting</a:t>
            </a:r>
            <a:endParaRPr lang="en-US"/>
          </a:p>
        </p:txBody>
      </p:sp>
      <p:pic>
        <p:nvPicPr>
          <p:cNvPr id="6" name="Picture 6" descr="Pregnant woman holding stomach">
            <a:extLst>
              <a:ext uri="{FF2B5EF4-FFF2-40B4-BE49-F238E27FC236}">
                <a16:creationId xmlns:a16="http://schemas.microsoft.com/office/drawing/2014/main" id="{30C1A51F-9C76-7D94-57CD-AC4A39EF6029}"/>
              </a:ext>
            </a:extLst>
          </p:cNvPr>
          <p:cNvPicPr>
            <a:picLocks noGrp="1" noChangeAspect="1"/>
          </p:cNvPicPr>
          <p:nvPr>
            <p:ph type="pic" sz="quarter" idx="11"/>
          </p:nvPr>
        </p:nvPicPr>
        <p:blipFill rotWithShape="1">
          <a:blip r:embed="rId3"/>
          <a:srcRect l="38182" t="-593" r="9455" b="593"/>
          <a:stretch/>
        </p:blipFill>
        <p:spPr>
          <a:xfrm>
            <a:off x="7683626" y="436922"/>
            <a:ext cx="4508374" cy="5279954"/>
          </a:xfrm>
        </p:spPr>
      </p:pic>
    </p:spTree>
    <p:extLst>
      <p:ext uri="{BB962C8B-B14F-4D97-AF65-F5344CB8AC3E}">
        <p14:creationId xmlns:p14="http://schemas.microsoft.com/office/powerpoint/2010/main" val="3181311417"/>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E12D1-955F-DF4F-AB3C-A0F8A41B499B}"/>
              </a:ext>
            </a:extLst>
          </p:cNvPr>
          <p:cNvSpPr>
            <a:spLocks noGrp="1"/>
          </p:cNvSpPr>
          <p:nvPr>
            <p:ph type="title"/>
          </p:nvPr>
        </p:nvSpPr>
        <p:spPr/>
        <p:txBody>
          <a:bodyPr/>
          <a:lstStyle/>
          <a:p>
            <a:r>
              <a:rPr lang="en-US">
                <a:ea typeface="Lato Medium"/>
                <a:cs typeface="Lato Medium"/>
              </a:rPr>
              <a:t>Overview</a:t>
            </a:r>
          </a:p>
        </p:txBody>
      </p:sp>
      <p:sp>
        <p:nvSpPr>
          <p:cNvPr id="5" name="Content Placeholder 4">
            <a:extLst>
              <a:ext uri="{FF2B5EF4-FFF2-40B4-BE49-F238E27FC236}">
                <a16:creationId xmlns:a16="http://schemas.microsoft.com/office/drawing/2014/main" id="{98FA5BDC-4831-F144-9FEB-2AF0D2106713}"/>
              </a:ext>
            </a:extLst>
          </p:cNvPr>
          <p:cNvSpPr>
            <a:spLocks noGrp="1"/>
          </p:cNvSpPr>
          <p:nvPr>
            <p:ph idx="1"/>
          </p:nvPr>
        </p:nvSpPr>
        <p:spPr/>
        <p:txBody>
          <a:bodyPr vert="horz" lIns="91440" tIns="45720" rIns="91440" bIns="45720" rtlCol="0" anchor="t">
            <a:noAutofit/>
          </a:bodyPr>
          <a:lstStyle/>
          <a:p>
            <a:r>
              <a:rPr lang="en-US" sz="2600">
                <a:ea typeface="+mn-lt"/>
                <a:cs typeface="+mn-lt"/>
              </a:rPr>
              <a:t>Coming Together to Achieve Success</a:t>
            </a:r>
            <a:endParaRPr lang="en-US" sz="2600"/>
          </a:p>
          <a:p>
            <a:r>
              <a:rPr lang="en-US" sz="2600">
                <a:ea typeface="+mn-lt"/>
                <a:cs typeface="+mn-lt"/>
              </a:rPr>
              <a:t>PVB in 2022: Getting across the finish line to achieve PVB goals</a:t>
            </a:r>
            <a:endParaRPr lang="en-US" sz="2600"/>
          </a:p>
          <a:p>
            <a:r>
              <a:rPr lang="en-US" sz="2600">
                <a:ea typeface="Lato"/>
                <a:cs typeface="Calibri"/>
              </a:rPr>
              <a:t>BE: </a:t>
            </a:r>
            <a:r>
              <a:rPr lang="en-US" sz="2600">
                <a:ea typeface="+mn-lt"/>
                <a:cs typeface="+mn-lt"/>
              </a:rPr>
              <a:t>Helping hospital teams move this important work forward together</a:t>
            </a:r>
          </a:p>
          <a:p>
            <a:r>
              <a:rPr lang="en-US" sz="2600">
                <a:ea typeface="+mn-lt"/>
                <a:cs typeface="+mn-lt"/>
              </a:rPr>
              <a:t>MNO-OB: Continuing our work amidst increasing maternal OUD rates in Illinois</a:t>
            </a:r>
          </a:p>
          <a:p>
            <a:r>
              <a:rPr lang="en-US" sz="2600">
                <a:ea typeface="Lato"/>
                <a:cs typeface="Calibri"/>
              </a:rPr>
              <a:t>Goals for Today</a:t>
            </a:r>
            <a:endParaRPr lang="en-US" sz="2600">
              <a:cs typeface="Calibri"/>
            </a:endParaRPr>
          </a:p>
          <a:p>
            <a:endParaRPr lang="en-US">
              <a:cs typeface="Calibri"/>
            </a:endParaRPr>
          </a:p>
        </p:txBody>
      </p:sp>
      <p:sp>
        <p:nvSpPr>
          <p:cNvPr id="6" name="Slide Number Placeholder 5">
            <a:extLst>
              <a:ext uri="{FF2B5EF4-FFF2-40B4-BE49-F238E27FC236}">
                <a16:creationId xmlns:a16="http://schemas.microsoft.com/office/drawing/2014/main" id="{EB71EC4D-80CD-8A4C-AD10-7915639710A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3EB9706F-A3D6-E446-86DE-DCE541D2CEF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Tree>
    <p:extLst>
      <p:ext uri="{BB962C8B-B14F-4D97-AF65-F5344CB8AC3E}">
        <p14:creationId xmlns:p14="http://schemas.microsoft.com/office/powerpoint/2010/main" val="948558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76184F6-793D-0712-A6B8-B95F377F4B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234" r="-2" b="1381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6">
            <a:extLst>
              <a:ext uri="{FF2B5EF4-FFF2-40B4-BE49-F238E27FC236}">
                <a16:creationId xmlns:a16="http://schemas.microsoft.com/office/drawing/2014/main" id="{FC4F165D-094D-C74F-2B01-ECE01A824C57}"/>
              </a:ext>
            </a:extLst>
          </p:cNvPr>
          <p:cNvPicPr>
            <a:picLocks noChangeAspect="1"/>
          </p:cNvPicPr>
          <p:nvPr/>
        </p:nvPicPr>
        <p:blipFill rotWithShape="1">
          <a:blip r:embed="rId4"/>
          <a:srcRect t="13033" r="-2" b="548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46" name="Freeform: Shape 45">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8" name="Freeform: Shape 4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BCE262-4B18-5CA5-6053-F778BB3EC011}"/>
              </a:ext>
            </a:extLst>
          </p:cNvPr>
          <p:cNvSpPr>
            <a:spLocks noGrp="1"/>
          </p:cNvSpPr>
          <p:nvPr>
            <p:ph type="title"/>
          </p:nvPr>
        </p:nvSpPr>
        <p:spPr>
          <a:xfrm>
            <a:off x="448056" y="859536"/>
            <a:ext cx="4832802" cy="1243584"/>
          </a:xfrm>
        </p:spPr>
        <p:txBody>
          <a:bodyPr vert="horz" lIns="91440" tIns="45720" rIns="91440" bIns="45720" rtlCol="0" anchor="ctr">
            <a:normAutofit/>
          </a:bodyPr>
          <a:lstStyle/>
          <a:p>
            <a:pPr>
              <a:lnSpc>
                <a:spcPct val="90000"/>
              </a:lnSpc>
            </a:pPr>
            <a:r>
              <a:rPr lang="en-US" sz="3400" kern="1200">
                <a:solidFill>
                  <a:schemeClr val="tx1"/>
                </a:solidFill>
                <a:latin typeface="+mj-lt"/>
                <a:ea typeface="+mj-ea"/>
                <a:cs typeface="+mj-cs"/>
              </a:rPr>
              <a:t>2022: </a:t>
            </a:r>
            <a:br>
              <a:rPr lang="en-US" sz="3400" kern="1200">
                <a:solidFill>
                  <a:schemeClr val="tx1"/>
                </a:solidFill>
                <a:latin typeface="+mj-lt"/>
                <a:ea typeface="+mj-ea"/>
                <a:cs typeface="+mj-cs"/>
              </a:rPr>
            </a:br>
            <a:r>
              <a:rPr lang="en-US" sz="3400" kern="1200">
                <a:solidFill>
                  <a:schemeClr val="tx1"/>
                </a:solidFill>
                <a:latin typeface="+mj-lt"/>
                <a:ea typeface="+mj-ea"/>
                <a:cs typeface="+mj-cs"/>
              </a:rPr>
              <a:t>Moving forward together</a:t>
            </a:r>
          </a:p>
        </p:txBody>
      </p:sp>
      <p:sp>
        <p:nvSpPr>
          <p:cNvPr id="50" name="Rectangle 4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 name="Rectangle 5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DC886F5-CB2C-B9DE-FABC-ED7C19256FF6}"/>
              </a:ext>
            </a:extLst>
          </p:cNvPr>
          <p:cNvSpPr>
            <a:spLocks noGrp="1"/>
          </p:cNvSpPr>
          <p:nvPr>
            <p:ph sz="half" idx="1"/>
          </p:nvPr>
        </p:nvSpPr>
        <p:spPr>
          <a:xfrm>
            <a:off x="290818" y="2344181"/>
            <a:ext cx="5638309" cy="2492917"/>
          </a:xfrm>
        </p:spPr>
        <p:txBody>
          <a:bodyPr vert="horz" lIns="91440" tIns="45720" rIns="91440" bIns="45720" rtlCol="0" anchor="t">
            <a:normAutofit/>
          </a:bodyPr>
          <a:lstStyle/>
          <a:p>
            <a:pPr>
              <a:lnSpc>
                <a:spcPct val="90000"/>
              </a:lnSpc>
              <a:spcBef>
                <a:spcPts val="500"/>
              </a:spcBef>
              <a:spcAft>
                <a:spcPts val="500"/>
              </a:spcAft>
            </a:pPr>
            <a:r>
              <a:rPr lang="en-US" sz="2200">
                <a:ea typeface="+mn-ea"/>
                <a:cs typeface="+mn-cs"/>
              </a:rPr>
              <a:t>Our 1st Face-to-Face was in 2015, held in Springfield, IL </a:t>
            </a:r>
            <a:endParaRPr lang="en-US" sz="2200">
              <a:ea typeface="+mn-ea"/>
              <a:cs typeface="Calibri"/>
            </a:endParaRPr>
          </a:p>
          <a:p>
            <a:pPr>
              <a:lnSpc>
                <a:spcPct val="90000"/>
              </a:lnSpc>
              <a:spcBef>
                <a:spcPts val="500"/>
              </a:spcBef>
              <a:spcAft>
                <a:spcPts val="500"/>
              </a:spcAft>
            </a:pPr>
            <a:r>
              <a:rPr lang="en-US" sz="2200">
                <a:ea typeface="+mn-ea"/>
                <a:cs typeface="+mn-cs"/>
              </a:rPr>
              <a:t>Celebrating our 8th Face-to-Face meeting  together today (3rd virtual)</a:t>
            </a:r>
            <a:endParaRPr lang="en-US" sz="2200">
              <a:ea typeface="+mn-ea"/>
              <a:cs typeface="Calibri"/>
            </a:endParaRPr>
          </a:p>
          <a:p>
            <a:pPr>
              <a:lnSpc>
                <a:spcPct val="90000"/>
              </a:lnSpc>
              <a:spcBef>
                <a:spcPts val="500"/>
              </a:spcBef>
              <a:spcAft>
                <a:spcPts val="500"/>
              </a:spcAft>
            </a:pPr>
            <a:r>
              <a:rPr lang="en-US" sz="2200">
                <a:ea typeface="+mn-ea"/>
                <a:cs typeface="+mn-cs"/>
              </a:rPr>
              <a:t>Another year full of challenges, opportunities, &amp; determination to move forward together</a:t>
            </a:r>
            <a:endParaRPr lang="en-US" sz="2200">
              <a:ea typeface="+mn-ea"/>
              <a:cs typeface="Calibri"/>
            </a:endParaRPr>
          </a:p>
          <a:p>
            <a:pPr marL="0" indent="0" algn="ctr">
              <a:lnSpc>
                <a:spcPct val="90000"/>
              </a:lnSpc>
              <a:spcBef>
                <a:spcPts val="500"/>
              </a:spcBef>
              <a:spcAft>
                <a:spcPts val="500"/>
              </a:spcAft>
              <a:buNone/>
            </a:pPr>
            <a:endParaRPr lang="en-US" sz="2200" b="1">
              <a:ea typeface="+mn-ea"/>
              <a:cs typeface="Calibri"/>
            </a:endParaRPr>
          </a:p>
        </p:txBody>
      </p:sp>
      <p:sp>
        <p:nvSpPr>
          <p:cNvPr id="6" name="Footer Placeholder 5">
            <a:extLst>
              <a:ext uri="{FF2B5EF4-FFF2-40B4-BE49-F238E27FC236}">
                <a16:creationId xmlns:a16="http://schemas.microsoft.com/office/drawing/2014/main" id="{2DDA8B82-A83F-6BF2-A58F-11E6B67CF49F}"/>
              </a:ext>
            </a:extLst>
          </p:cNvPr>
          <p:cNvSpPr>
            <a:spLocks noGrp="1"/>
          </p:cNvSpPr>
          <p:nvPr>
            <p:ph type="ftr" sz="quarter" idx="11"/>
          </p:nvPr>
        </p:nvSpPr>
        <p:spPr>
          <a:xfrm>
            <a:off x="8484085" y="6356350"/>
            <a:ext cx="299476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444C55">
                    <a:lumMod val="50000"/>
                    <a:lumOff val="50000"/>
                  </a:srgbClr>
                </a:solidFill>
                <a:effectLst/>
                <a:uLnTx/>
                <a:uFillTx/>
                <a:latin typeface="Calibri" panose="020F0502020204030204"/>
                <a:ea typeface="+mn-ea"/>
                <a:cs typeface="+mn-cs"/>
              </a:rPr>
              <a:t>Illinois Perinatal Quality Collaborative</a:t>
            </a:r>
          </a:p>
        </p:txBody>
      </p:sp>
      <p:sp>
        <p:nvSpPr>
          <p:cNvPr id="5" name="Slide Number Placeholder 4">
            <a:extLst>
              <a:ext uri="{FF2B5EF4-FFF2-40B4-BE49-F238E27FC236}">
                <a16:creationId xmlns:a16="http://schemas.microsoft.com/office/drawing/2014/main" id="{36DCA322-5C72-B913-65A9-462C531705D0}"/>
              </a:ext>
            </a:extLst>
          </p:cNvPr>
          <p:cNvSpPr>
            <a:spLocks noGrp="1"/>
          </p:cNvSpPr>
          <p:nvPr>
            <p:ph type="sldNum" sz="quarter" idx="10"/>
          </p:nvPr>
        </p:nvSpPr>
        <p:spPr>
          <a:xfrm>
            <a:off x="9009888"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033E4B-E3EB-3D46-B2D8-3159663620FA}"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86F3EA4-A10A-FB36-9493-557B2BBD4D0F}"/>
              </a:ext>
            </a:extLst>
          </p:cNvPr>
          <p:cNvSpPr txBox="1"/>
          <p:nvPr/>
        </p:nvSpPr>
        <p:spPr>
          <a:xfrm>
            <a:off x="465790" y="4759961"/>
            <a:ext cx="4894345"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4C55"/>
                </a:solidFill>
                <a:effectLst/>
                <a:uLnTx/>
                <a:uFillTx/>
                <a:latin typeface="Calibri" panose="020F0502020204030204"/>
                <a:ea typeface="+mn-ea"/>
                <a:cs typeface="+mn-cs"/>
              </a:rPr>
              <a:t>No matter in-person or virtual,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4C55"/>
                </a:solidFill>
                <a:effectLst/>
                <a:uLnTx/>
                <a:uFillTx/>
                <a:latin typeface="Calibri" panose="020F0502020204030204"/>
                <a:ea typeface="+mn-ea"/>
                <a:cs typeface="+mn-cs"/>
              </a:rPr>
              <a:t>Face-to-Face meetings = same goal: </a:t>
            </a:r>
            <a:endParaRPr kumimoji="0" lang="en-US" sz="2200" b="0" i="0" u="none" strike="noStrike" kern="1200" cap="none" spc="0" normalizeH="0" baseline="0" noProof="0">
              <a:ln>
                <a:noFill/>
              </a:ln>
              <a:solidFill>
                <a:srgbClr val="444C55"/>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44C55"/>
                </a:solidFill>
                <a:effectLst/>
                <a:uLnTx/>
                <a:uFillTx/>
                <a:latin typeface="Calibri" panose="020F0502020204030204"/>
                <a:ea typeface="+mn-ea"/>
                <a:cs typeface="+mn-cs"/>
              </a:rPr>
              <a:t>Providing opportunities for teams to come together to share and learn from one another</a:t>
            </a:r>
            <a:endParaRPr kumimoji="0" lang="en-US" sz="2000" b="1" i="0" u="none" strike="noStrike" kern="1200" cap="none" spc="0" normalizeH="0" baseline="0" noProof="0">
              <a:ln>
                <a:noFill/>
              </a:ln>
              <a:solidFill>
                <a:srgbClr val="444C55"/>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2234530778"/>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B8AC4-456D-277B-9FDC-C55E9091A5A6}"/>
              </a:ext>
            </a:extLst>
          </p:cNvPr>
          <p:cNvSpPr>
            <a:spLocks noGrp="1"/>
          </p:cNvSpPr>
          <p:nvPr>
            <p:ph type="title"/>
          </p:nvPr>
        </p:nvSpPr>
        <p:spPr/>
        <p:txBody>
          <a:bodyPr/>
          <a:lstStyle/>
          <a:p>
            <a:r>
              <a:rPr lang="en-US">
                <a:ea typeface="Lato Medium"/>
                <a:cs typeface="Lato Medium"/>
              </a:rPr>
              <a:t>Celebrating our work together</a:t>
            </a:r>
            <a:endParaRPr lang="en-US"/>
          </a:p>
        </p:txBody>
      </p:sp>
      <p:sp>
        <p:nvSpPr>
          <p:cNvPr id="3" name="Content Placeholder 2">
            <a:extLst>
              <a:ext uri="{FF2B5EF4-FFF2-40B4-BE49-F238E27FC236}">
                <a16:creationId xmlns:a16="http://schemas.microsoft.com/office/drawing/2014/main" id="{86A08B4B-F86A-6136-63E7-55CC5C625A95}"/>
              </a:ext>
            </a:extLst>
          </p:cNvPr>
          <p:cNvSpPr>
            <a:spLocks noGrp="1"/>
          </p:cNvSpPr>
          <p:nvPr>
            <p:ph sz="half" idx="1"/>
          </p:nvPr>
        </p:nvSpPr>
        <p:spPr>
          <a:xfrm>
            <a:off x="609600" y="1399422"/>
            <a:ext cx="7295827" cy="4777541"/>
          </a:xfrm>
        </p:spPr>
        <p:txBody>
          <a:bodyPr vert="horz" lIns="91440" tIns="45720" rIns="91440" bIns="45720" rtlCol="0" anchor="t">
            <a:noAutofit/>
          </a:bodyPr>
          <a:lstStyle/>
          <a:p>
            <a:r>
              <a:rPr lang="en-US" b="1">
                <a:ea typeface="Lato"/>
                <a:cs typeface="Calibri"/>
              </a:rPr>
              <a:t>We are a strong collaborative of providers, nurses, patients, stakeholders, and public health leaders making a difference for IL moms and newborns</a:t>
            </a:r>
            <a:endParaRPr lang="en-US" b="1"/>
          </a:p>
          <a:p>
            <a:pPr>
              <a:lnSpc>
                <a:spcPct val="90000"/>
              </a:lnSpc>
              <a:spcAft>
                <a:spcPts val="0"/>
              </a:spcAft>
            </a:pPr>
            <a:r>
              <a:rPr lang="en-US">
                <a:ea typeface="Lato"/>
                <a:cs typeface="Calibri"/>
              </a:rPr>
              <a:t>Today we will focus on collaborating, sharing and coming together to achieve success</a:t>
            </a:r>
            <a:endParaRPr lang="en-US">
              <a:ea typeface="+mn-lt"/>
              <a:cs typeface="+mn-lt"/>
            </a:endParaRPr>
          </a:p>
          <a:p>
            <a:pPr>
              <a:lnSpc>
                <a:spcPct val="90000"/>
              </a:lnSpc>
              <a:spcAft>
                <a:spcPts val="0"/>
              </a:spcAft>
            </a:pPr>
            <a:r>
              <a:rPr lang="en-US">
                <a:ea typeface="Lato"/>
                <a:cs typeface="Calibri"/>
              </a:rPr>
              <a:t>Focus on strategies for the year ahead: </a:t>
            </a:r>
            <a:endParaRPr lang="en-US">
              <a:ea typeface="+mn-lt"/>
              <a:cs typeface="+mn-lt"/>
            </a:endParaRPr>
          </a:p>
          <a:p>
            <a:pPr lvl="1"/>
            <a:r>
              <a:rPr lang="en-US" sz="2400">
                <a:ea typeface="Lato"/>
                <a:cs typeface="Calibri"/>
              </a:rPr>
              <a:t>PVB in 2022: Getting across the finish line</a:t>
            </a:r>
            <a:endParaRPr lang="en-US" sz="2400">
              <a:ea typeface="+mn-lt"/>
              <a:cs typeface="+mn-lt"/>
            </a:endParaRPr>
          </a:p>
          <a:p>
            <a:pPr lvl="1">
              <a:buClr>
                <a:srgbClr val="1C498B"/>
              </a:buClr>
            </a:pPr>
            <a:r>
              <a:rPr lang="en-US" sz="2400">
                <a:ea typeface="Lato"/>
                <a:cs typeface="Calibri"/>
              </a:rPr>
              <a:t>BE: Helping hospital teams move this important work forward together</a:t>
            </a:r>
            <a:endParaRPr lang="en-US" sz="2400">
              <a:ea typeface="+mn-lt"/>
              <a:cs typeface="+mn-lt"/>
            </a:endParaRPr>
          </a:p>
          <a:p>
            <a:pPr lvl="1"/>
            <a:r>
              <a:rPr lang="en-US" sz="2400">
                <a:ea typeface="Lato"/>
                <a:cs typeface="Calibri"/>
              </a:rPr>
              <a:t>MNO-OB: Continuing our work amidst increasing maternal OUD rates in Illinois</a:t>
            </a:r>
            <a:endParaRPr lang="en-US" sz="2400"/>
          </a:p>
        </p:txBody>
      </p:sp>
      <p:sp>
        <p:nvSpPr>
          <p:cNvPr id="5" name="Slide Number Placeholder 4">
            <a:extLst>
              <a:ext uri="{FF2B5EF4-FFF2-40B4-BE49-F238E27FC236}">
                <a16:creationId xmlns:a16="http://schemas.microsoft.com/office/drawing/2014/main" id="{7DA488C4-83EB-D4C7-653B-87BD7E3AAE9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ED027FF-6BB7-A254-ABD9-8C089ABDA0A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8" name="Picture 5" descr="Map&#10;&#10;Description automatically generated">
            <a:extLst>
              <a:ext uri="{FF2B5EF4-FFF2-40B4-BE49-F238E27FC236}">
                <a16:creationId xmlns:a16="http://schemas.microsoft.com/office/drawing/2014/main" id="{F5F9A602-71F9-6751-3498-C4A5E57970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7544" b="9921"/>
          <a:stretch/>
        </p:blipFill>
        <p:spPr bwMode="auto">
          <a:xfrm>
            <a:off x="7859211" y="1361702"/>
            <a:ext cx="4213184" cy="5387784"/>
          </a:xfrm>
          <a:prstGeom prst="rect">
            <a:avLst/>
          </a:prstGeom>
          <a:noFill/>
          <a:ln w="9525">
            <a:noFill/>
            <a:miter lim="800000"/>
            <a:headEnd/>
            <a:tailEnd/>
          </a:ln>
        </p:spPr>
      </p:pic>
      <p:sp>
        <p:nvSpPr>
          <p:cNvPr id="10" name="TextBox 9">
            <a:extLst>
              <a:ext uri="{FF2B5EF4-FFF2-40B4-BE49-F238E27FC236}">
                <a16:creationId xmlns:a16="http://schemas.microsoft.com/office/drawing/2014/main" id="{CF7A55C0-4CE8-F3DD-B0F0-5A5E0E640887}"/>
              </a:ext>
            </a:extLst>
          </p:cNvPr>
          <p:cNvSpPr txBox="1"/>
          <p:nvPr/>
        </p:nvSpPr>
        <p:spPr>
          <a:xfrm>
            <a:off x="7702250" y="4977068"/>
            <a:ext cx="1874395" cy="995422"/>
          </a:xfrm>
          <a:prstGeom prst="ellipse">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4C55"/>
                </a:solidFill>
                <a:effectLst/>
                <a:uLnTx/>
                <a:uFillTx/>
                <a:latin typeface="Calibri" panose="020F0502020204030204"/>
                <a:ea typeface="+mn-ea"/>
                <a:cs typeface="+mn-cs"/>
              </a:rPr>
              <a:t>&gt;99% of IL births</a:t>
            </a:r>
          </a:p>
        </p:txBody>
      </p:sp>
      <p:sp>
        <p:nvSpPr>
          <p:cNvPr id="4" name="Rectangle 3">
            <a:extLst>
              <a:ext uri="{FF2B5EF4-FFF2-40B4-BE49-F238E27FC236}">
                <a16:creationId xmlns:a16="http://schemas.microsoft.com/office/drawing/2014/main" id="{5442C318-44CB-925E-E0D5-315DD38DFBE8}"/>
              </a:ext>
            </a:extLst>
          </p:cNvPr>
          <p:cNvSpPr/>
          <p:nvPr/>
        </p:nvSpPr>
        <p:spPr>
          <a:xfrm>
            <a:off x="7902053" y="6088039"/>
            <a:ext cx="218364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630327"/>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p:txBody>
          <a:bodyPr/>
          <a:lstStyle/>
          <a:p>
            <a:r>
              <a:rPr lang="en-US"/>
              <a:t>Promoting Vaginal Birth</a:t>
            </a:r>
          </a:p>
        </p:txBody>
      </p:sp>
      <p:sp>
        <p:nvSpPr>
          <p:cNvPr id="3" name="Content Placeholder 2">
            <a:extLst>
              <a:ext uri="{FF2B5EF4-FFF2-40B4-BE49-F238E27FC236}">
                <a16:creationId xmlns:a16="http://schemas.microsoft.com/office/drawing/2014/main" id="{B3A6EC5C-75A9-6841-A232-CD6FE289C3AE}"/>
              </a:ext>
            </a:extLst>
          </p:cNvPr>
          <p:cNvSpPr>
            <a:spLocks noGrp="1"/>
          </p:cNvSpPr>
          <p:nvPr>
            <p:ph type="subTitle" idx="1"/>
          </p:nvPr>
        </p:nvSpPr>
        <p:spPr/>
        <p:txBody>
          <a:bodyPr vert="horz" lIns="91440" tIns="45720" rIns="91440" bIns="45720" rtlCol="0" anchor="t">
            <a:noAutofit/>
          </a:bodyPr>
          <a:lstStyle/>
          <a:p>
            <a:r>
              <a:rPr lang="en-US">
                <a:ea typeface="Lato"/>
                <a:cs typeface="Lato"/>
              </a:rPr>
              <a:t>PVB in 2022: Getting across the finish line to achieve PVB Goals</a:t>
            </a:r>
            <a:endParaRPr lang="en-US"/>
          </a:p>
        </p:txBody>
      </p:sp>
    </p:spTree>
    <p:extLst>
      <p:ext uri="{BB962C8B-B14F-4D97-AF65-F5344CB8AC3E}">
        <p14:creationId xmlns:p14="http://schemas.microsoft.com/office/powerpoint/2010/main" val="2666199984"/>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A237-E4FF-4046-81CA-2A9506C25C5C}"/>
              </a:ext>
            </a:extLst>
          </p:cNvPr>
          <p:cNvSpPr>
            <a:spLocks noGrp="1"/>
          </p:cNvSpPr>
          <p:nvPr>
            <p:ph type="title"/>
          </p:nvPr>
        </p:nvSpPr>
        <p:spPr>
          <a:xfrm>
            <a:off x="488122" y="89038"/>
            <a:ext cx="7162801" cy="1347649"/>
          </a:xfrm>
        </p:spPr>
        <p:txBody>
          <a:bodyPr>
            <a:normAutofit/>
          </a:bodyPr>
          <a:lstStyle/>
          <a:p>
            <a:r>
              <a:rPr lang="en-US">
                <a:ea typeface="+mj-lt"/>
                <a:cs typeface="+mj-lt"/>
              </a:rPr>
              <a:t>PVB Aims and Measures</a:t>
            </a:r>
            <a:endParaRPr lang="en-US"/>
          </a:p>
        </p:txBody>
      </p:sp>
      <p:sp>
        <p:nvSpPr>
          <p:cNvPr id="4" name="Slide Number Placeholder 3">
            <a:extLst>
              <a:ext uri="{FF2B5EF4-FFF2-40B4-BE49-F238E27FC236}">
                <a16:creationId xmlns:a16="http://schemas.microsoft.com/office/drawing/2014/main" id="{E2F7B0D3-61F3-4B1B-A6A3-755A1AA9706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9AF71973-EDC1-4D4F-BB7C-393A4B4ED4E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pic>
        <p:nvPicPr>
          <p:cNvPr id="6" name="Picture 6">
            <a:extLst>
              <a:ext uri="{FF2B5EF4-FFF2-40B4-BE49-F238E27FC236}">
                <a16:creationId xmlns:a16="http://schemas.microsoft.com/office/drawing/2014/main" id="{A53831D2-6011-6735-F0F7-3068343BCB6F}"/>
              </a:ext>
            </a:extLst>
          </p:cNvPr>
          <p:cNvPicPr>
            <a:picLocks noChangeAspect="1"/>
          </p:cNvPicPr>
          <p:nvPr/>
        </p:nvPicPr>
        <p:blipFill>
          <a:blip r:embed="rId4"/>
          <a:stretch>
            <a:fillRect/>
          </a:stretch>
        </p:blipFill>
        <p:spPr>
          <a:xfrm>
            <a:off x="1451129" y="1613785"/>
            <a:ext cx="9071805" cy="4571714"/>
          </a:xfrm>
          <a:prstGeom prst="rect">
            <a:avLst/>
          </a:prstGeom>
        </p:spPr>
      </p:pic>
    </p:spTree>
    <p:extLst>
      <p:ext uri="{BB962C8B-B14F-4D97-AF65-F5344CB8AC3E}">
        <p14:creationId xmlns:p14="http://schemas.microsoft.com/office/powerpoint/2010/main" val="2110123500"/>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3770"/>
            <a:ext cx="10972800" cy="1325563"/>
          </a:xfrm>
          <a:noFill/>
        </p:spPr>
        <p:txBody>
          <a:bodyPr/>
          <a:lstStyle/>
          <a:p>
            <a:r>
              <a:rPr lang="en-US"/>
              <a:t>PVB Structure Measures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3" name="Diagram 2"/>
          <p:cNvGraphicFramePr/>
          <p:nvPr/>
        </p:nvGraphicFramePr>
        <p:xfrm>
          <a:off x="-165912" y="1676169"/>
          <a:ext cx="12511824" cy="46801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32320570"/>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6691313" cy="1520825"/>
          </a:xfrm>
        </p:spPr>
        <p:txBody>
          <a:bodyPr/>
          <a:lstStyle/>
          <a:p>
            <a:r>
              <a:rPr lang="en-US">
                <a:ea typeface="Lato Medium"/>
                <a:cs typeface="Lato Medium"/>
              </a:rPr>
              <a:t>PVB Teams Progress on Key Structure Measures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9" name="Chart 8"/>
          <p:cNvGraphicFramePr>
            <a:graphicFrameLocks/>
          </p:cNvGraphicFramePr>
          <p:nvPr/>
        </p:nvGraphicFramePr>
        <p:xfrm>
          <a:off x="414338" y="1685924"/>
          <a:ext cx="11168062" cy="46704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02706393"/>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7" y="246063"/>
            <a:ext cx="7722394" cy="1325563"/>
          </a:xfrm>
        </p:spPr>
        <p:txBody>
          <a:bodyPr/>
          <a:lstStyle/>
          <a:p>
            <a:r>
              <a:rPr lang="en-US">
                <a:ea typeface="Lato Medium"/>
                <a:cs typeface="Lato Medium"/>
              </a:rPr>
              <a:t>ILPQC teams NTSV C-Section Rate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7" name="Chart 6"/>
          <p:cNvGraphicFramePr>
            <a:graphicFrameLocks/>
          </p:cNvGraphicFramePr>
          <p:nvPr/>
        </p:nvGraphicFramePr>
        <p:xfrm>
          <a:off x="925033" y="1690577"/>
          <a:ext cx="10228520" cy="4665773"/>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6700838" y="5200651"/>
            <a:ext cx="8286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4C55"/>
                </a:solidFill>
                <a:effectLst/>
                <a:uLnTx/>
                <a:uFillTx/>
                <a:latin typeface="Calibri" panose="020F0502020204030204"/>
                <a:ea typeface="+mn-ea"/>
                <a:cs typeface="+mn-cs"/>
              </a:rPr>
              <a:t>23.0</a:t>
            </a:r>
          </a:p>
        </p:txBody>
      </p:sp>
      <p:cxnSp>
        <p:nvCxnSpPr>
          <p:cNvPr id="8" name="Straight Connector 7"/>
          <p:cNvCxnSpPr/>
          <p:nvPr/>
        </p:nvCxnSpPr>
        <p:spPr>
          <a:xfrm>
            <a:off x="1381125" y="5098313"/>
            <a:ext cx="9577388" cy="28575"/>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754728"/>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nvGraphicFramePr>
        <p:xfrm>
          <a:off x="107955" y="1457325"/>
          <a:ext cx="6216646" cy="464956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85568C3-B547-F60B-DF7F-78360D9CEF42}"/>
              </a:ext>
            </a:extLst>
          </p:cNvPr>
          <p:cNvSpPr>
            <a:spLocks noGrp="1"/>
          </p:cNvSpPr>
          <p:nvPr>
            <p:ph type="title"/>
          </p:nvPr>
        </p:nvSpPr>
        <p:spPr>
          <a:xfrm>
            <a:off x="609600" y="281618"/>
            <a:ext cx="10972800" cy="1325563"/>
          </a:xfrm>
        </p:spPr>
        <p:txBody>
          <a:bodyPr/>
          <a:lstStyle/>
          <a:p>
            <a:r>
              <a:rPr lang="en-US">
                <a:ea typeface="Lato Medium"/>
                <a:cs typeface="Lato Medium"/>
              </a:rPr>
              <a:t>NTSV C-Section Rate by Race and </a:t>
            </a:r>
            <a:br>
              <a:rPr lang="en-US">
                <a:ea typeface="Lato Medium"/>
                <a:cs typeface="Lato Medium"/>
              </a:rPr>
            </a:br>
            <a:r>
              <a:rPr lang="en-US">
                <a:ea typeface="Lato Medium"/>
                <a:cs typeface="Lato Medium"/>
              </a:rPr>
              <a:t>Ethnicity: 2018-2020 Average</a:t>
            </a:r>
            <a:endParaRPr lang="en-US"/>
          </a:p>
        </p:txBody>
      </p:sp>
      <p:sp>
        <p:nvSpPr>
          <p:cNvPr id="4" name="Slide Number Placeholder 3">
            <a:extLst>
              <a:ext uri="{FF2B5EF4-FFF2-40B4-BE49-F238E27FC236}">
                <a16:creationId xmlns:a16="http://schemas.microsoft.com/office/drawing/2014/main" id="{DAF9B154-43A9-7B12-9319-835CF57F5F6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BAB3AD3-2EA6-823D-6956-716B0DA0E6D4}"/>
              </a:ext>
            </a:extLst>
          </p:cNvPr>
          <p:cNvSpPr>
            <a:spLocks noGrp="1"/>
          </p:cNvSpPr>
          <p:nvPr>
            <p:ph type="ftr" sz="quarter" idx="11"/>
          </p:nvPr>
        </p:nvSpPr>
        <p:spPr>
          <a:xfrm>
            <a:off x="8647134" y="6471172"/>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9" name="Picture 9">
            <a:extLst>
              <a:ext uri="{FF2B5EF4-FFF2-40B4-BE49-F238E27FC236}">
                <a16:creationId xmlns:a16="http://schemas.microsoft.com/office/drawing/2014/main" id="{5A5C08D7-0419-1AD9-486B-CBF7A1900190}"/>
              </a:ext>
            </a:extLst>
          </p:cNvPr>
          <p:cNvPicPr>
            <a:picLocks noChangeAspect="1"/>
          </p:cNvPicPr>
          <p:nvPr/>
        </p:nvPicPr>
        <p:blipFill>
          <a:blip r:embed="rId4"/>
          <a:stretch>
            <a:fillRect/>
          </a:stretch>
        </p:blipFill>
        <p:spPr>
          <a:xfrm>
            <a:off x="107955" y="5794471"/>
            <a:ext cx="2743200" cy="171450"/>
          </a:xfrm>
          <a:prstGeom prst="rect">
            <a:avLst/>
          </a:prstGeom>
        </p:spPr>
      </p:pic>
      <p:pic>
        <p:nvPicPr>
          <p:cNvPr id="10" name="Picture 10" descr="Text&#10;&#10;Description automatically generated">
            <a:extLst>
              <a:ext uri="{FF2B5EF4-FFF2-40B4-BE49-F238E27FC236}">
                <a16:creationId xmlns:a16="http://schemas.microsoft.com/office/drawing/2014/main" id="{6F00AA57-5EB6-86F7-D197-04AB941AF3D4}"/>
              </a:ext>
            </a:extLst>
          </p:cNvPr>
          <p:cNvPicPr>
            <a:picLocks noChangeAspect="1"/>
          </p:cNvPicPr>
          <p:nvPr/>
        </p:nvPicPr>
        <p:blipFill>
          <a:blip r:embed="rId5"/>
          <a:stretch>
            <a:fillRect/>
          </a:stretch>
        </p:blipFill>
        <p:spPr>
          <a:xfrm>
            <a:off x="463931" y="6298243"/>
            <a:ext cx="6177418" cy="533748"/>
          </a:xfrm>
          <a:prstGeom prst="rect">
            <a:avLst/>
          </a:prstGeom>
        </p:spPr>
      </p:pic>
      <p:cxnSp>
        <p:nvCxnSpPr>
          <p:cNvPr id="8" name="Straight Connector 7"/>
          <p:cNvCxnSpPr/>
          <p:nvPr/>
        </p:nvCxnSpPr>
        <p:spPr>
          <a:xfrm>
            <a:off x="609600" y="3049216"/>
            <a:ext cx="5314029" cy="865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AD58C7A1-9ED0-58D5-4D78-A279981C0DFF}"/>
              </a:ext>
            </a:extLst>
          </p:cNvPr>
          <p:cNvSpPr/>
          <p:nvPr/>
        </p:nvSpPr>
        <p:spPr>
          <a:xfrm>
            <a:off x="6435631" y="1588279"/>
            <a:ext cx="5577662" cy="438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FFFFFF"/>
                </a:solidFill>
                <a:effectLst/>
                <a:uLnTx/>
                <a:uFillTx/>
                <a:latin typeface="Calibri" panose="020F0502020204030204"/>
                <a:ea typeface="+mn-ea"/>
                <a:cs typeface="Calibri"/>
              </a:rPr>
              <a:t>NTSV C-Section Race and Ethnicity Data Collection: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FFFFFF"/>
                </a:solidFill>
                <a:effectLst/>
                <a:uLnTx/>
                <a:uFillTx/>
                <a:latin typeface="Calibri" panose="020F0502020204030204"/>
                <a:ea typeface="+mn-ea"/>
                <a:cs typeface="+mn-cs"/>
              </a:rPr>
              <a:t>Goal:</a:t>
            </a: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Provide data reports to all teams with their NTSV CS rates stratified by race, ethnicity and insurance status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Bridging PVB and BE initiatives to stratify key measures to identify disparities and address them</a:t>
            </a: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rPr>
              <a:t>"There is no quality without equity"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990905987"/>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ea typeface="Lato Medium"/>
                <a:cs typeface="Lato Medium"/>
              </a:rPr>
              <a:t>2022 OB Face-to-Face Learning Objectives</a:t>
            </a:r>
          </a:p>
        </p:txBody>
      </p:sp>
      <p:sp>
        <p:nvSpPr>
          <p:cNvPr id="3" name="Content Placeholder 2"/>
          <p:cNvSpPr>
            <a:spLocks noGrp="1"/>
          </p:cNvSpPr>
          <p:nvPr>
            <p:ph idx="1"/>
          </p:nvPr>
        </p:nvSpPr>
        <p:spPr/>
        <p:txBody>
          <a:bodyPr vert="horz" lIns="91440" tIns="45720" rIns="91440" bIns="45720" rtlCol="0" anchor="t">
            <a:noAutofit/>
          </a:bodyPr>
          <a:lstStyle/>
          <a:p>
            <a:r>
              <a:rPr lang="en-US" sz="2800">
                <a:ea typeface="Lato"/>
                <a:cs typeface="Lato"/>
              </a:rPr>
              <a:t>Define strategies to engage obstetric providers, nurses, staff, patients, and community stakeholders to optimize care and improve outcomes for mothers and newborns through the implementation of quality improvement initiatives.</a:t>
            </a:r>
          </a:p>
          <a:p>
            <a:r>
              <a:rPr lang="en-US" sz="2800">
                <a:ea typeface="Lato"/>
                <a:cs typeface="Lato"/>
              </a:rPr>
              <a:t>Identify key strategies for one or more of the following quality improvement initiatives: Promoting Vaginal Birth, Birth Equity, and Mothers and Newborns affected by Opioids-OB sustainability. </a:t>
            </a:r>
            <a:r>
              <a:rPr lang="en-US">
                <a:ea typeface="Lato"/>
                <a:cs typeface="Lato"/>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Tree>
    <p:extLst>
      <p:ext uri="{BB962C8B-B14F-4D97-AF65-F5344CB8AC3E}">
        <p14:creationId xmlns:p14="http://schemas.microsoft.com/office/powerpoint/2010/main" val="961632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135A26D-9D47-467E-91F1-31149BF0D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342794" y="257925"/>
            <a:ext cx="6558975" cy="1356877"/>
          </a:xfrm>
        </p:spPr>
        <p:txBody>
          <a:bodyPr>
            <a:normAutofit fontScale="90000"/>
          </a:bodyPr>
          <a:lstStyle/>
          <a:p>
            <a:r>
              <a:rPr lang="en-US">
                <a:ea typeface="Lato Medium"/>
                <a:cs typeface="Lato Medium"/>
              </a:rPr>
              <a:t>NTSV C/S data stratified by race/ethnicity/insurance status:    next steps for PVB teams</a:t>
            </a:r>
            <a:endParaRPr lang="en-US"/>
          </a:p>
        </p:txBody>
      </p:sp>
      <p:sp>
        <p:nvSpPr>
          <p:cNvPr id="17" name="Freeform: Shape 16">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19333"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82146" y="1825625"/>
            <a:ext cx="5939118" cy="4892169"/>
          </a:xfrm>
        </p:spPr>
        <p:txBody>
          <a:bodyPr vert="horz" lIns="91440" tIns="45720" rIns="91440" bIns="45720" rtlCol="0" anchor="t">
            <a:normAutofit/>
          </a:bodyPr>
          <a:lstStyle/>
          <a:p>
            <a:pPr>
              <a:spcAft>
                <a:spcPts val="0"/>
              </a:spcAft>
            </a:pPr>
            <a:r>
              <a:rPr lang="en-US" sz="2800">
                <a:ea typeface="Lato"/>
                <a:cs typeface="Lato"/>
              </a:rPr>
              <a:t>Prospective Data (April 2022 – end of Initiative) collection ongoing</a:t>
            </a:r>
          </a:p>
          <a:p>
            <a:pPr>
              <a:spcAft>
                <a:spcPts val="0"/>
              </a:spcAft>
            </a:pPr>
            <a:r>
              <a:rPr lang="en-US" sz="2800">
                <a:ea typeface="Lato"/>
                <a:cs typeface="Lato"/>
              </a:rPr>
              <a:t>Retrospective Data (Baseline-March 2022) </a:t>
            </a:r>
            <a:endParaRPr lang="en-US" sz="2800"/>
          </a:p>
          <a:p>
            <a:pPr lvl="1">
              <a:spcAft>
                <a:spcPts val="0"/>
              </a:spcAft>
            </a:pPr>
            <a:r>
              <a:rPr lang="en-US" sz="2800">
                <a:ea typeface="Lato"/>
                <a:cs typeface="Lato"/>
              </a:rPr>
              <a:t>Due </a:t>
            </a:r>
            <a:r>
              <a:rPr lang="en-US" sz="2800" b="1" u="sng">
                <a:ea typeface="Lato"/>
                <a:cs typeface="Lato"/>
              </a:rPr>
              <a:t>August 1</a:t>
            </a:r>
            <a:r>
              <a:rPr lang="en-US" sz="2800" b="1" u="sng" baseline="30000">
                <a:ea typeface="Lato"/>
                <a:cs typeface="Lato"/>
              </a:rPr>
              <a:t>st</a:t>
            </a:r>
            <a:r>
              <a:rPr lang="en-US" sz="2800" b="1" u="sng">
                <a:ea typeface="Lato"/>
                <a:cs typeface="Lato"/>
              </a:rPr>
              <a:t> 2022</a:t>
            </a:r>
          </a:p>
          <a:p>
            <a:pPr lvl="1">
              <a:spcAft>
                <a:spcPts val="0"/>
              </a:spcAft>
            </a:pPr>
            <a:r>
              <a:rPr lang="en-US" sz="2800" b="1">
                <a:ea typeface="Lato"/>
                <a:cs typeface="Lato"/>
              </a:rPr>
              <a:t>Early Bird Due Date Incentive: </a:t>
            </a:r>
          </a:p>
          <a:p>
            <a:pPr lvl="2">
              <a:spcAft>
                <a:spcPts val="0"/>
              </a:spcAft>
            </a:pPr>
            <a:r>
              <a:rPr lang="en-US" sz="2400" b="1">
                <a:ea typeface="Lato"/>
                <a:cs typeface="Lato"/>
              </a:rPr>
              <a:t>Submit all Baseline-March 2022 Data by </a:t>
            </a:r>
            <a:r>
              <a:rPr lang="en-US" sz="2400" b="1" u="sng">
                <a:ea typeface="Lato"/>
                <a:cs typeface="Lato"/>
              </a:rPr>
              <a:t>June 10</a:t>
            </a:r>
            <a:r>
              <a:rPr lang="en-US" sz="2400" b="1" u="sng" baseline="30000">
                <a:ea typeface="Lato"/>
                <a:cs typeface="Lato"/>
              </a:rPr>
              <a:t>th</a:t>
            </a:r>
            <a:r>
              <a:rPr lang="en-US" sz="2400" b="1" u="sng">
                <a:ea typeface="Lato"/>
                <a:cs typeface="Lato"/>
              </a:rPr>
              <a:t>  2022 </a:t>
            </a:r>
            <a:r>
              <a:rPr lang="en-US" sz="2400" b="1">
                <a:ea typeface="Lato"/>
                <a:cs typeface="Lato"/>
              </a:rPr>
              <a:t>to receive a $50 Visa Gift Card to treat your PVB QI team to a Pizza Lunch or Coffee and Donuts to celebrate </a:t>
            </a:r>
            <a:endParaRPr lang="en-US" sz="2400" b="1"/>
          </a:p>
          <a:p>
            <a:pPr lvl="1"/>
            <a:endParaRPr lang="en-US"/>
          </a:p>
        </p:txBody>
      </p:sp>
      <p:sp>
        <p:nvSpPr>
          <p:cNvPr id="19" name="Oval 18">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0791"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mn-cs"/>
            </a:endParaRPr>
          </a:p>
        </p:txBody>
      </p:sp>
      <p:pic>
        <p:nvPicPr>
          <p:cNvPr id="7" name="Graphic 7" descr="Whole pizza outline">
            <a:extLst>
              <a:ext uri="{FF2B5EF4-FFF2-40B4-BE49-F238E27FC236}">
                <a16:creationId xmlns:a16="http://schemas.microsoft.com/office/drawing/2014/main" id="{92D6D7C4-0F4A-6B92-C57B-C4E8253168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06774" y="2392776"/>
            <a:ext cx="2533422" cy="253342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8" name="Graphic 8" descr="Latte Cup outline">
            <a:extLst>
              <a:ext uri="{FF2B5EF4-FFF2-40B4-BE49-F238E27FC236}">
                <a16:creationId xmlns:a16="http://schemas.microsoft.com/office/drawing/2014/main" id="{BBFBB504-ECCA-D1C5-9AFD-D1DE110FD5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08504" y="558913"/>
            <a:ext cx="2533422" cy="253342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10" name="Graphic 10" descr="Donut outline">
            <a:extLst>
              <a:ext uri="{FF2B5EF4-FFF2-40B4-BE49-F238E27FC236}">
                <a16:creationId xmlns:a16="http://schemas.microsoft.com/office/drawing/2014/main" id="{F186EBDD-24B6-222F-364A-6AC5F16109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08503" y="3661942"/>
            <a:ext cx="2533423" cy="2533423"/>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sp>
        <p:nvSpPr>
          <p:cNvPr id="5" name="Footer Placeholder 4"/>
          <p:cNvSpPr>
            <a:spLocks noGrp="1"/>
          </p:cNvSpPr>
          <p:nvPr>
            <p:ph type="ftr" sz="quarter" idx="11"/>
          </p:nvPr>
        </p:nvSpPr>
        <p:spPr>
          <a:xfrm>
            <a:off x="2776816" y="6356350"/>
            <a:ext cx="345474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4" name="Slide Number Placeholder 3"/>
          <p:cNvSpPr>
            <a:spLocks noGrp="1"/>
          </p:cNvSpPr>
          <p:nvPr>
            <p:ph type="sldNum" sz="quarter" idx="10"/>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6147" y="5530635"/>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6066084"/>
            <a:ext cx="1913062" cy="791916"/>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456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PVB Structure Measures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6" name="Chart 5"/>
          <p:cNvGraphicFramePr>
            <a:graphicFrameLocks/>
          </p:cNvGraphicFramePr>
          <p:nvPr/>
        </p:nvGraphicFramePr>
        <p:xfrm>
          <a:off x="5965902" y="1579330"/>
          <a:ext cx="6064989" cy="27473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nvGraphicFramePr>
        <p:xfrm>
          <a:off x="161109" y="1542029"/>
          <a:ext cx="5604071" cy="2784641"/>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p:cNvSpPr/>
          <p:nvPr/>
        </p:nvSpPr>
        <p:spPr>
          <a:xfrm>
            <a:off x="609600" y="6144322"/>
            <a:ext cx="11266449" cy="713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7" name="Chart 6"/>
          <p:cNvGraphicFramePr>
            <a:graphicFrameLocks/>
          </p:cNvGraphicFramePr>
          <p:nvPr/>
        </p:nvGraphicFramePr>
        <p:xfrm>
          <a:off x="3125420" y="4204010"/>
          <a:ext cx="5872976" cy="2653989"/>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0"/>
          <p:cNvPicPr>
            <a:picLocks noChangeAspect="1"/>
          </p:cNvPicPr>
          <p:nvPr/>
        </p:nvPicPr>
        <p:blipFill>
          <a:blip r:embed="rId6"/>
          <a:stretch>
            <a:fillRect/>
          </a:stretch>
        </p:blipFill>
        <p:spPr>
          <a:xfrm>
            <a:off x="764506" y="1323294"/>
            <a:ext cx="4599232" cy="216945"/>
          </a:xfrm>
          <a:prstGeom prst="rect">
            <a:avLst/>
          </a:prstGeom>
        </p:spPr>
      </p:pic>
    </p:spTree>
    <p:extLst>
      <p:ext uri="{BB962C8B-B14F-4D97-AF65-F5344CB8AC3E}">
        <p14:creationId xmlns:p14="http://schemas.microsoft.com/office/powerpoint/2010/main" val="4131517200"/>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600" y="6144322"/>
            <a:ext cx="11266449" cy="713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a:t>PVB Structure Measures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6" name="Chart 5"/>
          <p:cNvGraphicFramePr>
            <a:graphicFrameLocks/>
          </p:cNvGraphicFramePr>
          <p:nvPr/>
        </p:nvGraphicFramePr>
        <p:xfrm>
          <a:off x="6149898" y="1540239"/>
          <a:ext cx="5951033"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nvGraphicFramePr>
        <p:xfrm>
          <a:off x="91069" y="1540239"/>
          <a:ext cx="5897136"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nvGraphicFramePr>
        <p:xfrm>
          <a:off x="3375102" y="4171272"/>
          <a:ext cx="6014225" cy="2574561"/>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8"/>
          <p:cNvPicPr>
            <a:picLocks noChangeAspect="1"/>
          </p:cNvPicPr>
          <p:nvPr/>
        </p:nvPicPr>
        <p:blipFill>
          <a:blip r:embed="rId5"/>
          <a:stretch>
            <a:fillRect/>
          </a:stretch>
        </p:blipFill>
        <p:spPr>
          <a:xfrm>
            <a:off x="764506" y="1323294"/>
            <a:ext cx="4599232" cy="216945"/>
          </a:xfrm>
          <a:prstGeom prst="rect">
            <a:avLst/>
          </a:prstGeom>
        </p:spPr>
      </p:pic>
    </p:spTree>
    <p:extLst>
      <p:ext uri="{BB962C8B-B14F-4D97-AF65-F5344CB8AC3E}">
        <p14:creationId xmlns:p14="http://schemas.microsoft.com/office/powerpoint/2010/main" val="3614458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 Measures: </a:t>
            </a:r>
            <a:br>
              <a:rPr lang="en-US"/>
            </a:br>
            <a:r>
              <a:rPr lang="en-US"/>
              <a:t>Provider and Nurse Education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7" name="Content Placeholder 6"/>
          <p:cNvSpPr>
            <a:spLocks noGrp="1"/>
          </p:cNvSpPr>
          <p:nvPr>
            <p:ph idx="1"/>
          </p:nvPr>
        </p:nvSpPr>
        <p:spPr>
          <a:xfrm>
            <a:off x="655948" y="4525565"/>
            <a:ext cx="3776663" cy="1646238"/>
          </a:xfrm>
        </p:spPr>
        <p:txBody>
          <a:bodyPr/>
          <a:lstStyle/>
          <a:p>
            <a:pPr marL="0" indent="0" algn="ctr">
              <a:buNone/>
            </a:pPr>
            <a:r>
              <a:rPr lang="en-US" b="1"/>
              <a:t>of nurses </a:t>
            </a:r>
            <a:r>
              <a:rPr lang="en-US"/>
              <a:t>have received standardized education regarding: ACOG/SMFM labor guidelines</a:t>
            </a:r>
          </a:p>
        </p:txBody>
      </p:sp>
      <p:sp>
        <p:nvSpPr>
          <p:cNvPr id="9" name="Rectangle 8"/>
          <p:cNvSpPr/>
          <p:nvPr/>
        </p:nvSpPr>
        <p:spPr>
          <a:xfrm>
            <a:off x="7750445" y="4480114"/>
            <a:ext cx="3629025" cy="1569660"/>
          </a:xfrm>
          <a:prstGeom prst="rect">
            <a:avLst/>
          </a:prstGeom>
        </p:spPr>
        <p:txBody>
          <a:bodyPr wrap="square">
            <a:spAutoFit/>
          </a:bodyPr>
          <a:lstStyle/>
          <a:p>
            <a:pPr marL="0" marR="0" lvl="0" indent="0" algn="ctr" defTabSz="914400" rtl="0" eaLnBrk="1" fontAlgn="auto" latinLnBrk="0" hangingPunct="1">
              <a:lnSpc>
                <a:spcPct val="100000"/>
              </a:lnSpc>
              <a:spcBef>
                <a:spcPts val="1000"/>
              </a:spcBef>
              <a:spcAft>
                <a:spcPts val="1000"/>
              </a:spcAft>
              <a:buClr>
                <a:srgbClr val="F5668F"/>
              </a:buClr>
              <a:buSzTx/>
              <a:buFontTx/>
              <a:buNone/>
              <a:tabLst/>
              <a:defRPr/>
            </a:pPr>
            <a:r>
              <a:rPr kumimoji="0" lang="en-US" sz="2400" b="1" i="0" u="none" strike="noStrike" kern="1200" cap="none" spc="0" normalizeH="0" baseline="0" noProof="0">
                <a:ln>
                  <a:noFill/>
                </a:ln>
                <a:solidFill>
                  <a:srgbClr val="444C55"/>
                </a:solidFill>
                <a:effectLst/>
                <a:uLnTx/>
                <a:uFillTx/>
                <a:latin typeface="Calibri" panose="020F0502020204030204"/>
                <a:ea typeface="+mn-ea"/>
                <a:cs typeface="+mn-cs"/>
              </a:rPr>
              <a:t>of providers </a:t>
            </a: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have received standardized education regarding: ACOG/SMFM labor guidelines</a:t>
            </a:r>
          </a:p>
        </p:txBody>
      </p:sp>
      <p:sp>
        <p:nvSpPr>
          <p:cNvPr id="10" name="Rectangle 9"/>
          <p:cNvSpPr/>
          <p:nvPr/>
        </p:nvSpPr>
        <p:spPr>
          <a:xfrm>
            <a:off x="8064771" y="1853740"/>
            <a:ext cx="3000375" cy="2634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22225">
                  <a:solidFill>
                    <a:srgbClr val="F5668F"/>
                  </a:solidFill>
                  <a:prstDash val="solid"/>
                </a:ln>
                <a:solidFill>
                  <a:srgbClr val="F5668F">
                    <a:lumMod val="40000"/>
                    <a:lumOff val="60000"/>
                  </a:srgbClr>
                </a:solidFill>
                <a:effectLst/>
                <a:uLnTx/>
                <a:uFillTx/>
                <a:latin typeface="Calibri" panose="020F0502020204030204"/>
                <a:ea typeface="+mn-ea"/>
                <a:cs typeface="+mn-cs"/>
              </a:rPr>
              <a:t>82%</a:t>
            </a:r>
          </a:p>
        </p:txBody>
      </p:sp>
      <p:sp>
        <p:nvSpPr>
          <p:cNvPr id="11" name="Rectangle 10"/>
          <p:cNvSpPr/>
          <p:nvPr/>
        </p:nvSpPr>
        <p:spPr>
          <a:xfrm>
            <a:off x="1015807" y="1920686"/>
            <a:ext cx="3000375" cy="2572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22225">
                  <a:solidFill>
                    <a:srgbClr val="F5668F"/>
                  </a:solidFill>
                  <a:prstDash val="solid"/>
                </a:ln>
                <a:solidFill>
                  <a:srgbClr val="F5668F">
                    <a:lumMod val="40000"/>
                    <a:lumOff val="60000"/>
                  </a:srgbClr>
                </a:solidFill>
                <a:effectLst/>
                <a:uLnTx/>
                <a:uFillTx/>
                <a:latin typeface="Calibri" panose="020F0502020204030204"/>
                <a:ea typeface="+mn-ea"/>
                <a:cs typeface="+mn-cs"/>
              </a:rPr>
              <a:t>90%</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0707" y="1777876"/>
            <a:ext cx="2799539" cy="4393927"/>
          </a:xfrm>
          <a:prstGeom prst="rect">
            <a:avLst/>
          </a:prstGeom>
          <a:ln w="38100">
            <a:solidFill>
              <a:srgbClr val="0070C0"/>
            </a:solidFill>
          </a:ln>
        </p:spPr>
      </p:pic>
    </p:spTree>
    <p:extLst>
      <p:ext uri="{BB962C8B-B14F-4D97-AF65-F5344CB8AC3E}">
        <p14:creationId xmlns:p14="http://schemas.microsoft.com/office/powerpoint/2010/main" val="536728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Lato Medium"/>
                <a:cs typeface="Lato Medium"/>
              </a:rPr>
              <a:t>NTSV C-Sections Meeting </a:t>
            </a:r>
            <a:br>
              <a:rPr lang="en-US"/>
            </a:br>
            <a:r>
              <a:rPr lang="en-US">
                <a:ea typeface="Lato Medium"/>
                <a:cs typeface="Lato Medium"/>
              </a:rPr>
              <a:t>ACOG/SMFM Guidelines (goal &gt; 80%)</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6" name="Chart 5"/>
          <p:cNvGraphicFramePr>
            <a:graphicFrameLocks/>
          </p:cNvGraphicFramePr>
          <p:nvPr/>
        </p:nvGraphicFramePr>
        <p:xfrm>
          <a:off x="742950" y="1690689"/>
          <a:ext cx="10839450" cy="4621212"/>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Connector 2">
            <a:extLst>
              <a:ext uri="{FF2B5EF4-FFF2-40B4-BE49-F238E27FC236}">
                <a16:creationId xmlns:a16="http://schemas.microsoft.com/office/drawing/2014/main" id="{2FE5FCDD-E143-9159-170B-B6DCF0F81BC8}"/>
              </a:ext>
            </a:extLst>
          </p:cNvPr>
          <p:cNvCxnSpPr/>
          <p:nvPr/>
        </p:nvCxnSpPr>
        <p:spPr>
          <a:xfrm>
            <a:off x="2322131" y="3038451"/>
            <a:ext cx="8335633" cy="840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4C2B738-2DEA-097B-1EDE-F08D55EAE718}"/>
              </a:ext>
            </a:extLst>
          </p:cNvPr>
          <p:cNvSpPr/>
          <p:nvPr/>
        </p:nvSpPr>
        <p:spPr>
          <a:xfrm>
            <a:off x="10670087" y="3316266"/>
            <a:ext cx="469728" cy="39665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AD39AE2-97EC-C943-691E-2AE17CFBCA7F}"/>
              </a:ext>
            </a:extLst>
          </p:cNvPr>
          <p:cNvSpPr/>
          <p:nvPr/>
        </p:nvSpPr>
        <p:spPr>
          <a:xfrm>
            <a:off x="1901868" y="3514594"/>
            <a:ext cx="469728" cy="39665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690998"/>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nvGraphicFramePr>
        <p:xfrm>
          <a:off x="259836" y="1847273"/>
          <a:ext cx="6846699" cy="450907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a:t>NTSV C-Sections Meeting </a:t>
            </a:r>
            <a:br>
              <a:rPr lang="en-US"/>
            </a:br>
            <a:r>
              <a:rPr lang="en-US"/>
              <a:t>ACOG/SMFM Guidelines: Failed Induction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9" name="Rectangle: Rounded Corners 12">
            <a:extLst>
              <a:ext uri="{FF2B5EF4-FFF2-40B4-BE49-F238E27FC236}">
                <a16:creationId xmlns:a16="http://schemas.microsoft.com/office/drawing/2014/main" id="{D45CB46C-7AF4-4F7E-B2FA-FDEAF5485057}"/>
              </a:ext>
            </a:extLst>
          </p:cNvPr>
          <p:cNvSpPr/>
          <p:nvPr/>
        </p:nvSpPr>
        <p:spPr>
          <a:xfrm>
            <a:off x="7180118" y="1633826"/>
            <a:ext cx="4940545" cy="2421769"/>
          </a:xfrm>
          <a:prstGeom prst="roundRect">
            <a:avLst/>
          </a:prstGeom>
          <a:solidFill>
            <a:schemeClr val="accent1">
              <a:lumMod val="60000"/>
              <a:lumOff val="4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Calibri"/>
                <a:ea typeface="Calibri"/>
                <a:cs typeface="Calibri"/>
              </a:rPr>
              <a:t>ACOG/SMFM Criteria for Failed Induction: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FFFFFF"/>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Oxytocin administered for at least 12-18 hours </a:t>
            </a: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after membrane rupture, </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without achieving cervical change and regular contractions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Longer duration of the latent phase</a:t>
            </a: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 24 hours or longer if &lt;6cm and maternal and fetal status permits</a:t>
            </a:r>
          </a:p>
        </p:txBody>
      </p:sp>
      <p:cxnSp>
        <p:nvCxnSpPr>
          <p:cNvPr id="11" name="Straight Connector 10"/>
          <p:cNvCxnSpPr/>
          <p:nvPr/>
        </p:nvCxnSpPr>
        <p:spPr>
          <a:xfrm>
            <a:off x="609600" y="3064475"/>
            <a:ext cx="6496935" cy="18271"/>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2" name="Chart 11"/>
          <p:cNvGraphicFramePr>
            <a:graphicFrameLocks/>
          </p:cNvGraphicFramePr>
          <p:nvPr/>
        </p:nvGraphicFramePr>
        <p:xfrm>
          <a:off x="7338200" y="4055595"/>
          <a:ext cx="4782463"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94907041"/>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nvGraphicFramePr>
        <p:xfrm>
          <a:off x="390515" y="1690688"/>
          <a:ext cx="8060149" cy="466566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a:t>NTSV C-Sections Meeting </a:t>
            </a:r>
            <a:br>
              <a:rPr lang="en-US"/>
            </a:br>
            <a:r>
              <a:rPr lang="en-US"/>
              <a:t>ACOG/SMFM Guidelines: Active Phase Arrest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1772" y="1807431"/>
            <a:ext cx="3127519" cy="4432176"/>
          </a:xfrm>
          <a:prstGeom prst="rect">
            <a:avLst/>
          </a:prstGeom>
        </p:spPr>
      </p:pic>
      <p:cxnSp>
        <p:nvCxnSpPr>
          <p:cNvPr id="11" name="Straight Connector 10"/>
          <p:cNvCxnSpPr/>
          <p:nvPr/>
        </p:nvCxnSpPr>
        <p:spPr>
          <a:xfrm flipV="1">
            <a:off x="860808" y="3016251"/>
            <a:ext cx="7439130" cy="6128"/>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985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nvGraphicFramePr>
        <p:xfrm>
          <a:off x="609599" y="1575078"/>
          <a:ext cx="7640098" cy="478127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a:t>NTSV C-Sections Meeting </a:t>
            </a:r>
            <a:br>
              <a:rPr lang="en-US"/>
            </a:br>
            <a:r>
              <a:rPr lang="en-US"/>
              <a:t>ACOG/SMFM Guidelines: Second Stage Arrest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7" name="Rectangle: Rounded Corners 12">
            <a:extLst>
              <a:ext uri="{FF2B5EF4-FFF2-40B4-BE49-F238E27FC236}">
                <a16:creationId xmlns:a16="http://schemas.microsoft.com/office/drawing/2014/main" id="{D45CB46C-7AF4-4F7E-B2FA-FDEAF5485057}"/>
              </a:ext>
            </a:extLst>
          </p:cNvPr>
          <p:cNvSpPr/>
          <p:nvPr/>
        </p:nvSpPr>
        <p:spPr>
          <a:xfrm>
            <a:off x="8395816" y="2148942"/>
            <a:ext cx="3721739" cy="276825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Calibri"/>
                <a:ea typeface="Calibri"/>
                <a:cs typeface="Calibri"/>
              </a:rPr>
              <a:t>ACOG/SMFM Criteria for Second Stage Arrest: </a:t>
            </a:r>
            <a:endParaRPr kumimoji="0" lang="en-US" sz="1400" b="0" i="0" u="sng" strike="noStrike" kern="1200" cap="none" spc="0" normalizeH="0" baseline="0" noProof="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FFFFFF"/>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a:ln>
                  <a:noFill/>
                </a:ln>
                <a:solidFill>
                  <a:srgbClr val="FFFFFF"/>
                </a:solidFill>
                <a:effectLst/>
                <a:uLnTx/>
                <a:uFillTx/>
                <a:latin typeface="Calibri"/>
                <a:ea typeface="Calibri"/>
                <a:cs typeface="Calibri"/>
              </a:rPr>
              <a:t> </a:t>
            </a: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least 3 hours* of pushing in nulliparous patients</a:t>
            </a: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*Longer durations (e.g. 4 hours with epidural) may be appropriate on an individualized basis</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Arial"/>
            </a:endParaRPr>
          </a:p>
        </p:txBody>
      </p:sp>
      <p:cxnSp>
        <p:nvCxnSpPr>
          <p:cNvPr id="8" name="Straight Connector 7"/>
          <p:cNvCxnSpPr/>
          <p:nvPr/>
        </p:nvCxnSpPr>
        <p:spPr>
          <a:xfrm>
            <a:off x="1133136" y="3170256"/>
            <a:ext cx="6858000" cy="0"/>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728440"/>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PVB Key Strategies for </a:t>
            </a:r>
            <a:br>
              <a:rPr lang="en-US"/>
            </a:br>
            <a:r>
              <a:rPr lang="en-US"/>
              <a:t>Creating Clinical Culture Change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6" name="Picture 5"/>
          <p:cNvPicPr>
            <a:picLocks noChangeAspect="1"/>
          </p:cNvPicPr>
          <p:nvPr/>
        </p:nvPicPr>
        <p:blipFill rotWithShape="1">
          <a:blip r:embed="rId3"/>
          <a:srcRect l="49122" t="51487" r="20729" b="791"/>
          <a:stretch/>
        </p:blipFill>
        <p:spPr>
          <a:xfrm>
            <a:off x="4469454" y="3917300"/>
            <a:ext cx="2330606" cy="2174488"/>
          </a:xfrm>
          <a:prstGeom prst="rect">
            <a:avLst/>
          </a:prstGeom>
        </p:spPr>
      </p:pic>
      <p:pic>
        <p:nvPicPr>
          <p:cNvPr id="7" name="Picture 6"/>
          <p:cNvPicPr>
            <a:picLocks noChangeAspect="1"/>
          </p:cNvPicPr>
          <p:nvPr/>
        </p:nvPicPr>
        <p:blipFill rotWithShape="1">
          <a:blip r:embed="rId3"/>
          <a:srcRect l="14119" t="49856" r="53137" b="1443"/>
          <a:stretch/>
        </p:blipFill>
        <p:spPr>
          <a:xfrm>
            <a:off x="3103430" y="1650328"/>
            <a:ext cx="2531327" cy="2219093"/>
          </a:xfrm>
          <a:prstGeom prst="rect">
            <a:avLst/>
          </a:prstGeom>
        </p:spPr>
      </p:pic>
      <p:pic>
        <p:nvPicPr>
          <p:cNvPr id="8" name="Picture 7"/>
          <p:cNvPicPr>
            <a:picLocks noChangeAspect="1"/>
          </p:cNvPicPr>
          <p:nvPr/>
        </p:nvPicPr>
        <p:blipFill rotWithShape="1">
          <a:blip r:embed="rId3"/>
          <a:srcRect l="64942" r="1592" b="52510"/>
          <a:stretch/>
        </p:blipFill>
        <p:spPr>
          <a:xfrm>
            <a:off x="6193469" y="1729373"/>
            <a:ext cx="2587083" cy="2163917"/>
          </a:xfrm>
          <a:prstGeom prst="rect">
            <a:avLst/>
          </a:prstGeom>
        </p:spPr>
      </p:pic>
      <p:pic>
        <p:nvPicPr>
          <p:cNvPr id="9" name="Picture 8"/>
          <p:cNvPicPr>
            <a:picLocks noChangeAspect="1"/>
          </p:cNvPicPr>
          <p:nvPr/>
        </p:nvPicPr>
        <p:blipFill rotWithShape="1">
          <a:blip r:embed="rId3"/>
          <a:srcRect l="35275" r="40202" b="52428"/>
          <a:stretch/>
        </p:blipFill>
        <p:spPr>
          <a:xfrm>
            <a:off x="1387939" y="3930106"/>
            <a:ext cx="1895708" cy="2167634"/>
          </a:xfrm>
          <a:prstGeom prst="rect">
            <a:avLst/>
          </a:prstGeom>
        </p:spPr>
      </p:pic>
      <p:pic>
        <p:nvPicPr>
          <p:cNvPr id="10" name="Picture 9"/>
          <p:cNvPicPr>
            <a:picLocks noChangeAspect="1"/>
          </p:cNvPicPr>
          <p:nvPr/>
        </p:nvPicPr>
        <p:blipFill rotWithShape="1">
          <a:blip r:embed="rId3"/>
          <a:srcRect r="74680" b="53193"/>
          <a:stretch/>
        </p:blipFill>
        <p:spPr>
          <a:xfrm>
            <a:off x="652233" y="1737602"/>
            <a:ext cx="1957360" cy="2132784"/>
          </a:xfrm>
          <a:prstGeom prst="rect">
            <a:avLst/>
          </a:prstGeom>
        </p:spPr>
      </p:pic>
      <p:sp>
        <p:nvSpPr>
          <p:cNvPr id="3" name="Oval 2"/>
          <p:cNvSpPr/>
          <p:nvPr/>
        </p:nvSpPr>
        <p:spPr>
          <a:xfrm>
            <a:off x="9687579" y="1853126"/>
            <a:ext cx="1413904" cy="1444782"/>
          </a:xfrm>
          <a:prstGeom prst="ellipse">
            <a:avLst/>
          </a:prstGeom>
          <a:solidFill>
            <a:srgbClr val="E7EDF5"/>
          </a:solidFill>
          <a:ln>
            <a:solidFill>
              <a:srgbClr val="E7E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p:cNvSpPr/>
          <p:nvPr/>
        </p:nvSpPr>
        <p:spPr>
          <a:xfrm>
            <a:off x="8273675" y="3959863"/>
            <a:ext cx="1413904" cy="1444782"/>
          </a:xfrm>
          <a:prstGeom prst="ellipse">
            <a:avLst/>
          </a:prstGeom>
          <a:solidFill>
            <a:srgbClr val="E7EDF5"/>
          </a:solidFill>
          <a:ln>
            <a:solidFill>
              <a:srgbClr val="E7E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p:cNvSpPr/>
          <p:nvPr/>
        </p:nvSpPr>
        <p:spPr>
          <a:xfrm>
            <a:off x="9097395" y="3316388"/>
            <a:ext cx="2787806" cy="553998"/>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444C55">
                    <a:lumMod val="75000"/>
                  </a:srgbClr>
                </a:solidFill>
                <a:effectLst/>
                <a:uLnTx/>
                <a:uFillTx/>
                <a:latin typeface="Bahnschrift" panose="020B0502040204020203" pitchFamily="34" charset="0"/>
                <a:ea typeface="+mn-ea"/>
                <a:cs typeface="+mn-cs"/>
              </a:rPr>
              <a:t>Sharing </a:t>
            </a:r>
            <a:r>
              <a:rPr kumimoji="0" lang="en-US" sz="1500" b="1" i="0" u="none" strike="noStrike" kern="1200" cap="none" spc="0" normalizeH="0" baseline="0" noProof="0" err="1">
                <a:ln>
                  <a:noFill/>
                </a:ln>
                <a:solidFill>
                  <a:srgbClr val="444C55">
                    <a:lumMod val="75000"/>
                  </a:srgbClr>
                </a:solidFill>
                <a:effectLst/>
                <a:uLnTx/>
                <a:uFillTx/>
                <a:latin typeface="Bahnschrift" panose="020B0502040204020203" pitchFamily="34" charset="0"/>
                <a:ea typeface="+mn-ea"/>
                <a:cs typeface="+mn-cs"/>
              </a:rPr>
              <a:t>Unblinded</a:t>
            </a:r>
            <a:r>
              <a:rPr kumimoji="0" lang="en-US" sz="1500" b="1" i="0" u="none" strike="noStrike" kern="1200" cap="none" spc="0" normalizeH="0" baseline="0" noProof="0">
                <a:ln>
                  <a:noFill/>
                </a:ln>
                <a:solidFill>
                  <a:srgbClr val="444C55">
                    <a:lumMod val="75000"/>
                  </a:srgbClr>
                </a:solidFill>
                <a:effectLst/>
                <a:uLnTx/>
                <a:uFillTx/>
                <a:latin typeface="Bahnschrift" panose="020B0502040204020203" pitchFamily="34" charset="0"/>
                <a:ea typeface="+mn-ea"/>
                <a:cs typeface="+mn-cs"/>
              </a:rPr>
              <a:t> Provider-level NTSV C-Section Rates </a:t>
            </a:r>
          </a:p>
        </p:txBody>
      </p:sp>
      <p:sp>
        <p:nvSpPr>
          <p:cNvPr id="13" name="Rectangle 12"/>
          <p:cNvSpPr/>
          <p:nvPr/>
        </p:nvSpPr>
        <p:spPr>
          <a:xfrm>
            <a:off x="7359752" y="5537790"/>
            <a:ext cx="3475286" cy="553998"/>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444C55">
                    <a:lumMod val="75000"/>
                  </a:srgbClr>
                </a:solidFill>
                <a:effectLst/>
                <a:uLnTx/>
                <a:uFillTx/>
                <a:latin typeface="Bahnschrift" panose="020B0502040204020203" pitchFamily="34" charset="0"/>
                <a:ea typeface="+mn-ea"/>
                <a:cs typeface="+mn-cs"/>
              </a:rPr>
              <a:t>Review of NTSV C-Section Cases Not Meeting ACOG/SMFM Guidelines </a:t>
            </a:r>
          </a:p>
        </p:txBody>
      </p:sp>
      <p:pic>
        <p:nvPicPr>
          <p:cNvPr id="14" name="Graphic 14" descr="Presentation with bar chart with solid fill">
            <a:extLst>
              <a:ext uri="{FF2B5EF4-FFF2-40B4-BE49-F238E27FC236}">
                <a16:creationId xmlns:a16="http://schemas.microsoft.com/office/drawing/2014/main" id="{10E04848-67BA-EA4E-F5A7-AE05B8F5D3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57720" y="1972963"/>
            <a:ext cx="1285102" cy="1326291"/>
          </a:xfrm>
          <a:prstGeom prst="rect">
            <a:avLst/>
          </a:prstGeom>
        </p:spPr>
      </p:pic>
      <p:pic>
        <p:nvPicPr>
          <p:cNvPr id="15" name="Graphic 15" descr="Laptop with solid fill">
            <a:extLst>
              <a:ext uri="{FF2B5EF4-FFF2-40B4-BE49-F238E27FC236}">
                <a16:creationId xmlns:a16="http://schemas.microsoft.com/office/drawing/2014/main" id="{9115CB85-4C4F-E532-97A8-2ABA88A410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13125" y="3888260"/>
            <a:ext cx="1614616" cy="1594021"/>
          </a:xfrm>
          <a:prstGeom prst="rect">
            <a:avLst/>
          </a:prstGeom>
        </p:spPr>
      </p:pic>
      <p:pic>
        <p:nvPicPr>
          <p:cNvPr id="20" name="Picture 20">
            <a:extLst>
              <a:ext uri="{FF2B5EF4-FFF2-40B4-BE49-F238E27FC236}">
                <a16:creationId xmlns:a16="http://schemas.microsoft.com/office/drawing/2014/main" id="{2B024AA9-9060-B4CD-C24B-7932BB1BE0E5}"/>
              </a:ext>
            </a:extLst>
          </p:cNvPr>
          <p:cNvPicPr>
            <a:picLocks noChangeAspect="1"/>
          </p:cNvPicPr>
          <p:nvPr/>
        </p:nvPicPr>
        <p:blipFill>
          <a:blip r:embed="rId8"/>
          <a:stretch>
            <a:fillRect/>
          </a:stretch>
        </p:blipFill>
        <p:spPr>
          <a:xfrm>
            <a:off x="8535945" y="4309546"/>
            <a:ext cx="958679" cy="195393"/>
          </a:xfrm>
          <a:prstGeom prst="rect">
            <a:avLst/>
          </a:prstGeom>
        </p:spPr>
      </p:pic>
      <p:pic>
        <p:nvPicPr>
          <p:cNvPr id="22" name="Picture 22">
            <a:extLst>
              <a:ext uri="{FF2B5EF4-FFF2-40B4-BE49-F238E27FC236}">
                <a16:creationId xmlns:a16="http://schemas.microsoft.com/office/drawing/2014/main" id="{24379952-0534-03CF-DD0F-E4AFEC34D4E1}"/>
              </a:ext>
            </a:extLst>
          </p:cNvPr>
          <p:cNvPicPr>
            <a:picLocks noChangeAspect="1"/>
          </p:cNvPicPr>
          <p:nvPr/>
        </p:nvPicPr>
        <p:blipFill>
          <a:blip r:embed="rId9"/>
          <a:stretch>
            <a:fillRect/>
          </a:stretch>
        </p:blipFill>
        <p:spPr>
          <a:xfrm>
            <a:off x="8698771" y="4492581"/>
            <a:ext cx="581541" cy="138242"/>
          </a:xfrm>
          <a:prstGeom prst="rect">
            <a:avLst/>
          </a:prstGeom>
        </p:spPr>
      </p:pic>
      <p:pic>
        <p:nvPicPr>
          <p:cNvPr id="23" name="Picture 23">
            <a:extLst>
              <a:ext uri="{FF2B5EF4-FFF2-40B4-BE49-F238E27FC236}">
                <a16:creationId xmlns:a16="http://schemas.microsoft.com/office/drawing/2014/main" id="{D91864B6-9A38-846F-BB2D-E486C9EA02AA}"/>
              </a:ext>
            </a:extLst>
          </p:cNvPr>
          <p:cNvPicPr>
            <a:picLocks noChangeAspect="1"/>
          </p:cNvPicPr>
          <p:nvPr/>
        </p:nvPicPr>
        <p:blipFill>
          <a:blip r:embed="rId10"/>
          <a:stretch>
            <a:fillRect/>
          </a:stretch>
        </p:blipFill>
        <p:spPr>
          <a:xfrm>
            <a:off x="8727345" y="4633526"/>
            <a:ext cx="524391" cy="185867"/>
          </a:xfrm>
          <a:prstGeom prst="rect">
            <a:avLst/>
          </a:prstGeom>
        </p:spPr>
      </p:pic>
    </p:spTree>
    <p:extLst>
      <p:ext uri="{BB962C8B-B14F-4D97-AF65-F5344CB8AC3E}">
        <p14:creationId xmlns:p14="http://schemas.microsoft.com/office/powerpoint/2010/main" val="2833524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PVB Key Resources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7" name="Diagram 6"/>
          <p:cNvGraphicFramePr/>
          <p:nvPr/>
        </p:nvGraphicFramePr>
        <p:xfrm>
          <a:off x="53000" y="1106836"/>
          <a:ext cx="11857221" cy="5282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25522" y="3082808"/>
            <a:ext cx="1988607" cy="3121155"/>
          </a:xfrm>
          <a:prstGeom prst="rect">
            <a:avLst/>
          </a:prstGeom>
          <a:ln w="38100">
            <a:solidFill>
              <a:srgbClr val="F5668F"/>
            </a:solidFill>
          </a:ln>
        </p:spPr>
      </p:pic>
      <p:pic>
        <p:nvPicPr>
          <p:cNvPr id="12" name="Picture 11"/>
          <p:cNvPicPr>
            <a:picLocks noChangeAspect="1"/>
          </p:cNvPicPr>
          <p:nvPr/>
        </p:nvPicPr>
        <p:blipFill rotWithShape="1">
          <a:blip r:embed="rId9"/>
          <a:srcRect l="4182"/>
          <a:stretch/>
        </p:blipFill>
        <p:spPr>
          <a:xfrm>
            <a:off x="7783374" y="3082808"/>
            <a:ext cx="2111651" cy="3121155"/>
          </a:xfrm>
          <a:prstGeom prst="rect">
            <a:avLst/>
          </a:prstGeom>
          <a:ln w="38100">
            <a:solidFill>
              <a:srgbClr val="FDD702"/>
            </a:solidFill>
          </a:ln>
        </p:spPr>
      </p:pic>
      <p:pic>
        <p:nvPicPr>
          <p:cNvPr id="15" name="Picture 14"/>
          <p:cNvPicPr>
            <a:picLocks noChangeAspect="1"/>
          </p:cNvPicPr>
          <p:nvPr/>
        </p:nvPicPr>
        <p:blipFill>
          <a:blip r:embed="rId10"/>
          <a:stretch>
            <a:fillRect/>
          </a:stretch>
        </p:blipFill>
        <p:spPr>
          <a:xfrm>
            <a:off x="390992" y="3091677"/>
            <a:ext cx="1938227" cy="670456"/>
          </a:xfrm>
          <a:prstGeom prst="rect">
            <a:avLst/>
          </a:prstGeom>
          <a:ln w="38100">
            <a:solidFill>
              <a:srgbClr val="002060"/>
            </a:solidFill>
          </a:ln>
        </p:spPr>
      </p:pic>
      <p:pic>
        <p:nvPicPr>
          <p:cNvPr id="17" name="Picture 16"/>
          <p:cNvPicPr>
            <a:picLocks noChangeAspect="1"/>
          </p:cNvPicPr>
          <p:nvPr/>
        </p:nvPicPr>
        <p:blipFill>
          <a:blip r:embed="rId11"/>
          <a:stretch>
            <a:fillRect/>
          </a:stretch>
        </p:blipFill>
        <p:spPr>
          <a:xfrm>
            <a:off x="391198" y="3977309"/>
            <a:ext cx="1938227" cy="280048"/>
          </a:xfrm>
          <a:prstGeom prst="rect">
            <a:avLst/>
          </a:prstGeom>
          <a:ln w="38100">
            <a:solidFill>
              <a:srgbClr val="002060"/>
            </a:solidFill>
          </a:ln>
        </p:spPr>
      </p:pic>
      <p:pic>
        <p:nvPicPr>
          <p:cNvPr id="19" name="Picture 18"/>
          <p:cNvPicPr>
            <a:picLocks noChangeAspect="1"/>
          </p:cNvPicPr>
          <p:nvPr/>
        </p:nvPicPr>
        <p:blipFill>
          <a:blip r:embed="rId12"/>
          <a:stretch>
            <a:fillRect/>
          </a:stretch>
        </p:blipFill>
        <p:spPr>
          <a:xfrm>
            <a:off x="5410177" y="3082808"/>
            <a:ext cx="1876894" cy="688194"/>
          </a:xfrm>
          <a:prstGeom prst="rect">
            <a:avLst/>
          </a:prstGeom>
          <a:ln w="38100">
            <a:solidFill>
              <a:srgbClr val="F58366"/>
            </a:solidFill>
          </a:ln>
        </p:spPr>
      </p:pic>
      <p:pic>
        <p:nvPicPr>
          <p:cNvPr id="20" name="Picture 19"/>
          <p:cNvPicPr>
            <a:picLocks noChangeAspect="1"/>
          </p:cNvPicPr>
          <p:nvPr/>
        </p:nvPicPr>
        <p:blipFill rotWithShape="1">
          <a:blip r:embed="rId13"/>
          <a:srcRect t="25399" r="31730"/>
          <a:stretch/>
        </p:blipFill>
        <p:spPr>
          <a:xfrm>
            <a:off x="10256316" y="3878154"/>
            <a:ext cx="1862966" cy="1287687"/>
          </a:xfrm>
          <a:prstGeom prst="rect">
            <a:avLst/>
          </a:prstGeom>
          <a:ln w="38100">
            <a:solidFill>
              <a:srgbClr val="6B95FD"/>
            </a:solidFill>
          </a:ln>
        </p:spPr>
      </p:pic>
      <p:pic>
        <p:nvPicPr>
          <p:cNvPr id="21" name="Picture 20"/>
          <p:cNvPicPr>
            <a:picLocks noChangeAspect="1"/>
          </p:cNvPicPr>
          <p:nvPr/>
        </p:nvPicPr>
        <p:blipFill>
          <a:blip r:embed="rId14"/>
          <a:stretch>
            <a:fillRect/>
          </a:stretch>
        </p:blipFill>
        <p:spPr>
          <a:xfrm>
            <a:off x="10256316" y="3051954"/>
            <a:ext cx="1809424" cy="636126"/>
          </a:xfrm>
          <a:prstGeom prst="rect">
            <a:avLst/>
          </a:prstGeom>
          <a:ln w="38100">
            <a:solidFill>
              <a:srgbClr val="6B95FD"/>
            </a:solidFill>
          </a:ln>
        </p:spPr>
      </p:pic>
      <p:pic>
        <p:nvPicPr>
          <p:cNvPr id="22" name="Picture 21"/>
          <p:cNvPicPr>
            <a:picLocks noChangeAspect="1"/>
          </p:cNvPicPr>
          <p:nvPr/>
        </p:nvPicPr>
        <p:blipFill>
          <a:blip r:embed="rId15"/>
          <a:stretch>
            <a:fillRect/>
          </a:stretch>
        </p:blipFill>
        <p:spPr>
          <a:xfrm>
            <a:off x="5450629" y="3977309"/>
            <a:ext cx="1938846" cy="2132446"/>
          </a:xfrm>
          <a:prstGeom prst="rect">
            <a:avLst/>
          </a:prstGeom>
          <a:ln w="38100">
            <a:solidFill>
              <a:srgbClr val="F58366"/>
            </a:solidFill>
          </a:ln>
        </p:spPr>
      </p:pic>
    </p:spTree>
    <p:extLst>
      <p:ext uri="{BB962C8B-B14F-4D97-AF65-F5344CB8AC3E}">
        <p14:creationId xmlns:p14="http://schemas.microsoft.com/office/powerpoint/2010/main" val="1725811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9324"/>
            <a:ext cx="10972800" cy="1325563"/>
          </a:xfrm>
          <a:noFill/>
        </p:spPr>
        <p:txBody>
          <a:bodyPr/>
          <a:lstStyle/>
          <a:p>
            <a:r>
              <a:rPr lang="en-US"/>
              <a:t>ILPQC 2022 OB Face-to-Face Agenda</a:t>
            </a:r>
          </a:p>
        </p:txBody>
      </p:sp>
      <p:graphicFrame>
        <p:nvGraphicFramePr>
          <p:cNvPr id="6" name="Content Placeholder 5"/>
          <p:cNvGraphicFramePr>
            <a:graphicFrameLocks noGrp="1"/>
          </p:cNvGraphicFramePr>
          <p:nvPr>
            <p:ph idx="1"/>
          </p:nvPr>
        </p:nvGraphicFramePr>
        <p:xfrm>
          <a:off x="0" y="1485900"/>
          <a:ext cx="5745697" cy="5403511"/>
        </p:xfrm>
        <a:graphic>
          <a:graphicData uri="http://schemas.openxmlformats.org/drawingml/2006/table">
            <a:tbl>
              <a:tblPr firstCol="1" bandRow="1">
                <a:tableStyleId>{F5AB1C69-6EDB-4FF4-983F-18BD219EF322}</a:tableStyleId>
              </a:tblPr>
              <a:tblGrid>
                <a:gridCol w="1424908">
                  <a:extLst>
                    <a:ext uri="{9D8B030D-6E8A-4147-A177-3AD203B41FA5}">
                      <a16:colId xmlns:a16="http://schemas.microsoft.com/office/drawing/2014/main" val="2045499979"/>
                    </a:ext>
                  </a:extLst>
                </a:gridCol>
                <a:gridCol w="4320789">
                  <a:extLst>
                    <a:ext uri="{9D8B030D-6E8A-4147-A177-3AD203B41FA5}">
                      <a16:colId xmlns:a16="http://schemas.microsoft.com/office/drawing/2014/main" val="2102383569"/>
                    </a:ext>
                  </a:extLst>
                </a:gridCol>
              </a:tblGrid>
              <a:tr h="1071399">
                <a:tc>
                  <a:txBody>
                    <a:bodyPr/>
                    <a:lstStyle/>
                    <a:p>
                      <a:pPr marL="0" marR="0">
                        <a:lnSpc>
                          <a:spcPct val="115000"/>
                        </a:lnSpc>
                        <a:spcBef>
                          <a:spcPts val="0"/>
                        </a:spcBef>
                        <a:spcAft>
                          <a:spcPts val="0"/>
                        </a:spcAft>
                      </a:pPr>
                      <a:r>
                        <a:rPr lang="en-US" sz="1400">
                          <a:effectLst/>
                        </a:rPr>
                        <a:t>8:30 – 9:00 am </a:t>
                      </a:r>
                      <a:endParaRPr lang="en-US" sz="1400">
                        <a:solidFill>
                          <a:srgbClr val="365F91"/>
                        </a:solidFill>
                        <a:effectLst/>
                        <a:latin typeface="Calibri" panose="020F0502020204030204" pitchFamily="34" charset="0"/>
                        <a:ea typeface="MS Mincho"/>
                        <a:cs typeface="Times New Roman" panose="02020603050405020304" pitchFamily="18" charset="0"/>
                      </a:endParaRPr>
                    </a:p>
                  </a:txBody>
                  <a:tcPr marL="40445" marR="40445" marT="0" marB="0"/>
                </a:tc>
                <a:tc>
                  <a:txBody>
                    <a:bodyPr/>
                    <a:lstStyle/>
                    <a:p>
                      <a:pPr>
                        <a:lnSpc>
                          <a:spcPct val="100000"/>
                        </a:lnSpc>
                        <a:spcBef>
                          <a:spcPts val="200"/>
                        </a:spcBef>
                      </a:pPr>
                      <a:r>
                        <a:rPr lang="en-US" sz="1400" kern="1200">
                          <a:effectLst/>
                        </a:rPr>
                        <a:t>Welcome &amp; Overview: Coming together to Achieve Success: Strategies for the Year Ahead  </a:t>
                      </a:r>
                    </a:p>
                    <a:p>
                      <a:pPr lvl="0">
                        <a:lnSpc>
                          <a:spcPct val="100000"/>
                        </a:lnSpc>
                        <a:spcBef>
                          <a:spcPts val="200"/>
                        </a:spcBef>
                        <a:buNone/>
                      </a:pPr>
                      <a:r>
                        <a:rPr lang="en-US" sz="1400" b="1" i="0" kern="1200">
                          <a:solidFill>
                            <a:schemeClr val="accent1"/>
                          </a:solidFill>
                          <a:latin typeface="+mj-lt"/>
                          <a:ea typeface="Lato Medium"/>
                          <a:cs typeface="Lato Medium"/>
                        </a:rPr>
                        <a:t>Congresswoman Robin L. Kelly (IL-02) Welcome</a:t>
                      </a:r>
                    </a:p>
                    <a:p>
                      <a:pPr marL="0" marR="0">
                        <a:lnSpc>
                          <a:spcPct val="100000"/>
                        </a:lnSpc>
                        <a:spcBef>
                          <a:spcPts val="200"/>
                        </a:spcBef>
                        <a:spcAft>
                          <a:spcPts val="0"/>
                        </a:spcAft>
                      </a:pPr>
                      <a:endParaRPr lang="en-US" sz="1400" kern="1200">
                        <a:effectLst/>
                      </a:endParaRPr>
                    </a:p>
                    <a:p>
                      <a:pPr marL="0" marR="0" algn="l" rtl="0" eaLnBrk="1" latinLnBrk="0" hangingPunct="1">
                        <a:lnSpc>
                          <a:spcPct val="100000"/>
                        </a:lnSpc>
                        <a:spcBef>
                          <a:spcPct val="0"/>
                        </a:spcBef>
                        <a:spcAft>
                          <a:spcPts val="0"/>
                        </a:spcAft>
                        <a:buNone/>
                      </a:pPr>
                      <a:r>
                        <a:rPr lang="en-US" sz="1400" b="1" i="0" kern="1200">
                          <a:solidFill>
                            <a:schemeClr val="accent1"/>
                          </a:solidFill>
                          <a:latin typeface="+mj-lt"/>
                          <a:ea typeface="Lato Medium"/>
                          <a:cs typeface="Lato Medium"/>
                        </a:rPr>
                        <a:t>Ann Borders, MD, MSc, MPH </a:t>
                      </a:r>
                    </a:p>
                  </a:txBody>
                  <a:tcPr marL="40445" marR="40445" marT="0" marB="0"/>
                </a:tc>
                <a:extLst>
                  <a:ext uri="{0D108BD9-81ED-4DB2-BD59-A6C34878D82A}">
                    <a16:rowId xmlns:a16="http://schemas.microsoft.com/office/drawing/2014/main" val="2864136644"/>
                  </a:ext>
                </a:extLst>
              </a:tr>
              <a:tr h="1062201">
                <a:tc>
                  <a:txBody>
                    <a:bodyPr/>
                    <a:lstStyle/>
                    <a:p>
                      <a:pPr marL="0" marR="0">
                        <a:lnSpc>
                          <a:spcPct val="115000"/>
                        </a:lnSpc>
                        <a:spcBef>
                          <a:spcPts val="0"/>
                        </a:spcBef>
                        <a:spcAft>
                          <a:spcPts val="0"/>
                        </a:spcAft>
                      </a:pPr>
                      <a:r>
                        <a:rPr lang="en-US" sz="1400">
                          <a:effectLst/>
                        </a:rPr>
                        <a:t>9:00 – 9:50 am</a:t>
                      </a:r>
                      <a:endParaRPr lang="en-US" sz="1400">
                        <a:solidFill>
                          <a:srgbClr val="365F91"/>
                        </a:solidFill>
                        <a:effectLst/>
                        <a:latin typeface="Calibri" panose="020F0502020204030204" pitchFamily="34" charset="0"/>
                        <a:ea typeface="MS Mincho"/>
                        <a:cs typeface="Times New Roman" panose="02020603050405020304" pitchFamily="18" charset="0"/>
                      </a:endParaRPr>
                    </a:p>
                  </a:txBody>
                  <a:tcPr marL="40445" marR="40445" marT="0" marB="0"/>
                </a:tc>
                <a:tc>
                  <a:txBody>
                    <a:bodyPr/>
                    <a:lstStyle/>
                    <a:p>
                      <a:pPr>
                        <a:spcBef>
                          <a:spcPts val="200"/>
                        </a:spcBef>
                      </a:pPr>
                      <a:r>
                        <a:rPr lang="en-US" sz="1400" kern="1200">
                          <a:effectLst/>
                        </a:rPr>
                        <a:t>Laboring with Hope: The Power of Community Voices to Address Birth Equity </a:t>
                      </a:r>
                    </a:p>
                    <a:p>
                      <a:pPr>
                        <a:spcBef>
                          <a:spcPts val="200"/>
                        </a:spcBef>
                      </a:pPr>
                      <a:endParaRPr lang="en-US" sz="1400" kern="1200">
                        <a:effectLst/>
                      </a:endParaRPr>
                    </a:p>
                    <a:p>
                      <a:pPr algn="l" defTabSz="914400" rtl="0" eaLnBrk="1" latinLnBrk="0" hangingPunct="1">
                        <a:lnSpc>
                          <a:spcPct val="100000"/>
                        </a:lnSpc>
                        <a:spcBef>
                          <a:spcPct val="0"/>
                        </a:spcBef>
                        <a:buNone/>
                      </a:pPr>
                      <a:r>
                        <a:rPr lang="en-US" sz="1400" b="1" i="0" kern="1200">
                          <a:solidFill>
                            <a:schemeClr val="accent1"/>
                          </a:solidFill>
                          <a:latin typeface="+mj-lt"/>
                          <a:ea typeface="Lato Medium"/>
                          <a:cs typeface="Lato Medium"/>
                        </a:rPr>
                        <a:t>Nakeitra Burse, DrPH, CHES </a:t>
                      </a:r>
                    </a:p>
                  </a:txBody>
                  <a:tcPr marL="40445" marR="40445" marT="0" marB="0"/>
                </a:tc>
                <a:extLst>
                  <a:ext uri="{0D108BD9-81ED-4DB2-BD59-A6C34878D82A}">
                    <a16:rowId xmlns:a16="http://schemas.microsoft.com/office/drawing/2014/main" val="3124092787"/>
                  </a:ext>
                </a:extLst>
              </a:tr>
              <a:tr h="316091">
                <a:tc>
                  <a:txBody>
                    <a:bodyPr/>
                    <a:lstStyle/>
                    <a:p>
                      <a:pPr marL="0" marR="0" algn="l" defTabSz="914400" rtl="0" eaLnBrk="1" latinLnBrk="0" hangingPunct="1">
                        <a:lnSpc>
                          <a:spcPct val="115000"/>
                        </a:lnSpc>
                        <a:spcBef>
                          <a:spcPts val="0"/>
                        </a:spcBef>
                        <a:spcAft>
                          <a:spcPts val="0"/>
                        </a:spcAft>
                      </a:pPr>
                      <a:r>
                        <a:rPr lang="en-US" sz="1400" kern="1200">
                          <a:effectLst/>
                        </a:rPr>
                        <a:t>9:50 – 10:00 am</a:t>
                      </a:r>
                      <a:endParaRPr lang="en-US" sz="1400" b="1" kern="1200">
                        <a:solidFill>
                          <a:schemeClr val="lt1"/>
                        </a:solidFill>
                        <a:effectLst/>
                        <a:latin typeface="+mn-lt"/>
                        <a:ea typeface="+mn-ea"/>
                        <a:cs typeface="+mn-cs"/>
                      </a:endParaRPr>
                    </a:p>
                  </a:txBody>
                  <a:tcPr marL="40445" marR="40445" marT="0" marB="0"/>
                </a:tc>
                <a:tc>
                  <a:txBody>
                    <a:bodyPr/>
                    <a:lstStyle/>
                    <a:p>
                      <a:r>
                        <a:rPr lang="en-US" sz="1400" kern="1200">
                          <a:effectLst/>
                        </a:rPr>
                        <a:t>Break</a:t>
                      </a:r>
                      <a:endParaRPr lang="en-US" sz="1400" b="0" i="0" kern="1200">
                        <a:solidFill>
                          <a:schemeClr val="dk1"/>
                        </a:solidFill>
                        <a:effectLst/>
                        <a:latin typeface="+mn-lt"/>
                        <a:ea typeface="+mn-ea"/>
                        <a:cs typeface="+mn-cs"/>
                      </a:endParaRPr>
                    </a:p>
                  </a:txBody>
                  <a:tcPr marL="40445" marR="40445" marT="0" marB="0"/>
                </a:tc>
                <a:extLst>
                  <a:ext uri="{0D108BD9-81ED-4DB2-BD59-A6C34878D82A}">
                    <a16:rowId xmlns:a16="http://schemas.microsoft.com/office/drawing/2014/main" val="337503356"/>
                  </a:ext>
                </a:extLst>
              </a:tr>
              <a:tr h="807859">
                <a:tc>
                  <a:txBody>
                    <a:bodyPr/>
                    <a:lstStyle/>
                    <a:p>
                      <a:pPr marL="0" marR="0" algn="l" defTabSz="914400" rtl="0" eaLnBrk="1" latinLnBrk="0" hangingPunct="1">
                        <a:lnSpc>
                          <a:spcPct val="115000"/>
                        </a:lnSpc>
                        <a:spcBef>
                          <a:spcPts val="0"/>
                        </a:spcBef>
                        <a:spcAft>
                          <a:spcPts val="0"/>
                        </a:spcAft>
                      </a:pPr>
                      <a:r>
                        <a:rPr lang="en-US" sz="1400" kern="1200">
                          <a:effectLst/>
                        </a:rPr>
                        <a:t>10:00 – 10:40 am</a:t>
                      </a:r>
                      <a:endParaRPr lang="en-US" sz="1400" b="1" kern="1200">
                        <a:solidFill>
                          <a:schemeClr val="lt1"/>
                        </a:solidFill>
                        <a:effectLst/>
                        <a:latin typeface="+mn-lt"/>
                        <a:ea typeface="+mn-ea"/>
                        <a:cs typeface="+mn-cs"/>
                      </a:endParaRPr>
                    </a:p>
                  </a:txBody>
                  <a:tcPr marL="40445" marR="40445" marT="0" marB="0"/>
                </a:tc>
                <a:tc>
                  <a:txBody>
                    <a:bodyPr/>
                    <a:lstStyle/>
                    <a:p>
                      <a:r>
                        <a:rPr lang="en-US" sz="1400" kern="1200">
                          <a:effectLst/>
                        </a:rPr>
                        <a:t>Achieving PVB Goals: Strategies to Cross the Finish Line </a:t>
                      </a:r>
                    </a:p>
                    <a:p>
                      <a:endParaRPr lang="en-US" sz="1400" kern="1200">
                        <a:effectLst/>
                      </a:endParaRPr>
                    </a:p>
                    <a:p>
                      <a:r>
                        <a:rPr lang="en-US" sz="1400" b="1" i="0" kern="1200">
                          <a:solidFill>
                            <a:schemeClr val="accent1"/>
                          </a:solidFill>
                          <a:latin typeface="+mj-lt"/>
                          <a:ea typeface="Lato Medium"/>
                          <a:cs typeface="Lato Medium"/>
                        </a:rPr>
                        <a:t>Christa Sakowski, MSN, RN, C-ONQS, C-EFM, CLE, CMQCC</a:t>
                      </a:r>
                    </a:p>
                  </a:txBody>
                  <a:tcPr marL="40445" marR="40445" marT="0" marB="0"/>
                </a:tc>
                <a:extLst>
                  <a:ext uri="{0D108BD9-81ED-4DB2-BD59-A6C34878D82A}">
                    <a16:rowId xmlns:a16="http://schemas.microsoft.com/office/drawing/2014/main" val="4054322344"/>
                  </a:ext>
                </a:extLst>
              </a:tr>
              <a:tr h="1043383">
                <a:tc>
                  <a:txBody>
                    <a:bodyPr/>
                    <a:lstStyle/>
                    <a:p>
                      <a:pPr marL="0" marR="0" algn="l" defTabSz="914400" rtl="0" eaLnBrk="1" latinLnBrk="0" hangingPunct="1">
                        <a:lnSpc>
                          <a:spcPct val="115000"/>
                        </a:lnSpc>
                        <a:spcBef>
                          <a:spcPts val="0"/>
                        </a:spcBef>
                        <a:spcAft>
                          <a:spcPts val="0"/>
                        </a:spcAft>
                      </a:pPr>
                      <a:r>
                        <a:rPr lang="en-US" sz="1400" b="1" kern="1200">
                          <a:solidFill>
                            <a:schemeClr val="lt1"/>
                          </a:solidFill>
                          <a:effectLst/>
                          <a:latin typeface="+mn-lt"/>
                          <a:ea typeface="+mn-ea"/>
                          <a:cs typeface="+mn-cs"/>
                        </a:rPr>
                        <a:t>10:40 – 11:30 am</a:t>
                      </a:r>
                    </a:p>
                  </a:txBody>
                  <a:tcPr marL="40445" marR="40445" marT="0" marB="0"/>
                </a:tc>
                <a:tc>
                  <a:txBody>
                    <a:bodyPr/>
                    <a:lstStyle/>
                    <a:p>
                      <a:r>
                        <a:rPr lang="en-US" sz="1400" kern="1200">
                          <a:solidFill>
                            <a:schemeClr val="dk1"/>
                          </a:solidFill>
                          <a:effectLst/>
                          <a:latin typeface="+mn-lt"/>
                          <a:ea typeface="+mn-ea"/>
                          <a:cs typeface="+mn-cs"/>
                        </a:rPr>
                        <a:t>Birth Equity and Promoting Vaginal Birth Hospital Teams Panel: Sharing approaches that make a difference </a:t>
                      </a:r>
                    </a:p>
                    <a:p>
                      <a:endParaRPr lang="en-US" sz="1400" b="1" i="0" kern="1200">
                        <a:solidFill>
                          <a:schemeClr val="dk1"/>
                        </a:solidFill>
                        <a:effectLst/>
                        <a:latin typeface="+mn-lt"/>
                        <a:ea typeface="+mn-ea"/>
                        <a:cs typeface="+mn-cs"/>
                      </a:endParaRPr>
                    </a:p>
                    <a:p>
                      <a:pPr marL="0" algn="l" rtl="0" eaLnBrk="1" latinLnBrk="0" hangingPunct="1"/>
                      <a:r>
                        <a:rPr lang="en-US" sz="1400" b="1" i="0" kern="1200">
                          <a:solidFill>
                            <a:schemeClr val="accent1"/>
                          </a:solidFill>
                          <a:latin typeface="+mj-lt"/>
                          <a:ea typeface="Lato Medium"/>
                          <a:cs typeface="Lato Medium"/>
                        </a:rPr>
                        <a:t>IL BE &amp; PVB teams share strategies </a:t>
                      </a:r>
                    </a:p>
                  </a:txBody>
                  <a:tcPr marL="40445" marR="40445" marT="0" marB="0"/>
                </a:tc>
                <a:extLst>
                  <a:ext uri="{0D108BD9-81ED-4DB2-BD59-A6C34878D82A}">
                    <a16:rowId xmlns:a16="http://schemas.microsoft.com/office/drawing/2014/main" val="2859126696"/>
                  </a:ext>
                </a:extLst>
              </a:tr>
              <a:tr h="413692">
                <a:tc>
                  <a:txBody>
                    <a:bodyPr/>
                    <a:lstStyle/>
                    <a:p>
                      <a:pPr marL="0" marR="0" algn="l" defTabSz="914400" rtl="0" eaLnBrk="1" latinLnBrk="0" hangingPunct="1">
                        <a:lnSpc>
                          <a:spcPct val="115000"/>
                        </a:lnSpc>
                        <a:spcBef>
                          <a:spcPts val="0"/>
                        </a:spcBef>
                        <a:spcAft>
                          <a:spcPts val="0"/>
                        </a:spcAft>
                      </a:pPr>
                      <a:r>
                        <a:rPr lang="en-US" sz="1400" b="1" kern="1200">
                          <a:solidFill>
                            <a:schemeClr val="lt1"/>
                          </a:solidFill>
                          <a:effectLst/>
                          <a:latin typeface="+mn-lt"/>
                          <a:ea typeface="+mn-ea"/>
                          <a:cs typeface="+mn-cs"/>
                        </a:rPr>
                        <a:t>11:30 – 11:50 am</a:t>
                      </a:r>
                    </a:p>
                  </a:txBody>
                  <a:tcPr marL="40445" marR="40445" marT="0" marB="0"/>
                </a:tc>
                <a:tc>
                  <a:txBody>
                    <a:bodyPr/>
                    <a:lstStyle/>
                    <a:p>
                      <a:pPr>
                        <a:lnSpc>
                          <a:spcPct val="100000"/>
                        </a:lnSpc>
                        <a:spcBef>
                          <a:spcPts val="200"/>
                        </a:spcBef>
                      </a:pPr>
                      <a:r>
                        <a:rPr lang="en-US" sz="1400" b="0" i="0" kern="1200">
                          <a:solidFill>
                            <a:schemeClr val="dk1"/>
                          </a:solidFill>
                          <a:effectLst/>
                          <a:latin typeface="+mn-lt"/>
                          <a:ea typeface="+mn-ea"/>
                          <a:cs typeface="+mn-cs"/>
                        </a:rPr>
                        <a:t>QI Awards Ceremony</a:t>
                      </a:r>
                      <a:endParaRPr lang="en-US" sz="1400">
                        <a:solidFill>
                          <a:srgbClr val="365F91"/>
                        </a:solidFill>
                        <a:effectLst/>
                        <a:latin typeface="Calibri" panose="020F0502020204030204" pitchFamily="34" charset="0"/>
                        <a:ea typeface="MS Mincho"/>
                        <a:cs typeface="Times New Roman" panose="02020603050405020304" pitchFamily="18" charset="0"/>
                      </a:endParaRPr>
                    </a:p>
                  </a:txBody>
                  <a:tcPr marL="40445" marR="40445" marT="0" marB="0"/>
                </a:tc>
                <a:extLst>
                  <a:ext uri="{0D108BD9-81ED-4DB2-BD59-A6C34878D82A}">
                    <a16:rowId xmlns:a16="http://schemas.microsoft.com/office/drawing/2014/main" val="750235168"/>
                  </a:ext>
                </a:extLst>
              </a:tr>
              <a:tr h="642685">
                <a:tc>
                  <a:txBody>
                    <a:bodyPr/>
                    <a:lstStyle/>
                    <a:p>
                      <a:pPr marL="0" marR="0" algn="l" defTabSz="914400" rtl="0" eaLnBrk="1" latinLnBrk="0" hangingPunct="1">
                        <a:lnSpc>
                          <a:spcPct val="115000"/>
                        </a:lnSpc>
                        <a:spcBef>
                          <a:spcPts val="0"/>
                        </a:spcBef>
                        <a:spcAft>
                          <a:spcPts val="0"/>
                        </a:spcAft>
                      </a:pPr>
                      <a:r>
                        <a:rPr lang="en-US" sz="1400" b="1" kern="1200">
                          <a:solidFill>
                            <a:schemeClr val="lt1"/>
                          </a:solidFill>
                          <a:effectLst/>
                          <a:latin typeface="+mn-lt"/>
                          <a:ea typeface="+mn-ea"/>
                          <a:cs typeface="+mn-cs"/>
                        </a:rPr>
                        <a:t>11:50 – 1:00pm</a:t>
                      </a:r>
                    </a:p>
                  </a:txBody>
                  <a:tcPr marL="40445" marR="40445" marT="0" marB="0"/>
                </a:tc>
                <a:tc>
                  <a:txBody>
                    <a:bodyPr/>
                    <a:lstStyle/>
                    <a:p>
                      <a:pPr marL="0" marR="0">
                        <a:lnSpc>
                          <a:spcPct val="115000"/>
                        </a:lnSpc>
                        <a:spcBef>
                          <a:spcPts val="0"/>
                        </a:spcBef>
                        <a:spcAft>
                          <a:spcPts val="0"/>
                        </a:spcAft>
                      </a:pPr>
                      <a:r>
                        <a:rPr lang="en-US" sz="1400">
                          <a:effectLst/>
                        </a:rPr>
                        <a:t>Team Storyboard Session- Opportunity to Share &amp; Networking</a:t>
                      </a:r>
                      <a:r>
                        <a:rPr lang="en-US" sz="1400" baseline="0">
                          <a:effectLst/>
                        </a:rPr>
                        <a:t> L</a:t>
                      </a:r>
                      <a:r>
                        <a:rPr lang="en-US" sz="1400">
                          <a:effectLst/>
                        </a:rPr>
                        <a:t>unch</a:t>
                      </a:r>
                    </a:p>
                  </a:txBody>
                  <a:tcPr marL="40445" marR="40445" marT="0" marB="0"/>
                </a:tc>
                <a:extLst>
                  <a:ext uri="{0D108BD9-81ED-4DB2-BD59-A6C34878D82A}">
                    <a16:rowId xmlns:a16="http://schemas.microsoft.com/office/drawing/2014/main" val="2330785082"/>
                  </a:ext>
                </a:extLst>
              </a:tr>
            </a:tbl>
          </a:graphicData>
        </a:graphic>
      </p:graphicFrame>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graphicFrame>
        <p:nvGraphicFramePr>
          <p:cNvPr id="8" name="Content Placeholder 5"/>
          <p:cNvGraphicFramePr>
            <a:graphicFrameLocks/>
          </p:cNvGraphicFramePr>
          <p:nvPr/>
        </p:nvGraphicFramePr>
        <p:xfrm>
          <a:off x="5745697" y="1457325"/>
          <a:ext cx="6446303" cy="5427180"/>
        </p:xfrm>
        <a:graphic>
          <a:graphicData uri="http://schemas.openxmlformats.org/drawingml/2006/table">
            <a:tbl>
              <a:tblPr firstCol="1" bandRow="1">
                <a:tableStyleId>{F5AB1C69-6EDB-4FF4-983F-18BD219EF322}</a:tableStyleId>
              </a:tblPr>
              <a:tblGrid>
                <a:gridCol w="1459939">
                  <a:extLst>
                    <a:ext uri="{9D8B030D-6E8A-4147-A177-3AD203B41FA5}">
                      <a16:colId xmlns:a16="http://schemas.microsoft.com/office/drawing/2014/main" val="2045499979"/>
                    </a:ext>
                  </a:extLst>
                </a:gridCol>
                <a:gridCol w="4986364">
                  <a:extLst>
                    <a:ext uri="{9D8B030D-6E8A-4147-A177-3AD203B41FA5}">
                      <a16:colId xmlns:a16="http://schemas.microsoft.com/office/drawing/2014/main" val="2102383569"/>
                    </a:ext>
                  </a:extLst>
                </a:gridCol>
              </a:tblGrid>
              <a:tr h="2960535">
                <a:tc>
                  <a:txBody>
                    <a:bodyPr/>
                    <a:lstStyle/>
                    <a:p>
                      <a:pPr marL="0" marR="0" algn="l" defTabSz="914400" rtl="0" eaLnBrk="1" latinLnBrk="0" hangingPunct="1">
                        <a:lnSpc>
                          <a:spcPct val="115000"/>
                        </a:lnSpc>
                        <a:spcBef>
                          <a:spcPts val="0"/>
                        </a:spcBef>
                        <a:spcAft>
                          <a:spcPts val="0"/>
                        </a:spcAft>
                      </a:pPr>
                      <a:r>
                        <a:rPr lang="en-US" sz="1400" kern="1200">
                          <a:effectLst/>
                        </a:rPr>
                        <a:t>1:00 – 1:35 pm</a:t>
                      </a:r>
                    </a:p>
                  </a:txBody>
                  <a:tcPr marL="40445" marR="40445" marT="0" marB="0"/>
                </a:tc>
                <a:tc>
                  <a:txBody>
                    <a:bodyPr/>
                    <a:lstStyle/>
                    <a:p>
                      <a:r>
                        <a:rPr lang="en-US" sz="1400" kern="1200">
                          <a:effectLst/>
                        </a:rPr>
                        <a:t>Breakout Session 1: Small Group Key Topic Discussions on Implementation Strategies</a:t>
                      </a:r>
                    </a:p>
                    <a:p>
                      <a:endParaRPr lang="en-US" sz="1400" kern="1200">
                        <a:effectLst/>
                      </a:endParaRPr>
                    </a:p>
                    <a:p>
                      <a:pPr marL="285750" indent="-285750">
                        <a:buFont typeface="Arial" panose="020B0604020202020204" pitchFamily="34" charset="0"/>
                        <a:buChar char="•"/>
                      </a:pPr>
                      <a:r>
                        <a:rPr lang="en-US" sz="1400" kern="1200">
                          <a:effectLst/>
                        </a:rPr>
                        <a:t>PVB: Sharing Provider Data and Using Data to Drive QI </a:t>
                      </a:r>
                    </a:p>
                    <a:p>
                      <a:pPr marL="285750" indent="-285750">
                        <a:buFont typeface="Arial" panose="020B0604020202020204" pitchFamily="34" charset="0"/>
                        <a:buChar char="•"/>
                      </a:pPr>
                      <a:r>
                        <a:rPr lang="en-US" sz="1400" kern="1200">
                          <a:effectLst/>
                        </a:rPr>
                        <a:t>PVB: Checklist and Huddles Strategies </a:t>
                      </a:r>
                    </a:p>
                    <a:p>
                      <a:pPr marL="285750" indent="-285750">
                        <a:buFont typeface="Arial" panose="020B0604020202020204" pitchFamily="34" charset="0"/>
                        <a:buChar char="•"/>
                      </a:pPr>
                      <a:r>
                        <a:rPr lang="en-US" sz="1400" kern="1200">
                          <a:effectLst/>
                        </a:rPr>
                        <a:t>PVB: Patient Education &amp; Shared Decision Making </a:t>
                      </a:r>
                    </a:p>
                    <a:p>
                      <a:pPr marL="285750" indent="-285750">
                        <a:buFont typeface="Arial" panose="020B0604020202020204" pitchFamily="34" charset="0"/>
                        <a:buChar char="•"/>
                      </a:pPr>
                      <a:r>
                        <a:rPr lang="en-US" sz="1400" kern="1200">
                          <a:effectLst/>
                        </a:rPr>
                        <a:t>BE: Social Determinants of Health Screening and Linkage to Resources </a:t>
                      </a:r>
                    </a:p>
                    <a:p>
                      <a:pPr marL="285750" indent="-285750">
                        <a:buFont typeface="Arial" panose="020B0604020202020204" pitchFamily="34" charset="0"/>
                        <a:buChar char="•"/>
                      </a:pPr>
                      <a:r>
                        <a:rPr lang="en-US" sz="1400" kern="1200">
                          <a:effectLst/>
                        </a:rPr>
                        <a:t>BE: Implementation of respectful Care Practices and the PREM survey </a:t>
                      </a:r>
                    </a:p>
                    <a:p>
                      <a:pPr marL="285750" indent="-285750">
                        <a:buFont typeface="Arial" panose="020B0604020202020204" pitchFamily="34" charset="0"/>
                        <a:buChar char="•"/>
                      </a:pPr>
                      <a:r>
                        <a:rPr lang="en-US" sz="1400" kern="1200">
                          <a:effectLst/>
                        </a:rPr>
                        <a:t>BE: Implementation of Implicit Bias Training and Equity Discussions </a:t>
                      </a:r>
                    </a:p>
                    <a:p>
                      <a:pPr marL="285750" indent="-285750">
                        <a:buFont typeface="Arial" panose="020B0604020202020204" pitchFamily="34" charset="0"/>
                        <a:buChar char="•"/>
                      </a:pPr>
                      <a:r>
                        <a:rPr lang="en-US" sz="1400" kern="1200">
                          <a:effectLst/>
                        </a:rPr>
                        <a:t>MNO-OB: Strategies to Address Maternal Overdose Deaths and Sustain Optimal OUD Care </a:t>
                      </a:r>
                    </a:p>
                  </a:txBody>
                  <a:tcPr marL="40445" marR="40445" marT="0" marB="0"/>
                </a:tc>
                <a:extLst>
                  <a:ext uri="{0D108BD9-81ED-4DB2-BD59-A6C34878D82A}">
                    <a16:rowId xmlns:a16="http://schemas.microsoft.com/office/drawing/2014/main" val="337503356"/>
                  </a:ext>
                </a:extLst>
              </a:tr>
              <a:tr h="248333">
                <a:tc>
                  <a:txBody>
                    <a:bodyPr/>
                    <a:lstStyle/>
                    <a:p>
                      <a:pPr marL="0" marR="0" algn="l" defTabSz="914400" rtl="0" eaLnBrk="1" latinLnBrk="0" hangingPunct="1">
                        <a:lnSpc>
                          <a:spcPct val="115000"/>
                        </a:lnSpc>
                        <a:spcBef>
                          <a:spcPts val="0"/>
                        </a:spcBef>
                        <a:spcAft>
                          <a:spcPts val="0"/>
                        </a:spcAft>
                      </a:pPr>
                      <a:r>
                        <a:rPr lang="en-US" sz="1400" kern="1200">
                          <a:effectLst/>
                        </a:rPr>
                        <a:t>1:35 – 1:45 pm</a:t>
                      </a:r>
                    </a:p>
                  </a:txBody>
                  <a:tcPr marL="40445" marR="40445" marT="0" marB="0"/>
                </a:tc>
                <a:tc>
                  <a:txBody>
                    <a:bodyPr/>
                    <a:lstStyle/>
                    <a:p>
                      <a:r>
                        <a:rPr lang="en-US" sz="1400" kern="1200">
                          <a:effectLst/>
                        </a:rPr>
                        <a:t>Break</a:t>
                      </a:r>
                      <a:endParaRPr lang="en-US" sz="1400" b="1" kern="1200">
                        <a:solidFill>
                          <a:srgbClr val="E67356"/>
                        </a:solidFill>
                        <a:effectLst/>
                        <a:latin typeface="+mn-lt"/>
                        <a:ea typeface="+mn-ea"/>
                        <a:cs typeface="+mn-cs"/>
                      </a:endParaRPr>
                    </a:p>
                  </a:txBody>
                  <a:tcPr marL="40445" marR="40445" marT="0" marB="0"/>
                </a:tc>
                <a:extLst>
                  <a:ext uri="{0D108BD9-81ED-4DB2-BD59-A6C34878D82A}">
                    <a16:rowId xmlns:a16="http://schemas.microsoft.com/office/drawing/2014/main" val="4054322344"/>
                  </a:ext>
                </a:extLst>
              </a:tr>
              <a:tr h="431883">
                <a:tc>
                  <a:txBody>
                    <a:bodyPr/>
                    <a:lstStyle/>
                    <a:p>
                      <a:pPr marL="0" marR="0" algn="l" defTabSz="914400" rtl="0" eaLnBrk="1" latinLnBrk="0" hangingPunct="1">
                        <a:lnSpc>
                          <a:spcPct val="115000"/>
                        </a:lnSpc>
                        <a:spcBef>
                          <a:spcPts val="0"/>
                        </a:spcBef>
                        <a:spcAft>
                          <a:spcPts val="0"/>
                        </a:spcAft>
                      </a:pPr>
                      <a:r>
                        <a:rPr lang="en-US" sz="1400" b="1" kern="1200">
                          <a:solidFill>
                            <a:schemeClr val="lt1"/>
                          </a:solidFill>
                          <a:effectLst/>
                          <a:latin typeface="+mn-lt"/>
                          <a:ea typeface="+mn-ea"/>
                          <a:cs typeface="+mn-cs"/>
                        </a:rPr>
                        <a:t>1:45 – 2:20 pm</a:t>
                      </a:r>
                    </a:p>
                  </a:txBody>
                  <a:tcPr marL="40445" marR="40445" marT="0" marB="0"/>
                </a:tc>
                <a:tc>
                  <a:txBody>
                    <a:bodyPr/>
                    <a:lstStyle/>
                    <a:p>
                      <a:r>
                        <a:rPr lang="en-US" sz="1400" kern="1200">
                          <a:solidFill>
                            <a:schemeClr val="dk1"/>
                          </a:solidFill>
                          <a:effectLst/>
                          <a:latin typeface="+mn-lt"/>
                          <a:ea typeface="+mn-ea"/>
                          <a:cs typeface="+mn-cs"/>
                        </a:rPr>
                        <a:t>Breakout Session 2: Small Group Key Topic Discussions on Implementation Strategies (*See above for session titles)</a:t>
                      </a:r>
                      <a:endParaRPr lang="en-US" sz="1400">
                        <a:solidFill>
                          <a:srgbClr val="365F91"/>
                        </a:solidFill>
                        <a:effectLst/>
                        <a:latin typeface="Calibri" panose="020F0502020204030204" pitchFamily="34" charset="0"/>
                        <a:ea typeface="MS Mincho"/>
                        <a:cs typeface="Times New Roman" panose="02020603050405020304" pitchFamily="18" charset="0"/>
                      </a:endParaRPr>
                    </a:p>
                  </a:txBody>
                  <a:tcPr marL="40445" marR="40445" marT="0" marB="0"/>
                </a:tc>
                <a:extLst>
                  <a:ext uri="{0D108BD9-81ED-4DB2-BD59-A6C34878D82A}">
                    <a16:rowId xmlns:a16="http://schemas.microsoft.com/office/drawing/2014/main" val="2859126696"/>
                  </a:ext>
                </a:extLst>
              </a:tr>
              <a:tr h="248333">
                <a:tc>
                  <a:txBody>
                    <a:bodyPr/>
                    <a:lstStyle/>
                    <a:p>
                      <a:pPr marL="0" marR="0" algn="l" defTabSz="914400" rtl="0" eaLnBrk="1" latinLnBrk="0" hangingPunct="1">
                        <a:lnSpc>
                          <a:spcPct val="115000"/>
                        </a:lnSpc>
                        <a:spcBef>
                          <a:spcPts val="0"/>
                        </a:spcBef>
                        <a:spcAft>
                          <a:spcPts val="0"/>
                        </a:spcAft>
                      </a:pPr>
                      <a:r>
                        <a:rPr lang="en-US" sz="1400" b="1" kern="1200">
                          <a:solidFill>
                            <a:schemeClr val="lt1"/>
                          </a:solidFill>
                          <a:effectLst/>
                          <a:latin typeface="+mn-lt"/>
                          <a:ea typeface="+mn-ea"/>
                          <a:cs typeface="+mn-cs"/>
                        </a:rPr>
                        <a:t>2:20 – 2:30 pm</a:t>
                      </a:r>
                    </a:p>
                  </a:txBody>
                  <a:tcPr marL="40445" marR="40445" marT="0" marB="0"/>
                </a:tc>
                <a:tc>
                  <a:txBody>
                    <a:bodyPr/>
                    <a:lstStyle/>
                    <a:p>
                      <a:pPr marL="0" algn="l" defTabSz="914400" rtl="0" eaLnBrk="1" latinLnBrk="0" hangingPunct="1"/>
                      <a:r>
                        <a:rPr lang="en-US" sz="1400" kern="1200">
                          <a:solidFill>
                            <a:schemeClr val="dk1"/>
                          </a:solidFill>
                          <a:effectLst/>
                          <a:latin typeface="+mn-lt"/>
                          <a:ea typeface="+mn-ea"/>
                          <a:cs typeface="+mn-cs"/>
                        </a:rPr>
                        <a:t>Break</a:t>
                      </a:r>
                    </a:p>
                  </a:txBody>
                  <a:tcPr marL="40445" marR="40445" marT="0" marB="0"/>
                </a:tc>
                <a:extLst>
                  <a:ext uri="{0D108BD9-81ED-4DB2-BD59-A6C34878D82A}">
                    <a16:rowId xmlns:a16="http://schemas.microsoft.com/office/drawing/2014/main" val="1255391880"/>
                  </a:ext>
                </a:extLst>
              </a:tr>
              <a:tr h="863766">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b="1" kern="1200">
                          <a:solidFill>
                            <a:schemeClr val="lt1"/>
                          </a:solidFill>
                          <a:effectLst/>
                          <a:latin typeface="+mn-lt"/>
                          <a:ea typeface="+mn-ea"/>
                          <a:cs typeface="+mn-cs"/>
                        </a:rPr>
                        <a:t>2:30 – 3:15 pm</a:t>
                      </a:r>
                    </a:p>
                    <a:p>
                      <a:pPr marL="0" marR="0" algn="l" defTabSz="914400" rtl="0" eaLnBrk="1" latinLnBrk="0" hangingPunct="1">
                        <a:lnSpc>
                          <a:spcPct val="115000"/>
                        </a:lnSpc>
                        <a:spcBef>
                          <a:spcPts val="0"/>
                        </a:spcBef>
                        <a:spcAft>
                          <a:spcPts val="0"/>
                        </a:spcAft>
                      </a:pPr>
                      <a:endParaRPr lang="en-US" sz="1400" b="1" kern="1200">
                        <a:solidFill>
                          <a:schemeClr val="lt1"/>
                        </a:solidFill>
                        <a:effectLst/>
                        <a:latin typeface="+mn-lt"/>
                        <a:ea typeface="+mn-ea"/>
                        <a:cs typeface="+mn-cs"/>
                      </a:endParaRPr>
                    </a:p>
                  </a:txBody>
                  <a:tcPr marL="40445" marR="40445" marT="0" marB="0"/>
                </a:tc>
                <a:tc>
                  <a:txBody>
                    <a:bodyPr/>
                    <a:lstStyle/>
                    <a:p>
                      <a:pPr marL="0" algn="l" rtl="0" eaLnBrk="1" latinLnBrk="0" hangingPunct="1"/>
                      <a:r>
                        <a:rPr lang="en-US" sz="1400" kern="1200">
                          <a:solidFill>
                            <a:schemeClr val="dk1"/>
                          </a:solidFill>
                          <a:effectLst/>
                          <a:latin typeface="+mn-lt"/>
                          <a:ea typeface="+mn-ea"/>
                          <a:cs typeface="+mn-cs"/>
                        </a:rPr>
                        <a:t>Creating Change through Patient and Community Engagement </a:t>
                      </a:r>
                    </a:p>
                    <a:p>
                      <a:pPr marL="0" algn="l" defTabSz="914400" rtl="0" eaLnBrk="1" latinLnBrk="0" hangingPunct="1"/>
                      <a:endParaRPr lang="en-US" sz="1400" kern="1200">
                        <a:solidFill>
                          <a:schemeClr val="dk1"/>
                        </a:solidFill>
                        <a:effectLst/>
                        <a:latin typeface="+mn-lt"/>
                        <a:ea typeface="+mn-ea"/>
                        <a:cs typeface="+mn-cs"/>
                      </a:endParaRPr>
                    </a:p>
                    <a:p>
                      <a:pPr marL="0" algn="l" rtl="0" eaLnBrk="1" latinLnBrk="0" hangingPunct="1"/>
                      <a:r>
                        <a:rPr lang="en-US" sz="1400" b="1" i="0" kern="1200" err="1">
                          <a:solidFill>
                            <a:schemeClr val="accent1"/>
                          </a:solidFill>
                          <a:latin typeface="+mj-lt"/>
                          <a:ea typeface="Lato Medium"/>
                          <a:cs typeface="Lato Medium"/>
                        </a:rPr>
                        <a:t>LaToshia</a:t>
                      </a:r>
                      <a:r>
                        <a:rPr lang="en-US" sz="1400" b="1" i="0" kern="1200">
                          <a:solidFill>
                            <a:schemeClr val="accent1"/>
                          </a:solidFill>
                          <a:latin typeface="+mj-lt"/>
                          <a:ea typeface="Lato Medium"/>
                          <a:cs typeface="Lato Medium"/>
                        </a:rPr>
                        <a:t> Rouse, CD(DONA); Kimberly D. Harper, MSN, RN, MHA; Tomeka James Isaac, MBA, MHRM, CAMS </a:t>
                      </a:r>
                    </a:p>
                  </a:txBody>
                  <a:tcPr marL="40445" marR="40445" marT="0" marB="0"/>
                </a:tc>
                <a:extLst>
                  <a:ext uri="{0D108BD9-81ED-4DB2-BD59-A6C34878D82A}">
                    <a16:rowId xmlns:a16="http://schemas.microsoft.com/office/drawing/2014/main" val="2168337060"/>
                  </a:ext>
                </a:extLst>
              </a:tr>
              <a:tr h="647825">
                <a:tc>
                  <a:txBody>
                    <a:bodyPr/>
                    <a:lstStyle/>
                    <a:p>
                      <a:pPr marL="0" marR="0" algn="l" defTabSz="914400" rtl="0" eaLnBrk="1" latinLnBrk="0" hangingPunct="1">
                        <a:lnSpc>
                          <a:spcPct val="115000"/>
                        </a:lnSpc>
                        <a:spcBef>
                          <a:spcPts val="0"/>
                        </a:spcBef>
                        <a:spcAft>
                          <a:spcPts val="0"/>
                        </a:spcAft>
                      </a:pPr>
                      <a:r>
                        <a:rPr lang="en-US" sz="1400" b="1" kern="1200">
                          <a:solidFill>
                            <a:schemeClr val="lt1"/>
                          </a:solidFill>
                          <a:effectLst/>
                          <a:latin typeface="+mn-lt"/>
                          <a:ea typeface="+mn-ea"/>
                          <a:cs typeface="+mn-cs"/>
                        </a:rPr>
                        <a:t>3:15 – 3:30 pm</a:t>
                      </a:r>
                    </a:p>
                  </a:txBody>
                  <a:tcPr marL="40445" marR="40445" marT="0" marB="0"/>
                </a:tc>
                <a:tc>
                  <a:txBody>
                    <a:bodyPr/>
                    <a:lstStyle/>
                    <a:p>
                      <a:pPr marL="0" algn="l" rtl="0" eaLnBrk="1" latinLnBrk="0" hangingPunct="1"/>
                      <a:r>
                        <a:rPr lang="en-US" sz="1400" kern="1200">
                          <a:solidFill>
                            <a:schemeClr val="dk1"/>
                          </a:solidFill>
                          <a:effectLst/>
                          <a:latin typeface="+mn-lt"/>
                          <a:ea typeface="+mn-ea"/>
                          <a:cs typeface="+mn-cs"/>
                        </a:rPr>
                        <a:t>Wrap-up, evaluation, raffle and next steps for 2022 </a:t>
                      </a:r>
                    </a:p>
                    <a:p>
                      <a:pPr marL="0" algn="l" defTabSz="914400" rtl="0" eaLnBrk="1" latinLnBrk="0" hangingPunct="1"/>
                      <a:endParaRPr lang="en-US" sz="1400" b="1" i="0" kern="1200">
                        <a:solidFill>
                          <a:schemeClr val="accent1"/>
                        </a:solidFill>
                        <a:latin typeface="+mj-lt"/>
                        <a:ea typeface="Lato Medium" panose="020F0502020204030203" pitchFamily="34" charset="0"/>
                        <a:cs typeface="Lato Medium" panose="020F0502020204030203" pitchFamily="34" charset="0"/>
                      </a:endParaRPr>
                    </a:p>
                    <a:p>
                      <a:pPr marL="0" algn="l" defTabSz="914400" rtl="0" eaLnBrk="1" latinLnBrk="0" hangingPunct="1"/>
                      <a:r>
                        <a:rPr lang="en-US" sz="1400" b="1" i="0" kern="1200">
                          <a:solidFill>
                            <a:schemeClr val="accent1"/>
                          </a:solidFill>
                          <a:latin typeface="+mj-lt"/>
                          <a:ea typeface="Lato Medium"/>
                          <a:cs typeface="Lato Medium"/>
                        </a:rPr>
                        <a:t>Ann Borders, MD, MSc, MPH</a:t>
                      </a:r>
                    </a:p>
                  </a:txBody>
                  <a:tcPr marL="40445" marR="40445" marT="0" marB="0"/>
                </a:tc>
                <a:extLst>
                  <a:ext uri="{0D108BD9-81ED-4DB2-BD59-A6C34878D82A}">
                    <a16:rowId xmlns:a16="http://schemas.microsoft.com/office/drawing/2014/main" val="310210100"/>
                  </a:ext>
                </a:extLst>
              </a:tr>
            </a:tbl>
          </a:graphicData>
        </a:graphic>
      </p:graphicFrame>
    </p:spTree>
    <p:extLst>
      <p:ext uri="{BB962C8B-B14F-4D97-AF65-F5344CB8AC3E}">
        <p14:creationId xmlns:p14="http://schemas.microsoft.com/office/powerpoint/2010/main" val="2978636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ILPQC is here to help you </a:t>
            </a:r>
            <a:br>
              <a:rPr lang="en-US"/>
            </a:br>
            <a:r>
              <a:rPr lang="en-US"/>
              <a:t>get across the finish line!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6" name="Diagram 5"/>
          <p:cNvGraphicFramePr/>
          <p:nvPr/>
        </p:nvGraphicFramePr>
        <p:xfrm>
          <a:off x="284814" y="1735823"/>
          <a:ext cx="7929796" cy="44701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ontent Placeholder 2"/>
          <p:cNvSpPr>
            <a:spLocks noGrp="1"/>
          </p:cNvSpPr>
          <p:nvPr>
            <p:ph idx="1"/>
          </p:nvPr>
        </p:nvSpPr>
        <p:spPr>
          <a:xfrm>
            <a:off x="8585850" y="1520433"/>
            <a:ext cx="3329924" cy="5022876"/>
          </a:xfrm>
        </p:spPr>
        <p:txBody>
          <a:bodyPr vert="horz" lIns="91440" tIns="45720" rIns="91440" bIns="45720" rtlCol="0" anchor="t">
            <a:noAutofit/>
          </a:bodyPr>
          <a:lstStyle/>
          <a:p>
            <a:r>
              <a:rPr lang="en-US">
                <a:ea typeface="Lato"/>
                <a:cs typeface="Lato"/>
              </a:rPr>
              <a:t>Stay tuned for our PVB teams panel and PVB Breakout sessions to learn from hospital teams who have achieved these goals!</a:t>
            </a:r>
          </a:p>
          <a:p>
            <a:r>
              <a:rPr lang="en-US">
                <a:ea typeface="Lato"/>
                <a:cs typeface="Lato"/>
              </a:rPr>
              <a:t>All teams with NTSV rate not yet at goal please email </a:t>
            </a:r>
            <a:r>
              <a:rPr lang="en-US">
                <a:ea typeface="Lato"/>
                <a:cs typeface="Lato"/>
                <a:hlinkClick r:id="rId9"/>
              </a:rPr>
              <a:t>info@ilpqc.org</a:t>
            </a:r>
            <a:r>
              <a:rPr lang="en-US">
                <a:ea typeface="Lato"/>
                <a:cs typeface="Lato"/>
              </a:rPr>
              <a:t> to schedule a QI call  for additional support</a:t>
            </a:r>
          </a:p>
        </p:txBody>
      </p:sp>
    </p:spTree>
    <p:extLst>
      <p:ext uri="{BB962C8B-B14F-4D97-AF65-F5344CB8AC3E}">
        <p14:creationId xmlns:p14="http://schemas.microsoft.com/office/powerpoint/2010/main" val="3750573079"/>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p:txBody>
          <a:bodyPr/>
          <a:lstStyle/>
          <a:p>
            <a:r>
              <a:rPr lang="en-US"/>
              <a:t>Birth Equity (BE) Initiative</a:t>
            </a:r>
          </a:p>
        </p:txBody>
      </p:sp>
      <p:sp>
        <p:nvSpPr>
          <p:cNvPr id="3" name="Content Placeholder 2">
            <a:extLst>
              <a:ext uri="{FF2B5EF4-FFF2-40B4-BE49-F238E27FC236}">
                <a16:creationId xmlns:a16="http://schemas.microsoft.com/office/drawing/2014/main" id="{B3A6EC5C-75A9-6841-A232-CD6FE289C3AE}"/>
              </a:ext>
            </a:extLst>
          </p:cNvPr>
          <p:cNvSpPr>
            <a:spLocks noGrp="1"/>
          </p:cNvSpPr>
          <p:nvPr>
            <p:ph type="subTitle" idx="1"/>
          </p:nvPr>
        </p:nvSpPr>
        <p:spPr/>
        <p:txBody>
          <a:bodyPr vert="horz" lIns="91440" tIns="45720" rIns="91440" bIns="45720" rtlCol="0" anchor="t">
            <a:noAutofit/>
          </a:bodyPr>
          <a:lstStyle/>
          <a:p>
            <a:r>
              <a:rPr lang="en-US"/>
              <a:t>Helping hospital teams move this important work forward together</a:t>
            </a:r>
          </a:p>
        </p:txBody>
      </p:sp>
    </p:spTree>
    <p:extLst>
      <p:ext uri="{BB962C8B-B14F-4D97-AF65-F5344CB8AC3E}">
        <p14:creationId xmlns:p14="http://schemas.microsoft.com/office/powerpoint/2010/main" val="821764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215743"/>
            <a:ext cx="12192000" cy="64225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3E487B8-4C10-4637-8ABA-D5EC856C3190}"/>
              </a:ext>
            </a:extLst>
          </p:cNvPr>
          <p:cNvSpPr txBox="1"/>
          <p:nvPr/>
        </p:nvSpPr>
        <p:spPr>
          <a:xfrm>
            <a:off x="482886" y="4572388"/>
            <a:ext cx="615553" cy="2116168"/>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4C55"/>
                </a:solidFill>
                <a:effectLst/>
                <a:uLnTx/>
                <a:uFillTx/>
                <a:latin typeface="Calibri" panose="020F0502020204030204"/>
                <a:ea typeface="+mn-ea"/>
                <a:cs typeface="+mn-cs"/>
              </a:rPr>
              <a:t>KEY DRIVERS</a:t>
            </a:r>
          </a:p>
        </p:txBody>
      </p:sp>
      <p:sp>
        <p:nvSpPr>
          <p:cNvPr id="8" name="TextBox 7">
            <a:extLst>
              <a:ext uri="{FF2B5EF4-FFF2-40B4-BE49-F238E27FC236}">
                <a16:creationId xmlns:a16="http://schemas.microsoft.com/office/drawing/2014/main" id="{9AE54C7D-30C5-43ED-9E66-561EF242E500}"/>
              </a:ext>
            </a:extLst>
          </p:cNvPr>
          <p:cNvSpPr txBox="1"/>
          <p:nvPr/>
        </p:nvSpPr>
        <p:spPr>
          <a:xfrm rot="5400000">
            <a:off x="1077523" y="563594"/>
            <a:ext cx="615553" cy="2116168"/>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4C55"/>
                </a:solidFill>
                <a:effectLst/>
                <a:uLnTx/>
                <a:uFillTx/>
                <a:latin typeface="Calibri" panose="020F0502020204030204"/>
                <a:ea typeface="+mn-ea"/>
                <a:cs typeface="+mn-cs"/>
              </a:rPr>
              <a:t>AIMS</a:t>
            </a:r>
          </a:p>
        </p:txBody>
      </p:sp>
      <p:pic>
        <p:nvPicPr>
          <p:cNvPr id="34" name="Picture Placeholder 3">
            <a:extLst>
              <a:ext uri="{FF2B5EF4-FFF2-40B4-BE49-F238E27FC236}">
                <a16:creationId xmlns:a16="http://schemas.microsoft.com/office/drawing/2014/main" id="{CEB84B0D-3F54-9EB3-9809-48C1E0AD639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919359" y="-198282"/>
            <a:ext cx="5436080" cy="3643221"/>
          </a:xfrm>
          <a:prstGeom prst="ellipse">
            <a:avLst/>
          </a:prstGeom>
          <a:ln>
            <a:noFill/>
          </a:ln>
          <a:effectLst>
            <a:softEdge rad="112500"/>
          </a:effectLst>
        </p:spPr>
      </p:pic>
      <p:sp>
        <p:nvSpPr>
          <p:cNvPr id="4" name="Rectangle 3"/>
          <p:cNvSpPr/>
          <p:nvPr/>
        </p:nvSpPr>
        <p:spPr>
          <a:xfrm>
            <a:off x="327214" y="1930800"/>
            <a:ext cx="8011529" cy="254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4C55">
                    <a:lumMod val="50000"/>
                  </a:srgbClr>
                </a:solidFill>
                <a:effectLst/>
                <a:uLnTx/>
                <a:uFillTx/>
                <a:latin typeface="Calibri" panose="020F0502020204030204" pitchFamily="34" charset="0"/>
                <a:ea typeface="+mn-ea"/>
                <a:cs typeface="Calibri" panose="020F0502020204030204" pitchFamily="34" charset="0"/>
              </a:rPr>
              <a:t>By December 2023:</a:t>
            </a:r>
          </a:p>
          <a:p>
            <a:pPr marL="457200" marR="0" lvl="0" indent="-457200" algn="l" defTabSz="457200" rtl="0" eaLnBrk="1" fontAlgn="auto" latinLnBrk="0" hangingPunct="1">
              <a:lnSpc>
                <a:spcPct val="100000"/>
              </a:lnSpc>
              <a:spcBef>
                <a:spcPts val="0"/>
              </a:spcBef>
              <a:spcAft>
                <a:spcPts val="0"/>
              </a:spcAft>
              <a:buClr>
                <a:srgbClr val="F5668F"/>
              </a:buClr>
              <a:buSzTx/>
              <a:buFont typeface="Arial" panose="020B0604020202020204" pitchFamily="34" charset="0"/>
              <a:buChar char="•"/>
              <a:tabLst/>
              <a:defRPr/>
            </a:pPr>
            <a:r>
              <a:rPr kumimoji="0" lang="en-US" sz="3200" b="0" i="0" u="none" strike="noStrike" kern="1200" cap="none" spc="0" normalizeH="0" baseline="0" noProof="0">
                <a:ln>
                  <a:noFill/>
                </a:ln>
                <a:solidFill>
                  <a:srgbClr val="444C55">
                    <a:lumMod val="50000"/>
                  </a:srgbClr>
                </a:solidFill>
                <a:effectLst/>
                <a:uLnTx/>
                <a:uFillTx/>
                <a:latin typeface="Calibri" panose="020F0502020204030204" pitchFamily="34" charset="0"/>
                <a:ea typeface="+mn-ea"/>
                <a:cs typeface="Calibri" panose="020F0502020204030204" pitchFamily="34" charset="0"/>
              </a:rPr>
              <a:t>≥ 75% of IL birthing hospitals will be </a:t>
            </a:r>
            <a:r>
              <a:rPr kumimoji="0" lang="en-US" sz="3200" b="1" i="0" u="none" strike="noStrike" kern="1200" cap="none" spc="0" normalizeH="0" baseline="0" noProof="0">
                <a:ln>
                  <a:noFill/>
                </a:ln>
                <a:solidFill>
                  <a:srgbClr val="444C55">
                    <a:lumMod val="50000"/>
                  </a:srgbClr>
                </a:solidFill>
                <a:effectLst/>
                <a:uLnTx/>
                <a:uFillTx/>
                <a:latin typeface="Calibri" panose="020F0502020204030204" pitchFamily="34" charset="0"/>
                <a:ea typeface="+mn-ea"/>
                <a:cs typeface="Calibri" panose="020F0502020204030204" pitchFamily="34" charset="0"/>
              </a:rPr>
              <a:t>participating</a:t>
            </a:r>
            <a:r>
              <a:rPr kumimoji="0" lang="en-US" sz="3200" b="0" i="0" u="none" strike="noStrike" kern="1200" cap="none" spc="0" normalizeH="0" baseline="0" noProof="0">
                <a:ln>
                  <a:noFill/>
                </a:ln>
                <a:solidFill>
                  <a:srgbClr val="444C55">
                    <a:lumMod val="50000"/>
                  </a:srgbClr>
                </a:solidFill>
                <a:effectLst/>
                <a:uLnTx/>
                <a:uFillTx/>
                <a:latin typeface="Calibri" panose="020F0502020204030204" pitchFamily="34" charset="0"/>
                <a:ea typeface="+mn-ea"/>
                <a:cs typeface="Calibri" panose="020F0502020204030204" pitchFamily="34" charset="0"/>
              </a:rPr>
              <a:t> in the Birth Equity Initiative </a:t>
            </a:r>
          </a:p>
          <a:p>
            <a:pPr marL="457200" marR="0" lvl="0" indent="-457200" algn="l" defTabSz="457200" rtl="0" eaLnBrk="1" fontAlgn="auto" latinLnBrk="0" hangingPunct="1">
              <a:lnSpc>
                <a:spcPct val="100000"/>
              </a:lnSpc>
              <a:spcBef>
                <a:spcPts val="0"/>
              </a:spcBef>
              <a:spcAft>
                <a:spcPts val="0"/>
              </a:spcAft>
              <a:buClr>
                <a:srgbClr val="F5668F"/>
              </a:buClr>
              <a:buSzTx/>
              <a:buFont typeface="Arial" panose="020B0604020202020204" pitchFamily="34" charset="0"/>
              <a:buChar char="•"/>
              <a:tabLst/>
              <a:defRPr/>
            </a:pPr>
            <a:r>
              <a:rPr kumimoji="0" lang="en-US" sz="3200" b="0" i="0" u="none" strike="noStrike" kern="1200" cap="none" spc="0" normalizeH="0" baseline="0" noProof="0">
                <a:ln>
                  <a:noFill/>
                </a:ln>
                <a:solidFill>
                  <a:srgbClr val="444C55">
                    <a:lumMod val="50000"/>
                  </a:srgbClr>
                </a:solidFill>
                <a:effectLst/>
                <a:uLnTx/>
                <a:uFillTx/>
                <a:latin typeface="Calibri" panose="020F0502020204030204" pitchFamily="34" charset="0"/>
                <a:ea typeface="+mn-ea"/>
                <a:cs typeface="Calibri" panose="020F0502020204030204" pitchFamily="34" charset="0"/>
              </a:rPr>
              <a:t>≥ 75% of hospitals participating will have </a:t>
            </a:r>
            <a:r>
              <a:rPr kumimoji="0" lang="en-US" sz="3200" b="1" i="0" u="none" strike="noStrike" kern="1200" cap="none" spc="0" normalizeH="0" baseline="0" noProof="0">
                <a:ln>
                  <a:noFill/>
                </a:ln>
                <a:solidFill>
                  <a:srgbClr val="444C55">
                    <a:lumMod val="50000"/>
                  </a:srgbClr>
                </a:solidFill>
                <a:effectLst/>
                <a:uLnTx/>
                <a:uFillTx/>
                <a:latin typeface="Calibri" panose="020F0502020204030204" pitchFamily="34" charset="0"/>
                <a:ea typeface="+mn-ea"/>
                <a:cs typeface="Calibri" panose="020F0502020204030204" pitchFamily="34" charset="0"/>
              </a:rPr>
              <a:t>all key strategies in place</a:t>
            </a:r>
          </a:p>
        </p:txBody>
      </p:sp>
      <p:sp>
        <p:nvSpPr>
          <p:cNvPr id="16386" name="Title 1"/>
          <p:cNvSpPr>
            <a:spLocks noGrp="1"/>
          </p:cNvSpPr>
          <p:nvPr>
            <p:ph type="title"/>
          </p:nvPr>
        </p:nvSpPr>
        <p:spPr>
          <a:xfrm>
            <a:off x="222114" y="149204"/>
            <a:ext cx="8339082" cy="1325563"/>
          </a:xfrm>
        </p:spPr>
        <p:txBody>
          <a:bodyPr/>
          <a:lstStyle/>
          <a:p>
            <a:r>
              <a:rPr lang="en-US">
                <a:ea typeface="Lato Medium"/>
                <a:cs typeface="Lato Medium"/>
              </a:rPr>
              <a:t>Birth Equity Initiative Aims &amp; Drivers</a:t>
            </a:r>
            <a:endParaRPr lang="en-US" altLang="en-US">
              <a:solidFill>
                <a:srgbClr val="444C55">
                  <a:lumMod val="50000"/>
                </a:srgbClr>
              </a:solidFill>
              <a:latin typeface="+mn-lt"/>
              <a:ea typeface="Lato Medium"/>
              <a:cs typeface="Lato Medium"/>
            </a:endParaRPr>
          </a:p>
        </p:txBody>
      </p:sp>
      <p:pic>
        <p:nvPicPr>
          <p:cNvPr id="18" name="Picture 18" descr="Diagram&#10;&#10;Description automatically generated">
            <a:extLst>
              <a:ext uri="{FF2B5EF4-FFF2-40B4-BE49-F238E27FC236}">
                <a16:creationId xmlns:a16="http://schemas.microsoft.com/office/drawing/2014/main" id="{2093A827-C9A9-AAE8-0F0A-95FF295F7C2E}"/>
              </a:ext>
            </a:extLst>
          </p:cNvPr>
          <p:cNvPicPr>
            <a:picLocks noChangeAspect="1"/>
          </p:cNvPicPr>
          <p:nvPr/>
        </p:nvPicPr>
        <p:blipFill rotWithShape="1">
          <a:blip r:embed="rId5"/>
          <a:srcRect l="19608" t="19839" r="16049" b="19624"/>
          <a:stretch/>
        </p:blipFill>
        <p:spPr>
          <a:xfrm>
            <a:off x="1237990" y="4412085"/>
            <a:ext cx="10048355" cy="2443584"/>
          </a:xfrm>
          <a:prstGeom prst="rect">
            <a:avLst/>
          </a:prstGeom>
        </p:spPr>
      </p:pic>
    </p:spTree>
    <p:extLst>
      <p:ext uri="{BB962C8B-B14F-4D97-AF65-F5344CB8AC3E}">
        <p14:creationId xmlns:p14="http://schemas.microsoft.com/office/powerpoint/2010/main" val="1934498580"/>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09" y="244863"/>
            <a:ext cx="10972800" cy="1325563"/>
          </a:xfrm>
        </p:spPr>
        <p:txBody>
          <a:bodyPr/>
          <a:lstStyle/>
          <a:p>
            <a:r>
              <a:rPr lang="en-US"/>
              <a:t>Key strategies for laying your foundation</a:t>
            </a:r>
            <a:br>
              <a:rPr lang="en-US"/>
            </a:br>
            <a:r>
              <a:rPr lang="en-US"/>
              <a:t>to achieve equitable care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11" name="Picture 10" descr="Cement Block Blocks · Free vector graphic on Pixabay"/>
          <p:cNvPicPr>
            <a:picLocks noChangeAspect="1"/>
          </p:cNvPicPr>
          <p:nvPr/>
        </p:nvPicPr>
        <p:blipFill>
          <a:blip r:embed="rId2"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195107" y="4686571"/>
            <a:ext cx="3582025" cy="1791013"/>
          </a:xfrm>
          <a:prstGeom prst="rect">
            <a:avLst/>
          </a:prstGeom>
        </p:spPr>
      </p:pic>
      <p:pic>
        <p:nvPicPr>
          <p:cNvPr id="16" name="Picture 15" descr="Cement Block Blocks · Free vector graphic on Pixabay"/>
          <p:cNvPicPr>
            <a:picLocks noChangeAspect="1"/>
          </p:cNvPicPr>
          <p:nvPr/>
        </p:nvPicPr>
        <p:blipFill>
          <a:blip r:embed="rId3"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3776260" y="3474105"/>
            <a:ext cx="4004476" cy="1937150"/>
          </a:xfrm>
          <a:prstGeom prst="rect">
            <a:avLst/>
          </a:prstGeom>
        </p:spPr>
      </p:pic>
      <p:pic>
        <p:nvPicPr>
          <p:cNvPr id="17" name="Picture 16" descr="Cement Block Blocks · Free vector graphic on Pixabay"/>
          <p:cNvPicPr>
            <a:picLocks noChangeAspect="1"/>
          </p:cNvPicPr>
          <p:nvPr/>
        </p:nvPicPr>
        <p:blipFill>
          <a:blip r:embed="rId4"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7809429" y="2375909"/>
            <a:ext cx="3931841" cy="1965921"/>
          </a:xfrm>
          <a:prstGeom prst="rect">
            <a:avLst/>
          </a:prstGeom>
        </p:spPr>
      </p:pic>
      <p:sp>
        <p:nvSpPr>
          <p:cNvPr id="18" name="TextBox 17"/>
          <p:cNvSpPr txBox="1"/>
          <p:nvPr/>
        </p:nvSpPr>
        <p:spPr>
          <a:xfrm>
            <a:off x="265385" y="2515521"/>
            <a:ext cx="3352005" cy="2246769"/>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4C55">
                    <a:lumMod val="50000"/>
                  </a:srgbClr>
                </a:solidFill>
                <a:effectLst/>
                <a:uLnTx/>
                <a:uFillTx/>
                <a:latin typeface="Arial" panose="020B0604020202020204"/>
                <a:ea typeface="+mn-ea"/>
                <a:cs typeface="+mn-cs"/>
              </a:rPr>
              <a:t>1. Implementation of universal social determinants of health screening tool (prenatal/L&amp;D) with system for linkage to appropriate resources and services</a:t>
            </a:r>
          </a:p>
        </p:txBody>
      </p:sp>
      <p:cxnSp>
        <p:nvCxnSpPr>
          <p:cNvPr id="19" name="Straight Connector 18"/>
          <p:cNvCxnSpPr>
            <a:stCxn id="18" idx="2"/>
          </p:cNvCxnSpPr>
          <p:nvPr/>
        </p:nvCxnSpPr>
        <p:spPr>
          <a:xfrm>
            <a:off x="1941388" y="4762290"/>
            <a:ext cx="0" cy="231741"/>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4073671" y="1570426"/>
            <a:ext cx="3576888" cy="1631216"/>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500" cap="none" spc="100" normalizeH="0" baseline="0" noProof="0">
                <a:ln>
                  <a:noFill/>
                </a:ln>
                <a:solidFill>
                  <a:srgbClr val="444C55">
                    <a:lumMod val="50000"/>
                  </a:srgbClr>
                </a:solidFill>
                <a:effectLst/>
                <a:uLnTx/>
                <a:uFillTx/>
                <a:latin typeface="Arial" panose="020B0604020202020204"/>
                <a:ea typeface="+mn-ea"/>
                <a:cs typeface="+mn-cs"/>
              </a:rPr>
              <a:t>2. Optimize race/ethnicity data collection and review key maternal quality data by race, ethnicity and Medicaid status  </a:t>
            </a:r>
          </a:p>
        </p:txBody>
      </p:sp>
      <p:sp>
        <p:nvSpPr>
          <p:cNvPr id="22" name="Cloud Callout 21"/>
          <p:cNvSpPr/>
          <p:nvPr/>
        </p:nvSpPr>
        <p:spPr>
          <a:xfrm>
            <a:off x="8296634" y="4207683"/>
            <a:ext cx="3603506" cy="1572695"/>
          </a:xfrm>
          <a:prstGeom prst="cloudCallout">
            <a:avLst>
              <a:gd name="adj1" fmla="val 26327"/>
              <a:gd name="adj2" fmla="val 81064"/>
            </a:avLst>
          </a:prstGeom>
          <a:ln w="28575"/>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3" name="Straight Connector 22"/>
          <p:cNvCxnSpPr/>
          <p:nvPr/>
        </p:nvCxnSpPr>
        <p:spPr>
          <a:xfrm>
            <a:off x="5787851" y="3201642"/>
            <a:ext cx="0" cy="576538"/>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8145736" y="259693"/>
            <a:ext cx="3754404" cy="1323439"/>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500" cap="none" spc="100" normalizeH="0" baseline="0" noProof="0">
                <a:ln>
                  <a:noFill/>
                </a:ln>
                <a:solidFill>
                  <a:srgbClr val="444C55">
                    <a:lumMod val="50000"/>
                  </a:srgbClr>
                </a:solidFill>
                <a:effectLst/>
                <a:uLnTx/>
                <a:uFillTx/>
                <a:latin typeface="Arial" panose="020B0604020202020204"/>
                <a:ea typeface="+mn-ea"/>
                <a:cs typeface="+mn-cs"/>
              </a:rPr>
              <a:t>3. Take steps to engage patients and/or community members to provide input on quality improvement efforts</a:t>
            </a:r>
          </a:p>
        </p:txBody>
      </p:sp>
      <p:cxnSp>
        <p:nvCxnSpPr>
          <p:cNvPr id="30" name="Straight Connector 29"/>
          <p:cNvCxnSpPr/>
          <p:nvPr/>
        </p:nvCxnSpPr>
        <p:spPr>
          <a:xfrm>
            <a:off x="9962077" y="1583132"/>
            <a:ext cx="0" cy="1039488"/>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35" name="TextBox 34"/>
          <p:cNvSpPr txBox="1"/>
          <p:nvPr/>
        </p:nvSpPr>
        <p:spPr>
          <a:xfrm>
            <a:off x="8557299" y="4516976"/>
            <a:ext cx="298080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C55"/>
                </a:solidFill>
                <a:effectLst/>
                <a:uLnTx/>
                <a:uFillTx/>
                <a:latin typeface="Calibri" panose="020F0502020204030204"/>
                <a:ea typeface="+mn-ea"/>
                <a:cs typeface="+mn-cs"/>
              </a:rPr>
              <a:t>We are making progress team! </a:t>
            </a:r>
          </a:p>
        </p:txBody>
      </p:sp>
    </p:spTree>
    <p:extLst>
      <p:ext uri="{BB962C8B-B14F-4D97-AF65-F5344CB8AC3E}">
        <p14:creationId xmlns:p14="http://schemas.microsoft.com/office/powerpoint/2010/main" val="3677504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28" y="134459"/>
            <a:ext cx="10972800" cy="1325563"/>
          </a:xfrm>
        </p:spPr>
        <p:txBody>
          <a:bodyPr/>
          <a:lstStyle/>
          <a:p>
            <a:r>
              <a:rPr lang="en-US"/>
              <a:t>Key strategies for laying your foundation</a:t>
            </a:r>
            <a:br>
              <a:rPr lang="en-US"/>
            </a:br>
            <a:r>
              <a:rPr lang="en-US"/>
              <a:t>to achieve equitable care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11" name="Picture 10" descr="Cement Block Blocks · Free vector graphic on Pixabay"/>
          <p:cNvPicPr>
            <a:picLocks noChangeAspect="1"/>
          </p:cNvPicPr>
          <p:nvPr/>
        </p:nvPicPr>
        <p:blipFill>
          <a:blip r:embed="rId2"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195107" y="4686571"/>
            <a:ext cx="3582025" cy="1791013"/>
          </a:xfrm>
          <a:prstGeom prst="rect">
            <a:avLst/>
          </a:prstGeom>
        </p:spPr>
      </p:pic>
      <p:pic>
        <p:nvPicPr>
          <p:cNvPr id="16" name="Picture 15" descr="Cement Block Blocks · Free vector graphic on Pixabay"/>
          <p:cNvPicPr>
            <a:picLocks noChangeAspect="1"/>
          </p:cNvPicPr>
          <p:nvPr/>
        </p:nvPicPr>
        <p:blipFill>
          <a:blip r:embed="rId3"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3776260" y="3474105"/>
            <a:ext cx="4004476" cy="1937150"/>
          </a:xfrm>
          <a:prstGeom prst="rect">
            <a:avLst/>
          </a:prstGeom>
        </p:spPr>
      </p:pic>
      <p:pic>
        <p:nvPicPr>
          <p:cNvPr id="17" name="Picture 16" descr="Cement Block Blocks · Free vector graphic on Pixabay"/>
          <p:cNvPicPr>
            <a:picLocks noChangeAspect="1"/>
          </p:cNvPicPr>
          <p:nvPr/>
        </p:nvPicPr>
        <p:blipFill>
          <a:blip r:embed="rId4"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7809429" y="2375909"/>
            <a:ext cx="3931841" cy="1965921"/>
          </a:xfrm>
          <a:prstGeom prst="rect">
            <a:avLst/>
          </a:prstGeom>
        </p:spPr>
      </p:pic>
      <p:sp>
        <p:nvSpPr>
          <p:cNvPr id="18" name="TextBox 17"/>
          <p:cNvSpPr txBox="1"/>
          <p:nvPr/>
        </p:nvSpPr>
        <p:spPr>
          <a:xfrm>
            <a:off x="265385" y="2515521"/>
            <a:ext cx="3352005" cy="1938992"/>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4C55">
                    <a:lumMod val="50000"/>
                  </a:srgbClr>
                </a:solidFill>
                <a:effectLst/>
                <a:uLnTx/>
                <a:uFillTx/>
                <a:latin typeface="Arial" panose="020B0604020202020204"/>
                <a:ea typeface="+mn-ea"/>
                <a:cs typeface="+mn-cs"/>
              </a:rPr>
              <a:t>4.</a:t>
            </a:r>
            <a:r>
              <a:rPr kumimoji="0" lang="en-US" sz="2000" b="0" i="0" u="none" strike="noStrike" kern="400" cap="none" spc="100" normalizeH="0" baseline="0" noProof="0">
                <a:ln>
                  <a:noFill/>
                </a:ln>
                <a:solidFill>
                  <a:srgbClr val="444C55">
                    <a:lumMod val="50000"/>
                  </a:srgbClr>
                </a:solidFill>
                <a:effectLst/>
                <a:uLnTx/>
                <a:uFillTx/>
                <a:latin typeface="Arial" panose="020B0604020202020204"/>
                <a:ea typeface="+mn-ea"/>
                <a:cs typeface="+mn-cs"/>
              </a:rPr>
              <a:t> Sharing respectful care practices on L&amp;D and survey patients before discharge on their care experience (using the PREM) for feedback</a:t>
            </a:r>
          </a:p>
        </p:txBody>
      </p:sp>
      <p:cxnSp>
        <p:nvCxnSpPr>
          <p:cNvPr id="19" name="Straight Connector 18"/>
          <p:cNvCxnSpPr>
            <a:stCxn id="18" idx="2"/>
          </p:cNvCxnSpPr>
          <p:nvPr/>
        </p:nvCxnSpPr>
        <p:spPr>
          <a:xfrm>
            <a:off x="1941388" y="4454513"/>
            <a:ext cx="0" cy="539518"/>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4197132" y="1534257"/>
            <a:ext cx="3453427" cy="1938992"/>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500" cap="none" spc="100" normalizeH="0" baseline="0" noProof="0">
                <a:ln>
                  <a:noFill/>
                </a:ln>
                <a:solidFill>
                  <a:srgbClr val="444C55">
                    <a:lumMod val="50000"/>
                  </a:srgbClr>
                </a:solidFill>
                <a:effectLst/>
                <a:uLnTx/>
                <a:uFillTx/>
                <a:latin typeface="Arial" panose="020B0604020202020204"/>
                <a:ea typeface="+mn-ea"/>
                <a:cs typeface="+mn-cs"/>
              </a:rPr>
              <a:t>5. Standardize postpartum safety education and schedule early postpartum follow up prior to hospital discharge  </a:t>
            </a:r>
          </a:p>
        </p:txBody>
      </p:sp>
      <p:sp>
        <p:nvSpPr>
          <p:cNvPr id="22" name="Cloud Callout 21"/>
          <p:cNvSpPr/>
          <p:nvPr/>
        </p:nvSpPr>
        <p:spPr>
          <a:xfrm>
            <a:off x="8296634" y="4207683"/>
            <a:ext cx="3603506" cy="1572695"/>
          </a:xfrm>
          <a:prstGeom prst="cloudCallout">
            <a:avLst>
              <a:gd name="adj1" fmla="val 26327"/>
              <a:gd name="adj2" fmla="val 81064"/>
            </a:avLst>
          </a:prstGeom>
          <a:ln w="28575"/>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3" name="Straight Connector 22"/>
          <p:cNvCxnSpPr>
            <a:cxnSpLocks/>
          </p:cNvCxnSpPr>
          <p:nvPr/>
        </p:nvCxnSpPr>
        <p:spPr>
          <a:xfrm>
            <a:off x="5787851" y="3429000"/>
            <a:ext cx="0" cy="412158"/>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8141401" y="431185"/>
            <a:ext cx="3915379" cy="1508105"/>
          </a:xfrm>
          <a:prstGeom prst="rect">
            <a:avLst/>
          </a:prstGeom>
          <a:ln w="57150"/>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500" cap="none" spc="100" normalizeH="0" baseline="0" noProof="0">
                <a:ln>
                  <a:noFill/>
                </a:ln>
                <a:solidFill>
                  <a:srgbClr val="444C55"/>
                </a:solidFill>
                <a:effectLst/>
                <a:uLnTx/>
                <a:uFillTx/>
                <a:latin typeface="Arial" panose="020B0604020202020204"/>
                <a:ea typeface="+mn-ea"/>
                <a:cs typeface="+mn-cs"/>
              </a:rPr>
              <a:t>6. Implement respectful care / implicit bias education for </a:t>
            </a:r>
            <a:r>
              <a:rPr kumimoji="0" lang="en-US" sz="2000" b="0" i="0" u="none" strike="noStrike" kern="500" cap="none" spc="100" normalizeH="0" baseline="0" noProof="0">
                <a:ln>
                  <a:noFill/>
                </a:ln>
                <a:solidFill>
                  <a:srgbClr val="444C55"/>
                </a:solidFill>
                <a:effectLst/>
                <a:uLnTx/>
                <a:uFillTx/>
                <a:latin typeface="Arial" panose="020B0604020202020204"/>
                <a:ea typeface="+mn-ea"/>
                <a:cs typeface="+mn-cs"/>
              </a:rPr>
              <a:t> </a:t>
            </a:r>
            <a:r>
              <a:rPr kumimoji="0" lang="en-US" sz="1800" b="0" i="0" u="none" strike="noStrike" kern="500" cap="none" spc="100" normalizeH="0" baseline="0" noProof="0">
                <a:ln>
                  <a:noFill/>
                </a:ln>
                <a:solidFill>
                  <a:srgbClr val="444C55"/>
                </a:solidFill>
                <a:effectLst/>
                <a:uLnTx/>
                <a:uFillTx/>
                <a:latin typeface="Arial" panose="020B0604020202020204"/>
                <a:ea typeface="+mn-ea"/>
                <a:cs typeface="+mn-cs"/>
              </a:rPr>
              <a:t>providers, nurses, and other staff with ongoing training and equity discussions</a:t>
            </a:r>
            <a:endParaRPr kumimoji="0" lang="en-US" sz="1800" b="0" i="0" u="none" strike="noStrike" kern="500" cap="none" spc="100" normalizeH="0" baseline="0" noProof="0">
              <a:ln>
                <a:noFill/>
              </a:ln>
              <a:solidFill>
                <a:srgbClr val="444C55"/>
              </a:solidFill>
              <a:effectLst/>
              <a:uLnTx/>
              <a:uFillTx/>
              <a:latin typeface="Arial" panose="020B0604020202020204"/>
              <a:ea typeface="+mn-ea"/>
              <a:cs typeface="Arial"/>
            </a:endParaRPr>
          </a:p>
        </p:txBody>
      </p:sp>
      <p:cxnSp>
        <p:nvCxnSpPr>
          <p:cNvPr id="30" name="Straight Connector 29"/>
          <p:cNvCxnSpPr>
            <a:cxnSpLocks/>
          </p:cNvCxnSpPr>
          <p:nvPr/>
        </p:nvCxnSpPr>
        <p:spPr>
          <a:xfrm>
            <a:off x="9962077" y="1951912"/>
            <a:ext cx="0" cy="783574"/>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35" name="TextBox 34"/>
          <p:cNvSpPr txBox="1"/>
          <p:nvPr/>
        </p:nvSpPr>
        <p:spPr>
          <a:xfrm>
            <a:off x="8601595" y="4617850"/>
            <a:ext cx="29808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C55"/>
                </a:solidFill>
                <a:effectLst/>
                <a:uLnTx/>
                <a:uFillTx/>
                <a:latin typeface="Calibri" panose="020F0502020204030204"/>
                <a:ea typeface="+mn-ea"/>
                <a:cs typeface="+mn-cs"/>
              </a:rPr>
              <a:t>Awesome work! </a:t>
            </a:r>
          </a:p>
        </p:txBody>
      </p:sp>
    </p:spTree>
    <p:extLst>
      <p:ext uri="{BB962C8B-B14F-4D97-AF65-F5344CB8AC3E}">
        <p14:creationId xmlns:p14="http://schemas.microsoft.com/office/powerpoint/2010/main" val="1140096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 y="317942"/>
            <a:ext cx="7323057" cy="988947"/>
          </a:xfrm>
        </p:spPr>
        <p:txBody>
          <a:bodyPr/>
          <a:lstStyle/>
          <a:p>
            <a:r>
              <a:rPr lang="en-US"/>
              <a:t>Engagement in year 1: Birth Equity Initiatives by the numbers</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graphicFrame>
        <p:nvGraphicFramePr>
          <p:cNvPr id="6" name="Content Placeholder 5"/>
          <p:cNvGraphicFramePr>
            <a:graphicFrameLocks noGrp="1"/>
          </p:cNvGraphicFramePr>
          <p:nvPr>
            <p:ph idx="1"/>
          </p:nvPr>
        </p:nvGraphicFramePr>
        <p:xfrm>
          <a:off x="522514" y="1179369"/>
          <a:ext cx="11582400" cy="5327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4184627">
            <a:off x="7004377" y="610594"/>
            <a:ext cx="2215787" cy="2284316"/>
          </a:xfrm>
          <a:prstGeom prst="rect">
            <a:avLst/>
          </a:prstGeom>
        </p:spPr>
      </p:pic>
      <p:pic>
        <p:nvPicPr>
          <p:cNvPr id="8" name="Picture 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1378933">
            <a:off x="4406599" y="4576893"/>
            <a:ext cx="2914141" cy="2871465"/>
          </a:xfrm>
          <a:prstGeom prst="rect">
            <a:avLst/>
          </a:prstGeom>
        </p:spPr>
      </p:pic>
    </p:spTree>
    <p:extLst>
      <p:ext uri="{BB962C8B-B14F-4D97-AF65-F5344CB8AC3E}">
        <p14:creationId xmlns:p14="http://schemas.microsoft.com/office/powerpoint/2010/main" val="2541880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8A4D-54D6-EB48-B4DC-D92AD1231218}"/>
              </a:ext>
            </a:extLst>
          </p:cNvPr>
          <p:cNvSpPr>
            <a:spLocks noGrp="1"/>
          </p:cNvSpPr>
          <p:nvPr>
            <p:ph type="title"/>
          </p:nvPr>
        </p:nvSpPr>
        <p:spPr>
          <a:xfrm>
            <a:off x="121266" y="260281"/>
            <a:ext cx="8602134" cy="1325563"/>
          </a:xfrm>
          <a:noFill/>
        </p:spPr>
        <p:txBody>
          <a:bodyPr/>
          <a:lstStyle/>
          <a:p>
            <a:r>
              <a:rPr lang="en-US" sz="3200">
                <a:ea typeface="Lato Medium"/>
                <a:cs typeface="Lato Medium"/>
              </a:rPr>
              <a:t>Celebrating success: Speak-UP Anti-Racism Training and Regional Community Engagement Meetings </a:t>
            </a:r>
            <a:endParaRPr lang="en-US" sz="3200"/>
          </a:p>
        </p:txBody>
      </p:sp>
      <p:sp>
        <p:nvSpPr>
          <p:cNvPr id="7" name="Slide Number Placeholder 6">
            <a:extLst>
              <a:ext uri="{FF2B5EF4-FFF2-40B4-BE49-F238E27FC236}">
                <a16:creationId xmlns:a16="http://schemas.microsoft.com/office/drawing/2014/main" id="{D065943F-F4FF-DB48-A129-00AFD765713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699E1DD-EEDD-B640-81ED-230F4930135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17" name="Vertical Scroll 16"/>
          <p:cNvSpPr/>
          <p:nvPr/>
        </p:nvSpPr>
        <p:spPr>
          <a:xfrm>
            <a:off x="-163002" y="1585844"/>
            <a:ext cx="6537607" cy="5275505"/>
          </a:xfrm>
          <a:prstGeom prst="verticalScroll">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ontent Placeholder 15"/>
          <p:cNvSpPr>
            <a:spLocks noGrp="1"/>
          </p:cNvSpPr>
          <p:nvPr>
            <p:ph idx="1"/>
          </p:nvPr>
        </p:nvSpPr>
        <p:spPr>
          <a:xfrm>
            <a:off x="468017" y="2270385"/>
            <a:ext cx="5324138" cy="4176347"/>
          </a:xfrm>
        </p:spPr>
        <p:txBody>
          <a:bodyPr vert="horz" lIns="91440" tIns="45720" rIns="91440" bIns="45720" rtlCol="0" anchor="t">
            <a:noAutofit/>
          </a:bodyPr>
          <a:lstStyle/>
          <a:p>
            <a:r>
              <a:rPr lang="en-US" sz="2800">
                <a:ea typeface="Lato"/>
                <a:cs typeface="Lato"/>
              </a:rPr>
              <a:t>2 PQI </a:t>
            </a:r>
            <a:r>
              <a:rPr lang="en-US" sz="2800" err="1">
                <a:ea typeface="Lato"/>
                <a:cs typeface="Lato"/>
              </a:rPr>
              <a:t>SpeakUp</a:t>
            </a:r>
            <a:r>
              <a:rPr lang="en-US" sz="2800">
                <a:ea typeface="Lato"/>
                <a:cs typeface="Lato"/>
              </a:rPr>
              <a:t> Trainings, 147 team members from 64 teams have participated </a:t>
            </a:r>
            <a:r>
              <a:rPr lang="en-US" sz="2800" b="1">
                <a:ea typeface="Lato"/>
                <a:cs typeface="Lato"/>
              </a:rPr>
              <a:t> </a:t>
            </a:r>
            <a:endParaRPr lang="en-US"/>
          </a:p>
          <a:p>
            <a:r>
              <a:rPr lang="en-US" sz="2800" b="1">
                <a:ea typeface="Lato"/>
                <a:cs typeface="Lato"/>
              </a:rPr>
              <a:t>Can </a:t>
            </a:r>
            <a:r>
              <a:rPr lang="en-US" sz="2800" b="1">
                <a:ea typeface="Lato"/>
                <a:cs typeface="Lato"/>
                <a:hlinkClick r:id="rId4"/>
              </a:rPr>
              <a:t>register</a:t>
            </a:r>
            <a:r>
              <a:rPr lang="en-US" sz="2800" b="1">
                <a:ea typeface="Lato"/>
                <a:cs typeface="Lato"/>
              </a:rPr>
              <a:t> 2 staff / hospital for next session June 15-16 </a:t>
            </a:r>
            <a:endParaRPr lang="en-US"/>
          </a:p>
          <a:p>
            <a:r>
              <a:rPr lang="en-US" sz="2800">
                <a:ea typeface="Lato"/>
                <a:cs typeface="Lato"/>
              </a:rPr>
              <a:t>6 out of 10 Regional Community Engagement Meetings, 77% of hospital teams (4 more by June)</a:t>
            </a:r>
          </a:p>
          <a:p>
            <a:endParaRPr lang="en-US"/>
          </a:p>
        </p:txBody>
      </p:sp>
      <p:pic>
        <p:nvPicPr>
          <p:cNvPr id="22" name="Picture 21"/>
          <p:cNvPicPr>
            <a:picLocks noChangeAspect="1"/>
          </p:cNvPicPr>
          <p:nvPr/>
        </p:nvPicPr>
        <p:blipFill>
          <a:blip r:embed="rId5" cstate="email">
            <a:duotone>
              <a:prstClr val="black"/>
              <a:schemeClr val="accent3">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482878" y="1104822"/>
            <a:ext cx="1464206" cy="1549517"/>
          </a:xfrm>
          <a:prstGeom prst="rect">
            <a:avLst/>
          </a:prstGeom>
        </p:spPr>
      </p:pic>
      <p:sp>
        <p:nvSpPr>
          <p:cNvPr id="24" name="Speech Bubble: Oval 23"/>
          <p:cNvSpPr/>
          <p:nvPr/>
        </p:nvSpPr>
        <p:spPr>
          <a:xfrm>
            <a:off x="6101025" y="2274876"/>
            <a:ext cx="6231761" cy="3245013"/>
          </a:xfrm>
          <a:prstGeom prst="wedgeEllipseCallout">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C55"/>
                </a:solidFill>
                <a:effectLst/>
                <a:uLnTx/>
                <a:uFillTx/>
                <a:latin typeface="Calibri" panose="020F0502020204030204"/>
                <a:ea typeface="+mn-ea"/>
                <a:cs typeface="+mn-cs"/>
              </a:rPr>
              <a:t>This is such a great discussion! Hearing from the community panelists is powerful and very much needed. I appreciate all of the input. </a:t>
            </a:r>
            <a:r>
              <a:rPr kumimoji="0" lang="en-US" sz="2800" b="1" i="0" u="none" strike="noStrike" kern="1200" cap="none" spc="0" normalizeH="0" baseline="0" noProof="0">
                <a:ln>
                  <a:noFill/>
                </a:ln>
                <a:solidFill>
                  <a:srgbClr val="444C55"/>
                </a:solidFill>
                <a:effectLst/>
                <a:uLnTx/>
                <a:uFillTx/>
                <a:latin typeface="Calibri" panose="020F0502020204030204"/>
                <a:ea typeface="+mn-ea"/>
                <a:cs typeface="+mn-cs"/>
              </a:rPr>
              <a:t>– Provider, Stroger Network </a:t>
            </a:r>
            <a:endParaRPr kumimoji="0" lang="en-US" sz="2800" b="1" i="0" u="none" strike="noStrike" kern="1200" cap="none" spc="0" normalizeH="0" baseline="0" noProof="0">
              <a:ln>
                <a:noFill/>
              </a:ln>
              <a:solidFill>
                <a:srgbClr val="444C55"/>
              </a:solidFill>
              <a:effectLst/>
              <a:uLnTx/>
              <a:uFillTx/>
              <a:latin typeface="Calibri" panose="020F0502020204030204"/>
              <a:ea typeface="+mn-ea"/>
              <a:cs typeface="Calibri"/>
            </a:endParaRPr>
          </a:p>
        </p:txBody>
      </p:sp>
      <p:pic>
        <p:nvPicPr>
          <p:cNvPr id="3" name="Picture 2" descr="Qr code&#10;&#10;Description automatically generated">
            <a:extLst>
              <a:ext uri="{FF2B5EF4-FFF2-40B4-BE49-F238E27FC236}">
                <a16:creationId xmlns:a16="http://schemas.microsoft.com/office/drawing/2014/main" id="{9691992C-35AD-DE84-C6F8-5343DE935F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8431" y="3370147"/>
            <a:ext cx="1304953" cy="1618248"/>
          </a:xfrm>
          <a:prstGeom prst="rect">
            <a:avLst/>
          </a:prstGeom>
        </p:spPr>
      </p:pic>
      <p:sp>
        <p:nvSpPr>
          <p:cNvPr id="4" name="Arrow: Right 3">
            <a:extLst>
              <a:ext uri="{FF2B5EF4-FFF2-40B4-BE49-F238E27FC236}">
                <a16:creationId xmlns:a16="http://schemas.microsoft.com/office/drawing/2014/main" id="{2F8D2BB2-311C-BA48-CD5D-9B64AB34D2CC}"/>
              </a:ext>
            </a:extLst>
          </p:cNvPr>
          <p:cNvSpPr/>
          <p:nvPr/>
        </p:nvSpPr>
        <p:spPr>
          <a:xfrm>
            <a:off x="4424108" y="4272232"/>
            <a:ext cx="1150864" cy="487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035132"/>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8A4D-54D6-EB48-B4DC-D92AD1231218}"/>
              </a:ext>
            </a:extLst>
          </p:cNvPr>
          <p:cNvSpPr>
            <a:spLocks noGrp="1"/>
          </p:cNvSpPr>
          <p:nvPr>
            <p:ph type="title"/>
          </p:nvPr>
        </p:nvSpPr>
        <p:spPr>
          <a:xfrm>
            <a:off x="34327" y="335064"/>
            <a:ext cx="10972800" cy="1325563"/>
          </a:xfrm>
          <a:noFill/>
        </p:spPr>
        <p:txBody>
          <a:bodyPr/>
          <a:lstStyle/>
          <a:p>
            <a:r>
              <a:rPr lang="en-US" sz="3200"/>
              <a:t>Celebrating success: Key Players Meetings </a:t>
            </a:r>
            <a:br>
              <a:rPr lang="en-US" sz="3200"/>
            </a:br>
            <a:endParaRPr lang="en-US" sz="3200"/>
          </a:p>
        </p:txBody>
      </p:sp>
      <p:sp>
        <p:nvSpPr>
          <p:cNvPr id="7" name="Slide Number Placeholder 6">
            <a:extLst>
              <a:ext uri="{FF2B5EF4-FFF2-40B4-BE49-F238E27FC236}">
                <a16:creationId xmlns:a16="http://schemas.microsoft.com/office/drawing/2014/main" id="{D065943F-F4FF-DB48-A129-00AFD765713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699E1DD-EEDD-B640-81ED-230F4930135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18" name="Snip Diagonal Corner Rectangle 17"/>
          <p:cNvSpPr/>
          <p:nvPr/>
        </p:nvSpPr>
        <p:spPr>
          <a:xfrm>
            <a:off x="3644091" y="4005991"/>
            <a:ext cx="4618166" cy="2102400"/>
          </a:xfrm>
          <a:prstGeom prst="wedgeRectCallout">
            <a:avLst>
              <a:gd name="adj1" fmla="val -21069"/>
              <a:gd name="adj2" fmla="val 71302"/>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TextBox 18"/>
          <p:cNvSpPr txBox="1"/>
          <p:nvPr/>
        </p:nvSpPr>
        <p:spPr>
          <a:xfrm>
            <a:off x="3759377" y="4230281"/>
            <a:ext cx="42293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4C55">
                    <a:lumMod val="50000"/>
                  </a:srgbClr>
                </a:solidFill>
                <a:effectLst/>
                <a:uLnTx/>
                <a:uFillTx/>
                <a:latin typeface="Calibri" panose="020F0502020204030204"/>
                <a:ea typeface="+mn-ea"/>
                <a:cs typeface="+mn-cs"/>
              </a:rPr>
              <a:t>It was informative and helpful. Helped us eliminate barriers to moving forward! -- </a:t>
            </a:r>
            <a:r>
              <a:rPr kumimoji="0" lang="en-US" sz="2400" b="1" i="0" u="none" strike="noStrike" kern="1200" cap="none" spc="0" normalizeH="0" baseline="0" noProof="0">
                <a:ln>
                  <a:noFill/>
                </a:ln>
                <a:solidFill>
                  <a:srgbClr val="444C55">
                    <a:lumMod val="50000"/>
                  </a:srgbClr>
                </a:solidFill>
                <a:effectLst/>
                <a:uLnTx/>
                <a:uFillTx/>
                <a:latin typeface="Calibri" panose="020F0502020204030204"/>
                <a:ea typeface="+mn-ea"/>
                <a:cs typeface="+mn-cs"/>
              </a:rPr>
              <a:t>OSF HealthCare Saint Francis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0006" y="16590"/>
            <a:ext cx="1740792" cy="1877813"/>
          </a:xfrm>
          <a:prstGeom prst="rect">
            <a:avLst/>
          </a:prstGeom>
        </p:spPr>
      </p:pic>
      <p:sp>
        <p:nvSpPr>
          <p:cNvPr id="22" name="Vertical Scroll 16">
            <a:extLst>
              <a:ext uri="{FF2B5EF4-FFF2-40B4-BE49-F238E27FC236}">
                <a16:creationId xmlns:a16="http://schemas.microsoft.com/office/drawing/2014/main" id="{648CDB46-8B3C-4CEC-BB54-F166DDDA11A6}"/>
              </a:ext>
            </a:extLst>
          </p:cNvPr>
          <p:cNvSpPr/>
          <p:nvPr/>
        </p:nvSpPr>
        <p:spPr>
          <a:xfrm>
            <a:off x="99593" y="1246550"/>
            <a:ext cx="3701204" cy="4799256"/>
          </a:xfrm>
          <a:prstGeom prst="verticalScroll">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0095648C-2D42-41EA-ACCC-5BBFBF79341C}"/>
              </a:ext>
            </a:extLst>
          </p:cNvPr>
          <p:cNvSpPr txBox="1"/>
          <p:nvPr/>
        </p:nvSpPr>
        <p:spPr>
          <a:xfrm>
            <a:off x="548602" y="2043828"/>
            <a:ext cx="2469369" cy="3539430"/>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Char char="•"/>
              <a:tabLst/>
              <a:defRPr/>
            </a:pPr>
            <a:r>
              <a:rPr kumimoji="0" lang="en-US" sz="3200" b="0" i="0" u="none" strike="noStrike" kern="1200" cap="none" spc="0" normalizeH="0" baseline="0" noProof="0">
                <a:ln>
                  <a:noFill/>
                </a:ln>
                <a:solidFill>
                  <a:srgbClr val="444C55"/>
                </a:solidFill>
                <a:effectLst/>
                <a:uLnTx/>
                <a:uFillTx/>
                <a:latin typeface="Calibri" panose="020F0502020204030204"/>
                <a:ea typeface="Lato" panose="020F0502020204030203" pitchFamily="34" charset="0"/>
                <a:cs typeface="Lato" panose="020F0502020204030203" pitchFamily="34" charset="0"/>
              </a:rPr>
              <a:t>10 Key Players Meetings to provide QI support to Birth Equity Teams!</a:t>
            </a:r>
          </a:p>
        </p:txBody>
      </p:sp>
      <p:sp>
        <p:nvSpPr>
          <p:cNvPr id="13" name="TextBox 12"/>
          <p:cNvSpPr txBox="1"/>
          <p:nvPr/>
        </p:nvSpPr>
        <p:spPr>
          <a:xfrm>
            <a:off x="3866063" y="997845"/>
            <a:ext cx="3573943" cy="2726591"/>
          </a:xfrm>
          <a:prstGeom prst="wedgeEllipseCallout">
            <a:avLst>
              <a:gd name="adj1" fmla="val -38492"/>
              <a:gd name="adj2" fmla="val 55277"/>
            </a:avLst>
          </a:prstGeom>
          <a:solidFill>
            <a:srgbClr val="FFFFFF"/>
          </a:solidFill>
          <a:ln w="38100" cap="flat" cmpd="sng" algn="ctr">
            <a:solidFill>
              <a:srgbClr val="6B95FD"/>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444C55">
                    <a:lumMod val="50000"/>
                  </a:srgbClr>
                </a:solidFill>
                <a:effectLst/>
                <a:uLnTx/>
                <a:uFillTx/>
                <a:latin typeface="Arial" panose="020B0604020202020204"/>
                <a:ea typeface="+mn-ea"/>
                <a:cs typeface="+mn-cs"/>
              </a:rPr>
              <a:t>Great help with moving things forward! –</a:t>
            </a:r>
            <a:r>
              <a:rPr kumimoji="0" lang="en-US" sz="2400" b="1" i="0" u="none" strike="noStrike" kern="0" cap="none" spc="0" normalizeH="0" baseline="0" noProof="0">
                <a:ln>
                  <a:noFill/>
                </a:ln>
                <a:solidFill>
                  <a:srgbClr val="444C55">
                    <a:lumMod val="50000"/>
                  </a:srgbClr>
                </a:solidFill>
                <a:effectLst/>
                <a:uLnTx/>
                <a:uFillTx/>
                <a:latin typeface="Arial" panose="020B0604020202020204"/>
                <a:ea typeface="+mn-ea"/>
                <a:cs typeface="+mn-cs"/>
              </a:rPr>
              <a:t>Stroger Hospital</a:t>
            </a:r>
          </a:p>
        </p:txBody>
      </p:sp>
      <p:sp>
        <p:nvSpPr>
          <p:cNvPr id="14" name="TextBox 13"/>
          <p:cNvSpPr txBox="1"/>
          <p:nvPr/>
        </p:nvSpPr>
        <p:spPr>
          <a:xfrm>
            <a:off x="8030477" y="1872815"/>
            <a:ext cx="3369429" cy="1328023"/>
          </a:xfrm>
          <a:prstGeom prst="wedgeRoundRectCallout">
            <a:avLst>
              <a:gd name="adj1" fmla="val 39773"/>
              <a:gd name="adj2" fmla="val 67925"/>
              <a:gd name="adj3" fmla="val 16667"/>
            </a:avLst>
          </a:prstGeom>
          <a:solidFill>
            <a:srgbClr val="FFFFFF"/>
          </a:solidFill>
          <a:ln w="38100" cap="flat" cmpd="sng" algn="ctr">
            <a:solidFill>
              <a:srgbClr val="F58366"/>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444C55">
                    <a:lumMod val="50000"/>
                  </a:srgbClr>
                </a:solidFill>
                <a:effectLst/>
                <a:uLnTx/>
                <a:uFillTx/>
                <a:latin typeface="Arial" panose="020B0604020202020204"/>
                <a:ea typeface="+mn-ea"/>
                <a:cs typeface="+mn-cs"/>
              </a:rPr>
              <a:t>Very helpful and resourceful! – FHN </a:t>
            </a:r>
            <a:r>
              <a:rPr kumimoji="0" lang="en-US" sz="2400" b="1" i="0" u="none" strike="noStrike" kern="0" cap="none" spc="0" normalizeH="0" baseline="0" noProof="0">
                <a:ln>
                  <a:noFill/>
                </a:ln>
                <a:solidFill>
                  <a:srgbClr val="444C55">
                    <a:lumMod val="50000"/>
                  </a:srgbClr>
                </a:solidFill>
                <a:effectLst/>
                <a:uLnTx/>
                <a:uFillTx/>
                <a:latin typeface="Arial" panose="020B0604020202020204"/>
                <a:ea typeface="+mn-ea"/>
                <a:cs typeface="+mn-cs"/>
              </a:rPr>
              <a:t>Memorial Hospital</a:t>
            </a:r>
          </a:p>
        </p:txBody>
      </p:sp>
      <p:sp>
        <p:nvSpPr>
          <p:cNvPr id="16" name="Rounded Rectangular Callout 15"/>
          <p:cNvSpPr/>
          <p:nvPr/>
        </p:nvSpPr>
        <p:spPr>
          <a:xfrm>
            <a:off x="8426326" y="3597111"/>
            <a:ext cx="3362016" cy="2629517"/>
          </a:xfrm>
          <a:prstGeom prst="wedgeRoundRectCallout">
            <a:avLst>
              <a:gd name="adj1" fmla="val -28843"/>
              <a:gd name="adj2" fmla="val 72312"/>
              <a:gd name="adj3" fmla="val 16667"/>
            </a:avLst>
          </a:prstGeom>
          <a:noFill/>
          <a:ln w="38100" cap="flat" cmpd="sng" algn="ctr">
            <a:solidFill>
              <a:srgbClr val="F5836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p:cNvSpPr/>
          <p:nvPr/>
        </p:nvSpPr>
        <p:spPr>
          <a:xfrm>
            <a:off x="8530211" y="3646178"/>
            <a:ext cx="3199562" cy="24622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4C55">
                    <a:lumMod val="50000"/>
                  </a:srgbClr>
                </a:solidFill>
                <a:effectLst/>
                <a:uLnTx/>
                <a:uFillTx/>
                <a:latin typeface="Arial" panose="020B0604020202020204"/>
                <a:ea typeface="+mn-ea"/>
                <a:cs typeface="+mn-cs"/>
              </a:rPr>
              <a:t>It was extraordinarily helpful! Looking forward to getting back together with our team to start putting things into action!! – </a:t>
            </a:r>
            <a:r>
              <a:rPr kumimoji="0" lang="en-US" sz="2200" b="1" i="0" u="none" strike="noStrike" kern="1200" cap="none" spc="0" normalizeH="0" baseline="0" noProof="0">
                <a:ln>
                  <a:noFill/>
                </a:ln>
                <a:solidFill>
                  <a:srgbClr val="444C55">
                    <a:lumMod val="50000"/>
                  </a:srgbClr>
                </a:solidFill>
                <a:effectLst/>
                <a:uLnTx/>
                <a:uFillTx/>
                <a:latin typeface="Arial" panose="020B0604020202020204"/>
                <a:ea typeface="+mn-ea"/>
                <a:cs typeface="+mn-cs"/>
              </a:rPr>
              <a:t>Barnes Jewish Hospital </a:t>
            </a:r>
          </a:p>
        </p:txBody>
      </p:sp>
    </p:spTree>
    <p:extLst>
      <p:ext uri="{BB962C8B-B14F-4D97-AF65-F5344CB8AC3E}">
        <p14:creationId xmlns:p14="http://schemas.microsoft.com/office/powerpoint/2010/main" val="847431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98437"/>
            <a:ext cx="10972800" cy="1325563"/>
          </a:xfrm>
          <a:noFill/>
        </p:spPr>
        <p:txBody>
          <a:bodyPr/>
          <a:lstStyle/>
          <a:p>
            <a:r>
              <a:rPr lang="en-US"/>
              <a:t>Structure Measures:</a:t>
            </a:r>
            <a:br>
              <a:rPr lang="en-US"/>
            </a:br>
            <a:r>
              <a:rPr lang="en-US"/>
              <a:t>Implementing Systems Changes</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pic>
        <p:nvPicPr>
          <p:cNvPr id="12" name="Picture 11">
            <a:extLst>
              <a:ext uri="{FF2B5EF4-FFF2-40B4-BE49-F238E27FC236}">
                <a16:creationId xmlns:a16="http://schemas.microsoft.com/office/drawing/2014/main" id="{091E3FE8-0416-490F-8E0B-9D6B9F5676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200" y="416309"/>
            <a:ext cx="4114800" cy="407598"/>
          </a:xfrm>
          <a:prstGeom prst="rect">
            <a:avLst/>
          </a:prstGeom>
        </p:spPr>
      </p:pic>
      <p:sp>
        <p:nvSpPr>
          <p:cNvPr id="5" name="TextBox 4"/>
          <p:cNvSpPr txBox="1"/>
          <p:nvPr/>
        </p:nvSpPr>
        <p:spPr>
          <a:xfrm>
            <a:off x="152400" y="6096000"/>
            <a:ext cx="11887200" cy="6254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aphicFrame>
        <p:nvGraphicFramePr>
          <p:cNvPr id="11" name="Chart 10"/>
          <p:cNvGraphicFramePr>
            <a:graphicFrameLocks/>
          </p:cNvGraphicFramePr>
          <p:nvPr/>
        </p:nvGraphicFramePr>
        <p:xfrm>
          <a:off x="173431" y="1431487"/>
          <a:ext cx="6125087" cy="29041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a:graphicFrameLocks/>
          </p:cNvGraphicFramePr>
          <p:nvPr/>
        </p:nvGraphicFramePr>
        <p:xfrm>
          <a:off x="6585857" y="1524000"/>
          <a:ext cx="5606143" cy="276871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5"/>
          <p:cNvGraphicFramePr>
            <a:graphicFrameLocks/>
          </p:cNvGraphicFramePr>
          <p:nvPr/>
        </p:nvGraphicFramePr>
        <p:xfrm>
          <a:off x="104408" y="4121300"/>
          <a:ext cx="6194109" cy="284555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Chart 18"/>
          <p:cNvGraphicFramePr>
            <a:graphicFrameLocks/>
          </p:cNvGraphicFramePr>
          <p:nvPr/>
        </p:nvGraphicFramePr>
        <p:xfrm>
          <a:off x="6220191" y="4195507"/>
          <a:ext cx="6102438" cy="274639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096856538"/>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3" name="Title 2"/>
          <p:cNvSpPr>
            <a:spLocks noGrp="1"/>
          </p:cNvSpPr>
          <p:nvPr>
            <p:ph type="title"/>
          </p:nvPr>
        </p:nvSpPr>
        <p:spPr>
          <a:xfrm>
            <a:off x="76200" y="63513"/>
            <a:ext cx="10972800" cy="1325563"/>
          </a:xfrm>
          <a:noFill/>
        </p:spPr>
        <p:txBody>
          <a:bodyPr/>
          <a:lstStyle/>
          <a:p>
            <a:r>
              <a:rPr lang="en-US"/>
              <a:t>Structure Measures:</a:t>
            </a:r>
            <a:br>
              <a:rPr lang="en-US"/>
            </a:br>
            <a:r>
              <a:rPr lang="en-US"/>
              <a:t>Implementing Systems Changes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3400" y="304800"/>
            <a:ext cx="4255091" cy="421495"/>
          </a:xfrm>
          <a:prstGeom prst="rect">
            <a:avLst/>
          </a:prstGeom>
        </p:spPr>
      </p:pic>
      <p:sp>
        <p:nvSpPr>
          <p:cNvPr id="10" name="Rectangle 9"/>
          <p:cNvSpPr/>
          <p:nvPr/>
        </p:nvSpPr>
        <p:spPr>
          <a:xfrm>
            <a:off x="457200" y="6093011"/>
            <a:ext cx="11277600" cy="73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1" name="Chart 10"/>
          <p:cNvGraphicFramePr>
            <a:graphicFrameLocks/>
          </p:cNvGraphicFramePr>
          <p:nvPr/>
        </p:nvGraphicFramePr>
        <p:xfrm>
          <a:off x="50617" y="1389076"/>
          <a:ext cx="6096545" cy="28351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nvGraphicFramePr>
        <p:xfrm>
          <a:off x="6266907" y="1456845"/>
          <a:ext cx="5925094" cy="27565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a:graphicFrameLocks/>
          </p:cNvGraphicFramePr>
          <p:nvPr/>
        </p:nvGraphicFramePr>
        <p:xfrm>
          <a:off x="-1" y="3984171"/>
          <a:ext cx="6266907" cy="293042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p:cNvGraphicFramePr>
            <a:graphicFrameLocks/>
          </p:cNvGraphicFramePr>
          <p:nvPr/>
        </p:nvGraphicFramePr>
        <p:xfrm>
          <a:off x="6215743" y="3832951"/>
          <a:ext cx="5976257" cy="308164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65054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019D-D125-5BE9-BD5E-AFDD23BA67C3}"/>
              </a:ext>
            </a:extLst>
          </p:cNvPr>
          <p:cNvSpPr>
            <a:spLocks noGrp="1"/>
          </p:cNvSpPr>
          <p:nvPr>
            <p:ph type="title"/>
          </p:nvPr>
        </p:nvSpPr>
        <p:spPr/>
        <p:txBody>
          <a:bodyPr/>
          <a:lstStyle/>
          <a:p>
            <a:r>
              <a:rPr lang="en-US">
                <a:ea typeface="Lato Medium"/>
                <a:cs typeface="Lato Medium"/>
              </a:rPr>
              <a:t>Navigating the 2022 Virtual Meeting</a:t>
            </a:r>
            <a:endParaRPr lang="en-US"/>
          </a:p>
        </p:txBody>
      </p:sp>
      <p:sp>
        <p:nvSpPr>
          <p:cNvPr id="3" name="Subtitle 2">
            <a:extLst>
              <a:ext uri="{FF2B5EF4-FFF2-40B4-BE49-F238E27FC236}">
                <a16:creationId xmlns:a16="http://schemas.microsoft.com/office/drawing/2014/main" id="{869742BC-44F0-CA1D-89E0-F5DA2888D075}"/>
              </a:ext>
            </a:extLst>
          </p:cNvPr>
          <p:cNvSpPr>
            <a:spLocks noGrp="1"/>
          </p:cNvSpPr>
          <p:nvPr>
            <p:ph type="subTitle" idx="1"/>
          </p:nvPr>
        </p:nvSpPr>
        <p:spPr/>
        <p:txBody>
          <a:bodyPr vert="horz" lIns="91440" tIns="45720" rIns="91440" bIns="45720" rtlCol="0" anchor="t">
            <a:noAutofit/>
          </a:bodyPr>
          <a:lstStyle/>
          <a:p>
            <a:pPr>
              <a:lnSpc>
                <a:spcPct val="90000"/>
              </a:lnSpc>
              <a:spcAft>
                <a:spcPts val="0"/>
              </a:spcAft>
            </a:pPr>
            <a:r>
              <a:rPr lang="en-US">
                <a:latin typeface="Arial"/>
                <a:ea typeface="Lato"/>
                <a:cs typeface="Arial"/>
              </a:rPr>
              <a:t>2022 Virtual OB Face to Face Meeting</a:t>
            </a:r>
            <a:endParaRPr lang="en-US">
              <a:ea typeface="Lato"/>
              <a:cs typeface="+mn-lt"/>
            </a:endParaRPr>
          </a:p>
          <a:p>
            <a:pPr>
              <a:lnSpc>
                <a:spcPct val="90000"/>
              </a:lnSpc>
              <a:spcAft>
                <a:spcPts val="0"/>
              </a:spcAft>
            </a:pPr>
            <a:endParaRPr lang="en-US">
              <a:ea typeface="+mn-lt"/>
              <a:cs typeface="+mn-lt"/>
            </a:endParaRPr>
          </a:p>
          <a:p>
            <a:endParaRPr lang="en-US"/>
          </a:p>
        </p:txBody>
      </p:sp>
    </p:spTree>
    <p:extLst>
      <p:ext uri="{BB962C8B-B14F-4D97-AF65-F5344CB8AC3E}">
        <p14:creationId xmlns:p14="http://schemas.microsoft.com/office/powerpoint/2010/main" val="3530220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228599"/>
            <a:ext cx="10972800" cy="1325563"/>
          </a:xfrm>
          <a:noFill/>
        </p:spPr>
        <p:txBody>
          <a:bodyPr/>
          <a:lstStyle/>
          <a:p>
            <a:r>
              <a:rPr lang="en-US"/>
              <a:t>Process Measures:</a:t>
            </a:r>
            <a:br>
              <a:rPr lang="en-US"/>
            </a:br>
            <a:r>
              <a:rPr lang="en-US"/>
              <a:t>Implicit Bias Training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graphicFrame>
        <p:nvGraphicFramePr>
          <p:cNvPr id="6" name="Chart 5"/>
          <p:cNvGraphicFramePr>
            <a:graphicFrameLocks/>
          </p:cNvGraphicFramePr>
          <p:nvPr/>
        </p:nvGraphicFramePr>
        <p:xfrm>
          <a:off x="457201" y="1554162"/>
          <a:ext cx="11527970" cy="46261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672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62" y="210042"/>
            <a:ext cx="8178609" cy="1325563"/>
          </a:xfrm>
        </p:spPr>
        <p:txBody>
          <a:bodyPr>
            <a:normAutofit/>
          </a:bodyPr>
          <a:lstStyle/>
          <a:p>
            <a:pPr marL="12700" fontAlgn="base">
              <a:spcAft>
                <a:spcPct val="0"/>
              </a:spcAft>
            </a:pPr>
            <a:r>
              <a:rPr lang="en-US"/>
              <a:t>1. Addressing social determinants </a:t>
            </a:r>
            <a:br>
              <a:rPr lang="en-US"/>
            </a:br>
            <a:r>
              <a:rPr lang="en-US"/>
              <a:t>of health (SDoH)</a:t>
            </a:r>
          </a:p>
        </p:txBody>
      </p:sp>
      <p:sp>
        <p:nvSpPr>
          <p:cNvPr id="3" name="Content Placeholder 2"/>
          <p:cNvSpPr>
            <a:spLocks noGrp="1"/>
          </p:cNvSpPr>
          <p:nvPr>
            <p:ph idx="1"/>
          </p:nvPr>
        </p:nvSpPr>
        <p:spPr>
          <a:xfrm>
            <a:off x="609600" y="1825625"/>
            <a:ext cx="7662041" cy="4351338"/>
          </a:xfrm>
        </p:spPr>
        <p:txBody>
          <a:bodyPr/>
          <a:lstStyle/>
          <a:p>
            <a:endParaRPr lang="en-US" sz="1800">
              <a:solidFill>
                <a:schemeClr val="tx1">
                  <a:lumMod val="50000"/>
                </a:schemeClr>
              </a:solidFill>
            </a:endParaRPr>
          </a:p>
          <a:p>
            <a:pPr>
              <a:buClr>
                <a:srgbClr val="F58466"/>
              </a:buClr>
            </a:pPr>
            <a:endParaRPr lang="en-US" sz="2600"/>
          </a:p>
          <a:p>
            <a:pPr>
              <a:buClr>
                <a:srgbClr val="F58466"/>
              </a:buClr>
            </a:pPr>
            <a:endParaRPr lang="en-US" sz="2800"/>
          </a:p>
          <a:p>
            <a:pPr>
              <a:buClr>
                <a:srgbClr val="F58466"/>
              </a:buClr>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F23B2-1968-4158-BBF8-33ADF3172235}" type="slidenum">
              <a:rPr kumimoji="0" lang="en-US" altLang="en-US" sz="1200" b="0" i="0" u="none" strike="noStrike" kern="1200" cap="none" spc="0" normalizeH="0" baseline="0" noProof="0">
                <a:ln>
                  <a:noFill/>
                </a:ln>
                <a:solidFill>
                  <a:srgbClr val="898989"/>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a:ln>
                <a:noFill/>
              </a:ln>
              <a:solidFill>
                <a:srgbClr val="898989"/>
              </a:solidFill>
              <a:effectLst/>
              <a:uLnTx/>
              <a:uFillTx/>
              <a:latin typeface="Calibri"/>
              <a:ea typeface="MS PGothic" pitchFamily="34" charset="-128"/>
              <a:cs typeface="+mn-cs"/>
            </a:endParaRPr>
          </a:p>
        </p:txBody>
      </p:sp>
      <p:graphicFrame>
        <p:nvGraphicFramePr>
          <p:cNvPr id="5" name="Diagram 4"/>
          <p:cNvGraphicFramePr/>
          <p:nvPr/>
        </p:nvGraphicFramePr>
        <p:xfrm>
          <a:off x="4932039" y="1446963"/>
          <a:ext cx="7056762" cy="5274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7524" y="2321353"/>
            <a:ext cx="4322439" cy="28775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2" name="Picture 151">
            <a:extLst>
              <a:ext uri="{FF2B5EF4-FFF2-40B4-BE49-F238E27FC236}">
                <a16:creationId xmlns:a16="http://schemas.microsoft.com/office/drawing/2014/main" id="{917D1D80-F69E-C859-ABF9-D120B50DEA7D}"/>
              </a:ext>
            </a:extLst>
          </p:cNvPr>
          <p:cNvPicPr>
            <a:picLocks noChangeAspect="1"/>
          </p:cNvPicPr>
          <p:nvPr/>
        </p:nvPicPr>
        <p:blipFill>
          <a:blip r:embed="rId9"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513622" y="4720254"/>
            <a:ext cx="2242515" cy="1697323"/>
          </a:xfrm>
          <a:prstGeom prst="rect">
            <a:avLst/>
          </a:prstGeom>
          <a:solidFill>
            <a:schemeClr val="accent2">
              <a:lumMod val="75000"/>
            </a:schemeClr>
          </a:solidFill>
        </p:spPr>
      </p:pic>
      <p:sp>
        <p:nvSpPr>
          <p:cNvPr id="154" name="TextBox 153">
            <a:extLst>
              <a:ext uri="{FF2B5EF4-FFF2-40B4-BE49-F238E27FC236}">
                <a16:creationId xmlns:a16="http://schemas.microsoft.com/office/drawing/2014/main" id="{9FF73DDA-FC78-FB1B-0B01-DD159BA1829C}"/>
              </a:ext>
            </a:extLst>
          </p:cNvPr>
          <p:cNvSpPr txBox="1"/>
          <p:nvPr/>
        </p:nvSpPr>
        <p:spPr>
          <a:xfrm>
            <a:off x="1658186" y="5248491"/>
            <a:ext cx="1951685" cy="830997"/>
          </a:xfrm>
          <a:prstGeom prst="rect">
            <a:avLst/>
          </a:prstGeom>
          <a:solidFill>
            <a:schemeClr val="accent1">
              <a:lumMod val="20000"/>
              <a:lumOff val="80000"/>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F3F6FB"/>
                </a:solidFill>
                <a:effectLst/>
                <a:uLnTx/>
                <a:uFillTx/>
                <a:latin typeface="Calibri" panose="020F0502020204030204"/>
                <a:ea typeface="+mn-ea"/>
                <a:cs typeface="+mn-cs"/>
              </a:rPr>
              <a:t>SDoH</a:t>
            </a:r>
            <a:r>
              <a:rPr kumimoji="0" lang="en-US" sz="2400" b="1" i="0" u="none" strike="noStrike" kern="1200" cap="none" spc="0" normalizeH="0" baseline="0" noProof="0">
                <a:ln>
                  <a:noFill/>
                </a:ln>
                <a:solidFill>
                  <a:srgbClr val="F3F6FB"/>
                </a:solidFill>
                <a:effectLst/>
                <a:uLnTx/>
                <a:uFillTx/>
                <a:latin typeface="Calibri" panose="020F0502020204030204"/>
                <a:ea typeface="+mn-ea"/>
                <a:cs typeface="+mn-cs"/>
              </a:rPr>
              <a:t> folders for patients </a:t>
            </a:r>
            <a:endParaRPr kumimoji="0" lang="en-US" sz="2400" b="1" i="0" u="none" strike="noStrike" kern="1200" cap="none" spc="0" normalizeH="0" baseline="0" noProof="0">
              <a:ln>
                <a:noFill/>
              </a:ln>
              <a:solidFill>
                <a:srgbClr val="F3F6FB">
                  <a:lumMod val="25000"/>
                </a:srgbClr>
              </a:solidFill>
              <a:effectLst/>
              <a:uLnTx/>
              <a:uFillTx/>
              <a:latin typeface="Calibri" panose="020F0502020204030204"/>
              <a:ea typeface="+mn-ea"/>
              <a:cs typeface="+mn-cs"/>
            </a:endParaRPr>
          </a:p>
        </p:txBody>
      </p:sp>
      <p:pic>
        <p:nvPicPr>
          <p:cNvPr id="156" name="Picture 155" descr="Qr code&#10;&#10;Description automatically generated">
            <a:extLst>
              <a:ext uri="{FF2B5EF4-FFF2-40B4-BE49-F238E27FC236}">
                <a16:creationId xmlns:a16="http://schemas.microsoft.com/office/drawing/2014/main" id="{D44BEC0A-17BE-37E8-4C20-A32684F8111C}"/>
              </a:ext>
            </a:extLst>
          </p:cNvPr>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36774" y="5530488"/>
            <a:ext cx="1306658" cy="1387640"/>
          </a:xfrm>
          <a:prstGeom prst="rect">
            <a:avLst/>
          </a:prstGeom>
        </p:spPr>
      </p:pic>
    </p:spTree>
    <p:extLst>
      <p:ext uri="{BB962C8B-B14F-4D97-AF65-F5344CB8AC3E}">
        <p14:creationId xmlns:p14="http://schemas.microsoft.com/office/powerpoint/2010/main" val="2582258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514" y="263476"/>
            <a:ext cx="10972800" cy="1325563"/>
          </a:xfrm>
          <a:noFill/>
        </p:spPr>
        <p:txBody>
          <a:bodyPr>
            <a:normAutofit/>
          </a:bodyPr>
          <a:lstStyle/>
          <a:p>
            <a:pPr fontAlgn="base">
              <a:spcAft>
                <a:spcPct val="0"/>
              </a:spcAft>
            </a:pPr>
            <a:r>
              <a:rPr lang="en-US"/>
              <a:t>Ways to link patients who screen positive </a:t>
            </a:r>
            <a:br>
              <a:rPr lang="en-US"/>
            </a:br>
            <a:r>
              <a:rPr lang="en-US"/>
              <a:t>to resources </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sp>
        <p:nvSpPr>
          <p:cNvPr id="11" name="Content Placeholder 10"/>
          <p:cNvSpPr>
            <a:spLocks noGrp="1"/>
          </p:cNvSpPr>
          <p:nvPr>
            <p:ph sz="half" idx="4294967295"/>
          </p:nvPr>
        </p:nvSpPr>
        <p:spPr>
          <a:xfrm>
            <a:off x="266514" y="1584017"/>
            <a:ext cx="6834997" cy="4523429"/>
          </a:xfrm>
          <a:noFill/>
        </p:spPr>
        <p:txBody>
          <a:bodyPr vert="horz" lIns="91440" tIns="45720" rIns="91440" bIns="45720" rtlCol="0" anchor="t">
            <a:noAutofit/>
          </a:bodyPr>
          <a:lstStyle/>
          <a:p>
            <a:pPr marL="342900" indent="-342900">
              <a:lnSpc>
                <a:spcPct val="107000"/>
              </a:lnSpc>
              <a:spcBef>
                <a:spcPts val="600"/>
              </a:spcBef>
              <a:spcAft>
                <a:spcPts val="600"/>
              </a:spcAft>
              <a:tabLst>
                <a:tab pos="457200" algn="l"/>
              </a:tabLst>
            </a:pPr>
            <a:r>
              <a:rPr lang="en-US">
                <a:solidFill>
                  <a:schemeClr val="tx1">
                    <a:lumMod val="50000"/>
                  </a:schemeClr>
                </a:solidFill>
                <a:ea typeface="Calibri"/>
                <a:cs typeface="Times New Roman"/>
              </a:rPr>
              <a:t>ILPQC has provided hospitals teams free access to </a:t>
            </a:r>
            <a:r>
              <a:rPr lang="en-US" err="1">
                <a:solidFill>
                  <a:schemeClr val="tx1">
                    <a:lumMod val="50000"/>
                  </a:schemeClr>
                </a:solidFill>
                <a:ea typeface="Calibri"/>
                <a:cs typeface="Times New Roman"/>
              </a:rPr>
              <a:t>NowPow</a:t>
            </a:r>
            <a:r>
              <a:rPr lang="en-US">
                <a:solidFill>
                  <a:schemeClr val="tx1">
                    <a:lumMod val="50000"/>
                  </a:schemeClr>
                </a:solidFill>
                <a:ea typeface="Calibri"/>
                <a:cs typeface="Times New Roman"/>
              </a:rPr>
              <a:t>, an online SDOH database. </a:t>
            </a:r>
            <a:endParaRPr lang="en-US">
              <a:solidFill>
                <a:schemeClr val="tx1">
                  <a:lumMod val="50000"/>
                </a:schemeClr>
              </a:solidFill>
              <a:ea typeface="Calibri"/>
              <a:cs typeface="Times New Roman" panose="02020603050405020304" pitchFamily="18" charset="0"/>
            </a:endParaRPr>
          </a:p>
          <a:p>
            <a:pPr marL="342900" lvl="0" indent="-342900">
              <a:lnSpc>
                <a:spcPct val="107000"/>
              </a:lnSpc>
              <a:spcBef>
                <a:spcPts val="600"/>
              </a:spcBef>
              <a:spcAft>
                <a:spcPts val="600"/>
              </a:spcAft>
              <a:tabLst>
                <a:tab pos="457200" algn="l"/>
              </a:tabLst>
            </a:pPr>
            <a:r>
              <a:rPr lang="en-US">
                <a:solidFill>
                  <a:schemeClr val="tx1">
                    <a:lumMod val="50000"/>
                  </a:schemeClr>
                </a:solidFill>
                <a:ea typeface="Calibri"/>
                <a:cs typeface="Times New Roman"/>
              </a:rPr>
              <a:t>Starting June 2022, two options for online database of resources:</a:t>
            </a:r>
          </a:p>
          <a:p>
            <a:pPr marL="800100" lvl="1" indent="-342900">
              <a:lnSpc>
                <a:spcPct val="107000"/>
              </a:lnSpc>
              <a:spcBef>
                <a:spcPts val="600"/>
              </a:spcBef>
              <a:spcAft>
                <a:spcPts val="600"/>
              </a:spcAft>
              <a:tabLst>
                <a:tab pos="457200" algn="l"/>
              </a:tabLst>
            </a:pPr>
            <a:r>
              <a:rPr lang="en-US">
                <a:solidFill>
                  <a:schemeClr val="tx1">
                    <a:lumMod val="50000"/>
                  </a:schemeClr>
                </a:solidFill>
                <a:ea typeface="Calibri"/>
                <a:cs typeface="Times New Roman"/>
              </a:rPr>
              <a:t>FindHelp.org via </a:t>
            </a:r>
            <a:r>
              <a:rPr lang="en-US" i="1">
                <a:solidFill>
                  <a:schemeClr val="tx1">
                    <a:lumMod val="50000"/>
                  </a:schemeClr>
                </a:solidFill>
                <a:ea typeface="Calibri"/>
                <a:cs typeface="Times New Roman"/>
              </a:rPr>
              <a:t>ilpqc.org</a:t>
            </a:r>
            <a:r>
              <a:rPr lang="en-US">
                <a:solidFill>
                  <a:schemeClr val="tx1">
                    <a:lumMod val="50000"/>
                  </a:schemeClr>
                </a:solidFill>
                <a:ea typeface="Calibri"/>
                <a:cs typeface="Times New Roman"/>
              </a:rPr>
              <a:t> free tool to search for social determinants of health resources </a:t>
            </a:r>
          </a:p>
          <a:p>
            <a:pPr marL="800100" lvl="1" indent="-342900">
              <a:lnSpc>
                <a:spcPct val="107000"/>
              </a:lnSpc>
              <a:spcBef>
                <a:spcPts val="600"/>
              </a:spcBef>
              <a:spcAft>
                <a:spcPts val="600"/>
              </a:spcAft>
              <a:tabLst>
                <a:tab pos="457200" algn="l"/>
              </a:tabLst>
            </a:pPr>
            <a:r>
              <a:rPr lang="en-US">
                <a:solidFill>
                  <a:schemeClr val="tx1">
                    <a:lumMod val="50000"/>
                  </a:schemeClr>
                </a:solidFill>
                <a:ea typeface="Calibri"/>
                <a:cs typeface="Times New Roman"/>
              </a:rPr>
              <a:t>Or continue to use your hospital </a:t>
            </a:r>
            <a:r>
              <a:rPr lang="en-US" err="1">
                <a:solidFill>
                  <a:schemeClr val="tx1">
                    <a:lumMod val="50000"/>
                  </a:schemeClr>
                </a:solidFill>
                <a:ea typeface="Calibri"/>
                <a:cs typeface="Times New Roman"/>
              </a:rPr>
              <a:t>NowPow</a:t>
            </a:r>
            <a:r>
              <a:rPr lang="en-US">
                <a:solidFill>
                  <a:schemeClr val="tx1">
                    <a:lumMod val="50000"/>
                  </a:schemeClr>
                </a:solidFill>
                <a:ea typeface="Calibri"/>
                <a:cs typeface="Times New Roman"/>
              </a:rPr>
              <a:t> access or connect with </a:t>
            </a:r>
            <a:r>
              <a:rPr lang="en-US" err="1">
                <a:solidFill>
                  <a:schemeClr val="tx1">
                    <a:lumMod val="50000"/>
                  </a:schemeClr>
                </a:solidFill>
                <a:ea typeface="Calibri"/>
                <a:cs typeface="Times New Roman"/>
              </a:rPr>
              <a:t>NowPow</a:t>
            </a:r>
            <a:r>
              <a:rPr lang="en-US">
                <a:solidFill>
                  <a:schemeClr val="tx1">
                    <a:lumMod val="50000"/>
                  </a:schemeClr>
                </a:solidFill>
                <a:ea typeface="Calibri"/>
                <a:cs typeface="Times New Roman"/>
              </a:rPr>
              <a:t> for options for hospital access </a:t>
            </a:r>
            <a:endParaRPr lang="en-US">
              <a:solidFill>
                <a:schemeClr val="tx1">
                  <a:lumMod val="50000"/>
                </a:schemeClr>
              </a:solidFill>
              <a:ea typeface="Calibri"/>
              <a:cs typeface="Times New Roman" panose="02020603050405020304" pitchFamily="18" charset="0"/>
            </a:endParaRPr>
          </a:p>
          <a:p>
            <a:pPr marL="342900" lvl="0" indent="-342900">
              <a:lnSpc>
                <a:spcPct val="107000"/>
              </a:lnSpc>
              <a:spcBef>
                <a:spcPts val="600"/>
              </a:spcBef>
              <a:spcAft>
                <a:spcPts val="600"/>
              </a:spcAft>
              <a:tabLst>
                <a:tab pos="457200" algn="l"/>
              </a:tabLst>
            </a:pPr>
            <a:r>
              <a:rPr lang="en-US">
                <a:solidFill>
                  <a:schemeClr val="tx1">
                    <a:lumMod val="50000"/>
                  </a:schemeClr>
                </a:solidFill>
                <a:ea typeface="Calibri"/>
                <a:cs typeface="Times New Roman"/>
              </a:rPr>
              <a:t>Findhelp.org has more than 300,000 verified programs that provide help across Illinois and Missouri (and all 50 states)</a:t>
            </a:r>
            <a:endParaRPr lang="en-US">
              <a:solidFill>
                <a:schemeClr val="tx1">
                  <a:lumMod val="50000"/>
                </a:schemeClr>
              </a:solidFill>
              <a:ea typeface="Lato"/>
              <a:cs typeface="Times New Roman"/>
            </a:endParaRPr>
          </a:p>
          <a:p>
            <a:endParaRPr lang="en-US"/>
          </a:p>
          <a:p>
            <a:endParaRPr lang="en-US"/>
          </a:p>
        </p:txBody>
      </p:sp>
      <p:pic>
        <p:nvPicPr>
          <p:cNvPr id="9" name="Picture 8" descr="A doctor showing a patient something on the tablet&#10;&#10;Description automatically generated with medium confidence">
            <a:extLst>
              <a:ext uri="{FF2B5EF4-FFF2-40B4-BE49-F238E27FC236}">
                <a16:creationId xmlns:a16="http://schemas.microsoft.com/office/drawing/2014/main" id="{B65E94AE-7C31-40BE-A4F3-43BB68BC56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8237" y="1348957"/>
            <a:ext cx="4069064" cy="2831941"/>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86215" y="3839247"/>
            <a:ext cx="3654539" cy="2690050"/>
          </a:xfrm>
          <a:prstGeom prst="rect">
            <a:avLst/>
          </a:prstGeom>
        </p:spPr>
      </p:pic>
      <p:sp>
        <p:nvSpPr>
          <p:cNvPr id="10" name="Arrow: Curved Down 9">
            <a:extLst>
              <a:ext uri="{FF2B5EF4-FFF2-40B4-BE49-F238E27FC236}">
                <a16:creationId xmlns:a16="http://schemas.microsoft.com/office/drawing/2014/main" id="{335664C2-D892-4728-8B3F-EAB7DA6A90E3}"/>
              </a:ext>
            </a:extLst>
          </p:cNvPr>
          <p:cNvSpPr/>
          <p:nvPr/>
        </p:nvSpPr>
        <p:spPr>
          <a:xfrm rot="1371880">
            <a:off x="9724230" y="2790297"/>
            <a:ext cx="1201572" cy="79284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918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59" y="173692"/>
            <a:ext cx="10972800" cy="1325563"/>
          </a:xfrm>
        </p:spPr>
        <p:txBody>
          <a:bodyPr>
            <a:normAutofit/>
          </a:bodyPr>
          <a:lstStyle/>
          <a:p>
            <a:pPr marL="12700" marR="5080" fontAlgn="base">
              <a:lnSpc>
                <a:spcPct val="100000"/>
              </a:lnSpc>
              <a:spcAft>
                <a:spcPct val="0"/>
              </a:spcAft>
            </a:pPr>
            <a:r>
              <a:rPr lang="en-US" b="1">
                <a:solidFill>
                  <a:schemeClr val="accent1"/>
                </a:solidFill>
              </a:rPr>
              <a:t>2. Utilize race/ethnicity medical record </a:t>
            </a:r>
            <a:br>
              <a:rPr lang="en-US" b="1">
                <a:solidFill>
                  <a:schemeClr val="accent1"/>
                </a:solidFill>
              </a:rPr>
            </a:br>
            <a:r>
              <a:rPr lang="en-US" b="1">
                <a:solidFill>
                  <a:schemeClr val="accent1"/>
                </a:solidFill>
              </a:rPr>
              <a:t>and quality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F23B2-1968-4158-BBF8-33ADF3172235}" type="slidenum">
              <a:rPr kumimoji="0" lang="en-US" altLang="en-US" sz="1200" b="0" i="0" u="none" strike="noStrike" kern="1200" cap="none" spc="0" normalizeH="0" baseline="0" noProof="0">
                <a:ln>
                  <a:noFill/>
                </a:ln>
                <a:solidFill>
                  <a:srgbClr val="898989"/>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srgbClr val="898989"/>
              </a:solidFill>
              <a:effectLst/>
              <a:uLnTx/>
              <a:uFillTx/>
              <a:latin typeface="Calibri"/>
              <a:ea typeface="MS PGothic" pitchFamily="34" charset="-128"/>
              <a:cs typeface="+mn-cs"/>
            </a:endParaRPr>
          </a:p>
        </p:txBody>
      </p:sp>
      <p:graphicFrame>
        <p:nvGraphicFramePr>
          <p:cNvPr id="5" name="Diagram 4"/>
          <p:cNvGraphicFramePr/>
          <p:nvPr/>
        </p:nvGraphicFramePr>
        <p:xfrm>
          <a:off x="4967352" y="2035993"/>
          <a:ext cx="7099929" cy="4668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0574" y="2753150"/>
            <a:ext cx="4457699" cy="2971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loud Callout 8"/>
          <p:cNvSpPr/>
          <p:nvPr/>
        </p:nvSpPr>
        <p:spPr>
          <a:xfrm>
            <a:off x="3043274" y="1400967"/>
            <a:ext cx="2029945" cy="1787486"/>
          </a:xfrm>
          <a:prstGeom prst="cloudCallout">
            <a:avLst>
              <a:gd name="adj1" fmla="val -70842"/>
              <a:gd name="adj2" fmla="val 45092"/>
            </a:avLst>
          </a:prstGeom>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4C55"/>
              </a:solidFill>
              <a:effectLst/>
              <a:uLnTx/>
              <a:uFillTx/>
              <a:latin typeface="Arial" panose="020B0604020202020204"/>
              <a:ea typeface="+mn-ea"/>
              <a:cs typeface="+mn-cs"/>
            </a:endParaRPr>
          </a:p>
        </p:txBody>
      </p:sp>
      <p:sp>
        <p:nvSpPr>
          <p:cNvPr id="10" name="TextBox 9"/>
          <p:cNvSpPr txBox="1"/>
          <p:nvPr/>
        </p:nvSpPr>
        <p:spPr>
          <a:xfrm>
            <a:off x="3291133" y="1675932"/>
            <a:ext cx="1534226"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How to Ask the Questions Regarding Race/Ethnicity</a:t>
            </a:r>
          </a:p>
        </p:txBody>
      </p:sp>
    </p:spTree>
    <p:extLst>
      <p:ext uri="{BB962C8B-B14F-4D97-AF65-F5344CB8AC3E}">
        <p14:creationId xmlns:p14="http://schemas.microsoft.com/office/powerpoint/2010/main" val="2037397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76" y="189029"/>
            <a:ext cx="10972800" cy="1325563"/>
          </a:xfrm>
        </p:spPr>
        <p:txBody>
          <a:bodyPr/>
          <a:lstStyle/>
          <a:p>
            <a:r>
              <a:rPr lang="en-US"/>
              <a:t>Helpful resources to start working on </a:t>
            </a:r>
            <a:br>
              <a:rPr lang="en-US"/>
            </a:br>
            <a:r>
              <a:rPr lang="en-US"/>
              <a:t>optimizing race/ethnicity data collection   </a:t>
            </a:r>
          </a:p>
        </p:txBody>
      </p:sp>
      <p:sp>
        <p:nvSpPr>
          <p:cNvPr id="7" name="Content Placeholder 6"/>
          <p:cNvSpPr>
            <a:spLocks noGrp="1"/>
          </p:cNvSpPr>
          <p:nvPr>
            <p:ph idx="1"/>
          </p:nvPr>
        </p:nvSpPr>
        <p:spPr>
          <a:xfrm>
            <a:off x="287472" y="1937852"/>
            <a:ext cx="5557789" cy="4217531"/>
          </a:xfrm>
        </p:spPr>
        <p:txBody>
          <a:bodyPr/>
          <a:lstStyle/>
          <a:p>
            <a:r>
              <a:rPr lang="en-US" sz="3200">
                <a:solidFill>
                  <a:schemeClr val="tx1">
                    <a:lumMod val="50000"/>
                  </a:schemeClr>
                </a:solidFill>
              </a:rPr>
              <a:t>Sample language to request patient race and ethnicity data</a:t>
            </a:r>
          </a:p>
          <a:p>
            <a:r>
              <a:rPr lang="en-US" sz="3200">
                <a:solidFill>
                  <a:schemeClr val="tx1">
                    <a:lumMod val="50000"/>
                  </a:schemeClr>
                </a:solidFill>
              </a:rPr>
              <a:t>Resources to develop a process to stratify and review hospital maternal health quality data by race, ethnicity, and Medicaid status</a:t>
            </a:r>
          </a:p>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9" name="Picture 8" descr="A picture containing person, indoor&#10;&#10;Description automatically generated">
            <a:extLst>
              <a:ext uri="{FF2B5EF4-FFF2-40B4-BE49-F238E27FC236}">
                <a16:creationId xmlns:a16="http://schemas.microsoft.com/office/drawing/2014/main" id="{9A359D09-7814-4FD7-9253-17ABAD68B0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6049" y="1483962"/>
            <a:ext cx="3772425" cy="2514693"/>
          </a:xfrm>
          <a:prstGeom prst="rect">
            <a:avLst/>
          </a:prstGeom>
        </p:spPr>
      </p:pic>
      <p:pic>
        <p:nvPicPr>
          <p:cNvPr id="5" name="Picture 4"/>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264266" y="1332029"/>
            <a:ext cx="3927734" cy="5206883"/>
          </a:xfrm>
          <a:prstGeom prst="rect">
            <a:avLst/>
          </a:prstGeom>
        </p:spPr>
      </p:pic>
      <p:sp>
        <p:nvSpPr>
          <p:cNvPr id="6" name="Rectangle 5"/>
          <p:cNvSpPr/>
          <p:nvPr/>
        </p:nvSpPr>
        <p:spPr>
          <a:xfrm>
            <a:off x="8718620" y="2430790"/>
            <a:ext cx="2984360" cy="34778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4C55">
                    <a:lumMod val="50000"/>
                  </a:srgbClr>
                </a:solidFill>
                <a:effectLst/>
                <a:uLnTx/>
                <a:uFillTx/>
                <a:latin typeface="Arial" panose="020B0604020202020204"/>
                <a:ea typeface="+mn-ea"/>
                <a:cs typeface="+mn-cs"/>
              </a:rPr>
              <a:t>Hospital Guide to Stratifying Data by Patient Demographics: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444C55">
                    <a:lumMod val="50000"/>
                  </a:srgbClr>
                </a:solidFill>
                <a:effectLst/>
                <a:uLnTx/>
                <a:uFillTx/>
                <a:latin typeface="Arial" panose="020B0604020202020204"/>
                <a:ea typeface="+mn-ea"/>
                <a:cs typeface="+mn-cs"/>
              </a:rPr>
              <a:t>Assemble workgroup</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444C55">
                    <a:lumMod val="50000"/>
                  </a:srgbClr>
                </a:solidFill>
                <a:effectLst/>
                <a:uLnTx/>
                <a:uFillTx/>
                <a:latin typeface="Arial" panose="020B0604020202020204"/>
                <a:ea typeface="+mn-ea"/>
                <a:cs typeface="+mn-cs"/>
              </a:rPr>
              <a:t>Validate patient data</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444C55">
                    <a:lumMod val="50000"/>
                  </a:srgbClr>
                </a:solidFill>
                <a:effectLst/>
                <a:uLnTx/>
                <a:uFillTx/>
                <a:latin typeface="Arial" panose="020B0604020202020204"/>
                <a:ea typeface="+mn-ea"/>
                <a:cs typeface="+mn-cs"/>
              </a:rPr>
              <a:t>Identify priority metrics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444C55">
                    <a:lumMod val="50000"/>
                  </a:srgbClr>
                </a:solidFill>
                <a:effectLst/>
                <a:uLnTx/>
                <a:uFillTx/>
                <a:latin typeface="Arial" panose="020B0604020202020204"/>
                <a:ea typeface="+mn-ea"/>
                <a:cs typeface="+mn-cs"/>
              </a:rPr>
              <a:t>Determine if stratification is possible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444C55">
                    <a:lumMod val="50000"/>
                  </a:srgbClr>
                </a:solidFill>
                <a:effectLst/>
                <a:uLnTx/>
                <a:uFillTx/>
                <a:latin typeface="Arial" panose="020B0604020202020204"/>
                <a:ea typeface="+mn-ea"/>
                <a:cs typeface="+mn-cs"/>
              </a:rPr>
              <a:t>Stratify the data</a:t>
            </a:r>
          </a:p>
        </p:txBody>
      </p:sp>
    </p:spTree>
    <p:extLst>
      <p:ext uri="{BB962C8B-B14F-4D97-AF65-F5344CB8AC3E}">
        <p14:creationId xmlns:p14="http://schemas.microsoft.com/office/powerpoint/2010/main" val="1600924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958" y="174492"/>
            <a:ext cx="10972800" cy="1325563"/>
          </a:xfrm>
          <a:noFill/>
        </p:spPr>
        <p:txBody>
          <a:bodyPr>
            <a:noAutofit/>
          </a:bodyPr>
          <a:lstStyle/>
          <a:p>
            <a:pPr marL="12700" marR="5080" fontAlgn="base">
              <a:lnSpc>
                <a:spcPct val="100000"/>
              </a:lnSpc>
              <a:spcAft>
                <a:spcPct val="0"/>
              </a:spcAft>
            </a:pPr>
            <a:r>
              <a:rPr lang="en-US" sz="3200" b="1">
                <a:solidFill>
                  <a:schemeClr val="accent1"/>
                </a:solidFill>
              </a:rPr>
              <a:t>3. Engage patients, support partners and </a:t>
            </a:r>
            <a:br>
              <a:rPr lang="en-US" sz="3200" b="1">
                <a:solidFill>
                  <a:schemeClr val="accent1"/>
                </a:solidFill>
              </a:rPr>
            </a:br>
            <a:r>
              <a:rPr lang="en-US" sz="3200" b="1">
                <a:solidFill>
                  <a:schemeClr val="accent1"/>
                </a:solidFill>
              </a:rPr>
              <a:t> communities with patient-centered respectful care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F23B2-1968-4158-BBF8-33ADF3172235}" type="slidenum">
              <a:rPr kumimoji="0" lang="en-US" altLang="en-US" sz="1200" b="0" i="0" u="none" strike="noStrike" kern="1200" cap="none" spc="0" normalizeH="0" baseline="0" noProof="0">
                <a:ln>
                  <a:noFill/>
                </a:ln>
                <a:solidFill>
                  <a:srgbClr val="898989"/>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srgbClr val="898989"/>
              </a:solidFill>
              <a:effectLst/>
              <a:uLnTx/>
              <a:uFillTx/>
              <a:latin typeface="Calibri"/>
              <a:ea typeface="MS PGothic" pitchFamily="34" charset="-128"/>
              <a:cs typeface="+mn-cs"/>
            </a:endParaRPr>
          </a:p>
        </p:txBody>
      </p:sp>
      <p:sp>
        <p:nvSpPr>
          <p:cNvPr id="3" name="Content Placeholder 2"/>
          <p:cNvSpPr>
            <a:spLocks noGrp="1"/>
          </p:cNvSpPr>
          <p:nvPr>
            <p:ph idx="4294967295"/>
          </p:nvPr>
        </p:nvSpPr>
        <p:spPr>
          <a:xfrm>
            <a:off x="0" y="1706563"/>
            <a:ext cx="7685088" cy="4351337"/>
          </a:xfrm>
        </p:spPr>
        <p:txBody>
          <a:bodyPr>
            <a:normAutofit/>
          </a:bodyPr>
          <a:lstStyle/>
          <a:p>
            <a:pPr>
              <a:spcBef>
                <a:spcPts val="0"/>
              </a:spcBef>
              <a:spcAft>
                <a:spcPts val="400"/>
              </a:spcAft>
            </a:pPr>
            <a:endParaRPr lang="en-US" sz="900">
              <a:solidFill>
                <a:schemeClr val="tx1">
                  <a:lumMod val="50000"/>
                </a:schemeClr>
              </a:solidFill>
            </a:endParaRPr>
          </a:p>
          <a:p>
            <a:pPr>
              <a:spcBef>
                <a:spcPts val="0"/>
              </a:spcBef>
              <a:spcAft>
                <a:spcPts val="400"/>
              </a:spcAft>
              <a:buClr>
                <a:srgbClr val="F58466"/>
              </a:buClr>
            </a:pPr>
            <a:endParaRPr lang="en-US" sz="200">
              <a:solidFill>
                <a:schemeClr val="tx1">
                  <a:lumMod val="50000"/>
                </a:schemeClr>
              </a:solidFill>
            </a:endParaRPr>
          </a:p>
          <a:p>
            <a:pPr>
              <a:spcBef>
                <a:spcPts val="0"/>
              </a:spcBef>
              <a:spcAft>
                <a:spcPts val="400"/>
              </a:spcAft>
            </a:pPr>
            <a:endParaRPr lang="en-US" sz="900">
              <a:solidFill>
                <a:schemeClr val="tx1">
                  <a:lumMod val="50000"/>
                </a:schemeClr>
              </a:solidFill>
            </a:endParaRPr>
          </a:p>
          <a:p>
            <a:pPr>
              <a:spcBef>
                <a:spcPts val="0"/>
              </a:spcBef>
              <a:spcAft>
                <a:spcPts val="400"/>
              </a:spcAft>
              <a:buClr>
                <a:srgbClr val="F58466"/>
              </a:buClr>
            </a:pPr>
            <a:endParaRPr lang="en-US" sz="200">
              <a:solidFill>
                <a:schemeClr val="tx1">
                  <a:lumMod val="50000"/>
                </a:schemeClr>
              </a:solidFill>
            </a:endParaRPr>
          </a:p>
          <a:p>
            <a:pPr>
              <a:spcBef>
                <a:spcPts val="0"/>
              </a:spcBef>
              <a:spcAft>
                <a:spcPts val="400"/>
              </a:spcAft>
            </a:pPr>
            <a:endParaRPr lang="en-US" sz="900" b="1">
              <a:solidFill>
                <a:schemeClr val="tx1">
                  <a:lumMod val="50000"/>
                </a:schemeClr>
              </a:solidFill>
            </a:endParaRPr>
          </a:p>
          <a:p>
            <a:pPr>
              <a:spcBef>
                <a:spcPts val="0"/>
              </a:spcBef>
              <a:spcAft>
                <a:spcPts val="400"/>
              </a:spcAft>
              <a:buClr>
                <a:srgbClr val="F58466"/>
              </a:buClr>
            </a:pPr>
            <a:endParaRPr lang="en-US" sz="400">
              <a:solidFill>
                <a:schemeClr val="tx1">
                  <a:lumMod val="50000"/>
                </a:schemeClr>
              </a:solidFill>
            </a:endParaRPr>
          </a:p>
          <a:p>
            <a:endParaRPr lang="en-US"/>
          </a:p>
        </p:txBody>
      </p:sp>
      <p:graphicFrame>
        <p:nvGraphicFramePr>
          <p:cNvPr id="9" name="Diagram 8"/>
          <p:cNvGraphicFramePr/>
          <p:nvPr/>
        </p:nvGraphicFramePr>
        <p:xfrm>
          <a:off x="3592177" y="1120245"/>
          <a:ext cx="863407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33E3887B-DFEB-469C-8BC2-2369B30A0C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0945" y="2539288"/>
            <a:ext cx="3749106" cy="2499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40573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1" y="2268001"/>
            <a:ext cx="3704099" cy="4589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58750" y="22389"/>
            <a:ext cx="4730328" cy="3211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89079" y="2101560"/>
            <a:ext cx="3704098" cy="4671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4741" y="83221"/>
            <a:ext cx="1619181" cy="2101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75145">
            <a:off x="1271414" y="828096"/>
            <a:ext cx="611809" cy="611809"/>
          </a:xfrm>
          <a:prstGeom prst="rect">
            <a:avLst/>
          </a:prstGeom>
        </p:spPr>
      </p:pic>
      <p:graphicFrame>
        <p:nvGraphicFramePr>
          <p:cNvPr id="6" name="Diagram 5"/>
          <p:cNvGraphicFramePr/>
          <p:nvPr/>
        </p:nvGraphicFramePr>
        <p:xfrm>
          <a:off x="2800141" y="3140829"/>
          <a:ext cx="6876476" cy="35735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1451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50" y="312940"/>
            <a:ext cx="10972800" cy="1325563"/>
          </a:xfrm>
          <a:noFill/>
        </p:spPr>
        <p:txBody>
          <a:bodyPr/>
          <a:lstStyle/>
          <a:p>
            <a:r>
              <a:rPr lang="en-US">
                <a:ea typeface="Lato Medium"/>
                <a:cs typeface="Lato Medium"/>
              </a:rPr>
              <a:t>Helpful resources to start working on </a:t>
            </a:r>
            <a:br>
              <a:rPr lang="en-US"/>
            </a:br>
            <a:r>
              <a:rPr lang="en-US">
                <a:ea typeface="Lato Medium"/>
                <a:cs typeface="Lato Medium"/>
              </a:rPr>
              <a:t>implementing patient-centered respectful care</a:t>
            </a:r>
          </a:p>
        </p:txBody>
      </p:sp>
      <p:sp>
        <p:nvSpPr>
          <p:cNvPr id="11" name="Content Placeholder 10"/>
          <p:cNvSpPr>
            <a:spLocks noGrp="1"/>
          </p:cNvSpPr>
          <p:nvPr>
            <p:ph idx="1"/>
          </p:nvPr>
        </p:nvSpPr>
        <p:spPr>
          <a:xfrm>
            <a:off x="236762" y="1638503"/>
            <a:ext cx="7150463" cy="4650461"/>
          </a:xfrm>
        </p:spPr>
        <p:txBody>
          <a:bodyPr vert="horz" lIns="91440" tIns="45720" rIns="91440" bIns="45720" rtlCol="0" anchor="t">
            <a:noAutofit/>
          </a:bodyPr>
          <a:lstStyle/>
          <a:p>
            <a:r>
              <a:rPr lang="en-US">
                <a:ea typeface="Lato"/>
                <a:cs typeface="Lato"/>
              </a:rPr>
              <a:t>Respectful Care Practices poster and handout:  </a:t>
            </a:r>
            <a:endParaRPr lang="en-US"/>
          </a:p>
          <a:p>
            <a:pPr lvl="1"/>
            <a:r>
              <a:rPr lang="en-US">
                <a:ea typeface="Lato"/>
                <a:cs typeface="Lato"/>
              </a:rPr>
              <a:t>Developed with IL patients </a:t>
            </a:r>
            <a:endParaRPr lang="en-US"/>
          </a:p>
          <a:p>
            <a:pPr lvl="1"/>
            <a:r>
              <a:rPr lang="en-US">
                <a:ea typeface="Lato"/>
                <a:cs typeface="Lato"/>
              </a:rPr>
              <a:t>All providers and nurses should read and sign off on the Respectful Care Commitments </a:t>
            </a:r>
            <a:endParaRPr lang="en-US"/>
          </a:p>
          <a:p>
            <a:pPr lvl="1"/>
            <a:r>
              <a:rPr lang="en-US">
                <a:ea typeface="Lato"/>
                <a:cs typeface="Lato"/>
              </a:rPr>
              <a:t>Post Respectful Care Practices in labor and delivery rooms, triage and check in</a:t>
            </a:r>
          </a:p>
          <a:p>
            <a:r>
              <a:rPr lang="en-US">
                <a:ea typeface="Lato"/>
                <a:cs typeface="Lato"/>
              </a:rPr>
              <a:t>Patient Reported Experience Measure (PREM) – approved by HCAHPS for use with OB patients</a:t>
            </a:r>
          </a:p>
          <a:p>
            <a:pPr lvl="1"/>
            <a:r>
              <a:rPr lang="en-US">
                <a:ea typeface="Lato"/>
                <a:cs typeface="Lato"/>
              </a:rPr>
              <a:t>Provider/staff script and instructions</a:t>
            </a:r>
          </a:p>
          <a:p>
            <a:pPr lvl="1"/>
            <a:r>
              <a:rPr lang="en-US">
                <a:ea typeface="Lato"/>
                <a:cs typeface="Lato"/>
              </a:rPr>
              <a:t>Process to distribute the PREM survey QR Code to all birthing patients before discharge</a:t>
            </a:r>
            <a:endParaRPr lang="en-US"/>
          </a:p>
          <a:p>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13" name="Picture 12">
            <a:extLst>
              <a:ext uri="{FF2B5EF4-FFF2-40B4-BE49-F238E27FC236}">
                <a16:creationId xmlns:a16="http://schemas.microsoft.com/office/drawing/2014/main" id="{E3222784-AA9E-41DE-A1AA-6B7824C783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0983" y="2189408"/>
            <a:ext cx="4488354" cy="2985277"/>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B51B28EC-764A-4935-9033-1A27FF2EB61B}"/>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9964132">
            <a:off x="11044246" y="2522568"/>
            <a:ext cx="705333" cy="1020531"/>
          </a:xfrm>
          <a:prstGeom prst="rect">
            <a:avLst/>
          </a:prstGeom>
        </p:spPr>
      </p:pic>
      <p:sp>
        <p:nvSpPr>
          <p:cNvPr id="8" name="TextBox 7">
            <a:extLst>
              <a:ext uri="{FF2B5EF4-FFF2-40B4-BE49-F238E27FC236}">
                <a16:creationId xmlns:a16="http://schemas.microsoft.com/office/drawing/2014/main" id="{F15D9C77-28C1-4644-872C-C5F045F4E526}"/>
              </a:ext>
            </a:extLst>
          </p:cNvPr>
          <p:cNvSpPr txBox="1"/>
          <p:nvPr/>
        </p:nvSpPr>
        <p:spPr>
          <a:xfrm rot="19907147">
            <a:off x="10752806" y="2479706"/>
            <a:ext cx="851848" cy="400110"/>
          </a:xfrm>
          <a:prstGeom prst="rect">
            <a:avLst/>
          </a:prstGeom>
          <a:solidFill>
            <a:srgbClr val="FFB8A7"/>
          </a:solidFill>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4C55"/>
                </a:solidFill>
                <a:effectLst/>
                <a:uLnTx/>
                <a:uFillTx/>
                <a:latin typeface="Calibri" panose="020F0502020204030204"/>
                <a:ea typeface="+mn-ea"/>
                <a:cs typeface="+mn-cs"/>
              </a:rPr>
              <a:t>PREM</a:t>
            </a:r>
          </a:p>
        </p:txBody>
      </p:sp>
    </p:spTree>
    <p:extLst>
      <p:ext uri="{BB962C8B-B14F-4D97-AF65-F5344CB8AC3E}">
        <p14:creationId xmlns:p14="http://schemas.microsoft.com/office/powerpoint/2010/main" val="3319714392"/>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323868" y="251625"/>
            <a:ext cx="4987834" cy="1956841"/>
          </a:xfrm>
        </p:spPr>
        <p:txBody>
          <a:bodyPr vert="horz" lIns="91440" tIns="45720" rIns="91440" bIns="45720" rtlCol="0" anchor="b">
            <a:normAutofit/>
          </a:bodyPr>
          <a:lstStyle/>
          <a:p>
            <a:pPr marL="12700" marR="5080" fontAlgn="base">
              <a:spcAft>
                <a:spcPct val="0"/>
              </a:spcAft>
              <a:buClr>
                <a:schemeClr val="accent2"/>
              </a:buClr>
            </a:pPr>
            <a:r>
              <a:rPr lang="en-US" sz="3200"/>
              <a:t>4. Engage and educate </a:t>
            </a:r>
            <a:br>
              <a:rPr lang="en-US" sz="3200"/>
            </a:br>
            <a:r>
              <a:rPr lang="en-US" sz="3200"/>
              <a:t>providers, nurses and staff</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4294967295"/>
          </p:nvPr>
        </p:nvSpPr>
        <p:spPr>
          <a:xfrm>
            <a:off x="319851" y="2643255"/>
            <a:ext cx="4900819" cy="3320668"/>
          </a:xfrm>
        </p:spPr>
        <p:txBody>
          <a:bodyPr vert="horz" lIns="91440" tIns="45720" rIns="91440" bIns="45720" rtlCol="0" anchor="t">
            <a:noAutofit/>
          </a:bodyPr>
          <a:lstStyle/>
          <a:p>
            <a:pPr>
              <a:lnSpc>
                <a:spcPct val="90000"/>
              </a:lnSpc>
              <a:spcBef>
                <a:spcPts val="0"/>
              </a:spcBef>
              <a:spcAft>
                <a:spcPts val="400"/>
              </a:spcAft>
            </a:pPr>
            <a:r>
              <a:rPr lang="en-US">
                <a:ea typeface="+mn-ea"/>
                <a:cs typeface="+mn-cs"/>
              </a:rPr>
              <a:t>Educating providers, nurses and staff on the importance of listening to patients, providing respectful care and addressing implicit bias </a:t>
            </a:r>
            <a:endParaRPr lang="en-US">
              <a:ea typeface="Calibri"/>
              <a:cs typeface="Calibri"/>
            </a:endParaRPr>
          </a:p>
          <a:p>
            <a:pPr marL="0" indent="0">
              <a:lnSpc>
                <a:spcPct val="90000"/>
              </a:lnSpc>
              <a:spcBef>
                <a:spcPts val="0"/>
              </a:spcBef>
              <a:spcAft>
                <a:spcPts val="400"/>
              </a:spcAft>
              <a:buNone/>
            </a:pPr>
            <a:endParaRPr lang="en-US">
              <a:ea typeface="Calibri"/>
              <a:cs typeface="Calibri"/>
            </a:endParaRPr>
          </a:p>
          <a:p>
            <a:pPr>
              <a:lnSpc>
                <a:spcPct val="90000"/>
              </a:lnSpc>
              <a:spcBef>
                <a:spcPts val="0"/>
              </a:spcBef>
              <a:spcAft>
                <a:spcPts val="400"/>
              </a:spcAft>
            </a:pPr>
            <a:r>
              <a:rPr lang="en-US">
                <a:ea typeface="+mn-ea"/>
                <a:cs typeface="+mn-cs"/>
              </a:rPr>
              <a:t>Implementing strategies for addressing diversity in health care team hiring</a:t>
            </a:r>
            <a:endParaRPr lang="en-US">
              <a:ea typeface="Calibri"/>
              <a:cs typeface="Calibri"/>
            </a:endParaRPr>
          </a:p>
          <a:p>
            <a:pPr marL="0" indent="0">
              <a:lnSpc>
                <a:spcPct val="90000"/>
              </a:lnSpc>
              <a:spcBef>
                <a:spcPts val="0"/>
              </a:spcBef>
              <a:spcAft>
                <a:spcPts val="400"/>
              </a:spcAft>
              <a:buNone/>
            </a:pPr>
            <a:endParaRPr lang="en-US">
              <a:ea typeface="Calibri"/>
              <a:cs typeface="Calibri"/>
            </a:endParaRPr>
          </a:p>
          <a:p>
            <a:pPr>
              <a:lnSpc>
                <a:spcPct val="90000"/>
              </a:lnSpc>
            </a:pPr>
            <a:r>
              <a:rPr lang="en-US" i="1">
                <a:ea typeface="+mn-ea"/>
                <a:cs typeface="+mn-cs"/>
              </a:rPr>
              <a:t>Illinois Law: Section 1130.500 Implicit Bias Awareness Training</a:t>
            </a:r>
            <a:endParaRPr lang="en-US" i="1">
              <a:ea typeface="Calibri"/>
              <a:cs typeface="Calibri"/>
            </a:endParaRPr>
          </a:p>
          <a:p>
            <a:pPr>
              <a:lnSpc>
                <a:spcPct val="90000"/>
              </a:lnSpc>
            </a:pPr>
            <a:endParaRPr lang="en-US" sz="1500">
              <a:ea typeface="+mn-ea"/>
              <a:cs typeface="+mn-cs"/>
            </a:endParaRPr>
          </a:p>
        </p:txBody>
      </p:sp>
      <p:pic>
        <p:nvPicPr>
          <p:cNvPr id="15" name="Picture 14">
            <a:extLst>
              <a:ext uri="{FF2B5EF4-FFF2-40B4-BE49-F238E27FC236}">
                <a16:creationId xmlns:a16="http://schemas.microsoft.com/office/drawing/2014/main" id="{BA8256F4-B168-45E6-BFAB-1F8FFAFDEB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5113374" y="10"/>
            <a:ext cx="7077103"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0"/>
          </p:nvPr>
        </p:nvSpPr>
        <p:spPr>
          <a:xfrm>
            <a:off x="10439400" y="6356350"/>
            <a:ext cx="914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CEF23B2-1968-4158-BBF8-33ADF3172235}" type="slidenum">
              <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48</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6">
            <a:extLst>
              <a:ext uri="{FF2B5EF4-FFF2-40B4-BE49-F238E27FC236}">
                <a16:creationId xmlns:a16="http://schemas.microsoft.com/office/drawing/2014/main" id="{A044DBF1-5909-93DC-576D-C5C4C674DC3A}"/>
              </a:ext>
            </a:extLst>
          </p:cNvPr>
          <p:cNvSpPr txBox="1">
            <a:spLocks/>
          </p:cNvSpPr>
          <p:nvPr/>
        </p:nvSpPr>
        <p:spPr>
          <a:xfrm>
            <a:off x="5219769" y="5209217"/>
            <a:ext cx="6980288" cy="1644182"/>
          </a:xfrm>
          <a:prstGeom prst="rect">
            <a:avLst/>
          </a:prstGeom>
          <a:solidFill>
            <a:schemeClr val="accent1">
              <a:lumMod val="20000"/>
              <a:lumOff val="80000"/>
            </a:schemeClr>
          </a:solidFill>
        </p:spPr>
        <p:txBody>
          <a:bodyPr vert="horz" lIns="91440" tIns="45720" rIns="91440" bIns="45720" rtlCol="0" anchor="ctr">
            <a:noAutofit/>
          </a:bodyPr>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1C498B"/>
                </a:solidFill>
                <a:effectLst/>
                <a:uLnTx/>
                <a:uFillTx/>
                <a:latin typeface="Calibri" panose="020F0502020204030204"/>
                <a:ea typeface="Lato Medium"/>
                <a:cs typeface="Lato Medium"/>
              </a:rPr>
              <a:t>"Unconscious attitudes affect our behaviors such as body language, tone of voice, receptivity, or decision-making and affects treatment decisions and outcomes." </a:t>
            </a:r>
            <a:endParaRPr kumimoji="0" lang="en-US" sz="2400" b="1" i="0" u="none" strike="noStrike" kern="1200" cap="none" spc="0" normalizeH="0" baseline="0" noProof="0">
              <a:ln>
                <a:noFill/>
              </a:ln>
              <a:solidFill>
                <a:srgbClr val="1C498B"/>
              </a:solidFill>
              <a:effectLst/>
              <a:uLnTx/>
              <a:uFillTx/>
              <a:latin typeface="Calibri" panose="020F0502020204030204"/>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400" b="1" i="1" u="none" strike="noStrike" kern="1200" cap="none" spc="0" normalizeH="0" baseline="0" noProof="0">
                <a:ln>
                  <a:noFill/>
                </a:ln>
                <a:solidFill>
                  <a:srgbClr val="1C498B"/>
                </a:solidFill>
                <a:effectLst/>
                <a:uLnTx/>
                <a:uFillTx/>
                <a:latin typeface="Calibri" panose="020F0502020204030204"/>
                <a:ea typeface="+mj-lt"/>
                <a:cs typeface="Calibri" panose="020F0502020204030204"/>
              </a:rPr>
              <a:t>(Hall et al. 2015)</a:t>
            </a:r>
            <a:r>
              <a:rPr kumimoji="0" lang="en-US" sz="2400" b="0" i="1" u="none" strike="noStrike" kern="1200" cap="none" spc="0" normalizeH="0" baseline="0" noProof="0">
                <a:ln>
                  <a:noFill/>
                </a:ln>
                <a:solidFill>
                  <a:srgbClr val="1C498B"/>
                </a:solidFill>
                <a:effectLst/>
                <a:uLnTx/>
                <a:uFillTx/>
                <a:latin typeface="Calibri" panose="020F0502020204030204"/>
                <a:ea typeface="+mj-lt"/>
                <a:cs typeface="Calibri" panose="020F0502020204030204"/>
              </a:rPr>
              <a:t> </a:t>
            </a:r>
            <a:endParaRPr kumimoji="0" lang="en-US" sz="2400" b="1" i="0" u="none" strike="noStrike" kern="1200" cap="none" spc="0" normalizeH="0" baseline="0" noProof="0">
              <a:ln>
                <a:noFill/>
              </a:ln>
              <a:solidFill>
                <a:srgbClr val="1C498B"/>
              </a:solidFill>
              <a:effectLst/>
              <a:uLnTx/>
              <a:uFillTx/>
              <a:latin typeface="Calibri" panose="020F0502020204030204"/>
            </a:endParaRPr>
          </a:p>
        </p:txBody>
      </p:sp>
    </p:spTree>
    <p:extLst>
      <p:ext uri="{BB962C8B-B14F-4D97-AF65-F5344CB8AC3E}">
        <p14:creationId xmlns:p14="http://schemas.microsoft.com/office/powerpoint/2010/main" val="13325978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E572B65-1963-47DA-98D6-7A83D369E2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0577" y="1162411"/>
            <a:ext cx="2438611" cy="1591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61" y="3450342"/>
            <a:ext cx="2703506" cy="15200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a:extLst>
              <a:ext uri="{FF2B5EF4-FFF2-40B4-BE49-F238E27FC236}">
                <a16:creationId xmlns:a16="http://schemas.microsoft.com/office/drawing/2014/main" id="{142E12D1-955F-DF4F-AB3C-A0F8A41B499B}"/>
              </a:ext>
            </a:extLst>
          </p:cNvPr>
          <p:cNvSpPr>
            <a:spLocks noGrp="1"/>
          </p:cNvSpPr>
          <p:nvPr>
            <p:ph type="title"/>
          </p:nvPr>
        </p:nvSpPr>
        <p:spPr>
          <a:xfrm>
            <a:off x="87087" y="156941"/>
            <a:ext cx="10972800" cy="1325563"/>
          </a:xfrm>
        </p:spPr>
        <p:txBody>
          <a:bodyPr/>
          <a:lstStyle/>
          <a:p>
            <a:r>
              <a:rPr lang="en-US"/>
              <a:t>Implicit Bias Education for all providers, </a:t>
            </a:r>
            <a:br>
              <a:rPr lang="en-US"/>
            </a:br>
            <a:r>
              <a:rPr lang="en-US"/>
              <a:t>nurses, &amp; other staff </a:t>
            </a:r>
          </a:p>
        </p:txBody>
      </p:sp>
      <p:sp>
        <p:nvSpPr>
          <p:cNvPr id="6" name="Slide Number Placeholder 5">
            <a:extLst>
              <a:ext uri="{FF2B5EF4-FFF2-40B4-BE49-F238E27FC236}">
                <a16:creationId xmlns:a16="http://schemas.microsoft.com/office/drawing/2014/main" id="{EB71EC4D-80CD-8A4C-AD10-7915639710A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7" name="Footer Placeholder 6">
            <a:extLst>
              <a:ext uri="{FF2B5EF4-FFF2-40B4-BE49-F238E27FC236}">
                <a16:creationId xmlns:a16="http://schemas.microsoft.com/office/drawing/2014/main" id="{3EB9706F-A3D6-E446-86DE-DCE541D2CEF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19210" y="4292973"/>
            <a:ext cx="2880327" cy="1590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Rectangle 27"/>
          <p:cNvSpPr/>
          <p:nvPr/>
        </p:nvSpPr>
        <p:spPr>
          <a:xfrm>
            <a:off x="8839200" y="5460192"/>
            <a:ext cx="3152812"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C55">
                    <a:lumMod val="50000"/>
                  </a:srgbClr>
                </a:solidFill>
                <a:effectLst/>
                <a:uLnTx/>
                <a:uFillTx/>
                <a:latin typeface="Arial" panose="020B0604020202020204"/>
                <a:ea typeface="+mn-ea"/>
                <a:cs typeface="+mn-cs"/>
              </a:rPr>
              <a:t>Implement implicit bias education e-modules and reflect or share discussion</a:t>
            </a:r>
          </a:p>
        </p:txBody>
      </p:sp>
      <p:pic>
        <p:nvPicPr>
          <p:cNvPr id="8" name="Picture 7"/>
          <p:cNvPicPr>
            <a:picLocks noChangeAspect="1"/>
          </p:cNvPicPr>
          <p:nvPr/>
        </p:nvPicPr>
        <p:blipFill>
          <a:blip r:embed="rId6"/>
          <a:stretch>
            <a:fillRect/>
          </a:stretch>
        </p:blipFill>
        <p:spPr>
          <a:xfrm>
            <a:off x="6265305" y="6025087"/>
            <a:ext cx="307810" cy="198264"/>
          </a:xfrm>
          <a:prstGeom prst="rect">
            <a:avLst/>
          </a:prstGeom>
        </p:spPr>
      </p:pic>
      <p:pic>
        <p:nvPicPr>
          <p:cNvPr id="27" name="Pictur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915" y="3315569"/>
            <a:ext cx="2235111" cy="2226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Rectangle 24"/>
          <p:cNvSpPr/>
          <p:nvPr/>
        </p:nvSpPr>
        <p:spPr>
          <a:xfrm>
            <a:off x="2015074" y="4529134"/>
            <a:ext cx="3910943"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C55"/>
                </a:solidFill>
                <a:effectLst/>
                <a:uLnTx/>
                <a:uFillTx/>
                <a:latin typeface="Arial" panose="020B0604020202020204"/>
                <a:ea typeface="+mn-ea"/>
                <a:cs typeface="+mn-cs"/>
              </a:rPr>
              <a:t>Share video and discussion guide with providers / nurses / staff to reflect, promote awareness and discussion in: </a:t>
            </a:r>
            <a:endParaRPr kumimoji="0" lang="en-US" sz="1800" b="1" i="0" u="none" strike="noStrike" kern="1200" cap="none" spc="0" normalizeH="0" baseline="0" noProof="0">
              <a:ln>
                <a:noFill/>
              </a:ln>
              <a:solidFill>
                <a:srgbClr val="444C55">
                  <a:lumMod val="50000"/>
                </a:srgb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444C55"/>
                </a:solidFill>
                <a:effectLst/>
                <a:uLnTx/>
                <a:uFillTx/>
                <a:latin typeface="Arial" panose="020B0604020202020204"/>
                <a:ea typeface="+mn-ea"/>
                <a:cs typeface="+mn-cs"/>
              </a:rPr>
              <a:t>Grand Rounds / OB Meeting</a:t>
            </a:r>
            <a:endParaRPr kumimoji="0" lang="en-US" sz="1800" b="1" i="0" u="none" strike="noStrike" kern="1200" cap="none" spc="0" normalizeH="0" baseline="0" noProof="0" err="1">
              <a:ln>
                <a:noFill/>
              </a:ln>
              <a:solidFill>
                <a:srgbClr val="444C55">
                  <a:lumMod val="50000"/>
                </a:srgb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444C55"/>
                </a:solidFill>
                <a:effectLst/>
                <a:uLnTx/>
                <a:uFillTx/>
                <a:latin typeface="Arial" panose="020B0604020202020204"/>
                <a:ea typeface="+mn-ea"/>
                <a:cs typeface="+mn-cs"/>
              </a:rPr>
              <a:t>Nurses skills day or training</a:t>
            </a:r>
            <a:endParaRPr kumimoji="0" lang="en-US" sz="1800" b="1" i="0" u="none" strike="noStrike" kern="1200" cap="none" spc="0" normalizeH="0" baseline="0" noProof="0">
              <a:ln>
                <a:noFill/>
              </a:ln>
              <a:solidFill>
                <a:srgbClr val="444C55"/>
              </a:solidFill>
              <a:effectLst/>
              <a:uLnTx/>
              <a:uFillTx/>
              <a:latin typeface="Arial" panose="020B0604020202020204"/>
              <a:ea typeface="+mn-ea"/>
              <a:cs typeface="Arial"/>
            </a:endParaRPr>
          </a:p>
        </p:txBody>
      </p:sp>
      <p:sp>
        <p:nvSpPr>
          <p:cNvPr id="22" name="Rectangle 21"/>
          <p:cNvSpPr/>
          <p:nvPr/>
        </p:nvSpPr>
        <p:spPr>
          <a:xfrm>
            <a:off x="8743743" y="1656317"/>
            <a:ext cx="3248269"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C55"/>
                </a:solidFill>
                <a:effectLst/>
                <a:uLnTx/>
                <a:uFillTx/>
                <a:latin typeface="Arial" panose="020B0604020202020204"/>
                <a:ea typeface="+mn-ea"/>
                <a:cs typeface="+mn-cs"/>
              </a:rPr>
              <a:t>Send two team members providers, nurses, or other staff to be trained on implicit and explicit racial bias, June 15th-16th</a:t>
            </a:r>
          </a:p>
        </p:txBody>
      </p:sp>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659" y="1438916"/>
            <a:ext cx="4378734" cy="1314689"/>
          </a:xfrm>
          <a:prstGeom prst="rect">
            <a:avLst/>
          </a:prstGeom>
        </p:spPr>
      </p:pic>
      <p:pic>
        <p:nvPicPr>
          <p:cNvPr id="10" name="Picture 9"/>
          <p:cNvPicPr>
            <a:picLocks noChangeAspect="1"/>
          </p:cNvPicPr>
          <p:nvPr/>
        </p:nvPicPr>
        <p:blipFill>
          <a:blip r:embed="rId9"/>
          <a:stretch>
            <a:fillRect/>
          </a:stretch>
        </p:blipFill>
        <p:spPr>
          <a:xfrm>
            <a:off x="3897691" y="2077042"/>
            <a:ext cx="502757" cy="344230"/>
          </a:xfrm>
          <a:prstGeom prst="rect">
            <a:avLst/>
          </a:prstGeom>
        </p:spPr>
      </p:pic>
      <p:sp>
        <p:nvSpPr>
          <p:cNvPr id="26" name="Rectangle 25"/>
          <p:cNvSpPr/>
          <p:nvPr/>
        </p:nvSpPr>
        <p:spPr>
          <a:xfrm>
            <a:off x="2492356" y="2460357"/>
            <a:ext cx="3577568"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C55">
                    <a:lumMod val="50000"/>
                  </a:srgbClr>
                </a:solidFill>
                <a:effectLst/>
                <a:uLnTx/>
                <a:uFillTx/>
                <a:latin typeface="Arial" panose="020B0604020202020204"/>
                <a:ea typeface="+mn-ea"/>
                <a:cs typeface="+mn-cs"/>
              </a:rPr>
              <a:t>Resources for providers / patients to promote listening to patients and hearing her concerns</a:t>
            </a:r>
          </a:p>
        </p:txBody>
      </p:sp>
      <p:pic>
        <p:nvPicPr>
          <p:cNvPr id="16" name="Picture 15">
            <a:extLst>
              <a:ext uri="{FF2B5EF4-FFF2-40B4-BE49-F238E27FC236}">
                <a16:creationId xmlns:a16="http://schemas.microsoft.com/office/drawing/2014/main" id="{7C342841-6185-4AA3-8314-209D700369E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78866" y="3809384"/>
            <a:ext cx="3377477" cy="798645"/>
          </a:xfrm>
          <a:prstGeom prst="rect">
            <a:avLst/>
          </a:prstGeom>
        </p:spPr>
      </p:pic>
      <p:pic>
        <p:nvPicPr>
          <p:cNvPr id="29" name="Picture 28"/>
          <p:cNvPicPr>
            <a:picLocks noChangeAspect="1"/>
          </p:cNvPicPr>
          <p:nvPr/>
        </p:nvPicPr>
        <p:blipFill rotWithShape="1">
          <a:blip r:embed="rId11" cstate="email">
            <a:extLst>
              <a:ext uri="{28A0092B-C50C-407E-A947-70E740481C1C}">
                <a14:useLocalDpi xmlns:a14="http://schemas.microsoft.com/office/drawing/2010/main"/>
              </a:ext>
            </a:extLst>
          </a:blip>
          <a:srcRect l="7446" t="16737" b="9416"/>
          <a:stretch/>
        </p:blipFill>
        <p:spPr>
          <a:xfrm>
            <a:off x="7200165" y="2597762"/>
            <a:ext cx="1639035" cy="560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267EEC8B-9EE0-4D90-9ADE-2B569536799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265485" y="5637105"/>
            <a:ext cx="1498073" cy="9653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48233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9" y="145920"/>
            <a:ext cx="10972800" cy="1325563"/>
          </a:xfrm>
          <a:noFill/>
        </p:spPr>
        <p:txBody>
          <a:bodyPr>
            <a:normAutofit/>
          </a:bodyPr>
          <a:lstStyle/>
          <a:p>
            <a:r>
              <a:rPr lang="en-US" b="1">
                <a:solidFill>
                  <a:schemeClr val="accent1"/>
                </a:solidFill>
                <a:ea typeface="Lato Medium"/>
                <a:cs typeface="Lato Medium"/>
              </a:rPr>
              <a:t>ILPQC OB Face to Face Webpage</a:t>
            </a:r>
          </a:p>
        </p:txBody>
      </p:sp>
      <p:sp>
        <p:nvSpPr>
          <p:cNvPr id="3" name="Content Placeholder 2"/>
          <p:cNvSpPr>
            <a:spLocks noGrp="1"/>
          </p:cNvSpPr>
          <p:nvPr>
            <p:ph idx="1"/>
          </p:nvPr>
        </p:nvSpPr>
        <p:spPr>
          <a:xfrm>
            <a:off x="118997" y="1261956"/>
            <a:ext cx="10346499" cy="4580980"/>
          </a:xfrm>
        </p:spPr>
        <p:txBody>
          <a:bodyPr vert="horz" lIns="91440" tIns="45720" rIns="91440" bIns="45720" rtlCol="0" anchor="t">
            <a:noAutofit/>
          </a:bodyPr>
          <a:lstStyle/>
          <a:p>
            <a:r>
              <a:rPr lang="en-US">
                <a:ea typeface="Lato"/>
                <a:cs typeface="Lato"/>
              </a:rPr>
              <a:t>The ILPQC OB Face-to-Face Website is your home-base for all the information you should need. Here you will find: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7" name="TextBox 6">
            <a:extLst>
              <a:ext uri="{FF2B5EF4-FFF2-40B4-BE49-F238E27FC236}">
                <a16:creationId xmlns:a16="http://schemas.microsoft.com/office/drawing/2014/main" id="{7F3F5649-8D07-7D4D-AD14-1AA53FB2BC87}"/>
              </a:ext>
            </a:extLst>
          </p:cNvPr>
          <p:cNvSpPr txBox="1"/>
          <p:nvPr/>
        </p:nvSpPr>
        <p:spPr>
          <a:xfrm>
            <a:off x="6349855" y="2221354"/>
            <a:ext cx="3298980" cy="1754326"/>
          </a:xfrm>
          <a:prstGeom prst="rect">
            <a:avLst/>
          </a:prstGeom>
          <a:noFill/>
        </p:spPr>
        <p:txBody>
          <a:bodyPr wrap="non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Attendee e-folder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RN contact hours info  </a:t>
            </a:r>
            <a:endParaRPr kumimoji="0" lang="en-US" sz="2400" b="0" i="0" u="none" strike="noStrike" kern="1200" cap="none" spc="0" normalizeH="0" baseline="0" noProof="0">
              <a:ln>
                <a:noFill/>
              </a:ln>
              <a:solidFill>
                <a:srgbClr val="444C55"/>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Hospital Storyboards</a:t>
            </a:r>
            <a:endParaRPr kumimoji="0" lang="en-US" sz="2400" b="0" i="0" u="none" strike="noStrike" kern="1200" cap="none" spc="0" normalizeH="0" baseline="0" noProof="0">
              <a:ln>
                <a:noFill/>
              </a:ln>
              <a:solidFill>
                <a:srgbClr val="444C55"/>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F3F5649-8D07-7D4D-AD14-1AA53FB2BC87}"/>
              </a:ext>
            </a:extLst>
          </p:cNvPr>
          <p:cNvSpPr txBox="1"/>
          <p:nvPr/>
        </p:nvSpPr>
        <p:spPr>
          <a:xfrm>
            <a:off x="1031651" y="2222726"/>
            <a:ext cx="4474943"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Main Zoom link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Breakout session Zoom links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Help Desk Zoom link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mn-cs"/>
            </a:endParaRPr>
          </a:p>
        </p:txBody>
      </p:sp>
      <p:pic>
        <p:nvPicPr>
          <p:cNvPr id="10" name="Picture 10" descr="Graphical user interface, application, website&#10;&#10;Description automatically generated">
            <a:extLst>
              <a:ext uri="{FF2B5EF4-FFF2-40B4-BE49-F238E27FC236}">
                <a16:creationId xmlns:a16="http://schemas.microsoft.com/office/drawing/2014/main" id="{2E5D76ED-6E9A-1140-7B9D-A5F4A3A2BFB2}"/>
              </a:ext>
            </a:extLst>
          </p:cNvPr>
          <p:cNvPicPr>
            <a:picLocks noChangeAspect="1"/>
          </p:cNvPicPr>
          <p:nvPr/>
        </p:nvPicPr>
        <p:blipFill>
          <a:blip r:embed="rId4"/>
          <a:stretch>
            <a:fillRect/>
          </a:stretch>
        </p:blipFill>
        <p:spPr>
          <a:xfrm>
            <a:off x="611688" y="3464814"/>
            <a:ext cx="10937307" cy="28928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Rounded Rectangle 3">
            <a:extLst>
              <a:ext uri="{FF2B5EF4-FFF2-40B4-BE49-F238E27FC236}">
                <a16:creationId xmlns:a16="http://schemas.microsoft.com/office/drawing/2014/main" id="{A580C80C-D195-9FEB-D7BA-781AD444C070}"/>
              </a:ext>
            </a:extLst>
          </p:cNvPr>
          <p:cNvSpPr/>
          <p:nvPr/>
        </p:nvSpPr>
        <p:spPr>
          <a:xfrm>
            <a:off x="1038055" y="5847435"/>
            <a:ext cx="9914216" cy="1009957"/>
          </a:xfrm>
          <a:prstGeom prst="roundRect">
            <a:avLst/>
          </a:prstGeom>
          <a:ln w="57150"/>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For more information about the Face-to-Face Conference please visit: </a:t>
            </a: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hlinkClick r:id="rId5"/>
              </a:rPr>
              <a:t>https://ilpqc.org/2022-ob-face-to-face/</a:t>
            </a: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 </a:t>
            </a:r>
            <a:endParaRPr kumimoji="0" lang="en-US" sz="2400" b="0" i="0" u="none" strike="noStrike" kern="1200" cap="none" spc="0" normalizeH="0" baseline="0" noProof="0">
              <a:ln>
                <a:noFill/>
              </a:ln>
              <a:solidFill>
                <a:srgbClr val="444C55"/>
              </a:solidFill>
              <a:effectLst/>
              <a:uLnTx/>
              <a:uFillTx/>
              <a:latin typeface="Calibri" panose="020F050202020403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 or </a:t>
            </a:r>
            <a:r>
              <a:rPr kumimoji="0" lang="en-US" sz="2400" b="1" i="0" u="sng" strike="noStrike" kern="1200" cap="none" spc="0" normalizeH="0" baseline="0" noProof="0">
                <a:ln>
                  <a:noFill/>
                </a:ln>
                <a:solidFill>
                  <a:srgbClr val="444C55"/>
                </a:solidFill>
                <a:effectLst/>
                <a:uLnTx/>
                <a:uFillTx/>
                <a:latin typeface="Calibri" panose="020F0502020204030204"/>
                <a:ea typeface="+mn-ea"/>
                <a:cs typeface="+mn-cs"/>
              </a:rPr>
              <a:t>scan QR code </a:t>
            </a: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to go directly to the webpage! </a:t>
            </a:r>
            <a:endParaRPr kumimoji="0" lang="en-US" sz="2400" b="0" i="0" u="none" strike="noStrike" kern="1200" cap="none" spc="0" normalizeH="0" baseline="0" noProof="0">
              <a:ln>
                <a:noFill/>
              </a:ln>
              <a:solidFill>
                <a:srgbClr val="444C55"/>
              </a:solidFill>
              <a:effectLst/>
              <a:uLnTx/>
              <a:uFillTx/>
              <a:latin typeface="Calibri" panose="020F0502020204030204"/>
              <a:ea typeface="+mn-ea"/>
              <a:cs typeface="Arial"/>
            </a:endParaRPr>
          </a:p>
        </p:txBody>
      </p:sp>
      <p:pic>
        <p:nvPicPr>
          <p:cNvPr id="6" name="Picture 5" descr="Qr code&#10;&#10;Description automatically generated">
            <a:extLst>
              <a:ext uri="{FF2B5EF4-FFF2-40B4-BE49-F238E27FC236}">
                <a16:creationId xmlns:a16="http://schemas.microsoft.com/office/drawing/2014/main" id="{52A2545C-2EDF-DD72-F9E6-E82A1AC339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7371" y="1467946"/>
            <a:ext cx="1981719" cy="2807621"/>
          </a:xfrm>
          <a:prstGeom prst="rect">
            <a:avLst/>
          </a:prstGeom>
        </p:spPr>
      </p:pic>
    </p:spTree>
    <p:extLst>
      <p:ext uri="{BB962C8B-B14F-4D97-AF65-F5344CB8AC3E}">
        <p14:creationId xmlns:p14="http://schemas.microsoft.com/office/powerpoint/2010/main" val="4246263278"/>
      </p:ext>
    </p:extLst>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A person and person holding a baby&#10;&#10;Description automatically generated with medium confidence">
            <a:extLst>
              <a:ext uri="{FF2B5EF4-FFF2-40B4-BE49-F238E27FC236}">
                <a16:creationId xmlns:a16="http://schemas.microsoft.com/office/drawing/2014/main" id="{97B31312-C0D4-4AF5-9B45-ED497DBB553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66000"/>
                    </a14:imgEffect>
                  </a14:imgLayer>
                </a14:imgProps>
              </a:ext>
              <a:ext uri="{28A0092B-C50C-407E-A947-70E740481C1C}">
                <a14:useLocalDpi xmlns:a14="http://schemas.microsoft.com/office/drawing/2010/main"/>
              </a:ext>
            </a:extLst>
          </a:blip>
          <a:srcRect l="9354" t="8662" r="5882" b="-1"/>
          <a:stretch/>
        </p:blipFill>
        <p:spPr>
          <a:xfrm>
            <a:off x="0" y="10"/>
            <a:ext cx="870865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01D745-A877-0B4E-92A1-D6BB45282A5D}"/>
              </a:ext>
            </a:extLst>
          </p:cNvPr>
          <p:cNvSpPr>
            <a:spLocks noGrp="1"/>
          </p:cNvSpPr>
          <p:nvPr>
            <p:ph type="title"/>
          </p:nvPr>
        </p:nvSpPr>
        <p:spPr>
          <a:xfrm>
            <a:off x="7537226" y="-307653"/>
            <a:ext cx="4774517" cy="1899912"/>
          </a:xfrm>
        </p:spPr>
        <p:txBody>
          <a:bodyPr vert="horz" lIns="91440" tIns="45720" rIns="91440" bIns="45720" rtlCol="0" anchor="ctr">
            <a:normAutofit/>
          </a:bodyPr>
          <a:lstStyle/>
          <a:p>
            <a:r>
              <a:rPr lang="en-US"/>
              <a:t>Thinking ahead… What is next for BE teams? </a:t>
            </a:r>
          </a:p>
        </p:txBody>
      </p:sp>
      <p:sp>
        <p:nvSpPr>
          <p:cNvPr id="3" name="Content Placeholder 2">
            <a:extLst>
              <a:ext uri="{FF2B5EF4-FFF2-40B4-BE49-F238E27FC236}">
                <a16:creationId xmlns:a16="http://schemas.microsoft.com/office/drawing/2014/main" id="{6E047ED4-8498-0442-B6F3-5FEA19A42722}"/>
              </a:ext>
            </a:extLst>
          </p:cNvPr>
          <p:cNvSpPr>
            <a:spLocks noGrp="1"/>
          </p:cNvSpPr>
          <p:nvPr>
            <p:ph sz="half" idx="1"/>
          </p:nvPr>
        </p:nvSpPr>
        <p:spPr>
          <a:xfrm>
            <a:off x="7537226" y="1351642"/>
            <a:ext cx="4772255" cy="4999438"/>
          </a:xfrm>
        </p:spPr>
        <p:txBody>
          <a:bodyPr vert="horz" lIns="91440" tIns="45720" rIns="91440" bIns="45720" rtlCol="0" anchor="t">
            <a:noAutofit/>
          </a:bodyPr>
          <a:lstStyle/>
          <a:p>
            <a:pPr>
              <a:lnSpc>
                <a:spcPct val="90000"/>
              </a:lnSpc>
              <a:spcBef>
                <a:spcPts val="0"/>
              </a:spcBef>
              <a:spcAft>
                <a:spcPts val="600"/>
              </a:spcAft>
            </a:pPr>
            <a:r>
              <a:rPr lang="en-US">
                <a:ea typeface="+mn-ea"/>
                <a:cs typeface="+mn-cs"/>
              </a:rPr>
              <a:t>Find the right path for your team on your Birth Equity journey</a:t>
            </a:r>
            <a:endParaRPr lang="en-US">
              <a:ea typeface="+mn-ea"/>
              <a:cs typeface="Calibri"/>
            </a:endParaRPr>
          </a:p>
          <a:p>
            <a:pPr>
              <a:lnSpc>
                <a:spcPct val="90000"/>
              </a:lnSpc>
              <a:spcBef>
                <a:spcPts val="0"/>
              </a:spcBef>
              <a:spcAft>
                <a:spcPts val="600"/>
              </a:spcAft>
            </a:pPr>
            <a:r>
              <a:rPr lang="en-US">
                <a:ea typeface="+mn-ea"/>
                <a:cs typeface="+mn-cs"/>
              </a:rPr>
              <a:t>Ok to focus on 1 strategy at a time </a:t>
            </a:r>
            <a:endParaRPr lang="en-US">
              <a:ea typeface="+mn-ea"/>
              <a:cs typeface="Calibri"/>
            </a:endParaRPr>
          </a:p>
          <a:p>
            <a:pPr>
              <a:lnSpc>
                <a:spcPct val="90000"/>
              </a:lnSpc>
              <a:spcBef>
                <a:spcPts val="0"/>
              </a:spcBef>
              <a:spcAft>
                <a:spcPts val="600"/>
              </a:spcAft>
            </a:pPr>
            <a:r>
              <a:rPr lang="en-US">
                <a:ea typeface="+mn-ea"/>
                <a:cs typeface="+mn-cs"/>
              </a:rPr>
              <a:t>Plan a 30/60/90 plan that works for you</a:t>
            </a:r>
            <a:endParaRPr lang="en-US">
              <a:ea typeface="+mn-ea"/>
              <a:cs typeface="Calibri"/>
            </a:endParaRPr>
          </a:p>
          <a:p>
            <a:pPr>
              <a:lnSpc>
                <a:spcPct val="90000"/>
              </a:lnSpc>
              <a:spcBef>
                <a:spcPts val="0"/>
              </a:spcBef>
              <a:spcAft>
                <a:spcPts val="600"/>
              </a:spcAft>
            </a:pPr>
            <a:r>
              <a:rPr lang="en-US">
                <a:ea typeface="+mn-ea"/>
                <a:cs typeface="+mn-cs"/>
              </a:rPr>
              <a:t>Remainder of 2022 we will focus on: </a:t>
            </a:r>
            <a:endParaRPr lang="en-US">
              <a:ea typeface="+mn-ea"/>
              <a:cs typeface="Calibri"/>
            </a:endParaRPr>
          </a:p>
          <a:p>
            <a:pPr lvl="1">
              <a:lnSpc>
                <a:spcPct val="90000"/>
              </a:lnSpc>
              <a:spcBef>
                <a:spcPts val="0"/>
              </a:spcBef>
              <a:spcAft>
                <a:spcPts val="600"/>
              </a:spcAft>
            </a:pPr>
            <a:r>
              <a:rPr lang="en-US" sz="2400">
                <a:ea typeface="+mn-ea"/>
                <a:cs typeface="+mn-cs"/>
              </a:rPr>
              <a:t>SDOH screening/linkages </a:t>
            </a:r>
            <a:endParaRPr lang="en-US" sz="2400">
              <a:ea typeface="+mn-ea"/>
              <a:cs typeface="Calibri"/>
            </a:endParaRPr>
          </a:p>
          <a:p>
            <a:pPr lvl="1">
              <a:lnSpc>
                <a:spcPct val="90000"/>
              </a:lnSpc>
              <a:spcBef>
                <a:spcPts val="0"/>
              </a:spcBef>
              <a:spcAft>
                <a:spcPts val="600"/>
              </a:spcAft>
            </a:pPr>
            <a:r>
              <a:rPr lang="en-US" sz="2400">
                <a:ea typeface="+mn-ea"/>
                <a:cs typeface="+mn-cs"/>
              </a:rPr>
              <a:t>Implicit Bias education </a:t>
            </a:r>
            <a:endParaRPr lang="en-US" sz="2400">
              <a:ea typeface="+mn-ea"/>
              <a:cs typeface="Calibri"/>
            </a:endParaRPr>
          </a:p>
          <a:p>
            <a:pPr lvl="1">
              <a:lnSpc>
                <a:spcPct val="90000"/>
              </a:lnSpc>
              <a:spcBef>
                <a:spcPts val="0"/>
              </a:spcBef>
              <a:spcAft>
                <a:spcPts val="600"/>
              </a:spcAft>
            </a:pPr>
            <a:r>
              <a:rPr lang="en-US" sz="2400">
                <a:ea typeface="+mn-ea"/>
                <a:cs typeface="+mn-cs"/>
              </a:rPr>
              <a:t>Respectful care strategies   </a:t>
            </a:r>
            <a:endParaRPr lang="en-US" sz="2400">
              <a:ea typeface="+mn-ea"/>
              <a:cs typeface="Calibri"/>
            </a:endParaRPr>
          </a:p>
          <a:p>
            <a:pPr lvl="1">
              <a:lnSpc>
                <a:spcPct val="90000"/>
              </a:lnSpc>
              <a:spcBef>
                <a:spcPts val="0"/>
              </a:spcBef>
              <a:spcAft>
                <a:spcPts val="600"/>
              </a:spcAft>
            </a:pPr>
            <a:r>
              <a:rPr lang="en-US" sz="2400">
                <a:ea typeface="+mn-ea"/>
                <a:cs typeface="+mn-cs"/>
              </a:rPr>
              <a:t>PREM implementation </a:t>
            </a:r>
            <a:endParaRPr lang="en-US" sz="2400">
              <a:ea typeface="+mn-ea"/>
              <a:cs typeface="Calibri"/>
            </a:endParaRPr>
          </a:p>
          <a:p>
            <a:pPr marL="228600" lvl="1">
              <a:lnSpc>
                <a:spcPct val="90000"/>
              </a:lnSpc>
              <a:spcBef>
                <a:spcPts val="0"/>
              </a:spcBef>
              <a:spcAft>
                <a:spcPts val="600"/>
              </a:spcAft>
              <a:buClr>
                <a:schemeClr val="accent2"/>
              </a:buClr>
            </a:pPr>
            <a:r>
              <a:rPr lang="en-US" sz="2400">
                <a:ea typeface="+mn-ea"/>
                <a:cs typeface="+mn-cs"/>
              </a:rPr>
              <a:t>Community Engagement meetings to facilitate patient/community feedback </a:t>
            </a:r>
            <a:endParaRPr lang="en-US">
              <a:ea typeface="Calibri"/>
              <a:cs typeface="Calibri"/>
            </a:endParaRPr>
          </a:p>
        </p:txBody>
      </p:sp>
      <p:sp>
        <p:nvSpPr>
          <p:cNvPr id="6" name="Footer Placeholder 5">
            <a:extLst>
              <a:ext uri="{FF2B5EF4-FFF2-40B4-BE49-F238E27FC236}">
                <a16:creationId xmlns:a16="http://schemas.microsoft.com/office/drawing/2014/main" id="{78074EE9-FDCD-4045-8BA6-10A1193DD7F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Illinois Perinatal Quality Collaborative</a:t>
            </a:r>
          </a:p>
        </p:txBody>
      </p:sp>
      <p:sp>
        <p:nvSpPr>
          <p:cNvPr id="5" name="Slide Number Placeholder 4">
            <a:extLst>
              <a:ext uri="{FF2B5EF4-FFF2-40B4-BE49-F238E27FC236}">
                <a16:creationId xmlns:a16="http://schemas.microsoft.com/office/drawing/2014/main" id="{CC686576-B8EC-0C45-8BBD-B1270245B9EF}"/>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033E4B-E3EB-3D46-B2D8-3159663620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30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p:txBody>
          <a:bodyPr/>
          <a:lstStyle/>
          <a:p>
            <a:r>
              <a:rPr lang="en-US"/>
              <a:t>Mothers and Newborns affected by Opioids- OB</a:t>
            </a:r>
          </a:p>
        </p:txBody>
      </p:sp>
      <p:sp>
        <p:nvSpPr>
          <p:cNvPr id="3" name="Content Placeholder 2">
            <a:extLst>
              <a:ext uri="{FF2B5EF4-FFF2-40B4-BE49-F238E27FC236}">
                <a16:creationId xmlns:a16="http://schemas.microsoft.com/office/drawing/2014/main" id="{B3A6EC5C-75A9-6841-A232-CD6FE289C3AE}"/>
              </a:ext>
            </a:extLst>
          </p:cNvPr>
          <p:cNvSpPr>
            <a:spLocks noGrp="1"/>
          </p:cNvSpPr>
          <p:nvPr>
            <p:ph type="subTitle" idx="1"/>
          </p:nvPr>
        </p:nvSpPr>
        <p:spPr/>
        <p:txBody>
          <a:bodyPr/>
          <a:lstStyle/>
          <a:p>
            <a:r>
              <a:rPr lang="en-US"/>
              <a:t>Continuing our MNO-OB Work amidst Increasing Maternal OUD Rates in Illinois</a:t>
            </a:r>
          </a:p>
        </p:txBody>
      </p:sp>
    </p:spTree>
    <p:extLst>
      <p:ext uri="{BB962C8B-B14F-4D97-AF65-F5344CB8AC3E}">
        <p14:creationId xmlns:p14="http://schemas.microsoft.com/office/powerpoint/2010/main" val="2391793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E12D1-955F-DF4F-AB3C-A0F8A41B499B}"/>
              </a:ext>
            </a:extLst>
          </p:cNvPr>
          <p:cNvSpPr>
            <a:spLocks noGrp="1"/>
          </p:cNvSpPr>
          <p:nvPr>
            <p:ph type="title"/>
          </p:nvPr>
        </p:nvSpPr>
        <p:spPr/>
        <p:txBody>
          <a:bodyPr/>
          <a:lstStyle/>
          <a:p>
            <a:r>
              <a:rPr lang="en-US">
                <a:ea typeface="Lato Medium"/>
                <a:cs typeface="Lato Medium"/>
              </a:rPr>
              <a:t>The Opioid Epidemic- U.S. Impact</a:t>
            </a:r>
            <a:endParaRPr lang="en-US"/>
          </a:p>
        </p:txBody>
      </p:sp>
      <p:sp>
        <p:nvSpPr>
          <p:cNvPr id="6" name="Slide Number Placeholder 5">
            <a:extLst>
              <a:ext uri="{FF2B5EF4-FFF2-40B4-BE49-F238E27FC236}">
                <a16:creationId xmlns:a16="http://schemas.microsoft.com/office/drawing/2014/main" id="{EB71EC4D-80CD-8A4C-AD10-7915639710A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dirty="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3EB9706F-A3D6-E446-86DE-DCE541D2CEF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2" name="Picture 8">
            <a:extLst>
              <a:ext uri="{FF2B5EF4-FFF2-40B4-BE49-F238E27FC236}">
                <a16:creationId xmlns:a16="http://schemas.microsoft.com/office/drawing/2014/main" id="{26E0ADC7-21E4-5B0E-C760-45E4F76F88B9}"/>
              </a:ext>
            </a:extLst>
          </p:cNvPr>
          <p:cNvPicPr>
            <a:picLocks noChangeAspect="1"/>
          </p:cNvPicPr>
          <p:nvPr/>
        </p:nvPicPr>
        <p:blipFill>
          <a:blip r:embed="rId3"/>
          <a:stretch>
            <a:fillRect/>
          </a:stretch>
        </p:blipFill>
        <p:spPr>
          <a:xfrm>
            <a:off x="221673" y="4933709"/>
            <a:ext cx="4578927" cy="1322610"/>
          </a:xfrm>
          <a:prstGeom prst="rect">
            <a:avLst/>
          </a:prstGeom>
        </p:spPr>
      </p:pic>
      <p:pic>
        <p:nvPicPr>
          <p:cNvPr id="9" name="Picture 9" descr="Logo&#10;&#10;Description automatically generated">
            <a:extLst>
              <a:ext uri="{FF2B5EF4-FFF2-40B4-BE49-F238E27FC236}">
                <a16:creationId xmlns:a16="http://schemas.microsoft.com/office/drawing/2014/main" id="{09C5EA72-5E7B-1472-D307-7E0B90311047}"/>
              </a:ext>
            </a:extLst>
          </p:cNvPr>
          <p:cNvPicPr>
            <a:picLocks noChangeAspect="1"/>
          </p:cNvPicPr>
          <p:nvPr/>
        </p:nvPicPr>
        <p:blipFill>
          <a:blip r:embed="rId4"/>
          <a:stretch>
            <a:fillRect/>
          </a:stretch>
        </p:blipFill>
        <p:spPr>
          <a:xfrm>
            <a:off x="304800" y="3944774"/>
            <a:ext cx="2743200" cy="995320"/>
          </a:xfrm>
          <a:prstGeom prst="rect">
            <a:avLst/>
          </a:prstGeom>
        </p:spPr>
      </p:pic>
      <p:sp>
        <p:nvSpPr>
          <p:cNvPr id="12" name="Content Placeholder 4">
            <a:extLst>
              <a:ext uri="{FF2B5EF4-FFF2-40B4-BE49-F238E27FC236}">
                <a16:creationId xmlns:a16="http://schemas.microsoft.com/office/drawing/2014/main" id="{18A0A774-8693-9853-EE3A-AE1990FEE21A}"/>
              </a:ext>
            </a:extLst>
          </p:cNvPr>
          <p:cNvSpPr>
            <a:spLocks noGrp="1"/>
          </p:cNvSpPr>
          <p:nvPr/>
        </p:nvSpPr>
        <p:spPr>
          <a:xfrm>
            <a:off x="304800" y="1765814"/>
            <a:ext cx="4495800" cy="2272167"/>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Char char="•"/>
              <a:tabLst/>
              <a:defRPr/>
            </a:pPr>
            <a:r>
              <a:rPr kumimoji="0" lang="en-US" sz="2400" b="0" i="0" u="none" strike="noStrike" kern="1200" cap="none" spc="0" normalizeH="0" baseline="0" noProof="0">
                <a:ln>
                  <a:noFill/>
                </a:ln>
                <a:solidFill>
                  <a:srgbClr val="444C55"/>
                </a:solidFill>
                <a:effectLst/>
                <a:uLnTx/>
                <a:uFillTx/>
                <a:latin typeface="Calibri" panose="020F0502020204030204"/>
                <a:ea typeface="Lato"/>
                <a:cs typeface="Lato"/>
              </a:rPr>
              <a:t>100,306 drug overdose deaths in the past year </a:t>
            </a:r>
            <a:endParaRPr kumimoji="0" lang="en-US" sz="2400" b="0" i="0" u="none" strike="noStrike" kern="1200" cap="none" spc="0" normalizeH="0" baseline="0" noProof="0">
              <a:ln>
                <a:noFill/>
              </a:ln>
              <a:solidFill>
                <a:srgbClr val="444C55"/>
              </a:solidFill>
              <a:effectLst/>
              <a:uLnTx/>
              <a:uFillTx/>
              <a:latin typeface="Calibri" panose="020F0502020204030204"/>
            </a:endParaRPr>
          </a:p>
          <a:p>
            <a:pPr marL="228600" marR="0" lvl="0" indent="-22860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Char char="•"/>
              <a:tabLst/>
              <a:defRPr/>
            </a:pPr>
            <a:r>
              <a:rPr kumimoji="0" lang="en-US" sz="2400" b="0" i="0" u="none" strike="noStrike" kern="1200" cap="none" spc="0" normalizeH="0" baseline="0" noProof="0">
                <a:ln>
                  <a:noFill/>
                </a:ln>
                <a:solidFill>
                  <a:srgbClr val="444C55"/>
                </a:solidFill>
                <a:effectLst/>
                <a:uLnTx/>
                <a:uFillTx/>
                <a:latin typeface="Calibri" panose="020F0502020204030204"/>
                <a:ea typeface="Lato"/>
                <a:cs typeface="Lato"/>
              </a:rPr>
              <a:t> Increase of </a:t>
            </a:r>
            <a:r>
              <a:rPr kumimoji="0" lang="en-US" sz="2400" b="1" i="0" u="none" strike="noStrike" kern="1200" cap="none" spc="0" normalizeH="0" baseline="0" noProof="0">
                <a:ln>
                  <a:noFill/>
                </a:ln>
                <a:solidFill>
                  <a:srgbClr val="444C55"/>
                </a:solidFill>
                <a:effectLst/>
                <a:uLnTx/>
                <a:uFillTx/>
                <a:latin typeface="Calibri" panose="020F0502020204030204"/>
                <a:ea typeface="Lato"/>
                <a:cs typeface="Lato"/>
              </a:rPr>
              <a:t>28.5% </a:t>
            </a:r>
            <a:r>
              <a:rPr kumimoji="0" lang="en-US" sz="2400" b="0" i="0" u="none" strike="noStrike" kern="1200" cap="none" spc="0" normalizeH="0" baseline="0" noProof="0">
                <a:ln>
                  <a:noFill/>
                </a:ln>
                <a:solidFill>
                  <a:srgbClr val="444C55"/>
                </a:solidFill>
                <a:effectLst/>
                <a:uLnTx/>
                <a:uFillTx/>
                <a:latin typeface="Calibri" panose="020F0502020204030204"/>
                <a:ea typeface="Lato"/>
                <a:cs typeface="Lato"/>
              </a:rPr>
              <a:t>from the 78,056 deaths the year prior</a:t>
            </a:r>
            <a:endParaRPr kumimoji="0" lang="en-US" sz="2400" b="0" i="0" u="none" strike="noStrike" kern="1200" cap="none" spc="0" normalizeH="0" baseline="0" noProof="0">
              <a:ln>
                <a:noFill/>
              </a:ln>
              <a:solidFill>
                <a:srgbClr val="444C55"/>
              </a:solidFill>
              <a:effectLst/>
              <a:uLnTx/>
              <a:uFillTx/>
              <a:latin typeface="Calibri" panose="020F0502020204030204"/>
            </a:endParaRPr>
          </a:p>
        </p:txBody>
      </p:sp>
      <p:pic>
        <p:nvPicPr>
          <p:cNvPr id="13" name="Picture 13" descr="Chart&#10;&#10;Description automatically generated">
            <a:extLst>
              <a:ext uri="{FF2B5EF4-FFF2-40B4-BE49-F238E27FC236}">
                <a16:creationId xmlns:a16="http://schemas.microsoft.com/office/drawing/2014/main" id="{A3A61EF2-AE69-6099-17DA-1127E36B6930}"/>
              </a:ext>
            </a:extLst>
          </p:cNvPr>
          <p:cNvPicPr>
            <a:picLocks noChangeAspect="1"/>
          </p:cNvPicPr>
          <p:nvPr/>
        </p:nvPicPr>
        <p:blipFill>
          <a:blip r:embed="rId5"/>
          <a:stretch>
            <a:fillRect/>
          </a:stretch>
        </p:blipFill>
        <p:spPr>
          <a:xfrm>
            <a:off x="4956188" y="1488522"/>
            <a:ext cx="5837662" cy="4017693"/>
          </a:xfrm>
          <a:prstGeom prst="rect">
            <a:avLst/>
          </a:prstGeom>
        </p:spPr>
      </p:pic>
      <p:pic>
        <p:nvPicPr>
          <p:cNvPr id="14" name="Graphic 11" descr="Arrow Up with solid fill">
            <a:extLst>
              <a:ext uri="{FF2B5EF4-FFF2-40B4-BE49-F238E27FC236}">
                <a16:creationId xmlns:a16="http://schemas.microsoft.com/office/drawing/2014/main" id="{8584BDD4-F832-3270-5AE8-095FAB04C0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2779" y="3516661"/>
            <a:ext cx="914400" cy="914400"/>
          </a:xfrm>
          <a:prstGeom prst="rect">
            <a:avLst/>
          </a:prstGeom>
        </p:spPr>
      </p:pic>
      <p:sp>
        <p:nvSpPr>
          <p:cNvPr id="15" name="TextBox 2">
            <a:extLst>
              <a:ext uri="{FF2B5EF4-FFF2-40B4-BE49-F238E27FC236}">
                <a16:creationId xmlns:a16="http://schemas.microsoft.com/office/drawing/2014/main" id="{675B4F98-80E5-AC56-167F-2016B74C01A3}"/>
              </a:ext>
            </a:extLst>
          </p:cNvPr>
          <p:cNvSpPr txBox="1"/>
          <p:nvPr/>
        </p:nvSpPr>
        <p:spPr>
          <a:xfrm>
            <a:off x="8539976" y="4373491"/>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4C55"/>
                </a:solidFill>
                <a:effectLst/>
                <a:uLnTx/>
                <a:uFillTx/>
                <a:latin typeface="Calibri" panose="020F0502020204030204"/>
                <a:ea typeface="+mn-ea"/>
                <a:cs typeface="+mn-cs"/>
              </a:rPr>
              <a:t>COVID-19 Pandemic</a:t>
            </a: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mn-cs"/>
            </a:endParaRPr>
          </a:p>
        </p:txBody>
      </p:sp>
      <p:sp>
        <p:nvSpPr>
          <p:cNvPr id="16" name="TextBox 1">
            <a:extLst>
              <a:ext uri="{FF2B5EF4-FFF2-40B4-BE49-F238E27FC236}">
                <a16:creationId xmlns:a16="http://schemas.microsoft.com/office/drawing/2014/main" id="{B5CE5280-6C46-872B-EDCE-5BBD0F04AE68}"/>
              </a:ext>
            </a:extLst>
          </p:cNvPr>
          <p:cNvSpPr txBox="1"/>
          <p:nvPr/>
        </p:nvSpPr>
        <p:spPr>
          <a:xfrm>
            <a:off x="9354517" y="5095345"/>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4C55"/>
                </a:solidFill>
                <a:effectLst/>
                <a:uLnTx/>
                <a:uFillTx/>
                <a:latin typeface="Calibri" panose="020F0502020204030204"/>
                <a:ea typeface="+mn-ea"/>
                <a:cs typeface="+mn-cs"/>
              </a:rPr>
              <a:t>CDC NCHS Data</a:t>
            </a:r>
            <a:endParaRPr kumimoji="0" lang="en-US" sz="1400" b="0" i="1" u="none" strike="noStrike" kern="1200" cap="none" spc="0" normalizeH="0" baseline="0" noProof="0">
              <a:ln>
                <a:noFill/>
              </a:ln>
              <a:solidFill>
                <a:srgbClr val="444C55"/>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031160260"/>
      </p:ext>
    </p:extLst>
  </p:cSld>
  <p:clrMapOvr>
    <a:masterClrMapping/>
  </p:clrMapOvr>
  <p:extLst>
    <p:ext uri="{6950BFC3-D8DA-4A85-94F7-54DA5524770B}">
      <p188:commentRel xmlns:p188="http://schemas.microsoft.com/office/powerpoint/2018/8/main" r:id="rId2"/>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E9B91-8E61-A60E-36F4-4466C9F61F56}"/>
              </a:ext>
            </a:extLst>
          </p:cNvPr>
          <p:cNvSpPr>
            <a:spLocks noGrp="1"/>
          </p:cNvSpPr>
          <p:nvPr>
            <p:ph type="title"/>
          </p:nvPr>
        </p:nvSpPr>
        <p:spPr/>
        <p:txBody>
          <a:bodyPr/>
          <a:lstStyle/>
          <a:p>
            <a:r>
              <a:rPr lang="en-US">
                <a:ea typeface="Lato Medium"/>
                <a:cs typeface="Calibri"/>
              </a:rPr>
              <a:t>The Opioid Epidemic- Illinois Impact</a:t>
            </a:r>
            <a:endParaRPr lang="en-US" b="0">
              <a:ea typeface="Lato Medium"/>
              <a:cs typeface="+mj-lt"/>
            </a:endParaRPr>
          </a:p>
        </p:txBody>
      </p:sp>
      <p:sp>
        <p:nvSpPr>
          <p:cNvPr id="3" name="Content Placeholder 2">
            <a:extLst>
              <a:ext uri="{FF2B5EF4-FFF2-40B4-BE49-F238E27FC236}">
                <a16:creationId xmlns:a16="http://schemas.microsoft.com/office/drawing/2014/main" id="{27F10321-EA12-3173-445D-1C0D137CDCAF}"/>
              </a:ext>
            </a:extLst>
          </p:cNvPr>
          <p:cNvSpPr>
            <a:spLocks noGrp="1"/>
          </p:cNvSpPr>
          <p:nvPr>
            <p:ph idx="1"/>
          </p:nvPr>
        </p:nvSpPr>
        <p:spPr>
          <a:xfrm>
            <a:off x="762000" y="1540933"/>
            <a:ext cx="4559631" cy="4573105"/>
          </a:xfrm>
        </p:spPr>
        <p:txBody>
          <a:bodyPr vert="horz" lIns="91440" tIns="45720" rIns="91440" bIns="45720" rtlCol="0" anchor="t">
            <a:noAutofit/>
          </a:bodyPr>
          <a:lstStyle/>
          <a:p>
            <a:r>
              <a:rPr lang="en-US" sz="2800">
                <a:ea typeface="+mn-lt"/>
                <a:cs typeface="+mn-lt"/>
              </a:rPr>
              <a:t>Opioid overdoses in Illinois increased 33% from 2019 to 2020</a:t>
            </a:r>
          </a:p>
          <a:p>
            <a:r>
              <a:rPr lang="en-US" sz="2800">
                <a:ea typeface="Lato"/>
                <a:cs typeface="Calibri"/>
              </a:rPr>
              <a:t>In 2020, there were 2,944 opioid overdose fatalities</a:t>
            </a:r>
          </a:p>
          <a:p>
            <a:r>
              <a:rPr lang="en-US" sz="2800">
                <a:ea typeface="Lato"/>
                <a:cs typeface="Lato"/>
              </a:rPr>
              <a:t>Opioid overdose deaths increased disproportionately among racial and ethnic minority groups</a:t>
            </a:r>
            <a:endParaRPr lang="en-US" sz="2800"/>
          </a:p>
          <a:p>
            <a:endParaRPr lang="en-US" sz="2800">
              <a:ea typeface="Lato"/>
              <a:cs typeface="Calibri"/>
            </a:endParaRPr>
          </a:p>
        </p:txBody>
      </p:sp>
      <p:sp>
        <p:nvSpPr>
          <p:cNvPr id="4" name="Slide Number Placeholder 3">
            <a:extLst>
              <a:ext uri="{FF2B5EF4-FFF2-40B4-BE49-F238E27FC236}">
                <a16:creationId xmlns:a16="http://schemas.microsoft.com/office/drawing/2014/main" id="{F49D3644-2CF7-3220-2A05-B6AC5E8FB5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dirty="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E6F8AF-70DD-D58D-A90D-DFEDE36E2FF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8" name="Rectangle 7">
            <a:extLst>
              <a:ext uri="{FF2B5EF4-FFF2-40B4-BE49-F238E27FC236}">
                <a16:creationId xmlns:a16="http://schemas.microsoft.com/office/drawing/2014/main" id="{046664A4-7AFB-484A-A74C-87761D83E496}"/>
              </a:ext>
            </a:extLst>
          </p:cNvPr>
          <p:cNvSpPr/>
          <p:nvPr/>
        </p:nvSpPr>
        <p:spPr>
          <a:xfrm>
            <a:off x="4724400" y="5987018"/>
            <a:ext cx="797845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4C55"/>
                </a:solidFill>
                <a:effectLst/>
                <a:uLnTx/>
                <a:uFillTx/>
                <a:latin typeface="Calibri" panose="020F0502020204030204"/>
                <a:ea typeface="+mn-ea"/>
                <a:cs typeface="+mn-cs"/>
                <a:hlinkClick r:id="rId2"/>
              </a:rPr>
              <a:t>https://dph.illinois.gov/topics-services/opioids/idph-data-dashboard.html</a:t>
            </a:r>
            <a:r>
              <a:rPr kumimoji="0" lang="en-US" sz="1800" b="0" i="0" u="none" strike="noStrike" kern="1200" cap="none" spc="0" normalizeH="0" baseline="0" noProof="0">
                <a:ln>
                  <a:noFill/>
                </a:ln>
                <a:solidFill>
                  <a:srgbClr val="444C55"/>
                </a:solidFill>
                <a:effectLst/>
                <a:uLnTx/>
                <a:uFillTx/>
                <a:latin typeface="Calibri" panose="020F0502020204030204"/>
                <a:ea typeface="+mn-ea"/>
                <a:cs typeface="+mn-cs"/>
              </a:rPr>
              <a:t> </a:t>
            </a:r>
          </a:p>
        </p:txBody>
      </p:sp>
      <p:pic>
        <p:nvPicPr>
          <p:cNvPr id="10" name="Picture 15" descr="Chart, bar chart&#10;&#10;Description automatically generated">
            <a:extLst>
              <a:ext uri="{FF2B5EF4-FFF2-40B4-BE49-F238E27FC236}">
                <a16:creationId xmlns:a16="http://schemas.microsoft.com/office/drawing/2014/main" id="{07CA3E4F-BBB1-4037-BDE3-EEBF39D8CCF8}"/>
              </a:ext>
            </a:extLst>
          </p:cNvPr>
          <p:cNvPicPr>
            <a:picLocks noChangeAspect="1"/>
          </p:cNvPicPr>
          <p:nvPr/>
        </p:nvPicPr>
        <p:blipFill>
          <a:blip r:embed="rId3"/>
          <a:stretch>
            <a:fillRect/>
          </a:stretch>
        </p:blipFill>
        <p:spPr>
          <a:xfrm>
            <a:off x="5321631" y="2060020"/>
            <a:ext cx="6432584" cy="3442968"/>
          </a:xfrm>
          <a:prstGeom prst="rect">
            <a:avLst/>
          </a:prstGeom>
        </p:spPr>
      </p:pic>
    </p:spTree>
    <p:extLst>
      <p:ext uri="{BB962C8B-B14F-4D97-AF65-F5344CB8AC3E}">
        <p14:creationId xmlns:p14="http://schemas.microsoft.com/office/powerpoint/2010/main" val="3752455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Maternal deaths due to opioids in IL</a:t>
            </a:r>
          </a:p>
        </p:txBody>
      </p:sp>
      <p:sp>
        <p:nvSpPr>
          <p:cNvPr id="3" name="Content Placeholder 2"/>
          <p:cNvSpPr>
            <a:spLocks noGrp="1"/>
          </p:cNvSpPr>
          <p:nvPr>
            <p:ph idx="1"/>
          </p:nvPr>
        </p:nvSpPr>
        <p:spPr>
          <a:xfrm>
            <a:off x="609600" y="1405467"/>
            <a:ext cx="5005137" cy="4771496"/>
          </a:xfrm>
        </p:spPr>
        <p:txBody>
          <a:bodyPr/>
          <a:lstStyle/>
          <a:p>
            <a:pPr marL="0" indent="0">
              <a:buNone/>
            </a:pPr>
            <a:r>
              <a:rPr lang="en-US"/>
              <a:t>In Illinois between 2019 – 2020:</a:t>
            </a:r>
          </a:p>
          <a:p>
            <a:r>
              <a:rPr lang="en-US"/>
              <a:t>The rate of pregnancy associated mortality ratio for unintentional drug poisonings involving opioids increased from 10.7 to 21.0 per 100,000 live births</a:t>
            </a:r>
          </a:p>
          <a:p>
            <a:r>
              <a:rPr lang="en-US"/>
              <a:t>Mental health conditions, including substance use disorder, were the leading cause of pregnancy-related deaths​</a:t>
            </a:r>
          </a:p>
          <a:p>
            <a:pPr marL="0" indent="0">
              <a:buNone/>
            </a:pPr>
            <a:endParaRPr lang="en-US" sz="20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dirty="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6" name="Content Placeholder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8905" y="1690688"/>
            <a:ext cx="6320589" cy="4491832"/>
          </a:xfrm>
          <a:prstGeom prst="rect">
            <a:avLst/>
          </a:prstGeom>
        </p:spPr>
      </p:pic>
      <p:sp>
        <p:nvSpPr>
          <p:cNvPr id="9" name="TextBox 8">
            <a:extLst>
              <a:ext uri="{FF2B5EF4-FFF2-40B4-BE49-F238E27FC236}">
                <a16:creationId xmlns:a16="http://schemas.microsoft.com/office/drawing/2014/main" id="{91B6FCB0-3D86-4162-A479-07B210FBF49F}"/>
              </a:ext>
            </a:extLst>
          </p:cNvPr>
          <p:cNvSpPr txBox="1"/>
          <p:nvPr/>
        </p:nvSpPr>
        <p:spPr>
          <a:xfrm>
            <a:off x="3327400" y="6356350"/>
            <a:ext cx="8255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4C55"/>
                </a:solidFill>
                <a:effectLst/>
                <a:uLnTx/>
                <a:uFillTx/>
                <a:latin typeface="Calibri" panose="020F0502020204030204"/>
                <a:ea typeface="+mn-ea"/>
                <a:cs typeface="+mn-cs"/>
              </a:rPr>
              <a:t>IDPH Maternal Morbidity and Mortality report on 2016-2017 deaths, 2021; IDPH Death Certificates, 2021</a:t>
            </a:r>
          </a:p>
        </p:txBody>
      </p:sp>
    </p:spTree>
    <p:extLst>
      <p:ext uri="{BB962C8B-B14F-4D97-AF65-F5344CB8AC3E}">
        <p14:creationId xmlns:p14="http://schemas.microsoft.com/office/powerpoint/2010/main" val="1314770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Lato Medium"/>
                <a:cs typeface="Lato Medium"/>
              </a:rPr>
              <a:t>Remember Our Goal: </a:t>
            </a:r>
            <a:br>
              <a:rPr lang="en-US">
                <a:ea typeface="Lato Medium"/>
                <a:cs typeface="Lato Medium"/>
              </a:rPr>
            </a:br>
            <a:r>
              <a:rPr lang="en-US">
                <a:ea typeface="Lato Medium"/>
                <a:cs typeface="Lato Medium"/>
              </a:rPr>
              <a:t>Optimal OUD care every time</a:t>
            </a:r>
          </a:p>
        </p:txBody>
      </p:sp>
      <p:pic>
        <p:nvPicPr>
          <p:cNvPr id="6" name="Graphic 6" descr="Chat with solid fill">
            <a:extLst>
              <a:ext uri="{FF2B5EF4-FFF2-40B4-BE49-F238E27FC236}">
                <a16:creationId xmlns:a16="http://schemas.microsoft.com/office/drawing/2014/main" id="{23AFB742-1FE9-CA57-F1F1-C445AB7194B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345721" y="1418747"/>
            <a:ext cx="1935192" cy="1949568"/>
          </a:xfrm>
        </p:spPr>
      </p:pic>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7" name="Graphic 7" descr="Gears with solid fill">
            <a:extLst>
              <a:ext uri="{FF2B5EF4-FFF2-40B4-BE49-F238E27FC236}">
                <a16:creationId xmlns:a16="http://schemas.microsoft.com/office/drawing/2014/main" id="{3D6F0C87-84F5-C92F-E8BD-8B0B586558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3863196"/>
            <a:ext cx="1590135" cy="1618890"/>
          </a:xfrm>
          <a:prstGeom prst="rect">
            <a:avLst/>
          </a:prstGeom>
        </p:spPr>
      </p:pic>
      <p:pic>
        <p:nvPicPr>
          <p:cNvPr id="8" name="Graphic 8" descr="Medical with solid fill">
            <a:extLst>
              <a:ext uri="{FF2B5EF4-FFF2-40B4-BE49-F238E27FC236}">
                <a16:creationId xmlns:a16="http://schemas.microsoft.com/office/drawing/2014/main" id="{4E09B778-A943-47D0-1740-E9A822224E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0007" y="3848818"/>
            <a:ext cx="1690777" cy="1676400"/>
          </a:xfrm>
          <a:prstGeom prst="rect">
            <a:avLst/>
          </a:prstGeom>
        </p:spPr>
      </p:pic>
      <p:pic>
        <p:nvPicPr>
          <p:cNvPr id="9" name="Graphic 9" descr="Comment Heart outline">
            <a:extLst>
              <a:ext uri="{FF2B5EF4-FFF2-40B4-BE49-F238E27FC236}">
                <a16:creationId xmlns:a16="http://schemas.microsoft.com/office/drawing/2014/main" id="{9191E9E7-8807-5502-921E-2769E7A8F5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18764" y="3863197"/>
            <a:ext cx="1748285" cy="1719531"/>
          </a:xfrm>
          <a:prstGeom prst="rect">
            <a:avLst/>
          </a:prstGeom>
        </p:spPr>
      </p:pic>
      <p:pic>
        <p:nvPicPr>
          <p:cNvPr id="10" name="Graphic 10" descr="Handshake with solid fill">
            <a:extLst>
              <a:ext uri="{FF2B5EF4-FFF2-40B4-BE49-F238E27FC236}">
                <a16:creationId xmlns:a16="http://schemas.microsoft.com/office/drawing/2014/main" id="{D955BBE0-43E0-246C-8A71-EBD22C2422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74989" y="1404668"/>
            <a:ext cx="1748287" cy="1719532"/>
          </a:xfrm>
          <a:prstGeom prst="rect">
            <a:avLst/>
          </a:prstGeom>
        </p:spPr>
      </p:pic>
      <p:sp>
        <p:nvSpPr>
          <p:cNvPr id="14" name="Content Placeholder 2">
            <a:extLst>
              <a:ext uri="{FF2B5EF4-FFF2-40B4-BE49-F238E27FC236}">
                <a16:creationId xmlns:a16="http://schemas.microsoft.com/office/drawing/2014/main" id="{6EED92EE-F9A0-C308-A34C-BF9EB96E5C61}"/>
              </a:ext>
            </a:extLst>
          </p:cNvPr>
          <p:cNvSpPr txBox="1">
            <a:spLocks/>
          </p:cNvSpPr>
          <p:nvPr/>
        </p:nvSpPr>
        <p:spPr>
          <a:xfrm>
            <a:off x="1040921" y="2990191"/>
            <a:ext cx="3150458" cy="72824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000" b="0" i="0" u="none" strike="noStrike" kern="1200" cap="none" spc="0" normalizeH="0" baseline="0" noProof="0">
                <a:ln>
                  <a:noFill/>
                </a:ln>
                <a:solidFill>
                  <a:srgbClr val="444C55"/>
                </a:solidFill>
                <a:effectLst/>
                <a:uLnTx/>
                <a:uFillTx/>
                <a:latin typeface="Calibri" panose="020F0502020204030204"/>
                <a:ea typeface="Lato"/>
                <a:cs typeface="Lato"/>
              </a:rPr>
              <a:t>Screen every pregnant patient with OUD with a validated screening tool</a:t>
            </a:r>
            <a:endParaRPr kumimoji="0" lang="en-US" sz="2400" b="0" i="0" u="none" strike="noStrike" kern="1200" cap="none" spc="0" normalizeH="0" baseline="0" noProof="0">
              <a:ln>
                <a:noFill/>
              </a:ln>
              <a:solidFill>
                <a:srgbClr val="444C55"/>
              </a:solidFill>
              <a:effectLst/>
              <a:uLnTx/>
              <a:uFillTx/>
              <a:latin typeface="Calibri" panose="020F0502020204030204"/>
            </a:endParaRPr>
          </a:p>
        </p:txBody>
      </p:sp>
      <p:sp>
        <p:nvSpPr>
          <p:cNvPr id="19" name="Content Placeholder 2">
            <a:extLst>
              <a:ext uri="{FF2B5EF4-FFF2-40B4-BE49-F238E27FC236}">
                <a16:creationId xmlns:a16="http://schemas.microsoft.com/office/drawing/2014/main" id="{CA138235-312D-3224-4A47-4CB21D7A3089}"/>
              </a:ext>
            </a:extLst>
          </p:cNvPr>
          <p:cNvSpPr txBox="1">
            <a:spLocks/>
          </p:cNvSpPr>
          <p:nvPr/>
        </p:nvSpPr>
        <p:spPr>
          <a:xfrm>
            <a:off x="5253486" y="3042776"/>
            <a:ext cx="2445967" cy="72824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000" b="0" i="0" u="none" strike="noStrike" kern="1200" cap="none" spc="0" normalizeH="0" baseline="0" noProof="0">
                <a:ln>
                  <a:noFill/>
                </a:ln>
                <a:solidFill>
                  <a:srgbClr val="444C55"/>
                </a:solidFill>
                <a:effectLst/>
                <a:uLnTx/>
                <a:uFillTx/>
                <a:latin typeface="Calibri" panose="020F0502020204030204"/>
                <a:ea typeface="Lato"/>
                <a:cs typeface="Lato"/>
              </a:rPr>
              <a:t>Assess readiness for Medication Assisted Treatment (MAT)</a:t>
            </a:r>
            <a:endParaRPr kumimoji="0" lang="en-US" sz="2000" b="0" i="0" u="none" strike="noStrike" kern="1200" cap="none" spc="0" normalizeH="0" baseline="0" noProof="0">
              <a:ln>
                <a:noFill/>
              </a:ln>
              <a:solidFill>
                <a:srgbClr val="444C55"/>
              </a:solidFill>
              <a:effectLst/>
              <a:uLnTx/>
              <a:uFillTx/>
              <a:latin typeface="Calibri" panose="020F0502020204030204"/>
            </a:endParaRPr>
          </a:p>
        </p:txBody>
      </p:sp>
      <p:pic>
        <p:nvPicPr>
          <p:cNvPr id="20" name="Graphic 20" descr="Checklist with solid fill">
            <a:extLst>
              <a:ext uri="{FF2B5EF4-FFF2-40B4-BE49-F238E27FC236}">
                <a16:creationId xmlns:a16="http://schemas.microsoft.com/office/drawing/2014/main" id="{9B37C5AA-E309-0D0D-5E89-148B4DB18EB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52536" y="1523806"/>
            <a:ext cx="1633268" cy="1633267"/>
          </a:xfrm>
          <a:prstGeom prst="rect">
            <a:avLst/>
          </a:prstGeom>
        </p:spPr>
      </p:pic>
      <p:sp>
        <p:nvSpPr>
          <p:cNvPr id="21" name="Content Placeholder 2">
            <a:extLst>
              <a:ext uri="{FF2B5EF4-FFF2-40B4-BE49-F238E27FC236}">
                <a16:creationId xmlns:a16="http://schemas.microsoft.com/office/drawing/2014/main" id="{AB5D8B5D-2DF5-D091-C02E-FD4F2277FB55}"/>
              </a:ext>
            </a:extLst>
          </p:cNvPr>
          <p:cNvSpPr txBox="1">
            <a:spLocks/>
          </p:cNvSpPr>
          <p:nvPr/>
        </p:nvSpPr>
        <p:spPr>
          <a:xfrm>
            <a:off x="8833450" y="2962351"/>
            <a:ext cx="2647350" cy="72824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000" b="0" i="0" u="none" strike="noStrike" kern="1200" cap="none" spc="0" normalizeH="0" baseline="0" noProof="0">
                <a:ln>
                  <a:noFill/>
                </a:ln>
                <a:solidFill>
                  <a:srgbClr val="444C55"/>
                </a:solidFill>
                <a:effectLst/>
                <a:uLnTx/>
                <a:uFillTx/>
                <a:latin typeface="Calibri" panose="020F0502020204030204"/>
                <a:ea typeface="Lato"/>
                <a:cs typeface="Lato"/>
              </a:rPr>
              <a:t>Start MAT and link to recovery treatment services (RTS)</a:t>
            </a:r>
            <a:endParaRPr kumimoji="0" lang="en-US" sz="2400" b="0" i="0" u="none" strike="noStrike" kern="1200" cap="none" spc="0" normalizeH="0" baseline="0" noProof="0">
              <a:ln>
                <a:noFill/>
              </a:ln>
              <a:solidFill>
                <a:srgbClr val="444C55"/>
              </a:solidFill>
              <a:effectLst/>
              <a:uLnTx/>
              <a:uFillTx/>
              <a:latin typeface="Calibri" panose="020F0502020204030204"/>
            </a:endParaRPr>
          </a:p>
        </p:txBody>
      </p:sp>
      <p:sp>
        <p:nvSpPr>
          <p:cNvPr id="22" name="Content Placeholder 2">
            <a:extLst>
              <a:ext uri="{FF2B5EF4-FFF2-40B4-BE49-F238E27FC236}">
                <a16:creationId xmlns:a16="http://schemas.microsoft.com/office/drawing/2014/main" id="{09D8EB9D-03C4-EF70-FEA8-C5FD6E9CA69D}"/>
              </a:ext>
            </a:extLst>
          </p:cNvPr>
          <p:cNvSpPr txBox="1">
            <a:spLocks/>
          </p:cNvSpPr>
          <p:nvPr/>
        </p:nvSpPr>
        <p:spPr>
          <a:xfrm>
            <a:off x="911524" y="5578114"/>
            <a:ext cx="3150458" cy="72824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000" b="0" i="0" u="none" strike="noStrike" kern="1200" cap="none" spc="0" normalizeH="0" baseline="0" noProof="0">
                <a:ln>
                  <a:noFill/>
                </a:ln>
                <a:solidFill>
                  <a:srgbClr val="444C55"/>
                </a:solidFill>
                <a:effectLst/>
                <a:uLnTx/>
                <a:uFillTx/>
                <a:latin typeface="Calibri" panose="020F0502020204030204"/>
                <a:ea typeface="Lato"/>
                <a:cs typeface="Lato"/>
              </a:rPr>
              <a:t>Provide Naloxone (Narcan) counseling and medication</a:t>
            </a:r>
            <a:endParaRPr kumimoji="0" lang="en-US" sz="2000" b="0" i="0" u="none" strike="noStrike" kern="1200" cap="none" spc="0" normalizeH="0" baseline="0" noProof="0">
              <a:ln>
                <a:noFill/>
              </a:ln>
              <a:solidFill>
                <a:srgbClr val="444C55"/>
              </a:solidFill>
              <a:effectLst/>
              <a:uLnTx/>
              <a:uFillTx/>
              <a:latin typeface="Calibri" panose="020F0502020204030204"/>
            </a:endParaRPr>
          </a:p>
        </p:txBody>
      </p:sp>
      <p:sp>
        <p:nvSpPr>
          <p:cNvPr id="23" name="Content Placeholder 2">
            <a:extLst>
              <a:ext uri="{FF2B5EF4-FFF2-40B4-BE49-F238E27FC236}">
                <a16:creationId xmlns:a16="http://schemas.microsoft.com/office/drawing/2014/main" id="{592EC7E7-1202-BA3F-8E1E-EC0C277CC960}"/>
              </a:ext>
            </a:extLst>
          </p:cNvPr>
          <p:cNvSpPr txBox="1">
            <a:spLocks/>
          </p:cNvSpPr>
          <p:nvPr/>
        </p:nvSpPr>
        <p:spPr>
          <a:xfrm>
            <a:off x="4664014" y="5578114"/>
            <a:ext cx="3639288" cy="72824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000" b="0" i="0" u="none" strike="noStrike" kern="1200" cap="none" spc="0" normalizeH="0" baseline="0" noProof="0">
                <a:ln>
                  <a:noFill/>
                </a:ln>
                <a:solidFill>
                  <a:srgbClr val="444C55"/>
                </a:solidFill>
                <a:effectLst/>
                <a:uLnTx/>
                <a:uFillTx/>
                <a:latin typeface="Calibri" panose="020F0502020204030204"/>
                <a:ea typeface="Lato"/>
                <a:cs typeface="Lato"/>
              </a:rPr>
              <a:t>Warm hand-offs for community-based MAT, RTS, OB follow up</a:t>
            </a:r>
            <a:endParaRPr kumimoji="0" lang="en-US" sz="2400" b="0" i="0" u="none" strike="noStrike" kern="1200" cap="none" spc="0" normalizeH="0" baseline="0" noProof="0">
              <a:ln>
                <a:noFill/>
              </a:ln>
              <a:solidFill>
                <a:srgbClr val="444C55"/>
              </a:solidFill>
              <a:effectLst/>
              <a:uLnTx/>
              <a:uFillTx/>
              <a:latin typeface="Calibri" panose="020F0502020204030204"/>
            </a:endParaRPr>
          </a:p>
        </p:txBody>
      </p:sp>
      <p:sp>
        <p:nvSpPr>
          <p:cNvPr id="24" name="Content Placeholder 2">
            <a:extLst>
              <a:ext uri="{FF2B5EF4-FFF2-40B4-BE49-F238E27FC236}">
                <a16:creationId xmlns:a16="http://schemas.microsoft.com/office/drawing/2014/main" id="{89BD80F5-BECD-A7CE-A52D-D95286756E0A}"/>
              </a:ext>
            </a:extLst>
          </p:cNvPr>
          <p:cNvSpPr txBox="1">
            <a:spLocks/>
          </p:cNvSpPr>
          <p:nvPr/>
        </p:nvSpPr>
        <p:spPr>
          <a:xfrm>
            <a:off x="8387750" y="5391208"/>
            <a:ext cx="4156872" cy="72824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000" b="0" i="0" u="none" strike="noStrike" kern="1200" cap="none" spc="0" normalizeH="0" baseline="0" noProof="0">
                <a:ln>
                  <a:noFill/>
                </a:ln>
                <a:solidFill>
                  <a:srgbClr val="444C55"/>
                </a:solidFill>
                <a:effectLst/>
                <a:uLnTx/>
                <a:uFillTx/>
                <a:latin typeface="Calibri" panose="020F0502020204030204"/>
                <a:ea typeface="Lato"/>
                <a:cs typeface="Lato"/>
              </a:rPr>
              <a:t>Provide patient education on OUD, NAS, and reduce stigma, promote respectful care across clinical team</a:t>
            </a:r>
            <a:endParaRPr kumimoji="0" lang="en-US" sz="2400" b="0" i="0" u="none" strike="noStrike" kern="1200" cap="none" spc="0" normalizeH="0" baseline="0" noProof="0">
              <a:ln>
                <a:noFill/>
              </a:ln>
              <a:solidFill>
                <a:srgbClr val="444C55"/>
              </a:solidFill>
              <a:effectLst/>
              <a:uLnTx/>
              <a:uFillTx/>
              <a:latin typeface="Calibri" panose="020F0502020204030204"/>
            </a:endParaRPr>
          </a:p>
        </p:txBody>
      </p:sp>
    </p:spTree>
    <p:extLst>
      <p:ext uri="{BB962C8B-B14F-4D97-AF65-F5344CB8AC3E}">
        <p14:creationId xmlns:p14="http://schemas.microsoft.com/office/powerpoint/2010/main" val="33492656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Lato Medium"/>
                <a:cs typeface="Lato Medium"/>
              </a:rPr>
              <a:t>4 Years of MNO: Screening</a:t>
            </a:r>
          </a:p>
        </p:txBody>
      </p:sp>
      <p:sp>
        <p:nvSpPr>
          <p:cNvPr id="3" name="Content Placeholder 2"/>
          <p:cNvSpPr>
            <a:spLocks noGrp="1"/>
          </p:cNvSpPr>
          <p:nvPr>
            <p:ph idx="1"/>
          </p:nvPr>
        </p:nvSpPr>
        <p:spPr>
          <a:xfrm>
            <a:off x="2462645" y="5445125"/>
            <a:ext cx="7405255" cy="575975"/>
          </a:xfrm>
        </p:spPr>
        <p:txBody>
          <a:bodyPr vert="horz" lIns="91440" tIns="45720" rIns="91440" bIns="45720" rtlCol="0" anchor="t">
            <a:noAutofit/>
          </a:bodyPr>
          <a:lstStyle/>
          <a:p>
            <a:pPr marL="0" indent="0" algn="ctr">
              <a:buNone/>
            </a:pPr>
            <a:r>
              <a:rPr lang="en-US" sz="3200">
                <a:ea typeface="Lato"/>
                <a:cs typeface="Lato"/>
              </a:rPr>
              <a:t>28,440 charts sampled since 2018</a:t>
            </a:r>
            <a:endParaRPr lang="en-US" sz="3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7" name="Picture 7" descr="Chart, histogram&#10;&#10;Description automatically generated">
            <a:extLst>
              <a:ext uri="{FF2B5EF4-FFF2-40B4-BE49-F238E27FC236}">
                <a16:creationId xmlns:a16="http://schemas.microsoft.com/office/drawing/2014/main" id="{7ECDD778-5E62-34F0-4557-2812C8DDE9EA}"/>
              </a:ext>
            </a:extLst>
          </p:cNvPr>
          <p:cNvPicPr>
            <a:picLocks noChangeAspect="1"/>
          </p:cNvPicPr>
          <p:nvPr/>
        </p:nvPicPr>
        <p:blipFill>
          <a:blip r:embed="rId2"/>
          <a:stretch>
            <a:fillRect/>
          </a:stretch>
        </p:blipFill>
        <p:spPr>
          <a:xfrm>
            <a:off x="273628" y="1932471"/>
            <a:ext cx="5557404" cy="3365400"/>
          </a:xfrm>
          <a:prstGeom prst="rect">
            <a:avLst/>
          </a:prstGeom>
        </p:spPr>
      </p:pic>
      <p:pic>
        <p:nvPicPr>
          <p:cNvPr id="9" name="Picture 9" descr="Chart&#10;&#10;Description automatically generated">
            <a:extLst>
              <a:ext uri="{FF2B5EF4-FFF2-40B4-BE49-F238E27FC236}">
                <a16:creationId xmlns:a16="http://schemas.microsoft.com/office/drawing/2014/main" id="{B7699E43-AFF3-E6A2-0336-AAC09F1B2A0C}"/>
              </a:ext>
            </a:extLst>
          </p:cNvPr>
          <p:cNvPicPr>
            <a:picLocks noChangeAspect="1"/>
          </p:cNvPicPr>
          <p:nvPr/>
        </p:nvPicPr>
        <p:blipFill>
          <a:blip r:embed="rId3"/>
          <a:stretch>
            <a:fillRect/>
          </a:stretch>
        </p:blipFill>
        <p:spPr>
          <a:xfrm>
            <a:off x="5988627" y="1978330"/>
            <a:ext cx="5843154" cy="3334295"/>
          </a:xfrm>
          <a:prstGeom prst="rect">
            <a:avLst/>
          </a:prstGeom>
        </p:spPr>
      </p:pic>
      <p:sp>
        <p:nvSpPr>
          <p:cNvPr id="10" name="Content Placeholder 2">
            <a:extLst>
              <a:ext uri="{FF2B5EF4-FFF2-40B4-BE49-F238E27FC236}">
                <a16:creationId xmlns:a16="http://schemas.microsoft.com/office/drawing/2014/main" id="{E7D6A280-B1A6-F80B-D5B2-F5198084D0C0}"/>
              </a:ext>
            </a:extLst>
          </p:cNvPr>
          <p:cNvSpPr txBox="1">
            <a:spLocks/>
          </p:cNvSpPr>
          <p:nvPr/>
        </p:nvSpPr>
        <p:spPr>
          <a:xfrm>
            <a:off x="2131966" y="1535464"/>
            <a:ext cx="2466390" cy="416517"/>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000" b="1" i="0" u="none" strike="noStrike" kern="1200" cap="none" spc="0" normalizeH="0" baseline="0" noProof="0">
                <a:ln>
                  <a:noFill/>
                </a:ln>
                <a:solidFill>
                  <a:srgbClr val="444C55"/>
                </a:solidFill>
                <a:effectLst/>
                <a:uLnTx/>
                <a:uFillTx/>
                <a:latin typeface="Calibri" panose="020F0502020204030204"/>
                <a:ea typeface="Lato"/>
                <a:cs typeface="Lato"/>
              </a:rPr>
              <a:t>Prenatal Screening</a:t>
            </a:r>
            <a:endParaRPr kumimoji="0" lang="en-US" sz="2400" b="1" i="0" u="none" strike="noStrike" kern="1200" cap="none" spc="0" normalizeH="0" baseline="0" noProof="0">
              <a:ln>
                <a:noFill/>
              </a:ln>
              <a:solidFill>
                <a:srgbClr val="444C55"/>
              </a:solidFill>
              <a:effectLst/>
              <a:uLnTx/>
              <a:uFillTx/>
              <a:latin typeface="Calibri" panose="020F0502020204030204"/>
            </a:endParaRPr>
          </a:p>
        </p:txBody>
      </p:sp>
      <p:sp>
        <p:nvSpPr>
          <p:cNvPr id="23" name="Content Placeholder 2">
            <a:extLst>
              <a:ext uri="{FF2B5EF4-FFF2-40B4-BE49-F238E27FC236}">
                <a16:creationId xmlns:a16="http://schemas.microsoft.com/office/drawing/2014/main" id="{6958C5A6-E08A-188D-3995-2F5EC29B4063}"/>
              </a:ext>
            </a:extLst>
          </p:cNvPr>
          <p:cNvSpPr txBox="1">
            <a:spLocks/>
          </p:cNvSpPr>
          <p:nvPr/>
        </p:nvSpPr>
        <p:spPr>
          <a:xfrm>
            <a:off x="8401148" y="1596076"/>
            <a:ext cx="2137345" cy="416517"/>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000" b="1" i="0" u="none" strike="noStrike" kern="1200" cap="none" spc="0" normalizeH="0" baseline="0" noProof="0">
                <a:ln>
                  <a:noFill/>
                </a:ln>
                <a:solidFill>
                  <a:srgbClr val="444C55"/>
                </a:solidFill>
                <a:effectLst/>
                <a:uLnTx/>
                <a:uFillTx/>
                <a:latin typeface="Calibri" panose="020F0502020204030204"/>
                <a:ea typeface="Lato"/>
                <a:cs typeface="Lato"/>
              </a:rPr>
              <a:t>L&amp;D Screening</a:t>
            </a:r>
            <a:endParaRPr kumimoji="0" lang="en-US" sz="2400" b="1" i="0" u="none" strike="noStrike" kern="1200" cap="none" spc="0" normalizeH="0" baseline="0" noProof="0">
              <a:ln>
                <a:noFill/>
              </a:ln>
              <a:solidFill>
                <a:srgbClr val="444C55"/>
              </a:solidFill>
              <a:effectLst/>
              <a:uLnTx/>
              <a:uFillTx/>
              <a:latin typeface="Calibri" panose="020F0502020204030204"/>
            </a:endParaRPr>
          </a:p>
        </p:txBody>
      </p:sp>
      <p:sp>
        <p:nvSpPr>
          <p:cNvPr id="25" name="Content Placeholder 2">
            <a:extLst>
              <a:ext uri="{FF2B5EF4-FFF2-40B4-BE49-F238E27FC236}">
                <a16:creationId xmlns:a16="http://schemas.microsoft.com/office/drawing/2014/main" id="{03985C4B-4E2E-507F-1D81-8169EE6E50E5}"/>
              </a:ext>
            </a:extLst>
          </p:cNvPr>
          <p:cNvSpPr txBox="1">
            <a:spLocks/>
          </p:cNvSpPr>
          <p:nvPr/>
        </p:nvSpPr>
        <p:spPr>
          <a:xfrm>
            <a:off x="10793531" y="3009984"/>
            <a:ext cx="1011664" cy="425176"/>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3200" b="1" i="0" u="none" strike="noStrike" kern="1200" cap="none" spc="0" normalizeH="0" baseline="0" noProof="0">
                <a:ln>
                  <a:noFill/>
                </a:ln>
                <a:solidFill>
                  <a:srgbClr val="444C55"/>
                </a:solidFill>
                <a:effectLst/>
                <a:uLnTx/>
                <a:uFillTx/>
                <a:latin typeface="Calibri" panose="020F0502020204030204"/>
                <a:ea typeface="Lato"/>
                <a:cs typeface="Lato"/>
              </a:rPr>
              <a:t>87%</a:t>
            </a:r>
            <a:endParaRPr kumimoji="0" lang="en-US" sz="3200" b="0" i="0" u="none" strike="noStrike" kern="1200" cap="none" spc="0" normalizeH="0" baseline="0" noProof="0">
              <a:ln>
                <a:noFill/>
              </a:ln>
              <a:solidFill>
                <a:srgbClr val="444C55"/>
              </a:solidFill>
              <a:effectLst/>
              <a:uLnTx/>
              <a:uFillTx/>
              <a:latin typeface="Calibri" panose="020F0502020204030204"/>
            </a:endParaRPr>
          </a:p>
        </p:txBody>
      </p:sp>
      <p:sp>
        <p:nvSpPr>
          <p:cNvPr id="27" name="Content Placeholder 2">
            <a:extLst>
              <a:ext uri="{FF2B5EF4-FFF2-40B4-BE49-F238E27FC236}">
                <a16:creationId xmlns:a16="http://schemas.microsoft.com/office/drawing/2014/main" id="{41968085-F5FA-796B-5FE1-E1485534F3B3}"/>
              </a:ext>
            </a:extLst>
          </p:cNvPr>
          <p:cNvSpPr txBox="1">
            <a:spLocks/>
          </p:cNvSpPr>
          <p:nvPr/>
        </p:nvSpPr>
        <p:spPr>
          <a:xfrm>
            <a:off x="755169" y="3951350"/>
            <a:ext cx="777868" cy="416517"/>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3200" b="1" i="0" u="none" strike="noStrike" kern="1200" cap="none" spc="0" normalizeH="0" baseline="0" noProof="0">
                <a:ln>
                  <a:noFill/>
                </a:ln>
                <a:solidFill>
                  <a:srgbClr val="444C55"/>
                </a:solidFill>
                <a:effectLst/>
                <a:uLnTx/>
                <a:uFillTx/>
                <a:latin typeface="Calibri" panose="020F0502020204030204"/>
                <a:ea typeface="Lato"/>
                <a:cs typeface="Lato"/>
              </a:rPr>
              <a:t>2%</a:t>
            </a:r>
            <a:endParaRPr kumimoji="0" lang="en-US" sz="2400" b="0" i="0" u="none" strike="noStrike" kern="1200" cap="none" spc="0" normalizeH="0" baseline="0" noProof="0">
              <a:ln>
                <a:noFill/>
              </a:ln>
              <a:solidFill>
                <a:srgbClr val="444C55"/>
              </a:solidFill>
              <a:effectLst/>
              <a:uLnTx/>
              <a:uFillTx/>
              <a:latin typeface="Calibri" panose="020F0502020204030204"/>
            </a:endParaRPr>
          </a:p>
        </p:txBody>
      </p:sp>
      <p:sp>
        <p:nvSpPr>
          <p:cNvPr id="28" name="Content Placeholder 2">
            <a:extLst>
              <a:ext uri="{FF2B5EF4-FFF2-40B4-BE49-F238E27FC236}">
                <a16:creationId xmlns:a16="http://schemas.microsoft.com/office/drawing/2014/main" id="{02FCDB7B-D855-AD29-7E42-1262C685D3A2}"/>
              </a:ext>
            </a:extLst>
          </p:cNvPr>
          <p:cNvSpPr txBox="1">
            <a:spLocks/>
          </p:cNvSpPr>
          <p:nvPr/>
        </p:nvSpPr>
        <p:spPr>
          <a:xfrm>
            <a:off x="4772576" y="3006273"/>
            <a:ext cx="1011664" cy="425176"/>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3200" b="1" i="0" u="none" strike="noStrike" kern="1200" cap="none" spc="0" normalizeH="0" baseline="0" noProof="0">
                <a:ln>
                  <a:noFill/>
                </a:ln>
                <a:solidFill>
                  <a:srgbClr val="444C55"/>
                </a:solidFill>
                <a:effectLst/>
                <a:uLnTx/>
                <a:uFillTx/>
                <a:latin typeface="Calibri" panose="020F0502020204030204"/>
                <a:ea typeface="Lato"/>
                <a:cs typeface="Lato"/>
              </a:rPr>
              <a:t>52%</a:t>
            </a:r>
            <a:endParaRPr kumimoji="0" lang="en-US" sz="3200" b="0" i="0" u="none" strike="noStrike" kern="1200" cap="none" spc="0" normalizeH="0" baseline="0" noProof="0">
              <a:ln>
                <a:noFill/>
              </a:ln>
              <a:solidFill>
                <a:srgbClr val="444C55"/>
              </a:solidFill>
              <a:effectLst/>
              <a:uLnTx/>
              <a:uFillTx/>
              <a:latin typeface="Calibri" panose="020F0502020204030204"/>
            </a:endParaRPr>
          </a:p>
        </p:txBody>
      </p:sp>
      <p:sp>
        <p:nvSpPr>
          <p:cNvPr id="29" name="Content Placeholder 2">
            <a:extLst>
              <a:ext uri="{FF2B5EF4-FFF2-40B4-BE49-F238E27FC236}">
                <a16:creationId xmlns:a16="http://schemas.microsoft.com/office/drawing/2014/main" id="{6551C08A-4CDA-6347-E0DB-C25D773478A4}"/>
              </a:ext>
            </a:extLst>
          </p:cNvPr>
          <p:cNvSpPr txBox="1">
            <a:spLocks/>
          </p:cNvSpPr>
          <p:nvPr/>
        </p:nvSpPr>
        <p:spPr>
          <a:xfrm>
            <a:off x="6548101" y="3769508"/>
            <a:ext cx="777868" cy="416517"/>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3200" b="1" i="0" u="none" strike="noStrike" kern="1200" cap="none" spc="0" normalizeH="0" baseline="0" noProof="0">
                <a:ln>
                  <a:noFill/>
                </a:ln>
                <a:solidFill>
                  <a:srgbClr val="444C55"/>
                </a:solidFill>
                <a:effectLst/>
                <a:uLnTx/>
                <a:uFillTx/>
                <a:latin typeface="Calibri" panose="020F0502020204030204"/>
                <a:ea typeface="Lato"/>
                <a:cs typeface="Lato"/>
              </a:rPr>
              <a:t>2%</a:t>
            </a:r>
            <a:endParaRPr kumimoji="0" lang="en-US" sz="2400" b="0" i="0" u="none" strike="noStrike" kern="1200" cap="none" spc="0" normalizeH="0" baseline="0" noProof="0">
              <a:ln>
                <a:noFill/>
              </a:ln>
              <a:solidFill>
                <a:srgbClr val="444C55"/>
              </a:solidFill>
              <a:effectLst/>
              <a:uLnTx/>
              <a:uFillTx/>
              <a:latin typeface="Calibri" panose="020F0502020204030204"/>
            </a:endParaRPr>
          </a:p>
        </p:txBody>
      </p:sp>
      <p:sp>
        <p:nvSpPr>
          <p:cNvPr id="6" name="Rectangle 5">
            <a:extLst>
              <a:ext uri="{FF2B5EF4-FFF2-40B4-BE49-F238E27FC236}">
                <a16:creationId xmlns:a16="http://schemas.microsoft.com/office/drawing/2014/main" id="{D17AD8F2-7B23-F5FB-3A62-A2BC3BAF4783}"/>
              </a:ext>
            </a:extLst>
          </p:cNvPr>
          <p:cNvSpPr/>
          <p:nvPr/>
        </p:nvSpPr>
        <p:spPr>
          <a:xfrm>
            <a:off x="4039136" y="2561318"/>
            <a:ext cx="1651824" cy="21367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575A078E-DA94-4328-C51C-9A9C256C72C7}"/>
              </a:ext>
            </a:extLst>
          </p:cNvPr>
          <p:cNvSpPr txBox="1">
            <a:spLocks/>
          </p:cNvSpPr>
          <p:nvPr/>
        </p:nvSpPr>
        <p:spPr>
          <a:xfrm>
            <a:off x="4041733" y="4326701"/>
            <a:ext cx="1796226" cy="37104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1600" b="0" i="0" u="none" strike="noStrike" kern="1200" cap="none" spc="0" normalizeH="0" baseline="0" noProof="0">
                <a:ln>
                  <a:noFill/>
                </a:ln>
                <a:solidFill>
                  <a:srgbClr val="444C55"/>
                </a:solidFill>
                <a:effectLst/>
                <a:uLnTx/>
                <a:uFillTx/>
                <a:latin typeface="Calibri" panose="020F0502020204030204"/>
                <a:ea typeface="Lato"/>
                <a:cs typeface="Calibri"/>
              </a:rPr>
              <a:t>Sustainability data</a:t>
            </a:r>
            <a:endParaRPr kumimoji="0" lang="en-US" sz="1600" b="0" i="0" u="none" strike="noStrike" kern="1200" cap="none" spc="0" normalizeH="0" baseline="0" noProof="0">
              <a:ln>
                <a:noFill/>
              </a:ln>
              <a:solidFill>
                <a:srgbClr val="444C55"/>
              </a:solidFill>
              <a:effectLst/>
              <a:uLnTx/>
              <a:uFillTx/>
              <a:latin typeface="Calibri" panose="020F0502020204030204"/>
              <a:ea typeface="Lato"/>
            </a:endParaRPr>
          </a:p>
        </p:txBody>
      </p:sp>
      <p:sp>
        <p:nvSpPr>
          <p:cNvPr id="18" name="Rectangle 17">
            <a:extLst>
              <a:ext uri="{FF2B5EF4-FFF2-40B4-BE49-F238E27FC236}">
                <a16:creationId xmlns:a16="http://schemas.microsoft.com/office/drawing/2014/main" id="{CC80670B-933C-0CF3-DDA5-3887D0EFB9AD}"/>
              </a:ext>
            </a:extLst>
          </p:cNvPr>
          <p:cNvSpPr/>
          <p:nvPr/>
        </p:nvSpPr>
        <p:spPr>
          <a:xfrm>
            <a:off x="10035349" y="2615745"/>
            <a:ext cx="1651824" cy="1928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Content Placeholder 2">
            <a:extLst>
              <a:ext uri="{FF2B5EF4-FFF2-40B4-BE49-F238E27FC236}">
                <a16:creationId xmlns:a16="http://schemas.microsoft.com/office/drawing/2014/main" id="{E27574BD-4970-55BB-FC32-0CE691F3690A}"/>
              </a:ext>
            </a:extLst>
          </p:cNvPr>
          <p:cNvSpPr txBox="1">
            <a:spLocks/>
          </p:cNvSpPr>
          <p:nvPr/>
        </p:nvSpPr>
        <p:spPr>
          <a:xfrm>
            <a:off x="10037946" y="4172486"/>
            <a:ext cx="1796226" cy="37104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1600" b="0" i="0" u="none" strike="noStrike" kern="1200" cap="none" spc="0" normalizeH="0" baseline="0" noProof="0">
                <a:ln>
                  <a:noFill/>
                </a:ln>
                <a:solidFill>
                  <a:srgbClr val="444C55"/>
                </a:solidFill>
                <a:effectLst/>
                <a:uLnTx/>
                <a:uFillTx/>
                <a:latin typeface="Calibri" panose="020F0502020204030204"/>
                <a:ea typeface="Lato"/>
                <a:cs typeface="Calibri"/>
              </a:rPr>
              <a:t>Sustainability data</a:t>
            </a:r>
            <a:endParaRPr kumimoji="0" lang="en-US" sz="1600" b="0" i="0" u="none" strike="noStrike" kern="1200" cap="none" spc="0" normalizeH="0" baseline="0" noProof="0">
              <a:ln>
                <a:noFill/>
              </a:ln>
              <a:solidFill>
                <a:srgbClr val="444C55"/>
              </a:solidFill>
              <a:effectLst/>
              <a:uLnTx/>
              <a:uFillTx/>
              <a:latin typeface="Calibri" panose="020F0502020204030204"/>
              <a:ea typeface="Lato"/>
            </a:endParaRPr>
          </a:p>
        </p:txBody>
      </p:sp>
    </p:spTree>
    <p:extLst>
      <p:ext uri="{BB962C8B-B14F-4D97-AF65-F5344CB8AC3E}">
        <p14:creationId xmlns:p14="http://schemas.microsoft.com/office/powerpoint/2010/main" val="32224980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Lato Medium"/>
                <a:cs typeface="Lato Medium"/>
              </a:rPr>
              <a:t>4 Years of MNO: </a:t>
            </a:r>
            <a:br>
              <a:rPr lang="en-US"/>
            </a:br>
            <a:r>
              <a:rPr lang="en-US">
                <a:ea typeface="Lato Medium"/>
                <a:cs typeface="Lato Medium"/>
              </a:rPr>
              <a:t>MAT and Recovery Treatment Services</a:t>
            </a:r>
          </a:p>
        </p:txBody>
      </p:sp>
      <p:sp>
        <p:nvSpPr>
          <p:cNvPr id="3" name="Content Placeholder 2"/>
          <p:cNvSpPr>
            <a:spLocks noGrp="1"/>
          </p:cNvSpPr>
          <p:nvPr>
            <p:ph idx="1"/>
          </p:nvPr>
        </p:nvSpPr>
        <p:spPr>
          <a:xfrm>
            <a:off x="609600" y="1825625"/>
            <a:ext cx="3927895" cy="4351338"/>
          </a:xfrm>
        </p:spPr>
        <p:txBody>
          <a:bodyPr vert="horz" lIns="91440" tIns="45720" rIns="91440" bIns="45720" rtlCol="0" anchor="t">
            <a:noAutofit/>
          </a:bodyPr>
          <a:lstStyle/>
          <a:p>
            <a:r>
              <a:rPr lang="en-US">
                <a:ea typeface="Lato"/>
                <a:cs typeface="Lato"/>
              </a:rPr>
              <a:t>Teams have cared for over 2,556 birthing persons with OUD across the initiative</a:t>
            </a:r>
            <a:endParaRPr lang="en-US"/>
          </a:p>
          <a:p>
            <a:r>
              <a:rPr lang="en-US">
                <a:ea typeface="Lato"/>
                <a:cs typeface="Lato"/>
              </a:rPr>
              <a:t>Teams have connected over 1,500 birthing persons to MAT and Recovery Treatment services across the initiative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dirty="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6" name="Picture 6" descr="Chart&#10;&#10;Description automatically generated">
            <a:extLst>
              <a:ext uri="{FF2B5EF4-FFF2-40B4-BE49-F238E27FC236}">
                <a16:creationId xmlns:a16="http://schemas.microsoft.com/office/drawing/2014/main" id="{54CF4454-ECC5-AA9E-D8DE-0FE7A479823F}"/>
              </a:ext>
            </a:extLst>
          </p:cNvPr>
          <p:cNvPicPr>
            <a:picLocks noChangeAspect="1"/>
          </p:cNvPicPr>
          <p:nvPr/>
        </p:nvPicPr>
        <p:blipFill>
          <a:blip r:embed="rId2"/>
          <a:stretch>
            <a:fillRect/>
          </a:stretch>
        </p:blipFill>
        <p:spPr>
          <a:xfrm>
            <a:off x="4785013" y="1658205"/>
            <a:ext cx="7202631" cy="4459451"/>
          </a:xfrm>
          <a:prstGeom prst="rect">
            <a:avLst/>
          </a:prstGeom>
        </p:spPr>
      </p:pic>
      <p:sp>
        <p:nvSpPr>
          <p:cNvPr id="8" name="Rectangle 7">
            <a:extLst>
              <a:ext uri="{FF2B5EF4-FFF2-40B4-BE49-F238E27FC236}">
                <a16:creationId xmlns:a16="http://schemas.microsoft.com/office/drawing/2014/main" id="{297FAFCD-F06A-C255-7AFD-3CFB44791602}"/>
              </a:ext>
            </a:extLst>
          </p:cNvPr>
          <p:cNvSpPr/>
          <p:nvPr/>
        </p:nvSpPr>
        <p:spPr>
          <a:xfrm>
            <a:off x="9545493" y="2606675"/>
            <a:ext cx="2459181" cy="21820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12F1FDF6-3D0B-515E-3A3C-2F3B8EDFDDDE}"/>
              </a:ext>
            </a:extLst>
          </p:cNvPr>
          <p:cNvSpPr txBox="1">
            <a:spLocks/>
          </p:cNvSpPr>
          <p:nvPr/>
        </p:nvSpPr>
        <p:spPr>
          <a:xfrm>
            <a:off x="9548091" y="4344843"/>
            <a:ext cx="2703368" cy="37104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400" b="0" i="0" u="none" strike="noStrike" kern="1200" cap="none" spc="0" normalizeH="0" baseline="0" noProof="0">
                <a:ln>
                  <a:noFill/>
                </a:ln>
                <a:solidFill>
                  <a:srgbClr val="444C55"/>
                </a:solidFill>
                <a:effectLst/>
                <a:uLnTx/>
                <a:uFillTx/>
                <a:latin typeface="Calibri" panose="020F0502020204030204"/>
                <a:cs typeface="Calibri"/>
              </a:rPr>
              <a:t>Sustainability data</a:t>
            </a:r>
            <a:endParaRPr kumimoji="0" lang="en-US" sz="2400" b="0" i="0" u="none" strike="noStrike" kern="1200" cap="none" spc="0" normalizeH="0" baseline="0" noProof="0">
              <a:ln>
                <a:noFill/>
              </a:ln>
              <a:solidFill>
                <a:srgbClr val="444C55"/>
              </a:solidFill>
              <a:effectLst/>
              <a:uLnTx/>
              <a:uFillTx/>
              <a:latin typeface="Calibri" panose="020F0502020204030204"/>
            </a:endParaRPr>
          </a:p>
        </p:txBody>
      </p:sp>
    </p:spTree>
    <p:extLst>
      <p:ext uri="{BB962C8B-B14F-4D97-AF65-F5344CB8AC3E}">
        <p14:creationId xmlns:p14="http://schemas.microsoft.com/office/powerpoint/2010/main" val="39881866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ea typeface="Lato Medium"/>
                <a:cs typeface="Lato Medium"/>
              </a:rPr>
              <a:t>4 Years of MNO: Narcan</a:t>
            </a:r>
          </a:p>
        </p:txBody>
      </p:sp>
      <p:sp>
        <p:nvSpPr>
          <p:cNvPr id="3" name="Content Placeholder 2"/>
          <p:cNvSpPr>
            <a:spLocks noGrp="1"/>
          </p:cNvSpPr>
          <p:nvPr>
            <p:ph idx="1"/>
          </p:nvPr>
        </p:nvSpPr>
        <p:spPr>
          <a:xfrm>
            <a:off x="609600" y="1479261"/>
            <a:ext cx="7691004" cy="879043"/>
          </a:xfrm>
        </p:spPr>
        <p:txBody>
          <a:bodyPr vert="horz" lIns="91440" tIns="45720" rIns="91440" bIns="45720" rtlCol="0" anchor="t">
            <a:noAutofit/>
          </a:bodyPr>
          <a:lstStyle/>
          <a:p>
            <a:pPr marL="0" indent="0">
              <a:buNone/>
            </a:pPr>
            <a:r>
              <a:rPr lang="en-US">
                <a:ea typeface="Calibri"/>
                <a:cs typeface="Calibri"/>
              </a:rPr>
              <a:t>Teams provided Narcan counseling to over 683 pregnant persons with OUD since the start of the initiative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6" name="Picture 6" descr="Chart, line chart&#10;&#10;Description automatically generated">
            <a:extLst>
              <a:ext uri="{FF2B5EF4-FFF2-40B4-BE49-F238E27FC236}">
                <a16:creationId xmlns:a16="http://schemas.microsoft.com/office/drawing/2014/main" id="{CA47E706-6CF5-364D-F421-ED62CE1744E6}"/>
              </a:ext>
            </a:extLst>
          </p:cNvPr>
          <p:cNvPicPr>
            <a:picLocks noChangeAspect="1"/>
          </p:cNvPicPr>
          <p:nvPr/>
        </p:nvPicPr>
        <p:blipFill>
          <a:blip r:embed="rId3"/>
          <a:stretch>
            <a:fillRect/>
          </a:stretch>
        </p:blipFill>
        <p:spPr>
          <a:xfrm>
            <a:off x="1087582" y="2335236"/>
            <a:ext cx="6302086" cy="3988617"/>
          </a:xfrm>
          <a:prstGeom prst="rect">
            <a:avLst/>
          </a:prstGeom>
        </p:spPr>
      </p:pic>
      <p:sp>
        <p:nvSpPr>
          <p:cNvPr id="8" name="Content Placeholder 2">
            <a:extLst>
              <a:ext uri="{FF2B5EF4-FFF2-40B4-BE49-F238E27FC236}">
                <a16:creationId xmlns:a16="http://schemas.microsoft.com/office/drawing/2014/main" id="{A7346A2B-3AA0-C1C7-5B35-9277AB090075}"/>
              </a:ext>
            </a:extLst>
          </p:cNvPr>
          <p:cNvSpPr txBox="1">
            <a:spLocks/>
          </p:cNvSpPr>
          <p:nvPr/>
        </p:nvSpPr>
        <p:spPr>
          <a:xfrm>
            <a:off x="1543147" y="4704690"/>
            <a:ext cx="777868" cy="416517"/>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3200" b="1" i="0" u="none" strike="noStrike" kern="1200" cap="none" spc="0" normalizeH="0" baseline="0" noProof="0">
                <a:ln>
                  <a:noFill/>
                </a:ln>
                <a:solidFill>
                  <a:srgbClr val="444C55"/>
                </a:solidFill>
                <a:effectLst/>
                <a:uLnTx/>
                <a:uFillTx/>
                <a:latin typeface="Calibri" panose="020F0502020204030204"/>
                <a:ea typeface="Lato"/>
                <a:cs typeface="Lato"/>
              </a:rPr>
              <a:t>2%</a:t>
            </a:r>
            <a:endParaRPr kumimoji="0" lang="en-US" sz="2400" b="0" i="0" u="none" strike="noStrike" kern="1200" cap="none" spc="0" normalizeH="0" baseline="0" noProof="0">
              <a:ln>
                <a:noFill/>
              </a:ln>
              <a:solidFill>
                <a:srgbClr val="444C55"/>
              </a:solidFill>
              <a:effectLst/>
              <a:uLnTx/>
              <a:uFillTx/>
              <a:latin typeface="Calibri" panose="020F0502020204030204"/>
            </a:endParaRPr>
          </a:p>
        </p:txBody>
      </p:sp>
      <p:sp>
        <p:nvSpPr>
          <p:cNvPr id="10" name="Content Placeholder 2">
            <a:extLst>
              <a:ext uri="{FF2B5EF4-FFF2-40B4-BE49-F238E27FC236}">
                <a16:creationId xmlns:a16="http://schemas.microsoft.com/office/drawing/2014/main" id="{FDDEDFA3-169D-1F1B-851E-99C8097407BA}"/>
              </a:ext>
            </a:extLst>
          </p:cNvPr>
          <p:cNvSpPr txBox="1">
            <a:spLocks/>
          </p:cNvSpPr>
          <p:nvPr/>
        </p:nvSpPr>
        <p:spPr>
          <a:xfrm>
            <a:off x="6539441" y="3189349"/>
            <a:ext cx="899095" cy="44249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3200" b="1" i="0" u="none" strike="noStrike" kern="1200" cap="none" spc="0" normalizeH="0" baseline="0" noProof="0">
                <a:ln>
                  <a:noFill/>
                </a:ln>
                <a:solidFill>
                  <a:srgbClr val="444C55"/>
                </a:solidFill>
                <a:effectLst/>
                <a:uLnTx/>
                <a:uFillTx/>
                <a:latin typeface="Calibri" panose="020F0502020204030204"/>
                <a:ea typeface="Lato"/>
                <a:cs typeface="Lato"/>
              </a:rPr>
              <a:t>74%</a:t>
            </a:r>
            <a:endParaRPr kumimoji="0" lang="en-US" sz="2400" b="0" i="0" u="none" strike="noStrike" kern="1200" cap="none" spc="0" normalizeH="0" baseline="0" noProof="0">
              <a:ln>
                <a:noFill/>
              </a:ln>
              <a:solidFill>
                <a:srgbClr val="444C55"/>
              </a:solidFill>
              <a:effectLst/>
              <a:uLnTx/>
              <a:uFillTx/>
              <a:latin typeface="Calibri" panose="020F0502020204030204"/>
            </a:endParaRPr>
          </a:p>
        </p:txBody>
      </p:sp>
      <p:pic>
        <p:nvPicPr>
          <p:cNvPr id="12" name="Picture 12">
            <a:extLst>
              <a:ext uri="{FF2B5EF4-FFF2-40B4-BE49-F238E27FC236}">
                <a16:creationId xmlns:a16="http://schemas.microsoft.com/office/drawing/2014/main" id="{5AB237CB-3544-38D4-F126-6114977F8DB5}"/>
              </a:ext>
            </a:extLst>
          </p:cNvPr>
          <p:cNvPicPr>
            <a:picLocks noChangeAspect="1"/>
          </p:cNvPicPr>
          <p:nvPr/>
        </p:nvPicPr>
        <p:blipFill>
          <a:blip r:embed="rId4"/>
          <a:stretch>
            <a:fillRect/>
          </a:stretch>
        </p:blipFill>
        <p:spPr>
          <a:xfrm>
            <a:off x="8778774" y="1666009"/>
            <a:ext cx="2462269" cy="4599708"/>
          </a:xfrm>
          <a:prstGeom prst="rect">
            <a:avLst/>
          </a:prstGeom>
        </p:spPr>
      </p:pic>
      <p:sp>
        <p:nvSpPr>
          <p:cNvPr id="14" name="Rectangle 13">
            <a:extLst>
              <a:ext uri="{FF2B5EF4-FFF2-40B4-BE49-F238E27FC236}">
                <a16:creationId xmlns:a16="http://schemas.microsoft.com/office/drawing/2014/main" id="{29591915-FF75-16A3-4A92-F798692640B4}"/>
              </a:ext>
            </a:extLst>
          </p:cNvPr>
          <p:cNvSpPr/>
          <p:nvPr/>
        </p:nvSpPr>
        <p:spPr>
          <a:xfrm>
            <a:off x="4927311" y="3056948"/>
            <a:ext cx="2459181" cy="21820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5C530945-99E1-3134-F412-C2258656A2E6}"/>
              </a:ext>
            </a:extLst>
          </p:cNvPr>
          <p:cNvSpPr txBox="1">
            <a:spLocks/>
          </p:cNvSpPr>
          <p:nvPr/>
        </p:nvSpPr>
        <p:spPr>
          <a:xfrm>
            <a:off x="4929909" y="4795116"/>
            <a:ext cx="2703368" cy="37104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F5668F"/>
              </a:buClr>
              <a:buSzTx/>
              <a:buFont typeface="Arial" panose="020B0604020202020204" pitchFamily="34" charset="0"/>
              <a:buNone/>
              <a:tabLst/>
              <a:defRPr/>
            </a:pPr>
            <a:r>
              <a:rPr kumimoji="0" lang="en-US" sz="2400" b="0" i="0" u="none" strike="noStrike" kern="1200" cap="none" spc="0" normalizeH="0" baseline="0" noProof="0">
                <a:ln>
                  <a:noFill/>
                </a:ln>
                <a:solidFill>
                  <a:srgbClr val="444C55"/>
                </a:solidFill>
                <a:effectLst/>
                <a:uLnTx/>
                <a:uFillTx/>
                <a:latin typeface="Calibri" panose="020F0502020204030204"/>
                <a:cs typeface="Calibri"/>
              </a:rPr>
              <a:t>Sustainability data</a:t>
            </a:r>
            <a:endParaRPr kumimoji="0" lang="en-US" sz="2400" b="0" i="0" u="none" strike="noStrike" kern="1200" cap="none" spc="0" normalizeH="0" baseline="0" noProof="0">
              <a:ln>
                <a:noFill/>
              </a:ln>
              <a:solidFill>
                <a:srgbClr val="444C55"/>
              </a:solidFill>
              <a:effectLst/>
              <a:uLnTx/>
              <a:uFillTx/>
              <a:latin typeface="Calibri" panose="020F0502020204030204"/>
            </a:endParaRPr>
          </a:p>
        </p:txBody>
      </p:sp>
    </p:spTree>
    <p:extLst>
      <p:ext uri="{BB962C8B-B14F-4D97-AF65-F5344CB8AC3E}">
        <p14:creationId xmlns:p14="http://schemas.microsoft.com/office/powerpoint/2010/main" val="2326952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ea typeface="Lato Medium"/>
                <a:cs typeface="Lato Medium"/>
              </a:rPr>
              <a:t>Optimal OUD Care- Reducing Inequities</a:t>
            </a:r>
            <a:endParaRPr lang="en-US"/>
          </a:p>
        </p:txBody>
      </p:sp>
      <p:sp>
        <p:nvSpPr>
          <p:cNvPr id="3" name="Content Placeholder 2"/>
          <p:cNvSpPr>
            <a:spLocks noGrp="1"/>
          </p:cNvSpPr>
          <p:nvPr>
            <p:ph idx="1"/>
          </p:nvPr>
        </p:nvSpPr>
        <p:spPr>
          <a:xfrm>
            <a:off x="609600" y="1496580"/>
            <a:ext cx="4287983" cy="4351338"/>
          </a:xfrm>
        </p:spPr>
        <p:txBody>
          <a:bodyPr vert="horz" lIns="91440" tIns="45720" rIns="91440" bIns="45720" rtlCol="0" anchor="t">
            <a:noAutofit/>
          </a:bodyPr>
          <a:lstStyle/>
          <a:p>
            <a:pPr marL="0" indent="0">
              <a:spcBef>
                <a:spcPts val="600"/>
              </a:spcBef>
              <a:spcAft>
                <a:spcPts val="600"/>
              </a:spcAft>
              <a:buNone/>
            </a:pPr>
            <a:r>
              <a:rPr lang="en-US" b="1">
                <a:solidFill>
                  <a:schemeClr val="accent1"/>
                </a:solidFill>
                <a:ea typeface="Lato"/>
                <a:cs typeface="Lato"/>
              </a:rPr>
              <a:t>Start of Initiative</a:t>
            </a:r>
          </a:p>
          <a:p>
            <a:pPr marL="0" indent="0">
              <a:spcBef>
                <a:spcPts val="600"/>
              </a:spcBef>
              <a:spcAft>
                <a:spcPts val="600"/>
              </a:spcAft>
              <a:buNone/>
            </a:pPr>
            <a:r>
              <a:rPr lang="en-US">
                <a:ea typeface="Lato"/>
                <a:cs typeface="Lato"/>
              </a:rPr>
              <a:t>Non-Hispanic Black persons with OUD were connected to MAT at lower rates compared to non-Hispanic White persons. </a:t>
            </a:r>
          </a:p>
          <a:p>
            <a:pPr marL="0" indent="0">
              <a:spcBef>
                <a:spcPts val="600"/>
              </a:spcBef>
              <a:spcAft>
                <a:spcPts val="600"/>
              </a:spcAft>
              <a:buNone/>
            </a:pPr>
            <a:r>
              <a:rPr lang="en-US" b="1">
                <a:solidFill>
                  <a:schemeClr val="accent1"/>
                </a:solidFill>
                <a:ea typeface="Lato"/>
                <a:cs typeface="Lato"/>
              </a:rPr>
              <a:t>End of Initiative </a:t>
            </a:r>
          </a:p>
          <a:p>
            <a:pPr marL="0" indent="0">
              <a:spcBef>
                <a:spcPts val="600"/>
              </a:spcBef>
              <a:spcAft>
                <a:spcPts val="600"/>
              </a:spcAft>
              <a:buNone/>
            </a:pPr>
            <a:r>
              <a:rPr lang="en-US">
                <a:ea typeface="Lato"/>
                <a:cs typeface="Lato"/>
              </a:rPr>
              <a:t>The disparity in connecting patients to MAT closed, with the greatest achievement seen among non-Hispanic Black persons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6" name="Picture 6" descr="Chart, bar chart&#10;&#10;Description automatically generated">
            <a:extLst>
              <a:ext uri="{FF2B5EF4-FFF2-40B4-BE49-F238E27FC236}">
                <a16:creationId xmlns:a16="http://schemas.microsoft.com/office/drawing/2014/main" id="{CB4C306D-D64F-AC9A-6C07-73D8547284F4}"/>
              </a:ext>
            </a:extLst>
          </p:cNvPr>
          <p:cNvPicPr>
            <a:picLocks noChangeAspect="1"/>
          </p:cNvPicPr>
          <p:nvPr/>
        </p:nvPicPr>
        <p:blipFill>
          <a:blip r:embed="rId2"/>
          <a:stretch>
            <a:fillRect/>
          </a:stretch>
        </p:blipFill>
        <p:spPr>
          <a:xfrm>
            <a:off x="4897583" y="1692776"/>
            <a:ext cx="6942858" cy="4113220"/>
          </a:xfrm>
          <a:prstGeom prst="rect">
            <a:avLst/>
          </a:prstGeom>
        </p:spPr>
      </p:pic>
    </p:spTree>
    <p:extLst>
      <p:ext uri="{BB962C8B-B14F-4D97-AF65-F5344CB8AC3E}">
        <p14:creationId xmlns:p14="http://schemas.microsoft.com/office/powerpoint/2010/main" val="3935904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85738"/>
            <a:ext cx="7469529" cy="1325563"/>
          </a:xfrm>
          <a:noFill/>
        </p:spPr>
        <p:txBody>
          <a:bodyPr/>
          <a:lstStyle/>
          <a:p>
            <a:r>
              <a:rPr lang="en-US">
                <a:ea typeface="Lato Medium"/>
                <a:cs typeface="Lato Medium"/>
              </a:rPr>
              <a:t>2022 Attendee Resource E-Folder</a:t>
            </a:r>
            <a:endParaRPr lang="en-US"/>
          </a:p>
        </p:txBody>
      </p:sp>
      <p:sp>
        <p:nvSpPr>
          <p:cNvPr id="3" name="Content Placeholder 2"/>
          <p:cNvSpPr>
            <a:spLocks noGrp="1"/>
          </p:cNvSpPr>
          <p:nvPr>
            <p:ph idx="1"/>
          </p:nvPr>
        </p:nvSpPr>
        <p:spPr>
          <a:xfrm>
            <a:off x="467212" y="1703988"/>
            <a:ext cx="6282646" cy="4457521"/>
          </a:xfrm>
        </p:spPr>
        <p:txBody>
          <a:bodyPr vert="horz" lIns="91440" tIns="45720" rIns="91440" bIns="45720" rtlCol="0" anchor="t">
            <a:normAutofit/>
          </a:bodyPr>
          <a:lstStyle/>
          <a:p>
            <a:endParaRPr lang="en-US" sz="2800">
              <a:ea typeface="+mn-lt"/>
              <a:cs typeface="+mn-lt"/>
            </a:endParaRPr>
          </a:p>
          <a:p>
            <a:pPr>
              <a:spcBef>
                <a:spcPts val="0"/>
              </a:spcBef>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pic>
        <p:nvPicPr>
          <p:cNvPr id="7" name="Content Placeholder 5" descr="Shape&#10;&#10;Description automatically generated">
            <a:extLst>
              <a:ext uri="{FF2B5EF4-FFF2-40B4-BE49-F238E27FC236}">
                <a16:creationId xmlns:a16="http://schemas.microsoft.com/office/drawing/2014/main" id="{5C8FB445-19C7-88FA-3D27-10BE7D2737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1111" y="1075604"/>
            <a:ext cx="8712983" cy="5463308"/>
          </a:xfrm>
          <a:prstGeom prst="rect">
            <a:avLst/>
          </a:prstGeom>
        </p:spPr>
      </p:pic>
      <p:sp>
        <p:nvSpPr>
          <p:cNvPr id="11" name="TextBox 10">
            <a:extLst>
              <a:ext uri="{FF2B5EF4-FFF2-40B4-BE49-F238E27FC236}">
                <a16:creationId xmlns:a16="http://schemas.microsoft.com/office/drawing/2014/main" id="{34E6FAC2-FF0C-F152-7E59-797BE38A6AC1}"/>
              </a:ext>
            </a:extLst>
          </p:cNvPr>
          <p:cNvSpPr txBox="1"/>
          <p:nvPr/>
        </p:nvSpPr>
        <p:spPr>
          <a:xfrm>
            <a:off x="2895904" y="6115998"/>
            <a:ext cx="6516801" cy="461665"/>
          </a:xfrm>
          <a:prstGeom prst="rect">
            <a:avLst/>
          </a:prstGeom>
          <a:solidFill>
            <a:schemeClr val="accent4">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4C55"/>
                </a:solidFill>
                <a:effectLst/>
                <a:uLnTx/>
                <a:uFillTx/>
                <a:latin typeface="Calibri" panose="020F0502020204030204"/>
                <a:ea typeface="+mn-ea"/>
                <a:cs typeface="+mn-cs"/>
              </a:rPr>
              <a:t>Located on ILPQC Face-to-Face Webpage</a:t>
            </a:r>
          </a:p>
        </p:txBody>
      </p:sp>
      <p:pic>
        <p:nvPicPr>
          <p:cNvPr id="13" name="Picture 12">
            <a:extLst>
              <a:ext uri="{FF2B5EF4-FFF2-40B4-BE49-F238E27FC236}">
                <a16:creationId xmlns:a16="http://schemas.microsoft.com/office/drawing/2014/main" id="{B1480196-FA5C-29BB-BE06-592AB9DE8D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379598">
            <a:off x="7443592" y="5115121"/>
            <a:ext cx="1460500" cy="667657"/>
          </a:xfrm>
          <a:prstGeom prst="rect">
            <a:avLst/>
          </a:prstGeom>
        </p:spPr>
      </p:pic>
      <p:sp>
        <p:nvSpPr>
          <p:cNvPr id="15" name="Explosion 2 9">
            <a:extLst>
              <a:ext uri="{FF2B5EF4-FFF2-40B4-BE49-F238E27FC236}">
                <a16:creationId xmlns:a16="http://schemas.microsoft.com/office/drawing/2014/main" id="{5CFD3B86-C241-8DF6-CF5F-70A23D7616BE}"/>
              </a:ext>
            </a:extLst>
          </p:cNvPr>
          <p:cNvSpPr/>
          <p:nvPr/>
        </p:nvSpPr>
        <p:spPr>
          <a:xfrm rot="234055">
            <a:off x="2530639" y="4573771"/>
            <a:ext cx="2777792" cy="149052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Great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e-resources for your team</a:t>
            </a:r>
          </a:p>
        </p:txBody>
      </p:sp>
      <p:sp>
        <p:nvSpPr>
          <p:cNvPr id="16" name="TextBox 15">
            <a:extLst>
              <a:ext uri="{FF2B5EF4-FFF2-40B4-BE49-F238E27FC236}">
                <a16:creationId xmlns:a16="http://schemas.microsoft.com/office/drawing/2014/main" id="{0602B8A5-5BA4-E8F5-C84A-1FD0496A5FE3}"/>
              </a:ext>
            </a:extLst>
          </p:cNvPr>
          <p:cNvSpPr txBox="1"/>
          <p:nvPr/>
        </p:nvSpPr>
        <p:spPr>
          <a:xfrm rot="360000">
            <a:off x="1857897" y="1690188"/>
            <a:ext cx="3630459" cy="28106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F5668F">
                    <a:lumMod val="75000"/>
                  </a:srgbClr>
                </a:solidFill>
                <a:effectLst/>
                <a:uLnTx/>
                <a:uFillTx/>
                <a:latin typeface="Arial"/>
                <a:ea typeface="+mn-ea"/>
                <a:cs typeface="Segoe UI"/>
              </a:rPr>
              <a:t>PVB</a:t>
            </a:r>
            <a:r>
              <a:rPr kumimoji="0" lang="en-US" sz="1600" b="0" i="0" u="none" strike="noStrike" kern="1200" cap="none" spc="0" normalizeH="0" baseline="0" noProof="0">
                <a:ln>
                  <a:noFill/>
                </a:ln>
                <a:solidFill>
                  <a:srgbClr val="F5668F">
                    <a:lumMod val="75000"/>
                  </a:srgbClr>
                </a:solidFill>
                <a:effectLst/>
                <a:uLnTx/>
                <a:uFillTx/>
                <a:latin typeface="Arial"/>
                <a:ea typeface="+mn-ea"/>
                <a:cs typeface="Segoe UI"/>
              </a:rPr>
              <a:t>​</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srgbClr val="444C55">
                    <a:lumMod val="50000"/>
                  </a:srgbClr>
                </a:solidFill>
                <a:effectLst/>
                <a:uLnTx/>
                <a:uFillTx/>
                <a:latin typeface="Arial"/>
                <a:ea typeface="+mn-ea"/>
                <a:cs typeface="Arial"/>
              </a:rPr>
              <a:t>Cesarean Decision Checklist</a:t>
            </a:r>
            <a:endParaRPr kumimoji="0" lang="en-US" sz="1600" b="0" i="0" u="none" strike="noStrike" kern="1200" cap="none" spc="0" normalizeH="0" baseline="0" noProof="0">
              <a:ln>
                <a:noFill/>
              </a:ln>
              <a:solidFill>
                <a:srgbClr val="444C55">
                  <a:lumMod val="50000"/>
                </a:srgbClr>
              </a:solidFill>
              <a:effectLst/>
              <a:uLnTx/>
              <a:uFillTx/>
              <a:latin typeface="Calibri" panose="020F0502020204030204"/>
              <a:ea typeface="+mn-lt"/>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srgbClr val="444C55">
                    <a:lumMod val="50000"/>
                  </a:srgbClr>
                </a:solidFill>
                <a:effectLst/>
                <a:uLnTx/>
                <a:uFillTx/>
                <a:latin typeface="Arial"/>
                <a:ea typeface="+mn-ea"/>
                <a:cs typeface="Arial"/>
              </a:rPr>
              <a:t>Fallout Reviews</a:t>
            </a:r>
            <a:endParaRPr kumimoji="0" lang="en-US" sz="1600" b="0" i="0" u="none" strike="noStrike" kern="1200" cap="none" spc="0" normalizeH="0" baseline="0" noProof="0">
              <a:ln>
                <a:noFill/>
              </a:ln>
              <a:solidFill>
                <a:srgbClr val="444C55">
                  <a:lumMod val="50000"/>
                </a:srgbClr>
              </a:solidFill>
              <a:effectLst/>
              <a:uLnTx/>
              <a:uFillTx/>
              <a:latin typeface="Calibri" panose="020F0502020204030204"/>
              <a:ea typeface="+mn-lt"/>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srgbClr val="444C55">
                    <a:lumMod val="50000"/>
                  </a:srgbClr>
                </a:solidFill>
                <a:effectLst/>
                <a:uLnTx/>
                <a:uFillTx/>
                <a:latin typeface="Arial"/>
                <a:ea typeface="+mn-ea"/>
                <a:cs typeface="Arial"/>
              </a:rPr>
              <a:t>Labor Support E-Modules</a:t>
            </a:r>
            <a:endParaRPr kumimoji="0" lang="en-US" sz="1600" b="0" i="0" u="none" strike="noStrike" kern="1200" cap="none" spc="0" normalizeH="0" baseline="0" noProof="0">
              <a:ln>
                <a:noFill/>
              </a:ln>
              <a:solidFill>
                <a:srgbClr val="444C55">
                  <a:lumMod val="50000"/>
                </a:srgbClr>
              </a:solidFill>
              <a:effectLst/>
              <a:uLnTx/>
              <a:uFillTx/>
              <a:latin typeface="Calibri" panose="020F0502020204030204"/>
              <a:ea typeface="+mn-lt"/>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srgbClr val="444C55">
                    <a:lumMod val="50000"/>
                  </a:srgbClr>
                </a:solidFill>
                <a:effectLst/>
                <a:uLnTx/>
                <a:uFillTx/>
                <a:latin typeface="Arial"/>
                <a:ea typeface="+mn-ea"/>
                <a:cs typeface="Arial"/>
              </a:rPr>
              <a:t>Provider Education Posters</a:t>
            </a:r>
            <a:endParaRPr kumimoji="0" lang="en-US" sz="1600" b="0" i="0" u="none" strike="noStrike" kern="1200" cap="none" spc="0" normalizeH="0" baseline="0" noProof="0">
              <a:ln>
                <a:noFill/>
              </a:ln>
              <a:solidFill>
                <a:srgbClr val="444C55">
                  <a:lumMod val="50000"/>
                </a:srgbClr>
              </a:solidFill>
              <a:effectLst/>
              <a:uLnTx/>
              <a:uFillTx/>
              <a:latin typeface="Calibri" panose="020F0502020204030204"/>
              <a:ea typeface="+mn-lt"/>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srgbClr val="444C55">
                    <a:lumMod val="50000"/>
                  </a:srgbClr>
                </a:solidFill>
                <a:effectLst/>
                <a:uLnTx/>
                <a:uFillTx/>
                <a:latin typeface="Arial"/>
                <a:ea typeface="+mn-ea"/>
                <a:cs typeface="Arial"/>
              </a:rPr>
              <a:t>Unblinding data process</a:t>
            </a:r>
            <a:endParaRPr kumimoji="0" lang="en-US" sz="1600" b="0" i="0" u="none" strike="noStrike" kern="1200" cap="none" spc="0" normalizeH="0" baseline="0" noProof="0">
              <a:ln>
                <a:noFill/>
              </a:ln>
              <a:solidFill>
                <a:srgbClr val="444C55">
                  <a:lumMod val="50000"/>
                </a:srgbClr>
              </a:solidFill>
              <a:effectLst/>
              <a:uLnTx/>
              <a:uFillTx/>
              <a:latin typeface="Arial"/>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4C55"/>
                </a:solidFill>
                <a:effectLst/>
                <a:uLnTx/>
                <a:uFillTx/>
                <a:latin typeface="Arial"/>
                <a:ea typeface="+mn-ea"/>
                <a:cs typeface="Segoe UI"/>
              </a:rPr>
              <a:t>​</a:t>
            </a:r>
            <a:r>
              <a:rPr kumimoji="0" lang="en-US" sz="1600" b="1" i="0" u="sng" strike="noStrike" kern="1200" cap="none" spc="0" normalizeH="0" baseline="0" noProof="0">
                <a:ln>
                  <a:noFill/>
                </a:ln>
                <a:solidFill>
                  <a:srgbClr val="F58366"/>
                </a:solidFill>
                <a:effectLst/>
                <a:uLnTx/>
                <a:uFillTx/>
                <a:latin typeface="Arial"/>
                <a:ea typeface="+mn-ea"/>
                <a:cs typeface="Segoe UI"/>
              </a:rPr>
              <a:t>Birth Equity:</a:t>
            </a:r>
            <a:r>
              <a:rPr kumimoji="0" lang="en-US" sz="1600" b="1" i="0" u="none" strike="noStrike" kern="1200" cap="none" spc="0" normalizeH="0" baseline="0" noProof="0">
                <a:ln>
                  <a:noFill/>
                </a:ln>
                <a:solidFill>
                  <a:srgbClr val="F58366"/>
                </a:solidFill>
                <a:effectLst/>
                <a:uLnTx/>
                <a:uFillTx/>
                <a:latin typeface="Arial"/>
                <a:ea typeface="+mn-ea"/>
                <a:cs typeface="Segoe UI"/>
              </a:rPr>
              <a:t>​</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srgbClr val="444C55">
                    <a:lumMod val="50000"/>
                  </a:srgbClr>
                </a:solidFill>
                <a:effectLst/>
                <a:uLnTx/>
                <a:uFillTx/>
                <a:latin typeface="Arial"/>
                <a:ea typeface="+mn-lt"/>
                <a:cs typeface="Calibri" panose="020F0502020204030204"/>
              </a:rPr>
              <a:t>ILPQC </a:t>
            </a:r>
            <a:r>
              <a:rPr kumimoji="0" lang="en-US" sz="1600" b="0" i="0" u="none" strike="noStrike" kern="1200" cap="none" spc="0" normalizeH="0" baseline="0" noProof="0" err="1">
                <a:ln>
                  <a:noFill/>
                </a:ln>
                <a:solidFill>
                  <a:srgbClr val="444C55">
                    <a:lumMod val="50000"/>
                  </a:srgbClr>
                </a:solidFill>
                <a:effectLst/>
                <a:uLnTx/>
                <a:uFillTx/>
                <a:latin typeface="Arial"/>
                <a:ea typeface="+mn-lt"/>
                <a:cs typeface="Calibri" panose="020F0502020204030204"/>
              </a:rPr>
              <a:t>SDoH</a:t>
            </a:r>
            <a:r>
              <a:rPr kumimoji="0" lang="en-US" sz="1600" b="0" i="0" u="none" strike="noStrike" kern="1200" cap="none" spc="0" normalizeH="0" baseline="0" noProof="0">
                <a:ln>
                  <a:noFill/>
                </a:ln>
                <a:solidFill>
                  <a:srgbClr val="444C55">
                    <a:lumMod val="50000"/>
                  </a:srgbClr>
                </a:solidFill>
                <a:effectLst/>
                <a:uLnTx/>
                <a:uFillTx/>
                <a:latin typeface="Arial"/>
                <a:ea typeface="+mn-lt"/>
                <a:cs typeface="Calibri" panose="020F0502020204030204"/>
              </a:rPr>
              <a:t> Screening Tools </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err="1">
                <a:ln>
                  <a:noFill/>
                </a:ln>
                <a:solidFill>
                  <a:srgbClr val="444C55">
                    <a:lumMod val="50000"/>
                  </a:srgbClr>
                </a:solidFill>
                <a:effectLst/>
                <a:uLnTx/>
                <a:uFillTx/>
                <a:latin typeface="Arial"/>
                <a:ea typeface="+mn-lt"/>
                <a:cs typeface="Calibri" panose="020F0502020204030204"/>
              </a:rPr>
              <a:t>SDoH</a:t>
            </a:r>
            <a:r>
              <a:rPr kumimoji="0" lang="en-US" sz="1600" b="0" i="0" u="none" strike="noStrike" kern="1200" cap="none" spc="0" normalizeH="0" baseline="0" noProof="0">
                <a:ln>
                  <a:noFill/>
                </a:ln>
                <a:solidFill>
                  <a:srgbClr val="444C55">
                    <a:lumMod val="50000"/>
                  </a:srgbClr>
                </a:solidFill>
                <a:effectLst/>
                <a:uLnTx/>
                <a:uFillTx/>
                <a:latin typeface="Arial"/>
                <a:ea typeface="+mn-lt"/>
                <a:cs typeface="Calibri" panose="020F0502020204030204"/>
              </a:rPr>
              <a:t> Statewide Tip Sheets </a:t>
            </a:r>
            <a:endParaRPr kumimoji="0" lang="en-US" sz="1600" b="0" i="0" u="none" strike="noStrike" kern="1200" cap="none" spc="0" normalizeH="0" baseline="0" noProof="0">
              <a:ln>
                <a:noFill/>
              </a:ln>
              <a:solidFill>
                <a:srgbClr val="444C55">
                  <a:lumMod val="50000"/>
                </a:srgbClr>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srgbClr val="444C55">
                    <a:lumMod val="50000"/>
                  </a:srgbClr>
                </a:solidFill>
                <a:effectLst/>
                <a:uLnTx/>
                <a:uFillTx/>
                <a:latin typeface="Arial"/>
                <a:ea typeface="+mn-lt"/>
                <a:cs typeface="Calibri" panose="020F0502020204030204"/>
              </a:rPr>
              <a:t>Respectful Care Posters and PREM survey</a:t>
            </a:r>
            <a:r>
              <a:rPr kumimoji="0" lang="en-US" sz="1600" b="0" i="0" u="none" strike="noStrike" kern="1200" cap="none" spc="0" normalizeH="0" baseline="0" noProof="0">
                <a:ln>
                  <a:noFill/>
                </a:ln>
                <a:solidFill>
                  <a:srgbClr val="444C55"/>
                </a:solidFill>
                <a:effectLst/>
                <a:uLnTx/>
                <a:uFillTx/>
                <a:latin typeface="Arial"/>
                <a:ea typeface="+mn-lt"/>
                <a:cs typeface="Calibri" panose="020F0502020204030204"/>
              </a:rPr>
              <a:t> </a:t>
            </a:r>
            <a:endParaRPr kumimoji="0" lang="en-US" sz="1600" b="0" i="0" u="none" strike="noStrike" kern="1200" cap="none" spc="0" normalizeH="0" baseline="0" noProof="0">
              <a:ln>
                <a:noFill/>
              </a:ln>
              <a:solidFill>
                <a:srgbClr val="444C55"/>
              </a:solidFill>
              <a:effectLst/>
              <a:uLnTx/>
              <a:uFillTx/>
              <a:latin typeface="Arial"/>
              <a:ea typeface="+mn-ea"/>
              <a:cs typeface="+mn-cs"/>
            </a:endParaRPr>
          </a:p>
        </p:txBody>
      </p:sp>
      <p:sp>
        <p:nvSpPr>
          <p:cNvPr id="18" name="TextBox 17">
            <a:extLst>
              <a:ext uri="{FF2B5EF4-FFF2-40B4-BE49-F238E27FC236}">
                <a16:creationId xmlns:a16="http://schemas.microsoft.com/office/drawing/2014/main" id="{496D19F1-4323-9234-C222-A9D3DEBE79D7}"/>
              </a:ext>
            </a:extLst>
          </p:cNvPr>
          <p:cNvSpPr txBox="1"/>
          <p:nvPr/>
        </p:nvSpPr>
        <p:spPr>
          <a:xfrm rot="21421928">
            <a:off x="6221052" y="1692971"/>
            <a:ext cx="3478393" cy="280076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0B050"/>
                </a:solidFill>
                <a:effectLst/>
                <a:uLnTx/>
                <a:uFillTx/>
                <a:latin typeface="Arial" panose="020B0604020202020204"/>
                <a:ea typeface="+mn-ea"/>
                <a:cs typeface="Arial"/>
              </a:rPr>
              <a:t>MNO-OB</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srgbClr val="444C55">
                    <a:lumMod val="50000"/>
                  </a:srgbClr>
                </a:solidFill>
                <a:effectLst/>
                <a:uLnTx/>
                <a:uFillTx/>
                <a:latin typeface="Arial" panose="020B0604020202020204"/>
                <a:ea typeface="+mn-ea"/>
                <a:cs typeface="Arial" panose="020B0604020202020204"/>
              </a:rPr>
              <a:t>MNO-OB Sustainability Plan</a:t>
            </a:r>
            <a:endParaRPr kumimoji="0" lang="en-US" sz="1600" b="0" i="0" u="none" strike="noStrike" kern="1200" cap="none" spc="0" normalizeH="0" baseline="0" noProof="0">
              <a:ln>
                <a:noFill/>
              </a:ln>
              <a:solidFill>
                <a:srgbClr val="444C55">
                  <a:lumMod val="50000"/>
                </a:srgbClr>
              </a:solidFill>
              <a:effectLst/>
              <a:uLnTx/>
              <a:uFillTx/>
              <a:latin typeface="Arial"/>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srgbClr val="444C55">
                    <a:lumMod val="50000"/>
                  </a:srgbClr>
                </a:solidFill>
                <a:effectLst/>
                <a:uLnTx/>
                <a:uFillTx/>
                <a:latin typeface="Arial"/>
                <a:ea typeface="+mn-lt"/>
                <a:cs typeface="Calibri" panose="020F0502020204030204"/>
              </a:rPr>
              <a:t>Provider &amp; Nurse </a:t>
            </a:r>
            <a:r>
              <a:rPr kumimoji="0" lang="en-US" sz="1600" b="0" i="0" u="none" strike="noStrike" kern="1200" cap="none" spc="0" normalizeH="0" baseline="0" noProof="0" err="1">
                <a:ln>
                  <a:noFill/>
                </a:ln>
                <a:solidFill>
                  <a:srgbClr val="444C55">
                    <a:lumMod val="50000"/>
                  </a:srgbClr>
                </a:solidFill>
                <a:effectLst/>
                <a:uLnTx/>
                <a:uFillTx/>
                <a:latin typeface="Arial"/>
                <a:ea typeface="+mn-lt"/>
                <a:cs typeface="Calibri" panose="020F0502020204030204"/>
              </a:rPr>
              <a:t>eModules</a:t>
            </a:r>
            <a:endParaRPr kumimoji="0" lang="en-US" sz="1600" b="0" i="0" u="none" strike="noStrike" kern="1200" cap="none" spc="0" normalizeH="0" baseline="0" noProof="0">
              <a:ln>
                <a:noFill/>
              </a:ln>
              <a:solidFill>
                <a:srgbClr val="444C55">
                  <a:lumMod val="50000"/>
                </a:srgbClr>
              </a:solidFill>
              <a:effectLst/>
              <a:uLnTx/>
              <a:uFillTx/>
              <a:latin typeface="Arial"/>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srgbClr val="444C55">
                    <a:lumMod val="50000"/>
                  </a:srgbClr>
                </a:solidFill>
                <a:effectLst/>
                <a:uLnTx/>
                <a:uFillTx/>
                <a:latin typeface="Arial"/>
                <a:ea typeface="+mn-lt"/>
                <a:cs typeface="Calibri" panose="020F0502020204030204"/>
              </a:rPr>
              <a:t>Narcan Information (DOPP, Counseling)</a:t>
            </a:r>
            <a:endParaRPr kumimoji="0" lang="en-US" sz="1600" b="0" i="0" u="none" strike="noStrike" kern="1200" cap="none" spc="0" normalizeH="0" baseline="0" noProof="0">
              <a:ln>
                <a:noFill/>
              </a:ln>
              <a:solidFill>
                <a:srgbClr val="444C55">
                  <a:lumMod val="50000"/>
                </a:srgbClr>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1600" b="1" i="0" u="sng" strike="noStrike" kern="1200" cap="none" spc="0" normalizeH="0" baseline="0" noProof="0">
              <a:ln>
                <a:noFill/>
              </a:ln>
              <a:solidFill>
                <a:srgbClr val="6B95FD">
                  <a:lumMod val="50000"/>
                </a:srgbClr>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6B95FD">
                    <a:lumMod val="50000"/>
                  </a:srgbClr>
                </a:solidFill>
                <a:effectLst/>
                <a:uLnTx/>
                <a:uFillTx/>
                <a:latin typeface="Arial" panose="020B0604020202020204"/>
                <a:ea typeface="+mn-ea"/>
                <a:cs typeface="+mn-cs"/>
              </a:rPr>
              <a:t>QI Tools</a:t>
            </a:r>
            <a:endParaRPr kumimoji="0" lang="en-US" sz="1600" b="1" i="0" u="sng" strike="noStrike" kern="1200" cap="none" spc="0" normalizeH="0" baseline="0" noProof="0">
              <a:ln>
                <a:noFill/>
              </a:ln>
              <a:solidFill>
                <a:srgbClr val="6B95FD">
                  <a:lumMod val="50000"/>
                </a:srgbClr>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srgbClr val="F3F6FB">
                    <a:lumMod val="10000"/>
                  </a:srgbClr>
                </a:solidFill>
                <a:effectLst/>
                <a:uLnTx/>
                <a:uFillTx/>
                <a:latin typeface="Arial" panose="020B0604020202020204"/>
                <a:ea typeface="+mn-ea"/>
                <a:cs typeface="Arial"/>
              </a:rPr>
              <a:t>PDSA worksheet</a:t>
            </a:r>
            <a:endParaRPr kumimoji="0" lang="en-US" sz="1600" b="0" i="0" u="none" strike="noStrike" kern="1200" cap="none" spc="0" normalizeH="0" baseline="0" noProof="0">
              <a:ln>
                <a:noFill/>
              </a:ln>
              <a:solidFill>
                <a:srgbClr val="F3F6FB">
                  <a:lumMod val="10000"/>
                </a:srgbClr>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srgbClr val="F3F6FB">
                    <a:lumMod val="10000"/>
                  </a:srgbClr>
                </a:solidFill>
                <a:effectLst/>
                <a:uLnTx/>
                <a:uFillTx/>
                <a:latin typeface="Arial" panose="020B0604020202020204"/>
                <a:ea typeface="+mn-ea"/>
                <a:cs typeface="Arial"/>
              </a:rPr>
              <a:t>30/60/90d worksheet</a:t>
            </a:r>
            <a:endParaRPr kumimoji="0" lang="en-US" sz="1600" b="0" i="0" u="none" strike="noStrike" kern="1200" cap="none" spc="0" normalizeH="0" baseline="0" noProof="0">
              <a:ln>
                <a:noFill/>
              </a:ln>
              <a:solidFill>
                <a:srgbClr val="F3F6FB">
                  <a:lumMod val="10000"/>
                </a:srgbClr>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srgbClr val="F3F6FB">
                    <a:lumMod val="10000"/>
                  </a:srgbClr>
                </a:solidFill>
                <a:effectLst/>
                <a:uLnTx/>
                <a:uFillTx/>
                <a:latin typeface="Arial" panose="020B0604020202020204"/>
                <a:ea typeface="+mn-ea"/>
                <a:cs typeface="Arial"/>
              </a:rPr>
              <a:t>Grand Rounds Requests</a:t>
            </a:r>
            <a:endParaRPr kumimoji="0" lang="en-US" sz="1600" b="0" i="0" u="none" strike="noStrike" kern="1200" cap="none" spc="0" normalizeH="0" baseline="0" noProof="0">
              <a:ln>
                <a:noFill/>
              </a:ln>
              <a:solidFill>
                <a:srgbClr val="F3F6FB">
                  <a:lumMod val="10000"/>
                </a:srgbClr>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srgbClr val="F3F6FB">
                    <a:lumMod val="10000"/>
                  </a:srgbClr>
                </a:solidFill>
                <a:effectLst/>
                <a:uLnTx/>
                <a:uFillTx/>
                <a:latin typeface="Arial"/>
                <a:ea typeface="+mn-ea"/>
                <a:cs typeface="Arial"/>
              </a:rPr>
              <a:t>Key Player Meeting Requests</a:t>
            </a:r>
          </a:p>
        </p:txBody>
      </p:sp>
    </p:spTree>
    <p:extLst>
      <p:ext uri="{BB962C8B-B14F-4D97-AF65-F5344CB8AC3E}">
        <p14:creationId xmlns:p14="http://schemas.microsoft.com/office/powerpoint/2010/main" val="833978934"/>
      </p:ext>
    </p:extLst>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7FE2-0843-D9FE-7D06-E35541DB3BBF}"/>
              </a:ext>
            </a:extLst>
          </p:cNvPr>
          <p:cNvSpPr>
            <a:spLocks noGrp="1"/>
          </p:cNvSpPr>
          <p:nvPr>
            <p:ph type="title"/>
          </p:nvPr>
        </p:nvSpPr>
        <p:spPr>
          <a:xfrm>
            <a:off x="319314" y="135315"/>
            <a:ext cx="8311848" cy="1325563"/>
          </a:xfrm>
          <a:noFill/>
        </p:spPr>
        <p:txBody>
          <a:bodyPr/>
          <a:lstStyle/>
          <a:p>
            <a:r>
              <a:rPr lang="en-US">
                <a:ea typeface="Lato Medium"/>
                <a:cs typeface="Lato Medium"/>
              </a:rPr>
              <a:t>Optimal OUD Care – Reducing Preterm Birth</a:t>
            </a:r>
            <a:endParaRPr lang="en-US"/>
          </a:p>
        </p:txBody>
      </p:sp>
      <p:sp>
        <p:nvSpPr>
          <p:cNvPr id="4" name="Slide Number Placeholder 3">
            <a:extLst>
              <a:ext uri="{FF2B5EF4-FFF2-40B4-BE49-F238E27FC236}">
                <a16:creationId xmlns:a16="http://schemas.microsoft.com/office/drawing/2014/main" id="{F0C0D9CD-110A-670A-5229-C7F87EF6212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dirty="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16C630B-EB8C-292C-A72F-19D29580618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11" name="Picture 11" descr="Chart, bar chart&#10;&#10;Description automatically generated">
            <a:extLst>
              <a:ext uri="{FF2B5EF4-FFF2-40B4-BE49-F238E27FC236}">
                <a16:creationId xmlns:a16="http://schemas.microsoft.com/office/drawing/2014/main" id="{D1772E33-64F1-01A4-FC78-223BF3C11DC7}"/>
              </a:ext>
            </a:extLst>
          </p:cNvPr>
          <p:cNvPicPr>
            <a:picLocks noGrp="1" noChangeAspect="1"/>
          </p:cNvPicPr>
          <p:nvPr>
            <p:ph idx="1"/>
          </p:nvPr>
        </p:nvPicPr>
        <p:blipFill>
          <a:blip r:embed="rId3"/>
          <a:stretch>
            <a:fillRect/>
          </a:stretch>
        </p:blipFill>
        <p:spPr>
          <a:xfrm>
            <a:off x="1582395" y="1390196"/>
            <a:ext cx="9634995" cy="4024768"/>
          </a:xfrm>
        </p:spPr>
      </p:pic>
      <p:sp>
        <p:nvSpPr>
          <p:cNvPr id="3" name="TextBox 2">
            <a:extLst>
              <a:ext uri="{FF2B5EF4-FFF2-40B4-BE49-F238E27FC236}">
                <a16:creationId xmlns:a16="http://schemas.microsoft.com/office/drawing/2014/main" id="{D96DFCF0-03F0-787E-153A-0B7538B4A737}"/>
              </a:ext>
            </a:extLst>
          </p:cNvPr>
          <p:cNvSpPr txBox="1"/>
          <p:nvPr/>
        </p:nvSpPr>
        <p:spPr>
          <a:xfrm>
            <a:off x="9260114" y="3771899"/>
            <a:ext cx="2757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4C55"/>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C814DC64-71A4-E152-5253-1A54EE5266A9}"/>
              </a:ext>
            </a:extLst>
          </p:cNvPr>
          <p:cNvSpPr txBox="1"/>
          <p:nvPr/>
        </p:nvSpPr>
        <p:spPr>
          <a:xfrm>
            <a:off x="10530113" y="3028041"/>
            <a:ext cx="2757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4C55"/>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E5762D54-34C2-EB8F-8285-FD4CCEDDB9E7}"/>
              </a:ext>
            </a:extLst>
          </p:cNvPr>
          <p:cNvSpPr txBox="1"/>
          <p:nvPr/>
        </p:nvSpPr>
        <p:spPr>
          <a:xfrm>
            <a:off x="779840" y="5337011"/>
            <a:ext cx="1070791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Reductions in Preterm Birth for patients with optimal OUD care remained significant in a subgroup analysis including only patients who received prenatal care, *p &lt;0.05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4071101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686763" y="245148"/>
            <a:ext cx="4620584" cy="1926115"/>
          </a:xfrm>
        </p:spPr>
        <p:txBody>
          <a:bodyPr vert="horz" lIns="91440" tIns="45720" rIns="91440" bIns="45720" rtlCol="0" anchor="b">
            <a:normAutofit/>
          </a:bodyPr>
          <a:lstStyle/>
          <a:p>
            <a:pPr>
              <a:lnSpc>
                <a:spcPct val="90000"/>
              </a:lnSpc>
            </a:pPr>
            <a:r>
              <a:rPr lang="en-US" sz="4400">
                <a:solidFill>
                  <a:schemeClr val="tx1"/>
                </a:solidFill>
                <a:ea typeface="+mj-ea"/>
                <a:cs typeface="+mj-cs"/>
              </a:rPr>
              <a:t>What comes next?</a:t>
            </a:r>
            <a:br>
              <a:rPr lang="en-US" sz="4400">
                <a:solidFill>
                  <a:schemeClr val="tx1"/>
                </a:solidFill>
                <a:ea typeface="+mj-ea"/>
                <a:cs typeface="+mj-cs"/>
              </a:rPr>
            </a:br>
            <a:r>
              <a:rPr lang="en-US" sz="4400">
                <a:solidFill>
                  <a:schemeClr val="tx1"/>
                </a:solidFill>
                <a:ea typeface="+mj-ea"/>
                <a:cs typeface="+mj-cs"/>
              </a:rPr>
              <a:t>Sustain in 2022 and beyond</a:t>
            </a:r>
          </a:p>
        </p:txBody>
      </p:sp>
      <p:sp>
        <p:nvSpPr>
          <p:cNvPr id="5" name="Footer Placeholder 4"/>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Illinois Perinatal Quality Collaborative</a:t>
            </a:r>
          </a:p>
        </p:txBody>
      </p:sp>
      <p:sp>
        <p:nvSpPr>
          <p:cNvPr id="4" name="Slide Number Placeholder 3"/>
          <p:cNvSpPr>
            <a:spLocks noGrp="1"/>
          </p:cNvSpPr>
          <p:nvPr>
            <p:ph type="sldNum" sz="quarter" idx="10"/>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033E4B-E3EB-3D46-B2D8-3159663620FA}" type="slidenum">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61</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6C99A7DE-1C94-108D-3DDF-6ED0B1079461}"/>
              </a:ext>
            </a:extLst>
          </p:cNvPr>
          <p:cNvSpPr>
            <a:spLocks noGrp="1"/>
          </p:cNvSpPr>
          <p:nvPr>
            <p:ph idx="1"/>
          </p:nvPr>
        </p:nvSpPr>
        <p:spPr>
          <a:xfrm>
            <a:off x="609600" y="2171989"/>
            <a:ext cx="5054884" cy="4365715"/>
          </a:xfrm>
        </p:spPr>
        <p:txBody>
          <a:bodyPr vert="horz" lIns="91440" tIns="45720" rIns="91440" bIns="45720" rtlCol="0" anchor="t">
            <a:noAutofit/>
          </a:bodyPr>
          <a:lstStyle/>
          <a:p>
            <a:pPr>
              <a:buFont typeface="Wingdings" panose="020B0604020202020204" pitchFamily="34" charset="0"/>
              <a:buChar char="ü"/>
            </a:pPr>
            <a:r>
              <a:rPr lang="en-US">
                <a:ea typeface="Lato"/>
                <a:cs typeface="Lato"/>
              </a:rPr>
              <a:t>Continue compliance monitoring and review of OUD cases to achieve optimal OUD care</a:t>
            </a:r>
          </a:p>
          <a:p>
            <a:pPr>
              <a:buFont typeface="Wingdings" panose="020B0604020202020204" pitchFamily="34" charset="0"/>
              <a:buChar char="ü"/>
            </a:pPr>
            <a:r>
              <a:rPr lang="en-US">
                <a:ea typeface="Lato"/>
                <a:cs typeface="Lato"/>
              </a:rPr>
              <a:t>Work with your team to review your sustainability plan and make any updates on protocol changes since 2020</a:t>
            </a:r>
            <a:endParaRPr lang="en-US"/>
          </a:p>
          <a:p>
            <a:pPr>
              <a:buFont typeface="Wingdings" panose="020B0604020202020204" pitchFamily="34" charset="0"/>
              <a:buChar char="ü"/>
            </a:pPr>
            <a:r>
              <a:rPr lang="en-US">
                <a:ea typeface="Lato"/>
                <a:cs typeface="Lato"/>
              </a:rPr>
              <a:t>Attend MNO-OB breakout session to discuss strategies to provide optimal OUD care in sustainability</a:t>
            </a:r>
            <a:endParaRPr lang="en-US"/>
          </a:p>
        </p:txBody>
      </p:sp>
    </p:spTree>
    <p:extLst>
      <p:ext uri="{BB962C8B-B14F-4D97-AF65-F5344CB8AC3E}">
        <p14:creationId xmlns:p14="http://schemas.microsoft.com/office/powerpoint/2010/main" val="38662017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42E12D1-955F-DF4F-AB3C-A0F8A41B499B}"/>
              </a:ext>
            </a:extLst>
          </p:cNvPr>
          <p:cNvSpPr>
            <a:spLocks noGrp="1"/>
          </p:cNvSpPr>
          <p:nvPr>
            <p:ph type="title"/>
          </p:nvPr>
        </p:nvSpPr>
        <p:spPr>
          <a:xfrm>
            <a:off x="107515" y="621579"/>
            <a:ext cx="4546000" cy="2027227"/>
          </a:xfrm>
        </p:spPr>
        <p:txBody>
          <a:bodyPr anchor="t">
            <a:normAutofit/>
          </a:bodyPr>
          <a:lstStyle/>
          <a:p>
            <a:pPr algn="ctr"/>
            <a:r>
              <a:rPr lang="en-US" sz="5400">
                <a:solidFill>
                  <a:srgbClr val="FFFFFF"/>
                </a:solidFill>
                <a:ea typeface="Lato Medium"/>
                <a:cs typeface="Lato Medium"/>
              </a:rPr>
              <a:t>Goals for Today</a:t>
            </a:r>
            <a:endParaRPr lang="en-US"/>
          </a:p>
        </p:txBody>
      </p:sp>
      <p:sp>
        <p:nvSpPr>
          <p:cNvPr id="7" name="Footer Placeholder 6">
            <a:extLst>
              <a:ext uri="{FF2B5EF4-FFF2-40B4-BE49-F238E27FC236}">
                <a16:creationId xmlns:a16="http://schemas.microsoft.com/office/drawing/2014/main" id="{3EB9706F-A3D6-E446-86DE-DCE541D2CEFF}"/>
              </a:ext>
            </a:extLst>
          </p:cNvPr>
          <p:cNvSpPr>
            <a:spLocks noGrp="1"/>
          </p:cNvSpPr>
          <p:nvPr>
            <p:ph type="ftr" sz="quarter" idx="11"/>
          </p:nvPr>
        </p:nvSpPr>
        <p:spPr>
          <a:xfrm>
            <a:off x="102809" y="6428003"/>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6" name="Slide Number Placeholder 5">
            <a:extLst>
              <a:ext uri="{FF2B5EF4-FFF2-40B4-BE49-F238E27FC236}">
                <a16:creationId xmlns:a16="http://schemas.microsoft.com/office/drawing/2014/main" id="{EB71EC4D-80CD-8A4C-AD10-7915639710A4}"/>
              </a:ext>
            </a:extLst>
          </p:cNvPr>
          <p:cNvSpPr>
            <a:spLocks noGrp="1"/>
          </p:cNvSpPr>
          <p:nvPr>
            <p:ph type="sldNum" sz="quarter" idx="10"/>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62</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graphicFrame>
        <p:nvGraphicFramePr>
          <p:cNvPr id="34" name="Content Placeholder 4">
            <a:extLst>
              <a:ext uri="{FF2B5EF4-FFF2-40B4-BE49-F238E27FC236}">
                <a16:creationId xmlns:a16="http://schemas.microsoft.com/office/drawing/2014/main" id="{FCB464A9-AC3A-0191-3E4A-279B962D629E}"/>
              </a:ext>
            </a:extLst>
          </p:cNvPr>
          <p:cNvGraphicFramePr/>
          <p:nvPr/>
        </p:nvGraphicFramePr>
        <p:xfrm>
          <a:off x="5126730" y="-3120"/>
          <a:ext cx="7067259" cy="6860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13294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7B71-FCC3-DEA8-0AEA-EAD6213180DC}"/>
              </a:ext>
            </a:extLst>
          </p:cNvPr>
          <p:cNvSpPr>
            <a:spLocks noGrp="1"/>
          </p:cNvSpPr>
          <p:nvPr>
            <p:ph type="title"/>
          </p:nvPr>
        </p:nvSpPr>
        <p:spPr>
          <a:xfrm>
            <a:off x="7573471" y="1179197"/>
            <a:ext cx="4087306" cy="2889114"/>
          </a:xfrm>
        </p:spPr>
        <p:txBody>
          <a:bodyPr vert="horz" lIns="91440" tIns="45720" rIns="91440" bIns="45720" rtlCol="0" anchor="b">
            <a:normAutofit/>
          </a:bodyPr>
          <a:lstStyle/>
          <a:p>
            <a:pPr>
              <a:lnSpc>
                <a:spcPct val="90000"/>
              </a:lnSpc>
            </a:pPr>
            <a:r>
              <a:rPr lang="en-US" sz="6000">
                <a:solidFill>
                  <a:schemeClr val="tx1"/>
                </a:solidFill>
                <a:ea typeface="+mj-ea"/>
                <a:cs typeface="+mj-cs"/>
              </a:rPr>
              <a:t>Questions?</a:t>
            </a:r>
          </a:p>
        </p:txBody>
      </p:sp>
      <p:sp>
        <p:nvSpPr>
          <p:cNvPr id="3" name="Subtitle 2">
            <a:extLst>
              <a:ext uri="{FF2B5EF4-FFF2-40B4-BE49-F238E27FC236}">
                <a16:creationId xmlns:a16="http://schemas.microsoft.com/office/drawing/2014/main" id="{49DCB77F-BDC9-0833-4957-EBC057139CC3}"/>
              </a:ext>
            </a:extLst>
          </p:cNvPr>
          <p:cNvSpPr>
            <a:spLocks noGrp="1"/>
          </p:cNvSpPr>
          <p:nvPr>
            <p:ph type="subTitle" idx="1"/>
          </p:nvPr>
        </p:nvSpPr>
        <p:spPr>
          <a:xfrm>
            <a:off x="7706517" y="4121941"/>
            <a:ext cx="3397877" cy="1147863"/>
          </a:xfrm>
        </p:spPr>
        <p:txBody>
          <a:bodyPr vert="horz" lIns="91440" tIns="45720" rIns="91440" bIns="45720" rtlCol="0" anchor="t">
            <a:noAutofit/>
          </a:bodyPr>
          <a:lstStyle/>
          <a:p>
            <a:pPr algn="ctr">
              <a:lnSpc>
                <a:spcPct val="90000"/>
              </a:lnSpc>
            </a:pPr>
            <a:r>
              <a:rPr lang="en-US" sz="2800" b="1">
                <a:ea typeface="+mn-ea"/>
                <a:cs typeface="+mn-cs"/>
              </a:rPr>
              <a:t>Please put all questions  in the </a:t>
            </a:r>
            <a:r>
              <a:rPr lang="en-US" sz="2800" b="1" u="sng">
                <a:ea typeface="+mn-ea"/>
                <a:cs typeface="+mn-cs"/>
              </a:rPr>
              <a:t>Q&amp;A section</a:t>
            </a:r>
            <a:r>
              <a:rPr lang="en-US" sz="2800" b="1">
                <a:ea typeface="+mn-ea"/>
                <a:cs typeface="+mn-cs"/>
              </a:rPr>
              <a:t> </a:t>
            </a:r>
          </a:p>
          <a:p>
            <a:pPr algn="ctr">
              <a:lnSpc>
                <a:spcPct val="90000"/>
              </a:lnSpc>
            </a:pPr>
            <a:r>
              <a:rPr lang="en-US" sz="2800" b="1">
                <a:ea typeface="+mn-ea"/>
                <a:cs typeface="+mn-cs"/>
              </a:rPr>
              <a:t>or email us at info@ilpqc.org</a:t>
            </a:r>
            <a:endParaRPr lang="en-US" sz="2800" b="1">
              <a:ea typeface="+mn-ea"/>
              <a:cs typeface="Calibri"/>
            </a:endParaRP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556289"/>
      </p:ext>
    </p:extLst>
  </p:cSld>
  <p:clrMapOvr>
    <a:overrideClrMapping bg1="dk1" tx1="lt1" bg2="dk2" tx2="lt2" accent1="accent1" accent2="accent2" accent3="accent3" accent4="accent4" accent5="accent5" accent6="accent6" hlink="hlink" folHlink="folHlink"/>
  </p:clrMapOvr>
  <p:extLst>
    <p:ext uri="{6950BFC3-D8DA-4A85-94F7-54DA5524770B}">
      <p188:commentRel xmlns:p188="http://schemas.microsoft.com/office/powerpoint/2018/8/main" r:id="rId2"/>
    </p:ext>
  </p:extLs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4" descr="A person holding a baby&#10;&#10;Description automatically generated">
            <a:extLst>
              <a:ext uri="{FF2B5EF4-FFF2-40B4-BE49-F238E27FC236}">
                <a16:creationId xmlns:a16="http://schemas.microsoft.com/office/drawing/2014/main" id="{8483AB62-D6A9-82F0-5057-4853ADA9500D}"/>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938776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85738"/>
            <a:ext cx="7469529" cy="1325563"/>
          </a:xfrm>
          <a:noFill/>
        </p:spPr>
        <p:txBody>
          <a:bodyPr/>
          <a:lstStyle/>
          <a:p>
            <a:r>
              <a:rPr lang="en-US">
                <a:ea typeface="Lato Medium"/>
                <a:cs typeface="Lato Medium"/>
              </a:rPr>
              <a:t>OB Storyboards: Learn and Share</a:t>
            </a:r>
            <a:endParaRPr lang="en-US">
              <a:ea typeface="Lato Medium"/>
            </a:endParaRPr>
          </a:p>
        </p:txBody>
      </p:sp>
      <p:sp>
        <p:nvSpPr>
          <p:cNvPr id="3" name="Content Placeholder 2"/>
          <p:cNvSpPr>
            <a:spLocks noGrp="1"/>
          </p:cNvSpPr>
          <p:nvPr>
            <p:ph idx="1"/>
          </p:nvPr>
        </p:nvSpPr>
        <p:spPr>
          <a:xfrm>
            <a:off x="467212" y="1703988"/>
            <a:ext cx="6282646" cy="4457521"/>
          </a:xfrm>
        </p:spPr>
        <p:txBody>
          <a:bodyPr vert="horz" lIns="91440" tIns="45720" rIns="91440" bIns="45720" rtlCol="0" anchor="t">
            <a:normAutofit fontScale="77500" lnSpcReduction="20000"/>
          </a:bodyPr>
          <a:lstStyle/>
          <a:p>
            <a:r>
              <a:rPr lang="en-US" sz="2800">
                <a:ea typeface="+mn-lt"/>
                <a:cs typeface="+mn-lt"/>
              </a:rPr>
              <a:t>Make sure you take the time to check out the virtual storyboards  </a:t>
            </a:r>
          </a:p>
          <a:p>
            <a:r>
              <a:rPr lang="en-US" sz="2800">
                <a:ea typeface="+mn-lt"/>
                <a:cs typeface="+mn-lt"/>
              </a:rPr>
              <a:t>Hospital teams share their QI progress from this year</a:t>
            </a:r>
          </a:p>
          <a:p>
            <a:r>
              <a:rPr lang="en-US" sz="2800">
                <a:ea typeface="+mn-lt"/>
                <a:cs typeface="+mn-lt"/>
              </a:rPr>
              <a:t>Storyboards can be found on the Face to Face Home page (</a:t>
            </a:r>
            <a:r>
              <a:rPr lang="en-US" sz="2800" b="1" u="sng">
                <a:ea typeface="+mn-lt"/>
                <a:cs typeface="+mn-lt"/>
              </a:rPr>
              <a:t>scroll down to see them</a:t>
            </a:r>
            <a:r>
              <a:rPr lang="en-US" sz="2800">
                <a:ea typeface="+mn-lt"/>
                <a:cs typeface="+mn-lt"/>
              </a:rPr>
              <a:t>)</a:t>
            </a:r>
          </a:p>
          <a:p>
            <a:r>
              <a:rPr lang="en-US" sz="2800">
                <a:ea typeface="+mn-lt"/>
                <a:cs typeface="+mn-lt"/>
              </a:rPr>
              <a:t>Storyboard Lunch session </a:t>
            </a:r>
          </a:p>
          <a:p>
            <a:pPr lvl="1"/>
            <a:r>
              <a:rPr lang="en-US" sz="2400">
                <a:ea typeface="+mn-lt"/>
                <a:cs typeface="+mn-lt"/>
              </a:rPr>
              <a:t>11:50-1:00pm</a:t>
            </a:r>
          </a:p>
          <a:p>
            <a:r>
              <a:rPr lang="en-US" sz="2800">
                <a:ea typeface="+mn-lt"/>
                <a:cs typeface="+mn-lt"/>
              </a:rPr>
              <a:t>Review the storyboards, submit the review form, be entered into the </a:t>
            </a:r>
            <a:r>
              <a:rPr lang="en-US" sz="2800" b="1" u="sng">
                <a:ea typeface="+mn-lt"/>
                <a:cs typeface="+mn-lt"/>
              </a:rPr>
              <a:t>RAFFLE to win 1 of 3 $50 VISA</a:t>
            </a:r>
            <a:r>
              <a:rPr lang="en-US" sz="2800">
                <a:ea typeface="+mn-lt"/>
                <a:cs typeface="+mn-lt"/>
              </a:rPr>
              <a:t> gift cards at wrap up!</a:t>
            </a:r>
          </a:p>
          <a:p>
            <a:pPr>
              <a:spcBef>
                <a:spcPts val="0"/>
              </a:spcBef>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0240" y="4178011"/>
            <a:ext cx="3535060" cy="2600974"/>
          </a:xfrm>
          <a:prstGeom prst="rect">
            <a:avLst/>
          </a:prstGeom>
        </p:spPr>
      </p:pic>
      <p:pic>
        <p:nvPicPr>
          <p:cNvPr id="8" name="Picture 8" descr="A picture containing treemap chart&#10;&#10;Description automatically generated">
            <a:extLst>
              <a:ext uri="{FF2B5EF4-FFF2-40B4-BE49-F238E27FC236}">
                <a16:creationId xmlns:a16="http://schemas.microsoft.com/office/drawing/2014/main" id="{7620F8A6-A7B7-1598-95F8-64542263B55F}"/>
              </a:ext>
            </a:extLst>
          </p:cNvPr>
          <p:cNvPicPr>
            <a:picLocks noChangeAspect="1"/>
          </p:cNvPicPr>
          <p:nvPr/>
        </p:nvPicPr>
        <p:blipFill>
          <a:blip r:embed="rId5"/>
          <a:stretch>
            <a:fillRect/>
          </a:stretch>
        </p:blipFill>
        <p:spPr>
          <a:xfrm>
            <a:off x="6747182" y="1467016"/>
            <a:ext cx="5121875" cy="26074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015114006"/>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6458" y="1698666"/>
            <a:ext cx="1662546" cy="2130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24860" y="1685432"/>
            <a:ext cx="1736128" cy="2110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32926" y="1685468"/>
            <a:ext cx="1690397" cy="2152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96215" y="1685432"/>
            <a:ext cx="1675537" cy="2164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85611" y="4142439"/>
            <a:ext cx="1644819" cy="2144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32926" y="4142439"/>
            <a:ext cx="1690397" cy="2130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634050" y="4164103"/>
            <a:ext cx="1757867" cy="21158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440586" y="1678833"/>
            <a:ext cx="1645226" cy="2171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itle 1"/>
          <p:cNvSpPr>
            <a:spLocks noGrp="1"/>
          </p:cNvSpPr>
          <p:nvPr>
            <p:ph type="title"/>
          </p:nvPr>
        </p:nvSpPr>
        <p:spPr>
          <a:xfrm>
            <a:off x="476501" y="239545"/>
            <a:ext cx="10972800" cy="1325563"/>
          </a:xfrm>
          <a:noFill/>
        </p:spPr>
        <p:txBody>
          <a:bodyPr/>
          <a:lstStyle/>
          <a:p>
            <a:r>
              <a:rPr lang="en-US">
                <a:ea typeface="Lato Medium"/>
                <a:cs typeface="Lato Medium"/>
              </a:rPr>
              <a:t>ILPQC Central Team</a:t>
            </a:r>
            <a:endParaRPr lang="en-US"/>
          </a:p>
        </p:txBody>
      </p:sp>
      <p:pic>
        <p:nvPicPr>
          <p:cNvPr id="9" name="Picture 8"/>
          <p:cNvPicPr>
            <a:picLocks noChangeAspect="1"/>
          </p:cNvPicPr>
          <p:nvPr/>
        </p:nvPicPr>
        <p:blipFill rotWithShape="1">
          <a:blip r:embed="rId11" cstate="screen">
            <a:extLst>
              <a:ext uri="{28A0092B-C50C-407E-A947-70E740481C1C}">
                <a14:useLocalDpi xmlns:a14="http://schemas.microsoft.com/office/drawing/2010/main"/>
              </a:ext>
            </a:extLst>
          </a:blip>
          <a:srcRect l="-1523"/>
          <a:stretch/>
        </p:blipFill>
        <p:spPr>
          <a:xfrm>
            <a:off x="756458" y="4156882"/>
            <a:ext cx="1697838" cy="2130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476501" y="3254251"/>
            <a:ext cx="2165099" cy="7386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srgbClr val="004990"/>
                </a:solidFill>
                <a:effectLst/>
                <a:uLnTx/>
                <a:uFillTx/>
                <a:latin typeface="Calibri" panose="020F0502020204030204"/>
                <a:ea typeface="+mn-ea"/>
                <a:cs typeface="Arial" panose="020B0604020202020204" pitchFamily="34" charset="0"/>
              </a:rPr>
              <a:t>Ann Borders, MD, MSc, MPH</a:t>
            </a:r>
            <a:r>
              <a:rPr kumimoji="0" lang="en-US" altLang="en-US" sz="1400" b="0" i="0" u="none" strike="noStrike" kern="1200" cap="none" spc="0" normalizeH="0" baseline="0" noProof="0">
                <a:ln>
                  <a:noFill/>
                </a:ln>
                <a:solidFill>
                  <a:srgbClr val="444C55"/>
                </a:solidFill>
                <a:effectLst/>
                <a:uLnTx/>
                <a:uFillTx/>
                <a:latin typeface="Calibri" panose="020F0502020204030204"/>
                <a:ea typeface="+mn-ea"/>
                <a:cs typeface="Arial" panose="020B0604020202020204" pitchFamily="34" charset="0"/>
              </a:rPr>
              <a:t>: Executive Director, OB Lead</a:t>
            </a:r>
          </a:p>
        </p:txBody>
      </p:sp>
      <p:sp>
        <p:nvSpPr>
          <p:cNvPr id="16" name="Rectangle 15"/>
          <p:cNvSpPr/>
          <p:nvPr/>
        </p:nvSpPr>
        <p:spPr>
          <a:xfrm>
            <a:off x="2707891" y="3447075"/>
            <a:ext cx="2165099"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srgbClr val="004990"/>
                </a:solidFill>
                <a:effectLst/>
                <a:uLnTx/>
                <a:uFillTx/>
                <a:latin typeface="Calibri" panose="020F0502020204030204"/>
                <a:ea typeface="+mn-ea"/>
                <a:cs typeface="Arial" panose="020B0604020202020204" pitchFamily="34" charset="0"/>
              </a:rPr>
              <a:t>Leslie  Caldarelli, MD </a:t>
            </a:r>
            <a:r>
              <a:rPr kumimoji="0" lang="en-US" altLang="en-US" sz="1400" b="0" i="0" u="none" strike="noStrike" kern="1200" cap="none" spc="0" normalizeH="0" baseline="0" noProof="0">
                <a:ln>
                  <a:noFill/>
                </a:ln>
                <a:solidFill>
                  <a:srgbClr val="444C55"/>
                </a:solidFill>
                <a:effectLst/>
                <a:uLnTx/>
                <a:uFillTx/>
                <a:latin typeface="Calibri" panose="020F0502020204030204"/>
                <a:ea typeface="+mn-ea"/>
                <a:cs typeface="Arial" panose="020B0604020202020204" pitchFamily="34" charset="0"/>
              </a:rPr>
              <a:t>: Neonatal Co-Lead</a:t>
            </a:r>
          </a:p>
        </p:txBody>
      </p:sp>
      <p:sp>
        <p:nvSpPr>
          <p:cNvPr id="17" name="Rectangle 16"/>
          <p:cNvSpPr/>
          <p:nvPr/>
        </p:nvSpPr>
        <p:spPr>
          <a:xfrm>
            <a:off x="7180649" y="3255054"/>
            <a:ext cx="2165099" cy="7386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srgbClr val="004990"/>
                </a:solidFill>
                <a:effectLst/>
                <a:uLnTx/>
                <a:uFillTx/>
                <a:latin typeface="Calibri" panose="020F0502020204030204"/>
                <a:ea typeface="+mn-ea"/>
                <a:cs typeface="Arial" panose="020B0604020202020204" pitchFamily="34" charset="0"/>
              </a:rPr>
              <a:t>Patricia Lee King, PhD, MSW</a:t>
            </a:r>
            <a:r>
              <a:rPr kumimoji="0" lang="en-US" altLang="en-US" sz="1400" b="0" i="0" u="none" strike="noStrike" kern="1200" cap="none" spc="0" normalizeH="0" baseline="0" noProof="0">
                <a:ln>
                  <a:noFill/>
                </a:ln>
                <a:solidFill>
                  <a:srgbClr val="004990"/>
                </a:solidFill>
                <a:effectLst/>
                <a:uLnTx/>
                <a:uFillTx/>
                <a:latin typeface="Calibri" panose="020F0502020204030204"/>
                <a:ea typeface="+mn-ea"/>
                <a:cs typeface="Arial" panose="020B0604020202020204" pitchFamily="34" charset="0"/>
              </a:rPr>
              <a:t>: </a:t>
            </a:r>
            <a:r>
              <a:rPr kumimoji="0" lang="en-US" altLang="en-US" sz="1400" b="0" i="0" u="none" strike="noStrike" kern="1200" cap="none" spc="0" normalizeH="0" baseline="0" noProof="0">
                <a:ln>
                  <a:noFill/>
                </a:ln>
                <a:solidFill>
                  <a:srgbClr val="444C55"/>
                </a:solidFill>
                <a:effectLst/>
                <a:uLnTx/>
                <a:uFillTx/>
                <a:latin typeface="Calibri" panose="020F0502020204030204"/>
                <a:ea typeface="+mn-ea"/>
                <a:cs typeface="Arial" panose="020B0604020202020204" pitchFamily="34" charset="0"/>
              </a:rPr>
              <a:t>State Project Director, Quality Lead</a:t>
            </a:r>
          </a:p>
        </p:txBody>
      </p:sp>
      <p:sp>
        <p:nvSpPr>
          <p:cNvPr id="18" name="Rectangle 17"/>
          <p:cNvSpPr/>
          <p:nvPr/>
        </p:nvSpPr>
        <p:spPr>
          <a:xfrm>
            <a:off x="9430433" y="3257991"/>
            <a:ext cx="2165099" cy="7386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srgbClr val="004990"/>
                </a:solidFill>
                <a:effectLst/>
                <a:uLnTx/>
                <a:uFillTx/>
                <a:latin typeface="Calibri" panose="020F0502020204030204"/>
                <a:ea typeface="+mn-ea"/>
                <a:cs typeface="Arial" panose="020B0604020202020204" pitchFamily="34" charset="0"/>
              </a:rPr>
              <a:t>Daniel Weiss, MPH </a:t>
            </a:r>
            <a:r>
              <a:rPr kumimoji="0" lang="en-US" altLang="en-US" sz="1400" b="0" i="0" u="none" strike="noStrike" kern="1200" cap="none" spc="0" normalizeH="0" baseline="0" noProof="0">
                <a:ln>
                  <a:noFill/>
                </a:ln>
                <a:solidFill>
                  <a:srgbClr val="444C55"/>
                </a:solidFill>
                <a:effectLst/>
                <a:uLnTx/>
                <a:uFillTx/>
                <a:latin typeface="Calibri" panose="020F0502020204030204"/>
                <a:ea typeface="+mn-ea"/>
                <a:cs typeface="Arial" panose="020B0604020202020204" pitchFamily="34" charset="0"/>
              </a:rPr>
              <a:t> Director of Data &amp; Operations</a:t>
            </a:r>
          </a:p>
        </p:txBody>
      </p:sp>
      <p:sp>
        <p:nvSpPr>
          <p:cNvPr id="19" name="Rectangle 18"/>
          <p:cNvSpPr/>
          <p:nvPr/>
        </p:nvSpPr>
        <p:spPr>
          <a:xfrm>
            <a:off x="4930865" y="3447075"/>
            <a:ext cx="2165099"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srgbClr val="004990"/>
                </a:solidFill>
                <a:effectLst/>
                <a:uLnTx/>
                <a:uFillTx/>
                <a:latin typeface="Calibri" panose="020F0502020204030204"/>
                <a:ea typeface="+mn-ea"/>
                <a:cs typeface="Arial" panose="020B0604020202020204" pitchFamily="34" charset="0"/>
              </a:rPr>
              <a:t>Justin Josephsen, MD</a:t>
            </a:r>
            <a:r>
              <a:rPr kumimoji="0" lang="en-US" altLang="en-US" sz="1400" b="0" i="0" u="none" strike="noStrike" kern="1200" cap="none" spc="0" normalizeH="0" baseline="0" noProof="0">
                <a:ln>
                  <a:noFill/>
                </a:ln>
                <a:solidFill>
                  <a:srgbClr val="444C55"/>
                </a:solidFill>
                <a:effectLst/>
                <a:uLnTx/>
                <a:uFillTx/>
                <a:latin typeface="Calibri" panose="020F0502020204030204"/>
                <a:ea typeface="+mn-ea"/>
                <a:cs typeface="Arial" panose="020B0604020202020204" pitchFamily="34" charset="0"/>
              </a:rPr>
              <a:t>: Neonatal Co-Lead</a:t>
            </a:r>
          </a:p>
        </p:txBody>
      </p:sp>
      <p:sp>
        <p:nvSpPr>
          <p:cNvPr id="20" name="Rectangle 19"/>
          <p:cNvSpPr/>
          <p:nvPr/>
        </p:nvSpPr>
        <p:spPr>
          <a:xfrm>
            <a:off x="2730632" y="5896140"/>
            <a:ext cx="2165099"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srgbClr val="004990"/>
                </a:solidFill>
                <a:effectLst/>
                <a:uLnTx/>
                <a:uFillTx/>
                <a:latin typeface="Calibri" panose="020F0502020204030204"/>
                <a:ea typeface="+mn-ea"/>
                <a:cs typeface="Arial" panose="020B0604020202020204" pitchFamily="34" charset="0"/>
              </a:rPr>
              <a:t>Ieshia Johnson, MPH </a:t>
            </a:r>
            <a:r>
              <a:rPr kumimoji="0" lang="en-US" altLang="en-US" sz="1400" b="0" i="0" u="none" strike="noStrike" kern="1200" cap="none" spc="0" normalizeH="0" baseline="0" noProof="0">
                <a:ln>
                  <a:noFill/>
                </a:ln>
                <a:solidFill>
                  <a:srgbClr val="444C55"/>
                </a:solidFill>
                <a:effectLst/>
                <a:uLnTx/>
                <a:uFillTx/>
                <a:latin typeface="Calibri" panose="020F0502020204030204"/>
                <a:ea typeface="+mn-ea"/>
                <a:cs typeface="Arial" panose="020B0604020202020204" pitchFamily="34" charset="0"/>
              </a:rPr>
              <a:t>: Project Coordinator</a:t>
            </a:r>
          </a:p>
        </p:txBody>
      </p:sp>
      <p:sp>
        <p:nvSpPr>
          <p:cNvPr id="21" name="Rectangle 20"/>
          <p:cNvSpPr/>
          <p:nvPr/>
        </p:nvSpPr>
        <p:spPr>
          <a:xfrm>
            <a:off x="497698" y="5680696"/>
            <a:ext cx="2178997" cy="7386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srgbClr val="004990"/>
                </a:solidFill>
                <a:effectLst/>
                <a:uLnTx/>
                <a:uFillTx/>
                <a:latin typeface="Calibri" panose="020F0502020204030204"/>
                <a:ea typeface="+mn-ea"/>
                <a:cs typeface="Arial" panose="020B0604020202020204" pitchFamily="34" charset="0"/>
              </a:rPr>
              <a:t>Alana Rivera, MSN, RNC-OB, C-EFM, CLC</a:t>
            </a:r>
            <a:r>
              <a:rPr kumimoji="0" lang="en-US" altLang="en-US" sz="1400" b="0" i="0" u="none" strike="noStrike" kern="1200" cap="none" spc="0" normalizeH="0" baseline="0" noProof="0">
                <a:ln>
                  <a:noFill/>
                </a:ln>
                <a:solidFill>
                  <a:srgbClr val="444C55"/>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444C55"/>
                </a:solidFill>
                <a:effectLst/>
                <a:uLnTx/>
                <a:uFillTx/>
                <a:latin typeface="Calibri" panose="020F0502020204030204"/>
                <a:ea typeface="+mn-ea"/>
                <a:cs typeface="Arial" panose="020B0604020202020204" pitchFamily="34" charset="0"/>
              </a:rPr>
              <a:t>Nurse Quality Manager</a:t>
            </a:r>
          </a:p>
        </p:txBody>
      </p:sp>
      <p:sp>
        <p:nvSpPr>
          <p:cNvPr id="22" name="Rectangle 21"/>
          <p:cNvSpPr/>
          <p:nvPr/>
        </p:nvSpPr>
        <p:spPr>
          <a:xfrm>
            <a:off x="4967140" y="5896140"/>
            <a:ext cx="2165099" cy="523220"/>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srgbClr val="004990"/>
                </a:solidFill>
                <a:effectLst/>
                <a:uLnTx/>
                <a:uFillTx/>
                <a:latin typeface="Calibri" panose="020F0502020204030204"/>
                <a:ea typeface="+mn-ea"/>
                <a:cs typeface="Arial"/>
              </a:rPr>
              <a:t>Ellie Suse, MPH, MSN, RN</a:t>
            </a:r>
            <a:r>
              <a:rPr kumimoji="0" lang="en-US" altLang="en-US" sz="1400" b="0" i="0" u="none" strike="noStrike" kern="1200" cap="none" spc="0" normalizeH="0" baseline="0" noProof="0">
                <a:ln>
                  <a:noFill/>
                </a:ln>
                <a:solidFill>
                  <a:srgbClr val="444C55"/>
                </a:solidFill>
                <a:effectLst/>
                <a:uLnTx/>
                <a:uFillTx/>
                <a:latin typeface="Calibri" panose="020F0502020204030204"/>
                <a:ea typeface="+mn-ea"/>
                <a:cs typeface="Arial"/>
              </a:rPr>
              <a:t>: Project Coordinator</a:t>
            </a:r>
          </a:p>
        </p:txBody>
      </p:sp>
      <p:sp>
        <p:nvSpPr>
          <p:cNvPr id="23" name="Rectangle 22"/>
          <p:cNvSpPr/>
          <p:nvPr/>
        </p:nvSpPr>
        <p:spPr>
          <a:xfrm>
            <a:off x="7215988" y="5892520"/>
            <a:ext cx="2165099"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srgbClr val="004990"/>
                </a:solidFill>
                <a:effectLst/>
                <a:uLnTx/>
                <a:uFillTx/>
                <a:latin typeface="Calibri" panose="020F0502020204030204"/>
                <a:ea typeface="+mn-ea"/>
                <a:cs typeface="Arial" panose="020B0604020202020204" pitchFamily="34" charset="0"/>
              </a:rPr>
              <a:t>Su Lee, PhD</a:t>
            </a:r>
            <a:r>
              <a:rPr kumimoji="0" lang="en-US" altLang="en-US" sz="1400" b="0" i="0" u="none" strike="noStrike" kern="1200" cap="none" spc="0" normalizeH="0" baseline="0" noProof="0">
                <a:ln>
                  <a:noFill/>
                </a:ln>
                <a:solidFill>
                  <a:srgbClr val="444C55"/>
                </a:solidFill>
                <a:effectLst/>
                <a:uLnTx/>
                <a:uFillTx/>
                <a:latin typeface="Calibri" panose="020F0502020204030204"/>
                <a:ea typeface="+mn-ea"/>
                <a:cs typeface="Arial" panose="020B0604020202020204" pitchFamily="34" charset="0"/>
              </a:rPr>
              <a:t>: Postdoctoral Scholar</a:t>
            </a:r>
          </a:p>
        </p:txBody>
      </p:sp>
      <p:sp>
        <p:nvSpPr>
          <p:cNvPr id="24" name="Rectangle 23"/>
          <p:cNvSpPr/>
          <p:nvPr/>
        </p:nvSpPr>
        <p:spPr>
          <a:xfrm>
            <a:off x="9464836" y="5904735"/>
            <a:ext cx="2165099"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srgbClr val="004990"/>
                </a:solidFill>
                <a:effectLst/>
                <a:uLnTx/>
                <a:uFillTx/>
                <a:latin typeface="Calibri" panose="020F0502020204030204"/>
                <a:ea typeface="+mn-ea"/>
                <a:cs typeface="Arial" panose="020B0604020202020204" pitchFamily="34" charset="0"/>
              </a:rPr>
              <a:t>Kalyan Juvvadi</a:t>
            </a:r>
            <a:r>
              <a:rPr kumimoji="0" lang="en-US" altLang="en-US" sz="1400" b="0" i="0" u="none" strike="noStrike" kern="1200" cap="none" spc="0" normalizeH="0" baseline="0" noProof="0">
                <a:ln>
                  <a:noFill/>
                </a:ln>
                <a:solidFill>
                  <a:srgbClr val="004990"/>
                </a:solidFill>
                <a:effectLst/>
                <a:uLnTx/>
                <a:uFillTx/>
                <a:latin typeface="Calibri" panose="020F0502020204030204"/>
                <a:ea typeface="+mn-ea"/>
                <a:cs typeface="Arial" panose="020B0604020202020204" pitchFamily="34" charset="0"/>
              </a:rPr>
              <a:t>: </a:t>
            </a:r>
            <a:r>
              <a:rPr kumimoji="0" lang="en-US" altLang="en-US" sz="1400" b="0" i="0" u="none" strike="noStrike" kern="1200" cap="none" spc="0" normalizeH="0" baseline="0" noProof="0">
                <a:ln>
                  <a:noFill/>
                </a:ln>
                <a:solidFill>
                  <a:srgbClr val="444C55"/>
                </a:solidFill>
                <a:effectLst/>
                <a:uLnTx/>
                <a:uFillTx/>
                <a:latin typeface="Calibri" panose="020F0502020204030204"/>
                <a:ea typeface="+mn-ea"/>
                <a:cs typeface="Arial" panose="020B0604020202020204" pitchFamily="34" charset="0"/>
              </a:rPr>
              <a:t>Data System Developer </a:t>
            </a:r>
          </a:p>
        </p:txBody>
      </p:sp>
      <p:pic>
        <p:nvPicPr>
          <p:cNvPr id="25" name="Picture 24"/>
          <p:cNvPicPr>
            <a:picLocks noChangeAspect="1"/>
          </p:cNvPicPr>
          <p:nvPr/>
        </p:nvPicPr>
        <p:blipFill>
          <a:blip r:embed="rId12"/>
          <a:stretch>
            <a:fillRect/>
          </a:stretch>
        </p:blipFill>
        <p:spPr>
          <a:xfrm>
            <a:off x="7440586" y="4142438"/>
            <a:ext cx="1766247" cy="1750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57924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0353" y="1561331"/>
            <a:ext cx="6244790" cy="1826339"/>
          </a:xfrm>
        </p:spPr>
        <p:txBody>
          <a:bodyPr/>
          <a:lstStyle/>
          <a:p>
            <a:r>
              <a:rPr lang="en-US" b="0">
                <a:ea typeface="Lato Medium"/>
                <a:cs typeface="Lato Medium"/>
              </a:rPr>
              <a:t>Welcome address</a:t>
            </a:r>
          </a:p>
        </p:txBody>
      </p:sp>
      <p:sp>
        <p:nvSpPr>
          <p:cNvPr id="3" name="Subtitle 2"/>
          <p:cNvSpPr>
            <a:spLocks noGrp="1"/>
          </p:cNvSpPr>
          <p:nvPr>
            <p:ph type="subTitle" idx="1"/>
          </p:nvPr>
        </p:nvSpPr>
        <p:spPr>
          <a:xfrm>
            <a:off x="1170353" y="3391383"/>
            <a:ext cx="6740518" cy="1616047"/>
          </a:xfrm>
        </p:spPr>
        <p:txBody>
          <a:bodyPr vert="horz" lIns="91440" tIns="45720" rIns="91440" bIns="45720" rtlCol="0" anchor="t">
            <a:noAutofit/>
          </a:bodyPr>
          <a:lstStyle/>
          <a:p>
            <a:r>
              <a:rPr lang="en-US" b="1">
                <a:ea typeface="Calibri"/>
                <a:cs typeface="Calibri"/>
              </a:rPr>
              <a:t>Congresswoman Robin L. Kelly</a:t>
            </a:r>
            <a:endParaRPr lang="en-US" b="1"/>
          </a:p>
          <a:p>
            <a:r>
              <a:rPr lang="en-US">
                <a:ea typeface="+mn-lt"/>
                <a:cs typeface="+mn-lt"/>
              </a:rPr>
              <a:t>Serves Illinois’ 2nd Congressional District in the U.S. House of Representatives </a:t>
            </a: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p:txBody>
      </p:sp>
      <p:pic>
        <p:nvPicPr>
          <p:cNvPr id="5" name="Picture 5">
            <a:extLst>
              <a:ext uri="{FF2B5EF4-FFF2-40B4-BE49-F238E27FC236}">
                <a16:creationId xmlns:a16="http://schemas.microsoft.com/office/drawing/2014/main" id="{10E82D78-8CFE-B530-5A0F-92DC3AAD777E}"/>
              </a:ext>
            </a:extLst>
          </p:cNvPr>
          <p:cNvPicPr>
            <a:picLocks noGrp="1" noChangeAspect="1"/>
          </p:cNvPicPr>
          <p:nvPr>
            <p:ph type="pic" sz="quarter" idx="11"/>
          </p:nvPr>
        </p:nvPicPr>
        <p:blipFill rotWithShape="1">
          <a:blip r:embed="rId3"/>
          <a:srcRect l="-1136" r="852" b="15510"/>
          <a:stretch/>
        </p:blipFill>
        <p:spPr>
          <a:xfrm>
            <a:off x="7825466" y="1062175"/>
            <a:ext cx="4380952" cy="5131551"/>
          </a:xfrm>
        </p:spPr>
      </p:pic>
    </p:spTree>
    <p:extLst>
      <p:ext uri="{BB962C8B-B14F-4D97-AF65-F5344CB8AC3E}">
        <p14:creationId xmlns:p14="http://schemas.microsoft.com/office/powerpoint/2010/main" val="1580581462"/>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TotalTime>
  <Words>4063</Words>
  <Application>Microsoft Office PowerPoint</Application>
  <PresentationFormat>Widescreen</PresentationFormat>
  <Paragraphs>572</Paragraphs>
  <Slides>64</Slides>
  <Notes>35</Notes>
  <HiddenSlides>0</HiddenSlides>
  <MMClips>0</MMClips>
  <ScaleCrop>false</ScaleCrop>
  <HeadingPairs>
    <vt:vector size="4" baseType="variant">
      <vt:variant>
        <vt:lpstr>Theme</vt:lpstr>
      </vt:variant>
      <vt:variant>
        <vt:i4>2</vt:i4>
      </vt:variant>
      <vt:variant>
        <vt:lpstr>Slide Titles</vt:lpstr>
      </vt:variant>
      <vt:variant>
        <vt:i4>64</vt:i4>
      </vt:variant>
    </vt:vector>
  </HeadingPairs>
  <TitlesOfParts>
    <vt:vector size="66" baseType="lpstr">
      <vt:lpstr>Office Theme</vt:lpstr>
      <vt:lpstr>1_Office Theme</vt:lpstr>
      <vt:lpstr>Coming Together to  Achieve Success:  Strategies for the Year Ahead</vt:lpstr>
      <vt:lpstr>2022 OB Face-to-Face Learning Objectives</vt:lpstr>
      <vt:lpstr>ILPQC 2022 OB Face-to-Face Agenda</vt:lpstr>
      <vt:lpstr>Navigating the 2022 Virtual Meeting</vt:lpstr>
      <vt:lpstr>ILPQC OB Face to Face Webpage</vt:lpstr>
      <vt:lpstr>2022 Attendee Resource E-Folder</vt:lpstr>
      <vt:lpstr>OB Storyboards: Learn and Share</vt:lpstr>
      <vt:lpstr>ILPQC Central Team</vt:lpstr>
      <vt:lpstr>Welcome address</vt:lpstr>
      <vt:lpstr>Coming Together to  Achieve Success:  Strategies for the Year Ahead</vt:lpstr>
      <vt:lpstr>Overview</vt:lpstr>
      <vt:lpstr>2022:  Moving forward together</vt:lpstr>
      <vt:lpstr>Celebrating our work together</vt:lpstr>
      <vt:lpstr>Promoting Vaginal Birth</vt:lpstr>
      <vt:lpstr>PVB Aims and Measures</vt:lpstr>
      <vt:lpstr>PVB Structure Measures</vt:lpstr>
      <vt:lpstr>PVB Teams Progress on Key Structure Measures</vt:lpstr>
      <vt:lpstr>ILPQC teams NTSV C-Section Rate</vt:lpstr>
      <vt:lpstr>NTSV C-Section Rate by Race and  Ethnicity: 2018-2020 Average</vt:lpstr>
      <vt:lpstr>NTSV C/S data stratified by race/ethnicity/insurance status:    next steps for PVB teams</vt:lpstr>
      <vt:lpstr>PVB Structure Measures </vt:lpstr>
      <vt:lpstr>PVB Structure Measures</vt:lpstr>
      <vt:lpstr>Process Measures:  Provider and Nurse Education</vt:lpstr>
      <vt:lpstr>NTSV C-Sections Meeting  ACOG/SMFM Guidelines (goal &gt; 80%)</vt:lpstr>
      <vt:lpstr>NTSV C-Sections Meeting  ACOG/SMFM Guidelines: Failed Induction</vt:lpstr>
      <vt:lpstr>NTSV C-Sections Meeting  ACOG/SMFM Guidelines: Active Phase Arrest</vt:lpstr>
      <vt:lpstr>NTSV C-Sections Meeting  ACOG/SMFM Guidelines: Second Stage Arrest</vt:lpstr>
      <vt:lpstr>PVB Key Strategies for  Creating Clinical Culture Change</vt:lpstr>
      <vt:lpstr>PVB Key Resources</vt:lpstr>
      <vt:lpstr>ILPQC is here to help you  get across the finish line!</vt:lpstr>
      <vt:lpstr>Birth Equity (BE) Initiative</vt:lpstr>
      <vt:lpstr>Birth Equity Initiative Aims &amp; Drivers</vt:lpstr>
      <vt:lpstr>Key strategies for laying your foundation to achieve equitable care</vt:lpstr>
      <vt:lpstr>Key strategies for laying your foundation to achieve equitable care</vt:lpstr>
      <vt:lpstr>Engagement in year 1: Birth Equity Initiatives by the numbers</vt:lpstr>
      <vt:lpstr>Celebrating success: Speak-UP Anti-Racism Training and Regional Community Engagement Meetings </vt:lpstr>
      <vt:lpstr>Celebrating success: Key Players Meetings  </vt:lpstr>
      <vt:lpstr>Structure Measures: Implementing Systems Changes</vt:lpstr>
      <vt:lpstr>Structure Measures: Implementing Systems Changes</vt:lpstr>
      <vt:lpstr>Process Measures: Implicit Bias Training </vt:lpstr>
      <vt:lpstr>1. Addressing social determinants  of health (SDoH)</vt:lpstr>
      <vt:lpstr>Ways to link patients who screen positive  to resources </vt:lpstr>
      <vt:lpstr>2. Utilize race/ethnicity medical record  and quality data</vt:lpstr>
      <vt:lpstr>Helpful resources to start working on  optimizing race/ethnicity data collection   </vt:lpstr>
      <vt:lpstr>3. Engage patients, support partners and   communities with patient-centered respectful care</vt:lpstr>
      <vt:lpstr>PowerPoint Presentation</vt:lpstr>
      <vt:lpstr>Helpful resources to start working on  implementing patient-centered respectful care</vt:lpstr>
      <vt:lpstr>4. Engage and educate  providers, nurses and staff</vt:lpstr>
      <vt:lpstr>Implicit Bias Education for all providers,  nurses, &amp; other staff </vt:lpstr>
      <vt:lpstr>Thinking ahead… What is next for BE teams? </vt:lpstr>
      <vt:lpstr>Mothers and Newborns affected by Opioids- OB</vt:lpstr>
      <vt:lpstr>The Opioid Epidemic- U.S. Impact</vt:lpstr>
      <vt:lpstr>The Opioid Epidemic- Illinois Impact</vt:lpstr>
      <vt:lpstr>Maternal deaths due to opioids in IL</vt:lpstr>
      <vt:lpstr>Remember Our Goal:  Optimal OUD care every time</vt:lpstr>
      <vt:lpstr>4 Years of MNO: Screening</vt:lpstr>
      <vt:lpstr>4 Years of MNO:  MAT and Recovery Treatment Services</vt:lpstr>
      <vt:lpstr>4 Years of MNO: Narcan</vt:lpstr>
      <vt:lpstr>Optimal OUD Care- Reducing Inequities</vt:lpstr>
      <vt:lpstr>Optimal OUD Care – Reducing Preterm Birth</vt:lpstr>
      <vt:lpstr>What comes next? Sustain in 2022 and beyond</vt:lpstr>
      <vt:lpstr>Goals for Today</vt:lpstr>
      <vt:lpstr>Questions?</vt:lpstr>
      <vt:lpstr>PowerPoint Presentation</vt:lpstr>
    </vt:vector>
  </TitlesOfParts>
  <Company>NorthShore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Alana Rivera</dc:creator>
  <cp:lastModifiedBy>Alana Rivera</cp:lastModifiedBy>
  <cp:revision>3</cp:revision>
  <dcterms:created xsi:type="dcterms:W3CDTF">2022-05-27T17:37:53Z</dcterms:created>
  <dcterms:modified xsi:type="dcterms:W3CDTF">2022-05-27T20:19:29Z</dcterms:modified>
</cp:coreProperties>
</file>