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0104100" cy="14077950"/>
  <p:notesSz cx="20104100" cy="140779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3E33D3-88AF-4F2D-BB28-5C6C04D52BA2}" v="50" dt="2021-09-28T15:43:30.45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780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een, Patricia" userId="bef831ef-837a-41d7-b6b0-1de0a1413703" providerId="ADAL" clId="{663E33D3-88AF-4F2D-BB28-5C6C04D52BA2}"/>
    <pc:docChg chg="undo custSel modSld">
      <pc:chgData name="Green, Patricia" userId="bef831ef-837a-41d7-b6b0-1de0a1413703" providerId="ADAL" clId="{663E33D3-88AF-4F2D-BB28-5C6C04D52BA2}" dt="2021-09-28T15:44:24.711" v="1445" actId="1076"/>
      <pc:docMkLst>
        <pc:docMk/>
      </pc:docMkLst>
      <pc:sldChg chg="addSp delSp modSp mod">
        <pc:chgData name="Green, Patricia" userId="bef831ef-837a-41d7-b6b0-1de0a1413703" providerId="ADAL" clId="{663E33D3-88AF-4F2D-BB28-5C6C04D52BA2}" dt="2021-09-28T15:44:24.711" v="1445" actId="1076"/>
        <pc:sldMkLst>
          <pc:docMk/>
          <pc:sldMk cId="0" sldId="256"/>
        </pc:sldMkLst>
        <pc:spChg chg="mod">
          <ac:chgData name="Green, Patricia" userId="bef831ef-837a-41d7-b6b0-1de0a1413703" providerId="ADAL" clId="{663E33D3-88AF-4F2D-BB28-5C6C04D52BA2}" dt="2021-09-28T15:42:24.476" v="1361" actId="404"/>
          <ac:spMkLst>
            <pc:docMk/>
            <pc:sldMk cId="0" sldId="256"/>
            <ac:spMk id="2" creationId="{7BB57B96-4F92-449E-BC83-9B2569B8E564}"/>
          </ac:spMkLst>
        </pc:spChg>
        <pc:spChg chg="mod">
          <ac:chgData name="Green, Patricia" userId="bef831ef-837a-41d7-b6b0-1de0a1413703" providerId="ADAL" clId="{663E33D3-88AF-4F2D-BB28-5C6C04D52BA2}" dt="2021-09-28T15:00:17.670" v="1147" actId="20577"/>
          <ac:spMkLst>
            <pc:docMk/>
            <pc:sldMk cId="0" sldId="256"/>
            <ac:spMk id="5" creationId="{00000000-0000-0000-0000-000000000000}"/>
          </ac:spMkLst>
        </pc:spChg>
        <pc:spChg chg="mod">
          <ac:chgData name="Green, Patricia" userId="bef831ef-837a-41d7-b6b0-1de0a1413703" providerId="ADAL" clId="{663E33D3-88AF-4F2D-BB28-5C6C04D52BA2}" dt="2021-09-28T15:09:24.836" v="1197" actId="20577"/>
          <ac:spMkLst>
            <pc:docMk/>
            <pc:sldMk cId="0" sldId="256"/>
            <ac:spMk id="11" creationId="{00000000-0000-0000-0000-000000000000}"/>
          </ac:spMkLst>
        </pc:spChg>
        <pc:spChg chg="mod">
          <ac:chgData name="Green, Patricia" userId="bef831ef-837a-41d7-b6b0-1de0a1413703" providerId="ADAL" clId="{663E33D3-88AF-4F2D-BB28-5C6C04D52BA2}" dt="2021-09-28T14:54:26.620" v="983" actId="1076"/>
          <ac:spMkLst>
            <pc:docMk/>
            <pc:sldMk cId="0" sldId="256"/>
            <ac:spMk id="13" creationId="{00000000-0000-0000-0000-000000000000}"/>
          </ac:spMkLst>
        </pc:spChg>
        <pc:spChg chg="add del mod">
          <ac:chgData name="Green, Patricia" userId="bef831ef-837a-41d7-b6b0-1de0a1413703" providerId="ADAL" clId="{663E33D3-88AF-4F2D-BB28-5C6C04D52BA2}" dt="2021-09-28T15:17:06.623" v="1206"/>
          <ac:spMkLst>
            <pc:docMk/>
            <pc:sldMk cId="0" sldId="256"/>
            <ac:spMk id="18" creationId="{C898C4E6-560F-480D-995D-BE718778D318}"/>
          </ac:spMkLst>
        </pc:spChg>
        <pc:spChg chg="mod">
          <ac:chgData name="Green, Patricia" userId="bef831ef-837a-41d7-b6b0-1de0a1413703" providerId="ADAL" clId="{663E33D3-88AF-4F2D-BB28-5C6C04D52BA2}" dt="2021-09-28T14:50:00.422" v="878" actId="5793"/>
          <ac:spMkLst>
            <pc:docMk/>
            <pc:sldMk cId="0" sldId="256"/>
            <ac:spMk id="22" creationId="{00000000-0000-0000-0000-000000000000}"/>
          </ac:spMkLst>
        </pc:spChg>
        <pc:spChg chg="mod">
          <ac:chgData name="Green, Patricia" userId="bef831ef-837a-41d7-b6b0-1de0a1413703" providerId="ADAL" clId="{663E33D3-88AF-4F2D-BB28-5C6C04D52BA2}" dt="2021-09-28T14:49:45.278" v="874" actId="403"/>
          <ac:spMkLst>
            <pc:docMk/>
            <pc:sldMk cId="0" sldId="256"/>
            <ac:spMk id="24" creationId="{00000000-0000-0000-0000-000000000000}"/>
          </ac:spMkLst>
        </pc:spChg>
        <pc:spChg chg="mod">
          <ac:chgData name="Green, Patricia" userId="bef831ef-837a-41d7-b6b0-1de0a1413703" providerId="ADAL" clId="{663E33D3-88AF-4F2D-BB28-5C6C04D52BA2}" dt="2021-09-28T13:17:23.592" v="198" actId="2711"/>
          <ac:spMkLst>
            <pc:docMk/>
            <pc:sldMk cId="0" sldId="256"/>
            <ac:spMk id="26" creationId="{00000000-0000-0000-0000-000000000000}"/>
          </ac:spMkLst>
        </pc:spChg>
        <pc:spChg chg="del">
          <ac:chgData name="Green, Patricia" userId="bef831ef-837a-41d7-b6b0-1de0a1413703" providerId="ADAL" clId="{663E33D3-88AF-4F2D-BB28-5C6C04D52BA2}" dt="2021-09-28T13:44:39.013" v="251" actId="478"/>
          <ac:spMkLst>
            <pc:docMk/>
            <pc:sldMk cId="0" sldId="256"/>
            <ac:spMk id="27" creationId="{72C01F5D-3E7A-4F22-BB72-74CA4927292A}"/>
          </ac:spMkLst>
        </pc:spChg>
        <pc:spChg chg="add mod">
          <ac:chgData name="Green, Patricia" userId="bef831ef-837a-41d7-b6b0-1de0a1413703" providerId="ADAL" clId="{663E33D3-88AF-4F2D-BB28-5C6C04D52BA2}" dt="2021-09-28T15:42:58.472" v="1371" actId="20577"/>
          <ac:spMkLst>
            <pc:docMk/>
            <pc:sldMk cId="0" sldId="256"/>
            <ac:spMk id="28" creationId="{29404646-C4F3-4AF5-A97A-AB339D6F2700}"/>
          </ac:spMkLst>
        </pc:spChg>
        <pc:spChg chg="add mod">
          <ac:chgData name="Green, Patricia" userId="bef831ef-837a-41d7-b6b0-1de0a1413703" providerId="ADAL" clId="{663E33D3-88AF-4F2D-BB28-5C6C04D52BA2}" dt="2021-09-28T15:44:17.081" v="1444" actId="122"/>
          <ac:spMkLst>
            <pc:docMk/>
            <pc:sldMk cId="0" sldId="256"/>
            <ac:spMk id="29" creationId="{28C72428-18E1-404A-93C1-CD4B5317892C}"/>
          </ac:spMkLst>
        </pc:spChg>
        <pc:spChg chg="mod">
          <ac:chgData name="Green, Patricia" userId="bef831ef-837a-41d7-b6b0-1de0a1413703" providerId="ADAL" clId="{663E33D3-88AF-4F2D-BB28-5C6C04D52BA2}" dt="2021-09-28T15:34:11.733" v="1285" actId="1076"/>
          <ac:spMkLst>
            <pc:docMk/>
            <pc:sldMk cId="0" sldId="256"/>
            <ac:spMk id="33" creationId="{00000000-0000-0000-0000-000000000000}"/>
          </ac:spMkLst>
        </pc:spChg>
        <pc:spChg chg="mod">
          <ac:chgData name="Green, Patricia" userId="bef831ef-837a-41d7-b6b0-1de0a1413703" providerId="ADAL" clId="{663E33D3-88AF-4F2D-BB28-5C6C04D52BA2}" dt="2021-09-28T15:34:55.799" v="1293" actId="20577"/>
          <ac:spMkLst>
            <pc:docMk/>
            <pc:sldMk cId="0" sldId="256"/>
            <ac:spMk id="34" creationId="{00000000-0000-0000-0000-000000000000}"/>
          </ac:spMkLst>
        </pc:spChg>
        <pc:spChg chg="del">
          <ac:chgData name="Green, Patricia" userId="bef831ef-837a-41d7-b6b0-1de0a1413703" providerId="ADAL" clId="{663E33D3-88AF-4F2D-BB28-5C6C04D52BA2}" dt="2021-09-28T14:31:35.646" v="473" actId="478"/>
          <ac:spMkLst>
            <pc:docMk/>
            <pc:sldMk cId="0" sldId="256"/>
            <ac:spMk id="37" creationId="{169DA8C6-185E-43CF-92FF-7AD8B0EE75AC}"/>
          </ac:spMkLst>
        </pc:spChg>
        <pc:spChg chg="add mod">
          <ac:chgData name="Green, Patricia" userId="bef831ef-837a-41d7-b6b0-1de0a1413703" providerId="ADAL" clId="{663E33D3-88AF-4F2D-BB28-5C6C04D52BA2}" dt="2021-09-28T15:42:03.865" v="1358" actId="20577"/>
          <ac:spMkLst>
            <pc:docMk/>
            <pc:sldMk cId="0" sldId="256"/>
            <ac:spMk id="38" creationId="{633394E3-4459-43CE-8F5E-643A1A770F29}"/>
          </ac:spMkLst>
        </pc:spChg>
        <pc:spChg chg="mod">
          <ac:chgData name="Green, Patricia" userId="bef831ef-837a-41d7-b6b0-1de0a1413703" providerId="ADAL" clId="{663E33D3-88AF-4F2D-BB28-5C6C04D52BA2}" dt="2021-09-28T14:39:38.544" v="653" actId="20577"/>
          <ac:spMkLst>
            <pc:docMk/>
            <pc:sldMk cId="0" sldId="256"/>
            <ac:spMk id="49" creationId="{42739BAE-F509-4F23-B498-EC2FE50C452A}"/>
          </ac:spMkLst>
        </pc:spChg>
        <pc:spChg chg="mod">
          <ac:chgData name="Green, Patricia" userId="bef831ef-837a-41d7-b6b0-1de0a1413703" providerId="ADAL" clId="{663E33D3-88AF-4F2D-BB28-5C6C04D52BA2}" dt="2021-09-28T15:11:22.404" v="1203" actId="207"/>
          <ac:spMkLst>
            <pc:docMk/>
            <pc:sldMk cId="0" sldId="256"/>
            <ac:spMk id="50" creationId="{1B504AD9-9581-42CE-913E-1031876E6AC7}"/>
          </ac:spMkLst>
        </pc:spChg>
        <pc:spChg chg="mod">
          <ac:chgData name="Green, Patricia" userId="bef831ef-837a-41d7-b6b0-1de0a1413703" providerId="ADAL" clId="{663E33D3-88AF-4F2D-BB28-5C6C04D52BA2}" dt="2021-09-28T14:50:36.213" v="882" actId="1076"/>
          <ac:spMkLst>
            <pc:docMk/>
            <pc:sldMk cId="0" sldId="256"/>
            <ac:spMk id="51" creationId="{C4D47BC9-C444-4D9C-AA90-B3E283662037}"/>
          </ac:spMkLst>
        </pc:spChg>
        <pc:graphicFrameChg chg="add mod">
          <ac:chgData name="Green, Patricia" userId="bef831ef-837a-41d7-b6b0-1de0a1413703" providerId="ADAL" clId="{663E33D3-88AF-4F2D-BB28-5C6C04D52BA2}" dt="2021-09-28T15:33:07.032" v="1269" actId="1076"/>
          <ac:graphicFrameMkLst>
            <pc:docMk/>
            <pc:sldMk cId="0" sldId="256"/>
            <ac:graphicFrameMk id="32" creationId="{A94B559A-7065-4B6D-8A56-A88F74971E6F}"/>
          </ac:graphicFrameMkLst>
        </pc:graphicFrameChg>
        <pc:graphicFrameChg chg="add mod">
          <ac:chgData name="Green, Patricia" userId="bef831ef-837a-41d7-b6b0-1de0a1413703" providerId="ADAL" clId="{663E33D3-88AF-4F2D-BB28-5C6C04D52BA2}" dt="2021-09-28T15:33:26.621" v="1273" actId="1076"/>
          <ac:graphicFrameMkLst>
            <pc:docMk/>
            <pc:sldMk cId="0" sldId="256"/>
            <ac:graphicFrameMk id="35" creationId="{B983B224-945E-4518-9824-923321E10AAF}"/>
          </ac:graphicFrameMkLst>
        </pc:graphicFrameChg>
        <pc:graphicFrameChg chg="add mod">
          <ac:chgData name="Green, Patricia" userId="bef831ef-837a-41d7-b6b0-1de0a1413703" providerId="ADAL" clId="{663E33D3-88AF-4F2D-BB28-5C6C04D52BA2}" dt="2021-09-28T15:34:39.153" v="1287" actId="1076"/>
          <ac:graphicFrameMkLst>
            <pc:docMk/>
            <pc:sldMk cId="0" sldId="256"/>
            <ac:graphicFrameMk id="36" creationId="{51CC2DE5-740F-436E-84A5-7DA532E3BD6A}"/>
          </ac:graphicFrameMkLst>
        </pc:graphicFrameChg>
        <pc:graphicFrameChg chg="add mod">
          <ac:chgData name="Green, Patricia" userId="bef831ef-837a-41d7-b6b0-1de0a1413703" providerId="ADAL" clId="{663E33D3-88AF-4F2D-BB28-5C6C04D52BA2}" dt="2021-09-28T15:17:16.671" v="1211"/>
          <ac:graphicFrameMkLst>
            <pc:docMk/>
            <pc:sldMk cId="0" sldId="256"/>
            <ac:graphicFrameMk id="41" creationId="{0687AD36-E2B0-4D60-928D-D4FE88F85D61}"/>
          </ac:graphicFrameMkLst>
        </pc:graphicFrameChg>
        <pc:graphicFrameChg chg="add mod">
          <ac:chgData name="Green, Patricia" userId="bef831ef-837a-41d7-b6b0-1de0a1413703" providerId="ADAL" clId="{663E33D3-88AF-4F2D-BB28-5C6C04D52BA2}" dt="2021-09-28T15:34:44.253" v="1288" actId="14100"/>
          <ac:graphicFrameMkLst>
            <pc:docMk/>
            <pc:sldMk cId="0" sldId="256"/>
            <ac:graphicFrameMk id="44" creationId="{0687AD36-E2B0-4D60-928D-D4FE88F85D61}"/>
          </ac:graphicFrameMkLst>
        </pc:graphicFrameChg>
        <pc:picChg chg="mod">
          <ac:chgData name="Green, Patricia" userId="bef831ef-837a-41d7-b6b0-1de0a1413703" providerId="ADAL" clId="{663E33D3-88AF-4F2D-BB28-5C6C04D52BA2}" dt="2021-09-28T14:50:04.754" v="880" actId="1076"/>
          <ac:picMkLst>
            <pc:docMk/>
            <pc:sldMk cId="0" sldId="256"/>
            <ac:picMk id="12" creationId="{1EF2D594-A0FB-4212-A1B0-63070A3975A2}"/>
          </ac:picMkLst>
        </pc:picChg>
        <pc:picChg chg="add del mod">
          <ac:chgData name="Green, Patricia" userId="bef831ef-837a-41d7-b6b0-1de0a1413703" providerId="ADAL" clId="{663E33D3-88AF-4F2D-BB28-5C6C04D52BA2}" dt="2021-09-28T15:08:51.204" v="1183"/>
          <ac:picMkLst>
            <pc:docMk/>
            <pc:sldMk cId="0" sldId="256"/>
            <ac:picMk id="14" creationId="{2C9CF1C5-66BF-4483-8CD4-1E636420A920}"/>
          </ac:picMkLst>
        </pc:picChg>
        <pc:picChg chg="add mod">
          <ac:chgData name="Green, Patricia" userId="bef831ef-837a-41d7-b6b0-1de0a1413703" providerId="ADAL" clId="{663E33D3-88AF-4F2D-BB28-5C6C04D52BA2}" dt="2021-09-28T15:44:24.711" v="1445" actId="1076"/>
          <ac:picMkLst>
            <pc:docMk/>
            <pc:sldMk cId="0" sldId="256"/>
            <ac:picMk id="16" creationId="{0686224F-6502-4766-8E48-9CD7E174145A}"/>
          </ac:picMkLst>
        </pc:picChg>
        <pc:picChg chg="add del mod">
          <ac:chgData name="Green, Patricia" userId="bef831ef-837a-41d7-b6b0-1de0a1413703" providerId="ADAL" clId="{663E33D3-88AF-4F2D-BB28-5C6C04D52BA2}" dt="2021-09-28T15:09:20.235" v="1195" actId="1076"/>
          <ac:picMkLst>
            <pc:docMk/>
            <pc:sldMk cId="0" sldId="256"/>
            <ac:picMk id="17" creationId="{563DE21D-272B-4CBB-976F-7D9811F0FFDD}"/>
          </ac:picMkLst>
        </pc:picChg>
        <pc:picChg chg="del">
          <ac:chgData name="Green, Patricia" userId="bef831ef-837a-41d7-b6b0-1de0a1413703" providerId="ADAL" clId="{663E33D3-88AF-4F2D-BB28-5C6C04D52BA2}" dt="2021-09-28T13:44:32.944" v="250" actId="478"/>
          <ac:picMkLst>
            <pc:docMk/>
            <pc:sldMk cId="0" sldId="256"/>
            <ac:picMk id="19" creationId="{CA4F9CF8-BAE2-4C43-89F5-8A989D6B246A}"/>
          </ac:picMkLst>
        </pc:picChg>
        <pc:picChg chg="del">
          <ac:chgData name="Green, Patricia" userId="bef831ef-837a-41d7-b6b0-1de0a1413703" providerId="ADAL" clId="{663E33D3-88AF-4F2D-BB28-5C6C04D52BA2}" dt="2021-09-28T13:44:30.599" v="249" actId="478"/>
          <ac:picMkLst>
            <pc:docMk/>
            <pc:sldMk cId="0" sldId="256"/>
            <ac:picMk id="23" creationId="{4B8E6594-76D0-477A-A3F5-D2B13E2FAE02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Residents understand the nursing workflow surrounding patient care </a:t>
            </a:r>
          </a:p>
        </c:rich>
      </c:tx>
      <c:layout>
        <c:manualLayout>
          <c:xMode val="edge"/>
          <c:yMode val="edge"/>
          <c:x val="0.16573557561860033"/>
          <c:y val="4.7134953599081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I/Residents understand the nursing workflow surrounding patient care 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7DE-475E-8F8F-F2858D9C1438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7DE-475E-8F8F-F2858D9C1438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7DE-475E-8F8F-F2858D9C1438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DE-475E-8F8F-F2858D9C1438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7DE-475E-8F8F-F2858D9C1438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7DE-475E-8F8F-F2858D9C14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Resident Pre</c:v>
                </c:pt>
                <c:pt idx="1">
                  <c:v>Resident Post</c:v>
                </c:pt>
                <c:pt idx="2">
                  <c:v>RN Pre</c:v>
                </c:pt>
                <c:pt idx="3">
                  <c:v>RN Post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2.6</c:v>
                </c:pt>
                <c:pt idx="1">
                  <c:v>4</c:v>
                </c:pt>
                <c:pt idx="2">
                  <c:v>2.8</c:v>
                </c:pt>
                <c:pt idx="3">
                  <c:v>3.75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7DE-475E-8F8F-F2858D9C14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5418056"/>
        <c:axId val="175419040"/>
      </c:barChart>
      <c:catAx>
        <c:axId val="175418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419040"/>
        <c:crosses val="autoZero"/>
        <c:auto val="1"/>
        <c:lblAlgn val="ctr"/>
        <c:lblOffset val="100"/>
        <c:noMultiLvlLbl val="0"/>
      </c:catAx>
      <c:valAx>
        <c:axId val="175419040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418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Residents are aware of the workflow of each role of the patient care team and how it relates to physician communication </a:t>
            </a:r>
          </a:p>
        </c:rich>
      </c:tx>
      <c:layout>
        <c:manualLayout>
          <c:xMode val="edge"/>
          <c:yMode val="edge"/>
          <c:x val="0.1165345581802275"/>
          <c:y val="5.09259259259259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I/Residents understand the nursing workflow surrounding patient care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Resident Pre</c:v>
                </c:pt>
                <c:pt idx="1">
                  <c:v>Resident Post</c:v>
                </c:pt>
                <c:pt idx="2">
                  <c:v>RN Pre</c:v>
                </c:pt>
                <c:pt idx="3">
                  <c:v>RN Post</c:v>
                </c:pt>
              </c:strCache>
            </c:strRef>
          </c:cat>
          <c:val>
            <c:numRef>
              <c:f>Sheet1!$B$2:$E$2</c:f>
            </c:numRef>
          </c:val>
          <c:extLst>
            <c:ext xmlns:c16="http://schemas.microsoft.com/office/drawing/2014/chart" uri="{C3380CC4-5D6E-409C-BE32-E72D297353CC}">
              <c16:uniqueId val="{00000000-D640-4399-8A17-0C6742A7216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 I/Residents make it a priority to let the nursing staff know the patients I am/they are covering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Resident Pre</c:v>
                </c:pt>
                <c:pt idx="1">
                  <c:v>Resident Post</c:v>
                </c:pt>
                <c:pt idx="2">
                  <c:v>RN Pre</c:v>
                </c:pt>
                <c:pt idx="3">
                  <c:v>RN Post</c:v>
                </c:pt>
              </c:strCache>
            </c:strRef>
          </c:cat>
          <c:val>
            <c:numRef>
              <c:f>Sheet1!$B$3:$E$3</c:f>
            </c:numRef>
          </c:val>
          <c:extLst>
            <c:ext xmlns:c16="http://schemas.microsoft.com/office/drawing/2014/chart" uri="{C3380CC4-5D6E-409C-BE32-E72D297353CC}">
              <c16:uniqueId val="{00000001-D640-4399-8A17-0C6742A72168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)}.  I/Residents realize how my communication with nursing affects my patient’s perceptions of their care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Resident Pre</c:v>
                </c:pt>
                <c:pt idx="1">
                  <c:v>Resident Post</c:v>
                </c:pt>
                <c:pt idx="2">
                  <c:v>RN Pre</c:v>
                </c:pt>
                <c:pt idx="3">
                  <c:v>RN Post</c:v>
                </c:pt>
              </c:strCache>
            </c:strRef>
          </c:cat>
          <c:val>
            <c:numRef>
              <c:f>Sheet1!$B$4:$E$4</c:f>
            </c:numRef>
          </c:val>
          <c:extLst>
            <c:ext xmlns:c16="http://schemas.microsoft.com/office/drawing/2014/chart" uri="{C3380CC4-5D6E-409C-BE32-E72D297353CC}">
              <c16:uniqueId val="{00000002-D640-4399-8A17-0C6742A72168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I/Residents am aware of the workflow of each role of the patient care team and how it relates to physician communication 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640-4399-8A17-0C6742A72168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D640-4399-8A17-0C6742A72168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640-4399-8A17-0C6742A72168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640-4399-8A17-0C6742A72168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640-4399-8A17-0C6742A72168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640-4399-8A17-0C6742A721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Resident Pre</c:v>
                </c:pt>
                <c:pt idx="1">
                  <c:v>Resident Post</c:v>
                </c:pt>
                <c:pt idx="2">
                  <c:v>RN Pre</c:v>
                </c:pt>
                <c:pt idx="3">
                  <c:v>RN Post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  <c:pt idx="0">
                  <c:v>2.4</c:v>
                </c:pt>
                <c:pt idx="1">
                  <c:v>4.5</c:v>
                </c:pt>
                <c:pt idx="2">
                  <c:v>2.6</c:v>
                </c:pt>
                <c:pt idx="3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640-4399-8A17-0C6742A721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8937288"/>
        <c:axId val="478937944"/>
      </c:barChart>
      <c:catAx>
        <c:axId val="478937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8937944"/>
        <c:crosses val="autoZero"/>
        <c:auto val="1"/>
        <c:lblAlgn val="ctr"/>
        <c:lblOffset val="100"/>
        <c:noMultiLvlLbl val="0"/>
      </c:catAx>
      <c:valAx>
        <c:axId val="478937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8937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Residents seek out nurses caring for patients to review the care plan and their assessments prior to discussing the plan of care with the patient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I/Residents understand the nursing workflow surrounding patient care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Resident Pre</c:v>
                </c:pt>
                <c:pt idx="1">
                  <c:v>Resident Post</c:v>
                </c:pt>
                <c:pt idx="2">
                  <c:v>RN Pre</c:v>
                </c:pt>
                <c:pt idx="3">
                  <c:v>RN Post</c:v>
                </c:pt>
              </c:strCache>
            </c:strRef>
          </c:cat>
          <c:val>
            <c:numRef>
              <c:f>Sheet1!$B$2:$E$2</c:f>
            </c:numRef>
          </c:val>
          <c:extLst>
            <c:ext xmlns:c16="http://schemas.microsoft.com/office/drawing/2014/chart" uri="{C3380CC4-5D6E-409C-BE32-E72D297353CC}">
              <c16:uniqueId val="{00000000-D433-4DEC-A317-6D4FD6AE94EE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 I/Residents make it a priority to let the nursing staff know the patients I am/they are covering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Resident Pre</c:v>
                </c:pt>
                <c:pt idx="1">
                  <c:v>Resident Post</c:v>
                </c:pt>
                <c:pt idx="2">
                  <c:v>RN Pre</c:v>
                </c:pt>
                <c:pt idx="3">
                  <c:v>RN Post</c:v>
                </c:pt>
              </c:strCache>
            </c:strRef>
          </c:cat>
          <c:val>
            <c:numRef>
              <c:f>Sheet1!$B$3:$E$3</c:f>
            </c:numRef>
          </c:val>
          <c:extLst>
            <c:ext xmlns:c16="http://schemas.microsoft.com/office/drawing/2014/chart" uri="{C3380CC4-5D6E-409C-BE32-E72D297353CC}">
              <c16:uniqueId val="{00000001-D433-4DEC-A317-6D4FD6AE94EE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)}.  I/Residents realize how my communication with nursing affects my patient’s perceptions of their care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Resident Pre</c:v>
                </c:pt>
                <c:pt idx="1">
                  <c:v>Resident Post</c:v>
                </c:pt>
                <c:pt idx="2">
                  <c:v>RN Pre</c:v>
                </c:pt>
                <c:pt idx="3">
                  <c:v>RN Post</c:v>
                </c:pt>
              </c:strCache>
            </c:strRef>
          </c:cat>
          <c:val>
            <c:numRef>
              <c:f>Sheet1!$B$4:$E$4</c:f>
            </c:numRef>
          </c:val>
          <c:extLst>
            <c:ext xmlns:c16="http://schemas.microsoft.com/office/drawing/2014/chart" uri="{C3380CC4-5D6E-409C-BE32-E72D297353CC}">
              <c16:uniqueId val="{00000002-D433-4DEC-A317-6D4FD6AE94EE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I/Residents am aware of the workflow of each role of the patient care team and how it relates to physician communication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Resident Pre</c:v>
                </c:pt>
                <c:pt idx="1">
                  <c:v>Resident Post</c:v>
                </c:pt>
                <c:pt idx="2">
                  <c:v>RN Pre</c:v>
                </c:pt>
                <c:pt idx="3">
                  <c:v>RN Post</c:v>
                </c:pt>
              </c:strCache>
            </c:strRef>
          </c:cat>
          <c:val>
            <c:numRef>
              <c:f>Sheet1!$B$5:$E$5</c:f>
            </c:numRef>
          </c:val>
          <c:extLst>
            <c:ext xmlns:c16="http://schemas.microsoft.com/office/drawing/2014/chart" uri="{C3380CC4-5D6E-409C-BE32-E72D297353CC}">
              <c16:uniqueId val="{00000003-D433-4DEC-A317-6D4FD6AE94EE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I/Residents seek out nurses caring for patients to review the care plan and their assessments prior to discussing the plan of care with the patient 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433-4DEC-A317-6D4FD6AE94EE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433-4DEC-A317-6D4FD6AE94E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Resident Pre</c:v>
                </c:pt>
                <c:pt idx="1">
                  <c:v>Resident Post</c:v>
                </c:pt>
                <c:pt idx="2">
                  <c:v>RN Pre</c:v>
                </c:pt>
                <c:pt idx="3">
                  <c:v>RN Post</c:v>
                </c:pt>
              </c:strCache>
            </c:strRef>
          </c:cat>
          <c:val>
            <c:numRef>
              <c:f>Sheet1!$B$6:$E$6</c:f>
              <c:numCache>
                <c:formatCode>General</c:formatCode>
                <c:ptCount val="4"/>
                <c:pt idx="0">
                  <c:v>3.6</c:v>
                </c:pt>
                <c:pt idx="1">
                  <c:v>4.5</c:v>
                </c:pt>
                <c:pt idx="2">
                  <c:v>3.3</c:v>
                </c:pt>
                <c:pt idx="3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433-4DEC-A317-6D4FD6AE94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9001000"/>
        <c:axId val="549001656"/>
      </c:barChart>
      <c:catAx>
        <c:axId val="549001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001656"/>
        <c:crosses val="autoZero"/>
        <c:auto val="1"/>
        <c:lblAlgn val="ctr"/>
        <c:lblOffset val="100"/>
        <c:noMultiLvlLbl val="0"/>
      </c:catAx>
      <c:valAx>
        <c:axId val="549001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001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I/Residents understand the nursing workflow surrounding patient care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Resident Pre</c:v>
                </c:pt>
                <c:pt idx="1">
                  <c:v>Resident Post</c:v>
                </c:pt>
                <c:pt idx="2">
                  <c:v>RN Pre</c:v>
                </c:pt>
                <c:pt idx="3">
                  <c:v>RN Post</c:v>
                </c:pt>
              </c:strCache>
            </c:strRef>
          </c:cat>
          <c:val>
            <c:numRef>
              <c:f>Sheet1!$B$2:$E$2</c:f>
            </c:numRef>
          </c:val>
          <c:extLst>
            <c:ext xmlns:c16="http://schemas.microsoft.com/office/drawing/2014/chart" uri="{C3380CC4-5D6E-409C-BE32-E72D297353CC}">
              <c16:uniqueId val="{00000000-C0D7-41CB-97BE-1663C69A11D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 I/Residents make it a priority to let the nursing staff know the patients I am/they are covering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Resident Pre</c:v>
                </c:pt>
                <c:pt idx="1">
                  <c:v>Resident Post</c:v>
                </c:pt>
                <c:pt idx="2">
                  <c:v>RN Pre</c:v>
                </c:pt>
                <c:pt idx="3">
                  <c:v>RN Post</c:v>
                </c:pt>
              </c:strCache>
            </c:strRef>
          </c:cat>
          <c:val>
            <c:numRef>
              <c:f>Sheet1!$B$3:$E$3</c:f>
            </c:numRef>
          </c:val>
          <c:extLst>
            <c:ext xmlns:c16="http://schemas.microsoft.com/office/drawing/2014/chart" uri="{C3380CC4-5D6E-409C-BE32-E72D297353CC}">
              <c16:uniqueId val="{00000001-C0D7-41CB-97BE-1663C69A11D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)}.  I/Residents realize how my communication with nursing affects my patient’s perceptions of their care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Resident Pre</c:v>
                </c:pt>
                <c:pt idx="1">
                  <c:v>Resident Post</c:v>
                </c:pt>
                <c:pt idx="2">
                  <c:v>RN Pre</c:v>
                </c:pt>
                <c:pt idx="3">
                  <c:v>RN Post</c:v>
                </c:pt>
              </c:strCache>
            </c:strRef>
          </c:cat>
          <c:val>
            <c:numRef>
              <c:f>Sheet1!$B$4:$E$4</c:f>
            </c:numRef>
          </c:val>
          <c:extLst>
            <c:ext xmlns:c16="http://schemas.microsoft.com/office/drawing/2014/chart" uri="{C3380CC4-5D6E-409C-BE32-E72D297353CC}">
              <c16:uniqueId val="{00000002-C0D7-41CB-97BE-1663C69A11D0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I/Residents am aware of the workflow of each role of the patient care team and how it relates to physician communication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Resident Pre</c:v>
                </c:pt>
                <c:pt idx="1">
                  <c:v>Resident Post</c:v>
                </c:pt>
                <c:pt idx="2">
                  <c:v>RN Pre</c:v>
                </c:pt>
                <c:pt idx="3">
                  <c:v>RN Post</c:v>
                </c:pt>
              </c:strCache>
            </c:strRef>
          </c:cat>
          <c:val>
            <c:numRef>
              <c:f>Sheet1!$B$5:$E$5</c:f>
            </c:numRef>
          </c:val>
          <c:extLst>
            <c:ext xmlns:c16="http://schemas.microsoft.com/office/drawing/2014/chart" uri="{C3380CC4-5D6E-409C-BE32-E72D297353CC}">
              <c16:uniqueId val="{00000003-C0D7-41CB-97BE-1663C69A11D0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I/Residents seek out nurses caring for patients to review the care plan and their assessments prior to discussing the plan of care with the patient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Resident Pre</c:v>
                </c:pt>
                <c:pt idx="1">
                  <c:v>Resident Post</c:v>
                </c:pt>
                <c:pt idx="2">
                  <c:v>RN Pre</c:v>
                </c:pt>
                <c:pt idx="3">
                  <c:v>RN Post</c:v>
                </c:pt>
              </c:strCache>
            </c:strRef>
          </c:cat>
          <c:val>
            <c:numRef>
              <c:f>Sheet1!$B$6:$E$6</c:f>
            </c:numRef>
          </c:val>
          <c:extLst>
            <c:ext xmlns:c16="http://schemas.microsoft.com/office/drawing/2014/chart" uri="{C3380CC4-5D6E-409C-BE32-E72D297353CC}">
              <c16:uniqueId val="{00000004-C0D7-41CB-97BE-1663C69A11D0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Team members communicate effectively between disciplines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0D7-41CB-97BE-1663C69A11D0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C0D7-41CB-97BE-1663C69A11D0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C0D7-41CB-97BE-1663C69A11D0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C0D7-41CB-97BE-1663C69A11D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Resident Pre</c:v>
                </c:pt>
                <c:pt idx="1">
                  <c:v>Resident Post</c:v>
                </c:pt>
                <c:pt idx="2">
                  <c:v>RN Pre</c:v>
                </c:pt>
                <c:pt idx="3">
                  <c:v>RN Post</c:v>
                </c:pt>
              </c:strCache>
            </c:strRef>
          </c:cat>
          <c:val>
            <c:numRef>
              <c:f>Sheet1!$B$7:$E$7</c:f>
              <c:numCache>
                <c:formatCode>General</c:formatCode>
                <c:ptCount val="4"/>
                <c:pt idx="0">
                  <c:v>3.3</c:v>
                </c:pt>
                <c:pt idx="1">
                  <c:v>4.5</c:v>
                </c:pt>
                <c:pt idx="2">
                  <c:v>3.3</c:v>
                </c:pt>
                <c:pt idx="3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0D7-41CB-97BE-1663C69A11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3160008"/>
        <c:axId val="476844040"/>
      </c:barChart>
      <c:catAx>
        <c:axId val="543160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6844040"/>
        <c:crosses val="autoZero"/>
        <c:auto val="1"/>
        <c:lblAlgn val="ctr"/>
        <c:lblOffset val="100"/>
        <c:noMultiLvlLbl val="0"/>
      </c:catAx>
      <c:valAx>
        <c:axId val="476844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160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706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706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A0E51-D4BD-411E-A9E2-06A647B80761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61150" y="1760538"/>
            <a:ext cx="6781800" cy="4749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6775450"/>
            <a:ext cx="16084550" cy="55435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371513"/>
            <a:ext cx="8712200" cy="7064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3371513"/>
            <a:ext cx="8712200" cy="7064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C58C35-F810-4F47-A45D-50CCA3DB5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968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C58C35-F810-4F47-A45D-50CCA3DB51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321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364164"/>
            <a:ext cx="17088486" cy="29563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883652"/>
            <a:ext cx="14072870" cy="35194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3237928"/>
            <a:ext cx="8745284" cy="92914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3237928"/>
            <a:ext cx="8745284" cy="92914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2494015"/>
            <a:ext cx="20104100" cy="6804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20105370" cy="2494280"/>
          </a:xfrm>
          <a:custGeom>
            <a:avLst/>
            <a:gdLst/>
            <a:ahLst/>
            <a:cxnLst/>
            <a:rect l="l" t="t" r="r" b="b"/>
            <a:pathLst>
              <a:path w="20105370" h="2494280">
                <a:moveTo>
                  <a:pt x="0" y="2494025"/>
                </a:moveTo>
                <a:lnTo>
                  <a:pt x="20105218" y="2494025"/>
                </a:lnTo>
                <a:lnTo>
                  <a:pt x="20105218" y="0"/>
                </a:lnTo>
                <a:lnTo>
                  <a:pt x="0" y="0"/>
                </a:lnTo>
                <a:lnTo>
                  <a:pt x="0" y="2494025"/>
                </a:lnTo>
                <a:close/>
              </a:path>
            </a:pathLst>
          </a:custGeom>
          <a:solidFill>
            <a:srgbClr val="7E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20105370" cy="2494280"/>
          </a:xfrm>
          <a:custGeom>
            <a:avLst/>
            <a:gdLst/>
            <a:ahLst/>
            <a:cxnLst/>
            <a:rect l="l" t="t" r="r" b="b"/>
            <a:pathLst>
              <a:path w="20105370" h="2494280">
                <a:moveTo>
                  <a:pt x="0" y="2494025"/>
                </a:moveTo>
                <a:lnTo>
                  <a:pt x="20105217" y="2494025"/>
                </a:lnTo>
                <a:lnTo>
                  <a:pt x="20105217" y="0"/>
                </a:lnTo>
                <a:lnTo>
                  <a:pt x="0" y="0"/>
                </a:lnTo>
                <a:lnTo>
                  <a:pt x="0" y="2494025"/>
                </a:lnTo>
                <a:close/>
              </a:path>
            </a:pathLst>
          </a:custGeom>
          <a:ln w="8935">
            <a:solidFill>
              <a:srgbClr val="7E81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37309" y="143664"/>
            <a:ext cx="1024254" cy="67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237928"/>
            <a:ext cx="18093690" cy="92914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3092494"/>
            <a:ext cx="6433312" cy="7038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3092494"/>
            <a:ext cx="4623943" cy="7038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3092494"/>
            <a:ext cx="4623943" cy="7038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tmp"/><Relationship Id="rId13" Type="http://schemas.openxmlformats.org/officeDocument/2006/relationships/chart" Target="../charts/chart4.xml"/><Relationship Id="rId3" Type="http://schemas.openxmlformats.org/officeDocument/2006/relationships/image" Target="../media/image2.jpeg"/><Relationship Id="rId7" Type="http://schemas.openxmlformats.org/officeDocument/2006/relationships/image" Target="../media/image4.jpg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Courtney.johnson@aah.org" TargetMode="External"/><Relationship Id="rId11" Type="http://schemas.openxmlformats.org/officeDocument/2006/relationships/chart" Target="../charts/chart3.xml"/><Relationship Id="rId5" Type="http://schemas.openxmlformats.org/officeDocument/2006/relationships/hyperlink" Target="mailto:Patricia.green@aah.org" TargetMode="External"/><Relationship Id="rId10" Type="http://schemas.openxmlformats.org/officeDocument/2006/relationships/chart" Target="../charts/chart2.xml"/><Relationship Id="rId4" Type="http://schemas.openxmlformats.org/officeDocument/2006/relationships/image" Target="../media/image3.png"/><Relationship Id="rId9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4998102" y="2457167"/>
            <a:ext cx="61594" cy="11616055"/>
          </a:xfrm>
          <a:custGeom>
            <a:avLst/>
            <a:gdLst/>
            <a:ahLst/>
            <a:cxnLst/>
            <a:rect l="l" t="t" r="r" b="b"/>
            <a:pathLst>
              <a:path w="61595" h="11616055">
                <a:moveTo>
                  <a:pt x="0" y="0"/>
                </a:moveTo>
                <a:lnTo>
                  <a:pt x="61429" y="11615702"/>
                </a:lnTo>
              </a:path>
            </a:pathLst>
          </a:custGeom>
          <a:ln w="8935">
            <a:solidFill>
              <a:srgbClr val="6162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79403" y="2680146"/>
            <a:ext cx="3799840" cy="39433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450" b="1" spc="10" dirty="0">
                <a:solidFill>
                  <a:srgbClr val="12165E"/>
                </a:solidFill>
                <a:latin typeface="Arial"/>
                <a:cs typeface="Arial"/>
              </a:rPr>
              <a:t>Background</a:t>
            </a:r>
            <a:endParaRPr sz="24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165" y="3215255"/>
            <a:ext cx="4432935" cy="2446824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263525" marR="5080" indent="-250825">
              <a:lnSpc>
                <a:spcPts val="1580"/>
              </a:lnSpc>
              <a:spcBef>
                <a:spcPts val="305"/>
              </a:spcBef>
              <a:spcAft>
                <a:spcPts val="600"/>
              </a:spcAft>
              <a:buClr>
                <a:srgbClr val="61629C"/>
              </a:buClr>
              <a:buSzPct val="110344"/>
              <a:buChar char="•"/>
              <a:tabLst>
                <a:tab pos="263525" algn="l"/>
                <a:tab pos="264160" algn="l"/>
              </a:tabLst>
            </a:pPr>
            <a:r>
              <a:rPr lang="en-US" spc="5" dirty="0">
                <a:cs typeface="Arial"/>
              </a:rPr>
              <a:t>Impaired communication leads to poor outcomes in patient satisfaction, safety events, and associate engagement</a:t>
            </a:r>
          </a:p>
          <a:p>
            <a:pPr marL="263525" marR="5080" indent="-250825">
              <a:lnSpc>
                <a:spcPts val="1580"/>
              </a:lnSpc>
              <a:spcBef>
                <a:spcPts val="305"/>
              </a:spcBef>
              <a:spcAft>
                <a:spcPts val="600"/>
              </a:spcAft>
              <a:buClr>
                <a:srgbClr val="61629C"/>
              </a:buClr>
              <a:buSzPct val="110344"/>
              <a:buChar char="•"/>
              <a:tabLst>
                <a:tab pos="263525" algn="l"/>
                <a:tab pos="264160" algn="l"/>
              </a:tabLst>
            </a:pPr>
            <a:r>
              <a:rPr lang="en-US" dirty="0"/>
              <a:t>Orientation for first-year residents did not include education on nursing workflow.</a:t>
            </a:r>
          </a:p>
          <a:p>
            <a:pPr marL="263525" marR="5080" indent="-250825">
              <a:lnSpc>
                <a:spcPts val="1580"/>
              </a:lnSpc>
              <a:spcBef>
                <a:spcPts val="305"/>
              </a:spcBef>
              <a:spcAft>
                <a:spcPts val="600"/>
              </a:spcAft>
              <a:buClr>
                <a:srgbClr val="61629C"/>
              </a:buClr>
              <a:buSzPct val="110344"/>
              <a:buChar char="•"/>
              <a:tabLst>
                <a:tab pos="263525" algn="l"/>
                <a:tab pos="264160" algn="l"/>
              </a:tabLst>
            </a:pPr>
            <a:r>
              <a:rPr lang="en-US" dirty="0"/>
              <a:t>A formal introduction through a nurse shadow shift was developed to bridge this gap. </a:t>
            </a:r>
          </a:p>
          <a:p>
            <a:pPr marL="263525" marR="5080" indent="-250825">
              <a:lnSpc>
                <a:spcPts val="1580"/>
              </a:lnSpc>
              <a:spcBef>
                <a:spcPts val="305"/>
              </a:spcBef>
              <a:spcAft>
                <a:spcPts val="600"/>
              </a:spcAft>
              <a:buClr>
                <a:srgbClr val="61629C"/>
              </a:buClr>
              <a:buSzPct val="110344"/>
              <a:buChar char="•"/>
              <a:tabLst>
                <a:tab pos="263525" algn="l"/>
                <a:tab pos="264160" algn="l"/>
              </a:tabLst>
            </a:pPr>
            <a:r>
              <a:rPr lang="en-US" dirty="0"/>
              <a:t>This program was started with the internal medicine team on a telemetry unit.</a:t>
            </a:r>
          </a:p>
        </p:txBody>
      </p:sp>
      <p:sp>
        <p:nvSpPr>
          <p:cNvPr id="6" name="object 6"/>
          <p:cNvSpPr/>
          <p:nvPr/>
        </p:nvSpPr>
        <p:spPr>
          <a:xfrm>
            <a:off x="10041997" y="2457167"/>
            <a:ext cx="10160" cy="11616055"/>
          </a:xfrm>
          <a:custGeom>
            <a:avLst/>
            <a:gdLst/>
            <a:ahLst/>
            <a:cxnLst/>
            <a:rect l="l" t="t" r="r" b="b"/>
            <a:pathLst>
              <a:path w="10159" h="11616055">
                <a:moveTo>
                  <a:pt x="10052" y="0"/>
                </a:moveTo>
                <a:lnTo>
                  <a:pt x="0" y="11615702"/>
                </a:lnTo>
              </a:path>
            </a:pathLst>
          </a:custGeom>
          <a:ln w="8935">
            <a:solidFill>
              <a:srgbClr val="6162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031164" y="2457167"/>
            <a:ext cx="34925" cy="11616055"/>
          </a:xfrm>
          <a:custGeom>
            <a:avLst/>
            <a:gdLst/>
            <a:ahLst/>
            <a:cxnLst/>
            <a:rect l="l" t="t" r="r" b="b"/>
            <a:pathLst>
              <a:path w="34925" h="11616055">
                <a:moveTo>
                  <a:pt x="0" y="0"/>
                </a:moveTo>
                <a:lnTo>
                  <a:pt x="34623" y="11615702"/>
                </a:lnTo>
              </a:path>
            </a:pathLst>
          </a:custGeom>
          <a:ln w="8935">
            <a:solidFill>
              <a:srgbClr val="6162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81042" y="10016237"/>
            <a:ext cx="3923665" cy="37023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899"/>
              </a:lnSpc>
              <a:spcBef>
                <a:spcPts val="80"/>
              </a:spcBef>
            </a:pPr>
            <a:r>
              <a:rPr sz="2450" b="1" spc="15" dirty="0">
                <a:solidFill>
                  <a:srgbClr val="12165E"/>
                </a:solidFill>
                <a:latin typeface="Arial"/>
                <a:cs typeface="Arial"/>
              </a:rPr>
              <a:t>Methods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6776" y="7615782"/>
            <a:ext cx="3438853" cy="39433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2450" b="1" spc="10" dirty="0">
                <a:solidFill>
                  <a:srgbClr val="12165E"/>
                </a:solidFill>
                <a:latin typeface="Arial"/>
                <a:cs typeface="Arial"/>
              </a:rPr>
              <a:t>Purpose</a:t>
            </a:r>
            <a:endParaRPr sz="245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9356" y="8033460"/>
            <a:ext cx="4177665" cy="1796004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19405" marR="199390" indent="-306705">
              <a:lnSpc>
                <a:spcPts val="1580"/>
              </a:lnSpc>
              <a:spcBef>
                <a:spcPts val="305"/>
              </a:spcBef>
              <a:spcAft>
                <a:spcPts val="600"/>
              </a:spcAft>
              <a:buClr>
                <a:srgbClr val="61629C"/>
              </a:buClr>
              <a:buSzPct val="110344"/>
              <a:buChar char="•"/>
              <a:tabLst>
                <a:tab pos="319405" algn="l"/>
                <a:tab pos="320040" algn="l"/>
              </a:tabLst>
            </a:pPr>
            <a:r>
              <a:rPr lang="en-US" dirty="0">
                <a:cs typeface="Arial"/>
              </a:rPr>
              <a:t>A physician-nurse shadow program was established to improve interdisciplinary collaboration among first-year medical residents and front-line nurses.</a:t>
            </a:r>
          </a:p>
          <a:p>
            <a:pPr marL="319405" marR="199390" indent="-306705">
              <a:lnSpc>
                <a:spcPts val="1580"/>
              </a:lnSpc>
              <a:spcBef>
                <a:spcPts val="305"/>
              </a:spcBef>
              <a:spcAft>
                <a:spcPts val="600"/>
              </a:spcAft>
              <a:buClr>
                <a:srgbClr val="61629C"/>
              </a:buClr>
              <a:buSzPct val="110344"/>
              <a:buChar char="•"/>
              <a:tabLst>
                <a:tab pos="319405" algn="l"/>
                <a:tab pos="320040" algn="l"/>
              </a:tabLst>
            </a:pPr>
            <a:r>
              <a:rPr lang="en-US" dirty="0">
                <a:cs typeface="Arial"/>
              </a:rPr>
              <a:t>The program provided physician insight on nursing workflow and clarified roles within a patient care team.</a:t>
            </a:r>
            <a:r>
              <a:rPr lang="en-US" spc="0" dirty="0">
                <a:cs typeface="Arial"/>
              </a:rPr>
              <a:t> </a:t>
            </a:r>
            <a:endParaRPr dirty="0"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0988" y="10545408"/>
            <a:ext cx="4161154" cy="3211777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298450" marR="5080" indent="-285750">
              <a:lnSpc>
                <a:spcPts val="1580"/>
              </a:lnSpc>
              <a:spcBef>
                <a:spcPts val="305"/>
              </a:spcBef>
              <a:spcAft>
                <a:spcPts val="600"/>
              </a:spcAft>
              <a:buClr>
                <a:srgbClr val="61629C"/>
              </a:buClr>
              <a:buSzPct val="110344"/>
              <a:buFont typeface="Arial" panose="020B0604020202020204" pitchFamily="34" charset="0"/>
              <a:buChar char="•"/>
              <a:tabLst>
                <a:tab pos="319405" algn="l"/>
                <a:tab pos="320040" algn="l"/>
              </a:tabLst>
            </a:pPr>
            <a:r>
              <a:rPr lang="en-US" dirty="0"/>
              <a:t>11 first-year resident OB and FM physicians completed a 4-hour AM shift shadowing a bedside nurse on labor and delivery and postpartum units. </a:t>
            </a:r>
          </a:p>
          <a:p>
            <a:pPr marL="298450" marR="5080" indent="-285750">
              <a:lnSpc>
                <a:spcPts val="1580"/>
              </a:lnSpc>
              <a:spcBef>
                <a:spcPts val="305"/>
              </a:spcBef>
              <a:spcAft>
                <a:spcPts val="600"/>
              </a:spcAft>
              <a:buClr>
                <a:srgbClr val="61629C"/>
              </a:buClr>
              <a:buSzPct val="110344"/>
              <a:buFont typeface="Arial" panose="020B0604020202020204" pitchFamily="34" charset="0"/>
              <a:buChar char="•"/>
              <a:tabLst>
                <a:tab pos="319405" algn="l"/>
                <a:tab pos="320040" algn="l"/>
              </a:tabLst>
            </a:pPr>
            <a:r>
              <a:rPr lang="en-US" dirty="0"/>
              <a:t>They were not permitted to consult as a physician.</a:t>
            </a:r>
          </a:p>
          <a:p>
            <a:pPr marL="298450" marR="5080" indent="-285750">
              <a:lnSpc>
                <a:spcPts val="1580"/>
              </a:lnSpc>
              <a:spcBef>
                <a:spcPts val="305"/>
              </a:spcBef>
              <a:spcAft>
                <a:spcPts val="600"/>
              </a:spcAft>
              <a:buClr>
                <a:srgbClr val="61629C"/>
              </a:buClr>
              <a:buSzPct val="110344"/>
              <a:buFont typeface="Arial" panose="020B0604020202020204" pitchFamily="34" charset="0"/>
              <a:buChar char="•"/>
              <a:tabLst>
                <a:tab pos="319405" algn="l"/>
                <a:tab pos="320040" algn="l"/>
              </a:tabLst>
            </a:pPr>
            <a:r>
              <a:rPr lang="en-US" dirty="0"/>
              <a:t>Residents participated in nursing safety huddle, bedside handover, assessments, medication administration, and interdisciplinary care rounds.</a:t>
            </a:r>
          </a:p>
          <a:p>
            <a:pPr marL="298450" marR="5080" indent="-285750">
              <a:lnSpc>
                <a:spcPts val="1580"/>
              </a:lnSpc>
              <a:spcBef>
                <a:spcPts val="305"/>
              </a:spcBef>
              <a:spcAft>
                <a:spcPts val="600"/>
              </a:spcAft>
              <a:buClr>
                <a:srgbClr val="61629C"/>
              </a:buClr>
              <a:buSzPct val="110344"/>
              <a:buFont typeface="Arial" panose="020B0604020202020204" pitchFamily="34" charset="0"/>
              <a:buChar char="•"/>
              <a:tabLst>
                <a:tab pos="319405" algn="l"/>
                <a:tab pos="320040" algn="l"/>
              </a:tabLst>
            </a:pPr>
            <a:r>
              <a:rPr lang="en-US" dirty="0"/>
              <a:t>Nurses received training to maintain consistency and professionalism.</a:t>
            </a:r>
          </a:p>
          <a:p>
            <a:pPr marL="12700">
              <a:lnSpc>
                <a:spcPct val="100000"/>
              </a:lnSpc>
              <a:spcBef>
                <a:spcPts val="545"/>
              </a:spcBef>
              <a:buClr>
                <a:srgbClr val="61629C"/>
              </a:buClr>
              <a:buSzPct val="110344"/>
              <a:tabLst>
                <a:tab pos="319405" algn="l"/>
                <a:tab pos="320040" algn="l"/>
              </a:tabLst>
            </a:pPr>
            <a:endParaRPr sz="145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5185312" y="2600033"/>
            <a:ext cx="3695700" cy="39433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450" b="1" spc="15" dirty="0">
                <a:solidFill>
                  <a:srgbClr val="12165E"/>
                </a:solidFill>
                <a:latin typeface="Arial"/>
                <a:cs typeface="Arial"/>
              </a:rPr>
              <a:t>Discu</a:t>
            </a:r>
            <a:r>
              <a:rPr sz="2450" b="1" spc="5" dirty="0">
                <a:solidFill>
                  <a:srgbClr val="12165E"/>
                </a:solidFill>
                <a:latin typeface="Arial"/>
                <a:cs typeface="Arial"/>
              </a:rPr>
              <a:t>s</a:t>
            </a:r>
            <a:r>
              <a:rPr sz="2450" b="1" spc="15" dirty="0">
                <a:solidFill>
                  <a:srgbClr val="12165E"/>
                </a:solidFill>
                <a:latin typeface="Arial"/>
                <a:cs typeface="Arial"/>
              </a:rPr>
              <a:t>sion</a:t>
            </a:r>
            <a:endParaRPr sz="2450" dirty="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5249720" y="7689496"/>
            <a:ext cx="3702050" cy="4051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450" b="1" spc="10" dirty="0">
                <a:solidFill>
                  <a:srgbClr val="12165E"/>
                </a:solidFill>
                <a:latin typeface="Arial"/>
                <a:cs typeface="Arial"/>
              </a:rPr>
              <a:t>Implications for</a:t>
            </a:r>
            <a:r>
              <a:rPr sz="2450" b="1" spc="15" dirty="0">
                <a:solidFill>
                  <a:srgbClr val="12165E"/>
                </a:solidFill>
                <a:latin typeface="Arial"/>
                <a:cs typeface="Arial"/>
              </a:rPr>
              <a:t> </a:t>
            </a:r>
            <a:r>
              <a:rPr sz="2450" b="1" spc="10" dirty="0">
                <a:solidFill>
                  <a:srgbClr val="12165E"/>
                </a:solidFill>
                <a:latin typeface="Arial"/>
                <a:cs typeface="Arial"/>
              </a:rPr>
              <a:t>Practice</a:t>
            </a:r>
            <a:endParaRPr sz="2450" dirty="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132668" y="3042296"/>
            <a:ext cx="4363720" cy="2663037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19405" marR="130175" indent="-306705">
              <a:lnSpc>
                <a:spcPts val="1580"/>
              </a:lnSpc>
              <a:spcBef>
                <a:spcPts val="305"/>
              </a:spcBef>
              <a:buClr>
                <a:srgbClr val="61629C"/>
              </a:buClr>
              <a:buSzPct val="110344"/>
              <a:buChar char="•"/>
              <a:tabLst>
                <a:tab pos="319405" algn="l"/>
                <a:tab pos="320040" algn="l"/>
              </a:tabLst>
            </a:pPr>
            <a:r>
              <a:rPr lang="en-US" dirty="0"/>
              <a:t>A shadow program allows new physicians an opportunity to provide hands-on patient care, experience nursing workflow, and build communication skills.</a:t>
            </a:r>
          </a:p>
          <a:p>
            <a:pPr marL="12700" marR="130175">
              <a:lnSpc>
                <a:spcPts val="1580"/>
              </a:lnSpc>
              <a:spcBef>
                <a:spcPts val="305"/>
              </a:spcBef>
              <a:buClr>
                <a:srgbClr val="61629C"/>
              </a:buClr>
              <a:buSzPct val="110344"/>
              <a:tabLst>
                <a:tab pos="319405" algn="l"/>
                <a:tab pos="320040" algn="l"/>
              </a:tabLst>
            </a:pPr>
            <a:endParaRPr lang="en-US" dirty="0"/>
          </a:p>
          <a:p>
            <a:pPr marL="319405" marR="130175" indent="-306705">
              <a:lnSpc>
                <a:spcPts val="1580"/>
              </a:lnSpc>
              <a:spcBef>
                <a:spcPts val="305"/>
              </a:spcBef>
              <a:buClr>
                <a:srgbClr val="61629C"/>
              </a:buClr>
              <a:buSzPct val="110344"/>
              <a:buChar char="•"/>
              <a:tabLst>
                <a:tab pos="319405" algn="l"/>
                <a:tab pos="320040" algn="l"/>
              </a:tabLst>
            </a:pPr>
            <a:r>
              <a:rPr lang="en-US" dirty="0"/>
              <a:t>Survey comments expressed gratitude for the opportunity to have an uninterrupted resident shift to learn the nursing workflow.</a:t>
            </a:r>
          </a:p>
          <a:p>
            <a:pPr marL="12700" marR="130175">
              <a:lnSpc>
                <a:spcPts val="1580"/>
              </a:lnSpc>
              <a:spcBef>
                <a:spcPts val="305"/>
              </a:spcBef>
              <a:buClr>
                <a:srgbClr val="61629C"/>
              </a:buClr>
              <a:buSzPct val="110344"/>
              <a:tabLst>
                <a:tab pos="319405" algn="l"/>
                <a:tab pos="320040" algn="l"/>
              </a:tabLst>
            </a:pPr>
            <a:endParaRPr lang="en-US" dirty="0"/>
          </a:p>
          <a:p>
            <a:pPr marL="319405" marR="130175" indent="-306705">
              <a:lnSpc>
                <a:spcPts val="1580"/>
              </a:lnSpc>
              <a:spcBef>
                <a:spcPts val="305"/>
              </a:spcBef>
              <a:buClr>
                <a:srgbClr val="61629C"/>
              </a:buClr>
              <a:buSzPct val="110344"/>
              <a:buChar char="•"/>
              <a:tabLst>
                <a:tab pos="319405" algn="l"/>
                <a:tab pos="320040" algn="l"/>
              </a:tabLst>
            </a:pPr>
            <a:r>
              <a:rPr lang="en-US" spc="0" dirty="0">
                <a:cs typeface="Arial"/>
              </a:rPr>
              <a:t>Limitations of the project include a limited sample size</a:t>
            </a:r>
            <a:endParaRPr sz="1450" dirty="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132668" y="8208161"/>
            <a:ext cx="4390390" cy="2526974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19405" marR="269240" indent="-306705">
              <a:lnSpc>
                <a:spcPts val="1580"/>
              </a:lnSpc>
              <a:spcBef>
                <a:spcPts val="305"/>
              </a:spcBef>
              <a:spcAft>
                <a:spcPts val="600"/>
              </a:spcAft>
              <a:buClr>
                <a:srgbClr val="61629C"/>
              </a:buClr>
              <a:buSzPct val="110344"/>
              <a:buChar char="•"/>
              <a:tabLst>
                <a:tab pos="319405" algn="l"/>
                <a:tab pos="320040" algn="l"/>
              </a:tabLst>
            </a:pPr>
            <a:r>
              <a:rPr lang="en-US" dirty="0"/>
              <a:t>Face-to-face interactions during shadow-shifts foster improved interdisciplinary relationships.</a:t>
            </a:r>
          </a:p>
          <a:p>
            <a:pPr marL="319405" marR="269240" indent="-306705">
              <a:lnSpc>
                <a:spcPts val="1580"/>
              </a:lnSpc>
              <a:spcBef>
                <a:spcPts val="305"/>
              </a:spcBef>
              <a:spcAft>
                <a:spcPts val="600"/>
              </a:spcAft>
              <a:buClr>
                <a:srgbClr val="61629C"/>
              </a:buClr>
              <a:buSzPct val="110344"/>
              <a:buChar char="•"/>
              <a:tabLst>
                <a:tab pos="319405" algn="l"/>
                <a:tab pos="320040" algn="l"/>
              </a:tabLst>
            </a:pPr>
            <a:r>
              <a:rPr lang="en-US" dirty="0"/>
              <a:t>Mutual learning and relationship-building enhances a collaborative environment and patient safety.</a:t>
            </a:r>
          </a:p>
          <a:p>
            <a:pPr marL="319405" marR="269240" indent="-306705">
              <a:lnSpc>
                <a:spcPts val="1580"/>
              </a:lnSpc>
              <a:spcBef>
                <a:spcPts val="305"/>
              </a:spcBef>
              <a:spcAft>
                <a:spcPts val="600"/>
              </a:spcAft>
              <a:buClr>
                <a:srgbClr val="61629C"/>
              </a:buClr>
              <a:buSzPct val="110344"/>
              <a:buChar char="•"/>
              <a:tabLst>
                <a:tab pos="319405" algn="l"/>
                <a:tab pos="320040" algn="l"/>
              </a:tabLst>
            </a:pPr>
            <a:r>
              <a:rPr lang="en-US" dirty="0">
                <a:cs typeface="Arial"/>
              </a:rPr>
              <a:t>Suggestions from participants included extending the shadow program in which nurses could shadow first-year resident physicians to further perspective and development. </a:t>
            </a:r>
            <a:endParaRPr dirty="0"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384397" y="2693721"/>
            <a:ext cx="2889626" cy="39433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2450" b="1" spc="15" dirty="0">
                <a:solidFill>
                  <a:srgbClr val="12165E"/>
                </a:solidFill>
                <a:latin typeface="Arial"/>
                <a:cs typeface="Arial"/>
              </a:rPr>
              <a:t>Findings</a:t>
            </a:r>
            <a:endParaRPr sz="2450" dirty="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184566" y="3247424"/>
            <a:ext cx="4391025" cy="4715202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19405" marR="126364" indent="-306705">
              <a:lnSpc>
                <a:spcPts val="1580"/>
              </a:lnSpc>
              <a:spcBef>
                <a:spcPts val="305"/>
              </a:spcBef>
              <a:spcAft>
                <a:spcPts val="1200"/>
              </a:spcAft>
              <a:buClr>
                <a:srgbClr val="61629C"/>
              </a:buClr>
              <a:buSzPct val="110344"/>
              <a:buFontTx/>
              <a:buChar char="•"/>
              <a:tabLst>
                <a:tab pos="319405" algn="l"/>
                <a:tab pos="320040" algn="l"/>
              </a:tabLst>
            </a:pPr>
            <a:r>
              <a:rPr lang="en-US" dirty="0"/>
              <a:t>Participants completed electronic anonymous surveys prior to and after their shadow shift on perceptions of nursing workflow.</a:t>
            </a:r>
          </a:p>
          <a:p>
            <a:pPr marL="319405" marR="126364" indent="-306705">
              <a:lnSpc>
                <a:spcPts val="1580"/>
              </a:lnSpc>
              <a:spcBef>
                <a:spcPts val="305"/>
              </a:spcBef>
              <a:spcAft>
                <a:spcPts val="1200"/>
              </a:spcAft>
              <a:buClr>
                <a:srgbClr val="61629C"/>
              </a:buClr>
              <a:buSzPct val="110344"/>
              <a:buChar char="•"/>
              <a:tabLst>
                <a:tab pos="319405" algn="l"/>
                <a:tab pos="320040" algn="l"/>
              </a:tabLst>
            </a:pPr>
            <a:r>
              <a:rPr lang="en-US" dirty="0"/>
              <a:t>The anonymous survey included quantitative data through a Likert Scale on confidence in communication and perception of workflow.</a:t>
            </a:r>
          </a:p>
          <a:p>
            <a:pPr marL="319405" marR="126364" indent="-306705">
              <a:lnSpc>
                <a:spcPts val="1580"/>
              </a:lnSpc>
              <a:spcBef>
                <a:spcPts val="305"/>
              </a:spcBef>
              <a:spcAft>
                <a:spcPts val="1200"/>
              </a:spcAft>
              <a:buClr>
                <a:srgbClr val="61629C"/>
              </a:buClr>
              <a:buSzPct val="110344"/>
              <a:buChar char="•"/>
              <a:tabLst>
                <a:tab pos="319405" algn="l"/>
                <a:tab pos="320040" algn="l"/>
              </a:tabLst>
            </a:pPr>
            <a:r>
              <a:rPr lang="en-US" dirty="0"/>
              <a:t>The survey also included open-ended questions for reflective comments and suggestions to further improve collaboration. </a:t>
            </a:r>
          </a:p>
          <a:p>
            <a:pPr marL="319405" marR="126364" indent="-306705">
              <a:lnSpc>
                <a:spcPts val="1580"/>
              </a:lnSpc>
              <a:spcBef>
                <a:spcPts val="305"/>
              </a:spcBef>
              <a:spcAft>
                <a:spcPts val="1200"/>
              </a:spcAft>
              <a:buClr>
                <a:srgbClr val="61629C"/>
              </a:buClr>
              <a:buSzPct val="110344"/>
              <a:buChar char="•"/>
              <a:tabLst>
                <a:tab pos="319405" algn="l"/>
                <a:tab pos="320040" algn="l"/>
              </a:tabLst>
            </a:pPr>
            <a:r>
              <a:rPr lang="en-US" dirty="0"/>
              <a:t>Survey categories included five themes: workflow, communication, perception, appreciation, and future communication.</a:t>
            </a:r>
          </a:p>
          <a:p>
            <a:pPr marL="319405" marR="126364" indent="-306705">
              <a:lnSpc>
                <a:spcPts val="1580"/>
              </a:lnSpc>
              <a:spcBef>
                <a:spcPts val="305"/>
              </a:spcBef>
              <a:spcAft>
                <a:spcPts val="1200"/>
              </a:spcAft>
              <a:buClr>
                <a:srgbClr val="61629C"/>
              </a:buClr>
              <a:buSzPct val="110344"/>
              <a:buChar char="•"/>
              <a:tabLst>
                <a:tab pos="319405" algn="l"/>
                <a:tab pos="320040" algn="l"/>
              </a:tabLst>
            </a:pPr>
            <a:r>
              <a:rPr lang="en-US" sz="1800" dirty="0">
                <a:effectLst/>
                <a:ea typeface="Calibri" panose="020F0502020204030204" pitchFamily="34" charset="0"/>
              </a:rPr>
              <a:t>Comparing results from the same survey questions post shadow shift showed an increase in all domains from both residents and RNs </a:t>
            </a:r>
            <a:r>
              <a:rPr lang="en-US" dirty="0"/>
              <a:t> 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5553091" y="8146483"/>
            <a:ext cx="3973088" cy="505267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>
              <a:spcBef>
                <a:spcPts val="280"/>
              </a:spcBef>
            </a:pPr>
            <a:r>
              <a:rPr lang="en-US" sz="1400" b="1" spc="0" dirty="0">
                <a:cs typeface="Arial"/>
              </a:rPr>
              <a:t>Figure 1-4 </a:t>
            </a:r>
            <a:r>
              <a:rPr lang="en-US" sz="1400" b="1" dirty="0">
                <a:cs typeface="Arial"/>
              </a:rPr>
              <a:t>MD and RN averaged Likert score results. </a:t>
            </a:r>
          </a:p>
          <a:p>
            <a:pPr marL="12700" marR="5080" algn="ctr">
              <a:spcBef>
                <a:spcPts val="280"/>
              </a:spcBef>
            </a:pPr>
            <a:r>
              <a:rPr lang="en-US" sz="1400" b="1" dirty="0">
                <a:cs typeface="Arial"/>
              </a:rPr>
              <a:t> (1-Strongly Disagree, 5- Strongly Agree)</a:t>
            </a:r>
            <a:endParaRPr sz="1400" dirty="0"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0334932" y="8010671"/>
            <a:ext cx="3832336" cy="39498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>
              <a:lnSpc>
                <a:spcPts val="1420"/>
              </a:lnSpc>
              <a:spcBef>
                <a:spcPts val="280"/>
              </a:spcBef>
            </a:pPr>
            <a:r>
              <a:rPr sz="1400" b="1" spc="0" dirty="0">
                <a:latin typeface="Arial"/>
                <a:cs typeface="Arial"/>
              </a:rPr>
              <a:t>Figure </a:t>
            </a:r>
            <a:r>
              <a:rPr lang="en-US" sz="1400" b="1" dirty="0">
                <a:latin typeface="Arial"/>
                <a:cs typeface="Arial"/>
              </a:rPr>
              <a:t>4</a:t>
            </a:r>
            <a:r>
              <a:rPr sz="1400" spc="0" dirty="0">
                <a:latin typeface="Arial"/>
                <a:cs typeface="Arial"/>
              </a:rPr>
              <a:t>. </a:t>
            </a:r>
            <a:r>
              <a:rPr lang="en-US" sz="1400" spc="0" dirty="0">
                <a:latin typeface="Arial"/>
                <a:cs typeface="Arial"/>
              </a:rPr>
              <a:t>Comments from physicians and nurses on the post-intervention survey. </a:t>
            </a:r>
            <a:endParaRPr sz="1400" dirty="0">
              <a:latin typeface="Arial"/>
              <a:cs typeface="Arial"/>
            </a:endParaRP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607B89A4-540D-4809-9874-D95AC9AAF83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4960" y="12923221"/>
            <a:ext cx="1159510" cy="969645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Text Box 15">
            <a:extLst>
              <a:ext uri="{FF2B5EF4-FFF2-40B4-BE49-F238E27FC236}">
                <a16:creationId xmlns:a16="http://schemas.microsoft.com/office/drawing/2014/main" id="{D65BA1C3-CABF-43C3-AE3A-08AB65D32F5C}"/>
              </a:ext>
            </a:extLst>
          </p:cNvPr>
          <p:cNvSpPr txBox="1"/>
          <p:nvPr/>
        </p:nvSpPr>
        <p:spPr>
          <a:xfrm>
            <a:off x="16677604" y="13126711"/>
            <a:ext cx="3025217" cy="635514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Advocate Illinois Masonic Medical Center is proud to be Magnet® recognized by the American Nurses Credentialing Center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CEB52F61-AD7C-4799-9896-4016859E59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03791" y="-24064"/>
            <a:ext cx="2910535" cy="2552315"/>
          </a:xfrm>
          <a:prstGeom prst="rect">
            <a:avLst/>
          </a:prstGeom>
        </p:spPr>
      </p:pic>
      <p:sp>
        <p:nvSpPr>
          <p:cNvPr id="49" name="object 32">
            <a:extLst>
              <a:ext uri="{FF2B5EF4-FFF2-40B4-BE49-F238E27FC236}">
                <a16:creationId xmlns:a16="http://schemas.microsoft.com/office/drawing/2014/main" id="{42739BAE-F509-4F23-B498-EC2FE50C452A}"/>
              </a:ext>
            </a:extLst>
          </p:cNvPr>
          <p:cNvSpPr txBox="1">
            <a:spLocks/>
          </p:cNvSpPr>
          <p:nvPr/>
        </p:nvSpPr>
        <p:spPr>
          <a:xfrm>
            <a:off x="205013" y="186411"/>
            <a:ext cx="16628837" cy="66620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4250" b="0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l">
              <a:spcBef>
                <a:spcPts val="95"/>
              </a:spcBef>
            </a:pPr>
            <a:r>
              <a:rPr lang="en-US" kern="0" spc="-5" dirty="0"/>
              <a:t>Walk In My Shoes: A Nurse-Physician Shadow Program 2.0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B504AD9-9581-42CE-913E-1031876E6AC7}"/>
              </a:ext>
            </a:extLst>
          </p:cNvPr>
          <p:cNvSpPr txBox="1"/>
          <p:nvPr/>
        </p:nvSpPr>
        <p:spPr>
          <a:xfrm>
            <a:off x="156045" y="963206"/>
            <a:ext cx="1564414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bg1"/>
                </a:solidFill>
              </a:rPr>
              <a:t>Tricia Green, MSN, CNM, WHNP, CLC &amp; Courtney M Johnson, MSN, RN, PCCN</a:t>
            </a:r>
          </a:p>
          <a:p>
            <a:r>
              <a:rPr lang="en-US" sz="2400" i="1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Patricia.green@aah.org</a:t>
            </a:r>
            <a:r>
              <a:rPr lang="en-US" sz="2400" i="1" dirty="0">
                <a:solidFill>
                  <a:schemeClr val="bg1"/>
                </a:solidFill>
              </a:rPr>
              <a:t> &amp; </a:t>
            </a:r>
            <a:r>
              <a:rPr lang="en-US" sz="2400" i="1" dirty="0">
                <a:solidFill>
                  <a:schemeClr val="bg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Courtney.johnson@aah.org</a:t>
            </a:r>
            <a:endParaRPr lang="en-US" sz="2400" i="1" dirty="0">
              <a:solidFill>
                <a:schemeClr val="bg1"/>
              </a:solidFill>
            </a:endParaRPr>
          </a:p>
          <a:p>
            <a:endParaRPr lang="en-US" sz="2400" i="1" dirty="0">
              <a:solidFill>
                <a:schemeClr val="bg1"/>
              </a:solidFill>
            </a:endParaRPr>
          </a:p>
          <a:p>
            <a:endParaRPr lang="en-US" sz="2800" i="1" dirty="0">
              <a:solidFill>
                <a:schemeClr val="bg1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4D47BC9-C444-4D9C-AA90-B3E283662037}"/>
              </a:ext>
            </a:extLst>
          </p:cNvPr>
          <p:cNvSpPr/>
          <p:nvPr/>
        </p:nvSpPr>
        <p:spPr>
          <a:xfrm>
            <a:off x="156045" y="1633242"/>
            <a:ext cx="62025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chemeClr val="bg1"/>
                </a:solidFill>
              </a:rPr>
              <a:t>Advocate Illinois Masonic Medical Center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B57B96-4F92-449E-BC83-9B2569B8E564}"/>
              </a:ext>
            </a:extLst>
          </p:cNvPr>
          <p:cNvSpPr txBox="1"/>
          <p:nvPr/>
        </p:nvSpPr>
        <p:spPr>
          <a:xfrm>
            <a:off x="15201623" y="10848670"/>
            <a:ext cx="4484375" cy="2146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References</a:t>
            </a:r>
          </a:p>
          <a:p>
            <a:r>
              <a:rPr lang="en-US" sz="1050" dirty="0" err="1"/>
              <a:t>Fewster-Thuente</a:t>
            </a:r>
            <a:r>
              <a:rPr lang="en-US" sz="1050" dirty="0"/>
              <a:t>, L. (2015). Working together toward a common goal: A grounded theory of nurse-physician collaboration. </a:t>
            </a:r>
            <a:r>
              <a:rPr lang="en-US" sz="1050" i="1" dirty="0"/>
              <a:t>MEDSURG Nursing</a:t>
            </a:r>
            <a:r>
              <a:rPr lang="en-US" sz="1050" dirty="0"/>
              <a:t>, </a:t>
            </a:r>
            <a:r>
              <a:rPr lang="en-US" sz="1050" i="1" dirty="0"/>
              <a:t>24</a:t>
            </a:r>
            <a:r>
              <a:rPr lang="en-US" sz="1050" dirty="0"/>
              <a:t>(5), 356–362. Retrieved from https://search-ebscohost-com.libweb.ben.edu/login.aspx?direct=true&amp;db=rzh&amp;AN=110306129&amp;site=ehost-live&amp;scope=site</a:t>
            </a:r>
          </a:p>
          <a:p>
            <a:r>
              <a:rPr lang="en-US" sz="1050" dirty="0"/>
              <a:t>https://www.bing.com/images/search?view=detailV2&amp;id=8A8A49364C606C6382793E58661F592F1D964968&amp;thid=OIP.TmzcJbFDAfpJ33wzX66OUgHaEZ&amp;mediaurl=https%3A%2F%2F3c1703fe8d.site.internapcdn.net%2Fnewman%2Fcsz%2Fnews%2F800%2F2016%2Fwhenhealthdi.jpg&amp;exph=370&amp;expw=624&amp;q=physician+nurse+collaboration&amp;selectedindex=50&amp;ajaxhist=0&amp;vt=0&amp;eim=1,2,6</a:t>
            </a:r>
          </a:p>
          <a:p>
            <a:endParaRPr lang="en-US" sz="1050" dirty="0">
              <a:latin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EF2D594-A0FB-4212-A1B0-63070A3975A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21442" y="5737295"/>
            <a:ext cx="3079354" cy="182589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63DE21D-272B-4CBB-976F-7D9811F0FFD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672" y="5789707"/>
            <a:ext cx="1859352" cy="1579082"/>
          </a:xfrm>
          <a:prstGeom prst="rect">
            <a:avLst/>
          </a:prstGeom>
        </p:spPr>
      </p:pic>
      <p:graphicFrame>
        <p:nvGraphicFramePr>
          <p:cNvPr id="32" name="Chart 31">
            <a:extLst>
              <a:ext uri="{FF2B5EF4-FFF2-40B4-BE49-F238E27FC236}">
                <a16:creationId xmlns:a16="http://schemas.microsoft.com/office/drawing/2014/main" id="{A94B559A-7065-4B6D-8A56-A88F74971E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2125488"/>
              </p:ext>
            </p:extLst>
          </p:nvPr>
        </p:nvGraphicFramePr>
        <p:xfrm>
          <a:off x="5421526" y="8786621"/>
          <a:ext cx="4106331" cy="2435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35" name="Chart 34">
            <a:extLst>
              <a:ext uri="{FF2B5EF4-FFF2-40B4-BE49-F238E27FC236}">
                <a16:creationId xmlns:a16="http://schemas.microsoft.com/office/drawing/2014/main" id="{B983B224-945E-4518-9824-923321E10A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0238895"/>
              </p:ext>
            </p:extLst>
          </p:nvPr>
        </p:nvGraphicFramePr>
        <p:xfrm>
          <a:off x="5421646" y="11412751"/>
          <a:ext cx="4106211" cy="2478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36" name="Chart 35">
            <a:extLst>
              <a:ext uri="{FF2B5EF4-FFF2-40B4-BE49-F238E27FC236}">
                <a16:creationId xmlns:a16="http://schemas.microsoft.com/office/drawing/2014/main" id="{51CC2DE5-740F-436E-84A5-7DA532E3BD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482512"/>
              </p:ext>
            </p:extLst>
          </p:nvPr>
        </p:nvGraphicFramePr>
        <p:xfrm>
          <a:off x="10500395" y="2680146"/>
          <a:ext cx="4054203" cy="2435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38" name="TextBox 37">
            <a:extLst>
              <a:ext uri="{FF2B5EF4-FFF2-40B4-BE49-F238E27FC236}">
                <a16:creationId xmlns:a16="http://schemas.microsoft.com/office/drawing/2014/main" id="{633394E3-4459-43CE-8F5E-643A1A770F29}"/>
              </a:ext>
            </a:extLst>
          </p:cNvPr>
          <p:cNvSpPr txBox="1"/>
          <p:nvPr/>
        </p:nvSpPr>
        <p:spPr>
          <a:xfrm>
            <a:off x="10285308" y="12923221"/>
            <a:ext cx="4484375" cy="1208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Acknowledgements:</a:t>
            </a:r>
          </a:p>
          <a:p>
            <a:r>
              <a:rPr lang="en-US" sz="1200" dirty="0"/>
              <a:t>This OB pilot program would not be possible without the support and organization skill of: Leah </a:t>
            </a:r>
            <a:r>
              <a:rPr lang="en-US" sz="1200" dirty="0" err="1"/>
              <a:t>Delfinado</a:t>
            </a:r>
            <a:r>
              <a:rPr lang="en-US" sz="1200" dirty="0"/>
              <a:t>, MD, FACOG, Elise </a:t>
            </a:r>
            <a:r>
              <a:rPr lang="en-US" sz="1200" dirty="0" err="1"/>
              <a:t>Halajian</a:t>
            </a:r>
            <a:r>
              <a:rPr lang="en-US" sz="1200" dirty="0"/>
              <a:t>, DO, Peggy Hamilton, BSN, RNC, Laura Priddy, BSN, RNC.  Thank you to the residents and RNs who participated!</a:t>
            </a:r>
          </a:p>
          <a:p>
            <a:endParaRPr lang="en-US" sz="1050" dirty="0">
              <a:latin typeface="Times New Roman" panose="02020603050405020304" pitchFamily="18" charset="0"/>
            </a:endParaRPr>
          </a:p>
        </p:txBody>
      </p:sp>
      <p:pic>
        <p:nvPicPr>
          <p:cNvPr id="16" name="Picture 15" descr="Qr code&#10;&#10;Description automatically generated">
            <a:extLst>
              <a:ext uri="{FF2B5EF4-FFF2-40B4-BE49-F238E27FC236}">
                <a16:creationId xmlns:a16="http://schemas.microsoft.com/office/drawing/2014/main" id="{0686224F-6502-4766-8E48-9CD7E174145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754" y="6257289"/>
            <a:ext cx="939448" cy="939448"/>
          </a:xfrm>
          <a:prstGeom prst="rect">
            <a:avLst/>
          </a:prstGeom>
        </p:spPr>
      </p:pic>
      <p:graphicFrame>
        <p:nvGraphicFramePr>
          <p:cNvPr id="44" name="Chart 43">
            <a:extLst>
              <a:ext uri="{FF2B5EF4-FFF2-40B4-BE49-F238E27FC236}">
                <a16:creationId xmlns:a16="http://schemas.microsoft.com/office/drawing/2014/main" id="{0687AD36-E2B0-4D60-928D-D4FE88F85D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1197562"/>
              </p:ext>
            </p:extLst>
          </p:nvPr>
        </p:nvGraphicFramePr>
        <p:xfrm>
          <a:off x="10500395" y="5381532"/>
          <a:ext cx="4099102" cy="2435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29404646-C4F3-4AF5-A97A-AB339D6F2700}"/>
              </a:ext>
            </a:extLst>
          </p:cNvPr>
          <p:cNvSpPr txBox="1"/>
          <p:nvPr/>
        </p:nvSpPr>
        <p:spPr>
          <a:xfrm>
            <a:off x="10234855" y="8511076"/>
            <a:ext cx="4619536" cy="41857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/>
              <a:t>“My perception is that the nursing workflow is very intricate and demands a lot of concentration to detail and organization. Continuing to have check ins and open communication with the nursing staff will allow for continued improvement.”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i="1" dirty="0"/>
          </a:p>
          <a:p>
            <a:r>
              <a:rPr lang="en-US" sz="1400" i="1" dirty="0"/>
              <a:t>“It is helpful to contact nurses about orders, so they know why we are making certain decisions. More communication is better”</a:t>
            </a:r>
          </a:p>
          <a:p>
            <a:endParaRPr lang="en-US" sz="1400" dirty="0"/>
          </a:p>
          <a:p>
            <a:r>
              <a:rPr lang="en-US" sz="1400" i="1" dirty="0"/>
              <a:t>“Clear plans for patient care should be established and communicated between staff (RN and MD) first before instructing the patient to ensure everyone is on the same plan.”</a:t>
            </a:r>
          </a:p>
          <a:p>
            <a:endParaRPr lang="en-US" sz="1400" i="1" dirty="0"/>
          </a:p>
          <a:p>
            <a:r>
              <a:rPr lang="en-US" sz="1400" i="1" dirty="0"/>
              <a:t>“…Making sure to round using ‘It Takes Two.’ It makes such a difference to round together and make sure we are all on the same page or have that time to clarify any questions we have.”</a:t>
            </a:r>
            <a:endParaRPr lang="en-US" sz="11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8C72428-18E1-404A-93C1-CD4B5317892C}"/>
              </a:ext>
            </a:extLst>
          </p:cNvPr>
          <p:cNvSpPr txBox="1"/>
          <p:nvPr/>
        </p:nvSpPr>
        <p:spPr>
          <a:xfrm>
            <a:off x="2943615" y="7119968"/>
            <a:ext cx="15923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Published article from original pilot!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</TotalTime>
  <Words>863</Words>
  <Application>Microsoft Office PowerPoint</Application>
  <PresentationFormat>Custom</PresentationFormat>
  <Paragraphs>64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Media Resource Center</dc:creator>
  <cp:lastModifiedBy>Green, Patricia</cp:lastModifiedBy>
  <cp:revision>32</cp:revision>
  <dcterms:created xsi:type="dcterms:W3CDTF">2019-05-14T10:23:27Z</dcterms:created>
  <dcterms:modified xsi:type="dcterms:W3CDTF">2021-09-28T15:44:35Z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2019-05-14T00:00:00Z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2019-05-14T00:00:00Z</vt:filetime>
  </property>
</Properties>
</file>