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Lst>
  <p:notesMasterIdLst>
    <p:notesMasterId r:id="rId6"/>
  </p:notesMasterIdLst>
  <p:sldIdLst>
    <p:sldId id="256" r:id="rId5"/>
  </p:sldIdLst>
  <p:sldSz cx="19507200" cy="10972800"/>
  <p:notesSz cx="7023100" cy="9309100"/>
  <p:defaultTextStyle>
    <a:defPPr>
      <a:defRPr lang="en-US"/>
    </a:defPPr>
    <a:lvl1pPr marL="0" algn="l" defTabSz="731330" rtl="0" eaLnBrk="1" latinLnBrk="0" hangingPunct="1">
      <a:defRPr sz="2866" kern="1200">
        <a:solidFill>
          <a:schemeClr val="tx1"/>
        </a:solidFill>
        <a:latin typeface="+mn-lt"/>
        <a:ea typeface="+mn-ea"/>
        <a:cs typeface="+mn-cs"/>
      </a:defRPr>
    </a:lvl1pPr>
    <a:lvl2pPr marL="731330" algn="l" defTabSz="731330" rtl="0" eaLnBrk="1" latinLnBrk="0" hangingPunct="1">
      <a:defRPr sz="2866" kern="1200">
        <a:solidFill>
          <a:schemeClr val="tx1"/>
        </a:solidFill>
        <a:latin typeface="+mn-lt"/>
        <a:ea typeface="+mn-ea"/>
        <a:cs typeface="+mn-cs"/>
      </a:defRPr>
    </a:lvl2pPr>
    <a:lvl3pPr marL="1462660" algn="l" defTabSz="731330" rtl="0" eaLnBrk="1" latinLnBrk="0" hangingPunct="1">
      <a:defRPr sz="2866" kern="1200">
        <a:solidFill>
          <a:schemeClr val="tx1"/>
        </a:solidFill>
        <a:latin typeface="+mn-lt"/>
        <a:ea typeface="+mn-ea"/>
        <a:cs typeface="+mn-cs"/>
      </a:defRPr>
    </a:lvl3pPr>
    <a:lvl4pPr marL="2193990" algn="l" defTabSz="731330" rtl="0" eaLnBrk="1" latinLnBrk="0" hangingPunct="1">
      <a:defRPr sz="2866" kern="1200">
        <a:solidFill>
          <a:schemeClr val="tx1"/>
        </a:solidFill>
        <a:latin typeface="+mn-lt"/>
        <a:ea typeface="+mn-ea"/>
        <a:cs typeface="+mn-cs"/>
      </a:defRPr>
    </a:lvl4pPr>
    <a:lvl5pPr marL="2925319" algn="l" defTabSz="731330" rtl="0" eaLnBrk="1" latinLnBrk="0" hangingPunct="1">
      <a:defRPr sz="2866" kern="1200">
        <a:solidFill>
          <a:schemeClr val="tx1"/>
        </a:solidFill>
        <a:latin typeface="+mn-lt"/>
        <a:ea typeface="+mn-ea"/>
        <a:cs typeface="+mn-cs"/>
      </a:defRPr>
    </a:lvl5pPr>
    <a:lvl6pPr marL="3656649" algn="l" defTabSz="731330" rtl="0" eaLnBrk="1" latinLnBrk="0" hangingPunct="1">
      <a:defRPr sz="2866" kern="1200">
        <a:solidFill>
          <a:schemeClr val="tx1"/>
        </a:solidFill>
        <a:latin typeface="+mn-lt"/>
        <a:ea typeface="+mn-ea"/>
        <a:cs typeface="+mn-cs"/>
      </a:defRPr>
    </a:lvl6pPr>
    <a:lvl7pPr marL="4387979" algn="l" defTabSz="731330" rtl="0" eaLnBrk="1" latinLnBrk="0" hangingPunct="1">
      <a:defRPr sz="2866" kern="1200">
        <a:solidFill>
          <a:schemeClr val="tx1"/>
        </a:solidFill>
        <a:latin typeface="+mn-lt"/>
        <a:ea typeface="+mn-ea"/>
        <a:cs typeface="+mn-cs"/>
      </a:defRPr>
    </a:lvl7pPr>
    <a:lvl8pPr marL="5119309" algn="l" defTabSz="731330" rtl="0" eaLnBrk="1" latinLnBrk="0" hangingPunct="1">
      <a:defRPr sz="2866" kern="1200">
        <a:solidFill>
          <a:schemeClr val="tx1"/>
        </a:solidFill>
        <a:latin typeface="+mn-lt"/>
        <a:ea typeface="+mn-ea"/>
        <a:cs typeface="+mn-cs"/>
      </a:defRPr>
    </a:lvl8pPr>
    <a:lvl9pPr marL="5850639" algn="l" defTabSz="731330" rtl="0" eaLnBrk="1" latinLnBrk="0" hangingPunct="1">
      <a:defRPr sz="286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6" userDrawn="1">
          <p15:clr>
            <a:srgbClr val="A4A3A4"/>
          </p15:clr>
        </p15:guide>
        <p15:guide id="2" pos="614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noten, Claire" initials="" lastIdx="5" clrIdx="0"/>
  <p:cmAuthor id="2" name="Cascino, Sarah" initials="CS"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4689"/>
    <a:srgbClr val="DAD9EB"/>
    <a:srgbClr val="B8B7DA"/>
    <a:srgbClr val="938FC3"/>
    <a:srgbClr val="7571B0"/>
    <a:srgbClr val="7067AE"/>
    <a:srgbClr val="877FBB"/>
    <a:srgbClr val="B1B0D7"/>
    <a:srgbClr val="564B92"/>
    <a:srgbClr val="746AA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643" autoAdjust="0"/>
    <p:restoredTop sz="95170" autoAdjust="0"/>
  </p:normalViewPr>
  <p:slideViewPr>
    <p:cSldViewPr snapToGrid="0" snapToObjects="1">
      <p:cViewPr>
        <p:scale>
          <a:sx n="80" d="100"/>
          <a:sy n="80" d="100"/>
        </p:scale>
        <p:origin x="504" y="-648"/>
      </p:cViewPr>
      <p:guideLst>
        <p:guide orient="horz" pos="3456"/>
        <p:guide pos="614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8C8501AA-3018-4959-BE25-E522A0911B22}" type="datetimeFigureOut">
              <a:rPr lang="en-US" smtClean="0"/>
              <a:t>9/30/2021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F8C68EB-F941-48CF-AD28-D9A99F526F25}" type="slidenum">
              <a:rPr lang="en-US" smtClean="0"/>
              <a:t>‹#›</a:t>
            </a:fld>
            <a:endParaRPr lang="en-US"/>
          </a:p>
        </p:txBody>
      </p:sp>
    </p:spTree>
    <p:extLst>
      <p:ext uri="{BB962C8B-B14F-4D97-AF65-F5344CB8AC3E}">
        <p14:creationId xmlns:p14="http://schemas.microsoft.com/office/powerpoint/2010/main" val="1926024939"/>
      </p:ext>
    </p:extLst>
  </p:cSld>
  <p:clrMap bg1="lt1" tx1="dk1" bg2="lt2" tx2="dk2" accent1="accent1" accent2="accent2" accent3="accent3" accent4="accent4" accent5="accent5" accent6="accent6" hlink="hlink" folHlink="folHlink"/>
  <p:notesStyle>
    <a:lvl1pPr marL="0" algn="l" defTabSz="304722" rtl="0" eaLnBrk="1" latinLnBrk="0" hangingPunct="1">
      <a:defRPr sz="333" kern="1200">
        <a:solidFill>
          <a:schemeClr val="tx1"/>
        </a:solidFill>
        <a:latin typeface="+mn-lt"/>
        <a:ea typeface="+mn-ea"/>
        <a:cs typeface="+mn-cs"/>
      </a:defRPr>
    </a:lvl1pPr>
    <a:lvl2pPr marL="152361" algn="l" defTabSz="304722" rtl="0" eaLnBrk="1" latinLnBrk="0" hangingPunct="1">
      <a:defRPr sz="333" kern="1200">
        <a:solidFill>
          <a:schemeClr val="tx1"/>
        </a:solidFill>
        <a:latin typeface="+mn-lt"/>
        <a:ea typeface="+mn-ea"/>
        <a:cs typeface="+mn-cs"/>
      </a:defRPr>
    </a:lvl2pPr>
    <a:lvl3pPr marL="304722" algn="l" defTabSz="304722" rtl="0" eaLnBrk="1" latinLnBrk="0" hangingPunct="1">
      <a:defRPr sz="333" kern="1200">
        <a:solidFill>
          <a:schemeClr val="tx1"/>
        </a:solidFill>
        <a:latin typeface="+mn-lt"/>
        <a:ea typeface="+mn-ea"/>
        <a:cs typeface="+mn-cs"/>
      </a:defRPr>
    </a:lvl3pPr>
    <a:lvl4pPr marL="457081" algn="l" defTabSz="304722" rtl="0" eaLnBrk="1" latinLnBrk="0" hangingPunct="1">
      <a:defRPr sz="333" kern="1200">
        <a:solidFill>
          <a:schemeClr val="tx1"/>
        </a:solidFill>
        <a:latin typeface="+mn-lt"/>
        <a:ea typeface="+mn-ea"/>
        <a:cs typeface="+mn-cs"/>
      </a:defRPr>
    </a:lvl4pPr>
    <a:lvl5pPr marL="609441" algn="l" defTabSz="304722" rtl="0" eaLnBrk="1" latinLnBrk="0" hangingPunct="1">
      <a:defRPr sz="333" kern="1200">
        <a:solidFill>
          <a:schemeClr val="tx1"/>
        </a:solidFill>
        <a:latin typeface="+mn-lt"/>
        <a:ea typeface="+mn-ea"/>
        <a:cs typeface="+mn-cs"/>
      </a:defRPr>
    </a:lvl5pPr>
    <a:lvl6pPr marL="761802" algn="l" defTabSz="304722" rtl="0" eaLnBrk="1" latinLnBrk="0" hangingPunct="1">
      <a:defRPr sz="333" kern="1200">
        <a:solidFill>
          <a:schemeClr val="tx1"/>
        </a:solidFill>
        <a:latin typeface="+mn-lt"/>
        <a:ea typeface="+mn-ea"/>
        <a:cs typeface="+mn-cs"/>
      </a:defRPr>
    </a:lvl6pPr>
    <a:lvl7pPr marL="914163" algn="l" defTabSz="304722" rtl="0" eaLnBrk="1" latinLnBrk="0" hangingPunct="1">
      <a:defRPr sz="333" kern="1200">
        <a:solidFill>
          <a:schemeClr val="tx1"/>
        </a:solidFill>
        <a:latin typeface="+mn-lt"/>
        <a:ea typeface="+mn-ea"/>
        <a:cs typeface="+mn-cs"/>
      </a:defRPr>
    </a:lvl7pPr>
    <a:lvl8pPr marL="1066522" algn="l" defTabSz="304722" rtl="0" eaLnBrk="1" latinLnBrk="0" hangingPunct="1">
      <a:defRPr sz="333" kern="1200">
        <a:solidFill>
          <a:schemeClr val="tx1"/>
        </a:solidFill>
        <a:latin typeface="+mn-lt"/>
        <a:ea typeface="+mn-ea"/>
        <a:cs typeface="+mn-cs"/>
      </a:defRPr>
    </a:lvl8pPr>
    <a:lvl9pPr marL="1218883" algn="l" defTabSz="304722" rtl="0" eaLnBrk="1" latinLnBrk="0" hangingPunct="1">
      <a:defRPr sz="3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8C68EB-F941-48CF-AD28-D9A99F526F25}" type="slidenum">
              <a:rPr lang="en-US" smtClean="0"/>
              <a:t>1</a:t>
            </a:fld>
            <a:endParaRPr lang="en-US"/>
          </a:p>
        </p:txBody>
      </p:sp>
    </p:spTree>
    <p:extLst>
      <p:ext uri="{BB962C8B-B14F-4D97-AF65-F5344CB8AC3E}">
        <p14:creationId xmlns:p14="http://schemas.microsoft.com/office/powerpoint/2010/main" val="1617997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flip="none" rotWithShape="1">
          <a:gsLst>
            <a:gs pos="69000">
              <a:srgbClr val="877FBB"/>
            </a:gs>
            <a:gs pos="0">
              <a:srgbClr val="B1B0D7"/>
            </a:gs>
            <a:gs pos="100000">
              <a:srgbClr val="7067AE"/>
            </a:gs>
          </a:gsLst>
          <a:lin ang="0" scaled="1"/>
          <a:tileRect/>
        </a:gradFill>
        <a:effectLst/>
      </p:bgPr>
    </p:bg>
    <p:spTree>
      <p:nvGrpSpPr>
        <p:cNvPr id="1" name=""/>
        <p:cNvGrpSpPr/>
        <p:nvPr/>
      </p:nvGrpSpPr>
      <p:grpSpPr>
        <a:xfrm>
          <a:off x="0" y="0"/>
          <a:ext cx="0" cy="0"/>
          <a:chOff x="0" y="0"/>
          <a:chExt cx="0" cy="0"/>
        </a:xfrm>
      </p:grpSpPr>
      <p:sp>
        <p:nvSpPr>
          <p:cNvPr id="4" name="Rectangle 3"/>
          <p:cNvSpPr/>
          <p:nvPr userDrawn="1"/>
        </p:nvSpPr>
        <p:spPr>
          <a:xfrm>
            <a:off x="278618" y="10713383"/>
            <a:ext cx="5092132" cy="184666"/>
          </a:xfrm>
          <a:prstGeom prst="rect">
            <a:avLst/>
          </a:prstGeom>
        </p:spPr>
        <p:txBody>
          <a:bodyPr wrap="square">
            <a:spAutoFit/>
          </a:bodyPr>
          <a:lstStyle/>
          <a:p>
            <a:r>
              <a:rPr lang="en-US" sz="600" dirty="0">
                <a:solidFill>
                  <a:schemeClr val="bg1"/>
                </a:solidFill>
              </a:rPr>
              <a:t>© 2019 Northwestern Medicine. All rights reserved.</a:t>
            </a:r>
          </a:p>
        </p:txBody>
      </p:sp>
    </p:spTree>
    <p:extLst>
      <p:ext uri="{BB962C8B-B14F-4D97-AF65-F5344CB8AC3E}">
        <p14:creationId xmlns:p14="http://schemas.microsoft.com/office/powerpoint/2010/main" val="30038851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69000">
              <a:srgbClr val="877FBB"/>
            </a:gs>
            <a:gs pos="0">
              <a:srgbClr val="B1B0D7"/>
            </a:gs>
            <a:gs pos="100000">
              <a:srgbClr val="7067AE"/>
            </a:gs>
          </a:gsLst>
          <a:lin ang="0" scaled="1"/>
        </a:gradFill>
        <a:effectLst/>
      </p:bgPr>
    </p:bg>
    <p:spTree>
      <p:nvGrpSpPr>
        <p:cNvPr id="1" name=""/>
        <p:cNvGrpSpPr/>
        <p:nvPr/>
      </p:nvGrpSpPr>
      <p:grpSpPr>
        <a:xfrm>
          <a:off x="0" y="0"/>
          <a:ext cx="0" cy="0"/>
          <a:chOff x="0" y="0"/>
          <a:chExt cx="0" cy="0"/>
        </a:xfrm>
      </p:grpSpPr>
      <p:sp>
        <p:nvSpPr>
          <p:cNvPr id="3" name="Rectangle 2"/>
          <p:cNvSpPr/>
          <p:nvPr/>
        </p:nvSpPr>
        <p:spPr>
          <a:xfrm>
            <a:off x="413692" y="2390100"/>
            <a:ext cx="3910963" cy="8274090"/>
          </a:xfrm>
          <a:prstGeom prst="rect">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30475" tIns="15237" rIns="30475" bIns="15237" rtlCol="0" anchor="ctr"/>
          <a:lstStyle/>
          <a:p>
            <a:pPr algn="ctr"/>
            <a:endParaRPr lang="en-US" sz="955"/>
          </a:p>
        </p:txBody>
      </p:sp>
      <p:sp>
        <p:nvSpPr>
          <p:cNvPr id="5" name="Rectangle 4"/>
          <p:cNvSpPr/>
          <p:nvPr/>
        </p:nvSpPr>
        <p:spPr>
          <a:xfrm>
            <a:off x="4443710" y="2373297"/>
            <a:ext cx="7381889" cy="8290893"/>
          </a:xfrm>
          <a:prstGeom prst="rect">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30475" tIns="15237" rIns="30475" bIns="15237" rtlCol="0" anchor="ctr"/>
          <a:lstStyle/>
          <a:p>
            <a:pPr algn="ctr"/>
            <a:endParaRPr lang="en-US" sz="955"/>
          </a:p>
        </p:txBody>
      </p:sp>
      <p:sp>
        <p:nvSpPr>
          <p:cNvPr id="4" name="Rectangle 3"/>
          <p:cNvSpPr/>
          <p:nvPr/>
        </p:nvSpPr>
        <p:spPr bwMode="auto">
          <a:xfrm>
            <a:off x="407577" y="2331108"/>
            <a:ext cx="3910963" cy="310896"/>
          </a:xfrm>
          <a:prstGeom prst="rect">
            <a:avLst/>
          </a:prstGeom>
          <a:solidFill>
            <a:srgbClr val="514689"/>
          </a:solidFill>
          <a:ln w="9525" cap="flat" cmpd="sng" algn="ctr">
            <a:solidFill>
              <a:srgbClr val="514689"/>
            </a:solid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Background</a:t>
            </a:r>
          </a:p>
        </p:txBody>
      </p:sp>
      <p:sp>
        <p:nvSpPr>
          <p:cNvPr id="6" name="Rectangle 5"/>
          <p:cNvSpPr/>
          <p:nvPr/>
        </p:nvSpPr>
        <p:spPr bwMode="auto">
          <a:xfrm>
            <a:off x="4443711" y="2331109"/>
            <a:ext cx="7381888" cy="311751"/>
          </a:xfrm>
          <a:prstGeom prst="rect">
            <a:avLst/>
          </a:prstGeom>
          <a:solidFill>
            <a:srgbClr val="514689"/>
          </a:solidFill>
          <a:ln w="9525" cap="flat" cmpd="sng" algn="ctr">
            <a:solidFill>
              <a:srgbClr val="514689"/>
            </a:solid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Methods</a:t>
            </a:r>
          </a:p>
        </p:txBody>
      </p:sp>
      <p:sp>
        <p:nvSpPr>
          <p:cNvPr id="38" name="Rectangle 37"/>
          <p:cNvSpPr/>
          <p:nvPr userDrawn="1"/>
        </p:nvSpPr>
        <p:spPr>
          <a:xfrm>
            <a:off x="11944422" y="2497300"/>
            <a:ext cx="7149087" cy="5256755"/>
          </a:xfrm>
          <a:prstGeom prst="rect">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30475" tIns="15237" rIns="30475" bIns="15237" rtlCol="0" anchor="ctr"/>
          <a:lstStyle/>
          <a:p>
            <a:pPr algn="ctr"/>
            <a:endParaRPr lang="en-US" sz="955"/>
          </a:p>
        </p:txBody>
      </p:sp>
      <p:sp>
        <p:nvSpPr>
          <p:cNvPr id="39" name="Rectangle 38"/>
          <p:cNvSpPr/>
          <p:nvPr userDrawn="1"/>
        </p:nvSpPr>
        <p:spPr>
          <a:xfrm>
            <a:off x="11950772" y="8166229"/>
            <a:ext cx="7142737" cy="1347835"/>
          </a:xfrm>
          <a:prstGeom prst="rect">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30475" tIns="15237" rIns="30475" bIns="15237" rtlCol="0" anchor="ctr"/>
          <a:lstStyle/>
          <a:p>
            <a:pPr algn="ctr"/>
            <a:endParaRPr lang="en-US" sz="955"/>
          </a:p>
        </p:txBody>
      </p:sp>
      <p:sp>
        <p:nvSpPr>
          <p:cNvPr id="40" name="Rectangle 39"/>
          <p:cNvSpPr/>
          <p:nvPr userDrawn="1"/>
        </p:nvSpPr>
        <p:spPr bwMode="auto">
          <a:xfrm>
            <a:off x="11950772" y="7855332"/>
            <a:ext cx="7142737" cy="304200"/>
          </a:xfrm>
          <a:prstGeom prst="rect">
            <a:avLst/>
          </a:prstGeom>
          <a:solidFill>
            <a:srgbClr val="514689"/>
          </a:solidFill>
          <a:ln w="9525" cap="flat" cmpd="sng" algn="ctr">
            <a:solidFill>
              <a:schemeClr val="tx2"/>
            </a:solid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Conclusions</a:t>
            </a:r>
          </a:p>
        </p:txBody>
      </p:sp>
      <p:sp>
        <p:nvSpPr>
          <p:cNvPr id="42" name="Rectangle 41"/>
          <p:cNvSpPr/>
          <p:nvPr userDrawn="1"/>
        </p:nvSpPr>
        <p:spPr>
          <a:xfrm>
            <a:off x="11944188" y="9919542"/>
            <a:ext cx="7149321" cy="744649"/>
          </a:xfrm>
          <a:prstGeom prst="rect">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lIns="30475" tIns="15237" rIns="30475" bIns="15237" rtlCol="0" anchor="ctr"/>
          <a:lstStyle/>
          <a:p>
            <a:pPr algn="ctr"/>
            <a:endParaRPr lang="en-US" sz="955"/>
          </a:p>
        </p:txBody>
      </p:sp>
      <p:sp>
        <p:nvSpPr>
          <p:cNvPr id="14" name="Rectangle 13"/>
          <p:cNvSpPr/>
          <p:nvPr userDrawn="1"/>
        </p:nvSpPr>
        <p:spPr bwMode="auto">
          <a:xfrm>
            <a:off x="11944655" y="2331108"/>
            <a:ext cx="7154968" cy="310896"/>
          </a:xfrm>
          <a:prstGeom prst="rect">
            <a:avLst/>
          </a:prstGeom>
          <a:solidFill>
            <a:srgbClr val="514689"/>
          </a:solidFill>
          <a:ln w="9525" cap="flat" cmpd="sng" algn="ctr">
            <a:solidFill>
              <a:srgbClr val="514689"/>
            </a:solid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Results</a:t>
            </a:r>
          </a:p>
        </p:txBody>
      </p:sp>
      <p:sp>
        <p:nvSpPr>
          <p:cNvPr id="41" name="Rectangle 40"/>
          <p:cNvSpPr/>
          <p:nvPr userDrawn="1"/>
        </p:nvSpPr>
        <p:spPr bwMode="auto">
          <a:xfrm>
            <a:off x="11944187" y="9608645"/>
            <a:ext cx="7133727" cy="310896"/>
          </a:xfrm>
          <a:prstGeom prst="rect">
            <a:avLst/>
          </a:prstGeom>
          <a:solidFill>
            <a:srgbClr val="514689"/>
          </a:solidFill>
          <a:ln w="9525" cap="flat" cmpd="sng" algn="ctr">
            <a:solidFill>
              <a:schemeClr val="tx2"/>
            </a:solid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Reference</a:t>
            </a:r>
          </a:p>
        </p:txBody>
      </p:sp>
      <p:sp>
        <p:nvSpPr>
          <p:cNvPr id="21" name="Rectangle 20">
            <a:extLst>
              <a:ext uri="{FF2B5EF4-FFF2-40B4-BE49-F238E27FC236}">
                <a16:creationId xmlns:a16="http://schemas.microsoft.com/office/drawing/2014/main" id="{6E0F2403-7CE8-7C40-8B33-72707D060752}"/>
              </a:ext>
            </a:extLst>
          </p:cNvPr>
          <p:cNvSpPr/>
          <p:nvPr userDrawn="1"/>
        </p:nvSpPr>
        <p:spPr bwMode="auto">
          <a:xfrm>
            <a:off x="0" y="3555"/>
            <a:ext cx="19507200" cy="2060996"/>
          </a:xfrm>
          <a:prstGeom prst="rect">
            <a:avLst/>
          </a:prstGeom>
          <a:solidFill>
            <a:srgbClr val="514689"/>
          </a:solidFill>
          <a:ln w="9525" cap="flat" cmpd="sng" algn="ctr">
            <a:noFill/>
            <a:prstDash val="solid"/>
            <a:round/>
            <a:headEnd type="none" w="med" len="med"/>
            <a:tailEnd type="none" w="med" len="med"/>
          </a:ln>
          <a:effectLst/>
        </p:spPr>
        <p:txBody>
          <a:bodyPr vert="horz" wrap="square" lIns="30475" tIns="15237" rIns="30475" bIns="15237" numCol="1" rtlCol="0" anchor="ctr" anchorCtr="0" compatLnSpc="1">
            <a:prstTxWarp prst="textNoShape">
              <a:avLst/>
            </a:prstTxWarp>
          </a:bodyPr>
          <a:lstStyle/>
          <a:p>
            <a:pPr defTabSz="1567514"/>
            <a:r>
              <a:rPr lang="en-US" sz="1467" b="1" dirty="0">
                <a:solidFill>
                  <a:srgbClr val="FFFFFF"/>
                </a:solidFill>
                <a:latin typeface="+mj-lt"/>
              </a:rPr>
              <a:t>   </a:t>
            </a:r>
          </a:p>
        </p:txBody>
      </p:sp>
      <p:pic>
        <p:nvPicPr>
          <p:cNvPr id="9" name="Picture 8">
            <a:extLst>
              <a:ext uri="{FF2B5EF4-FFF2-40B4-BE49-F238E27FC236}">
                <a16:creationId xmlns:a16="http://schemas.microsoft.com/office/drawing/2014/main" id="{534C4C91-93D0-0245-B2E6-3016DFBDAF79}"/>
              </a:ext>
            </a:extLst>
          </p:cNvPr>
          <p:cNvPicPr>
            <a:picLocks noChangeAspect="1"/>
          </p:cNvPicPr>
          <p:nvPr userDrawn="1"/>
        </p:nvPicPr>
        <p:blipFill rotWithShape="1">
          <a:blip r:embed="rId3"/>
          <a:srcRect l="30378" t="76889"/>
          <a:stretch/>
        </p:blipFill>
        <p:spPr>
          <a:xfrm>
            <a:off x="0" y="1"/>
            <a:ext cx="4428469" cy="2073773"/>
          </a:xfrm>
          <a:prstGeom prst="rect">
            <a:avLst/>
          </a:prstGeom>
        </p:spPr>
      </p:pic>
      <p:pic>
        <p:nvPicPr>
          <p:cNvPr id="7" name="Picture 6" descr="NM-Logo-Stacked-RGB-W.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7025" y="1216524"/>
            <a:ext cx="2894907" cy="406537"/>
          </a:xfrm>
          <a:prstGeom prst="rect">
            <a:avLst/>
          </a:prstGeom>
        </p:spPr>
      </p:pic>
    </p:spTree>
    <p:extLst>
      <p:ext uri="{BB962C8B-B14F-4D97-AF65-F5344CB8AC3E}">
        <p14:creationId xmlns:p14="http://schemas.microsoft.com/office/powerpoint/2010/main" val="2325391229"/>
      </p:ext>
    </p:extLst>
  </p:cSld>
  <p:clrMap bg1="lt1" tx1="dk1" bg2="lt2" tx2="dk2" accent1="accent1" accent2="accent2" accent3="accent3" accent4="accent4" accent5="accent5" accent6="accent6" hlink="hlink" folHlink="folHlink"/>
  <p:sldLayoutIdLst>
    <p:sldLayoutId id="2147483699" r:id="rId1"/>
  </p:sldLayoutIdLst>
  <p:txStyles>
    <p:titleStyle>
      <a:lvl1pPr algn="ctr" defTabSz="731330" rtl="0" eaLnBrk="1" latinLnBrk="0" hangingPunct="1">
        <a:spcBef>
          <a:spcPct val="0"/>
        </a:spcBef>
        <a:buNone/>
        <a:defRPr sz="7033" kern="1200">
          <a:solidFill>
            <a:schemeClr val="tx1"/>
          </a:solidFill>
          <a:latin typeface="+mj-lt"/>
          <a:ea typeface="+mj-ea"/>
          <a:cs typeface="+mj-cs"/>
        </a:defRPr>
      </a:lvl1pPr>
    </p:titleStyle>
    <p:bodyStyle>
      <a:lvl1pPr marL="0" indent="0" algn="l" defTabSz="731330" rtl="0" eaLnBrk="1" latinLnBrk="0" hangingPunct="1">
        <a:spcBef>
          <a:spcPct val="20000"/>
        </a:spcBef>
        <a:buFont typeface="Arial"/>
        <a:buNone/>
        <a:defRPr sz="4966" kern="1200" baseline="0">
          <a:solidFill>
            <a:schemeClr val="bg1"/>
          </a:solidFill>
          <a:latin typeface="+mn-lt"/>
          <a:ea typeface="+mn-ea"/>
          <a:cs typeface="+mn-cs"/>
        </a:defRPr>
      </a:lvl1pPr>
      <a:lvl2pPr marL="1188411" indent="-457081" algn="l" defTabSz="731330" rtl="0" eaLnBrk="1" latinLnBrk="0" hangingPunct="1">
        <a:spcBef>
          <a:spcPct val="20000"/>
        </a:spcBef>
        <a:buFont typeface="Arial"/>
        <a:buChar char="–"/>
        <a:defRPr sz="4466" kern="1200">
          <a:solidFill>
            <a:schemeClr val="tx1"/>
          </a:solidFill>
          <a:latin typeface="+mn-lt"/>
          <a:ea typeface="+mn-ea"/>
          <a:cs typeface="+mn-cs"/>
        </a:defRPr>
      </a:lvl2pPr>
      <a:lvl3pPr marL="1828324" indent="-365664" algn="l" defTabSz="731330" rtl="0" eaLnBrk="1" latinLnBrk="0" hangingPunct="1">
        <a:spcBef>
          <a:spcPct val="20000"/>
        </a:spcBef>
        <a:buFont typeface="Arial"/>
        <a:buChar char="•"/>
        <a:defRPr sz="3833" kern="1200">
          <a:solidFill>
            <a:schemeClr val="tx1"/>
          </a:solidFill>
          <a:latin typeface="+mn-lt"/>
          <a:ea typeface="+mn-ea"/>
          <a:cs typeface="+mn-cs"/>
        </a:defRPr>
      </a:lvl3pPr>
      <a:lvl4pPr marL="2559654" indent="-365664" algn="l" defTabSz="731330" rtl="0" eaLnBrk="1" latinLnBrk="0" hangingPunct="1">
        <a:spcBef>
          <a:spcPct val="20000"/>
        </a:spcBef>
        <a:buFont typeface="Arial"/>
        <a:buChar char="–"/>
        <a:defRPr sz="3200" kern="1200">
          <a:solidFill>
            <a:schemeClr val="tx1"/>
          </a:solidFill>
          <a:latin typeface="+mn-lt"/>
          <a:ea typeface="+mn-ea"/>
          <a:cs typeface="+mn-cs"/>
        </a:defRPr>
      </a:lvl4pPr>
      <a:lvl5pPr marL="3290985" indent="-365664" algn="l" defTabSz="731330" rtl="0" eaLnBrk="1" latinLnBrk="0" hangingPunct="1">
        <a:spcBef>
          <a:spcPct val="20000"/>
        </a:spcBef>
        <a:buFont typeface="Arial"/>
        <a:buChar char="»"/>
        <a:defRPr sz="3200" kern="1200">
          <a:solidFill>
            <a:schemeClr val="tx1"/>
          </a:solidFill>
          <a:latin typeface="+mn-lt"/>
          <a:ea typeface="+mn-ea"/>
          <a:cs typeface="+mn-cs"/>
        </a:defRPr>
      </a:lvl5pPr>
      <a:lvl6pPr marL="4022314" indent="-365664" algn="l" defTabSz="731330" rtl="0" eaLnBrk="1" latinLnBrk="0" hangingPunct="1">
        <a:spcBef>
          <a:spcPct val="20000"/>
        </a:spcBef>
        <a:buFont typeface="Arial"/>
        <a:buChar char="•"/>
        <a:defRPr sz="3200" kern="1200">
          <a:solidFill>
            <a:schemeClr val="tx1"/>
          </a:solidFill>
          <a:latin typeface="+mn-lt"/>
          <a:ea typeface="+mn-ea"/>
          <a:cs typeface="+mn-cs"/>
        </a:defRPr>
      </a:lvl6pPr>
      <a:lvl7pPr marL="4753645" indent="-365664" algn="l" defTabSz="731330" rtl="0" eaLnBrk="1" latinLnBrk="0" hangingPunct="1">
        <a:spcBef>
          <a:spcPct val="20000"/>
        </a:spcBef>
        <a:buFont typeface="Arial"/>
        <a:buChar char="•"/>
        <a:defRPr sz="3200" kern="1200">
          <a:solidFill>
            <a:schemeClr val="tx1"/>
          </a:solidFill>
          <a:latin typeface="+mn-lt"/>
          <a:ea typeface="+mn-ea"/>
          <a:cs typeface="+mn-cs"/>
        </a:defRPr>
      </a:lvl7pPr>
      <a:lvl8pPr marL="5484973" indent="-365664" algn="l" defTabSz="731330" rtl="0" eaLnBrk="1" latinLnBrk="0" hangingPunct="1">
        <a:spcBef>
          <a:spcPct val="20000"/>
        </a:spcBef>
        <a:buFont typeface="Arial"/>
        <a:buChar char="•"/>
        <a:defRPr sz="3200" kern="1200">
          <a:solidFill>
            <a:schemeClr val="tx1"/>
          </a:solidFill>
          <a:latin typeface="+mn-lt"/>
          <a:ea typeface="+mn-ea"/>
          <a:cs typeface="+mn-cs"/>
        </a:defRPr>
      </a:lvl8pPr>
      <a:lvl9pPr marL="6216303" indent="-365664" algn="l" defTabSz="731330" rtl="0" eaLnBrk="1" latinLnBrk="0" hangingPunct="1">
        <a:spcBef>
          <a:spcPct val="20000"/>
        </a:spcBef>
        <a:buFont typeface="Arial"/>
        <a:buChar char="•"/>
        <a:defRPr sz="3200" kern="1200">
          <a:solidFill>
            <a:schemeClr val="tx1"/>
          </a:solidFill>
          <a:latin typeface="+mn-lt"/>
          <a:ea typeface="+mn-ea"/>
          <a:cs typeface="+mn-cs"/>
        </a:defRPr>
      </a:lvl9pPr>
    </p:bodyStyle>
    <p:otherStyle>
      <a:defPPr>
        <a:defRPr lang="en-US"/>
      </a:defPPr>
      <a:lvl1pPr marL="0" algn="l" defTabSz="731330" rtl="0" eaLnBrk="1" latinLnBrk="0" hangingPunct="1">
        <a:defRPr sz="2866" kern="1200">
          <a:solidFill>
            <a:schemeClr val="tx1"/>
          </a:solidFill>
          <a:latin typeface="+mn-lt"/>
          <a:ea typeface="+mn-ea"/>
          <a:cs typeface="+mn-cs"/>
        </a:defRPr>
      </a:lvl1pPr>
      <a:lvl2pPr marL="731330" algn="l" defTabSz="731330" rtl="0" eaLnBrk="1" latinLnBrk="0" hangingPunct="1">
        <a:defRPr sz="2866" kern="1200">
          <a:solidFill>
            <a:schemeClr val="tx1"/>
          </a:solidFill>
          <a:latin typeface="+mn-lt"/>
          <a:ea typeface="+mn-ea"/>
          <a:cs typeface="+mn-cs"/>
        </a:defRPr>
      </a:lvl2pPr>
      <a:lvl3pPr marL="1462660" algn="l" defTabSz="731330" rtl="0" eaLnBrk="1" latinLnBrk="0" hangingPunct="1">
        <a:defRPr sz="2866" kern="1200">
          <a:solidFill>
            <a:schemeClr val="tx1"/>
          </a:solidFill>
          <a:latin typeface="+mn-lt"/>
          <a:ea typeface="+mn-ea"/>
          <a:cs typeface="+mn-cs"/>
        </a:defRPr>
      </a:lvl3pPr>
      <a:lvl4pPr marL="2193990" algn="l" defTabSz="731330" rtl="0" eaLnBrk="1" latinLnBrk="0" hangingPunct="1">
        <a:defRPr sz="2866" kern="1200">
          <a:solidFill>
            <a:schemeClr val="tx1"/>
          </a:solidFill>
          <a:latin typeface="+mn-lt"/>
          <a:ea typeface="+mn-ea"/>
          <a:cs typeface="+mn-cs"/>
        </a:defRPr>
      </a:lvl4pPr>
      <a:lvl5pPr marL="2925319" algn="l" defTabSz="731330" rtl="0" eaLnBrk="1" latinLnBrk="0" hangingPunct="1">
        <a:defRPr sz="2866" kern="1200">
          <a:solidFill>
            <a:schemeClr val="tx1"/>
          </a:solidFill>
          <a:latin typeface="+mn-lt"/>
          <a:ea typeface="+mn-ea"/>
          <a:cs typeface="+mn-cs"/>
        </a:defRPr>
      </a:lvl5pPr>
      <a:lvl6pPr marL="3656649" algn="l" defTabSz="731330" rtl="0" eaLnBrk="1" latinLnBrk="0" hangingPunct="1">
        <a:defRPr sz="2866" kern="1200">
          <a:solidFill>
            <a:schemeClr val="tx1"/>
          </a:solidFill>
          <a:latin typeface="+mn-lt"/>
          <a:ea typeface="+mn-ea"/>
          <a:cs typeface="+mn-cs"/>
        </a:defRPr>
      </a:lvl6pPr>
      <a:lvl7pPr marL="4387979" algn="l" defTabSz="731330" rtl="0" eaLnBrk="1" latinLnBrk="0" hangingPunct="1">
        <a:defRPr sz="2866" kern="1200">
          <a:solidFill>
            <a:schemeClr val="tx1"/>
          </a:solidFill>
          <a:latin typeface="+mn-lt"/>
          <a:ea typeface="+mn-ea"/>
          <a:cs typeface="+mn-cs"/>
        </a:defRPr>
      </a:lvl7pPr>
      <a:lvl8pPr marL="5119309" algn="l" defTabSz="731330" rtl="0" eaLnBrk="1" latinLnBrk="0" hangingPunct="1">
        <a:defRPr sz="2866" kern="1200">
          <a:solidFill>
            <a:schemeClr val="tx1"/>
          </a:solidFill>
          <a:latin typeface="+mn-lt"/>
          <a:ea typeface="+mn-ea"/>
          <a:cs typeface="+mn-cs"/>
        </a:defRPr>
      </a:lvl8pPr>
      <a:lvl9pPr marL="5850639" algn="l" defTabSz="731330" rtl="0" eaLnBrk="1" latinLnBrk="0" hangingPunct="1">
        <a:defRPr sz="28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61935" y="27195"/>
            <a:ext cx="9358367" cy="1222508"/>
          </a:xfrm>
          <a:prstGeom prst="rect">
            <a:avLst/>
          </a:prstGeom>
        </p:spPr>
        <p:txBody>
          <a:bodyPr wrap="square" lIns="0" tIns="15237" rIns="0" bIns="15237" anchor="ctr" anchorCtr="0">
            <a:spAutoFit/>
          </a:bodyPr>
          <a:lstStyle/>
          <a:p>
            <a:pPr lvl="0">
              <a:lnSpc>
                <a:spcPct val="80000"/>
              </a:lnSpc>
            </a:pPr>
            <a:r>
              <a:rPr lang="en-US" sz="3200" dirty="0">
                <a:solidFill>
                  <a:schemeClr val="bg1"/>
                </a:solidFill>
              </a:rPr>
              <a:t>It’s a Matter of Timeliness- Hardwiring the Plan of Care to Reduce the Nulliparous Term Singleton Vertex (NTSV) Cesarean Section Rate Through Collaboration</a:t>
            </a:r>
          </a:p>
        </p:txBody>
      </p:sp>
      <p:sp>
        <p:nvSpPr>
          <p:cNvPr id="21" name="Rectangle 20"/>
          <p:cNvSpPr/>
          <p:nvPr/>
        </p:nvSpPr>
        <p:spPr bwMode="auto">
          <a:xfrm>
            <a:off x="513347" y="2717558"/>
            <a:ext cx="3765459" cy="7888286"/>
          </a:xfrm>
          <a:prstGeom prst="rect">
            <a:avLst/>
          </a:prstGeom>
          <a:noFill/>
          <a:ln w="9525" cap="flat" cmpd="sng" algn="ctr">
            <a:no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defTabSz="1567514">
              <a:spcBef>
                <a:spcPts val="200"/>
              </a:spcBef>
            </a:pPr>
            <a:r>
              <a:rPr lang="en-US" sz="1100" b="1" dirty="0">
                <a:solidFill>
                  <a:srgbClr val="514689"/>
                </a:solidFill>
              </a:rPr>
              <a:t>Cesarean section rates are a national, state, health system and local hospital focus. Cesarean sections contribute to a higher maternal mortality and maternal morbidity than vaginal deliveries. </a:t>
            </a:r>
          </a:p>
          <a:p>
            <a:pPr defTabSz="1567514">
              <a:spcBef>
                <a:spcPts val="200"/>
              </a:spcBef>
            </a:pPr>
            <a:endParaRPr lang="en-US" sz="1100" b="1" dirty="0">
              <a:solidFill>
                <a:srgbClr val="514689"/>
              </a:solidFill>
            </a:endParaRPr>
          </a:p>
          <a:p>
            <a:pPr defTabSz="1567514">
              <a:spcBef>
                <a:spcPts val="200"/>
              </a:spcBef>
            </a:pPr>
            <a:r>
              <a:rPr lang="en-US" sz="1100" b="1" dirty="0">
                <a:solidFill>
                  <a:srgbClr val="514689"/>
                </a:solidFill>
              </a:rPr>
              <a:t>Nulliparous Term Singleton Vertex (NTSV) cesarean section rates are publicly reported through The Joint Commission Perinatal Care Measure Set PC-02. </a:t>
            </a:r>
          </a:p>
          <a:p>
            <a:pPr defTabSz="1567514">
              <a:spcBef>
                <a:spcPts val="200"/>
              </a:spcBef>
            </a:pPr>
            <a:endParaRPr lang="en-US" sz="1100" b="1" dirty="0">
              <a:solidFill>
                <a:srgbClr val="514689"/>
              </a:solidFill>
            </a:endParaRPr>
          </a:p>
          <a:p>
            <a:pPr defTabSz="1567514">
              <a:spcBef>
                <a:spcPts val="200"/>
              </a:spcBef>
            </a:pPr>
            <a:r>
              <a:rPr lang="en-US" sz="1100" b="1" dirty="0">
                <a:solidFill>
                  <a:srgbClr val="514689"/>
                </a:solidFill>
              </a:rPr>
              <a:t>Healthy People 2020 established an adjusted goal of 24.7% which is supported by The Joint Commission and Illinois Perinatal Quality Collaborative (ILPQC). </a:t>
            </a:r>
          </a:p>
          <a:p>
            <a:pPr defTabSz="1567514">
              <a:spcBef>
                <a:spcPts val="200"/>
              </a:spcBef>
            </a:pPr>
            <a:endParaRPr lang="en-US" sz="1100" b="1" dirty="0">
              <a:solidFill>
                <a:srgbClr val="514689"/>
              </a:solidFill>
            </a:endParaRPr>
          </a:p>
          <a:p>
            <a:pPr defTabSz="1567514">
              <a:spcBef>
                <a:spcPts val="200"/>
              </a:spcBef>
            </a:pPr>
            <a:r>
              <a:rPr lang="en-US" sz="1100" b="1" dirty="0">
                <a:solidFill>
                  <a:srgbClr val="514689"/>
                </a:solidFill>
              </a:rPr>
              <a:t>The Northwestern Medicine Delnor NewLife Maternity Center (NLMC) FY20 NTSV rate was higher than the established goal.</a:t>
            </a:r>
          </a:p>
          <a:p>
            <a:pPr marL="152361" indent="-152361" defTabSz="1567514">
              <a:spcBef>
                <a:spcPts val="200"/>
              </a:spcBef>
              <a:buFont typeface="Arial" panose="020B0604020202020204" pitchFamily="34" charset="0"/>
              <a:buChar char="•"/>
            </a:pPr>
            <a:r>
              <a:rPr lang="en-US" sz="1100" b="1" dirty="0">
                <a:solidFill>
                  <a:srgbClr val="514689"/>
                </a:solidFill>
              </a:rPr>
              <a:t>31% average for 9 months (September-May).</a:t>
            </a:r>
          </a:p>
          <a:p>
            <a:pPr defTabSz="1567514">
              <a:spcBef>
                <a:spcPts val="200"/>
              </a:spcBef>
            </a:pPr>
            <a:endParaRPr lang="en-US" sz="900" dirty="0">
              <a:solidFill>
                <a:srgbClr val="000000"/>
              </a:solidFill>
            </a:endParaRPr>
          </a:p>
          <a:p>
            <a:pPr defTabSz="1567514">
              <a:spcBef>
                <a:spcPts val="200"/>
              </a:spcBef>
            </a:pPr>
            <a:r>
              <a:rPr lang="en-US" sz="1100" dirty="0">
                <a:solidFill>
                  <a:srgbClr val="000000"/>
                </a:solidFill>
              </a:rPr>
              <a:t>Previously in 2017, an interdisciplinary team was created to review the literature and identify opportunities in current practice using DMAIC. Two interventions were established:</a:t>
            </a:r>
          </a:p>
          <a:p>
            <a:pPr marL="228600" indent="-228600" defTabSz="1567514">
              <a:spcBef>
                <a:spcPts val="200"/>
              </a:spcBef>
              <a:buFont typeface="+mj-lt"/>
              <a:buAutoNum type="arabicPeriod"/>
            </a:pPr>
            <a:r>
              <a:rPr lang="en-US" sz="1100" dirty="0">
                <a:solidFill>
                  <a:srgbClr val="000000"/>
                </a:solidFill>
              </a:rPr>
              <a:t>Standard education and terminology using NICHD definitions of fetal heart rate characteristics and patterns provided to all Obstetricians and L&amp;D nurses.</a:t>
            </a:r>
          </a:p>
          <a:p>
            <a:pPr marL="228600" indent="-228600" defTabSz="1567514">
              <a:spcBef>
                <a:spcPts val="200"/>
              </a:spcBef>
              <a:buFont typeface="+mj-lt"/>
              <a:buAutoNum type="arabicPeriod"/>
            </a:pPr>
            <a:r>
              <a:rPr lang="en-US" sz="1100" dirty="0">
                <a:solidFill>
                  <a:srgbClr val="000000"/>
                </a:solidFill>
              </a:rPr>
              <a:t>Introduced and encouraged use of CMQCC Pre-cesarean Checklist for Labor Dystocia and Algorithm for Management of Category II Fetal Heart Rate Tracings as MD/RN communication and collaboration tools.</a:t>
            </a:r>
          </a:p>
        </p:txBody>
      </p:sp>
      <p:sp>
        <p:nvSpPr>
          <p:cNvPr id="32" name="Rectangle 31"/>
          <p:cNvSpPr/>
          <p:nvPr/>
        </p:nvSpPr>
        <p:spPr bwMode="auto">
          <a:xfrm>
            <a:off x="4659049" y="2717558"/>
            <a:ext cx="6851946" cy="7888286"/>
          </a:xfrm>
          <a:prstGeom prst="rect">
            <a:avLst/>
          </a:prstGeom>
          <a:noFill/>
          <a:ln w="9525" cap="flat" cmpd="sng" algn="ctr">
            <a:no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defTabSz="1567514">
              <a:spcBef>
                <a:spcPts val="200"/>
              </a:spcBef>
            </a:pPr>
            <a:r>
              <a:rPr lang="en-US" sz="1100" dirty="0">
                <a:solidFill>
                  <a:srgbClr val="000000"/>
                </a:solidFill>
              </a:rPr>
              <a:t>Utilizing teamwork and the Relationship Based Care Model, a small interdisciplinary group evaluated the FY20 monthly NTSV rates and CMQCC paper tool return rates May 2020. </a:t>
            </a:r>
          </a:p>
          <a:p>
            <a:pPr defTabSz="1567514">
              <a:spcBef>
                <a:spcPts val="200"/>
              </a:spcBef>
            </a:pPr>
            <a:r>
              <a:rPr lang="en-US" sz="1100" dirty="0">
                <a:solidFill>
                  <a:srgbClr val="000000"/>
                </a:solidFill>
              </a:rPr>
              <a:t>Two opportunities identified:</a:t>
            </a:r>
          </a:p>
          <a:p>
            <a:pPr marL="228600" indent="-228600" defTabSz="1567514">
              <a:spcBef>
                <a:spcPts val="200"/>
              </a:spcBef>
              <a:buFont typeface="+mj-lt"/>
              <a:buAutoNum type="arabicPeriod"/>
            </a:pPr>
            <a:r>
              <a:rPr lang="en-US" sz="1100" dirty="0">
                <a:solidFill>
                  <a:srgbClr val="000000"/>
                </a:solidFill>
              </a:rPr>
              <a:t>Combine CMQCC Labor Dystocia Checklist and Category II Algorithm into one huddle document (previously two separate resources) and place revised paper huddle document in the chart of each patient admitted for labor.</a:t>
            </a:r>
          </a:p>
          <a:p>
            <a:pPr marL="228600" indent="-228600" defTabSz="1567514">
              <a:spcBef>
                <a:spcPts val="200"/>
              </a:spcBef>
              <a:buFont typeface="+mj-lt"/>
              <a:buAutoNum type="arabicPeriod"/>
            </a:pPr>
            <a:r>
              <a:rPr lang="en-US" sz="1100" dirty="0">
                <a:solidFill>
                  <a:srgbClr val="000000"/>
                </a:solidFill>
              </a:rPr>
              <a:t>Refresh the best practice collaboration/huddle expectations with 100% of the  L&amp;D nurses and Obstetricians.</a:t>
            </a:r>
            <a:endParaRPr lang="en-US" sz="1100" dirty="0">
              <a:solidFill>
                <a:schemeClr val="tx1">
                  <a:lumMod val="75000"/>
                </a:schemeClr>
              </a:solidFill>
            </a:endParaRPr>
          </a:p>
        </p:txBody>
      </p:sp>
      <p:sp>
        <p:nvSpPr>
          <p:cNvPr id="40" name="Rectangle 39"/>
          <p:cNvSpPr/>
          <p:nvPr/>
        </p:nvSpPr>
        <p:spPr bwMode="auto">
          <a:xfrm>
            <a:off x="12118471" y="2829465"/>
            <a:ext cx="6875382" cy="4853237"/>
          </a:xfrm>
          <a:prstGeom prst="rect">
            <a:avLst/>
          </a:prstGeom>
          <a:noFill/>
          <a:ln w="9525" cap="flat" cmpd="sng" algn="ctr">
            <a:no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marL="152361" indent="-152361" defTabSz="1567514">
              <a:spcBef>
                <a:spcPts val="200"/>
              </a:spcBef>
              <a:buFont typeface="Arial" panose="020B0604020202020204" pitchFamily="34" charset="0"/>
              <a:buChar char="•"/>
            </a:pPr>
            <a:r>
              <a:rPr lang="en-US" sz="1100" dirty="0">
                <a:solidFill>
                  <a:srgbClr val="000000"/>
                </a:solidFill>
              </a:rPr>
              <a:t>After education, huddle tool document and huddle process expectations were refreshed with nurses and physicians, huddle tool completion increased to 79% in June 2020.</a:t>
            </a:r>
          </a:p>
          <a:p>
            <a:pPr marL="152361" indent="-152361" defTabSz="1567514">
              <a:spcBef>
                <a:spcPts val="200"/>
              </a:spcBef>
              <a:buFont typeface="Arial" panose="020B0604020202020204" pitchFamily="34" charset="0"/>
              <a:buChar char="•"/>
            </a:pPr>
            <a:r>
              <a:rPr lang="en-US" sz="1100" dirty="0">
                <a:solidFill>
                  <a:srgbClr val="000000"/>
                </a:solidFill>
              </a:rPr>
              <a:t>July 2020 to July 2021, CMQCC tool completion 100% for all patients admitted for labor.</a:t>
            </a:r>
          </a:p>
          <a:p>
            <a:pPr marL="152361" indent="-152361" defTabSz="1567514">
              <a:spcBef>
                <a:spcPts val="200"/>
              </a:spcBef>
              <a:buFont typeface="Arial" panose="020B0604020202020204" pitchFamily="34" charset="0"/>
              <a:buChar char="•"/>
            </a:pPr>
            <a:r>
              <a:rPr lang="en-US" sz="1100" dirty="0">
                <a:solidFill>
                  <a:srgbClr val="000000"/>
                </a:solidFill>
              </a:rPr>
              <a:t>During the period September 2019 (FY20) through July 2021 (FY21), there has been a 4.9% decrease in the NTSV rate, which equates to 20 mothers that were delivered vaginally versus cesarean section.</a:t>
            </a:r>
          </a:p>
        </p:txBody>
      </p:sp>
      <p:sp>
        <p:nvSpPr>
          <p:cNvPr id="12" name="Rectangle 11"/>
          <p:cNvSpPr/>
          <p:nvPr/>
        </p:nvSpPr>
        <p:spPr>
          <a:xfrm>
            <a:off x="12253069" y="8249435"/>
            <a:ext cx="6740783" cy="1215711"/>
          </a:xfrm>
          <a:prstGeom prst="rect">
            <a:avLst/>
          </a:prstGeom>
        </p:spPr>
        <p:txBody>
          <a:bodyPr wrap="square" lIns="91426" tIns="15237" rIns="30475" bIns="15237">
            <a:spAutoFit/>
          </a:bodyPr>
          <a:lstStyle/>
          <a:p>
            <a:pPr marL="152361" indent="-152361" defTabSz="1567514">
              <a:buFont typeface="Arial" panose="020B0604020202020204" pitchFamily="34" charset="0"/>
              <a:buChar char="•"/>
            </a:pPr>
            <a:r>
              <a:rPr lang="en-US" sz="1100" dirty="0">
                <a:solidFill>
                  <a:srgbClr val="000000"/>
                </a:solidFill>
              </a:rPr>
              <a:t>The purpose of the refresh initiative was to impact the NTSV rate through enhanced collaboration, communication and collegiality between nurses and physicians with standardized evidence-based tool and terminology utilization.</a:t>
            </a:r>
          </a:p>
          <a:p>
            <a:pPr marL="152361" indent="-152361" defTabSz="1567514">
              <a:buFont typeface="Arial" panose="020B0604020202020204" pitchFamily="34" charset="0"/>
              <a:buChar char="•"/>
            </a:pPr>
            <a:r>
              <a:rPr lang="en-US" sz="1100" dirty="0">
                <a:solidFill>
                  <a:srgbClr val="000000"/>
                </a:solidFill>
              </a:rPr>
              <a:t>The success is attributed to supportive, respectful and collaborative working relationships between Delnor NLMC nurses and physicians.</a:t>
            </a:r>
          </a:p>
          <a:p>
            <a:pPr marL="152361" indent="-152361" defTabSz="1567514">
              <a:buFont typeface="Arial" panose="020B0604020202020204" pitchFamily="34" charset="0"/>
              <a:buChar char="•"/>
            </a:pPr>
            <a:r>
              <a:rPr lang="en-US" sz="1100" dirty="0">
                <a:solidFill>
                  <a:srgbClr val="000000"/>
                </a:solidFill>
              </a:rPr>
              <a:t>Providing, displaying and discussing updated data (including unblinded physician data) monthly contributes to sustained success</a:t>
            </a:r>
            <a:r>
              <a:rPr lang="en-US" sz="1000" dirty="0">
                <a:solidFill>
                  <a:srgbClr val="000000"/>
                </a:solidFill>
              </a:rPr>
              <a:t>.</a:t>
            </a:r>
          </a:p>
        </p:txBody>
      </p:sp>
      <p:sp>
        <p:nvSpPr>
          <p:cNvPr id="44" name="Rectangle 43"/>
          <p:cNvSpPr/>
          <p:nvPr/>
        </p:nvSpPr>
        <p:spPr bwMode="auto">
          <a:xfrm>
            <a:off x="11510995" y="9948189"/>
            <a:ext cx="5373804" cy="595572"/>
          </a:xfrm>
          <a:prstGeom prst="rect">
            <a:avLst/>
          </a:prstGeom>
          <a:noFill/>
          <a:ln w="9525" cap="flat" cmpd="sng" algn="ctr">
            <a:noFill/>
            <a:prstDash val="solid"/>
            <a:round/>
            <a:headEnd type="none" w="med" len="med"/>
            <a:tailEnd type="none" w="med" len="med"/>
          </a:ln>
          <a:effectLst/>
        </p:spPr>
        <p:txBody>
          <a:bodyPr vert="horz" wrap="square" lIns="91426" tIns="15237" rIns="91426" bIns="15237" numCol="1" rtlCol="0" anchor="t" anchorCtr="0" compatLnSpc="1">
            <a:prstTxWarp prst="textNoShape">
              <a:avLst/>
            </a:prstTxWarp>
          </a:bodyPr>
          <a:lstStyle/>
          <a:p>
            <a:pPr defTabSz="1567514">
              <a:spcBef>
                <a:spcPts val="200"/>
              </a:spcBef>
            </a:pPr>
            <a:endParaRPr lang="en-US" sz="800" dirty="0">
              <a:solidFill>
                <a:srgbClr val="000000"/>
              </a:solidFill>
            </a:endParaRPr>
          </a:p>
          <a:p>
            <a:pPr defTabSz="1567514"/>
            <a:endParaRPr lang="en-US" sz="800" dirty="0">
              <a:solidFill>
                <a:srgbClr val="000000"/>
              </a:solidFill>
            </a:endParaRPr>
          </a:p>
        </p:txBody>
      </p:sp>
      <p:sp>
        <p:nvSpPr>
          <p:cNvPr id="3" name="TextBox 2"/>
          <p:cNvSpPr txBox="1"/>
          <p:nvPr/>
        </p:nvSpPr>
        <p:spPr>
          <a:xfrm>
            <a:off x="4597439" y="2339031"/>
            <a:ext cx="61610" cy="177735"/>
          </a:xfrm>
          <a:prstGeom prst="rect">
            <a:avLst/>
          </a:prstGeom>
          <a:noFill/>
        </p:spPr>
        <p:txBody>
          <a:bodyPr wrap="none" lIns="30475" tIns="15237" rIns="30475" bIns="15237" rtlCol="0">
            <a:spAutoFit/>
          </a:bodyPr>
          <a:lstStyle/>
          <a:p>
            <a:endParaRPr lang="en-US" sz="955" dirty="0"/>
          </a:p>
        </p:txBody>
      </p:sp>
      <p:sp>
        <p:nvSpPr>
          <p:cNvPr id="51" name="Text Box 474"/>
          <p:cNvSpPr txBox="1">
            <a:spLocks noChangeArrowheads="1"/>
          </p:cNvSpPr>
          <p:nvPr/>
        </p:nvSpPr>
        <p:spPr bwMode="auto">
          <a:xfrm>
            <a:off x="5954751" y="1696228"/>
            <a:ext cx="9076702" cy="357851"/>
          </a:xfrm>
          <a:prstGeom prst="rect">
            <a:avLst/>
          </a:prstGeom>
          <a:noFill/>
          <a:ln w="9525">
            <a:noFill/>
            <a:miter lim="800000"/>
            <a:headEnd/>
            <a:tailEnd/>
          </a:ln>
        </p:spPr>
        <p:txBody>
          <a:bodyPr wrap="square" lIns="6344" tIns="3173" rIns="6344" bIns="3173">
            <a:spAutoFit/>
          </a:bodyPr>
          <a:lstStyle/>
          <a:p>
            <a:pPr defTabSz="1567514">
              <a:lnSpc>
                <a:spcPts val="1366"/>
              </a:lnSpc>
              <a:spcAft>
                <a:spcPts val="234"/>
              </a:spcAft>
              <a:tabLst>
                <a:tab pos="2152620" algn="l"/>
              </a:tabLst>
            </a:pPr>
            <a:r>
              <a:rPr lang="en-US" sz="1100" b="1" dirty="0">
                <a:solidFill>
                  <a:srgbClr val="FFFFFF"/>
                </a:solidFill>
                <a:latin typeface="Calibri" pitchFamily="34" charset="0"/>
                <a:cs typeface="Calibri"/>
              </a:rPr>
              <a:t>Team Members:  </a:t>
            </a:r>
            <a:r>
              <a:rPr lang="en-US" sz="1100" dirty="0">
                <a:solidFill>
                  <a:srgbClr val="FFFFFF"/>
                </a:solidFill>
                <a:latin typeface="Calibri" pitchFamily="34" charset="0"/>
                <a:cs typeface="Calibri"/>
              </a:rPr>
              <a:t>Jayne Haley, MS, RNC-OB, C-EFM; Dr. Edward Newman; Suzanne Heinkel, BSN, RNC; Maria Moreno, BSN, RNC; Christie Ragusin, BSN, RNC; Beth Richard, MSN, RNC; Susan Schultz, BSN, RNC; NLMC L&amp;D Registered Nurses; Obstetricians.</a:t>
            </a:r>
            <a:endParaRPr lang="en-US" sz="1100" b="1" dirty="0">
              <a:solidFill>
                <a:srgbClr val="FFFFFF"/>
              </a:solidFill>
              <a:latin typeface="Calibri" pitchFamily="34" charset="0"/>
              <a:cs typeface="Calibri"/>
            </a:endParaRPr>
          </a:p>
        </p:txBody>
      </p:sp>
      <p:sp>
        <p:nvSpPr>
          <p:cNvPr id="2" name="TextBox 1"/>
          <p:cNvSpPr txBox="1"/>
          <p:nvPr/>
        </p:nvSpPr>
        <p:spPr>
          <a:xfrm>
            <a:off x="12118471" y="3875201"/>
            <a:ext cx="5166444" cy="276999"/>
          </a:xfrm>
          <a:prstGeom prst="rect">
            <a:avLst/>
          </a:prstGeom>
          <a:noFill/>
        </p:spPr>
        <p:txBody>
          <a:bodyPr wrap="square" rtlCol="0">
            <a:spAutoFit/>
          </a:bodyPr>
          <a:lstStyle/>
          <a:p>
            <a:r>
              <a:rPr lang="en-US" sz="1200" b="1" dirty="0"/>
              <a:t>Figure #4: FY21 NTSV &amp; CMQCC Tool Completion Rates &amp; Overall NTSV Rates</a:t>
            </a:r>
          </a:p>
        </p:txBody>
      </p:sp>
      <p:sp>
        <p:nvSpPr>
          <p:cNvPr id="52" name="TextBox 51"/>
          <p:cNvSpPr txBox="1"/>
          <p:nvPr/>
        </p:nvSpPr>
        <p:spPr>
          <a:xfrm>
            <a:off x="489283" y="7725625"/>
            <a:ext cx="3227371" cy="276999"/>
          </a:xfrm>
          <a:prstGeom prst="rect">
            <a:avLst/>
          </a:prstGeom>
          <a:noFill/>
        </p:spPr>
        <p:txBody>
          <a:bodyPr wrap="square" rtlCol="0">
            <a:spAutoFit/>
          </a:bodyPr>
          <a:lstStyle/>
          <a:p>
            <a:r>
              <a:rPr lang="en-US" sz="1200" b="1" dirty="0"/>
              <a:t>Figure #1: FY20 NTSV Rate (September-May)</a:t>
            </a:r>
          </a:p>
        </p:txBody>
      </p:sp>
      <p:sp>
        <p:nvSpPr>
          <p:cNvPr id="53" name="TextBox 52"/>
          <p:cNvSpPr txBox="1"/>
          <p:nvPr/>
        </p:nvSpPr>
        <p:spPr>
          <a:xfrm>
            <a:off x="4659049" y="6607899"/>
            <a:ext cx="3757954" cy="276999"/>
          </a:xfrm>
          <a:prstGeom prst="rect">
            <a:avLst/>
          </a:prstGeom>
          <a:noFill/>
        </p:spPr>
        <p:txBody>
          <a:bodyPr wrap="square" rtlCol="0">
            <a:spAutoFit/>
          </a:bodyPr>
          <a:lstStyle/>
          <a:p>
            <a:r>
              <a:rPr lang="en-US" sz="1200" b="1" dirty="0"/>
              <a:t>Figure #3: FY20 NTSV &amp; CMQCC Tool Completion Rates</a:t>
            </a:r>
          </a:p>
        </p:txBody>
      </p:sp>
      <p:sp>
        <p:nvSpPr>
          <p:cNvPr id="54" name="TextBox 53"/>
          <p:cNvSpPr txBox="1"/>
          <p:nvPr/>
        </p:nvSpPr>
        <p:spPr>
          <a:xfrm>
            <a:off x="4628244" y="3914531"/>
            <a:ext cx="4503092" cy="276999"/>
          </a:xfrm>
          <a:prstGeom prst="rect">
            <a:avLst/>
          </a:prstGeom>
          <a:noFill/>
        </p:spPr>
        <p:txBody>
          <a:bodyPr wrap="square" rtlCol="0">
            <a:spAutoFit/>
          </a:bodyPr>
          <a:lstStyle/>
          <a:p>
            <a:r>
              <a:rPr lang="en-US" sz="1200" b="1" dirty="0"/>
              <a:t>Figure #2: CMQCC Pre-cesarean Checklist &amp; Category II Algorithm</a:t>
            </a:r>
          </a:p>
        </p:txBody>
      </p:sp>
      <p:cxnSp>
        <p:nvCxnSpPr>
          <p:cNvPr id="8" name="Straight Connector 7">
            <a:extLst>
              <a:ext uri="{FF2B5EF4-FFF2-40B4-BE49-F238E27FC236}">
                <a16:creationId xmlns:a16="http://schemas.microsoft.com/office/drawing/2014/main" id="{12CB8962-01D0-994C-9177-9CE71374B502}"/>
              </a:ext>
            </a:extLst>
          </p:cNvPr>
          <p:cNvCxnSpPr>
            <a:cxnSpLocks/>
          </p:cNvCxnSpPr>
          <p:nvPr/>
        </p:nvCxnSpPr>
        <p:spPr>
          <a:xfrm>
            <a:off x="15069069" y="260749"/>
            <a:ext cx="11152" cy="1561213"/>
          </a:xfrm>
          <a:prstGeom prst="line">
            <a:avLst/>
          </a:prstGeom>
        </p:spPr>
        <p:style>
          <a:lnRef idx="2">
            <a:schemeClr val="accent1"/>
          </a:lnRef>
          <a:fillRef idx="0">
            <a:schemeClr val="accent1"/>
          </a:fillRef>
          <a:effectRef idx="1">
            <a:schemeClr val="accent1"/>
          </a:effectRef>
          <a:fontRef idx="minor">
            <a:schemeClr val="tx1"/>
          </a:fontRef>
        </p:style>
      </p:cxnSp>
      <p:pic>
        <p:nvPicPr>
          <p:cNvPr id="29" name="Picture 2" descr="Temple University Hospital Earns ANCC MAGNET Recognition | Temple Health">
            <a:extLst>
              <a:ext uri="{FF2B5EF4-FFF2-40B4-BE49-F238E27FC236}">
                <a16:creationId xmlns:a16="http://schemas.microsoft.com/office/drawing/2014/main" id="{4AE8CA38-C5A5-41CF-B217-0BC2DE561E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15848" y="429039"/>
            <a:ext cx="1703236" cy="1135490"/>
          </a:xfrm>
          <a:prstGeom prst="rect">
            <a:avLst/>
          </a:prstGeom>
          <a:noFill/>
          <a:extLst>
            <a:ext uri="{909E8E84-426E-40DD-AFC4-6F175D3DCCD1}">
              <a14:hiddenFill xmlns:a14="http://schemas.microsoft.com/office/drawing/2010/main">
                <a:solidFill>
                  <a:srgbClr val="FFFFFF"/>
                </a:solidFill>
              </a14:hiddenFill>
            </a:ext>
          </a:extLst>
        </p:spPr>
      </p:pic>
      <p:sp>
        <p:nvSpPr>
          <p:cNvPr id="30" name="Text Box 474">
            <a:extLst>
              <a:ext uri="{FF2B5EF4-FFF2-40B4-BE49-F238E27FC236}">
                <a16:creationId xmlns:a16="http://schemas.microsoft.com/office/drawing/2014/main" id="{4358A807-B7A7-4AFB-844C-9F57458A96F0}"/>
              </a:ext>
            </a:extLst>
          </p:cNvPr>
          <p:cNvSpPr txBox="1">
            <a:spLocks noChangeArrowheads="1"/>
          </p:cNvSpPr>
          <p:nvPr/>
        </p:nvSpPr>
        <p:spPr bwMode="auto">
          <a:xfrm>
            <a:off x="6002233" y="1269354"/>
            <a:ext cx="2270422" cy="383499"/>
          </a:xfrm>
          <a:prstGeom prst="rect">
            <a:avLst/>
          </a:prstGeom>
          <a:noFill/>
          <a:ln w="9525">
            <a:noFill/>
            <a:miter lim="800000"/>
            <a:headEnd/>
            <a:tailEnd/>
          </a:ln>
        </p:spPr>
        <p:txBody>
          <a:bodyPr wrap="square" lIns="6344" tIns="3173" rIns="6344" bIns="3173">
            <a:spAutoFit/>
          </a:bodyPr>
          <a:lstStyle/>
          <a:p>
            <a:pPr defTabSz="1567514">
              <a:lnSpc>
                <a:spcPts val="1366"/>
              </a:lnSpc>
              <a:spcAft>
                <a:spcPts val="234"/>
              </a:spcAft>
              <a:tabLst>
                <a:tab pos="2012955" algn="l"/>
              </a:tabLst>
            </a:pPr>
            <a:r>
              <a:rPr lang="en-US" sz="1100" b="1" dirty="0">
                <a:solidFill>
                  <a:srgbClr val="FFFFFF"/>
                </a:solidFill>
                <a:latin typeface="Calibri" pitchFamily="34" charset="0"/>
                <a:cs typeface="Calibri"/>
              </a:rPr>
              <a:t>Executive Sponsor</a:t>
            </a:r>
          </a:p>
          <a:p>
            <a:pPr defTabSz="1567514">
              <a:lnSpc>
                <a:spcPts val="1366"/>
              </a:lnSpc>
              <a:spcAft>
                <a:spcPts val="234"/>
              </a:spcAft>
              <a:tabLst>
                <a:tab pos="2012955" algn="l"/>
              </a:tabLst>
            </a:pPr>
            <a:r>
              <a:rPr lang="en-US" sz="1100" dirty="0">
                <a:solidFill>
                  <a:srgbClr val="FFFFFF"/>
                </a:solidFill>
                <a:latin typeface="Calibri" pitchFamily="34" charset="0"/>
                <a:cs typeface="Calibri"/>
              </a:rPr>
              <a:t>Gina Reid Tinio, PhD, MS, MPH, NPD-BC</a:t>
            </a:r>
          </a:p>
        </p:txBody>
      </p:sp>
      <p:sp>
        <p:nvSpPr>
          <p:cNvPr id="31" name="Text Box 474">
            <a:extLst>
              <a:ext uri="{FF2B5EF4-FFF2-40B4-BE49-F238E27FC236}">
                <a16:creationId xmlns:a16="http://schemas.microsoft.com/office/drawing/2014/main" id="{EA04D0E9-3DA6-4A18-91F7-9A24B4D01EA0}"/>
              </a:ext>
            </a:extLst>
          </p:cNvPr>
          <p:cNvSpPr txBox="1">
            <a:spLocks noChangeArrowheads="1"/>
          </p:cNvSpPr>
          <p:nvPr/>
        </p:nvSpPr>
        <p:spPr bwMode="auto">
          <a:xfrm>
            <a:off x="8792528" y="1293076"/>
            <a:ext cx="1270307" cy="383499"/>
          </a:xfrm>
          <a:prstGeom prst="rect">
            <a:avLst/>
          </a:prstGeom>
          <a:noFill/>
          <a:ln w="9525">
            <a:noFill/>
            <a:miter lim="800000"/>
            <a:headEnd/>
            <a:tailEnd/>
          </a:ln>
        </p:spPr>
        <p:txBody>
          <a:bodyPr wrap="square" lIns="6344" tIns="3173" rIns="6344" bIns="3173">
            <a:spAutoFit/>
          </a:bodyPr>
          <a:lstStyle/>
          <a:p>
            <a:pPr defTabSz="1567514">
              <a:lnSpc>
                <a:spcPts val="1366"/>
              </a:lnSpc>
              <a:spcAft>
                <a:spcPts val="234"/>
              </a:spcAft>
              <a:tabLst>
                <a:tab pos="2152620" algn="l"/>
              </a:tabLst>
            </a:pPr>
            <a:r>
              <a:rPr lang="en-US" sz="1100" b="1" dirty="0">
                <a:solidFill>
                  <a:srgbClr val="FFFFFF"/>
                </a:solidFill>
                <a:latin typeface="Calibri" pitchFamily="34" charset="0"/>
                <a:cs typeface="Calibri"/>
              </a:rPr>
              <a:t>Sponsor</a:t>
            </a:r>
          </a:p>
          <a:p>
            <a:pPr defTabSz="1567514">
              <a:lnSpc>
                <a:spcPts val="1366"/>
              </a:lnSpc>
              <a:spcAft>
                <a:spcPts val="234"/>
              </a:spcAft>
              <a:tabLst>
                <a:tab pos="2152620" algn="l"/>
              </a:tabLst>
            </a:pPr>
            <a:r>
              <a:rPr lang="en-US" sz="1100" dirty="0">
                <a:solidFill>
                  <a:srgbClr val="FFFFFF"/>
                </a:solidFill>
                <a:latin typeface="Calibri" pitchFamily="34" charset="0"/>
                <a:cs typeface="Calibri"/>
              </a:rPr>
              <a:t>Kim Czaruk, MSN, RN</a:t>
            </a:r>
          </a:p>
        </p:txBody>
      </p:sp>
      <p:sp>
        <p:nvSpPr>
          <p:cNvPr id="33" name="Text Box 474">
            <a:extLst>
              <a:ext uri="{FF2B5EF4-FFF2-40B4-BE49-F238E27FC236}">
                <a16:creationId xmlns:a16="http://schemas.microsoft.com/office/drawing/2014/main" id="{2CE848D8-2957-47FC-9235-72B429F25128}"/>
              </a:ext>
            </a:extLst>
          </p:cNvPr>
          <p:cNvSpPr txBox="1">
            <a:spLocks noChangeArrowheads="1"/>
          </p:cNvSpPr>
          <p:nvPr/>
        </p:nvSpPr>
        <p:spPr bwMode="auto">
          <a:xfrm>
            <a:off x="10584293" y="1281968"/>
            <a:ext cx="1456114" cy="383499"/>
          </a:xfrm>
          <a:prstGeom prst="rect">
            <a:avLst/>
          </a:prstGeom>
          <a:noFill/>
          <a:ln w="9525">
            <a:noFill/>
            <a:miter lim="800000"/>
            <a:headEnd/>
            <a:tailEnd/>
          </a:ln>
        </p:spPr>
        <p:txBody>
          <a:bodyPr wrap="square" lIns="6344" tIns="3173" rIns="6344" bIns="3173">
            <a:spAutoFit/>
          </a:bodyPr>
          <a:lstStyle/>
          <a:p>
            <a:pPr defTabSz="1567514">
              <a:lnSpc>
                <a:spcPts val="1366"/>
              </a:lnSpc>
              <a:spcAft>
                <a:spcPts val="234"/>
              </a:spcAft>
              <a:tabLst>
                <a:tab pos="2152620" algn="l"/>
              </a:tabLst>
            </a:pPr>
            <a:r>
              <a:rPr lang="en-US" sz="1100" b="1" dirty="0">
                <a:solidFill>
                  <a:srgbClr val="FFFFFF"/>
                </a:solidFill>
                <a:latin typeface="Calibri" pitchFamily="34" charset="0"/>
                <a:cs typeface="Calibri"/>
              </a:rPr>
              <a:t>Process Owner</a:t>
            </a:r>
          </a:p>
          <a:p>
            <a:pPr defTabSz="1567514">
              <a:lnSpc>
                <a:spcPts val="1366"/>
              </a:lnSpc>
              <a:spcAft>
                <a:spcPts val="234"/>
              </a:spcAft>
              <a:tabLst>
                <a:tab pos="2152620" algn="l"/>
              </a:tabLst>
            </a:pPr>
            <a:r>
              <a:rPr lang="en-US" sz="1100" dirty="0">
                <a:solidFill>
                  <a:srgbClr val="FFFFFF"/>
                </a:solidFill>
                <a:latin typeface="Calibri" pitchFamily="34" charset="0"/>
                <a:cs typeface="Calibri"/>
              </a:rPr>
              <a:t>Dawn Stanley, MSN, RNC</a:t>
            </a:r>
          </a:p>
        </p:txBody>
      </p:sp>
      <p:sp>
        <p:nvSpPr>
          <p:cNvPr id="34" name="Text Box 474">
            <a:extLst>
              <a:ext uri="{FF2B5EF4-FFF2-40B4-BE49-F238E27FC236}">
                <a16:creationId xmlns:a16="http://schemas.microsoft.com/office/drawing/2014/main" id="{62A338BA-80AF-4A91-8402-43AE47060900}"/>
              </a:ext>
            </a:extLst>
          </p:cNvPr>
          <p:cNvSpPr txBox="1">
            <a:spLocks noChangeArrowheads="1"/>
          </p:cNvSpPr>
          <p:nvPr/>
        </p:nvSpPr>
        <p:spPr bwMode="auto">
          <a:xfrm>
            <a:off x="12518889" y="1271752"/>
            <a:ext cx="1857727" cy="383499"/>
          </a:xfrm>
          <a:prstGeom prst="rect">
            <a:avLst/>
          </a:prstGeom>
          <a:noFill/>
          <a:ln w="9525">
            <a:noFill/>
            <a:miter lim="800000"/>
            <a:headEnd/>
            <a:tailEnd/>
          </a:ln>
        </p:spPr>
        <p:txBody>
          <a:bodyPr wrap="square" lIns="6344" tIns="3173" rIns="6344" bIns="3173">
            <a:spAutoFit/>
          </a:bodyPr>
          <a:lstStyle/>
          <a:p>
            <a:pPr defTabSz="1567514">
              <a:lnSpc>
                <a:spcPts val="1366"/>
              </a:lnSpc>
              <a:spcAft>
                <a:spcPts val="234"/>
              </a:spcAft>
              <a:tabLst>
                <a:tab pos="2152620" algn="l"/>
              </a:tabLst>
            </a:pPr>
            <a:r>
              <a:rPr lang="en-US" sz="1100" b="1" dirty="0">
                <a:solidFill>
                  <a:srgbClr val="FFFFFF"/>
                </a:solidFill>
                <a:latin typeface="Calibri" pitchFamily="34" charset="0"/>
                <a:cs typeface="Calibri"/>
              </a:rPr>
              <a:t>Improvement Leader</a:t>
            </a:r>
          </a:p>
          <a:p>
            <a:pPr defTabSz="1567514">
              <a:lnSpc>
                <a:spcPts val="1366"/>
              </a:lnSpc>
              <a:spcAft>
                <a:spcPts val="234"/>
              </a:spcAft>
              <a:tabLst>
                <a:tab pos="2152620" algn="l"/>
              </a:tabLst>
            </a:pPr>
            <a:r>
              <a:rPr lang="en-US" sz="1100" dirty="0">
                <a:solidFill>
                  <a:srgbClr val="FFFFFF"/>
                </a:solidFill>
                <a:latin typeface="Calibri" pitchFamily="34" charset="0"/>
                <a:cs typeface="Calibri"/>
              </a:rPr>
              <a:t>Emily Bingley, MSN, RN, CNML</a:t>
            </a:r>
          </a:p>
        </p:txBody>
      </p:sp>
      <p:sp>
        <p:nvSpPr>
          <p:cNvPr id="7" name="Rectangle 6">
            <a:extLst>
              <a:ext uri="{FF2B5EF4-FFF2-40B4-BE49-F238E27FC236}">
                <a16:creationId xmlns:a16="http://schemas.microsoft.com/office/drawing/2014/main" id="{224A4B91-8105-4144-BDBB-3A5F3A4390C3}"/>
              </a:ext>
            </a:extLst>
          </p:cNvPr>
          <p:cNvSpPr/>
          <p:nvPr/>
        </p:nvSpPr>
        <p:spPr>
          <a:xfrm>
            <a:off x="12014791" y="9983509"/>
            <a:ext cx="6979062" cy="553998"/>
          </a:xfrm>
          <a:prstGeom prst="rect">
            <a:avLst/>
          </a:prstGeom>
        </p:spPr>
        <p:txBody>
          <a:bodyPr wrap="square">
            <a:spAutoFit/>
          </a:bodyPr>
          <a:lstStyle/>
          <a:p>
            <a:r>
              <a:rPr lang="en-US" sz="600" dirty="0">
                <a:latin typeface="Calibri" panose="020F0502020204030204" pitchFamily="34" charset="0"/>
                <a:ea typeface="Calibri" panose="020F0502020204030204" pitchFamily="34" charset="0"/>
                <a:cs typeface="Calibri" panose="020F0502020204030204" pitchFamily="34" charset="0"/>
              </a:rPr>
              <a:t>ACOG. 2009. Intrapartum Fetal Heart Rate Monitoring: Nomenclature, Interpretations, and General Management Principles. ACOG Practice Bulletin, 106, 1-11.</a:t>
            </a:r>
          </a:p>
          <a:p>
            <a:r>
              <a:rPr lang="en-US" sz="600" dirty="0">
                <a:latin typeface="Calibri" panose="020F0502020204030204" pitchFamily="34" charset="0"/>
                <a:ea typeface="Calibri" panose="020F0502020204030204" pitchFamily="34" charset="0"/>
                <a:cs typeface="Calibri" panose="020F0502020204030204" pitchFamily="34" charset="0"/>
              </a:rPr>
              <a:t>ACOG. 2010. Management of Intrapartum Fetal Heart Rate Tracings. ACOG Practice Bulletin, 116, 1232-1240.</a:t>
            </a:r>
          </a:p>
          <a:p>
            <a:r>
              <a:rPr lang="en-US" sz="600" dirty="0">
                <a:latin typeface="Calibri" panose="020F0502020204030204" pitchFamily="34" charset="0"/>
                <a:ea typeface="Calibri" panose="020F0502020204030204" pitchFamily="34" charset="0"/>
                <a:cs typeface="Calibri" panose="020F0502020204030204" pitchFamily="34" charset="0"/>
              </a:rPr>
              <a:t>AWHONN. 2018. Fetal Heart Monitoring [Position statement]. Jognn.org; doi:10.1016/j.jogn.2018.09.007 </a:t>
            </a:r>
          </a:p>
          <a:p>
            <a:r>
              <a:rPr lang="fr-FR" sz="600" dirty="0">
                <a:latin typeface="Calibri" panose="020F0502020204030204" pitchFamily="34" charset="0"/>
                <a:ea typeface="Times New Roman" panose="02020603050405020304" pitchFamily="18" charset="0"/>
                <a:cs typeface="Times New Roman" panose="02020603050405020304" pitchFamily="18" charset="0"/>
              </a:rPr>
              <a:t>Clark, S.L., et al. 2013. </a:t>
            </a:r>
            <a:r>
              <a:rPr lang="en-US" sz="600" dirty="0">
                <a:latin typeface="Calibri" panose="020F0502020204030204" pitchFamily="34" charset="0"/>
                <a:ea typeface="Times New Roman" panose="02020603050405020304" pitchFamily="18" charset="0"/>
                <a:cs typeface="Times New Roman" panose="02020603050405020304" pitchFamily="18" charset="0"/>
              </a:rPr>
              <a:t>Intrapartum Management of Category II Fetal Heart Rate Tracings: Towards Standardization of Care. American Journal of Obstetrics and Gynecology, 89-97.</a:t>
            </a:r>
            <a:endParaRPr lang="en-US" sz="600" dirty="0">
              <a:latin typeface="Times New Roman" panose="02020603050405020304" pitchFamily="18" charset="0"/>
              <a:ea typeface="Times New Roman" panose="02020603050405020304" pitchFamily="18" charset="0"/>
              <a:cs typeface="Times New Roman" panose="02020603050405020304" pitchFamily="18" charset="0"/>
            </a:endParaRPr>
          </a:p>
          <a:p>
            <a:r>
              <a:rPr lang="fr-FR" sz="600" dirty="0">
                <a:latin typeface="Calibri" panose="020F0502020204030204" pitchFamily="34" charset="0"/>
                <a:ea typeface="Times New Roman" panose="02020603050405020304" pitchFamily="18" charset="0"/>
              </a:rPr>
              <a:t>Lagrew, D.C., et al. 2018. </a:t>
            </a:r>
            <a:r>
              <a:rPr lang="en-US" sz="600" dirty="0">
                <a:latin typeface="Calibri" panose="020F0502020204030204" pitchFamily="34" charset="0"/>
                <a:ea typeface="Times New Roman" panose="02020603050405020304" pitchFamily="18" charset="0"/>
              </a:rPr>
              <a:t>National Partnership for Maternal Safety : Consensus Bundle on Safe Reduction of Primary Cesarean Births- Supporting Intended Vaginal Births. JOGNN, 47, 214-226.</a:t>
            </a:r>
            <a:endParaRPr lang="en-US" sz="600" dirty="0">
              <a:latin typeface="Times New Roman" panose="02020603050405020304" pitchFamily="18" charset="0"/>
              <a:ea typeface="Times New Roman" panose="02020603050405020304" pitchFamily="18" charset="0"/>
            </a:endParaRPr>
          </a:p>
        </p:txBody>
      </p:sp>
      <p:pic>
        <p:nvPicPr>
          <p:cNvPr id="10" name="Picture 9">
            <a:extLst>
              <a:ext uri="{FF2B5EF4-FFF2-40B4-BE49-F238E27FC236}">
                <a16:creationId xmlns:a16="http://schemas.microsoft.com/office/drawing/2014/main" id="{39443EBA-6FD7-4AD3-A1AD-4D7084509977}"/>
              </a:ext>
            </a:extLst>
          </p:cNvPr>
          <p:cNvPicPr>
            <a:picLocks noChangeAspect="1"/>
          </p:cNvPicPr>
          <p:nvPr/>
        </p:nvPicPr>
        <p:blipFill>
          <a:blip r:embed="rId4"/>
          <a:stretch>
            <a:fillRect/>
          </a:stretch>
        </p:blipFill>
        <p:spPr>
          <a:xfrm>
            <a:off x="560204" y="7959701"/>
            <a:ext cx="3449558" cy="2607225"/>
          </a:xfrm>
          <a:prstGeom prst="rect">
            <a:avLst/>
          </a:prstGeom>
        </p:spPr>
      </p:pic>
      <p:pic>
        <p:nvPicPr>
          <p:cNvPr id="11" name="Picture 10">
            <a:extLst>
              <a:ext uri="{FF2B5EF4-FFF2-40B4-BE49-F238E27FC236}">
                <a16:creationId xmlns:a16="http://schemas.microsoft.com/office/drawing/2014/main" id="{BB6240D9-043E-483C-8D08-875AC9E7B833}"/>
              </a:ext>
            </a:extLst>
          </p:cNvPr>
          <p:cNvPicPr>
            <a:picLocks noChangeAspect="1"/>
          </p:cNvPicPr>
          <p:nvPr/>
        </p:nvPicPr>
        <p:blipFill>
          <a:blip r:embed="rId5"/>
          <a:stretch>
            <a:fillRect/>
          </a:stretch>
        </p:blipFill>
        <p:spPr>
          <a:xfrm>
            <a:off x="5394941" y="6947190"/>
            <a:ext cx="5505670" cy="3612796"/>
          </a:xfrm>
          <a:prstGeom prst="rect">
            <a:avLst/>
          </a:prstGeom>
        </p:spPr>
      </p:pic>
      <p:pic>
        <p:nvPicPr>
          <p:cNvPr id="13" name="Picture 12">
            <a:extLst>
              <a:ext uri="{FF2B5EF4-FFF2-40B4-BE49-F238E27FC236}">
                <a16:creationId xmlns:a16="http://schemas.microsoft.com/office/drawing/2014/main" id="{03E47A32-D845-431B-B50F-2C9EA96D3841}"/>
              </a:ext>
            </a:extLst>
          </p:cNvPr>
          <p:cNvPicPr>
            <a:picLocks noChangeAspect="1"/>
          </p:cNvPicPr>
          <p:nvPr/>
        </p:nvPicPr>
        <p:blipFill>
          <a:blip r:embed="rId6"/>
          <a:stretch>
            <a:fillRect/>
          </a:stretch>
        </p:blipFill>
        <p:spPr>
          <a:xfrm>
            <a:off x="5984633" y="4231399"/>
            <a:ext cx="3911680" cy="2314208"/>
          </a:xfrm>
          <a:prstGeom prst="rect">
            <a:avLst/>
          </a:prstGeom>
        </p:spPr>
      </p:pic>
      <p:pic>
        <p:nvPicPr>
          <p:cNvPr id="20" name="Picture 19">
            <a:extLst>
              <a:ext uri="{FF2B5EF4-FFF2-40B4-BE49-F238E27FC236}">
                <a16:creationId xmlns:a16="http://schemas.microsoft.com/office/drawing/2014/main" id="{A56AAFF7-74D6-4E68-B41D-29BDDC0049FA}"/>
              </a:ext>
            </a:extLst>
          </p:cNvPr>
          <p:cNvPicPr>
            <a:picLocks noChangeAspect="1"/>
          </p:cNvPicPr>
          <p:nvPr/>
        </p:nvPicPr>
        <p:blipFill>
          <a:blip r:embed="rId7"/>
          <a:stretch>
            <a:fillRect/>
          </a:stretch>
        </p:blipFill>
        <p:spPr>
          <a:xfrm>
            <a:off x="12171533" y="4204375"/>
            <a:ext cx="5321635" cy="3426151"/>
          </a:xfrm>
          <a:prstGeom prst="rect">
            <a:avLst/>
          </a:prstGeom>
        </p:spPr>
      </p:pic>
      <p:pic>
        <p:nvPicPr>
          <p:cNvPr id="22" name="Picture 21">
            <a:extLst>
              <a:ext uri="{FF2B5EF4-FFF2-40B4-BE49-F238E27FC236}">
                <a16:creationId xmlns:a16="http://schemas.microsoft.com/office/drawing/2014/main" id="{48F036D7-DE0F-4C8E-8C0D-BD93F341510A}"/>
              </a:ext>
            </a:extLst>
          </p:cNvPr>
          <p:cNvPicPr>
            <a:picLocks noChangeAspect="1"/>
          </p:cNvPicPr>
          <p:nvPr/>
        </p:nvPicPr>
        <p:blipFill>
          <a:blip r:embed="rId8"/>
          <a:stretch>
            <a:fillRect/>
          </a:stretch>
        </p:blipFill>
        <p:spPr>
          <a:xfrm>
            <a:off x="17618872" y="5060958"/>
            <a:ext cx="1249276" cy="1484649"/>
          </a:xfrm>
          <a:prstGeom prst="rect">
            <a:avLst/>
          </a:prstGeom>
        </p:spPr>
      </p:pic>
    </p:spTree>
    <p:extLst>
      <p:ext uri="{BB962C8B-B14F-4D97-AF65-F5344CB8AC3E}">
        <p14:creationId xmlns:p14="http://schemas.microsoft.com/office/powerpoint/2010/main" val="417260815"/>
      </p:ext>
    </p:extLst>
  </p:cSld>
  <p:clrMapOvr>
    <a:masterClrMapping/>
  </p:clrMapOvr>
</p:sld>
</file>

<file path=ppt/theme/theme1.xml><?xml version="1.0" encoding="utf-8"?>
<a:theme xmlns:a="http://schemas.openxmlformats.org/drawingml/2006/main" name="NM 17-1092">
  <a:themeElements>
    <a:clrScheme name="Custom 15">
      <a:dk1>
        <a:srgbClr val="54585A"/>
      </a:dk1>
      <a:lt1>
        <a:sysClr val="window" lastClr="FFFFFF"/>
      </a:lt1>
      <a:dk2>
        <a:srgbClr val="514689"/>
      </a:dk2>
      <a:lt2>
        <a:srgbClr val="B8B7DA"/>
      </a:lt2>
      <a:accent1>
        <a:srgbClr val="7571B0"/>
      </a:accent1>
      <a:accent2>
        <a:srgbClr val="938FC3"/>
      </a:accent2>
      <a:accent3>
        <a:srgbClr val="00A144"/>
      </a:accent3>
      <a:accent4>
        <a:srgbClr val="CFD641"/>
      </a:accent4>
      <a:accent5>
        <a:srgbClr val="DF6426"/>
      </a:accent5>
      <a:accent6>
        <a:srgbClr val="EDAC1A"/>
      </a:accent6>
      <a:hlink>
        <a:srgbClr val="7571B0"/>
      </a:hlink>
      <a:folHlink>
        <a:srgbClr val="D4D5D6"/>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5CDB3C9869154DB43348B7905FC03A" ma:contentTypeVersion="9" ma:contentTypeDescription="Create a new document." ma:contentTypeScope="" ma:versionID="5ade9337ba367defcaddd8bacca85077">
  <xsd:schema xmlns:xsd="http://www.w3.org/2001/XMLSchema" xmlns:xs="http://www.w3.org/2001/XMLSchema" xmlns:p="http://schemas.microsoft.com/office/2006/metadata/properties" xmlns:ns2="559580b6-00d7-43fe-be61-2ff7ed70d44c" targetNamespace="http://schemas.microsoft.com/office/2006/metadata/properties" ma:root="true" ma:fieldsID="e92fe49aef988f949f94ae9c1c43d660" ns2:_="">
    <xsd:import namespace="559580b6-00d7-43fe-be61-2ff7ed70d44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9580b6-00d7-43fe-be61-2ff7ed70d4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CF6597-8BD7-4868-AD84-7AD14C3546A5}">
  <ds:schemaRefs>
    <ds:schemaRef ds:uri="http://purl.org/dc/terms/"/>
    <ds:schemaRef ds:uri="http://schemas.microsoft.com/office/2006/metadata/properties"/>
    <ds:schemaRef ds:uri="http://purl.org/dc/dcmitype/"/>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559580b6-00d7-43fe-be61-2ff7ed70d44c"/>
  </ds:schemaRefs>
</ds:datastoreItem>
</file>

<file path=customXml/itemProps2.xml><?xml version="1.0" encoding="utf-8"?>
<ds:datastoreItem xmlns:ds="http://schemas.openxmlformats.org/officeDocument/2006/customXml" ds:itemID="{33523846-1724-4E98-B6BC-15B749A465D7}">
  <ds:schemaRefs>
    <ds:schemaRef ds:uri="http://schemas.microsoft.com/sharepoint/v3/contenttype/forms"/>
  </ds:schemaRefs>
</ds:datastoreItem>
</file>

<file path=customXml/itemProps3.xml><?xml version="1.0" encoding="utf-8"?>
<ds:datastoreItem xmlns:ds="http://schemas.openxmlformats.org/officeDocument/2006/customXml" ds:itemID="{EEFE9378-B6D4-4EF8-9A55-B26A3AC5AD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9580b6-00d7-43fe-be61-2ff7ed70d4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Default Theme.thmx</Template>
  <TotalTime>6757</TotalTime>
  <Words>747</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NM 17-1092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Presentation Poster</dc:title>
  <dc:creator>cheryl peaslee</dc:creator>
  <cp:lastModifiedBy>Bingley, Emily</cp:lastModifiedBy>
  <cp:revision>141</cp:revision>
  <cp:lastPrinted>2017-05-18T17:40:04Z</cp:lastPrinted>
  <dcterms:created xsi:type="dcterms:W3CDTF">2017-04-25T19:17:24Z</dcterms:created>
  <dcterms:modified xsi:type="dcterms:W3CDTF">2021-09-30T11:31:32Z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0x010100945CDB3C9869154DB43348B7905FC03A</vt:lpwstr>
  </property>
</Properties>
</file>