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8" r:id="rId4"/>
  </p:sldMasterIdLst>
  <p:notesMasterIdLst>
    <p:notesMasterId r:id="rId6"/>
  </p:notesMasterIdLst>
  <p:sldIdLst>
    <p:sldId id="256" r:id="rId5"/>
  </p:sldIdLst>
  <p:sldSz cx="14630400" cy="10972800"/>
  <p:notesSz cx="7010400" cy="12039600"/>
  <p:defaultTextStyle>
    <a:defPPr>
      <a:defRPr lang="en-US"/>
    </a:defPPr>
    <a:lvl1pPr marL="0" algn="l" defTabSz="731330" rtl="0" eaLnBrk="1" latinLnBrk="0" hangingPunct="1">
      <a:defRPr sz="2866" kern="1200">
        <a:solidFill>
          <a:schemeClr val="tx1"/>
        </a:solidFill>
        <a:latin typeface="+mn-lt"/>
        <a:ea typeface="+mn-ea"/>
        <a:cs typeface="+mn-cs"/>
      </a:defRPr>
    </a:lvl1pPr>
    <a:lvl2pPr marL="731330" algn="l" defTabSz="731330" rtl="0" eaLnBrk="1" latinLnBrk="0" hangingPunct="1">
      <a:defRPr sz="2866" kern="1200">
        <a:solidFill>
          <a:schemeClr val="tx1"/>
        </a:solidFill>
        <a:latin typeface="+mn-lt"/>
        <a:ea typeface="+mn-ea"/>
        <a:cs typeface="+mn-cs"/>
      </a:defRPr>
    </a:lvl2pPr>
    <a:lvl3pPr marL="1462660" algn="l" defTabSz="731330" rtl="0" eaLnBrk="1" latinLnBrk="0" hangingPunct="1">
      <a:defRPr sz="2866" kern="1200">
        <a:solidFill>
          <a:schemeClr val="tx1"/>
        </a:solidFill>
        <a:latin typeface="+mn-lt"/>
        <a:ea typeface="+mn-ea"/>
        <a:cs typeface="+mn-cs"/>
      </a:defRPr>
    </a:lvl3pPr>
    <a:lvl4pPr marL="2193990" algn="l" defTabSz="731330" rtl="0" eaLnBrk="1" latinLnBrk="0" hangingPunct="1">
      <a:defRPr sz="2866" kern="1200">
        <a:solidFill>
          <a:schemeClr val="tx1"/>
        </a:solidFill>
        <a:latin typeface="+mn-lt"/>
        <a:ea typeface="+mn-ea"/>
        <a:cs typeface="+mn-cs"/>
      </a:defRPr>
    </a:lvl4pPr>
    <a:lvl5pPr marL="2925319" algn="l" defTabSz="731330" rtl="0" eaLnBrk="1" latinLnBrk="0" hangingPunct="1">
      <a:defRPr sz="2866" kern="1200">
        <a:solidFill>
          <a:schemeClr val="tx1"/>
        </a:solidFill>
        <a:latin typeface="+mn-lt"/>
        <a:ea typeface="+mn-ea"/>
        <a:cs typeface="+mn-cs"/>
      </a:defRPr>
    </a:lvl5pPr>
    <a:lvl6pPr marL="3656649" algn="l" defTabSz="731330" rtl="0" eaLnBrk="1" latinLnBrk="0" hangingPunct="1">
      <a:defRPr sz="2866" kern="1200">
        <a:solidFill>
          <a:schemeClr val="tx1"/>
        </a:solidFill>
        <a:latin typeface="+mn-lt"/>
        <a:ea typeface="+mn-ea"/>
        <a:cs typeface="+mn-cs"/>
      </a:defRPr>
    </a:lvl6pPr>
    <a:lvl7pPr marL="4387979" algn="l" defTabSz="731330" rtl="0" eaLnBrk="1" latinLnBrk="0" hangingPunct="1">
      <a:defRPr sz="2866" kern="1200">
        <a:solidFill>
          <a:schemeClr val="tx1"/>
        </a:solidFill>
        <a:latin typeface="+mn-lt"/>
        <a:ea typeface="+mn-ea"/>
        <a:cs typeface="+mn-cs"/>
      </a:defRPr>
    </a:lvl7pPr>
    <a:lvl8pPr marL="5119309" algn="l" defTabSz="731330" rtl="0" eaLnBrk="1" latinLnBrk="0" hangingPunct="1">
      <a:defRPr sz="2866" kern="1200">
        <a:solidFill>
          <a:schemeClr val="tx1"/>
        </a:solidFill>
        <a:latin typeface="+mn-lt"/>
        <a:ea typeface="+mn-ea"/>
        <a:cs typeface="+mn-cs"/>
      </a:defRPr>
    </a:lvl8pPr>
    <a:lvl9pPr marL="5850639" algn="l" defTabSz="731330" rtl="0" eaLnBrk="1" latinLnBrk="0" hangingPunct="1">
      <a:defRPr sz="286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56" userDrawn="1">
          <p15:clr>
            <a:srgbClr val="A4A3A4"/>
          </p15:clr>
        </p15:guide>
        <p15:guide id="2" pos="460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noten, Claire" initials="" lastIdx="5" clrIdx="0"/>
  <p:cmAuthor id="2" name="Cascino, Sarah" initials="CS" lastIdx="5"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14689"/>
    <a:srgbClr val="DAD9EB"/>
    <a:srgbClr val="B8B7DA"/>
    <a:srgbClr val="938FC3"/>
    <a:srgbClr val="7571B0"/>
    <a:srgbClr val="7067AE"/>
    <a:srgbClr val="877FBB"/>
    <a:srgbClr val="B1B0D7"/>
    <a:srgbClr val="564B92"/>
    <a:srgbClr val="746AA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643" autoAdjust="0"/>
    <p:restoredTop sz="95170" autoAdjust="0"/>
  </p:normalViewPr>
  <p:slideViewPr>
    <p:cSldViewPr snapToGrid="0" snapToObjects="1">
      <p:cViewPr>
        <p:scale>
          <a:sx n="90" d="100"/>
          <a:sy n="90" d="100"/>
        </p:scale>
        <p:origin x="1242" y="-1230"/>
      </p:cViewPr>
      <p:guideLst>
        <p:guide orient="horz" pos="3456"/>
        <p:guide pos="460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604071"/>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0939" y="0"/>
            <a:ext cx="3037840" cy="604071"/>
          </a:xfrm>
          <a:prstGeom prst="rect">
            <a:avLst/>
          </a:prstGeom>
        </p:spPr>
        <p:txBody>
          <a:bodyPr vert="horz" lIns="93324" tIns="46662" rIns="93324" bIns="46662" rtlCol="0"/>
          <a:lstStyle>
            <a:lvl1pPr algn="r">
              <a:defRPr sz="1200"/>
            </a:lvl1pPr>
          </a:lstStyle>
          <a:p>
            <a:fld id="{8C8501AA-3018-4959-BE25-E522A0911B22}" type="datetimeFigureOut">
              <a:rPr lang="en-US" smtClean="0"/>
              <a:t>9/1/2021</a:t>
            </a:fld>
            <a:endParaRPr lang="en-US"/>
          </a:p>
        </p:txBody>
      </p:sp>
      <p:sp>
        <p:nvSpPr>
          <p:cNvPr id="4" name="Slide Image Placeholder 3"/>
          <p:cNvSpPr>
            <a:spLocks noGrp="1" noRot="1" noChangeAspect="1"/>
          </p:cNvSpPr>
          <p:nvPr>
            <p:ph type="sldImg" idx="2"/>
          </p:nvPr>
        </p:nvSpPr>
        <p:spPr>
          <a:xfrm>
            <a:off x="796925" y="1504950"/>
            <a:ext cx="5416550" cy="406241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1040" y="5794057"/>
            <a:ext cx="5608320" cy="4740592"/>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11435532"/>
            <a:ext cx="3037840" cy="604070"/>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11435532"/>
            <a:ext cx="3037840" cy="604070"/>
          </a:xfrm>
          <a:prstGeom prst="rect">
            <a:avLst/>
          </a:prstGeom>
        </p:spPr>
        <p:txBody>
          <a:bodyPr vert="horz" lIns="93324" tIns="46662" rIns="93324" bIns="46662" rtlCol="0" anchor="b"/>
          <a:lstStyle>
            <a:lvl1pPr algn="r">
              <a:defRPr sz="1200"/>
            </a:lvl1pPr>
          </a:lstStyle>
          <a:p>
            <a:fld id="{EF8C68EB-F941-48CF-AD28-D9A99F526F25}" type="slidenum">
              <a:rPr lang="en-US" smtClean="0"/>
              <a:t>‹#›</a:t>
            </a:fld>
            <a:endParaRPr lang="en-US"/>
          </a:p>
        </p:txBody>
      </p:sp>
    </p:spTree>
    <p:extLst>
      <p:ext uri="{BB962C8B-B14F-4D97-AF65-F5344CB8AC3E}">
        <p14:creationId xmlns:p14="http://schemas.microsoft.com/office/powerpoint/2010/main" val="1926024939"/>
      </p:ext>
    </p:extLst>
  </p:cSld>
  <p:clrMap bg1="lt1" tx1="dk1" bg2="lt2" tx2="dk2" accent1="accent1" accent2="accent2" accent3="accent3" accent4="accent4" accent5="accent5" accent6="accent6" hlink="hlink" folHlink="folHlink"/>
  <p:notesStyle>
    <a:lvl1pPr marL="0" algn="l" defTabSz="304722" rtl="0" eaLnBrk="1" latinLnBrk="0" hangingPunct="1">
      <a:defRPr sz="333" kern="1200">
        <a:solidFill>
          <a:schemeClr val="tx1"/>
        </a:solidFill>
        <a:latin typeface="+mn-lt"/>
        <a:ea typeface="+mn-ea"/>
        <a:cs typeface="+mn-cs"/>
      </a:defRPr>
    </a:lvl1pPr>
    <a:lvl2pPr marL="152361" algn="l" defTabSz="304722" rtl="0" eaLnBrk="1" latinLnBrk="0" hangingPunct="1">
      <a:defRPr sz="333" kern="1200">
        <a:solidFill>
          <a:schemeClr val="tx1"/>
        </a:solidFill>
        <a:latin typeface="+mn-lt"/>
        <a:ea typeface="+mn-ea"/>
        <a:cs typeface="+mn-cs"/>
      </a:defRPr>
    </a:lvl2pPr>
    <a:lvl3pPr marL="304722" algn="l" defTabSz="304722" rtl="0" eaLnBrk="1" latinLnBrk="0" hangingPunct="1">
      <a:defRPr sz="333" kern="1200">
        <a:solidFill>
          <a:schemeClr val="tx1"/>
        </a:solidFill>
        <a:latin typeface="+mn-lt"/>
        <a:ea typeface="+mn-ea"/>
        <a:cs typeface="+mn-cs"/>
      </a:defRPr>
    </a:lvl3pPr>
    <a:lvl4pPr marL="457081" algn="l" defTabSz="304722" rtl="0" eaLnBrk="1" latinLnBrk="0" hangingPunct="1">
      <a:defRPr sz="333" kern="1200">
        <a:solidFill>
          <a:schemeClr val="tx1"/>
        </a:solidFill>
        <a:latin typeface="+mn-lt"/>
        <a:ea typeface="+mn-ea"/>
        <a:cs typeface="+mn-cs"/>
      </a:defRPr>
    </a:lvl4pPr>
    <a:lvl5pPr marL="609441" algn="l" defTabSz="304722" rtl="0" eaLnBrk="1" latinLnBrk="0" hangingPunct="1">
      <a:defRPr sz="333" kern="1200">
        <a:solidFill>
          <a:schemeClr val="tx1"/>
        </a:solidFill>
        <a:latin typeface="+mn-lt"/>
        <a:ea typeface="+mn-ea"/>
        <a:cs typeface="+mn-cs"/>
      </a:defRPr>
    </a:lvl5pPr>
    <a:lvl6pPr marL="761802" algn="l" defTabSz="304722" rtl="0" eaLnBrk="1" latinLnBrk="0" hangingPunct="1">
      <a:defRPr sz="333" kern="1200">
        <a:solidFill>
          <a:schemeClr val="tx1"/>
        </a:solidFill>
        <a:latin typeface="+mn-lt"/>
        <a:ea typeface="+mn-ea"/>
        <a:cs typeface="+mn-cs"/>
      </a:defRPr>
    </a:lvl6pPr>
    <a:lvl7pPr marL="914163" algn="l" defTabSz="304722" rtl="0" eaLnBrk="1" latinLnBrk="0" hangingPunct="1">
      <a:defRPr sz="333" kern="1200">
        <a:solidFill>
          <a:schemeClr val="tx1"/>
        </a:solidFill>
        <a:latin typeface="+mn-lt"/>
        <a:ea typeface="+mn-ea"/>
        <a:cs typeface="+mn-cs"/>
      </a:defRPr>
    </a:lvl7pPr>
    <a:lvl8pPr marL="1066522" algn="l" defTabSz="304722" rtl="0" eaLnBrk="1" latinLnBrk="0" hangingPunct="1">
      <a:defRPr sz="333" kern="1200">
        <a:solidFill>
          <a:schemeClr val="tx1"/>
        </a:solidFill>
        <a:latin typeface="+mn-lt"/>
        <a:ea typeface="+mn-ea"/>
        <a:cs typeface="+mn-cs"/>
      </a:defRPr>
    </a:lvl8pPr>
    <a:lvl9pPr marL="1218883" algn="l" defTabSz="304722" rtl="0" eaLnBrk="1" latinLnBrk="0" hangingPunct="1">
      <a:defRPr sz="33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8C68EB-F941-48CF-AD28-D9A99F526F25}" type="slidenum">
              <a:rPr lang="en-US" smtClean="0"/>
              <a:t>1</a:t>
            </a:fld>
            <a:endParaRPr lang="en-US"/>
          </a:p>
        </p:txBody>
      </p:sp>
    </p:spTree>
    <p:extLst>
      <p:ext uri="{BB962C8B-B14F-4D97-AF65-F5344CB8AC3E}">
        <p14:creationId xmlns:p14="http://schemas.microsoft.com/office/powerpoint/2010/main" val="16179972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gradFill flip="none" rotWithShape="1">
          <a:gsLst>
            <a:gs pos="69000">
              <a:srgbClr val="877FBB"/>
            </a:gs>
            <a:gs pos="0">
              <a:srgbClr val="B1B0D7"/>
            </a:gs>
            <a:gs pos="100000">
              <a:srgbClr val="7067AE"/>
            </a:gs>
          </a:gsLst>
          <a:lin ang="0" scaled="1"/>
          <a:tileRect/>
        </a:gradFill>
        <a:effectLst/>
      </p:bgPr>
    </p:bg>
    <p:spTree>
      <p:nvGrpSpPr>
        <p:cNvPr id="1" name=""/>
        <p:cNvGrpSpPr/>
        <p:nvPr/>
      </p:nvGrpSpPr>
      <p:grpSpPr>
        <a:xfrm>
          <a:off x="0" y="0"/>
          <a:ext cx="0" cy="0"/>
          <a:chOff x="0" y="0"/>
          <a:chExt cx="0" cy="0"/>
        </a:xfrm>
      </p:grpSpPr>
      <p:sp>
        <p:nvSpPr>
          <p:cNvPr id="4" name="Rectangle 3"/>
          <p:cNvSpPr/>
          <p:nvPr userDrawn="1"/>
        </p:nvSpPr>
        <p:spPr>
          <a:xfrm>
            <a:off x="208963" y="10713383"/>
            <a:ext cx="3819099" cy="184666"/>
          </a:xfrm>
          <a:prstGeom prst="rect">
            <a:avLst/>
          </a:prstGeom>
        </p:spPr>
        <p:txBody>
          <a:bodyPr wrap="square">
            <a:spAutoFit/>
          </a:bodyPr>
          <a:lstStyle/>
          <a:p>
            <a:r>
              <a:rPr lang="en-US" sz="600" dirty="0">
                <a:solidFill>
                  <a:schemeClr val="bg1"/>
                </a:solidFill>
              </a:rPr>
              <a:t>© 2019 Northwestern Medicine. All rights reserved.</a:t>
            </a:r>
          </a:p>
        </p:txBody>
      </p:sp>
    </p:spTree>
    <p:extLst>
      <p:ext uri="{BB962C8B-B14F-4D97-AF65-F5344CB8AC3E}">
        <p14:creationId xmlns:p14="http://schemas.microsoft.com/office/powerpoint/2010/main" val="300388514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a:gsLst>
            <a:gs pos="69000">
              <a:srgbClr val="877FBB"/>
            </a:gs>
            <a:gs pos="0">
              <a:srgbClr val="B1B0D7"/>
            </a:gs>
            <a:gs pos="100000">
              <a:srgbClr val="7067AE"/>
            </a:gs>
          </a:gsLst>
          <a:lin ang="0" scaled="1"/>
        </a:gradFill>
        <a:effectLst/>
      </p:bgPr>
    </p:bg>
    <p:spTree>
      <p:nvGrpSpPr>
        <p:cNvPr id="1" name=""/>
        <p:cNvGrpSpPr/>
        <p:nvPr/>
      </p:nvGrpSpPr>
      <p:grpSpPr>
        <a:xfrm>
          <a:off x="0" y="0"/>
          <a:ext cx="0" cy="0"/>
          <a:chOff x="0" y="0"/>
          <a:chExt cx="0" cy="0"/>
        </a:xfrm>
      </p:grpSpPr>
      <p:sp>
        <p:nvSpPr>
          <p:cNvPr id="3" name="Rectangle 2"/>
          <p:cNvSpPr/>
          <p:nvPr/>
        </p:nvSpPr>
        <p:spPr>
          <a:xfrm>
            <a:off x="310269" y="2390100"/>
            <a:ext cx="2933222" cy="8274090"/>
          </a:xfrm>
          <a:prstGeom prst="rect">
            <a:avLst/>
          </a:prstGeom>
          <a:solidFill>
            <a:schemeClr val="bg1"/>
          </a:solid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lIns="30475" tIns="15237" rIns="30475" bIns="15237" rtlCol="0" anchor="ctr"/>
          <a:lstStyle/>
          <a:p>
            <a:pPr algn="ctr"/>
            <a:endParaRPr lang="en-US" sz="955"/>
          </a:p>
        </p:txBody>
      </p:sp>
      <p:sp>
        <p:nvSpPr>
          <p:cNvPr id="5" name="Rectangle 4"/>
          <p:cNvSpPr/>
          <p:nvPr/>
        </p:nvSpPr>
        <p:spPr>
          <a:xfrm>
            <a:off x="3332782" y="2373297"/>
            <a:ext cx="5536417" cy="8290893"/>
          </a:xfrm>
          <a:prstGeom prst="rect">
            <a:avLst/>
          </a:prstGeom>
          <a:solidFill>
            <a:schemeClr val="bg1"/>
          </a:solid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lIns="30475" tIns="15237" rIns="30475" bIns="15237" rtlCol="0" anchor="ctr"/>
          <a:lstStyle/>
          <a:p>
            <a:pPr algn="ctr"/>
            <a:endParaRPr lang="en-US" sz="955"/>
          </a:p>
        </p:txBody>
      </p:sp>
      <p:sp>
        <p:nvSpPr>
          <p:cNvPr id="4" name="Rectangle 3"/>
          <p:cNvSpPr/>
          <p:nvPr/>
        </p:nvSpPr>
        <p:spPr bwMode="auto">
          <a:xfrm>
            <a:off x="305683" y="2331108"/>
            <a:ext cx="2933222" cy="310896"/>
          </a:xfrm>
          <a:prstGeom prst="rect">
            <a:avLst/>
          </a:prstGeom>
          <a:solidFill>
            <a:srgbClr val="514689"/>
          </a:solidFill>
          <a:ln w="9525" cap="flat" cmpd="sng" algn="ctr">
            <a:solidFill>
              <a:srgbClr val="514689"/>
            </a:solidFill>
            <a:prstDash val="solid"/>
            <a:round/>
            <a:headEnd type="none" w="med" len="med"/>
            <a:tailEnd type="none" w="med" len="med"/>
          </a:ln>
          <a:effectLst/>
        </p:spPr>
        <p:txBody>
          <a:bodyPr vert="horz" wrap="square" lIns="30475" tIns="15237" rIns="30475" bIns="15237" numCol="1" rtlCol="0" anchor="ctr" anchorCtr="0" compatLnSpc="1">
            <a:prstTxWarp prst="textNoShape">
              <a:avLst/>
            </a:prstTxWarp>
          </a:bodyPr>
          <a:lstStyle/>
          <a:p>
            <a:pPr defTabSz="1567514"/>
            <a:r>
              <a:rPr lang="en-US" sz="1467" b="1" dirty="0">
                <a:solidFill>
                  <a:srgbClr val="FFFFFF"/>
                </a:solidFill>
                <a:latin typeface="+mj-lt"/>
              </a:rPr>
              <a:t>    Background</a:t>
            </a:r>
          </a:p>
        </p:txBody>
      </p:sp>
      <p:sp>
        <p:nvSpPr>
          <p:cNvPr id="6" name="Rectangle 5"/>
          <p:cNvSpPr/>
          <p:nvPr/>
        </p:nvSpPr>
        <p:spPr bwMode="auto">
          <a:xfrm>
            <a:off x="3332783" y="2331108"/>
            <a:ext cx="5536416" cy="311751"/>
          </a:xfrm>
          <a:prstGeom prst="rect">
            <a:avLst/>
          </a:prstGeom>
          <a:solidFill>
            <a:srgbClr val="514689"/>
          </a:solidFill>
          <a:ln w="9525" cap="flat" cmpd="sng" algn="ctr">
            <a:solidFill>
              <a:srgbClr val="514689"/>
            </a:solidFill>
            <a:prstDash val="solid"/>
            <a:round/>
            <a:headEnd type="none" w="med" len="med"/>
            <a:tailEnd type="none" w="med" len="med"/>
          </a:ln>
          <a:effectLst/>
        </p:spPr>
        <p:txBody>
          <a:bodyPr vert="horz" wrap="square" lIns="30475" tIns="15237" rIns="30475" bIns="15237" numCol="1" rtlCol="0" anchor="ctr" anchorCtr="0" compatLnSpc="1">
            <a:prstTxWarp prst="textNoShape">
              <a:avLst/>
            </a:prstTxWarp>
          </a:bodyPr>
          <a:lstStyle/>
          <a:p>
            <a:pPr defTabSz="1567514"/>
            <a:r>
              <a:rPr lang="en-US" sz="1467" b="1" dirty="0">
                <a:solidFill>
                  <a:srgbClr val="FFFFFF"/>
                </a:solidFill>
                <a:latin typeface="+mj-lt"/>
              </a:rPr>
              <a:t>    Methods</a:t>
            </a:r>
          </a:p>
        </p:txBody>
      </p:sp>
      <p:sp>
        <p:nvSpPr>
          <p:cNvPr id="38" name="Rectangle 37"/>
          <p:cNvSpPr/>
          <p:nvPr userDrawn="1"/>
        </p:nvSpPr>
        <p:spPr>
          <a:xfrm>
            <a:off x="8958316" y="2497299"/>
            <a:ext cx="5361815" cy="5256755"/>
          </a:xfrm>
          <a:prstGeom prst="rect">
            <a:avLst/>
          </a:prstGeom>
          <a:solidFill>
            <a:schemeClr val="bg1"/>
          </a:solid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lIns="30475" tIns="15237" rIns="30475" bIns="15237" rtlCol="0" anchor="ctr"/>
          <a:lstStyle/>
          <a:p>
            <a:pPr algn="ctr"/>
            <a:endParaRPr lang="en-US" sz="955"/>
          </a:p>
        </p:txBody>
      </p:sp>
      <p:sp>
        <p:nvSpPr>
          <p:cNvPr id="39" name="Rectangle 38"/>
          <p:cNvSpPr/>
          <p:nvPr userDrawn="1"/>
        </p:nvSpPr>
        <p:spPr>
          <a:xfrm>
            <a:off x="8963078" y="8166228"/>
            <a:ext cx="5357053" cy="1347835"/>
          </a:xfrm>
          <a:prstGeom prst="rect">
            <a:avLst/>
          </a:prstGeom>
          <a:solidFill>
            <a:schemeClr val="bg1"/>
          </a:solid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lIns="30475" tIns="15237" rIns="30475" bIns="15237" rtlCol="0" anchor="ctr"/>
          <a:lstStyle/>
          <a:p>
            <a:pPr algn="ctr"/>
            <a:endParaRPr lang="en-US" sz="955"/>
          </a:p>
        </p:txBody>
      </p:sp>
      <p:sp>
        <p:nvSpPr>
          <p:cNvPr id="40" name="Rectangle 39"/>
          <p:cNvSpPr/>
          <p:nvPr userDrawn="1"/>
        </p:nvSpPr>
        <p:spPr bwMode="auto">
          <a:xfrm>
            <a:off x="8963078" y="7855332"/>
            <a:ext cx="5357053" cy="304200"/>
          </a:xfrm>
          <a:prstGeom prst="rect">
            <a:avLst/>
          </a:prstGeom>
          <a:solidFill>
            <a:srgbClr val="514689"/>
          </a:solidFill>
          <a:ln w="9525" cap="flat" cmpd="sng" algn="ctr">
            <a:solidFill>
              <a:schemeClr val="tx2"/>
            </a:solidFill>
            <a:prstDash val="solid"/>
            <a:round/>
            <a:headEnd type="none" w="med" len="med"/>
            <a:tailEnd type="none" w="med" len="med"/>
          </a:ln>
          <a:effectLst/>
        </p:spPr>
        <p:txBody>
          <a:bodyPr vert="horz" wrap="square" lIns="30475" tIns="15237" rIns="30475" bIns="15237" numCol="1" rtlCol="0" anchor="ctr" anchorCtr="0" compatLnSpc="1">
            <a:prstTxWarp prst="textNoShape">
              <a:avLst/>
            </a:prstTxWarp>
          </a:bodyPr>
          <a:lstStyle/>
          <a:p>
            <a:pPr defTabSz="1567514"/>
            <a:r>
              <a:rPr lang="en-US" sz="1467" b="1" dirty="0">
                <a:solidFill>
                  <a:srgbClr val="FFFFFF"/>
                </a:solidFill>
                <a:latin typeface="+mj-lt"/>
              </a:rPr>
              <a:t>    Conclusions</a:t>
            </a:r>
          </a:p>
        </p:txBody>
      </p:sp>
      <p:sp>
        <p:nvSpPr>
          <p:cNvPr id="42" name="Rectangle 41"/>
          <p:cNvSpPr/>
          <p:nvPr userDrawn="1"/>
        </p:nvSpPr>
        <p:spPr>
          <a:xfrm>
            <a:off x="8958140" y="9919541"/>
            <a:ext cx="5361991" cy="744649"/>
          </a:xfrm>
          <a:prstGeom prst="rect">
            <a:avLst/>
          </a:prstGeom>
          <a:solidFill>
            <a:schemeClr val="bg1"/>
          </a:solid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lIns="30475" tIns="15237" rIns="30475" bIns="15237" rtlCol="0" anchor="ctr"/>
          <a:lstStyle/>
          <a:p>
            <a:pPr algn="ctr"/>
            <a:endParaRPr lang="en-US" sz="955"/>
          </a:p>
        </p:txBody>
      </p:sp>
      <p:sp>
        <p:nvSpPr>
          <p:cNvPr id="14" name="Rectangle 13"/>
          <p:cNvSpPr/>
          <p:nvPr userDrawn="1"/>
        </p:nvSpPr>
        <p:spPr bwMode="auto">
          <a:xfrm>
            <a:off x="8958491" y="2331108"/>
            <a:ext cx="5366226" cy="310896"/>
          </a:xfrm>
          <a:prstGeom prst="rect">
            <a:avLst/>
          </a:prstGeom>
          <a:solidFill>
            <a:srgbClr val="514689"/>
          </a:solidFill>
          <a:ln w="9525" cap="flat" cmpd="sng" algn="ctr">
            <a:solidFill>
              <a:srgbClr val="514689"/>
            </a:solidFill>
            <a:prstDash val="solid"/>
            <a:round/>
            <a:headEnd type="none" w="med" len="med"/>
            <a:tailEnd type="none" w="med" len="med"/>
          </a:ln>
          <a:effectLst/>
        </p:spPr>
        <p:txBody>
          <a:bodyPr vert="horz" wrap="square" lIns="30475" tIns="15237" rIns="30475" bIns="15237" numCol="1" rtlCol="0" anchor="ctr" anchorCtr="0" compatLnSpc="1">
            <a:prstTxWarp prst="textNoShape">
              <a:avLst/>
            </a:prstTxWarp>
          </a:bodyPr>
          <a:lstStyle/>
          <a:p>
            <a:pPr defTabSz="1567514"/>
            <a:r>
              <a:rPr lang="en-US" sz="1467" b="1" dirty="0">
                <a:solidFill>
                  <a:srgbClr val="FFFFFF"/>
                </a:solidFill>
                <a:latin typeface="+mj-lt"/>
              </a:rPr>
              <a:t>    Results</a:t>
            </a:r>
          </a:p>
        </p:txBody>
      </p:sp>
      <p:sp>
        <p:nvSpPr>
          <p:cNvPr id="41" name="Rectangle 40"/>
          <p:cNvSpPr/>
          <p:nvPr userDrawn="1"/>
        </p:nvSpPr>
        <p:spPr bwMode="auto">
          <a:xfrm>
            <a:off x="8958140" y="9608645"/>
            <a:ext cx="5350295" cy="310896"/>
          </a:xfrm>
          <a:prstGeom prst="rect">
            <a:avLst/>
          </a:prstGeom>
          <a:solidFill>
            <a:srgbClr val="514689"/>
          </a:solidFill>
          <a:ln w="9525" cap="flat" cmpd="sng" algn="ctr">
            <a:solidFill>
              <a:schemeClr val="tx2"/>
            </a:solidFill>
            <a:prstDash val="solid"/>
            <a:round/>
            <a:headEnd type="none" w="med" len="med"/>
            <a:tailEnd type="none" w="med" len="med"/>
          </a:ln>
          <a:effectLst/>
        </p:spPr>
        <p:txBody>
          <a:bodyPr vert="horz" wrap="square" lIns="30475" tIns="15237" rIns="30475" bIns="15237" numCol="1" rtlCol="0" anchor="ctr" anchorCtr="0" compatLnSpc="1">
            <a:prstTxWarp prst="textNoShape">
              <a:avLst/>
            </a:prstTxWarp>
          </a:bodyPr>
          <a:lstStyle/>
          <a:p>
            <a:pPr defTabSz="1567514"/>
            <a:r>
              <a:rPr lang="en-US" sz="1467" b="1" dirty="0">
                <a:solidFill>
                  <a:srgbClr val="FFFFFF"/>
                </a:solidFill>
                <a:latin typeface="+mj-lt"/>
              </a:rPr>
              <a:t>    Reference</a:t>
            </a:r>
          </a:p>
        </p:txBody>
      </p:sp>
      <p:sp>
        <p:nvSpPr>
          <p:cNvPr id="21" name="Rectangle 20">
            <a:extLst>
              <a:ext uri="{FF2B5EF4-FFF2-40B4-BE49-F238E27FC236}">
                <a16:creationId xmlns:a16="http://schemas.microsoft.com/office/drawing/2014/main" id="{6E0F2403-7CE8-7C40-8B33-72707D060752}"/>
              </a:ext>
            </a:extLst>
          </p:cNvPr>
          <p:cNvSpPr/>
          <p:nvPr userDrawn="1"/>
        </p:nvSpPr>
        <p:spPr bwMode="auto">
          <a:xfrm>
            <a:off x="0" y="3555"/>
            <a:ext cx="14630400" cy="2060996"/>
          </a:xfrm>
          <a:prstGeom prst="rect">
            <a:avLst/>
          </a:prstGeom>
          <a:solidFill>
            <a:srgbClr val="514689"/>
          </a:solidFill>
          <a:ln w="9525" cap="flat" cmpd="sng" algn="ctr">
            <a:noFill/>
            <a:prstDash val="solid"/>
            <a:round/>
            <a:headEnd type="none" w="med" len="med"/>
            <a:tailEnd type="none" w="med" len="med"/>
          </a:ln>
          <a:effectLst/>
        </p:spPr>
        <p:txBody>
          <a:bodyPr vert="horz" wrap="square" lIns="30475" tIns="15237" rIns="30475" bIns="15237" numCol="1" rtlCol="0" anchor="ctr" anchorCtr="0" compatLnSpc="1">
            <a:prstTxWarp prst="textNoShape">
              <a:avLst/>
            </a:prstTxWarp>
          </a:bodyPr>
          <a:lstStyle/>
          <a:p>
            <a:pPr defTabSz="1567514"/>
            <a:r>
              <a:rPr lang="en-US" sz="1467" b="1" dirty="0">
                <a:solidFill>
                  <a:srgbClr val="FFFFFF"/>
                </a:solidFill>
                <a:latin typeface="+mj-lt"/>
              </a:rPr>
              <a:t>   </a:t>
            </a:r>
          </a:p>
        </p:txBody>
      </p:sp>
      <p:pic>
        <p:nvPicPr>
          <p:cNvPr id="9" name="Picture 8">
            <a:extLst>
              <a:ext uri="{FF2B5EF4-FFF2-40B4-BE49-F238E27FC236}">
                <a16:creationId xmlns:a16="http://schemas.microsoft.com/office/drawing/2014/main" id="{534C4C91-93D0-0245-B2E6-3016DFBDAF79}"/>
              </a:ext>
            </a:extLst>
          </p:cNvPr>
          <p:cNvPicPr>
            <a:picLocks noChangeAspect="1"/>
          </p:cNvPicPr>
          <p:nvPr userDrawn="1"/>
        </p:nvPicPr>
        <p:blipFill rotWithShape="1">
          <a:blip r:embed="rId3"/>
          <a:srcRect l="30378" t="76889"/>
          <a:stretch/>
        </p:blipFill>
        <p:spPr>
          <a:xfrm>
            <a:off x="0" y="0"/>
            <a:ext cx="3321352" cy="2073773"/>
          </a:xfrm>
          <a:prstGeom prst="rect">
            <a:avLst/>
          </a:prstGeom>
        </p:spPr>
      </p:pic>
      <p:pic>
        <p:nvPicPr>
          <p:cNvPr id="7" name="Picture 6" descr="NM-Logo-Stacked-RGB-W.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0269" y="1216523"/>
            <a:ext cx="2171180" cy="406537"/>
          </a:xfrm>
          <a:prstGeom prst="rect">
            <a:avLst/>
          </a:prstGeom>
        </p:spPr>
      </p:pic>
    </p:spTree>
    <p:extLst>
      <p:ext uri="{BB962C8B-B14F-4D97-AF65-F5344CB8AC3E}">
        <p14:creationId xmlns:p14="http://schemas.microsoft.com/office/powerpoint/2010/main" val="2325391229"/>
      </p:ext>
    </p:extLst>
  </p:cSld>
  <p:clrMap bg1="lt1" tx1="dk1" bg2="lt2" tx2="dk2" accent1="accent1" accent2="accent2" accent3="accent3" accent4="accent4" accent5="accent5" accent6="accent6" hlink="hlink" folHlink="folHlink"/>
  <p:sldLayoutIdLst>
    <p:sldLayoutId id="2147483699" r:id="rId1"/>
  </p:sldLayoutIdLst>
  <p:txStyles>
    <p:titleStyle>
      <a:lvl1pPr algn="ctr" defTabSz="731330" rtl="0" eaLnBrk="1" latinLnBrk="0" hangingPunct="1">
        <a:spcBef>
          <a:spcPct val="0"/>
        </a:spcBef>
        <a:buNone/>
        <a:defRPr sz="7033" kern="1200">
          <a:solidFill>
            <a:schemeClr val="tx1"/>
          </a:solidFill>
          <a:latin typeface="+mj-lt"/>
          <a:ea typeface="+mj-ea"/>
          <a:cs typeface="+mj-cs"/>
        </a:defRPr>
      </a:lvl1pPr>
    </p:titleStyle>
    <p:bodyStyle>
      <a:lvl1pPr marL="0" indent="0" algn="l" defTabSz="731330" rtl="0" eaLnBrk="1" latinLnBrk="0" hangingPunct="1">
        <a:spcBef>
          <a:spcPct val="20000"/>
        </a:spcBef>
        <a:buFont typeface="Arial"/>
        <a:buNone/>
        <a:defRPr sz="4966" kern="1200" baseline="0">
          <a:solidFill>
            <a:schemeClr val="bg1"/>
          </a:solidFill>
          <a:latin typeface="+mn-lt"/>
          <a:ea typeface="+mn-ea"/>
          <a:cs typeface="+mn-cs"/>
        </a:defRPr>
      </a:lvl1pPr>
      <a:lvl2pPr marL="1188411" indent="-457081" algn="l" defTabSz="731330" rtl="0" eaLnBrk="1" latinLnBrk="0" hangingPunct="1">
        <a:spcBef>
          <a:spcPct val="20000"/>
        </a:spcBef>
        <a:buFont typeface="Arial"/>
        <a:buChar char="–"/>
        <a:defRPr sz="4466" kern="1200">
          <a:solidFill>
            <a:schemeClr val="tx1"/>
          </a:solidFill>
          <a:latin typeface="+mn-lt"/>
          <a:ea typeface="+mn-ea"/>
          <a:cs typeface="+mn-cs"/>
        </a:defRPr>
      </a:lvl2pPr>
      <a:lvl3pPr marL="1828324" indent="-365664" algn="l" defTabSz="731330" rtl="0" eaLnBrk="1" latinLnBrk="0" hangingPunct="1">
        <a:spcBef>
          <a:spcPct val="20000"/>
        </a:spcBef>
        <a:buFont typeface="Arial"/>
        <a:buChar char="•"/>
        <a:defRPr sz="3833" kern="1200">
          <a:solidFill>
            <a:schemeClr val="tx1"/>
          </a:solidFill>
          <a:latin typeface="+mn-lt"/>
          <a:ea typeface="+mn-ea"/>
          <a:cs typeface="+mn-cs"/>
        </a:defRPr>
      </a:lvl3pPr>
      <a:lvl4pPr marL="2559654" indent="-365664" algn="l" defTabSz="731330" rtl="0" eaLnBrk="1" latinLnBrk="0" hangingPunct="1">
        <a:spcBef>
          <a:spcPct val="20000"/>
        </a:spcBef>
        <a:buFont typeface="Arial"/>
        <a:buChar char="–"/>
        <a:defRPr sz="3200" kern="1200">
          <a:solidFill>
            <a:schemeClr val="tx1"/>
          </a:solidFill>
          <a:latin typeface="+mn-lt"/>
          <a:ea typeface="+mn-ea"/>
          <a:cs typeface="+mn-cs"/>
        </a:defRPr>
      </a:lvl4pPr>
      <a:lvl5pPr marL="3290985" indent="-365664" algn="l" defTabSz="731330" rtl="0" eaLnBrk="1" latinLnBrk="0" hangingPunct="1">
        <a:spcBef>
          <a:spcPct val="20000"/>
        </a:spcBef>
        <a:buFont typeface="Arial"/>
        <a:buChar char="»"/>
        <a:defRPr sz="3200" kern="1200">
          <a:solidFill>
            <a:schemeClr val="tx1"/>
          </a:solidFill>
          <a:latin typeface="+mn-lt"/>
          <a:ea typeface="+mn-ea"/>
          <a:cs typeface="+mn-cs"/>
        </a:defRPr>
      </a:lvl5pPr>
      <a:lvl6pPr marL="4022314" indent="-365664" algn="l" defTabSz="731330" rtl="0" eaLnBrk="1" latinLnBrk="0" hangingPunct="1">
        <a:spcBef>
          <a:spcPct val="20000"/>
        </a:spcBef>
        <a:buFont typeface="Arial"/>
        <a:buChar char="•"/>
        <a:defRPr sz="3200" kern="1200">
          <a:solidFill>
            <a:schemeClr val="tx1"/>
          </a:solidFill>
          <a:latin typeface="+mn-lt"/>
          <a:ea typeface="+mn-ea"/>
          <a:cs typeface="+mn-cs"/>
        </a:defRPr>
      </a:lvl6pPr>
      <a:lvl7pPr marL="4753645" indent="-365664" algn="l" defTabSz="731330" rtl="0" eaLnBrk="1" latinLnBrk="0" hangingPunct="1">
        <a:spcBef>
          <a:spcPct val="20000"/>
        </a:spcBef>
        <a:buFont typeface="Arial"/>
        <a:buChar char="•"/>
        <a:defRPr sz="3200" kern="1200">
          <a:solidFill>
            <a:schemeClr val="tx1"/>
          </a:solidFill>
          <a:latin typeface="+mn-lt"/>
          <a:ea typeface="+mn-ea"/>
          <a:cs typeface="+mn-cs"/>
        </a:defRPr>
      </a:lvl7pPr>
      <a:lvl8pPr marL="5484973" indent="-365664" algn="l" defTabSz="731330" rtl="0" eaLnBrk="1" latinLnBrk="0" hangingPunct="1">
        <a:spcBef>
          <a:spcPct val="20000"/>
        </a:spcBef>
        <a:buFont typeface="Arial"/>
        <a:buChar char="•"/>
        <a:defRPr sz="3200" kern="1200">
          <a:solidFill>
            <a:schemeClr val="tx1"/>
          </a:solidFill>
          <a:latin typeface="+mn-lt"/>
          <a:ea typeface="+mn-ea"/>
          <a:cs typeface="+mn-cs"/>
        </a:defRPr>
      </a:lvl8pPr>
      <a:lvl9pPr marL="6216303" indent="-365664" algn="l" defTabSz="731330" rtl="0" eaLnBrk="1" latinLnBrk="0" hangingPunct="1">
        <a:spcBef>
          <a:spcPct val="20000"/>
        </a:spcBef>
        <a:buFont typeface="Arial"/>
        <a:buChar char="•"/>
        <a:defRPr sz="3200" kern="1200">
          <a:solidFill>
            <a:schemeClr val="tx1"/>
          </a:solidFill>
          <a:latin typeface="+mn-lt"/>
          <a:ea typeface="+mn-ea"/>
          <a:cs typeface="+mn-cs"/>
        </a:defRPr>
      </a:lvl9pPr>
    </p:bodyStyle>
    <p:otherStyle>
      <a:defPPr>
        <a:defRPr lang="en-US"/>
      </a:defPPr>
      <a:lvl1pPr marL="0" algn="l" defTabSz="731330" rtl="0" eaLnBrk="1" latinLnBrk="0" hangingPunct="1">
        <a:defRPr sz="2866" kern="1200">
          <a:solidFill>
            <a:schemeClr val="tx1"/>
          </a:solidFill>
          <a:latin typeface="+mn-lt"/>
          <a:ea typeface="+mn-ea"/>
          <a:cs typeface="+mn-cs"/>
        </a:defRPr>
      </a:lvl1pPr>
      <a:lvl2pPr marL="731330" algn="l" defTabSz="731330" rtl="0" eaLnBrk="1" latinLnBrk="0" hangingPunct="1">
        <a:defRPr sz="2866" kern="1200">
          <a:solidFill>
            <a:schemeClr val="tx1"/>
          </a:solidFill>
          <a:latin typeface="+mn-lt"/>
          <a:ea typeface="+mn-ea"/>
          <a:cs typeface="+mn-cs"/>
        </a:defRPr>
      </a:lvl2pPr>
      <a:lvl3pPr marL="1462660" algn="l" defTabSz="731330" rtl="0" eaLnBrk="1" latinLnBrk="0" hangingPunct="1">
        <a:defRPr sz="2866" kern="1200">
          <a:solidFill>
            <a:schemeClr val="tx1"/>
          </a:solidFill>
          <a:latin typeface="+mn-lt"/>
          <a:ea typeface="+mn-ea"/>
          <a:cs typeface="+mn-cs"/>
        </a:defRPr>
      </a:lvl3pPr>
      <a:lvl4pPr marL="2193990" algn="l" defTabSz="731330" rtl="0" eaLnBrk="1" latinLnBrk="0" hangingPunct="1">
        <a:defRPr sz="2866" kern="1200">
          <a:solidFill>
            <a:schemeClr val="tx1"/>
          </a:solidFill>
          <a:latin typeface="+mn-lt"/>
          <a:ea typeface="+mn-ea"/>
          <a:cs typeface="+mn-cs"/>
        </a:defRPr>
      </a:lvl4pPr>
      <a:lvl5pPr marL="2925319" algn="l" defTabSz="731330" rtl="0" eaLnBrk="1" latinLnBrk="0" hangingPunct="1">
        <a:defRPr sz="2866" kern="1200">
          <a:solidFill>
            <a:schemeClr val="tx1"/>
          </a:solidFill>
          <a:latin typeface="+mn-lt"/>
          <a:ea typeface="+mn-ea"/>
          <a:cs typeface="+mn-cs"/>
        </a:defRPr>
      </a:lvl5pPr>
      <a:lvl6pPr marL="3656649" algn="l" defTabSz="731330" rtl="0" eaLnBrk="1" latinLnBrk="0" hangingPunct="1">
        <a:defRPr sz="2866" kern="1200">
          <a:solidFill>
            <a:schemeClr val="tx1"/>
          </a:solidFill>
          <a:latin typeface="+mn-lt"/>
          <a:ea typeface="+mn-ea"/>
          <a:cs typeface="+mn-cs"/>
        </a:defRPr>
      </a:lvl6pPr>
      <a:lvl7pPr marL="4387979" algn="l" defTabSz="731330" rtl="0" eaLnBrk="1" latinLnBrk="0" hangingPunct="1">
        <a:defRPr sz="2866" kern="1200">
          <a:solidFill>
            <a:schemeClr val="tx1"/>
          </a:solidFill>
          <a:latin typeface="+mn-lt"/>
          <a:ea typeface="+mn-ea"/>
          <a:cs typeface="+mn-cs"/>
        </a:defRPr>
      </a:lvl7pPr>
      <a:lvl8pPr marL="5119309" algn="l" defTabSz="731330" rtl="0" eaLnBrk="1" latinLnBrk="0" hangingPunct="1">
        <a:defRPr sz="2866" kern="1200">
          <a:solidFill>
            <a:schemeClr val="tx1"/>
          </a:solidFill>
          <a:latin typeface="+mn-lt"/>
          <a:ea typeface="+mn-ea"/>
          <a:cs typeface="+mn-cs"/>
        </a:defRPr>
      </a:lvl8pPr>
      <a:lvl9pPr marL="5850639" algn="l" defTabSz="731330" rtl="0" eaLnBrk="1" latinLnBrk="0" hangingPunct="1">
        <a:defRPr sz="286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3.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hyperlink" Target="https://manual.jointcommission.org/releases/TJC2021A/MIF0167.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75656" y="166764"/>
            <a:ext cx="9076702" cy="828554"/>
          </a:xfrm>
          <a:prstGeom prst="rect">
            <a:avLst/>
          </a:prstGeom>
        </p:spPr>
        <p:txBody>
          <a:bodyPr wrap="square" lIns="0" tIns="15237" rIns="0" bIns="15237" anchor="ctr" anchorCtr="0">
            <a:spAutoFit/>
          </a:bodyPr>
          <a:lstStyle/>
          <a:p>
            <a:pPr lvl="0" algn="ctr">
              <a:lnSpc>
                <a:spcPct val="80000"/>
              </a:lnSpc>
            </a:pPr>
            <a:r>
              <a:rPr lang="en-US" sz="3200" dirty="0">
                <a:solidFill>
                  <a:schemeClr val="bg1"/>
                </a:solidFill>
              </a:rPr>
              <a:t>Breastmilk Feeding and Beyond: </a:t>
            </a:r>
          </a:p>
          <a:p>
            <a:pPr lvl="0" algn="ctr">
              <a:lnSpc>
                <a:spcPct val="80000"/>
              </a:lnSpc>
            </a:pPr>
            <a:r>
              <a:rPr lang="en-US" sz="3200" dirty="0">
                <a:solidFill>
                  <a:schemeClr val="bg1"/>
                </a:solidFill>
              </a:rPr>
              <a:t>Infant Feeding Preference Huddle Prior to Delivery</a:t>
            </a:r>
          </a:p>
        </p:txBody>
      </p:sp>
      <p:sp>
        <p:nvSpPr>
          <p:cNvPr id="14" name="Text Box 474"/>
          <p:cNvSpPr txBox="1">
            <a:spLocks noChangeArrowheads="1"/>
          </p:cNvSpPr>
          <p:nvPr/>
        </p:nvSpPr>
        <p:spPr bwMode="auto">
          <a:xfrm>
            <a:off x="3522291" y="1080531"/>
            <a:ext cx="2270422" cy="383499"/>
          </a:xfrm>
          <a:prstGeom prst="rect">
            <a:avLst/>
          </a:prstGeom>
          <a:noFill/>
          <a:ln w="9525">
            <a:noFill/>
            <a:miter lim="800000"/>
            <a:headEnd/>
            <a:tailEnd/>
          </a:ln>
        </p:spPr>
        <p:txBody>
          <a:bodyPr wrap="square" lIns="6344" tIns="3173" rIns="6344" bIns="3173">
            <a:spAutoFit/>
          </a:bodyPr>
          <a:lstStyle/>
          <a:p>
            <a:pPr defTabSz="1567514">
              <a:lnSpc>
                <a:spcPts val="1366"/>
              </a:lnSpc>
              <a:spcAft>
                <a:spcPts val="234"/>
              </a:spcAft>
              <a:tabLst>
                <a:tab pos="2012955" algn="l"/>
              </a:tabLst>
            </a:pPr>
            <a:r>
              <a:rPr lang="en-US" sz="1100" b="1" dirty="0">
                <a:solidFill>
                  <a:srgbClr val="FFFFFF"/>
                </a:solidFill>
                <a:latin typeface="Calibri" pitchFamily="34" charset="0"/>
                <a:cs typeface="Calibri"/>
              </a:rPr>
              <a:t>Executive Sponsor</a:t>
            </a:r>
          </a:p>
          <a:p>
            <a:pPr defTabSz="1567514">
              <a:lnSpc>
                <a:spcPts val="1366"/>
              </a:lnSpc>
              <a:spcAft>
                <a:spcPts val="234"/>
              </a:spcAft>
              <a:tabLst>
                <a:tab pos="2012955" algn="l"/>
              </a:tabLst>
            </a:pPr>
            <a:r>
              <a:rPr lang="en-US" sz="1100" dirty="0">
                <a:solidFill>
                  <a:srgbClr val="FFFFFF"/>
                </a:solidFill>
                <a:latin typeface="Calibri" pitchFamily="34" charset="0"/>
                <a:cs typeface="Calibri"/>
              </a:rPr>
              <a:t>Gina Reid Tinio, PhD, MS, MPH, NPD-BC</a:t>
            </a:r>
          </a:p>
        </p:txBody>
      </p:sp>
      <p:sp>
        <p:nvSpPr>
          <p:cNvPr id="15" name="Text Box 474"/>
          <p:cNvSpPr txBox="1">
            <a:spLocks noChangeArrowheads="1"/>
          </p:cNvSpPr>
          <p:nvPr/>
        </p:nvSpPr>
        <p:spPr bwMode="auto">
          <a:xfrm>
            <a:off x="8048521" y="1053920"/>
            <a:ext cx="1456114" cy="383499"/>
          </a:xfrm>
          <a:prstGeom prst="rect">
            <a:avLst/>
          </a:prstGeom>
          <a:noFill/>
          <a:ln w="9525">
            <a:noFill/>
            <a:miter lim="800000"/>
            <a:headEnd/>
            <a:tailEnd/>
          </a:ln>
        </p:spPr>
        <p:txBody>
          <a:bodyPr wrap="square" lIns="6344" tIns="3173" rIns="6344" bIns="3173">
            <a:spAutoFit/>
          </a:bodyPr>
          <a:lstStyle/>
          <a:p>
            <a:pPr defTabSz="1567514">
              <a:lnSpc>
                <a:spcPts val="1366"/>
              </a:lnSpc>
              <a:spcAft>
                <a:spcPts val="234"/>
              </a:spcAft>
              <a:tabLst>
                <a:tab pos="2152620" algn="l"/>
              </a:tabLst>
            </a:pPr>
            <a:r>
              <a:rPr lang="en-US" sz="1100" b="1" dirty="0">
                <a:solidFill>
                  <a:srgbClr val="FFFFFF"/>
                </a:solidFill>
                <a:latin typeface="Calibri" pitchFamily="34" charset="0"/>
                <a:cs typeface="Calibri"/>
              </a:rPr>
              <a:t>Process Owner</a:t>
            </a:r>
          </a:p>
          <a:p>
            <a:pPr defTabSz="1567514">
              <a:lnSpc>
                <a:spcPts val="1366"/>
              </a:lnSpc>
              <a:spcAft>
                <a:spcPts val="234"/>
              </a:spcAft>
              <a:tabLst>
                <a:tab pos="2152620" algn="l"/>
              </a:tabLst>
            </a:pPr>
            <a:r>
              <a:rPr lang="en-US" sz="1100" dirty="0">
                <a:solidFill>
                  <a:srgbClr val="FFFFFF"/>
                </a:solidFill>
                <a:latin typeface="Calibri" pitchFamily="34" charset="0"/>
                <a:cs typeface="Calibri"/>
              </a:rPr>
              <a:t>Dawn Stanley, MSN, RNC</a:t>
            </a:r>
          </a:p>
        </p:txBody>
      </p:sp>
      <p:sp>
        <p:nvSpPr>
          <p:cNvPr id="17" name="Text Box 474"/>
          <p:cNvSpPr txBox="1">
            <a:spLocks noChangeArrowheads="1"/>
          </p:cNvSpPr>
          <p:nvPr/>
        </p:nvSpPr>
        <p:spPr bwMode="auto">
          <a:xfrm>
            <a:off x="10222118" y="1080531"/>
            <a:ext cx="1857727" cy="383499"/>
          </a:xfrm>
          <a:prstGeom prst="rect">
            <a:avLst/>
          </a:prstGeom>
          <a:noFill/>
          <a:ln w="9525">
            <a:noFill/>
            <a:miter lim="800000"/>
            <a:headEnd/>
            <a:tailEnd/>
          </a:ln>
        </p:spPr>
        <p:txBody>
          <a:bodyPr wrap="square" lIns="6344" tIns="3173" rIns="6344" bIns="3173">
            <a:spAutoFit/>
          </a:bodyPr>
          <a:lstStyle/>
          <a:p>
            <a:pPr defTabSz="1567514">
              <a:lnSpc>
                <a:spcPts val="1366"/>
              </a:lnSpc>
              <a:spcAft>
                <a:spcPts val="234"/>
              </a:spcAft>
              <a:tabLst>
                <a:tab pos="2152620" algn="l"/>
              </a:tabLst>
            </a:pPr>
            <a:r>
              <a:rPr lang="en-US" sz="1100" b="1" dirty="0">
                <a:solidFill>
                  <a:srgbClr val="FFFFFF"/>
                </a:solidFill>
                <a:latin typeface="Calibri" pitchFamily="34" charset="0"/>
                <a:cs typeface="Calibri"/>
              </a:rPr>
              <a:t>Improvement Leader</a:t>
            </a:r>
          </a:p>
          <a:p>
            <a:pPr defTabSz="1567514">
              <a:lnSpc>
                <a:spcPts val="1366"/>
              </a:lnSpc>
              <a:spcAft>
                <a:spcPts val="234"/>
              </a:spcAft>
              <a:tabLst>
                <a:tab pos="2152620" algn="l"/>
              </a:tabLst>
            </a:pPr>
            <a:r>
              <a:rPr lang="en-US" sz="1100" dirty="0">
                <a:solidFill>
                  <a:srgbClr val="FFFFFF"/>
                </a:solidFill>
                <a:latin typeface="Calibri" pitchFamily="34" charset="0"/>
                <a:cs typeface="Calibri"/>
              </a:rPr>
              <a:t>Emily Bingley, MSN, RN, CNML</a:t>
            </a:r>
          </a:p>
        </p:txBody>
      </p:sp>
      <p:sp>
        <p:nvSpPr>
          <p:cNvPr id="18" name="Text Box 474"/>
          <p:cNvSpPr txBox="1">
            <a:spLocks noChangeArrowheads="1"/>
          </p:cNvSpPr>
          <p:nvPr/>
        </p:nvSpPr>
        <p:spPr bwMode="auto">
          <a:xfrm>
            <a:off x="6220519" y="1077176"/>
            <a:ext cx="1270307" cy="383499"/>
          </a:xfrm>
          <a:prstGeom prst="rect">
            <a:avLst/>
          </a:prstGeom>
          <a:noFill/>
          <a:ln w="9525">
            <a:noFill/>
            <a:miter lim="800000"/>
            <a:headEnd/>
            <a:tailEnd/>
          </a:ln>
        </p:spPr>
        <p:txBody>
          <a:bodyPr wrap="square" lIns="6344" tIns="3173" rIns="6344" bIns="3173">
            <a:spAutoFit/>
          </a:bodyPr>
          <a:lstStyle/>
          <a:p>
            <a:pPr defTabSz="1567514">
              <a:lnSpc>
                <a:spcPts val="1366"/>
              </a:lnSpc>
              <a:spcAft>
                <a:spcPts val="234"/>
              </a:spcAft>
              <a:tabLst>
                <a:tab pos="2152620" algn="l"/>
              </a:tabLst>
            </a:pPr>
            <a:r>
              <a:rPr lang="en-US" sz="1100" b="1" dirty="0">
                <a:solidFill>
                  <a:srgbClr val="FFFFFF"/>
                </a:solidFill>
                <a:latin typeface="Calibri" pitchFamily="34" charset="0"/>
                <a:cs typeface="Calibri"/>
              </a:rPr>
              <a:t>Sponsor</a:t>
            </a:r>
          </a:p>
          <a:p>
            <a:pPr defTabSz="1567514">
              <a:lnSpc>
                <a:spcPts val="1366"/>
              </a:lnSpc>
              <a:spcAft>
                <a:spcPts val="234"/>
              </a:spcAft>
              <a:tabLst>
                <a:tab pos="2152620" algn="l"/>
              </a:tabLst>
            </a:pPr>
            <a:r>
              <a:rPr lang="en-US" sz="1100" dirty="0">
                <a:solidFill>
                  <a:srgbClr val="FFFFFF"/>
                </a:solidFill>
                <a:latin typeface="Calibri" pitchFamily="34" charset="0"/>
                <a:cs typeface="Calibri"/>
              </a:rPr>
              <a:t>Kim Czaruk, MSN, RN</a:t>
            </a:r>
          </a:p>
        </p:txBody>
      </p:sp>
      <p:sp>
        <p:nvSpPr>
          <p:cNvPr id="21" name="Rectangle 20"/>
          <p:cNvSpPr/>
          <p:nvPr/>
        </p:nvSpPr>
        <p:spPr bwMode="auto">
          <a:xfrm>
            <a:off x="277819" y="2650094"/>
            <a:ext cx="3053201" cy="7973539"/>
          </a:xfrm>
          <a:prstGeom prst="rect">
            <a:avLst/>
          </a:prstGeom>
          <a:noFill/>
          <a:ln w="9525" cap="flat" cmpd="sng" algn="ctr">
            <a:noFill/>
            <a:prstDash val="solid"/>
            <a:round/>
            <a:headEnd type="none" w="med" len="med"/>
            <a:tailEnd type="none" w="med" len="med"/>
          </a:ln>
          <a:effectLst/>
        </p:spPr>
        <p:txBody>
          <a:bodyPr vert="horz" wrap="square" lIns="91426" tIns="15237" rIns="91426" bIns="15237" numCol="1" rtlCol="0" anchor="t" anchorCtr="0" compatLnSpc="1">
            <a:prstTxWarp prst="textNoShape">
              <a:avLst/>
            </a:prstTxWarp>
          </a:bodyPr>
          <a:lstStyle/>
          <a:p>
            <a:pPr defTabSz="1567514">
              <a:spcBef>
                <a:spcPts val="200"/>
              </a:spcBef>
            </a:pPr>
            <a:r>
              <a:rPr lang="en-US" sz="1067" b="1" dirty="0">
                <a:solidFill>
                  <a:srgbClr val="514689"/>
                </a:solidFill>
              </a:rPr>
              <a:t>Over the list five fiscal years, the NM Delnor Hospital Exclusive Breastmilk Feeding (EBMF) Rate has decreased by 6%.</a:t>
            </a:r>
          </a:p>
          <a:p>
            <a:pPr marL="171450" indent="-171450" defTabSz="1567514">
              <a:spcBef>
                <a:spcPts val="200"/>
              </a:spcBef>
              <a:buFont typeface="Arial" panose="020B0604020202020204" pitchFamily="34" charset="0"/>
              <a:buChar char="•"/>
            </a:pPr>
            <a:r>
              <a:rPr lang="en-US" sz="1050" dirty="0">
                <a:solidFill>
                  <a:schemeClr val="tx1">
                    <a:lumMod val="75000"/>
                  </a:schemeClr>
                </a:solidFill>
              </a:rPr>
              <a:t>The World Health Organization recommends implementing steps to protect, promote and support breastmilk feeding in the hospital setting, which includes patient education.</a:t>
            </a:r>
          </a:p>
          <a:p>
            <a:pPr marL="171450" indent="-171450" defTabSz="1567514">
              <a:spcBef>
                <a:spcPts val="200"/>
              </a:spcBef>
              <a:buFont typeface="Arial" panose="020B0604020202020204" pitchFamily="34" charset="0"/>
              <a:buChar char="•"/>
            </a:pPr>
            <a:r>
              <a:rPr lang="en-US" sz="1050" dirty="0">
                <a:solidFill>
                  <a:schemeClr val="tx1">
                    <a:lumMod val="75000"/>
                  </a:schemeClr>
                </a:solidFill>
              </a:rPr>
              <a:t>At NM Delnor Hospital NewLife Maternity Center (NLMC) breastmilk feeding education had primarily occurred after delivery during the recovery period or in post-partum.</a:t>
            </a:r>
          </a:p>
          <a:p>
            <a:pPr marL="171450" indent="-171450" defTabSz="1567514">
              <a:spcBef>
                <a:spcPts val="200"/>
              </a:spcBef>
              <a:buFont typeface="Arial" panose="020B0604020202020204" pitchFamily="34" charset="0"/>
              <a:buChar char="•"/>
            </a:pPr>
            <a:r>
              <a:rPr lang="en-US" sz="1050" dirty="0">
                <a:solidFill>
                  <a:schemeClr val="tx1">
                    <a:lumMod val="75000"/>
                  </a:schemeClr>
                </a:solidFill>
              </a:rPr>
              <a:t>A method to provide early breastmilk feeding patient education by the L&amp;D RN prior to delivery after admission was not found in the literature.</a:t>
            </a:r>
          </a:p>
          <a:p>
            <a:pPr marL="171450" indent="-171450" defTabSz="1567514">
              <a:spcBef>
                <a:spcPts val="200"/>
              </a:spcBef>
              <a:buFont typeface="Arial" panose="020B0604020202020204" pitchFamily="34" charset="0"/>
              <a:buChar char="•"/>
            </a:pPr>
            <a:r>
              <a:rPr lang="en-US" sz="1050" dirty="0">
                <a:solidFill>
                  <a:schemeClr val="tx1">
                    <a:lumMod val="75000"/>
                  </a:schemeClr>
                </a:solidFill>
              </a:rPr>
              <a:t>An inter-professional team was assembled to evaluate patient education and resources for women who are considering breastmilk feeding their newborn.</a:t>
            </a:r>
          </a:p>
          <a:p>
            <a:pPr marL="171450" indent="-171450" defTabSz="1567514">
              <a:spcBef>
                <a:spcPts val="200"/>
              </a:spcBef>
              <a:buFont typeface="Arial" panose="020B0604020202020204" pitchFamily="34" charset="0"/>
              <a:buChar char="•"/>
            </a:pPr>
            <a:r>
              <a:rPr lang="en-US" sz="1050" dirty="0">
                <a:solidFill>
                  <a:schemeClr val="tx1">
                    <a:lumMod val="75000"/>
                  </a:schemeClr>
                </a:solidFill>
              </a:rPr>
              <a:t>The team was comprised of day and night shift clinical nurses, charge nurses, lactation consultant, pediatrician, obstetrician, outcomes manager, professional development specialist and nursing leadership.</a:t>
            </a:r>
          </a:p>
          <a:p>
            <a:pPr defTabSz="1567514">
              <a:spcBef>
                <a:spcPts val="200"/>
              </a:spcBef>
            </a:pPr>
            <a:endParaRPr lang="en-US" sz="1200" b="1" dirty="0">
              <a:solidFill>
                <a:srgbClr val="514689"/>
              </a:solidFill>
            </a:endParaRPr>
          </a:p>
          <a:p>
            <a:pPr defTabSz="1567514">
              <a:spcBef>
                <a:spcPts val="200"/>
              </a:spcBef>
            </a:pPr>
            <a:r>
              <a:rPr lang="en-US" sz="1200" b="1" dirty="0">
                <a:solidFill>
                  <a:srgbClr val="514689"/>
                </a:solidFill>
              </a:rPr>
              <a:t>Goal: </a:t>
            </a:r>
            <a:r>
              <a:rPr lang="en-US" sz="1050" dirty="0">
                <a:solidFill>
                  <a:schemeClr val="tx1">
                    <a:lumMod val="75000"/>
                  </a:schemeClr>
                </a:solidFill>
              </a:rPr>
              <a:t>Utilizing the tenants of Relationship Based Care, the Labor Nurse and patient will “huddle” about the infant feeding preference plan prior to delivery.</a:t>
            </a:r>
            <a:endParaRPr lang="en-US" sz="1200" b="1" dirty="0">
              <a:solidFill>
                <a:schemeClr val="tx1">
                  <a:lumMod val="75000"/>
                </a:schemeClr>
              </a:solidFill>
            </a:endParaRPr>
          </a:p>
          <a:p>
            <a:pPr defTabSz="1567514">
              <a:spcBef>
                <a:spcPts val="200"/>
              </a:spcBef>
            </a:pPr>
            <a:endParaRPr lang="en-US" sz="900" b="1" dirty="0">
              <a:solidFill>
                <a:srgbClr val="514689"/>
              </a:solidFill>
            </a:endParaRPr>
          </a:p>
          <a:p>
            <a:pPr defTabSz="1567514">
              <a:spcBef>
                <a:spcPts val="200"/>
              </a:spcBef>
            </a:pPr>
            <a:r>
              <a:rPr lang="en-US" sz="1200" b="1" dirty="0">
                <a:solidFill>
                  <a:srgbClr val="514689"/>
                </a:solidFill>
              </a:rPr>
              <a:t>Scope: </a:t>
            </a:r>
            <a:r>
              <a:rPr lang="en-US" sz="1050" dirty="0">
                <a:solidFill>
                  <a:schemeClr val="tx1">
                    <a:lumMod val="75000"/>
                  </a:schemeClr>
                </a:solidFill>
              </a:rPr>
              <a:t>All mothers admitted to NM Delnor for delivery.</a:t>
            </a:r>
            <a:endParaRPr lang="en-US" sz="1200" b="1" dirty="0">
              <a:solidFill>
                <a:schemeClr val="tx1">
                  <a:lumMod val="75000"/>
                </a:schemeClr>
              </a:solidFill>
            </a:endParaRPr>
          </a:p>
          <a:p>
            <a:pPr defTabSz="1567514">
              <a:spcBef>
                <a:spcPts val="200"/>
              </a:spcBef>
            </a:pPr>
            <a:endParaRPr lang="en-US" sz="900" b="1" dirty="0">
              <a:solidFill>
                <a:srgbClr val="514689"/>
              </a:solidFill>
            </a:endParaRPr>
          </a:p>
          <a:p>
            <a:pPr defTabSz="1567514">
              <a:spcBef>
                <a:spcPts val="200"/>
              </a:spcBef>
            </a:pPr>
            <a:r>
              <a:rPr lang="en-US" sz="1200" b="1" dirty="0">
                <a:solidFill>
                  <a:srgbClr val="514689"/>
                </a:solidFill>
              </a:rPr>
              <a:t>Outcome Metric: </a:t>
            </a:r>
            <a:r>
              <a:rPr lang="en-US" sz="1050" dirty="0">
                <a:solidFill>
                  <a:schemeClr val="tx1">
                    <a:lumMod val="75000"/>
                  </a:schemeClr>
                </a:solidFill>
              </a:rPr>
              <a:t>Increase the monthly NLMC Exclusive Breastmilk Feeding Rate by 6% (66%) by end of FY21.</a:t>
            </a:r>
            <a:endParaRPr lang="en-US" sz="1200" b="1" dirty="0">
              <a:solidFill>
                <a:schemeClr val="tx1">
                  <a:lumMod val="75000"/>
                </a:schemeClr>
              </a:solidFill>
            </a:endParaRPr>
          </a:p>
          <a:p>
            <a:pPr defTabSz="1567514">
              <a:spcBef>
                <a:spcPts val="200"/>
              </a:spcBef>
            </a:pPr>
            <a:endParaRPr lang="en-US" sz="900" b="1" dirty="0">
              <a:solidFill>
                <a:srgbClr val="514689"/>
              </a:solidFill>
            </a:endParaRPr>
          </a:p>
          <a:p>
            <a:pPr defTabSz="1567514">
              <a:spcBef>
                <a:spcPts val="200"/>
              </a:spcBef>
            </a:pPr>
            <a:r>
              <a:rPr lang="en-US" sz="1200" b="1" dirty="0">
                <a:solidFill>
                  <a:srgbClr val="514689"/>
                </a:solidFill>
              </a:rPr>
              <a:t>Process Metrics:</a:t>
            </a:r>
          </a:p>
          <a:p>
            <a:pPr marL="171450" indent="-171450" defTabSz="1567514">
              <a:spcBef>
                <a:spcPts val="200"/>
              </a:spcBef>
              <a:buFont typeface="Wingdings" panose="05000000000000000000" pitchFamily="2" charset="2"/>
              <a:buChar char="Ø"/>
            </a:pPr>
            <a:r>
              <a:rPr lang="en-US" sz="1000" dirty="0">
                <a:solidFill>
                  <a:schemeClr val="tx1">
                    <a:lumMod val="75000"/>
                  </a:schemeClr>
                </a:solidFill>
              </a:rPr>
              <a:t>80% of mothers will participate in huddle with the Labor Nurse prior to delivery, validated with documentation on developed tool.</a:t>
            </a:r>
          </a:p>
          <a:p>
            <a:pPr marL="171450" indent="-171450" defTabSz="1567514">
              <a:spcBef>
                <a:spcPts val="200"/>
              </a:spcBef>
              <a:buFont typeface="Wingdings" panose="05000000000000000000" pitchFamily="2" charset="2"/>
              <a:buChar char="Ø"/>
            </a:pPr>
            <a:r>
              <a:rPr lang="en-US" sz="1000" dirty="0">
                <a:solidFill>
                  <a:schemeClr val="tx1">
                    <a:lumMod val="75000"/>
                  </a:schemeClr>
                </a:solidFill>
              </a:rPr>
              <a:t>100% NLMC nurses will receive breastmilk feeding education regarding pathophysiology and breastfeeding norms (annual education).</a:t>
            </a:r>
          </a:p>
          <a:p>
            <a:pPr marL="171450" indent="-171450" defTabSz="1567514">
              <a:spcBef>
                <a:spcPts val="200"/>
              </a:spcBef>
              <a:buFont typeface="Wingdings" panose="05000000000000000000" pitchFamily="2" charset="2"/>
              <a:buChar char="Ø"/>
            </a:pPr>
            <a:r>
              <a:rPr lang="en-US" sz="1000" dirty="0">
                <a:solidFill>
                  <a:schemeClr val="tx1">
                    <a:lumMod val="75000"/>
                  </a:schemeClr>
                </a:solidFill>
              </a:rPr>
              <a:t>100% NLMC nurses will receive education focusing on standardized messaging and consistent education to admitted mothers for the infant feeding intent huddle process.</a:t>
            </a:r>
          </a:p>
        </p:txBody>
      </p:sp>
      <p:sp>
        <p:nvSpPr>
          <p:cNvPr id="32" name="Rectangle 31"/>
          <p:cNvSpPr/>
          <p:nvPr/>
        </p:nvSpPr>
        <p:spPr bwMode="auto">
          <a:xfrm>
            <a:off x="3315112" y="2697088"/>
            <a:ext cx="5522512" cy="2315823"/>
          </a:xfrm>
          <a:prstGeom prst="rect">
            <a:avLst/>
          </a:prstGeom>
          <a:noFill/>
          <a:ln w="9525" cap="flat" cmpd="sng" algn="ctr">
            <a:noFill/>
            <a:prstDash val="solid"/>
            <a:round/>
            <a:headEnd type="none" w="med" len="med"/>
            <a:tailEnd type="none" w="med" len="med"/>
          </a:ln>
          <a:effectLst/>
        </p:spPr>
        <p:txBody>
          <a:bodyPr vert="horz" wrap="square" lIns="91426" tIns="15237" rIns="91426" bIns="15237" numCol="1" rtlCol="0" anchor="t" anchorCtr="0" compatLnSpc="1">
            <a:prstTxWarp prst="textNoShape">
              <a:avLst/>
            </a:prstTxWarp>
          </a:bodyPr>
          <a:lstStyle/>
          <a:p>
            <a:pPr defTabSz="1567514">
              <a:spcBef>
                <a:spcPts val="200"/>
              </a:spcBef>
            </a:pPr>
            <a:r>
              <a:rPr lang="en-US" sz="1067" dirty="0">
                <a:solidFill>
                  <a:schemeClr val="tx1">
                    <a:lumMod val="75000"/>
                  </a:schemeClr>
                </a:solidFill>
              </a:rPr>
              <a:t>The inter-disciplinary project team assembled and achieved the following:</a:t>
            </a:r>
          </a:p>
          <a:p>
            <a:pPr marL="171450" indent="-171450" defTabSz="1567514">
              <a:spcBef>
                <a:spcPts val="200"/>
              </a:spcBef>
              <a:buFont typeface="Wingdings" panose="05000000000000000000" pitchFamily="2" charset="2"/>
              <a:buChar char="Ø"/>
            </a:pPr>
            <a:r>
              <a:rPr lang="en-US" sz="1067" dirty="0">
                <a:solidFill>
                  <a:schemeClr val="tx1">
                    <a:lumMod val="75000"/>
                  </a:schemeClr>
                </a:solidFill>
              </a:rPr>
              <a:t>Bi-weekly meetings.</a:t>
            </a:r>
          </a:p>
          <a:p>
            <a:pPr marL="171450" indent="-171450" defTabSz="1567514">
              <a:spcBef>
                <a:spcPts val="200"/>
              </a:spcBef>
              <a:buFont typeface="Wingdings" panose="05000000000000000000" pitchFamily="2" charset="2"/>
              <a:buChar char="Ø"/>
            </a:pPr>
            <a:r>
              <a:rPr lang="en-US" sz="1067" dirty="0">
                <a:solidFill>
                  <a:schemeClr val="tx1">
                    <a:lumMod val="75000"/>
                  </a:schemeClr>
                </a:solidFill>
              </a:rPr>
              <a:t>Completed a strengths, weaknesses, opportunities &amp; threats (SWOT) analysis. </a:t>
            </a:r>
          </a:p>
          <a:p>
            <a:pPr marL="171450" indent="-171450" defTabSz="1567514">
              <a:spcBef>
                <a:spcPts val="200"/>
              </a:spcBef>
              <a:buFont typeface="Wingdings" panose="05000000000000000000" pitchFamily="2" charset="2"/>
              <a:buChar char="Ø"/>
            </a:pPr>
            <a:r>
              <a:rPr lang="en-US" sz="1067" dirty="0">
                <a:solidFill>
                  <a:schemeClr val="tx1">
                    <a:lumMod val="75000"/>
                  </a:schemeClr>
                </a:solidFill>
              </a:rPr>
              <a:t>Created current and ideal state process maps.</a:t>
            </a:r>
          </a:p>
          <a:p>
            <a:pPr marL="171450" indent="-171450" defTabSz="1567514">
              <a:spcBef>
                <a:spcPts val="200"/>
              </a:spcBef>
              <a:buFont typeface="Wingdings" panose="05000000000000000000" pitchFamily="2" charset="2"/>
              <a:buChar char="Ø"/>
            </a:pPr>
            <a:r>
              <a:rPr lang="en-US" sz="1067" dirty="0">
                <a:solidFill>
                  <a:schemeClr val="tx1">
                    <a:lumMod val="75000"/>
                  </a:schemeClr>
                </a:solidFill>
              </a:rPr>
              <a:t>Evaluation of patient education and resources for women who are considering breastmilk feeding their newborn.</a:t>
            </a:r>
          </a:p>
          <a:p>
            <a:pPr marL="171450" indent="-171450" defTabSz="1567514">
              <a:spcBef>
                <a:spcPts val="200"/>
              </a:spcBef>
              <a:buFont typeface="Wingdings" panose="05000000000000000000" pitchFamily="2" charset="2"/>
              <a:buChar char="Ø"/>
            </a:pPr>
            <a:r>
              <a:rPr lang="en-US" sz="1067" dirty="0">
                <a:solidFill>
                  <a:schemeClr val="tx1">
                    <a:lumMod val="75000"/>
                  </a:schemeClr>
                </a:solidFill>
              </a:rPr>
              <a:t>Established components of infant feeding huddle prior to delivery</a:t>
            </a:r>
          </a:p>
          <a:p>
            <a:pPr marL="959930" lvl="1" indent="-228600" defTabSz="1567514">
              <a:spcBef>
                <a:spcPts val="200"/>
              </a:spcBef>
              <a:buFont typeface="+mj-lt"/>
              <a:buAutoNum type="arabicPeriod"/>
            </a:pPr>
            <a:r>
              <a:rPr lang="en-US" sz="1067" dirty="0">
                <a:solidFill>
                  <a:schemeClr val="tx1">
                    <a:lumMod val="75000"/>
                  </a:schemeClr>
                </a:solidFill>
              </a:rPr>
              <a:t>Review “10 Tips for Successful Breastmilk Feeding” handout</a:t>
            </a:r>
          </a:p>
          <a:p>
            <a:pPr marL="959930" lvl="1" indent="-228600" defTabSz="1567514">
              <a:spcBef>
                <a:spcPts val="200"/>
              </a:spcBef>
              <a:buFont typeface="+mj-lt"/>
              <a:buAutoNum type="arabicPeriod"/>
            </a:pPr>
            <a:r>
              <a:rPr lang="en-US" sz="1067" dirty="0">
                <a:solidFill>
                  <a:schemeClr val="tx1">
                    <a:lumMod val="75000"/>
                  </a:schemeClr>
                </a:solidFill>
              </a:rPr>
              <a:t>Introduce “Breastmilk Feeding Journal” </a:t>
            </a:r>
          </a:p>
          <a:p>
            <a:pPr marL="959930" lvl="1" indent="-228600" defTabSz="1567514">
              <a:spcBef>
                <a:spcPts val="200"/>
              </a:spcBef>
              <a:buFont typeface="+mj-lt"/>
              <a:buAutoNum type="arabicPeriod"/>
            </a:pPr>
            <a:r>
              <a:rPr lang="en-US" sz="1067" dirty="0">
                <a:solidFill>
                  <a:schemeClr val="tx1">
                    <a:lumMod val="75000"/>
                  </a:schemeClr>
                </a:solidFill>
              </a:rPr>
              <a:t>Encourage viewing “First Droplets” video</a:t>
            </a:r>
          </a:p>
          <a:p>
            <a:pPr marL="228600" indent="-228600" defTabSz="1567514">
              <a:spcBef>
                <a:spcPts val="200"/>
              </a:spcBef>
              <a:buFont typeface="Wingdings" panose="05000000000000000000" pitchFamily="2" charset="2"/>
              <a:buChar char="Ø"/>
            </a:pPr>
            <a:r>
              <a:rPr lang="en-US" sz="1067" dirty="0">
                <a:solidFill>
                  <a:schemeClr val="tx1">
                    <a:lumMod val="75000"/>
                  </a:schemeClr>
                </a:solidFill>
              </a:rPr>
              <a:t>Determined timeline for breastmilk feeding staff education, new process education for all NLMC nurses and infant feeding huddle process launch.</a:t>
            </a:r>
          </a:p>
        </p:txBody>
      </p:sp>
      <p:sp>
        <p:nvSpPr>
          <p:cNvPr id="40" name="Rectangle 39"/>
          <p:cNvSpPr/>
          <p:nvPr/>
        </p:nvSpPr>
        <p:spPr bwMode="auto">
          <a:xfrm>
            <a:off x="8997402" y="2697088"/>
            <a:ext cx="5150952" cy="1812051"/>
          </a:xfrm>
          <a:prstGeom prst="rect">
            <a:avLst/>
          </a:prstGeom>
          <a:noFill/>
          <a:ln w="9525" cap="flat" cmpd="sng" algn="ctr">
            <a:noFill/>
            <a:prstDash val="solid"/>
            <a:round/>
            <a:headEnd type="none" w="med" len="med"/>
            <a:tailEnd type="none" w="med" len="med"/>
          </a:ln>
          <a:effectLst/>
        </p:spPr>
        <p:txBody>
          <a:bodyPr vert="horz" wrap="square" lIns="91426" tIns="15237" rIns="91426" bIns="15237" numCol="1" rtlCol="0" anchor="t" anchorCtr="0" compatLnSpc="1">
            <a:prstTxWarp prst="textNoShape">
              <a:avLst/>
            </a:prstTxWarp>
          </a:bodyPr>
          <a:lstStyle/>
          <a:p>
            <a:pPr defTabSz="1567514">
              <a:spcBef>
                <a:spcPts val="200"/>
              </a:spcBef>
            </a:pPr>
            <a:r>
              <a:rPr lang="en-US" sz="1200" b="1" dirty="0">
                <a:solidFill>
                  <a:srgbClr val="604A7B"/>
                </a:solidFill>
              </a:rPr>
              <a:t>Outcome Metric</a:t>
            </a:r>
            <a:r>
              <a:rPr lang="en-US" sz="1200" b="1" dirty="0">
                <a:solidFill>
                  <a:schemeClr val="tx1">
                    <a:lumMod val="75000"/>
                  </a:schemeClr>
                </a:solidFill>
              </a:rPr>
              <a:t>: </a:t>
            </a:r>
            <a:r>
              <a:rPr lang="en-US" sz="1050" dirty="0">
                <a:solidFill>
                  <a:schemeClr val="tx1">
                    <a:lumMod val="75000"/>
                  </a:schemeClr>
                </a:solidFill>
              </a:rPr>
              <a:t>After 3 months of completed huddle data (November 2020 to January 2021), the Exclusive Breastmilk Feeding Rate increased 6.38%. In April, focused efforts/actions were put into place after a process drift and infant feeding huddle expectation confusion was identified. Achieved average monthly rate 58.41% FYTD.</a:t>
            </a:r>
            <a:endParaRPr lang="en-US" sz="1200" b="1" dirty="0">
              <a:solidFill>
                <a:schemeClr val="tx1">
                  <a:lumMod val="75000"/>
                </a:schemeClr>
              </a:solidFill>
            </a:endParaRPr>
          </a:p>
          <a:p>
            <a:pPr defTabSz="1567514">
              <a:spcBef>
                <a:spcPts val="200"/>
              </a:spcBef>
            </a:pPr>
            <a:r>
              <a:rPr lang="en-US" sz="1200" b="1" dirty="0">
                <a:solidFill>
                  <a:srgbClr val="604A7B"/>
                </a:solidFill>
              </a:rPr>
              <a:t>Process Metrics:</a:t>
            </a:r>
          </a:p>
          <a:p>
            <a:pPr marL="171450" indent="-171450" defTabSz="1567514">
              <a:spcBef>
                <a:spcPts val="200"/>
              </a:spcBef>
              <a:buFont typeface="Wingdings" panose="05000000000000000000" pitchFamily="2" charset="2"/>
              <a:buChar char="Ø"/>
            </a:pPr>
            <a:r>
              <a:rPr lang="en-US" sz="1050" dirty="0">
                <a:solidFill>
                  <a:schemeClr val="tx1">
                    <a:lumMod val="75000"/>
                  </a:schemeClr>
                </a:solidFill>
              </a:rPr>
              <a:t>92% patient participation in infant feeding preference huddle.</a:t>
            </a:r>
          </a:p>
          <a:p>
            <a:pPr marL="171450" indent="-171450" defTabSz="1567514">
              <a:spcBef>
                <a:spcPts val="200"/>
              </a:spcBef>
              <a:buFont typeface="Wingdings" panose="05000000000000000000" pitchFamily="2" charset="2"/>
              <a:buChar char="Ø"/>
            </a:pPr>
            <a:r>
              <a:rPr lang="en-US" sz="1050" dirty="0">
                <a:solidFill>
                  <a:schemeClr val="tx1">
                    <a:lumMod val="75000"/>
                  </a:schemeClr>
                </a:solidFill>
              </a:rPr>
              <a:t>100% NLMC nurses received breastmilk feeding education (pathophysiology &amp; breastfeeding norms).</a:t>
            </a:r>
          </a:p>
          <a:p>
            <a:pPr marL="171450" indent="-171450" defTabSz="1567514">
              <a:spcBef>
                <a:spcPts val="200"/>
              </a:spcBef>
              <a:buFont typeface="Wingdings" panose="05000000000000000000" pitchFamily="2" charset="2"/>
              <a:buChar char="Ø"/>
            </a:pPr>
            <a:r>
              <a:rPr lang="en-US" sz="1050" dirty="0">
                <a:solidFill>
                  <a:schemeClr val="tx1">
                    <a:lumMod val="75000"/>
                  </a:schemeClr>
                </a:solidFill>
              </a:rPr>
              <a:t>100% NLMC nurses received standardized messaging and infant feeding huddle process education. </a:t>
            </a:r>
          </a:p>
          <a:p>
            <a:pPr marL="171450" indent="-171450" defTabSz="1567514">
              <a:spcBef>
                <a:spcPts val="200"/>
              </a:spcBef>
              <a:buFont typeface="Wingdings" panose="05000000000000000000" pitchFamily="2" charset="2"/>
              <a:buChar char="Ø"/>
            </a:pPr>
            <a:endParaRPr lang="en-US" sz="1050" dirty="0">
              <a:solidFill>
                <a:schemeClr val="tx1">
                  <a:lumMod val="75000"/>
                </a:schemeClr>
              </a:solidFill>
            </a:endParaRPr>
          </a:p>
          <a:p>
            <a:pPr defTabSz="1567514">
              <a:spcBef>
                <a:spcPts val="200"/>
              </a:spcBef>
            </a:pPr>
            <a:endParaRPr lang="en-US" sz="1200" dirty="0">
              <a:solidFill>
                <a:srgbClr val="000000"/>
              </a:solidFill>
            </a:endParaRPr>
          </a:p>
        </p:txBody>
      </p:sp>
      <p:sp>
        <p:nvSpPr>
          <p:cNvPr id="39" name="Rectangle 38"/>
          <p:cNvSpPr/>
          <p:nvPr/>
        </p:nvSpPr>
        <p:spPr bwMode="auto">
          <a:xfrm>
            <a:off x="3471339" y="5329646"/>
            <a:ext cx="2590472" cy="3629468"/>
          </a:xfrm>
          <a:prstGeom prst="rect">
            <a:avLst/>
          </a:prstGeom>
          <a:noFill/>
          <a:ln w="12700" cap="flat" cmpd="sng" algn="ctr">
            <a:solidFill>
              <a:srgbClr val="63599E"/>
            </a:solidFill>
            <a:prstDash val="solid"/>
            <a:round/>
            <a:headEnd type="none" w="med" len="med"/>
            <a:tailEnd type="none" w="med" len="med"/>
          </a:ln>
          <a:effectLst/>
        </p:spPr>
        <p:txBody>
          <a:bodyPr vert="horz" wrap="square" lIns="91426" tIns="15237" rIns="91426" bIns="15237" numCol="1" rtlCol="0" anchor="t" anchorCtr="0" compatLnSpc="1">
            <a:prstTxWarp prst="textNoShape">
              <a:avLst/>
            </a:prstTxWarp>
          </a:bodyPr>
          <a:lstStyle/>
          <a:p>
            <a:pPr defTabSz="1567514">
              <a:spcBef>
                <a:spcPts val="200"/>
              </a:spcBef>
            </a:pPr>
            <a:endParaRPr lang="en-US" sz="1100" b="1" dirty="0">
              <a:solidFill>
                <a:srgbClr val="514689"/>
              </a:solidFill>
            </a:endParaRPr>
          </a:p>
          <a:p>
            <a:pPr defTabSz="1567514">
              <a:spcBef>
                <a:spcPts val="200"/>
              </a:spcBef>
            </a:pPr>
            <a:endParaRPr lang="en-US" sz="1100" b="1" dirty="0">
              <a:solidFill>
                <a:srgbClr val="514689"/>
              </a:solidFill>
            </a:endParaRPr>
          </a:p>
          <a:p>
            <a:pPr defTabSz="1567514">
              <a:spcBef>
                <a:spcPts val="200"/>
              </a:spcBef>
            </a:pPr>
            <a:endParaRPr lang="en-US" sz="1100" b="1" dirty="0">
              <a:solidFill>
                <a:srgbClr val="514689"/>
              </a:solidFill>
            </a:endParaRPr>
          </a:p>
          <a:p>
            <a:pPr algn="ctr" defTabSz="1567514"/>
            <a:endParaRPr lang="en-US" sz="1133" b="1" dirty="0">
              <a:solidFill>
                <a:schemeClr val="accent4">
                  <a:lumMod val="75000"/>
                </a:schemeClr>
              </a:solidFill>
            </a:endParaRPr>
          </a:p>
        </p:txBody>
      </p:sp>
      <p:sp>
        <p:nvSpPr>
          <p:cNvPr id="43" name="Rectangle 42"/>
          <p:cNvSpPr/>
          <p:nvPr/>
        </p:nvSpPr>
        <p:spPr bwMode="auto">
          <a:xfrm>
            <a:off x="3389593" y="9327618"/>
            <a:ext cx="5427468" cy="1129301"/>
          </a:xfrm>
          <a:prstGeom prst="rect">
            <a:avLst/>
          </a:prstGeom>
          <a:noFill/>
          <a:ln w="12700" cap="flat" cmpd="sng" algn="ctr">
            <a:solidFill>
              <a:srgbClr val="63599E"/>
            </a:solidFill>
            <a:prstDash val="solid"/>
            <a:round/>
            <a:headEnd type="none" w="med" len="med"/>
            <a:tailEnd type="none" w="med" len="med"/>
          </a:ln>
          <a:effectLst/>
        </p:spPr>
        <p:txBody>
          <a:bodyPr vert="horz" wrap="square" lIns="91426" tIns="15237" rIns="91426" bIns="15237" numCol="1" rtlCol="0" anchor="t" anchorCtr="0" compatLnSpc="1">
            <a:prstTxWarp prst="textNoShape">
              <a:avLst/>
            </a:prstTxWarp>
          </a:bodyPr>
          <a:lstStyle/>
          <a:p>
            <a:pPr defTabSz="1567514">
              <a:spcBef>
                <a:spcPts val="200"/>
              </a:spcBef>
            </a:pPr>
            <a:endParaRPr lang="en-US" sz="1100" dirty="0">
              <a:solidFill>
                <a:srgbClr val="514689"/>
              </a:solidFill>
            </a:endParaRPr>
          </a:p>
        </p:txBody>
      </p:sp>
      <p:sp>
        <p:nvSpPr>
          <p:cNvPr id="12" name="Rectangle 11"/>
          <p:cNvSpPr/>
          <p:nvPr/>
        </p:nvSpPr>
        <p:spPr>
          <a:xfrm>
            <a:off x="8991474" y="8208734"/>
            <a:ext cx="5135457" cy="1344465"/>
          </a:xfrm>
          <a:prstGeom prst="rect">
            <a:avLst/>
          </a:prstGeom>
        </p:spPr>
        <p:txBody>
          <a:bodyPr wrap="square" lIns="91426" tIns="15237" rIns="30475" bIns="15237">
            <a:spAutoFit/>
          </a:bodyPr>
          <a:lstStyle/>
          <a:p>
            <a:pPr marL="171450" indent="-171450" defTabSz="1567514">
              <a:buFont typeface="Wingdings" panose="05000000000000000000" pitchFamily="2" charset="2"/>
              <a:buChar char="v"/>
            </a:pPr>
            <a:r>
              <a:rPr lang="en-US" sz="1067" dirty="0">
                <a:solidFill>
                  <a:srgbClr val="604A7B"/>
                </a:solidFill>
              </a:rPr>
              <a:t>The vision and success of this project is a result of passion, innovative thinking and collaboration by the inter-professional project team.</a:t>
            </a:r>
          </a:p>
          <a:p>
            <a:pPr marL="171450" indent="-171450" defTabSz="1567514">
              <a:buFont typeface="Wingdings" panose="05000000000000000000" pitchFamily="2" charset="2"/>
              <a:buChar char="v"/>
            </a:pPr>
            <a:r>
              <a:rPr lang="en-US" sz="1067" dirty="0">
                <a:solidFill>
                  <a:srgbClr val="604A7B"/>
                </a:solidFill>
              </a:rPr>
              <a:t>Dedication of the entire NLMC nursing staff to support women’s infant feeding choice by providing education and breastmilk feeding support through the Infant Feeding Preference Huddle Prior to Delivery has been an essential element to the project success, as well.</a:t>
            </a:r>
          </a:p>
          <a:p>
            <a:pPr marL="171450" indent="-171450" defTabSz="1567514">
              <a:buFont typeface="Wingdings" panose="05000000000000000000" pitchFamily="2" charset="2"/>
              <a:buChar char="v"/>
            </a:pPr>
            <a:r>
              <a:rPr lang="en-US" sz="1067" dirty="0">
                <a:solidFill>
                  <a:srgbClr val="604A7B"/>
                </a:solidFill>
              </a:rPr>
              <a:t>An opportunity to refresh huddle process and communication expectations was identified and associated with the February &amp; March breastmilk feeding rate decrease.</a:t>
            </a:r>
            <a:endParaRPr lang="en-US" sz="1067" dirty="0">
              <a:solidFill>
                <a:schemeClr val="tx1">
                  <a:lumMod val="75000"/>
                </a:schemeClr>
              </a:solidFill>
            </a:endParaRPr>
          </a:p>
        </p:txBody>
      </p:sp>
      <p:sp>
        <p:nvSpPr>
          <p:cNvPr id="44" name="Rectangle 43"/>
          <p:cNvSpPr/>
          <p:nvPr/>
        </p:nvSpPr>
        <p:spPr bwMode="auto">
          <a:xfrm>
            <a:off x="9072595" y="9948189"/>
            <a:ext cx="5373804" cy="595572"/>
          </a:xfrm>
          <a:prstGeom prst="rect">
            <a:avLst/>
          </a:prstGeom>
          <a:noFill/>
          <a:ln w="9525" cap="flat" cmpd="sng" algn="ctr">
            <a:noFill/>
            <a:prstDash val="solid"/>
            <a:round/>
            <a:headEnd type="none" w="med" len="med"/>
            <a:tailEnd type="none" w="med" len="med"/>
          </a:ln>
          <a:effectLst/>
        </p:spPr>
        <p:txBody>
          <a:bodyPr vert="horz" wrap="square" lIns="91426" tIns="15237" rIns="91426" bIns="15237" numCol="1" rtlCol="0" anchor="t" anchorCtr="0" compatLnSpc="1">
            <a:prstTxWarp prst="textNoShape">
              <a:avLst/>
            </a:prstTxWarp>
          </a:bodyPr>
          <a:lstStyle/>
          <a:p>
            <a:pPr defTabSz="1567514">
              <a:spcBef>
                <a:spcPts val="200"/>
              </a:spcBef>
            </a:pPr>
            <a:endParaRPr lang="en-US" sz="800" dirty="0">
              <a:solidFill>
                <a:srgbClr val="000000"/>
              </a:solidFill>
            </a:endParaRPr>
          </a:p>
          <a:p>
            <a:pPr defTabSz="1567514"/>
            <a:endParaRPr lang="en-US" sz="800" dirty="0">
              <a:solidFill>
                <a:srgbClr val="000000"/>
              </a:solidFill>
            </a:endParaRPr>
          </a:p>
        </p:txBody>
      </p:sp>
      <p:sp>
        <p:nvSpPr>
          <p:cNvPr id="47" name="Rectangle 46"/>
          <p:cNvSpPr/>
          <p:nvPr/>
        </p:nvSpPr>
        <p:spPr bwMode="auto">
          <a:xfrm>
            <a:off x="9269410" y="4701769"/>
            <a:ext cx="4772813" cy="3018279"/>
          </a:xfrm>
          <a:prstGeom prst="rect">
            <a:avLst/>
          </a:prstGeom>
          <a:noFill/>
          <a:ln w="12700" cap="flat" cmpd="sng" algn="ctr">
            <a:solidFill>
              <a:srgbClr val="63599E"/>
            </a:solidFill>
            <a:prstDash val="solid"/>
            <a:round/>
            <a:headEnd type="none" w="med" len="med"/>
            <a:tailEnd type="none" w="med" len="med"/>
          </a:ln>
          <a:effectLst/>
        </p:spPr>
        <p:txBody>
          <a:bodyPr vert="horz" wrap="square" lIns="91426" tIns="15237" rIns="91426" bIns="15237" numCol="1" rtlCol="0" anchor="t" anchorCtr="0" compatLnSpc="1">
            <a:prstTxWarp prst="textNoShape">
              <a:avLst/>
            </a:prstTxWarp>
          </a:bodyPr>
          <a:lstStyle/>
          <a:p>
            <a:pPr defTabSz="1567514">
              <a:spcBef>
                <a:spcPts val="200"/>
              </a:spcBef>
            </a:pPr>
            <a:endParaRPr lang="en-US" sz="1100" b="1" dirty="0">
              <a:solidFill>
                <a:srgbClr val="604A7B"/>
              </a:solidFill>
            </a:endParaRPr>
          </a:p>
          <a:p>
            <a:pPr algn="ctr" defTabSz="1567514"/>
            <a:endParaRPr lang="en-US" sz="955" dirty="0">
              <a:solidFill>
                <a:srgbClr val="000000"/>
              </a:solidFill>
            </a:endParaRPr>
          </a:p>
        </p:txBody>
      </p:sp>
      <p:sp>
        <p:nvSpPr>
          <p:cNvPr id="3" name="TextBox 2"/>
          <p:cNvSpPr txBox="1"/>
          <p:nvPr/>
        </p:nvSpPr>
        <p:spPr>
          <a:xfrm>
            <a:off x="2159039" y="2339030"/>
            <a:ext cx="61610" cy="177735"/>
          </a:xfrm>
          <a:prstGeom prst="rect">
            <a:avLst/>
          </a:prstGeom>
          <a:noFill/>
        </p:spPr>
        <p:txBody>
          <a:bodyPr wrap="none" lIns="30475" tIns="15237" rIns="30475" bIns="15237" rtlCol="0">
            <a:spAutoFit/>
          </a:bodyPr>
          <a:lstStyle/>
          <a:p>
            <a:endParaRPr lang="en-US" sz="955" dirty="0"/>
          </a:p>
        </p:txBody>
      </p:sp>
      <p:sp>
        <p:nvSpPr>
          <p:cNvPr id="51" name="Text Box 474"/>
          <p:cNvSpPr txBox="1">
            <a:spLocks noChangeArrowheads="1"/>
          </p:cNvSpPr>
          <p:nvPr/>
        </p:nvSpPr>
        <p:spPr bwMode="auto">
          <a:xfrm>
            <a:off x="4084418" y="1651814"/>
            <a:ext cx="7675079" cy="357851"/>
          </a:xfrm>
          <a:prstGeom prst="rect">
            <a:avLst/>
          </a:prstGeom>
          <a:noFill/>
          <a:ln w="9525">
            <a:noFill/>
            <a:miter lim="800000"/>
            <a:headEnd/>
            <a:tailEnd/>
          </a:ln>
        </p:spPr>
        <p:txBody>
          <a:bodyPr wrap="square" lIns="6344" tIns="3173" rIns="6344" bIns="3173">
            <a:spAutoFit/>
          </a:bodyPr>
          <a:lstStyle/>
          <a:p>
            <a:pPr defTabSz="1567514">
              <a:lnSpc>
                <a:spcPts val="1366"/>
              </a:lnSpc>
              <a:spcAft>
                <a:spcPts val="234"/>
              </a:spcAft>
              <a:tabLst>
                <a:tab pos="2152620" algn="l"/>
              </a:tabLst>
            </a:pPr>
            <a:r>
              <a:rPr lang="en-US" sz="1100" b="1" dirty="0">
                <a:solidFill>
                  <a:srgbClr val="FFFFFF"/>
                </a:solidFill>
                <a:latin typeface="Calibri" pitchFamily="34" charset="0"/>
                <a:cs typeface="Calibri"/>
              </a:rPr>
              <a:t>Team Members: </a:t>
            </a:r>
            <a:r>
              <a:rPr lang="en-US" sz="1100" dirty="0">
                <a:solidFill>
                  <a:srgbClr val="FFFFFF"/>
                </a:solidFill>
                <a:latin typeface="Calibri" pitchFamily="34" charset="0"/>
                <a:cs typeface="Calibri"/>
              </a:rPr>
              <a:t>Deanna Schult, BSN, RN, IBCLC; Maria Moreno, BSN, RNC; Suzanne Heinkel, BSN, RNC; April Weydert, BSN, RNC; Abbey Stine, BSN, RN, CPMHN; Christina Lucas, BSN, CMSRN; Emily Schmid, BSN, RN; Kati Kulpa, BSN, RN; Katie Bergman, BSN, RN.</a:t>
            </a:r>
            <a:endParaRPr lang="en-US" sz="1100" b="1" dirty="0">
              <a:solidFill>
                <a:srgbClr val="FFFFFF"/>
              </a:solidFill>
              <a:latin typeface="Calibri" pitchFamily="34" charset="0"/>
              <a:cs typeface="Calibri"/>
            </a:endParaRPr>
          </a:p>
        </p:txBody>
      </p:sp>
      <p:sp>
        <p:nvSpPr>
          <p:cNvPr id="2" name="TextBox 1"/>
          <p:cNvSpPr txBox="1"/>
          <p:nvPr/>
        </p:nvSpPr>
        <p:spPr>
          <a:xfrm>
            <a:off x="9072595" y="4454275"/>
            <a:ext cx="5166444" cy="276999"/>
          </a:xfrm>
          <a:prstGeom prst="rect">
            <a:avLst/>
          </a:prstGeom>
          <a:noFill/>
        </p:spPr>
        <p:txBody>
          <a:bodyPr wrap="square" rtlCol="0">
            <a:spAutoFit/>
          </a:bodyPr>
          <a:lstStyle/>
          <a:p>
            <a:r>
              <a:rPr lang="en-US" sz="1200" b="1"/>
              <a:t>Figure #4: </a:t>
            </a:r>
            <a:r>
              <a:rPr lang="en-US" sz="1200" b="1" dirty="0"/>
              <a:t>Outcomes</a:t>
            </a:r>
          </a:p>
        </p:txBody>
      </p:sp>
      <p:sp>
        <p:nvSpPr>
          <p:cNvPr id="53" name="TextBox 52"/>
          <p:cNvSpPr txBox="1"/>
          <p:nvPr/>
        </p:nvSpPr>
        <p:spPr>
          <a:xfrm>
            <a:off x="3493850" y="5028822"/>
            <a:ext cx="2590472" cy="276999"/>
          </a:xfrm>
          <a:prstGeom prst="rect">
            <a:avLst/>
          </a:prstGeom>
          <a:noFill/>
        </p:spPr>
        <p:txBody>
          <a:bodyPr wrap="square" rtlCol="0">
            <a:spAutoFit/>
          </a:bodyPr>
          <a:lstStyle/>
          <a:p>
            <a:r>
              <a:rPr lang="en-US" sz="1200" b="1" dirty="0"/>
              <a:t>Figure #1: Process Map- Current State</a:t>
            </a:r>
          </a:p>
        </p:txBody>
      </p:sp>
      <p:sp>
        <p:nvSpPr>
          <p:cNvPr id="54" name="TextBox 53"/>
          <p:cNvSpPr txBox="1"/>
          <p:nvPr/>
        </p:nvSpPr>
        <p:spPr>
          <a:xfrm>
            <a:off x="3389593" y="9003650"/>
            <a:ext cx="2880260" cy="276999"/>
          </a:xfrm>
          <a:prstGeom prst="rect">
            <a:avLst/>
          </a:prstGeom>
          <a:noFill/>
        </p:spPr>
        <p:txBody>
          <a:bodyPr wrap="square" rtlCol="0">
            <a:spAutoFit/>
          </a:bodyPr>
          <a:lstStyle/>
          <a:p>
            <a:r>
              <a:rPr lang="en-US" sz="1200" b="1" dirty="0"/>
              <a:t>Figure #3: Timeline of Interventions</a:t>
            </a:r>
          </a:p>
        </p:txBody>
      </p:sp>
      <p:cxnSp>
        <p:nvCxnSpPr>
          <p:cNvPr id="8" name="Straight Connector 7">
            <a:extLst>
              <a:ext uri="{FF2B5EF4-FFF2-40B4-BE49-F238E27FC236}">
                <a16:creationId xmlns:a16="http://schemas.microsoft.com/office/drawing/2014/main" id="{12CB8962-01D0-994C-9177-9CE71374B502}"/>
              </a:ext>
            </a:extLst>
          </p:cNvPr>
          <p:cNvCxnSpPr>
            <a:cxnSpLocks/>
          </p:cNvCxnSpPr>
          <p:nvPr/>
        </p:nvCxnSpPr>
        <p:spPr>
          <a:xfrm>
            <a:off x="12630669" y="260748"/>
            <a:ext cx="11152" cy="1561213"/>
          </a:xfrm>
          <a:prstGeom prst="line">
            <a:avLst/>
          </a:prstGeom>
        </p:spPr>
        <p:style>
          <a:lnRef idx="2">
            <a:schemeClr val="accent1"/>
          </a:lnRef>
          <a:fillRef idx="0">
            <a:schemeClr val="accent1"/>
          </a:fillRef>
          <a:effectRef idx="1">
            <a:schemeClr val="accent1"/>
          </a:effectRef>
          <a:fontRef idx="minor">
            <a:schemeClr val="tx1"/>
          </a:fontRef>
        </p:style>
      </p:cxnSp>
      <p:pic>
        <p:nvPicPr>
          <p:cNvPr id="1026" name="Picture 2" descr="Temple University Hospital Earns ANCC MAGNET Recognition | Temple Health">
            <a:extLst>
              <a:ext uri="{FF2B5EF4-FFF2-40B4-BE49-F238E27FC236}">
                <a16:creationId xmlns:a16="http://schemas.microsoft.com/office/drawing/2014/main" id="{4A1E3ED1-B95C-4B77-8D01-DE3E7D8417E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89166" y="488705"/>
            <a:ext cx="1703236" cy="113549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a:extLst>
              <a:ext uri="{FF2B5EF4-FFF2-40B4-BE49-F238E27FC236}">
                <a16:creationId xmlns:a16="http://schemas.microsoft.com/office/drawing/2014/main" id="{8005F162-442A-476C-A05B-0FF2F1BA30AE}"/>
              </a:ext>
            </a:extLst>
          </p:cNvPr>
          <p:cNvSpPr/>
          <p:nvPr/>
        </p:nvSpPr>
        <p:spPr>
          <a:xfrm>
            <a:off x="8941472" y="9977303"/>
            <a:ext cx="5206882" cy="646331"/>
          </a:xfrm>
          <a:prstGeom prst="rect">
            <a:avLst/>
          </a:prstGeom>
        </p:spPr>
        <p:txBody>
          <a:bodyPr wrap="square">
            <a:spAutoFit/>
          </a:bodyPr>
          <a:lstStyle/>
          <a:p>
            <a:r>
              <a:rPr lang="en-US" sz="400" dirty="0">
                <a:solidFill>
                  <a:schemeClr val="tx1">
                    <a:lumMod val="75000"/>
                  </a:schemeClr>
                </a:solidFill>
                <a:ea typeface="Times New Roman" panose="02020603050405020304" pitchFamily="18" charset="0"/>
              </a:rPr>
              <a:t>Bradford, V.A. et al. 2017. Creating Environments to Support Breastfeeding: The Challenges and Facilitators of Policy Development in Hospitals, Clinics, Early Care and Education and Worksites. Maternal Health, 21, 2188-2198.</a:t>
            </a:r>
          </a:p>
          <a:p>
            <a:r>
              <a:rPr lang="en-US" sz="400" dirty="0">
                <a:solidFill>
                  <a:schemeClr val="tx1">
                    <a:lumMod val="75000"/>
                  </a:schemeClr>
                </a:solidFill>
                <a:ea typeface="Times New Roman" panose="02020603050405020304" pitchFamily="18" charset="0"/>
              </a:rPr>
              <a:t> </a:t>
            </a:r>
          </a:p>
          <a:p>
            <a:r>
              <a:rPr lang="en-US" sz="400" dirty="0">
                <a:solidFill>
                  <a:schemeClr val="tx1">
                    <a:lumMod val="75000"/>
                  </a:schemeClr>
                </a:solidFill>
                <a:ea typeface="Times New Roman" panose="02020603050405020304" pitchFamily="18" charset="0"/>
              </a:rPr>
              <a:t>Eckenrode, J. 2018. The Three B’s: Bonding, Breastfeeding and Baby Friendly. International Journal of Childbirth Education, 33(2), 40-43.</a:t>
            </a:r>
          </a:p>
          <a:p>
            <a:r>
              <a:rPr lang="en-US" sz="400" dirty="0">
                <a:solidFill>
                  <a:schemeClr val="tx1">
                    <a:lumMod val="75000"/>
                  </a:schemeClr>
                </a:solidFill>
                <a:ea typeface="Times New Roman" panose="02020603050405020304" pitchFamily="18" charset="0"/>
              </a:rPr>
              <a:t> </a:t>
            </a:r>
          </a:p>
          <a:p>
            <a:r>
              <a:rPr lang="en-US" sz="400" dirty="0">
                <a:solidFill>
                  <a:schemeClr val="tx1">
                    <a:lumMod val="75000"/>
                  </a:schemeClr>
                </a:solidFill>
                <a:ea typeface="Times New Roman" panose="02020603050405020304" pitchFamily="18" charset="0"/>
              </a:rPr>
              <a:t>Matthew-Maich, N.; Ploeg, J.; Dobbins, M.; Jack, S. 2013. Supporting the Uptake of Nursing Guidelines: What You Really Need to Know to Move Nursing Guidelines into Practice, 10(2), 104-115.</a:t>
            </a:r>
          </a:p>
          <a:p>
            <a:r>
              <a:rPr lang="en-US" sz="400" dirty="0">
                <a:solidFill>
                  <a:schemeClr val="tx1">
                    <a:lumMod val="75000"/>
                  </a:schemeClr>
                </a:solidFill>
                <a:ea typeface="Times New Roman" panose="02020603050405020304" pitchFamily="18" charset="0"/>
              </a:rPr>
              <a:t> </a:t>
            </a:r>
          </a:p>
          <a:p>
            <a:r>
              <a:rPr lang="en-US" sz="400" dirty="0">
                <a:solidFill>
                  <a:schemeClr val="tx1">
                    <a:lumMod val="75000"/>
                  </a:schemeClr>
                </a:solidFill>
                <a:ea typeface="Times New Roman" panose="02020603050405020304" pitchFamily="18" charset="0"/>
              </a:rPr>
              <a:t>The Joint Commission. 2020, July 29. Specifications Manual for Joint Commission National Quality Measures (v2021A). </a:t>
            </a:r>
            <a:r>
              <a:rPr lang="en-US" sz="400" u="sng" dirty="0">
                <a:solidFill>
                  <a:schemeClr val="tx1">
                    <a:lumMod val="75000"/>
                  </a:schemeClr>
                </a:solidFill>
                <a:ea typeface="Times New Roman" panose="02020603050405020304" pitchFamily="18" charset="0"/>
                <a:hlinkClick r:id="rId4">
                  <a:extLst>
                    <a:ext uri="{A12FA001-AC4F-418D-AE19-62706E023703}">
                      <ahyp:hlinkClr xmlns:ahyp="http://schemas.microsoft.com/office/drawing/2018/hyperlinkcolor" val="tx"/>
                    </a:ext>
                  </a:extLst>
                </a:hlinkClick>
              </a:rPr>
              <a:t>https://manual.jointcommission.org/releases/TJC2021A/MIF0167.html</a:t>
            </a:r>
            <a:r>
              <a:rPr lang="en-US" sz="400" dirty="0">
                <a:solidFill>
                  <a:schemeClr val="tx1">
                    <a:lumMod val="75000"/>
                  </a:schemeClr>
                </a:solidFill>
                <a:ea typeface="Times New Roman" panose="02020603050405020304" pitchFamily="18" charset="0"/>
              </a:rPr>
              <a:t> </a:t>
            </a:r>
          </a:p>
          <a:p>
            <a:r>
              <a:rPr lang="en-US" sz="400" dirty="0">
                <a:solidFill>
                  <a:schemeClr val="tx1">
                    <a:lumMod val="75000"/>
                  </a:schemeClr>
                </a:solidFill>
                <a:ea typeface="Times New Roman" panose="02020603050405020304" pitchFamily="18" charset="0"/>
              </a:rPr>
              <a:t> </a:t>
            </a:r>
          </a:p>
          <a:p>
            <a:r>
              <a:rPr lang="en-US" sz="400" dirty="0">
                <a:solidFill>
                  <a:schemeClr val="tx1">
                    <a:lumMod val="75000"/>
                  </a:schemeClr>
                </a:solidFill>
                <a:ea typeface="Times New Roman" panose="02020603050405020304" pitchFamily="18" charset="0"/>
              </a:rPr>
              <a:t>Winter, G. 2018. Breastfeeding: Ethics and Evidence, 26(11), 749.</a:t>
            </a:r>
            <a:endParaRPr lang="en-US" sz="400" dirty="0">
              <a:solidFill>
                <a:schemeClr val="tx1">
                  <a:lumMod val="75000"/>
                </a:schemeClr>
              </a:solidFill>
              <a:effectLst/>
              <a:ea typeface="Times New Roman" panose="02020603050405020304" pitchFamily="18" charset="0"/>
            </a:endParaRPr>
          </a:p>
        </p:txBody>
      </p:sp>
      <p:sp>
        <p:nvSpPr>
          <p:cNvPr id="30" name="TextBox 29">
            <a:extLst>
              <a:ext uri="{FF2B5EF4-FFF2-40B4-BE49-F238E27FC236}">
                <a16:creationId xmlns:a16="http://schemas.microsoft.com/office/drawing/2014/main" id="{56001CEA-45CB-42FF-AA62-CDA542C2C18A}"/>
              </a:ext>
            </a:extLst>
          </p:cNvPr>
          <p:cNvSpPr txBox="1"/>
          <p:nvPr/>
        </p:nvSpPr>
        <p:spPr>
          <a:xfrm>
            <a:off x="6195590" y="5028822"/>
            <a:ext cx="2590472" cy="276999"/>
          </a:xfrm>
          <a:prstGeom prst="rect">
            <a:avLst/>
          </a:prstGeom>
          <a:noFill/>
        </p:spPr>
        <p:txBody>
          <a:bodyPr wrap="square" rtlCol="0">
            <a:spAutoFit/>
          </a:bodyPr>
          <a:lstStyle/>
          <a:p>
            <a:r>
              <a:rPr lang="en-US" sz="1200" b="1" dirty="0"/>
              <a:t>Figure #2: Process Map- Future State</a:t>
            </a:r>
          </a:p>
        </p:txBody>
      </p:sp>
      <p:sp>
        <p:nvSpPr>
          <p:cNvPr id="31" name="Rectangle 30">
            <a:extLst>
              <a:ext uri="{FF2B5EF4-FFF2-40B4-BE49-F238E27FC236}">
                <a16:creationId xmlns:a16="http://schemas.microsoft.com/office/drawing/2014/main" id="{FBAC4225-CD4C-4A8D-A236-FF032F8DF873}"/>
              </a:ext>
            </a:extLst>
          </p:cNvPr>
          <p:cNvSpPr/>
          <p:nvPr/>
        </p:nvSpPr>
        <p:spPr bwMode="auto">
          <a:xfrm>
            <a:off x="6269853" y="5329306"/>
            <a:ext cx="2257868" cy="3650859"/>
          </a:xfrm>
          <a:prstGeom prst="rect">
            <a:avLst/>
          </a:prstGeom>
          <a:noFill/>
          <a:ln w="12700" cap="flat" cmpd="sng" algn="ctr">
            <a:solidFill>
              <a:srgbClr val="63599E"/>
            </a:solidFill>
            <a:prstDash val="solid"/>
            <a:round/>
            <a:headEnd type="none" w="med" len="med"/>
            <a:tailEnd type="none" w="med" len="med"/>
          </a:ln>
          <a:effectLst/>
        </p:spPr>
        <p:txBody>
          <a:bodyPr vert="horz" wrap="square" lIns="91426" tIns="15237" rIns="91426" bIns="15237" numCol="1" rtlCol="0" anchor="t" anchorCtr="0" compatLnSpc="1">
            <a:prstTxWarp prst="textNoShape">
              <a:avLst/>
            </a:prstTxWarp>
          </a:bodyPr>
          <a:lstStyle/>
          <a:p>
            <a:pPr defTabSz="1567514">
              <a:spcBef>
                <a:spcPts val="200"/>
              </a:spcBef>
            </a:pPr>
            <a:endParaRPr lang="en-US" sz="1100" b="1" dirty="0">
              <a:solidFill>
                <a:srgbClr val="514689"/>
              </a:solidFill>
            </a:endParaRPr>
          </a:p>
          <a:p>
            <a:pPr algn="ctr" defTabSz="1567514"/>
            <a:endParaRPr lang="en-US" sz="1133" b="1" dirty="0">
              <a:solidFill>
                <a:schemeClr val="accent4">
                  <a:lumMod val="75000"/>
                </a:schemeClr>
              </a:solidFill>
            </a:endParaRPr>
          </a:p>
        </p:txBody>
      </p:sp>
      <p:pic>
        <p:nvPicPr>
          <p:cNvPr id="4" name="Picture 3">
            <a:extLst>
              <a:ext uri="{FF2B5EF4-FFF2-40B4-BE49-F238E27FC236}">
                <a16:creationId xmlns:a16="http://schemas.microsoft.com/office/drawing/2014/main" id="{02716B93-C7FF-4DA1-A46F-1D844B4326C6}"/>
              </a:ext>
            </a:extLst>
          </p:cNvPr>
          <p:cNvPicPr>
            <a:picLocks noChangeAspect="1"/>
          </p:cNvPicPr>
          <p:nvPr/>
        </p:nvPicPr>
        <p:blipFill>
          <a:blip r:embed="rId5"/>
          <a:stretch>
            <a:fillRect/>
          </a:stretch>
        </p:blipFill>
        <p:spPr>
          <a:xfrm>
            <a:off x="3496407" y="5380417"/>
            <a:ext cx="2556234" cy="3548636"/>
          </a:xfrm>
          <a:prstGeom prst="rect">
            <a:avLst/>
          </a:prstGeom>
        </p:spPr>
      </p:pic>
      <p:pic>
        <p:nvPicPr>
          <p:cNvPr id="6" name="Picture 5">
            <a:extLst>
              <a:ext uri="{FF2B5EF4-FFF2-40B4-BE49-F238E27FC236}">
                <a16:creationId xmlns:a16="http://schemas.microsoft.com/office/drawing/2014/main" id="{ACD75485-DD40-4A8B-816E-6E650DA6B12F}"/>
              </a:ext>
            </a:extLst>
          </p:cNvPr>
          <p:cNvPicPr>
            <a:picLocks noChangeAspect="1"/>
          </p:cNvPicPr>
          <p:nvPr/>
        </p:nvPicPr>
        <p:blipFill>
          <a:blip r:embed="rId6"/>
          <a:stretch>
            <a:fillRect/>
          </a:stretch>
        </p:blipFill>
        <p:spPr>
          <a:xfrm>
            <a:off x="6337941" y="5366268"/>
            <a:ext cx="2156562" cy="3576934"/>
          </a:xfrm>
          <a:prstGeom prst="rect">
            <a:avLst/>
          </a:prstGeom>
        </p:spPr>
      </p:pic>
      <p:pic>
        <p:nvPicPr>
          <p:cNvPr id="11" name="Picture 10">
            <a:extLst>
              <a:ext uri="{FF2B5EF4-FFF2-40B4-BE49-F238E27FC236}">
                <a16:creationId xmlns:a16="http://schemas.microsoft.com/office/drawing/2014/main" id="{5C2007D4-F216-4F4A-9EB1-77E6B559784F}"/>
              </a:ext>
            </a:extLst>
          </p:cNvPr>
          <p:cNvPicPr>
            <a:picLocks noChangeAspect="1"/>
          </p:cNvPicPr>
          <p:nvPr/>
        </p:nvPicPr>
        <p:blipFill>
          <a:blip r:embed="rId7"/>
          <a:stretch>
            <a:fillRect/>
          </a:stretch>
        </p:blipFill>
        <p:spPr>
          <a:xfrm>
            <a:off x="9294359" y="4731274"/>
            <a:ext cx="4722913" cy="2982893"/>
          </a:xfrm>
          <a:prstGeom prst="rect">
            <a:avLst/>
          </a:prstGeom>
        </p:spPr>
      </p:pic>
      <p:pic>
        <p:nvPicPr>
          <p:cNvPr id="20" name="Picture 19">
            <a:extLst>
              <a:ext uri="{FF2B5EF4-FFF2-40B4-BE49-F238E27FC236}">
                <a16:creationId xmlns:a16="http://schemas.microsoft.com/office/drawing/2014/main" id="{6D26B33B-3954-4885-93FA-29FCFA9B646D}"/>
              </a:ext>
            </a:extLst>
          </p:cNvPr>
          <p:cNvPicPr>
            <a:picLocks noChangeAspect="1"/>
          </p:cNvPicPr>
          <p:nvPr/>
        </p:nvPicPr>
        <p:blipFill>
          <a:blip r:embed="rId8"/>
          <a:stretch>
            <a:fillRect/>
          </a:stretch>
        </p:blipFill>
        <p:spPr>
          <a:xfrm>
            <a:off x="3446162" y="9495481"/>
            <a:ext cx="5361630" cy="793574"/>
          </a:xfrm>
          <a:prstGeom prst="rect">
            <a:avLst/>
          </a:prstGeom>
        </p:spPr>
      </p:pic>
    </p:spTree>
    <p:extLst>
      <p:ext uri="{BB962C8B-B14F-4D97-AF65-F5344CB8AC3E}">
        <p14:creationId xmlns:p14="http://schemas.microsoft.com/office/powerpoint/2010/main" val="417260815"/>
      </p:ext>
    </p:extLst>
  </p:cSld>
  <p:clrMapOvr>
    <a:masterClrMapping/>
  </p:clrMapOvr>
</p:sld>
</file>

<file path=ppt/theme/theme1.xml><?xml version="1.0" encoding="utf-8"?>
<a:theme xmlns:a="http://schemas.openxmlformats.org/drawingml/2006/main" name="NM 17-1092">
  <a:themeElements>
    <a:clrScheme name="Custom 15">
      <a:dk1>
        <a:srgbClr val="54585A"/>
      </a:dk1>
      <a:lt1>
        <a:sysClr val="window" lastClr="FFFFFF"/>
      </a:lt1>
      <a:dk2>
        <a:srgbClr val="514689"/>
      </a:dk2>
      <a:lt2>
        <a:srgbClr val="B8B7DA"/>
      </a:lt2>
      <a:accent1>
        <a:srgbClr val="7571B0"/>
      </a:accent1>
      <a:accent2>
        <a:srgbClr val="938FC3"/>
      </a:accent2>
      <a:accent3>
        <a:srgbClr val="00A144"/>
      </a:accent3>
      <a:accent4>
        <a:srgbClr val="CFD641"/>
      </a:accent4>
      <a:accent5>
        <a:srgbClr val="DF6426"/>
      </a:accent5>
      <a:accent6>
        <a:srgbClr val="EDAC1A"/>
      </a:accent6>
      <a:hlink>
        <a:srgbClr val="7571B0"/>
      </a:hlink>
      <a:folHlink>
        <a:srgbClr val="D4D5D6"/>
      </a:folHlink>
    </a:clrScheme>
    <a:fontScheme name="Custom 2">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45CDB3C9869154DB43348B7905FC03A" ma:contentTypeVersion="9" ma:contentTypeDescription="Create a new document." ma:contentTypeScope="" ma:versionID="5ade9337ba367defcaddd8bacca85077">
  <xsd:schema xmlns:xsd="http://www.w3.org/2001/XMLSchema" xmlns:xs="http://www.w3.org/2001/XMLSchema" xmlns:p="http://schemas.microsoft.com/office/2006/metadata/properties" xmlns:ns2="559580b6-00d7-43fe-be61-2ff7ed70d44c" targetNamespace="http://schemas.microsoft.com/office/2006/metadata/properties" ma:root="true" ma:fieldsID="e92fe49aef988f949f94ae9c1c43d660" ns2:_="">
    <xsd:import namespace="559580b6-00d7-43fe-be61-2ff7ed70d44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59580b6-00d7-43fe-be61-2ff7ed70d44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523846-1724-4E98-B6BC-15B749A465D7}">
  <ds:schemaRefs>
    <ds:schemaRef ds:uri="http://schemas.microsoft.com/sharepoint/v3/contenttype/forms"/>
  </ds:schemaRefs>
</ds:datastoreItem>
</file>

<file path=customXml/itemProps2.xml><?xml version="1.0" encoding="utf-8"?>
<ds:datastoreItem xmlns:ds="http://schemas.openxmlformats.org/officeDocument/2006/customXml" ds:itemID="{A6CF6597-8BD7-4868-AD84-7AD14C3546A5}">
  <ds:schemaRefs>
    <ds:schemaRef ds:uri="http://purl.org/dc/terms/"/>
    <ds:schemaRef ds:uri="http://purl.org/dc/elements/1.1/"/>
    <ds:schemaRef ds:uri="http://schemas.microsoft.com/office/2006/documentManagement/types"/>
    <ds:schemaRef ds:uri="http://www.w3.org/XML/1998/namespace"/>
    <ds:schemaRef ds:uri="http://purl.org/dc/dcmitype/"/>
    <ds:schemaRef ds:uri="http://schemas.microsoft.com/office/infopath/2007/PartnerControls"/>
    <ds:schemaRef ds:uri="http://schemas.openxmlformats.org/package/2006/metadata/core-properties"/>
    <ds:schemaRef ds:uri="559580b6-00d7-43fe-be61-2ff7ed70d44c"/>
    <ds:schemaRef ds:uri="http://schemas.microsoft.com/office/2006/metadata/properties"/>
  </ds:schemaRefs>
</ds:datastoreItem>
</file>

<file path=customXml/itemProps3.xml><?xml version="1.0" encoding="utf-8"?>
<ds:datastoreItem xmlns:ds="http://schemas.openxmlformats.org/officeDocument/2006/customXml" ds:itemID="{EEFE9378-B6D4-4EF8-9A55-B26A3AC5ADA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59580b6-00d7-43fe-be61-2ff7ed70d44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Default Theme.thmx</Template>
  <TotalTime>4552</TotalTime>
  <Words>892</Words>
  <Application>Microsoft Office PowerPoint</Application>
  <PresentationFormat>Custom</PresentationFormat>
  <Paragraphs>62</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Times New Roman</vt:lpstr>
      <vt:lpstr>Wingdings</vt:lpstr>
      <vt:lpstr>NM 17-1092</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Clinical Presentation Poster</dc:title>
  <dc:creator>cheryl peaslee</dc:creator>
  <cp:lastModifiedBy>Bingley, Emily</cp:lastModifiedBy>
  <cp:revision>151</cp:revision>
  <cp:lastPrinted>2021-08-09T21:16:35Z</cp:lastPrinted>
  <dcterms:created xsi:type="dcterms:W3CDTF">2017-04-25T19:17:24Z</dcterms:created>
  <dcterms:modified xsi:type="dcterms:W3CDTF">2021-09-01T14:56:21Z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0x010100945CDB3C9869154DB43348B7905FC03A</vt:lpwstr>
  </property>
</Properties>
</file>