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49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21945600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orient="horz" pos="13615">
          <p15:clr>
            <a:srgbClr val="A4A3A4"/>
          </p15:clr>
        </p15:guide>
        <p15:guide id="3" orient="horz" pos="2232">
          <p15:clr>
            <a:srgbClr val="A4A3A4"/>
          </p15:clr>
        </p15:guide>
        <p15:guide id="4" pos="27467">
          <p15:clr>
            <a:srgbClr val="A4A3A4"/>
          </p15:clr>
        </p15:guide>
        <p15:guide id="5" pos="6133">
          <p15:clr>
            <a:srgbClr val="A4A3A4"/>
          </p15:clr>
        </p15:guide>
        <p15:guide id="6" pos="166">
          <p15:clr>
            <a:srgbClr val="A4A3A4"/>
          </p15:clr>
        </p15:guide>
        <p15:guide id="7" pos="6651">
          <p15:clr>
            <a:srgbClr val="A4A3A4"/>
          </p15:clr>
        </p15:guide>
        <p15:guide id="8" pos="13746">
          <p15:clr>
            <a:srgbClr val="A4A3A4"/>
          </p15:clr>
        </p15:guide>
        <p15:guide id="9" pos="13955">
          <p15:clr>
            <a:srgbClr val="A4A3A4"/>
          </p15:clr>
        </p15:guide>
        <p15:guide id="10" pos="21087">
          <p15:clr>
            <a:srgbClr val="A4A3A4"/>
          </p15:clr>
        </p15:guide>
        <p15:guide id="11" pos="21458">
          <p15:clr>
            <a:srgbClr val="A4A3A4"/>
          </p15:clr>
        </p15:guide>
        <p15:guide id="12" pos="264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pos="21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5B"/>
    <a:srgbClr val="FFAC00"/>
    <a:srgbClr val="00B5E2"/>
    <a:srgbClr val="000000"/>
    <a:srgbClr val="FFFFFF"/>
    <a:srgbClr val="5887B0"/>
    <a:srgbClr val="F1EDE8"/>
    <a:srgbClr val="D00C18"/>
    <a:srgbClr val="1B4D79"/>
    <a:srgbClr val="D10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075" autoAdjust="0"/>
  </p:normalViewPr>
  <p:slideViewPr>
    <p:cSldViewPr snapToGrid="0" snapToObjects="1" showGuides="1">
      <p:cViewPr varScale="1">
        <p:scale>
          <a:sx n="24" d="100"/>
          <a:sy n="24" d="100"/>
        </p:scale>
        <p:origin x="168" y="163"/>
      </p:cViewPr>
      <p:guideLst>
        <p:guide orient="horz" pos="1960"/>
        <p:guide orient="horz" pos="13615"/>
        <p:guide orient="horz" pos="2232"/>
        <p:guide pos="27467"/>
        <p:guide pos="6133"/>
        <p:guide pos="166"/>
        <p:guide pos="6651"/>
        <p:guide pos="13746"/>
        <p:guide pos="13955"/>
        <p:guide pos="21087"/>
        <p:guide pos="21458"/>
        <p:guide pos="264"/>
        <p:guide pos="288"/>
        <p:guide pos="21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37" d="100"/>
          <a:sy n="37" d="100"/>
        </p:scale>
        <p:origin x="-14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28975" y="8863013"/>
            <a:ext cx="539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165" tIns="36373" rIns="71165" bIns="36373">
            <a:spAutoFit/>
          </a:bodyPr>
          <a:lstStyle/>
          <a:p>
            <a:pPr algn="ctr" defTabSz="706438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Times New Roman" pitchFamily="18" charset="0"/>
              </a:rPr>
              <a:t>Page </a:t>
            </a:r>
            <a:fld id="{A15C567A-69B5-4E5F-9DF4-7B979C6CA737}" type="slidenum">
              <a:rPr lang="en-US" sz="900">
                <a:solidFill>
                  <a:schemeClr val="tx1"/>
                </a:solidFill>
                <a:latin typeface="Times New Roman" pitchFamily="18" charset="0"/>
              </a:rPr>
              <a:pPr algn="ctr" defTabSz="706438">
                <a:lnSpc>
                  <a:spcPct val="90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28975" y="8863013"/>
            <a:ext cx="5397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165" tIns="36373" rIns="71165" bIns="36373">
            <a:spAutoFit/>
          </a:bodyPr>
          <a:lstStyle/>
          <a:p>
            <a:pPr algn="ctr" defTabSz="706438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Times New Roman" pitchFamily="18" charset="0"/>
              </a:rPr>
              <a:t>Page </a:t>
            </a:r>
            <a:fld id="{EED8D2D2-913E-4672-BD2F-217EAC0A940D}" type="slidenum">
              <a:rPr lang="en-US" sz="900">
                <a:solidFill>
                  <a:schemeClr val="tx1"/>
                </a:solidFill>
                <a:latin typeface="Times New Roman" pitchFamily="18" charset="0"/>
              </a:rPr>
              <a:pPr algn="ctr" defTabSz="706438">
                <a:lnSpc>
                  <a:spcPct val="90000"/>
                </a:lnSpc>
              </a:pPr>
              <a:t>‹#›</a:t>
            </a:fld>
            <a:endParaRPr 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435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910" tIns="36373" rIns="75910" bIns="36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1277938"/>
            <a:ext cx="4645025" cy="2322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1217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74650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6125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19188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93838" algn="l" defTabSz="746125" rtl="0" eaLnBrk="0" fontAlgn="base" hangingPunct="0">
      <a:lnSpc>
        <a:spcPct val="90000"/>
      </a:lnSpc>
      <a:spcBef>
        <a:spcPct val="4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3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77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72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879475"/>
            <a:ext cx="9875837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79475"/>
            <a:ext cx="29475113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11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6725"/>
            <a:ext cx="37306250" cy="470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6475"/>
            <a:ext cx="30724475" cy="56070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B715-7ED1-4334-88B2-EB0AFE5F3236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5C49-9730-42D3-A072-2C3C1005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509B-C1F2-4233-9C42-A334B5D9BCDE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4348-20F3-43C3-BD41-A14C37482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1763"/>
            <a:ext cx="37307838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163"/>
            <a:ext cx="37307838" cy="4800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D8F3-3986-4751-B6C0-5F577E0B2175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F7DB-9879-4CF3-98CF-2A1C191C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5121275"/>
            <a:ext cx="19675475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5121275"/>
            <a:ext cx="19675475" cy="144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3141-31D9-48D2-AAED-3B661C4E86AA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68E5-DB18-4A4C-9767-C52F51143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1725"/>
            <a:ext cx="19392900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1725"/>
            <a:ext cx="19400837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7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3E4A-7E64-4638-9ED5-FE22912CC27D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29B6-D307-4807-A7A4-89D57A4A2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84E2-0403-4598-99FB-8730BEBB2583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4262-559B-487D-AA0F-001E19C9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7D6D-12B9-4924-80CE-3D2891B7F391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081A-CC6E-4367-A469-D32B2F99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3125"/>
            <a:ext cx="14439900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3125"/>
            <a:ext cx="245364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638"/>
            <a:ext cx="14439900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6FFA-2333-4846-AB4A-56C4B6E544D6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BFFD-B081-43AB-A2D5-33EED09D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0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2238"/>
            <a:ext cx="26335037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0563"/>
            <a:ext cx="26335037" cy="13168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163"/>
            <a:ext cx="26335037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03F2-65EC-4DE6-925D-C4A5ECF79E30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C534-14A5-4D04-B709-29475A9E2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8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FFFB-4061-4A35-A733-1480BAF8EDF6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E41E-B070-4DEE-AD19-AB0FB5D2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879475"/>
            <a:ext cx="9875837" cy="18724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79475"/>
            <a:ext cx="29475113" cy="1872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E9DC-6BB3-4A43-AAB6-0CF2D0B000DE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6589-AEF0-42B2-A8A2-33388F7D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6725"/>
            <a:ext cx="37306250" cy="470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6475"/>
            <a:ext cx="30724475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D18C-B4DF-40F2-B289-F92572A6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3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2B2F-4CA8-418A-84F4-F1561AAC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1763"/>
            <a:ext cx="37307838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163"/>
            <a:ext cx="37307838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E246-3B97-41B2-A07B-C532B9F0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4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5119688"/>
            <a:ext cx="19673887" cy="144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5119688"/>
            <a:ext cx="19673888" cy="144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933F-19C0-4D2F-BC44-B0956E1E4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1725"/>
            <a:ext cx="19392900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1725"/>
            <a:ext cx="19400837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7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A324-43A4-48D0-BFD3-4C56725D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5E4-876F-4E92-A560-6491A7D56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5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04A0-C93C-476E-AF54-8CEFD48F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1763"/>
            <a:ext cx="37307838" cy="4359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163"/>
            <a:ext cx="37307838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74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3125"/>
            <a:ext cx="14439900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3125"/>
            <a:ext cx="245364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638"/>
            <a:ext cx="14439900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3CB1-FFCE-40BD-95FF-36672C936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9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2238"/>
            <a:ext cx="26335037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0563"/>
            <a:ext cx="26335037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163"/>
            <a:ext cx="26335037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15B-0F02-421D-BC14-351B527F1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A7E9-750C-474D-91CE-42C96FC41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8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877888"/>
            <a:ext cx="9874250" cy="187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877888"/>
            <a:ext cx="29473525" cy="187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323C-2F24-44BB-A54D-4F2AECB0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5121275"/>
            <a:ext cx="19675475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47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40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2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3125"/>
            <a:ext cx="14439900" cy="37195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3125"/>
            <a:ext cx="24536400" cy="18730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638"/>
            <a:ext cx="14439900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4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-52389"/>
            <a:ext cx="43891200" cy="32004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txBody>
          <a:bodyPr/>
          <a:lstStyle/>
          <a:p>
            <a:pPr defTabSz="1219200"/>
            <a:endParaRPr lang="en-US"/>
          </a:p>
        </p:txBody>
      </p:sp>
      <p:sp>
        <p:nvSpPr>
          <p:cNvPr id="2" name="Chord 1"/>
          <p:cNvSpPr/>
          <p:nvPr userDrawn="1"/>
        </p:nvSpPr>
        <p:spPr bwMode="auto">
          <a:xfrm>
            <a:off x="80682" y="-52389"/>
            <a:ext cx="2795689" cy="3010742"/>
          </a:xfrm>
          <a:prstGeom prst="chord">
            <a:avLst/>
          </a:prstGeom>
          <a:solidFill>
            <a:srgbClr val="00205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" y="21730446"/>
            <a:ext cx="43891201" cy="228600"/>
          </a:xfrm>
          <a:prstGeom prst="rect">
            <a:avLst/>
          </a:prstGeom>
          <a:solidFill>
            <a:srgbClr val="00B5E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0" y="-1008141"/>
            <a:ext cx="2437926" cy="4586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2pPr>
      <a:lvl3pPr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3pPr>
      <a:lvl4pPr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4pPr>
      <a:lvl5pPr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5pPr>
      <a:lvl6pPr marL="457200"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6pPr>
      <a:lvl7pPr marL="914400"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7pPr>
      <a:lvl8pPr marL="1371600"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8pPr>
      <a:lvl9pPr marL="1828800" algn="l" defTabSz="2743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Helvetica" pitchFamily="2" charset="0"/>
        </a:defRPr>
      </a:lvl9pPr>
    </p:titleStyle>
    <p:bodyStyle>
      <a:lvl1pPr marL="858838" indent="-8588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-65" charset="2"/>
        <a:buChar char=""/>
        <a:defRPr sz="6100" b="1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5600" b="1">
          <a:solidFill>
            <a:schemeClr val="tx1"/>
          </a:solidFill>
          <a:latin typeface="+mn-lt"/>
        </a:defRPr>
      </a:lvl2pPr>
      <a:lvl3pPr marL="3429000" indent="-685800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4800" b="1">
          <a:solidFill>
            <a:schemeClr val="tx1"/>
          </a:solidFill>
          <a:latin typeface="+mn-lt"/>
        </a:defRPr>
      </a:lvl3pPr>
      <a:lvl4pPr marL="46307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-65" charset="2"/>
        <a:buChar char=""/>
        <a:defRPr sz="4300" b="1">
          <a:solidFill>
            <a:schemeClr val="tx1"/>
          </a:solidFill>
          <a:latin typeface="+mn-lt"/>
        </a:defRPr>
      </a:lvl4pPr>
      <a:lvl5pPr marL="60023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4300" b="1">
          <a:solidFill>
            <a:schemeClr val="tx1"/>
          </a:solidFill>
          <a:latin typeface="+mn-lt"/>
        </a:defRPr>
      </a:lvl5pPr>
      <a:lvl6pPr marL="64595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4300" b="1">
          <a:solidFill>
            <a:schemeClr val="tx1"/>
          </a:solidFill>
          <a:latin typeface="+mn-lt"/>
        </a:defRPr>
      </a:lvl6pPr>
      <a:lvl7pPr marL="69167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4300" b="1">
          <a:solidFill>
            <a:schemeClr val="tx1"/>
          </a:solidFill>
          <a:latin typeface="+mn-lt"/>
        </a:defRPr>
      </a:lvl7pPr>
      <a:lvl8pPr marL="73739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4300" b="1">
          <a:solidFill>
            <a:schemeClr val="tx1"/>
          </a:solidFill>
          <a:latin typeface="+mn-lt"/>
        </a:defRPr>
      </a:lvl8pPr>
      <a:lvl9pPr marL="7831138" indent="-515938" algn="l" defTabSz="2743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4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879475"/>
            <a:ext cx="3950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5121275"/>
            <a:ext cx="39503350" cy="144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20340638"/>
            <a:ext cx="102425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E1CBB6-6070-4945-B958-5E9557DD0196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20340638"/>
            <a:ext cx="139001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20340638"/>
            <a:ext cx="1024255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69F003-1C8B-4182-B609-B1FE2F02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877888"/>
            <a:ext cx="395001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5119688"/>
            <a:ext cx="39500175" cy="144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19985038"/>
            <a:ext cx="10239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defTabSz="1219200">
              <a:defRPr sz="19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19985038"/>
            <a:ext cx="13896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defTabSz="1219200">
              <a:defRPr sz="19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19985038"/>
            <a:ext cx="10239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defTabSz="1219200">
              <a:defRPr sz="19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7C47C86B-49D1-4EE9-82EF-3DA4F8DE0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00" indent="-304800" algn="l" defTabSz="12192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600" indent="-304800" algn="l" defTabSz="1219200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200" indent="-304800" algn="l" defTabSz="1219200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200400" indent="-304800" algn="l" defTabSz="1219200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657600" indent="-304800" algn="l" defTabSz="1219200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114800" indent="-304800" algn="l" defTabSz="1219200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4572000" indent="-304800" algn="l" defTabSz="1219200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ord 56">
            <a:extLst>
              <a:ext uri="{FF2B5EF4-FFF2-40B4-BE49-F238E27FC236}">
                <a16:creationId xmlns:a16="http://schemas.microsoft.com/office/drawing/2014/main" id="{F53343DA-990D-4F0A-848B-28540711A919}"/>
              </a:ext>
            </a:extLst>
          </p:cNvPr>
          <p:cNvSpPr/>
          <p:nvPr/>
        </p:nvSpPr>
        <p:spPr bwMode="auto">
          <a:xfrm>
            <a:off x="473702" y="8872181"/>
            <a:ext cx="875985" cy="769245"/>
          </a:xfrm>
          <a:prstGeom prst="chord">
            <a:avLst/>
          </a:prstGeom>
          <a:solidFill>
            <a:srgbClr val="FFA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670300" y="284888"/>
            <a:ext cx="38249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8000" dirty="0">
                <a:solidFill>
                  <a:srgbClr val="FFAC00"/>
                </a:solidFill>
                <a:latin typeface="Arial Black" pitchFamily="34" charset="0"/>
              </a:rPr>
              <a:t>Positioning the Parturient for a Positive Labor &amp; Birth</a:t>
            </a:r>
          </a:p>
          <a:p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Mary M. Murphy, MSN, RNC, CLC</a:t>
            </a:r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724091" y="13775291"/>
            <a:ext cx="1421950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has shown that upright positioning, frequent position changes, and the use of positioning tools such as a peanut ball can reduce the time spent in the first stage of labor, along with the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having a cesarean section. </a:t>
            </a:r>
          </a:p>
        </p:txBody>
      </p:sp>
      <p:sp>
        <p:nvSpPr>
          <p:cNvPr id="2" name="Chord 1"/>
          <p:cNvSpPr/>
          <p:nvPr/>
        </p:nvSpPr>
        <p:spPr bwMode="auto">
          <a:xfrm>
            <a:off x="511886" y="12654226"/>
            <a:ext cx="978628" cy="862197"/>
          </a:xfrm>
          <a:prstGeom prst="chord">
            <a:avLst/>
          </a:prstGeom>
          <a:solidFill>
            <a:srgbClr val="FFA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950" y="12715589"/>
            <a:ext cx="556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cap="all" dirty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73702" y="3607424"/>
            <a:ext cx="3712777" cy="969791"/>
            <a:chOff x="1855301" y="5702786"/>
            <a:chExt cx="3712777" cy="969791"/>
          </a:xfrm>
        </p:grpSpPr>
        <p:sp>
          <p:nvSpPr>
            <p:cNvPr id="14" name="Chord 13"/>
            <p:cNvSpPr/>
            <p:nvPr/>
          </p:nvSpPr>
          <p:spPr bwMode="auto">
            <a:xfrm>
              <a:off x="1855301" y="5702786"/>
              <a:ext cx="946710" cy="946710"/>
            </a:xfrm>
            <a:prstGeom prst="chord">
              <a:avLst/>
            </a:prstGeom>
            <a:solidFill>
              <a:srgbClr val="FFA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3028" y="5842314"/>
              <a:ext cx="3575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Problem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553992" y="3629989"/>
            <a:ext cx="5330089" cy="844917"/>
            <a:chOff x="263525" y="15857258"/>
            <a:chExt cx="5140325" cy="946710"/>
          </a:xfrm>
        </p:grpSpPr>
        <p:sp>
          <p:nvSpPr>
            <p:cNvPr id="18" name="Chord 17"/>
            <p:cNvSpPr/>
            <p:nvPr/>
          </p:nvSpPr>
          <p:spPr bwMode="auto">
            <a:xfrm>
              <a:off x="263525" y="15857258"/>
              <a:ext cx="946710" cy="946710"/>
            </a:xfrm>
            <a:prstGeom prst="chord">
              <a:avLst/>
            </a:prstGeom>
            <a:solidFill>
              <a:srgbClr val="FFA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794" y="15903508"/>
              <a:ext cx="4860056" cy="684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Methods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56350" y="15577800"/>
            <a:ext cx="3836599" cy="946710"/>
            <a:chOff x="19616738" y="3343789"/>
            <a:chExt cx="3836599" cy="946710"/>
          </a:xfrm>
        </p:grpSpPr>
        <p:sp>
          <p:nvSpPr>
            <p:cNvPr id="19" name="Chord 18"/>
            <p:cNvSpPr/>
            <p:nvPr/>
          </p:nvSpPr>
          <p:spPr bwMode="auto">
            <a:xfrm>
              <a:off x="19616738" y="3343789"/>
              <a:ext cx="946710" cy="946710"/>
            </a:xfrm>
            <a:prstGeom prst="chord">
              <a:avLst/>
            </a:prstGeom>
            <a:solidFill>
              <a:srgbClr val="FFA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87812" y="3443833"/>
              <a:ext cx="3565525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Results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58899" y="8888190"/>
            <a:ext cx="6016904" cy="964155"/>
            <a:chOff x="34072701" y="3489512"/>
            <a:chExt cx="6016904" cy="964155"/>
          </a:xfrm>
        </p:grpSpPr>
        <p:sp>
          <p:nvSpPr>
            <p:cNvPr id="16" name="Chord 15"/>
            <p:cNvSpPr/>
            <p:nvPr/>
          </p:nvSpPr>
          <p:spPr bwMode="auto">
            <a:xfrm>
              <a:off x="34072701" y="3489512"/>
              <a:ext cx="946710" cy="946710"/>
            </a:xfrm>
            <a:prstGeom prst="chord">
              <a:avLst/>
            </a:prstGeom>
            <a:solidFill>
              <a:srgbClr val="FFA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35945" y="3623405"/>
              <a:ext cx="5753660" cy="830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Conclusions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07224" y="12563320"/>
            <a:ext cx="5562600" cy="898589"/>
            <a:chOff x="32058167" y="11996657"/>
            <a:chExt cx="5562600" cy="946710"/>
          </a:xfrm>
        </p:grpSpPr>
        <p:sp>
          <p:nvSpPr>
            <p:cNvPr id="21" name="Chord 20"/>
            <p:cNvSpPr/>
            <p:nvPr/>
          </p:nvSpPr>
          <p:spPr bwMode="auto">
            <a:xfrm>
              <a:off x="32358111" y="11996657"/>
              <a:ext cx="946710" cy="946710"/>
            </a:xfrm>
            <a:prstGeom prst="chord">
              <a:avLst/>
            </a:prstGeom>
            <a:solidFill>
              <a:srgbClr val="FFA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58167" y="12091392"/>
              <a:ext cx="5562600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Implications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107224" y="17323290"/>
            <a:ext cx="8412163" cy="1136531"/>
            <a:chOff x="33724105" y="17602399"/>
            <a:chExt cx="8412163" cy="1136531"/>
          </a:xfrm>
        </p:grpSpPr>
        <p:sp>
          <p:nvSpPr>
            <p:cNvPr id="8" name="Isosceles Triangle 7"/>
            <p:cNvSpPr/>
            <p:nvPr/>
          </p:nvSpPr>
          <p:spPr bwMode="auto">
            <a:xfrm rot="4053751">
              <a:off x="34177206" y="17680781"/>
              <a:ext cx="1136531" cy="979768"/>
            </a:xfrm>
            <a:prstGeom prst="triangle">
              <a:avLst/>
            </a:prstGeom>
            <a:solidFill>
              <a:srgbClr val="00B5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24105" y="17841631"/>
              <a:ext cx="8412163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cap="all" dirty="0">
                  <a:solidFill>
                    <a:srgbClr val="00205B"/>
                  </a:solidFill>
                  <a:latin typeface="Arial" pitchFamily="34" charset="0"/>
                  <a:cs typeface="Arial" pitchFamily="34" charset="0"/>
                </a:rPr>
                <a:t>Acknowledgements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386" y="19055083"/>
            <a:ext cx="1897156" cy="1897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C3047-04C6-4A15-AB44-D9749BC0577C}"/>
              </a:ext>
            </a:extLst>
          </p:cNvPr>
          <p:cNvSpPr txBox="1"/>
          <p:nvPr/>
        </p:nvSpPr>
        <p:spPr>
          <a:xfrm>
            <a:off x="701231" y="4803882"/>
            <a:ext cx="142423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Cesarean sections carry increased risk of maternal morbidity and mortality, NICU admissions, and healthcare costs.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cited indication for primary cesarean is the “failure to progress.”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Factors that increase the risk of failed labor progress: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lack of mobility, patient’s care provider, and the nurse assigned to a patient.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Healthy People 2020 measure: Nulliparous Term Singleton Vertex (NTSV) cesarean rate target 23.9%.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mplementation site September 2018 to February 2019 NTSV rate 24.23%.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4A1A0-A8CF-4DE4-BE59-A73697985126}"/>
              </a:ext>
            </a:extLst>
          </p:cNvPr>
          <p:cNvSpPr txBox="1"/>
          <p:nvPr/>
        </p:nvSpPr>
        <p:spPr>
          <a:xfrm>
            <a:off x="16064652" y="4746338"/>
            <a:ext cx="136453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improvement project.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Evidence-based and expert literature about labor positioning utilized to create a computer-based education training (CBT) module and hands on training.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 framework: Innovation Implementation framework.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site: 6-bed urban, level III perinatal center.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 nurse participants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12775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Measures: 1) chart review of number of position changes charted by nurses pre-and-post intervention, 2) nursing survey on confidence, competence, and intention pre-and-post intervention, 3)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NTSV rates pre-and-post intervention.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140C2-42FF-4CE8-B607-85385731B2D2}"/>
              </a:ext>
            </a:extLst>
          </p:cNvPr>
          <p:cNvSpPr txBox="1"/>
          <p:nvPr/>
        </p:nvSpPr>
        <p:spPr>
          <a:xfrm>
            <a:off x="30733688" y="13982969"/>
            <a:ext cx="12566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 is anticipated to increase nursing confidence,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competence, and intention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labor positioning, and therefore increased number of patient position changes.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project, along with other interventions in the Promoting Vaginal Birth toolkit, could assist in decreasing the clinical site’s cesarean rate.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7BBB61-152C-4FF8-9867-75C9C7ED2F97}"/>
              </a:ext>
            </a:extLst>
          </p:cNvPr>
          <p:cNvSpPr txBox="1"/>
          <p:nvPr/>
        </p:nvSpPr>
        <p:spPr>
          <a:xfrm>
            <a:off x="30746488" y="18972609"/>
            <a:ext cx="10144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Carrie Klima, PhD, CNM, FACNM, FAAN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Patricia Green, MSN, CNM, WHNP-BC, CLC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My wonderful labor Positioning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Leadership and nursing staff at clinical site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31FB86-7F42-4E39-A54F-A048929A9EF1}"/>
              </a:ext>
            </a:extLst>
          </p:cNvPr>
          <p:cNvSpPr txBox="1"/>
          <p:nvPr/>
        </p:nvSpPr>
        <p:spPr>
          <a:xfrm>
            <a:off x="16044821" y="16907253"/>
            <a:ext cx="135639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 number of nurses educated 26, remainder completed by June 1st.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verage charted position changes three months prior to intervention 12.3 and increased to 13.3 for three months post-intervention.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 labor positioning survey pre-intervention score average 19.9 and increased post-intervention to 21.7.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NTSV cesarean rate average three months prior to implementation 17.8%, and 17.5% two months following implementation.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F037D-F430-45B4-A388-D2ED2A5688D6}"/>
              </a:ext>
            </a:extLst>
          </p:cNvPr>
          <p:cNvSpPr txBox="1"/>
          <p:nvPr/>
        </p:nvSpPr>
        <p:spPr>
          <a:xfrm>
            <a:off x="30746488" y="10081913"/>
            <a:ext cx="122458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Well received by nursing staff, OB providers, and management.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Will become part of hospital system’s education as part of their Promoting Vaginal Birth initiative.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Unclear if cesarean rates affected by this project.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01E9E5-6DBC-4E2A-B5FA-9590A7C9B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45" t="736" r="7856" b="22073"/>
          <a:stretch/>
        </p:blipFill>
        <p:spPr>
          <a:xfrm>
            <a:off x="22841468" y="10565029"/>
            <a:ext cx="6947461" cy="4283974"/>
          </a:xfrm>
          <a:prstGeom prst="rect">
            <a:avLst/>
          </a:prstGeom>
          <a:ln w="5715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1A13A0-A39B-4EF7-AB8A-95A42C0A17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68" t="20121" r="13089" b="9570"/>
          <a:stretch/>
        </p:blipFill>
        <p:spPr>
          <a:xfrm>
            <a:off x="15553992" y="10565029"/>
            <a:ext cx="6947461" cy="4222563"/>
          </a:xfrm>
          <a:prstGeom prst="rect">
            <a:avLst/>
          </a:prstGeom>
          <a:ln w="5715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0297ABA-F34D-4178-A085-E59B92DB2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48" t="19319" r="14340" b="16456"/>
          <a:stretch/>
        </p:blipFill>
        <p:spPr>
          <a:xfrm>
            <a:off x="8007415" y="16537241"/>
            <a:ext cx="6967351" cy="420758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548DC08-55C3-43A9-8254-8B9F7BE61912}"/>
              </a:ext>
            </a:extLst>
          </p:cNvPr>
          <p:cNvSpPr txBox="1"/>
          <p:nvPr/>
        </p:nvSpPr>
        <p:spPr>
          <a:xfrm>
            <a:off x="746951" y="9908898"/>
            <a:ext cx="14064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urpose of this project was to increase nurse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intention, competence, and confidence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labor positioning, and therefore increase patient position changes.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desired 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utcome for the project was to decrease the cesarean rate at the hospital implementation site.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0A255D-C46F-4F68-A5DB-BA5D1D3A067B}"/>
              </a:ext>
            </a:extLst>
          </p:cNvPr>
          <p:cNvSpPr txBox="1"/>
          <p:nvPr/>
        </p:nvSpPr>
        <p:spPr>
          <a:xfrm>
            <a:off x="712519" y="8941472"/>
            <a:ext cx="4613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PURPOSE</a:t>
            </a:r>
          </a:p>
          <a:p>
            <a:endParaRPr lang="en-US" dirty="0"/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B85EB6CC-5E5F-4DF2-976C-5829DA708D5A}"/>
              </a:ext>
            </a:extLst>
          </p:cNvPr>
          <p:cNvSpPr/>
          <p:nvPr/>
        </p:nvSpPr>
        <p:spPr bwMode="auto">
          <a:xfrm>
            <a:off x="701231" y="8773755"/>
            <a:ext cx="45719" cy="45719"/>
          </a:xfrm>
          <a:prstGeom prst="pi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D3151A5-B904-421C-B01C-D114E94B61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81" r="8388" b="17428"/>
          <a:stretch/>
        </p:blipFill>
        <p:spPr>
          <a:xfrm>
            <a:off x="746951" y="16527015"/>
            <a:ext cx="6967351" cy="4144955"/>
          </a:xfrm>
          <a:prstGeom prst="rect">
            <a:avLst/>
          </a:prstGeom>
          <a:ln w="5715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Chart, bar chart&#10;&#10;Description automatically generated">
            <a:extLst>
              <a:ext uri="{FF2B5EF4-FFF2-40B4-BE49-F238E27FC236}">
                <a16:creationId xmlns:a16="http://schemas.microsoft.com/office/drawing/2014/main" id="{88CA5371-790C-43F3-B449-1F77C5D731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013" y="3754412"/>
            <a:ext cx="6366943" cy="457219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2" descr="Chart&#10;&#10;Description automatically generated">
            <a:extLst>
              <a:ext uri="{FF2B5EF4-FFF2-40B4-BE49-F238E27FC236}">
                <a16:creationId xmlns:a16="http://schemas.microsoft.com/office/drawing/2014/main" id="{D92D132E-C267-47F4-83BD-3F78794C16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827" y="3768426"/>
            <a:ext cx="6277142" cy="4554241"/>
          </a:xfrm>
          <a:prstGeom prst="rect">
            <a:avLst/>
          </a:prstGeom>
          <a:ln w="5715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icrosoft Office 98">
  <a:themeElements>
    <a:clrScheme name="">
      <a:dk1>
        <a:srgbClr val="FFFFFF"/>
      </a:dk1>
      <a:lt1>
        <a:srgbClr val="FFFFFF"/>
      </a:lt1>
      <a:dk2>
        <a:srgbClr val="FCF305"/>
      </a:dk2>
      <a:lt2>
        <a:srgbClr val="00279F"/>
      </a:lt2>
      <a:accent1>
        <a:srgbClr val="F57B49"/>
      </a:accent1>
      <a:accent2>
        <a:srgbClr val="93054F"/>
      </a:accent2>
      <a:accent3>
        <a:srgbClr val="FFFFFF"/>
      </a:accent3>
      <a:accent4>
        <a:srgbClr val="DADADA"/>
      </a:accent4>
      <a:accent5>
        <a:srgbClr val="F9BFB1"/>
      </a:accent5>
      <a:accent6>
        <a:srgbClr val="850447"/>
      </a:accent6>
      <a:hlink>
        <a:srgbClr val="DD0806"/>
      </a:hlink>
      <a:folHlink>
        <a:srgbClr val="919191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19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19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19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19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37764</TotalTime>
  <Pages>1</Pages>
  <Words>472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Helvetica</vt:lpstr>
      <vt:lpstr>Monotype Sorts</vt:lpstr>
      <vt:lpstr>Times</vt:lpstr>
      <vt:lpstr>Times New Roman</vt:lpstr>
      <vt:lpstr>Microsoft Office 98</vt:lpstr>
      <vt:lpstr>1_Custom Design</vt:lpstr>
      <vt:lpstr>Custom Design</vt:lpstr>
      <vt:lpstr>PowerPoint Presentation</vt:lpstr>
    </vt:vector>
  </TitlesOfParts>
  <Company>UIC - College of Dentistry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Black Tea Extract on Oral Pathogens  Guoxian Wei*, Christine D. Wu, Jon  Nickelsen, James S. Wefel1 and Peter Lingström2</dc:title>
  <dc:creator>Dentistry Computer User</dc:creator>
  <cp:lastModifiedBy>Murphy, Mary McKenzie</cp:lastModifiedBy>
  <cp:revision>381</cp:revision>
  <cp:lastPrinted>2001-02-02T22:14:12Z</cp:lastPrinted>
  <dcterms:created xsi:type="dcterms:W3CDTF">2001-02-01T23:53:27Z</dcterms:created>
  <dcterms:modified xsi:type="dcterms:W3CDTF">2021-07-19T21:47:34Z</dcterms:modified>
</cp:coreProperties>
</file>