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0104100" cy="14077950"/>
  <p:notesSz cx="20104100" cy="140779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9F5A89-E82D-428B-AE21-4E29B585B2EC}" v="92" dt="2021-10-27T18:54:21.96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038" y="-47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en, Patricia" userId="bef831ef-837a-41d7-b6b0-1de0a1413703" providerId="ADAL" clId="{919F5A89-E82D-428B-AE21-4E29B585B2EC}"/>
    <pc:docChg chg="undo custSel modSld">
      <pc:chgData name="Green, Patricia" userId="bef831ef-837a-41d7-b6b0-1de0a1413703" providerId="ADAL" clId="{919F5A89-E82D-428B-AE21-4E29B585B2EC}" dt="2021-10-27T19:04:10.260" v="4296" actId="114"/>
      <pc:docMkLst>
        <pc:docMk/>
      </pc:docMkLst>
      <pc:sldChg chg="addSp delSp modSp mod">
        <pc:chgData name="Green, Patricia" userId="bef831ef-837a-41d7-b6b0-1de0a1413703" providerId="ADAL" clId="{919F5A89-E82D-428B-AE21-4E29B585B2EC}" dt="2021-10-27T19:04:10.260" v="4296" actId="114"/>
        <pc:sldMkLst>
          <pc:docMk/>
          <pc:sldMk cId="0" sldId="256"/>
        </pc:sldMkLst>
        <pc:spChg chg="del mod">
          <ac:chgData name="Green, Patricia" userId="bef831ef-837a-41d7-b6b0-1de0a1413703" providerId="ADAL" clId="{919F5A89-E82D-428B-AE21-4E29B585B2EC}" dt="2021-10-27T16:42:28.964" v="382" actId="478"/>
          <ac:spMkLst>
            <pc:docMk/>
            <pc:sldMk cId="0" sldId="256"/>
            <ac:spMk id="2" creationId="{168564E0-D263-4179-8A25-AA633A4A4FA0}"/>
          </ac:spMkLst>
        </pc:spChg>
        <pc:spChg chg="mod">
          <ac:chgData name="Green, Patricia" userId="bef831ef-837a-41d7-b6b0-1de0a1413703" providerId="ADAL" clId="{919F5A89-E82D-428B-AE21-4E29B585B2EC}" dt="2021-10-27T16:43:29.252" v="392" actId="1076"/>
          <ac:spMkLst>
            <pc:docMk/>
            <pc:sldMk cId="0" sldId="256"/>
            <ac:spMk id="4" creationId="{00000000-0000-0000-0000-000000000000}"/>
          </ac:spMkLst>
        </pc:spChg>
        <pc:spChg chg="mod">
          <ac:chgData name="Green, Patricia" userId="bef831ef-837a-41d7-b6b0-1de0a1413703" providerId="ADAL" clId="{919F5A89-E82D-428B-AE21-4E29B585B2EC}" dt="2021-10-27T18:57:17.028" v="4199" actId="14100"/>
          <ac:spMkLst>
            <pc:docMk/>
            <pc:sldMk cId="0" sldId="256"/>
            <ac:spMk id="5" creationId="{00000000-0000-0000-0000-000000000000}"/>
          </ac:spMkLst>
        </pc:spChg>
        <pc:spChg chg="mod">
          <ac:chgData name="Green, Patricia" userId="bef831ef-837a-41d7-b6b0-1de0a1413703" providerId="ADAL" clId="{919F5A89-E82D-428B-AE21-4E29B585B2EC}" dt="2021-10-27T18:31:05.182" v="2376" actId="1076"/>
          <ac:spMkLst>
            <pc:docMk/>
            <pc:sldMk cId="0" sldId="256"/>
            <ac:spMk id="9" creationId="{00000000-0000-0000-0000-000000000000}"/>
          </ac:spMkLst>
        </pc:spChg>
        <pc:spChg chg="mod">
          <ac:chgData name="Green, Patricia" userId="bef831ef-837a-41d7-b6b0-1de0a1413703" providerId="ADAL" clId="{919F5A89-E82D-428B-AE21-4E29B585B2EC}" dt="2021-10-27T18:54:20.780" v="4137" actId="1076"/>
          <ac:spMkLst>
            <pc:docMk/>
            <pc:sldMk cId="0" sldId="256"/>
            <ac:spMk id="10" creationId="{00000000-0000-0000-0000-000000000000}"/>
          </ac:spMkLst>
        </pc:spChg>
        <pc:spChg chg="mod">
          <ac:chgData name="Green, Patricia" userId="bef831ef-837a-41d7-b6b0-1de0a1413703" providerId="ADAL" clId="{919F5A89-E82D-428B-AE21-4E29B585B2EC}" dt="2021-10-27T19:02:54.848" v="4261" actId="20577"/>
          <ac:spMkLst>
            <pc:docMk/>
            <pc:sldMk cId="0" sldId="256"/>
            <ac:spMk id="11" creationId="{00000000-0000-0000-0000-000000000000}"/>
          </ac:spMkLst>
        </pc:spChg>
        <pc:spChg chg="del">
          <ac:chgData name="Green, Patricia" userId="bef831ef-837a-41d7-b6b0-1de0a1413703" providerId="ADAL" clId="{919F5A89-E82D-428B-AE21-4E29B585B2EC}" dt="2021-10-27T16:40:58.462" v="332" actId="478"/>
          <ac:spMkLst>
            <pc:docMk/>
            <pc:sldMk cId="0" sldId="256"/>
            <ac:spMk id="12" creationId="{00000000-0000-0000-0000-000000000000}"/>
          </ac:spMkLst>
        </pc:spChg>
        <pc:spChg chg="mod">
          <ac:chgData name="Green, Patricia" userId="bef831ef-837a-41d7-b6b0-1de0a1413703" providerId="ADAL" clId="{919F5A89-E82D-428B-AE21-4E29B585B2EC}" dt="2021-10-27T18:56:23.980" v="4194" actId="6549"/>
          <ac:spMkLst>
            <pc:docMk/>
            <pc:sldMk cId="0" sldId="256"/>
            <ac:spMk id="13" creationId="{00000000-0000-0000-0000-000000000000}"/>
          </ac:spMkLst>
        </pc:spChg>
        <pc:spChg chg="del mod">
          <ac:chgData name="Green, Patricia" userId="bef831ef-837a-41d7-b6b0-1de0a1413703" providerId="ADAL" clId="{919F5A89-E82D-428B-AE21-4E29B585B2EC}" dt="2021-10-27T17:28:26.743" v="1535" actId="478"/>
          <ac:spMkLst>
            <pc:docMk/>
            <pc:sldMk cId="0" sldId="256"/>
            <ac:spMk id="14" creationId="{00000000-0000-0000-0000-000000000000}"/>
          </ac:spMkLst>
        </pc:spChg>
        <pc:spChg chg="del">
          <ac:chgData name="Green, Patricia" userId="bef831ef-837a-41d7-b6b0-1de0a1413703" providerId="ADAL" clId="{919F5A89-E82D-428B-AE21-4E29B585B2EC}" dt="2021-10-27T16:41:35.452" v="373" actId="478"/>
          <ac:spMkLst>
            <pc:docMk/>
            <pc:sldMk cId="0" sldId="256"/>
            <ac:spMk id="15" creationId="{00000000-0000-0000-0000-000000000000}"/>
          </ac:spMkLst>
        </pc:spChg>
        <pc:spChg chg="del mod">
          <ac:chgData name="Green, Patricia" userId="bef831ef-837a-41d7-b6b0-1de0a1413703" providerId="ADAL" clId="{919F5A89-E82D-428B-AE21-4E29B585B2EC}" dt="2021-10-27T17:28:28.648" v="1536" actId="478"/>
          <ac:spMkLst>
            <pc:docMk/>
            <pc:sldMk cId="0" sldId="256"/>
            <ac:spMk id="16" creationId="{00000000-0000-0000-0000-000000000000}"/>
          </ac:spMkLst>
        </pc:spChg>
        <pc:spChg chg="del mod">
          <ac:chgData name="Green, Patricia" userId="bef831ef-837a-41d7-b6b0-1de0a1413703" providerId="ADAL" clId="{919F5A89-E82D-428B-AE21-4E29B585B2EC}" dt="2021-10-27T17:51:27.532" v="1866" actId="478"/>
          <ac:spMkLst>
            <pc:docMk/>
            <pc:sldMk cId="0" sldId="256"/>
            <ac:spMk id="17" creationId="{00000000-0000-0000-0000-000000000000}"/>
          </ac:spMkLst>
        </pc:spChg>
        <pc:spChg chg="del">
          <ac:chgData name="Green, Patricia" userId="bef831ef-837a-41d7-b6b0-1de0a1413703" providerId="ADAL" clId="{919F5A89-E82D-428B-AE21-4E29B585B2EC}" dt="2021-10-27T18:20:25.832" v="2134" actId="478"/>
          <ac:spMkLst>
            <pc:docMk/>
            <pc:sldMk cId="0" sldId="256"/>
            <ac:spMk id="18" creationId="{00000000-0000-0000-0000-000000000000}"/>
          </ac:spMkLst>
        </pc:spChg>
        <pc:spChg chg="mod">
          <ac:chgData name="Green, Patricia" userId="bef831ef-837a-41d7-b6b0-1de0a1413703" providerId="ADAL" clId="{919F5A89-E82D-428B-AE21-4E29B585B2EC}" dt="2021-10-27T18:33:22.768" v="2478" actId="20577"/>
          <ac:spMkLst>
            <pc:docMk/>
            <pc:sldMk cId="0" sldId="256"/>
            <ac:spMk id="20" creationId="{00000000-0000-0000-0000-000000000000}"/>
          </ac:spMkLst>
        </pc:spChg>
        <pc:spChg chg="mod">
          <ac:chgData name="Green, Patricia" userId="bef831ef-837a-41d7-b6b0-1de0a1413703" providerId="ADAL" clId="{919F5A89-E82D-428B-AE21-4E29B585B2EC}" dt="2021-10-27T19:03:52.920" v="4294" actId="1076"/>
          <ac:spMkLst>
            <pc:docMk/>
            <pc:sldMk cId="0" sldId="256"/>
            <ac:spMk id="21" creationId="{00000000-0000-0000-0000-000000000000}"/>
          </ac:spMkLst>
        </pc:spChg>
        <pc:spChg chg="mod">
          <ac:chgData name="Green, Patricia" userId="bef831ef-837a-41d7-b6b0-1de0a1413703" providerId="ADAL" clId="{919F5A89-E82D-428B-AE21-4E29B585B2EC}" dt="2021-10-27T19:03:59.301" v="4295" actId="1076"/>
          <ac:spMkLst>
            <pc:docMk/>
            <pc:sldMk cId="0" sldId="256"/>
            <ac:spMk id="22" creationId="{00000000-0000-0000-0000-000000000000}"/>
          </ac:spMkLst>
        </pc:spChg>
        <pc:spChg chg="mod">
          <ac:chgData name="Green, Patricia" userId="bef831ef-837a-41d7-b6b0-1de0a1413703" providerId="ADAL" clId="{919F5A89-E82D-428B-AE21-4E29B585B2EC}" dt="2021-10-27T19:04:10.260" v="4296" actId="114"/>
          <ac:spMkLst>
            <pc:docMk/>
            <pc:sldMk cId="0" sldId="256"/>
            <ac:spMk id="23" creationId="{00000000-0000-0000-0000-000000000000}"/>
          </ac:spMkLst>
        </pc:spChg>
        <pc:spChg chg="mod">
          <ac:chgData name="Green, Patricia" userId="bef831ef-837a-41d7-b6b0-1de0a1413703" providerId="ADAL" clId="{919F5A89-E82D-428B-AE21-4E29B585B2EC}" dt="2021-10-27T19:03:43.006" v="4292" actId="1076"/>
          <ac:spMkLst>
            <pc:docMk/>
            <pc:sldMk cId="0" sldId="256"/>
            <ac:spMk id="24" creationId="{00000000-0000-0000-0000-000000000000}"/>
          </ac:spMkLst>
        </pc:spChg>
        <pc:spChg chg="mod">
          <ac:chgData name="Green, Patricia" userId="bef831ef-837a-41d7-b6b0-1de0a1413703" providerId="ADAL" clId="{919F5A89-E82D-428B-AE21-4E29B585B2EC}" dt="2021-10-27T18:50:28.662" v="4015" actId="1076"/>
          <ac:spMkLst>
            <pc:docMk/>
            <pc:sldMk cId="0" sldId="256"/>
            <ac:spMk id="25" creationId="{00000000-0000-0000-0000-000000000000}"/>
          </ac:spMkLst>
        </pc:spChg>
        <pc:spChg chg="mod">
          <ac:chgData name="Green, Patricia" userId="bef831ef-837a-41d7-b6b0-1de0a1413703" providerId="ADAL" clId="{919F5A89-E82D-428B-AE21-4E29B585B2EC}" dt="2021-10-27T18:57:58.161" v="4203" actId="14100"/>
          <ac:spMkLst>
            <pc:docMk/>
            <pc:sldMk cId="0" sldId="256"/>
            <ac:spMk id="26" creationId="{00000000-0000-0000-0000-000000000000}"/>
          </ac:spMkLst>
        </pc:spChg>
        <pc:spChg chg="mod">
          <ac:chgData name="Green, Patricia" userId="bef831ef-837a-41d7-b6b0-1de0a1413703" providerId="ADAL" clId="{919F5A89-E82D-428B-AE21-4E29B585B2EC}" dt="2021-10-27T19:00:39.240" v="4205" actId="1076"/>
          <ac:spMkLst>
            <pc:docMk/>
            <pc:sldMk cId="0" sldId="256"/>
            <ac:spMk id="33" creationId="{00000000-0000-0000-0000-000000000000}"/>
          </ac:spMkLst>
        </pc:spChg>
        <pc:spChg chg="del mod">
          <ac:chgData name="Green, Patricia" userId="bef831ef-837a-41d7-b6b0-1de0a1413703" providerId="ADAL" clId="{919F5A89-E82D-428B-AE21-4E29B585B2EC}" dt="2021-10-27T18:22:12.530" v="2143" actId="478"/>
          <ac:spMkLst>
            <pc:docMk/>
            <pc:sldMk cId="0" sldId="256"/>
            <ac:spMk id="34" creationId="{00000000-0000-0000-0000-000000000000}"/>
          </ac:spMkLst>
        </pc:spChg>
        <pc:spChg chg="mod">
          <ac:chgData name="Green, Patricia" userId="bef831ef-837a-41d7-b6b0-1de0a1413703" providerId="ADAL" clId="{919F5A89-E82D-428B-AE21-4E29B585B2EC}" dt="2021-10-27T18:29:52.446" v="2363" actId="20577"/>
          <ac:spMkLst>
            <pc:docMk/>
            <pc:sldMk cId="0" sldId="256"/>
            <ac:spMk id="35" creationId="{00000000-0000-0000-0000-000000000000}"/>
          </ac:spMkLst>
        </pc:spChg>
        <pc:spChg chg="del mod">
          <ac:chgData name="Green, Patricia" userId="bef831ef-837a-41d7-b6b0-1de0a1413703" providerId="ADAL" clId="{919F5A89-E82D-428B-AE21-4E29B585B2EC}" dt="2021-10-27T18:20:23.523" v="2133" actId="478"/>
          <ac:spMkLst>
            <pc:docMk/>
            <pc:sldMk cId="0" sldId="256"/>
            <ac:spMk id="36" creationId="{00000000-0000-0000-0000-000000000000}"/>
          </ac:spMkLst>
        </pc:spChg>
        <pc:spChg chg="del">
          <ac:chgData name="Green, Patricia" userId="bef831ef-837a-41d7-b6b0-1de0a1413703" providerId="ADAL" clId="{919F5A89-E82D-428B-AE21-4E29B585B2EC}" dt="2021-10-27T16:41:44.653" v="376" actId="478"/>
          <ac:spMkLst>
            <pc:docMk/>
            <pc:sldMk cId="0" sldId="256"/>
            <ac:spMk id="37" creationId="{A3208997-276C-4E92-A1FD-CF58915ED736}"/>
          </ac:spMkLst>
        </pc:spChg>
        <pc:spChg chg="add del mod">
          <ac:chgData name="Green, Patricia" userId="bef831ef-837a-41d7-b6b0-1de0a1413703" providerId="ADAL" clId="{919F5A89-E82D-428B-AE21-4E29B585B2EC}" dt="2021-10-27T18:20:09.466" v="2128" actId="478"/>
          <ac:spMkLst>
            <pc:docMk/>
            <pc:sldMk cId="0" sldId="256"/>
            <ac:spMk id="39" creationId="{A9B4F0A9-98DE-4DF5-8AD3-D4E994CD929C}"/>
          </ac:spMkLst>
        </pc:spChg>
        <pc:spChg chg="del mod">
          <ac:chgData name="Green, Patricia" userId="bef831ef-837a-41d7-b6b0-1de0a1413703" providerId="ADAL" clId="{919F5A89-E82D-428B-AE21-4E29B585B2EC}" dt="2021-10-27T17:32:22.781" v="1814" actId="478"/>
          <ac:spMkLst>
            <pc:docMk/>
            <pc:sldMk cId="0" sldId="256"/>
            <ac:spMk id="41" creationId="{0850C7F5-5C0A-4638-B256-AA1239537961}"/>
          </ac:spMkLst>
        </pc:spChg>
        <pc:spChg chg="del">
          <ac:chgData name="Green, Patricia" userId="bef831ef-837a-41d7-b6b0-1de0a1413703" providerId="ADAL" clId="{919F5A89-E82D-428B-AE21-4E29B585B2EC}" dt="2021-10-27T17:32:19.538" v="1812" actId="478"/>
          <ac:spMkLst>
            <pc:docMk/>
            <pc:sldMk cId="0" sldId="256"/>
            <ac:spMk id="44" creationId="{9B85F9B2-805E-4AFC-A72B-64D662D80862}"/>
          </ac:spMkLst>
        </pc:spChg>
        <pc:spChg chg="mod">
          <ac:chgData name="Green, Patricia" userId="bef831ef-837a-41d7-b6b0-1de0a1413703" providerId="ADAL" clId="{919F5A89-E82D-428B-AE21-4E29B585B2EC}" dt="2021-10-27T16:38:25.960" v="65" actId="207"/>
          <ac:spMkLst>
            <pc:docMk/>
            <pc:sldMk cId="0" sldId="256"/>
            <ac:spMk id="49" creationId="{42739BAE-F509-4F23-B498-EC2FE50C452A}"/>
          </ac:spMkLst>
        </pc:spChg>
        <pc:spChg chg="mod">
          <ac:chgData name="Green, Patricia" userId="bef831ef-837a-41d7-b6b0-1de0a1413703" providerId="ADAL" clId="{919F5A89-E82D-428B-AE21-4E29B585B2EC}" dt="2021-10-27T16:38:48.044" v="240" actId="6549"/>
          <ac:spMkLst>
            <pc:docMk/>
            <pc:sldMk cId="0" sldId="256"/>
            <ac:spMk id="50" creationId="{1B504AD9-9581-42CE-913E-1031876E6AC7}"/>
          </ac:spMkLst>
        </pc:spChg>
        <pc:spChg chg="mod">
          <ac:chgData name="Green, Patricia" userId="bef831ef-837a-41d7-b6b0-1de0a1413703" providerId="ADAL" clId="{919F5A89-E82D-428B-AE21-4E29B585B2EC}" dt="2021-10-27T16:39:06.567" v="318" actId="6549"/>
          <ac:spMkLst>
            <pc:docMk/>
            <pc:sldMk cId="0" sldId="256"/>
            <ac:spMk id="51" creationId="{C4D47BC9-C444-4D9C-AA90-B3E283662037}"/>
          </ac:spMkLst>
        </pc:spChg>
        <pc:spChg chg="add del">
          <ac:chgData name="Green, Patricia" userId="bef831ef-837a-41d7-b6b0-1de0a1413703" providerId="ADAL" clId="{919F5A89-E82D-428B-AE21-4E29B585B2EC}" dt="2021-10-27T18:17:31.148" v="1984" actId="22"/>
          <ac:spMkLst>
            <pc:docMk/>
            <pc:sldMk cId="0" sldId="256"/>
            <ac:spMk id="56" creationId="{8BC1E451-8F5D-459C-866F-94DF7E31AFD6}"/>
          </ac:spMkLst>
        </pc:spChg>
        <pc:spChg chg="add mod">
          <ac:chgData name="Green, Patricia" userId="bef831ef-837a-41d7-b6b0-1de0a1413703" providerId="ADAL" clId="{919F5A89-E82D-428B-AE21-4E29B585B2EC}" dt="2021-10-27T18:51:54.613" v="4107" actId="1076"/>
          <ac:spMkLst>
            <pc:docMk/>
            <pc:sldMk cId="0" sldId="256"/>
            <ac:spMk id="57" creationId="{6AF81D79-C958-4338-B4EE-97227900C765}"/>
          </ac:spMkLst>
        </pc:spChg>
        <pc:spChg chg="add mod">
          <ac:chgData name="Green, Patricia" userId="bef831ef-837a-41d7-b6b0-1de0a1413703" providerId="ADAL" clId="{919F5A89-E82D-428B-AE21-4E29B585B2EC}" dt="2021-10-27T18:32:29.270" v="2471" actId="1076"/>
          <ac:spMkLst>
            <pc:docMk/>
            <pc:sldMk cId="0" sldId="256"/>
            <ac:spMk id="60" creationId="{BFD5752D-D2D5-4304-B36F-BD9B9744EFE0}"/>
          </ac:spMkLst>
        </pc:spChg>
        <pc:graphicFrameChg chg="add del mod">
          <ac:chgData name="Green, Patricia" userId="bef831ef-837a-41d7-b6b0-1de0a1413703" providerId="ADAL" clId="{919F5A89-E82D-428B-AE21-4E29B585B2EC}" dt="2021-10-27T17:01:34.134" v="805"/>
          <ac:graphicFrameMkLst>
            <pc:docMk/>
            <pc:sldMk cId="0" sldId="256"/>
            <ac:graphicFrameMk id="8" creationId="{8C147251-CCDE-414C-8883-E4A66E1A6129}"/>
          </ac:graphicFrameMkLst>
        </pc:graphicFrameChg>
        <pc:graphicFrameChg chg="add del mod">
          <ac:chgData name="Green, Patricia" userId="bef831ef-837a-41d7-b6b0-1de0a1413703" providerId="ADAL" clId="{919F5A89-E82D-428B-AE21-4E29B585B2EC}" dt="2021-10-27T17:02:09.733" v="814"/>
          <ac:graphicFrameMkLst>
            <pc:docMk/>
            <pc:sldMk cId="0" sldId="256"/>
            <ac:graphicFrameMk id="19" creationId="{CAE3822E-3CF8-4E09-A106-B1305E6AE031}"/>
          </ac:graphicFrameMkLst>
        </pc:graphicFrameChg>
        <pc:graphicFrameChg chg="add del mod">
          <ac:chgData name="Green, Patricia" userId="bef831ef-837a-41d7-b6b0-1de0a1413703" providerId="ADAL" clId="{919F5A89-E82D-428B-AE21-4E29B585B2EC}" dt="2021-10-27T17:59:11.076" v="1913" actId="478"/>
          <ac:graphicFrameMkLst>
            <pc:docMk/>
            <pc:sldMk cId="0" sldId="256"/>
            <ac:graphicFrameMk id="46" creationId="{C07514B5-1C69-4E9C-B8B7-DDF60CA18D60}"/>
          </ac:graphicFrameMkLst>
        </pc:graphicFrameChg>
        <pc:graphicFrameChg chg="add del mod">
          <ac:chgData name="Green, Patricia" userId="bef831ef-837a-41d7-b6b0-1de0a1413703" providerId="ADAL" clId="{919F5A89-E82D-428B-AE21-4E29B585B2EC}" dt="2021-10-27T18:03:29.343" v="1962" actId="478"/>
          <ac:graphicFrameMkLst>
            <pc:docMk/>
            <pc:sldMk cId="0" sldId="256"/>
            <ac:graphicFrameMk id="52" creationId="{23A928DE-617A-410E-BAF8-8FDFC27DE5EF}"/>
          </ac:graphicFrameMkLst>
        </pc:graphicFrameChg>
        <pc:graphicFrameChg chg="add del mod">
          <ac:chgData name="Green, Patricia" userId="bef831ef-837a-41d7-b6b0-1de0a1413703" providerId="ADAL" clId="{919F5A89-E82D-428B-AE21-4E29B585B2EC}" dt="2021-10-27T18:03:32.418" v="1963" actId="478"/>
          <ac:graphicFrameMkLst>
            <pc:docMk/>
            <pc:sldMk cId="0" sldId="256"/>
            <ac:graphicFrameMk id="53" creationId="{0196F233-5034-490A-A881-F2D0C23BE1F8}"/>
          </ac:graphicFrameMkLst>
        </pc:graphicFrameChg>
        <pc:picChg chg="add mod">
          <ac:chgData name="Green, Patricia" userId="bef831ef-837a-41d7-b6b0-1de0a1413703" providerId="ADAL" clId="{919F5A89-E82D-428B-AE21-4E29B585B2EC}" dt="2021-10-27T18:22:40.582" v="2152" actId="1076"/>
          <ac:picMkLst>
            <pc:docMk/>
            <pc:sldMk cId="0" sldId="256"/>
            <ac:picMk id="28" creationId="{4AF99563-BCB2-42BC-B367-412D8F8AD6DE}"/>
          </ac:picMkLst>
        </pc:picChg>
        <pc:picChg chg="add mod modCrop">
          <ac:chgData name="Green, Patricia" userId="bef831ef-837a-41d7-b6b0-1de0a1413703" providerId="ADAL" clId="{919F5A89-E82D-428B-AE21-4E29B585B2EC}" dt="2021-10-27T18:22:38.416" v="2151" actId="1076"/>
          <ac:picMkLst>
            <pc:docMk/>
            <pc:sldMk cId="0" sldId="256"/>
            <ac:picMk id="30" creationId="{D60C996C-843C-4272-8BC8-C5235625E329}"/>
          </ac:picMkLst>
        </pc:picChg>
        <pc:picChg chg="add mod">
          <ac:chgData name="Green, Patricia" userId="bef831ef-837a-41d7-b6b0-1de0a1413703" providerId="ADAL" clId="{919F5A89-E82D-428B-AE21-4E29B585B2EC}" dt="2021-10-27T19:00:35.718" v="4204" actId="1076"/>
          <ac:picMkLst>
            <pc:docMk/>
            <pc:sldMk cId="0" sldId="256"/>
            <ac:picMk id="32" creationId="{689849DC-CE44-4BB4-B65C-AF8626773C5C}"/>
          </ac:picMkLst>
        </pc:picChg>
        <pc:picChg chg="add mod">
          <ac:chgData name="Green, Patricia" userId="bef831ef-837a-41d7-b6b0-1de0a1413703" providerId="ADAL" clId="{919F5A89-E82D-428B-AE21-4E29B585B2EC}" dt="2021-10-27T18:50:36.940" v="4018" actId="1076"/>
          <ac:picMkLst>
            <pc:docMk/>
            <pc:sldMk cId="0" sldId="256"/>
            <ac:picMk id="47" creationId="{29D2D3E3-1BDA-425B-8B07-F62DE94C7CE5}"/>
          </ac:picMkLst>
        </pc:picChg>
        <pc:picChg chg="add mod">
          <ac:chgData name="Green, Patricia" userId="bef831ef-837a-41d7-b6b0-1de0a1413703" providerId="ADAL" clId="{919F5A89-E82D-428B-AE21-4E29B585B2EC}" dt="2021-10-27T18:50:35.281" v="4017" actId="1076"/>
          <ac:picMkLst>
            <pc:docMk/>
            <pc:sldMk cId="0" sldId="256"/>
            <ac:picMk id="54" creationId="{5B74704D-2250-4714-B712-2EF6F641540B}"/>
          </ac:picMkLst>
        </pc:picChg>
        <pc:picChg chg="add mod">
          <ac:chgData name="Green, Patricia" userId="bef831ef-837a-41d7-b6b0-1de0a1413703" providerId="ADAL" clId="{919F5A89-E82D-428B-AE21-4E29B585B2EC}" dt="2021-10-27T18:48:09.883" v="4001" actId="1076"/>
          <ac:picMkLst>
            <pc:docMk/>
            <pc:sldMk cId="0" sldId="256"/>
            <ac:picMk id="59" creationId="{6C7A8945-D3AD-42A6-A194-12A8F3FA9BC0}"/>
          </ac:picMkLst>
        </pc:picChg>
        <pc:picChg chg="add mod">
          <ac:chgData name="Green, Patricia" userId="bef831ef-837a-41d7-b6b0-1de0a1413703" providerId="ADAL" clId="{919F5A89-E82D-428B-AE21-4E29B585B2EC}" dt="2021-10-27T18:51:03.886" v="4025" actId="1076"/>
          <ac:picMkLst>
            <pc:docMk/>
            <pc:sldMk cId="0" sldId="256"/>
            <ac:picMk id="62" creationId="{FE124E95-0819-4475-8D45-38781CF0010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364164"/>
            <a:ext cx="17088486" cy="295636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7883652"/>
            <a:ext cx="14072870" cy="35194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chemeClr val="bg1"/>
                </a:solidFill>
                <a:latin typeface="Arial"/>
                <a:cs typeface="Arial"/>
              </a:defRPr>
            </a:lvl1pPr>
          </a:lstStyle>
          <a:p>
            <a:endParaRPr/>
          </a:p>
        </p:txBody>
      </p:sp>
      <p:sp>
        <p:nvSpPr>
          <p:cNvPr id="3" name="Holder 3"/>
          <p:cNvSpPr>
            <a:spLocks noGrp="1"/>
          </p:cNvSpPr>
          <p:nvPr>
            <p:ph sz="half" idx="2"/>
          </p:nvPr>
        </p:nvSpPr>
        <p:spPr>
          <a:xfrm>
            <a:off x="1005205" y="3237928"/>
            <a:ext cx="8745284" cy="929144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3237928"/>
            <a:ext cx="8745284" cy="929144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5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494015"/>
            <a:ext cx="20104100" cy="68047"/>
          </a:xfrm>
          <a:prstGeom prst="rect">
            <a:avLst/>
          </a:prstGeom>
          <a:blipFill>
            <a:blip r:embed="rId7" cstate="print"/>
            <a:stretch>
              <a:fillRect/>
            </a:stretch>
          </a:blipFill>
        </p:spPr>
        <p:txBody>
          <a:bodyPr wrap="square" lIns="0" tIns="0" rIns="0" bIns="0" rtlCol="0"/>
          <a:lstStyle/>
          <a:p>
            <a:endParaRPr/>
          </a:p>
        </p:txBody>
      </p:sp>
      <p:sp>
        <p:nvSpPr>
          <p:cNvPr id="17" name="bk object 17"/>
          <p:cNvSpPr/>
          <p:nvPr/>
        </p:nvSpPr>
        <p:spPr>
          <a:xfrm>
            <a:off x="0" y="0"/>
            <a:ext cx="20105370" cy="2494280"/>
          </a:xfrm>
          <a:custGeom>
            <a:avLst/>
            <a:gdLst/>
            <a:ahLst/>
            <a:cxnLst/>
            <a:rect l="l" t="t" r="r" b="b"/>
            <a:pathLst>
              <a:path w="20105370" h="2494280">
                <a:moveTo>
                  <a:pt x="0" y="2494025"/>
                </a:moveTo>
                <a:lnTo>
                  <a:pt x="20105218" y="2494025"/>
                </a:lnTo>
                <a:lnTo>
                  <a:pt x="20105218" y="0"/>
                </a:lnTo>
                <a:lnTo>
                  <a:pt x="0" y="0"/>
                </a:lnTo>
                <a:lnTo>
                  <a:pt x="0" y="2494025"/>
                </a:lnTo>
                <a:close/>
              </a:path>
            </a:pathLst>
          </a:custGeom>
          <a:solidFill>
            <a:srgbClr val="7E81BD"/>
          </a:solidFill>
        </p:spPr>
        <p:txBody>
          <a:bodyPr wrap="square" lIns="0" tIns="0" rIns="0" bIns="0" rtlCol="0"/>
          <a:lstStyle/>
          <a:p>
            <a:endParaRPr/>
          </a:p>
        </p:txBody>
      </p:sp>
      <p:sp>
        <p:nvSpPr>
          <p:cNvPr id="18" name="bk object 18"/>
          <p:cNvSpPr/>
          <p:nvPr/>
        </p:nvSpPr>
        <p:spPr>
          <a:xfrm>
            <a:off x="0" y="0"/>
            <a:ext cx="20105370" cy="2494280"/>
          </a:xfrm>
          <a:custGeom>
            <a:avLst/>
            <a:gdLst/>
            <a:ahLst/>
            <a:cxnLst/>
            <a:rect l="l" t="t" r="r" b="b"/>
            <a:pathLst>
              <a:path w="20105370" h="2494280">
                <a:moveTo>
                  <a:pt x="0" y="2494025"/>
                </a:moveTo>
                <a:lnTo>
                  <a:pt x="20105217" y="2494025"/>
                </a:lnTo>
                <a:lnTo>
                  <a:pt x="20105217" y="0"/>
                </a:lnTo>
                <a:lnTo>
                  <a:pt x="0" y="0"/>
                </a:lnTo>
                <a:lnTo>
                  <a:pt x="0" y="2494025"/>
                </a:lnTo>
                <a:close/>
              </a:path>
            </a:pathLst>
          </a:custGeom>
          <a:ln w="8935">
            <a:solidFill>
              <a:srgbClr val="7E81BD"/>
            </a:solidFill>
          </a:ln>
        </p:spPr>
        <p:txBody>
          <a:bodyPr wrap="square" lIns="0" tIns="0" rIns="0" bIns="0" rtlCol="0"/>
          <a:lstStyle/>
          <a:p>
            <a:endParaRPr/>
          </a:p>
        </p:txBody>
      </p:sp>
      <p:sp>
        <p:nvSpPr>
          <p:cNvPr id="2" name="Holder 2"/>
          <p:cNvSpPr>
            <a:spLocks noGrp="1"/>
          </p:cNvSpPr>
          <p:nvPr>
            <p:ph type="title"/>
          </p:nvPr>
        </p:nvSpPr>
        <p:spPr>
          <a:xfrm>
            <a:off x="9037309" y="143664"/>
            <a:ext cx="1024254" cy="673100"/>
          </a:xfrm>
          <a:prstGeom prst="rect">
            <a:avLst/>
          </a:prstGeom>
        </p:spPr>
        <p:txBody>
          <a:bodyPr wrap="square" lIns="0" tIns="0" rIns="0" bIns="0">
            <a:spAutoFit/>
          </a:bodyPr>
          <a:lstStyle>
            <a:lvl1pPr>
              <a:defRPr sz="4250" b="0" i="0">
                <a:solidFill>
                  <a:schemeClr val="bg1"/>
                </a:solidFill>
                <a:latin typeface="Arial"/>
                <a:cs typeface="Arial"/>
              </a:defRPr>
            </a:lvl1pPr>
          </a:lstStyle>
          <a:p>
            <a:endParaRPr/>
          </a:p>
        </p:txBody>
      </p:sp>
      <p:sp>
        <p:nvSpPr>
          <p:cNvPr id="3" name="Holder 3"/>
          <p:cNvSpPr>
            <a:spLocks noGrp="1"/>
          </p:cNvSpPr>
          <p:nvPr>
            <p:ph type="body" idx="1"/>
          </p:nvPr>
        </p:nvSpPr>
        <p:spPr>
          <a:xfrm>
            <a:off x="1005205" y="3237928"/>
            <a:ext cx="18093690" cy="929144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3092494"/>
            <a:ext cx="6433312" cy="70389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3092494"/>
            <a:ext cx="4623943" cy="70389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10/27/2021</a:t>
            </a:fld>
            <a:endParaRPr lang="en-US"/>
          </a:p>
        </p:txBody>
      </p:sp>
      <p:sp>
        <p:nvSpPr>
          <p:cNvPr id="6" name="Holder 6"/>
          <p:cNvSpPr>
            <a:spLocks noGrp="1"/>
          </p:cNvSpPr>
          <p:nvPr>
            <p:ph type="sldNum" sz="quarter" idx="7"/>
          </p:nvPr>
        </p:nvSpPr>
        <p:spPr>
          <a:xfrm>
            <a:off x="14474953" y="13092494"/>
            <a:ext cx="4623943" cy="70389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998102" y="2457167"/>
            <a:ext cx="61594" cy="11616055"/>
          </a:xfrm>
          <a:custGeom>
            <a:avLst/>
            <a:gdLst/>
            <a:ahLst/>
            <a:cxnLst/>
            <a:rect l="l" t="t" r="r" b="b"/>
            <a:pathLst>
              <a:path w="61595" h="11616055">
                <a:moveTo>
                  <a:pt x="0" y="0"/>
                </a:moveTo>
                <a:lnTo>
                  <a:pt x="61429" y="11615702"/>
                </a:lnTo>
              </a:path>
            </a:pathLst>
          </a:custGeom>
          <a:ln w="8935">
            <a:solidFill>
              <a:srgbClr val="61629C"/>
            </a:solidFill>
          </a:ln>
        </p:spPr>
        <p:txBody>
          <a:bodyPr wrap="square" lIns="0" tIns="0" rIns="0" bIns="0" rtlCol="0"/>
          <a:lstStyle/>
          <a:p>
            <a:endParaRPr/>
          </a:p>
        </p:txBody>
      </p:sp>
      <p:sp>
        <p:nvSpPr>
          <p:cNvPr id="4" name="object 4"/>
          <p:cNvSpPr txBox="1"/>
          <p:nvPr/>
        </p:nvSpPr>
        <p:spPr>
          <a:xfrm>
            <a:off x="298698" y="2726472"/>
            <a:ext cx="3799840" cy="609600"/>
          </a:xfrm>
          <a:prstGeom prst="rect">
            <a:avLst/>
          </a:prstGeom>
        </p:spPr>
        <p:txBody>
          <a:bodyPr vert="horz" wrap="square" lIns="0" tIns="17145" rIns="0" bIns="0" rtlCol="0">
            <a:spAutoFit/>
          </a:bodyPr>
          <a:lstStyle/>
          <a:p>
            <a:pPr marL="12700">
              <a:lnSpc>
                <a:spcPct val="100000"/>
              </a:lnSpc>
              <a:spcBef>
                <a:spcPts val="135"/>
              </a:spcBef>
            </a:pPr>
            <a:r>
              <a:rPr sz="2450" b="1" spc="10" dirty="0">
                <a:solidFill>
                  <a:srgbClr val="12165E"/>
                </a:solidFill>
                <a:latin typeface="Arial"/>
                <a:cs typeface="Arial"/>
              </a:rPr>
              <a:t>Introduction</a:t>
            </a:r>
            <a:endParaRPr sz="2450" dirty="0">
              <a:latin typeface="Arial"/>
              <a:cs typeface="Arial"/>
            </a:endParaRPr>
          </a:p>
          <a:p>
            <a:pPr marL="12700">
              <a:lnSpc>
                <a:spcPct val="100000"/>
              </a:lnSpc>
              <a:spcBef>
                <a:spcPts val="60"/>
              </a:spcBef>
            </a:pPr>
            <a:endParaRPr sz="1300" dirty="0">
              <a:latin typeface="Arial"/>
              <a:cs typeface="Arial"/>
            </a:endParaRPr>
          </a:p>
        </p:txBody>
      </p:sp>
      <p:sp>
        <p:nvSpPr>
          <p:cNvPr id="5" name="object 5"/>
          <p:cNvSpPr txBox="1"/>
          <p:nvPr/>
        </p:nvSpPr>
        <p:spPr>
          <a:xfrm>
            <a:off x="299945" y="3182827"/>
            <a:ext cx="4480602" cy="4604466"/>
          </a:xfrm>
          <a:prstGeom prst="rect">
            <a:avLst/>
          </a:prstGeom>
        </p:spPr>
        <p:txBody>
          <a:bodyPr vert="horz" wrap="square" lIns="0" tIns="38735" rIns="0" bIns="0" rtlCol="0">
            <a:spAutoFit/>
          </a:bodyPr>
          <a:lstStyle/>
          <a:p>
            <a:pPr marL="0" marR="344805">
              <a:lnSpc>
                <a:spcPts val="1350"/>
              </a:lnSpc>
              <a:spcBef>
                <a:spcPts val="50"/>
              </a:spcBef>
              <a:spcAft>
                <a:spcPts val="0"/>
              </a:spcAft>
            </a:pPr>
            <a:r>
              <a:rPr lang="en-US" sz="1450" dirty="0">
                <a:effectLst/>
                <a:latin typeface="Arial" panose="020B0604020202020204" pitchFamily="34" charset="0"/>
                <a:ea typeface="Arial" panose="020B0604020202020204" pitchFamily="34" charset="0"/>
              </a:rPr>
              <a:t>Educational studies suggest cardiopulmonary resuscitation knowledge and skills decay within 3 months after training (AHA 2020).  Booster training has been shown to improve performance in simulation studies and reduce neonatal mortality in low resource settings (AHA 2020).</a:t>
            </a:r>
          </a:p>
          <a:p>
            <a:pPr marL="0" marR="344805">
              <a:lnSpc>
                <a:spcPts val="1350"/>
              </a:lnSpc>
              <a:spcBef>
                <a:spcPts val="50"/>
              </a:spcBef>
              <a:spcAft>
                <a:spcPts val="0"/>
              </a:spcAft>
            </a:pPr>
            <a:endParaRPr lang="en-US" sz="1450" dirty="0">
              <a:latin typeface="Arial" panose="020B0604020202020204" pitchFamily="34" charset="0"/>
              <a:ea typeface="Arial" panose="020B0604020202020204" pitchFamily="34" charset="0"/>
            </a:endParaRPr>
          </a:p>
          <a:p>
            <a:pPr marL="0" marR="344805">
              <a:lnSpc>
                <a:spcPts val="1350"/>
              </a:lnSpc>
              <a:spcBef>
                <a:spcPts val="50"/>
              </a:spcBef>
              <a:spcAft>
                <a:spcPts val="0"/>
              </a:spcAft>
            </a:pPr>
            <a:r>
              <a:rPr lang="en-US" sz="1450" dirty="0">
                <a:effectLst/>
                <a:latin typeface="Arial" panose="020B0604020202020204" pitchFamily="34" charset="0"/>
                <a:ea typeface="Arial" panose="020B0604020202020204" pitchFamily="34" charset="0"/>
              </a:rPr>
              <a:t>Resuscitation Quality Improvement (RQI) is the new standard for acquiring American Heart Association (AHA) certification which includes Basic Life Support (BLS), Advanced Cardiac Life Support (ACLS) &amp; Pediatric Advanced Life Support (PALS).  </a:t>
            </a:r>
          </a:p>
          <a:p>
            <a:pPr marL="0" marR="344805">
              <a:lnSpc>
                <a:spcPts val="1350"/>
              </a:lnSpc>
              <a:spcBef>
                <a:spcPts val="50"/>
              </a:spcBef>
              <a:spcAft>
                <a:spcPts val="0"/>
              </a:spcAft>
            </a:pPr>
            <a:endParaRPr lang="en-US" sz="1450" dirty="0">
              <a:latin typeface="Arial" panose="020B0604020202020204" pitchFamily="34" charset="0"/>
              <a:ea typeface="Arial" panose="020B0604020202020204" pitchFamily="34" charset="0"/>
            </a:endParaRPr>
          </a:p>
          <a:p>
            <a:pPr marL="0" marR="344805">
              <a:lnSpc>
                <a:spcPts val="1350"/>
              </a:lnSpc>
              <a:spcBef>
                <a:spcPts val="50"/>
              </a:spcBef>
              <a:spcAft>
                <a:spcPts val="0"/>
              </a:spcAft>
            </a:pPr>
            <a:r>
              <a:rPr lang="en-US" sz="1450" dirty="0">
                <a:effectLst/>
                <a:latin typeface="Arial" panose="020B0604020202020204" pitchFamily="34" charset="0"/>
                <a:ea typeface="Arial" panose="020B0604020202020204" pitchFamily="34" charset="0"/>
              </a:rPr>
              <a:t>RQI provides simulation-based learning, implemented through low–dose, high frequency quarterly assignments that measure and verify competence. </a:t>
            </a:r>
          </a:p>
          <a:p>
            <a:pPr marL="0" marR="344805">
              <a:lnSpc>
                <a:spcPts val="1350"/>
              </a:lnSpc>
              <a:spcBef>
                <a:spcPts val="50"/>
              </a:spcBef>
              <a:spcAft>
                <a:spcPts val="0"/>
              </a:spcAft>
            </a:pPr>
            <a:endParaRPr lang="en-US" sz="1450" dirty="0">
              <a:latin typeface="Arial" panose="020B0604020202020204" pitchFamily="34" charset="0"/>
              <a:ea typeface="Arial" panose="020B0604020202020204" pitchFamily="34" charset="0"/>
            </a:endParaRPr>
          </a:p>
          <a:p>
            <a:pPr marL="0" marR="344805">
              <a:lnSpc>
                <a:spcPts val="1350"/>
              </a:lnSpc>
              <a:spcBef>
                <a:spcPts val="50"/>
              </a:spcBef>
              <a:spcAft>
                <a:spcPts val="0"/>
              </a:spcAft>
            </a:pPr>
            <a:r>
              <a:rPr lang="en-US" sz="1450" dirty="0">
                <a:effectLst/>
                <a:latin typeface="Arial" panose="020B0604020202020204" pitchFamily="34" charset="0"/>
                <a:ea typeface="Arial" panose="020B0604020202020204" pitchFamily="34" charset="0"/>
              </a:rPr>
              <a:t>Although RQI went live at the hospital in July 2020, NRP was not included in the RQI platform.  The NRP instructor team recognized the benefit of regular psychomotor skills practice for NRP providers and developed a “home grown” version of RQI.  </a:t>
            </a:r>
          </a:p>
        </p:txBody>
      </p:sp>
      <p:sp>
        <p:nvSpPr>
          <p:cNvPr id="6" name="object 6"/>
          <p:cNvSpPr/>
          <p:nvPr/>
        </p:nvSpPr>
        <p:spPr>
          <a:xfrm>
            <a:off x="10041997" y="2457167"/>
            <a:ext cx="10160" cy="11616055"/>
          </a:xfrm>
          <a:custGeom>
            <a:avLst/>
            <a:gdLst/>
            <a:ahLst/>
            <a:cxnLst/>
            <a:rect l="l" t="t" r="r" b="b"/>
            <a:pathLst>
              <a:path w="10159" h="11616055">
                <a:moveTo>
                  <a:pt x="10052" y="0"/>
                </a:moveTo>
                <a:lnTo>
                  <a:pt x="0" y="11615702"/>
                </a:lnTo>
              </a:path>
            </a:pathLst>
          </a:custGeom>
          <a:ln w="8935">
            <a:solidFill>
              <a:srgbClr val="61629C"/>
            </a:solidFill>
          </a:ln>
        </p:spPr>
        <p:txBody>
          <a:bodyPr wrap="square" lIns="0" tIns="0" rIns="0" bIns="0" rtlCol="0"/>
          <a:lstStyle/>
          <a:p>
            <a:endParaRPr/>
          </a:p>
        </p:txBody>
      </p:sp>
      <p:sp>
        <p:nvSpPr>
          <p:cNvPr id="7" name="object 7"/>
          <p:cNvSpPr/>
          <p:nvPr/>
        </p:nvSpPr>
        <p:spPr>
          <a:xfrm>
            <a:off x="15031164" y="2457167"/>
            <a:ext cx="34925" cy="11616055"/>
          </a:xfrm>
          <a:custGeom>
            <a:avLst/>
            <a:gdLst/>
            <a:ahLst/>
            <a:cxnLst/>
            <a:rect l="l" t="t" r="r" b="b"/>
            <a:pathLst>
              <a:path w="34925" h="11616055">
                <a:moveTo>
                  <a:pt x="0" y="0"/>
                </a:moveTo>
                <a:lnTo>
                  <a:pt x="34623" y="11615702"/>
                </a:lnTo>
              </a:path>
            </a:pathLst>
          </a:custGeom>
          <a:ln w="8935">
            <a:solidFill>
              <a:srgbClr val="61629C"/>
            </a:solidFill>
          </a:ln>
        </p:spPr>
        <p:txBody>
          <a:bodyPr wrap="square" lIns="0" tIns="0" rIns="0" bIns="0" rtlCol="0"/>
          <a:lstStyle/>
          <a:p>
            <a:endParaRPr/>
          </a:p>
        </p:txBody>
      </p:sp>
      <p:sp>
        <p:nvSpPr>
          <p:cNvPr id="9" name="object 9"/>
          <p:cNvSpPr txBox="1"/>
          <p:nvPr/>
        </p:nvSpPr>
        <p:spPr>
          <a:xfrm>
            <a:off x="5339553" y="2741828"/>
            <a:ext cx="3923665" cy="370230"/>
          </a:xfrm>
          <a:prstGeom prst="rect">
            <a:avLst/>
          </a:prstGeom>
        </p:spPr>
        <p:txBody>
          <a:bodyPr vert="horz" wrap="square" lIns="0" tIns="10160" rIns="0" bIns="0" rtlCol="0">
            <a:spAutoFit/>
          </a:bodyPr>
          <a:lstStyle/>
          <a:p>
            <a:pPr marL="12700" marR="5080">
              <a:lnSpc>
                <a:spcPct val="101899"/>
              </a:lnSpc>
              <a:spcBef>
                <a:spcPts val="80"/>
              </a:spcBef>
            </a:pPr>
            <a:r>
              <a:rPr sz="2450" b="1" spc="15" dirty="0">
                <a:solidFill>
                  <a:srgbClr val="12165E"/>
                </a:solidFill>
                <a:latin typeface="Arial"/>
                <a:cs typeface="Arial"/>
              </a:rPr>
              <a:t>Methods</a:t>
            </a:r>
            <a:endParaRPr sz="1300" dirty="0">
              <a:latin typeface="Arial"/>
              <a:cs typeface="Arial"/>
            </a:endParaRPr>
          </a:p>
        </p:txBody>
      </p:sp>
      <p:sp>
        <p:nvSpPr>
          <p:cNvPr id="10" name="object 10"/>
          <p:cNvSpPr txBox="1"/>
          <p:nvPr/>
        </p:nvSpPr>
        <p:spPr>
          <a:xfrm>
            <a:off x="231954" y="9995826"/>
            <a:ext cx="3438853" cy="394339"/>
          </a:xfrm>
          <a:prstGeom prst="rect">
            <a:avLst/>
          </a:prstGeom>
        </p:spPr>
        <p:txBody>
          <a:bodyPr vert="horz" wrap="square" lIns="0" tIns="17145" rIns="0" bIns="0" rtlCol="0">
            <a:spAutoFit/>
          </a:bodyPr>
          <a:lstStyle/>
          <a:p>
            <a:pPr marL="12700">
              <a:lnSpc>
                <a:spcPct val="100000"/>
              </a:lnSpc>
              <a:spcBef>
                <a:spcPts val="135"/>
              </a:spcBef>
            </a:pPr>
            <a:r>
              <a:rPr lang="en-US" sz="2450" b="1" spc="10" dirty="0">
                <a:solidFill>
                  <a:srgbClr val="12165E"/>
                </a:solidFill>
                <a:latin typeface="Arial"/>
                <a:cs typeface="Arial"/>
              </a:rPr>
              <a:t>Purpose</a:t>
            </a:r>
            <a:endParaRPr sz="2450" dirty="0">
              <a:latin typeface="Arial"/>
              <a:cs typeface="Arial"/>
            </a:endParaRPr>
          </a:p>
        </p:txBody>
      </p:sp>
      <p:sp>
        <p:nvSpPr>
          <p:cNvPr id="11" name="object 11"/>
          <p:cNvSpPr txBox="1"/>
          <p:nvPr/>
        </p:nvSpPr>
        <p:spPr>
          <a:xfrm>
            <a:off x="233413" y="10440708"/>
            <a:ext cx="4563176" cy="3642664"/>
          </a:xfrm>
          <a:prstGeom prst="rect">
            <a:avLst/>
          </a:prstGeom>
        </p:spPr>
        <p:txBody>
          <a:bodyPr vert="horz" wrap="square" lIns="0" tIns="38735" rIns="0" bIns="0" rtlCol="0">
            <a:spAutoFit/>
          </a:bodyPr>
          <a:lstStyle/>
          <a:p>
            <a:pPr marL="12700" marR="199390">
              <a:lnSpc>
                <a:spcPts val="1580"/>
              </a:lnSpc>
              <a:spcBef>
                <a:spcPts val="305"/>
              </a:spcBef>
              <a:buClr>
                <a:srgbClr val="61629C"/>
              </a:buClr>
              <a:buSzPct val="110344"/>
              <a:tabLst>
                <a:tab pos="319405" algn="l"/>
                <a:tab pos="320040" algn="l"/>
              </a:tabLst>
            </a:pPr>
            <a:r>
              <a:rPr lang="en-US" sz="1450" dirty="0">
                <a:effectLst/>
                <a:latin typeface="Arial" panose="020B0604020202020204" pitchFamily="34" charset="0"/>
                <a:ea typeface="Times New Roman" panose="02020603050405020304" pitchFamily="18" charset="0"/>
              </a:rPr>
              <a:t>AIMMC’s current practice was to maintain NRP Provider credentials as recommended by job description following the 7</a:t>
            </a:r>
            <a:r>
              <a:rPr lang="en-US" sz="1450" baseline="30000" dirty="0">
                <a:effectLst/>
                <a:latin typeface="Arial" panose="020B0604020202020204" pitchFamily="34" charset="0"/>
                <a:ea typeface="Times New Roman" panose="02020603050405020304" pitchFamily="18" charset="0"/>
              </a:rPr>
              <a:t>th</a:t>
            </a:r>
            <a:r>
              <a:rPr lang="en-US" sz="1450" dirty="0">
                <a:effectLst/>
                <a:latin typeface="Arial" panose="020B0604020202020204" pitchFamily="34" charset="0"/>
                <a:ea typeface="Times New Roman" panose="02020603050405020304" pitchFamily="18" charset="0"/>
              </a:rPr>
              <a:t> edition format.  The AAP’s Neonatal Resuscitation Program (NRP) Q2 year training requirements are not meeting the needs of our providers. Practicing skills infrequently leads to apprehension and/or fear due to lack of confidence in emergent </a:t>
            </a:r>
            <a:r>
              <a:rPr lang="en-US" sz="1450" dirty="0">
                <a:latin typeface="Arial" panose="020B0604020202020204" pitchFamily="34" charset="0"/>
                <a:ea typeface="Times New Roman" panose="02020603050405020304" pitchFamily="18" charset="0"/>
              </a:rPr>
              <a:t>situations requiring newborn resuscitation skills. </a:t>
            </a:r>
          </a:p>
          <a:p>
            <a:pPr marL="12700" marR="199390">
              <a:lnSpc>
                <a:spcPts val="1580"/>
              </a:lnSpc>
              <a:spcBef>
                <a:spcPts val="305"/>
              </a:spcBef>
              <a:buClr>
                <a:srgbClr val="61629C"/>
              </a:buClr>
              <a:buSzPct val="110344"/>
              <a:tabLst>
                <a:tab pos="319405" algn="l"/>
                <a:tab pos="320040" algn="l"/>
              </a:tabLst>
            </a:pPr>
            <a:r>
              <a:rPr lang="en-US" sz="1450" dirty="0">
                <a:latin typeface="Arial" panose="020B0604020202020204" pitchFamily="34" charset="0"/>
                <a:ea typeface="Times New Roman" panose="02020603050405020304" pitchFamily="18" charset="0"/>
              </a:rPr>
              <a:t> </a:t>
            </a:r>
          </a:p>
          <a:p>
            <a:pPr marL="12700" marR="199390">
              <a:lnSpc>
                <a:spcPts val="1580"/>
              </a:lnSpc>
              <a:spcBef>
                <a:spcPts val="305"/>
              </a:spcBef>
              <a:buClr>
                <a:srgbClr val="61629C"/>
              </a:buClr>
              <a:buSzPct val="110344"/>
              <a:tabLst>
                <a:tab pos="319405" algn="l"/>
                <a:tab pos="320040" algn="l"/>
              </a:tabLst>
            </a:pPr>
            <a:r>
              <a:rPr lang="en-US" sz="1450" dirty="0">
                <a:latin typeface="Arial" panose="020B0604020202020204" pitchFamily="34" charset="0"/>
                <a:ea typeface="Times New Roman" panose="02020603050405020304" pitchFamily="18" charset="0"/>
              </a:rPr>
              <a:t>Provider confidence in </a:t>
            </a:r>
            <a:r>
              <a:rPr lang="en-US" sz="1450" dirty="0">
                <a:effectLst/>
                <a:latin typeface="Arial" panose="020B0604020202020204" pitchFamily="34" charset="0"/>
                <a:ea typeface="Times New Roman" panose="02020603050405020304" pitchFamily="18" charset="0"/>
              </a:rPr>
              <a:t>neonatal resuscitation skills is difficult to maintain due to the low volume of neonates requiring resuscitation.  This performance improvement project focused on increasing confidence and ensuring skills are performed correctly in NRP providers.</a:t>
            </a:r>
          </a:p>
          <a:p>
            <a:pPr marL="12700" marR="199390">
              <a:lnSpc>
                <a:spcPts val="1580"/>
              </a:lnSpc>
              <a:spcBef>
                <a:spcPts val="305"/>
              </a:spcBef>
              <a:buClr>
                <a:srgbClr val="61629C"/>
              </a:buClr>
              <a:buSzPct val="110344"/>
              <a:tabLst>
                <a:tab pos="319405" algn="l"/>
                <a:tab pos="320040" algn="l"/>
              </a:tabLst>
            </a:pPr>
            <a:endParaRPr sz="1450" dirty="0">
              <a:latin typeface="Arial"/>
              <a:cs typeface="Arial"/>
            </a:endParaRPr>
          </a:p>
        </p:txBody>
      </p:sp>
      <p:sp>
        <p:nvSpPr>
          <p:cNvPr id="13" name="object 13"/>
          <p:cNvSpPr txBox="1"/>
          <p:nvPr/>
        </p:nvSpPr>
        <p:spPr>
          <a:xfrm>
            <a:off x="5327048" y="3263245"/>
            <a:ext cx="4348254" cy="10624062"/>
          </a:xfrm>
          <a:prstGeom prst="rect">
            <a:avLst/>
          </a:prstGeom>
        </p:spPr>
        <p:txBody>
          <a:bodyPr vert="horz" wrap="square" lIns="0" tIns="38735" rIns="0" bIns="0" rtlCol="0">
            <a:spAutoFit/>
          </a:bodyPr>
          <a:lstStyle/>
          <a:p>
            <a:pPr marL="12700">
              <a:lnSpc>
                <a:spcPct val="100000"/>
              </a:lnSpc>
              <a:spcBef>
                <a:spcPts val="525"/>
              </a:spcBef>
              <a:buClr>
                <a:srgbClr val="61629C"/>
              </a:buClr>
              <a:buSzPct val="110344"/>
              <a:tabLst>
                <a:tab pos="319405" algn="l"/>
                <a:tab pos="320040" algn="l"/>
              </a:tabLst>
            </a:pPr>
            <a:r>
              <a:rPr lang="en-US" sz="1450" b="1" i="1" spc="5" dirty="0">
                <a:solidFill>
                  <a:srgbClr val="0A1034"/>
                </a:solidFill>
                <a:latin typeface="Arial"/>
                <a:cs typeface="Arial"/>
              </a:rPr>
              <a:t>Sample and</a:t>
            </a:r>
            <a:r>
              <a:rPr lang="en-US" sz="1450" b="1" i="1" spc="-30" dirty="0">
                <a:solidFill>
                  <a:srgbClr val="0A1034"/>
                </a:solidFill>
                <a:latin typeface="Arial"/>
                <a:cs typeface="Arial"/>
              </a:rPr>
              <a:t> </a:t>
            </a:r>
            <a:r>
              <a:rPr lang="en-US" sz="1450" b="1" i="1" spc="0" dirty="0">
                <a:solidFill>
                  <a:srgbClr val="0A1034"/>
                </a:solidFill>
                <a:latin typeface="Arial"/>
                <a:cs typeface="Arial"/>
              </a:rPr>
              <a:t>Setting</a:t>
            </a:r>
          </a:p>
          <a:p>
            <a:pPr marL="12700">
              <a:lnSpc>
                <a:spcPct val="100000"/>
              </a:lnSpc>
              <a:spcBef>
                <a:spcPts val="525"/>
              </a:spcBef>
              <a:buClr>
                <a:srgbClr val="61629C"/>
              </a:buClr>
              <a:buSzPct val="110344"/>
              <a:tabLst>
                <a:tab pos="319405" algn="l"/>
                <a:tab pos="320040" algn="l"/>
              </a:tabLst>
            </a:pPr>
            <a:r>
              <a:rPr lang="en-US" sz="1450" dirty="0">
                <a:solidFill>
                  <a:srgbClr val="0A1034"/>
                </a:solidFill>
                <a:latin typeface="Arial"/>
                <a:cs typeface="Arial"/>
              </a:rPr>
              <a:t>The plan was to include all team members who have current NRP credentials which includes: nurses, respiratory therapists, neonatologists, certified nurse midwives and OB/FM residents.  During implementation, RT and nursing were the disciplines that completed quarterly skill development return demonstrations.</a:t>
            </a:r>
          </a:p>
          <a:p>
            <a:pPr marL="12700">
              <a:lnSpc>
                <a:spcPct val="100000"/>
              </a:lnSpc>
              <a:spcBef>
                <a:spcPts val="525"/>
              </a:spcBef>
              <a:buClr>
                <a:srgbClr val="61629C"/>
              </a:buClr>
              <a:buSzPct val="110344"/>
              <a:tabLst>
                <a:tab pos="319405" algn="l"/>
                <a:tab pos="320040" algn="l"/>
              </a:tabLst>
            </a:pPr>
            <a:endParaRPr lang="en-US" sz="1450" dirty="0">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spc="0"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spc="0"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spc="0"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spc="0"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endParaRPr lang="en-US" sz="1450" b="1" i="1" spc="0" dirty="0">
              <a:solidFill>
                <a:srgbClr val="0A1034"/>
              </a:solidFill>
              <a:latin typeface="Arial"/>
              <a:cs typeface="Arial"/>
            </a:endParaRPr>
          </a:p>
          <a:p>
            <a:pPr marL="12700">
              <a:lnSpc>
                <a:spcPct val="100000"/>
              </a:lnSpc>
              <a:spcBef>
                <a:spcPts val="550"/>
              </a:spcBef>
              <a:buClr>
                <a:srgbClr val="61629C"/>
              </a:buClr>
              <a:buSzPct val="110344"/>
              <a:tabLst>
                <a:tab pos="319405" algn="l"/>
                <a:tab pos="320040" algn="l"/>
              </a:tabLst>
            </a:pPr>
            <a:r>
              <a:rPr lang="en-US" sz="1450" b="1" i="1" dirty="0">
                <a:solidFill>
                  <a:srgbClr val="0A1034"/>
                </a:solidFill>
                <a:latin typeface="Arial"/>
                <a:cs typeface="Arial"/>
              </a:rPr>
              <a:t>I</a:t>
            </a:r>
            <a:r>
              <a:rPr lang="en-US" sz="1450" b="1" i="1" spc="0" dirty="0">
                <a:solidFill>
                  <a:srgbClr val="0A1034"/>
                </a:solidFill>
                <a:latin typeface="Arial"/>
                <a:cs typeface="Arial"/>
              </a:rPr>
              <a:t>ntervention</a:t>
            </a:r>
          </a:p>
          <a:p>
            <a:pPr marL="12700">
              <a:spcBef>
                <a:spcPts val="550"/>
              </a:spcBef>
              <a:buClr>
                <a:srgbClr val="61629C"/>
              </a:buClr>
              <a:buSzPct val="110344"/>
              <a:tabLst>
                <a:tab pos="319405" algn="l"/>
                <a:tab pos="320040" algn="l"/>
              </a:tabLst>
            </a:pPr>
            <a:r>
              <a:rPr lang="en-US" sz="1450" dirty="0">
                <a:effectLst/>
                <a:latin typeface="Arial" panose="020B0604020202020204" pitchFamily="34" charset="0"/>
                <a:ea typeface="Arial" panose="020B0604020202020204" pitchFamily="34" charset="0"/>
              </a:rPr>
              <a:t>Utilizing the “Take Ten” model developed by C, Lira-</a:t>
            </a:r>
            <a:r>
              <a:rPr lang="en-US" sz="1450" dirty="0" err="1">
                <a:effectLst/>
                <a:latin typeface="Arial" panose="020B0604020202020204" pitchFamily="34" charset="0"/>
                <a:ea typeface="Arial" panose="020B0604020202020204" pitchFamily="34" charset="0"/>
              </a:rPr>
              <a:t>Crame</a:t>
            </a:r>
            <a:r>
              <a:rPr lang="en-US" sz="1450" dirty="0">
                <a:effectLst/>
                <a:latin typeface="Arial" panose="020B0604020202020204" pitchFamily="34" charset="0"/>
                <a:ea typeface="Arial" panose="020B0604020202020204" pitchFamily="34" charset="0"/>
              </a:rPr>
              <a:t>, MSN, RNC-NIC, NPDC, team members were provided 2-minute videos of skills to review prior to hands on practice.  NRP practice newborn mannequins and resuscitation supplies are stored on each unit for team members to practice NRP skills. </a:t>
            </a:r>
          </a:p>
          <a:p>
            <a:pPr marL="12700">
              <a:spcBef>
                <a:spcPts val="550"/>
              </a:spcBef>
              <a:buClr>
                <a:srgbClr val="61629C"/>
              </a:buClr>
              <a:buSzPct val="110344"/>
              <a:tabLst>
                <a:tab pos="319405" algn="l"/>
                <a:tab pos="320040" algn="l"/>
              </a:tabLst>
            </a:pPr>
            <a:endParaRPr lang="en-US" sz="1450" dirty="0">
              <a:latin typeface="Arial" panose="020B0604020202020204" pitchFamily="34" charset="0"/>
              <a:ea typeface="Arial" panose="020B0604020202020204" pitchFamily="34" charset="0"/>
            </a:endParaRPr>
          </a:p>
          <a:p>
            <a:pPr marL="12700">
              <a:spcBef>
                <a:spcPts val="550"/>
              </a:spcBef>
              <a:buClr>
                <a:srgbClr val="61629C"/>
              </a:buClr>
              <a:buSzPct val="110344"/>
              <a:tabLst>
                <a:tab pos="319405" algn="l"/>
                <a:tab pos="320040" algn="l"/>
              </a:tabLst>
            </a:pPr>
            <a:r>
              <a:rPr lang="en-US" sz="1450" dirty="0">
                <a:effectLst/>
                <a:latin typeface="Arial" panose="020B0604020202020204" pitchFamily="34" charset="0"/>
                <a:ea typeface="Times New Roman" panose="02020603050405020304" pitchFamily="18" charset="0"/>
              </a:rPr>
              <a:t>Each quarter NRP skills were selected scaffolding in complexity to repeat the previous skill each quarter.  Return demonstration with real time feedback allowed for learners to practice and grow with NRP content experts in approximately 5-10 minutes per quarter.  </a:t>
            </a:r>
          </a:p>
          <a:p>
            <a:pPr marL="12700">
              <a:spcBef>
                <a:spcPts val="550"/>
              </a:spcBef>
              <a:buClr>
                <a:srgbClr val="61629C"/>
              </a:buClr>
              <a:buSzPct val="110344"/>
              <a:tabLst>
                <a:tab pos="319405" algn="l"/>
                <a:tab pos="320040" algn="l"/>
              </a:tabLst>
            </a:pPr>
            <a:endParaRPr lang="en-US" sz="1450" dirty="0">
              <a:latin typeface="Arial" panose="020B0604020202020204" pitchFamily="34" charset="0"/>
              <a:ea typeface="Times New Roman" panose="02020603050405020304" pitchFamily="18" charset="0"/>
            </a:endParaRPr>
          </a:p>
          <a:p>
            <a:pPr marL="12700">
              <a:spcBef>
                <a:spcPts val="550"/>
              </a:spcBef>
              <a:buClr>
                <a:srgbClr val="61629C"/>
              </a:buClr>
              <a:buSzPct val="110344"/>
              <a:tabLst>
                <a:tab pos="319405" algn="l"/>
                <a:tab pos="320040" algn="l"/>
              </a:tabLst>
            </a:pPr>
            <a:r>
              <a:rPr lang="en-US" sz="1450" dirty="0">
                <a:effectLst/>
                <a:latin typeface="Arial" panose="020B0604020202020204" pitchFamily="34" charset="0"/>
                <a:ea typeface="Times New Roman" panose="02020603050405020304" pitchFamily="18" charset="0"/>
              </a:rPr>
              <a:t>The instructors set aside times to “sign off’ team members each quarter to ensure all disciplines and shifts could practice.  The deadlines were aligned with ACLS and BLS RQI assignments which assisted with easy adoption of practice. </a:t>
            </a:r>
            <a:endParaRPr lang="en-US" sz="1450" dirty="0">
              <a:effectLst/>
              <a:latin typeface="Times New Roman" panose="02020603050405020304" pitchFamily="18" charset="0"/>
              <a:ea typeface="Times New Roman" panose="02020603050405020304" pitchFamily="18" charset="0"/>
            </a:endParaRPr>
          </a:p>
          <a:p>
            <a:pPr marL="12700">
              <a:spcBef>
                <a:spcPts val="550"/>
              </a:spcBef>
              <a:buClr>
                <a:srgbClr val="61629C"/>
              </a:buClr>
              <a:buSzPct val="110344"/>
              <a:tabLst>
                <a:tab pos="319405" algn="l"/>
                <a:tab pos="320040" algn="l"/>
              </a:tabLst>
            </a:pPr>
            <a:r>
              <a:rPr lang="en-US" sz="1450" dirty="0">
                <a:effectLst/>
                <a:latin typeface="Arial" panose="020B0604020202020204" pitchFamily="34" charset="0"/>
                <a:ea typeface="Arial" panose="020B0604020202020204" pitchFamily="34" charset="0"/>
              </a:rPr>
              <a:t>Team members completed a Likert scall rating their confidence after each practice interaction.  </a:t>
            </a:r>
            <a:endParaRPr sz="1450" dirty="0">
              <a:latin typeface="Arial"/>
              <a:cs typeface="Arial"/>
            </a:endParaRPr>
          </a:p>
        </p:txBody>
      </p:sp>
      <p:sp>
        <p:nvSpPr>
          <p:cNvPr id="20" name="object 20"/>
          <p:cNvSpPr txBox="1"/>
          <p:nvPr/>
        </p:nvSpPr>
        <p:spPr>
          <a:xfrm>
            <a:off x="15220436" y="2693721"/>
            <a:ext cx="3695700" cy="609600"/>
          </a:xfrm>
          <a:prstGeom prst="rect">
            <a:avLst/>
          </a:prstGeom>
        </p:spPr>
        <p:txBody>
          <a:bodyPr vert="horz" wrap="square" lIns="0" tIns="17145" rIns="0" bIns="0" rtlCol="0">
            <a:spAutoFit/>
          </a:bodyPr>
          <a:lstStyle/>
          <a:p>
            <a:pPr marL="12700">
              <a:lnSpc>
                <a:spcPct val="100000"/>
              </a:lnSpc>
              <a:spcBef>
                <a:spcPts val="135"/>
              </a:spcBef>
            </a:pPr>
            <a:r>
              <a:rPr sz="2450" b="1" spc="15" dirty="0">
                <a:solidFill>
                  <a:srgbClr val="12165E"/>
                </a:solidFill>
                <a:latin typeface="Arial"/>
                <a:cs typeface="Arial"/>
              </a:rPr>
              <a:t>Conclusions</a:t>
            </a:r>
            <a:endParaRPr sz="2450" dirty="0">
              <a:latin typeface="Arial"/>
              <a:cs typeface="Arial"/>
            </a:endParaRPr>
          </a:p>
          <a:p>
            <a:pPr marL="12700">
              <a:lnSpc>
                <a:spcPct val="100000"/>
              </a:lnSpc>
              <a:spcBef>
                <a:spcPts val="60"/>
              </a:spcBef>
            </a:pPr>
            <a:endParaRPr sz="1300" dirty="0">
              <a:latin typeface="Arial"/>
              <a:cs typeface="Arial"/>
            </a:endParaRPr>
          </a:p>
        </p:txBody>
      </p:sp>
      <p:sp>
        <p:nvSpPr>
          <p:cNvPr id="21" name="object 21"/>
          <p:cNvSpPr txBox="1"/>
          <p:nvPr/>
        </p:nvSpPr>
        <p:spPr>
          <a:xfrm>
            <a:off x="15220436" y="8842799"/>
            <a:ext cx="3702050" cy="405130"/>
          </a:xfrm>
          <a:prstGeom prst="rect">
            <a:avLst/>
          </a:prstGeom>
        </p:spPr>
        <p:txBody>
          <a:bodyPr vert="horz" wrap="square" lIns="0" tIns="17145" rIns="0" bIns="0" rtlCol="0">
            <a:spAutoFit/>
          </a:bodyPr>
          <a:lstStyle/>
          <a:p>
            <a:pPr marL="12700">
              <a:lnSpc>
                <a:spcPct val="100000"/>
              </a:lnSpc>
              <a:spcBef>
                <a:spcPts val="135"/>
              </a:spcBef>
            </a:pPr>
            <a:r>
              <a:rPr sz="2450" b="1" spc="10" dirty="0">
                <a:solidFill>
                  <a:srgbClr val="12165E"/>
                </a:solidFill>
                <a:latin typeface="Arial"/>
                <a:cs typeface="Arial"/>
              </a:rPr>
              <a:t>Implications for</a:t>
            </a:r>
            <a:r>
              <a:rPr sz="2450" b="1" spc="15" dirty="0">
                <a:solidFill>
                  <a:srgbClr val="12165E"/>
                </a:solidFill>
                <a:latin typeface="Arial"/>
                <a:cs typeface="Arial"/>
              </a:rPr>
              <a:t> </a:t>
            </a:r>
            <a:r>
              <a:rPr sz="2450" b="1" spc="10" dirty="0">
                <a:solidFill>
                  <a:srgbClr val="12165E"/>
                </a:solidFill>
                <a:latin typeface="Arial"/>
                <a:cs typeface="Arial"/>
              </a:rPr>
              <a:t>Practice</a:t>
            </a:r>
            <a:endParaRPr sz="2450" dirty="0">
              <a:latin typeface="Arial"/>
              <a:cs typeface="Arial"/>
            </a:endParaRPr>
          </a:p>
        </p:txBody>
      </p:sp>
      <p:sp>
        <p:nvSpPr>
          <p:cNvPr id="22" name="object 22"/>
          <p:cNvSpPr txBox="1"/>
          <p:nvPr/>
        </p:nvSpPr>
        <p:spPr>
          <a:xfrm>
            <a:off x="15242160" y="3152215"/>
            <a:ext cx="4296780" cy="5525230"/>
          </a:xfrm>
          <a:prstGeom prst="rect">
            <a:avLst/>
          </a:prstGeom>
        </p:spPr>
        <p:txBody>
          <a:bodyPr vert="horz" wrap="square" lIns="0" tIns="38735" rIns="0" bIns="0" rtlCol="0">
            <a:spAutoFit/>
          </a:bodyPr>
          <a:lstStyle/>
          <a:p>
            <a:pPr marL="12700" marR="130175">
              <a:lnSpc>
                <a:spcPts val="1580"/>
              </a:lnSpc>
              <a:spcBef>
                <a:spcPts val="305"/>
              </a:spcBef>
              <a:buClr>
                <a:srgbClr val="61629C"/>
              </a:buClr>
              <a:buSzPct val="110344"/>
              <a:tabLst>
                <a:tab pos="319405" algn="l"/>
                <a:tab pos="320040" algn="l"/>
              </a:tabLst>
            </a:pPr>
            <a:r>
              <a:rPr lang="en-US" sz="1450" dirty="0">
                <a:solidFill>
                  <a:srgbClr val="000000"/>
                </a:solidFill>
                <a:effectLst/>
                <a:latin typeface="Arial" panose="020B0604020202020204" pitchFamily="34" charset="0"/>
                <a:ea typeface="Times New Roman" panose="02020603050405020304" pitchFamily="18" charset="0"/>
              </a:rPr>
              <a:t>In three short quarters, the data shows that nurses are becoming more confident in NRP skills from structured practice. One RN survey response, “always room for more learning,” further justifies the extra time and effort by the NRP instructors to continue supporting the staff in development of their NRP skills. </a:t>
            </a:r>
            <a:endParaRPr lang="en-US" sz="1450" spc="5" dirty="0">
              <a:solidFill>
                <a:srgbClr val="0A1034"/>
              </a:solidFill>
              <a:latin typeface="Arial"/>
              <a:cs typeface="Arial"/>
            </a:endParaRPr>
          </a:p>
          <a:p>
            <a:pPr marL="12700">
              <a:lnSpc>
                <a:spcPct val="100000"/>
              </a:lnSpc>
              <a:spcBef>
                <a:spcPts val="530"/>
              </a:spcBef>
              <a:buClr>
                <a:srgbClr val="61629C"/>
              </a:buClr>
              <a:buSzPct val="110344"/>
              <a:tabLst>
                <a:tab pos="319405" algn="l"/>
                <a:tab pos="320040" algn="l"/>
              </a:tabLst>
            </a:pPr>
            <a:r>
              <a:rPr lang="en-US" sz="1450" dirty="0">
                <a:solidFill>
                  <a:srgbClr val="0A1034"/>
                </a:solidFill>
                <a:latin typeface="Arial"/>
                <a:cs typeface="Arial"/>
              </a:rPr>
              <a:t>Team members value the immediate feedback on crucial skills in NRP.  Although targeted skills are focused on each quarter, learners are able to build muscle due to the repetitive skill building sequence.  </a:t>
            </a:r>
          </a:p>
          <a:p>
            <a:pPr marL="12700">
              <a:spcBef>
                <a:spcPts val="530"/>
              </a:spcBef>
              <a:buClr>
                <a:srgbClr val="61629C"/>
              </a:buClr>
              <a:buSzPct val="110344"/>
              <a:tabLst>
                <a:tab pos="319405" algn="l"/>
                <a:tab pos="320040" algn="l"/>
              </a:tabLst>
            </a:pPr>
            <a:r>
              <a:rPr lang="en-US" sz="1450" dirty="0">
                <a:solidFill>
                  <a:srgbClr val="000000"/>
                </a:solidFill>
                <a:effectLst/>
                <a:latin typeface="Arial" panose="020B0604020202020204" pitchFamily="34" charset="0"/>
                <a:ea typeface="Times New Roman" panose="02020603050405020304" pitchFamily="18" charset="0"/>
              </a:rPr>
              <a:t>Due to the anonymity of the survey, the NRP instructor team is unable to determine which team members self-report low confidence in their NRP resuscitation skills. The team is discussing adding in person debrief questions to the Take-10 to identify providers who require more practice to grow skill and confidence. </a:t>
            </a:r>
          </a:p>
          <a:p>
            <a:pPr marL="12700">
              <a:spcBef>
                <a:spcPts val="530"/>
              </a:spcBef>
              <a:buClr>
                <a:srgbClr val="61629C"/>
              </a:buClr>
              <a:buSzPct val="110344"/>
              <a:tabLst>
                <a:tab pos="319405" algn="l"/>
                <a:tab pos="320040" algn="l"/>
              </a:tabLst>
            </a:pPr>
            <a:r>
              <a:rPr lang="en-US" sz="1450" dirty="0">
                <a:solidFill>
                  <a:srgbClr val="0A1034"/>
                </a:solidFill>
                <a:latin typeface="Arial"/>
                <a:cs typeface="Arial"/>
              </a:rPr>
              <a:t>Although the NRP 8</a:t>
            </a:r>
            <a:r>
              <a:rPr lang="en-US" sz="1450" baseline="30000" dirty="0">
                <a:solidFill>
                  <a:srgbClr val="0A1034"/>
                </a:solidFill>
                <a:latin typeface="Arial"/>
                <a:cs typeface="Arial"/>
              </a:rPr>
              <a:t>th</a:t>
            </a:r>
            <a:r>
              <a:rPr lang="en-US" sz="1450" dirty="0">
                <a:solidFill>
                  <a:srgbClr val="0A1034"/>
                </a:solidFill>
                <a:latin typeface="Arial"/>
                <a:cs typeface="Arial"/>
              </a:rPr>
              <a:t> edition is moving to the RQI platform, Advocate Aurora Health will not have neonate RQI mannequins implemented by 2022.  </a:t>
            </a:r>
            <a:r>
              <a:rPr lang="en-US" sz="1450" dirty="0">
                <a:solidFill>
                  <a:srgbClr val="000000"/>
                </a:solidFill>
                <a:effectLst/>
                <a:latin typeface="Arial" panose="020B0604020202020204" pitchFamily="34" charset="0"/>
                <a:ea typeface="Times New Roman" panose="02020603050405020304" pitchFamily="18" charset="0"/>
              </a:rPr>
              <a:t>The home grown RQI will continue through 2022 with hopes to utilize the RQI platform in 2023.</a:t>
            </a:r>
            <a:endParaRPr lang="en-US" sz="1450" dirty="0">
              <a:effectLst/>
              <a:latin typeface="Times New Roman" panose="02020603050405020304" pitchFamily="18" charset="0"/>
              <a:ea typeface="Times New Roman" panose="02020603050405020304" pitchFamily="18" charset="0"/>
            </a:endParaRPr>
          </a:p>
          <a:p>
            <a:pPr marL="12700">
              <a:lnSpc>
                <a:spcPct val="100000"/>
              </a:lnSpc>
              <a:spcBef>
                <a:spcPts val="530"/>
              </a:spcBef>
              <a:buClr>
                <a:srgbClr val="61629C"/>
              </a:buClr>
              <a:buSzPct val="110344"/>
              <a:tabLst>
                <a:tab pos="319405" algn="l"/>
                <a:tab pos="320040" algn="l"/>
              </a:tabLst>
            </a:pPr>
            <a:endParaRPr lang="en-US" sz="1450" dirty="0">
              <a:solidFill>
                <a:srgbClr val="0A1034"/>
              </a:solidFill>
              <a:latin typeface="Arial"/>
              <a:cs typeface="Arial"/>
            </a:endParaRPr>
          </a:p>
        </p:txBody>
      </p:sp>
      <p:sp>
        <p:nvSpPr>
          <p:cNvPr id="23" name="object 23"/>
          <p:cNvSpPr txBox="1"/>
          <p:nvPr/>
        </p:nvSpPr>
        <p:spPr>
          <a:xfrm>
            <a:off x="15266410" y="10823617"/>
            <a:ext cx="4278630" cy="1596591"/>
          </a:xfrm>
          <a:prstGeom prst="rect">
            <a:avLst/>
          </a:prstGeom>
        </p:spPr>
        <p:txBody>
          <a:bodyPr vert="horz" wrap="square" lIns="0" tIns="168910" rIns="0" bIns="0" rtlCol="0">
            <a:spAutoFit/>
          </a:bodyPr>
          <a:lstStyle/>
          <a:p>
            <a:pPr marL="12700">
              <a:lnSpc>
                <a:spcPct val="100000"/>
              </a:lnSpc>
              <a:spcBef>
                <a:spcPts val="1330"/>
              </a:spcBef>
            </a:pPr>
            <a:r>
              <a:rPr sz="2200" b="1" spc="-5" dirty="0">
                <a:solidFill>
                  <a:srgbClr val="12165E"/>
                </a:solidFill>
                <a:latin typeface="Arial"/>
                <a:cs typeface="Arial"/>
              </a:rPr>
              <a:t>Acknowledgements</a:t>
            </a:r>
            <a:endParaRPr sz="2200" dirty="0">
              <a:latin typeface="Arial"/>
              <a:cs typeface="Arial"/>
            </a:endParaRPr>
          </a:p>
          <a:p>
            <a:pPr marL="12700" marR="5080">
              <a:lnSpc>
                <a:spcPct val="101499"/>
              </a:lnSpc>
              <a:spcBef>
                <a:spcPts val="735"/>
              </a:spcBef>
            </a:pPr>
            <a:r>
              <a:rPr lang="en-US" sz="1300" i="1" dirty="0">
                <a:solidFill>
                  <a:srgbClr val="0A1034"/>
                </a:solidFill>
                <a:latin typeface="Arial"/>
                <a:cs typeface="Arial"/>
              </a:rPr>
              <a:t>Thank you to the NRP content experts who validated NRP provider skills and coached skills as needed: Jacquelyn Chiera, BSN, RNC, Sherr Ann Bianzon, BSN, RNC, Rachel </a:t>
            </a:r>
            <a:r>
              <a:rPr lang="en-US" sz="1300" i="1" dirty="0" err="1">
                <a:solidFill>
                  <a:srgbClr val="0A1034"/>
                </a:solidFill>
                <a:latin typeface="Arial"/>
                <a:cs typeface="Arial"/>
              </a:rPr>
              <a:t>Haacker</a:t>
            </a:r>
            <a:r>
              <a:rPr lang="en-US" sz="1300" i="1" dirty="0">
                <a:solidFill>
                  <a:srgbClr val="0A1034"/>
                </a:solidFill>
                <a:latin typeface="Arial"/>
                <a:cs typeface="Arial"/>
              </a:rPr>
              <a:t>, BSN, RNC, Cynthia Lira-</a:t>
            </a:r>
            <a:r>
              <a:rPr lang="en-US" sz="1300" i="1" dirty="0" err="1">
                <a:solidFill>
                  <a:srgbClr val="0A1034"/>
                </a:solidFill>
                <a:latin typeface="Arial"/>
                <a:cs typeface="Arial"/>
              </a:rPr>
              <a:t>Crame</a:t>
            </a:r>
            <a:r>
              <a:rPr lang="en-US" sz="1300" i="1" dirty="0">
                <a:solidFill>
                  <a:srgbClr val="0A1034"/>
                </a:solidFill>
                <a:latin typeface="Arial"/>
                <a:cs typeface="Arial"/>
              </a:rPr>
              <a:t>, MSN, RNC, NPDC, Jacob Thomas, RT, Maksym, Melnyk, RT</a:t>
            </a:r>
            <a:endParaRPr lang="en-US" sz="1300" i="1" dirty="0">
              <a:latin typeface="Arial"/>
              <a:cs typeface="Arial"/>
            </a:endParaRPr>
          </a:p>
        </p:txBody>
      </p:sp>
      <p:sp>
        <p:nvSpPr>
          <p:cNvPr id="24" name="object 24"/>
          <p:cNvSpPr txBox="1"/>
          <p:nvPr/>
        </p:nvSpPr>
        <p:spPr>
          <a:xfrm>
            <a:off x="15210530" y="8929829"/>
            <a:ext cx="4390390" cy="2131994"/>
          </a:xfrm>
          <a:prstGeom prst="rect">
            <a:avLst/>
          </a:prstGeom>
        </p:spPr>
        <p:txBody>
          <a:bodyPr vert="horz" wrap="square" lIns="0" tIns="38735" rIns="0" bIns="0" rtlCol="0">
            <a:spAutoFit/>
          </a:bodyPr>
          <a:lstStyle/>
          <a:p>
            <a:pPr marL="12700">
              <a:lnSpc>
                <a:spcPct val="100000"/>
              </a:lnSpc>
              <a:spcBef>
                <a:spcPts val="530"/>
              </a:spcBef>
              <a:buClr>
                <a:srgbClr val="61629C"/>
              </a:buClr>
              <a:buSzPct val="110344"/>
              <a:tabLst>
                <a:tab pos="319405" algn="l"/>
                <a:tab pos="320040" algn="l"/>
              </a:tabLst>
            </a:pPr>
            <a:endParaRPr lang="en-US" sz="1450" dirty="0">
              <a:solidFill>
                <a:srgbClr val="0A1034"/>
              </a:solidFill>
              <a:latin typeface="Arial"/>
              <a:cs typeface="Arial"/>
            </a:endParaRPr>
          </a:p>
          <a:p>
            <a:pPr marL="12700">
              <a:lnSpc>
                <a:spcPct val="100000"/>
              </a:lnSpc>
              <a:spcBef>
                <a:spcPts val="530"/>
              </a:spcBef>
              <a:buClr>
                <a:srgbClr val="61629C"/>
              </a:buClr>
              <a:buSzPct val="110344"/>
              <a:tabLst>
                <a:tab pos="319405" algn="l"/>
                <a:tab pos="320040" algn="l"/>
              </a:tabLst>
            </a:pPr>
            <a:r>
              <a:rPr lang="en-US" sz="1450" dirty="0">
                <a:solidFill>
                  <a:srgbClr val="0A1034"/>
                </a:solidFill>
                <a:latin typeface="Arial"/>
                <a:cs typeface="Arial"/>
              </a:rPr>
              <a:t>Targeted experiential learning beneficial in other skills that apply to all units.   The AIMMC nursing professional development team is utilizing the Take T.E.N. format for other high risk low volume skills giving team members opportunities to practice skills with immediate feedback provided by a content expert.</a:t>
            </a:r>
            <a:endParaRPr lang="en-US" sz="1450" dirty="0">
              <a:latin typeface="Arial"/>
              <a:cs typeface="Arial"/>
            </a:endParaRPr>
          </a:p>
          <a:p>
            <a:pPr marL="12700" marR="269240">
              <a:lnSpc>
                <a:spcPts val="1580"/>
              </a:lnSpc>
              <a:spcBef>
                <a:spcPts val="305"/>
              </a:spcBef>
              <a:buClr>
                <a:srgbClr val="61629C"/>
              </a:buClr>
              <a:buSzPct val="110344"/>
              <a:tabLst>
                <a:tab pos="319405" algn="l"/>
                <a:tab pos="320040" algn="l"/>
              </a:tabLst>
            </a:pPr>
            <a:endParaRPr sz="1450" dirty="0">
              <a:latin typeface="Arial"/>
              <a:cs typeface="Arial"/>
            </a:endParaRPr>
          </a:p>
        </p:txBody>
      </p:sp>
      <p:sp>
        <p:nvSpPr>
          <p:cNvPr id="25" name="object 25"/>
          <p:cNvSpPr txBox="1"/>
          <p:nvPr/>
        </p:nvSpPr>
        <p:spPr>
          <a:xfrm>
            <a:off x="10290552" y="6320202"/>
            <a:ext cx="2889626" cy="394339"/>
          </a:xfrm>
          <a:prstGeom prst="rect">
            <a:avLst/>
          </a:prstGeom>
        </p:spPr>
        <p:txBody>
          <a:bodyPr vert="horz" wrap="square" lIns="0" tIns="17145" rIns="0" bIns="0" rtlCol="0">
            <a:spAutoFit/>
          </a:bodyPr>
          <a:lstStyle/>
          <a:p>
            <a:pPr marL="12700">
              <a:lnSpc>
                <a:spcPct val="100000"/>
              </a:lnSpc>
              <a:spcBef>
                <a:spcPts val="135"/>
              </a:spcBef>
            </a:pPr>
            <a:r>
              <a:rPr sz="2450" b="1" spc="15" dirty="0">
                <a:solidFill>
                  <a:srgbClr val="12165E"/>
                </a:solidFill>
                <a:latin typeface="Arial"/>
                <a:cs typeface="Arial"/>
              </a:rPr>
              <a:t>Re</a:t>
            </a:r>
            <a:r>
              <a:rPr sz="2450" b="1" spc="5" dirty="0">
                <a:solidFill>
                  <a:srgbClr val="12165E"/>
                </a:solidFill>
                <a:latin typeface="Arial"/>
                <a:cs typeface="Arial"/>
              </a:rPr>
              <a:t>s</a:t>
            </a:r>
            <a:r>
              <a:rPr sz="2450" b="1" spc="10" dirty="0">
                <a:solidFill>
                  <a:srgbClr val="12165E"/>
                </a:solidFill>
                <a:latin typeface="Arial"/>
                <a:cs typeface="Arial"/>
              </a:rPr>
              <a:t>ults</a:t>
            </a:r>
            <a:endParaRPr sz="2450" dirty="0">
              <a:latin typeface="Arial"/>
              <a:cs typeface="Arial"/>
            </a:endParaRPr>
          </a:p>
        </p:txBody>
      </p:sp>
      <p:sp>
        <p:nvSpPr>
          <p:cNvPr id="26" name="object 26"/>
          <p:cNvSpPr txBox="1"/>
          <p:nvPr/>
        </p:nvSpPr>
        <p:spPr>
          <a:xfrm>
            <a:off x="10273444" y="6760673"/>
            <a:ext cx="4509763" cy="3809376"/>
          </a:xfrm>
          <a:prstGeom prst="rect">
            <a:avLst/>
          </a:prstGeom>
        </p:spPr>
        <p:txBody>
          <a:bodyPr vert="horz" wrap="square" lIns="0" tIns="38735" rIns="0" bIns="0" rtlCol="0">
            <a:spAutoFit/>
          </a:bodyPr>
          <a:lstStyle/>
          <a:p>
            <a:pPr marL="12700" marR="126364">
              <a:lnSpc>
                <a:spcPts val="1580"/>
              </a:lnSpc>
              <a:spcBef>
                <a:spcPts val="305"/>
              </a:spcBef>
              <a:buClr>
                <a:srgbClr val="61629C"/>
              </a:buClr>
              <a:buSzPct val="110344"/>
              <a:tabLst>
                <a:tab pos="319405" algn="l"/>
                <a:tab pos="320040" algn="l"/>
              </a:tabLst>
            </a:pPr>
            <a:r>
              <a:rPr lang="en-US" sz="1450" dirty="0">
                <a:effectLst/>
                <a:latin typeface="Arial" panose="020B0604020202020204" pitchFamily="34" charset="0"/>
                <a:ea typeface="Times New Roman" panose="02020603050405020304" pitchFamily="18" charset="0"/>
              </a:rPr>
              <a:t>Prior to beginning the Take-10 Skills Practice, a survey was sent to all NRP providers for baseline data.    86 nursing team members completed the survey, and of those, 48% reported “confident or very confident” in their NRP skills.  Of note, 22% of nurses reported “not confident at all” before the quarterly psychomotor practice began.  Team members have participated in 3 Take Tens focusing on: Positive pressure ventilation (PPV), PPV with coordinated chest compressions (CCC), and PPV, CCC, and alternate airway preparation.  Third quarter post surveys were completed by 57 nursing team members. 61% of nurses report “confident or very confident” and only 6% (3 RNs) report “not confident” thus showing regular practice increases confidence in skills.</a:t>
            </a:r>
          </a:p>
          <a:p>
            <a:pPr marL="12700" marR="126364">
              <a:lnSpc>
                <a:spcPts val="1580"/>
              </a:lnSpc>
              <a:spcBef>
                <a:spcPts val="305"/>
              </a:spcBef>
              <a:buClr>
                <a:srgbClr val="61629C"/>
              </a:buClr>
              <a:buSzPct val="110344"/>
              <a:tabLst>
                <a:tab pos="319405" algn="l"/>
                <a:tab pos="320040" algn="l"/>
              </a:tabLst>
            </a:pPr>
            <a:endParaRPr lang="en-US" sz="1450" dirty="0">
              <a:latin typeface="Arial" panose="020B0604020202020204" pitchFamily="34" charset="0"/>
              <a:cs typeface="Arial"/>
            </a:endParaRPr>
          </a:p>
          <a:p>
            <a:pPr marL="12700" marR="126364">
              <a:lnSpc>
                <a:spcPts val="1580"/>
              </a:lnSpc>
              <a:spcBef>
                <a:spcPts val="305"/>
              </a:spcBef>
              <a:buClr>
                <a:srgbClr val="61629C"/>
              </a:buClr>
              <a:buSzPct val="110344"/>
              <a:tabLst>
                <a:tab pos="319405" algn="l"/>
                <a:tab pos="320040" algn="l"/>
              </a:tabLst>
            </a:pPr>
            <a:endParaRPr sz="1450" dirty="0">
              <a:latin typeface="Arial"/>
              <a:cs typeface="Arial"/>
            </a:endParaRPr>
          </a:p>
        </p:txBody>
      </p:sp>
      <p:sp>
        <p:nvSpPr>
          <p:cNvPr id="33" name="object 33"/>
          <p:cNvSpPr txBox="1"/>
          <p:nvPr/>
        </p:nvSpPr>
        <p:spPr>
          <a:xfrm>
            <a:off x="682366" y="9649389"/>
            <a:ext cx="3756025" cy="215444"/>
          </a:xfrm>
          <a:prstGeom prst="rect">
            <a:avLst/>
          </a:prstGeom>
        </p:spPr>
        <p:txBody>
          <a:bodyPr vert="horz" wrap="square" lIns="0" tIns="35560" rIns="0" bIns="0" rtlCol="0">
            <a:spAutoFit/>
          </a:bodyPr>
          <a:lstStyle/>
          <a:p>
            <a:pPr marL="12700" marR="5080">
              <a:lnSpc>
                <a:spcPts val="1420"/>
              </a:lnSpc>
              <a:spcBef>
                <a:spcPts val="280"/>
              </a:spcBef>
            </a:pPr>
            <a:r>
              <a:rPr sz="1300" b="1" spc="0" dirty="0">
                <a:latin typeface="Arial"/>
                <a:cs typeface="Arial"/>
              </a:rPr>
              <a:t>Figure 1</a:t>
            </a:r>
            <a:r>
              <a:rPr sz="1300" spc="0" dirty="0">
                <a:latin typeface="Arial"/>
                <a:cs typeface="Arial"/>
              </a:rPr>
              <a:t>. </a:t>
            </a:r>
            <a:r>
              <a:rPr lang="en-US" sz="1300" spc="0" dirty="0">
                <a:latin typeface="Arial"/>
                <a:cs typeface="Arial"/>
              </a:rPr>
              <a:t>Take Ten </a:t>
            </a:r>
            <a:r>
              <a:rPr lang="en-US" sz="1300" dirty="0">
                <a:latin typeface="Arial"/>
                <a:cs typeface="Arial"/>
              </a:rPr>
              <a:t>flyer </a:t>
            </a:r>
            <a:r>
              <a:rPr lang="en-US" sz="1300" spc="0" dirty="0">
                <a:latin typeface="Arial"/>
                <a:cs typeface="Arial"/>
              </a:rPr>
              <a:t>hung </a:t>
            </a:r>
            <a:r>
              <a:rPr lang="en-US" sz="1300" dirty="0">
                <a:latin typeface="Arial"/>
                <a:cs typeface="Arial"/>
              </a:rPr>
              <a:t>i</a:t>
            </a:r>
            <a:r>
              <a:rPr lang="en-US" sz="1300" spc="0" dirty="0">
                <a:latin typeface="Arial"/>
                <a:cs typeface="Arial"/>
              </a:rPr>
              <a:t>n the units</a:t>
            </a:r>
            <a:endParaRPr sz="1300" dirty="0">
              <a:latin typeface="Arial"/>
              <a:cs typeface="Arial"/>
            </a:endParaRPr>
          </a:p>
        </p:txBody>
      </p:sp>
      <p:sp>
        <p:nvSpPr>
          <p:cNvPr id="35" name="object 35"/>
          <p:cNvSpPr txBox="1"/>
          <p:nvPr/>
        </p:nvSpPr>
        <p:spPr>
          <a:xfrm>
            <a:off x="10228234" y="5801590"/>
            <a:ext cx="3756025" cy="394980"/>
          </a:xfrm>
          <a:prstGeom prst="rect">
            <a:avLst/>
          </a:prstGeom>
        </p:spPr>
        <p:txBody>
          <a:bodyPr vert="horz" wrap="square" lIns="0" tIns="35560" rIns="0" bIns="0" rtlCol="0">
            <a:spAutoFit/>
          </a:bodyPr>
          <a:lstStyle/>
          <a:p>
            <a:pPr marL="12700" marR="5080">
              <a:lnSpc>
                <a:spcPts val="1420"/>
              </a:lnSpc>
              <a:spcBef>
                <a:spcPts val="280"/>
              </a:spcBef>
            </a:pPr>
            <a:r>
              <a:rPr sz="1300" b="1" spc="0" dirty="0">
                <a:latin typeface="Arial"/>
                <a:cs typeface="Arial"/>
              </a:rPr>
              <a:t>Figure </a:t>
            </a:r>
            <a:r>
              <a:rPr lang="en-US" sz="1300" b="1" spc="0" dirty="0">
                <a:latin typeface="Arial"/>
                <a:cs typeface="Arial"/>
              </a:rPr>
              <a:t>3</a:t>
            </a:r>
            <a:r>
              <a:rPr sz="1300" spc="0" dirty="0">
                <a:latin typeface="Arial"/>
                <a:cs typeface="Arial"/>
              </a:rPr>
              <a:t>. </a:t>
            </a:r>
            <a:r>
              <a:rPr lang="en-US" sz="1300" spc="0" dirty="0">
                <a:latin typeface="Arial"/>
                <a:cs typeface="Arial"/>
              </a:rPr>
              <a:t>Equipment Utilized during Take Ten return demonstration skill practice</a:t>
            </a:r>
            <a:endParaRPr sz="1300" dirty="0">
              <a:latin typeface="Arial"/>
              <a:cs typeface="Arial"/>
            </a:endParaRPr>
          </a:p>
        </p:txBody>
      </p:sp>
      <p:pic>
        <p:nvPicPr>
          <p:cNvPr id="42" name="Picture 41">
            <a:extLst>
              <a:ext uri="{FF2B5EF4-FFF2-40B4-BE49-F238E27FC236}">
                <a16:creationId xmlns:a16="http://schemas.microsoft.com/office/drawing/2014/main" id="{607B89A4-540D-4809-9874-D95AC9AAF83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20436" y="12703235"/>
            <a:ext cx="1159510" cy="969645"/>
          </a:xfrm>
          <a:prstGeom prst="rect">
            <a:avLst/>
          </a:prstGeom>
          <a:noFill/>
          <a:ln>
            <a:noFill/>
          </a:ln>
        </p:spPr>
      </p:pic>
      <p:sp>
        <p:nvSpPr>
          <p:cNvPr id="43" name="Text Box 15">
            <a:extLst>
              <a:ext uri="{FF2B5EF4-FFF2-40B4-BE49-F238E27FC236}">
                <a16:creationId xmlns:a16="http://schemas.microsoft.com/office/drawing/2014/main" id="{D65BA1C3-CABF-43C3-AE3A-08AB65D32F5C}"/>
              </a:ext>
            </a:extLst>
          </p:cNvPr>
          <p:cNvSpPr txBox="1"/>
          <p:nvPr/>
        </p:nvSpPr>
        <p:spPr>
          <a:xfrm>
            <a:off x="16358457" y="12852987"/>
            <a:ext cx="3119120" cy="627380"/>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(Site) is proud to be Magnet® recognized by the American Nurses Credentialing Center</a:t>
            </a:r>
          </a:p>
          <a:p>
            <a:pPr marL="0" marR="0">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45" name="Picture 44">
            <a:extLst>
              <a:ext uri="{FF2B5EF4-FFF2-40B4-BE49-F238E27FC236}">
                <a16:creationId xmlns:a16="http://schemas.microsoft.com/office/drawing/2014/main" id="{CEB52F61-AD7C-4799-9896-4016859E59FC}"/>
              </a:ext>
            </a:extLst>
          </p:cNvPr>
          <p:cNvPicPr>
            <a:picLocks noChangeAspect="1"/>
          </p:cNvPicPr>
          <p:nvPr/>
        </p:nvPicPr>
        <p:blipFill>
          <a:blip r:embed="rId3"/>
          <a:stretch>
            <a:fillRect/>
          </a:stretch>
        </p:blipFill>
        <p:spPr>
          <a:xfrm>
            <a:off x="17203791" y="-24064"/>
            <a:ext cx="2910535" cy="2552315"/>
          </a:xfrm>
          <a:prstGeom prst="rect">
            <a:avLst/>
          </a:prstGeom>
        </p:spPr>
      </p:pic>
      <p:sp>
        <p:nvSpPr>
          <p:cNvPr id="49" name="object 32">
            <a:extLst>
              <a:ext uri="{FF2B5EF4-FFF2-40B4-BE49-F238E27FC236}">
                <a16:creationId xmlns:a16="http://schemas.microsoft.com/office/drawing/2014/main" id="{42739BAE-F509-4F23-B498-EC2FE50C452A}"/>
              </a:ext>
            </a:extLst>
          </p:cNvPr>
          <p:cNvSpPr txBox="1">
            <a:spLocks/>
          </p:cNvSpPr>
          <p:nvPr/>
        </p:nvSpPr>
        <p:spPr>
          <a:xfrm>
            <a:off x="205013" y="186411"/>
            <a:ext cx="16694877" cy="666208"/>
          </a:xfrm>
          <a:prstGeom prst="rect">
            <a:avLst/>
          </a:prstGeom>
        </p:spPr>
        <p:txBody>
          <a:bodyPr vert="horz" wrap="square" lIns="0" tIns="12065" rIns="0" bIns="0" rtlCol="0">
            <a:spAutoFit/>
          </a:bodyPr>
          <a:lstStyle>
            <a:lvl1pPr>
              <a:defRPr sz="4250" b="0" i="0">
                <a:solidFill>
                  <a:schemeClr val="bg1"/>
                </a:solidFill>
                <a:latin typeface="Arial"/>
                <a:ea typeface="+mj-ea"/>
                <a:cs typeface="Arial"/>
              </a:defRPr>
            </a:lvl1pPr>
          </a:lstStyle>
          <a:p>
            <a:pPr marL="12700" algn="l">
              <a:spcBef>
                <a:spcPts val="95"/>
              </a:spcBef>
            </a:pPr>
            <a:r>
              <a:rPr lang="en-US" kern="0" spc="-5" dirty="0"/>
              <a:t>Growing Provider Confidence in Neonate Resuscitation Skills</a:t>
            </a:r>
          </a:p>
        </p:txBody>
      </p:sp>
      <p:sp>
        <p:nvSpPr>
          <p:cNvPr id="50" name="TextBox 49">
            <a:extLst>
              <a:ext uri="{FF2B5EF4-FFF2-40B4-BE49-F238E27FC236}">
                <a16:creationId xmlns:a16="http://schemas.microsoft.com/office/drawing/2014/main" id="{1B504AD9-9581-42CE-913E-1031876E6AC7}"/>
              </a:ext>
            </a:extLst>
          </p:cNvPr>
          <p:cNvSpPr txBox="1"/>
          <p:nvPr/>
        </p:nvSpPr>
        <p:spPr>
          <a:xfrm>
            <a:off x="182621" y="888794"/>
            <a:ext cx="15644146" cy="584775"/>
          </a:xfrm>
          <a:prstGeom prst="rect">
            <a:avLst/>
          </a:prstGeom>
          <a:noFill/>
        </p:spPr>
        <p:txBody>
          <a:bodyPr wrap="square" rtlCol="0">
            <a:spAutoFit/>
          </a:bodyPr>
          <a:lstStyle/>
          <a:p>
            <a:r>
              <a:rPr lang="en-US" sz="3200" i="1" dirty="0">
                <a:solidFill>
                  <a:schemeClr val="bg1"/>
                </a:solidFill>
              </a:rPr>
              <a:t>Patricia Green, MSN, CNM, WHNP, CLC</a:t>
            </a:r>
            <a:endParaRPr lang="en-US" sz="2000" i="1" dirty="0">
              <a:solidFill>
                <a:srgbClr val="FF0000"/>
              </a:solidFill>
            </a:endParaRPr>
          </a:p>
        </p:txBody>
      </p:sp>
      <p:sp>
        <p:nvSpPr>
          <p:cNvPr id="51" name="Rectangle 50">
            <a:extLst>
              <a:ext uri="{FF2B5EF4-FFF2-40B4-BE49-F238E27FC236}">
                <a16:creationId xmlns:a16="http://schemas.microsoft.com/office/drawing/2014/main" id="{C4D47BC9-C444-4D9C-AA90-B3E283662037}"/>
              </a:ext>
            </a:extLst>
          </p:cNvPr>
          <p:cNvSpPr/>
          <p:nvPr/>
        </p:nvSpPr>
        <p:spPr>
          <a:xfrm>
            <a:off x="182621" y="1518897"/>
            <a:ext cx="6321154" cy="523220"/>
          </a:xfrm>
          <a:prstGeom prst="rect">
            <a:avLst/>
          </a:prstGeom>
        </p:spPr>
        <p:txBody>
          <a:bodyPr wrap="none">
            <a:spAutoFit/>
          </a:bodyPr>
          <a:lstStyle/>
          <a:p>
            <a:r>
              <a:rPr lang="en-US" sz="2800" i="1" dirty="0">
                <a:solidFill>
                  <a:schemeClr val="bg1"/>
                </a:solidFill>
              </a:rPr>
              <a:t>Advocate Illinois Masonic Medical Center</a:t>
            </a:r>
            <a:endParaRPr lang="en-US" i="1" dirty="0">
              <a:solidFill>
                <a:srgbClr val="FF0000"/>
              </a:solidFill>
            </a:endParaRPr>
          </a:p>
        </p:txBody>
      </p:sp>
      <p:pic>
        <p:nvPicPr>
          <p:cNvPr id="28" name="Picture 27">
            <a:extLst>
              <a:ext uri="{FF2B5EF4-FFF2-40B4-BE49-F238E27FC236}">
                <a16:creationId xmlns:a16="http://schemas.microsoft.com/office/drawing/2014/main" id="{4AF99563-BCB2-42BC-B367-412D8F8AD6D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9891226" y="3138706"/>
            <a:ext cx="2835275" cy="2126456"/>
          </a:xfrm>
          <a:prstGeom prst="rect">
            <a:avLst/>
          </a:prstGeom>
        </p:spPr>
      </p:pic>
      <p:pic>
        <p:nvPicPr>
          <p:cNvPr id="30" name="Picture 29" descr="A picture containing indoor&#10;&#10;Description automatically generated">
            <a:extLst>
              <a:ext uri="{FF2B5EF4-FFF2-40B4-BE49-F238E27FC236}">
                <a16:creationId xmlns:a16="http://schemas.microsoft.com/office/drawing/2014/main" id="{D60C996C-843C-4272-8BC8-C5235625E329}"/>
              </a:ext>
            </a:extLst>
          </p:cNvPr>
          <p:cNvPicPr>
            <a:picLocks noChangeAspect="1"/>
          </p:cNvPicPr>
          <p:nvPr/>
        </p:nvPicPr>
        <p:blipFill rotWithShape="1">
          <a:blip r:embed="rId5">
            <a:extLst>
              <a:ext uri="{28A0092B-C50C-407E-A947-70E740481C1C}">
                <a14:useLocalDpi xmlns:a14="http://schemas.microsoft.com/office/drawing/2010/main" val="0"/>
              </a:ext>
            </a:extLst>
          </a:blip>
          <a:srcRect l="28928" t="3003" r="16209" b="20903"/>
          <a:stretch/>
        </p:blipFill>
        <p:spPr>
          <a:xfrm>
            <a:off x="12565571" y="2748075"/>
            <a:ext cx="2244306" cy="2893551"/>
          </a:xfrm>
          <a:prstGeom prst="rect">
            <a:avLst/>
          </a:prstGeom>
        </p:spPr>
      </p:pic>
      <p:pic>
        <p:nvPicPr>
          <p:cNvPr id="32" name="Picture 31">
            <a:extLst>
              <a:ext uri="{FF2B5EF4-FFF2-40B4-BE49-F238E27FC236}">
                <a16:creationId xmlns:a16="http://schemas.microsoft.com/office/drawing/2014/main" id="{689849DC-CE44-4BB4-B65C-AF8626773C5C}"/>
              </a:ext>
            </a:extLst>
          </p:cNvPr>
          <p:cNvPicPr>
            <a:picLocks noChangeAspect="1"/>
          </p:cNvPicPr>
          <p:nvPr/>
        </p:nvPicPr>
        <p:blipFill>
          <a:blip r:embed="rId6"/>
          <a:stretch>
            <a:fillRect/>
          </a:stretch>
        </p:blipFill>
        <p:spPr>
          <a:xfrm>
            <a:off x="637381" y="7787293"/>
            <a:ext cx="3199970" cy="1811553"/>
          </a:xfrm>
          <a:prstGeom prst="rect">
            <a:avLst/>
          </a:prstGeom>
        </p:spPr>
      </p:pic>
      <p:pic>
        <p:nvPicPr>
          <p:cNvPr id="47" name="Picture 46">
            <a:extLst>
              <a:ext uri="{FF2B5EF4-FFF2-40B4-BE49-F238E27FC236}">
                <a16:creationId xmlns:a16="http://schemas.microsoft.com/office/drawing/2014/main" id="{29D2D3E3-1BDA-425B-8B07-F62DE94C7CE5}"/>
              </a:ext>
            </a:extLst>
          </p:cNvPr>
          <p:cNvPicPr>
            <a:picLocks noChangeAspect="1"/>
          </p:cNvPicPr>
          <p:nvPr/>
        </p:nvPicPr>
        <p:blipFill>
          <a:blip r:embed="rId7"/>
          <a:stretch>
            <a:fillRect/>
          </a:stretch>
        </p:blipFill>
        <p:spPr>
          <a:xfrm>
            <a:off x="12544853" y="10089937"/>
            <a:ext cx="2285741" cy="1629282"/>
          </a:xfrm>
          <a:prstGeom prst="rect">
            <a:avLst/>
          </a:prstGeom>
        </p:spPr>
      </p:pic>
      <p:pic>
        <p:nvPicPr>
          <p:cNvPr id="54" name="Picture 53">
            <a:extLst>
              <a:ext uri="{FF2B5EF4-FFF2-40B4-BE49-F238E27FC236}">
                <a16:creationId xmlns:a16="http://schemas.microsoft.com/office/drawing/2014/main" id="{5B74704D-2250-4714-B712-2EF6F641540B}"/>
              </a:ext>
            </a:extLst>
          </p:cNvPr>
          <p:cNvPicPr>
            <a:picLocks noChangeAspect="1"/>
          </p:cNvPicPr>
          <p:nvPr/>
        </p:nvPicPr>
        <p:blipFill>
          <a:blip r:embed="rId8"/>
          <a:stretch>
            <a:fillRect/>
          </a:stretch>
        </p:blipFill>
        <p:spPr>
          <a:xfrm>
            <a:off x="10243246" y="10089937"/>
            <a:ext cx="2224434" cy="1610397"/>
          </a:xfrm>
          <a:prstGeom prst="rect">
            <a:avLst/>
          </a:prstGeom>
        </p:spPr>
      </p:pic>
      <p:sp>
        <p:nvSpPr>
          <p:cNvPr id="57" name="object 35">
            <a:extLst>
              <a:ext uri="{FF2B5EF4-FFF2-40B4-BE49-F238E27FC236}">
                <a16:creationId xmlns:a16="http://schemas.microsoft.com/office/drawing/2014/main" id="{6AF81D79-C958-4338-B4EE-97227900C765}"/>
              </a:ext>
            </a:extLst>
          </p:cNvPr>
          <p:cNvSpPr txBox="1"/>
          <p:nvPr/>
        </p:nvSpPr>
        <p:spPr>
          <a:xfrm>
            <a:off x="10297841" y="13402012"/>
            <a:ext cx="4549975" cy="574516"/>
          </a:xfrm>
          <a:prstGeom prst="rect">
            <a:avLst/>
          </a:prstGeom>
        </p:spPr>
        <p:txBody>
          <a:bodyPr vert="horz" wrap="square" lIns="0" tIns="35560" rIns="0" bIns="0" rtlCol="0">
            <a:spAutoFit/>
          </a:bodyPr>
          <a:lstStyle/>
          <a:p>
            <a:pPr marL="12700" marR="5080">
              <a:lnSpc>
                <a:spcPts val="1420"/>
              </a:lnSpc>
              <a:spcBef>
                <a:spcPts val="280"/>
              </a:spcBef>
            </a:pPr>
            <a:r>
              <a:rPr sz="1300" b="1" spc="0" dirty="0">
                <a:latin typeface="Arial"/>
                <a:cs typeface="Arial"/>
              </a:rPr>
              <a:t>Figure </a:t>
            </a:r>
            <a:r>
              <a:rPr lang="en-US" sz="1300" b="1" dirty="0">
                <a:latin typeface="Arial"/>
                <a:cs typeface="Arial"/>
              </a:rPr>
              <a:t>4</a:t>
            </a:r>
            <a:r>
              <a:rPr sz="1300" spc="0" dirty="0">
                <a:latin typeface="Arial"/>
                <a:cs typeface="Arial"/>
              </a:rPr>
              <a:t>. </a:t>
            </a:r>
            <a:r>
              <a:rPr lang="en-US" sz="1300" spc="0" dirty="0">
                <a:latin typeface="Arial"/>
                <a:cs typeface="Arial"/>
              </a:rPr>
              <a:t>Percentage comparison of RNs who </a:t>
            </a:r>
            <a:r>
              <a:rPr lang="en-US" sz="1300" dirty="0">
                <a:latin typeface="Arial"/>
                <a:cs typeface="Arial"/>
              </a:rPr>
              <a:t>rated confidence in NRP skills using Likert scale. Self reported NRP experience on the unit</a:t>
            </a:r>
            <a:endParaRPr sz="1300" dirty="0">
              <a:latin typeface="Arial"/>
              <a:cs typeface="Arial"/>
            </a:endParaRPr>
          </a:p>
        </p:txBody>
      </p:sp>
      <p:pic>
        <p:nvPicPr>
          <p:cNvPr id="59" name="Picture 58">
            <a:extLst>
              <a:ext uri="{FF2B5EF4-FFF2-40B4-BE49-F238E27FC236}">
                <a16:creationId xmlns:a16="http://schemas.microsoft.com/office/drawing/2014/main" id="{6C7A8945-D3AD-42A6-A194-12A8F3FA9BC0}"/>
              </a:ext>
            </a:extLst>
          </p:cNvPr>
          <p:cNvPicPr>
            <a:picLocks noChangeAspect="1"/>
          </p:cNvPicPr>
          <p:nvPr/>
        </p:nvPicPr>
        <p:blipFill>
          <a:blip r:embed="rId9"/>
          <a:stretch>
            <a:fillRect/>
          </a:stretch>
        </p:blipFill>
        <p:spPr>
          <a:xfrm>
            <a:off x="5348049" y="5597967"/>
            <a:ext cx="4170495" cy="1890624"/>
          </a:xfrm>
          <a:prstGeom prst="rect">
            <a:avLst/>
          </a:prstGeom>
          <a:ln>
            <a:solidFill>
              <a:schemeClr val="tx1"/>
            </a:solidFill>
          </a:ln>
        </p:spPr>
      </p:pic>
      <p:sp>
        <p:nvSpPr>
          <p:cNvPr id="60" name="object 35">
            <a:extLst>
              <a:ext uri="{FF2B5EF4-FFF2-40B4-BE49-F238E27FC236}">
                <a16:creationId xmlns:a16="http://schemas.microsoft.com/office/drawing/2014/main" id="{BFD5752D-D2D5-4304-B36F-BD9B9744EFE0}"/>
              </a:ext>
            </a:extLst>
          </p:cNvPr>
          <p:cNvSpPr txBox="1"/>
          <p:nvPr/>
        </p:nvSpPr>
        <p:spPr>
          <a:xfrm>
            <a:off x="5324918" y="7631028"/>
            <a:ext cx="3756025" cy="574516"/>
          </a:xfrm>
          <a:prstGeom prst="rect">
            <a:avLst/>
          </a:prstGeom>
        </p:spPr>
        <p:txBody>
          <a:bodyPr vert="horz" wrap="square" lIns="0" tIns="35560" rIns="0" bIns="0" rtlCol="0">
            <a:spAutoFit/>
          </a:bodyPr>
          <a:lstStyle/>
          <a:p>
            <a:pPr marL="12700" marR="5080">
              <a:lnSpc>
                <a:spcPts val="1420"/>
              </a:lnSpc>
              <a:spcBef>
                <a:spcPts val="280"/>
              </a:spcBef>
            </a:pPr>
            <a:r>
              <a:rPr sz="1300" b="1" spc="0" dirty="0">
                <a:latin typeface="Arial"/>
                <a:cs typeface="Arial"/>
              </a:rPr>
              <a:t>Figure </a:t>
            </a:r>
            <a:r>
              <a:rPr lang="en-US" sz="1300" b="1" dirty="0">
                <a:latin typeface="Arial"/>
                <a:cs typeface="Arial"/>
              </a:rPr>
              <a:t>2</a:t>
            </a:r>
            <a:r>
              <a:rPr sz="1300" spc="0" dirty="0">
                <a:latin typeface="Arial"/>
                <a:cs typeface="Arial"/>
              </a:rPr>
              <a:t>. </a:t>
            </a:r>
            <a:r>
              <a:rPr lang="en-US" sz="1300" spc="0" dirty="0">
                <a:latin typeface="Arial"/>
                <a:cs typeface="Arial"/>
              </a:rPr>
              <a:t>Team member break down who completed survey prior to targeted experiential learning</a:t>
            </a:r>
            <a:endParaRPr sz="1300" dirty="0">
              <a:latin typeface="Arial"/>
              <a:cs typeface="Arial"/>
            </a:endParaRPr>
          </a:p>
        </p:txBody>
      </p:sp>
      <p:pic>
        <p:nvPicPr>
          <p:cNvPr id="62" name="Picture 61">
            <a:extLst>
              <a:ext uri="{FF2B5EF4-FFF2-40B4-BE49-F238E27FC236}">
                <a16:creationId xmlns:a16="http://schemas.microsoft.com/office/drawing/2014/main" id="{FE124E95-0819-4475-8D45-38781CF0010E}"/>
              </a:ext>
            </a:extLst>
          </p:cNvPr>
          <p:cNvPicPr>
            <a:picLocks noChangeAspect="1"/>
          </p:cNvPicPr>
          <p:nvPr/>
        </p:nvPicPr>
        <p:blipFill>
          <a:blip r:embed="rId10"/>
          <a:stretch>
            <a:fillRect/>
          </a:stretch>
        </p:blipFill>
        <p:spPr>
          <a:xfrm>
            <a:off x="10259902" y="11772729"/>
            <a:ext cx="4549975" cy="1556888"/>
          </a:xfrm>
          <a:prstGeom prst="rect">
            <a:avLst/>
          </a:prstGeom>
          <a:ln w="3175">
            <a:solidFill>
              <a:schemeClr val="tx1"/>
            </a:solid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200</TotalTime>
  <Words>1012</Words>
  <Application>Microsoft Office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Media Resource Center</dc:creator>
  <cp:lastModifiedBy>Green, Patricia</cp:lastModifiedBy>
  <cp:revision>9</cp:revision>
  <cp:lastPrinted>2021-10-27T18:52:25Z</cp:lastPrinted>
  <dcterms:created xsi:type="dcterms:W3CDTF">2019-05-14T10:23:27Z</dcterms:created>
  <dcterms:modified xsi:type="dcterms:W3CDTF">2021-10-27T19:04:13Z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2019-05-14T00:00:00Z</vt:filetime>
  </property>
  <property fmtid="{D5CDD505-2E9C-101B-9397-08002B2CF9AE}" pid="3" name="Creator">
    <vt:lpwstr>Microsoft® PowerPoint® for Office 365</vt:lpwstr>
  </property>
  <property fmtid="{D5CDD505-2E9C-101B-9397-08002B2CF9AE}" pid="4" name="LastSaved">
    <vt:filetime>2019-05-14T00:00:00Z</vt:filetime>
  </property>
</Properties>
</file>