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43891200" cy="32918400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25646" indent="-56411" algn="l" rtl="0" fontAlgn="base">
      <a:spcBef>
        <a:spcPct val="0"/>
      </a:spcBef>
      <a:spcAft>
        <a:spcPct val="0"/>
      </a:spcAft>
      <a:defRPr sz="4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852574" indent="-114104" algn="l" rtl="0" fontAlgn="base">
      <a:spcBef>
        <a:spcPct val="0"/>
      </a:spcBef>
      <a:spcAft>
        <a:spcPct val="0"/>
      </a:spcAft>
      <a:defRPr sz="4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279501" indent="-171797" algn="l" rtl="0" fontAlgn="base">
      <a:spcBef>
        <a:spcPct val="0"/>
      </a:spcBef>
      <a:spcAft>
        <a:spcPct val="0"/>
      </a:spcAft>
      <a:defRPr sz="4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706429" indent="-229490" algn="l" rtl="0" fontAlgn="base">
      <a:spcBef>
        <a:spcPct val="0"/>
      </a:spcBef>
      <a:spcAft>
        <a:spcPct val="0"/>
      </a:spcAft>
      <a:defRPr sz="4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1846174" algn="l" defTabSz="369235" rtl="0" eaLnBrk="1" latinLnBrk="0" hangingPunct="1">
      <a:defRPr sz="42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215408" algn="l" defTabSz="369235" rtl="0" eaLnBrk="1" latinLnBrk="0" hangingPunct="1">
      <a:defRPr sz="42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2584643" algn="l" defTabSz="369235" rtl="0" eaLnBrk="1" latinLnBrk="0" hangingPunct="1">
      <a:defRPr sz="42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2953878" algn="l" defTabSz="369235" rtl="0" eaLnBrk="1" latinLnBrk="0" hangingPunct="1">
      <a:defRPr sz="42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prio, Adelaide" initials="C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3F6D"/>
    <a:srgbClr val="F7ECD3"/>
    <a:srgbClr val="4591FD"/>
    <a:srgbClr val="005676"/>
    <a:srgbClr val="132746"/>
    <a:srgbClr val="FFB469"/>
    <a:srgbClr val="FF89C7"/>
    <a:srgbClr val="66CCFF"/>
    <a:srgbClr val="33CCFF"/>
    <a:srgbClr val="0073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0058" autoAdjust="0"/>
    <p:restoredTop sz="99429" autoAdjust="0"/>
  </p:normalViewPr>
  <p:slideViewPr>
    <p:cSldViewPr>
      <p:cViewPr>
        <p:scale>
          <a:sx n="30" d="100"/>
          <a:sy n="30" d="100"/>
        </p:scale>
        <p:origin x="852" y="90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A29BA897-1FB9-45D4-A7F1-F9B908B257DB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EF11EA5C-6D9D-43C7-BCCB-1D8FA4D4B3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686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2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25" tIns="46413" rIns="92825" bIns="46413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0"/>
            <a:ext cx="3038475" cy="462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25" tIns="46413" rIns="92825" bIns="4641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692150"/>
            <a:ext cx="4616450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767"/>
            <a:ext cx="5607050" cy="4155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25" tIns="46413" rIns="92825" bIns="46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2379"/>
            <a:ext cx="3038475" cy="462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25" tIns="46413" rIns="92825" bIns="46413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772379"/>
            <a:ext cx="3038475" cy="462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25" tIns="46413" rIns="92825" bIns="4641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E2514D-2A1F-E648-B8D3-7571F05432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8225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25646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852574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279501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706429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133254" algn="l" defTabSz="85330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59905" algn="l" defTabSz="85330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86555" algn="l" defTabSz="85330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13206" algn="l" defTabSz="85330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5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0139" indent="-284668" eaLnBrk="0" hangingPunct="0">
              <a:defRPr sz="5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8675" indent="-227735" eaLnBrk="0" hangingPunct="0">
              <a:defRPr sz="5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94144" indent="-227735" eaLnBrk="0" hangingPunct="0">
              <a:defRPr sz="5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49615" indent="-227735" eaLnBrk="0" hangingPunct="0">
              <a:defRPr sz="5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05084" indent="-227735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60554" indent="-227735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16024" indent="-227735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71494" indent="-227735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AC77D53-C30B-3F46-9344-414664154C7A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6975" y="692150"/>
            <a:ext cx="4616450" cy="3463925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124" y="10226676"/>
            <a:ext cx="37306955" cy="7054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4245" y="18653126"/>
            <a:ext cx="30722711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26651" indent="0" algn="ctr">
              <a:buNone/>
              <a:defRPr/>
            </a:lvl2pPr>
            <a:lvl3pPr marL="853301" indent="0" algn="ctr">
              <a:buNone/>
              <a:defRPr/>
            </a:lvl3pPr>
            <a:lvl4pPr marL="1279952" indent="0" algn="ctr">
              <a:buNone/>
              <a:defRPr/>
            </a:lvl4pPr>
            <a:lvl5pPr marL="1706603" indent="0" algn="ctr">
              <a:buNone/>
              <a:defRPr/>
            </a:lvl5pPr>
            <a:lvl6pPr marL="2133254" indent="0" algn="ctr">
              <a:buNone/>
              <a:defRPr/>
            </a:lvl6pPr>
            <a:lvl7pPr marL="2559905" indent="0" algn="ctr">
              <a:buNone/>
              <a:defRPr/>
            </a:lvl7pPr>
            <a:lvl8pPr marL="2986555" indent="0" algn="ctr">
              <a:buNone/>
              <a:defRPr/>
            </a:lvl8pPr>
            <a:lvl9pPr marL="3413206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7D2132-9BC6-F443-BE72-69F2F4459C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778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0CBA63-F3EA-924C-8E40-BCD2A6AE9C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81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968" y="1317626"/>
            <a:ext cx="9874955" cy="28089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278" y="1317626"/>
            <a:ext cx="29492223" cy="28089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5362EB-A26C-C44F-91DE-742989324F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303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8438EC-E941-4149-BC3C-01B5E9FCD8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788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439"/>
            <a:ext cx="37306955" cy="6537325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2538"/>
            <a:ext cx="37306955" cy="7200900"/>
          </a:xfrm>
        </p:spPr>
        <p:txBody>
          <a:bodyPr anchor="b"/>
          <a:lstStyle>
            <a:lvl1pPr marL="0" indent="0">
              <a:buNone/>
              <a:defRPr sz="1900"/>
            </a:lvl1pPr>
            <a:lvl2pPr marL="426651" indent="0">
              <a:buNone/>
              <a:defRPr sz="1700"/>
            </a:lvl2pPr>
            <a:lvl3pPr marL="853301" indent="0">
              <a:buNone/>
              <a:defRPr sz="1500"/>
            </a:lvl3pPr>
            <a:lvl4pPr marL="1279952" indent="0">
              <a:buNone/>
              <a:defRPr sz="1300"/>
            </a:lvl4pPr>
            <a:lvl5pPr marL="1706603" indent="0">
              <a:buNone/>
              <a:defRPr sz="1300"/>
            </a:lvl5pPr>
            <a:lvl6pPr marL="2133254" indent="0">
              <a:buNone/>
              <a:defRPr sz="1300"/>
            </a:lvl6pPr>
            <a:lvl7pPr marL="2559905" indent="0">
              <a:buNone/>
              <a:defRPr sz="1300"/>
            </a:lvl7pPr>
            <a:lvl8pPr marL="2986555" indent="0">
              <a:buNone/>
              <a:defRPr sz="1300"/>
            </a:lvl8pPr>
            <a:lvl9pPr marL="3413206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C07C18-13E5-C446-9AC3-D5447D6B72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866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279" y="7680326"/>
            <a:ext cx="19683589" cy="21726525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13333" y="7680326"/>
            <a:ext cx="19683590" cy="21726525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9E9AB8-A245-874F-AE90-6F27A05F37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159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278" y="7369176"/>
            <a:ext cx="19392899" cy="3070225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26651" indent="0">
              <a:buNone/>
              <a:defRPr sz="1900" b="1"/>
            </a:lvl2pPr>
            <a:lvl3pPr marL="853301" indent="0">
              <a:buNone/>
              <a:defRPr sz="1700" b="1"/>
            </a:lvl3pPr>
            <a:lvl4pPr marL="1279952" indent="0">
              <a:buNone/>
              <a:defRPr sz="1500" b="1"/>
            </a:lvl4pPr>
            <a:lvl5pPr marL="1706603" indent="0">
              <a:buNone/>
              <a:defRPr sz="1500" b="1"/>
            </a:lvl5pPr>
            <a:lvl6pPr marL="2133254" indent="0">
              <a:buNone/>
              <a:defRPr sz="1500" b="1"/>
            </a:lvl6pPr>
            <a:lvl7pPr marL="2559905" indent="0">
              <a:buNone/>
              <a:defRPr sz="1500" b="1"/>
            </a:lvl7pPr>
            <a:lvl8pPr marL="2986555" indent="0">
              <a:buNone/>
              <a:defRPr sz="1500" b="1"/>
            </a:lvl8pPr>
            <a:lvl9pPr marL="3413206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278" y="10439401"/>
            <a:ext cx="19392899" cy="18965863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5556" y="7369176"/>
            <a:ext cx="19401367" cy="3070225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26651" indent="0">
              <a:buNone/>
              <a:defRPr sz="1900" b="1"/>
            </a:lvl2pPr>
            <a:lvl3pPr marL="853301" indent="0">
              <a:buNone/>
              <a:defRPr sz="1700" b="1"/>
            </a:lvl3pPr>
            <a:lvl4pPr marL="1279952" indent="0">
              <a:buNone/>
              <a:defRPr sz="1500" b="1"/>
            </a:lvl4pPr>
            <a:lvl5pPr marL="1706603" indent="0">
              <a:buNone/>
              <a:defRPr sz="1500" b="1"/>
            </a:lvl5pPr>
            <a:lvl6pPr marL="2133254" indent="0">
              <a:buNone/>
              <a:defRPr sz="1500" b="1"/>
            </a:lvl6pPr>
            <a:lvl7pPr marL="2559905" indent="0">
              <a:buNone/>
              <a:defRPr sz="1500" b="1"/>
            </a:lvl7pPr>
            <a:lvl8pPr marL="2986555" indent="0">
              <a:buNone/>
              <a:defRPr sz="1500" b="1"/>
            </a:lvl8pPr>
            <a:lvl9pPr marL="3413206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5556" y="10439401"/>
            <a:ext cx="19401367" cy="18965863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DB41CB-B491-CE45-B3CA-C57CD332BB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504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D388CF-B8BC-1A40-A1B5-88340C1E23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44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8548EE-54CA-C049-B489-A4E8AA7366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040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279" y="1311276"/>
            <a:ext cx="14439899" cy="557688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523" y="1311276"/>
            <a:ext cx="24536400" cy="28093988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279" y="6888163"/>
            <a:ext cx="14439899" cy="22517100"/>
          </a:xfrm>
        </p:spPr>
        <p:txBody>
          <a:bodyPr/>
          <a:lstStyle>
            <a:lvl1pPr marL="0" indent="0">
              <a:buNone/>
              <a:defRPr sz="1300"/>
            </a:lvl1pPr>
            <a:lvl2pPr marL="426651" indent="0">
              <a:buNone/>
              <a:defRPr sz="1100"/>
            </a:lvl2pPr>
            <a:lvl3pPr marL="853301" indent="0">
              <a:buNone/>
              <a:defRPr sz="1000"/>
            </a:lvl3pPr>
            <a:lvl4pPr marL="1279952" indent="0">
              <a:buNone/>
              <a:defRPr sz="800"/>
            </a:lvl4pPr>
            <a:lvl5pPr marL="1706603" indent="0">
              <a:buNone/>
              <a:defRPr sz="800"/>
            </a:lvl5pPr>
            <a:lvl6pPr marL="2133254" indent="0">
              <a:buNone/>
              <a:defRPr sz="800"/>
            </a:lvl6pPr>
            <a:lvl7pPr marL="2559905" indent="0">
              <a:buNone/>
              <a:defRPr sz="800"/>
            </a:lvl7pPr>
            <a:lvl8pPr marL="2986555" indent="0">
              <a:buNone/>
              <a:defRPr sz="800"/>
            </a:lvl8pPr>
            <a:lvl9pPr marL="341320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933768-3DA9-B345-B9E4-D0D52BB142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493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3546" y="23042564"/>
            <a:ext cx="26334155" cy="2720975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3546" y="2941639"/>
            <a:ext cx="26334155" cy="19750087"/>
          </a:xfrm>
        </p:spPr>
        <p:txBody>
          <a:bodyPr/>
          <a:lstStyle>
            <a:lvl1pPr marL="0" indent="0">
              <a:buNone/>
              <a:defRPr sz="3000"/>
            </a:lvl1pPr>
            <a:lvl2pPr marL="426651" indent="0">
              <a:buNone/>
              <a:defRPr sz="2600"/>
            </a:lvl2pPr>
            <a:lvl3pPr marL="853301" indent="0">
              <a:buNone/>
              <a:defRPr sz="2300"/>
            </a:lvl3pPr>
            <a:lvl4pPr marL="1279952" indent="0">
              <a:buNone/>
              <a:defRPr sz="1900"/>
            </a:lvl4pPr>
            <a:lvl5pPr marL="1706603" indent="0">
              <a:buNone/>
              <a:defRPr sz="1900"/>
            </a:lvl5pPr>
            <a:lvl6pPr marL="2133254" indent="0">
              <a:buNone/>
              <a:defRPr sz="1900"/>
            </a:lvl6pPr>
            <a:lvl7pPr marL="2559905" indent="0">
              <a:buNone/>
              <a:defRPr sz="1900"/>
            </a:lvl7pPr>
            <a:lvl8pPr marL="2986555" indent="0">
              <a:buNone/>
              <a:defRPr sz="1900"/>
            </a:lvl8pPr>
            <a:lvl9pPr marL="3413206" indent="0">
              <a:buNone/>
              <a:defRPr sz="19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3546" y="25763539"/>
            <a:ext cx="26334155" cy="3862387"/>
          </a:xfrm>
        </p:spPr>
        <p:txBody>
          <a:bodyPr/>
          <a:lstStyle>
            <a:lvl1pPr marL="0" indent="0">
              <a:buNone/>
              <a:defRPr sz="1300"/>
            </a:lvl1pPr>
            <a:lvl2pPr marL="426651" indent="0">
              <a:buNone/>
              <a:defRPr sz="1100"/>
            </a:lvl2pPr>
            <a:lvl3pPr marL="853301" indent="0">
              <a:buNone/>
              <a:defRPr sz="1000"/>
            </a:lvl3pPr>
            <a:lvl4pPr marL="1279952" indent="0">
              <a:buNone/>
              <a:defRPr sz="800"/>
            </a:lvl4pPr>
            <a:lvl5pPr marL="1706603" indent="0">
              <a:buNone/>
              <a:defRPr sz="800"/>
            </a:lvl5pPr>
            <a:lvl6pPr marL="2133254" indent="0">
              <a:buNone/>
              <a:defRPr sz="800"/>
            </a:lvl6pPr>
            <a:lvl7pPr marL="2559905" indent="0">
              <a:buNone/>
              <a:defRPr sz="800"/>
            </a:lvl7pPr>
            <a:lvl8pPr marL="2986555" indent="0">
              <a:buNone/>
              <a:defRPr sz="800"/>
            </a:lvl8pPr>
            <a:lvl9pPr marL="341320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FA8229-248B-DD46-8EFF-F019B43EB4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79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4833" y="1318022"/>
            <a:ext cx="39501536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438837" tIns="219419" rIns="438837" bIns="2194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4833" y="7680722"/>
            <a:ext cx="39501536" cy="2172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438837" tIns="219419" rIns="438837" bIns="2194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4833" y="29978747"/>
            <a:ext cx="10240736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8837" tIns="219419" rIns="438837" bIns="219419" numCol="1" anchor="t" anchorCtr="0" compatLnSpc="1">
            <a:prstTxWarp prst="textNoShape">
              <a:avLst/>
            </a:prstTxWarp>
          </a:bodyPr>
          <a:lstStyle>
            <a:lvl1pPr defTabSz="4389466">
              <a:defRPr sz="68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6433" y="29978747"/>
            <a:ext cx="13898336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8837" tIns="219419" rIns="438837" bIns="219419" numCol="1" anchor="t" anchorCtr="0" compatLnSpc="1">
            <a:prstTxWarp prst="textNoShape">
              <a:avLst/>
            </a:prstTxWarp>
          </a:bodyPr>
          <a:lstStyle>
            <a:lvl1pPr algn="ctr" defTabSz="4389466">
              <a:defRPr sz="68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5633" y="29978747"/>
            <a:ext cx="10240736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8837" tIns="219419" rIns="438837" bIns="219419" numCol="1" anchor="t" anchorCtr="0" compatLnSpc="1">
            <a:prstTxWarp prst="textNoShape">
              <a:avLst/>
            </a:prstTxWarp>
          </a:bodyPr>
          <a:lstStyle>
            <a:lvl1pPr algn="r" defTabSz="4388509">
              <a:defRPr sz="6800"/>
            </a:lvl1pPr>
          </a:lstStyle>
          <a:p>
            <a:fld id="{EBDBBAF2-190D-2C4F-9D3D-097D9FB23D6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8509" rtl="0" eaLnBrk="0" fontAlgn="base" hangingPunct="0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defTabSz="4388509" rtl="0" eaLnBrk="0" fontAlgn="base" hangingPunct="0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Arial" charset="0"/>
          <a:ea typeface="ＭＳ Ｐゴシック" charset="0"/>
        </a:defRPr>
      </a:lvl2pPr>
      <a:lvl3pPr algn="ctr" defTabSz="4388509" rtl="0" eaLnBrk="0" fontAlgn="base" hangingPunct="0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Arial" charset="0"/>
          <a:ea typeface="ＭＳ Ｐゴシック" charset="0"/>
        </a:defRPr>
      </a:lvl3pPr>
      <a:lvl4pPr algn="ctr" defTabSz="4388509" rtl="0" eaLnBrk="0" fontAlgn="base" hangingPunct="0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Arial" charset="0"/>
          <a:ea typeface="ＭＳ Ｐゴシック" charset="0"/>
        </a:defRPr>
      </a:lvl4pPr>
      <a:lvl5pPr algn="ctr" defTabSz="4388509" rtl="0" eaLnBrk="0" fontAlgn="base" hangingPunct="0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Arial" charset="0"/>
          <a:ea typeface="ＭＳ Ｐゴシック" charset="0"/>
        </a:defRPr>
      </a:lvl5pPr>
      <a:lvl6pPr marL="426651" algn="ctr" defTabSz="4389466" rtl="0" fontAlgn="base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Arial" charset="0"/>
        </a:defRPr>
      </a:lvl6pPr>
      <a:lvl7pPr marL="853301" algn="ctr" defTabSz="4389466" rtl="0" fontAlgn="base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Arial" charset="0"/>
        </a:defRPr>
      </a:lvl7pPr>
      <a:lvl8pPr marL="1279952" algn="ctr" defTabSz="4389466" rtl="0" fontAlgn="base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Arial" charset="0"/>
        </a:defRPr>
      </a:lvl8pPr>
      <a:lvl9pPr marL="1706603" algn="ctr" defTabSz="4389466" rtl="0" fontAlgn="base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Arial" charset="0"/>
        </a:defRPr>
      </a:lvl9pPr>
    </p:titleStyle>
    <p:bodyStyle>
      <a:lvl1pPr marL="1648736" indent="-1648736" algn="l" defTabSz="4388509" rtl="0" eaLnBrk="0" fontAlgn="base" hangingPunct="0">
        <a:spcBef>
          <a:spcPct val="20000"/>
        </a:spcBef>
        <a:spcAft>
          <a:spcPct val="0"/>
        </a:spcAft>
        <a:buChar char="•"/>
        <a:defRPr sz="153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3566705" indent="-1373092" algn="l" defTabSz="4388509" rtl="0" eaLnBrk="0" fontAlgn="base" hangingPunct="0">
        <a:spcBef>
          <a:spcPct val="20000"/>
        </a:spcBef>
        <a:spcAft>
          <a:spcPct val="0"/>
        </a:spcAft>
        <a:buChar char="–"/>
        <a:defRPr sz="13400">
          <a:solidFill>
            <a:schemeClr val="tx1"/>
          </a:solidFill>
          <a:latin typeface="+mn-lt"/>
          <a:ea typeface="ＭＳ Ｐゴシック" charset="0"/>
        </a:defRPr>
      </a:lvl2pPr>
      <a:lvl3pPr marL="5485957" indent="-1097448" algn="l" defTabSz="4388509" rtl="0" eaLnBrk="0" fontAlgn="base" hangingPunct="0">
        <a:spcBef>
          <a:spcPct val="20000"/>
        </a:spcBef>
        <a:spcAft>
          <a:spcPct val="0"/>
        </a:spcAft>
        <a:buChar char="•"/>
        <a:defRPr sz="11500">
          <a:solidFill>
            <a:schemeClr val="tx1"/>
          </a:solidFill>
          <a:latin typeface="+mn-lt"/>
          <a:ea typeface="ＭＳ Ｐゴシック" charset="0"/>
        </a:defRPr>
      </a:lvl3pPr>
      <a:lvl4pPr marL="7679569" indent="-1096166" algn="l" defTabSz="4388509" rtl="0" eaLnBrk="0" fontAlgn="base" hangingPunct="0">
        <a:spcBef>
          <a:spcPct val="20000"/>
        </a:spcBef>
        <a:spcAft>
          <a:spcPct val="0"/>
        </a:spcAft>
        <a:buChar char="–"/>
        <a:defRPr sz="9700">
          <a:solidFill>
            <a:schemeClr val="tx1"/>
          </a:solidFill>
          <a:latin typeface="+mn-lt"/>
          <a:ea typeface="ＭＳ Ｐゴシック" charset="0"/>
        </a:defRPr>
      </a:lvl4pPr>
      <a:lvl5pPr marL="9873183" indent="-1097448" algn="l" defTabSz="4388509" rtl="0" eaLnBrk="0" fontAlgn="base" hangingPunct="0">
        <a:spcBef>
          <a:spcPct val="20000"/>
        </a:spcBef>
        <a:spcAft>
          <a:spcPct val="0"/>
        </a:spcAft>
        <a:buChar char="»"/>
        <a:defRPr sz="9700">
          <a:solidFill>
            <a:schemeClr val="tx1"/>
          </a:solidFill>
          <a:latin typeface="+mn-lt"/>
          <a:ea typeface="ＭＳ Ｐゴシック" charset="0"/>
        </a:defRPr>
      </a:lvl5pPr>
      <a:lvl6pPr marL="10300357" indent="-1097738" algn="l" defTabSz="4389466" rtl="0" fontAlgn="base">
        <a:spcBef>
          <a:spcPct val="20000"/>
        </a:spcBef>
        <a:spcAft>
          <a:spcPct val="0"/>
        </a:spcAft>
        <a:buChar char="»"/>
        <a:defRPr sz="9700">
          <a:solidFill>
            <a:schemeClr val="tx1"/>
          </a:solidFill>
          <a:latin typeface="+mn-lt"/>
        </a:defRPr>
      </a:lvl6pPr>
      <a:lvl7pPr marL="10727007" indent="-1097738" algn="l" defTabSz="4389466" rtl="0" fontAlgn="base">
        <a:spcBef>
          <a:spcPct val="20000"/>
        </a:spcBef>
        <a:spcAft>
          <a:spcPct val="0"/>
        </a:spcAft>
        <a:buChar char="»"/>
        <a:defRPr sz="9700">
          <a:solidFill>
            <a:schemeClr val="tx1"/>
          </a:solidFill>
          <a:latin typeface="+mn-lt"/>
        </a:defRPr>
      </a:lvl7pPr>
      <a:lvl8pPr marL="11153658" indent="-1097738" algn="l" defTabSz="4389466" rtl="0" fontAlgn="base">
        <a:spcBef>
          <a:spcPct val="20000"/>
        </a:spcBef>
        <a:spcAft>
          <a:spcPct val="0"/>
        </a:spcAft>
        <a:buChar char="»"/>
        <a:defRPr sz="9700">
          <a:solidFill>
            <a:schemeClr val="tx1"/>
          </a:solidFill>
          <a:latin typeface="+mn-lt"/>
        </a:defRPr>
      </a:lvl8pPr>
      <a:lvl9pPr marL="11580308" indent="-1097738" algn="l" defTabSz="4389466" rtl="0" fontAlgn="base">
        <a:spcBef>
          <a:spcPct val="20000"/>
        </a:spcBef>
        <a:spcAft>
          <a:spcPct val="0"/>
        </a:spcAft>
        <a:buChar char="»"/>
        <a:defRPr sz="9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5330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6651" algn="l" defTabSz="85330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3301" algn="l" defTabSz="85330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952" algn="l" defTabSz="85330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06603" algn="l" defTabSz="85330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33254" algn="l" defTabSz="85330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59905" algn="l" defTabSz="85330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86555" algn="l" defTabSz="85330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13206" algn="l" defTabSz="85330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384401" y="839561"/>
            <a:ext cx="42846171" cy="31889700"/>
          </a:xfrm>
          <a:prstGeom prst="rect">
            <a:avLst/>
          </a:prstGeom>
          <a:solidFill>
            <a:schemeClr val="accent5">
              <a:lumMod val="90000"/>
              <a:alpha val="84000"/>
            </a:schemeClr>
          </a:solidFill>
          <a:ln w="285750" cap="flat" cmpd="thickThin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73847" tIns="36923" rIns="73847" bIns="36923"/>
          <a:lstStyle/>
          <a:p>
            <a:pPr defTabSz="3798759">
              <a:defRPr/>
            </a:pPr>
            <a:r>
              <a:rPr lang="en-US" sz="3600" dirty="0" smtClean="0">
                <a:ea typeface="+mn-ea"/>
              </a:rPr>
              <a:t> </a:t>
            </a:r>
            <a:endParaRPr lang="en-US" sz="3600" dirty="0">
              <a:ea typeface="+mn-ea"/>
            </a:endParaRPr>
          </a:p>
        </p:txBody>
      </p:sp>
      <p:sp>
        <p:nvSpPr>
          <p:cNvPr id="2055" name="Rectangle 10"/>
          <p:cNvSpPr>
            <a:spLocks noChangeArrowheads="1"/>
          </p:cNvSpPr>
          <p:nvPr/>
        </p:nvSpPr>
        <p:spPr bwMode="auto">
          <a:xfrm>
            <a:off x="22893775" y="5502405"/>
            <a:ext cx="9567425" cy="1543050"/>
          </a:xfrm>
          <a:prstGeom prst="rect">
            <a:avLst/>
          </a:prstGeom>
          <a:solidFill>
            <a:schemeClr val="bg1"/>
          </a:solidFill>
          <a:ln w="292100" cmpd="thickThin">
            <a:solidFill>
              <a:srgbClr val="005676">
                <a:alpha val="90000"/>
              </a:srgbClr>
            </a:solidFill>
          </a:ln>
          <a:effectLst/>
        </p:spPr>
        <p:txBody>
          <a:bodyPr wrap="none" lIns="191993" tIns="95996" rIns="191993" bIns="95996" anchor="ctr"/>
          <a:lstStyle/>
          <a:p>
            <a:pPr algn="ctr" defTabSz="4389466"/>
            <a:r>
              <a:rPr lang="en-US" sz="6500" dirty="0">
                <a:ea typeface="+mn-ea"/>
              </a:rPr>
              <a:t>Results</a:t>
            </a: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22707601" y="7407166"/>
            <a:ext cx="9985360" cy="24603940"/>
          </a:xfrm>
          <a:prstGeom prst="rect">
            <a:avLst/>
          </a:prstGeom>
          <a:noFill/>
          <a:ln>
            <a:noFill/>
          </a:ln>
          <a:effectLst/>
        </p:spPr>
        <p:txBody>
          <a:bodyPr lIns="191993" tIns="95996" rIns="191993" bIns="95996"/>
          <a:lstStyle>
            <a:lvl1pPr defTabSz="4703763" eaLnBrk="0" hangingPunct="0">
              <a:defRPr sz="5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5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5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5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5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800" dirty="0" smtClean="0"/>
              <a:t>Use of PDSA cycles assisted in identification of:</a:t>
            </a:r>
          </a:p>
          <a:p>
            <a:endParaRPr lang="en-US" sz="3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 smtClean="0"/>
              <a:t>The comfort with which the team utilizes the lanyard/badge buddy system following simulation</a:t>
            </a:r>
            <a:endParaRPr lang="en-US" sz="3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 smtClean="0"/>
              <a:t>The importance of utilizing the equipment correctly and calculate QBL </a:t>
            </a:r>
            <a:r>
              <a:rPr lang="en-US" sz="3800" dirty="0" smtClean="0"/>
              <a:t>accurate</a:t>
            </a:r>
            <a:r>
              <a:rPr lang="en-US" sz="3800" dirty="0" smtClean="0"/>
              <a:t>ly</a:t>
            </a:r>
            <a:endParaRPr lang="en-US" sz="3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 smtClean="0"/>
              <a:t>The importance of correct and prompt utilization of the OB Response Team</a:t>
            </a:r>
            <a:endParaRPr lang="en-US" sz="3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 smtClean="0"/>
              <a:t>The importance of calm and concise communication between the multidisciplinary team during obstetrical emergencies using call out and repeat back standards</a:t>
            </a:r>
            <a:endParaRPr lang="en-US" sz="3800" dirty="0"/>
          </a:p>
          <a:p>
            <a:endParaRPr lang="en-US" sz="4000" dirty="0" smtClean="0"/>
          </a:p>
          <a:p>
            <a:r>
              <a:rPr lang="en-US" sz="3800" dirty="0" smtClean="0"/>
              <a:t>While this is an ongoing initiative and we have yet to have the entirety of our nearly 300 member multidisciplinary team complete the sessions, in the 9 months since we’ve started we have educated 24 Providers, 43 RNs and 6 OR/Nurse Techs in the face of social distancing challenges presented by the COVID-19 Pandemic as well as scheduling difficulties.</a:t>
            </a:r>
            <a:endParaRPr lang="en-US" sz="3800" dirty="0" smtClean="0"/>
          </a:p>
          <a:p>
            <a:endParaRPr lang="en-US" sz="3800" dirty="0" smtClean="0"/>
          </a:p>
          <a:p>
            <a:r>
              <a:rPr lang="en-US" sz="3800" dirty="0" smtClean="0"/>
              <a:t>As a result of this project: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3800" dirty="0" smtClean="0"/>
              <a:t>Both providers and RNs have become less anxious when faced with OB emergencies.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3800" dirty="0" smtClean="0"/>
              <a:t>The team has streamlined their response to OB emergencies.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3800" dirty="0" smtClean="0"/>
              <a:t>Teams have learned a more efficient and effective way to communicate during OB emergencies.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3800" dirty="0" smtClean="0"/>
              <a:t>Participants are becoming more comfortable with the lanyard/badge buddy system.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3800" dirty="0" smtClean="0"/>
              <a:t>Participants are more comfortable accessing policy and guideline information relevant to OB emergencies</a:t>
            </a:r>
            <a:endParaRPr lang="en-US" sz="3800" dirty="0" smtClean="0"/>
          </a:p>
          <a:p>
            <a:pPr marL="571500" indent="-571500">
              <a:buFont typeface="Arial" pitchFamily="34" charset="0"/>
              <a:buChar char="•"/>
            </a:pPr>
            <a:endParaRPr lang="en-US" sz="4000" dirty="0"/>
          </a:p>
          <a:p>
            <a:pPr marL="571500" indent="-571500">
              <a:buFont typeface="Arial" pitchFamily="34" charset="0"/>
              <a:buChar char="•"/>
            </a:pPr>
            <a:endParaRPr lang="en-US" sz="4000" dirty="0" smtClean="0"/>
          </a:p>
          <a:p>
            <a:pPr marL="571500" indent="-571500">
              <a:buFont typeface="Arial" pitchFamily="34" charset="0"/>
              <a:buChar char="•"/>
            </a:pPr>
            <a:endParaRPr lang="en-US" sz="4000" dirty="0"/>
          </a:p>
          <a:p>
            <a:pPr marL="571500" indent="-571500">
              <a:buFont typeface="Arial" pitchFamily="34" charset="0"/>
              <a:buChar char="•"/>
            </a:pPr>
            <a:endParaRPr lang="en-US" sz="4000" dirty="0" smtClean="0"/>
          </a:p>
          <a:p>
            <a:pPr marL="571500" indent="-571500">
              <a:buFont typeface="Arial" pitchFamily="34" charset="0"/>
              <a:buChar char="•"/>
            </a:pPr>
            <a:endParaRPr lang="en-US" sz="4000" dirty="0"/>
          </a:p>
          <a:p>
            <a:pPr marL="571500" indent="-571500">
              <a:buFont typeface="Arial" pitchFamily="34" charset="0"/>
              <a:buChar char="•"/>
            </a:pPr>
            <a:endParaRPr lang="en-US" sz="4000" dirty="0" smtClean="0"/>
          </a:p>
          <a:p>
            <a:pPr marL="571500" indent="-571500">
              <a:buFont typeface="Arial" pitchFamily="34" charset="0"/>
              <a:buChar char="•"/>
            </a:pPr>
            <a:endParaRPr lang="en-US" sz="4000" dirty="0"/>
          </a:p>
          <a:p>
            <a:pPr marL="571500" indent="-571500">
              <a:buFont typeface="Arial" pitchFamily="34" charset="0"/>
              <a:buChar char="•"/>
            </a:pPr>
            <a:endParaRPr lang="en-US" sz="4000" dirty="0" smtClean="0"/>
          </a:p>
          <a:p>
            <a:pPr marL="571500" indent="-571500">
              <a:buFont typeface="Arial" pitchFamily="34" charset="0"/>
              <a:buChar char="•"/>
            </a:pPr>
            <a:endParaRPr lang="en-US" sz="4000" dirty="0"/>
          </a:p>
          <a:p>
            <a:endParaRPr lang="en-US" sz="4000" dirty="0"/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11647716" y="3955745"/>
            <a:ext cx="10727188" cy="27032814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  <a:effectLst/>
        </p:spPr>
        <p:txBody>
          <a:bodyPr lIns="191993" tIns="95996" rIns="191993" bIns="95996"/>
          <a:lstStyle>
            <a:lvl1pPr defTabSz="4703763" eaLnBrk="0" hangingPunct="0">
              <a:defRPr sz="5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5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5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5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5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z="3100" dirty="0" smtClean="0">
              <a:ea typeface="+mn-ea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3400" dirty="0" smtClean="0">
              <a:ea typeface="+mn-ea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3400" dirty="0" smtClean="0">
              <a:ea typeface="+mn-ea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3400" dirty="0" smtClean="0">
              <a:ea typeface="+mn-ea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3400" dirty="0" smtClean="0">
              <a:ea typeface="+mn-ea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3400" dirty="0" smtClean="0">
              <a:ea typeface="+mn-ea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3400" dirty="0" smtClean="0">
              <a:ea typeface="+mn-ea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3400" dirty="0" smtClean="0">
              <a:ea typeface="+mn-ea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3400" dirty="0" smtClean="0">
              <a:ea typeface="+mn-ea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3400" dirty="0" smtClean="0">
              <a:ea typeface="+mn-ea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3400" dirty="0" smtClean="0">
              <a:ea typeface="+mn-ea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3400" dirty="0" smtClean="0">
              <a:ea typeface="+mn-ea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3400" dirty="0" smtClean="0">
              <a:ea typeface="+mn-ea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3400" dirty="0" smtClean="0">
              <a:ea typeface="+mn-ea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3400" dirty="0" smtClean="0">
              <a:ea typeface="+mn-ea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3400" dirty="0" smtClean="0">
              <a:ea typeface="+mn-ea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3400" dirty="0" smtClean="0">
              <a:ea typeface="+mn-ea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3400" dirty="0" smtClean="0">
              <a:ea typeface="+mn-ea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3400" dirty="0" smtClean="0">
              <a:ea typeface="+mn-ea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3400" dirty="0" smtClean="0">
              <a:ea typeface="+mn-ea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3400" dirty="0">
              <a:ea typeface="+mn-ea"/>
            </a:endParaRP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32994600" y="4800600"/>
            <a:ext cx="9629775" cy="27194739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  <a:effectLst/>
        </p:spPr>
        <p:txBody>
          <a:bodyPr lIns="191993" tIns="95996" rIns="191993" bIns="95996"/>
          <a:lstStyle>
            <a:lvl1pPr defTabSz="4703763" eaLnBrk="0" hangingPunct="0">
              <a:defRPr sz="5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5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5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5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5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z="4000" dirty="0" smtClean="0"/>
          </a:p>
          <a:p>
            <a:pPr eaLnBrk="1" hangingPunct="1">
              <a:spcBef>
                <a:spcPct val="50000"/>
              </a:spcBef>
              <a:defRPr/>
            </a:pPr>
            <a:endParaRPr lang="en-US" sz="4000" dirty="0"/>
          </a:p>
          <a:p>
            <a:pPr eaLnBrk="1" hangingPunct="1">
              <a:spcBef>
                <a:spcPct val="50000"/>
              </a:spcBef>
              <a:defRPr/>
            </a:pPr>
            <a:endParaRPr lang="en-US" sz="4000" dirty="0" smtClean="0"/>
          </a:p>
          <a:p>
            <a:pPr eaLnBrk="1" hangingPunct="1">
              <a:spcBef>
                <a:spcPct val="50000"/>
              </a:spcBef>
              <a:defRPr/>
            </a:pPr>
            <a:r>
              <a:rPr lang="en-US" sz="3600" dirty="0" smtClean="0"/>
              <a:t>Practice makes perfect! The more we practice how to safely and appropriately respond to OB Emergencies, the safer we make our patients.</a:t>
            </a:r>
            <a:endParaRPr lang="en-US" sz="3600" dirty="0" smtClean="0"/>
          </a:p>
          <a:p>
            <a:pPr marL="571500" indent="-571500" eaLnBrk="1" hangingPunct="1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3600" dirty="0" smtClean="0"/>
              <a:t>The </a:t>
            </a:r>
            <a:r>
              <a:rPr lang="en-US" sz="3600" dirty="0" smtClean="0"/>
              <a:t>more people we enroll in the simulation OB Skills and Drills, the more they are able to access what is required of them in OB emergencies</a:t>
            </a:r>
            <a:endParaRPr lang="en-US" sz="3600" dirty="0" smtClean="0"/>
          </a:p>
          <a:p>
            <a:pPr marL="571500" indent="-571500" eaLnBrk="1" hangingPunct="1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3600" dirty="0" smtClean="0"/>
              <a:t>Additionally, team members that have already participated in these Drills disseminate information to those that have yet to attend thus making them more knowledgeable and more comfortable in this setting</a:t>
            </a:r>
            <a:endParaRPr lang="en-US" sz="3600" dirty="0" smtClean="0"/>
          </a:p>
          <a:p>
            <a:pPr marL="571500" indent="-571500" eaLnBrk="1" hangingPunct="1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3600" dirty="0" smtClean="0"/>
              <a:t>Each discipline adds their expertise to our reactions and reaction time making us a more cohesive team and allowing us to understand different perspectives</a:t>
            </a:r>
            <a:endParaRPr lang="en-US" sz="3600" dirty="0" smtClean="0"/>
          </a:p>
          <a:p>
            <a:pPr eaLnBrk="1" hangingPunct="1">
              <a:spcBef>
                <a:spcPct val="50000"/>
              </a:spcBef>
              <a:defRPr/>
            </a:pPr>
            <a:r>
              <a:rPr lang="en-US" sz="3600" dirty="0" smtClean="0"/>
              <a:t>Making individuals more comfortable responding to obstetrical emergencies </a:t>
            </a:r>
            <a:r>
              <a:rPr lang="en-US" sz="3600" dirty="0" smtClean="0"/>
              <a:t>is an ongoing quality improvement initiative. Therefore, </a:t>
            </a:r>
            <a:r>
              <a:rPr lang="en-US" sz="3600" dirty="0" smtClean="0"/>
              <a:t>continuing to rotate our multidisciplinary team through the Skills and Drills process is </a:t>
            </a:r>
            <a:r>
              <a:rPr lang="en-US" sz="3600" dirty="0" smtClean="0"/>
              <a:t>essential to identify challenges and improve outcomes. </a:t>
            </a:r>
          </a:p>
          <a:p>
            <a:pPr lvl="0" defTabSz="914400" eaLnBrk="1" hangingPunct="1">
              <a:spcBef>
                <a:spcPct val="50000"/>
              </a:spcBef>
              <a:defRPr/>
            </a:pPr>
            <a:r>
              <a:rPr lang="en-US" sz="3900" dirty="0" smtClean="0">
                <a:solidFill>
                  <a:srgbClr val="000000"/>
                </a:solidFill>
                <a:ea typeface="+mn-ea"/>
              </a:rPr>
              <a:t>References</a:t>
            </a:r>
            <a:r>
              <a:rPr lang="en-US" sz="3900" dirty="0">
                <a:solidFill>
                  <a:srgbClr val="000000"/>
                </a:solidFill>
                <a:ea typeface="+mn-ea"/>
              </a:rPr>
              <a:t>: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4400" dirty="0" smtClean="0"/>
              <a:t>Available Upon Request</a:t>
            </a:r>
          </a:p>
          <a:p>
            <a:pPr eaLnBrk="1" hangingPunct="1">
              <a:spcBef>
                <a:spcPct val="50000"/>
              </a:spcBef>
              <a:defRPr/>
            </a:pPr>
            <a:endParaRPr lang="en-US" sz="3200" dirty="0" smtClean="0"/>
          </a:p>
          <a:p>
            <a:pPr eaLnBrk="1" hangingPunct="1">
              <a:spcBef>
                <a:spcPct val="50000"/>
              </a:spcBef>
              <a:defRPr/>
            </a:pPr>
            <a:endParaRPr lang="en-US" sz="3200" dirty="0"/>
          </a:p>
          <a:p>
            <a:pPr eaLnBrk="1" hangingPunct="1">
              <a:spcBef>
                <a:spcPct val="50000"/>
              </a:spcBef>
              <a:defRPr/>
            </a:pPr>
            <a:endParaRPr lang="en-US" sz="3200" dirty="0" smtClean="0"/>
          </a:p>
          <a:p>
            <a:pPr eaLnBrk="1" hangingPunct="1">
              <a:spcBef>
                <a:spcPct val="50000"/>
              </a:spcBef>
              <a:defRPr/>
            </a:pPr>
            <a:endParaRPr lang="en-US" sz="3200" dirty="0"/>
          </a:p>
          <a:p>
            <a:pPr eaLnBrk="1" hangingPunct="1">
              <a:spcBef>
                <a:spcPct val="50000"/>
              </a:spcBef>
              <a:defRPr/>
            </a:pPr>
            <a:endParaRPr lang="en-US" sz="3200" dirty="0" smtClean="0"/>
          </a:p>
          <a:p>
            <a:pPr eaLnBrk="1" hangingPunct="1">
              <a:spcBef>
                <a:spcPct val="50000"/>
              </a:spcBef>
              <a:defRPr/>
            </a:pPr>
            <a:r>
              <a:rPr lang="en-US" sz="3200" dirty="0" smtClean="0"/>
              <a:t>The team would like to thank all the members of this project, participants,  medical Staff and UI Health Leadership for their feedback and willingness to adopt change.</a:t>
            </a:r>
          </a:p>
          <a:p>
            <a:pPr eaLnBrk="1" hangingPunct="1">
              <a:spcBef>
                <a:spcPct val="50000"/>
              </a:spcBef>
              <a:defRPr/>
            </a:pPr>
            <a:endParaRPr lang="en-US" sz="4400" dirty="0" smtClean="0"/>
          </a:p>
          <a:p>
            <a:pPr eaLnBrk="1" hangingPunct="1">
              <a:spcBef>
                <a:spcPct val="50000"/>
              </a:spcBef>
              <a:defRPr/>
            </a:pPr>
            <a:endParaRPr lang="en-US" sz="4400" dirty="0" smtClean="0"/>
          </a:p>
        </p:txBody>
      </p:sp>
      <p:sp>
        <p:nvSpPr>
          <p:cNvPr id="2062" name="Rectangle 10"/>
          <p:cNvSpPr>
            <a:spLocks noChangeArrowheads="1"/>
          </p:cNvSpPr>
          <p:nvPr/>
        </p:nvSpPr>
        <p:spPr bwMode="auto">
          <a:xfrm>
            <a:off x="33304164" y="5482041"/>
            <a:ext cx="9139236" cy="1543050"/>
          </a:xfrm>
          <a:prstGeom prst="rect">
            <a:avLst/>
          </a:prstGeom>
          <a:solidFill>
            <a:schemeClr val="bg1"/>
          </a:solidFill>
          <a:ln w="292100" cmpd="thickThin">
            <a:solidFill>
              <a:srgbClr val="005676">
                <a:alpha val="90000"/>
              </a:srgbClr>
            </a:solidFill>
          </a:ln>
          <a:effectLst/>
        </p:spPr>
        <p:txBody>
          <a:bodyPr wrap="none" lIns="191993" tIns="95996" rIns="191993" bIns="95996" anchor="ctr"/>
          <a:lstStyle/>
          <a:p>
            <a:pPr algn="ctr" defTabSz="4389466"/>
            <a:r>
              <a:rPr lang="en-US" sz="6500" dirty="0">
                <a:ea typeface="+mn-ea"/>
              </a:rPr>
              <a:t>Conclusion</a:t>
            </a:r>
          </a:p>
        </p:txBody>
      </p:sp>
      <p:sp>
        <p:nvSpPr>
          <p:cNvPr id="2063" name="Rectangle 10"/>
          <p:cNvSpPr>
            <a:spLocks noChangeArrowheads="1"/>
          </p:cNvSpPr>
          <p:nvPr/>
        </p:nvSpPr>
        <p:spPr bwMode="auto">
          <a:xfrm>
            <a:off x="33465413" y="25527000"/>
            <a:ext cx="8688148" cy="1904999"/>
          </a:xfrm>
          <a:prstGeom prst="rect">
            <a:avLst/>
          </a:prstGeom>
          <a:solidFill>
            <a:schemeClr val="bg1"/>
          </a:solidFill>
          <a:ln w="292100" cmpd="thickThin">
            <a:solidFill>
              <a:srgbClr val="005676">
                <a:alpha val="90000"/>
              </a:srgbClr>
            </a:solidFill>
          </a:ln>
          <a:effectLst/>
        </p:spPr>
        <p:txBody>
          <a:bodyPr wrap="none" lIns="191993" tIns="95996" rIns="191993" bIns="95996" anchor="ctr"/>
          <a:lstStyle/>
          <a:p>
            <a:pPr algn="ctr" defTabSz="4389466"/>
            <a:r>
              <a:rPr lang="en-US" sz="6500" dirty="0">
                <a:ea typeface="+mn-ea"/>
              </a:rPr>
              <a:t>Acknowledgements</a:t>
            </a: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11963400" y="5502405"/>
            <a:ext cx="10058402" cy="1543050"/>
          </a:xfrm>
          <a:prstGeom prst="rect">
            <a:avLst/>
          </a:prstGeom>
          <a:solidFill>
            <a:schemeClr val="bg1"/>
          </a:solidFill>
          <a:ln w="292100" cmpd="thickThin">
            <a:solidFill>
              <a:srgbClr val="005676">
                <a:alpha val="90000"/>
              </a:srgbClr>
            </a:solidFill>
          </a:ln>
          <a:effectLst/>
        </p:spPr>
        <p:txBody>
          <a:bodyPr wrap="none" lIns="191993" tIns="95996" rIns="191993" bIns="95996" anchor="ctr"/>
          <a:lstStyle/>
          <a:p>
            <a:pPr algn="ctr" defTabSz="4389466"/>
            <a:r>
              <a:rPr lang="en-US" sz="6500" dirty="0" smtClean="0">
                <a:ea typeface="+mn-ea"/>
              </a:rPr>
              <a:t>Process</a:t>
            </a:r>
            <a:endParaRPr lang="en-US" sz="6500" dirty="0">
              <a:ea typeface="+mn-ea"/>
            </a:endParaRPr>
          </a:p>
        </p:txBody>
      </p:sp>
      <p:sp>
        <p:nvSpPr>
          <p:cNvPr id="2066" name="Rectangle 10"/>
          <p:cNvSpPr>
            <a:spLocks noChangeArrowheads="1"/>
          </p:cNvSpPr>
          <p:nvPr/>
        </p:nvSpPr>
        <p:spPr bwMode="auto">
          <a:xfrm>
            <a:off x="812347" y="5502405"/>
            <a:ext cx="10055679" cy="1543050"/>
          </a:xfrm>
          <a:prstGeom prst="rect">
            <a:avLst/>
          </a:prstGeom>
          <a:solidFill>
            <a:schemeClr val="bg1"/>
          </a:solidFill>
          <a:ln w="292100" cmpd="thickThin">
            <a:solidFill>
              <a:srgbClr val="005676">
                <a:alpha val="90000"/>
              </a:srgbClr>
            </a:solidFill>
          </a:ln>
          <a:effectLst/>
        </p:spPr>
        <p:txBody>
          <a:bodyPr wrap="none" lIns="191993" tIns="95996" rIns="191993" bIns="95996" anchor="ctr"/>
          <a:lstStyle/>
          <a:p>
            <a:pPr algn="ctr" defTabSz="4389466">
              <a:defRPr/>
            </a:pPr>
            <a:r>
              <a:rPr lang="en-US" sz="6500" dirty="0" smtClean="0">
                <a:ea typeface="+mn-ea"/>
              </a:rPr>
              <a:t>Purpose</a:t>
            </a:r>
            <a:endParaRPr lang="en-US" sz="6500" dirty="0">
              <a:ea typeface="+mn-ea"/>
            </a:endParaRP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1051211" y="13647512"/>
            <a:ext cx="10055679" cy="1543050"/>
          </a:xfrm>
          <a:prstGeom prst="rect">
            <a:avLst/>
          </a:prstGeom>
          <a:solidFill>
            <a:schemeClr val="bg1"/>
          </a:solidFill>
          <a:ln w="292100" cmpd="thickThin">
            <a:solidFill>
              <a:srgbClr val="005676">
                <a:alpha val="90000"/>
              </a:srgbClr>
            </a:solidFill>
          </a:ln>
          <a:effectLst/>
        </p:spPr>
        <p:txBody>
          <a:bodyPr wrap="none" lIns="191993" tIns="95996" rIns="191993" bIns="95996" anchor="ctr"/>
          <a:lstStyle/>
          <a:p>
            <a:pPr algn="ctr" defTabSz="4389466"/>
            <a:r>
              <a:rPr lang="en-US" sz="6500" dirty="0" smtClean="0">
                <a:ea typeface="+mn-ea"/>
              </a:rPr>
              <a:t>Objectives</a:t>
            </a:r>
            <a:endParaRPr lang="en-US" sz="6500" dirty="0">
              <a:ea typeface="+mn-ea"/>
            </a:endParaRPr>
          </a:p>
        </p:txBody>
      </p:sp>
      <p:sp>
        <p:nvSpPr>
          <p:cNvPr id="196" name="Rectangle 4"/>
          <p:cNvSpPr>
            <a:spLocks noChangeArrowheads="1"/>
          </p:cNvSpPr>
          <p:nvPr/>
        </p:nvSpPr>
        <p:spPr bwMode="auto">
          <a:xfrm>
            <a:off x="914400" y="904875"/>
            <a:ext cx="41786175" cy="3895725"/>
          </a:xfrm>
          <a:prstGeom prst="rect">
            <a:avLst/>
          </a:prstGeom>
          <a:solidFill>
            <a:schemeClr val="bg1">
              <a:alpha val="93000"/>
            </a:schemeClr>
          </a:solidFill>
          <a:ln w="330200" cmpd="thickThin">
            <a:solidFill>
              <a:srgbClr val="005676">
                <a:alpha val="90000"/>
              </a:srgbClr>
            </a:solidFill>
          </a:ln>
          <a:effectLst/>
        </p:spPr>
        <p:txBody>
          <a:bodyPr lIns="132917" tIns="66458" rIns="132917" bIns="66458" anchor="ctr"/>
          <a:lstStyle/>
          <a:p>
            <a:endParaRPr lang="en-US" sz="5400" dirty="0" smtClean="0"/>
          </a:p>
          <a:p>
            <a:r>
              <a:rPr lang="en-US" sz="5400" dirty="0" smtClean="0"/>
              <a:t>Driving Sustainable </a:t>
            </a:r>
            <a:r>
              <a:rPr lang="en-US" sz="5400" dirty="0"/>
              <a:t>C</a:t>
            </a:r>
            <a:r>
              <a:rPr lang="en-US" sz="5400" dirty="0" smtClean="0"/>
              <a:t>hange through Multidisciplinary </a:t>
            </a:r>
          </a:p>
          <a:p>
            <a:r>
              <a:rPr lang="en-US" sz="5400" dirty="0" smtClean="0"/>
              <a:t>Obstetric </a:t>
            </a:r>
            <a:r>
              <a:rPr lang="en-US" sz="5400" dirty="0"/>
              <a:t>Skills &amp; </a:t>
            </a:r>
            <a:r>
              <a:rPr lang="en-US" sz="5400" dirty="0" smtClean="0"/>
              <a:t>Drills Simulations</a:t>
            </a:r>
          </a:p>
          <a:p>
            <a:r>
              <a:rPr lang="en-US" sz="4400" dirty="0" smtClean="0"/>
              <a:t>Tiana M. Dunlap MS, RNC-OB, C-EFM, C-ONQS</a:t>
            </a:r>
            <a:r>
              <a:rPr lang="en-US" sz="4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n-US" sz="4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3200" dirty="0"/>
              <a:t>P</a:t>
            </a:r>
            <a:r>
              <a:rPr lang="en-US" sz="3200" dirty="0" smtClean="0"/>
              <a:t>roject </a:t>
            </a:r>
            <a:r>
              <a:rPr lang="en-US" sz="3200" dirty="0" smtClean="0"/>
              <a:t>Leads:</a:t>
            </a:r>
            <a:r>
              <a:rPr lang="en-US" sz="3200" dirty="0"/>
              <a:t> </a:t>
            </a:r>
            <a:r>
              <a:rPr lang="en-US" sz="3200" dirty="0" smtClean="0"/>
              <a:t>Jennifer Benson MS, RN</a:t>
            </a:r>
            <a:r>
              <a:rPr lang="en-US" sz="3200" dirty="0"/>
              <a:t>, CNM, Olga Marrero, DNP, APN, RN-BC, </a:t>
            </a:r>
            <a:r>
              <a:rPr lang="en-US" sz="3200" dirty="0" smtClean="0"/>
              <a:t>IBCLC, Linda Hale, MSN, RN, Damaris Peralta, MSN, RNC-OB, Arlene Dizon, RN, CLC, Mackenzie Tim BSN, RNC-OB, CBC, Sylwia Siemek ADN, RN-C, Kathleen Harmon, CNM, Dr. Emily Hall</a:t>
            </a:r>
            <a:endParaRPr lang="en-US" sz="3200" dirty="0"/>
          </a:p>
          <a:p>
            <a:endParaRPr lang="en-US" sz="4800" dirty="0">
              <a:solidFill>
                <a:schemeClr val="tx1">
                  <a:lumMod val="65000"/>
                  <a:lumOff val="35000"/>
                </a:schemeClr>
              </a:solidFill>
              <a:ea typeface="+mn-ea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-1306286" y="-342900"/>
            <a:ext cx="4604657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Box 20"/>
          <p:cNvSpPr txBox="1"/>
          <p:nvPr/>
        </p:nvSpPr>
        <p:spPr>
          <a:xfrm>
            <a:off x="914400" y="15239999"/>
            <a:ext cx="10733316" cy="11923965"/>
          </a:xfrm>
          <a:prstGeom prst="rect">
            <a:avLst/>
          </a:prstGeom>
          <a:noFill/>
        </p:spPr>
        <p:txBody>
          <a:bodyPr wrap="square" lIns="73847" tIns="36923" rIns="73847" bIns="36923" rtlCol="0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4000" dirty="0" smtClean="0"/>
              <a:t>The </a:t>
            </a:r>
            <a:r>
              <a:rPr lang="en-US" sz="4000" dirty="0"/>
              <a:t>objective of this multidisciplinary process improvement </a:t>
            </a:r>
            <a:r>
              <a:rPr lang="en-US" sz="4000" dirty="0" smtClean="0"/>
              <a:t>plan </a:t>
            </a:r>
            <a:r>
              <a:rPr lang="en-US" sz="4000" dirty="0"/>
              <a:t>included evaluation of: </a:t>
            </a:r>
            <a:endParaRPr lang="en-US" sz="4000" dirty="0" smtClean="0"/>
          </a:p>
          <a:p>
            <a:pPr eaLnBrk="1" hangingPunct="1">
              <a:spcBef>
                <a:spcPct val="50000"/>
              </a:spcBef>
              <a:defRPr/>
            </a:pPr>
            <a:endParaRPr lang="en-US" sz="4000" dirty="0"/>
          </a:p>
          <a:p>
            <a:pPr marL="742950" indent="-74295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Verbalize how to active the OB Response Team and identify members </a:t>
            </a:r>
            <a:endParaRPr lang="en-US" sz="4000" dirty="0" smtClean="0"/>
          </a:p>
          <a:p>
            <a:pPr marL="742950" indent="-74295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Describe the Lanyard System and how it works in role delineation </a:t>
            </a:r>
            <a:endParaRPr lang="en-US" sz="4000" dirty="0" smtClean="0"/>
          </a:p>
          <a:p>
            <a:pPr marL="742950" indent="-74295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Familiarize team with departmental </a:t>
            </a:r>
            <a:r>
              <a:rPr lang="en-US" dirty="0"/>
              <a:t>clinical guidelines and protocols </a:t>
            </a:r>
            <a:r>
              <a:rPr lang="en-US" dirty="0"/>
              <a:t>relevant </a:t>
            </a:r>
            <a:r>
              <a:rPr lang="en-US" dirty="0" smtClean="0"/>
              <a:t>to </a:t>
            </a:r>
            <a:r>
              <a:rPr lang="en-US" dirty="0"/>
              <a:t>obstetric emergency </a:t>
            </a:r>
            <a:endParaRPr lang="en-US" dirty="0" smtClean="0"/>
          </a:p>
          <a:p>
            <a:pPr marL="742950" indent="-742950" eaLnBrk="1" hangingPunct="1">
              <a:buFont typeface="Arial" panose="020B0604020202020204" pitchFamily="34" charset="0"/>
              <a:buChar char="•"/>
              <a:defRPr/>
            </a:pPr>
            <a:r>
              <a:rPr lang="en-US" sz="4000" dirty="0" smtClean="0"/>
              <a:t>Demonstrate closed loop communication</a:t>
            </a:r>
            <a:endParaRPr lang="en-US" sz="4000" dirty="0"/>
          </a:p>
          <a:p>
            <a:pPr marL="742950" indent="-74295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List the medications used to treat: </a:t>
            </a:r>
            <a:endParaRPr lang="en-US" dirty="0" smtClean="0"/>
          </a:p>
          <a:p>
            <a:pPr lvl="1" indent="0">
              <a:defRPr/>
            </a:pPr>
            <a:r>
              <a:rPr lang="en-US" dirty="0" smtClean="0"/>
              <a:t>	▪</a:t>
            </a:r>
            <a:r>
              <a:rPr lang="en-US" dirty="0"/>
              <a:t>OB </a:t>
            </a:r>
            <a:r>
              <a:rPr lang="en-US" dirty="0" smtClean="0"/>
              <a:t>hemorrhage, </a:t>
            </a:r>
          </a:p>
          <a:p>
            <a:pPr lvl="1" indent="0">
              <a:defRPr/>
            </a:pPr>
            <a:r>
              <a:rPr lang="en-US" dirty="0"/>
              <a:t>	</a:t>
            </a:r>
            <a:r>
              <a:rPr lang="en-US" dirty="0" smtClean="0"/>
              <a:t>▪ Hypertensive crisis </a:t>
            </a:r>
          </a:p>
          <a:p>
            <a:pPr lvl="1" indent="0">
              <a:defRPr/>
            </a:pPr>
            <a:r>
              <a:rPr lang="en-US" dirty="0" smtClean="0"/>
              <a:t>	▪ Eclamptic seizure</a:t>
            </a:r>
          </a:p>
          <a:p>
            <a:pPr lvl="1" indent="0">
              <a:defRPr/>
            </a:pPr>
            <a:endParaRPr lang="en-US" sz="4000" dirty="0" smtClean="0"/>
          </a:p>
          <a:p>
            <a:pPr eaLnBrk="1" hangingPunct="1">
              <a:defRPr/>
            </a:pPr>
            <a:endParaRPr lang="en-US" sz="4000" dirty="0"/>
          </a:p>
          <a:p>
            <a:pPr eaLnBrk="1" hangingPunct="1">
              <a:spcBef>
                <a:spcPct val="50000"/>
              </a:spcBef>
              <a:defRPr/>
            </a:pPr>
            <a:endParaRPr lang="en-US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11678774" y="12451948"/>
            <a:ext cx="10691431" cy="20664819"/>
          </a:xfrm>
          <a:prstGeom prst="rect">
            <a:avLst/>
          </a:prstGeom>
          <a:noFill/>
        </p:spPr>
        <p:txBody>
          <a:bodyPr wrap="square" lIns="73847" tIns="36923" rIns="73847" bIns="36923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400" dirty="0" smtClean="0"/>
              <a:t>Classes consisted of up to 8-10 participants and 2 instructors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400" dirty="0" smtClean="0"/>
              <a:t>Prerequisites consist of Relias modules and the IDPH Hemorrhage Project presentation (for new hires only)</a:t>
            </a:r>
            <a:endParaRPr lang="en-US" sz="34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400" dirty="0" smtClean="0"/>
              <a:t>We developed a curriculum teaching how to accurately respond to the most common OB emergencies that includes:</a:t>
            </a:r>
          </a:p>
          <a:p>
            <a:pPr marL="997146" lvl="1" indent="-571500">
              <a:buFont typeface="Arial" panose="020B0604020202020204" pitchFamily="34" charset="0"/>
              <a:buChar char="•"/>
            </a:pPr>
            <a:r>
              <a:rPr lang="en-US" sz="3400" b="1" dirty="0" smtClean="0"/>
              <a:t>OB Hemorrhage</a:t>
            </a:r>
          </a:p>
          <a:p>
            <a:pPr marL="997146" lvl="1" indent="-571500">
              <a:buFont typeface="Arial" panose="020B0604020202020204" pitchFamily="34" charset="0"/>
              <a:buChar char="•"/>
            </a:pPr>
            <a:r>
              <a:rPr lang="en-US" sz="3400" b="1" dirty="0" smtClean="0"/>
              <a:t>Severe Maternal Hypertension/Eclampsia</a:t>
            </a:r>
          </a:p>
          <a:p>
            <a:pPr marL="997146" lvl="1" indent="-571500">
              <a:buFont typeface="Arial" panose="020B0604020202020204" pitchFamily="34" charset="0"/>
              <a:buChar char="•"/>
            </a:pPr>
            <a:r>
              <a:rPr lang="en-US" sz="3400" b="1" dirty="0" smtClean="0"/>
              <a:t>Sh</a:t>
            </a:r>
            <a:r>
              <a:rPr lang="en-US" sz="3400" b="1" dirty="0" smtClean="0"/>
              <a:t>oulder Dystocia (SD)</a:t>
            </a:r>
            <a:endParaRPr lang="en-US" sz="3400" b="1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400" dirty="0" smtClean="0"/>
              <a:t>Also developed a simulation for an emergency that rarely occurs but whose response is equally as important</a:t>
            </a:r>
          </a:p>
          <a:p>
            <a:pPr marL="997146" lvl="1" indent="-571500">
              <a:buFont typeface="Arial" panose="020B0604020202020204" pitchFamily="34" charset="0"/>
              <a:buChar char="•"/>
            </a:pPr>
            <a:r>
              <a:rPr lang="en-US" sz="3400" b="1" dirty="0" smtClean="0"/>
              <a:t>Maternal Cardiac Arrest</a:t>
            </a:r>
            <a:endParaRPr lang="en-US" sz="3400" b="1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400" dirty="0" smtClean="0"/>
              <a:t>Skill Stations include: QBL, SD maneuvers, Bakri balloon assembly, how to appropriately measure BP, accessing the virtual hemorrhage kit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400" dirty="0" smtClean="0"/>
              <a:t>Per the IDPH and Joint Commission, formulating a consistent response team for emergencies is paramount. Therefore, we practice alerting and utilizing the OB Response Team. The team consists of multiple disciplines that respond to </a:t>
            </a:r>
            <a:r>
              <a:rPr lang="en-US" sz="3400" b="1" u="sng" dirty="0" smtClean="0"/>
              <a:t>ALL</a:t>
            </a:r>
            <a:r>
              <a:rPr lang="en-US" sz="3400" dirty="0" smtClean="0"/>
              <a:t> OB emergencies in the hospital, sans the Main ED (they have a separate, smaller team). </a:t>
            </a:r>
            <a:endParaRPr lang="en-US" sz="34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400" dirty="0" smtClean="0"/>
              <a:t>Knowing Roles and Responsibilities during an emergency is paramount. Therefore, we instituted a lanyard/badge buddy system to keep the team focused and informed. </a:t>
            </a:r>
            <a:endParaRPr lang="en-US" sz="34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400" dirty="0"/>
              <a:t>Debriefing occurs after </a:t>
            </a:r>
          </a:p>
          <a:p>
            <a:r>
              <a:rPr lang="en-US" sz="3400" dirty="0"/>
              <a:t>    each scenario for wins &amp;</a:t>
            </a:r>
          </a:p>
          <a:p>
            <a:r>
              <a:rPr lang="en-US" sz="3400" dirty="0"/>
              <a:t>    opportunities. And each </a:t>
            </a:r>
          </a:p>
          <a:p>
            <a:r>
              <a:rPr lang="en-US" sz="3400" dirty="0"/>
              <a:t>    drill is ran twice if needed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400" dirty="0" smtClean="0"/>
              <a:t>The drills are 4 hours and </a:t>
            </a:r>
          </a:p>
          <a:p>
            <a:r>
              <a:rPr lang="en-US" sz="3400" dirty="0" smtClean="0"/>
              <a:t>     offers CEUs for learners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400" dirty="0" smtClean="0"/>
              <a:t>Each participant attends  </a:t>
            </a:r>
          </a:p>
          <a:p>
            <a:r>
              <a:rPr lang="en-US" sz="3800" dirty="0" smtClean="0"/>
              <a:t>    </a:t>
            </a:r>
            <a:r>
              <a:rPr lang="en-US" sz="3400" dirty="0" smtClean="0"/>
              <a:t>once </a:t>
            </a:r>
            <a:r>
              <a:rPr lang="en-US" sz="3400" dirty="0"/>
              <a:t>every two years</a:t>
            </a:r>
            <a:endParaRPr lang="en-US" sz="3400" dirty="0" smtClean="0"/>
          </a:p>
          <a:p>
            <a:endParaRPr lang="en-US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44489913" y="29981780"/>
            <a:ext cx="9209314" cy="2013559"/>
          </a:xfrm>
          <a:prstGeom prst="rect">
            <a:avLst/>
          </a:prstGeom>
          <a:noFill/>
        </p:spPr>
        <p:txBody>
          <a:bodyPr wrap="square" lIns="73847" tIns="36923" rIns="73847" bIns="36923" rtlCol="0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91294" y="7391400"/>
            <a:ext cx="988150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4000" dirty="0" smtClean="0"/>
              <a:t>To improve multidisciplinary collaboration and increase and reinforce individual knowledge base as well as test our response to OB emergencies during simulations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51211" y="10427977"/>
            <a:ext cx="1005567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/>
            <a:r>
              <a:rPr lang="en-US" sz="4000" dirty="0"/>
              <a:t>Identified challenges: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en-US" sz="4000" dirty="0" smtClean="0"/>
              <a:t>Scheduling the various disciplines</a:t>
            </a:r>
            <a:endParaRPr lang="en-US" sz="4000" dirty="0"/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en-US" sz="4000" dirty="0" smtClean="0"/>
              <a:t>Social distancing restrictions in the face of COVID-19 for over 300 clinicians and ancillary staff</a:t>
            </a:r>
            <a:endParaRPr lang="en-US" sz="4000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11647716" y="7391400"/>
            <a:ext cx="10727188" cy="5060547"/>
          </a:xfrm>
          <a:prstGeom prst="rect">
            <a:avLst/>
          </a:prstGeom>
          <a:noFill/>
        </p:spPr>
        <p:txBody>
          <a:bodyPr wrap="square" lIns="73847" tIns="36923" rIns="73847" bIns="36923" rtlCol="0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3600" dirty="0" smtClean="0"/>
              <a:t>A multidisciplinary team was assembled for planning and implementation of the project.  Stakeholders included:</a:t>
            </a:r>
          </a:p>
          <a:p>
            <a:pPr marL="1168596" lvl="1" indent="-742950">
              <a:buFont typeface="Arial" panose="020B0604020202020204" pitchFamily="34" charset="0"/>
              <a:buChar char="•"/>
            </a:pPr>
            <a:r>
              <a:rPr lang="en-US" sz="3600" dirty="0" smtClean="0"/>
              <a:t>Maternity Providers (OB,FM,&amp;CNM) </a:t>
            </a:r>
            <a:endParaRPr lang="en-US" sz="3600" dirty="0"/>
          </a:p>
          <a:p>
            <a:pPr marL="1168596" lvl="1" indent="-742950">
              <a:buFont typeface="Arial" panose="020B0604020202020204" pitchFamily="34" charset="0"/>
              <a:buChar char="•"/>
            </a:pPr>
            <a:r>
              <a:rPr lang="en-US" sz="3600" dirty="0" smtClean="0"/>
              <a:t>Anesthesia services</a:t>
            </a:r>
            <a:endParaRPr lang="en-US" sz="3600" dirty="0"/>
          </a:p>
          <a:p>
            <a:pPr marL="1168596" lvl="1" indent="-742950">
              <a:buFont typeface="Arial" panose="020B0604020202020204" pitchFamily="34" charset="0"/>
              <a:buChar char="•"/>
            </a:pPr>
            <a:r>
              <a:rPr lang="en-US" sz="3600" dirty="0"/>
              <a:t>Clinical Nurse </a:t>
            </a:r>
            <a:r>
              <a:rPr lang="en-US" sz="3600" dirty="0" smtClean="0"/>
              <a:t>Specialists</a:t>
            </a:r>
            <a:endParaRPr lang="en-US" sz="3600" dirty="0"/>
          </a:p>
          <a:p>
            <a:pPr marL="1168596" lvl="1" indent="-742950">
              <a:buFont typeface="Arial" panose="020B0604020202020204" pitchFamily="34" charset="0"/>
              <a:buChar char="•"/>
            </a:pPr>
            <a:r>
              <a:rPr lang="en-US" sz="3600" dirty="0" smtClean="0"/>
              <a:t>Unit Educators</a:t>
            </a:r>
            <a:endParaRPr lang="en-US" sz="3600" dirty="0"/>
          </a:p>
          <a:p>
            <a:pPr marL="1168596" lvl="1" indent="-742950">
              <a:buFont typeface="Arial" panose="020B0604020202020204" pitchFamily="34" charset="0"/>
              <a:buChar char="•"/>
            </a:pPr>
            <a:r>
              <a:rPr lang="en-US" sz="3600" dirty="0" smtClean="0"/>
              <a:t>Staff nurses</a:t>
            </a:r>
            <a:endParaRPr lang="en-US" sz="3600" dirty="0"/>
          </a:p>
          <a:p>
            <a:pPr marL="1168596" lvl="1" indent="-742950">
              <a:buFont typeface="Arial" panose="020B0604020202020204" pitchFamily="34" charset="0"/>
              <a:buChar char="•"/>
            </a:pPr>
            <a:r>
              <a:rPr lang="en-US" sz="3600" dirty="0" smtClean="0"/>
              <a:t>Unit Directors</a:t>
            </a:r>
            <a:endParaRPr lang="en-US" sz="3600" dirty="0" smtClean="0"/>
          </a:p>
        </p:txBody>
      </p:sp>
      <p:pic>
        <p:nvPicPr>
          <p:cNvPr id="1032" name="Picture 8" descr="University of Illinois Hospital &amp; Health Sciences Syst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0" y="1143000"/>
            <a:ext cx="16084312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88" r="16568"/>
          <a:stretch/>
        </p:blipFill>
        <p:spPr>
          <a:xfrm>
            <a:off x="2677886" y="25222200"/>
            <a:ext cx="6324600" cy="6324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7261849" y="27179290"/>
            <a:ext cx="4927800" cy="4704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17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6516</TotalTime>
  <Words>845</Words>
  <Application>Microsoft Office PowerPoint</Application>
  <PresentationFormat>Custom</PresentationFormat>
  <Paragraphs>113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F 36 by 54</dc:title>
  <dc:creator>Cindy Kranz</dc:creator>
  <cp:lastModifiedBy>Dunlap, Tiana Michelle</cp:lastModifiedBy>
  <cp:revision>231</cp:revision>
  <cp:lastPrinted>2017-02-22T13:26:18Z</cp:lastPrinted>
  <dcterms:created xsi:type="dcterms:W3CDTF">2004-07-27T18:54:58Z</dcterms:created>
  <dcterms:modified xsi:type="dcterms:W3CDTF">2021-10-01T21:25:16Z</dcterms:modified>
</cp:coreProperties>
</file>