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"/>
  </p:notesMasterIdLst>
  <p:sldIdLst>
    <p:sldId id="256" r:id="rId2"/>
  </p:sldIdLst>
  <p:sldSz cx="27432000" cy="15435263"/>
  <p:notesSz cx="9144000" cy="6858000"/>
  <p:defaultTextStyle>
    <a:defPPr>
      <a:defRPr lang="en-US"/>
    </a:defPPr>
    <a:lvl1pPr marL="0" algn="l" defTabSz="2449495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24747" algn="l" defTabSz="2449495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49495" algn="l" defTabSz="2449495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74242" algn="l" defTabSz="2449495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98989" algn="l" defTabSz="2449495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123737" algn="l" defTabSz="2449495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48484" algn="l" defTabSz="2449495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73232" algn="l" defTabSz="2449495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97979" algn="l" defTabSz="2449495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2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8B0003"/>
    <a:srgbClr val="80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46" d="100"/>
          <a:sy n="46" d="100"/>
        </p:scale>
        <p:origin x="216" y="560"/>
      </p:cViewPr>
      <p:guideLst>
        <p:guide orient="horz" pos="4862"/>
        <p:guide pos="86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7E6BB-7C81-40DB-A376-0431B8B2ACD6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4A89D-D7FA-4FC6-88D5-DFFC1A5C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9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A89D-D7FA-4FC6-88D5-DFFC1A5CF3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9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4" y="707231"/>
            <a:ext cx="5671376" cy="9906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-1"/>
            <a:ext cx="685800" cy="1543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6746200" y="-1"/>
            <a:ext cx="685800" cy="1543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 rot="16200000">
            <a:off x="13544556" y="-13544551"/>
            <a:ext cx="342899" cy="2743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 rot="16200000">
            <a:off x="13544550" y="1547812"/>
            <a:ext cx="342899" cy="2743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4" y="631031"/>
            <a:ext cx="5671376" cy="9906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685800" cy="1543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6746200" y="0"/>
            <a:ext cx="685800" cy="1543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13544556" y="-13544551"/>
            <a:ext cx="342899" cy="2743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 rot="16200000">
            <a:off x="13544556" y="1547813"/>
            <a:ext cx="342899" cy="2743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ctr" defTabSz="2449495" rtl="0" eaLnBrk="1" latinLnBrk="0" hangingPunct="1">
        <a:spcBef>
          <a:spcPct val="0"/>
        </a:spcBef>
        <a:buNone/>
        <a:defRPr sz="118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734848" indent="-734848" algn="l" defTabSz="2449495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693" indent="-734848" algn="l" defTabSz="2449495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92150" indent="-612374" algn="l" defTabSz="2449495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061868" indent="-612374" algn="l" defTabSz="2449495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3919192" indent="-612374" algn="l" defTabSz="2449495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4776515" indent="-612374" algn="l" defTabSz="2449495" rtl="0" eaLnBrk="1" latinLnBrk="0" hangingPunct="1">
        <a:spcBef>
          <a:spcPts val="1029"/>
        </a:spcBef>
        <a:buClr>
          <a:schemeClr val="accent1"/>
        </a:buClr>
        <a:buFont typeface="Symbol" pitchFamily="18" charset="2"/>
        <a:buChar char="*"/>
        <a:defRPr sz="3800" kern="1200">
          <a:solidFill>
            <a:schemeClr val="tx2"/>
          </a:solidFill>
          <a:latin typeface="+mn-lt"/>
          <a:ea typeface="+mn-ea"/>
          <a:cs typeface="+mn-cs"/>
        </a:defRPr>
      </a:lvl6pPr>
      <a:lvl7pPr marL="5633838" indent="-612374" algn="l" defTabSz="2449495" rtl="0" eaLnBrk="1" latinLnBrk="0" hangingPunct="1">
        <a:spcBef>
          <a:spcPts val="1029"/>
        </a:spcBef>
        <a:buClr>
          <a:schemeClr val="accent1"/>
        </a:buClr>
        <a:buFont typeface="Symbol" pitchFamily="18" charset="2"/>
        <a:buChar char="*"/>
        <a:defRPr sz="3800" kern="1200">
          <a:solidFill>
            <a:schemeClr val="tx2"/>
          </a:solidFill>
          <a:latin typeface="+mn-lt"/>
          <a:ea typeface="+mn-ea"/>
          <a:cs typeface="+mn-cs"/>
        </a:defRPr>
      </a:lvl7pPr>
      <a:lvl8pPr marL="6491161" indent="-612374" algn="l" defTabSz="2449495" rtl="0" eaLnBrk="1" latinLnBrk="0" hangingPunct="1">
        <a:spcBef>
          <a:spcPts val="1029"/>
        </a:spcBef>
        <a:buClr>
          <a:schemeClr val="accent1"/>
        </a:buClr>
        <a:buFont typeface="Symbol" pitchFamily="18" charset="2"/>
        <a:buChar char="*"/>
        <a:defRPr sz="3800" kern="1200">
          <a:solidFill>
            <a:schemeClr val="tx2"/>
          </a:solidFill>
          <a:latin typeface="+mn-lt"/>
          <a:ea typeface="+mn-ea"/>
          <a:cs typeface="+mn-cs"/>
        </a:defRPr>
      </a:lvl8pPr>
      <a:lvl9pPr marL="7348484" indent="-612374" algn="l" defTabSz="2449495" rtl="0" eaLnBrk="1" latinLnBrk="0" hangingPunct="1">
        <a:spcBef>
          <a:spcPts val="1029"/>
        </a:spcBef>
        <a:buClr>
          <a:schemeClr val="accent1"/>
        </a:buClr>
        <a:buFont typeface="Symbol" pitchFamily="18" charset="2"/>
        <a:buChar char="*"/>
        <a:defRPr sz="3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4949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24747" algn="l" defTabSz="244949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49495" algn="l" defTabSz="244949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74242" algn="l" defTabSz="244949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989" algn="l" defTabSz="244949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123737" algn="l" defTabSz="244949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48484" algn="l" defTabSz="244949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73232" algn="l" defTabSz="244949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97979" algn="l" defTabSz="244949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41800" y="326231"/>
            <a:ext cx="15427599" cy="15240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/>
              <a:t>Decreasing Unintended </a:t>
            </a:r>
            <a:r>
              <a:rPr lang="en-US" altLang="en-US" sz="4000" b="1" dirty="0" err="1"/>
              <a:t>Extubation</a:t>
            </a:r>
            <a:r>
              <a:rPr lang="en-US" altLang="en-US" sz="4000" b="1" dirty="0"/>
              <a:t> Rate in a Level </a:t>
            </a:r>
            <a:r>
              <a:rPr lang="en-US" altLang="en-US" sz="4000" b="1" dirty="0" err="1"/>
              <a:t>IIIb</a:t>
            </a:r>
            <a:r>
              <a:rPr lang="en-US" altLang="en-US" sz="4000" b="1" dirty="0"/>
              <a:t> NICU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2764631"/>
            <a:ext cx="8454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Unintended </a:t>
            </a:r>
            <a:r>
              <a:rPr lang="en-US" altLang="en-US" sz="2400" dirty="0" err="1">
                <a:cs typeface="Arial" panose="020B0604020202020204" pitchFamily="34" charset="0"/>
              </a:rPr>
              <a:t>extubation</a:t>
            </a:r>
            <a:r>
              <a:rPr lang="en-US" altLang="en-US" sz="2400" dirty="0">
                <a:cs typeface="Arial" panose="020B0604020202020204" pitchFamily="34" charset="0"/>
              </a:rPr>
              <a:t> (UE)  rate is a reflection of best practice of airway management in the neonatal intensive care unit (NICU)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It is defined as UE/invasive ventilator days and is used in NICUs in the United States as a reflection of best practice</a:t>
            </a:r>
            <a:r>
              <a:rPr lang="en-US" altLang="en-US" sz="2400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98256" y="1090037"/>
            <a:ext cx="1242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800000"/>
                </a:solidFill>
              </a:rPr>
              <a:t>Emily Campbell, BSN RN, Brandi Parker MSN MBA, Christina Billy, BSN RN, Jaideep Singh, MD, Kelly Nelson Kelly, MD, Joan </a:t>
            </a:r>
            <a:r>
              <a:rPr lang="en-US" altLang="en-US" sz="2000" b="1" dirty="0" err="1">
                <a:solidFill>
                  <a:srgbClr val="800000"/>
                </a:solidFill>
              </a:rPr>
              <a:t>Liput</a:t>
            </a:r>
            <a:r>
              <a:rPr lang="en-US" altLang="en-US" sz="2000" b="1" dirty="0">
                <a:solidFill>
                  <a:srgbClr val="800000"/>
                </a:solidFill>
              </a:rPr>
              <a:t>, MBA, Allison Bartlett, MD, Joseph R. Hageman, MD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800000"/>
                </a:solidFill>
              </a:rPr>
              <a:t>University of Chicago Medical Center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" y="2155030"/>
            <a:ext cx="8606480" cy="55399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Problem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5800" y="5431630"/>
            <a:ext cx="8606480" cy="56144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5800" y="7412831"/>
            <a:ext cx="8606480" cy="1036499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Choose 1: “Innovation”, “Strategy”, or “Intervention Design”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845888" y="6265366"/>
            <a:ext cx="8125336" cy="55399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“Results to Date”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439447" y="2426491"/>
            <a:ext cx="8270712" cy="55399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 “Lessons Learned”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145776" y="12093952"/>
            <a:ext cx="8264617" cy="55399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6427D-8C74-B740-BE13-9589E8D39AED}"/>
              </a:ext>
            </a:extLst>
          </p:cNvPr>
          <p:cNvSpPr/>
          <p:nvPr/>
        </p:nvSpPr>
        <p:spPr>
          <a:xfrm>
            <a:off x="685800" y="8534534"/>
            <a:ext cx="7467600" cy="3790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Part 1: Unintended </a:t>
            </a:r>
            <a:r>
              <a:rPr lang="en-US" altLang="en-US" sz="20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Extubation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Data Collection Tool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Define unintended </a:t>
            </a:r>
            <a:r>
              <a:rPr lang="en-US" altLang="en-US" sz="20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extubation</a:t>
            </a: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Not part of the plan of care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 provider order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Identify priority data for ease of use and timely collection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Date and time of unintended </a:t>
            </a:r>
            <a:r>
              <a:rPr lang="en-US" altLang="en-US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extubation</a:t>
            </a: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Medical record number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Activity during unintended </a:t>
            </a:r>
            <a:r>
              <a:rPr lang="en-US" altLang="en-US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extubation</a:t>
            </a: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Manual ventilation required?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Reintubation required?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Resuscitation required?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8637A-2CE2-154A-8475-F131B91F2E85}"/>
              </a:ext>
            </a:extLst>
          </p:cNvPr>
          <p:cNvSpPr/>
          <p:nvPr/>
        </p:nvSpPr>
        <p:spPr>
          <a:xfrm>
            <a:off x="685800" y="12406297"/>
            <a:ext cx="8606480" cy="2435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Educate staff on use of tool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How are we going to create a culture change around unintended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extubations</a:t>
            </a:r>
            <a:endParaRPr lang="en-US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Limit discoverability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Worked with med-legal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Survey is anonymous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User is taken out of the EMR and into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30" descr="Diagram&#10;&#10;Description automatically generated">
            <a:extLst>
              <a:ext uri="{FF2B5EF4-FFF2-40B4-BE49-F238E27FC236}">
                <a16:creationId xmlns:a16="http://schemas.microsoft.com/office/drawing/2014/main" id="{23296ED7-AAA8-414D-A6BF-4B2BBE47B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524" y="2614037"/>
            <a:ext cx="8454081" cy="343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Content Placeholder 4">
            <a:extLst>
              <a:ext uri="{FF2B5EF4-FFF2-40B4-BE49-F238E27FC236}">
                <a16:creationId xmlns:a16="http://schemas.microsoft.com/office/drawing/2014/main" id="{D7840C3D-E71F-034D-9FA9-1BD2F57624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476925"/>
              </p:ext>
            </p:extLst>
          </p:nvPr>
        </p:nvGraphicFramePr>
        <p:xfrm>
          <a:off x="9859919" y="6837403"/>
          <a:ext cx="7742281" cy="6863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5" imgW="21958300" imgH="8426450" progId="Excel.Chart.8">
                  <p:embed followColorScheme="full"/>
                </p:oleObj>
              </mc:Choice>
              <mc:Fallback>
                <p:oleObj name="Chart" r:id="rId5" imgW="21958300" imgH="8426450" progId="Excel.Chart.8">
                  <p:embed followColorScheme="full"/>
                  <p:pic>
                    <p:nvPicPr>
                      <p:cNvPr id="15381" name="Content Placeholder 4">
                        <a:extLst>
                          <a:ext uri="{FF2B5EF4-FFF2-40B4-BE49-F238E27FC236}">
                            <a16:creationId xmlns:a16="http://schemas.microsoft.com/office/drawing/2014/main" id="{739BDE9D-8472-1F42-B692-5207B54AD4D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9919" y="6837403"/>
                        <a:ext cx="7742281" cy="68634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C279FA2-B489-894B-ABAC-127361B1A7F9}"/>
              </a:ext>
            </a:extLst>
          </p:cNvPr>
          <p:cNvSpPr/>
          <p:nvPr/>
        </p:nvSpPr>
        <p:spPr>
          <a:xfrm>
            <a:off x="18599546" y="3664654"/>
            <a:ext cx="787628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Lessons Learned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UE definition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Continue to question eligibility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Discussing vs. reporting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Midline positioning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Chart audits revealed ~50% compliance with a gradual decline over the project period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positive and negative feedback from staff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Post-UE debriefing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70% of all UEs were followed by a post-UE debrief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Several duplicate forms indicating both yes and no…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UE Event Form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Improved awareness of data reporting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evidence to suggest missed UEs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Rise in duplicate entries</a:t>
            </a:r>
          </a:p>
          <a:p>
            <a:endParaRPr lang="en-US" altLang="en-US" sz="3200" b="1" dirty="0">
              <a:solidFill>
                <a:srgbClr val="373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D5F3FC-D5EE-B445-B94D-71D46EE49976}"/>
              </a:ext>
            </a:extLst>
          </p:cNvPr>
          <p:cNvSpPr/>
          <p:nvPr/>
        </p:nvSpPr>
        <p:spPr>
          <a:xfrm>
            <a:off x="18139722" y="12793261"/>
            <a:ext cx="8760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would like to thank the NICU nurses, nurse practitioners, residents, fellows, and the nursing and attending leadership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DFC22D-6B9C-5E42-B8BB-C1BF5FA366DD}"/>
              </a:ext>
            </a:extLst>
          </p:cNvPr>
          <p:cNvSpPr/>
          <p:nvPr/>
        </p:nvSpPr>
        <p:spPr>
          <a:xfrm>
            <a:off x="455641" y="6307884"/>
            <a:ext cx="8860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and maintain the UE rate to &lt; 0.5 UE/100 ventilator days. </a:t>
            </a:r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C1359288-EDFA-A44B-A58F-95B389E32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0" b="7396"/>
          <a:stretch>
            <a:fillRect/>
          </a:stretch>
        </p:blipFill>
        <p:spPr bwMode="auto">
          <a:xfrm>
            <a:off x="21558040" y="326231"/>
            <a:ext cx="4917800" cy="200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302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4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FDFDF"/>
      </a:accent1>
      <a:accent2>
        <a:srgbClr val="797979"/>
      </a:accent2>
      <a:accent3>
        <a:srgbClr val="797979"/>
      </a:accent3>
      <a:accent4>
        <a:srgbClr val="797979"/>
      </a:accent4>
      <a:accent5>
        <a:srgbClr val="7C7C7C"/>
      </a:accent5>
      <a:accent6>
        <a:srgbClr val="7C7C7C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2995</TotalTime>
  <Words>339</Words>
  <Application>Microsoft Macintosh PowerPoint</Application>
  <PresentationFormat>Custom</PresentationFormat>
  <Paragraphs>45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Symbol</vt:lpstr>
      <vt:lpstr>Wingdings</vt:lpstr>
      <vt:lpstr>Waveform</vt:lpstr>
      <vt:lpstr>Chart</vt:lpstr>
      <vt:lpstr>PowerPoint Presentation</vt:lpstr>
    </vt:vector>
  </TitlesOfParts>
  <Company>The University of Chicago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Kilaru, Megha [UCH]</dc:creator>
  <cp:lastModifiedBy>Joseph Hageman</cp:lastModifiedBy>
  <cp:revision>54</cp:revision>
  <dcterms:created xsi:type="dcterms:W3CDTF">2017-12-27T21:45:13Z</dcterms:created>
  <dcterms:modified xsi:type="dcterms:W3CDTF">2021-10-14T15:47:21Z</dcterms:modified>
</cp:coreProperties>
</file>