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51206400" cy="32918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736600" indent="-279400" algn="l" rtl="0" eaLnBrk="0" fontAlgn="base" hangingPunct="0">
      <a:spcBef>
        <a:spcPct val="0"/>
      </a:spcBef>
      <a:spcAft>
        <a:spcPct val="0"/>
      </a:spcAft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1474788" indent="-560388" algn="l" rtl="0" eaLnBrk="0" fontAlgn="base" hangingPunct="0">
      <a:spcBef>
        <a:spcPct val="0"/>
      </a:spcBef>
      <a:spcAft>
        <a:spcPct val="0"/>
      </a:spcAft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2212975" indent="-841375" algn="l" rtl="0" eaLnBrk="0" fontAlgn="base" hangingPunct="0">
      <a:spcBef>
        <a:spcPct val="0"/>
      </a:spcBef>
      <a:spcAft>
        <a:spcPct val="0"/>
      </a:spcAft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2951163" indent="-1122363" algn="l" rtl="0" eaLnBrk="0" fontAlgn="base" hangingPunct="0">
      <a:spcBef>
        <a:spcPct val="0"/>
      </a:spcBef>
      <a:spcAft>
        <a:spcPct val="0"/>
      </a:spcAft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078">
          <p15:clr>
            <a:srgbClr val="A4A3A4"/>
          </p15:clr>
        </p15:guide>
        <p15:guide id="2" pos="1344">
          <p15:clr>
            <a:srgbClr val="A4A3A4"/>
          </p15:clr>
        </p15:guide>
        <p15:guide id="3" pos="30912">
          <p15:clr>
            <a:srgbClr val="A4A3A4"/>
          </p15:clr>
        </p15:guide>
        <p15:guide id="4" orient="horz" pos="10056">
          <p15:clr>
            <a:srgbClr val="A4A3A4"/>
          </p15:clr>
        </p15:guide>
        <p15:guide id="5" orient="horz" pos="14071">
          <p15:clr>
            <a:srgbClr val="A4A3A4"/>
          </p15:clr>
        </p15:guide>
        <p15:guide id="6" orient="horz" pos="1349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 Naber" initials="" lastIdx="2" clrIdx="0"/>
  <p:cmAuthor id="2" name="Margaret Naber" initials="MN" lastIdx="2" clrIdx="1">
    <p:extLst>
      <p:ext uri="{19B8F6BF-5375-455C-9EA6-DF929625EA0E}">
        <p15:presenceInfo xmlns:p15="http://schemas.microsoft.com/office/powerpoint/2012/main" userId="S-1-5-21-816263271-3694610053-3590786942-1128823" providerId="AD"/>
      </p:ext>
    </p:extLst>
  </p:cmAuthor>
  <p:cmAuthor id="3" name="Pamela Nicoski" initials="PN" lastIdx="3" clrIdx="2">
    <p:extLst>
      <p:ext uri="{19B8F6BF-5375-455C-9EA6-DF929625EA0E}">
        <p15:presenceInfo xmlns:p15="http://schemas.microsoft.com/office/powerpoint/2012/main" userId="S-1-5-21-816263271-3694610053-3590786942-11297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FFFFCC"/>
    <a:srgbClr val="A50021"/>
    <a:srgbClr val="CC3300"/>
    <a:srgbClr val="F58466"/>
    <a:srgbClr val="0049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3979" autoAdjust="0"/>
  </p:normalViewPr>
  <p:slideViewPr>
    <p:cSldViewPr snapToGrid="0">
      <p:cViewPr varScale="1">
        <p:scale>
          <a:sx n="25" d="100"/>
          <a:sy n="25" d="100"/>
        </p:scale>
        <p:origin x="1206" y="72"/>
      </p:cViewPr>
      <p:guideLst>
        <p:guide orient="horz" pos="20078"/>
        <p:guide pos="1344"/>
        <p:guide pos="30912"/>
        <p:guide orient="horz" pos="10056"/>
        <p:guide orient="horz" pos="14071"/>
        <p:guide orient="horz" pos="134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t" anchorCtr="0" compatLnSpc="1">
            <a:prstTxWarp prst="textNoShape">
              <a:avLst/>
            </a:prstTxWarp>
          </a:bodyPr>
          <a:lstStyle>
            <a:lvl1pPr defTabSz="93207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t" anchorCtr="0" compatLnSpc="1">
            <a:prstTxWarp prst="textNoShape">
              <a:avLst/>
            </a:prstTxWarp>
          </a:bodyPr>
          <a:lstStyle>
            <a:lvl1pPr algn="r" defTabSz="93207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b" anchorCtr="0" compatLnSpc="1">
            <a:prstTxWarp prst="textNoShape">
              <a:avLst/>
            </a:prstTxWarp>
          </a:bodyPr>
          <a:lstStyle>
            <a:lvl1pPr defTabSz="93207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fld id="{67E34512-EECD-4325-B6F1-841BE7D0C2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6ADF84F-72C4-4B60-825B-2A8BDA0F9F6E}" type="datetimeFigureOut">
              <a:rPr lang="en-US"/>
              <a:pPr>
                <a:defRPr/>
              </a:pPr>
              <a:t>10/14/2021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5213" y="1162050"/>
            <a:ext cx="48799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B7E805-5A63-4B6D-9B66-F52F33DD624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474788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600" algn="l" defTabSz="1474788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4788" algn="l" defTabSz="1474788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12975" algn="l" defTabSz="1474788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51163" algn="l" defTabSz="1474788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9604" algn="l" defTabSz="1475842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6pPr>
    <a:lvl7pPr marL="4427525" algn="l" defTabSz="1475842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7pPr>
    <a:lvl8pPr marL="5165446" algn="l" defTabSz="1475842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8pPr>
    <a:lvl9pPr marL="5903366" algn="l" defTabSz="1475842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352AA9C-A551-4C85-9D83-C2D4C0AB41CF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026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9988" y="10227129"/>
            <a:ext cx="43526428" cy="70539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79972" y="18652672"/>
            <a:ext cx="35846456" cy="8414657"/>
          </a:xfrm>
        </p:spPr>
        <p:txBody>
          <a:bodyPr/>
          <a:lstStyle>
            <a:lvl1pPr marL="0" indent="0" algn="ctr">
              <a:buNone/>
              <a:defRPr/>
            </a:lvl1pPr>
            <a:lvl2pPr marL="711220" indent="0" algn="ctr">
              <a:buNone/>
              <a:defRPr/>
            </a:lvl2pPr>
            <a:lvl3pPr marL="1422441" indent="0" algn="ctr">
              <a:buNone/>
              <a:defRPr/>
            </a:lvl3pPr>
            <a:lvl4pPr marL="2133661" indent="0" algn="ctr">
              <a:buNone/>
              <a:defRPr/>
            </a:lvl4pPr>
            <a:lvl5pPr marL="2844881" indent="0" algn="ctr">
              <a:buNone/>
              <a:defRPr/>
            </a:lvl5pPr>
            <a:lvl6pPr marL="3556102" indent="0" algn="ctr">
              <a:buNone/>
              <a:defRPr/>
            </a:lvl6pPr>
            <a:lvl7pPr marL="4267322" indent="0" algn="ctr">
              <a:buNone/>
              <a:defRPr/>
            </a:lvl7pPr>
            <a:lvl8pPr marL="4978542" indent="0" algn="ctr">
              <a:buNone/>
              <a:defRPr/>
            </a:lvl8pPr>
            <a:lvl9pPr marL="568976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6C6099-21B6-4149-8D89-FA779A6422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161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302F6-85D0-42F5-BF30-AF1D1D16BA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05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6043" y="2925538"/>
            <a:ext cx="10880372" cy="263352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2456" y="2925538"/>
            <a:ext cx="32406520" cy="263352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AAAD94-C339-4B78-B7B1-FD81BB44FD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1251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FEB706-7957-4238-AB72-66384AE15F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40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1" y="21153666"/>
            <a:ext cx="43526428" cy="6536871"/>
          </a:xfrm>
        </p:spPr>
        <p:txBody>
          <a:bodyPr anchor="t"/>
          <a:lstStyle>
            <a:lvl1pPr algn="l">
              <a:defRPr sz="6222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1" y="13952766"/>
            <a:ext cx="43526428" cy="7200900"/>
          </a:xfrm>
        </p:spPr>
        <p:txBody>
          <a:bodyPr anchor="b"/>
          <a:lstStyle>
            <a:lvl1pPr marL="0" indent="0">
              <a:buNone/>
              <a:defRPr sz="3111"/>
            </a:lvl1pPr>
            <a:lvl2pPr marL="711220" indent="0">
              <a:buNone/>
              <a:defRPr sz="2800"/>
            </a:lvl2pPr>
            <a:lvl3pPr marL="1422441" indent="0">
              <a:buNone/>
              <a:defRPr sz="2489"/>
            </a:lvl3pPr>
            <a:lvl4pPr marL="2133661" indent="0">
              <a:buNone/>
              <a:defRPr sz="2178"/>
            </a:lvl4pPr>
            <a:lvl5pPr marL="2844881" indent="0">
              <a:buNone/>
              <a:defRPr sz="2178"/>
            </a:lvl5pPr>
            <a:lvl6pPr marL="3556102" indent="0">
              <a:buNone/>
              <a:defRPr sz="2178"/>
            </a:lvl6pPr>
            <a:lvl7pPr marL="4267322" indent="0">
              <a:buNone/>
              <a:defRPr sz="2178"/>
            </a:lvl7pPr>
            <a:lvl8pPr marL="4978542" indent="0">
              <a:buNone/>
              <a:defRPr sz="2178"/>
            </a:lvl8pPr>
            <a:lvl9pPr marL="5689763" indent="0">
              <a:buNone/>
              <a:defRPr sz="21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EFDDF6-418E-4B32-AF53-35A912B65B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67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2456" y="9511395"/>
            <a:ext cx="21642211" cy="19749406"/>
          </a:xfrm>
        </p:spPr>
        <p:txBody>
          <a:bodyPr/>
          <a:lstStyle>
            <a:lvl1pPr>
              <a:defRPr sz="4356"/>
            </a:lvl1pPr>
            <a:lvl2pPr>
              <a:defRPr sz="3733"/>
            </a:lvl2pPr>
            <a:lvl3pPr>
              <a:defRPr sz="3111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721734" y="9511395"/>
            <a:ext cx="21644681" cy="19749406"/>
          </a:xfrm>
        </p:spPr>
        <p:txBody>
          <a:bodyPr/>
          <a:lstStyle>
            <a:lvl1pPr>
              <a:defRPr sz="4356"/>
            </a:lvl1pPr>
            <a:lvl2pPr>
              <a:defRPr sz="3733"/>
            </a:lvl2pPr>
            <a:lvl3pPr>
              <a:defRPr sz="3111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3A9CC7-B492-4779-BF1F-4CCC6DC957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48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816" y="1317171"/>
            <a:ext cx="46084772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815" y="7369629"/>
            <a:ext cx="22625050" cy="3069771"/>
          </a:xfrm>
        </p:spPr>
        <p:txBody>
          <a:bodyPr anchor="b"/>
          <a:lstStyle>
            <a:lvl1pPr marL="0" indent="0">
              <a:buNone/>
              <a:defRPr sz="3733" b="1"/>
            </a:lvl1pPr>
            <a:lvl2pPr marL="711220" indent="0">
              <a:buNone/>
              <a:defRPr sz="3111" b="1"/>
            </a:lvl2pPr>
            <a:lvl3pPr marL="1422441" indent="0">
              <a:buNone/>
              <a:defRPr sz="2800" b="1"/>
            </a:lvl3pPr>
            <a:lvl4pPr marL="2133661" indent="0">
              <a:buNone/>
              <a:defRPr sz="2489" b="1"/>
            </a:lvl4pPr>
            <a:lvl5pPr marL="2844881" indent="0">
              <a:buNone/>
              <a:defRPr sz="2489" b="1"/>
            </a:lvl5pPr>
            <a:lvl6pPr marL="3556102" indent="0">
              <a:buNone/>
              <a:defRPr sz="2489" b="1"/>
            </a:lvl6pPr>
            <a:lvl7pPr marL="4267322" indent="0">
              <a:buNone/>
              <a:defRPr sz="2489" b="1"/>
            </a:lvl7pPr>
            <a:lvl8pPr marL="4978542" indent="0">
              <a:buNone/>
              <a:defRPr sz="2489" b="1"/>
            </a:lvl8pPr>
            <a:lvl9pPr marL="5689763" indent="0">
              <a:buNone/>
              <a:defRPr sz="24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815" y="10439400"/>
            <a:ext cx="22625050" cy="18965637"/>
          </a:xfrm>
        </p:spPr>
        <p:txBody>
          <a:bodyPr/>
          <a:lstStyle>
            <a:lvl1pPr>
              <a:defRPr sz="3733"/>
            </a:lvl1pPr>
            <a:lvl2pPr>
              <a:defRPr sz="3111"/>
            </a:lvl2pPr>
            <a:lvl3pPr>
              <a:defRPr sz="2800"/>
            </a:lvl3pPr>
            <a:lvl4pPr>
              <a:defRPr sz="2489"/>
            </a:lvl4pPr>
            <a:lvl5pPr>
              <a:defRPr sz="2489"/>
            </a:lvl5pPr>
            <a:lvl6pPr>
              <a:defRPr sz="2489"/>
            </a:lvl6pPr>
            <a:lvl7pPr>
              <a:defRPr sz="2489"/>
            </a:lvl7pPr>
            <a:lvl8pPr>
              <a:defRPr sz="2489"/>
            </a:lvl8pPr>
            <a:lvl9pPr>
              <a:defRPr sz="24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3128" y="7369629"/>
            <a:ext cx="22632459" cy="3069771"/>
          </a:xfrm>
        </p:spPr>
        <p:txBody>
          <a:bodyPr anchor="b"/>
          <a:lstStyle>
            <a:lvl1pPr marL="0" indent="0">
              <a:buNone/>
              <a:defRPr sz="3733" b="1"/>
            </a:lvl1pPr>
            <a:lvl2pPr marL="711220" indent="0">
              <a:buNone/>
              <a:defRPr sz="3111" b="1"/>
            </a:lvl2pPr>
            <a:lvl3pPr marL="1422441" indent="0">
              <a:buNone/>
              <a:defRPr sz="2800" b="1"/>
            </a:lvl3pPr>
            <a:lvl4pPr marL="2133661" indent="0">
              <a:buNone/>
              <a:defRPr sz="2489" b="1"/>
            </a:lvl4pPr>
            <a:lvl5pPr marL="2844881" indent="0">
              <a:buNone/>
              <a:defRPr sz="2489" b="1"/>
            </a:lvl5pPr>
            <a:lvl6pPr marL="3556102" indent="0">
              <a:buNone/>
              <a:defRPr sz="2489" b="1"/>
            </a:lvl6pPr>
            <a:lvl7pPr marL="4267322" indent="0">
              <a:buNone/>
              <a:defRPr sz="2489" b="1"/>
            </a:lvl7pPr>
            <a:lvl8pPr marL="4978542" indent="0">
              <a:buNone/>
              <a:defRPr sz="2489" b="1"/>
            </a:lvl8pPr>
            <a:lvl9pPr marL="5689763" indent="0">
              <a:buNone/>
              <a:defRPr sz="24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3128" y="10439400"/>
            <a:ext cx="22632459" cy="18965637"/>
          </a:xfrm>
        </p:spPr>
        <p:txBody>
          <a:bodyPr/>
          <a:lstStyle>
            <a:lvl1pPr>
              <a:defRPr sz="3733"/>
            </a:lvl1pPr>
            <a:lvl2pPr>
              <a:defRPr sz="3111"/>
            </a:lvl2pPr>
            <a:lvl3pPr>
              <a:defRPr sz="2800"/>
            </a:lvl3pPr>
            <a:lvl4pPr>
              <a:defRPr sz="2489"/>
            </a:lvl4pPr>
            <a:lvl5pPr>
              <a:defRPr sz="2489"/>
            </a:lvl5pPr>
            <a:lvl6pPr>
              <a:defRPr sz="2489"/>
            </a:lvl6pPr>
            <a:lvl7pPr>
              <a:defRPr sz="2489"/>
            </a:lvl7pPr>
            <a:lvl8pPr>
              <a:defRPr sz="2489"/>
            </a:lvl8pPr>
            <a:lvl9pPr>
              <a:defRPr sz="24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37BA8-AA61-42CA-8DE2-BF3A0E3D3F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293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441F84-CE87-4BD5-99AF-6527D67BB1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499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344F3-AA49-4CB6-8A07-E07A851441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24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815" y="1311729"/>
            <a:ext cx="16846550" cy="5576208"/>
          </a:xfrm>
        </p:spPr>
        <p:txBody>
          <a:bodyPr anchor="b"/>
          <a:lstStyle>
            <a:lvl1pPr algn="l">
              <a:defRPr sz="311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787" y="1311729"/>
            <a:ext cx="28625800" cy="28093308"/>
          </a:xfrm>
        </p:spPr>
        <p:txBody>
          <a:bodyPr/>
          <a:lstStyle>
            <a:lvl1pPr>
              <a:defRPr sz="4978"/>
            </a:lvl1pPr>
            <a:lvl2pPr>
              <a:defRPr sz="4356"/>
            </a:lvl2pPr>
            <a:lvl3pPr>
              <a:defRPr sz="3733"/>
            </a:lvl3pPr>
            <a:lvl4pPr>
              <a:defRPr sz="3111"/>
            </a:lvl4pPr>
            <a:lvl5pPr>
              <a:defRPr sz="3111"/>
            </a:lvl5pPr>
            <a:lvl6pPr>
              <a:defRPr sz="3111"/>
            </a:lvl6pPr>
            <a:lvl7pPr>
              <a:defRPr sz="3111"/>
            </a:lvl7pPr>
            <a:lvl8pPr>
              <a:defRPr sz="3111"/>
            </a:lvl8pPr>
            <a:lvl9pPr>
              <a:defRPr sz="31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815" y="6887937"/>
            <a:ext cx="16846550" cy="22517100"/>
          </a:xfrm>
        </p:spPr>
        <p:txBody>
          <a:bodyPr/>
          <a:lstStyle>
            <a:lvl1pPr marL="0" indent="0">
              <a:buNone/>
              <a:defRPr sz="2178"/>
            </a:lvl1pPr>
            <a:lvl2pPr marL="711220" indent="0">
              <a:buNone/>
              <a:defRPr sz="1867"/>
            </a:lvl2pPr>
            <a:lvl3pPr marL="1422441" indent="0">
              <a:buNone/>
              <a:defRPr sz="1556"/>
            </a:lvl3pPr>
            <a:lvl4pPr marL="2133661" indent="0">
              <a:buNone/>
              <a:defRPr sz="1400"/>
            </a:lvl4pPr>
            <a:lvl5pPr marL="2844881" indent="0">
              <a:buNone/>
              <a:defRPr sz="1400"/>
            </a:lvl5pPr>
            <a:lvl6pPr marL="3556102" indent="0">
              <a:buNone/>
              <a:defRPr sz="1400"/>
            </a:lvl6pPr>
            <a:lvl7pPr marL="4267322" indent="0">
              <a:buNone/>
              <a:defRPr sz="1400"/>
            </a:lvl7pPr>
            <a:lvl8pPr marL="4978542" indent="0">
              <a:buNone/>
              <a:defRPr sz="1400"/>
            </a:lvl8pPr>
            <a:lvl9pPr marL="568976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8BCAFE-C4D3-4D37-B955-325B347638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267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5823" y="23042336"/>
            <a:ext cx="30724828" cy="2721429"/>
          </a:xfrm>
        </p:spPr>
        <p:txBody>
          <a:bodyPr anchor="b"/>
          <a:lstStyle>
            <a:lvl1pPr algn="l">
              <a:defRPr sz="311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5823" y="2941866"/>
            <a:ext cx="30724828" cy="19749406"/>
          </a:xfrm>
        </p:spPr>
        <p:txBody>
          <a:bodyPr/>
          <a:lstStyle>
            <a:lvl1pPr marL="0" indent="0">
              <a:buNone/>
              <a:defRPr sz="4978"/>
            </a:lvl1pPr>
            <a:lvl2pPr marL="711220" indent="0">
              <a:buNone/>
              <a:defRPr sz="4356"/>
            </a:lvl2pPr>
            <a:lvl3pPr marL="1422441" indent="0">
              <a:buNone/>
              <a:defRPr sz="3733"/>
            </a:lvl3pPr>
            <a:lvl4pPr marL="2133661" indent="0">
              <a:buNone/>
              <a:defRPr sz="3111"/>
            </a:lvl4pPr>
            <a:lvl5pPr marL="2844881" indent="0">
              <a:buNone/>
              <a:defRPr sz="3111"/>
            </a:lvl5pPr>
            <a:lvl6pPr marL="3556102" indent="0">
              <a:buNone/>
              <a:defRPr sz="3111"/>
            </a:lvl6pPr>
            <a:lvl7pPr marL="4267322" indent="0">
              <a:buNone/>
              <a:defRPr sz="3111"/>
            </a:lvl7pPr>
            <a:lvl8pPr marL="4978542" indent="0">
              <a:buNone/>
              <a:defRPr sz="3111"/>
            </a:lvl8pPr>
            <a:lvl9pPr marL="5689763" indent="0">
              <a:buNone/>
              <a:defRPr sz="3111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5823" y="25763765"/>
            <a:ext cx="30724828" cy="3861706"/>
          </a:xfrm>
        </p:spPr>
        <p:txBody>
          <a:bodyPr/>
          <a:lstStyle>
            <a:lvl1pPr marL="0" indent="0">
              <a:buNone/>
              <a:defRPr sz="2178"/>
            </a:lvl1pPr>
            <a:lvl2pPr marL="711220" indent="0">
              <a:buNone/>
              <a:defRPr sz="1867"/>
            </a:lvl2pPr>
            <a:lvl3pPr marL="1422441" indent="0">
              <a:buNone/>
              <a:defRPr sz="1556"/>
            </a:lvl3pPr>
            <a:lvl4pPr marL="2133661" indent="0">
              <a:buNone/>
              <a:defRPr sz="1400"/>
            </a:lvl4pPr>
            <a:lvl5pPr marL="2844881" indent="0">
              <a:buNone/>
              <a:defRPr sz="1400"/>
            </a:lvl5pPr>
            <a:lvl6pPr marL="3556102" indent="0">
              <a:buNone/>
              <a:defRPr sz="1400"/>
            </a:lvl6pPr>
            <a:lvl7pPr marL="4267322" indent="0">
              <a:buNone/>
              <a:defRPr sz="1400"/>
            </a:lvl7pPr>
            <a:lvl8pPr marL="4978542" indent="0">
              <a:buNone/>
              <a:defRPr sz="1400"/>
            </a:lvl8pPr>
            <a:lvl9pPr marL="568976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3C71D3-EB76-4FB8-B9AA-AEF6F8B42D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3679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1750" y="2925763"/>
            <a:ext cx="43524488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50802" tIns="125401" rIns="250802" bIns="1254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1750" y="9510713"/>
            <a:ext cx="43524488" cy="1975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1750" y="29992638"/>
            <a:ext cx="10668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>
            <a:lvl1pPr defTabSz="3901834" eaLnBrk="1" hangingPunct="1">
              <a:defRPr sz="591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29992638"/>
            <a:ext cx="16216312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>
            <a:lvl1pPr algn="ctr" defTabSz="3901834" eaLnBrk="1" hangingPunct="1">
              <a:defRPr sz="591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29992638"/>
            <a:ext cx="10668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>
            <a:lvl1pPr algn="r" defTabSz="3900488" eaLnBrk="1" hangingPunct="1">
              <a:defRPr sz="5900"/>
            </a:lvl1pPr>
          </a:lstStyle>
          <a:p>
            <a:fld id="{B15ADC56-9D05-4961-A432-E364A412EA9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3900488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900488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2pPr>
      <a:lvl3pPr algn="ctr" defTabSz="3900488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3pPr>
      <a:lvl4pPr algn="ctr" defTabSz="3900488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4pPr>
      <a:lvl5pPr algn="ctr" defTabSz="3900488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5pPr>
      <a:lvl6pPr marL="711220" algn="ctr" defTabSz="3901834" rtl="0" fontAlgn="base">
        <a:spcBef>
          <a:spcPct val="0"/>
        </a:spcBef>
        <a:spcAft>
          <a:spcPct val="0"/>
        </a:spcAft>
        <a:defRPr sz="18823">
          <a:solidFill>
            <a:schemeClr val="tx2"/>
          </a:solidFill>
          <a:latin typeface="Times New Roman" pitchFamily="18" charset="0"/>
        </a:defRPr>
      </a:lvl6pPr>
      <a:lvl7pPr marL="1422441" algn="ctr" defTabSz="3901834" rtl="0" fontAlgn="base">
        <a:spcBef>
          <a:spcPct val="0"/>
        </a:spcBef>
        <a:spcAft>
          <a:spcPct val="0"/>
        </a:spcAft>
        <a:defRPr sz="18823">
          <a:solidFill>
            <a:schemeClr val="tx2"/>
          </a:solidFill>
          <a:latin typeface="Times New Roman" pitchFamily="18" charset="0"/>
        </a:defRPr>
      </a:lvl7pPr>
      <a:lvl8pPr marL="2133661" algn="ctr" defTabSz="3901834" rtl="0" fontAlgn="base">
        <a:spcBef>
          <a:spcPct val="0"/>
        </a:spcBef>
        <a:spcAft>
          <a:spcPct val="0"/>
        </a:spcAft>
        <a:defRPr sz="18823">
          <a:solidFill>
            <a:schemeClr val="tx2"/>
          </a:solidFill>
          <a:latin typeface="Times New Roman" pitchFamily="18" charset="0"/>
        </a:defRPr>
      </a:lvl8pPr>
      <a:lvl9pPr marL="2844881" algn="ctr" defTabSz="3901834" rtl="0" fontAlgn="base">
        <a:spcBef>
          <a:spcPct val="0"/>
        </a:spcBef>
        <a:spcAft>
          <a:spcPct val="0"/>
        </a:spcAft>
        <a:defRPr sz="18823">
          <a:solidFill>
            <a:schemeClr val="tx2"/>
          </a:solidFill>
          <a:latin typeface="Times New Roman" pitchFamily="18" charset="0"/>
        </a:defRPr>
      </a:lvl9pPr>
    </p:titleStyle>
    <p:bodyStyle>
      <a:lvl1pPr marL="1460500" indent="-1460500" algn="l" defTabSz="3900488" rtl="0" eaLnBrk="0" fontAlgn="base" hangingPunct="0">
        <a:spcBef>
          <a:spcPct val="20000"/>
        </a:spcBef>
        <a:spcAft>
          <a:spcPct val="0"/>
        </a:spcAft>
        <a:buChar char="•"/>
        <a:defRPr sz="13600">
          <a:solidFill>
            <a:schemeClr val="tx1"/>
          </a:solidFill>
          <a:latin typeface="+mn-lt"/>
          <a:ea typeface="+mn-ea"/>
          <a:cs typeface="+mn-cs"/>
        </a:defRPr>
      </a:lvl1pPr>
      <a:lvl2pPr marL="3170238" indent="-1219200" algn="l" defTabSz="3900488" rtl="0" eaLnBrk="0" fontAlgn="base" hangingPunct="0">
        <a:spcBef>
          <a:spcPct val="20000"/>
        </a:spcBef>
        <a:spcAft>
          <a:spcPct val="0"/>
        </a:spcAft>
        <a:buChar char="–"/>
        <a:defRPr sz="11900">
          <a:solidFill>
            <a:schemeClr val="tx1"/>
          </a:solidFill>
          <a:latin typeface="+mn-lt"/>
        </a:defRPr>
      </a:lvl2pPr>
      <a:lvl3pPr marL="4876800" indent="-974725" algn="l" defTabSz="3900488" rtl="0" eaLnBrk="0" fontAlgn="base" hangingPunct="0">
        <a:spcBef>
          <a:spcPct val="20000"/>
        </a:spcBef>
        <a:spcAft>
          <a:spcPct val="0"/>
        </a:spcAft>
        <a:buChar char="•"/>
        <a:defRPr sz="10200">
          <a:solidFill>
            <a:schemeClr val="tx1"/>
          </a:solidFill>
          <a:latin typeface="+mn-lt"/>
        </a:defRPr>
      </a:lvl3pPr>
      <a:lvl4pPr marL="6827838" indent="-974725" algn="l" defTabSz="3900488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</a:defRPr>
      </a:lvl4pPr>
      <a:lvl5pPr marL="8778875" indent="-974725" algn="l" defTabSz="3900488" rtl="0" eaLnBrk="0" fontAlgn="base" hangingPunct="0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5pPr>
      <a:lvl6pPr marL="9490347" indent="-975459" algn="l" defTabSz="3901834" rtl="0" fontAlgn="base">
        <a:spcBef>
          <a:spcPct val="20000"/>
        </a:spcBef>
        <a:spcAft>
          <a:spcPct val="0"/>
        </a:spcAft>
        <a:buChar char="»"/>
        <a:defRPr sz="8556">
          <a:solidFill>
            <a:schemeClr val="tx1"/>
          </a:solidFill>
          <a:latin typeface="+mn-lt"/>
        </a:defRPr>
      </a:lvl6pPr>
      <a:lvl7pPr marL="10201567" indent="-975459" algn="l" defTabSz="3901834" rtl="0" fontAlgn="base">
        <a:spcBef>
          <a:spcPct val="20000"/>
        </a:spcBef>
        <a:spcAft>
          <a:spcPct val="0"/>
        </a:spcAft>
        <a:buChar char="»"/>
        <a:defRPr sz="8556">
          <a:solidFill>
            <a:schemeClr val="tx1"/>
          </a:solidFill>
          <a:latin typeface="+mn-lt"/>
        </a:defRPr>
      </a:lvl7pPr>
      <a:lvl8pPr marL="10912788" indent="-975459" algn="l" defTabSz="3901834" rtl="0" fontAlgn="base">
        <a:spcBef>
          <a:spcPct val="20000"/>
        </a:spcBef>
        <a:spcAft>
          <a:spcPct val="0"/>
        </a:spcAft>
        <a:buChar char="»"/>
        <a:defRPr sz="8556">
          <a:solidFill>
            <a:schemeClr val="tx1"/>
          </a:solidFill>
          <a:latin typeface="+mn-lt"/>
        </a:defRPr>
      </a:lvl8pPr>
      <a:lvl9pPr marL="11624008" indent="-975459" algn="l" defTabSz="3901834" rtl="0" fontAlgn="base">
        <a:spcBef>
          <a:spcPct val="20000"/>
        </a:spcBef>
        <a:spcAft>
          <a:spcPct val="0"/>
        </a:spcAft>
        <a:buChar char="»"/>
        <a:defRPr sz="8556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1220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22441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61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44881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56102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67322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78542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89763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 bwMode="auto">
          <a:xfrm>
            <a:off x="16755740" y="7246956"/>
            <a:ext cx="34038222" cy="20085037"/>
          </a:xfrm>
          <a:prstGeom prst="roundRect">
            <a:avLst>
              <a:gd name="adj" fmla="val 1470"/>
            </a:avLst>
          </a:prstGeom>
          <a:solidFill>
            <a:srgbClr val="990033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eaLnBrk="1" hangingPunct="1">
              <a:defRPr/>
            </a:pPr>
            <a:endParaRPr lang="en-US" sz="2400" dirty="0"/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0156825" y="3697218"/>
            <a:ext cx="37087175" cy="193899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en-US" altLang="en-US" sz="4000" dirty="0" smtClean="0">
                <a:solidFill>
                  <a:srgbClr val="6D6E7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Margaret Naber, DNP, Pamela Nicoski, </a:t>
            </a:r>
            <a:r>
              <a:rPr lang="en-US" altLang="en-US" sz="4000" dirty="0" err="1" smtClean="0">
                <a:solidFill>
                  <a:srgbClr val="6D6E7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PharmD</a:t>
            </a:r>
            <a:r>
              <a:rPr lang="en-US" altLang="en-US" sz="4000" dirty="0" smtClean="0">
                <a:solidFill>
                  <a:srgbClr val="6D6E7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Nadia Qureshi, MD, Andrew Bonwit, MD, </a:t>
            </a:r>
            <a:r>
              <a:rPr lang="en-US" altLang="en-US" sz="4000" dirty="0" smtClean="0">
                <a:solidFill>
                  <a:srgbClr val="6D6E7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Lauren Astrug, MD, Walid Hussain, </a:t>
            </a:r>
            <a:r>
              <a:rPr lang="en-US" altLang="en-US" sz="4000" dirty="0" smtClean="0">
                <a:solidFill>
                  <a:srgbClr val="6D6E7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MD</a:t>
            </a:r>
          </a:p>
          <a:p>
            <a:pPr algn="ctr" eaLnBrk="1" hangingPunct="1">
              <a:defRPr/>
            </a:pPr>
            <a:r>
              <a:rPr lang="en-US" altLang="en-US" sz="4000" dirty="0" smtClean="0">
                <a:solidFill>
                  <a:srgbClr val="6D6E7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Lindsey </a:t>
            </a:r>
            <a:r>
              <a:rPr lang="en-US" altLang="en-US" sz="4000" dirty="0" smtClean="0">
                <a:solidFill>
                  <a:srgbClr val="6D6E7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Young, MSN, Julie Dervishoski, MSN, Bridget Boyd, MD, Sachin Amin, MD, MBA</a:t>
            </a:r>
          </a:p>
          <a:p>
            <a:pPr algn="ctr" eaLnBrk="1" hangingPunct="1">
              <a:defRPr/>
            </a:pPr>
            <a:r>
              <a:rPr lang="en-US" altLang="en-US" sz="4000" b="1" dirty="0" smtClean="0">
                <a:solidFill>
                  <a:srgbClr val="6D6E7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Loyola University Medical Center, Maywood Illinois</a:t>
            </a:r>
            <a:endParaRPr lang="en-US" sz="4000" b="1" dirty="0">
              <a:solidFill>
                <a:srgbClr val="6D6E7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708023" y="16619554"/>
            <a:ext cx="15270163" cy="1015663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rgbClr val="A50021"/>
                </a:solidFill>
                <a:latin typeface="Calibri" panose="020F0502020204030204" pitchFamily="34" charset="0"/>
              </a:rPr>
              <a:t>Project Implementation</a:t>
            </a:r>
            <a:r>
              <a:rPr lang="en-US" altLang="en-US" sz="6000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16733838" y="6005513"/>
            <a:ext cx="33977262" cy="1015663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16508964" y="27581851"/>
            <a:ext cx="19314526" cy="1015663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 smtClean="0">
                <a:solidFill>
                  <a:srgbClr val="A50021"/>
                </a:solidFill>
                <a:latin typeface="Calibri" panose="020F0502020204030204" pitchFamily="34" charset="0"/>
              </a:rPr>
              <a:t>Conclusions</a:t>
            </a:r>
            <a:endParaRPr lang="en-US" altLang="en-US" sz="6000" b="1" dirty="0">
              <a:solidFill>
                <a:srgbClr val="A50021"/>
              </a:solidFill>
              <a:latin typeface="Calibri" panose="020F0502020204030204" pitchFamily="34" charset="0"/>
            </a:endParaRPr>
          </a:p>
        </p:txBody>
      </p:sp>
      <p:sp>
        <p:nvSpPr>
          <p:cNvPr id="4103" name="Text Box 3"/>
          <p:cNvSpPr txBox="1">
            <a:spLocks noChangeArrowheads="1"/>
          </p:cNvSpPr>
          <p:nvPr/>
        </p:nvSpPr>
        <p:spPr bwMode="auto">
          <a:xfrm>
            <a:off x="10156825" y="1174750"/>
            <a:ext cx="37087175" cy="2478088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ts val="9338"/>
              </a:lnSpc>
              <a:spcBef>
                <a:spcPct val="0"/>
              </a:spcBef>
              <a:buFontTx/>
              <a:buNone/>
            </a:pPr>
            <a:r>
              <a:rPr lang="en-US" altLang="en-US" sz="8600" b="1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Down to the BASICs</a:t>
            </a:r>
            <a:r>
              <a:rPr lang="en-US" altLang="en-US" sz="8600" b="1" dirty="0" smtClean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ctr" eaLnBrk="1" hangingPunct="1">
              <a:lnSpc>
                <a:spcPts val="9338"/>
              </a:lnSpc>
              <a:spcBef>
                <a:spcPct val="0"/>
              </a:spcBef>
              <a:buFontTx/>
              <a:buNone/>
            </a:pPr>
            <a:r>
              <a:rPr lang="en-US" altLang="en-US" sz="8600" b="1" dirty="0" smtClean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Babies </a:t>
            </a:r>
            <a:r>
              <a:rPr lang="en-US" altLang="en-US" sz="8600" b="1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Antibiotic Stewardship Improvement Collaborative</a:t>
            </a:r>
          </a:p>
        </p:txBody>
      </p:sp>
      <p:cxnSp>
        <p:nvCxnSpPr>
          <p:cNvPr id="4104" name="Straight Connector 69"/>
          <p:cNvCxnSpPr>
            <a:cxnSpLocks noChangeShapeType="1"/>
          </p:cNvCxnSpPr>
          <p:nvPr/>
        </p:nvCxnSpPr>
        <p:spPr bwMode="auto">
          <a:xfrm flipV="1">
            <a:off x="506413" y="5770563"/>
            <a:ext cx="50204687" cy="3175"/>
          </a:xfrm>
          <a:prstGeom prst="line">
            <a:avLst/>
          </a:prstGeom>
          <a:noFill/>
          <a:ln w="12700">
            <a:solidFill>
              <a:srgbClr val="F584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5" name="TextBox 85"/>
          <p:cNvSpPr txBox="1">
            <a:spLocks noChangeArrowheads="1"/>
          </p:cNvSpPr>
          <p:nvPr/>
        </p:nvSpPr>
        <p:spPr bwMode="auto">
          <a:xfrm>
            <a:off x="708022" y="7271465"/>
            <a:ext cx="15313027" cy="794063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58466"/>
              </a:buClr>
            </a:pPr>
            <a:endParaRPr lang="en-US" altLang="en-US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F58466"/>
              </a:buClr>
            </a:pPr>
            <a:r>
              <a:rPr lang="en-US" altLang="en-US" sz="4000" dirty="0" smtClean="0">
                <a:latin typeface="Calibri" panose="020F0502020204030204" pitchFamily="34" charset="0"/>
              </a:rPr>
              <a:t>Overuse </a:t>
            </a:r>
            <a:r>
              <a:rPr lang="en-US" altLang="en-US" sz="4000" dirty="0">
                <a:latin typeface="Calibri" panose="020F0502020204030204" pitchFamily="34" charset="0"/>
              </a:rPr>
              <a:t>and prolonged </a:t>
            </a:r>
            <a:r>
              <a:rPr lang="en-US" altLang="en-US" sz="4000" dirty="0" smtClean="0">
                <a:latin typeface="Calibri" panose="020F0502020204030204" pitchFamily="34" charset="0"/>
              </a:rPr>
              <a:t>antibiotic courses have </a:t>
            </a:r>
            <a:r>
              <a:rPr lang="en-US" altLang="en-US" sz="4000" dirty="0">
                <a:latin typeface="Calibri" panose="020F0502020204030204" pitchFamily="34" charset="0"/>
              </a:rPr>
              <a:t>been associated with increased short and long term morbidity amongst </a:t>
            </a:r>
            <a:r>
              <a:rPr lang="en-US" altLang="en-US" sz="4000" dirty="0" smtClean="0">
                <a:latin typeface="Calibri" panose="020F0502020204030204" pitchFamily="34" charset="0"/>
              </a:rPr>
              <a:t>newborns</a:t>
            </a:r>
          </a:p>
          <a:p>
            <a:pPr marL="0" indent="0" eaLnBrk="1" hangingPunct="1">
              <a:spcBef>
                <a:spcPct val="0"/>
              </a:spcBef>
              <a:buClr>
                <a:srgbClr val="F58466"/>
              </a:buClr>
              <a:buNone/>
            </a:pPr>
            <a:endParaRPr lang="en-US" altLang="en-US" sz="3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F58466"/>
              </a:buClr>
            </a:pPr>
            <a:r>
              <a:rPr lang="en-US" altLang="en-US" sz="4000" dirty="0" smtClean="0">
                <a:latin typeface="Calibri" panose="020F0502020204030204" pitchFamily="34" charset="0"/>
              </a:rPr>
              <a:t>The </a:t>
            </a:r>
            <a:r>
              <a:rPr lang="en-US" altLang="en-US" sz="4000" dirty="0">
                <a:latin typeface="Calibri" panose="020F0502020204030204" pitchFamily="34" charset="0"/>
              </a:rPr>
              <a:t>Babies Antibiotic Stewardship Improvement Collaborative (BASIC) </a:t>
            </a:r>
            <a:r>
              <a:rPr lang="en-US" altLang="en-US" sz="4000" dirty="0" smtClean="0">
                <a:latin typeface="Calibri" panose="020F0502020204030204" pitchFamily="34" charset="0"/>
              </a:rPr>
              <a:t>initiative advocates </a:t>
            </a:r>
            <a:r>
              <a:rPr lang="en-US" altLang="en-US" sz="4000" dirty="0">
                <a:latin typeface="Calibri" panose="020F0502020204030204" pitchFamily="34" charset="0"/>
              </a:rPr>
              <a:t>antibiotic administration to </a:t>
            </a:r>
            <a:r>
              <a:rPr lang="en-US" altLang="en-US" sz="4000" dirty="0" smtClean="0">
                <a:latin typeface="Calibri" panose="020F0502020204030204" pitchFamily="34" charset="0"/>
              </a:rPr>
              <a:t>the right </a:t>
            </a:r>
            <a:r>
              <a:rPr lang="en-US" altLang="en-US" sz="4000" dirty="0">
                <a:latin typeface="Calibri" panose="020F0502020204030204" pitchFamily="34" charset="0"/>
              </a:rPr>
              <a:t>babies </a:t>
            </a:r>
            <a:r>
              <a:rPr lang="en-US" altLang="en-US" sz="4000" dirty="0" smtClean="0">
                <a:latin typeface="Calibri" panose="020F0502020204030204" pitchFamily="34" charset="0"/>
              </a:rPr>
              <a:t>for the </a:t>
            </a:r>
            <a:r>
              <a:rPr lang="en-US" altLang="en-US" sz="4000" dirty="0">
                <a:latin typeface="Calibri" panose="020F0502020204030204" pitchFamily="34" charset="0"/>
              </a:rPr>
              <a:t>the </a:t>
            </a:r>
            <a:r>
              <a:rPr lang="en-US" altLang="en-US" sz="4000" dirty="0" smtClean="0">
                <a:latin typeface="Calibri" panose="020F0502020204030204" pitchFamily="34" charset="0"/>
              </a:rPr>
              <a:t>right </a:t>
            </a:r>
            <a:r>
              <a:rPr lang="en-US" altLang="en-US" sz="4000" dirty="0">
                <a:latin typeface="Calibri" panose="020F0502020204030204" pitchFamily="34" charset="0"/>
              </a:rPr>
              <a:t>amount of </a:t>
            </a:r>
            <a:r>
              <a:rPr lang="en-US" altLang="en-US" sz="4000" dirty="0" smtClean="0">
                <a:latin typeface="Calibri" panose="020F0502020204030204" pitchFamily="34" charset="0"/>
              </a:rPr>
              <a:t>time</a:t>
            </a:r>
          </a:p>
          <a:p>
            <a:pPr marL="0" indent="0" eaLnBrk="1" hangingPunct="1">
              <a:spcBef>
                <a:spcPct val="0"/>
              </a:spcBef>
              <a:buClr>
                <a:srgbClr val="F58466"/>
              </a:buClr>
              <a:buNone/>
            </a:pPr>
            <a:endParaRPr lang="en-US" altLang="en-US" sz="4000" dirty="0">
              <a:latin typeface="Calibri" panose="020F0502020204030204" pitchFamily="34" charset="0"/>
            </a:endParaRPr>
          </a:p>
          <a:p>
            <a:pPr marL="2449513" indent="-2449513" eaLnBrk="1" hangingPunct="1">
              <a:spcBef>
                <a:spcPct val="0"/>
              </a:spcBef>
              <a:buClr>
                <a:srgbClr val="F58466"/>
              </a:buClr>
              <a:buNone/>
            </a:pP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smtClean="0">
                <a:latin typeface="Calibri" panose="020F0502020204030204" pitchFamily="34" charset="0"/>
              </a:rPr>
              <a:t>   Aim # 1:  </a:t>
            </a:r>
            <a:r>
              <a:rPr lang="en-US" sz="4000" dirty="0">
                <a:latin typeface="Calibri" panose="020F0502020204030204" pitchFamily="34" charset="0"/>
              </a:rPr>
              <a:t>decrease the </a:t>
            </a:r>
            <a:r>
              <a:rPr lang="en-US" sz="4000" dirty="0" smtClean="0">
                <a:latin typeface="Calibri" panose="020F0502020204030204" pitchFamily="34" charset="0"/>
              </a:rPr>
              <a:t>usage of antibiotics by 20% in </a:t>
            </a:r>
            <a:r>
              <a:rPr lang="en-US" sz="4000" dirty="0">
                <a:latin typeface="Calibri" panose="020F0502020204030204" pitchFamily="34" charset="0"/>
              </a:rPr>
              <a:t>newborns born </a:t>
            </a:r>
            <a:r>
              <a:rPr lang="en-US" sz="4000" dirty="0" smtClean="0">
                <a:latin typeface="Calibri" panose="020F0502020204030204" pitchFamily="34" charset="0"/>
              </a:rPr>
              <a:t>  at </a:t>
            </a:r>
            <a:r>
              <a:rPr lang="en-US" sz="4000" u="sng" dirty="0">
                <a:latin typeface="Calibri" panose="020F0502020204030204" pitchFamily="34" charset="0"/>
              </a:rPr>
              <a:t>&gt;</a:t>
            </a:r>
            <a:r>
              <a:rPr lang="en-US" sz="4000" dirty="0">
                <a:latin typeface="Calibri" panose="020F0502020204030204" pitchFamily="34" charset="0"/>
              </a:rPr>
              <a:t> 35 </a:t>
            </a:r>
            <a:r>
              <a:rPr lang="en-US" sz="4000" dirty="0" smtClean="0">
                <a:latin typeface="Calibri" panose="020F0502020204030204" pitchFamily="34" charset="0"/>
              </a:rPr>
              <a:t>weeks gestation</a:t>
            </a:r>
          </a:p>
          <a:p>
            <a:pPr marL="2449513" indent="-2449513" eaLnBrk="1" hangingPunct="1">
              <a:spcBef>
                <a:spcPct val="0"/>
              </a:spcBef>
              <a:buClr>
                <a:srgbClr val="F58466"/>
              </a:buClr>
              <a:buNone/>
            </a:pPr>
            <a:endParaRPr lang="en-US" altLang="en-US" sz="2500" dirty="0">
              <a:latin typeface="Calibri" panose="020F0502020204030204" pitchFamily="34" charset="0"/>
            </a:endParaRPr>
          </a:p>
          <a:p>
            <a:pPr marL="2416175" indent="-2416175" eaLnBrk="1" hangingPunct="1">
              <a:spcBef>
                <a:spcPct val="0"/>
              </a:spcBef>
              <a:buClr>
                <a:srgbClr val="F58466"/>
              </a:buClr>
              <a:buNone/>
            </a:pPr>
            <a:r>
              <a:rPr lang="en-US" altLang="en-US" sz="4000" dirty="0" smtClean="0">
                <a:latin typeface="Calibri" panose="020F0502020204030204" pitchFamily="34" charset="0"/>
              </a:rPr>
              <a:t>    Aim # 2:  </a:t>
            </a:r>
            <a:r>
              <a:rPr lang="en-US" sz="4000" dirty="0">
                <a:latin typeface="Calibri" panose="020F0502020204030204" pitchFamily="34" charset="0"/>
              </a:rPr>
              <a:t>decrease the </a:t>
            </a:r>
            <a:r>
              <a:rPr lang="en-US" sz="4000" dirty="0" smtClean="0">
                <a:latin typeface="Calibri" panose="020F0502020204030204" pitchFamily="34" charset="0"/>
              </a:rPr>
              <a:t>usage of antibiotics for longer than 36 hours in newborns </a:t>
            </a:r>
            <a:r>
              <a:rPr lang="en-US" sz="4000" dirty="0">
                <a:latin typeface="Calibri" panose="020F0502020204030204" pitchFamily="34" charset="0"/>
              </a:rPr>
              <a:t>with a negative blood </a:t>
            </a:r>
            <a:r>
              <a:rPr lang="en-US" sz="4000" dirty="0" smtClean="0">
                <a:latin typeface="Calibri" panose="020F0502020204030204" pitchFamily="34" charset="0"/>
              </a:rPr>
              <a:t>culture</a:t>
            </a:r>
          </a:p>
          <a:p>
            <a:pPr marL="2416175" indent="-2416175" eaLnBrk="1" hangingPunct="1">
              <a:spcBef>
                <a:spcPct val="0"/>
              </a:spcBef>
              <a:buClr>
                <a:srgbClr val="F58466"/>
              </a:buClr>
              <a:buNone/>
            </a:pPr>
            <a:endParaRPr lang="en-US" altLang="en-US" sz="3000" dirty="0">
              <a:latin typeface="Calibri" panose="020F0502020204030204" pitchFamily="34" charset="0"/>
            </a:endParaRPr>
          </a:p>
        </p:txBody>
      </p:sp>
      <p:sp>
        <p:nvSpPr>
          <p:cNvPr id="4106" name="Picture 91"/>
          <p:cNvSpPr>
            <a:spLocks noChangeAspect="1"/>
          </p:cNvSpPr>
          <p:nvPr/>
        </p:nvSpPr>
        <p:spPr bwMode="auto">
          <a:xfrm>
            <a:off x="587375" y="32477075"/>
            <a:ext cx="72993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107" name="TextBox 36"/>
          <p:cNvSpPr txBox="1">
            <a:spLocks noChangeArrowheads="1"/>
          </p:cNvSpPr>
          <p:nvPr/>
        </p:nvSpPr>
        <p:spPr bwMode="auto">
          <a:xfrm>
            <a:off x="16508964" y="28992363"/>
            <a:ext cx="19327812" cy="35086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571500" indent="-5715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F58466"/>
              </a:buClr>
              <a:defRPr/>
            </a:pPr>
            <a:endParaRPr lang="en-US" altLang="en-US" sz="1000" dirty="0" smtClean="0">
              <a:latin typeface="Calibri" panose="020F0502020204030204" pitchFamily="34" charset="0"/>
            </a:endParaRPr>
          </a:p>
          <a:p>
            <a:pPr>
              <a:buClr>
                <a:srgbClr val="F58466"/>
              </a:buClr>
              <a:defRPr/>
            </a:pPr>
            <a:r>
              <a:rPr lang="en-US" altLang="en-US" sz="4000" dirty="0" smtClean="0">
                <a:latin typeface="Calibri" panose="020F0502020204030204" pitchFamily="34" charset="0"/>
              </a:rPr>
              <a:t>Implementation </a:t>
            </a:r>
            <a:r>
              <a:rPr lang="en-US" altLang="en-US" sz="4000" dirty="0">
                <a:latin typeface="Calibri" panose="020F0502020204030204" pitchFamily="34" charset="0"/>
              </a:rPr>
              <a:t>of a modified EOS algorithm and reduction in length of empiric therapy significantly decreased unnecessary use of antibiotics in our nursery and </a:t>
            </a:r>
            <a:r>
              <a:rPr lang="en-US" altLang="en-US" sz="4000" dirty="0" smtClean="0">
                <a:latin typeface="Calibri" panose="020F0502020204030204" pitchFamily="34" charset="0"/>
              </a:rPr>
              <a:t>NICU</a:t>
            </a:r>
          </a:p>
          <a:p>
            <a:pPr>
              <a:buClr>
                <a:srgbClr val="F58466"/>
              </a:buClr>
              <a:defRPr/>
            </a:pPr>
            <a:endParaRPr lang="en-US" altLang="en-US" sz="1000" dirty="0">
              <a:latin typeface="Calibri" panose="020F0502020204030204" pitchFamily="34" charset="0"/>
            </a:endParaRPr>
          </a:p>
          <a:p>
            <a:pPr>
              <a:buClr>
                <a:srgbClr val="F58466"/>
              </a:buClr>
              <a:defRPr/>
            </a:pPr>
            <a:r>
              <a:rPr lang="en-US" altLang="en-US" sz="4000" dirty="0" smtClean="0">
                <a:latin typeface="Calibri" panose="020F0502020204030204" pitchFamily="34" charset="0"/>
              </a:rPr>
              <a:t>Continued </a:t>
            </a:r>
            <a:r>
              <a:rPr lang="en-US" altLang="en-US" sz="4000" dirty="0">
                <a:latin typeface="Calibri" panose="020F0502020204030204" pitchFamily="34" charset="0"/>
              </a:rPr>
              <a:t>success with this BASIC initiative requires ongoing education of all health care providers regarding antibiotic </a:t>
            </a:r>
            <a:r>
              <a:rPr lang="en-US" altLang="en-US" sz="4000" dirty="0" smtClean="0">
                <a:latin typeface="Calibri" panose="020F0502020204030204" pitchFamily="34" charset="0"/>
              </a:rPr>
              <a:t>stewardship</a:t>
            </a:r>
          </a:p>
          <a:p>
            <a:pPr>
              <a:buClr>
                <a:srgbClr val="F58466"/>
              </a:buClr>
              <a:defRPr/>
            </a:pPr>
            <a:endParaRPr lang="en-US" altLang="en-US" sz="2000" dirty="0">
              <a:latin typeface="Calibri" panose="020F0502020204030204" pitchFamily="34" charset="0"/>
            </a:endParaRPr>
          </a:p>
        </p:txBody>
      </p:sp>
      <p:sp>
        <p:nvSpPr>
          <p:cNvPr id="4108" name="Text Box 3"/>
          <p:cNvSpPr txBox="1">
            <a:spLocks noChangeArrowheads="1"/>
          </p:cNvSpPr>
          <p:nvPr/>
        </p:nvSpPr>
        <p:spPr bwMode="auto">
          <a:xfrm>
            <a:off x="36397129" y="27581851"/>
            <a:ext cx="14313971" cy="1015663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rgbClr val="A50021"/>
                </a:solidFill>
                <a:latin typeface="Calibri" panose="020F0502020204030204" pitchFamily="34" charset="0"/>
              </a:rPr>
              <a:t>Acknowledgements</a:t>
            </a:r>
          </a:p>
        </p:txBody>
      </p:sp>
      <p:sp>
        <p:nvSpPr>
          <p:cNvPr id="4109" name="TextBox 42"/>
          <p:cNvSpPr txBox="1">
            <a:spLocks noChangeArrowheads="1"/>
          </p:cNvSpPr>
          <p:nvPr/>
        </p:nvSpPr>
        <p:spPr bwMode="auto">
          <a:xfrm>
            <a:off x="36410416" y="29036031"/>
            <a:ext cx="14300684" cy="34778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marL="571500" indent="-5715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58466"/>
              </a:buClr>
            </a:pPr>
            <a:endParaRPr lang="en-US" altLang="en-US" sz="1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F58466"/>
              </a:buClr>
            </a:pP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Sincere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gratitude to all Loyola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nursery and NICU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health care providers (from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nursing, medicine, and pharmacy)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for contributions which supported implementation of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these quality improvement clinical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practice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changes</a:t>
            </a:r>
          </a:p>
          <a:p>
            <a:pPr eaLnBrk="1" hangingPunct="1">
              <a:spcBef>
                <a:spcPct val="0"/>
              </a:spcBef>
              <a:buClr>
                <a:srgbClr val="F58466"/>
              </a:buClr>
            </a:pPr>
            <a:endParaRPr lang="en-US" altLang="en-US" sz="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110" name="Straight Connector 12"/>
          <p:cNvCxnSpPr>
            <a:cxnSpLocks noChangeShapeType="1"/>
          </p:cNvCxnSpPr>
          <p:nvPr/>
        </p:nvCxnSpPr>
        <p:spPr bwMode="auto">
          <a:xfrm>
            <a:off x="16508964" y="28808994"/>
            <a:ext cx="19314526" cy="0"/>
          </a:xfrm>
          <a:prstGeom prst="line">
            <a:avLst/>
          </a:prstGeom>
          <a:noFill/>
          <a:ln w="9525" algn="ctr">
            <a:solidFill>
              <a:srgbClr val="F584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1" name="Straight Connector 9"/>
          <p:cNvCxnSpPr>
            <a:cxnSpLocks noChangeShapeType="1"/>
          </p:cNvCxnSpPr>
          <p:nvPr/>
        </p:nvCxnSpPr>
        <p:spPr bwMode="auto">
          <a:xfrm>
            <a:off x="36410416" y="28808994"/>
            <a:ext cx="14300683" cy="0"/>
          </a:xfrm>
          <a:prstGeom prst="line">
            <a:avLst/>
          </a:prstGeom>
          <a:noFill/>
          <a:ln w="9525" algn="ctr">
            <a:solidFill>
              <a:srgbClr val="F584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1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80" b="7396"/>
          <a:stretch>
            <a:fillRect/>
          </a:stretch>
        </p:blipFill>
        <p:spPr bwMode="auto">
          <a:xfrm>
            <a:off x="750887" y="1174750"/>
            <a:ext cx="8968365" cy="427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3" name="Text Box 3"/>
          <p:cNvSpPr txBox="1">
            <a:spLocks noChangeArrowheads="1"/>
          </p:cNvSpPr>
          <p:nvPr/>
        </p:nvSpPr>
        <p:spPr bwMode="auto">
          <a:xfrm>
            <a:off x="750887" y="6013950"/>
            <a:ext cx="15270163" cy="1015663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rgbClr val="A50021"/>
                </a:solidFill>
                <a:latin typeface="Calibri" panose="020F0502020204030204" pitchFamily="34" charset="0"/>
              </a:rPr>
              <a:t>Problem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297597" y="7495899"/>
            <a:ext cx="16549786" cy="10095071"/>
          </a:xfrm>
          <a:prstGeom prst="rect">
            <a:avLst/>
          </a:prstGeom>
          <a:solidFill>
            <a:schemeClr val="bg1"/>
          </a:solidFill>
          <a:ln>
            <a:solidFill>
              <a:srgbClr val="F5846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buClr>
                <a:srgbClr val="F58466"/>
              </a:buClr>
              <a:defRPr/>
            </a:pPr>
            <a:endParaRPr lang="en-US" altLang="en-US" sz="1000" b="1" dirty="0" smtClean="0">
              <a:latin typeface="Calibri" panose="020F0502020204030204" pitchFamily="34" charset="0"/>
            </a:endParaRPr>
          </a:p>
          <a:p>
            <a:pPr eaLnBrk="1" hangingPunct="1">
              <a:buClr>
                <a:srgbClr val="F58466"/>
              </a:buClr>
              <a:defRPr/>
            </a:pPr>
            <a:r>
              <a:rPr lang="en-US" altLang="en-US" sz="1000" b="1" dirty="0" smtClean="0">
                <a:latin typeface="Calibri" panose="020F0502020204030204" pitchFamily="34" charset="0"/>
              </a:rPr>
              <a:t>   </a:t>
            </a:r>
          </a:p>
          <a:p>
            <a:pPr eaLnBrk="1" hangingPunct="1">
              <a:buClr>
                <a:srgbClr val="F58466"/>
              </a:buClr>
              <a:defRPr/>
            </a:pPr>
            <a:r>
              <a:rPr lang="en-US" altLang="en-US" sz="4000" b="1" dirty="0" smtClean="0">
                <a:latin typeface="Calibri" panose="020F0502020204030204" pitchFamily="34" charset="0"/>
              </a:rPr>
              <a:t> Antibiotic </a:t>
            </a:r>
            <a:r>
              <a:rPr lang="en-US" altLang="en-US" sz="4000" b="1" dirty="0">
                <a:latin typeface="Calibri" panose="020F0502020204030204" pitchFamily="34" charset="0"/>
              </a:rPr>
              <a:t>usage</a:t>
            </a:r>
            <a:r>
              <a:rPr lang="en-US" altLang="en-US" sz="4000" b="1" dirty="0" smtClean="0">
                <a:latin typeface="Calibri" panose="020F0502020204030204" pitchFamily="34" charset="0"/>
              </a:rPr>
              <a:t>:</a:t>
            </a:r>
          </a:p>
          <a:p>
            <a:pPr eaLnBrk="1" hangingPunct="1">
              <a:buClr>
                <a:srgbClr val="F58466"/>
              </a:buClr>
              <a:defRPr/>
            </a:pPr>
            <a:endParaRPr lang="en-US" altLang="en-US" sz="1000" b="1" dirty="0">
              <a:latin typeface="Calibri" panose="020F0502020204030204" pitchFamily="34" charset="0"/>
            </a:endParaRPr>
          </a:p>
          <a:p>
            <a:pPr marL="731838" indent="-330200" eaLnBrk="1" hangingPunct="1">
              <a:buClr>
                <a:srgbClr val="F58466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000" dirty="0">
                <a:latin typeface="Calibri" panose="020F0502020204030204" pitchFamily="34" charset="0"/>
              </a:rPr>
              <a:t>Baseline data </a:t>
            </a:r>
            <a:r>
              <a:rPr lang="en-US" altLang="en-US" sz="4000" dirty="0" smtClean="0">
                <a:latin typeface="Calibri" panose="020F0502020204030204" pitchFamily="34" charset="0"/>
              </a:rPr>
              <a:t>from 2020 </a:t>
            </a:r>
            <a:r>
              <a:rPr lang="en-US" altLang="en-US" sz="4000" dirty="0">
                <a:latin typeface="Calibri" panose="020F0502020204030204" pitchFamily="34" charset="0"/>
              </a:rPr>
              <a:t>showed 14.4% of newborns </a:t>
            </a:r>
            <a:r>
              <a:rPr lang="en-US" altLang="en-US" sz="4000" u="sng" dirty="0">
                <a:latin typeface="Calibri" panose="020F0502020204030204" pitchFamily="34" charset="0"/>
              </a:rPr>
              <a:t>&gt;</a:t>
            </a:r>
            <a:r>
              <a:rPr lang="en-US" altLang="en-US" sz="4000" dirty="0">
                <a:latin typeface="Calibri" panose="020F0502020204030204" pitchFamily="34" charset="0"/>
              </a:rPr>
              <a:t> 35 weeks gestation received antibiotics within the first 72 hours of </a:t>
            </a:r>
            <a:r>
              <a:rPr lang="en-US" altLang="en-US" sz="4000" dirty="0" smtClean="0">
                <a:latin typeface="Calibri" panose="020F0502020204030204" pitchFamily="34" charset="0"/>
              </a:rPr>
              <a:t>life</a:t>
            </a:r>
          </a:p>
          <a:p>
            <a:pPr marL="731838" indent="-330200" eaLnBrk="1" hangingPunct="1">
              <a:buClr>
                <a:srgbClr val="F58466"/>
              </a:buClr>
              <a:buFont typeface="Wingdings" panose="05000000000000000000" pitchFamily="2" charset="2"/>
              <a:buChar char="§"/>
              <a:defRPr/>
            </a:pPr>
            <a:endParaRPr lang="en-US" altLang="en-US" sz="2000" dirty="0">
              <a:latin typeface="Calibri" panose="020F0502020204030204" pitchFamily="34" charset="0"/>
            </a:endParaRPr>
          </a:p>
          <a:p>
            <a:pPr marL="731838" indent="-330200" eaLnBrk="1" hangingPunct="1">
              <a:buClr>
                <a:srgbClr val="F58466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4000" dirty="0" smtClean="0">
                <a:latin typeface="Calibri" panose="020F0502020204030204" pitchFamily="34" charset="0"/>
              </a:rPr>
              <a:t> After </a:t>
            </a:r>
            <a:r>
              <a:rPr lang="en-US" altLang="en-US" sz="4000" dirty="0">
                <a:latin typeface="Calibri" panose="020F0502020204030204" pitchFamily="34" charset="0"/>
              </a:rPr>
              <a:t>implementation, antibiotic use decreased by </a:t>
            </a:r>
            <a:r>
              <a:rPr lang="en-US" altLang="en-US" sz="4000" dirty="0" smtClean="0">
                <a:latin typeface="Calibri" panose="020F0502020204030204" pitchFamily="34" charset="0"/>
              </a:rPr>
              <a:t>40% </a:t>
            </a:r>
            <a:r>
              <a:rPr lang="en-US" altLang="en-US" sz="4000" dirty="0">
                <a:latin typeface="Calibri" panose="020F0502020204030204" pitchFamily="34" charset="0"/>
              </a:rPr>
              <a:t>over the next three quarters in 2021 (quarter 1: 8.2%; quarter 2: 5.8%; quarter 3: </a:t>
            </a:r>
            <a:r>
              <a:rPr lang="en-US" altLang="en-US" sz="4000" dirty="0" smtClean="0">
                <a:latin typeface="Calibri" panose="020F0502020204030204" pitchFamily="34" charset="0"/>
              </a:rPr>
              <a:t>11.5%)</a:t>
            </a:r>
          </a:p>
          <a:p>
            <a:pPr marL="731838" indent="-330200" eaLnBrk="1" hangingPunct="1">
              <a:buClr>
                <a:srgbClr val="F58466"/>
              </a:buClr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latin typeface="Calibri" panose="020F0502020204030204" pitchFamily="34" charset="0"/>
            </a:endParaRPr>
          </a:p>
          <a:p>
            <a:pPr marL="731838" indent="-330200" eaLnBrk="1" hangingPunct="1">
              <a:buClr>
                <a:srgbClr val="F58466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4000" dirty="0" smtClean="0">
                <a:latin typeface="Calibri" panose="020F0502020204030204" pitchFamily="34" charset="0"/>
              </a:rPr>
              <a:t> During quarter 3, 2021, there was an uptick in antibiotic usage</a:t>
            </a:r>
          </a:p>
          <a:p>
            <a:pPr marL="1189038" indent="-320675" eaLnBrk="1" hangingPunct="1">
              <a:buClr>
                <a:srgbClr val="F58466"/>
              </a:buClr>
              <a:buFont typeface="Wingdings" panose="05000000000000000000" pitchFamily="2" charset="2"/>
              <a:buChar char="§"/>
              <a:defRPr/>
            </a:pPr>
            <a:endParaRPr lang="en-US" altLang="en-US" sz="3000" dirty="0" smtClean="0">
              <a:latin typeface="Calibri" panose="020F0502020204030204" pitchFamily="34" charset="0"/>
            </a:endParaRPr>
          </a:p>
          <a:p>
            <a:pPr eaLnBrk="1" hangingPunct="1">
              <a:buClr>
                <a:srgbClr val="F58466"/>
              </a:buClr>
              <a:defRPr/>
            </a:pPr>
            <a:r>
              <a:rPr lang="en-US" altLang="en-US" sz="4000" b="1" dirty="0" smtClean="0">
                <a:latin typeface="Calibri" panose="020F0502020204030204" pitchFamily="34" charset="0"/>
              </a:rPr>
              <a:t>    Length </a:t>
            </a:r>
            <a:r>
              <a:rPr lang="en-US" altLang="en-US" sz="4000" b="1" dirty="0">
                <a:latin typeface="Calibri" panose="020F0502020204030204" pitchFamily="34" charset="0"/>
              </a:rPr>
              <a:t>of antibiotic therapy</a:t>
            </a:r>
            <a:r>
              <a:rPr lang="en-US" altLang="en-US" sz="4000" b="1" dirty="0" smtClean="0">
                <a:latin typeface="Calibri" panose="020F0502020204030204" pitchFamily="34" charset="0"/>
              </a:rPr>
              <a:t>:</a:t>
            </a:r>
          </a:p>
          <a:p>
            <a:pPr eaLnBrk="1" hangingPunct="1">
              <a:buClr>
                <a:srgbClr val="F58466"/>
              </a:buClr>
              <a:defRPr/>
            </a:pPr>
            <a:endParaRPr lang="en-US" altLang="en-US" sz="1000" b="1" dirty="0" smtClean="0">
              <a:latin typeface="Calibri" panose="020F0502020204030204" pitchFamily="34" charset="0"/>
            </a:endParaRPr>
          </a:p>
          <a:p>
            <a:pPr marL="731838" indent="-330200" eaLnBrk="1" hangingPunct="1">
              <a:buClr>
                <a:srgbClr val="F58466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altLang="en-US" sz="4000" dirty="0" smtClean="0">
                <a:latin typeface="Calibri" panose="020F0502020204030204" pitchFamily="34" charset="0"/>
              </a:rPr>
              <a:t>aseline </a:t>
            </a:r>
            <a:r>
              <a:rPr lang="en-US" altLang="en-US" sz="4000" dirty="0">
                <a:latin typeface="Calibri" panose="020F0502020204030204" pitchFamily="34" charset="0"/>
              </a:rPr>
              <a:t>data from </a:t>
            </a:r>
            <a:r>
              <a:rPr lang="en-US" altLang="en-US" sz="4000" dirty="0" smtClean="0">
                <a:latin typeface="Calibri" panose="020F0502020204030204" pitchFamily="34" charset="0"/>
              </a:rPr>
              <a:t>2020 </a:t>
            </a:r>
            <a:r>
              <a:rPr lang="en-US" altLang="en-US" sz="4000" dirty="0">
                <a:latin typeface="Calibri" panose="020F0502020204030204" pitchFamily="34" charset="0"/>
              </a:rPr>
              <a:t>showed 18.2% of all newborns were treated with antibiotics beyond 36 hours, despite a negative blood </a:t>
            </a:r>
            <a:r>
              <a:rPr lang="en-US" altLang="en-US" sz="4000" dirty="0" smtClean="0">
                <a:latin typeface="Calibri" panose="020F0502020204030204" pitchFamily="34" charset="0"/>
              </a:rPr>
              <a:t>culture</a:t>
            </a:r>
          </a:p>
          <a:p>
            <a:pPr marL="731838" indent="-330200" eaLnBrk="1" hangingPunct="1">
              <a:buClr>
                <a:srgbClr val="F58466"/>
              </a:buClr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latin typeface="Calibri" panose="020F0502020204030204" pitchFamily="34" charset="0"/>
            </a:endParaRPr>
          </a:p>
          <a:p>
            <a:pPr marL="731838" indent="-330200" eaLnBrk="1" hangingPunct="1">
              <a:buClr>
                <a:srgbClr val="F58466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4000" dirty="0" smtClean="0">
                <a:latin typeface="Calibri" panose="020F0502020204030204" pitchFamily="34" charset="0"/>
              </a:rPr>
              <a:t>After implementation, antibiotic therapy </a:t>
            </a:r>
            <a:r>
              <a:rPr lang="en-US" altLang="en-US" sz="4000" dirty="0">
                <a:latin typeface="Calibri" panose="020F0502020204030204" pitchFamily="34" charset="0"/>
              </a:rPr>
              <a:t>decreased by 79% over the next three quarters in 2021 (quarter 1: 4.9%; quarter 2: 2.0%, quarter 3: 4.3</a:t>
            </a:r>
            <a:r>
              <a:rPr lang="en-US" altLang="en-US" sz="4000" dirty="0" smtClean="0">
                <a:latin typeface="Calibri" panose="020F0502020204030204" pitchFamily="34" charset="0"/>
              </a:rPr>
              <a:t>%)</a:t>
            </a:r>
          </a:p>
          <a:p>
            <a:pPr>
              <a:defRPr/>
            </a:pPr>
            <a:endParaRPr lang="en-US" altLang="en-US" sz="3000" dirty="0">
              <a:latin typeface="Calibri" panose="020F0502020204030204" pitchFamily="34" charset="0"/>
            </a:endParaRPr>
          </a:p>
          <a:p>
            <a:pPr eaLnBrk="1" hangingPunct="1">
              <a:buClr>
                <a:srgbClr val="F58466"/>
              </a:buClr>
              <a:defRPr/>
            </a:pPr>
            <a:r>
              <a:rPr lang="en-US" altLang="en-US" sz="4000" dirty="0" smtClean="0">
                <a:latin typeface="Calibri" panose="020F0502020204030204" pitchFamily="34" charset="0"/>
              </a:rPr>
              <a:t>    There </a:t>
            </a:r>
            <a:r>
              <a:rPr lang="en-US" altLang="en-US" sz="4000" dirty="0">
                <a:latin typeface="Calibri" panose="020F0502020204030204" pitchFamily="34" charset="0"/>
              </a:rPr>
              <a:t>were no complications or harm to any nursery or NICU </a:t>
            </a:r>
            <a:r>
              <a:rPr lang="en-US" altLang="en-US" sz="4000" dirty="0" smtClean="0">
                <a:latin typeface="Calibri" panose="020F0502020204030204" pitchFamily="34" charset="0"/>
              </a:rPr>
              <a:t>infants</a:t>
            </a:r>
            <a:endParaRPr lang="en-US" altLang="en-US" sz="3000" dirty="0" smtClean="0">
              <a:latin typeface="Calibri" panose="020F0502020204030204" pitchFamily="34" charset="0"/>
            </a:endParaRPr>
          </a:p>
          <a:p>
            <a:pPr marL="571500" indent="-571500" eaLnBrk="1" hangingPunct="1">
              <a:buClr>
                <a:srgbClr val="F58466"/>
              </a:buClr>
              <a:buFont typeface="Arial" panose="020B0604020202020204" pitchFamily="34" charset="0"/>
              <a:buChar char="•"/>
              <a:defRPr/>
            </a:pPr>
            <a:endParaRPr lang="en-US" altLang="en-US" sz="1000" dirty="0">
              <a:latin typeface="Calibri" panose="020F0502020204030204" pitchFamily="34" charset="0"/>
            </a:endParaRPr>
          </a:p>
        </p:txBody>
      </p:sp>
      <p:cxnSp>
        <p:nvCxnSpPr>
          <p:cNvPr id="4115" name="Straight Connector 69"/>
          <p:cNvCxnSpPr>
            <a:cxnSpLocks noChangeShapeType="1"/>
          </p:cNvCxnSpPr>
          <p:nvPr/>
        </p:nvCxnSpPr>
        <p:spPr bwMode="auto">
          <a:xfrm flipV="1">
            <a:off x="652463" y="976313"/>
            <a:ext cx="50204687" cy="3175"/>
          </a:xfrm>
          <a:prstGeom prst="line">
            <a:avLst/>
          </a:prstGeom>
          <a:noFill/>
          <a:ln w="12700">
            <a:solidFill>
              <a:srgbClr val="F584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6" name="Straight Connector 70"/>
          <p:cNvCxnSpPr>
            <a:cxnSpLocks noChangeShapeType="1"/>
          </p:cNvCxnSpPr>
          <p:nvPr/>
        </p:nvCxnSpPr>
        <p:spPr bwMode="auto">
          <a:xfrm>
            <a:off x="750888" y="15896406"/>
            <a:ext cx="15016162" cy="0"/>
          </a:xfrm>
          <a:prstGeom prst="line">
            <a:avLst/>
          </a:prstGeom>
          <a:noFill/>
          <a:ln w="12700">
            <a:solidFill>
              <a:srgbClr val="F584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20" name="TextBox 85"/>
          <p:cNvSpPr txBox="1">
            <a:spLocks noChangeArrowheads="1"/>
          </p:cNvSpPr>
          <p:nvPr/>
        </p:nvSpPr>
        <p:spPr bwMode="auto">
          <a:xfrm>
            <a:off x="708023" y="17930522"/>
            <a:ext cx="15270163" cy="14585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58466"/>
              </a:buClr>
              <a:defRPr/>
            </a:pPr>
            <a:endParaRPr lang="en-US" alt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F58466"/>
              </a:buClr>
              <a:defRPr/>
            </a:pP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Clinical practice changes</a:t>
            </a:r>
          </a:p>
          <a:p>
            <a:pPr eaLnBrk="1" hangingPunct="1">
              <a:spcBef>
                <a:spcPct val="0"/>
              </a:spcBef>
              <a:buClr>
                <a:srgbClr val="F58466"/>
              </a:buClr>
              <a:defRPr/>
            </a:pPr>
            <a:endParaRPr lang="en-US" alt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535113" indent="-1535113" eaLnBrk="1" hangingPunct="1">
              <a:spcBef>
                <a:spcPct val="0"/>
              </a:spcBef>
              <a:buClr>
                <a:srgbClr val="F58466"/>
              </a:buClr>
              <a:buNone/>
              <a:defRPr/>
            </a:pP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1.)  Revision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our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institutional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early-onset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sepsis (EOS) algorithm utilized for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newborns in the nursery and in the </a:t>
            </a:r>
            <a:r>
              <a:rPr lang="en-US" altLang="en-US" sz="4000" dirty="0">
                <a:latin typeface="Calibri" panose="020F0502020204030204" pitchFamily="34" charset="0"/>
              </a:rPr>
              <a:t>Neonatal Intensive Care Unit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(NICU) incorporated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the American Academy of Pediatrics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recommendations: </a:t>
            </a:r>
          </a:p>
          <a:p>
            <a:pPr marL="1535113" indent="-1535113" eaLnBrk="1" hangingPunct="1">
              <a:spcBef>
                <a:spcPct val="0"/>
              </a:spcBef>
              <a:buClr>
                <a:srgbClr val="F58466"/>
              </a:buClr>
              <a:buNone/>
              <a:defRPr/>
            </a:pPr>
            <a:endParaRPr lang="en-US" altLang="en-US" sz="1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8700" indent="-571500" eaLnBrk="1" hangingPunct="1">
              <a:spcBef>
                <a:spcPct val="0"/>
              </a:spcBef>
              <a:buClr>
                <a:srgbClr val="F58466"/>
              </a:buClr>
              <a:buFont typeface="Wingdings" panose="05000000000000000000" pitchFamily="2" charset="2"/>
              <a:buChar char="§"/>
              <a:defRPr/>
            </a:pPr>
            <a:endParaRPr lang="en-US" altLang="en-US" sz="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992313" indent="-490538" eaLnBrk="1" hangingPunct="1">
              <a:spcBef>
                <a:spcPct val="0"/>
              </a:spcBef>
              <a:buClr>
                <a:srgbClr val="F58466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of the Kaiser Permanente EOS Calculator on all babies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born </a:t>
            </a:r>
            <a:r>
              <a:rPr lang="en-US" altLang="en-US" sz="40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35 weeks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gestation</a:t>
            </a:r>
          </a:p>
          <a:p>
            <a:pPr marL="1992313" indent="-490538" eaLnBrk="1" hangingPunct="1">
              <a:spcBef>
                <a:spcPct val="0"/>
              </a:spcBef>
              <a:buClr>
                <a:srgbClr val="F58466"/>
              </a:buClr>
              <a:buFont typeface="Wingdings" panose="05000000000000000000" pitchFamily="2" charset="2"/>
              <a:buChar char="Ø"/>
              <a:defRPr/>
            </a:pPr>
            <a:endParaRPr lang="en-US" altLang="en-US" sz="1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992313" indent="-490538" eaLnBrk="1" hangingPunct="1">
              <a:spcBef>
                <a:spcPct val="0"/>
              </a:spcBef>
              <a:buClr>
                <a:srgbClr val="F58466"/>
              </a:buClr>
              <a:buFont typeface="Wingdings" panose="05000000000000000000" pitchFamily="2" charset="2"/>
              <a:buChar char="Ø"/>
              <a:defRPr/>
            </a:pPr>
            <a:endParaRPr lang="en-US" altLang="en-US" sz="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992313" indent="-490538" eaLnBrk="1" hangingPunct="1">
              <a:spcBef>
                <a:spcPct val="0"/>
              </a:spcBef>
              <a:buClr>
                <a:srgbClr val="F58466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of a risk assessment on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babies born &lt; 35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weeks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gestation</a:t>
            </a:r>
          </a:p>
          <a:p>
            <a:pPr marL="0" indent="0" eaLnBrk="1" hangingPunct="1">
              <a:spcBef>
                <a:spcPct val="0"/>
              </a:spcBef>
              <a:buClr>
                <a:srgbClr val="F58466"/>
              </a:buClr>
              <a:buNone/>
              <a:defRPr/>
            </a:pPr>
            <a:endParaRPr lang="en-US" alt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436688" indent="-849313" eaLnBrk="1" hangingPunct="1">
              <a:spcBef>
                <a:spcPct val="0"/>
              </a:spcBef>
              <a:buClr>
                <a:srgbClr val="F58466"/>
              </a:buClr>
              <a:buNone/>
              <a:defRPr/>
            </a:pP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2.) Limitation of EOS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antibiotic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course from 48 to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36 hours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newborns with a negative blood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culture</a:t>
            </a:r>
          </a:p>
          <a:p>
            <a:pPr marL="0" lvl="1" indent="0" eaLnBrk="1" hangingPunct="1">
              <a:spcBef>
                <a:spcPct val="0"/>
              </a:spcBef>
              <a:buClr>
                <a:srgbClr val="F58466"/>
              </a:buClr>
              <a:buNone/>
            </a:pPr>
            <a:endParaRPr lang="en-US" altLang="en-US" sz="20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F58466"/>
              </a:buClr>
              <a:defRPr/>
            </a:pP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Extensive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education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nursery and NICU health care providers occurred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before implementation </a:t>
            </a:r>
            <a:r>
              <a:rPr lang="en-US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clinical practice changes</a:t>
            </a:r>
          </a:p>
          <a:p>
            <a:pPr eaLnBrk="1" hangingPunct="1">
              <a:spcBef>
                <a:spcPct val="0"/>
              </a:spcBef>
              <a:buClr>
                <a:srgbClr val="F58466"/>
              </a:buClr>
              <a:defRPr/>
            </a:pPr>
            <a:endParaRPr lang="en-US" altLang="en-US" sz="3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F58466"/>
              </a:buClr>
              <a:defRPr/>
            </a:pP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Data collection</a:t>
            </a:r>
          </a:p>
          <a:p>
            <a:pPr eaLnBrk="1" hangingPunct="1">
              <a:spcBef>
                <a:spcPct val="0"/>
              </a:spcBef>
              <a:buClr>
                <a:srgbClr val="F58466"/>
              </a:buClr>
              <a:defRPr/>
            </a:pPr>
            <a:endParaRPr lang="en-US" alt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F58466"/>
              </a:buClr>
              <a:defRPr/>
            </a:pPr>
            <a:endParaRPr lang="en-US" altLang="en-US" sz="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190500" eaLnBrk="1" hangingPunct="1">
              <a:spcBef>
                <a:spcPct val="0"/>
              </a:spcBef>
              <a:buClr>
                <a:srgbClr val="F58466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Baseline data: October – December 2020 </a:t>
            </a:r>
          </a:p>
          <a:p>
            <a:pPr indent="190500" eaLnBrk="1" hangingPunct="1">
              <a:spcBef>
                <a:spcPct val="0"/>
              </a:spcBef>
              <a:buClr>
                <a:srgbClr val="F58466"/>
              </a:buClr>
              <a:buFont typeface="Wingdings" panose="05000000000000000000" pitchFamily="2" charset="2"/>
              <a:buChar char="§"/>
              <a:defRPr/>
            </a:pPr>
            <a:endParaRPr lang="en-US" altLang="en-US" sz="1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190500" eaLnBrk="1" hangingPunct="1">
              <a:spcBef>
                <a:spcPct val="0"/>
              </a:spcBef>
              <a:buClr>
                <a:srgbClr val="F58466"/>
              </a:buClr>
              <a:buFont typeface="Wingdings" panose="05000000000000000000" pitchFamily="2" charset="2"/>
              <a:buChar char="§"/>
              <a:defRPr/>
            </a:pPr>
            <a:endParaRPr lang="en-US" altLang="en-US" sz="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304800" eaLnBrk="1" hangingPunct="1">
              <a:spcBef>
                <a:spcPct val="0"/>
              </a:spcBef>
              <a:buClr>
                <a:srgbClr val="F58466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Post-implementation data: </a:t>
            </a:r>
          </a:p>
          <a:p>
            <a:pPr indent="304800" eaLnBrk="1" hangingPunct="1">
              <a:spcBef>
                <a:spcPct val="0"/>
              </a:spcBef>
              <a:buClr>
                <a:srgbClr val="F58466"/>
              </a:buClr>
              <a:buFont typeface="Wingdings" panose="05000000000000000000" pitchFamily="2" charset="2"/>
              <a:buChar char="§"/>
              <a:defRPr/>
            </a:pPr>
            <a:endParaRPr lang="en-US" altLang="en-US" sz="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76400" eaLnBrk="1" hangingPunct="1">
              <a:spcBef>
                <a:spcPct val="0"/>
              </a:spcBef>
              <a:buClr>
                <a:srgbClr val="F58466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Collected monthly, starting January 2021</a:t>
            </a:r>
          </a:p>
          <a:p>
            <a:pPr marL="1676400" eaLnBrk="1" hangingPunct="1">
              <a:spcBef>
                <a:spcPct val="0"/>
              </a:spcBef>
              <a:buClr>
                <a:srgbClr val="F58466"/>
              </a:buClr>
              <a:buFont typeface="Wingdings" panose="05000000000000000000" pitchFamily="2" charset="2"/>
              <a:buChar char="Ø"/>
              <a:defRPr/>
            </a:pP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76400" eaLnBrk="1" hangingPunct="1">
              <a:spcBef>
                <a:spcPct val="0"/>
              </a:spcBef>
              <a:buClr>
                <a:srgbClr val="F58466"/>
              </a:buClr>
              <a:buFont typeface="Wingdings" panose="05000000000000000000" pitchFamily="2" charset="2"/>
              <a:buChar char="Ø"/>
              <a:defRPr/>
            </a:pPr>
            <a:endParaRPr lang="en-US" altLang="en-US" sz="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76400" eaLnBrk="1" hangingPunct="1">
              <a:spcBef>
                <a:spcPct val="0"/>
              </a:spcBef>
              <a:buClr>
                <a:srgbClr val="F58466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Ongoing collection</a:t>
            </a:r>
            <a:endParaRPr lang="en-US" alt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76400" eaLnBrk="1" hangingPunct="1">
              <a:spcBef>
                <a:spcPct val="0"/>
              </a:spcBef>
              <a:buClr>
                <a:srgbClr val="F58466"/>
              </a:buClr>
              <a:buFont typeface="Wingdings" panose="05000000000000000000" pitchFamily="2" charset="2"/>
              <a:buChar char="Ø"/>
              <a:defRPr/>
            </a:pPr>
            <a:endParaRPr lang="en-US" alt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9E0BA92C-55CB-7A41-870E-E6BD7BD615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77400" y="1192232"/>
            <a:ext cx="2933700" cy="42560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61772" y="17854322"/>
            <a:ext cx="15744273" cy="92822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370129" y="17839913"/>
            <a:ext cx="16477254" cy="92855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461772" y="7489682"/>
            <a:ext cx="15698346" cy="1013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87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G Bridge">
  <a:themeElements>
    <a:clrScheme name="GG Bridg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G Bri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G Bridg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 Bridg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Data\Microsoft\Templates\GG Bridge.pot</Template>
  <TotalTime>16652</TotalTime>
  <Words>504</Words>
  <Application>Microsoft Office PowerPoint</Application>
  <PresentationFormat>Custom</PresentationFormat>
  <Paragraphs>69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GG Bridge</vt:lpstr>
      <vt:lpstr>PowerPoint Presentation</vt:lpstr>
    </vt:vector>
  </TitlesOfParts>
  <Company>SFVAMC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D. Varosy, M.D</dc:creator>
  <cp:lastModifiedBy>Pamela Nicoski</cp:lastModifiedBy>
  <cp:revision>370</cp:revision>
  <cp:lastPrinted>2002-09-26T20:21:33Z</cp:lastPrinted>
  <dcterms:created xsi:type="dcterms:W3CDTF">2002-04-02T23:37:14Z</dcterms:created>
  <dcterms:modified xsi:type="dcterms:W3CDTF">2021-10-14T13:57:37Z</dcterms:modified>
</cp:coreProperties>
</file>