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38404800" cy="21945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 snapToObjects="1">
      <p:cViewPr>
        <p:scale>
          <a:sx n="38" d="100"/>
          <a:sy n="38" d="100"/>
        </p:scale>
        <p:origin x="248" y="-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rial"/>
      </a:defRPr>
    </a:lvl1pPr>
    <a:lvl2pPr indent="228600" latinLnBrk="0">
      <a:defRPr sz="1200">
        <a:latin typeface="+mj-lt"/>
        <a:ea typeface="+mj-ea"/>
        <a:cs typeface="+mj-cs"/>
        <a:sym typeface="Arial"/>
      </a:defRPr>
    </a:lvl2pPr>
    <a:lvl3pPr indent="457200" latinLnBrk="0">
      <a:defRPr sz="1200">
        <a:latin typeface="+mj-lt"/>
        <a:ea typeface="+mj-ea"/>
        <a:cs typeface="+mj-cs"/>
        <a:sym typeface="Arial"/>
      </a:defRPr>
    </a:lvl3pPr>
    <a:lvl4pPr indent="685800" latinLnBrk="0">
      <a:defRPr sz="1200">
        <a:latin typeface="+mj-lt"/>
        <a:ea typeface="+mj-ea"/>
        <a:cs typeface="+mj-cs"/>
        <a:sym typeface="Arial"/>
      </a:defRPr>
    </a:lvl4pPr>
    <a:lvl5pPr indent="914400" latinLnBrk="0">
      <a:defRPr sz="1200">
        <a:latin typeface="+mj-lt"/>
        <a:ea typeface="+mj-ea"/>
        <a:cs typeface="+mj-cs"/>
        <a:sym typeface="Arial"/>
      </a:defRPr>
    </a:lvl5pPr>
    <a:lvl6pPr indent="1143000" latinLnBrk="0">
      <a:defRPr sz="1200">
        <a:latin typeface="+mj-lt"/>
        <a:ea typeface="+mj-ea"/>
        <a:cs typeface="+mj-cs"/>
        <a:sym typeface="Arial"/>
      </a:defRPr>
    </a:lvl6pPr>
    <a:lvl7pPr indent="1371600" latinLnBrk="0">
      <a:defRPr sz="1200">
        <a:latin typeface="+mj-lt"/>
        <a:ea typeface="+mj-ea"/>
        <a:cs typeface="+mj-cs"/>
        <a:sym typeface="Arial"/>
      </a:defRPr>
    </a:lvl7pPr>
    <a:lvl8pPr indent="1600200" latinLnBrk="0">
      <a:defRPr sz="1200">
        <a:latin typeface="+mj-lt"/>
        <a:ea typeface="+mj-ea"/>
        <a:cs typeface="+mj-cs"/>
        <a:sym typeface="Arial"/>
      </a:defRPr>
    </a:lvl8pPr>
    <a:lvl9pPr indent="18288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/>
          <p:nvPr/>
        </p:nvSpPr>
        <p:spPr>
          <a:xfrm>
            <a:off x="0" y="0"/>
            <a:ext cx="38404800" cy="2971800"/>
          </a:xfrm>
          <a:prstGeom prst="rect">
            <a:avLst/>
          </a:prstGeom>
          <a:solidFill>
            <a:srgbClr val="78002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4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12" y="528637"/>
            <a:ext cx="5464176" cy="188753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2880318" y="6816725"/>
            <a:ext cx="32644164" cy="47053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60637" y="12436475"/>
            <a:ext cx="26883529" cy="56070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3032885" y="14101764"/>
            <a:ext cx="32644163" cy="43592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32885" y="9301163"/>
            <a:ext cx="32644163" cy="48006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21330" y="5119687"/>
            <a:ext cx="17201434" cy="14484351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3251729" indent="-1370541">
              <a:spcBef>
                <a:spcPts val="600"/>
              </a:spcBef>
              <a:defRPr sz="2800"/>
            </a:lvl2pPr>
            <a:lvl3pPr marL="5078095" indent="-1315720">
              <a:spcBef>
                <a:spcPts val="600"/>
              </a:spcBef>
              <a:defRPr sz="2800"/>
            </a:lvl3pPr>
            <a:lvl4pPr marL="7106356" indent="-1464381">
              <a:spcBef>
                <a:spcPts val="600"/>
              </a:spcBef>
              <a:defRPr sz="2800"/>
            </a:lvl4pPr>
            <a:lvl5pPr marL="8987543" indent="-1464381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1919653" y="879475"/>
            <a:ext cx="34565495" cy="3657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19653" y="4911725"/>
            <a:ext cx="16970071" cy="204787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9508370" y="4911725"/>
            <a:ext cx="16976777" cy="2047875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1919653" y="873125"/>
            <a:ext cx="12636181" cy="371951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xfrm>
            <a:off x="15015209" y="873125"/>
            <a:ext cx="21469938" cy="18730914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3223759" indent="-1342571">
              <a:spcBef>
                <a:spcPts val="700"/>
              </a:spcBef>
              <a:defRPr sz="3200"/>
            </a:lvl2pPr>
            <a:lvl3pPr marL="5015441" indent="-1253066">
              <a:spcBef>
                <a:spcPts val="700"/>
              </a:spcBef>
              <a:defRPr sz="3200"/>
            </a:lvl3pPr>
            <a:lvl4pPr marL="7148196" indent="-1506220">
              <a:spcBef>
                <a:spcPts val="700"/>
              </a:spcBef>
              <a:defRPr sz="3200"/>
            </a:lvl4pPr>
            <a:lvl5pPr marL="9029382" indent="-1506221">
              <a:spcBef>
                <a:spcPts val="7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Text Placeholder 3"/>
          <p:cNvSpPr>
            <a:spLocks noGrp="1"/>
          </p:cNvSpPr>
          <p:nvPr>
            <p:ph type="body" sz="half" idx="21"/>
          </p:nvPr>
        </p:nvSpPr>
        <p:spPr>
          <a:xfrm>
            <a:off x="1919653" y="4592637"/>
            <a:ext cx="12636181" cy="150114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7527722" y="15362239"/>
            <a:ext cx="23042545" cy="1812926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7527722" y="1960563"/>
            <a:ext cx="23042545" cy="13168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527722" y="17175162"/>
            <a:ext cx="23042545" cy="25765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38404800" cy="2971800"/>
          </a:xfrm>
          <a:prstGeom prst="rect">
            <a:avLst/>
          </a:prstGeom>
          <a:solidFill>
            <a:srgbClr val="78002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3" name="Picture 1" descr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912" y="528637"/>
            <a:ext cx="5464176" cy="188753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920875" y="877887"/>
            <a:ext cx="34564638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8098" tIns="188098" rIns="188098" bIns="18809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1920875" y="5119687"/>
            <a:ext cx="34564638" cy="1448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8098" tIns="188098" rIns="188098" bIns="18809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5277292" y="19985037"/>
            <a:ext cx="1208221" cy="1202999"/>
          </a:xfrm>
          <a:prstGeom prst="rect">
            <a:avLst/>
          </a:prstGeom>
          <a:ln w="12700">
            <a:miter lim="400000"/>
          </a:ln>
        </p:spPr>
        <p:txBody>
          <a:bodyPr wrap="none" lIns="188098" tIns="188098" rIns="188098" bIns="188098">
            <a:spAutoFit/>
          </a:bodyPr>
          <a:lstStyle>
            <a:lvl1pPr algn="r">
              <a:defRPr sz="5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37623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ctr" defTabSz="37623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ctr" defTabSz="37623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ctr" defTabSz="37623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ctr" defTabSz="37623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ctr" defTabSz="37623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ctr" defTabSz="37623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ctr" defTabSz="37623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ctr" defTabSz="37623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1412875" marR="0" indent="-1412875" algn="l" defTabSz="3762375" rtl="0" latinLnBrk="0">
        <a:lnSpc>
          <a:spcPct val="100000"/>
        </a:lnSpc>
        <a:spcBef>
          <a:spcPts val="3100"/>
        </a:spcBef>
        <a:spcAft>
          <a:spcPts val="0"/>
        </a:spcAft>
        <a:buClrTx/>
        <a:buSzPct val="100000"/>
        <a:buFontTx/>
        <a:buChar char="•"/>
        <a:tabLst/>
        <a:defRPr sz="13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3219381" marR="0" indent="-1338193" algn="l" defTabSz="3762375" rtl="0" latinLnBrk="0">
        <a:lnSpc>
          <a:spcPct val="100000"/>
        </a:lnSpc>
        <a:spcBef>
          <a:spcPts val="3100"/>
        </a:spcBef>
        <a:spcAft>
          <a:spcPts val="0"/>
        </a:spcAft>
        <a:buClrTx/>
        <a:buSzPct val="100000"/>
        <a:buFontTx/>
        <a:buChar char="–"/>
        <a:tabLst/>
        <a:defRPr sz="13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5018638" marR="0" indent="-1256263" algn="l" defTabSz="3762375" rtl="0" latinLnBrk="0">
        <a:lnSpc>
          <a:spcPct val="100000"/>
        </a:lnSpc>
        <a:spcBef>
          <a:spcPts val="3100"/>
        </a:spcBef>
        <a:spcAft>
          <a:spcPts val="0"/>
        </a:spcAft>
        <a:buClrTx/>
        <a:buSzPct val="100000"/>
        <a:buFontTx/>
        <a:buChar char="•"/>
        <a:tabLst/>
        <a:defRPr sz="13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7145900" marR="0" indent="-1503924" algn="l" defTabSz="3762375" rtl="0" latinLnBrk="0">
        <a:lnSpc>
          <a:spcPct val="100000"/>
        </a:lnSpc>
        <a:spcBef>
          <a:spcPts val="3100"/>
        </a:spcBef>
        <a:spcAft>
          <a:spcPts val="0"/>
        </a:spcAft>
        <a:buClrTx/>
        <a:buSzPct val="100000"/>
        <a:buFontTx/>
        <a:buChar char="–"/>
        <a:tabLst/>
        <a:defRPr sz="13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9027086" marR="0" indent="-1503925" algn="l" defTabSz="3762375" rtl="0" latinLnBrk="0">
        <a:lnSpc>
          <a:spcPct val="100000"/>
        </a:lnSpc>
        <a:spcBef>
          <a:spcPts val="3100"/>
        </a:spcBef>
        <a:spcAft>
          <a:spcPts val="0"/>
        </a:spcAft>
        <a:buClrTx/>
        <a:buSzPct val="100000"/>
        <a:buFontTx/>
        <a:buChar char="»"/>
        <a:tabLst/>
        <a:defRPr sz="13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9484286" marR="0" indent="-1503925" algn="l" defTabSz="3762375" rtl="0" latinLnBrk="0">
        <a:lnSpc>
          <a:spcPct val="100000"/>
        </a:lnSpc>
        <a:spcBef>
          <a:spcPts val="3100"/>
        </a:spcBef>
        <a:spcAft>
          <a:spcPts val="0"/>
        </a:spcAft>
        <a:buClrTx/>
        <a:buSzPct val="100000"/>
        <a:buFontTx/>
        <a:buChar char="»"/>
        <a:tabLst/>
        <a:defRPr sz="13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9941486" marR="0" indent="-1503925" algn="l" defTabSz="3762375" rtl="0" latinLnBrk="0">
        <a:lnSpc>
          <a:spcPct val="100000"/>
        </a:lnSpc>
        <a:spcBef>
          <a:spcPts val="3100"/>
        </a:spcBef>
        <a:spcAft>
          <a:spcPts val="0"/>
        </a:spcAft>
        <a:buClrTx/>
        <a:buSzPct val="100000"/>
        <a:buFontTx/>
        <a:buChar char="»"/>
        <a:tabLst/>
        <a:defRPr sz="13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10398686" marR="0" indent="-1503925" algn="l" defTabSz="3762375" rtl="0" latinLnBrk="0">
        <a:lnSpc>
          <a:spcPct val="100000"/>
        </a:lnSpc>
        <a:spcBef>
          <a:spcPts val="3100"/>
        </a:spcBef>
        <a:spcAft>
          <a:spcPts val="0"/>
        </a:spcAft>
        <a:buClrTx/>
        <a:buSzPct val="100000"/>
        <a:buFontTx/>
        <a:buChar char="»"/>
        <a:tabLst/>
        <a:defRPr sz="13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10855886" marR="0" indent="-1503925" algn="l" defTabSz="3762375" rtl="0" latinLnBrk="0">
        <a:lnSpc>
          <a:spcPct val="100000"/>
        </a:lnSpc>
        <a:spcBef>
          <a:spcPts val="3100"/>
        </a:spcBef>
        <a:spcAft>
          <a:spcPts val="0"/>
        </a:spcAft>
        <a:buClrTx/>
        <a:buSzPct val="100000"/>
        <a:buFontTx/>
        <a:buChar char="»"/>
        <a:tabLst/>
        <a:defRPr sz="13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tif"/><Relationship Id="rId5" Type="http://schemas.openxmlformats.org/officeDocument/2006/relationships/image" Target="../media/image5.png"/><Relationship Id="rId10" Type="http://schemas.openxmlformats.org/officeDocument/2006/relationships/image" Target="../media/image10.tif"/><Relationship Id="rId4" Type="http://schemas.openxmlformats.org/officeDocument/2006/relationships/image" Target="../media/image4.png"/><Relationship Id="rId9" Type="http://schemas.openxmlformats.org/officeDocument/2006/relationships/image" Target="../media/image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2969" y="5108661"/>
            <a:ext cx="9519765" cy="5049413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Rectangle 19"/>
          <p:cNvSpPr txBox="1"/>
          <p:nvPr/>
        </p:nvSpPr>
        <p:spPr>
          <a:xfrm>
            <a:off x="2980499" y="489270"/>
            <a:ext cx="38289301" cy="1993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749" tIns="57749" rIns="57749" bIns="57749" anchor="ctr">
            <a:spAutoFit/>
          </a:bodyPr>
          <a:lstStyle/>
          <a:p>
            <a:pPr algn="ctr" defTabSz="4389437">
              <a:defRPr sz="5500" b="1">
                <a:solidFill>
                  <a:schemeClr val="accent3">
                    <a:lumOff val="44000"/>
                  </a:schemeClr>
                </a:solidFill>
              </a:defRPr>
            </a:pPr>
            <a:r>
              <a:t>The Cost-Effectiveness of Promoting Vaginal Birth:  A Quality Improvement Project</a:t>
            </a:r>
          </a:p>
          <a:p>
            <a:pPr algn="ctr" defTabSz="4389437">
              <a:defRPr sz="4000" b="1">
                <a:solidFill>
                  <a:schemeClr val="accent3">
                    <a:lumOff val="44000"/>
                  </a:schemeClr>
                </a:solidFill>
              </a:defRPr>
            </a:pPr>
            <a:r>
              <a:t>Elise Heisler, MS4, Recia Frenn, MD</a:t>
            </a:r>
          </a:p>
          <a:p>
            <a:pPr algn="ctr" defTabSz="4389437">
              <a:defRPr sz="3500" b="1" i="1">
                <a:solidFill>
                  <a:schemeClr val="accent3">
                    <a:lumOff val="44000"/>
                  </a:schemeClr>
                </a:solidFill>
              </a:defRPr>
            </a:pPr>
            <a:r>
              <a:t>Stritch School of Medicine, Department of Obstetrics &amp; Gynecology, Loyola University Chicago, Maywood, IL</a:t>
            </a:r>
          </a:p>
        </p:txBody>
      </p:sp>
      <p:grpSp>
        <p:nvGrpSpPr>
          <p:cNvPr id="102" name="Rectangle 20"/>
          <p:cNvGrpSpPr/>
          <p:nvPr/>
        </p:nvGrpSpPr>
        <p:grpSpPr>
          <a:xfrm>
            <a:off x="190363" y="3155830"/>
            <a:ext cx="8693563" cy="911318"/>
            <a:chOff x="0" y="0"/>
            <a:chExt cx="8693562" cy="911316"/>
          </a:xfrm>
        </p:grpSpPr>
        <p:sp>
          <p:nvSpPr>
            <p:cNvPr id="100" name="Rectangle"/>
            <p:cNvSpPr/>
            <p:nvPr/>
          </p:nvSpPr>
          <p:spPr>
            <a:xfrm>
              <a:off x="-1" y="-1"/>
              <a:ext cx="8693564" cy="911318"/>
            </a:xfrm>
            <a:prstGeom prst="rect">
              <a:avLst/>
            </a:prstGeom>
            <a:solidFill>
              <a:srgbClr val="78002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762375">
                <a:defRPr sz="13100"/>
              </a:pPr>
              <a:endParaRPr/>
            </a:p>
          </p:txBody>
        </p:sp>
        <p:sp>
          <p:nvSpPr>
            <p:cNvPr id="101" name="Introduction"/>
            <p:cNvSpPr txBox="1"/>
            <p:nvPr/>
          </p:nvSpPr>
          <p:spPr>
            <a:xfrm>
              <a:off x="2288513" y="261"/>
              <a:ext cx="4116537" cy="9107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7749" tIns="57749" rIns="57749" bIns="57749" numCol="1" anchor="ctr">
              <a:noAutofit/>
            </a:bodyPr>
            <a:lstStyle>
              <a:lvl1pPr algn="ctr" defTabSz="3762375">
                <a:defRPr sz="4600" b="1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Introduction</a:t>
              </a:r>
            </a:p>
          </p:txBody>
        </p:sp>
      </p:grpSp>
      <p:grpSp>
        <p:nvGrpSpPr>
          <p:cNvPr id="105" name="Rectangle 21"/>
          <p:cNvGrpSpPr/>
          <p:nvPr/>
        </p:nvGrpSpPr>
        <p:grpSpPr>
          <a:xfrm>
            <a:off x="30937451" y="11118840"/>
            <a:ext cx="7470271" cy="784840"/>
            <a:chOff x="0" y="0"/>
            <a:chExt cx="7470270" cy="784839"/>
          </a:xfrm>
        </p:grpSpPr>
        <p:sp>
          <p:nvSpPr>
            <p:cNvPr id="103" name="Rectangle"/>
            <p:cNvSpPr/>
            <p:nvPr/>
          </p:nvSpPr>
          <p:spPr>
            <a:xfrm>
              <a:off x="0" y="0"/>
              <a:ext cx="7470271" cy="784840"/>
            </a:xfrm>
            <a:prstGeom prst="rect">
              <a:avLst/>
            </a:prstGeom>
            <a:solidFill>
              <a:srgbClr val="78002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762375">
                <a:defRPr sz="13100"/>
              </a:pPr>
              <a:endParaRPr/>
            </a:p>
          </p:txBody>
        </p:sp>
        <p:sp>
          <p:nvSpPr>
            <p:cNvPr id="104" name="References"/>
            <p:cNvSpPr txBox="1"/>
            <p:nvPr/>
          </p:nvSpPr>
          <p:spPr>
            <a:xfrm>
              <a:off x="2094722" y="1019"/>
              <a:ext cx="3280827" cy="78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7749" tIns="57749" rIns="57749" bIns="57749" numCol="1" anchor="ctr">
              <a:noAutofit/>
            </a:bodyPr>
            <a:lstStyle>
              <a:lvl1pPr algn="ctr" defTabSz="3762375">
                <a:defRPr sz="4600" b="1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References</a:t>
              </a:r>
            </a:p>
          </p:txBody>
        </p:sp>
      </p:grpSp>
      <p:grpSp>
        <p:nvGrpSpPr>
          <p:cNvPr id="108" name="Rectangle 22"/>
          <p:cNvGrpSpPr/>
          <p:nvPr/>
        </p:nvGrpSpPr>
        <p:grpSpPr>
          <a:xfrm>
            <a:off x="9206523" y="3157537"/>
            <a:ext cx="21411255" cy="892099"/>
            <a:chOff x="0" y="0"/>
            <a:chExt cx="21411254" cy="892097"/>
          </a:xfrm>
        </p:grpSpPr>
        <p:sp>
          <p:nvSpPr>
            <p:cNvPr id="106" name="Rectangle"/>
            <p:cNvSpPr/>
            <p:nvPr/>
          </p:nvSpPr>
          <p:spPr>
            <a:xfrm>
              <a:off x="0" y="-1"/>
              <a:ext cx="21411255" cy="892099"/>
            </a:xfrm>
            <a:prstGeom prst="rect">
              <a:avLst/>
            </a:prstGeom>
            <a:solidFill>
              <a:srgbClr val="78002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762375">
                <a:defRPr sz="13100"/>
              </a:pPr>
              <a:endParaRPr/>
            </a:p>
          </p:txBody>
        </p:sp>
        <p:sp>
          <p:nvSpPr>
            <p:cNvPr id="107" name="Figures and Tables"/>
            <p:cNvSpPr txBox="1"/>
            <p:nvPr/>
          </p:nvSpPr>
          <p:spPr>
            <a:xfrm>
              <a:off x="720584" y="313"/>
              <a:ext cx="19025118" cy="891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7749" tIns="57749" rIns="57749" bIns="57749" numCol="1" anchor="ctr">
              <a:noAutofit/>
            </a:bodyPr>
            <a:lstStyle>
              <a:lvl1pPr algn="ctr" defTabSz="3762375">
                <a:defRPr sz="4600" b="1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Figures and Tables</a:t>
              </a:r>
            </a:p>
          </p:txBody>
        </p:sp>
      </p:grpSp>
      <p:grpSp>
        <p:nvGrpSpPr>
          <p:cNvPr id="111" name="Rectangle 25"/>
          <p:cNvGrpSpPr/>
          <p:nvPr/>
        </p:nvGrpSpPr>
        <p:grpSpPr>
          <a:xfrm>
            <a:off x="30937451" y="3157537"/>
            <a:ext cx="7464426" cy="914401"/>
            <a:chOff x="0" y="0"/>
            <a:chExt cx="7464425" cy="914400"/>
          </a:xfrm>
        </p:grpSpPr>
        <p:sp>
          <p:nvSpPr>
            <p:cNvPr id="109" name="Rectangle"/>
            <p:cNvSpPr/>
            <p:nvPr/>
          </p:nvSpPr>
          <p:spPr>
            <a:xfrm>
              <a:off x="0" y="-1"/>
              <a:ext cx="7464425" cy="914401"/>
            </a:xfrm>
            <a:prstGeom prst="rect">
              <a:avLst/>
            </a:prstGeom>
            <a:solidFill>
              <a:srgbClr val="78002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762375">
                <a:defRPr sz="13100"/>
              </a:pPr>
              <a:endParaRPr/>
            </a:p>
          </p:txBody>
        </p:sp>
        <p:sp>
          <p:nvSpPr>
            <p:cNvPr id="110" name="Conclusion"/>
            <p:cNvSpPr txBox="1"/>
            <p:nvPr/>
          </p:nvSpPr>
          <p:spPr>
            <a:xfrm>
              <a:off x="2077822" y="262"/>
              <a:ext cx="3308781" cy="913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7749" tIns="57749" rIns="57749" bIns="57749" numCol="1" anchor="ctr">
              <a:noAutofit/>
            </a:bodyPr>
            <a:lstStyle>
              <a:lvl1pPr algn="ctr" defTabSz="3762375">
                <a:defRPr sz="4600" b="1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Conclusion</a:t>
              </a:r>
            </a:p>
          </p:txBody>
        </p:sp>
      </p:grpSp>
      <p:grpSp>
        <p:nvGrpSpPr>
          <p:cNvPr id="114" name="Rectangle 33"/>
          <p:cNvGrpSpPr/>
          <p:nvPr/>
        </p:nvGrpSpPr>
        <p:grpSpPr>
          <a:xfrm>
            <a:off x="185435" y="15434668"/>
            <a:ext cx="8703419" cy="914202"/>
            <a:chOff x="0" y="0"/>
            <a:chExt cx="8703417" cy="914201"/>
          </a:xfrm>
        </p:grpSpPr>
        <p:sp>
          <p:nvSpPr>
            <p:cNvPr id="112" name="Rectangle"/>
            <p:cNvSpPr/>
            <p:nvPr/>
          </p:nvSpPr>
          <p:spPr>
            <a:xfrm>
              <a:off x="-1" y="0"/>
              <a:ext cx="8703419" cy="914202"/>
            </a:xfrm>
            <a:prstGeom prst="rect">
              <a:avLst/>
            </a:prstGeom>
            <a:solidFill>
              <a:srgbClr val="78002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762375">
                <a:defRPr sz="13100"/>
              </a:pPr>
              <a:endParaRPr/>
            </a:p>
          </p:txBody>
        </p:sp>
        <p:sp>
          <p:nvSpPr>
            <p:cNvPr id="113" name="Methods"/>
            <p:cNvSpPr txBox="1"/>
            <p:nvPr/>
          </p:nvSpPr>
          <p:spPr>
            <a:xfrm>
              <a:off x="2877193" y="1187"/>
              <a:ext cx="2949031" cy="911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7749" tIns="57749" rIns="57749" bIns="57749" numCol="1" anchor="ctr">
              <a:noAutofit/>
            </a:bodyPr>
            <a:lstStyle>
              <a:lvl1pPr algn="ctr" defTabSz="3762375">
                <a:defRPr sz="4600" b="1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Methods</a:t>
              </a:r>
            </a:p>
          </p:txBody>
        </p:sp>
      </p:grpSp>
      <p:sp>
        <p:nvSpPr>
          <p:cNvPr id="115" name="Text Box 36"/>
          <p:cNvSpPr txBox="1"/>
          <p:nvPr/>
        </p:nvSpPr>
        <p:spPr>
          <a:xfrm>
            <a:off x="9257658" y="12036761"/>
            <a:ext cx="9257580" cy="498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749" tIns="57749" rIns="57749" bIns="57749">
            <a:spAutoFit/>
          </a:bodyPr>
          <a:lstStyle>
            <a:lvl1pPr defTabSz="3762375">
              <a:spcBef>
                <a:spcPts val="1500"/>
              </a:spcBef>
              <a:defRPr b="1"/>
            </a:lvl1pPr>
          </a:lstStyle>
          <a:p>
            <a:r>
              <a:t>Table 1. PVB Proposals and Associated Costs at LUMC</a:t>
            </a:r>
          </a:p>
        </p:txBody>
      </p:sp>
      <p:sp>
        <p:nvSpPr>
          <p:cNvPr id="116" name="Text Box 42"/>
          <p:cNvSpPr txBox="1"/>
          <p:nvPr/>
        </p:nvSpPr>
        <p:spPr>
          <a:xfrm>
            <a:off x="260900" y="4176712"/>
            <a:ext cx="8693564" cy="1093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749" tIns="57749" rIns="57749" bIns="57749">
            <a:spAutoFit/>
          </a:bodyPr>
          <a:lstStyle/>
          <a:p>
            <a:pPr marL="260684" indent="-260684" defTabSz="4389437">
              <a:lnSpc>
                <a:spcPct val="110000"/>
              </a:lnSpc>
              <a:spcBef>
                <a:spcPts val="1500"/>
              </a:spcBef>
              <a:buSzPct val="100000"/>
              <a:buChar char="•"/>
            </a:pPr>
            <a:r>
              <a:t>The rate of cesarean delivery in the United States continues to rise without a related improvement in neonatal or maternal outcomes. In fact, cesarean deliveries have risen 60%, from 20.7 to 32.8% of total live births.</a:t>
            </a:r>
          </a:p>
          <a:p>
            <a:pPr marL="260684" indent="-260684" defTabSz="4389437">
              <a:lnSpc>
                <a:spcPct val="110000"/>
              </a:lnSpc>
              <a:spcBef>
                <a:spcPts val="1500"/>
              </a:spcBef>
              <a:buSzPct val="100000"/>
              <a:buChar char="•"/>
            </a:pPr>
            <a:r>
              <a:t>Cesarean sections cost up to $10,000 more than vaginal deliveries and are associated with higher morbidity and mortality, ultimately leading to further increased costs.</a:t>
            </a:r>
          </a:p>
          <a:p>
            <a:pPr marL="260684" indent="-260684" defTabSz="4389437">
              <a:lnSpc>
                <a:spcPct val="110000"/>
              </a:lnSpc>
              <a:spcBef>
                <a:spcPts val="1500"/>
              </a:spcBef>
              <a:buSzPct val="100000"/>
              <a:buChar char="•"/>
            </a:pPr>
            <a:r>
              <a:t>Nulliparous Term Singleton Vertex (NTSV) who undergo cesarean section have a significantly higher risk of undergoing subsequent cesarean section in future deliveries, compounding costs exponentially.</a:t>
            </a:r>
          </a:p>
          <a:p>
            <a:pPr marL="260684" indent="-260684" defTabSz="4389437">
              <a:lnSpc>
                <a:spcPct val="110000"/>
              </a:lnSpc>
              <a:spcBef>
                <a:spcPts val="1500"/>
              </a:spcBef>
              <a:buSzPct val="100000"/>
              <a:buChar char="•"/>
            </a:pPr>
            <a:r>
              <a:t>There are numerous accessible and affordable methods to help promote vaginal delivery and decrease the rate of cesarean sections in the NTSV population.</a:t>
            </a:r>
          </a:p>
          <a:p>
            <a:pPr defTabSz="457200">
              <a:lnSpc>
                <a:spcPct val="120000"/>
              </a:lnSpc>
              <a:spcBef>
                <a:spcPts val="10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/>
            </a:pPr>
            <a:r>
              <a:t>Objectives</a:t>
            </a:r>
            <a:r>
              <a:rPr b="0"/>
              <a:t>:</a:t>
            </a:r>
          </a:p>
          <a:p>
            <a:pPr marL="347578" indent="-347578" defTabSz="457200">
              <a:lnSpc>
                <a:spcPct val="110000"/>
              </a:lnSpc>
              <a:buSzPct val="100000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t>To describe the potential strategies available to safely encourage vaginal delivery over cesarean section in NTSV women.</a:t>
            </a:r>
          </a:p>
          <a:p>
            <a:pPr marL="347578" indent="-347578" defTabSz="457200">
              <a:lnSpc>
                <a:spcPct val="110000"/>
              </a:lnSpc>
              <a:buSzPct val="100000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t>To compare the cost of proposed PVB strategies versus cost of cesarean delivery.</a:t>
            </a:r>
          </a:p>
          <a:p>
            <a:pPr marL="347578" indent="-347578" defTabSz="457200">
              <a:lnSpc>
                <a:spcPct val="110000"/>
              </a:lnSpc>
              <a:buSzPct val="100000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t>To implement PVB initiatives and subsequently decrease the overall cesarean rate at LUMC.</a:t>
            </a:r>
          </a:p>
        </p:txBody>
      </p:sp>
      <p:sp>
        <p:nvSpPr>
          <p:cNvPr id="117" name="Text Box 46"/>
          <p:cNvSpPr txBox="1"/>
          <p:nvPr/>
        </p:nvSpPr>
        <p:spPr>
          <a:xfrm>
            <a:off x="260900" y="16461327"/>
            <a:ext cx="8694871" cy="5517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749" tIns="57749" rIns="57749" bIns="57749"/>
          <a:lstStyle/>
          <a:p>
            <a:pPr marL="260684" indent="-260684" defTabSz="3762375">
              <a:spcBef>
                <a:spcPts val="1500"/>
              </a:spcBef>
              <a:buSzPct val="100000"/>
              <a:buChar char="•"/>
            </a:pPr>
            <a:r>
              <a:rPr dirty="0"/>
              <a:t>The population of interest included NTSV women who underwent cesarean section at LUMC in 2019 and 2021.</a:t>
            </a:r>
          </a:p>
          <a:p>
            <a:pPr marL="260684" indent="-260684" defTabSz="3762375">
              <a:spcBef>
                <a:spcPts val="1500"/>
              </a:spcBef>
              <a:buSzPct val="100000"/>
              <a:buChar char="•"/>
            </a:pPr>
            <a:r>
              <a:rPr dirty="0"/>
              <a:t>Collected patient information and indication for cesarean delivery; either failed induction, labor dystocia/failure to progress, or fetal heart rate concern.</a:t>
            </a:r>
          </a:p>
          <a:p>
            <a:pPr marL="260684" indent="-260684" defTabSz="3762375">
              <a:lnSpc>
                <a:spcPct val="110000"/>
              </a:lnSpc>
              <a:spcBef>
                <a:spcPts val="1500"/>
              </a:spcBef>
              <a:buSzPct val="100000"/>
              <a:buChar char="•"/>
            </a:pPr>
            <a:r>
              <a:rPr dirty="0"/>
              <a:t>Researched viable proposals to help promote vaginal delivery using suggestions from the Illinois Perinatal Quality Collaborative (ILPQC), the California Maternal Quality Care Collaborative (CMQCC), and original ideas. </a:t>
            </a:r>
          </a:p>
          <a:p>
            <a:pPr marL="260684" indent="-260684" defTabSz="3762375">
              <a:lnSpc>
                <a:spcPct val="110000"/>
              </a:lnSpc>
              <a:spcBef>
                <a:spcPts val="1500"/>
              </a:spcBef>
              <a:buSzPct val="100000"/>
              <a:buChar char="•"/>
            </a:pPr>
            <a:r>
              <a:rPr dirty="0"/>
              <a:t>Estimated potential costs of each proposed strategy at LUMC and compared to cost of cesarean section.</a:t>
            </a:r>
          </a:p>
          <a:p>
            <a:pPr marL="260684" indent="-260684" defTabSz="3762375">
              <a:lnSpc>
                <a:spcPct val="110000"/>
              </a:lnSpc>
              <a:spcBef>
                <a:spcPts val="1500"/>
              </a:spcBef>
              <a:buSzPct val="100000"/>
              <a:buChar char="•"/>
            </a:pPr>
            <a:endParaRPr dirty="0"/>
          </a:p>
          <a:p>
            <a:pPr marL="260684" indent="-260684" defTabSz="3762375">
              <a:lnSpc>
                <a:spcPct val="110000"/>
              </a:lnSpc>
              <a:spcBef>
                <a:spcPts val="1500"/>
              </a:spcBef>
              <a:buSzPct val="100000"/>
              <a:buChar char="•"/>
            </a:pPr>
            <a:endParaRPr dirty="0"/>
          </a:p>
          <a:p>
            <a:pPr marL="260684" indent="-260684" defTabSz="3762375">
              <a:lnSpc>
                <a:spcPct val="110000"/>
              </a:lnSpc>
              <a:spcBef>
                <a:spcPts val="1500"/>
              </a:spcBef>
              <a:buSzPct val="100000"/>
              <a:buChar char="•"/>
            </a:pPr>
            <a:endParaRPr dirty="0"/>
          </a:p>
        </p:txBody>
      </p:sp>
      <p:sp>
        <p:nvSpPr>
          <p:cNvPr id="118" name="Figure 1. Rate of Baseline NTSV Cesarean Deliveries at LUMC"/>
          <p:cNvSpPr txBox="1"/>
          <p:nvPr/>
        </p:nvSpPr>
        <p:spPr>
          <a:xfrm>
            <a:off x="9257658" y="4164769"/>
            <a:ext cx="10804432" cy="474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r>
              <a:t>Figure 1. Rate of Baseline NTSV Cesarean Deliveries at LUMC</a:t>
            </a:r>
          </a:p>
        </p:txBody>
      </p:sp>
      <p:sp>
        <p:nvSpPr>
          <p:cNvPr id="119" name="There are multiple non-invasive and cost-effective methods to promote vaginal delivery in NTSV women to be considered at LUMC."/>
          <p:cNvSpPr txBox="1"/>
          <p:nvPr/>
        </p:nvSpPr>
        <p:spPr>
          <a:xfrm>
            <a:off x="30766571" y="4177261"/>
            <a:ext cx="7464426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489284" indent="-260684" defTabSz="4572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There are multiple non-invasive and cost-effective methods to promote vaginal delivery in NTSV women to be considered at LUMC.</a:t>
            </a:r>
          </a:p>
        </p:txBody>
      </p:sp>
      <p:sp>
        <p:nvSpPr>
          <p:cNvPr id="120" name="1. DeJoy SA, Bohl MG, Mahoney K, Blake C. Estimating the Financial Impact of Reducing Primary Cesareans. J Midwifery Womens Health. 2020 Jan;65(1):56-63. doi: 10.1111/jmwh.13010. Epub 2019 Jul 28. PMID: 31353803.…"/>
          <p:cNvSpPr txBox="1"/>
          <p:nvPr/>
        </p:nvSpPr>
        <p:spPr>
          <a:xfrm>
            <a:off x="30597695" y="12040520"/>
            <a:ext cx="7802176" cy="9314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57200" defTabSz="457200">
              <a:lnSpc>
                <a:spcPct val="115000"/>
              </a:lnSpc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	DeJoy SA, Bohl MG, Mahoney K, Blake C. Estimating the Financial Impact of Reducing Primary Cesareans. J Midwifery Womens Health. 2020 Jan;65(1):56-63. doi: 10.1111/jmwh.13010. Epub 2019 Jul 28. PMID: 31353803.</a:t>
            </a:r>
          </a:p>
          <a:p>
            <a:pPr marL="457200" defTabSz="457200">
              <a:lnSpc>
                <a:spcPct val="115000"/>
              </a:lnSpc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2.	Main, E. K., Chang, S.-C., Cape, V., Sakowski, C., Smith, H., &amp; Vasher, J. (2019). Safety Assessment of a Large-Scale Improvement Collaborative to Reduce Nulliparous Cesarean Delivery Rates. Obstetrics and Gynecology, 133(4), 613–623. https://doi.org/10.1097/AOG.0000000000003109</a:t>
            </a:r>
          </a:p>
          <a:p>
            <a:pPr marL="457200" defTabSz="457200">
              <a:lnSpc>
                <a:spcPct val="115000"/>
              </a:lnSpc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3.	Morbidity and Mortality. Healthy People 2020 Website. https://www.healthypeople.gov/2020/topics-objectives/objective/mich-71. Accessed April 28, 2021.</a:t>
            </a:r>
          </a:p>
          <a:p>
            <a:pPr marL="457200" defTabSz="457200">
              <a:lnSpc>
                <a:spcPct val="115000"/>
              </a:lnSpc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4.	Osterman MJK, Martin JA. Trends in low-risk cesarean delivery in the United States, 1990–2013. National vital statistics reports; vol 63 no 6. Hyattsville, MD: National Center for Health Statistics. 2014.</a:t>
            </a:r>
          </a:p>
          <a:p>
            <a:pPr marL="457200" defTabSz="457200">
              <a:lnSpc>
                <a:spcPct val="115000"/>
              </a:lnSpc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5. Rosenstein, M. G., Chang, S.-C., Sakowski, C., Markow, C., Teleki, S., Lang, L., Logan, J., Cape, V., &amp; Main, E. K. (2021). Hospital Quality Improvement Interventions, Statewide Policy Initiatives, and Rates of Cesarean Delivery for Nulliparous, Term, Singleton, Vertex Births in California. JAMA, 325(16), 1631–1639. https://doi.org/10.1001/jama.2021.3816</a:t>
            </a:r>
          </a:p>
          <a:p>
            <a:pPr marL="457200" defTabSz="457200">
              <a:lnSpc>
                <a:spcPct val="115000"/>
              </a:lnSpc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6.	Safe prevention of the primary cesarean delivery. Obstetric Care Consensus No. 1. American College of Obstetricians and Gynecologists. Obstet Gynecol 2014;123:693-711</a:t>
            </a:r>
          </a:p>
          <a:p>
            <a:pPr marL="457200" defTabSz="457200">
              <a:lnSpc>
                <a:spcPct val="115000"/>
              </a:lnSpc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7.	Smith H, Peterson N, Lagrew D, Main E. 2016. Toolkit to Support Vaginal Birth and Reduce Primary Cesareans: A Quality Improvement Toolkit. Stanford, CA: California Maternal Quality Care Collaborative</a:t>
            </a:r>
          </a:p>
          <a:p>
            <a:pPr marL="457200" defTabSz="457200">
              <a:lnSpc>
                <a:spcPct val="115000"/>
              </a:lnSpc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8.        ZipRecruiter/GlassDoor</a:t>
            </a:r>
          </a:p>
          <a:p>
            <a:pPr marL="457200" defTabSz="457200">
              <a:lnSpc>
                <a:spcPct val="115000"/>
              </a:lnSpc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9.        Fedex</a:t>
            </a:r>
          </a:p>
        </p:txBody>
      </p:sp>
      <p:sp>
        <p:nvSpPr>
          <p:cNvPr id="121" name="Figure 2. LUMC NTSV Cesarean Rate, After Initial PVB Initiatives"/>
          <p:cNvSpPr txBox="1"/>
          <p:nvPr/>
        </p:nvSpPr>
        <p:spPr>
          <a:xfrm>
            <a:off x="19474068" y="4164769"/>
            <a:ext cx="10804432" cy="474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/>
            </a:lvl1pPr>
          </a:lstStyle>
          <a:p>
            <a:r>
              <a:t>Figure 2. LUMC NTSV Cesarean Rate, After Initial PVB Initiatives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792" y="4616374"/>
            <a:ext cx="8421364" cy="7079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" name="Group"/>
          <p:cNvGrpSpPr/>
          <p:nvPr/>
        </p:nvGrpSpPr>
        <p:grpSpPr>
          <a:xfrm>
            <a:off x="10830291" y="4894556"/>
            <a:ext cx="2822954" cy="2428818"/>
            <a:chOff x="-2789235" y="2591155"/>
            <a:chExt cx="2822953" cy="2428817"/>
          </a:xfrm>
        </p:grpSpPr>
        <p:sp>
          <p:nvSpPr>
            <p:cNvPr id="123" name="Star"/>
            <p:cNvSpPr/>
            <p:nvPr/>
          </p:nvSpPr>
          <p:spPr>
            <a:xfrm>
              <a:off x="-2789236" y="2591155"/>
              <a:ext cx="2822954" cy="2428819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CC47"/>
            </a:solidFill>
            <a:ln w="25400" cap="flat">
              <a:solidFill>
                <a:srgbClr val="25257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chemeClr val="accent3">
                      <a:lumOff val="44000"/>
                    </a:schemeClr>
                  </a:solidFill>
                </a:defRPr>
              </a:pPr>
              <a:endParaRPr/>
            </a:p>
          </p:txBody>
        </p:sp>
        <p:pic>
          <p:nvPicPr>
            <p:cNvPr id="124" name="Image" descr="Image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2218781" y="3454308"/>
              <a:ext cx="2011181" cy="10324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26" name="Table"/>
          <p:cNvGraphicFramePr/>
          <p:nvPr/>
        </p:nvGraphicFramePr>
        <p:xfrm>
          <a:off x="9792125" y="12790555"/>
          <a:ext cx="8921559" cy="8661928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6034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7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5163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Proposal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 (per year)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61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Cultivate buy-in</a:t>
                      </a:r>
                    </a:p>
                  </a:txBody>
                  <a:tcPr marL="63500" marR="63500" marT="0" marB="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900"/>
                      </a:pPr>
                      <a:endParaRPr/>
                    </a:p>
                  </a:txBody>
                  <a:tcPr marL="63500" marR="63500" marT="0" marB="0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Create a PVB QI Team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"Competitions" re: frequency of vaginal delivery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$200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61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Physician and Patient Education</a:t>
                      </a:r>
                    </a:p>
                  </a:txBody>
                  <a:tcPr marL="63500" marR="63500" marT="0" marB="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900"/>
                      </a:pPr>
                      <a:endParaRPr/>
                    </a:p>
                  </a:txBody>
                  <a:tcPr marL="63500" marR="63500" marT="0" marB="0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Physician grand rounds re: PVB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$500-1,000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Poster with published guidelines for L&amp;D Room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$50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PVB handouts at prenatal visits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$1,000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Spinning babies class for nurses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$150/student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61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Labor Support</a:t>
                      </a:r>
                    </a:p>
                  </a:txBody>
                  <a:tcPr marL="63500" marR="63500" marT="0" marB="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900"/>
                      </a:pPr>
                      <a:endParaRPr/>
                    </a:p>
                  </a:txBody>
                  <a:tcPr marL="63500" marR="63500" marT="0" marB="0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Hire extra L&amp;D nurse to achieve 1:1 nursing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$82,197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Portable monitors/Telemetry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$0, already have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Hire Doula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$35,385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Hydrotherapy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Healthy snacks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$500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Birthing balls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$0, already have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New birthing bed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$13,151/bed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Intermittent monitoring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38611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600"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Prenatal Support</a:t>
                      </a:r>
                    </a:p>
                  </a:txBody>
                  <a:tcPr marL="63500" marR="63500" marT="0" marB="0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900"/>
                      </a:pPr>
                      <a:endParaRPr/>
                    </a:p>
                  </a:txBody>
                  <a:tcPr marL="63500" marR="63500" marT="0" marB="0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Prenatal exercise classes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$2,162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05163"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sz="2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Prenatal nutrition classes</a:t>
                      </a:r>
                    </a:p>
                  </a:txBody>
                  <a:tcPr marL="63500" marR="63500" marT="0" marB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3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$6,200</a:t>
                      </a:r>
                    </a:p>
                  </a:txBody>
                  <a:tcPr marL="63500" marR="63500" marT="0" marB="0" horzOverflow="overflow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12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1072" y="5334114"/>
            <a:ext cx="1892301" cy="219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9584" y="7632948"/>
            <a:ext cx="1515988" cy="10011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" name="Group"/>
          <p:cNvGrpSpPr/>
          <p:nvPr/>
        </p:nvGrpSpPr>
        <p:grpSpPr>
          <a:xfrm>
            <a:off x="19514669" y="11627914"/>
            <a:ext cx="11196628" cy="9564577"/>
            <a:chOff x="0" y="0"/>
            <a:chExt cx="11196626" cy="9564575"/>
          </a:xfrm>
        </p:grpSpPr>
        <p:pic>
          <p:nvPicPr>
            <p:cNvPr id="129" name="IMG_7797.jpeg" descr="IMG_7797.jpeg"/>
            <p:cNvPicPr>
              <a:picLocks noChangeAspect="1"/>
            </p:cNvPicPr>
            <p:nvPr/>
          </p:nvPicPr>
          <p:blipFill>
            <a:blip r:embed="rId7"/>
            <a:srcRect t="1852"/>
            <a:stretch>
              <a:fillRect/>
            </a:stretch>
          </p:blipFill>
          <p:spPr>
            <a:xfrm>
              <a:off x="0" y="10318"/>
              <a:ext cx="3208448" cy="5748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" name="IMG_7796.jpeg" descr="IMG_7796.jpe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433328" y="0"/>
              <a:ext cx="3753658" cy="575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Image" descr="Image"/>
            <p:cNvPicPr>
              <a:picLocks noChangeAspect="1"/>
            </p:cNvPicPr>
            <p:nvPr/>
          </p:nvPicPr>
          <p:blipFill>
            <a:blip r:embed="rId9"/>
            <a:srcRect l="2074" b="3321"/>
            <a:stretch>
              <a:fillRect/>
            </a:stretch>
          </p:blipFill>
          <p:spPr>
            <a:xfrm>
              <a:off x="26885" y="6010378"/>
              <a:ext cx="5636729" cy="3554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Image" descr="Image"/>
            <p:cNvPicPr>
              <a:picLocks noChangeAspect="1"/>
            </p:cNvPicPr>
            <p:nvPr/>
          </p:nvPicPr>
          <p:blipFill>
            <a:blip r:embed="rId10"/>
            <a:srcRect l="7236" t="1974" r="9315" b="1974"/>
            <a:stretch>
              <a:fillRect/>
            </a:stretch>
          </p:blipFill>
          <p:spPr>
            <a:xfrm>
              <a:off x="7401726" y="1190"/>
              <a:ext cx="3794861" cy="5757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Image" descr="Image"/>
            <p:cNvPicPr>
              <a:picLocks noChangeAspect="1"/>
            </p:cNvPicPr>
            <p:nvPr/>
          </p:nvPicPr>
          <p:blipFill>
            <a:blip r:embed="rId11"/>
            <a:srcRect l="6352" t="7772" r="13846" b="14357"/>
            <a:stretch>
              <a:fillRect/>
            </a:stretch>
          </p:blipFill>
          <p:spPr>
            <a:xfrm>
              <a:off x="5867805" y="6013156"/>
              <a:ext cx="5328822" cy="355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5" name="Text Box 36"/>
          <p:cNvSpPr txBox="1"/>
          <p:nvPr/>
        </p:nvSpPr>
        <p:spPr>
          <a:xfrm>
            <a:off x="19474068" y="10615651"/>
            <a:ext cx="11236854" cy="892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749" tIns="57749" rIns="57749" bIns="57749">
            <a:spAutoFit/>
          </a:bodyPr>
          <a:lstStyle>
            <a:lvl1pPr defTabSz="3762375">
              <a:spcBef>
                <a:spcPts val="1500"/>
              </a:spcBef>
              <a:defRPr b="1"/>
            </a:lvl1pPr>
          </a:lstStyle>
          <a:p>
            <a:r>
              <a:t>Pictures 1-5. LUMC PVB Initiatives, including “Spinning Babies” Class, L&amp;D Poster with “Competitions”, and more</a:t>
            </a:r>
          </a:p>
        </p:txBody>
      </p:sp>
      <p:grpSp>
        <p:nvGrpSpPr>
          <p:cNvPr id="138" name="Rectangle 25"/>
          <p:cNvGrpSpPr/>
          <p:nvPr/>
        </p:nvGrpSpPr>
        <p:grpSpPr>
          <a:xfrm>
            <a:off x="30937451" y="5284206"/>
            <a:ext cx="7470271" cy="1992116"/>
            <a:chOff x="0" y="-575471"/>
            <a:chExt cx="7470270" cy="1992114"/>
          </a:xfrm>
        </p:grpSpPr>
        <p:sp>
          <p:nvSpPr>
            <p:cNvPr id="136" name="Rectangle"/>
            <p:cNvSpPr/>
            <p:nvPr/>
          </p:nvSpPr>
          <p:spPr>
            <a:xfrm>
              <a:off x="-1" y="-1"/>
              <a:ext cx="7470272" cy="860989"/>
            </a:xfrm>
            <a:prstGeom prst="rect">
              <a:avLst/>
            </a:prstGeom>
            <a:solidFill>
              <a:srgbClr val="78002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762375">
                <a:defRPr sz="13100"/>
              </a:pPr>
              <a:endParaRPr/>
            </a:p>
          </p:txBody>
        </p:sp>
        <p:sp>
          <p:nvSpPr>
            <p:cNvPr id="137" name="Future Goals"/>
            <p:cNvSpPr txBox="1"/>
            <p:nvPr/>
          </p:nvSpPr>
          <p:spPr>
            <a:xfrm>
              <a:off x="1228893" y="-575472"/>
              <a:ext cx="5012485" cy="1992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7749" tIns="57749" rIns="57749" bIns="57749" numCol="1" anchor="ctr">
              <a:noAutofit/>
            </a:bodyPr>
            <a:lstStyle>
              <a:lvl1pPr algn="ctr" defTabSz="3762375">
                <a:defRPr sz="4400" b="1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Future Goals</a:t>
              </a:r>
            </a:p>
          </p:txBody>
        </p:sp>
      </p:grpSp>
      <p:sp>
        <p:nvSpPr>
          <p:cNvPr id="139" name="1. PVB Grand Rounds…"/>
          <p:cNvSpPr txBox="1"/>
          <p:nvPr/>
        </p:nvSpPr>
        <p:spPr>
          <a:xfrm>
            <a:off x="30766571" y="6904750"/>
            <a:ext cx="7464426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489284" indent="-260684" defTabSz="4572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1. PVB Grand Rounds</a:t>
            </a:r>
          </a:p>
          <a:p>
            <a:pPr marL="489284" indent="-260684" defTabSz="4572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2. Publishing provider-level data</a:t>
            </a:r>
          </a:p>
          <a:p>
            <a:pPr marL="489284" indent="-260684" defTabSz="4572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3. Continued education for doctors and nurses</a:t>
            </a:r>
          </a:p>
        </p:txBody>
      </p:sp>
      <p:grpSp>
        <p:nvGrpSpPr>
          <p:cNvPr id="142" name="Rectangle 25"/>
          <p:cNvGrpSpPr/>
          <p:nvPr/>
        </p:nvGrpSpPr>
        <p:grpSpPr>
          <a:xfrm>
            <a:off x="30937451" y="7921421"/>
            <a:ext cx="7470271" cy="1992116"/>
            <a:chOff x="0" y="-575471"/>
            <a:chExt cx="7470270" cy="1992114"/>
          </a:xfrm>
        </p:grpSpPr>
        <p:sp>
          <p:nvSpPr>
            <p:cNvPr id="140" name="Rectangle"/>
            <p:cNvSpPr/>
            <p:nvPr/>
          </p:nvSpPr>
          <p:spPr>
            <a:xfrm>
              <a:off x="-1" y="-1"/>
              <a:ext cx="7470272" cy="860989"/>
            </a:xfrm>
            <a:prstGeom prst="rect">
              <a:avLst/>
            </a:prstGeom>
            <a:solidFill>
              <a:srgbClr val="78002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3762375">
                <a:defRPr sz="13100"/>
              </a:pPr>
              <a:endParaRPr/>
            </a:p>
          </p:txBody>
        </p:sp>
        <p:sp>
          <p:nvSpPr>
            <p:cNvPr id="141" name="Barriers"/>
            <p:cNvSpPr txBox="1"/>
            <p:nvPr/>
          </p:nvSpPr>
          <p:spPr>
            <a:xfrm>
              <a:off x="1228893" y="-575472"/>
              <a:ext cx="5012485" cy="1992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7749" tIns="57749" rIns="57749" bIns="57749" numCol="1" anchor="ctr">
              <a:noAutofit/>
            </a:bodyPr>
            <a:lstStyle>
              <a:lvl1pPr algn="ctr" defTabSz="3762375">
                <a:defRPr sz="4400" b="1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r>
                <a:t>Barriers</a:t>
              </a:r>
            </a:p>
          </p:txBody>
        </p:sp>
      </p:grpSp>
      <p:sp>
        <p:nvSpPr>
          <p:cNvPr id="143" name="High L&amp;D nurse turnover, likely related to COVID-19, makes 1:1 nursing challenging and increases the costs of PVB classes and education."/>
          <p:cNvSpPr txBox="1"/>
          <p:nvPr/>
        </p:nvSpPr>
        <p:spPr>
          <a:xfrm>
            <a:off x="30766571" y="9488045"/>
            <a:ext cx="7464426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489284" indent="-260684" defTabSz="457200"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High L&amp;D nurse turnover, likely related to COVID-19, makes 1:1 nursing challenging and increases the costs of PVB classes and education.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93178" y="6996093"/>
            <a:ext cx="1828801" cy="97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 Design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 Design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926</Words>
  <Application>Microsoft Macintosh PowerPoint</Application>
  <PresentationFormat>Custom</PresentationFormat>
  <Paragraphs>79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Cambria</vt:lpstr>
      <vt:lpstr>Times New Roman</vt:lpstr>
      <vt:lpstr>Default Design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Heisler, Elise</cp:lastModifiedBy>
  <cp:revision>1</cp:revision>
  <dcterms:modified xsi:type="dcterms:W3CDTF">2021-09-14T03:04:18Z</dcterms:modified>
</cp:coreProperties>
</file>