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8"/>
  </p:notesMasterIdLst>
  <p:sldIdLst>
    <p:sldId id="1032" r:id="rId2"/>
    <p:sldId id="1033" r:id="rId3"/>
    <p:sldId id="1036" r:id="rId4"/>
    <p:sldId id="1063" r:id="rId5"/>
    <p:sldId id="1058" r:id="rId6"/>
    <p:sldId id="1059" r:id="rId7"/>
    <p:sldId id="1060" r:id="rId8"/>
    <p:sldId id="1034" r:id="rId9"/>
    <p:sldId id="1053" r:id="rId10"/>
    <p:sldId id="1049" r:id="rId11"/>
    <p:sldId id="1051" r:id="rId12"/>
    <p:sldId id="1057" r:id="rId13"/>
    <p:sldId id="1050" r:id="rId14"/>
    <p:sldId id="1062" r:id="rId15"/>
    <p:sldId id="1061" r:id="rId16"/>
    <p:sldId id="103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3" clrIdx="0">
    <p:extLst/>
  </p:cmAuthor>
  <p:cmAuthor id="2" name="Weiss, Daniel" initials="WD" lastIdx="9" clrIdx="1"/>
  <p:cmAuthor id="3" name="Daniel Weiss" initials="DW" lastIdx="1" clrIdx="2">
    <p:extLst>
      <p:ext uri="{19B8F6BF-5375-455C-9EA6-DF929625EA0E}">
        <p15:presenceInfo xmlns:p15="http://schemas.microsoft.com/office/powerpoint/2012/main" userId="Daniel Weis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17B"/>
    <a:srgbClr val="004990"/>
    <a:srgbClr val="F58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77" autoAdjust="0"/>
    <p:restoredTop sz="88944" autoAdjust="0"/>
  </p:normalViewPr>
  <p:slideViewPr>
    <p:cSldViewPr>
      <p:cViewPr varScale="1">
        <p:scale>
          <a:sx n="78" d="100"/>
          <a:sy n="78" d="100"/>
        </p:scale>
        <p:origin x="148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2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1234E4B-760D-4C12-91CE-F6FE2BFE65B3}" type="datetimeFigureOut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99399BA-D265-4DD5-B172-CF7BBEF04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MNO-OB, MNO-Neo,</a:t>
            </a:r>
            <a:r>
              <a:rPr lang="en-US" baseline="0" dirty="0" smtClean="0"/>
              <a:t> IPLARC, IPAC</a:t>
            </a:r>
          </a:p>
          <a:p>
            <a:endParaRPr lang="en-US" baseline="0" dirty="0" smtClean="0"/>
          </a:p>
          <a:p>
            <a:r>
              <a:rPr lang="en-US" baseline="0" dirty="0" smtClean="0"/>
              <a:t>Gold </a:t>
            </a:r>
            <a:r>
              <a:rPr lang="en-US" baseline="0" dirty="0" smtClean="0">
                <a:sym typeface="Wingdings" panose="05000000000000000000" pitchFamily="2" charset="2"/>
              </a:rPr>
              <a:t> Bronze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400F9-CF10-4F94-84BB-F76AD0810D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62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https://redcap.healthlnk.org/surveys/?s=CM9LTJ9D77  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1044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https://redcap.healthlnk.org/surveys/?s=CM9LTJ9D77  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2053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3922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616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10/22/19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178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66612A4-6D1F-48D9-852B-48910445E01B}" type="slidenum">
              <a:rPr lang="en-US" smtClean="0">
                <a:latin typeface="Calibri" pitchFamily="34" charset="0"/>
              </a:rPr>
              <a:pPr eaLnBrk="1" hangingPunct="1"/>
              <a:t>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463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 ALL Winners *</a:t>
            </a:r>
            <a:r>
              <a:rPr lang="en-US" dirty="0" err="1" smtClean="0"/>
              <a:t>asterics</a:t>
            </a:r>
            <a:r>
              <a:rPr lang="en-US" dirty="0" smtClean="0"/>
              <a:t> for</a:t>
            </a:r>
            <a:r>
              <a:rPr lang="en-US" baseline="0" dirty="0" smtClean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56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 ALL Winners *</a:t>
            </a:r>
            <a:r>
              <a:rPr lang="en-US" dirty="0" err="1" smtClean="0"/>
              <a:t>asterics</a:t>
            </a:r>
            <a:r>
              <a:rPr lang="en-US" dirty="0" smtClean="0"/>
              <a:t> for</a:t>
            </a:r>
            <a:r>
              <a:rPr lang="en-US" baseline="0" dirty="0" smtClean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788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 ALL Winners *</a:t>
            </a:r>
            <a:r>
              <a:rPr lang="en-US" dirty="0" err="1" smtClean="0"/>
              <a:t>asterics</a:t>
            </a:r>
            <a:r>
              <a:rPr lang="en-US" dirty="0" smtClean="0"/>
              <a:t> for</a:t>
            </a:r>
            <a:r>
              <a:rPr lang="en-US" baseline="0" dirty="0" smtClean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993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 ALL Winners *</a:t>
            </a:r>
            <a:r>
              <a:rPr lang="en-US" dirty="0" err="1" smtClean="0"/>
              <a:t>asterics</a:t>
            </a:r>
            <a:r>
              <a:rPr lang="en-US" dirty="0" smtClean="0"/>
              <a:t> for</a:t>
            </a:r>
            <a:r>
              <a:rPr lang="en-US" baseline="0" dirty="0" smtClean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847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 ALL Winners *</a:t>
            </a:r>
            <a:r>
              <a:rPr lang="en-US" dirty="0" err="1" smtClean="0"/>
              <a:t>asterics</a:t>
            </a:r>
            <a:r>
              <a:rPr lang="en-US" dirty="0" smtClean="0"/>
              <a:t> for</a:t>
            </a:r>
            <a:r>
              <a:rPr lang="en-US" baseline="0" dirty="0" smtClean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347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66612A4-6D1F-48D9-852B-48910445E01B}" type="slidenum">
              <a:rPr lang="en-US" smtClean="0">
                <a:latin typeface="Calibri" pitchFamily="34" charset="0"/>
              </a:rPr>
              <a:pPr eaLnBrk="1" hangingPunct="1"/>
              <a:t>8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626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endParaRPr lang="en-US" altLang="en-US" baseline="0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E33F94C-C7C4-40F1-8D43-2A90996B2406}" type="slidenum">
              <a:rPr lang="en-US" altLang="en-US">
                <a:latin typeface="Calibri" pitchFamily="34" charset="0"/>
              </a:rPr>
              <a:pPr/>
              <a:t>9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92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53AD7-A772-4F83-850B-482C70935EA4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8331-DEC2-4D1E-95D5-94283CB87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65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490D-0CE4-426E-81CB-E242CE6E39A4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D56C-8F5E-4BF1-A54B-E96394A13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33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C6C1-0ABC-4A83-A3E1-9B004532B0F2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9B1A-798E-4F1D-851E-F36AC3C87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97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7B97-2A19-4469-BBC1-5124779FD32E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23B2-1968-4158-BBF8-33ADF3172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53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1ED6-1809-467D-BA74-8EA1DF4B6FEF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8077-2CE4-4A8C-806A-F9B27078C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05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BA54-BB09-45EF-8BE5-86E399F21075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83E2C-C682-4CCB-812E-4FD1E6CD7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75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9E3F-723A-48F5-86C3-1FB2ADC6C9E9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229A-B942-495A-807D-33D353104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9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EB86-460D-47CC-9347-A33D2320FEE6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6943-E090-48BD-85BF-C3499FDF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62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BE47-7B98-409F-8AB7-EBBB77D90BF3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FB53-311B-43CA-B7CE-1F80A678A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34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7D64-CF7F-42F3-8C27-B520EE2453CF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50D0-02D5-42FB-907E-376816E2D5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72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9569-1CBE-4B22-934C-222D1AA93EE5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6CB7-50F3-4CEB-A4DC-7F1C42559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03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6218B61-2C44-4426-BE0D-62AFE46C727B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215A01-EBC1-45C7-9A9D-8A83BBE99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lpqc.org/ilpqc-2020-virtual-ob-face-to-fac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ilpqc.org/ilpqc-2020-virtual-ob-face-to-face/-" TargetMode="External"/><Relationship Id="rId4" Type="http://schemas.openxmlformats.org/officeDocument/2006/relationships/hyperlink" Target="mailto:info@ilpqc.or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lpqc.org/ilpqc-2020-virtual-ob-face-to-fac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ilpqc.org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hyperlink" Target="http://www.ilpqc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lpqc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lpqc.org/ilpqc-2020-virtual-ob-face-to-fac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image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2" y="1225312"/>
            <a:ext cx="32146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3200400" y="4343400"/>
            <a:ext cx="5410200" cy="12954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rgbClr val="898989"/>
                </a:solidFill>
              </a:rPr>
              <a:t>May 20, 2020</a:t>
            </a:r>
          </a:p>
          <a:p>
            <a:pPr eaLnBrk="1" hangingPunct="1"/>
            <a:r>
              <a:rPr lang="en-US" altLang="en-US" sz="2000" dirty="0">
                <a:solidFill>
                  <a:srgbClr val="898989"/>
                </a:solidFill>
              </a:rPr>
              <a:t>9am – </a:t>
            </a:r>
            <a:r>
              <a:rPr lang="en-US" altLang="en-US" sz="2000" dirty="0" smtClean="0">
                <a:solidFill>
                  <a:srgbClr val="898989"/>
                </a:solidFill>
              </a:rPr>
              <a:t>3:15pm</a:t>
            </a:r>
            <a:endParaRPr lang="en-US" altLang="en-US" sz="2000" dirty="0">
              <a:solidFill>
                <a:srgbClr val="898989"/>
              </a:solidFill>
            </a:endParaRPr>
          </a:p>
        </p:txBody>
      </p:sp>
      <p:sp>
        <p:nvSpPr>
          <p:cNvPr id="2053" name="Title 1"/>
          <p:cNvSpPr>
            <a:spLocks noGrp="1"/>
          </p:cNvSpPr>
          <p:nvPr>
            <p:ph type="ctrTitle"/>
          </p:nvPr>
        </p:nvSpPr>
        <p:spPr>
          <a:xfrm>
            <a:off x="3048000" y="2052400"/>
            <a:ext cx="6019800" cy="162242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4990"/>
                </a:solidFill>
                <a:latin typeface="Goudy Old Style" pitchFamily="18" charset="0"/>
                <a:ea typeface="ＭＳ Ｐゴシック" pitchFamily="34" charset="-128"/>
              </a:rPr>
              <a:t>QI Excellence Awards, Virtual Storyboard Session, and Transition to Breakouts</a:t>
            </a:r>
            <a:endParaRPr lang="en-US" altLang="en-US" sz="3200" b="1" dirty="0" smtClean="0">
              <a:solidFill>
                <a:srgbClr val="004990"/>
              </a:solidFill>
              <a:latin typeface="Goudy Old Style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452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Virtual team storyboard session &amp; lunch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BC7D3-7B25-4FDD-856F-1603EF21A3C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29414" y="394969"/>
            <a:ext cx="8229600" cy="869951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rgbClr val="F58466"/>
                </a:solidFill>
                <a:latin typeface="Goudy Old Style" pitchFamily="18" charset="0"/>
              </a:rPr>
              <a:t>Virtual Storyboards </a:t>
            </a: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Session</a:t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11:40pm – </a:t>
            </a:r>
            <a:r>
              <a:rPr lang="en-US" sz="4000" dirty="0" smtClean="0">
                <a:solidFill>
                  <a:srgbClr val="F58466"/>
                </a:solidFill>
                <a:latin typeface="Goudy Old Style" pitchFamily="18" charset="0"/>
              </a:rPr>
              <a:t>12:30pm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355678" y="1379378"/>
            <a:ext cx="8577072" cy="4525963"/>
          </a:xfrm>
        </p:spPr>
        <p:txBody>
          <a:bodyPr/>
          <a:lstStyle/>
          <a:p>
            <a:r>
              <a:rPr lang="en-US" sz="2200" dirty="0" smtClean="0"/>
              <a:t>Storyboards and Steal Shamelessly Document can be found on the ILPQC 2020 Virtual OB Face to Face Website: </a:t>
            </a:r>
            <a:r>
              <a:rPr lang="en-US" sz="2200" dirty="0" smtClean="0">
                <a:hlinkClick r:id="rId3"/>
              </a:rPr>
              <a:t>https://ilpqc.org/ilpqc-2020-virtual-ob-face-to-face/</a:t>
            </a:r>
            <a:r>
              <a:rPr lang="en-US" sz="2200" dirty="0" smtClean="0"/>
              <a:t>  (Password: OBF2F2020) </a:t>
            </a:r>
          </a:p>
          <a:p>
            <a:r>
              <a:rPr lang="en-US" sz="2200" dirty="0" smtClean="0"/>
              <a:t>Browse through all of the storyboards, listed alphabetically &amp; with a unique OB identifier (i.e. OB 1, OB 5…)</a:t>
            </a:r>
          </a:p>
          <a:p>
            <a:r>
              <a:rPr lang="en-US" sz="2200" dirty="0" smtClean="0"/>
              <a:t>Email </a:t>
            </a:r>
            <a:r>
              <a:rPr lang="en-US" sz="2200" dirty="0" smtClean="0"/>
              <a:t>us at </a:t>
            </a:r>
            <a:r>
              <a:rPr lang="en-US" sz="2200" dirty="0" smtClean="0">
                <a:hlinkClick r:id="rId4"/>
              </a:rPr>
              <a:t>info@ilpqc.org</a:t>
            </a:r>
            <a:r>
              <a:rPr lang="en-US" sz="2200" dirty="0" smtClean="0"/>
              <a:t> with something you’ll take back to your team from the storyboards in your Steal </a:t>
            </a:r>
            <a:r>
              <a:rPr lang="en-US" sz="2200" dirty="0"/>
              <a:t>Shamelessly </a:t>
            </a:r>
            <a:r>
              <a:rPr lang="en-US" sz="2200" dirty="0" smtClean="0"/>
              <a:t>Document or an email titled “Storyboards” </a:t>
            </a:r>
            <a:r>
              <a:rPr lang="en-US" sz="2200" dirty="0"/>
              <a:t>to be enrolled in a raffle to win $50 Amazon gift </a:t>
            </a:r>
            <a:r>
              <a:rPr lang="en-US" sz="2200" dirty="0" smtClean="0"/>
              <a:t>cards to be awarded at the end of the meeting!</a:t>
            </a:r>
            <a:endParaRPr lang="en-US" sz="2200" dirty="0"/>
          </a:p>
          <a:p>
            <a:r>
              <a:rPr lang="en-US" sz="2200" dirty="0"/>
              <a:t>Vote for your top storyboard and submit your vote into the link on </a:t>
            </a:r>
            <a:r>
              <a:rPr lang="en-US" sz="2200" dirty="0">
                <a:hlinkClick r:id="rId5"/>
              </a:rPr>
              <a:t>https://ilpqc.org/ilpqc-2020-virtual-ob-face-to-face/-</a:t>
            </a:r>
            <a:r>
              <a:rPr lang="en-US" sz="2200" dirty="0"/>
              <a:t> hospitals with most votes will receive </a:t>
            </a:r>
            <a:r>
              <a:rPr lang="en-US" sz="2200" dirty="0" smtClean="0"/>
              <a:t>awards!</a:t>
            </a: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6" name="Rounded Rectangle 5"/>
          <p:cNvSpPr/>
          <p:nvPr/>
        </p:nvSpPr>
        <p:spPr>
          <a:xfrm>
            <a:off x="796114" y="6019800"/>
            <a:ext cx="7696200" cy="6268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All links above also available on OB Face to Face Webpage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68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0"/>
            <a:ext cx="4592549" cy="32700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29414" y="394969"/>
            <a:ext cx="8229600" cy="869951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rgbClr val="F58466"/>
                </a:solidFill>
                <a:latin typeface="Goudy Old Style" pitchFamily="18" charset="0"/>
              </a:rPr>
              <a:t>Virtual Storyboards </a:t>
            </a: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Session</a:t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11:40pm – </a:t>
            </a:r>
            <a:r>
              <a:rPr lang="en-US" sz="4000" dirty="0" smtClean="0">
                <a:solidFill>
                  <a:srgbClr val="F58466"/>
                </a:solidFill>
                <a:latin typeface="Goudy Old Style" pitchFamily="18" charset="0"/>
              </a:rPr>
              <a:t>12:30pm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2667000"/>
            <a:ext cx="5061164" cy="37096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ounded Rectangle 6"/>
          <p:cNvSpPr/>
          <p:nvPr/>
        </p:nvSpPr>
        <p:spPr>
          <a:xfrm>
            <a:off x="381000" y="4962939"/>
            <a:ext cx="2743200" cy="141375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All links available on OB Face to Face Webpage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55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OB Breakout Session Logistics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BC7D3-7B25-4FDD-856F-1603EF21A3C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13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9951"/>
          </a:xfrm>
          <a:noFill/>
        </p:spPr>
        <p:txBody>
          <a:bodyPr/>
          <a:lstStyle/>
          <a:p>
            <a:r>
              <a:rPr lang="en-US" sz="4000" smtClean="0">
                <a:solidFill>
                  <a:srgbClr val="F58466"/>
                </a:solidFill>
                <a:latin typeface="Goudy Old Style" pitchFamily="18" charset="0"/>
              </a:rPr>
              <a:t>Breakout </a:t>
            </a:r>
            <a:r>
              <a:rPr lang="en-US" sz="4000" dirty="0" smtClean="0">
                <a:solidFill>
                  <a:srgbClr val="F58466"/>
                </a:solidFill>
                <a:latin typeface="Goudy Old Style" pitchFamily="18" charset="0"/>
              </a:rPr>
              <a:t>Session </a:t>
            </a:r>
            <a:br>
              <a:rPr lang="en-US" sz="4000" dirty="0" smtClean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 smtClean="0">
                <a:solidFill>
                  <a:srgbClr val="F58466"/>
                </a:solidFill>
                <a:latin typeface="Goudy Old Style" pitchFamily="18" charset="0"/>
              </a:rPr>
              <a:t>Initial Steps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525963"/>
          </a:xfrm>
        </p:spPr>
        <p:txBody>
          <a:bodyPr/>
          <a:lstStyle/>
          <a:p>
            <a:r>
              <a:rPr lang="en-US" sz="2800" dirty="0" smtClean="0"/>
              <a:t>At 12:15 go to the ILPQC Face to Face webpage (</a:t>
            </a:r>
            <a:r>
              <a:rPr lang="en-US" sz="2800" dirty="0">
                <a:hlinkClick r:id="rId3"/>
              </a:rPr>
              <a:t>https://ilpqc.org/ilpqc-2020-virtual-ob-face-to-face/</a:t>
            </a:r>
            <a:r>
              <a:rPr lang="en-US" sz="2800" dirty="0"/>
              <a:t>  (Password: OBF2F2020) </a:t>
            </a:r>
            <a:r>
              <a:rPr lang="en-US" sz="2800" dirty="0" smtClean="0"/>
              <a:t>and click the </a:t>
            </a:r>
            <a:r>
              <a:rPr lang="en-US" sz="2800" dirty="0"/>
              <a:t>zoom </a:t>
            </a:r>
            <a:r>
              <a:rPr lang="en-US" sz="2800" dirty="0" smtClean="0"/>
              <a:t>link for the breakout session #1 that you selected during registration.</a:t>
            </a:r>
          </a:p>
          <a:p>
            <a:r>
              <a:rPr lang="en-US" sz="2800" dirty="0" smtClean="0"/>
              <a:t>The link will take you to a zoom meeting with an ILPQC Central Host (Dan Weiss, Autumn Perrault, or Patti Lee King) where we will actively move participants into their selected breakout session. </a:t>
            </a:r>
          </a:p>
          <a:p>
            <a:r>
              <a:rPr lang="en-US" sz="2800" dirty="0" smtClean="0"/>
              <a:t>Participants will need to “raise their hands” to opt into their breakout session. </a:t>
            </a:r>
          </a:p>
          <a:p>
            <a:r>
              <a:rPr lang="en-US" sz="2800" dirty="0" smtClean="0"/>
              <a:t>The Breakout Session #1 discussion will start at 12:30pm</a:t>
            </a:r>
          </a:p>
        </p:txBody>
      </p:sp>
    </p:spTree>
    <p:extLst>
      <p:ext uri="{BB962C8B-B14F-4D97-AF65-F5344CB8AC3E}">
        <p14:creationId xmlns:p14="http://schemas.microsoft.com/office/powerpoint/2010/main" val="106206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9FB53-311B-43CA-B7CE-1F80A678A235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4300" y="838200"/>
            <a:ext cx="59055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MNO-OB: Finishing Strong / Key Strategies for </a:t>
            </a:r>
            <a:r>
              <a:rPr lang="en-US" sz="2000" dirty="0" smtClean="0">
                <a:solidFill>
                  <a:srgbClr val="004990"/>
                </a:solidFill>
                <a:latin typeface="+mn-lt"/>
              </a:rPr>
              <a:t>Success 1 &amp; 2</a:t>
            </a:r>
            <a:endParaRPr lang="en-US" sz="20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MNO-OB: Preparing for </a:t>
            </a:r>
            <a:r>
              <a:rPr lang="en-US" sz="2000" dirty="0" smtClean="0">
                <a:solidFill>
                  <a:srgbClr val="004990"/>
                </a:solidFill>
                <a:latin typeface="+mn-lt"/>
              </a:rPr>
              <a:t>Sustainability 1 &amp;2</a:t>
            </a:r>
            <a:endParaRPr lang="en-US" sz="20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MNO-OB: Optimize </a:t>
            </a:r>
            <a:r>
              <a:rPr lang="en-US" sz="2000" dirty="0" err="1">
                <a:solidFill>
                  <a:srgbClr val="004990"/>
                </a:solidFill>
                <a:latin typeface="+mn-lt"/>
              </a:rPr>
              <a:t>Narcan</a:t>
            </a:r>
            <a:r>
              <a:rPr lang="en-US" sz="2000" dirty="0">
                <a:solidFill>
                  <a:srgbClr val="004990"/>
                </a:solidFill>
                <a:latin typeface="+mn-lt"/>
              </a:rPr>
              <a:t> Counseling &amp; Access</a:t>
            </a: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Immediate Postpartum LARC (IPLARC): Sustainability &amp; Billing</a:t>
            </a: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Improving Postpartum Access to Care (IPAC): Sustainability &amp; Billing</a:t>
            </a: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PVB: Data Collection </a:t>
            </a:r>
            <a:r>
              <a:rPr lang="en-US" sz="2000" dirty="0" smtClean="0">
                <a:solidFill>
                  <a:srgbClr val="004990"/>
                </a:solidFill>
                <a:latin typeface="+mn-lt"/>
              </a:rPr>
              <a:t>Strategies 1 &amp; 2</a:t>
            </a:r>
            <a:endParaRPr lang="en-US" sz="20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PVB: Unpacking the Toolkit / Getting </a:t>
            </a:r>
            <a:r>
              <a:rPr lang="en-US" sz="2000" dirty="0" smtClean="0">
                <a:solidFill>
                  <a:srgbClr val="004990"/>
                </a:solidFill>
                <a:latin typeface="+mn-lt"/>
              </a:rPr>
              <a:t>Started 1 &amp; 2</a:t>
            </a:r>
            <a:endParaRPr lang="en-US" sz="20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Obstetrics Chair / Obstetrics Leadership Breakout</a:t>
            </a:r>
          </a:p>
          <a:p>
            <a:pPr marL="342900" lvl="0" indent="-342900">
              <a:buFont typeface="+mj-lt"/>
              <a:buAutoNum type="arabicPeriod"/>
            </a:pPr>
            <a:endParaRPr lang="en-US" sz="800" dirty="0">
              <a:solidFill>
                <a:srgbClr val="004990"/>
              </a:solidFill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dirty="0">
                <a:solidFill>
                  <a:srgbClr val="004990"/>
                </a:solidFill>
                <a:latin typeface="+mn-lt"/>
              </a:rPr>
              <a:t>State &amp; Community Partner Breakout</a:t>
            </a:r>
          </a:p>
          <a:p>
            <a:pPr marL="457200" indent="-457200">
              <a:buClr>
                <a:srgbClr val="004990"/>
              </a:buClr>
              <a:buFont typeface="+mj-lt"/>
              <a:buAutoNum type="arabicPeriod"/>
            </a:pPr>
            <a:endParaRPr lang="en-US" sz="2000" dirty="0">
              <a:solidFill>
                <a:srgbClr val="004990"/>
              </a:solidFill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152400"/>
            <a:ext cx="7086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000" b="1" dirty="0" smtClean="0">
                <a:solidFill>
                  <a:srgbClr val="F58466"/>
                </a:solidFill>
                <a:latin typeface="Goudy Old Style" pitchFamily="18" charset="0"/>
              </a:rPr>
              <a:t>OB </a:t>
            </a:r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Breakout Sessions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15100" y="58882"/>
            <a:ext cx="2455718" cy="375111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Click Breakout </a:t>
            </a:r>
            <a:r>
              <a:rPr lang="en-US" sz="2400" dirty="0"/>
              <a:t>Sessions </a:t>
            </a:r>
            <a:r>
              <a:rPr lang="en-US" sz="2400" dirty="0" smtClean="0"/>
              <a:t>Link at 12:15 to join the zoom meeting to be assigned to your breakout session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688282" y="4173759"/>
            <a:ext cx="2455718" cy="23845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Breakout sessions run from</a:t>
            </a:r>
          </a:p>
          <a:p>
            <a:pPr algn="ctr"/>
            <a:r>
              <a:rPr lang="en-US" sz="2400" dirty="0" smtClean="0"/>
              <a:t>#1: 12:30-1:15</a:t>
            </a:r>
          </a:p>
          <a:p>
            <a:pPr algn="ctr"/>
            <a:r>
              <a:rPr lang="en-US" sz="2400" dirty="0" smtClean="0"/>
              <a:t>#2:  1:30-2:15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0572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38862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0" y="4942644"/>
            <a:ext cx="9144000" cy="1915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rved Up Ribbon 1"/>
          <p:cNvSpPr/>
          <p:nvPr/>
        </p:nvSpPr>
        <p:spPr>
          <a:xfrm>
            <a:off x="76200" y="3261695"/>
            <a:ext cx="9067800" cy="1295400"/>
          </a:xfrm>
          <a:prstGeom prst="ellipseRibbon2">
            <a:avLst>
              <a:gd name="adj1" fmla="val 50077"/>
              <a:gd name="adj2" fmla="val 55689"/>
              <a:gd name="adj3" fmla="val 30688"/>
            </a:avLst>
          </a:prstGeom>
          <a:solidFill>
            <a:srgbClr val="F584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3324620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4990"/>
                </a:solidFill>
                <a:latin typeface="Goudy Old Style" panose="02020502050305020303" pitchFamily="18" charset="0"/>
              </a:rPr>
              <a:t>THANKS TO OUR</a:t>
            </a:r>
            <a:endParaRPr lang="en-US" sz="3200" b="1" dirty="0">
              <a:solidFill>
                <a:srgbClr val="004990"/>
              </a:solidFill>
              <a:latin typeface="Goudy Old Style" panose="020205020503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78451" y="4353580"/>
            <a:ext cx="1846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4990"/>
                </a:solidFill>
                <a:latin typeface="Goudy Old Style" panose="02020502050305020303" pitchFamily="18" charset="0"/>
              </a:rPr>
              <a:t>FUNDERS</a:t>
            </a:r>
            <a:endParaRPr lang="en-US" sz="2800" b="1" dirty="0">
              <a:solidFill>
                <a:srgbClr val="004990"/>
              </a:solidFill>
              <a:latin typeface="Goudy Old Style" panose="020205020503050203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63" y="5192824"/>
            <a:ext cx="2438399" cy="700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0883" y="5101399"/>
            <a:ext cx="1852841" cy="86067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8640" y="4926793"/>
            <a:ext cx="2391559" cy="1169207"/>
          </a:xfrm>
          <a:prstGeom prst="rect">
            <a:avLst/>
          </a:prstGeom>
        </p:spPr>
      </p:pic>
      <p:pic>
        <p:nvPicPr>
          <p:cNvPr id="1026" name="Picture 2" descr="Image result for cdc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20277" y="4926793"/>
            <a:ext cx="1469069" cy="111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2900" y="6043286"/>
            <a:ext cx="8648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F58466"/>
              </a:buClr>
              <a:defRPr/>
            </a:pPr>
            <a:r>
              <a:rPr lang="en-US" dirty="0"/>
              <a:t>Email  </a:t>
            </a:r>
            <a:r>
              <a:rPr lang="en-US" dirty="0">
                <a:hlinkClick r:id="rId8"/>
              </a:rPr>
              <a:t>info@ilpqc.org</a:t>
            </a:r>
            <a:r>
              <a:rPr lang="en-US" dirty="0"/>
              <a:t> or visit us at </a:t>
            </a:r>
            <a:r>
              <a:rPr lang="en-US" dirty="0">
                <a:hlinkClick r:id="rId9"/>
              </a:rPr>
              <a:t>www.ilpqc.org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970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305800" cy="66992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Awards and Recognitions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105400"/>
          </a:xfrm>
        </p:spPr>
        <p:txBody>
          <a:bodyPr/>
          <a:lstStyle/>
          <a:p>
            <a:pPr marL="0" indent="0">
              <a:buClr>
                <a:srgbClr val="F58466"/>
              </a:buClr>
              <a:buNone/>
            </a:pPr>
            <a:r>
              <a:rPr lang="en-US" sz="3600" b="1" dirty="0" smtClean="0"/>
              <a:t>11:30 – 11:40am</a:t>
            </a:r>
          </a:p>
          <a:p>
            <a:pPr>
              <a:buClr>
                <a:srgbClr val="F58466"/>
              </a:buClr>
            </a:pPr>
            <a:r>
              <a:rPr lang="en-US" sz="3600" dirty="0" smtClean="0"/>
              <a:t>Quality Improvement Awards for MNO-OB, MNO-Neo, IPLARC, and IPAC</a:t>
            </a:r>
          </a:p>
          <a:p>
            <a:pPr>
              <a:buClr>
                <a:srgbClr val="F58466"/>
              </a:buClr>
            </a:pPr>
            <a:r>
              <a:rPr lang="en-US" sz="3600" dirty="0" smtClean="0"/>
              <a:t>Storyboard Session Information</a:t>
            </a:r>
          </a:p>
          <a:p>
            <a:pPr>
              <a:buClr>
                <a:srgbClr val="F58466"/>
              </a:buClr>
            </a:pPr>
            <a:r>
              <a:rPr lang="en-US" sz="3600" dirty="0" smtClean="0"/>
              <a:t>Breakout Session Information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13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9144000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 </a:t>
            </a:r>
            <a:b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MNO-OB QI Award </a:t>
            </a:r>
            <a:b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of Excellence Winners!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76400"/>
            <a:ext cx="6248400" cy="4525963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 smtClean="0"/>
              <a:t>QI Champion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Advocate Good Samaritan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Advocate </a:t>
            </a:r>
            <a:r>
              <a:rPr lang="en-US" sz="1800" dirty="0"/>
              <a:t>Sherman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Barnes Jewish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Mount </a:t>
            </a:r>
            <a:r>
              <a:rPr lang="en-US" sz="1800" dirty="0"/>
              <a:t>Sinai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NM Central DuPage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NM </a:t>
            </a:r>
            <a:r>
              <a:rPr lang="en-US" sz="1800" dirty="0"/>
              <a:t>Northwestern Memorial Hospital*^</a:t>
            </a:r>
          </a:p>
          <a:p>
            <a:pPr>
              <a:buClr>
                <a:srgbClr val="F58466"/>
              </a:buClr>
            </a:pPr>
            <a:r>
              <a:rPr lang="en-US" sz="1800" dirty="0" err="1"/>
              <a:t>NorthShore</a:t>
            </a:r>
            <a:r>
              <a:rPr lang="en-US" sz="1800" dirty="0"/>
              <a:t> University </a:t>
            </a:r>
            <a:r>
              <a:rPr lang="en-US" sz="1800" dirty="0" err="1"/>
              <a:t>HealthSystem</a:t>
            </a:r>
            <a:r>
              <a:rPr lang="en-US" sz="1800" dirty="0"/>
              <a:t> Evanston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Palos </a:t>
            </a:r>
            <a:r>
              <a:rPr lang="en-US" sz="1800" dirty="0"/>
              <a:t>Health – Palos Hospital*^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Riverside Medical Center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Silver </a:t>
            </a:r>
            <a:r>
              <a:rPr lang="en-US" sz="1800" dirty="0"/>
              <a:t>Cross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SSM </a:t>
            </a:r>
            <a:r>
              <a:rPr lang="en-US" sz="1800" dirty="0"/>
              <a:t>Health St Mary's </a:t>
            </a:r>
            <a:r>
              <a:rPr lang="en-US" sz="1800" dirty="0" smtClean="0"/>
              <a:t>Hospital – St. Louis*</a:t>
            </a:r>
            <a:endParaRPr lang="en-US" sz="1800" dirty="0"/>
          </a:p>
          <a:p>
            <a:pPr>
              <a:buClr>
                <a:srgbClr val="F58466"/>
              </a:buClr>
            </a:pPr>
            <a:r>
              <a:rPr lang="en-US" sz="1800" dirty="0" smtClean="0"/>
              <a:t>UI Health – University of Illinois Hospital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488805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*Received QI Award November 2019 </a:t>
            </a:r>
          </a:p>
          <a:p>
            <a:r>
              <a:rPr lang="en-US" sz="1200" i="1" dirty="0" smtClean="0"/>
              <a:t>^Received Higher Level of QI Award Since November 2019 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70213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9144000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 </a:t>
            </a:r>
            <a:b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MNO-OB QI Award </a:t>
            </a:r>
            <a:b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of Excellence Winners!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31058" y="1578080"/>
            <a:ext cx="4343400" cy="4525963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 smtClean="0"/>
              <a:t>QI Leader: Systems &amp; Culture Change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Abraham Lincoln Memorial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Advocate </a:t>
            </a:r>
            <a:r>
              <a:rPr lang="en-US" sz="1800" dirty="0" err="1" smtClean="0"/>
              <a:t>BroMenn</a:t>
            </a:r>
            <a:r>
              <a:rPr lang="en-US" sz="1800" dirty="0" smtClean="0"/>
              <a:t> Hospital*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Advocate Christ Medical Center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Advocate Condell Medical Center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Advocate Illinois Masonic Medical Center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AMITA Health St. Alexius Medical Center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AMITA Health Adventist Medical Center Bolingbrook*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CGH Medical Center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Edward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HSHS St. Joseph’s Hospital- Breese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Illinois </a:t>
            </a:r>
            <a:r>
              <a:rPr lang="en-US" sz="1800" dirty="0"/>
              <a:t>Valley Community Hospital*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Little Company of Mary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Loyola University Medical Center*</a:t>
            </a:r>
          </a:p>
          <a:p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0771" y="6086348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*Received QI Award November 2019 </a:t>
            </a:r>
          </a:p>
          <a:p>
            <a:r>
              <a:rPr lang="en-US" sz="1200" i="1" dirty="0" smtClean="0"/>
              <a:t>^Received Higher Level of QI Award Since November 2019 </a:t>
            </a:r>
          </a:p>
          <a:p>
            <a:endParaRPr lang="en-US" sz="1200" i="1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570771" y="1582999"/>
            <a:ext cx="4572000" cy="4525963"/>
          </a:xfrm>
        </p:spPr>
        <p:txBody>
          <a:bodyPr/>
          <a:lstStyle/>
          <a:p>
            <a:pPr>
              <a:buClr>
                <a:srgbClr val="F58466"/>
              </a:buClr>
            </a:pPr>
            <a:r>
              <a:rPr lang="en-US" sz="1800" dirty="0" smtClean="0"/>
              <a:t>Memorial </a:t>
            </a:r>
            <a:r>
              <a:rPr lang="en-US" sz="1800" dirty="0"/>
              <a:t>Hospital Belleville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Memorial </a:t>
            </a:r>
            <a:r>
              <a:rPr lang="en-US" sz="1800" dirty="0"/>
              <a:t>Hospital East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Memorial Hospital of Carbondale*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Memorial Medical Center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Morris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NM </a:t>
            </a:r>
            <a:r>
              <a:rPr lang="en-US" sz="1800" dirty="0"/>
              <a:t>Huntley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NM </a:t>
            </a:r>
            <a:r>
              <a:rPr lang="en-US" sz="1800" dirty="0" err="1"/>
              <a:t>Kishwaukee</a:t>
            </a:r>
            <a:r>
              <a:rPr lang="en-US" sz="1800" dirty="0"/>
              <a:t>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NM Lake Forest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NM </a:t>
            </a:r>
            <a:r>
              <a:rPr lang="en-US" sz="1800" dirty="0"/>
              <a:t>McHenry Hospital*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OSF St. Elizabeth Medical Center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OSF </a:t>
            </a:r>
            <a:r>
              <a:rPr lang="en-US" sz="1800" dirty="0"/>
              <a:t>St. Francis Medical Center*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Rush </a:t>
            </a:r>
            <a:r>
              <a:rPr lang="en-US" sz="1800" dirty="0"/>
              <a:t>Copley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Saint Anthony Hospital*</a:t>
            </a:r>
          </a:p>
          <a:p>
            <a:pPr>
              <a:buClr>
                <a:srgbClr val="F58466"/>
              </a:buClr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576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 </a:t>
            </a:r>
            <a:b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MNO-OB QI Award </a:t>
            </a:r>
            <a:b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of Excellence Winners!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590800" y="1600200"/>
            <a:ext cx="3886200" cy="4525963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 smtClean="0"/>
              <a:t>QI Leader: Systems Change</a:t>
            </a:r>
            <a:endParaRPr lang="en-US" sz="1800" dirty="0" smtClean="0"/>
          </a:p>
          <a:p>
            <a:pPr>
              <a:buClr>
                <a:srgbClr val="F58466"/>
              </a:buClr>
            </a:pPr>
            <a:r>
              <a:rPr lang="en-US" sz="1800" dirty="0" smtClean="0"/>
              <a:t>Elmhurst Memorial Hospital</a:t>
            </a:r>
          </a:p>
          <a:p>
            <a:pPr>
              <a:buClr>
                <a:srgbClr val="F58466"/>
              </a:buClr>
            </a:pPr>
            <a:r>
              <a:rPr lang="en-US" sz="1800" dirty="0" smtClean="0"/>
              <a:t>Northwest Community Healthcare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9774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291828"/>
            <a:ext cx="81534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IPLARC Wave 2 QI </a:t>
            </a:r>
            <a:b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Award of Excellence Winners!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69918"/>
            <a:ext cx="4038600" cy="914396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 smtClean="0"/>
              <a:t>QI Champion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 smtClean="0"/>
              <a:t>Barnes Jewish Hospital^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981200" y="2768613"/>
            <a:ext cx="4038600" cy="1206488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/>
              <a:t>QI </a:t>
            </a:r>
            <a:r>
              <a:rPr lang="en-US" sz="1800" b="1" dirty="0" smtClean="0"/>
              <a:t>Leader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 smtClean="0"/>
              <a:t>Abraham Lincoln Memorial Hospital</a:t>
            </a:r>
            <a:r>
              <a:rPr lang="en-US" sz="1800" dirty="0"/>
              <a:t> ^</a:t>
            </a:r>
            <a:endParaRPr lang="en-US" sz="1800" dirty="0" smtClean="0"/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 smtClean="0"/>
              <a:t>Gibson Area Hospital^</a:t>
            </a:r>
          </a:p>
          <a:p>
            <a:pPr marL="0" indent="0" algn="ctr">
              <a:buClr>
                <a:srgbClr val="F58466"/>
              </a:buClr>
              <a:buNone/>
            </a:pPr>
            <a:endParaRPr lang="en-US" sz="1800" b="1" dirty="0"/>
          </a:p>
          <a:p>
            <a:pPr marL="0" indent="0" algn="ctr">
              <a:buClr>
                <a:srgbClr val="F58466"/>
              </a:buClr>
              <a:buNone/>
            </a:pPr>
            <a:endParaRPr lang="en-US" sz="1800" b="1" dirty="0" smtClean="0"/>
          </a:p>
          <a:p>
            <a:pPr marL="0" indent="0" algn="ctr">
              <a:buClr>
                <a:srgbClr val="F58466"/>
              </a:buClr>
              <a:buNone/>
            </a:pPr>
            <a:endParaRPr lang="en-US" sz="1800" b="1" dirty="0" smtClean="0"/>
          </a:p>
          <a:p>
            <a:pPr marL="0" indent="0" algn="ctr">
              <a:buClr>
                <a:srgbClr val="F58466"/>
              </a:buClr>
              <a:buNone/>
            </a:pP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7150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^Received Higher Level of QI Award Since November 2019 </a:t>
            </a:r>
          </a:p>
          <a:p>
            <a:endParaRPr lang="en-US" sz="1200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81200" y="4267202"/>
            <a:ext cx="4038600" cy="914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58466"/>
              </a:buClr>
              <a:buFont typeface="Arial" pitchFamily="34" charset="0"/>
              <a:buNone/>
            </a:pPr>
            <a:r>
              <a:rPr lang="en-US" sz="1800" b="1" dirty="0" smtClean="0"/>
              <a:t>QI Recognition</a:t>
            </a:r>
          </a:p>
          <a:p>
            <a:pPr marL="0" indent="0" algn="ctr">
              <a:buClr>
                <a:srgbClr val="F58466"/>
              </a:buClr>
              <a:buFont typeface="Arial" pitchFamily="34" charset="0"/>
              <a:buNone/>
            </a:pPr>
            <a:r>
              <a:rPr lang="en-US" sz="1800" dirty="0" smtClean="0"/>
              <a:t>Rush Copley Medical Center^</a:t>
            </a:r>
          </a:p>
        </p:txBody>
      </p:sp>
    </p:spTree>
    <p:extLst>
      <p:ext uri="{BB962C8B-B14F-4D97-AF65-F5344CB8AC3E}">
        <p14:creationId xmlns:p14="http://schemas.microsoft.com/office/powerpoint/2010/main" val="28356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275885"/>
            <a:ext cx="80010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IPAC </a:t>
            </a:r>
            <a:b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36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QI Award of Excellence Winners!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7010400" cy="4525963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 smtClean="0"/>
              <a:t>QI Champion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 smtClean="0"/>
              <a:t>AMITA Health St. Alexius Medical Center^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 smtClean="0"/>
              <a:t>AMITA Health </a:t>
            </a:r>
            <a:r>
              <a:rPr lang="en-US" sz="1800" dirty="0" err="1" smtClean="0"/>
              <a:t>Alexian</a:t>
            </a:r>
            <a:r>
              <a:rPr lang="en-US" sz="1800" dirty="0" smtClean="0"/>
              <a:t> Brothers Hospital^</a:t>
            </a:r>
            <a:endParaRPr lang="en-US" sz="1800" dirty="0"/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/>
              <a:t>AMITA </a:t>
            </a:r>
            <a:r>
              <a:rPr lang="en-US" sz="1800" dirty="0" smtClean="0"/>
              <a:t>Health St</a:t>
            </a:r>
            <a:r>
              <a:rPr lang="en-US" sz="1800" dirty="0"/>
              <a:t>. </a:t>
            </a:r>
            <a:r>
              <a:rPr lang="en-US" sz="1800" dirty="0" smtClean="0"/>
              <a:t>Joseph Hospital^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/>
              <a:t>Loyola University Medical </a:t>
            </a:r>
            <a:r>
              <a:rPr lang="en-US" sz="1800" dirty="0" smtClean="0"/>
              <a:t>Center^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 smtClean="0"/>
              <a:t>Illinois </a:t>
            </a:r>
            <a:r>
              <a:rPr lang="en-US" sz="1800" dirty="0"/>
              <a:t>Valley Community </a:t>
            </a:r>
            <a:r>
              <a:rPr lang="en-US" sz="1800" dirty="0" smtClean="0"/>
              <a:t>Hospital^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/>
              <a:t>Morris </a:t>
            </a:r>
            <a:r>
              <a:rPr lang="en-US" sz="1800" dirty="0" smtClean="0"/>
              <a:t>Hospital^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/>
              <a:t>St. </a:t>
            </a:r>
            <a:r>
              <a:rPr lang="en-US" sz="1800" dirty="0" smtClean="0"/>
              <a:t>Margaret’s Hospital^</a:t>
            </a:r>
          </a:p>
          <a:p>
            <a:pPr marL="0" indent="0" algn="ctr" fontAlgn="b">
              <a:buNone/>
            </a:pPr>
            <a:r>
              <a:rPr lang="en-US" sz="1800" dirty="0"/>
              <a:t>University of Illinois Hospital and Health Sciences </a:t>
            </a:r>
            <a:r>
              <a:rPr lang="en-US" sz="1800" dirty="0" smtClean="0"/>
              <a:t>System^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 smtClean="0"/>
              <a:t>Memorial Hospital of Carbondale^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828800" y="5065158"/>
            <a:ext cx="4038600" cy="1061009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/>
              <a:t>QI </a:t>
            </a:r>
            <a:r>
              <a:rPr lang="en-US" sz="1800" b="1" dirty="0" smtClean="0"/>
              <a:t>Leader</a:t>
            </a:r>
          </a:p>
          <a:p>
            <a:pPr marL="0" indent="0" algn="ctr">
              <a:buClr>
                <a:srgbClr val="F58466"/>
              </a:buClr>
              <a:buNone/>
            </a:pPr>
            <a:r>
              <a:rPr lang="en-US" sz="1800" dirty="0"/>
              <a:t>SSM St. Mary's </a:t>
            </a:r>
            <a:r>
              <a:rPr lang="en-US" sz="1800" dirty="0" smtClean="0"/>
              <a:t>Centralia Hospital^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5895334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^Received Higher Level of QI Award Since November 2019 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0623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305800" cy="669925"/>
          </a:xfrm>
        </p:spPr>
        <p:txBody>
          <a:bodyPr/>
          <a:lstStyle/>
          <a:p>
            <a:pPr algn="l" eaLnBrk="1" hangingPunct="1"/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Award Instructions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105400"/>
          </a:xfrm>
        </p:spPr>
        <p:txBody>
          <a:bodyPr/>
          <a:lstStyle/>
          <a:p>
            <a:pPr>
              <a:buClr>
                <a:srgbClr val="F58466"/>
              </a:buClr>
            </a:pPr>
            <a:r>
              <a:rPr lang="en-US" sz="3600" dirty="0" smtClean="0"/>
              <a:t>ILPQC will follow up with new award winners who have not previously received a plaque to request contact &amp; shipping information to send QI Award of Excellence plaques</a:t>
            </a:r>
          </a:p>
          <a:p>
            <a:pPr>
              <a:buClr>
                <a:srgbClr val="F58466"/>
              </a:buClr>
            </a:pPr>
            <a:r>
              <a:rPr lang="en-US" sz="3600" dirty="0" smtClean="0"/>
              <a:t>If you have any questions, comments, or concerns about your award status, please email </a:t>
            </a:r>
            <a:r>
              <a:rPr lang="en-US" sz="3600" dirty="0" smtClean="0">
                <a:hlinkClick r:id="rId3"/>
              </a:rPr>
              <a:t>info@ilpqc.org</a:t>
            </a:r>
            <a:r>
              <a:rPr lang="en-US" sz="3600" dirty="0" smtClean="0"/>
              <a:t>	 </a:t>
            </a:r>
          </a:p>
          <a:p>
            <a:pPr marL="0" indent="0">
              <a:buClr>
                <a:srgbClr val="F58466"/>
              </a:buClr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839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-21102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 smtClean="0">
                <a:solidFill>
                  <a:srgbClr val="F58466"/>
                </a:solidFill>
                <a:latin typeface="Goudy Old Style" pitchFamily="18" charset="0"/>
              </a:rPr>
              <a:t>MNO Materials Order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400" dirty="0" smtClean="0"/>
              <a:t>Starting today through 5/29/2020 at 5pm CST, ILPQC will open an order form for hospital teams to order and ship </a:t>
            </a:r>
            <a:r>
              <a:rPr lang="en-US" sz="2400" b="1" u="sng" dirty="0" smtClean="0"/>
              <a:t>FREE</a:t>
            </a:r>
            <a:r>
              <a:rPr lang="en-US" sz="2400" dirty="0" smtClean="0"/>
              <a:t> bundles of MNO OB &amp; Neonatal Folders and provider education posters!</a:t>
            </a:r>
          </a:p>
          <a:p>
            <a:r>
              <a:rPr lang="en-US" sz="2400" dirty="0"/>
              <a:t>Link to order folders is here: </a:t>
            </a:r>
            <a:r>
              <a:rPr lang="en-US" sz="2400" dirty="0">
                <a:hlinkClick r:id="rId3"/>
              </a:rPr>
              <a:t>https://ilpqc.org/ilpqc-2020-virtual-ob-face-to-face</a:t>
            </a:r>
            <a:r>
              <a:rPr lang="en-US" sz="2400" dirty="0" smtClean="0">
                <a:hlinkClick r:id="rId3"/>
              </a:rPr>
              <a:t>/</a:t>
            </a:r>
            <a:r>
              <a:rPr lang="en-US" sz="2400" dirty="0" smtClean="0"/>
              <a:t> and the OB Face to Face webpage</a:t>
            </a:r>
            <a:endParaRPr lang="en-US" sz="2400" dirty="0" smtClean="0"/>
          </a:p>
          <a:p>
            <a:r>
              <a:rPr lang="en-US" sz="2400" dirty="0" smtClean="0"/>
              <a:t>Ordering </a:t>
            </a:r>
            <a:r>
              <a:rPr lang="en-US" sz="2400" dirty="0"/>
              <a:t>1 </a:t>
            </a:r>
            <a:r>
              <a:rPr lang="en-US" sz="2400" dirty="0" smtClean="0"/>
              <a:t>MNO Folder Bundle will include:</a:t>
            </a:r>
          </a:p>
          <a:p>
            <a:pPr lvl="1"/>
            <a:r>
              <a:rPr lang="en-US" sz="2400" dirty="0" smtClean="0"/>
              <a:t>1 x MNO-OB Folder, </a:t>
            </a:r>
          </a:p>
          <a:p>
            <a:pPr lvl="1"/>
            <a:r>
              <a:rPr lang="en-US" sz="2400" dirty="0" smtClean="0"/>
              <a:t>1 x MNO-Neonatal Folder, and </a:t>
            </a:r>
          </a:p>
          <a:p>
            <a:pPr lvl="1"/>
            <a:r>
              <a:rPr lang="en-US" sz="2400" dirty="0" smtClean="0"/>
              <a:t>1 x complete set of OB &amp; Neonatal Provider Education Posters</a:t>
            </a:r>
          </a:p>
          <a:p>
            <a:r>
              <a:rPr lang="en-US" sz="2400" dirty="0" smtClean="0"/>
              <a:t>Attendees can order up to 5 bundles.</a:t>
            </a:r>
          </a:p>
        </p:txBody>
      </p:sp>
    </p:spTree>
    <p:extLst>
      <p:ext uri="{BB962C8B-B14F-4D97-AF65-F5344CB8AC3E}">
        <p14:creationId xmlns:p14="http://schemas.microsoft.com/office/powerpoint/2010/main" val="32247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57411</TotalTime>
  <Words>1014</Words>
  <Application>Microsoft Office PowerPoint</Application>
  <PresentationFormat>On-screen Show (4:3)</PresentationFormat>
  <Paragraphs>163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ＭＳ Ｐゴシック</vt:lpstr>
      <vt:lpstr>Arial</vt:lpstr>
      <vt:lpstr>Calibri</vt:lpstr>
      <vt:lpstr>Goudy Old Style</vt:lpstr>
      <vt:lpstr>Wingdings</vt:lpstr>
      <vt:lpstr>Office Theme</vt:lpstr>
      <vt:lpstr>QI Excellence Awards, Virtual Storyboard Session, and Transition to Breakouts</vt:lpstr>
      <vt:lpstr>Awards and Recognitions</vt:lpstr>
      <vt:lpstr>  Congrats MNO-OB QI Award  of Excellence Winners!</vt:lpstr>
      <vt:lpstr>  Congrats MNO-OB QI Award  of Excellence Winners!</vt:lpstr>
      <vt:lpstr>  Congrats MNO-OB QI Award  of Excellence Winners!</vt:lpstr>
      <vt:lpstr>Congrats IPLARC Wave 2 QI  Award of Excellence Winners!</vt:lpstr>
      <vt:lpstr>Congrats IPAC  QI Award of Excellence Winners!</vt:lpstr>
      <vt:lpstr>Award Instructions</vt:lpstr>
      <vt:lpstr>MNO Materials Order</vt:lpstr>
      <vt:lpstr>Virtual team storyboard session &amp; lunch break</vt:lpstr>
      <vt:lpstr>Virtual Storyboards Session 11:40pm – 12:30pm</vt:lpstr>
      <vt:lpstr>Virtual Storyboards Session 11:40pm – 12:30pm</vt:lpstr>
      <vt:lpstr>OB Breakout Session Logistics</vt:lpstr>
      <vt:lpstr>Breakout Session  Initial Steps</vt:lpstr>
      <vt:lpstr>PowerPoint Presentation</vt:lpstr>
      <vt:lpstr>PowerPoint Presentation</vt:lpstr>
    </vt:vector>
  </TitlesOfParts>
  <Company>State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Perinatal Quality Collaborative</dc:title>
  <dc:creator>alicia.hawkins</dc:creator>
  <cp:lastModifiedBy>Patricia Ann Lee King</cp:lastModifiedBy>
  <cp:revision>1346</cp:revision>
  <dcterms:created xsi:type="dcterms:W3CDTF">2013-06-07T18:46:59Z</dcterms:created>
  <dcterms:modified xsi:type="dcterms:W3CDTF">2020-05-20T14:59:52Z</dcterms:modified>
</cp:coreProperties>
</file>