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98" r:id="rId2"/>
    <p:sldId id="258" r:id="rId3"/>
    <p:sldId id="303" r:id="rId4"/>
    <p:sldId id="259" r:id="rId5"/>
    <p:sldId id="299" r:id="rId6"/>
    <p:sldId id="285" r:id="rId7"/>
    <p:sldId id="300" r:id="rId8"/>
    <p:sldId id="261" r:id="rId9"/>
    <p:sldId id="262" r:id="rId10"/>
    <p:sldId id="263" r:id="rId11"/>
    <p:sldId id="264" r:id="rId12"/>
    <p:sldId id="265" r:id="rId13"/>
    <p:sldId id="266" r:id="rId14"/>
    <p:sldId id="267" r:id="rId15"/>
    <p:sldId id="273" r:id="rId16"/>
    <p:sldId id="274" r:id="rId17"/>
    <p:sldId id="275" r:id="rId18"/>
    <p:sldId id="279" r:id="rId19"/>
    <p:sldId id="280" r:id="rId20"/>
    <p:sldId id="282" r:id="rId21"/>
    <p:sldId id="276" r:id="rId22"/>
    <p:sldId id="277" r:id="rId23"/>
    <p:sldId id="283" r:id="rId24"/>
    <p:sldId id="301" r:id="rId25"/>
    <p:sldId id="302" r:id="rId26"/>
    <p:sldId id="307" r:id="rId27"/>
    <p:sldId id="308" r:id="rId28"/>
    <p:sldId id="312" r:id="rId29"/>
    <p:sldId id="313" r:id="rId30"/>
    <p:sldId id="314" r:id="rId31"/>
    <p:sldId id="315" r:id="rId32"/>
    <p:sldId id="289" r:id="rId33"/>
    <p:sldId id="290" r:id="rId34"/>
    <p:sldId id="292" r:id="rId35"/>
    <p:sldId id="293" r:id="rId36"/>
    <p:sldId id="294" r:id="rId37"/>
    <p:sldId id="295" r:id="rId38"/>
    <p:sldId id="296" r:id="rId39"/>
    <p:sldId id="297" r:id="rId40"/>
    <p:sldId id="304" r:id="rId41"/>
    <p:sldId id="305" r:id="rId42"/>
    <p:sldId id="306" r:id="rId43"/>
    <p:sldId id="2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3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obure\Box\FPQC%20Indicator%20System\Renice\Chart%20in%20Microsoft%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9173390363E-2"/>
          <c:y val="4.9509370994208601E-2"/>
          <c:w val="0.89320015553611398"/>
          <c:h val="0.72946533121583301"/>
        </c:manualLayout>
      </c:layout>
      <c:barChart>
        <c:barDir val="col"/>
        <c:grouping val="clustered"/>
        <c:varyColors val="0"/>
        <c:ser>
          <c:idx val="0"/>
          <c:order val="0"/>
          <c:tx>
            <c:strRef>
              <c:f>Sheet1!$B$1</c:f>
              <c:strCache>
                <c:ptCount val="1"/>
                <c:pt idx="0">
                  <c:v>All races and origins </c:v>
                </c:pt>
              </c:strCache>
            </c:strRef>
          </c:tx>
          <c:spPr>
            <a:solidFill>
              <a:schemeClr val="accent1"/>
            </a:solidFill>
            <a:ln>
              <a:noFill/>
            </a:ln>
            <a:effectLst/>
          </c:spPr>
          <c:invertIfNegative val="0"/>
          <c:dPt>
            <c:idx val="32"/>
            <c:invertIfNegative val="0"/>
            <c:bubble3D val="0"/>
            <c:extLst>
              <c:ext xmlns:c16="http://schemas.microsoft.com/office/drawing/2014/chart" uri="{C3380CC4-5D6E-409C-BE32-E72D297353CC}">
                <c16:uniqueId val="{00000005-4139-447F-9B3F-8C38D8B44656}"/>
              </c:ext>
            </c:extLst>
          </c:dPt>
          <c:cat>
            <c:strRef>
              <c:f>Sheet1!$A$2:$A$52</c:f>
              <c:strCache>
                <c:ptCount val="51"/>
                <c:pt idx="0">
                  <c:v>Alaska</c:v>
                </c:pt>
                <c:pt idx="1">
                  <c:v>Utah</c:v>
                </c:pt>
                <c:pt idx="2">
                  <c:v>Idaho</c:v>
                </c:pt>
                <c:pt idx="3">
                  <c:v>South Dakota</c:v>
                </c:pt>
                <c:pt idx="4">
                  <c:v>North Dakota</c:v>
                </c:pt>
                <c:pt idx="5">
                  <c:v>New Mexico</c:v>
                </c:pt>
                <c:pt idx="6">
                  <c:v>Vermont</c:v>
                </c:pt>
                <c:pt idx="7">
                  <c:v>Wyoming</c:v>
                </c:pt>
                <c:pt idx="8">
                  <c:v>Colorado</c:v>
                </c:pt>
                <c:pt idx="9">
                  <c:v>Arizona</c:v>
                </c:pt>
                <c:pt idx="10">
                  <c:v>Wisconsin</c:v>
                </c:pt>
                <c:pt idx="11">
                  <c:v>Hawaii</c:v>
                </c:pt>
                <c:pt idx="12">
                  <c:v>Nebraska</c:v>
                </c:pt>
                <c:pt idx="13">
                  <c:v>Montana</c:v>
                </c:pt>
                <c:pt idx="14">
                  <c:v>Minnesota</c:v>
                </c:pt>
                <c:pt idx="15">
                  <c:v>Washington</c:v>
                </c:pt>
                <c:pt idx="16">
                  <c:v>North Carolina</c:v>
                </c:pt>
                <c:pt idx="17">
                  <c:v>Iowa</c:v>
                </c:pt>
                <c:pt idx="18">
                  <c:v>Indiana</c:v>
                </c:pt>
                <c:pt idx="19">
                  <c:v>Oregon</c:v>
                </c:pt>
                <c:pt idx="20">
                  <c:v>Missouri</c:v>
                </c:pt>
                <c:pt idx="21">
                  <c:v>California</c:v>
                </c:pt>
                <c:pt idx="22">
                  <c:v>Delaware</c:v>
                </c:pt>
                <c:pt idx="23">
                  <c:v>Kansas</c:v>
                </c:pt>
                <c:pt idx="24">
                  <c:v>Oklahoma</c:v>
                </c:pt>
                <c:pt idx="25">
                  <c:v>Maine</c:v>
                </c:pt>
                <c:pt idx="26">
                  <c:v>Pennsylvania</c:v>
                </c:pt>
                <c:pt idx="27">
                  <c:v>Illinois</c:v>
                </c:pt>
                <c:pt idx="28">
                  <c:v>Massachusetts</c:v>
                </c:pt>
                <c:pt idx="29">
                  <c:v>Ohio</c:v>
                </c:pt>
                <c:pt idx="30">
                  <c:v>Virginia</c:v>
                </c:pt>
                <c:pt idx="31">
                  <c:v>Tennessee</c:v>
                </c:pt>
                <c:pt idx="32">
                  <c:v>South Carolina</c:v>
                </c:pt>
                <c:pt idx="33">
                  <c:v>New Hampshire</c:v>
                </c:pt>
                <c:pt idx="34">
                  <c:v>Michigan</c:v>
                </c:pt>
                <c:pt idx="35">
                  <c:v>West Virginia</c:v>
                </c:pt>
                <c:pt idx="36">
                  <c:v>Kentucky</c:v>
                </c:pt>
                <c:pt idx="37">
                  <c:v>New Jersey</c:v>
                </c:pt>
                <c:pt idx="38">
                  <c:v>Rhode Island</c:v>
                </c:pt>
                <c:pt idx="39">
                  <c:v>Georgia</c:v>
                </c:pt>
                <c:pt idx="40">
                  <c:v>District of Columbia</c:v>
                </c:pt>
                <c:pt idx="41">
                  <c:v>Nevada</c:v>
                </c:pt>
                <c:pt idx="42">
                  <c:v>Maryland</c:v>
                </c:pt>
                <c:pt idx="43">
                  <c:v>Arkansas</c:v>
                </c:pt>
                <c:pt idx="44">
                  <c:v>Alabama</c:v>
                </c:pt>
                <c:pt idx="45">
                  <c:v>Texas</c:v>
                </c:pt>
                <c:pt idx="46">
                  <c:v>New York</c:v>
                </c:pt>
                <c:pt idx="47">
                  <c:v>Louisiana</c:v>
                </c:pt>
                <c:pt idx="48">
                  <c:v>Connecticut</c:v>
                </c:pt>
                <c:pt idx="49">
                  <c:v>Florida</c:v>
                </c:pt>
                <c:pt idx="50">
                  <c:v>Mississippi</c:v>
                </c:pt>
              </c:strCache>
            </c:strRef>
          </c:cat>
          <c:val>
            <c:numRef>
              <c:f>Sheet1!$B$2:$B$52</c:f>
              <c:numCache>
                <c:formatCode>General</c:formatCode>
                <c:ptCount val="51"/>
                <c:pt idx="0">
                  <c:v>16.7</c:v>
                </c:pt>
                <c:pt idx="1">
                  <c:v>18.3</c:v>
                </c:pt>
                <c:pt idx="2">
                  <c:v>18.5</c:v>
                </c:pt>
                <c:pt idx="3">
                  <c:v>18.7</c:v>
                </c:pt>
                <c:pt idx="4">
                  <c:v>19.3</c:v>
                </c:pt>
                <c:pt idx="5">
                  <c:v>19.600000000000001</c:v>
                </c:pt>
                <c:pt idx="6">
                  <c:v>20.3</c:v>
                </c:pt>
                <c:pt idx="7">
                  <c:v>20.399999999999999</c:v>
                </c:pt>
                <c:pt idx="8">
                  <c:v>21.2</c:v>
                </c:pt>
                <c:pt idx="9">
                  <c:v>21.3</c:v>
                </c:pt>
                <c:pt idx="10">
                  <c:v>22.3</c:v>
                </c:pt>
                <c:pt idx="11">
                  <c:v>22.4</c:v>
                </c:pt>
                <c:pt idx="12">
                  <c:v>22.5</c:v>
                </c:pt>
                <c:pt idx="13">
                  <c:v>22.7</c:v>
                </c:pt>
                <c:pt idx="14">
                  <c:v>22.9</c:v>
                </c:pt>
                <c:pt idx="15">
                  <c:v>23.1</c:v>
                </c:pt>
                <c:pt idx="16">
                  <c:v>23.3</c:v>
                </c:pt>
                <c:pt idx="17">
                  <c:v>23.4</c:v>
                </c:pt>
                <c:pt idx="18">
                  <c:v>23.5</c:v>
                </c:pt>
                <c:pt idx="19">
                  <c:v>23.8</c:v>
                </c:pt>
                <c:pt idx="20">
                  <c:v>23.9</c:v>
                </c:pt>
                <c:pt idx="21">
                  <c:v>24</c:v>
                </c:pt>
                <c:pt idx="22">
                  <c:v>24.1</c:v>
                </c:pt>
                <c:pt idx="23">
                  <c:v>24.2</c:v>
                </c:pt>
                <c:pt idx="24">
                  <c:v>24.6</c:v>
                </c:pt>
                <c:pt idx="25">
                  <c:v>25</c:v>
                </c:pt>
                <c:pt idx="26">
                  <c:v>25.1</c:v>
                </c:pt>
                <c:pt idx="27">
                  <c:v>25.2</c:v>
                </c:pt>
                <c:pt idx="28">
                  <c:v>25.4</c:v>
                </c:pt>
                <c:pt idx="29">
                  <c:v>25.4</c:v>
                </c:pt>
                <c:pt idx="30">
                  <c:v>25.8</c:v>
                </c:pt>
                <c:pt idx="31">
                  <c:v>26.4</c:v>
                </c:pt>
                <c:pt idx="32">
                  <c:v>26.9</c:v>
                </c:pt>
                <c:pt idx="33">
                  <c:v>27</c:v>
                </c:pt>
                <c:pt idx="34">
                  <c:v>27.3</c:v>
                </c:pt>
                <c:pt idx="35">
                  <c:v>27.3</c:v>
                </c:pt>
                <c:pt idx="36">
                  <c:v>27.8</c:v>
                </c:pt>
                <c:pt idx="37">
                  <c:v>27.8</c:v>
                </c:pt>
                <c:pt idx="38">
                  <c:v>27.8</c:v>
                </c:pt>
                <c:pt idx="39">
                  <c:v>27.9</c:v>
                </c:pt>
                <c:pt idx="40">
                  <c:v>28</c:v>
                </c:pt>
                <c:pt idx="41">
                  <c:v>28</c:v>
                </c:pt>
                <c:pt idx="42">
                  <c:v>28.2</c:v>
                </c:pt>
                <c:pt idx="43">
                  <c:v>28.4</c:v>
                </c:pt>
                <c:pt idx="44">
                  <c:v>28.6</c:v>
                </c:pt>
                <c:pt idx="45">
                  <c:v>28.7</c:v>
                </c:pt>
                <c:pt idx="46">
                  <c:v>28.9</c:v>
                </c:pt>
                <c:pt idx="47">
                  <c:v>29.3</c:v>
                </c:pt>
                <c:pt idx="48">
                  <c:v>29.4</c:v>
                </c:pt>
                <c:pt idx="49">
                  <c:v>30.4</c:v>
                </c:pt>
                <c:pt idx="50">
                  <c:v>31.2</c:v>
                </c:pt>
              </c:numCache>
            </c:numRef>
          </c:val>
          <c:extLst>
            <c:ext xmlns:c16="http://schemas.microsoft.com/office/drawing/2014/chart" uri="{C3380CC4-5D6E-409C-BE32-E72D297353CC}">
              <c16:uniqueId val="{00000000-4139-447F-9B3F-8C38D8B44656}"/>
            </c:ext>
          </c:extLst>
        </c:ser>
        <c:dLbls>
          <c:showLegendKey val="0"/>
          <c:showVal val="0"/>
          <c:showCatName val="0"/>
          <c:showSerName val="0"/>
          <c:showPercent val="0"/>
          <c:showBubbleSize val="0"/>
        </c:dLbls>
        <c:gapWidth val="50"/>
        <c:overlap val="-27"/>
        <c:axId val="-2083563736"/>
        <c:axId val="-2118558104"/>
        <c:extLst/>
      </c:barChart>
      <c:catAx>
        <c:axId val="-208356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2118558104"/>
        <c:crosses val="autoZero"/>
        <c:auto val="1"/>
        <c:lblAlgn val="ctr"/>
        <c:lblOffset val="100"/>
        <c:noMultiLvlLbl val="0"/>
      </c:catAx>
      <c:valAx>
        <c:axId val="-2118558104"/>
        <c:scaling>
          <c:orientation val="minMax"/>
          <c:max val="40"/>
        </c:scaling>
        <c:delete val="0"/>
        <c:axPos val="l"/>
        <c:majorGridlines>
          <c:spPr>
            <a:ln w="9525" cap="flat" cmpd="sng" algn="ctr">
              <a:solidFill>
                <a:schemeClr val="bg1">
                  <a:lumMod val="50000"/>
                </a:schemeClr>
              </a:solidFill>
              <a:prstDash val="sysDot"/>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83563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Sheet1!$K$1</c:f>
              <c:strCache>
                <c:ptCount val="1"/>
                <c:pt idx="0">
                  <c:v>Series 5-2018</c:v>
                </c:pt>
              </c:strCache>
            </c:strRef>
          </c:tx>
          <c:spPr>
            <a:solidFill>
              <a:srgbClr val="0070C0"/>
            </a:solidFill>
          </c:spPr>
          <c:invertIfNegative val="0"/>
          <c:dPt>
            <c:idx val="0"/>
            <c:invertIfNegative val="0"/>
            <c:bubble3D val="0"/>
            <c:spPr>
              <a:solidFill>
                <a:srgbClr val="9C855A"/>
              </a:solidFill>
              <a:ln>
                <a:noFill/>
              </a:ln>
              <a:effectLst/>
            </c:spPr>
            <c:extLst>
              <c:ext xmlns:c16="http://schemas.microsoft.com/office/drawing/2014/chart" uri="{C3380CC4-5D6E-409C-BE32-E72D297353CC}">
                <c16:uniqueId val="{00000001-93CF-47CC-B648-EEFC37D795DA}"/>
              </c:ext>
            </c:extLst>
          </c:dPt>
          <c:dPt>
            <c:idx val="1"/>
            <c:invertIfNegative val="0"/>
            <c:bubble3D val="0"/>
            <c:spPr>
              <a:solidFill>
                <a:srgbClr val="9C855A"/>
              </a:solidFill>
              <a:ln>
                <a:noFill/>
              </a:ln>
              <a:effectLst/>
            </c:spPr>
            <c:extLst>
              <c:ext xmlns:c16="http://schemas.microsoft.com/office/drawing/2014/chart" uri="{C3380CC4-5D6E-409C-BE32-E72D297353CC}">
                <c16:uniqueId val="{00000002-93CF-47CC-B648-EEFC37D795DA}"/>
              </c:ext>
            </c:extLst>
          </c:dPt>
          <c:dPt>
            <c:idx val="2"/>
            <c:invertIfNegative val="0"/>
            <c:bubble3D val="0"/>
            <c:spPr>
              <a:solidFill>
                <a:srgbClr val="9C855A"/>
              </a:solidFill>
              <a:ln>
                <a:noFill/>
              </a:ln>
              <a:effectLst/>
            </c:spPr>
            <c:extLst>
              <c:ext xmlns:c16="http://schemas.microsoft.com/office/drawing/2014/chart" uri="{C3380CC4-5D6E-409C-BE32-E72D297353CC}">
                <c16:uniqueId val="{00000003-93CF-47CC-B648-EEFC37D795DA}"/>
              </c:ext>
            </c:extLst>
          </c:dPt>
          <c:dPt>
            <c:idx val="3"/>
            <c:invertIfNegative val="0"/>
            <c:bubble3D val="0"/>
            <c:spPr>
              <a:solidFill>
                <a:srgbClr val="9C855A"/>
              </a:solidFill>
              <a:ln>
                <a:noFill/>
              </a:ln>
              <a:effectLst/>
            </c:spPr>
            <c:extLst>
              <c:ext xmlns:c16="http://schemas.microsoft.com/office/drawing/2014/chart" uri="{C3380CC4-5D6E-409C-BE32-E72D297353CC}">
                <c16:uniqueId val="{00000004-93CF-47CC-B648-EEFC37D795DA}"/>
              </c:ext>
            </c:extLst>
          </c:dPt>
          <c:dPt>
            <c:idx val="4"/>
            <c:invertIfNegative val="0"/>
            <c:bubble3D val="0"/>
            <c:spPr>
              <a:solidFill>
                <a:srgbClr val="9C855A"/>
              </a:solidFill>
              <a:ln>
                <a:noFill/>
              </a:ln>
              <a:effectLst/>
            </c:spPr>
            <c:extLst>
              <c:ext xmlns:c16="http://schemas.microsoft.com/office/drawing/2014/chart" uri="{C3380CC4-5D6E-409C-BE32-E72D297353CC}">
                <c16:uniqueId val="{00000005-93CF-47CC-B648-EEFC37D795DA}"/>
              </c:ext>
            </c:extLst>
          </c:dPt>
          <c:dPt>
            <c:idx val="5"/>
            <c:invertIfNegative val="0"/>
            <c:bubble3D val="0"/>
            <c:spPr>
              <a:solidFill>
                <a:srgbClr val="9C855A"/>
              </a:solidFill>
              <a:ln>
                <a:noFill/>
              </a:ln>
              <a:effectLst/>
            </c:spPr>
            <c:extLst>
              <c:ext xmlns:c16="http://schemas.microsoft.com/office/drawing/2014/chart" uri="{C3380CC4-5D6E-409C-BE32-E72D297353CC}">
                <c16:uniqueId val="{00000006-93CF-47CC-B648-EEFC37D795DA}"/>
              </c:ext>
            </c:extLst>
          </c:dPt>
          <c:dPt>
            <c:idx val="6"/>
            <c:invertIfNegative val="0"/>
            <c:bubble3D val="0"/>
            <c:spPr>
              <a:solidFill>
                <a:srgbClr val="9C855A"/>
              </a:solidFill>
              <a:ln>
                <a:noFill/>
              </a:ln>
              <a:effectLst/>
            </c:spPr>
            <c:extLst>
              <c:ext xmlns:c16="http://schemas.microsoft.com/office/drawing/2014/chart" uri="{C3380CC4-5D6E-409C-BE32-E72D297353CC}">
                <c16:uniqueId val="{00000007-93CF-47CC-B648-EEFC37D795DA}"/>
              </c:ext>
            </c:extLst>
          </c:dPt>
          <c:dPt>
            <c:idx val="7"/>
            <c:invertIfNegative val="0"/>
            <c:bubble3D val="0"/>
            <c:spPr>
              <a:solidFill>
                <a:srgbClr val="9C855A"/>
              </a:solidFill>
              <a:ln>
                <a:noFill/>
              </a:ln>
              <a:effectLst/>
            </c:spPr>
            <c:extLst>
              <c:ext xmlns:c16="http://schemas.microsoft.com/office/drawing/2014/chart" uri="{C3380CC4-5D6E-409C-BE32-E72D297353CC}">
                <c16:uniqueId val="{00000008-93CF-47CC-B648-EEFC37D795DA}"/>
              </c:ext>
            </c:extLst>
          </c:dPt>
          <c:dPt>
            <c:idx val="8"/>
            <c:invertIfNegative val="0"/>
            <c:bubble3D val="0"/>
            <c:spPr>
              <a:solidFill>
                <a:srgbClr val="9C855A"/>
              </a:solidFill>
              <a:ln>
                <a:noFill/>
              </a:ln>
              <a:effectLst/>
            </c:spPr>
            <c:extLst>
              <c:ext xmlns:c16="http://schemas.microsoft.com/office/drawing/2014/chart" uri="{C3380CC4-5D6E-409C-BE32-E72D297353CC}">
                <c16:uniqueId val="{00000009-93CF-47CC-B648-EEFC37D795DA}"/>
              </c:ext>
            </c:extLst>
          </c:dPt>
          <c:dPt>
            <c:idx val="9"/>
            <c:invertIfNegative val="0"/>
            <c:bubble3D val="0"/>
            <c:spPr>
              <a:solidFill>
                <a:srgbClr val="9C855A"/>
              </a:solidFill>
              <a:ln>
                <a:noFill/>
              </a:ln>
              <a:effectLst/>
            </c:spPr>
            <c:extLst>
              <c:ext xmlns:c16="http://schemas.microsoft.com/office/drawing/2014/chart" uri="{C3380CC4-5D6E-409C-BE32-E72D297353CC}">
                <c16:uniqueId val="{0000000A-93CF-47CC-B648-EEFC37D795DA}"/>
              </c:ext>
            </c:extLst>
          </c:dPt>
          <c:dPt>
            <c:idx val="10"/>
            <c:invertIfNegative val="0"/>
            <c:bubble3D val="0"/>
            <c:spPr>
              <a:solidFill>
                <a:srgbClr val="9C855A"/>
              </a:solidFill>
              <a:ln>
                <a:noFill/>
              </a:ln>
              <a:effectLst/>
            </c:spPr>
            <c:extLst>
              <c:ext xmlns:c16="http://schemas.microsoft.com/office/drawing/2014/chart" uri="{C3380CC4-5D6E-409C-BE32-E72D297353CC}">
                <c16:uniqueId val="{0000000B-93CF-47CC-B648-EEFC37D795DA}"/>
              </c:ext>
            </c:extLst>
          </c:dPt>
          <c:dPt>
            <c:idx val="11"/>
            <c:invertIfNegative val="0"/>
            <c:bubble3D val="0"/>
            <c:spPr>
              <a:solidFill>
                <a:srgbClr val="9C855A"/>
              </a:solidFill>
              <a:ln>
                <a:noFill/>
              </a:ln>
              <a:effectLst/>
            </c:spPr>
            <c:extLst>
              <c:ext xmlns:c16="http://schemas.microsoft.com/office/drawing/2014/chart" uri="{C3380CC4-5D6E-409C-BE32-E72D297353CC}">
                <c16:uniqueId val="{0000000C-93CF-47CC-B648-EEFC37D795DA}"/>
              </c:ext>
            </c:extLst>
          </c:dPt>
          <c:dPt>
            <c:idx val="12"/>
            <c:invertIfNegative val="0"/>
            <c:bubble3D val="0"/>
            <c:spPr>
              <a:solidFill>
                <a:srgbClr val="9C855A"/>
              </a:solidFill>
              <a:ln>
                <a:noFill/>
              </a:ln>
              <a:effectLst/>
            </c:spPr>
            <c:extLst>
              <c:ext xmlns:c16="http://schemas.microsoft.com/office/drawing/2014/chart" uri="{C3380CC4-5D6E-409C-BE32-E72D297353CC}">
                <c16:uniqueId val="{0000000D-93CF-47CC-B648-EEFC37D795DA}"/>
              </c:ext>
            </c:extLst>
          </c:dPt>
          <c:dPt>
            <c:idx val="13"/>
            <c:invertIfNegative val="0"/>
            <c:bubble3D val="0"/>
            <c:spPr>
              <a:solidFill>
                <a:srgbClr val="9C855A"/>
              </a:solidFill>
              <a:ln>
                <a:noFill/>
              </a:ln>
              <a:effectLst/>
            </c:spPr>
            <c:extLst>
              <c:ext xmlns:c16="http://schemas.microsoft.com/office/drawing/2014/chart" uri="{C3380CC4-5D6E-409C-BE32-E72D297353CC}">
                <c16:uniqueId val="{0000000E-93CF-47CC-B648-EEFC37D795DA}"/>
              </c:ext>
            </c:extLst>
          </c:dPt>
          <c:dPt>
            <c:idx val="14"/>
            <c:invertIfNegative val="0"/>
            <c:bubble3D val="0"/>
            <c:spPr>
              <a:solidFill>
                <a:srgbClr val="9C855A"/>
              </a:solidFill>
              <a:ln>
                <a:noFill/>
              </a:ln>
              <a:effectLst/>
            </c:spPr>
            <c:extLst>
              <c:ext xmlns:c16="http://schemas.microsoft.com/office/drawing/2014/chart" uri="{C3380CC4-5D6E-409C-BE32-E72D297353CC}">
                <c16:uniqueId val="{0000000F-93CF-47CC-B648-EEFC37D795DA}"/>
              </c:ext>
            </c:extLst>
          </c:dPt>
          <c:dPt>
            <c:idx val="15"/>
            <c:invertIfNegative val="0"/>
            <c:bubble3D val="0"/>
            <c:spPr>
              <a:solidFill>
                <a:srgbClr val="9C855A"/>
              </a:solidFill>
              <a:ln>
                <a:noFill/>
              </a:ln>
              <a:effectLst/>
            </c:spPr>
            <c:extLst>
              <c:ext xmlns:c16="http://schemas.microsoft.com/office/drawing/2014/chart" uri="{C3380CC4-5D6E-409C-BE32-E72D297353CC}">
                <c16:uniqueId val="{00000010-93CF-47CC-B648-EEFC37D795DA}"/>
              </c:ext>
            </c:extLst>
          </c:dPt>
          <c:dPt>
            <c:idx val="16"/>
            <c:invertIfNegative val="0"/>
            <c:bubble3D val="0"/>
            <c:spPr>
              <a:solidFill>
                <a:srgbClr val="9C855A"/>
              </a:solidFill>
              <a:ln>
                <a:noFill/>
              </a:ln>
              <a:effectLst/>
            </c:spPr>
            <c:extLst>
              <c:ext xmlns:c16="http://schemas.microsoft.com/office/drawing/2014/chart" uri="{C3380CC4-5D6E-409C-BE32-E72D297353CC}">
                <c16:uniqueId val="{00000011-93CF-47CC-B648-EEFC37D795DA}"/>
              </c:ext>
            </c:extLst>
          </c:dPt>
          <c:dPt>
            <c:idx val="17"/>
            <c:invertIfNegative val="0"/>
            <c:bubble3D val="0"/>
            <c:spPr>
              <a:solidFill>
                <a:srgbClr val="9C855A"/>
              </a:solidFill>
              <a:ln>
                <a:noFill/>
              </a:ln>
              <a:effectLst/>
            </c:spPr>
            <c:extLst>
              <c:ext xmlns:c16="http://schemas.microsoft.com/office/drawing/2014/chart" uri="{C3380CC4-5D6E-409C-BE32-E72D297353CC}">
                <c16:uniqueId val="{00000012-93CF-47CC-B648-EEFC37D795DA}"/>
              </c:ext>
            </c:extLst>
          </c:dPt>
          <c:dPt>
            <c:idx val="18"/>
            <c:invertIfNegative val="0"/>
            <c:bubble3D val="0"/>
            <c:spPr>
              <a:solidFill>
                <a:srgbClr val="9C855A"/>
              </a:solidFill>
              <a:ln>
                <a:noFill/>
              </a:ln>
              <a:effectLst/>
            </c:spPr>
            <c:extLst>
              <c:ext xmlns:c16="http://schemas.microsoft.com/office/drawing/2014/chart" uri="{C3380CC4-5D6E-409C-BE32-E72D297353CC}">
                <c16:uniqueId val="{00000013-93CF-47CC-B648-EEFC37D795DA}"/>
              </c:ext>
            </c:extLst>
          </c:dPt>
          <c:dPt>
            <c:idx val="19"/>
            <c:invertIfNegative val="0"/>
            <c:bubble3D val="0"/>
            <c:spPr>
              <a:solidFill>
                <a:srgbClr val="9C855A"/>
              </a:solidFill>
              <a:ln>
                <a:noFill/>
              </a:ln>
              <a:effectLst/>
            </c:spPr>
            <c:extLst>
              <c:ext xmlns:c16="http://schemas.microsoft.com/office/drawing/2014/chart" uri="{C3380CC4-5D6E-409C-BE32-E72D297353CC}">
                <c16:uniqueId val="{00000014-93CF-47CC-B648-EEFC37D795DA}"/>
              </c:ext>
            </c:extLst>
          </c:dPt>
          <c:dPt>
            <c:idx val="20"/>
            <c:invertIfNegative val="0"/>
            <c:bubble3D val="0"/>
            <c:spPr>
              <a:solidFill>
                <a:srgbClr val="9C855A"/>
              </a:solidFill>
              <a:ln>
                <a:noFill/>
              </a:ln>
              <a:effectLst/>
            </c:spPr>
            <c:extLst>
              <c:ext xmlns:c16="http://schemas.microsoft.com/office/drawing/2014/chart" uri="{C3380CC4-5D6E-409C-BE32-E72D297353CC}">
                <c16:uniqueId val="{00000097-C51E-4D96-BD89-5DDEE7D689A1}"/>
              </c:ext>
            </c:extLst>
          </c:dPt>
          <c:dPt>
            <c:idx val="21"/>
            <c:invertIfNegative val="0"/>
            <c:bubble3D val="0"/>
            <c:spPr>
              <a:solidFill>
                <a:srgbClr val="2D7B27"/>
              </a:solidFill>
              <a:ln>
                <a:noFill/>
              </a:ln>
              <a:effectLst/>
            </c:spPr>
            <c:extLst>
              <c:ext xmlns:c16="http://schemas.microsoft.com/office/drawing/2014/chart" uri="{C3380CC4-5D6E-409C-BE32-E72D297353CC}">
                <c16:uniqueId val="{00000098-C51E-4D96-BD89-5DDEE7D689A1}"/>
              </c:ext>
            </c:extLst>
          </c:dPt>
          <c:dPt>
            <c:idx val="22"/>
            <c:invertIfNegative val="0"/>
            <c:bubble3D val="0"/>
            <c:spPr>
              <a:solidFill>
                <a:srgbClr val="2D7B27"/>
              </a:solidFill>
              <a:ln>
                <a:noFill/>
              </a:ln>
              <a:effectLst/>
            </c:spPr>
            <c:extLst>
              <c:ext xmlns:c16="http://schemas.microsoft.com/office/drawing/2014/chart" uri="{C3380CC4-5D6E-409C-BE32-E72D297353CC}">
                <c16:uniqueId val="{00000099-C51E-4D96-BD89-5DDEE7D689A1}"/>
              </c:ext>
            </c:extLst>
          </c:dPt>
          <c:dPt>
            <c:idx val="23"/>
            <c:invertIfNegative val="0"/>
            <c:bubble3D val="0"/>
            <c:spPr>
              <a:solidFill>
                <a:srgbClr val="2D7B27"/>
              </a:solidFill>
              <a:ln>
                <a:noFill/>
              </a:ln>
              <a:effectLst/>
            </c:spPr>
            <c:extLst>
              <c:ext xmlns:c16="http://schemas.microsoft.com/office/drawing/2014/chart" uri="{C3380CC4-5D6E-409C-BE32-E72D297353CC}">
                <c16:uniqueId val="{0000009A-C51E-4D96-BD89-5DDEE7D689A1}"/>
              </c:ext>
            </c:extLst>
          </c:dPt>
          <c:dPt>
            <c:idx val="24"/>
            <c:invertIfNegative val="0"/>
            <c:bubble3D val="0"/>
            <c:spPr>
              <a:solidFill>
                <a:srgbClr val="2D7B27"/>
              </a:solidFill>
              <a:ln>
                <a:noFill/>
              </a:ln>
              <a:effectLst/>
            </c:spPr>
            <c:extLst>
              <c:ext xmlns:c16="http://schemas.microsoft.com/office/drawing/2014/chart" uri="{C3380CC4-5D6E-409C-BE32-E72D297353CC}">
                <c16:uniqueId val="{0000009B-C51E-4D96-BD89-5DDEE7D689A1}"/>
              </c:ext>
            </c:extLst>
          </c:dPt>
          <c:dPt>
            <c:idx val="25"/>
            <c:invertIfNegative val="0"/>
            <c:bubble3D val="0"/>
            <c:spPr>
              <a:solidFill>
                <a:srgbClr val="2D7B27"/>
              </a:solidFill>
              <a:ln>
                <a:noFill/>
              </a:ln>
              <a:effectLst/>
            </c:spPr>
            <c:extLst>
              <c:ext xmlns:c16="http://schemas.microsoft.com/office/drawing/2014/chart" uri="{C3380CC4-5D6E-409C-BE32-E72D297353CC}">
                <c16:uniqueId val="{0000009C-C51E-4D96-BD89-5DDEE7D689A1}"/>
              </c:ext>
            </c:extLst>
          </c:dPt>
          <c:dPt>
            <c:idx val="26"/>
            <c:invertIfNegative val="0"/>
            <c:bubble3D val="0"/>
            <c:spPr>
              <a:solidFill>
                <a:srgbClr val="2D7B27"/>
              </a:solidFill>
              <a:ln>
                <a:noFill/>
              </a:ln>
              <a:effectLst/>
            </c:spPr>
            <c:extLst>
              <c:ext xmlns:c16="http://schemas.microsoft.com/office/drawing/2014/chart" uri="{C3380CC4-5D6E-409C-BE32-E72D297353CC}">
                <c16:uniqueId val="{0000009D-C51E-4D96-BD89-5DDEE7D689A1}"/>
              </c:ext>
            </c:extLst>
          </c:dPt>
          <c:dPt>
            <c:idx val="27"/>
            <c:invertIfNegative val="0"/>
            <c:bubble3D val="0"/>
            <c:spPr>
              <a:solidFill>
                <a:srgbClr val="2D7B27"/>
              </a:solidFill>
              <a:ln>
                <a:noFill/>
              </a:ln>
              <a:effectLst/>
            </c:spPr>
            <c:extLst>
              <c:ext xmlns:c16="http://schemas.microsoft.com/office/drawing/2014/chart" uri="{C3380CC4-5D6E-409C-BE32-E72D297353CC}">
                <c16:uniqueId val="{0000009E-C51E-4D96-BD89-5DDEE7D689A1}"/>
              </c:ext>
            </c:extLst>
          </c:dPt>
          <c:dPt>
            <c:idx val="28"/>
            <c:invertIfNegative val="0"/>
            <c:bubble3D val="0"/>
            <c:spPr>
              <a:solidFill>
                <a:srgbClr val="2D7B27"/>
              </a:solidFill>
              <a:ln>
                <a:noFill/>
              </a:ln>
              <a:effectLst/>
            </c:spPr>
            <c:extLst>
              <c:ext xmlns:c16="http://schemas.microsoft.com/office/drawing/2014/chart" uri="{C3380CC4-5D6E-409C-BE32-E72D297353CC}">
                <c16:uniqueId val="{0000009F-C51E-4D96-BD89-5DDEE7D689A1}"/>
              </c:ext>
            </c:extLst>
          </c:dPt>
          <c:dPt>
            <c:idx val="29"/>
            <c:invertIfNegative val="0"/>
            <c:bubble3D val="0"/>
            <c:spPr>
              <a:solidFill>
                <a:srgbClr val="2D7B27"/>
              </a:solidFill>
              <a:ln>
                <a:noFill/>
              </a:ln>
              <a:effectLst/>
            </c:spPr>
            <c:extLst>
              <c:ext xmlns:c16="http://schemas.microsoft.com/office/drawing/2014/chart" uri="{C3380CC4-5D6E-409C-BE32-E72D297353CC}">
                <c16:uniqueId val="{000000A0-C51E-4D96-BD89-5DDEE7D689A1}"/>
              </c:ext>
            </c:extLst>
          </c:dPt>
          <c:dPt>
            <c:idx val="30"/>
            <c:invertIfNegative val="0"/>
            <c:bubble3D val="0"/>
            <c:spPr>
              <a:solidFill>
                <a:srgbClr val="2D7B27"/>
              </a:solidFill>
              <a:ln>
                <a:noFill/>
              </a:ln>
              <a:effectLst/>
            </c:spPr>
            <c:extLst>
              <c:ext xmlns:c16="http://schemas.microsoft.com/office/drawing/2014/chart" uri="{C3380CC4-5D6E-409C-BE32-E72D297353CC}">
                <c16:uniqueId val="{000000A1-C51E-4D96-BD89-5DDEE7D689A1}"/>
              </c:ext>
            </c:extLst>
          </c:dPt>
          <c:dPt>
            <c:idx val="31"/>
            <c:invertIfNegative val="0"/>
            <c:bubble3D val="0"/>
            <c:spPr>
              <a:solidFill>
                <a:srgbClr val="2D7B27"/>
              </a:solidFill>
              <a:ln>
                <a:noFill/>
              </a:ln>
              <a:effectLst/>
            </c:spPr>
            <c:extLst>
              <c:ext xmlns:c16="http://schemas.microsoft.com/office/drawing/2014/chart" uri="{C3380CC4-5D6E-409C-BE32-E72D297353CC}">
                <c16:uniqueId val="{000000A2-C51E-4D96-BD89-5DDEE7D689A1}"/>
              </c:ext>
            </c:extLst>
          </c:dPt>
          <c:dPt>
            <c:idx val="32"/>
            <c:invertIfNegative val="0"/>
            <c:bubble3D val="0"/>
            <c:spPr>
              <a:solidFill>
                <a:srgbClr val="2D7B27"/>
              </a:solidFill>
              <a:ln>
                <a:noFill/>
              </a:ln>
              <a:effectLst/>
            </c:spPr>
            <c:extLst>
              <c:ext xmlns:c16="http://schemas.microsoft.com/office/drawing/2014/chart" uri="{C3380CC4-5D6E-409C-BE32-E72D297353CC}">
                <c16:uniqueId val="{000000A3-C51E-4D96-BD89-5DDEE7D689A1}"/>
              </c:ext>
            </c:extLst>
          </c:dPt>
          <c:dPt>
            <c:idx val="33"/>
            <c:invertIfNegative val="0"/>
            <c:bubble3D val="0"/>
            <c:spPr>
              <a:solidFill>
                <a:srgbClr val="2D7B27"/>
              </a:solidFill>
              <a:ln>
                <a:noFill/>
              </a:ln>
              <a:effectLst/>
            </c:spPr>
            <c:extLst>
              <c:ext xmlns:c16="http://schemas.microsoft.com/office/drawing/2014/chart" uri="{C3380CC4-5D6E-409C-BE32-E72D297353CC}">
                <c16:uniqueId val="{000000A4-C51E-4D96-BD89-5DDEE7D689A1}"/>
              </c:ext>
            </c:extLst>
          </c:dPt>
          <c:dPt>
            <c:idx val="34"/>
            <c:invertIfNegative val="0"/>
            <c:bubble3D val="0"/>
            <c:spPr>
              <a:solidFill>
                <a:srgbClr val="2D7B27"/>
              </a:solidFill>
              <a:ln>
                <a:noFill/>
              </a:ln>
              <a:effectLst/>
            </c:spPr>
            <c:extLst>
              <c:ext xmlns:c16="http://schemas.microsoft.com/office/drawing/2014/chart" uri="{C3380CC4-5D6E-409C-BE32-E72D297353CC}">
                <c16:uniqueId val="{000000A5-C51E-4D96-BD89-5DDEE7D689A1}"/>
              </c:ext>
            </c:extLst>
          </c:dPt>
          <c:dPt>
            <c:idx val="35"/>
            <c:invertIfNegative val="0"/>
            <c:bubble3D val="0"/>
            <c:spPr>
              <a:solidFill>
                <a:srgbClr val="2D7B27"/>
              </a:solidFill>
              <a:ln>
                <a:noFill/>
              </a:ln>
              <a:effectLst/>
            </c:spPr>
            <c:extLst>
              <c:ext xmlns:c16="http://schemas.microsoft.com/office/drawing/2014/chart" uri="{C3380CC4-5D6E-409C-BE32-E72D297353CC}">
                <c16:uniqueId val="{000000A6-C51E-4D96-BD89-5DDEE7D689A1}"/>
              </c:ext>
            </c:extLst>
          </c:dPt>
          <c:dPt>
            <c:idx val="36"/>
            <c:invertIfNegative val="0"/>
            <c:bubble3D val="0"/>
            <c:spPr>
              <a:solidFill>
                <a:srgbClr val="2D7B27"/>
              </a:solidFill>
              <a:ln>
                <a:noFill/>
              </a:ln>
              <a:effectLst/>
            </c:spPr>
            <c:extLst>
              <c:ext xmlns:c16="http://schemas.microsoft.com/office/drawing/2014/chart" uri="{C3380CC4-5D6E-409C-BE32-E72D297353CC}">
                <c16:uniqueId val="{000000A7-C51E-4D96-BD89-5DDEE7D689A1}"/>
              </c:ext>
            </c:extLst>
          </c:dPt>
          <c:dPt>
            <c:idx val="37"/>
            <c:invertIfNegative val="0"/>
            <c:bubble3D val="0"/>
            <c:spPr>
              <a:solidFill>
                <a:srgbClr val="2D7B27"/>
              </a:solidFill>
              <a:ln>
                <a:noFill/>
              </a:ln>
              <a:effectLst/>
            </c:spPr>
            <c:extLst>
              <c:ext xmlns:c16="http://schemas.microsoft.com/office/drawing/2014/chart" uri="{C3380CC4-5D6E-409C-BE32-E72D297353CC}">
                <c16:uniqueId val="{000000A8-C51E-4D96-BD89-5DDEE7D689A1}"/>
              </c:ext>
            </c:extLst>
          </c:dPt>
          <c:dPt>
            <c:idx val="38"/>
            <c:invertIfNegative val="0"/>
            <c:bubble3D val="0"/>
            <c:spPr>
              <a:solidFill>
                <a:srgbClr val="2D7B27"/>
              </a:solidFill>
              <a:ln>
                <a:noFill/>
              </a:ln>
              <a:effectLst/>
            </c:spPr>
            <c:extLst>
              <c:ext xmlns:c16="http://schemas.microsoft.com/office/drawing/2014/chart" uri="{C3380CC4-5D6E-409C-BE32-E72D297353CC}">
                <c16:uniqueId val="{000000A9-C51E-4D96-BD89-5DDEE7D689A1}"/>
              </c:ext>
            </c:extLst>
          </c:dPt>
          <c:dPt>
            <c:idx val="39"/>
            <c:invertIfNegative val="0"/>
            <c:bubble3D val="0"/>
            <c:spPr>
              <a:solidFill>
                <a:srgbClr val="2D7B27"/>
              </a:solidFill>
              <a:ln>
                <a:noFill/>
              </a:ln>
              <a:effectLst/>
            </c:spPr>
            <c:extLst>
              <c:ext xmlns:c16="http://schemas.microsoft.com/office/drawing/2014/chart" uri="{C3380CC4-5D6E-409C-BE32-E72D297353CC}">
                <c16:uniqueId val="{000000AA-C51E-4D96-BD89-5DDEE7D689A1}"/>
              </c:ext>
            </c:extLst>
          </c:dPt>
          <c:dPt>
            <c:idx val="40"/>
            <c:invertIfNegative val="0"/>
            <c:bubble3D val="0"/>
            <c:spPr>
              <a:solidFill>
                <a:srgbClr val="307139"/>
              </a:solidFill>
              <a:ln>
                <a:noFill/>
              </a:ln>
              <a:effectLst/>
            </c:spPr>
            <c:extLst>
              <c:ext xmlns:c16="http://schemas.microsoft.com/office/drawing/2014/chart" uri="{C3380CC4-5D6E-409C-BE32-E72D297353CC}">
                <c16:uniqueId val="{000000AB-C51E-4D96-BD89-5DDEE7D689A1}"/>
              </c:ext>
            </c:extLst>
          </c:dPt>
          <c:dPt>
            <c:idx val="41"/>
            <c:invertIfNegative val="0"/>
            <c:bubble3D val="0"/>
            <c:spPr>
              <a:solidFill>
                <a:srgbClr val="2D7B27"/>
              </a:solidFill>
              <a:ln>
                <a:noFill/>
              </a:ln>
              <a:effectLst/>
            </c:spPr>
            <c:extLst>
              <c:ext xmlns:c16="http://schemas.microsoft.com/office/drawing/2014/chart" uri="{C3380CC4-5D6E-409C-BE32-E72D297353CC}">
                <c16:uniqueId val="{000000AC-C51E-4D96-BD89-5DDEE7D689A1}"/>
              </c:ext>
            </c:extLst>
          </c:dPt>
          <c:dPt>
            <c:idx val="42"/>
            <c:invertIfNegative val="0"/>
            <c:bubble3D val="0"/>
            <c:spPr>
              <a:solidFill>
                <a:srgbClr val="2D7B27"/>
              </a:solidFill>
              <a:ln>
                <a:noFill/>
              </a:ln>
              <a:effectLst/>
            </c:spPr>
            <c:extLst>
              <c:ext xmlns:c16="http://schemas.microsoft.com/office/drawing/2014/chart" uri="{C3380CC4-5D6E-409C-BE32-E72D297353CC}">
                <c16:uniqueId val="{000000AD-C51E-4D96-BD89-5DDEE7D689A1}"/>
              </c:ext>
            </c:extLst>
          </c:dPt>
          <c:dPt>
            <c:idx val="43"/>
            <c:invertIfNegative val="0"/>
            <c:bubble3D val="0"/>
            <c:spPr>
              <a:solidFill>
                <a:srgbClr val="2D7B27"/>
              </a:solidFill>
              <a:ln>
                <a:noFill/>
              </a:ln>
              <a:effectLst/>
            </c:spPr>
            <c:extLst>
              <c:ext xmlns:c16="http://schemas.microsoft.com/office/drawing/2014/chart" uri="{C3380CC4-5D6E-409C-BE32-E72D297353CC}">
                <c16:uniqueId val="{000000AE-C51E-4D96-BD89-5DDEE7D689A1}"/>
              </c:ext>
            </c:extLst>
          </c:dPt>
          <c:dPt>
            <c:idx val="44"/>
            <c:invertIfNegative val="0"/>
            <c:bubble3D val="0"/>
            <c:spPr>
              <a:solidFill>
                <a:srgbClr val="2D7B27"/>
              </a:solidFill>
              <a:ln>
                <a:noFill/>
              </a:ln>
              <a:effectLst/>
            </c:spPr>
            <c:extLst>
              <c:ext xmlns:c16="http://schemas.microsoft.com/office/drawing/2014/chart" uri="{C3380CC4-5D6E-409C-BE32-E72D297353CC}">
                <c16:uniqueId val="{000000AF-C51E-4D96-BD89-5DDEE7D689A1}"/>
              </c:ext>
            </c:extLst>
          </c:dPt>
          <c:dPt>
            <c:idx val="45"/>
            <c:invertIfNegative val="0"/>
            <c:bubble3D val="0"/>
            <c:spPr>
              <a:solidFill>
                <a:srgbClr val="2D7B27"/>
              </a:solidFill>
              <a:ln>
                <a:noFill/>
              </a:ln>
              <a:effectLst/>
            </c:spPr>
            <c:extLst>
              <c:ext xmlns:c16="http://schemas.microsoft.com/office/drawing/2014/chart" uri="{C3380CC4-5D6E-409C-BE32-E72D297353CC}">
                <c16:uniqueId val="{000000B0-C51E-4D96-BD89-5DDEE7D689A1}"/>
              </c:ext>
            </c:extLst>
          </c:dPt>
          <c:dPt>
            <c:idx val="46"/>
            <c:invertIfNegative val="0"/>
            <c:bubble3D val="0"/>
            <c:spPr>
              <a:solidFill>
                <a:srgbClr val="307139"/>
              </a:solidFill>
              <a:ln>
                <a:noFill/>
              </a:ln>
              <a:effectLst/>
            </c:spPr>
            <c:extLst>
              <c:ext xmlns:c16="http://schemas.microsoft.com/office/drawing/2014/chart" uri="{C3380CC4-5D6E-409C-BE32-E72D297353CC}">
                <c16:uniqueId val="{000000B1-C51E-4D96-BD89-5DDEE7D689A1}"/>
              </c:ext>
            </c:extLst>
          </c:dPt>
          <c:dPt>
            <c:idx val="47"/>
            <c:invertIfNegative val="0"/>
            <c:bubble3D val="0"/>
            <c:spPr>
              <a:solidFill>
                <a:srgbClr val="2D7B27"/>
              </a:solidFill>
              <a:ln>
                <a:noFill/>
              </a:ln>
              <a:effectLst/>
            </c:spPr>
            <c:extLst>
              <c:ext xmlns:c16="http://schemas.microsoft.com/office/drawing/2014/chart" uri="{C3380CC4-5D6E-409C-BE32-E72D297353CC}">
                <c16:uniqueId val="{000000B2-C51E-4D96-BD89-5DDEE7D689A1}"/>
              </c:ext>
            </c:extLst>
          </c:dPt>
          <c:dPt>
            <c:idx val="48"/>
            <c:invertIfNegative val="0"/>
            <c:bubble3D val="0"/>
            <c:spPr>
              <a:solidFill>
                <a:srgbClr val="2D7B27"/>
              </a:solidFill>
              <a:ln>
                <a:noFill/>
              </a:ln>
              <a:effectLst/>
            </c:spPr>
            <c:extLst>
              <c:ext xmlns:c16="http://schemas.microsoft.com/office/drawing/2014/chart" uri="{C3380CC4-5D6E-409C-BE32-E72D297353CC}">
                <c16:uniqueId val="{000000B3-C51E-4D96-BD89-5DDEE7D689A1}"/>
              </c:ext>
            </c:extLst>
          </c:dPt>
          <c:dPt>
            <c:idx val="49"/>
            <c:invertIfNegative val="0"/>
            <c:bubble3D val="0"/>
            <c:spPr>
              <a:solidFill>
                <a:srgbClr val="307139"/>
              </a:solidFill>
              <a:ln>
                <a:noFill/>
              </a:ln>
              <a:effectLst/>
            </c:spPr>
            <c:extLst>
              <c:ext xmlns:c16="http://schemas.microsoft.com/office/drawing/2014/chart" uri="{C3380CC4-5D6E-409C-BE32-E72D297353CC}">
                <c16:uniqueId val="{000000B4-C51E-4D96-BD89-5DDEE7D689A1}"/>
              </c:ext>
            </c:extLst>
          </c:dPt>
          <c:dPt>
            <c:idx val="50"/>
            <c:invertIfNegative val="0"/>
            <c:bubble3D val="0"/>
            <c:spPr>
              <a:solidFill>
                <a:srgbClr val="307139"/>
              </a:solidFill>
              <a:ln>
                <a:noFill/>
              </a:ln>
              <a:effectLst/>
            </c:spPr>
            <c:extLst>
              <c:ext xmlns:c16="http://schemas.microsoft.com/office/drawing/2014/chart" uri="{C3380CC4-5D6E-409C-BE32-E72D297353CC}">
                <c16:uniqueId val="{000000B5-C51E-4D96-BD89-5DDEE7D689A1}"/>
              </c:ext>
            </c:extLst>
          </c:dPt>
          <c:dPt>
            <c:idx val="51"/>
            <c:invertIfNegative val="0"/>
            <c:bubble3D val="0"/>
            <c:spPr>
              <a:solidFill>
                <a:srgbClr val="307139"/>
              </a:solidFill>
              <a:ln>
                <a:noFill/>
              </a:ln>
              <a:effectLst/>
            </c:spPr>
            <c:extLst>
              <c:ext xmlns:c16="http://schemas.microsoft.com/office/drawing/2014/chart" uri="{C3380CC4-5D6E-409C-BE32-E72D297353CC}">
                <c16:uniqueId val="{000000B6-C51E-4D96-BD89-5DDEE7D689A1}"/>
              </c:ext>
            </c:extLst>
          </c:dPt>
          <c:dPt>
            <c:idx val="52"/>
            <c:invertIfNegative val="0"/>
            <c:bubble3D val="0"/>
            <c:spPr>
              <a:solidFill>
                <a:srgbClr val="2D7B27"/>
              </a:solidFill>
              <a:ln>
                <a:noFill/>
              </a:ln>
              <a:effectLst/>
            </c:spPr>
            <c:extLst>
              <c:ext xmlns:c16="http://schemas.microsoft.com/office/drawing/2014/chart" uri="{C3380CC4-5D6E-409C-BE32-E72D297353CC}">
                <c16:uniqueId val="{000000B7-C51E-4D96-BD89-5DDEE7D689A1}"/>
              </c:ext>
            </c:extLst>
          </c:dPt>
          <c:dPt>
            <c:idx val="53"/>
            <c:invertIfNegative val="0"/>
            <c:bubble3D val="0"/>
            <c:spPr>
              <a:solidFill>
                <a:srgbClr val="307139"/>
              </a:solidFill>
              <a:ln>
                <a:noFill/>
              </a:ln>
              <a:effectLst/>
            </c:spPr>
            <c:extLst>
              <c:ext xmlns:c16="http://schemas.microsoft.com/office/drawing/2014/chart" uri="{C3380CC4-5D6E-409C-BE32-E72D297353CC}">
                <c16:uniqueId val="{000000B8-C51E-4D96-BD89-5DDEE7D689A1}"/>
              </c:ext>
            </c:extLst>
          </c:dPt>
          <c:dPt>
            <c:idx val="54"/>
            <c:invertIfNegative val="0"/>
            <c:bubble3D val="0"/>
            <c:spPr>
              <a:solidFill>
                <a:srgbClr val="2D7B27"/>
              </a:solidFill>
              <a:ln>
                <a:noFill/>
              </a:ln>
              <a:effectLst/>
            </c:spPr>
            <c:extLst>
              <c:ext xmlns:c16="http://schemas.microsoft.com/office/drawing/2014/chart" uri="{C3380CC4-5D6E-409C-BE32-E72D297353CC}">
                <c16:uniqueId val="{000000B9-C51E-4D96-BD89-5DDEE7D689A1}"/>
              </c:ext>
            </c:extLst>
          </c:dPt>
          <c:dPt>
            <c:idx val="55"/>
            <c:invertIfNegative val="0"/>
            <c:bubble3D val="0"/>
            <c:spPr>
              <a:solidFill>
                <a:srgbClr val="2D7B27"/>
              </a:solidFill>
              <a:ln>
                <a:noFill/>
              </a:ln>
              <a:effectLst/>
            </c:spPr>
            <c:extLst>
              <c:ext xmlns:c16="http://schemas.microsoft.com/office/drawing/2014/chart" uri="{C3380CC4-5D6E-409C-BE32-E72D297353CC}">
                <c16:uniqueId val="{000000BA-C51E-4D96-BD89-5DDEE7D689A1}"/>
              </c:ext>
            </c:extLst>
          </c:dPt>
          <c:dPt>
            <c:idx val="56"/>
            <c:invertIfNegative val="0"/>
            <c:bubble3D val="0"/>
            <c:spPr>
              <a:solidFill>
                <a:srgbClr val="2D7B27"/>
              </a:solidFill>
              <a:ln>
                <a:noFill/>
              </a:ln>
              <a:effectLst/>
            </c:spPr>
            <c:extLst>
              <c:ext xmlns:c16="http://schemas.microsoft.com/office/drawing/2014/chart" uri="{C3380CC4-5D6E-409C-BE32-E72D297353CC}">
                <c16:uniqueId val="{000000BB-C51E-4D96-BD89-5DDEE7D689A1}"/>
              </c:ext>
            </c:extLst>
          </c:dPt>
          <c:dPt>
            <c:idx val="57"/>
            <c:invertIfNegative val="0"/>
            <c:bubble3D val="0"/>
            <c:spPr>
              <a:solidFill>
                <a:srgbClr val="2D7B27"/>
              </a:solidFill>
              <a:ln>
                <a:noFill/>
              </a:ln>
              <a:effectLst/>
            </c:spPr>
            <c:extLst>
              <c:ext xmlns:c16="http://schemas.microsoft.com/office/drawing/2014/chart" uri="{C3380CC4-5D6E-409C-BE32-E72D297353CC}">
                <c16:uniqueId val="{000000BC-C51E-4D96-BD89-5DDEE7D689A1}"/>
              </c:ext>
            </c:extLst>
          </c:dPt>
          <c:dPt>
            <c:idx val="58"/>
            <c:invertIfNegative val="0"/>
            <c:bubble3D val="0"/>
            <c:spPr>
              <a:solidFill>
                <a:srgbClr val="2D7B27"/>
              </a:solidFill>
              <a:ln>
                <a:noFill/>
              </a:ln>
              <a:effectLst/>
            </c:spPr>
            <c:extLst>
              <c:ext xmlns:c16="http://schemas.microsoft.com/office/drawing/2014/chart" uri="{C3380CC4-5D6E-409C-BE32-E72D297353CC}">
                <c16:uniqueId val="{000000BD-C51E-4D96-BD89-5DDEE7D689A1}"/>
              </c:ext>
            </c:extLst>
          </c:dPt>
          <c:dPt>
            <c:idx val="59"/>
            <c:invertIfNegative val="0"/>
            <c:bubble3D val="0"/>
            <c:spPr>
              <a:solidFill>
                <a:srgbClr val="2D7B27"/>
              </a:solidFill>
              <a:ln>
                <a:noFill/>
              </a:ln>
              <a:effectLst/>
            </c:spPr>
            <c:extLst>
              <c:ext xmlns:c16="http://schemas.microsoft.com/office/drawing/2014/chart" uri="{C3380CC4-5D6E-409C-BE32-E72D297353CC}">
                <c16:uniqueId val="{000000BE-C51E-4D96-BD89-5DDEE7D689A1}"/>
              </c:ext>
            </c:extLst>
          </c:dPt>
          <c:dPt>
            <c:idx val="60"/>
            <c:invertIfNegative val="0"/>
            <c:bubble3D val="0"/>
            <c:spPr>
              <a:solidFill>
                <a:srgbClr val="2D7B27"/>
              </a:solidFill>
              <a:ln>
                <a:noFill/>
              </a:ln>
              <a:effectLst/>
            </c:spPr>
            <c:extLst>
              <c:ext xmlns:c16="http://schemas.microsoft.com/office/drawing/2014/chart" uri="{C3380CC4-5D6E-409C-BE32-E72D297353CC}">
                <c16:uniqueId val="{000000BF-C51E-4D96-BD89-5DDEE7D689A1}"/>
              </c:ext>
            </c:extLst>
          </c:dPt>
          <c:dPt>
            <c:idx val="61"/>
            <c:invertIfNegative val="0"/>
            <c:bubble3D val="0"/>
            <c:spPr>
              <a:solidFill>
                <a:srgbClr val="2D7B27"/>
              </a:solidFill>
              <a:ln>
                <a:noFill/>
              </a:ln>
              <a:effectLst/>
            </c:spPr>
            <c:extLst>
              <c:ext xmlns:c16="http://schemas.microsoft.com/office/drawing/2014/chart" uri="{C3380CC4-5D6E-409C-BE32-E72D297353CC}">
                <c16:uniqueId val="{00000028-09F8-498F-9364-E11849933464}"/>
              </c:ext>
            </c:extLst>
          </c:dPt>
          <c:dPt>
            <c:idx val="62"/>
            <c:invertIfNegative val="0"/>
            <c:bubble3D val="0"/>
            <c:spPr>
              <a:solidFill>
                <a:srgbClr val="2D7B27"/>
              </a:solidFill>
              <a:ln>
                <a:noFill/>
              </a:ln>
              <a:effectLst/>
            </c:spPr>
            <c:extLst>
              <c:ext xmlns:c16="http://schemas.microsoft.com/office/drawing/2014/chart" uri="{C3380CC4-5D6E-409C-BE32-E72D297353CC}">
                <c16:uniqueId val="{00000029-09F8-498F-9364-E11849933464}"/>
              </c:ext>
            </c:extLst>
          </c:dPt>
          <c:dPt>
            <c:idx val="63"/>
            <c:invertIfNegative val="0"/>
            <c:bubble3D val="0"/>
            <c:spPr>
              <a:solidFill>
                <a:srgbClr val="2D7B27"/>
              </a:solidFill>
              <a:ln>
                <a:noFill/>
              </a:ln>
              <a:effectLst/>
            </c:spPr>
            <c:extLst>
              <c:ext xmlns:c16="http://schemas.microsoft.com/office/drawing/2014/chart" uri="{C3380CC4-5D6E-409C-BE32-E72D297353CC}">
                <c16:uniqueId val="{0000002A-09F8-498F-9364-E11849933464}"/>
              </c:ext>
            </c:extLst>
          </c:dPt>
          <c:dPt>
            <c:idx val="64"/>
            <c:invertIfNegative val="0"/>
            <c:bubble3D val="0"/>
            <c:spPr>
              <a:solidFill>
                <a:srgbClr val="2D7B27"/>
              </a:solidFill>
              <a:ln>
                <a:noFill/>
              </a:ln>
              <a:effectLst/>
            </c:spPr>
            <c:extLst>
              <c:ext xmlns:c16="http://schemas.microsoft.com/office/drawing/2014/chart" uri="{C3380CC4-5D6E-409C-BE32-E72D297353CC}">
                <c16:uniqueId val="{0000002B-09F8-498F-9364-E11849933464}"/>
              </c:ext>
            </c:extLst>
          </c:dPt>
          <c:dPt>
            <c:idx val="65"/>
            <c:invertIfNegative val="0"/>
            <c:bubble3D val="0"/>
            <c:spPr>
              <a:solidFill>
                <a:srgbClr val="2D7B27"/>
              </a:solidFill>
              <a:ln>
                <a:noFill/>
              </a:ln>
              <a:effectLst/>
            </c:spPr>
            <c:extLst>
              <c:ext xmlns:c16="http://schemas.microsoft.com/office/drawing/2014/chart" uri="{C3380CC4-5D6E-409C-BE32-E72D297353CC}">
                <c16:uniqueId val="{0000002C-09F8-498F-9364-E11849933464}"/>
              </c:ext>
            </c:extLst>
          </c:dPt>
          <c:dPt>
            <c:idx val="66"/>
            <c:invertIfNegative val="0"/>
            <c:bubble3D val="0"/>
            <c:spPr>
              <a:solidFill>
                <a:srgbClr val="2D7B27"/>
              </a:solidFill>
              <a:ln>
                <a:solidFill>
                  <a:srgbClr val="2D7B27"/>
                </a:solidFill>
              </a:ln>
              <a:effectLst/>
            </c:spPr>
            <c:extLst>
              <c:ext xmlns:c16="http://schemas.microsoft.com/office/drawing/2014/chart" uri="{C3380CC4-5D6E-409C-BE32-E72D297353CC}">
                <c16:uniqueId val="{0000002D-09F8-498F-9364-E11849933464}"/>
              </c:ext>
            </c:extLst>
          </c:dPt>
          <c:dPt>
            <c:idx val="67"/>
            <c:invertIfNegative val="0"/>
            <c:bubble3D val="0"/>
            <c:spPr>
              <a:solidFill>
                <a:srgbClr val="0070C0"/>
              </a:solidFill>
              <a:ln>
                <a:noFill/>
              </a:ln>
              <a:effectLst/>
            </c:spPr>
            <c:extLst>
              <c:ext xmlns:c16="http://schemas.microsoft.com/office/drawing/2014/chart" uri="{C3380CC4-5D6E-409C-BE32-E72D297353CC}">
                <c16:uniqueId val="{0000002E-09F8-498F-9364-E11849933464}"/>
              </c:ext>
            </c:extLst>
          </c:dPt>
          <c:dPt>
            <c:idx val="68"/>
            <c:invertIfNegative val="0"/>
            <c:bubble3D val="0"/>
            <c:spPr>
              <a:solidFill>
                <a:srgbClr val="0070C0"/>
              </a:solidFill>
              <a:ln>
                <a:noFill/>
              </a:ln>
              <a:effectLst/>
            </c:spPr>
            <c:extLst>
              <c:ext xmlns:c16="http://schemas.microsoft.com/office/drawing/2014/chart" uri="{C3380CC4-5D6E-409C-BE32-E72D297353CC}">
                <c16:uniqueId val="{0000002F-09F8-498F-9364-E11849933464}"/>
              </c:ext>
            </c:extLst>
          </c:dPt>
          <c:dPt>
            <c:idx val="69"/>
            <c:invertIfNegative val="0"/>
            <c:bubble3D val="0"/>
            <c:spPr>
              <a:solidFill>
                <a:srgbClr val="0070C0"/>
              </a:solidFill>
              <a:ln>
                <a:noFill/>
              </a:ln>
              <a:effectLst/>
            </c:spPr>
            <c:extLst>
              <c:ext xmlns:c16="http://schemas.microsoft.com/office/drawing/2014/chart" uri="{C3380CC4-5D6E-409C-BE32-E72D297353CC}">
                <c16:uniqueId val="{00000030-09F8-498F-9364-E11849933464}"/>
              </c:ext>
            </c:extLst>
          </c:dPt>
          <c:dPt>
            <c:idx val="70"/>
            <c:invertIfNegative val="0"/>
            <c:bubble3D val="0"/>
            <c:spPr>
              <a:solidFill>
                <a:srgbClr val="0070C0"/>
              </a:solidFill>
              <a:ln>
                <a:noFill/>
              </a:ln>
              <a:effectLst/>
            </c:spPr>
            <c:extLst>
              <c:ext xmlns:c16="http://schemas.microsoft.com/office/drawing/2014/chart" uri="{C3380CC4-5D6E-409C-BE32-E72D297353CC}">
                <c16:uniqueId val="{00000031-09F8-498F-9364-E11849933464}"/>
              </c:ext>
            </c:extLst>
          </c:dPt>
          <c:dPt>
            <c:idx val="71"/>
            <c:invertIfNegative val="0"/>
            <c:bubble3D val="0"/>
            <c:spPr>
              <a:solidFill>
                <a:srgbClr val="0070C0"/>
              </a:solidFill>
              <a:ln>
                <a:noFill/>
              </a:ln>
              <a:effectLst/>
            </c:spPr>
            <c:extLst>
              <c:ext xmlns:c16="http://schemas.microsoft.com/office/drawing/2014/chart" uri="{C3380CC4-5D6E-409C-BE32-E72D297353CC}">
                <c16:uniqueId val="{00000032-09F8-498F-9364-E11849933464}"/>
              </c:ext>
            </c:extLst>
          </c:dPt>
          <c:dPt>
            <c:idx val="72"/>
            <c:invertIfNegative val="0"/>
            <c:bubble3D val="0"/>
            <c:spPr>
              <a:solidFill>
                <a:srgbClr val="0070C0"/>
              </a:solidFill>
              <a:ln>
                <a:noFill/>
              </a:ln>
              <a:effectLst/>
            </c:spPr>
            <c:extLst>
              <c:ext xmlns:c16="http://schemas.microsoft.com/office/drawing/2014/chart" uri="{C3380CC4-5D6E-409C-BE32-E72D297353CC}">
                <c16:uniqueId val="{00000033-09F8-498F-9364-E11849933464}"/>
              </c:ext>
            </c:extLst>
          </c:dPt>
          <c:dPt>
            <c:idx val="73"/>
            <c:invertIfNegative val="0"/>
            <c:bubble3D val="0"/>
            <c:spPr>
              <a:solidFill>
                <a:srgbClr val="0070C0"/>
              </a:solidFill>
              <a:ln>
                <a:noFill/>
              </a:ln>
              <a:effectLst/>
            </c:spPr>
            <c:extLst>
              <c:ext xmlns:c16="http://schemas.microsoft.com/office/drawing/2014/chart" uri="{C3380CC4-5D6E-409C-BE32-E72D297353CC}">
                <c16:uniqueId val="{00000034-09F8-498F-9364-E11849933464}"/>
              </c:ext>
            </c:extLst>
          </c:dPt>
          <c:dPt>
            <c:idx val="74"/>
            <c:invertIfNegative val="0"/>
            <c:bubble3D val="0"/>
            <c:spPr>
              <a:solidFill>
                <a:srgbClr val="0070C0"/>
              </a:solidFill>
              <a:ln>
                <a:noFill/>
              </a:ln>
              <a:effectLst/>
            </c:spPr>
            <c:extLst>
              <c:ext xmlns:c16="http://schemas.microsoft.com/office/drawing/2014/chart" uri="{C3380CC4-5D6E-409C-BE32-E72D297353CC}">
                <c16:uniqueId val="{00000035-09F8-498F-9364-E11849933464}"/>
              </c:ext>
            </c:extLst>
          </c:dPt>
          <c:dPt>
            <c:idx val="75"/>
            <c:invertIfNegative val="0"/>
            <c:bubble3D val="0"/>
            <c:spPr>
              <a:solidFill>
                <a:srgbClr val="0070C0"/>
              </a:solidFill>
              <a:ln>
                <a:noFill/>
              </a:ln>
              <a:effectLst/>
            </c:spPr>
            <c:extLst>
              <c:ext xmlns:c16="http://schemas.microsoft.com/office/drawing/2014/chart" uri="{C3380CC4-5D6E-409C-BE32-E72D297353CC}">
                <c16:uniqueId val="{00000036-09F8-498F-9364-E11849933464}"/>
              </c:ext>
            </c:extLst>
          </c:dPt>
          <c:dPt>
            <c:idx val="76"/>
            <c:invertIfNegative val="0"/>
            <c:bubble3D val="0"/>
            <c:spPr>
              <a:solidFill>
                <a:srgbClr val="0070C0"/>
              </a:solidFill>
              <a:ln>
                <a:noFill/>
              </a:ln>
              <a:effectLst/>
            </c:spPr>
            <c:extLst>
              <c:ext xmlns:c16="http://schemas.microsoft.com/office/drawing/2014/chart" uri="{C3380CC4-5D6E-409C-BE32-E72D297353CC}">
                <c16:uniqueId val="{00000037-09F8-498F-9364-E11849933464}"/>
              </c:ext>
            </c:extLst>
          </c:dPt>
          <c:dPt>
            <c:idx val="77"/>
            <c:invertIfNegative val="0"/>
            <c:bubble3D val="0"/>
            <c:spPr>
              <a:solidFill>
                <a:srgbClr val="0070C0"/>
              </a:solidFill>
              <a:ln>
                <a:noFill/>
              </a:ln>
              <a:effectLst/>
            </c:spPr>
            <c:extLst>
              <c:ext xmlns:c16="http://schemas.microsoft.com/office/drawing/2014/chart" uri="{C3380CC4-5D6E-409C-BE32-E72D297353CC}">
                <c16:uniqueId val="{00000038-09F8-498F-9364-E11849933464}"/>
              </c:ext>
            </c:extLst>
          </c:dPt>
          <c:dPt>
            <c:idx val="78"/>
            <c:invertIfNegative val="0"/>
            <c:bubble3D val="0"/>
            <c:spPr>
              <a:solidFill>
                <a:srgbClr val="0070C0"/>
              </a:solidFill>
              <a:ln>
                <a:noFill/>
              </a:ln>
              <a:effectLst/>
            </c:spPr>
            <c:extLst>
              <c:ext xmlns:c16="http://schemas.microsoft.com/office/drawing/2014/chart" uri="{C3380CC4-5D6E-409C-BE32-E72D297353CC}">
                <c16:uniqueId val="{00000039-09F8-498F-9364-E11849933464}"/>
              </c:ext>
            </c:extLst>
          </c:dPt>
          <c:dPt>
            <c:idx val="79"/>
            <c:invertIfNegative val="0"/>
            <c:bubble3D val="0"/>
            <c:spPr>
              <a:solidFill>
                <a:srgbClr val="0070C0"/>
              </a:solidFill>
              <a:ln>
                <a:noFill/>
              </a:ln>
              <a:effectLst/>
            </c:spPr>
            <c:extLst>
              <c:ext xmlns:c16="http://schemas.microsoft.com/office/drawing/2014/chart" uri="{C3380CC4-5D6E-409C-BE32-E72D297353CC}">
                <c16:uniqueId val="{0000003A-09F8-498F-9364-E11849933464}"/>
              </c:ext>
            </c:extLst>
          </c:dPt>
          <c:dPt>
            <c:idx val="80"/>
            <c:invertIfNegative val="0"/>
            <c:bubble3D val="0"/>
            <c:spPr>
              <a:solidFill>
                <a:srgbClr val="0070C0"/>
              </a:solidFill>
              <a:ln>
                <a:noFill/>
              </a:ln>
              <a:effectLst/>
            </c:spPr>
            <c:extLst>
              <c:ext xmlns:c16="http://schemas.microsoft.com/office/drawing/2014/chart" uri="{C3380CC4-5D6E-409C-BE32-E72D297353CC}">
                <c16:uniqueId val="{0000003B-09F8-498F-9364-E11849933464}"/>
              </c:ext>
            </c:extLst>
          </c:dPt>
          <c:dPt>
            <c:idx val="81"/>
            <c:invertIfNegative val="0"/>
            <c:bubble3D val="0"/>
            <c:spPr>
              <a:solidFill>
                <a:srgbClr val="0070C0"/>
              </a:solidFill>
              <a:ln>
                <a:noFill/>
              </a:ln>
              <a:effectLst/>
            </c:spPr>
            <c:extLst>
              <c:ext xmlns:c16="http://schemas.microsoft.com/office/drawing/2014/chart" uri="{C3380CC4-5D6E-409C-BE32-E72D297353CC}">
                <c16:uniqueId val="{0000003C-09F8-498F-9364-E11849933464}"/>
              </c:ext>
            </c:extLst>
          </c:dPt>
          <c:dPt>
            <c:idx val="82"/>
            <c:invertIfNegative val="0"/>
            <c:bubble3D val="0"/>
            <c:spPr>
              <a:solidFill>
                <a:srgbClr val="0070C0"/>
              </a:solidFill>
              <a:ln>
                <a:noFill/>
              </a:ln>
              <a:effectLst/>
            </c:spPr>
            <c:extLst>
              <c:ext xmlns:c16="http://schemas.microsoft.com/office/drawing/2014/chart" uri="{C3380CC4-5D6E-409C-BE32-E72D297353CC}">
                <c16:uniqueId val="{0000003D-09F8-498F-9364-E11849933464}"/>
              </c:ext>
            </c:extLst>
          </c:dPt>
          <c:dPt>
            <c:idx val="83"/>
            <c:invertIfNegative val="0"/>
            <c:bubble3D val="0"/>
            <c:spPr>
              <a:solidFill>
                <a:srgbClr val="0070C0"/>
              </a:solidFill>
              <a:ln>
                <a:noFill/>
              </a:ln>
              <a:effectLst/>
            </c:spPr>
            <c:extLst>
              <c:ext xmlns:c16="http://schemas.microsoft.com/office/drawing/2014/chart" uri="{C3380CC4-5D6E-409C-BE32-E72D297353CC}">
                <c16:uniqueId val="{0000003E-09F8-498F-9364-E11849933464}"/>
              </c:ext>
            </c:extLst>
          </c:dPt>
          <c:dPt>
            <c:idx val="84"/>
            <c:invertIfNegative val="0"/>
            <c:bubble3D val="0"/>
            <c:spPr>
              <a:solidFill>
                <a:srgbClr val="0070C0"/>
              </a:solidFill>
              <a:ln>
                <a:noFill/>
              </a:ln>
              <a:effectLst/>
            </c:spPr>
            <c:extLst>
              <c:ext xmlns:c16="http://schemas.microsoft.com/office/drawing/2014/chart" uri="{C3380CC4-5D6E-409C-BE32-E72D297353CC}">
                <c16:uniqueId val="{0000003F-09F8-498F-9364-E11849933464}"/>
              </c:ext>
            </c:extLst>
          </c:dPt>
          <c:dPt>
            <c:idx val="85"/>
            <c:invertIfNegative val="0"/>
            <c:bubble3D val="0"/>
            <c:spPr>
              <a:solidFill>
                <a:srgbClr val="0070C0"/>
              </a:solidFill>
              <a:ln>
                <a:noFill/>
              </a:ln>
              <a:effectLst/>
            </c:spPr>
            <c:extLst>
              <c:ext xmlns:c16="http://schemas.microsoft.com/office/drawing/2014/chart" uri="{C3380CC4-5D6E-409C-BE32-E72D297353CC}">
                <c16:uniqueId val="{00000040-09F8-498F-9364-E11849933464}"/>
              </c:ext>
            </c:extLst>
          </c:dPt>
          <c:dPt>
            <c:idx val="86"/>
            <c:invertIfNegative val="0"/>
            <c:bubble3D val="0"/>
            <c:spPr>
              <a:solidFill>
                <a:srgbClr val="0070C0"/>
              </a:solidFill>
              <a:ln>
                <a:noFill/>
              </a:ln>
              <a:effectLst/>
            </c:spPr>
            <c:extLst>
              <c:ext xmlns:c16="http://schemas.microsoft.com/office/drawing/2014/chart" uri="{C3380CC4-5D6E-409C-BE32-E72D297353CC}">
                <c16:uniqueId val="{00000041-09F8-498F-9364-E11849933464}"/>
              </c:ext>
            </c:extLst>
          </c:dPt>
          <c:dPt>
            <c:idx val="87"/>
            <c:invertIfNegative val="0"/>
            <c:bubble3D val="0"/>
            <c:spPr>
              <a:solidFill>
                <a:srgbClr val="0070C0"/>
              </a:solidFill>
              <a:ln>
                <a:noFill/>
              </a:ln>
              <a:effectLst/>
            </c:spPr>
            <c:extLst>
              <c:ext xmlns:c16="http://schemas.microsoft.com/office/drawing/2014/chart" uri="{C3380CC4-5D6E-409C-BE32-E72D297353CC}">
                <c16:uniqueId val="{00000042-09F8-498F-9364-E11849933464}"/>
              </c:ext>
            </c:extLst>
          </c:dPt>
          <c:dPt>
            <c:idx val="88"/>
            <c:invertIfNegative val="0"/>
            <c:bubble3D val="0"/>
            <c:spPr>
              <a:solidFill>
                <a:srgbClr val="0070C0"/>
              </a:solidFill>
              <a:ln>
                <a:noFill/>
              </a:ln>
              <a:effectLst/>
            </c:spPr>
            <c:extLst>
              <c:ext xmlns:c16="http://schemas.microsoft.com/office/drawing/2014/chart" uri="{C3380CC4-5D6E-409C-BE32-E72D297353CC}">
                <c16:uniqueId val="{00000043-09F8-498F-9364-E11849933464}"/>
              </c:ext>
            </c:extLst>
          </c:dPt>
          <c:dPt>
            <c:idx val="89"/>
            <c:invertIfNegative val="0"/>
            <c:bubble3D val="0"/>
            <c:spPr>
              <a:solidFill>
                <a:srgbClr val="0070C0"/>
              </a:solidFill>
              <a:ln>
                <a:noFill/>
              </a:ln>
              <a:effectLst/>
            </c:spPr>
            <c:extLst>
              <c:ext xmlns:c16="http://schemas.microsoft.com/office/drawing/2014/chart" uri="{C3380CC4-5D6E-409C-BE32-E72D297353CC}">
                <c16:uniqueId val="{00000044-09F8-498F-9364-E11849933464}"/>
              </c:ext>
            </c:extLst>
          </c:dPt>
          <c:dPt>
            <c:idx val="90"/>
            <c:invertIfNegative val="0"/>
            <c:bubble3D val="0"/>
            <c:spPr>
              <a:solidFill>
                <a:srgbClr val="0070C0"/>
              </a:solidFill>
              <a:ln>
                <a:noFill/>
              </a:ln>
              <a:effectLst/>
            </c:spPr>
            <c:extLst>
              <c:ext xmlns:c16="http://schemas.microsoft.com/office/drawing/2014/chart" uri="{C3380CC4-5D6E-409C-BE32-E72D297353CC}">
                <c16:uniqueId val="{00000045-09F8-498F-9364-E11849933464}"/>
              </c:ext>
            </c:extLst>
          </c:dPt>
          <c:dPt>
            <c:idx val="91"/>
            <c:invertIfNegative val="0"/>
            <c:bubble3D val="0"/>
            <c:spPr>
              <a:solidFill>
                <a:srgbClr val="0070C0"/>
              </a:solidFill>
              <a:ln>
                <a:noFill/>
              </a:ln>
              <a:effectLst/>
            </c:spPr>
            <c:extLst>
              <c:ext xmlns:c16="http://schemas.microsoft.com/office/drawing/2014/chart" uri="{C3380CC4-5D6E-409C-BE32-E72D297353CC}">
                <c16:uniqueId val="{00000046-09F8-498F-9364-E11849933464}"/>
              </c:ext>
            </c:extLst>
          </c:dPt>
          <c:dPt>
            <c:idx val="92"/>
            <c:invertIfNegative val="0"/>
            <c:bubble3D val="0"/>
            <c:spPr>
              <a:solidFill>
                <a:srgbClr val="0070C0"/>
              </a:solidFill>
              <a:ln>
                <a:noFill/>
              </a:ln>
              <a:effectLst/>
            </c:spPr>
            <c:extLst>
              <c:ext xmlns:c16="http://schemas.microsoft.com/office/drawing/2014/chart" uri="{C3380CC4-5D6E-409C-BE32-E72D297353CC}">
                <c16:uniqueId val="{00000047-09F8-498F-9364-E11849933464}"/>
              </c:ext>
            </c:extLst>
          </c:dPt>
          <c:dPt>
            <c:idx val="93"/>
            <c:invertIfNegative val="0"/>
            <c:bubble3D val="0"/>
            <c:spPr>
              <a:solidFill>
                <a:srgbClr val="0070C0"/>
              </a:solidFill>
              <a:ln>
                <a:noFill/>
              </a:ln>
              <a:effectLst/>
            </c:spPr>
            <c:extLst>
              <c:ext xmlns:c16="http://schemas.microsoft.com/office/drawing/2014/chart" uri="{C3380CC4-5D6E-409C-BE32-E72D297353CC}">
                <c16:uniqueId val="{00000048-09F8-498F-9364-E11849933464}"/>
              </c:ext>
            </c:extLst>
          </c:dPt>
          <c:dPt>
            <c:idx val="94"/>
            <c:invertIfNegative val="0"/>
            <c:bubble3D val="0"/>
            <c:spPr>
              <a:solidFill>
                <a:srgbClr val="0070C0"/>
              </a:solidFill>
              <a:ln>
                <a:noFill/>
              </a:ln>
              <a:effectLst/>
            </c:spPr>
            <c:extLst>
              <c:ext xmlns:c16="http://schemas.microsoft.com/office/drawing/2014/chart" uri="{C3380CC4-5D6E-409C-BE32-E72D297353CC}">
                <c16:uniqueId val="{00000049-09F8-498F-9364-E11849933464}"/>
              </c:ext>
            </c:extLst>
          </c:dPt>
          <c:dPt>
            <c:idx val="95"/>
            <c:invertIfNegative val="0"/>
            <c:bubble3D val="0"/>
            <c:spPr>
              <a:solidFill>
                <a:srgbClr val="0070C0"/>
              </a:solidFill>
              <a:ln>
                <a:noFill/>
              </a:ln>
              <a:effectLst/>
            </c:spPr>
            <c:extLst>
              <c:ext xmlns:c16="http://schemas.microsoft.com/office/drawing/2014/chart" uri="{C3380CC4-5D6E-409C-BE32-E72D297353CC}">
                <c16:uniqueId val="{0000004A-09F8-498F-9364-E11849933464}"/>
              </c:ext>
            </c:extLst>
          </c:dPt>
          <c:dPt>
            <c:idx val="96"/>
            <c:invertIfNegative val="0"/>
            <c:bubble3D val="0"/>
            <c:spPr>
              <a:solidFill>
                <a:srgbClr val="0070C0"/>
              </a:solidFill>
              <a:ln>
                <a:noFill/>
              </a:ln>
              <a:effectLst/>
            </c:spPr>
            <c:extLst>
              <c:ext xmlns:c16="http://schemas.microsoft.com/office/drawing/2014/chart" uri="{C3380CC4-5D6E-409C-BE32-E72D297353CC}">
                <c16:uniqueId val="{0000004B-09F8-498F-9364-E11849933464}"/>
              </c:ext>
            </c:extLst>
          </c:dPt>
          <c:dPt>
            <c:idx val="97"/>
            <c:invertIfNegative val="0"/>
            <c:bubble3D val="0"/>
            <c:spPr>
              <a:solidFill>
                <a:srgbClr val="0070C0"/>
              </a:solidFill>
              <a:ln>
                <a:noFill/>
              </a:ln>
              <a:effectLst/>
            </c:spPr>
            <c:extLst>
              <c:ext xmlns:c16="http://schemas.microsoft.com/office/drawing/2014/chart" uri="{C3380CC4-5D6E-409C-BE32-E72D297353CC}">
                <c16:uniqueId val="{0000004C-09F8-498F-9364-E11849933464}"/>
              </c:ext>
            </c:extLst>
          </c:dPt>
          <c:dPt>
            <c:idx val="98"/>
            <c:invertIfNegative val="0"/>
            <c:bubble3D val="0"/>
            <c:spPr>
              <a:solidFill>
                <a:srgbClr val="0070C0"/>
              </a:solidFill>
              <a:ln>
                <a:noFill/>
              </a:ln>
              <a:effectLst/>
            </c:spPr>
            <c:extLst>
              <c:ext xmlns:c16="http://schemas.microsoft.com/office/drawing/2014/chart" uri="{C3380CC4-5D6E-409C-BE32-E72D297353CC}">
                <c16:uniqueId val="{0000004D-09F8-498F-9364-E11849933464}"/>
              </c:ext>
            </c:extLst>
          </c:dPt>
          <c:dPt>
            <c:idx val="99"/>
            <c:invertIfNegative val="0"/>
            <c:bubble3D val="0"/>
            <c:spPr>
              <a:solidFill>
                <a:srgbClr val="0070C0"/>
              </a:solidFill>
              <a:ln>
                <a:noFill/>
              </a:ln>
              <a:effectLst/>
            </c:spPr>
            <c:extLst>
              <c:ext xmlns:c16="http://schemas.microsoft.com/office/drawing/2014/chart" uri="{C3380CC4-5D6E-409C-BE32-E72D297353CC}">
                <c16:uniqueId val="{0000004E-09F8-498F-9364-E11849933464}"/>
              </c:ext>
            </c:extLst>
          </c:dPt>
          <c:dPt>
            <c:idx val="100"/>
            <c:invertIfNegative val="0"/>
            <c:bubble3D val="0"/>
            <c:spPr>
              <a:solidFill>
                <a:srgbClr val="0070C0"/>
              </a:solidFill>
              <a:ln>
                <a:noFill/>
              </a:ln>
              <a:effectLst/>
            </c:spPr>
            <c:extLst>
              <c:ext xmlns:c16="http://schemas.microsoft.com/office/drawing/2014/chart" uri="{C3380CC4-5D6E-409C-BE32-E72D297353CC}">
                <c16:uniqueId val="{0000004F-09F8-498F-9364-E11849933464}"/>
              </c:ext>
            </c:extLst>
          </c:dPt>
          <c:dPt>
            <c:idx val="101"/>
            <c:invertIfNegative val="0"/>
            <c:bubble3D val="0"/>
            <c:spPr>
              <a:solidFill>
                <a:srgbClr val="0070C0"/>
              </a:solidFill>
              <a:ln>
                <a:noFill/>
              </a:ln>
              <a:effectLst/>
            </c:spPr>
            <c:extLst>
              <c:ext xmlns:c16="http://schemas.microsoft.com/office/drawing/2014/chart" uri="{C3380CC4-5D6E-409C-BE32-E72D297353CC}">
                <c16:uniqueId val="{00000050-09F8-498F-9364-E11849933464}"/>
              </c:ext>
            </c:extLst>
          </c:dPt>
          <c:dPt>
            <c:idx val="102"/>
            <c:invertIfNegative val="0"/>
            <c:bubble3D val="0"/>
            <c:spPr>
              <a:solidFill>
                <a:srgbClr val="0070C0"/>
              </a:solidFill>
              <a:ln>
                <a:noFill/>
              </a:ln>
              <a:effectLst/>
            </c:spPr>
            <c:extLst>
              <c:ext xmlns:c16="http://schemas.microsoft.com/office/drawing/2014/chart" uri="{C3380CC4-5D6E-409C-BE32-E72D297353CC}">
                <c16:uniqueId val="{00000051-09F8-498F-9364-E11849933464}"/>
              </c:ext>
            </c:extLst>
          </c:dPt>
          <c:dPt>
            <c:idx val="103"/>
            <c:invertIfNegative val="0"/>
            <c:bubble3D val="0"/>
            <c:spPr>
              <a:solidFill>
                <a:srgbClr val="0070C0"/>
              </a:solidFill>
              <a:ln>
                <a:noFill/>
              </a:ln>
              <a:effectLst/>
            </c:spPr>
            <c:extLst>
              <c:ext xmlns:c16="http://schemas.microsoft.com/office/drawing/2014/chart" uri="{C3380CC4-5D6E-409C-BE32-E72D297353CC}">
                <c16:uniqueId val="{00000052-09F8-498F-9364-E11849933464}"/>
              </c:ext>
            </c:extLst>
          </c:dPt>
          <c:dPt>
            <c:idx val="104"/>
            <c:invertIfNegative val="0"/>
            <c:bubble3D val="0"/>
            <c:spPr>
              <a:solidFill>
                <a:srgbClr val="0070C0"/>
              </a:solidFill>
              <a:ln>
                <a:noFill/>
              </a:ln>
              <a:effectLst/>
            </c:spPr>
            <c:extLst>
              <c:ext xmlns:c16="http://schemas.microsoft.com/office/drawing/2014/chart" uri="{C3380CC4-5D6E-409C-BE32-E72D297353CC}">
                <c16:uniqueId val="{00000053-09F8-498F-9364-E11849933464}"/>
              </c:ext>
            </c:extLst>
          </c:dPt>
          <c:dPt>
            <c:idx val="105"/>
            <c:invertIfNegative val="0"/>
            <c:bubble3D val="0"/>
            <c:spPr>
              <a:solidFill>
                <a:srgbClr val="0070C0"/>
              </a:solidFill>
              <a:ln>
                <a:noFill/>
              </a:ln>
              <a:effectLst/>
            </c:spPr>
            <c:extLst>
              <c:ext xmlns:c16="http://schemas.microsoft.com/office/drawing/2014/chart" uri="{C3380CC4-5D6E-409C-BE32-E72D297353CC}">
                <c16:uniqueId val="{00000054-09F8-498F-9364-E11849933464}"/>
              </c:ext>
            </c:extLst>
          </c:dPt>
          <c:dPt>
            <c:idx val="106"/>
            <c:invertIfNegative val="0"/>
            <c:bubble3D val="0"/>
            <c:spPr>
              <a:solidFill>
                <a:srgbClr val="0070C0"/>
              </a:solidFill>
              <a:ln>
                <a:noFill/>
              </a:ln>
              <a:effectLst/>
            </c:spPr>
            <c:extLst>
              <c:ext xmlns:c16="http://schemas.microsoft.com/office/drawing/2014/chart" uri="{C3380CC4-5D6E-409C-BE32-E72D297353CC}">
                <c16:uniqueId val="{00000055-09F8-498F-9364-E11849933464}"/>
              </c:ext>
            </c:extLst>
          </c:dPt>
          <c:dPt>
            <c:idx val="107"/>
            <c:invertIfNegative val="0"/>
            <c:bubble3D val="0"/>
            <c:spPr>
              <a:solidFill>
                <a:srgbClr val="0070C0"/>
              </a:solidFill>
              <a:ln>
                <a:noFill/>
              </a:ln>
              <a:effectLst/>
            </c:spPr>
            <c:extLst>
              <c:ext xmlns:c16="http://schemas.microsoft.com/office/drawing/2014/chart" uri="{C3380CC4-5D6E-409C-BE32-E72D297353CC}">
                <c16:uniqueId val="{00000056-09F8-498F-9364-E11849933464}"/>
              </c:ext>
            </c:extLst>
          </c:dPt>
          <c:dPt>
            <c:idx val="108"/>
            <c:invertIfNegative val="0"/>
            <c:bubble3D val="0"/>
            <c:spPr>
              <a:solidFill>
                <a:srgbClr val="0070C0"/>
              </a:solidFill>
              <a:ln>
                <a:noFill/>
              </a:ln>
              <a:effectLst/>
            </c:spPr>
            <c:extLst>
              <c:ext xmlns:c16="http://schemas.microsoft.com/office/drawing/2014/chart" uri="{C3380CC4-5D6E-409C-BE32-E72D297353CC}">
                <c16:uniqueId val="{00000057-09F8-498F-9364-E11849933464}"/>
              </c:ext>
            </c:extLst>
          </c:dPt>
          <c:dPt>
            <c:idx val="109"/>
            <c:invertIfNegative val="0"/>
            <c:bubble3D val="0"/>
            <c:spPr>
              <a:solidFill>
                <a:srgbClr val="0070C0"/>
              </a:solidFill>
              <a:ln>
                <a:noFill/>
              </a:ln>
              <a:effectLst/>
            </c:spPr>
            <c:extLst>
              <c:ext xmlns:c16="http://schemas.microsoft.com/office/drawing/2014/chart" uri="{C3380CC4-5D6E-409C-BE32-E72D297353CC}">
                <c16:uniqueId val="{00000058-09F8-498F-9364-E11849933464}"/>
              </c:ext>
            </c:extLst>
          </c:dPt>
          <c:dPt>
            <c:idx val="110"/>
            <c:invertIfNegative val="0"/>
            <c:bubble3D val="0"/>
            <c:spPr>
              <a:solidFill>
                <a:srgbClr val="0070C0"/>
              </a:solidFill>
              <a:ln>
                <a:noFill/>
              </a:ln>
              <a:effectLst/>
            </c:spPr>
            <c:extLst>
              <c:ext xmlns:c16="http://schemas.microsoft.com/office/drawing/2014/chart" uri="{C3380CC4-5D6E-409C-BE32-E72D297353CC}">
                <c16:uniqueId val="{00000059-09F8-498F-9364-E11849933464}"/>
              </c:ext>
            </c:extLst>
          </c:dPt>
          <c:dPt>
            <c:idx val="111"/>
            <c:invertIfNegative val="0"/>
            <c:bubble3D val="0"/>
            <c:spPr>
              <a:solidFill>
                <a:srgbClr val="0070C0"/>
              </a:solidFill>
              <a:ln>
                <a:noFill/>
              </a:ln>
              <a:effectLst/>
            </c:spPr>
            <c:extLst>
              <c:ext xmlns:c16="http://schemas.microsoft.com/office/drawing/2014/chart" uri="{C3380CC4-5D6E-409C-BE32-E72D297353CC}">
                <c16:uniqueId val="{0000005A-09F8-498F-9364-E11849933464}"/>
              </c:ext>
            </c:extLst>
          </c:dPt>
          <c:dPt>
            <c:idx val="112"/>
            <c:invertIfNegative val="0"/>
            <c:bubble3D val="0"/>
            <c:spPr>
              <a:solidFill>
                <a:srgbClr val="0070C0"/>
              </a:solidFill>
              <a:ln>
                <a:noFill/>
              </a:ln>
              <a:effectLst/>
            </c:spPr>
            <c:extLst>
              <c:ext xmlns:c16="http://schemas.microsoft.com/office/drawing/2014/chart" uri="{C3380CC4-5D6E-409C-BE32-E72D297353CC}">
                <c16:uniqueId val="{0000005B-09F8-498F-9364-E11849933464}"/>
              </c:ext>
            </c:extLst>
          </c:dPt>
          <c:dPt>
            <c:idx val="113"/>
            <c:invertIfNegative val="0"/>
            <c:bubble3D val="0"/>
            <c:spPr>
              <a:solidFill>
                <a:srgbClr val="0070C0"/>
              </a:solidFill>
              <a:ln>
                <a:noFill/>
              </a:ln>
              <a:effectLst/>
            </c:spPr>
            <c:extLst>
              <c:ext xmlns:c16="http://schemas.microsoft.com/office/drawing/2014/chart" uri="{C3380CC4-5D6E-409C-BE32-E72D297353CC}">
                <c16:uniqueId val="{0000005C-09F8-498F-9364-E11849933464}"/>
              </c:ext>
            </c:extLst>
          </c:dPt>
          <c:dPt>
            <c:idx val="114"/>
            <c:invertIfNegative val="0"/>
            <c:bubble3D val="0"/>
            <c:spPr>
              <a:solidFill>
                <a:srgbClr val="0070C0"/>
              </a:solidFill>
              <a:ln>
                <a:noFill/>
              </a:ln>
              <a:effectLst/>
            </c:spPr>
            <c:extLst>
              <c:ext xmlns:c16="http://schemas.microsoft.com/office/drawing/2014/chart" uri="{C3380CC4-5D6E-409C-BE32-E72D297353CC}">
                <c16:uniqueId val="{0000005D-09F8-498F-9364-E11849933464}"/>
              </c:ext>
            </c:extLst>
          </c:dPt>
          <c:val>
            <c:numRef>
              <c:f>Sheet1!$K$2:$K$116</c:f>
              <c:numCache>
                <c:formatCode>0.00%</c:formatCode>
                <c:ptCount val="115"/>
                <c:pt idx="0">
                  <c:v>7.3529411764705899E-2</c:v>
                </c:pt>
                <c:pt idx="1">
                  <c:v>0.133663366336634</c:v>
                </c:pt>
                <c:pt idx="2">
                  <c:v>0.15151515151515199</c:v>
                </c:pt>
                <c:pt idx="3">
                  <c:v>0.169014084507042</c:v>
                </c:pt>
                <c:pt idx="4">
                  <c:v>0.18548387096774199</c:v>
                </c:pt>
                <c:pt idx="5">
                  <c:v>0.19047619047619099</c:v>
                </c:pt>
                <c:pt idx="6">
                  <c:v>0.192660550458716</c:v>
                </c:pt>
                <c:pt idx="7">
                  <c:v>0.19487179487179501</c:v>
                </c:pt>
                <c:pt idx="8">
                  <c:v>0.19587628865979401</c:v>
                </c:pt>
                <c:pt idx="9">
                  <c:v>0.19753086419753099</c:v>
                </c:pt>
                <c:pt idx="10">
                  <c:v>0.20640569395017799</c:v>
                </c:pt>
                <c:pt idx="11">
                  <c:v>0.207317073170732</c:v>
                </c:pt>
                <c:pt idx="12">
                  <c:v>0.21105527638190999</c:v>
                </c:pt>
                <c:pt idx="13">
                  <c:v>0.211776859504132</c:v>
                </c:pt>
                <c:pt idx="14">
                  <c:v>0.213235294117647</c:v>
                </c:pt>
                <c:pt idx="15">
                  <c:v>0.223926380368098</c:v>
                </c:pt>
                <c:pt idx="16">
                  <c:v>0.22492970946579199</c:v>
                </c:pt>
                <c:pt idx="17">
                  <c:v>0.22916666666666699</c:v>
                </c:pt>
                <c:pt idx="18">
                  <c:v>0.234375</c:v>
                </c:pt>
                <c:pt idx="19">
                  <c:v>0.23537702607470001</c:v>
                </c:pt>
                <c:pt idx="20">
                  <c:v>0.23542116630669499</c:v>
                </c:pt>
                <c:pt idx="21">
                  <c:v>0.23964497041420099</c:v>
                </c:pt>
                <c:pt idx="22">
                  <c:v>0.24097788125727601</c:v>
                </c:pt>
                <c:pt idx="23">
                  <c:v>0.24117647058823499</c:v>
                </c:pt>
                <c:pt idx="24">
                  <c:v>0.24146981627296599</c:v>
                </c:pt>
                <c:pt idx="25">
                  <c:v>0.242937853107345</c:v>
                </c:pt>
                <c:pt idx="26">
                  <c:v>0.24596774193548401</c:v>
                </c:pt>
                <c:pt idx="27">
                  <c:v>0.24637681159420299</c:v>
                </c:pt>
                <c:pt idx="28">
                  <c:v>0.24707135250266199</c:v>
                </c:pt>
                <c:pt idx="29">
                  <c:v>0.24827586206896499</c:v>
                </c:pt>
                <c:pt idx="30">
                  <c:v>0.25450274079874702</c:v>
                </c:pt>
                <c:pt idx="31">
                  <c:v>0.255639097744361</c:v>
                </c:pt>
                <c:pt idx="32">
                  <c:v>0.25903614457831298</c:v>
                </c:pt>
                <c:pt idx="33">
                  <c:v>0.25934579439252298</c:v>
                </c:pt>
                <c:pt idx="34">
                  <c:v>0.263636363636364</c:v>
                </c:pt>
                <c:pt idx="35">
                  <c:v>0.264293419633225</c:v>
                </c:pt>
                <c:pt idx="36">
                  <c:v>0.26443768996960498</c:v>
                </c:pt>
                <c:pt idx="37">
                  <c:v>0.26470588235294101</c:v>
                </c:pt>
                <c:pt idx="38">
                  <c:v>0.26552179656538999</c:v>
                </c:pt>
                <c:pt idx="39">
                  <c:v>0.26578947368421102</c:v>
                </c:pt>
                <c:pt idx="40">
                  <c:v>0.26806083650190099</c:v>
                </c:pt>
                <c:pt idx="41">
                  <c:v>0.27129060579455699</c:v>
                </c:pt>
                <c:pt idx="42">
                  <c:v>0.27142857142857102</c:v>
                </c:pt>
                <c:pt idx="43">
                  <c:v>0.272131147540984</c:v>
                </c:pt>
                <c:pt idx="44">
                  <c:v>0.27243589743589702</c:v>
                </c:pt>
                <c:pt idx="45">
                  <c:v>0.27304964539007098</c:v>
                </c:pt>
                <c:pt idx="46">
                  <c:v>0.27524752475247499</c:v>
                </c:pt>
                <c:pt idx="47">
                  <c:v>0.27567567567567602</c:v>
                </c:pt>
                <c:pt idx="48">
                  <c:v>0.276803118908382</c:v>
                </c:pt>
                <c:pt idx="49">
                  <c:v>0.27702702702702697</c:v>
                </c:pt>
                <c:pt idx="50">
                  <c:v>0.28068669527897</c:v>
                </c:pt>
                <c:pt idx="51">
                  <c:v>0.283062645011601</c:v>
                </c:pt>
                <c:pt idx="52">
                  <c:v>0.28333333333333299</c:v>
                </c:pt>
                <c:pt idx="53">
                  <c:v>0.28360957642725598</c:v>
                </c:pt>
                <c:pt idx="54">
                  <c:v>0.28378378378378399</c:v>
                </c:pt>
                <c:pt idx="55">
                  <c:v>0.28410914927768899</c:v>
                </c:pt>
                <c:pt idx="56">
                  <c:v>0.28411811652035102</c:v>
                </c:pt>
                <c:pt idx="57">
                  <c:v>0.286328460877042</c:v>
                </c:pt>
                <c:pt idx="58">
                  <c:v>0.28724216959511101</c:v>
                </c:pt>
                <c:pt idx="59">
                  <c:v>0.287356321839081</c:v>
                </c:pt>
                <c:pt idx="60">
                  <c:v>0.289434523809524</c:v>
                </c:pt>
                <c:pt idx="61">
                  <c:v>0.29119638826185101</c:v>
                </c:pt>
                <c:pt idx="62">
                  <c:v>0.292682926829268</c:v>
                </c:pt>
                <c:pt idx="63">
                  <c:v>0.29448398576512502</c:v>
                </c:pt>
                <c:pt idx="64">
                  <c:v>0.29770992366412202</c:v>
                </c:pt>
                <c:pt idx="65">
                  <c:v>0.29850746268656703</c:v>
                </c:pt>
                <c:pt idx="66">
                  <c:v>0.3</c:v>
                </c:pt>
                <c:pt idx="67">
                  <c:v>0.30246913580246898</c:v>
                </c:pt>
                <c:pt idx="68">
                  <c:v>0.30357142857142899</c:v>
                </c:pt>
                <c:pt idx="69">
                  <c:v>0.30440967283072501</c:v>
                </c:pt>
                <c:pt idx="70">
                  <c:v>0.30446927374301702</c:v>
                </c:pt>
                <c:pt idx="71">
                  <c:v>0.30477759472817101</c:v>
                </c:pt>
                <c:pt idx="72">
                  <c:v>0.30534678977882801</c:v>
                </c:pt>
                <c:pt idx="73">
                  <c:v>0.30597014925373101</c:v>
                </c:pt>
                <c:pt idx="74">
                  <c:v>0.306397306397306</c:v>
                </c:pt>
                <c:pt idx="75">
                  <c:v>0.30660377358490598</c:v>
                </c:pt>
                <c:pt idx="76">
                  <c:v>0.30888697152717898</c:v>
                </c:pt>
                <c:pt idx="77">
                  <c:v>0.31325788197251397</c:v>
                </c:pt>
                <c:pt idx="78">
                  <c:v>0.31506849315068503</c:v>
                </c:pt>
                <c:pt idx="79">
                  <c:v>0.31840796019900502</c:v>
                </c:pt>
                <c:pt idx="80">
                  <c:v>0.32020997375328097</c:v>
                </c:pt>
                <c:pt idx="81">
                  <c:v>0.32311465358675701</c:v>
                </c:pt>
                <c:pt idx="82">
                  <c:v>0.32343447385409901</c:v>
                </c:pt>
                <c:pt idx="83">
                  <c:v>0.32421875</c:v>
                </c:pt>
                <c:pt idx="84">
                  <c:v>0.32857142857142901</c:v>
                </c:pt>
                <c:pt idx="85">
                  <c:v>0.32972972972973003</c:v>
                </c:pt>
                <c:pt idx="86">
                  <c:v>0.332631578947368</c:v>
                </c:pt>
                <c:pt idx="87">
                  <c:v>0.33333333333333298</c:v>
                </c:pt>
                <c:pt idx="88">
                  <c:v>0.33333333333333298</c:v>
                </c:pt>
                <c:pt idx="89">
                  <c:v>0.33369803063457298</c:v>
                </c:pt>
                <c:pt idx="90">
                  <c:v>0.33436055469953802</c:v>
                </c:pt>
                <c:pt idx="91">
                  <c:v>0.33443163097199302</c:v>
                </c:pt>
                <c:pt idx="92">
                  <c:v>0.34692671394799102</c:v>
                </c:pt>
                <c:pt idx="93">
                  <c:v>0.34710743801652899</c:v>
                </c:pt>
                <c:pt idx="94">
                  <c:v>0.35537190082644599</c:v>
                </c:pt>
                <c:pt idx="95">
                  <c:v>0.35714285714285698</c:v>
                </c:pt>
                <c:pt idx="96">
                  <c:v>0.36842105263157898</c:v>
                </c:pt>
                <c:pt idx="97">
                  <c:v>0.371835443037975</c:v>
                </c:pt>
                <c:pt idx="98">
                  <c:v>0.37420178799489201</c:v>
                </c:pt>
                <c:pt idx="99">
                  <c:v>0.375</c:v>
                </c:pt>
                <c:pt idx="100">
                  <c:v>0.37746478873239397</c:v>
                </c:pt>
                <c:pt idx="101">
                  <c:v>0.383202099737533</c:v>
                </c:pt>
                <c:pt idx="102">
                  <c:v>0.38425925925925902</c:v>
                </c:pt>
                <c:pt idx="103">
                  <c:v>0.38511326860841399</c:v>
                </c:pt>
                <c:pt idx="104">
                  <c:v>0.387672343876723</c:v>
                </c:pt>
                <c:pt idx="105">
                  <c:v>0.39150943396226401</c:v>
                </c:pt>
                <c:pt idx="106">
                  <c:v>0.40641711229946498</c:v>
                </c:pt>
                <c:pt idx="107">
                  <c:v>0.41497975708502</c:v>
                </c:pt>
                <c:pt idx="108">
                  <c:v>0.42897727272727298</c:v>
                </c:pt>
                <c:pt idx="109">
                  <c:v>0.43291139240506299</c:v>
                </c:pt>
                <c:pt idx="110">
                  <c:v>0.52014134275618396</c:v>
                </c:pt>
                <c:pt idx="111">
                  <c:v>0.55646817248460001</c:v>
                </c:pt>
                <c:pt idx="112">
                  <c:v>0.56293222683264199</c:v>
                </c:pt>
                <c:pt idx="113">
                  <c:v>0.56387225548902198</c:v>
                </c:pt>
                <c:pt idx="114">
                  <c:v>0.59826086956521696</c:v>
                </c:pt>
              </c:numCache>
            </c:numRef>
          </c:val>
          <c:extLst>
            <c:ext xmlns:c16="http://schemas.microsoft.com/office/drawing/2014/chart" uri="{C3380CC4-5D6E-409C-BE32-E72D297353CC}">
              <c16:uniqueId val="{00000000-93CF-47CC-B648-EEFC37D795DA}"/>
            </c:ext>
          </c:extLst>
        </c:ser>
        <c:dLbls>
          <c:showLegendKey val="0"/>
          <c:showVal val="0"/>
          <c:showCatName val="0"/>
          <c:showSerName val="0"/>
          <c:showPercent val="0"/>
          <c:showBubbleSize val="0"/>
        </c:dLbls>
        <c:gapWidth val="90"/>
        <c:axId val="2134750728"/>
        <c:axId val="2134733416"/>
      </c:barChart>
      <c:catAx>
        <c:axId val="2134750728"/>
        <c:scaling>
          <c:orientation val="minMax"/>
        </c:scaling>
        <c:delete val="0"/>
        <c:axPos val="b"/>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4733416"/>
        <c:crosses val="autoZero"/>
        <c:auto val="1"/>
        <c:lblAlgn val="ctr"/>
        <c:lblOffset val="100"/>
        <c:noMultiLvlLbl val="0"/>
      </c:catAx>
      <c:valAx>
        <c:axId val="2134733416"/>
        <c:scaling>
          <c:orientation val="minMax"/>
          <c:max val="0.8"/>
        </c:scaling>
        <c:delete val="0"/>
        <c:axPos val="l"/>
        <c:majorGridlines>
          <c:spPr>
            <a:ln w="9525" cap="flat" cmpd="sng" algn="ctr">
              <a:solidFill>
                <a:sysClr val="windowText" lastClr="000000"/>
              </a:solidFill>
              <a:round/>
            </a:ln>
            <a:effectLst/>
          </c:spPr>
        </c:majorGridlines>
        <c:numFmt formatCode="0%" sourceLinked="0"/>
        <c:majorTickMark val="out"/>
        <c:minorTickMark val="none"/>
        <c:tickLblPos val="nextTo"/>
        <c:spPr>
          <a:noFill/>
          <a:ln>
            <a:solidFill>
              <a:srgbClr val="7F794C"/>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4750728"/>
        <c:crosses val="autoZero"/>
        <c:crossBetween val="between"/>
      </c:valAx>
      <c:spPr>
        <a:solidFill>
          <a:sysClr val="window" lastClr="FFFFFF">
            <a:lumMod val="95000"/>
          </a:sysClr>
        </a:solidFill>
        <a:ln>
          <a:solidFill>
            <a:sysClr val="windowText" lastClr="000000"/>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35472-FE10-4379-88B6-891120DE0598}"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54664E41-7ED5-4CE6-8AD3-1B46C773CB85}">
      <dgm:prSet phldrT="[Text]" custT="1"/>
      <dgm:spPr/>
      <dgm:t>
        <a:bodyPr/>
        <a:lstStyle/>
        <a:p>
          <a:r>
            <a:rPr lang="en-US" sz="2900" dirty="0"/>
            <a:t>PROVIDE Online Tool Box</a:t>
          </a:r>
        </a:p>
        <a:p>
          <a:r>
            <a:rPr lang="en-US" sz="2000" dirty="0"/>
            <a:t>Algorithms, Sample order sets, Education tools, Slide sets, etc.</a:t>
          </a:r>
        </a:p>
      </dgm:t>
    </dgm:pt>
    <dgm:pt modelId="{0B1E2EC5-90E6-4AD6-965A-B5F56015637D}" type="parTrans" cxnId="{0E6567FF-143D-4B7D-907A-D4FD1190FED2}">
      <dgm:prSet/>
      <dgm:spPr/>
      <dgm:t>
        <a:bodyPr/>
        <a:lstStyle/>
        <a:p>
          <a:endParaRPr lang="en-US"/>
        </a:p>
      </dgm:t>
    </dgm:pt>
    <dgm:pt modelId="{2BC55E3D-6796-4D32-B8CC-55ACF466C19F}" type="sibTrans" cxnId="{0E6567FF-143D-4B7D-907A-D4FD1190FED2}">
      <dgm:prSet/>
      <dgm:spPr/>
      <dgm:t>
        <a:bodyPr/>
        <a:lstStyle/>
        <a:p>
          <a:endParaRPr lang="en-US"/>
        </a:p>
      </dgm:t>
    </dgm:pt>
    <dgm:pt modelId="{258B667C-C581-4595-A197-65C642761DFB}">
      <dgm:prSet phldrT="[Text]"/>
      <dgm:spPr/>
      <dgm:t>
        <a:bodyPr/>
        <a:lstStyle/>
        <a:p>
          <a:r>
            <a:rPr lang="en-US" dirty="0"/>
            <a:t>Customized On-site Consultations &amp; Grand Rounds</a:t>
          </a:r>
        </a:p>
      </dgm:t>
    </dgm:pt>
    <dgm:pt modelId="{6EA3CAD7-9F18-4390-88D3-D180CBADAC19}" type="parTrans" cxnId="{8590E9CC-7B10-4151-9B33-9A46443B5638}">
      <dgm:prSet/>
      <dgm:spPr/>
      <dgm:t>
        <a:bodyPr/>
        <a:lstStyle/>
        <a:p>
          <a:endParaRPr lang="en-US"/>
        </a:p>
      </dgm:t>
    </dgm:pt>
    <dgm:pt modelId="{C83F5FF3-2FF8-46C1-A754-C523186FD065}" type="sibTrans" cxnId="{8590E9CC-7B10-4151-9B33-9A46443B5638}">
      <dgm:prSet/>
      <dgm:spPr/>
      <dgm:t>
        <a:bodyPr/>
        <a:lstStyle/>
        <a:p>
          <a:endParaRPr lang="en-US"/>
        </a:p>
      </dgm:t>
    </dgm:pt>
    <dgm:pt modelId="{FA9FB421-AA4C-4628-A399-CAF0DCC1CF56}">
      <dgm:prSet phldrT="[Text]"/>
      <dgm:spPr/>
      <dgm:t>
        <a:bodyPr/>
        <a:lstStyle/>
        <a:p>
          <a:r>
            <a:rPr lang="en-US" dirty="0"/>
            <a:t>Monthly QI Data Reports</a:t>
          </a:r>
        </a:p>
      </dgm:t>
    </dgm:pt>
    <dgm:pt modelId="{0BCAF53C-C40F-431F-91E1-8E9096215247}" type="parTrans" cxnId="{B7882F71-7590-48B2-AF1D-7B725C73CE67}">
      <dgm:prSet/>
      <dgm:spPr/>
      <dgm:t>
        <a:bodyPr/>
        <a:lstStyle/>
        <a:p>
          <a:endParaRPr lang="en-US"/>
        </a:p>
      </dgm:t>
    </dgm:pt>
    <dgm:pt modelId="{231F1421-4AE5-40FD-8D2A-306BB6B391E0}" type="sibTrans" cxnId="{B7882F71-7590-48B2-AF1D-7B725C73CE67}">
      <dgm:prSet/>
      <dgm:spPr/>
      <dgm:t>
        <a:bodyPr/>
        <a:lstStyle/>
        <a:p>
          <a:endParaRPr lang="en-US"/>
        </a:p>
      </dgm:t>
    </dgm:pt>
    <dgm:pt modelId="{A4F08DE5-8EF8-4220-9028-7FF9E4579FBF}">
      <dgm:prSet phldrT="[Text]"/>
      <dgm:spPr/>
      <dgm:t>
        <a:bodyPr/>
        <a:lstStyle/>
        <a:p>
          <a:r>
            <a:rPr lang="en-US" dirty="0"/>
            <a:t>Monthly PROVIDE Learning and Collaboration Webinars</a:t>
          </a:r>
        </a:p>
      </dgm:t>
    </dgm:pt>
    <dgm:pt modelId="{014B2947-C2B0-44C5-8DC5-EF7AA15A40AD}" type="parTrans" cxnId="{AF3E42B3-BEAD-40AF-8554-156AE88623DD}">
      <dgm:prSet/>
      <dgm:spPr/>
      <dgm:t>
        <a:bodyPr/>
        <a:lstStyle/>
        <a:p>
          <a:endParaRPr lang="en-US"/>
        </a:p>
      </dgm:t>
    </dgm:pt>
    <dgm:pt modelId="{1AF4C68D-C126-4ACC-927C-8B08D9E78AF1}" type="sibTrans" cxnId="{AF3E42B3-BEAD-40AF-8554-156AE88623DD}">
      <dgm:prSet/>
      <dgm:spPr/>
      <dgm:t>
        <a:bodyPr/>
        <a:lstStyle/>
        <a:p>
          <a:endParaRPr lang="en-US"/>
        </a:p>
      </dgm:t>
    </dgm:pt>
    <dgm:pt modelId="{29B204F9-8329-409F-B840-9AA91630A934}">
      <dgm:prSet phldrT="[Text]"/>
      <dgm:spPr/>
      <dgm:t>
        <a:bodyPr/>
        <a:lstStyle/>
        <a:p>
          <a:r>
            <a:rPr lang="en-US" dirty="0"/>
            <a:t>PROVIDE in-person collaboration meetings</a:t>
          </a:r>
        </a:p>
      </dgm:t>
    </dgm:pt>
    <dgm:pt modelId="{76576C0D-468D-46D0-A612-07A6979FC74B}" type="parTrans" cxnId="{0D626958-C9D4-47F7-AE5B-C27400D6E5F5}">
      <dgm:prSet/>
      <dgm:spPr/>
      <dgm:t>
        <a:bodyPr/>
        <a:lstStyle/>
        <a:p>
          <a:endParaRPr lang="en-US"/>
        </a:p>
      </dgm:t>
    </dgm:pt>
    <dgm:pt modelId="{857DB1D9-81F1-45A5-AEC0-018E64D5DFC0}" type="sibTrans" cxnId="{0D626958-C9D4-47F7-AE5B-C27400D6E5F5}">
      <dgm:prSet/>
      <dgm:spPr/>
      <dgm:t>
        <a:bodyPr/>
        <a:lstStyle/>
        <a:p>
          <a:endParaRPr lang="en-US"/>
        </a:p>
      </dgm:t>
    </dgm:pt>
    <dgm:pt modelId="{E386CCAC-AA50-4494-B530-4637EB4A0921}">
      <dgm:prSet phldrT="[Text]"/>
      <dgm:spPr/>
      <dgm:t>
        <a:bodyPr/>
        <a:lstStyle/>
        <a:p>
          <a:r>
            <a:rPr lang="en-US" dirty="0"/>
            <a:t>Monthly e-mail Bulletins</a:t>
          </a:r>
        </a:p>
      </dgm:t>
    </dgm:pt>
    <dgm:pt modelId="{6DC01AF2-3AFB-40C9-B2E8-C56B5003330E}" type="parTrans" cxnId="{19AF64BC-C12D-4E19-B226-6340E3652278}">
      <dgm:prSet/>
      <dgm:spPr/>
      <dgm:t>
        <a:bodyPr/>
        <a:lstStyle/>
        <a:p>
          <a:endParaRPr lang="en-US"/>
        </a:p>
      </dgm:t>
    </dgm:pt>
    <dgm:pt modelId="{0AE837ED-461C-4174-A71F-D4601ABF6F39}" type="sibTrans" cxnId="{19AF64BC-C12D-4E19-B226-6340E3652278}">
      <dgm:prSet/>
      <dgm:spPr/>
      <dgm:t>
        <a:bodyPr/>
        <a:lstStyle/>
        <a:p>
          <a:endParaRPr lang="en-US"/>
        </a:p>
      </dgm:t>
    </dgm:pt>
    <dgm:pt modelId="{55E459D6-F677-47DF-AF64-3B8795213C3A}">
      <dgm:prSet/>
      <dgm:spPr/>
      <dgm:t>
        <a:bodyPr/>
        <a:lstStyle/>
        <a:p>
          <a:r>
            <a:rPr lang="en-US" dirty="0"/>
            <a:t>Technical Assistance from FPQC Staff and Clinical Advisors</a:t>
          </a:r>
        </a:p>
      </dgm:t>
    </dgm:pt>
    <dgm:pt modelId="{1213C3DB-799E-4B4F-BECC-E8A387130B07}" type="parTrans" cxnId="{761E84A1-A16A-42CD-9170-28BA5CFB668F}">
      <dgm:prSet/>
      <dgm:spPr/>
      <dgm:t>
        <a:bodyPr/>
        <a:lstStyle/>
        <a:p>
          <a:endParaRPr lang="en-US"/>
        </a:p>
      </dgm:t>
    </dgm:pt>
    <dgm:pt modelId="{7B425E2F-25D0-43AD-B8E8-D4D38CCAD67D}" type="sibTrans" cxnId="{761E84A1-A16A-42CD-9170-28BA5CFB668F}">
      <dgm:prSet/>
      <dgm:spPr/>
      <dgm:t>
        <a:bodyPr/>
        <a:lstStyle/>
        <a:p>
          <a:endParaRPr lang="en-US"/>
        </a:p>
      </dgm:t>
    </dgm:pt>
    <dgm:pt modelId="{486DB363-C29A-405F-A983-95D5B5CBF946}" type="pres">
      <dgm:prSet presAssocID="{02535472-FE10-4379-88B6-891120DE0598}" presName="Name0" presStyleCnt="0">
        <dgm:presLayoutVars>
          <dgm:chPref val="1"/>
          <dgm:dir/>
          <dgm:animOne val="branch"/>
          <dgm:animLvl val="lvl"/>
          <dgm:resizeHandles/>
        </dgm:presLayoutVars>
      </dgm:prSet>
      <dgm:spPr/>
      <dgm:t>
        <a:bodyPr/>
        <a:lstStyle/>
        <a:p>
          <a:endParaRPr lang="en-US"/>
        </a:p>
      </dgm:t>
    </dgm:pt>
    <dgm:pt modelId="{10F7E09A-3F4B-4736-8B59-9746A6F8FB07}" type="pres">
      <dgm:prSet presAssocID="{54664E41-7ED5-4CE6-8AD3-1B46C773CB85}" presName="vertOne" presStyleCnt="0"/>
      <dgm:spPr/>
    </dgm:pt>
    <dgm:pt modelId="{F87436C8-BE75-4F67-9E89-2C5C115B3ADF}" type="pres">
      <dgm:prSet presAssocID="{54664E41-7ED5-4CE6-8AD3-1B46C773CB85}" presName="txOne" presStyleLbl="node0" presStyleIdx="0" presStyleCnt="2">
        <dgm:presLayoutVars>
          <dgm:chPref val="3"/>
        </dgm:presLayoutVars>
      </dgm:prSet>
      <dgm:spPr/>
      <dgm:t>
        <a:bodyPr/>
        <a:lstStyle/>
        <a:p>
          <a:endParaRPr lang="en-US"/>
        </a:p>
      </dgm:t>
    </dgm:pt>
    <dgm:pt modelId="{A7261D21-3AD5-40D9-81CD-CBCDD9D58E25}" type="pres">
      <dgm:prSet presAssocID="{54664E41-7ED5-4CE6-8AD3-1B46C773CB85}" presName="parTransOne" presStyleCnt="0"/>
      <dgm:spPr/>
    </dgm:pt>
    <dgm:pt modelId="{704968CB-9D22-468D-B254-98D1E4F52F81}" type="pres">
      <dgm:prSet presAssocID="{54664E41-7ED5-4CE6-8AD3-1B46C773CB85}" presName="horzOne" presStyleCnt="0"/>
      <dgm:spPr/>
    </dgm:pt>
    <dgm:pt modelId="{94C338F6-21FF-48FB-AEFC-C874FD6D0800}" type="pres">
      <dgm:prSet presAssocID="{258B667C-C581-4595-A197-65C642761DFB}" presName="vertTwo" presStyleCnt="0"/>
      <dgm:spPr/>
    </dgm:pt>
    <dgm:pt modelId="{D2C1E8CA-B31B-43D9-A789-AC76DEC15F38}" type="pres">
      <dgm:prSet presAssocID="{258B667C-C581-4595-A197-65C642761DFB}" presName="txTwo" presStyleLbl="node2" presStyleIdx="0" presStyleCnt="2">
        <dgm:presLayoutVars>
          <dgm:chPref val="3"/>
        </dgm:presLayoutVars>
      </dgm:prSet>
      <dgm:spPr/>
      <dgm:t>
        <a:bodyPr/>
        <a:lstStyle/>
        <a:p>
          <a:endParaRPr lang="en-US"/>
        </a:p>
      </dgm:t>
    </dgm:pt>
    <dgm:pt modelId="{3C89BD00-404A-44AB-9CDB-17ED9508033A}" type="pres">
      <dgm:prSet presAssocID="{258B667C-C581-4595-A197-65C642761DFB}" presName="parTransTwo" presStyleCnt="0"/>
      <dgm:spPr/>
    </dgm:pt>
    <dgm:pt modelId="{6CB101AB-832F-47EC-8AC2-6ECF8FBEF0E8}" type="pres">
      <dgm:prSet presAssocID="{258B667C-C581-4595-A197-65C642761DFB}" presName="horzTwo" presStyleCnt="0"/>
      <dgm:spPr/>
    </dgm:pt>
    <dgm:pt modelId="{B139D455-0D76-48E7-A6DE-A4C5A77B0586}" type="pres">
      <dgm:prSet presAssocID="{FA9FB421-AA4C-4628-A399-CAF0DCC1CF56}" presName="vertThree" presStyleCnt="0"/>
      <dgm:spPr/>
    </dgm:pt>
    <dgm:pt modelId="{80DD2652-F038-43CA-B4DB-BF67F8794575}" type="pres">
      <dgm:prSet presAssocID="{FA9FB421-AA4C-4628-A399-CAF0DCC1CF56}" presName="txThree" presStyleLbl="node3" presStyleIdx="0" presStyleCnt="3">
        <dgm:presLayoutVars>
          <dgm:chPref val="3"/>
        </dgm:presLayoutVars>
      </dgm:prSet>
      <dgm:spPr/>
      <dgm:t>
        <a:bodyPr/>
        <a:lstStyle/>
        <a:p>
          <a:endParaRPr lang="en-US"/>
        </a:p>
      </dgm:t>
    </dgm:pt>
    <dgm:pt modelId="{F7C27437-368F-4BB9-8CD1-59ECAED79789}" type="pres">
      <dgm:prSet presAssocID="{FA9FB421-AA4C-4628-A399-CAF0DCC1CF56}" presName="horzThree" presStyleCnt="0"/>
      <dgm:spPr/>
    </dgm:pt>
    <dgm:pt modelId="{A8606766-538D-4F5C-90C2-0F84BE996255}" type="pres">
      <dgm:prSet presAssocID="{231F1421-4AE5-40FD-8D2A-306BB6B391E0}" presName="sibSpaceThree" presStyleCnt="0"/>
      <dgm:spPr/>
    </dgm:pt>
    <dgm:pt modelId="{D3186CBC-0C9F-40D8-A0AB-A22A5A07FCC4}" type="pres">
      <dgm:prSet presAssocID="{A4F08DE5-8EF8-4220-9028-7FF9E4579FBF}" presName="vertThree" presStyleCnt="0"/>
      <dgm:spPr/>
    </dgm:pt>
    <dgm:pt modelId="{FDD7D45C-D692-43EA-9936-78C883C8228A}" type="pres">
      <dgm:prSet presAssocID="{A4F08DE5-8EF8-4220-9028-7FF9E4579FBF}" presName="txThree" presStyleLbl="node3" presStyleIdx="1" presStyleCnt="3">
        <dgm:presLayoutVars>
          <dgm:chPref val="3"/>
        </dgm:presLayoutVars>
      </dgm:prSet>
      <dgm:spPr/>
      <dgm:t>
        <a:bodyPr/>
        <a:lstStyle/>
        <a:p>
          <a:endParaRPr lang="en-US"/>
        </a:p>
      </dgm:t>
    </dgm:pt>
    <dgm:pt modelId="{A94ACA8B-3FB6-4CB7-B774-C03E0D991554}" type="pres">
      <dgm:prSet presAssocID="{A4F08DE5-8EF8-4220-9028-7FF9E4579FBF}" presName="horzThree" presStyleCnt="0"/>
      <dgm:spPr/>
    </dgm:pt>
    <dgm:pt modelId="{98B153C9-2D1D-4FD2-8E63-A805E749B87A}" type="pres">
      <dgm:prSet presAssocID="{C83F5FF3-2FF8-46C1-A754-C523186FD065}" presName="sibSpaceTwo" presStyleCnt="0"/>
      <dgm:spPr/>
    </dgm:pt>
    <dgm:pt modelId="{B4371DB0-EBB8-4830-94B2-DEB37969D8C1}" type="pres">
      <dgm:prSet presAssocID="{29B204F9-8329-409F-B840-9AA91630A934}" presName="vertTwo" presStyleCnt="0"/>
      <dgm:spPr/>
    </dgm:pt>
    <dgm:pt modelId="{883D58AF-1AE8-4D91-AC96-2E27923F94CA}" type="pres">
      <dgm:prSet presAssocID="{29B204F9-8329-409F-B840-9AA91630A934}" presName="txTwo" presStyleLbl="node2" presStyleIdx="1" presStyleCnt="2">
        <dgm:presLayoutVars>
          <dgm:chPref val="3"/>
        </dgm:presLayoutVars>
      </dgm:prSet>
      <dgm:spPr/>
      <dgm:t>
        <a:bodyPr/>
        <a:lstStyle/>
        <a:p>
          <a:endParaRPr lang="en-US"/>
        </a:p>
      </dgm:t>
    </dgm:pt>
    <dgm:pt modelId="{71106AAC-D240-46D2-AB95-1B2F41C1A3FD}" type="pres">
      <dgm:prSet presAssocID="{29B204F9-8329-409F-B840-9AA91630A934}" presName="parTransTwo" presStyleCnt="0"/>
      <dgm:spPr/>
    </dgm:pt>
    <dgm:pt modelId="{52712EDD-83FA-48E6-BC02-4F0497265332}" type="pres">
      <dgm:prSet presAssocID="{29B204F9-8329-409F-B840-9AA91630A934}" presName="horzTwo" presStyleCnt="0"/>
      <dgm:spPr/>
    </dgm:pt>
    <dgm:pt modelId="{903036CB-5143-4CD1-AB45-2DC1F852F96F}" type="pres">
      <dgm:prSet presAssocID="{E386CCAC-AA50-4494-B530-4637EB4A0921}" presName="vertThree" presStyleCnt="0"/>
      <dgm:spPr/>
    </dgm:pt>
    <dgm:pt modelId="{8FAF2F3F-0173-4E7D-8EBA-F189D3A49772}" type="pres">
      <dgm:prSet presAssocID="{E386CCAC-AA50-4494-B530-4637EB4A0921}" presName="txThree" presStyleLbl="node3" presStyleIdx="2" presStyleCnt="3">
        <dgm:presLayoutVars>
          <dgm:chPref val="3"/>
        </dgm:presLayoutVars>
      </dgm:prSet>
      <dgm:spPr/>
      <dgm:t>
        <a:bodyPr/>
        <a:lstStyle/>
        <a:p>
          <a:endParaRPr lang="en-US"/>
        </a:p>
      </dgm:t>
    </dgm:pt>
    <dgm:pt modelId="{A3EAAEA8-AE46-4475-86A4-0B3AA7D3059A}" type="pres">
      <dgm:prSet presAssocID="{E386CCAC-AA50-4494-B530-4637EB4A0921}" presName="horzThree" presStyleCnt="0"/>
      <dgm:spPr/>
    </dgm:pt>
    <dgm:pt modelId="{035F9B2F-1845-488A-A307-743E2C79A27B}" type="pres">
      <dgm:prSet presAssocID="{2BC55E3D-6796-4D32-B8CC-55ACF466C19F}" presName="sibSpaceOne" presStyleCnt="0"/>
      <dgm:spPr/>
    </dgm:pt>
    <dgm:pt modelId="{5C33BE8B-EB07-425F-829F-81916825BEE4}" type="pres">
      <dgm:prSet presAssocID="{55E459D6-F677-47DF-AF64-3B8795213C3A}" presName="vertOne" presStyleCnt="0"/>
      <dgm:spPr/>
    </dgm:pt>
    <dgm:pt modelId="{9C99A4C1-49EA-4417-9C90-700F7E88550A}" type="pres">
      <dgm:prSet presAssocID="{55E459D6-F677-47DF-AF64-3B8795213C3A}" presName="txOne" presStyleLbl="node0" presStyleIdx="1" presStyleCnt="2" custScaleY="320814">
        <dgm:presLayoutVars>
          <dgm:chPref val="3"/>
        </dgm:presLayoutVars>
      </dgm:prSet>
      <dgm:spPr/>
      <dgm:t>
        <a:bodyPr/>
        <a:lstStyle/>
        <a:p>
          <a:endParaRPr lang="en-US"/>
        </a:p>
      </dgm:t>
    </dgm:pt>
    <dgm:pt modelId="{7ED033A4-29F0-4C14-AF84-7CFAEACFD58A}" type="pres">
      <dgm:prSet presAssocID="{55E459D6-F677-47DF-AF64-3B8795213C3A}" presName="horzOne" presStyleCnt="0"/>
      <dgm:spPr/>
    </dgm:pt>
  </dgm:ptLst>
  <dgm:cxnLst>
    <dgm:cxn modelId="{0E6567FF-143D-4B7D-907A-D4FD1190FED2}" srcId="{02535472-FE10-4379-88B6-891120DE0598}" destId="{54664E41-7ED5-4CE6-8AD3-1B46C773CB85}" srcOrd="0" destOrd="0" parTransId="{0B1E2EC5-90E6-4AD6-965A-B5F56015637D}" sibTransId="{2BC55E3D-6796-4D32-B8CC-55ACF466C19F}"/>
    <dgm:cxn modelId="{8590E9CC-7B10-4151-9B33-9A46443B5638}" srcId="{54664E41-7ED5-4CE6-8AD3-1B46C773CB85}" destId="{258B667C-C581-4595-A197-65C642761DFB}" srcOrd="0" destOrd="0" parTransId="{6EA3CAD7-9F18-4390-88D3-D180CBADAC19}" sibTransId="{C83F5FF3-2FF8-46C1-A754-C523186FD065}"/>
    <dgm:cxn modelId="{C1847242-279E-44FF-9932-349948FA58AA}" type="presOf" srcId="{55E459D6-F677-47DF-AF64-3B8795213C3A}" destId="{9C99A4C1-49EA-4417-9C90-700F7E88550A}" srcOrd="0" destOrd="0" presId="urn:microsoft.com/office/officeart/2005/8/layout/architecture"/>
    <dgm:cxn modelId="{EFE99556-BB79-4562-9D54-0729080B1E6A}" type="presOf" srcId="{E386CCAC-AA50-4494-B530-4637EB4A0921}" destId="{8FAF2F3F-0173-4E7D-8EBA-F189D3A49772}" srcOrd="0" destOrd="0" presId="urn:microsoft.com/office/officeart/2005/8/layout/architecture"/>
    <dgm:cxn modelId="{B13C51EE-8DF3-40C8-9B9E-17CF79821DCA}" type="presOf" srcId="{258B667C-C581-4595-A197-65C642761DFB}" destId="{D2C1E8CA-B31B-43D9-A789-AC76DEC15F38}" srcOrd="0" destOrd="0" presId="urn:microsoft.com/office/officeart/2005/8/layout/architecture"/>
    <dgm:cxn modelId="{D2DBF324-15C4-4ACA-92CB-E1A4D759AC3C}" type="presOf" srcId="{29B204F9-8329-409F-B840-9AA91630A934}" destId="{883D58AF-1AE8-4D91-AC96-2E27923F94CA}" srcOrd="0" destOrd="0" presId="urn:microsoft.com/office/officeart/2005/8/layout/architecture"/>
    <dgm:cxn modelId="{AF3E42B3-BEAD-40AF-8554-156AE88623DD}" srcId="{258B667C-C581-4595-A197-65C642761DFB}" destId="{A4F08DE5-8EF8-4220-9028-7FF9E4579FBF}" srcOrd="1" destOrd="0" parTransId="{014B2947-C2B0-44C5-8DC5-EF7AA15A40AD}" sibTransId="{1AF4C68D-C126-4ACC-927C-8B08D9E78AF1}"/>
    <dgm:cxn modelId="{8C5FA131-6FFF-4CEC-BE5E-4669D1135F33}" type="presOf" srcId="{A4F08DE5-8EF8-4220-9028-7FF9E4579FBF}" destId="{FDD7D45C-D692-43EA-9936-78C883C8228A}" srcOrd="0" destOrd="0" presId="urn:microsoft.com/office/officeart/2005/8/layout/architecture"/>
    <dgm:cxn modelId="{5B364AB1-C32B-48F9-B897-4F3F9E317F4A}" type="presOf" srcId="{54664E41-7ED5-4CE6-8AD3-1B46C773CB85}" destId="{F87436C8-BE75-4F67-9E89-2C5C115B3ADF}" srcOrd="0" destOrd="0" presId="urn:microsoft.com/office/officeart/2005/8/layout/architecture"/>
    <dgm:cxn modelId="{19AF64BC-C12D-4E19-B226-6340E3652278}" srcId="{29B204F9-8329-409F-B840-9AA91630A934}" destId="{E386CCAC-AA50-4494-B530-4637EB4A0921}" srcOrd="0" destOrd="0" parTransId="{6DC01AF2-3AFB-40C9-B2E8-C56B5003330E}" sibTransId="{0AE837ED-461C-4174-A71F-D4601ABF6F39}"/>
    <dgm:cxn modelId="{B7882F71-7590-48B2-AF1D-7B725C73CE67}" srcId="{258B667C-C581-4595-A197-65C642761DFB}" destId="{FA9FB421-AA4C-4628-A399-CAF0DCC1CF56}" srcOrd="0" destOrd="0" parTransId="{0BCAF53C-C40F-431F-91E1-8E9096215247}" sibTransId="{231F1421-4AE5-40FD-8D2A-306BB6B391E0}"/>
    <dgm:cxn modelId="{682FE16B-A9A9-45A8-9ECC-D7DA6535BEF5}" type="presOf" srcId="{02535472-FE10-4379-88B6-891120DE0598}" destId="{486DB363-C29A-405F-A983-95D5B5CBF946}" srcOrd="0" destOrd="0" presId="urn:microsoft.com/office/officeart/2005/8/layout/architecture"/>
    <dgm:cxn modelId="{65113740-D49C-4E77-96E7-542E7897099D}" type="presOf" srcId="{FA9FB421-AA4C-4628-A399-CAF0DCC1CF56}" destId="{80DD2652-F038-43CA-B4DB-BF67F8794575}" srcOrd="0" destOrd="0" presId="urn:microsoft.com/office/officeart/2005/8/layout/architecture"/>
    <dgm:cxn modelId="{0D626958-C9D4-47F7-AE5B-C27400D6E5F5}" srcId="{54664E41-7ED5-4CE6-8AD3-1B46C773CB85}" destId="{29B204F9-8329-409F-B840-9AA91630A934}" srcOrd="1" destOrd="0" parTransId="{76576C0D-468D-46D0-A612-07A6979FC74B}" sibTransId="{857DB1D9-81F1-45A5-AEC0-018E64D5DFC0}"/>
    <dgm:cxn modelId="{761E84A1-A16A-42CD-9170-28BA5CFB668F}" srcId="{02535472-FE10-4379-88B6-891120DE0598}" destId="{55E459D6-F677-47DF-AF64-3B8795213C3A}" srcOrd="1" destOrd="0" parTransId="{1213C3DB-799E-4B4F-BECC-E8A387130B07}" sibTransId="{7B425E2F-25D0-43AD-B8E8-D4D38CCAD67D}"/>
    <dgm:cxn modelId="{4C695126-D335-44C9-9D8E-ADD1709E136A}" type="presParOf" srcId="{486DB363-C29A-405F-A983-95D5B5CBF946}" destId="{10F7E09A-3F4B-4736-8B59-9746A6F8FB07}" srcOrd="0" destOrd="0" presId="urn:microsoft.com/office/officeart/2005/8/layout/architecture"/>
    <dgm:cxn modelId="{F01E6E96-7B24-4B38-AFC9-BAED41AFF546}" type="presParOf" srcId="{10F7E09A-3F4B-4736-8B59-9746A6F8FB07}" destId="{F87436C8-BE75-4F67-9E89-2C5C115B3ADF}" srcOrd="0" destOrd="0" presId="urn:microsoft.com/office/officeart/2005/8/layout/architecture"/>
    <dgm:cxn modelId="{4C1B9597-88EF-4C37-BF60-2C39761A84B6}" type="presParOf" srcId="{10F7E09A-3F4B-4736-8B59-9746A6F8FB07}" destId="{A7261D21-3AD5-40D9-81CD-CBCDD9D58E25}" srcOrd="1" destOrd="0" presId="urn:microsoft.com/office/officeart/2005/8/layout/architecture"/>
    <dgm:cxn modelId="{B7BB2B4F-250A-44A9-B7A6-21022B8828B5}" type="presParOf" srcId="{10F7E09A-3F4B-4736-8B59-9746A6F8FB07}" destId="{704968CB-9D22-468D-B254-98D1E4F52F81}" srcOrd="2" destOrd="0" presId="urn:microsoft.com/office/officeart/2005/8/layout/architecture"/>
    <dgm:cxn modelId="{79A953B9-9337-4FBE-908A-A53F299AAFD4}" type="presParOf" srcId="{704968CB-9D22-468D-B254-98D1E4F52F81}" destId="{94C338F6-21FF-48FB-AEFC-C874FD6D0800}" srcOrd="0" destOrd="0" presId="urn:microsoft.com/office/officeart/2005/8/layout/architecture"/>
    <dgm:cxn modelId="{03BC4FC6-7660-4676-8E0C-33AE9604BE2F}" type="presParOf" srcId="{94C338F6-21FF-48FB-AEFC-C874FD6D0800}" destId="{D2C1E8CA-B31B-43D9-A789-AC76DEC15F38}" srcOrd="0" destOrd="0" presId="urn:microsoft.com/office/officeart/2005/8/layout/architecture"/>
    <dgm:cxn modelId="{4160AB7F-ECAE-455B-9585-83E5E23586C9}" type="presParOf" srcId="{94C338F6-21FF-48FB-AEFC-C874FD6D0800}" destId="{3C89BD00-404A-44AB-9CDB-17ED9508033A}" srcOrd="1" destOrd="0" presId="urn:microsoft.com/office/officeart/2005/8/layout/architecture"/>
    <dgm:cxn modelId="{1CA51DD7-C98E-4070-AAC6-FB198EC45990}" type="presParOf" srcId="{94C338F6-21FF-48FB-AEFC-C874FD6D0800}" destId="{6CB101AB-832F-47EC-8AC2-6ECF8FBEF0E8}" srcOrd="2" destOrd="0" presId="urn:microsoft.com/office/officeart/2005/8/layout/architecture"/>
    <dgm:cxn modelId="{36FC6E2A-0AC4-44CD-855F-3EC0A78AEF5B}" type="presParOf" srcId="{6CB101AB-832F-47EC-8AC2-6ECF8FBEF0E8}" destId="{B139D455-0D76-48E7-A6DE-A4C5A77B0586}" srcOrd="0" destOrd="0" presId="urn:microsoft.com/office/officeart/2005/8/layout/architecture"/>
    <dgm:cxn modelId="{C4074E9C-0DE6-46CA-BF2D-6ADBB9E7F26F}" type="presParOf" srcId="{B139D455-0D76-48E7-A6DE-A4C5A77B0586}" destId="{80DD2652-F038-43CA-B4DB-BF67F8794575}" srcOrd="0" destOrd="0" presId="urn:microsoft.com/office/officeart/2005/8/layout/architecture"/>
    <dgm:cxn modelId="{E346DE9C-2154-4EFD-9F57-E58E3ACC6B96}" type="presParOf" srcId="{B139D455-0D76-48E7-A6DE-A4C5A77B0586}" destId="{F7C27437-368F-4BB9-8CD1-59ECAED79789}" srcOrd="1" destOrd="0" presId="urn:microsoft.com/office/officeart/2005/8/layout/architecture"/>
    <dgm:cxn modelId="{D413F7C7-F35A-4D1A-9351-EE17099DEF74}" type="presParOf" srcId="{6CB101AB-832F-47EC-8AC2-6ECF8FBEF0E8}" destId="{A8606766-538D-4F5C-90C2-0F84BE996255}" srcOrd="1" destOrd="0" presId="urn:microsoft.com/office/officeart/2005/8/layout/architecture"/>
    <dgm:cxn modelId="{47C2F881-3C96-4727-B3FF-3780F377438A}" type="presParOf" srcId="{6CB101AB-832F-47EC-8AC2-6ECF8FBEF0E8}" destId="{D3186CBC-0C9F-40D8-A0AB-A22A5A07FCC4}" srcOrd="2" destOrd="0" presId="urn:microsoft.com/office/officeart/2005/8/layout/architecture"/>
    <dgm:cxn modelId="{F0F70152-1732-4073-8358-89D5C2E623E0}" type="presParOf" srcId="{D3186CBC-0C9F-40D8-A0AB-A22A5A07FCC4}" destId="{FDD7D45C-D692-43EA-9936-78C883C8228A}" srcOrd="0" destOrd="0" presId="urn:microsoft.com/office/officeart/2005/8/layout/architecture"/>
    <dgm:cxn modelId="{7950E634-8473-4879-9ADB-4692CBAFC52B}" type="presParOf" srcId="{D3186CBC-0C9F-40D8-A0AB-A22A5A07FCC4}" destId="{A94ACA8B-3FB6-4CB7-B774-C03E0D991554}" srcOrd="1" destOrd="0" presId="urn:microsoft.com/office/officeart/2005/8/layout/architecture"/>
    <dgm:cxn modelId="{D1CE0313-BBC5-4FD7-9CAC-87D199DF09C1}" type="presParOf" srcId="{704968CB-9D22-468D-B254-98D1E4F52F81}" destId="{98B153C9-2D1D-4FD2-8E63-A805E749B87A}" srcOrd="1" destOrd="0" presId="urn:microsoft.com/office/officeart/2005/8/layout/architecture"/>
    <dgm:cxn modelId="{7F847BB1-DCB2-491D-ACD9-1C6E90D10622}" type="presParOf" srcId="{704968CB-9D22-468D-B254-98D1E4F52F81}" destId="{B4371DB0-EBB8-4830-94B2-DEB37969D8C1}" srcOrd="2" destOrd="0" presId="urn:microsoft.com/office/officeart/2005/8/layout/architecture"/>
    <dgm:cxn modelId="{BD6BA731-F0E4-46D7-8522-DBFB8D348A20}" type="presParOf" srcId="{B4371DB0-EBB8-4830-94B2-DEB37969D8C1}" destId="{883D58AF-1AE8-4D91-AC96-2E27923F94CA}" srcOrd="0" destOrd="0" presId="urn:microsoft.com/office/officeart/2005/8/layout/architecture"/>
    <dgm:cxn modelId="{B55B9B32-817E-46C2-AF92-61519B974CA7}" type="presParOf" srcId="{B4371DB0-EBB8-4830-94B2-DEB37969D8C1}" destId="{71106AAC-D240-46D2-AB95-1B2F41C1A3FD}" srcOrd="1" destOrd="0" presId="urn:microsoft.com/office/officeart/2005/8/layout/architecture"/>
    <dgm:cxn modelId="{16ECC364-DD04-4971-9B07-C45731CBE97E}" type="presParOf" srcId="{B4371DB0-EBB8-4830-94B2-DEB37969D8C1}" destId="{52712EDD-83FA-48E6-BC02-4F0497265332}" srcOrd="2" destOrd="0" presId="urn:microsoft.com/office/officeart/2005/8/layout/architecture"/>
    <dgm:cxn modelId="{6FC5110D-F7DB-4DBB-815B-0277699A7A78}" type="presParOf" srcId="{52712EDD-83FA-48E6-BC02-4F0497265332}" destId="{903036CB-5143-4CD1-AB45-2DC1F852F96F}" srcOrd="0" destOrd="0" presId="urn:microsoft.com/office/officeart/2005/8/layout/architecture"/>
    <dgm:cxn modelId="{331A1F14-B100-4462-B13D-4D8D06BD1EC8}" type="presParOf" srcId="{903036CB-5143-4CD1-AB45-2DC1F852F96F}" destId="{8FAF2F3F-0173-4E7D-8EBA-F189D3A49772}" srcOrd="0" destOrd="0" presId="urn:microsoft.com/office/officeart/2005/8/layout/architecture"/>
    <dgm:cxn modelId="{7C3D6F3A-8C12-4F58-B4FF-B72EEECA1409}" type="presParOf" srcId="{903036CB-5143-4CD1-AB45-2DC1F852F96F}" destId="{A3EAAEA8-AE46-4475-86A4-0B3AA7D3059A}" srcOrd="1" destOrd="0" presId="urn:microsoft.com/office/officeart/2005/8/layout/architecture"/>
    <dgm:cxn modelId="{B7E709B0-E6E2-4252-B73B-FFF9DB8CBAD9}" type="presParOf" srcId="{486DB363-C29A-405F-A983-95D5B5CBF946}" destId="{035F9B2F-1845-488A-A307-743E2C79A27B}" srcOrd="1" destOrd="0" presId="urn:microsoft.com/office/officeart/2005/8/layout/architecture"/>
    <dgm:cxn modelId="{DA5858DC-8D31-4B3E-AB5E-5910BB90643C}" type="presParOf" srcId="{486DB363-C29A-405F-A983-95D5B5CBF946}" destId="{5C33BE8B-EB07-425F-829F-81916825BEE4}" srcOrd="2" destOrd="0" presId="urn:microsoft.com/office/officeart/2005/8/layout/architecture"/>
    <dgm:cxn modelId="{F759865C-4CFF-4D6D-A295-5F7EEA96CF5C}" type="presParOf" srcId="{5C33BE8B-EB07-425F-829F-81916825BEE4}" destId="{9C99A4C1-49EA-4417-9C90-700F7E88550A}" srcOrd="0" destOrd="0" presId="urn:microsoft.com/office/officeart/2005/8/layout/architecture"/>
    <dgm:cxn modelId="{7C435AEF-7D07-4A5F-AF0F-A27A51640337}" type="presParOf" srcId="{5C33BE8B-EB07-425F-829F-81916825BEE4}" destId="{7ED033A4-29F0-4C14-AF84-7CFAEACFD58A}"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36C8-BE75-4F67-9E89-2C5C115B3ADF}">
      <dsp:nvSpPr>
        <dsp:cNvPr id="0" name=""/>
        <dsp:cNvSpPr/>
      </dsp:nvSpPr>
      <dsp:spPr>
        <a:xfrm>
          <a:off x="3835" y="3115188"/>
          <a:ext cx="5985503"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PROVIDE Online Tool Box</a:t>
          </a:r>
        </a:p>
        <a:p>
          <a:pPr lvl="0" algn="ctr" defTabSz="1289050">
            <a:lnSpc>
              <a:spcPct val="90000"/>
            </a:lnSpc>
            <a:spcBef>
              <a:spcPct val="0"/>
            </a:spcBef>
            <a:spcAft>
              <a:spcPct val="35000"/>
            </a:spcAft>
          </a:pPr>
          <a:r>
            <a:rPr lang="en-US" sz="2000" kern="1200" dirty="0"/>
            <a:t>Algorithms, Sample order sets, Education tools, Slide sets, etc.</a:t>
          </a:r>
        </a:p>
      </dsp:txBody>
      <dsp:txXfrm>
        <a:off x="45155" y="3156508"/>
        <a:ext cx="5902863" cy="1328134"/>
      </dsp:txXfrm>
    </dsp:sp>
    <dsp:sp modelId="{D2C1E8CA-B31B-43D9-A789-AC76DEC15F38}">
      <dsp:nvSpPr>
        <dsp:cNvPr id="0" name=""/>
        <dsp:cNvSpPr/>
      </dsp:nvSpPr>
      <dsp:spPr>
        <a:xfrm>
          <a:off x="3835" y="1560620"/>
          <a:ext cx="3909915"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Customized On-site Consultations &amp; Grand Rounds</a:t>
          </a:r>
        </a:p>
      </dsp:txBody>
      <dsp:txXfrm>
        <a:off x="45155" y="1601940"/>
        <a:ext cx="3827275" cy="1328134"/>
      </dsp:txXfrm>
    </dsp:sp>
    <dsp:sp modelId="{80DD2652-F038-43CA-B4DB-BF67F8794575}">
      <dsp:nvSpPr>
        <dsp:cNvPr id="0" name=""/>
        <dsp:cNvSpPr/>
      </dsp:nvSpPr>
      <dsp:spPr>
        <a:xfrm>
          <a:off x="3835" y="6053"/>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Monthly QI Data Reports</a:t>
          </a:r>
        </a:p>
      </dsp:txBody>
      <dsp:txXfrm>
        <a:off x="45155" y="47373"/>
        <a:ext cx="1832108" cy="1328134"/>
      </dsp:txXfrm>
    </dsp:sp>
    <dsp:sp modelId="{FDD7D45C-D692-43EA-9936-78C883C8228A}">
      <dsp:nvSpPr>
        <dsp:cNvPr id="0" name=""/>
        <dsp:cNvSpPr/>
      </dsp:nvSpPr>
      <dsp:spPr>
        <a:xfrm>
          <a:off x="1999003" y="6053"/>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Monthly PROVIDE Learning and Collaboration Webinars</a:t>
          </a:r>
        </a:p>
      </dsp:txBody>
      <dsp:txXfrm>
        <a:off x="2040323" y="47373"/>
        <a:ext cx="1832108" cy="1328134"/>
      </dsp:txXfrm>
    </dsp:sp>
    <dsp:sp modelId="{883D58AF-1AE8-4D91-AC96-2E27923F94CA}">
      <dsp:nvSpPr>
        <dsp:cNvPr id="0" name=""/>
        <dsp:cNvSpPr/>
      </dsp:nvSpPr>
      <dsp:spPr>
        <a:xfrm>
          <a:off x="4074590" y="1560620"/>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PROVIDE in-person collaboration meetings</a:t>
          </a:r>
        </a:p>
      </dsp:txBody>
      <dsp:txXfrm>
        <a:off x="4115910" y="1601940"/>
        <a:ext cx="1832108" cy="1328134"/>
      </dsp:txXfrm>
    </dsp:sp>
    <dsp:sp modelId="{8FAF2F3F-0173-4E7D-8EBA-F189D3A49772}">
      <dsp:nvSpPr>
        <dsp:cNvPr id="0" name=""/>
        <dsp:cNvSpPr/>
      </dsp:nvSpPr>
      <dsp:spPr>
        <a:xfrm>
          <a:off x="4074590" y="6053"/>
          <a:ext cx="1914748" cy="1410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Monthly e-mail Bulletins</a:t>
          </a:r>
        </a:p>
      </dsp:txBody>
      <dsp:txXfrm>
        <a:off x="4115910" y="47373"/>
        <a:ext cx="1832108" cy="1328134"/>
      </dsp:txXfrm>
    </dsp:sp>
    <dsp:sp modelId="{9C99A4C1-49EA-4417-9C90-700F7E88550A}">
      <dsp:nvSpPr>
        <dsp:cNvPr id="0" name=""/>
        <dsp:cNvSpPr/>
      </dsp:nvSpPr>
      <dsp:spPr>
        <a:xfrm>
          <a:off x="6311016" y="0"/>
          <a:ext cx="1914748" cy="4525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Technical Assistance from FPQC Staff and Clinical Advisors</a:t>
          </a:r>
        </a:p>
      </dsp:txBody>
      <dsp:txXfrm>
        <a:off x="6367097" y="56081"/>
        <a:ext cx="1802586" cy="4413799"/>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227AC-52E4-44D8-A873-E6B5B81AE9C0}" type="datetimeFigureOut">
              <a:rPr lang="en-US" smtClean="0"/>
              <a:t>5/14/2020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208C7-570E-4076-B328-6F299C79240C}" type="slidenum">
              <a:rPr lang="en-US" smtClean="0"/>
              <a:t>‹#›</a:t>
            </a:fld>
            <a:endParaRPr lang="en-US"/>
          </a:p>
        </p:txBody>
      </p:sp>
    </p:spTree>
    <p:extLst>
      <p:ext uri="{BB962C8B-B14F-4D97-AF65-F5344CB8AC3E}">
        <p14:creationId xmlns:p14="http://schemas.microsoft.com/office/powerpoint/2010/main" val="316643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recent analysis of Florida birth certificates showed that across the 115 delivery hospitals in the state, the primary cesarean rate among low-risk first-birth deliveries ranged from 7.35% to 59.8%; </a:t>
            </a:r>
          </a:p>
          <a:p>
            <a:pPr lvl="0"/>
            <a:r>
              <a:rPr lang="en-US" sz="1200" kern="1200" dirty="0">
                <a:solidFill>
                  <a:schemeClr val="tx1"/>
                </a:solidFill>
                <a:latin typeface="+mn-lt"/>
                <a:ea typeface="+mn-ea"/>
                <a:cs typeface="+mn-cs"/>
              </a:rPr>
              <a:t>Only 21 birthing hospitals in Florida</a:t>
            </a:r>
            <a:r>
              <a:rPr lang="en-US" sz="1200" kern="1200" baseline="0" dirty="0">
                <a:solidFill>
                  <a:schemeClr val="tx1"/>
                </a:solidFill>
                <a:latin typeface="+mn-lt"/>
                <a:ea typeface="+mn-ea"/>
                <a:cs typeface="+mn-cs"/>
              </a:rPr>
              <a:t> or 18.3% of Fl hospitals meet the Healthy People 2020 national target of 23.9% the remaining need to improve. </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Variation in procedure rates is an important indicator of health care quality. Such great variation indicates a wide range in obstetric care practice patterns across hospitals and signals opportunity for quality improvement.</a:t>
            </a:r>
            <a:r>
              <a:rPr lang="en-US" sz="1200" b="0" i="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Florida had the 3</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highest rate among U.S. states. During 2016</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7C0AD-C3C6-48D5-AB08-A46E6E6AD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19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1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6">
                    <a:lumMod val="50000"/>
                  </a:schemeClr>
                </a:solidFill>
              </a:rPr>
              <a:t>Note to presenter: Will be reviewed in depth during implementation talk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48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6">
                    <a:lumMod val="50000"/>
                  </a:schemeClr>
                </a:solidFill>
              </a:rPr>
              <a:t>Note to presenter: Will be reviewed in depth during implementation talk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58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a:cs typeface="Arial"/>
              </a:rPr>
              <a:t>The toolkit aims to create intermittent monitoring as the default method of monitoring for all patients who do not meet certain exclusion criteria/risk factors. This would in essence make it necessary for providers to write an order for continuous monitoring, the opposite of what is currently required at most facilities (which generally require an order for intermittent monitoring)</a:t>
            </a:r>
          </a:p>
          <a:p>
            <a:endParaRPr lang="en-US" dirty="0">
              <a:latin typeface="Arial"/>
              <a:cs typeface="Arial"/>
            </a:endParaRPr>
          </a:p>
          <a:p>
            <a:r>
              <a:rPr lang="en-US" dirty="0">
                <a:latin typeface="Arial"/>
                <a:cs typeface="Arial"/>
              </a:rPr>
              <a:t>The toolkit includes model polices,</a:t>
            </a:r>
            <a:r>
              <a:rPr lang="en-US" baseline="0" dirty="0">
                <a:latin typeface="Arial"/>
                <a:cs typeface="Arial"/>
              </a:rPr>
              <a:t> how to implement a program of intermittent monitoring for low-risk patients, and exclusion criteria for intermittent monitoring.</a:t>
            </a:r>
            <a:endParaRPr lang="en-US" dirty="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1E0E5-CDE8-934F-82EF-E7B8808509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11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Additionally, costs associated with cesareans are significant for insurers, government, taxpayers, and consumers. Studies have shown that each cesarean costs $5,000 to $10,000 more than a vaginal birth. Based on Florida reports, maternal hospital cost savings for each Medicaid and private insurance cesarean delivery would be about $4,000. As a result, the state could save more than $8,000,000 dollars a year if the NTSV cesarean rate decreased just 3% in participating FPQC hospitals that cover half of the state’s births.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30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432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of the serious complications are uncommon , &lt;1% but we do over 160,000 cesarean sections EVERY year in California so they do add up quickly.</a:t>
            </a:r>
          </a:p>
          <a:p>
            <a:r>
              <a:rPr lang="en-US" baseline="0" dirty="0"/>
              <a:t>This is particularly true now that we are seeing women with multiple prior CS where the risks do increase significantly.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67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Psychological stress, anxiety, and post-traumatic stress disorder (PTSD) have been identified as potential risks of cesarean. </a:t>
            </a:r>
            <a:r>
              <a:rPr lang="en-US" dirty="0"/>
              <a:t>A good</a:t>
            </a:r>
            <a:r>
              <a:rPr lang="en-US" baseline="0" dirty="0"/>
              <a:t> point to mention shared decision making during prenatal, intrapartum care. We can decrease the loss of control and anxiety women may associate with the cesarean through effective communication.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84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the exception of fetuses in breech presentation, neonates have reaped few benefits with the rising rate of cesarean birth. Cerebral palsy rates have remained unchanged in the past 15 years, and recent evidence indicates that signifi</a:t>
            </a:r>
            <a:r>
              <a:rPr lang="en-US" sz="1200" b="1" i="0"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ant health consequences, including higher rates of serious respiratory complications, higher admission to the NICU, and development of childhood asthma requiring hospitalization and inhaler use are more likely in babies born by cesarean. Furthermore, cesarean birth remains a barrier to early breastfeeding support, delays the first feeding, and delays or completely interferes with early</a:t>
            </a:r>
          </a:p>
          <a:p>
            <a:r>
              <a:rPr lang="en-US" sz="1200" b="0" i="0" u="none" strike="noStrike" kern="1200" baseline="0" dirty="0">
                <a:solidFill>
                  <a:schemeClr val="tx1"/>
                </a:solidFill>
                <a:latin typeface="+mn-lt"/>
                <a:ea typeface="+mn-ea"/>
                <a:cs typeface="+mn-cs"/>
              </a:rPr>
              <a:t>skin-to-skin contact, all of which adversely affect the ability to exclusively breastfeed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15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California Collaborative we have the following information:</a:t>
            </a:r>
            <a:r>
              <a:rPr lang="en-US" baseline="0" dirty="0"/>
              <a:t>  </a:t>
            </a:r>
            <a:r>
              <a:rPr lang="en-US" dirty="0"/>
              <a:t>Increased diagnosis</a:t>
            </a:r>
            <a:r>
              <a:rPr lang="en-US" baseline="0" dirty="0"/>
              <a:t> of </a:t>
            </a:r>
            <a:r>
              <a:rPr lang="en-US" dirty="0"/>
              <a:t>Labor complications is the main reason </a:t>
            </a:r>
            <a:r>
              <a:rPr lang="en-US" baseline="0" dirty="0"/>
              <a:t>for the rise in CS rates in the last 15 years.  It is not more breeches or more </a:t>
            </a:r>
            <a:r>
              <a:rPr lang="en-US" baseline="0" dirty="0" err="1"/>
              <a:t>previas</a:t>
            </a:r>
            <a:r>
              <a:rPr lang="en-US" baseline="0" dirty="0"/>
              <a:t>.  Even elective deliveries make a small contribution.</a:t>
            </a:r>
          </a:p>
          <a:p>
            <a:endParaRPr lang="en-US" baseline="0" dirty="0"/>
          </a:p>
          <a:p>
            <a:r>
              <a:rPr lang="en-US" dirty="0"/>
              <a:t>A main focus of educational</a:t>
            </a:r>
            <a:r>
              <a:rPr lang="en-US" baseline="0" dirty="0"/>
              <a:t> efforts within your hospital should involve a variety of topics around labor management. These should include areas for both nursing and physician/providers. FPQC is sponsoring </a:t>
            </a:r>
            <a:r>
              <a:rPr lang="en-US" baseline="0" dirty="0" err="1"/>
              <a:t>regoinal</a:t>
            </a:r>
            <a:r>
              <a:rPr lang="en-US" baseline="0" dirty="0"/>
              <a:t> labor support workshops to refresh physiologic labor support skills. More information will be provided to participants in the PROVIDE initiative.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55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from CMQCC indicates that the diagnoses of labor complications account for the great majority of differences in CS rates between hospitals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2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xfrm>
            <a:off x="686720" y="4344714"/>
            <a:ext cx="5484561" cy="460601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a:ea typeface="ＭＳ Ｐゴシック" charset="0"/>
                <a:cs typeface="Arial"/>
              </a:rPr>
              <a:t>The CMQCC Toolkit translates the AIM Safety Bundle into an easy-to-use “menu” of tools and practical approaches. Each section of the toolkit mirrors the 4 “</a:t>
            </a:r>
            <a:r>
              <a:rPr lang="en-US" altLang="ja-JP" dirty="0" err="1">
                <a:latin typeface="Arial"/>
                <a:ea typeface="ＭＳ Ｐゴシック" charset="0"/>
                <a:cs typeface="Arial"/>
              </a:rPr>
              <a:t>Rs</a:t>
            </a:r>
            <a:r>
              <a:rPr lang="en-US" dirty="0">
                <a:latin typeface="Arial"/>
                <a:ea typeface="ＭＳ Ｐゴシック" charset="0"/>
                <a:cs typeface="Arial"/>
              </a:rPr>
              <a:t>”</a:t>
            </a:r>
            <a:r>
              <a:rPr lang="en-US" altLang="ja-JP" dirty="0">
                <a:latin typeface="Arial"/>
                <a:ea typeface="ＭＳ Ｐゴシック" charset="0"/>
                <a:cs typeface="Arial"/>
              </a:rPr>
              <a:t> of the AIM Bundle: Readiness, Recognition and Prevention, Response, and Reporting. </a:t>
            </a:r>
          </a:p>
          <a:p>
            <a:endParaRPr lang="en-US" b="1" dirty="0">
              <a:latin typeface="Abadi MT Condensed Light"/>
              <a:ea typeface="ＭＳ Ｐゴシック" charset="0"/>
              <a:cs typeface="Abadi MT Condensed Light"/>
            </a:endParaRPr>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29">
              <a:defRPr sz="2300">
                <a:solidFill>
                  <a:schemeClr val="tx1"/>
                </a:solidFill>
                <a:latin typeface="Arial" charset="0"/>
                <a:ea typeface="ＭＳ Ｐゴシック" charset="0"/>
                <a:cs typeface="ＭＳ Ｐゴシック" charset="0"/>
              </a:defRPr>
            </a:lvl1pPr>
            <a:lvl2pPr marL="720884" indent="-277263" defTabSz="913429">
              <a:defRPr sz="2300">
                <a:solidFill>
                  <a:schemeClr val="tx1"/>
                </a:solidFill>
                <a:latin typeface="Arial" charset="0"/>
                <a:ea typeface="ＭＳ Ｐゴシック" charset="0"/>
              </a:defRPr>
            </a:lvl2pPr>
            <a:lvl3pPr marL="1109053" indent="-221811" defTabSz="913429">
              <a:defRPr sz="2300">
                <a:solidFill>
                  <a:schemeClr val="tx1"/>
                </a:solidFill>
                <a:latin typeface="Arial" charset="0"/>
                <a:ea typeface="ＭＳ Ｐゴシック" charset="0"/>
              </a:defRPr>
            </a:lvl3pPr>
            <a:lvl4pPr marL="1552674" indent="-221811" defTabSz="913429">
              <a:defRPr sz="2300">
                <a:solidFill>
                  <a:schemeClr val="tx1"/>
                </a:solidFill>
                <a:latin typeface="Arial" charset="0"/>
                <a:ea typeface="ＭＳ Ｐゴシック" charset="0"/>
              </a:defRPr>
            </a:lvl4pPr>
            <a:lvl5pPr marL="1996295" indent="-221811" defTabSz="913429">
              <a:defRPr sz="2300">
                <a:solidFill>
                  <a:schemeClr val="tx1"/>
                </a:solidFill>
                <a:latin typeface="Arial" charset="0"/>
                <a:ea typeface="ＭＳ Ｐゴシック" charset="0"/>
              </a:defRPr>
            </a:lvl5pPr>
            <a:lvl6pPr marL="2439916" indent="-221811" defTabSz="913429" eaLnBrk="0" fontAlgn="base" hangingPunct="0">
              <a:spcBef>
                <a:spcPct val="0"/>
              </a:spcBef>
              <a:spcAft>
                <a:spcPct val="0"/>
              </a:spcAft>
              <a:defRPr sz="2300">
                <a:solidFill>
                  <a:schemeClr val="tx1"/>
                </a:solidFill>
                <a:latin typeface="Arial" charset="0"/>
                <a:ea typeface="ＭＳ Ｐゴシック" charset="0"/>
              </a:defRPr>
            </a:lvl6pPr>
            <a:lvl7pPr marL="2883538" indent="-221811" defTabSz="913429" eaLnBrk="0" fontAlgn="base" hangingPunct="0">
              <a:spcBef>
                <a:spcPct val="0"/>
              </a:spcBef>
              <a:spcAft>
                <a:spcPct val="0"/>
              </a:spcAft>
              <a:defRPr sz="2300">
                <a:solidFill>
                  <a:schemeClr val="tx1"/>
                </a:solidFill>
                <a:latin typeface="Arial" charset="0"/>
                <a:ea typeface="ＭＳ Ｐゴシック" charset="0"/>
              </a:defRPr>
            </a:lvl7pPr>
            <a:lvl8pPr marL="3327159" indent="-221811" defTabSz="913429" eaLnBrk="0" fontAlgn="base" hangingPunct="0">
              <a:spcBef>
                <a:spcPct val="0"/>
              </a:spcBef>
              <a:spcAft>
                <a:spcPct val="0"/>
              </a:spcAft>
              <a:defRPr sz="2300">
                <a:solidFill>
                  <a:schemeClr val="tx1"/>
                </a:solidFill>
                <a:latin typeface="Arial" charset="0"/>
                <a:ea typeface="ＭＳ Ｐゴシック" charset="0"/>
              </a:defRPr>
            </a:lvl8pPr>
            <a:lvl9pPr marL="3770780" indent="-221811" defTabSz="913429" eaLnBrk="0" fontAlgn="base" hangingPunct="0">
              <a:spcBef>
                <a:spcPct val="0"/>
              </a:spcBef>
              <a:spcAft>
                <a:spcPct val="0"/>
              </a:spcAft>
              <a:defRPr sz="2300">
                <a:solidFill>
                  <a:schemeClr val="tx1"/>
                </a:solidFill>
                <a:latin typeface="Arial" charset="0"/>
                <a:ea typeface="ＭＳ Ｐゴシック" charset="0"/>
              </a:defRPr>
            </a:lvl9pPr>
          </a:lstStyle>
          <a:p>
            <a:pPr marL="0" marR="0" lvl="0" indent="0" algn="r" defTabSz="913429" rtl="0" eaLnBrk="1" fontAlgn="auto" latinLnBrk="0" hangingPunct="1">
              <a:lnSpc>
                <a:spcPct val="100000"/>
              </a:lnSpc>
              <a:spcBef>
                <a:spcPts val="0"/>
              </a:spcBef>
              <a:spcAft>
                <a:spcPts val="0"/>
              </a:spcAft>
              <a:buClrTx/>
              <a:buSzTx/>
              <a:buFontTx/>
              <a:buNone/>
              <a:tabLst/>
              <a:defRPr/>
            </a:pPr>
            <a:fld id="{CC0E99B5-4A17-D849-9FD5-604C0A98623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342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0670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xfrm>
            <a:off x="1371600" y="1143000"/>
            <a:ext cx="4114800" cy="3086100"/>
          </a:xfrm>
          <a:ln/>
        </p:spPr>
      </p:sp>
      <p:sp>
        <p:nvSpPr>
          <p:cNvPr id="1443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charset="0"/>
                <a:ea typeface="ＭＳ Ｐゴシック" charset="0"/>
                <a:cs typeface="ＭＳ Ｐゴシック" charset="0"/>
              </a:rPr>
              <a:t>The initiative focuses on reducing the </a:t>
            </a:r>
            <a:r>
              <a:rPr lang="en-US" baseline="0" dirty="0">
                <a:latin typeface="Arial" charset="0"/>
                <a:ea typeface="ＭＳ Ｐゴシック" charset="0"/>
                <a:cs typeface="ＭＳ Ｐゴシック" charset="0"/>
              </a:rPr>
              <a:t>first birth cesarean using the CMQCC toolkit.  The materials are evidence based and will be supplemented with materials developed specifically for Florida by our diverse advisory team.</a:t>
            </a:r>
            <a:endParaRPr lang="en-US" dirty="0">
              <a:latin typeface="Arial" charset="0"/>
              <a:ea typeface="ＭＳ Ｐゴシック" charset="0"/>
              <a:cs typeface="ＭＳ Ｐゴシック" charset="0"/>
            </a:endParaRPr>
          </a:p>
        </p:txBody>
      </p:sp>
      <p:sp>
        <p:nvSpPr>
          <p:cNvPr id="1443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1388">
              <a:defRPr sz="2400">
                <a:solidFill>
                  <a:schemeClr val="tx1"/>
                </a:solidFill>
                <a:latin typeface="Arial" charset="0"/>
                <a:ea typeface="ＭＳ Ｐゴシック" charset="0"/>
                <a:cs typeface="ＭＳ Ｐゴシック" charset="0"/>
              </a:defRPr>
            </a:lvl1pPr>
            <a:lvl2pPr marL="742950" indent="-285750" defTabSz="941388">
              <a:defRPr sz="2400">
                <a:solidFill>
                  <a:schemeClr val="tx1"/>
                </a:solidFill>
                <a:latin typeface="Arial" charset="0"/>
                <a:ea typeface="ＭＳ Ｐゴシック" charset="0"/>
              </a:defRPr>
            </a:lvl2pPr>
            <a:lvl3pPr marL="1143000" indent="-228600" defTabSz="941388">
              <a:defRPr sz="2400">
                <a:solidFill>
                  <a:schemeClr val="tx1"/>
                </a:solidFill>
                <a:latin typeface="Arial" charset="0"/>
                <a:ea typeface="ＭＳ Ｐゴシック" charset="0"/>
              </a:defRPr>
            </a:lvl3pPr>
            <a:lvl4pPr marL="1600200" indent="-228600" defTabSz="941388">
              <a:defRPr sz="2400">
                <a:solidFill>
                  <a:schemeClr val="tx1"/>
                </a:solidFill>
                <a:latin typeface="Arial" charset="0"/>
                <a:ea typeface="ＭＳ Ｐゴシック" charset="0"/>
              </a:defRPr>
            </a:lvl4pPr>
            <a:lvl5pPr marL="2057400" indent="-228600" defTabSz="941388">
              <a:defRPr sz="2400">
                <a:solidFill>
                  <a:schemeClr val="tx1"/>
                </a:solidFill>
                <a:latin typeface="Arial" charset="0"/>
                <a:ea typeface="ＭＳ Ｐゴシック" charset="0"/>
              </a:defRPr>
            </a:lvl5pPr>
            <a:lvl6pPr marL="2514600" indent="-228600" defTabSz="9413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413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413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41388" eaLnBrk="0" fontAlgn="base" hangingPunct="0">
              <a:spcBef>
                <a:spcPct val="0"/>
              </a:spcBef>
              <a:spcAft>
                <a:spcPct val="0"/>
              </a:spcAft>
              <a:defRPr sz="2400">
                <a:solidFill>
                  <a:schemeClr val="tx1"/>
                </a:solidFill>
                <a:latin typeface="Arial" charset="0"/>
                <a:ea typeface="ＭＳ Ｐゴシック" charset="0"/>
              </a:defRPr>
            </a:lvl9pPr>
          </a:lstStyle>
          <a:p>
            <a:fld id="{6FB8AED5-47B7-B74C-BCA1-746D704A4B18}" type="slidenum">
              <a:rPr lang="en-US" sz="1200"/>
              <a:pPr/>
              <a:t>18</a:t>
            </a:fld>
            <a:endParaRPr lang="en-US" sz="1200" dirty="0"/>
          </a:p>
        </p:txBody>
      </p:sp>
    </p:spTree>
    <p:extLst>
      <p:ext uri="{BB962C8B-B14F-4D97-AF65-F5344CB8AC3E}">
        <p14:creationId xmlns:p14="http://schemas.microsoft.com/office/powerpoint/2010/main" val="151890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FPQC receives broad support for QI</a:t>
            </a:r>
            <a:r>
              <a:rPr lang="en-US" baseline="0" dirty="0"/>
              <a:t> Collaborative Projects, this project is supported by:</a:t>
            </a:r>
          </a:p>
          <a:p>
            <a:r>
              <a:rPr lang="en-US" sz="1200" dirty="0"/>
              <a:t>Florida Department of Health</a:t>
            </a:r>
          </a:p>
          <a:p>
            <a:r>
              <a:rPr lang="en-US" sz="1200" dirty="0"/>
              <a:t>American College of Obstetricians and Gynecologists (ACOG) District XII</a:t>
            </a:r>
          </a:p>
          <a:p>
            <a:r>
              <a:rPr lang="en-US" sz="1200" dirty="0"/>
              <a:t>Florida Chapter of the Association of Women’s Health, Obstetric, and Neonatal Nurses (AWHONN)</a:t>
            </a:r>
          </a:p>
          <a:p>
            <a:r>
              <a:rPr lang="en-US" sz="1200" dirty="0"/>
              <a:t>Florida affiliate of the American College of Nurse Midwives (ACNM)</a:t>
            </a:r>
          </a:p>
          <a:p>
            <a:r>
              <a:rPr lang="en-US" sz="1200" dirty="0"/>
              <a:t>Alliance for Innovation in Maternal Health (AIM)</a:t>
            </a:r>
          </a:p>
          <a:p>
            <a:r>
              <a:rPr lang="en-US" sz="1200" dirty="0"/>
              <a:t>California Maternal Quality Care Collaborative (CMQCC)</a:t>
            </a:r>
          </a:p>
          <a:p>
            <a:r>
              <a:rPr lang="en-US" sz="1200" dirty="0"/>
              <a:t>Representatives from provider practice groups, hospitalists, health plans, hospital nurses and administration, public health professionals, childbirth educators, and doulas.</a:t>
            </a:r>
            <a:endParaRPr lang="en-US" dirty="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19</a:t>
            </a:fld>
            <a:endParaRPr lang="en-US"/>
          </a:p>
        </p:txBody>
      </p:sp>
    </p:spTree>
    <p:extLst>
      <p:ext uri="{BB962C8B-B14F-4D97-AF65-F5344CB8AC3E}">
        <p14:creationId xmlns:p14="http://schemas.microsoft.com/office/powerpoint/2010/main" val="3738011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786811" y="484198"/>
            <a:ext cx="1521789" cy="14180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5791200"/>
            <a:ext cx="32904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850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4560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084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836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A12F1-4EDC-4AA7-B347-C4CFE315FE9A}"/>
              </a:ext>
            </a:extLst>
          </p:cNvPr>
          <p:cNvSpPr>
            <a:spLocks noGrp="1"/>
          </p:cNvSpPr>
          <p:nvPr>
            <p:ph/>
          </p:nvPr>
        </p:nvSpPr>
        <p:spPr>
          <a:xfrm>
            <a:off x="628650" y="365125"/>
            <a:ext cx="788670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E9203EAB-DE67-42DA-9386-4F04FBA165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0C8C5-C33E-4BD1-A7A3-3CAB76F2738A}"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5/14/2020</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B3B7F75-2445-418C-BBED-73642F959D9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D25D237-64F0-4A8E-B7BF-09B118AA21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C77C0B-95B7-4C34-877E-4568E9C4AB9F}"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3016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3400" y="6400799"/>
            <a:ext cx="381000" cy="31739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30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668581" y="279401"/>
            <a:ext cx="1606153" cy="149669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888700" y="1817688"/>
            <a:ext cx="32904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8528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343400" y="6400799"/>
            <a:ext cx="381000" cy="3230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315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6973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44628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343400" y="6392169"/>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9737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3400" y="6396990"/>
            <a:ext cx="381000" cy="38481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2776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6941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14300" y="152400"/>
            <a:ext cx="89154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p:nvSpPr>
        <p:spPr>
          <a:xfrm>
            <a:off x="4389120" y="6410325"/>
            <a:ext cx="27432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5"/>
          <p:cNvSpPr>
            <a:spLocks noGrp="1"/>
          </p:cNvSpPr>
          <p:nvPr>
            <p:ph type="sldNum" sz="quarter" idx="4"/>
          </p:nvPr>
        </p:nvSpPr>
        <p:spPr>
          <a:xfrm>
            <a:off x="4267200" y="6400800"/>
            <a:ext cx="533400" cy="457200"/>
          </a:xfrm>
          <a:prstGeom prst="rect">
            <a:avLst/>
          </a:prstGeom>
        </p:spPr>
        <p:txBody>
          <a:bodyPr/>
          <a:lstStyle>
            <a:lvl1pPr algn="ctr">
              <a:defRPr sz="1200">
                <a:solidFill>
                  <a:schemeClr val="bg1"/>
                </a:solidFill>
                <a:latin typeface="Gill Sans MT"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51F174-ECE1-45C6-AF12-A3DBDBC07E20}"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Gill Sans MT" pitchFamily="34" charset="0"/>
              <a:ea typeface="+mn-ea"/>
              <a:cs typeface="+mn-cs"/>
            </a:endParaRPr>
          </a:p>
        </p:txBody>
      </p:sp>
      <p:sp>
        <p:nvSpPr>
          <p:cNvPr id="16" name="Rectangle 15"/>
          <p:cNvSpPr/>
          <p:nvPr/>
        </p:nvSpPr>
        <p:spPr>
          <a:xfrm>
            <a:off x="457200" y="6248400"/>
            <a:ext cx="82296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856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400" rtl="0" eaLnBrk="1" latinLnBrk="0" hangingPunct="1">
        <a:spcBef>
          <a:spcPct val="0"/>
        </a:spcBef>
        <a:buNone/>
        <a:defRPr sz="4400"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buFontTx/>
        <a:buBlip>
          <a:blip r:embed="rId15"/>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15"/>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15"/>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15"/>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15"/>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creativecommons.org/licenses/by-nc-nd/3.0/" TargetMode="External"/><Relationship Id="rId7" Type="http://schemas.openxmlformats.org/officeDocument/2006/relationships/hyperlink" Target="http://www.pngall.com/road-png/download/25054" TargetMode="External"/><Relationship Id="rId2" Type="http://schemas.openxmlformats.org/officeDocument/2006/relationships/hyperlink" Target="https://vimeo.com/144518995"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commons.wikimedia.org/wiki/File:Emoji_u1f389.svg" TargetMode="Externa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66" y="2835445"/>
            <a:ext cx="7772400" cy="1362075"/>
          </a:xfrm>
        </p:spPr>
        <p:txBody>
          <a:bodyPr>
            <a:normAutofit fontScale="90000"/>
          </a:bodyPr>
          <a:lstStyle/>
          <a:p>
            <a:r>
              <a:rPr lang="en-US" b="1" u="sng" cap="none" dirty="0">
                <a:solidFill>
                  <a:srgbClr val="00510B"/>
                </a:solidFill>
              </a:rPr>
              <a:t>Pro</a:t>
            </a:r>
            <a:r>
              <a:rPr lang="en-US" b="1" cap="none" dirty="0">
                <a:solidFill>
                  <a:srgbClr val="00510B"/>
                </a:solidFill>
              </a:rPr>
              <a:t>moting Primary </a:t>
            </a:r>
            <a:r>
              <a:rPr lang="en-US" b="1" u="sng" cap="none" dirty="0">
                <a:solidFill>
                  <a:srgbClr val="00510B"/>
                </a:solidFill>
              </a:rPr>
              <a:t>V</a:t>
            </a:r>
            <a:r>
              <a:rPr lang="en-US" b="1" cap="none" dirty="0">
                <a:solidFill>
                  <a:srgbClr val="00510B"/>
                </a:solidFill>
              </a:rPr>
              <a:t>ag</a:t>
            </a:r>
            <a:r>
              <a:rPr lang="en-US" b="1" u="sng" cap="none" dirty="0">
                <a:solidFill>
                  <a:srgbClr val="00510B"/>
                </a:solidFill>
              </a:rPr>
              <a:t>i</a:t>
            </a:r>
            <a:r>
              <a:rPr lang="en-US" b="1" cap="none" dirty="0">
                <a:solidFill>
                  <a:srgbClr val="00510B"/>
                </a:solidFill>
              </a:rPr>
              <a:t>nal </a:t>
            </a:r>
            <a:r>
              <a:rPr lang="en-US" b="1" u="sng" cap="none" dirty="0">
                <a:solidFill>
                  <a:srgbClr val="00510B"/>
                </a:solidFill>
              </a:rPr>
              <a:t>De</a:t>
            </a:r>
            <a:r>
              <a:rPr lang="en-US" b="1" cap="none" dirty="0">
                <a:solidFill>
                  <a:srgbClr val="00510B"/>
                </a:solidFill>
              </a:rPr>
              <a:t>liveries </a:t>
            </a:r>
            <a:r>
              <a:rPr lang="en-US" cap="none" dirty="0">
                <a:solidFill>
                  <a:srgbClr val="00510B"/>
                </a:solidFill>
              </a:rPr>
              <a:t>(PROVIDE</a:t>
            </a:r>
            <a:r>
              <a:rPr lang="en-US" cap="none" dirty="0" smtClean="0">
                <a:solidFill>
                  <a:srgbClr val="00510B"/>
                </a:solidFill>
              </a:rPr>
              <a:t>): Lessons from the Sunshine State</a:t>
            </a:r>
            <a:endParaRPr lang="en-US" cap="none" dirty="0">
              <a:solidFill>
                <a:srgbClr val="00510B"/>
              </a:solidFill>
            </a:endParaRPr>
          </a:p>
        </p:txBody>
      </p:sp>
      <p:sp>
        <p:nvSpPr>
          <p:cNvPr id="3" name="Text Placeholder 2"/>
          <p:cNvSpPr>
            <a:spLocks noGrp="1"/>
          </p:cNvSpPr>
          <p:nvPr>
            <p:ph type="body" idx="1"/>
          </p:nvPr>
        </p:nvSpPr>
        <p:spPr>
          <a:xfrm>
            <a:off x="2904097" y="3580623"/>
            <a:ext cx="7772400" cy="1500187"/>
          </a:xfrm>
        </p:spPr>
        <p:txBody>
          <a:bodyPr>
            <a:normAutofit/>
          </a:bodyPr>
          <a:lstStyle/>
          <a:p>
            <a:r>
              <a:rPr lang="en-US" sz="3200" dirty="0" smtClean="0"/>
              <a:t>Jessica Brumley CNM, PhD</a:t>
            </a:r>
            <a:endParaRPr lang="en-US" sz="3200"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a:t>
            </a:fld>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5886" y="239760"/>
            <a:ext cx="3517027" cy="263777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832" y="5010547"/>
            <a:ext cx="879774" cy="10002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91" y="5476826"/>
            <a:ext cx="2405281" cy="533973"/>
          </a:xfrm>
          <a:prstGeom prst="rect">
            <a:avLst/>
          </a:prstGeom>
        </p:spPr>
      </p:pic>
    </p:spTree>
    <p:extLst>
      <p:ext uri="{BB962C8B-B14F-4D97-AF65-F5344CB8AC3E}">
        <p14:creationId xmlns:p14="http://schemas.microsoft.com/office/powerpoint/2010/main" val="68624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
        <p:nvSpPr>
          <p:cNvPr id="6" name="Oval 5"/>
          <p:cNvSpPr/>
          <p:nvPr/>
        </p:nvSpPr>
        <p:spPr>
          <a:xfrm>
            <a:off x="4025900" y="2616200"/>
            <a:ext cx="4356100" cy="348414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B9BD5"/>
                </a:solidFill>
                <a:effectLst/>
                <a:uLnTx/>
                <a:uFillTx/>
                <a:latin typeface="Calibri" panose="020F0502020204030204"/>
                <a:ea typeface="+mn-ea"/>
                <a:cs typeface="+mn-cs"/>
              </a:rPr>
              <a:t>LONGER TERM </a:t>
            </a: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Post traumatic stress disorder (PTSD)</a:t>
            </a: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Postpartum anxiety and depression</a:t>
            </a:r>
          </a:p>
        </p:txBody>
      </p:sp>
      <p:sp>
        <p:nvSpPr>
          <p:cNvPr id="2" name="Oval 1"/>
          <p:cNvSpPr/>
          <p:nvPr/>
        </p:nvSpPr>
        <p:spPr>
          <a:xfrm>
            <a:off x="635000" y="2616200"/>
            <a:ext cx="3746500" cy="3441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B9BD5"/>
                </a:solidFill>
                <a:effectLst/>
                <a:uLnTx/>
                <a:uFillTx/>
                <a:latin typeface="Calibri" panose="020F0502020204030204"/>
                <a:ea typeface="+mn-ea"/>
                <a:cs typeface="+mn-cs"/>
              </a:rPr>
              <a:t>ACUTE</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Delayed</a:t>
            </a: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 </a:t>
            </a: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and</a:t>
            </a:r>
            <a:r>
              <a:rPr kumimoji="0" lang="en-US" sz="2400" b="0" i="0" u="none" strike="noStrike" kern="1200" cap="none" spc="0" normalizeH="0" baseline="0" noProof="0" dirty="0">
                <a:ln>
                  <a:noFill/>
                </a:ln>
                <a:solidFill>
                  <a:srgbClr val="E7E6E6">
                    <a:lumMod val="50000"/>
                  </a:srgbClr>
                </a:solidFill>
                <a:effectLst/>
                <a:uLnTx/>
                <a:uFillTx/>
                <a:latin typeface="Avenir Book" charset="0"/>
                <a:ea typeface="Avenir Book" charset="0"/>
                <a:cs typeface="Avenir Book" charset="0"/>
              </a:rPr>
              <a:t>/</a:t>
            </a: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or ineffective bonding with neonate</a:t>
            </a:r>
          </a:p>
          <a:p>
            <a:pPr marL="177800" marR="0" lvl="0" indent="-1778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494429"/>
                </a:solidFill>
                <a:effectLst/>
                <a:uLnTx/>
                <a:uFillTx/>
                <a:latin typeface="Avenir Book" charset="0"/>
                <a:ea typeface="Avenir Book" charset="0"/>
                <a:cs typeface="Avenir Book" charset="0"/>
              </a:rPr>
              <a:t>Maternal anxiety</a:t>
            </a:r>
          </a:p>
        </p:txBody>
      </p:sp>
      <p:sp>
        <p:nvSpPr>
          <p:cNvPr id="8" name="Title 1"/>
          <p:cNvSpPr txBox="1">
            <a:spLocks/>
          </p:cNvSpPr>
          <p:nvPr/>
        </p:nvSpPr>
        <p:spPr>
          <a:xfrm>
            <a:off x="1270000" y="647701"/>
            <a:ext cx="6667500" cy="1409699"/>
          </a:xfrm>
          <a:prstGeom prst="rect">
            <a:avLst/>
          </a:prstGeom>
          <a:solidFill>
            <a:srgbClr val="DEEBF7"/>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3300" kern="1200">
                <a:solidFill>
                  <a:schemeClr val="tx1"/>
                </a:solidFill>
                <a:latin typeface="Avenir Book" charset="0"/>
                <a:ea typeface="Avenir Book" charset="0"/>
                <a:cs typeface="Avenir Book"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Avenir Book" charset="0"/>
              </a:rPr>
              <a:t>Maternal Psychological Risks</a:t>
            </a:r>
          </a:p>
        </p:txBody>
      </p:sp>
    </p:spTree>
    <p:extLst>
      <p:ext uri="{BB962C8B-B14F-4D97-AF65-F5344CB8AC3E}">
        <p14:creationId xmlns:p14="http://schemas.microsoft.com/office/powerpoint/2010/main" val="164945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47800" y="647701"/>
            <a:ext cx="6667500" cy="774699"/>
          </a:xfrm>
          <a:solidFill>
            <a:srgbClr val="DEEBF7"/>
          </a:solidFill>
        </p:spPr>
        <p:txBody>
          <a:bodyPr>
            <a:normAutofit/>
          </a:bodyPr>
          <a:lstStyle/>
          <a:p>
            <a:r>
              <a:rPr lang="en-US" dirty="0"/>
              <a:t>Cesarean: Neonatal Risks</a:t>
            </a:r>
          </a:p>
        </p:txBody>
      </p:sp>
      <p:sp>
        <p:nvSpPr>
          <p:cNvPr id="3" name="Content Placeholder 2"/>
          <p:cNvSpPr>
            <a:spLocks noGrp="1"/>
          </p:cNvSpPr>
          <p:nvPr>
            <p:ph idx="1"/>
          </p:nvPr>
        </p:nvSpPr>
        <p:spPr>
          <a:xfrm>
            <a:off x="733402" y="1765300"/>
            <a:ext cx="4368800" cy="4445000"/>
          </a:xfrm>
        </p:spPr>
        <p:txBody>
          <a:bodyPr>
            <a:normAutofit fontScale="92500" lnSpcReduction="20000"/>
          </a:bodyPr>
          <a:lstStyle/>
          <a:p>
            <a:pPr marL="228600" indent="-228600">
              <a:lnSpc>
                <a:spcPct val="120000"/>
              </a:lnSpc>
            </a:pPr>
            <a:r>
              <a:rPr lang="en-US" sz="2800" dirty="0"/>
              <a:t>Increased neonatal morbidity</a:t>
            </a:r>
          </a:p>
          <a:p>
            <a:pPr marL="571500" lvl="1" indent="-228600">
              <a:lnSpc>
                <a:spcPct val="120000"/>
              </a:lnSpc>
            </a:pPr>
            <a:r>
              <a:rPr lang="en-US" sz="2400" dirty="0"/>
              <a:t>Impaired neonatal respiratory function</a:t>
            </a:r>
          </a:p>
          <a:p>
            <a:pPr marL="571500" lvl="1" indent="-228600">
              <a:lnSpc>
                <a:spcPct val="120000"/>
              </a:lnSpc>
            </a:pPr>
            <a:r>
              <a:rPr lang="en-US" sz="2400" dirty="0"/>
              <a:t>Increased NICU admissions</a:t>
            </a:r>
          </a:p>
          <a:p>
            <a:pPr marL="571500" lvl="1" indent="-228600">
              <a:lnSpc>
                <a:spcPct val="120000"/>
              </a:lnSpc>
            </a:pPr>
            <a:r>
              <a:rPr lang="en-US" sz="2400" dirty="0"/>
              <a:t>Affects maternal-newborn interactions including breastfeeding </a:t>
            </a:r>
          </a:p>
          <a:p>
            <a:pPr marL="228600" indent="-228600">
              <a:lnSpc>
                <a:spcPct val="120000"/>
              </a:lnSpc>
            </a:pPr>
            <a:r>
              <a:rPr lang="en-US" sz="2700" dirty="0"/>
              <a:t>Unrealized benefits</a:t>
            </a:r>
          </a:p>
          <a:p>
            <a:pPr marL="571500" lvl="1" indent="-228600">
              <a:lnSpc>
                <a:spcPct val="120000"/>
              </a:lnSpc>
            </a:pPr>
            <a:r>
              <a:rPr lang="en-US" sz="2400" dirty="0"/>
              <a:t>Cerebral Palsy rates, </a:t>
            </a:r>
            <a:br>
              <a:rPr lang="en-US" sz="2400" dirty="0"/>
            </a:br>
            <a:r>
              <a:rPr lang="en-US" sz="2400" dirty="0"/>
              <a:t>neonatal seizure rates </a:t>
            </a:r>
            <a:br>
              <a:rPr lang="en-US" sz="2400" dirty="0"/>
            </a:br>
            <a:r>
              <a:rPr lang="en-US" sz="2400" dirty="0"/>
              <a:t>unchanged since 1980</a:t>
            </a:r>
          </a:p>
          <a:p>
            <a:pPr marL="571500" lvl="1" indent="-228600">
              <a:lnSpc>
                <a:spcPct val="120000"/>
              </a:lnSpc>
            </a:pPr>
            <a:endParaRPr lang="en-US" sz="2400" dirty="0"/>
          </a:p>
          <a:p>
            <a:pPr marL="342900" lvl="1" indent="0">
              <a:lnSpc>
                <a:spcPct val="120000"/>
              </a:lnSpc>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7902" y="2597434"/>
            <a:ext cx="3668887" cy="2444466"/>
          </a:xfrm>
          <a:prstGeom prst="rect">
            <a:avLst/>
          </a:prstGeom>
        </p:spPr>
      </p:pic>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01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 y="929305"/>
            <a:ext cx="7696200" cy="4799436"/>
          </a:xfrm>
          <a:prstGeom prst="rect">
            <a:avLst/>
          </a:prstGeom>
        </p:spPr>
      </p:pic>
      <p:sp>
        <p:nvSpPr>
          <p:cNvPr id="5" name="TextBox 4"/>
          <p:cNvSpPr txBox="1"/>
          <p:nvPr/>
        </p:nvSpPr>
        <p:spPr>
          <a:xfrm>
            <a:off x="761999" y="5792665"/>
            <a:ext cx="7924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Safe prevention of the primary cesarean delivery. Obstetric Care Consensus No. 1. American College of Obstetricians and Gynecologists.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Obstet</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Gynecol</a:t>
            </a:r>
            <a:r>
              <a:rPr kumimoji="0" lang="en-US" sz="1200" b="0" i="0" u="none" strike="noStrike" kern="1200" cap="none" spc="0" normalizeH="0" baseline="0" noProof="0" dirty="0">
                <a:ln>
                  <a:noFill/>
                </a:ln>
                <a:solidFill>
                  <a:prstClr val="black"/>
                </a:solidFill>
                <a:effectLst/>
                <a:uLnTx/>
                <a:uFillTx/>
                <a:latin typeface="Calibri"/>
                <a:ea typeface="+mn-ea"/>
                <a:cs typeface="+mn-cs"/>
              </a:rPr>
              <a:t> 2014;123:693–711.</a:t>
            </a:r>
          </a:p>
        </p:txBody>
      </p:sp>
      <p:sp>
        <p:nvSpPr>
          <p:cNvPr id="6" name="TextBox 5"/>
          <p:cNvSpPr txBox="1"/>
          <p:nvPr/>
        </p:nvSpPr>
        <p:spPr>
          <a:xfrm>
            <a:off x="903596" y="204713"/>
            <a:ext cx="7366948"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10B"/>
                </a:solidFill>
                <a:effectLst/>
                <a:uLnTx/>
                <a:uFillTx/>
                <a:latin typeface="Garamond" panose="02020404030301010803" pitchFamily="18" charset="0"/>
                <a:ea typeface="+mn-ea"/>
                <a:cs typeface="+mn-cs"/>
              </a:rPr>
              <a:t>Indications for Primary Cesarean</a:t>
            </a:r>
            <a:endParaRPr lang="en-US">
              <a:ea typeface="+mn-ea"/>
              <a:cs typeface="+mn-cs"/>
            </a:endParaRPr>
          </a:p>
        </p:txBody>
      </p:sp>
    </p:spTree>
    <p:extLst>
      <p:ext uri="{BB962C8B-B14F-4D97-AF65-F5344CB8AC3E}">
        <p14:creationId xmlns:p14="http://schemas.microsoft.com/office/powerpoint/2010/main" val="40233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801" y="1312948"/>
          <a:ext cx="8413748" cy="5392652"/>
        </p:xfrm>
        <a:graphic>
          <a:graphicData uri="http://schemas.openxmlformats.org/drawingml/2006/table">
            <a:tbl>
              <a:tblPr/>
              <a:tblGrid>
                <a:gridCol w="3409241">
                  <a:extLst>
                    <a:ext uri="{9D8B030D-6E8A-4147-A177-3AD203B41FA5}">
                      <a16:colId xmlns:a16="http://schemas.microsoft.com/office/drawing/2014/main" val="20000"/>
                    </a:ext>
                  </a:extLst>
                </a:gridCol>
                <a:gridCol w="2431496">
                  <a:extLst>
                    <a:ext uri="{9D8B030D-6E8A-4147-A177-3AD203B41FA5}">
                      <a16:colId xmlns:a16="http://schemas.microsoft.com/office/drawing/2014/main" val="20001"/>
                    </a:ext>
                  </a:extLst>
                </a:gridCol>
                <a:gridCol w="2573011">
                  <a:extLst>
                    <a:ext uri="{9D8B030D-6E8A-4147-A177-3AD203B41FA5}">
                      <a16:colId xmlns:a16="http://schemas.microsoft.com/office/drawing/2014/main" val="20002"/>
                    </a:ext>
                  </a:extLst>
                </a:gridCol>
              </a:tblGrid>
              <a:tr h="903447">
                <a:tc>
                  <a:txBody>
                    <a:bodyPr/>
                    <a:lstStyle/>
                    <a:p>
                      <a:pPr marL="114300" marR="0" lvl="0" indent="0" algn="ctr" defTabSz="4572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a:ln>
                          <a:noFill/>
                        </a:ln>
                        <a:solidFill>
                          <a:schemeClr val="tx1"/>
                        </a:solidFill>
                        <a:effectLst/>
                        <a:latin typeface="Arial" pitchFamily="-109" charset="0"/>
                        <a:ea typeface="Cambria" pitchFamily="-109" charset="0"/>
                        <a:cs typeface="Cambria" pitchFamily="-109" charset="0"/>
                      </a:endParaRPr>
                    </a:p>
                  </a:txBody>
                  <a:tcPr marL="52691" marR="52691"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79375" marR="0" lvl="0" indent="0" algn="ctr" defTabSz="457200" rtl="0" eaLnBrk="1" fontAlgn="base" latinLnBrk="0" hangingPunct="1">
                        <a:lnSpc>
                          <a:spcPct val="100000"/>
                        </a:lnSpc>
                        <a:spcBef>
                          <a:spcPts val="60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Percent of the Increase in Primary Cesarean Rate Attributable to this Indication</a:t>
                      </a:r>
                      <a:endParaRPr kumimoji="0" lang="en-US" sz="18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52691" marR="52691"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37884">
                <a:tc>
                  <a:txBody>
                    <a:bodyPr/>
                    <a:lstStyle/>
                    <a:p>
                      <a:pPr marL="114300" marR="0" lvl="0" indent="0" algn="just"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solidFill>
                          <a:effectLst/>
                          <a:latin typeface="Avenir Book" charset="0"/>
                          <a:ea typeface="Avenir Book" charset="0"/>
                          <a:cs typeface="Avenir Book" charset="0"/>
                        </a:rPr>
                        <a:t>Cesarean Indication</a:t>
                      </a:r>
                      <a:endParaRPr kumimoji="0" lang="en-US" sz="1800" b="0" i="0" u="none" strike="noStrike" cap="none" normalizeH="0" baseline="0" dirty="0">
                        <a:ln>
                          <a:noFill/>
                        </a:ln>
                        <a:solidFill>
                          <a:schemeClr val="tx1"/>
                        </a:solidFill>
                        <a:effectLst/>
                        <a:latin typeface="Avenir Book" charset="0"/>
                        <a:ea typeface="Avenir Book" charset="0"/>
                        <a:cs typeface="Avenir Book" charset="0"/>
                      </a:endParaRPr>
                    </a:p>
                  </a:txBody>
                  <a:tcPr marL="52691" marR="52691"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a:ln>
                            <a:noFill/>
                          </a:ln>
                          <a:solidFill>
                            <a:schemeClr val="tx1"/>
                          </a:solidFill>
                          <a:effectLst/>
                          <a:latin typeface="Avenir Book" charset="0"/>
                          <a:ea typeface="Avenir Book" charset="0"/>
                          <a:cs typeface="Avenir Book" charset="0"/>
                        </a:rPr>
                        <a:t>Yale  (2003 v. 2009)</a:t>
                      </a:r>
                      <a:br>
                        <a:rPr kumimoji="0" lang="en-US" sz="1400" b="1" i="0" u="none" strike="noStrike" cap="none" normalizeH="0" baseline="0" dirty="0">
                          <a:ln>
                            <a:noFill/>
                          </a:ln>
                          <a:solidFill>
                            <a:schemeClr val="tx1"/>
                          </a:solidFill>
                          <a:effectLst/>
                          <a:latin typeface="Avenir Book" charset="0"/>
                          <a:ea typeface="Avenir Book" charset="0"/>
                          <a:cs typeface="Avenir Book" charset="0"/>
                        </a:rPr>
                      </a:br>
                      <a:r>
                        <a:rPr kumimoji="0" lang="en-US" sz="1400" b="1" i="0" u="none" strike="noStrike" cap="none" normalizeH="0" baseline="0" dirty="0">
                          <a:ln>
                            <a:noFill/>
                          </a:ln>
                          <a:solidFill>
                            <a:schemeClr val="tx1"/>
                          </a:solidFill>
                          <a:effectLst/>
                          <a:latin typeface="Avenir Book" charset="0"/>
                          <a:ea typeface="Avenir Book" charset="0"/>
                          <a:cs typeface="Avenir Book" charset="0"/>
                        </a:rPr>
                        <a:t>(Total: 26% to 36.5%)</a:t>
                      </a:r>
                      <a:br>
                        <a:rPr kumimoji="0" lang="en-US" sz="1400" b="1" i="0" u="none" strike="noStrike" cap="none" normalizeH="0" baseline="0" dirty="0">
                          <a:ln>
                            <a:noFill/>
                          </a:ln>
                          <a:solidFill>
                            <a:schemeClr val="tx1"/>
                          </a:solidFill>
                          <a:effectLst/>
                          <a:latin typeface="Avenir Book" charset="0"/>
                          <a:ea typeface="Avenir Book" charset="0"/>
                          <a:cs typeface="Avenir Book" charset="0"/>
                        </a:rPr>
                      </a:br>
                      <a:r>
                        <a:rPr kumimoji="0" lang="en-US" sz="1400" b="0" i="0" u="none" strike="noStrike" cap="none" normalizeH="0" baseline="0" dirty="0">
                          <a:ln>
                            <a:noFill/>
                          </a:ln>
                          <a:solidFill>
                            <a:schemeClr val="tx1"/>
                          </a:solidFill>
                          <a:effectLst/>
                          <a:latin typeface="Avenir Book" charset="0"/>
                          <a:ea typeface="Avenir Book" charset="0"/>
                          <a:cs typeface="Avenir Book" charset="0"/>
                        </a:rPr>
                        <a:t>Focus: </a:t>
                      </a:r>
                      <a:r>
                        <a:rPr kumimoji="0" lang="en-US" sz="1400" b="0" i="0" u="sng" strike="noStrike" cap="none" normalizeH="0" baseline="0" dirty="0">
                          <a:ln>
                            <a:noFill/>
                          </a:ln>
                          <a:solidFill>
                            <a:schemeClr val="tx1"/>
                          </a:solidFill>
                          <a:effectLst/>
                          <a:latin typeface="Avenir Book" charset="0"/>
                          <a:ea typeface="Avenir Book" charset="0"/>
                          <a:cs typeface="Avenir Book" charset="0"/>
                        </a:rPr>
                        <a:t>all</a:t>
                      </a:r>
                      <a:r>
                        <a:rPr kumimoji="0" lang="en-US" sz="1400" b="0" i="0" u="none" strike="noStrike" cap="none" normalizeH="0" baseline="0" dirty="0">
                          <a:ln>
                            <a:noFill/>
                          </a:ln>
                          <a:solidFill>
                            <a:schemeClr val="tx1"/>
                          </a:solidFill>
                          <a:effectLst/>
                          <a:latin typeface="Avenir Book" charset="0"/>
                          <a:ea typeface="Avenir Book" charset="0"/>
                          <a:cs typeface="Avenir Book" charset="0"/>
                        </a:rPr>
                        <a:t> primary Cesareans</a:t>
                      </a:r>
                    </a:p>
                  </a:txBody>
                  <a:tcPr marL="52691" marR="52691"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a:ln>
                            <a:noFill/>
                          </a:ln>
                          <a:solidFill>
                            <a:schemeClr val="tx1"/>
                          </a:solidFill>
                          <a:effectLst/>
                          <a:latin typeface="Avenir Book" charset="0"/>
                          <a:ea typeface="Avenir Book" charset="0"/>
                          <a:cs typeface="Avenir Book" charset="0"/>
                        </a:rPr>
                        <a:t>Kaiser SoCal (1991 v. 2008)</a:t>
                      </a:r>
                      <a:br>
                        <a:rPr kumimoji="0" lang="en-US" sz="1400" b="1" i="0" u="none" strike="noStrike" cap="none" normalizeH="0" baseline="0" dirty="0">
                          <a:ln>
                            <a:noFill/>
                          </a:ln>
                          <a:solidFill>
                            <a:schemeClr val="tx1"/>
                          </a:solidFill>
                          <a:effectLst/>
                          <a:latin typeface="Avenir Book" charset="0"/>
                          <a:ea typeface="Avenir Book" charset="0"/>
                          <a:cs typeface="Avenir Book" charset="0"/>
                        </a:rPr>
                      </a:br>
                      <a:r>
                        <a:rPr kumimoji="0" lang="en-US" sz="1400" b="1" i="0" u="none" strike="noStrike" cap="none" normalizeH="0" baseline="0" dirty="0">
                          <a:ln>
                            <a:noFill/>
                          </a:ln>
                          <a:solidFill>
                            <a:schemeClr val="tx1"/>
                          </a:solidFill>
                          <a:effectLst/>
                          <a:latin typeface="Avenir Book" charset="0"/>
                          <a:ea typeface="Avenir Book" charset="0"/>
                          <a:cs typeface="Avenir Book" charset="0"/>
                        </a:rPr>
                        <a:t>(Primary: 12.5% to 20%)</a:t>
                      </a:r>
                      <a:r>
                        <a:rPr kumimoji="0" lang="en-US" sz="1400" b="0" i="0" u="none" strike="noStrike" cap="none" normalizeH="0" baseline="0" dirty="0">
                          <a:ln>
                            <a:noFill/>
                          </a:ln>
                          <a:solidFill>
                            <a:schemeClr val="tx1"/>
                          </a:solidFill>
                          <a:effectLst/>
                          <a:latin typeface="Avenir Book" charset="0"/>
                          <a:ea typeface="Avenir Book" charset="0"/>
                          <a:cs typeface="Avenir Book" charset="0"/>
                        </a:rPr>
                        <a:t/>
                      </a:r>
                      <a:br>
                        <a:rPr kumimoji="0" lang="en-US" sz="1400" b="0" i="0" u="none" strike="noStrike" cap="none" normalizeH="0" baseline="0" dirty="0">
                          <a:ln>
                            <a:noFill/>
                          </a:ln>
                          <a:solidFill>
                            <a:schemeClr val="tx1"/>
                          </a:solidFill>
                          <a:effectLst/>
                          <a:latin typeface="Avenir Book" charset="0"/>
                          <a:ea typeface="Avenir Book" charset="0"/>
                          <a:cs typeface="Avenir Book" charset="0"/>
                        </a:rPr>
                      </a:br>
                      <a:r>
                        <a:rPr kumimoji="0" lang="en-US" sz="1400" b="0" i="0" u="none" strike="noStrike" cap="none" normalizeH="0" baseline="0" dirty="0">
                          <a:ln>
                            <a:noFill/>
                          </a:ln>
                          <a:solidFill>
                            <a:schemeClr val="tx1"/>
                          </a:solidFill>
                          <a:effectLst/>
                          <a:latin typeface="Avenir Book" charset="0"/>
                          <a:ea typeface="Avenir Book" charset="0"/>
                          <a:cs typeface="Avenir Book" charset="0"/>
                        </a:rPr>
                        <a:t>Focus: all primary </a:t>
                      </a:r>
                      <a:br>
                        <a:rPr kumimoji="0" lang="en-US" sz="1400" b="0" i="0" u="none" strike="noStrike" cap="none" normalizeH="0" baseline="0" dirty="0">
                          <a:ln>
                            <a:noFill/>
                          </a:ln>
                          <a:solidFill>
                            <a:schemeClr val="tx1"/>
                          </a:solidFill>
                          <a:effectLst/>
                          <a:latin typeface="Avenir Book" charset="0"/>
                          <a:ea typeface="Avenir Book" charset="0"/>
                          <a:cs typeface="Avenir Book" charset="0"/>
                        </a:rPr>
                      </a:br>
                      <a:r>
                        <a:rPr kumimoji="0" lang="en-US" sz="1400" b="0" i="1" u="sng" strike="noStrike" cap="none" normalizeH="0" baseline="0" dirty="0">
                          <a:ln>
                            <a:noFill/>
                          </a:ln>
                          <a:solidFill>
                            <a:schemeClr val="tx1"/>
                          </a:solidFill>
                          <a:effectLst/>
                          <a:latin typeface="Avenir Book" charset="0"/>
                          <a:ea typeface="Avenir Book" charset="0"/>
                          <a:cs typeface="Avenir Book" charset="0"/>
                        </a:rPr>
                        <a:t>singleton</a:t>
                      </a:r>
                      <a:r>
                        <a:rPr kumimoji="0" lang="en-US" sz="1400" b="0" i="0" u="none" strike="noStrike" cap="none" normalizeH="0" baseline="0" dirty="0">
                          <a:ln>
                            <a:noFill/>
                          </a:ln>
                          <a:solidFill>
                            <a:schemeClr val="tx1"/>
                          </a:solidFill>
                          <a:effectLst/>
                          <a:latin typeface="Avenir Book" charset="0"/>
                          <a:ea typeface="Avenir Book" charset="0"/>
                          <a:cs typeface="Avenir Book" charset="0"/>
                        </a:rPr>
                        <a:t> Cesareans</a:t>
                      </a:r>
                    </a:p>
                  </a:txBody>
                  <a:tcPr marL="52691" marR="52691"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31403">
                <a:tc>
                  <a:txBody>
                    <a:bodyPr/>
                    <a:lstStyle/>
                    <a:p>
                      <a:pPr marL="114300" marR="0" lvl="0" indent="0" algn="l" defTabSz="457200" rtl="0" eaLnBrk="1" fontAlgn="base" latinLnBrk="0" hangingPunct="1">
                        <a:lnSpc>
                          <a:spcPct val="100000"/>
                        </a:lnSpc>
                        <a:spcBef>
                          <a:spcPts val="180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Labor progress complications </a:t>
                      </a:r>
                      <a:b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b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    (CPD/FTP)</a:t>
                      </a:r>
                    </a:p>
                  </a:txBody>
                  <a:tcPr marL="52691" marR="52691"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ts val="1800"/>
                        </a:spcBef>
                        <a:spcAft>
                          <a:spcPts val="600"/>
                        </a:spcAft>
                        <a:buClrTx/>
                        <a:buSzTx/>
                        <a:buFontTx/>
                        <a:buNone/>
                        <a:tabLst/>
                      </a:pPr>
                      <a:r>
                        <a:rPr kumimoji="0" lang="en-US" sz="1800" b="1" i="0" u="none" strike="noStrike" cap="none" normalizeH="0" baseline="0">
                          <a:ln>
                            <a:noFill/>
                          </a:ln>
                          <a:solidFill>
                            <a:schemeClr val="tx1">
                              <a:lumMod val="75000"/>
                              <a:lumOff val="25000"/>
                            </a:schemeClr>
                          </a:solidFill>
                          <a:effectLst/>
                          <a:latin typeface="Avenir Book" charset="0"/>
                          <a:ea typeface="Avenir Book" charset="0"/>
                          <a:cs typeface="Avenir Book" charset="0"/>
                        </a:rPr>
                        <a:t>28%</a:t>
                      </a:r>
                    </a:p>
                  </a:txBody>
                  <a:tcPr marL="52691" marR="5269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ts val="1800"/>
                        </a:spcBef>
                        <a:spcAft>
                          <a:spcPts val="600"/>
                        </a:spcAft>
                        <a:buClrTx/>
                        <a:buSzTx/>
                        <a:buFontTx/>
                        <a:buNone/>
                        <a:tabLst/>
                      </a:pPr>
                      <a:r>
                        <a:rPr kumimoji="0" lang="en-US" sz="1800" b="1" i="0" u="none" strike="noStrike" cap="none" normalizeH="0" baseline="0">
                          <a:ln>
                            <a:noFill/>
                          </a:ln>
                          <a:solidFill>
                            <a:schemeClr val="tx1">
                              <a:lumMod val="75000"/>
                              <a:lumOff val="25000"/>
                            </a:schemeClr>
                          </a:solidFill>
                          <a:effectLst/>
                          <a:latin typeface="Avenir Book" charset="0"/>
                          <a:ea typeface="Avenir Book" charset="0"/>
                          <a:cs typeface="Avenir Book" charset="0"/>
                        </a:rPr>
                        <a:t>~38%</a:t>
                      </a:r>
                    </a:p>
                  </a:txBody>
                  <a:tcPr marL="52691" marR="52691"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348111">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Fetal Intolerance of Labor</a:t>
                      </a:r>
                    </a:p>
                  </a:txBody>
                  <a:tcPr marL="70254" marR="70254" marT="35128" marB="3512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32%</a:t>
                      </a:r>
                    </a:p>
                  </a:txBody>
                  <a:tcPr marL="70254" marR="70254" marT="35128" marB="351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~24%</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286526">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Breech/Malpresentation</a:t>
                      </a:r>
                    </a:p>
                  </a:txBody>
                  <a:tcPr marL="70254" marR="70254" marT="35128" marB="3512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&lt;1%</a:t>
                      </a:r>
                    </a:p>
                  </a:txBody>
                  <a:tcPr marL="70254" marR="70254" marT="35128" marB="351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&lt;1%</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6526">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Multiple Gestation</a:t>
                      </a:r>
                    </a:p>
                  </a:txBody>
                  <a:tcPr marL="70254" marR="70254" marT="35128" marB="3512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16%</a:t>
                      </a:r>
                    </a:p>
                  </a:txBody>
                  <a:tcPr marL="70254" marR="70254" marT="35128" marB="351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Not available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7624">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Various Obstetric and Medical    Conditions (Placenta Abnormalities, Hypertension, Herpes, etc.)</a:t>
                      </a:r>
                    </a:p>
                  </a:txBody>
                  <a:tcPr marL="70254" marR="70254" marT="35128" marB="351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6%</a:t>
                      </a:r>
                    </a:p>
                  </a:txBody>
                  <a:tcPr marL="70254" marR="70254" marT="35128" marB="351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20%</a:t>
                      </a:r>
                      <a:b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b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(Did not separate preeclampsia from other complications)</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6526">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Preeclampsia</a:t>
                      </a:r>
                    </a:p>
                  </a:txBody>
                  <a:tcPr marL="70254" marR="70254" marT="35128" marB="351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a:ln>
                            <a:noFill/>
                          </a:ln>
                          <a:solidFill>
                            <a:schemeClr val="tx1">
                              <a:lumMod val="75000"/>
                              <a:lumOff val="25000"/>
                            </a:schemeClr>
                          </a:solidFill>
                          <a:effectLst/>
                          <a:latin typeface="Avenir Book" charset="0"/>
                          <a:ea typeface="Avenir Book" charset="0"/>
                          <a:cs typeface="Avenir Book" charset="0"/>
                        </a:rPr>
                        <a:t>10%</a:t>
                      </a:r>
                    </a:p>
                  </a:txBody>
                  <a:tcPr marL="70254" marR="70254" marT="35128" marB="351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7"/>
                  </a:ext>
                </a:extLst>
              </a:tr>
              <a:tr h="794605">
                <a:tc>
                  <a:txBody>
                    <a:bodyPr/>
                    <a:lstStyle/>
                    <a:p>
                      <a:pPr marL="114300" marR="0" lvl="0" indent="0" algn="l" defTabSz="457200" rtl="0" eaLnBrk="1" fontAlgn="base" latinLnBrk="0" hangingPunct="1">
                        <a:lnSpc>
                          <a:spcPct val="100000"/>
                        </a:lnSpc>
                        <a:spcBef>
                          <a:spcPct val="0"/>
                        </a:spcBef>
                        <a:spcAft>
                          <a:spcPts val="600"/>
                        </a:spcAft>
                        <a:buClrTx/>
                        <a:buSzTx/>
                        <a:buFontTx/>
                        <a:buNone/>
                        <a:tabLst/>
                      </a:pP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Elective</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 (variously defined)</a:t>
                      </a:r>
                      <a:endPar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70254" marR="70254" marT="35128" marB="351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8%</a:t>
                      </a:r>
                    </a:p>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(Scheduled without </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medical indication</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endPar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70254" marR="70254" marT="35128" marB="351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18%</a:t>
                      </a:r>
                    </a:p>
                    <a:p>
                      <a:pPr marL="79375" marR="0" lvl="0" indent="0" algn="ctr" defTabSz="4572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(Those </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without a charted indication</a:t>
                      </a:r>
                      <a:r>
                        <a:rPr kumimoji="0" lang="ja-JP" alt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r>
                        <a:rPr kumimoji="0" lang="en-US" altLang="ja-JP"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rPr>
                        <a:t>)</a:t>
                      </a:r>
                      <a:endParaRPr kumimoji="0" lang="en-US" sz="1400" b="0" i="0" u="none" strike="noStrike" cap="none" normalizeH="0" baseline="0" dirty="0">
                        <a:ln>
                          <a:noFill/>
                        </a:ln>
                        <a:solidFill>
                          <a:schemeClr val="tx1">
                            <a:lumMod val="75000"/>
                            <a:lumOff val="25000"/>
                          </a:schemeClr>
                        </a:solidFill>
                        <a:effectLst/>
                        <a:latin typeface="Avenir Book" charset="0"/>
                        <a:ea typeface="Avenir Book" charset="0"/>
                        <a:cs typeface="Avenir Book"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3594" name="Rectangle 2"/>
          <p:cNvSpPr>
            <a:spLocks noChangeArrowheads="1"/>
          </p:cNvSpPr>
          <p:nvPr/>
        </p:nvSpPr>
        <p:spPr bwMode="auto">
          <a:xfrm>
            <a:off x="609600" y="152401"/>
            <a:ext cx="8108949" cy="1046248"/>
          </a:xfrm>
          <a:prstGeom prst="rect">
            <a:avLst/>
          </a:prstGeom>
          <a:solidFill>
            <a:schemeClr val="accent1">
              <a:lumMod val="20000"/>
              <a:lumOff val="80000"/>
            </a:schemeClr>
          </a:solidFill>
          <a:ln w="9525">
            <a:no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What Indications Have Driven the </a:t>
            </a:r>
            <a:r>
              <a:rPr kumimoji="0" lang="en-US" sz="3000" b="1"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RISE</a:t>
            </a: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 in 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
        <p:nvSpPr>
          <p:cNvPr id="2" name="TextBox 1"/>
          <p:cNvSpPr txBox="1"/>
          <p:nvPr/>
        </p:nvSpPr>
        <p:spPr>
          <a:xfrm>
            <a:off x="5753100" y="3467100"/>
            <a:ext cx="1041400" cy="523220"/>
          </a:xfrm>
          <a:prstGeom prst="rect">
            <a:avLst/>
          </a:prstGeom>
          <a:solidFill>
            <a:srgbClr val="D9E3F3"/>
          </a:solidFill>
          <a:ln>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60%!</a:t>
            </a:r>
          </a:p>
        </p:txBody>
      </p:sp>
    </p:spTree>
    <p:extLst>
      <p:ext uri="{BB962C8B-B14F-4D97-AF65-F5344CB8AC3E}">
        <p14:creationId xmlns:p14="http://schemas.microsoft.com/office/powerpoint/2010/main" val="37123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4" name="Rectangle 2"/>
          <p:cNvSpPr>
            <a:spLocks noChangeArrowheads="1"/>
          </p:cNvSpPr>
          <p:nvPr/>
        </p:nvSpPr>
        <p:spPr bwMode="auto">
          <a:xfrm>
            <a:off x="666750" y="228600"/>
            <a:ext cx="7962900" cy="1154141"/>
          </a:xfrm>
          <a:prstGeom prst="rect">
            <a:avLst/>
          </a:prstGeom>
          <a:solidFill>
            <a:schemeClr val="accent1">
              <a:lumMod val="20000"/>
              <a:lumOff val="80000"/>
            </a:schemeClr>
          </a:solidFill>
          <a:ln w="9525">
            <a:no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What Indications Drive the </a:t>
            </a:r>
            <a:r>
              <a:rPr kumimoji="0" lang="en-US" sz="3000" b="1"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VARIATION </a:t>
            </a:r>
            <a:r>
              <a:rPr kumimoji="0" lang="en-US" sz="3000"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in CS?</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graphicFrame>
        <p:nvGraphicFramePr>
          <p:cNvPr id="6" name="Group 58"/>
          <p:cNvGraphicFramePr>
            <a:graphicFrameLocks noGrp="1"/>
          </p:cNvGraphicFramePr>
          <p:nvPr>
            <p:ph idx="4294967295"/>
            <p:extLst/>
          </p:nvPr>
        </p:nvGraphicFramePr>
        <p:xfrm>
          <a:off x="504623" y="1352550"/>
          <a:ext cx="8229600" cy="4648200"/>
        </p:xfrm>
        <a:graphic>
          <a:graphicData uri="http://schemas.openxmlformats.org/drawingml/2006/table">
            <a:tbl>
              <a:tblPr/>
              <a:tblGrid>
                <a:gridCol w="2868613">
                  <a:extLst>
                    <a:ext uri="{9D8B030D-6E8A-4147-A177-3AD203B41FA5}">
                      <a16:colId xmlns:a16="http://schemas.microsoft.com/office/drawing/2014/main" val="20000"/>
                    </a:ext>
                  </a:extLst>
                </a:gridCol>
                <a:gridCol w="1662112">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85344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a:r>
                      <a:b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b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CS Indication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Proportion of </a:t>
                      </a:r>
                      <a:r>
                        <a:rPr kumimoji="0" lang="en-US" sz="20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Overall</a:t>
                      </a: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CS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Proportion of </a:t>
                      </a:r>
                      <a:r>
                        <a:rPr kumimoji="0" lang="en-US" sz="20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Primary</a:t>
                      </a: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CS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CS Rate for </a:t>
                      </a:r>
                      <a:r>
                        <a:rPr kumimoji="0" lang="en-US" sz="20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this</a:t>
                      </a: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Indication</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Repeat (prior)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30-35%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ja-JP" alt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t>
                      </a: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Abnormal Labor</a:t>
                      </a:r>
                      <a:r>
                        <a:rPr kumimoji="0" lang="ja-JP" alt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t>
                      </a: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a:r>
                      <a:b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b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(CPD/FTP)</a:t>
                      </a:r>
                      <a:endPar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25-30%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rgbClr val="000000"/>
                          </a:solidFill>
                          <a:effectLst/>
                          <a:latin typeface="Arial"/>
                          <a:ea typeface="ＭＳ Ｐゴシック"/>
                          <a:cs typeface="ＭＳ Ｐゴシック" pitchFamily="-109" charset="-128"/>
                        </a:rPr>
                        <a:t>35-45%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rgbClr val="FF0000"/>
                          </a:solidFill>
                          <a:effectLst/>
                          <a:latin typeface="Arial" pitchFamily="-109" charset="0"/>
                          <a:ea typeface="ＭＳ Ｐゴシック" pitchFamily="-109" charset="-128"/>
                          <a:cs typeface="ＭＳ Ｐゴシック" pitchFamily="-109" charset="-128"/>
                        </a:rPr>
                        <a:t>Highly variable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Fetal Intolerance of </a:t>
                      </a:r>
                      <a:b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br>
                      <a:r>
                        <a:rPr kumimoji="0" lang="en-US" altLang="ja-JP"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labor</a:t>
                      </a:r>
                      <a:endPar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400" b="0" i="0" u="none" strike="noStrike" cap="none" normalizeH="0" baseline="0" dirty="0">
                          <a:ln>
                            <a:noFill/>
                          </a:ln>
                          <a:solidFill>
                            <a:srgbClr val="FF0000"/>
                          </a:solidFill>
                          <a:effectLst/>
                          <a:latin typeface="Arial" pitchFamily="-109" charset="0"/>
                          <a:ea typeface="ＭＳ Ｐゴシック" pitchFamily="-109" charset="-128"/>
                          <a:cs typeface="ＭＳ Ｐゴシック" pitchFamily="-109" charset="-128"/>
                        </a:rPr>
                        <a:t>Highly variable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Breech/Transverse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Multiple Gestation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60-80%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053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Other: Placenta Previa,</a:t>
                      </a:r>
                      <a:r>
                        <a:rPr kumimoji="0" lang="en-US" normalizeH="0" dirty="0">
                          <a:ln>
                            <a:noFill/>
                          </a:ln>
                          <a:effectLst/>
                        </a:rPr>
                        <a:t/>
                      </a:r>
                      <a:br>
                        <a:rPr kumimoji="0" lang="en-US" normalizeH="0" dirty="0">
                          <a:ln>
                            <a:noFill/>
                          </a:ln>
                          <a:effectLst/>
                        </a:rPr>
                      </a:br>
                      <a:r>
                        <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rPr>
                        <a:t>    Herpes, </a:t>
                      </a:r>
                      <a:r>
                        <a:rPr kumimoji="0" lang="en-US" sz="2000" b="0" i="0" u="none" strike="noStrike" cap="none" normalizeH="0" baseline="0" dirty="0" err="1">
                          <a:ln>
                            <a:noFill/>
                          </a:ln>
                          <a:solidFill>
                            <a:srgbClr val="000000"/>
                          </a:solidFill>
                          <a:effectLst/>
                          <a:latin typeface="Arial"/>
                          <a:ea typeface="ＭＳ Ｐゴシック"/>
                          <a:cs typeface="ＭＳ Ｐゴシック" pitchFamily="-109" charset="-128"/>
                        </a:rPr>
                        <a:t>etc</a:t>
                      </a:r>
                      <a:endParaRPr kumimoji="0" lang="en-US" sz="2000" b="0" i="0" u="none" strike="noStrike" cap="none" normalizeH="0" baseline="0" dirty="0">
                        <a:ln>
                          <a:noFill/>
                        </a:ln>
                        <a:solidFill>
                          <a:srgbClr val="000000"/>
                        </a:solidFill>
                        <a:effectLst/>
                        <a:latin typeface="Arial"/>
                        <a:ea typeface="ＭＳ Ｐゴシック"/>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109" charset="2"/>
                        <a:buNone/>
                        <a:tabLst/>
                      </a:pPr>
                      <a:r>
                        <a:rPr kumimoji="0" lang="en-US" sz="2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Box 6"/>
          <p:cNvSpPr txBox="1"/>
          <p:nvPr/>
        </p:nvSpPr>
        <p:spPr>
          <a:xfrm>
            <a:off x="6007100" y="3556020"/>
            <a:ext cx="1104900" cy="523220"/>
          </a:xfrm>
          <a:prstGeom prst="rect">
            <a:avLst/>
          </a:prstGeom>
          <a:solidFill>
            <a:srgbClr val="D9E3F3"/>
          </a:solidFill>
          <a:ln>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60%!</a:t>
            </a:r>
          </a:p>
        </p:txBody>
      </p:sp>
    </p:spTree>
    <p:extLst>
      <p:ext uri="{BB962C8B-B14F-4D97-AF65-F5344CB8AC3E}">
        <p14:creationId xmlns:p14="http://schemas.microsoft.com/office/powerpoint/2010/main" val="46585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100" y="3008312"/>
            <a:ext cx="8610600" cy="2492990"/>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6600"/>
              </a:buClr>
              <a:buSzTx/>
              <a:buFontTx/>
              <a:buNone/>
              <a:tabLst/>
              <a:defRPr/>
            </a:pPr>
            <a:r>
              <a:rPr kumimoji="0" lang="en-US" sz="2600" b="0" i="0" u="none" strike="noStrike" kern="1200" cap="none" spc="0" normalizeH="0" baseline="0" noProof="0" dirty="0">
                <a:ln>
                  <a:noFill/>
                </a:ln>
                <a:solidFill>
                  <a:prstClr val="black"/>
                </a:solidFill>
                <a:effectLst/>
                <a:uLnTx/>
                <a:uFillTx/>
                <a:latin typeface="Avenir Book"/>
                <a:ea typeface="+mn-ea"/>
                <a:cs typeface="Avenir Book"/>
              </a:rPr>
              <a:t>Alliance for Innovation in Maternity care (AIM) Safety Bundle for Safe Reduction of Cesarean </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Readiness</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Recognition and Prevention </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Response to Every Labor Challenge</a:t>
            </a:r>
          </a:p>
          <a:p>
            <a:pPr marL="914400" marR="0" lvl="1" indent="-457200" algn="l" defTabSz="914400" rtl="0" eaLnBrk="1" fontAlgn="auto" latinLnBrk="0" hangingPunct="1">
              <a:lnSpc>
                <a:spcPct val="100000"/>
              </a:lnSpc>
              <a:spcBef>
                <a:spcPts val="0"/>
              </a:spcBef>
              <a:spcAft>
                <a:spcPts val="0"/>
              </a:spcAft>
              <a:buClr>
                <a:srgbClr val="FF6600"/>
              </a:buClr>
              <a:buSzTx/>
              <a:buFont typeface="Wingdings" charset="2"/>
              <a:buChar char="§"/>
              <a:tabLst/>
              <a:defRPr/>
            </a:pPr>
            <a:r>
              <a:rPr kumimoji="0" lang="en-US" sz="2600" b="1" i="0" u="none" strike="noStrike" kern="1200" cap="none" spc="0" normalizeH="0" baseline="0" noProof="0" dirty="0">
                <a:ln>
                  <a:noFill/>
                </a:ln>
                <a:solidFill>
                  <a:prstClr val="black"/>
                </a:solidFill>
                <a:effectLst/>
                <a:uLnTx/>
                <a:uFillTx/>
                <a:latin typeface="Avenir Book"/>
                <a:ea typeface="+mn-ea"/>
                <a:cs typeface="Avenir Book"/>
              </a:rPr>
              <a:t>Reporting</a:t>
            </a:r>
          </a:p>
        </p:txBody>
      </p:sp>
      <p:pic>
        <p:nvPicPr>
          <p:cNvPr id="49154" name="Picture 3" descr="Screen Shot 2016-03-22 at 9.19.5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737600" cy="270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150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4444" r="5425" b="16667"/>
          <a:stretch/>
        </p:blipFill>
        <p:spPr>
          <a:xfrm>
            <a:off x="7696200" y="381000"/>
            <a:ext cx="1066800" cy="5715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87" t="21111" r="25555" b="50000"/>
          <a:stretch/>
        </p:blipFill>
        <p:spPr>
          <a:xfrm>
            <a:off x="228600" y="990600"/>
            <a:ext cx="7467600" cy="4114800"/>
          </a:xfrm>
          <a:prstGeom prst="rect">
            <a:avLst/>
          </a:prstGeom>
        </p:spPr>
      </p:pic>
      <p:sp>
        <p:nvSpPr>
          <p:cNvPr id="5" name="Oval 4"/>
          <p:cNvSpPr/>
          <p:nvPr/>
        </p:nvSpPr>
        <p:spPr>
          <a:xfrm>
            <a:off x="407831" y="3238500"/>
            <a:ext cx="7109138" cy="2292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22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4444" r="5425" b="16667"/>
          <a:stretch/>
        </p:blipFill>
        <p:spPr>
          <a:xfrm>
            <a:off x="7696200" y="381000"/>
            <a:ext cx="1066800" cy="5715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87" t="50000" r="25555" b="23888"/>
          <a:stretch/>
        </p:blipFill>
        <p:spPr>
          <a:xfrm>
            <a:off x="228600" y="1371600"/>
            <a:ext cx="7467600" cy="3810000"/>
          </a:xfrm>
          <a:prstGeom prst="rect">
            <a:avLst/>
          </a:prstGeom>
        </p:spPr>
      </p:pic>
    </p:spTree>
    <p:extLst>
      <p:ext uri="{BB962C8B-B14F-4D97-AF65-F5344CB8AC3E}">
        <p14:creationId xmlns:p14="http://schemas.microsoft.com/office/powerpoint/2010/main" val="143928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93206" y="1365744"/>
            <a:ext cx="4371975" cy="514350"/>
          </a:xfrm>
        </p:spPr>
        <p:txBody>
          <a:bodyPr>
            <a:normAutofit fontScale="90000"/>
          </a:bodyPr>
          <a:lstStyle/>
          <a:p>
            <a:pPr algn="ctr"/>
            <a:r>
              <a:rPr lang="en-US" sz="3000" dirty="0"/>
              <a:t>The CM</a:t>
            </a:r>
            <a:r>
              <a:rPr lang="en-US" sz="3000" dirty="0">
                <a:solidFill>
                  <a:srgbClr val="F36C27"/>
                </a:solidFill>
              </a:rPr>
              <a:t>Q</a:t>
            </a:r>
            <a:r>
              <a:rPr lang="en-US" sz="3000" dirty="0"/>
              <a:t>CC Toolkit</a:t>
            </a:r>
          </a:p>
        </p:txBody>
      </p:sp>
      <p:sp>
        <p:nvSpPr>
          <p:cNvPr id="110594" name="Rectangle 3"/>
          <p:cNvSpPr>
            <a:spLocks noChangeArrowheads="1"/>
          </p:cNvSpPr>
          <p:nvPr/>
        </p:nvSpPr>
        <p:spPr bwMode="auto">
          <a:xfrm>
            <a:off x="571500" y="2031390"/>
            <a:ext cx="5772149"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57175" indent="-257175">
              <a:buClr>
                <a:srgbClr val="FF6600"/>
              </a:buClr>
              <a:buFont typeface="Wingdings" charset="2"/>
              <a:buChar char="§"/>
              <a:defRPr/>
            </a:pPr>
            <a:r>
              <a:rPr lang="en-US" sz="2600" dirty="0">
                <a:latin typeface="Gill Sans MT"/>
                <a:ea typeface="Avenir Book" charset="0"/>
                <a:cs typeface="Avenir Book" charset="0"/>
              </a:rPr>
              <a:t>Comprehensive, evidence-based “How-to Guide” to reduce primary cesarean delivery in the NTSV population</a:t>
            </a:r>
            <a:endParaRPr lang="en-US" sz="2600" dirty="0">
              <a:latin typeface="Gill Sans MT"/>
              <a:cs typeface="Abadi MT Condensed Light"/>
            </a:endParaRPr>
          </a:p>
          <a:p>
            <a:pPr marL="257175" indent="-257175">
              <a:buClr>
                <a:srgbClr val="FF6600"/>
              </a:buClr>
              <a:buFont typeface="Wingdings" charset="2"/>
              <a:buChar char="§"/>
              <a:defRPr/>
            </a:pPr>
            <a:r>
              <a:rPr lang="en-US" sz="2600" dirty="0">
                <a:latin typeface="Gill Sans MT"/>
                <a:ea typeface="Avenir Book" charset="0"/>
                <a:cs typeface="Avenir Book" charset="0"/>
              </a:rPr>
              <a:t>Will be the resource foundation for the FPQC collaborative project</a:t>
            </a:r>
          </a:p>
          <a:p>
            <a:pPr marL="257175" indent="-257175">
              <a:buClr>
                <a:srgbClr val="FF6600"/>
              </a:buClr>
              <a:buFont typeface="Wingdings" charset="2"/>
              <a:buChar char="§"/>
              <a:defRPr/>
            </a:pPr>
            <a:r>
              <a:rPr lang="en-US" sz="2600" dirty="0">
                <a:latin typeface="Gill Sans MT"/>
                <a:ea typeface="Avenir Book" charset="0"/>
                <a:cs typeface="Avenir Book" charset="0"/>
              </a:rPr>
              <a:t>The principles are generalizable to all women giving birth</a:t>
            </a:r>
          </a:p>
          <a:p>
            <a:pPr marL="257175" indent="-257175">
              <a:buClr>
                <a:srgbClr val="FF6600"/>
              </a:buClr>
              <a:buFont typeface="Wingdings" charset="2"/>
              <a:buChar char="§"/>
              <a:defRPr/>
            </a:pPr>
            <a:r>
              <a:rPr lang="en-US" sz="2600" dirty="0">
                <a:latin typeface="Gill Sans MT"/>
                <a:ea typeface="Avenir Book" charset="0"/>
                <a:cs typeface="Avenir Book" charset="0"/>
              </a:rPr>
              <a:t>Released on the CMQCC website April 28, 2016</a:t>
            </a:r>
          </a:p>
          <a:p>
            <a:pPr marL="257175" indent="-257175">
              <a:buClr>
                <a:srgbClr val="FF6600"/>
              </a:buClr>
              <a:buFont typeface="Wingdings" charset="2"/>
              <a:buChar char="§"/>
              <a:defRPr/>
            </a:pPr>
            <a:r>
              <a:rPr lang="en-US" sz="2600" dirty="0">
                <a:latin typeface="Gill Sans MT"/>
                <a:ea typeface="Avenir Book" charset="0"/>
                <a:cs typeface="Avenir Book" charset="0"/>
              </a:rPr>
              <a:t>Has a companion </a:t>
            </a:r>
            <a:r>
              <a:rPr lang="en-US" sz="2600" i="1" dirty="0">
                <a:latin typeface="Gill Sans MT"/>
                <a:ea typeface="Avenir Book" charset="0"/>
                <a:cs typeface="Avenir Book" charset="0"/>
              </a:rPr>
              <a:t>Implementation Guide</a:t>
            </a:r>
          </a:p>
        </p:txBody>
      </p:sp>
      <p:pic>
        <p:nvPicPr>
          <p:cNvPr id="3" name="Picture 2"/>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rot="293052">
            <a:off x="6442121" y="2311518"/>
            <a:ext cx="1864485" cy="2392622"/>
          </a:xfrm>
          <a:prstGeom prst="rect">
            <a:avLst/>
          </a:prstGeom>
          <a:ln>
            <a:noFill/>
          </a:ln>
          <a:effectLst>
            <a:outerShdw blurRad="292100" dist="139700" dir="2700000" algn="tl" rotWithShape="0">
              <a:srgbClr val="333333">
                <a:alpha val="65000"/>
              </a:srgbClr>
            </a:outerShdw>
          </a:effectLst>
        </p:spPr>
      </p:pic>
      <p:sp>
        <p:nvSpPr>
          <p:cNvPr id="5" name="Slide Number Placeholder 2"/>
          <p:cNvSpPr txBox="1">
            <a:spLocks/>
          </p:cNvSpPr>
          <p:nvPr/>
        </p:nvSpPr>
        <p:spPr>
          <a:xfrm>
            <a:off x="7229475" y="5698332"/>
            <a:ext cx="70008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200">
                <a:solidFill>
                  <a:srgbClr val="7C7C7C"/>
                </a:solidFill>
              </a:rPr>
              <a:pPr algn="r"/>
              <a:t>18</a:t>
            </a:fld>
            <a:endParaRPr lang="en-US" sz="1200" dirty="0">
              <a:solidFill>
                <a:srgbClr val="7C7C7C"/>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181" y="303219"/>
            <a:ext cx="3328587" cy="1220482"/>
          </a:xfrm>
          <a:prstGeom prst="rect">
            <a:avLst/>
          </a:prstGeom>
        </p:spPr>
      </p:pic>
    </p:spTree>
    <p:extLst>
      <p:ext uri="{BB962C8B-B14F-4D97-AF65-F5344CB8AC3E}">
        <p14:creationId xmlns:p14="http://schemas.microsoft.com/office/powerpoint/2010/main" val="325552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692133"/>
            <a:ext cx="6172200" cy="857250"/>
          </a:xfrm>
        </p:spPr>
        <p:txBody>
          <a:bodyPr>
            <a:normAutofit fontScale="90000"/>
          </a:bodyPr>
          <a:lstStyle/>
          <a:p>
            <a:r>
              <a:rPr lang="en-US" dirty="0"/>
              <a:t>FPQC PROVIDE </a:t>
            </a:r>
            <a:br>
              <a:rPr lang="en-US" dirty="0"/>
            </a:br>
            <a:r>
              <a:rPr lang="en-US" dirty="0"/>
              <a:t>Project Planning and Support</a:t>
            </a:r>
          </a:p>
        </p:txBody>
      </p:sp>
      <p:sp>
        <p:nvSpPr>
          <p:cNvPr id="3" name="Content Placeholder 2"/>
          <p:cNvSpPr>
            <a:spLocks noGrp="1"/>
          </p:cNvSpPr>
          <p:nvPr>
            <p:ph idx="1"/>
          </p:nvPr>
        </p:nvSpPr>
        <p:spPr>
          <a:xfrm>
            <a:off x="457200" y="2219513"/>
            <a:ext cx="8286750" cy="3511156"/>
          </a:xfrm>
        </p:spPr>
        <p:txBody>
          <a:bodyPr>
            <a:noAutofit/>
          </a:bodyPr>
          <a:lstStyle/>
          <a:p>
            <a:r>
              <a:rPr lang="en-US" sz="2100" dirty="0">
                <a:latin typeface="Gill Sans MT"/>
              </a:rPr>
              <a:t>Florida Department of Health</a:t>
            </a:r>
          </a:p>
          <a:p>
            <a:r>
              <a:rPr lang="en-US" sz="2100" dirty="0">
                <a:latin typeface="Gill Sans MT"/>
              </a:rPr>
              <a:t>American College of Obstetricians &amp; Gynecologists (ACOG) District XII</a:t>
            </a:r>
          </a:p>
          <a:p>
            <a:r>
              <a:rPr lang="en-US" sz="2100" dirty="0">
                <a:latin typeface="Gill Sans MT"/>
              </a:rPr>
              <a:t>Florida Chapter of the Association of Women’s Health, Obstetric, and Neonatal Nurses (AWHONN)</a:t>
            </a:r>
          </a:p>
          <a:p>
            <a:r>
              <a:rPr lang="en-US" sz="2100" dirty="0">
                <a:latin typeface="Gill Sans MT"/>
              </a:rPr>
              <a:t>Florida affiliate of the American College of Nurse Midwives (ACNM)</a:t>
            </a:r>
          </a:p>
          <a:p>
            <a:r>
              <a:rPr lang="en-US" sz="2100" dirty="0">
                <a:latin typeface="Gill Sans MT"/>
              </a:rPr>
              <a:t>Alliance for Innovation in Maternal Health (AIM)</a:t>
            </a:r>
          </a:p>
          <a:p>
            <a:r>
              <a:rPr lang="en-US" sz="2100" dirty="0">
                <a:latin typeface="Gill Sans MT"/>
              </a:rPr>
              <a:t>California Maternal Quality Care Collaborative (CMQCC)</a:t>
            </a:r>
          </a:p>
          <a:p>
            <a:r>
              <a:rPr lang="en-US" sz="2100" dirty="0">
                <a:latin typeface="Gill Sans MT"/>
              </a:rPr>
              <a:t>Representatives from provider groups, hospitalists, health plans, nurses, hospital administration, public health, childbirth educators, and doulas</a:t>
            </a:r>
            <a:r>
              <a:rPr lang="en-US" sz="2100" dirty="0">
                <a:latin typeface="Garamond" panose="02020404030301010803" pitchFamily="18" charset="0"/>
              </a:rPr>
              <a:t>.</a:t>
            </a:r>
          </a:p>
        </p:txBody>
      </p:sp>
      <p:sp>
        <p:nvSpPr>
          <p:cNvPr id="4" name="Slide Number Placeholder 3"/>
          <p:cNvSpPr>
            <a:spLocks noGrp="1"/>
          </p:cNvSpPr>
          <p:nvPr>
            <p:ph type="sldNum" sz="quarter" idx="12"/>
          </p:nvPr>
        </p:nvSpPr>
        <p:spPr/>
        <p:txBody>
          <a:bodyPr/>
          <a:lstStyle/>
          <a:p>
            <a:fld id="{800332C6-A5C1-4D88-ADCE-6F3163D8595A}" type="slidenum">
              <a:rPr lang="en-US" smtClean="0"/>
              <a:t>19</a:t>
            </a:fld>
            <a:endParaRPr lang="en-US" dirty="0"/>
          </a:p>
        </p:txBody>
      </p:sp>
    </p:spTree>
    <p:extLst>
      <p:ext uri="{BB962C8B-B14F-4D97-AF65-F5344CB8AC3E}">
        <p14:creationId xmlns:p14="http://schemas.microsoft.com/office/powerpoint/2010/main" val="147860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1039050" y="515938"/>
            <a:ext cx="6657150" cy="685800"/>
          </a:xfrm>
        </p:spPr>
        <p:txBody>
          <a:bodyPr>
            <a:normAutofit/>
          </a:bodyPr>
          <a:lstStyle/>
          <a:p>
            <a:pPr algn="ctr"/>
            <a:r>
              <a:rPr lang="en-US" sz="3200" b="1" dirty="0">
                <a:ea typeface="ＭＳ Ｐゴシック" pitchFamily="-109" charset="-128"/>
                <a:cs typeface="ＭＳ Ｐゴシック" pitchFamily="-109" charset="-128"/>
              </a:rPr>
              <a:t>Begin with a Test</a:t>
            </a:r>
            <a:r>
              <a:rPr lang="en-US" altLang="ja-JP" sz="3200" b="1" dirty="0">
                <a:ea typeface="ＭＳ Ｐゴシック" pitchFamily="-109" charset="-128"/>
                <a:cs typeface="ＭＳ Ｐゴシック" pitchFamily="-109" charset="-128"/>
              </a:rPr>
              <a:t>:</a:t>
            </a:r>
            <a:endParaRPr lang="en-US" sz="3200" b="1" dirty="0">
              <a:ea typeface="ＭＳ Ｐゴシック" pitchFamily="-109" charset="-128"/>
              <a:cs typeface="ＭＳ Ｐゴシック" pitchFamily="-109" charset="-128"/>
            </a:endParaRPr>
          </a:p>
        </p:txBody>
      </p:sp>
      <p:sp>
        <p:nvSpPr>
          <p:cNvPr id="20482" name="Rectangle 3"/>
          <p:cNvSpPr>
            <a:spLocks noGrp="1" noChangeArrowheads="1"/>
          </p:cNvSpPr>
          <p:nvPr>
            <p:ph type="body" idx="4294967295"/>
          </p:nvPr>
        </p:nvSpPr>
        <p:spPr>
          <a:xfrm>
            <a:off x="2438400" y="3542365"/>
            <a:ext cx="4483100" cy="2493962"/>
          </a:xfrm>
          <a:solidFill>
            <a:schemeClr val="accent1">
              <a:lumMod val="40000"/>
              <a:lumOff val="60000"/>
            </a:schemeClr>
          </a:solidFill>
        </p:spPr>
        <p:txBody>
          <a:bodyPr anchor="ctr">
            <a:normAutofit fontScale="85000" lnSpcReduction="20000"/>
          </a:bodyPr>
          <a:lstStyle/>
          <a:p>
            <a:pPr marL="0" indent="230188">
              <a:buNone/>
            </a:pPr>
            <a:endParaRPr lang="en-US" sz="2400" dirty="0">
              <a:solidFill>
                <a:schemeClr val="tx1">
                  <a:lumMod val="75000"/>
                  <a:lumOff val="25000"/>
                </a:schemeClr>
              </a:solidFill>
            </a:endParaRPr>
          </a:p>
          <a:p>
            <a:pPr marL="0" indent="230188">
              <a:lnSpc>
                <a:spcPct val="110000"/>
              </a:lnSpc>
              <a:spcAft>
                <a:spcPts val="600"/>
              </a:spcAft>
              <a:buNone/>
            </a:pPr>
            <a:r>
              <a:rPr lang="en-US" sz="2400" dirty="0">
                <a:solidFill>
                  <a:schemeClr val="tx1">
                    <a:lumMod val="75000"/>
                    <a:lumOff val="25000"/>
                  </a:schemeClr>
                </a:solidFill>
              </a:rPr>
              <a:t>(A) Your personal wishes.</a:t>
            </a:r>
          </a:p>
          <a:p>
            <a:pPr marL="0" indent="230188">
              <a:lnSpc>
                <a:spcPct val="110000"/>
              </a:lnSpc>
              <a:spcAft>
                <a:spcPts val="600"/>
              </a:spcAft>
              <a:buNone/>
            </a:pPr>
            <a:r>
              <a:rPr lang="en-US" sz="2400" dirty="0">
                <a:solidFill>
                  <a:schemeClr val="tx1">
                    <a:lumMod val="75000"/>
                    <a:lumOff val="25000"/>
                  </a:schemeClr>
                </a:solidFill>
              </a:rPr>
              <a:t>(B) Your choice of hospital.</a:t>
            </a:r>
          </a:p>
          <a:p>
            <a:pPr marL="0" indent="230188">
              <a:lnSpc>
                <a:spcPct val="110000"/>
              </a:lnSpc>
              <a:spcAft>
                <a:spcPts val="600"/>
              </a:spcAft>
              <a:buNone/>
            </a:pPr>
            <a:r>
              <a:rPr lang="en-US" sz="2400" dirty="0">
                <a:solidFill>
                  <a:schemeClr val="tx1">
                    <a:lumMod val="75000"/>
                    <a:lumOff val="25000"/>
                  </a:schemeClr>
                </a:solidFill>
              </a:rPr>
              <a:t>(C) Your baby’s weight.</a:t>
            </a:r>
          </a:p>
          <a:p>
            <a:pPr marL="0" indent="230188">
              <a:lnSpc>
                <a:spcPct val="110000"/>
              </a:lnSpc>
              <a:spcAft>
                <a:spcPts val="600"/>
              </a:spcAft>
              <a:buNone/>
            </a:pPr>
            <a:r>
              <a:rPr lang="en-US" sz="2400" dirty="0">
                <a:solidFill>
                  <a:schemeClr val="tx1">
                    <a:lumMod val="75000"/>
                    <a:lumOff val="25000"/>
                  </a:schemeClr>
                </a:solidFill>
              </a:rPr>
              <a:t>(D) Your baby’s heart rate in labor.</a:t>
            </a:r>
          </a:p>
          <a:p>
            <a:pPr marL="0" indent="230188">
              <a:lnSpc>
                <a:spcPct val="110000"/>
              </a:lnSpc>
              <a:spcAft>
                <a:spcPts val="600"/>
              </a:spcAft>
              <a:buNone/>
            </a:pPr>
            <a:r>
              <a:rPr lang="en-US" sz="2400" dirty="0">
                <a:solidFill>
                  <a:schemeClr val="tx1">
                    <a:lumMod val="75000"/>
                    <a:lumOff val="25000"/>
                  </a:schemeClr>
                </a:solidFill>
              </a:rPr>
              <a:t>(E) The progress of your labor. </a:t>
            </a:r>
            <a:endParaRPr lang="en-US" sz="2400" dirty="0">
              <a:solidFill>
                <a:schemeClr val="tx1">
                  <a:lumMod val="75000"/>
                  <a:lumOff val="25000"/>
                </a:schemeClr>
              </a:solidFill>
              <a:ea typeface="ＭＳ Ｐゴシック" pitchFamily="-109" charset="-128"/>
              <a:cs typeface="ＭＳ Ｐゴシック" pitchFamily="-109" charset="-128"/>
            </a:endParaRPr>
          </a:p>
          <a:p>
            <a:pPr marL="0" indent="0">
              <a:buNone/>
            </a:pPr>
            <a:endParaRPr lang="en-US" dirty="0">
              <a:solidFill>
                <a:schemeClr val="tx1">
                  <a:lumMod val="75000"/>
                  <a:lumOff val="25000"/>
                </a:schemeClr>
              </a:solidFill>
              <a:ea typeface="ＭＳ Ｐゴシック" pitchFamily="-109" charset="-128"/>
              <a:cs typeface="ＭＳ Ｐゴシック" pitchFamily="-109" charset="-128"/>
            </a:endParaRPr>
          </a:p>
        </p:txBody>
      </p:sp>
      <p:sp>
        <p:nvSpPr>
          <p:cNvPr id="2" name="TextBox 1"/>
          <p:cNvSpPr txBox="1"/>
          <p:nvPr/>
        </p:nvSpPr>
        <p:spPr>
          <a:xfrm>
            <a:off x="1039050" y="1179347"/>
            <a:ext cx="690452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You are about to give birth. Pregnancy has gone smoothly. The birth seems as if it will, too. It’s one baby, in the right position, full term, and you’ve never had a cesarean section — in other words, you’re at low risk for complications.</a:t>
            </a:r>
            <a:b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br>
            <a:endPar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What’s likely to be the biggest influence on whether you will have a C-section?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902257" y="6036327"/>
            <a:ext cx="30289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Rosenberg T, NYT, Jan 19 2016</a:t>
            </a:r>
          </a:p>
        </p:txBody>
      </p:sp>
      <p:sp>
        <p:nvSpPr>
          <p:cNvPr id="7"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0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Goals</a:t>
            </a:r>
          </a:p>
        </p:txBody>
      </p:sp>
      <p:sp>
        <p:nvSpPr>
          <p:cNvPr id="3" name="Content Placeholder 2"/>
          <p:cNvSpPr>
            <a:spLocks noGrp="1"/>
          </p:cNvSpPr>
          <p:nvPr>
            <p:ph idx="1"/>
          </p:nvPr>
        </p:nvSpPr>
        <p:spPr/>
        <p:txBody>
          <a:bodyPr>
            <a:normAutofit/>
          </a:bodyPr>
          <a:lstStyle/>
          <a:p>
            <a:pPr>
              <a:spcBef>
                <a:spcPts val="0"/>
              </a:spcBef>
              <a:spcAft>
                <a:spcPts val="1800"/>
              </a:spcAft>
            </a:pPr>
            <a:r>
              <a:rPr lang="en-US" dirty="0"/>
              <a:t>The Advisory Group proposes the PROVIDE initiative hospitals reduce their NTSV cesarean rates at least 20% over the 18-month initiative. </a:t>
            </a:r>
          </a:p>
          <a:p>
            <a:pPr>
              <a:spcBef>
                <a:spcPts val="0"/>
              </a:spcBef>
              <a:spcAft>
                <a:spcPts val="1800"/>
              </a:spcAft>
            </a:pPr>
            <a:r>
              <a:rPr lang="en-US" dirty="0"/>
              <a:t>The ultimate goal is for Florida’s rate to match if not surpass the U.S. rate in three years. </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92587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1139"/>
            <a:ext cx="8534400" cy="1143000"/>
          </a:xfrm>
        </p:spPr>
        <p:txBody>
          <a:bodyPr>
            <a:noAutofit/>
          </a:bodyPr>
          <a:lstStyle/>
          <a:p>
            <a:r>
              <a:rPr lang="en-US" sz="3600" dirty="0"/>
              <a:t>FPQC Recommended Key Practices</a:t>
            </a:r>
          </a:p>
        </p:txBody>
      </p:sp>
      <p:sp>
        <p:nvSpPr>
          <p:cNvPr id="3" name="Content Placeholder 2"/>
          <p:cNvSpPr>
            <a:spLocks noGrp="1"/>
          </p:cNvSpPr>
          <p:nvPr>
            <p:ph idx="1"/>
          </p:nvPr>
        </p:nvSpPr>
        <p:spPr>
          <a:xfrm>
            <a:off x="457200" y="1143000"/>
            <a:ext cx="8229600" cy="4983164"/>
          </a:xfrm>
        </p:spPr>
        <p:txBody>
          <a:bodyPr>
            <a:noAutofit/>
          </a:bodyPr>
          <a:lstStyle/>
          <a:p>
            <a:pPr marL="514350" lvl="0" indent="-514350">
              <a:spcAft>
                <a:spcPts val="600"/>
              </a:spcAft>
              <a:buFont typeface="+mj-lt"/>
              <a:buAutoNum type="arabicPeriod"/>
            </a:pPr>
            <a:r>
              <a:rPr lang="en-US" sz="2400" dirty="0"/>
              <a:t>Improve access to and promote quality childbirth education, informed consent, and shared decision making</a:t>
            </a:r>
          </a:p>
          <a:p>
            <a:pPr marL="514350" lvl="0" indent="-514350">
              <a:spcAft>
                <a:spcPts val="600"/>
              </a:spcAft>
              <a:buFont typeface="+mj-lt"/>
              <a:buAutoNum type="arabicPeriod"/>
            </a:pPr>
            <a:r>
              <a:rPr lang="en-US" sz="2400" dirty="0"/>
              <a:t>Implement institutional policies that uphold best practices in obstetrics, safely reduce routine interventions in low-risk women, and consistently support vaginal birth</a:t>
            </a:r>
          </a:p>
          <a:p>
            <a:pPr marL="514350" lvl="0" indent="-514350">
              <a:spcAft>
                <a:spcPts val="600"/>
              </a:spcAft>
              <a:buFont typeface="+mj-lt"/>
              <a:buAutoNum type="arabicPeriod"/>
            </a:pPr>
            <a:r>
              <a:rPr lang="en-US" sz="2400" dirty="0"/>
              <a:t>Educate nurses and providers on intermittent auscultation/EFM and implement intermittent monitoring for low-risk women</a:t>
            </a:r>
          </a:p>
          <a:p>
            <a:pPr marL="514350" lvl="0" indent="-514350">
              <a:spcAft>
                <a:spcPts val="600"/>
              </a:spcAft>
              <a:buFont typeface="+mj-lt"/>
              <a:buAutoNum type="arabicPeriod"/>
            </a:pPr>
            <a:r>
              <a:rPr lang="en-US" sz="2400" dirty="0"/>
              <a:t>Educate nurses on labor support skills that promote labor progress, labor support, pain management</a:t>
            </a:r>
          </a:p>
          <a:p>
            <a:pPr marL="514350" lvl="0" indent="-514350">
              <a:spcAft>
                <a:spcPts val="600"/>
              </a:spcAft>
              <a:buFont typeface="+mj-lt"/>
              <a:buAutoNum type="arabicPeriod"/>
            </a:pPr>
            <a:r>
              <a:rPr lang="en-US" sz="2400" dirty="0"/>
              <a:t>Educate and encourage providers: external version, operative vaginal delivery, breech delivery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5" name="TextBox 4"/>
          <p:cNvSpPr txBox="1"/>
          <p:nvPr/>
        </p:nvSpPr>
        <p:spPr>
          <a:xfrm>
            <a:off x="9169400" y="3352800"/>
            <a:ext cx="1981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79646">
                    <a:lumMod val="50000"/>
                  </a:srgbClr>
                </a:solidFill>
                <a:effectLst/>
                <a:uLnTx/>
                <a:uFillTx/>
                <a:latin typeface="Calibri"/>
                <a:ea typeface="+mn-ea"/>
                <a:cs typeface="+mn-cs"/>
              </a:rPr>
              <a:t>Note to presenter: Will be reviewed in depth during implementation talk</a:t>
            </a:r>
          </a:p>
        </p:txBody>
      </p:sp>
    </p:spTree>
    <p:extLst>
      <p:ext uri="{BB962C8B-B14F-4D97-AF65-F5344CB8AC3E}">
        <p14:creationId xmlns:p14="http://schemas.microsoft.com/office/powerpoint/2010/main" val="147628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1139"/>
            <a:ext cx="8534400" cy="1143000"/>
          </a:xfrm>
        </p:spPr>
        <p:txBody>
          <a:bodyPr>
            <a:noAutofit/>
          </a:bodyPr>
          <a:lstStyle/>
          <a:p>
            <a:r>
              <a:rPr lang="en-US" sz="3600" dirty="0"/>
              <a:t>FPQC Recommended Key Practice</a:t>
            </a:r>
          </a:p>
        </p:txBody>
      </p:sp>
      <p:sp>
        <p:nvSpPr>
          <p:cNvPr id="3" name="Content Placeholder 2"/>
          <p:cNvSpPr>
            <a:spLocks noGrp="1"/>
          </p:cNvSpPr>
          <p:nvPr>
            <p:ph idx="1"/>
          </p:nvPr>
        </p:nvSpPr>
        <p:spPr>
          <a:xfrm>
            <a:off x="419100" y="1600200"/>
            <a:ext cx="8229600" cy="4449764"/>
          </a:xfrm>
        </p:spPr>
        <p:txBody>
          <a:bodyPr>
            <a:noAutofit/>
          </a:bodyPr>
          <a:lstStyle/>
          <a:p>
            <a:pPr marL="514350" lvl="0" indent="-514350">
              <a:spcAft>
                <a:spcPts val="600"/>
              </a:spcAft>
              <a:buFont typeface="+mj-lt"/>
              <a:buAutoNum type="arabicPeriod" startAt="6"/>
            </a:pPr>
            <a:r>
              <a:rPr lang="en-US" sz="2500" dirty="0"/>
              <a:t>Establish standard criteria for induction, active labor admission and assess all women on admission</a:t>
            </a:r>
          </a:p>
          <a:p>
            <a:pPr marL="514350" lvl="0" indent="-514350">
              <a:spcAft>
                <a:spcPts val="600"/>
              </a:spcAft>
              <a:buFont typeface="+mj-lt"/>
              <a:buAutoNum type="arabicPeriod" startAt="6"/>
            </a:pPr>
            <a:r>
              <a:rPr lang="en-US" sz="2500" dirty="0"/>
              <a:t>Encourage use of doulas and create doula-friendly policies</a:t>
            </a:r>
          </a:p>
          <a:p>
            <a:pPr marL="514350" lvl="0" indent="-514350">
              <a:spcAft>
                <a:spcPts val="600"/>
              </a:spcAft>
              <a:buFont typeface="+mj-lt"/>
              <a:buAutoNum type="arabicPeriod" startAt="6"/>
            </a:pPr>
            <a:r>
              <a:rPr lang="en-US" sz="2500" dirty="0"/>
              <a:t>Increase access to non-pharmacological pain management/labor progression tools</a:t>
            </a:r>
          </a:p>
          <a:p>
            <a:pPr marL="514350" lvl="0" indent="-514350">
              <a:spcAft>
                <a:spcPts val="600"/>
              </a:spcAft>
              <a:buFont typeface="+mj-lt"/>
              <a:buAutoNum type="arabicPeriod" startAt="6"/>
            </a:pPr>
            <a:r>
              <a:rPr lang="en-US" sz="2500" dirty="0"/>
              <a:t>Implement standard diagnostic criteria and responses to labor challenges and HR abnormalities</a:t>
            </a:r>
          </a:p>
          <a:p>
            <a:pPr marL="514350" lvl="0" indent="-514350">
              <a:spcAft>
                <a:spcPts val="600"/>
              </a:spcAft>
              <a:buFont typeface="+mj-lt"/>
              <a:buAutoNum type="arabicPeriod" startAt="6"/>
            </a:pPr>
            <a:r>
              <a:rPr lang="en-US" sz="2500" dirty="0"/>
              <a:t>Track provider-level cesarean section rates and conduct case reviews to drive improvement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5" name="TextBox 4"/>
          <p:cNvSpPr txBox="1"/>
          <p:nvPr/>
        </p:nvSpPr>
        <p:spPr>
          <a:xfrm>
            <a:off x="9144000" y="3733800"/>
            <a:ext cx="1981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79646">
                    <a:lumMod val="50000"/>
                  </a:srgbClr>
                </a:solidFill>
                <a:effectLst/>
                <a:uLnTx/>
                <a:uFillTx/>
                <a:latin typeface="Calibri"/>
                <a:ea typeface="+mn-ea"/>
                <a:cs typeface="+mn-cs"/>
              </a:rPr>
              <a:t>Note to presenter: Will be reviewed in depth during implementation talk</a:t>
            </a:r>
          </a:p>
        </p:txBody>
      </p:sp>
    </p:spTree>
    <p:extLst>
      <p:ext uri="{BB962C8B-B14F-4D97-AF65-F5344CB8AC3E}">
        <p14:creationId xmlns:p14="http://schemas.microsoft.com/office/powerpoint/2010/main" val="110543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Collaborative Resources</a:t>
            </a:r>
            <a:br>
              <a:rPr lang="en-US" dirty="0"/>
            </a:br>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171405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724" y="114300"/>
            <a:ext cx="5295900" cy="381000"/>
          </a:xfrm>
        </p:spPr>
        <p:txBody>
          <a:bodyPr>
            <a:normAutofit fontScale="90000"/>
          </a:bodyPr>
          <a:lstStyle/>
          <a:p>
            <a:r>
              <a:rPr lang="en-US" dirty="0"/>
              <a:t/>
            </a:r>
            <a:br>
              <a:rPr lang="en-US" dirty="0"/>
            </a:br>
            <a:r>
              <a:rPr lang="en-US" dirty="0"/>
              <a:t>Research Says Yes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271"/>
          <a:stretch/>
        </p:blipFill>
        <p:spPr>
          <a:xfrm>
            <a:off x="304800" y="867401"/>
            <a:ext cx="3138020" cy="4724400"/>
          </a:xfr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9" name="Content Placeholder 2"/>
          <p:cNvSpPr txBox="1">
            <a:spLocks/>
          </p:cNvSpPr>
          <p:nvPr/>
        </p:nvSpPr>
        <p:spPr>
          <a:xfrm>
            <a:off x="3505199" y="1143000"/>
            <a:ext cx="5210175" cy="4953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Tx/>
              <a:buBlip>
                <a:blip r:embed="rId3"/>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itchFamily="34" charset="0"/>
                <a:ea typeface="+mn-ea"/>
                <a:cs typeface="+mn-cs"/>
              </a:rPr>
              <a:t>Retrospective analysis of 3,031 NTSV births and 72 RNs were included in the study</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itchFamily="34" charset="0"/>
                <a:ea typeface="+mn-ea"/>
                <a:cs typeface="+mn-cs"/>
              </a:rPr>
              <a:t>Tertiary care hospital </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a:ln>
                  <a:noFill/>
                </a:ln>
                <a:solidFill>
                  <a:srgbClr val="0070C0"/>
                </a:solidFill>
                <a:effectLst/>
                <a:uLnTx/>
                <a:uFillTx/>
                <a:latin typeface="Gill Sans MT" pitchFamily="34" charset="0"/>
                <a:ea typeface="+mn-ea"/>
                <a:cs typeface="+mn-cs"/>
              </a:rPr>
              <a:t>Threefold variation in cesarean rates across L&amp;D nurses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a:ln>
                  <a:noFill/>
                </a:ln>
                <a:solidFill>
                  <a:srgbClr val="0070C0"/>
                </a:solidFill>
                <a:effectLst/>
                <a:uLnTx/>
                <a:uFillTx/>
                <a:latin typeface="Gill Sans MT" pitchFamily="34" charset="0"/>
                <a:ea typeface="+mn-ea"/>
                <a:cs typeface="+mn-cs"/>
              </a:rPr>
              <a:t>Ranged from 8.3% to 48%</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3000" b="0" i="0" u="none" strike="noStrike" kern="1200" cap="none" spc="0" normalizeH="0" baseline="0" noProof="0" dirty="0">
                <a:ln>
                  <a:noFill/>
                </a:ln>
                <a:solidFill>
                  <a:prstClr val="black"/>
                </a:solidFill>
                <a:effectLst/>
                <a:uLnTx/>
                <a:uFillTx/>
                <a:latin typeface="Gill Sans MT" pitchFamily="34" charset="0"/>
                <a:ea typeface="+mn-ea"/>
                <a:cs typeface="+mn-cs"/>
              </a:rPr>
              <a:t>There were no differences in the gestational age, birth weight, or Apgar scores of the births amongst the four quartiles of nurses.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3000"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10" name="TextBox 9"/>
          <p:cNvSpPr txBox="1"/>
          <p:nvPr/>
        </p:nvSpPr>
        <p:spPr>
          <a:xfrm>
            <a:off x="381000" y="5744201"/>
            <a:ext cx="32003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Edmonds et al. JOGNN 2017</a:t>
            </a:r>
          </a:p>
        </p:txBody>
      </p:sp>
    </p:spTree>
    <p:extLst>
      <p:ext uri="{BB962C8B-B14F-4D97-AF65-F5344CB8AC3E}">
        <p14:creationId xmlns:p14="http://schemas.microsoft.com/office/powerpoint/2010/main" val="198970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noAutofit/>
          </a:bodyPr>
          <a:lstStyle/>
          <a:p>
            <a:r>
              <a:rPr lang="en-US" sz="3600" dirty="0"/>
              <a:t>The nurse assigned to a patient may influence the likelihood of cesarean birth</a:t>
            </a:r>
          </a:p>
        </p:txBody>
      </p:sp>
      <p:sp>
        <p:nvSpPr>
          <p:cNvPr id="3" name="Content Placeholder 2"/>
          <p:cNvSpPr>
            <a:spLocks noGrp="1"/>
          </p:cNvSpPr>
          <p:nvPr>
            <p:ph idx="1"/>
          </p:nvPr>
        </p:nvSpPr>
        <p:spPr>
          <a:xfrm>
            <a:off x="457200" y="2133600"/>
            <a:ext cx="8229600" cy="3992563"/>
          </a:xfrm>
        </p:spPr>
        <p:txBody>
          <a:bodyPr vert="horz" lIns="91440" tIns="45720" rIns="91440" bIns="45720" rtlCol="0" anchor="t">
            <a:normAutofit lnSpcReduction="10000"/>
          </a:bodyPr>
          <a:lstStyle/>
          <a:p>
            <a:r>
              <a:rPr lang="en-US" dirty="0"/>
              <a:t>Nurses affect the clinical behaviors and labor management decisions of physicians</a:t>
            </a:r>
          </a:p>
          <a:p>
            <a:r>
              <a:rPr lang="en-US" dirty="0"/>
              <a:t>Nurses’ beliefs about birth</a:t>
            </a:r>
          </a:p>
          <a:p>
            <a:r>
              <a:rPr lang="en-US" dirty="0"/>
              <a:t>How much time nurse spends providing labor support vs other clinical duties </a:t>
            </a:r>
          </a:p>
          <a:p>
            <a:r>
              <a:rPr lang="en-US" dirty="0"/>
              <a:t>Skill and education level</a:t>
            </a:r>
          </a:p>
          <a:p>
            <a:pPr marL="0" indent="0" algn="ctr">
              <a:buNone/>
            </a:pPr>
            <a:r>
              <a:rPr lang="en-US" sz="2800" i="1" dirty="0"/>
              <a:t>“Nurses spend more time at the bedside than any other clinician.” </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87403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Support Workshops</a:t>
            </a:r>
            <a:endParaRPr lang="en-US" dirty="0"/>
          </a:p>
        </p:txBody>
      </p:sp>
      <p:sp>
        <p:nvSpPr>
          <p:cNvPr id="3" name="Content Placeholder 2"/>
          <p:cNvSpPr>
            <a:spLocks noGrp="1"/>
          </p:cNvSpPr>
          <p:nvPr>
            <p:ph idx="1"/>
          </p:nvPr>
        </p:nvSpPr>
        <p:spPr/>
        <p:txBody>
          <a:bodyPr>
            <a:normAutofit lnSpcReduction="10000"/>
          </a:bodyPr>
          <a:lstStyle/>
          <a:p>
            <a:r>
              <a:rPr lang="en-US" dirty="0" smtClean="0"/>
              <a:t>Day long hands on workshops facilitated by a CNM/Doula team</a:t>
            </a:r>
          </a:p>
          <a:p>
            <a:r>
              <a:rPr lang="en-US" dirty="0" smtClean="0"/>
              <a:t>Topics Covered</a:t>
            </a:r>
          </a:p>
          <a:p>
            <a:pPr lvl="1"/>
            <a:r>
              <a:rPr lang="en-US" dirty="0" smtClean="0"/>
              <a:t>Physiology of labor</a:t>
            </a:r>
          </a:p>
          <a:p>
            <a:pPr lvl="1"/>
            <a:r>
              <a:rPr lang="en-US" dirty="0" smtClean="0"/>
              <a:t>Current definitions of active labor (6 is the new 4),  arrest of labor (1</a:t>
            </a:r>
            <a:r>
              <a:rPr lang="en-US" baseline="30000" dirty="0" smtClean="0"/>
              <a:t>st</a:t>
            </a:r>
            <a:r>
              <a:rPr lang="en-US" dirty="0" smtClean="0"/>
              <a:t> and 2</a:t>
            </a:r>
            <a:r>
              <a:rPr lang="en-US" baseline="30000" dirty="0" smtClean="0"/>
              <a:t>nd</a:t>
            </a:r>
            <a:r>
              <a:rPr lang="en-US" dirty="0" smtClean="0"/>
              <a:t> Stage)</a:t>
            </a:r>
          </a:p>
          <a:p>
            <a:pPr lvl="1"/>
            <a:r>
              <a:rPr lang="en-US" dirty="0" smtClean="0"/>
              <a:t>Techniques to promote labor progress</a:t>
            </a:r>
          </a:p>
          <a:p>
            <a:pPr lvl="2"/>
            <a:r>
              <a:rPr lang="en-US" dirty="0" smtClean="0"/>
              <a:t>Position changes, coping techniques, Intermittent Auscultation, Shared Decision making, Patient education, Fear-Tension-Pain Cycle, Emotional Dystocia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812250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20-04-30 at 8.08.14 PM.png"/>
          <p:cNvPicPr>
            <a:picLocks noGrp="1" noChangeAspect="1"/>
          </p:cNvPicPr>
          <p:nvPr>
            <p:ph idx="1"/>
          </p:nvPr>
        </p:nvPicPr>
        <p:blipFill>
          <a:blip r:embed="rId2">
            <a:extLst>
              <a:ext uri="{28A0092B-C50C-407E-A947-70E740481C1C}">
                <a14:useLocalDpi xmlns:a14="http://schemas.microsoft.com/office/drawing/2010/main" val="0"/>
              </a:ext>
            </a:extLst>
          </a:blip>
          <a:srcRect t="22960" b="22960"/>
          <a:stretch>
            <a:fillRect/>
          </a:stretch>
        </p:blipFill>
        <p:spPr>
          <a:xfrm>
            <a:off x="5545083" y="1763106"/>
            <a:ext cx="3268818" cy="1797724"/>
          </a:xfr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6" name="Picture 5" descr="Screen Shot 2020-04-30 at 8.08.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488" y="3798975"/>
            <a:ext cx="3279354" cy="2031956"/>
          </a:xfrm>
          <a:prstGeom prst="rect">
            <a:avLst/>
          </a:prstGeom>
        </p:spPr>
      </p:pic>
      <p:pic>
        <p:nvPicPr>
          <p:cNvPr id="7" name="Picture 6" descr="Screen Shot 2020-04-30 at 7.32.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18" y="1874020"/>
            <a:ext cx="3035300" cy="3873500"/>
          </a:xfrm>
          <a:prstGeom prst="rect">
            <a:avLst/>
          </a:prstGeom>
        </p:spPr>
      </p:pic>
    </p:spTree>
    <p:extLst>
      <p:ext uri="{BB962C8B-B14F-4D97-AF65-F5344CB8AC3E}">
        <p14:creationId xmlns:p14="http://schemas.microsoft.com/office/powerpoint/2010/main" val="318831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Level Changes</a:t>
            </a:r>
            <a:endParaRPr lang="en-US" dirty="0"/>
          </a:p>
        </p:txBody>
      </p:sp>
      <p:sp>
        <p:nvSpPr>
          <p:cNvPr id="3" name="Content Placeholder 2"/>
          <p:cNvSpPr>
            <a:spLocks noGrp="1"/>
          </p:cNvSpPr>
          <p:nvPr>
            <p:ph idx="1"/>
          </p:nvPr>
        </p:nvSpPr>
        <p:spPr/>
        <p:txBody>
          <a:bodyPr/>
          <a:lstStyle/>
          <a:p>
            <a:r>
              <a:rPr lang="en-US" dirty="0" smtClean="0"/>
              <a:t>Analyze your data</a:t>
            </a:r>
          </a:p>
          <a:p>
            <a:r>
              <a:rPr lang="en-US" dirty="0" smtClean="0"/>
              <a:t>Consider your birth unit culture</a:t>
            </a:r>
          </a:p>
          <a:p>
            <a:r>
              <a:rPr lang="en-US" dirty="0" smtClean="0"/>
              <a:t>Identify your strengths and weaknesses </a:t>
            </a:r>
          </a:p>
          <a:p>
            <a:r>
              <a:rPr lang="en-US" dirty="0" smtClean="0"/>
              <a:t>Assess your readiness for change</a:t>
            </a:r>
          </a:p>
          <a:p>
            <a:r>
              <a:rPr lang="en-US" dirty="0" smtClean="0"/>
              <a:t>Develop your team</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763063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481410"/>
            <a:ext cx="5829300" cy="914400"/>
          </a:xfrm>
        </p:spPr>
        <p:txBody>
          <a:bodyPr>
            <a:noAutofit/>
          </a:bodyPr>
          <a:lstStyle/>
          <a:p>
            <a:pPr algn="ctr"/>
            <a:r>
              <a:rPr lang="en-US" sz="3600" dirty="0">
                <a:cs typeface="Avenir Book"/>
              </a:rPr>
              <a:t>Implement Intermittent Monitoring for Low-risk Patients</a:t>
            </a:r>
          </a:p>
        </p:txBody>
      </p:sp>
      <p:sp>
        <p:nvSpPr>
          <p:cNvPr id="3" name="Content Placeholder 2"/>
          <p:cNvSpPr>
            <a:spLocks noGrp="1"/>
          </p:cNvSpPr>
          <p:nvPr>
            <p:ph idx="1"/>
          </p:nvPr>
        </p:nvSpPr>
        <p:spPr>
          <a:xfrm>
            <a:off x="1514475" y="1524000"/>
            <a:ext cx="2714625" cy="4648200"/>
          </a:xfrm>
        </p:spPr>
        <p:txBody>
          <a:bodyPr>
            <a:normAutofit fontScale="70000" lnSpcReduction="20000"/>
          </a:bodyPr>
          <a:lstStyle/>
          <a:p>
            <a:pPr marL="0" indent="0">
              <a:buNone/>
            </a:pPr>
            <a:r>
              <a:rPr lang="en-US" dirty="0">
                <a:latin typeface="Avenir Book"/>
                <a:cs typeface="Avenir Book"/>
              </a:rPr>
              <a:t>Continuous monitoring: </a:t>
            </a:r>
          </a:p>
          <a:p>
            <a:pPr>
              <a:buFont typeface="Wingdings" charset="2"/>
              <a:buChar char="§"/>
            </a:pPr>
            <a:r>
              <a:rPr lang="en-US" dirty="0">
                <a:latin typeface="Avenir Book"/>
                <a:cs typeface="Avenir Book"/>
              </a:rPr>
              <a:t>Increases the likelihood of cesarean</a:t>
            </a:r>
          </a:p>
          <a:p>
            <a:pPr>
              <a:buFont typeface="Wingdings" charset="2"/>
              <a:buChar char="§"/>
            </a:pPr>
            <a:r>
              <a:rPr lang="en-US" dirty="0">
                <a:latin typeface="Avenir Book"/>
                <a:cs typeface="Avenir Book"/>
              </a:rPr>
              <a:t>Has not been shown to improve neonatal outcomes (e.g. reduce rates of CP) </a:t>
            </a:r>
          </a:p>
          <a:p>
            <a:pPr>
              <a:buFont typeface="Wingdings" charset="2"/>
              <a:buChar char="§"/>
            </a:pPr>
            <a:r>
              <a:rPr lang="en-US" dirty="0">
                <a:latin typeface="Avenir Book"/>
                <a:cs typeface="Avenir Book"/>
              </a:rPr>
              <a:t>Restricts movement (and normal physiologic processes and coping)</a:t>
            </a:r>
          </a:p>
          <a:p>
            <a:pPr>
              <a:buFont typeface="Wingdings" charset="2"/>
              <a:buChar char="§"/>
            </a:pPr>
            <a:endParaRPr lang="en-US" dirty="0">
              <a:latin typeface="Abadi MT Condensed Light"/>
              <a:cs typeface="Abadi MT Condensed Light"/>
            </a:endParaRPr>
          </a:p>
          <a:p>
            <a:pPr>
              <a:buFont typeface="Wingdings" charset="2"/>
              <a:buChar char="§"/>
            </a:pPr>
            <a:endParaRPr lang="en-US" dirty="0">
              <a:latin typeface="Abadi MT Condensed Light"/>
              <a:cs typeface="Abadi MT Condensed Light"/>
            </a:endParaRPr>
          </a:p>
          <a:p>
            <a:pPr>
              <a:buFont typeface="Wingdings" charset="2"/>
              <a:buChar char="§"/>
            </a:pPr>
            <a:endParaRPr lang="en-US" dirty="0"/>
          </a:p>
        </p:txBody>
      </p:sp>
      <p:pic>
        <p:nvPicPr>
          <p:cNvPr id="4" name="Picture 3" descr="iStock_000067092847_Doub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516" y="2160924"/>
            <a:ext cx="3467722" cy="25634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400550" y="5029200"/>
            <a:ext cx="3429000" cy="12926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0504D"/>
              </a:buClr>
              <a:buSzTx/>
              <a:buFont typeface="Wingdings" charset="2"/>
              <a:buChar char="§"/>
              <a:tabLst/>
              <a:defRPr/>
            </a:pPr>
            <a:r>
              <a:rPr kumimoji="0" lang="en-US" sz="2600" b="0" i="0" u="none" strike="noStrike" kern="1200" cap="none" spc="0" normalizeH="0" baseline="0" noProof="0" dirty="0">
                <a:ln>
                  <a:noFill/>
                </a:ln>
                <a:solidFill>
                  <a:prstClr val="black"/>
                </a:solidFill>
                <a:effectLst/>
                <a:uLnTx/>
                <a:uFillTx/>
                <a:latin typeface="Avenir Book"/>
                <a:ea typeface="+mn-ea"/>
                <a:cs typeface="Avenir Book"/>
              </a:rPr>
              <a:t>Potentially reduces nursing interaction/ labor support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9480" y="6300390"/>
            <a:ext cx="972589" cy="475488"/>
          </a:xfrm>
          <a:prstGeom prst="rect">
            <a:avLst/>
          </a:prstGeom>
        </p:spPr>
      </p:pic>
    </p:spTree>
    <p:extLst>
      <p:ext uri="{BB962C8B-B14F-4D97-AF65-F5344CB8AC3E}">
        <p14:creationId xmlns:p14="http://schemas.microsoft.com/office/powerpoint/2010/main" val="161145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defRPr/>
            </a:pPr>
            <a:fld id="{800332C6-A5C1-4D88-ADCE-6F3163D8595A}" type="slidenum">
              <a:rPr lang="en-US">
                <a:solidFill>
                  <a:prstClr val="white"/>
                </a:solidFill>
                <a:latin typeface="Gill Sans MT" pitchFamily="34" charset="0"/>
              </a:rPr>
              <a:pPr algn="ctr">
                <a:defRPr/>
              </a:pPr>
              <a:t>3</a:t>
            </a:fld>
            <a:endParaRPr lang="en-US">
              <a:solidFill>
                <a:prstClr val="white"/>
              </a:solidFill>
              <a:latin typeface="Gill Sans MT"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0"/>
            <a:ext cx="3600450" cy="4800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1" y="685800"/>
            <a:ext cx="2512318" cy="5029200"/>
          </a:xfrm>
          <a:prstGeom prst="rect">
            <a:avLst/>
          </a:prstGeom>
        </p:spPr>
      </p:pic>
    </p:spTree>
    <p:extLst>
      <p:ext uri="{BB962C8B-B14F-4D97-AF65-F5344CB8AC3E}">
        <p14:creationId xmlns:p14="http://schemas.microsoft.com/office/powerpoint/2010/main" val="258018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Pre-Cesarean Huddle Form: </a:t>
            </a:r>
            <a:br>
              <a:rPr lang="en-US" dirty="0"/>
            </a:br>
            <a:r>
              <a:rPr lang="en-US" dirty="0"/>
              <a:t>A Communication Tool</a:t>
            </a:r>
          </a:p>
        </p:txBody>
      </p:sp>
      <p:pic>
        <p:nvPicPr>
          <p:cNvPr id="4" name="Content Placeholder 3">
            <a:extLst>
              <a:ext uri="{FF2B5EF4-FFF2-40B4-BE49-F238E27FC236}">
                <a16:creationId xmlns:a16="http://schemas.microsoft.com/office/drawing/2014/main" id="{4405E0A2-0B62-4997-821B-17B68D380529}"/>
              </a:ext>
            </a:extLst>
          </p:cNvPr>
          <p:cNvPicPr>
            <a:picLocks noGrp="1" noChangeAspect="1"/>
          </p:cNvPicPr>
          <p:nvPr>
            <p:ph idx="1"/>
          </p:nvPr>
        </p:nvPicPr>
        <p:blipFill>
          <a:blip r:embed="rId2"/>
          <a:stretch>
            <a:fillRect/>
          </a:stretch>
        </p:blipFill>
        <p:spPr>
          <a:xfrm>
            <a:off x="1583672" y="1908074"/>
            <a:ext cx="2518135" cy="4351338"/>
          </a:xfrm>
          <a:prstGeom prst="rect">
            <a:avLst/>
          </a:prstGeom>
        </p:spPr>
      </p:pic>
      <p:pic>
        <p:nvPicPr>
          <p:cNvPr id="6" name="Picture 5">
            <a:extLst>
              <a:ext uri="{FF2B5EF4-FFF2-40B4-BE49-F238E27FC236}">
                <a16:creationId xmlns:a16="http://schemas.microsoft.com/office/drawing/2014/main" id="{E0D78CE1-4716-452F-8564-475DC7B22EB4}"/>
              </a:ext>
            </a:extLst>
          </p:cNvPr>
          <p:cNvPicPr>
            <a:picLocks noChangeAspect="1"/>
          </p:cNvPicPr>
          <p:nvPr/>
        </p:nvPicPr>
        <p:blipFill>
          <a:blip r:embed="rId3"/>
          <a:stretch>
            <a:fillRect/>
          </a:stretch>
        </p:blipFill>
        <p:spPr>
          <a:xfrm>
            <a:off x="4572001" y="1908075"/>
            <a:ext cx="2518136" cy="4337160"/>
          </a:xfrm>
          <a:prstGeom prst="rect">
            <a:avLst/>
          </a:prstGeom>
        </p:spPr>
      </p:pic>
    </p:spTree>
    <p:extLst>
      <p:ext uri="{BB962C8B-B14F-4D97-AF65-F5344CB8AC3E}">
        <p14:creationId xmlns:p14="http://schemas.microsoft.com/office/powerpoint/2010/main" val="125758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62A-6D0D-43C9-B49E-9003729B2213}"/>
              </a:ext>
            </a:extLst>
          </p:cNvPr>
          <p:cNvSpPr>
            <a:spLocks noGrp="1"/>
          </p:cNvSpPr>
          <p:nvPr>
            <p:ph type="title"/>
          </p:nvPr>
        </p:nvSpPr>
        <p:spPr/>
        <p:txBody>
          <a:bodyPr/>
          <a:lstStyle/>
          <a:p>
            <a:r>
              <a:rPr lang="en-US" dirty="0"/>
              <a:t>TGH Early Labor Walking Path</a:t>
            </a:r>
          </a:p>
        </p:txBody>
      </p:sp>
      <p:pic>
        <p:nvPicPr>
          <p:cNvPr id="6" name="Content Placeholder 5" descr="A person standing in front of a building&#10;&#10;Description automatically generated">
            <a:extLst>
              <a:ext uri="{FF2B5EF4-FFF2-40B4-BE49-F238E27FC236}">
                <a16:creationId xmlns:a16="http://schemas.microsoft.com/office/drawing/2014/main" id="{B5288FFE-392C-4726-88B2-EA0E980EF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8283" y="1690688"/>
            <a:ext cx="2523492" cy="4351338"/>
          </a:xfrm>
        </p:spPr>
      </p:pic>
      <p:pic>
        <p:nvPicPr>
          <p:cNvPr id="4" name="Picture 3">
            <a:extLst>
              <a:ext uri="{FF2B5EF4-FFF2-40B4-BE49-F238E27FC236}">
                <a16:creationId xmlns:a16="http://schemas.microsoft.com/office/drawing/2014/main" id="{90E998D5-B193-4347-99F6-E7DCAE49B7E4}"/>
              </a:ext>
            </a:extLst>
          </p:cNvPr>
          <p:cNvPicPr>
            <a:picLocks noChangeAspect="1"/>
          </p:cNvPicPr>
          <p:nvPr/>
        </p:nvPicPr>
        <p:blipFill>
          <a:blip r:embed="rId3"/>
          <a:stretch>
            <a:fillRect/>
          </a:stretch>
        </p:blipFill>
        <p:spPr>
          <a:xfrm>
            <a:off x="628650" y="1624427"/>
            <a:ext cx="4342977" cy="4417599"/>
          </a:xfrm>
          <a:prstGeom prst="rect">
            <a:avLst/>
          </a:prstGeom>
        </p:spPr>
      </p:pic>
    </p:spTree>
    <p:extLst>
      <p:ext uri="{BB962C8B-B14F-4D97-AF65-F5344CB8AC3E}">
        <p14:creationId xmlns:p14="http://schemas.microsoft.com/office/powerpoint/2010/main" val="63327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5" name="Picture 4"/>
          <p:cNvPicPr>
            <a:picLocks noChangeAspect="1"/>
          </p:cNvPicPr>
          <p:nvPr/>
        </p:nvPicPr>
        <p:blipFill>
          <a:blip r:embed="rId3"/>
          <a:stretch>
            <a:fillRect/>
          </a:stretch>
        </p:blipFill>
        <p:spPr>
          <a:xfrm>
            <a:off x="484280" y="723332"/>
            <a:ext cx="8218997" cy="5342824"/>
          </a:xfrm>
          <a:prstGeom prst="rect">
            <a:avLst/>
          </a:prstGeom>
        </p:spPr>
      </p:pic>
      <p:cxnSp>
        <p:nvCxnSpPr>
          <p:cNvPr id="6" name="Straight Connector 5"/>
          <p:cNvCxnSpPr/>
          <p:nvPr/>
        </p:nvCxnSpPr>
        <p:spPr>
          <a:xfrm flipV="1">
            <a:off x="4260628" y="1996364"/>
            <a:ext cx="6572" cy="3340964"/>
          </a:xfrm>
          <a:prstGeom prst="line">
            <a:avLst/>
          </a:prstGeom>
          <a:ln w="31750">
            <a:solidFill>
              <a:srgbClr val="0070C0"/>
            </a:solidFill>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3755266" y="3394744"/>
            <a:ext cx="461665" cy="1146981"/>
          </a:xfrm>
          <a:prstGeom prst="rect">
            <a:avLst/>
          </a:prstGeom>
          <a:solidFill>
            <a:schemeClr val="bg1"/>
          </a:solid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Enrollment</a:t>
            </a:r>
          </a:p>
        </p:txBody>
      </p:sp>
      <p:sp>
        <p:nvSpPr>
          <p:cNvPr id="8" name="TextBox 7"/>
          <p:cNvSpPr txBox="1"/>
          <p:nvPr/>
        </p:nvSpPr>
        <p:spPr>
          <a:xfrm>
            <a:off x="5545157" y="2738817"/>
            <a:ext cx="18968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PROVIDE Baseline</a:t>
            </a:r>
          </a:p>
        </p:txBody>
      </p:sp>
      <p:sp>
        <p:nvSpPr>
          <p:cNvPr id="9" name="TextBox 8"/>
          <p:cNvSpPr txBox="1"/>
          <p:nvPr/>
        </p:nvSpPr>
        <p:spPr>
          <a:xfrm>
            <a:off x="1883438" y="1996364"/>
            <a:ext cx="2427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NON-PROVIDE Baseline</a:t>
            </a:r>
          </a:p>
        </p:txBody>
      </p:sp>
    </p:spTree>
    <p:extLst>
      <p:ext uri="{BB962C8B-B14F-4D97-AF65-F5344CB8AC3E}">
        <p14:creationId xmlns:p14="http://schemas.microsoft.com/office/powerpoint/2010/main" val="104188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1-31 at 5.17.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787" y="209867"/>
            <a:ext cx="7357336" cy="5991395"/>
          </a:xfrm>
          <a:prstGeom prst="rect">
            <a:avLst/>
          </a:prstGeom>
        </p:spPr>
      </p:pic>
      <p:sp>
        <p:nvSpPr>
          <p:cNvPr id="2" name="Title 1">
            <a:extLst>
              <a:ext uri="{FF2B5EF4-FFF2-40B4-BE49-F238E27FC236}">
                <a16:creationId xmlns:a16="http://schemas.microsoft.com/office/drawing/2014/main" id="{7510B86B-454C-9548-BF3E-630E76408B7D}"/>
              </a:ext>
            </a:extLst>
          </p:cNvPr>
          <p:cNvSpPr>
            <a:spLocks noGrp="1"/>
          </p:cNvSpPr>
          <p:nvPr>
            <p:ph type="title"/>
          </p:nvPr>
        </p:nvSpPr>
        <p:spPr>
          <a:xfrm>
            <a:off x="1346480" y="2729838"/>
            <a:ext cx="2823587" cy="1576348"/>
          </a:xfrm>
          <a:solidFill>
            <a:schemeClr val="bg1"/>
          </a:solidFill>
          <a:ln>
            <a:solidFill>
              <a:srgbClr val="006747"/>
            </a:solidFill>
          </a:ln>
        </p:spPr>
        <p:txBody>
          <a:bodyPr>
            <a:normAutofit fontScale="90000"/>
          </a:bodyPr>
          <a:lstStyle/>
          <a:p>
            <a:r>
              <a:rPr lang="en-US" sz="3600" dirty="0"/>
              <a:t>76 PROVIDE Hospitals </a:t>
            </a:r>
            <a:br>
              <a:rPr lang="en-US" sz="3600" dirty="0"/>
            </a:br>
            <a:r>
              <a:rPr lang="en-US" sz="3100" dirty="0"/>
              <a:t>(81% of Births)</a:t>
            </a:r>
          </a:p>
        </p:txBody>
      </p:sp>
    </p:spTree>
    <p:extLst>
      <p:ext uri="{BB962C8B-B14F-4D97-AF65-F5344CB8AC3E}">
        <p14:creationId xmlns:p14="http://schemas.microsoft.com/office/powerpoint/2010/main" val="1659300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7ECF-585E-4CEB-A500-B541A1C4E5EA}"/>
              </a:ext>
            </a:extLst>
          </p:cNvPr>
          <p:cNvSpPr>
            <a:spLocks noGrp="1"/>
          </p:cNvSpPr>
          <p:nvPr>
            <p:ph type="title"/>
          </p:nvPr>
        </p:nvSpPr>
        <p:spPr/>
        <p:txBody>
          <a:bodyPr/>
          <a:lstStyle/>
          <a:p>
            <a:r>
              <a:rPr lang="en-US" b="1" dirty="0"/>
              <a:t>Change Management</a:t>
            </a:r>
          </a:p>
        </p:txBody>
      </p:sp>
      <p:sp>
        <p:nvSpPr>
          <p:cNvPr id="3" name="Content Placeholder 2">
            <a:extLst>
              <a:ext uri="{FF2B5EF4-FFF2-40B4-BE49-F238E27FC236}">
                <a16:creationId xmlns:a16="http://schemas.microsoft.com/office/drawing/2014/main" id="{18834C6B-CC99-472F-95ED-16CD2510B1C2}"/>
              </a:ext>
            </a:extLst>
          </p:cNvPr>
          <p:cNvSpPr>
            <a:spLocks noGrp="1"/>
          </p:cNvSpPr>
          <p:nvPr>
            <p:ph idx="1"/>
          </p:nvPr>
        </p:nvSpPr>
        <p:spPr>
          <a:xfrm>
            <a:off x="457200" y="1325568"/>
            <a:ext cx="8229600" cy="4800599"/>
          </a:xfrm>
        </p:spPr>
        <p:txBody>
          <a:bodyPr/>
          <a:lstStyle/>
          <a:p>
            <a:endParaRPr lang="en-US" dirty="0"/>
          </a:p>
          <a:p>
            <a:r>
              <a:rPr lang="en-US" dirty="0"/>
              <a:t>Prepare for change</a:t>
            </a:r>
          </a:p>
          <a:p>
            <a:pPr marL="0" indent="0">
              <a:buNone/>
            </a:pPr>
            <a:endParaRPr lang="en-US" dirty="0"/>
          </a:p>
          <a:p>
            <a:r>
              <a:rPr lang="en-US" dirty="0"/>
              <a:t>Revise structural measures with steps toward final goals that are measured, tracked</a:t>
            </a:r>
            <a:r>
              <a:rPr lang="en-US" dirty="0">
                <a:solidFill>
                  <a:srgbClr val="FF0000"/>
                </a:solidFill>
              </a:rPr>
              <a:t> </a:t>
            </a:r>
            <a:r>
              <a:rPr lang="en-US" dirty="0"/>
              <a:t>and celebrated</a:t>
            </a:r>
          </a:p>
          <a:p>
            <a:endParaRPr lang="en-US" dirty="0"/>
          </a:p>
          <a:p>
            <a:endParaRPr lang="en-US" dirty="0"/>
          </a:p>
        </p:txBody>
      </p:sp>
      <p:sp>
        <p:nvSpPr>
          <p:cNvPr id="4" name="Slide Number Placeholder 3">
            <a:extLst>
              <a:ext uri="{FF2B5EF4-FFF2-40B4-BE49-F238E27FC236}">
                <a16:creationId xmlns:a16="http://schemas.microsoft.com/office/drawing/2014/main" id="{5A2B75AA-00D4-4C30-8D6B-8013B9E281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7" name="TextBox 6">
            <a:extLst>
              <a:ext uri="{FF2B5EF4-FFF2-40B4-BE49-F238E27FC236}">
                <a16:creationId xmlns:a16="http://schemas.microsoft.com/office/drawing/2014/main" id="{092760B3-9237-4F26-ABCD-0D0E96455547}"/>
              </a:ext>
            </a:extLst>
          </p:cNvPr>
          <p:cNvSpPr txBox="1"/>
          <p:nvPr/>
        </p:nvSpPr>
        <p:spPr>
          <a:xfrm>
            <a:off x="-1524000" y="6858000"/>
            <a:ext cx="12192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2" tooltip="https://vimeo.com/144518995"/>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3"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84F97A6D-C3C0-481F-B24C-792B02430E9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048975" y="4478835"/>
            <a:ext cx="1632245" cy="1632245"/>
          </a:xfrm>
          <a:prstGeom prst="rect">
            <a:avLst/>
          </a:prstGeom>
        </p:spPr>
      </p:pic>
      <p:pic>
        <p:nvPicPr>
          <p:cNvPr id="10" name="Picture 9" descr="A picture containing vector graphics&#10;&#10;Description automatically generated">
            <a:extLst>
              <a:ext uri="{FF2B5EF4-FFF2-40B4-BE49-F238E27FC236}">
                <a16:creationId xmlns:a16="http://schemas.microsoft.com/office/drawing/2014/main" id="{2D0327E8-73F7-42C5-A7A3-ADCF5457113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2131882" y="4646141"/>
            <a:ext cx="1745049" cy="146494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4400" y="1251358"/>
            <a:ext cx="3093402" cy="1933376"/>
          </a:xfrm>
          <a:prstGeom prst="rect">
            <a:avLst/>
          </a:prstGeom>
        </p:spPr>
      </p:pic>
    </p:spTree>
    <p:extLst>
      <p:ext uri="{BB962C8B-B14F-4D97-AF65-F5344CB8AC3E}">
        <p14:creationId xmlns:p14="http://schemas.microsoft.com/office/powerpoint/2010/main" val="223411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in front of a crowd&#10;&#10;Description automatically generated">
            <a:extLst>
              <a:ext uri="{FF2B5EF4-FFF2-40B4-BE49-F238E27FC236}">
                <a16:creationId xmlns:a16="http://schemas.microsoft.com/office/drawing/2014/main" id="{8B4585CF-69EE-4400-AC8A-D46F86CC2F37}"/>
              </a:ext>
            </a:extLst>
          </p:cNvPr>
          <p:cNvPicPr>
            <a:picLocks noChangeAspect="1"/>
          </p:cNvPicPr>
          <p:nvPr/>
        </p:nvPicPr>
        <p:blipFill rotWithShape="1">
          <a:blip r:embed="rId2">
            <a:extLst>
              <a:ext uri="{28A0092B-C50C-407E-A947-70E740481C1C}">
                <a14:useLocalDpi xmlns:a14="http://schemas.microsoft.com/office/drawing/2010/main" val="0"/>
              </a:ext>
            </a:extLst>
          </a:blip>
          <a:srcRect l="32459" r="12009"/>
          <a:stretch/>
        </p:blipFill>
        <p:spPr>
          <a:xfrm>
            <a:off x="4632324" y="10"/>
            <a:ext cx="4511676"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Picture 4" descr="A group of people in a room&#10;&#10;Description automatically generated">
            <a:extLst>
              <a:ext uri="{FF2B5EF4-FFF2-40B4-BE49-F238E27FC236}">
                <a16:creationId xmlns:a16="http://schemas.microsoft.com/office/drawing/2014/main" id="{EE3B093E-2B64-45AD-A945-F53A37452B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0" t="1" r="35351" b="1"/>
          <a:stretch/>
        </p:blipFill>
        <p:spPr>
          <a:xfrm>
            <a:off x="20" y="4069976"/>
            <a:ext cx="2651478" cy="2788023"/>
          </a:xfrm>
          <a:prstGeom prst="rect">
            <a:avLst/>
          </a:prstGeom>
        </p:spPr>
      </p:pic>
      <p:pic>
        <p:nvPicPr>
          <p:cNvPr id="13" name="Picture 12" descr="A person holding a sign&#10;&#10;Description automatically generated">
            <a:extLst>
              <a:ext uri="{FF2B5EF4-FFF2-40B4-BE49-F238E27FC236}">
                <a16:creationId xmlns:a16="http://schemas.microsoft.com/office/drawing/2014/main" id="{8A1AB522-D147-4D9D-A772-013EA72AE7B2}"/>
              </a:ext>
            </a:extLst>
          </p:cNvPr>
          <p:cNvPicPr>
            <a:picLocks noChangeAspect="1"/>
          </p:cNvPicPr>
          <p:nvPr/>
        </p:nvPicPr>
        <p:blipFill rotWithShape="1">
          <a:blip r:embed="rId4">
            <a:extLst>
              <a:ext uri="{28A0092B-C50C-407E-A947-70E740481C1C}">
                <a14:useLocalDpi xmlns:a14="http://schemas.microsoft.com/office/drawing/2010/main" val="0"/>
              </a:ext>
            </a:extLst>
          </a:blip>
          <a:srcRect l="8735" r="6231" b="4"/>
          <a:stretch/>
        </p:blipFill>
        <p:spPr>
          <a:xfrm>
            <a:off x="2772149" y="3257176"/>
            <a:ext cx="3591820" cy="3600824"/>
          </a:xfrm>
          <a:prstGeom prst="rect">
            <a:avLst/>
          </a:prstGeom>
        </p:spPr>
      </p:pic>
      <p:pic>
        <p:nvPicPr>
          <p:cNvPr id="17" name="Picture 16" descr="A group of people standing in front of a crowd posing for the camera&#10;&#10;Description automatically generated">
            <a:extLst>
              <a:ext uri="{FF2B5EF4-FFF2-40B4-BE49-F238E27FC236}">
                <a16:creationId xmlns:a16="http://schemas.microsoft.com/office/drawing/2014/main" id="{59D4E050-5816-4138-9AC7-1A3366CFD4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219" r="5463" b="2"/>
          <a:stretch/>
        </p:blipFill>
        <p:spPr>
          <a:xfrm>
            <a:off x="20" y="10"/>
            <a:ext cx="4511656"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1" name="Picture 10" descr="A group of people posing for a photo&#10;&#10;Description automatically generated">
            <a:extLst>
              <a:ext uri="{FF2B5EF4-FFF2-40B4-BE49-F238E27FC236}">
                <a16:creationId xmlns:a16="http://schemas.microsoft.com/office/drawing/2014/main" id="{A6B85883-1202-4D6F-9E18-F13839FBAC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844" r="20614" b="-4"/>
          <a:stretch/>
        </p:blipFill>
        <p:spPr>
          <a:xfrm>
            <a:off x="6484620" y="4069976"/>
            <a:ext cx="2659380" cy="2788024"/>
          </a:xfrm>
          <a:prstGeom prst="rect">
            <a:avLst/>
          </a:prstGeom>
        </p:spPr>
      </p:pic>
      <p:sp>
        <p:nvSpPr>
          <p:cNvPr id="3" name="Slide Number Placeholder 2">
            <a:extLst>
              <a:ext uri="{FF2B5EF4-FFF2-40B4-BE49-F238E27FC236}">
                <a16:creationId xmlns:a16="http://schemas.microsoft.com/office/drawing/2014/main" id="{6266839F-4E86-4E62-A6AB-F2FDF4E19FFA}"/>
              </a:ext>
            </a:extLst>
          </p:cNvPr>
          <p:cNvSpPr>
            <a:spLocks noGrp="1"/>
          </p:cNvSpPr>
          <p:nvPr>
            <p:ph type="sldNum" sz="quarter" idx="4294967295"/>
          </p:nvPr>
        </p:nvSpPr>
        <p:spPr>
          <a:xfrm>
            <a:off x="6457950" y="6356350"/>
            <a:ext cx="2057400" cy="365125"/>
          </a:xfrm>
          <a:prstGeom prst="rect">
            <a:avLst/>
          </a:prstGeom>
        </p:spPr>
        <p:txBody>
          <a:bodyPr>
            <a:normAutofit/>
          </a:bodyPr>
          <a:lstStyle/>
          <a:p>
            <a:pPr>
              <a:lnSpc>
                <a:spcPct val="90000"/>
              </a:lnSpc>
              <a:spcAft>
                <a:spcPts val="600"/>
              </a:spcAft>
            </a:pPr>
            <a:fld id="{800332C6-A5C1-4D88-ADCE-6F3163D8595A}" type="slidenum">
              <a:rPr lang="en-US">
                <a:solidFill>
                  <a:srgbClr val="FFFFFF"/>
                </a:solidFill>
              </a:rPr>
              <a:pPr>
                <a:lnSpc>
                  <a:spcPct val="90000"/>
                </a:lnSpc>
                <a:spcAft>
                  <a:spcPts val="600"/>
                </a:spcAft>
              </a:pPr>
              <a:t>35</a:t>
            </a:fld>
            <a:endParaRPr lang="en-US">
              <a:solidFill>
                <a:srgbClr val="FFFFFF"/>
              </a:solidFill>
            </a:endParaRPr>
          </a:p>
        </p:txBody>
      </p:sp>
    </p:spTree>
    <p:extLst>
      <p:ext uri="{BB962C8B-B14F-4D97-AF65-F5344CB8AC3E}">
        <p14:creationId xmlns:p14="http://schemas.microsoft.com/office/powerpoint/2010/main" val="2814231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36</a:t>
            </a:fld>
            <a:endParaRPr lang="en-US">
              <a:solidFill>
                <a:prstClr val="white"/>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3999" r="1000"/>
          <a:stretch/>
        </p:blipFill>
        <p:spPr>
          <a:xfrm>
            <a:off x="265275" y="165356"/>
            <a:ext cx="8679235" cy="6054576"/>
          </a:xfrm>
          <a:prstGeom prst="rect">
            <a:avLst/>
          </a:prstGeom>
        </p:spPr>
      </p:pic>
    </p:spTree>
    <p:extLst>
      <p:ext uri="{BB962C8B-B14F-4D97-AF65-F5344CB8AC3E}">
        <p14:creationId xmlns:p14="http://schemas.microsoft.com/office/powerpoint/2010/main" val="1750959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37</a:t>
            </a:fld>
            <a:endParaRPr lang="en-US">
              <a:solidFill>
                <a:prstClr val="white"/>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999" t="8680" r="7999" b="13746"/>
          <a:stretch/>
        </p:blipFill>
        <p:spPr>
          <a:xfrm>
            <a:off x="147794" y="561952"/>
            <a:ext cx="8772211" cy="5044021"/>
          </a:xfrm>
          <a:prstGeom prst="rect">
            <a:avLst/>
          </a:prstGeom>
        </p:spPr>
      </p:pic>
    </p:spTree>
    <p:extLst>
      <p:ext uri="{BB962C8B-B14F-4D97-AF65-F5344CB8AC3E}">
        <p14:creationId xmlns:p14="http://schemas.microsoft.com/office/powerpoint/2010/main" val="3156373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38</a:t>
            </a:fld>
            <a:endParaRPr lang="en-US">
              <a:solidFill>
                <a:prstClr val="white"/>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998" t="8680" r="11000" b="15432"/>
          <a:stretch/>
        </p:blipFill>
        <p:spPr>
          <a:xfrm>
            <a:off x="130628" y="716451"/>
            <a:ext cx="8882742" cy="5124659"/>
          </a:xfrm>
          <a:prstGeom prst="rect">
            <a:avLst/>
          </a:prstGeom>
        </p:spPr>
      </p:pic>
    </p:spTree>
    <p:extLst>
      <p:ext uri="{BB962C8B-B14F-4D97-AF65-F5344CB8AC3E}">
        <p14:creationId xmlns:p14="http://schemas.microsoft.com/office/powerpoint/2010/main" val="3240371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56E1-6249-4654-BB71-EA745339A94A}"/>
              </a:ext>
            </a:extLst>
          </p:cNvPr>
          <p:cNvSpPr>
            <a:spLocks noGrp="1"/>
          </p:cNvSpPr>
          <p:nvPr>
            <p:ph type="title"/>
          </p:nvPr>
        </p:nvSpPr>
        <p:spPr/>
        <p:txBody>
          <a:bodyPr/>
          <a:lstStyle/>
          <a:p>
            <a:r>
              <a:rPr lang="en-US" dirty="0"/>
              <a:t>Pieces we’ve been working on</a:t>
            </a:r>
          </a:p>
        </p:txBody>
      </p:sp>
      <p:sp>
        <p:nvSpPr>
          <p:cNvPr id="3" name="Content Placeholder 2">
            <a:extLst>
              <a:ext uri="{FF2B5EF4-FFF2-40B4-BE49-F238E27FC236}">
                <a16:creationId xmlns:a16="http://schemas.microsoft.com/office/drawing/2014/main" id="{009931DD-EF29-45C8-A75D-CA5BFD00D52D}"/>
              </a:ext>
            </a:extLst>
          </p:cNvPr>
          <p:cNvSpPr>
            <a:spLocks noGrp="1"/>
          </p:cNvSpPr>
          <p:nvPr>
            <p:ph idx="1"/>
          </p:nvPr>
        </p:nvSpPr>
        <p:spPr/>
        <p:txBody>
          <a:bodyPr/>
          <a:lstStyle/>
          <a:p>
            <a:r>
              <a:rPr lang="en-US" dirty="0"/>
              <a:t>Patient education</a:t>
            </a:r>
          </a:p>
          <a:p>
            <a:r>
              <a:rPr lang="en-US" dirty="0"/>
              <a:t>Labor support workshops</a:t>
            </a:r>
          </a:p>
          <a:p>
            <a:r>
              <a:rPr lang="en-US" dirty="0"/>
              <a:t>Video snippets</a:t>
            </a:r>
          </a:p>
          <a:p>
            <a:r>
              <a:rPr lang="en-US" dirty="0"/>
              <a:t>Coaching calls</a:t>
            </a:r>
          </a:p>
          <a:p>
            <a:r>
              <a:rPr lang="en-US" dirty="0"/>
              <a:t>Delivery attendant rates</a:t>
            </a:r>
          </a:p>
          <a:p>
            <a:r>
              <a:rPr lang="en-US" dirty="0"/>
              <a:t>Medicaid Birth Outcome Initiative</a:t>
            </a:r>
          </a:p>
          <a:p>
            <a:endParaRPr lang="en-US" dirty="0"/>
          </a:p>
        </p:txBody>
      </p:sp>
      <p:sp>
        <p:nvSpPr>
          <p:cNvPr id="4" name="Slide Number Placeholder 3">
            <a:extLst>
              <a:ext uri="{FF2B5EF4-FFF2-40B4-BE49-F238E27FC236}">
                <a16:creationId xmlns:a16="http://schemas.microsoft.com/office/drawing/2014/main" id="{C68D45ED-B4DE-4B67-916A-DF37EC0E2DF4}"/>
              </a:ext>
            </a:extLst>
          </p:cNvPr>
          <p:cNvSpPr>
            <a:spLocks noGrp="1"/>
          </p:cNvSpPr>
          <p:nvPr>
            <p:ph type="sldNum" sz="quarter" idx="12"/>
          </p:nvPr>
        </p:nvSpPr>
        <p:spPr/>
        <p:txBody>
          <a:bodyPr/>
          <a:lstStyle/>
          <a:p>
            <a:fld id="{800332C6-A5C1-4D88-ADCE-6F3163D8595A}" type="slidenum">
              <a:rPr lang="en-US" smtClean="0">
                <a:solidFill>
                  <a:prstClr val="white"/>
                </a:solidFill>
              </a:rPr>
              <a:pPr/>
              <a:t>39</a:t>
            </a:fld>
            <a:endParaRPr lang="en-US">
              <a:solidFill>
                <a:prstClr val="white"/>
              </a:solidFill>
            </a:endParaRPr>
          </a:p>
        </p:txBody>
      </p:sp>
    </p:spTree>
    <p:extLst>
      <p:ext uri="{BB962C8B-B14F-4D97-AF65-F5344CB8AC3E}">
        <p14:creationId xmlns:p14="http://schemas.microsoft.com/office/powerpoint/2010/main" val="66522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194" y="6032310"/>
            <a:ext cx="8434316" cy="368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26" y="239514"/>
            <a:ext cx="6591731" cy="6495052"/>
          </a:xfrm>
          <a:prstGeom prst="rect">
            <a:avLst/>
          </a:prstGeom>
        </p:spPr>
      </p:pic>
      <p:sp>
        <p:nvSpPr>
          <p:cNvPr id="2" name="Oval 1"/>
          <p:cNvSpPr/>
          <p:nvPr/>
        </p:nvSpPr>
        <p:spPr>
          <a:xfrm>
            <a:off x="5581650" y="4524375"/>
            <a:ext cx="914400" cy="914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9133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20-04-30 at 6.07.04 PM.png"/>
          <p:cNvPicPr>
            <a:picLocks noGrp="1" noChangeAspect="1"/>
          </p:cNvPicPr>
          <p:nvPr>
            <p:ph idx="4294967295"/>
          </p:nvPr>
        </p:nvPicPr>
        <p:blipFill>
          <a:blip r:embed="rId2">
            <a:extLst>
              <a:ext uri="{28A0092B-C50C-407E-A947-70E740481C1C}">
                <a14:useLocalDpi xmlns:a14="http://schemas.microsoft.com/office/drawing/2010/main" val="0"/>
              </a:ext>
            </a:extLst>
          </a:blip>
          <a:srcRect l="-156889" r="-156889"/>
          <a:stretch>
            <a:fillRect/>
          </a:stretch>
        </p:blipFill>
        <p:spPr>
          <a:xfrm>
            <a:off x="535219" y="288636"/>
            <a:ext cx="11469688" cy="5945909"/>
          </a:xfrm>
        </p:spPr>
      </p:pic>
      <p:pic>
        <p:nvPicPr>
          <p:cNvPr id="4" name="Picture 3" descr="Screen Shot 2020-04-30 at 6.04.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45" y="254000"/>
            <a:ext cx="2517185" cy="5994036"/>
          </a:xfrm>
          <a:prstGeom prst="rect">
            <a:avLst/>
          </a:prstGeom>
        </p:spPr>
      </p:pic>
    </p:spTree>
    <p:extLst>
      <p:ext uri="{BB962C8B-B14F-4D97-AF65-F5344CB8AC3E}">
        <p14:creationId xmlns:p14="http://schemas.microsoft.com/office/powerpoint/2010/main" val="1009116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4-30 at 6.12.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23" y="384921"/>
            <a:ext cx="3746706" cy="5339056"/>
          </a:xfrm>
          <a:prstGeom prst="rect">
            <a:avLst/>
          </a:prstGeom>
        </p:spPr>
      </p:pic>
      <p:pic>
        <p:nvPicPr>
          <p:cNvPr id="4" name="Picture 3" descr="Screen Shot 2020-04-30 at 6.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044" y="303543"/>
            <a:ext cx="3485520" cy="5518741"/>
          </a:xfrm>
          <a:prstGeom prst="rect">
            <a:avLst/>
          </a:prstGeom>
        </p:spPr>
      </p:pic>
    </p:spTree>
    <p:extLst>
      <p:ext uri="{BB962C8B-B14F-4D97-AF65-F5344CB8AC3E}">
        <p14:creationId xmlns:p14="http://schemas.microsoft.com/office/powerpoint/2010/main" val="2929214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4-30 at 6.1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72" y="567011"/>
            <a:ext cx="8133521" cy="5568049"/>
          </a:xfrm>
          <a:prstGeom prst="rect">
            <a:avLst/>
          </a:prstGeom>
        </p:spPr>
      </p:pic>
    </p:spTree>
    <p:extLst>
      <p:ext uri="{BB962C8B-B14F-4D97-AF65-F5344CB8AC3E}">
        <p14:creationId xmlns:p14="http://schemas.microsoft.com/office/powerpoint/2010/main" val="417837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Questions?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44775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398080"/>
          <a:ext cx="8229600" cy="525210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7842056" y="1483489"/>
            <a:ext cx="753304" cy="646331"/>
          </a:xfrm>
          <a:prstGeom prst="rect">
            <a:avLst/>
          </a:prstGeom>
          <a:solidFill>
            <a:schemeClr val="bg1"/>
          </a:solidFill>
          <a:effectLst>
            <a:softEdge rad="88900"/>
          </a:effectLst>
        </p:spPr>
        <p:txBody>
          <a:bodyPr wrap="square" rtlCol="0">
            <a:spAutoFit/>
          </a:bodyPr>
          <a:lstStyle/>
          <a:p>
            <a:pPr algn="ctr"/>
            <a:r>
              <a:rPr lang="en-US" b="1" dirty="0"/>
              <a:t>FL 30.4</a:t>
            </a:r>
          </a:p>
        </p:txBody>
      </p:sp>
      <p:sp>
        <p:nvSpPr>
          <p:cNvPr id="5" name="Title 4"/>
          <p:cNvSpPr>
            <a:spLocks noGrp="1"/>
          </p:cNvSpPr>
          <p:nvPr>
            <p:ph type="title"/>
          </p:nvPr>
        </p:nvSpPr>
        <p:spPr>
          <a:xfrm>
            <a:off x="457201" y="681594"/>
            <a:ext cx="8368145" cy="716485"/>
          </a:xfrm>
        </p:spPr>
        <p:txBody>
          <a:bodyPr>
            <a:noAutofit/>
          </a:bodyPr>
          <a:lstStyle/>
          <a:p>
            <a:r>
              <a:rPr lang="en-US" sz="3733" dirty="0">
                <a:solidFill>
                  <a:srgbClr val="106687"/>
                </a:solidFill>
                <a:effectLst>
                  <a:outerShdw blurRad="38100" dist="38100" dir="2700000" algn="tl">
                    <a:srgbClr val="000000">
                      <a:alpha val="43137"/>
                    </a:srgbClr>
                  </a:outerShdw>
                </a:effectLst>
              </a:rPr>
              <a:t>NTSV Cesarean Rates, U.S. States, 2018</a:t>
            </a:r>
          </a:p>
        </p:txBody>
      </p:sp>
      <p:sp>
        <p:nvSpPr>
          <p:cNvPr id="4" name="Slide Number Placeholder 3"/>
          <p:cNvSpPr>
            <a:spLocks noGrp="1"/>
          </p:cNvSpPr>
          <p:nvPr>
            <p:ph type="sldNum" sz="quarter" idx="12"/>
          </p:nvPr>
        </p:nvSpPr>
        <p:spPr/>
        <p:txBody>
          <a:bodyPr/>
          <a:lstStyle/>
          <a:p>
            <a:pPr defTabSz="914377">
              <a:defRPr/>
            </a:pPr>
            <a:fld id="{800332C6-A5C1-4D88-ADCE-6F3163D8595A}" type="slidenum">
              <a:rPr lang="en-US">
                <a:solidFill>
                  <a:prstClr val="white"/>
                </a:solidFill>
              </a:rPr>
              <a:pPr defTabSz="914377">
                <a:defRPr/>
              </a:pPr>
              <a:t>5</a:t>
            </a:fld>
            <a:endParaRPr lang="en-US">
              <a:solidFill>
                <a:prstClr val="white"/>
              </a:solidFill>
            </a:endParaRPr>
          </a:p>
        </p:txBody>
      </p:sp>
      <p:cxnSp>
        <p:nvCxnSpPr>
          <p:cNvPr id="11" name="Straight Connector 10"/>
          <p:cNvCxnSpPr/>
          <p:nvPr/>
        </p:nvCxnSpPr>
        <p:spPr>
          <a:xfrm flipV="1">
            <a:off x="1080655" y="3217438"/>
            <a:ext cx="73336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44139" y="6488877"/>
            <a:ext cx="4680284" cy="338554"/>
          </a:xfrm>
          <a:prstGeom prst="rect">
            <a:avLst/>
          </a:prstGeom>
          <a:noFill/>
        </p:spPr>
        <p:txBody>
          <a:bodyPr wrap="square" rtlCol="0">
            <a:spAutoFit/>
          </a:bodyPr>
          <a:lstStyle/>
          <a:p>
            <a:r>
              <a:rPr lang="en-US" sz="1600" i="1" dirty="0"/>
              <a:t>Source: NCHS (2017) Final Birth Data 2018</a:t>
            </a:r>
          </a:p>
        </p:txBody>
      </p:sp>
      <p:sp>
        <p:nvSpPr>
          <p:cNvPr id="13" name="Down Arrow 12"/>
          <p:cNvSpPr/>
          <p:nvPr/>
        </p:nvSpPr>
        <p:spPr>
          <a:xfrm>
            <a:off x="8119987" y="2098141"/>
            <a:ext cx="203179" cy="32676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56692" y="1888563"/>
            <a:ext cx="756429" cy="646331"/>
          </a:xfrm>
          <a:prstGeom prst="rect">
            <a:avLst/>
          </a:prstGeom>
          <a:solidFill>
            <a:schemeClr val="bg1"/>
          </a:solidFill>
          <a:effectLst>
            <a:softEdge rad="88900"/>
          </a:effectLst>
        </p:spPr>
        <p:txBody>
          <a:bodyPr wrap="square" rtlCol="0">
            <a:spAutoFit/>
          </a:bodyPr>
          <a:lstStyle/>
          <a:p>
            <a:pPr algn="ctr"/>
            <a:r>
              <a:rPr lang="en-US" b="1" dirty="0"/>
              <a:t>US </a:t>
            </a:r>
          </a:p>
          <a:p>
            <a:pPr algn="ctr"/>
            <a:r>
              <a:rPr lang="en-US" b="1" dirty="0"/>
              <a:t>25.9</a:t>
            </a:r>
          </a:p>
        </p:txBody>
      </p:sp>
      <p:sp>
        <p:nvSpPr>
          <p:cNvPr id="15" name="Down Arrow 14"/>
          <p:cNvSpPr/>
          <p:nvPr/>
        </p:nvSpPr>
        <p:spPr>
          <a:xfrm>
            <a:off x="5444203" y="2526501"/>
            <a:ext cx="180220" cy="314763"/>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79747" y="2767800"/>
            <a:ext cx="3521123" cy="369332"/>
          </a:xfrm>
          <a:prstGeom prst="rect">
            <a:avLst/>
          </a:prstGeom>
          <a:noFill/>
        </p:spPr>
        <p:txBody>
          <a:bodyPr wrap="square" rtlCol="0">
            <a:spAutoFit/>
          </a:bodyPr>
          <a:lstStyle/>
          <a:p>
            <a:r>
              <a:rPr lang="en-US" b="1" dirty="0"/>
              <a:t>HP 2020 Goal—23.9% </a:t>
            </a:r>
          </a:p>
        </p:txBody>
      </p:sp>
    </p:spTree>
    <p:extLst>
      <p:ext uri="{BB962C8B-B14F-4D97-AF65-F5344CB8AC3E}">
        <p14:creationId xmlns:p14="http://schemas.microsoft.com/office/powerpoint/2010/main" val="145886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graphicFrame>
        <p:nvGraphicFramePr>
          <p:cNvPr id="6" name="Chart 5"/>
          <p:cNvGraphicFramePr>
            <a:graphicFrameLocks/>
          </p:cNvGraphicFramePr>
          <p:nvPr/>
        </p:nvGraphicFramePr>
        <p:xfrm>
          <a:off x="177800" y="1130300"/>
          <a:ext cx="8839200" cy="50927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27173" y="1645310"/>
            <a:ext cx="2310897" cy="892552"/>
          </a:xfrm>
          <a:prstGeom prst="rect">
            <a:avLst/>
          </a:prstGeom>
          <a:solidFill>
            <a:srgbClr val="766C4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Range: 7.35—59.8%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Median: 28.6%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Mean: 29.8%</a:t>
            </a:r>
          </a:p>
        </p:txBody>
      </p:sp>
      <p:cxnSp>
        <p:nvCxnSpPr>
          <p:cNvPr id="9" name="Straight Arrow Connector 8"/>
          <p:cNvCxnSpPr/>
          <p:nvPr/>
        </p:nvCxnSpPr>
        <p:spPr>
          <a:xfrm>
            <a:off x="2301076" y="3985669"/>
            <a:ext cx="9942" cy="394761"/>
          </a:xfrm>
          <a:prstGeom prst="straightConnector1">
            <a:avLst/>
          </a:prstGeom>
          <a:ln>
            <a:solidFill>
              <a:srgbClr val="7F794C"/>
            </a:solidFill>
            <a:tailEnd type="arrow"/>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114300" y="124143"/>
            <a:ext cx="8763000" cy="1343368"/>
          </a:xfrm>
        </p:spPr>
        <p:txBody>
          <a:bodyPr>
            <a:noAutofit/>
          </a:bodyPr>
          <a:lstStyle/>
          <a:p>
            <a:r>
              <a:rPr lang="en-US" sz="3200" dirty="0"/>
              <a:t>Low-Risk First-Birth </a:t>
            </a:r>
            <a:r>
              <a:rPr lang="en-US" sz="1800" dirty="0"/>
              <a:t>(Nulliparous Term Singleton Vertex)</a:t>
            </a:r>
            <a:r>
              <a:rPr lang="en-US" sz="3200" dirty="0"/>
              <a:t> </a:t>
            </a:r>
            <a:br>
              <a:rPr lang="en-US" sz="3200" dirty="0"/>
            </a:br>
            <a:r>
              <a:rPr lang="en-US" sz="3200" dirty="0"/>
              <a:t>Cesarean Rate, 115 Florida </a:t>
            </a:r>
            <a:r>
              <a:rPr lang="en-US" sz="3200" dirty="0" smtClean="0"/>
              <a:t>Hospitals</a:t>
            </a:r>
            <a:endParaRPr lang="en-US" sz="3400" b="1" dirty="0"/>
          </a:p>
        </p:txBody>
      </p:sp>
      <p:sp>
        <p:nvSpPr>
          <p:cNvPr id="12" name="Content Placeholder 5"/>
          <p:cNvSpPr>
            <a:spLocks noGrp="1"/>
          </p:cNvSpPr>
          <p:nvPr>
            <p:ph idx="1"/>
          </p:nvPr>
        </p:nvSpPr>
        <p:spPr>
          <a:xfrm>
            <a:off x="1204742" y="6351318"/>
            <a:ext cx="2819400" cy="228600"/>
          </a:xfrm>
        </p:spPr>
        <p:txBody>
          <a:bodyPr>
            <a:normAutofit fontScale="32500" lnSpcReduction="20000"/>
          </a:bodyPr>
          <a:lstStyle/>
          <a:p>
            <a:pPr marL="0" indent="0">
              <a:buNone/>
            </a:pPr>
            <a:r>
              <a:rPr lang="en-US" dirty="0"/>
              <a:t>Source: FL Vital Records, 2018</a:t>
            </a:r>
          </a:p>
        </p:txBody>
      </p:sp>
      <p:cxnSp>
        <p:nvCxnSpPr>
          <p:cNvPr id="14" name="Straight Arrow Connector 13"/>
          <p:cNvCxnSpPr/>
          <p:nvPr/>
        </p:nvCxnSpPr>
        <p:spPr>
          <a:xfrm>
            <a:off x="5549446" y="3703448"/>
            <a:ext cx="15130" cy="34678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60735" y="2833174"/>
            <a:ext cx="1981200" cy="1200329"/>
          </a:xfrm>
          <a:prstGeom prst="rect">
            <a:avLst/>
          </a:prstGeom>
          <a:solidFill>
            <a:schemeClr val="bg1"/>
          </a:solidFill>
          <a:ln w="19050" cap="flat" cmpd="sng" algn="ctr">
            <a:solidFill>
              <a:srgbClr val="7F794C"/>
            </a:solid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National Target </a:t>
            </a:r>
            <a:r>
              <a:rPr kumimoji="0" lang="en-US" sz="2400" b="0" i="0" u="sng" strike="noStrike" kern="1200" cap="none" spc="0" normalizeH="0" baseline="0" noProof="0" dirty="0">
                <a:ln>
                  <a:noFill/>
                </a:ln>
                <a:solidFill>
                  <a:prstClr val="black"/>
                </a:solidFill>
                <a:effectLst/>
                <a:uLnTx/>
                <a:uFillTx/>
                <a:latin typeface="Calibri"/>
                <a:ea typeface="+mn-ea"/>
                <a:cs typeface="+mn-cs"/>
              </a:rPr>
              <a:t>&lt;</a:t>
            </a:r>
            <a:r>
              <a:rPr kumimoji="0" lang="en-US" sz="2400" b="0" i="0" u="none" strike="noStrike" kern="1200" cap="none" spc="0" normalizeH="0" baseline="0" noProof="0" dirty="0">
                <a:ln>
                  <a:noFill/>
                </a:ln>
                <a:solidFill>
                  <a:prstClr val="black"/>
                </a:solidFill>
                <a:effectLst/>
                <a:uLnTx/>
                <a:uFillTx/>
                <a:latin typeface="Calibri"/>
                <a:ea typeface="+mn-ea"/>
                <a:cs typeface="+mn-cs"/>
              </a:rPr>
              <a:t>23.9%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21 Hospitals</a:t>
            </a:r>
          </a:p>
        </p:txBody>
      </p:sp>
      <p:sp>
        <p:nvSpPr>
          <p:cNvPr id="13" name="TextBox 12"/>
          <p:cNvSpPr txBox="1"/>
          <p:nvPr/>
        </p:nvSpPr>
        <p:spPr>
          <a:xfrm>
            <a:off x="4923001" y="2530488"/>
            <a:ext cx="2419405" cy="1200329"/>
          </a:xfrm>
          <a:prstGeom prst="rect">
            <a:avLst/>
          </a:prstGeom>
          <a:solidFill>
            <a:schemeClr val="bg1"/>
          </a:solidFill>
          <a:ln w="19050" cap="flat" cmpd="sng" algn="ctr">
            <a:solidFill>
              <a:srgbClr val="0070C0"/>
            </a:solid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Joint Commission Reporting &gt;30.0%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48 Hospitals</a:t>
            </a:r>
          </a:p>
        </p:txBody>
      </p:sp>
    </p:spTree>
    <p:extLst>
      <p:ext uri="{BB962C8B-B14F-4D97-AF65-F5344CB8AC3E}">
        <p14:creationId xmlns:p14="http://schemas.microsoft.com/office/powerpoint/2010/main" val="339742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31F9-B3F3-4E92-AC8A-691E13BDB862}"/>
              </a:ext>
            </a:extLst>
          </p:cNvPr>
          <p:cNvSpPr>
            <a:spLocks noGrp="1"/>
          </p:cNvSpPr>
          <p:nvPr>
            <p:ph type="title"/>
          </p:nvPr>
        </p:nvSpPr>
        <p:spPr>
          <a:xfrm>
            <a:off x="200967" y="733530"/>
            <a:ext cx="8721969" cy="684108"/>
          </a:xfrm>
        </p:spPr>
        <p:txBody>
          <a:bodyPr>
            <a:normAutofit fontScale="90000"/>
          </a:bodyPr>
          <a:lstStyle/>
          <a:p>
            <a:r>
              <a:rPr lang="en-US" sz="3600" dirty="0"/>
              <a:t>NTSV Cesarean Rates, PROVIDE Hospital, 2018</a:t>
            </a:r>
          </a:p>
        </p:txBody>
      </p:sp>
      <p:sp>
        <p:nvSpPr>
          <p:cNvPr id="4" name="Slide Number Placeholder 3">
            <a:extLst>
              <a:ext uri="{FF2B5EF4-FFF2-40B4-BE49-F238E27FC236}">
                <a16:creationId xmlns:a16="http://schemas.microsoft.com/office/drawing/2014/main" id="{3302C519-0CEB-4B6B-9B17-0F1F3FBE47F4}"/>
              </a:ext>
            </a:extLst>
          </p:cNvPr>
          <p:cNvSpPr>
            <a:spLocks noGrp="1"/>
          </p:cNvSpPr>
          <p:nvPr>
            <p:ph type="sldNum" sz="quarter" idx="12"/>
          </p:nvPr>
        </p:nvSpPr>
        <p:spPr/>
        <p:txBody>
          <a:bodyPr/>
          <a:lstStyle/>
          <a:p>
            <a:fld id="{800332C6-A5C1-4D88-ADCE-6F3163D8595A}" type="slidenum">
              <a:rPr lang="en-US" smtClean="0">
                <a:solidFill>
                  <a:prstClr val="white"/>
                </a:solidFill>
              </a:rPr>
              <a:pPr/>
              <a:t>7</a:t>
            </a:fld>
            <a:endParaRPr lang="en-US">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79" y="1300058"/>
            <a:ext cx="8902333" cy="4232094"/>
          </a:xfrm>
          <a:prstGeom prst="rect">
            <a:avLst/>
          </a:prstGeom>
        </p:spPr>
      </p:pic>
    </p:spTree>
    <p:extLst>
      <p:ext uri="{BB962C8B-B14F-4D97-AF65-F5344CB8AC3E}">
        <p14:creationId xmlns:p14="http://schemas.microsoft.com/office/powerpoint/2010/main" val="69801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307" b="35641"/>
          <a:stretch/>
        </p:blipFill>
        <p:spPr>
          <a:xfrm>
            <a:off x="459864" y="573577"/>
            <a:ext cx="8352126" cy="5493116"/>
          </a:xfrm>
          <a:prstGeom prst="rect">
            <a:avLst/>
          </a:prstGeom>
        </p:spPr>
      </p:pic>
      <p:sp>
        <p:nvSpPr>
          <p:cNvPr id="2" name="TextBox 1"/>
          <p:cNvSpPr txBox="1"/>
          <p:nvPr/>
        </p:nvSpPr>
        <p:spPr>
          <a:xfrm>
            <a:off x="4934139" y="6391747"/>
            <a:ext cx="35851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Lamaze International infographic available free online</a:t>
            </a:r>
          </a:p>
        </p:txBody>
      </p:sp>
    </p:spTree>
    <p:extLst>
      <p:ext uri="{BB962C8B-B14F-4D97-AF65-F5344CB8AC3E}">
        <p14:creationId xmlns:p14="http://schemas.microsoft.com/office/powerpoint/2010/main" val="394881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647701"/>
            <a:ext cx="6667500" cy="774699"/>
          </a:xfrm>
          <a:solidFill>
            <a:srgbClr val="DEEBF7"/>
          </a:solidFill>
        </p:spPr>
        <p:txBody>
          <a:bodyPr>
            <a:normAutofit/>
          </a:bodyPr>
          <a:lstStyle/>
          <a:p>
            <a:r>
              <a:rPr lang="en-US" dirty="0"/>
              <a:t>Cesarean: Maternal Risks</a:t>
            </a:r>
          </a:p>
        </p:txBody>
      </p:sp>
      <p:sp>
        <p:nvSpPr>
          <p:cNvPr id="6" name="Text Placeholder 5"/>
          <p:cNvSpPr>
            <a:spLocks noGrp="1"/>
          </p:cNvSpPr>
          <p:nvPr>
            <p:ph type="body" idx="1"/>
          </p:nvPr>
        </p:nvSpPr>
        <p:spPr>
          <a:xfrm>
            <a:off x="4847630" y="1542838"/>
            <a:ext cx="3868340" cy="823912"/>
          </a:xfrm>
        </p:spPr>
        <p:txBody>
          <a:bodyPr>
            <a:noAutofit/>
          </a:bodyPr>
          <a:lstStyle/>
          <a:p>
            <a:pPr algn="ctr"/>
            <a:r>
              <a:rPr lang="en-US" sz="2800" dirty="0">
                <a:solidFill>
                  <a:schemeClr val="accent1">
                    <a:lumMod val="75000"/>
                  </a:schemeClr>
                </a:solidFill>
              </a:rPr>
              <a:t>Long Term &amp; </a:t>
            </a:r>
            <a:br>
              <a:rPr lang="en-US" sz="2800" dirty="0">
                <a:solidFill>
                  <a:schemeClr val="accent1">
                    <a:lumMod val="75000"/>
                  </a:schemeClr>
                </a:solidFill>
              </a:rPr>
            </a:br>
            <a:r>
              <a:rPr lang="en-US" sz="2800" dirty="0">
                <a:solidFill>
                  <a:schemeClr val="accent1">
                    <a:lumMod val="75000"/>
                  </a:schemeClr>
                </a:solidFill>
              </a:rPr>
              <a:t>Subsequent Births</a:t>
            </a:r>
          </a:p>
        </p:txBody>
      </p:sp>
      <p:sp>
        <p:nvSpPr>
          <p:cNvPr id="7" name="Content Placeholder 6"/>
          <p:cNvSpPr>
            <a:spLocks noGrp="1"/>
          </p:cNvSpPr>
          <p:nvPr>
            <p:ph sz="half" idx="2"/>
          </p:nvPr>
        </p:nvSpPr>
        <p:spPr>
          <a:xfrm>
            <a:off x="5448300" y="2386805"/>
            <a:ext cx="3267670" cy="3684588"/>
          </a:xfrm>
        </p:spPr>
        <p:txBody>
          <a:bodyPr>
            <a:normAutofit/>
          </a:bodyPr>
          <a:lstStyle/>
          <a:p>
            <a:pPr marL="0" indent="0">
              <a:buNone/>
            </a:pPr>
            <a:r>
              <a:rPr lang="en-US" sz="2000" dirty="0">
                <a:solidFill>
                  <a:schemeClr val="accent2"/>
                </a:solidFill>
              </a:rPr>
              <a:t>1/100 to 1/1000</a:t>
            </a:r>
          </a:p>
          <a:p>
            <a:pPr>
              <a:buFont typeface="Arial" charset="0"/>
              <a:buChar char="•"/>
            </a:pPr>
            <a:r>
              <a:rPr lang="en-US" sz="2000" dirty="0"/>
              <a:t>Abnormal placentation (</a:t>
            </a:r>
            <a:r>
              <a:rPr lang="en-US" sz="2000" dirty="0" err="1"/>
              <a:t>previas</a:t>
            </a:r>
            <a:r>
              <a:rPr lang="en-US" sz="2000" dirty="0"/>
              <a:t> and </a:t>
            </a:r>
            <a:r>
              <a:rPr lang="en-US" sz="2000" dirty="0" err="1"/>
              <a:t>accretas</a:t>
            </a:r>
            <a:r>
              <a:rPr lang="en-US" sz="2000" dirty="0"/>
              <a:t>)</a:t>
            </a:r>
          </a:p>
          <a:p>
            <a:pPr>
              <a:buFont typeface="Arial" charset="0"/>
              <a:buChar char="•"/>
            </a:pPr>
            <a:r>
              <a:rPr lang="en-US" sz="2000" dirty="0"/>
              <a:t>Uterine rupture</a:t>
            </a:r>
          </a:p>
          <a:p>
            <a:pPr>
              <a:buFont typeface="Arial" charset="0"/>
              <a:buChar char="•"/>
            </a:pPr>
            <a:r>
              <a:rPr lang="en-US" sz="2000" dirty="0"/>
              <a:t>Surgical adhesions</a:t>
            </a:r>
          </a:p>
          <a:p>
            <a:pPr>
              <a:buFont typeface="Arial" charset="0"/>
              <a:buChar char="•"/>
            </a:pPr>
            <a:r>
              <a:rPr lang="en-US" sz="2000" dirty="0"/>
              <a:t>Bladder surgical injury</a:t>
            </a:r>
          </a:p>
          <a:p>
            <a:pPr>
              <a:buFont typeface="Arial" charset="0"/>
              <a:buChar char="•"/>
            </a:pPr>
            <a:r>
              <a:rPr lang="en-US" sz="2000" dirty="0"/>
              <a:t>Bowel surgical injury</a:t>
            </a:r>
          </a:p>
          <a:p>
            <a:pPr>
              <a:buFont typeface="Arial" charset="0"/>
              <a:buChar char="•"/>
            </a:pPr>
            <a:r>
              <a:rPr lang="en-US" sz="2000" dirty="0"/>
              <a:t>Bowel obstruction</a:t>
            </a:r>
          </a:p>
        </p:txBody>
      </p:sp>
      <p:sp>
        <p:nvSpPr>
          <p:cNvPr id="8" name="Text Placeholder 7"/>
          <p:cNvSpPr>
            <a:spLocks noGrp="1"/>
          </p:cNvSpPr>
          <p:nvPr>
            <p:ph type="body" sz="quarter" idx="3"/>
          </p:nvPr>
        </p:nvSpPr>
        <p:spPr>
          <a:xfrm>
            <a:off x="719932" y="1517438"/>
            <a:ext cx="2073275" cy="495724"/>
          </a:xfrm>
        </p:spPr>
        <p:txBody>
          <a:bodyPr>
            <a:normAutofit lnSpcReduction="10000"/>
          </a:bodyPr>
          <a:lstStyle/>
          <a:p>
            <a:pPr algn="ctr"/>
            <a:r>
              <a:rPr lang="en-US" sz="2800" dirty="0">
                <a:solidFill>
                  <a:schemeClr val="accent1">
                    <a:lumMod val="75000"/>
                  </a:schemeClr>
                </a:solidFill>
              </a:rPr>
              <a:t>Acute</a:t>
            </a:r>
          </a:p>
        </p:txBody>
      </p:sp>
      <p:sp>
        <p:nvSpPr>
          <p:cNvPr id="9" name="Content Placeholder 8"/>
          <p:cNvSpPr>
            <a:spLocks noGrp="1"/>
          </p:cNvSpPr>
          <p:nvPr>
            <p:ph sz="quarter" idx="4"/>
          </p:nvPr>
        </p:nvSpPr>
        <p:spPr>
          <a:xfrm>
            <a:off x="480031" y="1888544"/>
            <a:ext cx="3673475" cy="4521993"/>
          </a:xfrm>
        </p:spPr>
        <p:txBody>
          <a:bodyPr vert="horz" lIns="91440" tIns="45720" rIns="91440" bIns="45720" rtlCol="0" anchor="t">
            <a:noAutofit/>
          </a:bodyPr>
          <a:lstStyle/>
          <a:p>
            <a:pPr marL="0" indent="0">
              <a:spcBef>
                <a:spcPts val="400"/>
              </a:spcBef>
              <a:buNone/>
            </a:pPr>
            <a:r>
              <a:rPr lang="en-US" sz="1800" dirty="0"/>
              <a:t>Common:</a:t>
            </a:r>
          </a:p>
          <a:p>
            <a:pPr>
              <a:spcBef>
                <a:spcPts val="400"/>
              </a:spcBef>
              <a:buFont typeface="Arial" charset="0"/>
              <a:buChar char="•"/>
            </a:pPr>
            <a:r>
              <a:rPr lang="en-US" sz="1800" dirty="0"/>
              <a:t>Longer hospital stay</a:t>
            </a:r>
          </a:p>
          <a:p>
            <a:pPr>
              <a:spcBef>
                <a:spcPts val="400"/>
              </a:spcBef>
              <a:buFont typeface="Arial" charset="0"/>
              <a:buChar char="•"/>
            </a:pPr>
            <a:r>
              <a:rPr lang="en-US" sz="1800" dirty="0"/>
              <a:t>Increased pain and fatigue</a:t>
            </a:r>
          </a:p>
          <a:p>
            <a:pPr>
              <a:spcBef>
                <a:spcPts val="400"/>
              </a:spcBef>
              <a:buFont typeface="Arial" charset="0"/>
              <a:buChar char="•"/>
            </a:pPr>
            <a:r>
              <a:rPr lang="en-US" sz="1800" dirty="0"/>
              <a:t>Postpartum hemorrhage (transfusions ~2%)</a:t>
            </a:r>
          </a:p>
          <a:p>
            <a:pPr>
              <a:spcBef>
                <a:spcPts val="400"/>
              </a:spcBef>
              <a:buFont typeface="Arial" charset="0"/>
              <a:buChar char="•"/>
            </a:pPr>
            <a:r>
              <a:rPr lang="en-US" sz="1800" dirty="0"/>
              <a:t>Slower return to normal activity and productivity</a:t>
            </a:r>
          </a:p>
          <a:p>
            <a:pPr>
              <a:spcBef>
                <a:spcPts val="400"/>
              </a:spcBef>
              <a:spcAft>
                <a:spcPts val="1200"/>
              </a:spcAft>
              <a:buFont typeface="Arial" charset="0"/>
              <a:buChar char="•"/>
            </a:pPr>
            <a:r>
              <a:rPr lang="en-US" sz="1800" dirty="0"/>
              <a:t>Delayed or difficult breastfeeding</a:t>
            </a:r>
          </a:p>
          <a:p>
            <a:pPr marL="0" indent="0">
              <a:spcBef>
                <a:spcPts val="400"/>
              </a:spcBef>
              <a:buNone/>
            </a:pPr>
            <a:r>
              <a:rPr lang="en-US" sz="1800" dirty="0">
                <a:solidFill>
                  <a:schemeClr val="accent2"/>
                </a:solidFill>
              </a:rPr>
              <a:t>1/100 to 1/1000</a:t>
            </a:r>
          </a:p>
          <a:p>
            <a:pPr>
              <a:spcBef>
                <a:spcPts val="400"/>
              </a:spcBef>
              <a:buFont typeface="Arial" charset="0"/>
              <a:buChar char="•"/>
            </a:pPr>
            <a:r>
              <a:rPr lang="en-US" sz="1800" dirty="0"/>
              <a:t>Anesthesia complications</a:t>
            </a:r>
          </a:p>
          <a:p>
            <a:pPr>
              <a:spcBef>
                <a:spcPts val="400"/>
              </a:spcBef>
              <a:buFont typeface="Arial" charset="0"/>
              <a:buChar char="•"/>
            </a:pPr>
            <a:r>
              <a:rPr lang="en-US" sz="1800" dirty="0"/>
              <a:t>Wound infection</a:t>
            </a:r>
          </a:p>
          <a:p>
            <a:pPr>
              <a:spcBef>
                <a:spcPts val="400"/>
              </a:spcBef>
              <a:buFont typeface="Arial" charset="0"/>
              <a:buChar char="•"/>
            </a:pPr>
            <a:r>
              <a:rPr lang="en-US" sz="1800" dirty="0"/>
              <a:t>Deep vein thrombosis</a:t>
            </a:r>
          </a:p>
        </p:txBody>
      </p:sp>
      <p:sp>
        <p:nvSpPr>
          <p:cNvPr id="4" name="Slide Number Placeholder 2"/>
          <p:cNvSpPr txBox="1">
            <a:spLocks/>
          </p:cNvSpPr>
          <p:nvPr/>
        </p:nvSpPr>
        <p:spPr>
          <a:xfrm>
            <a:off x="8115300" y="6454775"/>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smtClean="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2975873" y="1710356"/>
            <a:ext cx="3077953" cy="3077953"/>
          </a:xfrm>
          <a:prstGeom prst="rect">
            <a:avLst/>
          </a:prstGeom>
        </p:spPr>
      </p:pic>
      <p:sp>
        <p:nvSpPr>
          <p:cNvPr id="5" name="TextBox 4"/>
          <p:cNvSpPr txBox="1"/>
          <p:nvPr/>
        </p:nvSpPr>
        <p:spPr>
          <a:xfrm>
            <a:off x="3858441" y="5432087"/>
            <a:ext cx="51903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venir Book" charset="0"/>
                <a:ea typeface="Avenir Book" charset="0"/>
                <a:cs typeface="Avenir Book" charset="0"/>
              </a:rPr>
              <a:t>We perform over 160,000 Cesareans every year in California</a:t>
            </a:r>
          </a:p>
        </p:txBody>
      </p:sp>
    </p:spTree>
    <p:extLst>
      <p:ext uri="{BB962C8B-B14F-4D97-AF65-F5344CB8AC3E}">
        <p14:creationId xmlns:p14="http://schemas.microsoft.com/office/powerpoint/2010/main" val="1423834603"/>
      </p:ext>
    </p:extLst>
  </p:cSld>
  <p:clrMapOvr>
    <a:masterClrMapping/>
  </p:clrMapOvr>
</p:sld>
</file>

<file path=ppt/theme/theme1.xml><?xml version="1.0" encoding="utf-8"?>
<a:theme xmlns:a="http://schemas.openxmlformats.org/drawingml/2006/main" name="PPT FP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230</TotalTime>
  <Words>2206</Words>
  <Application>Microsoft Office PowerPoint</Application>
  <PresentationFormat>On-screen Show (4:3)</PresentationFormat>
  <Paragraphs>302</Paragraphs>
  <Slides>43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ＭＳ Ｐゴシック</vt:lpstr>
      <vt:lpstr>Abadi MT Condensed Light</vt:lpstr>
      <vt:lpstr>Arial</vt:lpstr>
      <vt:lpstr>Avenir Book</vt:lpstr>
      <vt:lpstr>Calibri</vt:lpstr>
      <vt:lpstr>Cambria</vt:lpstr>
      <vt:lpstr>Garamond</vt:lpstr>
      <vt:lpstr>Gill Sans MT</vt:lpstr>
      <vt:lpstr>Wingdings</vt:lpstr>
      <vt:lpstr>PPT FPQC Template</vt:lpstr>
      <vt:lpstr>Promoting Primary Vaginal Deliveries (PROVIDE): Lessons from the Sunshine State</vt:lpstr>
      <vt:lpstr>Begin with a Test:</vt:lpstr>
      <vt:lpstr>PowerPoint Presentation</vt:lpstr>
      <vt:lpstr>PowerPoint Presentation</vt:lpstr>
      <vt:lpstr>NTSV Cesarean Rates, U.S. States, 2018</vt:lpstr>
      <vt:lpstr>Low-Risk First-Birth (Nulliparous Term Singleton Vertex)  Cesarean Rate, 115 Florida Hospitals</vt:lpstr>
      <vt:lpstr>NTSV Cesarean Rates, PROVIDE Hospital, 2018</vt:lpstr>
      <vt:lpstr>PowerPoint Presentation</vt:lpstr>
      <vt:lpstr>Cesarean: Maternal Risks</vt:lpstr>
      <vt:lpstr>PowerPoint Presentation</vt:lpstr>
      <vt:lpstr>Cesarean: Neonatal Risks</vt:lpstr>
      <vt:lpstr>PowerPoint Presentation</vt:lpstr>
      <vt:lpstr>PowerPoint Presentation</vt:lpstr>
      <vt:lpstr>PowerPoint Presentation</vt:lpstr>
      <vt:lpstr>PowerPoint Presentation</vt:lpstr>
      <vt:lpstr>PowerPoint Presentation</vt:lpstr>
      <vt:lpstr>PowerPoint Presentation</vt:lpstr>
      <vt:lpstr>The CMQCC Toolkit</vt:lpstr>
      <vt:lpstr>FPQC PROVIDE  Project Planning and Support</vt:lpstr>
      <vt:lpstr>PROVIDE Goals</vt:lpstr>
      <vt:lpstr>FPQC Recommended Key Practices</vt:lpstr>
      <vt:lpstr>FPQC Recommended Key Practice</vt:lpstr>
      <vt:lpstr>Collaborative Resources </vt:lpstr>
      <vt:lpstr> Research Says Yes</vt:lpstr>
      <vt:lpstr>The nurse assigned to a patient may influence the likelihood of cesarean birth</vt:lpstr>
      <vt:lpstr>Labor Support Workshops</vt:lpstr>
      <vt:lpstr>PowerPoint Presentation</vt:lpstr>
      <vt:lpstr>Hospital Level Changes</vt:lpstr>
      <vt:lpstr>Implement Intermittent Monitoring for Low-risk Patients</vt:lpstr>
      <vt:lpstr>Pre-Cesarean Huddle Form:  A Communication Tool</vt:lpstr>
      <vt:lpstr>TGH Early Labor Walking Path</vt:lpstr>
      <vt:lpstr>PowerPoint Presentation</vt:lpstr>
      <vt:lpstr>76 PROVIDE Hospitals  (81% of Births)</vt:lpstr>
      <vt:lpstr>Change Management</vt:lpstr>
      <vt:lpstr>PowerPoint Presentation</vt:lpstr>
      <vt:lpstr>PowerPoint Presentation</vt:lpstr>
      <vt:lpstr>PowerPoint Presentation</vt:lpstr>
      <vt:lpstr>PowerPoint Presentation</vt:lpstr>
      <vt:lpstr>Pieces we’ve been working 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Support Workshop</dc:title>
  <dc:creator>Bronson, Emily</dc:creator>
  <cp:lastModifiedBy>Autumn M. Perrault</cp:lastModifiedBy>
  <cp:revision>23</cp:revision>
  <dcterms:created xsi:type="dcterms:W3CDTF">2017-10-30T15:54:35Z</dcterms:created>
  <dcterms:modified xsi:type="dcterms:W3CDTF">2020-05-15T04:18:17Z</dcterms:modified>
</cp:coreProperties>
</file>