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2"/>
    <p:sldMasterId id="2147484260" r:id="rId3"/>
    <p:sldMasterId id="2147484266" r:id="rId4"/>
    <p:sldMasterId id="2147484283" r:id="rId5"/>
    <p:sldMasterId id="2147484297" r:id="rId6"/>
  </p:sldMasterIdLst>
  <p:notesMasterIdLst>
    <p:notesMasterId r:id="rId38"/>
  </p:notesMasterIdLst>
  <p:sldIdLst>
    <p:sldId id="328" r:id="rId7"/>
    <p:sldId id="256" r:id="rId8"/>
    <p:sldId id="257" r:id="rId9"/>
    <p:sldId id="259" r:id="rId10"/>
    <p:sldId id="336" r:id="rId11"/>
    <p:sldId id="337" r:id="rId12"/>
    <p:sldId id="338" r:id="rId13"/>
    <p:sldId id="339" r:id="rId14"/>
    <p:sldId id="340" r:id="rId15"/>
    <p:sldId id="310" r:id="rId16"/>
    <p:sldId id="341" r:id="rId17"/>
    <p:sldId id="342" r:id="rId18"/>
    <p:sldId id="343" r:id="rId19"/>
    <p:sldId id="344" r:id="rId20"/>
    <p:sldId id="345" r:id="rId21"/>
    <p:sldId id="346" r:id="rId22"/>
    <p:sldId id="347" r:id="rId23"/>
    <p:sldId id="348" r:id="rId24"/>
    <p:sldId id="311" r:id="rId25"/>
    <p:sldId id="317" r:id="rId26"/>
    <p:sldId id="318" r:id="rId27"/>
    <p:sldId id="319" r:id="rId28"/>
    <p:sldId id="320" r:id="rId29"/>
    <p:sldId id="321" r:id="rId30"/>
    <p:sldId id="312" r:id="rId31"/>
    <p:sldId id="313" r:id="rId32"/>
    <p:sldId id="314" r:id="rId33"/>
    <p:sldId id="315" r:id="rId34"/>
    <p:sldId id="316" r:id="rId35"/>
    <p:sldId id="335" r:id="rId36"/>
    <p:sldId id="327" r:id="rId3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Ann Lee King" initials="PALK" lastIdx="3" clrIdx="0">
    <p:extLst/>
  </p:cmAuthor>
  <p:cmAuthor id="2" name="Weiss, Daniel" initials="WD"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90"/>
    <a:srgbClr val="F58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3636" autoAdjust="0"/>
    <p:restoredTop sz="90286" autoAdjust="0"/>
  </p:normalViewPr>
  <p:slideViewPr>
    <p:cSldViewPr>
      <p:cViewPr varScale="1">
        <p:scale>
          <a:sx n="27" d="100"/>
          <a:sy n="27" d="100"/>
        </p:scale>
        <p:origin x="24" y="7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109" d="100"/>
          <a:sy n="109" d="100"/>
        </p:scale>
        <p:origin x="27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3" Type="http://schemas.openxmlformats.org/officeDocument/2006/relationships/slideMaster" Target="slideMasters/slideMaster2.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3.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pulse:8000/DepartmentSites/obgr/Plunkett/MNO%20Audit/MNO%20Audit%204.1.20%20D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[MNO Audit 4.1.20 D2.xlsx]For MNO Letter!PivotTable1</c:name>
    <c:fmtId val="-1"/>
  </c:pivotSource>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800" b="1" i="0" baseline="0">
                <a:effectLst/>
              </a:rPr>
              <a:t>Percent of Patients with a Validated Opioid Screening Tool in EPIC During Prenatal Care</a:t>
            </a:r>
            <a:endParaRPr lang="en-US">
              <a:effectLst/>
            </a:endParaRPr>
          </a:p>
          <a:p>
            <a:pPr marL="0" marR="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en-US"/>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ivotFmts>
      <c:pivotFmt>
        <c:idx val="0"/>
        <c:spPr>
          <a:solidFill>
            <a:srgbClr val="FFC000"/>
          </a:solidFill>
          <a:ln>
            <a:noFill/>
          </a:ln>
          <a:effectLst/>
        </c:spPr>
        <c:marker>
          <c:symbol val="none"/>
        </c:marker>
      </c:pivotFmt>
      <c:pivotFmt>
        <c:idx val="1"/>
        <c:spPr>
          <a:solidFill>
            <a:srgbClr val="FFC000"/>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'For MNO Letter'!$B$1</c:f>
              <c:strCache>
                <c:ptCount val="1"/>
                <c:pt idx="0">
                  <c:v>Total</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 MNO Letter'!$A$2:$A$13</c:f>
              <c:strCache>
                <c:ptCount val="11"/>
                <c:pt idx="0">
                  <c:v>1</c:v>
                </c:pt>
                <c:pt idx="1">
                  <c:v>2</c:v>
                </c:pt>
                <c:pt idx="2">
                  <c:v>3</c:v>
                </c:pt>
                <c:pt idx="3">
                  <c:v>4</c:v>
                </c:pt>
                <c:pt idx="4">
                  <c:v>5</c:v>
                </c:pt>
                <c:pt idx="5">
                  <c:v>6</c:v>
                </c:pt>
                <c:pt idx="6">
                  <c:v>7</c:v>
                </c:pt>
                <c:pt idx="7">
                  <c:v>8</c:v>
                </c:pt>
                <c:pt idx="8">
                  <c:v>9</c:v>
                </c:pt>
                <c:pt idx="9">
                  <c:v>10</c:v>
                </c:pt>
                <c:pt idx="10">
                  <c:v>11</c:v>
                </c:pt>
              </c:strCache>
            </c:strRef>
          </c:cat>
          <c:val>
            <c:numRef>
              <c:f>'For MNO Letter'!$B$2:$B$13</c:f>
              <c:numCache>
                <c:formatCode>General</c:formatCode>
                <c:ptCount val="11"/>
                <c:pt idx="0">
                  <c:v>1</c:v>
                </c:pt>
                <c:pt idx="1">
                  <c:v>0.84615384615384615</c:v>
                </c:pt>
                <c:pt idx="2">
                  <c:v>0.75</c:v>
                </c:pt>
                <c:pt idx="3">
                  <c:v>0.70588235294117652</c:v>
                </c:pt>
                <c:pt idx="4">
                  <c:v>0.66666666666666663</c:v>
                </c:pt>
                <c:pt idx="5">
                  <c:v>0.66666666666666663</c:v>
                </c:pt>
                <c:pt idx="6">
                  <c:v>0.5714285714285714</c:v>
                </c:pt>
                <c:pt idx="7">
                  <c:v>0.26923076923076922</c:v>
                </c:pt>
                <c:pt idx="8">
                  <c:v>0</c:v>
                </c:pt>
                <c:pt idx="9">
                  <c:v>0</c:v>
                </c:pt>
                <c:pt idx="10">
                  <c:v>0</c:v>
                </c:pt>
              </c:numCache>
            </c:numRef>
          </c:val>
          <c:extLst>
            <c:ext xmlns:c16="http://schemas.microsoft.com/office/drawing/2014/chart" uri="{C3380CC4-5D6E-409C-BE32-E72D297353CC}">
              <c16:uniqueId val="{00000000-3DA4-447C-8151-00D78F30C792}"/>
            </c:ext>
          </c:extLst>
        </c:ser>
        <c:dLbls>
          <c:showLegendKey val="0"/>
          <c:showVal val="0"/>
          <c:showCatName val="0"/>
          <c:showSerName val="0"/>
          <c:showPercent val="0"/>
          <c:showBubbleSize val="0"/>
        </c:dLbls>
        <c:gapWidth val="219"/>
        <c:overlap val="-27"/>
        <c:axId val="444228120"/>
        <c:axId val="444222544"/>
      </c:barChart>
      <c:catAx>
        <c:axId val="444228120"/>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Provider</a:t>
                </a:r>
                <a:r>
                  <a:rPr lang="en-US" sz="1600" b="1" baseline="0"/>
                  <a:t> Group</a:t>
                </a:r>
                <a:endParaRPr lang="en-US" sz="1600" b="1"/>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444222544"/>
        <c:crosses val="autoZero"/>
        <c:auto val="1"/>
        <c:lblAlgn val="ctr"/>
        <c:lblOffset val="100"/>
        <c:noMultiLvlLbl val="0"/>
      </c:catAx>
      <c:valAx>
        <c:axId val="4442225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44228120"/>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cs typeface="+mn-cs"/>
              </a:defRPr>
            </a:lvl1pPr>
          </a:lstStyle>
          <a:p>
            <a:pPr>
              <a:defRPr/>
            </a:pPr>
            <a:fld id="{A1234E4B-760D-4C12-91CE-F6FE2BFE65B3}" type="datetimeFigureOut">
              <a:rPr lang="en-US" altLang="ja-JP"/>
              <a:pPr>
                <a:defRPr/>
              </a:pPr>
              <a:t>5/18/2020</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799399BA-D265-4DD5-B172-CF7BBEF04538}" type="slidenum">
              <a:rPr lang="en-US" altLang="en-US"/>
              <a:pPr>
                <a:defRPr/>
              </a:pPr>
              <a:t>‹#›</a:t>
            </a:fld>
            <a:endParaRPr lang="en-US" altLang="en-US"/>
          </a:p>
        </p:txBody>
      </p:sp>
    </p:spTree>
    <p:extLst>
      <p:ext uri="{BB962C8B-B14F-4D97-AF65-F5344CB8AC3E}">
        <p14:creationId xmlns:p14="http://schemas.microsoft.com/office/powerpoint/2010/main" val="17201368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Updated 10/22/19</a:t>
            </a:r>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a:t>
            </a:fld>
            <a:endParaRPr lang="en-US" altLang="en-US"/>
          </a:p>
        </p:txBody>
      </p:sp>
    </p:spTree>
    <p:extLst>
      <p:ext uri="{BB962C8B-B14F-4D97-AF65-F5344CB8AC3E}">
        <p14:creationId xmlns:p14="http://schemas.microsoft.com/office/powerpoint/2010/main" val="2074918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For providers</a:t>
            </a:r>
            <a:r>
              <a:rPr lang="en-US" dirty="0">
                <a:solidFill>
                  <a:schemeClr val="tx1"/>
                </a:solidFill>
              </a:rPr>
              <a:t>, we started our project by creating folders.  It included the ACOG recommendation along with the copies of the patient information on the importance of the maternal health safety check and the AWHONN POST-BIRTH information.  </a:t>
            </a:r>
            <a:r>
              <a:rPr lang="en-US" dirty="0" err="1">
                <a:solidFill>
                  <a:schemeClr val="tx1"/>
                </a:solidFill>
              </a:rPr>
              <a:t>Shalisa</a:t>
            </a:r>
            <a:r>
              <a:rPr lang="en-US" dirty="0">
                <a:solidFill>
                  <a:schemeClr val="tx1"/>
                </a:solidFill>
              </a:rPr>
              <a:t> was able to speak to physicians in the office and I spoke to them and gave the folders as the rotated call in the department.  We spoke to the leader of the group early who was onboard with doing 2 week follow-up.  </a:t>
            </a:r>
            <a:r>
              <a:rPr lang="en-US" dirty="0" err="1">
                <a:solidFill>
                  <a:schemeClr val="tx1"/>
                </a:solidFill>
              </a:rPr>
              <a:t>Shalisa</a:t>
            </a:r>
            <a:r>
              <a:rPr lang="en-US" dirty="0">
                <a:solidFill>
                  <a:schemeClr val="tx1"/>
                </a:solidFill>
              </a:rPr>
              <a:t> spoke with </a:t>
            </a:r>
            <a:r>
              <a:rPr lang="en-US" b="1" dirty="0">
                <a:solidFill>
                  <a:schemeClr val="tx1"/>
                </a:solidFill>
              </a:rPr>
              <a:t>office staff </a:t>
            </a:r>
            <a:r>
              <a:rPr lang="en-US" dirty="0">
                <a:solidFill>
                  <a:schemeClr val="tx1"/>
                </a:solidFill>
              </a:rPr>
              <a:t>letting them know that the hospital would be calling for 2 week appointments for vaginal deliveries (we already did 1 week appointments for cesarean section).  We met no resistance to this.</a:t>
            </a:r>
          </a:p>
          <a:p>
            <a:r>
              <a:rPr lang="en-US" b="1" dirty="0">
                <a:solidFill>
                  <a:schemeClr val="tx1"/>
                </a:solidFill>
              </a:rPr>
              <a:t>For the nurses</a:t>
            </a:r>
            <a:r>
              <a:rPr lang="en-US" dirty="0">
                <a:solidFill>
                  <a:schemeClr val="tx1"/>
                </a:solidFill>
              </a:rPr>
              <a:t>, we shared the same information.  Since making follow-up appointments was already part of our discharge process, we just needed to change the request to 2 weeks instead of 6.</a:t>
            </a:r>
          </a:p>
          <a:p>
            <a:r>
              <a:rPr lang="en-US" dirty="0">
                <a:solidFill>
                  <a:schemeClr val="tx1"/>
                </a:solidFill>
              </a:rPr>
              <a:t>The change from calling the visit a “follow-up appointment” to a “maternal health safety check” was one of the difficult pieces.  It was easy to explain and agree that the word safety adds weight to the importance of the visit but the FU appointment terminology is hard to remove.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8DD378-1578-46E7-A988-3E785157F9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7371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We provided a folder on the computer with the documents for discharge.  Staff are able to print these in color which seems to engage the patient better than black and white.  There is a stack of each next to the computer that prints the AVS (after visit summary) for discharge.  It is easy to grab the AVS and the extra papers at the same time.  We also give the tear sheet from the Preeclampsia Foundation. </a:t>
            </a:r>
          </a:p>
          <a:p>
            <a:r>
              <a:rPr lang="en-US" sz="1200" dirty="0">
                <a:solidFill>
                  <a:schemeClr val="tx1"/>
                </a:solidFill>
              </a:rPr>
              <a:t> The physician group has a call center that is open from 0600-2200 weekdays and 9-4 on the weekend.  This makes it much easier to actually get the appointment before discharge.  The nurses have gotten really good at making one call and getting the appointments for multiple patients.  At times, the call center questioned the timing of the visit but the nurses were firm insisting on the 2 week timing.  </a:t>
            </a:r>
          </a:p>
          <a:p>
            <a:r>
              <a:rPr lang="en-US" sz="1200" dirty="0">
                <a:solidFill>
                  <a:schemeClr val="tx1"/>
                </a:solidFill>
              </a:rPr>
              <a:t>Brittany began our data collection but it switched to Kelsey who was already getting into the 10 charts for MNO.  She was able to audit for this initiative at the same time.</a:t>
            </a:r>
          </a:p>
          <a:p>
            <a:r>
              <a:rPr lang="en-US" sz="1200" dirty="0">
                <a:solidFill>
                  <a:schemeClr val="tx1"/>
                </a:solidFill>
              </a:rPr>
              <a:t>We were not able to use the March of Dimes birth spacing form.  Our pastoral care team felt it was not appropriate for our Catholic facility.  We continued in the project even though we were not able to provide birth spacing information. Autumn Perrault ultimately helped us find some verbiage that was acceptable.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8DD378-1578-46E7-A988-3E785157F9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3484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905854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Updated 10/22/19</a:t>
            </a:r>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31</a:t>
            </a:fld>
            <a:endParaRPr lang="en-US" altLang="en-US"/>
          </a:p>
        </p:txBody>
      </p:sp>
    </p:spTree>
    <p:extLst>
      <p:ext uri="{BB962C8B-B14F-4D97-AF65-F5344CB8AC3E}">
        <p14:creationId xmlns:p14="http://schemas.microsoft.com/office/powerpoint/2010/main" val="2549026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3667F1A6-D26A-435E-A6B9-71DCD84A0B24}" type="slidenum">
              <a:rPr lang="en-US" altLang="en-US">
                <a:latin typeface="Calibri" pitchFamily="34" charset="0"/>
              </a:rPr>
              <a:pPr/>
              <a:t>2</a:t>
            </a:fld>
            <a:endParaRPr lang="en-US" altLang="en-US">
              <a:latin typeface="Calibri" pitchFamily="34" charset="0"/>
            </a:endParaRPr>
          </a:p>
        </p:txBody>
      </p:sp>
    </p:spTree>
    <p:extLst>
      <p:ext uri="{BB962C8B-B14F-4D97-AF65-F5344CB8AC3E}">
        <p14:creationId xmlns:p14="http://schemas.microsoft.com/office/powerpoint/2010/main" val="3868136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642158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642158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4" tIns="46587" rIns="93174" bIns="46587" anchor="b"/>
          <a:lstStyle/>
          <a:p>
            <a:pPr marL="0" marR="0" lvl="0" indent="0" algn="r" defTabSz="931827" rtl="0" eaLnBrk="1" fontAlgn="base" latinLnBrk="0" hangingPunct="1">
              <a:lnSpc>
                <a:spcPct val="100000"/>
              </a:lnSpc>
              <a:spcBef>
                <a:spcPct val="0"/>
              </a:spcBef>
              <a:spcAft>
                <a:spcPct val="0"/>
              </a:spcAft>
              <a:buClrTx/>
              <a:buSzTx/>
              <a:buFontTx/>
              <a:buNone/>
              <a:tabLst/>
              <a:defRPr/>
            </a:pPr>
            <a:fld id="{0EE7C2FF-3F48-42B7-BC97-CF0A92808F28}"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31827"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7171" name="Rectangle 2"/>
          <p:cNvSpPr>
            <a:spLocks noGrp="1" noRot="1" noChangeAspect="1" noChangeArrowheads="1" noTextEdit="1"/>
          </p:cNvSpPr>
          <p:nvPr>
            <p:ph type="sldImg"/>
          </p:nvPr>
        </p:nvSpPr>
        <p:spPr>
          <a:solidFill>
            <a:srgbClr val="FFFFFF"/>
          </a:solidFill>
          <a:ln/>
        </p:spPr>
      </p:sp>
      <p:sp>
        <p:nvSpPr>
          <p:cNvPr id="71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latin typeface="Arial" charset="0"/>
            </a:endParaRPr>
          </a:p>
        </p:txBody>
      </p:sp>
    </p:spTree>
    <p:extLst>
      <p:ext uri="{BB962C8B-B14F-4D97-AF65-F5344CB8AC3E}">
        <p14:creationId xmlns:p14="http://schemas.microsoft.com/office/powerpoint/2010/main" val="1980345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908647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A4DCC-FCC0-48BF-92B8-ECAC7A33CE7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0390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68195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353915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5.xml"/><Relationship Id="rId1" Type="http://schemas.openxmlformats.org/officeDocument/2006/relationships/tags" Target="../tags/tag2.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5.xml"/><Relationship Id="rId1" Type="http://schemas.openxmlformats.org/officeDocument/2006/relationships/tags" Target="../tags/tag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5.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5.xml"/><Relationship Id="rId1" Type="http://schemas.openxmlformats.org/officeDocument/2006/relationships/tags" Target="../tags/tag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5.xml"/><Relationship Id="rId1" Type="http://schemas.openxmlformats.org/officeDocument/2006/relationships/tags" Target="../tags/tag7.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5.xml"/><Relationship Id="rId1" Type="http://schemas.openxmlformats.org/officeDocument/2006/relationships/tags" Target="../tags/tag8.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5.xml"/><Relationship Id="rId1" Type="http://schemas.openxmlformats.org/officeDocument/2006/relationships/tags" Target="../tags/tag9.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5.xml"/><Relationship Id="rId1" Type="http://schemas.openxmlformats.org/officeDocument/2006/relationships/tags" Target="../tags/tag10.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5.xml"/><Relationship Id="rId1" Type="http://schemas.openxmlformats.org/officeDocument/2006/relationships/tags" Target="../tags/tag1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5.xml"/><Relationship Id="rId1" Type="http://schemas.openxmlformats.org/officeDocument/2006/relationships/tags" Target="../tags/tag1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0C53AD7-A772-4F83-850B-482C70935EA4}" type="datetime1">
              <a:rPr lang="en-US" altLang="ja-JP"/>
              <a:pPr>
                <a:defRPr/>
              </a:pPr>
              <a:t>5/18/2020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DD8331-DEC2-4D1E-95D5-94283CB87E4D}" type="slidenum">
              <a:rPr lang="en-US" altLang="en-US"/>
              <a:pPr>
                <a:defRPr/>
              </a:pPr>
              <a:t>‹#›</a:t>
            </a:fld>
            <a:endParaRPr lang="en-US" altLang="en-US"/>
          </a:p>
        </p:txBody>
      </p:sp>
    </p:spTree>
    <p:extLst>
      <p:ext uri="{BB962C8B-B14F-4D97-AF65-F5344CB8AC3E}">
        <p14:creationId xmlns:p14="http://schemas.microsoft.com/office/powerpoint/2010/main" val="943655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22490D-0CE4-426E-81CB-E242CE6E39A4}" type="datetime1">
              <a:rPr lang="en-US" altLang="ja-JP"/>
              <a:pPr>
                <a:defRPr/>
              </a:pPr>
              <a:t>5/18/2020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1ED56C-8F5E-4BF1-A54B-E96394A138E1}" type="slidenum">
              <a:rPr lang="en-US" altLang="en-US"/>
              <a:pPr>
                <a:defRPr/>
              </a:pPr>
              <a:t>‹#›</a:t>
            </a:fld>
            <a:endParaRPr lang="en-US" altLang="en-US"/>
          </a:p>
        </p:txBody>
      </p:sp>
    </p:spTree>
    <p:extLst>
      <p:ext uri="{BB962C8B-B14F-4D97-AF65-F5344CB8AC3E}">
        <p14:creationId xmlns:p14="http://schemas.microsoft.com/office/powerpoint/2010/main" val="3454335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E2C6C1-0ABC-4A83-A3E1-9B004532B0F2}" type="datetime1">
              <a:rPr lang="en-US" altLang="ja-JP"/>
              <a:pPr>
                <a:defRPr/>
              </a:pPr>
              <a:t>5/18/2020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659B1A-798E-4F1D-851E-F36AC3C874A2}" type="slidenum">
              <a:rPr lang="en-US" altLang="en-US"/>
              <a:pPr>
                <a:defRPr/>
              </a:pPr>
              <a:t>‹#›</a:t>
            </a:fld>
            <a:endParaRPr lang="en-US" altLang="en-US"/>
          </a:p>
        </p:txBody>
      </p:sp>
    </p:spTree>
    <p:extLst>
      <p:ext uri="{BB962C8B-B14F-4D97-AF65-F5344CB8AC3E}">
        <p14:creationId xmlns:p14="http://schemas.microsoft.com/office/powerpoint/2010/main" val="3581978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772400" cy="1470025"/>
          </a:xfrm>
        </p:spPr>
        <p:txBody>
          <a:bodyPr/>
          <a:lstStyle>
            <a:lvl1pPr>
              <a:defRPr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9" name="Slide Number Placeholder 8"/>
          <p:cNvSpPr>
            <a:spLocks noGrp="1"/>
          </p:cNvSpPr>
          <p:nvPr>
            <p:ph type="sldNum" sz="quarter" idx="12"/>
          </p:nvPr>
        </p:nvSpPr>
        <p:spPr/>
        <p:txBody>
          <a:bodyPr/>
          <a:lstStyle/>
          <a:p>
            <a:fld id="{DC3A0FE3-2AEB-479A-B783-BF858B1B727D}" type="slidenum">
              <a:rPr lang="en-US" smtClean="0"/>
              <a:t>‹#›</a:t>
            </a:fld>
            <a:endParaRPr lang="en-US" dirty="0"/>
          </a:p>
        </p:txBody>
      </p:sp>
    </p:spTree>
    <p:extLst>
      <p:ext uri="{BB962C8B-B14F-4D97-AF65-F5344CB8AC3E}">
        <p14:creationId xmlns:p14="http://schemas.microsoft.com/office/powerpoint/2010/main" val="3525158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257175" indent="-257175">
              <a:buClr>
                <a:schemeClr val="accent3"/>
              </a:buClr>
              <a:buFont typeface="Arial"/>
              <a:buChar cha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705600" y="6172202"/>
            <a:ext cx="2133600" cy="365125"/>
          </a:xfrm>
        </p:spPr>
        <p:txBody>
          <a:bodyPr/>
          <a:lstStyle>
            <a:lvl1pPr>
              <a:defRPr>
                <a:solidFill>
                  <a:schemeClr val="accent1"/>
                </a:solidFill>
              </a:defRPr>
            </a:lvl1pPr>
          </a:lstStyle>
          <a:p>
            <a:fld id="{DC3A0FE3-2AEB-479A-B783-BF858B1B727D}" type="slidenum">
              <a:rPr lang="en-US" smtClean="0"/>
              <a:pPr/>
              <a:t>‹#›</a:t>
            </a:fld>
            <a:endParaRPr lang="en-US" dirty="0"/>
          </a:p>
        </p:txBody>
      </p:sp>
    </p:spTree>
    <p:extLst>
      <p:ext uri="{BB962C8B-B14F-4D97-AF65-F5344CB8AC3E}">
        <p14:creationId xmlns:p14="http://schemas.microsoft.com/office/powerpoint/2010/main" val="2587574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C3A0FE3-2AEB-479A-B783-BF858B1B727D}" type="slidenum">
              <a:rPr lang="en-US" smtClean="0"/>
              <a:pPr/>
              <a:t>‹#›</a:t>
            </a:fld>
            <a:endParaRPr lang="en-US" dirty="0"/>
          </a:p>
        </p:txBody>
      </p:sp>
      <p:sp>
        <p:nvSpPr>
          <p:cNvPr id="4" name="Content Placeholder 2"/>
          <p:cNvSpPr>
            <a:spLocks noGrp="1"/>
          </p:cNvSpPr>
          <p:nvPr>
            <p:ph idx="1"/>
          </p:nvPr>
        </p:nvSpPr>
        <p:spPr>
          <a:xfrm>
            <a:off x="914400" y="1752602"/>
            <a:ext cx="7772400" cy="4373563"/>
          </a:xfrm>
        </p:spPr>
        <p:txBody>
          <a:bodyPr/>
          <a:lstStyle>
            <a:lvl1pPr marL="0" indent="0">
              <a:buClr>
                <a:schemeClr val="accent2"/>
              </a:buClr>
              <a:buFontTx/>
              <a:buNone/>
              <a:defRPr>
                <a:solidFill>
                  <a:schemeClr val="accent1"/>
                </a:solidFill>
              </a:defRPr>
            </a:lvl1pPr>
            <a:lvl2pPr marL="342900" indent="0">
              <a:buClr>
                <a:schemeClr val="accent2"/>
              </a:buClr>
              <a:buFontTx/>
              <a:buNone/>
              <a:defRPr>
                <a:solidFill>
                  <a:schemeClr val="tx1"/>
                </a:solidFill>
              </a:defRPr>
            </a:lvl2pPr>
            <a:lvl3pPr marL="685800" indent="0">
              <a:buClr>
                <a:schemeClr val="accent2"/>
              </a:buClr>
              <a:buFontTx/>
              <a:buNone/>
              <a:defRPr>
                <a:solidFill>
                  <a:schemeClr val="tx1"/>
                </a:solidFill>
              </a:defRPr>
            </a:lvl3pPr>
            <a:lvl4pPr marL="1028700" indent="0">
              <a:buClr>
                <a:schemeClr val="accent2"/>
              </a:buClr>
              <a:buFontTx/>
              <a:buNone/>
              <a:defRPr>
                <a:solidFill>
                  <a:schemeClr val="tx1"/>
                </a:solidFill>
              </a:defRPr>
            </a:lvl4pPr>
            <a:lvl5pPr marL="1371600" indent="0">
              <a:buClr>
                <a:schemeClr val="accent2"/>
              </a:buClr>
              <a:buFontTx/>
              <a:buNone/>
              <a:defRPr>
                <a:solidFill>
                  <a:schemeClr val="tx1"/>
                </a:solidFill>
              </a:defRPr>
            </a:lvl5pPr>
          </a:lstStyle>
          <a:p>
            <a:pPr lvl="0"/>
            <a:r>
              <a:rPr lang="en-US" dirty="0"/>
              <a:t>Click to 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Tree>
    <p:extLst>
      <p:ext uri="{BB962C8B-B14F-4D97-AF65-F5344CB8AC3E}">
        <p14:creationId xmlns:p14="http://schemas.microsoft.com/office/powerpoint/2010/main" val="1134477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solidFill>
                  <a:schemeClr val="accent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C3A0FE3-2AEB-479A-B783-BF858B1B727D}" type="slidenum">
              <a:rPr lang="en-US" smtClean="0"/>
              <a:t>‹#›</a:t>
            </a:fld>
            <a:endParaRPr lang="en-US"/>
          </a:p>
        </p:txBody>
      </p:sp>
    </p:spTree>
    <p:extLst>
      <p:ext uri="{BB962C8B-B14F-4D97-AF65-F5344CB8AC3E}">
        <p14:creationId xmlns:p14="http://schemas.microsoft.com/office/powerpoint/2010/main" val="2945473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buClr>
                <a:schemeClr val="tx2"/>
              </a:buClr>
              <a:defRPr sz="2100">
                <a:solidFill>
                  <a:schemeClr val="tx1"/>
                </a:solidFill>
              </a:defRPr>
            </a:lvl1pPr>
            <a:lvl2pPr>
              <a:buClr>
                <a:schemeClr val="tx2"/>
              </a:buClr>
              <a:defRPr sz="1800">
                <a:solidFill>
                  <a:schemeClr val="tx1"/>
                </a:solidFill>
              </a:defRPr>
            </a:lvl2pPr>
            <a:lvl3pPr>
              <a:buClr>
                <a:schemeClr val="tx2"/>
              </a:buClr>
              <a:defRPr sz="1500">
                <a:solidFill>
                  <a:schemeClr val="tx1"/>
                </a:solidFill>
              </a:defRPr>
            </a:lvl3pPr>
            <a:lvl4pPr>
              <a:buClr>
                <a:schemeClr val="tx2"/>
              </a:buClr>
              <a:defRPr sz="1350">
                <a:solidFill>
                  <a:schemeClr val="tx1"/>
                </a:solidFill>
              </a:defRPr>
            </a:lvl4pPr>
            <a:lvl5pPr>
              <a:buClr>
                <a:schemeClr val="tx2"/>
              </a:buClr>
              <a:defRPr sz="1350">
                <a:solidFill>
                  <a:schemeClr val="tx1"/>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p:spPr>
        <p:txBody>
          <a:bodyPr/>
          <a:lstStyle>
            <a:lvl1pPr>
              <a:buClr>
                <a:schemeClr val="tx2"/>
              </a:buClr>
              <a:defRPr sz="2100">
                <a:solidFill>
                  <a:schemeClr val="tx1"/>
                </a:solidFill>
              </a:defRPr>
            </a:lvl1pPr>
            <a:lvl2pPr>
              <a:buClr>
                <a:schemeClr val="tx2"/>
              </a:buClr>
              <a:defRPr sz="1800">
                <a:solidFill>
                  <a:schemeClr val="tx1"/>
                </a:solidFill>
              </a:defRPr>
            </a:lvl2pPr>
            <a:lvl3pPr>
              <a:buClr>
                <a:schemeClr val="tx2"/>
              </a:buClr>
              <a:defRPr sz="1500">
                <a:solidFill>
                  <a:schemeClr val="tx1"/>
                </a:solidFill>
              </a:defRPr>
            </a:lvl3pPr>
            <a:lvl4pPr>
              <a:buClr>
                <a:schemeClr val="tx2"/>
              </a:buClr>
              <a:defRPr sz="1350">
                <a:solidFill>
                  <a:schemeClr val="tx1"/>
                </a:solidFill>
              </a:defRPr>
            </a:lvl4pPr>
            <a:lvl5pPr>
              <a:buClr>
                <a:schemeClr val="tx2"/>
              </a:buClr>
              <a:defRPr sz="1350">
                <a:solidFill>
                  <a:schemeClr val="tx1"/>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DC3A0FE3-2AEB-479A-B783-BF858B1B727D}" type="slidenum">
              <a:rPr lang="en-US" smtClean="0"/>
              <a:t>‹#›</a:t>
            </a:fld>
            <a:endParaRPr lang="en-US" dirty="0"/>
          </a:p>
        </p:txBody>
      </p:sp>
    </p:spTree>
    <p:extLst>
      <p:ext uri="{BB962C8B-B14F-4D97-AF65-F5344CB8AC3E}">
        <p14:creationId xmlns:p14="http://schemas.microsoft.com/office/powerpoint/2010/main" val="3338431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E608A43-5BC5-4444-90AC-94FD7A8BE00E}" type="datetime1">
              <a:rPr lang="en-US" altLang="ja-JP"/>
              <a:pPr>
                <a:defRPr/>
              </a:pPr>
              <a:t>5/18/2020</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0569D82-D690-4055-BA0B-71459BE6AA19}" type="slidenum">
              <a:rPr lang="en-US" altLang="en-US"/>
              <a:pPr>
                <a:defRPr/>
              </a:pPr>
              <a:t>‹#›</a:t>
            </a:fld>
            <a:endParaRPr lang="en-US" altLang="en-US"/>
          </a:p>
        </p:txBody>
      </p:sp>
    </p:spTree>
    <p:extLst>
      <p:ext uri="{BB962C8B-B14F-4D97-AF65-F5344CB8AC3E}">
        <p14:creationId xmlns:p14="http://schemas.microsoft.com/office/powerpoint/2010/main" val="16730535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9DDA051-A975-4FCB-9366-9E06DCEC0627}" type="datetimeFigureOut">
              <a:rPr lang="en-US" smtClean="0"/>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5BDA96-90F2-4C41-9BB9-026AFB743624}" type="slidenum">
              <a:rPr lang="en-US" smtClean="0"/>
              <a:t>‹#›</a:t>
            </a:fld>
            <a:endParaRPr lang="en-US" dirty="0"/>
          </a:p>
        </p:txBody>
      </p:sp>
    </p:spTree>
    <p:extLst>
      <p:ext uri="{BB962C8B-B14F-4D97-AF65-F5344CB8AC3E}">
        <p14:creationId xmlns:p14="http://schemas.microsoft.com/office/powerpoint/2010/main" val="2935934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DDA051-A975-4FCB-9366-9E06DCEC0627}" type="datetimeFigureOut">
              <a:rPr lang="en-US" smtClean="0"/>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5BDA96-90F2-4C41-9BB9-026AFB743624}" type="slidenum">
              <a:rPr lang="en-US" smtClean="0"/>
              <a:t>‹#›</a:t>
            </a:fld>
            <a:endParaRPr lang="en-US" dirty="0"/>
          </a:p>
        </p:txBody>
      </p:sp>
    </p:spTree>
    <p:extLst>
      <p:ext uri="{BB962C8B-B14F-4D97-AF65-F5344CB8AC3E}">
        <p14:creationId xmlns:p14="http://schemas.microsoft.com/office/powerpoint/2010/main" val="2363156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E67B97-2A19-4469-BBC1-5124779FD32E}" type="datetime1">
              <a:rPr lang="en-US" altLang="ja-JP"/>
              <a:pPr>
                <a:defRPr/>
              </a:pPr>
              <a:t>5/18/2020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EF23B2-1968-4158-BBF8-33ADF3172235}" type="slidenum">
              <a:rPr lang="en-US" altLang="en-US"/>
              <a:pPr>
                <a:defRPr/>
              </a:pPr>
              <a:t>‹#›</a:t>
            </a:fld>
            <a:endParaRPr lang="en-US" altLang="en-US"/>
          </a:p>
        </p:txBody>
      </p:sp>
    </p:spTree>
    <p:extLst>
      <p:ext uri="{BB962C8B-B14F-4D97-AF65-F5344CB8AC3E}">
        <p14:creationId xmlns:p14="http://schemas.microsoft.com/office/powerpoint/2010/main" val="352153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DDA051-A975-4FCB-9366-9E06DCEC0627}" type="datetimeFigureOut">
              <a:rPr lang="en-US" smtClean="0"/>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5BDA96-90F2-4C41-9BB9-026AFB743624}" type="slidenum">
              <a:rPr lang="en-US" smtClean="0"/>
              <a:t>‹#›</a:t>
            </a:fld>
            <a:endParaRPr lang="en-US" dirty="0"/>
          </a:p>
        </p:txBody>
      </p:sp>
    </p:spTree>
    <p:extLst>
      <p:ext uri="{BB962C8B-B14F-4D97-AF65-F5344CB8AC3E}">
        <p14:creationId xmlns:p14="http://schemas.microsoft.com/office/powerpoint/2010/main" val="20470779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9DDA051-A975-4FCB-9366-9E06DCEC0627}" type="datetimeFigureOut">
              <a:rPr lang="en-US" smtClean="0"/>
              <a:t>5/18/2020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5BDA96-90F2-4C41-9BB9-026AFB743624}" type="slidenum">
              <a:rPr lang="en-US" smtClean="0"/>
              <a:t>‹#›</a:t>
            </a:fld>
            <a:endParaRPr lang="en-US" dirty="0"/>
          </a:p>
        </p:txBody>
      </p:sp>
    </p:spTree>
    <p:extLst>
      <p:ext uri="{BB962C8B-B14F-4D97-AF65-F5344CB8AC3E}">
        <p14:creationId xmlns:p14="http://schemas.microsoft.com/office/powerpoint/2010/main" val="1099918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9DDA051-A975-4FCB-9366-9E06DCEC0627}" type="datetimeFigureOut">
              <a:rPr lang="en-US" smtClean="0"/>
              <a:t>5/18/2020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55BDA96-90F2-4C41-9BB9-026AFB743624}" type="slidenum">
              <a:rPr lang="en-US" smtClean="0"/>
              <a:t>‹#›</a:t>
            </a:fld>
            <a:endParaRPr lang="en-US" dirty="0"/>
          </a:p>
        </p:txBody>
      </p:sp>
    </p:spTree>
    <p:extLst>
      <p:ext uri="{BB962C8B-B14F-4D97-AF65-F5344CB8AC3E}">
        <p14:creationId xmlns:p14="http://schemas.microsoft.com/office/powerpoint/2010/main" val="3532700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9DDA051-A975-4FCB-9366-9E06DCEC0627}" type="datetimeFigureOut">
              <a:rPr lang="en-US" smtClean="0"/>
              <a:t>5/18/2020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55BDA96-90F2-4C41-9BB9-026AFB743624}" type="slidenum">
              <a:rPr lang="en-US" smtClean="0"/>
              <a:t>‹#›</a:t>
            </a:fld>
            <a:endParaRPr lang="en-US" dirty="0"/>
          </a:p>
        </p:txBody>
      </p:sp>
    </p:spTree>
    <p:extLst>
      <p:ext uri="{BB962C8B-B14F-4D97-AF65-F5344CB8AC3E}">
        <p14:creationId xmlns:p14="http://schemas.microsoft.com/office/powerpoint/2010/main" val="8773987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DDA051-A975-4FCB-9366-9E06DCEC0627}" type="datetimeFigureOut">
              <a:rPr lang="en-US" smtClean="0"/>
              <a:t>5/18/2020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5BDA96-90F2-4C41-9BB9-026AFB743624}" type="slidenum">
              <a:rPr lang="en-US" smtClean="0"/>
              <a:t>‹#›</a:t>
            </a:fld>
            <a:endParaRPr lang="en-US" dirty="0"/>
          </a:p>
        </p:txBody>
      </p:sp>
    </p:spTree>
    <p:extLst>
      <p:ext uri="{BB962C8B-B14F-4D97-AF65-F5344CB8AC3E}">
        <p14:creationId xmlns:p14="http://schemas.microsoft.com/office/powerpoint/2010/main" val="33344694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en-US" smtClean="0"/>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DDA051-A975-4FCB-9366-9E06DCEC0627}" type="datetimeFigureOut">
              <a:rPr lang="en-US" smtClean="0"/>
              <a:t>5/18/2020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5BDA96-90F2-4C41-9BB9-026AFB743624}" type="slidenum">
              <a:rPr lang="en-US" smtClean="0"/>
              <a:t>‹#›</a:t>
            </a:fld>
            <a:endParaRPr lang="en-US" dirty="0"/>
          </a:p>
        </p:txBody>
      </p:sp>
    </p:spTree>
    <p:extLst>
      <p:ext uri="{BB962C8B-B14F-4D97-AF65-F5344CB8AC3E}">
        <p14:creationId xmlns:p14="http://schemas.microsoft.com/office/powerpoint/2010/main" val="36985118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smtClean="0"/>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DDA051-A975-4FCB-9366-9E06DCEC0627}" type="datetimeFigureOut">
              <a:rPr lang="en-US" smtClean="0"/>
              <a:t>5/18/2020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5BDA96-90F2-4C41-9BB9-026AFB743624}" type="slidenum">
              <a:rPr lang="en-US" smtClean="0"/>
              <a:t>‹#›</a:t>
            </a:fld>
            <a:endParaRPr lang="en-US" dirty="0"/>
          </a:p>
        </p:txBody>
      </p:sp>
    </p:spTree>
    <p:extLst>
      <p:ext uri="{BB962C8B-B14F-4D97-AF65-F5344CB8AC3E}">
        <p14:creationId xmlns:p14="http://schemas.microsoft.com/office/powerpoint/2010/main" val="1328562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DDA051-A975-4FCB-9366-9E06DCEC0627}" type="datetimeFigureOut">
              <a:rPr lang="en-US" smtClean="0"/>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5BDA96-90F2-4C41-9BB9-026AFB743624}" type="slidenum">
              <a:rPr lang="en-US" smtClean="0"/>
              <a:t>‹#›</a:t>
            </a:fld>
            <a:endParaRPr lang="en-US" dirty="0"/>
          </a:p>
        </p:txBody>
      </p:sp>
    </p:spTree>
    <p:extLst>
      <p:ext uri="{BB962C8B-B14F-4D97-AF65-F5344CB8AC3E}">
        <p14:creationId xmlns:p14="http://schemas.microsoft.com/office/powerpoint/2010/main" val="37125831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DDA051-A975-4FCB-9366-9E06DCEC0627}" type="datetimeFigureOut">
              <a:rPr lang="en-US" smtClean="0"/>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5BDA96-90F2-4C41-9BB9-026AFB743624}" type="slidenum">
              <a:rPr lang="en-US" smtClean="0"/>
              <a:t>‹#›</a:t>
            </a:fld>
            <a:endParaRPr lang="en-US" dirty="0"/>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989905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DDA051-A975-4FCB-9366-9E06DCEC0627}" type="datetimeFigureOut">
              <a:rPr lang="en-US" smtClean="0"/>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5BDA96-90F2-4C41-9BB9-026AFB743624}" type="slidenum">
              <a:rPr lang="en-US" smtClean="0"/>
              <a:t>‹#›</a:t>
            </a:fld>
            <a:endParaRPr lang="en-US" dirty="0"/>
          </a:p>
        </p:txBody>
      </p:sp>
    </p:spTree>
    <p:extLst>
      <p:ext uri="{BB962C8B-B14F-4D97-AF65-F5344CB8AC3E}">
        <p14:creationId xmlns:p14="http://schemas.microsoft.com/office/powerpoint/2010/main" val="3425985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8A51ED6-1809-467D-BA74-8EA1DF4B6FEF}" type="datetime1">
              <a:rPr lang="en-US" altLang="ja-JP"/>
              <a:pPr>
                <a:defRPr/>
              </a:pPr>
              <a:t>5/18/2020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AF8077-2CE4-4A8C-806A-F9B27078C005}" type="slidenum">
              <a:rPr lang="en-US" altLang="en-US"/>
              <a:pPr>
                <a:defRPr/>
              </a:pPr>
              <a:t>‹#›</a:t>
            </a:fld>
            <a:endParaRPr lang="en-US" altLang="en-US"/>
          </a:p>
        </p:txBody>
      </p:sp>
    </p:spTree>
    <p:extLst>
      <p:ext uri="{BB962C8B-B14F-4D97-AF65-F5344CB8AC3E}">
        <p14:creationId xmlns:p14="http://schemas.microsoft.com/office/powerpoint/2010/main" val="17350565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DDA051-A975-4FCB-9366-9E06DCEC0627}" type="datetimeFigureOut">
              <a:rPr lang="en-US" smtClean="0"/>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5BDA96-90F2-4C41-9BB9-026AFB743624}" type="slidenum">
              <a:rPr lang="en-US" smtClean="0"/>
              <a:t>‹#›</a:t>
            </a:fld>
            <a:endParaRPr lang="en-US" dirty="0"/>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344872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DDA051-A975-4FCB-9366-9E06DCEC0627}" type="datetimeFigureOut">
              <a:rPr lang="en-US" smtClean="0"/>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5BDA96-90F2-4C41-9BB9-026AFB743624}" type="slidenum">
              <a:rPr lang="en-US" smtClean="0"/>
              <a:t>‹#›</a:t>
            </a:fld>
            <a:endParaRPr lang="en-US" dirty="0"/>
          </a:p>
        </p:txBody>
      </p:sp>
    </p:spTree>
    <p:extLst>
      <p:ext uri="{BB962C8B-B14F-4D97-AF65-F5344CB8AC3E}">
        <p14:creationId xmlns:p14="http://schemas.microsoft.com/office/powerpoint/2010/main" val="28634248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DDA051-A975-4FCB-9366-9E06DCEC0627}" type="datetimeFigureOut">
              <a:rPr lang="en-US" smtClean="0"/>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5BDA96-90F2-4C41-9BB9-026AFB743624}" type="slidenum">
              <a:rPr lang="en-US" smtClean="0"/>
              <a:t>‹#›</a:t>
            </a:fld>
            <a:endParaRPr lang="en-US" dirty="0"/>
          </a:p>
        </p:txBody>
      </p:sp>
    </p:spTree>
    <p:extLst>
      <p:ext uri="{BB962C8B-B14F-4D97-AF65-F5344CB8AC3E}">
        <p14:creationId xmlns:p14="http://schemas.microsoft.com/office/powerpoint/2010/main" val="41019620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DDA051-A975-4FCB-9366-9E06DCEC0627}" type="datetimeFigureOut">
              <a:rPr lang="en-US" smtClean="0"/>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5BDA96-90F2-4C41-9BB9-026AFB743624}" type="slidenum">
              <a:rPr lang="en-US" smtClean="0"/>
              <a:t>‹#›</a:t>
            </a:fld>
            <a:endParaRPr lang="en-US" dirty="0"/>
          </a:p>
        </p:txBody>
      </p:sp>
    </p:spTree>
    <p:extLst>
      <p:ext uri="{BB962C8B-B14F-4D97-AF65-F5344CB8AC3E}">
        <p14:creationId xmlns:p14="http://schemas.microsoft.com/office/powerpoint/2010/main" val="2799409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35894" y="1020431"/>
            <a:ext cx="8245162"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35895" y="2495446"/>
            <a:ext cx="8245160"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704463" y="5956138"/>
            <a:ext cx="2133600" cy="365125"/>
          </a:xfrm>
        </p:spPr>
        <p:txBody>
          <a:bodyPr/>
          <a:lstStyle>
            <a:lvl1pPr>
              <a:defRPr>
                <a:solidFill>
                  <a:schemeClr val="accent1">
                    <a:lumMod val="75000"/>
                    <a:lumOff val="25000"/>
                  </a:schemeClr>
                </a:solidFill>
              </a:defRPr>
            </a:lvl1pPr>
          </a:lstStyle>
          <a:p>
            <a:pPr>
              <a:defRPr/>
            </a:pPr>
            <a:endParaRPr lang="en-US" dirty="0"/>
          </a:p>
        </p:txBody>
      </p:sp>
      <p:sp>
        <p:nvSpPr>
          <p:cNvPr id="5" name="Footer Placeholder 4"/>
          <p:cNvSpPr>
            <a:spLocks noGrp="1"/>
          </p:cNvSpPr>
          <p:nvPr>
            <p:ph type="ftr" sz="quarter" idx="11"/>
          </p:nvPr>
        </p:nvSpPr>
        <p:spPr>
          <a:xfrm>
            <a:off x="435894" y="5951812"/>
            <a:ext cx="5187908" cy="365125"/>
          </a:xfrm>
        </p:spPr>
        <p:txBody>
          <a:bodyPr/>
          <a:lstStyle>
            <a:lvl1pPr>
              <a:defRPr>
                <a:solidFill>
                  <a:schemeClr val="accent1">
                    <a:lumMod val="75000"/>
                    <a:lumOff val="25000"/>
                  </a:schemeClr>
                </a:solidFill>
              </a:defRPr>
            </a:lvl1pPr>
          </a:lstStyle>
          <a:p>
            <a:pPr>
              <a:defRPr/>
            </a:pPr>
            <a:endParaRPr lang="en-US" dirty="0"/>
          </a:p>
        </p:txBody>
      </p:sp>
      <p:sp>
        <p:nvSpPr>
          <p:cNvPr id="6" name="Slide Number Placeholder 5"/>
          <p:cNvSpPr>
            <a:spLocks noGrp="1"/>
          </p:cNvSpPr>
          <p:nvPr>
            <p:ph type="sldNum" sz="quarter" idx="12"/>
          </p:nvPr>
        </p:nvSpPr>
        <p:spPr>
          <a:xfrm>
            <a:off x="7918725" y="5956138"/>
            <a:ext cx="762330" cy="365125"/>
          </a:xfrm>
        </p:spPr>
        <p:txBody>
          <a:bodyPr/>
          <a:lstStyle>
            <a:lvl1pPr>
              <a:defRPr>
                <a:solidFill>
                  <a:schemeClr val="accent1">
                    <a:lumMod val="75000"/>
                    <a:lumOff val="25000"/>
                  </a:schemeClr>
                </a:solidFill>
              </a:defRPr>
            </a:lvl1pPr>
          </a:lstStyle>
          <a:p>
            <a:pPr>
              <a:defRPr/>
            </a:pPr>
            <a:fld id="{7DD5A2B5-FA45-4A1A-A3EF-21DD48384BC7}" type="slidenum">
              <a:rPr lang="en-US" smtClean="0"/>
              <a:pPr>
                <a:defRPr/>
              </a:pPr>
              <a:t>‹#›</a:t>
            </a:fld>
            <a:endParaRPr lang="en-US" dirty="0"/>
          </a:p>
        </p:txBody>
      </p:sp>
    </p:spTree>
    <p:extLst>
      <p:ext uri="{BB962C8B-B14F-4D97-AF65-F5344CB8AC3E}">
        <p14:creationId xmlns:p14="http://schemas.microsoft.com/office/powerpoint/2010/main" val="2829043742"/>
      </p:ext>
    </p:extLst>
  </p:cSld>
  <p:clrMapOvr>
    <a:masterClrMapping/>
  </p:clrMapOvr>
  <p:extLst mod="1">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702156"/>
            <a:ext cx="8272212"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35895" y="2180497"/>
            <a:ext cx="8272211"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a:xfrm>
            <a:off x="7918725" y="5956138"/>
            <a:ext cx="789381" cy="365125"/>
          </a:xfrm>
        </p:spPr>
        <p:txBody>
          <a:bodyPr/>
          <a:lstStyle/>
          <a:p>
            <a:pPr>
              <a:defRPr/>
            </a:pPr>
            <a:fld id="{10025350-2146-40AA-A7EB-A6361BD823FF}" type="slidenum">
              <a:rPr lang="en-US" smtClean="0"/>
              <a:pPr>
                <a:defRPr/>
              </a:pPr>
              <a:t>‹#›</a:t>
            </a:fld>
            <a:endParaRPr lang="en-US" dirty="0"/>
          </a:p>
        </p:txBody>
      </p:sp>
    </p:spTree>
    <p:extLst>
      <p:ext uri="{BB962C8B-B14F-4D97-AF65-F5344CB8AC3E}">
        <p14:creationId xmlns:p14="http://schemas.microsoft.com/office/powerpoint/2010/main" val="33599183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335863" y="5141975"/>
            <a:ext cx="8468145"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3043911"/>
            <a:ext cx="8272211"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35895" y="4541417"/>
            <a:ext cx="827221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a:defRPr/>
            </a:pPr>
            <a:fld id="{EE689E92-21CD-4580-AC4F-EE889C0885A3}" type="slidenum">
              <a:rPr lang="en-US" smtClean="0"/>
              <a:pPr>
                <a:defRPr/>
              </a:pPr>
              <a:t>‹#›</a:t>
            </a:fld>
            <a:endParaRPr lang="en-US" dirty="0"/>
          </a:p>
        </p:txBody>
      </p:sp>
    </p:spTree>
    <p:extLst>
      <p:ext uri="{BB962C8B-B14F-4D97-AF65-F5344CB8AC3E}">
        <p14:creationId xmlns:p14="http://schemas.microsoft.com/office/powerpoint/2010/main" val="14085596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334487" y="606554"/>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729658"/>
            <a:ext cx="8272212"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35894" y="2228004"/>
            <a:ext cx="4066793"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1313" y="2228004"/>
            <a:ext cx="4066794"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F6D6F7C-6750-4E6A-9773-F73A2DB1BD40}" type="slidenum">
              <a:rPr lang="en-US" smtClean="0"/>
              <a:pPr>
                <a:defRPr/>
              </a:pPr>
              <a:t>‹#›</a:t>
            </a:fld>
            <a:endParaRPr lang="en-US" dirty="0"/>
          </a:p>
        </p:txBody>
      </p:sp>
    </p:spTree>
    <p:extLst>
      <p:ext uri="{BB962C8B-B14F-4D97-AF65-F5344CB8AC3E}">
        <p14:creationId xmlns:p14="http://schemas.microsoft.com/office/powerpoint/2010/main" val="8732876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334487" y="606554"/>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35895" y="729658"/>
            <a:ext cx="8272212"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65415" y="2250893"/>
            <a:ext cx="3815306"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35896" y="2926052"/>
            <a:ext cx="4044825"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2802" y="2250893"/>
            <a:ext cx="3815305"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2" y="2926052"/>
            <a:ext cx="4044825"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C527AA37-8B16-41E1-86F0-A17EAA0F67E7}" type="slidenum">
              <a:rPr lang="en-US" smtClean="0"/>
              <a:pPr>
                <a:defRPr/>
              </a:pPr>
              <a:t>‹#›</a:t>
            </a:fld>
            <a:endParaRPr lang="en-US" dirty="0"/>
          </a:p>
        </p:txBody>
      </p:sp>
    </p:spTree>
    <p:extLst>
      <p:ext uri="{BB962C8B-B14F-4D97-AF65-F5344CB8AC3E}">
        <p14:creationId xmlns:p14="http://schemas.microsoft.com/office/powerpoint/2010/main" val="31010546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330512" y="606554"/>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431921" y="729658"/>
            <a:ext cx="8272212"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6754B504-5D89-4B9C-AAF3-80461131B41B}" type="slidenum">
              <a:rPr lang="en-US" smtClean="0"/>
              <a:pPr>
                <a:defRPr/>
              </a:pPr>
              <a:t>‹#›</a:t>
            </a:fld>
            <a:endParaRPr lang="en-US" dirty="0"/>
          </a:p>
        </p:txBody>
      </p:sp>
    </p:spTree>
    <p:extLst>
      <p:ext uri="{BB962C8B-B14F-4D97-AF65-F5344CB8AC3E}">
        <p14:creationId xmlns:p14="http://schemas.microsoft.com/office/powerpoint/2010/main" val="2233460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8D7BA54-BB09-45EF-8BE5-86E399F21075}" type="datetime1">
              <a:rPr lang="en-US" altLang="ja-JP"/>
              <a:pPr>
                <a:defRPr/>
              </a:pPr>
              <a:t>5/18/2020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B83E2C-C682-4CCB-812E-4FD1E6CD7EF7}" type="slidenum">
              <a:rPr lang="en-US" altLang="en-US"/>
              <a:pPr>
                <a:defRPr/>
              </a:pPr>
              <a:t>‹#›</a:t>
            </a:fld>
            <a:endParaRPr lang="en-US" altLang="en-US"/>
          </a:p>
        </p:txBody>
      </p:sp>
    </p:spTree>
    <p:extLst>
      <p:ext uri="{BB962C8B-B14F-4D97-AF65-F5344CB8AC3E}">
        <p14:creationId xmlns:p14="http://schemas.microsoft.com/office/powerpoint/2010/main" val="35057561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CD52C2E7-BC47-43B8-AC75-AF7C69723952}" type="slidenum">
              <a:rPr lang="en-US" smtClean="0"/>
              <a:pPr>
                <a:defRPr/>
              </a:pPr>
              <a:t>‹#›</a:t>
            </a:fld>
            <a:endParaRPr lang="en-US" dirty="0"/>
          </a:p>
        </p:txBody>
      </p:sp>
    </p:spTree>
    <p:extLst>
      <p:ext uri="{BB962C8B-B14F-4D97-AF65-F5344CB8AC3E}">
        <p14:creationId xmlns:p14="http://schemas.microsoft.com/office/powerpoint/2010/main" val="3501357640"/>
      </p:ext>
    </p:extLst>
  </p:cSld>
  <p:clrMapOvr>
    <a:masterClrMapping/>
  </p:clrMapOvr>
  <p:extLst mod="1">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335863" y="5141973"/>
            <a:ext cx="847365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2296"/>
            <a:ext cx="3682084"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35862" y="601200"/>
            <a:ext cx="846963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305618" y="5262297"/>
            <a:ext cx="4402490"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pPr>
              <a:defRPr/>
            </a:pPr>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pPr>
              <a:defRPr/>
            </a:pPr>
            <a:fld id="{89990B97-E25E-460E-863B-88E058157AA6}" type="slidenum">
              <a:rPr lang="en-US" smtClean="0"/>
              <a:pPr>
                <a:defRPr/>
              </a:pPr>
              <a:t>‹#›</a:t>
            </a:fld>
            <a:endParaRPr lang="en-US" dirty="0"/>
          </a:p>
        </p:txBody>
      </p:sp>
    </p:spTree>
    <p:extLst>
      <p:ext uri="{BB962C8B-B14F-4D97-AF65-F5344CB8AC3E}">
        <p14:creationId xmlns:p14="http://schemas.microsoft.com/office/powerpoint/2010/main" val="1962227734"/>
      </p:ext>
    </p:extLst>
  </p:cSld>
  <p:clrMapOvr>
    <a:masterClrMapping/>
  </p:clrMapOvr>
  <p:extLst mod="1">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895" y="4693389"/>
            <a:ext cx="8272212"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5863" y="599725"/>
            <a:ext cx="8468144"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35894" y="5260128"/>
            <a:ext cx="8272213"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3721A8FA-6CB3-4224-A3E2-1D1C93240043}" type="slidenum">
              <a:rPr lang="en-US" smtClean="0"/>
              <a:pPr>
                <a:defRPr/>
              </a:pPr>
              <a:t>‹#›</a:t>
            </a:fld>
            <a:endParaRPr lang="en-US" dirty="0"/>
          </a:p>
        </p:txBody>
      </p:sp>
    </p:spTree>
    <p:extLst>
      <p:ext uri="{BB962C8B-B14F-4D97-AF65-F5344CB8AC3E}">
        <p14:creationId xmlns:p14="http://schemas.microsoft.com/office/powerpoint/2010/main" val="2928032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435894" y="702156"/>
            <a:ext cx="8272212"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204EB21-EC5D-4B15-9AEC-F07981771933}" type="slidenum">
              <a:rPr lang="en-US" smtClean="0"/>
              <a:pPr>
                <a:defRPr/>
              </a:pPr>
              <a:t>‹#›</a:t>
            </a:fld>
            <a:endParaRPr lang="en-US" dirty="0"/>
          </a:p>
        </p:txBody>
      </p:sp>
    </p:spTree>
    <p:extLst>
      <p:ext uri="{BB962C8B-B14F-4D97-AF65-F5344CB8AC3E}">
        <p14:creationId xmlns:p14="http://schemas.microsoft.com/office/powerpoint/2010/main" val="21277829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1" y="599725"/>
            <a:ext cx="2180113"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1" y="675727"/>
            <a:ext cx="1503123"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81193" y="675727"/>
            <a:ext cx="592220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745255" y="5956138"/>
            <a:ext cx="996106" cy="365125"/>
          </a:xfrm>
        </p:spPr>
        <p:txBody>
          <a:bodyPr/>
          <a:lstStyle>
            <a:lvl1pPr>
              <a:defRPr>
                <a:solidFill>
                  <a:schemeClr val="accent1">
                    <a:lumMod val="75000"/>
                    <a:lumOff val="25000"/>
                  </a:schemeClr>
                </a:solidFill>
              </a:defRPr>
            </a:lvl1pPr>
          </a:lstStyle>
          <a:p>
            <a:pPr>
              <a:defRPr/>
            </a:pPr>
            <a:endParaRPr lang="en-US" dirty="0"/>
          </a:p>
        </p:txBody>
      </p:sp>
      <p:sp>
        <p:nvSpPr>
          <p:cNvPr id="5" name="Footer Placeholder 4"/>
          <p:cNvSpPr>
            <a:spLocks noGrp="1"/>
          </p:cNvSpPr>
          <p:nvPr>
            <p:ph type="ftr" sz="quarter" idx="11"/>
          </p:nvPr>
        </p:nvSpPr>
        <p:spPr>
          <a:xfrm>
            <a:off x="581193" y="5951812"/>
            <a:ext cx="5922209" cy="365125"/>
          </a:xfrm>
        </p:spPr>
        <p:txBody>
          <a:bodyPr/>
          <a:lstStyle/>
          <a:p>
            <a:pPr>
              <a:defRPr/>
            </a:pPr>
            <a:endParaRPr lang="en-US" dirty="0"/>
          </a:p>
        </p:txBody>
      </p:sp>
      <p:sp>
        <p:nvSpPr>
          <p:cNvPr id="6" name="Slide Number Placeholder 5"/>
          <p:cNvSpPr>
            <a:spLocks noGrp="1"/>
          </p:cNvSpPr>
          <p:nvPr>
            <p:ph type="sldNum" sz="quarter" idx="12"/>
          </p:nvPr>
        </p:nvSpPr>
        <p:spPr>
          <a:xfrm>
            <a:off x="7834962" y="5956138"/>
            <a:ext cx="873146" cy="365125"/>
          </a:xfrm>
        </p:spPr>
        <p:txBody>
          <a:bodyPr/>
          <a:lstStyle>
            <a:lvl1pPr>
              <a:defRPr>
                <a:solidFill>
                  <a:schemeClr val="accent1">
                    <a:lumMod val="75000"/>
                    <a:lumOff val="25000"/>
                  </a:schemeClr>
                </a:solidFill>
              </a:defRPr>
            </a:lvl1pPr>
          </a:lstStyle>
          <a:p>
            <a:pPr>
              <a:defRPr/>
            </a:pPr>
            <a:fld id="{FE8468CC-F400-4FE7-A7EF-DF9C94940461}" type="slidenum">
              <a:rPr lang="en-US" smtClean="0"/>
              <a:pPr>
                <a:defRPr/>
              </a:pPr>
              <a:t>‹#›</a:t>
            </a:fld>
            <a:endParaRPr lang="en-US" dirty="0"/>
          </a:p>
        </p:txBody>
      </p:sp>
    </p:spTree>
    <p:extLst>
      <p:ext uri="{BB962C8B-B14F-4D97-AF65-F5344CB8AC3E}">
        <p14:creationId xmlns:p14="http://schemas.microsoft.com/office/powerpoint/2010/main" val="80804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 Line Title (Logo UR)">
    <p:spTree>
      <p:nvGrpSpPr>
        <p:cNvPr id="1" name=""/>
        <p:cNvGrpSpPr/>
        <p:nvPr/>
      </p:nvGrpSpPr>
      <p:grpSpPr>
        <a:xfrm>
          <a:off x="0" y="0"/>
          <a:ext cx="0" cy="0"/>
          <a:chOff x="0" y="0"/>
          <a:chExt cx="0" cy="0"/>
        </a:xfrm>
      </p:grpSpPr>
      <p:sp>
        <p:nvSpPr>
          <p:cNvPr id="7" name="Text Placeholder 22"/>
          <p:cNvSpPr>
            <a:spLocks noGrp="1"/>
          </p:cNvSpPr>
          <p:nvPr>
            <p:ph type="body" sz="quarter" idx="12" hasCustomPrompt="1"/>
          </p:nvPr>
        </p:nvSpPr>
        <p:spPr>
          <a:xfrm>
            <a:off x="525464" y="339188"/>
            <a:ext cx="6836036" cy="863661"/>
          </a:xfrm>
          <a:prstGeom prst="rect">
            <a:avLst/>
          </a:prstGeom>
        </p:spPr>
        <p:txBody>
          <a:bodyPr anchor="b"/>
          <a:lstStyle>
            <a:lvl1pPr marL="0" indent="0">
              <a:lnSpc>
                <a:spcPts val="2500"/>
              </a:lnSpc>
              <a:buNone/>
              <a:defRPr b="1">
                <a:solidFill>
                  <a:srgbClr val="8C2347"/>
                </a:solidFill>
              </a:defRPr>
            </a:lvl1pPr>
            <a:lvl2pPr marL="457200" indent="0">
              <a:buNone/>
              <a:defRPr b="1">
                <a:solidFill>
                  <a:srgbClr val="8C2347"/>
                </a:solidFill>
              </a:defRPr>
            </a:lvl2pPr>
            <a:lvl3pPr marL="914400" indent="0">
              <a:buNone/>
              <a:defRPr b="1">
                <a:solidFill>
                  <a:srgbClr val="8C2347"/>
                </a:solidFill>
              </a:defRPr>
            </a:lvl3pPr>
            <a:lvl4pPr marL="1371600" indent="0">
              <a:buNone/>
              <a:defRPr b="1">
                <a:solidFill>
                  <a:srgbClr val="8C2347"/>
                </a:solidFill>
              </a:defRPr>
            </a:lvl4pPr>
            <a:lvl5pPr marL="1828800" indent="0">
              <a:buNone/>
              <a:defRPr b="1">
                <a:solidFill>
                  <a:srgbClr val="8C2347"/>
                </a:solidFill>
              </a:defRPr>
            </a:lvl5pPr>
          </a:lstStyle>
          <a:p>
            <a:pPr lvl="0"/>
            <a:r>
              <a:rPr lang="en-US" dirty="0"/>
              <a:t>28PT TITLE HERE</a:t>
            </a:r>
            <a:br>
              <a:rPr lang="en-US" dirty="0"/>
            </a:br>
            <a:r>
              <a:rPr lang="en-US" dirty="0"/>
              <a:t>TWO LINES</a:t>
            </a:r>
          </a:p>
        </p:txBody>
      </p:sp>
      <p:cxnSp>
        <p:nvCxnSpPr>
          <p:cNvPr id="8" name="Straight Connector 7"/>
          <p:cNvCxnSpPr/>
          <p:nvPr userDrawn="1"/>
        </p:nvCxnSpPr>
        <p:spPr>
          <a:xfrm>
            <a:off x="0" y="1440872"/>
            <a:ext cx="7716981" cy="0"/>
          </a:xfrm>
          <a:prstGeom prst="line">
            <a:avLst/>
          </a:prstGeom>
          <a:ln w="12700">
            <a:solidFill>
              <a:srgbClr val="C9C9C9"/>
            </a:solidFill>
            <a:tailEnd type="ova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7361499" y="5717895"/>
            <a:ext cx="1782501" cy="1140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69349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FULL PAGE TITLE BLUE">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84C71BB1-9FDA-FD43-ABCF-0E1CBF9339EF}"/>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2" name="Rectangle 21">
            <a:extLst>
              <a:ext uri="{FF2B5EF4-FFF2-40B4-BE49-F238E27FC236}">
                <a16:creationId xmlns:a16="http://schemas.microsoft.com/office/drawing/2014/main" id="{7956D00C-F9B1-A148-A629-18366F705E1D}"/>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Shape">
            <a:extLst>
              <a:ext uri="{FF2B5EF4-FFF2-40B4-BE49-F238E27FC236}">
                <a16:creationId xmlns:a16="http://schemas.microsoft.com/office/drawing/2014/main" id="{B3B2E306-4BAC-E74F-AAF1-3A3FFDADD8C7}"/>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6" name="Shape">
            <a:extLst>
              <a:ext uri="{FF2B5EF4-FFF2-40B4-BE49-F238E27FC236}">
                <a16:creationId xmlns:a16="http://schemas.microsoft.com/office/drawing/2014/main" id="{5CE8CCFA-519E-854E-BAFF-171A193655DC}"/>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7" name="Title 1">
            <a:extLst>
              <a:ext uri="{FF2B5EF4-FFF2-40B4-BE49-F238E27FC236}">
                <a16:creationId xmlns:a16="http://schemas.microsoft.com/office/drawing/2014/main" id="{E45C6D3C-FD35-9740-BCC6-7F1FD78E63A5}"/>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31" name="Slide Number Placeholder 6">
            <a:extLst>
              <a:ext uri="{FF2B5EF4-FFF2-40B4-BE49-F238E27FC236}">
                <a16:creationId xmlns:a16="http://schemas.microsoft.com/office/drawing/2014/main" id="{72038E76-D90C-D142-9106-42EAF6B06998}"/>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pic>
        <p:nvPicPr>
          <p:cNvPr id="9" name="Picture 8">
            <a:extLst>
              <a:ext uri="{FF2B5EF4-FFF2-40B4-BE49-F238E27FC236}">
                <a16:creationId xmlns:a16="http://schemas.microsoft.com/office/drawing/2014/main" id="{85B43793-C35B-B54E-ADE4-3AA97F5855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 name="TextBox 1">
            <a:extLst>
              <a:ext uri="{FF2B5EF4-FFF2-40B4-BE49-F238E27FC236}">
                <a16:creationId xmlns:a16="http://schemas.microsoft.com/office/drawing/2014/main" id="{01123C5F-E173-614D-A2E8-E7C6084BD9F1}"/>
              </a:ext>
            </a:extLst>
          </p:cNvPr>
          <p:cNvSpPr txBox="1"/>
          <p:nvPr userDrawn="1"/>
        </p:nvSpPr>
        <p:spPr>
          <a:xfrm>
            <a:off x="381000" y="2067339"/>
            <a:ext cx="4191000" cy="4084983"/>
          </a:xfrm>
          <a:prstGeom prst="rect">
            <a:avLst/>
          </a:prstGeom>
        </p:spPr>
        <p:txBody>
          <a:bodyPr wrap="square" lIns="121869" tIns="60933" rIns="121869" bIns="60933" rtlCol="0" anchor="t">
            <a:noAutofit/>
          </a:bodyPr>
          <a:lstStyle/>
          <a:p>
            <a:pPr marL="0" indent="0">
              <a:spcBef>
                <a:spcPts val="0"/>
              </a:spcBef>
              <a:buNone/>
            </a:pPr>
            <a:endParaRPr lang="en-US" sz="2099" dirty="0">
              <a:solidFill>
                <a:schemeClr val="bg1">
                  <a:lumMod val="50000"/>
                </a:schemeClr>
              </a:solidFill>
              <a:cs typeface="Calibri"/>
            </a:endParaRPr>
          </a:p>
        </p:txBody>
      </p:sp>
    </p:spTree>
    <p:custDataLst>
      <p:tags r:id="rId1"/>
    </p:custDataLst>
    <p:extLst>
      <p:ext uri="{BB962C8B-B14F-4D97-AF65-F5344CB8AC3E}">
        <p14:creationId xmlns:p14="http://schemas.microsoft.com/office/powerpoint/2010/main" val="42825614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FFDA2CE-0174-7748-9A5A-EBA28137D1AF}"/>
              </a:ext>
            </a:extLst>
          </p:cNvPr>
          <p:cNvSpPr/>
          <p:nvPr userDrawn="1"/>
        </p:nvSpPr>
        <p:spPr>
          <a:xfrm>
            <a:off x="0" y="0"/>
            <a:ext cx="4572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
          <p:cNvSpPr>
            <a:spLocks noGrp="1"/>
          </p:cNvSpPr>
          <p:nvPr>
            <p:ph type="title" hasCustomPrompt="1"/>
          </p:nvPr>
        </p:nvSpPr>
        <p:spPr>
          <a:xfrm>
            <a:off x="274321" y="1312662"/>
            <a:ext cx="1355141" cy="3118104"/>
          </a:xfrm>
          <a:prstGeom prst="rect">
            <a:avLst/>
          </a:prstGeom>
        </p:spPr>
        <p:txBody>
          <a:bodyPr vert="horz" lIns="91440" tIns="45720" rIns="91440" bIns="45720" rtlCol="0" anchor="ctr">
            <a:noAutofit/>
          </a:bodyPr>
          <a:lstStyle>
            <a:lvl1pPr>
              <a:defRPr sz="16000" b="0">
                <a:solidFill>
                  <a:srgbClr val="00A8E1"/>
                </a:solidFill>
                <a:latin typeface="+mn-lt"/>
              </a:defRPr>
            </a:lvl1pPr>
          </a:lstStyle>
          <a:p>
            <a:r>
              <a:rPr lang="en-US" dirty="0"/>
              <a:t>A</a:t>
            </a:r>
          </a:p>
        </p:txBody>
      </p:sp>
      <p:sp>
        <p:nvSpPr>
          <p:cNvPr id="17" name="Text Placeholder 2"/>
          <p:cNvSpPr>
            <a:spLocks noGrp="1"/>
          </p:cNvSpPr>
          <p:nvPr>
            <p:ph idx="1" hasCustomPrompt="1"/>
          </p:nvPr>
        </p:nvSpPr>
        <p:spPr>
          <a:xfrm>
            <a:off x="4846321" y="1271016"/>
            <a:ext cx="3911180" cy="4783060"/>
          </a:xfrm>
          <a:prstGeom prst="rect">
            <a:avLst/>
          </a:prstGeom>
        </p:spPr>
        <p:txBody>
          <a:bodyPr vert="horz" lIns="91440" tIns="45720" rIns="91440" bIns="45720" rtlCol="0" anchor="t">
            <a:normAutofit/>
          </a:bodyPr>
          <a:lstStyle>
            <a:lvl1pPr marL="514350" indent="-514350">
              <a:spcBef>
                <a:spcPts val="0"/>
              </a:spcBef>
              <a:spcAft>
                <a:spcPts val="4800"/>
              </a:spcAft>
              <a:buClr>
                <a:schemeClr val="accent1"/>
              </a:buClr>
              <a:buSzPct val="100000"/>
              <a:buFont typeface="+mj-lt"/>
              <a:buAutoNum type="arabicPeriod"/>
              <a:defRPr sz="2200"/>
            </a:lvl1pPr>
            <a:lvl2pPr marL="1123702" indent="-514350">
              <a:spcBef>
                <a:spcPts val="0"/>
              </a:spcBef>
              <a:spcAft>
                <a:spcPts val="4800"/>
              </a:spcAft>
              <a:buClr>
                <a:schemeClr val="accent1"/>
              </a:buClr>
              <a:buSzPct val="200000"/>
              <a:buFont typeface="+mj-lt"/>
              <a:buAutoNum type="arabicPeriod"/>
              <a:defRPr sz="3000"/>
            </a:lvl2pPr>
            <a:lvl3pPr marL="1733052" indent="-514350">
              <a:spcBef>
                <a:spcPts val="0"/>
              </a:spcBef>
              <a:spcAft>
                <a:spcPts val="4800"/>
              </a:spcAft>
              <a:buClr>
                <a:schemeClr val="accent1"/>
              </a:buClr>
              <a:buSzPct val="200000"/>
              <a:buFont typeface="+mj-lt"/>
              <a:buAutoNum type="arabicPeriod"/>
              <a:defRPr sz="3000"/>
            </a:lvl3pPr>
            <a:lvl4pPr marL="2342402" indent="-514350">
              <a:spcBef>
                <a:spcPts val="0"/>
              </a:spcBef>
              <a:spcAft>
                <a:spcPts val="4800"/>
              </a:spcAft>
              <a:buClr>
                <a:schemeClr val="accent1"/>
              </a:buClr>
              <a:buSzPct val="200000"/>
              <a:buFont typeface="+mj-lt"/>
              <a:buAutoNum type="arabicPeriod"/>
              <a:defRPr sz="3000"/>
            </a:lvl4pPr>
            <a:lvl5pPr marL="2951754" indent="-514350">
              <a:spcBef>
                <a:spcPts val="0"/>
              </a:spcBef>
              <a:spcAft>
                <a:spcPts val="4800"/>
              </a:spcAft>
              <a:buClr>
                <a:schemeClr val="accent1"/>
              </a:buClr>
              <a:buSzPct val="200000"/>
              <a:buFont typeface="+mj-lt"/>
              <a:buAutoNum type="arabicPeriod"/>
              <a:defRPr sz="3000"/>
            </a:lvl5pPr>
          </a:lstStyle>
          <a:p>
            <a:pPr lvl="0"/>
            <a:r>
              <a:rPr lang="en-US" dirty="0"/>
              <a:t>Click to edit Master text styles</a:t>
            </a:r>
          </a:p>
        </p:txBody>
      </p:sp>
      <p:sp>
        <p:nvSpPr>
          <p:cNvPr id="19" name="Content Placeholder 18"/>
          <p:cNvSpPr>
            <a:spLocks noGrp="1"/>
          </p:cNvSpPr>
          <p:nvPr>
            <p:ph sz="quarter" idx="10"/>
          </p:nvPr>
        </p:nvSpPr>
        <p:spPr>
          <a:xfrm>
            <a:off x="251127" y="2839212"/>
            <a:ext cx="2852928" cy="914400"/>
          </a:xfrm>
        </p:spPr>
        <p:txBody>
          <a:bodyPr>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vl2pPr marL="609352" indent="0">
              <a:buFontTx/>
              <a:buNone/>
              <a:defRPr sz="3600">
                <a:solidFill>
                  <a:schemeClr val="bg1"/>
                </a:solidFill>
                <a:latin typeface="Arial" panose="020B0604020202020204" pitchFamily="34" charset="0"/>
                <a:cs typeface="Arial" panose="020B0604020202020204" pitchFamily="34" charset="0"/>
              </a:defRPr>
            </a:lvl2pPr>
            <a:lvl3pPr marL="1218702" indent="0">
              <a:buFontTx/>
              <a:buNone/>
              <a:defRPr sz="3600">
                <a:solidFill>
                  <a:schemeClr val="bg1"/>
                </a:solidFill>
                <a:latin typeface="Arial" panose="020B0604020202020204" pitchFamily="34" charset="0"/>
                <a:cs typeface="Arial" panose="020B0604020202020204" pitchFamily="34" charset="0"/>
              </a:defRPr>
            </a:lvl3pPr>
            <a:lvl4pPr marL="1828052" indent="0">
              <a:buFontTx/>
              <a:buNone/>
              <a:defRPr sz="3600">
                <a:solidFill>
                  <a:schemeClr val="bg1"/>
                </a:solidFill>
                <a:latin typeface="Arial" panose="020B0604020202020204" pitchFamily="34" charset="0"/>
                <a:cs typeface="Arial" panose="020B0604020202020204" pitchFamily="34" charset="0"/>
              </a:defRPr>
            </a:lvl4pPr>
            <a:lvl5pPr marL="2437404" indent="0">
              <a:buFontTx/>
              <a:buNone/>
              <a:defRPr sz="3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1" name="Shape">
            <a:extLst>
              <a:ext uri="{FF2B5EF4-FFF2-40B4-BE49-F238E27FC236}">
                <a16:creationId xmlns:a16="http://schemas.microsoft.com/office/drawing/2014/main" id="{D320A928-0C1B-1F43-B7DD-5C839EC114FF}"/>
              </a:ext>
            </a:extLst>
          </p:cNvPr>
          <p:cNvSpPr/>
          <p:nvPr userDrawn="1"/>
        </p:nvSpPr>
        <p:spPr>
          <a:xfrm>
            <a:off x="0" y="4389120"/>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2" name="Shape">
            <a:extLst>
              <a:ext uri="{FF2B5EF4-FFF2-40B4-BE49-F238E27FC236}">
                <a16:creationId xmlns:a16="http://schemas.microsoft.com/office/drawing/2014/main" id="{BEDE0841-3D72-FA4C-A1A7-2242BAFFE9DD}"/>
              </a:ext>
            </a:extLst>
          </p:cNvPr>
          <p:cNvSpPr/>
          <p:nvPr userDrawn="1"/>
        </p:nvSpPr>
        <p:spPr>
          <a:xfrm>
            <a:off x="0" y="4937638"/>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3" name="Shape">
            <a:extLst>
              <a:ext uri="{FF2B5EF4-FFF2-40B4-BE49-F238E27FC236}">
                <a16:creationId xmlns:a16="http://schemas.microsoft.com/office/drawing/2014/main" id="{25CD84F4-8F1D-DD42-968A-B672E7F51961}"/>
              </a:ext>
            </a:extLst>
          </p:cNvPr>
          <p:cNvSpPr/>
          <p:nvPr userDrawn="1"/>
        </p:nvSpPr>
        <p:spPr>
          <a:xfrm>
            <a:off x="0" y="5564185"/>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cxnSp>
        <p:nvCxnSpPr>
          <p:cNvPr id="13" name="Straight Connector 12">
            <a:extLst>
              <a:ext uri="{FF2B5EF4-FFF2-40B4-BE49-F238E27FC236}">
                <a16:creationId xmlns:a16="http://schemas.microsoft.com/office/drawing/2014/main" id="{CD377CDD-EAE2-9246-B70E-79B86CFA734C}"/>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0FA9D0E6-6028-A84B-AB32-68D8B219550B}"/>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spTree>
    <p:custDataLst>
      <p:tags r:id="rId1"/>
    </p:custDataLst>
    <p:extLst>
      <p:ext uri="{BB962C8B-B14F-4D97-AF65-F5344CB8AC3E}">
        <p14:creationId xmlns:p14="http://schemas.microsoft.com/office/powerpoint/2010/main" val="16523938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VERYDAY - IMAG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DE93D0-CD47-FB4F-9C4D-1DDEF9A47153}"/>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Shape">
            <a:extLst>
              <a:ext uri="{FF2B5EF4-FFF2-40B4-BE49-F238E27FC236}">
                <a16:creationId xmlns:a16="http://schemas.microsoft.com/office/drawing/2014/main" id="{FF4098C8-B27B-E742-AF2B-FAACE164FD8F}"/>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A4250A6A-5DB7-464A-85EB-7072B0934882}"/>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4190595" cy="4648568"/>
          </a:xfrm>
        </p:spPr>
        <p:txBody>
          <a:bodyPr>
            <a:normAutofit/>
          </a:bodyPr>
          <a:lstStyle>
            <a:lvl1pPr>
              <a:defRPr sz="1600">
                <a:solidFill>
                  <a:schemeClr val="tx1">
                    <a:lumMod val="95000"/>
                    <a:lumOff val="5000"/>
                  </a:schemeClr>
                </a:solidFill>
              </a:defRPr>
            </a:lvl1pPr>
            <a:lvl2pPr>
              <a:defRPr sz="1600">
                <a:solidFill>
                  <a:schemeClr val="tx1">
                    <a:lumMod val="95000"/>
                    <a:lumOff val="5000"/>
                  </a:schemeClr>
                </a:solidFill>
              </a:defRPr>
            </a:lvl2pPr>
            <a:lvl3pPr>
              <a:defRPr sz="1600">
                <a:solidFill>
                  <a:schemeClr val="tx1">
                    <a:lumMod val="95000"/>
                    <a:lumOff val="5000"/>
                  </a:schemeClr>
                </a:solidFill>
              </a:defRPr>
            </a:lvl3pPr>
            <a:lvl4pPr>
              <a:defRPr sz="1600">
                <a:solidFill>
                  <a:schemeClr val="tx1">
                    <a:lumMod val="95000"/>
                    <a:lumOff val="5000"/>
                  </a:schemeClr>
                </a:solidFill>
              </a:defRPr>
            </a:lvl4pPr>
            <a:lvl5pPr>
              <a:defRPr sz="1600">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1146"/>
            <a:ext cx="8572500" cy="1143000"/>
          </a:xfrm>
          <a:prstGeom prst="rect">
            <a:avLst/>
          </a:prstGeom>
        </p:spPr>
        <p:txBody>
          <a:bodyPr anchor="ctr">
            <a:normAutofit/>
          </a:bodyPr>
          <a:lstStyle>
            <a:lvl1pPr>
              <a:defRPr sz="3200" b="1">
                <a:solidFill>
                  <a:schemeClr val="bg1"/>
                </a:solidFill>
              </a:defRPr>
            </a:lvl1pPr>
          </a:lstStyle>
          <a:p>
            <a:r>
              <a:rPr lang="en-US" dirty="0"/>
              <a:t>Click to edit Master title style</a:t>
            </a:r>
          </a:p>
        </p:txBody>
      </p:sp>
      <p:cxnSp>
        <p:nvCxnSpPr>
          <p:cNvPr id="15" name="Straight Connector 14">
            <a:extLst>
              <a:ext uri="{FF2B5EF4-FFF2-40B4-BE49-F238E27FC236}">
                <a16:creationId xmlns:a16="http://schemas.microsoft.com/office/drawing/2014/main" id="{CAA86664-C997-D14C-B7C0-E61F5A648C1E}"/>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0" name="Slide Number Placeholder 6">
            <a:extLst>
              <a:ext uri="{FF2B5EF4-FFF2-40B4-BE49-F238E27FC236}">
                <a16:creationId xmlns:a16="http://schemas.microsoft.com/office/drawing/2014/main" id="{BBD83AB6-A541-9442-AB6B-F50F88754185}"/>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pic>
        <p:nvPicPr>
          <p:cNvPr id="16" name="Picture 15">
            <a:extLst>
              <a:ext uri="{FF2B5EF4-FFF2-40B4-BE49-F238E27FC236}">
                <a16:creationId xmlns:a16="http://schemas.microsoft.com/office/drawing/2014/main" id="{B929B619-337D-A14C-B213-5A943A5F12B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22567107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8402748"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72500"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249140" y="953345"/>
            <a:ext cx="8572584"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1488800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FB19E3F-723A-48F5-86C3-1FB2ADC6C9E9}" type="datetime1">
              <a:rPr lang="en-US" altLang="ja-JP"/>
              <a:pPr>
                <a:defRPr/>
              </a:pPr>
              <a:t>5/18/2020</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E2229A-B942-495A-807D-33D35310454B}" type="slidenum">
              <a:rPr lang="en-US" altLang="en-US"/>
              <a:pPr>
                <a:defRPr/>
              </a:pPr>
              <a:t>‹#›</a:t>
            </a:fld>
            <a:endParaRPr lang="en-US" altLang="en-US"/>
          </a:p>
        </p:txBody>
      </p:sp>
    </p:spTree>
    <p:extLst>
      <p:ext uri="{BB962C8B-B14F-4D97-AF65-F5344CB8AC3E}">
        <p14:creationId xmlns:p14="http://schemas.microsoft.com/office/powerpoint/2010/main" val="41379149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EVERYDAY - COMPARISSON ">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D1F47A73-2BE8-41B4-902F-DCDFA8A9A9A0}"/>
              </a:ext>
            </a:extLst>
          </p:cNvPr>
          <p:cNvSpPr>
            <a:spLocks noGrp="1"/>
          </p:cNvSpPr>
          <p:nvPr>
            <p:ph idx="1" hasCustomPrompt="1"/>
          </p:nvPr>
        </p:nvSpPr>
        <p:spPr>
          <a:xfrm>
            <a:off x="468553" y="2491912"/>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Content Placeholder 2">
            <a:extLst>
              <a:ext uri="{FF2B5EF4-FFF2-40B4-BE49-F238E27FC236}">
                <a16:creationId xmlns:a16="http://schemas.microsoft.com/office/drawing/2014/main" id="{E184F6D6-CCC2-4F2B-9E4C-A982785D10B1}"/>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4" name="Picture 13">
            <a:extLst>
              <a:ext uri="{FF2B5EF4-FFF2-40B4-BE49-F238E27FC236}">
                <a16:creationId xmlns:a16="http://schemas.microsoft.com/office/drawing/2014/main" id="{B1125053-4680-DF45-BEF0-3F90988C5E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38982133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OUBLE IMAG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6575E4A-952B-BF40-A8A1-224D89D3F305}"/>
              </a:ext>
            </a:extLst>
          </p:cNvPr>
          <p:cNvSpPr>
            <a:spLocks noGrp="1"/>
          </p:cNvSpPr>
          <p:nvPr>
            <p:ph type="pic" sz="quarter" idx="16"/>
          </p:nvPr>
        </p:nvSpPr>
        <p:spPr>
          <a:xfrm>
            <a:off x="468313" y="1746753"/>
            <a:ext cx="3937000" cy="4746122"/>
          </a:xfrm>
        </p:spPr>
        <p:txBody>
          <a:bodyPr/>
          <a:lstStyle/>
          <a:p>
            <a:endParaRPr lang="en-US" dirty="0"/>
          </a:p>
        </p:txBody>
      </p:sp>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sp>
        <p:nvSpPr>
          <p:cNvPr id="18" name="Picture Placeholder 2">
            <a:extLst>
              <a:ext uri="{FF2B5EF4-FFF2-40B4-BE49-F238E27FC236}">
                <a16:creationId xmlns:a16="http://schemas.microsoft.com/office/drawing/2014/main" id="{96382302-7573-B641-AE92-16F615228528}"/>
              </a:ext>
            </a:extLst>
          </p:cNvPr>
          <p:cNvSpPr>
            <a:spLocks noGrp="1"/>
          </p:cNvSpPr>
          <p:nvPr>
            <p:ph type="pic" sz="quarter" idx="17"/>
          </p:nvPr>
        </p:nvSpPr>
        <p:spPr>
          <a:xfrm>
            <a:off x="4720273" y="1746753"/>
            <a:ext cx="3937000" cy="4746122"/>
          </a:xfrm>
        </p:spPr>
        <p:txBody>
          <a:bodyPr/>
          <a:lstStyle/>
          <a:p>
            <a:endParaRPr lang="en-US" dirty="0"/>
          </a:p>
        </p:txBody>
      </p:sp>
      <p:pic>
        <p:nvPicPr>
          <p:cNvPr id="12" name="Picture 11">
            <a:extLst>
              <a:ext uri="{FF2B5EF4-FFF2-40B4-BE49-F238E27FC236}">
                <a16:creationId xmlns:a16="http://schemas.microsoft.com/office/drawing/2014/main" id="{299E4E5B-D651-7346-8745-F2B732325A2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3" name="Text Placeholder 4">
            <a:extLst>
              <a:ext uri="{FF2B5EF4-FFF2-40B4-BE49-F238E27FC236}">
                <a16:creationId xmlns:a16="http://schemas.microsoft.com/office/drawing/2014/main" id="{A728A7FC-5A11-6D41-AD52-BFF68FBD057C}"/>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417417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SUBTITLE + 4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46855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Text Placeholder 6">
            <a:extLst>
              <a:ext uri="{FF2B5EF4-FFF2-40B4-BE49-F238E27FC236}">
                <a16:creationId xmlns:a16="http://schemas.microsoft.com/office/drawing/2014/main" id="{02121CD1-D059-4749-9048-A950DAE4F40D}"/>
              </a:ext>
            </a:extLst>
          </p:cNvPr>
          <p:cNvSpPr>
            <a:spLocks noGrp="1"/>
          </p:cNvSpPr>
          <p:nvPr>
            <p:ph type="body" sz="quarter" idx="18"/>
          </p:nvPr>
        </p:nvSpPr>
        <p:spPr>
          <a:xfrm>
            <a:off x="472559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3" name="Content Placeholder 2">
            <a:extLst>
              <a:ext uri="{FF2B5EF4-FFF2-40B4-BE49-F238E27FC236}">
                <a16:creationId xmlns:a16="http://schemas.microsoft.com/office/drawing/2014/main" id="{7584C210-7A6A-4E72-A342-49A9C6C91B1A}"/>
              </a:ext>
            </a:extLst>
          </p:cNvPr>
          <p:cNvSpPr>
            <a:spLocks noGrp="1"/>
          </p:cNvSpPr>
          <p:nvPr>
            <p:ph idx="1" hasCustomPrompt="1"/>
          </p:nvPr>
        </p:nvSpPr>
        <p:spPr>
          <a:xfrm>
            <a:off x="468553"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6" name="Content Placeholder 2">
            <a:extLst>
              <a:ext uri="{FF2B5EF4-FFF2-40B4-BE49-F238E27FC236}">
                <a16:creationId xmlns:a16="http://schemas.microsoft.com/office/drawing/2014/main" id="{BBF5066B-E6D2-49CE-BA01-EA21C96175F9}"/>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7" name="Content Placeholder 2">
            <a:extLst>
              <a:ext uri="{FF2B5EF4-FFF2-40B4-BE49-F238E27FC236}">
                <a16:creationId xmlns:a16="http://schemas.microsoft.com/office/drawing/2014/main" id="{9517CEC9-5F44-4399-A636-908D6B727EE5}"/>
              </a:ext>
            </a:extLst>
          </p:cNvPr>
          <p:cNvSpPr>
            <a:spLocks noGrp="1"/>
          </p:cNvSpPr>
          <p:nvPr>
            <p:ph idx="19" hasCustomPrompt="1"/>
          </p:nvPr>
        </p:nvSpPr>
        <p:spPr>
          <a:xfrm>
            <a:off x="468553" y="4424555"/>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8" name="Content Placeholder 2">
            <a:extLst>
              <a:ext uri="{FF2B5EF4-FFF2-40B4-BE49-F238E27FC236}">
                <a16:creationId xmlns:a16="http://schemas.microsoft.com/office/drawing/2014/main" id="{B0C878EC-937E-4122-9875-59BA786C2387}"/>
              </a:ext>
            </a:extLst>
          </p:cNvPr>
          <p:cNvSpPr>
            <a:spLocks noGrp="1"/>
          </p:cNvSpPr>
          <p:nvPr>
            <p:ph idx="20" hasCustomPrompt="1"/>
          </p:nvPr>
        </p:nvSpPr>
        <p:spPr>
          <a:xfrm>
            <a:off x="4725592" y="4424555"/>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4CEE2593-7D67-AC40-9D1F-A839338985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1" name="Text Placeholder 4">
            <a:extLst>
              <a:ext uri="{FF2B5EF4-FFF2-40B4-BE49-F238E27FC236}">
                <a16:creationId xmlns:a16="http://schemas.microsoft.com/office/drawing/2014/main" id="{8EF178F9-97EC-8F45-B9D0-BF5A7BF17B82}"/>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10622571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UBTITLE + 3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260215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Content Placeholder 2">
            <a:extLst>
              <a:ext uri="{FF2B5EF4-FFF2-40B4-BE49-F238E27FC236}">
                <a16:creationId xmlns:a16="http://schemas.microsoft.com/office/drawing/2014/main" id="{1FBFF86A-55FF-4667-A474-410A55DE5258}"/>
              </a:ext>
            </a:extLst>
          </p:cNvPr>
          <p:cNvSpPr>
            <a:spLocks noGrp="1"/>
          </p:cNvSpPr>
          <p:nvPr>
            <p:ph idx="1" hasCustomPrompt="1"/>
          </p:nvPr>
        </p:nvSpPr>
        <p:spPr>
          <a:xfrm>
            <a:off x="468553"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2" name="Content Placeholder 2">
            <a:extLst>
              <a:ext uri="{FF2B5EF4-FFF2-40B4-BE49-F238E27FC236}">
                <a16:creationId xmlns:a16="http://schemas.microsoft.com/office/drawing/2014/main" id="{1C3628C1-6684-4037-A95B-E7C3A7E444A2}"/>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3" name="Content Placeholder 2">
            <a:extLst>
              <a:ext uri="{FF2B5EF4-FFF2-40B4-BE49-F238E27FC236}">
                <a16:creationId xmlns:a16="http://schemas.microsoft.com/office/drawing/2014/main" id="{CF356DB6-8ABE-49EB-B67F-F69F88925969}"/>
              </a:ext>
            </a:extLst>
          </p:cNvPr>
          <p:cNvSpPr>
            <a:spLocks noGrp="1"/>
          </p:cNvSpPr>
          <p:nvPr>
            <p:ph idx="18" hasCustomPrompt="1"/>
          </p:nvPr>
        </p:nvSpPr>
        <p:spPr>
          <a:xfrm>
            <a:off x="2602152" y="4429200"/>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18732566-D1B1-2646-BB74-04F2A6A6BF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1" name="Text Placeholder 4">
            <a:extLst>
              <a:ext uri="{FF2B5EF4-FFF2-40B4-BE49-F238E27FC236}">
                <a16:creationId xmlns:a16="http://schemas.microsoft.com/office/drawing/2014/main" id="{951157B3-F0D7-964E-A2D9-4D0068EAC7FB}"/>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39468614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INSTITUT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1EA45C-2783-2141-B9EA-8DE9ACB93142}"/>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Shape">
            <a:extLst>
              <a:ext uri="{FF2B5EF4-FFF2-40B4-BE49-F238E27FC236}">
                <a16:creationId xmlns:a16="http://schemas.microsoft.com/office/drawing/2014/main" id="{D0E91E53-06E2-A945-98CC-250A99B4FEFB}"/>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6C2C5490-DA83-8745-8D5D-138F02150CEF}"/>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8402748"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a:extLst>
              <a:ext uri="{FF2B5EF4-FFF2-40B4-BE49-F238E27FC236}">
                <a16:creationId xmlns:a16="http://schemas.microsoft.com/office/drawing/2014/main" id="{763161F4-DEBD-8549-BAC2-88340262F1F8}"/>
              </a:ext>
            </a:extLst>
          </p:cNvPr>
          <p:cNvSpPr>
            <a:spLocks noGrp="1"/>
          </p:cNvSpPr>
          <p:nvPr>
            <p:ph type="pic" sz="quarter" idx="11" hasCustomPrompt="1"/>
          </p:nvPr>
        </p:nvSpPr>
        <p:spPr>
          <a:xfrm>
            <a:off x="7113180" y="170056"/>
            <a:ext cx="1687920" cy="1084521"/>
          </a:xfrm>
        </p:spPr>
        <p:txBody>
          <a:bodyPr>
            <a:noAutofit/>
          </a:bodyPr>
          <a:lstStyle>
            <a:lvl1pPr>
              <a:defRPr>
                <a:solidFill>
                  <a:schemeClr val="bg1"/>
                </a:solidFill>
              </a:defRPr>
            </a:lvl1pPr>
          </a:lstStyle>
          <a:p>
            <a:r>
              <a:rPr lang="en-US" dirty="0"/>
              <a:t>Insert logo here</a:t>
            </a:r>
          </a:p>
        </p:txBody>
      </p:sp>
      <p:cxnSp>
        <p:nvCxnSpPr>
          <p:cNvPr id="18" name="Straight Connector 17">
            <a:extLst>
              <a:ext uri="{FF2B5EF4-FFF2-40B4-BE49-F238E27FC236}">
                <a16:creationId xmlns:a16="http://schemas.microsoft.com/office/drawing/2014/main" id="{F6621951-0364-634F-A285-95CF1365ECAD}"/>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1" name="Title 1">
            <a:extLst>
              <a:ext uri="{FF2B5EF4-FFF2-40B4-BE49-F238E27FC236}">
                <a16:creationId xmlns:a16="http://schemas.microsoft.com/office/drawing/2014/main" id="{AB097A5C-CAAA-6547-ADEE-1AA3EA35D42C}"/>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22" name="Slide Number Placeholder 6">
            <a:extLst>
              <a:ext uri="{FF2B5EF4-FFF2-40B4-BE49-F238E27FC236}">
                <a16:creationId xmlns:a16="http://schemas.microsoft.com/office/drawing/2014/main" id="{2FE030EF-B51F-8F47-8998-2EBE1EF5AB0F}"/>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pic>
        <p:nvPicPr>
          <p:cNvPr id="15" name="Picture 14">
            <a:extLst>
              <a:ext uri="{FF2B5EF4-FFF2-40B4-BE49-F238E27FC236}">
                <a16:creationId xmlns:a16="http://schemas.microsoft.com/office/drawing/2014/main" id="{D0D92D6F-2A8D-8746-9555-5FF0A14CF7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6" name="Text Placeholder 4">
            <a:extLst>
              <a:ext uri="{FF2B5EF4-FFF2-40B4-BE49-F238E27FC236}">
                <a16:creationId xmlns:a16="http://schemas.microsoft.com/office/drawing/2014/main" id="{646218A4-296A-7441-B063-616658B6F48A}"/>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673148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INSTITUTE - IMAG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1EA45C-2783-2141-B9EA-8DE9ACB93142}"/>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Shape">
            <a:extLst>
              <a:ext uri="{FF2B5EF4-FFF2-40B4-BE49-F238E27FC236}">
                <a16:creationId xmlns:a16="http://schemas.microsoft.com/office/drawing/2014/main" id="{D0E91E53-06E2-A945-98CC-250A99B4FEFB}"/>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6C2C5490-DA83-8745-8D5D-138F02150CEF}"/>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3958947"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a:extLst>
              <a:ext uri="{FF2B5EF4-FFF2-40B4-BE49-F238E27FC236}">
                <a16:creationId xmlns:a16="http://schemas.microsoft.com/office/drawing/2014/main" id="{763161F4-DEBD-8549-BAC2-88340262F1F8}"/>
              </a:ext>
            </a:extLst>
          </p:cNvPr>
          <p:cNvSpPr>
            <a:spLocks noGrp="1"/>
          </p:cNvSpPr>
          <p:nvPr>
            <p:ph type="pic" sz="quarter" idx="11" hasCustomPrompt="1"/>
          </p:nvPr>
        </p:nvSpPr>
        <p:spPr>
          <a:xfrm>
            <a:off x="7113180" y="170056"/>
            <a:ext cx="1687920" cy="1084521"/>
          </a:xfrm>
        </p:spPr>
        <p:txBody>
          <a:bodyPr>
            <a:noAutofit/>
          </a:bodyPr>
          <a:lstStyle>
            <a:lvl1pPr>
              <a:defRPr>
                <a:solidFill>
                  <a:schemeClr val="bg1"/>
                </a:solidFill>
              </a:defRPr>
            </a:lvl1pPr>
          </a:lstStyle>
          <a:p>
            <a:r>
              <a:rPr lang="en-US" dirty="0"/>
              <a:t>Insert logo here</a:t>
            </a:r>
          </a:p>
        </p:txBody>
      </p:sp>
      <p:cxnSp>
        <p:nvCxnSpPr>
          <p:cNvPr id="18" name="Straight Connector 17">
            <a:extLst>
              <a:ext uri="{FF2B5EF4-FFF2-40B4-BE49-F238E27FC236}">
                <a16:creationId xmlns:a16="http://schemas.microsoft.com/office/drawing/2014/main" id="{F6621951-0364-634F-A285-95CF1365ECAD}"/>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1" name="Title 1">
            <a:extLst>
              <a:ext uri="{FF2B5EF4-FFF2-40B4-BE49-F238E27FC236}">
                <a16:creationId xmlns:a16="http://schemas.microsoft.com/office/drawing/2014/main" id="{AB097A5C-CAAA-6547-ADEE-1AA3EA35D42C}"/>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22" name="Slide Number Placeholder 6">
            <a:extLst>
              <a:ext uri="{FF2B5EF4-FFF2-40B4-BE49-F238E27FC236}">
                <a16:creationId xmlns:a16="http://schemas.microsoft.com/office/drawing/2014/main" id="{2FE030EF-B51F-8F47-8998-2EBE1EF5AB0F}"/>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pic>
        <p:nvPicPr>
          <p:cNvPr id="15" name="Picture 14">
            <a:extLst>
              <a:ext uri="{FF2B5EF4-FFF2-40B4-BE49-F238E27FC236}">
                <a16:creationId xmlns:a16="http://schemas.microsoft.com/office/drawing/2014/main" id="{D0D92D6F-2A8D-8746-9555-5FF0A14CF7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6" name="Text Placeholder 4">
            <a:extLst>
              <a:ext uri="{FF2B5EF4-FFF2-40B4-BE49-F238E27FC236}">
                <a16:creationId xmlns:a16="http://schemas.microsoft.com/office/drawing/2014/main" id="{646218A4-296A-7441-B063-616658B6F48A}"/>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
        <p:nvSpPr>
          <p:cNvPr id="4" name="Picture Placeholder 3">
            <a:extLst>
              <a:ext uri="{FF2B5EF4-FFF2-40B4-BE49-F238E27FC236}">
                <a16:creationId xmlns:a16="http://schemas.microsoft.com/office/drawing/2014/main" id="{3BE7B4B9-C2E5-584C-A6FD-1E6E7F8D1EBD}"/>
              </a:ext>
            </a:extLst>
          </p:cNvPr>
          <p:cNvSpPr>
            <a:spLocks noGrp="1"/>
          </p:cNvSpPr>
          <p:nvPr>
            <p:ph type="pic" sz="quarter" idx="12"/>
          </p:nvPr>
        </p:nvSpPr>
        <p:spPr>
          <a:xfrm>
            <a:off x="4593152" y="1708150"/>
            <a:ext cx="4191000" cy="4648200"/>
          </a:xfrm>
        </p:spPr>
        <p:txBody>
          <a:bodyPr/>
          <a:lstStyle/>
          <a:p>
            <a:endParaRPr lang="en-US" dirty="0"/>
          </a:p>
        </p:txBody>
      </p:sp>
    </p:spTree>
    <p:custDataLst>
      <p:tags r:id="rId1"/>
    </p:custDataLst>
    <p:extLst>
      <p:ext uri="{BB962C8B-B14F-4D97-AF65-F5344CB8AC3E}">
        <p14:creationId xmlns:p14="http://schemas.microsoft.com/office/powerpoint/2010/main" val="28206510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EPT - IMAGE +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B7CE0A-478C-934E-B0F2-25D6110333DE}"/>
              </a:ext>
            </a:extLst>
          </p:cNvPr>
          <p:cNvSpPr/>
          <p:nvPr userDrawn="1"/>
        </p:nvSpPr>
        <p:spPr>
          <a:xfrm>
            <a:off x="4572000" y="0"/>
            <a:ext cx="4572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Shape">
            <a:extLst>
              <a:ext uri="{FF2B5EF4-FFF2-40B4-BE49-F238E27FC236}">
                <a16:creationId xmlns:a16="http://schemas.microsoft.com/office/drawing/2014/main" id="{364FEA06-3D67-1140-B0E3-7F3BE884D5FB}"/>
              </a:ext>
            </a:extLst>
          </p:cNvPr>
          <p:cNvSpPr/>
          <p:nvPr userDrawn="1"/>
        </p:nvSpPr>
        <p:spPr>
          <a:xfrm>
            <a:off x="4572000" y="5564185"/>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3" name="Picture Placeholder 2">
            <a:extLst>
              <a:ext uri="{FF2B5EF4-FFF2-40B4-BE49-F238E27FC236}">
                <a16:creationId xmlns:a16="http://schemas.microsoft.com/office/drawing/2014/main" id="{25BC9E4E-DC08-F04A-907F-38011949DDF6}"/>
              </a:ext>
            </a:extLst>
          </p:cNvPr>
          <p:cNvSpPr>
            <a:spLocks noGrp="1"/>
          </p:cNvSpPr>
          <p:nvPr>
            <p:ph type="pic" sz="quarter" idx="10"/>
          </p:nvPr>
        </p:nvSpPr>
        <p:spPr>
          <a:xfrm>
            <a:off x="1" y="0"/>
            <a:ext cx="4571999" cy="6858000"/>
          </a:xfrm>
        </p:spPr>
        <p:txBody>
          <a:bodyPr/>
          <a:lstStyle/>
          <a:p>
            <a:endParaRPr lang="en-US" dirty="0"/>
          </a:p>
        </p:txBody>
      </p:sp>
      <p:sp>
        <p:nvSpPr>
          <p:cNvPr id="15" name="Title Placeholder 1">
            <a:extLst>
              <a:ext uri="{FF2B5EF4-FFF2-40B4-BE49-F238E27FC236}">
                <a16:creationId xmlns:a16="http://schemas.microsoft.com/office/drawing/2014/main" id="{C1575737-3A06-C042-B28A-86B83C3E21C6}"/>
              </a:ext>
            </a:extLst>
          </p:cNvPr>
          <p:cNvSpPr>
            <a:spLocks noGrp="1"/>
          </p:cNvSpPr>
          <p:nvPr>
            <p:ph type="title" hasCustomPrompt="1"/>
          </p:nvPr>
        </p:nvSpPr>
        <p:spPr>
          <a:xfrm>
            <a:off x="4734561" y="502412"/>
            <a:ext cx="1355141" cy="3118104"/>
          </a:xfrm>
          <a:prstGeom prst="rect">
            <a:avLst/>
          </a:prstGeom>
        </p:spPr>
        <p:txBody>
          <a:bodyPr vert="horz" lIns="91440" tIns="45720" rIns="91440" bIns="45720" rtlCol="0" anchor="ctr">
            <a:noAutofit/>
          </a:bodyPr>
          <a:lstStyle>
            <a:lvl1pPr>
              <a:defRPr sz="16000">
                <a:solidFill>
                  <a:srgbClr val="00A8E1"/>
                </a:solidFill>
                <a:latin typeface="+mj-lt"/>
              </a:defRPr>
            </a:lvl1pPr>
          </a:lstStyle>
          <a:p>
            <a:r>
              <a:rPr lang="en-US" dirty="0"/>
              <a:t>A</a:t>
            </a:r>
          </a:p>
        </p:txBody>
      </p:sp>
      <p:sp>
        <p:nvSpPr>
          <p:cNvPr id="16" name="Content Placeholder 18">
            <a:extLst>
              <a:ext uri="{FF2B5EF4-FFF2-40B4-BE49-F238E27FC236}">
                <a16:creationId xmlns:a16="http://schemas.microsoft.com/office/drawing/2014/main" id="{107172E8-0BD8-F544-908A-019163C1B571}"/>
              </a:ext>
            </a:extLst>
          </p:cNvPr>
          <p:cNvSpPr>
            <a:spLocks noGrp="1"/>
          </p:cNvSpPr>
          <p:nvPr>
            <p:ph sz="quarter" idx="11"/>
          </p:nvPr>
        </p:nvSpPr>
        <p:spPr>
          <a:xfrm>
            <a:off x="4823127" y="1888744"/>
            <a:ext cx="3955114" cy="914400"/>
          </a:xfrm>
        </p:spPr>
        <p:txBody>
          <a:bodyPr>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vl2pPr marL="609352" indent="0">
              <a:buFontTx/>
              <a:buNone/>
              <a:defRPr sz="3600">
                <a:solidFill>
                  <a:schemeClr val="bg1"/>
                </a:solidFill>
                <a:latin typeface="Arial" panose="020B0604020202020204" pitchFamily="34" charset="0"/>
                <a:cs typeface="Arial" panose="020B0604020202020204" pitchFamily="34" charset="0"/>
              </a:defRPr>
            </a:lvl2pPr>
            <a:lvl3pPr marL="1218702" indent="0">
              <a:buFontTx/>
              <a:buNone/>
              <a:defRPr sz="3600">
                <a:solidFill>
                  <a:schemeClr val="bg1"/>
                </a:solidFill>
                <a:latin typeface="Arial" panose="020B0604020202020204" pitchFamily="34" charset="0"/>
                <a:cs typeface="Arial" panose="020B0604020202020204" pitchFamily="34" charset="0"/>
              </a:defRPr>
            </a:lvl3pPr>
            <a:lvl4pPr marL="1828052" indent="0">
              <a:buFontTx/>
              <a:buNone/>
              <a:defRPr sz="3600">
                <a:solidFill>
                  <a:schemeClr val="bg1"/>
                </a:solidFill>
                <a:latin typeface="Arial" panose="020B0604020202020204" pitchFamily="34" charset="0"/>
                <a:cs typeface="Arial" panose="020B0604020202020204" pitchFamily="34" charset="0"/>
              </a:defRPr>
            </a:lvl4pPr>
            <a:lvl5pPr marL="2437404" indent="0">
              <a:buFontTx/>
              <a:buNone/>
              <a:defRPr sz="3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7" name="Text Placeholder 13">
            <a:extLst>
              <a:ext uri="{FF2B5EF4-FFF2-40B4-BE49-F238E27FC236}">
                <a16:creationId xmlns:a16="http://schemas.microsoft.com/office/drawing/2014/main" id="{0A428D6A-B377-6F43-BA57-D036EAC6A5CC}"/>
              </a:ext>
            </a:extLst>
          </p:cNvPr>
          <p:cNvSpPr>
            <a:spLocks noGrp="1"/>
          </p:cNvSpPr>
          <p:nvPr>
            <p:ph type="body" sz="quarter" idx="12"/>
          </p:nvPr>
        </p:nvSpPr>
        <p:spPr>
          <a:xfrm>
            <a:off x="4822825" y="2925064"/>
            <a:ext cx="3955415" cy="3069336"/>
          </a:xfrm>
        </p:spPr>
        <p:txBody>
          <a:bodyPr>
            <a:noAutofit/>
          </a:bodyPr>
          <a:lstStyle>
            <a:lvl1pPr marL="120650" indent="-120650">
              <a:tabLst/>
              <a:defRPr sz="1400">
                <a:solidFill>
                  <a:schemeClr val="bg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dirty="0"/>
              <a:t>Edit Master text styles</a:t>
            </a:r>
          </a:p>
        </p:txBody>
      </p:sp>
      <p:cxnSp>
        <p:nvCxnSpPr>
          <p:cNvPr id="22" name="Straight Connector 21">
            <a:extLst>
              <a:ext uri="{FF2B5EF4-FFF2-40B4-BE49-F238E27FC236}">
                <a16:creationId xmlns:a16="http://schemas.microsoft.com/office/drawing/2014/main" id="{5C216FAC-B767-B347-8CC7-3DCA5840C23F}"/>
              </a:ext>
            </a:extLst>
          </p:cNvPr>
          <p:cNvCxnSpPr>
            <a:cxnSpLocks/>
          </p:cNvCxnSpPr>
          <p:nvPr userDrawn="1"/>
        </p:nvCxnSpPr>
        <p:spPr>
          <a:xfrm>
            <a:off x="8483794" y="6447271"/>
            <a:ext cx="0" cy="267883"/>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
        <p:nvSpPr>
          <p:cNvPr id="23" name="Slide Number Placeholder 6">
            <a:extLst>
              <a:ext uri="{FF2B5EF4-FFF2-40B4-BE49-F238E27FC236}">
                <a16:creationId xmlns:a16="http://schemas.microsoft.com/office/drawing/2014/main" id="{2A739097-FCBD-364F-9AFE-4D06F94CB901}"/>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solidFill>
              </a:defRPr>
            </a:lvl1pPr>
          </a:lstStyle>
          <a:p>
            <a:fld id="{7B67A630-6DEE-4F45-9872-4A9386C88847}" type="slidenum">
              <a:rPr lang="en-US" smtClean="0"/>
              <a:pPr/>
              <a:t>‹#›</a:t>
            </a:fld>
            <a:endParaRPr lang="en-US" dirty="0"/>
          </a:p>
        </p:txBody>
      </p:sp>
      <p:pic>
        <p:nvPicPr>
          <p:cNvPr id="11" name="Picture 10">
            <a:extLst>
              <a:ext uri="{FF2B5EF4-FFF2-40B4-BE49-F238E27FC236}">
                <a16:creationId xmlns:a16="http://schemas.microsoft.com/office/drawing/2014/main" id="{5F24160B-4D19-E943-87A4-783C2E21192D}"/>
              </a:ext>
            </a:extLst>
          </p:cNvPr>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30327710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335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335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a:lvl1pPr>
          </a:lstStyle>
          <a:p>
            <a:pPr>
              <a:defRPr/>
            </a:pPr>
            <a:endParaRPr lang="en-US"/>
          </a:p>
          <a:p>
            <a:pPr>
              <a:defRPr/>
            </a:pPr>
            <a:endParaRPr lang="en-US"/>
          </a:p>
          <a:p>
            <a:pPr>
              <a:defRPr/>
            </a:pPr>
            <a:fld id="{E7B5EF86-D13D-4850-9DD2-87BCCB580FCF}" type="slidenum">
              <a:rPr lang="en-US"/>
              <a:pPr>
                <a:defRPr/>
              </a:pPr>
              <a:t>‹#›</a:t>
            </a:fld>
            <a:endParaRPr lang="en-US"/>
          </a:p>
        </p:txBody>
      </p:sp>
    </p:spTree>
    <p:extLst>
      <p:ext uri="{BB962C8B-B14F-4D97-AF65-F5344CB8AC3E}">
        <p14:creationId xmlns:p14="http://schemas.microsoft.com/office/powerpoint/2010/main" val="1787669312"/>
      </p:ext>
    </p:extLst>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4" name="Straight Connector 6"/>
          <p:cNvCxnSpPr>
            <a:cxnSpLocks noChangeShapeType="1"/>
          </p:cNvCxnSpPr>
          <p:nvPr userDrawn="1"/>
        </p:nvCxnSpPr>
        <p:spPr bwMode="auto">
          <a:xfrm>
            <a:off x="684213" y="1233488"/>
            <a:ext cx="7775575" cy="19050"/>
          </a:xfrm>
          <a:prstGeom prst="line">
            <a:avLst/>
          </a:prstGeom>
          <a:noFill/>
          <a:ln w="15875" algn="ctr">
            <a:solidFill>
              <a:schemeClr val="tx1"/>
            </a:solidFill>
            <a:round/>
            <a:headEnd/>
            <a:tailEnd/>
          </a:ln>
        </p:spPr>
      </p:cxnSp>
      <p:cxnSp>
        <p:nvCxnSpPr>
          <p:cNvPr id="5" name="Straight Connector 4"/>
          <p:cNvCxnSpPr/>
          <p:nvPr userDrawn="1"/>
        </p:nvCxnSpPr>
        <p:spPr bwMode="auto">
          <a:xfrm>
            <a:off x="660400" y="1074738"/>
            <a:ext cx="7785100" cy="1587"/>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671512" y="195262"/>
            <a:ext cx="7772400" cy="898525"/>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6"/>
          <p:cNvSpPr>
            <a:spLocks noGrp="1" noChangeArrowheads="1"/>
          </p:cNvSpPr>
          <p:nvPr>
            <p:ph type="sldNum" sz="quarter" idx="10"/>
          </p:nvPr>
        </p:nvSpPr>
        <p:spPr/>
        <p:txBody>
          <a:bodyPr/>
          <a:lstStyle>
            <a:lvl1pPr>
              <a:defRPr/>
            </a:lvl1pPr>
          </a:lstStyle>
          <a:p>
            <a:pPr>
              <a:defRPr/>
            </a:pPr>
            <a:endParaRPr lang="en-US"/>
          </a:p>
          <a:p>
            <a:pPr>
              <a:defRPr/>
            </a:pPr>
            <a:endParaRPr lang="en-US"/>
          </a:p>
          <a:p>
            <a:pPr>
              <a:defRPr/>
            </a:pPr>
            <a:fld id="{C2BBE27C-EAB7-4629-A847-53C95C8B1618}" type="slidenum">
              <a:rPr lang="en-US"/>
              <a:pPr>
                <a:defRPr/>
              </a:pPr>
              <a:t>‹#›</a:t>
            </a:fld>
            <a:r>
              <a:rPr lang="en-US"/>
              <a:t>    |    AAU Study Highlights    |    NorthShore    |    April  21, 2010</a:t>
            </a:r>
          </a:p>
        </p:txBody>
      </p:sp>
    </p:spTree>
    <p:extLst>
      <p:ext uri="{BB962C8B-B14F-4D97-AF65-F5344CB8AC3E}">
        <p14:creationId xmlns:p14="http://schemas.microsoft.com/office/powerpoint/2010/main" val="1355379026"/>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B8BEB86-460D-47CC-9347-A33D2320FEE6}" type="datetime1">
              <a:rPr lang="en-US" altLang="ja-JP"/>
              <a:pPr>
                <a:defRPr/>
              </a:pPr>
              <a:t>5/18/2020</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5616943-E090-48BD-85BF-C3499FDFE60E}" type="slidenum">
              <a:rPr lang="en-US" altLang="en-US"/>
              <a:pPr>
                <a:defRPr/>
              </a:pPr>
              <a:t>‹#›</a:t>
            </a:fld>
            <a:endParaRPr lang="en-US" altLang="en-US"/>
          </a:p>
        </p:txBody>
      </p:sp>
    </p:spTree>
    <p:extLst>
      <p:ext uri="{BB962C8B-B14F-4D97-AF65-F5344CB8AC3E}">
        <p14:creationId xmlns:p14="http://schemas.microsoft.com/office/powerpoint/2010/main" val="4117628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E8BE47-7B98-409F-8AB7-EBBB77D90BF3}" type="datetime1">
              <a:rPr lang="en-US" altLang="ja-JP"/>
              <a:pPr>
                <a:defRPr/>
              </a:pPr>
              <a:t>5/18/2020</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6C9FB53-311B-43CA-B7CE-1F80A678A235}" type="slidenum">
              <a:rPr lang="en-US" altLang="en-US"/>
              <a:pPr>
                <a:defRPr/>
              </a:pPr>
              <a:t>‹#›</a:t>
            </a:fld>
            <a:endParaRPr lang="en-US" altLang="en-US"/>
          </a:p>
        </p:txBody>
      </p:sp>
    </p:spTree>
    <p:extLst>
      <p:ext uri="{BB962C8B-B14F-4D97-AF65-F5344CB8AC3E}">
        <p14:creationId xmlns:p14="http://schemas.microsoft.com/office/powerpoint/2010/main" val="1856341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367D64-CF7F-42F3-8C27-B520EE2453CF}" type="datetime1">
              <a:rPr lang="en-US" altLang="ja-JP"/>
              <a:pPr>
                <a:defRPr/>
              </a:pPr>
              <a:t>5/18/2020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C650D0-02D5-42FB-907E-376816E2D544}" type="slidenum">
              <a:rPr lang="en-US" altLang="en-US"/>
              <a:pPr>
                <a:defRPr/>
              </a:pPr>
              <a:t>‹#›</a:t>
            </a:fld>
            <a:endParaRPr lang="en-US" altLang="en-US"/>
          </a:p>
        </p:txBody>
      </p:sp>
    </p:spTree>
    <p:extLst>
      <p:ext uri="{BB962C8B-B14F-4D97-AF65-F5344CB8AC3E}">
        <p14:creationId xmlns:p14="http://schemas.microsoft.com/office/powerpoint/2010/main" val="3892723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179569-1CBE-4B22-934C-222D1AA93EE5}" type="datetime1">
              <a:rPr lang="en-US" altLang="ja-JP"/>
              <a:pPr>
                <a:defRPr/>
              </a:pPr>
              <a:t>5/18/2020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6F6CB7-50F3-4CEB-A4DC-7F1C42559A55}" type="slidenum">
              <a:rPr lang="en-US" altLang="en-US"/>
              <a:pPr>
                <a:defRPr/>
              </a:pPr>
              <a:t>‹#›</a:t>
            </a:fld>
            <a:endParaRPr lang="en-US" altLang="en-US"/>
          </a:p>
        </p:txBody>
      </p:sp>
    </p:spTree>
    <p:extLst>
      <p:ext uri="{BB962C8B-B14F-4D97-AF65-F5344CB8AC3E}">
        <p14:creationId xmlns:p14="http://schemas.microsoft.com/office/powerpoint/2010/main" val="3620037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3.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image" Target="../media/image3.png"/><Relationship Id="rId2" Type="http://schemas.openxmlformats.org/officeDocument/2006/relationships/slideLayout" Target="../slideLayouts/slideLayout47.xml"/><Relationship Id="rId16" Type="http://schemas.openxmlformats.org/officeDocument/2006/relationships/tags" Target="../tags/tag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customXml" Target="../../customXml/item1.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7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a:defRPr/>
            </a:pPr>
            <a:fld id="{26218B61-2C44-4426-BE0D-62AFE46C727B}" type="datetime1">
              <a:rPr lang="en-US" altLang="ja-JP"/>
              <a:pPr>
                <a:defRPr/>
              </a:pPr>
              <a:t>5/18/2020</a:t>
            </a:fld>
            <a:endParaRPr lang="en-US" altLang="en-US"/>
          </a:p>
        </p:txBody>
      </p:sp>
      <p:sp>
        <p:nvSpPr>
          <p:cNvPr id="5" name="Footer Placeholder 4"/>
          <p:cNvSpPr>
            <a:spLocks noGrp="1"/>
          </p:cNvSpPr>
          <p:nvPr>
            <p:ph type="ftr" sz="quarter" idx="3"/>
          </p:nvPr>
        </p:nvSpPr>
        <p:spPr>
          <a:xfrm>
            <a:off x="3124200" y="635637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7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8215A01-EBC1-45C7-9A9D-8A83BBE998C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57200"/>
            <a:ext cx="7772400" cy="1143000"/>
          </a:xfrm>
          <a:prstGeom prst="rect">
            <a:avLst/>
          </a:prstGeom>
        </p:spPr>
        <p:txBody>
          <a:bodyPr vert="horz" lIns="91440" tIns="45720" rIns="91440" bIns="45720" rtlCol="0" anchor="ctr">
            <a:normAutofit/>
          </a:bodyPr>
          <a:lstStyle/>
          <a:p>
            <a:r>
              <a:rPr lang="en-US" sz="2400" b="1" dirty="0">
                <a:solidFill>
                  <a:srgbClr val="FF6600"/>
                </a:solidFill>
              </a:rPr>
              <a:t>SSM Health Care</a:t>
            </a:r>
          </a:p>
        </p:txBody>
      </p:sp>
      <p:sp>
        <p:nvSpPr>
          <p:cNvPr id="3" name="Text Placeholder 2"/>
          <p:cNvSpPr>
            <a:spLocks noGrp="1"/>
          </p:cNvSpPr>
          <p:nvPr>
            <p:ph type="body" idx="1"/>
          </p:nvPr>
        </p:nvSpPr>
        <p:spPr>
          <a:xfrm>
            <a:off x="914400" y="1752602"/>
            <a:ext cx="77724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705600" y="6172202"/>
            <a:ext cx="2133600" cy="365125"/>
          </a:xfrm>
          <a:prstGeom prst="rect">
            <a:avLst/>
          </a:prstGeom>
        </p:spPr>
        <p:txBody>
          <a:bodyPr vert="horz" lIns="91440" tIns="45720" rIns="91440" bIns="45720" rtlCol="0" anchor="ctr"/>
          <a:lstStyle>
            <a:lvl1pPr algn="r">
              <a:defRPr sz="900">
                <a:solidFill>
                  <a:schemeClr val="accent1"/>
                </a:solidFill>
              </a:defRPr>
            </a:lvl1pPr>
          </a:lstStyle>
          <a:p>
            <a:fld id="{DC3A0FE3-2AEB-479A-B783-BF858B1B727D}" type="slidenum">
              <a:rPr lang="en-US" smtClean="0"/>
              <a:pPr/>
              <a:t>‹#›</a:t>
            </a:fld>
            <a:endParaRPr lang="en-US" dirty="0"/>
          </a:p>
        </p:txBody>
      </p:sp>
    </p:spTree>
    <p:extLst>
      <p:ext uri="{BB962C8B-B14F-4D97-AF65-F5344CB8AC3E}">
        <p14:creationId xmlns:p14="http://schemas.microsoft.com/office/powerpoint/2010/main" val="12505680"/>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96" r:id="rId6"/>
  </p:sldLayoutIdLst>
  <p:hf hdr="0" ftr="0" dt="0"/>
  <p:txStyles>
    <p:titleStyle>
      <a:lvl1pPr marL="0" indent="0" algn="ctr" defTabSz="685800" rtl="0" eaLnBrk="1" latinLnBrk="0" hangingPunct="1">
        <a:spcBef>
          <a:spcPct val="0"/>
        </a:spcBef>
        <a:buFontTx/>
        <a:buNone/>
        <a:defRPr sz="3000" b="0" u="none"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rgbClr val="233947"/>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rgbClr val="233947"/>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rgbClr val="233947"/>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rgbClr val="233947"/>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rgbClr val="233947"/>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B9DDA051-A975-4FCB-9366-9E06DCEC0627}" type="datetimeFigureOut">
              <a:rPr lang="en-US" smtClean="0"/>
              <a:t>5/18/2020</a:t>
            </a:fld>
            <a:endParaRPr lang="en-US" dirty="0"/>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lumMod val="75000"/>
                  </a:schemeClr>
                </a:solidFill>
              </a:defRPr>
            </a:lvl1pPr>
          </a:lstStyle>
          <a:p>
            <a:fld id="{C55BDA96-90F2-4C41-9BB9-026AFB743624}" type="slidenum">
              <a:rPr lang="en-US" smtClean="0"/>
              <a:t>‹#›</a:t>
            </a:fld>
            <a:endParaRPr lang="en-US" dirty="0"/>
          </a:p>
        </p:txBody>
      </p:sp>
    </p:spTree>
    <p:extLst>
      <p:ext uri="{BB962C8B-B14F-4D97-AF65-F5344CB8AC3E}">
        <p14:creationId xmlns:p14="http://schemas.microsoft.com/office/powerpoint/2010/main" val="1882739318"/>
      </p:ext>
    </p:extLst>
  </p:cSld>
  <p:clrMap bg1="lt1" tx1="dk1" bg2="lt2" tx2="dk2" accent1="accent1" accent2="accent2" accent3="accent3" accent4="accent4" accent5="accent5" accent6="accent6" hlink="hlink" folHlink="folHlink"/>
  <p:sldLayoutIdLst>
    <p:sldLayoutId id="2147484267" r:id="rId1"/>
    <p:sldLayoutId id="2147484268" r:id="rId2"/>
    <p:sldLayoutId id="2147484269" r:id="rId3"/>
    <p:sldLayoutId id="2147484270" r:id="rId4"/>
    <p:sldLayoutId id="2147484271" r:id="rId5"/>
    <p:sldLayoutId id="2147484272" r:id="rId6"/>
    <p:sldLayoutId id="2147484273" r:id="rId7"/>
    <p:sldLayoutId id="2147484274" r:id="rId8"/>
    <p:sldLayoutId id="2147484275" r:id="rId9"/>
    <p:sldLayoutId id="2147484276" r:id="rId10"/>
    <p:sldLayoutId id="2147484277" r:id="rId11"/>
    <p:sldLayoutId id="2147484278" r:id="rId12"/>
    <p:sldLayoutId id="2147484279" r:id="rId13"/>
    <p:sldLayoutId id="2147484280" r:id="rId14"/>
    <p:sldLayoutId id="2147484281" r:id="rId15"/>
    <p:sldLayoutId id="2147484282" r:id="rId16"/>
  </p:sldLayoutIdLst>
  <p:txStyles>
    <p:titleStyle>
      <a:lvl1pPr algn="l" defTabSz="342900" rtl="0" eaLnBrk="1" latinLnBrk="0" hangingPunct="1">
        <a:spcBef>
          <a:spcPct val="0"/>
        </a:spcBef>
        <a:buNone/>
        <a:defRPr sz="27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lumMod val="75000"/>
          </a:schemeClr>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lumMod val="75000"/>
          </a:schemeClr>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4" y="705124"/>
            <a:ext cx="8272212"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35894" y="2336003"/>
            <a:ext cx="8272212"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04464" y="5956138"/>
            <a:ext cx="2133599" cy="365125"/>
          </a:xfrm>
          <a:prstGeom prst="rect">
            <a:avLst/>
          </a:prstGeom>
        </p:spPr>
        <p:txBody>
          <a:bodyPr vert="horz" lIns="91440" tIns="45720" rIns="91440" bIns="45720" rtlCol="0" anchor="ctr"/>
          <a:lstStyle>
            <a:lvl1pPr algn="r">
              <a:defRPr sz="900">
                <a:solidFill>
                  <a:schemeClr val="accent2"/>
                </a:solidFill>
              </a:defRPr>
            </a:lvl1pPr>
          </a:lstStyle>
          <a:p>
            <a:pPr>
              <a:defRPr/>
            </a:pPr>
            <a:endParaRPr lang="en-US" dirty="0"/>
          </a:p>
        </p:txBody>
      </p:sp>
      <p:sp>
        <p:nvSpPr>
          <p:cNvPr id="5" name="Footer Placeholder 4"/>
          <p:cNvSpPr>
            <a:spLocks noGrp="1"/>
          </p:cNvSpPr>
          <p:nvPr>
            <p:ph type="ftr" sz="quarter" idx="3"/>
          </p:nvPr>
        </p:nvSpPr>
        <p:spPr>
          <a:xfrm>
            <a:off x="435894" y="5951812"/>
            <a:ext cx="5187908" cy="365125"/>
          </a:xfrm>
          <a:prstGeom prst="rect">
            <a:avLst/>
          </a:prstGeom>
        </p:spPr>
        <p:txBody>
          <a:bodyPr vert="horz" lIns="91440" tIns="45720" rIns="91440" bIns="45720" rtlCol="0" anchor="ctr"/>
          <a:lstStyle>
            <a:lvl1pPr algn="l">
              <a:defRPr sz="900" cap="all">
                <a:solidFill>
                  <a:schemeClr val="accent2"/>
                </a:solidFill>
              </a:defRPr>
            </a:lvl1pPr>
          </a:lstStyle>
          <a:p>
            <a:pPr>
              <a:defRPr/>
            </a:pPr>
            <a:endParaRPr lang="en-US" dirty="0"/>
          </a:p>
        </p:txBody>
      </p:sp>
      <p:sp>
        <p:nvSpPr>
          <p:cNvPr id="6" name="Slide Number Placeholder 5"/>
          <p:cNvSpPr>
            <a:spLocks noGrp="1"/>
          </p:cNvSpPr>
          <p:nvPr>
            <p:ph type="sldNum" sz="quarter" idx="4"/>
          </p:nvPr>
        </p:nvSpPr>
        <p:spPr>
          <a:xfrm>
            <a:off x="7918725" y="5956138"/>
            <a:ext cx="789383" cy="365125"/>
          </a:xfrm>
          <a:prstGeom prst="rect">
            <a:avLst/>
          </a:prstGeom>
        </p:spPr>
        <p:txBody>
          <a:bodyPr vert="horz" lIns="91440" tIns="45720" rIns="91440" bIns="45720" rtlCol="0" anchor="ctr"/>
          <a:lstStyle>
            <a:lvl1pPr algn="r">
              <a:defRPr sz="900">
                <a:solidFill>
                  <a:schemeClr val="accent2"/>
                </a:solidFill>
              </a:defRPr>
            </a:lvl1pPr>
          </a:lstStyle>
          <a:p>
            <a:pPr>
              <a:defRPr/>
            </a:pPr>
            <a:fld id="{5C227EB3-3235-4919-BE0D-CBC1DFB3DDAA}" type="slidenum">
              <a:rPr lang="en-US" smtClean="0"/>
              <a:pPr>
                <a:defRPr/>
              </a:pPr>
              <a:t>‹#›</a:t>
            </a:fld>
            <a:endParaRPr lang="en-US" dirty="0"/>
          </a:p>
        </p:txBody>
      </p:sp>
      <p:sp>
        <p:nvSpPr>
          <p:cNvPr id="9" name="Rectangle 8"/>
          <p:cNvSpPr/>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181373"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92712750"/>
      </p:ext>
    </p:extLst>
  </p:cSld>
  <p:clrMap bg1="lt1" tx1="dk1" bg2="lt2" tx2="dk2" accent1="accent1" accent2="accent2" accent3="accent3" accent4="accent4" accent5="accent5" accent6="accent6" hlink="hlink" folHlink="folHlink"/>
  <p:sldLayoutIdLst>
    <p:sldLayoutId id="2147484284" r:id="rId1"/>
    <p:sldLayoutId id="2147484285" r:id="rId2"/>
    <p:sldLayoutId id="2147484286" r:id="rId3"/>
    <p:sldLayoutId id="2147484287" r:id="rId4"/>
    <p:sldLayoutId id="2147484288" r:id="rId5"/>
    <p:sldLayoutId id="2147484289" r:id="rId6"/>
    <p:sldLayoutId id="2147484290" r:id="rId7"/>
    <p:sldLayoutId id="2147484291" r:id="rId8"/>
    <p:sldLayoutId id="2147484292" r:id="rId9"/>
    <p:sldLayoutId id="2147484293" r:id="rId10"/>
    <p:sldLayoutId id="2147484294" r:id="rId11"/>
    <p:sldLayoutId id="2147484295"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452931"/>
            <a:ext cx="8572500" cy="1143000"/>
          </a:xfrm>
          <a:prstGeom prst="rect">
            <a:avLst/>
          </a:prstGeom>
        </p:spPr>
        <p:txBody>
          <a:bodyPr vert="horz" lIns="121932" tIns="60965" rIns="121932" bIns="60965" rtlCol="0" anchor="t">
            <a:normAutofit/>
          </a:bodyPr>
          <a:lstStyle/>
          <a:p>
            <a:r>
              <a:rPr lang="en-US" dirty="0"/>
              <a:t>Click to edit Master title style</a:t>
            </a:r>
          </a:p>
        </p:txBody>
      </p:sp>
      <p:sp>
        <p:nvSpPr>
          <p:cNvPr id="3" name="Text Placeholder 2"/>
          <p:cNvSpPr>
            <a:spLocks noGrp="1"/>
          </p:cNvSpPr>
          <p:nvPr>
            <p:ph type="body" idx="1"/>
          </p:nvPr>
        </p:nvSpPr>
        <p:spPr>
          <a:xfrm>
            <a:off x="381403" y="1604789"/>
            <a:ext cx="8402749" cy="4238450"/>
          </a:xfrm>
          <a:prstGeom prst="rect">
            <a:avLst/>
          </a:prstGeom>
        </p:spPr>
        <p:txBody>
          <a:bodyPr vert="horz" lIns="121932" tIns="60965" rIns="121932" bIns="60965"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6"/>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cxnSp>
        <p:nvCxnSpPr>
          <p:cNvPr id="14" name="Straight Connector 13">
            <a:extLst>
              <a:ext uri="{FF2B5EF4-FFF2-40B4-BE49-F238E27FC236}">
                <a16:creationId xmlns:a16="http://schemas.microsoft.com/office/drawing/2014/main" id="{186E5B08-D367-AE4D-9A0D-845D230B5631}"/>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pic>
        <p:nvPicPr>
          <p:cNvPr id="7" name="Picture 6">
            <a:extLst>
              <a:ext uri="{FF2B5EF4-FFF2-40B4-BE49-F238E27FC236}">
                <a16:creationId xmlns:a16="http://schemas.microsoft.com/office/drawing/2014/main" id="{8C63AA78-D5E6-C844-94E6-23F0A6B45EA2}"/>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4" name="TextBox 3">
            <a:extLst>
              <a:ext uri="{FF2B5EF4-FFF2-40B4-BE49-F238E27FC236}">
                <a16:creationId xmlns:a16="http://schemas.microsoft.com/office/drawing/2014/main" id="{819911D3-C2DB-8242-8965-3E8355B711AA}"/>
              </a:ext>
            </a:extLst>
          </p:cNvPr>
          <p:cNvSpPr txBox="1"/>
          <p:nvPr userDrawn="1"/>
        </p:nvSpPr>
        <p:spPr>
          <a:xfrm>
            <a:off x="-596348" y="2117035"/>
            <a:ext cx="0" cy="0"/>
          </a:xfrm>
          <a:prstGeom prst="rect">
            <a:avLst/>
          </a:prstGeom>
        </p:spPr>
        <p:txBody>
          <a:bodyPr wrap="none" lIns="121869" tIns="60933" rIns="121869" bIns="60933" rtlCol="0" anchor="ctr">
            <a:noAutofit/>
          </a:bodyPr>
          <a:lstStyle/>
          <a:p>
            <a:pPr marL="0" indent="0">
              <a:spcBef>
                <a:spcPts val="0"/>
              </a:spcBef>
              <a:buNone/>
            </a:pPr>
            <a:endParaRPr lang="en-US" sz="2099" dirty="0">
              <a:solidFill>
                <a:schemeClr val="bg1">
                  <a:lumMod val="50000"/>
                </a:schemeClr>
              </a:solidFill>
              <a:cs typeface="Calibri"/>
            </a:endParaRPr>
          </a:p>
        </p:txBody>
      </p:sp>
    </p:spTree>
    <p:custDataLst>
      <p:custData r:id="rId15"/>
      <p:tags r:id="rId16"/>
    </p:custDataLst>
    <p:extLst>
      <p:ext uri="{BB962C8B-B14F-4D97-AF65-F5344CB8AC3E}">
        <p14:creationId xmlns:p14="http://schemas.microsoft.com/office/powerpoint/2010/main" val="1271404464"/>
      </p:ext>
    </p:extLst>
  </p:cSld>
  <p:clrMap bg1="lt1" tx1="dk1" bg2="lt2" tx2="dk2" accent1="accent1" accent2="accent2" accent3="accent3" accent4="accent4" accent5="accent5" accent6="accent6" hlink="hlink" folHlink="folHlink"/>
  <p:sldLayoutIdLst>
    <p:sldLayoutId id="2147484298" r:id="rId1"/>
    <p:sldLayoutId id="2147484299" r:id="rId2"/>
    <p:sldLayoutId id="2147484300" r:id="rId3"/>
    <p:sldLayoutId id="2147484301" r:id="rId4"/>
    <p:sldLayoutId id="2147484302" r:id="rId5"/>
    <p:sldLayoutId id="2147484303" r:id="rId6"/>
    <p:sldLayoutId id="2147484304" r:id="rId7"/>
    <p:sldLayoutId id="2147484305" r:id="rId8"/>
    <p:sldLayoutId id="2147484306" r:id="rId9"/>
    <p:sldLayoutId id="2147484307" r:id="rId10"/>
    <p:sldLayoutId id="2147484308" r:id="rId11"/>
    <p:sldLayoutId id="2147484309" r:id="rId12"/>
    <p:sldLayoutId id="2147484310" r:id="rId13"/>
  </p:sldLayoutIdLst>
  <p:hf hdr="0" ftr="0" dt="0"/>
  <p:txStyles>
    <p:titleStyle>
      <a:lvl1pPr algn="l" defTabSz="609351" rtl="0" eaLnBrk="1" latinLnBrk="0" hangingPunct="1">
        <a:spcBef>
          <a:spcPct val="0"/>
        </a:spcBef>
        <a:buNone/>
        <a:defRPr sz="3200" b="1" kern="1200" spc="0">
          <a:solidFill>
            <a:schemeClr val="tx1">
              <a:lumMod val="90000"/>
              <a:lumOff val="10000"/>
            </a:schemeClr>
          </a:solidFill>
          <a:latin typeface="Arial" panose="020B0604020202020204" pitchFamily="34" charset="0"/>
          <a:ea typeface="+mj-ea"/>
          <a:cs typeface="Arial" panose="020B0604020202020204" pitchFamily="34" charset="0"/>
        </a:defRPr>
      </a:lvl1pPr>
    </p:titleStyle>
    <p:bodyStyle>
      <a:lvl1pPr marL="457014" indent="-457014" algn="l" defTabSz="609351" rtl="0" eaLnBrk="1" latinLnBrk="0" hangingPunct="1">
        <a:spcBef>
          <a:spcPct val="20000"/>
        </a:spcBef>
        <a:buFont typeface="Arial"/>
        <a:buChar char="•"/>
        <a:defRPr sz="2499" kern="1200">
          <a:solidFill>
            <a:schemeClr val="tx1">
              <a:lumMod val="85000"/>
              <a:lumOff val="15000"/>
            </a:schemeClr>
          </a:solidFill>
          <a:latin typeface="+mn-lt"/>
          <a:ea typeface="+mn-ea"/>
          <a:cs typeface="+mn-cs"/>
        </a:defRPr>
      </a:lvl1pPr>
      <a:lvl2pPr marL="990195" indent="-380843" algn="l" defTabSz="609351" rtl="0" eaLnBrk="1" latinLnBrk="0" hangingPunct="1">
        <a:spcBef>
          <a:spcPct val="20000"/>
        </a:spcBef>
        <a:buFont typeface="Arial"/>
        <a:buChar char="–"/>
        <a:defRPr sz="2299" kern="1200">
          <a:solidFill>
            <a:schemeClr val="tx1">
              <a:lumMod val="85000"/>
              <a:lumOff val="15000"/>
            </a:schemeClr>
          </a:solidFill>
          <a:latin typeface="+mn-lt"/>
          <a:ea typeface="+mn-ea"/>
          <a:cs typeface="+mn-cs"/>
        </a:defRPr>
      </a:lvl2pPr>
      <a:lvl3pPr marL="1523376" indent="-304674" algn="l" defTabSz="609351" rtl="0" eaLnBrk="1" latinLnBrk="0" hangingPunct="1">
        <a:spcBef>
          <a:spcPct val="20000"/>
        </a:spcBef>
        <a:buFont typeface="Arial"/>
        <a:buChar char="•"/>
        <a:defRPr sz="1999" kern="1200">
          <a:solidFill>
            <a:schemeClr val="tx1">
              <a:lumMod val="85000"/>
              <a:lumOff val="15000"/>
            </a:schemeClr>
          </a:solidFill>
          <a:latin typeface="+mn-lt"/>
          <a:ea typeface="+mn-ea"/>
          <a:cs typeface="+mn-cs"/>
        </a:defRPr>
      </a:lvl3pPr>
      <a:lvl4pPr marL="2132726" indent="-304674" algn="l" defTabSz="609351" rtl="0" eaLnBrk="1" latinLnBrk="0" hangingPunct="1">
        <a:spcBef>
          <a:spcPct val="20000"/>
        </a:spcBef>
        <a:buFont typeface="Arial"/>
        <a:buChar char="–"/>
        <a:defRPr sz="1699" kern="1200">
          <a:solidFill>
            <a:schemeClr val="tx1">
              <a:lumMod val="85000"/>
              <a:lumOff val="15000"/>
            </a:schemeClr>
          </a:solidFill>
          <a:latin typeface="+mn-lt"/>
          <a:ea typeface="+mn-ea"/>
          <a:cs typeface="+mn-cs"/>
        </a:defRPr>
      </a:lvl4pPr>
      <a:lvl5pPr marL="2742078" indent="-304674" algn="l" defTabSz="609351" rtl="0" eaLnBrk="1" latinLnBrk="0" hangingPunct="1">
        <a:spcBef>
          <a:spcPct val="20000"/>
        </a:spcBef>
        <a:buFont typeface="Arial"/>
        <a:buChar char="»"/>
        <a:defRPr sz="1699" kern="1200">
          <a:solidFill>
            <a:schemeClr val="tx1">
              <a:lumMod val="85000"/>
              <a:lumOff val="15000"/>
            </a:schemeClr>
          </a:solidFill>
          <a:latin typeface="+mn-lt"/>
          <a:ea typeface="+mn-ea"/>
          <a:cs typeface="+mn-cs"/>
        </a:defRPr>
      </a:lvl5pPr>
      <a:lvl6pPr marL="3351429" indent="-304674" algn="l" defTabSz="609351" rtl="0" eaLnBrk="1" latinLnBrk="0" hangingPunct="1">
        <a:spcBef>
          <a:spcPct val="20000"/>
        </a:spcBef>
        <a:buFont typeface="Arial"/>
        <a:buChar char="•"/>
        <a:defRPr sz="2499" kern="1200">
          <a:solidFill>
            <a:schemeClr val="tx1"/>
          </a:solidFill>
          <a:latin typeface="+mn-lt"/>
          <a:ea typeface="+mn-ea"/>
          <a:cs typeface="+mn-cs"/>
        </a:defRPr>
      </a:lvl6pPr>
      <a:lvl7pPr marL="3960778" indent="-304674" algn="l" defTabSz="609351" rtl="0" eaLnBrk="1" latinLnBrk="0" hangingPunct="1">
        <a:spcBef>
          <a:spcPct val="20000"/>
        </a:spcBef>
        <a:buFont typeface="Arial"/>
        <a:buChar char="•"/>
        <a:defRPr sz="2499" kern="1200">
          <a:solidFill>
            <a:schemeClr val="tx1"/>
          </a:solidFill>
          <a:latin typeface="+mn-lt"/>
          <a:ea typeface="+mn-ea"/>
          <a:cs typeface="+mn-cs"/>
        </a:defRPr>
      </a:lvl7pPr>
      <a:lvl8pPr marL="4570128" indent="-304674" algn="l" defTabSz="609351" rtl="0" eaLnBrk="1" latinLnBrk="0" hangingPunct="1">
        <a:spcBef>
          <a:spcPct val="20000"/>
        </a:spcBef>
        <a:buFont typeface="Arial"/>
        <a:buChar char="•"/>
        <a:defRPr sz="2499" kern="1200">
          <a:solidFill>
            <a:schemeClr val="tx1"/>
          </a:solidFill>
          <a:latin typeface="+mn-lt"/>
          <a:ea typeface="+mn-ea"/>
          <a:cs typeface="+mn-cs"/>
        </a:defRPr>
      </a:lvl8pPr>
      <a:lvl9pPr marL="5179479" indent="-304674" algn="l" defTabSz="609351" rtl="0" eaLnBrk="1" latinLnBrk="0" hangingPunct="1">
        <a:spcBef>
          <a:spcPct val="20000"/>
        </a:spcBef>
        <a:buFont typeface="Arial"/>
        <a:buChar char="•"/>
        <a:defRPr sz="2499" kern="1200">
          <a:solidFill>
            <a:schemeClr val="tx1"/>
          </a:solidFill>
          <a:latin typeface="+mn-lt"/>
          <a:ea typeface="+mn-ea"/>
          <a:cs typeface="+mn-cs"/>
        </a:defRPr>
      </a:lvl9pPr>
    </p:bodyStyle>
    <p:otherStyle>
      <a:defPPr>
        <a:defRPr lang="en-US"/>
      </a:defPPr>
      <a:lvl1pPr marL="0" algn="l" defTabSz="609351" rtl="0" eaLnBrk="1" latinLnBrk="0" hangingPunct="1">
        <a:defRPr sz="2299" kern="1200">
          <a:solidFill>
            <a:schemeClr val="tx1"/>
          </a:solidFill>
          <a:latin typeface="+mn-lt"/>
          <a:ea typeface="+mn-ea"/>
          <a:cs typeface="+mn-cs"/>
        </a:defRPr>
      </a:lvl1pPr>
      <a:lvl2pPr marL="609351" algn="l" defTabSz="609351" rtl="0" eaLnBrk="1" latinLnBrk="0" hangingPunct="1">
        <a:defRPr sz="2299" kern="1200">
          <a:solidFill>
            <a:schemeClr val="tx1"/>
          </a:solidFill>
          <a:latin typeface="+mn-lt"/>
          <a:ea typeface="+mn-ea"/>
          <a:cs typeface="+mn-cs"/>
        </a:defRPr>
      </a:lvl2pPr>
      <a:lvl3pPr marL="1218701" algn="l" defTabSz="609351" rtl="0" eaLnBrk="1" latinLnBrk="0" hangingPunct="1">
        <a:defRPr sz="2299" kern="1200">
          <a:solidFill>
            <a:schemeClr val="tx1"/>
          </a:solidFill>
          <a:latin typeface="+mn-lt"/>
          <a:ea typeface="+mn-ea"/>
          <a:cs typeface="+mn-cs"/>
        </a:defRPr>
      </a:lvl3pPr>
      <a:lvl4pPr marL="1828053" algn="l" defTabSz="609351" rtl="0" eaLnBrk="1" latinLnBrk="0" hangingPunct="1">
        <a:defRPr sz="2299" kern="1200">
          <a:solidFill>
            <a:schemeClr val="tx1"/>
          </a:solidFill>
          <a:latin typeface="+mn-lt"/>
          <a:ea typeface="+mn-ea"/>
          <a:cs typeface="+mn-cs"/>
        </a:defRPr>
      </a:lvl4pPr>
      <a:lvl5pPr marL="2437402" algn="l" defTabSz="609351" rtl="0" eaLnBrk="1" latinLnBrk="0" hangingPunct="1">
        <a:defRPr sz="2299" kern="1200">
          <a:solidFill>
            <a:schemeClr val="tx1"/>
          </a:solidFill>
          <a:latin typeface="+mn-lt"/>
          <a:ea typeface="+mn-ea"/>
          <a:cs typeface="+mn-cs"/>
        </a:defRPr>
      </a:lvl5pPr>
      <a:lvl6pPr marL="3046753" algn="l" defTabSz="609351" rtl="0" eaLnBrk="1" latinLnBrk="0" hangingPunct="1">
        <a:defRPr sz="2299" kern="1200">
          <a:solidFill>
            <a:schemeClr val="tx1"/>
          </a:solidFill>
          <a:latin typeface="+mn-lt"/>
          <a:ea typeface="+mn-ea"/>
          <a:cs typeface="+mn-cs"/>
        </a:defRPr>
      </a:lvl6pPr>
      <a:lvl7pPr marL="3656103" algn="l" defTabSz="609351" rtl="0" eaLnBrk="1" latinLnBrk="0" hangingPunct="1">
        <a:defRPr sz="2299" kern="1200">
          <a:solidFill>
            <a:schemeClr val="tx1"/>
          </a:solidFill>
          <a:latin typeface="+mn-lt"/>
          <a:ea typeface="+mn-ea"/>
          <a:cs typeface="+mn-cs"/>
        </a:defRPr>
      </a:lvl7pPr>
      <a:lvl8pPr marL="4265454" algn="l" defTabSz="609351" rtl="0" eaLnBrk="1" latinLnBrk="0" hangingPunct="1">
        <a:defRPr sz="2299" kern="1200">
          <a:solidFill>
            <a:schemeClr val="tx1"/>
          </a:solidFill>
          <a:latin typeface="+mn-lt"/>
          <a:ea typeface="+mn-ea"/>
          <a:cs typeface="+mn-cs"/>
        </a:defRPr>
      </a:lvl8pPr>
      <a:lvl9pPr marL="4874805" algn="l" defTabSz="609351" rtl="0" eaLnBrk="1" latinLnBrk="0" hangingPunct="1">
        <a:defRPr sz="22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pos="240">
          <p15:clr>
            <a:srgbClr val="F26B43"/>
          </p15:clr>
        </p15:guide>
        <p15:guide id="3" pos="5544">
          <p15:clr>
            <a:srgbClr val="F26B43"/>
          </p15:clr>
        </p15:guide>
        <p15:guide id="4" orient="horz" pos="2160">
          <p15:clr>
            <a:srgbClr val="F26B43"/>
          </p15:clr>
        </p15:guide>
        <p15:guide id="5" orient="horz" pos="576">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mailto:info@ilpqc.org" TargetMode="External"/><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emf"/><Relationship Id="rId9" Type="http://schemas.openxmlformats.org/officeDocument/2006/relationships/hyperlink" Target="http://www.ilpqc.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hyperlink" Target="mailto:info@ilpqc.org" TargetMode="External"/><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emf"/><Relationship Id="rId9" Type="http://schemas.openxmlformats.org/officeDocument/2006/relationships/hyperlink" Target="http://www.ilpqc.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3886200"/>
          </a:xfrm>
          <a:prstGeom prst="rect">
            <a:avLst/>
          </a:prstGeom>
        </p:spPr>
      </p:pic>
      <p:sp>
        <p:nvSpPr>
          <p:cNvPr id="22" name="Rectangle 21"/>
          <p:cNvSpPr/>
          <p:nvPr/>
        </p:nvSpPr>
        <p:spPr>
          <a:xfrm>
            <a:off x="0" y="4942644"/>
            <a:ext cx="9144000" cy="1915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rved Up Ribbon 1"/>
          <p:cNvSpPr/>
          <p:nvPr/>
        </p:nvSpPr>
        <p:spPr>
          <a:xfrm>
            <a:off x="76200" y="3261695"/>
            <a:ext cx="9067800" cy="1295400"/>
          </a:xfrm>
          <a:prstGeom prst="ellipseRibbon2">
            <a:avLst>
              <a:gd name="adj1" fmla="val 50077"/>
              <a:gd name="adj2" fmla="val 55689"/>
              <a:gd name="adj3" fmla="val 30688"/>
            </a:avLst>
          </a:prstGeom>
          <a:solidFill>
            <a:srgbClr val="F58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2895600" y="3324620"/>
            <a:ext cx="4038600" cy="584775"/>
          </a:xfrm>
          <a:prstGeom prst="rect">
            <a:avLst/>
          </a:prstGeom>
          <a:noFill/>
        </p:spPr>
        <p:txBody>
          <a:bodyPr wrap="square" rtlCol="0">
            <a:spAutoFit/>
          </a:bodyPr>
          <a:lstStyle/>
          <a:p>
            <a:r>
              <a:rPr lang="en-US" sz="3200" b="1" dirty="0" smtClean="0">
                <a:solidFill>
                  <a:srgbClr val="004990"/>
                </a:solidFill>
                <a:latin typeface="Goudy Old Style" panose="02020502050305020303" pitchFamily="18" charset="0"/>
              </a:rPr>
              <a:t>THANKS TO OUR</a:t>
            </a:r>
            <a:endParaRPr lang="en-US" sz="3200" b="1" dirty="0">
              <a:solidFill>
                <a:srgbClr val="004990"/>
              </a:solidFill>
              <a:latin typeface="Goudy Old Style" panose="02020502050305020303" pitchFamily="18" charset="0"/>
            </a:endParaRPr>
          </a:p>
        </p:txBody>
      </p:sp>
      <p:sp>
        <p:nvSpPr>
          <p:cNvPr id="5" name="Rectangle 4"/>
          <p:cNvSpPr/>
          <p:nvPr/>
        </p:nvSpPr>
        <p:spPr>
          <a:xfrm>
            <a:off x="3678451" y="4353580"/>
            <a:ext cx="1846980" cy="523220"/>
          </a:xfrm>
          <a:prstGeom prst="rect">
            <a:avLst/>
          </a:prstGeom>
        </p:spPr>
        <p:txBody>
          <a:bodyPr wrap="none">
            <a:spAutoFit/>
          </a:bodyPr>
          <a:lstStyle/>
          <a:p>
            <a:r>
              <a:rPr lang="en-US" sz="2800" b="1" dirty="0" smtClean="0">
                <a:solidFill>
                  <a:srgbClr val="004990"/>
                </a:solidFill>
                <a:latin typeface="Goudy Old Style" panose="02020502050305020303" pitchFamily="18" charset="0"/>
              </a:rPr>
              <a:t>FUNDERS</a:t>
            </a:r>
            <a:endParaRPr lang="en-US" sz="2800" b="1" dirty="0">
              <a:solidFill>
                <a:srgbClr val="004990"/>
              </a:solidFill>
              <a:latin typeface="Goudy Old Style" panose="02020502050305020303" pitchFamily="18" charset="0"/>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1663" y="5192824"/>
            <a:ext cx="2438399" cy="700561"/>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20883" y="5101399"/>
            <a:ext cx="1852841" cy="860671"/>
          </a:xfrm>
          <a:prstGeom prst="rect">
            <a:avLst/>
          </a:prstGeom>
        </p:spPr>
      </p:pic>
      <p:pic>
        <p:nvPicPr>
          <p:cNvPr id="21" name="Picture 2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28640" y="4926793"/>
            <a:ext cx="2391559" cy="1169207"/>
          </a:xfrm>
          <a:prstGeom prst="rect">
            <a:avLst/>
          </a:prstGeom>
        </p:spPr>
      </p:pic>
      <p:pic>
        <p:nvPicPr>
          <p:cNvPr id="1026" name="Picture 2" descr="Image result for cdc"/>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120277" y="4926793"/>
            <a:ext cx="1469069" cy="11164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21784" y="6043286"/>
            <a:ext cx="8593615" cy="461665"/>
          </a:xfrm>
          <a:prstGeom prst="rect">
            <a:avLst/>
          </a:prstGeom>
        </p:spPr>
        <p:txBody>
          <a:bodyPr wrap="square">
            <a:spAutoFit/>
          </a:bodyPr>
          <a:lstStyle/>
          <a:p>
            <a:pPr algn="ctr">
              <a:buClr>
                <a:srgbClr val="F58466"/>
              </a:buClr>
              <a:defRPr/>
            </a:pPr>
            <a:r>
              <a:rPr lang="en-US" sz="2400" dirty="0"/>
              <a:t>Email  </a:t>
            </a:r>
            <a:r>
              <a:rPr lang="en-US" sz="2400" dirty="0">
                <a:hlinkClick r:id="rId8"/>
              </a:rPr>
              <a:t>info@ilpqc.org</a:t>
            </a:r>
            <a:r>
              <a:rPr lang="en-US" sz="2400" dirty="0"/>
              <a:t> or visit us at </a:t>
            </a:r>
            <a:r>
              <a:rPr lang="en-US" sz="2400" dirty="0">
                <a:hlinkClick r:id="rId9"/>
              </a:rPr>
              <a:t>www.ilpqc.org</a:t>
            </a:r>
            <a:endParaRPr lang="en-US" sz="2000" dirty="0"/>
          </a:p>
        </p:txBody>
      </p:sp>
    </p:spTree>
    <p:extLst>
      <p:ext uri="{BB962C8B-B14F-4D97-AF65-F5344CB8AC3E}">
        <p14:creationId xmlns:p14="http://schemas.microsoft.com/office/powerpoint/2010/main" val="3008896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304800" y="381000"/>
            <a:ext cx="9144000" cy="685800"/>
          </a:xfrm>
        </p:spPr>
        <p:txBody>
          <a:bodyPr/>
          <a:lstStyle/>
          <a:p>
            <a:pPr algn="l"/>
            <a:r>
              <a:rPr lang="en-US" altLang="en-US" sz="3600" b="1" dirty="0" smtClean="0">
                <a:solidFill>
                  <a:srgbClr val="F58466"/>
                </a:solidFill>
                <a:latin typeface="Goudy Old Style" pitchFamily="18" charset="0"/>
              </a:rPr>
              <a:t>OB Teams Panel: MNO</a:t>
            </a:r>
            <a:br>
              <a:rPr lang="en-US" altLang="en-US" sz="3600" b="1" dirty="0" smtClean="0">
                <a:solidFill>
                  <a:srgbClr val="F58466"/>
                </a:solidFill>
                <a:latin typeface="Goudy Old Style" pitchFamily="18" charset="0"/>
              </a:rPr>
            </a:br>
            <a:r>
              <a:rPr lang="en-US" altLang="en-US" sz="3600" b="1" dirty="0" err="1" smtClean="0">
                <a:solidFill>
                  <a:srgbClr val="F58466"/>
                </a:solidFill>
                <a:latin typeface="Goudy Old Style" pitchFamily="18" charset="0"/>
              </a:rPr>
              <a:t>NorthShore</a:t>
            </a:r>
            <a:r>
              <a:rPr lang="en-US" altLang="en-US" sz="3600" b="1" dirty="0" smtClean="0">
                <a:solidFill>
                  <a:srgbClr val="F58466"/>
                </a:solidFill>
                <a:latin typeface="Goudy Old Style" pitchFamily="18" charset="0"/>
              </a:rPr>
              <a:t> University </a:t>
            </a:r>
            <a:r>
              <a:rPr lang="en-US" altLang="en-US" sz="3600" b="1" dirty="0" err="1" smtClean="0">
                <a:solidFill>
                  <a:srgbClr val="F58466"/>
                </a:solidFill>
                <a:latin typeface="Goudy Old Style" pitchFamily="18" charset="0"/>
              </a:rPr>
              <a:t>HealthSystem</a:t>
            </a:r>
            <a:endParaRPr lang="en-US" altLang="en-US" sz="1600" dirty="0" smtClean="0"/>
          </a:p>
        </p:txBody>
      </p:sp>
      <p:sp>
        <p:nvSpPr>
          <p:cNvPr id="3075" name="Text Box 5"/>
          <p:cNvSpPr txBox="1">
            <a:spLocks noChangeArrowheads="1"/>
          </p:cNvSpPr>
          <p:nvPr/>
        </p:nvSpPr>
        <p:spPr bwMode="auto">
          <a:xfrm>
            <a:off x="190500" y="1600200"/>
            <a:ext cx="876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457200" indent="-457200">
              <a:defRPr sz="3200">
                <a:solidFill>
                  <a:schemeClr val="tx1"/>
                </a:solidFill>
                <a:latin typeface="Times New Roman" pitchFamily="18" charset="0"/>
              </a:defRPr>
            </a:lvl1pPr>
            <a:lvl2pPr marL="914400" indent="-457200">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marL="457200" marR="0" lvl="0" indent="-457200" algn="l" defTabSz="914400" rtl="0" eaLnBrk="0" fontAlgn="base" latinLnBrk="0" hangingPunct="0">
              <a:lnSpc>
                <a:spcPct val="100000"/>
              </a:lnSpc>
              <a:spcBef>
                <a:spcPct val="0"/>
              </a:spcBef>
              <a:spcAft>
                <a:spcPct val="0"/>
              </a:spcAft>
              <a:buClr>
                <a:srgbClr val="F58466"/>
              </a:buClr>
              <a:buSzTx/>
              <a:buFont typeface="Arial" pitchFamily="34" charset="0"/>
              <a:buChar char="•"/>
              <a:tabLst/>
              <a:defRPr/>
            </a:pPr>
            <a:r>
              <a:rPr kumimoji="0" lang="en-US" sz="2800" b="1" i="0" u="none" strike="noStrike" kern="1200" cap="none" spc="0" normalizeH="0" baseline="0" noProof="0" dirty="0" smtClean="0">
                <a:ln>
                  <a:noFill/>
                </a:ln>
                <a:solidFill>
                  <a:srgbClr val="F58466"/>
                </a:solidFill>
                <a:effectLst/>
                <a:uLnTx/>
                <a:uFillTx/>
                <a:latin typeface="Calibri"/>
                <a:ea typeface="MS PGothic" pitchFamily="34" charset="-128"/>
                <a:cs typeface="+mn-cs"/>
              </a:rPr>
              <a:t>Beth Plunkett, MD, MPH –</a:t>
            </a:r>
            <a:r>
              <a:rPr kumimoji="0" lang="en-US" sz="2800" b="0" i="0" u="none" strike="noStrike" kern="1200" cap="none" spc="0" normalizeH="0" baseline="0" noProof="0" dirty="0" smtClean="0">
                <a:ln>
                  <a:noFill/>
                </a:ln>
                <a:solidFill>
                  <a:prstClr val="black"/>
                </a:solidFill>
                <a:effectLst/>
                <a:uLnTx/>
                <a:uFillTx/>
                <a:latin typeface="Calibri"/>
                <a:ea typeface="MS PGothic" pitchFamily="34" charset="-128"/>
                <a:cs typeface="+mn-cs"/>
              </a:rPr>
              <a:t> Attending</a:t>
            </a:r>
          </a:p>
        </p:txBody>
      </p:sp>
    </p:spTree>
    <p:extLst>
      <p:ext uri="{BB962C8B-B14F-4D97-AF65-F5344CB8AC3E}">
        <p14:creationId xmlns:p14="http://schemas.microsoft.com/office/powerpoint/2010/main" val="534768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t>Hurdle #1</a:t>
            </a:r>
          </a:p>
          <a:p>
            <a:pPr marL="609352" lvl="1" indent="0" algn="ctr">
              <a:buNone/>
            </a:pPr>
            <a:r>
              <a:rPr lang="en-US" dirty="0" smtClean="0"/>
              <a:t>Outpatient Screening with Validated Tool</a:t>
            </a:r>
          </a:p>
          <a:p>
            <a:pPr marL="609352" lvl="1" indent="0" algn="ctr">
              <a:buNone/>
            </a:pPr>
            <a:endParaRPr lang="en-US" dirty="0" smtClean="0"/>
          </a:p>
          <a:p>
            <a:pPr marL="0" indent="0" algn="ctr">
              <a:buNone/>
            </a:pPr>
            <a:r>
              <a:rPr lang="en-US" dirty="0" smtClean="0"/>
              <a:t>Hurdle #2 </a:t>
            </a:r>
          </a:p>
          <a:p>
            <a:pPr marL="609352" lvl="1" indent="0" algn="ctr">
              <a:buNone/>
            </a:pPr>
            <a:r>
              <a:rPr lang="en-US" dirty="0" smtClean="0"/>
              <a:t>Consistent completion of our OUD Checklist</a:t>
            </a:r>
            <a:endParaRPr lang="en-US" dirty="0"/>
          </a:p>
        </p:txBody>
      </p:sp>
      <p:sp>
        <p:nvSpPr>
          <p:cNvPr id="3" name="Title 2"/>
          <p:cNvSpPr>
            <a:spLocks noGrp="1"/>
          </p:cNvSpPr>
          <p:nvPr>
            <p:ph type="title"/>
          </p:nvPr>
        </p:nvSpPr>
        <p:spPr/>
        <p:txBody>
          <a:bodyPr/>
          <a:lstStyle/>
          <a:p>
            <a:r>
              <a:rPr lang="en-US" dirty="0" smtClean="0"/>
              <a:t>MNO Initiative at </a:t>
            </a:r>
            <a:r>
              <a:rPr lang="en-US" dirty="0" err="1" smtClean="0"/>
              <a:t>NorthShore</a:t>
            </a:r>
            <a:endParaRPr lang="en-US" dirty="0"/>
          </a:p>
        </p:txBody>
      </p:sp>
      <p:sp>
        <p:nvSpPr>
          <p:cNvPr id="4" name="Text Placeholder 3"/>
          <p:cNvSpPr>
            <a:spLocks noGrp="1"/>
          </p:cNvSpPr>
          <p:nvPr>
            <p:ph type="body" sz="quarter" idx="10"/>
          </p:nvPr>
        </p:nvSpPr>
        <p:spPr/>
        <p:txBody>
          <a:bodyPr/>
          <a:lstStyle/>
          <a:p>
            <a:endParaRPr lang="en-US"/>
          </a:p>
        </p:txBody>
      </p:sp>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Tree>
    <p:extLst>
      <p:ext uri="{BB962C8B-B14F-4D97-AF65-F5344CB8AC3E}">
        <p14:creationId xmlns:p14="http://schemas.microsoft.com/office/powerpoint/2010/main" val="4265362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normAutofit/>
          </a:bodyPr>
          <a:lstStyle/>
          <a:p>
            <a:r>
              <a:rPr lang="en-US" dirty="0" smtClean="0"/>
              <a:t>First round of interventions</a:t>
            </a:r>
          </a:p>
          <a:p>
            <a:pPr lvl="1"/>
            <a:r>
              <a:rPr lang="en-US" dirty="0" smtClean="0"/>
              <a:t>Distributed materials x 2</a:t>
            </a:r>
          </a:p>
          <a:p>
            <a:pPr lvl="1"/>
            <a:r>
              <a:rPr lang="en-US" dirty="0" smtClean="0"/>
              <a:t>Face to face meetings with providers/staff</a:t>
            </a:r>
          </a:p>
          <a:p>
            <a:pPr lvl="1"/>
            <a:r>
              <a:rPr lang="en-US" dirty="0" smtClean="0"/>
              <a:t>Grand Rounds x 2</a:t>
            </a:r>
          </a:p>
          <a:p>
            <a:r>
              <a:rPr lang="en-US" dirty="0" smtClean="0"/>
              <a:t>Frustration</a:t>
            </a:r>
          </a:p>
          <a:p>
            <a:r>
              <a:rPr lang="en-US" dirty="0" smtClean="0"/>
              <a:t>Second round of interventions</a:t>
            </a:r>
          </a:p>
          <a:p>
            <a:pPr lvl="1"/>
            <a:r>
              <a:rPr lang="en-US" dirty="0" smtClean="0"/>
              <a:t>2-week audit of 100% deliveries (n=118)</a:t>
            </a:r>
          </a:p>
          <a:p>
            <a:pPr lvl="1"/>
            <a:r>
              <a:rPr lang="en-US" dirty="0" smtClean="0"/>
              <a:t>Evaluated by office practice</a:t>
            </a:r>
          </a:p>
          <a:p>
            <a:endParaRPr lang="en-US" dirty="0" smtClean="0"/>
          </a:p>
        </p:txBody>
      </p:sp>
      <p:sp>
        <p:nvSpPr>
          <p:cNvPr id="9" name="Title 8"/>
          <p:cNvSpPr>
            <a:spLocks noGrp="1"/>
          </p:cNvSpPr>
          <p:nvPr>
            <p:ph type="title"/>
          </p:nvPr>
        </p:nvSpPr>
        <p:spPr/>
        <p:txBody>
          <a:bodyPr/>
          <a:lstStyle/>
          <a:p>
            <a:r>
              <a:rPr lang="en-US" dirty="0" smtClean="0"/>
              <a:t>Hurdle #1: Outpatient Screening at </a:t>
            </a:r>
            <a:r>
              <a:rPr lang="en-US" dirty="0" err="1" smtClean="0"/>
              <a:t>NorthShore</a:t>
            </a:r>
            <a:endParaRPr lang="en-US" dirty="0"/>
          </a:p>
        </p:txBody>
      </p:sp>
      <p:sp>
        <p:nvSpPr>
          <p:cNvPr id="11" name="Text Placeholder 10"/>
          <p:cNvSpPr>
            <a:spLocks noGrp="1"/>
          </p:cNvSpPr>
          <p:nvPr>
            <p:ph type="body" sz="quarter" idx="10"/>
          </p:nvPr>
        </p:nvSpPr>
        <p:spPr/>
        <p:txBody>
          <a:bodyPr/>
          <a:lstStyle/>
          <a:p>
            <a:endParaRPr lang="en-US"/>
          </a:p>
        </p:txBody>
      </p:sp>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Tree>
    <p:extLst>
      <p:ext uri="{BB962C8B-B14F-4D97-AF65-F5344CB8AC3E}">
        <p14:creationId xmlns:p14="http://schemas.microsoft.com/office/powerpoint/2010/main" val="659172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 of 100% deliveries over 2 weeks</a:t>
            </a:r>
            <a:endParaRPr lang="en-US" dirty="0"/>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graphicFrame>
        <p:nvGraphicFramePr>
          <p:cNvPr id="6" name="Chart 5"/>
          <p:cNvGraphicFramePr>
            <a:graphicFrameLocks/>
          </p:cNvGraphicFramePr>
          <p:nvPr>
            <p:extLst/>
          </p:nvPr>
        </p:nvGraphicFramePr>
        <p:xfrm>
          <a:off x="-1" y="1313056"/>
          <a:ext cx="9144001" cy="554494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6"/>
          <p:cNvSpPr txBox="1"/>
          <p:nvPr/>
        </p:nvSpPr>
        <p:spPr>
          <a:xfrm>
            <a:off x="873895" y="5947795"/>
            <a:ext cx="423514"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434443"/>
                </a:solidFill>
                <a:effectLst/>
                <a:uLnTx/>
                <a:uFillTx/>
                <a:latin typeface="Arial"/>
                <a:ea typeface="+mn-ea"/>
                <a:cs typeface="+mn-cs"/>
              </a:rPr>
              <a:t>n=9</a:t>
            </a:r>
            <a:endParaRPr kumimoji="0" lang="en-US" sz="1100" b="0" i="0" u="none" strike="noStrike" kern="1200" cap="none" spc="0" normalizeH="0" baseline="0" noProof="0" dirty="0">
              <a:ln>
                <a:noFill/>
              </a:ln>
              <a:solidFill>
                <a:srgbClr val="434443"/>
              </a:solidFill>
              <a:effectLst/>
              <a:uLnTx/>
              <a:uFillTx/>
              <a:latin typeface="Arial"/>
              <a:ea typeface="+mn-ea"/>
              <a:cs typeface="+mn-cs"/>
            </a:endParaRPr>
          </a:p>
        </p:txBody>
      </p:sp>
      <p:sp>
        <p:nvSpPr>
          <p:cNvPr id="7" name="TextBox 7"/>
          <p:cNvSpPr txBox="1"/>
          <p:nvPr/>
        </p:nvSpPr>
        <p:spPr>
          <a:xfrm>
            <a:off x="1592264" y="5947795"/>
            <a:ext cx="502061"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434443"/>
                </a:solidFill>
                <a:effectLst/>
                <a:uLnTx/>
                <a:uFillTx/>
                <a:latin typeface="Arial"/>
                <a:ea typeface="+mn-ea"/>
                <a:cs typeface="+mn-cs"/>
              </a:rPr>
              <a:t>n=13</a:t>
            </a:r>
            <a:endParaRPr kumimoji="0" lang="en-US" sz="1200" b="0" i="0" u="none" strike="noStrike" kern="1200" cap="none" spc="0" normalizeH="0" baseline="0" noProof="0" dirty="0">
              <a:ln>
                <a:noFill/>
              </a:ln>
              <a:solidFill>
                <a:srgbClr val="434443"/>
              </a:solidFill>
              <a:effectLst/>
              <a:uLnTx/>
              <a:uFillTx/>
              <a:latin typeface="Arial"/>
              <a:ea typeface="+mn-ea"/>
              <a:cs typeface="+mn-cs"/>
            </a:endParaRPr>
          </a:p>
        </p:txBody>
      </p:sp>
      <p:sp>
        <p:nvSpPr>
          <p:cNvPr id="8" name="TextBox 8"/>
          <p:cNvSpPr txBox="1"/>
          <p:nvPr/>
        </p:nvSpPr>
        <p:spPr>
          <a:xfrm>
            <a:off x="2344851" y="5947795"/>
            <a:ext cx="502061"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434443"/>
                </a:solidFill>
                <a:effectLst/>
                <a:uLnTx/>
                <a:uFillTx/>
                <a:latin typeface="Arial"/>
                <a:ea typeface="+mn-ea"/>
                <a:cs typeface="+mn-cs"/>
              </a:rPr>
              <a:t>n=16</a:t>
            </a:r>
            <a:endParaRPr kumimoji="0" lang="en-US" sz="1200" b="0" i="0" u="none" strike="noStrike" kern="1200" cap="none" spc="0" normalizeH="0" baseline="0" noProof="0" dirty="0">
              <a:ln>
                <a:noFill/>
              </a:ln>
              <a:solidFill>
                <a:srgbClr val="434443"/>
              </a:solidFill>
              <a:effectLst/>
              <a:uLnTx/>
              <a:uFillTx/>
              <a:latin typeface="Arial"/>
              <a:ea typeface="+mn-ea"/>
              <a:cs typeface="+mn-cs"/>
            </a:endParaRPr>
          </a:p>
        </p:txBody>
      </p:sp>
      <p:sp>
        <p:nvSpPr>
          <p:cNvPr id="9" name="TextBox 9"/>
          <p:cNvSpPr txBox="1"/>
          <p:nvPr/>
        </p:nvSpPr>
        <p:spPr>
          <a:xfrm>
            <a:off x="3108604" y="5947795"/>
            <a:ext cx="502061"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434443"/>
                </a:solidFill>
                <a:effectLst/>
                <a:uLnTx/>
                <a:uFillTx/>
                <a:latin typeface="Arial"/>
                <a:ea typeface="+mn-ea"/>
                <a:cs typeface="+mn-cs"/>
              </a:rPr>
              <a:t>n=17</a:t>
            </a:r>
            <a:endParaRPr kumimoji="0" lang="en-US" sz="1200" b="0" i="0" u="none" strike="noStrike" kern="1200" cap="none" spc="0" normalizeH="0" baseline="0" noProof="0" dirty="0">
              <a:ln>
                <a:noFill/>
              </a:ln>
              <a:solidFill>
                <a:srgbClr val="434443"/>
              </a:solidFill>
              <a:effectLst/>
              <a:uLnTx/>
              <a:uFillTx/>
              <a:latin typeface="Arial"/>
              <a:ea typeface="+mn-ea"/>
              <a:cs typeface="+mn-cs"/>
            </a:endParaRPr>
          </a:p>
        </p:txBody>
      </p:sp>
      <p:sp>
        <p:nvSpPr>
          <p:cNvPr id="10" name="TextBox 10"/>
          <p:cNvSpPr txBox="1"/>
          <p:nvPr/>
        </p:nvSpPr>
        <p:spPr>
          <a:xfrm>
            <a:off x="3895070" y="5947795"/>
            <a:ext cx="423514"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434443"/>
                </a:solidFill>
                <a:effectLst/>
                <a:uLnTx/>
                <a:uFillTx/>
                <a:latin typeface="Arial"/>
                <a:ea typeface="+mn-ea"/>
                <a:cs typeface="+mn-cs"/>
              </a:rPr>
              <a:t>n=9</a:t>
            </a:r>
            <a:endParaRPr kumimoji="0" lang="en-US" sz="1200" b="0" i="0" u="none" strike="noStrike" kern="1200" cap="none" spc="0" normalizeH="0" baseline="0" noProof="0" dirty="0">
              <a:ln>
                <a:noFill/>
              </a:ln>
              <a:solidFill>
                <a:srgbClr val="434443"/>
              </a:solidFill>
              <a:effectLst/>
              <a:uLnTx/>
              <a:uFillTx/>
              <a:latin typeface="Arial"/>
              <a:ea typeface="+mn-ea"/>
              <a:cs typeface="+mn-cs"/>
            </a:endParaRPr>
          </a:p>
        </p:txBody>
      </p:sp>
      <p:sp>
        <p:nvSpPr>
          <p:cNvPr id="11" name="TextBox 11"/>
          <p:cNvSpPr txBox="1"/>
          <p:nvPr/>
        </p:nvSpPr>
        <p:spPr>
          <a:xfrm>
            <a:off x="4652730" y="5947795"/>
            <a:ext cx="423514"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434443"/>
                </a:solidFill>
                <a:effectLst/>
                <a:uLnTx/>
                <a:uFillTx/>
                <a:latin typeface="Arial"/>
                <a:ea typeface="+mn-ea"/>
                <a:cs typeface="+mn-cs"/>
              </a:rPr>
              <a:t>n=9</a:t>
            </a:r>
            <a:endParaRPr kumimoji="0" lang="en-US" sz="1200" b="0" i="0" u="none" strike="noStrike" kern="1200" cap="none" spc="0" normalizeH="0" baseline="0" noProof="0" dirty="0">
              <a:ln>
                <a:noFill/>
              </a:ln>
              <a:solidFill>
                <a:srgbClr val="434443"/>
              </a:solidFill>
              <a:effectLst/>
              <a:uLnTx/>
              <a:uFillTx/>
              <a:latin typeface="Arial"/>
              <a:ea typeface="+mn-ea"/>
              <a:cs typeface="+mn-cs"/>
            </a:endParaRPr>
          </a:p>
        </p:txBody>
      </p:sp>
      <p:sp>
        <p:nvSpPr>
          <p:cNvPr id="12" name="TextBox 12"/>
          <p:cNvSpPr txBox="1"/>
          <p:nvPr/>
        </p:nvSpPr>
        <p:spPr>
          <a:xfrm>
            <a:off x="5413465" y="5947795"/>
            <a:ext cx="423514"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434443"/>
                </a:solidFill>
                <a:effectLst/>
                <a:uLnTx/>
                <a:uFillTx/>
                <a:latin typeface="Arial"/>
                <a:ea typeface="+mn-ea"/>
                <a:cs typeface="+mn-cs"/>
              </a:rPr>
              <a:t>n=7</a:t>
            </a:r>
            <a:endParaRPr kumimoji="0" lang="en-US" sz="1200" b="0" i="0" u="none" strike="noStrike" kern="1200" cap="none" spc="0" normalizeH="0" baseline="0" noProof="0" dirty="0">
              <a:ln>
                <a:noFill/>
              </a:ln>
              <a:solidFill>
                <a:srgbClr val="434443"/>
              </a:solidFill>
              <a:effectLst/>
              <a:uLnTx/>
              <a:uFillTx/>
              <a:latin typeface="Arial"/>
              <a:ea typeface="+mn-ea"/>
              <a:cs typeface="+mn-cs"/>
            </a:endParaRPr>
          </a:p>
        </p:txBody>
      </p:sp>
      <p:sp>
        <p:nvSpPr>
          <p:cNvPr id="13" name="TextBox 13"/>
          <p:cNvSpPr txBox="1"/>
          <p:nvPr/>
        </p:nvSpPr>
        <p:spPr>
          <a:xfrm>
            <a:off x="6139817" y="5957844"/>
            <a:ext cx="502061"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434443"/>
                </a:solidFill>
                <a:effectLst/>
                <a:uLnTx/>
                <a:uFillTx/>
                <a:latin typeface="Arial"/>
                <a:ea typeface="+mn-ea"/>
                <a:cs typeface="+mn-cs"/>
              </a:rPr>
              <a:t>n=26</a:t>
            </a:r>
            <a:endParaRPr kumimoji="0" lang="en-US" sz="1200" b="0" i="0" u="none" strike="noStrike" kern="1200" cap="none" spc="0" normalizeH="0" baseline="0" noProof="0" dirty="0">
              <a:ln>
                <a:noFill/>
              </a:ln>
              <a:solidFill>
                <a:srgbClr val="434443"/>
              </a:solidFill>
              <a:effectLst/>
              <a:uLnTx/>
              <a:uFillTx/>
              <a:latin typeface="Arial"/>
              <a:ea typeface="+mn-ea"/>
              <a:cs typeface="+mn-cs"/>
            </a:endParaRPr>
          </a:p>
        </p:txBody>
      </p:sp>
      <p:sp>
        <p:nvSpPr>
          <p:cNvPr id="14" name="TextBox 14"/>
          <p:cNvSpPr txBox="1"/>
          <p:nvPr/>
        </p:nvSpPr>
        <p:spPr>
          <a:xfrm>
            <a:off x="6920260" y="5947795"/>
            <a:ext cx="423514"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434443"/>
                </a:solidFill>
                <a:effectLst/>
                <a:uLnTx/>
                <a:uFillTx/>
                <a:latin typeface="Arial"/>
                <a:ea typeface="+mn-ea"/>
                <a:cs typeface="+mn-cs"/>
              </a:rPr>
              <a:t>n=3</a:t>
            </a:r>
            <a:endParaRPr kumimoji="0" lang="en-US" sz="1200" b="0" i="0" u="none" strike="noStrike" kern="1200" cap="none" spc="0" normalizeH="0" baseline="0" noProof="0" dirty="0">
              <a:ln>
                <a:noFill/>
              </a:ln>
              <a:solidFill>
                <a:srgbClr val="434443"/>
              </a:solidFill>
              <a:effectLst/>
              <a:uLnTx/>
              <a:uFillTx/>
              <a:latin typeface="Arial"/>
              <a:ea typeface="+mn-ea"/>
              <a:cs typeface="+mn-cs"/>
            </a:endParaRPr>
          </a:p>
        </p:txBody>
      </p:sp>
      <p:sp>
        <p:nvSpPr>
          <p:cNvPr id="15" name="TextBox 15"/>
          <p:cNvSpPr txBox="1"/>
          <p:nvPr/>
        </p:nvSpPr>
        <p:spPr>
          <a:xfrm>
            <a:off x="7681278" y="5947795"/>
            <a:ext cx="423514"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434443"/>
                </a:solidFill>
                <a:effectLst/>
                <a:uLnTx/>
                <a:uFillTx/>
                <a:latin typeface="Arial"/>
                <a:ea typeface="+mn-ea"/>
                <a:cs typeface="+mn-cs"/>
              </a:rPr>
              <a:t>n=5</a:t>
            </a:r>
            <a:endParaRPr kumimoji="0" lang="en-US" sz="1200" b="0" i="0" u="none" strike="noStrike" kern="1200" cap="none" spc="0" normalizeH="0" baseline="0" noProof="0" dirty="0">
              <a:ln>
                <a:noFill/>
              </a:ln>
              <a:solidFill>
                <a:srgbClr val="434443"/>
              </a:solidFill>
              <a:effectLst/>
              <a:uLnTx/>
              <a:uFillTx/>
              <a:latin typeface="Arial"/>
              <a:ea typeface="+mn-ea"/>
              <a:cs typeface="+mn-cs"/>
            </a:endParaRPr>
          </a:p>
        </p:txBody>
      </p:sp>
      <p:sp>
        <p:nvSpPr>
          <p:cNvPr id="16" name="TextBox 18"/>
          <p:cNvSpPr txBox="1"/>
          <p:nvPr/>
        </p:nvSpPr>
        <p:spPr>
          <a:xfrm>
            <a:off x="8410085" y="5947795"/>
            <a:ext cx="423514"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434443"/>
                </a:solidFill>
                <a:effectLst/>
                <a:uLnTx/>
                <a:uFillTx/>
                <a:latin typeface="Arial"/>
                <a:ea typeface="+mn-ea"/>
                <a:cs typeface="+mn-cs"/>
              </a:rPr>
              <a:t>n=4</a:t>
            </a:r>
            <a:endParaRPr kumimoji="0" lang="en-US" sz="1200" b="0" i="0" u="none" strike="noStrike" kern="1200" cap="none" spc="0" normalizeH="0" baseline="0" noProof="0" dirty="0">
              <a:ln>
                <a:noFill/>
              </a:ln>
              <a:solidFill>
                <a:srgbClr val="434443"/>
              </a:solidFill>
              <a:effectLst/>
              <a:uLnTx/>
              <a:uFillTx/>
              <a:latin typeface="Arial"/>
              <a:ea typeface="+mn-ea"/>
              <a:cs typeface="+mn-cs"/>
            </a:endParaRPr>
          </a:p>
        </p:txBody>
      </p:sp>
    </p:spTree>
    <p:extLst>
      <p:ext uri="{BB962C8B-B14F-4D97-AF65-F5344CB8AC3E}">
        <p14:creationId xmlns:p14="http://schemas.microsoft.com/office/powerpoint/2010/main" val="2681647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pic>
        <p:nvPicPr>
          <p:cNvPr id="4" name="Picture 3"/>
          <p:cNvPicPr>
            <a:picLocks noChangeAspect="1"/>
          </p:cNvPicPr>
          <p:nvPr/>
        </p:nvPicPr>
        <p:blipFill rotWithShape="1">
          <a:blip r:embed="rId2"/>
          <a:srcRect b="47944"/>
          <a:stretch/>
        </p:blipFill>
        <p:spPr>
          <a:xfrm>
            <a:off x="-44532" y="358426"/>
            <a:ext cx="9233065" cy="5954691"/>
          </a:xfrm>
          <a:prstGeom prst="rect">
            <a:avLst/>
          </a:prstGeom>
        </p:spPr>
      </p:pic>
    </p:spTree>
    <p:extLst>
      <p:ext uri="{BB962C8B-B14F-4D97-AF65-F5344CB8AC3E}">
        <p14:creationId xmlns:p14="http://schemas.microsoft.com/office/powerpoint/2010/main" val="1299813197"/>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fld id="{E7B5EF86-D13D-4850-9DD2-87BCCB580FCF}"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pic>
        <p:nvPicPr>
          <p:cNvPr id="6" name="Picture 5"/>
          <p:cNvPicPr>
            <a:picLocks noChangeAspect="1"/>
          </p:cNvPicPr>
          <p:nvPr/>
        </p:nvPicPr>
        <p:blipFill rotWithShape="1">
          <a:blip r:embed="rId2"/>
          <a:srcRect t="51214"/>
          <a:stretch/>
        </p:blipFill>
        <p:spPr>
          <a:xfrm>
            <a:off x="48951" y="381966"/>
            <a:ext cx="9046099" cy="5467689"/>
          </a:xfrm>
          <a:prstGeom prst="rect">
            <a:avLst/>
          </a:prstGeom>
        </p:spPr>
      </p:pic>
    </p:spTree>
    <p:extLst>
      <p:ext uri="{BB962C8B-B14F-4D97-AF65-F5344CB8AC3E}">
        <p14:creationId xmlns:p14="http://schemas.microsoft.com/office/powerpoint/2010/main" val="457271383"/>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fld id="{E7B5EF86-D13D-4850-9DD2-87BCCB580FCF}"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pic>
        <p:nvPicPr>
          <p:cNvPr id="6" name="Picture 5"/>
          <p:cNvPicPr>
            <a:picLocks noChangeAspect="1"/>
          </p:cNvPicPr>
          <p:nvPr/>
        </p:nvPicPr>
        <p:blipFill>
          <a:blip r:embed="rId2"/>
          <a:stretch>
            <a:fillRect/>
          </a:stretch>
        </p:blipFill>
        <p:spPr>
          <a:xfrm>
            <a:off x="59935" y="488515"/>
            <a:ext cx="9024131" cy="4985359"/>
          </a:xfrm>
          <a:prstGeom prst="rect">
            <a:avLst/>
          </a:prstGeom>
        </p:spPr>
      </p:pic>
    </p:spTree>
    <p:extLst>
      <p:ext uri="{BB962C8B-B14F-4D97-AF65-F5344CB8AC3E}">
        <p14:creationId xmlns:p14="http://schemas.microsoft.com/office/powerpoint/2010/main" val="1769323313"/>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First round of interventions</a:t>
            </a:r>
          </a:p>
          <a:p>
            <a:pPr lvl="1"/>
            <a:r>
              <a:rPr lang="en-US" dirty="0" smtClean="0"/>
              <a:t>Paper validated screening tool with workflow embedded within it</a:t>
            </a:r>
          </a:p>
          <a:p>
            <a:pPr lvl="1"/>
            <a:r>
              <a:rPr lang="en-US" dirty="0" smtClean="0"/>
              <a:t>Handy “.</a:t>
            </a:r>
            <a:r>
              <a:rPr lang="en-US" dirty="0" err="1" smtClean="0"/>
              <a:t>oudchecklist</a:t>
            </a:r>
            <a:r>
              <a:rPr lang="en-US" dirty="0" smtClean="0"/>
              <a:t>” embedded into EPIC</a:t>
            </a:r>
          </a:p>
          <a:p>
            <a:pPr lvl="1"/>
            <a:r>
              <a:rPr lang="en-US" dirty="0" smtClean="0"/>
              <a:t>Not used/not used effectively</a:t>
            </a:r>
          </a:p>
          <a:p>
            <a:r>
              <a:rPr lang="en-US" dirty="0" smtClean="0"/>
              <a:t>Frustration</a:t>
            </a:r>
          </a:p>
          <a:p>
            <a:r>
              <a:rPr lang="en-US" dirty="0" smtClean="0"/>
              <a:t>Second round of interventions</a:t>
            </a:r>
          </a:p>
          <a:p>
            <a:pPr lvl="1"/>
            <a:r>
              <a:rPr lang="en-US" dirty="0" smtClean="0"/>
              <a:t>Created a shared list of patients with OUD</a:t>
            </a:r>
          </a:p>
          <a:p>
            <a:pPr lvl="1"/>
            <a:r>
              <a:rPr lang="en-US" dirty="0" smtClean="0"/>
              <a:t>Neonatologist, social workers, myself</a:t>
            </a:r>
          </a:p>
          <a:p>
            <a:pPr lvl="1"/>
            <a:r>
              <a:rPr lang="en-US" dirty="0" smtClean="0"/>
              <a:t>Ongoing review </a:t>
            </a:r>
            <a:r>
              <a:rPr lang="en-US" dirty="0" smtClean="0">
                <a:sym typeface="Wingdings" panose="05000000000000000000" pitchFamily="2" charset="2"/>
              </a:rPr>
              <a:t></a:t>
            </a:r>
            <a:r>
              <a:rPr lang="en-US" dirty="0" smtClean="0"/>
              <a:t>real time message providers/team to optimize care of our patients</a:t>
            </a:r>
          </a:p>
        </p:txBody>
      </p:sp>
      <p:sp>
        <p:nvSpPr>
          <p:cNvPr id="2" name="Title 1"/>
          <p:cNvSpPr>
            <a:spLocks noGrp="1"/>
          </p:cNvSpPr>
          <p:nvPr>
            <p:ph type="title"/>
          </p:nvPr>
        </p:nvSpPr>
        <p:spPr>
          <a:xfrm>
            <a:off x="0" y="122102"/>
            <a:ext cx="8258032" cy="1143000"/>
          </a:xfrm>
        </p:spPr>
        <p:txBody>
          <a:bodyPr/>
          <a:lstStyle/>
          <a:p>
            <a:r>
              <a:rPr lang="en-US" dirty="0" smtClean="0"/>
              <a:t>Hurdle #2: Completion of OUD Checklist at </a:t>
            </a:r>
            <a:r>
              <a:rPr lang="en-US" dirty="0" err="1" smtClean="0"/>
              <a:t>NorthShore</a:t>
            </a:r>
            <a:endParaRPr lang="en-US" dirty="0"/>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Tree>
    <p:extLst>
      <p:ext uri="{BB962C8B-B14F-4D97-AF65-F5344CB8AC3E}">
        <p14:creationId xmlns:p14="http://schemas.microsoft.com/office/powerpoint/2010/main" val="3968585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t>
            </a:r>
            <a:endParaRPr lang="en-US" dirty="0"/>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4" name="Rectangle 3"/>
          <p:cNvSpPr/>
          <p:nvPr/>
        </p:nvSpPr>
        <p:spPr>
          <a:xfrm>
            <a:off x="3160678" y="3052796"/>
            <a:ext cx="3302507"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5CB9">
                    <a:lumMod val="75000"/>
                  </a:srgbClr>
                </a:solidFill>
                <a:effectLst/>
                <a:uLnTx/>
                <a:uFillTx/>
                <a:latin typeface="Arial"/>
                <a:ea typeface="+mn-ea"/>
                <a:cs typeface="+mn-cs"/>
              </a:rPr>
              <a:t>Questions?</a:t>
            </a:r>
            <a:endParaRPr kumimoji="0" lang="en-US" sz="1800" b="0" i="0" u="none" strike="noStrike" kern="1200" cap="none" spc="0" normalizeH="0" baseline="0" noProof="0" dirty="0">
              <a:ln>
                <a:noFill/>
              </a:ln>
              <a:solidFill>
                <a:srgbClr val="005CB9">
                  <a:lumMod val="75000"/>
                </a:srgbClr>
              </a:solidFill>
              <a:effectLst/>
              <a:uLnTx/>
              <a:uFillTx/>
              <a:latin typeface="Arial"/>
              <a:ea typeface="+mn-ea"/>
              <a:cs typeface="+mn-cs"/>
            </a:endParaRPr>
          </a:p>
        </p:txBody>
      </p:sp>
    </p:spTree>
    <p:extLst>
      <p:ext uri="{BB962C8B-B14F-4D97-AF65-F5344CB8AC3E}">
        <p14:creationId xmlns:p14="http://schemas.microsoft.com/office/powerpoint/2010/main" val="451028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304800" y="381000"/>
            <a:ext cx="9144000" cy="685800"/>
          </a:xfrm>
        </p:spPr>
        <p:txBody>
          <a:bodyPr/>
          <a:lstStyle/>
          <a:p>
            <a:pPr algn="l"/>
            <a:r>
              <a:rPr lang="en-US" altLang="en-US" sz="3600" b="1" dirty="0" smtClean="0">
                <a:solidFill>
                  <a:srgbClr val="F58466"/>
                </a:solidFill>
                <a:latin typeface="Goudy Old Style" pitchFamily="18" charset="0"/>
              </a:rPr>
              <a:t>OB Teams Panel: IPLARC</a:t>
            </a:r>
            <a:br>
              <a:rPr lang="en-US" altLang="en-US" sz="3600" b="1" dirty="0" smtClean="0">
                <a:solidFill>
                  <a:srgbClr val="F58466"/>
                </a:solidFill>
                <a:latin typeface="Goudy Old Style" pitchFamily="18" charset="0"/>
              </a:rPr>
            </a:br>
            <a:r>
              <a:rPr lang="en-US" altLang="en-US" sz="3600" b="1" dirty="0" smtClean="0">
                <a:solidFill>
                  <a:srgbClr val="F58466"/>
                </a:solidFill>
                <a:latin typeface="Goudy Old Style" pitchFamily="18" charset="0"/>
              </a:rPr>
              <a:t>Barnes-Jewish Hospital</a:t>
            </a:r>
            <a:endParaRPr lang="en-US" altLang="en-US" sz="1600" dirty="0" smtClean="0"/>
          </a:p>
        </p:txBody>
      </p:sp>
      <p:sp>
        <p:nvSpPr>
          <p:cNvPr id="3075" name="Text Box 5"/>
          <p:cNvSpPr txBox="1">
            <a:spLocks noChangeArrowheads="1"/>
          </p:cNvSpPr>
          <p:nvPr/>
        </p:nvSpPr>
        <p:spPr bwMode="auto">
          <a:xfrm>
            <a:off x="190500" y="1600200"/>
            <a:ext cx="8763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457200" indent="-457200">
              <a:defRPr sz="3200">
                <a:solidFill>
                  <a:schemeClr val="tx1"/>
                </a:solidFill>
                <a:latin typeface="Times New Roman" pitchFamily="18" charset="0"/>
              </a:defRPr>
            </a:lvl1pPr>
            <a:lvl2pPr marL="914400" indent="-457200">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buClr>
                <a:srgbClr val="F58466"/>
              </a:buClr>
              <a:buFont typeface="Arial" pitchFamily="34" charset="0"/>
              <a:buChar char="•"/>
              <a:defRPr/>
            </a:pPr>
            <a:r>
              <a:rPr lang="en-US" sz="2800" b="1" dirty="0" smtClean="0">
                <a:solidFill>
                  <a:srgbClr val="F58466"/>
                </a:solidFill>
                <a:latin typeface="Calibri"/>
              </a:rPr>
              <a:t>Lori </a:t>
            </a:r>
            <a:r>
              <a:rPr lang="en-US" sz="2800" b="1" dirty="0">
                <a:solidFill>
                  <a:srgbClr val="F58466"/>
                </a:solidFill>
                <a:latin typeface="Calibri"/>
              </a:rPr>
              <a:t>Stevenson, MSN, RNC-OB, CNML, CPPS, ASQ-SSBB,</a:t>
            </a:r>
            <a:r>
              <a:rPr lang="en-US" sz="2800" dirty="0"/>
              <a:t> </a:t>
            </a:r>
            <a:r>
              <a:rPr lang="en-US" sz="2800" dirty="0">
                <a:solidFill>
                  <a:prstClr val="black"/>
                </a:solidFill>
                <a:latin typeface="Calibri"/>
              </a:rPr>
              <a:t>Senior Performance Improvement Consultant, Women and </a:t>
            </a:r>
            <a:r>
              <a:rPr lang="en-US" sz="2800" dirty="0" smtClean="0">
                <a:solidFill>
                  <a:prstClr val="black"/>
                </a:solidFill>
                <a:latin typeface="Calibri"/>
              </a:rPr>
              <a:t>Infants</a:t>
            </a:r>
            <a:endParaRPr lang="en-US" sz="2800" dirty="0">
              <a:solidFill>
                <a:prstClr val="black"/>
              </a:solidFill>
              <a:latin typeface="Calibri"/>
            </a:endParaRPr>
          </a:p>
          <a:p>
            <a:pPr marL="457200" marR="0" lvl="0" indent="-457200" algn="l" defTabSz="914400" rtl="0" eaLnBrk="0" fontAlgn="base" latinLnBrk="0" hangingPunct="0">
              <a:lnSpc>
                <a:spcPct val="100000"/>
              </a:lnSpc>
              <a:spcBef>
                <a:spcPct val="0"/>
              </a:spcBef>
              <a:spcAft>
                <a:spcPct val="0"/>
              </a:spcAft>
              <a:buClr>
                <a:srgbClr val="F58466"/>
              </a:buClr>
              <a:buSzTx/>
              <a:buFont typeface="Arial" pitchFamily="34" charset="0"/>
              <a:buChar char="•"/>
              <a:tabLst/>
              <a:defRPr/>
            </a:pPr>
            <a:endParaRPr kumimoji="0" lang="en-US" sz="2800" b="0" i="0" u="none" strike="noStrike" kern="1200" cap="none" spc="0" normalizeH="0" baseline="0" noProof="0" dirty="0" smtClean="0">
              <a:ln>
                <a:noFill/>
              </a:ln>
              <a:solidFill>
                <a:prstClr val="black"/>
              </a:solidFill>
              <a:effectLst/>
              <a:uLnTx/>
              <a:uFillTx/>
              <a:latin typeface="Calibri"/>
              <a:ea typeface="MS PGothic" pitchFamily="34" charset="-128"/>
              <a:cs typeface="+mn-cs"/>
            </a:endParaRPr>
          </a:p>
        </p:txBody>
      </p:sp>
    </p:spTree>
    <p:extLst>
      <p:ext uri="{BB962C8B-B14F-4D97-AF65-F5344CB8AC3E}">
        <p14:creationId xmlns:p14="http://schemas.microsoft.com/office/powerpoint/2010/main" val="2182863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image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1" y="304800"/>
            <a:ext cx="321468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Subtitle 2"/>
          <p:cNvSpPr>
            <a:spLocks noGrp="1"/>
          </p:cNvSpPr>
          <p:nvPr>
            <p:ph type="subTitle" idx="1"/>
          </p:nvPr>
        </p:nvSpPr>
        <p:spPr>
          <a:xfrm>
            <a:off x="3276600" y="4114800"/>
            <a:ext cx="5410200" cy="1295400"/>
          </a:xfrm>
        </p:spPr>
        <p:txBody>
          <a:bodyPr/>
          <a:lstStyle/>
          <a:p>
            <a:pPr eaLnBrk="1" hangingPunct="1">
              <a:buFont typeface="Wingdings 2" pitchFamily="18" charset="2"/>
              <a:buNone/>
            </a:pPr>
            <a:r>
              <a:rPr lang="en-US" altLang="en-US" sz="2000" dirty="0" smtClean="0">
                <a:solidFill>
                  <a:srgbClr val="898989"/>
                </a:solidFill>
              </a:rPr>
              <a:t>ILPQC OB Face-to-Face Meeting</a:t>
            </a:r>
          </a:p>
          <a:p>
            <a:pPr eaLnBrk="1" hangingPunct="1">
              <a:buFont typeface="Wingdings 2" pitchFamily="18" charset="2"/>
              <a:buNone/>
            </a:pPr>
            <a:r>
              <a:rPr lang="en-US" altLang="en-US" sz="2000" dirty="0" smtClean="0">
                <a:solidFill>
                  <a:srgbClr val="898989"/>
                </a:solidFill>
              </a:rPr>
              <a:t>May 20</a:t>
            </a:r>
            <a:r>
              <a:rPr lang="en-US" altLang="en-US" sz="2000" baseline="30000" dirty="0" smtClean="0">
                <a:solidFill>
                  <a:srgbClr val="898989"/>
                </a:solidFill>
              </a:rPr>
              <a:t>th</a:t>
            </a:r>
            <a:r>
              <a:rPr lang="en-US" altLang="en-US" sz="2000" dirty="0" smtClean="0">
                <a:solidFill>
                  <a:srgbClr val="898989"/>
                </a:solidFill>
              </a:rPr>
              <a:t>, 2020</a:t>
            </a:r>
          </a:p>
        </p:txBody>
      </p:sp>
      <p:sp>
        <p:nvSpPr>
          <p:cNvPr id="15364" name="Title 1"/>
          <p:cNvSpPr>
            <a:spLocks noGrp="1"/>
          </p:cNvSpPr>
          <p:nvPr>
            <p:ph type="ctrTitle"/>
          </p:nvPr>
        </p:nvSpPr>
        <p:spPr>
          <a:xfrm>
            <a:off x="3276600" y="2057400"/>
            <a:ext cx="5638800" cy="1622425"/>
          </a:xfrm>
        </p:spPr>
        <p:txBody>
          <a:bodyPr/>
          <a:lstStyle/>
          <a:p>
            <a:pPr eaLnBrk="1" hangingPunct="1"/>
            <a:r>
              <a:rPr lang="en-US" sz="3600" b="1" dirty="0" smtClean="0">
                <a:solidFill>
                  <a:srgbClr val="004990"/>
                </a:solidFill>
                <a:latin typeface="Goudy Old Style" panose="02020502050305020303" pitchFamily="18" charset="0"/>
              </a:rPr>
              <a:t>OB Teams Panel: Sharing Strategies for Success for Obstetric QI Initiatives</a:t>
            </a:r>
            <a:endParaRPr lang="en-US" altLang="en-US" sz="3600" b="1" dirty="0">
              <a:solidFill>
                <a:srgbClr val="004990"/>
              </a:solidFill>
              <a:latin typeface="Goudy Old Style" panose="02020502050305020303" pitchFamily="18" charset="0"/>
            </a:endParaRPr>
          </a:p>
        </p:txBody>
      </p:sp>
    </p:spTree>
    <p:extLst>
      <p:ext uri="{BB962C8B-B14F-4D97-AF65-F5344CB8AC3E}">
        <p14:creationId xmlns:p14="http://schemas.microsoft.com/office/powerpoint/2010/main" val="32376161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3542" y="3071985"/>
            <a:ext cx="5825202" cy="1234727"/>
          </a:xfrm>
        </p:spPr>
        <p:txBody>
          <a:bodyPr/>
          <a:lstStyle/>
          <a:p>
            <a:r>
              <a:rPr lang="en-US" dirty="0" smtClean="0"/>
              <a:t/>
            </a:r>
            <a:br>
              <a:rPr lang="en-US" dirty="0" smtClean="0"/>
            </a:br>
            <a:r>
              <a:rPr lang="en-US" dirty="0" smtClean="0"/>
              <a:t>Implementation and Sustainment of IPLARC</a:t>
            </a:r>
            <a:endParaRPr lang="en-US" dirty="0"/>
          </a:p>
        </p:txBody>
      </p:sp>
      <p:sp>
        <p:nvSpPr>
          <p:cNvPr id="3" name="Subtitle 2"/>
          <p:cNvSpPr>
            <a:spLocks noGrp="1"/>
          </p:cNvSpPr>
          <p:nvPr>
            <p:ph type="subTitle" idx="1"/>
          </p:nvPr>
        </p:nvSpPr>
        <p:spPr>
          <a:xfrm>
            <a:off x="73241" y="4370917"/>
            <a:ext cx="6955503" cy="958973"/>
          </a:xfrm>
        </p:spPr>
        <p:txBody>
          <a:bodyPr>
            <a:normAutofit/>
          </a:bodyPr>
          <a:lstStyle/>
          <a:p>
            <a:r>
              <a:rPr lang="en-US" dirty="0" smtClean="0"/>
              <a:t>Lori </a:t>
            </a:r>
            <a:r>
              <a:rPr lang="en-US" dirty="0"/>
              <a:t>Stevenson, MSN, RNC-OB, CNML, CPPS, </a:t>
            </a:r>
            <a:r>
              <a:rPr lang="en-US" dirty="0" smtClean="0"/>
              <a:t>ASQ-SSBB, Senior </a:t>
            </a:r>
            <a:r>
              <a:rPr lang="en-US" dirty="0"/>
              <a:t>Performance Improvement </a:t>
            </a:r>
            <a:r>
              <a:rPr lang="en-US" dirty="0" smtClean="0"/>
              <a:t>Consultant, Women </a:t>
            </a:r>
            <a:r>
              <a:rPr lang="en-US" dirty="0"/>
              <a:t>and Infants</a:t>
            </a:r>
          </a:p>
          <a:p>
            <a:r>
              <a:rPr lang="en-US" dirty="0" smtClean="0"/>
              <a:t>May 20, 2020</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141" y="5226448"/>
            <a:ext cx="4629150" cy="635794"/>
          </a:xfrm>
          <a:prstGeom prst="rect">
            <a:avLst/>
          </a:prstGeom>
        </p:spPr>
      </p:pic>
      <p:pic>
        <p:nvPicPr>
          <p:cNvPr id="7" name="Picture 12" descr="https://www.barnesjewish.org/Portals/0/LocationsDirections/BJC-Parkview-Tower.jpg?ver=2018-01-31-215849-6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58529" y="2255441"/>
            <a:ext cx="2613365" cy="18910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 name="Picture 8"/>
          <p:cNvPicPr>
            <a:picLocks noChangeAspect="1"/>
          </p:cNvPicPr>
          <p:nvPr/>
        </p:nvPicPr>
        <p:blipFill>
          <a:blip r:embed="rId4"/>
          <a:stretch>
            <a:fillRect/>
          </a:stretch>
        </p:blipFill>
        <p:spPr>
          <a:xfrm>
            <a:off x="823730" y="1017209"/>
            <a:ext cx="2544624" cy="1854272"/>
          </a:xfrm>
          <a:prstGeom prst="rect">
            <a:avLst/>
          </a:prstGeom>
          <a:ln>
            <a:noFill/>
          </a:ln>
          <a:effectLst>
            <a:softEdge rad="112500"/>
          </a:effectLst>
        </p:spPr>
      </p:pic>
    </p:spTree>
    <p:extLst>
      <p:ext uri="{BB962C8B-B14F-4D97-AF65-F5344CB8AC3E}">
        <p14:creationId xmlns:p14="http://schemas.microsoft.com/office/powerpoint/2010/main" val="19311179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our IPLARC journey started</a:t>
            </a:r>
            <a:endParaRPr lang="en-US" dirty="0"/>
          </a:p>
        </p:txBody>
      </p:sp>
      <p:sp>
        <p:nvSpPr>
          <p:cNvPr id="3" name="Content Placeholder 2"/>
          <p:cNvSpPr>
            <a:spLocks noGrp="1"/>
          </p:cNvSpPr>
          <p:nvPr>
            <p:ph idx="1"/>
          </p:nvPr>
        </p:nvSpPr>
        <p:spPr>
          <a:xfrm>
            <a:off x="621191" y="2191387"/>
            <a:ext cx="6447501" cy="2910580"/>
          </a:xfrm>
        </p:spPr>
        <p:txBody>
          <a:bodyPr/>
          <a:lstStyle/>
          <a:p>
            <a:r>
              <a:rPr lang="en-US" dirty="0" smtClean="0"/>
              <a:t>In May, 2016, our pharmacy received notification that Missouri Medicaid announced that hospitals can receive separate payment when IPLARC is placed during the post partum.</a:t>
            </a:r>
          </a:p>
          <a:p>
            <a:r>
              <a:rPr lang="en-US" dirty="0" smtClean="0"/>
              <a:t>This information led to the formation of a multidisciplinary team focused on creating a process for stocking and billing for IPLARC devices</a:t>
            </a:r>
          </a:p>
          <a:p>
            <a:r>
              <a:rPr lang="en-US" dirty="0" smtClean="0"/>
              <a:t>In October, 2016, the devices were available for patient use in the Pyxis machines in Labor and Delivery.</a:t>
            </a:r>
          </a:p>
          <a:p>
            <a:r>
              <a:rPr lang="en-US" dirty="0" smtClean="0"/>
              <a:t>IUDs were not stocked in the Mother/Baby units due to the risk of IUD expulsion if inserted more than a few hours after delivery.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205" y="5246423"/>
            <a:ext cx="4629150" cy="635794"/>
          </a:xfrm>
          <a:prstGeom prst="rect">
            <a:avLst/>
          </a:prstGeom>
        </p:spPr>
      </p:pic>
      <p:sp>
        <p:nvSpPr>
          <p:cNvPr id="5" name="AutoShape 2" descr="Image result for hello clip ar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pPr>
            <a:endParaRPr lang="en-US" sz="1350">
              <a:solidFill>
                <a:prstClr val="black"/>
              </a:solidFill>
              <a:latin typeface="Trebuchet MS" panose="020B0603020202020204"/>
              <a:ea typeface="+mn-ea"/>
            </a:endParaRPr>
          </a:p>
        </p:txBody>
      </p:sp>
    </p:spTree>
    <p:extLst>
      <p:ext uri="{BB962C8B-B14F-4D97-AF65-F5344CB8AC3E}">
        <p14:creationId xmlns:p14="http://schemas.microsoft.com/office/powerpoint/2010/main" val="26654364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1314450"/>
            <a:ext cx="6447501" cy="601463"/>
          </a:xfrm>
        </p:spPr>
        <p:txBody>
          <a:bodyPr>
            <a:normAutofit fontScale="90000"/>
          </a:bodyPr>
          <a:lstStyle/>
          <a:p>
            <a:r>
              <a:rPr lang="en-US" dirty="0"/>
              <a:t>Stocking</a:t>
            </a:r>
            <a:br>
              <a:rPr lang="en-US" dirty="0"/>
            </a:br>
            <a:endParaRPr lang="en-US" dirty="0"/>
          </a:p>
        </p:txBody>
      </p:sp>
      <p:sp>
        <p:nvSpPr>
          <p:cNvPr id="3" name="Content Placeholder 2"/>
          <p:cNvSpPr>
            <a:spLocks noGrp="1"/>
          </p:cNvSpPr>
          <p:nvPr>
            <p:ph idx="1"/>
          </p:nvPr>
        </p:nvSpPr>
        <p:spPr>
          <a:xfrm>
            <a:off x="508001" y="1915913"/>
            <a:ext cx="6447501" cy="2910580"/>
          </a:xfrm>
        </p:spPr>
        <p:txBody>
          <a:bodyPr/>
          <a:lstStyle/>
          <a:p>
            <a:pPr lvl="1"/>
            <a:r>
              <a:rPr lang="en-US" dirty="0" smtClean="0"/>
              <a:t>We </a:t>
            </a:r>
            <a:r>
              <a:rPr lang="en-US" dirty="0"/>
              <a:t>keep IPLARCs in the </a:t>
            </a:r>
            <a:r>
              <a:rPr lang="en-US" dirty="0" smtClean="0"/>
              <a:t>Pyxis </a:t>
            </a:r>
            <a:r>
              <a:rPr lang="en-US" dirty="0"/>
              <a:t>machine </a:t>
            </a:r>
            <a:r>
              <a:rPr lang="en-US" dirty="0" smtClean="0"/>
              <a:t>so that they are easily </a:t>
            </a:r>
            <a:r>
              <a:rPr lang="en-US" dirty="0"/>
              <a:t>accessible for immediate postpartum placement</a:t>
            </a:r>
          </a:p>
          <a:p>
            <a:pPr lvl="2"/>
            <a:r>
              <a:rPr lang="en-US" dirty="0"/>
              <a:t>5 </a:t>
            </a:r>
            <a:r>
              <a:rPr lang="en-US" dirty="0" err="1" smtClean="0"/>
              <a:t>Nexplanons</a:t>
            </a:r>
            <a:r>
              <a:rPr lang="en-US" dirty="0" smtClean="0"/>
              <a:t> </a:t>
            </a:r>
            <a:r>
              <a:rPr lang="en-US" dirty="0"/>
              <a:t>in the </a:t>
            </a:r>
            <a:r>
              <a:rPr lang="en-US" dirty="0" smtClean="0"/>
              <a:t>Pyxis </a:t>
            </a:r>
            <a:r>
              <a:rPr lang="en-US" dirty="0"/>
              <a:t>on labor and delivery </a:t>
            </a:r>
          </a:p>
          <a:p>
            <a:pPr lvl="2"/>
            <a:r>
              <a:rPr lang="en-US" dirty="0"/>
              <a:t>5 </a:t>
            </a:r>
            <a:r>
              <a:rPr lang="en-US" dirty="0" err="1" smtClean="0"/>
              <a:t>Nexplanons</a:t>
            </a:r>
            <a:r>
              <a:rPr lang="en-US" dirty="0" smtClean="0"/>
              <a:t> in the Pyxis </a:t>
            </a:r>
            <a:r>
              <a:rPr lang="en-US" dirty="0"/>
              <a:t>on </a:t>
            </a:r>
            <a:r>
              <a:rPr lang="en-US" dirty="0" smtClean="0"/>
              <a:t>mother baby</a:t>
            </a:r>
            <a:endParaRPr lang="en-US" dirty="0"/>
          </a:p>
          <a:p>
            <a:pPr lvl="2"/>
            <a:r>
              <a:rPr lang="en-US" dirty="0" smtClean="0"/>
              <a:t>We </a:t>
            </a:r>
            <a:r>
              <a:rPr lang="en-US" dirty="0"/>
              <a:t>keep ~10 IUDs on the floor at all times with more in the pharmacy </a:t>
            </a:r>
          </a:p>
          <a:p>
            <a:pPr lvl="1"/>
            <a:r>
              <a:rPr lang="en-US" dirty="0" smtClean="0"/>
              <a:t>Barnes Jewish Hospital </a:t>
            </a:r>
            <a:r>
              <a:rPr lang="en-US" dirty="0"/>
              <a:t>has multiple pharmacies on campus. The majority of IUDs are stocked in the satellite </a:t>
            </a:r>
            <a:r>
              <a:rPr lang="en-US" dirty="0" smtClean="0"/>
              <a:t>pharmacy, in Parkview Tower, which </a:t>
            </a:r>
            <a:r>
              <a:rPr lang="en-US" dirty="0"/>
              <a:t>supplies </a:t>
            </a:r>
            <a:r>
              <a:rPr lang="en-US" dirty="0" smtClean="0"/>
              <a:t>Women </a:t>
            </a:r>
            <a:r>
              <a:rPr lang="en-US" dirty="0"/>
              <a:t>and </a:t>
            </a:r>
            <a:r>
              <a:rPr lang="en-US" dirty="0" smtClean="0"/>
              <a:t>Infants</a:t>
            </a:r>
            <a:r>
              <a:rPr lang="en-US" dirty="0"/>
              <a:t>. </a:t>
            </a:r>
            <a:r>
              <a:rPr lang="en-US" dirty="0" smtClean="0"/>
              <a:t>A limited number of IUDs are maintained in the main pharmacy on campus in the event one is needed in the Operating Rooms on the South Campus.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98" y="5364957"/>
            <a:ext cx="4629150" cy="635794"/>
          </a:xfrm>
          <a:prstGeom prst="rect">
            <a:avLst/>
          </a:prstGeom>
        </p:spPr>
      </p:pic>
    </p:spTree>
    <p:extLst>
      <p:ext uri="{BB962C8B-B14F-4D97-AF65-F5344CB8AC3E}">
        <p14:creationId xmlns:p14="http://schemas.microsoft.com/office/powerpoint/2010/main" val="33704413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Contraceptive Counseling</a:t>
            </a:r>
            <a:endParaRPr lang="en-US" dirty="0"/>
          </a:p>
        </p:txBody>
      </p:sp>
      <p:sp>
        <p:nvSpPr>
          <p:cNvPr id="3" name="Content Placeholder 2"/>
          <p:cNvSpPr>
            <a:spLocks noGrp="1"/>
          </p:cNvSpPr>
          <p:nvPr>
            <p:ph idx="1"/>
          </p:nvPr>
        </p:nvSpPr>
        <p:spPr>
          <a:xfrm>
            <a:off x="508001" y="1978323"/>
            <a:ext cx="6447501" cy="2910580"/>
          </a:xfrm>
        </p:spPr>
        <p:txBody>
          <a:bodyPr>
            <a:normAutofit lnSpcReduction="10000"/>
          </a:bodyPr>
          <a:lstStyle/>
          <a:p>
            <a:r>
              <a:rPr lang="en-US" sz="1800" dirty="0"/>
              <a:t>Patients are given contraceptive counseling at admission by the provider</a:t>
            </a:r>
          </a:p>
          <a:p>
            <a:r>
              <a:rPr lang="en-US" sz="1800" dirty="0"/>
              <a:t>Patients are provided with a wide variety of options and encouraged to select the method most beneficial for their individual situation (which may also be no birth control)</a:t>
            </a:r>
          </a:p>
          <a:p>
            <a:r>
              <a:rPr lang="en-US" sz="1800" dirty="0"/>
              <a:t>If a patient elects for IPLARC, the </a:t>
            </a:r>
            <a:r>
              <a:rPr lang="en-US" sz="1800" dirty="0" err="1"/>
              <a:t>laborist</a:t>
            </a:r>
            <a:r>
              <a:rPr lang="en-US" sz="1800" dirty="0"/>
              <a:t> attempts to obtain pre-approval from the patient’s insurance carrier prior to delivery</a:t>
            </a:r>
          </a:p>
          <a:p>
            <a:r>
              <a:rPr lang="en-US" sz="1800" dirty="0"/>
              <a:t>Patients are not refused IPLARC if pre-approval is not given or not obtained prior to delivery</a:t>
            </a:r>
            <a:endParaRPr lang="en-US" sz="1500" dirty="0"/>
          </a:p>
          <a:p>
            <a:pPr marL="342900" lvl="1" indent="0">
              <a:buNone/>
            </a:pPr>
            <a:endParaRPr lang="en-US" sz="1500" dirty="0"/>
          </a:p>
          <a:p>
            <a:pPr marL="342900" lvl="1" indent="0">
              <a:buNone/>
            </a:pP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256" y="5364957"/>
            <a:ext cx="4629150" cy="635794"/>
          </a:xfrm>
          <a:prstGeom prst="rect">
            <a:avLst/>
          </a:prstGeom>
        </p:spPr>
      </p:pic>
    </p:spTree>
    <p:extLst>
      <p:ext uri="{BB962C8B-B14F-4D97-AF65-F5344CB8AC3E}">
        <p14:creationId xmlns:p14="http://schemas.microsoft.com/office/powerpoint/2010/main" val="339522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a:xfrm>
            <a:off x="508001" y="1955862"/>
            <a:ext cx="6447501" cy="3592208"/>
          </a:xfrm>
        </p:spPr>
        <p:txBody>
          <a:bodyPr>
            <a:normAutofit/>
          </a:bodyPr>
          <a:lstStyle/>
          <a:p>
            <a:r>
              <a:rPr lang="en-US" dirty="0" smtClean="0"/>
              <a:t>Streamlining the ordering/billing process is ideal.  It creates no additional work for providers and allows for tracking.</a:t>
            </a:r>
          </a:p>
          <a:p>
            <a:r>
              <a:rPr lang="en-US" dirty="0" smtClean="0"/>
              <a:t>Ordering/billing through the EMR also helps maintain par levels in Pyxis as the number used is auto transmitted to pharmacy for restocking.</a:t>
            </a:r>
          </a:p>
          <a:p>
            <a:r>
              <a:rPr lang="en-US" dirty="0" smtClean="0"/>
              <a:t>Providers need to be engaged in the process from the beginning.</a:t>
            </a:r>
          </a:p>
          <a:p>
            <a:r>
              <a:rPr lang="en-US" dirty="0" smtClean="0"/>
              <a:t>If IPLARC is offered, many patients want it!</a:t>
            </a:r>
          </a:p>
          <a:p>
            <a:r>
              <a:rPr lang="en-US" dirty="0" smtClean="0"/>
              <a:t>Validate who will own the process of retrieving the IPLARC device at time of delivery.  Our nursing staff retrieves when obtaining other meds for delivery.</a:t>
            </a:r>
          </a:p>
          <a:p>
            <a:r>
              <a:rPr lang="en-US" dirty="0" smtClean="0"/>
              <a:t>Identify who will train providers to insert IPLARC and who will track this information.</a:t>
            </a:r>
          </a:p>
          <a:p>
            <a:r>
              <a:rPr lang="en-US" dirty="0" smtClean="0"/>
              <a:t>Have an action plan for periodically reviewing IPLARC utilization and insertion.</a:t>
            </a:r>
            <a:endParaRPr lang="en-US" dirty="0"/>
          </a:p>
        </p:txBody>
      </p:sp>
    </p:spTree>
    <p:extLst>
      <p:ext uri="{BB962C8B-B14F-4D97-AF65-F5344CB8AC3E}">
        <p14:creationId xmlns:p14="http://schemas.microsoft.com/office/powerpoint/2010/main" val="2636949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304800" y="762000"/>
            <a:ext cx="9144000" cy="685800"/>
          </a:xfrm>
        </p:spPr>
        <p:txBody>
          <a:bodyPr/>
          <a:lstStyle/>
          <a:p>
            <a:pPr algn="l"/>
            <a:r>
              <a:rPr lang="en-US" altLang="en-US" sz="3600" b="1" dirty="0">
                <a:solidFill>
                  <a:srgbClr val="F58466"/>
                </a:solidFill>
                <a:latin typeface="Goudy Old Style" pitchFamily="18" charset="0"/>
              </a:rPr>
              <a:t>OB Teams Panel: IPAC</a:t>
            </a:r>
            <a:br>
              <a:rPr lang="en-US" altLang="en-US" sz="3600" b="1" dirty="0">
                <a:solidFill>
                  <a:srgbClr val="F58466"/>
                </a:solidFill>
                <a:latin typeface="Goudy Old Style" pitchFamily="18" charset="0"/>
              </a:rPr>
            </a:br>
            <a:r>
              <a:rPr lang="en-US" altLang="en-US" sz="3600" b="1" dirty="0">
                <a:solidFill>
                  <a:srgbClr val="F58466"/>
                </a:solidFill>
                <a:latin typeface="Goudy Old Style" pitchFamily="18" charset="0"/>
              </a:rPr>
              <a:t>SSM Health St. Mary’s Hospital Centralia</a:t>
            </a:r>
            <a:br>
              <a:rPr lang="en-US" altLang="en-US" sz="3600" b="1" dirty="0">
                <a:solidFill>
                  <a:srgbClr val="F58466"/>
                </a:solidFill>
                <a:latin typeface="Goudy Old Style" pitchFamily="18" charset="0"/>
              </a:rPr>
            </a:br>
            <a:endParaRPr lang="en-US" altLang="en-US" sz="1600" dirty="0" smtClean="0"/>
          </a:p>
        </p:txBody>
      </p:sp>
      <p:sp>
        <p:nvSpPr>
          <p:cNvPr id="3075" name="Text Box 5"/>
          <p:cNvSpPr txBox="1">
            <a:spLocks noChangeArrowheads="1"/>
          </p:cNvSpPr>
          <p:nvPr/>
        </p:nvSpPr>
        <p:spPr bwMode="auto">
          <a:xfrm>
            <a:off x="190500" y="1600200"/>
            <a:ext cx="876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457200" indent="-457200">
              <a:defRPr sz="3200">
                <a:solidFill>
                  <a:schemeClr val="tx1"/>
                </a:solidFill>
                <a:latin typeface="Times New Roman" pitchFamily="18" charset="0"/>
              </a:defRPr>
            </a:lvl1pPr>
            <a:lvl2pPr marL="914400" indent="-457200">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marL="457200" marR="0" lvl="0" indent="-457200" algn="l" defTabSz="914400" rtl="0" eaLnBrk="0" fontAlgn="base" latinLnBrk="0" hangingPunct="0">
              <a:lnSpc>
                <a:spcPct val="100000"/>
              </a:lnSpc>
              <a:spcBef>
                <a:spcPct val="0"/>
              </a:spcBef>
              <a:spcAft>
                <a:spcPct val="0"/>
              </a:spcAft>
              <a:buClr>
                <a:srgbClr val="F58466"/>
              </a:buClr>
              <a:buSzTx/>
              <a:buFont typeface="Arial" pitchFamily="34" charset="0"/>
              <a:buChar char="•"/>
              <a:tabLst/>
              <a:defRPr/>
            </a:pPr>
            <a:r>
              <a:rPr kumimoji="0" lang="en-US" sz="2800" b="1" i="0" u="none" strike="noStrike" kern="1200" cap="none" spc="0" normalizeH="0" baseline="0" noProof="0" dirty="0" smtClean="0">
                <a:ln>
                  <a:noFill/>
                </a:ln>
                <a:solidFill>
                  <a:srgbClr val="F58466"/>
                </a:solidFill>
                <a:effectLst/>
                <a:uLnTx/>
                <a:uFillTx/>
                <a:latin typeface="Calibri"/>
                <a:ea typeface="MS PGothic" pitchFamily="34" charset="-128"/>
                <a:cs typeface="+mn-cs"/>
              </a:rPr>
              <a:t>Patricia Baker, RN, BSN, CLC – </a:t>
            </a:r>
            <a:r>
              <a:rPr lang="en-US" sz="2800" dirty="0" smtClean="0">
                <a:solidFill>
                  <a:prstClr val="black"/>
                </a:solidFill>
                <a:latin typeface="Calibri"/>
              </a:rPr>
              <a:t>OB Manager </a:t>
            </a:r>
            <a:endParaRPr kumimoji="0" lang="en-US" sz="2800" b="0" i="0" u="none" strike="noStrike" kern="1200" cap="none" spc="0" normalizeH="0" baseline="0" noProof="0" dirty="0" smtClean="0">
              <a:ln>
                <a:noFill/>
              </a:ln>
              <a:solidFill>
                <a:prstClr val="black"/>
              </a:solidFill>
              <a:effectLst/>
              <a:uLnTx/>
              <a:uFillTx/>
              <a:latin typeface="Calibri"/>
              <a:ea typeface="MS PGothic" pitchFamily="34" charset="-128"/>
              <a:cs typeface="+mn-cs"/>
            </a:endParaRPr>
          </a:p>
        </p:txBody>
      </p:sp>
    </p:spTree>
    <p:extLst>
      <p:ext uri="{BB962C8B-B14F-4D97-AF65-F5344CB8AC3E}">
        <p14:creationId xmlns:p14="http://schemas.microsoft.com/office/powerpoint/2010/main" val="3796688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609600"/>
            <a:ext cx="6343650" cy="1102519"/>
          </a:xfrm>
        </p:spPr>
        <p:txBody>
          <a:bodyPr>
            <a:noAutofit/>
          </a:bodyPr>
          <a:lstStyle/>
          <a:p>
            <a:r>
              <a:rPr lang="en-US" sz="4000" dirty="0"/>
              <a:t>SSM Health </a:t>
            </a:r>
            <a:br>
              <a:rPr lang="en-US" sz="4000" dirty="0"/>
            </a:br>
            <a:r>
              <a:rPr lang="en-US" sz="4000" dirty="0"/>
              <a:t>St. Mary’s Hospital Centralia</a:t>
            </a:r>
          </a:p>
        </p:txBody>
      </p:sp>
      <p:sp>
        <p:nvSpPr>
          <p:cNvPr id="5" name="Subtitle 4"/>
          <p:cNvSpPr>
            <a:spLocks noGrp="1"/>
          </p:cNvSpPr>
          <p:nvPr>
            <p:ph type="subTitle" idx="1"/>
          </p:nvPr>
        </p:nvSpPr>
        <p:spPr>
          <a:xfrm>
            <a:off x="1752600" y="2057400"/>
            <a:ext cx="6134100" cy="3467100"/>
          </a:xfrm>
        </p:spPr>
        <p:txBody>
          <a:bodyPr>
            <a:normAutofit fontScale="85000" lnSpcReduction="20000"/>
          </a:bodyPr>
          <a:lstStyle/>
          <a:p>
            <a:r>
              <a:rPr lang="en-US" dirty="0">
                <a:solidFill>
                  <a:schemeClr val="tx1"/>
                </a:solidFill>
              </a:rPr>
              <a:t>We are a rural 125 bed hospital with around 300 deliveries a year.  We have one OB  physician group that provides OB and GYN coverage which consists of different physicians who come for 24-72 hours at a time.  This same group has a private office on the hospital property.  </a:t>
            </a:r>
          </a:p>
          <a:p>
            <a:endParaRPr lang="en-US" dirty="0">
              <a:solidFill>
                <a:schemeClr val="tx1"/>
              </a:solidFill>
            </a:endParaRPr>
          </a:p>
          <a:p>
            <a:r>
              <a:rPr lang="en-US" dirty="0">
                <a:solidFill>
                  <a:schemeClr val="tx1"/>
                </a:solidFill>
              </a:rPr>
              <a:t>The team consists of:</a:t>
            </a:r>
          </a:p>
          <a:p>
            <a:pPr marL="342900" indent="-342900" algn="l">
              <a:buFont typeface="Arial" panose="020B0604020202020204" pitchFamily="34" charset="0"/>
              <a:buChar char="•"/>
            </a:pPr>
            <a:r>
              <a:rPr lang="en-US" b="1" dirty="0">
                <a:solidFill>
                  <a:schemeClr val="tx1"/>
                </a:solidFill>
              </a:rPr>
              <a:t>Pat Baker- </a:t>
            </a:r>
            <a:r>
              <a:rPr lang="en-US" dirty="0">
                <a:solidFill>
                  <a:schemeClr val="tx1"/>
                </a:solidFill>
              </a:rPr>
              <a:t>OB manager and team lead</a:t>
            </a:r>
          </a:p>
          <a:p>
            <a:pPr marL="342900" indent="-342900" algn="l">
              <a:buFont typeface="Arial" panose="020B0604020202020204" pitchFamily="34" charset="0"/>
              <a:buChar char="•"/>
            </a:pPr>
            <a:r>
              <a:rPr lang="en-US" b="1" dirty="0">
                <a:solidFill>
                  <a:schemeClr val="tx1"/>
                </a:solidFill>
              </a:rPr>
              <a:t>Shalisa Henson </a:t>
            </a:r>
            <a:r>
              <a:rPr lang="en-US" dirty="0">
                <a:solidFill>
                  <a:schemeClr val="tx1"/>
                </a:solidFill>
              </a:rPr>
              <a:t>- CNM employed at the physician group</a:t>
            </a:r>
          </a:p>
          <a:p>
            <a:pPr marL="342900" indent="-342900" algn="l">
              <a:buFont typeface="Arial" panose="020B0604020202020204" pitchFamily="34" charset="0"/>
              <a:buChar char="•"/>
            </a:pPr>
            <a:r>
              <a:rPr lang="en-US" b="1" dirty="0">
                <a:solidFill>
                  <a:schemeClr val="tx1"/>
                </a:solidFill>
              </a:rPr>
              <a:t>Kelsey Herrin/Brittany Pollmann- </a:t>
            </a:r>
            <a:r>
              <a:rPr lang="en-US" dirty="0">
                <a:solidFill>
                  <a:schemeClr val="tx1"/>
                </a:solidFill>
              </a:rPr>
              <a:t>Data collection and entry</a:t>
            </a:r>
          </a:p>
          <a:p>
            <a:pPr marL="342900" indent="-342900" algn="l">
              <a:buFont typeface="Arial" panose="020B0604020202020204" pitchFamily="34" charset="0"/>
              <a:buChar char="•"/>
            </a:pPr>
            <a:endParaRPr lang="en-US" dirty="0">
              <a:solidFill>
                <a:schemeClr val="tx1"/>
              </a:solidFill>
            </a:endParaRPr>
          </a:p>
        </p:txBody>
      </p:sp>
      <p:sp>
        <p:nvSpPr>
          <p:cNvPr id="4" name="Slide Number Placeholder 3"/>
          <p:cNvSpPr>
            <a:spLocks noGrp="1"/>
          </p:cNvSpPr>
          <p:nvPr>
            <p:ph type="sldNum" sz="quarter" idx="12"/>
          </p:nvPr>
        </p:nvSpPr>
        <p:spPr/>
        <p:txBody>
          <a:bodyPr/>
          <a:lstStyle/>
          <a:p>
            <a:pPr defTabSz="685800" eaLnBrk="1" fontAlgn="auto" hangingPunct="1">
              <a:spcBef>
                <a:spcPts val="0"/>
              </a:spcBef>
              <a:spcAft>
                <a:spcPts val="0"/>
              </a:spcAft>
            </a:pPr>
            <a:r>
              <a:rPr lang="en-US" dirty="0">
                <a:solidFill>
                  <a:srgbClr val="999990"/>
                </a:solidFill>
                <a:latin typeface="Calibri"/>
                <a:ea typeface="+mn-ea"/>
              </a:rPr>
              <a:t>1</a:t>
            </a:r>
          </a:p>
        </p:txBody>
      </p:sp>
    </p:spTree>
    <p:extLst>
      <p:ext uri="{BB962C8B-B14F-4D97-AF65-F5344CB8AC3E}">
        <p14:creationId xmlns:p14="http://schemas.microsoft.com/office/powerpoint/2010/main" val="669734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72279" y="381000"/>
            <a:ext cx="5829300" cy="457200"/>
          </a:xfrm>
        </p:spPr>
        <p:txBody>
          <a:bodyPr>
            <a:normAutofit fontScale="90000"/>
          </a:bodyPr>
          <a:lstStyle/>
          <a:p>
            <a:r>
              <a:rPr lang="en-US" dirty="0"/>
              <a:t>Getting started</a:t>
            </a:r>
          </a:p>
        </p:txBody>
      </p:sp>
      <p:sp>
        <p:nvSpPr>
          <p:cNvPr id="4" name="Slide Number Placeholder 3"/>
          <p:cNvSpPr>
            <a:spLocks noGrp="1"/>
          </p:cNvSpPr>
          <p:nvPr>
            <p:ph type="sldNum" sz="quarter" idx="10"/>
          </p:nvPr>
        </p:nvSpPr>
        <p:spPr/>
        <p:txBody>
          <a:bodyPr/>
          <a:lstStyle/>
          <a:p>
            <a:pPr defTabSz="685800" eaLnBrk="1" fontAlgn="auto" hangingPunct="1">
              <a:spcBef>
                <a:spcPts val="0"/>
              </a:spcBef>
              <a:spcAft>
                <a:spcPts val="0"/>
              </a:spcAft>
            </a:pPr>
            <a:fld id="{DC3A0FE3-2AEB-479A-B783-BF858B1B727D}" type="slidenum">
              <a:rPr lang="en-US">
                <a:solidFill>
                  <a:srgbClr val="999990"/>
                </a:solidFill>
                <a:latin typeface="Calibri"/>
                <a:ea typeface="+mn-ea"/>
              </a:rPr>
              <a:pPr defTabSz="685800" eaLnBrk="1" fontAlgn="auto" hangingPunct="1">
                <a:spcBef>
                  <a:spcPts val="0"/>
                </a:spcBef>
                <a:spcAft>
                  <a:spcPts val="0"/>
                </a:spcAft>
              </a:pPr>
              <a:t>27</a:t>
            </a:fld>
            <a:endParaRPr lang="en-US" dirty="0">
              <a:solidFill>
                <a:srgbClr val="999990"/>
              </a:solidFill>
              <a:latin typeface="Calibri"/>
              <a:ea typeface="+mn-ea"/>
            </a:endParaRPr>
          </a:p>
        </p:txBody>
      </p:sp>
      <p:sp>
        <p:nvSpPr>
          <p:cNvPr id="3" name="Content Placeholder 2"/>
          <p:cNvSpPr>
            <a:spLocks noGrp="1"/>
          </p:cNvSpPr>
          <p:nvPr>
            <p:ph idx="1"/>
          </p:nvPr>
        </p:nvSpPr>
        <p:spPr>
          <a:xfrm>
            <a:off x="533400" y="1066800"/>
            <a:ext cx="8496173" cy="4648200"/>
          </a:xfrm>
        </p:spPr>
        <p:txBody>
          <a:bodyPr>
            <a:normAutofit fontScale="85000" lnSpcReduction="20000"/>
          </a:bodyPr>
          <a:lstStyle/>
          <a:p>
            <a:r>
              <a:rPr lang="en-US" sz="2600" b="1" dirty="0">
                <a:solidFill>
                  <a:schemeClr val="tx1"/>
                </a:solidFill>
              </a:rPr>
              <a:t>For providers</a:t>
            </a:r>
            <a:r>
              <a:rPr lang="en-US" sz="2600" dirty="0">
                <a:solidFill>
                  <a:schemeClr val="tx1"/>
                </a:solidFill>
              </a:rPr>
              <a:t>:</a:t>
            </a:r>
          </a:p>
          <a:p>
            <a:pPr marL="685800" lvl="1" indent="-342900">
              <a:buFont typeface="Arial" panose="020B0604020202020204" pitchFamily="34" charset="0"/>
              <a:buChar char="•"/>
            </a:pPr>
            <a:r>
              <a:rPr lang="en-US" sz="2300" dirty="0">
                <a:solidFill>
                  <a:schemeClr val="tx1"/>
                </a:solidFill>
              </a:rPr>
              <a:t>Buy-in using OB Provider Folders</a:t>
            </a:r>
          </a:p>
          <a:p>
            <a:pPr marL="1028700" lvl="2" indent="-342900">
              <a:buFont typeface="Arial" panose="020B0604020202020204" pitchFamily="34" charset="0"/>
              <a:buChar char="•"/>
            </a:pPr>
            <a:r>
              <a:rPr lang="en-US" sz="2100" dirty="0"/>
              <a:t>ACOG CO #736</a:t>
            </a:r>
          </a:p>
          <a:p>
            <a:pPr marL="1028700" lvl="2" indent="-342900">
              <a:buFont typeface="Arial" panose="020B0604020202020204" pitchFamily="34" charset="0"/>
              <a:buChar char="•"/>
            </a:pPr>
            <a:r>
              <a:rPr lang="en-US" sz="2100" dirty="0">
                <a:solidFill>
                  <a:schemeClr val="tx1"/>
                </a:solidFill>
              </a:rPr>
              <a:t>Maternal Health Safety Check Elements and suggested patient survey for waiting room-this can focus visit with provider to patient needs</a:t>
            </a:r>
          </a:p>
          <a:p>
            <a:pPr marL="1028700" lvl="2" indent="-342900">
              <a:buFont typeface="Arial" panose="020B0604020202020204" pitchFamily="34" charset="0"/>
              <a:buChar char="•"/>
            </a:pPr>
            <a:r>
              <a:rPr lang="en-US" sz="2100" dirty="0"/>
              <a:t>Patient education materials (AWHONN, ILPQC 2wk Maternal Health Safety Ed)</a:t>
            </a:r>
          </a:p>
          <a:p>
            <a:pPr marL="685800" lvl="1" indent="-342900">
              <a:buFont typeface="Arial" panose="020B0604020202020204" pitchFamily="34" charset="0"/>
              <a:buChar char="•"/>
            </a:pPr>
            <a:r>
              <a:rPr lang="en-US" sz="2300" dirty="0">
                <a:solidFill>
                  <a:schemeClr val="tx1"/>
                </a:solidFill>
              </a:rPr>
              <a:t>Personal reach out to outpatient offices/OB providers</a:t>
            </a:r>
          </a:p>
          <a:p>
            <a:pPr marL="1028700" lvl="2" indent="-342900">
              <a:buFont typeface="Arial" panose="020B0604020202020204" pitchFamily="34" charset="0"/>
              <a:buChar char="•"/>
            </a:pPr>
            <a:r>
              <a:rPr lang="en-US" sz="2100" dirty="0"/>
              <a:t>Rotating group given the folders</a:t>
            </a:r>
          </a:p>
          <a:p>
            <a:pPr marL="1028700" lvl="2" indent="-342900">
              <a:buFont typeface="Arial" panose="020B0604020202020204" pitchFamily="34" charset="0"/>
              <a:buChar char="•"/>
            </a:pPr>
            <a:r>
              <a:rPr lang="en-US" sz="2100" dirty="0"/>
              <a:t>Talked with office staff</a:t>
            </a:r>
            <a:endParaRPr lang="en-US" sz="2100" dirty="0">
              <a:solidFill>
                <a:schemeClr val="tx1"/>
              </a:solidFill>
            </a:endParaRPr>
          </a:p>
          <a:p>
            <a:r>
              <a:rPr lang="en-US" sz="2600" b="1" dirty="0">
                <a:solidFill>
                  <a:schemeClr val="tx1"/>
                </a:solidFill>
              </a:rPr>
              <a:t>For the nurses</a:t>
            </a:r>
            <a:r>
              <a:rPr lang="en-US" sz="2600" dirty="0">
                <a:solidFill>
                  <a:schemeClr val="tx1"/>
                </a:solidFill>
              </a:rPr>
              <a:t>:</a:t>
            </a:r>
          </a:p>
          <a:p>
            <a:pPr marL="685800" lvl="1" indent="-342900">
              <a:buFont typeface="Arial" panose="020B0604020202020204" pitchFamily="34" charset="0"/>
              <a:buChar char="•"/>
            </a:pPr>
            <a:r>
              <a:rPr lang="en-US" sz="2300" dirty="0"/>
              <a:t>Education for staff</a:t>
            </a:r>
          </a:p>
          <a:p>
            <a:pPr marL="685800" lvl="1" indent="-342900">
              <a:buFont typeface="Arial" panose="020B0604020202020204" pitchFamily="34" charset="0"/>
              <a:buChar char="•"/>
            </a:pPr>
            <a:r>
              <a:rPr lang="en-US" sz="2300" dirty="0"/>
              <a:t>Utilized process already in place that is familiar and been successful</a:t>
            </a:r>
          </a:p>
          <a:p>
            <a:pPr marL="1028700" lvl="2" indent="-342900">
              <a:buFont typeface="Arial" panose="020B0604020202020204" pitchFamily="34" charset="0"/>
              <a:buChar char="•"/>
            </a:pPr>
            <a:r>
              <a:rPr lang="en-US" sz="2100" dirty="0">
                <a:solidFill>
                  <a:schemeClr val="tx1"/>
                </a:solidFill>
              </a:rPr>
              <a:t>Switched from the traditional 6 week to 2 week visit “Maternal Health Safety Check”</a:t>
            </a:r>
          </a:p>
          <a:p>
            <a:pPr marL="1371600" lvl="3" indent="-342900">
              <a:buFont typeface="Arial" panose="020B0604020202020204" pitchFamily="34" charset="0"/>
              <a:buChar char="•"/>
            </a:pPr>
            <a:r>
              <a:rPr lang="en-US" sz="1800" dirty="0"/>
              <a:t>The word “safety” added weight and importance</a:t>
            </a:r>
            <a:endParaRPr lang="en-US" sz="1800"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412533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76400" y="259024"/>
            <a:ext cx="5829300" cy="342900"/>
          </a:xfrm>
        </p:spPr>
        <p:txBody>
          <a:bodyPr>
            <a:normAutofit fontScale="90000"/>
          </a:bodyPr>
          <a:lstStyle/>
          <a:p>
            <a:r>
              <a:rPr lang="en-US" dirty="0"/>
              <a:t>Process changes for implementation</a:t>
            </a:r>
          </a:p>
        </p:txBody>
      </p:sp>
      <p:sp>
        <p:nvSpPr>
          <p:cNvPr id="3" name="Content Placeholder 2"/>
          <p:cNvSpPr>
            <a:spLocks noGrp="1"/>
          </p:cNvSpPr>
          <p:nvPr>
            <p:ph idx="1"/>
          </p:nvPr>
        </p:nvSpPr>
        <p:spPr>
          <a:xfrm>
            <a:off x="521334" y="748749"/>
            <a:ext cx="6248400" cy="4416555"/>
          </a:xfrm>
        </p:spPr>
        <p:txBody>
          <a:bodyPr>
            <a:noAutofit/>
          </a:bodyPr>
          <a:lstStyle/>
          <a:p>
            <a:r>
              <a:rPr lang="en-US" sz="1400" b="1" u="sng" dirty="0">
                <a:solidFill>
                  <a:schemeClr val="tx1"/>
                </a:solidFill>
              </a:rPr>
              <a:t>Patient Folders:</a:t>
            </a:r>
          </a:p>
          <a:p>
            <a:pPr marL="214313" indent="-214313">
              <a:buFont typeface="Arial" panose="020B0604020202020204" pitchFamily="34" charset="0"/>
              <a:buChar char="•"/>
            </a:pPr>
            <a:r>
              <a:rPr lang="en-US" sz="1400" dirty="0">
                <a:solidFill>
                  <a:schemeClr val="tx1"/>
                </a:solidFill>
              </a:rPr>
              <a:t>Patient education materials printed in color &amp; strategically placed near printer</a:t>
            </a:r>
          </a:p>
          <a:p>
            <a:pPr marL="214313" indent="-214313">
              <a:buFont typeface="Arial" panose="020B0604020202020204" pitchFamily="34" charset="0"/>
              <a:buChar char="•"/>
            </a:pPr>
            <a:r>
              <a:rPr lang="en-US" sz="1400" dirty="0">
                <a:solidFill>
                  <a:schemeClr val="tx1"/>
                </a:solidFill>
              </a:rPr>
              <a:t>Given with the AVS (After Visit Summary) for easy discharge process</a:t>
            </a:r>
          </a:p>
          <a:p>
            <a:pPr marL="214313" indent="-214313">
              <a:buFont typeface="Arial" panose="020B0604020202020204" pitchFamily="34" charset="0"/>
              <a:buChar char="•"/>
            </a:pPr>
            <a:r>
              <a:rPr lang="en-US" sz="1400" dirty="0">
                <a:solidFill>
                  <a:schemeClr val="tx1"/>
                </a:solidFill>
              </a:rPr>
              <a:t>Staff familiar with the process since already doing the process for Preeclampsia Foundation Tear Sheet</a:t>
            </a:r>
          </a:p>
          <a:p>
            <a:pPr marL="214313" indent="-214313">
              <a:buFont typeface="Arial" panose="020B0604020202020204" pitchFamily="34" charset="0"/>
              <a:buChar char="•"/>
            </a:pPr>
            <a:endParaRPr lang="en-US" sz="1400" dirty="0">
              <a:solidFill>
                <a:schemeClr val="tx1"/>
              </a:solidFill>
            </a:endParaRPr>
          </a:p>
          <a:p>
            <a:r>
              <a:rPr lang="en-US" sz="1400" b="1" u="sng" dirty="0">
                <a:solidFill>
                  <a:schemeClr val="tx1"/>
                </a:solidFill>
              </a:rPr>
              <a:t>Call Center:</a:t>
            </a:r>
          </a:p>
          <a:p>
            <a:pPr marL="214313" indent="-214313">
              <a:buFont typeface="Arial" panose="020B0604020202020204" pitchFamily="34" charset="0"/>
              <a:buChar char="•"/>
            </a:pPr>
            <a:r>
              <a:rPr lang="en-US" sz="1400" dirty="0">
                <a:solidFill>
                  <a:schemeClr val="tx1"/>
                </a:solidFill>
              </a:rPr>
              <a:t>The physician group has a call center that is open from 6AM-10PM weekdays and 9AM-4PM on the weekend.  This makes it much easier to actually get the appointment before discharge no matter what   time of day the discharge is.</a:t>
            </a:r>
          </a:p>
          <a:p>
            <a:pPr marL="214313" indent="-214313">
              <a:buFont typeface="Arial" panose="020B0604020202020204" pitchFamily="34" charset="0"/>
              <a:buChar char="•"/>
            </a:pPr>
            <a:r>
              <a:rPr lang="en-US" sz="1400" dirty="0">
                <a:solidFill>
                  <a:schemeClr val="tx1"/>
                </a:solidFill>
              </a:rPr>
              <a:t>Nurses will make one call to make appointments for multiple patients</a:t>
            </a:r>
          </a:p>
          <a:p>
            <a:pPr marL="557213" lvl="1" indent="-214313">
              <a:buFont typeface="Arial" panose="020B0604020202020204" pitchFamily="34" charset="0"/>
              <a:buChar char="•"/>
            </a:pPr>
            <a:r>
              <a:rPr lang="en-US" sz="1400" dirty="0"/>
              <a:t>Nurses were empowered that when the call center questioned the timing of the visit, they were    firm insisting on the 2 week timing</a:t>
            </a:r>
          </a:p>
          <a:p>
            <a:pPr marL="557213" lvl="1" indent="-214313">
              <a:buFont typeface="Arial" panose="020B0604020202020204" pitchFamily="34" charset="0"/>
              <a:buChar char="•"/>
            </a:pPr>
            <a:endParaRPr lang="en-US" sz="1400" dirty="0"/>
          </a:p>
          <a:p>
            <a:r>
              <a:rPr lang="en-US" sz="1400" b="1" u="sng" dirty="0">
                <a:solidFill>
                  <a:schemeClr val="tx1"/>
                </a:solidFill>
              </a:rPr>
              <a:t>Data Collection/Compliance Monitoring:</a:t>
            </a:r>
          </a:p>
          <a:p>
            <a:pPr marL="214313" indent="-214313">
              <a:buFont typeface="Arial" panose="020B0604020202020204" pitchFamily="34" charset="0"/>
              <a:buChar char="•"/>
            </a:pPr>
            <a:r>
              <a:rPr lang="en-US" sz="1400" dirty="0">
                <a:solidFill>
                  <a:schemeClr val="tx1"/>
                </a:solidFill>
              </a:rPr>
              <a:t>Switched to someone who is already auditing for MNO and will audit for IPAC</a:t>
            </a:r>
          </a:p>
          <a:p>
            <a:endParaRPr lang="en-US" sz="1400" dirty="0">
              <a:solidFill>
                <a:schemeClr val="tx1"/>
              </a:solidFill>
            </a:endParaRPr>
          </a:p>
          <a:p>
            <a:r>
              <a:rPr lang="en-US" sz="1400" b="1" u="sng" dirty="0">
                <a:solidFill>
                  <a:schemeClr val="tx1"/>
                </a:solidFill>
              </a:rPr>
              <a:t>Barriers/Strategies:</a:t>
            </a:r>
          </a:p>
          <a:p>
            <a:pPr marL="214313" indent="-214313">
              <a:buFont typeface="Arial" panose="020B0604020202020204" pitchFamily="34" charset="0"/>
              <a:buChar char="•"/>
            </a:pPr>
            <a:r>
              <a:rPr lang="en-US" sz="1400" dirty="0">
                <a:solidFill>
                  <a:schemeClr val="tx1"/>
                </a:solidFill>
              </a:rPr>
              <a:t>Healthy Birth Spacing- problem solved with ILPQC</a:t>
            </a:r>
          </a:p>
        </p:txBody>
      </p:sp>
      <p:sp>
        <p:nvSpPr>
          <p:cNvPr id="7" name="TextBox 6">
            <a:extLst>
              <a:ext uri="{FF2B5EF4-FFF2-40B4-BE49-F238E27FC236}">
                <a16:creationId xmlns:a16="http://schemas.microsoft.com/office/drawing/2014/main" id="{1DA419F6-73E5-4DA4-8508-1F8469F67027}"/>
              </a:ext>
            </a:extLst>
          </p:cNvPr>
          <p:cNvSpPr txBox="1"/>
          <p:nvPr/>
        </p:nvSpPr>
        <p:spPr>
          <a:xfrm>
            <a:off x="6286501" y="1714500"/>
            <a:ext cx="1257299" cy="300082"/>
          </a:xfrm>
          <a:prstGeom prst="rect">
            <a:avLst/>
          </a:prstGeom>
          <a:noFill/>
        </p:spPr>
        <p:txBody>
          <a:bodyPr wrap="square" rtlCol="0">
            <a:spAutoFit/>
          </a:bodyPr>
          <a:lstStyle/>
          <a:p>
            <a:pPr defTabSz="685800" eaLnBrk="1" fontAlgn="auto" hangingPunct="1">
              <a:spcBef>
                <a:spcPts val="0"/>
              </a:spcBef>
              <a:spcAft>
                <a:spcPts val="0"/>
              </a:spcAft>
            </a:pPr>
            <a:endParaRPr lang="en-US" sz="1350" dirty="0">
              <a:solidFill>
                <a:srgbClr val="02255B"/>
              </a:solidFill>
              <a:latin typeface="Calibri"/>
              <a:ea typeface="+mn-ea"/>
            </a:endParaRPr>
          </a:p>
        </p:txBody>
      </p:sp>
      <p:pic>
        <p:nvPicPr>
          <p:cNvPr id="8" name="Picture 7">
            <a:extLst>
              <a:ext uri="{FF2B5EF4-FFF2-40B4-BE49-F238E27FC236}">
                <a16:creationId xmlns:a16="http://schemas.microsoft.com/office/drawing/2014/main" id="{D7E3F892-B2A7-4FB8-A35F-2D10BF36F986}"/>
              </a:ext>
            </a:extLst>
          </p:cNvPr>
          <p:cNvPicPr>
            <a:picLocks noChangeAspect="1"/>
          </p:cNvPicPr>
          <p:nvPr/>
        </p:nvPicPr>
        <p:blipFill>
          <a:blip r:embed="rId3"/>
          <a:stretch>
            <a:fillRect/>
          </a:stretch>
        </p:blipFill>
        <p:spPr>
          <a:xfrm>
            <a:off x="7086600" y="1143000"/>
            <a:ext cx="1792896" cy="2375587"/>
          </a:xfrm>
          <a:prstGeom prst="rect">
            <a:avLst/>
          </a:prstGeom>
        </p:spPr>
      </p:pic>
      <p:pic>
        <p:nvPicPr>
          <p:cNvPr id="10" name="Picture 9">
            <a:extLst>
              <a:ext uri="{FF2B5EF4-FFF2-40B4-BE49-F238E27FC236}">
                <a16:creationId xmlns:a16="http://schemas.microsoft.com/office/drawing/2014/main" id="{131C7436-11BB-4344-9190-D04891B1EFD9}"/>
              </a:ext>
            </a:extLst>
          </p:cNvPr>
          <p:cNvPicPr>
            <a:picLocks noChangeAspect="1"/>
          </p:cNvPicPr>
          <p:nvPr/>
        </p:nvPicPr>
        <p:blipFill>
          <a:blip r:embed="rId4"/>
          <a:stretch>
            <a:fillRect/>
          </a:stretch>
        </p:blipFill>
        <p:spPr>
          <a:xfrm>
            <a:off x="6769734" y="4124335"/>
            <a:ext cx="1841659" cy="2375587"/>
          </a:xfrm>
          <a:prstGeom prst="rect">
            <a:avLst/>
          </a:prstGeom>
        </p:spPr>
      </p:pic>
    </p:spTree>
    <p:extLst>
      <p:ext uri="{BB962C8B-B14F-4D97-AF65-F5344CB8AC3E}">
        <p14:creationId xmlns:p14="http://schemas.microsoft.com/office/powerpoint/2010/main" val="211453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28800" y="457200"/>
            <a:ext cx="5772150" cy="297656"/>
          </a:xfrm>
        </p:spPr>
        <p:txBody>
          <a:bodyPr>
            <a:normAutofit fontScale="90000"/>
          </a:bodyPr>
          <a:lstStyle/>
          <a:p>
            <a:r>
              <a:rPr lang="en-US" dirty="0"/>
              <a:t>Process Changes for Implementation</a:t>
            </a:r>
          </a:p>
        </p:txBody>
      </p:sp>
      <p:sp>
        <p:nvSpPr>
          <p:cNvPr id="4" name="Slide Number Placeholder 3"/>
          <p:cNvSpPr>
            <a:spLocks noGrp="1"/>
          </p:cNvSpPr>
          <p:nvPr>
            <p:ph type="sldNum" sz="quarter" idx="10"/>
          </p:nvPr>
        </p:nvSpPr>
        <p:spPr>
          <a:xfrm>
            <a:off x="6172200" y="5486401"/>
            <a:ext cx="1600200" cy="273844"/>
          </a:xfrm>
        </p:spPr>
        <p:txBody>
          <a:bodyPr/>
          <a:lstStyle/>
          <a:p>
            <a:pPr defTabSz="685800" eaLnBrk="1" fontAlgn="auto" hangingPunct="1">
              <a:spcBef>
                <a:spcPts val="0"/>
              </a:spcBef>
              <a:spcAft>
                <a:spcPts val="0"/>
              </a:spcAft>
            </a:pPr>
            <a:fld id="{DC3A0FE3-2AEB-479A-B783-BF858B1B727D}" type="slidenum">
              <a:rPr lang="en-US">
                <a:solidFill>
                  <a:srgbClr val="999990"/>
                </a:solidFill>
                <a:latin typeface="Calibri"/>
                <a:ea typeface="+mn-ea"/>
              </a:rPr>
              <a:pPr defTabSz="685800" eaLnBrk="1" fontAlgn="auto" hangingPunct="1">
                <a:spcBef>
                  <a:spcPts val="0"/>
                </a:spcBef>
                <a:spcAft>
                  <a:spcPts val="0"/>
                </a:spcAft>
              </a:pPr>
              <a:t>29</a:t>
            </a:fld>
            <a:endParaRPr lang="en-US" dirty="0">
              <a:solidFill>
                <a:srgbClr val="999990"/>
              </a:solidFill>
              <a:latin typeface="Calibri"/>
              <a:ea typeface="+mn-ea"/>
            </a:endParaRPr>
          </a:p>
        </p:txBody>
      </p:sp>
      <p:sp>
        <p:nvSpPr>
          <p:cNvPr id="3" name="Content Placeholder 2"/>
          <p:cNvSpPr>
            <a:spLocks noGrp="1"/>
          </p:cNvSpPr>
          <p:nvPr>
            <p:ph idx="1"/>
          </p:nvPr>
        </p:nvSpPr>
        <p:spPr>
          <a:xfrm>
            <a:off x="587829" y="1657351"/>
            <a:ext cx="1322614" cy="3371851"/>
          </a:xfrm>
        </p:spPr>
        <p:txBody>
          <a:bodyPr>
            <a:normAutofit/>
          </a:bodyPr>
          <a:lstStyle/>
          <a:p>
            <a:r>
              <a:rPr lang="en-US" sz="1200" dirty="0">
                <a:solidFill>
                  <a:srgbClr val="02255B"/>
                </a:solidFill>
              </a:rPr>
              <a:t>We added birth spacing recommendations to an EPIC smartphrase that is inserted on the discharge instructions for every postpartum discharge. </a:t>
            </a:r>
          </a:p>
          <a:p>
            <a:r>
              <a:rPr lang="en-US" sz="1200" dirty="0">
                <a:solidFill>
                  <a:srgbClr val="02255B"/>
                </a:solidFill>
              </a:rPr>
              <a:t> We are able to bold this for emphasis and leave a place for the doctor, date and time of the appointment.</a:t>
            </a:r>
            <a:endParaRPr lang="en-US" dirty="0">
              <a:solidFill>
                <a:schemeClr val="tx1"/>
              </a:solidFill>
            </a:endParaRPr>
          </a:p>
        </p:txBody>
      </p:sp>
      <p:pic>
        <p:nvPicPr>
          <p:cNvPr id="6" name="Picture 5">
            <a:extLst>
              <a:ext uri="{FF2B5EF4-FFF2-40B4-BE49-F238E27FC236}">
                <a16:creationId xmlns:a16="http://schemas.microsoft.com/office/drawing/2014/main" id="{4BE7ADFD-73A5-4E1B-80A2-DB7F888CB5EA}"/>
              </a:ext>
            </a:extLst>
          </p:cNvPr>
          <p:cNvPicPr>
            <a:picLocks noChangeAspect="1"/>
          </p:cNvPicPr>
          <p:nvPr/>
        </p:nvPicPr>
        <p:blipFill>
          <a:blip r:embed="rId2"/>
          <a:stretch>
            <a:fillRect/>
          </a:stretch>
        </p:blipFill>
        <p:spPr>
          <a:xfrm>
            <a:off x="1981200" y="1220785"/>
            <a:ext cx="6652725" cy="3755571"/>
          </a:xfrm>
          <a:prstGeom prst="rect">
            <a:avLst/>
          </a:prstGeom>
        </p:spPr>
      </p:pic>
    </p:spTree>
    <p:extLst>
      <p:ext uri="{BB962C8B-B14F-4D97-AF65-F5344CB8AC3E}">
        <p14:creationId xmlns:p14="http://schemas.microsoft.com/office/powerpoint/2010/main" val="654235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381000" y="304800"/>
            <a:ext cx="9144000" cy="685800"/>
          </a:xfrm>
        </p:spPr>
        <p:txBody>
          <a:bodyPr/>
          <a:lstStyle/>
          <a:p>
            <a:pPr algn="l"/>
            <a:r>
              <a:rPr lang="en-US" altLang="en-US" sz="3600" b="1" dirty="0" smtClean="0">
                <a:solidFill>
                  <a:srgbClr val="F58466"/>
                </a:solidFill>
                <a:latin typeface="Goudy Old Style" pitchFamily="18" charset="0"/>
              </a:rPr>
              <a:t>OB Teams Panel</a:t>
            </a:r>
            <a:endParaRPr lang="en-US" altLang="en-US" sz="1600" dirty="0" smtClean="0"/>
          </a:p>
        </p:txBody>
      </p:sp>
      <p:sp>
        <p:nvSpPr>
          <p:cNvPr id="3075" name="Text Box 5"/>
          <p:cNvSpPr txBox="1">
            <a:spLocks noChangeArrowheads="1"/>
          </p:cNvSpPr>
          <p:nvPr/>
        </p:nvSpPr>
        <p:spPr bwMode="auto">
          <a:xfrm>
            <a:off x="228600" y="1219200"/>
            <a:ext cx="87630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457200" indent="-457200">
              <a:defRPr sz="3200">
                <a:solidFill>
                  <a:schemeClr val="tx1"/>
                </a:solidFill>
                <a:latin typeface="Times New Roman" pitchFamily="18" charset="0"/>
              </a:defRPr>
            </a:lvl1pPr>
            <a:lvl2pPr marL="914400" indent="-457200">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buClr>
                <a:srgbClr val="F58466"/>
              </a:buClr>
              <a:buFont typeface="Arial" pitchFamily="34" charset="0"/>
              <a:buChar char="•"/>
            </a:pPr>
            <a:r>
              <a:rPr lang="en-US" sz="2800" b="1" dirty="0">
                <a:solidFill>
                  <a:srgbClr val="F58466"/>
                </a:solidFill>
                <a:latin typeface="+mj-lt"/>
              </a:rPr>
              <a:t>Ann Borders, MD, MSc, </a:t>
            </a:r>
            <a:r>
              <a:rPr lang="en-US" sz="2800" b="1" dirty="0" smtClean="0">
                <a:solidFill>
                  <a:srgbClr val="F58466"/>
                </a:solidFill>
                <a:latin typeface="+mj-lt"/>
              </a:rPr>
              <a:t>MPH- </a:t>
            </a:r>
            <a:r>
              <a:rPr lang="en-US" sz="2800" dirty="0" smtClean="0">
                <a:latin typeface="+mj-lt"/>
              </a:rPr>
              <a:t>Moderator</a:t>
            </a:r>
            <a:r>
              <a:rPr lang="en-US" sz="2800" b="1" dirty="0" smtClean="0">
                <a:latin typeface="+mj-lt"/>
              </a:rPr>
              <a:t> </a:t>
            </a:r>
            <a:endParaRPr lang="en-US" sz="2800" dirty="0">
              <a:latin typeface="+mj-lt"/>
            </a:endParaRPr>
          </a:p>
          <a:p>
            <a:pPr lvl="0">
              <a:buClr>
                <a:srgbClr val="F58466"/>
              </a:buClr>
              <a:buFont typeface="Arial" pitchFamily="34" charset="0"/>
              <a:buChar char="•"/>
            </a:pPr>
            <a:r>
              <a:rPr lang="en-US" sz="2800" b="1" dirty="0">
                <a:solidFill>
                  <a:srgbClr val="F58466"/>
                </a:solidFill>
                <a:latin typeface="Calibri"/>
              </a:rPr>
              <a:t>Barbara </a:t>
            </a:r>
            <a:r>
              <a:rPr lang="en-US" sz="2800" b="1" dirty="0" err="1">
                <a:solidFill>
                  <a:srgbClr val="F58466"/>
                </a:solidFill>
                <a:latin typeface="Calibri"/>
              </a:rPr>
              <a:t>Parilla</a:t>
            </a:r>
            <a:r>
              <a:rPr lang="en-US" sz="2800" b="1" dirty="0">
                <a:solidFill>
                  <a:srgbClr val="F58466"/>
                </a:solidFill>
                <a:latin typeface="Calibri"/>
              </a:rPr>
              <a:t>, </a:t>
            </a:r>
            <a:r>
              <a:rPr lang="en-US" sz="2800" b="1" dirty="0" smtClean="0">
                <a:solidFill>
                  <a:srgbClr val="F58466"/>
                </a:solidFill>
                <a:latin typeface="Calibri"/>
              </a:rPr>
              <a:t>MD,</a:t>
            </a:r>
            <a:r>
              <a:rPr lang="en-US" sz="2800" dirty="0">
                <a:solidFill>
                  <a:prstClr val="black"/>
                </a:solidFill>
              </a:rPr>
              <a:t> </a:t>
            </a:r>
            <a:r>
              <a:rPr lang="en-US" sz="2800" b="1" dirty="0">
                <a:solidFill>
                  <a:srgbClr val="F58466"/>
                </a:solidFill>
                <a:latin typeface="Calibri"/>
              </a:rPr>
              <a:t>FACOG, </a:t>
            </a:r>
            <a:r>
              <a:rPr lang="en-US" sz="2800" b="1" dirty="0" smtClean="0">
                <a:solidFill>
                  <a:srgbClr val="F58466"/>
                </a:solidFill>
                <a:latin typeface="Calibri"/>
              </a:rPr>
              <a:t>FASAM- </a:t>
            </a:r>
            <a:r>
              <a:rPr lang="en-US" sz="2800" dirty="0">
                <a:solidFill>
                  <a:prstClr val="black"/>
                </a:solidFill>
                <a:latin typeface="Calibri"/>
              </a:rPr>
              <a:t>Attending, Rush Medical Group</a:t>
            </a:r>
          </a:p>
          <a:p>
            <a:pPr>
              <a:buClr>
                <a:srgbClr val="F58466"/>
              </a:buClr>
              <a:buFont typeface="Arial" pitchFamily="34" charset="0"/>
              <a:buChar char="•"/>
            </a:pPr>
            <a:r>
              <a:rPr lang="en-US" sz="2800" b="1" dirty="0">
                <a:solidFill>
                  <a:srgbClr val="F58466"/>
                </a:solidFill>
                <a:latin typeface="Calibri"/>
              </a:rPr>
              <a:t>Meg Puente, MSN, RNC-OB, </a:t>
            </a:r>
            <a:r>
              <a:rPr lang="en-US" sz="2800" b="1" dirty="0" smtClean="0">
                <a:solidFill>
                  <a:srgbClr val="F58466"/>
                </a:solidFill>
                <a:latin typeface="Calibri"/>
              </a:rPr>
              <a:t>C-EFM,</a:t>
            </a:r>
            <a:r>
              <a:rPr lang="en-US" sz="2800" dirty="0">
                <a:solidFill>
                  <a:prstClr val="black"/>
                </a:solidFill>
                <a:latin typeface="Calibri"/>
              </a:rPr>
              <a:t> Clinical Nurse Educator, Rush Medical Group</a:t>
            </a:r>
          </a:p>
          <a:p>
            <a:pPr lvl="0">
              <a:buClr>
                <a:srgbClr val="F58466"/>
              </a:buClr>
              <a:buFont typeface="Arial" pitchFamily="34" charset="0"/>
              <a:buChar char="•"/>
            </a:pPr>
            <a:r>
              <a:rPr lang="en-US" sz="2800" b="1" dirty="0">
                <a:solidFill>
                  <a:srgbClr val="F58466"/>
                </a:solidFill>
                <a:latin typeface="Calibri"/>
              </a:rPr>
              <a:t>Beth Plunkett, MD, MPH –</a:t>
            </a:r>
            <a:r>
              <a:rPr lang="en-US" sz="2800" dirty="0">
                <a:solidFill>
                  <a:prstClr val="black"/>
                </a:solidFill>
                <a:latin typeface="Calibri"/>
              </a:rPr>
              <a:t> Attending, </a:t>
            </a:r>
            <a:r>
              <a:rPr lang="en-US" sz="2800" dirty="0" err="1">
                <a:solidFill>
                  <a:prstClr val="black"/>
                </a:solidFill>
                <a:latin typeface="Calibri"/>
              </a:rPr>
              <a:t>NorthShore</a:t>
            </a:r>
            <a:r>
              <a:rPr lang="en-US" sz="2800" dirty="0">
                <a:solidFill>
                  <a:prstClr val="black"/>
                </a:solidFill>
                <a:latin typeface="Calibri"/>
              </a:rPr>
              <a:t> University Health </a:t>
            </a:r>
            <a:r>
              <a:rPr lang="en-US" sz="2800" dirty="0" smtClean="0">
                <a:solidFill>
                  <a:prstClr val="black"/>
                </a:solidFill>
                <a:latin typeface="Calibri"/>
              </a:rPr>
              <a:t>Systems</a:t>
            </a:r>
          </a:p>
          <a:p>
            <a:pPr>
              <a:buClr>
                <a:srgbClr val="F58466"/>
              </a:buClr>
              <a:buFont typeface="Arial" pitchFamily="34" charset="0"/>
              <a:buChar char="•"/>
            </a:pPr>
            <a:r>
              <a:rPr lang="en-US" sz="2800" b="1" dirty="0">
                <a:solidFill>
                  <a:srgbClr val="F58466"/>
                </a:solidFill>
                <a:latin typeface="Calibri"/>
              </a:rPr>
              <a:t>Lori Stevenson, MSN, RNC-OB, CNML, CPPS, ASQ-SSBB,</a:t>
            </a:r>
            <a:r>
              <a:rPr lang="en-US" sz="2800" dirty="0"/>
              <a:t> </a:t>
            </a:r>
            <a:r>
              <a:rPr lang="en-US" sz="2800" dirty="0">
                <a:solidFill>
                  <a:prstClr val="black"/>
                </a:solidFill>
                <a:latin typeface="Calibri"/>
              </a:rPr>
              <a:t>Senior Performance Improvement Consultant, Women and Infants Barnes-Jewish Hospital  </a:t>
            </a:r>
            <a:endParaRPr lang="en-US" sz="2800" dirty="0" smtClean="0">
              <a:solidFill>
                <a:prstClr val="black"/>
              </a:solidFill>
              <a:latin typeface="Calibri"/>
            </a:endParaRPr>
          </a:p>
          <a:p>
            <a:pPr>
              <a:buClr>
                <a:srgbClr val="F58466"/>
              </a:buClr>
              <a:buFont typeface="Arial" pitchFamily="34" charset="0"/>
              <a:buChar char="•"/>
            </a:pPr>
            <a:r>
              <a:rPr lang="en-US" sz="2800" b="1" dirty="0">
                <a:solidFill>
                  <a:srgbClr val="F58466"/>
                </a:solidFill>
                <a:latin typeface="Calibri"/>
              </a:rPr>
              <a:t>Patricia Baker, </a:t>
            </a:r>
            <a:r>
              <a:rPr lang="en-US" sz="2800" b="1" dirty="0" smtClean="0">
                <a:solidFill>
                  <a:srgbClr val="F58466"/>
                </a:solidFill>
                <a:latin typeface="Calibri"/>
              </a:rPr>
              <a:t>RN, BSN, CLC </a:t>
            </a:r>
            <a:r>
              <a:rPr lang="en-US" sz="2800" b="1" dirty="0">
                <a:solidFill>
                  <a:srgbClr val="F58466"/>
                </a:solidFill>
                <a:latin typeface="Calibri"/>
              </a:rPr>
              <a:t>– </a:t>
            </a:r>
            <a:r>
              <a:rPr lang="en-US" sz="2800" dirty="0">
                <a:solidFill>
                  <a:prstClr val="black"/>
                </a:solidFill>
                <a:latin typeface="Calibri"/>
              </a:rPr>
              <a:t>OB Manager, SSM Health St. Mary’s Hospital Centralia</a:t>
            </a:r>
          </a:p>
          <a:p>
            <a:pPr lvl="0">
              <a:buClr>
                <a:srgbClr val="F58466"/>
              </a:buClr>
              <a:buFont typeface="Arial" pitchFamily="34" charset="0"/>
              <a:buChar char="•"/>
            </a:pPr>
            <a:endParaRPr lang="en-US" sz="2800" dirty="0">
              <a:solidFill>
                <a:prstClr val="black"/>
              </a:solidFill>
              <a:latin typeface="Calibri"/>
            </a:endParaRPr>
          </a:p>
          <a:p>
            <a:pPr>
              <a:buClr>
                <a:srgbClr val="F58466"/>
              </a:buClr>
              <a:buFont typeface="Arial" pitchFamily="34" charset="0"/>
              <a:buChar char="•"/>
            </a:pPr>
            <a:endParaRPr lang="en-US" sz="2800" dirty="0">
              <a:solidFill>
                <a:prstClr val="black"/>
              </a:solidFill>
              <a:latin typeface="Calibri"/>
            </a:endParaRPr>
          </a:p>
        </p:txBody>
      </p:sp>
    </p:spTree>
    <p:extLst>
      <p:ext uri="{BB962C8B-B14F-4D97-AF65-F5344CB8AC3E}">
        <p14:creationId xmlns:p14="http://schemas.microsoft.com/office/powerpoint/2010/main" val="1285494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304800" y="381000"/>
            <a:ext cx="9144000" cy="685800"/>
          </a:xfrm>
        </p:spPr>
        <p:txBody>
          <a:bodyPr/>
          <a:lstStyle/>
          <a:p>
            <a:pPr algn="l"/>
            <a:r>
              <a:rPr lang="en-US" altLang="en-US" sz="3600" b="1" dirty="0" smtClean="0">
                <a:solidFill>
                  <a:srgbClr val="F58466"/>
                </a:solidFill>
                <a:latin typeface="Goudy Old Style" pitchFamily="18" charset="0"/>
              </a:rPr>
              <a:t>Questions for panel</a:t>
            </a:r>
            <a:endParaRPr lang="en-US" altLang="en-US" sz="1600" dirty="0" smtClean="0"/>
          </a:p>
        </p:txBody>
      </p:sp>
      <p:sp>
        <p:nvSpPr>
          <p:cNvPr id="2" name="TextBox 1"/>
          <p:cNvSpPr txBox="1"/>
          <p:nvPr/>
        </p:nvSpPr>
        <p:spPr>
          <a:xfrm>
            <a:off x="457200" y="914400"/>
            <a:ext cx="7696200" cy="5632311"/>
          </a:xfrm>
          <a:prstGeom prst="rect">
            <a:avLst/>
          </a:prstGeom>
          <a:noFill/>
        </p:spPr>
        <p:txBody>
          <a:bodyPr wrap="square" rtlCol="0">
            <a:spAutoFit/>
          </a:bodyPr>
          <a:lstStyle/>
          <a:p>
            <a:endParaRPr lang="en-US" dirty="0"/>
          </a:p>
          <a:p>
            <a:pPr marL="342900" indent="-342900">
              <a:buFont typeface="+mj-lt"/>
              <a:buAutoNum type="arabicPeriod"/>
            </a:pPr>
            <a:r>
              <a:rPr lang="en-US" dirty="0"/>
              <a:t>How did you </a:t>
            </a:r>
            <a:r>
              <a:rPr lang="en-US" b="1" u="sng" dirty="0">
                <a:solidFill>
                  <a:srgbClr val="004990"/>
                </a:solidFill>
              </a:rPr>
              <a:t>engage your OB providers </a:t>
            </a:r>
            <a:r>
              <a:rPr lang="en-US" dirty="0"/>
              <a:t>in your work to facilitate buy in and </a:t>
            </a:r>
            <a:r>
              <a:rPr lang="en-US" dirty="0" smtClean="0"/>
              <a:t>move from system change to clinical culture change?</a:t>
            </a:r>
          </a:p>
          <a:p>
            <a:pPr marL="800100" lvl="1" indent="-342900">
              <a:buFont typeface="Arial" panose="020B0604020202020204" pitchFamily="34" charset="0"/>
              <a:buChar char="•"/>
            </a:pPr>
            <a:r>
              <a:rPr lang="en-US" dirty="0" smtClean="0"/>
              <a:t>For </a:t>
            </a:r>
            <a:r>
              <a:rPr lang="en-US" dirty="0"/>
              <a:t>MNO teams, can you share with us how you successfully ensured patients who screened positive for OUD received optimal </a:t>
            </a:r>
            <a:r>
              <a:rPr lang="en-US" dirty="0" smtClean="0"/>
              <a:t>care prenatally and/or during delivery admission before discharge?</a:t>
            </a:r>
          </a:p>
          <a:p>
            <a:pPr lvl="1"/>
            <a:endParaRPr lang="en-US" dirty="0"/>
          </a:p>
          <a:p>
            <a:pPr marL="342900" indent="-342900">
              <a:buFont typeface="+mj-lt"/>
              <a:buAutoNum type="arabicPeriod"/>
            </a:pPr>
            <a:r>
              <a:rPr lang="en-US" dirty="0"/>
              <a:t>How did you make sure you are </a:t>
            </a:r>
            <a:r>
              <a:rPr lang="en-US" b="1" u="sng" dirty="0">
                <a:solidFill>
                  <a:srgbClr val="004990"/>
                </a:solidFill>
              </a:rPr>
              <a:t>engaging your </a:t>
            </a:r>
            <a:r>
              <a:rPr lang="en-US" b="1" u="sng" dirty="0" smtClean="0">
                <a:solidFill>
                  <a:srgbClr val="004990"/>
                </a:solidFill>
              </a:rPr>
              <a:t>nurses</a:t>
            </a:r>
            <a:r>
              <a:rPr lang="en-US" dirty="0"/>
              <a:t> </a:t>
            </a:r>
            <a:r>
              <a:rPr lang="en-US" dirty="0" smtClean="0"/>
              <a:t>in obtaining buy in and moving from systems change to clinical culture change? How can we continue to build on this work?</a:t>
            </a:r>
          </a:p>
          <a:p>
            <a:pPr marL="342900" indent="-342900">
              <a:buFont typeface="+mj-lt"/>
              <a:buAutoNum type="arabicPeriod"/>
            </a:pPr>
            <a:endParaRPr lang="en-US" dirty="0"/>
          </a:p>
          <a:p>
            <a:pPr marL="342900" indent="-342900">
              <a:buFont typeface="+mj-lt"/>
              <a:buAutoNum type="arabicPeriod"/>
            </a:pPr>
            <a:r>
              <a:rPr lang="en-US" dirty="0"/>
              <a:t>How do you engage providers and nurses in the </a:t>
            </a:r>
            <a:r>
              <a:rPr lang="en-US" b="1" u="sng" dirty="0">
                <a:solidFill>
                  <a:srgbClr val="004990"/>
                </a:solidFill>
              </a:rPr>
              <a:t>outpatient setting</a:t>
            </a:r>
            <a:r>
              <a:rPr lang="en-US" dirty="0" smtClean="0"/>
              <a:t>?</a:t>
            </a:r>
          </a:p>
          <a:p>
            <a:pPr marL="800100" lvl="1" indent="-342900">
              <a:buFont typeface="Arial" panose="020B0604020202020204" pitchFamily="34" charset="0"/>
              <a:buChar char="•"/>
            </a:pPr>
            <a:r>
              <a:rPr lang="en-US" dirty="0" smtClean="0"/>
              <a:t>For </a:t>
            </a:r>
            <a:r>
              <a:rPr lang="en-US" dirty="0"/>
              <a:t>IPLARC: how have you been able to </a:t>
            </a:r>
            <a:r>
              <a:rPr lang="en-US" dirty="0" smtClean="0"/>
              <a:t>improve comprehensive contraception counseling </a:t>
            </a:r>
            <a:r>
              <a:rPr lang="en-US" dirty="0"/>
              <a:t>both outpatient and during the delivery </a:t>
            </a:r>
            <a:r>
              <a:rPr lang="en-US" dirty="0" smtClean="0"/>
              <a:t>admission</a:t>
            </a:r>
          </a:p>
          <a:p>
            <a:pPr marL="800100" lvl="1" indent="-342900">
              <a:buFont typeface="Arial" panose="020B0604020202020204" pitchFamily="34" charset="0"/>
              <a:buChar char="•"/>
            </a:pPr>
            <a:endParaRPr lang="en-US" dirty="0"/>
          </a:p>
          <a:p>
            <a:pPr marL="342900" indent="-342900">
              <a:buFont typeface="+mj-lt"/>
              <a:buAutoNum type="arabicPeriod"/>
            </a:pPr>
            <a:r>
              <a:rPr lang="en-US" dirty="0" smtClean="0"/>
              <a:t>What strategies do you think will be most important for sustainability of this hard work to improve care</a:t>
            </a:r>
            <a:r>
              <a:rPr lang="en-US" b="1" u="sng" dirty="0">
                <a:solidFill>
                  <a:srgbClr val="004990"/>
                </a:solidFill>
              </a:rPr>
              <a:t>?</a:t>
            </a:r>
          </a:p>
          <a:p>
            <a:endParaRPr lang="en-US" dirty="0"/>
          </a:p>
        </p:txBody>
      </p:sp>
    </p:spTree>
    <p:extLst>
      <p:ext uri="{BB962C8B-B14F-4D97-AF65-F5344CB8AC3E}">
        <p14:creationId xmlns:p14="http://schemas.microsoft.com/office/powerpoint/2010/main" val="38627432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3886200"/>
          </a:xfrm>
          <a:prstGeom prst="rect">
            <a:avLst/>
          </a:prstGeom>
        </p:spPr>
      </p:pic>
      <p:sp>
        <p:nvSpPr>
          <p:cNvPr id="22" name="Rectangle 21"/>
          <p:cNvSpPr/>
          <p:nvPr/>
        </p:nvSpPr>
        <p:spPr>
          <a:xfrm>
            <a:off x="0" y="4942644"/>
            <a:ext cx="9144000" cy="1915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rved Up Ribbon 1"/>
          <p:cNvSpPr/>
          <p:nvPr/>
        </p:nvSpPr>
        <p:spPr>
          <a:xfrm>
            <a:off x="76200" y="3261695"/>
            <a:ext cx="9067800" cy="1295400"/>
          </a:xfrm>
          <a:prstGeom prst="ellipseRibbon2">
            <a:avLst>
              <a:gd name="adj1" fmla="val 50077"/>
              <a:gd name="adj2" fmla="val 55689"/>
              <a:gd name="adj3" fmla="val 30688"/>
            </a:avLst>
          </a:prstGeom>
          <a:solidFill>
            <a:srgbClr val="F58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2895600" y="3324620"/>
            <a:ext cx="4038600" cy="584775"/>
          </a:xfrm>
          <a:prstGeom prst="rect">
            <a:avLst/>
          </a:prstGeom>
          <a:noFill/>
        </p:spPr>
        <p:txBody>
          <a:bodyPr wrap="square" rtlCol="0">
            <a:spAutoFit/>
          </a:bodyPr>
          <a:lstStyle/>
          <a:p>
            <a:r>
              <a:rPr lang="en-US" sz="3200" b="1" dirty="0" smtClean="0">
                <a:solidFill>
                  <a:srgbClr val="004990"/>
                </a:solidFill>
                <a:latin typeface="Goudy Old Style" panose="02020502050305020303" pitchFamily="18" charset="0"/>
              </a:rPr>
              <a:t>THANKS TO OUR</a:t>
            </a:r>
            <a:endParaRPr lang="en-US" sz="3200" b="1" dirty="0">
              <a:solidFill>
                <a:srgbClr val="004990"/>
              </a:solidFill>
              <a:latin typeface="Goudy Old Style" panose="02020502050305020303" pitchFamily="18" charset="0"/>
            </a:endParaRPr>
          </a:p>
        </p:txBody>
      </p:sp>
      <p:sp>
        <p:nvSpPr>
          <p:cNvPr id="5" name="Rectangle 4"/>
          <p:cNvSpPr/>
          <p:nvPr/>
        </p:nvSpPr>
        <p:spPr>
          <a:xfrm>
            <a:off x="3678451" y="4353580"/>
            <a:ext cx="1846980" cy="523220"/>
          </a:xfrm>
          <a:prstGeom prst="rect">
            <a:avLst/>
          </a:prstGeom>
        </p:spPr>
        <p:txBody>
          <a:bodyPr wrap="none">
            <a:spAutoFit/>
          </a:bodyPr>
          <a:lstStyle/>
          <a:p>
            <a:r>
              <a:rPr lang="en-US" sz="2800" b="1" dirty="0" smtClean="0">
                <a:solidFill>
                  <a:srgbClr val="004990"/>
                </a:solidFill>
                <a:latin typeface="Goudy Old Style" panose="02020502050305020303" pitchFamily="18" charset="0"/>
              </a:rPr>
              <a:t>FUNDERS</a:t>
            </a:r>
            <a:endParaRPr lang="en-US" sz="2800" b="1" dirty="0">
              <a:solidFill>
                <a:srgbClr val="004990"/>
              </a:solidFill>
              <a:latin typeface="Goudy Old Style" panose="02020502050305020303" pitchFamily="18" charset="0"/>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1663" y="5192824"/>
            <a:ext cx="2438399" cy="700561"/>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20883" y="5101399"/>
            <a:ext cx="1852841" cy="860671"/>
          </a:xfrm>
          <a:prstGeom prst="rect">
            <a:avLst/>
          </a:prstGeom>
        </p:spPr>
      </p:pic>
      <p:pic>
        <p:nvPicPr>
          <p:cNvPr id="21" name="Picture 2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28640" y="4926793"/>
            <a:ext cx="2391559" cy="1169207"/>
          </a:xfrm>
          <a:prstGeom prst="rect">
            <a:avLst/>
          </a:prstGeom>
        </p:spPr>
      </p:pic>
      <p:pic>
        <p:nvPicPr>
          <p:cNvPr id="1026" name="Picture 2" descr="Image result for cdc"/>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120277" y="4926793"/>
            <a:ext cx="1469069" cy="11164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21784" y="6043286"/>
            <a:ext cx="8593615" cy="461665"/>
          </a:xfrm>
          <a:prstGeom prst="rect">
            <a:avLst/>
          </a:prstGeom>
        </p:spPr>
        <p:txBody>
          <a:bodyPr wrap="square">
            <a:spAutoFit/>
          </a:bodyPr>
          <a:lstStyle/>
          <a:p>
            <a:pPr algn="ctr">
              <a:buClr>
                <a:srgbClr val="F58466"/>
              </a:buClr>
              <a:defRPr/>
            </a:pPr>
            <a:r>
              <a:rPr lang="en-US" sz="2400" dirty="0"/>
              <a:t>Email  </a:t>
            </a:r>
            <a:r>
              <a:rPr lang="en-US" sz="2400" dirty="0">
                <a:hlinkClick r:id="rId8"/>
              </a:rPr>
              <a:t>info@ilpqc.org</a:t>
            </a:r>
            <a:r>
              <a:rPr lang="en-US" sz="2400" dirty="0"/>
              <a:t> or visit us at </a:t>
            </a:r>
            <a:r>
              <a:rPr lang="en-US" sz="2400" dirty="0">
                <a:hlinkClick r:id="rId9"/>
              </a:rPr>
              <a:t>www.ilpqc.org</a:t>
            </a:r>
            <a:endParaRPr lang="en-US" sz="2000" dirty="0"/>
          </a:p>
        </p:txBody>
      </p:sp>
    </p:spTree>
    <p:extLst>
      <p:ext uri="{BB962C8B-B14F-4D97-AF65-F5344CB8AC3E}">
        <p14:creationId xmlns:p14="http://schemas.microsoft.com/office/powerpoint/2010/main" val="302945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304800" y="533400"/>
            <a:ext cx="9144000" cy="685800"/>
          </a:xfrm>
        </p:spPr>
        <p:txBody>
          <a:bodyPr/>
          <a:lstStyle/>
          <a:p>
            <a:pPr algn="l"/>
            <a:r>
              <a:rPr lang="en-US" altLang="en-US" sz="3600" b="1" dirty="0">
                <a:solidFill>
                  <a:srgbClr val="F58466"/>
                </a:solidFill>
                <a:latin typeface="Goudy Old Style" pitchFamily="18" charset="0"/>
              </a:rPr>
              <a:t>OB Teams Panel: MNO</a:t>
            </a:r>
            <a:br>
              <a:rPr lang="en-US" altLang="en-US" sz="3600" b="1" dirty="0">
                <a:solidFill>
                  <a:srgbClr val="F58466"/>
                </a:solidFill>
                <a:latin typeface="Goudy Old Style" pitchFamily="18" charset="0"/>
              </a:rPr>
            </a:br>
            <a:r>
              <a:rPr lang="en-US" altLang="en-US" sz="3600" b="1" dirty="0">
                <a:solidFill>
                  <a:srgbClr val="F58466"/>
                </a:solidFill>
                <a:latin typeface="Goudy Old Style" pitchFamily="18" charset="0"/>
              </a:rPr>
              <a:t>Rush Copley Medical Center</a:t>
            </a:r>
            <a:br>
              <a:rPr lang="en-US" altLang="en-US" sz="3600" b="1" dirty="0">
                <a:solidFill>
                  <a:srgbClr val="F58466"/>
                </a:solidFill>
                <a:latin typeface="Goudy Old Style" pitchFamily="18" charset="0"/>
              </a:rPr>
            </a:br>
            <a:endParaRPr lang="en-US" altLang="en-US" sz="1600" dirty="0" smtClean="0"/>
          </a:p>
        </p:txBody>
      </p:sp>
      <p:sp>
        <p:nvSpPr>
          <p:cNvPr id="3075" name="Text Box 5"/>
          <p:cNvSpPr txBox="1">
            <a:spLocks noChangeArrowheads="1"/>
          </p:cNvSpPr>
          <p:nvPr/>
        </p:nvSpPr>
        <p:spPr bwMode="auto">
          <a:xfrm>
            <a:off x="190500" y="1600200"/>
            <a:ext cx="8763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457200" indent="-457200">
              <a:defRPr sz="3200">
                <a:solidFill>
                  <a:schemeClr val="tx1"/>
                </a:solidFill>
                <a:latin typeface="Times New Roman" pitchFamily="18" charset="0"/>
              </a:defRPr>
            </a:lvl1pPr>
            <a:lvl2pPr marL="914400" indent="-457200">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lvl="0">
              <a:buClr>
                <a:srgbClr val="F58466"/>
              </a:buClr>
              <a:buFont typeface="Arial" pitchFamily="34" charset="0"/>
              <a:buChar char="•"/>
            </a:pPr>
            <a:r>
              <a:rPr lang="en-US" sz="2800" b="1" dirty="0" smtClean="0">
                <a:solidFill>
                  <a:srgbClr val="F58466"/>
                </a:solidFill>
                <a:latin typeface="Calibri"/>
              </a:rPr>
              <a:t>Barbara </a:t>
            </a:r>
            <a:r>
              <a:rPr lang="en-US" sz="2800" b="1" dirty="0" err="1">
                <a:solidFill>
                  <a:srgbClr val="F58466"/>
                </a:solidFill>
                <a:latin typeface="Calibri"/>
              </a:rPr>
              <a:t>Parilla</a:t>
            </a:r>
            <a:r>
              <a:rPr lang="en-US" sz="2800" b="1" dirty="0">
                <a:solidFill>
                  <a:srgbClr val="F58466"/>
                </a:solidFill>
                <a:latin typeface="Calibri"/>
              </a:rPr>
              <a:t>, MD,</a:t>
            </a:r>
            <a:r>
              <a:rPr lang="en-US" sz="2800" dirty="0">
                <a:solidFill>
                  <a:prstClr val="black"/>
                </a:solidFill>
              </a:rPr>
              <a:t> </a:t>
            </a:r>
            <a:r>
              <a:rPr lang="en-US" sz="2800" b="1" dirty="0">
                <a:solidFill>
                  <a:srgbClr val="F58466"/>
                </a:solidFill>
                <a:latin typeface="Calibri"/>
              </a:rPr>
              <a:t>FACOG, FASAM- </a:t>
            </a:r>
            <a:r>
              <a:rPr lang="en-US" sz="2800" dirty="0" smtClean="0">
                <a:solidFill>
                  <a:prstClr val="black"/>
                </a:solidFill>
                <a:latin typeface="Calibri"/>
              </a:rPr>
              <a:t>Attending</a:t>
            </a:r>
          </a:p>
          <a:p>
            <a:pPr lvl="0">
              <a:buClr>
                <a:srgbClr val="F58466"/>
              </a:buClr>
              <a:buFont typeface="Arial" pitchFamily="34" charset="0"/>
              <a:buChar char="•"/>
            </a:pPr>
            <a:r>
              <a:rPr lang="en-US" sz="2800" b="1" dirty="0" smtClean="0">
                <a:solidFill>
                  <a:srgbClr val="F58466"/>
                </a:solidFill>
                <a:latin typeface="Calibri"/>
              </a:rPr>
              <a:t>Meg </a:t>
            </a:r>
            <a:r>
              <a:rPr lang="en-US" sz="2800" b="1" dirty="0">
                <a:solidFill>
                  <a:srgbClr val="F58466"/>
                </a:solidFill>
                <a:latin typeface="Calibri"/>
              </a:rPr>
              <a:t>Puente, MSN, RNC-OB, </a:t>
            </a:r>
            <a:r>
              <a:rPr lang="en-US" sz="2800" b="1" dirty="0" smtClean="0">
                <a:solidFill>
                  <a:srgbClr val="F58466"/>
                </a:solidFill>
                <a:latin typeface="Calibri"/>
              </a:rPr>
              <a:t>C-EFM-</a:t>
            </a:r>
            <a:r>
              <a:rPr lang="en-US" sz="2800" dirty="0" smtClean="0">
                <a:solidFill>
                  <a:prstClr val="black"/>
                </a:solidFill>
                <a:latin typeface="Calibri"/>
              </a:rPr>
              <a:t>Clinical Nurse Educator</a:t>
            </a:r>
            <a:endParaRPr lang="en-US" sz="2800" dirty="0">
              <a:solidFill>
                <a:prstClr val="black"/>
              </a:solidFill>
              <a:latin typeface="Calibri"/>
            </a:endParaRPr>
          </a:p>
          <a:p>
            <a:pPr marL="0" indent="0">
              <a:buClr>
                <a:srgbClr val="F58466"/>
              </a:buClr>
            </a:pPr>
            <a:endParaRPr lang="en-US" sz="2800" dirty="0"/>
          </a:p>
        </p:txBody>
      </p:sp>
    </p:spTree>
    <p:extLst>
      <p:ext uri="{BB962C8B-B14F-4D97-AF65-F5344CB8AC3E}">
        <p14:creationId xmlns:p14="http://schemas.microsoft.com/office/powerpoint/2010/main" val="114953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870325" y="1719263"/>
            <a:ext cx="184150" cy="36671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pic>
        <p:nvPicPr>
          <p:cNvPr id="1026" name="Picture 2"/>
          <p:cNvPicPr>
            <a:picLocks noChangeAspect="1" noChangeArrowheads="1"/>
          </p:cNvPicPr>
          <p:nvPr/>
        </p:nvPicPr>
        <p:blipFill>
          <a:blip r:embed="rId3" cstate="print"/>
          <a:srcRect/>
          <a:stretch>
            <a:fillRect/>
          </a:stretch>
        </p:blipFill>
        <p:spPr bwMode="auto">
          <a:xfrm>
            <a:off x="4876800" y="5562600"/>
            <a:ext cx="4171951" cy="1143000"/>
          </a:xfrm>
          <a:prstGeom prst="rect">
            <a:avLst/>
          </a:prstGeom>
          <a:noFill/>
          <a:ln w="9525">
            <a:noFill/>
            <a:miter lim="800000"/>
            <a:headEnd/>
            <a:tailEnd/>
          </a:ln>
          <a:effectLst/>
        </p:spPr>
      </p:pic>
      <p:sp>
        <p:nvSpPr>
          <p:cNvPr id="2" name="Rectangle 1"/>
          <p:cNvSpPr/>
          <p:nvPr/>
        </p:nvSpPr>
        <p:spPr>
          <a:xfrm>
            <a:off x="1295400" y="871567"/>
            <a:ext cx="6553200" cy="2062103"/>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549E39">
                    <a:lumMod val="75000"/>
                  </a:srgbClr>
                </a:solidFill>
                <a:effectLst/>
                <a:uLnTx/>
                <a:uFillTx/>
                <a:latin typeface="Times New Roman" pitchFamily="18" charset="0"/>
                <a:ea typeface="+mn-ea"/>
                <a:cs typeface="+mn-cs"/>
              </a:rPr>
              <a:t>Strategies for Success</a:t>
            </a:r>
            <a:br>
              <a:rPr kumimoji="0" lang="en-US" sz="3200" b="1" i="0" u="none" strike="noStrike" kern="1200" cap="none" spc="0" normalizeH="0" baseline="0" noProof="0" dirty="0">
                <a:ln>
                  <a:noFill/>
                </a:ln>
                <a:solidFill>
                  <a:srgbClr val="549E39">
                    <a:lumMod val="75000"/>
                  </a:srgbClr>
                </a:solidFill>
                <a:effectLst/>
                <a:uLnTx/>
                <a:uFillTx/>
                <a:latin typeface="Times New Roman" pitchFamily="18" charset="0"/>
                <a:ea typeface="+mn-ea"/>
                <a:cs typeface="+mn-cs"/>
              </a:rPr>
            </a:br>
            <a:r>
              <a:rPr kumimoji="0" lang="en-US" sz="3200" b="1" i="0" u="none" strike="noStrike" kern="1200" cap="none" spc="0" normalizeH="0" baseline="0" noProof="0" dirty="0">
                <a:ln>
                  <a:noFill/>
                </a:ln>
                <a:solidFill>
                  <a:srgbClr val="549E39">
                    <a:lumMod val="75000"/>
                  </a:srgbClr>
                </a:solidFill>
                <a:effectLst/>
                <a:uLnTx/>
                <a:uFillTx/>
                <a:latin typeface="Times New Roman" pitchFamily="18" charset="0"/>
                <a:ea typeface="+mn-ea"/>
                <a:cs typeface="+mn-cs"/>
              </a:rPr>
              <a:t>MNO Initiative</a:t>
            </a:r>
            <a:br>
              <a:rPr kumimoji="0" lang="en-US" sz="3200" b="1" i="0" u="none" strike="noStrike" kern="1200" cap="none" spc="0" normalizeH="0" baseline="0" noProof="0" dirty="0">
                <a:ln>
                  <a:noFill/>
                </a:ln>
                <a:solidFill>
                  <a:srgbClr val="549E39">
                    <a:lumMod val="75000"/>
                  </a:srgbClr>
                </a:solidFill>
                <a:effectLst/>
                <a:uLnTx/>
                <a:uFillTx/>
                <a:latin typeface="Times New Roman" pitchFamily="18" charset="0"/>
                <a:ea typeface="+mn-ea"/>
                <a:cs typeface="+mn-cs"/>
              </a:rPr>
            </a:br>
            <a:r>
              <a:rPr kumimoji="0" lang="en-US" sz="3200" b="1" i="0" u="none" strike="noStrike" kern="1200" cap="none" spc="0" normalizeH="0" baseline="0" noProof="0" dirty="0">
                <a:ln>
                  <a:noFill/>
                </a:ln>
                <a:solidFill>
                  <a:srgbClr val="549E39">
                    <a:lumMod val="75000"/>
                  </a:srgbClr>
                </a:solidFill>
                <a:effectLst/>
                <a:uLnTx/>
                <a:uFillTx/>
                <a:latin typeface="Times New Roman" pitchFamily="18" charset="0"/>
                <a:ea typeface="+mn-ea"/>
                <a:cs typeface="+mn-cs"/>
              </a:rPr>
              <a:t>Rush Copley Medical Center</a:t>
            </a:r>
            <a:br>
              <a:rPr kumimoji="0" lang="en-US" sz="3200" b="1" i="0" u="none" strike="noStrike" kern="1200" cap="none" spc="0" normalizeH="0" baseline="0" noProof="0" dirty="0">
                <a:ln>
                  <a:noFill/>
                </a:ln>
                <a:solidFill>
                  <a:srgbClr val="549E39">
                    <a:lumMod val="75000"/>
                  </a:srgbClr>
                </a:solidFill>
                <a:effectLst/>
                <a:uLnTx/>
                <a:uFillTx/>
                <a:latin typeface="Times New Roman" pitchFamily="18" charset="0"/>
                <a:ea typeface="+mn-ea"/>
                <a:cs typeface="+mn-cs"/>
              </a:rPr>
            </a:br>
            <a:endParaRPr kumimoji="0" lang="en-US" sz="3200" b="1" i="0" u="none" strike="noStrike" kern="1200" cap="none" spc="0" normalizeH="0" baseline="0" noProof="0" dirty="0">
              <a:ln>
                <a:noFill/>
              </a:ln>
              <a:solidFill>
                <a:srgbClr val="549E39">
                  <a:lumMod val="75000"/>
                </a:srgbClr>
              </a:solidFill>
              <a:effectLst/>
              <a:uLnTx/>
              <a:uFillTx/>
              <a:latin typeface="Times New Roman" pitchFamily="18" charset="0"/>
              <a:ea typeface="+mn-ea"/>
              <a:cs typeface="+mn-cs"/>
            </a:endParaRPr>
          </a:p>
        </p:txBody>
      </p:sp>
      <p:sp>
        <p:nvSpPr>
          <p:cNvPr id="3" name="Rectangle 2"/>
          <p:cNvSpPr/>
          <p:nvPr/>
        </p:nvSpPr>
        <p:spPr>
          <a:xfrm>
            <a:off x="495300" y="3124200"/>
            <a:ext cx="8153400" cy="1200329"/>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mn-cs"/>
              </a:rPr>
              <a:t>Barbara V.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mn-cs"/>
              </a:rPr>
              <a:t>Parilla</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mn-cs"/>
              </a:rPr>
              <a:t>, MD, FACOG, </a:t>
            </a:r>
            <a:r>
              <a:rPr kumimoji="0" lang="en-US" sz="2400" b="0" i="0" u="none" strike="noStrike" kern="1200" cap="none" spc="0" normalizeH="0" baseline="0" noProof="0" dirty="0" smtClean="0">
                <a:ln>
                  <a:noFill/>
                </a:ln>
                <a:solidFill>
                  <a:prstClr val="black"/>
                </a:solidFill>
                <a:effectLst/>
                <a:uLnTx/>
                <a:uFillTx/>
                <a:latin typeface="Times New Roman" pitchFamily="18" charset="0"/>
                <a:ea typeface="+mn-ea"/>
                <a:cs typeface="+mn-cs"/>
              </a:rPr>
              <a:t>FASAM</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mn-cs"/>
              </a:rPr>
              <a:t>Meg Puente, </a:t>
            </a:r>
            <a:r>
              <a:rPr kumimoji="0" lang="en-US" sz="2400" b="0" i="0" u="none" strike="noStrike" kern="1200" cap="none" spc="0" normalizeH="0" baseline="0" noProof="0" dirty="0" smtClean="0">
                <a:ln>
                  <a:noFill/>
                </a:ln>
                <a:solidFill>
                  <a:prstClr val="black"/>
                </a:solidFill>
                <a:effectLst/>
                <a:uLnTx/>
                <a:uFillTx/>
                <a:latin typeface="Times New Roman" pitchFamily="18" charset="0"/>
                <a:ea typeface="+mn-ea"/>
                <a:cs typeface="+mn-cs"/>
              </a:rPr>
              <a:t>MSN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0" i="0" u="none" strike="noStrike" kern="1200" cap="none" spc="0" normalizeH="0" baseline="0" noProof="0" dirty="0" smtClean="0">
                <a:ln>
                  <a:noFill/>
                </a:ln>
                <a:solidFill>
                  <a:prstClr val="black"/>
                </a:solidFill>
                <a:effectLst/>
                <a:uLnTx/>
                <a:uFillTx/>
                <a:latin typeface="Times New Roman" pitchFamily="18" charset="0"/>
                <a:ea typeface="+mn-ea"/>
                <a:cs typeface="+mn-cs"/>
              </a:rPr>
              <a:t>RNC-OB, C-EFM</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35230095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Strategies for MNO Success</a:t>
            </a:r>
          </a:p>
        </p:txBody>
      </p:sp>
      <p:sp>
        <p:nvSpPr>
          <p:cNvPr id="3" name="Content Placeholder 2"/>
          <p:cNvSpPr>
            <a:spLocks noGrp="1"/>
          </p:cNvSpPr>
          <p:nvPr>
            <p:ph idx="1"/>
          </p:nvPr>
        </p:nvSpPr>
        <p:spPr>
          <a:xfrm>
            <a:off x="435895" y="3255897"/>
            <a:ext cx="8272211" cy="3678303"/>
          </a:xfrm>
        </p:spPr>
        <p:txBody>
          <a:bodyPr>
            <a:normAutofit/>
          </a:bodyPr>
          <a:lstStyle/>
          <a:p>
            <a:r>
              <a:rPr lang="en-US" sz="2000" dirty="0"/>
              <a:t>It takes a Village!! </a:t>
            </a:r>
            <a:endParaRPr lang="en-US" sz="2000" dirty="0" smtClean="0"/>
          </a:p>
          <a:p>
            <a:r>
              <a:rPr lang="en-US" sz="2000" dirty="0" smtClean="0"/>
              <a:t>NAS </a:t>
            </a:r>
            <a:r>
              <a:rPr lang="en-US" sz="2000" dirty="0"/>
              <a:t>assessment tool- ESC in place</a:t>
            </a:r>
          </a:p>
          <a:p>
            <a:pPr marL="324000" lvl="1" indent="0">
              <a:buNone/>
            </a:pPr>
            <a:r>
              <a:rPr lang="en-US" sz="1800" dirty="0"/>
              <a:t>None of our </a:t>
            </a:r>
            <a:r>
              <a:rPr lang="en-US" sz="1800" dirty="0" smtClean="0"/>
              <a:t>opiate exposed neonates (OEN) were admitted </a:t>
            </a:r>
            <a:r>
              <a:rPr lang="en-US" sz="1800" dirty="0"/>
              <a:t>to the NICU for medication management of </a:t>
            </a:r>
            <a:r>
              <a:rPr lang="en-US" sz="1800" dirty="0" smtClean="0"/>
              <a:t>withdrawal</a:t>
            </a:r>
          </a:p>
          <a:p>
            <a:r>
              <a:rPr lang="en-US" sz="2000" dirty="0"/>
              <a:t>MNO Education Campaign</a:t>
            </a:r>
          </a:p>
          <a:p>
            <a:pPr marL="324000" lvl="1" indent="0">
              <a:buNone/>
            </a:pPr>
            <a:r>
              <a:rPr lang="en-US" sz="1800" dirty="0"/>
              <a:t>Grand Rounds, Department meetings, Lunch &amp; Learn, </a:t>
            </a:r>
            <a:r>
              <a:rPr lang="en-US" sz="1800" dirty="0" smtClean="0"/>
              <a:t>Posters/Flyers                            Packets </a:t>
            </a:r>
            <a:r>
              <a:rPr lang="en-US" sz="1800" dirty="0"/>
              <a:t>brought to all OB </a:t>
            </a:r>
            <a:r>
              <a:rPr lang="en-US" sz="1800" dirty="0" smtClean="0"/>
              <a:t>offices</a:t>
            </a:r>
          </a:p>
          <a:p>
            <a:r>
              <a:rPr lang="en-US" sz="2000" dirty="0"/>
              <a:t>Neonatology consults in MFM </a:t>
            </a:r>
            <a:r>
              <a:rPr lang="en-US" sz="2000" dirty="0" smtClean="0"/>
              <a:t>office, L&amp;D</a:t>
            </a:r>
          </a:p>
          <a:p>
            <a:r>
              <a:rPr lang="en-US" sz="2000" dirty="0" smtClean="0"/>
              <a:t>MNO </a:t>
            </a:r>
            <a:r>
              <a:rPr lang="en-US" sz="2000" dirty="0"/>
              <a:t>folders: MFM clinic, L&amp;D, M/B, NICU</a:t>
            </a:r>
          </a:p>
          <a:p>
            <a:endParaRPr lang="en-US" dirty="0" smtClean="0"/>
          </a:p>
          <a:p>
            <a:endParaRPr lang="en-US" dirty="0"/>
          </a:p>
          <a:p>
            <a:endParaRPr lang="en-US" dirty="0"/>
          </a:p>
          <a:p>
            <a:endParaRPr lang="en-US" dirty="0"/>
          </a:p>
          <a:p>
            <a:endParaRPr lang="en-US" dirty="0"/>
          </a:p>
          <a:p>
            <a:endParaRPr lang="en-US" dirty="0"/>
          </a:p>
        </p:txBody>
      </p:sp>
      <p:pic>
        <p:nvPicPr>
          <p:cNvPr id="5" name="Picture 4"/>
          <p:cNvPicPr>
            <a:picLocks noChangeAspect="1"/>
          </p:cNvPicPr>
          <p:nvPr/>
        </p:nvPicPr>
        <p:blipFill>
          <a:blip r:embed="rId2"/>
          <a:stretch>
            <a:fillRect/>
          </a:stretch>
        </p:blipFill>
        <p:spPr>
          <a:xfrm>
            <a:off x="6400800" y="5836851"/>
            <a:ext cx="2322777" cy="792549"/>
          </a:xfrm>
          <a:prstGeom prst="rect">
            <a:avLst/>
          </a:prstGeom>
        </p:spPr>
      </p:pic>
    </p:spTree>
    <p:extLst>
      <p:ext uri="{BB962C8B-B14F-4D97-AF65-F5344CB8AC3E}">
        <p14:creationId xmlns:p14="http://schemas.microsoft.com/office/powerpoint/2010/main" val="3476471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strategies for </a:t>
            </a:r>
            <a:r>
              <a:rPr lang="en-US" dirty="0" err="1" smtClean="0"/>
              <a:t>mno</a:t>
            </a:r>
            <a:r>
              <a:rPr lang="en-US" dirty="0" smtClean="0"/>
              <a:t> success</a:t>
            </a:r>
            <a:endParaRPr lang="en-US" dirty="0"/>
          </a:p>
        </p:txBody>
      </p:sp>
      <p:sp>
        <p:nvSpPr>
          <p:cNvPr id="3" name="Content Placeholder 2"/>
          <p:cNvSpPr>
            <a:spLocks noGrp="1"/>
          </p:cNvSpPr>
          <p:nvPr>
            <p:ph idx="1"/>
          </p:nvPr>
        </p:nvSpPr>
        <p:spPr/>
        <p:txBody>
          <a:bodyPr/>
          <a:lstStyle/>
          <a:p>
            <a:r>
              <a:rPr lang="en-US" sz="2000" dirty="0"/>
              <a:t>EMR- EPIC  </a:t>
            </a:r>
          </a:p>
          <a:p>
            <a:pPr marL="324000" lvl="1" indent="0">
              <a:buNone/>
            </a:pPr>
            <a:r>
              <a:rPr lang="en-US" sz="1800" dirty="0"/>
              <a:t>We started with implementation of the 5 Ps as our first step to begin the identification of patients for this initiative.</a:t>
            </a:r>
          </a:p>
          <a:p>
            <a:pPr marL="324000" lvl="1" indent="0">
              <a:buNone/>
            </a:pPr>
            <a:r>
              <a:rPr lang="en-US" sz="1800" dirty="0"/>
              <a:t>Clinical Care Checklist contributed to continuity of care for the </a:t>
            </a:r>
            <a:r>
              <a:rPr lang="en-US" sz="1800" dirty="0" smtClean="0"/>
              <a:t>patient                       Initiated </a:t>
            </a:r>
            <a:r>
              <a:rPr lang="en-US" sz="1800" dirty="0"/>
              <a:t>in MFM office (buprenorphine provider).</a:t>
            </a:r>
          </a:p>
          <a:p>
            <a:pPr marL="324000" lvl="1" indent="0">
              <a:buNone/>
            </a:pPr>
            <a:r>
              <a:rPr lang="en-US" sz="1800" dirty="0"/>
              <a:t>Care plan in EPIC for all caregivers to see.</a:t>
            </a:r>
          </a:p>
          <a:p>
            <a:r>
              <a:rPr lang="en-US" sz="2000" dirty="0"/>
              <a:t>Coordinated discharge plan- warm hand off</a:t>
            </a:r>
          </a:p>
          <a:p>
            <a:pPr marL="324000" lvl="1" indent="0">
              <a:buNone/>
            </a:pPr>
            <a:r>
              <a:rPr lang="en-US" sz="1800" dirty="0"/>
              <a:t>Buprenorphine Rx to bridge</a:t>
            </a:r>
          </a:p>
          <a:p>
            <a:pPr marL="324000" lvl="1" indent="0">
              <a:buNone/>
            </a:pPr>
            <a:r>
              <a:rPr lang="en-US" sz="1800" dirty="0" err="1"/>
              <a:t>Narcan</a:t>
            </a:r>
            <a:r>
              <a:rPr lang="en-US" sz="1800" dirty="0"/>
              <a:t> </a:t>
            </a:r>
            <a:r>
              <a:rPr lang="en-US" sz="1800" dirty="0" smtClean="0"/>
              <a:t>Rx: at diagnosis OUD, MAT initiation, delivery  </a:t>
            </a:r>
            <a:endParaRPr lang="en-US" sz="1800" dirty="0"/>
          </a:p>
          <a:p>
            <a:endParaRPr lang="en-US" dirty="0"/>
          </a:p>
        </p:txBody>
      </p:sp>
      <p:pic>
        <p:nvPicPr>
          <p:cNvPr id="5" name="Picture 4"/>
          <p:cNvPicPr>
            <a:picLocks noChangeAspect="1"/>
          </p:cNvPicPr>
          <p:nvPr/>
        </p:nvPicPr>
        <p:blipFill>
          <a:blip r:embed="rId2"/>
          <a:stretch>
            <a:fillRect/>
          </a:stretch>
        </p:blipFill>
        <p:spPr>
          <a:xfrm>
            <a:off x="6400800" y="5836851"/>
            <a:ext cx="2322777" cy="792549"/>
          </a:xfrm>
          <a:prstGeom prst="rect">
            <a:avLst/>
          </a:prstGeom>
        </p:spPr>
      </p:pic>
    </p:spTree>
    <p:extLst>
      <p:ext uri="{BB962C8B-B14F-4D97-AF65-F5344CB8AC3E}">
        <p14:creationId xmlns:p14="http://schemas.microsoft.com/office/powerpoint/2010/main" val="787131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sustainability</a:t>
            </a:r>
            <a:endParaRPr lang="en-US" dirty="0"/>
          </a:p>
        </p:txBody>
      </p:sp>
      <p:sp>
        <p:nvSpPr>
          <p:cNvPr id="3" name="Content Placeholder 2"/>
          <p:cNvSpPr>
            <a:spLocks noGrp="1"/>
          </p:cNvSpPr>
          <p:nvPr>
            <p:ph idx="1"/>
          </p:nvPr>
        </p:nvSpPr>
        <p:spPr>
          <a:xfrm>
            <a:off x="435895" y="3103497"/>
            <a:ext cx="8272211" cy="3678303"/>
          </a:xfrm>
        </p:spPr>
        <p:txBody>
          <a:bodyPr>
            <a:normAutofit fontScale="85000" lnSpcReduction="10000"/>
          </a:bodyPr>
          <a:lstStyle/>
          <a:p>
            <a:endParaRPr lang="en-US" sz="2400" dirty="0" smtClean="0">
              <a:solidFill>
                <a:schemeClr val="tx1"/>
              </a:solidFill>
              <a:latin typeface="Calibri" panose="020F0502020204030204" pitchFamily="34" charset="0"/>
            </a:endParaRPr>
          </a:p>
          <a:p>
            <a:r>
              <a:rPr lang="en-US" sz="2400" dirty="0" smtClean="0">
                <a:solidFill>
                  <a:schemeClr val="tx1"/>
                </a:solidFill>
              </a:rPr>
              <a:t>Structure </a:t>
            </a:r>
            <a:r>
              <a:rPr lang="en-US" sz="2400" dirty="0">
                <a:solidFill>
                  <a:schemeClr val="tx1"/>
                </a:solidFill>
              </a:rPr>
              <a:t>Outcome </a:t>
            </a:r>
            <a:r>
              <a:rPr lang="en-US" sz="2400" dirty="0" smtClean="0">
                <a:solidFill>
                  <a:schemeClr val="tx1"/>
                </a:solidFill>
              </a:rPr>
              <a:t>Measures for both Neo and OB are part of our Women’s Health Quality Dashboard-track our progress monthly</a:t>
            </a:r>
          </a:p>
          <a:p>
            <a:pPr marL="324000" lvl="1" indent="0">
              <a:buNone/>
            </a:pPr>
            <a:r>
              <a:rPr lang="en-US" sz="2200" dirty="0" smtClean="0">
                <a:solidFill>
                  <a:schemeClr val="tx1"/>
                </a:solidFill>
              </a:rPr>
              <a:t>Reviewed and discussed monthly at FBC Quality Team</a:t>
            </a:r>
          </a:p>
          <a:p>
            <a:r>
              <a:rPr lang="en-US" sz="2400" dirty="0">
                <a:solidFill>
                  <a:schemeClr val="tx1"/>
                </a:solidFill>
              </a:rPr>
              <a:t>Education Bundle is being developed specific to the MNO Mom and baby </a:t>
            </a:r>
            <a:r>
              <a:rPr lang="en-US" sz="2400" dirty="0" smtClean="0">
                <a:solidFill>
                  <a:schemeClr val="tx1"/>
                </a:solidFill>
              </a:rPr>
              <a:t>in EPIC to </a:t>
            </a:r>
            <a:r>
              <a:rPr lang="en-US" sz="2400" dirty="0">
                <a:solidFill>
                  <a:schemeClr val="tx1"/>
                </a:solidFill>
              </a:rPr>
              <a:t>ensure </a:t>
            </a:r>
            <a:r>
              <a:rPr lang="en-US" sz="2400" dirty="0" smtClean="0">
                <a:solidFill>
                  <a:schemeClr val="tx1"/>
                </a:solidFill>
              </a:rPr>
              <a:t>education is consistent </a:t>
            </a:r>
            <a:r>
              <a:rPr lang="en-US" sz="2400" dirty="0">
                <a:solidFill>
                  <a:schemeClr val="tx1"/>
                </a:solidFill>
              </a:rPr>
              <a:t>and </a:t>
            </a:r>
            <a:r>
              <a:rPr lang="en-US" sz="2400" dirty="0" smtClean="0">
                <a:solidFill>
                  <a:schemeClr val="tx1"/>
                </a:solidFill>
              </a:rPr>
              <a:t>efficient</a:t>
            </a:r>
          </a:p>
          <a:p>
            <a:pPr marL="324000" lvl="1" indent="0">
              <a:buNone/>
            </a:pPr>
            <a:r>
              <a:rPr lang="en-US" sz="2200" dirty="0" smtClean="0">
                <a:solidFill>
                  <a:schemeClr val="tx1"/>
                </a:solidFill>
              </a:rPr>
              <a:t>Key information disseminated to staff through partnership and staff meetings</a:t>
            </a:r>
          </a:p>
          <a:p>
            <a:r>
              <a:rPr lang="en-US" sz="2400" dirty="0" smtClean="0">
                <a:solidFill>
                  <a:schemeClr val="tx1"/>
                </a:solidFill>
              </a:rPr>
              <a:t>All 3 MFM physicians now buprenorphine waivered, along with an  OB/GYN physician, and Family practice at VNA </a:t>
            </a:r>
          </a:p>
          <a:p>
            <a:pPr marL="324000" lvl="1" indent="0">
              <a:buNone/>
            </a:pPr>
            <a:endParaRPr lang="en-US" sz="2200" dirty="0" smtClean="0">
              <a:solidFill>
                <a:schemeClr val="tx1"/>
              </a:solidFill>
            </a:endParaRPr>
          </a:p>
          <a:p>
            <a:pPr marL="324000" lvl="1" indent="0">
              <a:buNone/>
            </a:pPr>
            <a:endParaRPr lang="en-US" sz="2200" dirty="0">
              <a:solidFill>
                <a:schemeClr val="tx1"/>
              </a:solidFill>
              <a:latin typeface="Calibri" panose="020F0502020204030204" pitchFamily="34" charset="0"/>
            </a:endParaRPr>
          </a:p>
          <a:p>
            <a:pPr marL="324000" lvl="1" indent="0">
              <a:buNone/>
            </a:pPr>
            <a:endParaRPr lang="en-US" sz="2200" dirty="0">
              <a:solidFill>
                <a:schemeClr val="tx1"/>
              </a:solidFill>
              <a:latin typeface="Calibri" panose="020F0502020204030204" pitchFamily="34" charset="0"/>
            </a:endParaRPr>
          </a:p>
          <a:p>
            <a:endParaRPr lang="en-US" sz="2400" dirty="0" smtClean="0">
              <a:solidFill>
                <a:schemeClr val="tx1"/>
              </a:solidFill>
              <a:latin typeface="Calibri" panose="020F0502020204030204" pitchFamily="34" charset="0"/>
            </a:endParaRPr>
          </a:p>
          <a:p>
            <a:endParaRPr lang="en-US" sz="2400" dirty="0">
              <a:solidFill>
                <a:schemeClr val="tx1"/>
              </a:solidFill>
              <a:latin typeface="Calibri" panose="020F0502020204030204" pitchFamily="34" charset="0"/>
            </a:endParaRPr>
          </a:p>
          <a:p>
            <a:pPr marL="0" indent="0">
              <a:buNone/>
            </a:pPr>
            <a:endParaRPr lang="en-US" sz="2400" dirty="0">
              <a:solidFill>
                <a:schemeClr val="tx1"/>
              </a:solidFill>
              <a:latin typeface="Calibri" panose="020F0502020204030204"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6400800" y="5864431"/>
            <a:ext cx="2324101" cy="791945"/>
          </a:xfrm>
          <a:prstGeom prst="rect">
            <a:avLst/>
          </a:prstGeom>
          <a:noFill/>
          <a:ln w="9525">
            <a:noFill/>
            <a:miter lim="800000"/>
            <a:headEnd/>
            <a:tailEnd/>
          </a:ln>
          <a:effectLst/>
        </p:spPr>
      </p:pic>
    </p:spTree>
    <p:extLst>
      <p:ext uri="{BB962C8B-B14F-4D97-AF65-F5344CB8AC3E}">
        <p14:creationId xmlns:p14="http://schemas.microsoft.com/office/powerpoint/2010/main" val="963182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HUDDLE</a:t>
            </a:r>
            <a:endParaRPr lang="en-US" dirty="0"/>
          </a:p>
        </p:txBody>
      </p:sp>
      <p:sp>
        <p:nvSpPr>
          <p:cNvPr id="3" name="Content Placeholder 2"/>
          <p:cNvSpPr>
            <a:spLocks noGrp="1"/>
          </p:cNvSpPr>
          <p:nvPr>
            <p:ph idx="1"/>
          </p:nvPr>
        </p:nvSpPr>
        <p:spPr/>
        <p:txBody>
          <a:bodyPr>
            <a:normAutofit/>
          </a:bodyPr>
          <a:lstStyle/>
          <a:p>
            <a:r>
              <a:rPr lang="en-US" sz="2000" dirty="0"/>
              <a:t>When MNO patient presents to L&amp;D</a:t>
            </a:r>
          </a:p>
          <a:p>
            <a:pPr marL="324000" lvl="1" indent="0">
              <a:buNone/>
            </a:pPr>
            <a:r>
              <a:rPr lang="en-US" sz="1800" dirty="0"/>
              <a:t>Manager L&amp;D notified at admission. </a:t>
            </a:r>
          </a:p>
          <a:p>
            <a:pPr marL="324000" lvl="1" indent="0">
              <a:buNone/>
            </a:pPr>
            <a:r>
              <a:rPr lang="en-US" sz="1800" dirty="0"/>
              <a:t>Staff to be included in Huddle based on availability: </a:t>
            </a:r>
            <a:r>
              <a:rPr lang="en-US" sz="1800" dirty="0" smtClean="0"/>
              <a:t>Director </a:t>
            </a:r>
            <a:r>
              <a:rPr lang="en-US" sz="1800" dirty="0"/>
              <a:t>of Women’s Health, Managers of Labor/Delivery, Mother-Baby and NICU, Nurse Educators, Clinical Coordinators, Patient’s RN, Social Services, Neonatology, Pediatrician, Obstetrician.</a:t>
            </a:r>
          </a:p>
          <a:p>
            <a:r>
              <a:rPr lang="en-US" sz="2000" dirty="0"/>
              <a:t>Huddle discussion includes: brief review of maternal history, clinical care checklist, newborn discharge checklist.</a:t>
            </a:r>
          </a:p>
          <a:p>
            <a:r>
              <a:rPr lang="en-US" sz="2000" dirty="0"/>
              <a:t>Purpose of huddle is to anticipate patient needs ahead of time to avoid missed opportunities later.</a:t>
            </a:r>
          </a:p>
          <a:p>
            <a:endParaRPr lang="en-US" dirty="0"/>
          </a:p>
        </p:txBody>
      </p:sp>
      <p:pic>
        <p:nvPicPr>
          <p:cNvPr id="5" name="Picture 4"/>
          <p:cNvPicPr>
            <a:picLocks noChangeAspect="1"/>
          </p:cNvPicPr>
          <p:nvPr/>
        </p:nvPicPr>
        <p:blipFill>
          <a:blip r:embed="rId2"/>
          <a:stretch>
            <a:fillRect/>
          </a:stretch>
        </p:blipFill>
        <p:spPr>
          <a:xfrm>
            <a:off x="6400800" y="5867400"/>
            <a:ext cx="2322777" cy="792549"/>
          </a:xfrm>
          <a:prstGeom prst="rect">
            <a:avLst/>
          </a:prstGeom>
        </p:spPr>
      </p:pic>
    </p:spTree>
    <p:extLst>
      <p:ext uri="{BB962C8B-B14F-4D97-AF65-F5344CB8AC3E}">
        <p14:creationId xmlns:p14="http://schemas.microsoft.com/office/powerpoint/2010/main" val="4383473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SSM Health 9-2014">
      <a:dk1>
        <a:srgbClr val="02255B"/>
      </a:dk1>
      <a:lt1>
        <a:sysClr val="window" lastClr="FFFFFF"/>
      </a:lt1>
      <a:dk2>
        <a:srgbClr val="00839B"/>
      </a:dk2>
      <a:lt2>
        <a:srgbClr val="B3B2B1"/>
      </a:lt2>
      <a:accent1>
        <a:srgbClr val="999990"/>
      </a:accent1>
      <a:accent2>
        <a:srgbClr val="0083A2"/>
      </a:accent2>
      <a:accent3>
        <a:srgbClr val="E15829"/>
      </a:accent3>
      <a:accent4>
        <a:srgbClr val="F6B221"/>
      </a:accent4>
      <a:accent5>
        <a:srgbClr val="752F8A"/>
      </a:accent5>
      <a:accent6>
        <a:srgbClr val="8B2332"/>
      </a:accent6>
      <a:hlink>
        <a:srgbClr val="4D8DBE"/>
      </a:hlink>
      <a:folHlink>
        <a:srgbClr val="F6B22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acet">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4.xml><?xml version="1.0" encoding="utf-8"?>
<a:theme xmlns:a="http://schemas.openxmlformats.org/drawingml/2006/main" name="Theme1">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5.xml><?xml version="1.0" encoding="utf-8"?>
<a:theme xmlns:a="http://schemas.openxmlformats.org/drawingml/2006/main" name="Vision">
  <a:themeElements>
    <a:clrScheme name="Northshore">
      <a:dk1>
        <a:srgbClr val="434443"/>
      </a:dk1>
      <a:lt1>
        <a:srgbClr val="FFFFFF"/>
      </a:lt1>
      <a:dk2>
        <a:srgbClr val="005CB9"/>
      </a:dk2>
      <a:lt2>
        <a:srgbClr val="D1D3D3"/>
      </a:lt2>
      <a:accent1>
        <a:srgbClr val="00A8E1"/>
      </a:accent1>
      <a:accent2>
        <a:srgbClr val="005CB9"/>
      </a:accent2>
      <a:accent3>
        <a:srgbClr val="27CED7"/>
      </a:accent3>
      <a:accent4>
        <a:srgbClr val="CFDE00"/>
      </a:accent4>
      <a:accent5>
        <a:srgbClr val="00723B"/>
      </a:accent5>
      <a:accent6>
        <a:srgbClr val="62A39F"/>
      </a:accent6>
      <a:hlink>
        <a:srgbClr val="00A8E1"/>
      </a:hlink>
      <a:folHlink>
        <a:srgbClr val="E16C0C"/>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ln>
          <a:solidFill>
            <a:schemeClr val="accent1"/>
          </a:solidFill>
        </a:ln>
      </a:spPr>
      <a:bodyPr/>
      <a:lstStyle/>
      <a:style>
        <a:lnRef idx="1">
          <a:schemeClr val="dk1"/>
        </a:lnRef>
        <a:fillRef idx="0">
          <a:schemeClr val="dk1"/>
        </a:fillRef>
        <a:effectRef idx="0">
          <a:schemeClr val="dk1"/>
        </a:effectRef>
        <a:fontRef idx="minor">
          <a:schemeClr val="tx1"/>
        </a:fontRef>
      </a:style>
    </a:lnDef>
    <a:txDef>
      <a:spPr/>
      <a:bodyPr wrap="square" lIns="121869" tIns="60933" rIns="121869" bIns="60933" rtlCol="0" anchor="t">
        <a:noAutofit/>
      </a:bodyPr>
      <a:lstStyle>
        <a:defPPr marL="0" indent="0" algn="l">
          <a:spcBef>
            <a:spcPts val="0"/>
          </a:spcBef>
          <a:defRPr sz="1400" dirty="0" err="1" smtClean="0">
            <a:cs typeface="Calibri"/>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50EFF35-167C-43AE-B214-A3C4CCC0C275}">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56755</TotalTime>
  <Words>2178</Words>
  <Application>Microsoft Office PowerPoint</Application>
  <PresentationFormat>On-screen Show (4:3)</PresentationFormat>
  <Paragraphs>218</Paragraphs>
  <Slides>31</Slides>
  <Notes>13</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31</vt:i4>
      </vt:variant>
    </vt:vector>
  </HeadingPairs>
  <TitlesOfParts>
    <vt:vector size="48" baseType="lpstr">
      <vt:lpstr>MS PGothic</vt:lpstr>
      <vt:lpstr>Arial</vt:lpstr>
      <vt:lpstr>Arial Black</vt:lpstr>
      <vt:lpstr>Calibri</vt:lpstr>
      <vt:lpstr>Gill Sans MT</vt:lpstr>
      <vt:lpstr>Goudy Old Style</vt:lpstr>
      <vt:lpstr>Helvetica Neue Medium</vt:lpstr>
      <vt:lpstr>Times New Roman</vt:lpstr>
      <vt:lpstr>Trebuchet MS</vt:lpstr>
      <vt:lpstr>Wingdings</vt:lpstr>
      <vt:lpstr>Wingdings 2</vt:lpstr>
      <vt:lpstr>Wingdings 3</vt:lpstr>
      <vt:lpstr>Office Theme</vt:lpstr>
      <vt:lpstr>2_Office Theme</vt:lpstr>
      <vt:lpstr>Facet</vt:lpstr>
      <vt:lpstr>Theme1</vt:lpstr>
      <vt:lpstr>Vision</vt:lpstr>
      <vt:lpstr>PowerPoint Presentation</vt:lpstr>
      <vt:lpstr>OB Teams Panel: Sharing Strategies for Success for Obstetric QI Initiatives</vt:lpstr>
      <vt:lpstr>OB Teams Panel</vt:lpstr>
      <vt:lpstr>OB Teams Panel: MNO Rush Copley Medical Center </vt:lpstr>
      <vt:lpstr>PowerPoint Presentation</vt:lpstr>
      <vt:lpstr>Key Strategies for MNO Success</vt:lpstr>
      <vt:lpstr>Key strategies for mno success</vt:lpstr>
      <vt:lpstr>sustainability</vt:lpstr>
      <vt:lpstr>HUDDLE</vt:lpstr>
      <vt:lpstr>OB Teams Panel: MNO NorthShore University HealthSystem</vt:lpstr>
      <vt:lpstr>MNO Initiative at NorthShore</vt:lpstr>
      <vt:lpstr>Hurdle #1: Outpatient Screening at NorthShore</vt:lpstr>
      <vt:lpstr>Audit of 100% deliveries over 2 weeks</vt:lpstr>
      <vt:lpstr>PowerPoint Presentation</vt:lpstr>
      <vt:lpstr>PowerPoint Presentation</vt:lpstr>
      <vt:lpstr>PowerPoint Presentation</vt:lpstr>
      <vt:lpstr>Hurdle #2: Completion of OUD Checklist at NorthShore</vt:lpstr>
      <vt:lpstr>Thank you! </vt:lpstr>
      <vt:lpstr>OB Teams Panel: IPLARC Barnes-Jewish Hospital</vt:lpstr>
      <vt:lpstr> Implementation and Sustainment of IPLARC</vt:lpstr>
      <vt:lpstr>How our IPLARC journey started</vt:lpstr>
      <vt:lpstr>Stocking </vt:lpstr>
      <vt:lpstr>Patient Contraceptive Counseling</vt:lpstr>
      <vt:lpstr>Lessons Learned</vt:lpstr>
      <vt:lpstr>OB Teams Panel: IPAC SSM Health St. Mary’s Hospital Centralia </vt:lpstr>
      <vt:lpstr>SSM Health  St. Mary’s Hospital Centralia</vt:lpstr>
      <vt:lpstr>Getting started</vt:lpstr>
      <vt:lpstr>Process changes for implementation</vt:lpstr>
      <vt:lpstr>Process Changes for Implementation</vt:lpstr>
      <vt:lpstr>Questions for panel</vt:lpstr>
      <vt:lpstr>PowerPoint Presentation</vt:lpstr>
    </vt:vector>
  </TitlesOfParts>
  <Company>State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Perinatal Quality Collaborative</dc:title>
  <dc:creator>alicia.hawkins</dc:creator>
  <cp:lastModifiedBy>Autumn M. Perrault</cp:lastModifiedBy>
  <cp:revision>1225</cp:revision>
  <dcterms:created xsi:type="dcterms:W3CDTF">2013-06-07T18:46:59Z</dcterms:created>
  <dcterms:modified xsi:type="dcterms:W3CDTF">2020-05-18T23:11:50Z</dcterms:modified>
</cp:coreProperties>
</file>