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8.xml" ContentType="application/vnd.openxmlformats-officedocument.presentationml.notesSlide+xml"/>
  <Override PartName="/ppt/charts/chart1.xml" ContentType="application/vnd.openxmlformats-officedocument.drawingml.chart+xml"/>
  <Override PartName="/ppt/notesSlides/notesSlide3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3.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4.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5.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6.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7.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4138" r:id="rId2"/>
    <p:sldMasterId id="2147484150" r:id="rId3"/>
  </p:sldMasterIdLst>
  <p:notesMasterIdLst>
    <p:notesMasterId r:id="rId69"/>
  </p:notesMasterIdLst>
  <p:sldIdLst>
    <p:sldId id="1031" r:id="rId4"/>
    <p:sldId id="1030" r:id="rId5"/>
    <p:sldId id="957" r:id="rId6"/>
    <p:sldId id="958" r:id="rId7"/>
    <p:sldId id="959" r:id="rId8"/>
    <p:sldId id="960" r:id="rId9"/>
    <p:sldId id="1056" r:id="rId10"/>
    <p:sldId id="1057" r:id="rId11"/>
    <p:sldId id="1104" r:id="rId12"/>
    <p:sldId id="1042" r:id="rId13"/>
    <p:sldId id="1100" r:id="rId14"/>
    <p:sldId id="1101" r:id="rId15"/>
    <p:sldId id="1103" r:id="rId16"/>
    <p:sldId id="1102" r:id="rId17"/>
    <p:sldId id="1099" r:id="rId18"/>
    <p:sldId id="1033" r:id="rId19"/>
    <p:sldId id="967" r:id="rId20"/>
    <p:sldId id="888" r:id="rId21"/>
    <p:sldId id="1036" r:id="rId22"/>
    <p:sldId id="1037" r:id="rId23"/>
    <p:sldId id="1110" r:id="rId24"/>
    <p:sldId id="1039" r:id="rId25"/>
    <p:sldId id="1048" r:id="rId26"/>
    <p:sldId id="1052" r:id="rId27"/>
    <p:sldId id="1053" r:id="rId28"/>
    <p:sldId id="1054" r:id="rId29"/>
    <p:sldId id="1105" r:id="rId30"/>
    <p:sldId id="1072" r:id="rId31"/>
    <p:sldId id="1061" r:id="rId32"/>
    <p:sldId id="1063" r:id="rId33"/>
    <p:sldId id="1081" r:id="rId34"/>
    <p:sldId id="1062" r:id="rId35"/>
    <p:sldId id="1071" r:id="rId36"/>
    <p:sldId id="1064" r:id="rId37"/>
    <p:sldId id="1069" r:id="rId38"/>
    <p:sldId id="1115" r:id="rId39"/>
    <p:sldId id="1111" r:id="rId40"/>
    <p:sldId id="1108" r:id="rId41"/>
    <p:sldId id="1070" r:id="rId42"/>
    <p:sldId id="1116" r:id="rId43"/>
    <p:sldId id="1073" r:id="rId44"/>
    <p:sldId id="1097" r:id="rId45"/>
    <p:sldId id="1096" r:id="rId46"/>
    <p:sldId id="1112" r:id="rId47"/>
    <p:sldId id="1074" r:id="rId48"/>
    <p:sldId id="1082" r:id="rId49"/>
    <p:sldId id="1094" r:id="rId50"/>
    <p:sldId id="1098" r:id="rId51"/>
    <p:sldId id="1095" r:id="rId52"/>
    <p:sldId id="1047" r:id="rId53"/>
    <p:sldId id="1076" r:id="rId54"/>
    <p:sldId id="1077" r:id="rId55"/>
    <p:sldId id="1078" r:id="rId56"/>
    <p:sldId id="1079" r:id="rId57"/>
    <p:sldId id="1087" r:id="rId58"/>
    <p:sldId id="1084" r:id="rId59"/>
    <p:sldId id="1085" r:id="rId60"/>
    <p:sldId id="1093" r:id="rId61"/>
    <p:sldId id="1088" r:id="rId62"/>
    <p:sldId id="1086" r:id="rId63"/>
    <p:sldId id="1114" r:id="rId64"/>
    <p:sldId id="1107" r:id="rId65"/>
    <p:sldId id="1106" r:id="rId66"/>
    <p:sldId id="1113" r:id="rId67"/>
    <p:sldId id="1032" r:id="rId6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Ann Lee King" initials="PALK" lastIdx="3" clrIdx="0">
    <p:extLst/>
  </p:cmAuthor>
  <p:cmAuthor id="2" name="Weiss, Daniel" initials="WD"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17B"/>
    <a:srgbClr val="004990"/>
    <a:srgbClr val="F584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340" autoAdjust="0"/>
    <p:restoredTop sz="95349" autoAdjust="0"/>
  </p:normalViewPr>
  <p:slideViewPr>
    <p:cSldViewPr>
      <p:cViewPr varScale="1">
        <p:scale>
          <a:sx n="54" d="100"/>
          <a:sy n="54" d="100"/>
        </p:scale>
        <p:origin x="72" y="6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0646"/>
    </p:cViewPr>
  </p:sorterViewPr>
  <p:notesViewPr>
    <p:cSldViewPr>
      <p:cViewPr varScale="1">
        <p:scale>
          <a:sx n="109" d="100"/>
          <a:sy n="109" d="100"/>
        </p:scale>
        <p:origin x="270"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enhnet\shared\Nurse_OBS\FR1USER\Borders\ILPQC\Obstetric\Promoting%20Vaginal%20Birth%20(2020)\NTSV%20Cesarean%20Rates%20by%20Hospital%20-%20ILPQC%20(IDPH%20DATA%20NO%20SHARE).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a:t>NTSV C-Section Rate</a:t>
            </a:r>
          </a:p>
          <a:p>
            <a:pPr>
              <a:defRPr/>
            </a:pPr>
            <a:r>
              <a:rPr lang="en-US" sz="1800" b="1" i="0" baseline="0" dirty="0"/>
              <a:t>All Illinois Birthing Hospitals</a:t>
            </a:r>
            <a:endParaRPr lang="en-US" dirty="0"/>
          </a:p>
          <a:p>
            <a:pPr>
              <a:defRPr/>
            </a:pPr>
            <a:r>
              <a:rPr lang="en-US" sz="1800" b="1" i="0" baseline="0" dirty="0" smtClean="0"/>
              <a:t>IDPH, Birth </a:t>
            </a:r>
            <a:r>
              <a:rPr lang="en-US" sz="1800" b="1" i="0" baseline="0" dirty="0"/>
              <a:t>Certificate Data, 2017</a:t>
            </a:r>
          </a:p>
        </c:rich>
      </c:tx>
      <c:overlay val="0"/>
    </c:title>
    <c:autoTitleDeleted val="0"/>
    <c:plotArea>
      <c:layout/>
      <c:barChart>
        <c:barDir val="col"/>
        <c:grouping val="clustered"/>
        <c:varyColors val="0"/>
        <c:ser>
          <c:idx val="1"/>
          <c:order val="0"/>
          <c:tx>
            <c:strRef>
              <c:f>'Hospital Variation ILPQC'!$B$4</c:f>
              <c:strCache>
                <c:ptCount val="1"/>
                <c:pt idx="0">
                  <c:v>NTSV C-Section Rate</c:v>
                </c:pt>
              </c:strCache>
            </c:strRef>
          </c:tx>
          <c:spPr>
            <a:solidFill>
              <a:srgbClr val="0070C0"/>
            </a:solidFill>
          </c:spPr>
          <c:invertIfNegative val="0"/>
          <c:dPt>
            <c:idx val="56"/>
            <c:invertIfNegative val="0"/>
            <c:bubble3D val="0"/>
            <c:spPr>
              <a:solidFill>
                <a:srgbClr val="C00000"/>
              </a:solidFill>
            </c:spPr>
            <c:extLst>
              <c:ext xmlns:c16="http://schemas.microsoft.com/office/drawing/2014/chart" uri="{C3380CC4-5D6E-409C-BE32-E72D297353CC}">
                <c16:uniqueId val="{00000000-0EA4-4C12-B815-91102A023208}"/>
              </c:ext>
            </c:extLst>
          </c:dPt>
          <c:val>
            <c:numRef>
              <c:f>'Hospital Variation ILPQC'!$B$5:$B$124</c:f>
              <c:numCache>
                <c:formatCode>0.0%</c:formatCode>
                <c:ptCount val="120"/>
                <c:pt idx="0">
                  <c:v>0</c:v>
                </c:pt>
                <c:pt idx="1">
                  <c:v>0</c:v>
                </c:pt>
                <c:pt idx="2">
                  <c:v>0.1095890410958904</c:v>
                </c:pt>
                <c:pt idx="3">
                  <c:v>0.11494252873563218</c:v>
                </c:pt>
                <c:pt idx="4">
                  <c:v>0.12195121951219512</c:v>
                </c:pt>
                <c:pt idx="5">
                  <c:v>0.14492753623188406</c:v>
                </c:pt>
                <c:pt idx="6">
                  <c:v>0.15322580645161291</c:v>
                </c:pt>
                <c:pt idx="7">
                  <c:v>0.16438356164383561</c:v>
                </c:pt>
                <c:pt idx="8">
                  <c:v>0.18421052631578946</c:v>
                </c:pt>
                <c:pt idx="9">
                  <c:v>0.18800461361014995</c:v>
                </c:pt>
                <c:pt idx="10">
                  <c:v>0.18867924528301888</c:v>
                </c:pt>
                <c:pt idx="11">
                  <c:v>0.19011406844106463</c:v>
                </c:pt>
                <c:pt idx="12">
                  <c:v>0.19114688128772636</c:v>
                </c:pt>
                <c:pt idx="13">
                  <c:v>0.19117647058823528</c:v>
                </c:pt>
                <c:pt idx="14">
                  <c:v>0.19402985074626866</c:v>
                </c:pt>
                <c:pt idx="15">
                  <c:v>0.19411764705882353</c:v>
                </c:pt>
                <c:pt idx="16">
                  <c:v>0.19457013574660634</c:v>
                </c:pt>
                <c:pt idx="17">
                  <c:v>0.20098039215686275</c:v>
                </c:pt>
                <c:pt idx="18">
                  <c:v>0.20588235294117646</c:v>
                </c:pt>
                <c:pt idx="19">
                  <c:v>0.20930232558139536</c:v>
                </c:pt>
                <c:pt idx="20">
                  <c:v>0.21153846153846154</c:v>
                </c:pt>
                <c:pt idx="21">
                  <c:v>0.21176470588235294</c:v>
                </c:pt>
                <c:pt idx="22">
                  <c:v>0.21186440677966101</c:v>
                </c:pt>
                <c:pt idx="23">
                  <c:v>0.21739130434782608</c:v>
                </c:pt>
                <c:pt idx="24">
                  <c:v>0.21771217712177121</c:v>
                </c:pt>
                <c:pt idx="25">
                  <c:v>0.21875</c:v>
                </c:pt>
                <c:pt idx="26">
                  <c:v>0.22047244094488189</c:v>
                </c:pt>
                <c:pt idx="27">
                  <c:v>0.22336065573770492</c:v>
                </c:pt>
                <c:pt idx="28">
                  <c:v>0.22375690607734808</c:v>
                </c:pt>
                <c:pt idx="29">
                  <c:v>0.22480158730158731</c:v>
                </c:pt>
                <c:pt idx="30">
                  <c:v>0.23170731707317074</c:v>
                </c:pt>
                <c:pt idx="31">
                  <c:v>0.23193916349809887</c:v>
                </c:pt>
                <c:pt idx="32">
                  <c:v>0.23470319634703196</c:v>
                </c:pt>
                <c:pt idx="33">
                  <c:v>0.23475258918296893</c:v>
                </c:pt>
                <c:pt idx="34">
                  <c:v>0.23529411764705882</c:v>
                </c:pt>
                <c:pt idx="35">
                  <c:v>0.23684210526315788</c:v>
                </c:pt>
                <c:pt idx="36">
                  <c:v>0.23920863309352519</c:v>
                </c:pt>
                <c:pt idx="37">
                  <c:v>0.23986486486486486</c:v>
                </c:pt>
                <c:pt idx="38">
                  <c:v>0.24107142857142858</c:v>
                </c:pt>
                <c:pt idx="39">
                  <c:v>0.24848484848484848</c:v>
                </c:pt>
                <c:pt idx="40">
                  <c:v>0.24959742351046699</c:v>
                </c:pt>
                <c:pt idx="41">
                  <c:v>0.25</c:v>
                </c:pt>
                <c:pt idx="42">
                  <c:v>0.25047438330170779</c:v>
                </c:pt>
                <c:pt idx="43">
                  <c:v>0.25112107623318386</c:v>
                </c:pt>
                <c:pt idx="44">
                  <c:v>0.25240641711229944</c:v>
                </c:pt>
                <c:pt idx="45">
                  <c:v>0.25538461538461538</c:v>
                </c:pt>
                <c:pt idx="46">
                  <c:v>0.25641025641025639</c:v>
                </c:pt>
                <c:pt idx="47">
                  <c:v>0.25703324808184141</c:v>
                </c:pt>
                <c:pt idx="48">
                  <c:v>0.25961538461538464</c:v>
                </c:pt>
                <c:pt idx="49">
                  <c:v>0.26037735849056604</c:v>
                </c:pt>
                <c:pt idx="50">
                  <c:v>0.26041666666666669</c:v>
                </c:pt>
                <c:pt idx="51">
                  <c:v>0.2608695652173913</c:v>
                </c:pt>
                <c:pt idx="52">
                  <c:v>0.26098901098901101</c:v>
                </c:pt>
                <c:pt idx="53">
                  <c:v>0.26262626262626265</c:v>
                </c:pt>
                <c:pt idx="54">
                  <c:v>0.26342072409488138</c:v>
                </c:pt>
                <c:pt idx="55">
                  <c:v>0.26470588235294118</c:v>
                </c:pt>
                <c:pt idx="56">
                  <c:v>0.26500000000000001</c:v>
                </c:pt>
                <c:pt idx="57">
                  <c:v>0.26666666666666666</c:v>
                </c:pt>
                <c:pt idx="58">
                  <c:v>0.26755852842809363</c:v>
                </c:pt>
                <c:pt idx="59">
                  <c:v>0.26785714285714285</c:v>
                </c:pt>
                <c:pt idx="60">
                  <c:v>0.26923076923076922</c:v>
                </c:pt>
                <c:pt idx="61">
                  <c:v>0.27079646017699116</c:v>
                </c:pt>
                <c:pt idx="62">
                  <c:v>0.27157894736842103</c:v>
                </c:pt>
                <c:pt idx="63">
                  <c:v>0.27431059506531202</c:v>
                </c:pt>
                <c:pt idx="64">
                  <c:v>0.27576403695806678</c:v>
                </c:pt>
                <c:pt idx="65">
                  <c:v>0.27693965517241381</c:v>
                </c:pt>
                <c:pt idx="66">
                  <c:v>0.27762039660056659</c:v>
                </c:pt>
                <c:pt idx="67">
                  <c:v>0.27777777777777779</c:v>
                </c:pt>
                <c:pt idx="68">
                  <c:v>0.27810650887573962</c:v>
                </c:pt>
                <c:pt idx="69">
                  <c:v>0.27909176915799433</c:v>
                </c:pt>
                <c:pt idx="70">
                  <c:v>0.2792207792207792</c:v>
                </c:pt>
                <c:pt idx="71">
                  <c:v>0.27966101694915252</c:v>
                </c:pt>
                <c:pt idx="72">
                  <c:v>0.28132118451025057</c:v>
                </c:pt>
                <c:pt idx="73">
                  <c:v>0.28169014084507044</c:v>
                </c:pt>
                <c:pt idx="74">
                  <c:v>0.28387096774193549</c:v>
                </c:pt>
                <c:pt idx="75">
                  <c:v>0.28421052631578947</c:v>
                </c:pt>
                <c:pt idx="76">
                  <c:v>0.28545780969479356</c:v>
                </c:pt>
                <c:pt idx="77">
                  <c:v>0.28691983122362869</c:v>
                </c:pt>
                <c:pt idx="78">
                  <c:v>0.28767123287671231</c:v>
                </c:pt>
                <c:pt idx="79">
                  <c:v>0.29049295774647887</c:v>
                </c:pt>
                <c:pt idx="80">
                  <c:v>0.29105322763306907</c:v>
                </c:pt>
                <c:pt idx="81">
                  <c:v>0.29290617848970252</c:v>
                </c:pt>
                <c:pt idx="82">
                  <c:v>0.29423459244532801</c:v>
                </c:pt>
                <c:pt idx="83">
                  <c:v>0.29508196721311475</c:v>
                </c:pt>
                <c:pt idx="84">
                  <c:v>0.29613733905579398</c:v>
                </c:pt>
                <c:pt idx="85">
                  <c:v>0.30285714285714288</c:v>
                </c:pt>
                <c:pt idx="86">
                  <c:v>0.30364372469635625</c:v>
                </c:pt>
                <c:pt idx="87">
                  <c:v>0.30484988452655887</c:v>
                </c:pt>
                <c:pt idx="88">
                  <c:v>0.30512820512820515</c:v>
                </c:pt>
                <c:pt idx="89">
                  <c:v>0.30555555555555558</c:v>
                </c:pt>
                <c:pt idx="90">
                  <c:v>0.31147540983606559</c:v>
                </c:pt>
                <c:pt idx="91">
                  <c:v>0.3117206982543641</c:v>
                </c:pt>
                <c:pt idx="92">
                  <c:v>0.31222707423580787</c:v>
                </c:pt>
                <c:pt idx="93">
                  <c:v>0.3125</c:v>
                </c:pt>
                <c:pt idx="94">
                  <c:v>0.3125</c:v>
                </c:pt>
                <c:pt idx="95">
                  <c:v>0.31288343558282211</c:v>
                </c:pt>
                <c:pt idx="96">
                  <c:v>0.31515151515151513</c:v>
                </c:pt>
                <c:pt idx="97">
                  <c:v>0.31578947368421051</c:v>
                </c:pt>
                <c:pt idx="98">
                  <c:v>0.31758530183727035</c:v>
                </c:pt>
                <c:pt idx="99">
                  <c:v>0.31818181818181818</c:v>
                </c:pt>
                <c:pt idx="100">
                  <c:v>0.31967213114754101</c:v>
                </c:pt>
                <c:pt idx="101">
                  <c:v>0.32075471698113206</c:v>
                </c:pt>
                <c:pt idx="102">
                  <c:v>0.32272727272727275</c:v>
                </c:pt>
                <c:pt idx="103">
                  <c:v>0.32407407407407407</c:v>
                </c:pt>
                <c:pt idx="104">
                  <c:v>0.32960893854748602</c:v>
                </c:pt>
                <c:pt idx="105">
                  <c:v>0.33073496659242763</c:v>
                </c:pt>
                <c:pt idx="106">
                  <c:v>0.33333333333333331</c:v>
                </c:pt>
                <c:pt idx="107">
                  <c:v>0.333889816360601</c:v>
                </c:pt>
                <c:pt idx="108">
                  <c:v>0.33490566037735847</c:v>
                </c:pt>
                <c:pt idx="109">
                  <c:v>0.33582089552238809</c:v>
                </c:pt>
                <c:pt idx="110">
                  <c:v>0.33653846153846156</c:v>
                </c:pt>
                <c:pt idx="111">
                  <c:v>0.34375</c:v>
                </c:pt>
                <c:pt idx="112">
                  <c:v>0.34523809523809523</c:v>
                </c:pt>
                <c:pt idx="113">
                  <c:v>0.34726688102893893</c:v>
                </c:pt>
                <c:pt idx="114">
                  <c:v>0.34986945169712796</c:v>
                </c:pt>
                <c:pt idx="115">
                  <c:v>0.35483870967741937</c:v>
                </c:pt>
                <c:pt idx="116">
                  <c:v>0.36</c:v>
                </c:pt>
                <c:pt idx="117">
                  <c:v>0.36986301369863012</c:v>
                </c:pt>
                <c:pt idx="118">
                  <c:v>0.39664804469273746</c:v>
                </c:pt>
                <c:pt idx="119">
                  <c:v>0.43258426966292135</c:v>
                </c:pt>
              </c:numCache>
            </c:numRef>
          </c:val>
          <c:extLst>
            <c:ext xmlns:c16="http://schemas.microsoft.com/office/drawing/2014/chart" uri="{C3380CC4-5D6E-409C-BE32-E72D297353CC}">
              <c16:uniqueId val="{00000001-0EA4-4C12-B815-91102A023208}"/>
            </c:ext>
          </c:extLst>
        </c:ser>
        <c:dLbls>
          <c:showLegendKey val="0"/>
          <c:showVal val="0"/>
          <c:showCatName val="0"/>
          <c:showSerName val="0"/>
          <c:showPercent val="0"/>
          <c:showBubbleSize val="0"/>
        </c:dLbls>
        <c:gapWidth val="150"/>
        <c:axId val="642214720"/>
        <c:axId val="642215280"/>
      </c:barChart>
      <c:lineChart>
        <c:grouping val="standard"/>
        <c:varyColors val="0"/>
        <c:ser>
          <c:idx val="2"/>
          <c:order val="1"/>
          <c:tx>
            <c:strRef>
              <c:f>'Hospital Variation ILPQC'!$C$4</c:f>
              <c:strCache>
                <c:ptCount val="1"/>
                <c:pt idx="0">
                  <c:v>HealthyPeople 2020 Goal</c:v>
                </c:pt>
              </c:strCache>
            </c:strRef>
          </c:tx>
          <c:spPr>
            <a:ln>
              <a:solidFill>
                <a:srgbClr val="FF0000"/>
              </a:solidFill>
              <a:prstDash val="sysDash"/>
            </a:ln>
          </c:spPr>
          <c:marker>
            <c:symbol val="none"/>
          </c:marker>
          <c:val>
            <c:numRef>
              <c:f>'Hospital Variation ILPQC'!$C$5:$C$124</c:f>
              <c:numCache>
                <c:formatCode>0.0%</c:formatCode>
                <c:ptCount val="120"/>
                <c:pt idx="0">
                  <c:v>0.23899999999999999</c:v>
                </c:pt>
                <c:pt idx="1">
                  <c:v>0.23899999999999999</c:v>
                </c:pt>
                <c:pt idx="2">
                  <c:v>0.23899999999999999</c:v>
                </c:pt>
                <c:pt idx="3">
                  <c:v>0.23899999999999999</c:v>
                </c:pt>
                <c:pt idx="4">
                  <c:v>0.23899999999999999</c:v>
                </c:pt>
                <c:pt idx="5">
                  <c:v>0.23899999999999999</c:v>
                </c:pt>
                <c:pt idx="6">
                  <c:v>0.23899999999999999</c:v>
                </c:pt>
                <c:pt idx="7">
                  <c:v>0.23899999999999999</c:v>
                </c:pt>
                <c:pt idx="8">
                  <c:v>0.23899999999999999</c:v>
                </c:pt>
                <c:pt idx="9">
                  <c:v>0.23899999999999999</c:v>
                </c:pt>
                <c:pt idx="10">
                  <c:v>0.23899999999999999</c:v>
                </c:pt>
                <c:pt idx="11">
                  <c:v>0.23899999999999999</c:v>
                </c:pt>
                <c:pt idx="12">
                  <c:v>0.23899999999999999</c:v>
                </c:pt>
                <c:pt idx="13">
                  <c:v>0.23899999999999999</c:v>
                </c:pt>
                <c:pt idx="14">
                  <c:v>0.23899999999999999</c:v>
                </c:pt>
                <c:pt idx="15">
                  <c:v>0.23899999999999999</c:v>
                </c:pt>
                <c:pt idx="16">
                  <c:v>0.23899999999999999</c:v>
                </c:pt>
                <c:pt idx="17">
                  <c:v>0.23899999999999999</c:v>
                </c:pt>
                <c:pt idx="18">
                  <c:v>0.23899999999999999</c:v>
                </c:pt>
                <c:pt idx="19">
                  <c:v>0.23899999999999999</c:v>
                </c:pt>
                <c:pt idx="20">
                  <c:v>0.23899999999999999</c:v>
                </c:pt>
                <c:pt idx="21">
                  <c:v>0.23899999999999999</c:v>
                </c:pt>
                <c:pt idx="22">
                  <c:v>0.23899999999999999</c:v>
                </c:pt>
                <c:pt idx="23">
                  <c:v>0.23899999999999999</c:v>
                </c:pt>
                <c:pt idx="24">
                  <c:v>0.23899999999999999</c:v>
                </c:pt>
                <c:pt idx="25">
                  <c:v>0.23899999999999999</c:v>
                </c:pt>
                <c:pt idx="26">
                  <c:v>0.23899999999999999</c:v>
                </c:pt>
                <c:pt idx="27">
                  <c:v>0.23899999999999999</c:v>
                </c:pt>
                <c:pt idx="28">
                  <c:v>0.23899999999999999</c:v>
                </c:pt>
                <c:pt idx="29">
                  <c:v>0.23899999999999999</c:v>
                </c:pt>
                <c:pt idx="30">
                  <c:v>0.23899999999999999</c:v>
                </c:pt>
                <c:pt idx="31">
                  <c:v>0.23899999999999999</c:v>
                </c:pt>
                <c:pt idx="32">
                  <c:v>0.23899999999999999</c:v>
                </c:pt>
                <c:pt idx="33">
                  <c:v>0.23899999999999999</c:v>
                </c:pt>
                <c:pt idx="34">
                  <c:v>0.23899999999999999</c:v>
                </c:pt>
                <c:pt idx="35">
                  <c:v>0.23899999999999999</c:v>
                </c:pt>
                <c:pt idx="36">
                  <c:v>0.23899999999999999</c:v>
                </c:pt>
                <c:pt idx="37">
                  <c:v>0.23899999999999999</c:v>
                </c:pt>
                <c:pt idx="38">
                  <c:v>0.23899999999999999</c:v>
                </c:pt>
                <c:pt idx="39">
                  <c:v>0.23899999999999999</c:v>
                </c:pt>
                <c:pt idx="40">
                  <c:v>0.23899999999999999</c:v>
                </c:pt>
                <c:pt idx="41">
                  <c:v>0.23899999999999999</c:v>
                </c:pt>
                <c:pt idx="42">
                  <c:v>0.23899999999999999</c:v>
                </c:pt>
                <c:pt idx="43">
                  <c:v>0.23899999999999999</c:v>
                </c:pt>
                <c:pt idx="44">
                  <c:v>0.23899999999999999</c:v>
                </c:pt>
                <c:pt idx="45">
                  <c:v>0.23899999999999999</c:v>
                </c:pt>
                <c:pt idx="46">
                  <c:v>0.23899999999999999</c:v>
                </c:pt>
                <c:pt idx="47">
                  <c:v>0.23899999999999999</c:v>
                </c:pt>
                <c:pt idx="48">
                  <c:v>0.23899999999999999</c:v>
                </c:pt>
                <c:pt idx="49">
                  <c:v>0.23899999999999999</c:v>
                </c:pt>
                <c:pt idx="50">
                  <c:v>0.23899999999999999</c:v>
                </c:pt>
                <c:pt idx="51">
                  <c:v>0.23899999999999999</c:v>
                </c:pt>
                <c:pt idx="52">
                  <c:v>0.23899999999999999</c:v>
                </c:pt>
                <c:pt idx="53">
                  <c:v>0.23899999999999999</c:v>
                </c:pt>
                <c:pt idx="54">
                  <c:v>0.23899999999999999</c:v>
                </c:pt>
                <c:pt idx="55">
                  <c:v>0.23899999999999999</c:v>
                </c:pt>
                <c:pt idx="56">
                  <c:v>0.23899999999999999</c:v>
                </c:pt>
                <c:pt idx="57">
                  <c:v>0.23899999999999999</c:v>
                </c:pt>
                <c:pt idx="58">
                  <c:v>0.23899999999999999</c:v>
                </c:pt>
                <c:pt idx="59">
                  <c:v>0.23899999999999999</c:v>
                </c:pt>
                <c:pt idx="60">
                  <c:v>0.23899999999999999</c:v>
                </c:pt>
                <c:pt idx="61">
                  <c:v>0.23899999999999999</c:v>
                </c:pt>
                <c:pt idx="62">
                  <c:v>0.23899999999999999</c:v>
                </c:pt>
                <c:pt idx="63">
                  <c:v>0.23899999999999999</c:v>
                </c:pt>
                <c:pt idx="64">
                  <c:v>0.23899999999999999</c:v>
                </c:pt>
                <c:pt idx="65">
                  <c:v>0.23899999999999999</c:v>
                </c:pt>
                <c:pt idx="66">
                  <c:v>0.23899999999999999</c:v>
                </c:pt>
                <c:pt idx="67">
                  <c:v>0.23899999999999999</c:v>
                </c:pt>
                <c:pt idx="68">
                  <c:v>0.23899999999999999</c:v>
                </c:pt>
                <c:pt idx="69">
                  <c:v>0.23899999999999999</c:v>
                </c:pt>
                <c:pt idx="70">
                  <c:v>0.23899999999999999</c:v>
                </c:pt>
                <c:pt idx="71">
                  <c:v>0.23899999999999999</c:v>
                </c:pt>
                <c:pt idx="72">
                  <c:v>0.23899999999999999</c:v>
                </c:pt>
                <c:pt idx="73">
                  <c:v>0.23899999999999999</c:v>
                </c:pt>
                <c:pt idx="74">
                  <c:v>0.23899999999999999</c:v>
                </c:pt>
                <c:pt idx="75">
                  <c:v>0.23899999999999999</c:v>
                </c:pt>
                <c:pt idx="76">
                  <c:v>0.23899999999999999</c:v>
                </c:pt>
                <c:pt idx="77">
                  <c:v>0.23899999999999999</c:v>
                </c:pt>
                <c:pt idx="78">
                  <c:v>0.23899999999999999</c:v>
                </c:pt>
                <c:pt idx="79">
                  <c:v>0.23899999999999999</c:v>
                </c:pt>
                <c:pt idx="80">
                  <c:v>0.23899999999999999</c:v>
                </c:pt>
                <c:pt idx="81">
                  <c:v>0.23899999999999999</c:v>
                </c:pt>
                <c:pt idx="82">
                  <c:v>0.23899999999999999</c:v>
                </c:pt>
                <c:pt idx="83">
                  <c:v>0.23899999999999999</c:v>
                </c:pt>
                <c:pt idx="84">
                  <c:v>0.23899999999999999</c:v>
                </c:pt>
                <c:pt idx="85">
                  <c:v>0.23899999999999999</c:v>
                </c:pt>
                <c:pt idx="86">
                  <c:v>0.23899999999999999</c:v>
                </c:pt>
                <c:pt idx="87">
                  <c:v>0.23899999999999999</c:v>
                </c:pt>
                <c:pt idx="88">
                  <c:v>0.23899999999999999</c:v>
                </c:pt>
                <c:pt idx="89">
                  <c:v>0.23899999999999999</c:v>
                </c:pt>
                <c:pt idx="90">
                  <c:v>0.23899999999999999</c:v>
                </c:pt>
                <c:pt idx="91">
                  <c:v>0.23899999999999999</c:v>
                </c:pt>
                <c:pt idx="92">
                  <c:v>0.23899999999999999</c:v>
                </c:pt>
                <c:pt idx="93">
                  <c:v>0.23899999999999999</c:v>
                </c:pt>
                <c:pt idx="94">
                  <c:v>0.23899999999999999</c:v>
                </c:pt>
                <c:pt idx="95">
                  <c:v>0.23899999999999999</c:v>
                </c:pt>
                <c:pt idx="96">
                  <c:v>0.23899999999999999</c:v>
                </c:pt>
                <c:pt idx="97">
                  <c:v>0.23899999999999999</c:v>
                </c:pt>
                <c:pt idx="98">
                  <c:v>0.23899999999999999</c:v>
                </c:pt>
                <c:pt idx="99">
                  <c:v>0.23899999999999999</c:v>
                </c:pt>
                <c:pt idx="100">
                  <c:v>0.23899999999999999</c:v>
                </c:pt>
                <c:pt idx="101">
                  <c:v>0.23899999999999999</c:v>
                </c:pt>
                <c:pt idx="102">
                  <c:v>0.23899999999999999</c:v>
                </c:pt>
                <c:pt idx="103">
                  <c:v>0.23899999999999999</c:v>
                </c:pt>
                <c:pt idx="104">
                  <c:v>0.23899999999999999</c:v>
                </c:pt>
                <c:pt idx="105">
                  <c:v>0.23899999999999999</c:v>
                </c:pt>
                <c:pt idx="106">
                  <c:v>0.23899999999999999</c:v>
                </c:pt>
                <c:pt idx="107">
                  <c:v>0.23899999999999999</c:v>
                </c:pt>
                <c:pt idx="108">
                  <c:v>0.23899999999999999</c:v>
                </c:pt>
                <c:pt idx="109">
                  <c:v>0.23899999999999999</c:v>
                </c:pt>
                <c:pt idx="110">
                  <c:v>0.23899999999999999</c:v>
                </c:pt>
                <c:pt idx="111">
                  <c:v>0.23899999999999999</c:v>
                </c:pt>
                <c:pt idx="112">
                  <c:v>0.23899999999999999</c:v>
                </c:pt>
                <c:pt idx="113">
                  <c:v>0.23899999999999999</c:v>
                </c:pt>
                <c:pt idx="114">
                  <c:v>0.23899999999999999</c:v>
                </c:pt>
                <c:pt idx="115">
                  <c:v>0.23899999999999999</c:v>
                </c:pt>
                <c:pt idx="116">
                  <c:v>0.23899999999999999</c:v>
                </c:pt>
                <c:pt idx="117">
                  <c:v>0.23899999999999999</c:v>
                </c:pt>
                <c:pt idx="118">
                  <c:v>0.23899999999999999</c:v>
                </c:pt>
                <c:pt idx="119">
                  <c:v>0.23899999999999999</c:v>
                </c:pt>
              </c:numCache>
            </c:numRef>
          </c:val>
          <c:smooth val="0"/>
          <c:extLst>
            <c:ext xmlns:c16="http://schemas.microsoft.com/office/drawing/2014/chart" uri="{C3380CC4-5D6E-409C-BE32-E72D297353CC}">
              <c16:uniqueId val="{00000002-0EA4-4C12-B815-91102A023208}"/>
            </c:ext>
          </c:extLst>
        </c:ser>
        <c:dLbls>
          <c:showLegendKey val="0"/>
          <c:showVal val="0"/>
          <c:showCatName val="0"/>
          <c:showSerName val="0"/>
          <c:showPercent val="0"/>
          <c:showBubbleSize val="0"/>
        </c:dLbls>
        <c:marker val="1"/>
        <c:smooth val="0"/>
        <c:axId val="642214720"/>
        <c:axId val="642215280"/>
      </c:lineChart>
      <c:catAx>
        <c:axId val="642214720"/>
        <c:scaling>
          <c:orientation val="minMax"/>
        </c:scaling>
        <c:delete val="1"/>
        <c:axPos val="b"/>
        <c:title>
          <c:tx>
            <c:rich>
              <a:bodyPr/>
              <a:lstStyle/>
              <a:p>
                <a:pPr>
                  <a:defRPr/>
                </a:pPr>
                <a:r>
                  <a:rPr lang="en-US"/>
                  <a:t>Illinois Birthing</a:t>
                </a:r>
                <a:r>
                  <a:rPr lang="en-US" baseline="0"/>
                  <a:t> Hospitals</a:t>
                </a:r>
                <a:endParaRPr lang="en-US"/>
              </a:p>
            </c:rich>
          </c:tx>
          <c:overlay val="0"/>
        </c:title>
        <c:majorTickMark val="out"/>
        <c:minorTickMark val="none"/>
        <c:tickLblPos val="none"/>
        <c:crossAx val="642215280"/>
        <c:crosses val="autoZero"/>
        <c:auto val="1"/>
        <c:lblAlgn val="ctr"/>
        <c:lblOffset val="100"/>
        <c:noMultiLvlLbl val="0"/>
      </c:catAx>
      <c:valAx>
        <c:axId val="642215280"/>
        <c:scaling>
          <c:orientation val="minMax"/>
        </c:scaling>
        <c:delete val="0"/>
        <c:axPos val="l"/>
        <c:majorGridlines/>
        <c:title>
          <c:tx>
            <c:rich>
              <a:bodyPr rot="-5400000" vert="horz"/>
              <a:lstStyle/>
              <a:p>
                <a:pPr>
                  <a:defRPr/>
                </a:pPr>
                <a:r>
                  <a:rPr lang="en-US"/>
                  <a:t>NTSV C-Section</a:t>
                </a:r>
                <a:r>
                  <a:rPr lang="en-US" baseline="0"/>
                  <a:t> Rate</a:t>
                </a:r>
                <a:endParaRPr lang="en-US"/>
              </a:p>
            </c:rich>
          </c:tx>
          <c:overlay val="0"/>
        </c:title>
        <c:numFmt formatCode="0.0%" sourceLinked="1"/>
        <c:majorTickMark val="out"/>
        <c:minorTickMark val="none"/>
        <c:tickLblPos val="nextTo"/>
        <c:crossAx val="642214720"/>
        <c:crosses val="autoZero"/>
        <c:crossBetween val="between"/>
      </c:valAx>
    </c:plotArea>
    <c:legend>
      <c:legendPos val="b"/>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Protocol</c:v>
                </c:pt>
              </c:strCache>
            </c:strRef>
          </c:tx>
          <c:dPt>
            <c:idx val="0"/>
            <c:bubble3D val="0"/>
            <c:spPr>
              <a:solidFill>
                <a:srgbClr val="0060C0"/>
              </a:solidFill>
              <a:ln w="19050">
                <a:solidFill>
                  <a:schemeClr val="lt1"/>
                </a:solidFill>
              </a:ln>
              <a:effectLst/>
            </c:spPr>
            <c:extLst>
              <c:ext xmlns:c16="http://schemas.microsoft.com/office/drawing/2014/chart" uri="{C3380CC4-5D6E-409C-BE32-E72D297353CC}">
                <c16:uniqueId val="{00000001-FDA0-4110-AFDA-C711041D2219}"/>
              </c:ext>
            </c:extLst>
          </c:dPt>
          <c:dPt>
            <c:idx val="1"/>
            <c:bubble3D val="0"/>
            <c:spPr>
              <a:solidFill>
                <a:srgbClr val="F58466"/>
              </a:solidFill>
              <a:ln w="19050">
                <a:solidFill>
                  <a:schemeClr val="lt1"/>
                </a:solidFill>
              </a:ln>
              <a:effectLst/>
            </c:spPr>
            <c:extLst>
              <c:ext xmlns:c16="http://schemas.microsoft.com/office/drawing/2014/chart" uri="{C3380CC4-5D6E-409C-BE32-E72D297353CC}">
                <c16:uniqueId val="{00000002-FDA0-4110-AFDA-C711041D2219}"/>
              </c:ext>
            </c:extLst>
          </c:dPt>
          <c:dPt>
            <c:idx val="2"/>
            <c:bubble3D val="0"/>
            <c:spPr>
              <a:solidFill>
                <a:srgbClr val="FBD4C9"/>
              </a:solidFill>
              <a:ln w="19050">
                <a:solidFill>
                  <a:schemeClr val="lt1"/>
                </a:solidFill>
              </a:ln>
              <a:effectLst/>
            </c:spPr>
            <c:extLst>
              <c:ext xmlns:c16="http://schemas.microsoft.com/office/drawing/2014/chart" uri="{C3380CC4-5D6E-409C-BE32-E72D297353CC}">
                <c16:uniqueId val="{00000003-FDA0-4110-AFDA-C711041D2219}"/>
              </c:ext>
            </c:extLst>
          </c:dPt>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Unsure</c:v>
                </c:pt>
              </c:strCache>
            </c:strRef>
          </c:cat>
          <c:val>
            <c:numRef>
              <c:f>Sheet1!$B$2:$B$4</c:f>
              <c:numCache>
                <c:formatCode>General</c:formatCode>
                <c:ptCount val="3"/>
                <c:pt idx="0">
                  <c:v>35</c:v>
                </c:pt>
                <c:pt idx="1">
                  <c:v>11</c:v>
                </c:pt>
                <c:pt idx="2">
                  <c:v>5</c:v>
                </c:pt>
              </c:numCache>
            </c:numRef>
          </c:val>
          <c:extLst>
            <c:ext xmlns:c16="http://schemas.microsoft.com/office/drawing/2014/chart" uri="{C3380CC4-5D6E-409C-BE32-E72D297353CC}">
              <c16:uniqueId val="{00000000-FDA0-4110-AFDA-C711041D221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Protocol</c:v>
                </c:pt>
              </c:strCache>
            </c:strRef>
          </c:tx>
          <c:dPt>
            <c:idx val="0"/>
            <c:bubble3D val="0"/>
            <c:spPr>
              <a:solidFill>
                <a:srgbClr val="0060C0"/>
              </a:solidFill>
              <a:ln w="19050">
                <a:solidFill>
                  <a:schemeClr val="lt1"/>
                </a:solidFill>
              </a:ln>
              <a:effectLst/>
            </c:spPr>
            <c:extLst>
              <c:ext xmlns:c16="http://schemas.microsoft.com/office/drawing/2014/chart" uri="{C3380CC4-5D6E-409C-BE32-E72D297353CC}">
                <c16:uniqueId val="{00000001-FDA0-4110-AFDA-C711041D2219}"/>
              </c:ext>
            </c:extLst>
          </c:dPt>
          <c:dPt>
            <c:idx val="1"/>
            <c:bubble3D val="0"/>
            <c:spPr>
              <a:solidFill>
                <a:srgbClr val="F58466"/>
              </a:solidFill>
              <a:ln w="19050">
                <a:solidFill>
                  <a:schemeClr val="lt1"/>
                </a:solidFill>
              </a:ln>
              <a:effectLst/>
            </c:spPr>
            <c:extLst>
              <c:ext xmlns:c16="http://schemas.microsoft.com/office/drawing/2014/chart" uri="{C3380CC4-5D6E-409C-BE32-E72D297353CC}">
                <c16:uniqueId val="{00000002-FDA0-4110-AFDA-C711041D2219}"/>
              </c:ext>
            </c:extLst>
          </c:dPt>
          <c:dPt>
            <c:idx val="2"/>
            <c:bubble3D val="0"/>
            <c:spPr>
              <a:solidFill>
                <a:srgbClr val="FBD4C9"/>
              </a:solidFill>
              <a:ln w="19050">
                <a:solidFill>
                  <a:schemeClr val="lt1"/>
                </a:solidFill>
              </a:ln>
              <a:effectLst/>
            </c:spPr>
            <c:extLst>
              <c:ext xmlns:c16="http://schemas.microsoft.com/office/drawing/2014/chart" uri="{C3380CC4-5D6E-409C-BE32-E72D297353CC}">
                <c16:uniqueId val="{00000003-FDA0-4110-AFDA-C711041D2219}"/>
              </c:ext>
            </c:extLst>
          </c:dPt>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Unsure</c:v>
                </c:pt>
              </c:strCache>
            </c:strRef>
          </c:cat>
          <c:val>
            <c:numRef>
              <c:f>Sheet1!$B$2:$B$4</c:f>
              <c:numCache>
                <c:formatCode>General</c:formatCode>
                <c:ptCount val="3"/>
                <c:pt idx="0">
                  <c:v>27</c:v>
                </c:pt>
                <c:pt idx="1">
                  <c:v>16</c:v>
                </c:pt>
                <c:pt idx="2">
                  <c:v>8</c:v>
                </c:pt>
              </c:numCache>
            </c:numRef>
          </c:val>
          <c:extLst>
            <c:ext xmlns:c16="http://schemas.microsoft.com/office/drawing/2014/chart" uri="{C3380CC4-5D6E-409C-BE32-E72D297353CC}">
              <c16:uniqueId val="{00000000-FDA0-4110-AFDA-C711041D2219}"/>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Protocol</c:v>
                </c:pt>
              </c:strCache>
            </c:strRef>
          </c:tx>
          <c:dPt>
            <c:idx val="0"/>
            <c:bubble3D val="0"/>
            <c:spPr>
              <a:solidFill>
                <a:srgbClr val="0060C0"/>
              </a:solidFill>
              <a:ln w="19050">
                <a:solidFill>
                  <a:schemeClr val="lt1"/>
                </a:solidFill>
              </a:ln>
              <a:effectLst/>
            </c:spPr>
            <c:extLst>
              <c:ext xmlns:c16="http://schemas.microsoft.com/office/drawing/2014/chart" uri="{C3380CC4-5D6E-409C-BE32-E72D297353CC}">
                <c16:uniqueId val="{00000001-FDA0-4110-AFDA-C711041D2219}"/>
              </c:ext>
            </c:extLst>
          </c:dPt>
          <c:dPt>
            <c:idx val="1"/>
            <c:bubble3D val="0"/>
            <c:spPr>
              <a:solidFill>
                <a:srgbClr val="F58466"/>
              </a:solidFill>
              <a:ln w="19050">
                <a:solidFill>
                  <a:schemeClr val="lt1"/>
                </a:solidFill>
              </a:ln>
              <a:effectLst/>
            </c:spPr>
            <c:extLst>
              <c:ext xmlns:c16="http://schemas.microsoft.com/office/drawing/2014/chart" uri="{C3380CC4-5D6E-409C-BE32-E72D297353CC}">
                <c16:uniqueId val="{00000002-FDA0-4110-AFDA-C711041D2219}"/>
              </c:ext>
            </c:extLst>
          </c:dPt>
          <c:dPt>
            <c:idx val="2"/>
            <c:bubble3D val="0"/>
            <c:spPr>
              <a:solidFill>
                <a:srgbClr val="FBD4C9"/>
              </a:solidFill>
              <a:ln w="19050">
                <a:solidFill>
                  <a:schemeClr val="lt1"/>
                </a:solidFill>
              </a:ln>
              <a:effectLst/>
            </c:spPr>
            <c:extLst>
              <c:ext xmlns:c16="http://schemas.microsoft.com/office/drawing/2014/chart" uri="{C3380CC4-5D6E-409C-BE32-E72D297353CC}">
                <c16:uniqueId val="{00000003-FDA0-4110-AFDA-C711041D2219}"/>
              </c:ext>
            </c:extLst>
          </c:dPt>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Unsure</c:v>
                </c:pt>
              </c:strCache>
            </c:strRef>
          </c:cat>
          <c:val>
            <c:numRef>
              <c:f>Sheet1!$B$2:$B$4</c:f>
              <c:numCache>
                <c:formatCode>General</c:formatCode>
                <c:ptCount val="3"/>
                <c:pt idx="0">
                  <c:v>16</c:v>
                </c:pt>
                <c:pt idx="1">
                  <c:v>24</c:v>
                </c:pt>
                <c:pt idx="2">
                  <c:v>12</c:v>
                </c:pt>
              </c:numCache>
            </c:numRef>
          </c:val>
          <c:extLst>
            <c:ext xmlns:c16="http://schemas.microsoft.com/office/drawing/2014/chart" uri="{C3380CC4-5D6E-409C-BE32-E72D297353CC}">
              <c16:uniqueId val="{00000000-FDA0-4110-AFDA-C711041D221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Protocol</c:v>
                </c:pt>
              </c:strCache>
            </c:strRef>
          </c:tx>
          <c:dPt>
            <c:idx val="0"/>
            <c:bubble3D val="0"/>
            <c:spPr>
              <a:solidFill>
                <a:srgbClr val="0060C0"/>
              </a:solidFill>
              <a:ln w="19050">
                <a:solidFill>
                  <a:schemeClr val="lt1"/>
                </a:solidFill>
              </a:ln>
              <a:effectLst/>
            </c:spPr>
            <c:extLst>
              <c:ext xmlns:c16="http://schemas.microsoft.com/office/drawing/2014/chart" uri="{C3380CC4-5D6E-409C-BE32-E72D297353CC}">
                <c16:uniqueId val="{00000001-FDA0-4110-AFDA-C711041D2219}"/>
              </c:ext>
            </c:extLst>
          </c:dPt>
          <c:dPt>
            <c:idx val="1"/>
            <c:bubble3D val="0"/>
            <c:spPr>
              <a:solidFill>
                <a:srgbClr val="F58466"/>
              </a:solidFill>
              <a:ln w="19050">
                <a:solidFill>
                  <a:schemeClr val="lt1"/>
                </a:solidFill>
              </a:ln>
              <a:effectLst/>
            </c:spPr>
            <c:extLst>
              <c:ext xmlns:c16="http://schemas.microsoft.com/office/drawing/2014/chart" uri="{C3380CC4-5D6E-409C-BE32-E72D297353CC}">
                <c16:uniqueId val="{00000002-FDA0-4110-AFDA-C711041D2219}"/>
              </c:ext>
            </c:extLst>
          </c:dPt>
          <c:dPt>
            <c:idx val="2"/>
            <c:bubble3D val="0"/>
            <c:spPr>
              <a:solidFill>
                <a:srgbClr val="FBD4C9"/>
              </a:solidFill>
              <a:ln w="19050">
                <a:solidFill>
                  <a:schemeClr val="lt1"/>
                </a:solidFill>
              </a:ln>
              <a:effectLst/>
            </c:spPr>
            <c:extLst>
              <c:ext xmlns:c16="http://schemas.microsoft.com/office/drawing/2014/chart" uri="{C3380CC4-5D6E-409C-BE32-E72D297353CC}">
                <c16:uniqueId val="{00000003-FDA0-4110-AFDA-C711041D2219}"/>
              </c:ext>
            </c:extLst>
          </c:dPt>
          <c:dLbls>
            <c:dLbl>
              <c:idx val="0"/>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DA0-4110-AFDA-C711041D2219}"/>
                </c:ext>
              </c:extLst>
            </c:dLbl>
            <c:dLbl>
              <c:idx val="1"/>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FDA0-4110-AFDA-C711041D2219}"/>
                </c:ext>
              </c:extLst>
            </c:dLbl>
            <c:dLbl>
              <c:idx val="2"/>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DA0-4110-AFDA-C711041D2219}"/>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Unsure</c:v>
                </c:pt>
              </c:strCache>
            </c:strRef>
          </c:cat>
          <c:val>
            <c:numRef>
              <c:f>Sheet1!$B$2:$B$4</c:f>
              <c:numCache>
                <c:formatCode>General</c:formatCode>
                <c:ptCount val="3"/>
                <c:pt idx="0">
                  <c:v>13</c:v>
                </c:pt>
                <c:pt idx="1">
                  <c:v>33</c:v>
                </c:pt>
                <c:pt idx="2">
                  <c:v>6</c:v>
                </c:pt>
              </c:numCache>
            </c:numRef>
          </c:val>
          <c:extLst>
            <c:ext xmlns:c16="http://schemas.microsoft.com/office/drawing/2014/chart" uri="{C3380CC4-5D6E-409C-BE32-E72D297353CC}">
              <c16:uniqueId val="{00000000-FDA0-4110-AFDA-C711041D221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Protocol</c:v>
                </c:pt>
              </c:strCache>
            </c:strRef>
          </c:tx>
          <c:dPt>
            <c:idx val="0"/>
            <c:bubble3D val="0"/>
            <c:spPr>
              <a:solidFill>
                <a:srgbClr val="0060C0"/>
              </a:solidFill>
              <a:ln w="19050">
                <a:solidFill>
                  <a:schemeClr val="lt1"/>
                </a:solidFill>
              </a:ln>
              <a:effectLst/>
            </c:spPr>
            <c:extLst>
              <c:ext xmlns:c16="http://schemas.microsoft.com/office/drawing/2014/chart" uri="{C3380CC4-5D6E-409C-BE32-E72D297353CC}">
                <c16:uniqueId val="{00000001-FDA0-4110-AFDA-C711041D2219}"/>
              </c:ext>
            </c:extLst>
          </c:dPt>
          <c:dPt>
            <c:idx val="1"/>
            <c:bubble3D val="0"/>
            <c:spPr>
              <a:solidFill>
                <a:srgbClr val="F58466"/>
              </a:solidFill>
              <a:ln w="19050">
                <a:solidFill>
                  <a:schemeClr val="lt1"/>
                </a:solidFill>
              </a:ln>
              <a:effectLst/>
            </c:spPr>
            <c:extLst>
              <c:ext xmlns:c16="http://schemas.microsoft.com/office/drawing/2014/chart" uri="{C3380CC4-5D6E-409C-BE32-E72D297353CC}">
                <c16:uniqueId val="{00000002-FDA0-4110-AFDA-C711041D2219}"/>
              </c:ext>
            </c:extLst>
          </c:dPt>
          <c:dPt>
            <c:idx val="2"/>
            <c:bubble3D val="0"/>
            <c:spPr>
              <a:solidFill>
                <a:srgbClr val="FBD4C9"/>
              </a:solidFill>
              <a:ln w="19050">
                <a:solidFill>
                  <a:schemeClr val="lt1"/>
                </a:solidFill>
              </a:ln>
              <a:effectLst/>
            </c:spPr>
            <c:extLst>
              <c:ext xmlns:c16="http://schemas.microsoft.com/office/drawing/2014/chart" uri="{C3380CC4-5D6E-409C-BE32-E72D297353CC}">
                <c16:uniqueId val="{00000003-FDA0-4110-AFDA-C711041D2219}"/>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Unsure</c:v>
                </c:pt>
              </c:strCache>
            </c:strRef>
          </c:cat>
          <c:val>
            <c:numRef>
              <c:f>Sheet1!$B$2:$B$4</c:f>
              <c:numCache>
                <c:formatCode>General</c:formatCode>
                <c:ptCount val="3"/>
                <c:pt idx="0">
                  <c:v>9</c:v>
                </c:pt>
                <c:pt idx="1">
                  <c:v>40</c:v>
                </c:pt>
                <c:pt idx="2">
                  <c:v>3</c:v>
                </c:pt>
              </c:numCache>
            </c:numRef>
          </c:val>
          <c:extLst>
            <c:ext xmlns:c16="http://schemas.microsoft.com/office/drawing/2014/chart" uri="{C3380CC4-5D6E-409C-BE32-E72D297353CC}">
              <c16:uniqueId val="{00000000-FDA0-4110-AFDA-C711041D221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Protocol</c:v>
                </c:pt>
              </c:strCache>
            </c:strRef>
          </c:tx>
          <c:dPt>
            <c:idx val="0"/>
            <c:bubble3D val="0"/>
            <c:spPr>
              <a:solidFill>
                <a:srgbClr val="0060C0"/>
              </a:solidFill>
              <a:ln w="19050">
                <a:solidFill>
                  <a:schemeClr val="lt1"/>
                </a:solidFill>
              </a:ln>
              <a:effectLst/>
            </c:spPr>
            <c:extLst>
              <c:ext xmlns:c16="http://schemas.microsoft.com/office/drawing/2014/chart" uri="{C3380CC4-5D6E-409C-BE32-E72D297353CC}">
                <c16:uniqueId val="{00000001-FDA0-4110-AFDA-C711041D2219}"/>
              </c:ext>
            </c:extLst>
          </c:dPt>
          <c:dPt>
            <c:idx val="1"/>
            <c:bubble3D val="0"/>
            <c:spPr>
              <a:solidFill>
                <a:srgbClr val="F58466"/>
              </a:solidFill>
              <a:ln w="19050">
                <a:solidFill>
                  <a:schemeClr val="lt1"/>
                </a:solidFill>
              </a:ln>
              <a:effectLst/>
            </c:spPr>
            <c:extLst>
              <c:ext xmlns:c16="http://schemas.microsoft.com/office/drawing/2014/chart" uri="{C3380CC4-5D6E-409C-BE32-E72D297353CC}">
                <c16:uniqueId val="{00000002-FDA0-4110-AFDA-C711041D2219}"/>
              </c:ext>
            </c:extLst>
          </c:dPt>
          <c:dPt>
            <c:idx val="2"/>
            <c:bubble3D val="0"/>
            <c:spPr>
              <a:solidFill>
                <a:srgbClr val="FBD4C9"/>
              </a:solidFill>
              <a:ln w="19050">
                <a:solidFill>
                  <a:schemeClr val="lt1"/>
                </a:solidFill>
              </a:ln>
              <a:effectLst/>
            </c:spPr>
            <c:extLst>
              <c:ext xmlns:c16="http://schemas.microsoft.com/office/drawing/2014/chart" uri="{C3380CC4-5D6E-409C-BE32-E72D297353CC}">
                <c16:uniqueId val="{00000003-FDA0-4110-AFDA-C711041D2219}"/>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Yes</c:v>
                </c:pt>
                <c:pt idx="1">
                  <c:v>No</c:v>
                </c:pt>
                <c:pt idx="2">
                  <c:v>Unsure</c:v>
                </c:pt>
              </c:strCache>
            </c:strRef>
          </c:cat>
          <c:val>
            <c:numRef>
              <c:f>Sheet1!$B$2:$B$4</c:f>
              <c:numCache>
                <c:formatCode>General</c:formatCode>
                <c:ptCount val="3"/>
                <c:pt idx="0">
                  <c:v>5</c:v>
                </c:pt>
                <c:pt idx="1">
                  <c:v>43</c:v>
                </c:pt>
                <c:pt idx="2">
                  <c:v>4</c:v>
                </c:pt>
              </c:numCache>
            </c:numRef>
          </c:val>
          <c:extLst>
            <c:ext xmlns:c16="http://schemas.microsoft.com/office/drawing/2014/chart" uri="{C3380CC4-5D6E-409C-BE32-E72D297353CC}">
              <c16:uniqueId val="{00000000-FDA0-4110-AFDA-C711041D221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B6EAD0-BFAC-4123-8F76-C3755A1AB290}" type="doc">
      <dgm:prSet loTypeId="urn:microsoft.com/office/officeart/2005/8/layout/cycle5" loCatId="cycle" qsTypeId="urn:microsoft.com/office/officeart/2005/8/quickstyle/simple1" qsCatId="simple" csTypeId="urn:microsoft.com/office/officeart/2005/8/colors/colorful4" csCatId="colorful" phldr="1"/>
      <dgm:spPr/>
      <dgm:t>
        <a:bodyPr/>
        <a:lstStyle/>
        <a:p>
          <a:endParaRPr lang="en-US"/>
        </a:p>
      </dgm:t>
    </dgm:pt>
    <dgm:pt modelId="{5FD0EB67-59FE-4357-B3F1-A0F69014E6F7}">
      <dgm:prSet phldrT="[Text]"/>
      <dgm:spPr/>
      <dgm:t>
        <a:bodyPr/>
        <a:lstStyle/>
        <a:p>
          <a:r>
            <a:rPr lang="en-US" dirty="0" smtClean="0"/>
            <a:t>QI Team meetings</a:t>
          </a:r>
          <a:endParaRPr lang="en-US" dirty="0"/>
        </a:p>
      </dgm:t>
    </dgm:pt>
    <dgm:pt modelId="{5258C917-BD7D-4E1A-8008-EB38CD997A41}" type="parTrans" cxnId="{3AB49DDA-50F7-4643-AA25-D0C7E3BE9E7B}">
      <dgm:prSet/>
      <dgm:spPr/>
      <dgm:t>
        <a:bodyPr/>
        <a:lstStyle/>
        <a:p>
          <a:endParaRPr lang="en-US"/>
        </a:p>
      </dgm:t>
    </dgm:pt>
    <dgm:pt modelId="{AD953D1B-9202-45CB-93B9-E6C61F917513}" type="sibTrans" cxnId="{3AB49DDA-50F7-4643-AA25-D0C7E3BE9E7B}">
      <dgm:prSet/>
      <dgm:spPr/>
      <dgm:t>
        <a:bodyPr/>
        <a:lstStyle/>
        <a:p>
          <a:endParaRPr lang="en-US"/>
        </a:p>
      </dgm:t>
    </dgm:pt>
    <dgm:pt modelId="{1A3AC2AE-E97E-49F6-B84C-CAF4E694A5C7}">
      <dgm:prSet phldrT="[Text]"/>
      <dgm:spPr/>
      <dgm:t>
        <a:bodyPr/>
        <a:lstStyle/>
        <a:p>
          <a:r>
            <a:rPr lang="en-US" dirty="0" smtClean="0"/>
            <a:t>Compliance monitoring</a:t>
          </a:r>
          <a:endParaRPr lang="en-US" dirty="0"/>
        </a:p>
      </dgm:t>
    </dgm:pt>
    <dgm:pt modelId="{4404A65A-B55A-4C7D-B4E2-2AA74038333C}" type="parTrans" cxnId="{DC2DE73E-EEFE-4914-A613-0D54DEA717CD}">
      <dgm:prSet/>
      <dgm:spPr/>
      <dgm:t>
        <a:bodyPr/>
        <a:lstStyle/>
        <a:p>
          <a:endParaRPr lang="en-US"/>
        </a:p>
      </dgm:t>
    </dgm:pt>
    <dgm:pt modelId="{14B93DA8-7A77-491C-8711-7F4E182D7D89}" type="sibTrans" cxnId="{DC2DE73E-EEFE-4914-A613-0D54DEA717CD}">
      <dgm:prSet/>
      <dgm:spPr/>
      <dgm:t>
        <a:bodyPr/>
        <a:lstStyle/>
        <a:p>
          <a:endParaRPr lang="en-US"/>
        </a:p>
      </dgm:t>
    </dgm:pt>
    <dgm:pt modelId="{9AD9788F-7D3F-42CF-B1F1-591BA8DC4AC3}">
      <dgm:prSet phldrT="[Text]"/>
      <dgm:spPr/>
      <dgm:t>
        <a:bodyPr/>
        <a:lstStyle/>
        <a:p>
          <a:r>
            <a:rPr lang="en-US" dirty="0" smtClean="0"/>
            <a:t>Inpatient ongoing education</a:t>
          </a:r>
          <a:endParaRPr lang="en-US" dirty="0"/>
        </a:p>
      </dgm:t>
    </dgm:pt>
    <dgm:pt modelId="{7AA3E4CE-A8D9-499B-AF39-44EF14CD028A}" type="parTrans" cxnId="{A28DE704-F42E-4E74-89BC-BC6137961142}">
      <dgm:prSet/>
      <dgm:spPr/>
      <dgm:t>
        <a:bodyPr/>
        <a:lstStyle/>
        <a:p>
          <a:endParaRPr lang="en-US"/>
        </a:p>
      </dgm:t>
    </dgm:pt>
    <dgm:pt modelId="{E4633BAB-1EB3-464D-B726-6F972569B201}" type="sibTrans" cxnId="{A28DE704-F42E-4E74-89BC-BC6137961142}">
      <dgm:prSet/>
      <dgm:spPr/>
      <dgm:t>
        <a:bodyPr/>
        <a:lstStyle/>
        <a:p>
          <a:endParaRPr lang="en-US"/>
        </a:p>
      </dgm:t>
    </dgm:pt>
    <dgm:pt modelId="{4F7F1241-E319-499C-8DDC-D2E5CEF192AC}">
      <dgm:prSet phldrT="[Text]"/>
      <dgm:spPr/>
      <dgm:t>
        <a:bodyPr/>
        <a:lstStyle/>
        <a:p>
          <a:r>
            <a:rPr lang="en-US" dirty="0" smtClean="0"/>
            <a:t>Inpatient new hire education</a:t>
          </a:r>
          <a:endParaRPr lang="en-US" dirty="0"/>
        </a:p>
      </dgm:t>
    </dgm:pt>
    <dgm:pt modelId="{3484D36A-B3A9-4EE2-94DA-88FCC9A6C449}" type="parTrans" cxnId="{B25DF009-B722-4B4C-82CC-7D3CBB183353}">
      <dgm:prSet/>
      <dgm:spPr/>
      <dgm:t>
        <a:bodyPr/>
        <a:lstStyle/>
        <a:p>
          <a:endParaRPr lang="en-US"/>
        </a:p>
      </dgm:t>
    </dgm:pt>
    <dgm:pt modelId="{3BC1862B-F06C-4FB5-A4E9-B54E473DBE8F}" type="sibTrans" cxnId="{B25DF009-B722-4B4C-82CC-7D3CBB183353}">
      <dgm:prSet/>
      <dgm:spPr/>
      <dgm:t>
        <a:bodyPr/>
        <a:lstStyle/>
        <a:p>
          <a:endParaRPr lang="en-US"/>
        </a:p>
      </dgm:t>
    </dgm:pt>
    <dgm:pt modelId="{31C7A193-555C-41CE-9C0C-07A0DB8961DE}">
      <dgm:prSet phldrT="[Text]"/>
      <dgm:spPr/>
      <dgm:t>
        <a:bodyPr/>
        <a:lstStyle/>
        <a:p>
          <a:r>
            <a:rPr lang="en-US" dirty="0" smtClean="0"/>
            <a:t>Outpatient education </a:t>
          </a:r>
          <a:endParaRPr lang="en-US" dirty="0"/>
        </a:p>
      </dgm:t>
    </dgm:pt>
    <dgm:pt modelId="{7B29B340-36B4-4031-A2BC-24BA5127FAF9}" type="parTrans" cxnId="{8A132BB2-AD58-4DF3-A67F-2493752274B9}">
      <dgm:prSet/>
      <dgm:spPr/>
      <dgm:t>
        <a:bodyPr/>
        <a:lstStyle/>
        <a:p>
          <a:endParaRPr lang="en-US"/>
        </a:p>
      </dgm:t>
    </dgm:pt>
    <dgm:pt modelId="{0E6CBBEF-9A7B-4F6B-A9EC-C934175AC544}" type="sibTrans" cxnId="{8A132BB2-AD58-4DF3-A67F-2493752274B9}">
      <dgm:prSet/>
      <dgm:spPr/>
      <dgm:t>
        <a:bodyPr/>
        <a:lstStyle/>
        <a:p>
          <a:endParaRPr lang="en-US"/>
        </a:p>
      </dgm:t>
    </dgm:pt>
    <dgm:pt modelId="{68060A4D-07EB-47E1-8650-5285E6512D08}" type="pres">
      <dgm:prSet presAssocID="{33B6EAD0-BFAC-4123-8F76-C3755A1AB290}" presName="cycle" presStyleCnt="0">
        <dgm:presLayoutVars>
          <dgm:dir/>
          <dgm:resizeHandles val="exact"/>
        </dgm:presLayoutVars>
      </dgm:prSet>
      <dgm:spPr/>
      <dgm:t>
        <a:bodyPr/>
        <a:lstStyle/>
        <a:p>
          <a:endParaRPr lang="en-US"/>
        </a:p>
      </dgm:t>
    </dgm:pt>
    <dgm:pt modelId="{287E9D51-3207-4658-B5C7-89C0E63A8D0E}" type="pres">
      <dgm:prSet presAssocID="{5FD0EB67-59FE-4357-B3F1-A0F69014E6F7}" presName="node" presStyleLbl="node1" presStyleIdx="0" presStyleCnt="5">
        <dgm:presLayoutVars>
          <dgm:bulletEnabled val="1"/>
        </dgm:presLayoutVars>
      </dgm:prSet>
      <dgm:spPr/>
      <dgm:t>
        <a:bodyPr/>
        <a:lstStyle/>
        <a:p>
          <a:endParaRPr lang="en-US"/>
        </a:p>
      </dgm:t>
    </dgm:pt>
    <dgm:pt modelId="{CE5836FF-BDAC-4EB3-9CFE-FE17CC1C1DDF}" type="pres">
      <dgm:prSet presAssocID="{5FD0EB67-59FE-4357-B3F1-A0F69014E6F7}" presName="spNode" presStyleCnt="0"/>
      <dgm:spPr/>
    </dgm:pt>
    <dgm:pt modelId="{9EF037D5-FDC1-46C5-9532-D1BD955BA928}" type="pres">
      <dgm:prSet presAssocID="{AD953D1B-9202-45CB-93B9-E6C61F917513}" presName="sibTrans" presStyleLbl="sibTrans1D1" presStyleIdx="0" presStyleCnt="5"/>
      <dgm:spPr/>
      <dgm:t>
        <a:bodyPr/>
        <a:lstStyle/>
        <a:p>
          <a:endParaRPr lang="en-US"/>
        </a:p>
      </dgm:t>
    </dgm:pt>
    <dgm:pt modelId="{937355FE-E4D7-457A-9487-EB90156F6D35}" type="pres">
      <dgm:prSet presAssocID="{1A3AC2AE-E97E-49F6-B84C-CAF4E694A5C7}" presName="node" presStyleLbl="node1" presStyleIdx="1" presStyleCnt="5">
        <dgm:presLayoutVars>
          <dgm:bulletEnabled val="1"/>
        </dgm:presLayoutVars>
      </dgm:prSet>
      <dgm:spPr/>
      <dgm:t>
        <a:bodyPr/>
        <a:lstStyle/>
        <a:p>
          <a:endParaRPr lang="en-US"/>
        </a:p>
      </dgm:t>
    </dgm:pt>
    <dgm:pt modelId="{5704B06A-8D9F-4547-9711-DC37651F4828}" type="pres">
      <dgm:prSet presAssocID="{1A3AC2AE-E97E-49F6-B84C-CAF4E694A5C7}" presName="spNode" presStyleCnt="0"/>
      <dgm:spPr/>
    </dgm:pt>
    <dgm:pt modelId="{44F5C70E-C05E-43E4-BD17-2580B6A13100}" type="pres">
      <dgm:prSet presAssocID="{14B93DA8-7A77-491C-8711-7F4E182D7D89}" presName="sibTrans" presStyleLbl="sibTrans1D1" presStyleIdx="1" presStyleCnt="5"/>
      <dgm:spPr/>
      <dgm:t>
        <a:bodyPr/>
        <a:lstStyle/>
        <a:p>
          <a:endParaRPr lang="en-US"/>
        </a:p>
      </dgm:t>
    </dgm:pt>
    <dgm:pt modelId="{D5CA6527-5EE7-4BA7-8848-3CDBFA565A2F}" type="pres">
      <dgm:prSet presAssocID="{9AD9788F-7D3F-42CF-B1F1-591BA8DC4AC3}" presName="node" presStyleLbl="node1" presStyleIdx="2" presStyleCnt="5">
        <dgm:presLayoutVars>
          <dgm:bulletEnabled val="1"/>
        </dgm:presLayoutVars>
      </dgm:prSet>
      <dgm:spPr/>
      <dgm:t>
        <a:bodyPr/>
        <a:lstStyle/>
        <a:p>
          <a:endParaRPr lang="en-US"/>
        </a:p>
      </dgm:t>
    </dgm:pt>
    <dgm:pt modelId="{9A750AB7-3BD9-4CDB-94C1-BC7177D45E0C}" type="pres">
      <dgm:prSet presAssocID="{9AD9788F-7D3F-42CF-B1F1-591BA8DC4AC3}" presName="spNode" presStyleCnt="0"/>
      <dgm:spPr/>
    </dgm:pt>
    <dgm:pt modelId="{87951D7A-1B60-4B28-9FAC-72172D47FBAB}" type="pres">
      <dgm:prSet presAssocID="{E4633BAB-1EB3-464D-B726-6F972569B201}" presName="sibTrans" presStyleLbl="sibTrans1D1" presStyleIdx="2" presStyleCnt="5"/>
      <dgm:spPr/>
      <dgm:t>
        <a:bodyPr/>
        <a:lstStyle/>
        <a:p>
          <a:endParaRPr lang="en-US"/>
        </a:p>
      </dgm:t>
    </dgm:pt>
    <dgm:pt modelId="{9A0E0003-E463-4F9E-B3E7-55A25BD9641C}" type="pres">
      <dgm:prSet presAssocID="{4F7F1241-E319-499C-8DDC-D2E5CEF192AC}" presName="node" presStyleLbl="node1" presStyleIdx="3" presStyleCnt="5">
        <dgm:presLayoutVars>
          <dgm:bulletEnabled val="1"/>
        </dgm:presLayoutVars>
      </dgm:prSet>
      <dgm:spPr/>
      <dgm:t>
        <a:bodyPr/>
        <a:lstStyle/>
        <a:p>
          <a:endParaRPr lang="en-US"/>
        </a:p>
      </dgm:t>
    </dgm:pt>
    <dgm:pt modelId="{A5AA4FC5-A002-40CE-82E3-A1E05F90F09F}" type="pres">
      <dgm:prSet presAssocID="{4F7F1241-E319-499C-8DDC-D2E5CEF192AC}" presName="spNode" presStyleCnt="0"/>
      <dgm:spPr/>
    </dgm:pt>
    <dgm:pt modelId="{F32A7863-0524-45EE-A5A4-27E1DB43268B}" type="pres">
      <dgm:prSet presAssocID="{3BC1862B-F06C-4FB5-A4E9-B54E473DBE8F}" presName="sibTrans" presStyleLbl="sibTrans1D1" presStyleIdx="3" presStyleCnt="5"/>
      <dgm:spPr/>
      <dgm:t>
        <a:bodyPr/>
        <a:lstStyle/>
        <a:p>
          <a:endParaRPr lang="en-US"/>
        </a:p>
      </dgm:t>
    </dgm:pt>
    <dgm:pt modelId="{E70E2445-2904-4C6C-A5BA-F2389596B645}" type="pres">
      <dgm:prSet presAssocID="{31C7A193-555C-41CE-9C0C-07A0DB8961DE}" presName="node" presStyleLbl="node1" presStyleIdx="4" presStyleCnt="5">
        <dgm:presLayoutVars>
          <dgm:bulletEnabled val="1"/>
        </dgm:presLayoutVars>
      </dgm:prSet>
      <dgm:spPr/>
      <dgm:t>
        <a:bodyPr/>
        <a:lstStyle/>
        <a:p>
          <a:endParaRPr lang="en-US"/>
        </a:p>
      </dgm:t>
    </dgm:pt>
    <dgm:pt modelId="{2A6A1804-9B94-4E98-AE7D-A49D0830E104}" type="pres">
      <dgm:prSet presAssocID="{31C7A193-555C-41CE-9C0C-07A0DB8961DE}" presName="spNode" presStyleCnt="0"/>
      <dgm:spPr/>
    </dgm:pt>
    <dgm:pt modelId="{F457C336-6BE5-4FF7-8F1B-983179FC57D1}" type="pres">
      <dgm:prSet presAssocID="{0E6CBBEF-9A7B-4F6B-A9EC-C934175AC544}" presName="sibTrans" presStyleLbl="sibTrans1D1" presStyleIdx="4" presStyleCnt="5"/>
      <dgm:spPr/>
      <dgm:t>
        <a:bodyPr/>
        <a:lstStyle/>
        <a:p>
          <a:endParaRPr lang="en-US"/>
        </a:p>
      </dgm:t>
    </dgm:pt>
  </dgm:ptLst>
  <dgm:cxnLst>
    <dgm:cxn modelId="{1C3473A9-0574-425F-A479-B75652746DE5}" type="presOf" srcId="{E4633BAB-1EB3-464D-B726-6F972569B201}" destId="{87951D7A-1B60-4B28-9FAC-72172D47FBAB}" srcOrd="0" destOrd="0" presId="urn:microsoft.com/office/officeart/2005/8/layout/cycle5"/>
    <dgm:cxn modelId="{92EA8F66-33F9-4D99-905E-0BEFE151A2C2}" type="presOf" srcId="{14B93DA8-7A77-491C-8711-7F4E182D7D89}" destId="{44F5C70E-C05E-43E4-BD17-2580B6A13100}" srcOrd="0" destOrd="0" presId="urn:microsoft.com/office/officeart/2005/8/layout/cycle5"/>
    <dgm:cxn modelId="{A28DE704-F42E-4E74-89BC-BC6137961142}" srcId="{33B6EAD0-BFAC-4123-8F76-C3755A1AB290}" destId="{9AD9788F-7D3F-42CF-B1F1-591BA8DC4AC3}" srcOrd="2" destOrd="0" parTransId="{7AA3E4CE-A8D9-499B-AF39-44EF14CD028A}" sibTransId="{E4633BAB-1EB3-464D-B726-6F972569B201}"/>
    <dgm:cxn modelId="{9481D69F-4398-4EF4-ABCD-701C1271564C}" type="presOf" srcId="{3BC1862B-F06C-4FB5-A4E9-B54E473DBE8F}" destId="{F32A7863-0524-45EE-A5A4-27E1DB43268B}" srcOrd="0" destOrd="0" presId="urn:microsoft.com/office/officeart/2005/8/layout/cycle5"/>
    <dgm:cxn modelId="{B25DF009-B722-4B4C-82CC-7D3CBB183353}" srcId="{33B6EAD0-BFAC-4123-8F76-C3755A1AB290}" destId="{4F7F1241-E319-499C-8DDC-D2E5CEF192AC}" srcOrd="3" destOrd="0" parTransId="{3484D36A-B3A9-4EE2-94DA-88FCC9A6C449}" sibTransId="{3BC1862B-F06C-4FB5-A4E9-B54E473DBE8F}"/>
    <dgm:cxn modelId="{50F5A540-4EB9-420F-9D9C-766D6E289655}" type="presOf" srcId="{33B6EAD0-BFAC-4123-8F76-C3755A1AB290}" destId="{68060A4D-07EB-47E1-8650-5285E6512D08}" srcOrd="0" destOrd="0" presId="urn:microsoft.com/office/officeart/2005/8/layout/cycle5"/>
    <dgm:cxn modelId="{18594018-2AF5-4D73-9116-6539D1BE221A}" type="presOf" srcId="{AD953D1B-9202-45CB-93B9-E6C61F917513}" destId="{9EF037D5-FDC1-46C5-9532-D1BD955BA928}" srcOrd="0" destOrd="0" presId="urn:microsoft.com/office/officeart/2005/8/layout/cycle5"/>
    <dgm:cxn modelId="{6E2CF426-6093-4C57-9345-531AF9DB4F34}" type="presOf" srcId="{0E6CBBEF-9A7B-4F6B-A9EC-C934175AC544}" destId="{F457C336-6BE5-4FF7-8F1B-983179FC57D1}" srcOrd="0" destOrd="0" presId="urn:microsoft.com/office/officeart/2005/8/layout/cycle5"/>
    <dgm:cxn modelId="{DC2DE73E-EEFE-4914-A613-0D54DEA717CD}" srcId="{33B6EAD0-BFAC-4123-8F76-C3755A1AB290}" destId="{1A3AC2AE-E97E-49F6-B84C-CAF4E694A5C7}" srcOrd="1" destOrd="0" parTransId="{4404A65A-B55A-4C7D-B4E2-2AA74038333C}" sibTransId="{14B93DA8-7A77-491C-8711-7F4E182D7D89}"/>
    <dgm:cxn modelId="{3AB49DDA-50F7-4643-AA25-D0C7E3BE9E7B}" srcId="{33B6EAD0-BFAC-4123-8F76-C3755A1AB290}" destId="{5FD0EB67-59FE-4357-B3F1-A0F69014E6F7}" srcOrd="0" destOrd="0" parTransId="{5258C917-BD7D-4E1A-8008-EB38CD997A41}" sibTransId="{AD953D1B-9202-45CB-93B9-E6C61F917513}"/>
    <dgm:cxn modelId="{3DF44698-9559-4286-9351-3FE73CAE1B3C}" type="presOf" srcId="{31C7A193-555C-41CE-9C0C-07A0DB8961DE}" destId="{E70E2445-2904-4C6C-A5BA-F2389596B645}" srcOrd="0" destOrd="0" presId="urn:microsoft.com/office/officeart/2005/8/layout/cycle5"/>
    <dgm:cxn modelId="{9436AA2F-9E71-4A19-9094-0F983BB60D30}" type="presOf" srcId="{9AD9788F-7D3F-42CF-B1F1-591BA8DC4AC3}" destId="{D5CA6527-5EE7-4BA7-8848-3CDBFA565A2F}" srcOrd="0" destOrd="0" presId="urn:microsoft.com/office/officeart/2005/8/layout/cycle5"/>
    <dgm:cxn modelId="{25012CC5-BF5A-4AA4-9FD3-EDAC901C0155}" type="presOf" srcId="{4F7F1241-E319-499C-8DDC-D2E5CEF192AC}" destId="{9A0E0003-E463-4F9E-B3E7-55A25BD9641C}" srcOrd="0" destOrd="0" presId="urn:microsoft.com/office/officeart/2005/8/layout/cycle5"/>
    <dgm:cxn modelId="{481E1DAE-9A46-4041-B173-86E567940823}" type="presOf" srcId="{1A3AC2AE-E97E-49F6-B84C-CAF4E694A5C7}" destId="{937355FE-E4D7-457A-9487-EB90156F6D35}" srcOrd="0" destOrd="0" presId="urn:microsoft.com/office/officeart/2005/8/layout/cycle5"/>
    <dgm:cxn modelId="{89E34E55-411C-4D6D-B015-535D060C42FA}" type="presOf" srcId="{5FD0EB67-59FE-4357-B3F1-A0F69014E6F7}" destId="{287E9D51-3207-4658-B5C7-89C0E63A8D0E}" srcOrd="0" destOrd="0" presId="urn:microsoft.com/office/officeart/2005/8/layout/cycle5"/>
    <dgm:cxn modelId="{8A132BB2-AD58-4DF3-A67F-2493752274B9}" srcId="{33B6EAD0-BFAC-4123-8F76-C3755A1AB290}" destId="{31C7A193-555C-41CE-9C0C-07A0DB8961DE}" srcOrd="4" destOrd="0" parTransId="{7B29B340-36B4-4031-A2BC-24BA5127FAF9}" sibTransId="{0E6CBBEF-9A7B-4F6B-A9EC-C934175AC544}"/>
    <dgm:cxn modelId="{D66CB58A-11C2-44F9-BA42-33C4EA728ECE}" type="presParOf" srcId="{68060A4D-07EB-47E1-8650-5285E6512D08}" destId="{287E9D51-3207-4658-B5C7-89C0E63A8D0E}" srcOrd="0" destOrd="0" presId="urn:microsoft.com/office/officeart/2005/8/layout/cycle5"/>
    <dgm:cxn modelId="{8BAE85F3-382B-43CD-AFA8-0ED39FF0E96E}" type="presParOf" srcId="{68060A4D-07EB-47E1-8650-5285E6512D08}" destId="{CE5836FF-BDAC-4EB3-9CFE-FE17CC1C1DDF}" srcOrd="1" destOrd="0" presId="urn:microsoft.com/office/officeart/2005/8/layout/cycle5"/>
    <dgm:cxn modelId="{615F3008-044D-477F-A194-4FF15A57AC73}" type="presParOf" srcId="{68060A4D-07EB-47E1-8650-5285E6512D08}" destId="{9EF037D5-FDC1-46C5-9532-D1BD955BA928}" srcOrd="2" destOrd="0" presId="urn:microsoft.com/office/officeart/2005/8/layout/cycle5"/>
    <dgm:cxn modelId="{3D2F6ED7-3A5E-471B-82B8-72E7740D7FAB}" type="presParOf" srcId="{68060A4D-07EB-47E1-8650-5285E6512D08}" destId="{937355FE-E4D7-457A-9487-EB90156F6D35}" srcOrd="3" destOrd="0" presId="urn:microsoft.com/office/officeart/2005/8/layout/cycle5"/>
    <dgm:cxn modelId="{80E27493-D3FA-411D-BED2-72F8D62DD5BB}" type="presParOf" srcId="{68060A4D-07EB-47E1-8650-5285E6512D08}" destId="{5704B06A-8D9F-4547-9711-DC37651F4828}" srcOrd="4" destOrd="0" presId="urn:microsoft.com/office/officeart/2005/8/layout/cycle5"/>
    <dgm:cxn modelId="{C9BA33D0-6A9F-4C5C-B735-F83260869BA2}" type="presParOf" srcId="{68060A4D-07EB-47E1-8650-5285E6512D08}" destId="{44F5C70E-C05E-43E4-BD17-2580B6A13100}" srcOrd="5" destOrd="0" presId="urn:microsoft.com/office/officeart/2005/8/layout/cycle5"/>
    <dgm:cxn modelId="{775F33A1-57C5-46C1-A8EF-FDF559C7B687}" type="presParOf" srcId="{68060A4D-07EB-47E1-8650-5285E6512D08}" destId="{D5CA6527-5EE7-4BA7-8848-3CDBFA565A2F}" srcOrd="6" destOrd="0" presId="urn:microsoft.com/office/officeart/2005/8/layout/cycle5"/>
    <dgm:cxn modelId="{BD3AA92E-C883-4249-93CB-A8F249A79FB8}" type="presParOf" srcId="{68060A4D-07EB-47E1-8650-5285E6512D08}" destId="{9A750AB7-3BD9-4CDB-94C1-BC7177D45E0C}" srcOrd="7" destOrd="0" presId="urn:microsoft.com/office/officeart/2005/8/layout/cycle5"/>
    <dgm:cxn modelId="{4C005F72-BEED-4D75-B6F0-7225B8B6B509}" type="presParOf" srcId="{68060A4D-07EB-47E1-8650-5285E6512D08}" destId="{87951D7A-1B60-4B28-9FAC-72172D47FBAB}" srcOrd="8" destOrd="0" presId="urn:microsoft.com/office/officeart/2005/8/layout/cycle5"/>
    <dgm:cxn modelId="{78CD29FA-3DB3-4324-B897-2599E92C60DD}" type="presParOf" srcId="{68060A4D-07EB-47E1-8650-5285E6512D08}" destId="{9A0E0003-E463-4F9E-B3E7-55A25BD9641C}" srcOrd="9" destOrd="0" presId="urn:microsoft.com/office/officeart/2005/8/layout/cycle5"/>
    <dgm:cxn modelId="{1ED6AF21-3BC5-4660-ABC5-F48005353AAB}" type="presParOf" srcId="{68060A4D-07EB-47E1-8650-5285E6512D08}" destId="{A5AA4FC5-A002-40CE-82E3-A1E05F90F09F}" srcOrd="10" destOrd="0" presId="urn:microsoft.com/office/officeart/2005/8/layout/cycle5"/>
    <dgm:cxn modelId="{7546591F-AA80-465C-8730-0CACD44E5622}" type="presParOf" srcId="{68060A4D-07EB-47E1-8650-5285E6512D08}" destId="{F32A7863-0524-45EE-A5A4-27E1DB43268B}" srcOrd="11" destOrd="0" presId="urn:microsoft.com/office/officeart/2005/8/layout/cycle5"/>
    <dgm:cxn modelId="{041FB3B2-AABC-4023-BD17-6CDE061E67DD}" type="presParOf" srcId="{68060A4D-07EB-47E1-8650-5285E6512D08}" destId="{E70E2445-2904-4C6C-A5BA-F2389596B645}" srcOrd="12" destOrd="0" presId="urn:microsoft.com/office/officeart/2005/8/layout/cycle5"/>
    <dgm:cxn modelId="{841A55F1-7500-4BDC-A43F-3CAAAE5C3ECB}" type="presParOf" srcId="{68060A4D-07EB-47E1-8650-5285E6512D08}" destId="{2A6A1804-9B94-4E98-AE7D-A49D0830E104}" srcOrd="13" destOrd="0" presId="urn:microsoft.com/office/officeart/2005/8/layout/cycle5"/>
    <dgm:cxn modelId="{847E1A5E-E9DD-42C3-BF9D-9990FC9084F7}" type="presParOf" srcId="{68060A4D-07EB-47E1-8650-5285E6512D08}" destId="{F457C336-6BE5-4FF7-8F1B-983179FC57D1}"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1A261D-82F7-495D-B6A0-7D520002D787}" type="doc">
      <dgm:prSet loTypeId="urn:microsoft.com/office/officeart/2005/8/layout/chevron1" loCatId="process" qsTypeId="urn:microsoft.com/office/officeart/2005/8/quickstyle/simple1" qsCatId="simple" csTypeId="urn:microsoft.com/office/officeart/2005/8/colors/accent1_2" csCatId="accent1" phldr="1"/>
      <dgm:spPr/>
    </dgm:pt>
    <dgm:pt modelId="{5EC63639-39E4-4582-B971-9071D71B8134}">
      <dgm:prSet phldrT="[Text]" custT="1"/>
      <dgm:spPr/>
      <dgm:t>
        <a:bodyPr/>
        <a:lstStyle/>
        <a:p>
          <a:r>
            <a:rPr lang="en-US" sz="1500" dirty="0" smtClean="0"/>
            <a:t>Optimizing Labor Management and support</a:t>
          </a:r>
          <a:endParaRPr lang="en-US" sz="1500" dirty="0"/>
        </a:p>
      </dgm:t>
    </dgm:pt>
    <dgm:pt modelId="{8722E00C-EFF8-4BB3-A174-9BF025048D2A}" type="parTrans" cxnId="{89F9CC31-963F-49EC-B7D6-2699165FF58A}">
      <dgm:prSet/>
      <dgm:spPr/>
      <dgm:t>
        <a:bodyPr/>
        <a:lstStyle/>
        <a:p>
          <a:endParaRPr lang="en-US"/>
        </a:p>
      </dgm:t>
    </dgm:pt>
    <dgm:pt modelId="{864C00FB-01DA-445C-9581-8C5F99D7B98D}" type="sibTrans" cxnId="{89F9CC31-963F-49EC-B7D6-2699165FF58A}">
      <dgm:prSet/>
      <dgm:spPr/>
      <dgm:t>
        <a:bodyPr/>
        <a:lstStyle/>
        <a:p>
          <a:endParaRPr lang="en-US"/>
        </a:p>
      </dgm:t>
    </dgm:pt>
    <dgm:pt modelId="{0F63673E-B97A-40F0-9A4B-B34055F900AC}">
      <dgm:prSet phldrT="[Text]" custT="1"/>
      <dgm:spPr/>
      <dgm:t>
        <a:bodyPr/>
        <a:lstStyle/>
        <a:p>
          <a:r>
            <a:rPr lang="en-US" sz="1500" dirty="0" smtClean="0"/>
            <a:t>Protocols and Guidelines for Induction and Labor Decision Making</a:t>
          </a:r>
          <a:endParaRPr lang="en-US" sz="1500" dirty="0"/>
        </a:p>
      </dgm:t>
    </dgm:pt>
    <dgm:pt modelId="{43A511AC-2AB4-4AA7-8DAA-C0CA7877DFD5}" type="parTrans" cxnId="{9EE582F1-D667-404E-A851-7805CCAADC88}">
      <dgm:prSet/>
      <dgm:spPr/>
      <dgm:t>
        <a:bodyPr/>
        <a:lstStyle/>
        <a:p>
          <a:endParaRPr lang="en-US"/>
        </a:p>
      </dgm:t>
    </dgm:pt>
    <dgm:pt modelId="{36C94A59-1BBF-4250-A7E6-42DB8D04E71B}" type="sibTrans" cxnId="{9EE582F1-D667-404E-A851-7805CCAADC88}">
      <dgm:prSet/>
      <dgm:spPr/>
      <dgm:t>
        <a:bodyPr/>
        <a:lstStyle/>
        <a:p>
          <a:endParaRPr lang="en-US"/>
        </a:p>
      </dgm:t>
    </dgm:pt>
    <dgm:pt modelId="{DE90A7E4-18D9-4177-B3CA-F0148F7F07E0}">
      <dgm:prSet phldrT="[Text]" custT="1"/>
      <dgm:spPr/>
      <dgm:t>
        <a:bodyPr/>
        <a:lstStyle/>
        <a:p>
          <a:r>
            <a:rPr lang="en-US" sz="1500" dirty="0" smtClean="0"/>
            <a:t>Provider, Nurse, Patient Education to support clinical culture change </a:t>
          </a:r>
          <a:endParaRPr lang="en-US" sz="1500" dirty="0"/>
        </a:p>
      </dgm:t>
    </dgm:pt>
    <dgm:pt modelId="{A96B81E9-CF31-4683-B816-BEDB27A7835E}" type="parTrans" cxnId="{14DFD466-F6C0-49FD-AD3A-DE32121AF0FE}">
      <dgm:prSet/>
      <dgm:spPr/>
      <dgm:t>
        <a:bodyPr/>
        <a:lstStyle/>
        <a:p>
          <a:endParaRPr lang="en-US"/>
        </a:p>
      </dgm:t>
    </dgm:pt>
    <dgm:pt modelId="{FCC1C729-9CE3-4BBC-A2C9-5229132538EE}" type="sibTrans" cxnId="{14DFD466-F6C0-49FD-AD3A-DE32121AF0FE}">
      <dgm:prSet/>
      <dgm:spPr/>
      <dgm:t>
        <a:bodyPr/>
        <a:lstStyle/>
        <a:p>
          <a:endParaRPr lang="en-US"/>
        </a:p>
      </dgm:t>
    </dgm:pt>
    <dgm:pt modelId="{FE7F8A83-A58C-4E92-BD00-D4726D568A1B}" type="pres">
      <dgm:prSet presAssocID="{5D1A261D-82F7-495D-B6A0-7D520002D787}" presName="Name0" presStyleCnt="0">
        <dgm:presLayoutVars>
          <dgm:dir/>
          <dgm:animLvl val="lvl"/>
          <dgm:resizeHandles val="exact"/>
        </dgm:presLayoutVars>
      </dgm:prSet>
      <dgm:spPr/>
    </dgm:pt>
    <dgm:pt modelId="{74B22517-B5C4-4B70-801E-EDEB1650AC48}" type="pres">
      <dgm:prSet presAssocID="{5EC63639-39E4-4582-B971-9071D71B8134}" presName="parTxOnly" presStyleLbl="node1" presStyleIdx="0" presStyleCnt="3">
        <dgm:presLayoutVars>
          <dgm:chMax val="0"/>
          <dgm:chPref val="0"/>
          <dgm:bulletEnabled val="1"/>
        </dgm:presLayoutVars>
      </dgm:prSet>
      <dgm:spPr/>
      <dgm:t>
        <a:bodyPr/>
        <a:lstStyle/>
        <a:p>
          <a:endParaRPr lang="en-US"/>
        </a:p>
      </dgm:t>
    </dgm:pt>
    <dgm:pt modelId="{D6CD1AAF-F2A6-4C9A-BF5F-E8BF4C889B41}" type="pres">
      <dgm:prSet presAssocID="{864C00FB-01DA-445C-9581-8C5F99D7B98D}" presName="parTxOnlySpace" presStyleCnt="0"/>
      <dgm:spPr/>
    </dgm:pt>
    <dgm:pt modelId="{A79C321E-E673-4487-8AE2-8F67517FF725}" type="pres">
      <dgm:prSet presAssocID="{0F63673E-B97A-40F0-9A4B-B34055F900AC}" presName="parTxOnly" presStyleLbl="node1" presStyleIdx="1" presStyleCnt="3">
        <dgm:presLayoutVars>
          <dgm:chMax val="0"/>
          <dgm:chPref val="0"/>
          <dgm:bulletEnabled val="1"/>
        </dgm:presLayoutVars>
      </dgm:prSet>
      <dgm:spPr/>
      <dgm:t>
        <a:bodyPr/>
        <a:lstStyle/>
        <a:p>
          <a:endParaRPr lang="en-US"/>
        </a:p>
      </dgm:t>
    </dgm:pt>
    <dgm:pt modelId="{5EB1E992-DE65-4356-BF59-AA2D25D61161}" type="pres">
      <dgm:prSet presAssocID="{36C94A59-1BBF-4250-A7E6-42DB8D04E71B}" presName="parTxOnlySpace" presStyleCnt="0"/>
      <dgm:spPr/>
    </dgm:pt>
    <dgm:pt modelId="{C18E0E07-C7A3-4B8D-834E-6D1F060B6F83}" type="pres">
      <dgm:prSet presAssocID="{DE90A7E4-18D9-4177-B3CA-F0148F7F07E0}" presName="parTxOnly" presStyleLbl="node1" presStyleIdx="2" presStyleCnt="3" custLinFactNeighborX="-13107" custLinFactNeighborY="-29">
        <dgm:presLayoutVars>
          <dgm:chMax val="0"/>
          <dgm:chPref val="0"/>
          <dgm:bulletEnabled val="1"/>
        </dgm:presLayoutVars>
      </dgm:prSet>
      <dgm:spPr/>
      <dgm:t>
        <a:bodyPr/>
        <a:lstStyle/>
        <a:p>
          <a:endParaRPr lang="en-US"/>
        </a:p>
      </dgm:t>
    </dgm:pt>
  </dgm:ptLst>
  <dgm:cxnLst>
    <dgm:cxn modelId="{14DFD466-F6C0-49FD-AD3A-DE32121AF0FE}" srcId="{5D1A261D-82F7-495D-B6A0-7D520002D787}" destId="{DE90A7E4-18D9-4177-B3CA-F0148F7F07E0}" srcOrd="2" destOrd="0" parTransId="{A96B81E9-CF31-4683-B816-BEDB27A7835E}" sibTransId="{FCC1C729-9CE3-4BBC-A2C9-5229132538EE}"/>
    <dgm:cxn modelId="{E579CC1D-E1F1-4052-B4B7-1331926DBA55}" type="presOf" srcId="{5EC63639-39E4-4582-B971-9071D71B8134}" destId="{74B22517-B5C4-4B70-801E-EDEB1650AC48}" srcOrd="0" destOrd="0" presId="urn:microsoft.com/office/officeart/2005/8/layout/chevron1"/>
    <dgm:cxn modelId="{9EE582F1-D667-404E-A851-7805CCAADC88}" srcId="{5D1A261D-82F7-495D-B6A0-7D520002D787}" destId="{0F63673E-B97A-40F0-9A4B-B34055F900AC}" srcOrd="1" destOrd="0" parTransId="{43A511AC-2AB4-4AA7-8DAA-C0CA7877DFD5}" sibTransId="{36C94A59-1BBF-4250-A7E6-42DB8D04E71B}"/>
    <dgm:cxn modelId="{4C6DC3FB-808A-46E3-B88B-F22858351B34}" type="presOf" srcId="{0F63673E-B97A-40F0-9A4B-B34055F900AC}" destId="{A79C321E-E673-4487-8AE2-8F67517FF725}" srcOrd="0" destOrd="0" presId="urn:microsoft.com/office/officeart/2005/8/layout/chevron1"/>
    <dgm:cxn modelId="{D778AC0F-12B2-4F74-B01E-9BBF35470904}" type="presOf" srcId="{DE90A7E4-18D9-4177-B3CA-F0148F7F07E0}" destId="{C18E0E07-C7A3-4B8D-834E-6D1F060B6F83}" srcOrd="0" destOrd="0" presId="urn:microsoft.com/office/officeart/2005/8/layout/chevron1"/>
    <dgm:cxn modelId="{89F9CC31-963F-49EC-B7D6-2699165FF58A}" srcId="{5D1A261D-82F7-495D-B6A0-7D520002D787}" destId="{5EC63639-39E4-4582-B971-9071D71B8134}" srcOrd="0" destOrd="0" parTransId="{8722E00C-EFF8-4BB3-A174-9BF025048D2A}" sibTransId="{864C00FB-01DA-445C-9581-8C5F99D7B98D}"/>
    <dgm:cxn modelId="{53EF75A8-8E07-4926-8E2D-EBDF9372DC50}" type="presOf" srcId="{5D1A261D-82F7-495D-B6A0-7D520002D787}" destId="{FE7F8A83-A58C-4E92-BD00-D4726D568A1B}" srcOrd="0" destOrd="0" presId="urn:microsoft.com/office/officeart/2005/8/layout/chevron1"/>
    <dgm:cxn modelId="{D2E79DB8-7517-4959-B55D-2030CE3E270E}" type="presParOf" srcId="{FE7F8A83-A58C-4E92-BD00-D4726D568A1B}" destId="{74B22517-B5C4-4B70-801E-EDEB1650AC48}" srcOrd="0" destOrd="0" presId="urn:microsoft.com/office/officeart/2005/8/layout/chevron1"/>
    <dgm:cxn modelId="{CBE125A6-2A1B-4A43-AD96-211607859C2E}" type="presParOf" srcId="{FE7F8A83-A58C-4E92-BD00-D4726D568A1B}" destId="{D6CD1AAF-F2A6-4C9A-BF5F-E8BF4C889B41}" srcOrd="1" destOrd="0" presId="urn:microsoft.com/office/officeart/2005/8/layout/chevron1"/>
    <dgm:cxn modelId="{C2098A12-454D-43E1-9327-7DA3D8EBBBCE}" type="presParOf" srcId="{FE7F8A83-A58C-4E92-BD00-D4726D568A1B}" destId="{A79C321E-E673-4487-8AE2-8F67517FF725}" srcOrd="2" destOrd="0" presId="urn:microsoft.com/office/officeart/2005/8/layout/chevron1"/>
    <dgm:cxn modelId="{06249FEC-99DD-4247-92D1-A04689316BA8}" type="presParOf" srcId="{FE7F8A83-A58C-4E92-BD00-D4726D568A1B}" destId="{5EB1E992-DE65-4356-BF59-AA2D25D61161}" srcOrd="3" destOrd="0" presId="urn:microsoft.com/office/officeart/2005/8/layout/chevron1"/>
    <dgm:cxn modelId="{0E34D613-941D-4A96-8225-D1CB47A79578}" type="presParOf" srcId="{FE7F8A83-A58C-4E92-BD00-D4726D568A1B}" destId="{C18E0E07-C7A3-4B8D-834E-6D1F060B6F83}"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9F2504-697F-4BFB-A108-8B28E5D267A2}"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7F37E44E-ACA9-4C9F-93CC-A70627075D1E}">
      <dgm:prSet phldrT="[Text]" custT="1"/>
      <dgm:spPr/>
      <dgm:t>
        <a:bodyPr/>
        <a:lstStyle/>
        <a:p>
          <a:r>
            <a:rPr lang="en-US" sz="2800" dirty="0" smtClean="0"/>
            <a:t>Key QI Strategies</a:t>
          </a:r>
          <a:endParaRPr lang="en-US" sz="2800" dirty="0"/>
        </a:p>
      </dgm:t>
    </dgm:pt>
    <dgm:pt modelId="{A9A7CFBC-9FBB-4893-9D14-CCD3F5627221}" type="parTrans" cxnId="{2E801CA4-58D8-40FE-900E-867410AD56B3}">
      <dgm:prSet/>
      <dgm:spPr/>
      <dgm:t>
        <a:bodyPr/>
        <a:lstStyle/>
        <a:p>
          <a:endParaRPr lang="en-US" sz="1800"/>
        </a:p>
      </dgm:t>
    </dgm:pt>
    <dgm:pt modelId="{7228136F-0226-4EE6-8424-64DCAD7C4167}" type="sibTrans" cxnId="{2E801CA4-58D8-40FE-900E-867410AD56B3}">
      <dgm:prSet/>
      <dgm:spPr/>
      <dgm:t>
        <a:bodyPr/>
        <a:lstStyle/>
        <a:p>
          <a:endParaRPr lang="en-US" sz="1800"/>
        </a:p>
      </dgm:t>
    </dgm:pt>
    <dgm:pt modelId="{C9AC3F1E-8F66-40B5-A851-432715AA5BB6}">
      <dgm:prSet phldrT="[Text]" custT="1"/>
      <dgm:spPr/>
      <dgm:t>
        <a:bodyPr/>
        <a:lstStyle/>
        <a:p>
          <a:r>
            <a:rPr lang="en-US" sz="1800" dirty="0" smtClean="0"/>
            <a:t> </a:t>
          </a:r>
          <a:r>
            <a:rPr lang="en-US" sz="1800" dirty="0" smtClean="0">
              <a:solidFill>
                <a:schemeClr val="tx1"/>
              </a:solidFill>
            </a:rPr>
            <a:t>1. Facilitate clinical culture change that promotes and supports vaginal birth</a:t>
          </a:r>
          <a:endParaRPr lang="en-US" sz="1800" dirty="0" smtClean="0"/>
        </a:p>
      </dgm:t>
    </dgm:pt>
    <dgm:pt modelId="{B832F158-5D30-4855-9645-9A40A79395F2}" type="sibTrans" cxnId="{4E9FCC66-6D4B-40F6-9986-67C6B48E52E2}">
      <dgm:prSet/>
      <dgm:spPr/>
      <dgm:t>
        <a:bodyPr/>
        <a:lstStyle/>
        <a:p>
          <a:endParaRPr lang="en-US" sz="1800"/>
        </a:p>
      </dgm:t>
    </dgm:pt>
    <dgm:pt modelId="{340BB24A-8C35-4153-B4AF-2B1F069BCDC2}" type="parTrans" cxnId="{4E9FCC66-6D4B-40F6-9986-67C6B48E52E2}">
      <dgm:prSet/>
      <dgm:spPr/>
      <dgm:t>
        <a:bodyPr/>
        <a:lstStyle/>
        <a:p>
          <a:endParaRPr lang="en-US" sz="1800"/>
        </a:p>
      </dgm:t>
    </dgm:pt>
    <dgm:pt modelId="{3A612D36-9FBB-49B3-B151-351E6D096E94}">
      <dgm:prSet phldrT="[Text]" custT="1"/>
      <dgm:spPr/>
      <dgm:t>
        <a:bodyPr/>
        <a:lstStyle/>
        <a:p>
          <a:r>
            <a:rPr lang="en-US" sz="1800" dirty="0" smtClean="0">
              <a:solidFill>
                <a:schemeClr val="tx1"/>
              </a:solidFill>
            </a:rPr>
            <a:t>2. Develop standardized processes for induction and labor support</a:t>
          </a:r>
          <a:endParaRPr lang="en-US" sz="1800" dirty="0" smtClean="0"/>
        </a:p>
      </dgm:t>
    </dgm:pt>
    <dgm:pt modelId="{0D467844-E267-4455-A4F8-089E6659DE6A}" type="parTrans" cxnId="{84EBFA95-4180-4515-B56C-99AB1C5CAEA9}">
      <dgm:prSet/>
      <dgm:spPr/>
      <dgm:t>
        <a:bodyPr/>
        <a:lstStyle/>
        <a:p>
          <a:endParaRPr lang="en-US" sz="1800"/>
        </a:p>
      </dgm:t>
    </dgm:pt>
    <dgm:pt modelId="{BBBA5B1C-9E9C-4EF9-AA83-1F6979F1A4E3}" type="sibTrans" cxnId="{84EBFA95-4180-4515-B56C-99AB1C5CAEA9}">
      <dgm:prSet/>
      <dgm:spPr/>
      <dgm:t>
        <a:bodyPr/>
        <a:lstStyle/>
        <a:p>
          <a:endParaRPr lang="en-US" sz="1800"/>
        </a:p>
      </dgm:t>
    </dgm:pt>
    <dgm:pt modelId="{CA8F864A-7F9A-4FB3-8B9F-9D5A7B46C570}">
      <dgm:prSet phldrT="[Text]" custT="1"/>
      <dgm:spPr/>
      <dgm:t>
        <a:bodyPr/>
        <a:lstStyle/>
        <a:p>
          <a:r>
            <a:rPr lang="en-US" sz="1800" dirty="0" smtClean="0">
              <a:solidFill>
                <a:schemeClr val="tx1"/>
              </a:solidFill>
            </a:rPr>
            <a:t>3. </a:t>
          </a:r>
          <a:r>
            <a:rPr lang="en-US" sz="1800" dirty="0" smtClean="0"/>
            <a:t>Develop standardized protocols for identification and response to labor challenges / abnormalities </a:t>
          </a:r>
          <a:endParaRPr lang="en-US" sz="1800" dirty="0"/>
        </a:p>
      </dgm:t>
    </dgm:pt>
    <dgm:pt modelId="{2D33D800-B1ED-4741-A44C-CCA267FBDB4E}" type="sibTrans" cxnId="{161D9BF1-2C20-48F5-9645-0BA96787A580}">
      <dgm:prSet/>
      <dgm:spPr/>
      <dgm:t>
        <a:bodyPr/>
        <a:lstStyle/>
        <a:p>
          <a:endParaRPr lang="en-US" sz="1800"/>
        </a:p>
      </dgm:t>
    </dgm:pt>
    <dgm:pt modelId="{9545998B-8B9B-4F8A-9BCB-215E342F610F}" type="parTrans" cxnId="{161D9BF1-2C20-48F5-9645-0BA96787A580}">
      <dgm:prSet/>
      <dgm:spPr/>
      <dgm:t>
        <a:bodyPr/>
        <a:lstStyle/>
        <a:p>
          <a:endParaRPr lang="en-US" sz="1800"/>
        </a:p>
      </dgm:t>
    </dgm:pt>
    <dgm:pt modelId="{6ED72E93-0657-49F5-A177-00DC34D57DB5}" type="pres">
      <dgm:prSet presAssocID="{589F2504-697F-4BFB-A108-8B28E5D267A2}" presName="Name0" presStyleCnt="0">
        <dgm:presLayoutVars>
          <dgm:dir/>
          <dgm:animLvl val="lvl"/>
          <dgm:resizeHandles val="exact"/>
        </dgm:presLayoutVars>
      </dgm:prSet>
      <dgm:spPr/>
      <dgm:t>
        <a:bodyPr/>
        <a:lstStyle/>
        <a:p>
          <a:endParaRPr lang="en-US"/>
        </a:p>
      </dgm:t>
    </dgm:pt>
    <dgm:pt modelId="{7287B7C5-0393-4D55-9DF2-11DA05138D99}" type="pres">
      <dgm:prSet presAssocID="{7F37E44E-ACA9-4C9F-93CC-A70627075D1E}" presName="vertFlow" presStyleCnt="0"/>
      <dgm:spPr/>
    </dgm:pt>
    <dgm:pt modelId="{7BD9ECAC-9651-44DF-94C9-8952D8ADE931}" type="pres">
      <dgm:prSet presAssocID="{7F37E44E-ACA9-4C9F-93CC-A70627075D1E}" presName="header" presStyleLbl="node1" presStyleIdx="0" presStyleCnt="1" custScaleX="235764"/>
      <dgm:spPr/>
      <dgm:t>
        <a:bodyPr/>
        <a:lstStyle/>
        <a:p>
          <a:endParaRPr lang="en-US"/>
        </a:p>
      </dgm:t>
    </dgm:pt>
    <dgm:pt modelId="{C4BD2DEC-5842-41ED-9428-E4AC84C02420}" type="pres">
      <dgm:prSet presAssocID="{340BB24A-8C35-4153-B4AF-2B1F069BCDC2}" presName="parTrans" presStyleLbl="sibTrans2D1" presStyleIdx="0" presStyleCnt="3"/>
      <dgm:spPr/>
      <dgm:t>
        <a:bodyPr/>
        <a:lstStyle/>
        <a:p>
          <a:endParaRPr lang="en-US"/>
        </a:p>
      </dgm:t>
    </dgm:pt>
    <dgm:pt modelId="{507C7590-37CC-4F61-B8B2-7E3728E11AF6}" type="pres">
      <dgm:prSet presAssocID="{C9AC3F1E-8F66-40B5-A851-432715AA5BB6}" presName="child" presStyleLbl="alignAccFollowNode1" presStyleIdx="0" presStyleCnt="3" custScaleX="318070">
        <dgm:presLayoutVars>
          <dgm:chMax val="0"/>
          <dgm:bulletEnabled val="1"/>
        </dgm:presLayoutVars>
      </dgm:prSet>
      <dgm:spPr/>
      <dgm:t>
        <a:bodyPr/>
        <a:lstStyle/>
        <a:p>
          <a:endParaRPr lang="en-US"/>
        </a:p>
      </dgm:t>
    </dgm:pt>
    <dgm:pt modelId="{5570F37A-A4E4-458C-9872-EF192BC4BCFE}" type="pres">
      <dgm:prSet presAssocID="{B832F158-5D30-4855-9645-9A40A79395F2}" presName="sibTrans" presStyleLbl="sibTrans2D1" presStyleIdx="1" presStyleCnt="3"/>
      <dgm:spPr/>
      <dgm:t>
        <a:bodyPr/>
        <a:lstStyle/>
        <a:p>
          <a:endParaRPr lang="en-US"/>
        </a:p>
      </dgm:t>
    </dgm:pt>
    <dgm:pt modelId="{57CBE0EC-0215-4B38-8429-283A6727B983}" type="pres">
      <dgm:prSet presAssocID="{3A612D36-9FBB-49B3-B151-351E6D096E94}" presName="child" presStyleLbl="alignAccFollowNode1" presStyleIdx="1" presStyleCnt="3" custScaleX="318070">
        <dgm:presLayoutVars>
          <dgm:chMax val="0"/>
          <dgm:bulletEnabled val="1"/>
        </dgm:presLayoutVars>
      </dgm:prSet>
      <dgm:spPr/>
      <dgm:t>
        <a:bodyPr/>
        <a:lstStyle/>
        <a:p>
          <a:endParaRPr lang="en-US"/>
        </a:p>
      </dgm:t>
    </dgm:pt>
    <dgm:pt modelId="{D8ABF82C-CD0F-4CF2-A71A-8CD912F8EB66}" type="pres">
      <dgm:prSet presAssocID="{BBBA5B1C-9E9C-4EF9-AA83-1F6979F1A4E3}" presName="sibTrans" presStyleLbl="sibTrans2D1" presStyleIdx="2" presStyleCnt="3"/>
      <dgm:spPr/>
      <dgm:t>
        <a:bodyPr/>
        <a:lstStyle/>
        <a:p>
          <a:endParaRPr lang="en-US"/>
        </a:p>
      </dgm:t>
    </dgm:pt>
    <dgm:pt modelId="{352E4AC3-2DB4-44F7-A68D-59A72752290A}" type="pres">
      <dgm:prSet presAssocID="{CA8F864A-7F9A-4FB3-8B9F-9D5A7B46C570}" presName="child" presStyleLbl="alignAccFollowNode1" presStyleIdx="2" presStyleCnt="3" custScaleX="318070">
        <dgm:presLayoutVars>
          <dgm:chMax val="0"/>
          <dgm:bulletEnabled val="1"/>
        </dgm:presLayoutVars>
      </dgm:prSet>
      <dgm:spPr/>
      <dgm:t>
        <a:bodyPr/>
        <a:lstStyle/>
        <a:p>
          <a:endParaRPr lang="en-US"/>
        </a:p>
      </dgm:t>
    </dgm:pt>
  </dgm:ptLst>
  <dgm:cxnLst>
    <dgm:cxn modelId="{E42CFF17-A98D-474B-8B31-6B88C6DB6592}" type="presOf" srcId="{7F37E44E-ACA9-4C9F-93CC-A70627075D1E}" destId="{7BD9ECAC-9651-44DF-94C9-8952D8ADE931}" srcOrd="0" destOrd="0" presId="urn:microsoft.com/office/officeart/2005/8/layout/lProcess1"/>
    <dgm:cxn modelId="{4E9FCC66-6D4B-40F6-9986-67C6B48E52E2}" srcId="{7F37E44E-ACA9-4C9F-93CC-A70627075D1E}" destId="{C9AC3F1E-8F66-40B5-A851-432715AA5BB6}" srcOrd="0" destOrd="0" parTransId="{340BB24A-8C35-4153-B4AF-2B1F069BCDC2}" sibTransId="{B832F158-5D30-4855-9645-9A40A79395F2}"/>
    <dgm:cxn modelId="{8B1D1128-08F2-4193-86B8-BC3641D8C2BE}" type="presOf" srcId="{C9AC3F1E-8F66-40B5-A851-432715AA5BB6}" destId="{507C7590-37CC-4F61-B8B2-7E3728E11AF6}" srcOrd="0" destOrd="0" presId="urn:microsoft.com/office/officeart/2005/8/layout/lProcess1"/>
    <dgm:cxn modelId="{E9322BAD-B49F-4853-B9CA-06418BAF8142}" type="presOf" srcId="{BBBA5B1C-9E9C-4EF9-AA83-1F6979F1A4E3}" destId="{D8ABF82C-CD0F-4CF2-A71A-8CD912F8EB66}" srcOrd="0" destOrd="0" presId="urn:microsoft.com/office/officeart/2005/8/layout/lProcess1"/>
    <dgm:cxn modelId="{EA6B485C-A3F6-4684-A53C-32BAAE6B5482}" type="presOf" srcId="{B832F158-5D30-4855-9645-9A40A79395F2}" destId="{5570F37A-A4E4-458C-9872-EF192BC4BCFE}" srcOrd="0" destOrd="0" presId="urn:microsoft.com/office/officeart/2005/8/layout/lProcess1"/>
    <dgm:cxn modelId="{06262211-E9F8-46AE-976E-97D8D74F7FF3}" type="presOf" srcId="{340BB24A-8C35-4153-B4AF-2B1F069BCDC2}" destId="{C4BD2DEC-5842-41ED-9428-E4AC84C02420}" srcOrd="0" destOrd="0" presId="urn:microsoft.com/office/officeart/2005/8/layout/lProcess1"/>
    <dgm:cxn modelId="{84EBFA95-4180-4515-B56C-99AB1C5CAEA9}" srcId="{7F37E44E-ACA9-4C9F-93CC-A70627075D1E}" destId="{3A612D36-9FBB-49B3-B151-351E6D096E94}" srcOrd="1" destOrd="0" parTransId="{0D467844-E267-4455-A4F8-089E6659DE6A}" sibTransId="{BBBA5B1C-9E9C-4EF9-AA83-1F6979F1A4E3}"/>
    <dgm:cxn modelId="{7D79CEFD-74B3-4DE4-B048-CBD66094DA60}" type="presOf" srcId="{589F2504-697F-4BFB-A108-8B28E5D267A2}" destId="{6ED72E93-0657-49F5-A177-00DC34D57DB5}" srcOrd="0" destOrd="0" presId="urn:microsoft.com/office/officeart/2005/8/layout/lProcess1"/>
    <dgm:cxn modelId="{161D9BF1-2C20-48F5-9645-0BA96787A580}" srcId="{7F37E44E-ACA9-4C9F-93CC-A70627075D1E}" destId="{CA8F864A-7F9A-4FB3-8B9F-9D5A7B46C570}" srcOrd="2" destOrd="0" parTransId="{9545998B-8B9B-4F8A-9BCB-215E342F610F}" sibTransId="{2D33D800-B1ED-4741-A44C-CCA267FBDB4E}"/>
    <dgm:cxn modelId="{9C703299-BAAF-420D-9AE1-29BB4D4B9D99}" type="presOf" srcId="{3A612D36-9FBB-49B3-B151-351E6D096E94}" destId="{57CBE0EC-0215-4B38-8429-283A6727B983}" srcOrd="0" destOrd="0" presId="urn:microsoft.com/office/officeart/2005/8/layout/lProcess1"/>
    <dgm:cxn modelId="{2E801CA4-58D8-40FE-900E-867410AD56B3}" srcId="{589F2504-697F-4BFB-A108-8B28E5D267A2}" destId="{7F37E44E-ACA9-4C9F-93CC-A70627075D1E}" srcOrd="0" destOrd="0" parTransId="{A9A7CFBC-9FBB-4893-9D14-CCD3F5627221}" sibTransId="{7228136F-0226-4EE6-8424-64DCAD7C4167}"/>
    <dgm:cxn modelId="{D474FEF7-730D-488A-B3B3-4F9FF8CD86F4}" type="presOf" srcId="{CA8F864A-7F9A-4FB3-8B9F-9D5A7B46C570}" destId="{352E4AC3-2DB4-44F7-A68D-59A72752290A}" srcOrd="0" destOrd="0" presId="urn:microsoft.com/office/officeart/2005/8/layout/lProcess1"/>
    <dgm:cxn modelId="{D0767CDE-8E15-4961-88D9-9C2F2DC38943}" type="presParOf" srcId="{6ED72E93-0657-49F5-A177-00DC34D57DB5}" destId="{7287B7C5-0393-4D55-9DF2-11DA05138D99}" srcOrd="0" destOrd="0" presId="urn:microsoft.com/office/officeart/2005/8/layout/lProcess1"/>
    <dgm:cxn modelId="{2410FE11-9645-48CA-9433-B424AB4E1851}" type="presParOf" srcId="{7287B7C5-0393-4D55-9DF2-11DA05138D99}" destId="{7BD9ECAC-9651-44DF-94C9-8952D8ADE931}" srcOrd="0" destOrd="0" presId="urn:microsoft.com/office/officeart/2005/8/layout/lProcess1"/>
    <dgm:cxn modelId="{2FD7EA49-180A-472C-8E66-FADE52D12A96}" type="presParOf" srcId="{7287B7C5-0393-4D55-9DF2-11DA05138D99}" destId="{C4BD2DEC-5842-41ED-9428-E4AC84C02420}" srcOrd="1" destOrd="0" presId="urn:microsoft.com/office/officeart/2005/8/layout/lProcess1"/>
    <dgm:cxn modelId="{13DDEE6B-2010-46D6-8391-2941C28AC562}" type="presParOf" srcId="{7287B7C5-0393-4D55-9DF2-11DA05138D99}" destId="{507C7590-37CC-4F61-B8B2-7E3728E11AF6}" srcOrd="2" destOrd="0" presId="urn:microsoft.com/office/officeart/2005/8/layout/lProcess1"/>
    <dgm:cxn modelId="{004066D8-FF00-42C7-86DD-652B0DCACE7F}" type="presParOf" srcId="{7287B7C5-0393-4D55-9DF2-11DA05138D99}" destId="{5570F37A-A4E4-458C-9872-EF192BC4BCFE}" srcOrd="3" destOrd="0" presId="urn:microsoft.com/office/officeart/2005/8/layout/lProcess1"/>
    <dgm:cxn modelId="{7BC8B9CA-8881-4089-8D5B-76F36DD853A7}" type="presParOf" srcId="{7287B7C5-0393-4D55-9DF2-11DA05138D99}" destId="{57CBE0EC-0215-4B38-8429-283A6727B983}" srcOrd="4" destOrd="0" presId="urn:microsoft.com/office/officeart/2005/8/layout/lProcess1"/>
    <dgm:cxn modelId="{0B38D83A-4D29-4194-AC66-5E5205D51ADC}" type="presParOf" srcId="{7287B7C5-0393-4D55-9DF2-11DA05138D99}" destId="{D8ABF82C-CD0F-4CF2-A71A-8CD912F8EB66}" srcOrd="5" destOrd="0" presId="urn:microsoft.com/office/officeart/2005/8/layout/lProcess1"/>
    <dgm:cxn modelId="{655DE286-1AE2-43A3-93E6-A28FA10ADF1C}" type="presParOf" srcId="{7287B7C5-0393-4D55-9DF2-11DA05138D99}" destId="{352E4AC3-2DB4-44F7-A68D-59A72752290A}" srcOrd="6"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E9D51-3207-4658-B5C7-89C0E63A8D0E}">
      <dsp:nvSpPr>
        <dsp:cNvPr id="0" name=""/>
        <dsp:cNvSpPr/>
      </dsp:nvSpPr>
      <dsp:spPr>
        <a:xfrm>
          <a:off x="3137085" y="1211"/>
          <a:ext cx="1677253" cy="109021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QI Team meetings</a:t>
          </a:r>
          <a:endParaRPr lang="en-US" sz="1900" kern="1200" dirty="0"/>
        </a:p>
      </dsp:txBody>
      <dsp:txXfrm>
        <a:off x="3190305" y="54431"/>
        <a:ext cx="1570813" cy="983774"/>
      </dsp:txXfrm>
    </dsp:sp>
    <dsp:sp modelId="{9EF037D5-FDC1-46C5-9532-D1BD955BA928}">
      <dsp:nvSpPr>
        <dsp:cNvPr id="0" name=""/>
        <dsp:cNvSpPr/>
      </dsp:nvSpPr>
      <dsp:spPr>
        <a:xfrm>
          <a:off x="1797412" y="546318"/>
          <a:ext cx="4356599" cy="4356599"/>
        </a:xfrm>
        <a:custGeom>
          <a:avLst/>
          <a:gdLst/>
          <a:ahLst/>
          <a:cxnLst/>
          <a:rect l="0" t="0" r="0" b="0"/>
          <a:pathLst>
            <a:path>
              <a:moveTo>
                <a:pt x="3241662" y="277181"/>
              </a:moveTo>
              <a:arcTo wR="2178299" hR="2178299" stAng="17953190" swAng="1211927"/>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37355FE-E4D7-457A-9487-EB90156F6D35}">
      <dsp:nvSpPr>
        <dsp:cNvPr id="0" name=""/>
        <dsp:cNvSpPr/>
      </dsp:nvSpPr>
      <dsp:spPr>
        <a:xfrm>
          <a:off x="5208771" y="1506379"/>
          <a:ext cx="1677253" cy="1090214"/>
        </a:xfrm>
        <a:prstGeom prst="roundRect">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Compliance monitoring</a:t>
          </a:r>
          <a:endParaRPr lang="en-US" sz="1900" kern="1200" dirty="0"/>
        </a:p>
      </dsp:txBody>
      <dsp:txXfrm>
        <a:off x="5261991" y="1559599"/>
        <a:ext cx="1570813" cy="983774"/>
      </dsp:txXfrm>
    </dsp:sp>
    <dsp:sp modelId="{44F5C70E-C05E-43E4-BD17-2580B6A13100}">
      <dsp:nvSpPr>
        <dsp:cNvPr id="0" name=""/>
        <dsp:cNvSpPr/>
      </dsp:nvSpPr>
      <dsp:spPr>
        <a:xfrm>
          <a:off x="1797412" y="546318"/>
          <a:ext cx="4356599" cy="4356599"/>
        </a:xfrm>
        <a:custGeom>
          <a:avLst/>
          <a:gdLst/>
          <a:ahLst/>
          <a:cxnLst/>
          <a:rect l="0" t="0" r="0" b="0"/>
          <a:pathLst>
            <a:path>
              <a:moveTo>
                <a:pt x="4351379" y="2329007"/>
              </a:moveTo>
              <a:arcTo wR="2178299" hR="2178299" stAng="21838034" swAng="1360027"/>
            </a:path>
          </a:pathLst>
        </a:custGeom>
        <a:noFill/>
        <a:ln w="9525" cap="flat" cmpd="sng" algn="ctr">
          <a:solidFill>
            <a:schemeClr val="accent4">
              <a:hueOff val="-1116192"/>
              <a:satOff val="6725"/>
              <a:lumOff val="539"/>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5CA6527-5EE7-4BA7-8848-3CDBFA565A2F}">
      <dsp:nvSpPr>
        <dsp:cNvPr id="0" name=""/>
        <dsp:cNvSpPr/>
      </dsp:nvSpPr>
      <dsp:spPr>
        <a:xfrm>
          <a:off x="4417457" y="3941792"/>
          <a:ext cx="1677253" cy="1090214"/>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Inpatient ongoing education</a:t>
          </a:r>
          <a:endParaRPr lang="en-US" sz="1900" kern="1200" dirty="0"/>
        </a:p>
      </dsp:txBody>
      <dsp:txXfrm>
        <a:off x="4470677" y="3995012"/>
        <a:ext cx="1570813" cy="983774"/>
      </dsp:txXfrm>
    </dsp:sp>
    <dsp:sp modelId="{87951D7A-1B60-4B28-9FAC-72172D47FBAB}">
      <dsp:nvSpPr>
        <dsp:cNvPr id="0" name=""/>
        <dsp:cNvSpPr/>
      </dsp:nvSpPr>
      <dsp:spPr>
        <a:xfrm>
          <a:off x="1797412" y="546318"/>
          <a:ext cx="4356599" cy="4356599"/>
        </a:xfrm>
        <a:custGeom>
          <a:avLst/>
          <a:gdLst/>
          <a:ahLst/>
          <a:cxnLst/>
          <a:rect l="0" t="0" r="0" b="0"/>
          <a:pathLst>
            <a:path>
              <a:moveTo>
                <a:pt x="2445755" y="4340117"/>
              </a:moveTo>
              <a:arcTo wR="2178299" hR="2178299" stAng="4976839" swAng="846323"/>
            </a:path>
          </a:pathLst>
        </a:custGeom>
        <a:noFill/>
        <a:ln w="9525" cap="flat" cmpd="sng" algn="ctr">
          <a:solidFill>
            <a:schemeClr val="accent4">
              <a:hueOff val="-2232385"/>
              <a:satOff val="13449"/>
              <a:lumOff val="1078"/>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A0E0003-E463-4F9E-B3E7-55A25BD9641C}">
      <dsp:nvSpPr>
        <dsp:cNvPr id="0" name=""/>
        <dsp:cNvSpPr/>
      </dsp:nvSpPr>
      <dsp:spPr>
        <a:xfrm>
          <a:off x="1856712" y="3941792"/>
          <a:ext cx="1677253" cy="1090214"/>
        </a:xfrm>
        <a:prstGeom prst="roundRect">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Inpatient new hire education</a:t>
          </a:r>
          <a:endParaRPr lang="en-US" sz="1900" kern="1200" dirty="0"/>
        </a:p>
      </dsp:txBody>
      <dsp:txXfrm>
        <a:off x="1909932" y="3995012"/>
        <a:ext cx="1570813" cy="983774"/>
      </dsp:txXfrm>
    </dsp:sp>
    <dsp:sp modelId="{F32A7863-0524-45EE-A5A4-27E1DB43268B}">
      <dsp:nvSpPr>
        <dsp:cNvPr id="0" name=""/>
        <dsp:cNvSpPr/>
      </dsp:nvSpPr>
      <dsp:spPr>
        <a:xfrm>
          <a:off x="1797412" y="546318"/>
          <a:ext cx="4356599" cy="4356599"/>
        </a:xfrm>
        <a:custGeom>
          <a:avLst/>
          <a:gdLst/>
          <a:ahLst/>
          <a:cxnLst/>
          <a:rect l="0" t="0" r="0" b="0"/>
          <a:pathLst>
            <a:path>
              <a:moveTo>
                <a:pt x="231148" y="3154820"/>
              </a:moveTo>
              <a:arcTo wR="2178299" hR="2178299" stAng="9201939" swAng="1360027"/>
            </a:path>
          </a:pathLst>
        </a:custGeom>
        <a:noFill/>
        <a:ln w="9525" cap="flat" cmpd="sng" algn="ctr">
          <a:solidFill>
            <a:schemeClr val="accent4">
              <a:hueOff val="-3348577"/>
              <a:satOff val="20174"/>
              <a:lumOff val="1617"/>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70E2445-2904-4C6C-A5BA-F2389596B645}">
      <dsp:nvSpPr>
        <dsp:cNvPr id="0" name=""/>
        <dsp:cNvSpPr/>
      </dsp:nvSpPr>
      <dsp:spPr>
        <a:xfrm>
          <a:off x="1065399" y="1506379"/>
          <a:ext cx="1677253" cy="1090214"/>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Outpatient education </a:t>
          </a:r>
          <a:endParaRPr lang="en-US" sz="1900" kern="1200" dirty="0"/>
        </a:p>
      </dsp:txBody>
      <dsp:txXfrm>
        <a:off x="1118619" y="1559599"/>
        <a:ext cx="1570813" cy="983774"/>
      </dsp:txXfrm>
    </dsp:sp>
    <dsp:sp modelId="{F457C336-6BE5-4FF7-8F1B-983179FC57D1}">
      <dsp:nvSpPr>
        <dsp:cNvPr id="0" name=""/>
        <dsp:cNvSpPr/>
      </dsp:nvSpPr>
      <dsp:spPr>
        <a:xfrm>
          <a:off x="1797412" y="546318"/>
          <a:ext cx="4356599" cy="4356599"/>
        </a:xfrm>
        <a:custGeom>
          <a:avLst/>
          <a:gdLst/>
          <a:ahLst/>
          <a:cxnLst/>
          <a:rect l="0" t="0" r="0" b="0"/>
          <a:pathLst>
            <a:path>
              <a:moveTo>
                <a:pt x="523918" y="761256"/>
              </a:moveTo>
              <a:arcTo wR="2178299" hR="2178299" stAng="13234882" swAng="1211927"/>
            </a:path>
          </a:pathLst>
        </a:custGeom>
        <a:noFill/>
        <a:ln w="9525" cap="flat" cmpd="sng" algn="ctr">
          <a:solidFill>
            <a:schemeClr val="accent4">
              <a:hueOff val="-4464770"/>
              <a:satOff val="26899"/>
              <a:lumOff val="2156"/>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22517-B5C4-4B70-801E-EDEB1650AC48}">
      <dsp:nvSpPr>
        <dsp:cNvPr id="0" name=""/>
        <dsp:cNvSpPr/>
      </dsp:nvSpPr>
      <dsp:spPr>
        <a:xfrm>
          <a:off x="2344" y="838534"/>
          <a:ext cx="2855825" cy="114233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Optimizing Labor Management and support</a:t>
          </a:r>
          <a:endParaRPr lang="en-US" sz="1500" kern="1200" dirty="0"/>
        </a:p>
      </dsp:txBody>
      <dsp:txXfrm>
        <a:off x="573509" y="838534"/>
        <a:ext cx="1713495" cy="1142330"/>
      </dsp:txXfrm>
    </dsp:sp>
    <dsp:sp modelId="{A79C321E-E673-4487-8AE2-8F67517FF725}">
      <dsp:nvSpPr>
        <dsp:cNvPr id="0" name=""/>
        <dsp:cNvSpPr/>
      </dsp:nvSpPr>
      <dsp:spPr>
        <a:xfrm>
          <a:off x="2572587" y="838534"/>
          <a:ext cx="2855825" cy="114233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Protocols and Guidelines for Induction and Labor Decision Making</a:t>
          </a:r>
          <a:endParaRPr lang="en-US" sz="1500" kern="1200" dirty="0"/>
        </a:p>
      </dsp:txBody>
      <dsp:txXfrm>
        <a:off x="3143752" y="838534"/>
        <a:ext cx="1713495" cy="1142330"/>
      </dsp:txXfrm>
    </dsp:sp>
    <dsp:sp modelId="{C18E0E07-C7A3-4B8D-834E-6D1F060B6F83}">
      <dsp:nvSpPr>
        <dsp:cNvPr id="0" name=""/>
        <dsp:cNvSpPr/>
      </dsp:nvSpPr>
      <dsp:spPr>
        <a:xfrm>
          <a:off x="5105398" y="838203"/>
          <a:ext cx="2855825" cy="114233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kern="1200" dirty="0" smtClean="0"/>
            <a:t>Provider, Nurse, Patient Education to support clinical culture change </a:t>
          </a:r>
          <a:endParaRPr lang="en-US" sz="1500" kern="1200" dirty="0"/>
        </a:p>
      </dsp:txBody>
      <dsp:txXfrm>
        <a:off x="5676563" y="838203"/>
        <a:ext cx="1713495" cy="11423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9ECAC-9651-44DF-94C9-8952D8ADE931}">
      <dsp:nvSpPr>
        <dsp:cNvPr id="0" name=""/>
        <dsp:cNvSpPr/>
      </dsp:nvSpPr>
      <dsp:spPr>
        <a:xfrm>
          <a:off x="1066803" y="630800"/>
          <a:ext cx="6095992" cy="6464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t>Key QI Strategies</a:t>
          </a:r>
          <a:endParaRPr lang="en-US" sz="2800" kern="1200" dirty="0"/>
        </a:p>
      </dsp:txBody>
      <dsp:txXfrm>
        <a:off x="1085736" y="649733"/>
        <a:ext cx="6058126" cy="608542"/>
      </dsp:txXfrm>
    </dsp:sp>
    <dsp:sp modelId="{C4BD2DEC-5842-41ED-9428-E4AC84C02420}">
      <dsp:nvSpPr>
        <dsp:cNvPr id="0" name=""/>
        <dsp:cNvSpPr/>
      </dsp:nvSpPr>
      <dsp:spPr>
        <a:xfrm rot="5400000">
          <a:off x="4058239" y="1333769"/>
          <a:ext cx="113121" cy="11312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7C7590-37CC-4F61-B8B2-7E3728E11AF6}">
      <dsp:nvSpPr>
        <dsp:cNvPr id="0" name=""/>
        <dsp:cNvSpPr/>
      </dsp:nvSpPr>
      <dsp:spPr>
        <a:xfrm>
          <a:off x="2738" y="1503451"/>
          <a:ext cx="8224123" cy="64640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 </a:t>
          </a:r>
          <a:r>
            <a:rPr lang="en-US" sz="1800" kern="1200" dirty="0" smtClean="0">
              <a:solidFill>
                <a:schemeClr val="tx1"/>
              </a:solidFill>
            </a:rPr>
            <a:t>1. Facilitate clinical culture change that promotes and supports vaginal birth</a:t>
          </a:r>
          <a:endParaRPr lang="en-US" sz="1800" kern="1200" dirty="0" smtClean="0"/>
        </a:p>
      </dsp:txBody>
      <dsp:txXfrm>
        <a:off x="21671" y="1522384"/>
        <a:ext cx="8186257" cy="608542"/>
      </dsp:txXfrm>
    </dsp:sp>
    <dsp:sp modelId="{5570F37A-A4E4-458C-9872-EF192BC4BCFE}">
      <dsp:nvSpPr>
        <dsp:cNvPr id="0" name=""/>
        <dsp:cNvSpPr/>
      </dsp:nvSpPr>
      <dsp:spPr>
        <a:xfrm rot="5400000">
          <a:off x="4058239" y="2206420"/>
          <a:ext cx="113121" cy="11312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CBE0EC-0215-4B38-8429-283A6727B983}">
      <dsp:nvSpPr>
        <dsp:cNvPr id="0" name=""/>
        <dsp:cNvSpPr/>
      </dsp:nvSpPr>
      <dsp:spPr>
        <a:xfrm>
          <a:off x="2738" y="2376102"/>
          <a:ext cx="8224123" cy="64640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2. Develop standardized processes for induction and labor support</a:t>
          </a:r>
          <a:endParaRPr lang="en-US" sz="1800" kern="1200" dirty="0" smtClean="0"/>
        </a:p>
      </dsp:txBody>
      <dsp:txXfrm>
        <a:off x="21671" y="2395035"/>
        <a:ext cx="8186257" cy="608542"/>
      </dsp:txXfrm>
    </dsp:sp>
    <dsp:sp modelId="{D8ABF82C-CD0F-4CF2-A71A-8CD912F8EB66}">
      <dsp:nvSpPr>
        <dsp:cNvPr id="0" name=""/>
        <dsp:cNvSpPr/>
      </dsp:nvSpPr>
      <dsp:spPr>
        <a:xfrm rot="5400000">
          <a:off x="4058239" y="3079071"/>
          <a:ext cx="113121" cy="113121"/>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52E4AC3-2DB4-44F7-A68D-59A72752290A}">
      <dsp:nvSpPr>
        <dsp:cNvPr id="0" name=""/>
        <dsp:cNvSpPr/>
      </dsp:nvSpPr>
      <dsp:spPr>
        <a:xfrm>
          <a:off x="2738" y="3248754"/>
          <a:ext cx="8224123" cy="646408"/>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rPr>
            <a:t>3. </a:t>
          </a:r>
          <a:r>
            <a:rPr lang="en-US" sz="1800" kern="1200" dirty="0" smtClean="0"/>
            <a:t>Develop standardized protocols for identification and response to labor challenges / abnormalities </a:t>
          </a:r>
          <a:endParaRPr lang="en-US" sz="1800" kern="1200" dirty="0"/>
        </a:p>
      </dsp:txBody>
      <dsp:txXfrm>
        <a:off x="21671" y="3267687"/>
        <a:ext cx="8186257" cy="608542"/>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cs typeface="+mn-cs"/>
              </a:defRPr>
            </a:lvl1pPr>
          </a:lstStyle>
          <a:p>
            <a:pPr>
              <a:defRPr/>
            </a:pPr>
            <a:fld id="{A1234E4B-760D-4C12-91CE-F6FE2BFE65B3}" type="datetimeFigureOut">
              <a:rPr lang="en-US" altLang="ja-JP"/>
              <a:pPr>
                <a:defRPr/>
              </a:pPr>
              <a:t>5/19/2020</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799399BA-D265-4DD5-B172-CF7BBEF04538}" type="slidenum">
              <a:rPr lang="en-US" altLang="en-US"/>
              <a:pPr>
                <a:defRPr/>
              </a:pPr>
              <a:t>‹#›</a:t>
            </a:fld>
            <a:endParaRPr lang="en-US" altLang="en-US"/>
          </a:p>
        </p:txBody>
      </p:sp>
    </p:spTree>
    <p:extLst>
      <p:ext uri="{BB962C8B-B14F-4D97-AF65-F5344CB8AC3E}">
        <p14:creationId xmlns:p14="http://schemas.microsoft.com/office/powerpoint/2010/main" val="17201368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Updated 10/22/19</a:t>
            </a:r>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a:t>
            </a:fld>
            <a:endParaRPr lang="en-US" altLang="en-US"/>
          </a:p>
        </p:txBody>
      </p:sp>
    </p:spTree>
    <p:extLst>
      <p:ext uri="{BB962C8B-B14F-4D97-AF65-F5344CB8AC3E}">
        <p14:creationId xmlns:p14="http://schemas.microsoft.com/office/powerpoint/2010/main" val="2869178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https://redcap.healthlnk.org/surveys/?s=CM9LTJ9D77  </a:t>
            </a:r>
          </a:p>
        </p:txBody>
      </p:sp>
      <p:sp>
        <p:nvSpPr>
          <p:cNvPr id="4608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p>
        </p:txBody>
      </p:sp>
    </p:spTree>
    <p:extLst>
      <p:ext uri="{BB962C8B-B14F-4D97-AF65-F5344CB8AC3E}">
        <p14:creationId xmlns:p14="http://schemas.microsoft.com/office/powerpoint/2010/main" val="3567253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608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p>
        </p:txBody>
      </p:sp>
    </p:spTree>
    <p:extLst>
      <p:ext uri="{BB962C8B-B14F-4D97-AF65-F5344CB8AC3E}">
        <p14:creationId xmlns:p14="http://schemas.microsoft.com/office/powerpoint/2010/main" val="15737267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14</a:t>
            </a:fld>
            <a:endParaRPr lang="en-US" altLang="en-US"/>
          </a:p>
        </p:txBody>
      </p:sp>
    </p:spTree>
    <p:extLst>
      <p:ext uri="{BB962C8B-B14F-4D97-AF65-F5344CB8AC3E}">
        <p14:creationId xmlns:p14="http://schemas.microsoft.com/office/powerpoint/2010/main" val="191475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endParaRPr lang="en-US" altLang="en-US" baseline="0"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EE33F94C-C7C4-40F1-8D43-2A90996B2406}" type="slidenum">
              <a:rPr lang="en-US" altLang="en-US">
                <a:latin typeface="Calibri" pitchFamily="34" charset="0"/>
              </a:rPr>
              <a:pPr/>
              <a:t>15</a:t>
            </a:fld>
            <a:endParaRPr lang="en-US" altLang="en-US">
              <a:latin typeface="Calibri" pitchFamily="34" charset="0"/>
            </a:endParaRPr>
          </a:p>
        </p:txBody>
      </p:sp>
    </p:spTree>
    <p:extLst>
      <p:ext uri="{BB962C8B-B14F-4D97-AF65-F5344CB8AC3E}">
        <p14:creationId xmlns:p14="http://schemas.microsoft.com/office/powerpoint/2010/main" val="475806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xfrm>
            <a:off x="1195388"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aseline="0" dirty="0"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57066" indent="-291179" eaLnBrk="0" hangingPunct="0">
              <a:defRPr>
                <a:solidFill>
                  <a:schemeClr val="tx1"/>
                </a:solidFill>
                <a:latin typeface="Arial" pitchFamily="34" charset="0"/>
                <a:ea typeface="MS PGothic" pitchFamily="34" charset="-128"/>
              </a:defRPr>
            </a:lvl2pPr>
            <a:lvl3pPr marL="1164717" indent="-232943" eaLnBrk="0" hangingPunct="0">
              <a:defRPr>
                <a:solidFill>
                  <a:schemeClr val="tx1"/>
                </a:solidFill>
                <a:latin typeface="Arial" pitchFamily="34" charset="0"/>
                <a:ea typeface="MS PGothic" pitchFamily="34" charset="-128"/>
              </a:defRPr>
            </a:lvl3pPr>
            <a:lvl4pPr marL="1630604" indent="-232943" eaLnBrk="0" hangingPunct="0">
              <a:defRPr>
                <a:solidFill>
                  <a:schemeClr val="tx1"/>
                </a:solidFill>
                <a:latin typeface="Arial" pitchFamily="34" charset="0"/>
                <a:ea typeface="MS PGothic" pitchFamily="34" charset="-128"/>
              </a:defRPr>
            </a:lvl4pPr>
            <a:lvl5pPr marL="2096491" indent="-232943" eaLnBrk="0" hangingPunct="0">
              <a:defRPr>
                <a:solidFill>
                  <a:schemeClr val="tx1"/>
                </a:solidFill>
                <a:latin typeface="Arial" pitchFamily="34" charset="0"/>
                <a:ea typeface="MS PGothic" pitchFamily="34" charset="-128"/>
              </a:defRPr>
            </a:lvl5pPr>
            <a:lvl6pPr marL="2562377" indent="-232943" eaLnBrk="0" fontAlgn="base" hangingPunct="0">
              <a:spcBef>
                <a:spcPct val="0"/>
              </a:spcBef>
              <a:spcAft>
                <a:spcPct val="0"/>
              </a:spcAft>
              <a:defRPr>
                <a:solidFill>
                  <a:schemeClr val="tx1"/>
                </a:solidFill>
                <a:latin typeface="Arial" pitchFamily="34" charset="0"/>
                <a:ea typeface="MS PGothic" pitchFamily="34" charset="-128"/>
              </a:defRPr>
            </a:lvl6pPr>
            <a:lvl7pPr marL="3028264" indent="-232943" eaLnBrk="0" fontAlgn="base" hangingPunct="0">
              <a:spcBef>
                <a:spcPct val="0"/>
              </a:spcBef>
              <a:spcAft>
                <a:spcPct val="0"/>
              </a:spcAft>
              <a:defRPr>
                <a:solidFill>
                  <a:schemeClr val="tx1"/>
                </a:solidFill>
                <a:latin typeface="Arial" pitchFamily="34" charset="0"/>
                <a:ea typeface="MS PGothic" pitchFamily="34" charset="-128"/>
              </a:defRPr>
            </a:lvl7pPr>
            <a:lvl8pPr marL="3494151" indent="-232943" eaLnBrk="0" fontAlgn="base" hangingPunct="0">
              <a:spcBef>
                <a:spcPct val="0"/>
              </a:spcBef>
              <a:spcAft>
                <a:spcPct val="0"/>
              </a:spcAft>
              <a:defRPr>
                <a:solidFill>
                  <a:schemeClr val="tx1"/>
                </a:solidFill>
                <a:latin typeface="Arial" pitchFamily="34" charset="0"/>
                <a:ea typeface="MS PGothic" pitchFamily="34" charset="-128"/>
              </a:defRPr>
            </a:lvl8pPr>
            <a:lvl9pPr marL="3960038" indent="-232943" eaLnBrk="0" fontAlgn="base" hangingPunct="0">
              <a:spcBef>
                <a:spcPct val="0"/>
              </a:spcBef>
              <a:spcAft>
                <a:spcPct val="0"/>
              </a:spcAft>
              <a:defRPr>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E2648EF-B779-48A0-A0F0-8798BC285EAE}"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smtClean="0">
              <a:ln>
                <a:noFill/>
              </a:ln>
              <a:solidFill>
                <a:prstClr val="black"/>
              </a:solidFill>
              <a:effectLst/>
              <a:uLnTx/>
              <a:uFillTx/>
              <a:latin typeface="Calibri" pitchFamily="34" charset="0"/>
              <a:ea typeface="MS PGothic" pitchFamily="34" charset="-128"/>
              <a:cs typeface="Arial" pitchFamily="34" charset="0"/>
            </a:endParaRPr>
          </a:p>
        </p:txBody>
      </p:sp>
    </p:spTree>
    <p:extLst>
      <p:ext uri="{BB962C8B-B14F-4D97-AF65-F5344CB8AC3E}">
        <p14:creationId xmlns:p14="http://schemas.microsoft.com/office/powerpoint/2010/main" val="132920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endParaRPr lang="en-US" altLang="en-US" baseline="0"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EE33F94C-C7C4-40F1-8D43-2A90996B2406}" type="slidenum">
              <a:rPr lang="en-US" altLang="en-US">
                <a:latin typeface="Calibri" pitchFamily="34" charset="0"/>
              </a:rPr>
              <a:pPr/>
              <a:t>17</a:t>
            </a:fld>
            <a:endParaRPr lang="en-US" altLang="en-US">
              <a:latin typeface="Calibri" pitchFamily="34" charset="0"/>
            </a:endParaRPr>
          </a:p>
        </p:txBody>
      </p:sp>
    </p:spTree>
    <p:extLst>
      <p:ext uri="{BB962C8B-B14F-4D97-AF65-F5344CB8AC3E}">
        <p14:creationId xmlns:p14="http://schemas.microsoft.com/office/powerpoint/2010/main" val="2163721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Illinois</a:t>
            </a:r>
            <a:r>
              <a:rPr lang="en-US" baseline="0" dirty="0" smtClean="0"/>
              <a:t> Perinatal Quality Collaborative is a multi-disciplinary, multi-stakeholder perinatal quality collaborative started in 2013 with over 100 Illinois hospitals representing greater than 95% of Illinois births.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ILPQC supports </a:t>
            </a:r>
            <a:r>
              <a:rPr lang="en-US" sz="1200" dirty="0" smtClean="0"/>
              <a:t>participating hospitals’ implementation of evidenced-based practices using quality improvement science, collaborative learning and rapid response data</a:t>
            </a:r>
          </a:p>
          <a:p>
            <a:endParaRPr lang="en-US" baseline="0" dirty="0" smtClean="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19</a:t>
            </a:fld>
            <a:endParaRPr lang="en-US" altLang="en-US"/>
          </a:p>
        </p:txBody>
      </p:sp>
    </p:spTree>
    <p:extLst>
      <p:ext uri="{BB962C8B-B14F-4D97-AF65-F5344CB8AC3E}">
        <p14:creationId xmlns:p14="http://schemas.microsoft.com/office/powerpoint/2010/main" val="1475160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trike="noStrike" dirty="0" smtClean="0"/>
              <a:t>Will update with </a:t>
            </a:r>
            <a:r>
              <a:rPr lang="en-US" strike="noStrike" dirty="0" err="1" smtClean="0"/>
              <a:t>Burness</a:t>
            </a:r>
            <a:r>
              <a:rPr lang="en-US" strike="noStrike" baseline="0" dirty="0" smtClean="0"/>
              <a:t> final image when ready</a:t>
            </a:r>
            <a:endParaRPr lang="en-US" strike="noStrike" dirty="0" smtClean="0"/>
          </a:p>
        </p:txBody>
      </p:sp>
      <p:sp>
        <p:nvSpPr>
          <p:cNvPr id="49156" name="Footer Placeholder 4"/>
          <p:cNvSpPr>
            <a:spLocks noGrp="1"/>
          </p:cNvSpPr>
          <p:nvPr>
            <p:ph type="ftr" sz="quarter" idx="4"/>
          </p:nvPr>
        </p:nvSpPr>
        <p:spPr bwMode="auto">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fontAlgn="base">
              <a:spcBef>
                <a:spcPct val="0"/>
              </a:spcBef>
              <a:spcAft>
                <a:spcPct val="0"/>
              </a:spcAft>
              <a:defRPr>
                <a:solidFill>
                  <a:schemeClr val="tx1"/>
                </a:solidFill>
                <a:latin typeface="Arial" panose="020B0604020202020204" pitchFamily="34" charset="0"/>
              </a:defRPr>
            </a:lvl6pPr>
            <a:lvl7pPr marL="3028264" indent="-232943" fontAlgn="base">
              <a:spcBef>
                <a:spcPct val="0"/>
              </a:spcBef>
              <a:spcAft>
                <a:spcPct val="0"/>
              </a:spcAft>
              <a:defRPr>
                <a:solidFill>
                  <a:schemeClr val="tx1"/>
                </a:solidFill>
                <a:latin typeface="Arial" panose="020B0604020202020204" pitchFamily="34" charset="0"/>
              </a:defRPr>
            </a:lvl7pPr>
            <a:lvl8pPr marL="3494151" indent="-232943" fontAlgn="base">
              <a:spcBef>
                <a:spcPct val="0"/>
              </a:spcBef>
              <a:spcAft>
                <a:spcPct val="0"/>
              </a:spcAft>
              <a:defRPr>
                <a:solidFill>
                  <a:schemeClr val="tx1"/>
                </a:solidFill>
                <a:latin typeface="Arial" panose="020B0604020202020204" pitchFamily="34" charset="0"/>
              </a:defRPr>
            </a:lvl8pPr>
            <a:lvl9pPr marL="3960038" indent="-232943"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defRPr/>
            </a:pPr>
            <a:endParaRPr lang="en-US" altLang="en-US" smtClean="0">
              <a:latin typeface="Calibri" panose="020F0502020204030204" pitchFamily="34" charset="0"/>
            </a:endParaRPr>
          </a:p>
        </p:txBody>
      </p:sp>
    </p:spTree>
    <p:extLst>
      <p:ext uri="{BB962C8B-B14F-4D97-AF65-F5344CB8AC3E}">
        <p14:creationId xmlns:p14="http://schemas.microsoft.com/office/powerpoint/2010/main" val="1836580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Confirmed 10/22/19</a:t>
            </a:r>
            <a:endParaRPr lang="en-US" dirty="0"/>
          </a:p>
        </p:txBody>
      </p:sp>
      <p:sp>
        <p:nvSpPr>
          <p:cNvPr id="4" name="Slide Number Placeholder 3"/>
          <p:cNvSpPr>
            <a:spLocks noGrp="1"/>
          </p:cNvSpPr>
          <p:nvPr>
            <p:ph type="sldNum" sz="quarter" idx="10"/>
          </p:nvPr>
        </p:nvSpPr>
        <p:spPr/>
        <p:txBody>
          <a:bodyPr/>
          <a:lstStyle/>
          <a:p>
            <a:fld id="{B1A400F9-CF10-4F94-84BB-F76AD0810D3E}" type="slidenum">
              <a:rPr lang="en-US" smtClean="0"/>
              <a:pPr/>
              <a:t>21</a:t>
            </a:fld>
            <a:endParaRPr lang="en-US"/>
          </a:p>
        </p:txBody>
      </p:sp>
    </p:spTree>
    <p:extLst>
      <p:ext uri="{BB962C8B-B14F-4D97-AF65-F5344CB8AC3E}">
        <p14:creationId xmlns:p14="http://schemas.microsoft.com/office/powerpoint/2010/main" val="1737146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ILPQC facilitated</a:t>
            </a:r>
            <a:r>
              <a:rPr lang="en-US" baseline="0" dirty="0" smtClean="0"/>
              <a:t> </a:t>
            </a:r>
            <a:r>
              <a:rPr lang="en-US" dirty="0" smtClean="0"/>
              <a:t>the following QI</a:t>
            </a:r>
            <a:r>
              <a:rPr lang="en-US" baseline="0" dirty="0" smtClean="0"/>
              <a:t> strategies: </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supported the creation of multidisciplinary </a:t>
            </a:r>
            <a:r>
              <a:rPr lang="en-US" sz="1200" dirty="0" smtClean="0">
                <a:latin typeface="Calibri" pitchFamily="34" charset="0"/>
              </a:rPr>
              <a:t>hospital-based QI teams,</a:t>
            </a:r>
            <a:r>
              <a:rPr lang="en-US" sz="1200" baseline="0" dirty="0" smtClean="0">
                <a:latin typeface="Calibri" pitchFamily="34" charset="0"/>
              </a:rPr>
              <a:t> </a:t>
            </a:r>
            <a:endParaRPr lang="en-US" sz="1200" dirty="0" smtClean="0">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latin typeface="Calibri" pitchFamily="34" charset="0"/>
              </a:rPr>
              <a:t>Provided opportunities for collaborative learning across hospitals through in person events, and monthly web-based meetings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latin typeface="Calibri" pitchFamily="34" charset="0"/>
              </a:rPr>
              <a:t>created a rapid response data system that allowed teams to track and compare their data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latin typeface="Calibri" pitchFamily="34" charset="0"/>
              </a:rPr>
              <a:t>And maintained regular communication via newsletters and updated website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latin typeface="Calibri"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latin typeface="Calibri" pitchFamily="34" charset="0"/>
              </a:rPr>
              <a:t>Importantly, we provided QI support to hospital teams through a toolkit, regional network meetings and QI coaching calls.</a:t>
            </a:r>
          </a:p>
          <a:p>
            <a:endParaRPr lang="en-US" alt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57066" indent="-291179">
              <a:defRPr>
                <a:solidFill>
                  <a:schemeClr val="tx1"/>
                </a:solidFill>
                <a:latin typeface="Arial" pitchFamily="34" charset="0"/>
                <a:ea typeface="MS PGothic" pitchFamily="34" charset="-128"/>
              </a:defRPr>
            </a:lvl2pPr>
            <a:lvl3pPr marL="1164717" indent="-232943">
              <a:defRPr>
                <a:solidFill>
                  <a:schemeClr val="tx1"/>
                </a:solidFill>
                <a:latin typeface="Arial" pitchFamily="34" charset="0"/>
                <a:ea typeface="MS PGothic" pitchFamily="34" charset="-128"/>
              </a:defRPr>
            </a:lvl3pPr>
            <a:lvl4pPr marL="1630604" indent="-232943">
              <a:defRPr>
                <a:solidFill>
                  <a:schemeClr val="tx1"/>
                </a:solidFill>
                <a:latin typeface="Arial" pitchFamily="34" charset="0"/>
                <a:ea typeface="MS PGothic" pitchFamily="34" charset="-128"/>
              </a:defRPr>
            </a:lvl4pPr>
            <a:lvl5pPr marL="2096491" indent="-232943">
              <a:defRPr>
                <a:solidFill>
                  <a:schemeClr val="tx1"/>
                </a:solidFill>
                <a:latin typeface="Arial" pitchFamily="34" charset="0"/>
                <a:ea typeface="MS PGothic" pitchFamily="34" charset="-128"/>
              </a:defRPr>
            </a:lvl5pPr>
            <a:lvl6pPr marL="2562377" indent="-232943" eaLnBrk="0" fontAlgn="base" hangingPunct="0">
              <a:spcBef>
                <a:spcPct val="0"/>
              </a:spcBef>
              <a:spcAft>
                <a:spcPct val="0"/>
              </a:spcAft>
              <a:defRPr>
                <a:solidFill>
                  <a:schemeClr val="tx1"/>
                </a:solidFill>
                <a:latin typeface="Arial" pitchFamily="34" charset="0"/>
                <a:ea typeface="MS PGothic" pitchFamily="34" charset="-128"/>
              </a:defRPr>
            </a:lvl6pPr>
            <a:lvl7pPr marL="3028264" indent="-232943" eaLnBrk="0" fontAlgn="base" hangingPunct="0">
              <a:spcBef>
                <a:spcPct val="0"/>
              </a:spcBef>
              <a:spcAft>
                <a:spcPct val="0"/>
              </a:spcAft>
              <a:defRPr>
                <a:solidFill>
                  <a:schemeClr val="tx1"/>
                </a:solidFill>
                <a:latin typeface="Arial" pitchFamily="34" charset="0"/>
                <a:ea typeface="MS PGothic" pitchFamily="34" charset="-128"/>
              </a:defRPr>
            </a:lvl7pPr>
            <a:lvl8pPr marL="3494151" indent="-232943" eaLnBrk="0" fontAlgn="base" hangingPunct="0">
              <a:spcBef>
                <a:spcPct val="0"/>
              </a:spcBef>
              <a:spcAft>
                <a:spcPct val="0"/>
              </a:spcAft>
              <a:defRPr>
                <a:solidFill>
                  <a:schemeClr val="tx1"/>
                </a:solidFill>
                <a:latin typeface="Arial" pitchFamily="34" charset="0"/>
                <a:ea typeface="MS PGothic" pitchFamily="34" charset="-128"/>
              </a:defRPr>
            </a:lvl8pPr>
            <a:lvl9pPr marL="3960038" indent="-232943" eaLnBrk="0" fontAlgn="base" hangingPunct="0">
              <a:spcBef>
                <a:spcPct val="0"/>
              </a:spcBef>
              <a:spcAft>
                <a:spcPct val="0"/>
              </a:spcAft>
              <a:defRPr>
                <a:solidFill>
                  <a:schemeClr val="tx1"/>
                </a:solidFill>
                <a:latin typeface="Arial" pitchFamily="34" charset="0"/>
                <a:ea typeface="MS PGothic" pitchFamily="34" charset="-128"/>
              </a:defRPr>
            </a:lvl9pPr>
          </a:lstStyle>
          <a:p>
            <a:fld id="{EE33F94C-C7C4-40F1-8D43-2A90996B2406}" type="slidenum">
              <a:rPr lang="en-US" altLang="en-US">
                <a:latin typeface="Calibri" pitchFamily="34" charset="0"/>
              </a:rPr>
              <a:pPr/>
              <a:t>22</a:t>
            </a:fld>
            <a:endParaRPr lang="en-US" altLang="en-US">
              <a:latin typeface="Calibri" pitchFamily="34" charset="0"/>
            </a:endParaRPr>
          </a:p>
        </p:txBody>
      </p:sp>
    </p:spTree>
    <p:extLst>
      <p:ext uri="{BB962C8B-B14F-4D97-AF65-F5344CB8AC3E}">
        <p14:creationId xmlns:p14="http://schemas.microsoft.com/office/powerpoint/2010/main" val="683658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xfrm>
            <a:off x="1195388" y="692150"/>
            <a:ext cx="46196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aseline="0" dirty="0"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57066" indent="-291179" eaLnBrk="0" hangingPunct="0">
              <a:defRPr>
                <a:solidFill>
                  <a:schemeClr val="tx1"/>
                </a:solidFill>
                <a:latin typeface="Arial" pitchFamily="34" charset="0"/>
                <a:ea typeface="MS PGothic" pitchFamily="34" charset="-128"/>
              </a:defRPr>
            </a:lvl2pPr>
            <a:lvl3pPr marL="1164717" indent="-232943" eaLnBrk="0" hangingPunct="0">
              <a:defRPr>
                <a:solidFill>
                  <a:schemeClr val="tx1"/>
                </a:solidFill>
                <a:latin typeface="Arial" pitchFamily="34" charset="0"/>
                <a:ea typeface="MS PGothic" pitchFamily="34" charset="-128"/>
              </a:defRPr>
            </a:lvl3pPr>
            <a:lvl4pPr marL="1630604" indent="-232943" eaLnBrk="0" hangingPunct="0">
              <a:defRPr>
                <a:solidFill>
                  <a:schemeClr val="tx1"/>
                </a:solidFill>
                <a:latin typeface="Arial" pitchFamily="34" charset="0"/>
                <a:ea typeface="MS PGothic" pitchFamily="34" charset="-128"/>
              </a:defRPr>
            </a:lvl4pPr>
            <a:lvl5pPr marL="2096491" indent="-232943" eaLnBrk="0" hangingPunct="0">
              <a:defRPr>
                <a:solidFill>
                  <a:schemeClr val="tx1"/>
                </a:solidFill>
                <a:latin typeface="Arial" pitchFamily="34" charset="0"/>
                <a:ea typeface="MS PGothic" pitchFamily="34" charset="-128"/>
              </a:defRPr>
            </a:lvl5pPr>
            <a:lvl6pPr marL="2562377" indent="-232943" eaLnBrk="0" fontAlgn="base" hangingPunct="0">
              <a:spcBef>
                <a:spcPct val="0"/>
              </a:spcBef>
              <a:spcAft>
                <a:spcPct val="0"/>
              </a:spcAft>
              <a:defRPr>
                <a:solidFill>
                  <a:schemeClr val="tx1"/>
                </a:solidFill>
                <a:latin typeface="Arial" pitchFamily="34" charset="0"/>
                <a:ea typeface="MS PGothic" pitchFamily="34" charset="-128"/>
              </a:defRPr>
            </a:lvl6pPr>
            <a:lvl7pPr marL="3028264" indent="-232943" eaLnBrk="0" fontAlgn="base" hangingPunct="0">
              <a:spcBef>
                <a:spcPct val="0"/>
              </a:spcBef>
              <a:spcAft>
                <a:spcPct val="0"/>
              </a:spcAft>
              <a:defRPr>
                <a:solidFill>
                  <a:schemeClr val="tx1"/>
                </a:solidFill>
                <a:latin typeface="Arial" pitchFamily="34" charset="0"/>
                <a:ea typeface="MS PGothic" pitchFamily="34" charset="-128"/>
              </a:defRPr>
            </a:lvl7pPr>
            <a:lvl8pPr marL="3494151" indent="-232943" eaLnBrk="0" fontAlgn="base" hangingPunct="0">
              <a:spcBef>
                <a:spcPct val="0"/>
              </a:spcBef>
              <a:spcAft>
                <a:spcPct val="0"/>
              </a:spcAft>
              <a:defRPr>
                <a:solidFill>
                  <a:schemeClr val="tx1"/>
                </a:solidFill>
                <a:latin typeface="Arial" pitchFamily="34" charset="0"/>
                <a:ea typeface="MS PGothic" pitchFamily="34" charset="-128"/>
              </a:defRPr>
            </a:lvl8pPr>
            <a:lvl9pPr marL="3960038" indent="-232943" eaLnBrk="0" fontAlgn="base" hangingPunct="0">
              <a:spcBef>
                <a:spcPct val="0"/>
              </a:spcBef>
              <a:spcAft>
                <a:spcPct val="0"/>
              </a:spcAft>
              <a:defRPr>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E2648EF-B779-48A0-A0F0-8798BC285EAE}"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smtClean="0">
              <a:ln>
                <a:noFill/>
              </a:ln>
              <a:solidFill>
                <a:prstClr val="black"/>
              </a:solidFill>
              <a:effectLst/>
              <a:uLnTx/>
              <a:uFillTx/>
              <a:latin typeface="Calibri" pitchFamily="34" charset="0"/>
              <a:ea typeface="MS PGothic" pitchFamily="34" charset="-128"/>
              <a:cs typeface="Arial" pitchFamily="34" charset="0"/>
            </a:endParaRPr>
          </a:p>
        </p:txBody>
      </p:sp>
    </p:spTree>
    <p:extLst>
      <p:ext uri="{BB962C8B-B14F-4D97-AF65-F5344CB8AC3E}">
        <p14:creationId xmlns:p14="http://schemas.microsoft.com/office/powerpoint/2010/main" val="2304874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24</a:t>
            </a:fld>
            <a:endParaRPr lang="en-US" altLang="en-US"/>
          </a:p>
        </p:txBody>
      </p:sp>
    </p:spTree>
    <p:extLst>
      <p:ext uri="{BB962C8B-B14F-4D97-AF65-F5344CB8AC3E}">
        <p14:creationId xmlns:p14="http://schemas.microsoft.com/office/powerpoint/2010/main" val="2617493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a:lnSpc>
                <a:spcPct val="107000"/>
              </a:lnSpc>
              <a:spcAft>
                <a:spcPts val="800"/>
              </a:spcAft>
            </a:pPr>
            <a:r>
              <a:rPr lang="en-US" sz="1800" b="1" dirty="0" smtClean="0">
                <a:latin typeface="Arial" panose="020B0604020202020204" pitchFamily="34" charset="0"/>
                <a:ea typeface="Calibri" panose="020F0502020204030204" pitchFamily="34" charset="0"/>
                <a:cs typeface="Times New Roman" panose="02020603050405020304" pitchFamily="18" charset="0"/>
              </a:rPr>
              <a:t>I Promote IL is</a:t>
            </a:r>
            <a:r>
              <a:rPr lang="en-US" sz="1800" b="1" baseline="0" dirty="0" smtClean="0">
                <a:latin typeface="Arial" panose="020B0604020202020204" pitchFamily="34" charset="0"/>
                <a:ea typeface="Calibri" panose="020F0502020204030204" pitchFamily="34" charset="0"/>
                <a:cs typeface="Times New Roman" panose="02020603050405020304" pitchFamily="18" charset="0"/>
              </a:rPr>
              <a:t> an acronym for Innovations to Improve Maternal Outcomes in Illinois.  The I-promote team, </a:t>
            </a:r>
            <a:r>
              <a:rPr lang="en-US" sz="1800" b="1" dirty="0" smtClean="0">
                <a:latin typeface="Arial" panose="020B0604020202020204" pitchFamily="34" charset="0"/>
                <a:ea typeface="Calibri" panose="020F0502020204030204" pitchFamily="34" charset="0"/>
                <a:cs typeface="Times New Roman" panose="02020603050405020304" pitchFamily="18" charset="0"/>
              </a:rPr>
              <a:t>Illinois</a:t>
            </a:r>
            <a:r>
              <a:rPr lang="en-US" sz="1800" b="1" baseline="0" dirty="0" smtClean="0">
                <a:latin typeface="Arial" panose="020B0604020202020204" pitchFamily="34" charset="0"/>
                <a:ea typeface="Calibri" panose="020F0502020204030204" pitchFamily="34" charset="0"/>
                <a:cs typeface="Times New Roman" panose="02020603050405020304" pitchFamily="18" charset="0"/>
              </a:rPr>
              <a:t> Department of Public Health Office of Women’s Services, Administrative Perinatal Centers and ILPQC are partners on the following three goals:  </a:t>
            </a:r>
            <a:endParaRPr lang="en-US" sz="1800" b="1" dirty="0" smtClean="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b="1" dirty="0" smtClean="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smtClean="0">
                <a:latin typeface="Arial" panose="020B0604020202020204" pitchFamily="34" charset="0"/>
                <a:ea typeface="Calibri" panose="020F0502020204030204" pitchFamily="34" charset="0"/>
                <a:cs typeface="Times New Roman" panose="02020603050405020304" pitchFamily="18" charset="0"/>
              </a:rPr>
              <a:t>Establish a State-Focused Maternal Health Task Force</a:t>
            </a:r>
            <a:endParaRPr lang="en-US" sz="18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174625">
              <a:lnSpc>
                <a:spcPct val="107000"/>
              </a:lnSpc>
              <a:spcBef>
                <a:spcPts val="0"/>
              </a:spcBef>
              <a:spcAft>
                <a:spcPts val="800"/>
              </a:spcAft>
              <a:buFont typeface="Wingdings" panose="05000000000000000000" pitchFamily="2" charset="2"/>
              <a:buChar char=""/>
            </a:pPr>
            <a:r>
              <a:rPr lang="en-US" sz="1200" dirty="0" smtClean="0">
                <a:latin typeface="Arial" panose="020B0604020202020204" pitchFamily="34" charset="0"/>
                <a:ea typeface="Calibri" panose="020F0502020204030204" pitchFamily="34" charset="0"/>
                <a:cs typeface="Times New Roman" panose="02020603050405020304" pitchFamily="18" charset="0"/>
              </a:rPr>
              <a:t>I PROMOTE-IL &amp; IDPH’s OWHFS/Title V will form a task force and develop a strategic plan to improve maternal health outcomes in IL. </a:t>
            </a:r>
          </a:p>
          <a:p>
            <a:pPr marL="342900" marR="0" lvl="0" indent="-174625">
              <a:lnSpc>
                <a:spcPct val="107000"/>
              </a:lnSpc>
              <a:spcBef>
                <a:spcPts val="0"/>
              </a:spcBef>
              <a:spcAft>
                <a:spcPts val="800"/>
              </a:spcAft>
              <a:buFont typeface="Wingdings" panose="05000000000000000000" pitchFamily="2" charset="2"/>
              <a:buChar char=""/>
            </a:pPr>
            <a:r>
              <a:rPr lang="en-US" sz="1200" dirty="0" smtClean="0">
                <a:latin typeface="Arial" panose="020B0604020202020204" pitchFamily="34" charset="0"/>
                <a:ea typeface="Calibri" panose="020F0502020204030204" pitchFamily="34" charset="0"/>
                <a:cs typeface="Times New Roman" panose="02020603050405020304" pitchFamily="18" charset="0"/>
              </a:rPr>
              <a:t>Collaborate with IDPH in implementation of Maternal Health Summit.  </a:t>
            </a: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smtClean="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smtClean="0">
                <a:latin typeface="Arial" panose="020B0604020202020204" pitchFamily="34" charset="0"/>
                <a:ea typeface="Calibri" panose="020F0502020204030204" pitchFamily="34" charset="0"/>
                <a:cs typeface="Times New Roman" panose="02020603050405020304" pitchFamily="18" charset="0"/>
              </a:rPr>
              <a:t>Improve State-Level Maternal Health Data/Surveillance</a:t>
            </a:r>
            <a:endParaRPr lang="en-US" sz="18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174625">
              <a:lnSpc>
                <a:spcPct val="107000"/>
              </a:lnSpc>
              <a:spcBef>
                <a:spcPts val="0"/>
              </a:spcBef>
              <a:spcAft>
                <a:spcPts val="0"/>
              </a:spcAft>
              <a:buFont typeface="Wingdings" panose="05000000000000000000" pitchFamily="2" charset="2"/>
              <a:buChar char=""/>
            </a:pPr>
            <a:r>
              <a:rPr lang="en-US" sz="1200" dirty="0" smtClean="0">
                <a:latin typeface="Arial" panose="020B0604020202020204" pitchFamily="34" charset="0"/>
                <a:ea typeface="Calibri" panose="020F0502020204030204" pitchFamily="34" charset="0"/>
                <a:cs typeface="Times New Roman" panose="02020603050405020304" pitchFamily="18" charset="0"/>
              </a:rPr>
              <a:t>I PROMOTE-IL &amp; IDPH’s OWHFS/Title V will enhance state-level maternal health data surveillance efforts. </a:t>
            </a: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indent="-174625">
              <a:lnSpc>
                <a:spcPct val="107000"/>
              </a:lnSpc>
              <a:spcBef>
                <a:spcPts val="0"/>
              </a:spcBef>
              <a:spcAft>
                <a:spcPts val="0"/>
              </a:spcAft>
            </a:pPr>
            <a:r>
              <a:rPr lang="en-US" sz="1200" dirty="0" smtClean="0">
                <a:latin typeface="Arial" panose="020B0604020202020204" pitchFamily="34" charset="0"/>
                <a:ea typeface="Calibri" panose="020F0502020204030204" pitchFamily="34" charset="0"/>
                <a:cs typeface="Times New Roman" panose="02020603050405020304" pitchFamily="18" charset="0"/>
              </a:rPr>
              <a:t> </a:t>
            </a: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174625">
              <a:lnSpc>
                <a:spcPct val="107000"/>
              </a:lnSpc>
              <a:spcBef>
                <a:spcPts val="0"/>
              </a:spcBef>
              <a:spcAft>
                <a:spcPts val="800"/>
              </a:spcAft>
              <a:buFont typeface="Wingdings" panose="05000000000000000000" pitchFamily="2" charset="2"/>
              <a:buChar char=""/>
            </a:pPr>
            <a:r>
              <a:rPr lang="en-US" sz="1200" dirty="0" smtClean="0">
                <a:latin typeface="Arial" panose="020B0604020202020204" pitchFamily="34" charset="0"/>
                <a:ea typeface="Calibri" panose="020F0502020204030204" pitchFamily="34" charset="0"/>
                <a:cs typeface="Times New Roman" panose="02020603050405020304" pitchFamily="18" charset="0"/>
              </a:rPr>
              <a:t>Analysis based on two MM committees and process to review SMM. Data findings will be disseminated to stakeholders and the public.</a:t>
            </a: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000" b="1" dirty="0" smtClean="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smtClean="0">
                <a:latin typeface="Arial" panose="020B0604020202020204" pitchFamily="34" charset="0"/>
                <a:ea typeface="Calibri" panose="020F0502020204030204" pitchFamily="34" charset="0"/>
                <a:cs typeface="Times New Roman" panose="02020603050405020304" pitchFamily="18" charset="0"/>
              </a:rPr>
              <a:t>Promote &amp; Execute Innovation in Maternal Health Service Delivery</a:t>
            </a:r>
            <a:endParaRPr lang="en-US" sz="1800" b="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smtClean="0">
                <a:latin typeface="Arial" panose="020B0604020202020204" pitchFamily="34" charset="0"/>
                <a:ea typeface="Calibri" panose="020F0502020204030204" pitchFamily="34" charset="0"/>
                <a:cs typeface="Times New Roman" panose="02020603050405020304" pitchFamily="18" charset="0"/>
              </a:rPr>
              <a:t>In partnership with OWHFS/Title V, IL Administrative Perinatal Centers and the Perinatal Health Quality Collaborative:  </a:t>
            </a:r>
          </a:p>
          <a:p>
            <a:pPr marL="342900" marR="0" lvl="0" indent="-174625">
              <a:lnSpc>
                <a:spcPct val="107000"/>
              </a:lnSpc>
              <a:spcBef>
                <a:spcPts val="0"/>
              </a:spcBef>
              <a:spcAft>
                <a:spcPts val="0"/>
              </a:spcAft>
              <a:buFont typeface="Wingdings" panose="05000000000000000000" pitchFamily="2" charset="2"/>
              <a:buChar char=""/>
            </a:pPr>
            <a:r>
              <a:rPr lang="en-US" sz="1200" dirty="0" smtClean="0">
                <a:latin typeface="Arial" panose="020B0604020202020204" pitchFamily="34" charset="0"/>
                <a:ea typeface="Calibri" panose="020F0502020204030204" pitchFamily="34" charset="0"/>
                <a:cs typeface="Times New Roman" panose="02020603050405020304" pitchFamily="18" charset="0"/>
              </a:rPr>
              <a:t>Ensure that hospital providers receive trainings and are current on best practices related to maternal care including hypertension and hemorrhage</a:t>
            </a:r>
          </a:p>
          <a:p>
            <a:pPr marL="342900" marR="0" lvl="0" indent="-174625">
              <a:lnSpc>
                <a:spcPct val="107000"/>
              </a:lnSpc>
              <a:spcBef>
                <a:spcPts val="0"/>
              </a:spcBef>
              <a:spcAft>
                <a:spcPts val="0"/>
              </a:spcAft>
              <a:buFont typeface="Wingdings" panose="05000000000000000000" pitchFamily="2" charset="2"/>
              <a:buChar char=""/>
            </a:pPr>
            <a:r>
              <a:rPr lang="en-US" sz="1200" dirty="0" smtClean="0">
                <a:latin typeface="Arial" panose="020B0604020202020204" pitchFamily="34" charset="0"/>
                <a:ea typeface="Calibri" panose="020F0502020204030204" pitchFamily="34" charset="0"/>
                <a:cs typeface="Times New Roman" panose="02020603050405020304" pitchFamily="18" charset="0"/>
              </a:rPr>
              <a:t>And</a:t>
            </a:r>
            <a:r>
              <a:rPr lang="en-US" sz="1200" baseline="0" dirty="0" smtClean="0">
                <a:latin typeface="Arial" panose="020B0604020202020204" pitchFamily="34" charset="0"/>
                <a:ea typeface="Calibri" panose="020F0502020204030204" pitchFamily="34" charset="0"/>
                <a:cs typeface="Times New Roman" panose="02020603050405020304" pitchFamily="18" charset="0"/>
              </a:rPr>
              <a:t> </a:t>
            </a:r>
            <a:r>
              <a:rPr lang="en-US" sz="1200" dirty="0" smtClean="0">
                <a:latin typeface="Arial" panose="020B0604020202020204" pitchFamily="34" charset="0"/>
                <a:ea typeface="Calibri" panose="020F0502020204030204" pitchFamily="34" charset="0"/>
                <a:cs typeface="Times New Roman" panose="02020603050405020304" pitchFamily="18" charset="0"/>
              </a:rPr>
              <a:t>Work with Emergency Departments throughout IL to ensure that all are trained to ask women about current and recent pregnancies</a:t>
            </a: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indent="-174625">
              <a:lnSpc>
                <a:spcPct val="107000"/>
              </a:lnSpc>
              <a:spcBef>
                <a:spcPts val="0"/>
              </a:spcBef>
              <a:spcAft>
                <a:spcPts val="0"/>
              </a:spcAft>
            </a:pPr>
            <a:r>
              <a:rPr lang="en-US" sz="1200" dirty="0" smtClean="0">
                <a:latin typeface="Arial" panose="020B0604020202020204" pitchFamily="34" charset="0"/>
                <a:ea typeface="Calibri" panose="020F0502020204030204" pitchFamily="34" charset="0"/>
                <a:cs typeface="Times New Roman" panose="02020603050405020304" pitchFamily="18" charset="0"/>
              </a:rPr>
              <a:t> </a:t>
            </a: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174625">
              <a:lnSpc>
                <a:spcPct val="107000"/>
              </a:lnSpc>
              <a:spcBef>
                <a:spcPts val="0"/>
              </a:spcBef>
              <a:spcAft>
                <a:spcPts val="0"/>
              </a:spcAft>
              <a:buFont typeface="Wingdings" panose="05000000000000000000" pitchFamily="2" charset="2"/>
              <a:buChar char=""/>
            </a:pPr>
            <a:r>
              <a:rPr lang="en-US" sz="1200" dirty="0" smtClean="0">
                <a:latin typeface="Arial" panose="020B0604020202020204" pitchFamily="34" charset="0"/>
                <a:ea typeface="Calibri" panose="020F0502020204030204" pitchFamily="34" charset="0"/>
                <a:cs typeface="Times New Roman" panose="02020603050405020304" pitchFamily="18" charset="0"/>
              </a:rPr>
              <a:t>IL Perinatal Health Quality Collaborative will develop an initiative to improve birth equity and reduce prenatal and postpartum racial/ethnic disparities.</a:t>
            </a: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indent="-174625">
              <a:lnSpc>
                <a:spcPct val="107000"/>
              </a:lnSpc>
              <a:spcBef>
                <a:spcPts val="0"/>
              </a:spcBef>
              <a:spcAft>
                <a:spcPts val="0"/>
              </a:spcAft>
            </a:pPr>
            <a:r>
              <a:rPr lang="en-US" sz="1200" dirty="0" smtClean="0">
                <a:latin typeface="Arial" panose="020B0604020202020204" pitchFamily="34" charset="0"/>
                <a:ea typeface="Calibri" panose="020F0502020204030204" pitchFamily="34" charset="0"/>
                <a:cs typeface="Times New Roman" panose="02020603050405020304" pitchFamily="18" charset="0"/>
              </a:rPr>
              <a:t> </a:t>
            </a: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r>
              <a:rPr lang="en-US" dirty="0" smtClean="0"/>
              <a:t>Other projects</a:t>
            </a:r>
            <a:r>
              <a:rPr lang="en-US" baseline="0" dirty="0" smtClean="0"/>
              <a:t> of the grant include: </a:t>
            </a:r>
          </a:p>
          <a:p>
            <a:pPr marL="342900" marR="0" lvl="0" indent="-174625">
              <a:lnSpc>
                <a:spcPct val="107000"/>
              </a:lnSpc>
              <a:spcBef>
                <a:spcPts val="0"/>
              </a:spcBef>
              <a:spcAft>
                <a:spcPts val="0"/>
              </a:spcAft>
              <a:buFont typeface="Wingdings" panose="05000000000000000000" pitchFamily="2" charset="2"/>
              <a:buChar char=""/>
            </a:pPr>
            <a:r>
              <a:rPr lang="en-US" sz="1200" dirty="0" smtClean="0">
                <a:latin typeface="Arial" panose="020B0604020202020204" pitchFamily="34" charset="0"/>
                <a:ea typeface="Calibri" panose="020F0502020204030204" pitchFamily="34" charset="0"/>
                <a:cs typeface="Times New Roman" panose="02020603050405020304" pitchFamily="18" charset="0"/>
              </a:rPr>
              <a:t>Ensure that MIECHV and other IL perinatal home visitors are an active part of the Maternal Mortality Solution in IL. </a:t>
            </a: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indent="-174625">
              <a:lnSpc>
                <a:spcPct val="107000"/>
              </a:lnSpc>
              <a:spcBef>
                <a:spcPts val="0"/>
              </a:spcBef>
              <a:spcAft>
                <a:spcPts val="0"/>
              </a:spcAft>
            </a:pPr>
            <a:r>
              <a:rPr lang="en-US" sz="1200" dirty="0" smtClean="0">
                <a:latin typeface="Arial" panose="020B0604020202020204" pitchFamily="34" charset="0"/>
                <a:ea typeface="Calibri" panose="020F0502020204030204" pitchFamily="34" charset="0"/>
                <a:cs typeface="Times New Roman" panose="02020603050405020304" pitchFamily="18" charset="0"/>
              </a:rPr>
              <a:t> </a:t>
            </a: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174625">
              <a:lnSpc>
                <a:spcPct val="107000"/>
              </a:lnSpc>
              <a:spcBef>
                <a:spcPts val="0"/>
              </a:spcBef>
              <a:spcAft>
                <a:spcPts val="0"/>
              </a:spcAft>
              <a:buFont typeface="Wingdings" panose="05000000000000000000" pitchFamily="2" charset="2"/>
              <a:buChar char=""/>
            </a:pPr>
            <a:r>
              <a:rPr lang="en-US" sz="1200" dirty="0" smtClean="0">
                <a:latin typeface="Arial" panose="020B0604020202020204" pitchFamily="34" charset="0"/>
                <a:ea typeface="Calibri" panose="020F0502020204030204" pitchFamily="34" charset="0"/>
                <a:cs typeface="Times New Roman" panose="02020603050405020304" pitchFamily="18" charset="0"/>
              </a:rPr>
              <a:t>Enhance the work of Illinois </a:t>
            </a:r>
            <a:r>
              <a:rPr lang="en-US" sz="1200" dirty="0" err="1" smtClean="0">
                <a:latin typeface="Arial" panose="020B0604020202020204" pitchFamily="34" charset="0"/>
                <a:ea typeface="Calibri" panose="020F0502020204030204" pitchFamily="34" charset="0"/>
                <a:cs typeface="Times New Roman" panose="02020603050405020304" pitchFamily="18" charset="0"/>
              </a:rPr>
              <a:t>DocAssist</a:t>
            </a:r>
            <a:r>
              <a:rPr lang="en-US" sz="1200" dirty="0" smtClean="0">
                <a:latin typeface="Arial" panose="020B0604020202020204" pitchFamily="34" charset="0"/>
                <a:ea typeface="Calibri" panose="020F0502020204030204" pitchFamily="34" charset="0"/>
                <a:cs typeface="Times New Roman" panose="02020603050405020304" pitchFamily="18" charset="0"/>
              </a:rPr>
              <a:t> to expand psychiatric consultation telehealth services in central and southern IL.</a:t>
            </a: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indent="-174625">
              <a:lnSpc>
                <a:spcPct val="107000"/>
              </a:lnSpc>
              <a:spcBef>
                <a:spcPts val="0"/>
              </a:spcBef>
              <a:spcAft>
                <a:spcPts val="0"/>
              </a:spcAft>
            </a:pPr>
            <a:r>
              <a:rPr lang="en-US" sz="1200" dirty="0" smtClean="0">
                <a:latin typeface="Arial" panose="020B0604020202020204" pitchFamily="34" charset="0"/>
                <a:ea typeface="Calibri" panose="020F0502020204030204" pitchFamily="34" charset="0"/>
                <a:cs typeface="Times New Roman" panose="02020603050405020304" pitchFamily="18" charset="0"/>
              </a:rPr>
              <a:t> </a:t>
            </a: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174625">
              <a:lnSpc>
                <a:spcPct val="107000"/>
              </a:lnSpc>
              <a:spcBef>
                <a:spcPts val="0"/>
              </a:spcBef>
              <a:spcAft>
                <a:spcPts val="800"/>
              </a:spcAft>
              <a:buFont typeface="Wingdings" panose="05000000000000000000" pitchFamily="2" charset="2"/>
              <a:buChar char=""/>
            </a:pPr>
            <a:r>
              <a:rPr lang="en-US" sz="1200" dirty="0" smtClean="0">
                <a:latin typeface="Arial" panose="020B0604020202020204" pitchFamily="34" charset="0"/>
                <a:ea typeface="Calibri" panose="020F0502020204030204" pitchFamily="34" charset="0"/>
                <a:cs typeface="Times New Roman" panose="02020603050405020304" pitchFamily="18" charset="0"/>
              </a:rPr>
              <a:t>Develop and implement an innovative approach to postpartum care (Two Generation) and develop a Two Generation Postpartum Care Research and Training Center. </a:t>
            </a: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25</a:t>
            </a:fld>
            <a:endParaRPr lang="en-US" altLang="en-US"/>
          </a:p>
        </p:txBody>
      </p:sp>
    </p:spTree>
    <p:extLst>
      <p:ext uri="{BB962C8B-B14F-4D97-AF65-F5344CB8AC3E}">
        <p14:creationId xmlns:p14="http://schemas.microsoft.com/office/powerpoint/2010/main" val="14091008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26</a:t>
            </a:fld>
            <a:endParaRPr lang="en-US" altLang="en-US"/>
          </a:p>
        </p:txBody>
      </p:sp>
    </p:spTree>
    <p:extLst>
      <p:ext uri="{BB962C8B-B14F-4D97-AF65-F5344CB8AC3E}">
        <p14:creationId xmlns:p14="http://schemas.microsoft.com/office/powerpoint/2010/main" val="1442238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28</a:t>
            </a:fld>
            <a:endParaRPr lang="en-US" altLang="en-US"/>
          </a:p>
        </p:txBody>
      </p:sp>
    </p:spTree>
    <p:extLst>
      <p:ext uri="{BB962C8B-B14F-4D97-AF65-F5344CB8AC3E}">
        <p14:creationId xmlns:p14="http://schemas.microsoft.com/office/powerpoint/2010/main" val="2148102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29</a:t>
            </a:fld>
            <a:endParaRPr lang="en-US" altLang="en-US"/>
          </a:p>
        </p:txBody>
      </p:sp>
    </p:spTree>
    <p:extLst>
      <p:ext uri="{BB962C8B-B14F-4D97-AF65-F5344CB8AC3E}">
        <p14:creationId xmlns:p14="http://schemas.microsoft.com/office/powerpoint/2010/main" val="16817738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30</a:t>
            </a:fld>
            <a:endParaRPr lang="en-US" altLang="en-US"/>
          </a:p>
        </p:txBody>
      </p:sp>
    </p:spTree>
    <p:extLst>
      <p:ext uri="{BB962C8B-B14F-4D97-AF65-F5344CB8AC3E}">
        <p14:creationId xmlns:p14="http://schemas.microsoft.com/office/powerpoint/2010/main" val="2413025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31</a:t>
            </a:fld>
            <a:endParaRPr lang="en-US" altLang="en-US"/>
          </a:p>
        </p:txBody>
      </p:sp>
    </p:spTree>
    <p:extLst>
      <p:ext uri="{BB962C8B-B14F-4D97-AF65-F5344CB8AC3E}">
        <p14:creationId xmlns:p14="http://schemas.microsoft.com/office/powerpoint/2010/main" val="1950051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32</a:t>
            </a:fld>
            <a:endParaRPr lang="en-US" altLang="en-US"/>
          </a:p>
        </p:txBody>
      </p:sp>
    </p:spTree>
    <p:extLst>
      <p:ext uri="{BB962C8B-B14F-4D97-AF65-F5344CB8AC3E}">
        <p14:creationId xmlns:p14="http://schemas.microsoft.com/office/powerpoint/2010/main" val="21060275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Quarter, Region, Level, birth volume,</a:t>
            </a:r>
          </a:p>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33</a:t>
            </a:fld>
            <a:endParaRPr lang="en-US" altLang="en-US"/>
          </a:p>
        </p:txBody>
      </p:sp>
    </p:spTree>
    <p:extLst>
      <p:ext uri="{BB962C8B-B14F-4D97-AF65-F5344CB8AC3E}">
        <p14:creationId xmlns:p14="http://schemas.microsoft.com/office/powerpoint/2010/main" val="26526521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Quarter, Region, Level, birth volume,</a:t>
            </a:r>
          </a:p>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34</a:t>
            </a:fld>
            <a:endParaRPr lang="en-US" altLang="en-US"/>
          </a:p>
        </p:txBody>
      </p:sp>
    </p:spTree>
    <p:extLst>
      <p:ext uri="{BB962C8B-B14F-4D97-AF65-F5344CB8AC3E}">
        <p14:creationId xmlns:p14="http://schemas.microsoft.com/office/powerpoint/2010/main" val="3706723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ONA</a:t>
            </a:r>
            <a:r>
              <a:rPr lang="en-US" baseline="0" dirty="0" smtClean="0"/>
              <a:t> Update</a:t>
            </a:r>
            <a:endParaRPr lang="en-US" dirty="0" smtClean="0"/>
          </a:p>
        </p:txBody>
      </p:sp>
      <p:sp>
        <p:nvSpPr>
          <p:cNvPr id="4608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p>
        </p:txBody>
      </p:sp>
    </p:spTree>
    <p:extLst>
      <p:ext uri="{BB962C8B-B14F-4D97-AF65-F5344CB8AC3E}">
        <p14:creationId xmlns:p14="http://schemas.microsoft.com/office/powerpoint/2010/main" val="13462323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Quarter, Region, Level, birth volume,</a:t>
            </a:r>
          </a:p>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35</a:t>
            </a:fld>
            <a:endParaRPr lang="en-US" altLang="en-US"/>
          </a:p>
        </p:txBody>
      </p:sp>
    </p:spTree>
    <p:extLst>
      <p:ext uri="{BB962C8B-B14F-4D97-AF65-F5344CB8AC3E}">
        <p14:creationId xmlns:p14="http://schemas.microsoft.com/office/powerpoint/2010/main" val="10647432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36</a:t>
            </a:fld>
            <a:endParaRPr lang="en-US" altLang="en-US"/>
          </a:p>
        </p:txBody>
      </p:sp>
    </p:spTree>
    <p:extLst>
      <p:ext uri="{BB962C8B-B14F-4D97-AF65-F5344CB8AC3E}">
        <p14:creationId xmlns:p14="http://schemas.microsoft.com/office/powerpoint/2010/main" val="38101989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Quarter, Region, Level, birth volume,</a:t>
            </a:r>
          </a:p>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37</a:t>
            </a:fld>
            <a:endParaRPr lang="en-US" altLang="en-US"/>
          </a:p>
        </p:txBody>
      </p:sp>
    </p:spTree>
    <p:extLst>
      <p:ext uri="{BB962C8B-B14F-4D97-AF65-F5344CB8AC3E}">
        <p14:creationId xmlns:p14="http://schemas.microsoft.com/office/powerpoint/2010/main" val="25846822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Quarter, Region, Level, birth volume,</a:t>
            </a:r>
          </a:p>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38</a:t>
            </a:fld>
            <a:endParaRPr lang="en-US" altLang="en-US"/>
          </a:p>
        </p:txBody>
      </p:sp>
    </p:spTree>
    <p:extLst>
      <p:ext uri="{BB962C8B-B14F-4D97-AF65-F5344CB8AC3E}">
        <p14:creationId xmlns:p14="http://schemas.microsoft.com/office/powerpoint/2010/main" val="34158804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smtClean="0"/>
              <a:t>Quarter, Region, Level, birth volume,</a:t>
            </a:r>
          </a:p>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39</a:t>
            </a:fld>
            <a:endParaRPr lang="en-US" altLang="en-US"/>
          </a:p>
        </p:txBody>
      </p:sp>
    </p:spTree>
    <p:extLst>
      <p:ext uri="{BB962C8B-B14F-4D97-AF65-F5344CB8AC3E}">
        <p14:creationId xmlns:p14="http://schemas.microsoft.com/office/powerpoint/2010/main" val="8564992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gn="l"/>
            <a:endParaRPr lang="en-US" dirty="0" smtClean="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40</a:t>
            </a:fld>
            <a:endParaRPr lang="en-US" altLang="en-US"/>
          </a:p>
        </p:txBody>
      </p:sp>
    </p:spTree>
    <p:extLst>
      <p:ext uri="{BB962C8B-B14F-4D97-AF65-F5344CB8AC3E}">
        <p14:creationId xmlns:p14="http://schemas.microsoft.com/office/powerpoint/2010/main" val="31571046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9966158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690563"/>
            <a:ext cx="4600575" cy="34512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16503">
              <a:defRPr/>
            </a:pPr>
            <a:fld id="{799399BA-D265-4DD5-B172-CF7BBEF04538}" type="slidenum">
              <a:rPr lang="en-US" altLang="en-US">
                <a:solidFill>
                  <a:prstClr val="black"/>
                </a:solidFill>
              </a:rPr>
              <a:pPr defTabSz="916503">
                <a:defRPr/>
              </a:pPr>
              <a:t>45</a:t>
            </a:fld>
            <a:endParaRPr lang="en-US" altLang="en-US" dirty="0">
              <a:solidFill>
                <a:prstClr val="black"/>
              </a:solidFill>
            </a:endParaRPr>
          </a:p>
        </p:txBody>
      </p:sp>
    </p:spTree>
    <p:extLst>
      <p:ext uri="{BB962C8B-B14F-4D97-AF65-F5344CB8AC3E}">
        <p14:creationId xmlns:p14="http://schemas.microsoft.com/office/powerpoint/2010/main" val="8650980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Added 10/22/19</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3437276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093788" y="679450"/>
            <a:ext cx="4522787" cy="33940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aseline="0"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31597" indent="-281383">
              <a:defRPr>
                <a:solidFill>
                  <a:schemeClr val="tx1"/>
                </a:solidFill>
                <a:latin typeface="Arial" pitchFamily="34" charset="0"/>
                <a:ea typeface="MS PGothic" pitchFamily="34" charset="-128"/>
              </a:defRPr>
            </a:lvl2pPr>
            <a:lvl3pPr marL="1125533" indent="-225107">
              <a:defRPr>
                <a:solidFill>
                  <a:schemeClr val="tx1"/>
                </a:solidFill>
                <a:latin typeface="Arial" pitchFamily="34" charset="0"/>
                <a:ea typeface="MS PGothic" pitchFamily="34" charset="-128"/>
              </a:defRPr>
            </a:lvl3pPr>
            <a:lvl4pPr marL="1575745" indent="-225107">
              <a:defRPr>
                <a:solidFill>
                  <a:schemeClr val="tx1"/>
                </a:solidFill>
                <a:latin typeface="Arial" pitchFamily="34" charset="0"/>
                <a:ea typeface="MS PGothic" pitchFamily="34" charset="-128"/>
              </a:defRPr>
            </a:lvl4pPr>
            <a:lvl5pPr marL="2025959" indent="-225107">
              <a:defRPr>
                <a:solidFill>
                  <a:schemeClr val="tx1"/>
                </a:solidFill>
                <a:latin typeface="Arial" pitchFamily="34" charset="0"/>
                <a:ea typeface="MS PGothic" pitchFamily="34" charset="-128"/>
              </a:defRPr>
            </a:lvl5pPr>
            <a:lvl6pPr marL="2476173" indent="-225107" eaLnBrk="0" fontAlgn="base" hangingPunct="0">
              <a:spcBef>
                <a:spcPct val="0"/>
              </a:spcBef>
              <a:spcAft>
                <a:spcPct val="0"/>
              </a:spcAft>
              <a:defRPr>
                <a:solidFill>
                  <a:schemeClr val="tx1"/>
                </a:solidFill>
                <a:latin typeface="Arial" pitchFamily="34" charset="0"/>
                <a:ea typeface="MS PGothic" pitchFamily="34" charset="-128"/>
              </a:defRPr>
            </a:lvl6pPr>
            <a:lvl7pPr marL="2926386" indent="-225107" eaLnBrk="0" fontAlgn="base" hangingPunct="0">
              <a:spcBef>
                <a:spcPct val="0"/>
              </a:spcBef>
              <a:spcAft>
                <a:spcPct val="0"/>
              </a:spcAft>
              <a:defRPr>
                <a:solidFill>
                  <a:schemeClr val="tx1"/>
                </a:solidFill>
                <a:latin typeface="Arial" pitchFamily="34" charset="0"/>
                <a:ea typeface="MS PGothic" pitchFamily="34" charset="-128"/>
              </a:defRPr>
            </a:lvl7pPr>
            <a:lvl8pPr marL="3376598" indent="-225107" eaLnBrk="0" fontAlgn="base" hangingPunct="0">
              <a:spcBef>
                <a:spcPct val="0"/>
              </a:spcBef>
              <a:spcAft>
                <a:spcPct val="0"/>
              </a:spcAft>
              <a:defRPr>
                <a:solidFill>
                  <a:schemeClr val="tx1"/>
                </a:solidFill>
                <a:latin typeface="Arial" pitchFamily="34" charset="0"/>
                <a:ea typeface="MS PGothic" pitchFamily="34" charset="-128"/>
              </a:defRPr>
            </a:lvl8pPr>
            <a:lvl9pPr marL="3826810" indent="-225107" eaLnBrk="0" fontAlgn="base" hangingPunct="0">
              <a:spcBef>
                <a:spcPct val="0"/>
              </a:spcBef>
              <a:spcAft>
                <a:spcPct val="0"/>
              </a:spcAft>
              <a:defRPr>
                <a:solidFill>
                  <a:schemeClr val="tx1"/>
                </a:solidFill>
                <a:latin typeface="Arial" pitchFamily="34" charset="0"/>
                <a:ea typeface="MS PGothic"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E33F94C-C7C4-40F1-8D43-2A90996B2406}" type="slidenum">
              <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077584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ONA Update</a:t>
            </a:r>
          </a:p>
        </p:txBody>
      </p:sp>
      <p:sp>
        <p:nvSpPr>
          <p:cNvPr id="4608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p>
        </p:txBody>
      </p:sp>
    </p:spTree>
    <p:extLst>
      <p:ext uri="{BB962C8B-B14F-4D97-AF65-F5344CB8AC3E}">
        <p14:creationId xmlns:p14="http://schemas.microsoft.com/office/powerpoint/2010/main" val="42685576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smart</a:t>
            </a:r>
            <a:r>
              <a:rPr lang="en-US" baseline="0" dirty="0" smtClean="0"/>
              <a:t> aim date again – May 2022?</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BC8628B-D017-4ABD-84D4-3F37B064EA7E}"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4754744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53 hospitals currently signed up.  52 completed the readiness</a:t>
            </a:r>
            <a:r>
              <a:rPr lang="en-US" baseline="0" dirty="0" smtClean="0"/>
              <a:t> form.  </a:t>
            </a:r>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54</a:t>
            </a:fld>
            <a:endParaRPr lang="en-US" altLang="en-US"/>
          </a:p>
        </p:txBody>
      </p:sp>
    </p:spTree>
    <p:extLst>
      <p:ext uri="{BB962C8B-B14F-4D97-AF65-F5344CB8AC3E}">
        <p14:creationId xmlns:p14="http://schemas.microsoft.com/office/powerpoint/2010/main" val="8047192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69%</a:t>
            </a:r>
          </a:p>
          <a:p>
            <a:r>
              <a:rPr lang="en-US" dirty="0" smtClean="0"/>
              <a:t>No: 21%</a:t>
            </a:r>
          </a:p>
          <a:p>
            <a:r>
              <a:rPr lang="en-US" dirty="0" smtClean="0"/>
              <a:t>Unsure: 10%</a:t>
            </a:r>
          </a:p>
          <a:p>
            <a:r>
              <a:rPr lang="en-US" dirty="0" smtClean="0"/>
              <a:t>N=51</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909761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Yes:</a:t>
            </a:r>
            <a:r>
              <a:rPr lang="en-US" sz="900" baseline="0" dirty="0" smtClean="0"/>
              <a:t> 53%</a:t>
            </a:r>
          </a:p>
          <a:p>
            <a:r>
              <a:rPr lang="en-US" sz="900" baseline="0" dirty="0" smtClean="0"/>
              <a:t>No: 31%</a:t>
            </a:r>
          </a:p>
          <a:p>
            <a:r>
              <a:rPr lang="en-US" sz="900" baseline="0" dirty="0" smtClean="0"/>
              <a:t>Unsure: 16%</a:t>
            </a:r>
            <a:endParaRPr lang="en-US" sz="900" dirty="0" smtClean="0"/>
          </a:p>
          <a:p>
            <a:r>
              <a:rPr lang="en-US" sz="1100" dirty="0" smtClean="0"/>
              <a:t>N=51</a:t>
            </a:r>
            <a:endParaRPr lang="en-US" sz="11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1878949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31%</a:t>
            </a:r>
          </a:p>
          <a:p>
            <a:r>
              <a:rPr lang="en-US" dirty="0" smtClean="0"/>
              <a:t>No: 46%</a:t>
            </a:r>
          </a:p>
          <a:p>
            <a:r>
              <a:rPr lang="en-US" dirty="0" smtClean="0"/>
              <a:t>Unsure: 23%</a:t>
            </a:r>
          </a:p>
          <a:p>
            <a:r>
              <a:rPr lang="en-US" dirty="0" smtClean="0"/>
              <a:t>N=52</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9642450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25%</a:t>
            </a:r>
          </a:p>
          <a:p>
            <a:r>
              <a:rPr lang="en-US" dirty="0" smtClean="0"/>
              <a:t>No: 63%</a:t>
            </a:r>
          </a:p>
          <a:p>
            <a:r>
              <a:rPr lang="en-US" dirty="0" smtClean="0"/>
              <a:t>Unsure: 12%</a:t>
            </a:r>
          </a:p>
          <a:p>
            <a:r>
              <a:rPr lang="en-US" dirty="0" smtClean="0"/>
              <a:t>N=52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0488989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17%</a:t>
            </a:r>
          </a:p>
          <a:p>
            <a:r>
              <a:rPr lang="en-US" dirty="0" smtClean="0"/>
              <a:t>No: 77%</a:t>
            </a:r>
          </a:p>
          <a:p>
            <a:r>
              <a:rPr lang="en-US" dirty="0" smtClean="0"/>
              <a:t>Unsure: 6%</a:t>
            </a:r>
          </a:p>
          <a:p>
            <a:r>
              <a:rPr lang="en-US" dirty="0" smtClean="0"/>
              <a:t>N=52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0558235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a:t>
            </a:r>
            <a:r>
              <a:rPr lang="en-US" baseline="0" dirty="0" smtClean="0"/>
              <a:t> 10%</a:t>
            </a:r>
          </a:p>
          <a:p>
            <a:r>
              <a:rPr lang="en-US" baseline="0" dirty="0" smtClean="0"/>
              <a:t>No: 82%</a:t>
            </a:r>
          </a:p>
          <a:p>
            <a:r>
              <a:rPr lang="en-US" baseline="0" dirty="0" smtClean="0"/>
              <a:t>Unsure: 8%</a:t>
            </a:r>
            <a:endParaRPr lang="en-US" dirty="0" smtClean="0"/>
          </a:p>
          <a:p>
            <a:r>
              <a:rPr lang="en-US" dirty="0" smtClean="0"/>
              <a:t>N=52</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663472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E4733B-ED6A-429B-9501-B0F63ABEBBC5}"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46380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a:lnSpc>
                <a:spcPct val="107000"/>
              </a:lnSpc>
              <a:spcAft>
                <a:spcPts val="800"/>
              </a:spcAft>
            </a:pPr>
            <a:r>
              <a:rPr lang="en-US" sz="1800" b="1" dirty="0">
                <a:latin typeface="Arial" panose="020B0604020202020204" pitchFamily="34" charset="0"/>
                <a:ea typeface="Calibri" panose="020F0502020204030204" pitchFamily="34" charset="0"/>
                <a:cs typeface="Times New Roman" panose="02020603050405020304" pitchFamily="18" charset="0"/>
              </a:rPr>
              <a:t>I Promote IL is</a:t>
            </a:r>
            <a:r>
              <a:rPr lang="en-US" sz="1800" b="1" baseline="0" dirty="0">
                <a:latin typeface="Arial" panose="020B0604020202020204" pitchFamily="34" charset="0"/>
                <a:ea typeface="Calibri" panose="020F0502020204030204" pitchFamily="34" charset="0"/>
                <a:cs typeface="Times New Roman" panose="02020603050405020304" pitchFamily="18" charset="0"/>
              </a:rPr>
              <a:t> an acronym for Innovations to Improve Maternal Outcomes in Illinois.  The I-promote team, </a:t>
            </a:r>
            <a:r>
              <a:rPr lang="en-US" sz="1800" b="1" dirty="0">
                <a:latin typeface="Arial" panose="020B0604020202020204" pitchFamily="34" charset="0"/>
                <a:ea typeface="Calibri" panose="020F0502020204030204" pitchFamily="34" charset="0"/>
                <a:cs typeface="Times New Roman" panose="02020603050405020304" pitchFamily="18" charset="0"/>
              </a:rPr>
              <a:t>Illinois</a:t>
            </a:r>
            <a:r>
              <a:rPr lang="en-US" sz="1800" b="1" baseline="0" dirty="0">
                <a:latin typeface="Arial" panose="020B0604020202020204" pitchFamily="34" charset="0"/>
                <a:ea typeface="Calibri" panose="020F0502020204030204" pitchFamily="34" charset="0"/>
                <a:cs typeface="Times New Roman" panose="02020603050405020304" pitchFamily="18" charset="0"/>
              </a:rPr>
              <a:t> Department of Public Health Office of Women’s Services, Administrative Perinatal Centers and ILPQC are partners on the following three goals:  </a:t>
            </a:r>
            <a:endParaRPr lang="en-US" sz="18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8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a:latin typeface="Arial" panose="020B0604020202020204" pitchFamily="34" charset="0"/>
                <a:ea typeface="Calibri" panose="020F0502020204030204" pitchFamily="34" charset="0"/>
                <a:cs typeface="Times New Roman" panose="02020603050405020304" pitchFamily="18" charset="0"/>
              </a:rPr>
              <a:t>Establish a State-Focused Maternal Health Task Force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174625">
              <a:lnSpc>
                <a:spcPct val="107000"/>
              </a:lnSpc>
              <a:spcBef>
                <a:spcPts val="0"/>
              </a:spcBef>
              <a:spcAft>
                <a:spcPts val="800"/>
              </a:spcAft>
              <a:buFont typeface="Wingdings" panose="05000000000000000000" pitchFamily="2" charset="2"/>
              <a:buChar char=""/>
            </a:pPr>
            <a:r>
              <a:rPr lang="en-US" sz="1200" dirty="0">
                <a:latin typeface="Arial" panose="020B0604020202020204" pitchFamily="34" charset="0"/>
                <a:ea typeface="Calibri" panose="020F0502020204030204" pitchFamily="34" charset="0"/>
                <a:cs typeface="Times New Roman" panose="02020603050405020304" pitchFamily="18" charset="0"/>
              </a:rPr>
              <a:t>I PROMOTE-IL &amp; IDPH’s OWHFS/Title V will form a task force and develop a strategic plan to improve maternal health outcomes in IL. </a:t>
            </a:r>
          </a:p>
          <a:p>
            <a:pPr marL="342900" marR="0" lvl="0" indent="-174625">
              <a:lnSpc>
                <a:spcPct val="107000"/>
              </a:lnSpc>
              <a:spcBef>
                <a:spcPts val="0"/>
              </a:spcBef>
              <a:spcAft>
                <a:spcPts val="800"/>
              </a:spcAft>
              <a:buFont typeface="Wingdings" panose="05000000000000000000" pitchFamily="2" charset="2"/>
              <a:buChar char=""/>
            </a:pPr>
            <a:r>
              <a:rPr lang="en-US" sz="1200" dirty="0">
                <a:latin typeface="Arial" panose="020B0604020202020204" pitchFamily="34" charset="0"/>
                <a:ea typeface="Calibri" panose="020F0502020204030204" pitchFamily="34" charset="0"/>
                <a:cs typeface="Times New Roman" panose="02020603050405020304" pitchFamily="18" charset="0"/>
              </a:rPr>
              <a:t>Collaborate with IDPH in implementation of Maternal Health Summit.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2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a:latin typeface="Arial" panose="020B0604020202020204" pitchFamily="34" charset="0"/>
                <a:ea typeface="Calibri" panose="020F0502020204030204" pitchFamily="34" charset="0"/>
                <a:cs typeface="Times New Roman" panose="02020603050405020304" pitchFamily="18" charset="0"/>
              </a:rPr>
              <a:t>Improve State-Level Maternal Health Data/Surveillance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174625">
              <a:lnSpc>
                <a:spcPct val="107000"/>
              </a:lnSpc>
              <a:spcBef>
                <a:spcPts val="0"/>
              </a:spcBef>
              <a:spcAft>
                <a:spcPts val="0"/>
              </a:spcAft>
              <a:buFont typeface="Wingdings" panose="05000000000000000000" pitchFamily="2" charset="2"/>
              <a:buChar char=""/>
            </a:pPr>
            <a:r>
              <a:rPr lang="en-US" sz="1200" dirty="0">
                <a:latin typeface="Arial" panose="020B0604020202020204" pitchFamily="34" charset="0"/>
                <a:ea typeface="Calibri" panose="020F0502020204030204" pitchFamily="34" charset="0"/>
                <a:cs typeface="Times New Roman" panose="02020603050405020304" pitchFamily="18" charset="0"/>
              </a:rPr>
              <a:t>I PROMOTE-IL &amp; IDPH’s OWHFS/Title V will enhance state-level maternal health data surveillance efforts.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indent="-174625">
              <a:lnSpc>
                <a:spcPct val="107000"/>
              </a:lnSpc>
              <a:spcBef>
                <a:spcPts val="0"/>
              </a:spcBef>
              <a:spcAft>
                <a:spcPts val="0"/>
              </a:spcAft>
            </a:pPr>
            <a:r>
              <a:rPr lang="en-US" sz="1200" dirty="0">
                <a:latin typeface="Arial" panose="020B0604020202020204" pitchFamily="34"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174625">
              <a:lnSpc>
                <a:spcPct val="107000"/>
              </a:lnSpc>
              <a:spcBef>
                <a:spcPts val="0"/>
              </a:spcBef>
              <a:spcAft>
                <a:spcPts val="800"/>
              </a:spcAft>
              <a:buFont typeface="Wingdings" panose="05000000000000000000" pitchFamily="2" charset="2"/>
              <a:buChar char=""/>
            </a:pPr>
            <a:r>
              <a:rPr lang="en-US" sz="1200" dirty="0">
                <a:latin typeface="Arial" panose="020B0604020202020204" pitchFamily="34" charset="0"/>
                <a:ea typeface="Calibri" panose="020F0502020204030204" pitchFamily="34" charset="0"/>
                <a:cs typeface="Times New Roman" panose="02020603050405020304" pitchFamily="18" charset="0"/>
              </a:rPr>
              <a:t>Analysis based on two MM committees and process to review SMM. Data findings will be disseminated to stakeholders and the public.</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000" b="1"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dirty="0">
                <a:latin typeface="Arial" panose="020B0604020202020204" pitchFamily="34" charset="0"/>
                <a:ea typeface="Calibri" panose="020F0502020204030204" pitchFamily="34" charset="0"/>
                <a:cs typeface="Times New Roman" panose="02020603050405020304" pitchFamily="18" charset="0"/>
              </a:rPr>
              <a:t>Promote &amp; Execute Innovation in Maternal Health Service Delivery</a:t>
            </a:r>
            <a:endParaRPr lang="en-US" sz="1800" b="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Arial" panose="020B0604020202020204" pitchFamily="34" charset="0"/>
                <a:ea typeface="Calibri" panose="020F0502020204030204" pitchFamily="34" charset="0"/>
                <a:cs typeface="Times New Roman" panose="02020603050405020304" pitchFamily="18" charset="0"/>
              </a:rPr>
              <a:t>In partnership with OWHFS/Title V, IL Administrative Perinatal Centers and the Perinatal Health Quality Collaborative:  </a:t>
            </a:r>
          </a:p>
          <a:p>
            <a:pPr marL="342900" marR="0" lvl="0" indent="-174625">
              <a:lnSpc>
                <a:spcPct val="107000"/>
              </a:lnSpc>
              <a:spcBef>
                <a:spcPts val="0"/>
              </a:spcBef>
              <a:spcAft>
                <a:spcPts val="0"/>
              </a:spcAft>
              <a:buFont typeface="Wingdings" panose="05000000000000000000" pitchFamily="2" charset="2"/>
              <a:buChar char=""/>
            </a:pPr>
            <a:r>
              <a:rPr lang="en-US" sz="1200" dirty="0">
                <a:latin typeface="Arial" panose="020B0604020202020204" pitchFamily="34" charset="0"/>
                <a:ea typeface="Calibri" panose="020F0502020204030204" pitchFamily="34" charset="0"/>
                <a:cs typeface="Times New Roman" panose="02020603050405020304" pitchFamily="18" charset="0"/>
              </a:rPr>
              <a:t>Ensure that hospital providers receive trainings and are current on best practices related to maternal care including hypertension and hemorrhage</a:t>
            </a:r>
          </a:p>
          <a:p>
            <a:pPr marL="342900" marR="0" lvl="0" indent="-174625">
              <a:lnSpc>
                <a:spcPct val="107000"/>
              </a:lnSpc>
              <a:spcBef>
                <a:spcPts val="0"/>
              </a:spcBef>
              <a:spcAft>
                <a:spcPts val="0"/>
              </a:spcAft>
              <a:buFont typeface="Wingdings" panose="05000000000000000000" pitchFamily="2" charset="2"/>
              <a:buChar char=""/>
            </a:pPr>
            <a:r>
              <a:rPr lang="en-US" sz="1200" dirty="0">
                <a:latin typeface="Arial" panose="020B0604020202020204" pitchFamily="34" charset="0"/>
                <a:ea typeface="Calibri" panose="020F0502020204030204" pitchFamily="34" charset="0"/>
                <a:cs typeface="Times New Roman" panose="02020603050405020304" pitchFamily="18" charset="0"/>
              </a:rPr>
              <a:t>And</a:t>
            </a:r>
            <a:r>
              <a:rPr lang="en-US" sz="1200" baseline="0" dirty="0">
                <a:latin typeface="Arial" panose="020B0604020202020204" pitchFamily="34" charset="0"/>
                <a:ea typeface="Calibri" panose="020F0502020204030204" pitchFamily="34" charset="0"/>
                <a:cs typeface="Times New Roman" panose="02020603050405020304" pitchFamily="18" charset="0"/>
              </a:rPr>
              <a:t> </a:t>
            </a:r>
            <a:r>
              <a:rPr lang="en-US" sz="1200" dirty="0">
                <a:latin typeface="Arial" panose="020B0604020202020204" pitchFamily="34" charset="0"/>
                <a:ea typeface="Calibri" panose="020F0502020204030204" pitchFamily="34" charset="0"/>
                <a:cs typeface="Times New Roman" panose="02020603050405020304" pitchFamily="18" charset="0"/>
              </a:rPr>
              <a:t>Work with Emergency Departments throughout IL to ensure that all are trained to ask women about current and recent pregnancies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indent="-174625">
              <a:lnSpc>
                <a:spcPct val="107000"/>
              </a:lnSpc>
              <a:spcBef>
                <a:spcPts val="0"/>
              </a:spcBef>
              <a:spcAft>
                <a:spcPts val="0"/>
              </a:spcAft>
            </a:pPr>
            <a:r>
              <a:rPr lang="en-US" sz="1200" dirty="0">
                <a:latin typeface="Arial" panose="020B0604020202020204" pitchFamily="34"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174625">
              <a:lnSpc>
                <a:spcPct val="107000"/>
              </a:lnSpc>
              <a:spcBef>
                <a:spcPts val="0"/>
              </a:spcBef>
              <a:spcAft>
                <a:spcPts val="0"/>
              </a:spcAft>
              <a:buFont typeface="Wingdings" panose="05000000000000000000" pitchFamily="2" charset="2"/>
              <a:buChar char=""/>
            </a:pPr>
            <a:r>
              <a:rPr lang="en-US" sz="1200" dirty="0">
                <a:latin typeface="Arial" panose="020B0604020202020204" pitchFamily="34" charset="0"/>
                <a:ea typeface="Calibri" panose="020F0502020204030204" pitchFamily="34" charset="0"/>
                <a:cs typeface="Times New Roman" panose="02020603050405020304" pitchFamily="18" charset="0"/>
              </a:rPr>
              <a:t>IL Perinatal Health Quality Collaborative will develop an initiative to improve birth equity and reduce prenatal and postpartum racial/ethnic disparities.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indent="-174625">
              <a:lnSpc>
                <a:spcPct val="107000"/>
              </a:lnSpc>
              <a:spcBef>
                <a:spcPts val="0"/>
              </a:spcBef>
              <a:spcAft>
                <a:spcPts val="0"/>
              </a:spcAft>
            </a:pPr>
            <a:r>
              <a:rPr lang="en-US" sz="1200" dirty="0">
                <a:latin typeface="Arial" panose="020B0604020202020204" pitchFamily="34"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Other projects</a:t>
            </a:r>
            <a:r>
              <a:rPr lang="en-US" baseline="0" dirty="0"/>
              <a:t> of the grant include: </a:t>
            </a:r>
          </a:p>
          <a:p>
            <a:pPr marL="342900" marR="0" lvl="0" indent="-174625">
              <a:lnSpc>
                <a:spcPct val="107000"/>
              </a:lnSpc>
              <a:spcBef>
                <a:spcPts val="0"/>
              </a:spcBef>
              <a:spcAft>
                <a:spcPts val="0"/>
              </a:spcAft>
              <a:buFont typeface="Wingdings" panose="05000000000000000000" pitchFamily="2" charset="2"/>
              <a:buChar char=""/>
            </a:pPr>
            <a:r>
              <a:rPr lang="en-US" sz="1200" dirty="0">
                <a:latin typeface="Arial" panose="020B0604020202020204" pitchFamily="34" charset="0"/>
                <a:ea typeface="Calibri" panose="020F0502020204030204" pitchFamily="34" charset="0"/>
                <a:cs typeface="Times New Roman" panose="02020603050405020304" pitchFamily="18" charset="0"/>
              </a:rPr>
              <a:t>Ensure that MIECHV and other IL perinatal home visitors are an active part of the Maternal Mortality Solution in IL.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indent="-174625">
              <a:lnSpc>
                <a:spcPct val="107000"/>
              </a:lnSpc>
              <a:spcBef>
                <a:spcPts val="0"/>
              </a:spcBef>
              <a:spcAft>
                <a:spcPts val="0"/>
              </a:spcAft>
            </a:pPr>
            <a:r>
              <a:rPr lang="en-US" sz="1200" dirty="0">
                <a:latin typeface="Arial" panose="020B0604020202020204" pitchFamily="34"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174625">
              <a:lnSpc>
                <a:spcPct val="107000"/>
              </a:lnSpc>
              <a:spcBef>
                <a:spcPts val="0"/>
              </a:spcBef>
              <a:spcAft>
                <a:spcPts val="0"/>
              </a:spcAft>
              <a:buFont typeface="Wingdings" panose="05000000000000000000" pitchFamily="2" charset="2"/>
              <a:buChar char=""/>
            </a:pPr>
            <a:r>
              <a:rPr lang="en-US" sz="1200" dirty="0">
                <a:latin typeface="Arial" panose="020B0604020202020204" pitchFamily="34" charset="0"/>
                <a:ea typeface="Calibri" panose="020F0502020204030204" pitchFamily="34" charset="0"/>
                <a:cs typeface="Times New Roman" panose="02020603050405020304" pitchFamily="18" charset="0"/>
              </a:rPr>
              <a:t>Enhance the work of Illinois </a:t>
            </a:r>
            <a:r>
              <a:rPr lang="en-US" sz="1200" dirty="0" err="1">
                <a:latin typeface="Arial" panose="020B0604020202020204" pitchFamily="34" charset="0"/>
                <a:ea typeface="Calibri" panose="020F0502020204030204" pitchFamily="34" charset="0"/>
                <a:cs typeface="Times New Roman" panose="02020603050405020304" pitchFamily="18" charset="0"/>
              </a:rPr>
              <a:t>DocAssist</a:t>
            </a:r>
            <a:r>
              <a:rPr lang="en-US" sz="1200" dirty="0">
                <a:latin typeface="Arial" panose="020B0604020202020204" pitchFamily="34" charset="0"/>
                <a:ea typeface="Calibri" panose="020F0502020204030204" pitchFamily="34" charset="0"/>
                <a:cs typeface="Times New Roman" panose="02020603050405020304" pitchFamily="18" charset="0"/>
              </a:rPr>
              <a:t> to expand psychiatric consultation telehealth services in central and southern IL.</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indent="-174625">
              <a:lnSpc>
                <a:spcPct val="107000"/>
              </a:lnSpc>
              <a:spcBef>
                <a:spcPts val="0"/>
              </a:spcBef>
              <a:spcAft>
                <a:spcPts val="0"/>
              </a:spcAft>
            </a:pPr>
            <a:r>
              <a:rPr lang="en-US" sz="1200" dirty="0">
                <a:latin typeface="Arial" panose="020B0604020202020204" pitchFamily="34"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174625">
              <a:lnSpc>
                <a:spcPct val="107000"/>
              </a:lnSpc>
              <a:spcBef>
                <a:spcPts val="0"/>
              </a:spcBef>
              <a:spcAft>
                <a:spcPts val="800"/>
              </a:spcAft>
              <a:buFont typeface="Wingdings" panose="05000000000000000000" pitchFamily="2" charset="2"/>
              <a:buChar char=""/>
            </a:pPr>
            <a:r>
              <a:rPr lang="en-US" sz="1200" dirty="0">
                <a:latin typeface="Arial" panose="020B0604020202020204" pitchFamily="34" charset="0"/>
                <a:ea typeface="Calibri" panose="020F0502020204030204" pitchFamily="34" charset="0"/>
                <a:cs typeface="Times New Roman" panose="02020603050405020304" pitchFamily="18" charset="0"/>
              </a:rPr>
              <a:t>Develop and implement an innovative approach to postpartum care (Two Generation) and develop a Two Generation Postpartum Care Research and Training Center.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B0FCC8D5-6D68-A443-97C0-91AE5977134B}" type="slidenum">
              <a:rPr lang="en-US" smtClean="0"/>
              <a:pPr/>
              <a:t>63</a:t>
            </a:fld>
            <a:endParaRPr lang="en-US" dirty="0"/>
          </a:p>
        </p:txBody>
      </p:sp>
    </p:spTree>
    <p:extLst>
      <p:ext uri="{BB962C8B-B14F-4D97-AF65-F5344CB8AC3E}">
        <p14:creationId xmlns:p14="http://schemas.microsoft.com/office/powerpoint/2010/main" val="3603448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ONA Update</a:t>
            </a:r>
          </a:p>
        </p:txBody>
      </p:sp>
      <p:sp>
        <p:nvSpPr>
          <p:cNvPr id="4608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p>
        </p:txBody>
      </p:sp>
    </p:spTree>
    <p:extLst>
      <p:ext uri="{BB962C8B-B14F-4D97-AF65-F5344CB8AC3E}">
        <p14:creationId xmlns:p14="http://schemas.microsoft.com/office/powerpoint/2010/main" val="29156790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64</a:t>
            </a:fld>
            <a:endParaRPr lang="en-US" altLang="en-US"/>
          </a:p>
        </p:txBody>
      </p:sp>
    </p:spTree>
    <p:extLst>
      <p:ext uri="{BB962C8B-B14F-4D97-AF65-F5344CB8AC3E}">
        <p14:creationId xmlns:p14="http://schemas.microsoft.com/office/powerpoint/2010/main" val="4217692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Updated 10/22/19</a:t>
            </a:r>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65</a:t>
            </a:fld>
            <a:endParaRPr lang="en-US" altLang="en-US"/>
          </a:p>
        </p:txBody>
      </p:sp>
    </p:spTree>
    <p:extLst>
      <p:ext uri="{BB962C8B-B14F-4D97-AF65-F5344CB8AC3E}">
        <p14:creationId xmlns:p14="http://schemas.microsoft.com/office/powerpoint/2010/main" val="3016580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endParaRPr lang="en-US" altLang="en-US" baseline="0"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EE33F94C-C7C4-40F1-8D43-2A90996B2406}" type="slidenum">
              <a:rPr lang="en-US" altLang="en-US">
                <a:latin typeface="Calibri" pitchFamily="34" charset="0"/>
              </a:rPr>
              <a:pPr/>
              <a:t>7</a:t>
            </a:fld>
            <a:endParaRPr lang="en-US" altLang="en-US">
              <a:latin typeface="Calibri" pitchFamily="34" charset="0"/>
            </a:endParaRPr>
          </a:p>
        </p:txBody>
      </p:sp>
    </p:spTree>
    <p:extLst>
      <p:ext uri="{BB962C8B-B14F-4D97-AF65-F5344CB8AC3E}">
        <p14:creationId xmlns:p14="http://schemas.microsoft.com/office/powerpoint/2010/main" val="2093741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endParaRPr lang="en-US" altLang="en-US" baseline="0"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EE33F94C-C7C4-40F1-8D43-2A90996B2406}" type="slidenum">
              <a:rPr lang="en-US" altLang="en-US">
                <a:latin typeface="Calibri" pitchFamily="34" charset="0"/>
              </a:rPr>
              <a:pPr/>
              <a:t>8</a:t>
            </a:fld>
            <a:endParaRPr lang="en-US" altLang="en-US">
              <a:latin typeface="Calibri" pitchFamily="34" charset="0"/>
            </a:endParaRPr>
          </a:p>
        </p:txBody>
      </p:sp>
    </p:spTree>
    <p:extLst>
      <p:ext uri="{BB962C8B-B14F-4D97-AF65-F5344CB8AC3E}">
        <p14:creationId xmlns:p14="http://schemas.microsoft.com/office/powerpoint/2010/main" val="3761907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4608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a:p>
        </p:txBody>
      </p:sp>
    </p:spTree>
    <p:extLst>
      <p:ext uri="{BB962C8B-B14F-4D97-AF65-F5344CB8AC3E}">
        <p14:creationId xmlns:p14="http://schemas.microsoft.com/office/powerpoint/2010/main" val="53264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https://redcap.healthlnk.org/surveys/?s=CM9LTJ9D77  </a:t>
            </a:r>
          </a:p>
        </p:txBody>
      </p:sp>
      <p:sp>
        <p:nvSpPr>
          <p:cNvPr id="46084"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p>
        </p:txBody>
      </p:sp>
    </p:spTree>
    <p:extLst>
      <p:ext uri="{BB962C8B-B14F-4D97-AF65-F5344CB8AC3E}">
        <p14:creationId xmlns:p14="http://schemas.microsoft.com/office/powerpoint/2010/main" val="1739972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0C53AD7-A772-4F83-850B-482C70935EA4}" type="datetime1">
              <a:rPr lang="en-US" altLang="ja-JP"/>
              <a:pPr>
                <a:defRPr/>
              </a:pPr>
              <a:t>5/19/2020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D8331-DEC2-4D1E-95D5-94283CB87E4D}" type="slidenum">
              <a:rPr lang="en-US" altLang="en-US"/>
              <a:pPr>
                <a:defRPr/>
              </a:pPr>
              <a:t>‹#›</a:t>
            </a:fld>
            <a:endParaRPr lang="en-US" altLang="en-US"/>
          </a:p>
        </p:txBody>
      </p:sp>
    </p:spTree>
    <p:extLst>
      <p:ext uri="{BB962C8B-B14F-4D97-AF65-F5344CB8AC3E}">
        <p14:creationId xmlns:p14="http://schemas.microsoft.com/office/powerpoint/2010/main" val="94365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22490D-0CE4-426E-81CB-E242CE6E39A4}" type="datetime1">
              <a:rPr lang="en-US" altLang="ja-JP"/>
              <a:pPr>
                <a:defRPr/>
              </a:pPr>
              <a:t>5/19/2020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1ED56C-8F5E-4BF1-A54B-E96394A138E1}" type="slidenum">
              <a:rPr lang="en-US" altLang="en-US"/>
              <a:pPr>
                <a:defRPr/>
              </a:pPr>
              <a:t>‹#›</a:t>
            </a:fld>
            <a:endParaRPr lang="en-US" altLang="en-US"/>
          </a:p>
        </p:txBody>
      </p:sp>
    </p:spTree>
    <p:extLst>
      <p:ext uri="{BB962C8B-B14F-4D97-AF65-F5344CB8AC3E}">
        <p14:creationId xmlns:p14="http://schemas.microsoft.com/office/powerpoint/2010/main" val="3454335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E2C6C1-0ABC-4A83-A3E1-9B004532B0F2}" type="datetime1">
              <a:rPr lang="en-US" altLang="ja-JP"/>
              <a:pPr>
                <a:defRPr/>
              </a:pPr>
              <a:t>5/19/2020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659B1A-798E-4F1D-851E-F36AC3C874A2}" type="slidenum">
              <a:rPr lang="en-US" altLang="en-US"/>
              <a:pPr>
                <a:defRPr/>
              </a:pPr>
              <a:t>‹#›</a:t>
            </a:fld>
            <a:endParaRPr lang="en-US" altLang="en-US"/>
          </a:p>
        </p:txBody>
      </p:sp>
    </p:spTree>
    <p:extLst>
      <p:ext uri="{BB962C8B-B14F-4D97-AF65-F5344CB8AC3E}">
        <p14:creationId xmlns:p14="http://schemas.microsoft.com/office/powerpoint/2010/main" val="3581978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0C53AD7-A772-4F83-850B-482C70935EA4}" type="datetime1">
              <a:rPr lang="en-US" altLang="ja-JP"/>
              <a:pPr>
                <a:defRPr/>
              </a:pPr>
              <a:t>5/19/2020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D8331-DEC2-4D1E-95D5-94283CB87E4D}" type="slidenum">
              <a:rPr lang="en-US" altLang="en-US"/>
              <a:pPr>
                <a:defRPr/>
              </a:pPr>
              <a:t>‹#›</a:t>
            </a:fld>
            <a:endParaRPr lang="en-US" altLang="en-US"/>
          </a:p>
        </p:txBody>
      </p:sp>
    </p:spTree>
    <p:extLst>
      <p:ext uri="{BB962C8B-B14F-4D97-AF65-F5344CB8AC3E}">
        <p14:creationId xmlns:p14="http://schemas.microsoft.com/office/powerpoint/2010/main" val="2216543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E67B97-2A19-4469-BBC1-5124779FD32E}" type="datetime1">
              <a:rPr lang="en-US" altLang="ja-JP"/>
              <a:pPr>
                <a:defRPr/>
              </a:pPr>
              <a:t>5/19/2020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F23B2-1968-4158-BBF8-33ADF3172235}" type="slidenum">
              <a:rPr lang="en-US" altLang="en-US"/>
              <a:pPr>
                <a:defRPr/>
              </a:pPr>
              <a:t>‹#›</a:t>
            </a:fld>
            <a:endParaRPr lang="en-US" altLang="en-US"/>
          </a:p>
        </p:txBody>
      </p:sp>
    </p:spTree>
    <p:extLst>
      <p:ext uri="{BB962C8B-B14F-4D97-AF65-F5344CB8AC3E}">
        <p14:creationId xmlns:p14="http://schemas.microsoft.com/office/powerpoint/2010/main" val="59569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8A51ED6-1809-467D-BA74-8EA1DF4B6FEF}" type="datetime1">
              <a:rPr lang="en-US" altLang="ja-JP"/>
              <a:pPr>
                <a:defRPr/>
              </a:pPr>
              <a:t>5/19/2020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AF8077-2CE4-4A8C-806A-F9B27078C005}" type="slidenum">
              <a:rPr lang="en-US" altLang="en-US"/>
              <a:pPr>
                <a:defRPr/>
              </a:pPr>
              <a:t>‹#›</a:t>
            </a:fld>
            <a:endParaRPr lang="en-US" altLang="en-US"/>
          </a:p>
        </p:txBody>
      </p:sp>
    </p:spTree>
    <p:extLst>
      <p:ext uri="{BB962C8B-B14F-4D97-AF65-F5344CB8AC3E}">
        <p14:creationId xmlns:p14="http://schemas.microsoft.com/office/powerpoint/2010/main" val="2122217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8D7BA54-BB09-45EF-8BE5-86E399F21075}" type="datetime1">
              <a:rPr lang="en-US" altLang="ja-JP"/>
              <a:pPr>
                <a:defRPr/>
              </a:pPr>
              <a:t>5/19/2020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B83E2C-C682-4CCB-812E-4FD1E6CD7EF7}" type="slidenum">
              <a:rPr lang="en-US" altLang="en-US"/>
              <a:pPr>
                <a:defRPr/>
              </a:pPr>
              <a:t>‹#›</a:t>
            </a:fld>
            <a:endParaRPr lang="en-US" altLang="en-US"/>
          </a:p>
        </p:txBody>
      </p:sp>
    </p:spTree>
    <p:extLst>
      <p:ext uri="{BB962C8B-B14F-4D97-AF65-F5344CB8AC3E}">
        <p14:creationId xmlns:p14="http://schemas.microsoft.com/office/powerpoint/2010/main" val="1972766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FB19E3F-723A-48F5-86C3-1FB2ADC6C9E9}" type="datetime1">
              <a:rPr lang="en-US" altLang="ja-JP"/>
              <a:pPr>
                <a:defRPr/>
              </a:pPr>
              <a:t>5/19/2020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E2229A-B942-495A-807D-33D35310454B}" type="slidenum">
              <a:rPr lang="en-US" altLang="en-US"/>
              <a:pPr>
                <a:defRPr/>
              </a:pPr>
              <a:t>‹#›</a:t>
            </a:fld>
            <a:endParaRPr lang="en-US" altLang="en-US"/>
          </a:p>
        </p:txBody>
      </p:sp>
    </p:spTree>
    <p:extLst>
      <p:ext uri="{BB962C8B-B14F-4D97-AF65-F5344CB8AC3E}">
        <p14:creationId xmlns:p14="http://schemas.microsoft.com/office/powerpoint/2010/main" val="1637223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B8BEB86-460D-47CC-9347-A33D2320FEE6}" type="datetime1">
              <a:rPr lang="en-US" altLang="ja-JP"/>
              <a:pPr>
                <a:defRPr/>
              </a:pPr>
              <a:t>5/19/2020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616943-E090-48BD-85BF-C3499FDFE60E}" type="slidenum">
              <a:rPr lang="en-US" altLang="en-US"/>
              <a:pPr>
                <a:defRPr/>
              </a:pPr>
              <a:t>‹#›</a:t>
            </a:fld>
            <a:endParaRPr lang="en-US" altLang="en-US"/>
          </a:p>
        </p:txBody>
      </p:sp>
    </p:spTree>
    <p:extLst>
      <p:ext uri="{BB962C8B-B14F-4D97-AF65-F5344CB8AC3E}">
        <p14:creationId xmlns:p14="http://schemas.microsoft.com/office/powerpoint/2010/main" val="32382478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E8BE47-7B98-409F-8AB7-EBBB77D90BF3}" type="datetime1">
              <a:rPr lang="en-US" altLang="ja-JP"/>
              <a:pPr>
                <a:defRPr/>
              </a:pPr>
              <a:t>5/19/2020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C9FB53-311B-43CA-B7CE-1F80A678A235}" type="slidenum">
              <a:rPr lang="en-US" altLang="en-US"/>
              <a:pPr>
                <a:defRPr/>
              </a:pPr>
              <a:t>‹#›</a:t>
            </a:fld>
            <a:endParaRPr lang="en-US" altLang="en-US"/>
          </a:p>
        </p:txBody>
      </p:sp>
    </p:spTree>
    <p:extLst>
      <p:ext uri="{BB962C8B-B14F-4D97-AF65-F5344CB8AC3E}">
        <p14:creationId xmlns:p14="http://schemas.microsoft.com/office/powerpoint/2010/main" val="1610082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a:pPr>
                <a:defRPr/>
              </a:pPr>
              <a:t>5/19/2020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a:pPr>
                <a:defRPr/>
              </a:pPr>
              <a:t>‹#›</a:t>
            </a:fld>
            <a:endParaRPr lang="en-US" altLang="en-US"/>
          </a:p>
        </p:txBody>
      </p:sp>
    </p:spTree>
    <p:extLst>
      <p:ext uri="{BB962C8B-B14F-4D97-AF65-F5344CB8AC3E}">
        <p14:creationId xmlns:p14="http://schemas.microsoft.com/office/powerpoint/2010/main" val="3746532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E67B97-2A19-4469-BBC1-5124779FD32E}" type="datetime1">
              <a:rPr lang="en-US" altLang="ja-JP"/>
              <a:pPr>
                <a:defRPr/>
              </a:pPr>
              <a:t>5/19/2020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F23B2-1968-4158-BBF8-33ADF3172235}" type="slidenum">
              <a:rPr lang="en-US" altLang="en-US"/>
              <a:pPr>
                <a:defRPr/>
              </a:pPr>
              <a:t>‹#›</a:t>
            </a:fld>
            <a:endParaRPr lang="en-US" altLang="en-US"/>
          </a:p>
        </p:txBody>
      </p:sp>
    </p:spTree>
    <p:extLst>
      <p:ext uri="{BB962C8B-B14F-4D97-AF65-F5344CB8AC3E}">
        <p14:creationId xmlns:p14="http://schemas.microsoft.com/office/powerpoint/2010/main" val="352153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179569-1CBE-4B22-934C-222D1AA93EE5}" type="datetime1">
              <a:rPr lang="en-US" altLang="ja-JP"/>
              <a:pPr>
                <a:defRPr/>
              </a:pPr>
              <a:t>5/19/2020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6F6CB7-50F3-4CEB-A4DC-7F1C42559A55}" type="slidenum">
              <a:rPr lang="en-US" altLang="en-US"/>
              <a:pPr>
                <a:defRPr/>
              </a:pPr>
              <a:t>‹#›</a:t>
            </a:fld>
            <a:endParaRPr lang="en-US" altLang="en-US"/>
          </a:p>
        </p:txBody>
      </p:sp>
    </p:spTree>
    <p:extLst>
      <p:ext uri="{BB962C8B-B14F-4D97-AF65-F5344CB8AC3E}">
        <p14:creationId xmlns:p14="http://schemas.microsoft.com/office/powerpoint/2010/main" val="9645852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22490D-0CE4-426E-81CB-E242CE6E39A4}" type="datetime1">
              <a:rPr lang="en-US" altLang="ja-JP"/>
              <a:pPr>
                <a:defRPr/>
              </a:pPr>
              <a:t>5/19/2020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1ED56C-8F5E-4BF1-A54B-E96394A138E1}" type="slidenum">
              <a:rPr lang="en-US" altLang="en-US"/>
              <a:pPr>
                <a:defRPr/>
              </a:pPr>
              <a:t>‹#›</a:t>
            </a:fld>
            <a:endParaRPr lang="en-US" altLang="en-US"/>
          </a:p>
        </p:txBody>
      </p:sp>
    </p:spTree>
    <p:extLst>
      <p:ext uri="{BB962C8B-B14F-4D97-AF65-F5344CB8AC3E}">
        <p14:creationId xmlns:p14="http://schemas.microsoft.com/office/powerpoint/2010/main" val="1083303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E2C6C1-0ABC-4A83-A3E1-9B004532B0F2}" type="datetime1">
              <a:rPr lang="en-US" altLang="ja-JP"/>
              <a:pPr>
                <a:defRPr/>
              </a:pPr>
              <a:t>5/19/2020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659B1A-798E-4F1D-851E-F36AC3C874A2}" type="slidenum">
              <a:rPr lang="en-US" altLang="en-US"/>
              <a:pPr>
                <a:defRPr/>
              </a:pPr>
              <a:t>‹#›</a:t>
            </a:fld>
            <a:endParaRPr lang="en-US" altLang="en-US"/>
          </a:p>
        </p:txBody>
      </p:sp>
    </p:spTree>
    <p:extLst>
      <p:ext uri="{BB962C8B-B14F-4D97-AF65-F5344CB8AC3E}">
        <p14:creationId xmlns:p14="http://schemas.microsoft.com/office/powerpoint/2010/main" val="5155662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0C53AD7-A772-4F83-850B-482C70935EA4}" type="datetime1">
              <a:rPr kumimoji="0" lang="en-US" altLang="ja-JP"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5/19/2020</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DDD8331-DEC2-4D1E-95D5-94283CB87E4D}" type="slidenum">
              <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4679585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8E67B97-2A19-4469-BBC1-5124779FD32E}" type="datetime1">
              <a:rPr kumimoji="0" lang="en-US" altLang="ja-JP"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5/19/2020</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40369636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8A51ED6-1809-467D-BA74-8EA1DF4B6FEF}" type="datetime1">
              <a:rPr kumimoji="0" lang="en-US" altLang="ja-JP"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5/19/2020</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4AF8077-2CE4-4A8C-806A-F9B27078C005}" type="slidenum">
              <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6273237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8D7BA54-BB09-45EF-8BE5-86E399F21075}" type="datetime1">
              <a:rPr kumimoji="0" lang="en-US" altLang="ja-JP"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5/19/2020</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2B83E2C-C682-4CCB-812E-4FD1E6CD7EF7}" type="slidenum">
              <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825623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FB19E3F-723A-48F5-86C3-1FB2ADC6C9E9}" type="datetime1">
              <a:rPr kumimoji="0" lang="en-US" altLang="ja-JP"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5/19/2020</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8"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9"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E2229A-B942-495A-807D-33D35310454B}" type="slidenum">
              <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4346812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B8BEB86-460D-47CC-9347-A33D2320FEE6}" type="datetime1">
              <a:rPr kumimoji="0" lang="en-US" altLang="ja-JP"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5/19/2020</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5616943-E090-48BD-85BF-C3499FDFE60E}" type="slidenum">
              <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5830917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DE8BE47-7B98-409F-8AB7-EBBB77D90BF3}" type="datetime1">
              <a:rPr kumimoji="0" lang="en-US" altLang="ja-JP"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5/19/2020</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3"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4"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432461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8A51ED6-1809-467D-BA74-8EA1DF4B6FEF}" type="datetime1">
              <a:rPr lang="en-US" altLang="ja-JP"/>
              <a:pPr>
                <a:defRPr/>
              </a:pPr>
              <a:t>5/19/2020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AF8077-2CE4-4A8C-806A-F9B27078C005}" type="slidenum">
              <a:rPr lang="en-US" altLang="en-US"/>
              <a:pPr>
                <a:defRPr/>
              </a:pPr>
              <a:t>‹#›</a:t>
            </a:fld>
            <a:endParaRPr lang="en-US" altLang="en-US"/>
          </a:p>
        </p:txBody>
      </p:sp>
    </p:spTree>
    <p:extLst>
      <p:ext uri="{BB962C8B-B14F-4D97-AF65-F5344CB8AC3E}">
        <p14:creationId xmlns:p14="http://schemas.microsoft.com/office/powerpoint/2010/main" val="17350565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D367D64-CF7F-42F3-8C27-B520EE2453CF}" type="datetime1">
              <a:rPr kumimoji="0" lang="en-US" altLang="ja-JP"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5/19/2020</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EC650D0-02D5-42FB-907E-376816E2D544}" type="slidenum">
              <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430617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1179569-1CBE-4B22-934C-222D1AA93EE5}" type="datetime1">
              <a:rPr kumimoji="0" lang="en-US" altLang="ja-JP"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5/19/2020</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6"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7"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26F6CB7-50F3-4CEB-A4DC-7F1C42559A55}" type="slidenum">
              <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0778632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E22490D-0CE4-426E-81CB-E242CE6E39A4}" type="datetime1">
              <a:rPr kumimoji="0" lang="en-US" altLang="ja-JP"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5/19/2020</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51ED56C-8F5E-4BF1-A54B-E96394A138E1}" type="slidenum">
              <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8519368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FE2C6C1-0ABC-4A83-A3E1-9B004532B0F2}" type="datetime1">
              <a:rPr kumimoji="0" lang="en-US" altLang="ja-JP"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5/19/2020</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7659B1A-798E-4F1D-851E-F36AC3C874A2}" type="slidenum">
              <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546608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8D7BA54-BB09-45EF-8BE5-86E399F21075}" type="datetime1">
              <a:rPr lang="en-US" altLang="ja-JP"/>
              <a:pPr>
                <a:defRPr/>
              </a:pPr>
              <a:t>5/19/2020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B83E2C-C682-4CCB-812E-4FD1E6CD7EF7}" type="slidenum">
              <a:rPr lang="en-US" altLang="en-US"/>
              <a:pPr>
                <a:defRPr/>
              </a:pPr>
              <a:t>‹#›</a:t>
            </a:fld>
            <a:endParaRPr lang="en-US" altLang="en-US"/>
          </a:p>
        </p:txBody>
      </p:sp>
    </p:spTree>
    <p:extLst>
      <p:ext uri="{BB962C8B-B14F-4D97-AF65-F5344CB8AC3E}">
        <p14:creationId xmlns:p14="http://schemas.microsoft.com/office/powerpoint/2010/main" val="3505756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FB19E3F-723A-48F5-86C3-1FB2ADC6C9E9}" type="datetime1">
              <a:rPr lang="en-US" altLang="ja-JP"/>
              <a:pPr>
                <a:defRPr/>
              </a:pPr>
              <a:t>5/19/2020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E2229A-B942-495A-807D-33D35310454B}" type="slidenum">
              <a:rPr lang="en-US" altLang="en-US"/>
              <a:pPr>
                <a:defRPr/>
              </a:pPr>
              <a:t>‹#›</a:t>
            </a:fld>
            <a:endParaRPr lang="en-US" altLang="en-US"/>
          </a:p>
        </p:txBody>
      </p:sp>
    </p:spTree>
    <p:extLst>
      <p:ext uri="{BB962C8B-B14F-4D97-AF65-F5344CB8AC3E}">
        <p14:creationId xmlns:p14="http://schemas.microsoft.com/office/powerpoint/2010/main" val="413791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B8BEB86-460D-47CC-9347-A33D2320FEE6}" type="datetime1">
              <a:rPr lang="en-US" altLang="ja-JP"/>
              <a:pPr>
                <a:defRPr/>
              </a:pPr>
              <a:t>5/19/2020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616943-E090-48BD-85BF-C3499FDFE60E}" type="slidenum">
              <a:rPr lang="en-US" altLang="en-US"/>
              <a:pPr>
                <a:defRPr/>
              </a:pPr>
              <a:t>‹#›</a:t>
            </a:fld>
            <a:endParaRPr lang="en-US" altLang="en-US"/>
          </a:p>
        </p:txBody>
      </p:sp>
    </p:spTree>
    <p:extLst>
      <p:ext uri="{BB962C8B-B14F-4D97-AF65-F5344CB8AC3E}">
        <p14:creationId xmlns:p14="http://schemas.microsoft.com/office/powerpoint/2010/main" val="4117628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E8BE47-7B98-409F-8AB7-EBBB77D90BF3}" type="datetime1">
              <a:rPr lang="en-US" altLang="ja-JP"/>
              <a:pPr>
                <a:defRPr/>
              </a:pPr>
              <a:t>5/19/2020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C9FB53-311B-43CA-B7CE-1F80A678A235}" type="slidenum">
              <a:rPr lang="en-US" altLang="en-US"/>
              <a:pPr>
                <a:defRPr/>
              </a:pPr>
              <a:t>‹#›</a:t>
            </a:fld>
            <a:endParaRPr lang="en-US" altLang="en-US"/>
          </a:p>
        </p:txBody>
      </p:sp>
    </p:spTree>
    <p:extLst>
      <p:ext uri="{BB962C8B-B14F-4D97-AF65-F5344CB8AC3E}">
        <p14:creationId xmlns:p14="http://schemas.microsoft.com/office/powerpoint/2010/main" val="1856341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a:pPr>
                <a:defRPr/>
              </a:pPr>
              <a:t>5/19/2020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a:pPr>
                <a:defRPr/>
              </a:pPr>
              <a:t>‹#›</a:t>
            </a:fld>
            <a:endParaRPr lang="en-US" altLang="en-US"/>
          </a:p>
        </p:txBody>
      </p:sp>
    </p:spTree>
    <p:extLst>
      <p:ext uri="{BB962C8B-B14F-4D97-AF65-F5344CB8AC3E}">
        <p14:creationId xmlns:p14="http://schemas.microsoft.com/office/powerpoint/2010/main" val="3892723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179569-1CBE-4B22-934C-222D1AA93EE5}" type="datetime1">
              <a:rPr lang="en-US" altLang="ja-JP"/>
              <a:pPr>
                <a:defRPr/>
              </a:pPr>
              <a:t>5/19/2020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6F6CB7-50F3-4CEB-A4DC-7F1C42559A55}" type="slidenum">
              <a:rPr lang="en-US" altLang="en-US"/>
              <a:pPr>
                <a:defRPr/>
              </a:pPr>
              <a:t>‹#›</a:t>
            </a:fld>
            <a:endParaRPr lang="en-US" altLang="en-US"/>
          </a:p>
        </p:txBody>
      </p:sp>
    </p:spTree>
    <p:extLst>
      <p:ext uri="{BB962C8B-B14F-4D97-AF65-F5344CB8AC3E}">
        <p14:creationId xmlns:p14="http://schemas.microsoft.com/office/powerpoint/2010/main" val="3620037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7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26218B61-2C44-4426-BE0D-62AFE46C727B}" type="datetime1">
              <a:rPr lang="en-US" altLang="ja-JP"/>
              <a:pPr>
                <a:defRPr/>
              </a:pPr>
              <a:t>5/19/2020</a:t>
            </a:fld>
            <a:endParaRPr lang="en-US" altLang="en-US"/>
          </a:p>
        </p:txBody>
      </p:sp>
      <p:sp>
        <p:nvSpPr>
          <p:cNvPr id="5" name="Footer Placeholder 4"/>
          <p:cNvSpPr>
            <a:spLocks noGrp="1"/>
          </p:cNvSpPr>
          <p:nvPr>
            <p:ph type="ftr" sz="quarter" idx="3"/>
          </p:nvPr>
        </p:nvSpPr>
        <p:spPr>
          <a:xfrm>
            <a:off x="3124200" y="635637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7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8215A01-EBC1-45C7-9A9D-8A83BBE998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26218B61-2C44-4426-BE0D-62AFE46C727B}" type="datetime1">
              <a:rPr lang="en-US" altLang="ja-JP"/>
              <a:pPr>
                <a:defRPr/>
              </a:pPr>
              <a:t>5/19/2020</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8215A01-EBC1-45C7-9A9D-8A83BBE998CB}" type="slidenum">
              <a:rPr lang="en-US" altLang="en-US"/>
              <a:pPr>
                <a:defRPr/>
              </a:pPr>
              <a:t>‹#›</a:t>
            </a:fld>
            <a:endParaRPr lang="en-US" altLang="en-US"/>
          </a:p>
        </p:txBody>
      </p:sp>
    </p:spTree>
    <p:extLst>
      <p:ext uri="{BB962C8B-B14F-4D97-AF65-F5344CB8AC3E}">
        <p14:creationId xmlns:p14="http://schemas.microsoft.com/office/powerpoint/2010/main" val="1617236510"/>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7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6218B61-2C44-4426-BE0D-62AFE46C727B}" type="datetime1">
              <a:rPr kumimoji="0" lang="en-US" altLang="ja-JP"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5/19/2020</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S PGothic" pitchFamily="34" charset="-128"/>
              <a:cs typeface="+mn-cs"/>
            </a:endParaRPr>
          </a:p>
        </p:txBody>
      </p:sp>
      <p:sp>
        <p:nvSpPr>
          <p:cNvPr id="5" name="Footer Placeholder 4"/>
          <p:cNvSpPr>
            <a:spLocks noGrp="1"/>
          </p:cNvSpPr>
          <p:nvPr>
            <p:ph type="ftr" sz="quarter" idx="3"/>
          </p:nvPr>
        </p:nvSpPr>
        <p:spPr>
          <a:xfrm>
            <a:off x="3124200" y="635637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mn-ea"/>
              <a:cs typeface="+mn-cs"/>
            </a:endParaRPr>
          </a:p>
        </p:txBody>
      </p:sp>
      <p:sp>
        <p:nvSpPr>
          <p:cNvPr id="6" name="Slide Number Placeholder 5"/>
          <p:cNvSpPr>
            <a:spLocks noGrp="1"/>
          </p:cNvSpPr>
          <p:nvPr>
            <p:ph type="sldNum" sz="quarter" idx="4"/>
          </p:nvPr>
        </p:nvSpPr>
        <p:spPr>
          <a:xfrm>
            <a:off x="6553200" y="635637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8215A01-EBC1-45C7-9A9D-8A83BBE998CB}" type="slidenum">
              <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001744568"/>
      </p:ext>
    </p:extLst>
  </p:cSld>
  <p:clrMap bg1="lt1" tx1="dk1" bg2="lt2" tx2="dk2" accent1="accent1" accent2="accent2" accent3="accent3" accent4="accent4" accent5="accent5" accent6="accent6" hlink="hlink" folHlink="folHlink"/>
  <p:sldLayoutIdLst>
    <p:sldLayoutId id="2147484151" r:id="rId1"/>
    <p:sldLayoutId id="214748415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info@ilpqc.org" TargetMode="External"/><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emf"/><Relationship Id="rId9" Type="http://schemas.openxmlformats.org/officeDocument/2006/relationships/hyperlink" Target="http://www.ilpqc.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hyperlink" Target="https://ilpqc.org/ilpqc-2020-virtual-ob-face-to-face/" TargetMode="Externa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ilpqc.org/ilpqc-2020-virtual-ob-face-to-face/"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hyperlink" Target="https://ilpqc.org/ilpqc-2020-virtual-ob-face-to-face/-" TargetMode="External"/><Relationship Id="rId4" Type="http://schemas.openxmlformats.org/officeDocument/2006/relationships/hyperlink" Target="mailto:info@ilpqc.or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s://ilpqc.org/ilpqc-2020-virtual-ob-face-to-face/"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ilpqc.org/ilpqc-2020-virtual-ob-face-to-fac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mailto:info@ilpqc.org" TargetMode="External"/><Relationship Id="rId7"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hyperlink" Target="http://www.ilpqc.org/" TargetMode="External"/><Relationship Id="rId9"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ilpqc.org/covid-19-informatio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hyperlink" Target="https://bit.ly/masksforMOMs" TargetMode="External"/><Relationship Id="rId4" Type="http://schemas.openxmlformats.org/officeDocument/2006/relationships/hyperlink" Target="https://coeinmch.uic.edu/masks-for-moms/"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elearning.asam.org/p/ILPQCJune24"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emf"/></Relationships>
</file>

<file path=ppt/slides/_rels/slide43.xml.rels><?xml version="1.0" encoding="UTF-8" standalone="yes"?>
<Relationships xmlns="http://schemas.openxmlformats.org/package/2006/relationships"><Relationship Id="rId3" Type="http://schemas.openxmlformats.org/officeDocument/2006/relationships/image" Target="../media/image49.emf"/><Relationship Id="rId7" Type="http://schemas.openxmlformats.org/officeDocument/2006/relationships/image" Target="../media/image53.emf"/><Relationship Id="rId2" Type="http://schemas.openxmlformats.org/officeDocument/2006/relationships/image" Target="../media/image48.emf"/><Relationship Id="rId1" Type="http://schemas.openxmlformats.org/officeDocument/2006/relationships/slideLayout" Target="../slideLayouts/slideLayout7.xml"/><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50.emf"/></Relationships>
</file>

<file path=ppt/slides/_rels/slide44.xml.rels><?xml version="1.0" encoding="UTF-8" standalone="yes"?>
<Relationships xmlns="http://schemas.openxmlformats.org/package/2006/relationships"><Relationship Id="rId2" Type="http://schemas.openxmlformats.org/officeDocument/2006/relationships/hyperlink" Target="https://www.acog.org/-/media/project/acog/acogorg/files/advocacy/letters/acog-covid-stateadvocacybrief-contraception.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7.emf"/><Relationship Id="rId7" Type="http://schemas.openxmlformats.org/officeDocument/2006/relationships/image" Target="../media/image60.emf"/><Relationship Id="rId2" Type="http://schemas.openxmlformats.org/officeDocument/2006/relationships/image" Target="../media/image56.emf"/><Relationship Id="rId1" Type="http://schemas.openxmlformats.org/officeDocument/2006/relationships/slideLayout" Target="../slideLayouts/slideLayout7.xml"/><Relationship Id="rId6" Type="http://schemas.openxmlformats.org/officeDocument/2006/relationships/image" Target="../media/image53.emf"/><Relationship Id="rId5" Type="http://schemas.openxmlformats.org/officeDocument/2006/relationships/image" Target="../media/image59.emf"/><Relationship Id="rId4" Type="http://schemas.openxmlformats.org/officeDocument/2006/relationships/image" Target="../media/image58.emf"/></Relationships>
</file>

<file path=ppt/slides/_rels/slide4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1.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62.png"/></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hyperlink" Target="https://ilpqc.org/ilpqc-2020-virtual-ob-face-to-face/"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s://redcap.healthlnk.org/surveys/?s=NF8MPDY9LF" TargetMode="External"/><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ilpqc.org/"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8" Type="http://schemas.openxmlformats.org/officeDocument/2006/relationships/hyperlink" Target="mailto:holicky2@uic.edu" TargetMode="External"/><Relationship Id="rId3" Type="http://schemas.openxmlformats.org/officeDocument/2006/relationships/hyperlink" Target="mailto:rcaskey@uic.edu" TargetMode="External"/><Relationship Id="rId7" Type="http://schemas.openxmlformats.org/officeDocument/2006/relationships/hyperlink" Target="mailto:cgarla2@uic.edu" TargetMode="External"/><Relationship Id="rId2" Type="http://schemas.openxmlformats.org/officeDocument/2006/relationships/notesSlide" Target="../notesSlides/notesSlide49.xml"/><Relationship Id="rId1" Type="http://schemas.openxmlformats.org/officeDocument/2006/relationships/slideLayout" Target="../slideLayouts/slideLayout6.xml"/><Relationship Id="rId6" Type="http://schemas.openxmlformats.org/officeDocument/2006/relationships/hyperlink" Target="mailto:aglassgo@uic.edu" TargetMode="External"/><Relationship Id="rId11" Type="http://schemas.openxmlformats.org/officeDocument/2006/relationships/image" Target="../media/image64.png"/><Relationship Id="rId5" Type="http://schemas.openxmlformats.org/officeDocument/2006/relationships/hyperlink" Target="mailto:handler@uic.edu" TargetMode="External"/><Relationship Id="rId10" Type="http://schemas.openxmlformats.org/officeDocument/2006/relationships/hyperlink" Target="mailto:sscott9@uic.edu" TargetMode="External"/><Relationship Id="rId4" Type="http://schemas.openxmlformats.org/officeDocument/2006/relationships/hyperlink" Target="mailto:sgeller@uic.edu" TargetMode="External"/><Relationship Id="rId9" Type="http://schemas.openxmlformats.org/officeDocument/2006/relationships/hyperlink" Target="mailto:ahorne@uic.edu" TargetMode="External"/></Relationships>
</file>

<file path=ppt/slides/_rels/slide64.xml.rels><?xml version="1.0" encoding="UTF-8" standalone="yes"?>
<Relationships xmlns="http://schemas.openxmlformats.org/package/2006/relationships"><Relationship Id="rId8" Type="http://schemas.openxmlformats.org/officeDocument/2006/relationships/image" Target="../media/image70.jpeg"/><Relationship Id="rId13" Type="http://schemas.openxmlformats.org/officeDocument/2006/relationships/image" Target="../media/image75.png"/><Relationship Id="rId18" Type="http://schemas.openxmlformats.org/officeDocument/2006/relationships/image" Target="../media/image80.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png"/><Relationship Id="rId17" Type="http://schemas.openxmlformats.org/officeDocument/2006/relationships/image" Target="../media/image79.jpeg"/><Relationship Id="rId2" Type="http://schemas.openxmlformats.org/officeDocument/2006/relationships/notesSlide" Target="../notesSlides/notesSlide50.xml"/><Relationship Id="rId16"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5" Type="http://schemas.openxmlformats.org/officeDocument/2006/relationships/image" Target="../media/image77.jpe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 Id="rId14" Type="http://schemas.openxmlformats.org/officeDocument/2006/relationships/image" Target="../media/image76.png"/></Relationships>
</file>

<file path=ppt/slides/_rels/slide65.xml.rels><?xml version="1.0" encoding="UTF-8" standalone="yes"?>
<Relationships xmlns="http://schemas.openxmlformats.org/package/2006/relationships"><Relationship Id="rId8" Type="http://schemas.openxmlformats.org/officeDocument/2006/relationships/hyperlink" Target="mailto:info@ilpqc.org" TargetMode="External"/><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emf"/><Relationship Id="rId9" Type="http://schemas.openxmlformats.org/officeDocument/2006/relationships/hyperlink" Target="http://www.ilpqc.org/"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3886200"/>
          </a:xfrm>
          <a:prstGeom prst="rect">
            <a:avLst/>
          </a:prstGeom>
        </p:spPr>
      </p:pic>
      <p:sp>
        <p:nvSpPr>
          <p:cNvPr id="22" name="Rectangle 21"/>
          <p:cNvSpPr/>
          <p:nvPr/>
        </p:nvSpPr>
        <p:spPr>
          <a:xfrm>
            <a:off x="0" y="4942644"/>
            <a:ext cx="9144000" cy="1915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rved Up Ribbon 1"/>
          <p:cNvSpPr/>
          <p:nvPr/>
        </p:nvSpPr>
        <p:spPr>
          <a:xfrm>
            <a:off x="76200" y="3261695"/>
            <a:ext cx="9067800" cy="1295400"/>
          </a:xfrm>
          <a:prstGeom prst="ellipseRibbon2">
            <a:avLst>
              <a:gd name="adj1" fmla="val 50077"/>
              <a:gd name="adj2" fmla="val 55689"/>
              <a:gd name="adj3" fmla="val 30688"/>
            </a:avLst>
          </a:prstGeom>
          <a:solidFill>
            <a:srgbClr val="F58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895600" y="3324620"/>
            <a:ext cx="4038600" cy="584775"/>
          </a:xfrm>
          <a:prstGeom prst="rect">
            <a:avLst/>
          </a:prstGeom>
          <a:noFill/>
        </p:spPr>
        <p:txBody>
          <a:bodyPr wrap="square" rtlCol="0">
            <a:spAutoFit/>
          </a:bodyPr>
          <a:lstStyle/>
          <a:p>
            <a:r>
              <a:rPr lang="en-US" sz="3200" b="1" dirty="0" smtClean="0">
                <a:solidFill>
                  <a:srgbClr val="004990"/>
                </a:solidFill>
                <a:latin typeface="Goudy Old Style" panose="02020502050305020303" pitchFamily="18" charset="0"/>
              </a:rPr>
              <a:t>THANKS TO OUR</a:t>
            </a:r>
            <a:endParaRPr lang="en-US" sz="3200" b="1" dirty="0">
              <a:solidFill>
                <a:srgbClr val="004990"/>
              </a:solidFill>
              <a:latin typeface="Goudy Old Style" panose="02020502050305020303" pitchFamily="18" charset="0"/>
            </a:endParaRPr>
          </a:p>
        </p:txBody>
      </p:sp>
      <p:sp>
        <p:nvSpPr>
          <p:cNvPr id="5" name="Rectangle 4"/>
          <p:cNvSpPr/>
          <p:nvPr/>
        </p:nvSpPr>
        <p:spPr>
          <a:xfrm>
            <a:off x="3678451" y="4353580"/>
            <a:ext cx="1846980" cy="523220"/>
          </a:xfrm>
          <a:prstGeom prst="rect">
            <a:avLst/>
          </a:prstGeom>
        </p:spPr>
        <p:txBody>
          <a:bodyPr wrap="none">
            <a:spAutoFit/>
          </a:bodyPr>
          <a:lstStyle/>
          <a:p>
            <a:r>
              <a:rPr lang="en-US" sz="2800" b="1" dirty="0" smtClean="0">
                <a:solidFill>
                  <a:srgbClr val="004990"/>
                </a:solidFill>
                <a:latin typeface="Goudy Old Style" panose="02020502050305020303" pitchFamily="18" charset="0"/>
              </a:rPr>
              <a:t>FUNDERS</a:t>
            </a:r>
            <a:endParaRPr lang="en-US" sz="2800" b="1" dirty="0">
              <a:solidFill>
                <a:srgbClr val="004990"/>
              </a:solidFill>
              <a:latin typeface="Goudy Old Style" panose="02020502050305020303" pitchFamily="18"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1663" y="5192824"/>
            <a:ext cx="2438399" cy="700561"/>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20883" y="5101399"/>
            <a:ext cx="1852841" cy="860671"/>
          </a:xfrm>
          <a:prstGeom prst="rect">
            <a:avLst/>
          </a:prstGeom>
        </p:spPr>
      </p:pic>
      <p:pic>
        <p:nvPicPr>
          <p:cNvPr id="21" name="Picture 2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28640" y="4926793"/>
            <a:ext cx="2391559" cy="1169207"/>
          </a:xfrm>
          <a:prstGeom prst="rect">
            <a:avLst/>
          </a:prstGeom>
        </p:spPr>
      </p:pic>
      <p:pic>
        <p:nvPicPr>
          <p:cNvPr id="1026" name="Picture 2" descr="Image result for cdc"/>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120277" y="4926793"/>
            <a:ext cx="1469069" cy="11164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2900" y="6043286"/>
            <a:ext cx="8648700" cy="369332"/>
          </a:xfrm>
          <a:prstGeom prst="rect">
            <a:avLst/>
          </a:prstGeom>
        </p:spPr>
        <p:txBody>
          <a:bodyPr wrap="square">
            <a:spAutoFit/>
          </a:bodyPr>
          <a:lstStyle/>
          <a:p>
            <a:pPr algn="ctr">
              <a:buClr>
                <a:srgbClr val="F58466"/>
              </a:buClr>
              <a:defRPr/>
            </a:pPr>
            <a:r>
              <a:rPr lang="en-US" dirty="0"/>
              <a:t>Email  </a:t>
            </a:r>
            <a:r>
              <a:rPr lang="en-US" dirty="0">
                <a:hlinkClick r:id="rId8"/>
              </a:rPr>
              <a:t>info@ilpqc.org</a:t>
            </a:r>
            <a:r>
              <a:rPr lang="en-US" dirty="0"/>
              <a:t> or visit us at </a:t>
            </a:r>
            <a:r>
              <a:rPr lang="en-US" dirty="0">
                <a:hlinkClick r:id="rId9"/>
              </a:rPr>
              <a:t>www.ilpqc.org</a:t>
            </a:r>
            <a:endParaRPr lang="en-US" sz="1600" dirty="0"/>
          </a:p>
        </p:txBody>
      </p:sp>
    </p:spTree>
    <p:extLst>
      <p:ext uri="{BB962C8B-B14F-4D97-AF65-F5344CB8AC3E}">
        <p14:creationId xmlns:p14="http://schemas.microsoft.com/office/powerpoint/2010/main" val="1159708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88BD62-26ED-0E4F-B309-4B3DEC525C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8418" y="1401990"/>
            <a:ext cx="7205660" cy="5644987"/>
          </a:xfrm>
          <a:prstGeom prst="rect">
            <a:avLst/>
          </a:prstGeom>
        </p:spPr>
      </p:pic>
      <p:sp>
        <p:nvSpPr>
          <p:cNvPr id="10242" name="Title 1"/>
          <p:cNvSpPr>
            <a:spLocks noGrp="1"/>
          </p:cNvSpPr>
          <p:nvPr>
            <p:ph type="title"/>
          </p:nvPr>
        </p:nvSpPr>
        <p:spPr>
          <a:xfrm>
            <a:off x="536448" y="228600"/>
            <a:ext cx="8229600" cy="869951"/>
          </a:xfrm>
          <a:noFill/>
        </p:spPr>
        <p:txBody>
          <a:bodyPr/>
          <a:lstStyle/>
          <a:p>
            <a:r>
              <a:rPr lang="en-US" sz="4000" dirty="0" smtClean="0">
                <a:solidFill>
                  <a:srgbClr val="F58466"/>
                </a:solidFill>
                <a:latin typeface="Goudy Old Style" pitchFamily="18" charset="0"/>
              </a:rPr>
              <a:t>Participant </a:t>
            </a:r>
            <a:r>
              <a:rPr lang="en-US" sz="4000" dirty="0" err="1" smtClean="0">
                <a:solidFill>
                  <a:srgbClr val="F58466"/>
                </a:solidFill>
                <a:latin typeface="Goudy Old Style" pitchFamily="18" charset="0"/>
              </a:rPr>
              <a:t>eFolder</a:t>
            </a:r>
            <a:r>
              <a:rPr lang="en-US" sz="4000" dirty="0" smtClean="0">
                <a:solidFill>
                  <a:srgbClr val="F58466"/>
                </a:solidFill>
                <a:latin typeface="Goudy Old Style" pitchFamily="18" charset="0"/>
              </a:rPr>
              <a:t> Overview</a:t>
            </a:r>
            <a:endParaRPr lang="en-US" sz="4000" dirty="0">
              <a:solidFill>
                <a:srgbClr val="F58466"/>
              </a:solidFill>
              <a:latin typeface="Goudy Old Style" pitchFamily="18" charset="0"/>
            </a:endParaRPr>
          </a:p>
        </p:txBody>
      </p:sp>
      <p:sp>
        <p:nvSpPr>
          <p:cNvPr id="4" name="TextBox 3"/>
          <p:cNvSpPr txBox="1"/>
          <p:nvPr/>
        </p:nvSpPr>
        <p:spPr>
          <a:xfrm>
            <a:off x="1447801" y="2131325"/>
            <a:ext cx="3048000" cy="1631216"/>
          </a:xfrm>
          <a:prstGeom prst="rect">
            <a:avLst/>
          </a:prstGeom>
          <a:noFill/>
        </p:spPr>
        <p:txBody>
          <a:bodyPr wrap="square" rtlCol="0">
            <a:spAutoFit/>
          </a:bodyPr>
          <a:lstStyle/>
          <a:p>
            <a:pPr marL="457200" indent="-457200">
              <a:buFont typeface="Arial" panose="020B0604020202020204" pitchFamily="34" charset="0"/>
              <a:buChar char="•"/>
            </a:pPr>
            <a:r>
              <a:rPr lang="en-US" sz="2000" dirty="0" smtClean="0"/>
              <a:t>OB Agenda</a:t>
            </a:r>
          </a:p>
          <a:p>
            <a:pPr marL="457200" indent="-457200">
              <a:buFont typeface="Arial" panose="020B0604020202020204" pitchFamily="34" charset="0"/>
              <a:buChar char="•"/>
            </a:pPr>
            <a:r>
              <a:rPr lang="en-US" sz="2000" dirty="0" smtClean="0"/>
              <a:t>OB Steal Shamelessly</a:t>
            </a:r>
          </a:p>
          <a:p>
            <a:pPr marL="457200" indent="-457200">
              <a:buFont typeface="Arial" panose="020B0604020202020204" pitchFamily="34" charset="0"/>
              <a:buChar char="•"/>
            </a:pPr>
            <a:endParaRPr lang="en-US" sz="2000" dirty="0"/>
          </a:p>
          <a:p>
            <a:pPr marL="285750" indent="-285750">
              <a:buFont typeface="Arial" pitchFamily="34" charset="0"/>
              <a:buChar char="•"/>
            </a:pPr>
            <a:endParaRPr lang="en-US" sz="2000" dirty="0"/>
          </a:p>
        </p:txBody>
      </p:sp>
      <p:pic>
        <p:nvPicPr>
          <p:cNvPr id="6" name="Picture 5">
            <a:extLst>
              <a:ext uri="{FF2B5EF4-FFF2-40B4-BE49-F238E27FC236}">
                <a16:creationId xmlns:a16="http://schemas.microsoft.com/office/drawing/2014/main" id="{EBD572DE-0AF3-4B44-BF66-E8FA9795E37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1379598">
            <a:off x="5631274" y="5468673"/>
            <a:ext cx="1852474" cy="846845"/>
          </a:xfrm>
          <a:prstGeom prst="rect">
            <a:avLst/>
          </a:prstGeom>
        </p:spPr>
      </p:pic>
      <p:sp>
        <p:nvSpPr>
          <p:cNvPr id="2" name="Rectangle 1"/>
          <p:cNvSpPr/>
          <p:nvPr/>
        </p:nvSpPr>
        <p:spPr>
          <a:xfrm>
            <a:off x="1861572" y="1115167"/>
            <a:ext cx="5668503" cy="646331"/>
          </a:xfrm>
          <a:prstGeom prst="rect">
            <a:avLst/>
          </a:prstGeom>
        </p:spPr>
        <p:txBody>
          <a:bodyPr wrap="square">
            <a:spAutoFit/>
          </a:bodyPr>
          <a:lstStyle/>
          <a:p>
            <a:pPr algn="ctr"/>
            <a:r>
              <a:rPr lang="en-US" dirty="0">
                <a:hlinkClick r:id="rId5"/>
              </a:rPr>
              <a:t>https://ilpqc.org/ilpqc-2020-virtual-ob-face-to-face</a:t>
            </a:r>
            <a:r>
              <a:rPr lang="en-US" dirty="0" smtClean="0">
                <a:hlinkClick r:id="rId5"/>
              </a:rPr>
              <a:t>/</a:t>
            </a:r>
            <a:endParaRPr lang="en-US" dirty="0"/>
          </a:p>
          <a:p>
            <a:pPr algn="ctr"/>
            <a:r>
              <a:rPr lang="en-US" dirty="0" smtClean="0"/>
              <a:t>Password: OBF2F2020 </a:t>
            </a:r>
            <a:endParaRPr lang="en-US" dirty="0"/>
          </a:p>
        </p:txBody>
      </p:sp>
      <p:sp>
        <p:nvSpPr>
          <p:cNvPr id="7" name="TextBox 6"/>
          <p:cNvSpPr txBox="1"/>
          <p:nvPr/>
        </p:nvSpPr>
        <p:spPr>
          <a:xfrm>
            <a:off x="4908079" y="2131325"/>
            <a:ext cx="3048000" cy="1938992"/>
          </a:xfrm>
          <a:prstGeom prst="rect">
            <a:avLst/>
          </a:prstGeom>
          <a:noFill/>
        </p:spPr>
        <p:txBody>
          <a:bodyPr wrap="square" rtlCol="0">
            <a:spAutoFit/>
          </a:bodyPr>
          <a:lstStyle/>
          <a:p>
            <a:pPr marL="457200" indent="-457200">
              <a:buFont typeface="Arial" panose="020B0604020202020204" pitchFamily="34" charset="0"/>
              <a:buChar char="•"/>
            </a:pPr>
            <a:r>
              <a:rPr lang="en-US" sz="2000" dirty="0" smtClean="0"/>
              <a:t>MNO Resources</a:t>
            </a:r>
          </a:p>
          <a:p>
            <a:pPr marL="457200" indent="-457200">
              <a:buFont typeface="Arial" panose="020B0604020202020204" pitchFamily="34" charset="0"/>
              <a:buChar char="•"/>
            </a:pPr>
            <a:r>
              <a:rPr lang="en-US" sz="2000" dirty="0" smtClean="0"/>
              <a:t>IPLARC Resources</a:t>
            </a:r>
          </a:p>
          <a:p>
            <a:pPr marL="457200" indent="-457200">
              <a:buFont typeface="Arial" panose="020B0604020202020204" pitchFamily="34" charset="0"/>
              <a:buChar char="•"/>
            </a:pPr>
            <a:r>
              <a:rPr lang="en-US" sz="2000" dirty="0" smtClean="0"/>
              <a:t>IPAC Resources</a:t>
            </a:r>
          </a:p>
          <a:p>
            <a:pPr marL="457200" indent="-457200">
              <a:buFont typeface="Arial" panose="020B0604020202020204" pitchFamily="34" charset="0"/>
              <a:buChar char="•"/>
            </a:pPr>
            <a:r>
              <a:rPr lang="en-US" sz="2000" dirty="0" smtClean="0"/>
              <a:t>PVB Resources</a:t>
            </a:r>
          </a:p>
          <a:p>
            <a:pPr marL="457200" indent="-457200">
              <a:buFont typeface="Arial" panose="020B0604020202020204" pitchFamily="34" charset="0"/>
              <a:buChar char="•"/>
            </a:pPr>
            <a:endParaRPr lang="en-US" sz="2000" dirty="0"/>
          </a:p>
          <a:p>
            <a:pPr marL="285750" indent="-285750">
              <a:buFont typeface="Arial" pitchFamily="34" charset="0"/>
              <a:buChar char="•"/>
            </a:pPr>
            <a:endParaRPr lang="en-US" sz="2000" dirty="0"/>
          </a:p>
        </p:txBody>
      </p:sp>
    </p:spTree>
    <p:extLst>
      <p:ext uri="{BB962C8B-B14F-4D97-AF65-F5344CB8AC3E}">
        <p14:creationId xmlns:p14="http://schemas.microsoft.com/office/powerpoint/2010/main" val="2134842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29414" y="394969"/>
            <a:ext cx="8229600" cy="869951"/>
          </a:xfrm>
          <a:noFill/>
        </p:spPr>
        <p:txBody>
          <a:bodyPr/>
          <a:lstStyle/>
          <a:p>
            <a:r>
              <a:rPr lang="en-US" sz="4000" dirty="0" smtClean="0">
                <a:solidFill>
                  <a:srgbClr val="F58466"/>
                </a:solidFill>
                <a:latin typeface="Goudy Old Style" pitchFamily="18" charset="0"/>
              </a:rPr>
              <a:t>Virtual Storyboards </a:t>
            </a:r>
            <a:r>
              <a:rPr lang="en-US" sz="4000" dirty="0">
                <a:solidFill>
                  <a:srgbClr val="F58466"/>
                </a:solidFill>
                <a:latin typeface="Goudy Old Style" pitchFamily="18" charset="0"/>
              </a:rPr>
              <a:t>Session</a:t>
            </a:r>
            <a:br>
              <a:rPr lang="en-US" sz="4000" dirty="0">
                <a:solidFill>
                  <a:srgbClr val="F58466"/>
                </a:solidFill>
                <a:latin typeface="Goudy Old Style" pitchFamily="18" charset="0"/>
              </a:rPr>
            </a:br>
            <a:r>
              <a:rPr lang="en-US" sz="4000" dirty="0">
                <a:solidFill>
                  <a:srgbClr val="F58466"/>
                </a:solidFill>
                <a:latin typeface="Goudy Old Style" pitchFamily="18" charset="0"/>
              </a:rPr>
              <a:t>11:40pm – </a:t>
            </a:r>
            <a:r>
              <a:rPr lang="en-US" sz="4000" dirty="0" smtClean="0">
                <a:solidFill>
                  <a:srgbClr val="F58466"/>
                </a:solidFill>
                <a:latin typeface="Goudy Old Style" pitchFamily="18" charset="0"/>
              </a:rPr>
              <a:t>12:30pm</a:t>
            </a:r>
          </a:p>
        </p:txBody>
      </p:sp>
      <p:sp>
        <p:nvSpPr>
          <p:cNvPr id="4" name="Content Placeholder 1"/>
          <p:cNvSpPr>
            <a:spLocks noGrp="1"/>
          </p:cNvSpPr>
          <p:nvPr>
            <p:ph idx="1"/>
          </p:nvPr>
        </p:nvSpPr>
        <p:spPr>
          <a:xfrm>
            <a:off x="338328" y="1295400"/>
            <a:ext cx="8458200" cy="4525963"/>
          </a:xfrm>
        </p:spPr>
        <p:txBody>
          <a:bodyPr/>
          <a:lstStyle/>
          <a:p>
            <a:r>
              <a:rPr lang="en-US" sz="2200" dirty="0" smtClean="0"/>
              <a:t>Storyboards and Steal Shamelessly Document can be found on the ILPQC 2020 Virtual OB Face to Face Website: </a:t>
            </a:r>
            <a:r>
              <a:rPr lang="en-US" sz="2200" dirty="0" smtClean="0">
                <a:hlinkClick r:id="rId3"/>
              </a:rPr>
              <a:t>https</a:t>
            </a:r>
            <a:r>
              <a:rPr lang="en-US" sz="2200" dirty="0">
                <a:hlinkClick r:id="rId3"/>
              </a:rPr>
              <a:t>://</a:t>
            </a:r>
            <a:r>
              <a:rPr lang="en-US" sz="2200" dirty="0" smtClean="0">
                <a:hlinkClick r:id="rId3"/>
              </a:rPr>
              <a:t>ilpqc.org/ilpqc-2020-virtual-ob-face-to-face/</a:t>
            </a:r>
            <a:r>
              <a:rPr lang="en-US" sz="2200" dirty="0" smtClean="0"/>
              <a:t>  (Password</a:t>
            </a:r>
            <a:r>
              <a:rPr lang="en-US" sz="2200" dirty="0"/>
              <a:t>: </a:t>
            </a:r>
            <a:r>
              <a:rPr lang="en-US" sz="2200" dirty="0" smtClean="0"/>
              <a:t>OBF2F2020) </a:t>
            </a:r>
          </a:p>
          <a:p>
            <a:r>
              <a:rPr lang="en-US" sz="2200" dirty="0" smtClean="0"/>
              <a:t>Browse through all of the storyboards, listed alphabetically &amp; with a unique OB identifier (i.e. OB 1, OB 5…)</a:t>
            </a:r>
          </a:p>
          <a:p>
            <a:r>
              <a:rPr lang="en-US" sz="2200" dirty="0"/>
              <a:t>Email us at </a:t>
            </a:r>
            <a:r>
              <a:rPr lang="en-US" sz="2200" dirty="0">
                <a:hlinkClick r:id="rId4"/>
              </a:rPr>
              <a:t>info@ilpqc.org</a:t>
            </a:r>
            <a:r>
              <a:rPr lang="en-US" sz="2200" dirty="0"/>
              <a:t> with something you’ll take back to your team from the storyboards in your Steal Shamelessly Document or an email titled “Storyboards” to be enrolled in a raffle to win $50 Amazon gift cards!</a:t>
            </a:r>
          </a:p>
          <a:p>
            <a:r>
              <a:rPr lang="en-US" sz="2200" dirty="0" smtClean="0"/>
              <a:t>Vote </a:t>
            </a:r>
            <a:r>
              <a:rPr lang="en-US" sz="2200" dirty="0" smtClean="0"/>
              <a:t>for your top storyboard and submit your vote into the link on </a:t>
            </a:r>
            <a:r>
              <a:rPr lang="en-US" sz="2200" dirty="0">
                <a:hlinkClick r:id="rId5"/>
              </a:rPr>
              <a:t>https://</a:t>
            </a:r>
            <a:r>
              <a:rPr lang="en-US" sz="2200" dirty="0" smtClean="0">
                <a:hlinkClick r:id="rId5"/>
              </a:rPr>
              <a:t>ilpqc.org/ilpqc-2020-virtual-ob-face-to-face/-</a:t>
            </a:r>
            <a:r>
              <a:rPr lang="en-US" sz="2200" dirty="0" smtClean="0"/>
              <a:t> hospitals with most votes will receive awards!</a:t>
            </a:r>
          </a:p>
          <a:p>
            <a:endParaRPr lang="en-US" sz="2200" dirty="0"/>
          </a:p>
          <a:p>
            <a:pPr marL="0" indent="0">
              <a:buNone/>
            </a:pPr>
            <a:endParaRPr lang="en-US" sz="2200" dirty="0"/>
          </a:p>
          <a:p>
            <a:endParaRPr lang="en-US" sz="2200" dirty="0"/>
          </a:p>
          <a:p>
            <a:endParaRPr lang="en-US" sz="2200" dirty="0" smtClean="0"/>
          </a:p>
          <a:p>
            <a:endParaRPr lang="en-US" sz="2200" dirty="0"/>
          </a:p>
        </p:txBody>
      </p:sp>
      <p:sp>
        <p:nvSpPr>
          <p:cNvPr id="6" name="Rounded Rectangle 5"/>
          <p:cNvSpPr/>
          <p:nvPr/>
        </p:nvSpPr>
        <p:spPr>
          <a:xfrm>
            <a:off x="796114" y="6019800"/>
            <a:ext cx="7696200" cy="626841"/>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smtClean="0"/>
              <a:t>All links above also available on OB Face to Face Webpage</a:t>
            </a:r>
            <a:endParaRPr lang="en-US" sz="2400" dirty="0"/>
          </a:p>
        </p:txBody>
      </p:sp>
    </p:spTree>
    <p:extLst>
      <p:ext uri="{BB962C8B-B14F-4D97-AF65-F5344CB8AC3E}">
        <p14:creationId xmlns:p14="http://schemas.microsoft.com/office/powerpoint/2010/main" val="2699296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04800" y="1524000"/>
            <a:ext cx="4592549" cy="32700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242" name="Title 1"/>
          <p:cNvSpPr>
            <a:spLocks noGrp="1"/>
          </p:cNvSpPr>
          <p:nvPr>
            <p:ph type="title"/>
          </p:nvPr>
        </p:nvSpPr>
        <p:spPr>
          <a:xfrm>
            <a:off x="529414" y="394969"/>
            <a:ext cx="8229600" cy="869951"/>
          </a:xfrm>
          <a:noFill/>
        </p:spPr>
        <p:txBody>
          <a:bodyPr/>
          <a:lstStyle/>
          <a:p>
            <a:r>
              <a:rPr lang="en-US" sz="4000" dirty="0" smtClean="0">
                <a:solidFill>
                  <a:srgbClr val="F58466"/>
                </a:solidFill>
                <a:latin typeface="Goudy Old Style" pitchFamily="18" charset="0"/>
              </a:rPr>
              <a:t>Virtual Storyboards </a:t>
            </a:r>
            <a:r>
              <a:rPr lang="en-US" sz="4000" dirty="0">
                <a:solidFill>
                  <a:srgbClr val="F58466"/>
                </a:solidFill>
                <a:latin typeface="Goudy Old Style" pitchFamily="18" charset="0"/>
              </a:rPr>
              <a:t>Session</a:t>
            </a:r>
            <a:br>
              <a:rPr lang="en-US" sz="4000" dirty="0">
                <a:solidFill>
                  <a:srgbClr val="F58466"/>
                </a:solidFill>
                <a:latin typeface="Goudy Old Style" pitchFamily="18" charset="0"/>
              </a:rPr>
            </a:br>
            <a:r>
              <a:rPr lang="en-US" sz="4000" dirty="0">
                <a:solidFill>
                  <a:srgbClr val="F58466"/>
                </a:solidFill>
                <a:latin typeface="Goudy Old Style" pitchFamily="18" charset="0"/>
              </a:rPr>
              <a:t>11:40pm – </a:t>
            </a:r>
            <a:r>
              <a:rPr lang="en-US" sz="4000" dirty="0" smtClean="0">
                <a:solidFill>
                  <a:srgbClr val="F58466"/>
                </a:solidFill>
                <a:latin typeface="Goudy Old Style" pitchFamily="18" charset="0"/>
              </a:rPr>
              <a:t>12:30pm</a:t>
            </a:r>
          </a:p>
        </p:txBody>
      </p:sp>
      <p:pic>
        <p:nvPicPr>
          <p:cNvPr id="2" name="Picture 1"/>
          <p:cNvPicPr>
            <a:picLocks noChangeAspect="1"/>
          </p:cNvPicPr>
          <p:nvPr/>
        </p:nvPicPr>
        <p:blipFill>
          <a:blip r:embed="rId4"/>
          <a:stretch>
            <a:fillRect/>
          </a:stretch>
        </p:blipFill>
        <p:spPr>
          <a:xfrm>
            <a:off x="3429000" y="2667000"/>
            <a:ext cx="5061164" cy="37096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ounded Rectangle 6"/>
          <p:cNvSpPr/>
          <p:nvPr/>
        </p:nvSpPr>
        <p:spPr>
          <a:xfrm>
            <a:off x="381000" y="4962939"/>
            <a:ext cx="2743200" cy="141375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smtClean="0"/>
              <a:t>All links above also available on OB Face to Face Webpage</a:t>
            </a:r>
            <a:endParaRPr lang="en-US" sz="2400" dirty="0"/>
          </a:p>
        </p:txBody>
      </p:sp>
    </p:spTree>
    <p:extLst>
      <p:ext uri="{BB962C8B-B14F-4D97-AF65-F5344CB8AC3E}">
        <p14:creationId xmlns:p14="http://schemas.microsoft.com/office/powerpoint/2010/main" val="2922423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381000"/>
            <a:ext cx="8229600" cy="869951"/>
          </a:xfrm>
          <a:noFill/>
        </p:spPr>
        <p:txBody>
          <a:bodyPr/>
          <a:lstStyle/>
          <a:p>
            <a:r>
              <a:rPr lang="en-US" sz="4000" dirty="0" smtClean="0">
                <a:solidFill>
                  <a:srgbClr val="F58466"/>
                </a:solidFill>
                <a:latin typeface="Goudy Old Style" pitchFamily="18" charset="0"/>
              </a:rPr>
              <a:t>Breakout Session </a:t>
            </a:r>
            <a:br>
              <a:rPr lang="en-US" sz="4000" dirty="0" smtClean="0">
                <a:solidFill>
                  <a:srgbClr val="F58466"/>
                </a:solidFill>
                <a:latin typeface="Goudy Old Style" pitchFamily="18" charset="0"/>
              </a:rPr>
            </a:br>
            <a:r>
              <a:rPr lang="en-US" sz="4000" dirty="0" smtClean="0">
                <a:solidFill>
                  <a:srgbClr val="F58466"/>
                </a:solidFill>
                <a:latin typeface="Goudy Old Style" pitchFamily="18" charset="0"/>
              </a:rPr>
              <a:t>Initial Steps</a:t>
            </a:r>
          </a:p>
        </p:txBody>
      </p:sp>
      <p:sp>
        <p:nvSpPr>
          <p:cNvPr id="3" name="Content Placeholder 1"/>
          <p:cNvSpPr>
            <a:spLocks noGrp="1"/>
          </p:cNvSpPr>
          <p:nvPr>
            <p:ph idx="1"/>
          </p:nvPr>
        </p:nvSpPr>
        <p:spPr>
          <a:xfrm>
            <a:off x="152400" y="1066800"/>
            <a:ext cx="8839200" cy="4525963"/>
          </a:xfrm>
        </p:spPr>
        <p:txBody>
          <a:bodyPr/>
          <a:lstStyle/>
          <a:p>
            <a:r>
              <a:rPr lang="en-US" sz="2800" dirty="0" smtClean="0"/>
              <a:t>At 12:15 go to the ILPQC Face to Face webpage (</a:t>
            </a:r>
            <a:r>
              <a:rPr lang="en-US" sz="2800" dirty="0">
                <a:hlinkClick r:id="rId3"/>
              </a:rPr>
              <a:t>https://ilpqc.org/ilpqc-2020-virtual-ob-face-to-face/</a:t>
            </a:r>
            <a:r>
              <a:rPr lang="en-US" sz="2800" dirty="0"/>
              <a:t>  (Password: OBF2F2020) </a:t>
            </a:r>
            <a:r>
              <a:rPr lang="en-US" sz="2800" dirty="0" smtClean="0"/>
              <a:t>and click the </a:t>
            </a:r>
            <a:r>
              <a:rPr lang="en-US" sz="2800" dirty="0"/>
              <a:t>zoom </a:t>
            </a:r>
            <a:r>
              <a:rPr lang="en-US" sz="2800" dirty="0" smtClean="0"/>
              <a:t>link for the breakout session #1 that you selected during registration.</a:t>
            </a:r>
          </a:p>
          <a:p>
            <a:r>
              <a:rPr lang="en-US" sz="2800" dirty="0" smtClean="0"/>
              <a:t>The link will take you to a zoom meeting with an ILPQC Central Host (Dan Weiss, Autumn Perrault, or Patti Lee King) where we will actively move participants into their selected breakout session. </a:t>
            </a:r>
          </a:p>
          <a:p>
            <a:r>
              <a:rPr lang="en-US" sz="2800" dirty="0" smtClean="0"/>
              <a:t>Participants will need to “raise their hands” to opt into their breakout session. </a:t>
            </a:r>
          </a:p>
          <a:p>
            <a:r>
              <a:rPr lang="en-US" sz="2800" dirty="0" smtClean="0"/>
              <a:t>The Breakout Session #1 discussion will start at 12:30pm</a:t>
            </a:r>
          </a:p>
        </p:txBody>
      </p:sp>
    </p:spTree>
    <p:extLst>
      <p:ext uri="{BB962C8B-B14F-4D97-AF65-F5344CB8AC3E}">
        <p14:creationId xmlns:p14="http://schemas.microsoft.com/office/powerpoint/2010/main" val="684009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9FB53-311B-43CA-B7CE-1F80A678A235}" type="slidenum">
              <a:rPr lang="en-US" altLang="en-US" smtClean="0"/>
              <a:pPr>
                <a:defRPr/>
              </a:pPr>
              <a:t>14</a:t>
            </a:fld>
            <a:endParaRPr lang="en-US" altLang="en-US"/>
          </a:p>
        </p:txBody>
      </p:sp>
      <p:sp>
        <p:nvSpPr>
          <p:cNvPr id="5" name="Rectangle 4"/>
          <p:cNvSpPr/>
          <p:nvPr/>
        </p:nvSpPr>
        <p:spPr>
          <a:xfrm>
            <a:off x="0" y="5486400"/>
            <a:ext cx="91440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14300" y="838200"/>
            <a:ext cx="5905500" cy="5201424"/>
          </a:xfrm>
          <a:prstGeom prst="rect">
            <a:avLst/>
          </a:prstGeom>
        </p:spPr>
        <p:txBody>
          <a:bodyPr wrap="square">
            <a:spAutoFit/>
          </a:bodyPr>
          <a:lstStyle/>
          <a:p>
            <a:pPr marL="342900" lvl="0" indent="-342900">
              <a:buFont typeface="+mj-lt"/>
              <a:buAutoNum type="arabicPeriod"/>
            </a:pPr>
            <a:r>
              <a:rPr lang="en-US" sz="2000" dirty="0">
                <a:solidFill>
                  <a:srgbClr val="004990"/>
                </a:solidFill>
                <a:latin typeface="+mn-lt"/>
              </a:rPr>
              <a:t>MNO-OB: Finishing Strong / Key Strategies for </a:t>
            </a:r>
            <a:r>
              <a:rPr lang="en-US" sz="2000" dirty="0" smtClean="0">
                <a:solidFill>
                  <a:srgbClr val="004990"/>
                </a:solidFill>
                <a:latin typeface="+mn-lt"/>
              </a:rPr>
              <a:t>Success 1 &amp; 2</a:t>
            </a:r>
            <a:endParaRPr lang="en-US" sz="2000" dirty="0">
              <a:solidFill>
                <a:srgbClr val="004990"/>
              </a:solidFill>
              <a:latin typeface="+mn-lt"/>
            </a:endParaRPr>
          </a:p>
          <a:p>
            <a:pPr marL="342900" lvl="0" indent="-342900">
              <a:buFont typeface="+mj-lt"/>
              <a:buAutoNum type="arabicPeriod"/>
            </a:pPr>
            <a:endParaRPr lang="en-US" sz="800" dirty="0">
              <a:solidFill>
                <a:srgbClr val="004990"/>
              </a:solidFill>
              <a:latin typeface="+mn-lt"/>
            </a:endParaRPr>
          </a:p>
          <a:p>
            <a:pPr marL="342900" lvl="0" indent="-342900">
              <a:buFont typeface="+mj-lt"/>
              <a:buAutoNum type="arabicPeriod"/>
            </a:pPr>
            <a:r>
              <a:rPr lang="en-US" sz="2000" dirty="0">
                <a:solidFill>
                  <a:srgbClr val="004990"/>
                </a:solidFill>
                <a:latin typeface="+mn-lt"/>
              </a:rPr>
              <a:t>MNO-OB: Preparing for </a:t>
            </a:r>
            <a:r>
              <a:rPr lang="en-US" sz="2000" dirty="0" smtClean="0">
                <a:solidFill>
                  <a:srgbClr val="004990"/>
                </a:solidFill>
                <a:latin typeface="+mn-lt"/>
              </a:rPr>
              <a:t>Sustainability 1 &amp;2</a:t>
            </a:r>
            <a:endParaRPr lang="en-US" sz="2000" dirty="0">
              <a:solidFill>
                <a:srgbClr val="004990"/>
              </a:solidFill>
              <a:latin typeface="+mn-lt"/>
            </a:endParaRPr>
          </a:p>
          <a:p>
            <a:pPr marL="342900" lvl="0" indent="-342900">
              <a:buFont typeface="+mj-lt"/>
              <a:buAutoNum type="arabicPeriod"/>
            </a:pPr>
            <a:endParaRPr lang="en-US" sz="800" dirty="0">
              <a:solidFill>
                <a:srgbClr val="004990"/>
              </a:solidFill>
              <a:latin typeface="+mn-lt"/>
            </a:endParaRPr>
          </a:p>
          <a:p>
            <a:pPr marL="342900" lvl="0" indent="-342900">
              <a:buFont typeface="+mj-lt"/>
              <a:buAutoNum type="arabicPeriod"/>
            </a:pPr>
            <a:r>
              <a:rPr lang="en-US" sz="2000" dirty="0">
                <a:solidFill>
                  <a:srgbClr val="004990"/>
                </a:solidFill>
                <a:latin typeface="+mn-lt"/>
              </a:rPr>
              <a:t>MNO-OB: Optimize </a:t>
            </a:r>
            <a:r>
              <a:rPr lang="en-US" sz="2000" dirty="0" err="1">
                <a:solidFill>
                  <a:srgbClr val="004990"/>
                </a:solidFill>
                <a:latin typeface="+mn-lt"/>
              </a:rPr>
              <a:t>Narcan</a:t>
            </a:r>
            <a:r>
              <a:rPr lang="en-US" sz="2000" dirty="0">
                <a:solidFill>
                  <a:srgbClr val="004990"/>
                </a:solidFill>
                <a:latin typeface="+mn-lt"/>
              </a:rPr>
              <a:t> Counseling &amp; Access</a:t>
            </a:r>
          </a:p>
          <a:p>
            <a:pPr marL="342900" lvl="0" indent="-342900">
              <a:buFont typeface="+mj-lt"/>
              <a:buAutoNum type="arabicPeriod"/>
            </a:pPr>
            <a:endParaRPr lang="en-US" sz="800" dirty="0">
              <a:solidFill>
                <a:srgbClr val="004990"/>
              </a:solidFill>
              <a:latin typeface="+mn-lt"/>
            </a:endParaRPr>
          </a:p>
          <a:p>
            <a:pPr marL="342900" lvl="0" indent="-342900">
              <a:buFont typeface="+mj-lt"/>
              <a:buAutoNum type="arabicPeriod"/>
            </a:pPr>
            <a:r>
              <a:rPr lang="en-US" sz="2000" dirty="0">
                <a:solidFill>
                  <a:srgbClr val="004990"/>
                </a:solidFill>
                <a:latin typeface="+mn-lt"/>
              </a:rPr>
              <a:t>Immediate Postpartum LARC (IPLARC): Sustainability &amp; Billing</a:t>
            </a:r>
          </a:p>
          <a:p>
            <a:pPr marL="342900" lvl="0" indent="-342900">
              <a:buFont typeface="+mj-lt"/>
              <a:buAutoNum type="arabicPeriod"/>
            </a:pPr>
            <a:endParaRPr lang="en-US" sz="800" dirty="0">
              <a:solidFill>
                <a:srgbClr val="004990"/>
              </a:solidFill>
              <a:latin typeface="+mn-lt"/>
            </a:endParaRPr>
          </a:p>
          <a:p>
            <a:pPr marL="342900" lvl="0" indent="-342900">
              <a:buFont typeface="+mj-lt"/>
              <a:buAutoNum type="arabicPeriod"/>
            </a:pPr>
            <a:r>
              <a:rPr lang="en-US" sz="2000" dirty="0">
                <a:solidFill>
                  <a:srgbClr val="004990"/>
                </a:solidFill>
                <a:latin typeface="+mn-lt"/>
              </a:rPr>
              <a:t>Improving Postpartum Access to Care (IPAC): Sustainability &amp; Billing</a:t>
            </a:r>
          </a:p>
          <a:p>
            <a:pPr marL="342900" lvl="0" indent="-342900">
              <a:buFont typeface="+mj-lt"/>
              <a:buAutoNum type="arabicPeriod"/>
            </a:pPr>
            <a:endParaRPr lang="en-US" sz="800" dirty="0">
              <a:solidFill>
                <a:srgbClr val="004990"/>
              </a:solidFill>
              <a:latin typeface="+mn-lt"/>
            </a:endParaRPr>
          </a:p>
          <a:p>
            <a:pPr marL="342900" lvl="0" indent="-342900">
              <a:buFont typeface="+mj-lt"/>
              <a:buAutoNum type="arabicPeriod"/>
            </a:pPr>
            <a:endParaRPr lang="en-US" sz="800" dirty="0">
              <a:solidFill>
                <a:srgbClr val="004990"/>
              </a:solidFill>
              <a:latin typeface="+mn-lt"/>
            </a:endParaRPr>
          </a:p>
          <a:p>
            <a:pPr marL="342900" lvl="0" indent="-342900">
              <a:buFont typeface="+mj-lt"/>
              <a:buAutoNum type="arabicPeriod"/>
            </a:pPr>
            <a:r>
              <a:rPr lang="en-US" sz="2000" dirty="0">
                <a:solidFill>
                  <a:srgbClr val="004990"/>
                </a:solidFill>
                <a:latin typeface="+mn-lt"/>
              </a:rPr>
              <a:t>PVB: Data Collection </a:t>
            </a:r>
            <a:r>
              <a:rPr lang="en-US" sz="2000" dirty="0" smtClean="0">
                <a:solidFill>
                  <a:srgbClr val="004990"/>
                </a:solidFill>
                <a:latin typeface="+mn-lt"/>
              </a:rPr>
              <a:t>Strategies 1 &amp; 2</a:t>
            </a:r>
            <a:endParaRPr lang="en-US" sz="2000" dirty="0">
              <a:solidFill>
                <a:srgbClr val="004990"/>
              </a:solidFill>
              <a:latin typeface="+mn-lt"/>
            </a:endParaRPr>
          </a:p>
          <a:p>
            <a:pPr marL="342900" lvl="0" indent="-342900">
              <a:buFont typeface="+mj-lt"/>
              <a:buAutoNum type="arabicPeriod"/>
            </a:pPr>
            <a:endParaRPr lang="en-US" sz="800" dirty="0">
              <a:solidFill>
                <a:srgbClr val="004990"/>
              </a:solidFill>
              <a:latin typeface="+mn-lt"/>
            </a:endParaRPr>
          </a:p>
          <a:p>
            <a:pPr marL="342900" lvl="0" indent="-342900">
              <a:buFont typeface="+mj-lt"/>
              <a:buAutoNum type="arabicPeriod"/>
            </a:pPr>
            <a:r>
              <a:rPr lang="en-US" sz="2000" dirty="0">
                <a:solidFill>
                  <a:srgbClr val="004990"/>
                </a:solidFill>
                <a:latin typeface="+mn-lt"/>
              </a:rPr>
              <a:t>PVB: Unpacking the Toolkit / Getting </a:t>
            </a:r>
            <a:r>
              <a:rPr lang="en-US" sz="2000" dirty="0" smtClean="0">
                <a:solidFill>
                  <a:srgbClr val="004990"/>
                </a:solidFill>
                <a:latin typeface="+mn-lt"/>
              </a:rPr>
              <a:t>Started 1 &amp; 2</a:t>
            </a:r>
            <a:endParaRPr lang="en-US" sz="2000" dirty="0">
              <a:solidFill>
                <a:srgbClr val="004990"/>
              </a:solidFill>
              <a:latin typeface="+mn-lt"/>
            </a:endParaRPr>
          </a:p>
          <a:p>
            <a:pPr marL="342900" lvl="0" indent="-342900">
              <a:buFont typeface="+mj-lt"/>
              <a:buAutoNum type="arabicPeriod"/>
            </a:pPr>
            <a:endParaRPr lang="en-US" sz="800" dirty="0">
              <a:solidFill>
                <a:srgbClr val="004990"/>
              </a:solidFill>
              <a:latin typeface="+mn-lt"/>
            </a:endParaRPr>
          </a:p>
          <a:p>
            <a:pPr marL="342900" lvl="0" indent="-342900">
              <a:buFont typeface="+mj-lt"/>
              <a:buAutoNum type="arabicPeriod"/>
            </a:pPr>
            <a:r>
              <a:rPr lang="en-US" sz="2000" dirty="0">
                <a:solidFill>
                  <a:srgbClr val="004990"/>
                </a:solidFill>
                <a:latin typeface="+mn-lt"/>
              </a:rPr>
              <a:t>Obstetrics Chair / Obstetrics Leadership Breakout</a:t>
            </a:r>
          </a:p>
          <a:p>
            <a:pPr marL="342900" lvl="0" indent="-342900">
              <a:buFont typeface="+mj-lt"/>
              <a:buAutoNum type="arabicPeriod"/>
            </a:pPr>
            <a:endParaRPr lang="en-US" sz="800" dirty="0">
              <a:solidFill>
                <a:srgbClr val="004990"/>
              </a:solidFill>
              <a:latin typeface="+mn-lt"/>
            </a:endParaRPr>
          </a:p>
          <a:p>
            <a:pPr marL="342900" lvl="0" indent="-342900">
              <a:buFont typeface="+mj-lt"/>
              <a:buAutoNum type="arabicPeriod"/>
            </a:pPr>
            <a:r>
              <a:rPr lang="en-US" sz="2000" dirty="0">
                <a:solidFill>
                  <a:srgbClr val="004990"/>
                </a:solidFill>
                <a:latin typeface="+mn-lt"/>
              </a:rPr>
              <a:t>State &amp; Community Partner Breakout</a:t>
            </a:r>
          </a:p>
          <a:p>
            <a:pPr marL="457200" indent="-457200">
              <a:buClr>
                <a:srgbClr val="004990"/>
              </a:buClr>
              <a:buFont typeface="+mj-lt"/>
              <a:buAutoNum type="arabicPeriod"/>
            </a:pPr>
            <a:endParaRPr lang="en-US" sz="2000" dirty="0">
              <a:solidFill>
                <a:srgbClr val="004990"/>
              </a:solidFill>
              <a:latin typeface="+mn-lt"/>
            </a:endParaRPr>
          </a:p>
        </p:txBody>
      </p:sp>
      <p:sp>
        <p:nvSpPr>
          <p:cNvPr id="4" name="Title 1"/>
          <p:cNvSpPr txBox="1">
            <a:spLocks/>
          </p:cNvSpPr>
          <p:nvPr/>
        </p:nvSpPr>
        <p:spPr>
          <a:xfrm>
            <a:off x="152400" y="152400"/>
            <a:ext cx="7086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smtClean="0">
                <a:solidFill>
                  <a:srgbClr val="F58466"/>
                </a:solidFill>
                <a:latin typeface="Goudy Old Style" pitchFamily="18" charset="0"/>
              </a:rPr>
              <a:t>OB </a:t>
            </a:r>
            <a:r>
              <a:rPr lang="en-US" sz="4000" b="1" dirty="0">
                <a:solidFill>
                  <a:srgbClr val="F58466"/>
                </a:solidFill>
                <a:latin typeface="Goudy Old Style" pitchFamily="18" charset="0"/>
              </a:rPr>
              <a:t>Breakout Sessions</a:t>
            </a:r>
          </a:p>
        </p:txBody>
      </p:sp>
      <p:sp>
        <p:nvSpPr>
          <p:cNvPr id="6" name="Rounded Rectangle 5"/>
          <p:cNvSpPr/>
          <p:nvPr/>
        </p:nvSpPr>
        <p:spPr>
          <a:xfrm>
            <a:off x="6515100" y="58882"/>
            <a:ext cx="2455718" cy="375111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smtClean="0"/>
              <a:t>Click Breakout </a:t>
            </a:r>
            <a:r>
              <a:rPr lang="en-US" sz="2400" dirty="0"/>
              <a:t>Sessions </a:t>
            </a:r>
            <a:r>
              <a:rPr lang="en-US" sz="2400" dirty="0" smtClean="0"/>
              <a:t>Link at 12:15 to join the zoom meeting to be assigned to your breakout session</a:t>
            </a:r>
          </a:p>
        </p:txBody>
      </p:sp>
      <p:sp>
        <p:nvSpPr>
          <p:cNvPr id="7" name="Rounded Rectangle 6"/>
          <p:cNvSpPr/>
          <p:nvPr/>
        </p:nvSpPr>
        <p:spPr>
          <a:xfrm>
            <a:off x="6688282" y="4173759"/>
            <a:ext cx="2455718" cy="238459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smtClean="0"/>
              <a:t>Breakout sessions run from</a:t>
            </a:r>
          </a:p>
          <a:p>
            <a:pPr algn="ctr"/>
            <a:r>
              <a:rPr lang="en-US" sz="2400" dirty="0" smtClean="0"/>
              <a:t>#1: 12:30-1:15</a:t>
            </a:r>
          </a:p>
          <a:p>
            <a:pPr algn="ctr"/>
            <a:r>
              <a:rPr lang="en-US" sz="2400" dirty="0" smtClean="0"/>
              <a:t>#2:  1:30-2:15</a:t>
            </a:r>
            <a:endParaRPr lang="en-US" sz="2400" dirty="0"/>
          </a:p>
        </p:txBody>
      </p:sp>
    </p:spTree>
    <p:extLst>
      <p:ext uri="{BB962C8B-B14F-4D97-AF65-F5344CB8AC3E}">
        <p14:creationId xmlns:p14="http://schemas.microsoft.com/office/powerpoint/2010/main" val="3300353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1102"/>
            <a:ext cx="8229600" cy="1143000"/>
          </a:xfrm>
          <a:noFill/>
        </p:spPr>
        <p:txBody>
          <a:bodyPr/>
          <a:lstStyle/>
          <a:p>
            <a:pPr algn="l" eaLnBrk="1" hangingPunct="1"/>
            <a:r>
              <a:rPr lang="en-US" altLang="en-US" sz="4000" b="1" dirty="0" smtClean="0">
                <a:solidFill>
                  <a:srgbClr val="F58466"/>
                </a:solidFill>
                <a:latin typeface="Goudy Old Style" pitchFamily="18" charset="0"/>
              </a:rPr>
              <a:t>MNO Materials Order</a:t>
            </a:r>
          </a:p>
        </p:txBody>
      </p:sp>
      <p:sp>
        <p:nvSpPr>
          <p:cNvPr id="2" name="Content Placeholder 1"/>
          <p:cNvSpPr>
            <a:spLocks noGrp="1"/>
          </p:cNvSpPr>
          <p:nvPr>
            <p:ph idx="1"/>
          </p:nvPr>
        </p:nvSpPr>
        <p:spPr>
          <a:xfrm>
            <a:off x="457200" y="1295400"/>
            <a:ext cx="8229600" cy="4525963"/>
          </a:xfrm>
        </p:spPr>
        <p:txBody>
          <a:bodyPr/>
          <a:lstStyle/>
          <a:p>
            <a:r>
              <a:rPr lang="en-US" sz="2400" dirty="0" smtClean="0"/>
              <a:t>Starting today through 5/29/2020 at 5pm CST, ILPQC will open an order form for hospital teams to order and ship </a:t>
            </a:r>
            <a:r>
              <a:rPr lang="en-US" sz="2400" b="1" u="sng" dirty="0" smtClean="0"/>
              <a:t>FREE</a:t>
            </a:r>
            <a:r>
              <a:rPr lang="en-US" sz="2400" dirty="0" smtClean="0"/>
              <a:t> bundles of MNO OB &amp; Neonatal Folders and provider education posters!</a:t>
            </a:r>
          </a:p>
          <a:p>
            <a:r>
              <a:rPr lang="en-US" sz="2400" dirty="0"/>
              <a:t>Link to order folders is here: </a:t>
            </a:r>
            <a:r>
              <a:rPr lang="en-US" sz="2400" dirty="0">
                <a:hlinkClick r:id="rId3"/>
              </a:rPr>
              <a:t>https://ilpqc.org/ilpqc-2020-virtual-ob-face-to-face</a:t>
            </a:r>
            <a:r>
              <a:rPr lang="en-US" sz="2400" dirty="0" smtClean="0">
                <a:hlinkClick r:id="rId3"/>
              </a:rPr>
              <a:t>/</a:t>
            </a:r>
            <a:endParaRPr lang="en-US" sz="2400" dirty="0" smtClean="0"/>
          </a:p>
          <a:p>
            <a:r>
              <a:rPr lang="en-US" sz="2400" dirty="0" smtClean="0"/>
              <a:t>Ordering </a:t>
            </a:r>
            <a:r>
              <a:rPr lang="en-US" sz="2400" dirty="0"/>
              <a:t>1 </a:t>
            </a:r>
            <a:r>
              <a:rPr lang="en-US" sz="2400" dirty="0" smtClean="0"/>
              <a:t>MNO Folder Bundle will include:</a:t>
            </a:r>
          </a:p>
          <a:p>
            <a:pPr lvl="1"/>
            <a:r>
              <a:rPr lang="en-US" sz="2400" dirty="0" smtClean="0"/>
              <a:t>1 x MNO-OB Folder, </a:t>
            </a:r>
          </a:p>
          <a:p>
            <a:pPr lvl="1"/>
            <a:r>
              <a:rPr lang="en-US" sz="2400" dirty="0" smtClean="0"/>
              <a:t>1 x MNO-Neonatal Folder, and </a:t>
            </a:r>
          </a:p>
          <a:p>
            <a:pPr lvl="1"/>
            <a:r>
              <a:rPr lang="en-US" sz="2400" dirty="0" smtClean="0"/>
              <a:t>1 x complete set of OB &amp; Neonatal Provider Education Posters</a:t>
            </a:r>
          </a:p>
          <a:p>
            <a:r>
              <a:rPr lang="en-US" sz="2400" dirty="0" smtClean="0"/>
              <a:t>Attendees can order up to 5 bundles.</a:t>
            </a:r>
          </a:p>
        </p:txBody>
      </p:sp>
    </p:spTree>
    <p:extLst>
      <p:ext uri="{BB962C8B-B14F-4D97-AF65-F5344CB8AC3E}">
        <p14:creationId xmlns:p14="http://schemas.microsoft.com/office/powerpoint/2010/main" val="2076873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8" descr="image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97" y="1447799"/>
            <a:ext cx="32146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Subtitle 2"/>
          <p:cNvSpPr>
            <a:spLocks noGrp="1"/>
          </p:cNvSpPr>
          <p:nvPr>
            <p:ph type="subTitle" idx="1"/>
          </p:nvPr>
        </p:nvSpPr>
        <p:spPr>
          <a:xfrm>
            <a:off x="3224385" y="4343400"/>
            <a:ext cx="5410200" cy="1295400"/>
          </a:xfrm>
        </p:spPr>
        <p:txBody>
          <a:bodyPr/>
          <a:lstStyle/>
          <a:p>
            <a:pPr eaLnBrk="1" hangingPunct="1">
              <a:buFont typeface="Wingdings 2" pitchFamily="18" charset="2"/>
              <a:buNone/>
            </a:pPr>
            <a:r>
              <a:rPr lang="en-US" altLang="en-US" sz="2000" dirty="0" smtClean="0">
                <a:solidFill>
                  <a:srgbClr val="898989"/>
                </a:solidFill>
              </a:rPr>
              <a:t>May 20, 2020</a:t>
            </a:r>
          </a:p>
          <a:p>
            <a:pPr eaLnBrk="1" hangingPunct="1">
              <a:buFont typeface="Wingdings 2" pitchFamily="18" charset="2"/>
              <a:buNone/>
            </a:pPr>
            <a:r>
              <a:rPr lang="en-US" altLang="en-US" sz="2000" dirty="0" smtClean="0">
                <a:solidFill>
                  <a:srgbClr val="898989"/>
                </a:solidFill>
              </a:rPr>
              <a:t>9am – 3pm</a:t>
            </a:r>
          </a:p>
        </p:txBody>
      </p:sp>
      <p:sp>
        <p:nvSpPr>
          <p:cNvPr id="63492" name="Title 1"/>
          <p:cNvSpPr>
            <a:spLocks noGrp="1"/>
          </p:cNvSpPr>
          <p:nvPr>
            <p:ph type="ctrTitle"/>
          </p:nvPr>
        </p:nvSpPr>
        <p:spPr>
          <a:xfrm>
            <a:off x="3160177" y="2362200"/>
            <a:ext cx="5538615" cy="1622425"/>
          </a:xfrm>
        </p:spPr>
        <p:txBody>
          <a:bodyPr/>
          <a:lstStyle/>
          <a:p>
            <a:pPr eaLnBrk="1" hangingPunct="1"/>
            <a:r>
              <a:rPr lang="en-US" altLang="en-US" sz="3200" b="1" dirty="0">
                <a:solidFill>
                  <a:srgbClr val="004990"/>
                </a:solidFill>
                <a:latin typeface="Goudy Old Style" pitchFamily="18" charset="0"/>
              </a:rPr>
              <a:t>Welcome &amp; </a:t>
            </a:r>
            <a:r>
              <a:rPr lang="en-US" altLang="en-US" sz="3200" b="1" dirty="0" smtClean="0">
                <a:solidFill>
                  <a:srgbClr val="004990"/>
                </a:solidFill>
                <a:latin typeface="Goudy Old Style" pitchFamily="18" charset="0"/>
              </a:rPr>
              <a:t>Overview:</a:t>
            </a:r>
            <a:br>
              <a:rPr lang="en-US" altLang="en-US" sz="3200" b="1" dirty="0" smtClean="0">
                <a:solidFill>
                  <a:srgbClr val="004990"/>
                </a:solidFill>
                <a:latin typeface="Goudy Old Style" pitchFamily="18" charset="0"/>
              </a:rPr>
            </a:br>
            <a:r>
              <a:rPr lang="en-US" altLang="en-US" sz="3200" b="1" dirty="0" smtClean="0">
                <a:solidFill>
                  <a:srgbClr val="004990"/>
                </a:solidFill>
                <a:latin typeface="Goudy Old Style" pitchFamily="18" charset="0"/>
              </a:rPr>
              <a:t>Working </a:t>
            </a:r>
            <a:r>
              <a:rPr lang="en-US" altLang="en-US" sz="3200" b="1" dirty="0">
                <a:solidFill>
                  <a:srgbClr val="004990"/>
                </a:solidFill>
                <a:latin typeface="Goudy Old Style" pitchFamily="18" charset="0"/>
              </a:rPr>
              <a:t>Together in 2020: Celebrating MNO-OB, IPLARC, and </a:t>
            </a:r>
            <a:r>
              <a:rPr lang="en-US" altLang="en-US" sz="3200" b="1" dirty="0" smtClean="0">
                <a:solidFill>
                  <a:srgbClr val="004990"/>
                </a:solidFill>
                <a:latin typeface="Goudy Old Style" pitchFamily="18" charset="0"/>
              </a:rPr>
              <a:t>IPAC </a:t>
            </a:r>
            <a:r>
              <a:rPr lang="en-US" altLang="en-US" sz="3200" b="1" dirty="0">
                <a:solidFill>
                  <a:srgbClr val="004990"/>
                </a:solidFill>
                <a:latin typeface="Goudy Old Style" pitchFamily="18" charset="0"/>
              </a:rPr>
              <a:t>and Launching Promoting Vaginal Birth</a:t>
            </a:r>
            <a:r>
              <a:rPr lang="en-US" altLang="en-US" sz="3200" b="1" dirty="0" smtClean="0">
                <a:solidFill>
                  <a:srgbClr val="004990"/>
                </a:solidFill>
                <a:latin typeface="Goudy Old Style" pitchFamily="18" charset="0"/>
              </a:rPr>
              <a:t/>
            </a:r>
            <a:br>
              <a:rPr lang="en-US" altLang="en-US" sz="3200" b="1" dirty="0" smtClean="0">
                <a:solidFill>
                  <a:srgbClr val="004990"/>
                </a:solidFill>
                <a:latin typeface="Goudy Old Style" pitchFamily="18" charset="0"/>
              </a:rPr>
            </a:br>
            <a:endParaRPr lang="en-US" altLang="en-US" sz="3200" b="1" dirty="0" smtClean="0">
              <a:solidFill>
                <a:srgbClr val="004990"/>
              </a:solidFill>
              <a:latin typeface="Goudy Old Style" pitchFamily="18" charset="0"/>
            </a:endParaRPr>
          </a:p>
        </p:txBody>
      </p:sp>
    </p:spTree>
    <p:extLst>
      <p:ext uri="{BB962C8B-B14F-4D97-AF65-F5344CB8AC3E}">
        <p14:creationId xmlns:p14="http://schemas.microsoft.com/office/powerpoint/2010/main" val="591764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1102"/>
            <a:ext cx="8229600" cy="1143000"/>
          </a:xfrm>
        </p:spPr>
        <p:txBody>
          <a:bodyPr/>
          <a:lstStyle/>
          <a:p>
            <a:pPr algn="l" eaLnBrk="1" hangingPunct="1"/>
            <a:r>
              <a:rPr lang="en-US" altLang="en-US" sz="4000" b="1" dirty="0" smtClean="0">
                <a:solidFill>
                  <a:srgbClr val="F58466"/>
                </a:solidFill>
                <a:latin typeface="Goudy Old Style" pitchFamily="18" charset="0"/>
              </a:rPr>
              <a:t>Overview</a:t>
            </a:r>
          </a:p>
        </p:txBody>
      </p:sp>
      <p:sp>
        <p:nvSpPr>
          <p:cNvPr id="16387" name="Content Placeholder 3"/>
          <p:cNvSpPr>
            <a:spLocks noGrp="1"/>
          </p:cNvSpPr>
          <p:nvPr>
            <p:ph idx="1"/>
          </p:nvPr>
        </p:nvSpPr>
        <p:spPr>
          <a:xfrm>
            <a:off x="457200" y="914400"/>
            <a:ext cx="8229600" cy="5715000"/>
          </a:xfrm>
        </p:spPr>
        <p:txBody>
          <a:bodyPr/>
          <a:lstStyle/>
          <a:p>
            <a:pPr eaLnBrk="1" hangingPunct="1">
              <a:buClr>
                <a:srgbClr val="F58466"/>
              </a:buClr>
            </a:pPr>
            <a:r>
              <a:rPr lang="en-US" altLang="en-US" sz="2800" dirty="0" smtClean="0"/>
              <a:t>ILPQC Overview and Model for Improvement</a:t>
            </a:r>
          </a:p>
          <a:p>
            <a:pPr eaLnBrk="1" hangingPunct="1">
              <a:buClr>
                <a:srgbClr val="F58466"/>
              </a:buClr>
            </a:pPr>
            <a:r>
              <a:rPr lang="en-US" altLang="en-US" sz="2800" dirty="0" smtClean="0"/>
              <a:t>Supporting each other during COVID-19 </a:t>
            </a:r>
          </a:p>
          <a:p>
            <a:pPr eaLnBrk="1" hangingPunct="1">
              <a:buClr>
                <a:srgbClr val="F58466"/>
              </a:buClr>
            </a:pPr>
            <a:r>
              <a:rPr lang="en-US" altLang="en-US" sz="2800" dirty="0" smtClean="0"/>
              <a:t>Initiative Successes and What’s Next:</a:t>
            </a:r>
          </a:p>
          <a:p>
            <a:pPr lvl="1" eaLnBrk="1" hangingPunct="1">
              <a:buClr>
                <a:srgbClr val="F58466"/>
              </a:buClr>
            </a:pPr>
            <a:r>
              <a:rPr lang="en-US" altLang="en-US" dirty="0" smtClean="0"/>
              <a:t>MNO-OB</a:t>
            </a:r>
          </a:p>
          <a:p>
            <a:pPr lvl="1" eaLnBrk="1" hangingPunct="1">
              <a:buClr>
                <a:srgbClr val="F58466"/>
              </a:buClr>
            </a:pPr>
            <a:r>
              <a:rPr lang="en-US" altLang="en-US" dirty="0" smtClean="0"/>
              <a:t>IPLARC</a:t>
            </a:r>
          </a:p>
          <a:p>
            <a:pPr lvl="1" eaLnBrk="1" hangingPunct="1">
              <a:buClr>
                <a:srgbClr val="F58466"/>
              </a:buClr>
            </a:pPr>
            <a:r>
              <a:rPr lang="en-US" altLang="en-US" dirty="0" smtClean="0"/>
              <a:t>IPAC</a:t>
            </a:r>
          </a:p>
          <a:p>
            <a:pPr eaLnBrk="1" hangingPunct="1">
              <a:buClr>
                <a:srgbClr val="F58466"/>
              </a:buClr>
            </a:pPr>
            <a:r>
              <a:rPr lang="en-US" altLang="en-US" sz="2800" dirty="0" smtClean="0"/>
              <a:t>Launching Promoting Vaginal Birth</a:t>
            </a:r>
          </a:p>
          <a:p>
            <a:pPr eaLnBrk="1" hangingPunct="1">
              <a:buClr>
                <a:srgbClr val="F58466"/>
              </a:buClr>
            </a:pPr>
            <a:r>
              <a:rPr lang="en-US" altLang="en-US" sz="2800" dirty="0"/>
              <a:t>Partnerships with State &amp; Community Stakeholders</a:t>
            </a:r>
          </a:p>
          <a:p>
            <a:pPr eaLnBrk="1" hangingPunct="1">
              <a:buClr>
                <a:srgbClr val="F58466"/>
              </a:buClr>
            </a:pPr>
            <a:endParaRPr lang="en-US" altLang="en-US" sz="2800" dirty="0" smtClean="0"/>
          </a:p>
          <a:p>
            <a:pPr lvl="1" eaLnBrk="1" hangingPunct="1">
              <a:buClr>
                <a:srgbClr val="F58466"/>
              </a:buClr>
            </a:pPr>
            <a:endParaRPr lang="en-US" altLang="en-US" dirty="0" smtClean="0"/>
          </a:p>
          <a:p>
            <a:pPr eaLnBrk="1" hangingPunct="1">
              <a:buClr>
                <a:srgbClr val="F58466"/>
              </a:buClr>
            </a:pPr>
            <a:endParaRPr lang="en-US" altLang="en-US" sz="2800" dirty="0" smtClean="0"/>
          </a:p>
          <a:p>
            <a:pPr eaLnBrk="1" hangingPunct="1">
              <a:buClr>
                <a:srgbClr val="F58466"/>
              </a:buClr>
            </a:pPr>
            <a:endParaRPr lang="en-US" altLang="en-US" sz="2800" dirty="0" smtClean="0"/>
          </a:p>
          <a:p>
            <a:pPr eaLnBrk="1" hangingPunct="1">
              <a:buClr>
                <a:srgbClr val="F58466"/>
              </a:buClr>
            </a:pPr>
            <a:endParaRPr lang="en-US" altLang="en-US" sz="2800" dirty="0" smtClean="0"/>
          </a:p>
        </p:txBody>
      </p:sp>
    </p:spTree>
    <p:extLst>
      <p:ext uri="{BB962C8B-B14F-4D97-AF65-F5344CB8AC3E}">
        <p14:creationId xmlns:p14="http://schemas.microsoft.com/office/powerpoint/2010/main" val="37884478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58466"/>
                </a:solidFill>
                <a:latin typeface="Goudy Old Style" pitchFamily="18" charset="0"/>
              </a:rPr>
              <a:t>ILPQC Overview and Model for Improvement</a:t>
            </a:r>
            <a:endParaRPr lang="en-US" dirty="0"/>
          </a:p>
        </p:txBody>
      </p:sp>
      <p:sp>
        <p:nvSpPr>
          <p:cNvPr id="4" name="Slide Number Placeholder 3"/>
          <p:cNvSpPr>
            <a:spLocks noGrp="1"/>
          </p:cNvSpPr>
          <p:nvPr>
            <p:ph type="sldNum" sz="quarter" idx="12"/>
          </p:nvPr>
        </p:nvSpPr>
        <p:spPr/>
        <p:txBody>
          <a:bodyPr/>
          <a:lstStyle/>
          <a:p>
            <a:pPr>
              <a:defRPr/>
            </a:pPr>
            <a:fld id="{74AF8077-2CE4-4A8C-806A-F9B27078C005}" type="slidenum">
              <a:rPr lang="en-US" altLang="en-US" smtClean="0"/>
              <a:pPr>
                <a:defRPr/>
              </a:pPr>
              <a:t>18</a:t>
            </a:fld>
            <a:endParaRPr lang="en-US" alt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2313" y="576283"/>
            <a:ext cx="5486400" cy="3657600"/>
          </a:xfrm>
          <a:prstGeom prst="rect">
            <a:avLst/>
          </a:prstGeom>
        </p:spPr>
      </p:pic>
      <p:sp>
        <p:nvSpPr>
          <p:cNvPr id="6" name="Rectangle 5"/>
          <p:cNvSpPr/>
          <p:nvPr/>
        </p:nvSpPr>
        <p:spPr>
          <a:xfrm>
            <a:off x="1371600" y="599432"/>
            <a:ext cx="3888146" cy="923330"/>
          </a:xfrm>
          <a:prstGeom prst="rect">
            <a:avLst/>
          </a:prstGeom>
          <a:noFill/>
        </p:spPr>
        <p:txBody>
          <a:bodyPr wrap="square" lIns="91440" tIns="45720" rIns="91440" bIns="45720">
            <a:spAutoFit/>
          </a:bodyPr>
          <a:lstStyle/>
          <a:p>
            <a:pPr algn="ctr"/>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Thank you!</a:t>
            </a:r>
            <a:endPar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093704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408770" y="1181100"/>
            <a:ext cx="3581400" cy="4270829"/>
            <a:chOff x="4591050" y="1676400"/>
            <a:chExt cx="3627215" cy="4270829"/>
          </a:xfrm>
        </p:grpSpPr>
        <p:pic>
          <p:nvPicPr>
            <p:cNvPr id="8" name="Picture 5"/>
            <p:cNvPicPr>
              <a:picLocks noChangeAspect="1"/>
            </p:cNvPicPr>
            <p:nvPr/>
          </p:nvPicPr>
          <p:blipFill rotWithShape="1">
            <a:blip r:embed="rId3" cstate="email">
              <a:extLst>
                <a:ext uri="{28A0092B-C50C-407E-A947-70E740481C1C}">
                  <a14:useLocalDpi xmlns:a14="http://schemas.microsoft.com/office/drawing/2010/main"/>
                </a:ext>
              </a:extLst>
            </a:blip>
            <a:srcRect r="17544" b="9921"/>
            <a:stretch/>
          </p:blipFill>
          <p:spPr bwMode="auto">
            <a:xfrm>
              <a:off x="4591050" y="1676400"/>
              <a:ext cx="3627215" cy="4118429"/>
            </a:xfrm>
            <a:prstGeom prst="rect">
              <a:avLst/>
            </a:prstGeom>
            <a:noFill/>
            <a:ln w="9525">
              <a:noFill/>
              <a:miter lim="800000"/>
              <a:headEnd/>
              <a:tailEnd/>
            </a:ln>
          </p:spPr>
        </p:pic>
        <p:sp>
          <p:nvSpPr>
            <p:cNvPr id="9" name="Rectangle 8"/>
            <p:cNvSpPr/>
            <p:nvPr/>
          </p:nvSpPr>
          <p:spPr>
            <a:xfrm>
              <a:off x="4591050" y="5334000"/>
              <a:ext cx="2038350" cy="61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4591050" y="1676400"/>
              <a:ext cx="120015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 name="Title 1"/>
          <p:cNvSpPr>
            <a:spLocks noGrp="1"/>
          </p:cNvSpPr>
          <p:nvPr>
            <p:ph type="title"/>
          </p:nvPr>
        </p:nvSpPr>
        <p:spPr>
          <a:xfrm>
            <a:off x="457200" y="609600"/>
            <a:ext cx="7086600" cy="1143000"/>
          </a:xfrm>
        </p:spPr>
        <p:txBody>
          <a:bodyPr/>
          <a:lstStyle/>
          <a:p>
            <a:pPr algn="l"/>
            <a:r>
              <a:rPr lang="en-US" sz="4000" b="1" dirty="0">
                <a:solidFill>
                  <a:srgbClr val="F58466"/>
                </a:solidFill>
                <a:latin typeface="Goudy Old Style" pitchFamily="18" charset="0"/>
              </a:rPr>
              <a:t>Illinois Perinatal Quality Collaborative (ILPQC)</a:t>
            </a:r>
          </a:p>
        </p:txBody>
      </p:sp>
      <p:sp>
        <p:nvSpPr>
          <p:cNvPr id="3" name="Content Placeholder 2"/>
          <p:cNvSpPr>
            <a:spLocks noGrp="1"/>
          </p:cNvSpPr>
          <p:nvPr>
            <p:ph idx="1"/>
          </p:nvPr>
        </p:nvSpPr>
        <p:spPr>
          <a:xfrm>
            <a:off x="457200" y="1905000"/>
            <a:ext cx="6169340" cy="4525963"/>
          </a:xfrm>
        </p:spPr>
        <p:txBody>
          <a:bodyPr/>
          <a:lstStyle/>
          <a:p>
            <a:pPr>
              <a:buClr>
                <a:srgbClr val="F58466"/>
              </a:buClr>
            </a:pPr>
            <a:r>
              <a:rPr lang="en-US" sz="2400" dirty="0"/>
              <a:t>C</a:t>
            </a:r>
            <a:r>
              <a:rPr lang="en-US" sz="2400" dirty="0" smtClean="0"/>
              <a:t>ollaborative </a:t>
            </a:r>
            <a:r>
              <a:rPr lang="en-US" sz="2400" dirty="0"/>
              <a:t>of physicians, nurses, hospital teams, patients, public health and other stakeholders implementing </a:t>
            </a:r>
            <a:r>
              <a:rPr lang="en-US" altLang="en-US" sz="2400" dirty="0"/>
              <a:t>data-driven, evidence-based practices to improve maternal and neonatal outcomes in Illinois</a:t>
            </a:r>
            <a:endParaRPr lang="en-US" sz="2400" dirty="0"/>
          </a:p>
          <a:p>
            <a:pPr>
              <a:buClr>
                <a:srgbClr val="F58466"/>
              </a:buClr>
            </a:pPr>
            <a:r>
              <a:rPr lang="en-US" sz="2400" dirty="0" smtClean="0"/>
              <a:t>Support participating hospitals’ implementation of evidenced-based </a:t>
            </a:r>
            <a:r>
              <a:rPr lang="en-US" sz="2400" dirty="0"/>
              <a:t>practices using quality improvement </a:t>
            </a:r>
            <a:r>
              <a:rPr lang="en-US" sz="2400" dirty="0" smtClean="0"/>
              <a:t>science, collaborative learning and rapid response data</a:t>
            </a:r>
            <a:endParaRPr lang="en-US" sz="2400" dirty="0"/>
          </a:p>
          <a:p>
            <a:pPr lvl="0">
              <a:buClr>
                <a:srgbClr val="F58466"/>
              </a:buClr>
            </a:pPr>
            <a:endParaRPr lang="en-US" sz="2400"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19</a:t>
            </a:fld>
            <a:endParaRPr lang="en-US" altLang="en-US"/>
          </a:p>
        </p:txBody>
      </p:sp>
      <p:sp>
        <p:nvSpPr>
          <p:cNvPr id="5" name="Rounded Rectangle 4"/>
          <p:cNvSpPr/>
          <p:nvPr/>
        </p:nvSpPr>
        <p:spPr>
          <a:xfrm>
            <a:off x="6094570" y="4995948"/>
            <a:ext cx="2209800" cy="1021556"/>
          </a:xfrm>
          <a:prstGeom prst="round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dirty="0"/>
              <a:t>119 Illinois hospitals participating in 1 or more initiative </a:t>
            </a:r>
          </a:p>
        </p:txBody>
      </p:sp>
      <p:sp>
        <p:nvSpPr>
          <p:cNvPr id="11" name="TextBox 10"/>
          <p:cNvSpPr txBox="1"/>
          <p:nvPr/>
        </p:nvSpPr>
        <p:spPr>
          <a:xfrm>
            <a:off x="7620001" y="4167981"/>
            <a:ext cx="1524000" cy="995422"/>
          </a:xfrm>
          <a:prstGeom prst="ellipse">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000" b="1" dirty="0" smtClean="0"/>
              <a:t>&gt;99% of IL births</a:t>
            </a:r>
            <a:endParaRPr lang="en-US" sz="2000" b="1" dirty="0"/>
          </a:p>
        </p:txBody>
      </p:sp>
    </p:spTree>
    <p:extLst>
      <p:ext uri="{BB962C8B-B14F-4D97-AF65-F5344CB8AC3E}">
        <p14:creationId xmlns:p14="http://schemas.microsoft.com/office/powerpoint/2010/main" val="26129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8" descr="image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97" y="1447799"/>
            <a:ext cx="32146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Subtitle 2"/>
          <p:cNvSpPr>
            <a:spLocks noGrp="1"/>
          </p:cNvSpPr>
          <p:nvPr>
            <p:ph type="subTitle" idx="1"/>
          </p:nvPr>
        </p:nvSpPr>
        <p:spPr>
          <a:xfrm>
            <a:off x="3224385" y="4343400"/>
            <a:ext cx="5410200" cy="1295400"/>
          </a:xfrm>
        </p:spPr>
        <p:txBody>
          <a:bodyPr/>
          <a:lstStyle/>
          <a:p>
            <a:pPr eaLnBrk="1" hangingPunct="1">
              <a:buFont typeface="Wingdings 2" pitchFamily="18" charset="2"/>
              <a:buNone/>
            </a:pPr>
            <a:r>
              <a:rPr lang="en-US" altLang="en-US" sz="2000" dirty="0" smtClean="0">
                <a:solidFill>
                  <a:srgbClr val="898989"/>
                </a:solidFill>
              </a:rPr>
              <a:t>May 20, 2020</a:t>
            </a:r>
          </a:p>
          <a:p>
            <a:pPr eaLnBrk="1" hangingPunct="1">
              <a:buFont typeface="Wingdings 2" pitchFamily="18" charset="2"/>
              <a:buNone/>
            </a:pPr>
            <a:r>
              <a:rPr lang="en-US" altLang="en-US" sz="2000" dirty="0" smtClean="0">
                <a:solidFill>
                  <a:srgbClr val="898989"/>
                </a:solidFill>
              </a:rPr>
              <a:t>9am – </a:t>
            </a:r>
            <a:r>
              <a:rPr lang="en-US" altLang="en-US" sz="2000" dirty="0" smtClean="0">
                <a:solidFill>
                  <a:srgbClr val="898989"/>
                </a:solidFill>
              </a:rPr>
              <a:t>3:15pm</a:t>
            </a:r>
            <a:endParaRPr lang="en-US" altLang="en-US" sz="2000" dirty="0" smtClean="0">
              <a:solidFill>
                <a:srgbClr val="898989"/>
              </a:solidFill>
            </a:endParaRPr>
          </a:p>
        </p:txBody>
      </p:sp>
      <p:sp>
        <p:nvSpPr>
          <p:cNvPr id="63492" name="Title 1"/>
          <p:cNvSpPr>
            <a:spLocks noGrp="1"/>
          </p:cNvSpPr>
          <p:nvPr>
            <p:ph type="ctrTitle"/>
          </p:nvPr>
        </p:nvSpPr>
        <p:spPr>
          <a:xfrm>
            <a:off x="3160177" y="2362200"/>
            <a:ext cx="5538615" cy="1622425"/>
          </a:xfrm>
        </p:spPr>
        <p:txBody>
          <a:bodyPr/>
          <a:lstStyle/>
          <a:p>
            <a:pPr eaLnBrk="1" hangingPunct="1"/>
            <a:r>
              <a:rPr lang="en-US" altLang="en-US" sz="3200" b="1" dirty="0" smtClean="0">
                <a:solidFill>
                  <a:srgbClr val="004990"/>
                </a:solidFill>
                <a:latin typeface="Goudy Old Style" pitchFamily="18" charset="0"/>
              </a:rPr>
              <a:t>Welcome!</a:t>
            </a:r>
            <a:br>
              <a:rPr lang="en-US" altLang="en-US" sz="3200" b="1" dirty="0" smtClean="0">
                <a:solidFill>
                  <a:srgbClr val="004990"/>
                </a:solidFill>
                <a:latin typeface="Goudy Old Style" pitchFamily="18" charset="0"/>
              </a:rPr>
            </a:br>
            <a:r>
              <a:rPr lang="en-US" altLang="en-US" sz="3200" b="1" dirty="0" smtClean="0">
                <a:solidFill>
                  <a:srgbClr val="004990"/>
                </a:solidFill>
                <a:latin typeface="Goudy Old Style" pitchFamily="18" charset="0"/>
              </a:rPr>
              <a:t>ILPQC Obstetric </a:t>
            </a:r>
            <a:br>
              <a:rPr lang="en-US" altLang="en-US" sz="3200" b="1" dirty="0" smtClean="0">
                <a:solidFill>
                  <a:srgbClr val="004990"/>
                </a:solidFill>
                <a:latin typeface="Goudy Old Style" pitchFamily="18" charset="0"/>
              </a:rPr>
            </a:br>
            <a:r>
              <a:rPr lang="en-US" altLang="en-US" sz="3200" b="1" dirty="0" smtClean="0">
                <a:solidFill>
                  <a:srgbClr val="004990"/>
                </a:solidFill>
                <a:latin typeface="Goudy Old Style" pitchFamily="18" charset="0"/>
              </a:rPr>
              <a:t>Virtual Face to Face Meeting</a:t>
            </a:r>
          </a:p>
        </p:txBody>
      </p:sp>
    </p:spTree>
    <p:extLst>
      <p:ext uri="{BB962C8B-B14F-4D97-AF65-F5344CB8AC3E}">
        <p14:creationId xmlns:p14="http://schemas.microsoft.com/office/powerpoint/2010/main" val="21434669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04800" y="228600"/>
            <a:ext cx="6324600" cy="673100"/>
          </a:xfrm>
          <a:noFill/>
        </p:spPr>
        <p:txBody>
          <a:bodyPr/>
          <a:lstStyle/>
          <a:p>
            <a:pPr eaLnBrk="1" hangingPunct="1"/>
            <a:r>
              <a:rPr lang="en-US" altLang="en-US" sz="4000" dirty="0" smtClean="0">
                <a:solidFill>
                  <a:srgbClr val="F58466"/>
                </a:solidFill>
                <a:latin typeface="Goudy Old Style" panose="02020502050305020303" pitchFamily="18" charset="0"/>
              </a:rPr>
              <a:t>ILPQC Infrastructure</a:t>
            </a:r>
            <a:endParaRPr lang="en-US" altLang="en-US" dirty="0" smtClean="0">
              <a:solidFill>
                <a:srgbClr val="F58466"/>
              </a:solidFill>
              <a:latin typeface="Goudy Old Style" panose="02020502050305020303"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0600" y="1295400"/>
            <a:ext cx="7154273" cy="4715533"/>
          </a:xfrm>
          <a:prstGeom prst="rect">
            <a:avLst/>
          </a:prstGeom>
        </p:spPr>
      </p:pic>
    </p:spTree>
    <p:extLst>
      <p:ext uri="{BB962C8B-B14F-4D97-AF65-F5344CB8AC3E}">
        <p14:creationId xmlns:p14="http://schemas.microsoft.com/office/powerpoint/2010/main" val="20487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02442" y="-40024"/>
            <a:ext cx="6202392" cy="990600"/>
          </a:xfrm>
        </p:spPr>
        <p:txBody>
          <a:bodyPr/>
          <a:lstStyle/>
          <a:p>
            <a:pPr algn="l" eaLnBrk="1" hangingPunct="1"/>
            <a:r>
              <a:rPr lang="en-US" altLang="en-US" sz="4000" b="1" dirty="0">
                <a:solidFill>
                  <a:srgbClr val="F58466"/>
                </a:solidFill>
                <a:latin typeface="Goudy Old Style" pitchFamily="18" charset="0"/>
                <a:ea typeface="ＭＳ Ｐゴシック" pitchFamily="34" charset="-128"/>
              </a:rPr>
              <a:t>ILPQC </a:t>
            </a:r>
            <a:r>
              <a:rPr lang="en-US" altLang="en-US" sz="4000" b="1" dirty="0" smtClean="0">
                <a:solidFill>
                  <a:srgbClr val="F58466"/>
                </a:solidFill>
                <a:latin typeface="Goudy Old Style" pitchFamily="18" charset="0"/>
                <a:ea typeface="ＭＳ Ｐゴシック" pitchFamily="34" charset="-128"/>
              </a:rPr>
              <a:t>Central Team</a:t>
            </a:r>
            <a:endParaRPr lang="en-US" altLang="en-US" sz="4000" b="1" dirty="0">
              <a:solidFill>
                <a:srgbClr val="F58466"/>
              </a:solidFill>
              <a:latin typeface="Goudy Old Style" pitchFamily="18" charset="0"/>
              <a:ea typeface="ＭＳ Ｐゴシック" pitchFamily="34" charset="-128"/>
            </a:endParaRPr>
          </a:p>
        </p:txBody>
      </p:sp>
      <p:sp>
        <p:nvSpPr>
          <p:cNvPr id="37893" name="TextBox 10"/>
          <p:cNvSpPr txBox="1">
            <a:spLocks noChangeArrowheads="1"/>
          </p:cNvSpPr>
          <p:nvPr/>
        </p:nvSpPr>
        <p:spPr bwMode="auto">
          <a:xfrm>
            <a:off x="228600" y="932081"/>
            <a:ext cx="6202392"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700"/>
              </a:spcBef>
              <a:buClr>
                <a:schemeClr val="accent2"/>
              </a:buClr>
              <a:buSzPct val="60000"/>
              <a:buFont typeface="Wingdings" panose="05000000000000000000" pitchFamily="2" charset="2"/>
              <a:buChar char=""/>
              <a:defRPr sz="2900">
                <a:solidFill>
                  <a:schemeClr val="tx1"/>
                </a:solidFill>
                <a:latin typeface="Arial" panose="020B0604020202020204" pitchFamily="34" charset="0"/>
                <a:ea typeface="MS PGothic" panose="020B0600070205080204" pitchFamily="34" charset="-128"/>
              </a:defRPr>
            </a:lvl1pPr>
            <a:lvl2pPr marL="742950" indent="-285750">
              <a:spcBef>
                <a:spcPts val="550"/>
              </a:spcBef>
              <a:buClr>
                <a:schemeClr val="accent1"/>
              </a:buClr>
              <a:buSzPct val="70000"/>
              <a:buFont typeface="Wingdings 2" panose="05020102010507070707" pitchFamily="18" charset="2"/>
              <a:buChar char=""/>
              <a:defRPr sz="2600">
                <a:solidFill>
                  <a:schemeClr val="tx1"/>
                </a:solidFill>
                <a:latin typeface="Arial" panose="020B0604020202020204" pitchFamily="34" charset="0"/>
                <a:ea typeface="MS PGothic" panose="020B0600070205080204" pitchFamily="34" charset="-128"/>
              </a:defRPr>
            </a:lvl2pPr>
            <a:lvl3pPr marL="1143000" indent="-228600">
              <a:spcBef>
                <a:spcPts val="500"/>
              </a:spcBef>
              <a:buClr>
                <a:schemeClr val="accent2"/>
              </a:buClr>
              <a:buSzPct val="75000"/>
              <a:buFont typeface="Wingdings" panose="05000000000000000000" pitchFamily="2" charset="2"/>
              <a:buChar char=""/>
              <a:defRPr sz="2300">
                <a:solidFill>
                  <a:schemeClr val="tx1"/>
                </a:solidFill>
                <a:latin typeface="Arial" panose="020B0604020202020204" pitchFamily="34" charset="0"/>
                <a:ea typeface="MS PGothic" panose="020B0600070205080204" pitchFamily="34" charset="-128"/>
              </a:defRPr>
            </a:lvl3pPr>
            <a:lvl4pPr marL="1600200" indent="-228600">
              <a:spcBef>
                <a:spcPts val="400"/>
              </a:spcBef>
              <a:buClr>
                <a:srgbClr val="C1C8E2"/>
              </a:buClr>
              <a:buSzPct val="7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spcBef>
                <a:spcPts val="400"/>
              </a:spcBef>
              <a:buClr>
                <a:srgbClr val="788BBC"/>
              </a:buClr>
              <a:buSzPct val="6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ts val="400"/>
              </a:spcBef>
              <a:spcAft>
                <a:spcPct val="0"/>
              </a:spcAft>
              <a:buClr>
                <a:srgbClr val="788BBC"/>
              </a:buClr>
              <a:buSzPct val="6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ts val="400"/>
              </a:spcBef>
              <a:spcAft>
                <a:spcPct val="0"/>
              </a:spcAft>
              <a:buClr>
                <a:srgbClr val="788BBC"/>
              </a:buClr>
              <a:buSzPct val="6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ts val="400"/>
              </a:spcBef>
              <a:spcAft>
                <a:spcPct val="0"/>
              </a:spcAft>
              <a:buClr>
                <a:srgbClr val="788BBC"/>
              </a:buClr>
              <a:buSzPct val="6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ts val="400"/>
              </a:spcBef>
              <a:spcAft>
                <a:spcPct val="0"/>
              </a:spcAft>
              <a:buClr>
                <a:srgbClr val="788BBC"/>
              </a:buClr>
              <a:buSzPct val="65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r>
              <a:rPr lang="en-US" altLang="en-US" sz="2800" dirty="0">
                <a:solidFill>
                  <a:srgbClr val="004990"/>
                </a:solidFill>
                <a:latin typeface="+mn-lt"/>
                <a:cs typeface="Arial" panose="020B0604020202020204" pitchFamily="34" charset="0"/>
              </a:rPr>
              <a:t>Ann Borders </a:t>
            </a:r>
            <a:r>
              <a:rPr lang="en-US" altLang="en-US" sz="2000" dirty="0">
                <a:latin typeface="+mn-lt"/>
                <a:cs typeface="Arial" panose="020B0604020202020204" pitchFamily="34" charset="0"/>
              </a:rPr>
              <a:t/>
            </a:r>
            <a:br>
              <a:rPr lang="en-US" altLang="en-US" sz="2000" dirty="0">
                <a:latin typeface="+mn-lt"/>
                <a:cs typeface="Arial" panose="020B0604020202020204" pitchFamily="34" charset="0"/>
              </a:rPr>
            </a:br>
            <a:r>
              <a:rPr lang="en-US" altLang="en-US" sz="2000" dirty="0">
                <a:latin typeface="+mn-lt"/>
                <a:cs typeface="Arial" panose="020B0604020202020204" pitchFamily="34" charset="0"/>
              </a:rPr>
              <a:t>ILPQC Executive Director, OB Lead</a:t>
            </a:r>
            <a:br>
              <a:rPr lang="en-US" altLang="en-US" sz="2000" dirty="0">
                <a:latin typeface="+mn-lt"/>
                <a:cs typeface="Arial" panose="020B0604020202020204" pitchFamily="34" charset="0"/>
              </a:rPr>
            </a:br>
            <a:endParaRPr lang="en-US" altLang="en-US" sz="2800" dirty="0">
              <a:latin typeface="+mn-lt"/>
              <a:cs typeface="Arial" panose="020B0604020202020204" pitchFamily="34" charset="0"/>
            </a:endParaRPr>
          </a:p>
          <a:p>
            <a:pPr eaLnBrk="1" hangingPunct="1">
              <a:spcBef>
                <a:spcPct val="0"/>
              </a:spcBef>
              <a:buClrTx/>
              <a:buSzTx/>
              <a:buFontTx/>
              <a:buNone/>
            </a:pPr>
            <a:r>
              <a:rPr lang="en-US" altLang="en-US" sz="2800" dirty="0" smtClean="0">
                <a:solidFill>
                  <a:srgbClr val="004990"/>
                </a:solidFill>
                <a:latin typeface="+mn-lt"/>
                <a:cs typeface="Arial" panose="020B0604020202020204" pitchFamily="34" charset="0"/>
              </a:rPr>
              <a:t>Leslie </a:t>
            </a:r>
            <a:r>
              <a:rPr lang="en-US" altLang="en-US" sz="2800" dirty="0" err="1" smtClean="0">
                <a:solidFill>
                  <a:srgbClr val="004990"/>
                </a:solidFill>
                <a:latin typeface="+mn-lt"/>
                <a:cs typeface="Arial" panose="020B0604020202020204" pitchFamily="34" charset="0"/>
              </a:rPr>
              <a:t>Caldarelli</a:t>
            </a:r>
            <a:r>
              <a:rPr lang="en-US" altLang="en-US" sz="2800" dirty="0" smtClean="0">
                <a:solidFill>
                  <a:srgbClr val="004990"/>
                </a:solidFill>
                <a:latin typeface="+mn-lt"/>
                <a:cs typeface="Arial" panose="020B0604020202020204" pitchFamily="34" charset="0"/>
              </a:rPr>
              <a:t> &amp; Justin </a:t>
            </a:r>
            <a:r>
              <a:rPr lang="en-US" altLang="en-US" sz="2800" dirty="0" err="1" smtClean="0">
                <a:solidFill>
                  <a:srgbClr val="004990"/>
                </a:solidFill>
                <a:latin typeface="+mn-lt"/>
                <a:cs typeface="Arial" panose="020B0604020202020204" pitchFamily="34" charset="0"/>
              </a:rPr>
              <a:t>Josephsen</a:t>
            </a:r>
            <a:r>
              <a:rPr lang="en-US" altLang="en-US" sz="2000" dirty="0" smtClean="0">
                <a:latin typeface="+mn-lt"/>
                <a:cs typeface="Arial" panose="020B0604020202020204" pitchFamily="34" charset="0"/>
              </a:rPr>
              <a:t/>
            </a:r>
            <a:br>
              <a:rPr lang="en-US" altLang="en-US" sz="2000" dirty="0" smtClean="0">
                <a:latin typeface="+mn-lt"/>
                <a:cs typeface="Arial" panose="020B0604020202020204" pitchFamily="34" charset="0"/>
              </a:rPr>
            </a:br>
            <a:r>
              <a:rPr lang="en-US" altLang="en-US" sz="2000" dirty="0" smtClean="0">
                <a:latin typeface="+mn-lt"/>
                <a:cs typeface="Arial" panose="020B0604020202020204" pitchFamily="34" charset="0"/>
              </a:rPr>
              <a:t>Neonatal Leads</a:t>
            </a:r>
            <a:br>
              <a:rPr lang="en-US" altLang="en-US" sz="2000" dirty="0" smtClean="0">
                <a:latin typeface="+mn-lt"/>
                <a:cs typeface="Arial" panose="020B0604020202020204" pitchFamily="34" charset="0"/>
              </a:rPr>
            </a:br>
            <a:endParaRPr lang="en-US" altLang="en-US" sz="2000" dirty="0" smtClean="0">
              <a:latin typeface="+mn-lt"/>
              <a:cs typeface="Arial" panose="020B0604020202020204" pitchFamily="34" charset="0"/>
            </a:endParaRPr>
          </a:p>
          <a:p>
            <a:pPr eaLnBrk="1" hangingPunct="1">
              <a:spcBef>
                <a:spcPct val="0"/>
              </a:spcBef>
              <a:buClrTx/>
              <a:buSzTx/>
              <a:buFontTx/>
              <a:buNone/>
            </a:pPr>
            <a:r>
              <a:rPr lang="en-US" altLang="en-US" sz="2800" dirty="0" smtClean="0">
                <a:solidFill>
                  <a:srgbClr val="004990"/>
                </a:solidFill>
                <a:latin typeface="+mn-lt"/>
                <a:cs typeface="Arial" panose="020B0604020202020204" pitchFamily="34" charset="0"/>
              </a:rPr>
              <a:t>Patricia </a:t>
            </a:r>
            <a:r>
              <a:rPr lang="en-US" altLang="en-US" sz="2800" dirty="0">
                <a:solidFill>
                  <a:srgbClr val="004990"/>
                </a:solidFill>
                <a:latin typeface="+mn-lt"/>
                <a:cs typeface="Arial" panose="020B0604020202020204" pitchFamily="34" charset="0"/>
              </a:rPr>
              <a:t>Lee King </a:t>
            </a:r>
            <a:r>
              <a:rPr lang="en-US" altLang="en-US" sz="2000" dirty="0">
                <a:latin typeface="+mn-lt"/>
                <a:cs typeface="Arial" panose="020B0604020202020204" pitchFamily="34" charset="0"/>
              </a:rPr>
              <a:t/>
            </a:r>
            <a:br>
              <a:rPr lang="en-US" altLang="en-US" sz="2000" dirty="0">
                <a:latin typeface="+mn-lt"/>
                <a:cs typeface="Arial" panose="020B0604020202020204" pitchFamily="34" charset="0"/>
              </a:rPr>
            </a:br>
            <a:r>
              <a:rPr lang="en-US" altLang="en-US" sz="2000" dirty="0">
                <a:latin typeface="+mn-lt"/>
                <a:cs typeface="Arial" panose="020B0604020202020204" pitchFamily="34" charset="0"/>
              </a:rPr>
              <a:t>State Project </a:t>
            </a:r>
            <a:r>
              <a:rPr lang="en-US" altLang="en-US" sz="2000" dirty="0" smtClean="0">
                <a:latin typeface="+mn-lt"/>
                <a:cs typeface="Arial" panose="020B0604020202020204" pitchFamily="34" charset="0"/>
              </a:rPr>
              <a:t>Director, Quality Lead</a:t>
            </a:r>
            <a:r>
              <a:rPr lang="en-US" altLang="en-US" sz="2000" dirty="0">
                <a:latin typeface="+mn-lt"/>
                <a:cs typeface="Arial" panose="020B0604020202020204" pitchFamily="34" charset="0"/>
              </a:rPr>
              <a:t/>
            </a:r>
            <a:br>
              <a:rPr lang="en-US" altLang="en-US" sz="2000" dirty="0">
                <a:latin typeface="+mn-lt"/>
                <a:cs typeface="Arial" panose="020B0604020202020204" pitchFamily="34" charset="0"/>
              </a:rPr>
            </a:br>
            <a:endParaRPr lang="en-US" altLang="en-US" sz="2000" dirty="0">
              <a:latin typeface="+mn-lt"/>
              <a:cs typeface="Arial" panose="020B0604020202020204" pitchFamily="34" charset="0"/>
            </a:endParaRPr>
          </a:p>
          <a:p>
            <a:pPr eaLnBrk="1" hangingPunct="1">
              <a:spcBef>
                <a:spcPct val="0"/>
              </a:spcBef>
              <a:buClrTx/>
              <a:buSzTx/>
              <a:buFontTx/>
              <a:buNone/>
            </a:pPr>
            <a:r>
              <a:rPr lang="en-US" altLang="en-US" sz="2800" dirty="0" smtClean="0">
                <a:solidFill>
                  <a:srgbClr val="004990"/>
                </a:solidFill>
                <a:latin typeface="+mn-lt"/>
                <a:cs typeface="Arial" panose="020B0604020202020204" pitchFamily="34" charset="0"/>
              </a:rPr>
              <a:t>Daniel Weiss</a:t>
            </a:r>
          </a:p>
          <a:p>
            <a:pPr eaLnBrk="1" hangingPunct="1">
              <a:spcBef>
                <a:spcPct val="0"/>
              </a:spcBef>
              <a:buClrTx/>
              <a:buSzTx/>
              <a:buFontTx/>
              <a:buNone/>
            </a:pPr>
            <a:r>
              <a:rPr lang="en-US" altLang="en-US" sz="2000" dirty="0" smtClean="0">
                <a:latin typeface="+mn-lt"/>
                <a:cs typeface="Arial" panose="020B0604020202020204" pitchFamily="34" charset="0"/>
              </a:rPr>
              <a:t>Project Manager</a:t>
            </a:r>
          </a:p>
          <a:p>
            <a:pPr eaLnBrk="1" hangingPunct="1">
              <a:spcBef>
                <a:spcPct val="0"/>
              </a:spcBef>
              <a:buClrTx/>
              <a:buSzTx/>
              <a:buFontTx/>
              <a:buNone/>
            </a:pPr>
            <a:endParaRPr lang="en-US" altLang="en-US" sz="2000" dirty="0">
              <a:latin typeface="+mn-lt"/>
              <a:cs typeface="Arial" panose="020B0604020202020204" pitchFamily="34" charset="0"/>
            </a:endParaRPr>
          </a:p>
          <a:p>
            <a:pPr eaLnBrk="1" hangingPunct="1">
              <a:spcBef>
                <a:spcPct val="0"/>
              </a:spcBef>
              <a:buClrTx/>
              <a:buSzTx/>
              <a:buFontTx/>
              <a:buNone/>
            </a:pPr>
            <a:r>
              <a:rPr lang="en-US" altLang="en-US" sz="2800" dirty="0" smtClean="0">
                <a:solidFill>
                  <a:srgbClr val="004990"/>
                </a:solidFill>
                <a:latin typeface="+mn-lt"/>
                <a:cs typeface="Arial" panose="020B0604020202020204" pitchFamily="34" charset="0"/>
              </a:rPr>
              <a:t>Autumn Perrault  </a:t>
            </a:r>
            <a:r>
              <a:rPr lang="en-US" altLang="en-US" sz="2000" dirty="0">
                <a:cs typeface="Arial" panose="020B0604020202020204" pitchFamily="34" charset="0"/>
              </a:rPr>
              <a:t/>
            </a:r>
            <a:br>
              <a:rPr lang="en-US" altLang="en-US" sz="2000" dirty="0">
                <a:cs typeface="Arial" panose="020B0604020202020204" pitchFamily="34" charset="0"/>
              </a:rPr>
            </a:br>
            <a:r>
              <a:rPr lang="en-US" altLang="en-US" sz="2000" dirty="0" smtClean="0">
                <a:latin typeface="+mn-lt"/>
                <a:cs typeface="Arial" panose="020B0604020202020204" pitchFamily="34" charset="0"/>
              </a:rPr>
              <a:t>Nurse Quality Manager</a:t>
            </a:r>
          </a:p>
        </p:txBody>
      </p:sp>
      <p:sp>
        <p:nvSpPr>
          <p:cNvPr id="2" name="TextBox 1"/>
          <p:cNvSpPr txBox="1"/>
          <p:nvPr/>
        </p:nvSpPr>
        <p:spPr>
          <a:xfrm>
            <a:off x="4724400" y="6096714"/>
            <a:ext cx="4038600" cy="615553"/>
          </a:xfrm>
          <a:prstGeom prst="rect">
            <a:avLst/>
          </a:prstGeom>
          <a:noFill/>
        </p:spPr>
        <p:txBody>
          <a:bodyPr wrap="square" rtlCol="0">
            <a:spAutoFit/>
          </a:bodyPr>
          <a:lstStyle/>
          <a:p>
            <a:endParaRPr lang="en-US" altLang="en-US" sz="1600" dirty="0">
              <a:cs typeface="Arial" panose="020B0604020202020204" pitchFamily="34" charset="0"/>
            </a:endParaRPr>
          </a:p>
          <a:p>
            <a:r>
              <a:rPr lang="en-US" altLang="en-US" dirty="0">
                <a:solidFill>
                  <a:srgbClr val="004990"/>
                </a:solidFill>
                <a:cs typeface="Arial" panose="020B0604020202020204" pitchFamily="34" charset="0"/>
                <a:hlinkClick r:id="rId3"/>
              </a:rPr>
              <a:t>info@ilpqc.org</a:t>
            </a:r>
            <a:r>
              <a:rPr lang="en-US" altLang="en-US" dirty="0">
                <a:solidFill>
                  <a:srgbClr val="004990"/>
                </a:solidFill>
                <a:cs typeface="Arial" panose="020B0604020202020204" pitchFamily="34" charset="0"/>
              </a:rPr>
              <a:t> </a:t>
            </a:r>
            <a:r>
              <a:rPr lang="en-US" altLang="en-US" dirty="0">
                <a:cs typeface="Arial" panose="020B0604020202020204" pitchFamily="34" charset="0"/>
              </a:rPr>
              <a:t>OR </a:t>
            </a:r>
            <a:r>
              <a:rPr lang="en-US" altLang="en-US" dirty="0">
                <a:solidFill>
                  <a:srgbClr val="004990"/>
                </a:solidFill>
                <a:cs typeface="Arial" panose="020B0604020202020204" pitchFamily="34" charset="0"/>
                <a:hlinkClick r:id="rId4"/>
              </a:rPr>
              <a:t>www.ilpqc.org</a:t>
            </a:r>
            <a:endParaRPr lang="en-US" altLang="en-US" dirty="0">
              <a:solidFill>
                <a:srgbClr val="004990"/>
              </a:solidFill>
              <a:cs typeface="Arial" panose="020B0604020202020204" pitchFamily="34" charset="0"/>
            </a:endParaRPr>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229100" y="876539"/>
            <a:ext cx="1029148" cy="1180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573861" y="3984079"/>
            <a:ext cx="1059442" cy="1280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098670" y="1843634"/>
            <a:ext cx="1009572" cy="12857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5743157" y="1853487"/>
            <a:ext cx="919517" cy="1280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4072042" y="2745309"/>
            <a:ext cx="1083212" cy="12801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3962400" y="4969522"/>
            <a:ext cx="1080395" cy="13996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373514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8599" y="521732"/>
            <a:ext cx="6477000" cy="1143000"/>
          </a:xfrm>
        </p:spPr>
        <p:txBody>
          <a:bodyPr/>
          <a:lstStyle/>
          <a:p>
            <a:pPr algn="l" eaLnBrk="1" hangingPunct="1"/>
            <a:r>
              <a:rPr lang="en-US" altLang="en-US" sz="4000" b="1" dirty="0" smtClean="0">
                <a:solidFill>
                  <a:srgbClr val="F58466"/>
                </a:solidFill>
                <a:latin typeface="Goudy Old Style" pitchFamily="18" charset="0"/>
              </a:rPr>
              <a:t>ILPQC: Using QI to Build Hospital Capacity to Drive Systems &amp; Culture Change</a:t>
            </a:r>
            <a:endParaRPr lang="en-US" altLang="en-US" sz="4000" b="1" dirty="0">
              <a:solidFill>
                <a:srgbClr val="F58466"/>
              </a:solidFill>
              <a:latin typeface="Goudy Old Style" pitchFamily="18" charset="0"/>
            </a:endParaRP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397505" y="2057400"/>
            <a:ext cx="6139187" cy="4080237"/>
          </a:xfr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48787" y="1664732"/>
            <a:ext cx="1782647" cy="3657600"/>
          </a:xfrm>
          <a:prstGeom prst="rect">
            <a:avLst/>
          </a:prstGeom>
        </p:spPr>
      </p:pic>
      <p:sp>
        <p:nvSpPr>
          <p:cNvPr id="2" name="TextBox 1"/>
          <p:cNvSpPr txBox="1"/>
          <p:nvPr/>
        </p:nvSpPr>
        <p:spPr>
          <a:xfrm>
            <a:off x="647698" y="5638800"/>
            <a:ext cx="5638800" cy="369332"/>
          </a:xfrm>
          <a:prstGeom prst="rect">
            <a:avLst/>
          </a:prstGeom>
          <a:noFill/>
        </p:spPr>
        <p:txBody>
          <a:bodyPr wrap="square" rtlCol="0">
            <a:spAutoFit/>
          </a:bodyPr>
          <a:lstStyle/>
          <a:p>
            <a:r>
              <a:rPr lang="en-US" dirty="0" smtClean="0">
                <a:solidFill>
                  <a:schemeClr val="bg1"/>
                </a:solidFill>
              </a:rPr>
              <a:t>Leadership, Advisors, Stakeholders, Patients/Families</a:t>
            </a:r>
            <a:endParaRPr lang="en-US" dirty="0">
              <a:solidFill>
                <a:schemeClr val="bg1"/>
              </a:solidFill>
            </a:endParaRPr>
          </a:p>
        </p:txBody>
      </p:sp>
    </p:spTree>
    <p:extLst>
      <p:ext uri="{BB962C8B-B14F-4D97-AF65-F5344CB8AC3E}">
        <p14:creationId xmlns:p14="http://schemas.microsoft.com/office/powerpoint/2010/main" val="15660473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58466"/>
                </a:solidFill>
                <a:latin typeface="Goudy Old Style" pitchFamily="18" charset="0"/>
              </a:rPr>
              <a:t>Supporting each other during covid-19</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4AF8077-2CE4-4A8C-806A-F9B27078C005}" type="slidenum">
              <a:rPr lang="en-US" altLang="en-US" smtClean="0"/>
              <a:pPr>
                <a:defRPr/>
              </a:pPr>
              <a:t>23</a:t>
            </a:fld>
            <a:endParaRPr lang="en-US" altLang="en-US"/>
          </a:p>
        </p:txBody>
      </p:sp>
    </p:spTree>
    <p:extLst>
      <p:ext uri="{BB962C8B-B14F-4D97-AF65-F5344CB8AC3E}">
        <p14:creationId xmlns:p14="http://schemas.microsoft.com/office/powerpoint/2010/main" val="3712976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304800" y="0"/>
            <a:ext cx="8229600" cy="1143000"/>
          </a:xfrm>
          <a:noFill/>
        </p:spPr>
        <p:txBody>
          <a:bodyPr/>
          <a:lstStyle/>
          <a:p>
            <a:pPr algn="l" eaLnBrk="1" hangingPunct="1"/>
            <a:r>
              <a:rPr lang="en-US" b="1" dirty="0" smtClean="0">
                <a:solidFill>
                  <a:srgbClr val="F58466"/>
                </a:solidFill>
                <a:latin typeface="Goudy Old Style" pitchFamily="18" charset="0"/>
              </a:rPr>
              <a:t>COVID-19</a:t>
            </a:r>
            <a:endParaRPr lang="en-US" b="1" dirty="0">
              <a:solidFill>
                <a:srgbClr val="F58466"/>
              </a:solidFill>
              <a:latin typeface="Goudy Old Style" pitchFamily="18" charset="0"/>
            </a:endParaRPr>
          </a:p>
        </p:txBody>
      </p:sp>
      <p:sp>
        <p:nvSpPr>
          <p:cNvPr id="7" name="Content Placeholder 6">
            <a:extLst>
              <a:ext uri="{FF2B5EF4-FFF2-40B4-BE49-F238E27FC236}">
                <a16:creationId xmlns:a16="http://schemas.microsoft.com/office/drawing/2014/main" id="{8265C79B-1F0D-7542-9FF5-AA3A4DBC18E5}"/>
              </a:ext>
            </a:extLst>
          </p:cNvPr>
          <p:cNvSpPr>
            <a:spLocks noGrp="1"/>
          </p:cNvSpPr>
          <p:nvPr>
            <p:ph idx="1"/>
          </p:nvPr>
        </p:nvSpPr>
        <p:spPr>
          <a:xfrm>
            <a:off x="304800" y="1039762"/>
            <a:ext cx="8382000" cy="5489294"/>
          </a:xfrm>
        </p:spPr>
        <p:txBody>
          <a:bodyPr>
            <a:normAutofit fontScale="85000" lnSpcReduction="20000"/>
          </a:bodyPr>
          <a:lstStyle/>
          <a:p>
            <a:r>
              <a:rPr lang="en-US" sz="2800" b="1" dirty="0" smtClean="0"/>
              <a:t>THANK YOU </a:t>
            </a:r>
            <a:r>
              <a:rPr lang="en-US" sz="2800" dirty="0" smtClean="0"/>
              <a:t>to the </a:t>
            </a:r>
            <a:r>
              <a:rPr lang="en-US" sz="2800" dirty="0"/>
              <a:t>nurses, doctors, health care workers, public health teams and others across our state </a:t>
            </a:r>
            <a:r>
              <a:rPr lang="en-US" sz="2800" dirty="0" smtClean="0"/>
              <a:t>confronting </a:t>
            </a:r>
            <a:r>
              <a:rPr lang="en-US" sz="2800" dirty="0"/>
              <a:t>the COVID-19 pandemic. </a:t>
            </a:r>
            <a:endParaRPr lang="en-US" sz="2800" dirty="0" smtClean="0"/>
          </a:p>
          <a:p>
            <a:r>
              <a:rPr lang="en-US" sz="2800" dirty="0" smtClean="0"/>
              <a:t>In partnership with IDPH, ILPQC has held 7 weekly COVID-19 OB / Neonatal Strategies Discussion webinars averaging 350 participants (up to 619). </a:t>
            </a:r>
          </a:p>
          <a:p>
            <a:r>
              <a:rPr lang="en-US" sz="2800" dirty="0" smtClean="0"/>
              <a:t>OB &amp; Neonatal providers from across the state present cases, share strategies, and respond to participant questions, with written answers to all questions posted weekly.  Thank you to all who have shared and attended! </a:t>
            </a:r>
          </a:p>
          <a:p>
            <a:r>
              <a:rPr lang="en-US" sz="2800" dirty="0" smtClean="0"/>
              <a:t>ILPQC COVID-19 Webpage </a:t>
            </a:r>
            <a:r>
              <a:rPr lang="en-US" sz="2800" dirty="0" smtClean="0">
                <a:hlinkClick r:id="rId3"/>
              </a:rPr>
              <a:t>https</a:t>
            </a:r>
            <a:r>
              <a:rPr lang="en-US" sz="2800" dirty="0">
                <a:hlinkClick r:id="rId3"/>
              </a:rPr>
              <a:t>://ilpqc.org/covid-19-information</a:t>
            </a:r>
            <a:r>
              <a:rPr lang="en-US" sz="2800" dirty="0" smtClean="0">
                <a:hlinkClick r:id="rId3"/>
              </a:rPr>
              <a:t>/</a:t>
            </a:r>
            <a:r>
              <a:rPr lang="en-US" sz="2800" dirty="0" smtClean="0"/>
              <a:t> has resources for hospital teams and patients, prior recorded webinars and Q/A’s from those webinars. </a:t>
            </a:r>
          </a:p>
          <a:p>
            <a:r>
              <a:rPr lang="en-US" sz="2800" dirty="0" smtClean="0"/>
              <a:t>ILPQC </a:t>
            </a:r>
            <a:r>
              <a:rPr lang="en-US" sz="2800" dirty="0"/>
              <a:t>Hospital QI Teams continue to attend monthly collaborative webinars with nearly normal attendance, eager to share strategies for success and learn from each other!</a:t>
            </a:r>
          </a:p>
          <a:p>
            <a:endParaRPr lang="en-US" sz="2800" dirty="0" smtClean="0"/>
          </a:p>
          <a:p>
            <a:endParaRPr lang="en-US" sz="2400" dirty="0"/>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p:txBody>
          <a:bodyPr/>
          <a:lstStyle/>
          <a:p>
            <a:fld id="{744C2F5F-8633-4B5B-A080-9CC210AD30A1}" type="slidenum">
              <a:rPr lang="en-US" smtClean="0"/>
              <a:t>24</a:t>
            </a:fld>
            <a:endParaRPr lang="en-US"/>
          </a:p>
        </p:txBody>
      </p:sp>
    </p:spTree>
    <p:extLst>
      <p:ext uri="{BB962C8B-B14F-4D97-AF65-F5344CB8AC3E}">
        <p14:creationId xmlns:p14="http://schemas.microsoft.com/office/powerpoint/2010/main" val="1155714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text on a white background&#10;&#10;Description automatically generated">
            <a:extLst>
              <a:ext uri="{FF2B5EF4-FFF2-40B4-BE49-F238E27FC236}">
                <a16:creationId xmlns:a16="http://schemas.microsoft.com/office/drawing/2014/main" id="{CAA5AEF5-FA98-4886-9083-5362FCDC806E}"/>
              </a:ext>
            </a:extLst>
          </p:cNvPr>
          <p:cNvPicPr/>
          <p:nvPr/>
        </p:nvPicPr>
        <p:blipFill>
          <a:blip r:embed="rId3" cstate="email">
            <a:extLst>
              <a:ext uri="{28A0092B-C50C-407E-A947-70E740481C1C}">
                <a14:useLocalDpi xmlns:a14="http://schemas.microsoft.com/office/drawing/2010/main"/>
              </a:ext>
            </a:extLst>
          </a:blip>
          <a:stretch>
            <a:fillRect/>
          </a:stretch>
        </p:blipFill>
        <p:spPr>
          <a:xfrm>
            <a:off x="4267200" y="0"/>
            <a:ext cx="4863466" cy="6705600"/>
          </a:xfrm>
          <a:prstGeom prst="rect">
            <a:avLst/>
          </a:prstGeom>
          <a:ln w="28575">
            <a:solidFill>
              <a:schemeClr val="tx1"/>
            </a:solidFill>
          </a:ln>
        </p:spPr>
      </p:pic>
      <p:sp>
        <p:nvSpPr>
          <p:cNvPr id="6" name="TextBox 5">
            <a:extLst>
              <a:ext uri="{FF2B5EF4-FFF2-40B4-BE49-F238E27FC236}">
                <a16:creationId xmlns:a16="http://schemas.microsoft.com/office/drawing/2014/main" id="{C49CAD30-76C3-43FC-8EE3-62FF3F1BBA3D}"/>
              </a:ext>
            </a:extLst>
          </p:cNvPr>
          <p:cNvSpPr txBox="1"/>
          <p:nvPr/>
        </p:nvSpPr>
        <p:spPr>
          <a:xfrm>
            <a:off x="381000" y="609600"/>
            <a:ext cx="3581400" cy="5878532"/>
          </a:xfrm>
          <a:prstGeom prst="rect">
            <a:avLst/>
          </a:prstGeom>
          <a:noFill/>
        </p:spPr>
        <p:txBody>
          <a:bodyPr wrap="square" rtlCol="0">
            <a:spAutoFit/>
          </a:bodyPr>
          <a:lstStyle/>
          <a:p>
            <a:pPr fontAlgn="t"/>
            <a:r>
              <a:rPr lang="en-US" sz="2000" i="1" u="sng" dirty="0">
                <a:cs typeface="Arial" panose="020B0604020202020204" pitchFamily="34" charset="0"/>
                <a:hlinkClick r:id="rId4"/>
              </a:rPr>
              <a:t>Masks for MOMs </a:t>
            </a:r>
            <a:r>
              <a:rPr lang="en-US" sz="2000" u="sng" dirty="0">
                <a:cs typeface="Arial" panose="020B0604020202020204" pitchFamily="34" charset="0"/>
                <a:hlinkClick r:id="rId4"/>
              </a:rPr>
              <a:t>wants to get reusable cloth face masks to the moms and moms-to-be who need them in the Chicago-land area</a:t>
            </a:r>
            <a:r>
              <a:rPr lang="en-US" sz="2000" dirty="0">
                <a:cs typeface="Arial" panose="020B0604020202020204" pitchFamily="34" charset="0"/>
              </a:rPr>
              <a:t>. </a:t>
            </a:r>
            <a:endParaRPr lang="en-US" sz="2000" dirty="0" smtClean="0">
              <a:cs typeface="Arial" panose="020B0604020202020204" pitchFamily="34" charset="0"/>
            </a:endParaRPr>
          </a:p>
          <a:p>
            <a:pPr fontAlgn="t"/>
            <a:endParaRPr lang="en-US" sz="2000" dirty="0">
              <a:cs typeface="Arial" panose="020B0604020202020204" pitchFamily="34" charset="0"/>
            </a:endParaRPr>
          </a:p>
          <a:p>
            <a:pPr fontAlgn="t"/>
            <a:r>
              <a:rPr lang="en-US" sz="2000" dirty="0" smtClean="0">
                <a:cs typeface="Arial" panose="020B0604020202020204" pitchFamily="34" charset="0"/>
              </a:rPr>
              <a:t>The </a:t>
            </a:r>
            <a:r>
              <a:rPr lang="en-US" sz="2000" dirty="0">
                <a:cs typeface="Arial" panose="020B0604020202020204" pitchFamily="34" charset="0"/>
              </a:rPr>
              <a:t>aim is to ensure that pregnant </a:t>
            </a:r>
            <a:r>
              <a:rPr lang="en-US" sz="2000" dirty="0" smtClean="0">
                <a:cs typeface="Arial" panose="020B0604020202020204" pitchFamily="34" charset="0"/>
              </a:rPr>
              <a:t>moms from vulnerable communities </a:t>
            </a:r>
            <a:r>
              <a:rPr lang="en-US" sz="2000" dirty="0">
                <a:cs typeface="Arial" panose="020B0604020202020204" pitchFamily="34" charset="0"/>
              </a:rPr>
              <a:t>have access to face masks at their prenatal visits and when they arrive at hospitals for delivery.</a:t>
            </a:r>
            <a:br>
              <a:rPr lang="en-US" sz="2000" dirty="0">
                <a:cs typeface="Arial" panose="020B0604020202020204" pitchFamily="34" charset="0"/>
              </a:rPr>
            </a:br>
            <a:endParaRPr lang="en-US" sz="2000" dirty="0">
              <a:cs typeface="Arial" panose="020B0604020202020204" pitchFamily="34" charset="0"/>
            </a:endParaRPr>
          </a:p>
          <a:p>
            <a:endParaRPr lang="en-US" sz="1600" dirty="0">
              <a:cs typeface="Arial" panose="020B0604020202020204" pitchFamily="34" charset="0"/>
            </a:endParaRPr>
          </a:p>
          <a:p>
            <a:r>
              <a:rPr lang="en-US" sz="2000" b="1" dirty="0">
                <a:cs typeface="Arial" panose="020B0604020202020204" pitchFamily="34" charset="0"/>
                <a:hlinkClick r:id="rId5"/>
              </a:rPr>
              <a:t>Find out more &amp; sign-up to volunteer at https://</a:t>
            </a:r>
            <a:r>
              <a:rPr lang="en-US" sz="2000" b="1" dirty="0" smtClean="0">
                <a:cs typeface="Arial" panose="020B0604020202020204" pitchFamily="34" charset="0"/>
                <a:hlinkClick r:id="rId5"/>
              </a:rPr>
              <a:t>bit.ly/masksforMOMs</a:t>
            </a:r>
            <a:endParaRPr lang="en-US" sz="2000" b="1" dirty="0">
              <a:cs typeface="Arial" panose="020B0604020202020204" pitchFamily="34" charset="0"/>
            </a:endParaRPr>
          </a:p>
          <a:p>
            <a:endParaRPr lang="en-US" sz="2000" dirty="0"/>
          </a:p>
          <a:p>
            <a:endParaRPr lang="en-US" sz="2000" dirty="0"/>
          </a:p>
        </p:txBody>
      </p:sp>
    </p:spTree>
    <p:extLst>
      <p:ext uri="{BB962C8B-B14F-4D97-AF65-F5344CB8AC3E}">
        <p14:creationId xmlns:p14="http://schemas.microsoft.com/office/powerpoint/2010/main" val="989921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304800" y="0"/>
            <a:ext cx="8229600" cy="1143000"/>
          </a:xfrm>
          <a:solidFill>
            <a:schemeClr val="bg1"/>
          </a:solidFill>
        </p:spPr>
        <p:txBody>
          <a:bodyPr/>
          <a:lstStyle/>
          <a:p>
            <a:pPr algn="l" eaLnBrk="1" hangingPunct="1"/>
            <a:r>
              <a:rPr lang="en-US" b="1" dirty="0" smtClean="0">
                <a:solidFill>
                  <a:srgbClr val="F58466"/>
                </a:solidFill>
                <a:latin typeface="Goudy Old Style" pitchFamily="18" charset="0"/>
              </a:rPr>
              <a:t>Increasing access to home blood </a:t>
            </a:r>
            <a:r>
              <a:rPr lang="en-US" b="1" dirty="0">
                <a:solidFill>
                  <a:srgbClr val="F58466"/>
                </a:solidFill>
                <a:latin typeface="Goudy Old Style" pitchFamily="18" charset="0"/>
              </a:rPr>
              <a:t>p</a:t>
            </a:r>
            <a:r>
              <a:rPr lang="en-US" b="1" dirty="0" smtClean="0">
                <a:solidFill>
                  <a:srgbClr val="F58466"/>
                </a:solidFill>
                <a:latin typeface="Goudy Old Style" pitchFamily="18" charset="0"/>
              </a:rPr>
              <a:t>ressure cuff kits</a:t>
            </a:r>
            <a:endParaRPr lang="en-US" b="1" dirty="0">
              <a:solidFill>
                <a:srgbClr val="F58466"/>
              </a:solidFill>
              <a:latin typeface="Goudy Old Style" pitchFamily="18" charset="0"/>
            </a:endParaRPr>
          </a:p>
        </p:txBody>
      </p:sp>
      <p:sp>
        <p:nvSpPr>
          <p:cNvPr id="7" name="Content Placeholder 6">
            <a:extLst>
              <a:ext uri="{FF2B5EF4-FFF2-40B4-BE49-F238E27FC236}">
                <a16:creationId xmlns:a16="http://schemas.microsoft.com/office/drawing/2014/main" id="{8265C79B-1F0D-7542-9FF5-AA3A4DBC18E5}"/>
              </a:ext>
            </a:extLst>
          </p:cNvPr>
          <p:cNvSpPr>
            <a:spLocks noGrp="1"/>
          </p:cNvSpPr>
          <p:nvPr>
            <p:ph idx="1"/>
          </p:nvPr>
        </p:nvSpPr>
        <p:spPr>
          <a:xfrm>
            <a:off x="338328" y="1542943"/>
            <a:ext cx="8229600" cy="5181600"/>
          </a:xfrm>
        </p:spPr>
        <p:txBody>
          <a:bodyPr>
            <a:normAutofit/>
          </a:bodyPr>
          <a:lstStyle/>
          <a:p>
            <a:r>
              <a:rPr lang="en-US" sz="2800" dirty="0" smtClean="0"/>
              <a:t>ILPQC partnership with </a:t>
            </a:r>
            <a:r>
              <a:rPr lang="en-US" sz="2800" dirty="0" err="1" smtClean="0"/>
              <a:t>Everthrive</a:t>
            </a:r>
            <a:r>
              <a:rPr lang="en-US" sz="2800" dirty="0" smtClean="0"/>
              <a:t> to advocate for BP Cuff Kit coverage for pregnant / postpartum patients with Medicaid in Illinois</a:t>
            </a:r>
          </a:p>
          <a:p>
            <a:pPr marL="0" indent="0">
              <a:buNone/>
            </a:pPr>
            <a:endParaRPr lang="en-US" sz="2800" dirty="0" smtClean="0"/>
          </a:p>
          <a:p>
            <a:pPr lvl="1"/>
            <a:r>
              <a:rPr lang="en-US" sz="2400" dirty="0" smtClean="0"/>
              <a:t>HFS has asked MCO’s to cover home BP cuffs for pregnant &amp; postpartum patients </a:t>
            </a:r>
          </a:p>
          <a:p>
            <a:pPr lvl="1"/>
            <a:r>
              <a:rPr lang="en-US" sz="2400" dirty="0" smtClean="0"/>
              <a:t>Public announcement for providers is coming soon </a:t>
            </a:r>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p:txBody>
          <a:bodyPr/>
          <a:lstStyle/>
          <a:p>
            <a:fld id="{744C2F5F-8633-4B5B-A080-9CC210AD30A1}" type="slidenum">
              <a:rPr lang="en-US" smtClean="0"/>
              <a:t>26</a:t>
            </a:fld>
            <a:endParaRPr lang="en-US"/>
          </a:p>
        </p:txBody>
      </p:sp>
    </p:spTree>
    <p:extLst>
      <p:ext uri="{BB962C8B-B14F-4D97-AF65-F5344CB8AC3E}">
        <p14:creationId xmlns:p14="http://schemas.microsoft.com/office/powerpoint/2010/main" val="3280295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58466"/>
                </a:solidFill>
                <a:latin typeface="Goudy Old Style" pitchFamily="18" charset="0"/>
              </a:rPr>
              <a:t>Finishing strong and preparing for sustainability </a:t>
            </a:r>
            <a:endParaRPr lang="en-US" dirty="0"/>
          </a:p>
        </p:txBody>
      </p:sp>
      <p:sp>
        <p:nvSpPr>
          <p:cNvPr id="3" name="Text Placeholder 2"/>
          <p:cNvSpPr>
            <a:spLocks noGrp="1"/>
          </p:cNvSpPr>
          <p:nvPr>
            <p:ph type="body" idx="1"/>
          </p:nvPr>
        </p:nvSpPr>
        <p:spPr/>
        <p:txBody>
          <a:bodyPr/>
          <a:lstStyle/>
          <a:p>
            <a:r>
              <a:rPr lang="en-US" dirty="0" smtClean="0"/>
              <a:t>MNO-OB, IPLARC, and IPAC</a:t>
            </a:r>
            <a:endParaRPr lang="en-US" dirty="0"/>
          </a:p>
        </p:txBody>
      </p:sp>
      <p:sp>
        <p:nvSpPr>
          <p:cNvPr id="4" name="Slide Number Placeholder 3"/>
          <p:cNvSpPr>
            <a:spLocks noGrp="1"/>
          </p:cNvSpPr>
          <p:nvPr>
            <p:ph type="sldNum" sz="quarter" idx="12"/>
          </p:nvPr>
        </p:nvSpPr>
        <p:spPr/>
        <p:txBody>
          <a:bodyPr/>
          <a:lstStyle/>
          <a:p>
            <a:pPr>
              <a:defRPr/>
            </a:pPr>
            <a:fld id="{74AF8077-2CE4-4A8C-806A-F9B27078C005}" type="slidenum">
              <a:rPr lang="en-US" altLang="en-US" smtClean="0"/>
              <a:pPr>
                <a:defRPr/>
              </a:pPr>
              <a:t>27</a:t>
            </a:fld>
            <a:endParaRPr lang="en-US" altLang="en-US"/>
          </a:p>
        </p:txBody>
      </p:sp>
    </p:spTree>
    <p:extLst>
      <p:ext uri="{BB962C8B-B14F-4D97-AF65-F5344CB8AC3E}">
        <p14:creationId xmlns:p14="http://schemas.microsoft.com/office/powerpoint/2010/main" val="3108224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1" y="1137536"/>
            <a:ext cx="6078388" cy="1146966"/>
          </a:xfrm>
          <a:prstGeom prst="rect">
            <a:avLst/>
          </a:prstGeom>
          <a:solidFill>
            <a:srgbClr val="F9B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083" name="Text Placeholder 7"/>
          <p:cNvSpPr>
            <a:spLocks noGrp="1"/>
          </p:cNvSpPr>
          <p:nvPr>
            <p:ph type="body" sz="quarter" idx="1"/>
          </p:nvPr>
        </p:nvSpPr>
        <p:spPr>
          <a:xfrm>
            <a:off x="229477" y="1030198"/>
            <a:ext cx="6043696" cy="1293902"/>
          </a:xfrm>
        </p:spPr>
        <p:txBody>
          <a:bodyPr>
            <a:normAutofit/>
          </a:bodyPr>
          <a:lstStyle/>
          <a:p>
            <a:r>
              <a:rPr lang="en-US" dirty="0" smtClean="0">
                <a:solidFill>
                  <a:schemeClr val="tx2"/>
                </a:solidFill>
              </a:rPr>
              <a:t>Aim:</a:t>
            </a:r>
            <a:r>
              <a:rPr lang="en-US" dirty="0" smtClean="0"/>
              <a:t> </a:t>
            </a:r>
            <a:r>
              <a:rPr lang="en-US" dirty="0"/>
              <a:t>≥70% </a:t>
            </a:r>
            <a:r>
              <a:rPr lang="en-US" dirty="0" smtClean="0"/>
              <a:t>women with OUD </a:t>
            </a:r>
            <a:r>
              <a:rPr lang="en-US" dirty="0"/>
              <a:t>receiving MAT; </a:t>
            </a:r>
            <a:r>
              <a:rPr lang="en-US" dirty="0" smtClean="0"/>
              <a:t>≥70</a:t>
            </a:r>
            <a:r>
              <a:rPr lang="en-US" dirty="0"/>
              <a:t>% connected to </a:t>
            </a:r>
            <a:r>
              <a:rPr lang="en-US" dirty="0" smtClean="0"/>
              <a:t>Recovery Treatment prenatally </a:t>
            </a:r>
            <a:r>
              <a:rPr lang="en-US" dirty="0"/>
              <a:t>or </a:t>
            </a:r>
            <a:r>
              <a:rPr lang="en-US" dirty="0" smtClean="0"/>
              <a:t>by delivery discharge</a:t>
            </a:r>
            <a:endParaRPr lang="en-US" dirty="0"/>
          </a:p>
        </p:txBody>
      </p:sp>
      <p:sp>
        <p:nvSpPr>
          <p:cNvPr id="10" name="Rectangle 9"/>
          <p:cNvSpPr/>
          <p:nvPr/>
        </p:nvSpPr>
        <p:spPr>
          <a:xfrm>
            <a:off x="228601" y="2286000"/>
            <a:ext cx="6096000" cy="3886200"/>
          </a:xfrm>
          <a:prstGeom prst="rect">
            <a:avLst/>
          </a:prstGeom>
          <a:solidFill>
            <a:srgbClr val="C9D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3"/>
          </p:nvPr>
        </p:nvSpPr>
        <p:spPr>
          <a:xfrm>
            <a:off x="228601" y="2284502"/>
            <a:ext cx="6142496" cy="3876719"/>
          </a:xfrm>
        </p:spPr>
        <p:txBody>
          <a:bodyPr>
            <a:noAutofit/>
          </a:bodyPr>
          <a:lstStyle/>
          <a:p>
            <a:r>
              <a:rPr lang="en-US" altLang="en-US" dirty="0" smtClean="0">
                <a:solidFill>
                  <a:schemeClr val="tx2"/>
                </a:solidFill>
              </a:rPr>
              <a:t>Benchmarks:</a:t>
            </a:r>
          </a:p>
          <a:p>
            <a:pPr marL="285750" lvl="0" indent="-285750">
              <a:buFont typeface="Arial" panose="020B0604020202020204" pitchFamily="34" charset="0"/>
              <a:buChar char="•"/>
            </a:pPr>
            <a:r>
              <a:rPr lang="en-US" sz="1500" dirty="0" smtClean="0"/>
              <a:t>≥80</a:t>
            </a:r>
            <a:r>
              <a:rPr lang="en-US" sz="1500" dirty="0"/>
              <a:t>% </a:t>
            </a:r>
            <a:r>
              <a:rPr lang="en-US" sz="1500" dirty="0" smtClean="0"/>
              <a:t>all pregnant women </a:t>
            </a:r>
            <a:r>
              <a:rPr lang="en-US" sz="1500" dirty="0"/>
              <a:t>screened with a universal validated screener during prenatal period among all deliveries</a:t>
            </a:r>
          </a:p>
          <a:p>
            <a:pPr marL="285750" lvl="0" indent="-285750">
              <a:buFont typeface="Arial" panose="020B0604020202020204" pitchFamily="34" charset="0"/>
              <a:buChar char="•"/>
            </a:pPr>
            <a:r>
              <a:rPr lang="en-US" sz="1500" dirty="0" smtClean="0"/>
              <a:t>≥80</a:t>
            </a:r>
            <a:r>
              <a:rPr lang="en-US" sz="1500" dirty="0"/>
              <a:t>% </a:t>
            </a:r>
            <a:r>
              <a:rPr lang="en-US" sz="1500" dirty="0" smtClean="0"/>
              <a:t>all pregnant women </a:t>
            </a:r>
            <a:r>
              <a:rPr lang="en-US" sz="1500" dirty="0"/>
              <a:t>screened with a universal validated screener during L&amp;D admission among all deliveries</a:t>
            </a:r>
          </a:p>
          <a:p>
            <a:pPr marL="285750" indent="-285750">
              <a:buFont typeface="Arial" panose="020B0604020202020204" pitchFamily="34" charset="0"/>
              <a:buChar char="•"/>
            </a:pPr>
            <a:r>
              <a:rPr lang="en-US" sz="1500" dirty="0"/>
              <a:t>≥70% women with </a:t>
            </a:r>
            <a:r>
              <a:rPr lang="en-US" sz="1500" dirty="0" smtClean="0"/>
              <a:t>OUD with an </a:t>
            </a:r>
            <a:r>
              <a:rPr lang="en-US" sz="1500" dirty="0"/>
              <a:t>OUD clinical care checklist completed prenatally or during delivery admission </a:t>
            </a:r>
            <a:endParaRPr lang="en-US" sz="1500" dirty="0" smtClean="0"/>
          </a:p>
          <a:p>
            <a:pPr marL="285750" indent="-285750">
              <a:buFont typeface="Arial" panose="020B0604020202020204" pitchFamily="34" charset="0"/>
              <a:buChar char="•"/>
            </a:pPr>
            <a:r>
              <a:rPr lang="en-US" sz="1500" dirty="0" smtClean="0"/>
              <a:t>≥</a:t>
            </a:r>
            <a:r>
              <a:rPr lang="en-US" sz="1500" dirty="0"/>
              <a:t>70</a:t>
            </a:r>
            <a:r>
              <a:rPr lang="en-US" sz="1500" dirty="0" smtClean="0"/>
              <a:t>% women with OUD receiving: </a:t>
            </a:r>
            <a:r>
              <a:rPr lang="en-US" sz="1500" dirty="0" err="1"/>
              <a:t>Narcan</a:t>
            </a:r>
            <a:r>
              <a:rPr lang="en-US" sz="1500" dirty="0"/>
              <a:t>, </a:t>
            </a:r>
            <a:r>
              <a:rPr lang="en-US" sz="1500" dirty="0" err="1"/>
              <a:t>Hep</a:t>
            </a:r>
            <a:r>
              <a:rPr lang="en-US" sz="1500" dirty="0"/>
              <a:t> C, contraception, behavioral </a:t>
            </a:r>
            <a:r>
              <a:rPr lang="en-US" sz="1500" dirty="0" smtClean="0"/>
              <a:t>health/ social work consult </a:t>
            </a:r>
            <a:r>
              <a:rPr lang="en-US" sz="1500" dirty="0"/>
              <a:t>prenatally or during delivery admission </a:t>
            </a:r>
            <a:endParaRPr lang="en-US" sz="1500" dirty="0" smtClean="0"/>
          </a:p>
          <a:p>
            <a:pPr marL="285750" indent="-285750">
              <a:buFont typeface="Arial" panose="020B0604020202020204" pitchFamily="34" charset="0"/>
              <a:buChar char="•"/>
            </a:pPr>
            <a:r>
              <a:rPr lang="en-US" sz="1500" dirty="0" smtClean="0"/>
              <a:t>≥</a:t>
            </a:r>
            <a:r>
              <a:rPr lang="en-US" sz="1500" dirty="0"/>
              <a:t>70% women </a:t>
            </a:r>
            <a:r>
              <a:rPr lang="en-US" sz="1500" dirty="0" smtClean="0"/>
              <a:t>with OUD receiving pediatric / neonatal consult on NAS and role in newborn care </a:t>
            </a:r>
            <a:r>
              <a:rPr lang="en-US" sz="1500" dirty="0"/>
              <a:t>prenatally or during delivery admission </a:t>
            </a:r>
            <a:endParaRPr lang="en-US" sz="1500" dirty="0" smtClean="0"/>
          </a:p>
          <a:p>
            <a:pPr marL="285750" indent="-285750">
              <a:buFont typeface="Arial" panose="020B0604020202020204" pitchFamily="34" charset="0"/>
              <a:buChar char="•"/>
            </a:pPr>
            <a:r>
              <a:rPr lang="en-US" sz="1500" dirty="0" smtClean="0"/>
              <a:t>≥</a:t>
            </a:r>
            <a:r>
              <a:rPr lang="en-US" sz="1500" dirty="0"/>
              <a:t>80% </a:t>
            </a:r>
            <a:r>
              <a:rPr lang="en-US" sz="1500" dirty="0" smtClean="0"/>
              <a:t>women with OUD receiving </a:t>
            </a:r>
            <a:r>
              <a:rPr lang="en-US" sz="1500" dirty="0"/>
              <a:t>OUD/NAS education prenatally or during delivery </a:t>
            </a:r>
            <a:r>
              <a:rPr lang="en-US" sz="1500" dirty="0" smtClean="0"/>
              <a:t>admission</a:t>
            </a:r>
            <a:endParaRPr lang="en-US" sz="1500" dirty="0"/>
          </a:p>
        </p:txBody>
      </p:sp>
      <p:sp>
        <p:nvSpPr>
          <p:cNvPr id="25602" name="Title 1"/>
          <p:cNvSpPr>
            <a:spLocks noGrp="1"/>
          </p:cNvSpPr>
          <p:nvPr>
            <p:ph type="title"/>
          </p:nvPr>
        </p:nvSpPr>
        <p:spPr>
          <a:xfrm>
            <a:off x="457200" y="-62300"/>
            <a:ext cx="8229600" cy="1143000"/>
          </a:xfrm>
        </p:spPr>
        <p:txBody>
          <a:bodyPr/>
          <a:lstStyle/>
          <a:p>
            <a:pPr algn="l" eaLnBrk="1" hangingPunct="1"/>
            <a:r>
              <a:rPr lang="en-US" altLang="en-US" sz="3600" b="1" dirty="0" smtClean="0">
                <a:solidFill>
                  <a:srgbClr val="F58466"/>
                </a:solidFill>
                <a:latin typeface="Goudy Old Style" pitchFamily="18" charset="0"/>
              </a:rPr>
              <a:t>Mothers and Newborns affected</a:t>
            </a:r>
            <a:br>
              <a:rPr lang="en-US" altLang="en-US" sz="3600" b="1" dirty="0" smtClean="0">
                <a:solidFill>
                  <a:srgbClr val="F58466"/>
                </a:solidFill>
                <a:latin typeface="Goudy Old Style" pitchFamily="18" charset="0"/>
              </a:rPr>
            </a:br>
            <a:r>
              <a:rPr lang="en-US" altLang="en-US" sz="3600" b="1" dirty="0" smtClean="0">
                <a:solidFill>
                  <a:srgbClr val="F58466"/>
                </a:solidFill>
                <a:latin typeface="Goudy Old Style" pitchFamily="18" charset="0"/>
              </a:rPr>
              <a:t>by Opioids- OB</a:t>
            </a:r>
            <a:endParaRPr lang="en-US" altLang="en-US" sz="3600" b="1" dirty="0">
              <a:solidFill>
                <a:srgbClr val="F58466"/>
              </a:solidFill>
              <a:latin typeface="Goudy Old Style" pitchFamily="18" charset="0"/>
            </a:endParaRPr>
          </a:p>
        </p:txBody>
      </p:sp>
      <p:pic>
        <p:nvPicPr>
          <p:cNvPr id="1027" name="Picture 3" descr="C:\Users\finnegak\Downloads\AdobeStock_97371554.jpe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290785" y="1136038"/>
            <a:ext cx="2700816" cy="5036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5373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304303" y="152400"/>
            <a:ext cx="8229600" cy="1143000"/>
          </a:xfrm>
          <a:noFill/>
        </p:spPr>
        <p:txBody>
          <a:bodyPr/>
          <a:lstStyle/>
          <a:p>
            <a:pPr algn="l" eaLnBrk="1" hangingPunct="1"/>
            <a:r>
              <a:rPr lang="en-US" b="1" dirty="0" smtClean="0">
                <a:solidFill>
                  <a:srgbClr val="F58466"/>
                </a:solidFill>
                <a:latin typeface="Goudy Old Style" pitchFamily="18" charset="0"/>
              </a:rPr>
              <a:t>ASAM Treatment of OUD </a:t>
            </a:r>
            <a:br>
              <a:rPr lang="en-US" b="1" dirty="0" smtClean="0">
                <a:solidFill>
                  <a:srgbClr val="F58466"/>
                </a:solidFill>
                <a:latin typeface="Goudy Old Style" pitchFamily="18" charset="0"/>
              </a:rPr>
            </a:br>
            <a:r>
              <a:rPr lang="en-US" b="1" dirty="0" smtClean="0">
                <a:solidFill>
                  <a:srgbClr val="F58466"/>
                </a:solidFill>
                <a:latin typeface="Goudy Old Style" pitchFamily="18" charset="0"/>
              </a:rPr>
              <a:t>Buprenorphine Waiver Courses</a:t>
            </a:r>
            <a:endParaRPr lang="en-US" b="1" dirty="0">
              <a:solidFill>
                <a:srgbClr val="F58466"/>
              </a:solidFill>
              <a:latin typeface="Goudy Old Style" pitchFamily="18" charset="0"/>
            </a:endParaRPr>
          </a:p>
        </p:txBody>
      </p:sp>
      <p:sp>
        <p:nvSpPr>
          <p:cNvPr id="7" name="Content Placeholder 6">
            <a:extLst>
              <a:ext uri="{FF2B5EF4-FFF2-40B4-BE49-F238E27FC236}">
                <a16:creationId xmlns:a16="http://schemas.microsoft.com/office/drawing/2014/main" id="{8265C79B-1F0D-7542-9FF5-AA3A4DBC18E5}"/>
              </a:ext>
            </a:extLst>
          </p:cNvPr>
          <p:cNvSpPr>
            <a:spLocks noGrp="1"/>
          </p:cNvSpPr>
          <p:nvPr>
            <p:ph idx="1"/>
          </p:nvPr>
        </p:nvSpPr>
        <p:spPr>
          <a:xfrm>
            <a:off x="329381" y="1524000"/>
            <a:ext cx="8229600" cy="4800600"/>
          </a:xfrm>
        </p:spPr>
        <p:txBody>
          <a:bodyPr>
            <a:normAutofit/>
          </a:bodyPr>
          <a:lstStyle/>
          <a:p>
            <a:r>
              <a:rPr lang="en-US" b="1" dirty="0" smtClean="0"/>
              <a:t>8 courses </a:t>
            </a:r>
            <a:r>
              <a:rPr lang="en-US" dirty="0" smtClean="0"/>
              <a:t>offered between September 2018 and May 2020</a:t>
            </a:r>
          </a:p>
          <a:p>
            <a:r>
              <a:rPr lang="en-US" b="1" dirty="0" smtClean="0"/>
              <a:t>145 women’s health </a:t>
            </a:r>
            <a:r>
              <a:rPr lang="en-US" b="1" dirty="0"/>
              <a:t>providers</a:t>
            </a:r>
            <a:r>
              <a:rPr lang="en-US" dirty="0"/>
              <a:t> </a:t>
            </a:r>
            <a:r>
              <a:rPr lang="en-US" dirty="0" smtClean="0"/>
              <a:t>(</a:t>
            </a:r>
            <a:r>
              <a:rPr lang="en-US" dirty="0"/>
              <a:t>MFM, OB/GYN, NP, CNM, </a:t>
            </a:r>
            <a:r>
              <a:rPr lang="en-US" dirty="0" smtClean="0"/>
              <a:t>PA)have been trained </a:t>
            </a:r>
            <a:endParaRPr lang="en-US" dirty="0"/>
          </a:p>
          <a:p>
            <a:r>
              <a:rPr lang="en-US" b="1" dirty="0" smtClean="0"/>
              <a:t>48% of Illinois hospitals </a:t>
            </a:r>
            <a:r>
              <a:rPr lang="en-US" dirty="0" smtClean="0"/>
              <a:t>participating in MNO-OB and 100% of perinatal networks have had OB provider(s) trained through these courses</a:t>
            </a:r>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p:txBody>
          <a:bodyPr/>
          <a:lstStyle/>
          <a:p>
            <a:fld id="{744C2F5F-8633-4B5B-A080-9CC210AD30A1}" type="slidenum">
              <a:rPr lang="en-US" smtClean="0"/>
              <a:t>29</a:t>
            </a:fld>
            <a:endParaRPr lang="en-US"/>
          </a:p>
        </p:txBody>
      </p:sp>
      <p:sp>
        <p:nvSpPr>
          <p:cNvPr id="5" name="Rectangle 4"/>
          <p:cNvSpPr/>
          <p:nvPr/>
        </p:nvSpPr>
        <p:spPr>
          <a:xfrm>
            <a:off x="228103" y="5448300"/>
            <a:ext cx="8305800" cy="1273195"/>
          </a:xfrm>
          <a:prstGeom prst="rect">
            <a:avLst/>
          </a:prstGeom>
          <a:solidFill>
            <a:schemeClr val="tx2">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28103" y="5565013"/>
            <a:ext cx="8330878" cy="954107"/>
          </a:xfrm>
          <a:prstGeom prst="rect">
            <a:avLst/>
          </a:prstGeom>
        </p:spPr>
        <p:txBody>
          <a:bodyPr wrap="square">
            <a:spAutoFit/>
          </a:bodyPr>
          <a:lstStyle/>
          <a:p>
            <a:pPr algn="ctr" eaLnBrk="1" hangingPunct="1">
              <a:buClr>
                <a:srgbClr val="F58466"/>
              </a:buClr>
            </a:pPr>
            <a:r>
              <a:rPr lang="en-US" altLang="en-US" sz="2800" b="1" dirty="0" smtClean="0">
                <a:solidFill>
                  <a:schemeClr val="accent6">
                    <a:lumMod val="75000"/>
                  </a:schemeClr>
                </a:solidFill>
              </a:rPr>
              <a:t>Next Training</a:t>
            </a:r>
            <a:r>
              <a:rPr lang="en-US" altLang="en-US" sz="2800" b="1" dirty="0" smtClean="0"/>
              <a:t> </a:t>
            </a:r>
            <a:r>
              <a:rPr lang="en-US" altLang="en-US" sz="2800" b="1" dirty="0"/>
              <a:t>– June 24 (FULLY ONLINE): </a:t>
            </a:r>
            <a:r>
              <a:rPr lang="en-US" altLang="en-US" sz="2800" b="1" dirty="0">
                <a:hlinkClick r:id="rId3"/>
              </a:rPr>
              <a:t>https://elearning.asam.org/p/ILPQCJune24</a:t>
            </a:r>
            <a:r>
              <a:rPr lang="en-US" altLang="en-US" sz="2800" b="1" dirty="0"/>
              <a:t> </a:t>
            </a:r>
          </a:p>
        </p:txBody>
      </p:sp>
    </p:spTree>
    <p:extLst>
      <p:ext uri="{BB962C8B-B14F-4D97-AF65-F5344CB8AC3E}">
        <p14:creationId xmlns:p14="http://schemas.microsoft.com/office/powerpoint/2010/main" val="615998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73051"/>
            <a:ext cx="8229600" cy="869951"/>
          </a:xfrm>
          <a:noFill/>
        </p:spPr>
        <p:txBody>
          <a:bodyPr/>
          <a:lstStyle/>
          <a:p>
            <a:r>
              <a:rPr lang="en-US" sz="4000" dirty="0" smtClean="0">
                <a:solidFill>
                  <a:srgbClr val="F58466"/>
                </a:solidFill>
                <a:latin typeface="Goudy Old Style" pitchFamily="18" charset="0"/>
              </a:rPr>
              <a:t>Conference Objectives</a:t>
            </a:r>
          </a:p>
        </p:txBody>
      </p:sp>
      <p:sp>
        <p:nvSpPr>
          <p:cNvPr id="7" name="Content Placeholder 2"/>
          <p:cNvSpPr txBox="1">
            <a:spLocks/>
          </p:cNvSpPr>
          <p:nvPr/>
        </p:nvSpPr>
        <p:spPr bwMode="auto">
          <a:xfrm>
            <a:off x="228600" y="1371600"/>
            <a:ext cx="8153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R="0" lvl="0" algn="l" defTabSz="914400" rtl="0" eaLnBrk="1" fontAlgn="base" latinLnBrk="0" hangingPunct="1">
              <a:lnSpc>
                <a:spcPct val="100000"/>
              </a:lnSpc>
              <a:spcBef>
                <a:spcPts val="700"/>
              </a:spcBef>
              <a:spcAft>
                <a:spcPct val="0"/>
              </a:spcAft>
              <a:buClr>
                <a:srgbClr val="F58466"/>
              </a:buClr>
              <a:buSzPct val="60000"/>
              <a:tabLst/>
              <a:defRPr/>
            </a:pPr>
            <a:r>
              <a:rPr lang="en-US" sz="2900" dirty="0" smtClean="0">
                <a:latin typeface="+mn-lt"/>
                <a:ea typeface="+mn-ea"/>
              </a:rPr>
              <a:t>Participants will be able to:</a:t>
            </a:r>
          </a:p>
          <a:p>
            <a:pPr marL="457200" indent="-457200" eaLnBrk="1" hangingPunct="1">
              <a:spcBef>
                <a:spcPts val="700"/>
              </a:spcBef>
              <a:buClr>
                <a:srgbClr val="F58466"/>
              </a:buClr>
              <a:buSzPct val="60000"/>
              <a:buFont typeface="Arial" pitchFamily="34" charset="0"/>
              <a:buChar char="•"/>
              <a:defRPr/>
            </a:pPr>
            <a:r>
              <a:rPr lang="en-US" sz="2900" dirty="0" smtClean="0">
                <a:latin typeface="+mn-lt"/>
                <a:ea typeface="+mn-ea"/>
              </a:rPr>
              <a:t>Identify </a:t>
            </a:r>
            <a:r>
              <a:rPr lang="en-US" sz="2900" dirty="0">
                <a:latin typeface="+mn-lt"/>
                <a:ea typeface="+mn-ea"/>
              </a:rPr>
              <a:t>strategies to systematically engage obstetric providers in the implementation of MNO-OB Key Strategies for Success; </a:t>
            </a:r>
          </a:p>
          <a:p>
            <a:pPr marL="457200" indent="-457200" eaLnBrk="1" hangingPunct="1">
              <a:spcBef>
                <a:spcPts val="700"/>
              </a:spcBef>
              <a:buClr>
                <a:srgbClr val="F58466"/>
              </a:buClr>
              <a:buSzPct val="60000"/>
              <a:buFont typeface="Arial" pitchFamily="34" charset="0"/>
              <a:buChar char="•"/>
              <a:defRPr/>
            </a:pPr>
            <a:r>
              <a:rPr lang="en-US" sz="2900" dirty="0" smtClean="0">
                <a:latin typeface="+mn-lt"/>
                <a:ea typeface="+mn-ea"/>
              </a:rPr>
              <a:t>Recognize </a:t>
            </a:r>
            <a:r>
              <a:rPr lang="en-US" sz="2900" dirty="0">
                <a:latin typeface="+mn-lt"/>
                <a:ea typeface="+mn-ea"/>
              </a:rPr>
              <a:t>opportunities and identify strategies to effectively plan and implement a perinatal quality improvement project that promotes vaginal births. </a:t>
            </a:r>
          </a:p>
          <a:p>
            <a:pPr marL="914400" lvl="1" indent="-457200" eaLnBrk="1" hangingPunct="1">
              <a:spcBef>
                <a:spcPts val="700"/>
              </a:spcBef>
              <a:buClr>
                <a:srgbClr val="F58466"/>
              </a:buClr>
              <a:buSzPct val="60000"/>
              <a:buFont typeface="Arial" pitchFamily="34" charset="0"/>
              <a:buChar char="•"/>
              <a:defRPr/>
            </a:pPr>
            <a:endParaRPr kumimoji="0" lang="en-US" sz="2900" b="0" i="0" u="none" strike="noStrike" kern="1200" cap="none" spc="0" normalizeH="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0967674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304800" y="396895"/>
            <a:ext cx="8229600" cy="1143000"/>
          </a:xfrm>
          <a:noFill/>
        </p:spPr>
        <p:txBody>
          <a:bodyPr/>
          <a:lstStyle/>
          <a:p>
            <a:pPr algn="l" eaLnBrk="1" hangingPunct="1"/>
            <a:r>
              <a:rPr lang="en-US" b="1" dirty="0" smtClean="0">
                <a:solidFill>
                  <a:srgbClr val="F58466"/>
                </a:solidFill>
                <a:latin typeface="Goudy Old Style" pitchFamily="18" charset="0"/>
              </a:rPr>
              <a:t>Key Strategies for Success</a:t>
            </a:r>
            <a:br>
              <a:rPr lang="en-US" b="1" dirty="0" smtClean="0">
                <a:solidFill>
                  <a:srgbClr val="F58466"/>
                </a:solidFill>
                <a:latin typeface="Goudy Old Style" pitchFamily="18" charset="0"/>
              </a:rPr>
            </a:br>
            <a:r>
              <a:rPr lang="en-US" b="1" dirty="0" smtClean="0">
                <a:solidFill>
                  <a:srgbClr val="F58466"/>
                </a:solidFill>
                <a:latin typeface="Goudy Old Style" pitchFamily="18" charset="0"/>
              </a:rPr>
              <a:t>Across Perinatal Networks</a:t>
            </a:r>
            <a:endParaRPr lang="en-US" b="1" dirty="0">
              <a:solidFill>
                <a:srgbClr val="F58466"/>
              </a:solidFill>
              <a:latin typeface="Goudy Old Style" pitchFamily="18" charset="0"/>
            </a:endParaRPr>
          </a:p>
        </p:txBody>
      </p:sp>
      <p:sp>
        <p:nvSpPr>
          <p:cNvPr id="7" name="Content Placeholder 6">
            <a:extLst>
              <a:ext uri="{FF2B5EF4-FFF2-40B4-BE49-F238E27FC236}">
                <a16:creationId xmlns:a16="http://schemas.microsoft.com/office/drawing/2014/main" id="{8265C79B-1F0D-7542-9FF5-AA3A4DBC18E5}"/>
              </a:ext>
            </a:extLst>
          </p:cNvPr>
          <p:cNvSpPr>
            <a:spLocks noGrp="1"/>
          </p:cNvSpPr>
          <p:nvPr>
            <p:ph idx="1"/>
          </p:nvPr>
        </p:nvSpPr>
        <p:spPr>
          <a:xfrm>
            <a:off x="304800" y="1629300"/>
            <a:ext cx="5562600" cy="5181600"/>
          </a:xfrm>
        </p:spPr>
        <p:txBody>
          <a:bodyPr>
            <a:normAutofit/>
          </a:bodyPr>
          <a:lstStyle/>
          <a:p>
            <a:r>
              <a:rPr lang="en-US" sz="2800" dirty="0" smtClean="0"/>
              <a:t>ILPQC partnered with perinatal network administrators to co-facilitate MNO-OB Regional Strategies for Success sessions for almost all 10 Perinatal Networks!</a:t>
            </a:r>
          </a:p>
          <a:p>
            <a:endParaRPr lang="en-US" sz="1200" dirty="0" smtClean="0"/>
          </a:p>
          <a:p>
            <a:r>
              <a:rPr lang="en-US" sz="2800" dirty="0"/>
              <a:t>O</a:t>
            </a:r>
            <a:r>
              <a:rPr lang="en-US" sz="2800" dirty="0" smtClean="0"/>
              <a:t>pportunity for hospitals to share strategies for success, review and compare network data and develop network-specific goals</a:t>
            </a:r>
            <a:endParaRPr lang="en-US" sz="2400" dirty="0"/>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p:txBody>
          <a:bodyPr/>
          <a:lstStyle/>
          <a:p>
            <a:fld id="{744C2F5F-8633-4B5B-A080-9CC210AD30A1}" type="slidenum">
              <a:rPr lang="en-US" smtClean="0"/>
              <a:t>30</a:t>
            </a:fld>
            <a:endParaRPr lang="en-US"/>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59502" y="2170800"/>
            <a:ext cx="2924203" cy="4098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96200" y="1539895"/>
            <a:ext cx="1205702" cy="16799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945079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620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31</a:t>
            </a:fld>
            <a:endParaRPr lang="en-US" altLang="en-US" dirty="0"/>
          </a:p>
        </p:txBody>
      </p:sp>
      <p:pic>
        <p:nvPicPr>
          <p:cNvPr id="1026" name="Picture 2" descr="See the source image"/>
          <p:cNvPicPr>
            <a:picLocks noChangeAspect="1" noChangeArrowheads="1"/>
          </p:cNvPicPr>
          <p:nvPr/>
        </p:nvPicPr>
        <p:blipFill>
          <a:blip r:embed="rId3" cstate="email">
            <a:duotone>
              <a:schemeClr val="accent1">
                <a:shade val="45000"/>
                <a:satMod val="135000"/>
              </a:schemeClr>
              <a:prstClr val="white"/>
            </a:duotone>
            <a:extLst>
              <a:ext uri="{BEBA8EAE-BF5A-486C-A8C5-ECC9F3942E4B}">
                <a14:imgProps xmlns:a14="http://schemas.microsoft.com/office/drawing/2010/main">
                  <a14:imgLayer r:embed="rId4">
                    <a14:imgEffect>
                      <a14:artisticLineDrawing/>
                    </a14:imgEffect>
                    <a14:imgEffect>
                      <a14:saturation sat="0"/>
                    </a14:imgEffect>
                  </a14:imgLayer>
                </a14:imgProps>
              </a:ext>
              <a:ext uri="{28A0092B-C50C-407E-A947-70E740481C1C}">
                <a14:useLocalDpi xmlns:a14="http://schemas.microsoft.com/office/drawing/2010/main"/>
              </a:ext>
            </a:extLst>
          </a:blip>
          <a:srcRect/>
          <a:stretch>
            <a:fillRect/>
          </a:stretch>
        </p:blipFill>
        <p:spPr bwMode="auto">
          <a:xfrm>
            <a:off x="2745035" y="609600"/>
            <a:ext cx="3334923" cy="59436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2130424"/>
            <a:ext cx="8229600" cy="2597151"/>
          </a:xfrm>
        </p:spPr>
        <p:txBody>
          <a:bodyPr/>
          <a:lstStyle/>
          <a:p>
            <a:pPr marL="0" indent="0" algn="ctr">
              <a:buNone/>
            </a:pPr>
            <a:r>
              <a:rPr lang="en-US" dirty="0" smtClean="0"/>
              <a:t> As of May 2020 MNO-OB teams have reported data on  over </a:t>
            </a:r>
            <a:r>
              <a:rPr lang="en-US" b="1" dirty="0" smtClean="0"/>
              <a:t>2,097 </a:t>
            </a:r>
            <a:r>
              <a:rPr lang="en-US" dirty="0" smtClean="0"/>
              <a:t>pregnant/postpartum women with Opioid Use Disorder, averaging </a:t>
            </a:r>
            <a:r>
              <a:rPr lang="en-US" b="1" dirty="0" smtClean="0"/>
              <a:t>75 women per month</a:t>
            </a:r>
          </a:p>
          <a:p>
            <a:pPr marL="0" indent="0" algn="ctr">
              <a:buNone/>
            </a:pPr>
            <a:endParaRPr lang="en-US" b="1" dirty="0"/>
          </a:p>
          <a:p>
            <a:pPr marL="0" indent="0" algn="ctr">
              <a:buNone/>
            </a:pPr>
            <a:r>
              <a:rPr lang="en-US" dirty="0" smtClean="0"/>
              <a:t>Reported OUD screening data (L&amp;D and prenatal) for</a:t>
            </a:r>
            <a:r>
              <a:rPr lang="en-US" b="1" dirty="0" smtClean="0"/>
              <a:t> </a:t>
            </a:r>
            <a:r>
              <a:rPr lang="en-US" b="1" dirty="0"/>
              <a:t>17,410 pregnant women </a:t>
            </a:r>
            <a:endParaRPr lang="en-US" dirty="0"/>
          </a:p>
        </p:txBody>
      </p:sp>
    </p:spTree>
    <p:extLst>
      <p:ext uri="{BB962C8B-B14F-4D97-AF65-F5344CB8AC3E}">
        <p14:creationId xmlns:p14="http://schemas.microsoft.com/office/powerpoint/2010/main" val="35561749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3031114"/>
            <a:ext cx="9144000" cy="3826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235613" y="383464"/>
            <a:ext cx="8229600" cy="1143000"/>
          </a:xfrm>
          <a:noFill/>
        </p:spPr>
        <p:txBody>
          <a:bodyPr/>
          <a:lstStyle/>
          <a:p>
            <a:pPr algn="l" eaLnBrk="1" hangingPunct="1"/>
            <a:r>
              <a:rPr lang="en-US" b="1" dirty="0" smtClean="0">
                <a:solidFill>
                  <a:srgbClr val="F58466"/>
                </a:solidFill>
                <a:latin typeface="Goudy Old Style" pitchFamily="18" charset="0"/>
              </a:rPr>
              <a:t>Foundations for Success:</a:t>
            </a:r>
            <a:br>
              <a:rPr lang="en-US" b="1" dirty="0" smtClean="0">
                <a:solidFill>
                  <a:srgbClr val="F58466"/>
                </a:solidFill>
                <a:latin typeface="Goudy Old Style" pitchFamily="18" charset="0"/>
              </a:rPr>
            </a:br>
            <a:r>
              <a:rPr lang="en-US" b="1" dirty="0" smtClean="0">
                <a:solidFill>
                  <a:srgbClr val="F58466"/>
                </a:solidFill>
                <a:latin typeface="Goudy Old Style" pitchFamily="18" charset="0"/>
              </a:rPr>
              <a:t>MNO Structure Measures in Place</a:t>
            </a:r>
            <a:endParaRPr lang="en-US" b="1" dirty="0">
              <a:solidFill>
                <a:srgbClr val="F58466"/>
              </a:solidFill>
              <a:latin typeface="Goudy Old Style" pitchFamily="18" charset="0"/>
            </a:endParaRPr>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p:txBody>
          <a:bodyPr/>
          <a:lstStyle/>
          <a:p>
            <a:fld id="{744C2F5F-8633-4B5B-A080-9CC210AD30A1}" type="slidenum">
              <a:rPr lang="en-US" smtClean="0"/>
              <a:t>32</a:t>
            </a:fld>
            <a:endParaRPr lang="en-US"/>
          </a:p>
        </p:txBody>
      </p:sp>
      <p:sp>
        <p:nvSpPr>
          <p:cNvPr id="8" name="TextBox 7"/>
          <p:cNvSpPr txBox="1"/>
          <p:nvPr/>
        </p:nvSpPr>
        <p:spPr>
          <a:xfrm>
            <a:off x="2535771" y="1899233"/>
            <a:ext cx="1685144" cy="1477328"/>
          </a:xfrm>
          <a:prstGeom prst="rect">
            <a:avLst/>
          </a:prstGeom>
          <a:noFill/>
        </p:spPr>
        <p:txBody>
          <a:bodyPr wrap="square" rtlCol="0">
            <a:spAutoFit/>
          </a:bodyPr>
          <a:lstStyle/>
          <a:p>
            <a:r>
              <a:rPr lang="en-US" dirty="0" smtClean="0"/>
              <a:t>97% of teams have validated screening tool in place on L&amp;D</a:t>
            </a:r>
            <a:endParaRPr lang="en-US" dirty="0"/>
          </a:p>
        </p:txBody>
      </p:sp>
      <p:sp>
        <p:nvSpPr>
          <p:cNvPr id="9" name="TextBox 8"/>
          <p:cNvSpPr txBox="1"/>
          <p:nvPr/>
        </p:nvSpPr>
        <p:spPr>
          <a:xfrm>
            <a:off x="6814302" y="1886802"/>
            <a:ext cx="1998385" cy="1200329"/>
          </a:xfrm>
          <a:prstGeom prst="rect">
            <a:avLst/>
          </a:prstGeom>
          <a:noFill/>
        </p:spPr>
        <p:txBody>
          <a:bodyPr wrap="square" rtlCol="0">
            <a:spAutoFit/>
          </a:bodyPr>
          <a:lstStyle/>
          <a:p>
            <a:r>
              <a:rPr lang="en-US" dirty="0" smtClean="0"/>
              <a:t>82% of teams have validated screening tool in place prenatally</a:t>
            </a:r>
            <a:endParaRPr lang="en-US" dirty="0"/>
          </a:p>
        </p:txBody>
      </p:sp>
      <p:sp>
        <p:nvSpPr>
          <p:cNvPr id="10" name="TextBox 9"/>
          <p:cNvSpPr txBox="1"/>
          <p:nvPr/>
        </p:nvSpPr>
        <p:spPr>
          <a:xfrm>
            <a:off x="2489941" y="3445626"/>
            <a:ext cx="1828800" cy="1477328"/>
          </a:xfrm>
          <a:prstGeom prst="rect">
            <a:avLst/>
          </a:prstGeom>
          <a:noFill/>
        </p:spPr>
        <p:txBody>
          <a:bodyPr wrap="square" rtlCol="0">
            <a:spAutoFit/>
          </a:bodyPr>
          <a:lstStyle/>
          <a:p>
            <a:r>
              <a:rPr lang="en-US" dirty="0" smtClean="0"/>
              <a:t>86% of teams have SBIRT protocol/ algorithm in place on L&amp;D</a:t>
            </a:r>
            <a:endParaRPr lang="en-US" dirty="0"/>
          </a:p>
        </p:txBody>
      </p:sp>
      <p:sp>
        <p:nvSpPr>
          <p:cNvPr id="11" name="TextBox 10"/>
          <p:cNvSpPr txBox="1"/>
          <p:nvPr/>
        </p:nvSpPr>
        <p:spPr>
          <a:xfrm>
            <a:off x="6704721" y="3650341"/>
            <a:ext cx="2217548" cy="1200329"/>
          </a:xfrm>
          <a:prstGeom prst="rect">
            <a:avLst/>
          </a:prstGeom>
          <a:noFill/>
        </p:spPr>
        <p:txBody>
          <a:bodyPr wrap="square" rtlCol="0">
            <a:spAutoFit/>
          </a:bodyPr>
          <a:lstStyle/>
          <a:p>
            <a:r>
              <a:rPr lang="en-US" dirty="0" smtClean="0"/>
              <a:t>94% of teams have mapped community resources for women with OUD</a:t>
            </a:r>
            <a:endParaRPr lang="en-US" dirty="0"/>
          </a:p>
        </p:txBody>
      </p:sp>
      <p:sp>
        <p:nvSpPr>
          <p:cNvPr id="12" name="TextBox 11"/>
          <p:cNvSpPr txBox="1"/>
          <p:nvPr/>
        </p:nvSpPr>
        <p:spPr>
          <a:xfrm>
            <a:off x="2538132" y="5174073"/>
            <a:ext cx="1828800" cy="1477328"/>
          </a:xfrm>
          <a:prstGeom prst="rect">
            <a:avLst/>
          </a:prstGeom>
          <a:noFill/>
        </p:spPr>
        <p:txBody>
          <a:bodyPr wrap="square" rtlCol="0">
            <a:spAutoFit/>
          </a:bodyPr>
          <a:lstStyle/>
          <a:p>
            <a:r>
              <a:rPr lang="en-US" dirty="0" smtClean="0"/>
              <a:t>84% of teams implemented OUD Clinical Care Checklist on L&amp;D</a:t>
            </a:r>
            <a:endParaRPr lang="en-US" dirty="0"/>
          </a:p>
        </p:txBody>
      </p:sp>
      <p:sp>
        <p:nvSpPr>
          <p:cNvPr id="13" name="TextBox 12"/>
          <p:cNvSpPr txBox="1"/>
          <p:nvPr/>
        </p:nvSpPr>
        <p:spPr>
          <a:xfrm>
            <a:off x="6968548" y="5179197"/>
            <a:ext cx="2103992" cy="1477328"/>
          </a:xfrm>
          <a:prstGeom prst="rect">
            <a:avLst/>
          </a:prstGeom>
          <a:noFill/>
        </p:spPr>
        <p:txBody>
          <a:bodyPr wrap="square" rtlCol="0">
            <a:spAutoFit/>
          </a:bodyPr>
          <a:lstStyle/>
          <a:p>
            <a:r>
              <a:rPr lang="en-US" dirty="0" smtClean="0"/>
              <a:t>88% of teams have implemented standardized patient education on L&amp;D</a:t>
            </a:r>
            <a:endParaRPr lang="en-US" dirty="0"/>
          </a:p>
        </p:txBody>
      </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5613" y="1899233"/>
            <a:ext cx="2073891" cy="1491337"/>
          </a:xfrm>
          <a:prstGeom prst="rect">
            <a:avLst/>
          </a:prstGeom>
        </p:spPr>
      </p:pic>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13077" y="1886802"/>
            <a:ext cx="2309575" cy="1398732"/>
          </a:xfrm>
          <a:prstGeom prst="rect">
            <a:avLst/>
          </a:prstGeom>
        </p:spPr>
      </p:pic>
      <p:pic>
        <p:nvPicPr>
          <p:cNvPr id="16" name="Pictur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4902" y="3527086"/>
            <a:ext cx="2201135" cy="1433935"/>
          </a:xfrm>
          <a:prstGeom prst="rect">
            <a:avLst/>
          </a:prstGeom>
        </p:spPr>
      </p:pic>
      <p:pic>
        <p:nvPicPr>
          <p:cNvPr id="17" name="Picture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42646" y="3604835"/>
            <a:ext cx="2180006" cy="1356186"/>
          </a:xfrm>
          <a:prstGeom prst="rect">
            <a:avLst/>
          </a:prstGeom>
        </p:spPr>
      </p:pic>
      <p:pic>
        <p:nvPicPr>
          <p:cNvPr id="18" name="Picture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3325" y="5300855"/>
            <a:ext cx="2115289" cy="1338569"/>
          </a:xfrm>
          <a:prstGeom prst="rect">
            <a:avLst/>
          </a:prstGeom>
        </p:spPr>
      </p:pic>
      <p:pic>
        <p:nvPicPr>
          <p:cNvPr id="19" name="Picture 1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91889" y="5215990"/>
            <a:ext cx="2405199" cy="1609290"/>
          </a:xfrm>
          <a:prstGeom prst="rect">
            <a:avLst/>
          </a:prstGeom>
        </p:spPr>
      </p:pic>
    </p:spTree>
    <p:extLst>
      <p:ext uri="{BB962C8B-B14F-4D97-AF65-F5344CB8AC3E}">
        <p14:creationId xmlns:p14="http://schemas.microsoft.com/office/powerpoint/2010/main" val="1690016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264745"/>
            <a:ext cx="9144000" cy="1456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304800" y="396895"/>
            <a:ext cx="8229600" cy="1143000"/>
          </a:xfrm>
          <a:noFill/>
        </p:spPr>
        <p:txBody>
          <a:bodyPr/>
          <a:lstStyle/>
          <a:p>
            <a:pPr algn="l" eaLnBrk="1" hangingPunct="1"/>
            <a:r>
              <a:rPr lang="en-US" b="1" dirty="0" smtClean="0">
                <a:solidFill>
                  <a:srgbClr val="F58466"/>
                </a:solidFill>
                <a:latin typeface="Goudy Old Style" pitchFamily="18" charset="0"/>
              </a:rPr>
              <a:t>Achieving MNO-OB AIMs</a:t>
            </a:r>
            <a:br>
              <a:rPr lang="en-US" b="1" dirty="0" smtClean="0">
                <a:solidFill>
                  <a:srgbClr val="F58466"/>
                </a:solidFill>
                <a:latin typeface="Goudy Old Style" pitchFamily="18" charset="0"/>
              </a:rPr>
            </a:br>
            <a:r>
              <a:rPr lang="en-US" b="1" dirty="0" smtClean="0">
                <a:solidFill>
                  <a:srgbClr val="F58466"/>
                </a:solidFill>
                <a:latin typeface="Goudy Old Style" pitchFamily="18" charset="0"/>
              </a:rPr>
              <a:t>Screening Patients on L&amp;D</a:t>
            </a:r>
            <a:endParaRPr lang="en-US" b="1" dirty="0">
              <a:solidFill>
                <a:srgbClr val="F58466"/>
              </a:solidFill>
              <a:latin typeface="Goudy Old Style" pitchFamily="18" charset="0"/>
            </a:endParaRPr>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p:txBody>
          <a:bodyPr/>
          <a:lstStyle/>
          <a:p>
            <a:fld id="{744C2F5F-8633-4B5B-A080-9CC210AD30A1}" type="slidenum">
              <a:rPr lang="en-US" smtClean="0"/>
              <a:t>33</a:t>
            </a:fld>
            <a:endParaRPr lang="en-US"/>
          </a:p>
        </p:txBody>
      </p:sp>
      <p:sp>
        <p:nvSpPr>
          <p:cNvPr id="2" name="TextBox 1"/>
          <p:cNvSpPr txBox="1"/>
          <p:nvPr/>
        </p:nvSpPr>
        <p:spPr>
          <a:xfrm>
            <a:off x="466725" y="1761629"/>
            <a:ext cx="4038600" cy="369332"/>
          </a:xfrm>
          <a:prstGeom prst="rect">
            <a:avLst/>
          </a:prstGeom>
          <a:noFill/>
        </p:spPr>
        <p:txBody>
          <a:bodyPr wrap="square" rtlCol="0">
            <a:spAutoFit/>
          </a:bodyPr>
          <a:lstStyle/>
          <a:p>
            <a:r>
              <a:rPr lang="en-US" dirty="0" smtClean="0"/>
              <a:t>During Quarter 4, 2018 (Baseline)…</a:t>
            </a:r>
            <a:endParaRPr lang="en-US" dirty="0"/>
          </a:p>
        </p:txBody>
      </p:sp>
      <p:sp>
        <p:nvSpPr>
          <p:cNvPr id="6" name="TextBox 5"/>
          <p:cNvSpPr txBox="1"/>
          <p:nvPr/>
        </p:nvSpPr>
        <p:spPr>
          <a:xfrm>
            <a:off x="5695950" y="1761629"/>
            <a:ext cx="2819400" cy="369332"/>
          </a:xfrm>
          <a:prstGeom prst="rect">
            <a:avLst/>
          </a:prstGeom>
          <a:noFill/>
        </p:spPr>
        <p:txBody>
          <a:bodyPr wrap="square" rtlCol="0">
            <a:spAutoFit/>
          </a:bodyPr>
          <a:lstStyle/>
          <a:p>
            <a:r>
              <a:rPr lang="en-US" dirty="0" smtClean="0"/>
              <a:t>As of Quarter 1, 2020…</a:t>
            </a:r>
            <a:endParaRPr lang="en-US" dirty="0"/>
          </a:p>
        </p:txBody>
      </p:sp>
      <p:sp>
        <p:nvSpPr>
          <p:cNvPr id="8" name="TextBox 7"/>
          <p:cNvSpPr txBox="1"/>
          <p:nvPr/>
        </p:nvSpPr>
        <p:spPr>
          <a:xfrm>
            <a:off x="304800" y="5715307"/>
            <a:ext cx="4343399" cy="923330"/>
          </a:xfrm>
          <a:prstGeom prst="rect">
            <a:avLst/>
          </a:prstGeom>
          <a:noFill/>
        </p:spPr>
        <p:txBody>
          <a:bodyPr wrap="square" rtlCol="0">
            <a:spAutoFit/>
          </a:bodyPr>
          <a:lstStyle/>
          <a:p>
            <a:r>
              <a:rPr lang="en-US" dirty="0" smtClean="0"/>
              <a:t>Less than </a:t>
            </a:r>
            <a:r>
              <a:rPr lang="en-US" b="1" dirty="0"/>
              <a:t>1</a:t>
            </a:r>
            <a:r>
              <a:rPr lang="en-US" b="1" dirty="0" smtClean="0"/>
              <a:t> out of 10 </a:t>
            </a:r>
            <a:r>
              <a:rPr lang="en-US" dirty="0" smtClean="0"/>
              <a:t>pregnant women were screened with a validated SUD/ OUD screening tool on L&amp;D (2%)</a:t>
            </a:r>
            <a:endParaRPr lang="en-US" dirty="0"/>
          </a:p>
        </p:txBody>
      </p:sp>
      <p:sp>
        <p:nvSpPr>
          <p:cNvPr id="10" name="TextBox 9"/>
          <p:cNvSpPr txBox="1"/>
          <p:nvPr/>
        </p:nvSpPr>
        <p:spPr>
          <a:xfrm>
            <a:off x="4953000" y="5644435"/>
            <a:ext cx="4038600" cy="1200329"/>
          </a:xfrm>
          <a:prstGeom prst="rect">
            <a:avLst/>
          </a:prstGeom>
          <a:noFill/>
        </p:spPr>
        <p:txBody>
          <a:bodyPr wrap="square" rtlCol="0">
            <a:spAutoFit/>
          </a:bodyPr>
          <a:lstStyle/>
          <a:p>
            <a:r>
              <a:rPr lang="en-US" dirty="0" smtClean="0"/>
              <a:t>Around </a:t>
            </a:r>
            <a:r>
              <a:rPr lang="en-US" b="1" dirty="0" smtClean="0"/>
              <a:t>8 out of 10 </a:t>
            </a:r>
            <a:r>
              <a:rPr lang="en-US" dirty="0" smtClean="0"/>
              <a:t>pregnant women were screened with a validated SUD/OUD screening tool on L&amp;D (83%)</a:t>
            </a:r>
            <a:endParaRPr lang="en-US" dirty="0"/>
          </a:p>
        </p:txBody>
      </p:sp>
      <p:pic>
        <p:nvPicPr>
          <p:cNvPr id="12" name="Picture 11"/>
          <p:cNvPicPr>
            <a:picLocks noChangeAspect="1"/>
          </p:cNvPicPr>
          <p:nvPr/>
        </p:nvPicPr>
        <p:blipFill>
          <a:blip r:embed="rId3"/>
          <a:stretch>
            <a:fillRect/>
          </a:stretch>
        </p:blipFill>
        <p:spPr>
          <a:xfrm>
            <a:off x="557212" y="2343170"/>
            <a:ext cx="3990975" cy="3152775"/>
          </a:xfrm>
          <a:prstGeom prst="rect">
            <a:avLst/>
          </a:prstGeom>
        </p:spPr>
      </p:pic>
      <p:pic>
        <p:nvPicPr>
          <p:cNvPr id="5" name="Picture 4"/>
          <p:cNvPicPr>
            <a:picLocks noChangeAspect="1"/>
          </p:cNvPicPr>
          <p:nvPr/>
        </p:nvPicPr>
        <p:blipFill>
          <a:blip r:embed="rId4"/>
          <a:stretch>
            <a:fillRect/>
          </a:stretch>
        </p:blipFill>
        <p:spPr>
          <a:xfrm>
            <a:off x="4953000" y="2276495"/>
            <a:ext cx="4038600" cy="3219450"/>
          </a:xfrm>
          <a:prstGeom prst="rect">
            <a:avLst/>
          </a:prstGeom>
        </p:spPr>
      </p:pic>
    </p:spTree>
    <p:extLst>
      <p:ext uri="{BB962C8B-B14F-4D97-AF65-F5344CB8AC3E}">
        <p14:creationId xmlns:p14="http://schemas.microsoft.com/office/powerpoint/2010/main" val="391233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401250"/>
            <a:ext cx="9144000" cy="1456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304800" y="396895"/>
            <a:ext cx="8229600" cy="1143000"/>
          </a:xfrm>
          <a:noFill/>
        </p:spPr>
        <p:txBody>
          <a:bodyPr/>
          <a:lstStyle/>
          <a:p>
            <a:pPr algn="l" eaLnBrk="1" hangingPunct="1"/>
            <a:r>
              <a:rPr lang="en-US" b="1" dirty="0" smtClean="0">
                <a:solidFill>
                  <a:srgbClr val="F58466"/>
                </a:solidFill>
                <a:latin typeface="Goudy Old Style" pitchFamily="18" charset="0"/>
              </a:rPr>
              <a:t>Achieving MNO-OB AIMs</a:t>
            </a:r>
            <a:br>
              <a:rPr lang="en-US" b="1" dirty="0" smtClean="0">
                <a:solidFill>
                  <a:srgbClr val="F58466"/>
                </a:solidFill>
                <a:latin typeface="Goudy Old Style" pitchFamily="18" charset="0"/>
              </a:rPr>
            </a:br>
            <a:r>
              <a:rPr lang="en-US" b="1" dirty="0" smtClean="0">
                <a:solidFill>
                  <a:srgbClr val="F58466"/>
                </a:solidFill>
                <a:latin typeface="Goudy Old Style" pitchFamily="18" charset="0"/>
              </a:rPr>
              <a:t>Medication Assisted Treatment</a:t>
            </a:r>
            <a:endParaRPr lang="en-US" b="1" dirty="0">
              <a:solidFill>
                <a:srgbClr val="F58466"/>
              </a:solidFill>
              <a:latin typeface="Goudy Old Style" pitchFamily="18" charset="0"/>
            </a:endParaRPr>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p:txBody>
          <a:bodyPr/>
          <a:lstStyle/>
          <a:p>
            <a:fld id="{744C2F5F-8633-4B5B-A080-9CC210AD30A1}" type="slidenum">
              <a:rPr lang="en-US" smtClean="0"/>
              <a:t>34</a:t>
            </a:fld>
            <a:endParaRPr lang="en-US"/>
          </a:p>
        </p:txBody>
      </p:sp>
      <p:sp>
        <p:nvSpPr>
          <p:cNvPr id="2" name="TextBox 1"/>
          <p:cNvSpPr txBox="1"/>
          <p:nvPr/>
        </p:nvSpPr>
        <p:spPr>
          <a:xfrm>
            <a:off x="466725" y="1761629"/>
            <a:ext cx="4038600" cy="369332"/>
          </a:xfrm>
          <a:prstGeom prst="rect">
            <a:avLst/>
          </a:prstGeom>
          <a:noFill/>
        </p:spPr>
        <p:txBody>
          <a:bodyPr wrap="square" rtlCol="0">
            <a:spAutoFit/>
          </a:bodyPr>
          <a:lstStyle/>
          <a:p>
            <a:r>
              <a:rPr lang="en-US" dirty="0" smtClean="0"/>
              <a:t>During Quarter 4, 2018 (Baseline)…</a:t>
            </a:r>
            <a:endParaRPr lang="en-US" dirty="0"/>
          </a:p>
        </p:txBody>
      </p:sp>
      <p:sp>
        <p:nvSpPr>
          <p:cNvPr id="6" name="TextBox 5"/>
          <p:cNvSpPr txBox="1"/>
          <p:nvPr/>
        </p:nvSpPr>
        <p:spPr>
          <a:xfrm>
            <a:off x="5695950" y="1761629"/>
            <a:ext cx="2819400" cy="369332"/>
          </a:xfrm>
          <a:prstGeom prst="rect">
            <a:avLst/>
          </a:prstGeom>
          <a:noFill/>
        </p:spPr>
        <p:txBody>
          <a:bodyPr wrap="square" rtlCol="0">
            <a:spAutoFit/>
          </a:bodyPr>
          <a:lstStyle/>
          <a:p>
            <a:r>
              <a:rPr lang="en-US" dirty="0" smtClean="0"/>
              <a:t>As of Quarter 1, 2020…</a:t>
            </a:r>
            <a:endParaRPr lang="en-US" dirty="0"/>
          </a:p>
        </p:txBody>
      </p:sp>
      <p:pic>
        <p:nvPicPr>
          <p:cNvPr id="5" name="Picture 4"/>
          <p:cNvPicPr>
            <a:picLocks noChangeAspect="1"/>
          </p:cNvPicPr>
          <p:nvPr/>
        </p:nvPicPr>
        <p:blipFill>
          <a:blip r:embed="rId3"/>
          <a:stretch>
            <a:fillRect/>
          </a:stretch>
        </p:blipFill>
        <p:spPr>
          <a:xfrm>
            <a:off x="342900" y="2294373"/>
            <a:ext cx="4162425" cy="3228975"/>
          </a:xfrm>
          <a:prstGeom prst="rect">
            <a:avLst/>
          </a:prstGeom>
        </p:spPr>
      </p:pic>
      <p:sp>
        <p:nvSpPr>
          <p:cNvPr id="8" name="TextBox 7"/>
          <p:cNvSpPr txBox="1"/>
          <p:nvPr/>
        </p:nvSpPr>
        <p:spPr>
          <a:xfrm>
            <a:off x="533400" y="5729009"/>
            <a:ext cx="4038600" cy="923330"/>
          </a:xfrm>
          <a:prstGeom prst="rect">
            <a:avLst/>
          </a:prstGeom>
          <a:noFill/>
        </p:spPr>
        <p:txBody>
          <a:bodyPr wrap="square" rtlCol="0">
            <a:spAutoFit/>
          </a:bodyPr>
          <a:lstStyle/>
          <a:p>
            <a:r>
              <a:rPr lang="en-US" dirty="0" smtClean="0"/>
              <a:t>Only </a:t>
            </a:r>
            <a:r>
              <a:rPr lang="en-US" b="1" dirty="0" smtClean="0"/>
              <a:t>4 out of 10 </a:t>
            </a:r>
            <a:r>
              <a:rPr lang="en-US" dirty="0" smtClean="0"/>
              <a:t>women with OUD were connected to MAT prenatally or by delivery discharge (41%)</a:t>
            </a:r>
            <a:endParaRPr lang="en-US" dirty="0"/>
          </a:p>
        </p:txBody>
      </p:sp>
      <p:sp>
        <p:nvSpPr>
          <p:cNvPr id="10" name="TextBox 9"/>
          <p:cNvSpPr txBox="1"/>
          <p:nvPr/>
        </p:nvSpPr>
        <p:spPr>
          <a:xfrm>
            <a:off x="4953000" y="5644435"/>
            <a:ext cx="4038600" cy="923330"/>
          </a:xfrm>
          <a:prstGeom prst="rect">
            <a:avLst/>
          </a:prstGeom>
          <a:noFill/>
        </p:spPr>
        <p:txBody>
          <a:bodyPr wrap="square" rtlCol="0">
            <a:spAutoFit/>
          </a:bodyPr>
          <a:lstStyle/>
          <a:p>
            <a:r>
              <a:rPr lang="en-US" dirty="0" smtClean="0"/>
              <a:t>Around </a:t>
            </a:r>
            <a:r>
              <a:rPr lang="en-US" b="1" dirty="0" smtClean="0"/>
              <a:t>8 out of 10 </a:t>
            </a:r>
            <a:r>
              <a:rPr lang="en-US" dirty="0" smtClean="0"/>
              <a:t>women with OUD were connected to MAT prenatally or by delivery discharge (75%)</a:t>
            </a:r>
            <a:endParaRPr lang="en-US" dirty="0"/>
          </a:p>
        </p:txBody>
      </p:sp>
      <p:pic>
        <p:nvPicPr>
          <p:cNvPr id="7" name="Picture 6"/>
          <p:cNvPicPr>
            <a:picLocks noChangeAspect="1"/>
          </p:cNvPicPr>
          <p:nvPr/>
        </p:nvPicPr>
        <p:blipFill>
          <a:blip r:embed="rId4"/>
          <a:stretch>
            <a:fillRect/>
          </a:stretch>
        </p:blipFill>
        <p:spPr>
          <a:xfrm>
            <a:off x="4953000" y="2181800"/>
            <a:ext cx="4038600" cy="3219450"/>
          </a:xfrm>
          <a:prstGeom prst="rect">
            <a:avLst/>
          </a:prstGeom>
        </p:spPr>
      </p:pic>
    </p:spTree>
    <p:extLst>
      <p:ext uri="{BB962C8B-B14F-4D97-AF65-F5344CB8AC3E}">
        <p14:creationId xmlns:p14="http://schemas.microsoft.com/office/powerpoint/2010/main" val="385726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401250"/>
            <a:ext cx="9144000" cy="1456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304800" y="396895"/>
            <a:ext cx="8229600" cy="1143000"/>
          </a:xfrm>
          <a:noFill/>
        </p:spPr>
        <p:txBody>
          <a:bodyPr/>
          <a:lstStyle/>
          <a:p>
            <a:pPr algn="l" eaLnBrk="1" hangingPunct="1"/>
            <a:r>
              <a:rPr lang="en-US" sz="4000" b="1" dirty="0" smtClean="0">
                <a:solidFill>
                  <a:srgbClr val="F58466"/>
                </a:solidFill>
                <a:latin typeface="Goudy Old Style" pitchFamily="18" charset="0"/>
              </a:rPr>
              <a:t>Achieving MNO-OB AIMs</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Linking to Recovery Treatment Services</a:t>
            </a:r>
            <a:endParaRPr lang="en-US" sz="4000" b="1" dirty="0">
              <a:solidFill>
                <a:srgbClr val="F58466"/>
              </a:solidFill>
              <a:latin typeface="Goudy Old Style" pitchFamily="18" charset="0"/>
            </a:endParaRPr>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p:txBody>
          <a:bodyPr/>
          <a:lstStyle/>
          <a:p>
            <a:fld id="{744C2F5F-8633-4B5B-A080-9CC210AD30A1}" type="slidenum">
              <a:rPr lang="en-US" smtClean="0"/>
              <a:t>35</a:t>
            </a:fld>
            <a:endParaRPr lang="en-US"/>
          </a:p>
        </p:txBody>
      </p:sp>
      <p:sp>
        <p:nvSpPr>
          <p:cNvPr id="2" name="TextBox 1"/>
          <p:cNvSpPr txBox="1"/>
          <p:nvPr/>
        </p:nvSpPr>
        <p:spPr>
          <a:xfrm>
            <a:off x="466725" y="1761629"/>
            <a:ext cx="4038600" cy="369332"/>
          </a:xfrm>
          <a:prstGeom prst="rect">
            <a:avLst/>
          </a:prstGeom>
          <a:noFill/>
        </p:spPr>
        <p:txBody>
          <a:bodyPr wrap="square" rtlCol="0">
            <a:spAutoFit/>
          </a:bodyPr>
          <a:lstStyle/>
          <a:p>
            <a:r>
              <a:rPr lang="en-US" dirty="0" smtClean="0"/>
              <a:t>During Quarter 4, 2018 (Baseline)…</a:t>
            </a:r>
            <a:endParaRPr lang="en-US" dirty="0"/>
          </a:p>
        </p:txBody>
      </p:sp>
      <p:sp>
        <p:nvSpPr>
          <p:cNvPr id="6" name="TextBox 5"/>
          <p:cNvSpPr txBox="1"/>
          <p:nvPr/>
        </p:nvSpPr>
        <p:spPr>
          <a:xfrm>
            <a:off x="5695950" y="1761629"/>
            <a:ext cx="2819400" cy="369332"/>
          </a:xfrm>
          <a:prstGeom prst="rect">
            <a:avLst/>
          </a:prstGeom>
          <a:noFill/>
        </p:spPr>
        <p:txBody>
          <a:bodyPr wrap="square" rtlCol="0">
            <a:spAutoFit/>
          </a:bodyPr>
          <a:lstStyle/>
          <a:p>
            <a:r>
              <a:rPr lang="en-US" dirty="0" smtClean="0"/>
              <a:t>As of Quarter 1, 2020…</a:t>
            </a:r>
            <a:endParaRPr lang="en-US" dirty="0"/>
          </a:p>
        </p:txBody>
      </p:sp>
      <p:sp>
        <p:nvSpPr>
          <p:cNvPr id="8" name="TextBox 7"/>
          <p:cNvSpPr txBox="1"/>
          <p:nvPr/>
        </p:nvSpPr>
        <p:spPr>
          <a:xfrm>
            <a:off x="533400" y="5657671"/>
            <a:ext cx="4038600" cy="1200329"/>
          </a:xfrm>
          <a:prstGeom prst="rect">
            <a:avLst/>
          </a:prstGeom>
          <a:noFill/>
        </p:spPr>
        <p:txBody>
          <a:bodyPr wrap="square" rtlCol="0">
            <a:spAutoFit/>
          </a:bodyPr>
          <a:lstStyle/>
          <a:p>
            <a:r>
              <a:rPr lang="en-US" dirty="0" smtClean="0"/>
              <a:t>Around </a:t>
            </a:r>
            <a:r>
              <a:rPr lang="en-US" b="1" dirty="0"/>
              <a:t>5</a:t>
            </a:r>
            <a:r>
              <a:rPr lang="en-US" b="1" dirty="0" smtClean="0"/>
              <a:t> out of 10 </a:t>
            </a:r>
            <a:r>
              <a:rPr lang="en-US" dirty="0" smtClean="0"/>
              <a:t>women with OUD were connected to Recovery Treatment Services prenatally or by delivery discharge (47%)</a:t>
            </a:r>
            <a:endParaRPr lang="en-US" dirty="0"/>
          </a:p>
        </p:txBody>
      </p:sp>
      <p:sp>
        <p:nvSpPr>
          <p:cNvPr id="10" name="TextBox 9"/>
          <p:cNvSpPr txBox="1"/>
          <p:nvPr/>
        </p:nvSpPr>
        <p:spPr>
          <a:xfrm>
            <a:off x="4953000" y="5644435"/>
            <a:ext cx="4038600" cy="1200329"/>
          </a:xfrm>
          <a:prstGeom prst="rect">
            <a:avLst/>
          </a:prstGeom>
          <a:noFill/>
        </p:spPr>
        <p:txBody>
          <a:bodyPr wrap="square" rtlCol="0">
            <a:spAutoFit/>
          </a:bodyPr>
          <a:lstStyle/>
          <a:p>
            <a:r>
              <a:rPr lang="en-US" dirty="0" smtClean="0"/>
              <a:t>Around </a:t>
            </a:r>
            <a:r>
              <a:rPr lang="en-US" b="1" dirty="0" smtClean="0"/>
              <a:t>7 out of 10 </a:t>
            </a:r>
            <a:r>
              <a:rPr lang="en-US" dirty="0" smtClean="0"/>
              <a:t>women with OUD were connected to Recovery Treatment Services prenatally or by delivery discharge (68%)</a:t>
            </a:r>
            <a:endParaRPr lang="en-US" dirty="0"/>
          </a:p>
        </p:txBody>
      </p:sp>
      <p:pic>
        <p:nvPicPr>
          <p:cNvPr id="12" name="Picture 11"/>
          <p:cNvPicPr>
            <a:picLocks noChangeAspect="1"/>
          </p:cNvPicPr>
          <p:nvPr/>
        </p:nvPicPr>
        <p:blipFill>
          <a:blip r:embed="rId3"/>
          <a:stretch>
            <a:fillRect/>
          </a:stretch>
        </p:blipFill>
        <p:spPr>
          <a:xfrm>
            <a:off x="4953000" y="2207279"/>
            <a:ext cx="3952875" cy="3238500"/>
          </a:xfrm>
          <a:prstGeom prst="rect">
            <a:avLst/>
          </a:prstGeom>
        </p:spPr>
      </p:pic>
      <p:pic>
        <p:nvPicPr>
          <p:cNvPr id="7" name="Picture 6"/>
          <p:cNvPicPr>
            <a:picLocks noChangeAspect="1"/>
          </p:cNvPicPr>
          <p:nvPr/>
        </p:nvPicPr>
        <p:blipFill>
          <a:blip r:embed="rId4"/>
          <a:stretch>
            <a:fillRect/>
          </a:stretch>
        </p:blipFill>
        <p:spPr>
          <a:xfrm>
            <a:off x="495300" y="2140604"/>
            <a:ext cx="4010025" cy="3371850"/>
          </a:xfrm>
          <a:prstGeom prst="rect">
            <a:avLst/>
          </a:prstGeom>
        </p:spPr>
      </p:pic>
    </p:spTree>
    <p:extLst>
      <p:ext uri="{BB962C8B-B14F-4D97-AF65-F5344CB8AC3E}">
        <p14:creationId xmlns:p14="http://schemas.microsoft.com/office/powerpoint/2010/main" val="133462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26" y="1714098"/>
            <a:ext cx="9156282" cy="51743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304800" y="396895"/>
            <a:ext cx="8229600" cy="1143000"/>
          </a:xfrm>
          <a:noFill/>
        </p:spPr>
        <p:txBody>
          <a:bodyPr/>
          <a:lstStyle/>
          <a:p>
            <a:pPr algn="l" eaLnBrk="1" hangingPunct="1"/>
            <a:r>
              <a:rPr lang="en-US" b="1" dirty="0" smtClean="0">
                <a:solidFill>
                  <a:srgbClr val="F58466"/>
                </a:solidFill>
                <a:latin typeface="Goudy Old Style" pitchFamily="18" charset="0"/>
              </a:rPr>
              <a:t>What’s Next for MNO: </a:t>
            </a:r>
            <a:br>
              <a:rPr lang="en-US" b="1" dirty="0" smtClean="0">
                <a:solidFill>
                  <a:srgbClr val="F58466"/>
                </a:solidFill>
                <a:latin typeface="Goudy Old Style" pitchFamily="18" charset="0"/>
              </a:rPr>
            </a:br>
            <a:r>
              <a:rPr lang="en-US" b="1" dirty="0" smtClean="0">
                <a:solidFill>
                  <a:srgbClr val="F58466"/>
                </a:solidFill>
                <a:latin typeface="Goudy Old Style" pitchFamily="18" charset="0"/>
              </a:rPr>
              <a:t>Crossing the Finish Line</a:t>
            </a:r>
            <a:endParaRPr lang="en-US" b="1" dirty="0">
              <a:solidFill>
                <a:srgbClr val="F58466"/>
              </a:solidFill>
              <a:latin typeface="Goudy Old Style" pitchFamily="18" charset="0"/>
            </a:endParaRPr>
          </a:p>
        </p:txBody>
      </p:sp>
      <p:sp>
        <p:nvSpPr>
          <p:cNvPr id="7" name="Content Placeholder 6">
            <a:extLst>
              <a:ext uri="{FF2B5EF4-FFF2-40B4-BE49-F238E27FC236}">
                <a16:creationId xmlns:a16="http://schemas.microsoft.com/office/drawing/2014/main" id="{8265C79B-1F0D-7542-9FF5-AA3A4DBC18E5}"/>
              </a:ext>
            </a:extLst>
          </p:cNvPr>
          <p:cNvSpPr>
            <a:spLocks noGrp="1"/>
          </p:cNvSpPr>
          <p:nvPr>
            <p:ph idx="1"/>
          </p:nvPr>
        </p:nvSpPr>
        <p:spPr>
          <a:xfrm>
            <a:off x="32326" y="1879087"/>
            <a:ext cx="5943600" cy="433793"/>
          </a:xfrm>
        </p:spPr>
        <p:txBody>
          <a:bodyPr>
            <a:normAutofit lnSpcReduction="10000"/>
          </a:bodyPr>
          <a:lstStyle/>
          <a:p>
            <a:r>
              <a:rPr lang="en-US" sz="2400" b="1" dirty="0" smtClean="0">
                <a:solidFill>
                  <a:schemeClr val="bg1"/>
                </a:solidFill>
              </a:rPr>
              <a:t>Ensure all Structure Measures are ‘green’</a:t>
            </a:r>
            <a:endParaRPr lang="en-US" sz="2400" b="1" dirty="0">
              <a:solidFill>
                <a:schemeClr val="bg1"/>
              </a:solidFill>
            </a:endParaRPr>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p:txBody>
          <a:bodyPr/>
          <a:lstStyle/>
          <a:p>
            <a:fld id="{744C2F5F-8633-4B5B-A080-9CC210AD30A1}" type="slidenum">
              <a:rPr lang="en-US" smtClean="0"/>
              <a:t>36</a:t>
            </a:fld>
            <a:endParaRPr lang="en-US"/>
          </a:p>
        </p:txBody>
      </p:sp>
      <p:sp>
        <p:nvSpPr>
          <p:cNvPr id="6" name="Content Placeholder 6">
            <a:extLst>
              <a:ext uri="{FF2B5EF4-FFF2-40B4-BE49-F238E27FC236}">
                <a16:creationId xmlns:a16="http://schemas.microsoft.com/office/drawing/2014/main" id="{8265C79B-1F0D-7542-9FF5-AA3A4DBC18E5}"/>
              </a:ext>
            </a:extLst>
          </p:cNvPr>
          <p:cNvSpPr txBox="1">
            <a:spLocks/>
          </p:cNvSpPr>
          <p:nvPr/>
        </p:nvSpPr>
        <p:spPr bwMode="auto">
          <a:xfrm>
            <a:off x="-32886" y="3142576"/>
            <a:ext cx="5943600" cy="433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2400" b="1" dirty="0">
              <a:solidFill>
                <a:schemeClr val="bg1"/>
              </a:solidFill>
            </a:endParaRPr>
          </a:p>
        </p:txBody>
      </p:sp>
      <p:sp>
        <p:nvSpPr>
          <p:cNvPr id="8" name="Content Placeholder 6">
            <a:extLst>
              <a:ext uri="{FF2B5EF4-FFF2-40B4-BE49-F238E27FC236}">
                <a16:creationId xmlns:a16="http://schemas.microsoft.com/office/drawing/2014/main" id="{8265C79B-1F0D-7542-9FF5-AA3A4DBC18E5}"/>
              </a:ext>
            </a:extLst>
          </p:cNvPr>
          <p:cNvSpPr txBox="1">
            <a:spLocks/>
          </p:cNvSpPr>
          <p:nvPr/>
        </p:nvSpPr>
        <p:spPr bwMode="auto">
          <a:xfrm>
            <a:off x="32326" y="3167619"/>
            <a:ext cx="5443888" cy="433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chemeClr val="bg1"/>
                </a:solidFill>
              </a:rPr>
              <a:t>4 Key Strategies for Success</a:t>
            </a:r>
            <a:endParaRPr lang="en-US" sz="2400" b="1" dirty="0">
              <a:solidFill>
                <a:schemeClr val="bg1"/>
              </a:solidFill>
            </a:endParaRPr>
          </a:p>
        </p:txBody>
      </p:sp>
      <p:sp>
        <p:nvSpPr>
          <p:cNvPr id="10" name="Content Placeholder 6">
            <a:extLst>
              <a:ext uri="{FF2B5EF4-FFF2-40B4-BE49-F238E27FC236}">
                <a16:creationId xmlns:a16="http://schemas.microsoft.com/office/drawing/2014/main" id="{8265C79B-1F0D-7542-9FF5-AA3A4DBC18E5}"/>
              </a:ext>
            </a:extLst>
          </p:cNvPr>
          <p:cNvSpPr txBox="1">
            <a:spLocks/>
          </p:cNvSpPr>
          <p:nvPr/>
        </p:nvSpPr>
        <p:spPr bwMode="auto">
          <a:xfrm>
            <a:off x="0" y="2471332"/>
            <a:ext cx="6096000" cy="433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chemeClr val="bg1"/>
                </a:solidFill>
              </a:rPr>
              <a:t>Work to achieve all Initiative Aims </a:t>
            </a:r>
            <a:endParaRPr lang="en-US" sz="2400" b="1" dirty="0">
              <a:solidFill>
                <a:schemeClr val="bg1"/>
              </a:solidFill>
            </a:endParaRPr>
          </a:p>
        </p:txBody>
      </p:sp>
      <p:sp>
        <p:nvSpPr>
          <p:cNvPr id="11" name="Content Placeholder 6">
            <a:extLst>
              <a:ext uri="{FF2B5EF4-FFF2-40B4-BE49-F238E27FC236}">
                <a16:creationId xmlns:a16="http://schemas.microsoft.com/office/drawing/2014/main" id="{8265C79B-1F0D-7542-9FF5-AA3A4DBC18E5}"/>
              </a:ext>
            </a:extLst>
          </p:cNvPr>
          <p:cNvSpPr txBox="1">
            <a:spLocks/>
          </p:cNvSpPr>
          <p:nvPr/>
        </p:nvSpPr>
        <p:spPr bwMode="auto">
          <a:xfrm>
            <a:off x="46763" y="4487667"/>
            <a:ext cx="5282985" cy="433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chemeClr val="bg1"/>
                </a:solidFill>
              </a:rPr>
              <a:t>Patient / clinical team education</a:t>
            </a:r>
          </a:p>
        </p:txBody>
      </p:sp>
      <p:sp>
        <p:nvSpPr>
          <p:cNvPr id="12" name="Content Placeholder 6">
            <a:extLst>
              <a:ext uri="{FF2B5EF4-FFF2-40B4-BE49-F238E27FC236}">
                <a16:creationId xmlns:a16="http://schemas.microsoft.com/office/drawing/2014/main" id="{8265C79B-1F0D-7542-9FF5-AA3A4DBC18E5}"/>
              </a:ext>
            </a:extLst>
          </p:cNvPr>
          <p:cNvSpPr txBox="1">
            <a:spLocks/>
          </p:cNvSpPr>
          <p:nvPr/>
        </p:nvSpPr>
        <p:spPr bwMode="auto">
          <a:xfrm>
            <a:off x="11391" y="5129105"/>
            <a:ext cx="5746281" cy="433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chemeClr val="bg1"/>
                </a:solidFill>
              </a:rPr>
              <a:t>Confirm outpatient sites validated screening</a:t>
            </a:r>
          </a:p>
        </p:txBody>
      </p:sp>
      <p:sp>
        <p:nvSpPr>
          <p:cNvPr id="14" name="Content Placeholder 6">
            <a:extLst>
              <a:ext uri="{FF2B5EF4-FFF2-40B4-BE49-F238E27FC236}">
                <a16:creationId xmlns:a16="http://schemas.microsoft.com/office/drawing/2014/main" id="{8265C79B-1F0D-7542-9FF5-AA3A4DBC18E5}"/>
              </a:ext>
            </a:extLst>
          </p:cNvPr>
          <p:cNvSpPr txBox="1">
            <a:spLocks/>
          </p:cNvSpPr>
          <p:nvPr/>
        </p:nvSpPr>
        <p:spPr bwMode="auto">
          <a:xfrm>
            <a:off x="11391" y="5751156"/>
            <a:ext cx="7151410" cy="433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chemeClr val="bg1"/>
                </a:solidFill>
              </a:rPr>
              <a:t>Case reviews for every OUD patient, huddles or debriefs</a:t>
            </a:r>
          </a:p>
        </p:txBody>
      </p:sp>
      <p:sp>
        <p:nvSpPr>
          <p:cNvPr id="15" name="Content Placeholder 6">
            <a:extLst>
              <a:ext uri="{FF2B5EF4-FFF2-40B4-BE49-F238E27FC236}">
                <a16:creationId xmlns:a16="http://schemas.microsoft.com/office/drawing/2014/main" id="{8265C79B-1F0D-7542-9FF5-AA3A4DBC18E5}"/>
              </a:ext>
            </a:extLst>
          </p:cNvPr>
          <p:cNvSpPr txBox="1">
            <a:spLocks/>
          </p:cNvSpPr>
          <p:nvPr/>
        </p:nvSpPr>
        <p:spPr bwMode="auto">
          <a:xfrm>
            <a:off x="152400" y="6356370"/>
            <a:ext cx="7848600" cy="433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chemeClr val="bg1"/>
                </a:solidFill>
              </a:rPr>
              <a:t>Optimal care: link to MAT and Recovery Services, </a:t>
            </a:r>
            <a:r>
              <a:rPr lang="en-US" sz="2400" b="1" dirty="0" err="1" smtClean="0">
                <a:solidFill>
                  <a:schemeClr val="bg1"/>
                </a:solidFill>
              </a:rPr>
              <a:t>Narcan</a:t>
            </a:r>
            <a:endParaRPr lang="en-US" sz="2400" b="1" dirty="0" smtClean="0">
              <a:solidFill>
                <a:schemeClr val="bg1"/>
              </a:solidFill>
            </a:endParaRPr>
          </a:p>
        </p:txBody>
      </p:sp>
      <p:sp>
        <p:nvSpPr>
          <p:cNvPr id="16" name="Content Placeholder 6">
            <a:extLst>
              <a:ext uri="{FF2B5EF4-FFF2-40B4-BE49-F238E27FC236}">
                <a16:creationId xmlns:a16="http://schemas.microsoft.com/office/drawing/2014/main" id="{8265C79B-1F0D-7542-9FF5-AA3A4DBC18E5}"/>
              </a:ext>
            </a:extLst>
          </p:cNvPr>
          <p:cNvSpPr txBox="1">
            <a:spLocks/>
          </p:cNvSpPr>
          <p:nvPr/>
        </p:nvSpPr>
        <p:spPr bwMode="auto">
          <a:xfrm>
            <a:off x="13235" y="3838863"/>
            <a:ext cx="5943600" cy="433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chemeClr val="bg1"/>
                </a:solidFill>
              </a:rPr>
              <a:t>MNO folders L&amp;D / prenatal</a:t>
            </a:r>
          </a:p>
        </p:txBody>
      </p:sp>
    </p:spTree>
    <p:extLst>
      <p:ext uri="{BB962C8B-B14F-4D97-AF65-F5344CB8AC3E}">
        <p14:creationId xmlns:p14="http://schemas.microsoft.com/office/powerpoint/2010/main" val="23897042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401250"/>
            <a:ext cx="9144000" cy="1456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304800" y="381000"/>
            <a:ext cx="8229600" cy="1143000"/>
          </a:xfrm>
          <a:noFill/>
        </p:spPr>
        <p:txBody>
          <a:bodyPr/>
          <a:lstStyle/>
          <a:p>
            <a:pPr algn="l" eaLnBrk="1" hangingPunct="1"/>
            <a:r>
              <a:rPr lang="en-US" b="1" dirty="0" smtClean="0">
                <a:solidFill>
                  <a:srgbClr val="F58466"/>
                </a:solidFill>
                <a:latin typeface="Goudy Old Style" pitchFamily="18" charset="0"/>
              </a:rPr>
              <a:t>Improving Together</a:t>
            </a:r>
            <a:br>
              <a:rPr lang="en-US" b="1" dirty="0" smtClean="0">
                <a:solidFill>
                  <a:srgbClr val="F58466"/>
                </a:solidFill>
                <a:latin typeface="Goudy Old Style" pitchFamily="18" charset="0"/>
              </a:rPr>
            </a:br>
            <a:r>
              <a:rPr lang="en-US" b="1" dirty="0" smtClean="0">
                <a:solidFill>
                  <a:srgbClr val="F58466"/>
                </a:solidFill>
                <a:latin typeface="Goudy Old Style" pitchFamily="18" charset="0"/>
              </a:rPr>
              <a:t>Received Maternal Education</a:t>
            </a:r>
            <a:endParaRPr lang="en-US" b="1" dirty="0">
              <a:solidFill>
                <a:srgbClr val="F58466"/>
              </a:solidFill>
              <a:latin typeface="Goudy Old Style" pitchFamily="18" charset="0"/>
            </a:endParaRPr>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p:txBody>
          <a:bodyPr/>
          <a:lstStyle/>
          <a:p>
            <a:fld id="{744C2F5F-8633-4B5B-A080-9CC210AD30A1}" type="slidenum">
              <a:rPr lang="en-US" smtClean="0"/>
              <a:t>37</a:t>
            </a:fld>
            <a:endParaRPr lang="en-US"/>
          </a:p>
        </p:txBody>
      </p:sp>
      <p:sp>
        <p:nvSpPr>
          <p:cNvPr id="2" name="TextBox 1"/>
          <p:cNvSpPr txBox="1"/>
          <p:nvPr/>
        </p:nvSpPr>
        <p:spPr>
          <a:xfrm>
            <a:off x="466725" y="1761629"/>
            <a:ext cx="4038600" cy="369332"/>
          </a:xfrm>
          <a:prstGeom prst="rect">
            <a:avLst/>
          </a:prstGeom>
          <a:noFill/>
        </p:spPr>
        <p:txBody>
          <a:bodyPr wrap="square" rtlCol="0">
            <a:spAutoFit/>
          </a:bodyPr>
          <a:lstStyle/>
          <a:p>
            <a:r>
              <a:rPr lang="en-US" dirty="0" smtClean="0"/>
              <a:t>During Quarter 4, 2018 (Baseline)…</a:t>
            </a:r>
            <a:endParaRPr lang="en-US" dirty="0"/>
          </a:p>
        </p:txBody>
      </p:sp>
      <p:sp>
        <p:nvSpPr>
          <p:cNvPr id="6" name="TextBox 5"/>
          <p:cNvSpPr txBox="1"/>
          <p:nvPr/>
        </p:nvSpPr>
        <p:spPr>
          <a:xfrm>
            <a:off x="5695950" y="1761629"/>
            <a:ext cx="2819400" cy="369332"/>
          </a:xfrm>
          <a:prstGeom prst="rect">
            <a:avLst/>
          </a:prstGeom>
          <a:noFill/>
        </p:spPr>
        <p:txBody>
          <a:bodyPr wrap="square" rtlCol="0">
            <a:spAutoFit/>
          </a:bodyPr>
          <a:lstStyle/>
          <a:p>
            <a:r>
              <a:rPr lang="en-US" dirty="0" smtClean="0"/>
              <a:t>As of Quarter 1, 2020…</a:t>
            </a:r>
            <a:endParaRPr lang="en-US" dirty="0"/>
          </a:p>
        </p:txBody>
      </p:sp>
      <p:sp>
        <p:nvSpPr>
          <p:cNvPr id="8" name="TextBox 7"/>
          <p:cNvSpPr txBox="1"/>
          <p:nvPr/>
        </p:nvSpPr>
        <p:spPr>
          <a:xfrm>
            <a:off x="533400" y="5657671"/>
            <a:ext cx="4038600" cy="1200329"/>
          </a:xfrm>
          <a:prstGeom prst="rect">
            <a:avLst/>
          </a:prstGeom>
          <a:noFill/>
        </p:spPr>
        <p:txBody>
          <a:bodyPr wrap="square" rtlCol="0">
            <a:spAutoFit/>
          </a:bodyPr>
          <a:lstStyle/>
          <a:p>
            <a:r>
              <a:rPr lang="en-US" dirty="0" smtClean="0"/>
              <a:t>Around </a:t>
            </a:r>
            <a:r>
              <a:rPr lang="en-US" b="1" dirty="0"/>
              <a:t>2</a:t>
            </a:r>
            <a:r>
              <a:rPr lang="en-US" b="1" dirty="0" smtClean="0"/>
              <a:t> out of 10 </a:t>
            </a:r>
            <a:r>
              <a:rPr lang="en-US" dirty="0" smtClean="0"/>
              <a:t>women with OUD received education on OUD, NAS, and importance of engaging in non-pharmacologic care of OENs (16%)</a:t>
            </a:r>
            <a:endParaRPr lang="en-US" dirty="0"/>
          </a:p>
        </p:txBody>
      </p:sp>
      <p:sp>
        <p:nvSpPr>
          <p:cNvPr id="10" name="TextBox 9"/>
          <p:cNvSpPr txBox="1"/>
          <p:nvPr/>
        </p:nvSpPr>
        <p:spPr>
          <a:xfrm>
            <a:off x="4953000" y="5644435"/>
            <a:ext cx="4038600" cy="1200329"/>
          </a:xfrm>
          <a:prstGeom prst="rect">
            <a:avLst/>
          </a:prstGeom>
          <a:noFill/>
        </p:spPr>
        <p:txBody>
          <a:bodyPr wrap="square" rtlCol="0">
            <a:spAutoFit/>
          </a:bodyPr>
          <a:lstStyle/>
          <a:p>
            <a:r>
              <a:rPr lang="en-US" dirty="0" smtClean="0"/>
              <a:t>Around </a:t>
            </a:r>
            <a:r>
              <a:rPr lang="en-US" b="1" dirty="0"/>
              <a:t>6</a:t>
            </a:r>
            <a:r>
              <a:rPr lang="en-US" b="1" dirty="0" smtClean="0"/>
              <a:t> out of 10 </a:t>
            </a:r>
            <a:r>
              <a:rPr lang="en-US" dirty="0"/>
              <a:t>women with OUD received education on OUD, NAS, and importance of engaging in non-pharmacologic care of OENs (</a:t>
            </a:r>
            <a:r>
              <a:rPr lang="en-US" dirty="0" smtClean="0"/>
              <a:t>60%)</a:t>
            </a:r>
            <a:endParaRPr lang="en-US" dirty="0"/>
          </a:p>
        </p:txBody>
      </p:sp>
      <p:pic>
        <p:nvPicPr>
          <p:cNvPr id="5" name="Picture 4"/>
          <p:cNvPicPr>
            <a:picLocks noChangeAspect="1"/>
          </p:cNvPicPr>
          <p:nvPr/>
        </p:nvPicPr>
        <p:blipFill>
          <a:blip r:embed="rId3"/>
          <a:stretch>
            <a:fillRect/>
          </a:stretch>
        </p:blipFill>
        <p:spPr>
          <a:xfrm>
            <a:off x="438150" y="2130961"/>
            <a:ext cx="4095750" cy="3314700"/>
          </a:xfrm>
          <a:prstGeom prst="rect">
            <a:avLst/>
          </a:prstGeom>
        </p:spPr>
      </p:pic>
      <p:pic>
        <p:nvPicPr>
          <p:cNvPr id="7" name="Picture 6"/>
          <p:cNvPicPr>
            <a:picLocks noChangeAspect="1"/>
          </p:cNvPicPr>
          <p:nvPr/>
        </p:nvPicPr>
        <p:blipFill>
          <a:blip r:embed="rId4"/>
          <a:stretch>
            <a:fillRect/>
          </a:stretch>
        </p:blipFill>
        <p:spPr>
          <a:xfrm>
            <a:off x="4870191" y="2184955"/>
            <a:ext cx="4133850" cy="3162300"/>
          </a:xfrm>
          <a:prstGeom prst="rect">
            <a:avLst/>
          </a:prstGeom>
        </p:spPr>
      </p:pic>
    </p:spTree>
    <p:extLst>
      <p:ext uri="{BB962C8B-B14F-4D97-AF65-F5344CB8AC3E}">
        <p14:creationId xmlns:p14="http://schemas.microsoft.com/office/powerpoint/2010/main" val="2825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264745"/>
            <a:ext cx="9144000" cy="1456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304800" y="396895"/>
            <a:ext cx="8229600" cy="1143000"/>
          </a:xfrm>
          <a:noFill/>
        </p:spPr>
        <p:txBody>
          <a:bodyPr/>
          <a:lstStyle/>
          <a:p>
            <a:pPr algn="l" eaLnBrk="1" hangingPunct="1"/>
            <a:r>
              <a:rPr lang="en-US" b="1" dirty="0" smtClean="0">
                <a:solidFill>
                  <a:srgbClr val="F58466"/>
                </a:solidFill>
                <a:latin typeface="Goudy Old Style" pitchFamily="18" charset="0"/>
              </a:rPr>
              <a:t>Improving Together:</a:t>
            </a:r>
            <a:br>
              <a:rPr lang="en-US" b="1" dirty="0" smtClean="0">
                <a:solidFill>
                  <a:srgbClr val="F58466"/>
                </a:solidFill>
                <a:latin typeface="Goudy Old Style" pitchFamily="18" charset="0"/>
              </a:rPr>
            </a:br>
            <a:r>
              <a:rPr lang="en-US" b="1" dirty="0" smtClean="0">
                <a:solidFill>
                  <a:srgbClr val="F58466"/>
                </a:solidFill>
                <a:latin typeface="Goudy Old Style" pitchFamily="18" charset="0"/>
              </a:rPr>
              <a:t>Screening Patients Prenatal</a:t>
            </a:r>
            <a:endParaRPr lang="en-US" b="1" dirty="0">
              <a:solidFill>
                <a:srgbClr val="F58466"/>
              </a:solidFill>
              <a:latin typeface="Goudy Old Style" pitchFamily="18" charset="0"/>
            </a:endParaRPr>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p:txBody>
          <a:bodyPr/>
          <a:lstStyle/>
          <a:p>
            <a:fld id="{744C2F5F-8633-4B5B-A080-9CC210AD30A1}" type="slidenum">
              <a:rPr lang="en-US" smtClean="0"/>
              <a:t>38</a:t>
            </a:fld>
            <a:endParaRPr lang="en-US"/>
          </a:p>
        </p:txBody>
      </p:sp>
      <p:sp>
        <p:nvSpPr>
          <p:cNvPr id="2" name="TextBox 1"/>
          <p:cNvSpPr txBox="1"/>
          <p:nvPr/>
        </p:nvSpPr>
        <p:spPr>
          <a:xfrm>
            <a:off x="466725" y="1761629"/>
            <a:ext cx="4038600" cy="369332"/>
          </a:xfrm>
          <a:prstGeom prst="rect">
            <a:avLst/>
          </a:prstGeom>
          <a:noFill/>
        </p:spPr>
        <p:txBody>
          <a:bodyPr wrap="square" rtlCol="0">
            <a:spAutoFit/>
          </a:bodyPr>
          <a:lstStyle/>
          <a:p>
            <a:r>
              <a:rPr lang="en-US" dirty="0" smtClean="0"/>
              <a:t>During Quarter 4, 2018 (Baseline)…</a:t>
            </a:r>
            <a:endParaRPr lang="en-US" dirty="0"/>
          </a:p>
        </p:txBody>
      </p:sp>
      <p:sp>
        <p:nvSpPr>
          <p:cNvPr id="6" name="TextBox 5"/>
          <p:cNvSpPr txBox="1"/>
          <p:nvPr/>
        </p:nvSpPr>
        <p:spPr>
          <a:xfrm>
            <a:off x="5695950" y="1761629"/>
            <a:ext cx="2819400" cy="369332"/>
          </a:xfrm>
          <a:prstGeom prst="rect">
            <a:avLst/>
          </a:prstGeom>
          <a:noFill/>
        </p:spPr>
        <p:txBody>
          <a:bodyPr wrap="square" rtlCol="0">
            <a:spAutoFit/>
          </a:bodyPr>
          <a:lstStyle/>
          <a:p>
            <a:r>
              <a:rPr lang="en-US" dirty="0" smtClean="0"/>
              <a:t>As of Quarter 1, 2020…</a:t>
            </a:r>
            <a:endParaRPr lang="en-US" dirty="0"/>
          </a:p>
        </p:txBody>
      </p:sp>
      <p:sp>
        <p:nvSpPr>
          <p:cNvPr id="8" name="TextBox 7"/>
          <p:cNvSpPr txBox="1"/>
          <p:nvPr/>
        </p:nvSpPr>
        <p:spPr>
          <a:xfrm>
            <a:off x="304800" y="5715307"/>
            <a:ext cx="4343399" cy="923330"/>
          </a:xfrm>
          <a:prstGeom prst="rect">
            <a:avLst/>
          </a:prstGeom>
          <a:noFill/>
        </p:spPr>
        <p:txBody>
          <a:bodyPr wrap="square" rtlCol="0">
            <a:spAutoFit/>
          </a:bodyPr>
          <a:lstStyle/>
          <a:p>
            <a:r>
              <a:rPr lang="en-US" dirty="0" smtClean="0"/>
              <a:t>Less than </a:t>
            </a:r>
            <a:r>
              <a:rPr lang="en-US" b="1" dirty="0"/>
              <a:t>1</a:t>
            </a:r>
            <a:r>
              <a:rPr lang="en-US" b="1" dirty="0" smtClean="0"/>
              <a:t> out of 10 </a:t>
            </a:r>
            <a:r>
              <a:rPr lang="en-US" dirty="0" smtClean="0"/>
              <a:t>pregnant women were screened with a validated SUD/ OUD screening tool prenatally (3%)</a:t>
            </a:r>
            <a:endParaRPr lang="en-US" dirty="0"/>
          </a:p>
        </p:txBody>
      </p:sp>
      <p:sp>
        <p:nvSpPr>
          <p:cNvPr id="10" name="TextBox 9"/>
          <p:cNvSpPr txBox="1"/>
          <p:nvPr/>
        </p:nvSpPr>
        <p:spPr>
          <a:xfrm>
            <a:off x="4953000" y="5644435"/>
            <a:ext cx="4038600" cy="1200329"/>
          </a:xfrm>
          <a:prstGeom prst="rect">
            <a:avLst/>
          </a:prstGeom>
          <a:noFill/>
        </p:spPr>
        <p:txBody>
          <a:bodyPr wrap="square" rtlCol="0">
            <a:spAutoFit/>
          </a:bodyPr>
          <a:lstStyle/>
          <a:p>
            <a:r>
              <a:rPr lang="en-US" dirty="0" smtClean="0"/>
              <a:t>Around </a:t>
            </a:r>
            <a:r>
              <a:rPr lang="en-US" b="1" dirty="0" smtClean="0"/>
              <a:t>3 out of 10 </a:t>
            </a:r>
            <a:r>
              <a:rPr lang="en-US" dirty="0" smtClean="0"/>
              <a:t>pregnant women were screened with a validated SUD/OUD screening tool prenatally (36%)</a:t>
            </a:r>
            <a:endParaRPr lang="en-US" dirty="0"/>
          </a:p>
        </p:txBody>
      </p:sp>
      <p:pic>
        <p:nvPicPr>
          <p:cNvPr id="12" name="Picture 11"/>
          <p:cNvPicPr>
            <a:picLocks noChangeAspect="1"/>
          </p:cNvPicPr>
          <p:nvPr/>
        </p:nvPicPr>
        <p:blipFill>
          <a:blip r:embed="rId3"/>
          <a:stretch>
            <a:fillRect/>
          </a:stretch>
        </p:blipFill>
        <p:spPr>
          <a:xfrm>
            <a:off x="557212" y="2343170"/>
            <a:ext cx="3990975" cy="3152775"/>
          </a:xfrm>
          <a:prstGeom prst="rect">
            <a:avLst/>
          </a:prstGeom>
        </p:spPr>
      </p:pic>
      <p:pic>
        <p:nvPicPr>
          <p:cNvPr id="16" name="Picture 15"/>
          <p:cNvPicPr>
            <a:picLocks noChangeAspect="1"/>
          </p:cNvPicPr>
          <p:nvPr/>
        </p:nvPicPr>
        <p:blipFill>
          <a:blip r:embed="rId4"/>
          <a:stretch>
            <a:fillRect/>
          </a:stretch>
        </p:blipFill>
        <p:spPr>
          <a:xfrm>
            <a:off x="4924425" y="2236538"/>
            <a:ext cx="4010025" cy="3248025"/>
          </a:xfrm>
          <a:prstGeom prst="rect">
            <a:avLst/>
          </a:prstGeom>
        </p:spPr>
      </p:pic>
    </p:spTree>
    <p:extLst>
      <p:ext uri="{BB962C8B-B14F-4D97-AF65-F5344CB8AC3E}">
        <p14:creationId xmlns:p14="http://schemas.microsoft.com/office/powerpoint/2010/main" val="209363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401250"/>
            <a:ext cx="9144000" cy="1456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304800" y="396895"/>
            <a:ext cx="8229600" cy="1143000"/>
          </a:xfrm>
          <a:noFill/>
        </p:spPr>
        <p:txBody>
          <a:bodyPr/>
          <a:lstStyle/>
          <a:p>
            <a:pPr algn="l" eaLnBrk="1" hangingPunct="1"/>
            <a:r>
              <a:rPr lang="en-US" b="1" dirty="0" smtClean="0">
                <a:solidFill>
                  <a:srgbClr val="F58466"/>
                </a:solidFill>
                <a:latin typeface="Goudy Old Style" pitchFamily="18" charset="0"/>
              </a:rPr>
              <a:t>Improving Together:</a:t>
            </a:r>
            <a:br>
              <a:rPr lang="en-US" b="1" dirty="0" smtClean="0">
                <a:solidFill>
                  <a:srgbClr val="F58466"/>
                </a:solidFill>
                <a:latin typeface="Goudy Old Style" pitchFamily="18" charset="0"/>
              </a:rPr>
            </a:br>
            <a:r>
              <a:rPr lang="en-US" b="1" dirty="0" err="1" smtClean="0">
                <a:solidFill>
                  <a:srgbClr val="F58466"/>
                </a:solidFill>
                <a:latin typeface="Goudy Old Style" pitchFamily="18" charset="0"/>
              </a:rPr>
              <a:t>Narcan</a:t>
            </a:r>
            <a:r>
              <a:rPr lang="en-US" b="1" dirty="0" smtClean="0">
                <a:solidFill>
                  <a:srgbClr val="F58466"/>
                </a:solidFill>
                <a:latin typeface="Goudy Old Style" pitchFamily="18" charset="0"/>
              </a:rPr>
              <a:t> Counseling</a:t>
            </a:r>
            <a:endParaRPr lang="en-US" b="1" dirty="0">
              <a:solidFill>
                <a:srgbClr val="F58466"/>
              </a:solidFill>
              <a:latin typeface="Goudy Old Style" pitchFamily="18" charset="0"/>
            </a:endParaRPr>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p:txBody>
          <a:bodyPr/>
          <a:lstStyle/>
          <a:p>
            <a:fld id="{744C2F5F-8633-4B5B-A080-9CC210AD30A1}" type="slidenum">
              <a:rPr lang="en-US" smtClean="0"/>
              <a:t>39</a:t>
            </a:fld>
            <a:endParaRPr lang="en-US"/>
          </a:p>
        </p:txBody>
      </p:sp>
      <p:sp>
        <p:nvSpPr>
          <p:cNvPr id="2" name="TextBox 1"/>
          <p:cNvSpPr txBox="1"/>
          <p:nvPr/>
        </p:nvSpPr>
        <p:spPr>
          <a:xfrm>
            <a:off x="466725" y="1761629"/>
            <a:ext cx="4038600" cy="369332"/>
          </a:xfrm>
          <a:prstGeom prst="rect">
            <a:avLst/>
          </a:prstGeom>
          <a:noFill/>
        </p:spPr>
        <p:txBody>
          <a:bodyPr wrap="square" rtlCol="0">
            <a:spAutoFit/>
          </a:bodyPr>
          <a:lstStyle/>
          <a:p>
            <a:r>
              <a:rPr lang="en-US" dirty="0" smtClean="0"/>
              <a:t>During Quarter 4, 2018 (Baseline)…</a:t>
            </a:r>
            <a:endParaRPr lang="en-US" dirty="0"/>
          </a:p>
        </p:txBody>
      </p:sp>
      <p:sp>
        <p:nvSpPr>
          <p:cNvPr id="6" name="TextBox 5"/>
          <p:cNvSpPr txBox="1"/>
          <p:nvPr/>
        </p:nvSpPr>
        <p:spPr>
          <a:xfrm>
            <a:off x="5695950" y="1761629"/>
            <a:ext cx="2819400" cy="369332"/>
          </a:xfrm>
          <a:prstGeom prst="rect">
            <a:avLst/>
          </a:prstGeom>
          <a:noFill/>
        </p:spPr>
        <p:txBody>
          <a:bodyPr wrap="square" rtlCol="0">
            <a:spAutoFit/>
          </a:bodyPr>
          <a:lstStyle/>
          <a:p>
            <a:r>
              <a:rPr lang="en-US" dirty="0" smtClean="0"/>
              <a:t>As of Quarter 1, 2020…</a:t>
            </a:r>
            <a:endParaRPr lang="en-US" dirty="0"/>
          </a:p>
        </p:txBody>
      </p:sp>
      <p:sp>
        <p:nvSpPr>
          <p:cNvPr id="8" name="TextBox 7"/>
          <p:cNvSpPr txBox="1"/>
          <p:nvPr/>
        </p:nvSpPr>
        <p:spPr>
          <a:xfrm>
            <a:off x="533400" y="5708154"/>
            <a:ext cx="4038600" cy="1200329"/>
          </a:xfrm>
          <a:prstGeom prst="rect">
            <a:avLst/>
          </a:prstGeom>
          <a:noFill/>
        </p:spPr>
        <p:txBody>
          <a:bodyPr wrap="square" rtlCol="0">
            <a:spAutoFit/>
          </a:bodyPr>
          <a:lstStyle/>
          <a:p>
            <a:r>
              <a:rPr lang="en-US" dirty="0" smtClean="0"/>
              <a:t>Under </a:t>
            </a:r>
            <a:r>
              <a:rPr lang="en-US" b="1" dirty="0" smtClean="0"/>
              <a:t>1 out of 10 </a:t>
            </a:r>
            <a:r>
              <a:rPr lang="en-US" dirty="0" smtClean="0"/>
              <a:t>women with OUD received </a:t>
            </a:r>
            <a:r>
              <a:rPr lang="en-US" dirty="0" err="1" smtClean="0"/>
              <a:t>Narcan</a:t>
            </a:r>
            <a:r>
              <a:rPr lang="en-US" dirty="0" smtClean="0"/>
              <a:t> counseling prenatally or by delivery discharge (2%)</a:t>
            </a:r>
            <a:endParaRPr lang="en-US" dirty="0"/>
          </a:p>
        </p:txBody>
      </p:sp>
      <p:sp>
        <p:nvSpPr>
          <p:cNvPr id="10" name="TextBox 9"/>
          <p:cNvSpPr txBox="1"/>
          <p:nvPr/>
        </p:nvSpPr>
        <p:spPr>
          <a:xfrm>
            <a:off x="4953000" y="5644435"/>
            <a:ext cx="4038600" cy="1200329"/>
          </a:xfrm>
          <a:prstGeom prst="rect">
            <a:avLst/>
          </a:prstGeom>
          <a:noFill/>
        </p:spPr>
        <p:txBody>
          <a:bodyPr wrap="square" rtlCol="0">
            <a:spAutoFit/>
          </a:bodyPr>
          <a:lstStyle/>
          <a:p>
            <a:r>
              <a:rPr lang="en-US" dirty="0" smtClean="0"/>
              <a:t>Around </a:t>
            </a:r>
            <a:r>
              <a:rPr lang="en-US" b="1" dirty="0" smtClean="0"/>
              <a:t>3 out of 10 </a:t>
            </a:r>
            <a:r>
              <a:rPr lang="en-US" dirty="0" smtClean="0"/>
              <a:t>women with OUD received </a:t>
            </a:r>
            <a:r>
              <a:rPr lang="en-US" dirty="0" err="1" smtClean="0"/>
              <a:t>Narcan</a:t>
            </a:r>
            <a:r>
              <a:rPr lang="en-US" dirty="0" smtClean="0"/>
              <a:t> counseling prenatally or by delivery discharge (29%)</a:t>
            </a:r>
            <a:endParaRPr lang="en-US" dirty="0"/>
          </a:p>
        </p:txBody>
      </p:sp>
      <p:pic>
        <p:nvPicPr>
          <p:cNvPr id="5" name="Picture 4"/>
          <p:cNvPicPr>
            <a:picLocks noChangeAspect="1"/>
          </p:cNvPicPr>
          <p:nvPr/>
        </p:nvPicPr>
        <p:blipFill>
          <a:blip r:embed="rId3"/>
          <a:stretch>
            <a:fillRect/>
          </a:stretch>
        </p:blipFill>
        <p:spPr>
          <a:xfrm>
            <a:off x="557212" y="2343170"/>
            <a:ext cx="3990975" cy="3152775"/>
          </a:xfrm>
          <a:prstGeom prst="rect">
            <a:avLst/>
          </a:prstGeom>
        </p:spPr>
      </p:pic>
      <p:pic>
        <p:nvPicPr>
          <p:cNvPr id="9" name="Picture 8"/>
          <p:cNvPicPr>
            <a:picLocks noChangeAspect="1"/>
          </p:cNvPicPr>
          <p:nvPr/>
        </p:nvPicPr>
        <p:blipFill>
          <a:blip r:embed="rId4"/>
          <a:stretch>
            <a:fillRect/>
          </a:stretch>
        </p:blipFill>
        <p:spPr>
          <a:xfrm>
            <a:off x="4924425" y="2236538"/>
            <a:ext cx="4010025" cy="3248025"/>
          </a:xfrm>
          <a:prstGeom prst="rect">
            <a:avLst/>
          </a:prstGeom>
        </p:spPr>
      </p:pic>
    </p:spTree>
    <p:extLst>
      <p:ext uri="{BB962C8B-B14F-4D97-AF65-F5344CB8AC3E}">
        <p14:creationId xmlns:p14="http://schemas.microsoft.com/office/powerpoint/2010/main" val="354790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28600"/>
            <a:ext cx="8229600" cy="990600"/>
          </a:xfrm>
          <a:noFill/>
        </p:spPr>
        <p:txBody>
          <a:bodyPr>
            <a:normAutofit/>
          </a:bodyPr>
          <a:lstStyle/>
          <a:p>
            <a:r>
              <a:rPr lang="en-US" sz="4000" b="1" dirty="0" smtClean="0">
                <a:solidFill>
                  <a:srgbClr val="F58466"/>
                </a:solidFill>
                <a:latin typeface="Goudy Old Style" pitchFamily="18" charset="0"/>
              </a:rPr>
              <a:t>ONA Approval Statement</a:t>
            </a:r>
            <a:endParaRPr lang="en-US" sz="4000" dirty="0">
              <a:solidFill>
                <a:srgbClr val="F58466"/>
              </a:solidFill>
            </a:endParaRPr>
          </a:p>
        </p:txBody>
      </p:sp>
      <p:sp>
        <p:nvSpPr>
          <p:cNvPr id="8" name="Content Placeholder 2"/>
          <p:cNvSpPr txBox="1">
            <a:spLocks/>
          </p:cNvSpPr>
          <p:nvPr/>
        </p:nvSpPr>
        <p:spPr bwMode="auto">
          <a:xfrm>
            <a:off x="914401" y="1872729"/>
            <a:ext cx="7467600" cy="384227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lvl="0" algn="ctr" eaLnBrk="1" hangingPunct="1">
              <a:spcBef>
                <a:spcPts val="700"/>
              </a:spcBef>
              <a:buClr>
                <a:schemeClr val="accent2"/>
              </a:buClr>
              <a:buSzPct val="60000"/>
              <a:defRPr/>
            </a:pPr>
            <a:r>
              <a:rPr lang="en-US" sz="2800" dirty="0" smtClean="0">
                <a:latin typeface="+mj-lt"/>
              </a:rPr>
              <a:t>This activity will provide 5.00 contact hours.</a:t>
            </a:r>
            <a:endParaRPr kumimoji="0" lang="en-US" sz="2800" b="0" i="0" u="none" strike="noStrike" kern="1200" cap="none" spc="0" normalizeH="0" baseline="0" noProof="0" dirty="0" smtClean="0">
              <a:ln>
                <a:noFill/>
              </a:ln>
              <a:solidFill>
                <a:schemeClr val="tx1"/>
              </a:solidFill>
              <a:effectLst/>
              <a:uLnTx/>
              <a:uFillTx/>
              <a:latin typeface="+mj-lt"/>
              <a:ea typeface="+mn-ea"/>
            </a:endParaRPr>
          </a:p>
          <a:p>
            <a:pPr marL="0" marR="0" lvl="0" indent="0" algn="ct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defRPr/>
            </a:pPr>
            <a:endParaRPr lang="en-US" sz="2800" dirty="0">
              <a:latin typeface="+mn-lt"/>
              <a:ea typeface="+mn-ea"/>
            </a:endParaRPr>
          </a:p>
          <a:p>
            <a:pPr lvl="0" algn="ctr" eaLnBrk="1" hangingPunct="1">
              <a:spcBef>
                <a:spcPts val="700"/>
              </a:spcBef>
              <a:buClr>
                <a:schemeClr val="accent2"/>
              </a:buClr>
              <a:buSzPct val="60000"/>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This continuing nursing education activity was approved by the Ohio Nurses Association, an accredited approver by the American Nurses Credentialing Center’s Commission on </a:t>
            </a:r>
            <a:r>
              <a:rPr lang="en-US" sz="2800" dirty="0" smtClean="0">
                <a:latin typeface="+mn-lt"/>
                <a:ea typeface="+mn-ea"/>
              </a:rPr>
              <a:t>Accreditation (</a:t>
            </a:r>
            <a:r>
              <a:rPr lang="en-US" sz="2800" dirty="0">
                <a:latin typeface="+mn-lt"/>
                <a:ea typeface="+mn-ea"/>
              </a:rPr>
              <a:t>OBN-001-91). </a:t>
            </a:r>
            <a:endParaRPr lang="en-US" sz="2800" dirty="0" smtClean="0">
              <a:latin typeface="+mn-lt"/>
              <a:ea typeface="+mn-ea"/>
            </a:endParaRPr>
          </a:p>
          <a:p>
            <a:pPr lvl="0" algn="ctr" eaLnBrk="1" hangingPunct="1">
              <a:spcBef>
                <a:spcPts val="700"/>
              </a:spcBef>
              <a:buClr>
                <a:schemeClr val="accent2"/>
              </a:buClr>
              <a:buSzPct val="60000"/>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Approval valid</a:t>
            </a:r>
            <a:r>
              <a:rPr kumimoji="0" lang="en-US" sz="2800" b="0" i="0" u="none" strike="noStrike" kern="1200" cap="none" spc="0" normalizeH="0" noProof="0" dirty="0" smtClean="0">
                <a:ln>
                  <a:noFill/>
                </a:ln>
                <a:solidFill>
                  <a:schemeClr val="tx1"/>
                </a:solidFill>
                <a:effectLst/>
                <a:uLnTx/>
                <a:uFillTx/>
                <a:latin typeface="+mn-lt"/>
                <a:ea typeface="+mn-ea"/>
                <a:cs typeface="+mn-cs"/>
              </a:rPr>
              <a:t> through (5/20/2022)</a:t>
            </a:r>
          </a:p>
          <a:p>
            <a:pPr lvl="0" algn="ctr" eaLnBrk="1" hangingPunct="1">
              <a:spcBef>
                <a:spcPts val="700"/>
              </a:spcBef>
              <a:buClr>
                <a:schemeClr val="accent2"/>
              </a:buClr>
              <a:buSzPct val="60000"/>
              <a:defRPr/>
            </a:pPr>
            <a:r>
              <a:rPr kumimoji="0" lang="en-US" sz="2800" b="0" i="0" u="none" strike="noStrike" kern="1200" cap="none" spc="0" normalizeH="0" noProof="0" dirty="0" smtClean="0">
                <a:ln>
                  <a:noFill/>
                </a:ln>
                <a:solidFill>
                  <a:schemeClr val="tx1"/>
                </a:solidFill>
                <a:effectLst/>
                <a:uLnTx/>
                <a:uFillTx/>
                <a:latin typeface="+mn-lt"/>
                <a:ea typeface="+mn-ea"/>
                <a:cs typeface="+mn-cs"/>
              </a:rPr>
              <a:t> </a:t>
            </a:r>
            <a:r>
              <a:rPr lang="en-US" sz="2800" dirty="0">
                <a:latin typeface="+mn-lt"/>
                <a:ea typeface="+mn-ea"/>
              </a:rPr>
              <a:t>ONA Activity # 2020-0000000280</a:t>
            </a:r>
          </a:p>
        </p:txBody>
      </p:sp>
    </p:spTree>
    <p:extLst>
      <p:ext uri="{BB962C8B-B14F-4D97-AF65-F5344CB8AC3E}">
        <p14:creationId xmlns:p14="http://schemas.microsoft.com/office/powerpoint/2010/main" val="15866818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E5A5ED-4066-E144-89F8-5C4DADD49EB1}"/>
              </a:ext>
            </a:extLst>
          </p:cNvPr>
          <p:cNvSpPr>
            <a:spLocks noGrp="1"/>
          </p:cNvSpPr>
          <p:nvPr>
            <p:ph type="title"/>
          </p:nvPr>
        </p:nvSpPr>
        <p:spPr>
          <a:xfrm>
            <a:off x="304800" y="228601"/>
            <a:ext cx="8229600" cy="1143000"/>
          </a:xfrm>
          <a:noFill/>
        </p:spPr>
        <p:txBody>
          <a:bodyPr/>
          <a:lstStyle/>
          <a:p>
            <a:pPr algn="l" eaLnBrk="1" hangingPunct="1"/>
            <a:r>
              <a:rPr lang="en-US" b="1" dirty="0" smtClean="0">
                <a:solidFill>
                  <a:srgbClr val="F58466"/>
                </a:solidFill>
                <a:latin typeface="Goudy Old Style" pitchFamily="18" charset="0"/>
              </a:rPr>
              <a:t>Sustain the Gains:</a:t>
            </a:r>
            <a:br>
              <a:rPr lang="en-US" b="1" dirty="0" smtClean="0">
                <a:solidFill>
                  <a:srgbClr val="F58466"/>
                </a:solidFill>
                <a:latin typeface="Goudy Old Style" pitchFamily="18" charset="0"/>
              </a:rPr>
            </a:br>
            <a:r>
              <a:rPr lang="en-US" b="1" dirty="0" smtClean="0">
                <a:solidFill>
                  <a:srgbClr val="F58466"/>
                </a:solidFill>
                <a:latin typeface="Goudy Old Style" pitchFamily="18" charset="0"/>
              </a:rPr>
              <a:t>Transition to Sustainability</a:t>
            </a:r>
            <a:endParaRPr lang="en-US" b="1" dirty="0">
              <a:solidFill>
                <a:srgbClr val="F58466"/>
              </a:solidFill>
              <a:latin typeface="Goudy Old Style" pitchFamily="18" charset="0"/>
            </a:endParaRPr>
          </a:p>
        </p:txBody>
      </p:sp>
      <p:sp>
        <p:nvSpPr>
          <p:cNvPr id="7" name="Content Placeholder 6">
            <a:extLst>
              <a:ext uri="{FF2B5EF4-FFF2-40B4-BE49-F238E27FC236}">
                <a16:creationId xmlns:a16="http://schemas.microsoft.com/office/drawing/2014/main" id="{8265C79B-1F0D-7542-9FF5-AA3A4DBC18E5}"/>
              </a:ext>
            </a:extLst>
          </p:cNvPr>
          <p:cNvSpPr>
            <a:spLocks noGrp="1"/>
          </p:cNvSpPr>
          <p:nvPr>
            <p:ph idx="1"/>
          </p:nvPr>
        </p:nvSpPr>
        <p:spPr>
          <a:xfrm>
            <a:off x="457200" y="1539240"/>
            <a:ext cx="8229600" cy="1097766"/>
          </a:xfrm>
          <a:solidFill>
            <a:schemeClr val="accent1">
              <a:lumMod val="40000"/>
              <a:lumOff val="60000"/>
            </a:schemeClr>
          </a:solidFill>
        </p:spPr>
        <p:txBody>
          <a:bodyPr>
            <a:normAutofit fontScale="25000" lnSpcReduction="20000"/>
          </a:bodyPr>
          <a:lstStyle/>
          <a:p>
            <a:pPr marL="0" indent="0" algn="ctr">
              <a:buNone/>
            </a:pPr>
            <a:r>
              <a:rPr lang="en-US" sz="11200" dirty="0" smtClean="0"/>
              <a:t>Sustainability Plan- a plan to make sure your hospital can maintain MNO success and provide optimal care for every patient with OUD over time</a:t>
            </a:r>
          </a:p>
          <a:p>
            <a:pPr marL="0" indent="0" algn="ctr">
              <a:buNone/>
            </a:pPr>
            <a:endParaRPr lang="en-US" sz="11200" dirty="0"/>
          </a:p>
          <a:p>
            <a:pPr marL="0" indent="0" algn="ctr">
              <a:buNone/>
            </a:pPr>
            <a:endParaRPr lang="en-US" sz="11200" dirty="0"/>
          </a:p>
          <a:p>
            <a:pPr marL="0" indent="0" algn="ctr">
              <a:buNone/>
            </a:pPr>
            <a:endParaRPr lang="en-US" sz="11200" dirty="0" smtClean="0"/>
          </a:p>
        </p:txBody>
      </p:sp>
      <p:sp>
        <p:nvSpPr>
          <p:cNvPr id="3" name="Slide Number Placeholder 2">
            <a:extLst>
              <a:ext uri="{FF2B5EF4-FFF2-40B4-BE49-F238E27FC236}">
                <a16:creationId xmlns:a16="http://schemas.microsoft.com/office/drawing/2014/main" id="{6C121084-7266-034E-8D2B-4415B9D1A9C3}"/>
              </a:ext>
            </a:extLst>
          </p:cNvPr>
          <p:cNvSpPr>
            <a:spLocks noGrp="1"/>
          </p:cNvSpPr>
          <p:nvPr>
            <p:ph type="sldNum" sz="quarter" idx="12"/>
          </p:nvPr>
        </p:nvSpPr>
        <p:spPr/>
        <p:txBody>
          <a:bodyPr/>
          <a:lstStyle/>
          <a:p>
            <a:fld id="{744C2F5F-8633-4B5B-A080-9CC210AD30A1}" type="slidenum">
              <a:rPr lang="en-US" smtClean="0"/>
              <a:t>40</a:t>
            </a:fld>
            <a:endParaRPr lang="en-US"/>
          </a:p>
        </p:txBody>
      </p:sp>
      <p:sp>
        <p:nvSpPr>
          <p:cNvPr id="11" name="Content Placeholder 6">
            <a:extLst>
              <a:ext uri="{FF2B5EF4-FFF2-40B4-BE49-F238E27FC236}">
                <a16:creationId xmlns:a16="http://schemas.microsoft.com/office/drawing/2014/main" id="{8265C79B-1F0D-7542-9FF5-AA3A4DBC18E5}"/>
              </a:ext>
            </a:extLst>
          </p:cNvPr>
          <p:cNvSpPr txBox="1">
            <a:spLocks/>
          </p:cNvSpPr>
          <p:nvPr/>
        </p:nvSpPr>
        <p:spPr bwMode="auto">
          <a:xfrm>
            <a:off x="304800" y="2621766"/>
            <a:ext cx="883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t>O</a:t>
            </a:r>
            <a:r>
              <a:rPr lang="en-US" sz="2800" dirty="0" smtClean="0"/>
              <a:t>ngoing MNO team meetings </a:t>
            </a:r>
          </a:p>
          <a:p>
            <a:r>
              <a:rPr lang="en-US" sz="2800" dirty="0" smtClean="0"/>
              <a:t>Determine </a:t>
            </a:r>
            <a:r>
              <a:rPr lang="en-US" sz="2800" dirty="0"/>
              <a:t>c</a:t>
            </a:r>
            <a:r>
              <a:rPr lang="en-US" sz="2800" dirty="0" smtClean="0"/>
              <a:t>ompliance monitoring </a:t>
            </a:r>
            <a:endParaRPr lang="en-US" sz="2800" dirty="0"/>
          </a:p>
          <a:p>
            <a:r>
              <a:rPr lang="en-US" sz="2800" dirty="0"/>
              <a:t>Ongoing case reviews &amp; clinical feedback</a:t>
            </a:r>
          </a:p>
          <a:p>
            <a:r>
              <a:rPr lang="en-US" sz="2800" dirty="0"/>
              <a:t>New </a:t>
            </a:r>
            <a:r>
              <a:rPr lang="en-US" sz="2800" dirty="0" smtClean="0"/>
              <a:t>hire/continuing education</a:t>
            </a:r>
          </a:p>
          <a:p>
            <a:pPr lvl="1"/>
            <a:r>
              <a:rPr lang="en-US" sz="2400" dirty="0" smtClean="0"/>
              <a:t>*new </a:t>
            </a:r>
            <a:r>
              <a:rPr lang="en-US" sz="2400" dirty="0" err="1"/>
              <a:t>eModules</a:t>
            </a:r>
            <a:r>
              <a:rPr lang="en-US" sz="2400" dirty="0"/>
              <a:t>*, order folders, </a:t>
            </a:r>
            <a:r>
              <a:rPr lang="en-US" sz="2400" dirty="0" smtClean="0"/>
              <a:t>Grand Rounds slide </a:t>
            </a:r>
            <a:r>
              <a:rPr lang="en-US" sz="2400" dirty="0"/>
              <a:t>s</a:t>
            </a:r>
            <a:r>
              <a:rPr lang="en-US" sz="2400" dirty="0" smtClean="0"/>
              <a:t>et etc</a:t>
            </a:r>
            <a:r>
              <a:rPr lang="en-US" sz="2400" dirty="0"/>
              <a:t>. </a:t>
            </a:r>
          </a:p>
          <a:p>
            <a:r>
              <a:rPr lang="en-US" sz="2800" dirty="0" smtClean="0"/>
              <a:t>Updates for mapping tool of </a:t>
            </a:r>
            <a:r>
              <a:rPr lang="en-US" sz="2800" dirty="0"/>
              <a:t>MAT/Recovery </a:t>
            </a:r>
            <a:r>
              <a:rPr lang="en-US" sz="2800" dirty="0" smtClean="0"/>
              <a:t>Resources</a:t>
            </a:r>
            <a:endParaRPr lang="en-US" sz="2800" dirty="0"/>
          </a:p>
          <a:p>
            <a:r>
              <a:rPr lang="en-US" sz="2800" dirty="0" smtClean="0"/>
              <a:t>Continued 1:1 ILPQC </a:t>
            </a:r>
            <a:r>
              <a:rPr lang="en-US" sz="2800" dirty="0"/>
              <a:t>Support for Hospital Teams</a:t>
            </a:r>
          </a:p>
        </p:txBody>
      </p:sp>
    </p:spTree>
    <p:extLst>
      <p:ext uri="{BB962C8B-B14F-4D97-AF65-F5344CB8AC3E}">
        <p14:creationId xmlns:p14="http://schemas.microsoft.com/office/powerpoint/2010/main" val="31278782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9124" y="1295400"/>
            <a:ext cx="5782700" cy="2514600"/>
          </a:xfrm>
          <a:prstGeom prst="rect">
            <a:avLst/>
          </a:prstGeom>
          <a:solidFill>
            <a:srgbClr val="F9B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083" name="Text Placeholder 7"/>
          <p:cNvSpPr>
            <a:spLocks noGrp="1"/>
          </p:cNvSpPr>
          <p:nvPr>
            <p:ph type="body" sz="quarter" idx="1"/>
          </p:nvPr>
        </p:nvSpPr>
        <p:spPr>
          <a:xfrm>
            <a:off x="311512" y="1447800"/>
            <a:ext cx="5867400" cy="2362200"/>
          </a:xfrm>
        </p:spPr>
        <p:txBody>
          <a:bodyPr>
            <a:normAutofit fontScale="77500" lnSpcReduction="20000"/>
          </a:bodyPr>
          <a:lstStyle/>
          <a:p>
            <a:pPr>
              <a:spcBef>
                <a:spcPts val="0"/>
              </a:spcBef>
              <a:defRPr/>
            </a:pPr>
            <a:r>
              <a:rPr lang="en-US" sz="2600" dirty="0" smtClean="0">
                <a:solidFill>
                  <a:schemeClr val="tx2"/>
                </a:solidFill>
              </a:rPr>
              <a:t>Aim: </a:t>
            </a:r>
            <a:r>
              <a:rPr lang="en-US" sz="2600" b="0" dirty="0"/>
              <a:t>Within 9 months of initiative start, </a:t>
            </a:r>
            <a:r>
              <a:rPr lang="en-US" sz="2600" b="0" dirty="0" smtClean="0"/>
              <a:t>≥75</a:t>
            </a:r>
            <a:r>
              <a:rPr lang="en-US" sz="2600" b="0" dirty="0"/>
              <a:t>% of participating hospitals will be providing immediate postpartum </a:t>
            </a:r>
            <a:r>
              <a:rPr lang="en-US" sz="2600" b="0" dirty="0" smtClean="0"/>
              <a:t>LARCs </a:t>
            </a:r>
          </a:p>
          <a:p>
            <a:pPr>
              <a:spcBef>
                <a:spcPts val="0"/>
              </a:spcBef>
              <a:defRPr/>
            </a:pPr>
            <a:r>
              <a:rPr lang="en-US" sz="2600" b="0" dirty="0"/>
              <a:t> </a:t>
            </a:r>
            <a:endParaRPr lang="en-US" sz="2600" b="0" dirty="0" smtClean="0"/>
          </a:p>
          <a:p>
            <a:pPr>
              <a:spcBef>
                <a:spcPts val="0"/>
              </a:spcBef>
              <a:defRPr/>
            </a:pPr>
            <a:r>
              <a:rPr lang="en-US" sz="2600" b="0" dirty="0" smtClean="0"/>
              <a:t>To empower </a:t>
            </a:r>
            <a:r>
              <a:rPr lang="en-US" sz="2600" b="0" dirty="0"/>
              <a:t>women with information and </a:t>
            </a:r>
            <a:r>
              <a:rPr lang="en-US" sz="2600" b="0" dirty="0" smtClean="0"/>
              <a:t>improved access to effective contraception before discharge home after delivery to reduce short interval and </a:t>
            </a:r>
            <a:r>
              <a:rPr lang="en-US" sz="2600" b="0" dirty="0"/>
              <a:t>unintended pregnancies linked with adverse MCH </a:t>
            </a:r>
            <a:r>
              <a:rPr lang="en-US" sz="2600" b="0" dirty="0" smtClean="0"/>
              <a:t>outcomes</a:t>
            </a:r>
          </a:p>
          <a:p>
            <a:pPr>
              <a:spcBef>
                <a:spcPts val="0"/>
              </a:spcBef>
              <a:defRPr/>
            </a:pPr>
            <a:endParaRPr lang="en-US" sz="2000" b="0" dirty="0"/>
          </a:p>
        </p:txBody>
      </p:sp>
      <p:sp>
        <p:nvSpPr>
          <p:cNvPr id="9" name="Text Placeholder 8"/>
          <p:cNvSpPr>
            <a:spLocks noGrp="1"/>
          </p:cNvSpPr>
          <p:nvPr>
            <p:ph type="body" sz="quarter" idx="3"/>
          </p:nvPr>
        </p:nvSpPr>
        <p:spPr>
          <a:xfrm>
            <a:off x="329124" y="3581400"/>
            <a:ext cx="5782699" cy="2286000"/>
          </a:xfrm>
          <a:solidFill>
            <a:srgbClr val="B7DBFF"/>
          </a:solidFill>
        </p:spPr>
        <p:txBody>
          <a:bodyPr>
            <a:normAutofit/>
          </a:bodyPr>
          <a:lstStyle/>
          <a:p>
            <a:r>
              <a:rPr lang="en-US" altLang="en-US" sz="1600" dirty="0" smtClean="0">
                <a:solidFill>
                  <a:schemeClr val="tx2"/>
                </a:solidFill>
              </a:rPr>
              <a:t>Key Goals:</a:t>
            </a:r>
          </a:p>
          <a:p>
            <a:pPr marL="457200" indent="-457200">
              <a:buAutoNum type="arabicParenR"/>
            </a:pPr>
            <a:r>
              <a:rPr lang="en-US" altLang="en-US" sz="1600" b="0" dirty="0" smtClean="0">
                <a:solidFill>
                  <a:schemeClr val="tx2"/>
                </a:solidFill>
              </a:rPr>
              <a:t>Increase % of women with prenatal comprehensive contraceptive counseling and documentation</a:t>
            </a:r>
          </a:p>
          <a:p>
            <a:pPr marL="457200" indent="-457200">
              <a:buAutoNum type="arabicParenR"/>
            </a:pPr>
            <a:r>
              <a:rPr lang="en-US" altLang="en-US" sz="1600" b="0" dirty="0" smtClean="0">
                <a:solidFill>
                  <a:schemeClr val="tx2"/>
                </a:solidFill>
              </a:rPr>
              <a:t>Increase % of providers/ nurses trained to provide IPLARC</a:t>
            </a:r>
          </a:p>
          <a:p>
            <a:pPr marL="457200" indent="-457200">
              <a:buAutoNum type="arabicParenR"/>
            </a:pPr>
            <a:r>
              <a:rPr lang="en-US" altLang="en-US" sz="1600" b="0" dirty="0" smtClean="0">
                <a:solidFill>
                  <a:schemeClr val="tx2"/>
                </a:solidFill>
              </a:rPr>
              <a:t>Increase % of hospitals who have completed key steps needed to provide IPLARC</a:t>
            </a:r>
          </a:p>
          <a:p>
            <a:pPr marL="457200" indent="-457200">
              <a:buAutoNum type="arabicParenR"/>
            </a:pPr>
            <a:r>
              <a:rPr lang="en-US" altLang="en-US" sz="1600" b="0" dirty="0" smtClean="0">
                <a:solidFill>
                  <a:schemeClr val="tx2"/>
                </a:solidFill>
              </a:rPr>
              <a:t>Achieve GO LIVE goal to provide IPLARC for 16 participating Wave 1 hospitals by March 2019 </a:t>
            </a:r>
          </a:p>
        </p:txBody>
      </p:sp>
      <p:sp>
        <p:nvSpPr>
          <p:cNvPr id="25602" name="Title 1"/>
          <p:cNvSpPr>
            <a:spLocks noGrp="1"/>
          </p:cNvSpPr>
          <p:nvPr>
            <p:ph type="title"/>
          </p:nvPr>
        </p:nvSpPr>
        <p:spPr>
          <a:xfrm>
            <a:off x="0" y="0"/>
            <a:ext cx="8229600" cy="1143000"/>
          </a:xfrm>
        </p:spPr>
        <p:txBody>
          <a:bodyPr/>
          <a:lstStyle/>
          <a:p>
            <a:pPr algn="l" eaLnBrk="1" hangingPunct="1"/>
            <a:r>
              <a:rPr lang="en-US" altLang="en-US" sz="3600" b="1" dirty="0" smtClean="0">
                <a:solidFill>
                  <a:srgbClr val="F58466"/>
                </a:solidFill>
                <a:latin typeface="Goudy Old Style" pitchFamily="18" charset="0"/>
              </a:rPr>
              <a:t>ILPQC Immediate Postpartum </a:t>
            </a:r>
            <a:br>
              <a:rPr lang="en-US" altLang="en-US" sz="3600" b="1" dirty="0" smtClean="0">
                <a:solidFill>
                  <a:srgbClr val="F58466"/>
                </a:solidFill>
                <a:latin typeface="Goudy Old Style" pitchFamily="18" charset="0"/>
              </a:rPr>
            </a:br>
            <a:r>
              <a:rPr lang="en-US" altLang="en-US" sz="3600" b="1" dirty="0" smtClean="0">
                <a:solidFill>
                  <a:srgbClr val="F58466"/>
                </a:solidFill>
                <a:latin typeface="Goudy Old Style" pitchFamily="18" charset="0"/>
              </a:rPr>
              <a:t>LARC Initiative</a:t>
            </a:r>
            <a:endParaRPr lang="en-US" altLang="en-US" sz="3600" b="1" dirty="0">
              <a:solidFill>
                <a:srgbClr val="F58466"/>
              </a:solidFill>
              <a:latin typeface="Goudy Old Style" pitchFamily="18" charset="0"/>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11823" y="1467678"/>
            <a:ext cx="3032177" cy="3962400"/>
          </a:xfrm>
          <a:prstGeom prst="rect">
            <a:avLst/>
          </a:prstGeom>
        </p:spPr>
      </p:pic>
    </p:spTree>
    <p:extLst>
      <p:ext uri="{BB962C8B-B14F-4D97-AF65-F5344CB8AC3E}">
        <p14:creationId xmlns:p14="http://schemas.microsoft.com/office/powerpoint/2010/main" val="34822930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562600"/>
            <a:ext cx="91440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a:defRPr/>
            </a:pPr>
            <a:fld id="{F6C9FB53-311B-43CA-B7CE-1F80A678A235}" type="slidenum">
              <a:rPr lang="en-US" altLang="en-US" smtClean="0"/>
              <a:pPr>
                <a:defRPr/>
              </a:pPr>
              <a:t>42</a:t>
            </a:fld>
            <a:endParaRPr lang="en-US" altLang="en-US"/>
          </a:p>
        </p:txBody>
      </p:sp>
      <p:sp>
        <p:nvSpPr>
          <p:cNvPr id="5" name="Title 1"/>
          <p:cNvSpPr txBox="1">
            <a:spLocks/>
          </p:cNvSpPr>
          <p:nvPr/>
        </p:nvSpPr>
        <p:spPr>
          <a:xfrm>
            <a:off x="76200" y="228600"/>
            <a:ext cx="8458200"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algn="l" eaLnBrk="1" hangingPunct="1">
              <a:defRPr/>
            </a:pPr>
            <a:r>
              <a:rPr kumimoji="0" lang="en-US" altLang="en-US" sz="3600" b="1" i="0" u="none" strike="noStrike" kern="1200" cap="none" spc="0" normalizeH="0" baseline="0" noProof="0" dirty="0" smtClean="0">
                <a:ln>
                  <a:noFill/>
                </a:ln>
                <a:solidFill>
                  <a:srgbClr val="F58466"/>
                </a:solidFill>
                <a:effectLst/>
                <a:uLnTx/>
                <a:uFillTx/>
                <a:latin typeface="Goudy Old Style" pitchFamily="18" charset="0"/>
              </a:rPr>
              <a:t>IPLARC </a:t>
            </a:r>
            <a:r>
              <a:rPr lang="en-US" altLang="en-US" sz="3600" b="1" noProof="0" dirty="0" smtClean="0">
                <a:solidFill>
                  <a:srgbClr val="F58466"/>
                </a:solidFill>
                <a:latin typeface="Goudy Old Style" pitchFamily="18" charset="0"/>
              </a:rPr>
              <a:t>- </a:t>
            </a:r>
            <a:r>
              <a:rPr lang="en-US" altLang="en-US" sz="3600" b="1" dirty="0" smtClean="0">
                <a:solidFill>
                  <a:srgbClr val="F58466"/>
                </a:solidFill>
                <a:latin typeface="Goudy Old Style" pitchFamily="18" charset="0"/>
              </a:rPr>
              <a:t>Improved Options for Contraception</a:t>
            </a:r>
            <a:r>
              <a:rPr kumimoji="0" lang="en-US" altLang="en-US" sz="3600" b="1" i="0" u="none" strike="noStrike" kern="1200" cap="none" spc="0" normalizeH="0" noProof="0" dirty="0" smtClean="0">
                <a:ln>
                  <a:noFill/>
                </a:ln>
                <a:solidFill>
                  <a:srgbClr val="F58466"/>
                </a:solidFill>
                <a:effectLst/>
                <a:uLnTx/>
                <a:uFillTx/>
                <a:latin typeface="Goudy Old Style" pitchFamily="18" charset="0"/>
              </a:rPr>
              <a:t> </a:t>
            </a:r>
            <a:r>
              <a:rPr lang="en-US" altLang="en-US" sz="3600" b="1" dirty="0">
                <a:solidFill>
                  <a:srgbClr val="F58466"/>
                </a:solidFill>
                <a:latin typeface="Goudy Old Style" pitchFamily="18" charset="0"/>
              </a:rPr>
              <a:t>Statewide Impact </a:t>
            </a:r>
            <a:r>
              <a:rPr kumimoji="0" lang="en-US" altLang="en-US" sz="3600" b="1" i="0" u="none" strike="noStrike" kern="1200" cap="none" spc="0" normalizeH="0" baseline="0" noProof="0" dirty="0" smtClean="0">
                <a:ln>
                  <a:noFill/>
                </a:ln>
                <a:solidFill>
                  <a:srgbClr val="F58466"/>
                </a:solidFill>
                <a:effectLst/>
                <a:uLnTx/>
                <a:uFillTx/>
                <a:latin typeface="Goudy Old Style" pitchFamily="18" charset="0"/>
              </a:rPr>
              <a:t> </a:t>
            </a:r>
            <a:endParaRPr kumimoji="0" lang="en-US" altLang="en-US" sz="3600" b="1" i="0" u="none" strike="noStrike" kern="1200" cap="none" spc="0" normalizeH="0" baseline="0" noProof="0" dirty="0">
              <a:ln>
                <a:noFill/>
              </a:ln>
              <a:solidFill>
                <a:srgbClr val="F58466"/>
              </a:solidFill>
              <a:effectLst/>
              <a:uLnTx/>
              <a:uFillTx/>
              <a:latin typeface="Goudy Old Style" pitchFamily="18" charset="0"/>
            </a:endParaRPr>
          </a:p>
        </p:txBody>
      </p:sp>
      <p:pic>
        <p:nvPicPr>
          <p:cNvPr id="4" name="Picture 3"/>
          <p:cNvPicPr>
            <a:picLocks noChangeAspect="1"/>
          </p:cNvPicPr>
          <p:nvPr/>
        </p:nvPicPr>
        <p:blipFill rotWithShape="1">
          <a:blip r:embed="rId2"/>
          <a:srcRect l="3547" t="9206" r="3353" b="14842"/>
          <a:stretch/>
        </p:blipFill>
        <p:spPr>
          <a:xfrm>
            <a:off x="533400" y="3939936"/>
            <a:ext cx="8395851" cy="2590799"/>
          </a:xfrm>
          <a:prstGeom prst="rect">
            <a:avLst/>
          </a:prstGeom>
        </p:spPr>
      </p:pic>
      <p:pic>
        <p:nvPicPr>
          <p:cNvPr id="6" name="Picture 5"/>
          <p:cNvPicPr>
            <a:picLocks noChangeAspect="1"/>
          </p:cNvPicPr>
          <p:nvPr/>
        </p:nvPicPr>
        <p:blipFill>
          <a:blip r:embed="rId3"/>
          <a:stretch>
            <a:fillRect/>
          </a:stretch>
        </p:blipFill>
        <p:spPr>
          <a:xfrm>
            <a:off x="1549745" y="1371600"/>
            <a:ext cx="1702526" cy="2741212"/>
          </a:xfrm>
          <a:prstGeom prst="rect">
            <a:avLst/>
          </a:prstGeom>
        </p:spPr>
      </p:pic>
      <p:pic>
        <p:nvPicPr>
          <p:cNvPr id="7" name="Picture 6"/>
          <p:cNvPicPr>
            <a:picLocks noChangeAspect="1"/>
          </p:cNvPicPr>
          <p:nvPr/>
        </p:nvPicPr>
        <p:blipFill>
          <a:blip r:embed="rId4"/>
          <a:stretch>
            <a:fillRect/>
          </a:stretch>
        </p:blipFill>
        <p:spPr>
          <a:xfrm>
            <a:off x="5410200" y="1363585"/>
            <a:ext cx="1752600" cy="2728751"/>
          </a:xfrm>
          <a:prstGeom prst="rect">
            <a:avLst/>
          </a:prstGeom>
          <a:solidFill>
            <a:schemeClr val="bg1"/>
          </a:solidFill>
        </p:spPr>
      </p:pic>
      <p:sp>
        <p:nvSpPr>
          <p:cNvPr id="9" name="TextBox 8"/>
          <p:cNvSpPr txBox="1"/>
          <p:nvPr/>
        </p:nvSpPr>
        <p:spPr>
          <a:xfrm>
            <a:off x="3633271" y="1979610"/>
            <a:ext cx="1600200" cy="1323439"/>
          </a:xfrm>
          <a:prstGeom prst="rect">
            <a:avLst/>
          </a:prstGeom>
          <a:noFill/>
        </p:spPr>
        <p:txBody>
          <a:bodyPr wrap="square" rtlCol="0">
            <a:spAutoFit/>
          </a:bodyPr>
          <a:lstStyle/>
          <a:p>
            <a:pPr algn="ctr"/>
            <a:r>
              <a:rPr lang="en-US" sz="1600" b="1" dirty="0" smtClean="0">
                <a:latin typeface="+mn-lt"/>
              </a:rPr>
              <a:t>Wave 2 team expanded the geographical reach of the IPLARC initiative</a:t>
            </a:r>
            <a:endParaRPr lang="en-US" sz="1600" b="1" dirty="0">
              <a:latin typeface="+mn-lt"/>
            </a:endParaRPr>
          </a:p>
        </p:txBody>
      </p:sp>
    </p:spTree>
    <p:extLst>
      <p:ext uri="{BB962C8B-B14F-4D97-AF65-F5344CB8AC3E}">
        <p14:creationId xmlns:p14="http://schemas.microsoft.com/office/powerpoint/2010/main" val="7012162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3" name="Title 1"/>
          <p:cNvSpPr txBox="1">
            <a:spLocks/>
          </p:cNvSpPr>
          <p:nvPr/>
        </p:nvSpPr>
        <p:spPr>
          <a:xfrm>
            <a:off x="304800" y="304800"/>
            <a:ext cx="8229600"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smtClean="0">
                <a:ln>
                  <a:noFill/>
                </a:ln>
                <a:solidFill>
                  <a:srgbClr val="F58466"/>
                </a:solidFill>
                <a:effectLst/>
                <a:uLnTx/>
                <a:uFillTx/>
                <a:latin typeface="Goudy Old Style" pitchFamily="18" charset="0"/>
                <a:ea typeface="MS PGothic" pitchFamily="34" charset="-128"/>
              </a:rPr>
              <a:t>IPLARC Key components </a:t>
            </a:r>
            <a:endParaRPr kumimoji="0" lang="en-US" altLang="en-US" sz="4400" b="1" i="0" u="none" strike="noStrike" kern="1200" cap="none" spc="0" normalizeH="0" baseline="0" noProof="0" dirty="0">
              <a:ln>
                <a:noFill/>
              </a:ln>
              <a:solidFill>
                <a:srgbClr val="F58466"/>
              </a:solidFill>
              <a:effectLst/>
              <a:uLnTx/>
              <a:uFillTx/>
              <a:latin typeface="Goudy Old Style" pitchFamily="18" charset="0"/>
              <a:ea typeface="MS PGothic" pitchFamily="34" charset="-128"/>
            </a:endParaRPr>
          </a:p>
        </p:txBody>
      </p:sp>
      <p:pic>
        <p:nvPicPr>
          <p:cNvPr id="6" name="Picture 5"/>
          <p:cNvPicPr>
            <a:picLocks noChangeAspect="1"/>
          </p:cNvPicPr>
          <p:nvPr/>
        </p:nvPicPr>
        <p:blipFill rotWithShape="1">
          <a:blip r:embed="rId2"/>
          <a:srcRect b="8920"/>
          <a:stretch/>
        </p:blipFill>
        <p:spPr>
          <a:xfrm>
            <a:off x="3319488" y="2590800"/>
            <a:ext cx="2088627" cy="1914471"/>
          </a:xfrm>
          <a:prstGeom prst="rect">
            <a:avLst/>
          </a:prstGeom>
        </p:spPr>
      </p:pic>
      <p:pic>
        <p:nvPicPr>
          <p:cNvPr id="8" name="Picture 7"/>
          <p:cNvPicPr>
            <a:picLocks noChangeAspect="1"/>
          </p:cNvPicPr>
          <p:nvPr/>
        </p:nvPicPr>
        <p:blipFill rotWithShape="1">
          <a:blip r:embed="rId3"/>
          <a:srcRect b="9371"/>
          <a:stretch/>
        </p:blipFill>
        <p:spPr>
          <a:xfrm>
            <a:off x="591530" y="1219201"/>
            <a:ext cx="2227870" cy="1905000"/>
          </a:xfrm>
          <a:prstGeom prst="rect">
            <a:avLst/>
          </a:prstGeom>
        </p:spPr>
      </p:pic>
      <p:pic>
        <p:nvPicPr>
          <p:cNvPr id="9" name="Picture 8"/>
          <p:cNvPicPr>
            <a:picLocks noChangeAspect="1"/>
          </p:cNvPicPr>
          <p:nvPr/>
        </p:nvPicPr>
        <p:blipFill rotWithShape="1">
          <a:blip r:embed="rId4"/>
          <a:srcRect b="9371"/>
          <a:stretch/>
        </p:blipFill>
        <p:spPr>
          <a:xfrm>
            <a:off x="5848570" y="1371601"/>
            <a:ext cx="2552767" cy="1905000"/>
          </a:xfrm>
          <a:prstGeom prst="rect">
            <a:avLst/>
          </a:prstGeom>
        </p:spPr>
      </p:pic>
      <p:pic>
        <p:nvPicPr>
          <p:cNvPr id="10" name="Picture 9"/>
          <p:cNvPicPr>
            <a:picLocks noChangeAspect="1"/>
          </p:cNvPicPr>
          <p:nvPr/>
        </p:nvPicPr>
        <p:blipFill rotWithShape="1">
          <a:blip r:embed="rId5"/>
          <a:srcRect b="9199"/>
          <a:stretch/>
        </p:blipFill>
        <p:spPr>
          <a:xfrm>
            <a:off x="392622" y="3924537"/>
            <a:ext cx="2413526" cy="1866664"/>
          </a:xfrm>
          <a:prstGeom prst="rect">
            <a:avLst/>
          </a:prstGeom>
        </p:spPr>
      </p:pic>
      <p:pic>
        <p:nvPicPr>
          <p:cNvPr id="11" name="Picture 10"/>
          <p:cNvPicPr>
            <a:picLocks noChangeAspect="1"/>
          </p:cNvPicPr>
          <p:nvPr/>
        </p:nvPicPr>
        <p:blipFill rotWithShape="1">
          <a:blip r:embed="rId6"/>
          <a:srcRect b="9251"/>
          <a:stretch/>
        </p:blipFill>
        <p:spPr>
          <a:xfrm>
            <a:off x="5812605" y="3936087"/>
            <a:ext cx="2645595" cy="1855114"/>
          </a:xfrm>
          <a:prstGeom prst="rect">
            <a:avLst/>
          </a:prstGeom>
        </p:spPr>
      </p:pic>
      <p:pic>
        <p:nvPicPr>
          <p:cNvPr id="12" name="Picture 11"/>
          <p:cNvPicPr>
            <a:picLocks noChangeAspect="1"/>
          </p:cNvPicPr>
          <p:nvPr/>
        </p:nvPicPr>
        <p:blipFill>
          <a:blip r:embed="rId7"/>
          <a:stretch>
            <a:fillRect/>
          </a:stretch>
        </p:blipFill>
        <p:spPr>
          <a:xfrm>
            <a:off x="3659735" y="5105400"/>
            <a:ext cx="1519730" cy="822079"/>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410264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F58466"/>
                </a:solidFill>
                <a:latin typeface="Goudy Old Style" pitchFamily="18" charset="0"/>
              </a:rPr>
              <a:t>IPLARC during COVID</a:t>
            </a:r>
          </a:p>
        </p:txBody>
      </p:sp>
      <p:sp>
        <p:nvSpPr>
          <p:cNvPr id="3" name="Content Placeholder 2"/>
          <p:cNvSpPr>
            <a:spLocks noGrp="1"/>
          </p:cNvSpPr>
          <p:nvPr>
            <p:ph idx="1"/>
          </p:nvPr>
        </p:nvSpPr>
        <p:spPr>
          <a:xfrm>
            <a:off x="533400" y="1219200"/>
            <a:ext cx="8458200" cy="4525963"/>
          </a:xfrm>
        </p:spPr>
        <p:txBody>
          <a:bodyPr/>
          <a:lstStyle/>
          <a:p>
            <a:r>
              <a:rPr lang="en-US" sz="2800" i="1" dirty="0" smtClean="0"/>
              <a:t>ACOG Covid-19 State Advocacy </a:t>
            </a:r>
            <a:r>
              <a:rPr lang="en-US" sz="2800" i="1" dirty="0"/>
              <a:t>Brief: </a:t>
            </a:r>
            <a:r>
              <a:rPr lang="en-US" sz="2800" i="1" dirty="0" smtClean="0"/>
              <a:t>Access to Contraception (May 2020) </a:t>
            </a:r>
            <a:r>
              <a:rPr lang="en-US" sz="1400" i="1" dirty="0">
                <a:hlinkClick r:id="rId2"/>
              </a:rPr>
              <a:t>https://www.acog.org/-/media/project/acog/acogorg/files/advocacy/letters/acog-covid-stateadvocacybrief-contraception.pdf</a:t>
            </a:r>
            <a:endParaRPr lang="en-US" sz="1400" i="1" dirty="0" smtClean="0"/>
          </a:p>
          <a:p>
            <a:pPr lvl="1"/>
            <a:r>
              <a:rPr lang="en-US" sz="2400" dirty="0" smtClean="0"/>
              <a:t>ACOG is concerned that the </a:t>
            </a:r>
            <a:r>
              <a:rPr lang="en-US" sz="2400" dirty="0" err="1" smtClean="0"/>
              <a:t>Covid</a:t>
            </a:r>
            <a:r>
              <a:rPr lang="en-US" sz="2400" dirty="0" smtClean="0"/>
              <a:t> pandemic has increased barriers to contraception, need to focus on improved access</a:t>
            </a:r>
          </a:p>
          <a:p>
            <a:r>
              <a:rPr lang="en-US" sz="2800" dirty="0" smtClean="0"/>
              <a:t>Providing IPLARC as an option for contraception is now more important than ever, given increased barriers to postpartum care</a:t>
            </a:r>
          </a:p>
          <a:p>
            <a:r>
              <a:rPr lang="en-US" sz="2800" dirty="0" smtClean="0"/>
              <a:t>Every hospital that provides contraception should focus efforts now to provide access to IPLARC as part of your long term COVID response </a:t>
            </a:r>
            <a:endParaRPr lang="en-US" sz="2800"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44</a:t>
            </a:fld>
            <a:endParaRPr lang="en-US" altLang="en-US"/>
          </a:p>
        </p:txBody>
      </p:sp>
    </p:spTree>
    <p:extLst>
      <p:ext uri="{BB962C8B-B14F-4D97-AF65-F5344CB8AC3E}">
        <p14:creationId xmlns:p14="http://schemas.microsoft.com/office/powerpoint/2010/main" val="40280475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54336" y="1633331"/>
            <a:ext cx="3089664" cy="3853070"/>
          </a:xfrm>
          <a:prstGeom prst="rect">
            <a:avLst/>
          </a:prstGeom>
        </p:spPr>
      </p:pic>
      <p:sp>
        <p:nvSpPr>
          <p:cNvPr id="7" name="Rectangle 6"/>
          <p:cNvSpPr/>
          <p:nvPr/>
        </p:nvSpPr>
        <p:spPr>
          <a:xfrm>
            <a:off x="329124" y="1295400"/>
            <a:ext cx="5782700" cy="2514600"/>
          </a:xfrm>
          <a:prstGeom prst="rect">
            <a:avLst/>
          </a:prstGeom>
          <a:solidFill>
            <a:srgbClr val="F9B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6083" name="Text Placeholder 7"/>
          <p:cNvSpPr>
            <a:spLocks noGrp="1"/>
          </p:cNvSpPr>
          <p:nvPr>
            <p:ph type="body" sz="quarter" idx="1"/>
          </p:nvPr>
        </p:nvSpPr>
        <p:spPr>
          <a:xfrm>
            <a:off x="357258" y="1426266"/>
            <a:ext cx="5867400" cy="2362200"/>
          </a:xfrm>
        </p:spPr>
        <p:txBody>
          <a:bodyPr>
            <a:normAutofit fontScale="62500" lnSpcReduction="20000"/>
          </a:bodyPr>
          <a:lstStyle/>
          <a:p>
            <a:pPr>
              <a:spcBef>
                <a:spcPts val="0"/>
              </a:spcBef>
              <a:defRPr/>
            </a:pPr>
            <a:r>
              <a:rPr lang="en-US" sz="2900" dirty="0" smtClean="0">
                <a:solidFill>
                  <a:schemeClr val="tx2"/>
                </a:solidFill>
              </a:rPr>
              <a:t>Aim: </a:t>
            </a:r>
            <a:r>
              <a:rPr lang="en-US" sz="2900" b="0" dirty="0" smtClean="0"/>
              <a:t>Within 11 months of initiative start, ≥80% of participating hospitals will implement universal early postpartum visits (within 2 weeks) and be able to facilitate scheduling prior to hospital discharge</a:t>
            </a:r>
          </a:p>
          <a:p>
            <a:pPr>
              <a:spcBef>
                <a:spcPts val="0"/>
              </a:spcBef>
              <a:defRPr/>
            </a:pPr>
            <a:r>
              <a:rPr lang="en-US" sz="2500" b="0" dirty="0" smtClean="0"/>
              <a:t> </a:t>
            </a:r>
          </a:p>
          <a:p>
            <a:pPr lvl="0"/>
            <a:r>
              <a:rPr lang="en-US" sz="2500" b="0" dirty="0" smtClean="0"/>
              <a:t>To </a:t>
            </a:r>
            <a:r>
              <a:rPr lang="en-US" sz="2500" b="0" u="sng" dirty="0" smtClean="0"/>
              <a:t>optimize</a:t>
            </a:r>
            <a:r>
              <a:rPr lang="en-US" sz="2500" b="0" dirty="0" smtClean="0"/>
              <a:t> the health of women by increasing access to early postpartum care within the first two weeks postpartum to facilitate follow-up as </a:t>
            </a:r>
            <a:r>
              <a:rPr lang="en-US" sz="2500" b="0" u="sng" dirty="0" smtClean="0"/>
              <a:t>an ongoing process,</a:t>
            </a:r>
            <a:r>
              <a:rPr lang="en-US" sz="2500" b="0" dirty="0" smtClean="0"/>
              <a:t> rather than a single 6-week encounter and provide an opportunity for a maternal health safety check and link women to appropriate services. </a:t>
            </a:r>
          </a:p>
          <a:p>
            <a:pPr>
              <a:spcBef>
                <a:spcPts val="0"/>
              </a:spcBef>
              <a:defRPr/>
            </a:pPr>
            <a:endParaRPr lang="en-US" sz="2000" b="0" dirty="0"/>
          </a:p>
        </p:txBody>
      </p:sp>
      <p:sp>
        <p:nvSpPr>
          <p:cNvPr id="9" name="Text Placeholder 8"/>
          <p:cNvSpPr>
            <a:spLocks noGrp="1"/>
          </p:cNvSpPr>
          <p:nvPr>
            <p:ph type="body" sz="quarter" idx="3"/>
          </p:nvPr>
        </p:nvSpPr>
        <p:spPr>
          <a:xfrm>
            <a:off x="329124" y="3581400"/>
            <a:ext cx="5782699" cy="2286000"/>
          </a:xfrm>
          <a:solidFill>
            <a:srgbClr val="B7DBFF"/>
          </a:solidFill>
        </p:spPr>
        <p:txBody>
          <a:bodyPr>
            <a:normAutofit lnSpcReduction="10000"/>
          </a:bodyPr>
          <a:lstStyle/>
          <a:p>
            <a:r>
              <a:rPr lang="en-US" altLang="en-US" sz="1600" dirty="0" smtClean="0">
                <a:solidFill>
                  <a:schemeClr val="tx2"/>
                </a:solidFill>
              </a:rPr>
              <a:t>Key Goals:</a:t>
            </a:r>
          </a:p>
          <a:p>
            <a:pPr marL="285750" lvl="0" indent="-285750">
              <a:buFont typeface="Arial" panose="020B0604020202020204" pitchFamily="34" charset="0"/>
              <a:buChar char="•"/>
            </a:pPr>
            <a:r>
              <a:rPr lang="en-US" sz="1600" b="0" dirty="0" smtClean="0">
                <a:solidFill>
                  <a:srgbClr val="002060"/>
                </a:solidFill>
              </a:rPr>
              <a:t>Increase </a:t>
            </a:r>
            <a:r>
              <a:rPr lang="en-US" sz="1600" b="0" dirty="0">
                <a:solidFill>
                  <a:srgbClr val="002060"/>
                </a:solidFill>
              </a:rPr>
              <a:t>% of women with </a:t>
            </a:r>
            <a:r>
              <a:rPr lang="en-US" sz="1600" b="0" dirty="0" smtClean="0">
                <a:solidFill>
                  <a:srgbClr val="002060"/>
                </a:solidFill>
              </a:rPr>
              <a:t>an early </a:t>
            </a:r>
            <a:r>
              <a:rPr lang="en-US" sz="1600" b="0" dirty="0">
                <a:solidFill>
                  <a:srgbClr val="002060"/>
                </a:solidFill>
              </a:rPr>
              <a:t>postpartum </a:t>
            </a:r>
            <a:r>
              <a:rPr lang="en-US" sz="1600" b="0" dirty="0" smtClean="0">
                <a:solidFill>
                  <a:srgbClr val="002060"/>
                </a:solidFill>
              </a:rPr>
              <a:t>visit </a:t>
            </a:r>
            <a:r>
              <a:rPr lang="en-US" sz="1600" b="0" dirty="0">
                <a:solidFill>
                  <a:srgbClr val="002060"/>
                </a:solidFill>
              </a:rPr>
              <a:t>scheduled with an OB provider within the first </a:t>
            </a:r>
            <a:r>
              <a:rPr lang="en-US" sz="1600" b="0" dirty="0" smtClean="0">
                <a:solidFill>
                  <a:srgbClr val="002060"/>
                </a:solidFill>
              </a:rPr>
              <a:t>two </a:t>
            </a:r>
            <a:r>
              <a:rPr lang="en-US" sz="1600" b="0" dirty="0">
                <a:solidFill>
                  <a:srgbClr val="002060"/>
                </a:solidFill>
              </a:rPr>
              <a:t>weeks after delivery</a:t>
            </a:r>
          </a:p>
          <a:p>
            <a:pPr marL="285750" lvl="0" indent="-285750">
              <a:buFont typeface="Arial" panose="020B0604020202020204" pitchFamily="34" charset="0"/>
              <a:buChar char="•"/>
            </a:pPr>
            <a:r>
              <a:rPr lang="en-US" sz="1600" b="0" dirty="0">
                <a:solidFill>
                  <a:srgbClr val="002060"/>
                </a:solidFill>
              </a:rPr>
              <a:t>Increase % of women receiving </a:t>
            </a:r>
            <a:r>
              <a:rPr lang="en-US" sz="1600" b="0" dirty="0" smtClean="0">
                <a:solidFill>
                  <a:srgbClr val="002060"/>
                </a:solidFill>
              </a:rPr>
              <a:t>focused postpartum </a:t>
            </a:r>
            <a:r>
              <a:rPr lang="en-US" sz="1600" b="0" dirty="0">
                <a:solidFill>
                  <a:srgbClr val="002060"/>
                </a:solidFill>
              </a:rPr>
              <a:t>education prior to discharge after delivery </a:t>
            </a:r>
            <a:endParaRPr lang="en-US" sz="1600" b="0" dirty="0" smtClean="0">
              <a:solidFill>
                <a:srgbClr val="002060"/>
              </a:solidFill>
            </a:endParaRPr>
          </a:p>
          <a:p>
            <a:pPr marL="285750" lvl="0" indent="-285750">
              <a:buFont typeface="Arial" panose="020B0604020202020204" pitchFamily="34" charset="0"/>
              <a:buChar char="•"/>
            </a:pPr>
            <a:r>
              <a:rPr lang="en-US" sz="1600" b="0" dirty="0" smtClean="0">
                <a:solidFill>
                  <a:srgbClr val="002060"/>
                </a:solidFill>
              </a:rPr>
              <a:t>Increase </a:t>
            </a:r>
            <a:r>
              <a:rPr lang="en-US" sz="1600" b="0" dirty="0">
                <a:solidFill>
                  <a:srgbClr val="002060"/>
                </a:solidFill>
              </a:rPr>
              <a:t>% of providers / staff receiving education on optimizing early postpartum </a:t>
            </a:r>
            <a:r>
              <a:rPr lang="en-US" sz="1600" b="0" dirty="0" smtClean="0">
                <a:solidFill>
                  <a:srgbClr val="002060"/>
                </a:solidFill>
              </a:rPr>
              <a:t>care</a:t>
            </a:r>
          </a:p>
          <a:p>
            <a:pPr marL="285750" lvl="0" indent="-285750">
              <a:buFont typeface="Arial" panose="020B0604020202020204" pitchFamily="34" charset="0"/>
              <a:buChar char="•"/>
            </a:pPr>
            <a:r>
              <a:rPr lang="en-US" sz="1600" b="0" dirty="0" smtClean="0">
                <a:solidFill>
                  <a:srgbClr val="002060"/>
                </a:solidFill>
              </a:rPr>
              <a:t>Achieve </a:t>
            </a:r>
            <a:r>
              <a:rPr lang="en-US" sz="1600" b="0" dirty="0">
                <a:solidFill>
                  <a:srgbClr val="002060"/>
                </a:solidFill>
              </a:rPr>
              <a:t>GO LIVE goal to provide IPAC for ≥80% participating hospitals by May 2020</a:t>
            </a:r>
          </a:p>
        </p:txBody>
      </p:sp>
      <p:sp>
        <p:nvSpPr>
          <p:cNvPr id="25602" name="Title 1"/>
          <p:cNvSpPr>
            <a:spLocks noGrp="1"/>
          </p:cNvSpPr>
          <p:nvPr>
            <p:ph type="title"/>
          </p:nvPr>
        </p:nvSpPr>
        <p:spPr>
          <a:xfrm>
            <a:off x="0" y="0"/>
            <a:ext cx="8229600" cy="1143000"/>
          </a:xfrm>
        </p:spPr>
        <p:txBody>
          <a:bodyPr/>
          <a:lstStyle/>
          <a:p>
            <a:pPr algn="l" eaLnBrk="1" hangingPunct="1"/>
            <a:r>
              <a:rPr lang="en-US" altLang="en-US" sz="3600" b="1" dirty="0" smtClean="0">
                <a:solidFill>
                  <a:srgbClr val="F58466"/>
                </a:solidFill>
                <a:latin typeface="Goudy Old Style" pitchFamily="18" charset="0"/>
              </a:rPr>
              <a:t>ILPQC Improving Postpartum </a:t>
            </a:r>
            <a:br>
              <a:rPr lang="en-US" altLang="en-US" sz="3600" b="1" dirty="0" smtClean="0">
                <a:solidFill>
                  <a:srgbClr val="F58466"/>
                </a:solidFill>
                <a:latin typeface="Goudy Old Style" pitchFamily="18" charset="0"/>
              </a:rPr>
            </a:br>
            <a:r>
              <a:rPr lang="en-US" altLang="en-US" sz="3600" b="1" dirty="0" smtClean="0">
                <a:solidFill>
                  <a:srgbClr val="F58466"/>
                </a:solidFill>
                <a:latin typeface="Goudy Old Style" pitchFamily="18" charset="0"/>
              </a:rPr>
              <a:t>Access to Care (IPAC) Initiative</a:t>
            </a:r>
            <a:endParaRPr lang="en-US" altLang="en-US" sz="3600" b="1" dirty="0">
              <a:solidFill>
                <a:srgbClr val="F58466"/>
              </a:solidFill>
              <a:latin typeface="Goudy Old Style" pitchFamily="18" charset="0"/>
            </a:endParaRPr>
          </a:p>
        </p:txBody>
      </p:sp>
    </p:spTree>
    <p:extLst>
      <p:ext uri="{BB962C8B-B14F-4D97-AF65-F5344CB8AC3E}">
        <p14:creationId xmlns:p14="http://schemas.microsoft.com/office/powerpoint/2010/main" val="9787637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9FB53-311B-43CA-B7CE-1F80A678A235}" type="slidenum">
              <a:rPr lang="en-US" altLang="en-US" smtClean="0"/>
              <a:pPr>
                <a:defRPr/>
              </a:pPr>
              <a:t>46</a:t>
            </a:fld>
            <a:endParaRPr lang="en-US" altLang="en-US"/>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backgroundRemoval t="3385" b="98047" l="0" r="98698">
                        <a14:foregroundMark x1="15365" y1="36719" x2="15365" y2="36719"/>
                        <a14:foregroundMark x1="10417" y1="22396" x2="10417" y2="22396"/>
                        <a14:foregroundMark x1="25651" y1="16276" x2="25651" y2="16276"/>
                        <a14:foregroundMark x1="38672" y1="20833" x2="38672" y2="20833"/>
                        <a14:foregroundMark x1="70443" y1="15104" x2="70443" y2="15104"/>
                        <a14:foregroundMark x1="83984" y1="19141" x2="83984" y2="19141"/>
                        <a14:foregroundMark x1="86328" y1="47786" x2="86328" y2="47786"/>
                        <a14:foregroundMark x1="89063" y1="67188" x2="89063" y2="67188"/>
                        <a14:foregroundMark x1="75391" y1="67708" x2="75391" y2="67708"/>
                        <a14:foregroundMark x1="67188" y1="83464" x2="67188" y2="83464"/>
                        <a14:foregroundMark x1="84115" y1="85286" x2="84115" y2="85286"/>
                      </a14:backgroundRemoval>
                    </a14:imgEffect>
                  </a14:imgLayer>
                </a14:imgProps>
              </a:ext>
            </a:extLst>
          </a:blip>
          <a:stretch>
            <a:fillRect/>
          </a:stretch>
        </p:blipFill>
        <p:spPr>
          <a:xfrm>
            <a:off x="197748" y="1862802"/>
            <a:ext cx="3536970" cy="3536970"/>
          </a:xfrm>
          <a:prstGeom prst="rect">
            <a:avLst/>
          </a:prstGeom>
        </p:spPr>
      </p:pic>
      <p:sp>
        <p:nvSpPr>
          <p:cNvPr id="4" name="Title 1"/>
          <p:cNvSpPr txBox="1">
            <a:spLocks/>
          </p:cNvSpPr>
          <p:nvPr/>
        </p:nvSpPr>
        <p:spPr>
          <a:xfrm>
            <a:off x="381000" y="224502"/>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altLang="en-US" sz="6000" b="1" dirty="0" smtClean="0">
                <a:solidFill>
                  <a:srgbClr val="F58466"/>
                </a:solidFill>
                <a:latin typeface="Goudy Old Style" pitchFamily="18" charset="0"/>
              </a:rPr>
              <a:t>IPAC GO-LIVE!</a:t>
            </a:r>
            <a:endParaRPr lang="en-US" altLang="en-US" sz="6000" b="1" dirty="0">
              <a:solidFill>
                <a:srgbClr val="F58466"/>
              </a:solidFill>
              <a:latin typeface="Goudy Old Style" pitchFamily="18" charset="0"/>
            </a:endParaRPr>
          </a:p>
        </p:txBody>
      </p:sp>
      <p:sp>
        <p:nvSpPr>
          <p:cNvPr id="5" name="TextBox 4"/>
          <p:cNvSpPr txBox="1"/>
          <p:nvPr/>
        </p:nvSpPr>
        <p:spPr>
          <a:xfrm>
            <a:off x="3810000" y="1321991"/>
            <a:ext cx="5486400" cy="2215991"/>
          </a:xfrm>
          <a:prstGeom prst="rect">
            <a:avLst/>
          </a:prstGeom>
          <a:noFill/>
        </p:spPr>
        <p:txBody>
          <a:bodyPr wrap="square" rtlCol="0">
            <a:spAutoFit/>
          </a:bodyPr>
          <a:lstStyle/>
          <a:p>
            <a:r>
              <a:rPr lang="en-US" sz="13800" dirty="0" smtClean="0">
                <a:solidFill>
                  <a:srgbClr val="004990"/>
                </a:solidFill>
                <a:latin typeface="Britannic Bold" panose="020B0903060703020204" pitchFamily="34" charset="0"/>
              </a:rPr>
              <a:t>100%</a:t>
            </a:r>
            <a:endParaRPr lang="en-US" sz="13800" dirty="0">
              <a:solidFill>
                <a:srgbClr val="004990"/>
              </a:solidFill>
              <a:latin typeface="Britannic Bold" panose="020B0903060703020204" pitchFamily="34" charset="0"/>
            </a:endParaRPr>
          </a:p>
        </p:txBody>
      </p:sp>
      <p:sp>
        <p:nvSpPr>
          <p:cNvPr id="6" name="TextBox 5"/>
          <p:cNvSpPr txBox="1"/>
          <p:nvPr/>
        </p:nvSpPr>
        <p:spPr>
          <a:xfrm>
            <a:off x="4191000" y="3276600"/>
            <a:ext cx="4365615" cy="2739211"/>
          </a:xfrm>
          <a:prstGeom prst="rect">
            <a:avLst/>
          </a:prstGeom>
          <a:noFill/>
        </p:spPr>
        <p:txBody>
          <a:bodyPr wrap="square" rtlCol="0">
            <a:spAutoFit/>
          </a:bodyPr>
          <a:lstStyle/>
          <a:p>
            <a:pPr algn="ctr"/>
            <a:r>
              <a:rPr lang="en-US" sz="2400" dirty="0" smtClean="0"/>
              <a:t>of participating IPAC teams have implemented a universal early 2-week postpartum visit and are able to facilitate scheduling and IPAC education prior to hospital discharge</a:t>
            </a:r>
            <a:r>
              <a:rPr lang="en-US" sz="2800" dirty="0" smtClean="0"/>
              <a:t>  </a:t>
            </a:r>
            <a:endParaRPr lang="en-US" sz="2800" dirty="0"/>
          </a:p>
        </p:txBody>
      </p:sp>
    </p:spTree>
    <p:extLst>
      <p:ext uri="{BB962C8B-B14F-4D97-AF65-F5344CB8AC3E}">
        <p14:creationId xmlns:p14="http://schemas.microsoft.com/office/powerpoint/2010/main" val="28256732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9FB53-311B-43CA-B7CE-1F80A678A235}" type="slidenum">
              <a:rPr lang="en-US" altLang="en-US" smtClean="0"/>
              <a:pPr>
                <a:defRPr/>
              </a:pPr>
              <a:t>47</a:t>
            </a:fld>
            <a:endParaRPr lang="en-US" altLang="en-US"/>
          </a:p>
        </p:txBody>
      </p:sp>
      <p:sp>
        <p:nvSpPr>
          <p:cNvPr id="4" name="Rectangle 3"/>
          <p:cNvSpPr/>
          <p:nvPr/>
        </p:nvSpPr>
        <p:spPr>
          <a:xfrm>
            <a:off x="0" y="5791200"/>
            <a:ext cx="91440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152400" y="179954"/>
            <a:ext cx="6112582" cy="1143000"/>
          </a:xfrm>
          <a:prstGeom prst="rect">
            <a:avLst/>
          </a:prstGeom>
          <a:solidFill>
            <a:schemeClr val="bg1"/>
          </a:solid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altLang="en-US" sz="4800" b="1" dirty="0" smtClean="0">
                <a:solidFill>
                  <a:srgbClr val="F58466"/>
                </a:solidFill>
                <a:latin typeface="Goudy Old Style" pitchFamily="18" charset="0"/>
              </a:rPr>
              <a:t>IPAC Key components </a:t>
            </a:r>
            <a:endParaRPr lang="en-US" altLang="en-US" sz="4800" b="1" dirty="0">
              <a:solidFill>
                <a:srgbClr val="F58466"/>
              </a:solidFill>
              <a:latin typeface="Goudy Old Style" pitchFamily="18" charset="0"/>
            </a:endParaRPr>
          </a:p>
        </p:txBody>
      </p:sp>
      <p:pic>
        <p:nvPicPr>
          <p:cNvPr id="5" name="Picture 4"/>
          <p:cNvPicPr>
            <a:picLocks noChangeAspect="1"/>
          </p:cNvPicPr>
          <p:nvPr/>
        </p:nvPicPr>
        <p:blipFill rotWithShape="1">
          <a:blip r:embed="rId2"/>
          <a:srcRect l="23241" t="23333" r="12867"/>
          <a:stretch/>
        </p:blipFill>
        <p:spPr>
          <a:xfrm>
            <a:off x="788750" y="2052878"/>
            <a:ext cx="2179984" cy="1617407"/>
          </a:xfrm>
          <a:prstGeom prst="rect">
            <a:avLst/>
          </a:prstGeom>
        </p:spPr>
      </p:pic>
      <p:pic>
        <p:nvPicPr>
          <p:cNvPr id="9" name="Picture 8"/>
          <p:cNvPicPr>
            <a:picLocks noChangeAspect="1"/>
          </p:cNvPicPr>
          <p:nvPr/>
        </p:nvPicPr>
        <p:blipFill rotWithShape="1">
          <a:blip r:embed="rId3"/>
          <a:srcRect l="13370" t="20698" r="15323"/>
          <a:stretch/>
        </p:blipFill>
        <p:spPr>
          <a:xfrm>
            <a:off x="6054445" y="4676068"/>
            <a:ext cx="2250306" cy="1537361"/>
          </a:xfrm>
          <a:prstGeom prst="rect">
            <a:avLst/>
          </a:prstGeom>
        </p:spPr>
      </p:pic>
      <p:pic>
        <p:nvPicPr>
          <p:cNvPr id="11" name="Picture 10"/>
          <p:cNvPicPr>
            <a:picLocks noChangeAspect="1"/>
          </p:cNvPicPr>
          <p:nvPr/>
        </p:nvPicPr>
        <p:blipFill rotWithShape="1">
          <a:blip r:embed="rId4"/>
          <a:srcRect l="24083" t="23999" r="30481"/>
          <a:stretch/>
        </p:blipFill>
        <p:spPr>
          <a:xfrm>
            <a:off x="3738434" y="4681644"/>
            <a:ext cx="1476763" cy="1480752"/>
          </a:xfrm>
          <a:prstGeom prst="rect">
            <a:avLst/>
          </a:prstGeom>
        </p:spPr>
      </p:pic>
      <p:pic>
        <p:nvPicPr>
          <p:cNvPr id="12" name="Picture 11"/>
          <p:cNvPicPr>
            <a:picLocks noChangeAspect="1"/>
          </p:cNvPicPr>
          <p:nvPr/>
        </p:nvPicPr>
        <p:blipFill rotWithShape="1">
          <a:blip r:embed="rId5"/>
          <a:srcRect l="18632" t="21429" r="9170" b="-21429"/>
          <a:stretch/>
        </p:blipFill>
        <p:spPr>
          <a:xfrm>
            <a:off x="4075474" y="2046309"/>
            <a:ext cx="2179983" cy="1969017"/>
          </a:xfrm>
          <a:prstGeom prst="rect">
            <a:avLst/>
          </a:prstGeom>
        </p:spPr>
      </p:pic>
      <p:pic>
        <p:nvPicPr>
          <p:cNvPr id="13" name="Picture 12"/>
          <p:cNvPicPr>
            <a:picLocks noChangeAspect="1"/>
          </p:cNvPicPr>
          <p:nvPr/>
        </p:nvPicPr>
        <p:blipFill>
          <a:blip r:embed="rId6"/>
          <a:stretch>
            <a:fillRect/>
          </a:stretch>
        </p:blipFill>
        <p:spPr>
          <a:xfrm>
            <a:off x="6892784" y="2136616"/>
            <a:ext cx="1921953" cy="1039656"/>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rotWithShape="1">
          <a:blip r:embed="rId7"/>
          <a:srcRect l="22556" t="19628" r="12084"/>
          <a:stretch/>
        </p:blipFill>
        <p:spPr>
          <a:xfrm>
            <a:off x="929395" y="4640608"/>
            <a:ext cx="1898695" cy="1447783"/>
          </a:xfrm>
          <a:prstGeom prst="rect">
            <a:avLst/>
          </a:prstGeom>
        </p:spPr>
      </p:pic>
      <p:sp>
        <p:nvSpPr>
          <p:cNvPr id="10" name="Rectangle 9"/>
          <p:cNvSpPr/>
          <p:nvPr/>
        </p:nvSpPr>
        <p:spPr>
          <a:xfrm>
            <a:off x="3682085" y="1292176"/>
            <a:ext cx="3066224" cy="646331"/>
          </a:xfrm>
          <a:prstGeom prst="rect">
            <a:avLst/>
          </a:prstGeom>
        </p:spPr>
        <p:txBody>
          <a:bodyPr wrap="square">
            <a:spAutoFit/>
          </a:bodyPr>
          <a:lstStyle/>
          <a:p>
            <a:pPr algn="ctr"/>
            <a:r>
              <a:rPr lang="en-US" dirty="0" smtClean="0">
                <a:latin typeface="+mn-lt"/>
              </a:rPr>
              <a:t> Providers and Nurses with IPAC Education </a:t>
            </a:r>
            <a:endParaRPr lang="en-US" dirty="0">
              <a:latin typeface="+mn-lt"/>
            </a:endParaRPr>
          </a:p>
        </p:txBody>
      </p:sp>
      <p:sp>
        <p:nvSpPr>
          <p:cNvPr id="14" name="Rectangle 13"/>
          <p:cNvSpPr/>
          <p:nvPr/>
        </p:nvSpPr>
        <p:spPr>
          <a:xfrm>
            <a:off x="228600" y="1326840"/>
            <a:ext cx="3066224" cy="646331"/>
          </a:xfrm>
          <a:prstGeom prst="rect">
            <a:avLst/>
          </a:prstGeom>
        </p:spPr>
        <p:txBody>
          <a:bodyPr wrap="square">
            <a:spAutoFit/>
          </a:bodyPr>
          <a:lstStyle/>
          <a:p>
            <a:pPr algn="ctr"/>
            <a:r>
              <a:rPr lang="en-US" dirty="0" smtClean="0">
                <a:latin typeface="+mn-lt"/>
              </a:rPr>
              <a:t>Protocols to schedule 2 </a:t>
            </a:r>
            <a:r>
              <a:rPr lang="en-US" dirty="0" err="1" smtClean="0">
                <a:latin typeface="+mn-lt"/>
              </a:rPr>
              <a:t>wk</a:t>
            </a:r>
            <a:r>
              <a:rPr lang="en-US" dirty="0" smtClean="0">
                <a:latin typeface="+mn-lt"/>
              </a:rPr>
              <a:t> pp visit before discharge</a:t>
            </a:r>
            <a:endParaRPr lang="en-US" dirty="0">
              <a:latin typeface="+mn-lt"/>
            </a:endParaRPr>
          </a:p>
        </p:txBody>
      </p:sp>
      <p:sp>
        <p:nvSpPr>
          <p:cNvPr id="15" name="Rectangle 14"/>
          <p:cNvSpPr/>
          <p:nvPr/>
        </p:nvSpPr>
        <p:spPr>
          <a:xfrm>
            <a:off x="1794433" y="4204825"/>
            <a:ext cx="5507092" cy="400110"/>
          </a:xfrm>
          <a:prstGeom prst="rect">
            <a:avLst/>
          </a:prstGeom>
        </p:spPr>
        <p:txBody>
          <a:bodyPr wrap="square">
            <a:spAutoFit/>
          </a:bodyPr>
          <a:lstStyle/>
          <a:p>
            <a:pPr algn="ctr"/>
            <a:r>
              <a:rPr lang="en-US" sz="2000" dirty="0" smtClean="0">
                <a:latin typeface="+mn-lt"/>
              </a:rPr>
              <a:t>IPAC Patient Education before Discharge </a:t>
            </a:r>
            <a:endParaRPr lang="en-US" sz="2000" dirty="0">
              <a:latin typeface="+mn-lt"/>
            </a:endParaRPr>
          </a:p>
        </p:txBody>
      </p:sp>
      <p:sp>
        <p:nvSpPr>
          <p:cNvPr id="16" name="Rectangle 15"/>
          <p:cNvSpPr/>
          <p:nvPr/>
        </p:nvSpPr>
        <p:spPr>
          <a:xfrm>
            <a:off x="159018" y="6126589"/>
            <a:ext cx="2910402" cy="584775"/>
          </a:xfrm>
          <a:prstGeom prst="rect">
            <a:avLst/>
          </a:prstGeom>
        </p:spPr>
        <p:txBody>
          <a:bodyPr wrap="square">
            <a:spAutoFit/>
          </a:bodyPr>
          <a:lstStyle/>
          <a:p>
            <a:pPr algn="ctr"/>
            <a:r>
              <a:rPr lang="en-US" sz="1600" dirty="0" smtClean="0">
                <a:latin typeface="+mn-lt"/>
              </a:rPr>
              <a:t>AWHONN </a:t>
            </a:r>
          </a:p>
          <a:p>
            <a:pPr algn="ctr"/>
            <a:r>
              <a:rPr lang="en-US" sz="1600" dirty="0" smtClean="0">
                <a:latin typeface="+mn-lt"/>
              </a:rPr>
              <a:t>Warning Signs </a:t>
            </a:r>
            <a:endParaRPr lang="en-US" sz="1600" dirty="0">
              <a:latin typeface="+mn-lt"/>
            </a:endParaRPr>
          </a:p>
        </p:txBody>
      </p:sp>
      <p:sp>
        <p:nvSpPr>
          <p:cNvPr id="17" name="Rectangle 16"/>
          <p:cNvSpPr/>
          <p:nvPr/>
        </p:nvSpPr>
        <p:spPr>
          <a:xfrm>
            <a:off x="3116798" y="6162396"/>
            <a:ext cx="2910402" cy="584775"/>
          </a:xfrm>
          <a:prstGeom prst="rect">
            <a:avLst/>
          </a:prstGeom>
        </p:spPr>
        <p:txBody>
          <a:bodyPr wrap="square">
            <a:spAutoFit/>
          </a:bodyPr>
          <a:lstStyle/>
          <a:p>
            <a:pPr algn="ctr"/>
            <a:r>
              <a:rPr lang="en-US" sz="1600" dirty="0" smtClean="0">
                <a:latin typeface="+mn-lt"/>
              </a:rPr>
              <a:t>ILPQC Benefits of </a:t>
            </a:r>
          </a:p>
          <a:p>
            <a:pPr algn="ctr"/>
            <a:r>
              <a:rPr lang="en-US" sz="1600" dirty="0" smtClean="0">
                <a:latin typeface="+mn-lt"/>
              </a:rPr>
              <a:t>2wk pp visit</a:t>
            </a:r>
            <a:endParaRPr lang="en-US" sz="1600" dirty="0">
              <a:latin typeface="+mn-lt"/>
            </a:endParaRPr>
          </a:p>
        </p:txBody>
      </p:sp>
      <p:sp>
        <p:nvSpPr>
          <p:cNvPr id="18" name="Rectangle 17"/>
          <p:cNvSpPr/>
          <p:nvPr/>
        </p:nvSpPr>
        <p:spPr>
          <a:xfrm>
            <a:off x="5755168" y="6213429"/>
            <a:ext cx="2910402" cy="584775"/>
          </a:xfrm>
          <a:prstGeom prst="rect">
            <a:avLst/>
          </a:prstGeom>
        </p:spPr>
        <p:txBody>
          <a:bodyPr wrap="square">
            <a:spAutoFit/>
          </a:bodyPr>
          <a:lstStyle/>
          <a:p>
            <a:pPr algn="ctr"/>
            <a:r>
              <a:rPr lang="en-US" sz="1600" dirty="0" smtClean="0">
                <a:latin typeface="+mn-lt"/>
              </a:rPr>
              <a:t>Healthily </a:t>
            </a:r>
          </a:p>
          <a:p>
            <a:pPr algn="ctr"/>
            <a:r>
              <a:rPr lang="en-US" sz="1600" dirty="0" smtClean="0">
                <a:latin typeface="+mn-lt"/>
              </a:rPr>
              <a:t>Birth Spacing</a:t>
            </a:r>
            <a:endParaRPr lang="en-US" sz="1600" dirty="0">
              <a:latin typeface="+mn-lt"/>
            </a:endParaRPr>
          </a:p>
        </p:txBody>
      </p:sp>
      <p:sp>
        <p:nvSpPr>
          <p:cNvPr id="6" name="Rounded Rectangle 5"/>
          <p:cNvSpPr/>
          <p:nvPr/>
        </p:nvSpPr>
        <p:spPr>
          <a:xfrm>
            <a:off x="2203175" y="4204825"/>
            <a:ext cx="4689609" cy="358432"/>
          </a:xfrm>
          <a:prstGeom prst="roundRect">
            <a:avLst/>
          </a:prstGeom>
          <a:noFill/>
          <a:ln>
            <a:solidFill>
              <a:srgbClr val="FF21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08073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9FB53-311B-43CA-B7CE-1F80A678A235}" type="slidenum">
              <a:rPr lang="en-US" altLang="en-US" smtClean="0"/>
              <a:pPr>
                <a:defRPr/>
              </a:pPr>
              <a:t>48</a:t>
            </a:fld>
            <a:endParaRPr lang="en-US" altLang="en-US"/>
          </a:p>
        </p:txBody>
      </p:sp>
      <p:sp>
        <p:nvSpPr>
          <p:cNvPr id="3" name="Title 1"/>
          <p:cNvSpPr txBox="1">
            <a:spLocks/>
          </p:cNvSpPr>
          <p:nvPr/>
        </p:nvSpPr>
        <p:spPr>
          <a:xfrm>
            <a:off x="318571" y="304800"/>
            <a:ext cx="8229600"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altLang="en-US" b="1" dirty="0" smtClean="0">
                <a:solidFill>
                  <a:srgbClr val="F58466"/>
                </a:solidFill>
                <a:latin typeface="Goudy Old Style" pitchFamily="18" charset="0"/>
              </a:rPr>
              <a:t>IPAC teams during </a:t>
            </a:r>
          </a:p>
          <a:p>
            <a:pPr algn="l" eaLnBrk="1" hangingPunct="1"/>
            <a:r>
              <a:rPr lang="en-US" altLang="en-US" b="1" dirty="0" smtClean="0">
                <a:solidFill>
                  <a:srgbClr val="F58466"/>
                </a:solidFill>
                <a:latin typeface="Goudy Old Style" pitchFamily="18" charset="0"/>
              </a:rPr>
              <a:t>COVID-19</a:t>
            </a:r>
            <a:endParaRPr lang="en-US" altLang="en-US" b="1" dirty="0">
              <a:solidFill>
                <a:srgbClr val="F58466"/>
              </a:solidFill>
              <a:latin typeface="Goudy Old Style" pitchFamily="18" charset="0"/>
            </a:endParaRPr>
          </a:p>
        </p:txBody>
      </p:sp>
      <p:sp>
        <p:nvSpPr>
          <p:cNvPr id="4" name="Rectangle 3"/>
          <p:cNvSpPr/>
          <p:nvPr/>
        </p:nvSpPr>
        <p:spPr>
          <a:xfrm>
            <a:off x="318571" y="1676544"/>
            <a:ext cx="6033568" cy="4493538"/>
          </a:xfrm>
          <a:prstGeom prst="rect">
            <a:avLst/>
          </a:prstGeom>
        </p:spPr>
        <p:txBody>
          <a:bodyPr wrap="square">
            <a:spAutoFit/>
          </a:bodyPr>
          <a:lstStyle/>
          <a:p>
            <a:pPr marL="285750" indent="-285750">
              <a:buFont typeface="Arial" panose="020B0604020202020204" pitchFamily="34" charset="0"/>
              <a:buChar char="•"/>
            </a:pPr>
            <a:r>
              <a:rPr lang="en-US" sz="2200" dirty="0" smtClean="0">
                <a:latin typeface="+mn-lt"/>
              </a:rPr>
              <a:t>Patients </a:t>
            </a:r>
            <a:r>
              <a:rPr lang="en-US" sz="2200" dirty="0">
                <a:latin typeface="+mn-lt"/>
              </a:rPr>
              <a:t>need close postpartum follow </a:t>
            </a:r>
            <a:r>
              <a:rPr lang="en-US" sz="2200" dirty="0" smtClean="0">
                <a:latin typeface="+mn-lt"/>
              </a:rPr>
              <a:t>now more than ever given concern for:</a:t>
            </a:r>
          </a:p>
          <a:p>
            <a:pPr marL="742950" lvl="1" indent="-285750">
              <a:buFont typeface="Arial" panose="020B0604020202020204" pitchFamily="34" charset="0"/>
              <a:buChar char="•"/>
            </a:pPr>
            <a:r>
              <a:rPr lang="en-US" sz="2200" dirty="0" smtClean="0">
                <a:latin typeface="+mn-lt"/>
              </a:rPr>
              <a:t>Increased </a:t>
            </a:r>
            <a:r>
              <a:rPr lang="en-US" sz="2200" dirty="0">
                <a:latin typeface="+mn-lt"/>
              </a:rPr>
              <a:t>mental health </a:t>
            </a:r>
            <a:r>
              <a:rPr lang="en-US" sz="2200" dirty="0" smtClean="0">
                <a:latin typeface="+mn-lt"/>
              </a:rPr>
              <a:t>issues/ </a:t>
            </a:r>
            <a:r>
              <a:rPr lang="en-US" sz="2200" dirty="0">
                <a:latin typeface="+mn-lt"/>
              </a:rPr>
              <a:t>domestic violence / strain from unemployment other social </a:t>
            </a:r>
            <a:r>
              <a:rPr lang="en-US" sz="2200" dirty="0" smtClean="0">
                <a:latin typeface="+mn-lt"/>
              </a:rPr>
              <a:t>determinants</a:t>
            </a:r>
            <a:r>
              <a:rPr lang="en-US" sz="2200" dirty="0">
                <a:latin typeface="+mn-lt"/>
              </a:rPr>
              <a:t> </a:t>
            </a:r>
            <a:r>
              <a:rPr lang="en-US" sz="2200" dirty="0" smtClean="0">
                <a:latin typeface="+mn-lt"/>
              </a:rPr>
              <a:t>such as food insecurity</a:t>
            </a:r>
          </a:p>
          <a:p>
            <a:pPr marL="742950" lvl="1" indent="-285750">
              <a:buFont typeface="Arial" panose="020B0604020202020204" pitchFamily="34" charset="0"/>
              <a:buChar char="•"/>
            </a:pPr>
            <a:r>
              <a:rPr lang="en-US" sz="2200" dirty="0">
                <a:latin typeface="+mn-lt"/>
              </a:rPr>
              <a:t>U</a:t>
            </a:r>
            <a:r>
              <a:rPr lang="en-US" sz="2200" dirty="0" smtClean="0">
                <a:latin typeface="+mn-lt"/>
              </a:rPr>
              <a:t>nderlying </a:t>
            </a:r>
            <a:r>
              <a:rPr lang="en-US" sz="2200" dirty="0">
                <a:latin typeface="+mn-lt"/>
              </a:rPr>
              <a:t>medical conditions </a:t>
            </a:r>
            <a:r>
              <a:rPr lang="en-US" sz="2200" dirty="0" smtClean="0">
                <a:latin typeface="+mn-lt"/>
              </a:rPr>
              <a:t>may not </a:t>
            </a:r>
            <a:r>
              <a:rPr lang="en-US" sz="2200" dirty="0">
                <a:latin typeface="+mn-lt"/>
              </a:rPr>
              <a:t>receive </a:t>
            </a:r>
            <a:r>
              <a:rPr lang="en-US" sz="2200" dirty="0" smtClean="0">
                <a:latin typeface="+mn-lt"/>
              </a:rPr>
              <a:t>needed follow up </a:t>
            </a:r>
            <a:endParaRPr lang="en-US" sz="2200" dirty="0">
              <a:latin typeface="+mn-lt"/>
            </a:endParaRPr>
          </a:p>
          <a:p>
            <a:pPr marL="742950" lvl="1" indent="-285750">
              <a:buFont typeface="Arial" panose="020B0604020202020204" pitchFamily="34" charset="0"/>
              <a:buChar char="•"/>
            </a:pPr>
            <a:r>
              <a:rPr lang="en-US" sz="2200" dirty="0">
                <a:latin typeface="+mn-lt"/>
              </a:rPr>
              <a:t>P</a:t>
            </a:r>
            <a:r>
              <a:rPr lang="en-US" sz="2200" dirty="0" smtClean="0">
                <a:latin typeface="+mn-lt"/>
              </a:rPr>
              <a:t>atients </a:t>
            </a:r>
            <a:r>
              <a:rPr lang="en-US" sz="2200" dirty="0">
                <a:latin typeface="+mn-lt"/>
              </a:rPr>
              <a:t>may avoid seeking care when needed could worsen maternal mortality </a:t>
            </a:r>
            <a:r>
              <a:rPr lang="en-US" sz="2200" dirty="0" smtClean="0">
                <a:latin typeface="+mn-lt"/>
              </a:rPr>
              <a:t>crisis</a:t>
            </a:r>
            <a:endParaRPr lang="en-US" sz="1000" dirty="0">
              <a:latin typeface="+mn-lt"/>
            </a:endParaRPr>
          </a:p>
          <a:p>
            <a:pPr marL="285750" indent="-285750">
              <a:buFont typeface="Arial" panose="020B0604020202020204" pitchFamily="34" charset="0"/>
              <a:buChar char="•"/>
            </a:pPr>
            <a:r>
              <a:rPr lang="en-US" sz="2200" dirty="0" smtClean="0">
                <a:latin typeface="+mn-lt"/>
              </a:rPr>
              <a:t>IPAC teams have successful processes in place to facilitate 2 </a:t>
            </a:r>
            <a:r>
              <a:rPr lang="en-US" sz="2200" dirty="0">
                <a:latin typeface="+mn-lt"/>
              </a:rPr>
              <a:t>week follow </a:t>
            </a:r>
            <a:r>
              <a:rPr lang="en-US" sz="2200" dirty="0" smtClean="0">
                <a:latin typeface="+mn-lt"/>
              </a:rPr>
              <a:t>up for all pp patients including </a:t>
            </a:r>
            <a:r>
              <a:rPr lang="en-US" sz="2200" dirty="0">
                <a:latin typeface="+mn-lt"/>
              </a:rPr>
              <a:t>telehealth </a:t>
            </a:r>
            <a:r>
              <a:rPr lang="en-US" sz="2200" dirty="0" smtClean="0">
                <a:latin typeface="+mn-lt"/>
              </a:rPr>
              <a:t>appointments</a:t>
            </a:r>
            <a:endParaRPr lang="en-US" sz="2200" dirty="0">
              <a:latin typeface="+mn-lt"/>
            </a:endParaRPr>
          </a:p>
        </p:txBody>
      </p:sp>
      <p:pic>
        <p:nvPicPr>
          <p:cNvPr id="6" name="Picture 5"/>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backgroundRemoval t="10000" b="90000" l="10000" r="90000"/>
                    </a14:imgEffect>
                    <a14:imgEffect>
                      <a14:colorTemperature colorTemp="4700"/>
                    </a14:imgEffect>
                  </a14:imgLayer>
                </a14:imgProps>
              </a:ext>
            </a:extLst>
          </a:blip>
          <a:stretch>
            <a:fillRect/>
          </a:stretch>
        </p:blipFill>
        <p:spPr>
          <a:xfrm>
            <a:off x="6338368" y="3429000"/>
            <a:ext cx="2348432" cy="2348432"/>
          </a:xfrm>
          <a:prstGeom prst="rect">
            <a:avLst/>
          </a:prstGeom>
        </p:spPr>
      </p:pic>
      <p:pic>
        <p:nvPicPr>
          <p:cNvPr id="7" name="Picture 6"/>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10000" b="90000" l="10000" r="90000"/>
                    </a14:imgEffect>
                  </a14:imgLayer>
                </a14:imgProps>
              </a:ext>
            </a:extLst>
          </a:blip>
          <a:srcRect b="13518"/>
          <a:stretch/>
        </p:blipFill>
        <p:spPr>
          <a:xfrm flipH="1">
            <a:off x="6062662" y="1208457"/>
            <a:ext cx="3114675" cy="2693628"/>
          </a:xfrm>
          <a:prstGeom prst="rect">
            <a:avLst/>
          </a:prstGeom>
        </p:spPr>
      </p:pic>
    </p:spTree>
    <p:extLst>
      <p:ext uri="{BB962C8B-B14F-4D97-AF65-F5344CB8AC3E}">
        <p14:creationId xmlns:p14="http://schemas.microsoft.com/office/powerpoint/2010/main" val="33531622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9FB53-311B-43CA-B7CE-1F80A678A235}" type="slidenum">
              <a:rPr lang="en-US" altLang="en-US" smtClean="0"/>
              <a:pPr>
                <a:defRPr/>
              </a:pPr>
              <a:t>49</a:t>
            </a:fld>
            <a:endParaRPr lang="en-US" altLang="en-US"/>
          </a:p>
        </p:txBody>
      </p:sp>
      <p:sp>
        <p:nvSpPr>
          <p:cNvPr id="3" name="Title 1"/>
          <p:cNvSpPr txBox="1">
            <a:spLocks/>
          </p:cNvSpPr>
          <p:nvPr/>
        </p:nvSpPr>
        <p:spPr>
          <a:xfrm>
            <a:off x="215288" y="15240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altLang="en-US" b="1" dirty="0" smtClean="0">
                <a:solidFill>
                  <a:srgbClr val="F58466"/>
                </a:solidFill>
                <a:latin typeface="Goudy Old Style" pitchFamily="18" charset="0"/>
              </a:rPr>
              <a:t>IPAC- Sustainability</a:t>
            </a:r>
          </a:p>
          <a:p>
            <a:pPr algn="l" eaLnBrk="1" hangingPunct="1"/>
            <a:r>
              <a:rPr lang="en-US" altLang="en-US" b="1" dirty="0" smtClean="0">
                <a:solidFill>
                  <a:srgbClr val="F58466"/>
                </a:solidFill>
                <a:latin typeface="Goudy Old Style" pitchFamily="18" charset="0"/>
              </a:rPr>
              <a:t>What’s next?</a:t>
            </a:r>
            <a:endParaRPr lang="en-US" altLang="en-US" b="1" dirty="0">
              <a:solidFill>
                <a:srgbClr val="F58466"/>
              </a:solidFill>
              <a:latin typeface="Goudy Old Style" pitchFamily="18" charset="0"/>
            </a:endParaRPr>
          </a:p>
        </p:txBody>
      </p:sp>
      <p:graphicFrame>
        <p:nvGraphicFramePr>
          <p:cNvPr id="5" name="Diagram 4"/>
          <p:cNvGraphicFramePr/>
          <p:nvPr>
            <p:extLst>
              <p:ext uri="{D42A27DB-BD31-4B8C-83A1-F6EECF244321}">
                <p14:modId xmlns:p14="http://schemas.microsoft.com/office/powerpoint/2010/main" val="1618423400"/>
              </p:ext>
            </p:extLst>
          </p:nvPr>
        </p:nvGraphicFramePr>
        <p:xfrm>
          <a:off x="354376" y="1295400"/>
          <a:ext cx="7951424"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977079" y="3657618"/>
            <a:ext cx="2706018" cy="1077218"/>
          </a:xfrm>
          <a:prstGeom prst="rect">
            <a:avLst/>
          </a:prstGeom>
          <a:noFill/>
        </p:spPr>
        <p:txBody>
          <a:bodyPr wrap="square" rtlCol="0">
            <a:spAutoFit/>
          </a:bodyPr>
          <a:lstStyle/>
          <a:p>
            <a:pPr algn="ctr"/>
            <a:r>
              <a:rPr lang="en-US" sz="3200" b="1" dirty="0" smtClean="0">
                <a:solidFill>
                  <a:srgbClr val="FF217B"/>
                </a:solidFill>
                <a:latin typeface="Britannic Bold" panose="020B0903060703020204" pitchFamily="34" charset="0"/>
              </a:rPr>
              <a:t>Sustainability phase </a:t>
            </a:r>
            <a:endParaRPr lang="en-US" sz="3200" b="1" dirty="0">
              <a:solidFill>
                <a:srgbClr val="FF217B"/>
              </a:solidFill>
              <a:latin typeface="Britannic Bold" panose="020B0903060703020204" pitchFamily="34" charset="0"/>
            </a:endParaRPr>
          </a:p>
        </p:txBody>
      </p:sp>
    </p:spTree>
    <p:extLst>
      <p:ext uri="{BB962C8B-B14F-4D97-AF65-F5344CB8AC3E}">
        <p14:creationId xmlns:p14="http://schemas.microsoft.com/office/powerpoint/2010/main" val="660114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36448" y="533404"/>
            <a:ext cx="8229600" cy="869951"/>
          </a:xfrm>
          <a:noFill/>
        </p:spPr>
        <p:txBody>
          <a:bodyPr/>
          <a:lstStyle/>
          <a:p>
            <a:r>
              <a:rPr lang="en-US" sz="4000" dirty="0" smtClean="0">
                <a:solidFill>
                  <a:srgbClr val="F58466"/>
                </a:solidFill>
                <a:latin typeface="Goudy Old Style" pitchFamily="18" charset="0"/>
              </a:rPr>
              <a:t>Criteria for Successful </a:t>
            </a:r>
            <a:br>
              <a:rPr lang="en-US" sz="4000" dirty="0" smtClean="0">
                <a:solidFill>
                  <a:srgbClr val="F58466"/>
                </a:solidFill>
                <a:latin typeface="Goudy Old Style" pitchFamily="18" charset="0"/>
              </a:rPr>
            </a:br>
            <a:r>
              <a:rPr lang="en-US" sz="4000" dirty="0" smtClean="0">
                <a:solidFill>
                  <a:srgbClr val="F58466"/>
                </a:solidFill>
                <a:latin typeface="Goudy Old Style" pitchFamily="18" charset="0"/>
              </a:rPr>
              <a:t>Completion</a:t>
            </a:r>
          </a:p>
        </p:txBody>
      </p:sp>
      <p:sp>
        <p:nvSpPr>
          <p:cNvPr id="10" name="Content Placeholder 2"/>
          <p:cNvSpPr txBox="1">
            <a:spLocks/>
          </p:cNvSpPr>
          <p:nvPr/>
        </p:nvSpPr>
        <p:spPr bwMode="auto">
          <a:xfrm>
            <a:off x="612648" y="1600200"/>
            <a:ext cx="8153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marL="0" marR="0" lvl="0" indent="0" algn="ct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rPr>
              <a:t>Prior to the learning activities there are no required</a:t>
            </a:r>
            <a:r>
              <a:rPr kumimoji="0" lang="en-US" sz="2600" b="0" i="0" u="none" strike="noStrike" kern="1200" cap="none" spc="0" normalizeH="0" noProof="0" dirty="0" smtClean="0">
                <a:ln>
                  <a:noFill/>
                </a:ln>
                <a:solidFill>
                  <a:schemeClr val="tx1"/>
                </a:solidFill>
                <a:effectLst/>
                <a:uLnTx/>
                <a:uFillTx/>
                <a:latin typeface="+mn-lt"/>
                <a:ea typeface="+mn-ea"/>
              </a:rPr>
              <a:t> items to complete.</a:t>
            </a:r>
          </a:p>
          <a:p>
            <a:pPr marL="0" marR="0" lvl="0" indent="0" algn="ct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defRPr/>
            </a:pPr>
            <a:endParaRPr kumimoji="0" lang="en-US" sz="2600" b="0" i="0" u="none" strike="noStrike" kern="1200" cap="none" spc="0" normalizeH="0" noProof="0" dirty="0" smtClean="0">
              <a:ln>
                <a:noFill/>
              </a:ln>
              <a:solidFill>
                <a:schemeClr val="tx1"/>
              </a:solidFill>
              <a:effectLst/>
              <a:uLnTx/>
              <a:uFillTx/>
              <a:latin typeface="+mn-lt"/>
              <a:ea typeface="+mn-ea"/>
            </a:endParaRPr>
          </a:p>
          <a:p>
            <a:pPr marL="0" marR="0" lvl="0" indent="0" algn="ct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defRPr/>
            </a:pPr>
            <a:r>
              <a:rPr lang="en-US" sz="2600" baseline="0" dirty="0" smtClean="0">
                <a:latin typeface="+mn-lt"/>
                <a:ea typeface="+mn-ea"/>
              </a:rPr>
              <a:t>To</a:t>
            </a:r>
            <a:r>
              <a:rPr lang="en-US" sz="2600" dirty="0" smtClean="0">
                <a:latin typeface="+mn-lt"/>
                <a:ea typeface="+mn-ea"/>
              </a:rPr>
              <a:t> obtain full contact hours for CNEs, you need to register for the event, complete the entire conference ( 5.00  contact hours) and an evaluation. No partial credit will be awarded. </a:t>
            </a:r>
            <a:r>
              <a:rPr kumimoji="0" lang="en-US" sz="2600" b="0" i="0" u="none" strike="noStrike" kern="1200" cap="none" spc="0" normalizeH="0" baseline="0" noProof="0" dirty="0" smtClean="0">
                <a:ln>
                  <a:noFill/>
                </a:ln>
                <a:solidFill>
                  <a:schemeClr val="tx1"/>
                </a:solidFill>
                <a:effectLst/>
                <a:uLnTx/>
                <a:uFillTx/>
                <a:latin typeface="+mn-lt"/>
                <a:ea typeface="+mn-ea"/>
              </a:rPr>
              <a:t> </a:t>
            </a:r>
          </a:p>
          <a:p>
            <a:pPr marL="0" marR="0" lvl="0" indent="0" algn="ctr" defTabSz="914400" rtl="0" eaLnBrk="1" fontAlgn="base" latinLnBrk="0" hangingPunct="1">
              <a:lnSpc>
                <a:spcPct val="100000"/>
              </a:lnSpc>
              <a:spcBef>
                <a:spcPts val="700"/>
              </a:spcBef>
              <a:spcAft>
                <a:spcPct val="0"/>
              </a:spcAft>
              <a:buClr>
                <a:schemeClr val="accent2"/>
              </a:buClr>
              <a:buSzPct val="60000"/>
              <a:buFont typeface="Wingdings" pitchFamily="2" charset="2"/>
              <a:buNone/>
              <a:tabLst/>
              <a:defRPr/>
            </a:pPr>
            <a:endParaRPr kumimoji="0" lang="en-US" sz="2600" b="0" i="0" u="none" strike="noStrike" kern="1200" cap="none" spc="0" normalizeH="0" baseline="0" noProof="0" dirty="0" smtClean="0">
              <a:ln>
                <a:noFill/>
              </a:ln>
              <a:solidFill>
                <a:schemeClr val="tx1"/>
              </a:solidFill>
              <a:effectLst/>
              <a:uLnTx/>
              <a:uFillTx/>
              <a:latin typeface="+mn-lt"/>
              <a:ea typeface="+mn-ea"/>
            </a:endParaRPr>
          </a:p>
          <a:p>
            <a:pPr lvl="0" algn="ctr" eaLnBrk="1" hangingPunct="1">
              <a:spcBef>
                <a:spcPts val="700"/>
              </a:spcBef>
              <a:buClr>
                <a:schemeClr val="accent2"/>
              </a:buClr>
              <a:buSzPct val="60000"/>
              <a:defRPr/>
            </a:pPr>
            <a:r>
              <a:rPr lang="en-US" sz="2600" b="1" dirty="0" smtClean="0">
                <a:solidFill>
                  <a:srgbClr val="FF0000"/>
                </a:solidFill>
                <a:latin typeface="+mn-lt"/>
                <a:ea typeface="+mn-ea"/>
              </a:rPr>
              <a:t>Day-of online evaluation will open for participants </a:t>
            </a:r>
            <a:r>
              <a:rPr lang="en-US" sz="2600" b="1" dirty="0">
                <a:solidFill>
                  <a:srgbClr val="FF0000"/>
                </a:solidFill>
                <a:latin typeface="+mn-lt"/>
                <a:ea typeface="+mn-ea"/>
              </a:rPr>
              <a:t>to complete at 3:00pm on </a:t>
            </a:r>
            <a:r>
              <a:rPr lang="en-US" sz="2600" b="1" dirty="0">
                <a:solidFill>
                  <a:srgbClr val="FF0000"/>
                </a:solidFill>
                <a:latin typeface="+mn-lt"/>
                <a:ea typeface="+mn-ea"/>
                <a:hlinkClick r:id="rId3"/>
              </a:rPr>
              <a:t>https://ilpqc.org/ilpqc-2020-virtual-ob-face-to-face</a:t>
            </a:r>
            <a:r>
              <a:rPr lang="en-US" sz="2600" b="1" dirty="0" smtClean="0">
                <a:solidFill>
                  <a:srgbClr val="FF0000"/>
                </a:solidFill>
                <a:latin typeface="+mn-lt"/>
                <a:ea typeface="+mn-ea"/>
                <a:hlinkClick r:id="rId3"/>
              </a:rPr>
              <a:t>/</a:t>
            </a:r>
            <a:r>
              <a:rPr lang="en-US" sz="2600" b="1" dirty="0" smtClean="0">
                <a:solidFill>
                  <a:srgbClr val="FF0000"/>
                </a:solidFill>
                <a:latin typeface="+mn-lt"/>
                <a:ea typeface="+mn-ea"/>
              </a:rPr>
              <a:t> </a:t>
            </a:r>
          </a:p>
          <a:p>
            <a:pPr lvl="0" algn="ctr" eaLnBrk="1" hangingPunct="1">
              <a:spcBef>
                <a:spcPts val="700"/>
              </a:spcBef>
              <a:buClr>
                <a:schemeClr val="accent2"/>
              </a:buClr>
              <a:buSzPct val="60000"/>
              <a:defRPr/>
            </a:pPr>
            <a:r>
              <a:rPr lang="en-US" sz="2600" b="1" dirty="0" smtClean="0">
                <a:solidFill>
                  <a:srgbClr val="FF0000"/>
                </a:solidFill>
                <a:latin typeface="+mn-lt"/>
                <a:ea typeface="+mn-ea"/>
              </a:rPr>
              <a:t>C</a:t>
            </a:r>
            <a:r>
              <a:rPr kumimoji="0" lang="en-US" sz="2600" b="1" i="0" u="none" strike="noStrike" kern="1200" cap="none" spc="0" normalizeH="0" baseline="0" noProof="0" dirty="0" err="1" smtClean="0">
                <a:ln>
                  <a:noFill/>
                </a:ln>
                <a:solidFill>
                  <a:srgbClr val="FF0000"/>
                </a:solidFill>
                <a:effectLst/>
                <a:uLnTx/>
                <a:uFillTx/>
                <a:latin typeface="+mn-lt"/>
                <a:ea typeface="+mn-ea"/>
              </a:rPr>
              <a:t>ertificates</a:t>
            </a:r>
            <a:r>
              <a:rPr kumimoji="0" lang="en-US" sz="2600" b="1" i="0" u="none" strike="noStrike" kern="1200" cap="none" spc="0" normalizeH="0" baseline="0" noProof="0" dirty="0" smtClean="0">
                <a:ln>
                  <a:noFill/>
                </a:ln>
                <a:solidFill>
                  <a:srgbClr val="FF0000"/>
                </a:solidFill>
                <a:effectLst/>
                <a:uLnTx/>
                <a:uFillTx/>
                <a:latin typeface="+mn-lt"/>
                <a:ea typeface="+mn-ea"/>
              </a:rPr>
              <a:t> for contact hours will be accessible after online evaluation is completed.</a:t>
            </a:r>
          </a:p>
        </p:txBody>
      </p:sp>
    </p:spTree>
    <p:extLst>
      <p:ext uri="{BB962C8B-B14F-4D97-AF65-F5344CB8AC3E}">
        <p14:creationId xmlns:p14="http://schemas.microsoft.com/office/powerpoint/2010/main" val="38435181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58466"/>
                </a:solidFill>
                <a:latin typeface="Goudy Old Style" pitchFamily="18" charset="0"/>
              </a:rPr>
              <a:t>Promoting vaginal birth (</a:t>
            </a:r>
            <a:r>
              <a:rPr lang="en-US" dirty="0" err="1" smtClean="0">
                <a:solidFill>
                  <a:srgbClr val="F58466"/>
                </a:solidFill>
                <a:latin typeface="Goudy Old Style" pitchFamily="18" charset="0"/>
              </a:rPr>
              <a:t>Pvb</a:t>
            </a:r>
            <a:r>
              <a:rPr lang="en-US" dirty="0" smtClean="0">
                <a:solidFill>
                  <a:srgbClr val="F58466"/>
                </a:solidFill>
                <a:latin typeface="Goudy Old Style" pitchFamily="18" charset="0"/>
              </a:rPr>
              <a:t>) launch</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4AF8077-2CE4-4A8C-806A-F9B27078C005}" type="slidenum">
              <a:rPr lang="en-US" altLang="en-US" smtClean="0"/>
              <a:pPr>
                <a:defRPr/>
              </a:pPr>
              <a:t>50</a:t>
            </a:fld>
            <a:endParaRPr lang="en-US" altLang="en-US"/>
          </a:p>
        </p:txBody>
      </p:sp>
    </p:spTree>
    <p:extLst>
      <p:ext uri="{BB962C8B-B14F-4D97-AF65-F5344CB8AC3E}">
        <p14:creationId xmlns:p14="http://schemas.microsoft.com/office/powerpoint/2010/main" val="42209707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42111"/>
            <a:ext cx="8229600" cy="1143000"/>
          </a:xfrm>
        </p:spPr>
        <p:txBody>
          <a:bodyPr/>
          <a:lstStyle/>
          <a:p>
            <a:pPr algn="l"/>
            <a:r>
              <a:rPr lang="en-US" sz="4000" b="1" dirty="0" smtClean="0">
                <a:solidFill>
                  <a:srgbClr val="F58466"/>
                </a:solidFill>
                <a:latin typeface="Goudy Old Style" pitchFamily="18" charset="0"/>
              </a:rPr>
              <a:t>Illinois NTSV</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C-Section Rate Data</a:t>
            </a:r>
            <a:endParaRPr lang="en-US" sz="4000" b="1" dirty="0">
              <a:solidFill>
                <a:srgbClr val="F58466"/>
              </a:solidFill>
              <a:latin typeface="Goudy Old Style" pitchFamily="18"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Arial" pitchFamily="34" charset="0"/>
            </a:endParaRPr>
          </a:p>
        </p:txBody>
      </p:sp>
      <p:graphicFrame>
        <p:nvGraphicFramePr>
          <p:cNvPr id="7" name="Content Placeholder 6"/>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94286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52400" y="111967"/>
            <a:ext cx="8229600" cy="1143000"/>
          </a:xfrm>
        </p:spPr>
        <p:txBody>
          <a:bodyPr/>
          <a:lstStyle/>
          <a:p>
            <a:pPr algn="l" eaLnBrk="1" hangingPunct="1"/>
            <a:r>
              <a:rPr lang="en-US" altLang="en-US" sz="4000" b="1" dirty="0" smtClean="0">
                <a:solidFill>
                  <a:srgbClr val="F58466"/>
                </a:solidFill>
                <a:latin typeface="Goudy Old Style" pitchFamily="18" charset="0"/>
              </a:rPr>
              <a:t>Promoting Vaginal Birth (PVB) </a:t>
            </a:r>
            <a:br>
              <a:rPr lang="en-US" altLang="en-US" sz="4000" b="1" dirty="0" smtClean="0">
                <a:solidFill>
                  <a:srgbClr val="F58466"/>
                </a:solidFill>
                <a:latin typeface="Goudy Old Style" pitchFamily="18" charset="0"/>
              </a:rPr>
            </a:br>
            <a:r>
              <a:rPr lang="en-US" altLang="en-US" sz="4000" b="1" dirty="0" smtClean="0">
                <a:solidFill>
                  <a:srgbClr val="F58466"/>
                </a:solidFill>
                <a:latin typeface="Goudy Old Style" pitchFamily="18" charset="0"/>
              </a:rPr>
              <a:t> What will we focus on? </a:t>
            </a:r>
            <a:endParaRPr lang="en-US" altLang="en-US" sz="4000" b="1" dirty="0">
              <a:solidFill>
                <a:srgbClr val="F58466"/>
              </a:solidFill>
              <a:latin typeface="Goudy Old Style" pitchFamily="18" charset="0"/>
            </a:endParaRPr>
          </a:p>
        </p:txBody>
      </p:sp>
      <p:graphicFrame>
        <p:nvGraphicFramePr>
          <p:cNvPr id="2" name="Content Placeholder 1"/>
          <p:cNvGraphicFramePr>
            <a:graphicFrameLocks noGrp="1"/>
          </p:cNvGraphicFramePr>
          <p:nvPr>
            <p:ph idx="1"/>
            <p:extLst/>
          </p:nvPr>
        </p:nvGraphicFramePr>
        <p:xfrm>
          <a:off x="571500" y="576128"/>
          <a:ext cx="800100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52600" y="2667000"/>
            <a:ext cx="5638800" cy="3765073"/>
          </a:xfrm>
          <a:prstGeom prst="rect">
            <a:avLst/>
          </a:prstGeom>
        </p:spPr>
      </p:pic>
      <p:sp>
        <p:nvSpPr>
          <p:cNvPr id="6" name="TextBox 5"/>
          <p:cNvSpPr txBox="1"/>
          <p:nvPr/>
        </p:nvSpPr>
        <p:spPr>
          <a:xfrm>
            <a:off x="1943100" y="5820927"/>
            <a:ext cx="5257800" cy="1055608"/>
          </a:xfrm>
          <a:prstGeom prst="roundRect">
            <a:avLst/>
          </a:prstGeom>
          <a:solidFill>
            <a:srgbClr val="F9B8B8"/>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sng" strike="noStrike" kern="1200" cap="none" spc="0" normalizeH="0" baseline="0" noProof="0" dirty="0">
                <a:ln>
                  <a:noFill/>
                </a:ln>
                <a:solidFill>
                  <a:srgbClr val="F60064"/>
                </a:solidFill>
                <a:effectLst/>
                <a:uLnTx/>
                <a:uFillTx/>
                <a:latin typeface="Calibri"/>
                <a:ea typeface="MS PGothic" pitchFamily="34" charset="-128"/>
                <a:cs typeface="Arial" pitchFamily="34" charset="0"/>
              </a:rPr>
              <a:t>Quality Improvement Focus</a:t>
            </a:r>
            <a:r>
              <a:rPr kumimoji="0" lang="en-US" sz="2000" b="0" i="0" u="none" strike="noStrike" kern="1200" cap="none" spc="0" normalizeH="0" baseline="0" noProof="0" dirty="0">
                <a:ln>
                  <a:noFill/>
                </a:ln>
                <a:solidFill>
                  <a:srgbClr val="F60064"/>
                </a:solidFill>
                <a:effectLst/>
                <a:uLnTx/>
                <a:uFillTx/>
                <a:latin typeface="Calibri"/>
                <a:ea typeface="MS PGothic" pitchFamily="34" charset="-128"/>
                <a:cs typeface="Arial" pitchFamily="34" charset="0"/>
              </a:rPr>
              <a:t>:  </a:t>
            </a:r>
            <a:endParaRPr kumimoji="0" lang="en-US" sz="2000" b="0" i="0" u="none" strike="noStrike" kern="1200" cap="none" spc="0" normalizeH="0" baseline="0" noProof="0" dirty="0" smtClean="0">
              <a:ln>
                <a:noFill/>
              </a:ln>
              <a:solidFill>
                <a:srgbClr val="F60064"/>
              </a:solidFill>
              <a:effectLst/>
              <a:uLnTx/>
              <a:uFillTx/>
              <a:latin typeface="Calibri"/>
              <a:ea typeface="MS PGothic" pitchFamily="34" charset="-128"/>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srgbClr val="F60064"/>
                </a:solidFill>
                <a:effectLst/>
                <a:uLnTx/>
                <a:uFillTx/>
                <a:latin typeface="Calibri"/>
                <a:ea typeface="MS PGothic" pitchFamily="34" charset="-128"/>
                <a:cs typeface="Arial" pitchFamily="34" charset="0"/>
              </a:rPr>
              <a:t>How </a:t>
            </a:r>
            <a:r>
              <a:rPr kumimoji="0" lang="en-US" sz="1800" b="0" i="0" u="none" strike="noStrike" kern="1200" cap="none" spc="0" normalizeH="0" baseline="0" noProof="0" dirty="0">
                <a:ln>
                  <a:noFill/>
                </a:ln>
                <a:solidFill>
                  <a:srgbClr val="F60064"/>
                </a:solidFill>
                <a:effectLst/>
                <a:uLnTx/>
                <a:uFillTx/>
                <a:latin typeface="Calibri"/>
                <a:ea typeface="MS PGothic" pitchFamily="34" charset="-128"/>
                <a:cs typeface="Arial" pitchFamily="34" charset="0"/>
              </a:rPr>
              <a:t>can we prevent the development of Labor Indications for Cesarean?</a:t>
            </a:r>
          </a:p>
        </p:txBody>
      </p:sp>
    </p:spTree>
    <p:extLst>
      <p:ext uri="{BB962C8B-B14F-4D97-AF65-F5344CB8AC3E}">
        <p14:creationId xmlns:p14="http://schemas.microsoft.com/office/powerpoint/2010/main" val="338070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5486400" cy="1524000"/>
          </a:xfrm>
          <a:ln w="28575">
            <a:solidFill>
              <a:srgbClr val="F60064"/>
            </a:solidFill>
          </a:ln>
        </p:spPr>
        <p:txBody>
          <a:bodyPr/>
          <a:lstStyle/>
          <a:p>
            <a:pPr lvl="0" algn="l"/>
            <a:r>
              <a:rPr lang="en-US" sz="2200" b="1" u="sng" dirty="0" smtClean="0">
                <a:solidFill>
                  <a:srgbClr val="F60064"/>
                </a:solidFill>
              </a:rPr>
              <a:t>PVB Smart Aim: </a:t>
            </a:r>
            <a:r>
              <a:rPr lang="en-US" sz="2200" dirty="0"/>
              <a:t>To support vaginal birth and reduce primary cesareans to reach the Healthy People goal for low risk cesarean section target rate of </a:t>
            </a:r>
            <a:r>
              <a:rPr lang="en-US" sz="2200" dirty="0" smtClean="0"/>
              <a:t>24.7% </a:t>
            </a:r>
            <a:r>
              <a:rPr lang="en-US" sz="2200" dirty="0"/>
              <a:t>by December </a:t>
            </a:r>
            <a:r>
              <a:rPr lang="en-US" sz="2200" dirty="0" smtClean="0"/>
              <a:t>2021</a:t>
            </a:r>
            <a:endParaRPr lang="en-US" sz="2400"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Arial" pitchFamily="34" charset="0"/>
            </a:endParaRPr>
          </a:p>
        </p:txBody>
      </p:sp>
      <p:graphicFrame>
        <p:nvGraphicFramePr>
          <p:cNvPr id="5" name="Content Placeholder 4"/>
          <p:cNvGraphicFramePr>
            <a:graphicFrameLocks noGrp="1"/>
          </p:cNvGraphicFramePr>
          <p:nvPr>
            <p:ph idx="1"/>
            <p:extLst/>
          </p:nvPr>
        </p:nvGraphicFramePr>
        <p:xfrm>
          <a:off x="457200" y="16764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71984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295400"/>
            <a:ext cx="8229600" cy="4525963"/>
          </a:xfrm>
        </p:spPr>
        <p:txBody>
          <a:bodyPr/>
          <a:lstStyle/>
          <a:p>
            <a:pPr marL="0" indent="0" algn="ctr">
              <a:buNone/>
            </a:pPr>
            <a:r>
              <a:rPr lang="en-US" b="1" u="sng" dirty="0" smtClean="0">
                <a:solidFill>
                  <a:srgbClr val="004990"/>
                </a:solidFill>
              </a:rPr>
              <a:t>Thank you to the Wave 1 teams </a:t>
            </a:r>
          </a:p>
          <a:p>
            <a:pPr marL="0" indent="0" algn="ctr">
              <a:buNone/>
            </a:pPr>
            <a:r>
              <a:rPr lang="en-US" b="1" u="sng" dirty="0" smtClean="0">
                <a:solidFill>
                  <a:srgbClr val="004990"/>
                </a:solidFill>
              </a:rPr>
              <a:t>for their contributions</a:t>
            </a:r>
          </a:p>
          <a:p>
            <a:pPr marL="0" indent="0" algn="ctr">
              <a:buNone/>
            </a:pPr>
            <a:endParaRPr lang="en-US" sz="1200" b="1" dirty="0" smtClean="0">
              <a:solidFill>
                <a:srgbClr val="004990"/>
              </a:solidFill>
              <a:latin typeface="Goudy Old Style" pitchFamily="18" charset="0"/>
            </a:endParaRPr>
          </a:p>
          <a:p>
            <a:r>
              <a:rPr lang="en-US" sz="2600" b="1" u="sng" dirty="0" smtClean="0">
                <a:solidFill>
                  <a:srgbClr val="FF217B"/>
                </a:solidFill>
              </a:rPr>
              <a:t>14 Hospital teams</a:t>
            </a:r>
            <a:r>
              <a:rPr lang="en-US" sz="2600" dirty="0" smtClean="0"/>
              <a:t> participated </a:t>
            </a:r>
            <a:r>
              <a:rPr lang="en-US" sz="2600" dirty="0"/>
              <a:t>in Wave 1 of PVB teams </a:t>
            </a:r>
            <a:endParaRPr lang="en-US" sz="2600" dirty="0" smtClean="0"/>
          </a:p>
          <a:p>
            <a:endParaRPr lang="en-US" sz="1200" dirty="0" smtClean="0"/>
          </a:p>
          <a:p>
            <a:r>
              <a:rPr lang="en-US" sz="2600" b="1" u="sng" dirty="0">
                <a:solidFill>
                  <a:srgbClr val="FF217B"/>
                </a:solidFill>
              </a:rPr>
              <a:t>150+ people joined </a:t>
            </a:r>
            <a:r>
              <a:rPr lang="en-US" sz="2600" dirty="0" smtClean="0"/>
              <a:t>ILPQC on May 4</a:t>
            </a:r>
            <a:r>
              <a:rPr lang="en-US" sz="2600" baseline="30000" dirty="0" smtClean="0"/>
              <a:t>th</a:t>
            </a:r>
            <a:r>
              <a:rPr lang="en-US" sz="2600" dirty="0" smtClean="0"/>
              <a:t> for </a:t>
            </a:r>
            <a:r>
              <a:rPr lang="en-US" sz="2600" dirty="0"/>
              <a:t>the PVB Launch </a:t>
            </a:r>
            <a:r>
              <a:rPr lang="en-US" sz="2600" dirty="0" smtClean="0"/>
              <a:t>Webinar</a:t>
            </a:r>
          </a:p>
          <a:p>
            <a:endParaRPr lang="en-US" sz="1200" dirty="0"/>
          </a:p>
          <a:p>
            <a:r>
              <a:rPr lang="en-US" sz="2600" dirty="0"/>
              <a:t>Following is data from Readiness survey with </a:t>
            </a:r>
            <a:r>
              <a:rPr lang="en-US" sz="2600" b="1" u="sng" dirty="0" smtClean="0">
                <a:solidFill>
                  <a:srgbClr val="FF217B"/>
                </a:solidFill>
              </a:rPr>
              <a:t>98% </a:t>
            </a:r>
            <a:r>
              <a:rPr lang="en-US" sz="2600" b="1" u="sng" dirty="0">
                <a:solidFill>
                  <a:srgbClr val="FF217B"/>
                </a:solidFill>
              </a:rPr>
              <a:t>hospital teams signed </a:t>
            </a:r>
            <a:r>
              <a:rPr lang="en-US" sz="2600" b="1" u="sng" dirty="0" smtClean="0">
                <a:solidFill>
                  <a:srgbClr val="FF217B"/>
                </a:solidFill>
              </a:rPr>
              <a:t>up so far </a:t>
            </a:r>
            <a:r>
              <a:rPr lang="en-US" sz="2600" b="1" u="sng" dirty="0">
                <a:solidFill>
                  <a:srgbClr val="FF217B"/>
                </a:solidFill>
              </a:rPr>
              <a:t>reporting </a:t>
            </a:r>
            <a:endParaRPr lang="en-US" sz="2600" b="1" u="sng" dirty="0" smtClean="0">
              <a:solidFill>
                <a:srgbClr val="FF217B"/>
              </a:solidFill>
            </a:endParaRPr>
          </a:p>
          <a:p>
            <a:endParaRPr lang="en-US" sz="1200" dirty="0"/>
          </a:p>
          <a:p>
            <a:r>
              <a:rPr lang="en-US" sz="2600" dirty="0" smtClean="0"/>
              <a:t>Its </a:t>
            </a:r>
            <a:r>
              <a:rPr lang="en-US" sz="2600" dirty="0"/>
              <a:t>not too late to participate!- </a:t>
            </a:r>
            <a:r>
              <a:rPr lang="en-US" sz="2600" dirty="0">
                <a:hlinkClick r:id="rId3"/>
              </a:rPr>
              <a:t>Sign up </a:t>
            </a:r>
            <a:r>
              <a:rPr lang="en-US" sz="2600" dirty="0" smtClean="0">
                <a:hlinkClick r:id="rId3"/>
              </a:rPr>
              <a:t>today</a:t>
            </a:r>
            <a:r>
              <a:rPr lang="en-US" sz="2600" dirty="0" smtClean="0"/>
              <a:t> for PVB the next Statewide QI Initiative!</a:t>
            </a:r>
          </a:p>
          <a:p>
            <a:endParaRPr lang="en-US" sz="1200" dirty="0"/>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3" name="Title 1"/>
          <p:cNvSpPr txBox="1">
            <a:spLocks/>
          </p:cNvSpPr>
          <p:nvPr/>
        </p:nvSpPr>
        <p:spPr>
          <a:xfrm>
            <a:off x="152400" y="342103"/>
            <a:ext cx="8229600"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smtClean="0">
                <a:solidFill>
                  <a:srgbClr val="F58466"/>
                </a:solidFill>
                <a:latin typeface="Goudy Old Style" pitchFamily="18" charset="0"/>
              </a:rPr>
              <a:t>PVB Team Participation </a:t>
            </a:r>
            <a:endParaRPr lang="en-US" sz="4000" b="1" dirty="0">
              <a:solidFill>
                <a:srgbClr val="F58466"/>
              </a:solidFill>
              <a:latin typeface="Goudy Old Style" pitchFamily="18" charset="0"/>
            </a:endParaRPr>
          </a:p>
        </p:txBody>
      </p:sp>
    </p:spTree>
    <p:extLst>
      <p:ext uri="{BB962C8B-B14F-4D97-AF65-F5344CB8AC3E}">
        <p14:creationId xmlns:p14="http://schemas.microsoft.com/office/powerpoint/2010/main" val="18414828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6553200" cy="1143000"/>
          </a:xfrm>
        </p:spPr>
        <p:txBody>
          <a:bodyPr/>
          <a:lstStyle/>
          <a:p>
            <a:pPr algn="l" fontAlgn="b"/>
            <a:r>
              <a:rPr lang="en-US" sz="2800" b="1" dirty="0" smtClean="0">
                <a:solidFill>
                  <a:srgbClr val="F58466"/>
                </a:solidFill>
                <a:latin typeface="Goudy Old Style" pitchFamily="18" charset="0"/>
              </a:rPr>
              <a:t>Processes or Protocols </a:t>
            </a:r>
            <a:r>
              <a:rPr lang="en-US" sz="2800" b="1" dirty="0">
                <a:solidFill>
                  <a:srgbClr val="F58466"/>
                </a:solidFill>
                <a:latin typeface="Goudy Old Style" pitchFamily="18" charset="0"/>
              </a:rPr>
              <a:t>for </a:t>
            </a:r>
            <a:r>
              <a:rPr lang="en-US" sz="2800" b="1" dirty="0" smtClean="0">
                <a:solidFill>
                  <a:srgbClr val="F58466"/>
                </a:solidFill>
                <a:latin typeface="Goudy Old Style" pitchFamily="18" charset="0"/>
              </a:rPr>
              <a:t>Identification </a:t>
            </a:r>
            <a:r>
              <a:rPr lang="en-US" sz="2800" b="1" dirty="0">
                <a:solidFill>
                  <a:srgbClr val="F58466"/>
                </a:solidFill>
                <a:latin typeface="Goudy Old Style" pitchFamily="18" charset="0"/>
              </a:rPr>
              <a:t>and </a:t>
            </a:r>
            <a:r>
              <a:rPr lang="en-US" sz="2800" b="1" dirty="0" smtClean="0">
                <a:solidFill>
                  <a:srgbClr val="F58466"/>
                </a:solidFill>
                <a:latin typeface="Goudy Old Style" pitchFamily="18" charset="0"/>
              </a:rPr>
              <a:t>Response </a:t>
            </a:r>
            <a:r>
              <a:rPr lang="en-US" sz="2800" b="1" dirty="0">
                <a:solidFill>
                  <a:srgbClr val="F58466"/>
                </a:solidFill>
                <a:latin typeface="Goudy Old Style" pitchFamily="18" charset="0"/>
              </a:rPr>
              <a:t>to </a:t>
            </a:r>
            <a:r>
              <a:rPr lang="en-US" sz="2800" b="1" dirty="0" smtClean="0">
                <a:solidFill>
                  <a:srgbClr val="F58466"/>
                </a:solidFill>
                <a:latin typeface="Goudy Old Style" pitchFamily="18" charset="0"/>
              </a:rPr>
              <a:t>Fetal Heart Rate Abnormalities </a:t>
            </a:r>
            <a:r>
              <a:rPr lang="en-US" sz="2800" b="1" dirty="0">
                <a:solidFill>
                  <a:srgbClr val="F58466"/>
                </a:solidFill>
                <a:latin typeface="Goudy Old Style" pitchFamily="18" charset="0"/>
              </a:rPr>
              <a:t>in </a:t>
            </a:r>
            <a:r>
              <a:rPr lang="en-US" sz="2800" b="1" dirty="0" smtClean="0">
                <a:solidFill>
                  <a:srgbClr val="F58466"/>
                </a:solidFill>
                <a:latin typeface="Goudy Old Style" pitchFamily="18" charset="0"/>
              </a:rPr>
              <a:t>Labor</a:t>
            </a:r>
            <a:endParaRPr lang="en-US" sz="2800" b="1" dirty="0">
              <a:solidFill>
                <a:srgbClr val="F58466"/>
              </a:solidFill>
              <a:latin typeface="Goudy Old Style" charset="0"/>
              <a:ea typeface="Goudy Old Style" charset="0"/>
              <a:cs typeface="Goudy Old Style"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92367686"/>
              </p:ext>
            </p:extLst>
          </p:nvPr>
        </p:nvGraphicFramePr>
        <p:xfrm>
          <a:off x="457200" y="1447800"/>
          <a:ext cx="8229600" cy="46783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1295445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6553200" cy="1143000"/>
          </a:xfrm>
        </p:spPr>
        <p:txBody>
          <a:bodyPr/>
          <a:lstStyle/>
          <a:p>
            <a:pPr algn="l" fontAlgn="b"/>
            <a:r>
              <a:rPr lang="en-US" sz="2800" b="1" dirty="0" smtClean="0">
                <a:solidFill>
                  <a:srgbClr val="F58466"/>
                </a:solidFill>
                <a:latin typeface="Goudy Old Style" charset="0"/>
                <a:ea typeface="Goudy Old Style" charset="0"/>
                <a:cs typeface="Goudy Old Style" charset="0"/>
              </a:rPr>
              <a:t>Process </a:t>
            </a:r>
            <a:r>
              <a:rPr lang="en-US" sz="2800" b="1" dirty="0">
                <a:solidFill>
                  <a:srgbClr val="F58466"/>
                </a:solidFill>
                <a:latin typeface="Goudy Old Style" charset="0"/>
                <a:ea typeface="Goudy Old Style" charset="0"/>
                <a:cs typeface="Goudy Old Style" charset="0"/>
              </a:rPr>
              <a:t>to </a:t>
            </a:r>
            <a:r>
              <a:rPr lang="en-US" sz="2800" b="1" dirty="0" smtClean="0">
                <a:solidFill>
                  <a:srgbClr val="F58466"/>
                </a:solidFill>
                <a:latin typeface="Goudy Old Style" charset="0"/>
                <a:ea typeface="Goudy Old Style" charset="0"/>
                <a:cs typeface="Goudy Old Style" charset="0"/>
              </a:rPr>
              <a:t>Review </a:t>
            </a:r>
            <a:r>
              <a:rPr lang="en-US" sz="2800" b="1" dirty="0">
                <a:solidFill>
                  <a:srgbClr val="F58466"/>
                </a:solidFill>
                <a:latin typeface="Goudy Old Style" charset="0"/>
                <a:ea typeface="Goudy Old Style" charset="0"/>
                <a:cs typeface="Goudy Old Style" charset="0"/>
              </a:rPr>
              <a:t>and </a:t>
            </a:r>
            <a:r>
              <a:rPr lang="en-US" sz="2800" b="1" dirty="0" smtClean="0">
                <a:solidFill>
                  <a:srgbClr val="F58466"/>
                </a:solidFill>
                <a:latin typeface="Goudy Old Style" charset="0"/>
                <a:ea typeface="Goudy Old Style" charset="0"/>
                <a:cs typeface="Goudy Old Style" charset="0"/>
              </a:rPr>
              <a:t>Share Provider-Level Data </a:t>
            </a:r>
            <a:r>
              <a:rPr lang="en-US" sz="2800" b="1" dirty="0">
                <a:solidFill>
                  <a:srgbClr val="F58466"/>
                </a:solidFill>
                <a:latin typeface="Goudy Old Style" charset="0"/>
                <a:ea typeface="Goudy Old Style" charset="0"/>
                <a:cs typeface="Goudy Old Style" charset="0"/>
              </a:rPr>
              <a:t>for NTSV </a:t>
            </a:r>
            <a:r>
              <a:rPr lang="en-US" sz="2800" b="1" dirty="0" smtClean="0">
                <a:solidFill>
                  <a:srgbClr val="F58466"/>
                </a:solidFill>
                <a:latin typeface="Goudy Old Style" charset="0"/>
                <a:ea typeface="Goudy Old Style" charset="0"/>
                <a:cs typeface="Goudy Old Style" charset="0"/>
              </a:rPr>
              <a:t>Rates </a:t>
            </a:r>
            <a:r>
              <a:rPr lang="en-US" sz="2800" b="1" dirty="0">
                <a:solidFill>
                  <a:srgbClr val="F58466"/>
                </a:solidFill>
                <a:latin typeface="Goudy Old Style" charset="0"/>
                <a:ea typeface="Goudy Old Style" charset="0"/>
                <a:cs typeface="Goudy Old Style" charset="0"/>
              </a:rPr>
              <a:t>with </a:t>
            </a:r>
            <a:r>
              <a:rPr lang="en-US" sz="2800" b="1" dirty="0" smtClean="0">
                <a:solidFill>
                  <a:srgbClr val="F58466"/>
                </a:solidFill>
                <a:latin typeface="Goudy Old Style" charset="0"/>
                <a:ea typeface="Goudy Old Style" charset="0"/>
                <a:cs typeface="Goudy Old Style" charset="0"/>
              </a:rPr>
              <a:t>Clinical Providers</a:t>
            </a:r>
            <a:endParaRPr lang="en-US" sz="2800" b="1" dirty="0">
              <a:solidFill>
                <a:srgbClr val="F58466"/>
              </a:solidFill>
              <a:latin typeface="Goudy Old Style" charset="0"/>
              <a:ea typeface="Goudy Old Style" charset="0"/>
              <a:cs typeface="Goudy Old Style"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53124966"/>
              </p:ext>
            </p:extLst>
          </p:nvPr>
        </p:nvGraphicFramePr>
        <p:xfrm>
          <a:off x="457200" y="1447800"/>
          <a:ext cx="8229600" cy="46783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5655501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6553200" cy="1143000"/>
          </a:xfrm>
        </p:spPr>
        <p:txBody>
          <a:bodyPr/>
          <a:lstStyle/>
          <a:p>
            <a:pPr algn="l" fontAlgn="b"/>
            <a:r>
              <a:rPr lang="en-US" sz="2800" b="1" dirty="0" smtClean="0">
                <a:solidFill>
                  <a:srgbClr val="F58466"/>
                </a:solidFill>
                <a:latin typeface="Goudy Old Style" charset="0"/>
                <a:ea typeface="Goudy Old Style" charset="0"/>
                <a:cs typeface="Goudy Old Style" charset="0"/>
              </a:rPr>
              <a:t>Use ACOG/SMFM </a:t>
            </a:r>
            <a:r>
              <a:rPr lang="en-US" sz="2800" b="1" dirty="0">
                <a:solidFill>
                  <a:srgbClr val="F58466"/>
                </a:solidFill>
                <a:latin typeface="Goudy Old Style" charset="0"/>
                <a:ea typeface="Goudy Old Style" charset="0"/>
                <a:cs typeface="Goudy Old Style" charset="0"/>
              </a:rPr>
              <a:t>Labor Guidelines to </a:t>
            </a:r>
            <a:r>
              <a:rPr lang="en-US" sz="2800" b="1" dirty="0" smtClean="0">
                <a:solidFill>
                  <a:srgbClr val="F58466"/>
                </a:solidFill>
                <a:latin typeface="Goudy Old Style" charset="0"/>
                <a:ea typeface="Goudy Old Style" charset="0"/>
                <a:cs typeface="Goudy Old Style" charset="0"/>
              </a:rPr>
              <a:t>Aid in Decision Making Regarding Defining Labor Challenges</a:t>
            </a:r>
            <a:endParaRPr lang="en-US" sz="2800" b="1" dirty="0">
              <a:solidFill>
                <a:srgbClr val="F58466"/>
              </a:solidFill>
              <a:latin typeface="Goudy Old Style" charset="0"/>
              <a:ea typeface="Goudy Old Style" charset="0"/>
              <a:cs typeface="Goudy Old Style"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611242"/>
              </p:ext>
            </p:extLst>
          </p:nvPr>
        </p:nvGraphicFramePr>
        <p:xfrm>
          <a:off x="457200" y="1447800"/>
          <a:ext cx="8229600" cy="46783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8657969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6553200" cy="1143000"/>
          </a:xfrm>
        </p:spPr>
        <p:txBody>
          <a:bodyPr/>
          <a:lstStyle/>
          <a:p>
            <a:pPr algn="l" fontAlgn="b"/>
            <a:r>
              <a:rPr lang="en-US" sz="2800" b="1" dirty="0" smtClean="0">
                <a:solidFill>
                  <a:srgbClr val="F58466"/>
                </a:solidFill>
                <a:latin typeface="Goudy Old Style" pitchFamily="18" charset="0"/>
              </a:rPr>
              <a:t>Process </a:t>
            </a:r>
            <a:r>
              <a:rPr lang="en-US" sz="2800" b="1" dirty="0">
                <a:solidFill>
                  <a:srgbClr val="F58466"/>
                </a:solidFill>
                <a:latin typeface="Goudy Old Style" pitchFamily="18" charset="0"/>
              </a:rPr>
              <a:t>to </a:t>
            </a:r>
            <a:r>
              <a:rPr lang="en-US" sz="2800" b="1" dirty="0" smtClean="0">
                <a:solidFill>
                  <a:srgbClr val="F58466"/>
                </a:solidFill>
                <a:latin typeface="Goudy Old Style" pitchFamily="18" charset="0"/>
              </a:rPr>
              <a:t>Systematically Review/Discuss Decisions </a:t>
            </a:r>
            <a:r>
              <a:rPr lang="en-US" sz="2800" b="1" dirty="0">
                <a:solidFill>
                  <a:srgbClr val="F58466"/>
                </a:solidFill>
                <a:latin typeface="Goudy Old Style" pitchFamily="18" charset="0"/>
              </a:rPr>
              <a:t>for C</a:t>
            </a:r>
            <a:r>
              <a:rPr lang="en-US" sz="2800" b="1" dirty="0" smtClean="0">
                <a:solidFill>
                  <a:srgbClr val="F58466"/>
                </a:solidFill>
                <a:latin typeface="Goudy Old Style" pitchFamily="18" charset="0"/>
              </a:rPr>
              <a:t>esarean Deliveries</a:t>
            </a:r>
            <a:endParaRPr lang="en-US" sz="2800" b="1" dirty="0">
              <a:solidFill>
                <a:srgbClr val="F58466"/>
              </a:solidFill>
              <a:latin typeface="Goudy Old Style" charset="0"/>
              <a:ea typeface="Goudy Old Style" charset="0"/>
              <a:cs typeface="Goudy Old Style"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22586398"/>
              </p:ext>
            </p:extLst>
          </p:nvPr>
        </p:nvGraphicFramePr>
        <p:xfrm>
          <a:off x="457200" y="1447800"/>
          <a:ext cx="8229600" cy="46783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3912677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6553200" cy="1143000"/>
          </a:xfrm>
        </p:spPr>
        <p:txBody>
          <a:bodyPr/>
          <a:lstStyle/>
          <a:p>
            <a:pPr algn="l" fontAlgn="b"/>
            <a:r>
              <a:rPr lang="en-US" sz="2800" b="1" dirty="0" smtClean="0">
                <a:solidFill>
                  <a:srgbClr val="F58466"/>
                </a:solidFill>
                <a:latin typeface="Goudy Old Style" pitchFamily="18" charset="0"/>
              </a:rPr>
              <a:t>Process </a:t>
            </a:r>
            <a:r>
              <a:rPr lang="en-US" sz="2800" b="1" dirty="0">
                <a:solidFill>
                  <a:srgbClr val="F58466"/>
                </a:solidFill>
                <a:latin typeface="Goudy Old Style" pitchFamily="18" charset="0"/>
              </a:rPr>
              <a:t>for </a:t>
            </a:r>
            <a:r>
              <a:rPr lang="en-US" sz="2800" b="1" dirty="0" smtClean="0">
                <a:solidFill>
                  <a:srgbClr val="F58466"/>
                </a:solidFill>
                <a:latin typeface="Goudy Old Style" pitchFamily="18" charset="0"/>
              </a:rPr>
              <a:t>Shared Decision Making </a:t>
            </a:r>
            <a:r>
              <a:rPr lang="en-US" sz="2800" b="1" dirty="0">
                <a:solidFill>
                  <a:srgbClr val="F58466"/>
                </a:solidFill>
                <a:latin typeface="Goudy Old Style" pitchFamily="18" charset="0"/>
              </a:rPr>
              <a:t>prior to </a:t>
            </a:r>
            <a:r>
              <a:rPr lang="en-US" sz="2800" b="1" dirty="0" smtClean="0">
                <a:solidFill>
                  <a:srgbClr val="F58466"/>
                </a:solidFill>
                <a:latin typeface="Goudy Old Style" pitchFamily="18" charset="0"/>
              </a:rPr>
              <a:t>Cesarean Delivery</a:t>
            </a:r>
            <a:endParaRPr lang="en-US" sz="2800" b="1" dirty="0">
              <a:solidFill>
                <a:srgbClr val="F58466"/>
              </a:solidFill>
              <a:latin typeface="Goudy Old Style" charset="0"/>
              <a:ea typeface="Goudy Old Style" charset="0"/>
              <a:cs typeface="Goudy Old Style"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978333612"/>
              </p:ext>
            </p:extLst>
          </p:nvPr>
        </p:nvGraphicFramePr>
        <p:xfrm>
          <a:off x="457200" y="1447800"/>
          <a:ext cx="8229600" cy="46783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215785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smtClean="0">
                <a:solidFill>
                  <a:srgbClr val="F58466"/>
                </a:solidFill>
                <a:latin typeface="Goudy Old Style" pitchFamily="18" charset="0"/>
              </a:rPr>
              <a:t>Disclosures</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p:txBody>
          <a:bodyPr/>
          <a:lstStyle/>
          <a:p>
            <a:pPr marL="0" lvl="0" indent="0" algn="ctr" eaLnBrk="1" hangingPunct="1">
              <a:spcBef>
                <a:spcPts val="700"/>
              </a:spcBef>
              <a:buClr>
                <a:schemeClr val="accent2"/>
              </a:buClr>
              <a:buSzPct val="60000"/>
              <a:buNone/>
              <a:defRPr/>
            </a:pPr>
            <a:r>
              <a:rPr lang="en-US" sz="3600" dirty="0"/>
              <a:t> The planners and faculty have declared no </a:t>
            </a:r>
            <a:r>
              <a:rPr lang="en-US" sz="3600" dirty="0" smtClean="0"/>
              <a:t>conflicts </a:t>
            </a:r>
            <a:r>
              <a:rPr lang="en-US" sz="3600" dirty="0"/>
              <a:t>of interest. </a:t>
            </a:r>
            <a:endParaRPr lang="en-US" sz="3600" dirty="0" smtClean="0"/>
          </a:p>
          <a:p>
            <a:pPr marL="0" lvl="0" indent="0" algn="ctr" eaLnBrk="1" hangingPunct="1">
              <a:spcBef>
                <a:spcPts val="700"/>
              </a:spcBef>
              <a:buClr>
                <a:schemeClr val="accent2"/>
              </a:buClr>
              <a:buSzPct val="60000"/>
              <a:buNone/>
              <a:defRPr/>
            </a:pPr>
            <a:endParaRPr lang="en-US" sz="3600" dirty="0"/>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6</a:t>
            </a:fld>
            <a:endParaRPr lang="en-US" altLang="en-US"/>
          </a:p>
        </p:txBody>
      </p:sp>
    </p:spTree>
    <p:extLst>
      <p:ext uri="{BB962C8B-B14F-4D97-AF65-F5344CB8AC3E}">
        <p14:creationId xmlns:p14="http://schemas.microsoft.com/office/powerpoint/2010/main" val="10490604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6553200" cy="1143000"/>
          </a:xfrm>
        </p:spPr>
        <p:txBody>
          <a:bodyPr/>
          <a:lstStyle/>
          <a:p>
            <a:pPr algn="l" fontAlgn="b"/>
            <a:r>
              <a:rPr lang="en-US" sz="2800" b="1" dirty="0" smtClean="0">
                <a:solidFill>
                  <a:srgbClr val="F58466"/>
                </a:solidFill>
                <a:latin typeface="Goudy Old Style" pitchFamily="18" charset="0"/>
              </a:rPr>
              <a:t>Processes </a:t>
            </a:r>
            <a:r>
              <a:rPr lang="en-US" sz="2800" b="1" dirty="0">
                <a:solidFill>
                  <a:srgbClr val="F58466"/>
                </a:solidFill>
                <a:latin typeface="Goudy Old Style" pitchFamily="18" charset="0"/>
              </a:rPr>
              <a:t>or </a:t>
            </a:r>
            <a:r>
              <a:rPr lang="en-US" sz="2800" b="1" dirty="0" smtClean="0">
                <a:solidFill>
                  <a:srgbClr val="F58466"/>
                </a:solidFill>
                <a:latin typeface="Goudy Old Style" pitchFamily="18" charset="0"/>
              </a:rPr>
              <a:t>Protocols </a:t>
            </a:r>
            <a:r>
              <a:rPr lang="en-US" sz="2800" b="1" dirty="0">
                <a:solidFill>
                  <a:srgbClr val="F58466"/>
                </a:solidFill>
                <a:latin typeface="Goudy Old Style" pitchFamily="18" charset="0"/>
              </a:rPr>
              <a:t>in </a:t>
            </a:r>
            <a:r>
              <a:rPr lang="en-US" sz="2800" b="1" dirty="0" smtClean="0">
                <a:solidFill>
                  <a:srgbClr val="F58466"/>
                </a:solidFill>
                <a:latin typeface="Goudy Old Style" pitchFamily="18" charset="0"/>
              </a:rPr>
              <a:t>Place </a:t>
            </a:r>
            <a:r>
              <a:rPr lang="en-US" sz="2800" b="1" dirty="0">
                <a:solidFill>
                  <a:srgbClr val="F58466"/>
                </a:solidFill>
                <a:latin typeface="Goudy Old Style" pitchFamily="18" charset="0"/>
              </a:rPr>
              <a:t>for the </a:t>
            </a:r>
            <a:r>
              <a:rPr lang="en-US" sz="2800" b="1" dirty="0" smtClean="0">
                <a:solidFill>
                  <a:srgbClr val="F58466"/>
                </a:solidFill>
                <a:latin typeface="Goudy Old Style" pitchFamily="18" charset="0"/>
              </a:rPr>
              <a:t>Identification </a:t>
            </a:r>
            <a:r>
              <a:rPr lang="en-US" sz="2800" b="1" dirty="0">
                <a:solidFill>
                  <a:srgbClr val="F58466"/>
                </a:solidFill>
                <a:latin typeface="Goudy Old Style" pitchFamily="18" charset="0"/>
              </a:rPr>
              <a:t>and </a:t>
            </a:r>
            <a:r>
              <a:rPr lang="en-US" sz="2800" b="1" dirty="0" smtClean="0">
                <a:solidFill>
                  <a:srgbClr val="F58466"/>
                </a:solidFill>
                <a:latin typeface="Goudy Old Style" pitchFamily="18" charset="0"/>
              </a:rPr>
              <a:t>Response </a:t>
            </a:r>
            <a:r>
              <a:rPr lang="en-US" sz="2800" b="1" dirty="0">
                <a:solidFill>
                  <a:srgbClr val="F58466"/>
                </a:solidFill>
                <a:latin typeface="Goudy Old Style" pitchFamily="18" charset="0"/>
              </a:rPr>
              <a:t>to </a:t>
            </a:r>
            <a:r>
              <a:rPr lang="en-US" sz="2800" b="1" dirty="0" smtClean="0">
                <a:solidFill>
                  <a:srgbClr val="F58466"/>
                </a:solidFill>
                <a:latin typeface="Goudy Old Style" pitchFamily="18" charset="0"/>
              </a:rPr>
              <a:t>Labor Challenges</a:t>
            </a:r>
            <a:endParaRPr lang="en-US" sz="2800" b="1" dirty="0">
              <a:solidFill>
                <a:srgbClr val="F58466"/>
              </a:solidFill>
              <a:latin typeface="Goudy Old Style" charset="0"/>
              <a:ea typeface="Goudy Old Style" charset="0"/>
              <a:cs typeface="Goudy Old Style"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40341152"/>
              </p:ext>
            </p:extLst>
          </p:nvPr>
        </p:nvGraphicFramePr>
        <p:xfrm>
          <a:off x="457200" y="1447800"/>
          <a:ext cx="8229600" cy="467836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42197872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l"/>
            <a:r>
              <a:rPr kumimoji="1" lang="en-US" altLang="ja-JP" sz="4000" b="1" dirty="0" smtClean="0">
                <a:solidFill>
                  <a:srgbClr val="F58466"/>
                </a:solidFill>
                <a:latin typeface="Goudy Old Style"/>
                <a:cs typeface="Goudy Old Style"/>
              </a:rPr>
              <a:t>PVB Timeline</a:t>
            </a:r>
            <a:endParaRPr kumimoji="1" lang="ja-JP" altLang="en-US" sz="4000" b="1" dirty="0">
              <a:solidFill>
                <a:srgbClr val="F58466"/>
              </a:solidFill>
              <a:latin typeface="Goudy Old Style"/>
              <a:cs typeface="Goudy Old Style"/>
            </a:endParaRPr>
          </a:p>
        </p:txBody>
      </p:sp>
      <p:graphicFrame>
        <p:nvGraphicFramePr>
          <p:cNvPr id="4" name="Table 3"/>
          <p:cNvGraphicFramePr>
            <a:graphicFrameLocks noGrp="1"/>
          </p:cNvGraphicFramePr>
          <p:nvPr>
            <p:extLst/>
          </p:nvPr>
        </p:nvGraphicFramePr>
        <p:xfrm>
          <a:off x="1066800" y="1600200"/>
          <a:ext cx="7315200" cy="3887776"/>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759521831"/>
                    </a:ext>
                  </a:extLst>
                </a:gridCol>
                <a:gridCol w="2438400">
                  <a:extLst>
                    <a:ext uri="{9D8B030D-6E8A-4147-A177-3AD203B41FA5}">
                      <a16:colId xmlns:a16="http://schemas.microsoft.com/office/drawing/2014/main" val="946659564"/>
                    </a:ext>
                  </a:extLst>
                </a:gridCol>
                <a:gridCol w="2438400">
                  <a:extLst>
                    <a:ext uri="{9D8B030D-6E8A-4147-A177-3AD203B41FA5}">
                      <a16:colId xmlns:a16="http://schemas.microsoft.com/office/drawing/2014/main" val="2697100560"/>
                    </a:ext>
                  </a:extLst>
                </a:gridCol>
              </a:tblGrid>
              <a:tr h="504496">
                <a:tc>
                  <a:txBody>
                    <a:bodyPr/>
                    <a:lstStyle/>
                    <a:p>
                      <a:r>
                        <a:rPr lang="en-US" sz="2400" dirty="0" smtClean="0"/>
                        <a:t>May</a:t>
                      </a:r>
                      <a:endParaRPr lang="en-US" sz="2400" dirty="0"/>
                    </a:p>
                  </a:txBody>
                  <a:tcPr/>
                </a:tc>
                <a:tc>
                  <a:txBody>
                    <a:bodyPr/>
                    <a:lstStyle/>
                    <a:p>
                      <a:r>
                        <a:rPr lang="en-US" sz="2400" dirty="0" smtClean="0"/>
                        <a:t>July</a:t>
                      </a:r>
                      <a:endParaRPr lang="en-US" sz="2400" dirty="0"/>
                    </a:p>
                  </a:txBody>
                  <a:tcPr/>
                </a:tc>
                <a:tc>
                  <a:txBody>
                    <a:bodyPr/>
                    <a:lstStyle/>
                    <a:p>
                      <a:r>
                        <a:rPr lang="en-US" sz="2400" dirty="0" smtClean="0"/>
                        <a:t>Sept</a:t>
                      </a:r>
                      <a:endParaRPr lang="en-US" sz="2400" dirty="0"/>
                    </a:p>
                  </a:txBody>
                  <a:tcPr/>
                </a:tc>
                <a:extLst>
                  <a:ext uri="{0D108BD9-81ED-4DB2-BD59-A6C34878D82A}">
                    <a16:rowId xmlns:a16="http://schemas.microsoft.com/office/drawing/2014/main" val="2785901977"/>
                  </a:ext>
                </a:extLst>
              </a:tr>
              <a:tr h="3153104">
                <a:tc>
                  <a:txBody>
                    <a:bodyPr/>
                    <a:lstStyle/>
                    <a:p>
                      <a:pPr algn="ctr"/>
                      <a:endParaRPr lang="en-US" sz="2400" b="1" dirty="0" smtClean="0"/>
                    </a:p>
                    <a:p>
                      <a:pPr algn="ctr"/>
                      <a:r>
                        <a:rPr lang="en-US" sz="2400" b="1" dirty="0" smtClean="0"/>
                        <a:t>May 4</a:t>
                      </a:r>
                      <a:r>
                        <a:rPr lang="en-US" sz="2400" dirty="0" smtClean="0"/>
                        <a:t>: PVB </a:t>
                      </a:r>
                      <a:r>
                        <a:rPr lang="en-US" sz="2400" dirty="0" smtClean="0">
                          <a:hlinkClick r:id="rId3"/>
                        </a:rPr>
                        <a:t>Launch Call</a:t>
                      </a:r>
                      <a:endParaRPr lang="en-US" sz="2400" dirty="0" smtClean="0"/>
                    </a:p>
                    <a:p>
                      <a:pPr algn="ctr"/>
                      <a:endParaRPr lang="en-US" sz="2400" dirty="0" smtClean="0"/>
                    </a:p>
                    <a:p>
                      <a:pPr algn="ctr"/>
                      <a:r>
                        <a:rPr lang="en-US" sz="2400" b="1" dirty="0" smtClean="0"/>
                        <a:t>May 20</a:t>
                      </a:r>
                      <a:r>
                        <a:rPr lang="en-US" sz="2400" dirty="0" smtClean="0"/>
                        <a:t>: OB Virtual </a:t>
                      </a:r>
                    </a:p>
                    <a:p>
                      <a:pPr algn="ctr"/>
                      <a:r>
                        <a:rPr lang="en-US" sz="2400" dirty="0" smtClean="0"/>
                        <a:t>Face-to-Face</a:t>
                      </a:r>
                      <a:r>
                        <a:rPr lang="en-US" sz="2400" baseline="0" dirty="0" smtClean="0"/>
                        <a:t> Meeting</a:t>
                      </a:r>
                      <a:endParaRPr lang="en-US" sz="2400"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baseline="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baseline="0"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baseline="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baseline="0" dirty="0" smtClean="0"/>
                        <a:t>Jul 27</a:t>
                      </a:r>
                      <a:r>
                        <a:rPr lang="en-US" sz="2400" baseline="0" dirty="0" smtClean="0"/>
                        <a:t>: PVB Webinar, Data Collection Q&amp;A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baseline="0" dirty="0" smtClean="0"/>
                        <a:t>Sept 15: </a:t>
                      </a:r>
                      <a:r>
                        <a:rPr lang="en-US" sz="2400" b="0" baseline="0" dirty="0" smtClean="0"/>
                        <a:t>Baseline data due </a:t>
                      </a:r>
                    </a:p>
                    <a:p>
                      <a:pPr algn="ctr"/>
                      <a:endParaRPr lang="en-US" sz="2400" baseline="0" dirty="0" smtClean="0"/>
                    </a:p>
                    <a:p>
                      <a:pPr algn="ctr"/>
                      <a:r>
                        <a:rPr lang="en-US" sz="2400" b="1" baseline="0" dirty="0" smtClean="0"/>
                        <a:t>Sept 28: </a:t>
                      </a:r>
                      <a:r>
                        <a:rPr lang="en-US" sz="2400" b="0" baseline="0" dirty="0" smtClean="0"/>
                        <a:t>Monthly webinars and d</a:t>
                      </a:r>
                      <a:r>
                        <a:rPr lang="en-US" sz="2400" baseline="0" dirty="0" smtClean="0"/>
                        <a:t>ata collection begins</a:t>
                      </a:r>
                    </a:p>
                    <a:p>
                      <a:pPr algn="ctr"/>
                      <a:r>
                        <a:rPr lang="en-US" sz="2400" baseline="0" dirty="0" smtClean="0"/>
                        <a:t> </a:t>
                      </a:r>
                    </a:p>
                  </a:txBody>
                  <a:tcPr/>
                </a:tc>
                <a:extLst>
                  <a:ext uri="{0D108BD9-81ED-4DB2-BD59-A6C34878D82A}">
                    <a16:rowId xmlns:a16="http://schemas.microsoft.com/office/drawing/2014/main" val="3122630330"/>
                  </a:ext>
                </a:extLst>
              </a:tr>
            </a:tbl>
          </a:graphicData>
        </a:graphic>
      </p:graphicFrame>
    </p:spTree>
    <p:extLst>
      <p:ext uri="{BB962C8B-B14F-4D97-AF65-F5344CB8AC3E}">
        <p14:creationId xmlns:p14="http://schemas.microsoft.com/office/powerpoint/2010/main" val="25252759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58466"/>
                </a:solidFill>
                <a:latin typeface="Goudy Old Style" pitchFamily="18" charset="0"/>
              </a:rPr>
              <a:t>Partnerships to improve Maternal Outcomes</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4AF8077-2CE4-4A8C-806A-F9B27078C005}" type="slidenum">
              <a:rPr lang="en-US" altLang="en-US" smtClean="0"/>
              <a:pPr>
                <a:defRPr/>
              </a:pPr>
              <a:t>62</a:t>
            </a:fld>
            <a:endParaRPr lang="en-US" altLang="en-US"/>
          </a:p>
        </p:txBody>
      </p:sp>
    </p:spTree>
    <p:extLst>
      <p:ext uri="{BB962C8B-B14F-4D97-AF65-F5344CB8AC3E}">
        <p14:creationId xmlns:p14="http://schemas.microsoft.com/office/powerpoint/2010/main" val="29499385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C183D7F6-B498-43B3-948B-1728B52AA6E4}">
                <adec:decorative xmlns="" xmlns:adec="http://schemas.microsoft.com/office/drawing/2017/decorative" val="1"/>
              </a:ext>
            </a:extLst>
          </p:cNvPr>
          <p:cNvSpPr/>
          <p:nvPr/>
        </p:nvSpPr>
        <p:spPr>
          <a:xfrm>
            <a:off x="-50770" y="0"/>
            <a:ext cx="9194770" cy="6857999"/>
          </a:xfrm>
          <a:prstGeom prst="rect">
            <a:avLst/>
          </a:prstGeom>
          <a:solidFill>
            <a:srgbClr val="004AAD"/>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Frame Lines" hidden="1">
            <a:extLst>
              <a:ext uri="{C183D7F6-B498-43B3-948B-1728B52AA6E4}">
                <adec:decorative xmlns="" xmlns:adec="http://schemas.microsoft.com/office/drawing/2017/decorative" val="1"/>
              </a:ext>
            </a:extLst>
          </p:cNvPr>
          <p:cNvGrpSpPr/>
          <p:nvPr/>
        </p:nvGrpSpPr>
        <p:grpSpPr>
          <a:xfrm>
            <a:off x="1" y="856580"/>
            <a:ext cx="9150314" cy="5144840"/>
            <a:chOff x="0" y="0"/>
            <a:chExt cx="12197242" cy="6858000"/>
          </a:xfrm>
        </p:grpSpPr>
        <p:grpSp>
          <p:nvGrpSpPr>
            <p:cNvPr id="11" name="Group 10"/>
            <p:cNvGrpSpPr/>
            <p:nvPr/>
          </p:nvGrpSpPr>
          <p:grpSpPr>
            <a:xfrm>
              <a:off x="0" y="0"/>
              <a:ext cx="12188825" cy="6858000"/>
              <a:chOff x="0" y="0"/>
              <a:chExt cx="12188825" cy="6858000"/>
            </a:xfrm>
          </p:grpSpPr>
          <p:cxnSp>
            <p:nvCxnSpPr>
              <p:cNvPr id="13" name="Straight Connector 12" descr="White horizontal divider line."/>
              <p:cNvCxnSpPr/>
              <p:nvPr/>
            </p:nvCxnSpPr>
            <p:spPr>
              <a:xfrm>
                <a:off x="0" y="3454399"/>
                <a:ext cx="1218882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descr="White vertical divider line."/>
              <p:cNvCxnSpPr/>
              <p:nvPr/>
            </p:nvCxnSpPr>
            <p:spPr>
              <a:xfrm>
                <a:off x="6099495" y="0"/>
                <a:ext cx="0" cy="6858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White Boarder" descr="White boarder line."/>
            <p:cNvSpPr/>
            <p:nvPr/>
          </p:nvSpPr>
          <p:spPr>
            <a:xfrm>
              <a:off x="8417" y="0"/>
              <a:ext cx="12188825" cy="68580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extBox 15"/>
          <p:cNvSpPr txBox="1"/>
          <p:nvPr/>
        </p:nvSpPr>
        <p:spPr>
          <a:xfrm>
            <a:off x="4421443" y="0"/>
            <a:ext cx="4471544" cy="6350456"/>
          </a:xfrm>
          <a:prstGeom prst="rect">
            <a:avLst/>
          </a:prstGeom>
          <a:solidFill>
            <a:schemeClr val="bg1"/>
          </a:solidFill>
          <a:ln w="38100">
            <a:solidFill>
              <a:srgbClr val="002060"/>
            </a:solidFill>
          </a:ln>
        </p:spPr>
        <p:txBody>
          <a:bodyPr wrap="square" rtlCol="0">
            <a:spAutoFit/>
          </a:bodyPr>
          <a:lstStyle/>
          <a:p>
            <a:pPr algn="ctr">
              <a:lnSpc>
                <a:spcPct val="107000"/>
              </a:lnSpc>
              <a:spcAft>
                <a:spcPts val="600"/>
              </a:spcAft>
            </a:pPr>
            <a:endParaRPr lang="en-US" sz="900" b="1" dirty="0">
              <a:ea typeface="Calibri" panose="020F0502020204030204" pitchFamily="34" charset="0"/>
              <a:cs typeface="Times New Roman" panose="02020603050405020304" pitchFamily="18" charset="0"/>
            </a:endParaRPr>
          </a:p>
          <a:p>
            <a:pPr algn="ctr">
              <a:lnSpc>
                <a:spcPct val="107000"/>
              </a:lnSpc>
              <a:spcAft>
                <a:spcPts val="600"/>
              </a:spcAft>
            </a:pPr>
            <a:r>
              <a:rPr lang="en-US" b="1" u="sng" dirty="0">
                <a:solidFill>
                  <a:srgbClr val="0070C0"/>
                </a:solidFill>
                <a:ea typeface="Calibri" panose="020F0502020204030204" pitchFamily="34" charset="0"/>
                <a:cs typeface="Times New Roman" panose="02020603050405020304" pitchFamily="18" charset="0"/>
              </a:rPr>
              <a:t>GOALS</a:t>
            </a:r>
          </a:p>
          <a:p>
            <a:pPr>
              <a:lnSpc>
                <a:spcPct val="107000"/>
              </a:lnSpc>
              <a:spcAft>
                <a:spcPts val="600"/>
              </a:spcAft>
            </a:pPr>
            <a:r>
              <a:rPr lang="en-US" sz="1400" b="1" dirty="0">
                <a:ea typeface="Calibri" panose="020F0502020204030204" pitchFamily="34" charset="0"/>
                <a:cs typeface="Times New Roman" panose="02020603050405020304" pitchFamily="18" charset="0"/>
              </a:rPr>
              <a:t>1) Establish a State-Focused Maternal Health Task Force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01309" indent="-171496">
              <a:lnSpc>
                <a:spcPct val="107000"/>
              </a:lnSpc>
              <a:spcAft>
                <a:spcPts val="600"/>
              </a:spcAft>
              <a:buClr>
                <a:srgbClr val="0070C0"/>
              </a:buClr>
              <a:buFont typeface="Wingdings" panose="05000000000000000000" pitchFamily="2" charset="2"/>
              <a:buChar char="Ø"/>
            </a:pPr>
            <a:r>
              <a:rPr lang="en-US" sz="1050" i="1" dirty="0">
                <a:ea typeface="Calibri" panose="020F0502020204030204" pitchFamily="34" charset="0"/>
                <a:cs typeface="Times New Roman" panose="02020603050405020304" pitchFamily="18" charset="0"/>
              </a:rPr>
              <a:t>I PROMOTE IL </a:t>
            </a:r>
            <a:r>
              <a:rPr lang="en-US" sz="1050" dirty="0">
                <a:ea typeface="Calibri" panose="020F0502020204030204" pitchFamily="34" charset="0"/>
                <a:cs typeface="Times New Roman" panose="02020603050405020304" pitchFamily="18" charset="0"/>
              </a:rPr>
              <a:t>&amp; IDPH’s OWHFS/Title V will establish and convene a Maternal Health Task Force.</a:t>
            </a:r>
          </a:p>
          <a:p>
            <a:pPr marL="301309" indent="-171496">
              <a:lnSpc>
                <a:spcPct val="107000"/>
              </a:lnSpc>
              <a:spcAft>
                <a:spcPts val="600"/>
              </a:spcAft>
              <a:buClr>
                <a:srgbClr val="0070C0"/>
              </a:buClr>
              <a:buFont typeface="Wingdings" panose="05000000000000000000" pitchFamily="2" charset="2"/>
              <a:buChar char="Ø"/>
            </a:pPr>
            <a:r>
              <a:rPr lang="en-US" sz="1050" dirty="0">
                <a:ea typeface="Calibri" panose="020F0502020204030204" pitchFamily="34" charset="0"/>
                <a:cs typeface="Times New Roman" panose="02020603050405020304" pitchFamily="18" charset="0"/>
              </a:rPr>
              <a:t>The Maternal Health Task Force will develop a Strategic Plan in Year 1 to improve maternal health outcomes in IL. </a:t>
            </a:r>
          </a:p>
          <a:p>
            <a:pPr>
              <a:lnSpc>
                <a:spcPct val="107000"/>
              </a:lnSpc>
              <a:spcAft>
                <a:spcPts val="600"/>
              </a:spcAft>
              <a:buClr>
                <a:srgbClr val="0070C0"/>
              </a:buClr>
            </a:pPr>
            <a:r>
              <a:rPr lang="en-US" sz="1400" b="1" dirty="0">
                <a:ea typeface="Calibri" panose="020F0502020204030204" pitchFamily="34" charset="0"/>
                <a:cs typeface="Times New Roman" panose="02020603050405020304" pitchFamily="18" charset="0"/>
              </a:rPr>
              <a:t>2) Improve State-Level Maternal Health Data/Surveillance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257244" indent="-131004">
              <a:lnSpc>
                <a:spcPct val="107000"/>
              </a:lnSpc>
              <a:spcBef>
                <a:spcPts val="0"/>
              </a:spcBef>
              <a:spcAft>
                <a:spcPts val="0"/>
              </a:spcAft>
              <a:buClr>
                <a:srgbClr val="0070C0"/>
              </a:buClr>
              <a:buFont typeface="Wingdings" panose="05000000000000000000" pitchFamily="2" charset="2"/>
              <a:buChar char="Ø"/>
            </a:pPr>
            <a:r>
              <a:rPr lang="en-US" sz="1050" dirty="0">
                <a:ea typeface="Calibri" panose="020F0502020204030204" pitchFamily="34" charset="0"/>
                <a:cs typeface="Times New Roman" panose="02020603050405020304" pitchFamily="18" charset="0"/>
              </a:rPr>
              <a:t> </a:t>
            </a:r>
            <a:r>
              <a:rPr lang="en-US" sz="1050" i="1" dirty="0">
                <a:ea typeface="Calibri" panose="020F0502020204030204" pitchFamily="34" charset="0"/>
                <a:cs typeface="Times New Roman" panose="02020603050405020304" pitchFamily="18" charset="0"/>
              </a:rPr>
              <a:t>I PROMOTE IL </a:t>
            </a:r>
            <a:r>
              <a:rPr lang="en-US" sz="1050" dirty="0">
                <a:ea typeface="Calibri" panose="020F0502020204030204" pitchFamily="34" charset="0"/>
                <a:cs typeface="Times New Roman" panose="02020603050405020304" pitchFamily="18" charset="0"/>
              </a:rPr>
              <a:t>&amp; IDPH’s OWHFS/Title V will enhance state-level maternal health data surveillance efforts. </a:t>
            </a:r>
          </a:p>
          <a:p>
            <a:pPr marL="257244" indent="-131004">
              <a:lnSpc>
                <a:spcPct val="107000"/>
              </a:lnSpc>
              <a:spcBef>
                <a:spcPts val="0"/>
              </a:spcBef>
              <a:spcAft>
                <a:spcPts val="0"/>
              </a:spcAft>
              <a:buClr>
                <a:srgbClr val="0070C0"/>
              </a:buClr>
              <a:buFont typeface="Wingdings" panose="05000000000000000000" pitchFamily="2" charset="2"/>
              <a:buChar char="Ø"/>
            </a:pPr>
            <a:endParaRPr lang="en-US" sz="1050" dirty="0">
              <a:ea typeface="Calibri" panose="020F0502020204030204" pitchFamily="34" charset="0"/>
              <a:cs typeface="Times New Roman" panose="02020603050405020304" pitchFamily="18" charset="0"/>
            </a:endParaRPr>
          </a:p>
          <a:p>
            <a:pPr marL="257244" indent="-131004">
              <a:lnSpc>
                <a:spcPct val="107000"/>
              </a:lnSpc>
              <a:spcBef>
                <a:spcPts val="0"/>
              </a:spcBef>
              <a:spcAft>
                <a:spcPts val="0"/>
              </a:spcAft>
              <a:buClr>
                <a:srgbClr val="0070C0"/>
              </a:buClr>
              <a:buFont typeface="Wingdings" panose="05000000000000000000" pitchFamily="2" charset="2"/>
              <a:buChar char="Ø"/>
            </a:pPr>
            <a:r>
              <a:rPr lang="en-US" sz="1050" dirty="0">
                <a:ea typeface="Calibri" panose="020F0502020204030204" pitchFamily="34" charset="0"/>
                <a:cs typeface="Times New Roman" panose="02020603050405020304" pitchFamily="18" charset="0"/>
              </a:rPr>
              <a:t>Continue analysis based on Maternal Mortality Review Committees (MMRC and MMRC-V) and review severe maternal morbidity cases. Data findings will be disseminated to stakeholders and the public</a:t>
            </a:r>
            <a:r>
              <a:rPr lang="en-US" sz="1100" dirty="0">
                <a:ea typeface="Calibri" panose="020F0502020204030204" pitchFamily="34" charset="0"/>
                <a:cs typeface="Times New Roman" panose="02020603050405020304" pitchFamily="18" charset="0"/>
              </a:rPr>
              <a:t>.</a:t>
            </a:r>
          </a:p>
          <a:p>
            <a:pPr marL="257244" indent="-131004">
              <a:lnSpc>
                <a:spcPct val="107000"/>
              </a:lnSpc>
              <a:spcBef>
                <a:spcPts val="0"/>
              </a:spcBef>
              <a:spcAft>
                <a:spcPts val="0"/>
              </a:spcAft>
              <a:buClr>
                <a:srgbClr val="0070C0"/>
              </a:buClr>
            </a:pPr>
            <a:endParaRPr lang="en-US" sz="900" b="1" dirty="0">
              <a:ea typeface="Calibri" panose="020F0502020204030204" pitchFamily="34" charset="0"/>
              <a:cs typeface="Times New Roman" panose="02020603050405020304" pitchFamily="18" charset="0"/>
            </a:endParaRPr>
          </a:p>
          <a:p>
            <a:pPr>
              <a:lnSpc>
                <a:spcPct val="107000"/>
              </a:lnSpc>
              <a:spcAft>
                <a:spcPts val="600"/>
              </a:spcAft>
              <a:buClr>
                <a:srgbClr val="0070C0"/>
              </a:buClr>
            </a:pPr>
            <a:r>
              <a:rPr lang="en-US" sz="1400" b="1" dirty="0">
                <a:ea typeface="Calibri" panose="020F0502020204030204" pitchFamily="34" charset="0"/>
                <a:cs typeface="Times New Roman" panose="02020603050405020304" pitchFamily="18" charset="0"/>
              </a:rPr>
              <a:t>3) Promote &amp; Execute Innovation in Maternal Health Service Delivery</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257244" indent="-131004">
              <a:lnSpc>
                <a:spcPct val="107000"/>
              </a:lnSpc>
              <a:spcAft>
                <a:spcPts val="600"/>
              </a:spcAft>
              <a:buClr>
                <a:srgbClr val="0070C0"/>
              </a:buClr>
              <a:buFont typeface="Wingdings" panose="05000000000000000000" pitchFamily="2" charset="2"/>
              <a:buChar char="Ø"/>
            </a:pPr>
            <a:r>
              <a:rPr lang="en-US" sz="1100" b="1" i="1" dirty="0">
                <a:ea typeface="Calibri" panose="020F0502020204030204" pitchFamily="34" charset="0"/>
                <a:cs typeface="Times New Roman" panose="02020603050405020304" pitchFamily="18" charset="0"/>
              </a:rPr>
              <a:t>I PROMOTE IL, t</a:t>
            </a:r>
            <a:r>
              <a:rPr lang="en-US" sz="1100" b="1" dirty="0">
                <a:ea typeface="Calibri" panose="020F0502020204030204" pitchFamily="34" charset="0"/>
                <a:cs typeface="Arial" panose="020B0604020202020204" pitchFamily="34" charset="0"/>
              </a:rPr>
              <a:t>he Administrative Perinatal Centers and </a:t>
            </a:r>
            <a:r>
              <a:rPr lang="en-US" sz="1100" b="1" u="sng" dirty="0">
                <a:ea typeface="Calibri" panose="020F0502020204030204" pitchFamily="34" charset="0"/>
                <a:cs typeface="Arial" panose="020B0604020202020204" pitchFamily="34" charset="0"/>
              </a:rPr>
              <a:t>Illinois Perinatal Quality Collaborative</a:t>
            </a:r>
            <a:r>
              <a:rPr lang="en-US" sz="1100" b="1" dirty="0">
                <a:ea typeface="Calibri" panose="020F0502020204030204" pitchFamily="34" charset="0"/>
                <a:cs typeface="Arial" panose="020B0604020202020204" pitchFamily="34" charset="0"/>
              </a:rPr>
              <a:t>, ensures that hospital providers and staff are up to date on </a:t>
            </a:r>
            <a:r>
              <a:rPr lang="en-US" sz="1100" b="1" u="sng" dirty="0">
                <a:ea typeface="Calibri" panose="020F0502020204030204" pitchFamily="34" charset="0"/>
                <a:cs typeface="Arial" panose="020B0604020202020204" pitchFamily="34" charset="0"/>
              </a:rPr>
              <a:t>maternal hypertension and hemorrhage trainings</a:t>
            </a:r>
            <a:r>
              <a:rPr lang="en-US" sz="1100" b="1" dirty="0">
                <a:ea typeface="Calibri" panose="020F0502020204030204" pitchFamily="34" charset="0"/>
                <a:cs typeface="Arial" panose="020B0604020202020204" pitchFamily="34" charset="0"/>
              </a:rPr>
              <a:t> for obstetrics and emergency room departments</a:t>
            </a:r>
          </a:p>
          <a:p>
            <a:pPr marL="257244" indent="-131004">
              <a:lnSpc>
                <a:spcPct val="107000"/>
              </a:lnSpc>
              <a:spcAft>
                <a:spcPts val="600"/>
              </a:spcAft>
              <a:buClr>
                <a:srgbClr val="0070C0"/>
              </a:buClr>
              <a:buFont typeface="Wingdings" panose="05000000000000000000" pitchFamily="2" charset="2"/>
              <a:buChar char="Ø"/>
            </a:pPr>
            <a:r>
              <a:rPr lang="en-US" sz="1100" b="1" u="sng" dirty="0">
                <a:ea typeface="Calibri" panose="020F0502020204030204" pitchFamily="34" charset="0"/>
                <a:cs typeface="Arial" panose="020B0604020202020204" pitchFamily="34" charset="0"/>
              </a:rPr>
              <a:t>Illinois Perinatal Quality Collaborative </a:t>
            </a:r>
            <a:r>
              <a:rPr lang="en-US" sz="1100" b="1" dirty="0">
                <a:ea typeface="Calibri" panose="020F0502020204030204" pitchFamily="34" charset="0"/>
                <a:cs typeface="Arial" panose="020B0604020202020204" pitchFamily="34" charset="0"/>
              </a:rPr>
              <a:t>will develop an initiative trainings to improve </a:t>
            </a:r>
            <a:r>
              <a:rPr lang="en-US" sz="1100" b="1" u="sng" dirty="0">
                <a:ea typeface="Calibri" panose="020F0502020204030204" pitchFamily="34" charset="0"/>
                <a:cs typeface="Arial" panose="020B0604020202020204" pitchFamily="34" charset="0"/>
              </a:rPr>
              <a:t>birth equity </a:t>
            </a:r>
            <a:r>
              <a:rPr lang="en-US" sz="1100" b="1" dirty="0">
                <a:ea typeface="Calibri" panose="020F0502020204030204" pitchFamily="34" charset="0"/>
                <a:cs typeface="Arial" panose="020B0604020202020204" pitchFamily="34" charset="0"/>
              </a:rPr>
              <a:t>and reduce prenatal and postpartum racial/ethnic disparities</a:t>
            </a:r>
            <a:r>
              <a:rPr lang="en-US" sz="1100" dirty="0">
                <a:ea typeface="Calibri" panose="020F0502020204030204" pitchFamily="34" charset="0"/>
                <a:cs typeface="Arial" panose="020B0604020202020204" pitchFamily="34" charset="0"/>
              </a:rPr>
              <a:t>.</a:t>
            </a:r>
          </a:p>
          <a:p>
            <a:pPr marL="257244" indent="-131004">
              <a:lnSpc>
                <a:spcPct val="107000"/>
              </a:lnSpc>
              <a:spcAft>
                <a:spcPts val="600"/>
              </a:spcAft>
              <a:buClr>
                <a:srgbClr val="0070C0"/>
              </a:buClr>
            </a:pPr>
            <a:endParaRPr lang="en-US" sz="1000" b="1" dirty="0">
              <a:ea typeface="Calibri" panose="020F0502020204030204" pitchFamily="34" charset="0"/>
              <a:cs typeface="Times New Roman" panose="02020603050405020304" pitchFamily="18" charset="0"/>
            </a:endParaRPr>
          </a:p>
        </p:txBody>
      </p:sp>
      <p:sp>
        <p:nvSpPr>
          <p:cNvPr id="17" name="TextBox 16"/>
          <p:cNvSpPr txBox="1"/>
          <p:nvPr/>
        </p:nvSpPr>
        <p:spPr>
          <a:xfrm>
            <a:off x="25433" y="1290239"/>
            <a:ext cx="4212053" cy="4674741"/>
          </a:xfrm>
          <a:prstGeom prst="rect">
            <a:avLst/>
          </a:prstGeom>
          <a:solidFill>
            <a:schemeClr val="bg1"/>
          </a:solidFill>
          <a:ln w="38100">
            <a:solidFill>
              <a:srgbClr val="002060"/>
            </a:solidFill>
          </a:ln>
        </p:spPr>
        <p:txBody>
          <a:bodyPr wrap="square" rtlCol="0">
            <a:spAutoFit/>
          </a:bodyPr>
          <a:lstStyle/>
          <a:p>
            <a:pPr>
              <a:lnSpc>
                <a:spcPct val="107000"/>
              </a:lnSpc>
              <a:spcAft>
                <a:spcPts val="600"/>
              </a:spcAft>
            </a:pPr>
            <a:r>
              <a:rPr lang="en-US" b="1" u="sng" dirty="0">
                <a:solidFill>
                  <a:srgbClr val="0070C0"/>
                </a:solidFill>
                <a:ea typeface="Calibri" panose="020F0502020204030204" pitchFamily="34" charset="0"/>
                <a:cs typeface="Times New Roman" panose="02020603050405020304" pitchFamily="18" charset="0"/>
              </a:rPr>
              <a:t>Program Staff</a:t>
            </a:r>
            <a:endParaRPr lang="en-US" u="sng"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indent="128622">
              <a:lnSpc>
                <a:spcPct val="150000"/>
              </a:lnSpc>
            </a:pPr>
            <a:r>
              <a:rPr lang="en-US" sz="1000" dirty="0">
                <a:ea typeface="Calibri" panose="020F0502020204030204" pitchFamily="34" charset="0"/>
                <a:cs typeface="Times New Roman" panose="02020603050405020304" pitchFamily="18" charset="0"/>
              </a:rPr>
              <a:t>Dr. Rachel Caskey, Co-PI (</a:t>
            </a:r>
            <a:r>
              <a:rPr lang="en-US" sz="1000" u="sng" dirty="0">
                <a:solidFill>
                  <a:srgbClr val="0563C1"/>
                </a:solidFill>
                <a:ea typeface="Calibri" panose="020F0502020204030204" pitchFamily="34" charset="0"/>
                <a:cs typeface="Times New Roman" panose="02020603050405020304" pitchFamily="18" charset="0"/>
                <a:hlinkClick r:id="rId3"/>
              </a:rPr>
              <a:t>rcaskey@uic.edu</a:t>
            </a:r>
            <a:r>
              <a:rPr lang="en-US" sz="1000" dirty="0">
                <a:ea typeface="Calibri" panose="020F0502020204030204" pitchFamily="34" charset="0"/>
                <a:cs typeface="Times New Roman" panose="02020603050405020304" pitchFamily="18" charset="0"/>
              </a:rPr>
              <a:t>)</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indent="128622">
              <a:lnSpc>
                <a:spcPct val="150000"/>
              </a:lnSpc>
            </a:pPr>
            <a:r>
              <a:rPr lang="en-US" sz="1000" dirty="0">
                <a:ea typeface="Calibri" panose="020F0502020204030204" pitchFamily="34" charset="0"/>
                <a:cs typeface="Times New Roman" panose="02020603050405020304" pitchFamily="18" charset="0"/>
              </a:rPr>
              <a:t>Dr. Stacie Geller, Co-PI (</a:t>
            </a:r>
            <a:r>
              <a:rPr lang="en-US" sz="1000" u="sng" dirty="0">
                <a:solidFill>
                  <a:srgbClr val="0563C1"/>
                </a:solidFill>
                <a:ea typeface="Calibri" panose="020F0502020204030204" pitchFamily="34" charset="0"/>
                <a:cs typeface="Times New Roman" panose="02020603050405020304" pitchFamily="18" charset="0"/>
                <a:hlinkClick r:id="rId4"/>
              </a:rPr>
              <a:t>sgeller@uic.edu</a:t>
            </a:r>
            <a:r>
              <a:rPr lang="en-US" sz="1000" dirty="0">
                <a:ea typeface="Calibri" panose="020F0502020204030204" pitchFamily="34" charset="0"/>
                <a:cs typeface="Times New Roman" panose="02020603050405020304" pitchFamily="18" charset="0"/>
              </a:rPr>
              <a:t>)</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indent="128622">
              <a:lnSpc>
                <a:spcPct val="150000"/>
              </a:lnSpc>
            </a:pPr>
            <a:r>
              <a:rPr lang="en-US" sz="1000" dirty="0">
                <a:ea typeface="Calibri" panose="020F0502020204030204" pitchFamily="34" charset="0"/>
                <a:cs typeface="Times New Roman" panose="02020603050405020304" pitchFamily="18" charset="0"/>
              </a:rPr>
              <a:t>Dr. Arden Handler, Co-PI (</a:t>
            </a:r>
            <a:r>
              <a:rPr lang="en-US" sz="1000" u="sng" dirty="0">
                <a:solidFill>
                  <a:srgbClr val="0563C1"/>
                </a:solidFill>
                <a:ea typeface="Calibri" panose="020F0502020204030204" pitchFamily="34" charset="0"/>
                <a:cs typeface="Times New Roman" panose="02020603050405020304" pitchFamily="18" charset="0"/>
                <a:hlinkClick r:id="rId5"/>
              </a:rPr>
              <a:t>handler@uic.edu</a:t>
            </a:r>
            <a:r>
              <a:rPr lang="en-US" sz="1000" dirty="0">
                <a:ea typeface="Calibri" panose="020F0502020204030204" pitchFamily="34" charset="0"/>
                <a:cs typeface="Times New Roman" panose="02020603050405020304" pitchFamily="18" charset="0"/>
              </a:rPr>
              <a:t>)</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indent="128622">
              <a:lnSpc>
                <a:spcPct val="150000"/>
              </a:lnSpc>
            </a:pPr>
            <a:r>
              <a:rPr lang="en-US" sz="1000" dirty="0">
                <a:ea typeface="Calibri" panose="020F0502020204030204" pitchFamily="34" charset="0"/>
                <a:cs typeface="Times New Roman" panose="02020603050405020304" pitchFamily="18" charset="0"/>
              </a:rPr>
              <a:t>Dr. Elizabeth Glassgow, Program Director (</a:t>
            </a:r>
            <a:r>
              <a:rPr lang="en-US" sz="1000" u="sng" dirty="0">
                <a:solidFill>
                  <a:srgbClr val="0563C1"/>
                </a:solidFill>
                <a:ea typeface="Calibri" panose="020F0502020204030204" pitchFamily="34" charset="0"/>
                <a:cs typeface="Times New Roman" panose="02020603050405020304" pitchFamily="18" charset="0"/>
                <a:hlinkClick r:id="rId6"/>
              </a:rPr>
              <a:t>aglassgo@uic.edu</a:t>
            </a:r>
            <a:r>
              <a:rPr lang="en-US" sz="1000" dirty="0">
                <a:ea typeface="Calibri" panose="020F0502020204030204" pitchFamily="34" charset="0"/>
                <a:cs typeface="Times New Roman" panose="02020603050405020304" pitchFamily="18" charset="0"/>
              </a:rPr>
              <a:t>)</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indent="128622">
              <a:lnSpc>
                <a:spcPct val="150000"/>
              </a:lnSpc>
            </a:pPr>
            <a:r>
              <a:rPr lang="en-US" sz="1000" dirty="0">
                <a:ea typeface="Calibri" panose="020F0502020204030204" pitchFamily="34" charset="0"/>
                <a:cs typeface="Times New Roman" panose="02020603050405020304" pitchFamily="18" charset="0"/>
              </a:rPr>
              <a:t>Caitlin Garland, MPH, Program Coordinator (</a:t>
            </a:r>
            <a:r>
              <a:rPr lang="en-US" sz="1000" u="sng" dirty="0">
                <a:solidFill>
                  <a:srgbClr val="0563C1"/>
                </a:solidFill>
                <a:ea typeface="Calibri" panose="020F0502020204030204" pitchFamily="34" charset="0"/>
                <a:cs typeface="Times New Roman" panose="02020603050405020304" pitchFamily="18" charset="0"/>
                <a:hlinkClick r:id="rId7"/>
              </a:rPr>
              <a:t>cgarla2@uic.edu</a:t>
            </a:r>
            <a:r>
              <a:rPr lang="en-US" sz="1000" dirty="0">
                <a:ea typeface="Calibri" panose="020F0502020204030204" pitchFamily="34" charset="0"/>
                <a:cs typeface="Times New Roman" panose="02020603050405020304" pitchFamily="18" charset="0"/>
              </a:rPr>
              <a:t>)</a:t>
            </a:r>
            <a:endParaRPr lang="en-US" sz="1000" dirty="0">
              <a:cs typeface="Arial" panose="020B0604020202020204" pitchFamily="34" charset="0"/>
            </a:endParaRPr>
          </a:p>
          <a:p>
            <a:pPr indent="128622">
              <a:lnSpc>
                <a:spcPct val="150000"/>
              </a:lnSpc>
            </a:pPr>
            <a:r>
              <a:rPr lang="en-US" sz="1000" dirty="0">
                <a:cs typeface="Arial" panose="020B0604020202020204" pitchFamily="34" charset="0"/>
              </a:rPr>
              <a:t>Abby </a:t>
            </a:r>
            <a:r>
              <a:rPr lang="en-US" sz="1000" dirty="0" err="1">
                <a:cs typeface="Arial" panose="020B0604020202020204" pitchFamily="34" charset="0"/>
              </a:rPr>
              <a:t>Holicky</a:t>
            </a:r>
            <a:r>
              <a:rPr lang="en-US" sz="1000" dirty="0">
                <a:cs typeface="Arial" panose="020B0604020202020204" pitchFamily="34" charset="0"/>
              </a:rPr>
              <a:t>, MPH, Epidemiologist, (</a:t>
            </a:r>
            <a:r>
              <a:rPr lang="en-US" sz="1000" dirty="0">
                <a:cs typeface="Arial" panose="020B0604020202020204" pitchFamily="34" charset="0"/>
                <a:hlinkClick r:id="rId8"/>
              </a:rPr>
              <a:t>holicky2@uic.edu</a:t>
            </a:r>
            <a:r>
              <a:rPr lang="en-US" sz="1000" dirty="0">
                <a:cs typeface="Arial" panose="020B0604020202020204" pitchFamily="34" charset="0"/>
              </a:rPr>
              <a:t>)</a:t>
            </a:r>
            <a:endParaRPr lang="en-US" sz="1000" dirty="0">
              <a:ea typeface="Calibri" panose="020F0502020204030204" pitchFamily="34" charset="0"/>
              <a:cs typeface="Arial" panose="020B0604020202020204" pitchFamily="34" charset="0"/>
            </a:endParaRPr>
          </a:p>
          <a:p>
            <a:pPr indent="128622">
              <a:lnSpc>
                <a:spcPct val="150000"/>
              </a:lnSpc>
            </a:pPr>
            <a:r>
              <a:rPr lang="en-US" sz="1000" dirty="0">
                <a:ea typeface="Calibri" panose="020F0502020204030204" pitchFamily="34" charset="0"/>
                <a:cs typeface="Times New Roman" panose="02020603050405020304" pitchFamily="18" charset="0"/>
              </a:rPr>
              <a:t>Ashley Horne, </a:t>
            </a:r>
            <a:r>
              <a:rPr lang="en-US" sz="1000" dirty="0">
                <a:cs typeface="Arial" panose="020B0604020202020204" pitchFamily="34" charset="0"/>
              </a:rPr>
              <a:t>MSPH</a:t>
            </a:r>
            <a:r>
              <a:rPr lang="en-US" sz="1000" dirty="0"/>
              <a:t> </a:t>
            </a:r>
            <a:r>
              <a:rPr lang="en-US" sz="1000" dirty="0">
                <a:ea typeface="Calibri" panose="020F0502020204030204" pitchFamily="34" charset="0"/>
                <a:cs typeface="Times New Roman" panose="02020603050405020304" pitchFamily="18" charset="0"/>
              </a:rPr>
              <a:t> Epidemiologist (</a:t>
            </a:r>
            <a:r>
              <a:rPr lang="en-US" sz="1000" u="sng" dirty="0">
                <a:solidFill>
                  <a:srgbClr val="0563C1"/>
                </a:solidFill>
                <a:ea typeface="Calibri" panose="020F0502020204030204" pitchFamily="34" charset="0"/>
                <a:cs typeface="Times New Roman" panose="02020603050405020304" pitchFamily="18" charset="0"/>
                <a:hlinkClick r:id="rId9"/>
              </a:rPr>
              <a:t>ahorne@uic.edu</a:t>
            </a:r>
            <a:r>
              <a:rPr lang="en-US" sz="1000" dirty="0">
                <a:ea typeface="Calibri" panose="020F0502020204030204" pitchFamily="34" charset="0"/>
                <a:cs typeface="Times New Roman" panose="02020603050405020304" pitchFamily="18" charset="0"/>
              </a:rPr>
              <a:t>)</a:t>
            </a:r>
          </a:p>
          <a:p>
            <a:pPr indent="128622">
              <a:lnSpc>
                <a:spcPct val="150000"/>
              </a:lnSpc>
            </a:pPr>
            <a:r>
              <a:rPr lang="en-US" sz="1000" dirty="0">
                <a:ea typeface="Calibri" panose="020F0502020204030204" pitchFamily="34" charset="0"/>
                <a:cs typeface="Times New Roman" panose="02020603050405020304" pitchFamily="18" charset="0"/>
              </a:rPr>
              <a:t>Shirley Scott, MS, APN, Research Nurse (</a:t>
            </a:r>
            <a:r>
              <a:rPr lang="en-US" sz="1000" dirty="0">
                <a:ea typeface="Calibri" panose="020F0502020204030204" pitchFamily="34" charset="0"/>
                <a:cs typeface="Times New Roman" panose="02020603050405020304" pitchFamily="18" charset="0"/>
                <a:hlinkClick r:id="rId10"/>
              </a:rPr>
              <a:t>sscott9@uic.edu</a:t>
            </a:r>
            <a:r>
              <a:rPr lang="en-US" sz="1000" dirty="0">
                <a:ea typeface="Calibri" panose="020F0502020204030204" pitchFamily="34" charset="0"/>
                <a:cs typeface="Times New Roman" panose="02020603050405020304" pitchFamily="18" charset="0"/>
              </a:rPr>
              <a:t>)</a:t>
            </a:r>
          </a:p>
          <a:p>
            <a:pPr>
              <a:lnSpc>
                <a:spcPct val="107000"/>
              </a:lnSpc>
              <a:spcAft>
                <a:spcPts val="600"/>
              </a:spcAft>
            </a:pPr>
            <a:endParaRPr lang="en-US" b="1" u="sng" dirty="0">
              <a:ea typeface="Calibri" panose="020F0502020204030204" pitchFamily="34" charset="0"/>
              <a:cs typeface="Times New Roman" panose="02020603050405020304" pitchFamily="18" charset="0"/>
            </a:endParaRPr>
          </a:p>
          <a:p>
            <a:pPr>
              <a:lnSpc>
                <a:spcPct val="107000"/>
              </a:lnSpc>
              <a:spcAft>
                <a:spcPts val="600"/>
              </a:spcAft>
            </a:pPr>
            <a:r>
              <a:rPr lang="en-US" b="1" u="sng" dirty="0">
                <a:solidFill>
                  <a:srgbClr val="0070C0"/>
                </a:solidFill>
                <a:ea typeface="Calibri" panose="020F0502020204030204" pitchFamily="34" charset="0"/>
                <a:cs typeface="Times New Roman" panose="02020603050405020304" pitchFamily="18" charset="0"/>
              </a:rPr>
              <a:t>Key Implementation Partners </a:t>
            </a:r>
            <a:endParaRPr lang="en-US" u="sng"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marL="257244" indent="-82175">
              <a:lnSpc>
                <a:spcPct val="150000"/>
              </a:lnSpc>
              <a:spcBef>
                <a:spcPts val="0"/>
              </a:spcBef>
              <a:spcAft>
                <a:spcPts val="0"/>
              </a:spcAft>
              <a:buFont typeface="Wingdings" panose="05000000000000000000" pitchFamily="2" charset="2"/>
              <a:buChar char=""/>
            </a:pPr>
            <a:r>
              <a:rPr lang="en-US" sz="1000" dirty="0">
                <a:ea typeface="Calibri" panose="020F0502020204030204" pitchFamily="34" charset="0"/>
                <a:cs typeface="Times New Roman" panose="02020603050405020304" pitchFamily="18" charset="0"/>
              </a:rPr>
              <a:t>HRSA/MCHB</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257244" indent="-82175">
              <a:lnSpc>
                <a:spcPct val="150000"/>
              </a:lnSpc>
              <a:spcBef>
                <a:spcPts val="0"/>
              </a:spcBef>
              <a:spcAft>
                <a:spcPts val="0"/>
              </a:spcAft>
              <a:buFont typeface="Wingdings" panose="05000000000000000000" pitchFamily="2" charset="2"/>
              <a:buChar char=""/>
            </a:pPr>
            <a:r>
              <a:rPr lang="en-US" sz="1000" dirty="0">
                <a:ea typeface="Calibri" panose="020F0502020204030204" pitchFamily="34" charset="0"/>
                <a:cs typeface="Times New Roman" panose="02020603050405020304" pitchFamily="18" charset="0"/>
              </a:rPr>
              <a:t>IDPH Office of Women’s Health and Family Services/Title V</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257244" indent="-82175">
              <a:lnSpc>
                <a:spcPct val="150000"/>
              </a:lnSpc>
              <a:spcBef>
                <a:spcPts val="0"/>
              </a:spcBef>
              <a:spcAft>
                <a:spcPts val="0"/>
              </a:spcAft>
              <a:buFont typeface="Wingdings" panose="05000000000000000000" pitchFamily="2" charset="2"/>
              <a:buChar char=""/>
            </a:pPr>
            <a:r>
              <a:rPr lang="en-US" sz="1000" dirty="0">
                <a:ea typeface="Calibri" panose="020F0502020204030204" pitchFamily="34" charset="0"/>
                <a:cs typeface="Times New Roman" panose="02020603050405020304" pitchFamily="18" charset="0"/>
              </a:rPr>
              <a:t>Illinois Perinatal Quality Collaborative</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257244" indent="-82175">
              <a:lnSpc>
                <a:spcPct val="150000"/>
              </a:lnSpc>
              <a:spcBef>
                <a:spcPts val="0"/>
              </a:spcBef>
              <a:spcAft>
                <a:spcPts val="0"/>
              </a:spcAft>
              <a:buFont typeface="Wingdings" panose="05000000000000000000" pitchFamily="2" charset="2"/>
              <a:buChar char=""/>
            </a:pPr>
            <a:r>
              <a:rPr lang="en-US" sz="1000" dirty="0">
                <a:ea typeface="Calibri" panose="020F0502020204030204" pitchFamily="34" charset="0"/>
                <a:cs typeface="Times New Roman" panose="02020603050405020304" pitchFamily="18" charset="0"/>
              </a:rPr>
              <a:t>Illinois Administrative Perinatal Centers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257244" indent="-82175">
              <a:lnSpc>
                <a:spcPct val="150000"/>
              </a:lnSpc>
              <a:spcBef>
                <a:spcPts val="0"/>
              </a:spcBef>
              <a:spcAft>
                <a:spcPts val="0"/>
              </a:spcAft>
              <a:buFont typeface="Wingdings" panose="05000000000000000000" pitchFamily="2" charset="2"/>
              <a:buChar char=""/>
            </a:pPr>
            <a:r>
              <a:rPr lang="en-US" sz="1000" dirty="0">
                <a:ea typeface="Calibri" panose="020F0502020204030204" pitchFamily="34" charset="0"/>
                <a:cs typeface="Times New Roman" panose="02020603050405020304" pitchFamily="18" charset="0"/>
              </a:rPr>
              <a:t>Illinois DocAssist</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marL="257244" indent="-82175">
              <a:lnSpc>
                <a:spcPct val="150000"/>
              </a:lnSpc>
              <a:spcBef>
                <a:spcPts val="0"/>
              </a:spcBef>
              <a:spcAft>
                <a:spcPts val="0"/>
              </a:spcAft>
              <a:buFont typeface="Wingdings" panose="05000000000000000000" pitchFamily="2" charset="2"/>
              <a:buChar char=""/>
            </a:pPr>
            <a:r>
              <a:rPr lang="en-US" sz="1000" dirty="0">
                <a:ea typeface="Calibri" panose="020F0502020204030204" pitchFamily="34" charset="0"/>
                <a:cs typeface="Times New Roman" panose="02020603050405020304" pitchFamily="18" charset="0"/>
              </a:rPr>
              <a:t>Governor’s Office of Early Childhood Development (MIECHV)</a:t>
            </a:r>
          </a:p>
          <a:p>
            <a:pPr marL="175068">
              <a:lnSpc>
                <a:spcPct val="150000"/>
              </a:lnSpc>
              <a:spcBef>
                <a:spcPts val="0"/>
              </a:spcBef>
              <a:spcAft>
                <a:spcPts val="0"/>
              </a:spcAft>
            </a:pPr>
            <a:endParaRPr lang="en-US" sz="1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rotWithShape="1">
          <a:blip r:embed="rId11">
            <a:extLst>
              <a:ext uri="{28A0092B-C50C-407E-A947-70E740481C1C}">
                <a14:useLocalDpi xmlns:a14="http://schemas.microsoft.com/office/drawing/2010/main" val="0"/>
              </a:ext>
            </a:extLst>
          </a:blip>
          <a:srcRect l="2310" t="28377" r="6370" b="26016"/>
          <a:stretch/>
        </p:blipFill>
        <p:spPr>
          <a:xfrm>
            <a:off x="7104159" y="6125246"/>
            <a:ext cx="1963641" cy="725433"/>
          </a:xfrm>
          <a:prstGeom prst="rect">
            <a:avLst/>
          </a:prstGeom>
          <a:ln w="38100">
            <a:solidFill>
              <a:srgbClr val="002060"/>
            </a:solidFill>
          </a:ln>
        </p:spPr>
      </p:pic>
      <p:sp>
        <p:nvSpPr>
          <p:cNvPr id="8" name="TextBox 7"/>
          <p:cNvSpPr txBox="1"/>
          <p:nvPr/>
        </p:nvSpPr>
        <p:spPr>
          <a:xfrm>
            <a:off x="-24617" y="6210964"/>
            <a:ext cx="5871658" cy="553998"/>
          </a:xfrm>
          <a:prstGeom prst="rect">
            <a:avLst/>
          </a:prstGeom>
          <a:solidFill>
            <a:schemeClr val="bg1">
              <a:lumMod val="95000"/>
            </a:schemeClr>
          </a:solidFill>
          <a:ln w="28575">
            <a:solidFill>
              <a:schemeClr val="tx1"/>
            </a:solidFill>
          </a:ln>
        </p:spPr>
        <p:txBody>
          <a:bodyPr wrap="square" rtlCol="0">
            <a:spAutoFit/>
          </a:bodyPr>
          <a:lstStyle/>
          <a:p>
            <a:pPr algn="ctr"/>
            <a:r>
              <a:rPr lang="en-US" sz="1500" b="1" dirty="0"/>
              <a:t>For more information please contact Shirley Scott at </a:t>
            </a:r>
            <a:r>
              <a:rPr lang="en-US" sz="1500" b="1" dirty="0">
                <a:hlinkClick r:id="rId10"/>
              </a:rPr>
              <a:t>sscott9@uic.edu</a:t>
            </a:r>
            <a:r>
              <a:rPr lang="en-US" sz="1500" b="1" dirty="0"/>
              <a:t>  </a:t>
            </a:r>
          </a:p>
        </p:txBody>
      </p:sp>
      <p:sp>
        <p:nvSpPr>
          <p:cNvPr id="15" name="TextBox 14"/>
          <p:cNvSpPr txBox="1"/>
          <p:nvPr/>
        </p:nvSpPr>
        <p:spPr>
          <a:xfrm>
            <a:off x="25433" y="152400"/>
            <a:ext cx="4212053" cy="1162947"/>
          </a:xfrm>
          <a:prstGeom prst="rect">
            <a:avLst/>
          </a:prstGeom>
          <a:solidFill>
            <a:schemeClr val="bg1"/>
          </a:solidFill>
          <a:ln w="38100">
            <a:solidFill>
              <a:schemeClr val="tx1"/>
            </a:solidFill>
          </a:ln>
        </p:spPr>
        <p:txBody>
          <a:bodyPr wrap="square" rtlCol="0">
            <a:spAutoFit/>
          </a:bodyPr>
          <a:lstStyle/>
          <a:p>
            <a:pPr algn="ctr">
              <a:lnSpc>
                <a:spcPct val="107000"/>
              </a:lnSpc>
              <a:spcAft>
                <a:spcPts val="600"/>
              </a:spcAft>
            </a:pPr>
            <a:r>
              <a:rPr lang="en-US" b="1" i="1" dirty="0">
                <a:latin typeface="Calibri" panose="020F0502020204030204" pitchFamily="34" charset="0"/>
                <a:ea typeface="Calibri" panose="020F0502020204030204" pitchFamily="34" charset="0"/>
                <a:cs typeface="Times New Roman" panose="02020603050405020304" pitchFamily="18" charset="0"/>
              </a:rPr>
              <a:t> </a:t>
            </a:r>
            <a:r>
              <a:rPr lang="en-US" b="1" i="1" dirty="0">
                <a:solidFill>
                  <a:srgbClr val="0070C0"/>
                </a:solidFill>
                <a:ea typeface="Calibri" panose="020F0502020204030204" pitchFamily="34" charset="0"/>
                <a:cs typeface="Times New Roman" panose="02020603050405020304" pitchFamily="18" charset="0"/>
              </a:rPr>
              <a:t>I PROMOTE IL</a:t>
            </a:r>
          </a:p>
          <a:p>
            <a:pPr algn="ctr">
              <a:lnSpc>
                <a:spcPct val="107000"/>
              </a:lnSpc>
              <a:spcAft>
                <a:spcPts val="600"/>
              </a:spcAft>
            </a:pPr>
            <a:r>
              <a:rPr lang="en-US" sz="1100" dirty="0">
                <a:ea typeface="Calibri" panose="020F0502020204030204" pitchFamily="34" charset="0"/>
                <a:cs typeface="Times New Roman" panose="02020603050405020304" pitchFamily="18" charset="0"/>
              </a:rPr>
              <a:t>(</a:t>
            </a:r>
            <a:r>
              <a:rPr lang="en-US" sz="1100" b="1" dirty="0">
                <a:ea typeface="Calibri" panose="020F0502020204030204" pitchFamily="34" charset="0"/>
                <a:cs typeface="Times New Roman" panose="02020603050405020304" pitchFamily="18" charset="0"/>
              </a:rPr>
              <a:t>Innovations to ImPROve Maternal OuTcomEs in Illinois</a:t>
            </a:r>
            <a:r>
              <a:rPr lang="en-US" sz="1100" dirty="0">
                <a:ea typeface="Calibri" panose="020F0502020204030204" pitchFamily="34" charset="0"/>
                <a:cs typeface="Times New Roman" panose="02020603050405020304" pitchFamily="18" charset="0"/>
              </a:rPr>
              <a: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US" sz="1100" dirty="0">
                <a:ea typeface="Calibri" panose="020F0502020204030204" pitchFamily="34" charset="0"/>
                <a:cs typeface="Times New Roman" panose="02020603050405020304" pitchFamily="18" charset="0"/>
              </a:rPr>
              <a:t>HRSA-State Maternal Health Innovation Program</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600"/>
              </a:spcAft>
            </a:pPr>
            <a:r>
              <a:rPr lang="en-US" sz="1100" b="1" dirty="0">
                <a:solidFill>
                  <a:srgbClr val="0070C0"/>
                </a:solidFill>
                <a:ea typeface="Calibri" panose="020F0502020204030204" pitchFamily="34" charset="0"/>
                <a:cs typeface="Times New Roman" panose="02020603050405020304" pitchFamily="18" charset="0"/>
              </a:rPr>
              <a:t>University of Illinois at Chicago</a:t>
            </a:r>
            <a:endParaRPr lang="en-US" sz="11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3130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9FB53-311B-43CA-B7CE-1F80A678A235}" type="slidenum">
              <a:rPr lang="en-US" altLang="en-US" smtClean="0"/>
              <a:pPr>
                <a:defRPr/>
              </a:pPr>
              <a:t>64</a:t>
            </a:fld>
            <a:endParaRPr lang="en-US" altLang="en-US"/>
          </a:p>
        </p:txBody>
      </p:sp>
      <p:sp>
        <p:nvSpPr>
          <p:cNvPr id="3" name="Content Placeholder 2"/>
          <p:cNvSpPr txBox="1">
            <a:spLocks/>
          </p:cNvSpPr>
          <p:nvPr/>
        </p:nvSpPr>
        <p:spPr>
          <a:xfrm>
            <a:off x="0" y="1143000"/>
            <a:ext cx="9139451" cy="5257800"/>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F58466"/>
              </a:buClr>
              <a:buNone/>
              <a:defRPr/>
            </a:pPr>
            <a:r>
              <a:rPr lang="en-US" dirty="0" smtClean="0">
                <a:solidFill>
                  <a:srgbClr val="004990"/>
                </a:solidFill>
              </a:rPr>
              <a:t>Thank you to ILPQC partners and collaborators:</a:t>
            </a:r>
          </a:p>
          <a:p>
            <a:pPr marL="0" indent="0" algn="ctr">
              <a:buClr>
                <a:srgbClr val="F58466"/>
              </a:buClr>
              <a:buNone/>
              <a:defRPr/>
            </a:pPr>
            <a:endParaRPr lang="en-US" dirty="0"/>
          </a:p>
        </p:txBody>
      </p:sp>
      <p:sp>
        <p:nvSpPr>
          <p:cNvPr id="4" name="Title 1"/>
          <p:cNvSpPr txBox="1">
            <a:spLocks/>
          </p:cNvSpPr>
          <p:nvPr/>
        </p:nvSpPr>
        <p:spPr bwMode="auto">
          <a:xfrm>
            <a:off x="3048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ヒラギノ角ゴ Pro W3" pitchFamily="116" charset="-128"/>
              </a:defRPr>
            </a:lvl1pPr>
            <a:lvl2pPr marL="742950" indent="-285750">
              <a:defRPr sz="2400" b="1">
                <a:solidFill>
                  <a:schemeClr val="tx1"/>
                </a:solidFill>
                <a:latin typeface="Arial" panose="020B0604020202020204" pitchFamily="34" charset="0"/>
                <a:ea typeface="ヒラギノ角ゴ Pro W3" pitchFamily="116" charset="-128"/>
              </a:defRPr>
            </a:lvl2pPr>
            <a:lvl3pPr marL="1143000" indent="-228600">
              <a:defRPr sz="2400" b="1">
                <a:solidFill>
                  <a:schemeClr val="tx1"/>
                </a:solidFill>
                <a:latin typeface="Arial" panose="020B0604020202020204" pitchFamily="34" charset="0"/>
                <a:ea typeface="ヒラギノ角ゴ Pro W3" pitchFamily="116" charset="-128"/>
              </a:defRPr>
            </a:lvl3pPr>
            <a:lvl4pPr marL="1600200" indent="-228600">
              <a:defRPr sz="2400" b="1">
                <a:solidFill>
                  <a:schemeClr val="tx1"/>
                </a:solidFill>
                <a:latin typeface="Arial" panose="020B0604020202020204" pitchFamily="34" charset="0"/>
                <a:ea typeface="ヒラギノ角ゴ Pro W3" pitchFamily="116" charset="-128"/>
              </a:defRPr>
            </a:lvl4pPr>
            <a:lvl5pPr marL="2057400" indent="-228600">
              <a:defRPr sz="2400" b="1">
                <a:solidFill>
                  <a:schemeClr val="tx1"/>
                </a:solidFill>
                <a:latin typeface="Arial" panose="020B0604020202020204" pitchFamily="34" charset="0"/>
                <a:ea typeface="ヒラギノ角ゴ Pro W3" pitchFamily="116"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6"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6"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6"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ヒラギノ角ゴ Pro W3" pitchFamily="116" charset="-128"/>
              </a:defRPr>
            </a:lvl9pPr>
          </a:lstStyle>
          <a:p>
            <a:pPr eaLnBrk="1" hangingPunct="1"/>
            <a:r>
              <a:rPr lang="en-US" altLang="en-US" sz="4400" dirty="0" smtClean="0">
                <a:solidFill>
                  <a:srgbClr val="F58466"/>
                </a:solidFill>
                <a:latin typeface="Goudy Old Style" panose="02020502050305020303" pitchFamily="18" charset="0"/>
                <a:ea typeface="MS PGothic" panose="020B0600070205080204" pitchFamily="34" charset="-128"/>
              </a:rPr>
              <a:t>We are all in this together.</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39" y="1923552"/>
            <a:ext cx="2447361" cy="66724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7481" y="1905000"/>
            <a:ext cx="2712987" cy="689458"/>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r="51738"/>
          <a:stretch/>
        </p:blipFill>
        <p:spPr>
          <a:xfrm>
            <a:off x="238569" y="2743200"/>
            <a:ext cx="1955261" cy="851477"/>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43309" y="3429000"/>
            <a:ext cx="1623630" cy="1393871"/>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35983" y="2743200"/>
            <a:ext cx="1460017" cy="1032962"/>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38400" y="4038600"/>
            <a:ext cx="1752600" cy="1147953"/>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030" y="3962400"/>
            <a:ext cx="2619587" cy="533400"/>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15445" y="2819400"/>
            <a:ext cx="2928555" cy="526650"/>
          </a:xfrm>
          <a:prstGeom prst="rect">
            <a:avLst/>
          </a:prstGeom>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33600" y="5410200"/>
            <a:ext cx="2105006" cy="585469"/>
          </a:xfrm>
          <a:prstGeom prst="rect">
            <a:avLst/>
          </a:prstGeom>
        </p:spPr>
      </p:pic>
      <p:pic>
        <p:nvPicPr>
          <p:cNvPr id="21" name="Picture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24051" y="4925324"/>
            <a:ext cx="1807591" cy="1018276"/>
          </a:xfrm>
          <a:prstGeom prst="rect">
            <a:avLst/>
          </a:prstGeom>
        </p:spPr>
      </p:pic>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78370" y="4953000"/>
            <a:ext cx="2127437" cy="774027"/>
          </a:xfrm>
          <a:prstGeom prst="rect">
            <a:avLst/>
          </a:prstGeom>
        </p:spPr>
      </p:pic>
      <p:pic>
        <p:nvPicPr>
          <p:cNvPr id="23" name="Picture 2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343559" y="4953000"/>
            <a:ext cx="2429874" cy="893143"/>
          </a:xfrm>
          <a:prstGeom prst="rect">
            <a:avLst/>
          </a:prstGeom>
        </p:spPr>
      </p:pic>
      <p:pic>
        <p:nvPicPr>
          <p:cNvPr id="24" name="Picture 23"/>
          <p:cNvPicPr>
            <a:picLocks noChangeAspect="1"/>
          </p:cNvPicPr>
          <p:nvPr/>
        </p:nvPicPr>
        <p:blipFill rotWithShape="1">
          <a:blip r:embed="rId15" cstate="print">
            <a:extLst>
              <a:ext uri="{28A0092B-C50C-407E-A947-70E740481C1C}">
                <a14:useLocalDpi xmlns:a14="http://schemas.microsoft.com/office/drawing/2010/main" val="0"/>
              </a:ext>
            </a:extLst>
          </a:blip>
          <a:srcRect l="7801" r="3631"/>
          <a:stretch/>
        </p:blipFill>
        <p:spPr>
          <a:xfrm>
            <a:off x="2483759" y="1752600"/>
            <a:ext cx="1611559" cy="1023502"/>
          </a:xfrm>
          <a:prstGeom prst="rect">
            <a:avLst/>
          </a:prstGeom>
        </p:spPr>
      </p:pic>
      <p:pic>
        <p:nvPicPr>
          <p:cNvPr id="25" name="Picture 2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22101" y="3028833"/>
            <a:ext cx="1821299" cy="857367"/>
          </a:xfrm>
          <a:prstGeom prst="rect">
            <a:avLst/>
          </a:prstGeom>
        </p:spPr>
      </p:pic>
      <p:pic>
        <p:nvPicPr>
          <p:cNvPr id="26" name="Picture 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012909" y="1721666"/>
            <a:ext cx="1934100" cy="532247"/>
          </a:xfrm>
          <a:prstGeom prst="rect">
            <a:avLst/>
          </a:prstGeom>
        </p:spPr>
      </p:pic>
      <p:pic>
        <p:nvPicPr>
          <p:cNvPr id="5" name="Picture 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558283" y="3962133"/>
            <a:ext cx="2000425" cy="769687"/>
          </a:xfrm>
          <a:prstGeom prst="rect">
            <a:avLst/>
          </a:prstGeom>
        </p:spPr>
      </p:pic>
      <p:sp>
        <p:nvSpPr>
          <p:cNvPr id="6" name="TextBox 5"/>
          <p:cNvSpPr txBox="1"/>
          <p:nvPr/>
        </p:nvSpPr>
        <p:spPr>
          <a:xfrm>
            <a:off x="7034480" y="2296948"/>
            <a:ext cx="1912529" cy="584775"/>
          </a:xfrm>
          <a:prstGeom prst="rect">
            <a:avLst/>
          </a:prstGeom>
          <a:noFill/>
        </p:spPr>
        <p:txBody>
          <a:bodyPr wrap="square" rtlCol="0">
            <a:spAutoFit/>
          </a:bodyPr>
          <a:lstStyle/>
          <a:p>
            <a:pPr algn="r"/>
            <a:r>
              <a:rPr lang="en-US" sz="800" dirty="0" smtClean="0"/>
              <a:t>Perinatal Advisory Committee</a:t>
            </a:r>
          </a:p>
          <a:p>
            <a:pPr algn="r"/>
            <a:r>
              <a:rPr lang="en-US" sz="800" dirty="0" smtClean="0"/>
              <a:t>State Perinatal Quality Council </a:t>
            </a:r>
          </a:p>
          <a:p>
            <a:pPr algn="r"/>
            <a:r>
              <a:rPr lang="en-US" sz="800" dirty="0" smtClean="0"/>
              <a:t>Maternal Mortality Review Committee</a:t>
            </a:r>
          </a:p>
          <a:p>
            <a:pPr algn="r"/>
            <a:r>
              <a:rPr lang="en-US" sz="800" dirty="0" smtClean="0"/>
              <a:t>Regionalized Perinatal System</a:t>
            </a:r>
            <a:endParaRPr lang="en-US" sz="800" dirty="0"/>
          </a:p>
        </p:txBody>
      </p:sp>
    </p:spTree>
    <p:extLst>
      <p:ext uri="{BB962C8B-B14F-4D97-AF65-F5344CB8AC3E}">
        <p14:creationId xmlns:p14="http://schemas.microsoft.com/office/powerpoint/2010/main" val="14836801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3886200"/>
          </a:xfrm>
          <a:prstGeom prst="rect">
            <a:avLst/>
          </a:prstGeom>
        </p:spPr>
      </p:pic>
      <p:sp>
        <p:nvSpPr>
          <p:cNvPr id="22" name="Rectangle 21"/>
          <p:cNvSpPr/>
          <p:nvPr/>
        </p:nvSpPr>
        <p:spPr>
          <a:xfrm>
            <a:off x="0" y="4942644"/>
            <a:ext cx="9144000" cy="19153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rved Up Ribbon 1"/>
          <p:cNvSpPr/>
          <p:nvPr/>
        </p:nvSpPr>
        <p:spPr>
          <a:xfrm>
            <a:off x="76200" y="3261695"/>
            <a:ext cx="9067800" cy="1295400"/>
          </a:xfrm>
          <a:prstGeom prst="ellipseRibbon2">
            <a:avLst>
              <a:gd name="adj1" fmla="val 50077"/>
              <a:gd name="adj2" fmla="val 55689"/>
              <a:gd name="adj3" fmla="val 30688"/>
            </a:avLst>
          </a:prstGeom>
          <a:solidFill>
            <a:srgbClr val="F58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895600" y="3324620"/>
            <a:ext cx="4038600" cy="584775"/>
          </a:xfrm>
          <a:prstGeom prst="rect">
            <a:avLst/>
          </a:prstGeom>
          <a:noFill/>
        </p:spPr>
        <p:txBody>
          <a:bodyPr wrap="square" rtlCol="0">
            <a:spAutoFit/>
          </a:bodyPr>
          <a:lstStyle/>
          <a:p>
            <a:r>
              <a:rPr lang="en-US" sz="3200" b="1" dirty="0" smtClean="0">
                <a:solidFill>
                  <a:srgbClr val="004990"/>
                </a:solidFill>
                <a:latin typeface="Goudy Old Style" panose="02020502050305020303" pitchFamily="18" charset="0"/>
              </a:rPr>
              <a:t>THANKS TO OUR</a:t>
            </a:r>
            <a:endParaRPr lang="en-US" sz="3200" b="1" dirty="0">
              <a:solidFill>
                <a:srgbClr val="004990"/>
              </a:solidFill>
              <a:latin typeface="Goudy Old Style" panose="02020502050305020303" pitchFamily="18" charset="0"/>
            </a:endParaRPr>
          </a:p>
        </p:txBody>
      </p:sp>
      <p:sp>
        <p:nvSpPr>
          <p:cNvPr id="5" name="Rectangle 4"/>
          <p:cNvSpPr/>
          <p:nvPr/>
        </p:nvSpPr>
        <p:spPr>
          <a:xfrm>
            <a:off x="3678451" y="4353580"/>
            <a:ext cx="1846980" cy="523220"/>
          </a:xfrm>
          <a:prstGeom prst="rect">
            <a:avLst/>
          </a:prstGeom>
        </p:spPr>
        <p:txBody>
          <a:bodyPr wrap="none">
            <a:spAutoFit/>
          </a:bodyPr>
          <a:lstStyle/>
          <a:p>
            <a:r>
              <a:rPr lang="en-US" sz="2800" b="1" dirty="0" smtClean="0">
                <a:solidFill>
                  <a:srgbClr val="004990"/>
                </a:solidFill>
                <a:latin typeface="Goudy Old Style" panose="02020502050305020303" pitchFamily="18" charset="0"/>
              </a:rPr>
              <a:t>FUNDERS</a:t>
            </a:r>
            <a:endParaRPr lang="en-US" sz="2800" b="1" dirty="0">
              <a:solidFill>
                <a:srgbClr val="004990"/>
              </a:solidFill>
              <a:latin typeface="Goudy Old Style" panose="02020502050305020303" pitchFamily="18"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1663" y="5192824"/>
            <a:ext cx="2438399" cy="700561"/>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20883" y="5101399"/>
            <a:ext cx="1852841" cy="860671"/>
          </a:xfrm>
          <a:prstGeom prst="rect">
            <a:avLst/>
          </a:prstGeom>
        </p:spPr>
      </p:pic>
      <p:pic>
        <p:nvPicPr>
          <p:cNvPr id="21" name="Picture 2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28640" y="4926793"/>
            <a:ext cx="2391559" cy="1169207"/>
          </a:xfrm>
          <a:prstGeom prst="rect">
            <a:avLst/>
          </a:prstGeom>
        </p:spPr>
      </p:pic>
      <p:pic>
        <p:nvPicPr>
          <p:cNvPr id="1026" name="Picture 2" descr="Image result for cdc"/>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120277" y="4926793"/>
            <a:ext cx="1469069" cy="11164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2900" y="6043286"/>
            <a:ext cx="8648700" cy="369332"/>
          </a:xfrm>
          <a:prstGeom prst="rect">
            <a:avLst/>
          </a:prstGeom>
        </p:spPr>
        <p:txBody>
          <a:bodyPr wrap="square">
            <a:spAutoFit/>
          </a:bodyPr>
          <a:lstStyle/>
          <a:p>
            <a:pPr algn="ctr">
              <a:buClr>
                <a:srgbClr val="F58466"/>
              </a:buClr>
              <a:defRPr/>
            </a:pPr>
            <a:r>
              <a:rPr lang="en-US" dirty="0"/>
              <a:t>Email  </a:t>
            </a:r>
            <a:r>
              <a:rPr lang="en-US" dirty="0">
                <a:hlinkClick r:id="rId8"/>
              </a:rPr>
              <a:t>info@ilpqc.org</a:t>
            </a:r>
            <a:r>
              <a:rPr lang="en-US" dirty="0"/>
              <a:t> or visit us at </a:t>
            </a:r>
            <a:r>
              <a:rPr lang="en-US" dirty="0">
                <a:hlinkClick r:id="rId9"/>
              </a:rPr>
              <a:t>www.ilpqc.org</a:t>
            </a:r>
            <a:endParaRPr lang="en-US" sz="1600" dirty="0"/>
          </a:p>
        </p:txBody>
      </p:sp>
    </p:spTree>
    <p:extLst>
      <p:ext uri="{BB962C8B-B14F-4D97-AF65-F5344CB8AC3E}">
        <p14:creationId xmlns:p14="http://schemas.microsoft.com/office/powerpoint/2010/main" val="23377418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1102"/>
            <a:ext cx="8229600" cy="1143000"/>
          </a:xfrm>
          <a:noFill/>
        </p:spPr>
        <p:txBody>
          <a:bodyPr/>
          <a:lstStyle/>
          <a:p>
            <a:pPr algn="l" eaLnBrk="1" hangingPunct="1"/>
            <a:r>
              <a:rPr lang="en-US" altLang="en-US" sz="4000" b="1" dirty="0" smtClean="0">
                <a:solidFill>
                  <a:srgbClr val="F58466"/>
                </a:solidFill>
                <a:latin typeface="Goudy Old Style" pitchFamily="18" charset="0"/>
              </a:rPr>
              <a:t>Agenda</a:t>
            </a:r>
          </a:p>
        </p:txBody>
      </p:sp>
      <p:sp>
        <p:nvSpPr>
          <p:cNvPr id="2" name="Content Placeholder 1"/>
          <p:cNvSpPr>
            <a:spLocks noGrp="1"/>
          </p:cNvSpPr>
          <p:nvPr>
            <p:ph idx="1"/>
          </p:nvPr>
        </p:nvSpPr>
        <p:spPr>
          <a:xfrm>
            <a:off x="457200" y="1146516"/>
            <a:ext cx="8229600" cy="4525963"/>
          </a:xfrm>
        </p:spPr>
        <p:txBody>
          <a:bodyPr/>
          <a:lstStyle/>
          <a:p>
            <a:r>
              <a:rPr lang="en-US" sz="1800" dirty="0" smtClean="0"/>
              <a:t>9-9:30am: Welcome &amp; Overview; Working Together in 2020: Celebrating MNO-OB, IPLARC, and IPAC; and Launching Promoting Vaginal Birth, Ann Borders, MD, MSc, MPH</a:t>
            </a:r>
          </a:p>
          <a:p>
            <a:r>
              <a:rPr lang="en-US" sz="1800" dirty="0" smtClean="0"/>
              <a:t>9:30-10:15am: OB Teams Panel: Sharing Strategies for Success for Obstetric QI Initiatives</a:t>
            </a:r>
          </a:p>
          <a:p>
            <a:pPr lvl="1"/>
            <a:r>
              <a:rPr lang="en-US" sz="1800" dirty="0" smtClean="0"/>
              <a:t>Barbara </a:t>
            </a:r>
            <a:r>
              <a:rPr lang="en-US" sz="1800" dirty="0" err="1" smtClean="0"/>
              <a:t>Parilla</a:t>
            </a:r>
            <a:r>
              <a:rPr lang="en-US" sz="1800" dirty="0" smtClean="0"/>
              <a:t>, MD, FACOG, FASAM- Attending, Rush Medical Group; Meg Puente, MSN, RNC-OB, C-EFM- Clinical Nurse Educator, Rush Medical Group</a:t>
            </a:r>
          </a:p>
          <a:p>
            <a:pPr lvl="1"/>
            <a:r>
              <a:rPr lang="en-US" sz="1800" dirty="0" smtClean="0"/>
              <a:t>Beth Plunkett, MD, MPH- Attending, </a:t>
            </a:r>
            <a:r>
              <a:rPr lang="en-US" sz="1800" dirty="0" err="1" smtClean="0"/>
              <a:t>NorthShore</a:t>
            </a:r>
            <a:r>
              <a:rPr lang="en-US" sz="1800" dirty="0" smtClean="0"/>
              <a:t> University </a:t>
            </a:r>
            <a:r>
              <a:rPr lang="en-US" sz="1800" dirty="0" err="1" smtClean="0"/>
              <a:t>HealthSystem</a:t>
            </a:r>
            <a:endParaRPr lang="en-US" sz="1800" dirty="0" smtClean="0"/>
          </a:p>
          <a:p>
            <a:pPr lvl="1"/>
            <a:r>
              <a:rPr lang="en-US" sz="1800" dirty="0" smtClean="0"/>
              <a:t>Lori Stevenson, MSN, RNC-OB, CNML, CPPS, ASQ-SSBB- Senior Performance Improvement Consultant, Women &amp; Infants, Barnes Jewish Hospital</a:t>
            </a:r>
          </a:p>
          <a:p>
            <a:pPr lvl="1"/>
            <a:r>
              <a:rPr lang="en-US" sz="1800" dirty="0" smtClean="0"/>
              <a:t>Patricia Baker, RN, BSN, CLC- Ob Manager, SSM Health St. Mary’s Hospital- Centralia</a:t>
            </a:r>
            <a:endParaRPr lang="en-US" sz="1800" b="1" dirty="0" smtClean="0"/>
          </a:p>
          <a:p>
            <a:r>
              <a:rPr lang="en-US" sz="1800" dirty="0" smtClean="0"/>
              <a:t>10:15-10:25am: Break</a:t>
            </a:r>
          </a:p>
          <a:p>
            <a:r>
              <a:rPr lang="en-US" sz="1800" dirty="0" smtClean="0"/>
              <a:t>10:25-11:10am: Promoting Vaginal Birth: Lessons Learned from FPQC, Jessica </a:t>
            </a:r>
            <a:r>
              <a:rPr lang="en-US" sz="1800" dirty="0" err="1" smtClean="0"/>
              <a:t>Brumley</a:t>
            </a:r>
            <a:r>
              <a:rPr lang="en-US" sz="1800" dirty="0" smtClean="0"/>
              <a:t>, CNM, PhD</a:t>
            </a:r>
          </a:p>
          <a:p>
            <a:r>
              <a:rPr lang="en-US" sz="1800" dirty="0" smtClean="0"/>
              <a:t>11:10-11:30am: Unpacking the PVB Toolkit, Ann Borders</a:t>
            </a:r>
          </a:p>
          <a:p>
            <a:endParaRPr lang="en-US" sz="1800" dirty="0" smtClean="0"/>
          </a:p>
          <a:p>
            <a:endParaRPr lang="en-US" sz="1800" dirty="0" smtClean="0"/>
          </a:p>
          <a:p>
            <a:endParaRPr lang="en-US" sz="1800" dirty="0"/>
          </a:p>
        </p:txBody>
      </p:sp>
    </p:spTree>
    <p:extLst>
      <p:ext uri="{BB962C8B-B14F-4D97-AF65-F5344CB8AC3E}">
        <p14:creationId xmlns:p14="http://schemas.microsoft.com/office/powerpoint/2010/main" val="4284427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1102"/>
            <a:ext cx="8229600" cy="1143000"/>
          </a:xfrm>
          <a:noFill/>
        </p:spPr>
        <p:txBody>
          <a:bodyPr/>
          <a:lstStyle/>
          <a:p>
            <a:pPr algn="l" eaLnBrk="1" hangingPunct="1"/>
            <a:r>
              <a:rPr lang="en-US" altLang="en-US" sz="4000" b="1" dirty="0" smtClean="0">
                <a:solidFill>
                  <a:srgbClr val="F58466"/>
                </a:solidFill>
                <a:latin typeface="Goudy Old Style" pitchFamily="18" charset="0"/>
              </a:rPr>
              <a:t>Agenda (continued)</a:t>
            </a:r>
          </a:p>
        </p:txBody>
      </p:sp>
      <p:sp>
        <p:nvSpPr>
          <p:cNvPr id="2" name="Content Placeholder 1"/>
          <p:cNvSpPr>
            <a:spLocks noGrp="1"/>
          </p:cNvSpPr>
          <p:nvPr>
            <p:ph idx="1"/>
          </p:nvPr>
        </p:nvSpPr>
        <p:spPr>
          <a:xfrm>
            <a:off x="457200" y="1146516"/>
            <a:ext cx="8229600" cy="4525963"/>
          </a:xfrm>
        </p:spPr>
        <p:txBody>
          <a:bodyPr/>
          <a:lstStyle/>
          <a:p>
            <a:r>
              <a:rPr lang="en-US" sz="2200" dirty="0" smtClean="0"/>
              <a:t>11:30-11:40am: Team QI Excellence Awards</a:t>
            </a:r>
          </a:p>
          <a:p>
            <a:r>
              <a:rPr lang="en-US" sz="2200" dirty="0" smtClean="0"/>
              <a:t>11:40am-12:30pm: Virtual Team Storyboard Session &amp; Lunch Break (12:15pm join zoom meeting for breakout session assignments)</a:t>
            </a:r>
          </a:p>
          <a:p>
            <a:r>
              <a:rPr lang="en-US" sz="2200" dirty="0" smtClean="0"/>
              <a:t>12:30-1:15pm: Breakout Session 1: Small Group Key Discussion Topics on Implementation Barriers and Strategies for Success</a:t>
            </a:r>
          </a:p>
          <a:p>
            <a:r>
              <a:rPr lang="en-US" sz="2200" dirty="0" smtClean="0"/>
              <a:t>1:15-1:30: Join zoom meeting for breakout session assignments</a:t>
            </a:r>
          </a:p>
          <a:p>
            <a:r>
              <a:rPr lang="en-US" sz="2200" dirty="0" smtClean="0"/>
              <a:t>1:30-2:15pm: Breakout Session 2: </a:t>
            </a:r>
            <a:r>
              <a:rPr lang="en-US" sz="2200" dirty="0"/>
              <a:t>Small Group Key Discussion Topics on Implementation Barriers and Strategies for Success</a:t>
            </a:r>
          </a:p>
          <a:p>
            <a:r>
              <a:rPr lang="en-US" sz="2200" dirty="0" smtClean="0"/>
              <a:t>2:15-2:30: Break, Transition to Plenary</a:t>
            </a:r>
          </a:p>
          <a:p>
            <a:r>
              <a:rPr lang="en-US" sz="2200" dirty="0" smtClean="0"/>
              <a:t>2:30-3:00pm: A Mom’s Recovery Story, Helena </a:t>
            </a:r>
            <a:r>
              <a:rPr lang="en-US" sz="2200" dirty="0" err="1" smtClean="0"/>
              <a:t>Girouard</a:t>
            </a:r>
            <a:endParaRPr lang="en-US" sz="2200" dirty="0" smtClean="0"/>
          </a:p>
          <a:p>
            <a:r>
              <a:rPr lang="en-US" sz="2200" dirty="0" smtClean="0"/>
              <a:t>3:00-3:15pm: Wrap Up &amp; Next Steps for 2020</a:t>
            </a:r>
            <a:endParaRPr lang="en-US" sz="2200" dirty="0"/>
          </a:p>
          <a:p>
            <a:pPr lvl="1"/>
            <a:endParaRPr lang="en-US" sz="2200" dirty="0"/>
          </a:p>
          <a:p>
            <a:endParaRPr lang="en-US" sz="2200" dirty="0"/>
          </a:p>
          <a:p>
            <a:endParaRPr lang="en-US" sz="2200" dirty="0" smtClean="0"/>
          </a:p>
          <a:p>
            <a:endParaRPr lang="en-US" sz="2200" dirty="0"/>
          </a:p>
        </p:txBody>
      </p:sp>
    </p:spTree>
    <p:extLst>
      <p:ext uri="{BB962C8B-B14F-4D97-AF65-F5344CB8AC3E}">
        <p14:creationId xmlns:p14="http://schemas.microsoft.com/office/powerpoint/2010/main" val="987443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F58466"/>
                </a:solidFill>
                <a:latin typeface="Goudy Old Style" pitchFamily="18" charset="0"/>
              </a:rPr>
              <a:t>Navigating The virtual meeting</a:t>
            </a:r>
            <a:endParaRPr lang="en-US" sz="4000" b="1" dirty="0">
              <a:solidFill>
                <a:srgbClr val="F58466"/>
              </a:solidFill>
              <a:latin typeface="Goudy Old Style" pitchFamily="18" charset="0"/>
            </a:endParaRPr>
          </a:p>
        </p:txBody>
      </p:sp>
      <p:sp>
        <p:nvSpPr>
          <p:cNvPr id="5" name="Text Placeholder 4"/>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9</a:t>
            </a:fld>
            <a:endParaRPr lang="en-US" altLang="en-US"/>
          </a:p>
        </p:txBody>
      </p:sp>
    </p:spTree>
    <p:extLst>
      <p:ext uri="{BB962C8B-B14F-4D97-AF65-F5344CB8AC3E}">
        <p14:creationId xmlns:p14="http://schemas.microsoft.com/office/powerpoint/2010/main" val="921851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57926</TotalTime>
  <Words>3833</Words>
  <Application>Microsoft Office PowerPoint</Application>
  <PresentationFormat>On-screen Show (4:3)</PresentationFormat>
  <Paragraphs>573</Paragraphs>
  <Slides>65</Slides>
  <Notes>51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65</vt:i4>
      </vt:variant>
    </vt:vector>
  </HeadingPairs>
  <TitlesOfParts>
    <vt:vector size="77" baseType="lpstr">
      <vt:lpstr>ＭＳ Ｐゴシック</vt:lpstr>
      <vt:lpstr>ＭＳ Ｐゴシック</vt:lpstr>
      <vt:lpstr>Arial</vt:lpstr>
      <vt:lpstr>Britannic Bold</vt:lpstr>
      <vt:lpstr>Calibri</vt:lpstr>
      <vt:lpstr>Goudy Old Style</vt:lpstr>
      <vt:lpstr>Times New Roman</vt:lpstr>
      <vt:lpstr>Wingdings</vt:lpstr>
      <vt:lpstr>Wingdings 2</vt:lpstr>
      <vt:lpstr>Office Theme</vt:lpstr>
      <vt:lpstr>5_Office Theme</vt:lpstr>
      <vt:lpstr>1_Office Theme</vt:lpstr>
      <vt:lpstr>PowerPoint Presentation</vt:lpstr>
      <vt:lpstr>Welcome! ILPQC Obstetric  Virtual Face to Face Meeting</vt:lpstr>
      <vt:lpstr>Conference Objectives</vt:lpstr>
      <vt:lpstr>ONA Approval Statement</vt:lpstr>
      <vt:lpstr>Criteria for Successful  Completion</vt:lpstr>
      <vt:lpstr>Disclosures</vt:lpstr>
      <vt:lpstr>Agenda</vt:lpstr>
      <vt:lpstr>Agenda (continued)</vt:lpstr>
      <vt:lpstr>Navigating The virtual meeting</vt:lpstr>
      <vt:lpstr>Participant eFolder Overview</vt:lpstr>
      <vt:lpstr>Virtual Storyboards Session 11:40pm – 12:30pm</vt:lpstr>
      <vt:lpstr>Virtual Storyboards Session 11:40pm – 12:30pm</vt:lpstr>
      <vt:lpstr>Breakout Session  Initial Steps</vt:lpstr>
      <vt:lpstr>PowerPoint Presentation</vt:lpstr>
      <vt:lpstr>MNO Materials Order</vt:lpstr>
      <vt:lpstr>Welcome &amp; Overview: Working Together in 2020: Celebrating MNO-OB, IPLARC, and IPAC and Launching Promoting Vaginal Birth </vt:lpstr>
      <vt:lpstr>Overview</vt:lpstr>
      <vt:lpstr>ILPQC Overview and Model for Improvement</vt:lpstr>
      <vt:lpstr>Illinois Perinatal Quality Collaborative (ILPQC)</vt:lpstr>
      <vt:lpstr>ILPQC Infrastructure</vt:lpstr>
      <vt:lpstr>ILPQC Central Team</vt:lpstr>
      <vt:lpstr>ILPQC: Using QI to Build Hospital Capacity to Drive Systems &amp; Culture Change</vt:lpstr>
      <vt:lpstr>Supporting each other during covid-19</vt:lpstr>
      <vt:lpstr>COVID-19</vt:lpstr>
      <vt:lpstr>PowerPoint Presentation</vt:lpstr>
      <vt:lpstr>Increasing access to home blood pressure cuff kits</vt:lpstr>
      <vt:lpstr>Finishing strong and preparing for sustainability </vt:lpstr>
      <vt:lpstr>Mothers and Newborns affected by Opioids- OB</vt:lpstr>
      <vt:lpstr>ASAM Treatment of OUD  Buprenorphine Waiver Courses</vt:lpstr>
      <vt:lpstr>Key Strategies for Success Across Perinatal Networks</vt:lpstr>
      <vt:lpstr>PowerPoint Presentation</vt:lpstr>
      <vt:lpstr>Foundations for Success: MNO Structure Measures in Place</vt:lpstr>
      <vt:lpstr>Achieving MNO-OB AIMs Screening Patients on L&amp;D</vt:lpstr>
      <vt:lpstr>Achieving MNO-OB AIMs Medication Assisted Treatment</vt:lpstr>
      <vt:lpstr>Achieving MNO-OB AIMs Linking to Recovery Treatment Services</vt:lpstr>
      <vt:lpstr>What’s Next for MNO:  Crossing the Finish Line</vt:lpstr>
      <vt:lpstr>Improving Together Received Maternal Education</vt:lpstr>
      <vt:lpstr>Improving Together: Screening Patients Prenatal</vt:lpstr>
      <vt:lpstr>Improving Together: Narcan Counseling</vt:lpstr>
      <vt:lpstr>Sustain the Gains: Transition to Sustainability</vt:lpstr>
      <vt:lpstr>ILPQC Immediate Postpartum  LARC Initiative</vt:lpstr>
      <vt:lpstr>PowerPoint Presentation</vt:lpstr>
      <vt:lpstr>PowerPoint Presentation</vt:lpstr>
      <vt:lpstr>IPLARC during COVID</vt:lpstr>
      <vt:lpstr>ILPQC Improving Postpartum  Access to Care (IPAC) Initiative</vt:lpstr>
      <vt:lpstr>PowerPoint Presentation</vt:lpstr>
      <vt:lpstr>PowerPoint Presentation</vt:lpstr>
      <vt:lpstr>PowerPoint Presentation</vt:lpstr>
      <vt:lpstr>PowerPoint Presentation</vt:lpstr>
      <vt:lpstr>Promoting vaginal birth (Pvb) launch</vt:lpstr>
      <vt:lpstr>Illinois NTSV C-Section Rate Data</vt:lpstr>
      <vt:lpstr>Promoting Vaginal Birth (PVB)   What will we focus on? </vt:lpstr>
      <vt:lpstr>PVB Smart Aim: To support vaginal birth and reduce primary cesareans to reach the Healthy People goal for low risk cesarean section target rate of 24.7% by December 2021</vt:lpstr>
      <vt:lpstr>PowerPoint Presentation</vt:lpstr>
      <vt:lpstr>Processes or Protocols for Identification and Response to Fetal Heart Rate Abnormalities in Labor</vt:lpstr>
      <vt:lpstr>Process to Review and Share Provider-Level Data for NTSV Rates with Clinical Providers</vt:lpstr>
      <vt:lpstr>Use ACOG/SMFM Labor Guidelines to Aid in Decision Making Regarding Defining Labor Challenges</vt:lpstr>
      <vt:lpstr>Process to Systematically Review/Discuss Decisions for Cesarean Deliveries</vt:lpstr>
      <vt:lpstr>Process for Shared Decision Making prior to Cesarean Delivery</vt:lpstr>
      <vt:lpstr>Processes or Protocols in Place for the Identification and Response to Labor Challenges</vt:lpstr>
      <vt:lpstr>PVB Timeline</vt:lpstr>
      <vt:lpstr>Partnerships to improve Maternal Outcomes</vt:lpstr>
      <vt:lpstr>PowerPoint Presentation</vt:lpstr>
      <vt:lpstr>PowerPoint Presentation</vt:lpstr>
      <vt:lpstr>PowerPoint Presentation</vt:lpstr>
    </vt:vector>
  </TitlesOfParts>
  <Company>State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Perinatal Quality Collaborative</dc:title>
  <dc:creator>alicia.hawkins</dc:creator>
  <cp:lastModifiedBy>Patricia Ann Lee King</cp:lastModifiedBy>
  <cp:revision>1384</cp:revision>
  <dcterms:created xsi:type="dcterms:W3CDTF">2013-06-07T18:46:59Z</dcterms:created>
  <dcterms:modified xsi:type="dcterms:W3CDTF">2020-05-20T04:10:03Z</dcterms:modified>
</cp:coreProperties>
</file>