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9"/>
  </p:notesMasterIdLst>
  <p:sldIdLst>
    <p:sldId id="1032" r:id="rId2"/>
    <p:sldId id="1033" r:id="rId3"/>
    <p:sldId id="1066" r:id="rId4"/>
    <p:sldId id="1058" r:id="rId5"/>
    <p:sldId id="1067" r:id="rId6"/>
    <p:sldId id="1059" r:id="rId7"/>
    <p:sldId id="1034" r:id="rId8"/>
    <p:sldId id="1053" r:id="rId9"/>
    <p:sldId id="1049" r:id="rId10"/>
    <p:sldId id="1071" r:id="rId11"/>
    <p:sldId id="1063" r:id="rId12"/>
    <p:sldId id="1050" r:id="rId13"/>
    <p:sldId id="1068" r:id="rId14"/>
    <p:sldId id="1070" r:id="rId15"/>
    <p:sldId id="1064" r:id="rId16"/>
    <p:sldId id="1065" r:id="rId17"/>
    <p:sldId id="103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3" clrIdx="0"/>
  <p:cmAuthor id="2" name="Weiss, Daniel" initials="W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466"/>
    <a:srgbClr val="FF217B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7" autoAdjust="0"/>
    <p:restoredTop sz="88944" autoAdjust="0"/>
  </p:normalViewPr>
  <p:slideViewPr>
    <p:cSldViewPr>
      <p:cViewPr varScale="1">
        <p:scale>
          <a:sx n="66" d="100"/>
          <a:sy n="66" d="100"/>
        </p:scale>
        <p:origin x="4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2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1234E4B-760D-4C12-91CE-F6FE2BFE65B3}" type="datetimeFigureOut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9399BA-D265-4DD5-B172-CF7BBEF04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lpqc.org/ilpqc-2020-virtual-neo-face-to-face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MNO-OB, MNO-Neo,</a:t>
            </a:r>
            <a:r>
              <a:rPr lang="en-US" baseline="0" dirty="0"/>
              <a:t> IPLARC, IPAC</a:t>
            </a:r>
          </a:p>
          <a:p>
            <a:endParaRPr lang="en-US" baseline="0" dirty="0"/>
          </a:p>
          <a:p>
            <a:r>
              <a:rPr lang="en-US" baseline="0" dirty="0"/>
              <a:t>Gold </a:t>
            </a:r>
            <a:r>
              <a:rPr lang="en-US" baseline="0" dirty="0">
                <a:sym typeface="Wingdings" panose="05000000000000000000" pitchFamily="2" charset="2"/>
              </a:rPr>
              <a:t> Bronze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00F9-CF10-4F94-84BB-F76AD0810D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62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https://redcap.healthlnk.org/surveys/?s=CM9LTJ9D77  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5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3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34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39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10/22/19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17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66612A4-6D1F-48D9-852B-48910445E01B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6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166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 ALL Winners *</a:t>
            </a:r>
            <a:r>
              <a:rPr lang="en-US" dirty="0" err="1"/>
              <a:t>asterics</a:t>
            </a:r>
            <a:r>
              <a:rPr lang="en-US" dirty="0"/>
              <a:t> for</a:t>
            </a:r>
            <a:r>
              <a:rPr lang="en-US" baseline="0" dirty="0"/>
              <a:t> previously winners. + for upgrading their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14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 ALL Winners *</a:t>
            </a:r>
            <a:r>
              <a:rPr lang="en-US" dirty="0" err="1"/>
              <a:t>asterics</a:t>
            </a:r>
            <a:r>
              <a:rPr lang="en-US" dirty="0"/>
              <a:t> for</a:t>
            </a:r>
            <a:r>
              <a:rPr lang="en-US" baseline="0" dirty="0"/>
              <a:t> previously winners. + for upgrading their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48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 ALL Winners *</a:t>
            </a:r>
            <a:r>
              <a:rPr lang="en-US" dirty="0" err="1"/>
              <a:t>asterics</a:t>
            </a:r>
            <a:r>
              <a:rPr lang="en-US" dirty="0"/>
              <a:t> for</a:t>
            </a:r>
            <a:r>
              <a:rPr lang="en-US" baseline="0" dirty="0"/>
              <a:t> previously winners. + for upgrading their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657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66612A4-6D1F-48D9-852B-48910445E01B}" type="slidenum">
              <a:rPr lang="en-US" smtClean="0">
                <a:latin typeface="Calibri" pitchFamily="34" charset="0"/>
              </a:rPr>
              <a:pPr eaLnBrk="1" hangingPunct="1"/>
              <a:t>7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626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endParaRPr lang="en-US" altLang="en-US" baseline="0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E33F94C-C7C4-40F1-8D43-2A90996B2406}" type="slidenum">
              <a:rPr lang="en-US" altLang="en-US">
                <a:latin typeface="Calibri" pitchFamily="34" charset="0"/>
              </a:rPr>
              <a:pPr/>
              <a:t>8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21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11:25-12:15pm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: </a:t>
            </a:r>
            <a:r>
              <a:rPr lang="en-US" sz="1200" dirty="0">
                <a:hlinkClick r:id="rId3"/>
              </a:rPr>
              <a:t>https://ilpqc.org/ilpqc-2020-virtual-neo-face-to-face/</a:t>
            </a:r>
            <a:r>
              <a:rPr lang="en-US" sz="1200" dirty="0"/>
              <a:t> Password: NEOF2F2020)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, listed alphabetically &amp; with a unique Neo identifier (i.e. Neo 1, Neo 5…)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AD7-A772-4F83-850B-482C70935EA4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8331-DEC2-4D1E-95D5-94283CB8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65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90D-0CE4-426E-81CB-E242CE6E39A4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56C-8F5E-4BF1-A54B-E96394A1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33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C6C1-0ABC-4A83-A3E1-9B004532B0F2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B1A-798E-4F1D-851E-F36AC3C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97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B97-2A19-4469-BBC1-5124779FD32E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B2-1968-4158-BBF8-33ADF3172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53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ED6-1809-467D-BA74-8EA1DF4B6FEF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8077-2CE4-4A8C-806A-F9B27078C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A54-BB09-45EF-8BE5-86E399F21075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3E2C-C682-4CCB-812E-4FD1E6CD7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9E3F-723A-48F5-86C3-1FB2ADC6C9E9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29A-B942-495A-807D-33D35310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9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EB86-460D-47CC-9347-A33D2320FEE6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943-E090-48BD-85BF-C3499FDF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62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E47-7B98-409F-8AB7-EBBB77D90BF3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FB53-311B-43CA-B7CE-1F80A678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34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7D64-CF7F-42F3-8C27-B520EE2453CF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0D0-02D5-42FB-907E-376816E2D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7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569-1CBE-4B22-934C-222D1AA93EE5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6CB7-50F3-4CEB-A4DC-7F1C42559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03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6218B61-2C44-4426-BE0D-62AFE46C727B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215A01-EBC1-45C7-9A9D-8A83BBE99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lpqc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ilpqc.org/ilpqc-2020-virtual-neo-face-to-fac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lpqc.org/ilpqc-2020-virtual-neo-face-to-fac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ilpqc.org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hyperlink" Target="http://www.ilpqc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lpqc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lpqc.org/ilpqc-2020-virtual-ob-face-to-fac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image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2" y="1225312"/>
            <a:ext cx="32146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200400" y="4343400"/>
            <a:ext cx="5410200" cy="12954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rgbClr val="898989"/>
                </a:solidFill>
              </a:rPr>
              <a:t>May 21, 2020</a:t>
            </a:r>
          </a:p>
          <a:p>
            <a:pPr eaLnBrk="1" hangingPunct="1"/>
            <a:r>
              <a:rPr lang="en-US" altLang="en-US" sz="2000" dirty="0">
                <a:solidFill>
                  <a:srgbClr val="898989"/>
                </a:solidFill>
              </a:rPr>
              <a:t>9am – 3:15pm</a:t>
            </a:r>
          </a:p>
        </p:txBody>
      </p:sp>
      <p:sp>
        <p:nvSpPr>
          <p:cNvPr id="2053" name="Title 1"/>
          <p:cNvSpPr>
            <a:spLocks noGrp="1"/>
          </p:cNvSpPr>
          <p:nvPr>
            <p:ph type="ctrTitle"/>
          </p:nvPr>
        </p:nvSpPr>
        <p:spPr>
          <a:xfrm>
            <a:off x="3048000" y="2052400"/>
            <a:ext cx="6019800" cy="16224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4990"/>
                </a:solidFill>
                <a:latin typeface="Goudy Old Style" pitchFamily="18" charset="0"/>
                <a:ea typeface="ＭＳ Ｐゴシック" pitchFamily="34" charset="-128"/>
              </a:rPr>
              <a:t>QI Excellence Awards, Virtual Storyboard Session, and Transition to Breakouts</a:t>
            </a:r>
            <a:endParaRPr lang="en-US" altLang="en-US" sz="3200" b="1" dirty="0">
              <a:solidFill>
                <a:srgbClr val="004990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52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36220" y="624523"/>
            <a:ext cx="8225614" cy="502920"/>
          </a:xfrm>
          <a:noFill/>
        </p:spPr>
        <p:txBody>
          <a:bodyPr/>
          <a:lstStyle/>
          <a:p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endParaRPr lang="en-US" sz="4000" dirty="0">
              <a:solidFill>
                <a:srgbClr val="F58466"/>
              </a:solidFill>
              <a:latin typeface="Goudy Old Style" pitchFamily="18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338328" y="1295400"/>
            <a:ext cx="8458200" cy="4525963"/>
          </a:xfrm>
        </p:spPr>
        <p:txBody>
          <a:bodyPr/>
          <a:lstStyle/>
          <a:p>
            <a:r>
              <a:rPr lang="en-US" sz="2400" dirty="0" smtClean="0"/>
              <a:t>Browse through all </a:t>
            </a:r>
            <a:r>
              <a:rPr lang="en-US" sz="2400" dirty="0"/>
              <a:t>of the </a:t>
            </a:r>
            <a:r>
              <a:rPr lang="en-US" sz="2400" dirty="0" smtClean="0"/>
              <a:t>storyboards at the bottom </a:t>
            </a:r>
            <a:r>
              <a:rPr lang="en-US" sz="2400" dirty="0" smtClean="0"/>
              <a:t>of the ILPQC </a:t>
            </a:r>
            <a:r>
              <a:rPr lang="en-US" sz="2400" dirty="0"/>
              <a:t>2020 Virtual Neo Face to Face </a:t>
            </a:r>
            <a:r>
              <a:rPr lang="en-US" sz="2400" dirty="0" smtClean="0"/>
              <a:t>Website </a:t>
            </a:r>
            <a:r>
              <a:rPr lang="en-US" sz="2400" dirty="0" smtClean="0"/>
              <a:t>and complete </a:t>
            </a:r>
            <a:r>
              <a:rPr lang="en-US" sz="2400" dirty="0"/>
              <a:t>a Steal Shamelessly Document </a:t>
            </a:r>
            <a:r>
              <a:rPr lang="en-US" sz="2400" dirty="0" smtClean="0"/>
              <a:t>for ideas to bring </a:t>
            </a:r>
            <a:r>
              <a:rPr lang="en-US" sz="2400" dirty="0"/>
              <a:t>back to your hospital</a:t>
            </a:r>
          </a:p>
          <a:p>
            <a:r>
              <a:rPr lang="en-US" sz="2400" dirty="0"/>
              <a:t>Email </a:t>
            </a:r>
            <a:r>
              <a:rPr lang="en-US" sz="2400" dirty="0" smtClean="0"/>
              <a:t>a takeaway from the storyboards you’ll take back to your team in your </a:t>
            </a:r>
            <a:r>
              <a:rPr lang="en-US" sz="2400" dirty="0"/>
              <a:t>Steal Shamelessly </a:t>
            </a:r>
            <a:r>
              <a:rPr lang="en-US" sz="2400" dirty="0" smtClean="0"/>
              <a:t>Document or an email titled “Storyboard” </a:t>
            </a:r>
            <a:r>
              <a:rPr lang="en-US" sz="2400" dirty="0"/>
              <a:t>to </a:t>
            </a:r>
            <a:r>
              <a:rPr lang="en-US" sz="2400" dirty="0">
                <a:hlinkClick r:id="rId3"/>
              </a:rPr>
              <a:t>info@ilpqc.org</a:t>
            </a:r>
            <a:r>
              <a:rPr lang="en-US" sz="2400" dirty="0"/>
              <a:t> </a:t>
            </a:r>
            <a:r>
              <a:rPr lang="en-US" sz="2400" dirty="0" smtClean="0"/>
              <a:t>by 2:30pm to </a:t>
            </a:r>
            <a:r>
              <a:rPr lang="en-US" sz="2400" dirty="0"/>
              <a:t>be enrolled in a raffle to win a $50 Amazon gift card</a:t>
            </a:r>
          </a:p>
          <a:p>
            <a:r>
              <a:rPr lang="en-US" sz="2400" dirty="0"/>
              <a:t>Vote for your </a:t>
            </a:r>
            <a:r>
              <a:rPr lang="en-US" sz="2400" dirty="0" smtClean="0"/>
              <a:t>5 top storyboards </a:t>
            </a:r>
            <a:r>
              <a:rPr lang="en-US" sz="2400" dirty="0"/>
              <a:t>and submit your vote into the link on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ilpqc.org/ilpqc-2020-virtual-neo-face-to-face/</a:t>
            </a:r>
            <a:r>
              <a:rPr lang="en-US" sz="2400" dirty="0" smtClean="0"/>
              <a:t>. You may not vote for your own hospital. </a:t>
            </a:r>
            <a:r>
              <a:rPr lang="en-US" sz="2400" dirty="0" smtClean="0"/>
              <a:t>Hospitals </a:t>
            </a:r>
            <a:r>
              <a:rPr lang="en-US" sz="2400" dirty="0"/>
              <a:t>with most votes will win a prize!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Rounded Rectangle 5"/>
          <p:cNvSpPr/>
          <p:nvPr/>
        </p:nvSpPr>
        <p:spPr>
          <a:xfrm>
            <a:off x="752382" y="5991237"/>
            <a:ext cx="7696200" cy="6268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All links available on Neo Face to Face Webpage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67556C-F363-3041-B3C3-CAECD22411EC}"/>
              </a:ext>
            </a:extLst>
          </p:cNvPr>
          <p:cNvSpPr/>
          <p:nvPr/>
        </p:nvSpPr>
        <p:spPr>
          <a:xfrm>
            <a:off x="533400" y="5334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smtClean="0">
                <a:solidFill>
                  <a:srgbClr val="F58466"/>
                </a:solidFill>
                <a:latin typeface="Goudy Old Style" pitchFamily="18" charset="0"/>
              </a:rPr>
              <a:t>Virtual </a:t>
            </a:r>
            <a:r>
              <a:rPr lang="en-US" sz="3600" b="1" dirty="0">
                <a:solidFill>
                  <a:srgbClr val="F58466"/>
                </a:solidFill>
                <a:latin typeface="Goudy Old Style" pitchFamily="18" charset="0"/>
              </a:rPr>
              <a:t>Storyboards Session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960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524000"/>
            <a:ext cx="4592549" cy="32700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29414" y="394969"/>
            <a:ext cx="8229600" cy="869951"/>
          </a:xfrm>
          <a:noFill/>
        </p:spPr>
        <p:txBody>
          <a:bodyPr/>
          <a:lstStyle/>
          <a:p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Virtual Storyboards Session</a:t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11:25pm – 12:15pm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4962939"/>
            <a:ext cx="2743200" cy="14137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All links above also available on Neo Face to Face Webpage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6077" y="3048000"/>
            <a:ext cx="5481694" cy="29417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3519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Neo Breakout Session Logistics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BC7D3-7B25-4FDD-856F-1603EF21A3C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137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9951"/>
          </a:xfrm>
          <a:noFill/>
        </p:spPr>
        <p:txBody>
          <a:bodyPr/>
          <a:lstStyle/>
          <a:p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Breakout Session </a:t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Ground Rules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152400" y="1189037"/>
            <a:ext cx="8839200" cy="4525963"/>
          </a:xfrm>
        </p:spPr>
        <p:txBody>
          <a:bodyPr/>
          <a:lstStyle/>
          <a:p>
            <a:r>
              <a:rPr lang="en-US" sz="2800" dirty="0"/>
              <a:t>Breakout sessions designed to be interactive!</a:t>
            </a:r>
          </a:p>
          <a:p>
            <a:r>
              <a:rPr lang="en-US" sz="2800" dirty="0"/>
              <a:t>This is a small group discussion, not a presentation.</a:t>
            </a:r>
          </a:p>
          <a:p>
            <a:r>
              <a:rPr lang="en-US" sz="2800" dirty="0"/>
              <a:t>Turn your video on so we can see each other.</a:t>
            </a:r>
          </a:p>
          <a:p>
            <a:r>
              <a:rPr lang="en-US" sz="2800" dirty="0"/>
              <a:t>If you do not have a microphone on your computer, please call into the Zoom meeting.</a:t>
            </a:r>
          </a:p>
        </p:txBody>
      </p:sp>
    </p:spTree>
    <p:extLst>
      <p:ext uri="{BB962C8B-B14F-4D97-AF65-F5344CB8AC3E}">
        <p14:creationId xmlns:p14="http://schemas.microsoft.com/office/powerpoint/2010/main" val="21342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7F7F54E-96A2-449E-BC56-B71E0753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21881"/>
            <a:ext cx="6172200" cy="1143000"/>
          </a:xfrm>
        </p:spPr>
        <p:txBody>
          <a:bodyPr/>
          <a:lstStyle/>
          <a:p>
            <a:r>
              <a:rPr lang="en-US" b="1" dirty="0">
                <a:solidFill>
                  <a:srgbClr val="F58466"/>
                </a:solidFill>
                <a:latin typeface="Goudy Old Style" panose="02020502050305020303" pitchFamily="18" charset="0"/>
              </a:rPr>
              <a:t>If no microphone, </a:t>
            </a:r>
            <a:br>
              <a:rPr lang="en-US" b="1" dirty="0">
                <a:solidFill>
                  <a:srgbClr val="F58466"/>
                </a:solidFill>
                <a:latin typeface="Goudy Old Style" panose="02020502050305020303" pitchFamily="18" charset="0"/>
              </a:rPr>
            </a:br>
            <a:r>
              <a:rPr lang="en-US" b="1" dirty="0">
                <a:solidFill>
                  <a:srgbClr val="F58466"/>
                </a:solidFill>
                <a:latin typeface="Goudy Old Style" panose="02020502050305020303" pitchFamily="18" charset="0"/>
              </a:rPr>
              <a:t>switch to phone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B6901C1-191C-42ED-A3F8-19C586F416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A screen shot of a computer&#10;&#10;Description automatically generated">
            <a:extLst>
              <a:ext uri="{FF2B5EF4-FFF2-40B4-BE49-F238E27FC236}">
                <a16:creationId xmlns:a16="http://schemas.microsoft.com/office/drawing/2014/main" id="{3C5CB84A-C1D4-4E49-B6AE-8D0CFFE014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648200" y="2348706"/>
            <a:ext cx="4038600" cy="302895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694379-2080-4E63-89EF-9BFA93C0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62B83E2C-C682-4CCB-812E-4FD1E6CD7EF7}" type="slidenum">
              <a:rPr lang="en-US" alt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>
                <a:spcAft>
                  <a:spcPts val="600"/>
                </a:spcAft>
                <a:defRPr/>
              </a:pPr>
              <a:t>14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7" name="Content Placeholder 6" descr="A screen shot of a computer&#10;&#10;Description automatically generated">
            <a:extLst>
              <a:ext uri="{FF2B5EF4-FFF2-40B4-BE49-F238E27FC236}">
                <a16:creationId xmlns:a16="http://schemas.microsoft.com/office/drawing/2014/main" id="{0136558B-6ED8-48C7-BAE6-F0A479503A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8" b="2"/>
          <a:stretch/>
        </p:blipFill>
        <p:spPr>
          <a:xfrm>
            <a:off x="714949" y="2329870"/>
            <a:ext cx="3296677" cy="2518756"/>
          </a:xfrm>
          <a:prstGeom prst="rect">
            <a:avLst/>
          </a:prstGeom>
        </p:spPr>
      </p:pic>
      <p:sp>
        <p:nvSpPr>
          <p:cNvPr id="17" name="Arrow: Up 16">
            <a:extLst>
              <a:ext uri="{FF2B5EF4-FFF2-40B4-BE49-F238E27FC236}">
                <a16:creationId xmlns:a16="http://schemas.microsoft.com/office/drawing/2014/main" id="{26C2AA57-E449-4E1C-AABD-7E5182F109AC}"/>
              </a:ext>
            </a:extLst>
          </p:cNvPr>
          <p:cNvSpPr/>
          <p:nvPr/>
        </p:nvSpPr>
        <p:spPr>
          <a:xfrm>
            <a:off x="1600200" y="4343400"/>
            <a:ext cx="152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0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9951"/>
          </a:xfrm>
          <a:noFill/>
        </p:spPr>
        <p:txBody>
          <a:bodyPr/>
          <a:lstStyle/>
          <a:p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Breakout Session </a:t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Initial Steps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152400" y="1189037"/>
            <a:ext cx="8839200" cy="4525963"/>
          </a:xfrm>
        </p:spPr>
        <p:txBody>
          <a:bodyPr/>
          <a:lstStyle/>
          <a:p>
            <a:r>
              <a:rPr lang="en-US" sz="2800" dirty="0"/>
              <a:t>At 1:00 go to the ILPQC Face to Face webpage (</a:t>
            </a:r>
            <a:r>
              <a:rPr lang="en-US" sz="2800" dirty="0">
                <a:hlinkClick r:id="rId3"/>
              </a:rPr>
              <a:t>https://ilpqc.org/ilpqc-2020-virtual-neo-face-to-face/</a:t>
            </a:r>
            <a:r>
              <a:rPr lang="en-US" sz="2800" dirty="0"/>
              <a:t> (Password: NEOF2F2020) and click the zoom link for the breakout session #1 that you selected during registration.</a:t>
            </a:r>
          </a:p>
          <a:p>
            <a:r>
              <a:rPr lang="en-US" sz="2800" dirty="0"/>
              <a:t>The link will take you to a zoom meeting with an ILPQC Central Host (Dan Weiss, Autumn Perrault, or Patti Lee King) where we will actively move participants into their selected breakout session. </a:t>
            </a:r>
          </a:p>
          <a:p>
            <a:r>
              <a:rPr lang="en-US" sz="2800" dirty="0"/>
              <a:t>Participants will need to “raise their hands” to opt into their breakout session. </a:t>
            </a:r>
          </a:p>
          <a:p>
            <a:r>
              <a:rPr lang="en-US" sz="2800" dirty="0"/>
              <a:t>The Breakout Session #1 discussion will start at 1:20pm</a:t>
            </a:r>
          </a:p>
        </p:txBody>
      </p:sp>
    </p:spTree>
    <p:extLst>
      <p:ext uri="{BB962C8B-B14F-4D97-AF65-F5344CB8AC3E}">
        <p14:creationId xmlns:p14="http://schemas.microsoft.com/office/powerpoint/2010/main" val="3160686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9FB53-311B-43CA-B7CE-1F80A678A23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6238" y="1066800"/>
            <a:ext cx="58293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4990"/>
              </a:buClr>
              <a:buAutoNum type="arabicPeriod"/>
            </a:pPr>
            <a:r>
              <a:rPr lang="en-US" sz="2800" dirty="0">
                <a:solidFill>
                  <a:srgbClr val="004990"/>
                </a:solidFill>
                <a:latin typeface="+mn-lt"/>
              </a:rPr>
              <a:t>MNO-Neonatal: Finishing Strong</a:t>
            </a:r>
          </a:p>
          <a:p>
            <a:pPr marL="457200" indent="-457200">
              <a:buClr>
                <a:srgbClr val="004990"/>
              </a:buClr>
              <a:buAutoNum type="arabicPeriod"/>
            </a:pPr>
            <a:r>
              <a:rPr lang="en-US" sz="2800" dirty="0">
                <a:solidFill>
                  <a:srgbClr val="004990"/>
                </a:solidFill>
                <a:latin typeface="+mn-lt"/>
              </a:rPr>
              <a:t>MNO-Neonatal: Preparing for Sustainability</a:t>
            </a:r>
          </a:p>
          <a:p>
            <a:pPr marL="457200" indent="-457200">
              <a:buClr>
                <a:srgbClr val="004990"/>
              </a:buClr>
              <a:buAutoNum type="arabicPeriod"/>
            </a:pPr>
            <a:r>
              <a:rPr lang="en-US" sz="2800" dirty="0">
                <a:solidFill>
                  <a:srgbClr val="004990"/>
                </a:solidFill>
                <a:latin typeface="+mn-lt"/>
              </a:rPr>
              <a:t>MNO-Neo: Engaging Pediatricians</a:t>
            </a:r>
          </a:p>
          <a:p>
            <a:pPr marL="457200" indent="-457200">
              <a:buClr>
                <a:srgbClr val="004990"/>
              </a:buClr>
              <a:buAutoNum type="arabicPeriod"/>
            </a:pPr>
            <a:r>
              <a:rPr lang="en-US" sz="2800" dirty="0">
                <a:solidFill>
                  <a:srgbClr val="004990"/>
                </a:solidFill>
                <a:latin typeface="+mn-lt"/>
              </a:rPr>
              <a:t>QI: Using QI Data to Drive Change</a:t>
            </a:r>
          </a:p>
          <a:p>
            <a:pPr marL="457200" indent="-457200">
              <a:buClr>
                <a:srgbClr val="004990"/>
              </a:buClr>
              <a:buAutoNum type="arabicPeriod"/>
            </a:pPr>
            <a:r>
              <a:rPr lang="en-US" sz="2800" dirty="0">
                <a:solidFill>
                  <a:srgbClr val="004990"/>
                </a:solidFill>
                <a:latin typeface="+mn-lt"/>
              </a:rPr>
              <a:t>QI: Building a Strong Interdisciplinary QI Team</a:t>
            </a:r>
          </a:p>
          <a:p>
            <a:pPr marL="457200" indent="-457200">
              <a:buClr>
                <a:srgbClr val="004990"/>
              </a:buClr>
              <a:buAutoNum type="arabicPeriod"/>
            </a:pPr>
            <a:r>
              <a:rPr lang="en-US" sz="2800" dirty="0">
                <a:solidFill>
                  <a:srgbClr val="004990"/>
                </a:solidFill>
                <a:latin typeface="+mn-lt"/>
              </a:rPr>
              <a:t>BASIC: Preparing your QI Team for BASIC</a:t>
            </a:r>
          </a:p>
          <a:p>
            <a:pPr marL="457200" indent="-457200">
              <a:buClr>
                <a:srgbClr val="004990"/>
              </a:buClr>
              <a:buAutoNum type="arabicPeriod"/>
            </a:pPr>
            <a:r>
              <a:rPr lang="en-US" sz="2800" dirty="0">
                <a:solidFill>
                  <a:srgbClr val="004990"/>
                </a:solidFill>
                <a:latin typeface="+mn-lt"/>
              </a:rPr>
              <a:t>State &amp; Community Partner Breakout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7086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Neonatal Breakout Sessions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15100" y="58882"/>
            <a:ext cx="2455718" cy="37511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Click Breakout Sessions Link at 1:00 to join the zoom meeting to be assigned to your breakout session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589542" y="4154334"/>
            <a:ext cx="2455718" cy="23845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Breakout sessions run from</a:t>
            </a:r>
          </a:p>
          <a:p>
            <a:pPr algn="ctr"/>
            <a:r>
              <a:rPr lang="en-US" sz="2400" dirty="0"/>
              <a:t>#1: 1:20-2:05</a:t>
            </a:r>
          </a:p>
          <a:p>
            <a:pPr algn="ctr"/>
            <a:r>
              <a:rPr lang="en-US" sz="2400" dirty="0"/>
              <a:t>#2</a:t>
            </a:r>
            <a:r>
              <a:rPr lang="en-US" sz="2400"/>
              <a:t>:  2:25-3:10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9691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38862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0" y="4942644"/>
            <a:ext cx="9144000" cy="1915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rved Up Ribbon 1"/>
          <p:cNvSpPr/>
          <p:nvPr/>
        </p:nvSpPr>
        <p:spPr>
          <a:xfrm>
            <a:off x="76200" y="3261695"/>
            <a:ext cx="9067800" cy="1295400"/>
          </a:xfrm>
          <a:prstGeom prst="ellipseRibbon2">
            <a:avLst>
              <a:gd name="adj1" fmla="val 50077"/>
              <a:gd name="adj2" fmla="val 55689"/>
              <a:gd name="adj3" fmla="val 30688"/>
            </a:avLst>
          </a:prstGeom>
          <a:solidFill>
            <a:srgbClr val="F584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32462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990"/>
                </a:solidFill>
                <a:latin typeface="Goudy Old Style" panose="02020502050305020303" pitchFamily="18" charset="0"/>
              </a:rPr>
              <a:t>THANKS TO OUR</a:t>
            </a:r>
          </a:p>
        </p:txBody>
      </p:sp>
      <p:sp>
        <p:nvSpPr>
          <p:cNvPr id="5" name="Rectangle 4"/>
          <p:cNvSpPr/>
          <p:nvPr/>
        </p:nvSpPr>
        <p:spPr>
          <a:xfrm>
            <a:off x="3678451" y="43535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4990"/>
                </a:solidFill>
                <a:latin typeface="Goudy Old Style" panose="02020502050305020303" pitchFamily="18" charset="0"/>
              </a:rPr>
              <a:t>FUNDERS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63" y="5192824"/>
            <a:ext cx="2438399" cy="700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0883" y="5101399"/>
            <a:ext cx="1852841" cy="86067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8640" y="4926793"/>
            <a:ext cx="2391559" cy="1169207"/>
          </a:xfrm>
          <a:prstGeom prst="rect">
            <a:avLst/>
          </a:prstGeom>
        </p:spPr>
      </p:pic>
      <p:pic>
        <p:nvPicPr>
          <p:cNvPr id="1026" name="Picture 2" descr="Image result for cdc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20277" y="4926793"/>
            <a:ext cx="1469069" cy="111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2900" y="6043286"/>
            <a:ext cx="8648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58466"/>
              </a:buClr>
              <a:defRPr/>
            </a:pPr>
            <a:r>
              <a:rPr lang="en-US" dirty="0"/>
              <a:t>Email  </a:t>
            </a:r>
            <a:r>
              <a:rPr lang="en-US" dirty="0">
                <a:hlinkClick r:id="rId8"/>
              </a:rPr>
              <a:t>info@ilpqc.org</a:t>
            </a:r>
            <a:r>
              <a:rPr lang="en-US" dirty="0"/>
              <a:t> or visit us at </a:t>
            </a:r>
            <a:r>
              <a:rPr lang="en-US" dirty="0">
                <a:hlinkClick r:id="rId9"/>
              </a:rPr>
              <a:t>www.ilpqc.org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970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305800" cy="66992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Awards and Recognitions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105400"/>
          </a:xfrm>
        </p:spPr>
        <p:txBody>
          <a:bodyPr/>
          <a:lstStyle/>
          <a:p>
            <a:pPr marL="0" indent="0">
              <a:buClr>
                <a:srgbClr val="F58466"/>
              </a:buClr>
              <a:buNone/>
            </a:pPr>
            <a:r>
              <a:rPr lang="en-US" sz="3600" b="1" dirty="0"/>
              <a:t>11:10 – 11:25am</a:t>
            </a:r>
          </a:p>
          <a:p>
            <a:pPr>
              <a:buClr>
                <a:srgbClr val="F58466"/>
              </a:buClr>
            </a:pPr>
            <a:r>
              <a:rPr lang="en-US" sz="3600" dirty="0"/>
              <a:t>Quality Improvement Awards for MNO-NEO</a:t>
            </a:r>
          </a:p>
          <a:p>
            <a:pPr>
              <a:buClr>
                <a:srgbClr val="F58466"/>
              </a:buClr>
            </a:pPr>
            <a:r>
              <a:rPr lang="en-US" sz="3600" dirty="0"/>
              <a:t>Storyboard Session Information</a:t>
            </a:r>
          </a:p>
          <a:p>
            <a:pPr>
              <a:buClr>
                <a:srgbClr val="F58466"/>
              </a:buClr>
            </a:pPr>
            <a:r>
              <a:rPr lang="en-US" sz="3600" dirty="0"/>
              <a:t>Breakout Session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317137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0"/>
          <a:ext cx="9144000" cy="3431769"/>
        </p:xfrm>
        <a:graphic>
          <a:graphicData uri="http://schemas.openxmlformats.org/drawingml/2006/table">
            <a:tbl>
              <a:tblPr firstRow="1" firstCol="1" bandRow="1"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dirty="0">
                          <a:solidFill>
                            <a:srgbClr val="CFB53B"/>
                          </a:solidFill>
                          <a:effectLst/>
                          <a:latin typeface="Candara"/>
                          <a:ea typeface="Calibri"/>
                          <a:cs typeface="Arial"/>
                        </a:rPr>
                        <a:t>QI Champion</a:t>
                      </a:r>
                      <a:endParaRPr lang="en-US" sz="2800" dirty="0">
                        <a:solidFill>
                          <a:srgbClr val="CFB53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ndara"/>
                          <a:ea typeface="Calibri"/>
                          <a:cs typeface="Arial"/>
                        </a:rPr>
                        <a:t>QI</a:t>
                      </a:r>
                      <a:r>
                        <a:rPr lang="en-US" sz="2800" b="1" cap="small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ndara"/>
                          <a:ea typeface="Calibri"/>
                          <a:cs typeface="Arial"/>
                        </a:rPr>
                        <a:t> Leader: Culture &amp; Systems Change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dirty="0">
                          <a:solidFill>
                            <a:srgbClr val="CD7F32"/>
                          </a:solidFill>
                          <a:effectLst/>
                          <a:latin typeface="Candara"/>
                          <a:ea typeface="Calibri"/>
                          <a:cs typeface="Arial"/>
                        </a:rPr>
                        <a:t>QI Leader: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dirty="0">
                          <a:solidFill>
                            <a:srgbClr val="CD7F32"/>
                          </a:solidFill>
                          <a:effectLst/>
                          <a:latin typeface="Candara"/>
                          <a:ea typeface="Calibri"/>
                          <a:cs typeface="Arial"/>
                        </a:rPr>
                        <a:t>Systems Change</a:t>
                      </a:r>
                      <a:endParaRPr lang="en-US" sz="2800" dirty="0">
                        <a:solidFill>
                          <a:srgbClr val="CD7F3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7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000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*All Data Submitted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000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All Data Submitted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000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All Data Submitted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676635"/>
                  </a:ext>
                </a:extLst>
              </a:tr>
              <a:tr h="321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small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        +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small">
                          <a:effectLst/>
                          <a:latin typeface="Candara"/>
                          <a:ea typeface="Calibri"/>
                          <a:cs typeface="Times New Roman"/>
                        </a:rPr>
                        <a:t>        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small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        +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426216"/>
                  </a:ext>
                </a:extLst>
              </a:tr>
              <a:tr h="71495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000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4 Structure Measures In Place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000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4 Structure Measures In Place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000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4 Structure Measures In Place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small">
                          <a:effectLst/>
                          <a:latin typeface="Candara"/>
                          <a:ea typeface="Calibri"/>
                          <a:cs typeface="Times New Roman"/>
                        </a:rPr>
                        <a:t>        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small">
                          <a:effectLst/>
                          <a:latin typeface="Candara"/>
                          <a:ea typeface="Calibri"/>
                          <a:cs typeface="Times New Roman"/>
                        </a:rPr>
                        <a:t>        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small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      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95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000" b="1" u="sng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2000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Process Measure goals met**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000" b="1" u="sng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1-2 </a:t>
                      </a:r>
                      <a:r>
                        <a:rPr lang="en-US" sz="2000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Process Measure goals met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2000" b="1" u="none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(also route</a:t>
                      </a:r>
                      <a:r>
                        <a:rPr lang="en-US" sz="2000" b="1" u="none" baseline="0" dirty="0">
                          <a:effectLst/>
                          <a:latin typeface="Candara"/>
                          <a:ea typeface="Calibri"/>
                          <a:cs typeface="Times New Roman"/>
                        </a:rPr>
                        <a:t> for teams with no patients)</a:t>
                      </a:r>
                      <a:endParaRPr lang="en-US" sz="16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6200" y="76200"/>
            <a:ext cx="8991600" cy="1528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all" normalizeH="0" dirty="0">
                <a:ln>
                  <a:noFill/>
                </a:ln>
                <a:solidFill>
                  <a:srgbClr val="F58466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To be awarded at the  May 2020 ILPQC OB Face to Face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all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4990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QI Excellence Awards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all" normalizeH="0" dirty="0">
                <a:ln>
                  <a:noFill/>
                </a:ln>
                <a:solidFill>
                  <a:srgbClr val="F58466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ILPQC Mothers and Newborns affected by Opioids- Neo</a:t>
            </a:r>
            <a:endParaRPr kumimoji="0" lang="en-US" sz="700" b="0" i="0" u="none" strike="noStrike" cap="all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029200"/>
            <a:ext cx="9144000" cy="1148388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cap="small" dirty="0">
                <a:solidFill>
                  <a:srgbClr val="004990"/>
                </a:solidFill>
                <a:effectLst/>
                <a:latin typeface="Candara"/>
                <a:ea typeface="Calibri"/>
                <a:cs typeface="Times New Roman"/>
              </a:rPr>
              <a:t>**Determined by Cumulative data for Quarter 1 (January - March) of 2020</a:t>
            </a:r>
          </a:p>
          <a:p>
            <a:pPr algn="ctr"/>
            <a:r>
              <a:rPr lang="en-US" sz="1400" i="1" cap="small" dirty="0">
                <a:solidFill>
                  <a:srgbClr val="004990"/>
                </a:solidFill>
                <a:ea typeface="Calibri"/>
                <a:cs typeface="Times New Roman"/>
              </a:rPr>
              <a:t>*All Data Submitted for Baseline (Oct – Dec 2017) and July 2018 through March 2020</a:t>
            </a:r>
            <a:endParaRPr lang="en-US" sz="1400" i="1" cap="small" dirty="0">
              <a:solidFill>
                <a:srgbClr val="004990"/>
              </a:solidFill>
            </a:endParaRPr>
          </a:p>
          <a:p>
            <a:pPr algn="ctr"/>
            <a:r>
              <a:rPr lang="en-US" sz="1400" i="1" cap="small" dirty="0">
                <a:solidFill>
                  <a:srgbClr val="004990"/>
                </a:solidFill>
              </a:rPr>
              <a:t>*MNO-Neonatal Monthly Patient Data &amp; Monthly Neonatal Structure Measures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6251018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2" indent="0" algn="ctr">
              <a:buClr>
                <a:srgbClr val="F58466"/>
              </a:buClr>
              <a:buNone/>
            </a:pPr>
            <a:r>
              <a:rPr lang="en-US" altLang="en-US" sz="2800" b="1" dirty="0"/>
              <a:t>DATA DUE MONDAY, May 4</a:t>
            </a:r>
            <a:r>
              <a:rPr lang="en-US" altLang="en-US" sz="2800" b="1" baseline="30000" dirty="0"/>
              <a:t>th</a:t>
            </a:r>
            <a:r>
              <a:rPr lang="en-US" altLang="en-US" sz="2800" b="1" dirty="0"/>
              <a:t> by MIDNIGHT</a:t>
            </a:r>
          </a:p>
        </p:txBody>
      </p:sp>
    </p:spTree>
    <p:extLst>
      <p:ext uri="{BB962C8B-B14F-4D97-AF65-F5344CB8AC3E}">
        <p14:creationId xmlns:p14="http://schemas.microsoft.com/office/powerpoint/2010/main" val="390178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91440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 </a:t>
            </a:r>
            <a:b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Congrats MNO-Neo QI Award of Excellence Award Winners!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600200"/>
            <a:ext cx="4038600" cy="4525963"/>
          </a:xfrm>
        </p:spPr>
        <p:txBody>
          <a:bodyPr/>
          <a:lstStyle/>
          <a:p>
            <a:pPr marL="0" indent="0" algn="ctr">
              <a:buClr>
                <a:srgbClr val="F58466"/>
              </a:buClr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QI Champion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OSF St Francis Medical Center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Palos Health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Saint Joseph Hospital Chicago*^</a:t>
            </a:r>
          </a:p>
          <a:p>
            <a:pPr>
              <a:buClr>
                <a:srgbClr val="F58466"/>
              </a:buClr>
            </a:pP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488805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*Received QI Award November 2019 </a:t>
            </a:r>
          </a:p>
          <a:p>
            <a:r>
              <a:rPr lang="en-US" sz="1200" i="1" dirty="0"/>
              <a:t>^Received Higher Level of QI Award Since November 2019 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14358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91440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 </a:t>
            </a:r>
            <a:b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Congrats MNO-Neo QI Award of Excellence Award Winners!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Clr>
                <a:srgbClr val="F58466"/>
              </a:buClr>
              <a:buNone/>
            </a:pPr>
            <a:r>
              <a:rPr lang="en-US" sz="1800" b="1" dirty="0">
                <a:solidFill>
                  <a:schemeClr val="bg1">
                    <a:lumMod val="65000"/>
                  </a:schemeClr>
                </a:solidFill>
              </a:rPr>
              <a:t>QI Leader: Systems &amp; Culture Change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Clr>
                <a:srgbClr val="F58466"/>
              </a:buClr>
            </a:pPr>
            <a:r>
              <a:rPr lang="en-US" sz="1800" dirty="0"/>
              <a:t>Advocate Good Samaritan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Advocate Sherman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AMITA St. Alexius Medical Center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Carle Foundation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NM Central DuPage Hospital*^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NM </a:t>
            </a:r>
            <a:r>
              <a:rPr lang="en-US" sz="1800" dirty="0" err="1"/>
              <a:t>Kishwaukee</a:t>
            </a:r>
            <a:r>
              <a:rPr lang="en-US" sz="1800" dirty="0"/>
              <a:t>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NM McHenry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NM Northwestern Memorial Hospital</a:t>
            </a:r>
          </a:p>
          <a:p>
            <a:pPr marL="0" indent="0" algn="ctr">
              <a:buClr>
                <a:srgbClr val="F58466"/>
              </a:buClr>
              <a:buNone/>
            </a:pPr>
            <a:endParaRPr lang="en-US" sz="1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F58466"/>
              </a:buClr>
            </a:pPr>
            <a:r>
              <a:rPr lang="en-US" sz="1800" dirty="0"/>
              <a:t>Little Company of Mary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Loyola University Medical Center*^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Memorial Hospital of Carbondale*^</a:t>
            </a:r>
          </a:p>
          <a:p>
            <a:r>
              <a:rPr lang="en-US" sz="1800" dirty="0"/>
              <a:t>Mount Sinai Hospital</a:t>
            </a:r>
          </a:p>
          <a:p>
            <a:r>
              <a:rPr lang="en-US" sz="1800" dirty="0"/>
              <a:t>OSF St Elizabeth Medical Center</a:t>
            </a:r>
          </a:p>
          <a:p>
            <a:r>
              <a:rPr lang="en-US" sz="1800" dirty="0"/>
              <a:t>Rush Copley*^</a:t>
            </a:r>
          </a:p>
          <a:p>
            <a:r>
              <a:rPr lang="en-US" sz="1800" dirty="0"/>
              <a:t>Silver Cross Hospital</a:t>
            </a:r>
          </a:p>
          <a:p>
            <a:r>
              <a:rPr lang="en-US" sz="1800" dirty="0"/>
              <a:t>SSM Health Cardinal </a:t>
            </a:r>
            <a:r>
              <a:rPr lang="en-US" sz="1800" dirty="0" err="1"/>
              <a:t>Glennon</a:t>
            </a:r>
            <a:r>
              <a:rPr lang="en-US" sz="1800" dirty="0"/>
              <a:t> Children's Hospital</a:t>
            </a:r>
          </a:p>
          <a:p>
            <a:r>
              <a:rPr lang="en-US" sz="1800" dirty="0"/>
              <a:t>SSM Health St Mary's - St Louis</a:t>
            </a:r>
          </a:p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488805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*Received QI Award November 2019 </a:t>
            </a:r>
          </a:p>
          <a:p>
            <a:r>
              <a:rPr lang="en-US" sz="1200" i="1" dirty="0"/>
              <a:t>^Received Higher Level of QI Award Since November 2019 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82698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91440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 </a:t>
            </a:r>
            <a:b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Congrats MNO-Neo QI Award of Excellence Award Winners!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1447800"/>
            <a:ext cx="4377746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QI Leader: Systems Change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800" dirty="0"/>
              <a:t>Elmhurst Memorial Hospital*</a:t>
            </a:r>
          </a:p>
          <a:p>
            <a:r>
              <a:rPr lang="en-US" sz="1800" dirty="0"/>
              <a:t>Illinois Valley Community Hospital</a:t>
            </a:r>
          </a:p>
          <a:p>
            <a:r>
              <a:rPr lang="en-US" sz="1800" dirty="0"/>
              <a:t>Memorial Hospital East</a:t>
            </a:r>
          </a:p>
          <a:p>
            <a:r>
              <a:rPr lang="en-US" sz="1800" dirty="0"/>
              <a:t>Morris Hospital</a:t>
            </a:r>
          </a:p>
          <a:p>
            <a:r>
              <a:rPr lang="en-US" sz="1800" dirty="0" err="1"/>
              <a:t>NorthShore</a:t>
            </a:r>
            <a:r>
              <a:rPr lang="en-US" sz="1800" dirty="0"/>
              <a:t> University Health System Evanston Hospital</a:t>
            </a:r>
          </a:p>
          <a:p>
            <a:r>
              <a:rPr lang="en-US" sz="1800" dirty="0"/>
              <a:t>Northwest Community Healthcare</a:t>
            </a:r>
          </a:p>
          <a:p>
            <a:r>
              <a:rPr lang="en-US" sz="1800" dirty="0"/>
              <a:t>Riverside Medical Center</a:t>
            </a:r>
          </a:p>
          <a:p>
            <a:r>
              <a:rPr lang="en-US" sz="1800" dirty="0"/>
              <a:t>Saint Anthony Hospital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Clr>
                <a:srgbClr val="F58466"/>
              </a:buClr>
              <a:buNone/>
            </a:pP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6287869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*Received QI Award November 2019 </a:t>
            </a:r>
          </a:p>
          <a:p>
            <a:r>
              <a:rPr lang="en-US" sz="1200" i="1" dirty="0"/>
              <a:t>^Received Higher Level of QI Award Since November 2019 </a:t>
            </a:r>
          </a:p>
          <a:p>
            <a:endParaRPr lang="en-US" sz="1200" i="1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34339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QI Leader: Systems Change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800" dirty="0"/>
              <a:t>Advocate </a:t>
            </a:r>
            <a:r>
              <a:rPr lang="en-US" sz="1800" dirty="0" err="1"/>
              <a:t>BroMenn</a:t>
            </a:r>
            <a:r>
              <a:rPr lang="en-US" sz="1800" dirty="0"/>
              <a:t> Medical Center</a:t>
            </a:r>
          </a:p>
          <a:p>
            <a:r>
              <a:rPr lang="en-US" sz="1800" dirty="0"/>
              <a:t>Advocate Children’s Hospital- Oak Lawn</a:t>
            </a:r>
          </a:p>
          <a:p>
            <a:r>
              <a:rPr lang="en-US" sz="1800" dirty="0"/>
              <a:t>Advocate Children’s Hospital- Park Ridge</a:t>
            </a:r>
          </a:p>
          <a:p>
            <a:r>
              <a:rPr lang="en-US" sz="1800" dirty="0"/>
              <a:t>Advocate Condell Medical Center</a:t>
            </a:r>
          </a:p>
          <a:p>
            <a:r>
              <a:rPr lang="en-US" sz="1800" dirty="0"/>
              <a:t>Advocate Illinois Masonic Medical Center</a:t>
            </a:r>
          </a:p>
          <a:p>
            <a:r>
              <a:rPr lang="en-US" sz="1800" dirty="0" err="1"/>
              <a:t>NMHuntley</a:t>
            </a:r>
            <a:r>
              <a:rPr lang="en-US" sz="1800" dirty="0"/>
              <a:t> Hospital</a:t>
            </a:r>
          </a:p>
          <a:p>
            <a:r>
              <a:rPr lang="en-US" sz="1800" dirty="0"/>
              <a:t>CGH Medical Center</a:t>
            </a:r>
          </a:p>
          <a:p>
            <a:r>
              <a:rPr lang="en-US" sz="1800" dirty="0"/>
              <a:t>Edward Hospital</a:t>
            </a:r>
          </a:p>
        </p:txBody>
      </p:sp>
    </p:spTree>
    <p:extLst>
      <p:ext uri="{BB962C8B-B14F-4D97-AF65-F5344CB8AC3E}">
        <p14:creationId xmlns:p14="http://schemas.microsoft.com/office/powerpoint/2010/main" val="318271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305800" cy="669925"/>
          </a:xfrm>
        </p:spPr>
        <p:txBody>
          <a:bodyPr/>
          <a:lstStyle/>
          <a:p>
            <a:pPr algn="l" eaLnBrk="1" hangingPunct="1"/>
            <a: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Award Instructions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105400"/>
          </a:xfrm>
        </p:spPr>
        <p:txBody>
          <a:bodyPr/>
          <a:lstStyle/>
          <a:p>
            <a:pPr>
              <a:buClr>
                <a:srgbClr val="F58466"/>
              </a:buClr>
            </a:pPr>
            <a:r>
              <a:rPr lang="en-US" sz="3600" dirty="0"/>
              <a:t>ILPQC will follow up with new award winners who have not previously received a plaque to request contact &amp; shipping information to send QI Award of Excellence Plaques</a:t>
            </a:r>
          </a:p>
          <a:p>
            <a:pPr>
              <a:buClr>
                <a:srgbClr val="F58466"/>
              </a:buClr>
            </a:pPr>
            <a:r>
              <a:rPr lang="en-US" sz="3600" dirty="0"/>
              <a:t>If you have any questions, comments, or concerns about your award status, please email us at </a:t>
            </a:r>
            <a:r>
              <a:rPr lang="en-US" sz="3600" dirty="0">
                <a:hlinkClick r:id="rId3"/>
              </a:rPr>
              <a:t>info@ilpqc.org</a:t>
            </a:r>
            <a:r>
              <a:rPr lang="en-US" sz="3600" dirty="0"/>
              <a:t>  </a:t>
            </a:r>
          </a:p>
          <a:p>
            <a:pPr marL="0" indent="0">
              <a:buClr>
                <a:srgbClr val="F58466"/>
              </a:buClr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397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21102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>
                <a:solidFill>
                  <a:srgbClr val="F58466"/>
                </a:solidFill>
                <a:latin typeface="Goudy Old Style" pitchFamily="18" charset="0"/>
              </a:rPr>
              <a:t>MNO Materials Order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dirty="0"/>
              <a:t>Starting today through 5/29/2020 at 5pm CST, ILPQC will open an order form for hospital teams to order and ship </a:t>
            </a:r>
            <a:r>
              <a:rPr lang="en-US" sz="2400" b="1" u="sng" dirty="0"/>
              <a:t>FREE</a:t>
            </a:r>
            <a:r>
              <a:rPr lang="en-US" sz="2400" dirty="0"/>
              <a:t> bundles of MNO OB &amp; Neonatal Folders and provider education posters!</a:t>
            </a:r>
          </a:p>
          <a:p>
            <a:r>
              <a:rPr lang="en-US" sz="2400" dirty="0"/>
              <a:t>Link to order folders is here: </a:t>
            </a:r>
            <a:r>
              <a:rPr lang="en-US" sz="2400" dirty="0">
                <a:hlinkClick r:id="rId3"/>
              </a:rPr>
              <a:t>https://ilpqc.org/ilpqc-2020-virtual-ob-face-to-face/</a:t>
            </a:r>
            <a:endParaRPr lang="en-US" sz="2400" dirty="0"/>
          </a:p>
          <a:p>
            <a:r>
              <a:rPr lang="en-US" sz="2400" dirty="0"/>
              <a:t>Ordering 1 MNO Folder Bundle will include:</a:t>
            </a:r>
          </a:p>
          <a:p>
            <a:pPr lvl="1"/>
            <a:r>
              <a:rPr lang="en-US" sz="2400" dirty="0"/>
              <a:t>1 x MNO-OB Folder, </a:t>
            </a:r>
          </a:p>
          <a:p>
            <a:pPr lvl="1"/>
            <a:r>
              <a:rPr lang="en-US" sz="2400" dirty="0"/>
              <a:t>1 x MNO-Neonatal Folder, and </a:t>
            </a:r>
          </a:p>
          <a:p>
            <a:pPr lvl="1"/>
            <a:r>
              <a:rPr lang="en-US" sz="2400" dirty="0"/>
              <a:t>1 x complete set of OB &amp; Neonatal Provider Education Posters</a:t>
            </a:r>
          </a:p>
          <a:p>
            <a:r>
              <a:rPr lang="en-US" sz="2400" dirty="0"/>
              <a:t>Attendees can order up to 5 bundles.</a:t>
            </a:r>
          </a:p>
        </p:txBody>
      </p:sp>
    </p:spTree>
    <p:extLst>
      <p:ext uri="{BB962C8B-B14F-4D97-AF65-F5344CB8AC3E}">
        <p14:creationId xmlns:p14="http://schemas.microsoft.com/office/powerpoint/2010/main" val="3224746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Virtual team storyboard session &amp; lunch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BC7D3-7B25-4FDD-856F-1603EF21A3C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7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1020</Words>
  <Application>Microsoft Office PowerPoint</Application>
  <PresentationFormat>On-screen Show (4:3)</PresentationFormat>
  <Paragraphs>160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Candara</vt:lpstr>
      <vt:lpstr>Goudy Old Style</vt:lpstr>
      <vt:lpstr>Times New Roman</vt:lpstr>
      <vt:lpstr>Wingdings</vt:lpstr>
      <vt:lpstr>Office Theme</vt:lpstr>
      <vt:lpstr>QI Excellence Awards, Virtual Storyboard Session, and Transition to Breakouts</vt:lpstr>
      <vt:lpstr>Awards and Recognitions</vt:lpstr>
      <vt:lpstr>PowerPoint Presentation</vt:lpstr>
      <vt:lpstr>  Congrats MNO-Neo QI Award of Excellence Award Winners!</vt:lpstr>
      <vt:lpstr>  Congrats MNO-Neo QI Award of Excellence Award Winners!</vt:lpstr>
      <vt:lpstr>  Congrats MNO-Neo QI Award of Excellence Award Winners!</vt:lpstr>
      <vt:lpstr>Award Instructions</vt:lpstr>
      <vt:lpstr>MNO Materials Order</vt:lpstr>
      <vt:lpstr>Virtual team storyboard session &amp; lunch break</vt:lpstr>
      <vt:lpstr>        </vt:lpstr>
      <vt:lpstr>Virtual Storyboards Session 11:25pm – 12:15pm</vt:lpstr>
      <vt:lpstr>Neo Breakout Session Logistics</vt:lpstr>
      <vt:lpstr>Breakout Session  Ground Rules</vt:lpstr>
      <vt:lpstr>If no microphone,  switch to phone</vt:lpstr>
      <vt:lpstr>Breakout Session  Initial Steps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 Excellence Awards, Virtual Storyboard Session, and Transition to Breakouts</dc:title>
  <dc:creator>Justin Josephsen</dc:creator>
  <cp:lastModifiedBy>Patricia Ann Lee King</cp:lastModifiedBy>
  <cp:revision>4</cp:revision>
  <dcterms:created xsi:type="dcterms:W3CDTF">2020-05-21T02:19:45Z</dcterms:created>
  <dcterms:modified xsi:type="dcterms:W3CDTF">2020-05-21T03:08:14Z</dcterms:modified>
</cp:coreProperties>
</file>