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notesMasterIdLst>
    <p:notesMasterId r:id="rId15"/>
  </p:notesMasterIdLst>
  <p:sldIdLst>
    <p:sldId id="1031" r:id="rId2"/>
    <p:sldId id="1030" r:id="rId3"/>
    <p:sldId id="1126" r:id="rId4"/>
    <p:sldId id="1127" r:id="rId5"/>
    <p:sldId id="1128" r:id="rId6"/>
    <p:sldId id="1129" r:id="rId7"/>
    <p:sldId id="1122" r:id="rId8"/>
    <p:sldId id="1119" r:id="rId9"/>
    <p:sldId id="1121" r:id="rId10"/>
    <p:sldId id="1124" r:id="rId11"/>
    <p:sldId id="1125" r:id="rId12"/>
    <p:sldId id="1130" r:id="rId13"/>
    <p:sldId id="1032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ricia Ann Lee King" initials="PALK" lastIdx="3" clrIdx="0"/>
  <p:cmAuthor id="2" name="Weiss, Daniel" initials="WD" lastIdx="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466"/>
    <a:srgbClr val="004990"/>
    <a:srgbClr val="FF21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82" autoAdjust="0"/>
    <p:restoredTop sz="95303" autoAdjust="0"/>
  </p:normalViewPr>
  <p:slideViewPr>
    <p:cSldViewPr>
      <p:cViewPr varScale="1">
        <p:scale>
          <a:sx n="109" d="100"/>
          <a:sy n="109" d="100"/>
        </p:scale>
        <p:origin x="162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3587"/>
    </p:cViewPr>
  </p:sorterViewPr>
  <p:notesViewPr>
    <p:cSldViewPr>
      <p:cViewPr varScale="1">
        <p:scale>
          <a:sx n="109" d="100"/>
          <a:sy n="109" d="100"/>
        </p:scale>
        <p:origin x="27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F6C520-F0BA-483E-9BD6-2B5FCCEA3DFF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9B1921E3-DC6C-4F68-9C6E-53D9B0ACCFB5}">
      <dgm:prSet phldrT="[Text]"/>
      <dgm:spPr/>
      <dgm:t>
        <a:bodyPr/>
        <a:lstStyle/>
        <a:p>
          <a:r>
            <a:rPr lang="en-US" b="1" dirty="0"/>
            <a:t>Summer 2020:</a:t>
          </a:r>
        </a:p>
        <a:p>
          <a:r>
            <a:rPr lang="en-US" dirty="0"/>
            <a:t>Work to implement key strategies, cross the finish line and start to develop a sustainability plan</a:t>
          </a:r>
        </a:p>
      </dgm:t>
    </dgm:pt>
    <dgm:pt modelId="{263CB648-93F4-456C-86B2-24D1C977D99F}" type="parTrans" cxnId="{94946464-D984-4035-827C-A9BBA931452B}">
      <dgm:prSet/>
      <dgm:spPr/>
      <dgm:t>
        <a:bodyPr/>
        <a:lstStyle/>
        <a:p>
          <a:endParaRPr lang="en-US"/>
        </a:p>
      </dgm:t>
    </dgm:pt>
    <dgm:pt modelId="{E68732BD-4F01-41B9-86C1-8645EBE9ACC4}" type="sibTrans" cxnId="{94946464-D984-4035-827C-A9BBA931452B}">
      <dgm:prSet/>
      <dgm:spPr/>
      <dgm:t>
        <a:bodyPr/>
        <a:lstStyle/>
        <a:p>
          <a:endParaRPr lang="en-US"/>
        </a:p>
      </dgm:t>
    </dgm:pt>
    <dgm:pt modelId="{13C4D1BA-0104-415A-8142-1E6473A038D3}">
      <dgm:prSet phldrT="[Text]"/>
      <dgm:spPr/>
      <dgm:t>
        <a:bodyPr/>
        <a:lstStyle/>
        <a:p>
          <a:r>
            <a:rPr lang="en-US" b="1" dirty="0"/>
            <a:t>Fall &amp; Winter 2020</a:t>
          </a:r>
        </a:p>
        <a:p>
          <a:r>
            <a:rPr lang="en-US" dirty="0"/>
            <a:t>Work to implement sustainability plan, ILPQC 1:1 QI support for Teams</a:t>
          </a:r>
        </a:p>
      </dgm:t>
    </dgm:pt>
    <dgm:pt modelId="{8B6AB4A2-5068-470F-ADD5-567386E0E598}" type="parTrans" cxnId="{1420ABB5-C766-47A8-B382-06469E7078C2}">
      <dgm:prSet/>
      <dgm:spPr/>
      <dgm:t>
        <a:bodyPr/>
        <a:lstStyle/>
        <a:p>
          <a:endParaRPr lang="en-US"/>
        </a:p>
      </dgm:t>
    </dgm:pt>
    <dgm:pt modelId="{57D7A095-0C37-4984-ACAB-51AFA2331095}" type="sibTrans" cxnId="{1420ABB5-C766-47A8-B382-06469E7078C2}">
      <dgm:prSet/>
      <dgm:spPr/>
      <dgm:t>
        <a:bodyPr/>
        <a:lstStyle/>
        <a:p>
          <a:endParaRPr lang="en-US"/>
        </a:p>
      </dgm:t>
    </dgm:pt>
    <dgm:pt modelId="{46359D08-6A7D-468C-A16C-EA94C1CF728A}">
      <dgm:prSet phldrT="[Text]"/>
      <dgm:spPr/>
      <dgm:t>
        <a:bodyPr/>
        <a:lstStyle/>
        <a:p>
          <a:r>
            <a:rPr lang="en-US" b="1" dirty="0"/>
            <a:t>2021:</a:t>
          </a:r>
        </a:p>
        <a:p>
          <a:r>
            <a:rPr lang="en-US" b="0" dirty="0"/>
            <a:t>Twice a year sustainability check-in calls with Teams, implement sustainability plans</a:t>
          </a:r>
        </a:p>
      </dgm:t>
    </dgm:pt>
    <dgm:pt modelId="{F634E1C2-E824-4F58-998E-ED8BBF246399}" type="parTrans" cxnId="{F23A4E29-B5B9-4629-B802-CBBD44C437A8}">
      <dgm:prSet/>
      <dgm:spPr/>
      <dgm:t>
        <a:bodyPr/>
        <a:lstStyle/>
        <a:p>
          <a:endParaRPr lang="en-US"/>
        </a:p>
      </dgm:t>
    </dgm:pt>
    <dgm:pt modelId="{125E5D73-E8AB-4B66-87C4-EADB2E003E36}" type="sibTrans" cxnId="{F23A4E29-B5B9-4629-B802-CBBD44C437A8}">
      <dgm:prSet/>
      <dgm:spPr/>
      <dgm:t>
        <a:bodyPr/>
        <a:lstStyle/>
        <a:p>
          <a:endParaRPr lang="en-US"/>
        </a:p>
      </dgm:t>
    </dgm:pt>
    <dgm:pt modelId="{E3D3BE45-FA87-4DEE-9AE2-FA16ECB4ABEA}" type="pres">
      <dgm:prSet presAssocID="{13F6C520-F0BA-483E-9BD6-2B5FCCEA3DFF}" presName="Name0" presStyleCnt="0">
        <dgm:presLayoutVars>
          <dgm:dir/>
          <dgm:resizeHandles val="exact"/>
        </dgm:presLayoutVars>
      </dgm:prSet>
      <dgm:spPr/>
    </dgm:pt>
    <dgm:pt modelId="{0F01899A-9CB1-4609-A13D-BF2682E89696}" type="pres">
      <dgm:prSet presAssocID="{9B1921E3-DC6C-4F68-9C6E-53D9B0ACCFB5}" presName="parTxOnly" presStyleLbl="node1" presStyleIdx="0" presStyleCnt="3">
        <dgm:presLayoutVars>
          <dgm:bulletEnabled val="1"/>
        </dgm:presLayoutVars>
      </dgm:prSet>
      <dgm:spPr/>
    </dgm:pt>
    <dgm:pt modelId="{3D01BCE6-781E-42FB-9AA2-9A271CD6DD77}" type="pres">
      <dgm:prSet presAssocID="{E68732BD-4F01-41B9-86C1-8645EBE9ACC4}" presName="parSpace" presStyleCnt="0"/>
      <dgm:spPr/>
    </dgm:pt>
    <dgm:pt modelId="{29B47FCB-C1F2-4038-902C-33AD93AEFEC5}" type="pres">
      <dgm:prSet presAssocID="{13C4D1BA-0104-415A-8142-1E6473A038D3}" presName="parTxOnly" presStyleLbl="node1" presStyleIdx="1" presStyleCnt="3">
        <dgm:presLayoutVars>
          <dgm:bulletEnabled val="1"/>
        </dgm:presLayoutVars>
      </dgm:prSet>
      <dgm:spPr/>
    </dgm:pt>
    <dgm:pt modelId="{8E6A62C2-C46A-4178-A2A9-F4E28C76C09B}" type="pres">
      <dgm:prSet presAssocID="{57D7A095-0C37-4984-ACAB-51AFA2331095}" presName="parSpace" presStyleCnt="0"/>
      <dgm:spPr/>
    </dgm:pt>
    <dgm:pt modelId="{D53FF054-97B1-4BD4-B8C5-4732F871E1B4}" type="pres">
      <dgm:prSet presAssocID="{46359D08-6A7D-468C-A16C-EA94C1CF728A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F23A4E29-B5B9-4629-B802-CBBD44C437A8}" srcId="{13F6C520-F0BA-483E-9BD6-2B5FCCEA3DFF}" destId="{46359D08-6A7D-468C-A16C-EA94C1CF728A}" srcOrd="2" destOrd="0" parTransId="{F634E1C2-E824-4F58-998E-ED8BBF246399}" sibTransId="{125E5D73-E8AB-4B66-87C4-EADB2E003E36}"/>
    <dgm:cxn modelId="{94946464-D984-4035-827C-A9BBA931452B}" srcId="{13F6C520-F0BA-483E-9BD6-2B5FCCEA3DFF}" destId="{9B1921E3-DC6C-4F68-9C6E-53D9B0ACCFB5}" srcOrd="0" destOrd="0" parTransId="{263CB648-93F4-456C-86B2-24D1C977D99F}" sibTransId="{E68732BD-4F01-41B9-86C1-8645EBE9ACC4}"/>
    <dgm:cxn modelId="{27451A93-89B5-4145-8096-06E07F094D14}" type="presOf" srcId="{46359D08-6A7D-468C-A16C-EA94C1CF728A}" destId="{D53FF054-97B1-4BD4-B8C5-4732F871E1B4}" srcOrd="0" destOrd="0" presId="urn:microsoft.com/office/officeart/2005/8/layout/hChevron3"/>
    <dgm:cxn modelId="{1420ABB5-C766-47A8-B382-06469E7078C2}" srcId="{13F6C520-F0BA-483E-9BD6-2B5FCCEA3DFF}" destId="{13C4D1BA-0104-415A-8142-1E6473A038D3}" srcOrd="1" destOrd="0" parTransId="{8B6AB4A2-5068-470F-ADD5-567386E0E598}" sibTransId="{57D7A095-0C37-4984-ACAB-51AFA2331095}"/>
    <dgm:cxn modelId="{922759B8-46DC-45AC-9210-995B75F7FE2E}" type="presOf" srcId="{9B1921E3-DC6C-4F68-9C6E-53D9B0ACCFB5}" destId="{0F01899A-9CB1-4609-A13D-BF2682E89696}" srcOrd="0" destOrd="0" presId="urn:microsoft.com/office/officeart/2005/8/layout/hChevron3"/>
    <dgm:cxn modelId="{C4CE41E6-B774-45BA-96DC-15563A4DB45E}" type="presOf" srcId="{13C4D1BA-0104-415A-8142-1E6473A038D3}" destId="{29B47FCB-C1F2-4038-902C-33AD93AEFEC5}" srcOrd="0" destOrd="0" presId="urn:microsoft.com/office/officeart/2005/8/layout/hChevron3"/>
    <dgm:cxn modelId="{7D4611F8-86DE-42D8-9AE4-4D64EB255552}" type="presOf" srcId="{13F6C520-F0BA-483E-9BD6-2B5FCCEA3DFF}" destId="{E3D3BE45-FA87-4DEE-9AE2-FA16ECB4ABEA}" srcOrd="0" destOrd="0" presId="urn:microsoft.com/office/officeart/2005/8/layout/hChevron3"/>
    <dgm:cxn modelId="{DDE96ABC-ADB0-41B3-A866-D86B05D9ADD2}" type="presParOf" srcId="{E3D3BE45-FA87-4DEE-9AE2-FA16ECB4ABEA}" destId="{0F01899A-9CB1-4609-A13D-BF2682E89696}" srcOrd="0" destOrd="0" presId="urn:microsoft.com/office/officeart/2005/8/layout/hChevron3"/>
    <dgm:cxn modelId="{9D5D3059-B4C7-4914-90FB-105FCD9E7958}" type="presParOf" srcId="{E3D3BE45-FA87-4DEE-9AE2-FA16ECB4ABEA}" destId="{3D01BCE6-781E-42FB-9AA2-9A271CD6DD77}" srcOrd="1" destOrd="0" presId="urn:microsoft.com/office/officeart/2005/8/layout/hChevron3"/>
    <dgm:cxn modelId="{B09352A1-0BA3-410C-9934-CCAD42A2C60F}" type="presParOf" srcId="{E3D3BE45-FA87-4DEE-9AE2-FA16ECB4ABEA}" destId="{29B47FCB-C1F2-4038-902C-33AD93AEFEC5}" srcOrd="2" destOrd="0" presId="urn:microsoft.com/office/officeart/2005/8/layout/hChevron3"/>
    <dgm:cxn modelId="{74A04799-2FFA-4262-B19D-6C0B14835331}" type="presParOf" srcId="{E3D3BE45-FA87-4DEE-9AE2-FA16ECB4ABEA}" destId="{8E6A62C2-C46A-4178-A2A9-F4E28C76C09B}" srcOrd="3" destOrd="0" presId="urn:microsoft.com/office/officeart/2005/8/layout/hChevron3"/>
    <dgm:cxn modelId="{B88D4EF9-2AF1-40C5-97FD-5BDD507809FA}" type="presParOf" srcId="{E3D3BE45-FA87-4DEE-9AE2-FA16ECB4ABEA}" destId="{D53FF054-97B1-4BD4-B8C5-4732F871E1B4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F6C520-F0BA-483E-9BD6-2B5FCCEA3DFF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9B1921E3-DC6C-4F68-9C6E-53D9B0ACCFB5}">
      <dgm:prSet phldrT="[Text]"/>
      <dgm:spPr/>
      <dgm:t>
        <a:bodyPr/>
        <a:lstStyle/>
        <a:p>
          <a:r>
            <a:rPr lang="en-US" b="1" dirty="0"/>
            <a:t>June-July 2020:</a:t>
          </a:r>
        </a:p>
        <a:p>
          <a:r>
            <a:rPr lang="en-US" dirty="0"/>
            <a:t>Workgroup finalize AIMs, Measures, Data Form</a:t>
          </a:r>
        </a:p>
      </dgm:t>
    </dgm:pt>
    <dgm:pt modelId="{263CB648-93F4-456C-86B2-24D1C977D99F}" type="parTrans" cxnId="{94946464-D984-4035-827C-A9BBA931452B}">
      <dgm:prSet/>
      <dgm:spPr/>
      <dgm:t>
        <a:bodyPr/>
        <a:lstStyle/>
        <a:p>
          <a:endParaRPr lang="en-US"/>
        </a:p>
      </dgm:t>
    </dgm:pt>
    <dgm:pt modelId="{E68732BD-4F01-41B9-86C1-8645EBE9ACC4}" type="sibTrans" cxnId="{94946464-D984-4035-827C-A9BBA931452B}">
      <dgm:prSet/>
      <dgm:spPr/>
      <dgm:t>
        <a:bodyPr/>
        <a:lstStyle/>
        <a:p>
          <a:endParaRPr lang="en-US"/>
        </a:p>
      </dgm:t>
    </dgm:pt>
    <dgm:pt modelId="{AA22B988-A28F-416A-9C57-AA73DFD0C818}">
      <dgm:prSet phldrT="[Text]"/>
      <dgm:spPr/>
      <dgm:t>
        <a:bodyPr/>
        <a:lstStyle/>
        <a:p>
          <a:r>
            <a:rPr lang="en-US" b="1" dirty="0"/>
            <a:t>Aug-Oct 2020:</a:t>
          </a:r>
        </a:p>
        <a:p>
          <a:r>
            <a:rPr lang="en-US" dirty="0"/>
            <a:t>Wave 1 tests data collection process</a:t>
          </a:r>
        </a:p>
      </dgm:t>
    </dgm:pt>
    <dgm:pt modelId="{AD28AC95-626C-42D5-943C-355BDD063625}" type="parTrans" cxnId="{1E128AF7-CE6C-4C25-88EA-AA2992E987B1}">
      <dgm:prSet/>
      <dgm:spPr/>
      <dgm:t>
        <a:bodyPr/>
        <a:lstStyle/>
        <a:p>
          <a:endParaRPr lang="en-US"/>
        </a:p>
      </dgm:t>
    </dgm:pt>
    <dgm:pt modelId="{4CFE5C3E-81ED-499A-AC3C-446E4AC8E99B}" type="sibTrans" cxnId="{1E128AF7-CE6C-4C25-88EA-AA2992E987B1}">
      <dgm:prSet/>
      <dgm:spPr/>
      <dgm:t>
        <a:bodyPr/>
        <a:lstStyle/>
        <a:p>
          <a:endParaRPr lang="en-US"/>
        </a:p>
      </dgm:t>
    </dgm:pt>
    <dgm:pt modelId="{13C4D1BA-0104-415A-8142-1E6473A038D3}">
      <dgm:prSet phldrT="[Text]"/>
      <dgm:spPr/>
      <dgm:t>
        <a:bodyPr/>
        <a:lstStyle/>
        <a:p>
          <a:r>
            <a:rPr lang="en-US" b="1" dirty="0"/>
            <a:t>October 29, 2020</a:t>
          </a:r>
        </a:p>
        <a:p>
          <a:r>
            <a:rPr lang="en-US" dirty="0"/>
            <a:t>Statewide Launch</a:t>
          </a:r>
        </a:p>
      </dgm:t>
    </dgm:pt>
    <dgm:pt modelId="{8B6AB4A2-5068-470F-ADD5-567386E0E598}" type="parTrans" cxnId="{1420ABB5-C766-47A8-B382-06469E7078C2}">
      <dgm:prSet/>
      <dgm:spPr/>
      <dgm:t>
        <a:bodyPr/>
        <a:lstStyle/>
        <a:p>
          <a:endParaRPr lang="en-US"/>
        </a:p>
      </dgm:t>
    </dgm:pt>
    <dgm:pt modelId="{57D7A095-0C37-4984-ACAB-51AFA2331095}" type="sibTrans" cxnId="{1420ABB5-C766-47A8-B382-06469E7078C2}">
      <dgm:prSet/>
      <dgm:spPr/>
      <dgm:t>
        <a:bodyPr/>
        <a:lstStyle/>
        <a:p>
          <a:endParaRPr lang="en-US"/>
        </a:p>
      </dgm:t>
    </dgm:pt>
    <dgm:pt modelId="{46359D08-6A7D-468C-A16C-EA94C1CF728A}">
      <dgm:prSet phldrT="[Text]"/>
      <dgm:spPr/>
      <dgm:t>
        <a:bodyPr/>
        <a:lstStyle/>
        <a:p>
          <a:r>
            <a:rPr lang="en-US" b="1" dirty="0"/>
            <a:t>November 2020: </a:t>
          </a:r>
          <a:r>
            <a:rPr lang="en-US" dirty="0"/>
            <a:t>Monthly webinars begin</a:t>
          </a:r>
        </a:p>
      </dgm:t>
    </dgm:pt>
    <dgm:pt modelId="{F634E1C2-E824-4F58-998E-ED8BBF246399}" type="parTrans" cxnId="{F23A4E29-B5B9-4629-B802-CBBD44C437A8}">
      <dgm:prSet/>
      <dgm:spPr/>
      <dgm:t>
        <a:bodyPr/>
        <a:lstStyle/>
        <a:p>
          <a:endParaRPr lang="en-US"/>
        </a:p>
      </dgm:t>
    </dgm:pt>
    <dgm:pt modelId="{125E5D73-E8AB-4B66-87C4-EADB2E003E36}" type="sibTrans" cxnId="{F23A4E29-B5B9-4629-B802-CBBD44C437A8}">
      <dgm:prSet/>
      <dgm:spPr/>
      <dgm:t>
        <a:bodyPr/>
        <a:lstStyle/>
        <a:p>
          <a:endParaRPr lang="en-US"/>
        </a:p>
      </dgm:t>
    </dgm:pt>
    <dgm:pt modelId="{E3D3BE45-FA87-4DEE-9AE2-FA16ECB4ABEA}" type="pres">
      <dgm:prSet presAssocID="{13F6C520-F0BA-483E-9BD6-2B5FCCEA3DFF}" presName="Name0" presStyleCnt="0">
        <dgm:presLayoutVars>
          <dgm:dir/>
          <dgm:resizeHandles val="exact"/>
        </dgm:presLayoutVars>
      </dgm:prSet>
      <dgm:spPr/>
    </dgm:pt>
    <dgm:pt modelId="{0F01899A-9CB1-4609-A13D-BF2682E89696}" type="pres">
      <dgm:prSet presAssocID="{9B1921E3-DC6C-4F68-9C6E-53D9B0ACCFB5}" presName="parTxOnly" presStyleLbl="node1" presStyleIdx="0" presStyleCnt="4">
        <dgm:presLayoutVars>
          <dgm:bulletEnabled val="1"/>
        </dgm:presLayoutVars>
      </dgm:prSet>
      <dgm:spPr/>
    </dgm:pt>
    <dgm:pt modelId="{3D01BCE6-781E-42FB-9AA2-9A271CD6DD77}" type="pres">
      <dgm:prSet presAssocID="{E68732BD-4F01-41B9-86C1-8645EBE9ACC4}" presName="parSpace" presStyleCnt="0"/>
      <dgm:spPr/>
    </dgm:pt>
    <dgm:pt modelId="{8D8B6E8D-0B55-43CA-8396-1F0A8D04B0E1}" type="pres">
      <dgm:prSet presAssocID="{AA22B988-A28F-416A-9C57-AA73DFD0C818}" presName="parTxOnly" presStyleLbl="node1" presStyleIdx="1" presStyleCnt="4">
        <dgm:presLayoutVars>
          <dgm:bulletEnabled val="1"/>
        </dgm:presLayoutVars>
      </dgm:prSet>
      <dgm:spPr/>
    </dgm:pt>
    <dgm:pt modelId="{F9DBE505-7F31-414C-94D3-F7F8EAEA3CE6}" type="pres">
      <dgm:prSet presAssocID="{4CFE5C3E-81ED-499A-AC3C-446E4AC8E99B}" presName="parSpace" presStyleCnt="0"/>
      <dgm:spPr/>
    </dgm:pt>
    <dgm:pt modelId="{29B47FCB-C1F2-4038-902C-33AD93AEFEC5}" type="pres">
      <dgm:prSet presAssocID="{13C4D1BA-0104-415A-8142-1E6473A038D3}" presName="parTxOnly" presStyleLbl="node1" presStyleIdx="2" presStyleCnt="4">
        <dgm:presLayoutVars>
          <dgm:bulletEnabled val="1"/>
        </dgm:presLayoutVars>
      </dgm:prSet>
      <dgm:spPr/>
    </dgm:pt>
    <dgm:pt modelId="{8E6A62C2-C46A-4178-A2A9-F4E28C76C09B}" type="pres">
      <dgm:prSet presAssocID="{57D7A095-0C37-4984-ACAB-51AFA2331095}" presName="parSpace" presStyleCnt="0"/>
      <dgm:spPr/>
    </dgm:pt>
    <dgm:pt modelId="{D53FF054-97B1-4BD4-B8C5-4732F871E1B4}" type="pres">
      <dgm:prSet presAssocID="{46359D08-6A7D-468C-A16C-EA94C1CF728A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F23A4E29-B5B9-4629-B802-CBBD44C437A8}" srcId="{13F6C520-F0BA-483E-9BD6-2B5FCCEA3DFF}" destId="{46359D08-6A7D-468C-A16C-EA94C1CF728A}" srcOrd="3" destOrd="0" parTransId="{F634E1C2-E824-4F58-998E-ED8BBF246399}" sibTransId="{125E5D73-E8AB-4B66-87C4-EADB2E003E36}"/>
    <dgm:cxn modelId="{94946464-D984-4035-827C-A9BBA931452B}" srcId="{13F6C520-F0BA-483E-9BD6-2B5FCCEA3DFF}" destId="{9B1921E3-DC6C-4F68-9C6E-53D9B0ACCFB5}" srcOrd="0" destOrd="0" parTransId="{263CB648-93F4-456C-86B2-24D1C977D99F}" sibTransId="{E68732BD-4F01-41B9-86C1-8645EBE9ACC4}"/>
    <dgm:cxn modelId="{27451A93-89B5-4145-8096-06E07F094D14}" type="presOf" srcId="{46359D08-6A7D-468C-A16C-EA94C1CF728A}" destId="{D53FF054-97B1-4BD4-B8C5-4732F871E1B4}" srcOrd="0" destOrd="0" presId="urn:microsoft.com/office/officeart/2005/8/layout/hChevron3"/>
    <dgm:cxn modelId="{1420ABB5-C766-47A8-B382-06469E7078C2}" srcId="{13F6C520-F0BA-483E-9BD6-2B5FCCEA3DFF}" destId="{13C4D1BA-0104-415A-8142-1E6473A038D3}" srcOrd="2" destOrd="0" parTransId="{8B6AB4A2-5068-470F-ADD5-567386E0E598}" sibTransId="{57D7A095-0C37-4984-ACAB-51AFA2331095}"/>
    <dgm:cxn modelId="{922759B8-46DC-45AC-9210-995B75F7FE2E}" type="presOf" srcId="{9B1921E3-DC6C-4F68-9C6E-53D9B0ACCFB5}" destId="{0F01899A-9CB1-4609-A13D-BF2682E89696}" srcOrd="0" destOrd="0" presId="urn:microsoft.com/office/officeart/2005/8/layout/hChevron3"/>
    <dgm:cxn modelId="{11A7D1D0-6413-4F0D-8025-EC21DA9A0D74}" type="presOf" srcId="{AA22B988-A28F-416A-9C57-AA73DFD0C818}" destId="{8D8B6E8D-0B55-43CA-8396-1F0A8D04B0E1}" srcOrd="0" destOrd="0" presId="urn:microsoft.com/office/officeart/2005/8/layout/hChevron3"/>
    <dgm:cxn modelId="{C4CE41E6-B774-45BA-96DC-15563A4DB45E}" type="presOf" srcId="{13C4D1BA-0104-415A-8142-1E6473A038D3}" destId="{29B47FCB-C1F2-4038-902C-33AD93AEFEC5}" srcOrd="0" destOrd="0" presId="urn:microsoft.com/office/officeart/2005/8/layout/hChevron3"/>
    <dgm:cxn modelId="{1E128AF7-CE6C-4C25-88EA-AA2992E987B1}" srcId="{13F6C520-F0BA-483E-9BD6-2B5FCCEA3DFF}" destId="{AA22B988-A28F-416A-9C57-AA73DFD0C818}" srcOrd="1" destOrd="0" parTransId="{AD28AC95-626C-42D5-943C-355BDD063625}" sibTransId="{4CFE5C3E-81ED-499A-AC3C-446E4AC8E99B}"/>
    <dgm:cxn modelId="{7D4611F8-86DE-42D8-9AE4-4D64EB255552}" type="presOf" srcId="{13F6C520-F0BA-483E-9BD6-2B5FCCEA3DFF}" destId="{E3D3BE45-FA87-4DEE-9AE2-FA16ECB4ABEA}" srcOrd="0" destOrd="0" presId="urn:microsoft.com/office/officeart/2005/8/layout/hChevron3"/>
    <dgm:cxn modelId="{DDE96ABC-ADB0-41B3-A866-D86B05D9ADD2}" type="presParOf" srcId="{E3D3BE45-FA87-4DEE-9AE2-FA16ECB4ABEA}" destId="{0F01899A-9CB1-4609-A13D-BF2682E89696}" srcOrd="0" destOrd="0" presId="urn:microsoft.com/office/officeart/2005/8/layout/hChevron3"/>
    <dgm:cxn modelId="{9D5D3059-B4C7-4914-90FB-105FCD9E7958}" type="presParOf" srcId="{E3D3BE45-FA87-4DEE-9AE2-FA16ECB4ABEA}" destId="{3D01BCE6-781E-42FB-9AA2-9A271CD6DD77}" srcOrd="1" destOrd="0" presId="urn:microsoft.com/office/officeart/2005/8/layout/hChevron3"/>
    <dgm:cxn modelId="{67FCC3F6-F4D2-4418-8D65-5BAD9AAA3E1B}" type="presParOf" srcId="{E3D3BE45-FA87-4DEE-9AE2-FA16ECB4ABEA}" destId="{8D8B6E8D-0B55-43CA-8396-1F0A8D04B0E1}" srcOrd="2" destOrd="0" presId="urn:microsoft.com/office/officeart/2005/8/layout/hChevron3"/>
    <dgm:cxn modelId="{F84A862A-6D1C-48EE-98A6-12247F2B109C}" type="presParOf" srcId="{E3D3BE45-FA87-4DEE-9AE2-FA16ECB4ABEA}" destId="{F9DBE505-7F31-414C-94D3-F7F8EAEA3CE6}" srcOrd="3" destOrd="0" presId="urn:microsoft.com/office/officeart/2005/8/layout/hChevron3"/>
    <dgm:cxn modelId="{B09352A1-0BA3-410C-9934-CCAD42A2C60F}" type="presParOf" srcId="{E3D3BE45-FA87-4DEE-9AE2-FA16ECB4ABEA}" destId="{29B47FCB-C1F2-4038-902C-33AD93AEFEC5}" srcOrd="4" destOrd="0" presId="urn:microsoft.com/office/officeart/2005/8/layout/hChevron3"/>
    <dgm:cxn modelId="{74A04799-2FFA-4262-B19D-6C0B14835331}" type="presParOf" srcId="{E3D3BE45-FA87-4DEE-9AE2-FA16ECB4ABEA}" destId="{8E6A62C2-C46A-4178-A2A9-F4E28C76C09B}" srcOrd="5" destOrd="0" presId="urn:microsoft.com/office/officeart/2005/8/layout/hChevron3"/>
    <dgm:cxn modelId="{B88D4EF9-2AF1-40C5-97FD-5BDD507809FA}" type="presParOf" srcId="{E3D3BE45-FA87-4DEE-9AE2-FA16ECB4ABEA}" destId="{D53FF054-97B1-4BD4-B8C5-4732F871E1B4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01899A-9CB1-4609-A13D-BF2682E89696}">
      <dsp:nvSpPr>
        <dsp:cNvPr id="0" name=""/>
        <dsp:cNvSpPr/>
      </dsp:nvSpPr>
      <dsp:spPr>
        <a:xfrm>
          <a:off x="3884" y="1416159"/>
          <a:ext cx="3396704" cy="135868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Summer 2020: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Work to implement key strategies, cross the finish line and start to develop a sustainability plan</a:t>
          </a:r>
        </a:p>
      </dsp:txBody>
      <dsp:txXfrm>
        <a:off x="3884" y="1416159"/>
        <a:ext cx="3057034" cy="1358681"/>
      </dsp:txXfrm>
    </dsp:sp>
    <dsp:sp modelId="{29B47FCB-C1F2-4038-902C-33AD93AEFEC5}">
      <dsp:nvSpPr>
        <dsp:cNvPr id="0" name=""/>
        <dsp:cNvSpPr/>
      </dsp:nvSpPr>
      <dsp:spPr>
        <a:xfrm>
          <a:off x="2721247" y="1416159"/>
          <a:ext cx="3396704" cy="135868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Fall &amp; Winter 2020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Work to implement sustainability plan, ILPQC 1:1 QI support for Teams</a:t>
          </a:r>
        </a:p>
      </dsp:txBody>
      <dsp:txXfrm>
        <a:off x="3400588" y="1416159"/>
        <a:ext cx="2038023" cy="1358681"/>
      </dsp:txXfrm>
    </dsp:sp>
    <dsp:sp modelId="{D53FF054-97B1-4BD4-B8C5-4732F871E1B4}">
      <dsp:nvSpPr>
        <dsp:cNvPr id="0" name=""/>
        <dsp:cNvSpPr/>
      </dsp:nvSpPr>
      <dsp:spPr>
        <a:xfrm>
          <a:off x="5438611" y="1416159"/>
          <a:ext cx="3396704" cy="135868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2021: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/>
            <a:t>Twice a year sustainability check-in calls with Teams, implement sustainability plans</a:t>
          </a:r>
        </a:p>
      </dsp:txBody>
      <dsp:txXfrm>
        <a:off x="6117952" y="1416159"/>
        <a:ext cx="2038023" cy="13586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01899A-9CB1-4609-A13D-BF2682E89696}">
      <dsp:nvSpPr>
        <dsp:cNvPr id="0" name=""/>
        <dsp:cNvSpPr/>
      </dsp:nvSpPr>
      <dsp:spPr>
        <a:xfrm>
          <a:off x="2634" y="1503392"/>
          <a:ext cx="2643038" cy="105721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June-July 2020: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Workgroup finalize AIMs, Measures, Data Form</a:t>
          </a:r>
        </a:p>
      </dsp:txBody>
      <dsp:txXfrm>
        <a:off x="2634" y="1503392"/>
        <a:ext cx="2378734" cy="1057215"/>
      </dsp:txXfrm>
    </dsp:sp>
    <dsp:sp modelId="{8D8B6E8D-0B55-43CA-8396-1F0A8D04B0E1}">
      <dsp:nvSpPr>
        <dsp:cNvPr id="0" name=""/>
        <dsp:cNvSpPr/>
      </dsp:nvSpPr>
      <dsp:spPr>
        <a:xfrm>
          <a:off x="2117065" y="1503392"/>
          <a:ext cx="2643038" cy="105721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Aug-Oct 2020: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Wave 1 tests data collection process</a:t>
          </a:r>
        </a:p>
      </dsp:txBody>
      <dsp:txXfrm>
        <a:off x="2645673" y="1503392"/>
        <a:ext cx="1585823" cy="1057215"/>
      </dsp:txXfrm>
    </dsp:sp>
    <dsp:sp modelId="{29B47FCB-C1F2-4038-902C-33AD93AEFEC5}">
      <dsp:nvSpPr>
        <dsp:cNvPr id="0" name=""/>
        <dsp:cNvSpPr/>
      </dsp:nvSpPr>
      <dsp:spPr>
        <a:xfrm>
          <a:off x="4231496" y="1503392"/>
          <a:ext cx="2643038" cy="105721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October 29, 2020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Statewide Launch</a:t>
          </a:r>
        </a:p>
      </dsp:txBody>
      <dsp:txXfrm>
        <a:off x="4760104" y="1503392"/>
        <a:ext cx="1585823" cy="1057215"/>
      </dsp:txXfrm>
    </dsp:sp>
    <dsp:sp modelId="{D53FF054-97B1-4BD4-B8C5-4732F871E1B4}">
      <dsp:nvSpPr>
        <dsp:cNvPr id="0" name=""/>
        <dsp:cNvSpPr/>
      </dsp:nvSpPr>
      <dsp:spPr>
        <a:xfrm>
          <a:off x="6345927" y="1503392"/>
          <a:ext cx="2643038" cy="105721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November 2020: </a:t>
          </a:r>
          <a:r>
            <a:rPr lang="en-US" sz="1600" kern="1200" dirty="0"/>
            <a:t>Monthly webinars begin</a:t>
          </a:r>
        </a:p>
      </dsp:txBody>
      <dsp:txXfrm>
        <a:off x="6874535" y="1503392"/>
        <a:ext cx="1585823" cy="10572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fld id="{A1234E4B-760D-4C12-91CE-F6FE2BFE65B3}" type="datetimeFigureOut">
              <a:rPr lang="en-US" altLang="ja-JP"/>
              <a:pPr>
                <a:defRPr/>
              </a:pPr>
              <a:t>5/20/20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799399BA-D265-4DD5-B172-CF7BBEF045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01368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Updated 10/22/19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9399BA-D265-4DD5-B172-CF7BBEF04538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91788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Updated 10/22/19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9399BA-D265-4DD5-B172-CF7BBEF04538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580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95388" y="692150"/>
            <a:ext cx="4619625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baseline="0" dirty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2648EF-B779-48A0-A0F0-8798BC285EA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874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9399BA-D265-4DD5-B172-CF7BBEF04538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0371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9399BA-D265-4DD5-B172-CF7BBEF04538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5298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/>
              <a:t>Added 10/22/19</a:t>
            </a:r>
          </a:p>
        </p:txBody>
      </p:sp>
      <p:sp>
        <p:nvSpPr>
          <p:cNvPr id="46084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0348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/>
              <a:t>Added 10/22/19</a:t>
            </a:r>
          </a:p>
        </p:txBody>
      </p:sp>
      <p:sp>
        <p:nvSpPr>
          <p:cNvPr id="46084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0222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46084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267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46084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3809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9399BA-D265-4DD5-B172-CF7BBEF04538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9368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53AD7-A772-4F83-850B-482C70935EA4}" type="datetime1">
              <a:rPr lang="en-US" altLang="ja-JP"/>
              <a:pPr>
                <a:defRPr/>
              </a:pPr>
              <a:t>5/20/20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D8331-DEC2-4D1E-95D5-94283CB87E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655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2490D-0CE4-426E-81CB-E242CE6E39A4}" type="datetime1">
              <a:rPr lang="en-US" altLang="ja-JP"/>
              <a:pPr>
                <a:defRPr/>
              </a:pPr>
              <a:t>5/20/20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ED56C-8F5E-4BF1-A54B-E96394A138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4335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2C6C1-0ABC-4A83-A3E1-9B004532B0F2}" type="datetime1">
              <a:rPr lang="en-US" altLang="ja-JP"/>
              <a:pPr>
                <a:defRPr/>
              </a:pPr>
              <a:t>5/20/20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59B1A-798E-4F1D-851E-F36AC3C874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1978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67B97-2A19-4469-BBC1-5124779FD32E}" type="datetime1">
              <a:rPr lang="en-US" altLang="ja-JP"/>
              <a:pPr>
                <a:defRPr/>
              </a:pPr>
              <a:t>5/20/20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F23B2-1968-4158-BBF8-33ADF31722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1531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51ED6-1809-467D-BA74-8EA1DF4B6FEF}" type="datetime1">
              <a:rPr lang="en-US" altLang="ja-JP"/>
              <a:pPr>
                <a:defRPr/>
              </a:pPr>
              <a:t>5/20/20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F8077-2CE4-4A8C-806A-F9B27078C0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5056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7BA54-BB09-45EF-8BE5-86E399F21075}" type="datetime1">
              <a:rPr lang="en-US" altLang="ja-JP"/>
              <a:pPr>
                <a:defRPr/>
              </a:pPr>
              <a:t>5/20/20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83E2C-C682-4CCB-812E-4FD1E6CD7E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5756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19E3F-723A-48F5-86C3-1FB2ADC6C9E9}" type="datetime1">
              <a:rPr lang="en-US" altLang="ja-JP"/>
              <a:pPr>
                <a:defRPr/>
              </a:pPr>
              <a:t>5/20/20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2229A-B942-495A-807D-33D3531045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791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BEB86-460D-47CC-9347-A33D2320FEE6}" type="datetime1">
              <a:rPr lang="en-US" altLang="ja-JP"/>
              <a:pPr>
                <a:defRPr/>
              </a:pPr>
              <a:t>5/20/20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16943-E090-48BD-85BF-C3499FDFE6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7628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8BE47-7B98-409F-8AB7-EBBB77D90BF3}" type="datetime1">
              <a:rPr lang="en-US" altLang="ja-JP"/>
              <a:pPr>
                <a:defRPr/>
              </a:pPr>
              <a:t>5/20/20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9FB53-311B-43CA-B7CE-1F80A678A2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6341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67D64-CF7F-42F3-8C27-B520EE2453CF}" type="datetime1">
              <a:rPr lang="en-US" altLang="ja-JP"/>
              <a:pPr>
                <a:defRPr/>
              </a:pPr>
              <a:t>5/20/20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650D0-02D5-42FB-907E-376816E2D5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2723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79569-1CBE-4B22-934C-222D1AA93EE5}" type="datetime1">
              <a:rPr lang="en-US" altLang="ja-JP"/>
              <a:pPr>
                <a:defRPr/>
              </a:pPr>
              <a:t>5/20/20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F6CB7-50F3-4CEB-A4DC-7F1C42559A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0037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26218B61-2C44-4426-BE0D-62AFE46C727B}" type="datetime1">
              <a:rPr lang="en-US" altLang="ja-JP"/>
              <a:pPr>
                <a:defRPr/>
              </a:pPr>
              <a:t>5/20/20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8215A01-EBC1-45C7-9A9D-8A83BBE998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7" r:id="rId1"/>
    <p:sldLayoutId id="2147484128" r:id="rId2"/>
    <p:sldLayoutId id="2147484129" r:id="rId3"/>
    <p:sldLayoutId id="2147484130" r:id="rId4"/>
    <p:sldLayoutId id="2147484131" r:id="rId5"/>
    <p:sldLayoutId id="2147484132" r:id="rId6"/>
    <p:sldLayoutId id="2147484133" r:id="rId7"/>
    <p:sldLayoutId id="2147484134" r:id="rId8"/>
    <p:sldLayoutId id="2147484135" r:id="rId9"/>
    <p:sldLayoutId id="2147484136" r:id="rId10"/>
    <p:sldLayoutId id="214748413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info@ilpqc.org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Relationship Id="rId9" Type="http://schemas.openxmlformats.org/officeDocument/2006/relationships/hyperlink" Target="http://www.ilpqc.org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ilpqc.or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jpe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mailto:info@ilpqc.org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Relationship Id="rId9" Type="http://schemas.openxmlformats.org/officeDocument/2006/relationships/hyperlink" Target="http://www.ilpqc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hyperlink" Target="mailto:Dweiss@northshore.org" TargetMode="External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8862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0" y="4942644"/>
            <a:ext cx="9144000" cy="19153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urved Up Ribbon 1"/>
          <p:cNvSpPr/>
          <p:nvPr/>
        </p:nvSpPr>
        <p:spPr>
          <a:xfrm>
            <a:off x="76200" y="3261695"/>
            <a:ext cx="9067800" cy="1295400"/>
          </a:xfrm>
          <a:prstGeom prst="ellipseRibbon2">
            <a:avLst>
              <a:gd name="adj1" fmla="val 50077"/>
              <a:gd name="adj2" fmla="val 55689"/>
              <a:gd name="adj3" fmla="val 30688"/>
            </a:avLst>
          </a:prstGeom>
          <a:solidFill>
            <a:srgbClr val="F584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95600" y="332462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4990"/>
                </a:solidFill>
                <a:latin typeface="Goudy Old Style" panose="02020502050305020303" pitchFamily="18" charset="0"/>
              </a:rPr>
              <a:t>THANKS TO OUR</a:t>
            </a:r>
          </a:p>
        </p:txBody>
      </p:sp>
      <p:sp>
        <p:nvSpPr>
          <p:cNvPr id="5" name="Rectangle 4"/>
          <p:cNvSpPr/>
          <p:nvPr/>
        </p:nvSpPr>
        <p:spPr>
          <a:xfrm>
            <a:off x="3678451" y="4353580"/>
            <a:ext cx="18469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4990"/>
                </a:solidFill>
                <a:latin typeface="Goudy Old Style" panose="02020502050305020303" pitchFamily="18" charset="0"/>
              </a:rPr>
              <a:t>FUNDERS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663" y="5192824"/>
            <a:ext cx="2438399" cy="7005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0883" y="5101399"/>
            <a:ext cx="1852841" cy="86067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8640" y="4926793"/>
            <a:ext cx="2391559" cy="1169207"/>
          </a:xfrm>
          <a:prstGeom prst="rect">
            <a:avLst/>
          </a:prstGeom>
        </p:spPr>
      </p:pic>
      <p:pic>
        <p:nvPicPr>
          <p:cNvPr id="1026" name="Picture 2" descr="Image result for cdc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20277" y="4926793"/>
            <a:ext cx="1469069" cy="111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2900" y="6043286"/>
            <a:ext cx="8648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58466"/>
              </a:buClr>
              <a:defRPr/>
            </a:pPr>
            <a:r>
              <a:rPr lang="en-US" dirty="0"/>
              <a:t>Email  </a:t>
            </a:r>
            <a:r>
              <a:rPr lang="en-US" dirty="0">
                <a:hlinkClick r:id="rId8"/>
              </a:rPr>
              <a:t>info@ilpqc.org</a:t>
            </a:r>
            <a:r>
              <a:rPr lang="en-US" dirty="0"/>
              <a:t> or visit us at </a:t>
            </a:r>
            <a:r>
              <a:rPr lang="en-US" dirty="0">
                <a:hlinkClick r:id="rId9"/>
              </a:rPr>
              <a:t>www.ilpqc.org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59708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2057400"/>
            <a:ext cx="8305800" cy="3886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09653"/>
            <a:ext cx="7391400" cy="1143000"/>
          </a:xfrm>
          <a:noFill/>
        </p:spPr>
        <p:txBody>
          <a:bodyPr/>
          <a:lstStyle/>
          <a:p>
            <a:pPr algn="l"/>
            <a:r>
              <a:rPr lang="en-US" sz="4000" b="1" dirty="0">
                <a:solidFill>
                  <a:srgbClr val="F58466"/>
                </a:solidFill>
                <a:latin typeface="Goudy Old Style" pitchFamily="18" charset="0"/>
              </a:rPr>
              <a:t>SAVE THE DATE: </a:t>
            </a:r>
            <a:br>
              <a:rPr lang="en-US" sz="4000" b="1" dirty="0">
                <a:solidFill>
                  <a:srgbClr val="F58466"/>
                </a:solidFill>
                <a:latin typeface="Goudy Old Style" pitchFamily="18" charset="0"/>
              </a:rPr>
            </a:br>
            <a:r>
              <a:rPr lang="en-US" sz="4000" b="1" dirty="0">
                <a:solidFill>
                  <a:srgbClr val="F58466"/>
                </a:solidFill>
                <a:latin typeface="Goudy Old Style" pitchFamily="18" charset="0"/>
              </a:rPr>
              <a:t>ILPQC 2020 Annual Conference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8229600" cy="2301895"/>
          </a:xfrm>
        </p:spPr>
        <p:txBody>
          <a:bodyPr/>
          <a:lstStyle/>
          <a:p>
            <a:pPr marL="0" indent="0" algn="ctr" eaLnBrk="1" hangingPunct="1">
              <a:buClr>
                <a:srgbClr val="F58466"/>
              </a:buClr>
              <a:buNone/>
            </a:pPr>
            <a:r>
              <a:rPr lang="en-US" altLang="en-US" dirty="0"/>
              <a:t>Calling all perinatal health care providers, allied health professionals, and public health and community partners!</a:t>
            </a:r>
          </a:p>
          <a:p>
            <a:pPr marL="0" indent="0" algn="ctr" eaLnBrk="1" hangingPunct="1">
              <a:buClr>
                <a:srgbClr val="F58466"/>
              </a:buClr>
              <a:buNone/>
            </a:pPr>
            <a:endParaRPr lang="en-US" altLang="en-US" dirty="0"/>
          </a:p>
          <a:p>
            <a:pPr marL="0" indent="0" algn="ctr" eaLnBrk="1" hangingPunct="1">
              <a:buClr>
                <a:srgbClr val="F58466"/>
              </a:buClr>
              <a:buNone/>
            </a:pPr>
            <a:r>
              <a:rPr lang="en-US" altLang="en-US" dirty="0"/>
              <a:t>Thursday, October 29</a:t>
            </a:r>
            <a:r>
              <a:rPr lang="en-US" altLang="en-US" baseline="30000" dirty="0"/>
              <a:t>th</a:t>
            </a:r>
            <a:r>
              <a:rPr lang="en-US" altLang="en-US" dirty="0"/>
              <a:t>, 2020</a:t>
            </a:r>
          </a:p>
          <a:p>
            <a:pPr marL="0" indent="0" algn="ctr" eaLnBrk="1" hangingPunct="1">
              <a:buClr>
                <a:srgbClr val="F58466"/>
              </a:buClr>
              <a:buNone/>
            </a:pPr>
            <a:r>
              <a:rPr lang="en-US" altLang="en-US" dirty="0"/>
              <a:t>9am – 5pm</a:t>
            </a:r>
          </a:p>
          <a:p>
            <a:pPr marL="0" indent="0" algn="ctr" eaLnBrk="1" hangingPunct="1">
              <a:buClr>
                <a:srgbClr val="F58466"/>
              </a:buClr>
              <a:buNone/>
            </a:pPr>
            <a:r>
              <a:rPr lang="en-US" altLang="en-US" dirty="0"/>
              <a:t>Westin Lombard Yorktown</a:t>
            </a:r>
          </a:p>
          <a:p>
            <a:pPr algn="ctr" eaLnBrk="1" hangingPunct="1">
              <a:buClr>
                <a:srgbClr val="F58466"/>
              </a:buClr>
            </a:pPr>
            <a:endParaRPr lang="en-US" altLang="en-US" dirty="0"/>
          </a:p>
          <a:p>
            <a:pPr algn="ctr" eaLnBrk="1" hangingPunct="1">
              <a:buClr>
                <a:srgbClr val="F58466"/>
              </a:buClr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3A795C-50BE-462B-8B70-BD2F9F6A8888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4553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2057400"/>
            <a:ext cx="8305800" cy="3352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09653"/>
            <a:ext cx="7391400" cy="1143000"/>
          </a:xfrm>
          <a:noFill/>
        </p:spPr>
        <p:txBody>
          <a:bodyPr/>
          <a:lstStyle/>
          <a:p>
            <a:pPr algn="l"/>
            <a:r>
              <a:rPr lang="en-US" sz="4000" b="1" dirty="0">
                <a:solidFill>
                  <a:srgbClr val="F58466"/>
                </a:solidFill>
                <a:latin typeface="Goudy Old Style" pitchFamily="18" charset="0"/>
              </a:rPr>
              <a:t>PRIZE TIME!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8229600" cy="2301895"/>
          </a:xfrm>
        </p:spPr>
        <p:txBody>
          <a:bodyPr/>
          <a:lstStyle/>
          <a:p>
            <a:pPr marL="0" indent="0" algn="ctr" eaLnBrk="1" hangingPunct="1">
              <a:buClr>
                <a:srgbClr val="F58466"/>
              </a:buClr>
              <a:buNone/>
            </a:pPr>
            <a:r>
              <a:rPr lang="en-US" altLang="en-US" dirty="0"/>
              <a:t>A. Storyboards with the most votes for best storyboard</a:t>
            </a:r>
          </a:p>
          <a:p>
            <a:pPr marL="0" indent="0" algn="ctr" eaLnBrk="1" hangingPunct="1">
              <a:buClr>
                <a:srgbClr val="F58466"/>
              </a:buClr>
              <a:buNone/>
            </a:pPr>
            <a:endParaRPr lang="en-US" altLang="en-US" dirty="0"/>
          </a:p>
          <a:p>
            <a:pPr marL="0" indent="0" algn="ctr" eaLnBrk="1" hangingPunct="1">
              <a:buClr>
                <a:srgbClr val="F58466"/>
              </a:buClr>
              <a:buNone/>
            </a:pPr>
            <a:r>
              <a:rPr lang="en-US" altLang="en-US" dirty="0"/>
              <a:t>B. Raffle Amazon Gift Cards for participants submitting </a:t>
            </a:r>
            <a:r>
              <a:rPr lang="en-US" altLang="en-US"/>
              <a:t>a Story Board </a:t>
            </a:r>
            <a:r>
              <a:rPr lang="en-US" altLang="en-US" dirty="0"/>
              <a:t>Session Steal Shamelessly form to </a:t>
            </a:r>
            <a:r>
              <a:rPr lang="en-US" altLang="en-US" dirty="0">
                <a:hlinkClick r:id="rId2"/>
              </a:rPr>
              <a:t>info@ilpqc.org</a:t>
            </a:r>
            <a:r>
              <a:rPr lang="en-US" altLang="en-US" dirty="0"/>
              <a:t> </a:t>
            </a:r>
          </a:p>
          <a:p>
            <a:pPr algn="ctr" eaLnBrk="1" hangingPunct="1">
              <a:buClr>
                <a:srgbClr val="F58466"/>
              </a:buClr>
            </a:pPr>
            <a:endParaRPr lang="en-US" altLang="en-US" dirty="0"/>
          </a:p>
          <a:p>
            <a:pPr algn="ctr" eaLnBrk="1" hangingPunct="1">
              <a:buClr>
                <a:srgbClr val="F58466"/>
              </a:buClr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3A795C-50BE-462B-8B70-BD2F9F6A8888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9316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C9FB53-311B-43CA-B7CE-1F80A678A235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0" y="1143000"/>
            <a:ext cx="9139451" cy="5257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F58466"/>
              </a:buClr>
              <a:buNone/>
              <a:defRPr/>
            </a:pPr>
            <a:r>
              <a:rPr lang="en-US" dirty="0">
                <a:solidFill>
                  <a:srgbClr val="004990"/>
                </a:solidFill>
              </a:rPr>
              <a:t>Thank you to ILPQC partners and collaborators:</a:t>
            </a:r>
          </a:p>
          <a:p>
            <a:pPr marL="0" indent="0" algn="ctr">
              <a:buClr>
                <a:srgbClr val="F58466"/>
              </a:buClr>
              <a:buNone/>
              <a:defRPr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048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16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16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16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16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16" charset="-128"/>
              </a:defRPr>
            </a:lvl9pPr>
          </a:lstStyle>
          <a:p>
            <a:pPr eaLnBrk="1" hangingPunct="1"/>
            <a:r>
              <a:rPr lang="en-US" altLang="en-US" sz="4400" dirty="0">
                <a:solidFill>
                  <a:srgbClr val="F58466"/>
                </a:solidFill>
                <a:latin typeface="Goudy Old Style" panose="02020502050305020303" pitchFamily="18" charset="0"/>
                <a:ea typeface="MS PGothic" panose="020B0600070205080204" pitchFamily="34" charset="-128"/>
              </a:rPr>
              <a:t>We are all in this together.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9" y="1923552"/>
            <a:ext cx="2447361" cy="6672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481" y="1905000"/>
            <a:ext cx="2712987" cy="6894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38"/>
          <a:stretch/>
        </p:blipFill>
        <p:spPr>
          <a:xfrm>
            <a:off x="238569" y="2743200"/>
            <a:ext cx="1955261" cy="8514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309" y="3429000"/>
            <a:ext cx="1623630" cy="139387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983" y="2743200"/>
            <a:ext cx="1460017" cy="103296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30" y="3962400"/>
            <a:ext cx="2619587" cy="533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445" y="2819400"/>
            <a:ext cx="2928555" cy="5266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595" y="4545965"/>
            <a:ext cx="2105006" cy="58546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51" y="4925324"/>
            <a:ext cx="1807591" cy="101827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370" y="4953000"/>
            <a:ext cx="2127437" cy="77402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1" r="3631"/>
          <a:stretch/>
        </p:blipFill>
        <p:spPr>
          <a:xfrm>
            <a:off x="2483759" y="1752600"/>
            <a:ext cx="1611559" cy="102350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101" y="3028833"/>
            <a:ext cx="1821299" cy="85736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909" y="1721666"/>
            <a:ext cx="1934100" cy="5322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283" y="3962133"/>
            <a:ext cx="2000425" cy="7696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34480" y="2296948"/>
            <a:ext cx="1912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/>
              <a:t>Perinatal Advisory Committee</a:t>
            </a:r>
          </a:p>
          <a:p>
            <a:pPr algn="r"/>
            <a:r>
              <a:rPr lang="en-US" sz="800" dirty="0"/>
              <a:t>State Perinatal Quality Council </a:t>
            </a:r>
          </a:p>
          <a:p>
            <a:pPr algn="r"/>
            <a:r>
              <a:rPr lang="en-US" sz="800" dirty="0"/>
              <a:t>Maternal Mortality Review Committee</a:t>
            </a:r>
          </a:p>
          <a:p>
            <a:pPr algn="r"/>
            <a:r>
              <a:rPr lang="en-US" sz="800" dirty="0"/>
              <a:t>Regionalized Perinatal System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260" y="5040476"/>
            <a:ext cx="2682472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944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8862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0" y="4942644"/>
            <a:ext cx="9144000" cy="19153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urved Up Ribbon 1"/>
          <p:cNvSpPr/>
          <p:nvPr/>
        </p:nvSpPr>
        <p:spPr>
          <a:xfrm>
            <a:off x="76200" y="3261695"/>
            <a:ext cx="9067800" cy="1295400"/>
          </a:xfrm>
          <a:prstGeom prst="ellipseRibbon2">
            <a:avLst>
              <a:gd name="adj1" fmla="val 50077"/>
              <a:gd name="adj2" fmla="val 55689"/>
              <a:gd name="adj3" fmla="val 30688"/>
            </a:avLst>
          </a:prstGeom>
          <a:solidFill>
            <a:srgbClr val="F584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95600" y="332462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4990"/>
                </a:solidFill>
                <a:latin typeface="Goudy Old Style" panose="02020502050305020303" pitchFamily="18" charset="0"/>
              </a:rPr>
              <a:t>THANKS TO OUR</a:t>
            </a:r>
          </a:p>
        </p:txBody>
      </p:sp>
      <p:sp>
        <p:nvSpPr>
          <p:cNvPr id="5" name="Rectangle 4"/>
          <p:cNvSpPr/>
          <p:nvPr/>
        </p:nvSpPr>
        <p:spPr>
          <a:xfrm>
            <a:off x="3678451" y="4353580"/>
            <a:ext cx="18469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4990"/>
                </a:solidFill>
                <a:latin typeface="Goudy Old Style" panose="02020502050305020303" pitchFamily="18" charset="0"/>
              </a:rPr>
              <a:t>FUNDERS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663" y="5192824"/>
            <a:ext cx="2438399" cy="7005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0883" y="5101399"/>
            <a:ext cx="1852841" cy="86067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8640" y="4926793"/>
            <a:ext cx="2391559" cy="1169207"/>
          </a:xfrm>
          <a:prstGeom prst="rect">
            <a:avLst/>
          </a:prstGeom>
        </p:spPr>
      </p:pic>
      <p:pic>
        <p:nvPicPr>
          <p:cNvPr id="1026" name="Picture 2" descr="Image result for cdc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20277" y="4926793"/>
            <a:ext cx="1469069" cy="111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2900" y="6043286"/>
            <a:ext cx="8648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58466"/>
              </a:buClr>
              <a:defRPr/>
            </a:pPr>
            <a:r>
              <a:rPr lang="en-US" dirty="0"/>
              <a:t>Email  </a:t>
            </a:r>
            <a:r>
              <a:rPr lang="en-US" dirty="0">
                <a:hlinkClick r:id="rId8"/>
              </a:rPr>
              <a:t>info@ilpqc.org</a:t>
            </a:r>
            <a:r>
              <a:rPr lang="en-US" dirty="0"/>
              <a:t> or visit us at </a:t>
            </a:r>
            <a:r>
              <a:rPr lang="en-US" dirty="0">
                <a:hlinkClick r:id="rId9"/>
              </a:rPr>
              <a:t>www.ilpqc.org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37741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8" descr="image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97" y="1447799"/>
            <a:ext cx="321468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Subtitle 2"/>
          <p:cNvSpPr>
            <a:spLocks noGrp="1"/>
          </p:cNvSpPr>
          <p:nvPr>
            <p:ph type="subTitle" idx="1"/>
          </p:nvPr>
        </p:nvSpPr>
        <p:spPr>
          <a:xfrm>
            <a:off x="3224385" y="4343400"/>
            <a:ext cx="5410200" cy="12954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altLang="en-US" sz="2000" dirty="0">
                <a:solidFill>
                  <a:srgbClr val="898989"/>
                </a:solidFill>
              </a:rPr>
              <a:t>May 21, 2020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2000" dirty="0">
                <a:solidFill>
                  <a:srgbClr val="898989"/>
                </a:solidFill>
              </a:rPr>
              <a:t>9am – 3:30pm</a:t>
            </a:r>
          </a:p>
        </p:txBody>
      </p:sp>
      <p:sp>
        <p:nvSpPr>
          <p:cNvPr id="63492" name="Title 1"/>
          <p:cNvSpPr>
            <a:spLocks noGrp="1"/>
          </p:cNvSpPr>
          <p:nvPr>
            <p:ph type="ctrTitle"/>
          </p:nvPr>
        </p:nvSpPr>
        <p:spPr>
          <a:xfrm>
            <a:off x="3160177" y="2362200"/>
            <a:ext cx="5538615" cy="1622425"/>
          </a:xfrm>
        </p:spPr>
        <p:txBody>
          <a:bodyPr/>
          <a:lstStyle/>
          <a:p>
            <a:pPr eaLnBrk="1" hangingPunct="1"/>
            <a:r>
              <a:rPr lang="en-US" altLang="en-US" sz="3200" b="1" dirty="0">
                <a:solidFill>
                  <a:srgbClr val="004990"/>
                </a:solidFill>
                <a:latin typeface="Goudy Old Style" pitchFamily="18" charset="0"/>
              </a:rPr>
              <a:t>Summary &amp; Evaluation</a:t>
            </a:r>
          </a:p>
        </p:txBody>
      </p:sp>
    </p:spTree>
    <p:extLst>
      <p:ext uri="{BB962C8B-B14F-4D97-AF65-F5344CB8AC3E}">
        <p14:creationId xmlns:p14="http://schemas.microsoft.com/office/powerpoint/2010/main" val="2143466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3E5A5ED-4066-E144-89F8-5C4DADD49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1591"/>
            <a:ext cx="8229600" cy="1143000"/>
          </a:xfrm>
          <a:noFill/>
        </p:spPr>
        <p:txBody>
          <a:bodyPr/>
          <a:lstStyle/>
          <a:p>
            <a:pPr algn="l" eaLnBrk="1" hangingPunct="1"/>
            <a:r>
              <a:rPr lang="en-US" b="1" dirty="0">
                <a:solidFill>
                  <a:srgbClr val="F58466"/>
                </a:solidFill>
                <a:latin typeface="Goudy Old Style" pitchFamily="18" charset="0"/>
              </a:rPr>
              <a:t>What’s Next? </a:t>
            </a:r>
            <a:br>
              <a:rPr lang="en-US" b="1" dirty="0">
                <a:solidFill>
                  <a:srgbClr val="F58466"/>
                </a:solidFill>
                <a:latin typeface="Goudy Old Style" pitchFamily="18" charset="0"/>
              </a:rPr>
            </a:br>
            <a:r>
              <a:rPr lang="en-US" b="1" dirty="0">
                <a:solidFill>
                  <a:srgbClr val="F58466"/>
                </a:solidFill>
                <a:latin typeface="Goudy Old Style" pitchFamily="18" charset="0"/>
              </a:rPr>
              <a:t>Crossing the Finish 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121084-7266-034E-8D2B-4415B9D1A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C2F5F-8633-4B5B-A080-9CC210AD30A1}" type="slidenum">
              <a:rPr lang="en-US" smtClean="0"/>
              <a:t>3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380998" y="1658733"/>
            <a:ext cx="8382001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bg1"/>
                </a:solidFill>
              </a:rPr>
              <a:t>Ensure all Structure Measures are ‘In Place’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bg1"/>
                </a:solidFill>
              </a:rPr>
              <a:t>Implement Key MNO-Neonatal Strategies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bg1"/>
                </a:solidFill>
              </a:rPr>
              <a:t>Work to achieve initiative AIMs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bg1"/>
                </a:solidFill>
              </a:rPr>
              <a:t>Implement standardized education for  healthcare providers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bg1"/>
                </a:solidFill>
              </a:rPr>
              <a:t>Share materials and tools with community healthcare providers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326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3E5A5ED-4066-E144-89F8-5C4DADD49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28601"/>
            <a:ext cx="8229600" cy="1143000"/>
          </a:xfrm>
          <a:noFill/>
        </p:spPr>
        <p:txBody>
          <a:bodyPr/>
          <a:lstStyle/>
          <a:p>
            <a:pPr algn="l" eaLnBrk="1" hangingPunct="1"/>
            <a:r>
              <a:rPr lang="en-US" b="1" dirty="0">
                <a:solidFill>
                  <a:srgbClr val="F58466"/>
                </a:solidFill>
                <a:latin typeface="Goudy Old Style" pitchFamily="18" charset="0"/>
              </a:rPr>
              <a:t>Collaborative Efforts to</a:t>
            </a:r>
            <a:br>
              <a:rPr lang="en-US" b="1" dirty="0">
                <a:solidFill>
                  <a:srgbClr val="F58466"/>
                </a:solidFill>
                <a:latin typeface="Goudy Old Style" pitchFamily="18" charset="0"/>
              </a:rPr>
            </a:br>
            <a:r>
              <a:rPr lang="en-US" b="1" dirty="0">
                <a:solidFill>
                  <a:srgbClr val="F58466"/>
                </a:solidFill>
                <a:latin typeface="Goudy Old Style" pitchFamily="18" charset="0"/>
              </a:rPr>
              <a:t>Achieve Aims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121084-7266-034E-8D2B-4415B9D1A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C2F5F-8633-4B5B-A080-9CC210AD30A1}" type="slidenum">
              <a:rPr lang="en-US" smtClean="0"/>
              <a:t>4</a:t>
            </a:fld>
            <a:endParaRPr lang="en-US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8265C79B-1F0D-7542-9FF5-AA3A4DBC18E5}"/>
              </a:ext>
            </a:extLst>
          </p:cNvPr>
          <p:cNvSpPr txBox="1">
            <a:spLocks/>
          </p:cNvSpPr>
          <p:nvPr/>
        </p:nvSpPr>
        <p:spPr bwMode="auto">
          <a:xfrm>
            <a:off x="381000" y="1814121"/>
            <a:ext cx="8153400" cy="4099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What we need to do: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Achieve our goals for increasing coordinated discharge and decreasing pharmacological treatment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Stabilize and sustain our improvement on maternal breastmilk</a:t>
            </a:r>
          </a:p>
          <a:p>
            <a:pPr marL="0" indent="0">
              <a:buNone/>
            </a:pPr>
            <a:r>
              <a:rPr lang="en-US" sz="2000" dirty="0"/>
              <a:t>How will we get there, together?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TODAY: Steal shamelessly from the panel and storyboards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TOMORROW: Share seamlessly with your hospital QI team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July and August: Attend MNO Team calls to learn collaboratively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Always: ILPQC QI 1:1 support calls to develop 30-60-90 day plans driven by your hospital’s specific needs</a:t>
            </a:r>
          </a:p>
        </p:txBody>
      </p:sp>
    </p:spTree>
    <p:extLst>
      <p:ext uri="{BB962C8B-B14F-4D97-AF65-F5344CB8AC3E}">
        <p14:creationId xmlns:p14="http://schemas.microsoft.com/office/powerpoint/2010/main" val="3068068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rgbClr val="F58466"/>
                </a:solidFill>
                <a:latin typeface="Goudy Old Style" pitchFamily="18" charset="0"/>
              </a:rPr>
              <a:t>MNO-Neonatal 2020 Timeline</a:t>
            </a:r>
            <a:endParaRPr lang="en-US" sz="4000" dirty="0">
              <a:solidFill>
                <a:srgbClr val="FF0000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540945337"/>
              </p:ext>
            </p:extLst>
          </p:nvPr>
        </p:nvGraphicFramePr>
        <p:xfrm>
          <a:off x="152400" y="1417638"/>
          <a:ext cx="88392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70397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rgbClr val="F58466"/>
                </a:solidFill>
                <a:latin typeface="Goudy Old Style" pitchFamily="18" charset="0"/>
              </a:rPr>
              <a:t>BASIC 2020 Timeline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8265C79B-1F0D-7542-9FF5-AA3A4DBC1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495800"/>
            <a:ext cx="9144000" cy="4572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Email </a:t>
            </a:r>
            <a:r>
              <a:rPr lang="en-US" dirty="0">
                <a:hlinkClick r:id="rId3"/>
              </a:rPr>
              <a:t>Dweiss@northshore.org</a:t>
            </a:r>
            <a:r>
              <a:rPr lang="en-US" dirty="0"/>
              <a:t> if interested in participating in Wave 1!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152400" y="1143000"/>
          <a:ext cx="8991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46896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0" y="202711"/>
            <a:ext cx="6705600" cy="869951"/>
          </a:xfrm>
          <a:noFill/>
        </p:spPr>
        <p:txBody>
          <a:bodyPr/>
          <a:lstStyle/>
          <a:p>
            <a:r>
              <a:rPr lang="en-US" sz="3200" dirty="0">
                <a:solidFill>
                  <a:srgbClr val="F58466"/>
                </a:solidFill>
                <a:latin typeface="Goudy Old Style" pitchFamily="18" charset="0"/>
              </a:rPr>
              <a:t>THANK YOU </a:t>
            </a:r>
            <a:br>
              <a:rPr lang="en-US" sz="3200" dirty="0">
                <a:solidFill>
                  <a:srgbClr val="F58466"/>
                </a:solidFill>
                <a:latin typeface="Goudy Old Style" pitchFamily="18" charset="0"/>
              </a:rPr>
            </a:br>
            <a:r>
              <a:rPr lang="en-US" sz="3200" dirty="0">
                <a:solidFill>
                  <a:srgbClr val="F58466"/>
                </a:solidFill>
                <a:latin typeface="Goudy Old Style" pitchFamily="18" charset="0"/>
              </a:rPr>
              <a:t>BREAKOUT FACILITATORS!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643678"/>
              </p:ext>
            </p:extLst>
          </p:nvPr>
        </p:nvGraphicFramePr>
        <p:xfrm>
          <a:off x="457200" y="1354866"/>
          <a:ext cx="8077200" cy="4436334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1903336438"/>
                    </a:ext>
                  </a:extLst>
                </a:gridCol>
                <a:gridCol w="2397243">
                  <a:extLst>
                    <a:ext uri="{9D8B030D-6E8A-4147-A177-3AD203B41FA5}">
                      <a16:colId xmlns:a16="http://schemas.microsoft.com/office/drawing/2014/main" val="2990742358"/>
                    </a:ext>
                  </a:extLst>
                </a:gridCol>
                <a:gridCol w="2098557">
                  <a:extLst>
                    <a:ext uri="{9D8B030D-6E8A-4147-A177-3AD203B41FA5}">
                      <a16:colId xmlns:a16="http://schemas.microsoft.com/office/drawing/2014/main" val="452903482"/>
                    </a:ext>
                  </a:extLst>
                </a:gridCol>
              </a:tblGrid>
              <a:tr h="2167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 dirty="0">
                          <a:effectLst/>
                        </a:rPr>
                        <a:t>Breakout Session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0778" marR="110778" marT="55389" marB="55389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 dirty="0">
                          <a:effectLst/>
                        </a:rPr>
                        <a:t>Breakout Facilitators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Expert(s)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98481110"/>
                  </a:ext>
                </a:extLst>
              </a:tr>
              <a:tr h="578811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MNO-Neo: Finishing Strong</a:t>
                      </a:r>
                    </a:p>
                  </a:txBody>
                  <a:tcPr marL="110778" marR="110778" marT="55389" marB="55389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Steven Powell, Mary Hope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Aarti</a:t>
                      </a: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Raghavan</a:t>
                      </a: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Becky </a:t>
                      </a:r>
                      <a:r>
                        <a:rPr lang="en-US" sz="13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Boedeker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399396"/>
                  </a:ext>
                </a:extLst>
              </a:tr>
              <a:tr h="690107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MNO-Neo: Preparing for Sustainability</a:t>
                      </a:r>
                    </a:p>
                  </a:txBody>
                  <a:tcPr marL="110778" marR="110778" marT="55389" marB="55389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Joe Hageman, Donna </a:t>
                      </a:r>
                      <a:r>
                        <a:rPr lang="en-US" sz="13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Lemenes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Kim Spence,</a:t>
                      </a:r>
                      <a:r>
                        <a:rPr lang="en-US" sz="1300" baseline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Katie </a:t>
                      </a:r>
                      <a:r>
                        <a:rPr lang="en-US" sz="1300" baseline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Althoff</a:t>
                      </a:r>
                      <a:r>
                        <a:rPr lang="en-US" sz="1300" baseline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-Moore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16640824"/>
                  </a:ext>
                </a:extLst>
              </a:tr>
              <a:tr h="533850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MNO-Neo: Engaging Pediatricians</a:t>
                      </a:r>
                    </a:p>
                  </a:txBody>
                  <a:tcPr marL="110778" marR="110778" marT="55389" marB="55389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Marty Schmidt, Rhonda Sullivan, Kelly </a:t>
                      </a:r>
                      <a:r>
                        <a:rPr lang="en-US" sz="13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Densberger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67562424"/>
                  </a:ext>
                </a:extLst>
              </a:tr>
              <a:tr h="466155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QI:</a:t>
                      </a:r>
                      <a:r>
                        <a:rPr lang="en-US" sz="1300" baseline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Using Data to Drive Change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0778" marR="110778" marT="55389" marB="55389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Ronald Rice, Rajesh </a:t>
                      </a:r>
                      <a:r>
                        <a:rPr lang="en-US" sz="13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Dudani</a:t>
                      </a: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Mary </a:t>
                      </a:r>
                      <a:r>
                        <a:rPr lang="en-US" sz="13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Arlandson</a:t>
                      </a: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Cecilia Lopez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Sangeeta</a:t>
                      </a: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Schroeder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22218099"/>
                  </a:ext>
                </a:extLst>
              </a:tr>
              <a:tr h="924742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QI: Building a Strong Interdisciplinary QI Team</a:t>
                      </a:r>
                    </a:p>
                  </a:txBody>
                  <a:tcPr marL="110778" marR="110778" marT="55389" marB="55389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Corryn</a:t>
                      </a: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Greenwood,</a:t>
                      </a:r>
                      <a:r>
                        <a:rPr lang="en-US" sz="1300" baseline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Susie Swain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Marty McCaffrey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89989602"/>
                  </a:ext>
                </a:extLst>
              </a:tr>
              <a:tr h="466155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BASIC: Preparing Your QI Team for BASIC</a:t>
                      </a:r>
                    </a:p>
                  </a:txBody>
                  <a:tcPr marL="110778" marR="110778" marT="55389" marB="55389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Shelly </a:t>
                      </a:r>
                      <a:r>
                        <a:rPr lang="en-US" sz="13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Shallat</a:t>
                      </a: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Ashley Fischer, Peggy O’Connell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Kenny </a:t>
                      </a:r>
                      <a:r>
                        <a:rPr lang="en-US" sz="13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Kronforst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92682094"/>
                  </a:ext>
                </a:extLst>
              </a:tr>
              <a:tr h="466155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State</a:t>
                      </a:r>
                      <a:r>
                        <a:rPr lang="en-US" sz="1300" baseline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&amp; Community Partner Breakout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0778" marR="110778" marT="55389" marB="55389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Beau </a:t>
                      </a:r>
                      <a:r>
                        <a:rPr lang="en-US" sz="13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Batton</a:t>
                      </a: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, Chris Emmons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795237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4661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273051"/>
            <a:ext cx="6705600" cy="869951"/>
          </a:xfrm>
          <a:noFill/>
        </p:spPr>
        <p:txBody>
          <a:bodyPr/>
          <a:lstStyle/>
          <a:p>
            <a:r>
              <a:rPr lang="en-US" sz="3200" dirty="0">
                <a:solidFill>
                  <a:srgbClr val="F58466"/>
                </a:solidFill>
                <a:latin typeface="Goudy Old Style" pitchFamily="18" charset="0"/>
              </a:rPr>
              <a:t>THANK YOU TO THE PLANNING COMMITTEE!!!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11604" y="1066800"/>
            <a:ext cx="3959352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Betsy </a:t>
            </a:r>
            <a:r>
              <a:rPr lang="en-US" sz="3200" dirty="0" err="1">
                <a:latin typeface="+mj-lt"/>
              </a:rPr>
              <a:t>Leesman</a:t>
            </a:r>
            <a:r>
              <a:rPr lang="en-US" sz="3200" dirty="0">
                <a:latin typeface="+mj-lt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Debra </a:t>
            </a:r>
            <a:r>
              <a:rPr lang="en-US" sz="3200" dirty="0" err="1">
                <a:latin typeface="+mj-lt"/>
              </a:rPr>
              <a:t>Kamradt</a:t>
            </a:r>
            <a:endParaRPr lang="en-US" sz="32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Cecilia Lopez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Chris Emmons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Deb Miller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Joanne </a:t>
            </a:r>
            <a:r>
              <a:rPr lang="en-US" sz="3200" dirty="0" err="1">
                <a:latin typeface="+mj-lt"/>
              </a:rPr>
              <a:t>Sorce</a:t>
            </a:r>
            <a:endParaRPr lang="en-US" sz="32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Mary Jarvis</a:t>
            </a:r>
          </a:p>
        </p:txBody>
      </p:sp>
      <p:pic>
        <p:nvPicPr>
          <p:cNvPr id="1026" name="Picture 2" descr="Image result for thank you!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4600" y="4953000"/>
            <a:ext cx="2971800" cy="172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499370" y="990600"/>
            <a:ext cx="3959352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Myra Sabini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Peggy O’Connell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Sue Hesse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Susie Swain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Crystal Antos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Kellie Karch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Maggie Kroeff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Jasmine Maldonado</a:t>
            </a:r>
          </a:p>
        </p:txBody>
      </p:sp>
    </p:spTree>
    <p:extLst>
      <p:ext uri="{BB962C8B-B14F-4D97-AF65-F5344CB8AC3E}">
        <p14:creationId xmlns:p14="http://schemas.microsoft.com/office/powerpoint/2010/main" val="1186197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73900"/>
            <a:ext cx="8229600" cy="1143000"/>
          </a:xfrm>
          <a:noFill/>
        </p:spPr>
        <p:txBody>
          <a:bodyPr/>
          <a:lstStyle/>
          <a:p>
            <a:pPr algn="l"/>
            <a:r>
              <a:rPr lang="en-US" sz="4000" b="1" dirty="0">
                <a:solidFill>
                  <a:srgbClr val="F58466"/>
                </a:solidFill>
                <a:latin typeface="Goudy Old Style" pitchFamily="18" charset="0"/>
              </a:rPr>
              <a:t>Upcoming ILPQC Teams Calls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9629529"/>
              </p:ext>
            </p:extLst>
          </p:nvPr>
        </p:nvGraphicFramePr>
        <p:xfrm>
          <a:off x="0" y="887213"/>
          <a:ext cx="9144000" cy="58342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43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6253">
                <a:tc>
                  <a:txBody>
                    <a:bodyPr/>
                    <a:lstStyle/>
                    <a:p>
                      <a:r>
                        <a:rPr lang="en-US" sz="1800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Topic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6923">
                <a:tc>
                  <a:txBody>
                    <a:bodyPr/>
                    <a:lstStyle/>
                    <a:p>
                      <a:r>
                        <a:rPr lang="en-US" sz="1800" dirty="0"/>
                        <a:t>June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MNO-Neonatal Sustainability Call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391156"/>
                  </a:ext>
                </a:extLst>
              </a:tr>
              <a:tr h="806923">
                <a:tc>
                  <a:txBody>
                    <a:bodyPr/>
                    <a:lstStyle/>
                    <a:p>
                      <a:r>
                        <a:rPr lang="en-US" sz="1800" dirty="0"/>
                        <a:t>July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BASIC Wave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8922">
                <a:tc>
                  <a:txBody>
                    <a:bodyPr/>
                    <a:lstStyle/>
                    <a:p>
                      <a:r>
                        <a:rPr lang="en-US" sz="1800" dirty="0"/>
                        <a:t>August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BASIC</a:t>
                      </a:r>
                      <a:r>
                        <a:rPr lang="en-US" sz="1800" baseline="0" dirty="0"/>
                        <a:t> Wave 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/>
                        <a:t>MNO-Neonatal Sustainability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2746">
                <a:tc>
                  <a:txBody>
                    <a:bodyPr/>
                    <a:lstStyle/>
                    <a:p>
                      <a:r>
                        <a:rPr lang="en-US" sz="1800" dirty="0"/>
                        <a:t>September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BASIC Wave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6253">
                <a:tc>
                  <a:txBody>
                    <a:bodyPr/>
                    <a:lstStyle/>
                    <a:p>
                      <a:r>
                        <a:rPr lang="en-US" sz="1800" dirty="0"/>
                        <a:t>October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Annual Conference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7340">
                <a:tc>
                  <a:txBody>
                    <a:bodyPr/>
                    <a:lstStyle/>
                    <a:p>
                      <a:r>
                        <a:rPr lang="en-US" sz="1800" dirty="0"/>
                        <a:t>November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BASIC Statewide</a:t>
                      </a:r>
                      <a:r>
                        <a:rPr lang="en-US" sz="1800" baseline="0" dirty="0"/>
                        <a:t> Teams Call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8922">
                <a:tc>
                  <a:txBody>
                    <a:bodyPr/>
                    <a:lstStyle/>
                    <a:p>
                      <a:r>
                        <a:rPr lang="en-US" sz="1800" dirty="0"/>
                        <a:t>December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BASIC Statewide Teams Call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F23B2-1968-4158-BBF8-33ADF3172235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75413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58100</TotalTime>
  <Words>596</Words>
  <Application>Microsoft Macintosh PowerPoint</Application>
  <PresentationFormat>On-screen Show (4:3)</PresentationFormat>
  <Paragraphs>130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Goudy Old Style</vt:lpstr>
      <vt:lpstr>Wingdings</vt:lpstr>
      <vt:lpstr>Wingdings 2</vt:lpstr>
      <vt:lpstr>Office Theme</vt:lpstr>
      <vt:lpstr>PowerPoint Presentation</vt:lpstr>
      <vt:lpstr>Summary &amp; Evaluation</vt:lpstr>
      <vt:lpstr>What’s Next?  Crossing the Finish Line</vt:lpstr>
      <vt:lpstr>Collaborative Efforts to Achieve Aims</vt:lpstr>
      <vt:lpstr>MNO-Neonatal 2020 Timeline</vt:lpstr>
      <vt:lpstr>BASIC 2020 Timeline</vt:lpstr>
      <vt:lpstr>THANK YOU  BREAKOUT FACILITATORS!</vt:lpstr>
      <vt:lpstr>THANK YOU TO THE PLANNING COMMITTEE!!!</vt:lpstr>
      <vt:lpstr>Upcoming ILPQC Teams Calls</vt:lpstr>
      <vt:lpstr>SAVE THE DATE:  ILPQC 2020 Annual Conference</vt:lpstr>
      <vt:lpstr>PRIZE TIME!</vt:lpstr>
      <vt:lpstr>PowerPoint Presentation</vt:lpstr>
      <vt:lpstr>PowerPoint Presentation</vt:lpstr>
    </vt:vector>
  </TitlesOfParts>
  <Company>State of Illinois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Illinois Perinatal Quality Collaborative</dc:title>
  <dc:creator>alicia.hawkins</dc:creator>
  <cp:lastModifiedBy>leslie granchalek</cp:lastModifiedBy>
  <cp:revision>1393</cp:revision>
  <dcterms:created xsi:type="dcterms:W3CDTF">2013-06-07T18:46:59Z</dcterms:created>
  <dcterms:modified xsi:type="dcterms:W3CDTF">2020-05-21T02:33:19Z</dcterms:modified>
</cp:coreProperties>
</file>