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notesSlides/notesSlide38.xml" ContentType="application/vnd.openxmlformats-officedocument.presentationml.notesSlide+xml"/>
  <Override PartName="/ppt/charts/chart6.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67"/>
  </p:notesMasterIdLst>
  <p:sldIdLst>
    <p:sldId id="1031" r:id="rId2"/>
    <p:sldId id="1030" r:id="rId3"/>
    <p:sldId id="957" r:id="rId4"/>
    <p:sldId id="958" r:id="rId5"/>
    <p:sldId id="1082" r:id="rId6"/>
    <p:sldId id="960" r:id="rId7"/>
    <p:sldId id="1056" r:id="rId8"/>
    <p:sldId id="1057" r:id="rId9"/>
    <p:sldId id="1042" r:id="rId10"/>
    <p:sldId id="1083" r:id="rId11"/>
    <p:sldId id="1084" r:id="rId12"/>
    <p:sldId id="1110" r:id="rId13"/>
    <p:sldId id="1086" r:id="rId14"/>
    <p:sldId id="1087" r:id="rId15"/>
    <p:sldId id="1134" r:id="rId16"/>
    <p:sldId id="1033" r:id="rId17"/>
    <p:sldId id="967" r:id="rId18"/>
    <p:sldId id="888" r:id="rId19"/>
    <p:sldId id="1088" r:id="rId20"/>
    <p:sldId id="1089" r:id="rId21"/>
    <p:sldId id="1090" r:id="rId22"/>
    <p:sldId id="1093" r:id="rId23"/>
    <p:sldId id="1091" r:id="rId24"/>
    <p:sldId id="1092" r:id="rId25"/>
    <p:sldId id="900" r:id="rId26"/>
    <p:sldId id="1097" r:id="rId27"/>
    <p:sldId id="1096" r:id="rId28"/>
    <p:sldId id="1108" r:id="rId29"/>
    <p:sldId id="1094" r:id="rId30"/>
    <p:sldId id="1135" r:id="rId31"/>
    <p:sldId id="1136" r:id="rId32"/>
    <p:sldId id="985" r:id="rId33"/>
    <p:sldId id="987" r:id="rId34"/>
    <p:sldId id="988" r:id="rId35"/>
    <p:sldId id="989" r:id="rId36"/>
    <p:sldId id="932" r:id="rId37"/>
    <p:sldId id="934" r:id="rId38"/>
    <p:sldId id="935" r:id="rId39"/>
    <p:sldId id="1098" r:id="rId40"/>
    <p:sldId id="1065" r:id="rId41"/>
    <p:sldId id="1121" r:id="rId42"/>
    <p:sldId id="1122" r:id="rId43"/>
    <p:sldId id="1100" r:id="rId44"/>
    <p:sldId id="1101" r:id="rId45"/>
    <p:sldId id="1131" r:id="rId46"/>
    <p:sldId id="1132" r:id="rId47"/>
    <p:sldId id="1133" r:id="rId48"/>
    <p:sldId id="1102" r:id="rId49"/>
    <p:sldId id="1124" r:id="rId50"/>
    <p:sldId id="1081" r:id="rId51"/>
    <p:sldId id="1125" r:id="rId52"/>
    <p:sldId id="1138" r:id="rId53"/>
    <p:sldId id="1066" r:id="rId54"/>
    <p:sldId id="1120" r:id="rId55"/>
    <p:sldId id="1047" r:id="rId56"/>
    <p:sldId id="1104" r:id="rId57"/>
    <p:sldId id="1127" r:id="rId58"/>
    <p:sldId id="1126" r:id="rId59"/>
    <p:sldId id="1112" r:id="rId60"/>
    <p:sldId id="1139" r:id="rId61"/>
    <p:sldId id="1103" r:id="rId62"/>
    <p:sldId id="1105" r:id="rId63"/>
    <p:sldId id="1107" r:id="rId64"/>
    <p:sldId id="1130" r:id="rId65"/>
    <p:sldId id="1032"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cmAuthor id="2" name="Weiss, Daniel" initials="WD"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FF217B"/>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8" autoAdjust="0"/>
    <p:restoredTop sz="74778" autoAdjust="0"/>
  </p:normalViewPr>
  <p:slideViewPr>
    <p:cSldViewPr>
      <p:cViewPr varScale="1">
        <p:scale>
          <a:sx n="58" d="100"/>
          <a:sy n="58" d="100"/>
        </p:scale>
        <p:origin x="67"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4994"/>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May%202020%20Face%20to%20Face%20MNO-Neo%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May%202020%20Face%20to%20Face%20MNO-Neo%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May%202020%20Face%20to%20Face%20MNO-Neo%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Yes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A50-45F1-86C0-9A8DF6BBC2A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A50-45F1-86C0-9A8DF6BBC2A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A50-45F1-86C0-9A8DF6BBC2A5}"/>
              </c:ext>
            </c:extLst>
          </c:dPt>
          <c:dLbls>
            <c:dLbl>
              <c:idx val="0"/>
              <c:layout>
                <c:manualLayout>
                  <c:x val="0.171309091437371"/>
                  <c:y val="-0.197923042638537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50-45F1-86C0-9A8DF6BBC2A5}"/>
                </c:ext>
              </c:extLst>
            </c:dLbl>
            <c:dLbl>
              <c:idx val="1"/>
              <c:layout>
                <c:manualLayout>
                  <c:x val="-6.6929714966440998E-2"/>
                  <c:y val="1.886792452830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50-45F1-86C0-9A8DF6BBC2A5}"/>
                </c:ext>
              </c:extLst>
            </c:dLbl>
            <c:dLbl>
              <c:idx val="2"/>
              <c:layout>
                <c:manualLayout>
                  <c:x val="0.218716041491124"/>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50-45F1-86C0-9A8DF6BBC2A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Finnegan or Modified Finnegan</c:v>
                </c:pt>
                <c:pt idx="1">
                  <c:v>Eat, Sleep, Console (ESC)</c:v>
                </c:pt>
                <c:pt idx="2">
                  <c:v>Other</c:v>
                </c:pt>
              </c:strCache>
            </c:strRef>
          </c:cat>
          <c:val>
            <c:numRef>
              <c:f>Sheet1!$B$2:$B$5</c:f>
              <c:numCache>
                <c:formatCode>General</c:formatCode>
                <c:ptCount val="3"/>
                <c:pt idx="0">
                  <c:v>83.33</c:v>
                </c:pt>
                <c:pt idx="1">
                  <c:v>2.86</c:v>
                </c:pt>
                <c:pt idx="2">
                  <c:v>5.71</c:v>
                </c:pt>
              </c:numCache>
            </c:numRef>
          </c:val>
          <c:extLst>
            <c:ext xmlns:c16="http://schemas.microsoft.com/office/drawing/2014/chart" uri="{C3380CC4-5D6E-409C-BE32-E72D297353CC}">
              <c16:uniqueId val="{00000006-EA50-45F1-86C0-9A8DF6BBC2A5}"/>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40604135009442E-2"/>
          <c:y val="6.0606060606060608E-2"/>
          <c:w val="0.93946758299949351"/>
          <c:h val="0.82651057822317653"/>
        </c:manualLayout>
      </c:layout>
      <c:barChart>
        <c:barDir val="col"/>
        <c:grouping val="clustered"/>
        <c:varyColors val="0"/>
        <c:ser>
          <c:idx val="0"/>
          <c:order val="0"/>
          <c:tx>
            <c:strRef>
              <c:f>Sheet1!$B$1</c:f>
              <c:strCache>
                <c:ptCount val="1"/>
                <c:pt idx="0">
                  <c:v>Always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Newborn Nursery</c:v>
                </c:pt>
                <c:pt idx="1">
                  <c:v>Special Care Nursery</c:v>
                </c:pt>
                <c:pt idx="2">
                  <c:v>NICU</c:v>
                </c:pt>
                <c:pt idx="3">
                  <c:v>Pediatric Ward</c:v>
                </c:pt>
              </c:strCache>
            </c:strRef>
          </c:cat>
          <c:val>
            <c:numRef>
              <c:f>Sheet1!$B$2:$B$5</c:f>
              <c:numCache>
                <c:formatCode>0%</c:formatCode>
                <c:ptCount val="4"/>
                <c:pt idx="0">
                  <c:v>0.1951</c:v>
                </c:pt>
                <c:pt idx="1">
                  <c:v>0.15790000000000001</c:v>
                </c:pt>
                <c:pt idx="2">
                  <c:v>0.1842</c:v>
                </c:pt>
                <c:pt idx="3">
                  <c:v>0.27779999999999999</c:v>
                </c:pt>
              </c:numCache>
            </c:numRef>
          </c:val>
          <c:extLst>
            <c:ext xmlns:c16="http://schemas.microsoft.com/office/drawing/2014/chart" uri="{C3380CC4-5D6E-409C-BE32-E72D297353CC}">
              <c16:uniqueId val="{00000000-C8D8-4E93-B7A4-9B7B07632516}"/>
            </c:ext>
          </c:extLst>
        </c:ser>
        <c:ser>
          <c:idx val="1"/>
          <c:order val="1"/>
          <c:tx>
            <c:strRef>
              <c:f>Sheet1!$C$1</c:f>
              <c:strCache>
                <c:ptCount val="1"/>
                <c:pt idx="0">
                  <c:v>Often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Newborn Nursery</c:v>
                </c:pt>
                <c:pt idx="1">
                  <c:v>Special Care Nursery</c:v>
                </c:pt>
                <c:pt idx="2">
                  <c:v>NICU</c:v>
                </c:pt>
                <c:pt idx="3">
                  <c:v>Pediatric Ward</c:v>
                </c:pt>
              </c:strCache>
            </c:strRef>
          </c:cat>
          <c:val>
            <c:numRef>
              <c:f>Sheet1!$C$2:$C$5</c:f>
              <c:numCache>
                <c:formatCode>0%</c:formatCode>
                <c:ptCount val="4"/>
                <c:pt idx="0">
                  <c:v>0.24390000000000001</c:v>
                </c:pt>
                <c:pt idx="1">
                  <c:v>7.8899999999999998E-2</c:v>
                </c:pt>
                <c:pt idx="2">
                  <c:v>2.63E-2</c:v>
                </c:pt>
                <c:pt idx="3">
                  <c:v>0</c:v>
                </c:pt>
              </c:numCache>
            </c:numRef>
          </c:val>
          <c:extLst>
            <c:ext xmlns:c16="http://schemas.microsoft.com/office/drawing/2014/chart" uri="{C3380CC4-5D6E-409C-BE32-E72D297353CC}">
              <c16:uniqueId val="{00000001-C8D8-4E93-B7A4-9B7B07632516}"/>
            </c:ext>
          </c:extLst>
        </c:ser>
        <c:ser>
          <c:idx val="2"/>
          <c:order val="2"/>
          <c:tx>
            <c:strRef>
              <c:f>Sheet1!$D$1</c:f>
              <c:strCache>
                <c:ptCount val="1"/>
                <c:pt idx="0">
                  <c:v>Sometimes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Newborn Nursery</c:v>
                </c:pt>
                <c:pt idx="1">
                  <c:v>Special Care Nursery</c:v>
                </c:pt>
                <c:pt idx="2">
                  <c:v>NICU</c:v>
                </c:pt>
                <c:pt idx="3">
                  <c:v>Pediatric Ward</c:v>
                </c:pt>
              </c:strCache>
            </c:strRef>
          </c:cat>
          <c:val>
            <c:numRef>
              <c:f>Sheet1!$D$2:$D$5</c:f>
              <c:numCache>
                <c:formatCode>0%</c:formatCode>
                <c:ptCount val="4"/>
                <c:pt idx="0">
                  <c:v>0.31709999999999999</c:v>
                </c:pt>
                <c:pt idx="1">
                  <c:v>0.1053</c:v>
                </c:pt>
                <c:pt idx="2">
                  <c:v>0</c:v>
                </c:pt>
                <c:pt idx="3">
                  <c:v>0</c:v>
                </c:pt>
              </c:numCache>
            </c:numRef>
          </c:val>
          <c:extLst>
            <c:ext xmlns:c16="http://schemas.microsoft.com/office/drawing/2014/chart" uri="{C3380CC4-5D6E-409C-BE32-E72D297353CC}">
              <c16:uniqueId val="{00000002-C8D8-4E93-B7A4-9B7B07632516}"/>
            </c:ext>
          </c:extLst>
        </c:ser>
        <c:ser>
          <c:idx val="3"/>
          <c:order val="3"/>
          <c:tx>
            <c:strRef>
              <c:f>Sheet1!$E$1</c:f>
              <c:strCache>
                <c:ptCount val="1"/>
                <c:pt idx="0">
                  <c:v>Rarely</c:v>
                </c:pt>
              </c:strCache>
            </c:strRef>
          </c:tx>
          <c:spPr>
            <a:solidFill>
              <a:schemeClr val="accent4"/>
            </a:solidFill>
            <a:ln>
              <a:noFill/>
            </a:ln>
            <a:effectLst/>
          </c:spPr>
          <c:invertIfNegative val="0"/>
          <c:cat>
            <c:strRef>
              <c:f>Sheet1!$A$2:$A$5</c:f>
              <c:strCache>
                <c:ptCount val="4"/>
                <c:pt idx="0">
                  <c:v>Newborn Nursery</c:v>
                </c:pt>
                <c:pt idx="1">
                  <c:v>Special Care Nursery</c:v>
                </c:pt>
                <c:pt idx="2">
                  <c:v>NICU</c:v>
                </c:pt>
                <c:pt idx="3">
                  <c:v>Pediatric Ward</c:v>
                </c:pt>
              </c:strCache>
            </c:strRef>
          </c:cat>
          <c:val>
            <c:numRef>
              <c:f>Sheet1!$E$2:$E$5</c:f>
              <c:numCache>
                <c:formatCode>0%</c:formatCode>
                <c:ptCount val="4"/>
                <c:pt idx="0">
                  <c:v>0</c:v>
                </c:pt>
                <c:pt idx="1">
                  <c:v>2.63E-2</c:v>
                </c:pt>
                <c:pt idx="2">
                  <c:v>0</c:v>
                </c:pt>
                <c:pt idx="3">
                  <c:v>0</c:v>
                </c:pt>
              </c:numCache>
            </c:numRef>
          </c:val>
          <c:extLst>
            <c:ext xmlns:c16="http://schemas.microsoft.com/office/drawing/2014/chart" uri="{C3380CC4-5D6E-409C-BE32-E72D297353CC}">
              <c16:uniqueId val="{00000003-C8D8-4E93-B7A4-9B7B07632516}"/>
            </c:ext>
          </c:extLst>
        </c:ser>
        <c:ser>
          <c:idx val="4"/>
          <c:order val="4"/>
          <c:tx>
            <c:strRef>
              <c:f>Sheet1!$F$1</c:f>
              <c:strCache>
                <c:ptCount val="1"/>
                <c:pt idx="0">
                  <c:v>Never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Newborn Nursery</c:v>
                </c:pt>
                <c:pt idx="1">
                  <c:v>Special Care Nursery</c:v>
                </c:pt>
                <c:pt idx="2">
                  <c:v>NICU</c:v>
                </c:pt>
                <c:pt idx="3">
                  <c:v>Pediatric Ward</c:v>
                </c:pt>
              </c:strCache>
            </c:strRef>
          </c:cat>
          <c:val>
            <c:numRef>
              <c:f>Sheet1!$F$2:$F$5</c:f>
              <c:numCache>
                <c:formatCode>0%</c:formatCode>
                <c:ptCount val="4"/>
                <c:pt idx="0">
                  <c:v>0.24390000000000001</c:v>
                </c:pt>
                <c:pt idx="1">
                  <c:v>0.73160000000000003</c:v>
                </c:pt>
                <c:pt idx="2">
                  <c:v>0.78949999999999998</c:v>
                </c:pt>
                <c:pt idx="3">
                  <c:v>0.72219999999999995</c:v>
                </c:pt>
              </c:numCache>
            </c:numRef>
          </c:val>
          <c:extLst>
            <c:ext xmlns:c16="http://schemas.microsoft.com/office/drawing/2014/chart" uri="{C3380CC4-5D6E-409C-BE32-E72D297353CC}">
              <c16:uniqueId val="{00000004-C8D8-4E93-B7A4-9B7B07632516}"/>
            </c:ext>
          </c:extLst>
        </c:ser>
        <c:dLbls>
          <c:showLegendKey val="0"/>
          <c:showVal val="0"/>
          <c:showCatName val="0"/>
          <c:showSerName val="0"/>
          <c:showPercent val="0"/>
          <c:showBubbleSize val="0"/>
        </c:dLbls>
        <c:gapWidth val="219"/>
        <c:overlap val="-27"/>
        <c:axId val="-1394644256"/>
        <c:axId val="-1283621760"/>
      </c:barChart>
      <c:catAx>
        <c:axId val="-139464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3621760"/>
        <c:crosses val="autoZero"/>
        <c:auto val="1"/>
        <c:lblAlgn val="ctr"/>
        <c:lblOffset val="100"/>
        <c:noMultiLvlLbl val="0"/>
      </c:catAx>
      <c:valAx>
        <c:axId val="-128362176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4644256"/>
        <c:crosses val="autoZero"/>
        <c:crossBetween val="between"/>
        <c:majorUnit val="0.1"/>
      </c:valAx>
      <c:spPr>
        <a:noFill/>
        <a:ln>
          <a:noFill/>
        </a:ln>
        <a:effectLst/>
      </c:spPr>
    </c:plotArea>
    <c:legend>
      <c:legendPos val="b"/>
      <c:layout>
        <c:manualLayout>
          <c:xMode val="edge"/>
          <c:yMode val="edge"/>
          <c:x val="0.27868351982318001"/>
          <c:y val="0.94317287043664999"/>
          <c:w val="0.42508910070451722"/>
          <c:h val="5.17766245128449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Pre-delivery Planning</c:v>
                </c:pt>
                <c:pt idx="1">
                  <c:v>Discharge Planning</c:v>
                </c:pt>
                <c:pt idx="2">
                  <c:v>Care of Newborn with NAS</c:v>
                </c:pt>
              </c:strCache>
            </c:strRef>
          </c:cat>
          <c:val>
            <c:numRef>
              <c:f>Sheet1!$B$2:$B$4</c:f>
              <c:numCache>
                <c:formatCode>General</c:formatCode>
                <c:ptCount val="3"/>
                <c:pt idx="0">
                  <c:v>26.47</c:v>
                </c:pt>
                <c:pt idx="1">
                  <c:v>57.14</c:v>
                </c:pt>
                <c:pt idx="2">
                  <c:v>36.14</c:v>
                </c:pt>
              </c:numCache>
            </c:numRef>
          </c:val>
          <c:extLst>
            <c:ext xmlns:c16="http://schemas.microsoft.com/office/drawing/2014/chart" uri="{C3380CC4-5D6E-409C-BE32-E72D297353CC}">
              <c16:uniqueId val="{00000000-2B24-4279-B17A-6547696D991C}"/>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Pre-delivery Planning</c:v>
                </c:pt>
                <c:pt idx="1">
                  <c:v>Discharge Planning</c:v>
                </c:pt>
                <c:pt idx="2">
                  <c:v>Care of Newborn with NAS</c:v>
                </c:pt>
              </c:strCache>
            </c:strRef>
          </c:cat>
          <c:val>
            <c:numRef>
              <c:f>Sheet1!$C$2:$C$4</c:f>
              <c:numCache>
                <c:formatCode>General</c:formatCode>
                <c:ptCount val="3"/>
                <c:pt idx="0">
                  <c:v>61.76</c:v>
                </c:pt>
                <c:pt idx="1">
                  <c:v>40</c:v>
                </c:pt>
                <c:pt idx="2">
                  <c:v>60</c:v>
                </c:pt>
              </c:numCache>
            </c:numRef>
          </c:val>
          <c:extLst>
            <c:ext xmlns:c16="http://schemas.microsoft.com/office/drawing/2014/chart" uri="{C3380CC4-5D6E-409C-BE32-E72D297353CC}">
              <c16:uniqueId val="{00000001-2B24-4279-B17A-6547696D991C}"/>
            </c:ext>
          </c:extLst>
        </c:ser>
        <c:ser>
          <c:idx val="2"/>
          <c:order val="2"/>
          <c:tx>
            <c:strRef>
              <c:f>Sheet1!$D$1</c:f>
              <c:strCache>
                <c:ptCount val="1"/>
                <c:pt idx="0">
                  <c:v>Unsure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Pre-delivery Planning</c:v>
                </c:pt>
                <c:pt idx="1">
                  <c:v>Discharge Planning</c:v>
                </c:pt>
                <c:pt idx="2">
                  <c:v>Care of Newborn with NAS</c:v>
                </c:pt>
              </c:strCache>
            </c:strRef>
          </c:cat>
          <c:val>
            <c:numRef>
              <c:f>Sheet1!$D$2:$D$4</c:f>
              <c:numCache>
                <c:formatCode>General</c:formatCode>
                <c:ptCount val="3"/>
                <c:pt idx="0">
                  <c:v>11.76</c:v>
                </c:pt>
                <c:pt idx="1">
                  <c:v>2.86</c:v>
                </c:pt>
                <c:pt idx="2">
                  <c:v>2.86</c:v>
                </c:pt>
              </c:numCache>
            </c:numRef>
          </c:val>
          <c:extLst>
            <c:ext xmlns:c16="http://schemas.microsoft.com/office/drawing/2014/chart" uri="{C3380CC4-5D6E-409C-BE32-E72D297353CC}">
              <c16:uniqueId val="{00000002-2B24-4279-B17A-6547696D991C}"/>
            </c:ext>
          </c:extLst>
        </c:ser>
        <c:dLbls>
          <c:showLegendKey val="0"/>
          <c:showVal val="0"/>
          <c:showCatName val="0"/>
          <c:showSerName val="0"/>
          <c:showPercent val="0"/>
          <c:showBubbleSize val="0"/>
        </c:dLbls>
        <c:gapWidth val="219"/>
        <c:overlap val="-27"/>
        <c:axId val="-1283717376"/>
        <c:axId val="-1283639328"/>
      </c:barChart>
      <c:catAx>
        <c:axId val="-128371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3639328"/>
        <c:crosses val="autoZero"/>
        <c:auto val="1"/>
        <c:lblAlgn val="ctr"/>
        <c:lblOffset val="100"/>
        <c:noMultiLvlLbl val="0"/>
      </c:catAx>
      <c:valAx>
        <c:axId val="-128363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71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Toxicology positive for other non-prescribed illicit or diverted sustances</c:v>
                </c:pt>
                <c:pt idx="1">
                  <c:v>Active drug use at time of delivery</c:v>
                </c:pt>
                <c:pt idx="2">
                  <c:v>Mother in a MAT program with positive toxicology for MAT drug</c:v>
                </c:pt>
                <c:pt idx="3">
                  <c:v>Toxicology positive for marijuana only</c:v>
                </c:pt>
                <c:pt idx="4">
                  <c:v>Other</c:v>
                </c:pt>
              </c:strCache>
            </c:strRef>
          </c:cat>
          <c:val>
            <c:numRef>
              <c:f>Sheet1!$B$2:$B$6</c:f>
              <c:numCache>
                <c:formatCode>General</c:formatCode>
                <c:ptCount val="5"/>
                <c:pt idx="0">
                  <c:v>70.59</c:v>
                </c:pt>
                <c:pt idx="1">
                  <c:v>67.650000000000006</c:v>
                </c:pt>
                <c:pt idx="2">
                  <c:v>17.649999999999999</c:v>
                </c:pt>
                <c:pt idx="3">
                  <c:v>11.76</c:v>
                </c:pt>
                <c:pt idx="4">
                  <c:v>23.53</c:v>
                </c:pt>
              </c:numCache>
            </c:numRef>
          </c:val>
          <c:extLst>
            <c:ext xmlns:c16="http://schemas.microsoft.com/office/drawing/2014/chart" uri="{C3380CC4-5D6E-409C-BE32-E72D297353CC}">
              <c16:uniqueId val="{00000000-D287-4951-87DD-6E020DEF1FC9}"/>
            </c:ext>
          </c:extLst>
        </c:ser>
        <c:dLbls>
          <c:showLegendKey val="0"/>
          <c:showVal val="0"/>
          <c:showCatName val="0"/>
          <c:showSerName val="0"/>
          <c:showPercent val="0"/>
          <c:showBubbleSize val="0"/>
        </c:dLbls>
        <c:gapWidth val="182"/>
        <c:axId val="-1283770576"/>
        <c:axId val="-1283768256"/>
      </c:barChart>
      <c:catAx>
        <c:axId val="-1283770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3768256"/>
        <c:crosses val="autoZero"/>
        <c:auto val="1"/>
        <c:lblAlgn val="ctr"/>
        <c:lblOffset val="100"/>
        <c:noMultiLvlLbl val="0"/>
      </c:catAx>
      <c:valAx>
        <c:axId val="-12837682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7705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15'!$B$1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A-43AD-B561-3A34FD77A03A}"/>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0A-43AD-B561-3A34FD77A03A}"/>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0A-43AD-B561-3A34FD77A03A}"/>
                </c:ext>
              </c:extLst>
            </c:dLbl>
            <c:dLbl>
              <c:idx val="3"/>
              <c:layout>
                <c:manualLayout>
                  <c:x val="-3.1168831168831169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0A-43AD-B561-3A34FD77A03A}"/>
                </c:ext>
              </c:extLst>
            </c:dLbl>
            <c:dLbl>
              <c:idx val="4"/>
              <c:layout>
                <c:manualLayout>
                  <c:x val="-2.9437229437229644E-2"/>
                  <c:y val="-5.7347663057644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0A-43AD-B561-3A34FD77A03A}"/>
                </c:ext>
              </c:extLst>
            </c:dLbl>
            <c:dLbl>
              <c:idx val="5"/>
              <c:layout>
                <c:manualLayout>
                  <c:x val="-3.1168831168831037E-2"/>
                  <c:y val="-7.3277569462544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0A-43AD-B561-3A34FD77A03A}"/>
                </c:ext>
              </c:extLst>
            </c:dLbl>
            <c:dLbl>
              <c:idx val="6"/>
              <c:layout>
                <c:manualLayout>
                  <c:x val="-3.0973451327433843E-2"/>
                  <c:y val="-2.9990619076041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0A-43AD-B561-3A34FD77A03A}"/>
                </c:ext>
              </c:extLst>
            </c:dLbl>
            <c:dLbl>
              <c:idx val="7"/>
              <c:layout>
                <c:manualLayout>
                  <c:x val="-2.6548672566371754E-2"/>
                  <c:y val="-3.4989055588714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0A-43AD-B561-3A34FD77A03A}"/>
                </c:ext>
              </c:extLst>
            </c:dLbl>
            <c:dLbl>
              <c:idx val="8"/>
              <c:layout>
                <c:manualLayout>
                  <c:x val="-1.7699115044247905E-2"/>
                  <c:y val="-3.7488273845051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0A-43AD-B561-3A34FD77A03A}"/>
                </c:ext>
              </c:extLst>
            </c:dLbl>
            <c:dLbl>
              <c:idx val="9"/>
              <c:layout>
                <c:manualLayout>
                  <c:x val="-2.6548672566371806E-2"/>
                  <c:y val="-2.7491400819704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0A-43AD-B561-3A34FD77A03A}"/>
                </c:ext>
              </c:extLst>
            </c:dLbl>
            <c:dLbl>
              <c:idx val="11"/>
              <c:layout>
                <c:manualLayout>
                  <c:x val="-1.7699115044247787E-2"/>
                  <c:y val="-2.749140081970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0A-43AD-B561-3A34FD77A03A}"/>
                </c:ext>
              </c:extLst>
            </c:dLbl>
            <c:dLbl>
              <c:idx val="12"/>
              <c:layout>
                <c:manualLayout>
                  <c:x val="-1.9174041297935228E-2"/>
                  <c:y val="-2.4992182563367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0A-43AD-B561-3A34FD77A03A}"/>
                </c:ext>
              </c:extLst>
            </c:dLbl>
            <c:dLbl>
              <c:idx val="13"/>
              <c:layout>
                <c:manualLayout>
                  <c:x val="-2.2123893805309741E-2"/>
                  <c:y val="3.7488273845051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0A-43AD-B561-3A34FD77A03A}"/>
                </c:ext>
              </c:extLst>
            </c:dLbl>
            <c:dLbl>
              <c:idx val="14"/>
              <c:layout>
                <c:manualLayout>
                  <c:x val="-1.6224188790560479E-2"/>
                  <c:y val="-2.749140081970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0A-43AD-B561-3A34FD77A03A}"/>
                </c:ext>
              </c:extLst>
            </c:dLbl>
            <c:dLbl>
              <c:idx val="16"/>
              <c:layout>
                <c:manualLayout>
                  <c:x val="-2.8023598820059212E-2"/>
                  <c:y val="-4.2486710357724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0A-43AD-B561-3A34FD77A03A}"/>
                </c:ext>
              </c:extLst>
            </c:dLbl>
            <c:dLbl>
              <c:idx val="17"/>
              <c:layout>
                <c:manualLayout>
                  <c:x val="-1.3274336283186057E-2"/>
                  <c:y val="-4.498592861406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0A-43AD-B561-3A34FD77A03A}"/>
                </c:ext>
              </c:extLst>
            </c:dLbl>
            <c:dLbl>
              <c:idx val="18"/>
              <c:layout>
                <c:manualLayout>
                  <c:x val="-7.3746312684365781E-3"/>
                  <c:y val="-4.748514687039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70A-43AD-B561-3A34FD77A03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15'!$A$2:$A$23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15'!$B$2:$B$23</c:f>
              <c:numCache>
                <c:formatCode>0%</c:formatCode>
                <c:ptCount val="22"/>
                <c:pt idx="0">
                  <c:v>0.59119999999999995</c:v>
                </c:pt>
                <c:pt idx="1">
                  <c:v>0.53569999999999995</c:v>
                </c:pt>
                <c:pt idx="2">
                  <c:v>0.69810000000000005</c:v>
                </c:pt>
                <c:pt idx="3">
                  <c:v>0.75680000000000003</c:v>
                </c:pt>
                <c:pt idx="4">
                  <c:v>0.70269999999999999</c:v>
                </c:pt>
                <c:pt idx="5">
                  <c:v>0.53120000000000001</c:v>
                </c:pt>
                <c:pt idx="6">
                  <c:v>0.53569999999999995</c:v>
                </c:pt>
                <c:pt idx="7">
                  <c:v>0.56759999999999999</c:v>
                </c:pt>
                <c:pt idx="8">
                  <c:v>0.58330000000000004</c:v>
                </c:pt>
                <c:pt idx="9">
                  <c:v>0.6</c:v>
                </c:pt>
                <c:pt idx="10">
                  <c:v>0.67700000000000005</c:v>
                </c:pt>
                <c:pt idx="11">
                  <c:v>0.6</c:v>
                </c:pt>
                <c:pt idx="12">
                  <c:v>0.58819999999999995</c:v>
                </c:pt>
                <c:pt idx="13">
                  <c:v>0.6552</c:v>
                </c:pt>
                <c:pt idx="14">
                  <c:v>0.58819999999999995</c:v>
                </c:pt>
                <c:pt idx="15">
                  <c:v>0.69230000000000003</c:v>
                </c:pt>
                <c:pt idx="16">
                  <c:v>0.71430000000000005</c:v>
                </c:pt>
                <c:pt idx="17">
                  <c:v>0.76470000000000005</c:v>
                </c:pt>
                <c:pt idx="18">
                  <c:v>0.76470000000000005</c:v>
                </c:pt>
                <c:pt idx="19">
                  <c:v>0.625</c:v>
                </c:pt>
                <c:pt idx="20">
                  <c:v>0.78949999999999998</c:v>
                </c:pt>
                <c:pt idx="21">
                  <c:v>0.64</c:v>
                </c:pt>
              </c:numCache>
            </c:numRef>
          </c:val>
          <c:smooth val="0"/>
          <c:extLst>
            <c:ext xmlns:c16="http://schemas.microsoft.com/office/drawing/2014/chart" uri="{C3380CC4-5D6E-409C-BE32-E72D297353CC}">
              <c16:uniqueId val="{00000011-B70A-43AD-B561-3A34FD77A03A}"/>
            </c:ext>
          </c:extLst>
        </c:ser>
        <c:ser>
          <c:idx val="1"/>
          <c:order val="1"/>
          <c:tx>
            <c:strRef>
              <c:f>'Report 15'!$C$1</c:f>
              <c:strCache>
                <c:ptCount val="1"/>
                <c:pt idx="0">
                  <c:v>Goal</c:v>
                </c:pt>
              </c:strCache>
            </c:strRef>
          </c:tx>
          <c:spPr>
            <a:ln>
              <a:solidFill>
                <a:srgbClr val="FF0000"/>
              </a:solidFill>
              <a:prstDash val="sysDash"/>
            </a:ln>
          </c:spPr>
          <c:marker>
            <c:symbol val="none"/>
          </c:marker>
          <c:cat>
            <c:strRef>
              <c:f>'Report 15'!$A$2:$A$23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15'!$C$2:$C$23</c:f>
              <c:numCache>
                <c:formatCode>0%</c:formatCode>
                <c:ptCount val="22"/>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numCache>
            </c:numRef>
          </c:val>
          <c:smooth val="0"/>
          <c:extLst>
            <c:ext xmlns:c16="http://schemas.microsoft.com/office/drawing/2014/chart" uri="{C3380CC4-5D6E-409C-BE32-E72D297353CC}">
              <c16:uniqueId val="{00000012-B70A-43AD-B561-3A34FD77A03A}"/>
            </c:ext>
          </c:extLst>
        </c:ser>
        <c:dLbls>
          <c:showLegendKey val="0"/>
          <c:showVal val="0"/>
          <c:showCatName val="0"/>
          <c:showSerName val="0"/>
          <c:showPercent val="0"/>
          <c:showBubbleSize val="0"/>
        </c:dLbls>
        <c:marker val="1"/>
        <c:smooth val="0"/>
        <c:axId val="95324416"/>
        <c:axId val="95350784"/>
      </c:lineChart>
      <c:catAx>
        <c:axId val="95324416"/>
        <c:scaling>
          <c:orientation val="minMax"/>
        </c:scaling>
        <c:delete val="0"/>
        <c:axPos val="b"/>
        <c:numFmt formatCode="General" sourceLinked="0"/>
        <c:majorTickMark val="out"/>
        <c:minorTickMark val="none"/>
        <c:tickLblPos val="nextTo"/>
        <c:crossAx val="95350784"/>
        <c:crosses val="autoZero"/>
        <c:auto val="1"/>
        <c:lblAlgn val="ctr"/>
        <c:lblOffset val="100"/>
        <c:noMultiLvlLbl val="0"/>
      </c:catAx>
      <c:valAx>
        <c:axId val="95350784"/>
        <c:scaling>
          <c:orientation val="minMax"/>
          <c:max val="1"/>
          <c:min val="0"/>
        </c:scaling>
        <c:delete val="0"/>
        <c:axPos val="l"/>
        <c:numFmt formatCode="0%" sourceLinked="1"/>
        <c:majorTickMark val="out"/>
        <c:minorTickMark val="none"/>
        <c:tickLblPos val="nextTo"/>
        <c:crossAx val="95324416"/>
        <c:crosses val="autoZero"/>
        <c:crossBetween val="between"/>
      </c:valAx>
    </c:plotArea>
    <c:legend>
      <c:legendPos val="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16'!$B$1</c:f>
              <c:strCache>
                <c:ptCount val="1"/>
                <c:pt idx="0">
                  <c:v>% of all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89-4BAC-8AEF-DDCE056B88EF}"/>
                </c:ext>
              </c:extLst>
            </c:dLbl>
            <c:dLbl>
              <c:idx val="1"/>
              <c:layout>
                <c:manualLayout>
                  <c:x val="-2.7705627705627813E-2"/>
                  <c:y val="-3.1859812809802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89-4BAC-8AEF-DDCE056B88EF}"/>
                </c:ext>
              </c:extLst>
            </c:dLbl>
            <c:dLbl>
              <c:idx val="2"/>
              <c:layout>
                <c:manualLayout>
                  <c:x val="-3.1168831168831169E-2"/>
                  <c:y val="-3.823177537176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89-4BAC-8AEF-DDCE056B88EF}"/>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89-4BAC-8AEF-DDCE056B88EF}"/>
                </c:ext>
              </c:extLst>
            </c:dLbl>
            <c:dLbl>
              <c:idx val="4"/>
              <c:layout>
                <c:manualLayout>
                  <c:x val="-2.3113037197544151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89-4BAC-8AEF-DDCE056B88EF}"/>
                </c:ext>
              </c:extLst>
            </c:dLbl>
            <c:dLbl>
              <c:idx val="5"/>
              <c:layout>
                <c:manualLayout>
                  <c:x val="-1.3001083423618645E-2"/>
                  <c:y val="-2.7705620150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89-4BAC-8AEF-DDCE056B88EF}"/>
                </c:ext>
              </c:extLst>
            </c:dLbl>
            <c:dLbl>
              <c:idx val="6"/>
              <c:layout>
                <c:manualLayout>
                  <c:x val="-2.0223907547851309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89-4BAC-8AEF-DDCE056B88EF}"/>
                </c:ext>
              </c:extLst>
            </c:dLbl>
            <c:dLbl>
              <c:idx val="7"/>
              <c:layout>
                <c:manualLayout>
                  <c:x val="-1.3001083423618645E-2"/>
                  <c:y val="-3.0014421829701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89-4BAC-8AEF-DDCE056B88EF}"/>
                </c:ext>
              </c:extLst>
            </c:dLbl>
            <c:dLbl>
              <c:idx val="8"/>
              <c:layout>
                <c:manualLayout>
                  <c:x val="-1.5890213073311666E-2"/>
                  <c:y val="-2.3088016792078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89-4BAC-8AEF-DDCE056B88EF}"/>
                </c:ext>
              </c:extLst>
            </c:dLbl>
            <c:dLbl>
              <c:idx val="9"/>
              <c:layout>
                <c:manualLayout>
                  <c:x val="-2.3113037197544241E-2"/>
                  <c:y val="-3.6940826867325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89-4BAC-8AEF-DDCE056B88EF}"/>
                </c:ext>
              </c:extLst>
            </c:dLbl>
            <c:dLbl>
              <c:idx val="10"/>
              <c:layout>
                <c:manualLayout>
                  <c:x val="-2.4557602022390788E-2"/>
                  <c:y val="-3.9249628546532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89-4BAC-8AEF-DDCE056B88EF}"/>
                </c:ext>
              </c:extLst>
            </c:dLbl>
            <c:dLbl>
              <c:idx val="11"/>
              <c:layout>
                <c:manualLayout>
                  <c:x val="-1.8779342723004796E-2"/>
                  <c:y val="-3.4632025188117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89-4BAC-8AEF-DDCE056B88EF}"/>
                </c:ext>
              </c:extLst>
            </c:dLbl>
            <c:dLbl>
              <c:idx val="12"/>
              <c:layout>
                <c:manualLayout>
                  <c:x val="-8.6673889490789888E-3"/>
                  <c:y val="-2.0779215112870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89-4BAC-8AEF-DDCE056B88EF}"/>
                </c:ext>
              </c:extLst>
            </c:dLbl>
            <c:dLbl>
              <c:idx val="16"/>
              <c:layout>
                <c:manualLayout>
                  <c:x val="-2.1668472372697724E-2"/>
                  <c:y val="3.4632025188117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989-4BAC-8AEF-DDCE056B88EF}"/>
                </c:ext>
              </c:extLst>
            </c:dLbl>
            <c:dLbl>
              <c:idx val="17"/>
              <c:layout>
                <c:manualLayout>
                  <c:x val="-3.6114120621162982E-2"/>
                  <c:y val="-2.0779215112870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989-4BAC-8AEF-DDCE056B88E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16'!$A$2:$A$23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16'!$B$2:$B$23</c:f>
              <c:numCache>
                <c:formatCode>0%</c:formatCode>
                <c:ptCount val="22"/>
                <c:pt idx="0">
                  <c:v>0.34</c:v>
                </c:pt>
                <c:pt idx="1">
                  <c:v>0.1628</c:v>
                </c:pt>
                <c:pt idx="2">
                  <c:v>0.1928</c:v>
                </c:pt>
                <c:pt idx="3">
                  <c:v>0.2097</c:v>
                </c:pt>
                <c:pt idx="4">
                  <c:v>0.3175</c:v>
                </c:pt>
                <c:pt idx="5">
                  <c:v>0.28570000000000001</c:v>
                </c:pt>
                <c:pt idx="6">
                  <c:v>0.32</c:v>
                </c:pt>
                <c:pt idx="7">
                  <c:v>0.42109999999999997</c:v>
                </c:pt>
                <c:pt idx="8">
                  <c:v>0.32079999999999997</c:v>
                </c:pt>
                <c:pt idx="9">
                  <c:v>0.1724</c:v>
                </c:pt>
                <c:pt idx="10">
                  <c:v>0.2281</c:v>
                </c:pt>
                <c:pt idx="11">
                  <c:v>0.32</c:v>
                </c:pt>
                <c:pt idx="12">
                  <c:v>0.1739</c:v>
                </c:pt>
                <c:pt idx="13">
                  <c:v>0.16669999999999999</c:v>
                </c:pt>
                <c:pt idx="14">
                  <c:v>0.18640000000000001</c:v>
                </c:pt>
                <c:pt idx="15">
                  <c:v>0.15379999999999999</c:v>
                </c:pt>
                <c:pt idx="16">
                  <c:v>0.2</c:v>
                </c:pt>
                <c:pt idx="17">
                  <c:v>0.25</c:v>
                </c:pt>
                <c:pt idx="18">
                  <c:v>0.2097</c:v>
                </c:pt>
                <c:pt idx="19">
                  <c:v>0.24</c:v>
                </c:pt>
                <c:pt idx="20">
                  <c:v>0.3654</c:v>
                </c:pt>
                <c:pt idx="21">
                  <c:v>0.3019</c:v>
                </c:pt>
              </c:numCache>
            </c:numRef>
          </c:val>
          <c:smooth val="0"/>
          <c:extLst>
            <c:ext xmlns:c16="http://schemas.microsoft.com/office/drawing/2014/chart" uri="{C3380CC4-5D6E-409C-BE32-E72D297353CC}">
              <c16:uniqueId val="{0000000F-5989-4BAC-8AEF-DDCE056B88EF}"/>
            </c:ext>
          </c:extLst>
        </c:ser>
        <c:ser>
          <c:idx val="1"/>
          <c:order val="1"/>
          <c:tx>
            <c:strRef>
              <c:f>'Report 16'!$C$1</c:f>
              <c:strCache>
                <c:ptCount val="1"/>
                <c:pt idx="0">
                  <c:v>% of OENs with NAS Symptoms</c:v>
                </c:pt>
              </c:strCache>
            </c:strRef>
          </c:tx>
          <c:dLbls>
            <c:dLbl>
              <c:idx val="0"/>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89-4BAC-8AEF-DDCE056B88EF}"/>
                </c:ext>
              </c:extLst>
            </c:dLbl>
            <c:dLbl>
              <c:idx val="1"/>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989-4BAC-8AEF-DDCE056B88EF}"/>
                </c:ext>
              </c:extLst>
            </c:dLbl>
            <c:dLbl>
              <c:idx val="2"/>
              <c:layout>
                <c:manualLayout>
                  <c:x val="-3.1168831168831169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989-4BAC-8AEF-DDCE056B88EF}"/>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989-4BAC-8AEF-DDCE056B88EF}"/>
                </c:ext>
              </c:extLst>
            </c:dLbl>
            <c:dLbl>
              <c:idx val="4"/>
              <c:layout>
                <c:manualLayout>
                  <c:x val="-2.7446731672083828E-2"/>
                  <c:y val="-2.7705620150494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989-4BAC-8AEF-DDCE056B88EF}"/>
                </c:ext>
              </c:extLst>
            </c:dLbl>
            <c:dLbl>
              <c:idx val="5"/>
              <c:layout>
                <c:manualLayout>
                  <c:x val="-2.0223907547851343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89-4BAC-8AEF-DDCE056B88EF}"/>
                </c:ext>
              </c:extLst>
            </c:dLbl>
            <c:dLbl>
              <c:idx val="6"/>
              <c:layout>
                <c:manualLayout>
                  <c:x val="-2.1668472372697829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989-4BAC-8AEF-DDCE056B88EF}"/>
                </c:ext>
              </c:extLst>
            </c:dLbl>
            <c:dLbl>
              <c:idx val="7"/>
              <c:layout>
                <c:manualLayout>
                  <c:x val="-1.73347778981583E-2"/>
                  <c:y val="-1.8470413433662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989-4BAC-8AEF-DDCE056B88EF}"/>
                </c:ext>
              </c:extLst>
            </c:dLbl>
            <c:dLbl>
              <c:idx val="8"/>
              <c:layout>
                <c:manualLayout>
                  <c:x val="-1.4445648248465321E-2"/>
                  <c:y val="-3.232322350890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989-4BAC-8AEF-DDCE056B88EF}"/>
                </c:ext>
              </c:extLst>
            </c:dLbl>
            <c:dLbl>
              <c:idx val="9"/>
              <c:layout>
                <c:manualLayout>
                  <c:x val="-1.8779342723004796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989-4BAC-8AEF-DDCE056B88EF}"/>
                </c:ext>
              </c:extLst>
            </c:dLbl>
            <c:dLbl>
              <c:idx val="10"/>
              <c:layout>
                <c:manualLayout>
                  <c:x val="-2.8891296496930299E-2"/>
                  <c:y val="-2.7705620150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989-4BAC-8AEF-DDCE056B88EF}"/>
                </c:ext>
              </c:extLst>
            </c:dLbl>
            <c:dLbl>
              <c:idx val="15"/>
              <c:layout>
                <c:manualLayout>
                  <c:x val="-1.8779342723004799E-2"/>
                  <c:y val="-5.5411240300987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989-4BAC-8AEF-DDCE056B88EF}"/>
                </c:ext>
              </c:extLst>
            </c:dLbl>
            <c:dLbl>
              <c:idx val="16"/>
              <c:layout>
                <c:manualLayout>
                  <c:x val="-3.6114120621162878E-2"/>
                  <c:y val="-3.2323223508909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989-4BAC-8AEF-DDCE056B88E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16'!$A$2:$A$23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16'!$C$2:$C$23</c:f>
              <c:numCache>
                <c:formatCode>0%</c:formatCode>
                <c:ptCount val="22"/>
                <c:pt idx="0">
                  <c:v>0.52</c:v>
                </c:pt>
                <c:pt idx="1">
                  <c:v>0.29170000000000001</c:v>
                </c:pt>
                <c:pt idx="2">
                  <c:v>0.32</c:v>
                </c:pt>
                <c:pt idx="3">
                  <c:v>0.32500000000000001</c:v>
                </c:pt>
                <c:pt idx="4">
                  <c:v>0.44440000000000002</c:v>
                </c:pt>
                <c:pt idx="5">
                  <c:v>0.4118</c:v>
                </c:pt>
                <c:pt idx="6">
                  <c:v>0.47060000000000002</c:v>
                </c:pt>
                <c:pt idx="7">
                  <c:v>0.58540000000000003</c:v>
                </c:pt>
                <c:pt idx="8">
                  <c:v>0.42499999999999999</c:v>
                </c:pt>
                <c:pt idx="9">
                  <c:v>0.29409999999999997</c:v>
                </c:pt>
                <c:pt idx="10">
                  <c:v>0.37140000000000001</c:v>
                </c:pt>
                <c:pt idx="11">
                  <c:v>0.43240000000000001</c:v>
                </c:pt>
                <c:pt idx="12">
                  <c:v>0.29299999999999998</c:v>
                </c:pt>
                <c:pt idx="13">
                  <c:v>0.39129999999999998</c:v>
                </c:pt>
                <c:pt idx="14">
                  <c:v>0.36670000000000003</c:v>
                </c:pt>
                <c:pt idx="15">
                  <c:v>0.3125</c:v>
                </c:pt>
                <c:pt idx="16">
                  <c:v>0.3</c:v>
                </c:pt>
                <c:pt idx="17">
                  <c:v>0.44119999999999998</c:v>
                </c:pt>
                <c:pt idx="18">
                  <c:v>0.33329999999999999</c:v>
                </c:pt>
                <c:pt idx="19">
                  <c:v>0.3871</c:v>
                </c:pt>
                <c:pt idx="20">
                  <c:v>0.46339999999999998</c:v>
                </c:pt>
                <c:pt idx="21">
                  <c:v>0.47060000000000002</c:v>
                </c:pt>
              </c:numCache>
            </c:numRef>
          </c:val>
          <c:smooth val="0"/>
          <c:extLst>
            <c:ext xmlns:c16="http://schemas.microsoft.com/office/drawing/2014/chart" uri="{C3380CC4-5D6E-409C-BE32-E72D297353CC}">
              <c16:uniqueId val="{0000001D-5989-4BAC-8AEF-DDCE056B88EF}"/>
            </c:ext>
          </c:extLst>
        </c:ser>
        <c:ser>
          <c:idx val="2"/>
          <c:order val="2"/>
          <c:tx>
            <c:strRef>
              <c:f>'Report 16'!$D$1</c:f>
              <c:strCache>
                <c:ptCount val="1"/>
                <c:pt idx="0">
                  <c:v>Goal</c:v>
                </c:pt>
              </c:strCache>
            </c:strRef>
          </c:tx>
          <c:spPr>
            <a:ln>
              <a:solidFill>
                <a:srgbClr val="FF0000"/>
              </a:solidFill>
              <a:prstDash val="dash"/>
            </a:ln>
          </c:spPr>
          <c:marker>
            <c:symbol val="none"/>
          </c:marker>
          <c:cat>
            <c:strRef>
              <c:f>'Report 16'!$A$2:$A$23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16'!$D$2:$D$23</c:f>
              <c:numCache>
                <c:formatCode>0%</c:formatCode>
                <c:ptCount val="22"/>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numCache>
            </c:numRef>
          </c:val>
          <c:smooth val="0"/>
          <c:extLst>
            <c:ext xmlns:c16="http://schemas.microsoft.com/office/drawing/2014/chart" uri="{C3380CC4-5D6E-409C-BE32-E72D297353CC}">
              <c16:uniqueId val="{0000001E-5989-4BAC-8AEF-DDCE056B88EF}"/>
            </c:ext>
          </c:extLst>
        </c:ser>
        <c:dLbls>
          <c:showLegendKey val="0"/>
          <c:showVal val="0"/>
          <c:showCatName val="0"/>
          <c:showSerName val="0"/>
          <c:showPercent val="0"/>
          <c:showBubbleSize val="0"/>
        </c:dLbls>
        <c:marker val="1"/>
        <c:smooth val="0"/>
        <c:axId val="96219904"/>
        <c:axId val="96221440"/>
      </c:lineChart>
      <c:catAx>
        <c:axId val="96219904"/>
        <c:scaling>
          <c:orientation val="minMax"/>
        </c:scaling>
        <c:delete val="0"/>
        <c:axPos val="b"/>
        <c:numFmt formatCode="General" sourceLinked="0"/>
        <c:majorTickMark val="out"/>
        <c:minorTickMark val="none"/>
        <c:tickLblPos val="nextTo"/>
        <c:crossAx val="96221440"/>
        <c:crosses val="autoZero"/>
        <c:auto val="1"/>
        <c:lblAlgn val="ctr"/>
        <c:lblOffset val="100"/>
        <c:noMultiLvlLbl val="0"/>
      </c:catAx>
      <c:valAx>
        <c:axId val="96221440"/>
        <c:scaling>
          <c:orientation val="minMax"/>
          <c:max val="0.70000000000000062"/>
          <c:min val="0"/>
        </c:scaling>
        <c:delete val="0"/>
        <c:axPos val="l"/>
        <c:numFmt formatCode="0%" sourceLinked="1"/>
        <c:majorTickMark val="out"/>
        <c:minorTickMark val="none"/>
        <c:tickLblPos val="nextTo"/>
        <c:crossAx val="96219904"/>
        <c:crosses val="autoZero"/>
        <c:crossBetween val="between"/>
      </c:valAx>
    </c:plotArea>
    <c:legend>
      <c:legendPos val="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18'!$B$1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53-47FC-8761-08B1A2C49CCA}"/>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3-47FC-8761-08B1A2C49CCA}"/>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53-47FC-8761-08B1A2C49CCA}"/>
                </c:ext>
              </c:extLst>
            </c:dLbl>
            <c:dLbl>
              <c:idx val="3"/>
              <c:layout>
                <c:manualLayout>
                  <c:x val="-2.5974025974026042E-2"/>
                  <c:y val="-5.097570049568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3-47FC-8761-08B1A2C49CCA}"/>
                </c:ext>
              </c:extLst>
            </c:dLbl>
            <c:dLbl>
              <c:idx val="4"/>
              <c:layout>
                <c:manualLayout>
                  <c:x val="-3.1168831168831169E-2"/>
                  <c:y val="-5.097570049568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53-47FC-8761-08B1A2C49CCA}"/>
                </c:ext>
              </c:extLst>
            </c:dLbl>
            <c:dLbl>
              <c:idx val="5"/>
              <c:layout>
                <c:manualLayout>
                  <c:x val="-2.5974025974025851E-2"/>
                  <c:y val="-6.053364433862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3-47FC-8761-08B1A2C49CCA}"/>
                </c:ext>
              </c:extLst>
            </c:dLbl>
            <c:dLbl>
              <c:idx val="6"/>
              <c:layout>
                <c:manualLayout>
                  <c:x val="-3.1168831168831169E-2"/>
                  <c:y val="-3.8231775371762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53-47FC-8761-08B1A2C49CCA}"/>
                </c:ext>
              </c:extLst>
            </c:dLbl>
            <c:dLbl>
              <c:idx val="7"/>
              <c:layout>
                <c:manualLayout>
                  <c:x val="-2.7705627705627695E-2"/>
                  <c:y val="-5.416168177666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53-47FC-8761-08B1A2C49CCA}"/>
                </c:ext>
              </c:extLst>
            </c:dLbl>
            <c:dLbl>
              <c:idx val="8"/>
              <c:layout>
                <c:manualLayout>
                  <c:x val="-2.4721878862793652E-2"/>
                  <c:y val="-3.6199103620884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53-47FC-8761-08B1A2C49CCA}"/>
                </c:ext>
              </c:extLst>
            </c:dLbl>
            <c:dLbl>
              <c:idx val="9"/>
              <c:layout>
                <c:manualLayout>
                  <c:x val="-2.3073753605274118E-2"/>
                  <c:y val="-3.6199103620884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53-47FC-8761-08B1A2C49CCA}"/>
                </c:ext>
              </c:extLst>
            </c:dLbl>
            <c:dLbl>
              <c:idx val="10"/>
              <c:layout>
                <c:manualLayout>
                  <c:x val="-2.8018129377832667E-2"/>
                  <c:y val="-4.2232287557698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53-47FC-8761-08B1A2C49CCA}"/>
                </c:ext>
              </c:extLst>
            </c:dLbl>
            <c:dLbl>
              <c:idx val="11"/>
              <c:layout>
                <c:manualLayout>
                  <c:x val="-2.4721878862793603E-2"/>
                  <c:y val="-2.714932771566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53-47FC-8761-08B1A2C49CCA}"/>
                </c:ext>
              </c:extLst>
            </c:dLbl>
            <c:dLbl>
              <c:idx val="12"/>
              <c:layout>
                <c:manualLayout>
                  <c:x val="-1.4833127317676159E-2"/>
                  <c:y val="-3.6199103620884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53-47FC-8761-08B1A2C49CCA}"/>
                </c:ext>
              </c:extLst>
            </c:dLbl>
            <c:dLbl>
              <c:idx val="13"/>
              <c:layout>
                <c:manualLayout>
                  <c:x val="-3.2962505150391432E-2"/>
                  <c:y val="-5.128206346291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53-47FC-8761-08B1A2C49CCA}"/>
                </c:ext>
              </c:extLst>
            </c:dLbl>
            <c:dLbl>
              <c:idx val="14"/>
              <c:layout>
                <c:manualLayout>
                  <c:x val="-1.1536876802637003E-2"/>
                  <c:y val="-3.921569558929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53-47FC-8761-08B1A2C49CCA}"/>
                </c:ext>
              </c:extLst>
            </c:dLbl>
            <c:dLbl>
              <c:idx val="16"/>
              <c:layout>
                <c:manualLayout>
                  <c:x val="-1.1536876802637243E-2"/>
                  <c:y val="-3.016591968407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53-47FC-8761-08B1A2C49CCA}"/>
                </c:ext>
              </c:extLst>
            </c:dLbl>
            <c:dLbl>
              <c:idx val="17"/>
              <c:layout>
                <c:manualLayout>
                  <c:x val="-1.9777503090234856E-2"/>
                  <c:y val="3.9215695589291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C53-47FC-8761-08B1A2C49CCA}"/>
                </c:ext>
              </c:extLst>
            </c:dLbl>
            <c:dLbl>
              <c:idx val="18"/>
              <c:layout>
                <c:manualLayout>
                  <c:x val="-2.9666254635352288E-2"/>
                  <c:y val="-4.5248879526105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53-47FC-8761-08B1A2C49CCA}"/>
                </c:ext>
              </c:extLst>
            </c:dLbl>
            <c:dLbl>
              <c:idx val="19"/>
              <c:layout>
                <c:manualLayout>
                  <c:x val="-2.9666254635352409E-2"/>
                  <c:y val="-4.2232287557698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C53-47FC-8761-08B1A2C49CCA}"/>
                </c:ext>
              </c:extLst>
            </c:dLbl>
            <c:dLbl>
              <c:idx val="20"/>
              <c:layout>
                <c:manualLayout>
                  <c:x val="-2.1604938271604937E-2"/>
                  <c:y val="-3.647842459162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C53-47FC-8761-08B1A2C49CCA}"/>
                </c:ext>
              </c:extLst>
            </c:dLbl>
            <c:dLbl>
              <c:idx val="21"/>
              <c:layout>
                <c:manualLayout>
                  <c:x val="-1.1316741696017772E-16"/>
                  <c:y val="-3.0866359269839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C53-47FC-8761-08B1A2C49CC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18'!$A$2:$A$23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18'!$B$2:$B$23</c:f>
              <c:numCache>
                <c:formatCode>0%</c:formatCode>
                <c:ptCount val="22"/>
                <c:pt idx="0">
                  <c:v>0.38919999999999999</c:v>
                </c:pt>
                <c:pt idx="1">
                  <c:v>0.38300000000000001</c:v>
                </c:pt>
                <c:pt idx="2">
                  <c:v>0.5</c:v>
                </c:pt>
                <c:pt idx="3">
                  <c:v>0.52239999999999998</c:v>
                </c:pt>
                <c:pt idx="4">
                  <c:v>0.54549999999999998</c:v>
                </c:pt>
                <c:pt idx="5">
                  <c:v>0.40350000000000003</c:v>
                </c:pt>
                <c:pt idx="6">
                  <c:v>0.4098</c:v>
                </c:pt>
                <c:pt idx="7">
                  <c:v>0.4</c:v>
                </c:pt>
                <c:pt idx="8">
                  <c:v>0.47270000000000001</c:v>
                </c:pt>
                <c:pt idx="9">
                  <c:v>0.51670000000000005</c:v>
                </c:pt>
                <c:pt idx="10">
                  <c:v>0.49120000000000003</c:v>
                </c:pt>
                <c:pt idx="11">
                  <c:v>0.55359999999999998</c:v>
                </c:pt>
                <c:pt idx="12">
                  <c:v>0.46</c:v>
                </c:pt>
                <c:pt idx="13">
                  <c:v>0.43369999999999997</c:v>
                </c:pt>
                <c:pt idx="14">
                  <c:v>0.57889999999999997</c:v>
                </c:pt>
                <c:pt idx="15">
                  <c:v>0.45450000000000002</c:v>
                </c:pt>
                <c:pt idx="16">
                  <c:v>0.53490000000000004</c:v>
                </c:pt>
                <c:pt idx="17">
                  <c:v>0.58620000000000005</c:v>
                </c:pt>
                <c:pt idx="18">
                  <c:v>0.5806</c:v>
                </c:pt>
                <c:pt idx="19">
                  <c:v>0.64149999999999996</c:v>
                </c:pt>
                <c:pt idx="20">
                  <c:v>0.66669999999999996</c:v>
                </c:pt>
                <c:pt idx="21">
                  <c:v>0.63639999999999997</c:v>
                </c:pt>
              </c:numCache>
            </c:numRef>
          </c:val>
          <c:smooth val="0"/>
          <c:extLst>
            <c:ext xmlns:c16="http://schemas.microsoft.com/office/drawing/2014/chart" uri="{C3380CC4-5D6E-409C-BE32-E72D297353CC}">
              <c16:uniqueId val="{00000013-8C53-47FC-8761-08B1A2C49CCA}"/>
            </c:ext>
          </c:extLst>
        </c:ser>
        <c:ser>
          <c:idx val="1"/>
          <c:order val="1"/>
          <c:tx>
            <c:strRef>
              <c:f>'Report 18'!$C$1</c:f>
              <c:strCache>
                <c:ptCount val="1"/>
                <c:pt idx="0">
                  <c:v>Goal</c:v>
                </c:pt>
              </c:strCache>
            </c:strRef>
          </c:tx>
          <c:spPr>
            <a:ln>
              <a:solidFill>
                <a:srgbClr val="FF0000"/>
              </a:solidFill>
              <a:prstDash val="dash"/>
            </a:ln>
          </c:spPr>
          <c:marker>
            <c:symbol val="none"/>
          </c:marker>
          <c:cat>
            <c:strRef>
              <c:f>'Report 18'!$A$2:$A$23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18'!$C$2:$C$23</c:f>
              <c:numCache>
                <c:formatCode>0%</c:formatCode>
                <c:ptCount val="22"/>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numCache>
            </c:numRef>
          </c:val>
          <c:smooth val="0"/>
          <c:extLst>
            <c:ext xmlns:c16="http://schemas.microsoft.com/office/drawing/2014/chart" uri="{C3380CC4-5D6E-409C-BE32-E72D297353CC}">
              <c16:uniqueId val="{00000014-8C53-47FC-8761-08B1A2C49CCA}"/>
            </c:ext>
          </c:extLst>
        </c:ser>
        <c:dLbls>
          <c:showLegendKey val="0"/>
          <c:showVal val="0"/>
          <c:showCatName val="0"/>
          <c:showSerName val="0"/>
          <c:showPercent val="0"/>
          <c:showBubbleSize val="0"/>
        </c:dLbls>
        <c:marker val="1"/>
        <c:smooth val="0"/>
        <c:axId val="95673728"/>
        <c:axId val="96478336"/>
      </c:lineChart>
      <c:catAx>
        <c:axId val="95673728"/>
        <c:scaling>
          <c:orientation val="minMax"/>
        </c:scaling>
        <c:delete val="0"/>
        <c:axPos val="b"/>
        <c:numFmt formatCode="General" sourceLinked="0"/>
        <c:majorTickMark val="out"/>
        <c:minorTickMark val="none"/>
        <c:tickLblPos val="nextTo"/>
        <c:crossAx val="96478336"/>
        <c:crosses val="autoZero"/>
        <c:auto val="1"/>
        <c:lblAlgn val="ctr"/>
        <c:lblOffset val="100"/>
        <c:noMultiLvlLbl val="0"/>
      </c:catAx>
      <c:valAx>
        <c:axId val="96478336"/>
        <c:scaling>
          <c:orientation val="minMax"/>
          <c:max val="1"/>
          <c:min val="0"/>
        </c:scaling>
        <c:delete val="0"/>
        <c:axPos val="l"/>
        <c:numFmt formatCode="0%" sourceLinked="1"/>
        <c:majorTickMark val="out"/>
        <c:minorTickMark val="none"/>
        <c:tickLblPos val="nextTo"/>
        <c:crossAx val="95673728"/>
        <c:crosses val="autoZero"/>
        <c:crossBetween val="between"/>
      </c:valAx>
    </c:plotArea>
    <c:legend>
      <c:legendPos val="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dgm:spPr/>
      <dgm:t>
        <a:bodyPr/>
        <a:lstStyle/>
        <a:p>
          <a:r>
            <a:rPr lang="en-US" b="1" dirty="0"/>
            <a:t>Summer 2020:</a:t>
          </a:r>
        </a:p>
        <a:p>
          <a:r>
            <a:rPr lang="en-US" dirty="0"/>
            <a:t>Work to implement key strategies, cross the finish line, and start to develop a sustainability plan</a:t>
          </a:r>
        </a:p>
      </dgm:t>
    </dgm:pt>
    <dgm:pt modelId="{263CB648-93F4-456C-86B2-24D1C977D99F}" type="parTrans" cxnId="{94946464-D984-4035-827C-A9BBA931452B}">
      <dgm:prSet/>
      <dgm:spPr/>
      <dgm:t>
        <a:bodyPr/>
        <a:lstStyle/>
        <a:p>
          <a:endParaRPr lang="en-US"/>
        </a:p>
      </dgm:t>
    </dgm:pt>
    <dgm:pt modelId="{E68732BD-4F01-41B9-86C1-8645EBE9ACC4}" type="sibTrans" cxnId="{94946464-D984-4035-827C-A9BBA931452B}">
      <dgm:prSet/>
      <dgm:spPr/>
      <dgm:t>
        <a:bodyPr/>
        <a:lstStyle/>
        <a:p>
          <a:endParaRPr lang="en-US"/>
        </a:p>
      </dgm:t>
    </dgm:pt>
    <dgm:pt modelId="{13C4D1BA-0104-415A-8142-1E6473A038D3}">
      <dgm:prSet phldrT="[Text]"/>
      <dgm:spPr/>
      <dgm:t>
        <a:bodyPr/>
        <a:lstStyle/>
        <a:p>
          <a:r>
            <a:rPr lang="en-US" b="1" dirty="0"/>
            <a:t>Fall &amp; Winter 2020</a:t>
          </a:r>
        </a:p>
        <a:p>
          <a:r>
            <a:rPr lang="en-US" dirty="0"/>
            <a:t>Work to implement sustainability plan, ILPQC 1:1 QI Support for hospitals</a:t>
          </a:r>
        </a:p>
      </dgm:t>
    </dgm:pt>
    <dgm:pt modelId="{8B6AB4A2-5068-470F-ADD5-567386E0E598}" type="parTrans" cxnId="{1420ABB5-C766-47A8-B382-06469E7078C2}">
      <dgm:prSet/>
      <dgm:spPr/>
      <dgm:t>
        <a:bodyPr/>
        <a:lstStyle/>
        <a:p>
          <a:endParaRPr lang="en-US"/>
        </a:p>
      </dgm:t>
    </dgm:pt>
    <dgm:pt modelId="{57D7A095-0C37-4984-ACAB-51AFA2331095}" type="sibTrans" cxnId="{1420ABB5-C766-47A8-B382-06469E7078C2}">
      <dgm:prSet/>
      <dgm:spPr/>
      <dgm:t>
        <a:bodyPr/>
        <a:lstStyle/>
        <a:p>
          <a:endParaRPr lang="en-US"/>
        </a:p>
      </dgm:t>
    </dgm:pt>
    <dgm:pt modelId="{46359D08-6A7D-468C-A16C-EA94C1CF728A}">
      <dgm:prSet phldrT="[Text]"/>
      <dgm:spPr/>
      <dgm:t>
        <a:bodyPr/>
        <a:lstStyle/>
        <a:p>
          <a:r>
            <a:rPr lang="en-US" b="1" dirty="0"/>
            <a:t>2021:</a:t>
          </a:r>
        </a:p>
        <a:p>
          <a:r>
            <a:rPr lang="en-US" b="1" dirty="0"/>
            <a:t>Twice a year Sustainability check in Calls with Teams, implement sustainability plans</a:t>
          </a:r>
        </a:p>
      </dgm:t>
    </dgm:pt>
    <dgm:pt modelId="{F634E1C2-E824-4F58-998E-ED8BBF246399}" type="parTrans" cxnId="{F23A4E29-B5B9-4629-B802-CBBD44C437A8}">
      <dgm:prSet/>
      <dgm:spPr/>
      <dgm:t>
        <a:bodyPr/>
        <a:lstStyle/>
        <a:p>
          <a:endParaRPr lang="en-US"/>
        </a:p>
      </dgm:t>
    </dgm:pt>
    <dgm:pt modelId="{125E5D73-E8AB-4B66-87C4-EADB2E003E36}" type="sibTrans" cxnId="{F23A4E29-B5B9-4629-B802-CBBD44C437A8}">
      <dgm:prSet/>
      <dgm:spPr/>
      <dgm:t>
        <a:bodyPr/>
        <a:lstStyle/>
        <a:p>
          <a:endParaRPr lang="en-US"/>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3">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29B47FCB-C1F2-4038-902C-33AD93AEFEC5}" type="pres">
      <dgm:prSet presAssocID="{13C4D1BA-0104-415A-8142-1E6473A038D3}" presName="parTxOnly" presStyleLbl="node1" presStyleIdx="1" presStyleCnt="3">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2" presStyleCnt="3">
        <dgm:presLayoutVars>
          <dgm:bulletEnabled val="1"/>
        </dgm:presLayoutVars>
      </dgm:prSet>
      <dgm:spPr/>
      <dgm:t>
        <a:bodyPr/>
        <a:lstStyle/>
        <a:p>
          <a:endParaRPr lang="en-US"/>
        </a:p>
      </dgm:t>
    </dgm:pt>
  </dgm:ptLst>
  <dgm:cxnLst>
    <dgm:cxn modelId="{1420ABB5-C766-47A8-B382-06469E7078C2}" srcId="{13F6C520-F0BA-483E-9BD6-2B5FCCEA3DFF}" destId="{13C4D1BA-0104-415A-8142-1E6473A038D3}" srcOrd="1" destOrd="0" parTransId="{8B6AB4A2-5068-470F-ADD5-567386E0E598}" sibTransId="{57D7A095-0C37-4984-ACAB-51AFA2331095}"/>
    <dgm:cxn modelId="{7D4611F8-86DE-42D8-9AE4-4D64EB255552}" type="presOf" srcId="{13F6C520-F0BA-483E-9BD6-2B5FCCEA3DFF}" destId="{E3D3BE45-FA87-4DEE-9AE2-FA16ECB4ABEA}" srcOrd="0" destOrd="0" presId="urn:microsoft.com/office/officeart/2005/8/layout/hChevron3"/>
    <dgm:cxn modelId="{922759B8-46DC-45AC-9210-995B75F7FE2E}" type="presOf" srcId="{9B1921E3-DC6C-4F68-9C6E-53D9B0ACCFB5}" destId="{0F01899A-9CB1-4609-A13D-BF2682E89696}" srcOrd="0" destOrd="0" presId="urn:microsoft.com/office/officeart/2005/8/layout/hChevron3"/>
    <dgm:cxn modelId="{C4CE41E6-B774-45BA-96DC-15563A4DB45E}" type="presOf" srcId="{13C4D1BA-0104-415A-8142-1E6473A038D3}" destId="{29B47FCB-C1F2-4038-902C-33AD93AEFEC5}" srcOrd="0" destOrd="0" presId="urn:microsoft.com/office/officeart/2005/8/layout/hChevron3"/>
    <dgm:cxn modelId="{F23A4E29-B5B9-4629-B802-CBBD44C437A8}" srcId="{13F6C520-F0BA-483E-9BD6-2B5FCCEA3DFF}" destId="{46359D08-6A7D-468C-A16C-EA94C1CF728A}" srcOrd="2"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27451A93-89B5-4145-8096-06E07F094D14}" type="presOf" srcId="{46359D08-6A7D-468C-A16C-EA94C1CF728A}" destId="{D53FF054-97B1-4BD4-B8C5-4732F871E1B4}" srcOrd="0" destOrd="0" presId="urn:microsoft.com/office/officeart/2005/8/layout/hChevron3"/>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B09352A1-0BA3-410C-9934-CCAD42A2C60F}" type="presParOf" srcId="{E3D3BE45-FA87-4DEE-9AE2-FA16ECB4ABEA}" destId="{29B47FCB-C1F2-4038-902C-33AD93AEFEC5}" srcOrd="2" destOrd="0" presId="urn:microsoft.com/office/officeart/2005/8/layout/hChevron3"/>
    <dgm:cxn modelId="{74A04799-2FFA-4262-B19D-6C0B14835331}" type="presParOf" srcId="{E3D3BE45-FA87-4DEE-9AE2-FA16ECB4ABEA}" destId="{8E6A62C2-C46A-4178-A2A9-F4E28C76C09B}" srcOrd="3" destOrd="0" presId="urn:microsoft.com/office/officeart/2005/8/layout/hChevron3"/>
    <dgm:cxn modelId="{B88D4EF9-2AF1-40C5-97FD-5BDD507809FA}" type="presParOf" srcId="{E3D3BE45-FA87-4DEE-9AE2-FA16ECB4ABEA}" destId="{D53FF054-97B1-4BD4-B8C5-4732F871E1B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dgm:spPr/>
      <dgm:t>
        <a:bodyPr/>
        <a:lstStyle/>
        <a:p>
          <a:r>
            <a:rPr lang="en-US" b="1" dirty="0"/>
            <a:t>June-July 2020:</a:t>
          </a:r>
        </a:p>
        <a:p>
          <a:r>
            <a:rPr lang="en-US" dirty="0"/>
            <a:t>Workgroup finalize AIMs, Measures, Data Form</a:t>
          </a:r>
        </a:p>
      </dgm:t>
    </dgm:pt>
    <dgm:pt modelId="{263CB648-93F4-456C-86B2-24D1C977D99F}" type="parTrans" cxnId="{94946464-D984-4035-827C-A9BBA931452B}">
      <dgm:prSet/>
      <dgm:spPr/>
      <dgm:t>
        <a:bodyPr/>
        <a:lstStyle/>
        <a:p>
          <a:endParaRPr lang="en-US"/>
        </a:p>
      </dgm:t>
    </dgm:pt>
    <dgm:pt modelId="{E68732BD-4F01-41B9-86C1-8645EBE9ACC4}" type="sibTrans" cxnId="{94946464-D984-4035-827C-A9BBA931452B}">
      <dgm:prSet/>
      <dgm:spPr/>
      <dgm:t>
        <a:bodyPr/>
        <a:lstStyle/>
        <a:p>
          <a:endParaRPr lang="en-US"/>
        </a:p>
      </dgm:t>
    </dgm:pt>
    <dgm:pt modelId="{AA22B988-A28F-416A-9C57-AA73DFD0C818}">
      <dgm:prSet phldrT="[Text]"/>
      <dgm:spPr/>
      <dgm:t>
        <a:bodyPr/>
        <a:lstStyle/>
        <a:p>
          <a:r>
            <a:rPr lang="en-US" b="1" dirty="0"/>
            <a:t>Aug-Oct 2020:</a:t>
          </a:r>
        </a:p>
        <a:p>
          <a:r>
            <a:rPr lang="en-US" dirty="0"/>
            <a:t>Wave 1 tests data collection process</a:t>
          </a:r>
        </a:p>
      </dgm:t>
    </dgm:pt>
    <dgm:pt modelId="{AD28AC95-626C-42D5-943C-355BDD063625}" type="parTrans" cxnId="{1E128AF7-CE6C-4C25-88EA-AA2992E987B1}">
      <dgm:prSet/>
      <dgm:spPr/>
      <dgm:t>
        <a:bodyPr/>
        <a:lstStyle/>
        <a:p>
          <a:endParaRPr lang="en-US"/>
        </a:p>
      </dgm:t>
    </dgm:pt>
    <dgm:pt modelId="{4CFE5C3E-81ED-499A-AC3C-446E4AC8E99B}" type="sibTrans" cxnId="{1E128AF7-CE6C-4C25-88EA-AA2992E987B1}">
      <dgm:prSet/>
      <dgm:spPr/>
      <dgm:t>
        <a:bodyPr/>
        <a:lstStyle/>
        <a:p>
          <a:endParaRPr lang="en-US"/>
        </a:p>
      </dgm:t>
    </dgm:pt>
    <dgm:pt modelId="{13C4D1BA-0104-415A-8142-1E6473A038D3}">
      <dgm:prSet phldrT="[Text]"/>
      <dgm:spPr/>
      <dgm:t>
        <a:bodyPr/>
        <a:lstStyle/>
        <a:p>
          <a:r>
            <a:rPr lang="en-US" b="1" dirty="0"/>
            <a:t>October 29, 2020</a:t>
          </a:r>
        </a:p>
        <a:p>
          <a:r>
            <a:rPr lang="en-US" dirty="0"/>
            <a:t>Statewide Launch</a:t>
          </a:r>
        </a:p>
      </dgm:t>
    </dgm:pt>
    <dgm:pt modelId="{8B6AB4A2-5068-470F-ADD5-567386E0E598}" type="parTrans" cxnId="{1420ABB5-C766-47A8-B382-06469E7078C2}">
      <dgm:prSet/>
      <dgm:spPr/>
      <dgm:t>
        <a:bodyPr/>
        <a:lstStyle/>
        <a:p>
          <a:endParaRPr lang="en-US"/>
        </a:p>
      </dgm:t>
    </dgm:pt>
    <dgm:pt modelId="{57D7A095-0C37-4984-ACAB-51AFA2331095}" type="sibTrans" cxnId="{1420ABB5-C766-47A8-B382-06469E7078C2}">
      <dgm:prSet/>
      <dgm:spPr/>
      <dgm:t>
        <a:bodyPr/>
        <a:lstStyle/>
        <a:p>
          <a:endParaRPr lang="en-US"/>
        </a:p>
      </dgm:t>
    </dgm:pt>
    <dgm:pt modelId="{46359D08-6A7D-468C-A16C-EA94C1CF728A}">
      <dgm:prSet phldrT="[Text]"/>
      <dgm:spPr/>
      <dgm:t>
        <a:bodyPr/>
        <a:lstStyle/>
        <a:p>
          <a:r>
            <a:rPr lang="en-US" b="1" dirty="0"/>
            <a:t>November 2020: </a:t>
          </a:r>
          <a:r>
            <a:rPr lang="en-US" dirty="0"/>
            <a:t>Monthly webinars begin</a:t>
          </a:r>
        </a:p>
      </dgm:t>
    </dgm:pt>
    <dgm:pt modelId="{F634E1C2-E824-4F58-998E-ED8BBF246399}" type="parTrans" cxnId="{F23A4E29-B5B9-4629-B802-CBBD44C437A8}">
      <dgm:prSet/>
      <dgm:spPr/>
      <dgm:t>
        <a:bodyPr/>
        <a:lstStyle/>
        <a:p>
          <a:endParaRPr lang="en-US"/>
        </a:p>
      </dgm:t>
    </dgm:pt>
    <dgm:pt modelId="{125E5D73-E8AB-4B66-87C4-EADB2E003E36}" type="sibTrans" cxnId="{F23A4E29-B5B9-4629-B802-CBBD44C437A8}">
      <dgm:prSet/>
      <dgm:spPr/>
      <dgm:t>
        <a:bodyPr/>
        <a:lstStyle/>
        <a:p>
          <a:endParaRPr lang="en-US"/>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4">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8D8B6E8D-0B55-43CA-8396-1F0A8D04B0E1}" type="pres">
      <dgm:prSet presAssocID="{AA22B988-A28F-416A-9C57-AA73DFD0C818}" presName="parTxOnly" presStyleLbl="node1" presStyleIdx="1" presStyleCnt="4">
        <dgm:presLayoutVars>
          <dgm:bulletEnabled val="1"/>
        </dgm:presLayoutVars>
      </dgm:prSet>
      <dgm:spPr/>
      <dgm:t>
        <a:bodyPr/>
        <a:lstStyle/>
        <a:p>
          <a:endParaRPr lang="en-US"/>
        </a:p>
      </dgm:t>
    </dgm:pt>
    <dgm:pt modelId="{F9DBE505-7F31-414C-94D3-F7F8EAEA3CE6}" type="pres">
      <dgm:prSet presAssocID="{4CFE5C3E-81ED-499A-AC3C-446E4AC8E99B}" presName="parSpace" presStyleCnt="0"/>
      <dgm:spPr/>
    </dgm:pt>
    <dgm:pt modelId="{29B47FCB-C1F2-4038-902C-33AD93AEFEC5}" type="pres">
      <dgm:prSet presAssocID="{13C4D1BA-0104-415A-8142-1E6473A038D3}" presName="parTxOnly" presStyleLbl="node1" presStyleIdx="2" presStyleCnt="4">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3" presStyleCnt="4">
        <dgm:presLayoutVars>
          <dgm:bulletEnabled val="1"/>
        </dgm:presLayoutVars>
      </dgm:prSet>
      <dgm:spPr/>
      <dgm:t>
        <a:bodyPr/>
        <a:lstStyle/>
        <a:p>
          <a:endParaRPr lang="en-US"/>
        </a:p>
      </dgm:t>
    </dgm:pt>
  </dgm:ptLst>
  <dgm:cxnLst>
    <dgm:cxn modelId="{C4CE41E6-B774-45BA-96DC-15563A4DB45E}" type="presOf" srcId="{13C4D1BA-0104-415A-8142-1E6473A038D3}" destId="{29B47FCB-C1F2-4038-902C-33AD93AEFEC5}" srcOrd="0" destOrd="0" presId="urn:microsoft.com/office/officeart/2005/8/layout/hChevron3"/>
    <dgm:cxn modelId="{7D4611F8-86DE-42D8-9AE4-4D64EB255552}" type="presOf" srcId="{13F6C520-F0BA-483E-9BD6-2B5FCCEA3DFF}" destId="{E3D3BE45-FA87-4DEE-9AE2-FA16ECB4ABEA}" srcOrd="0" destOrd="0" presId="urn:microsoft.com/office/officeart/2005/8/layout/hChevron3"/>
    <dgm:cxn modelId="{27451A93-89B5-4145-8096-06E07F094D14}" type="presOf" srcId="{46359D08-6A7D-468C-A16C-EA94C1CF728A}" destId="{D53FF054-97B1-4BD4-B8C5-4732F871E1B4}" srcOrd="0" destOrd="0" presId="urn:microsoft.com/office/officeart/2005/8/layout/hChevron3"/>
    <dgm:cxn modelId="{1E128AF7-CE6C-4C25-88EA-AA2992E987B1}" srcId="{13F6C520-F0BA-483E-9BD6-2B5FCCEA3DFF}" destId="{AA22B988-A28F-416A-9C57-AA73DFD0C818}" srcOrd="1" destOrd="0" parTransId="{AD28AC95-626C-42D5-943C-355BDD063625}" sibTransId="{4CFE5C3E-81ED-499A-AC3C-446E4AC8E99B}"/>
    <dgm:cxn modelId="{11A7D1D0-6413-4F0D-8025-EC21DA9A0D74}" type="presOf" srcId="{AA22B988-A28F-416A-9C57-AA73DFD0C818}" destId="{8D8B6E8D-0B55-43CA-8396-1F0A8D04B0E1}" srcOrd="0" destOrd="0" presId="urn:microsoft.com/office/officeart/2005/8/layout/hChevron3"/>
    <dgm:cxn modelId="{1420ABB5-C766-47A8-B382-06469E7078C2}" srcId="{13F6C520-F0BA-483E-9BD6-2B5FCCEA3DFF}" destId="{13C4D1BA-0104-415A-8142-1E6473A038D3}" srcOrd="2" destOrd="0" parTransId="{8B6AB4A2-5068-470F-ADD5-567386E0E598}" sibTransId="{57D7A095-0C37-4984-ACAB-51AFA2331095}"/>
    <dgm:cxn modelId="{922759B8-46DC-45AC-9210-995B75F7FE2E}" type="presOf" srcId="{9B1921E3-DC6C-4F68-9C6E-53D9B0ACCFB5}" destId="{0F01899A-9CB1-4609-A13D-BF2682E89696}" srcOrd="0" destOrd="0" presId="urn:microsoft.com/office/officeart/2005/8/layout/hChevron3"/>
    <dgm:cxn modelId="{F23A4E29-B5B9-4629-B802-CBBD44C437A8}" srcId="{13F6C520-F0BA-483E-9BD6-2B5FCCEA3DFF}" destId="{46359D08-6A7D-468C-A16C-EA94C1CF728A}" srcOrd="3"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67FCC3F6-F4D2-4418-8D65-5BAD9AAA3E1B}" type="presParOf" srcId="{E3D3BE45-FA87-4DEE-9AE2-FA16ECB4ABEA}" destId="{8D8B6E8D-0B55-43CA-8396-1F0A8D04B0E1}" srcOrd="2" destOrd="0" presId="urn:microsoft.com/office/officeart/2005/8/layout/hChevron3"/>
    <dgm:cxn modelId="{F84A862A-6D1C-48EE-98A6-12247F2B109C}" type="presParOf" srcId="{E3D3BE45-FA87-4DEE-9AE2-FA16ECB4ABEA}" destId="{F9DBE505-7F31-414C-94D3-F7F8EAEA3CE6}" srcOrd="3" destOrd="0" presId="urn:microsoft.com/office/officeart/2005/8/layout/hChevron3"/>
    <dgm:cxn modelId="{B09352A1-0BA3-410C-9934-CCAD42A2C60F}" type="presParOf" srcId="{E3D3BE45-FA87-4DEE-9AE2-FA16ECB4ABEA}" destId="{29B47FCB-C1F2-4038-902C-33AD93AEFEC5}" srcOrd="4" destOrd="0" presId="urn:microsoft.com/office/officeart/2005/8/layout/hChevron3"/>
    <dgm:cxn modelId="{74A04799-2FFA-4262-B19D-6C0B14835331}" type="presParOf" srcId="{E3D3BE45-FA87-4DEE-9AE2-FA16ECB4ABEA}" destId="{8E6A62C2-C46A-4178-A2A9-F4E28C76C09B}" srcOrd="5" destOrd="0" presId="urn:microsoft.com/office/officeart/2005/8/layout/hChevron3"/>
    <dgm:cxn modelId="{B88D4EF9-2AF1-40C5-97FD-5BDD507809FA}" type="presParOf" srcId="{E3D3BE45-FA87-4DEE-9AE2-FA16ECB4ABEA}" destId="{D53FF054-97B1-4BD4-B8C5-4732F871E1B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3884" y="1416159"/>
          <a:ext cx="3396704" cy="13586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b="1" kern="1200" dirty="0"/>
            <a:t>Summer 2020:</a:t>
          </a:r>
        </a:p>
        <a:p>
          <a:pPr lvl="0" algn="ctr" defTabSz="622300">
            <a:lnSpc>
              <a:spcPct val="90000"/>
            </a:lnSpc>
            <a:spcBef>
              <a:spcPct val="0"/>
            </a:spcBef>
            <a:spcAft>
              <a:spcPct val="35000"/>
            </a:spcAft>
          </a:pPr>
          <a:r>
            <a:rPr lang="en-US" sz="1400" kern="1200" dirty="0"/>
            <a:t>Work to implement key strategies, cross the finish line, and start to develop a sustainability plan</a:t>
          </a:r>
        </a:p>
      </dsp:txBody>
      <dsp:txXfrm>
        <a:off x="3884" y="1416159"/>
        <a:ext cx="3057034" cy="1358681"/>
      </dsp:txXfrm>
    </dsp:sp>
    <dsp:sp modelId="{29B47FCB-C1F2-4038-902C-33AD93AEFEC5}">
      <dsp:nvSpPr>
        <dsp:cNvPr id="0" name=""/>
        <dsp:cNvSpPr/>
      </dsp:nvSpPr>
      <dsp:spPr>
        <a:xfrm>
          <a:off x="2721247" y="1416159"/>
          <a:ext cx="3396704" cy="1358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dirty="0"/>
            <a:t>Fall &amp; Winter 2020</a:t>
          </a:r>
        </a:p>
        <a:p>
          <a:pPr lvl="0" algn="ctr" defTabSz="622300">
            <a:lnSpc>
              <a:spcPct val="90000"/>
            </a:lnSpc>
            <a:spcBef>
              <a:spcPct val="0"/>
            </a:spcBef>
            <a:spcAft>
              <a:spcPct val="35000"/>
            </a:spcAft>
          </a:pPr>
          <a:r>
            <a:rPr lang="en-US" sz="1400" kern="1200" dirty="0"/>
            <a:t>Work to implement sustainability plan, ILPQC 1:1 QI Support for hospitals</a:t>
          </a:r>
        </a:p>
      </dsp:txBody>
      <dsp:txXfrm>
        <a:off x="3400588" y="1416159"/>
        <a:ext cx="2038023" cy="1358681"/>
      </dsp:txXfrm>
    </dsp:sp>
    <dsp:sp modelId="{D53FF054-97B1-4BD4-B8C5-4732F871E1B4}">
      <dsp:nvSpPr>
        <dsp:cNvPr id="0" name=""/>
        <dsp:cNvSpPr/>
      </dsp:nvSpPr>
      <dsp:spPr>
        <a:xfrm>
          <a:off x="5438611" y="1416159"/>
          <a:ext cx="3396704" cy="1358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dirty="0"/>
            <a:t>2021:</a:t>
          </a:r>
        </a:p>
        <a:p>
          <a:pPr lvl="0" algn="ctr" defTabSz="622300">
            <a:lnSpc>
              <a:spcPct val="90000"/>
            </a:lnSpc>
            <a:spcBef>
              <a:spcPct val="0"/>
            </a:spcBef>
            <a:spcAft>
              <a:spcPct val="35000"/>
            </a:spcAft>
          </a:pPr>
          <a:r>
            <a:rPr lang="en-US" sz="1400" b="1" kern="1200" dirty="0"/>
            <a:t>Twice a year Sustainability check in Calls with Teams, implement sustainability plans</a:t>
          </a:r>
        </a:p>
      </dsp:txBody>
      <dsp:txXfrm>
        <a:off x="6117952" y="1416159"/>
        <a:ext cx="2038023" cy="1358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2634" y="1503392"/>
          <a:ext cx="2643038" cy="10572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a:t>June-July 2020:</a:t>
          </a:r>
        </a:p>
        <a:p>
          <a:pPr lvl="0" algn="ctr" defTabSz="711200">
            <a:lnSpc>
              <a:spcPct val="90000"/>
            </a:lnSpc>
            <a:spcBef>
              <a:spcPct val="0"/>
            </a:spcBef>
            <a:spcAft>
              <a:spcPct val="35000"/>
            </a:spcAft>
          </a:pPr>
          <a:r>
            <a:rPr lang="en-US" sz="1600" kern="1200" dirty="0"/>
            <a:t>Workgroup finalize AIMs, Measures, Data Form</a:t>
          </a:r>
        </a:p>
      </dsp:txBody>
      <dsp:txXfrm>
        <a:off x="2634" y="1503392"/>
        <a:ext cx="2378734" cy="1057215"/>
      </dsp:txXfrm>
    </dsp:sp>
    <dsp:sp modelId="{8D8B6E8D-0B55-43CA-8396-1F0A8D04B0E1}">
      <dsp:nvSpPr>
        <dsp:cNvPr id="0" name=""/>
        <dsp:cNvSpPr/>
      </dsp:nvSpPr>
      <dsp:spPr>
        <a:xfrm>
          <a:off x="2117065" y="15033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Aug-Oct 2020:</a:t>
          </a:r>
        </a:p>
        <a:p>
          <a:pPr lvl="0" algn="ctr" defTabSz="711200">
            <a:lnSpc>
              <a:spcPct val="90000"/>
            </a:lnSpc>
            <a:spcBef>
              <a:spcPct val="0"/>
            </a:spcBef>
            <a:spcAft>
              <a:spcPct val="35000"/>
            </a:spcAft>
          </a:pPr>
          <a:r>
            <a:rPr lang="en-US" sz="1600" kern="1200" dirty="0"/>
            <a:t>Wave 1 tests data collection process</a:t>
          </a:r>
        </a:p>
      </dsp:txBody>
      <dsp:txXfrm>
        <a:off x="2645673" y="1503392"/>
        <a:ext cx="1585823" cy="1057215"/>
      </dsp:txXfrm>
    </dsp:sp>
    <dsp:sp modelId="{29B47FCB-C1F2-4038-902C-33AD93AEFEC5}">
      <dsp:nvSpPr>
        <dsp:cNvPr id="0" name=""/>
        <dsp:cNvSpPr/>
      </dsp:nvSpPr>
      <dsp:spPr>
        <a:xfrm>
          <a:off x="4231496" y="15033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October 29, 2020</a:t>
          </a:r>
        </a:p>
        <a:p>
          <a:pPr lvl="0" algn="ctr" defTabSz="711200">
            <a:lnSpc>
              <a:spcPct val="90000"/>
            </a:lnSpc>
            <a:spcBef>
              <a:spcPct val="0"/>
            </a:spcBef>
            <a:spcAft>
              <a:spcPct val="35000"/>
            </a:spcAft>
          </a:pPr>
          <a:r>
            <a:rPr lang="en-US" sz="1600" kern="1200" dirty="0"/>
            <a:t>Statewide Launch</a:t>
          </a:r>
        </a:p>
      </dsp:txBody>
      <dsp:txXfrm>
        <a:off x="4760104" y="1503392"/>
        <a:ext cx="1585823" cy="1057215"/>
      </dsp:txXfrm>
    </dsp:sp>
    <dsp:sp modelId="{D53FF054-97B1-4BD4-B8C5-4732F871E1B4}">
      <dsp:nvSpPr>
        <dsp:cNvPr id="0" name=""/>
        <dsp:cNvSpPr/>
      </dsp:nvSpPr>
      <dsp:spPr>
        <a:xfrm>
          <a:off x="6345927" y="15033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November 2020: </a:t>
          </a:r>
          <a:r>
            <a:rPr lang="en-US" sz="1600" kern="1200" dirty="0"/>
            <a:t>Monthly webinars begin</a:t>
          </a:r>
        </a:p>
      </dsp:txBody>
      <dsp:txXfrm>
        <a:off x="6874535" y="1503392"/>
        <a:ext cx="1585823" cy="105721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5/20/2020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ilpqc.org/wp-content/docs/toolkits/MNO-Neo/ILQPC_Bedside_Data_Sheet.pdf" TargetMode="External"/><Relationship Id="rId3" Type="http://schemas.openxmlformats.org/officeDocument/2006/relationships/hyperlink" Target="https://ilpqc.org/wp-content/docs/toolkits/MNO-OB/NAS_WhatYouNeedToKnow_Half-Pager.pdf" TargetMode="External"/><Relationship Id="rId7" Type="http://schemas.openxmlformats.org/officeDocument/2006/relationships/hyperlink" Target="https://ilpqc.org/wp-content/docs/toolkits/MNO-Neo/IDPH_Identifying%20Newborns%20at%20Risk%20for%20NAS%20Decision%20Tree_2.14.2019.DOC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ilpqc.org/wp-content/docs/toolkits/MNO-Neo/ILPQC_MNO%20Prenatal%20Consultation%20Guidelines_5.18.2018%20(FINAL).pdf" TargetMode="External"/><Relationship Id="rId11" Type="http://schemas.openxmlformats.org/officeDocument/2006/relationships/hyperlink" Target="https://gallery.mailchimp.com/244750cf0d942e5d1b1ca3201/files/f731a7a5-79d5-4f8a-9b5b-b0e061938ebe/MNO_Neo_Coordinated_Discharge_Worksheet_10.11.2019_V2_FINAL.docx" TargetMode="External"/><Relationship Id="rId5" Type="http://schemas.openxmlformats.org/officeDocument/2006/relationships/hyperlink" Target="https://ilpqc.org/wp-content/docs/toolkits/MNO-Neo/ILPQC_Newborn_Care_Diary_final.pdf" TargetMode="External"/><Relationship Id="rId10" Type="http://schemas.openxmlformats.org/officeDocument/2006/relationships/hyperlink" Target="https://gallery.mailchimp.com/244750cf0d942e5d1b1ca3201/files/894fc861-58a4-4b82-b5a5-e9dd603a9cb2/ILPQC_MNO_Discharge_Checklist_11.18.2019_V2.docx" TargetMode="External"/><Relationship Id="rId4" Type="http://schemas.openxmlformats.org/officeDocument/2006/relationships/hyperlink" Target="https://ilpqc.org/wp-content/docs/toolkits/MNO-OB/NAS_WhatYouNeedToKnow.pdf" TargetMode="External"/><Relationship Id="rId9" Type="http://schemas.openxmlformats.org/officeDocument/2006/relationships/hyperlink" Target="https://gallery.mailchimp.com/244750cf0d942e5d1b1ca3201/files/e93d6b02-6dfc-471b-bac3-3b01a2dfa17f/Breastfeeding_Traffic_Light_Revised.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lpqc.org/ilpqc-2020-virtual-neo-face-to-fa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a:t>
            </a:fld>
            <a:endParaRPr lang="en-US" altLang="en-US"/>
          </a:p>
        </p:txBody>
      </p:sp>
    </p:spTree>
    <p:extLst>
      <p:ext uri="{BB962C8B-B14F-4D97-AF65-F5344CB8AC3E}">
        <p14:creationId xmlns:p14="http://schemas.microsoft.com/office/powerpoint/2010/main" val="286917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https://redcap.healthlnk.org/surveys/?s=CM9LTJ9D77  </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157179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How do you go from session 1 to 2?</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64501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these times.</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155538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115861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2648EF-B779-48A0-A0F0-8798BC285EA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endParaRPr>
          </a:p>
        </p:txBody>
      </p:sp>
    </p:spTree>
    <p:extLst>
      <p:ext uri="{BB962C8B-B14F-4D97-AF65-F5344CB8AC3E}">
        <p14:creationId xmlns:p14="http://schemas.microsoft.com/office/powerpoint/2010/main" val="13292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baseline="0" dirty="0"/>
              <a:t>This needs help</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17</a:t>
            </a:fld>
            <a:endParaRPr lang="en-US" altLang="en-US">
              <a:latin typeface="Calibri" pitchFamily="34" charset="0"/>
            </a:endParaRPr>
          </a:p>
        </p:txBody>
      </p:sp>
    </p:spTree>
    <p:extLst>
      <p:ext uri="{BB962C8B-B14F-4D97-AF65-F5344CB8AC3E}">
        <p14:creationId xmlns:p14="http://schemas.microsoft.com/office/powerpoint/2010/main" val="216372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Illinois</a:t>
            </a:r>
            <a:r>
              <a:rPr lang="en-US" baseline="0" dirty="0"/>
              <a:t> Perinatal Quality Collaborative is a multi-disciplinary, multi-stakeholder perinatal quality collaborative started in 2013 with over 100 Illinois hospitals representing greater than 95% of Illinois births.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ILPQC supports </a:t>
            </a:r>
            <a:r>
              <a:rPr lang="en-US" sz="1200" dirty="0"/>
              <a:t>participating hospitals’ implementation of evidenced-based practices using quality improvement science, collaborative learning and rapid response data</a:t>
            </a:r>
          </a:p>
          <a:p>
            <a:endParaRPr lang="en-US" baseline="0"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19</a:t>
            </a:fld>
            <a:endParaRPr lang="en-US" altLang="en-US"/>
          </a:p>
        </p:txBody>
      </p:sp>
    </p:spTree>
    <p:extLst>
      <p:ext uri="{BB962C8B-B14F-4D97-AF65-F5344CB8AC3E}">
        <p14:creationId xmlns:p14="http://schemas.microsoft.com/office/powerpoint/2010/main" val="1587079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trike="noStrike" dirty="0"/>
              <a:t>Will update with </a:t>
            </a:r>
            <a:r>
              <a:rPr lang="en-US" strike="noStrike" baseline="0" dirty="0"/>
              <a:t>final image when ready</a:t>
            </a:r>
            <a:endParaRPr lang="en-US" strike="noStrike" dirty="0"/>
          </a:p>
        </p:txBody>
      </p:sp>
      <p:sp>
        <p:nvSpPr>
          <p:cNvPr id="49156" name="Footer Placeholder 4"/>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a:latin typeface="Calibri" panose="020F0502020204030204" pitchFamily="34" charset="0"/>
            </a:endParaRPr>
          </a:p>
        </p:txBody>
      </p:sp>
    </p:spTree>
    <p:extLst>
      <p:ext uri="{BB962C8B-B14F-4D97-AF65-F5344CB8AC3E}">
        <p14:creationId xmlns:p14="http://schemas.microsoft.com/office/powerpoint/2010/main" val="345798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ILPQC facilitated</a:t>
            </a:r>
            <a:r>
              <a:rPr lang="en-US" baseline="0" dirty="0"/>
              <a:t> </a:t>
            </a:r>
            <a:r>
              <a:rPr lang="en-US" dirty="0"/>
              <a:t>the following QI</a:t>
            </a:r>
            <a:r>
              <a:rPr lang="en-US" baseline="0" dirty="0"/>
              <a:t> strategies: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supported the creation of multidisciplinary </a:t>
            </a:r>
            <a:r>
              <a:rPr lang="en-US" sz="1200" dirty="0">
                <a:latin typeface="Calibri" pitchFamily="34" charset="0"/>
              </a:rPr>
              <a:t>hospital-based QI teams,</a:t>
            </a:r>
            <a:r>
              <a:rPr lang="en-US" sz="1200" baseline="0" dirty="0">
                <a:latin typeface="Calibri" pitchFamily="34" charset="0"/>
              </a:rPr>
              <a:t> </a:t>
            </a:r>
            <a:endParaRPr lang="en-US" sz="1200" dirty="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Provided opportunities for collaborative learning across hospitals through in person events, and monthly web-based meetings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created a rapid response data system that allowed teams to track and compare their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And maintained regular communication via newsletters and updated website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Importantly, we provided QI support to hospital teams through a toolkit, regional network meetings and QI coaching calls.</a:t>
            </a:r>
          </a:p>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21</a:t>
            </a:fld>
            <a:endParaRPr lang="en-US" altLang="en-US">
              <a:latin typeface="Calibri" pitchFamily="34" charset="0"/>
            </a:endParaRPr>
          </a:p>
        </p:txBody>
      </p:sp>
    </p:spTree>
    <p:extLst>
      <p:ext uri="{BB962C8B-B14F-4D97-AF65-F5344CB8AC3E}">
        <p14:creationId xmlns:p14="http://schemas.microsoft.com/office/powerpoint/2010/main" val="229093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that first sentence OK?</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23</a:t>
            </a:fld>
            <a:endParaRPr lang="en-US" altLang="en-US"/>
          </a:p>
        </p:txBody>
      </p:sp>
    </p:spTree>
    <p:extLst>
      <p:ext uri="{BB962C8B-B14F-4D97-AF65-F5344CB8AC3E}">
        <p14:creationId xmlns:p14="http://schemas.microsoft.com/office/powerpoint/2010/main" val="385574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2648EF-B779-48A0-A0F0-8798BC285EA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endParaRPr>
          </a:p>
        </p:txBody>
      </p:sp>
    </p:spTree>
    <p:extLst>
      <p:ext uri="{BB962C8B-B14F-4D97-AF65-F5344CB8AC3E}">
        <p14:creationId xmlns:p14="http://schemas.microsoft.com/office/powerpoint/2010/main" val="230487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128882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Rename and match with intro slide</a:t>
            </a:r>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1346955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26</a:t>
            </a:fld>
            <a:endParaRPr lang="en-US" altLang="en-US" dirty="0">
              <a:latin typeface="Calibri" pitchFamily="34" charset="0"/>
            </a:endParaRPr>
          </a:p>
        </p:txBody>
      </p:sp>
    </p:spTree>
    <p:extLst>
      <p:ext uri="{BB962C8B-B14F-4D97-AF65-F5344CB8AC3E}">
        <p14:creationId xmlns:p14="http://schemas.microsoft.com/office/powerpoint/2010/main" val="351836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27</a:t>
            </a:fld>
            <a:endParaRPr lang="en-US" altLang="en-US"/>
          </a:p>
        </p:txBody>
      </p:sp>
    </p:spTree>
    <p:extLst>
      <p:ext uri="{BB962C8B-B14F-4D97-AF65-F5344CB8AC3E}">
        <p14:creationId xmlns:p14="http://schemas.microsoft.com/office/powerpoint/2010/main" val="4204990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28</a:t>
            </a:fld>
            <a:endParaRPr lang="en-US" altLang="en-US"/>
          </a:p>
        </p:txBody>
      </p:sp>
    </p:spTree>
    <p:extLst>
      <p:ext uri="{BB962C8B-B14F-4D97-AF65-F5344CB8AC3E}">
        <p14:creationId xmlns:p14="http://schemas.microsoft.com/office/powerpoint/2010/main" val="4228536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29</a:t>
            </a:fld>
            <a:endParaRPr lang="en-US" altLang="en-US"/>
          </a:p>
        </p:txBody>
      </p:sp>
    </p:spTree>
    <p:extLst>
      <p:ext uri="{BB962C8B-B14F-4D97-AF65-F5344CB8AC3E}">
        <p14:creationId xmlns:p14="http://schemas.microsoft.com/office/powerpoint/2010/main" val="108714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S PGothic" pitchFamily="34" charset="-128"/>
                <a:cs typeface="MS PGothic" charset="0"/>
              </a:rPr>
              <a:t>The next 5 slides demonstrate the observed variation in care.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S PGothic" pitchFamily="34" charset="-128"/>
                <a:cs typeface="MS PGothic" charset="0"/>
              </a:rPr>
              <a:t>This slide demonstrates assessment tool use: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S PGothic" pitchFamily="34" charset="-128"/>
                <a:cs typeface="MS PGothic" charset="0"/>
              </a:rPr>
              <a:t>91%</a:t>
            </a:r>
            <a:r>
              <a:rPr lang="en-US" sz="1200" kern="1200" dirty="0">
                <a:solidFill>
                  <a:schemeClr val="tx1"/>
                </a:solidFill>
                <a:effectLst/>
                <a:latin typeface="+mn-lt"/>
                <a:ea typeface="MS PGothic" pitchFamily="34" charset="-128"/>
                <a:cs typeface="MS PGothic" charset="0"/>
              </a:rPr>
              <a:t>of teams use Modified Finnegan scoring to assess OENs or newborns with NAS</a:t>
            </a:r>
            <a:r>
              <a:rPr lang="en-US" sz="1200" kern="1200" baseline="0" dirty="0">
                <a:solidFill>
                  <a:schemeClr val="tx1"/>
                </a:solidFill>
                <a:effectLst/>
                <a:latin typeface="+mn-lt"/>
                <a:ea typeface="MS PGothic" pitchFamily="34" charset="-128"/>
                <a:cs typeface="MS PGothic" charset="0"/>
              </a:rPr>
              <a:t> and 3% ESC.</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32</a:t>
            </a:fld>
            <a:endParaRPr lang="en-US" altLang="en-US"/>
          </a:p>
        </p:txBody>
      </p:sp>
    </p:spTree>
    <p:extLst>
      <p:ext uri="{BB962C8B-B14F-4D97-AF65-F5344CB8AC3E}">
        <p14:creationId xmlns:p14="http://schemas.microsoft.com/office/powerpoint/2010/main" val="2560650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charset="0"/>
              </a:rPr>
              <a:t>This slide demonstrate rooming in practices after maternal discharge: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charset="0"/>
              </a:rPr>
              <a:t>This</a:t>
            </a:r>
            <a:r>
              <a:rPr lang="en-US" sz="1200" kern="1200" baseline="0" dirty="0">
                <a:solidFill>
                  <a:schemeClr val="tx1"/>
                </a:solidFill>
                <a:effectLst/>
                <a:latin typeface="+mn-lt"/>
                <a:ea typeface="MS PGothic" pitchFamily="34" charset="-128"/>
                <a:cs typeface="MS PGothic" charset="0"/>
              </a:rPr>
              <a:t> findings </a:t>
            </a:r>
            <a:r>
              <a:rPr lang="en-US" sz="1200" kern="1200" dirty="0">
                <a:solidFill>
                  <a:schemeClr val="tx1"/>
                </a:solidFill>
                <a:effectLst/>
                <a:latin typeface="+mn-lt"/>
                <a:ea typeface="MS PGothic" pitchFamily="34" charset="-128"/>
                <a:cs typeface="MS PGothic" charset="0"/>
              </a:rPr>
              <a:t>illustrate a substantial barrier to non-pharmacologic care.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33</a:t>
            </a:fld>
            <a:endParaRPr lang="en-US" altLang="en-US"/>
          </a:p>
        </p:txBody>
      </p:sp>
    </p:spTree>
    <p:extLst>
      <p:ext uri="{BB962C8B-B14F-4D97-AF65-F5344CB8AC3E}">
        <p14:creationId xmlns:p14="http://schemas.microsoft.com/office/powerpoint/2010/main" val="1917244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F58466"/>
                </a:solidFill>
                <a:latin typeface="Goudy Old Style" pitchFamily="18" charset="0"/>
                <a:cs typeface="MS PGothic" charset="0"/>
              </a:rPr>
              <a:t>This slide demonstrates hospital</a:t>
            </a:r>
            <a:r>
              <a:rPr lang="en-US" altLang="en-US" sz="1200" b="0" baseline="0" dirty="0">
                <a:solidFill>
                  <a:srgbClr val="F58466"/>
                </a:solidFill>
                <a:latin typeface="Goudy Old Style" pitchFamily="18" charset="0"/>
                <a:cs typeface="MS PGothic" charset="0"/>
              </a:rPr>
              <a:t> practices in engaging and partnering with mother and families: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srgbClr val="F58466"/>
                </a:solidFill>
                <a:latin typeface="Goudy Old Style" pitchFamily="18" charset="0"/>
                <a:cs typeface="MS PGothic" charset="0"/>
              </a:rPr>
              <a:t>We asked about the existence of s</a:t>
            </a:r>
            <a:r>
              <a:rPr lang="en-US" altLang="en-US" sz="1200" b="0" dirty="0">
                <a:solidFill>
                  <a:srgbClr val="F58466"/>
                </a:solidFill>
                <a:latin typeface="Goudy Old Style" pitchFamily="18" charset="0"/>
                <a:cs typeface="MS PGothic" charset="0"/>
              </a:rPr>
              <a:t>tandardized protocols and education for engaging mothers and families in the</a:t>
            </a:r>
            <a:r>
              <a:rPr lang="en-US" altLang="en-US" sz="1200" b="0" baseline="0" dirty="0">
                <a:solidFill>
                  <a:srgbClr val="F58466"/>
                </a:solidFill>
                <a:latin typeface="Goudy Old Style" pitchFamily="18" charset="0"/>
                <a:cs typeface="MS PGothic" charset="0"/>
              </a:rPr>
              <a:t> c</a:t>
            </a:r>
            <a:r>
              <a:rPr lang="en-US" altLang="en-US" sz="1200" b="0" dirty="0">
                <a:solidFill>
                  <a:srgbClr val="F58466"/>
                </a:solidFill>
                <a:latin typeface="Goudy Old Style" pitchFamily="18" charset="0"/>
                <a:cs typeface="MS PGothic" charset="0"/>
              </a:rPr>
              <a:t>are of OENs and newborns with NAS.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charset="0"/>
              </a:rPr>
              <a:t>62 percent of hospitals citied no</a:t>
            </a:r>
            <a:r>
              <a:rPr lang="en-US" sz="1200" kern="1200" baseline="0" dirty="0">
                <a:solidFill>
                  <a:schemeClr val="tx1"/>
                </a:solidFill>
                <a:effectLst/>
                <a:latin typeface="+mn-lt"/>
                <a:ea typeface="MS PGothic" pitchFamily="34" charset="-128"/>
                <a:cs typeface="MS PGothic" charset="0"/>
              </a:rPr>
              <a:t> </a:t>
            </a:r>
            <a:r>
              <a:rPr lang="en-US" sz="1200" kern="1200" dirty="0">
                <a:solidFill>
                  <a:schemeClr val="tx1"/>
                </a:solidFill>
                <a:effectLst/>
                <a:latin typeface="+mn-lt"/>
                <a:ea typeface="MS PGothic" pitchFamily="34" charset="-128"/>
                <a:cs typeface="MS PGothic" charset="0"/>
              </a:rPr>
              <a:t>protocols</a:t>
            </a:r>
            <a:r>
              <a:rPr lang="en-US" sz="1200" kern="1200" baseline="0" dirty="0">
                <a:solidFill>
                  <a:schemeClr val="tx1"/>
                </a:solidFill>
                <a:effectLst/>
                <a:latin typeface="+mn-lt"/>
                <a:ea typeface="MS PGothic" pitchFamily="34" charset="-128"/>
                <a:cs typeface="MS PGothic" charset="0"/>
              </a:rPr>
              <a:t> and education</a:t>
            </a:r>
            <a:r>
              <a:rPr lang="en-US" sz="1200" kern="1200" dirty="0">
                <a:solidFill>
                  <a:schemeClr val="tx1"/>
                </a:solidFill>
                <a:effectLst/>
                <a:latin typeface="+mn-lt"/>
                <a:ea typeface="MS PGothic" pitchFamily="34" charset="-128"/>
                <a:cs typeface="MS PGothic" charset="0"/>
              </a:rPr>
              <a:t> for prenatal consults, 40% had none for discharge planning, and</a:t>
            </a:r>
            <a:r>
              <a:rPr lang="en-US" sz="1200" kern="1200" baseline="0" dirty="0">
                <a:solidFill>
                  <a:schemeClr val="tx1"/>
                </a:solidFill>
                <a:effectLst/>
                <a:latin typeface="+mn-lt"/>
                <a:ea typeface="MS PGothic" pitchFamily="34" charset="-128"/>
                <a:cs typeface="MS PGothic" charset="0"/>
              </a:rPr>
              <a:t> 60% cited none for the </a:t>
            </a:r>
            <a:r>
              <a:rPr lang="en-US" sz="1200" kern="1200" dirty="0">
                <a:solidFill>
                  <a:schemeClr val="tx1"/>
                </a:solidFill>
                <a:effectLst/>
                <a:latin typeface="+mn-lt"/>
                <a:ea typeface="MS PGothic" pitchFamily="34" charset="-128"/>
                <a:cs typeface="MS PGothic" charset="0"/>
              </a:rPr>
              <a:t>care of newborns with NAS.</a:t>
            </a:r>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a:solidFill>
                <a:srgbClr val="F58466"/>
              </a:solidFill>
              <a:latin typeface="Goudy Old Style" pitchFamily="18" charset="0"/>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34</a:t>
            </a:fld>
            <a:endParaRPr lang="en-US" altLang="en-US"/>
          </a:p>
        </p:txBody>
      </p:sp>
    </p:spTree>
    <p:extLst>
      <p:ext uri="{BB962C8B-B14F-4D97-AF65-F5344CB8AC3E}">
        <p14:creationId xmlns:p14="http://schemas.microsoft.com/office/powerpoint/2010/main" val="3968617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charset="0"/>
              </a:rPr>
              <a:t>This last slide demonstrates attitudes regarding</a:t>
            </a:r>
            <a:r>
              <a:rPr lang="en-US" sz="1200" kern="1200" baseline="0" dirty="0">
                <a:solidFill>
                  <a:schemeClr val="tx1"/>
                </a:solidFill>
                <a:effectLst/>
                <a:latin typeface="+mn-lt"/>
                <a:ea typeface="MS PGothic" pitchFamily="34" charset="-128"/>
                <a:cs typeface="MS PGothic" charset="0"/>
              </a:rPr>
              <a:t> breastfeeding of OENs or newborns with NAS.  </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35</a:t>
            </a:fld>
            <a:endParaRPr lang="en-US" altLang="en-US"/>
          </a:p>
        </p:txBody>
      </p:sp>
    </p:spTree>
    <p:extLst>
      <p:ext uri="{BB962C8B-B14F-4D97-AF65-F5344CB8AC3E}">
        <p14:creationId xmlns:p14="http://schemas.microsoft.com/office/powerpoint/2010/main" val="401490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ONA</a:t>
            </a:r>
            <a:r>
              <a:rPr lang="en-US" baseline="0" dirty="0"/>
              <a:t> Update</a:t>
            </a: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1346232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asked, What are the “</a:t>
            </a:r>
            <a:r>
              <a:rPr lang="en-US" sz="1200" b="1" dirty="0">
                <a:solidFill>
                  <a:srgbClr val="F58466"/>
                </a:solidFill>
                <a:latin typeface="Goudy Old Style" pitchFamily="18" charset="0"/>
              </a:rPr>
              <a:t>Biggest barriers your hospital team currently faces in implementing the MNO-Neo Initiative?”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36</a:t>
            </a:fld>
            <a:endParaRPr lang="en-US" altLang="en-US"/>
          </a:p>
        </p:txBody>
      </p:sp>
    </p:spTree>
    <p:extLst>
      <p:ext uri="{BB962C8B-B14F-4D97-AF65-F5344CB8AC3E}">
        <p14:creationId xmlns:p14="http://schemas.microsoft.com/office/powerpoint/2010/main" val="2970438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a:t>
            </a:r>
            <a:r>
              <a:rPr lang="en-US" baseline="0" dirty="0"/>
              <a:t> to get mothers more engaged in the care of the newborn with NAS</a:t>
            </a:r>
          </a:p>
          <a:p>
            <a:r>
              <a:rPr lang="en-US" baseline="0" dirty="0"/>
              <a:t>How to implement Eat-Sleep-Console</a:t>
            </a:r>
          </a:p>
          <a:p>
            <a:r>
              <a:rPr lang="en-US" baseline="0" dirty="0"/>
              <a:t>Wanting to know successes/failures from other teams through sharing resources</a:t>
            </a:r>
          </a:p>
          <a:p>
            <a:r>
              <a:rPr lang="en-US" baseline="0" dirty="0"/>
              <a:t>How rooming in is being handled by other organizations</a:t>
            </a:r>
          </a:p>
          <a:p>
            <a:r>
              <a:rPr lang="en-US" baseline="0" dirty="0"/>
              <a:t>Additional stigma &amp; bias training resources</a:t>
            </a:r>
          </a:p>
          <a:p>
            <a:r>
              <a:rPr lang="en-US" baseline="0" dirty="0"/>
              <a:t>How DCFS involvement works in these cases</a:t>
            </a:r>
          </a:p>
          <a:p>
            <a:r>
              <a:rPr lang="en-US" baseline="0" dirty="0"/>
              <a:t>Have education created for staff (grand rounds)</a:t>
            </a:r>
          </a:p>
          <a:p>
            <a:r>
              <a:rPr lang="en-US" baseline="0" dirty="0"/>
              <a:t>Q&amp;A sessions while implementing</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a:p>
        </p:txBody>
      </p:sp>
    </p:spTree>
    <p:extLst>
      <p:ext uri="{BB962C8B-B14F-4D97-AF65-F5344CB8AC3E}">
        <p14:creationId xmlns:p14="http://schemas.microsoft.com/office/powerpoint/2010/main" val="4095829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Learning from guest speakers and other hospitals who have already implemented M NO in their state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Camaraderie, openness, sharing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Sharing of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Team talks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Sharing the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38</a:t>
            </a:fld>
            <a:endParaRPr lang="en-US" altLang="en-US"/>
          </a:p>
        </p:txBody>
      </p:sp>
    </p:spTree>
    <p:extLst>
      <p:ext uri="{BB962C8B-B14F-4D97-AF65-F5344CB8AC3E}">
        <p14:creationId xmlns:p14="http://schemas.microsoft.com/office/powerpoint/2010/main" val="3806471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39</a:t>
            </a:fld>
            <a:endParaRPr lang="en-US" altLang="en-US"/>
          </a:p>
        </p:txBody>
      </p:sp>
    </p:spTree>
    <p:extLst>
      <p:ext uri="{BB962C8B-B14F-4D97-AF65-F5344CB8AC3E}">
        <p14:creationId xmlns:p14="http://schemas.microsoft.com/office/powerpoint/2010/main" val="2579048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40</a:t>
            </a:fld>
            <a:endParaRPr lang="en-US" altLang="en-US"/>
          </a:p>
        </p:txBody>
      </p:sp>
    </p:spTree>
    <p:extLst>
      <p:ext uri="{BB962C8B-B14F-4D97-AF65-F5344CB8AC3E}">
        <p14:creationId xmlns:p14="http://schemas.microsoft.com/office/powerpoint/2010/main" val="3715006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41</a:t>
            </a:fld>
            <a:endParaRPr lang="en-US" altLang="en-US"/>
          </a:p>
        </p:txBody>
      </p:sp>
    </p:spTree>
    <p:extLst>
      <p:ext uri="{BB962C8B-B14F-4D97-AF65-F5344CB8AC3E}">
        <p14:creationId xmlns:p14="http://schemas.microsoft.com/office/powerpoint/2010/main" val="3752442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42</a:t>
            </a:fld>
            <a:endParaRPr lang="en-US" altLang="en-US"/>
          </a:p>
        </p:txBody>
      </p:sp>
    </p:spTree>
    <p:extLst>
      <p:ext uri="{BB962C8B-B14F-4D97-AF65-F5344CB8AC3E}">
        <p14:creationId xmlns:p14="http://schemas.microsoft.com/office/powerpoint/2010/main" val="2730697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43</a:t>
            </a:fld>
            <a:endParaRPr lang="en-US" altLang="en-US"/>
          </a:p>
        </p:txBody>
      </p:sp>
    </p:spTree>
    <p:extLst>
      <p:ext uri="{BB962C8B-B14F-4D97-AF65-F5344CB8AC3E}">
        <p14:creationId xmlns:p14="http://schemas.microsoft.com/office/powerpoint/2010/main" val="1333783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44</a:t>
            </a:fld>
            <a:endParaRPr lang="en-US" altLang="en-US"/>
          </a:p>
        </p:txBody>
      </p:sp>
    </p:spTree>
    <p:extLst>
      <p:ext uri="{BB962C8B-B14F-4D97-AF65-F5344CB8AC3E}">
        <p14:creationId xmlns:p14="http://schemas.microsoft.com/office/powerpoint/2010/main" val="3444596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45</a:t>
            </a:fld>
            <a:endParaRPr lang="en-US" altLang="en-US"/>
          </a:p>
        </p:txBody>
      </p:sp>
    </p:spTree>
    <p:extLst>
      <p:ext uri="{BB962C8B-B14F-4D97-AF65-F5344CB8AC3E}">
        <p14:creationId xmlns:p14="http://schemas.microsoft.com/office/powerpoint/2010/main" val="406754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ONA Update</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4268557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46</a:t>
            </a:fld>
            <a:endParaRPr lang="en-US" altLang="en-US"/>
          </a:p>
        </p:txBody>
      </p:sp>
    </p:spTree>
    <p:extLst>
      <p:ext uri="{BB962C8B-B14F-4D97-AF65-F5344CB8AC3E}">
        <p14:creationId xmlns:p14="http://schemas.microsoft.com/office/powerpoint/2010/main" val="3016754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47</a:t>
            </a:fld>
            <a:endParaRPr lang="en-US" altLang="en-US"/>
          </a:p>
        </p:txBody>
      </p:sp>
    </p:spTree>
    <p:extLst>
      <p:ext uri="{BB962C8B-B14F-4D97-AF65-F5344CB8AC3E}">
        <p14:creationId xmlns:p14="http://schemas.microsoft.com/office/powerpoint/2010/main" val="2869756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en-US" sz="1200" b="1" i="0" u="none" strike="noStrike" kern="1200" baseline="0" dirty="0">
                <a:solidFill>
                  <a:schemeClr val="tx1"/>
                </a:solidFill>
                <a:latin typeface="+mn-lt"/>
                <a:ea typeface="MS PGothic" pitchFamily="34" charset="-128"/>
                <a:cs typeface="MS PGothic" charset="0"/>
              </a:rPr>
              <a:t>PDSA: May – July 2020</a:t>
            </a:r>
          </a:p>
          <a:p>
            <a:pPr rtl="0"/>
            <a:r>
              <a:rPr lang="en-US" sz="1200" b="1" i="0" u="none" strike="noStrike" kern="1200" baseline="0" dirty="0">
                <a:solidFill>
                  <a:schemeClr val="tx1"/>
                </a:solidFill>
                <a:latin typeface="+mn-lt"/>
                <a:ea typeface="MS PGothic" pitchFamily="34" charset="-128"/>
                <a:cs typeface="MS PGothic" charset="0"/>
              </a:rPr>
              <a:t>Defined a Coordinated Discharge </a:t>
            </a:r>
            <a:r>
              <a:rPr lang="en-US" sz="1200" b="0" i="0" u="none" strike="noStrike" kern="1200" baseline="0" dirty="0">
                <a:solidFill>
                  <a:schemeClr val="tx1"/>
                </a:solidFill>
                <a:latin typeface="+mn-lt"/>
                <a:ea typeface="MS PGothic" pitchFamily="34" charset="-128"/>
                <a:cs typeface="MS PGothic" charset="0"/>
              </a:rPr>
              <a:t>- 44% of respondents to the 2019 ILPQC Face-to-Face Meeting poll identified “disagreement and/or lack of understanding about what are the key components of a coordinated discharge” as the biggest barrier to a coordinated discharge</a:t>
            </a:r>
          </a:p>
          <a:p>
            <a:pPr rtl="0"/>
            <a:endParaRPr lang="en-US" sz="1200" b="0" i="0" u="none" strike="noStrike" kern="1200" baseline="0" dirty="0">
              <a:solidFill>
                <a:schemeClr val="tx1"/>
              </a:solidFill>
              <a:latin typeface="+mn-lt"/>
              <a:ea typeface="MS PGothic" pitchFamily="34" charset="-128"/>
              <a:cs typeface="MS PGothic" charset="0"/>
            </a:endParaRPr>
          </a:p>
          <a:p>
            <a:pPr rtl="0"/>
            <a:r>
              <a:rPr lang="en-US" sz="1200" b="1" i="0" u="none" strike="noStrike" kern="1200" baseline="0" dirty="0">
                <a:solidFill>
                  <a:schemeClr val="tx1"/>
                </a:solidFill>
                <a:latin typeface="+mn-lt"/>
                <a:ea typeface="MS PGothic" pitchFamily="34" charset="-128"/>
                <a:cs typeface="MS PGothic" charset="0"/>
              </a:rPr>
              <a:t>Improved the Toolkit </a:t>
            </a:r>
            <a:r>
              <a:rPr lang="en-US" sz="1200" b="0" i="0" u="none" strike="noStrike" kern="1200" baseline="0" dirty="0">
                <a:solidFill>
                  <a:schemeClr val="tx1"/>
                </a:solidFill>
                <a:latin typeface="+mn-lt"/>
                <a:ea typeface="MS PGothic" pitchFamily="34" charset="-128"/>
                <a:cs typeface="MS PGothic" charset="0"/>
              </a:rPr>
              <a:t>- Reviewed current materials in the toolkit and found opportunities to clarify definitions, identify community resources, and create tools help care teams partner with mothers and families to develop a coordinated discharge plan</a:t>
            </a:r>
          </a:p>
          <a:p>
            <a:pPr rtl="0"/>
            <a:endParaRPr lang="en-US" sz="1200" b="0" i="0" u="none" strike="noStrike" kern="1200" baseline="0" dirty="0">
              <a:solidFill>
                <a:schemeClr val="tx1"/>
              </a:solidFill>
              <a:latin typeface="+mn-lt"/>
              <a:ea typeface="MS PGothic" pitchFamily="34" charset="-128"/>
              <a:cs typeface="MS PGothic" charset="0"/>
            </a:endParaRPr>
          </a:p>
          <a:p>
            <a:pPr rtl="0"/>
            <a:r>
              <a:rPr lang="en-US" sz="1200" b="1" i="0" u="none" strike="noStrike" kern="1200" baseline="0" dirty="0">
                <a:solidFill>
                  <a:schemeClr val="tx1"/>
                </a:solidFill>
                <a:latin typeface="+mn-lt"/>
                <a:ea typeface="MS PGothic" pitchFamily="34" charset="-128"/>
                <a:cs typeface="MS PGothic" charset="0"/>
              </a:rPr>
              <a:t>Combined Efforts and Knowledge </a:t>
            </a:r>
            <a:r>
              <a:rPr lang="en-US" sz="1200" b="0" i="0" u="none" strike="noStrike" kern="1200" baseline="0" dirty="0">
                <a:solidFill>
                  <a:schemeClr val="tx1"/>
                </a:solidFill>
                <a:latin typeface="+mn-lt"/>
                <a:ea typeface="MS PGothic" pitchFamily="34" charset="-128"/>
                <a:cs typeface="MS PGothic" charset="0"/>
              </a:rPr>
              <a:t>- Facilitated conversations with other state perinatal quality </a:t>
            </a:r>
            <a:r>
              <a:rPr lang="en-US" sz="1200" b="0" i="0" u="none" strike="noStrike" kern="1200" baseline="0" dirty="0" err="1">
                <a:solidFill>
                  <a:schemeClr val="tx1"/>
                </a:solidFill>
                <a:latin typeface="+mn-lt"/>
                <a:ea typeface="MS PGothic" pitchFamily="34" charset="-128"/>
                <a:cs typeface="MS PGothic" charset="0"/>
              </a:rPr>
              <a:t>collaboratives</a:t>
            </a:r>
            <a:r>
              <a:rPr lang="en-US" sz="1200" b="0" i="0" u="none" strike="noStrike" kern="1200" baseline="0" dirty="0">
                <a:solidFill>
                  <a:schemeClr val="tx1"/>
                </a:solidFill>
                <a:latin typeface="+mn-lt"/>
                <a:ea typeface="MS PGothic" pitchFamily="34" charset="-128"/>
                <a:cs typeface="MS PGothic" charset="0"/>
              </a:rPr>
              <a:t> and Illinois partners including the Illinois Departments of Public Health and Human Services to discuss strategies for hospital teams to achieve coordinated discharge</a:t>
            </a:r>
          </a:p>
          <a:p>
            <a:pPr rtl="0"/>
            <a:endParaRPr lang="en-US" sz="1200" b="0" i="0" u="none" strike="noStrike" kern="1200" baseline="0" dirty="0">
              <a:solidFill>
                <a:schemeClr val="tx1"/>
              </a:solidFill>
              <a:latin typeface="+mn-lt"/>
              <a:ea typeface="MS PGothic" pitchFamily="34" charset="-128"/>
              <a:cs typeface="MS PGothic" charset="0"/>
            </a:endParaRPr>
          </a:p>
          <a:p>
            <a:pPr rtl="0"/>
            <a:r>
              <a:rPr lang="en-US" sz="1200" b="1" i="0" u="none" strike="noStrike" kern="1200" baseline="0" dirty="0">
                <a:solidFill>
                  <a:schemeClr val="tx1"/>
                </a:solidFill>
                <a:latin typeface="+mn-lt"/>
                <a:ea typeface="MS PGothic" pitchFamily="34" charset="-128"/>
                <a:cs typeface="MS PGothic" charset="0"/>
              </a:rPr>
              <a:t>Created</a:t>
            </a:r>
            <a:r>
              <a:rPr lang="en-US" sz="1200" b="0" i="0" u="none" strike="noStrike" kern="1200" baseline="0" dirty="0">
                <a:solidFill>
                  <a:schemeClr val="tx1"/>
                </a:solidFill>
                <a:latin typeface="+mn-lt"/>
                <a:ea typeface="MS PGothic" pitchFamily="34" charset="-128"/>
                <a:cs typeface="MS PGothic" charset="0"/>
              </a:rPr>
              <a:t> a </a:t>
            </a:r>
            <a:r>
              <a:rPr lang="en-US" sz="1200" b="1" i="0" u="sng" strike="noStrike" kern="1200" baseline="0" dirty="0">
                <a:solidFill>
                  <a:schemeClr val="tx1"/>
                </a:solidFill>
                <a:latin typeface="+mn-lt"/>
                <a:ea typeface="MS PGothic" pitchFamily="34" charset="-128"/>
                <a:cs typeface="MS PGothic" charset="0"/>
              </a:rPr>
              <a:t>Coordinated Discharge Mapping Document</a:t>
            </a:r>
            <a:r>
              <a:rPr lang="en-US" sz="1200" b="1" i="0" u="none" strike="noStrike" kern="1200" baseline="0" dirty="0">
                <a:solidFill>
                  <a:schemeClr val="tx1"/>
                </a:solidFill>
                <a:latin typeface="+mn-lt"/>
                <a:ea typeface="MS PGothic" pitchFamily="34" charset="-128"/>
                <a:cs typeface="MS PGothic" charset="0"/>
              </a:rPr>
              <a:t> </a:t>
            </a:r>
            <a:r>
              <a:rPr lang="en-US" sz="1200" b="0" i="0" u="none" strike="noStrike" kern="1200" baseline="0" dirty="0">
                <a:solidFill>
                  <a:schemeClr val="tx1"/>
                </a:solidFill>
                <a:latin typeface="+mn-lt"/>
                <a:ea typeface="MS PGothic" pitchFamily="34" charset="-128"/>
                <a:cs typeface="MS PGothic" charset="0"/>
              </a:rPr>
              <a:t>for hospital teams to map their local Early Intervention offices, local pediatricians, and additional community resources and a </a:t>
            </a:r>
            <a:r>
              <a:rPr lang="en-US" sz="1200" b="1" i="0" u="sng" strike="noStrike" kern="1200" baseline="0" dirty="0">
                <a:solidFill>
                  <a:schemeClr val="tx1"/>
                </a:solidFill>
                <a:latin typeface="+mn-lt"/>
                <a:ea typeface="MS PGothic" pitchFamily="34" charset="-128"/>
                <a:cs typeface="MS PGothic" charset="0"/>
              </a:rPr>
              <a:t>Coordinated Discharge Plan Worksheet</a:t>
            </a:r>
            <a:r>
              <a:rPr lang="en-US" sz="1200" b="1" i="0" u="none" strike="noStrike" kern="1200" baseline="0" dirty="0">
                <a:solidFill>
                  <a:schemeClr val="tx1"/>
                </a:solidFill>
                <a:latin typeface="+mn-lt"/>
                <a:ea typeface="MS PGothic" pitchFamily="34" charset="-128"/>
                <a:cs typeface="MS PGothic" charset="0"/>
              </a:rPr>
              <a:t> </a:t>
            </a:r>
            <a:r>
              <a:rPr lang="en-US" sz="1200" b="0" i="0" u="none" strike="noStrike" kern="1200" baseline="0" dirty="0">
                <a:solidFill>
                  <a:schemeClr val="tx1"/>
                </a:solidFill>
                <a:latin typeface="+mn-lt"/>
                <a:ea typeface="MS PGothic" pitchFamily="34" charset="-128"/>
                <a:cs typeface="MS PGothic" charset="0"/>
              </a:rPr>
              <a:t>to complete with every mother/baby dyad by infant discharge, facilitating warm handoffs </a:t>
            </a:r>
          </a:p>
          <a:p>
            <a:pPr rtl="0"/>
            <a:endParaRPr lang="en-US" sz="1200" b="0" i="0" u="none" strike="noStrike" kern="1200" baseline="0" dirty="0">
              <a:solidFill>
                <a:schemeClr val="tx1"/>
              </a:solidFill>
              <a:latin typeface="+mn-lt"/>
              <a:ea typeface="MS PGothic" pitchFamily="34" charset="-128"/>
              <a:cs typeface="MS PGothic" charset="0"/>
            </a:endParaRPr>
          </a:p>
          <a:p>
            <a:pPr rtl="0"/>
            <a:r>
              <a:rPr lang="en-US" sz="1200" b="1" i="0" u="none" strike="noStrike" kern="1200" baseline="0" dirty="0">
                <a:solidFill>
                  <a:schemeClr val="tx1"/>
                </a:solidFill>
                <a:latin typeface="+mn-lt"/>
                <a:ea typeface="MS PGothic" pitchFamily="34" charset="-128"/>
                <a:cs typeface="MS PGothic" charset="0"/>
              </a:rPr>
              <a:t>Disseminated Information </a:t>
            </a:r>
            <a:r>
              <a:rPr lang="en-US" sz="1200" b="0" i="0" u="none" strike="noStrike" kern="1200" baseline="0" dirty="0">
                <a:solidFill>
                  <a:schemeClr val="tx1"/>
                </a:solidFill>
                <a:latin typeface="+mn-lt"/>
                <a:ea typeface="MS PGothic" pitchFamily="34" charset="-128"/>
                <a:cs typeface="MS PGothic" charset="0"/>
              </a:rPr>
              <a:t>- Created a collaborative learning webinar with all MNO-Neonatal teams in August 2019 to roll out the QI tools and strategies</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48</a:t>
            </a:fld>
            <a:endParaRPr lang="en-US" altLang="en-US"/>
          </a:p>
        </p:txBody>
      </p:sp>
    </p:spTree>
    <p:extLst>
      <p:ext uri="{BB962C8B-B14F-4D97-AF65-F5344CB8AC3E}">
        <p14:creationId xmlns:p14="http://schemas.microsoft.com/office/powerpoint/2010/main" val="369635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49</a:t>
            </a:fld>
            <a:endParaRPr lang="en-US" altLang="en-US"/>
          </a:p>
        </p:txBody>
      </p:sp>
    </p:spTree>
    <p:extLst>
      <p:ext uri="{BB962C8B-B14F-4D97-AF65-F5344CB8AC3E}">
        <p14:creationId xmlns:p14="http://schemas.microsoft.com/office/powerpoint/2010/main" val="1907583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50</a:t>
            </a:fld>
            <a:endParaRPr lang="en-US" altLang="en-US"/>
          </a:p>
        </p:txBody>
      </p:sp>
    </p:spTree>
    <p:extLst>
      <p:ext uri="{BB962C8B-B14F-4D97-AF65-F5344CB8AC3E}">
        <p14:creationId xmlns:p14="http://schemas.microsoft.com/office/powerpoint/2010/main" val="1950051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51</a:t>
            </a:fld>
            <a:endParaRPr lang="en-US" altLang="en-US"/>
          </a:p>
        </p:txBody>
      </p:sp>
    </p:spTree>
    <p:extLst>
      <p:ext uri="{BB962C8B-B14F-4D97-AF65-F5344CB8AC3E}">
        <p14:creationId xmlns:p14="http://schemas.microsoft.com/office/powerpoint/2010/main" val="2641899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52</a:t>
            </a:fld>
            <a:endParaRPr lang="en-US" altLang="en-US"/>
          </a:p>
        </p:txBody>
      </p:sp>
    </p:spTree>
    <p:extLst>
      <p:ext uri="{BB962C8B-B14F-4D97-AF65-F5344CB8AC3E}">
        <p14:creationId xmlns:p14="http://schemas.microsoft.com/office/powerpoint/2010/main" val="4039795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53</a:t>
            </a:fld>
            <a:endParaRPr lang="en-US" altLang="en-US"/>
          </a:p>
        </p:txBody>
      </p:sp>
    </p:spTree>
    <p:extLst>
      <p:ext uri="{BB962C8B-B14F-4D97-AF65-F5344CB8AC3E}">
        <p14:creationId xmlns:p14="http://schemas.microsoft.com/office/powerpoint/2010/main" val="3421272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3819301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316591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ONA Update</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2273417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854" indent="-285713" eaLnBrk="0" hangingPunct="0">
              <a:defRPr>
                <a:solidFill>
                  <a:schemeClr val="tx1"/>
                </a:solidFill>
                <a:latin typeface="Arial" pitchFamily="34" charset="0"/>
                <a:ea typeface="MS PGothic" pitchFamily="34" charset="-128"/>
              </a:defRPr>
            </a:lvl2pPr>
            <a:lvl3pPr marL="1142852" indent="-228571" eaLnBrk="0" hangingPunct="0">
              <a:defRPr>
                <a:solidFill>
                  <a:schemeClr val="tx1"/>
                </a:solidFill>
                <a:latin typeface="Arial" pitchFamily="34" charset="0"/>
                <a:ea typeface="MS PGothic" pitchFamily="34" charset="-128"/>
              </a:defRPr>
            </a:lvl3pPr>
            <a:lvl4pPr marL="1599993" indent="-228571" eaLnBrk="0" hangingPunct="0">
              <a:defRPr>
                <a:solidFill>
                  <a:schemeClr val="tx1"/>
                </a:solidFill>
                <a:latin typeface="Arial" pitchFamily="34" charset="0"/>
                <a:ea typeface="MS PGothic" pitchFamily="34" charset="-128"/>
              </a:defRPr>
            </a:lvl4pPr>
            <a:lvl5pPr marL="2057133" indent="-228571" eaLnBrk="0" hangingPunct="0">
              <a:defRPr>
                <a:solidFill>
                  <a:schemeClr val="tx1"/>
                </a:solidFill>
                <a:latin typeface="Arial" pitchFamily="34" charset="0"/>
                <a:ea typeface="MS PGothic" pitchFamily="34" charset="-128"/>
              </a:defRPr>
            </a:lvl5pPr>
            <a:lvl6pPr marL="2514274" indent="-228571" eaLnBrk="0" fontAlgn="base" hangingPunct="0">
              <a:spcBef>
                <a:spcPct val="0"/>
              </a:spcBef>
              <a:spcAft>
                <a:spcPct val="0"/>
              </a:spcAft>
              <a:defRPr>
                <a:solidFill>
                  <a:schemeClr val="tx1"/>
                </a:solidFill>
                <a:latin typeface="Arial" pitchFamily="34" charset="0"/>
                <a:ea typeface="MS PGothic" pitchFamily="34" charset="-128"/>
              </a:defRPr>
            </a:lvl6pPr>
            <a:lvl7pPr marL="2971415" indent="-228571" eaLnBrk="0" fontAlgn="base" hangingPunct="0">
              <a:spcBef>
                <a:spcPct val="0"/>
              </a:spcBef>
              <a:spcAft>
                <a:spcPct val="0"/>
              </a:spcAft>
              <a:defRPr>
                <a:solidFill>
                  <a:schemeClr val="tx1"/>
                </a:solidFill>
                <a:latin typeface="Arial" pitchFamily="34" charset="0"/>
                <a:ea typeface="MS PGothic" pitchFamily="34" charset="-128"/>
              </a:defRPr>
            </a:lvl7pPr>
            <a:lvl8pPr marL="3428556" indent="-228571" eaLnBrk="0" fontAlgn="base" hangingPunct="0">
              <a:spcBef>
                <a:spcPct val="0"/>
              </a:spcBef>
              <a:spcAft>
                <a:spcPct val="0"/>
              </a:spcAft>
              <a:defRPr>
                <a:solidFill>
                  <a:schemeClr val="tx1"/>
                </a:solidFill>
                <a:latin typeface="Arial" pitchFamily="34" charset="0"/>
                <a:ea typeface="MS PGothic" pitchFamily="34" charset="-128"/>
              </a:defRPr>
            </a:lvl8pPr>
            <a:lvl9pPr marL="3885696" indent="-22857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57</a:t>
            </a:fld>
            <a:endParaRPr lang="en-US" altLang="en-US" dirty="0">
              <a:latin typeface="Calibri" pitchFamily="34" charset="0"/>
            </a:endParaRPr>
          </a:p>
        </p:txBody>
      </p:sp>
    </p:spTree>
    <p:extLst>
      <p:ext uri="{BB962C8B-B14F-4D97-AF65-F5344CB8AC3E}">
        <p14:creationId xmlns:p14="http://schemas.microsoft.com/office/powerpoint/2010/main" val="2985438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780045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23583373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ILPQC facilitated</a:t>
            </a:r>
            <a:r>
              <a:rPr lang="en-US" baseline="0" dirty="0"/>
              <a:t> </a:t>
            </a:r>
            <a:r>
              <a:rPr lang="en-US" dirty="0"/>
              <a:t>the following QI</a:t>
            </a:r>
            <a:r>
              <a:rPr lang="en-US" baseline="0" dirty="0"/>
              <a:t> strategies: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supported the creation of multidisciplinary </a:t>
            </a:r>
            <a:r>
              <a:rPr lang="en-US" sz="1200" dirty="0">
                <a:latin typeface="Calibri" pitchFamily="34" charset="0"/>
              </a:rPr>
              <a:t>hospital-based QI teams,</a:t>
            </a:r>
            <a:r>
              <a:rPr lang="en-US" sz="1200" baseline="0" dirty="0">
                <a:latin typeface="Calibri" pitchFamily="34" charset="0"/>
              </a:rPr>
              <a:t> </a:t>
            </a:r>
            <a:endParaRPr lang="en-US" sz="1200" dirty="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Provided opportunities for collaborative learning across hospitals through in person events, and monthly web-based meetings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created a rapid response data system that allowed teams to track and compare their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And maintained regular communication via newsletters and updated website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itchFamily="34" charset="0"/>
              </a:rPr>
              <a:t>Importantly, we provided QI support to hospital teams through a toolkit, regional network meetings and QI coaching calls.</a:t>
            </a:r>
          </a:p>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60</a:t>
            </a:fld>
            <a:endParaRPr lang="en-US" altLang="en-US">
              <a:latin typeface="Calibri" pitchFamily="34" charset="0"/>
            </a:endParaRPr>
          </a:p>
        </p:txBody>
      </p:sp>
    </p:spTree>
    <p:extLst>
      <p:ext uri="{BB962C8B-B14F-4D97-AF65-F5344CB8AC3E}">
        <p14:creationId xmlns:p14="http://schemas.microsoft.com/office/powerpoint/2010/main" val="3348192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348233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62</a:t>
            </a:fld>
            <a:endParaRPr lang="en-US" altLang="en-US"/>
          </a:p>
        </p:txBody>
      </p:sp>
    </p:spTree>
    <p:extLst>
      <p:ext uri="{BB962C8B-B14F-4D97-AF65-F5344CB8AC3E}">
        <p14:creationId xmlns:p14="http://schemas.microsoft.com/office/powerpoint/2010/main" val="1169129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63</a:t>
            </a:fld>
            <a:endParaRPr lang="en-US" altLang="en-US"/>
          </a:p>
        </p:txBody>
      </p:sp>
    </p:spTree>
    <p:extLst>
      <p:ext uri="{BB962C8B-B14F-4D97-AF65-F5344CB8AC3E}">
        <p14:creationId xmlns:p14="http://schemas.microsoft.com/office/powerpoint/2010/main" val="3298287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64</a:t>
            </a:fld>
            <a:endParaRPr lang="en-US" altLang="en-US"/>
          </a:p>
        </p:txBody>
      </p:sp>
    </p:spTree>
    <p:extLst>
      <p:ext uri="{BB962C8B-B14F-4D97-AF65-F5344CB8AC3E}">
        <p14:creationId xmlns:p14="http://schemas.microsoft.com/office/powerpoint/2010/main" val="3663065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65</a:t>
            </a:fld>
            <a:endParaRPr lang="en-US" altLang="en-US"/>
          </a:p>
        </p:txBody>
      </p:sp>
    </p:spTree>
    <p:extLst>
      <p:ext uri="{BB962C8B-B14F-4D97-AF65-F5344CB8AC3E}">
        <p14:creationId xmlns:p14="http://schemas.microsoft.com/office/powerpoint/2010/main" val="301658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209374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baseline="0" dirty="0"/>
              <a:t>Need to update this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37619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kern="1200" dirty="0">
                <a:solidFill>
                  <a:schemeClr val="tx1"/>
                </a:solidFill>
                <a:effectLst/>
                <a:latin typeface="+mn-lt"/>
                <a:ea typeface="MS PGothic" pitchFamily="34" charset="-128"/>
                <a:cs typeface="MS PGothic" charset="0"/>
              </a:rPr>
              <a:t>Patient Education Materials &amp; Tools (Give to and review with moms)</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3"/>
              </a:rPr>
              <a:t>Neonatal Abstinence Syndrome (NAS): What You Need to Know/Be with your baby: You are the treatment! Half‐ Page Card</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4"/>
              </a:rPr>
              <a:t>Neonatal Abstinence Syndrome (NAS): What you need to know booklet</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5"/>
              </a:rPr>
              <a:t> ILPQC Newborn Care Diary</a:t>
            </a:r>
            <a:endParaRPr lang="en-US" sz="1200" b="0" i="0" kern="1200" dirty="0">
              <a:solidFill>
                <a:schemeClr val="tx1"/>
              </a:solidFill>
              <a:effectLst/>
              <a:latin typeface="+mn-lt"/>
              <a:ea typeface="MS PGothic" pitchFamily="34" charset="-128"/>
              <a:cs typeface="MS PGothic" charset="0"/>
            </a:endParaRPr>
          </a:p>
          <a:p>
            <a:r>
              <a:rPr lang="en-US" sz="1200" b="1" i="0" kern="1200" dirty="0">
                <a:solidFill>
                  <a:schemeClr val="tx1"/>
                </a:solidFill>
                <a:effectLst/>
                <a:latin typeface="+mn-lt"/>
                <a:ea typeface="MS PGothic" pitchFamily="34" charset="-128"/>
                <a:cs typeface="MS PGothic" charset="0"/>
              </a:rPr>
              <a:t>Clinical Team Resources (Give to OB &amp; Nurse to complete)</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6"/>
              </a:rPr>
              <a:t>ILPQC MNO Prenatal Consultation Guidelines</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7"/>
              </a:rPr>
              <a:t>Identify Newborns at Risk for NAS Decision Tree</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8"/>
              </a:rPr>
              <a:t>ILPQC Infant Bedside Sheet</a:t>
            </a:r>
            <a:endParaRPr lang="en-US" sz="1200" b="0" i="0" kern="1200" dirty="0">
              <a:solidFill>
                <a:schemeClr val="tx1"/>
              </a:solidFill>
              <a:effectLst/>
              <a:latin typeface="+mn-lt"/>
              <a:ea typeface="MS PGothic" pitchFamily="34" charset="-128"/>
              <a:cs typeface="MS PGothic" charset="0"/>
            </a:endParaRPr>
          </a:p>
          <a:p>
            <a:r>
              <a:rPr lang="en-US" sz="1200" b="0" i="0" u="none" strike="noStrike" kern="1200" dirty="0">
                <a:solidFill>
                  <a:schemeClr val="tx1"/>
                </a:solidFill>
                <a:effectLst/>
                <a:latin typeface="+mn-lt"/>
                <a:ea typeface="MS PGothic" pitchFamily="34" charset="-128"/>
                <a:cs typeface="MS PGothic" charset="0"/>
                <a:hlinkClick r:id="rId9"/>
              </a:rPr>
              <a:t>Breastfeeding Traffic Light Resource</a:t>
            </a:r>
            <a:r>
              <a:rPr lang="en-US" sz="1200" b="0" i="0" kern="1200" dirty="0">
                <a:solidFill>
                  <a:schemeClr val="tx1"/>
                </a:solidFill>
                <a:effectLst/>
                <a:latin typeface="+mn-lt"/>
                <a:ea typeface="MS PGothic" pitchFamily="34" charset="-128"/>
                <a:cs typeface="MS PGothic" charset="0"/>
              </a:rPr>
              <a:t> </a:t>
            </a:r>
          </a:p>
          <a:p>
            <a:r>
              <a:rPr lang="en-US" sz="1200" b="0" i="0" u="none" strike="noStrike" kern="1200" dirty="0">
                <a:solidFill>
                  <a:schemeClr val="tx1"/>
                </a:solidFill>
                <a:effectLst/>
                <a:latin typeface="+mn-lt"/>
                <a:ea typeface="MS PGothic" pitchFamily="34" charset="-128"/>
                <a:cs typeface="MS PGothic" charset="0"/>
                <a:hlinkClick r:id="rId10"/>
              </a:rPr>
              <a:t>MNO Discharge Checklist</a:t>
            </a:r>
            <a:r>
              <a:rPr lang="en-US" sz="1200" b="0" i="0" kern="1200" dirty="0">
                <a:solidFill>
                  <a:schemeClr val="tx1"/>
                </a:solidFill>
                <a:effectLst/>
                <a:latin typeface="+mn-lt"/>
                <a:ea typeface="MS PGothic" pitchFamily="34" charset="-128"/>
                <a:cs typeface="MS PGothic" charset="0"/>
              </a:rPr>
              <a:t> </a:t>
            </a:r>
          </a:p>
          <a:p>
            <a:r>
              <a:rPr lang="en-US" sz="1200" b="0" i="0" u="none" strike="noStrike" kern="1200" dirty="0">
                <a:solidFill>
                  <a:schemeClr val="tx1"/>
                </a:solidFill>
                <a:effectLst/>
                <a:latin typeface="+mn-lt"/>
                <a:ea typeface="MS PGothic" pitchFamily="34" charset="-128"/>
                <a:cs typeface="MS PGothic" charset="0"/>
                <a:hlinkClick r:id="rId11"/>
              </a:rPr>
              <a:t>Collaborative Discharge Plan</a:t>
            </a:r>
            <a:endParaRPr lang="en-US" sz="1200" b="0" i="0" kern="1200" dirty="0">
              <a:solidFill>
                <a:schemeClr val="tx1"/>
              </a:solidFill>
              <a:effectLst/>
              <a:latin typeface="+mn-lt"/>
              <a:ea typeface="MS PGothic" pitchFamily="34" charset="-128"/>
              <a:cs typeface="MS PGothic" charset="0"/>
            </a:endParaRPr>
          </a:p>
          <a:p>
            <a:pPr>
              <a:spcBef>
                <a:spcPct val="0"/>
              </a:spcBef>
            </a:pP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5326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11:25-12:15pm</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t>: </a:t>
            </a:r>
            <a:r>
              <a:rPr lang="en-US" sz="1200" dirty="0">
                <a:hlinkClick r:id="rId3"/>
              </a:rPr>
              <a:t>https://ilpqc.org/ilpqc-2020-virtual-neo-face-to-face/</a:t>
            </a:r>
            <a:r>
              <a:rPr lang="en-US" sz="1200" dirty="0"/>
              <a:t> Password: NEOF2F2020)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t>, listed alphabetically &amp; with a unique Neo identifier (i.e. Neo 1, Neo 5…)</a:t>
            </a:r>
          </a:p>
          <a:p>
            <a:pPr>
              <a:spcBef>
                <a:spcPct val="0"/>
              </a:spcBef>
            </a:pP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365703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5/20/2020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5/20/2020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5/20/2020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5/20/2020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5/20/2020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5/20/2020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5/20/2020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5/20/2020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5/20/2020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5/20/2020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5/20/2020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hyperlink" Target="http://www.ilpqc.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ilpqc.org/ilpqc-2020-virtual-neo-face-to-fa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ilpqc.org/ilpqc-2020-virtual-neo-face-to-fac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ilpqc.org/ilpqc-2020-virtual-neo-face-to-fa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dph.illinois.gov/OpioidDataDashboar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idph.illinois.gov/OpioidDataDashboar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ilpqc.org/covid-19-information/" TargetMode="External"/><Relationship Id="rId4" Type="http://schemas.openxmlformats.org/officeDocument/2006/relationships/chart" Target="../charts/chart5.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ilpqc.org/covid-19-information/" TargetMode="Externa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hyperlink" Target="https://ilpqc.org/ilpqc-2020-virtual-neo-face-to-fac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49.emf"/><Relationship Id="rId4" Type="http://schemas.openxmlformats.org/officeDocument/2006/relationships/image" Target="../media/image48.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mailto:Dweiss@northshore.org" TargetMode="External"/><Relationship Id="rId7" Type="http://schemas.openxmlformats.org/officeDocument/2006/relationships/diagramColors" Target="../diagrams/colors2.xm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Dweiss@northshore.org"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57.xml"/><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65.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hyperlink" Target="http://www.ilpqc.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lpqc.org/ilpqc-2020-virtual-neo-face-to-fa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ilpqc.org/ilpqc-2020-virtual-neo-face-to-face/"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15970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6220" y="624523"/>
            <a:ext cx="8225614" cy="502920"/>
          </a:xfrm>
          <a:noFill/>
        </p:spPr>
        <p:txBody>
          <a:bodyPr/>
          <a:lstStyle/>
          <a:p>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endParaRPr lang="en-US" sz="4000" dirty="0">
              <a:solidFill>
                <a:srgbClr val="F58466"/>
              </a:solidFill>
              <a:latin typeface="Goudy Old Style" pitchFamily="18" charset="0"/>
            </a:endParaRPr>
          </a:p>
        </p:txBody>
      </p:sp>
      <p:sp>
        <p:nvSpPr>
          <p:cNvPr id="4" name="Content Placeholder 1"/>
          <p:cNvSpPr>
            <a:spLocks noGrp="1"/>
          </p:cNvSpPr>
          <p:nvPr>
            <p:ph idx="1"/>
          </p:nvPr>
        </p:nvSpPr>
        <p:spPr>
          <a:xfrm>
            <a:off x="338328" y="1295400"/>
            <a:ext cx="8458200" cy="4525963"/>
          </a:xfrm>
        </p:spPr>
        <p:txBody>
          <a:bodyPr/>
          <a:lstStyle/>
          <a:p>
            <a:r>
              <a:rPr lang="en-US" sz="2400" dirty="0" smtClean="0"/>
              <a:t>Browse through all </a:t>
            </a:r>
            <a:r>
              <a:rPr lang="en-US" sz="2400" dirty="0"/>
              <a:t>of the </a:t>
            </a:r>
            <a:r>
              <a:rPr lang="en-US" sz="2400" dirty="0" smtClean="0"/>
              <a:t>storyboards at the bottom </a:t>
            </a:r>
            <a:r>
              <a:rPr lang="en-US" sz="2400" dirty="0" smtClean="0"/>
              <a:t>of the ILPQC </a:t>
            </a:r>
            <a:r>
              <a:rPr lang="en-US" sz="2400" dirty="0"/>
              <a:t>2020 Virtual Neo Face to Face </a:t>
            </a:r>
            <a:r>
              <a:rPr lang="en-US" sz="2400" dirty="0" smtClean="0"/>
              <a:t>Website </a:t>
            </a:r>
            <a:r>
              <a:rPr lang="en-US" sz="2400" dirty="0" smtClean="0"/>
              <a:t>and complete </a:t>
            </a:r>
            <a:r>
              <a:rPr lang="en-US" sz="2400" dirty="0"/>
              <a:t>a Steal Shamelessly Document </a:t>
            </a:r>
            <a:r>
              <a:rPr lang="en-US" sz="2400" dirty="0" smtClean="0"/>
              <a:t>for ideas to bring </a:t>
            </a:r>
            <a:r>
              <a:rPr lang="en-US" sz="2400" dirty="0"/>
              <a:t>back to your hospital</a:t>
            </a:r>
          </a:p>
          <a:p>
            <a:r>
              <a:rPr lang="en-US" sz="2400" dirty="0"/>
              <a:t>Email </a:t>
            </a:r>
            <a:r>
              <a:rPr lang="en-US" sz="2400" dirty="0" smtClean="0"/>
              <a:t>a takeaway from the storyboards you’ll take back to your team in your </a:t>
            </a:r>
            <a:r>
              <a:rPr lang="en-US" sz="2400" dirty="0"/>
              <a:t>Steal Shamelessly </a:t>
            </a:r>
            <a:r>
              <a:rPr lang="en-US" sz="2400" dirty="0" smtClean="0"/>
              <a:t>Document or an email titled “Storyboard” </a:t>
            </a:r>
            <a:r>
              <a:rPr lang="en-US" sz="2400" dirty="0"/>
              <a:t>to </a:t>
            </a:r>
            <a:r>
              <a:rPr lang="en-US" sz="2400" dirty="0">
                <a:hlinkClick r:id="rId3"/>
              </a:rPr>
              <a:t>info@ilpqc.org</a:t>
            </a:r>
            <a:r>
              <a:rPr lang="en-US" sz="2400" dirty="0"/>
              <a:t> </a:t>
            </a:r>
            <a:r>
              <a:rPr lang="en-US" sz="2400" dirty="0" smtClean="0"/>
              <a:t>by 2:30pm to </a:t>
            </a:r>
            <a:r>
              <a:rPr lang="en-US" sz="2400" dirty="0"/>
              <a:t>be enrolled in a raffle to win a $50 Amazon gift card</a:t>
            </a:r>
          </a:p>
          <a:p>
            <a:r>
              <a:rPr lang="en-US" sz="2400" dirty="0"/>
              <a:t>Vote for your </a:t>
            </a:r>
            <a:r>
              <a:rPr lang="en-US" sz="2400" dirty="0" smtClean="0"/>
              <a:t>5 top storyboards </a:t>
            </a:r>
            <a:r>
              <a:rPr lang="en-US" sz="2400" dirty="0"/>
              <a:t>and submit your vote into the link on </a:t>
            </a:r>
            <a:r>
              <a:rPr lang="en-US" sz="2400" dirty="0">
                <a:hlinkClick r:id="rId4"/>
              </a:rPr>
              <a:t>https://</a:t>
            </a:r>
            <a:r>
              <a:rPr lang="en-US" sz="2400" dirty="0" smtClean="0">
                <a:hlinkClick r:id="rId4"/>
              </a:rPr>
              <a:t>ilpqc.org/ilpqc-2020-virtual-neo-face-to-face/</a:t>
            </a:r>
            <a:r>
              <a:rPr lang="en-US" sz="2400" dirty="0" smtClean="0"/>
              <a:t>. You may not vote for your own hospital. </a:t>
            </a:r>
            <a:r>
              <a:rPr lang="en-US" sz="2400" dirty="0" smtClean="0"/>
              <a:t>Hospitals </a:t>
            </a:r>
            <a:r>
              <a:rPr lang="en-US" sz="2400" dirty="0"/>
              <a:t>with most votes will win a prize!</a:t>
            </a:r>
          </a:p>
          <a:p>
            <a:endParaRPr lang="en-US" sz="1800" dirty="0"/>
          </a:p>
          <a:p>
            <a:pPr marL="0" indent="0">
              <a:buNone/>
            </a:pPr>
            <a:endParaRPr lang="en-US" sz="1800" dirty="0"/>
          </a:p>
          <a:p>
            <a:endParaRPr lang="en-US" sz="1800" dirty="0"/>
          </a:p>
          <a:p>
            <a:endParaRPr lang="en-US" sz="1800" dirty="0"/>
          </a:p>
          <a:p>
            <a:endParaRPr lang="en-US" sz="1800" dirty="0"/>
          </a:p>
        </p:txBody>
      </p:sp>
      <p:sp>
        <p:nvSpPr>
          <p:cNvPr id="6" name="Rounded Rectangle 5"/>
          <p:cNvSpPr/>
          <p:nvPr/>
        </p:nvSpPr>
        <p:spPr>
          <a:xfrm>
            <a:off x="752382" y="5991237"/>
            <a:ext cx="7696200" cy="6268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All links available on Neo Face to Face Webpage</a:t>
            </a:r>
          </a:p>
        </p:txBody>
      </p:sp>
      <p:sp>
        <p:nvSpPr>
          <p:cNvPr id="2" name="Rectangle 1">
            <a:extLst>
              <a:ext uri="{FF2B5EF4-FFF2-40B4-BE49-F238E27FC236}">
                <a16:creationId xmlns:a16="http://schemas.microsoft.com/office/drawing/2014/main" id="{6667556C-F363-3041-B3C3-CAECD22411EC}"/>
              </a:ext>
            </a:extLst>
          </p:cNvPr>
          <p:cNvSpPr/>
          <p:nvPr/>
        </p:nvSpPr>
        <p:spPr>
          <a:xfrm>
            <a:off x="533400" y="533400"/>
            <a:ext cx="5791200" cy="646331"/>
          </a:xfrm>
          <a:prstGeom prst="rect">
            <a:avLst/>
          </a:prstGeom>
        </p:spPr>
        <p:txBody>
          <a:bodyPr wrap="square">
            <a:spAutoFit/>
          </a:bodyPr>
          <a:lstStyle/>
          <a:p>
            <a:r>
              <a:rPr lang="en-US" sz="3600" b="1" dirty="0">
                <a:solidFill>
                  <a:srgbClr val="F58466"/>
                </a:solidFill>
                <a:latin typeface="Goudy Old Style" pitchFamily="18" charset="0"/>
              </a:rPr>
              <a:t>Virtual Storyboards Session</a:t>
            </a:r>
            <a:endParaRPr lang="en-US" sz="3600" b="1" dirty="0"/>
          </a:p>
        </p:txBody>
      </p:sp>
    </p:spTree>
    <p:extLst>
      <p:ext uri="{BB962C8B-B14F-4D97-AF65-F5344CB8AC3E}">
        <p14:creationId xmlns:p14="http://schemas.microsoft.com/office/powerpoint/2010/main" val="47583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0"/>
            <a:ext cx="4592549" cy="3270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2" name="Title 1"/>
          <p:cNvSpPr>
            <a:spLocks noGrp="1"/>
          </p:cNvSpPr>
          <p:nvPr>
            <p:ph type="title"/>
          </p:nvPr>
        </p:nvSpPr>
        <p:spPr>
          <a:xfrm>
            <a:off x="265025" y="328324"/>
            <a:ext cx="8229600" cy="1026818"/>
          </a:xfrm>
          <a:noFill/>
        </p:spPr>
        <p:txBody>
          <a:bodyPr/>
          <a:lstStyle/>
          <a:p>
            <a:r>
              <a:rPr lang="en-US" sz="4000" dirty="0">
                <a:solidFill>
                  <a:srgbClr val="F58466"/>
                </a:solidFill>
                <a:latin typeface="Goudy Old Style" pitchFamily="18" charset="0"/>
              </a:rPr>
              <a:t/>
            </a:r>
            <a:br>
              <a:rPr lang="en-US" sz="4000" dirty="0">
                <a:solidFill>
                  <a:srgbClr val="F58466"/>
                </a:solidFill>
                <a:latin typeface="Goudy Old Style" pitchFamily="18" charset="0"/>
              </a:rPr>
            </a:br>
            <a:r>
              <a:rPr lang="en-US" sz="4000" dirty="0">
                <a:solidFill>
                  <a:srgbClr val="F58466"/>
                </a:solidFill>
                <a:latin typeface="Goudy Old Style" pitchFamily="18" charset="0"/>
              </a:rPr>
              <a:t/>
            </a:r>
            <a:br>
              <a:rPr lang="en-US" sz="4000" dirty="0">
                <a:solidFill>
                  <a:srgbClr val="F58466"/>
                </a:solidFill>
                <a:latin typeface="Goudy Old Style" pitchFamily="18" charset="0"/>
              </a:rPr>
            </a:br>
            <a:endParaRPr lang="en-US" sz="4000" dirty="0">
              <a:solidFill>
                <a:srgbClr val="F58466"/>
              </a:solidFill>
              <a:latin typeface="Goudy Old Style" pitchFamily="18" charset="0"/>
            </a:endParaRPr>
          </a:p>
        </p:txBody>
      </p:sp>
      <p:sp>
        <p:nvSpPr>
          <p:cNvPr id="7" name="Rounded Rectangle 6"/>
          <p:cNvSpPr/>
          <p:nvPr/>
        </p:nvSpPr>
        <p:spPr>
          <a:xfrm>
            <a:off x="381000" y="4962939"/>
            <a:ext cx="2743200" cy="14137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Links available on Neo Face to Face Webpage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6077" y="3048000"/>
            <a:ext cx="5481694" cy="2941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06980211-C9BE-9747-B206-FEA8FB3B11D0}"/>
              </a:ext>
            </a:extLst>
          </p:cNvPr>
          <p:cNvSpPr/>
          <p:nvPr/>
        </p:nvSpPr>
        <p:spPr>
          <a:xfrm>
            <a:off x="240407" y="526510"/>
            <a:ext cx="6059575" cy="923330"/>
          </a:xfrm>
          <a:prstGeom prst="rect">
            <a:avLst/>
          </a:prstGeom>
        </p:spPr>
        <p:txBody>
          <a:bodyPr wrap="square">
            <a:spAutoFit/>
          </a:bodyPr>
          <a:lstStyle/>
          <a:p>
            <a:r>
              <a:rPr lang="en-US" sz="3600" b="1" dirty="0">
                <a:solidFill>
                  <a:srgbClr val="F58466"/>
                </a:solidFill>
                <a:latin typeface="Goudy Old Style" pitchFamily="18" charset="0"/>
              </a:rPr>
              <a:t>Virtual Storyboards Session</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p>
        </p:txBody>
      </p:sp>
    </p:spTree>
    <p:extLst>
      <p:ext uri="{BB962C8B-B14F-4D97-AF65-F5344CB8AC3E}">
        <p14:creationId xmlns:p14="http://schemas.microsoft.com/office/powerpoint/2010/main" val="79454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83954"/>
            <a:ext cx="8382000" cy="869951"/>
          </a:xfrm>
          <a:noFill/>
        </p:spPr>
        <p:txBody>
          <a:bodyPr/>
          <a:lstStyle/>
          <a:p>
            <a:r>
              <a:rPr lang="en-US" sz="4000" dirty="0">
                <a:solidFill>
                  <a:srgbClr val="F58466"/>
                </a:solidFill>
                <a:latin typeface="Goudy Old Style" pitchFamily="18" charset="0"/>
              </a:rPr>
              <a:t>Neonatal Breakout Sessions</a:t>
            </a:r>
          </a:p>
        </p:txBody>
      </p:sp>
      <p:sp>
        <p:nvSpPr>
          <p:cNvPr id="3" name="Content Placeholder 1"/>
          <p:cNvSpPr>
            <a:spLocks noGrp="1"/>
          </p:cNvSpPr>
          <p:nvPr>
            <p:ph idx="1"/>
          </p:nvPr>
        </p:nvSpPr>
        <p:spPr>
          <a:xfrm>
            <a:off x="152400" y="1295400"/>
            <a:ext cx="8839200" cy="4525963"/>
          </a:xfrm>
        </p:spPr>
        <p:txBody>
          <a:bodyPr/>
          <a:lstStyle/>
          <a:p>
            <a:r>
              <a:rPr lang="en-US" sz="2400" dirty="0"/>
              <a:t>At 1:00 go to the ILPQC Face to Face webpage (</a:t>
            </a:r>
            <a:r>
              <a:rPr lang="en-US" sz="2400" dirty="0">
                <a:hlinkClick r:id="rId3"/>
              </a:rPr>
              <a:t>https://ilpqc.org/ilpqc-2020-virtual-neo-face-to-face/</a:t>
            </a:r>
            <a:r>
              <a:rPr lang="en-US" sz="2400" dirty="0"/>
              <a:t> (Password: NEOF2F2020) and click the zoom link for the breakout session #1 that you selected during registration.</a:t>
            </a:r>
          </a:p>
          <a:p>
            <a:r>
              <a:rPr lang="en-US" sz="2400" dirty="0"/>
              <a:t>The link will take you to a zoom meeting with an ILPQC Central Host (Dan Weiss, Autumn Perrault, or Patti Lee King)</a:t>
            </a:r>
          </a:p>
          <a:p>
            <a:r>
              <a:rPr lang="en-US" sz="2400" dirty="0"/>
              <a:t>A host will actively move participants into their selected breakout session. </a:t>
            </a:r>
          </a:p>
          <a:p>
            <a:r>
              <a:rPr lang="en-US" sz="2400" dirty="0"/>
              <a:t>Participants will need to “raise their hands” to opt into their breakout session. </a:t>
            </a:r>
          </a:p>
          <a:p>
            <a:r>
              <a:rPr lang="en-US" sz="2400" dirty="0"/>
              <a:t>The Breakout Session #1 discussion will start at 1:20pm</a:t>
            </a:r>
          </a:p>
        </p:txBody>
      </p:sp>
    </p:spTree>
    <p:extLst>
      <p:ext uri="{BB962C8B-B14F-4D97-AF65-F5344CB8AC3E}">
        <p14:creationId xmlns:p14="http://schemas.microsoft.com/office/powerpoint/2010/main" val="317184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13</a:t>
            </a:fld>
            <a:endParaRPr lang="en-US" altLang="en-US"/>
          </a:p>
        </p:txBody>
      </p:sp>
      <p:sp>
        <p:nvSpPr>
          <p:cNvPr id="5" name="Rectangle 4"/>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6238" y="1066800"/>
            <a:ext cx="5829300" cy="4832092"/>
          </a:xfrm>
          <a:prstGeom prst="rect">
            <a:avLst/>
          </a:prstGeom>
        </p:spPr>
        <p:txBody>
          <a:bodyPr wrap="square">
            <a:spAutoFit/>
          </a:bodyPr>
          <a:lstStyle/>
          <a:p>
            <a:pPr marL="457200" indent="-457200">
              <a:buClr>
                <a:srgbClr val="004990"/>
              </a:buClr>
              <a:buAutoNum type="arabicPeriod"/>
            </a:pPr>
            <a:r>
              <a:rPr lang="en-US" sz="2800" dirty="0">
                <a:solidFill>
                  <a:srgbClr val="004990"/>
                </a:solidFill>
                <a:latin typeface="+mn-lt"/>
              </a:rPr>
              <a:t>MNO-Neonatal: Finishing Strong</a:t>
            </a:r>
          </a:p>
          <a:p>
            <a:pPr marL="457200" indent="-457200">
              <a:buClr>
                <a:srgbClr val="004990"/>
              </a:buClr>
              <a:buAutoNum type="arabicPeriod"/>
            </a:pPr>
            <a:r>
              <a:rPr lang="en-US" sz="2800" dirty="0">
                <a:solidFill>
                  <a:srgbClr val="004990"/>
                </a:solidFill>
                <a:latin typeface="+mn-lt"/>
              </a:rPr>
              <a:t>MNO-Neonatal: Preparing for Sustainability</a:t>
            </a:r>
          </a:p>
          <a:p>
            <a:pPr marL="457200" indent="-457200">
              <a:buClr>
                <a:srgbClr val="004990"/>
              </a:buClr>
              <a:buAutoNum type="arabicPeriod"/>
            </a:pPr>
            <a:r>
              <a:rPr lang="en-US" sz="2800" dirty="0">
                <a:solidFill>
                  <a:srgbClr val="004990"/>
                </a:solidFill>
                <a:latin typeface="+mn-lt"/>
              </a:rPr>
              <a:t>MNO-Neo: Engaging Pediatricians</a:t>
            </a:r>
          </a:p>
          <a:p>
            <a:pPr marL="457200" indent="-457200">
              <a:buClr>
                <a:srgbClr val="004990"/>
              </a:buClr>
              <a:buAutoNum type="arabicPeriod"/>
            </a:pPr>
            <a:r>
              <a:rPr lang="en-US" sz="2800" dirty="0">
                <a:solidFill>
                  <a:srgbClr val="004990"/>
                </a:solidFill>
                <a:latin typeface="+mn-lt"/>
              </a:rPr>
              <a:t>QI: Using QI Data to Drive Change</a:t>
            </a:r>
          </a:p>
          <a:p>
            <a:pPr marL="457200" indent="-457200">
              <a:buClr>
                <a:srgbClr val="004990"/>
              </a:buClr>
              <a:buAutoNum type="arabicPeriod"/>
            </a:pPr>
            <a:r>
              <a:rPr lang="en-US" sz="2800" dirty="0">
                <a:solidFill>
                  <a:srgbClr val="004990"/>
                </a:solidFill>
                <a:latin typeface="+mn-lt"/>
              </a:rPr>
              <a:t>QI: Building a Strong Interdisciplinary QI Team</a:t>
            </a:r>
          </a:p>
          <a:p>
            <a:pPr marL="457200" indent="-457200">
              <a:buClr>
                <a:srgbClr val="004990"/>
              </a:buClr>
              <a:buAutoNum type="arabicPeriod"/>
            </a:pPr>
            <a:r>
              <a:rPr lang="en-US" sz="2800" dirty="0">
                <a:solidFill>
                  <a:srgbClr val="004990"/>
                </a:solidFill>
                <a:latin typeface="+mn-lt"/>
              </a:rPr>
              <a:t>BASIC: Preparing your QI Team for BASIC</a:t>
            </a:r>
          </a:p>
          <a:p>
            <a:pPr marL="457200" indent="-457200">
              <a:buClr>
                <a:srgbClr val="004990"/>
              </a:buClr>
              <a:buAutoNum type="arabicPeriod"/>
            </a:pPr>
            <a:r>
              <a:rPr lang="en-US" sz="2800" dirty="0">
                <a:solidFill>
                  <a:srgbClr val="004990"/>
                </a:solidFill>
                <a:latin typeface="+mn-lt"/>
              </a:rPr>
              <a:t>State &amp; Community Partner Breakout</a:t>
            </a:r>
          </a:p>
        </p:txBody>
      </p:sp>
      <p:sp>
        <p:nvSpPr>
          <p:cNvPr id="4" name="Title 1"/>
          <p:cNvSpPr txBox="1">
            <a:spLocks/>
          </p:cNvSpPr>
          <p:nvPr/>
        </p:nvSpPr>
        <p:spPr>
          <a:xfrm>
            <a:off x="168493" y="230034"/>
            <a:ext cx="7086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Neonatal Breakout Sessions</a:t>
            </a:r>
          </a:p>
        </p:txBody>
      </p:sp>
      <p:sp>
        <p:nvSpPr>
          <p:cNvPr id="6" name="Rounded Rectangle 5"/>
          <p:cNvSpPr/>
          <p:nvPr/>
        </p:nvSpPr>
        <p:spPr>
          <a:xfrm>
            <a:off x="6515100" y="251341"/>
            <a:ext cx="2455718" cy="375111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Click Breakout Sessions Link at 1:00 to join the zoom meeting to be assigned to your breakout session</a:t>
            </a:r>
          </a:p>
        </p:txBody>
      </p:sp>
      <p:sp>
        <p:nvSpPr>
          <p:cNvPr id="7" name="Rounded Rectangle 6"/>
          <p:cNvSpPr/>
          <p:nvPr/>
        </p:nvSpPr>
        <p:spPr>
          <a:xfrm>
            <a:off x="6522027" y="4154334"/>
            <a:ext cx="2455718" cy="23845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Breakout sessions run from</a:t>
            </a:r>
          </a:p>
          <a:p>
            <a:pPr algn="ctr"/>
            <a:r>
              <a:rPr lang="en-US" sz="2400" dirty="0"/>
              <a:t>#1: 1:20-2:05</a:t>
            </a:r>
          </a:p>
          <a:p>
            <a:pPr algn="ctr"/>
            <a:r>
              <a:rPr lang="en-US" sz="2400" dirty="0"/>
              <a:t>#2:  2:25-3:10</a:t>
            </a:r>
          </a:p>
        </p:txBody>
      </p:sp>
    </p:spTree>
    <p:extLst>
      <p:ext uri="{BB962C8B-B14F-4D97-AF65-F5344CB8AC3E}">
        <p14:creationId xmlns:p14="http://schemas.microsoft.com/office/powerpoint/2010/main" val="25742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52400"/>
            <a:ext cx="8382000" cy="1143000"/>
          </a:xfrm>
          <a:noFill/>
        </p:spPr>
        <p:txBody>
          <a:bodyPr/>
          <a:lstStyle/>
          <a:p>
            <a:pPr algn="l" eaLnBrk="1" hangingPunct="1"/>
            <a:r>
              <a:rPr lang="en-US" altLang="en-US" sz="4000" b="1" dirty="0">
                <a:solidFill>
                  <a:srgbClr val="F58466"/>
                </a:solidFill>
                <a:latin typeface="Goudy Old Style" pitchFamily="18" charset="0"/>
              </a:rPr>
              <a:t>MNO Folder Order</a:t>
            </a:r>
          </a:p>
        </p:txBody>
      </p:sp>
      <p:sp>
        <p:nvSpPr>
          <p:cNvPr id="2" name="Content Placeholder 1"/>
          <p:cNvSpPr>
            <a:spLocks noGrp="1"/>
          </p:cNvSpPr>
          <p:nvPr>
            <p:ph idx="1"/>
          </p:nvPr>
        </p:nvSpPr>
        <p:spPr>
          <a:xfrm>
            <a:off x="457200" y="1295400"/>
            <a:ext cx="8229600" cy="3581400"/>
          </a:xfrm>
        </p:spPr>
        <p:txBody>
          <a:bodyPr/>
          <a:lstStyle/>
          <a:p>
            <a:r>
              <a:rPr lang="en-US" sz="2400" dirty="0"/>
              <a:t>Starting today through May 29th at 5pm CST, ILPQC will open an order form for hospital teams to order and ship </a:t>
            </a:r>
            <a:r>
              <a:rPr lang="en-US" sz="2400" b="1" u="sng" dirty="0"/>
              <a:t>FREE</a:t>
            </a:r>
            <a:r>
              <a:rPr lang="en-US" sz="2400" dirty="0"/>
              <a:t> bundles of MNO OB &amp; Neonatal Folders and provider education posters!</a:t>
            </a:r>
          </a:p>
          <a:p>
            <a:r>
              <a:rPr lang="en-US" sz="2400" dirty="0"/>
              <a:t>Link to order folders is here and on Neonatal Face to Face webpage: </a:t>
            </a:r>
            <a:r>
              <a:rPr lang="en-US" sz="2400" dirty="0">
                <a:hlinkClick r:id="rId3"/>
              </a:rPr>
              <a:t>https://ilpqc.org/ilpqc-2020-virtual-neo-face-to-face/</a:t>
            </a:r>
            <a:r>
              <a:rPr lang="en-US" sz="2400" dirty="0"/>
              <a:t>  </a:t>
            </a:r>
          </a:p>
          <a:p>
            <a:r>
              <a:rPr lang="en-US" sz="2400" dirty="0"/>
              <a:t>An MNO Folder Bundle will include:</a:t>
            </a:r>
          </a:p>
          <a:p>
            <a:pPr lvl="1"/>
            <a:r>
              <a:rPr lang="en-US" sz="2000" dirty="0"/>
              <a:t>1 x MNO-OB Folder, </a:t>
            </a:r>
          </a:p>
          <a:p>
            <a:pPr lvl="1"/>
            <a:r>
              <a:rPr lang="en-US" sz="2000" dirty="0"/>
              <a:t>1 x MNO-Neonatal Folder, and </a:t>
            </a:r>
          </a:p>
          <a:p>
            <a:pPr lvl="1"/>
            <a:r>
              <a:rPr lang="en-US" sz="2000" dirty="0"/>
              <a:t>1 x complete set of OB &amp; Neonatal Provider Education Posters</a:t>
            </a:r>
          </a:p>
          <a:p>
            <a:r>
              <a:rPr lang="en-US" sz="2400" dirty="0"/>
              <a:t>Attendees can order up to 5 bundles</a:t>
            </a:r>
          </a:p>
        </p:txBody>
      </p:sp>
    </p:spTree>
    <p:extLst>
      <p:ext uri="{BB962C8B-B14F-4D97-AF65-F5344CB8AC3E}">
        <p14:creationId xmlns:p14="http://schemas.microsoft.com/office/powerpoint/2010/main" val="227362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D852-5F6C-4DCD-9671-5B093E6259D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E00AD8D-7C62-4259-BEC1-987196CA9685}"/>
              </a:ext>
            </a:extLst>
          </p:cNvPr>
          <p:cNvSpPr>
            <a:spLocks noGrp="1"/>
          </p:cNvSpPr>
          <p:nvPr>
            <p:ph idx="1"/>
          </p:nvPr>
        </p:nvSpPr>
        <p:spPr/>
        <p:txBody>
          <a:bodyPr/>
          <a:lstStyle/>
          <a:p>
            <a:r>
              <a:rPr lang="en-US" dirty="0"/>
              <a:t>Rear Admiral Wanda Barfield, MD, MPH</a:t>
            </a:r>
          </a:p>
          <a:p>
            <a:pPr lvl="1"/>
            <a:r>
              <a:rPr lang="en-US" dirty="0"/>
              <a:t>Neonatologist</a:t>
            </a:r>
          </a:p>
          <a:p>
            <a:pPr lvl="1"/>
            <a:r>
              <a:rPr lang="en-US" dirty="0"/>
              <a:t>CDC Director, Division of Reproductive Health</a:t>
            </a:r>
          </a:p>
          <a:p>
            <a:endParaRPr lang="en-US" dirty="0"/>
          </a:p>
        </p:txBody>
      </p:sp>
      <p:sp>
        <p:nvSpPr>
          <p:cNvPr id="4" name="Slide Number Placeholder 3">
            <a:extLst>
              <a:ext uri="{FF2B5EF4-FFF2-40B4-BE49-F238E27FC236}">
                <a16:creationId xmlns:a16="http://schemas.microsoft.com/office/drawing/2014/main" id="{7A3001D2-AB6E-4738-BEA2-48B4515436F8}"/>
              </a:ext>
            </a:extLst>
          </p:cNvPr>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a:p>
        </p:txBody>
      </p:sp>
    </p:spTree>
    <p:extLst>
      <p:ext uri="{BB962C8B-B14F-4D97-AF65-F5344CB8AC3E}">
        <p14:creationId xmlns:p14="http://schemas.microsoft.com/office/powerpoint/2010/main" val="174859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7" y="1447799"/>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ubtitle 2"/>
          <p:cNvSpPr>
            <a:spLocks noGrp="1"/>
          </p:cNvSpPr>
          <p:nvPr>
            <p:ph type="subTitle" idx="1"/>
          </p:nvPr>
        </p:nvSpPr>
        <p:spPr>
          <a:xfrm>
            <a:off x="3193212" y="4369190"/>
            <a:ext cx="5691015" cy="1295400"/>
          </a:xfrm>
        </p:spPr>
        <p:txBody>
          <a:bodyPr/>
          <a:lstStyle/>
          <a:p>
            <a:pPr eaLnBrk="1" hangingPunct="1"/>
            <a:r>
              <a:rPr lang="en-US" altLang="en-US" sz="2600" b="1" dirty="0">
                <a:solidFill>
                  <a:srgbClr val="004990"/>
                </a:solidFill>
                <a:latin typeface="Goudy Old Style" pitchFamily="18" charset="0"/>
              </a:rPr>
              <a:t>A Celebration of Statewide QI Initiatives</a:t>
            </a:r>
            <a:endParaRPr lang="en-US" altLang="en-US" sz="2600" dirty="0">
              <a:solidFill>
                <a:srgbClr val="898989"/>
              </a:solidFill>
            </a:endParaRPr>
          </a:p>
        </p:txBody>
      </p:sp>
      <p:sp>
        <p:nvSpPr>
          <p:cNvPr id="63492" name="Title 1"/>
          <p:cNvSpPr>
            <a:spLocks noGrp="1"/>
          </p:cNvSpPr>
          <p:nvPr>
            <p:ph type="ctrTitle"/>
          </p:nvPr>
        </p:nvSpPr>
        <p:spPr>
          <a:xfrm>
            <a:off x="3196249" y="2097282"/>
            <a:ext cx="5919616" cy="1622425"/>
          </a:xfrm>
        </p:spPr>
        <p:txBody>
          <a:bodyPr/>
          <a:lstStyle/>
          <a:p>
            <a:pPr eaLnBrk="1" hangingPunct="1"/>
            <a:r>
              <a:rPr lang="en-US" altLang="en-US" sz="3200" b="1" dirty="0">
                <a:solidFill>
                  <a:srgbClr val="004990"/>
                </a:solidFill>
                <a:latin typeface="Goudy Old Style" pitchFamily="18" charset="0"/>
              </a:rPr>
              <a:t>MNO-Neonatal Initiative</a:t>
            </a:r>
            <a:br>
              <a:rPr lang="en-US" altLang="en-US" sz="3200" b="1" dirty="0">
                <a:solidFill>
                  <a:srgbClr val="004990"/>
                </a:solidFill>
                <a:latin typeface="Goudy Old Style" pitchFamily="18" charset="0"/>
              </a:rPr>
            </a:br>
            <a:r>
              <a:rPr lang="en-US" altLang="en-US" sz="3200" b="1" dirty="0">
                <a:solidFill>
                  <a:srgbClr val="004990"/>
                </a:solidFill>
                <a:latin typeface="Goudy Old Style" pitchFamily="18" charset="0"/>
              </a:rPr>
              <a:t>BASIC 2020 </a:t>
            </a:r>
            <a:br>
              <a:rPr lang="en-US" altLang="en-US" sz="3200" b="1" dirty="0">
                <a:solidFill>
                  <a:srgbClr val="004990"/>
                </a:solidFill>
                <a:latin typeface="Goudy Old Style" pitchFamily="18" charset="0"/>
              </a:rPr>
            </a:br>
            <a:endParaRPr lang="en-US" altLang="en-US" sz="3200" b="1" dirty="0">
              <a:solidFill>
                <a:srgbClr val="004990"/>
              </a:solidFill>
              <a:latin typeface="Goudy Old Style" pitchFamily="18" charset="0"/>
            </a:endParaRPr>
          </a:p>
        </p:txBody>
      </p:sp>
    </p:spTree>
    <p:extLst>
      <p:ext uri="{BB962C8B-B14F-4D97-AF65-F5344CB8AC3E}">
        <p14:creationId xmlns:p14="http://schemas.microsoft.com/office/powerpoint/2010/main" val="59176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2203"/>
            <a:ext cx="8229600" cy="1143000"/>
          </a:xfrm>
        </p:spPr>
        <p:txBody>
          <a:bodyPr/>
          <a:lstStyle/>
          <a:p>
            <a:pPr algn="l" eaLnBrk="1" hangingPunct="1"/>
            <a:r>
              <a:rPr lang="en-US" altLang="en-US" sz="4000" b="1" dirty="0">
                <a:solidFill>
                  <a:srgbClr val="F58466"/>
                </a:solidFill>
                <a:latin typeface="Goudy Old Style" pitchFamily="18" charset="0"/>
              </a:rPr>
              <a:t>Overview</a:t>
            </a:r>
          </a:p>
        </p:txBody>
      </p:sp>
      <p:sp>
        <p:nvSpPr>
          <p:cNvPr id="16387" name="Content Placeholder 3"/>
          <p:cNvSpPr>
            <a:spLocks noGrp="1"/>
          </p:cNvSpPr>
          <p:nvPr>
            <p:ph idx="1"/>
          </p:nvPr>
        </p:nvSpPr>
        <p:spPr>
          <a:xfrm>
            <a:off x="457200" y="1171135"/>
            <a:ext cx="8229600" cy="5715000"/>
          </a:xfrm>
        </p:spPr>
        <p:txBody>
          <a:bodyPr/>
          <a:lstStyle/>
          <a:p>
            <a:pPr eaLnBrk="1" hangingPunct="1">
              <a:buClr>
                <a:srgbClr val="F58466"/>
              </a:buClr>
            </a:pPr>
            <a:r>
              <a:rPr lang="en-US" altLang="en-US" sz="3600" dirty="0"/>
              <a:t>ILPQC Overview and Model for Improvement</a:t>
            </a:r>
          </a:p>
          <a:p>
            <a:pPr eaLnBrk="1" hangingPunct="1">
              <a:buClr>
                <a:srgbClr val="F58466"/>
              </a:buClr>
            </a:pPr>
            <a:r>
              <a:rPr lang="en-US" altLang="en-US" sz="3600" dirty="0"/>
              <a:t>Supporting each other during COVID-19</a:t>
            </a:r>
          </a:p>
          <a:p>
            <a:pPr eaLnBrk="1" hangingPunct="1">
              <a:buClr>
                <a:srgbClr val="F58466"/>
              </a:buClr>
            </a:pPr>
            <a:r>
              <a:rPr lang="en-US" altLang="en-US" sz="3600" dirty="0"/>
              <a:t>MNO-Neonatal Initiative: What’s Next?</a:t>
            </a:r>
          </a:p>
          <a:p>
            <a:pPr eaLnBrk="1" hangingPunct="1">
              <a:buClr>
                <a:srgbClr val="F58466"/>
              </a:buClr>
            </a:pPr>
            <a:r>
              <a:rPr lang="en-US" altLang="en-US" sz="3600" dirty="0"/>
              <a:t>Babies Antibiotic Stewardship Improvement Collaborative (BASIC) Initiative</a:t>
            </a:r>
          </a:p>
          <a:p>
            <a:pPr eaLnBrk="1" hangingPunct="1">
              <a:buClr>
                <a:srgbClr val="F58466"/>
              </a:buClr>
            </a:pPr>
            <a:endParaRPr lang="en-US" altLang="en-US" dirty="0"/>
          </a:p>
          <a:p>
            <a:pPr eaLnBrk="1" hangingPunct="1">
              <a:buClr>
                <a:srgbClr val="F58466"/>
              </a:buClr>
            </a:pPr>
            <a:endParaRPr lang="en-US" altLang="en-US" dirty="0"/>
          </a:p>
        </p:txBody>
      </p:sp>
    </p:spTree>
    <p:extLst>
      <p:ext uri="{BB962C8B-B14F-4D97-AF65-F5344CB8AC3E}">
        <p14:creationId xmlns:p14="http://schemas.microsoft.com/office/powerpoint/2010/main" val="378844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7219"/>
            <a:ext cx="7772400" cy="1362075"/>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18</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430357"/>
            <a:ext cx="5486400" cy="3657600"/>
          </a:xfrm>
          <a:prstGeom prst="rect">
            <a:avLst/>
          </a:prstGeom>
        </p:spPr>
      </p:pic>
      <p:sp>
        <p:nvSpPr>
          <p:cNvPr id="6" name="Rectangle 5"/>
          <p:cNvSpPr/>
          <p:nvPr/>
        </p:nvSpPr>
        <p:spPr>
          <a:xfrm>
            <a:off x="1615538" y="1540645"/>
            <a:ext cx="3888146" cy="92333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a:t>
            </a:r>
          </a:p>
        </p:txBody>
      </p:sp>
    </p:spTree>
    <p:extLst>
      <p:ext uri="{BB962C8B-B14F-4D97-AF65-F5344CB8AC3E}">
        <p14:creationId xmlns:p14="http://schemas.microsoft.com/office/powerpoint/2010/main" val="109370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08770" y="1181100"/>
            <a:ext cx="3581400" cy="4270829"/>
            <a:chOff x="4591050" y="1676400"/>
            <a:chExt cx="3627215" cy="4270829"/>
          </a:xfrm>
        </p:grpSpPr>
        <p:pic>
          <p:nvPicPr>
            <p:cNvPr id="8" name="Picture 5"/>
            <p:cNvPicPr>
              <a:picLocks noChangeAspect="1"/>
            </p:cNvPicPr>
            <p:nvPr/>
          </p:nvPicPr>
          <p:blipFill rotWithShape="1">
            <a:blip r:embed="rId3" cstate="email">
              <a:extLst>
                <a:ext uri="{28A0092B-C50C-407E-A947-70E740481C1C}">
                  <a14:useLocalDpi xmlns:a14="http://schemas.microsoft.com/office/drawing/2010/main"/>
                </a:ext>
              </a:extLst>
            </a:blip>
            <a:srcRect r="17544" b="9921"/>
            <a:stretch/>
          </p:blipFill>
          <p:spPr bwMode="auto">
            <a:xfrm>
              <a:off x="4591050" y="1676400"/>
              <a:ext cx="3627215" cy="4118429"/>
            </a:xfrm>
            <a:prstGeom prst="rect">
              <a:avLst/>
            </a:prstGeom>
            <a:noFill/>
            <a:ln w="9525">
              <a:noFill/>
              <a:miter lim="800000"/>
              <a:headEnd/>
              <a:tailEnd/>
            </a:ln>
          </p:spPr>
        </p:pic>
        <p:sp>
          <p:nvSpPr>
            <p:cNvPr id="9" name="Rectangle 8"/>
            <p:cNvSpPr/>
            <p:nvPr/>
          </p:nvSpPr>
          <p:spPr>
            <a:xfrm>
              <a:off x="4591050" y="5334000"/>
              <a:ext cx="2038350" cy="61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591050" y="1676400"/>
              <a:ext cx="12001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457200" y="609600"/>
            <a:ext cx="7086600" cy="1143000"/>
          </a:xfrm>
        </p:spPr>
        <p:txBody>
          <a:bodyPr/>
          <a:lstStyle/>
          <a:p>
            <a:pPr algn="l"/>
            <a:r>
              <a:rPr lang="en-US" sz="4000" b="1" dirty="0">
                <a:solidFill>
                  <a:srgbClr val="F58466"/>
                </a:solidFill>
                <a:latin typeface="Goudy Old Style" pitchFamily="18" charset="0"/>
              </a:rPr>
              <a:t>Illinois Perinatal Quality Collaborative (ILPQC)</a:t>
            </a:r>
          </a:p>
        </p:txBody>
      </p:sp>
      <p:sp>
        <p:nvSpPr>
          <p:cNvPr id="3" name="Content Placeholder 2"/>
          <p:cNvSpPr>
            <a:spLocks noGrp="1"/>
          </p:cNvSpPr>
          <p:nvPr>
            <p:ph idx="1"/>
          </p:nvPr>
        </p:nvSpPr>
        <p:spPr>
          <a:xfrm>
            <a:off x="457200" y="1905000"/>
            <a:ext cx="6169340" cy="4525963"/>
          </a:xfrm>
        </p:spPr>
        <p:txBody>
          <a:bodyPr/>
          <a:lstStyle/>
          <a:p>
            <a:pPr>
              <a:buClr>
                <a:srgbClr val="F58466"/>
              </a:buClr>
            </a:pPr>
            <a:r>
              <a:rPr lang="en-US" sz="2400" dirty="0"/>
              <a:t>Collaborative of physicians, nurses, hospital teams, patients, public health and other stakeholders implementing </a:t>
            </a:r>
            <a:r>
              <a:rPr lang="en-US" altLang="en-US" sz="2400" dirty="0"/>
              <a:t>data-driven, evidence-based practices to improve maternal and neonatal outcomes in Illinois</a:t>
            </a:r>
            <a:endParaRPr lang="en-US" sz="2400" dirty="0"/>
          </a:p>
          <a:p>
            <a:pPr>
              <a:buClr>
                <a:srgbClr val="F58466"/>
              </a:buClr>
            </a:pPr>
            <a:r>
              <a:rPr lang="en-US" sz="2400" dirty="0"/>
              <a:t>ILPQC supports participating hospitals’ implementation of evidenced-based practices using quality improvement science, collaborative learning and rapid response data</a:t>
            </a:r>
          </a:p>
          <a:p>
            <a:pPr lvl="0">
              <a:buClr>
                <a:srgbClr val="F58466"/>
              </a:buClr>
            </a:pP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
        <p:nvSpPr>
          <p:cNvPr id="5" name="Rounded Rectangle 4"/>
          <p:cNvSpPr/>
          <p:nvPr/>
        </p:nvSpPr>
        <p:spPr>
          <a:xfrm>
            <a:off x="6094570" y="4995948"/>
            <a:ext cx="2209800" cy="1021556"/>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119 Illinois hospitals participating in 1 or more initiative </a:t>
            </a:r>
          </a:p>
        </p:txBody>
      </p:sp>
      <p:sp>
        <p:nvSpPr>
          <p:cNvPr id="11" name="TextBox 10"/>
          <p:cNvSpPr txBox="1"/>
          <p:nvPr/>
        </p:nvSpPr>
        <p:spPr>
          <a:xfrm>
            <a:off x="7620001" y="4167981"/>
            <a:ext cx="1524000" cy="995422"/>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a:t>&gt;99% of IL births</a:t>
            </a:r>
          </a:p>
        </p:txBody>
      </p:sp>
    </p:spTree>
    <p:extLst>
      <p:ext uri="{BB962C8B-B14F-4D97-AF65-F5344CB8AC3E}">
        <p14:creationId xmlns:p14="http://schemas.microsoft.com/office/powerpoint/2010/main" val="168148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7" y="1447799"/>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ubtitle 2"/>
          <p:cNvSpPr>
            <a:spLocks noGrp="1"/>
          </p:cNvSpPr>
          <p:nvPr>
            <p:ph type="subTitle" idx="1"/>
          </p:nvPr>
        </p:nvSpPr>
        <p:spPr>
          <a:xfrm>
            <a:off x="3224385" y="4343400"/>
            <a:ext cx="5410200" cy="1295400"/>
          </a:xfrm>
        </p:spPr>
        <p:txBody>
          <a:bodyPr/>
          <a:lstStyle/>
          <a:p>
            <a:pPr eaLnBrk="1" hangingPunct="1">
              <a:buFont typeface="Wingdings 2" pitchFamily="18" charset="2"/>
              <a:buNone/>
            </a:pPr>
            <a:r>
              <a:rPr lang="en-US" altLang="en-US" sz="2000" dirty="0">
                <a:solidFill>
                  <a:srgbClr val="898989"/>
                </a:solidFill>
              </a:rPr>
              <a:t>May 21, 2020</a:t>
            </a:r>
          </a:p>
          <a:p>
            <a:pPr eaLnBrk="1" hangingPunct="1">
              <a:buFont typeface="Wingdings 2" pitchFamily="18" charset="2"/>
              <a:buNone/>
            </a:pPr>
            <a:r>
              <a:rPr lang="en-US" altLang="en-US" sz="2000" dirty="0">
                <a:solidFill>
                  <a:srgbClr val="898989"/>
                </a:solidFill>
              </a:rPr>
              <a:t>9am – 3:30pm</a:t>
            </a:r>
          </a:p>
        </p:txBody>
      </p:sp>
      <p:sp>
        <p:nvSpPr>
          <p:cNvPr id="63492" name="Title 1"/>
          <p:cNvSpPr>
            <a:spLocks noGrp="1"/>
          </p:cNvSpPr>
          <p:nvPr>
            <p:ph type="ctrTitle"/>
          </p:nvPr>
        </p:nvSpPr>
        <p:spPr>
          <a:xfrm>
            <a:off x="3160177" y="2362200"/>
            <a:ext cx="5538615" cy="1622425"/>
          </a:xfrm>
        </p:spPr>
        <p:txBody>
          <a:bodyPr/>
          <a:lstStyle/>
          <a:p>
            <a:pPr eaLnBrk="1" hangingPunct="1"/>
            <a:r>
              <a:rPr lang="en-US" altLang="en-US" sz="3200" b="1" dirty="0">
                <a:solidFill>
                  <a:srgbClr val="004990"/>
                </a:solidFill>
                <a:latin typeface="Goudy Old Style" pitchFamily="18" charset="0"/>
              </a:rPr>
              <a:t>Welcome!</a:t>
            </a:r>
            <a:br>
              <a:rPr lang="en-US" altLang="en-US" sz="3200" b="1" dirty="0">
                <a:solidFill>
                  <a:srgbClr val="004990"/>
                </a:solidFill>
                <a:latin typeface="Goudy Old Style" pitchFamily="18" charset="0"/>
              </a:rPr>
            </a:br>
            <a:r>
              <a:rPr lang="en-US" altLang="en-US" sz="3200" b="1" dirty="0">
                <a:solidFill>
                  <a:srgbClr val="004990"/>
                </a:solidFill>
                <a:latin typeface="Goudy Old Style" pitchFamily="18" charset="0"/>
              </a:rPr>
              <a:t>ILPQC Neonatal</a:t>
            </a:r>
            <a:br>
              <a:rPr lang="en-US" altLang="en-US" sz="3200" b="1" dirty="0">
                <a:solidFill>
                  <a:srgbClr val="004990"/>
                </a:solidFill>
                <a:latin typeface="Goudy Old Style" pitchFamily="18" charset="0"/>
              </a:rPr>
            </a:br>
            <a:r>
              <a:rPr lang="en-US" altLang="en-US" sz="3200" b="1" dirty="0">
                <a:solidFill>
                  <a:srgbClr val="004990"/>
                </a:solidFill>
                <a:latin typeface="Goudy Old Style" pitchFamily="18" charset="0"/>
              </a:rPr>
              <a:t>Virtual Face to Face Meeting</a:t>
            </a:r>
          </a:p>
        </p:txBody>
      </p:sp>
    </p:spTree>
    <p:extLst>
      <p:ext uri="{BB962C8B-B14F-4D97-AF65-F5344CB8AC3E}">
        <p14:creationId xmlns:p14="http://schemas.microsoft.com/office/powerpoint/2010/main" val="214346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6324600" cy="673100"/>
          </a:xfrm>
          <a:noFill/>
        </p:spPr>
        <p:txBody>
          <a:bodyPr/>
          <a:lstStyle/>
          <a:p>
            <a:pPr eaLnBrk="1" hangingPunct="1"/>
            <a:r>
              <a:rPr lang="en-US" altLang="en-US" sz="4000" dirty="0">
                <a:solidFill>
                  <a:srgbClr val="F58466"/>
                </a:solidFill>
                <a:latin typeface="Goudy Old Style" panose="02020502050305020303" pitchFamily="18" charset="0"/>
              </a:rPr>
              <a:t>ILPQC Infrastructure</a:t>
            </a:r>
            <a:endParaRPr lang="en-US" altLang="en-US" dirty="0">
              <a:solidFill>
                <a:srgbClr val="F58466"/>
              </a:solidFill>
              <a:latin typeface="Goudy Old Style" panose="020205020503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1295400"/>
            <a:ext cx="7154273" cy="4715533"/>
          </a:xfrm>
          <a:prstGeom prst="rect">
            <a:avLst/>
          </a:prstGeom>
        </p:spPr>
      </p:pic>
    </p:spTree>
    <p:extLst>
      <p:ext uri="{BB962C8B-B14F-4D97-AF65-F5344CB8AC3E}">
        <p14:creationId xmlns:p14="http://schemas.microsoft.com/office/powerpoint/2010/main" val="271568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599" y="521732"/>
            <a:ext cx="6477000" cy="1143000"/>
          </a:xfrm>
        </p:spPr>
        <p:txBody>
          <a:bodyPr/>
          <a:lstStyle/>
          <a:p>
            <a:pPr algn="l" eaLnBrk="1" hangingPunct="1"/>
            <a:r>
              <a:rPr lang="en-US" altLang="en-US" sz="4000" b="1" dirty="0">
                <a:solidFill>
                  <a:srgbClr val="F58466"/>
                </a:solidFill>
                <a:latin typeface="Goudy Old Style" pitchFamily="18" charset="0"/>
              </a:rPr>
              <a:t>Using QI to Build Hospital Capacity to Drive Systems &amp; Culture Change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97505" y="2057400"/>
            <a:ext cx="6139187" cy="4080237"/>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8787" y="1664732"/>
            <a:ext cx="1782647" cy="3657600"/>
          </a:xfrm>
          <a:prstGeom prst="rect">
            <a:avLst/>
          </a:prstGeom>
        </p:spPr>
      </p:pic>
      <p:sp>
        <p:nvSpPr>
          <p:cNvPr id="2" name="TextBox 1"/>
          <p:cNvSpPr txBox="1"/>
          <p:nvPr/>
        </p:nvSpPr>
        <p:spPr>
          <a:xfrm>
            <a:off x="647698" y="5638800"/>
            <a:ext cx="5638800" cy="369332"/>
          </a:xfrm>
          <a:prstGeom prst="rect">
            <a:avLst/>
          </a:prstGeom>
          <a:noFill/>
        </p:spPr>
        <p:txBody>
          <a:bodyPr wrap="square" rtlCol="0">
            <a:spAutoFit/>
          </a:bodyPr>
          <a:lstStyle/>
          <a:p>
            <a:r>
              <a:rPr lang="en-US" dirty="0">
                <a:solidFill>
                  <a:schemeClr val="bg1"/>
                </a:solidFill>
              </a:rPr>
              <a:t>Leadership, Advisors, Stakeholders, Patients/Families</a:t>
            </a:r>
          </a:p>
        </p:txBody>
      </p:sp>
    </p:spTree>
    <p:extLst>
      <p:ext uri="{BB962C8B-B14F-4D97-AF65-F5344CB8AC3E}">
        <p14:creationId xmlns:p14="http://schemas.microsoft.com/office/powerpoint/2010/main" val="270518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44" y="3657600"/>
            <a:ext cx="7772400" cy="1362075"/>
          </a:xfrm>
        </p:spPr>
        <p:txBody>
          <a:bodyPr/>
          <a:lstStyle/>
          <a:p>
            <a:r>
              <a:rPr lang="en-US" dirty="0">
                <a:solidFill>
                  <a:srgbClr val="F58466"/>
                </a:solidFill>
                <a:latin typeface="Goudy Old Style" pitchFamily="18" charset="0"/>
              </a:rPr>
              <a:t>Supporting each other during covid-19</a:t>
            </a:r>
            <a:endParaRPr lang="en-US" dirty="0"/>
          </a:p>
        </p:txBody>
      </p:sp>
      <p:sp>
        <p:nvSpPr>
          <p:cNvPr id="3" name="Text Placeholder 2"/>
          <p:cNvSpPr>
            <a:spLocks noGrp="1"/>
          </p:cNvSpPr>
          <p:nvPr>
            <p:ph type="body" idx="1"/>
          </p:nvPr>
        </p:nvSpPr>
        <p:spPr>
          <a:xfrm>
            <a:off x="659838" y="2611217"/>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22</a:t>
            </a:fld>
            <a:endParaRPr lang="en-US" altLang="en-US"/>
          </a:p>
        </p:txBody>
      </p:sp>
    </p:spTree>
    <p:extLst>
      <p:ext uri="{BB962C8B-B14F-4D97-AF65-F5344CB8AC3E}">
        <p14:creationId xmlns:p14="http://schemas.microsoft.com/office/powerpoint/2010/main" val="219773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9489" y="80234"/>
            <a:ext cx="8229600" cy="1143000"/>
          </a:xfrm>
          <a:noFill/>
        </p:spPr>
        <p:txBody>
          <a:bodyPr/>
          <a:lstStyle/>
          <a:p>
            <a:pPr algn="l" eaLnBrk="1" hangingPunct="1"/>
            <a:r>
              <a:rPr lang="en-US" b="1" dirty="0">
                <a:solidFill>
                  <a:srgbClr val="F58466"/>
                </a:solidFill>
                <a:latin typeface="Goudy Old Style" pitchFamily="18" charset="0"/>
              </a:rPr>
              <a:t>COVID-19</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04800" y="1352531"/>
            <a:ext cx="8382000" cy="5181600"/>
          </a:xfrm>
        </p:spPr>
        <p:txBody>
          <a:bodyPr>
            <a:normAutofit/>
          </a:bodyPr>
          <a:lstStyle/>
          <a:p>
            <a:r>
              <a:rPr lang="en-US" sz="2800" b="1" dirty="0"/>
              <a:t>THANK YOU </a:t>
            </a:r>
            <a:r>
              <a:rPr lang="en-US" sz="2800" dirty="0"/>
              <a:t>to the nurses, doctors, health care workers, public health teams and others across our state. </a:t>
            </a:r>
          </a:p>
          <a:p>
            <a:r>
              <a:rPr lang="en-US" sz="2800" dirty="0"/>
              <a:t>In partnership with IDPH, ILPQC held 7 weekly COVID-19 strategies webinars averaging 350 participants. </a:t>
            </a:r>
          </a:p>
          <a:p>
            <a:r>
              <a:rPr lang="en-US" sz="2800" dirty="0"/>
              <a:t>Neonatal &amp; OB providers from across the state present cases, share protocols, and respond to participant questions.</a:t>
            </a:r>
          </a:p>
          <a:p>
            <a:r>
              <a:rPr lang="en-US" sz="2800" dirty="0"/>
              <a:t>ILPQC COVID-19 Webpage (www.ilpqc.org)</a:t>
            </a:r>
          </a:p>
          <a:p>
            <a:pPr lvl="1"/>
            <a:r>
              <a:rPr lang="en-US" sz="2400" dirty="0"/>
              <a:t>Resources for hospital teams and patients with recorded webinars. </a:t>
            </a:r>
          </a:p>
          <a:p>
            <a:endParaRPr lang="en-US" sz="2400"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23</a:t>
            </a:fld>
            <a:endParaRPr lang="en-US"/>
          </a:p>
        </p:txBody>
      </p:sp>
    </p:spTree>
    <p:extLst>
      <p:ext uri="{BB962C8B-B14F-4D97-AF65-F5344CB8AC3E}">
        <p14:creationId xmlns:p14="http://schemas.microsoft.com/office/powerpoint/2010/main" val="272106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CAA5AEF5-FA98-4886-9083-5362FCDC806E}"/>
              </a:ext>
            </a:extLst>
          </p:cNvPr>
          <p:cNvPicPr/>
          <p:nvPr/>
        </p:nvPicPr>
        <p:blipFill>
          <a:blip r:embed="rId3" cstate="email">
            <a:extLst>
              <a:ext uri="{28A0092B-C50C-407E-A947-70E740481C1C}">
                <a14:useLocalDpi xmlns:a14="http://schemas.microsoft.com/office/drawing/2010/main"/>
              </a:ext>
            </a:extLst>
          </a:blip>
          <a:stretch>
            <a:fillRect/>
          </a:stretch>
        </p:blipFill>
        <p:spPr>
          <a:xfrm>
            <a:off x="4267200" y="0"/>
            <a:ext cx="4863466" cy="6705600"/>
          </a:xfrm>
          <a:prstGeom prst="rect">
            <a:avLst/>
          </a:prstGeom>
          <a:ln w="28575">
            <a:solidFill>
              <a:schemeClr val="tx1"/>
            </a:solidFill>
          </a:ln>
        </p:spPr>
      </p:pic>
      <p:sp>
        <p:nvSpPr>
          <p:cNvPr id="6" name="TextBox 5">
            <a:extLst>
              <a:ext uri="{FF2B5EF4-FFF2-40B4-BE49-F238E27FC236}">
                <a16:creationId xmlns:a16="http://schemas.microsoft.com/office/drawing/2014/main" id="{C49CAD30-76C3-43FC-8EE3-62FF3F1BBA3D}"/>
              </a:ext>
            </a:extLst>
          </p:cNvPr>
          <p:cNvSpPr txBox="1"/>
          <p:nvPr/>
        </p:nvSpPr>
        <p:spPr>
          <a:xfrm>
            <a:off x="381000" y="609600"/>
            <a:ext cx="3581400" cy="3170099"/>
          </a:xfrm>
          <a:prstGeom prst="rect">
            <a:avLst/>
          </a:prstGeom>
          <a:noFill/>
        </p:spPr>
        <p:txBody>
          <a:bodyPr wrap="square" rtlCol="0">
            <a:spAutoFit/>
          </a:bodyPr>
          <a:lstStyle/>
          <a:p>
            <a:pPr fontAlgn="t"/>
            <a:endParaRPr lang="en-US" sz="2000" dirty="0">
              <a:cs typeface="Arial" panose="020B0604020202020204" pitchFamily="34" charset="0"/>
            </a:endParaRPr>
          </a:p>
          <a:p>
            <a:pPr fontAlgn="t"/>
            <a:r>
              <a:rPr lang="en-US" sz="2000" dirty="0">
                <a:cs typeface="Arial" panose="020B0604020202020204" pitchFamily="34" charset="0"/>
              </a:rPr>
              <a:t>The aim is to ensure that pregnant moms from vulnerable communities have access to face masks at their prenatal visits, when they arrive at hospitals for delivery, and after discharge home.</a:t>
            </a:r>
            <a:br>
              <a:rPr lang="en-US" sz="2000" dirty="0">
                <a:cs typeface="Arial" panose="020B0604020202020204" pitchFamily="34" charset="0"/>
              </a:rPr>
            </a:br>
            <a:endParaRPr lang="en-US" sz="2000" dirty="0"/>
          </a:p>
          <a:p>
            <a:endParaRPr lang="en-US" sz="2000" dirty="0"/>
          </a:p>
        </p:txBody>
      </p:sp>
    </p:spTree>
    <p:extLst>
      <p:ext uri="{BB962C8B-B14F-4D97-AF65-F5344CB8AC3E}">
        <p14:creationId xmlns:p14="http://schemas.microsoft.com/office/powerpoint/2010/main" val="91000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656806"/>
            <a:ext cx="7772400" cy="1362075"/>
          </a:xfrm>
        </p:spPr>
        <p:txBody>
          <a:bodyPr/>
          <a:lstStyle/>
          <a:p>
            <a:pPr algn="ctr"/>
            <a:r>
              <a:rPr lang="en-US" dirty="0">
                <a:solidFill>
                  <a:srgbClr val="F58466"/>
                </a:solidFill>
                <a:latin typeface="Goudy Old Style" pitchFamily="18" charset="0"/>
              </a:rPr>
              <a:t>MNO-Neonatal Initiative:</a:t>
            </a:r>
            <a:br>
              <a:rPr lang="en-US" dirty="0">
                <a:solidFill>
                  <a:srgbClr val="F58466"/>
                </a:solidFill>
                <a:latin typeface="Goudy Old Style" pitchFamily="18" charset="0"/>
              </a:rPr>
            </a:br>
            <a:r>
              <a:rPr lang="en-US" dirty="0">
                <a:solidFill>
                  <a:srgbClr val="F58466"/>
                </a:solidFill>
                <a:latin typeface="Goudy Old Style" pitchFamily="18" charset="0"/>
              </a:rPr>
              <a:t>What’s next?</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25</a:t>
            </a:fld>
            <a:endParaRPr lang="en-US" altLang="en-US"/>
          </a:p>
        </p:txBody>
      </p:sp>
    </p:spTree>
    <p:extLst>
      <p:ext uri="{BB962C8B-B14F-4D97-AF65-F5344CB8AC3E}">
        <p14:creationId xmlns:p14="http://schemas.microsoft.com/office/powerpoint/2010/main" val="80106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9" y="214721"/>
            <a:ext cx="8229600" cy="1143000"/>
          </a:xfrm>
        </p:spPr>
        <p:txBody>
          <a:bodyPr/>
          <a:lstStyle/>
          <a:p>
            <a:pPr algn="l" eaLnBrk="1" hangingPunct="1"/>
            <a:r>
              <a:rPr lang="en-US" altLang="en-US" sz="3600" b="1" dirty="0">
                <a:solidFill>
                  <a:srgbClr val="F58466"/>
                </a:solidFill>
                <a:latin typeface="Goudy Old Style" pitchFamily="18" charset="0"/>
              </a:rPr>
              <a:t>MNO-Neonatal Aims and Measu</a:t>
            </a:r>
            <a:r>
              <a:rPr lang="en-US" altLang="en-US" sz="4000" b="1" dirty="0">
                <a:solidFill>
                  <a:srgbClr val="F58466"/>
                </a:solidFill>
                <a:latin typeface="Goudy Old Style" pitchFamily="18" charset="0"/>
              </a:rPr>
              <a:t>res</a:t>
            </a:r>
          </a:p>
        </p:txBody>
      </p:sp>
      <p:sp>
        <p:nvSpPr>
          <p:cNvPr id="16387" name="Content Placeholder 3"/>
          <p:cNvSpPr>
            <a:spLocks noGrp="1"/>
          </p:cNvSpPr>
          <p:nvPr>
            <p:ph idx="1"/>
          </p:nvPr>
        </p:nvSpPr>
        <p:spPr>
          <a:xfrm>
            <a:off x="4483" y="3186521"/>
            <a:ext cx="9296400" cy="1828800"/>
          </a:xfrm>
        </p:spPr>
        <p:txBody>
          <a:bodyPr/>
          <a:lstStyle/>
          <a:p>
            <a:pPr marL="0" indent="0">
              <a:buNone/>
            </a:pPr>
            <a:r>
              <a:rPr lang="en-US" altLang="en-US" sz="2000" dirty="0">
                <a:solidFill>
                  <a:schemeClr val="tx2"/>
                </a:solidFill>
              </a:rPr>
              <a:t>Measures:</a:t>
            </a:r>
          </a:p>
          <a:p>
            <a:pPr marL="285750" indent="-285750" eaLnBrk="1" hangingPunct="1">
              <a:buClr>
                <a:srgbClr val="F58466"/>
              </a:buClr>
            </a:pPr>
            <a:r>
              <a:rPr lang="en-US" altLang="en-US" sz="2000" dirty="0"/>
              <a:t>Percent of opioid-exposed newborns (OENs) receiving a toxicology test </a:t>
            </a:r>
          </a:p>
          <a:p>
            <a:pPr marL="285750" indent="-285750" eaLnBrk="1" hangingPunct="1">
              <a:buClr>
                <a:srgbClr val="F58466"/>
              </a:buClr>
            </a:pPr>
            <a:r>
              <a:rPr lang="en-US" altLang="en-US" sz="2000" dirty="0"/>
              <a:t>Percent of OENs requiring pharmacologic therapy for NAS</a:t>
            </a:r>
          </a:p>
          <a:p>
            <a:pPr marL="285750" indent="-285750" eaLnBrk="1" hangingPunct="1">
              <a:buClr>
                <a:srgbClr val="F58466"/>
              </a:buClr>
            </a:pPr>
            <a:r>
              <a:rPr lang="en-US" altLang="en-US" sz="2000" dirty="0"/>
              <a:t>Number of days of pharmacologic treatment for NAS</a:t>
            </a:r>
          </a:p>
          <a:p>
            <a:pPr marL="285750" indent="-285750" eaLnBrk="1" hangingPunct="1">
              <a:buClr>
                <a:srgbClr val="F58466"/>
              </a:buClr>
            </a:pPr>
            <a:r>
              <a:rPr lang="en-US" altLang="en-US" sz="2000" dirty="0"/>
              <a:t>Percent of mothers and newborns rooming together during infant hospitalization</a:t>
            </a:r>
          </a:p>
          <a:p>
            <a:pPr marL="285750" indent="-285750" eaLnBrk="1" hangingPunct="1">
              <a:buClr>
                <a:srgbClr val="F58466"/>
              </a:buClr>
            </a:pPr>
            <a:r>
              <a:rPr lang="en-US" altLang="en-US" sz="2000" dirty="0"/>
              <a:t>Percent of OENs receiving maternal breast milk at neonatal discharge</a:t>
            </a:r>
          </a:p>
          <a:p>
            <a:pPr marL="285750" indent="-285750" eaLnBrk="1" hangingPunct="1">
              <a:buClr>
                <a:srgbClr val="F58466"/>
              </a:buClr>
            </a:pPr>
            <a:r>
              <a:rPr lang="en-US" altLang="en-US" sz="2000" dirty="0"/>
              <a:t>Percent of OENs discharged with plan of safe care in place</a:t>
            </a:r>
          </a:p>
          <a:p>
            <a:pPr marL="285750" indent="-285750" eaLnBrk="1" hangingPunct="1">
              <a:buClr>
                <a:srgbClr val="F58466"/>
              </a:buClr>
            </a:pPr>
            <a:r>
              <a:rPr lang="en-US" altLang="en-US" sz="2000" dirty="0"/>
              <a:t>Average length of stay for OENs</a:t>
            </a:r>
          </a:p>
          <a:p>
            <a:pPr marL="0" indent="0" eaLnBrk="1" hangingPunct="1">
              <a:buClr>
                <a:srgbClr val="F58466"/>
              </a:buClr>
              <a:buNone/>
            </a:pPr>
            <a:endParaRPr lang="en-US" altLang="en-US" sz="2000" dirty="0"/>
          </a:p>
        </p:txBody>
      </p:sp>
      <p:pic>
        <p:nvPicPr>
          <p:cNvPr id="3" name="Picture 2">
            <a:extLst>
              <a:ext uri="{FF2B5EF4-FFF2-40B4-BE49-F238E27FC236}">
                <a16:creationId xmlns:a16="http://schemas.microsoft.com/office/drawing/2014/main" id="{BE61CCEE-0C0D-534A-9E82-B29ECF37B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1996"/>
            <a:ext cx="9144000" cy="1914525"/>
          </a:xfrm>
          <a:prstGeom prst="rect">
            <a:avLst/>
          </a:prstGeom>
        </p:spPr>
      </p:pic>
    </p:spTree>
    <p:extLst>
      <p:ext uri="{BB962C8B-B14F-4D97-AF65-F5344CB8AC3E}">
        <p14:creationId xmlns:p14="http://schemas.microsoft.com/office/powerpoint/2010/main" val="267034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88149" y="162225"/>
            <a:ext cx="6646051" cy="1143000"/>
          </a:xfrm>
          <a:noFill/>
        </p:spPr>
        <p:txBody>
          <a:bodyPr/>
          <a:lstStyle/>
          <a:p>
            <a:pPr algn="l" eaLnBrk="1" hangingPunct="1"/>
            <a:r>
              <a:rPr lang="en-US" sz="3000" b="1" dirty="0">
                <a:solidFill>
                  <a:srgbClr val="F58466"/>
                </a:solidFill>
                <a:latin typeface="Goudy Old Style" pitchFamily="18" charset="0"/>
              </a:rPr>
              <a:t>Illinois Mortality by Type of Opioid</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27</a:t>
            </a:fld>
            <a:endParaRPr lang="en-US"/>
          </a:p>
        </p:txBody>
      </p:sp>
      <p:sp>
        <p:nvSpPr>
          <p:cNvPr id="2" name="Rectangle 1"/>
          <p:cNvSpPr/>
          <p:nvPr/>
        </p:nvSpPr>
        <p:spPr>
          <a:xfrm>
            <a:off x="4114800" y="6538932"/>
            <a:ext cx="5410200" cy="646331"/>
          </a:xfrm>
          <a:prstGeom prst="rect">
            <a:avLst/>
          </a:prstGeom>
        </p:spPr>
        <p:txBody>
          <a:bodyPr wrap="square">
            <a:spAutoFit/>
          </a:bodyPr>
          <a:lstStyle/>
          <a:p>
            <a:r>
              <a:rPr lang="en-US" dirty="0">
                <a:hlinkClick r:id="rId3"/>
              </a:rPr>
              <a:t>https://idph.illinois.gov/OpioidDataDashboard/</a:t>
            </a:r>
            <a:endParaRPr lang="en-US" dirty="0"/>
          </a:p>
          <a:p>
            <a:endParaRPr lang="en-US"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822" y="1676400"/>
            <a:ext cx="7738370" cy="4259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6959" y="2032059"/>
            <a:ext cx="2495550" cy="1505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rot="16200000">
            <a:off x="-1134151" y="3621411"/>
            <a:ext cx="2637634" cy="369332"/>
          </a:xfrm>
          <a:prstGeom prst="rect">
            <a:avLst/>
          </a:prstGeom>
          <a:noFill/>
        </p:spPr>
        <p:txBody>
          <a:bodyPr wrap="square" rtlCol="0">
            <a:spAutoFit/>
          </a:bodyPr>
          <a:lstStyle/>
          <a:p>
            <a:pPr algn="ctr"/>
            <a:r>
              <a:rPr lang="en-US" dirty="0"/>
              <a:t>Mortality</a:t>
            </a:r>
          </a:p>
        </p:txBody>
      </p:sp>
      <p:sp>
        <p:nvSpPr>
          <p:cNvPr id="14" name="TextBox 13"/>
          <p:cNvSpPr txBox="1"/>
          <p:nvPr/>
        </p:nvSpPr>
        <p:spPr>
          <a:xfrm>
            <a:off x="369332" y="6106748"/>
            <a:ext cx="5132711" cy="369332"/>
          </a:xfrm>
          <a:prstGeom prst="rect">
            <a:avLst/>
          </a:prstGeom>
          <a:noFill/>
        </p:spPr>
        <p:txBody>
          <a:bodyPr wrap="square" rtlCol="0">
            <a:spAutoFit/>
          </a:bodyPr>
          <a:lstStyle/>
          <a:p>
            <a:pPr algn="ctr"/>
            <a:r>
              <a:rPr lang="en-US" dirty="0"/>
              <a:t>Year</a:t>
            </a:r>
          </a:p>
        </p:txBody>
      </p:sp>
    </p:spTree>
    <p:extLst>
      <p:ext uri="{BB962C8B-B14F-4D97-AF65-F5344CB8AC3E}">
        <p14:creationId xmlns:p14="http://schemas.microsoft.com/office/powerpoint/2010/main" val="308554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88149" y="162225"/>
            <a:ext cx="6538288" cy="520111"/>
          </a:xfrm>
          <a:noFill/>
        </p:spPr>
        <p:txBody>
          <a:bodyPr/>
          <a:lstStyle/>
          <a:p>
            <a:pPr algn="l" eaLnBrk="1" hangingPunct="1"/>
            <a:r>
              <a:rPr lang="en-US" sz="3600" b="1" dirty="0">
                <a:solidFill>
                  <a:srgbClr val="F58466"/>
                </a:solidFill>
                <a:latin typeface="Goudy Old Style" pitchFamily="18" charset="0"/>
              </a:rPr>
              <a:t>Illinois Fatal Overdose Rate, 2018</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28</a:t>
            </a:fld>
            <a:endParaRPr lang="en-US"/>
          </a:p>
        </p:txBody>
      </p:sp>
      <p:sp>
        <p:nvSpPr>
          <p:cNvPr id="2" name="Rectangle 1"/>
          <p:cNvSpPr/>
          <p:nvPr/>
        </p:nvSpPr>
        <p:spPr>
          <a:xfrm>
            <a:off x="4114800" y="6538932"/>
            <a:ext cx="5410200" cy="646331"/>
          </a:xfrm>
          <a:prstGeom prst="rect">
            <a:avLst/>
          </a:prstGeom>
        </p:spPr>
        <p:txBody>
          <a:bodyPr wrap="square">
            <a:spAutoFit/>
          </a:bodyPr>
          <a:lstStyle/>
          <a:p>
            <a:r>
              <a:rPr lang="en-US" dirty="0">
                <a:hlinkClick r:id="rId3"/>
              </a:rPr>
              <a:t>https://idph.illinois.gov/OpioidDataDashboard/</a:t>
            </a:r>
            <a:endParaRPr lang="en-US" dirty="0"/>
          </a:p>
          <a:p>
            <a:endParaRPr lang="en-US"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2657" y="914400"/>
            <a:ext cx="3733800" cy="5261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5130987" y="4715545"/>
            <a:ext cx="1695450" cy="1019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778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a:solidFill>
                  <a:srgbClr val="F58466"/>
                </a:solidFill>
                <a:latin typeface="Goudy Old Style" pitchFamily="18" charset="0"/>
              </a:rPr>
              <a:t>Key Strategies for Success</a:t>
            </a:r>
            <a:br>
              <a:rPr lang="en-US" b="1" dirty="0">
                <a:solidFill>
                  <a:srgbClr val="F58466"/>
                </a:solidFill>
                <a:latin typeface="Goudy Old Style" pitchFamily="18" charset="0"/>
              </a:rPr>
            </a:br>
            <a:r>
              <a:rPr lang="en-US" b="1" dirty="0">
                <a:solidFill>
                  <a:srgbClr val="F58466"/>
                </a:solidFill>
                <a:latin typeface="Goudy Old Style" pitchFamily="18" charset="0"/>
              </a:rPr>
              <a:t>Across Perinatal Networks!</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04800" y="1744789"/>
            <a:ext cx="5562600" cy="5181600"/>
          </a:xfrm>
        </p:spPr>
        <p:txBody>
          <a:bodyPr>
            <a:normAutofit/>
          </a:bodyPr>
          <a:lstStyle/>
          <a:p>
            <a:r>
              <a:rPr lang="en-US" sz="2800" dirty="0"/>
              <a:t>ILPQC partnered with perinatal network administrators to co-facilitate MNO-Neonatal Regional Strategies for Success sessions for almost all 10 Perinatal Networks!</a:t>
            </a:r>
          </a:p>
          <a:p>
            <a:r>
              <a:rPr lang="en-US" sz="2800" dirty="0"/>
              <a:t>Hospitals worked together to develop network-specific goals.</a:t>
            </a:r>
            <a:endParaRPr lang="en-US" sz="2400"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29</a:t>
            </a:fld>
            <a:endParaRPr lang="en-US"/>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9502" y="2170800"/>
            <a:ext cx="2924203" cy="4098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1539895"/>
            <a:ext cx="1205702" cy="1679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672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1"/>
            <a:ext cx="8229600" cy="869951"/>
          </a:xfrm>
          <a:noFill/>
        </p:spPr>
        <p:txBody>
          <a:bodyPr/>
          <a:lstStyle/>
          <a:p>
            <a:r>
              <a:rPr lang="en-US" sz="4000" dirty="0">
                <a:solidFill>
                  <a:srgbClr val="F58466"/>
                </a:solidFill>
                <a:latin typeface="Goudy Old Style" pitchFamily="18" charset="0"/>
              </a:rPr>
              <a:t>Conference Objectives</a:t>
            </a:r>
          </a:p>
        </p:txBody>
      </p:sp>
      <p:sp>
        <p:nvSpPr>
          <p:cNvPr id="7" name="Content Placeholder 2"/>
          <p:cNvSpPr txBox="1">
            <a:spLocks/>
          </p:cNvSpPr>
          <p:nvPr/>
        </p:nvSpPr>
        <p:spPr bwMode="auto">
          <a:xfrm>
            <a:off x="612648" y="13716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l" defTabSz="914400" rtl="0" eaLnBrk="1" fontAlgn="base" latinLnBrk="0" hangingPunct="1">
              <a:lnSpc>
                <a:spcPct val="100000"/>
              </a:lnSpc>
              <a:spcBef>
                <a:spcPts val="700"/>
              </a:spcBef>
              <a:spcAft>
                <a:spcPct val="0"/>
              </a:spcAft>
              <a:buClr>
                <a:srgbClr val="F58466"/>
              </a:buClr>
              <a:buSzPct val="60000"/>
              <a:tabLst/>
              <a:defRPr/>
            </a:pPr>
            <a:r>
              <a:rPr lang="en-US" sz="2900" dirty="0">
                <a:latin typeface="+mn-lt"/>
                <a:ea typeface="+mn-ea"/>
              </a:rPr>
              <a:t>Participants will self-report understanding:</a:t>
            </a:r>
          </a:p>
          <a:p>
            <a:pPr marL="457200" indent="-457200" eaLnBrk="1" hangingPunct="1">
              <a:spcBef>
                <a:spcPts val="700"/>
              </a:spcBef>
              <a:buClr>
                <a:srgbClr val="F58466"/>
              </a:buClr>
              <a:buSzPct val="60000"/>
              <a:buFont typeface="Arial" pitchFamily="34" charset="0"/>
              <a:buChar char="•"/>
              <a:defRPr/>
            </a:pPr>
            <a:r>
              <a:rPr lang="en-US" sz="2900" dirty="0">
                <a:latin typeface="+mn-lt"/>
                <a:ea typeface="+mn-ea"/>
              </a:rPr>
              <a:t>Systematic engagement of neonatal providers in the implementation of MNO-Neonatal Key Strategies for Success</a:t>
            </a:r>
          </a:p>
          <a:p>
            <a:pPr marL="457200" indent="-457200" eaLnBrk="1" hangingPunct="1">
              <a:spcBef>
                <a:spcPts val="700"/>
              </a:spcBef>
              <a:buClr>
                <a:srgbClr val="F58466"/>
              </a:buClr>
              <a:buSzPct val="60000"/>
              <a:buFont typeface="Arial" pitchFamily="34" charset="0"/>
              <a:buChar char="•"/>
              <a:defRPr/>
            </a:pPr>
            <a:r>
              <a:rPr lang="en-US" sz="2900" dirty="0">
                <a:latin typeface="+mn-lt"/>
                <a:ea typeface="+mn-ea"/>
              </a:rPr>
              <a:t>Identification of opportunities and strategies to effectively plan and implement a perinatal quality improvement project that addresses neonatal antibiotic stewardship </a:t>
            </a:r>
          </a:p>
          <a:p>
            <a:pPr marL="914400" lvl="1" indent="-457200" eaLnBrk="1" hangingPunct="1">
              <a:spcBef>
                <a:spcPts val="700"/>
              </a:spcBef>
              <a:buClr>
                <a:srgbClr val="F58466"/>
              </a:buClr>
              <a:buSzPct val="60000"/>
              <a:buFont typeface="Arial" pitchFamily="34" charset="0"/>
              <a:buChar char="•"/>
              <a:defRPr/>
            </a:pPr>
            <a:endParaRPr kumimoji="0" lang="en-US" sz="2900" b="0" i="0" u="none" strike="noStrike" kern="1200" cap="none"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9676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97BD-2B67-457C-AC1E-E7376A5E3B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9E7FAA-0FAF-48D5-B2DA-4CCC9246305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C6E63CC-16ED-4A89-B6FE-9B11D773F047}"/>
              </a:ext>
            </a:extLst>
          </p:cNvPr>
          <p:cNvSpPr>
            <a:spLocks noGrp="1"/>
          </p:cNvSpPr>
          <p:nvPr>
            <p:ph type="sldNum" sz="quarter" idx="12"/>
          </p:nvPr>
        </p:nvSpPr>
        <p:spPr/>
        <p:txBody>
          <a:bodyPr/>
          <a:lstStyle/>
          <a:p>
            <a:pPr>
              <a:defRPr/>
            </a:pPr>
            <a:fld id="{DCEF23B2-1968-4158-BBF8-33ADF3172235}" type="slidenum">
              <a:rPr lang="en-US" altLang="en-US" smtClean="0"/>
              <a:pPr>
                <a:defRPr/>
              </a:pPr>
              <a:t>30</a:t>
            </a:fld>
            <a:endParaRPr lang="en-US" altLang="en-US"/>
          </a:p>
        </p:txBody>
      </p:sp>
    </p:spTree>
    <p:extLst>
      <p:ext uri="{BB962C8B-B14F-4D97-AF65-F5344CB8AC3E}">
        <p14:creationId xmlns:p14="http://schemas.microsoft.com/office/powerpoint/2010/main" val="192130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354C-AC97-4ED0-8B58-FC37D9C4B32F}"/>
              </a:ext>
            </a:extLst>
          </p:cNvPr>
          <p:cNvSpPr>
            <a:spLocks noGrp="1"/>
          </p:cNvSpPr>
          <p:nvPr>
            <p:ph type="title"/>
          </p:nvPr>
        </p:nvSpPr>
        <p:spPr/>
        <p:txBody>
          <a:bodyPr/>
          <a:lstStyle/>
          <a:p>
            <a:r>
              <a:rPr lang="en-US" dirty="0">
                <a:solidFill>
                  <a:srgbClr val="F58466"/>
                </a:solidFill>
                <a:latin typeface="Goudy Old Style" panose="02020502050305020303" pitchFamily="18" charset="0"/>
              </a:rPr>
              <a:t>a look back:</a:t>
            </a:r>
            <a:br>
              <a:rPr lang="en-US" dirty="0">
                <a:solidFill>
                  <a:srgbClr val="F58466"/>
                </a:solidFill>
                <a:latin typeface="Goudy Old Style" panose="02020502050305020303" pitchFamily="18" charset="0"/>
              </a:rPr>
            </a:br>
            <a:r>
              <a:rPr lang="en-US" dirty="0">
                <a:solidFill>
                  <a:srgbClr val="F58466"/>
                </a:solidFill>
                <a:latin typeface="Goudy Old Style" panose="02020502050305020303" pitchFamily="18" charset="0"/>
              </a:rPr>
              <a:t>face-2-face Survey, May 2018</a:t>
            </a:r>
          </a:p>
        </p:txBody>
      </p:sp>
      <p:sp>
        <p:nvSpPr>
          <p:cNvPr id="3" name="Text Placeholder 2">
            <a:extLst>
              <a:ext uri="{FF2B5EF4-FFF2-40B4-BE49-F238E27FC236}">
                <a16:creationId xmlns:a16="http://schemas.microsoft.com/office/drawing/2014/main" id="{9931B699-10E7-4499-AA5F-5327A92DE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74D717-2BB8-4AB6-BF4C-5CD7FAAC504B}"/>
              </a:ext>
            </a:extLst>
          </p:cNvPr>
          <p:cNvSpPr>
            <a:spLocks noGrp="1"/>
          </p:cNvSpPr>
          <p:nvPr>
            <p:ph type="sldNum" sz="quarter" idx="12"/>
          </p:nvPr>
        </p:nvSpPr>
        <p:spPr/>
        <p:txBody>
          <a:bodyPr/>
          <a:lstStyle/>
          <a:p>
            <a:pPr>
              <a:defRPr/>
            </a:pPr>
            <a:fld id="{74AF8077-2CE4-4A8C-806A-F9B27078C005}" type="slidenum">
              <a:rPr lang="en-US" altLang="en-US" smtClean="0"/>
              <a:pPr>
                <a:defRPr/>
              </a:pPr>
              <a:t>31</a:t>
            </a:fld>
            <a:endParaRPr lang="en-US" altLang="en-US"/>
          </a:p>
        </p:txBody>
      </p:sp>
    </p:spTree>
    <p:extLst>
      <p:ext uri="{BB962C8B-B14F-4D97-AF65-F5344CB8AC3E}">
        <p14:creationId xmlns:p14="http://schemas.microsoft.com/office/powerpoint/2010/main" val="2428943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381000"/>
            <a:ext cx="7086600" cy="762000"/>
          </a:xfrm>
          <a:prstGeom prst="rect">
            <a:avLst/>
          </a:prstGeom>
        </p:spPr>
        <p:txBody>
          <a:bodyPr/>
          <a:lstStyle/>
          <a:p>
            <a:pPr lvl="0" eaLnBrk="1" hangingPunct="1">
              <a:defRPr/>
            </a:pPr>
            <a:r>
              <a:rPr lang="en-US" altLang="en-US" sz="3600" b="1" dirty="0">
                <a:solidFill>
                  <a:srgbClr val="F58466"/>
                </a:solidFill>
                <a:latin typeface="Goudy Old Style" pitchFamily="18" charset="0"/>
                <a:cs typeface="MS PGothic" charset="0"/>
              </a:rPr>
              <a:t>NAS Assessment Tools, 2018</a:t>
            </a:r>
          </a:p>
        </p:txBody>
      </p:sp>
      <p:graphicFrame>
        <p:nvGraphicFramePr>
          <p:cNvPr id="5" name="Chart 4"/>
          <p:cNvGraphicFramePr/>
          <p:nvPr>
            <p:extLst>
              <p:ext uri="{D42A27DB-BD31-4B8C-83A1-F6EECF244321}">
                <p14:modId xmlns:p14="http://schemas.microsoft.com/office/powerpoint/2010/main" val="3517303986"/>
              </p:ext>
            </p:extLst>
          </p:nvPr>
        </p:nvGraphicFramePr>
        <p:xfrm>
          <a:off x="304800" y="16764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031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457200"/>
            <a:ext cx="7086600" cy="762000"/>
          </a:xfrm>
          <a:prstGeom prst="rect">
            <a:avLst/>
          </a:prstGeom>
        </p:spPr>
        <p:txBody>
          <a:bodyPr/>
          <a:lstStyle/>
          <a:p>
            <a:pPr lvl="0" eaLnBrk="1" hangingPunct="1">
              <a:defRPr/>
            </a:pPr>
            <a:r>
              <a:rPr lang="en-US" altLang="en-US" sz="3200" b="1" dirty="0">
                <a:solidFill>
                  <a:srgbClr val="F58466"/>
                </a:solidFill>
                <a:latin typeface="Goudy Old Style" pitchFamily="18" charset="0"/>
                <a:cs typeface="MS PGothic" charset="0"/>
              </a:rPr>
              <a:t>Rooming-In After Maternal Discharge</a:t>
            </a:r>
          </a:p>
          <a:p>
            <a:pPr lvl="0" eaLnBrk="1" hangingPunct="1">
              <a:defRPr/>
            </a:pPr>
            <a:r>
              <a:rPr lang="en-US" altLang="en-US" sz="3200" b="1" dirty="0">
                <a:solidFill>
                  <a:srgbClr val="F58466"/>
                </a:solidFill>
                <a:latin typeface="Goudy Old Style" pitchFamily="18" charset="0"/>
                <a:cs typeface="MS PGothic" charset="0"/>
              </a:rPr>
              <a:t>2018</a:t>
            </a:r>
          </a:p>
        </p:txBody>
      </p:sp>
      <p:graphicFrame>
        <p:nvGraphicFramePr>
          <p:cNvPr id="5" name="Chart 4"/>
          <p:cNvGraphicFramePr/>
          <p:nvPr>
            <p:extLst>
              <p:ext uri="{D42A27DB-BD31-4B8C-83A1-F6EECF244321}">
                <p14:modId xmlns:p14="http://schemas.microsoft.com/office/powerpoint/2010/main" val="132284507"/>
              </p:ext>
            </p:extLst>
          </p:nvPr>
        </p:nvGraphicFramePr>
        <p:xfrm>
          <a:off x="304800" y="140208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669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28600"/>
            <a:ext cx="7086600" cy="1066800"/>
          </a:xfrm>
          <a:prstGeom prst="rect">
            <a:avLst/>
          </a:prstGeom>
        </p:spPr>
        <p:txBody>
          <a:bodyPr/>
          <a:lstStyle/>
          <a:p>
            <a:pPr lvl="0" eaLnBrk="1" hangingPunct="1">
              <a:defRPr/>
            </a:pPr>
            <a:r>
              <a:rPr lang="en-US" altLang="en-US" sz="3200" b="1" dirty="0">
                <a:solidFill>
                  <a:srgbClr val="F58466"/>
                </a:solidFill>
                <a:latin typeface="Goudy Old Style" pitchFamily="18" charset="0"/>
                <a:cs typeface="MS PGothic" charset="0"/>
              </a:rPr>
              <a:t>Engaging Mother &amp; Family in Care of Opioid-Exposed Newborns</a:t>
            </a:r>
          </a:p>
        </p:txBody>
      </p:sp>
      <p:graphicFrame>
        <p:nvGraphicFramePr>
          <p:cNvPr id="4" name="Chart 3"/>
          <p:cNvGraphicFramePr/>
          <p:nvPr>
            <p:extLst>
              <p:ext uri="{D42A27DB-BD31-4B8C-83A1-F6EECF244321}">
                <p14:modId xmlns:p14="http://schemas.microsoft.com/office/powerpoint/2010/main" val="1334503396"/>
              </p:ext>
            </p:extLst>
          </p:nvPr>
        </p:nvGraphicFramePr>
        <p:xfrm>
          <a:off x="304800" y="16002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91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304800"/>
            <a:ext cx="7086600" cy="838200"/>
          </a:xfrm>
          <a:prstGeom prst="rect">
            <a:avLst/>
          </a:prstGeom>
        </p:spPr>
        <p:txBody>
          <a:bodyPr/>
          <a:lstStyle/>
          <a:p>
            <a:pPr lvl="0" eaLnBrk="1" hangingPunct="1">
              <a:defRPr/>
            </a:pPr>
            <a:r>
              <a:rPr lang="en-US" altLang="en-US" sz="3600" b="1" dirty="0">
                <a:solidFill>
                  <a:srgbClr val="F58466"/>
                </a:solidFill>
                <a:latin typeface="Goudy Old Style" pitchFamily="18" charset="0"/>
                <a:cs typeface="MS PGothic" charset="0"/>
              </a:rPr>
              <a:t>Breastfeeding Contraindications</a:t>
            </a:r>
          </a:p>
        </p:txBody>
      </p:sp>
      <p:graphicFrame>
        <p:nvGraphicFramePr>
          <p:cNvPr id="4" name="Chart 3"/>
          <p:cNvGraphicFramePr/>
          <p:nvPr/>
        </p:nvGraphicFramePr>
        <p:xfrm>
          <a:off x="304800" y="13716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55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6324600" cy="1143000"/>
          </a:xfrm>
        </p:spPr>
        <p:txBody>
          <a:bodyPr/>
          <a:lstStyle/>
          <a:p>
            <a:pPr algn="l" eaLnBrk="1" hangingPunct="1"/>
            <a:r>
              <a:rPr lang="en-US" sz="4500" b="1" dirty="0">
                <a:solidFill>
                  <a:srgbClr val="F58466"/>
                </a:solidFill>
                <a:latin typeface="Goudy Old Style" pitchFamily="18" charset="0"/>
              </a:rPr>
              <a:t>MNO Barriers</a:t>
            </a:r>
          </a:p>
        </p:txBody>
      </p:sp>
      <p:sp>
        <p:nvSpPr>
          <p:cNvPr id="4" name="Content Placeholder 2"/>
          <p:cNvSpPr>
            <a:spLocks noGrp="1"/>
          </p:cNvSpPr>
          <p:nvPr>
            <p:ph idx="1"/>
          </p:nvPr>
        </p:nvSpPr>
        <p:spPr>
          <a:xfrm>
            <a:off x="457200" y="1752600"/>
            <a:ext cx="8229600" cy="4525963"/>
          </a:xfrm>
        </p:spPr>
        <p:txBody>
          <a:bodyPr/>
          <a:lstStyle/>
          <a:p>
            <a:pPr>
              <a:buClr>
                <a:srgbClr val="F58466"/>
              </a:buClr>
            </a:pPr>
            <a:r>
              <a:rPr lang="en-US" dirty="0"/>
              <a:t>Facilitating buy-in</a:t>
            </a:r>
          </a:p>
          <a:p>
            <a:pPr>
              <a:buClr>
                <a:srgbClr val="F58466"/>
              </a:buClr>
            </a:pPr>
            <a:r>
              <a:rPr lang="en-US" dirty="0"/>
              <a:t>Providing stigma and bias education </a:t>
            </a:r>
          </a:p>
          <a:p>
            <a:pPr>
              <a:buClr>
                <a:srgbClr val="F58466"/>
              </a:buClr>
            </a:pPr>
            <a:r>
              <a:rPr lang="en-US" dirty="0"/>
              <a:t>Accessing resources to facilitate rooming-in</a:t>
            </a:r>
          </a:p>
          <a:p>
            <a:pPr>
              <a:buClr>
                <a:srgbClr val="F58466"/>
              </a:buClr>
            </a:pPr>
            <a:r>
              <a:rPr lang="en-US" dirty="0"/>
              <a:t>Changing culture with a limited patient population</a:t>
            </a:r>
          </a:p>
          <a:p>
            <a:pPr>
              <a:buClr>
                <a:srgbClr val="F58466"/>
              </a:buClr>
            </a:pPr>
            <a:endParaRPr lang="en-US" sz="2800" dirty="0"/>
          </a:p>
        </p:txBody>
      </p:sp>
    </p:spTree>
    <p:extLst>
      <p:ext uri="{BB962C8B-B14F-4D97-AF65-F5344CB8AC3E}">
        <p14:creationId xmlns:p14="http://schemas.microsoft.com/office/powerpoint/2010/main" val="144242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6324600" cy="1143000"/>
          </a:xfrm>
        </p:spPr>
        <p:txBody>
          <a:bodyPr/>
          <a:lstStyle/>
          <a:p>
            <a:pPr algn="l" eaLnBrk="1" hangingPunct="1"/>
            <a:r>
              <a:rPr lang="en-US" sz="4500" b="1" dirty="0">
                <a:solidFill>
                  <a:srgbClr val="F58466"/>
                </a:solidFill>
                <a:latin typeface="Goudy Old Style" pitchFamily="18" charset="0"/>
              </a:rPr>
              <a:t>MNO 2018-2020 Topics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86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6324600" cy="1143000"/>
          </a:xfrm>
        </p:spPr>
        <p:txBody>
          <a:bodyPr/>
          <a:lstStyle/>
          <a:p>
            <a:pPr algn="l" eaLnBrk="1" hangingPunct="1"/>
            <a:r>
              <a:rPr lang="en-US" sz="4500" b="1" dirty="0">
                <a:solidFill>
                  <a:srgbClr val="F58466"/>
                </a:solidFill>
                <a:latin typeface="Goudy Old Style" pitchFamily="18" charset="0"/>
              </a:rPr>
              <a:t>MNO Team Calls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739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a:solidFill>
                  <a:srgbClr val="F58466"/>
                </a:solidFill>
                <a:latin typeface="Goudy Old Style" pitchFamily="18" charset="0"/>
              </a:rPr>
              <a:t>Strong Foundations for Success:</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MNO Structure Measures in Place!</a:t>
            </a:r>
          </a:p>
        </p:txBody>
      </p:sp>
      <p:sp>
        <p:nvSpPr>
          <p:cNvPr id="11" name="TextBox 10"/>
          <p:cNvSpPr txBox="1"/>
          <p:nvPr/>
        </p:nvSpPr>
        <p:spPr>
          <a:xfrm>
            <a:off x="367087" y="1224071"/>
            <a:ext cx="3747713" cy="646331"/>
          </a:xfrm>
          <a:prstGeom prst="rect">
            <a:avLst/>
          </a:prstGeom>
          <a:noFill/>
        </p:spPr>
        <p:txBody>
          <a:bodyPr wrap="square" rtlCol="0">
            <a:spAutoFit/>
          </a:bodyPr>
          <a:lstStyle/>
          <a:p>
            <a:r>
              <a:rPr lang="en-US" dirty="0"/>
              <a:t>86% of teams have a prenatal consult protocol in place</a:t>
            </a:r>
          </a:p>
        </p:txBody>
      </p:sp>
      <p:sp>
        <p:nvSpPr>
          <p:cNvPr id="19" name="TextBox 18"/>
          <p:cNvSpPr txBox="1"/>
          <p:nvPr/>
        </p:nvSpPr>
        <p:spPr>
          <a:xfrm>
            <a:off x="4876800" y="1223776"/>
            <a:ext cx="3921869" cy="646331"/>
          </a:xfrm>
          <a:prstGeom prst="rect">
            <a:avLst/>
          </a:prstGeom>
          <a:noFill/>
        </p:spPr>
        <p:txBody>
          <a:bodyPr wrap="square" rtlCol="0">
            <a:spAutoFit/>
          </a:bodyPr>
          <a:lstStyle/>
          <a:p>
            <a:r>
              <a:rPr lang="en-US" dirty="0"/>
              <a:t>86% of teams have a non-pharm protocol in place</a:t>
            </a:r>
          </a:p>
        </p:txBody>
      </p:sp>
      <p:sp>
        <p:nvSpPr>
          <p:cNvPr id="21" name="TextBox 20"/>
          <p:cNvSpPr txBox="1"/>
          <p:nvPr/>
        </p:nvSpPr>
        <p:spPr>
          <a:xfrm>
            <a:off x="407469" y="4014179"/>
            <a:ext cx="3639237" cy="646331"/>
          </a:xfrm>
          <a:prstGeom prst="rect">
            <a:avLst/>
          </a:prstGeom>
          <a:noFill/>
        </p:spPr>
        <p:txBody>
          <a:bodyPr wrap="square" rtlCol="0">
            <a:spAutoFit/>
          </a:bodyPr>
          <a:lstStyle/>
          <a:p>
            <a:r>
              <a:rPr lang="en-US" dirty="0"/>
              <a:t>90% of teams have a pharm protocol in place</a:t>
            </a:r>
          </a:p>
        </p:txBody>
      </p:sp>
      <p:sp>
        <p:nvSpPr>
          <p:cNvPr id="22" name="TextBox 21"/>
          <p:cNvSpPr txBox="1"/>
          <p:nvPr/>
        </p:nvSpPr>
        <p:spPr>
          <a:xfrm>
            <a:off x="4876800" y="4008553"/>
            <a:ext cx="4107650" cy="646331"/>
          </a:xfrm>
          <a:prstGeom prst="rect">
            <a:avLst/>
          </a:prstGeom>
          <a:noFill/>
        </p:spPr>
        <p:txBody>
          <a:bodyPr wrap="square" rtlCol="0">
            <a:spAutoFit/>
          </a:bodyPr>
          <a:lstStyle/>
          <a:p>
            <a:r>
              <a:rPr lang="en-US" dirty="0"/>
              <a:t>89% of teams have a discharge protocol in place</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363" y="1870107"/>
            <a:ext cx="3541748" cy="209229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6255" y="1921886"/>
            <a:ext cx="3570993" cy="2092293"/>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362" y="4701017"/>
            <a:ext cx="3541749" cy="2092293"/>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69291" y="4654884"/>
            <a:ext cx="3536885" cy="2136825"/>
          </a:xfrm>
          <a:prstGeom prst="rect">
            <a:avLst/>
          </a:prstGeom>
        </p:spPr>
      </p:pic>
    </p:spTree>
    <p:extLst>
      <p:ext uri="{BB962C8B-B14F-4D97-AF65-F5344CB8AC3E}">
        <p14:creationId xmlns:p14="http://schemas.microsoft.com/office/powerpoint/2010/main" val="59169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229600" cy="990600"/>
          </a:xfrm>
          <a:noFill/>
        </p:spPr>
        <p:txBody>
          <a:bodyPr>
            <a:normAutofit/>
          </a:bodyPr>
          <a:lstStyle/>
          <a:p>
            <a:r>
              <a:rPr lang="en-US" sz="4000" b="1" dirty="0">
                <a:solidFill>
                  <a:srgbClr val="F58466"/>
                </a:solidFill>
                <a:latin typeface="Goudy Old Style" pitchFamily="18" charset="0"/>
              </a:rPr>
              <a:t>ONA Approval Statement</a:t>
            </a:r>
            <a:endParaRPr lang="en-US" sz="4000" dirty="0">
              <a:solidFill>
                <a:srgbClr val="F58466"/>
              </a:solidFill>
            </a:endParaRPr>
          </a:p>
        </p:txBody>
      </p:sp>
      <p:sp>
        <p:nvSpPr>
          <p:cNvPr id="8" name="Content Placeholder 2"/>
          <p:cNvSpPr txBox="1">
            <a:spLocks/>
          </p:cNvSpPr>
          <p:nvPr/>
        </p:nvSpPr>
        <p:spPr bwMode="auto">
          <a:xfrm>
            <a:off x="914401" y="1872729"/>
            <a:ext cx="7467600" cy="3842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lvl="0" algn="ctr" eaLnBrk="1" hangingPunct="1">
              <a:spcBef>
                <a:spcPts val="700"/>
              </a:spcBef>
              <a:buClr>
                <a:schemeClr val="accent2"/>
              </a:buClr>
              <a:buSzPct val="60000"/>
              <a:defRPr/>
            </a:pPr>
            <a:r>
              <a:rPr lang="en-US" sz="2800" dirty="0">
                <a:latin typeface="+mj-lt"/>
              </a:rPr>
              <a:t>This activity will provide 5.00 contact hours</a:t>
            </a:r>
            <a:endParaRPr kumimoji="0" lang="en-US" sz="2800" b="0" i="0" u="none" strike="noStrike" kern="1200" cap="none" spc="0" normalizeH="0" baseline="0" noProof="0" dirty="0">
              <a:ln>
                <a:noFill/>
              </a:ln>
              <a:solidFill>
                <a:schemeClr val="tx1"/>
              </a:solidFill>
              <a:effectLst/>
              <a:uLnTx/>
              <a:uFillTx/>
              <a:latin typeface="+mj-lt"/>
              <a:ea typeface="+mn-ea"/>
            </a:endParaRPr>
          </a:p>
          <a:p>
            <a:pPr lvl="0" algn="ctr" eaLnBrk="1" hangingPunct="1">
              <a:spcBef>
                <a:spcPts val="700"/>
              </a:spcBef>
              <a:buClr>
                <a:schemeClr val="accent2"/>
              </a:buClr>
              <a:buSzPct val="60000"/>
              <a:defRPr/>
            </a:pPr>
            <a:endParaRPr lang="en-US" sz="2800" noProof="0" dirty="0">
              <a:latin typeface="+mn-lt"/>
              <a:ea typeface="+mn-ea"/>
            </a:endParaRPr>
          </a:p>
          <a:p>
            <a:pPr lvl="0" algn="ctr" eaLnBrk="1" hangingPunct="1">
              <a:spcBef>
                <a:spcPts val="700"/>
              </a:spcBef>
              <a:buClr>
                <a:schemeClr val="accent2"/>
              </a:buClr>
              <a:buSzPct val="60000"/>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This continuing nursing education activity was approved by the Ohio Nurses Association, an accredited approver by the American Nurses Credentialing Center’s Commission on </a:t>
            </a:r>
            <a:r>
              <a:rPr lang="en-US" sz="2800" dirty="0">
                <a:latin typeface="+mn-lt"/>
                <a:ea typeface="+mn-ea"/>
              </a:rPr>
              <a:t>Accreditation (OBN-001-91)</a:t>
            </a:r>
          </a:p>
          <a:p>
            <a:pPr lvl="0" algn="ctr" eaLnBrk="1" hangingPunct="1">
              <a:spcBef>
                <a:spcPts val="700"/>
              </a:spcBef>
              <a:buClr>
                <a:schemeClr val="accent2"/>
              </a:buClr>
              <a:buSzPct val="60000"/>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Approval valid</a:t>
            </a:r>
            <a:r>
              <a:rPr kumimoji="0" lang="en-US" sz="2800" b="0" i="0" u="none" strike="noStrike" kern="1200" cap="none" spc="0" normalizeH="0" noProof="0" dirty="0">
                <a:ln>
                  <a:noFill/>
                </a:ln>
                <a:solidFill>
                  <a:schemeClr val="tx1"/>
                </a:solidFill>
                <a:effectLst/>
                <a:uLnTx/>
                <a:uFillTx/>
                <a:latin typeface="+mn-lt"/>
                <a:ea typeface="+mn-ea"/>
                <a:cs typeface="+mn-cs"/>
              </a:rPr>
              <a:t> through (5/21/2022)</a:t>
            </a:r>
          </a:p>
          <a:p>
            <a:pPr lvl="0" algn="ctr" eaLnBrk="1" hangingPunct="1">
              <a:spcBef>
                <a:spcPts val="700"/>
              </a:spcBef>
              <a:buClr>
                <a:schemeClr val="accent2"/>
              </a:buClr>
              <a:buSzPct val="60000"/>
              <a:defRPr/>
            </a:pPr>
            <a:r>
              <a:rPr kumimoji="0" lang="en-US" sz="2800" b="0" i="0" u="none" strike="noStrike" kern="1200" cap="none" spc="0" normalizeH="0" noProof="0" dirty="0">
                <a:ln>
                  <a:noFill/>
                </a:ln>
                <a:solidFill>
                  <a:schemeClr val="tx1"/>
                </a:solidFill>
                <a:effectLst/>
                <a:uLnTx/>
                <a:uFillTx/>
                <a:latin typeface="+mn-lt"/>
                <a:ea typeface="+mn-ea"/>
                <a:cs typeface="+mn-cs"/>
              </a:rPr>
              <a:t> </a:t>
            </a:r>
            <a:r>
              <a:rPr lang="en-US" sz="2800" dirty="0">
                <a:latin typeface="+mn-lt"/>
                <a:ea typeface="+mn-ea"/>
              </a:rPr>
              <a:t>ONA Activity # 2020-0000000280</a:t>
            </a:r>
          </a:p>
        </p:txBody>
      </p:sp>
    </p:spTree>
    <p:extLst>
      <p:ext uri="{BB962C8B-B14F-4D97-AF65-F5344CB8AC3E}">
        <p14:creationId xmlns:p14="http://schemas.microsoft.com/office/powerpoint/2010/main" val="158668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 y="0"/>
            <a:ext cx="9144001" cy="6858000"/>
          </a:xfrm>
          <a:prstGeom prst="rect">
            <a:avLst/>
          </a:prstGeom>
        </p:spPr>
      </p:pic>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151591"/>
            <a:ext cx="8229600" cy="1143000"/>
          </a:xfrm>
          <a:noFill/>
        </p:spPr>
        <p:txBody>
          <a:bodyPr/>
          <a:lstStyle/>
          <a:p>
            <a:pPr algn="l" eaLnBrk="1" hangingPunct="1"/>
            <a:r>
              <a:rPr lang="en-US" b="1" dirty="0">
                <a:solidFill>
                  <a:srgbClr val="F58466"/>
                </a:solidFill>
                <a:latin typeface="Goudy Old Style" pitchFamily="18" charset="0"/>
              </a:rPr>
              <a:t>What’s Next: </a:t>
            </a:r>
            <a:br>
              <a:rPr lang="en-US" b="1" dirty="0">
                <a:solidFill>
                  <a:srgbClr val="F58466"/>
                </a:solidFill>
                <a:latin typeface="Goudy Old Style" pitchFamily="18" charset="0"/>
              </a:rPr>
            </a:br>
            <a:r>
              <a:rPr lang="en-US" b="1" dirty="0">
                <a:solidFill>
                  <a:srgbClr val="F58466"/>
                </a:solidFill>
                <a:latin typeface="Goudy Old Style" pitchFamily="18" charset="0"/>
              </a:rPr>
              <a:t>Crossing the Finish Line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40</a:t>
            </a:fld>
            <a:endParaRPr lang="en-US"/>
          </a:p>
        </p:txBody>
      </p:sp>
      <p:sp>
        <p:nvSpPr>
          <p:cNvPr id="12" name="Content Placeholder 11"/>
          <p:cNvSpPr>
            <a:spLocks noGrp="1"/>
          </p:cNvSpPr>
          <p:nvPr>
            <p:ph idx="1"/>
          </p:nvPr>
        </p:nvSpPr>
        <p:spPr>
          <a:xfrm>
            <a:off x="457198" y="1562499"/>
            <a:ext cx="8382001" cy="4525963"/>
          </a:xfrm>
        </p:spPr>
        <p:txBody>
          <a:bodyPr/>
          <a:lstStyle/>
          <a:p>
            <a:pPr>
              <a:buFont typeface="Wingdings" panose="05000000000000000000" pitchFamily="2" charset="2"/>
              <a:buChar char="ü"/>
            </a:pPr>
            <a:r>
              <a:rPr lang="en-US" b="1" dirty="0">
                <a:solidFill>
                  <a:schemeClr val="bg1"/>
                </a:solidFill>
              </a:rPr>
              <a:t>Ensure all Structure Measures are ‘In Place’ </a:t>
            </a:r>
            <a:r>
              <a:rPr lang="en-US" b="1" dirty="0">
                <a:solidFill>
                  <a:schemeClr val="bg1"/>
                </a:solidFill>
                <a:sym typeface="Wingdings" panose="05000000000000000000" pitchFamily="2" charset="2"/>
              </a:rPr>
              <a:t>to sustain the gains, especially during COVID-19!</a:t>
            </a:r>
            <a:endParaRPr lang="en-US" b="1" dirty="0">
              <a:solidFill>
                <a:schemeClr val="bg1"/>
              </a:solidFill>
            </a:endParaRPr>
          </a:p>
          <a:p>
            <a:pPr>
              <a:buFont typeface="Wingdings" panose="05000000000000000000" pitchFamily="2" charset="2"/>
              <a:buChar char="ü"/>
            </a:pPr>
            <a:r>
              <a:rPr lang="en-US" b="1" dirty="0">
                <a:solidFill>
                  <a:schemeClr val="bg1"/>
                </a:solidFill>
              </a:rPr>
              <a:t>Implement Four Key MNO-Neonatal Strategies</a:t>
            </a:r>
          </a:p>
          <a:p>
            <a:pPr>
              <a:buFont typeface="Wingdings" panose="05000000000000000000" pitchFamily="2" charset="2"/>
              <a:buChar char="ü"/>
            </a:pPr>
            <a:r>
              <a:rPr lang="en-US" b="1" dirty="0">
                <a:solidFill>
                  <a:schemeClr val="bg1"/>
                </a:solidFill>
              </a:rPr>
              <a:t>Work to achieve initiative AIMs</a:t>
            </a:r>
          </a:p>
          <a:p>
            <a:pPr>
              <a:buFont typeface="Wingdings" panose="05000000000000000000" pitchFamily="2" charset="2"/>
              <a:buChar char="ü"/>
            </a:pPr>
            <a:r>
              <a:rPr lang="en-US" b="1" dirty="0">
                <a:solidFill>
                  <a:schemeClr val="bg1"/>
                </a:solidFill>
              </a:rPr>
              <a:t>Implement standardized education for providers &amp; nurses</a:t>
            </a:r>
          </a:p>
          <a:p>
            <a:pPr>
              <a:buFont typeface="Wingdings" panose="05000000000000000000" pitchFamily="2" charset="2"/>
              <a:buChar char="ü"/>
            </a:pPr>
            <a:r>
              <a:rPr lang="en-US" b="1" dirty="0">
                <a:solidFill>
                  <a:schemeClr val="bg1"/>
                </a:solidFill>
              </a:rPr>
              <a:t>Share materials/tools with community pediatricians</a:t>
            </a:r>
          </a:p>
          <a:p>
            <a:endParaRPr lang="en-US" b="1" dirty="0">
              <a:solidFill>
                <a:schemeClr val="bg1"/>
              </a:solidFill>
            </a:endParaRPr>
          </a:p>
          <a:p>
            <a:endParaRPr lang="en-US"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69029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a:solidFill>
                  <a:srgbClr val="F58466"/>
                </a:solidFill>
                <a:latin typeface="Goudy Old Style" pitchFamily="18" charset="0"/>
              </a:rPr>
              <a:t>Achieving MNO-OB AIMs!</a:t>
            </a:r>
            <a:br>
              <a:rPr lang="en-US" b="1" dirty="0">
                <a:solidFill>
                  <a:srgbClr val="F58466"/>
                </a:solidFill>
                <a:latin typeface="Goudy Old Style" pitchFamily="18" charset="0"/>
              </a:rPr>
            </a:br>
            <a:r>
              <a:rPr lang="en-US" b="1" dirty="0">
                <a:solidFill>
                  <a:srgbClr val="F58466"/>
                </a:solidFill>
                <a:latin typeface="Goudy Old Style" pitchFamily="18" charset="0"/>
              </a:rPr>
              <a:t>Medication Assisted Treatment</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41</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a:t>During Quarter 4, 2018 (Baseline)…</a:t>
            </a:r>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a:t>As of Quarter 1, 2020…</a:t>
            </a:r>
          </a:p>
        </p:txBody>
      </p:sp>
      <p:pic>
        <p:nvPicPr>
          <p:cNvPr id="5" name="Picture 4"/>
          <p:cNvPicPr>
            <a:picLocks noChangeAspect="1"/>
          </p:cNvPicPr>
          <p:nvPr/>
        </p:nvPicPr>
        <p:blipFill>
          <a:blip r:embed="rId3"/>
          <a:stretch>
            <a:fillRect/>
          </a:stretch>
        </p:blipFill>
        <p:spPr>
          <a:xfrm>
            <a:off x="342900" y="2294373"/>
            <a:ext cx="4162425" cy="3228975"/>
          </a:xfrm>
          <a:prstGeom prst="rect">
            <a:avLst/>
          </a:prstGeom>
        </p:spPr>
      </p:pic>
      <p:sp>
        <p:nvSpPr>
          <p:cNvPr id="8" name="TextBox 7"/>
          <p:cNvSpPr txBox="1"/>
          <p:nvPr/>
        </p:nvSpPr>
        <p:spPr>
          <a:xfrm>
            <a:off x="533400" y="5729009"/>
            <a:ext cx="4038600" cy="923330"/>
          </a:xfrm>
          <a:prstGeom prst="rect">
            <a:avLst/>
          </a:prstGeom>
          <a:noFill/>
        </p:spPr>
        <p:txBody>
          <a:bodyPr wrap="square" rtlCol="0">
            <a:spAutoFit/>
          </a:bodyPr>
          <a:lstStyle/>
          <a:p>
            <a:r>
              <a:rPr lang="en-US" dirty="0"/>
              <a:t>Only </a:t>
            </a:r>
            <a:r>
              <a:rPr lang="en-US" b="1" dirty="0"/>
              <a:t>4 out of 10 </a:t>
            </a:r>
            <a:r>
              <a:rPr lang="en-US" dirty="0"/>
              <a:t>women with OUD were connected to MAT prenatally or by delivery discharge (41%)</a:t>
            </a:r>
          </a:p>
        </p:txBody>
      </p:sp>
      <p:pic>
        <p:nvPicPr>
          <p:cNvPr id="9" name="Picture 8"/>
          <p:cNvPicPr>
            <a:picLocks noChangeAspect="1"/>
          </p:cNvPicPr>
          <p:nvPr/>
        </p:nvPicPr>
        <p:blipFill>
          <a:blip r:embed="rId4"/>
          <a:stretch>
            <a:fillRect/>
          </a:stretch>
        </p:blipFill>
        <p:spPr>
          <a:xfrm>
            <a:off x="4953000" y="2207279"/>
            <a:ext cx="3952875" cy="3238500"/>
          </a:xfrm>
          <a:prstGeom prst="rect">
            <a:avLst/>
          </a:prstGeom>
        </p:spPr>
      </p:pic>
      <p:sp>
        <p:nvSpPr>
          <p:cNvPr id="10" name="TextBox 9"/>
          <p:cNvSpPr txBox="1"/>
          <p:nvPr/>
        </p:nvSpPr>
        <p:spPr>
          <a:xfrm>
            <a:off x="4953000" y="5644435"/>
            <a:ext cx="4038600" cy="923330"/>
          </a:xfrm>
          <a:prstGeom prst="rect">
            <a:avLst/>
          </a:prstGeom>
          <a:noFill/>
        </p:spPr>
        <p:txBody>
          <a:bodyPr wrap="square" rtlCol="0">
            <a:spAutoFit/>
          </a:bodyPr>
          <a:lstStyle/>
          <a:p>
            <a:r>
              <a:rPr lang="en-US" dirty="0"/>
              <a:t>Around </a:t>
            </a:r>
            <a:r>
              <a:rPr lang="en-US" b="1" dirty="0"/>
              <a:t>8 out of 10 </a:t>
            </a:r>
            <a:r>
              <a:rPr lang="en-US" dirty="0"/>
              <a:t>women with OUD were connected to MAT prenatally or by delivery discharge (75%)</a:t>
            </a:r>
          </a:p>
        </p:txBody>
      </p:sp>
    </p:spTree>
    <p:extLst>
      <p:ext uri="{BB962C8B-B14F-4D97-AF65-F5344CB8AC3E}">
        <p14:creationId xmlns:p14="http://schemas.microsoft.com/office/powerpoint/2010/main" val="27553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64745"/>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sz="4000" b="1" dirty="0">
                <a:solidFill>
                  <a:srgbClr val="F58466"/>
                </a:solidFill>
                <a:latin typeface="Goudy Old Style" pitchFamily="18" charset="0"/>
              </a:rPr>
              <a:t>Improving Together:</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Rooming-In after Maternal Discharge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42</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a:t>During Quarter 4, 2018 (Baseline)…</a:t>
            </a:r>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a:t>As of Quarter 1, 2020…</a:t>
            </a:r>
          </a:p>
        </p:txBody>
      </p:sp>
      <p:sp>
        <p:nvSpPr>
          <p:cNvPr id="8" name="TextBox 7"/>
          <p:cNvSpPr txBox="1"/>
          <p:nvPr/>
        </p:nvSpPr>
        <p:spPr>
          <a:xfrm>
            <a:off x="304800" y="5715307"/>
            <a:ext cx="4343399" cy="923330"/>
          </a:xfrm>
          <a:prstGeom prst="rect">
            <a:avLst/>
          </a:prstGeom>
          <a:noFill/>
        </p:spPr>
        <p:txBody>
          <a:bodyPr wrap="square" rtlCol="0">
            <a:spAutoFit/>
          </a:bodyPr>
          <a:lstStyle/>
          <a:p>
            <a:r>
              <a:rPr lang="en-US" dirty="0"/>
              <a:t>Around</a:t>
            </a:r>
            <a:r>
              <a:rPr lang="en-US" b="1" dirty="0"/>
              <a:t> 3 out of 10 </a:t>
            </a:r>
            <a:r>
              <a:rPr lang="en-US" dirty="0"/>
              <a:t>women with OUD roomed in with their newborn after maternal discharge (35%)</a:t>
            </a:r>
          </a:p>
        </p:txBody>
      </p:sp>
      <p:sp>
        <p:nvSpPr>
          <p:cNvPr id="10" name="TextBox 9"/>
          <p:cNvSpPr txBox="1"/>
          <p:nvPr/>
        </p:nvSpPr>
        <p:spPr>
          <a:xfrm>
            <a:off x="4953000" y="5644435"/>
            <a:ext cx="4038600" cy="923330"/>
          </a:xfrm>
          <a:prstGeom prst="rect">
            <a:avLst/>
          </a:prstGeom>
          <a:noFill/>
        </p:spPr>
        <p:txBody>
          <a:bodyPr wrap="square" rtlCol="0">
            <a:spAutoFit/>
          </a:bodyPr>
          <a:lstStyle/>
          <a:p>
            <a:r>
              <a:rPr lang="en-US" dirty="0"/>
              <a:t>Around </a:t>
            </a:r>
            <a:r>
              <a:rPr lang="en-US" b="1" dirty="0"/>
              <a:t>5 out of 10 </a:t>
            </a:r>
            <a:r>
              <a:rPr lang="en-US" dirty="0"/>
              <a:t>women with OUD roomed in with their newborn after maternal discharge (56%)</a:t>
            </a:r>
          </a:p>
        </p:txBody>
      </p:sp>
      <p:pic>
        <p:nvPicPr>
          <p:cNvPr id="5" name="Picture 4"/>
          <p:cNvPicPr>
            <a:picLocks noChangeAspect="1"/>
          </p:cNvPicPr>
          <p:nvPr/>
        </p:nvPicPr>
        <p:blipFill>
          <a:blip r:embed="rId3"/>
          <a:stretch>
            <a:fillRect/>
          </a:stretch>
        </p:blipFill>
        <p:spPr>
          <a:xfrm>
            <a:off x="195262" y="2238394"/>
            <a:ext cx="4276725" cy="3219450"/>
          </a:xfrm>
          <a:prstGeom prst="rect">
            <a:avLst/>
          </a:prstGeom>
        </p:spPr>
      </p:pic>
      <p:pic>
        <p:nvPicPr>
          <p:cNvPr id="7" name="Picture 6"/>
          <p:cNvPicPr>
            <a:picLocks noChangeAspect="1"/>
          </p:cNvPicPr>
          <p:nvPr/>
        </p:nvPicPr>
        <p:blipFill>
          <a:blip r:embed="rId4"/>
          <a:stretch>
            <a:fillRect/>
          </a:stretch>
        </p:blipFill>
        <p:spPr>
          <a:xfrm>
            <a:off x="4645818" y="2292577"/>
            <a:ext cx="4324350" cy="3286125"/>
          </a:xfrm>
          <a:prstGeom prst="rect">
            <a:avLst/>
          </a:prstGeom>
        </p:spPr>
      </p:pic>
    </p:spTree>
    <p:extLst>
      <p:ext uri="{BB962C8B-B14F-4D97-AF65-F5344CB8AC3E}">
        <p14:creationId xmlns:p14="http://schemas.microsoft.com/office/powerpoint/2010/main" val="31947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2596" y="3484744"/>
            <a:ext cx="1419802" cy="1831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43</a:t>
            </a:fld>
            <a:endParaRPr lang="en-US" altLang="en-US" dirty="0"/>
          </a:p>
        </p:txBody>
      </p:sp>
      <p:sp>
        <p:nvSpPr>
          <p:cNvPr id="5" name="Title 1"/>
          <p:cNvSpPr>
            <a:spLocks noGrp="1"/>
          </p:cNvSpPr>
          <p:nvPr>
            <p:ph type="title"/>
          </p:nvPr>
        </p:nvSpPr>
        <p:spPr>
          <a:xfrm>
            <a:off x="228600" y="304800"/>
            <a:ext cx="6477000" cy="1143000"/>
          </a:xfrm>
          <a:noFill/>
        </p:spPr>
        <p:txBody>
          <a:bodyPr/>
          <a:lstStyle/>
          <a:p>
            <a:pPr algn="l"/>
            <a:r>
              <a:rPr lang="en-US" sz="3200" b="1" dirty="0">
                <a:solidFill>
                  <a:srgbClr val="F58466"/>
                </a:solidFill>
                <a:latin typeface="Goudy Old Style" pitchFamily="18" charset="0"/>
              </a:rPr>
              <a:t>Achieving MNO-Neo AIMs Together:</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Receiving Maternal Breast Milk at Infant Discharge</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70%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136319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p:cNvSpPr/>
          <p:nvPr/>
        </p:nvSpPr>
        <p:spPr>
          <a:xfrm>
            <a:off x="7046637" y="1857544"/>
            <a:ext cx="1868763" cy="1813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6">
            <a:extLst>
              <a:ext uri="{FF2B5EF4-FFF2-40B4-BE49-F238E27FC236}">
                <a16:creationId xmlns:a16="http://schemas.microsoft.com/office/drawing/2014/main" id="{8265C79B-1F0D-7542-9FF5-AA3A4DBC18E5}"/>
              </a:ext>
            </a:extLst>
          </p:cNvPr>
          <p:cNvSpPr txBox="1">
            <a:spLocks/>
          </p:cNvSpPr>
          <p:nvPr/>
        </p:nvSpPr>
        <p:spPr bwMode="auto">
          <a:xfrm>
            <a:off x="1024451" y="3505200"/>
            <a:ext cx="4038600" cy="1724705"/>
          </a:xfrm>
          <a:prstGeom prst="rightArrow">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t>See </a:t>
            </a:r>
            <a:r>
              <a:rPr lang="en-US" sz="1800" dirty="0">
                <a:hlinkClick r:id="rId5"/>
              </a:rPr>
              <a:t>https://ilpqc.org/covid-19-information/</a:t>
            </a:r>
            <a:r>
              <a:rPr lang="en-US" sz="1800" dirty="0"/>
              <a:t> for resource to support BF during COVID-19</a:t>
            </a:r>
          </a:p>
        </p:txBody>
      </p:sp>
    </p:spTree>
    <p:extLst>
      <p:ext uri="{BB962C8B-B14F-4D97-AF65-F5344CB8AC3E}">
        <p14:creationId xmlns:p14="http://schemas.microsoft.com/office/powerpoint/2010/main" val="4777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44</a:t>
            </a:fld>
            <a:endParaRPr lang="en-US" altLang="en-US" dirty="0"/>
          </a:p>
        </p:txBody>
      </p:sp>
      <p:sp>
        <p:nvSpPr>
          <p:cNvPr id="5" name="Title 1"/>
          <p:cNvSpPr>
            <a:spLocks noGrp="1"/>
          </p:cNvSpPr>
          <p:nvPr>
            <p:ph type="title"/>
          </p:nvPr>
        </p:nvSpPr>
        <p:spPr>
          <a:xfrm>
            <a:off x="228600" y="304800"/>
            <a:ext cx="7239000" cy="1143000"/>
          </a:xfrm>
        </p:spPr>
        <p:txBody>
          <a:bodyPr/>
          <a:lstStyle/>
          <a:p>
            <a:pPr algn="l"/>
            <a:r>
              <a:rPr lang="en-US" sz="3200" b="1" dirty="0">
                <a:solidFill>
                  <a:srgbClr val="F58466"/>
                </a:solidFill>
                <a:latin typeface="Goudy Old Style" pitchFamily="18" charset="0"/>
              </a:rPr>
              <a:t>Achieving MNO-Neo AIMs Together: Received Pharmacologic Treatment</a:t>
            </a:r>
          </a:p>
        </p:txBody>
      </p:sp>
      <p:sp>
        <p:nvSpPr>
          <p:cNvPr id="9" name="TextBox 8"/>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20%</a:t>
            </a:r>
          </a:p>
        </p:txBody>
      </p:sp>
      <p:sp>
        <p:nvSpPr>
          <p:cNvPr id="3" name="Oval 2"/>
          <p:cNvSpPr/>
          <p:nvPr/>
        </p:nvSpPr>
        <p:spPr>
          <a:xfrm>
            <a:off x="6324601" y="2605881"/>
            <a:ext cx="2590799"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6836512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725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a:solidFill>
                  <a:srgbClr val="F58466"/>
                </a:solidFill>
                <a:latin typeface="Goudy Old Style" pitchFamily="18" charset="0"/>
              </a:rPr>
              <a:t>Days of Pharmacologic</a:t>
            </a:r>
            <a:br>
              <a:rPr lang="en-US" b="1" dirty="0">
                <a:solidFill>
                  <a:srgbClr val="F58466"/>
                </a:solidFill>
                <a:latin typeface="Goudy Old Style" pitchFamily="18" charset="0"/>
              </a:rPr>
            </a:br>
            <a:r>
              <a:rPr lang="en-US" b="1" dirty="0">
                <a:solidFill>
                  <a:srgbClr val="F58466"/>
                </a:solidFill>
                <a:latin typeface="Goudy Old Style" pitchFamily="18" charset="0"/>
              </a:rPr>
              <a:t>Treatment Decreased</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45</a:t>
            </a:fld>
            <a:endParaRPr lang="en-US"/>
          </a:p>
        </p:txBody>
      </p:sp>
      <p:sp>
        <p:nvSpPr>
          <p:cNvPr id="2" name="TextBox 1"/>
          <p:cNvSpPr txBox="1"/>
          <p:nvPr/>
        </p:nvSpPr>
        <p:spPr>
          <a:xfrm>
            <a:off x="466724" y="1945131"/>
            <a:ext cx="4038600" cy="369332"/>
          </a:xfrm>
          <a:prstGeom prst="rect">
            <a:avLst/>
          </a:prstGeom>
          <a:noFill/>
        </p:spPr>
        <p:txBody>
          <a:bodyPr wrap="square" rtlCol="0">
            <a:spAutoFit/>
          </a:bodyPr>
          <a:lstStyle/>
          <a:p>
            <a:pPr algn="ctr"/>
            <a:r>
              <a:rPr lang="en-US" dirty="0"/>
              <a:t>Quarter 4, 2018 (Baseline)</a:t>
            </a:r>
          </a:p>
        </p:txBody>
      </p:sp>
      <p:sp>
        <p:nvSpPr>
          <p:cNvPr id="6" name="TextBox 5"/>
          <p:cNvSpPr txBox="1"/>
          <p:nvPr/>
        </p:nvSpPr>
        <p:spPr>
          <a:xfrm>
            <a:off x="5419798" y="1945131"/>
            <a:ext cx="2819400" cy="369332"/>
          </a:xfrm>
          <a:prstGeom prst="rect">
            <a:avLst/>
          </a:prstGeom>
          <a:noFill/>
        </p:spPr>
        <p:txBody>
          <a:bodyPr wrap="square" rtlCol="0">
            <a:spAutoFit/>
          </a:bodyPr>
          <a:lstStyle/>
          <a:p>
            <a:pPr algn="ctr"/>
            <a:r>
              <a:rPr lang="en-US" dirty="0"/>
              <a:t>Quarter 1, 2020</a:t>
            </a:r>
          </a:p>
        </p:txBody>
      </p:sp>
      <p:sp>
        <p:nvSpPr>
          <p:cNvPr id="8" name="TextBox 7"/>
          <p:cNvSpPr txBox="1"/>
          <p:nvPr/>
        </p:nvSpPr>
        <p:spPr>
          <a:xfrm>
            <a:off x="533400" y="5644435"/>
            <a:ext cx="4038600" cy="923330"/>
          </a:xfrm>
          <a:prstGeom prst="rect">
            <a:avLst/>
          </a:prstGeom>
          <a:noFill/>
        </p:spPr>
        <p:txBody>
          <a:bodyPr wrap="square" rtlCol="0">
            <a:spAutoFit/>
          </a:bodyPr>
          <a:lstStyle/>
          <a:p>
            <a:r>
              <a:rPr lang="en-US" dirty="0"/>
              <a:t>Average length of pharmacologic treatment for OENs with NAS symptoms overall was </a:t>
            </a:r>
            <a:r>
              <a:rPr lang="en-US" b="1" dirty="0"/>
              <a:t>16.9 days</a:t>
            </a:r>
          </a:p>
        </p:txBody>
      </p:sp>
      <p:sp>
        <p:nvSpPr>
          <p:cNvPr id="10" name="TextBox 9"/>
          <p:cNvSpPr txBox="1"/>
          <p:nvPr/>
        </p:nvSpPr>
        <p:spPr>
          <a:xfrm>
            <a:off x="4953000" y="5644435"/>
            <a:ext cx="4038600" cy="923330"/>
          </a:xfrm>
          <a:prstGeom prst="rect">
            <a:avLst/>
          </a:prstGeom>
          <a:noFill/>
        </p:spPr>
        <p:txBody>
          <a:bodyPr wrap="square" rtlCol="0">
            <a:spAutoFit/>
          </a:bodyPr>
          <a:lstStyle/>
          <a:p>
            <a:r>
              <a:rPr lang="en-US" dirty="0"/>
              <a:t>Average length of pharmacologic treatment for OENs with NAS symptoms overall was </a:t>
            </a:r>
            <a:r>
              <a:rPr lang="en-US" b="1" dirty="0"/>
              <a:t>9.5 days</a:t>
            </a:r>
          </a:p>
        </p:txBody>
      </p:sp>
      <p:pic>
        <p:nvPicPr>
          <p:cNvPr id="9" name="Picture 8"/>
          <p:cNvPicPr>
            <a:picLocks noChangeAspect="1"/>
          </p:cNvPicPr>
          <p:nvPr/>
        </p:nvPicPr>
        <p:blipFill>
          <a:blip r:embed="rId3"/>
          <a:stretch>
            <a:fillRect/>
          </a:stretch>
        </p:blipFill>
        <p:spPr>
          <a:xfrm>
            <a:off x="1357312" y="2685018"/>
            <a:ext cx="2257425" cy="2162175"/>
          </a:xfrm>
          <a:prstGeom prst="rect">
            <a:avLst/>
          </a:prstGeom>
        </p:spPr>
      </p:pic>
      <p:pic>
        <p:nvPicPr>
          <p:cNvPr id="12" name="Picture 11"/>
          <p:cNvPicPr>
            <a:picLocks noChangeAspect="1"/>
          </p:cNvPicPr>
          <p:nvPr/>
        </p:nvPicPr>
        <p:blipFill>
          <a:blip r:embed="rId4"/>
          <a:stretch>
            <a:fillRect/>
          </a:stretch>
        </p:blipFill>
        <p:spPr>
          <a:xfrm>
            <a:off x="5767461" y="2746051"/>
            <a:ext cx="2124075" cy="2000250"/>
          </a:xfrm>
          <a:prstGeom prst="rect">
            <a:avLst/>
          </a:prstGeom>
        </p:spPr>
      </p:pic>
    </p:spTree>
    <p:extLst>
      <p:ext uri="{BB962C8B-B14F-4D97-AF65-F5344CB8AC3E}">
        <p14:creationId xmlns:p14="http://schemas.microsoft.com/office/powerpoint/2010/main" val="139927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83057"/>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937291"/>
          </a:xfrm>
          <a:noFill/>
        </p:spPr>
        <p:txBody>
          <a:bodyPr/>
          <a:lstStyle/>
          <a:p>
            <a:pPr algn="l" eaLnBrk="1" hangingPunct="1"/>
            <a:r>
              <a:rPr lang="en-US" sz="3200" b="1" dirty="0">
                <a:solidFill>
                  <a:srgbClr val="F58466"/>
                </a:solidFill>
                <a:latin typeface="Goudy Old Style" pitchFamily="18" charset="0"/>
              </a:rPr>
              <a:t>Days of Pharmacologic Treatment:</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Finnegan vs. Eat Sleep Console (ESC) </a:t>
            </a:r>
            <a:br>
              <a:rPr lang="en-US" sz="3200" b="1" dirty="0">
                <a:solidFill>
                  <a:srgbClr val="F58466"/>
                </a:solidFill>
                <a:latin typeface="Goudy Old Style" pitchFamily="18" charset="0"/>
              </a:rPr>
            </a:br>
            <a:endParaRPr lang="en-US" sz="3200"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46</a:t>
            </a:fld>
            <a:endParaRPr lang="en-US"/>
          </a:p>
        </p:txBody>
      </p:sp>
      <p:sp>
        <p:nvSpPr>
          <p:cNvPr id="2" name="TextBox 1"/>
          <p:cNvSpPr txBox="1"/>
          <p:nvPr/>
        </p:nvSpPr>
        <p:spPr>
          <a:xfrm>
            <a:off x="238125" y="1921213"/>
            <a:ext cx="4333875" cy="738664"/>
          </a:xfrm>
          <a:prstGeom prst="rect">
            <a:avLst/>
          </a:prstGeom>
          <a:noFill/>
        </p:spPr>
        <p:txBody>
          <a:bodyPr wrap="square" rtlCol="0">
            <a:spAutoFit/>
          </a:bodyPr>
          <a:lstStyle/>
          <a:p>
            <a:pPr algn="ctr"/>
            <a:r>
              <a:rPr lang="en-US" dirty="0"/>
              <a:t>Quarter 1, 2020 </a:t>
            </a:r>
          </a:p>
          <a:p>
            <a:pPr algn="ctr"/>
            <a:r>
              <a:rPr lang="en-US" sz="2400" b="1" dirty="0"/>
              <a:t>Modified Finnegan</a:t>
            </a:r>
          </a:p>
        </p:txBody>
      </p:sp>
      <p:sp>
        <p:nvSpPr>
          <p:cNvPr id="6" name="TextBox 5"/>
          <p:cNvSpPr txBox="1"/>
          <p:nvPr/>
        </p:nvSpPr>
        <p:spPr>
          <a:xfrm>
            <a:off x="5257800" y="1921213"/>
            <a:ext cx="3143250" cy="738664"/>
          </a:xfrm>
          <a:prstGeom prst="rect">
            <a:avLst/>
          </a:prstGeom>
          <a:noFill/>
        </p:spPr>
        <p:txBody>
          <a:bodyPr wrap="square" rtlCol="0">
            <a:spAutoFit/>
          </a:bodyPr>
          <a:lstStyle/>
          <a:p>
            <a:pPr algn="ctr"/>
            <a:r>
              <a:rPr lang="en-US" dirty="0"/>
              <a:t>Quarter 1, 2020</a:t>
            </a:r>
            <a:endParaRPr lang="en-US" b="1" dirty="0"/>
          </a:p>
          <a:p>
            <a:pPr algn="ctr"/>
            <a:r>
              <a:rPr lang="en-US" sz="2400" b="1" dirty="0"/>
              <a:t>Eat Sleep Console</a:t>
            </a:r>
          </a:p>
        </p:txBody>
      </p:sp>
      <p:sp>
        <p:nvSpPr>
          <p:cNvPr id="8" name="TextBox 7"/>
          <p:cNvSpPr txBox="1"/>
          <p:nvPr/>
        </p:nvSpPr>
        <p:spPr>
          <a:xfrm>
            <a:off x="533400" y="5434190"/>
            <a:ext cx="4038600" cy="923330"/>
          </a:xfrm>
          <a:prstGeom prst="rect">
            <a:avLst/>
          </a:prstGeom>
          <a:noFill/>
        </p:spPr>
        <p:txBody>
          <a:bodyPr wrap="square" rtlCol="0">
            <a:spAutoFit/>
          </a:bodyPr>
          <a:lstStyle/>
          <a:p>
            <a:r>
              <a:rPr lang="en-US" dirty="0"/>
              <a:t>Average length of pharmacologic treatment for OENs with NAS symptoms overall was </a:t>
            </a:r>
            <a:r>
              <a:rPr lang="en-US" b="1" dirty="0"/>
              <a:t>17.3 days</a:t>
            </a:r>
          </a:p>
        </p:txBody>
      </p:sp>
      <p:sp>
        <p:nvSpPr>
          <p:cNvPr id="10" name="TextBox 9"/>
          <p:cNvSpPr txBox="1"/>
          <p:nvPr/>
        </p:nvSpPr>
        <p:spPr>
          <a:xfrm>
            <a:off x="4953000" y="5410665"/>
            <a:ext cx="4038600" cy="923330"/>
          </a:xfrm>
          <a:prstGeom prst="rect">
            <a:avLst/>
          </a:prstGeom>
          <a:noFill/>
        </p:spPr>
        <p:txBody>
          <a:bodyPr wrap="square" rtlCol="0">
            <a:spAutoFit/>
          </a:bodyPr>
          <a:lstStyle/>
          <a:p>
            <a:r>
              <a:rPr lang="en-US" dirty="0"/>
              <a:t>Average length of pharmacologic treatment for OENs with NAS symptoms overall was </a:t>
            </a:r>
            <a:r>
              <a:rPr lang="en-US" b="1" dirty="0"/>
              <a:t>4.6 days</a:t>
            </a:r>
          </a:p>
        </p:txBody>
      </p:sp>
      <p:pic>
        <p:nvPicPr>
          <p:cNvPr id="9" name="Picture 8"/>
          <p:cNvPicPr>
            <a:picLocks noChangeAspect="1"/>
          </p:cNvPicPr>
          <p:nvPr/>
        </p:nvPicPr>
        <p:blipFill>
          <a:blip r:embed="rId3"/>
          <a:stretch>
            <a:fillRect/>
          </a:stretch>
        </p:blipFill>
        <p:spPr>
          <a:xfrm>
            <a:off x="5680710" y="2978051"/>
            <a:ext cx="2152650" cy="2105025"/>
          </a:xfrm>
          <a:prstGeom prst="rect">
            <a:avLst/>
          </a:prstGeom>
        </p:spPr>
      </p:pic>
      <p:pic>
        <p:nvPicPr>
          <p:cNvPr id="5" name="Picture 4"/>
          <p:cNvPicPr>
            <a:picLocks noChangeAspect="1"/>
          </p:cNvPicPr>
          <p:nvPr/>
        </p:nvPicPr>
        <p:blipFill>
          <a:blip r:embed="rId4"/>
          <a:stretch>
            <a:fillRect/>
          </a:stretch>
        </p:blipFill>
        <p:spPr>
          <a:xfrm>
            <a:off x="1295400" y="2917008"/>
            <a:ext cx="2152650" cy="2047875"/>
          </a:xfrm>
          <a:prstGeom prst="rect">
            <a:avLst/>
          </a:prstGeom>
        </p:spPr>
      </p:pic>
    </p:spTree>
    <p:extLst>
      <p:ext uri="{BB962C8B-B14F-4D97-AF65-F5344CB8AC3E}">
        <p14:creationId xmlns:p14="http://schemas.microsoft.com/office/powerpoint/2010/main" val="1578249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sz="3200" b="1" dirty="0">
                <a:solidFill>
                  <a:srgbClr val="F58466"/>
                </a:solidFill>
                <a:latin typeface="Goudy Old Style" pitchFamily="18" charset="0"/>
              </a:rPr>
              <a:t>Days of Pharmacologic Treatment: </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Scheduled Opioid dosing vs. PRN Dosing</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47</a:t>
            </a:fld>
            <a:endParaRPr lang="en-US"/>
          </a:p>
        </p:txBody>
      </p:sp>
      <p:sp>
        <p:nvSpPr>
          <p:cNvPr id="2" name="TextBox 1"/>
          <p:cNvSpPr txBox="1"/>
          <p:nvPr/>
        </p:nvSpPr>
        <p:spPr>
          <a:xfrm>
            <a:off x="37289" y="1867654"/>
            <a:ext cx="4333875" cy="1015663"/>
          </a:xfrm>
          <a:prstGeom prst="rect">
            <a:avLst/>
          </a:prstGeom>
          <a:noFill/>
        </p:spPr>
        <p:txBody>
          <a:bodyPr wrap="square" rtlCol="0">
            <a:spAutoFit/>
          </a:bodyPr>
          <a:lstStyle/>
          <a:p>
            <a:pPr algn="ctr"/>
            <a:r>
              <a:rPr lang="en-US" dirty="0"/>
              <a:t>Quarter 1, 2020 </a:t>
            </a:r>
          </a:p>
          <a:p>
            <a:pPr algn="ctr"/>
            <a:r>
              <a:rPr lang="en-US" sz="2400" b="1" dirty="0"/>
              <a:t>Scheduled Dosing</a:t>
            </a:r>
          </a:p>
          <a:p>
            <a:pPr algn="ctr"/>
            <a:endParaRPr lang="en-US" b="1" dirty="0"/>
          </a:p>
        </p:txBody>
      </p:sp>
      <p:sp>
        <p:nvSpPr>
          <p:cNvPr id="6" name="TextBox 5"/>
          <p:cNvSpPr txBox="1"/>
          <p:nvPr/>
        </p:nvSpPr>
        <p:spPr>
          <a:xfrm>
            <a:off x="5137927" y="1867654"/>
            <a:ext cx="3143250" cy="1015663"/>
          </a:xfrm>
          <a:prstGeom prst="rect">
            <a:avLst/>
          </a:prstGeom>
          <a:noFill/>
        </p:spPr>
        <p:txBody>
          <a:bodyPr wrap="square" rtlCol="0">
            <a:spAutoFit/>
          </a:bodyPr>
          <a:lstStyle/>
          <a:p>
            <a:pPr algn="ctr"/>
            <a:r>
              <a:rPr lang="en-US" dirty="0"/>
              <a:t>Quarter 1, 2020 </a:t>
            </a:r>
          </a:p>
          <a:p>
            <a:pPr algn="ctr"/>
            <a:r>
              <a:rPr lang="en-US" sz="2400" b="1" dirty="0"/>
              <a:t>PRN Dosing</a:t>
            </a:r>
          </a:p>
          <a:p>
            <a:endParaRPr lang="en-US" b="1" dirty="0"/>
          </a:p>
        </p:txBody>
      </p:sp>
      <p:sp>
        <p:nvSpPr>
          <p:cNvPr id="8" name="TextBox 7"/>
          <p:cNvSpPr txBox="1"/>
          <p:nvPr/>
        </p:nvSpPr>
        <p:spPr>
          <a:xfrm>
            <a:off x="392430" y="5433040"/>
            <a:ext cx="4038600" cy="923330"/>
          </a:xfrm>
          <a:prstGeom prst="rect">
            <a:avLst/>
          </a:prstGeom>
          <a:noFill/>
        </p:spPr>
        <p:txBody>
          <a:bodyPr wrap="square" rtlCol="0">
            <a:spAutoFit/>
          </a:bodyPr>
          <a:lstStyle/>
          <a:p>
            <a:r>
              <a:rPr lang="en-US" dirty="0"/>
              <a:t>Average length of pharmacologic treatment for OENs with NAS symptoms overall was </a:t>
            </a:r>
            <a:r>
              <a:rPr lang="en-US" b="1" dirty="0"/>
              <a:t>16.5 days</a:t>
            </a:r>
          </a:p>
        </p:txBody>
      </p:sp>
      <p:sp>
        <p:nvSpPr>
          <p:cNvPr id="10" name="TextBox 9"/>
          <p:cNvSpPr txBox="1"/>
          <p:nvPr/>
        </p:nvSpPr>
        <p:spPr>
          <a:xfrm>
            <a:off x="4812030" y="5433040"/>
            <a:ext cx="4038600" cy="923330"/>
          </a:xfrm>
          <a:prstGeom prst="rect">
            <a:avLst/>
          </a:prstGeom>
          <a:noFill/>
        </p:spPr>
        <p:txBody>
          <a:bodyPr wrap="square" rtlCol="0">
            <a:spAutoFit/>
          </a:bodyPr>
          <a:lstStyle/>
          <a:p>
            <a:r>
              <a:rPr lang="en-US" dirty="0"/>
              <a:t>Average length of pharmacologic treatment for OENs with NAS symptoms overall was </a:t>
            </a:r>
            <a:r>
              <a:rPr lang="en-US" b="1" dirty="0"/>
              <a:t>4.6 days</a:t>
            </a:r>
          </a:p>
        </p:txBody>
      </p:sp>
      <p:pic>
        <p:nvPicPr>
          <p:cNvPr id="5" name="Picture 4"/>
          <p:cNvPicPr>
            <a:picLocks noChangeAspect="1"/>
          </p:cNvPicPr>
          <p:nvPr/>
        </p:nvPicPr>
        <p:blipFill>
          <a:blip r:embed="rId3"/>
          <a:stretch>
            <a:fillRect/>
          </a:stretch>
        </p:blipFill>
        <p:spPr>
          <a:xfrm>
            <a:off x="1143000" y="2921772"/>
            <a:ext cx="2247900" cy="2038350"/>
          </a:xfrm>
          <a:prstGeom prst="rect">
            <a:avLst/>
          </a:prstGeom>
        </p:spPr>
      </p:pic>
      <p:pic>
        <p:nvPicPr>
          <p:cNvPr id="7" name="Picture 6"/>
          <p:cNvPicPr>
            <a:picLocks noChangeAspect="1"/>
          </p:cNvPicPr>
          <p:nvPr/>
        </p:nvPicPr>
        <p:blipFill>
          <a:blip r:embed="rId4"/>
          <a:stretch>
            <a:fillRect/>
          </a:stretch>
        </p:blipFill>
        <p:spPr>
          <a:xfrm>
            <a:off x="5695950" y="2888434"/>
            <a:ext cx="2152650" cy="2105025"/>
          </a:xfrm>
          <a:prstGeom prst="rect">
            <a:avLst/>
          </a:prstGeom>
        </p:spPr>
      </p:pic>
    </p:spTree>
    <p:extLst>
      <p:ext uri="{BB962C8B-B14F-4D97-AF65-F5344CB8AC3E}">
        <p14:creationId xmlns:p14="http://schemas.microsoft.com/office/powerpoint/2010/main" val="1999956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48</a:t>
            </a:fld>
            <a:endParaRPr lang="en-US" altLang="en-US" dirty="0"/>
          </a:p>
        </p:txBody>
      </p:sp>
      <p:sp>
        <p:nvSpPr>
          <p:cNvPr id="5" name="Title 1"/>
          <p:cNvSpPr>
            <a:spLocks noGrp="1"/>
          </p:cNvSpPr>
          <p:nvPr>
            <p:ph type="title"/>
          </p:nvPr>
        </p:nvSpPr>
        <p:spPr>
          <a:xfrm>
            <a:off x="228600" y="228600"/>
            <a:ext cx="6553200" cy="1143000"/>
          </a:xfrm>
          <a:noFill/>
        </p:spPr>
        <p:txBody>
          <a:bodyPr/>
          <a:lstStyle/>
          <a:p>
            <a:pPr algn="l"/>
            <a:r>
              <a:rPr lang="en-US" sz="3200" b="1" dirty="0">
                <a:solidFill>
                  <a:srgbClr val="F58466"/>
                </a:solidFill>
                <a:latin typeface="Goudy Old Style" pitchFamily="18" charset="0"/>
              </a:rPr>
              <a:t>Achieving MNO-Neo AIMs Together: Discharged with a Coordinated Plan</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95%</a:t>
            </a:r>
          </a:p>
        </p:txBody>
      </p:sp>
      <p:sp>
        <p:nvSpPr>
          <p:cNvPr id="9" name="Oval 8"/>
          <p:cNvSpPr/>
          <p:nvPr/>
        </p:nvSpPr>
        <p:spPr>
          <a:xfrm>
            <a:off x="7170722" y="2247900"/>
            <a:ext cx="1962727"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5663899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0844" y="5034586"/>
            <a:ext cx="1083319" cy="1400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6">
            <a:extLst>
              <a:ext uri="{FF2B5EF4-FFF2-40B4-BE49-F238E27FC236}">
                <a16:creationId xmlns:a16="http://schemas.microsoft.com/office/drawing/2014/main" id="{8265C79B-1F0D-7542-9FF5-AA3A4DBC18E5}"/>
              </a:ext>
            </a:extLst>
          </p:cNvPr>
          <p:cNvSpPr txBox="1">
            <a:spLocks/>
          </p:cNvSpPr>
          <p:nvPr/>
        </p:nvSpPr>
        <p:spPr bwMode="auto">
          <a:xfrm>
            <a:off x="2815270" y="4847772"/>
            <a:ext cx="4038600" cy="1724705"/>
          </a:xfrm>
          <a:prstGeom prst="rightArrow">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t>See </a:t>
            </a:r>
            <a:r>
              <a:rPr lang="en-US" sz="1800" dirty="0">
                <a:hlinkClick r:id="rId5"/>
              </a:rPr>
              <a:t>https://ilpqc.org/covid-19-information/</a:t>
            </a:r>
            <a:r>
              <a:rPr lang="en-US" sz="1800" dirty="0"/>
              <a:t> for resources to support discharge during COVID-19</a:t>
            </a:r>
          </a:p>
        </p:txBody>
      </p:sp>
    </p:spTree>
    <p:extLst>
      <p:ext uri="{BB962C8B-B14F-4D97-AF65-F5344CB8AC3E}">
        <p14:creationId xmlns:p14="http://schemas.microsoft.com/office/powerpoint/2010/main" val="24140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49</a:t>
            </a:fld>
            <a:endParaRPr lang="en-US" altLang="en-US" dirty="0"/>
          </a:p>
        </p:txBody>
      </p:sp>
      <p:sp>
        <p:nvSpPr>
          <p:cNvPr id="5" name="Title 1"/>
          <p:cNvSpPr>
            <a:spLocks noGrp="1"/>
          </p:cNvSpPr>
          <p:nvPr>
            <p:ph type="title"/>
          </p:nvPr>
        </p:nvSpPr>
        <p:spPr>
          <a:xfrm>
            <a:off x="228600" y="304800"/>
            <a:ext cx="7239000" cy="1143000"/>
          </a:xfrm>
        </p:spPr>
        <p:txBody>
          <a:bodyPr/>
          <a:lstStyle/>
          <a:p>
            <a:pPr algn="l"/>
            <a:r>
              <a:rPr lang="en-US" sz="3200" b="1" dirty="0">
                <a:solidFill>
                  <a:srgbClr val="F58466"/>
                </a:solidFill>
                <a:latin typeface="Goudy Old Style" pitchFamily="18" charset="0"/>
              </a:rPr>
              <a:t>Median Length of Stay</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for OENs with NAS Symptoms</a:t>
            </a:r>
          </a:p>
        </p:txBody>
      </p:sp>
      <p:sp>
        <p:nvSpPr>
          <p:cNvPr id="8" name="TextBox 7"/>
          <p:cNvSpPr txBox="1"/>
          <p:nvPr/>
        </p:nvSpPr>
        <p:spPr>
          <a:xfrm>
            <a:off x="466725" y="1761629"/>
            <a:ext cx="4038600" cy="369332"/>
          </a:xfrm>
          <a:prstGeom prst="rect">
            <a:avLst/>
          </a:prstGeom>
          <a:noFill/>
        </p:spPr>
        <p:txBody>
          <a:bodyPr wrap="square" rtlCol="0">
            <a:spAutoFit/>
          </a:bodyPr>
          <a:lstStyle/>
          <a:p>
            <a:r>
              <a:rPr lang="en-US" dirty="0"/>
              <a:t>During Quarter 4, 2018 (Baseline)…</a:t>
            </a:r>
          </a:p>
        </p:txBody>
      </p:sp>
      <p:sp>
        <p:nvSpPr>
          <p:cNvPr id="9" name="TextBox 8"/>
          <p:cNvSpPr txBox="1"/>
          <p:nvPr/>
        </p:nvSpPr>
        <p:spPr>
          <a:xfrm>
            <a:off x="5695950" y="1761629"/>
            <a:ext cx="2819400" cy="369332"/>
          </a:xfrm>
          <a:prstGeom prst="rect">
            <a:avLst/>
          </a:prstGeom>
          <a:noFill/>
        </p:spPr>
        <p:txBody>
          <a:bodyPr wrap="square" rtlCol="0">
            <a:spAutoFit/>
          </a:bodyPr>
          <a:lstStyle/>
          <a:p>
            <a:r>
              <a:rPr lang="en-US" dirty="0"/>
              <a:t>As of Quarter 1, 2020…</a:t>
            </a:r>
          </a:p>
        </p:txBody>
      </p:sp>
      <p:pic>
        <p:nvPicPr>
          <p:cNvPr id="12" name="Picture 11"/>
          <p:cNvPicPr>
            <a:picLocks noChangeAspect="1"/>
          </p:cNvPicPr>
          <p:nvPr/>
        </p:nvPicPr>
        <p:blipFill>
          <a:blip r:embed="rId3"/>
          <a:stretch>
            <a:fillRect/>
          </a:stretch>
        </p:blipFill>
        <p:spPr>
          <a:xfrm>
            <a:off x="790575" y="2212964"/>
            <a:ext cx="3057525" cy="2981325"/>
          </a:xfrm>
          <a:prstGeom prst="rect">
            <a:avLst/>
          </a:prstGeom>
        </p:spPr>
      </p:pic>
      <p:pic>
        <p:nvPicPr>
          <p:cNvPr id="13" name="Picture 12"/>
          <p:cNvPicPr>
            <a:picLocks noChangeAspect="1"/>
          </p:cNvPicPr>
          <p:nvPr/>
        </p:nvPicPr>
        <p:blipFill>
          <a:blip r:embed="rId4"/>
          <a:stretch>
            <a:fillRect/>
          </a:stretch>
        </p:blipFill>
        <p:spPr>
          <a:xfrm>
            <a:off x="5334000" y="2212964"/>
            <a:ext cx="3048000" cy="2981325"/>
          </a:xfrm>
          <a:prstGeom prst="rect">
            <a:avLst/>
          </a:prstGeom>
        </p:spPr>
      </p:pic>
    </p:spTree>
    <p:extLst>
      <p:ext uri="{BB962C8B-B14F-4D97-AF65-F5344CB8AC3E}">
        <p14:creationId xmlns:p14="http://schemas.microsoft.com/office/powerpoint/2010/main" val="1421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533404"/>
            <a:ext cx="8613648" cy="869951"/>
          </a:xfrm>
          <a:noFill/>
        </p:spPr>
        <p:txBody>
          <a:bodyPr/>
          <a:lstStyle/>
          <a:p>
            <a:r>
              <a:rPr lang="en-US" sz="4000" dirty="0">
                <a:solidFill>
                  <a:srgbClr val="F58466"/>
                </a:solidFill>
                <a:latin typeface="Goudy Old Style" pitchFamily="18" charset="0"/>
              </a:rPr>
              <a:t>Criteria for Successful Completion</a:t>
            </a:r>
          </a:p>
        </p:txBody>
      </p:sp>
      <p:sp>
        <p:nvSpPr>
          <p:cNvPr id="10" name="Content Placeholder 2"/>
          <p:cNvSpPr txBox="1">
            <a:spLocks/>
          </p:cNvSpPr>
          <p:nvPr/>
        </p:nvSpPr>
        <p:spPr bwMode="auto">
          <a:xfrm>
            <a:off x="612648"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457200" marR="0" lvl="0" indent="-457200" defTabSz="914400" rtl="0" eaLnBrk="1" fontAlgn="base" latinLnBrk="0" hangingPunct="1">
              <a:lnSpc>
                <a:spcPct val="110000"/>
              </a:lnSpc>
              <a:spcBef>
                <a:spcPts val="700"/>
              </a:spcBef>
              <a:spcAft>
                <a:spcPct val="0"/>
              </a:spcAft>
              <a:buClr>
                <a:schemeClr val="accent2"/>
              </a:buClr>
              <a:buSzPct val="60000"/>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rPr>
              <a:t>Prior to the learning activities there are no required</a:t>
            </a:r>
            <a:r>
              <a:rPr kumimoji="0" lang="en-US" sz="2600" b="0" i="0" u="none" strike="noStrike" kern="1200" cap="none" spc="0" normalizeH="0" noProof="0" dirty="0">
                <a:ln>
                  <a:noFill/>
                </a:ln>
                <a:solidFill>
                  <a:schemeClr val="tx1"/>
                </a:solidFill>
                <a:effectLst/>
                <a:uLnTx/>
                <a:uFillTx/>
                <a:latin typeface="+mn-lt"/>
                <a:ea typeface="+mn-ea"/>
              </a:rPr>
              <a:t> items to complete.</a:t>
            </a:r>
          </a:p>
          <a:p>
            <a:pPr marL="457200" marR="0" lvl="0" indent="-457200" defTabSz="914400" rtl="0" eaLnBrk="1" fontAlgn="base" latinLnBrk="0" hangingPunct="1">
              <a:lnSpc>
                <a:spcPct val="110000"/>
              </a:lnSpc>
              <a:spcBef>
                <a:spcPts val="700"/>
              </a:spcBef>
              <a:spcAft>
                <a:spcPct val="0"/>
              </a:spcAft>
              <a:buClr>
                <a:schemeClr val="accent2"/>
              </a:buClr>
              <a:buSzPct val="60000"/>
              <a:buFont typeface="Arial" panose="020B0604020202020204" pitchFamily="34" charset="0"/>
              <a:buChar char="•"/>
              <a:tabLst/>
              <a:defRPr/>
            </a:pPr>
            <a:r>
              <a:rPr lang="en-US" sz="2600" baseline="0" dirty="0">
                <a:latin typeface="+mn-lt"/>
                <a:ea typeface="+mn-ea"/>
              </a:rPr>
              <a:t>To</a:t>
            </a:r>
            <a:r>
              <a:rPr lang="en-US" sz="2600" dirty="0">
                <a:latin typeface="+mn-lt"/>
                <a:ea typeface="+mn-ea"/>
              </a:rPr>
              <a:t> obtain full contact hours for CNEs, you need to register for the event, complete the entire conference ( 5.00  contact hours) and an evaluation. </a:t>
            </a:r>
          </a:p>
          <a:p>
            <a:pPr marL="457200" marR="0" lvl="0" indent="-457200" defTabSz="914400" rtl="0" eaLnBrk="1" fontAlgn="base" latinLnBrk="0" hangingPunct="1">
              <a:lnSpc>
                <a:spcPct val="110000"/>
              </a:lnSpc>
              <a:spcBef>
                <a:spcPts val="700"/>
              </a:spcBef>
              <a:spcAft>
                <a:spcPct val="0"/>
              </a:spcAft>
              <a:buClr>
                <a:schemeClr val="accent2"/>
              </a:buClr>
              <a:buSzPct val="60000"/>
              <a:buFont typeface="Arial" panose="020B0604020202020204" pitchFamily="34" charset="0"/>
              <a:buChar char="•"/>
              <a:tabLst/>
              <a:defRPr/>
            </a:pPr>
            <a:r>
              <a:rPr lang="en-US" sz="2600" dirty="0">
                <a:latin typeface="+mn-lt"/>
                <a:ea typeface="+mn-ea"/>
              </a:rPr>
              <a:t>No partial credit will be awarded. </a:t>
            </a:r>
            <a:r>
              <a:rPr kumimoji="0" lang="en-US" sz="2600" b="0" i="0" u="none" strike="noStrike" kern="1200" cap="none" spc="0" normalizeH="0" baseline="0" noProof="0" dirty="0">
                <a:ln>
                  <a:noFill/>
                </a:ln>
                <a:solidFill>
                  <a:schemeClr val="tx1"/>
                </a:solidFill>
                <a:effectLst/>
                <a:uLnTx/>
                <a:uFillTx/>
                <a:latin typeface="+mn-lt"/>
                <a:ea typeface="+mn-ea"/>
              </a:rPr>
              <a:t> </a:t>
            </a:r>
          </a:p>
          <a:p>
            <a:pPr marL="457200" lvl="0" indent="-457200" eaLnBrk="1" hangingPunct="1">
              <a:lnSpc>
                <a:spcPct val="110000"/>
              </a:lnSpc>
              <a:spcBef>
                <a:spcPts val="700"/>
              </a:spcBef>
              <a:buClr>
                <a:schemeClr val="accent2"/>
              </a:buClr>
              <a:buSzPct val="60000"/>
              <a:buFont typeface="Arial" panose="020B0604020202020204" pitchFamily="34" charset="0"/>
              <a:buChar char="•"/>
              <a:defRPr/>
            </a:pPr>
            <a:r>
              <a:rPr lang="en-US" sz="2600" b="1" dirty="0">
                <a:solidFill>
                  <a:srgbClr val="FF0000"/>
                </a:solidFill>
                <a:latin typeface="+mn-lt"/>
                <a:ea typeface="+mn-ea"/>
              </a:rPr>
              <a:t>Day-of online evaluation will open for participants to complete at 3:00pm on </a:t>
            </a:r>
            <a:r>
              <a:rPr lang="en-US" sz="2600" b="1" dirty="0">
                <a:solidFill>
                  <a:srgbClr val="FF0000"/>
                </a:solidFill>
                <a:latin typeface="+mn-lt"/>
                <a:ea typeface="+mn-ea"/>
                <a:hlinkClick r:id="rId3"/>
              </a:rPr>
              <a:t>https://ilpqc.org/ilpqc-2020-virtual-neo-face-to-face/</a:t>
            </a:r>
            <a:r>
              <a:rPr lang="en-US" sz="2600" b="1" dirty="0">
                <a:solidFill>
                  <a:srgbClr val="FF0000"/>
                </a:solidFill>
                <a:latin typeface="+mn-lt"/>
                <a:ea typeface="+mn-ea"/>
              </a:rPr>
              <a:t>  </a:t>
            </a:r>
          </a:p>
          <a:p>
            <a:pPr marL="457200" lvl="0" indent="-457200" eaLnBrk="1" hangingPunct="1">
              <a:lnSpc>
                <a:spcPct val="110000"/>
              </a:lnSpc>
              <a:spcBef>
                <a:spcPts val="700"/>
              </a:spcBef>
              <a:buClr>
                <a:schemeClr val="accent2"/>
              </a:buClr>
              <a:buSzPct val="60000"/>
              <a:buFont typeface="Arial" panose="020B0604020202020204" pitchFamily="34" charset="0"/>
              <a:buChar char="•"/>
              <a:defRPr/>
            </a:pPr>
            <a:r>
              <a:rPr lang="en-US" sz="2600" b="1" dirty="0">
                <a:solidFill>
                  <a:srgbClr val="FF0000"/>
                </a:solidFill>
                <a:latin typeface="+mn-lt"/>
                <a:ea typeface="+mn-ea"/>
              </a:rPr>
              <a:t>C</a:t>
            </a:r>
            <a:r>
              <a:rPr kumimoji="0" lang="en-US" sz="2600" b="1" i="0" u="none" strike="noStrike" kern="1200" cap="none" spc="0" normalizeH="0" baseline="0" noProof="0" dirty="0" err="1">
                <a:ln>
                  <a:noFill/>
                </a:ln>
                <a:solidFill>
                  <a:srgbClr val="FF0000"/>
                </a:solidFill>
                <a:effectLst/>
                <a:uLnTx/>
                <a:uFillTx/>
                <a:latin typeface="+mn-lt"/>
                <a:ea typeface="+mn-ea"/>
              </a:rPr>
              <a:t>ertificates</a:t>
            </a:r>
            <a:r>
              <a:rPr kumimoji="0" lang="en-US" sz="2600" b="1" i="0" u="none" strike="noStrike" kern="1200" cap="none" spc="0" normalizeH="0" baseline="0" noProof="0" dirty="0">
                <a:ln>
                  <a:noFill/>
                </a:ln>
                <a:solidFill>
                  <a:srgbClr val="FF0000"/>
                </a:solidFill>
                <a:effectLst/>
                <a:uLnTx/>
                <a:uFillTx/>
                <a:latin typeface="+mn-lt"/>
                <a:ea typeface="+mn-ea"/>
              </a:rPr>
              <a:t> for contact hours will be accessible after online evaluation is completed.</a:t>
            </a:r>
          </a:p>
        </p:txBody>
      </p:sp>
    </p:spTree>
    <p:extLst>
      <p:ext uri="{BB962C8B-B14F-4D97-AF65-F5344CB8AC3E}">
        <p14:creationId xmlns:p14="http://schemas.microsoft.com/office/powerpoint/2010/main" val="502574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50</a:t>
            </a:fld>
            <a:endParaRPr lang="en-US" altLang="en-US" dirty="0"/>
          </a:p>
        </p:txBody>
      </p:sp>
      <p:pic>
        <p:nvPicPr>
          <p:cNvPr id="1026" name="Picture 2" descr="See the source image"/>
          <p:cNvPicPr>
            <a:picLocks noChangeAspect="1" noChangeArrowheads="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LineDrawing/>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45035" y="609600"/>
            <a:ext cx="333492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130424"/>
            <a:ext cx="8229600" cy="2597151"/>
          </a:xfrm>
          <a:noFill/>
        </p:spPr>
        <p:txBody>
          <a:bodyPr/>
          <a:lstStyle/>
          <a:p>
            <a:pPr marL="0" indent="0" algn="ctr">
              <a:buNone/>
            </a:pPr>
            <a:r>
              <a:rPr lang="en-US" sz="4000" dirty="0"/>
              <a:t> As of May 2020 MNO-Neonatal teams have reported data on over </a:t>
            </a:r>
            <a:r>
              <a:rPr lang="en-US" sz="4000" b="1" dirty="0"/>
              <a:t>1,595</a:t>
            </a:r>
          </a:p>
          <a:p>
            <a:pPr marL="0" indent="0" algn="ctr">
              <a:buNone/>
            </a:pPr>
            <a:r>
              <a:rPr lang="en-US" sz="4000" dirty="0"/>
              <a:t>opioid-exposed newborns, </a:t>
            </a:r>
          </a:p>
          <a:p>
            <a:pPr marL="0" indent="0" algn="ctr">
              <a:buNone/>
            </a:pPr>
            <a:r>
              <a:rPr lang="en-US" sz="4000" dirty="0"/>
              <a:t>averaging 54 newborns per month</a:t>
            </a:r>
            <a:endParaRPr lang="en-US" sz="3600" dirty="0"/>
          </a:p>
        </p:txBody>
      </p:sp>
    </p:spTree>
    <p:extLst>
      <p:ext uri="{BB962C8B-B14F-4D97-AF65-F5344CB8AC3E}">
        <p14:creationId xmlns:p14="http://schemas.microsoft.com/office/powerpoint/2010/main" val="3556174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228601"/>
            <a:ext cx="8229600" cy="1143000"/>
          </a:xfrm>
          <a:noFill/>
        </p:spPr>
        <p:txBody>
          <a:bodyPr/>
          <a:lstStyle/>
          <a:p>
            <a:pPr algn="l" eaLnBrk="1" hangingPunct="1"/>
            <a:r>
              <a:rPr lang="en-US" b="1" dirty="0">
                <a:solidFill>
                  <a:srgbClr val="F58466"/>
                </a:solidFill>
                <a:latin typeface="Goudy Old Style" pitchFamily="18" charset="0"/>
              </a:rPr>
              <a:t>Collaborative Efforts to</a:t>
            </a:r>
            <a:br>
              <a:rPr lang="en-US" b="1" dirty="0">
                <a:solidFill>
                  <a:srgbClr val="F58466"/>
                </a:solidFill>
                <a:latin typeface="Goudy Old Style" pitchFamily="18" charset="0"/>
              </a:rPr>
            </a:br>
            <a:r>
              <a:rPr lang="en-US" b="1" dirty="0">
                <a:solidFill>
                  <a:srgbClr val="F58466"/>
                </a:solidFill>
                <a:latin typeface="Goudy Old Style" pitchFamily="18" charset="0"/>
              </a:rPr>
              <a:t>Achieve Aims</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51</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42900" y="1524000"/>
            <a:ext cx="8153400"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We know what we need to do:</a:t>
            </a:r>
          </a:p>
          <a:p>
            <a:pPr marL="0" indent="0">
              <a:buNone/>
            </a:pPr>
            <a:endParaRPr lang="en-US" sz="2400" dirty="0"/>
          </a:p>
          <a:p>
            <a:pPr>
              <a:buFont typeface="Wingdings" panose="05000000000000000000" pitchFamily="2" charset="2"/>
              <a:buChar char="q"/>
            </a:pPr>
            <a:r>
              <a:rPr lang="en-US" sz="2400" dirty="0"/>
              <a:t>Achieve our goals for increasing </a:t>
            </a:r>
            <a:r>
              <a:rPr lang="en-US" sz="2400" b="1" dirty="0"/>
              <a:t>coordinated discharge </a:t>
            </a:r>
            <a:r>
              <a:rPr lang="en-US" sz="2400" dirty="0"/>
              <a:t>and decreasing </a:t>
            </a:r>
            <a:r>
              <a:rPr lang="en-US" sz="2400" b="1" dirty="0"/>
              <a:t>pharmacologic</a:t>
            </a:r>
            <a:r>
              <a:rPr lang="en-US" sz="2400" dirty="0"/>
              <a:t> treatment</a:t>
            </a:r>
          </a:p>
          <a:p>
            <a:pPr>
              <a:buFont typeface="Wingdings" panose="05000000000000000000" pitchFamily="2" charset="2"/>
              <a:buChar char="q"/>
            </a:pPr>
            <a:r>
              <a:rPr lang="en-US" sz="2400" dirty="0"/>
              <a:t>Stabilize and sustain our improvement on maternal </a:t>
            </a:r>
            <a:r>
              <a:rPr lang="en-US" sz="2400" b="1" dirty="0"/>
              <a:t>breastmilk</a:t>
            </a:r>
          </a:p>
        </p:txBody>
      </p:sp>
    </p:spTree>
    <p:extLst>
      <p:ext uri="{BB962C8B-B14F-4D97-AF65-F5344CB8AC3E}">
        <p14:creationId xmlns:p14="http://schemas.microsoft.com/office/powerpoint/2010/main" val="450512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228601"/>
            <a:ext cx="8229600" cy="1143000"/>
          </a:xfrm>
          <a:noFill/>
        </p:spPr>
        <p:txBody>
          <a:bodyPr/>
          <a:lstStyle/>
          <a:p>
            <a:pPr algn="l" eaLnBrk="1" hangingPunct="1"/>
            <a:r>
              <a:rPr lang="en-US" b="1" dirty="0">
                <a:solidFill>
                  <a:srgbClr val="F58466"/>
                </a:solidFill>
                <a:latin typeface="Goudy Old Style" pitchFamily="18" charset="0"/>
              </a:rPr>
              <a:t>Collaborative Efforts to</a:t>
            </a:r>
            <a:br>
              <a:rPr lang="en-US" b="1" dirty="0">
                <a:solidFill>
                  <a:srgbClr val="F58466"/>
                </a:solidFill>
                <a:latin typeface="Goudy Old Style" pitchFamily="18" charset="0"/>
              </a:rPr>
            </a:br>
            <a:r>
              <a:rPr lang="en-US" b="1" dirty="0">
                <a:solidFill>
                  <a:srgbClr val="F58466"/>
                </a:solidFill>
                <a:latin typeface="Goudy Old Style" pitchFamily="18" charset="0"/>
              </a:rPr>
              <a:t>Achieve Aims</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52</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42900" y="1524000"/>
            <a:ext cx="8153400"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How will we get there, together?</a:t>
            </a:r>
          </a:p>
          <a:p>
            <a:pPr marL="0" indent="0">
              <a:buNone/>
            </a:pPr>
            <a:endParaRPr lang="en-US" sz="2400" dirty="0"/>
          </a:p>
          <a:p>
            <a:pPr>
              <a:buFont typeface="Wingdings" panose="05000000000000000000" pitchFamily="2" charset="2"/>
              <a:buChar char="q"/>
            </a:pPr>
            <a:r>
              <a:rPr lang="en-US" sz="2400" dirty="0"/>
              <a:t>TODAY: Steal shamelessly form panel and storyboards</a:t>
            </a:r>
          </a:p>
          <a:p>
            <a:pPr>
              <a:buFont typeface="Wingdings" panose="05000000000000000000" pitchFamily="2" charset="2"/>
              <a:buChar char="q"/>
            </a:pPr>
            <a:r>
              <a:rPr lang="en-US" sz="2400" dirty="0"/>
              <a:t>TOMORROW: Share seamlessly with your hospital QI team</a:t>
            </a:r>
          </a:p>
          <a:p>
            <a:pPr>
              <a:buFont typeface="Wingdings" panose="05000000000000000000" pitchFamily="2" charset="2"/>
              <a:buChar char="q"/>
            </a:pPr>
            <a:r>
              <a:rPr lang="en-US" sz="2400" dirty="0"/>
              <a:t>ILPQC collaborative learning calls July and August with teams sharing how they achieved goals </a:t>
            </a:r>
          </a:p>
          <a:p>
            <a:pPr>
              <a:buFont typeface="Wingdings" panose="05000000000000000000" pitchFamily="2" charset="2"/>
              <a:buChar char="q"/>
            </a:pPr>
            <a:r>
              <a:rPr lang="en-US" sz="2400" dirty="0"/>
              <a:t>ILPQC QI support 1:1 calls to develop 30-60-90 day plans driven by you hospital’s needs</a:t>
            </a:r>
          </a:p>
        </p:txBody>
      </p:sp>
    </p:spTree>
    <p:extLst>
      <p:ext uri="{BB962C8B-B14F-4D97-AF65-F5344CB8AC3E}">
        <p14:creationId xmlns:p14="http://schemas.microsoft.com/office/powerpoint/2010/main" val="753508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228601"/>
            <a:ext cx="8229600" cy="1143000"/>
          </a:xfrm>
          <a:noFill/>
        </p:spPr>
        <p:txBody>
          <a:bodyPr/>
          <a:lstStyle/>
          <a:p>
            <a:pPr algn="l" eaLnBrk="1" hangingPunct="1"/>
            <a:r>
              <a:rPr lang="en-US" b="1" dirty="0">
                <a:solidFill>
                  <a:srgbClr val="F58466"/>
                </a:solidFill>
                <a:latin typeface="Goudy Old Style" pitchFamily="18" charset="0"/>
              </a:rPr>
              <a:t>Sustain the Gains:</a:t>
            </a:r>
            <a:br>
              <a:rPr lang="en-US" b="1" dirty="0">
                <a:solidFill>
                  <a:srgbClr val="F58466"/>
                </a:solidFill>
                <a:latin typeface="Goudy Old Style" pitchFamily="18" charset="0"/>
              </a:rPr>
            </a:br>
            <a:r>
              <a:rPr lang="en-US" b="1" dirty="0">
                <a:solidFill>
                  <a:srgbClr val="F58466"/>
                </a:solidFill>
                <a:latin typeface="Goudy Old Style" pitchFamily="18" charset="0"/>
              </a:rPr>
              <a:t>Transition to Sustainability</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609600" y="1554966"/>
            <a:ext cx="8229600" cy="1066800"/>
          </a:xfrm>
          <a:solidFill>
            <a:schemeClr val="accent1">
              <a:lumMod val="40000"/>
              <a:lumOff val="60000"/>
            </a:schemeClr>
          </a:solidFill>
        </p:spPr>
        <p:txBody>
          <a:bodyPr>
            <a:normAutofit fontScale="25000" lnSpcReduction="20000"/>
          </a:bodyPr>
          <a:lstStyle/>
          <a:p>
            <a:pPr marL="0" indent="0" algn="ctr">
              <a:buNone/>
            </a:pPr>
            <a:r>
              <a:rPr lang="en-US" sz="11200" dirty="0"/>
              <a:t>Sustainability Plan- a roadmap for the QI team to outline a plan for ‘Sustaining the Gains,’ and documenting strategies to implement:</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53</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04800" y="2621765"/>
            <a:ext cx="8839200"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Team meetings</a:t>
            </a:r>
          </a:p>
          <a:p>
            <a:r>
              <a:rPr lang="en-US" sz="2400" dirty="0"/>
              <a:t>Compliance monitoring</a:t>
            </a:r>
          </a:p>
          <a:p>
            <a:r>
              <a:rPr lang="en-US" sz="2400" dirty="0"/>
              <a:t>Ongoing case reviews &amp; clinical feedback</a:t>
            </a:r>
          </a:p>
          <a:p>
            <a:r>
              <a:rPr lang="en-US" sz="2400" dirty="0"/>
              <a:t>New Hire/Continuing Education </a:t>
            </a:r>
          </a:p>
          <a:p>
            <a:pPr lvl="1"/>
            <a:r>
              <a:rPr lang="en-US" sz="2000" dirty="0"/>
              <a:t> ESC &amp; Non-Pharmacologic treatment simulations, order folders</a:t>
            </a:r>
          </a:p>
          <a:p>
            <a:r>
              <a:rPr lang="en-US" sz="2400" dirty="0"/>
              <a:t>Updating mapping Coordinated Discharge Community Resources</a:t>
            </a:r>
          </a:p>
          <a:p>
            <a:r>
              <a:rPr lang="en-US" sz="2400" dirty="0"/>
              <a:t>Continued 1:1 ILPQC support for hospital teams</a:t>
            </a:r>
          </a:p>
          <a:p>
            <a:r>
              <a:rPr lang="en-US" sz="2400" dirty="0"/>
              <a:t>Quarterly ILPQC MNO-Neonatal sustainability calls (June, August 2020)</a:t>
            </a:r>
          </a:p>
        </p:txBody>
      </p:sp>
    </p:spTree>
    <p:extLst>
      <p:ext uri="{BB962C8B-B14F-4D97-AF65-F5344CB8AC3E}">
        <p14:creationId xmlns:p14="http://schemas.microsoft.com/office/powerpoint/2010/main" val="2630910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MNO-Neonatal 2020 Timeline</a:t>
            </a:r>
            <a:endParaRPr lang="en-US" sz="4000" dirty="0">
              <a:solidFill>
                <a:srgbClr val="FF0000"/>
              </a:solidFill>
            </a:endParaRPr>
          </a:p>
        </p:txBody>
      </p:sp>
      <p:graphicFrame>
        <p:nvGraphicFramePr>
          <p:cNvPr id="2" name="Diagram 1"/>
          <p:cNvGraphicFramePr/>
          <p:nvPr>
            <p:extLst>
              <p:ext uri="{D42A27DB-BD31-4B8C-83A1-F6EECF244321}">
                <p14:modId xmlns:p14="http://schemas.microsoft.com/office/powerpoint/2010/main" val="2832490048"/>
              </p:ext>
            </p:extLst>
          </p:nvPr>
        </p:nvGraphicFramePr>
        <p:xfrm>
          <a:off x="152400" y="1417638"/>
          <a:ext cx="883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282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600"/>
            <a:ext cx="9144000" cy="1362075"/>
          </a:xfrm>
        </p:spPr>
        <p:txBody>
          <a:bodyPr/>
          <a:lstStyle/>
          <a:p>
            <a:r>
              <a:rPr lang="en-US" dirty="0">
                <a:solidFill>
                  <a:srgbClr val="F58466"/>
                </a:solidFill>
                <a:latin typeface="Goudy Old Style" pitchFamily="18" charset="0"/>
              </a:rPr>
              <a:t>Updates on Babies </a:t>
            </a:r>
            <a:br>
              <a:rPr lang="en-US" dirty="0">
                <a:solidFill>
                  <a:srgbClr val="F58466"/>
                </a:solidFill>
                <a:latin typeface="Goudy Old Style" pitchFamily="18" charset="0"/>
              </a:rPr>
            </a:br>
            <a:r>
              <a:rPr lang="en-US" dirty="0">
                <a:solidFill>
                  <a:srgbClr val="F58466"/>
                </a:solidFill>
                <a:latin typeface="Goudy Old Style" pitchFamily="18" charset="0"/>
              </a:rPr>
              <a:t>Antibiotic Stewardship Improvement Collaborative: </a:t>
            </a:r>
            <a:br>
              <a:rPr lang="en-US" dirty="0">
                <a:solidFill>
                  <a:srgbClr val="F58466"/>
                </a:solidFill>
                <a:latin typeface="Goudy Old Style" pitchFamily="18" charset="0"/>
              </a:rPr>
            </a:br>
            <a:r>
              <a:rPr lang="en-US" dirty="0">
                <a:solidFill>
                  <a:srgbClr val="F58466"/>
                </a:solidFill>
                <a:latin typeface="Goudy Old Style" pitchFamily="18" charset="0"/>
              </a:rPr>
              <a:t>BASIC Initiative</a:t>
            </a:r>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55</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04800"/>
            <a:ext cx="3367314" cy="2603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0970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fontScale="90000"/>
          </a:bodyPr>
          <a:lstStyle/>
          <a:p>
            <a:pPr algn="l"/>
            <a:r>
              <a:rPr lang="en-US" sz="4000" b="1" dirty="0">
                <a:solidFill>
                  <a:srgbClr val="F58466"/>
                </a:solidFill>
                <a:latin typeface="Goudy Old Style" pitchFamily="18" charset="0"/>
              </a:rPr>
              <a:t>BASIC Vision</a:t>
            </a:r>
            <a:br>
              <a:rPr lang="en-US" sz="4000" b="1" dirty="0">
                <a:solidFill>
                  <a:srgbClr val="F58466"/>
                </a:solidFill>
                <a:latin typeface="Goudy Old Style" pitchFamily="18" charset="0"/>
              </a:rPr>
            </a:b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219200"/>
            <a:ext cx="7769157" cy="3951288"/>
          </a:xfrm>
        </p:spPr>
        <p:txBody>
          <a:bodyPr/>
          <a:lstStyle/>
          <a:p>
            <a:pPr marL="0" indent="0">
              <a:buClr>
                <a:srgbClr val="F58466"/>
              </a:buClr>
              <a:buNone/>
            </a:pPr>
            <a:r>
              <a:rPr lang="en-US" sz="2800" dirty="0"/>
              <a:t>ILPQC Hospitals, </a:t>
            </a:r>
            <a:r>
              <a:rPr lang="en-US" sz="2800" dirty="0">
                <a:ln w="0"/>
              </a:rPr>
              <a:t>regardless of perinatal levels, </a:t>
            </a:r>
            <a:r>
              <a:rPr lang="en-US" sz="2800" dirty="0"/>
              <a:t>will implement standardized system-wide guidelines, policies, and protocols</a:t>
            </a:r>
          </a:p>
          <a:p>
            <a:pPr marL="742950" indent="-742950">
              <a:buClr>
                <a:srgbClr val="F58466"/>
              </a:buClr>
              <a:buAutoNum type="arabicParenBoth"/>
            </a:pPr>
            <a:r>
              <a:rPr lang="en-US" sz="2800" dirty="0"/>
              <a:t>to provide </a:t>
            </a:r>
            <a:r>
              <a:rPr lang="en-US" sz="2800" b="1" dirty="0"/>
              <a:t>appropriate antibiotics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to </a:t>
            </a:r>
            <a:r>
              <a:rPr lang="en-US" sz="2800" b="1" dirty="0"/>
              <a:t>appropriate babies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for the </a:t>
            </a:r>
            <a:r>
              <a:rPr lang="en-US" sz="2800" b="1" dirty="0"/>
              <a:t>appropriate length of time</a:t>
            </a:r>
          </a:p>
        </p:txBody>
      </p:sp>
      <p:pic>
        <p:nvPicPr>
          <p:cNvPr id="2" name="Picture 1"/>
          <p:cNvPicPr>
            <a:picLocks noChangeAspect="1"/>
          </p:cNvPicPr>
          <p:nvPr/>
        </p:nvPicPr>
        <p:blipFill>
          <a:blip r:embed="rId3"/>
          <a:stretch>
            <a:fillRect/>
          </a:stretch>
        </p:blipFill>
        <p:spPr>
          <a:xfrm>
            <a:off x="6425628" y="2362200"/>
            <a:ext cx="1483066" cy="1483066"/>
          </a:xfrm>
          <a:prstGeom prst="rect">
            <a:avLst/>
          </a:prstGeom>
        </p:spPr>
      </p:pic>
      <p:pic>
        <p:nvPicPr>
          <p:cNvPr id="3" name="Picture 2"/>
          <p:cNvPicPr>
            <a:picLocks noChangeAspect="1"/>
          </p:cNvPicPr>
          <p:nvPr/>
        </p:nvPicPr>
        <p:blipFill>
          <a:blip r:embed="rId4"/>
          <a:stretch>
            <a:fillRect/>
          </a:stretch>
        </p:blipFill>
        <p:spPr>
          <a:xfrm>
            <a:off x="5167943" y="3352800"/>
            <a:ext cx="1371600" cy="133212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8436" y="4381806"/>
            <a:ext cx="1230044" cy="1284713"/>
          </a:xfrm>
          <a:prstGeom prst="rect">
            <a:avLst/>
          </a:prstGeom>
        </p:spPr>
      </p:pic>
    </p:spTree>
    <p:extLst>
      <p:ext uri="{BB962C8B-B14F-4D97-AF65-F5344CB8AC3E}">
        <p14:creationId xmlns:p14="http://schemas.microsoft.com/office/powerpoint/2010/main" val="3272941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41891" y="179082"/>
            <a:ext cx="8229600" cy="1143000"/>
          </a:xfrm>
        </p:spPr>
        <p:txBody>
          <a:bodyPr/>
          <a:lstStyle/>
          <a:p>
            <a:pPr algn="l" eaLnBrk="1" hangingPunct="1"/>
            <a:r>
              <a:rPr lang="en-US" altLang="en-US" sz="3600" b="1" dirty="0">
                <a:solidFill>
                  <a:srgbClr val="F58466"/>
                </a:solidFill>
                <a:latin typeface="Goudy Old Style" pitchFamily="18" charset="0"/>
              </a:rPr>
              <a:t>Accomplishments since </a:t>
            </a:r>
            <a:br>
              <a:rPr lang="en-US" altLang="en-US" sz="3600" b="1" dirty="0">
                <a:solidFill>
                  <a:srgbClr val="F58466"/>
                </a:solidFill>
                <a:latin typeface="Goudy Old Style" pitchFamily="18" charset="0"/>
              </a:rPr>
            </a:br>
            <a:r>
              <a:rPr lang="en-US" altLang="en-US" sz="3600" b="1" dirty="0">
                <a:solidFill>
                  <a:srgbClr val="F58466"/>
                </a:solidFill>
                <a:latin typeface="Goudy Old Style" pitchFamily="18" charset="0"/>
              </a:rPr>
              <a:t>November 2020</a:t>
            </a:r>
          </a:p>
        </p:txBody>
      </p:sp>
      <p:sp>
        <p:nvSpPr>
          <p:cNvPr id="8" name="Rectangle 7"/>
          <p:cNvSpPr/>
          <p:nvPr/>
        </p:nvSpPr>
        <p:spPr>
          <a:xfrm>
            <a:off x="182881" y="2209800"/>
            <a:ext cx="3779520" cy="4401205"/>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2800" dirty="0">
                <a:ln w="0"/>
              </a:rPr>
              <a:t>Review of work by North Carolina, Tennessee, VON</a:t>
            </a:r>
          </a:p>
          <a:p>
            <a:pPr marL="457200" indent="-457200">
              <a:buFont typeface="Arial" panose="020B0604020202020204" pitchFamily="34" charset="0"/>
              <a:buChar char="•"/>
            </a:pPr>
            <a:r>
              <a:rPr lang="en-US" sz="2800" dirty="0">
                <a:ln w="0"/>
              </a:rPr>
              <a:t>4 BASIC clinical leadership meetings</a:t>
            </a:r>
          </a:p>
          <a:p>
            <a:pPr marL="457200" indent="-457200">
              <a:buFont typeface="Arial" panose="020B0604020202020204" pitchFamily="34" charset="0"/>
              <a:buChar char="•"/>
            </a:pPr>
            <a:r>
              <a:rPr lang="en-US" sz="2800" dirty="0">
                <a:ln w="0"/>
              </a:rPr>
              <a:t>Kick-off Planning Committee meeting in March 2020 </a:t>
            </a:r>
          </a:p>
          <a:p>
            <a:pPr marL="457200" indent="-457200">
              <a:buFont typeface="Arial" panose="020B0604020202020204" pitchFamily="34" charset="0"/>
              <a:buChar char="•"/>
            </a:pPr>
            <a:endParaRPr lang="en-US" sz="2800" dirty="0">
              <a:ln w="0"/>
            </a:endParaRPr>
          </a:p>
        </p:txBody>
      </p:sp>
      <p:sp>
        <p:nvSpPr>
          <p:cNvPr id="2" name="TextBox 1"/>
          <p:cNvSpPr txBox="1"/>
          <p:nvPr/>
        </p:nvSpPr>
        <p:spPr>
          <a:xfrm>
            <a:off x="4191001" y="2015067"/>
            <a:ext cx="44958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n w="0"/>
              </a:rPr>
              <a:t>Proven effective strategies from other PQCs</a:t>
            </a:r>
          </a:p>
          <a:p>
            <a:pPr marL="457200" indent="-457200">
              <a:buFont typeface="Arial" panose="020B0604020202020204" pitchFamily="34" charset="0"/>
              <a:buChar char="•"/>
            </a:pPr>
            <a:r>
              <a:rPr lang="en-US" sz="2800" dirty="0">
                <a:ln w="0"/>
              </a:rPr>
              <a:t>Draft aims and key driver diagram</a:t>
            </a:r>
          </a:p>
        </p:txBody>
      </p:sp>
      <p:sp>
        <p:nvSpPr>
          <p:cNvPr id="3" name="Rounded Rectangle 2"/>
          <p:cNvSpPr/>
          <p:nvPr/>
        </p:nvSpPr>
        <p:spPr>
          <a:xfrm>
            <a:off x="241891" y="1600200"/>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we’ve done</a:t>
            </a:r>
          </a:p>
        </p:txBody>
      </p:sp>
      <p:sp>
        <p:nvSpPr>
          <p:cNvPr id="6" name="Rounded Rectangle 5"/>
          <p:cNvSpPr/>
          <p:nvPr/>
        </p:nvSpPr>
        <p:spPr>
          <a:xfrm>
            <a:off x="4191000" y="1295400"/>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 have</a:t>
            </a:r>
          </a:p>
        </p:txBody>
      </p:sp>
      <p:sp>
        <p:nvSpPr>
          <p:cNvPr id="7" name="Rounded Rectangle 6"/>
          <p:cNvSpPr/>
          <p:nvPr/>
        </p:nvSpPr>
        <p:spPr>
          <a:xfrm>
            <a:off x="4250267" y="4457494"/>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Coming soon</a:t>
            </a:r>
          </a:p>
        </p:txBody>
      </p:sp>
      <p:sp>
        <p:nvSpPr>
          <p:cNvPr id="4" name="Rectangle 3"/>
          <p:cNvSpPr/>
          <p:nvPr/>
        </p:nvSpPr>
        <p:spPr>
          <a:xfrm>
            <a:off x="4191000" y="5028788"/>
            <a:ext cx="4055533" cy="954107"/>
          </a:xfrm>
          <a:prstGeom prst="rect">
            <a:avLst/>
          </a:prstGeom>
        </p:spPr>
        <p:txBody>
          <a:bodyPr wrap="square">
            <a:spAutoFit/>
          </a:bodyPr>
          <a:lstStyle/>
          <a:p>
            <a:pPr marL="457200" indent="-457200">
              <a:buFont typeface="Arial" panose="020B0604020202020204" pitchFamily="34" charset="0"/>
              <a:buChar char="•"/>
            </a:pPr>
            <a:r>
              <a:rPr lang="en-US" sz="2800" dirty="0">
                <a:ln w="0"/>
              </a:rPr>
              <a:t>Measures, data form, WAVE 1!</a:t>
            </a:r>
          </a:p>
        </p:txBody>
      </p:sp>
    </p:spTree>
    <p:extLst>
      <p:ext uri="{BB962C8B-B14F-4D97-AF65-F5344CB8AC3E}">
        <p14:creationId xmlns:p14="http://schemas.microsoft.com/office/powerpoint/2010/main" val="1562543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DRAFT SMART AIMs</a:t>
            </a: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219200"/>
            <a:ext cx="7769157" cy="3951288"/>
          </a:xfrm>
        </p:spPr>
        <p:txBody>
          <a:bodyPr/>
          <a:lstStyle/>
          <a:p>
            <a:pPr>
              <a:buClr>
                <a:srgbClr val="F58466"/>
              </a:buClr>
            </a:pPr>
            <a:r>
              <a:rPr lang="en-US" sz="2800" b="1" dirty="0"/>
              <a:t>DRAFT AIM: </a:t>
            </a:r>
            <a:r>
              <a:rPr lang="en-US" sz="2800" dirty="0"/>
              <a:t>Decrease the number of babies &gt;35 weeks exposed to antibiotics by 20% (absolute rate of 3%) </a:t>
            </a:r>
          </a:p>
          <a:p>
            <a:pPr>
              <a:buClr>
                <a:srgbClr val="F58466"/>
              </a:buClr>
            </a:pPr>
            <a:r>
              <a:rPr lang="en-US" sz="2800" b="1" dirty="0"/>
              <a:t>DRAFT AIM: </a:t>
            </a:r>
            <a:r>
              <a:rPr lang="en-US" sz="2800" dirty="0"/>
              <a:t>Decrease the number of babies (all gestational ages) with any antibiotic continued past 36 hours from the initial dose despite a negative blood culture by 20% (absolute rate of 0.5%)</a:t>
            </a:r>
          </a:p>
        </p:txBody>
      </p:sp>
    </p:spTree>
    <p:extLst>
      <p:ext uri="{BB962C8B-B14F-4D97-AF65-F5344CB8AC3E}">
        <p14:creationId xmlns:p14="http://schemas.microsoft.com/office/powerpoint/2010/main" val="1636907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5240" y="0"/>
            <a:ext cx="9128760" cy="6849939"/>
          </a:xfrm>
          <a:prstGeom prst="rect">
            <a:avLst/>
          </a:prstGeom>
        </p:spPr>
      </p:pic>
    </p:spTree>
    <p:extLst>
      <p:ext uri="{BB962C8B-B14F-4D97-AF65-F5344CB8AC3E}">
        <p14:creationId xmlns:p14="http://schemas.microsoft.com/office/powerpoint/2010/main" val="335761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Disclosures</a:t>
            </a:r>
          </a:p>
        </p:txBody>
      </p:sp>
      <p:sp>
        <p:nvSpPr>
          <p:cNvPr id="3" name="Content Placeholder 2"/>
          <p:cNvSpPr>
            <a:spLocks noGrp="1"/>
          </p:cNvSpPr>
          <p:nvPr>
            <p:ph idx="1"/>
          </p:nvPr>
        </p:nvSpPr>
        <p:spPr/>
        <p:txBody>
          <a:bodyPr/>
          <a:lstStyle/>
          <a:p>
            <a:pPr eaLnBrk="1" hangingPunct="1">
              <a:spcBef>
                <a:spcPts val="700"/>
              </a:spcBef>
              <a:buClr>
                <a:schemeClr val="accent2"/>
              </a:buClr>
              <a:buSzPct val="60000"/>
              <a:defRPr/>
            </a:pPr>
            <a:r>
              <a:rPr lang="en-US" sz="3600" dirty="0"/>
              <a:t>The planners and faculty have declared no conflicts of interest. </a:t>
            </a:r>
          </a:p>
          <a:p>
            <a:pPr marL="0" lvl="0" indent="0" algn="ctr" eaLnBrk="1" hangingPunct="1">
              <a:spcBef>
                <a:spcPts val="700"/>
              </a:spcBef>
              <a:buClr>
                <a:schemeClr val="accent2"/>
              </a:buClr>
              <a:buSzPct val="60000"/>
              <a:buNone/>
              <a:defRPr/>
            </a:pPr>
            <a:endParaRPr lang="en-US" sz="36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6</a:t>
            </a:fld>
            <a:endParaRPr lang="en-US" altLang="en-US"/>
          </a:p>
        </p:txBody>
      </p:sp>
    </p:spTree>
    <p:extLst>
      <p:ext uri="{BB962C8B-B14F-4D97-AF65-F5344CB8AC3E}">
        <p14:creationId xmlns:p14="http://schemas.microsoft.com/office/powerpoint/2010/main" val="1049060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0172" y="30480"/>
            <a:ext cx="6477000" cy="1143000"/>
          </a:xfrm>
        </p:spPr>
        <p:txBody>
          <a:bodyPr/>
          <a:lstStyle/>
          <a:p>
            <a:pPr algn="l" eaLnBrk="1" hangingPunct="1"/>
            <a:r>
              <a:rPr lang="en-US" altLang="en-US" sz="4000" b="1" dirty="0">
                <a:solidFill>
                  <a:srgbClr val="F58466"/>
                </a:solidFill>
                <a:latin typeface="Goudy Old Style" pitchFamily="18" charset="0"/>
              </a:rPr>
              <a:t>Developing an Initiative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97505" y="2057400"/>
            <a:ext cx="6139187" cy="4080237"/>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8787" y="1664732"/>
            <a:ext cx="1782647" cy="3657600"/>
          </a:xfrm>
          <a:prstGeom prst="rect">
            <a:avLst/>
          </a:prstGeom>
        </p:spPr>
      </p:pic>
      <p:sp>
        <p:nvSpPr>
          <p:cNvPr id="2" name="TextBox 1"/>
          <p:cNvSpPr txBox="1"/>
          <p:nvPr/>
        </p:nvSpPr>
        <p:spPr>
          <a:xfrm>
            <a:off x="647698" y="5638800"/>
            <a:ext cx="5638800" cy="369332"/>
          </a:xfrm>
          <a:prstGeom prst="rect">
            <a:avLst/>
          </a:prstGeom>
          <a:noFill/>
        </p:spPr>
        <p:txBody>
          <a:bodyPr wrap="square" rtlCol="0">
            <a:spAutoFit/>
          </a:bodyPr>
          <a:lstStyle/>
          <a:p>
            <a:r>
              <a:rPr lang="en-US" dirty="0">
                <a:solidFill>
                  <a:schemeClr val="bg1"/>
                </a:solidFill>
              </a:rPr>
              <a:t>Leadership, Advisors, Stakeholders, Patients/Families</a:t>
            </a:r>
          </a:p>
        </p:txBody>
      </p:sp>
    </p:spTree>
    <p:extLst>
      <p:ext uri="{BB962C8B-B14F-4D97-AF65-F5344CB8AC3E}">
        <p14:creationId xmlns:p14="http://schemas.microsoft.com/office/powerpoint/2010/main" val="2307305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2020 Timeline</a:t>
            </a:r>
            <a:endParaRPr lang="en-US" sz="4000" dirty="0">
              <a:solidFill>
                <a:srgbClr val="FF0000"/>
              </a:solidFill>
            </a:endParaRPr>
          </a:p>
        </p:txBody>
      </p:sp>
      <p:sp>
        <p:nvSpPr>
          <p:cNvPr id="4" name="Content Placeholder 6">
            <a:extLst>
              <a:ext uri="{FF2B5EF4-FFF2-40B4-BE49-F238E27FC236}">
                <a16:creationId xmlns:a16="http://schemas.microsoft.com/office/drawing/2014/main" id="{8265C79B-1F0D-7542-9FF5-AA3A4DBC18E5}"/>
              </a:ext>
            </a:extLst>
          </p:cNvPr>
          <p:cNvSpPr>
            <a:spLocks noGrp="1"/>
          </p:cNvSpPr>
          <p:nvPr>
            <p:ph idx="1"/>
          </p:nvPr>
        </p:nvSpPr>
        <p:spPr>
          <a:xfrm>
            <a:off x="0" y="4495800"/>
            <a:ext cx="9144000" cy="457200"/>
          </a:xfrm>
          <a:solidFill>
            <a:schemeClr val="accent1">
              <a:lumMod val="40000"/>
              <a:lumOff val="60000"/>
            </a:schemeClr>
          </a:solidFill>
        </p:spPr>
        <p:txBody>
          <a:bodyPr>
            <a:normAutofit/>
          </a:bodyPr>
          <a:lstStyle/>
          <a:p>
            <a:pPr marL="0" indent="0">
              <a:buNone/>
            </a:pPr>
            <a:r>
              <a:rPr lang="en-US" dirty="0"/>
              <a:t>Email </a:t>
            </a:r>
            <a:r>
              <a:rPr lang="en-US" dirty="0">
                <a:hlinkClick r:id="rId3"/>
              </a:rPr>
              <a:t>Dweiss@northshore.org</a:t>
            </a:r>
            <a:r>
              <a:rPr lang="en-US" dirty="0"/>
              <a:t> if interested in participating in Wave 1!</a:t>
            </a:r>
          </a:p>
        </p:txBody>
      </p:sp>
      <p:graphicFrame>
        <p:nvGraphicFramePr>
          <p:cNvPr id="2" name="Diagram 1"/>
          <p:cNvGraphicFramePr/>
          <p:nvPr/>
        </p:nvGraphicFramePr>
        <p:xfrm>
          <a:off x="152400" y="1143000"/>
          <a:ext cx="8991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7513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245336" y="457200"/>
            <a:ext cx="8229600" cy="1143000"/>
          </a:xfrm>
          <a:noFill/>
        </p:spPr>
        <p:txBody>
          <a:bodyPr/>
          <a:lstStyle/>
          <a:p>
            <a:pPr algn="l"/>
            <a:r>
              <a:rPr lang="en-US" altLang="en-US" sz="3800" b="1" dirty="0">
                <a:solidFill>
                  <a:srgbClr val="F58466"/>
                </a:solidFill>
                <a:latin typeface="Goudy Old Style" pitchFamily="18" charset="0"/>
              </a:rPr>
              <a:t>Thanks to our </a:t>
            </a:r>
            <a:br>
              <a:rPr lang="en-US" altLang="en-US" sz="3800" b="1" dirty="0">
                <a:solidFill>
                  <a:srgbClr val="F58466"/>
                </a:solidFill>
                <a:latin typeface="Goudy Old Style" pitchFamily="18" charset="0"/>
              </a:rPr>
            </a:br>
            <a:r>
              <a:rPr lang="en-US" altLang="en-US" sz="3800" b="1" dirty="0">
                <a:solidFill>
                  <a:srgbClr val="F58466"/>
                </a:solidFill>
                <a:latin typeface="Goudy Old Style" pitchFamily="18" charset="0"/>
              </a:rPr>
              <a:t>CLINICAL LEADS</a:t>
            </a:r>
          </a:p>
        </p:txBody>
      </p:sp>
      <p:sp>
        <p:nvSpPr>
          <p:cNvPr id="6" name="Content Placeholder 5"/>
          <p:cNvSpPr>
            <a:spLocks noGrp="1"/>
          </p:cNvSpPr>
          <p:nvPr>
            <p:ph idx="1"/>
          </p:nvPr>
        </p:nvSpPr>
        <p:spPr>
          <a:xfrm>
            <a:off x="271462" y="1981200"/>
            <a:ext cx="8339138" cy="3428999"/>
          </a:xfrm>
        </p:spPr>
        <p:txBody>
          <a:bodyPr/>
          <a:lstStyle/>
          <a:p>
            <a:pPr>
              <a:buClr>
                <a:srgbClr val="F58466"/>
              </a:buClr>
              <a:defRPr/>
            </a:pPr>
            <a:r>
              <a:rPr lang="en-US" dirty="0"/>
              <a:t>Kenny </a:t>
            </a:r>
            <a:r>
              <a:rPr lang="en-US" dirty="0" err="1"/>
              <a:t>Kronforst</a:t>
            </a:r>
            <a:r>
              <a:rPr lang="en-US" dirty="0"/>
              <a:t>, MD, MPH, MS, Lurie Children’s Hospital</a:t>
            </a:r>
          </a:p>
          <a:p>
            <a:pPr>
              <a:buClr>
                <a:srgbClr val="F58466"/>
              </a:buClr>
              <a:defRPr/>
            </a:pPr>
            <a:r>
              <a:rPr lang="en-US" dirty="0"/>
              <a:t>Patrick Lyons, MD, Lurie Children’s Hospital</a:t>
            </a:r>
          </a:p>
          <a:p>
            <a:pPr>
              <a:buClr>
                <a:srgbClr val="F58466"/>
              </a:buClr>
              <a:defRPr/>
            </a:pPr>
            <a:r>
              <a:rPr lang="en-US" dirty="0"/>
              <a:t>Sameer Patel, MD, MPH, Lurie Children’s Hospital</a:t>
            </a:r>
          </a:p>
          <a:p>
            <a:pPr>
              <a:buClr>
                <a:srgbClr val="F58466"/>
              </a:buClr>
              <a:defRPr/>
            </a:pPr>
            <a:r>
              <a:rPr lang="en-US" dirty="0"/>
              <a:t>Sudhir Sriram, MD, University of Chicago</a:t>
            </a:r>
          </a:p>
          <a:p>
            <a:pPr>
              <a:buClr>
                <a:srgbClr val="F58466"/>
              </a:buClr>
              <a:defRPr/>
            </a:pPr>
            <a:endParaRPr lang="en-US" dirty="0"/>
          </a:p>
          <a:p>
            <a:pPr marL="0" indent="0">
              <a:buClr>
                <a:srgbClr val="F58466"/>
              </a:buClr>
              <a:buNone/>
              <a:defRPr/>
            </a:pPr>
            <a:endParaRPr lang="en-US" dirty="0"/>
          </a:p>
        </p:txBody>
      </p:sp>
    </p:spTree>
    <p:extLst>
      <p:ext uri="{BB962C8B-B14F-4D97-AF65-F5344CB8AC3E}">
        <p14:creationId xmlns:p14="http://schemas.microsoft.com/office/powerpoint/2010/main" val="587742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noFill/>
        </p:spPr>
        <p:txBody>
          <a:bodyPr/>
          <a:lstStyle/>
          <a:p>
            <a:pPr algn="l"/>
            <a:r>
              <a:rPr lang="en-US" altLang="en-US" sz="3800" b="1" dirty="0">
                <a:solidFill>
                  <a:srgbClr val="F58466"/>
                </a:solidFill>
                <a:latin typeface="Goudy Old Style" pitchFamily="18" charset="0"/>
              </a:rPr>
              <a:t>Thanks to our </a:t>
            </a:r>
            <a:br>
              <a:rPr lang="en-US" altLang="en-US" sz="3800" b="1" dirty="0">
                <a:solidFill>
                  <a:srgbClr val="F58466"/>
                </a:solidFill>
                <a:latin typeface="Goudy Old Style" pitchFamily="18" charset="0"/>
              </a:rPr>
            </a:br>
            <a:r>
              <a:rPr lang="en-US" altLang="en-US" sz="3800" b="1" dirty="0">
                <a:solidFill>
                  <a:srgbClr val="F58466"/>
                </a:solidFill>
                <a:latin typeface="Goudy Old Style" pitchFamily="18" charset="0"/>
              </a:rPr>
              <a:t>WORKGROUP</a:t>
            </a:r>
          </a:p>
        </p:txBody>
      </p:sp>
      <p:sp>
        <p:nvSpPr>
          <p:cNvPr id="6" name="Content Placeholder 5"/>
          <p:cNvSpPr>
            <a:spLocks noGrp="1"/>
          </p:cNvSpPr>
          <p:nvPr>
            <p:ph sz="half" idx="1"/>
          </p:nvPr>
        </p:nvSpPr>
        <p:spPr>
          <a:xfrm>
            <a:off x="457200" y="1600204"/>
            <a:ext cx="3048000" cy="4525963"/>
          </a:xfrm>
        </p:spPr>
        <p:txBody>
          <a:bodyPr/>
          <a:lstStyle/>
          <a:p>
            <a:pPr>
              <a:buClr>
                <a:srgbClr val="F58466"/>
              </a:buClr>
              <a:defRPr/>
            </a:pPr>
            <a:r>
              <a:rPr lang="en-US" sz="1600" dirty="0"/>
              <a:t>Leslie </a:t>
            </a:r>
            <a:r>
              <a:rPr lang="en-US" sz="1600" dirty="0" err="1"/>
              <a:t>Caldarelli</a:t>
            </a:r>
            <a:endParaRPr lang="en-US" sz="1600" dirty="0"/>
          </a:p>
          <a:p>
            <a:pPr>
              <a:buClr>
                <a:srgbClr val="F58466"/>
              </a:buClr>
              <a:defRPr/>
            </a:pPr>
            <a:r>
              <a:rPr lang="en-US" sz="1600" dirty="0"/>
              <a:t>Justin </a:t>
            </a:r>
            <a:r>
              <a:rPr lang="en-US" sz="1600" dirty="0" err="1"/>
              <a:t>Josephsen</a:t>
            </a:r>
            <a:endParaRPr lang="en-US" sz="1600" dirty="0"/>
          </a:p>
          <a:p>
            <a:pPr>
              <a:buClr>
                <a:srgbClr val="F58466"/>
              </a:buClr>
              <a:defRPr/>
            </a:pPr>
            <a:r>
              <a:rPr lang="en-US" sz="1600" dirty="0"/>
              <a:t>Sameer Patel</a:t>
            </a:r>
          </a:p>
          <a:p>
            <a:pPr>
              <a:buClr>
                <a:srgbClr val="F58466"/>
              </a:buClr>
              <a:defRPr/>
            </a:pPr>
            <a:r>
              <a:rPr lang="en-US" sz="1600" dirty="0" err="1"/>
              <a:t>Sudhir</a:t>
            </a:r>
            <a:r>
              <a:rPr lang="en-US" sz="1600" dirty="0"/>
              <a:t> </a:t>
            </a:r>
            <a:r>
              <a:rPr lang="en-US" sz="1600" dirty="0" err="1"/>
              <a:t>Sriram</a:t>
            </a:r>
            <a:endParaRPr lang="en-US" sz="1600" dirty="0"/>
          </a:p>
          <a:p>
            <a:pPr>
              <a:buClr>
                <a:srgbClr val="F58466"/>
              </a:buClr>
              <a:defRPr/>
            </a:pPr>
            <a:r>
              <a:rPr lang="en-US" sz="1600" dirty="0"/>
              <a:t>Patrick Lyons</a:t>
            </a:r>
          </a:p>
          <a:p>
            <a:pPr>
              <a:buClr>
                <a:srgbClr val="F58466"/>
              </a:buClr>
              <a:defRPr/>
            </a:pPr>
            <a:r>
              <a:rPr lang="en-US" sz="1600" dirty="0"/>
              <a:t>Matt Derrick</a:t>
            </a:r>
          </a:p>
          <a:p>
            <a:pPr>
              <a:buClr>
                <a:srgbClr val="F58466"/>
              </a:buClr>
              <a:defRPr/>
            </a:pPr>
            <a:r>
              <a:rPr lang="en-US" sz="1600" dirty="0" err="1"/>
              <a:t>Preetha</a:t>
            </a:r>
            <a:r>
              <a:rPr lang="en-US" sz="1600" dirty="0"/>
              <a:t> </a:t>
            </a:r>
            <a:r>
              <a:rPr lang="en-US" sz="1600" dirty="0" err="1"/>
              <a:t>Prazad</a:t>
            </a:r>
            <a:endParaRPr lang="en-US" sz="1600" dirty="0"/>
          </a:p>
          <a:p>
            <a:pPr>
              <a:buClr>
                <a:srgbClr val="F58466"/>
              </a:buClr>
              <a:defRPr/>
            </a:pPr>
            <a:r>
              <a:rPr lang="en-US" sz="1600" dirty="0"/>
              <a:t>Pooja Shah</a:t>
            </a:r>
          </a:p>
          <a:p>
            <a:pPr>
              <a:buClr>
                <a:srgbClr val="F58466"/>
              </a:buClr>
              <a:defRPr/>
            </a:pPr>
            <a:r>
              <a:rPr lang="en-US" sz="1600" dirty="0"/>
              <a:t>Richard </a:t>
            </a:r>
            <a:r>
              <a:rPr lang="en-US" sz="1600" dirty="0" err="1"/>
              <a:t>Kampanatkosol</a:t>
            </a:r>
            <a:endParaRPr lang="en-US" sz="1600" dirty="0"/>
          </a:p>
          <a:p>
            <a:pPr>
              <a:buClr>
                <a:srgbClr val="F58466"/>
              </a:buClr>
              <a:defRPr/>
            </a:pPr>
            <a:r>
              <a:rPr lang="en-US" sz="1600" dirty="0"/>
              <a:t>Rajeev Kumar</a:t>
            </a:r>
          </a:p>
          <a:p>
            <a:pPr>
              <a:buClr>
                <a:srgbClr val="F58466"/>
              </a:buClr>
              <a:defRPr/>
            </a:pPr>
            <a:r>
              <a:rPr lang="en-US" sz="1600" dirty="0"/>
              <a:t>Jeffrey George</a:t>
            </a:r>
          </a:p>
          <a:p>
            <a:pPr>
              <a:buClr>
                <a:srgbClr val="F58466"/>
              </a:buClr>
              <a:defRPr/>
            </a:pPr>
            <a:r>
              <a:rPr lang="en-US" sz="1600" dirty="0"/>
              <a:t>Catherine Bennett</a:t>
            </a:r>
          </a:p>
          <a:p>
            <a:pPr>
              <a:buClr>
                <a:srgbClr val="F58466"/>
              </a:buClr>
              <a:defRPr/>
            </a:pPr>
            <a:r>
              <a:rPr lang="en-US" sz="1600" dirty="0"/>
              <a:t>Tina </a:t>
            </a:r>
            <a:r>
              <a:rPr lang="en-US" sz="1600" dirty="0" err="1"/>
              <a:t>Taub</a:t>
            </a:r>
            <a:endParaRPr lang="en-US" sz="1600" dirty="0"/>
          </a:p>
          <a:p>
            <a:pPr>
              <a:buClr>
                <a:srgbClr val="F58466"/>
              </a:buClr>
              <a:defRPr/>
            </a:pPr>
            <a:r>
              <a:rPr lang="en-US" sz="1600" dirty="0" err="1"/>
              <a:t>Bretty</a:t>
            </a:r>
            <a:r>
              <a:rPr lang="en-US" sz="1600" dirty="0"/>
              <a:t> Galley</a:t>
            </a:r>
          </a:p>
          <a:p>
            <a:pPr>
              <a:buClr>
                <a:srgbClr val="F58466"/>
              </a:buClr>
              <a:defRPr/>
            </a:pPr>
            <a:r>
              <a:rPr lang="en-US" sz="1600" dirty="0"/>
              <a:t>Emily </a:t>
            </a:r>
            <a:r>
              <a:rPr lang="en-US" sz="1600" dirty="0" err="1"/>
              <a:t>Obringer</a:t>
            </a:r>
            <a:endParaRPr lang="en-US" sz="1600" dirty="0"/>
          </a:p>
          <a:p>
            <a:pPr>
              <a:buClr>
                <a:srgbClr val="F58466"/>
              </a:buClr>
              <a:defRPr/>
            </a:pPr>
            <a:r>
              <a:rPr lang="en-US" sz="1600" dirty="0"/>
              <a:t>Michael </a:t>
            </a:r>
            <a:r>
              <a:rPr lang="en-US" sz="1600" dirty="0" err="1"/>
              <a:t>Tekippe</a:t>
            </a:r>
            <a:endParaRPr lang="en-US" sz="1600" dirty="0"/>
          </a:p>
          <a:p>
            <a:pPr>
              <a:buClr>
                <a:srgbClr val="F58466"/>
              </a:buClr>
              <a:defRPr/>
            </a:pPr>
            <a:r>
              <a:rPr lang="en-US" sz="1600" dirty="0"/>
              <a:t>Christine Emmons</a:t>
            </a:r>
          </a:p>
          <a:p>
            <a:pPr>
              <a:buClr>
                <a:srgbClr val="F58466"/>
              </a:buClr>
              <a:defRPr/>
            </a:pPr>
            <a:endParaRPr lang="en-US" sz="1600" dirty="0"/>
          </a:p>
          <a:p>
            <a:pPr marL="0" indent="0">
              <a:buClr>
                <a:srgbClr val="F58466"/>
              </a:buClr>
              <a:buNone/>
              <a:defRPr/>
            </a:pPr>
            <a:endParaRPr lang="en-US" sz="1600" dirty="0"/>
          </a:p>
        </p:txBody>
      </p:sp>
      <p:sp>
        <p:nvSpPr>
          <p:cNvPr id="2" name="Content Placeholder 1"/>
          <p:cNvSpPr>
            <a:spLocks noGrp="1"/>
          </p:cNvSpPr>
          <p:nvPr>
            <p:ph sz="half" idx="2"/>
          </p:nvPr>
        </p:nvSpPr>
        <p:spPr>
          <a:xfrm>
            <a:off x="3352800" y="1613098"/>
            <a:ext cx="2209800" cy="4525963"/>
          </a:xfrm>
        </p:spPr>
        <p:txBody>
          <a:bodyPr/>
          <a:lstStyle/>
          <a:p>
            <a:r>
              <a:rPr lang="en-US" sz="1600" dirty="0"/>
              <a:t>Cindy Mitchell</a:t>
            </a:r>
          </a:p>
          <a:p>
            <a:r>
              <a:rPr lang="en-US" sz="1600" dirty="0"/>
              <a:t>Pele Dina</a:t>
            </a:r>
          </a:p>
          <a:p>
            <a:r>
              <a:rPr lang="en-US" sz="1600" dirty="0"/>
              <a:t>Christina </a:t>
            </a:r>
            <a:r>
              <a:rPr lang="en-US" sz="1600" dirty="0" err="1"/>
              <a:t>Pykett</a:t>
            </a:r>
            <a:endParaRPr lang="en-US" sz="1600" dirty="0"/>
          </a:p>
          <a:p>
            <a:r>
              <a:rPr lang="en-US" sz="1600" dirty="0"/>
              <a:t>Lisa Maloney</a:t>
            </a:r>
          </a:p>
          <a:p>
            <a:r>
              <a:rPr lang="en-US" sz="1600" dirty="0"/>
              <a:t>Corryn Greenwood</a:t>
            </a:r>
          </a:p>
          <a:p>
            <a:r>
              <a:rPr lang="en-US" sz="1600" dirty="0"/>
              <a:t>Tina Horsky</a:t>
            </a:r>
          </a:p>
          <a:p>
            <a:r>
              <a:rPr lang="en-US" sz="1600" dirty="0"/>
              <a:t>Alexandra "Alex" Lahart</a:t>
            </a:r>
          </a:p>
          <a:p>
            <a:r>
              <a:rPr lang="en-US" sz="1600" dirty="0"/>
              <a:t>Rohitkumar B Vasa</a:t>
            </a:r>
          </a:p>
          <a:p>
            <a:r>
              <a:rPr lang="en-US" sz="1600" dirty="0"/>
              <a:t>Kat Bulthuis</a:t>
            </a:r>
          </a:p>
          <a:p>
            <a:r>
              <a:rPr lang="en-US" sz="1600" dirty="0"/>
              <a:t>Marin Arnolds</a:t>
            </a:r>
          </a:p>
          <a:p>
            <a:r>
              <a:rPr lang="en-US" sz="1600" dirty="0"/>
              <a:t>Elizabeth </a:t>
            </a:r>
            <a:r>
              <a:rPr lang="en-US" sz="1600" dirty="0" err="1"/>
              <a:t>Dobler</a:t>
            </a:r>
            <a:endParaRPr lang="en-US" sz="1600" dirty="0"/>
          </a:p>
          <a:p>
            <a:r>
              <a:rPr lang="en-US" sz="1600" dirty="0"/>
              <a:t>Christen Edwards</a:t>
            </a:r>
          </a:p>
          <a:p>
            <a:r>
              <a:rPr lang="en-US" sz="1600" dirty="0"/>
              <a:t>Rebecca Hunt</a:t>
            </a:r>
          </a:p>
          <a:p>
            <a:r>
              <a:rPr lang="en-US" sz="1600" dirty="0"/>
              <a:t>Amanda Schaefer</a:t>
            </a:r>
          </a:p>
          <a:p>
            <a:r>
              <a:rPr lang="en-US" sz="1600" dirty="0" err="1"/>
              <a:t>Shakir</a:t>
            </a:r>
            <a:r>
              <a:rPr lang="en-US" sz="1600" dirty="0"/>
              <a:t> Mohamed</a:t>
            </a:r>
          </a:p>
          <a:p>
            <a:r>
              <a:rPr lang="en-US" sz="1600" dirty="0"/>
              <a:t>Brian </a:t>
            </a:r>
            <a:r>
              <a:rPr lang="en-US" sz="1600" dirty="0" err="1"/>
              <a:t>McGinn</a:t>
            </a:r>
            <a:endParaRPr lang="en-US" sz="1600" dirty="0"/>
          </a:p>
        </p:txBody>
      </p:sp>
      <p:sp>
        <p:nvSpPr>
          <p:cNvPr id="5" name="Content Placeholder 1"/>
          <p:cNvSpPr txBox="1">
            <a:spLocks/>
          </p:cNvSpPr>
          <p:nvPr/>
        </p:nvSpPr>
        <p:spPr bwMode="auto">
          <a:xfrm>
            <a:off x="6248400" y="1600203"/>
            <a:ext cx="2209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dirty="0"/>
              <a:t>Phyllis Burgess</a:t>
            </a:r>
          </a:p>
          <a:p>
            <a:r>
              <a:rPr lang="en-US" sz="1600" dirty="0" err="1"/>
              <a:t>Mopelola</a:t>
            </a:r>
            <a:r>
              <a:rPr lang="en-US" sz="1600" dirty="0"/>
              <a:t> </a:t>
            </a:r>
            <a:r>
              <a:rPr lang="en-US" sz="1600" dirty="0" err="1"/>
              <a:t>Akintorin</a:t>
            </a:r>
            <a:endParaRPr lang="en-US" sz="1600" dirty="0"/>
          </a:p>
          <a:p>
            <a:r>
              <a:rPr lang="en-US" sz="1600" dirty="0"/>
              <a:t>Ashley Fischer</a:t>
            </a:r>
          </a:p>
          <a:p>
            <a:endParaRPr lang="en-US" sz="1600" dirty="0"/>
          </a:p>
        </p:txBody>
      </p:sp>
      <p:sp>
        <p:nvSpPr>
          <p:cNvPr id="7" name="Content Placeholder 6">
            <a:extLst>
              <a:ext uri="{FF2B5EF4-FFF2-40B4-BE49-F238E27FC236}">
                <a16:creationId xmlns:a16="http://schemas.microsoft.com/office/drawing/2014/main" id="{8265C79B-1F0D-7542-9FF5-AA3A4DBC18E5}"/>
              </a:ext>
            </a:extLst>
          </p:cNvPr>
          <p:cNvSpPr txBox="1">
            <a:spLocks/>
          </p:cNvSpPr>
          <p:nvPr/>
        </p:nvSpPr>
        <p:spPr bwMode="auto">
          <a:xfrm>
            <a:off x="5829300" y="3329784"/>
            <a:ext cx="3048000" cy="2004216"/>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dirty="0"/>
              <a:t>Email </a:t>
            </a:r>
            <a:r>
              <a:rPr lang="en-US" dirty="0">
                <a:hlinkClick r:id="rId3"/>
              </a:rPr>
              <a:t>Dweiss@northshore.org</a:t>
            </a:r>
            <a:r>
              <a:rPr lang="en-US" dirty="0"/>
              <a:t> if interested in participating in the BASIC Workgroup! Looking for community hospital input!</a:t>
            </a:r>
          </a:p>
        </p:txBody>
      </p:sp>
    </p:spTree>
    <p:extLst>
      <p:ext uri="{BB962C8B-B14F-4D97-AF65-F5344CB8AC3E}">
        <p14:creationId xmlns:p14="http://schemas.microsoft.com/office/powerpoint/2010/main" val="1622787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64</a:t>
            </a:fld>
            <a:endParaRPr lang="en-US" altLang="en-US"/>
          </a:p>
        </p:txBody>
      </p:sp>
      <p:sp>
        <p:nvSpPr>
          <p:cNvPr id="3" name="Content Placeholder 2"/>
          <p:cNvSpPr txBox="1">
            <a:spLocks/>
          </p:cNvSpPr>
          <p:nvPr/>
        </p:nvSpPr>
        <p:spPr>
          <a:xfrm>
            <a:off x="0" y="1143000"/>
            <a:ext cx="9139451" cy="52578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58466"/>
              </a:buClr>
              <a:buNone/>
              <a:defRPr/>
            </a:pPr>
            <a:r>
              <a:rPr lang="en-US" dirty="0">
                <a:solidFill>
                  <a:srgbClr val="004990"/>
                </a:solidFill>
              </a:rPr>
              <a:t>Thank you to ILPQC partners and collaborators:</a:t>
            </a:r>
          </a:p>
          <a:p>
            <a:pPr marL="0" indent="0" algn="ctr">
              <a:buClr>
                <a:srgbClr val="F58466"/>
              </a:buClr>
              <a:buNone/>
              <a:defRPr/>
            </a:pPr>
            <a:endParaRPr lang="en-US" dirty="0"/>
          </a:p>
        </p:txBody>
      </p:sp>
      <p:sp>
        <p:nvSpPr>
          <p:cNvPr id="4" name="Title 1"/>
          <p:cNvSpPr txBox="1">
            <a:spLocks/>
          </p:cNvSpPr>
          <p:nvPr/>
        </p:nvSpPr>
        <p:spPr bwMode="auto">
          <a:xfrm>
            <a:off x="3048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ヒラギノ角ゴ Pro W3" pitchFamily="116" charset="-128"/>
              </a:defRPr>
            </a:lvl1pPr>
            <a:lvl2pPr marL="742950" indent="-285750">
              <a:defRPr sz="2400" b="1">
                <a:solidFill>
                  <a:schemeClr val="tx1"/>
                </a:solidFill>
                <a:latin typeface="Arial" panose="020B0604020202020204" pitchFamily="34" charset="0"/>
                <a:ea typeface="ヒラギノ角ゴ Pro W3" pitchFamily="116" charset="-128"/>
              </a:defRPr>
            </a:lvl2pPr>
            <a:lvl3pPr marL="1143000" indent="-228600">
              <a:defRPr sz="2400" b="1">
                <a:solidFill>
                  <a:schemeClr val="tx1"/>
                </a:solidFill>
                <a:latin typeface="Arial" panose="020B0604020202020204" pitchFamily="34" charset="0"/>
                <a:ea typeface="ヒラギノ角ゴ Pro W3" pitchFamily="116" charset="-128"/>
              </a:defRPr>
            </a:lvl3pPr>
            <a:lvl4pPr marL="1600200" indent="-228600">
              <a:defRPr sz="2400" b="1">
                <a:solidFill>
                  <a:schemeClr val="tx1"/>
                </a:solidFill>
                <a:latin typeface="Arial" panose="020B0604020202020204" pitchFamily="34" charset="0"/>
                <a:ea typeface="ヒラギノ角ゴ Pro W3" pitchFamily="116" charset="-128"/>
              </a:defRPr>
            </a:lvl4pPr>
            <a:lvl5pPr marL="2057400" indent="-228600">
              <a:defRPr sz="2400" b="1">
                <a:solidFill>
                  <a:schemeClr val="tx1"/>
                </a:solidFill>
                <a:latin typeface="Arial" panose="020B0604020202020204" pitchFamily="34" charset="0"/>
                <a:ea typeface="ヒラギノ角ゴ Pro W3" pitchFamily="116"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9pPr>
          </a:lstStyle>
          <a:p>
            <a:pPr eaLnBrk="1" hangingPunct="1"/>
            <a:r>
              <a:rPr lang="en-US" altLang="en-US" sz="4400" dirty="0">
                <a:solidFill>
                  <a:srgbClr val="F58466"/>
                </a:solidFill>
                <a:latin typeface="Goudy Old Style" panose="02020502050305020303" pitchFamily="18" charset="0"/>
                <a:ea typeface="MS PGothic" panose="020B0600070205080204" pitchFamily="34" charset="-128"/>
              </a:rPr>
              <a:t>We are all in this together.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9" y="1923552"/>
            <a:ext cx="2447361" cy="6672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481" y="1905000"/>
            <a:ext cx="2712987" cy="68945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51738"/>
          <a:stretch/>
        </p:blipFill>
        <p:spPr>
          <a:xfrm>
            <a:off x="238569" y="2743200"/>
            <a:ext cx="1955261" cy="85147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3309" y="3429000"/>
            <a:ext cx="1623630" cy="13938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5983" y="2743200"/>
            <a:ext cx="1460017" cy="103296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30" y="3962400"/>
            <a:ext cx="2619587" cy="53340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445" y="2819400"/>
            <a:ext cx="2928555" cy="52665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595" y="4545965"/>
            <a:ext cx="2105006" cy="585469"/>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051" y="4925324"/>
            <a:ext cx="1807591" cy="1018276"/>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78370" y="4953000"/>
            <a:ext cx="2127437" cy="774027"/>
          </a:xfrm>
          <a:prstGeom prst="rect">
            <a:avLst/>
          </a:prstGeom>
        </p:spPr>
      </p:pic>
      <p:pic>
        <p:nvPicPr>
          <p:cNvPr id="24" name="Picture 23"/>
          <p:cNvPicPr>
            <a:picLocks noChangeAspect="1"/>
          </p:cNvPicPr>
          <p:nvPr/>
        </p:nvPicPr>
        <p:blipFill rotWithShape="1">
          <a:blip r:embed="rId13" cstate="print">
            <a:extLst>
              <a:ext uri="{28A0092B-C50C-407E-A947-70E740481C1C}">
                <a14:useLocalDpi xmlns:a14="http://schemas.microsoft.com/office/drawing/2010/main" val="0"/>
              </a:ext>
            </a:extLst>
          </a:blip>
          <a:srcRect l="7801" r="3631"/>
          <a:stretch/>
        </p:blipFill>
        <p:spPr>
          <a:xfrm>
            <a:off x="2483759" y="1752600"/>
            <a:ext cx="1611559" cy="1023502"/>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2101" y="3028833"/>
            <a:ext cx="1821299" cy="857367"/>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12909" y="1721666"/>
            <a:ext cx="1934100" cy="532247"/>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58283" y="3962133"/>
            <a:ext cx="2000425" cy="769687"/>
          </a:xfrm>
          <a:prstGeom prst="rect">
            <a:avLst/>
          </a:prstGeom>
        </p:spPr>
      </p:pic>
      <p:sp>
        <p:nvSpPr>
          <p:cNvPr id="6" name="TextBox 5"/>
          <p:cNvSpPr txBox="1"/>
          <p:nvPr/>
        </p:nvSpPr>
        <p:spPr>
          <a:xfrm>
            <a:off x="7034480" y="2296948"/>
            <a:ext cx="1912529" cy="584775"/>
          </a:xfrm>
          <a:prstGeom prst="rect">
            <a:avLst/>
          </a:prstGeom>
          <a:noFill/>
        </p:spPr>
        <p:txBody>
          <a:bodyPr wrap="square" rtlCol="0">
            <a:spAutoFit/>
          </a:bodyPr>
          <a:lstStyle/>
          <a:p>
            <a:pPr algn="r"/>
            <a:r>
              <a:rPr lang="en-US" sz="800" dirty="0"/>
              <a:t>Perinatal Advisory Committee</a:t>
            </a:r>
          </a:p>
          <a:p>
            <a:pPr algn="r"/>
            <a:r>
              <a:rPr lang="en-US" sz="800" dirty="0"/>
              <a:t>State Perinatal Quality Council </a:t>
            </a:r>
          </a:p>
          <a:p>
            <a:pPr algn="r"/>
            <a:r>
              <a:rPr lang="en-US" sz="800" dirty="0"/>
              <a:t>Maternal Mortality Review Committee</a:t>
            </a:r>
          </a:p>
          <a:p>
            <a:pPr algn="r"/>
            <a:r>
              <a:rPr lang="en-US" sz="800" dirty="0"/>
              <a:t>Regionalized Perinatal System</a:t>
            </a:r>
          </a:p>
        </p:txBody>
      </p:sp>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09260" y="5040476"/>
            <a:ext cx="2682472" cy="853514"/>
          </a:xfrm>
          <a:prstGeom prst="rect">
            <a:avLst/>
          </a:prstGeom>
        </p:spPr>
      </p:pic>
    </p:spTree>
    <p:extLst>
      <p:ext uri="{BB962C8B-B14F-4D97-AF65-F5344CB8AC3E}">
        <p14:creationId xmlns:p14="http://schemas.microsoft.com/office/powerpoint/2010/main" val="1766796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233774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102"/>
            <a:ext cx="8229600" cy="1143000"/>
          </a:xfrm>
          <a:noFill/>
        </p:spPr>
        <p:txBody>
          <a:bodyPr/>
          <a:lstStyle/>
          <a:p>
            <a:pPr algn="l" eaLnBrk="1" hangingPunct="1"/>
            <a:r>
              <a:rPr lang="en-US" altLang="en-US" sz="4000" b="1" dirty="0">
                <a:solidFill>
                  <a:srgbClr val="F58466"/>
                </a:solidFill>
                <a:latin typeface="Goudy Old Style" pitchFamily="18" charset="0"/>
              </a:rPr>
              <a:t>Morning Agenda</a:t>
            </a:r>
          </a:p>
        </p:txBody>
      </p:sp>
      <p:sp>
        <p:nvSpPr>
          <p:cNvPr id="2" name="Content Placeholder 1"/>
          <p:cNvSpPr>
            <a:spLocks noGrp="1"/>
          </p:cNvSpPr>
          <p:nvPr>
            <p:ph idx="1"/>
          </p:nvPr>
        </p:nvSpPr>
        <p:spPr>
          <a:xfrm>
            <a:off x="457200" y="1112837"/>
            <a:ext cx="8229600" cy="4525963"/>
          </a:xfrm>
        </p:spPr>
        <p:txBody>
          <a:bodyPr/>
          <a:lstStyle/>
          <a:p>
            <a:r>
              <a:rPr lang="en-US" sz="2400" dirty="0"/>
              <a:t>9:00 - 9:30am Welcome!</a:t>
            </a:r>
          </a:p>
          <a:p>
            <a:r>
              <a:rPr lang="en-US" sz="2400" dirty="0"/>
              <a:t>9:30 - 10:15am Sharing Strategies for Success: MNO-Neonatal Hospital Team Panel</a:t>
            </a:r>
          </a:p>
          <a:p>
            <a:r>
              <a:rPr lang="en-US" sz="2400" dirty="0"/>
              <a:t>10:15 - 10:25am Break</a:t>
            </a:r>
          </a:p>
          <a:p>
            <a:r>
              <a:rPr lang="en-US" sz="2400" dirty="0"/>
              <a:t>10:25 - 11:10am Neonatal Antibiotic Stewardship: the North Carolina Story, Martin  McCaffrey, MD, CAPTN USN (Ret), Director, PQCNC</a:t>
            </a:r>
          </a:p>
          <a:p>
            <a:r>
              <a:rPr lang="en-US" sz="2400" dirty="0"/>
              <a:t>11:10 - 11:25am MNO-Neonatal QI Awards of Excellence</a:t>
            </a:r>
          </a:p>
          <a:p>
            <a:r>
              <a:rPr lang="en-US" sz="2400" dirty="0"/>
              <a:t>11:25 - 12:15am Team Storyboard Session- An Opportunity to Share and Lunch</a:t>
            </a:r>
          </a:p>
          <a:p>
            <a:pPr marL="0" indent="0">
              <a:buNone/>
            </a:pPr>
            <a:endParaRPr lang="en-US" sz="1800" dirty="0"/>
          </a:p>
        </p:txBody>
      </p:sp>
      <p:sp>
        <p:nvSpPr>
          <p:cNvPr id="4" name="Rectangle 3"/>
          <p:cNvSpPr/>
          <p:nvPr/>
        </p:nvSpPr>
        <p:spPr>
          <a:xfrm>
            <a:off x="1737748" y="5315634"/>
            <a:ext cx="5668503" cy="646331"/>
          </a:xfrm>
          <a:prstGeom prst="rect">
            <a:avLst/>
          </a:prstGeom>
        </p:spPr>
        <p:txBody>
          <a:bodyPr wrap="square">
            <a:spAutoFit/>
          </a:bodyPr>
          <a:lstStyle/>
          <a:p>
            <a:pPr algn="ctr"/>
            <a:r>
              <a:rPr lang="en-US" dirty="0">
                <a:hlinkClick r:id="rId3"/>
              </a:rPr>
              <a:t>https://ilpqc.org/ilpqc-2020-virtual-neo-face-to-face/</a:t>
            </a:r>
            <a:r>
              <a:rPr lang="en-US" dirty="0"/>
              <a:t> </a:t>
            </a:r>
          </a:p>
          <a:p>
            <a:pPr algn="ctr"/>
            <a:r>
              <a:rPr lang="en-US" dirty="0"/>
              <a:t>Password: NEOF2F2020 </a:t>
            </a:r>
          </a:p>
        </p:txBody>
      </p:sp>
    </p:spTree>
    <p:extLst>
      <p:ext uri="{BB962C8B-B14F-4D97-AF65-F5344CB8AC3E}">
        <p14:creationId xmlns:p14="http://schemas.microsoft.com/office/powerpoint/2010/main" val="42844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1143000"/>
          </a:xfrm>
          <a:noFill/>
        </p:spPr>
        <p:txBody>
          <a:bodyPr/>
          <a:lstStyle/>
          <a:p>
            <a:pPr algn="l" eaLnBrk="1" hangingPunct="1"/>
            <a:r>
              <a:rPr lang="en-US" altLang="en-US" sz="4000" b="1" dirty="0">
                <a:solidFill>
                  <a:srgbClr val="F58466"/>
                </a:solidFill>
                <a:latin typeface="Goudy Old Style" pitchFamily="18" charset="0"/>
              </a:rPr>
              <a:t>Afternoon Agenda </a:t>
            </a:r>
          </a:p>
        </p:txBody>
      </p:sp>
      <p:sp>
        <p:nvSpPr>
          <p:cNvPr id="2" name="Content Placeholder 1"/>
          <p:cNvSpPr>
            <a:spLocks noGrp="1"/>
          </p:cNvSpPr>
          <p:nvPr>
            <p:ph idx="1"/>
          </p:nvPr>
        </p:nvSpPr>
        <p:spPr>
          <a:xfrm>
            <a:off x="457200" y="1524000"/>
            <a:ext cx="8229600" cy="4525963"/>
          </a:xfrm>
        </p:spPr>
        <p:txBody>
          <a:bodyPr/>
          <a:lstStyle/>
          <a:p>
            <a:r>
              <a:rPr lang="en-US" sz="2400" dirty="0"/>
              <a:t>12:15 - 1:00pm Keeping the Torch Lit: Practical Strategies Using Data for Lasting Change, Sangeeta Schroeder, MD, Ann &amp; Robert H. Lurie Children’s Hospital of Chicago</a:t>
            </a:r>
          </a:p>
          <a:p>
            <a:r>
              <a:rPr lang="en-US" sz="2400" dirty="0"/>
              <a:t>1:00 - 1:20pm Transition to Breakouts</a:t>
            </a:r>
          </a:p>
          <a:p>
            <a:r>
              <a:rPr lang="en-US" sz="2400" dirty="0"/>
              <a:t>1:20 - 2:05pm Breakout Session #1</a:t>
            </a:r>
          </a:p>
          <a:p>
            <a:r>
              <a:rPr lang="en-US" sz="2400" dirty="0"/>
              <a:t>2:05 - 2:25pm Transition to Second Breakout</a:t>
            </a:r>
          </a:p>
          <a:p>
            <a:r>
              <a:rPr lang="en-US" sz="2400" dirty="0"/>
              <a:t>2:25 - 3:10pm Breakout Session #2</a:t>
            </a:r>
          </a:p>
          <a:p>
            <a:r>
              <a:rPr lang="en-US" sz="2400" dirty="0"/>
              <a:t>3:10 - 3:15pm Transition to Plenary (Wrap-up)</a:t>
            </a:r>
          </a:p>
          <a:p>
            <a:r>
              <a:rPr lang="en-US" sz="2400" dirty="0"/>
              <a:t>3:15 - 3:30pm Summary, Evaluation, and Wrap up</a:t>
            </a:r>
          </a:p>
          <a:p>
            <a:pPr marL="0" indent="0">
              <a:buNone/>
            </a:pPr>
            <a:endParaRPr lang="en-US" sz="2000" dirty="0"/>
          </a:p>
          <a:p>
            <a:endParaRPr lang="en-US" sz="2000" dirty="0"/>
          </a:p>
        </p:txBody>
      </p:sp>
    </p:spTree>
    <p:extLst>
      <p:ext uri="{BB962C8B-B14F-4D97-AF65-F5344CB8AC3E}">
        <p14:creationId xmlns:p14="http://schemas.microsoft.com/office/powerpoint/2010/main" val="98744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8BD62-26ED-0E4F-B309-4B3DEC525C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418" y="1401990"/>
            <a:ext cx="7205660" cy="5644987"/>
          </a:xfrm>
          <a:prstGeom prst="rect">
            <a:avLst/>
          </a:prstGeom>
        </p:spPr>
      </p:pic>
      <p:sp>
        <p:nvSpPr>
          <p:cNvPr id="10242" name="Title 1"/>
          <p:cNvSpPr>
            <a:spLocks noGrp="1"/>
          </p:cNvSpPr>
          <p:nvPr>
            <p:ph type="title"/>
          </p:nvPr>
        </p:nvSpPr>
        <p:spPr>
          <a:xfrm>
            <a:off x="536448" y="228600"/>
            <a:ext cx="8229600" cy="869951"/>
          </a:xfrm>
          <a:noFill/>
        </p:spPr>
        <p:txBody>
          <a:bodyPr/>
          <a:lstStyle/>
          <a:p>
            <a:r>
              <a:rPr lang="en-US" sz="4000" dirty="0">
                <a:solidFill>
                  <a:srgbClr val="F58466"/>
                </a:solidFill>
                <a:latin typeface="Goudy Old Style" pitchFamily="18" charset="0"/>
              </a:rPr>
              <a:t>Participant eFolder Overview</a:t>
            </a:r>
          </a:p>
        </p:txBody>
      </p:sp>
      <p:sp>
        <p:nvSpPr>
          <p:cNvPr id="4" name="TextBox 3"/>
          <p:cNvSpPr txBox="1"/>
          <p:nvPr/>
        </p:nvSpPr>
        <p:spPr>
          <a:xfrm>
            <a:off x="1433516" y="2439101"/>
            <a:ext cx="3048000" cy="2246769"/>
          </a:xfrm>
          <a:prstGeom prst="rect">
            <a:avLst/>
          </a:prstGeom>
          <a:noFill/>
        </p:spPr>
        <p:txBody>
          <a:bodyPr wrap="square" rtlCol="0">
            <a:spAutoFit/>
          </a:bodyPr>
          <a:lstStyle/>
          <a:p>
            <a:pPr marL="457200" indent="-457200">
              <a:buFont typeface="Arial" panose="020B0604020202020204" pitchFamily="34" charset="0"/>
              <a:buChar char="•"/>
            </a:pPr>
            <a:r>
              <a:rPr lang="en-US" sz="2000" dirty="0"/>
              <a:t>Neonatal Face to Face Agenda</a:t>
            </a:r>
          </a:p>
          <a:p>
            <a:pPr marL="457200" indent="-457200">
              <a:buFont typeface="Arial" panose="020B0604020202020204" pitchFamily="34" charset="0"/>
              <a:buChar char="•"/>
            </a:pPr>
            <a:r>
              <a:rPr lang="en-US" sz="2000" dirty="0"/>
              <a:t>Neonatal Storyboard Steal Shamelessly worksheet</a:t>
            </a:r>
          </a:p>
          <a:p>
            <a:pPr marL="457200" indent="-457200">
              <a:buFont typeface="Arial" panose="020B0604020202020204" pitchFamily="34" charset="0"/>
              <a:buChar char="•"/>
            </a:pPr>
            <a:endParaRPr lang="en-US" sz="2000" dirty="0"/>
          </a:p>
          <a:p>
            <a:pPr marL="285750" indent="-285750">
              <a:buFont typeface="Arial" pitchFamily="34" charset="0"/>
              <a:buChar char="•"/>
            </a:pPr>
            <a:endParaRPr lang="en-US" sz="2000" dirty="0"/>
          </a:p>
        </p:txBody>
      </p:sp>
      <p:pic>
        <p:nvPicPr>
          <p:cNvPr id="6" name="Picture 5">
            <a:extLst>
              <a:ext uri="{FF2B5EF4-FFF2-40B4-BE49-F238E27FC236}">
                <a16:creationId xmlns:a16="http://schemas.microsoft.com/office/drawing/2014/main" id="{EBD572DE-0AF3-4B44-BF66-E8FA9795E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79598">
            <a:off x="5631274" y="5468673"/>
            <a:ext cx="1852474" cy="846845"/>
          </a:xfrm>
          <a:prstGeom prst="rect">
            <a:avLst/>
          </a:prstGeom>
        </p:spPr>
      </p:pic>
      <p:sp>
        <p:nvSpPr>
          <p:cNvPr id="2" name="Rectangle 1"/>
          <p:cNvSpPr/>
          <p:nvPr/>
        </p:nvSpPr>
        <p:spPr>
          <a:xfrm>
            <a:off x="1861572" y="1106269"/>
            <a:ext cx="5668503" cy="646331"/>
          </a:xfrm>
          <a:prstGeom prst="rect">
            <a:avLst/>
          </a:prstGeom>
        </p:spPr>
        <p:txBody>
          <a:bodyPr wrap="square">
            <a:spAutoFit/>
          </a:bodyPr>
          <a:lstStyle/>
          <a:p>
            <a:pPr algn="ctr"/>
            <a:r>
              <a:rPr lang="en-US" dirty="0">
                <a:hlinkClick r:id="rId5"/>
              </a:rPr>
              <a:t>https://ilpqc.org/ilpqc-2020-virtual-neo-face-to-face/</a:t>
            </a:r>
            <a:r>
              <a:rPr lang="en-US" dirty="0"/>
              <a:t> </a:t>
            </a:r>
          </a:p>
          <a:p>
            <a:pPr algn="ctr"/>
            <a:r>
              <a:rPr lang="en-US" dirty="0"/>
              <a:t>Password: NEOF2F2020 </a:t>
            </a:r>
          </a:p>
        </p:txBody>
      </p:sp>
      <p:sp>
        <p:nvSpPr>
          <p:cNvPr id="7" name="TextBox 6"/>
          <p:cNvSpPr txBox="1"/>
          <p:nvPr/>
        </p:nvSpPr>
        <p:spPr>
          <a:xfrm>
            <a:off x="4843797" y="2396159"/>
            <a:ext cx="3048000" cy="2862322"/>
          </a:xfrm>
          <a:prstGeom prst="rect">
            <a:avLst/>
          </a:prstGeom>
          <a:noFill/>
        </p:spPr>
        <p:txBody>
          <a:bodyPr wrap="square" rtlCol="0">
            <a:spAutoFit/>
          </a:bodyPr>
          <a:lstStyle/>
          <a:p>
            <a:pPr marL="457200" indent="-457200">
              <a:buFont typeface="Arial" panose="020B0604020202020204" pitchFamily="34" charset="0"/>
              <a:buChar char="•"/>
            </a:pPr>
            <a:r>
              <a:rPr lang="en-US" sz="2000" dirty="0"/>
              <a:t>MNO Resources</a:t>
            </a:r>
          </a:p>
          <a:p>
            <a:pPr marL="914400" lvl="1" indent="-457200">
              <a:buFont typeface="Arial" panose="020B0604020202020204" pitchFamily="34" charset="0"/>
              <a:buChar char="•"/>
            </a:pPr>
            <a:r>
              <a:rPr lang="en-US" sz="2000" dirty="0"/>
              <a:t>Patient Education Resources</a:t>
            </a:r>
          </a:p>
          <a:p>
            <a:pPr marL="914400" lvl="1" indent="-457200">
              <a:buFont typeface="Arial" panose="020B0604020202020204" pitchFamily="34" charset="0"/>
              <a:buChar char="•"/>
            </a:pPr>
            <a:r>
              <a:rPr lang="en-US" sz="2000" dirty="0"/>
              <a:t>Clinical Team Resources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pPr marL="285750" indent="-285750">
              <a:buFont typeface="Arial" pitchFamily="34" charset="0"/>
              <a:buChar char="•"/>
            </a:pPr>
            <a:endParaRPr lang="en-US" sz="2000" dirty="0"/>
          </a:p>
        </p:txBody>
      </p:sp>
    </p:spTree>
    <p:extLst>
      <p:ext uri="{BB962C8B-B14F-4D97-AF65-F5344CB8AC3E}">
        <p14:creationId xmlns:p14="http://schemas.microsoft.com/office/powerpoint/2010/main" val="2134842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57910</TotalTime>
  <Words>3183</Words>
  <Application>Microsoft Office PowerPoint</Application>
  <PresentationFormat>On-screen Show (4:3)</PresentationFormat>
  <Paragraphs>480</Paragraphs>
  <Slides>65</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MS PGothic</vt:lpstr>
      <vt:lpstr>Arial</vt:lpstr>
      <vt:lpstr>Calibri</vt:lpstr>
      <vt:lpstr>Goudy Old Style</vt:lpstr>
      <vt:lpstr>Wingdings</vt:lpstr>
      <vt:lpstr>Wingdings 2</vt:lpstr>
      <vt:lpstr>Office Theme</vt:lpstr>
      <vt:lpstr>PowerPoint Presentation</vt:lpstr>
      <vt:lpstr>Welcome! ILPQC Neonatal Virtual Face to Face Meeting</vt:lpstr>
      <vt:lpstr>Conference Objectives</vt:lpstr>
      <vt:lpstr>ONA Approval Statement</vt:lpstr>
      <vt:lpstr>Criteria for Successful Completion</vt:lpstr>
      <vt:lpstr>Disclosures</vt:lpstr>
      <vt:lpstr>Morning Agenda</vt:lpstr>
      <vt:lpstr>Afternoon Agenda </vt:lpstr>
      <vt:lpstr>Participant eFolder Overview</vt:lpstr>
      <vt:lpstr>        </vt:lpstr>
      <vt:lpstr>  </vt:lpstr>
      <vt:lpstr>Neonatal Breakout Sessions</vt:lpstr>
      <vt:lpstr>PowerPoint Presentation</vt:lpstr>
      <vt:lpstr>MNO Folder Order</vt:lpstr>
      <vt:lpstr>Welcome</vt:lpstr>
      <vt:lpstr>MNO-Neonatal Initiative BASIC 2020  </vt:lpstr>
      <vt:lpstr>Overview</vt:lpstr>
      <vt:lpstr>PowerPoint Presentation</vt:lpstr>
      <vt:lpstr>Illinois Perinatal Quality Collaborative (ILPQC)</vt:lpstr>
      <vt:lpstr>ILPQC Infrastructure</vt:lpstr>
      <vt:lpstr>Using QI to Build Hospital Capacity to Drive Systems &amp; Culture Change</vt:lpstr>
      <vt:lpstr>Supporting each other during covid-19</vt:lpstr>
      <vt:lpstr>COVID-19</vt:lpstr>
      <vt:lpstr>PowerPoint Presentation</vt:lpstr>
      <vt:lpstr>MNO-Neonatal Initiative: What’s next?</vt:lpstr>
      <vt:lpstr>MNO-Neonatal Aims and Measures</vt:lpstr>
      <vt:lpstr>Illinois Mortality by Type of Opioid</vt:lpstr>
      <vt:lpstr>Illinois Fatal Overdose Rate, 2018</vt:lpstr>
      <vt:lpstr>Key Strategies for Success Across Perinatal Networks!</vt:lpstr>
      <vt:lpstr>PowerPoint Presentation</vt:lpstr>
      <vt:lpstr>a look back: face-2-face Survey, May 2018</vt:lpstr>
      <vt:lpstr>PowerPoint Presentation</vt:lpstr>
      <vt:lpstr>PowerPoint Presentation</vt:lpstr>
      <vt:lpstr>PowerPoint Presentation</vt:lpstr>
      <vt:lpstr>PowerPoint Presentation</vt:lpstr>
      <vt:lpstr>MNO Barriers</vt:lpstr>
      <vt:lpstr>MNO 2018-2020 Topics</vt:lpstr>
      <vt:lpstr>MNO Team Calls</vt:lpstr>
      <vt:lpstr>Strong Foundations for Success: MNO Structure Measures in Place!</vt:lpstr>
      <vt:lpstr>What’s Next:  Crossing the Finish Line</vt:lpstr>
      <vt:lpstr>Achieving MNO-OB AIMs! Medication Assisted Treatment</vt:lpstr>
      <vt:lpstr>Improving Together: Rooming-In after Maternal Discharge</vt:lpstr>
      <vt:lpstr>Achieving MNO-Neo AIMs Together: Receiving Maternal Breast Milk at Infant Discharge</vt:lpstr>
      <vt:lpstr>Achieving MNO-Neo AIMs Together: Received Pharmacologic Treatment</vt:lpstr>
      <vt:lpstr>Days of Pharmacologic Treatment Decreased</vt:lpstr>
      <vt:lpstr>Days of Pharmacologic Treatment: Finnegan vs. Eat Sleep Console (ESC)  </vt:lpstr>
      <vt:lpstr>Days of Pharmacologic Treatment:  Scheduled Opioid dosing vs. PRN Dosing</vt:lpstr>
      <vt:lpstr>Achieving MNO-Neo AIMs Together: Discharged with a Coordinated Plan</vt:lpstr>
      <vt:lpstr>Median Length of Stay for OENs with NAS Symptoms</vt:lpstr>
      <vt:lpstr>PowerPoint Presentation</vt:lpstr>
      <vt:lpstr>Collaborative Efforts to Achieve Aims</vt:lpstr>
      <vt:lpstr>Collaborative Efforts to Achieve Aims</vt:lpstr>
      <vt:lpstr>Sustain the Gains: Transition to Sustainability</vt:lpstr>
      <vt:lpstr>MNO-Neonatal 2020 Timeline</vt:lpstr>
      <vt:lpstr>Updates on Babies  Antibiotic Stewardship Improvement Collaborative:  BASIC Initiative</vt:lpstr>
      <vt:lpstr>BASIC Vision </vt:lpstr>
      <vt:lpstr>Accomplishments since  November 2020</vt:lpstr>
      <vt:lpstr>BASIC DRAFT SMART AIMs</vt:lpstr>
      <vt:lpstr>PowerPoint Presentation</vt:lpstr>
      <vt:lpstr>Developing an Initiative</vt:lpstr>
      <vt:lpstr>BASIC 2020 Timeline</vt:lpstr>
      <vt:lpstr>Thanks to our  CLINICAL LEADS</vt:lpstr>
      <vt:lpstr>Thanks to our  WORKGROUP</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Patricia Ann Lee King</cp:lastModifiedBy>
  <cp:revision>1392</cp:revision>
  <dcterms:created xsi:type="dcterms:W3CDTF">2013-06-07T18:46:59Z</dcterms:created>
  <dcterms:modified xsi:type="dcterms:W3CDTF">2020-05-21T03:07:52Z</dcterms:modified>
</cp:coreProperties>
</file>