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55.jpg" ContentType="image/jpeg"/>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684" r:id="rId4"/>
    <p:sldMasterId id="2147483696" r:id="rId5"/>
    <p:sldMasterId id="2147483708" r:id="rId6"/>
    <p:sldMasterId id="2147483726" r:id="rId7"/>
    <p:sldMasterId id="2147483741" r:id="rId8"/>
  </p:sldMasterIdLst>
  <p:notesMasterIdLst>
    <p:notesMasterId r:id="rId68"/>
  </p:notesMasterIdLst>
  <p:sldIdLst>
    <p:sldId id="299" r:id="rId9"/>
    <p:sldId id="257" r:id="rId10"/>
    <p:sldId id="258" r:id="rId11"/>
    <p:sldId id="364" r:id="rId12"/>
    <p:sldId id="365" r:id="rId13"/>
    <p:sldId id="366" r:id="rId14"/>
    <p:sldId id="323" r:id="rId15"/>
    <p:sldId id="352" r:id="rId16"/>
    <p:sldId id="263" r:id="rId17"/>
    <p:sldId id="354" r:id="rId18"/>
    <p:sldId id="357" r:id="rId19"/>
    <p:sldId id="358" r:id="rId20"/>
    <p:sldId id="356" r:id="rId21"/>
    <p:sldId id="264" r:id="rId22"/>
    <p:sldId id="360" r:id="rId23"/>
    <p:sldId id="361" r:id="rId24"/>
    <p:sldId id="377" r:id="rId25"/>
    <p:sldId id="362" r:id="rId26"/>
    <p:sldId id="378" r:id="rId27"/>
    <p:sldId id="363" r:id="rId28"/>
    <p:sldId id="379" r:id="rId29"/>
    <p:sldId id="380" r:id="rId30"/>
    <p:sldId id="347"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348" r:id="rId53"/>
    <p:sldId id="372" r:id="rId54"/>
    <p:sldId id="367" r:id="rId55"/>
    <p:sldId id="368" r:id="rId56"/>
    <p:sldId id="369" r:id="rId57"/>
    <p:sldId id="370" r:id="rId58"/>
    <p:sldId id="371" r:id="rId59"/>
    <p:sldId id="373" r:id="rId60"/>
    <p:sldId id="374" r:id="rId61"/>
    <p:sldId id="375" r:id="rId62"/>
    <p:sldId id="376" r:id="rId63"/>
    <p:sldId id="350" r:id="rId64"/>
    <p:sldId id="317" r:id="rId65"/>
    <p:sldId id="324" r:id="rId66"/>
    <p:sldId id="297" r:id="rId6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5" autoAdjust="0"/>
  </p:normalViewPr>
  <p:slideViewPr>
    <p:cSldViewPr>
      <p:cViewPr varScale="1">
        <p:scale>
          <a:sx n="108" d="100"/>
          <a:sy n="108" d="100"/>
        </p:scale>
        <p:origin x="678" y="102"/>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D9B588-FB64-4871-BF6F-90672709DEF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4879DA3-8035-429F-A48B-5E70D6CF3921}">
      <dgm:prSet/>
      <dgm:spPr>
        <a:solidFill>
          <a:schemeClr val="accent2"/>
        </a:solidFill>
      </dgm:spPr>
      <dgm:t>
        <a:bodyPr/>
        <a:lstStyle/>
        <a:p>
          <a:r>
            <a:rPr lang="en-US" dirty="0"/>
            <a:t>What is home visiting?</a:t>
          </a:r>
        </a:p>
      </dgm:t>
    </dgm:pt>
    <dgm:pt modelId="{3657F683-8933-40D2-AAB1-7E69EB8FC84C}" type="parTrans" cxnId="{51541695-6EDA-4ED2-BA34-4F266B0EE173}">
      <dgm:prSet/>
      <dgm:spPr/>
      <dgm:t>
        <a:bodyPr/>
        <a:lstStyle/>
        <a:p>
          <a:endParaRPr lang="en-US"/>
        </a:p>
      </dgm:t>
    </dgm:pt>
    <dgm:pt modelId="{E7D1D7C3-5BE6-4C6A-9208-0E687DEDF4BF}" type="sibTrans" cxnId="{51541695-6EDA-4ED2-BA34-4F266B0EE173}">
      <dgm:prSet/>
      <dgm:spPr/>
      <dgm:t>
        <a:bodyPr/>
        <a:lstStyle/>
        <a:p>
          <a:endParaRPr lang="en-US"/>
        </a:p>
      </dgm:t>
    </dgm:pt>
    <dgm:pt modelId="{CC084199-7710-47CA-B1E5-59CDEC0BEEF4}">
      <dgm:prSet/>
      <dgm:spPr/>
      <dgm:t>
        <a:bodyPr/>
        <a:lstStyle/>
        <a:p>
          <a:r>
            <a:rPr lang="en-US"/>
            <a:t>Social determinants of health</a:t>
          </a:r>
        </a:p>
      </dgm:t>
    </dgm:pt>
    <dgm:pt modelId="{E62527E6-DBE9-4159-BDD8-7BC9D9DB621E}" type="parTrans" cxnId="{D61F7220-31D5-472E-B68D-559018AC1DF1}">
      <dgm:prSet/>
      <dgm:spPr/>
      <dgm:t>
        <a:bodyPr/>
        <a:lstStyle/>
        <a:p>
          <a:endParaRPr lang="en-US"/>
        </a:p>
      </dgm:t>
    </dgm:pt>
    <dgm:pt modelId="{0247AEBA-246D-45C4-946D-57F5B05F4658}" type="sibTrans" cxnId="{D61F7220-31D5-472E-B68D-559018AC1DF1}">
      <dgm:prSet/>
      <dgm:spPr/>
      <dgm:t>
        <a:bodyPr/>
        <a:lstStyle/>
        <a:p>
          <a:endParaRPr lang="en-US"/>
        </a:p>
      </dgm:t>
    </dgm:pt>
    <dgm:pt modelId="{DBF64C77-04F8-4F88-AB0E-9F248F2E4A44}">
      <dgm:prSet/>
      <dgm:spPr/>
      <dgm:t>
        <a:bodyPr/>
        <a:lstStyle/>
        <a:p>
          <a:r>
            <a:rPr lang="en-US"/>
            <a:t>Priority populations</a:t>
          </a:r>
        </a:p>
      </dgm:t>
    </dgm:pt>
    <dgm:pt modelId="{095C8DE0-8515-4C7E-AF87-47316E9C7240}" type="parTrans" cxnId="{52D9CAA6-3FA4-433E-A822-ABD73EAC36FF}">
      <dgm:prSet/>
      <dgm:spPr/>
      <dgm:t>
        <a:bodyPr/>
        <a:lstStyle/>
        <a:p>
          <a:endParaRPr lang="en-US"/>
        </a:p>
      </dgm:t>
    </dgm:pt>
    <dgm:pt modelId="{C05DBF9E-5710-468D-8E25-B949C7B717DA}" type="sibTrans" cxnId="{52D9CAA6-3FA4-433E-A822-ABD73EAC36FF}">
      <dgm:prSet/>
      <dgm:spPr/>
      <dgm:t>
        <a:bodyPr/>
        <a:lstStyle/>
        <a:p>
          <a:endParaRPr lang="en-US"/>
        </a:p>
      </dgm:t>
    </dgm:pt>
    <dgm:pt modelId="{3DF4BEF1-05D1-466C-B141-029EAF54FF53}">
      <dgm:prSet/>
      <dgm:spPr/>
      <dgm:t>
        <a:bodyPr/>
        <a:lstStyle/>
        <a:p>
          <a:r>
            <a:rPr lang="en-US"/>
            <a:t>Health benchmarks</a:t>
          </a:r>
        </a:p>
      </dgm:t>
    </dgm:pt>
    <dgm:pt modelId="{35213172-6903-45F5-9CE4-E4AC78203419}" type="parTrans" cxnId="{51973C6E-4299-456B-8A12-A74ADF737677}">
      <dgm:prSet/>
      <dgm:spPr/>
      <dgm:t>
        <a:bodyPr/>
        <a:lstStyle/>
        <a:p>
          <a:endParaRPr lang="en-US"/>
        </a:p>
      </dgm:t>
    </dgm:pt>
    <dgm:pt modelId="{A689AA82-BF92-466C-A9B7-F8D2C1CDA1A7}" type="sibTrans" cxnId="{51973C6E-4299-456B-8A12-A74ADF737677}">
      <dgm:prSet/>
      <dgm:spPr/>
      <dgm:t>
        <a:bodyPr/>
        <a:lstStyle/>
        <a:p>
          <a:endParaRPr lang="en-US"/>
        </a:p>
      </dgm:t>
    </dgm:pt>
    <dgm:pt modelId="{03D0322A-8B44-46EE-833C-E785C8397549}">
      <dgm:prSet/>
      <dgm:spPr/>
      <dgm:t>
        <a:bodyPr/>
        <a:lstStyle/>
        <a:p>
          <a:r>
            <a:rPr lang="en-US"/>
            <a:t>Evidence of effectiveness</a:t>
          </a:r>
        </a:p>
      </dgm:t>
    </dgm:pt>
    <dgm:pt modelId="{DFB381EC-AC7C-4FCD-853C-B4896E4E2C75}" type="parTrans" cxnId="{1F6E595F-91EC-4DD3-9792-F54E0A8FF9AB}">
      <dgm:prSet/>
      <dgm:spPr/>
      <dgm:t>
        <a:bodyPr/>
        <a:lstStyle/>
        <a:p>
          <a:endParaRPr lang="en-US"/>
        </a:p>
      </dgm:t>
    </dgm:pt>
    <dgm:pt modelId="{3004D4DA-19AF-4A28-B94B-3BA38ED19226}" type="sibTrans" cxnId="{1F6E595F-91EC-4DD3-9792-F54E0A8FF9AB}">
      <dgm:prSet/>
      <dgm:spPr/>
      <dgm:t>
        <a:bodyPr/>
        <a:lstStyle/>
        <a:p>
          <a:endParaRPr lang="en-US"/>
        </a:p>
      </dgm:t>
    </dgm:pt>
    <dgm:pt modelId="{E1E0AE35-21D9-4ED6-9A89-55E57E5452DC}">
      <dgm:prSet/>
      <dgm:spPr/>
      <dgm:t>
        <a:bodyPr/>
        <a:lstStyle/>
        <a:p>
          <a:r>
            <a:rPr lang="en-US"/>
            <a:t>HV models and training</a:t>
          </a:r>
        </a:p>
      </dgm:t>
    </dgm:pt>
    <dgm:pt modelId="{6D91CC56-337D-44A3-B5F7-3959905E5562}" type="parTrans" cxnId="{3C4724AD-6607-4991-ACC9-DDBFA4C17E7A}">
      <dgm:prSet/>
      <dgm:spPr/>
      <dgm:t>
        <a:bodyPr/>
        <a:lstStyle/>
        <a:p>
          <a:endParaRPr lang="en-US"/>
        </a:p>
      </dgm:t>
    </dgm:pt>
    <dgm:pt modelId="{0EAB7958-4DDC-4909-AA0E-3C236C2A6C70}" type="sibTrans" cxnId="{3C4724AD-6607-4991-ACC9-DDBFA4C17E7A}">
      <dgm:prSet/>
      <dgm:spPr/>
      <dgm:t>
        <a:bodyPr/>
        <a:lstStyle/>
        <a:p>
          <a:endParaRPr lang="en-US"/>
        </a:p>
      </dgm:t>
    </dgm:pt>
    <dgm:pt modelId="{59046DFB-F5A4-4FAF-964B-AD653B3D104E}">
      <dgm:prSet/>
      <dgm:spPr>
        <a:solidFill>
          <a:schemeClr val="accent2"/>
        </a:solidFill>
      </dgm:spPr>
      <dgm:t>
        <a:bodyPr/>
        <a:lstStyle/>
        <a:p>
          <a:r>
            <a:rPr lang="en-US"/>
            <a:t>Collaboration and referrals</a:t>
          </a:r>
        </a:p>
      </dgm:t>
    </dgm:pt>
    <dgm:pt modelId="{1B31F90C-1914-4938-9F2A-9940E817663F}" type="parTrans" cxnId="{63CEC5C0-FAD6-483E-90AF-299B91DFC064}">
      <dgm:prSet/>
      <dgm:spPr/>
      <dgm:t>
        <a:bodyPr/>
        <a:lstStyle/>
        <a:p>
          <a:endParaRPr lang="en-US"/>
        </a:p>
      </dgm:t>
    </dgm:pt>
    <dgm:pt modelId="{16AFE9DE-9E53-4917-BFE9-AE35D003A87B}" type="sibTrans" cxnId="{63CEC5C0-FAD6-483E-90AF-299B91DFC064}">
      <dgm:prSet/>
      <dgm:spPr/>
      <dgm:t>
        <a:bodyPr/>
        <a:lstStyle/>
        <a:p>
          <a:endParaRPr lang="en-US"/>
        </a:p>
      </dgm:t>
    </dgm:pt>
    <dgm:pt modelId="{E3FC65CA-8B56-4D9E-B009-7E0AE98F1E52}">
      <dgm:prSet/>
      <dgm:spPr>
        <a:solidFill>
          <a:schemeClr val="accent2"/>
        </a:solidFill>
      </dgm:spPr>
      <dgm:t>
        <a:bodyPr/>
        <a:lstStyle/>
        <a:p>
          <a:r>
            <a:rPr lang="en-US"/>
            <a:t>Questions and discussion</a:t>
          </a:r>
        </a:p>
      </dgm:t>
    </dgm:pt>
    <dgm:pt modelId="{B356A495-3530-410A-B691-4AE3EB561D68}" type="parTrans" cxnId="{400C3394-20CE-4912-A5A0-F671AE7F61E4}">
      <dgm:prSet/>
      <dgm:spPr/>
      <dgm:t>
        <a:bodyPr/>
        <a:lstStyle/>
        <a:p>
          <a:endParaRPr lang="en-US"/>
        </a:p>
      </dgm:t>
    </dgm:pt>
    <dgm:pt modelId="{DDBB2531-EC00-4A8B-8BB7-473C36F0248D}" type="sibTrans" cxnId="{400C3394-20CE-4912-A5A0-F671AE7F61E4}">
      <dgm:prSet/>
      <dgm:spPr/>
      <dgm:t>
        <a:bodyPr/>
        <a:lstStyle/>
        <a:p>
          <a:endParaRPr lang="en-US"/>
        </a:p>
      </dgm:t>
    </dgm:pt>
    <dgm:pt modelId="{55D9526C-7EF2-480E-AC3B-04B3AE4B357F}" type="pres">
      <dgm:prSet presAssocID="{9CD9B588-FB64-4871-BF6F-90672709DEF8}" presName="linear" presStyleCnt="0">
        <dgm:presLayoutVars>
          <dgm:dir/>
          <dgm:animLvl val="lvl"/>
          <dgm:resizeHandles val="exact"/>
        </dgm:presLayoutVars>
      </dgm:prSet>
      <dgm:spPr/>
      <dgm:t>
        <a:bodyPr/>
        <a:lstStyle/>
        <a:p>
          <a:endParaRPr lang="en-US"/>
        </a:p>
      </dgm:t>
    </dgm:pt>
    <dgm:pt modelId="{84AFBA98-1E9A-4BCD-BEED-F3A6DDBEE978}" type="pres">
      <dgm:prSet presAssocID="{D4879DA3-8035-429F-A48B-5E70D6CF3921}" presName="parentLin" presStyleCnt="0"/>
      <dgm:spPr/>
    </dgm:pt>
    <dgm:pt modelId="{908812D6-4788-4CD5-B579-86C87994595A}" type="pres">
      <dgm:prSet presAssocID="{D4879DA3-8035-429F-A48B-5E70D6CF3921}" presName="parentLeftMargin" presStyleLbl="node1" presStyleIdx="0" presStyleCnt="3"/>
      <dgm:spPr/>
      <dgm:t>
        <a:bodyPr/>
        <a:lstStyle/>
        <a:p>
          <a:endParaRPr lang="en-US"/>
        </a:p>
      </dgm:t>
    </dgm:pt>
    <dgm:pt modelId="{3AC2BF33-7104-42A4-84DA-D9B987ED8076}" type="pres">
      <dgm:prSet presAssocID="{D4879DA3-8035-429F-A48B-5E70D6CF3921}" presName="parentText" presStyleLbl="node1" presStyleIdx="0" presStyleCnt="3">
        <dgm:presLayoutVars>
          <dgm:chMax val="0"/>
          <dgm:bulletEnabled val="1"/>
        </dgm:presLayoutVars>
      </dgm:prSet>
      <dgm:spPr/>
      <dgm:t>
        <a:bodyPr/>
        <a:lstStyle/>
        <a:p>
          <a:endParaRPr lang="en-US"/>
        </a:p>
      </dgm:t>
    </dgm:pt>
    <dgm:pt modelId="{8D813645-85DF-4BAC-A3F8-5DB646C7094D}" type="pres">
      <dgm:prSet presAssocID="{D4879DA3-8035-429F-A48B-5E70D6CF3921}" presName="negativeSpace" presStyleCnt="0"/>
      <dgm:spPr/>
    </dgm:pt>
    <dgm:pt modelId="{F5394F99-C980-43D1-A192-6D475830E064}" type="pres">
      <dgm:prSet presAssocID="{D4879DA3-8035-429F-A48B-5E70D6CF3921}" presName="childText" presStyleLbl="conFgAcc1" presStyleIdx="0" presStyleCnt="3">
        <dgm:presLayoutVars>
          <dgm:bulletEnabled val="1"/>
        </dgm:presLayoutVars>
      </dgm:prSet>
      <dgm:spPr/>
      <dgm:t>
        <a:bodyPr/>
        <a:lstStyle/>
        <a:p>
          <a:endParaRPr lang="en-US"/>
        </a:p>
      </dgm:t>
    </dgm:pt>
    <dgm:pt modelId="{C58047A8-7743-4AD6-8DE8-6A30E1E0DF30}" type="pres">
      <dgm:prSet presAssocID="{E7D1D7C3-5BE6-4C6A-9208-0E687DEDF4BF}" presName="spaceBetweenRectangles" presStyleCnt="0"/>
      <dgm:spPr/>
    </dgm:pt>
    <dgm:pt modelId="{A84575DA-D50F-4FDC-9824-F54984AF37C3}" type="pres">
      <dgm:prSet presAssocID="{59046DFB-F5A4-4FAF-964B-AD653B3D104E}" presName="parentLin" presStyleCnt="0"/>
      <dgm:spPr/>
    </dgm:pt>
    <dgm:pt modelId="{1A692D7B-27E9-43D0-9132-7B90C3F64315}" type="pres">
      <dgm:prSet presAssocID="{59046DFB-F5A4-4FAF-964B-AD653B3D104E}" presName="parentLeftMargin" presStyleLbl="node1" presStyleIdx="0" presStyleCnt="3"/>
      <dgm:spPr/>
      <dgm:t>
        <a:bodyPr/>
        <a:lstStyle/>
        <a:p>
          <a:endParaRPr lang="en-US"/>
        </a:p>
      </dgm:t>
    </dgm:pt>
    <dgm:pt modelId="{DDDF36D3-45BA-4066-8508-64A5C431C1CD}" type="pres">
      <dgm:prSet presAssocID="{59046DFB-F5A4-4FAF-964B-AD653B3D104E}" presName="parentText" presStyleLbl="node1" presStyleIdx="1" presStyleCnt="3">
        <dgm:presLayoutVars>
          <dgm:chMax val="0"/>
          <dgm:bulletEnabled val="1"/>
        </dgm:presLayoutVars>
      </dgm:prSet>
      <dgm:spPr/>
      <dgm:t>
        <a:bodyPr/>
        <a:lstStyle/>
        <a:p>
          <a:endParaRPr lang="en-US"/>
        </a:p>
      </dgm:t>
    </dgm:pt>
    <dgm:pt modelId="{B2D22A29-0BA2-4E7F-B8FE-B16B6EE53086}" type="pres">
      <dgm:prSet presAssocID="{59046DFB-F5A4-4FAF-964B-AD653B3D104E}" presName="negativeSpace" presStyleCnt="0"/>
      <dgm:spPr/>
    </dgm:pt>
    <dgm:pt modelId="{85ACC0DB-9A38-4A5D-A414-259BAD07E00E}" type="pres">
      <dgm:prSet presAssocID="{59046DFB-F5A4-4FAF-964B-AD653B3D104E}" presName="childText" presStyleLbl="conFgAcc1" presStyleIdx="1" presStyleCnt="3">
        <dgm:presLayoutVars>
          <dgm:bulletEnabled val="1"/>
        </dgm:presLayoutVars>
      </dgm:prSet>
      <dgm:spPr/>
    </dgm:pt>
    <dgm:pt modelId="{FEE2AD47-5BD0-4EF8-A560-44EF8C157772}" type="pres">
      <dgm:prSet presAssocID="{16AFE9DE-9E53-4917-BFE9-AE35D003A87B}" presName="spaceBetweenRectangles" presStyleCnt="0"/>
      <dgm:spPr/>
    </dgm:pt>
    <dgm:pt modelId="{18C1E3E3-E120-49AE-85DD-523043CF62C0}" type="pres">
      <dgm:prSet presAssocID="{E3FC65CA-8B56-4D9E-B009-7E0AE98F1E52}" presName="parentLin" presStyleCnt="0"/>
      <dgm:spPr/>
    </dgm:pt>
    <dgm:pt modelId="{8AF2B397-BCF3-4C5E-B714-5291A590FFAF}" type="pres">
      <dgm:prSet presAssocID="{E3FC65CA-8B56-4D9E-B009-7E0AE98F1E52}" presName="parentLeftMargin" presStyleLbl="node1" presStyleIdx="1" presStyleCnt="3"/>
      <dgm:spPr/>
      <dgm:t>
        <a:bodyPr/>
        <a:lstStyle/>
        <a:p>
          <a:endParaRPr lang="en-US"/>
        </a:p>
      </dgm:t>
    </dgm:pt>
    <dgm:pt modelId="{86BF617B-9CA4-459F-9BF2-C750059E0F63}" type="pres">
      <dgm:prSet presAssocID="{E3FC65CA-8B56-4D9E-B009-7E0AE98F1E52}" presName="parentText" presStyleLbl="node1" presStyleIdx="2" presStyleCnt="3">
        <dgm:presLayoutVars>
          <dgm:chMax val="0"/>
          <dgm:bulletEnabled val="1"/>
        </dgm:presLayoutVars>
      </dgm:prSet>
      <dgm:spPr/>
      <dgm:t>
        <a:bodyPr/>
        <a:lstStyle/>
        <a:p>
          <a:endParaRPr lang="en-US"/>
        </a:p>
      </dgm:t>
    </dgm:pt>
    <dgm:pt modelId="{ACB6AE6D-0CA9-48DF-B58D-B2B8F30FC96B}" type="pres">
      <dgm:prSet presAssocID="{E3FC65CA-8B56-4D9E-B009-7E0AE98F1E52}" presName="negativeSpace" presStyleCnt="0"/>
      <dgm:spPr/>
    </dgm:pt>
    <dgm:pt modelId="{261DEC3E-EA6D-43CB-B3A3-93DECFE2CF65}" type="pres">
      <dgm:prSet presAssocID="{E3FC65CA-8B56-4D9E-B009-7E0AE98F1E52}" presName="childText" presStyleLbl="conFgAcc1" presStyleIdx="2" presStyleCnt="3">
        <dgm:presLayoutVars>
          <dgm:bulletEnabled val="1"/>
        </dgm:presLayoutVars>
      </dgm:prSet>
      <dgm:spPr/>
    </dgm:pt>
  </dgm:ptLst>
  <dgm:cxnLst>
    <dgm:cxn modelId="{3C991463-7FFA-4AF2-98CD-3F169696E36F}" type="presOf" srcId="{E3FC65CA-8B56-4D9E-B009-7E0AE98F1E52}" destId="{86BF617B-9CA4-459F-9BF2-C750059E0F63}" srcOrd="1" destOrd="0" presId="urn:microsoft.com/office/officeart/2005/8/layout/list1"/>
    <dgm:cxn modelId="{D61F7220-31D5-472E-B68D-559018AC1DF1}" srcId="{D4879DA3-8035-429F-A48B-5E70D6CF3921}" destId="{CC084199-7710-47CA-B1E5-59CDEC0BEEF4}" srcOrd="0" destOrd="0" parTransId="{E62527E6-DBE9-4159-BDD8-7BC9D9DB621E}" sibTransId="{0247AEBA-246D-45C4-946D-57F5B05F4658}"/>
    <dgm:cxn modelId="{F1162D6C-7DFA-431C-930C-87FD9E9DEE74}" type="presOf" srcId="{E3FC65CA-8B56-4D9E-B009-7E0AE98F1E52}" destId="{8AF2B397-BCF3-4C5E-B714-5291A590FFAF}" srcOrd="0" destOrd="0" presId="urn:microsoft.com/office/officeart/2005/8/layout/list1"/>
    <dgm:cxn modelId="{400C3394-20CE-4912-A5A0-F671AE7F61E4}" srcId="{9CD9B588-FB64-4871-BF6F-90672709DEF8}" destId="{E3FC65CA-8B56-4D9E-B009-7E0AE98F1E52}" srcOrd="2" destOrd="0" parTransId="{B356A495-3530-410A-B691-4AE3EB561D68}" sibTransId="{DDBB2531-EC00-4A8B-8BB7-473C36F0248D}"/>
    <dgm:cxn modelId="{C6DF6283-FA6C-43D5-A791-139CFD9566E2}" type="presOf" srcId="{59046DFB-F5A4-4FAF-964B-AD653B3D104E}" destId="{DDDF36D3-45BA-4066-8508-64A5C431C1CD}" srcOrd="1" destOrd="0" presId="urn:microsoft.com/office/officeart/2005/8/layout/list1"/>
    <dgm:cxn modelId="{45B4FFEF-B416-4A28-A66D-160D9F0F255D}" type="presOf" srcId="{9CD9B588-FB64-4871-BF6F-90672709DEF8}" destId="{55D9526C-7EF2-480E-AC3B-04B3AE4B357F}" srcOrd="0" destOrd="0" presId="urn:microsoft.com/office/officeart/2005/8/layout/list1"/>
    <dgm:cxn modelId="{96F4F0E4-23E3-48EB-B3A8-FD4DE2F567BC}" type="presOf" srcId="{D4879DA3-8035-429F-A48B-5E70D6CF3921}" destId="{908812D6-4788-4CD5-B579-86C87994595A}" srcOrd="0" destOrd="0" presId="urn:microsoft.com/office/officeart/2005/8/layout/list1"/>
    <dgm:cxn modelId="{63CEC5C0-FAD6-483E-90AF-299B91DFC064}" srcId="{9CD9B588-FB64-4871-BF6F-90672709DEF8}" destId="{59046DFB-F5A4-4FAF-964B-AD653B3D104E}" srcOrd="1" destOrd="0" parTransId="{1B31F90C-1914-4938-9F2A-9940E817663F}" sibTransId="{16AFE9DE-9E53-4917-BFE9-AE35D003A87B}"/>
    <dgm:cxn modelId="{51541695-6EDA-4ED2-BA34-4F266B0EE173}" srcId="{9CD9B588-FB64-4871-BF6F-90672709DEF8}" destId="{D4879DA3-8035-429F-A48B-5E70D6CF3921}" srcOrd="0" destOrd="0" parTransId="{3657F683-8933-40D2-AAB1-7E69EB8FC84C}" sibTransId="{E7D1D7C3-5BE6-4C6A-9208-0E687DEDF4BF}"/>
    <dgm:cxn modelId="{388CE2D4-8CE6-4AC0-B097-74114DD234F5}" type="presOf" srcId="{CC084199-7710-47CA-B1E5-59CDEC0BEEF4}" destId="{F5394F99-C980-43D1-A192-6D475830E064}" srcOrd="0" destOrd="0" presId="urn:microsoft.com/office/officeart/2005/8/layout/list1"/>
    <dgm:cxn modelId="{7F4C943E-3E3A-4197-AE32-A776D61470DC}" type="presOf" srcId="{3DF4BEF1-05D1-466C-B141-029EAF54FF53}" destId="{F5394F99-C980-43D1-A192-6D475830E064}" srcOrd="0" destOrd="2" presId="urn:microsoft.com/office/officeart/2005/8/layout/list1"/>
    <dgm:cxn modelId="{3C4724AD-6607-4991-ACC9-DDBFA4C17E7A}" srcId="{D4879DA3-8035-429F-A48B-5E70D6CF3921}" destId="{E1E0AE35-21D9-4ED6-9A89-55E57E5452DC}" srcOrd="4" destOrd="0" parTransId="{6D91CC56-337D-44A3-B5F7-3959905E5562}" sibTransId="{0EAB7958-4DDC-4909-AA0E-3C236C2A6C70}"/>
    <dgm:cxn modelId="{1F6E595F-91EC-4DD3-9792-F54E0A8FF9AB}" srcId="{D4879DA3-8035-429F-A48B-5E70D6CF3921}" destId="{03D0322A-8B44-46EE-833C-E785C8397549}" srcOrd="3" destOrd="0" parTransId="{DFB381EC-AC7C-4FCD-853C-B4896E4E2C75}" sibTransId="{3004D4DA-19AF-4A28-B94B-3BA38ED19226}"/>
    <dgm:cxn modelId="{DC9E0FC1-664D-4F6A-981F-88970DA1AF87}" type="presOf" srcId="{03D0322A-8B44-46EE-833C-E785C8397549}" destId="{F5394F99-C980-43D1-A192-6D475830E064}" srcOrd="0" destOrd="3" presId="urn:microsoft.com/office/officeart/2005/8/layout/list1"/>
    <dgm:cxn modelId="{51973C6E-4299-456B-8A12-A74ADF737677}" srcId="{D4879DA3-8035-429F-A48B-5E70D6CF3921}" destId="{3DF4BEF1-05D1-466C-B141-029EAF54FF53}" srcOrd="2" destOrd="0" parTransId="{35213172-6903-45F5-9CE4-E4AC78203419}" sibTransId="{A689AA82-BF92-466C-A9B7-F8D2C1CDA1A7}"/>
    <dgm:cxn modelId="{52D9CAA6-3FA4-433E-A822-ABD73EAC36FF}" srcId="{D4879DA3-8035-429F-A48B-5E70D6CF3921}" destId="{DBF64C77-04F8-4F88-AB0E-9F248F2E4A44}" srcOrd="1" destOrd="0" parTransId="{095C8DE0-8515-4C7E-AF87-47316E9C7240}" sibTransId="{C05DBF9E-5710-468D-8E25-B949C7B717DA}"/>
    <dgm:cxn modelId="{ABA22442-B220-4ACE-B5D6-F5B9ACD19D9B}" type="presOf" srcId="{E1E0AE35-21D9-4ED6-9A89-55E57E5452DC}" destId="{F5394F99-C980-43D1-A192-6D475830E064}" srcOrd="0" destOrd="4" presId="urn:microsoft.com/office/officeart/2005/8/layout/list1"/>
    <dgm:cxn modelId="{5C85F414-163E-4D73-917B-EFFE6FA69678}" type="presOf" srcId="{59046DFB-F5A4-4FAF-964B-AD653B3D104E}" destId="{1A692D7B-27E9-43D0-9132-7B90C3F64315}" srcOrd="0" destOrd="0" presId="urn:microsoft.com/office/officeart/2005/8/layout/list1"/>
    <dgm:cxn modelId="{92919F4A-A0D3-4A5A-9A96-081A7946645A}" type="presOf" srcId="{D4879DA3-8035-429F-A48B-5E70D6CF3921}" destId="{3AC2BF33-7104-42A4-84DA-D9B987ED8076}" srcOrd="1" destOrd="0" presId="urn:microsoft.com/office/officeart/2005/8/layout/list1"/>
    <dgm:cxn modelId="{EAD32930-C510-433D-9906-E93AA945FE68}" type="presOf" srcId="{DBF64C77-04F8-4F88-AB0E-9F248F2E4A44}" destId="{F5394F99-C980-43D1-A192-6D475830E064}" srcOrd="0" destOrd="1" presId="urn:microsoft.com/office/officeart/2005/8/layout/list1"/>
    <dgm:cxn modelId="{4ED8137D-A952-4E27-A684-626D05A23E95}" type="presParOf" srcId="{55D9526C-7EF2-480E-AC3B-04B3AE4B357F}" destId="{84AFBA98-1E9A-4BCD-BEED-F3A6DDBEE978}" srcOrd="0" destOrd="0" presId="urn:microsoft.com/office/officeart/2005/8/layout/list1"/>
    <dgm:cxn modelId="{781F7C0F-58D3-4530-807D-7B20FB5CE1E7}" type="presParOf" srcId="{84AFBA98-1E9A-4BCD-BEED-F3A6DDBEE978}" destId="{908812D6-4788-4CD5-B579-86C87994595A}" srcOrd="0" destOrd="0" presId="urn:microsoft.com/office/officeart/2005/8/layout/list1"/>
    <dgm:cxn modelId="{A7B4EF67-284A-4FD2-AED7-75826A568619}" type="presParOf" srcId="{84AFBA98-1E9A-4BCD-BEED-F3A6DDBEE978}" destId="{3AC2BF33-7104-42A4-84DA-D9B987ED8076}" srcOrd="1" destOrd="0" presId="urn:microsoft.com/office/officeart/2005/8/layout/list1"/>
    <dgm:cxn modelId="{A923460D-F5F2-4516-871F-19CA448097B5}" type="presParOf" srcId="{55D9526C-7EF2-480E-AC3B-04B3AE4B357F}" destId="{8D813645-85DF-4BAC-A3F8-5DB646C7094D}" srcOrd="1" destOrd="0" presId="urn:microsoft.com/office/officeart/2005/8/layout/list1"/>
    <dgm:cxn modelId="{C007003E-56DF-4D20-9635-2A7116F80BE2}" type="presParOf" srcId="{55D9526C-7EF2-480E-AC3B-04B3AE4B357F}" destId="{F5394F99-C980-43D1-A192-6D475830E064}" srcOrd="2" destOrd="0" presId="urn:microsoft.com/office/officeart/2005/8/layout/list1"/>
    <dgm:cxn modelId="{8E53BC0B-C792-4636-8AEC-40FC54EF7C82}" type="presParOf" srcId="{55D9526C-7EF2-480E-AC3B-04B3AE4B357F}" destId="{C58047A8-7743-4AD6-8DE8-6A30E1E0DF30}" srcOrd="3" destOrd="0" presId="urn:microsoft.com/office/officeart/2005/8/layout/list1"/>
    <dgm:cxn modelId="{B6AC2008-DEE8-4E48-A0D6-84BCCC2D03C8}" type="presParOf" srcId="{55D9526C-7EF2-480E-AC3B-04B3AE4B357F}" destId="{A84575DA-D50F-4FDC-9824-F54984AF37C3}" srcOrd="4" destOrd="0" presId="urn:microsoft.com/office/officeart/2005/8/layout/list1"/>
    <dgm:cxn modelId="{F896DF63-8341-4F9F-A668-0A9A58AB6F73}" type="presParOf" srcId="{A84575DA-D50F-4FDC-9824-F54984AF37C3}" destId="{1A692D7B-27E9-43D0-9132-7B90C3F64315}" srcOrd="0" destOrd="0" presId="urn:microsoft.com/office/officeart/2005/8/layout/list1"/>
    <dgm:cxn modelId="{7A7C5ADB-DA29-41F4-86A8-257100F39D8E}" type="presParOf" srcId="{A84575DA-D50F-4FDC-9824-F54984AF37C3}" destId="{DDDF36D3-45BA-4066-8508-64A5C431C1CD}" srcOrd="1" destOrd="0" presId="urn:microsoft.com/office/officeart/2005/8/layout/list1"/>
    <dgm:cxn modelId="{2FC37C97-8C53-421D-93D4-A0A6ABB58391}" type="presParOf" srcId="{55D9526C-7EF2-480E-AC3B-04B3AE4B357F}" destId="{B2D22A29-0BA2-4E7F-B8FE-B16B6EE53086}" srcOrd="5" destOrd="0" presId="urn:microsoft.com/office/officeart/2005/8/layout/list1"/>
    <dgm:cxn modelId="{A93F993E-D5E1-424B-80F4-CA9242993296}" type="presParOf" srcId="{55D9526C-7EF2-480E-AC3B-04B3AE4B357F}" destId="{85ACC0DB-9A38-4A5D-A414-259BAD07E00E}" srcOrd="6" destOrd="0" presId="urn:microsoft.com/office/officeart/2005/8/layout/list1"/>
    <dgm:cxn modelId="{45F1B6B7-E45E-492A-A7B6-789396262716}" type="presParOf" srcId="{55D9526C-7EF2-480E-AC3B-04B3AE4B357F}" destId="{FEE2AD47-5BD0-4EF8-A560-44EF8C157772}" srcOrd="7" destOrd="0" presId="urn:microsoft.com/office/officeart/2005/8/layout/list1"/>
    <dgm:cxn modelId="{26E5A936-9E4A-4137-BC60-B5E8EE3E0897}" type="presParOf" srcId="{55D9526C-7EF2-480E-AC3B-04B3AE4B357F}" destId="{18C1E3E3-E120-49AE-85DD-523043CF62C0}" srcOrd="8" destOrd="0" presId="urn:microsoft.com/office/officeart/2005/8/layout/list1"/>
    <dgm:cxn modelId="{58108A13-325B-491E-A26F-F199A423AF4F}" type="presParOf" srcId="{18C1E3E3-E120-49AE-85DD-523043CF62C0}" destId="{8AF2B397-BCF3-4C5E-B714-5291A590FFAF}" srcOrd="0" destOrd="0" presId="urn:microsoft.com/office/officeart/2005/8/layout/list1"/>
    <dgm:cxn modelId="{A5C510F6-C3AB-4FC4-A154-89066BC743A1}" type="presParOf" srcId="{18C1E3E3-E120-49AE-85DD-523043CF62C0}" destId="{86BF617B-9CA4-459F-9BF2-C750059E0F63}" srcOrd="1" destOrd="0" presId="urn:microsoft.com/office/officeart/2005/8/layout/list1"/>
    <dgm:cxn modelId="{08F19051-F767-4601-8F52-D683968AD18D}" type="presParOf" srcId="{55D9526C-7EF2-480E-AC3B-04B3AE4B357F}" destId="{ACB6AE6D-0CA9-48DF-B58D-B2B8F30FC96B}" srcOrd="9" destOrd="0" presId="urn:microsoft.com/office/officeart/2005/8/layout/list1"/>
    <dgm:cxn modelId="{CC96491F-3562-4DC5-AAA5-B25B74A0E523}" type="presParOf" srcId="{55D9526C-7EF2-480E-AC3B-04B3AE4B357F}" destId="{261DEC3E-EA6D-43CB-B3A3-93DECFE2CF6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D6938-29FF-4543-9244-1EEB74766B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C6DBFB-7FE0-46AD-BAAD-5F2C98D7C6D6}">
      <dgm:prSet/>
      <dgm:spPr>
        <a:solidFill>
          <a:schemeClr val="accent2"/>
        </a:solidFill>
      </dgm:spPr>
      <dgm:t>
        <a:bodyPr/>
        <a:lstStyle/>
        <a:p>
          <a:r>
            <a:rPr lang="en-US" b="1" dirty="0"/>
            <a:t>WHAT</a:t>
          </a:r>
          <a:r>
            <a:rPr lang="en-US" dirty="0"/>
            <a:t>		Family support and coaching</a:t>
          </a:r>
        </a:p>
      </dgm:t>
    </dgm:pt>
    <dgm:pt modelId="{0F9AFCDE-8CA0-4524-8AF7-202EEE2D4CAC}" type="parTrans" cxnId="{452A3645-E7A8-4CD0-9793-1F5073EC14FA}">
      <dgm:prSet/>
      <dgm:spPr/>
      <dgm:t>
        <a:bodyPr/>
        <a:lstStyle/>
        <a:p>
          <a:endParaRPr lang="en-US"/>
        </a:p>
      </dgm:t>
    </dgm:pt>
    <dgm:pt modelId="{2D9B3033-868A-499B-86AD-403A8D7FADD7}" type="sibTrans" cxnId="{452A3645-E7A8-4CD0-9793-1F5073EC14FA}">
      <dgm:prSet/>
      <dgm:spPr/>
      <dgm:t>
        <a:bodyPr/>
        <a:lstStyle/>
        <a:p>
          <a:endParaRPr lang="en-US"/>
        </a:p>
      </dgm:t>
    </dgm:pt>
    <dgm:pt modelId="{A7303DEA-689D-4E56-B024-176BD785296A}">
      <dgm:prSet/>
      <dgm:spPr>
        <a:solidFill>
          <a:schemeClr val="accent2"/>
        </a:solidFill>
      </dgm:spPr>
      <dgm:t>
        <a:bodyPr/>
        <a:lstStyle/>
        <a:p>
          <a:r>
            <a:rPr lang="en-US" b="1"/>
            <a:t>WHO	</a:t>
          </a:r>
          <a:r>
            <a:rPr lang="en-US"/>
            <a:t>	By a trained professional</a:t>
          </a:r>
        </a:p>
      </dgm:t>
    </dgm:pt>
    <dgm:pt modelId="{961AD298-142F-4B4D-8D6E-5FA42F2F1E83}" type="parTrans" cxnId="{C88705B8-1CD2-4FDD-A0F0-51148E0C5500}">
      <dgm:prSet/>
      <dgm:spPr/>
      <dgm:t>
        <a:bodyPr/>
        <a:lstStyle/>
        <a:p>
          <a:endParaRPr lang="en-US"/>
        </a:p>
      </dgm:t>
    </dgm:pt>
    <dgm:pt modelId="{698E3C20-4A85-4582-A571-7F6F8E98E08F}" type="sibTrans" cxnId="{C88705B8-1CD2-4FDD-A0F0-51148E0C5500}">
      <dgm:prSet/>
      <dgm:spPr/>
      <dgm:t>
        <a:bodyPr/>
        <a:lstStyle/>
        <a:p>
          <a:endParaRPr lang="en-US"/>
        </a:p>
      </dgm:t>
    </dgm:pt>
    <dgm:pt modelId="{66A96BA4-E076-48C5-B765-E9D90BC355C7}">
      <dgm:prSet/>
      <dgm:spPr>
        <a:solidFill>
          <a:schemeClr val="accent2"/>
        </a:solidFill>
      </dgm:spPr>
      <dgm:t>
        <a:bodyPr/>
        <a:lstStyle/>
        <a:p>
          <a:r>
            <a:rPr lang="en-US" b="1" dirty="0"/>
            <a:t>WHERE</a:t>
          </a:r>
          <a:r>
            <a:rPr lang="en-US" dirty="0"/>
            <a:t>		Through planned, regular visits to the home</a:t>
          </a:r>
        </a:p>
      </dgm:t>
    </dgm:pt>
    <dgm:pt modelId="{3A5FFB60-2714-4743-811E-1BC7940E9475}" type="parTrans" cxnId="{3A8E408D-BC37-4B27-A4E7-7581721E76DC}">
      <dgm:prSet/>
      <dgm:spPr/>
      <dgm:t>
        <a:bodyPr/>
        <a:lstStyle/>
        <a:p>
          <a:endParaRPr lang="en-US"/>
        </a:p>
      </dgm:t>
    </dgm:pt>
    <dgm:pt modelId="{A5C4C9E9-75CD-46F3-8A6D-2953A2F34C55}" type="sibTrans" cxnId="{3A8E408D-BC37-4B27-A4E7-7581721E76DC}">
      <dgm:prSet/>
      <dgm:spPr/>
      <dgm:t>
        <a:bodyPr/>
        <a:lstStyle/>
        <a:p>
          <a:endParaRPr lang="en-US"/>
        </a:p>
      </dgm:t>
    </dgm:pt>
    <dgm:pt modelId="{41D65B9A-C7F4-4D0F-9C81-B27A6DAC8CCE}">
      <dgm:prSet/>
      <dgm:spPr>
        <a:solidFill>
          <a:schemeClr val="accent2"/>
        </a:solidFill>
      </dgm:spPr>
      <dgm:t>
        <a:bodyPr/>
        <a:lstStyle/>
        <a:p>
          <a:r>
            <a:rPr lang="en-US" b="1"/>
            <a:t>WHEN</a:t>
          </a:r>
          <a:r>
            <a:rPr lang="en-US"/>
            <a:t>		Prenatally, through a child’s early years</a:t>
          </a:r>
        </a:p>
      </dgm:t>
    </dgm:pt>
    <dgm:pt modelId="{A6489BD2-43E7-480D-94DD-76AF3220FAF8}" type="parTrans" cxnId="{5FCC3768-0304-4742-A99C-4E8DA32CD22A}">
      <dgm:prSet/>
      <dgm:spPr/>
      <dgm:t>
        <a:bodyPr/>
        <a:lstStyle/>
        <a:p>
          <a:endParaRPr lang="en-US"/>
        </a:p>
      </dgm:t>
    </dgm:pt>
    <dgm:pt modelId="{F93399E7-FCCD-426B-B83D-C03AC9A078A9}" type="sibTrans" cxnId="{5FCC3768-0304-4742-A99C-4E8DA32CD22A}">
      <dgm:prSet/>
      <dgm:spPr/>
      <dgm:t>
        <a:bodyPr/>
        <a:lstStyle/>
        <a:p>
          <a:endParaRPr lang="en-US"/>
        </a:p>
      </dgm:t>
    </dgm:pt>
    <dgm:pt modelId="{43A02D1D-1E4B-49C6-8A60-09874F284AF1}" type="pres">
      <dgm:prSet presAssocID="{F13D6938-29FF-4543-9244-1EEB74766BBF}" presName="linear" presStyleCnt="0">
        <dgm:presLayoutVars>
          <dgm:animLvl val="lvl"/>
          <dgm:resizeHandles val="exact"/>
        </dgm:presLayoutVars>
      </dgm:prSet>
      <dgm:spPr/>
      <dgm:t>
        <a:bodyPr/>
        <a:lstStyle/>
        <a:p>
          <a:endParaRPr lang="en-US"/>
        </a:p>
      </dgm:t>
    </dgm:pt>
    <dgm:pt modelId="{A3DFE215-59D2-47B1-812A-D465FAFCCEAC}" type="pres">
      <dgm:prSet presAssocID="{2BC6DBFB-7FE0-46AD-BAAD-5F2C98D7C6D6}" presName="parentText" presStyleLbl="node1" presStyleIdx="0" presStyleCnt="4">
        <dgm:presLayoutVars>
          <dgm:chMax val="0"/>
          <dgm:bulletEnabled val="1"/>
        </dgm:presLayoutVars>
      </dgm:prSet>
      <dgm:spPr/>
      <dgm:t>
        <a:bodyPr/>
        <a:lstStyle/>
        <a:p>
          <a:endParaRPr lang="en-US"/>
        </a:p>
      </dgm:t>
    </dgm:pt>
    <dgm:pt modelId="{8E6AE403-2993-4880-BE21-C7335493F57E}" type="pres">
      <dgm:prSet presAssocID="{2D9B3033-868A-499B-86AD-403A8D7FADD7}" presName="spacer" presStyleCnt="0"/>
      <dgm:spPr/>
    </dgm:pt>
    <dgm:pt modelId="{63BD18B2-ECDC-41E0-9E9C-8F8CC87C949B}" type="pres">
      <dgm:prSet presAssocID="{A7303DEA-689D-4E56-B024-176BD785296A}" presName="parentText" presStyleLbl="node1" presStyleIdx="1" presStyleCnt="4">
        <dgm:presLayoutVars>
          <dgm:chMax val="0"/>
          <dgm:bulletEnabled val="1"/>
        </dgm:presLayoutVars>
      </dgm:prSet>
      <dgm:spPr/>
      <dgm:t>
        <a:bodyPr/>
        <a:lstStyle/>
        <a:p>
          <a:endParaRPr lang="en-US"/>
        </a:p>
      </dgm:t>
    </dgm:pt>
    <dgm:pt modelId="{9EEDE547-C26D-4AF3-B71C-0E3289D5734D}" type="pres">
      <dgm:prSet presAssocID="{698E3C20-4A85-4582-A571-7F6F8E98E08F}" presName="spacer" presStyleCnt="0"/>
      <dgm:spPr/>
    </dgm:pt>
    <dgm:pt modelId="{B391C0FB-C6B8-4C51-8B70-E9161758B2CD}" type="pres">
      <dgm:prSet presAssocID="{66A96BA4-E076-48C5-B765-E9D90BC355C7}" presName="parentText" presStyleLbl="node1" presStyleIdx="2" presStyleCnt="4">
        <dgm:presLayoutVars>
          <dgm:chMax val="0"/>
          <dgm:bulletEnabled val="1"/>
        </dgm:presLayoutVars>
      </dgm:prSet>
      <dgm:spPr/>
      <dgm:t>
        <a:bodyPr/>
        <a:lstStyle/>
        <a:p>
          <a:endParaRPr lang="en-US"/>
        </a:p>
      </dgm:t>
    </dgm:pt>
    <dgm:pt modelId="{4B015714-D869-438C-8533-61FC57AC4D00}" type="pres">
      <dgm:prSet presAssocID="{A5C4C9E9-75CD-46F3-8A6D-2953A2F34C55}" presName="spacer" presStyleCnt="0"/>
      <dgm:spPr/>
    </dgm:pt>
    <dgm:pt modelId="{8EE2E1F8-EFC4-48AD-8EE0-87A4FB81C581}" type="pres">
      <dgm:prSet presAssocID="{41D65B9A-C7F4-4D0F-9C81-B27A6DAC8CCE}" presName="parentText" presStyleLbl="node1" presStyleIdx="3" presStyleCnt="4">
        <dgm:presLayoutVars>
          <dgm:chMax val="0"/>
          <dgm:bulletEnabled val="1"/>
        </dgm:presLayoutVars>
      </dgm:prSet>
      <dgm:spPr/>
      <dgm:t>
        <a:bodyPr/>
        <a:lstStyle/>
        <a:p>
          <a:endParaRPr lang="en-US"/>
        </a:p>
      </dgm:t>
    </dgm:pt>
  </dgm:ptLst>
  <dgm:cxnLst>
    <dgm:cxn modelId="{3A8E408D-BC37-4B27-A4E7-7581721E76DC}" srcId="{F13D6938-29FF-4543-9244-1EEB74766BBF}" destId="{66A96BA4-E076-48C5-B765-E9D90BC355C7}" srcOrd="2" destOrd="0" parTransId="{3A5FFB60-2714-4743-811E-1BC7940E9475}" sibTransId="{A5C4C9E9-75CD-46F3-8A6D-2953A2F34C55}"/>
    <dgm:cxn modelId="{33363720-5631-4E3B-B9CC-82B544068130}" type="presOf" srcId="{66A96BA4-E076-48C5-B765-E9D90BC355C7}" destId="{B391C0FB-C6B8-4C51-8B70-E9161758B2CD}" srcOrd="0" destOrd="0" presId="urn:microsoft.com/office/officeart/2005/8/layout/vList2"/>
    <dgm:cxn modelId="{5FCC3768-0304-4742-A99C-4E8DA32CD22A}" srcId="{F13D6938-29FF-4543-9244-1EEB74766BBF}" destId="{41D65B9A-C7F4-4D0F-9C81-B27A6DAC8CCE}" srcOrd="3" destOrd="0" parTransId="{A6489BD2-43E7-480D-94DD-76AF3220FAF8}" sibTransId="{F93399E7-FCCD-426B-B83D-C03AC9A078A9}"/>
    <dgm:cxn modelId="{A92461FB-A628-491B-BC52-DAB7E5CAC99D}" type="presOf" srcId="{41D65B9A-C7F4-4D0F-9C81-B27A6DAC8CCE}" destId="{8EE2E1F8-EFC4-48AD-8EE0-87A4FB81C581}" srcOrd="0" destOrd="0" presId="urn:microsoft.com/office/officeart/2005/8/layout/vList2"/>
    <dgm:cxn modelId="{C88705B8-1CD2-4FDD-A0F0-51148E0C5500}" srcId="{F13D6938-29FF-4543-9244-1EEB74766BBF}" destId="{A7303DEA-689D-4E56-B024-176BD785296A}" srcOrd="1" destOrd="0" parTransId="{961AD298-142F-4B4D-8D6E-5FA42F2F1E83}" sibTransId="{698E3C20-4A85-4582-A571-7F6F8E98E08F}"/>
    <dgm:cxn modelId="{A0CECF86-31D7-4049-8BA6-4582768691AA}" type="presOf" srcId="{F13D6938-29FF-4543-9244-1EEB74766BBF}" destId="{43A02D1D-1E4B-49C6-8A60-09874F284AF1}" srcOrd="0" destOrd="0" presId="urn:microsoft.com/office/officeart/2005/8/layout/vList2"/>
    <dgm:cxn modelId="{452A3645-E7A8-4CD0-9793-1F5073EC14FA}" srcId="{F13D6938-29FF-4543-9244-1EEB74766BBF}" destId="{2BC6DBFB-7FE0-46AD-BAAD-5F2C98D7C6D6}" srcOrd="0" destOrd="0" parTransId="{0F9AFCDE-8CA0-4524-8AF7-202EEE2D4CAC}" sibTransId="{2D9B3033-868A-499B-86AD-403A8D7FADD7}"/>
    <dgm:cxn modelId="{AD30FA9A-3972-4B58-8BC2-27CEEB4E8720}" type="presOf" srcId="{A7303DEA-689D-4E56-B024-176BD785296A}" destId="{63BD18B2-ECDC-41E0-9E9C-8F8CC87C949B}" srcOrd="0" destOrd="0" presId="urn:microsoft.com/office/officeart/2005/8/layout/vList2"/>
    <dgm:cxn modelId="{6A87BCAB-B12C-4F10-8C3E-92EB34621F94}" type="presOf" srcId="{2BC6DBFB-7FE0-46AD-BAAD-5F2C98D7C6D6}" destId="{A3DFE215-59D2-47B1-812A-D465FAFCCEAC}" srcOrd="0" destOrd="0" presId="urn:microsoft.com/office/officeart/2005/8/layout/vList2"/>
    <dgm:cxn modelId="{9DD031F1-6B31-4A18-A0B0-86D1CE4FE6B1}" type="presParOf" srcId="{43A02D1D-1E4B-49C6-8A60-09874F284AF1}" destId="{A3DFE215-59D2-47B1-812A-D465FAFCCEAC}" srcOrd="0" destOrd="0" presId="urn:microsoft.com/office/officeart/2005/8/layout/vList2"/>
    <dgm:cxn modelId="{03229AAA-6913-4328-B306-AA68BB3CAA98}" type="presParOf" srcId="{43A02D1D-1E4B-49C6-8A60-09874F284AF1}" destId="{8E6AE403-2993-4880-BE21-C7335493F57E}" srcOrd="1" destOrd="0" presId="urn:microsoft.com/office/officeart/2005/8/layout/vList2"/>
    <dgm:cxn modelId="{70784708-D7DF-4CA9-8795-F42C3041C66D}" type="presParOf" srcId="{43A02D1D-1E4B-49C6-8A60-09874F284AF1}" destId="{63BD18B2-ECDC-41E0-9E9C-8F8CC87C949B}" srcOrd="2" destOrd="0" presId="urn:microsoft.com/office/officeart/2005/8/layout/vList2"/>
    <dgm:cxn modelId="{99C39AD8-A5BB-40C2-9807-ED50DB3F13C9}" type="presParOf" srcId="{43A02D1D-1E4B-49C6-8A60-09874F284AF1}" destId="{9EEDE547-C26D-4AF3-B71C-0E3289D5734D}" srcOrd="3" destOrd="0" presId="urn:microsoft.com/office/officeart/2005/8/layout/vList2"/>
    <dgm:cxn modelId="{D188A3CE-FCE4-436D-85D9-55986472E70E}" type="presParOf" srcId="{43A02D1D-1E4B-49C6-8A60-09874F284AF1}" destId="{B391C0FB-C6B8-4C51-8B70-E9161758B2CD}" srcOrd="4" destOrd="0" presId="urn:microsoft.com/office/officeart/2005/8/layout/vList2"/>
    <dgm:cxn modelId="{533B59FF-80A7-4719-860F-732CAD1A3353}" type="presParOf" srcId="{43A02D1D-1E4B-49C6-8A60-09874F284AF1}" destId="{4B015714-D869-438C-8533-61FC57AC4D00}" srcOrd="5" destOrd="0" presId="urn:microsoft.com/office/officeart/2005/8/layout/vList2"/>
    <dgm:cxn modelId="{52DF3410-D670-4475-A274-4C7B0B4B6705}" type="presParOf" srcId="{43A02D1D-1E4B-49C6-8A60-09874F284AF1}" destId="{8EE2E1F8-EFC4-48AD-8EE0-87A4FB81C58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94F99-C980-43D1-A192-6D475830E064}">
      <dsp:nvSpPr>
        <dsp:cNvPr id="0" name=""/>
        <dsp:cNvSpPr/>
      </dsp:nvSpPr>
      <dsp:spPr>
        <a:xfrm>
          <a:off x="0" y="445175"/>
          <a:ext cx="6797675" cy="2784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541528" rIns="527575"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Social determinants of health</a:t>
          </a:r>
        </a:p>
        <a:p>
          <a:pPr marL="228600" lvl="1" indent="-228600" algn="l" defTabSz="1155700">
            <a:lnSpc>
              <a:spcPct val="90000"/>
            </a:lnSpc>
            <a:spcBef>
              <a:spcPct val="0"/>
            </a:spcBef>
            <a:spcAft>
              <a:spcPct val="15000"/>
            </a:spcAft>
            <a:buChar char="••"/>
          </a:pPr>
          <a:r>
            <a:rPr lang="en-US" sz="2600" kern="1200"/>
            <a:t>Priority populations</a:t>
          </a:r>
        </a:p>
        <a:p>
          <a:pPr marL="228600" lvl="1" indent="-228600" algn="l" defTabSz="1155700">
            <a:lnSpc>
              <a:spcPct val="90000"/>
            </a:lnSpc>
            <a:spcBef>
              <a:spcPct val="0"/>
            </a:spcBef>
            <a:spcAft>
              <a:spcPct val="15000"/>
            </a:spcAft>
            <a:buChar char="••"/>
          </a:pPr>
          <a:r>
            <a:rPr lang="en-US" sz="2600" kern="1200"/>
            <a:t>Health benchmarks</a:t>
          </a:r>
        </a:p>
        <a:p>
          <a:pPr marL="228600" lvl="1" indent="-228600" algn="l" defTabSz="1155700">
            <a:lnSpc>
              <a:spcPct val="90000"/>
            </a:lnSpc>
            <a:spcBef>
              <a:spcPct val="0"/>
            </a:spcBef>
            <a:spcAft>
              <a:spcPct val="15000"/>
            </a:spcAft>
            <a:buChar char="••"/>
          </a:pPr>
          <a:r>
            <a:rPr lang="en-US" sz="2600" kern="1200"/>
            <a:t>Evidence of effectiveness</a:t>
          </a:r>
        </a:p>
        <a:p>
          <a:pPr marL="228600" lvl="1" indent="-228600" algn="l" defTabSz="1155700">
            <a:lnSpc>
              <a:spcPct val="90000"/>
            </a:lnSpc>
            <a:spcBef>
              <a:spcPct val="0"/>
            </a:spcBef>
            <a:spcAft>
              <a:spcPct val="15000"/>
            </a:spcAft>
            <a:buChar char="••"/>
          </a:pPr>
          <a:r>
            <a:rPr lang="en-US" sz="2600" kern="1200"/>
            <a:t>HV models and training</a:t>
          </a:r>
        </a:p>
      </dsp:txBody>
      <dsp:txXfrm>
        <a:off x="0" y="445175"/>
        <a:ext cx="6797675" cy="2784600"/>
      </dsp:txXfrm>
    </dsp:sp>
    <dsp:sp modelId="{3AC2BF33-7104-42A4-84DA-D9B987ED8076}">
      <dsp:nvSpPr>
        <dsp:cNvPr id="0" name=""/>
        <dsp:cNvSpPr/>
      </dsp:nvSpPr>
      <dsp:spPr>
        <a:xfrm>
          <a:off x="339883" y="61415"/>
          <a:ext cx="4758372" cy="76752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lvl="0" algn="l" defTabSz="1155700">
            <a:lnSpc>
              <a:spcPct val="90000"/>
            </a:lnSpc>
            <a:spcBef>
              <a:spcPct val="0"/>
            </a:spcBef>
            <a:spcAft>
              <a:spcPct val="35000"/>
            </a:spcAft>
          </a:pPr>
          <a:r>
            <a:rPr lang="en-US" sz="2600" kern="1200" dirty="0"/>
            <a:t>What is home visiting?</a:t>
          </a:r>
        </a:p>
      </dsp:txBody>
      <dsp:txXfrm>
        <a:off x="377350" y="98882"/>
        <a:ext cx="4683438" cy="692586"/>
      </dsp:txXfrm>
    </dsp:sp>
    <dsp:sp modelId="{85ACC0DB-9A38-4A5D-A414-259BAD07E00E}">
      <dsp:nvSpPr>
        <dsp:cNvPr id="0" name=""/>
        <dsp:cNvSpPr/>
      </dsp:nvSpPr>
      <dsp:spPr>
        <a:xfrm>
          <a:off x="0" y="3753936"/>
          <a:ext cx="6797675"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DF36D3-45BA-4066-8508-64A5C431C1CD}">
      <dsp:nvSpPr>
        <dsp:cNvPr id="0" name=""/>
        <dsp:cNvSpPr/>
      </dsp:nvSpPr>
      <dsp:spPr>
        <a:xfrm>
          <a:off x="339883" y="3370176"/>
          <a:ext cx="4758372" cy="76752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lvl="0" algn="l" defTabSz="1155700">
            <a:lnSpc>
              <a:spcPct val="90000"/>
            </a:lnSpc>
            <a:spcBef>
              <a:spcPct val="0"/>
            </a:spcBef>
            <a:spcAft>
              <a:spcPct val="35000"/>
            </a:spcAft>
          </a:pPr>
          <a:r>
            <a:rPr lang="en-US" sz="2600" kern="1200"/>
            <a:t>Collaboration and referrals</a:t>
          </a:r>
        </a:p>
      </dsp:txBody>
      <dsp:txXfrm>
        <a:off x="377350" y="3407643"/>
        <a:ext cx="4683438" cy="692586"/>
      </dsp:txXfrm>
    </dsp:sp>
    <dsp:sp modelId="{261DEC3E-EA6D-43CB-B3A3-93DECFE2CF65}">
      <dsp:nvSpPr>
        <dsp:cNvPr id="0" name=""/>
        <dsp:cNvSpPr/>
      </dsp:nvSpPr>
      <dsp:spPr>
        <a:xfrm>
          <a:off x="0" y="4933296"/>
          <a:ext cx="6797675" cy="655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BF617B-9CA4-459F-9BF2-C750059E0F63}">
      <dsp:nvSpPr>
        <dsp:cNvPr id="0" name=""/>
        <dsp:cNvSpPr/>
      </dsp:nvSpPr>
      <dsp:spPr>
        <a:xfrm>
          <a:off x="339883" y="4549536"/>
          <a:ext cx="4758372" cy="767520"/>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lvl="0" algn="l" defTabSz="1155700">
            <a:lnSpc>
              <a:spcPct val="90000"/>
            </a:lnSpc>
            <a:spcBef>
              <a:spcPct val="0"/>
            </a:spcBef>
            <a:spcAft>
              <a:spcPct val="35000"/>
            </a:spcAft>
          </a:pPr>
          <a:r>
            <a:rPr lang="en-US" sz="2600" kern="1200"/>
            <a:t>Questions and discussion</a:t>
          </a:r>
        </a:p>
      </dsp:txBody>
      <dsp:txXfrm>
        <a:off x="377350" y="4587003"/>
        <a:ext cx="4683438"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FE215-59D2-47B1-812A-D465FAFCCEAC}">
      <dsp:nvSpPr>
        <dsp:cNvPr id="0" name=""/>
        <dsp:cNvSpPr/>
      </dsp:nvSpPr>
      <dsp:spPr>
        <a:xfrm>
          <a:off x="0" y="442980"/>
          <a:ext cx="10058399" cy="71954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a:t>WHAT</a:t>
          </a:r>
          <a:r>
            <a:rPr lang="en-US" sz="3000" kern="1200" dirty="0"/>
            <a:t>		Family support and coaching</a:t>
          </a:r>
        </a:p>
      </dsp:txBody>
      <dsp:txXfrm>
        <a:off x="35125" y="478105"/>
        <a:ext cx="9988149" cy="649299"/>
      </dsp:txXfrm>
    </dsp:sp>
    <dsp:sp modelId="{63BD18B2-ECDC-41E0-9E9C-8F8CC87C949B}">
      <dsp:nvSpPr>
        <dsp:cNvPr id="0" name=""/>
        <dsp:cNvSpPr/>
      </dsp:nvSpPr>
      <dsp:spPr>
        <a:xfrm>
          <a:off x="0" y="1248930"/>
          <a:ext cx="10058399" cy="71954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a:t>WHO	</a:t>
          </a:r>
          <a:r>
            <a:rPr lang="en-US" sz="3000" kern="1200"/>
            <a:t>	By a trained professional</a:t>
          </a:r>
        </a:p>
      </dsp:txBody>
      <dsp:txXfrm>
        <a:off x="35125" y="1284055"/>
        <a:ext cx="9988149" cy="649299"/>
      </dsp:txXfrm>
    </dsp:sp>
    <dsp:sp modelId="{B391C0FB-C6B8-4C51-8B70-E9161758B2CD}">
      <dsp:nvSpPr>
        <dsp:cNvPr id="0" name=""/>
        <dsp:cNvSpPr/>
      </dsp:nvSpPr>
      <dsp:spPr>
        <a:xfrm>
          <a:off x="0" y="2054880"/>
          <a:ext cx="10058399" cy="71954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a:t>WHERE</a:t>
          </a:r>
          <a:r>
            <a:rPr lang="en-US" sz="3000" kern="1200" dirty="0"/>
            <a:t>		Through planned, regular visits to the home</a:t>
          </a:r>
        </a:p>
      </dsp:txBody>
      <dsp:txXfrm>
        <a:off x="35125" y="2090005"/>
        <a:ext cx="9988149" cy="649299"/>
      </dsp:txXfrm>
    </dsp:sp>
    <dsp:sp modelId="{8EE2E1F8-EFC4-48AD-8EE0-87A4FB81C581}">
      <dsp:nvSpPr>
        <dsp:cNvPr id="0" name=""/>
        <dsp:cNvSpPr/>
      </dsp:nvSpPr>
      <dsp:spPr>
        <a:xfrm>
          <a:off x="0" y="2860830"/>
          <a:ext cx="10058399" cy="719549"/>
        </a:xfrm>
        <a:prstGeom prst="round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a:t>WHEN</a:t>
          </a:r>
          <a:r>
            <a:rPr lang="en-US" sz="3000" kern="1200"/>
            <a:t>		Prenatally, through a child’s early years</a:t>
          </a:r>
        </a:p>
      </dsp:txBody>
      <dsp:txXfrm>
        <a:off x="35125" y="2895955"/>
        <a:ext cx="9988149"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3D964BE-D987-4F41-9D00-ADDCF18AEFCB}" type="datetimeFigureOut">
              <a:rPr lang="en-US" smtClean="0"/>
              <a:t>9/13/2021</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AE15E31-DCBF-485E-BB95-B6978E13A08A}" type="slidenum">
              <a:rPr lang="en-US" smtClean="0"/>
              <a:t>‹#›</a:t>
            </a:fld>
            <a:endParaRPr lang="en-US"/>
          </a:p>
        </p:txBody>
      </p:sp>
    </p:spTree>
    <p:extLst>
      <p:ext uri="{BB962C8B-B14F-4D97-AF65-F5344CB8AC3E}">
        <p14:creationId xmlns:p14="http://schemas.microsoft.com/office/powerpoint/2010/main" val="1502337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lpqc.org/ILPQC%202020+/MNO-Neonatal/MNO-Neonatal%20Sustainability%20Plan_FINAL.doc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59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Home visiting provides family support and coaching through planned, regular visits with a trained professional based on a family’s needs. The home visits start prenatally and continues through a child’s early years. Most home visiting programs start with weekly visits, and some will move to a biweekly or monthly schedule at a designated point in time or based on the family’s needs.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Home visiting is a voluntary program, and home visitors work with parents on practical parenting skills as well as family bonding before birth and as children grow up. This is not a one-time service, but an ongoing relationship between families and trained home visitors.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37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Home visiting provides high quality, intensive services that address positive parenting and child development, supports preventive prenatal and pediatric health care, breastfeeding support, and works with parents to set and reach goals for their own advancement.</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4837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unified benchmark domains for MIECHV. As you can see, maternal and newborn health is at the top of this list. The other domains are child safety, school readiness, domestic violence, economic self-sufficiency, and coordination and referrals.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04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59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performance measures and how we did in federal FY 2020. Please note that the data have been impacted by the pandemic.</a:t>
            </a:r>
          </a:p>
          <a:p>
            <a:endParaRPr lang="en-US" dirty="0"/>
          </a:p>
          <a:p>
            <a:r>
              <a:rPr lang="en-US" dirty="0"/>
              <a:t>We should note that not all home visiting programs have MIECHV funding and so not all of them are measuring these benchmarks.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38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18 home visiting models which meet HRSA’s criteria for being evidence-based. Here are the five major models used in Illinois. These models use different curricula, and all focus on building parent-child attachment, developmental screening and supports, and connecting families with resources.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frequency of home visits also varies slightly by model. In almost all cases, they start with weekly visits. Some models transition to biweekly or monthly visits after a defined period of time or based on the circumstances of the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model can enroll families prenatally, and they each have defined eligibility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visit the HOMVEE website for more information about each model and their evidence of effectiveness.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31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highlight>
                  <a:srgbClr val="FFFF00"/>
                </a:highlight>
              </a:rPr>
              <a:t>Home visitors come into the field with a variety of educational backgrounds. All home visitors must successfully complete core training that is specific to their home visiting model, and they also receive training on infant and child development. We are working to expand the reach of our advanced trainings on topics such as intimate partner violence, maternal depression, and substance use.</a:t>
            </a:r>
          </a:p>
          <a:p>
            <a:endParaRPr lang="en-US" dirty="0">
              <a:solidFill>
                <a:srgbClr val="FF0000"/>
              </a:solidFill>
              <a:highlight>
                <a:srgbClr val="FFFF00"/>
              </a:highlight>
            </a:endParaRPr>
          </a:p>
          <a:p>
            <a:r>
              <a:rPr lang="en-US" sz="1200" b="0" i="0" u="none" strike="noStrike" kern="1200" baseline="0" dirty="0">
                <a:solidFill>
                  <a:schemeClr val="tx1"/>
                </a:solidFill>
                <a:highlight>
                  <a:srgbClr val="FFFF00"/>
                </a:highlight>
                <a:latin typeface="+mn-lt"/>
                <a:ea typeface="+mn-ea"/>
                <a:cs typeface="+mn-cs"/>
              </a:rPr>
              <a:t>Reflective supervision is a form of ongoing professional development for home visitors that is distinct from administrative supervision and clinical supervision, because it involves intentional exploration of the parallel process, that is, attention to all of the relationships involved, including the relationships between home visitor and supervisor, between home visitor and parent, and between parent and infant/toddler. Reflective supervision supports professional and personal development of home visitors by attending to the emotional content of their work and how their reactions to the content affect their work. </a:t>
            </a:r>
          </a:p>
          <a:p>
            <a:endParaRPr lang="en-US" sz="1200" b="0" i="0" u="none" strike="noStrike" kern="1200" baseline="0" dirty="0">
              <a:solidFill>
                <a:schemeClr val="tx1"/>
              </a:solidFill>
              <a:highlight>
                <a:srgbClr val="FFFF00"/>
              </a:highlight>
              <a:latin typeface="+mn-lt"/>
              <a:ea typeface="+mn-ea"/>
              <a:cs typeface="+mn-cs"/>
            </a:endParaRPr>
          </a:p>
          <a:p>
            <a:r>
              <a:rPr lang="en-US" sz="1200" b="0" i="0" u="none" strike="noStrike" kern="1200" baseline="0" dirty="0">
                <a:solidFill>
                  <a:schemeClr val="tx1"/>
                </a:solidFill>
                <a:highlight>
                  <a:srgbClr val="FFFF00"/>
                </a:highlight>
                <a:latin typeface="+mn-lt"/>
                <a:ea typeface="+mn-ea"/>
                <a:cs typeface="+mn-cs"/>
              </a:rPr>
              <a:t>In addition to reflective supervision, a growing number of home visiting programs also utilize Infant and Early Childhood Mental Health Consultation, which works with the supervisor and home visitor to build capacity and skills around mental health.</a:t>
            </a:r>
          </a:p>
          <a:p>
            <a:endParaRPr lang="en-US" sz="1200" b="0" i="0" u="none" strike="noStrike" kern="1200" baseline="0" dirty="0">
              <a:solidFill>
                <a:schemeClr val="tx1"/>
              </a:solidFill>
              <a:highlight>
                <a:srgbClr val="FFFF00"/>
              </a:highlight>
              <a:latin typeface="+mn-lt"/>
              <a:ea typeface="+mn-ea"/>
              <a:cs typeface="+mn-cs"/>
            </a:endParaRPr>
          </a:p>
          <a:p>
            <a:r>
              <a:rPr lang="en-US" sz="1200" b="0" i="0" u="none" strike="noStrike" kern="1200" baseline="0" dirty="0">
                <a:solidFill>
                  <a:schemeClr val="tx1"/>
                </a:solidFill>
                <a:highlight>
                  <a:srgbClr val="FFFF00"/>
                </a:highlight>
                <a:latin typeface="+mn-lt"/>
                <a:ea typeface="+mn-ea"/>
                <a:cs typeface="+mn-cs"/>
              </a:rPr>
              <a:t>So home visitors receive a significant amount of training and supervision before starting their work in the field.</a:t>
            </a:r>
          </a:p>
          <a:p>
            <a:endParaRPr lang="en-US" sz="1200" b="0" i="0" u="none" strike="noStrike" kern="1200" baseline="0" dirty="0">
              <a:solidFill>
                <a:schemeClr val="tx1"/>
              </a:solidFill>
              <a:highlight>
                <a:srgbClr val="FFFF00"/>
              </a:highlight>
              <a:latin typeface="+mn-lt"/>
              <a:ea typeface="+mn-ea"/>
              <a:cs typeface="+mn-cs"/>
            </a:endParaRPr>
          </a:p>
          <a:p>
            <a:r>
              <a:rPr lang="en-US" dirty="0">
                <a:solidFill>
                  <a:srgbClr val="FF0000"/>
                </a:solidFill>
                <a:highlight>
                  <a:srgbClr val="FFFF00"/>
                </a:highlight>
              </a:rPr>
              <a:t>(In Illinois MIECHV, for example, less than 10% of home visitors had just a high school diploma, 16% had an associate’s degree, 58% had a bachelor’s degree, and 16% had an advanced degree.)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731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MIECHV funds currently support coordinated intake in 13 communities, which are listed here.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696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a:t>
            </a:r>
            <a:r>
              <a:rPr lang="en-US" dirty="0" err="1"/>
              <a:t>igrowillinois</a:t>
            </a:r>
            <a:r>
              <a:rPr lang="en-US" dirty="0"/>
              <a:t> website, you can find the contact person for each coordinated intake community. To make a referral to these communities, simply contact coordinated intake staff and they will speak with the family to collect some basic information and to make a referral that best fits their situation.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213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communities do not have a coordinated intake system. For these communities, you can search for the nearest home visiting program on the </a:t>
            </a:r>
            <a:r>
              <a:rPr lang="en-US" dirty="0" err="1"/>
              <a:t>iGrowIllinois</a:t>
            </a:r>
            <a:r>
              <a:rPr lang="en-US" dirty="0"/>
              <a:t> website and it will pull up their contact information. Here you see a screenshot of the search page on the </a:t>
            </a:r>
            <a:r>
              <a:rPr lang="en-US" dirty="0" err="1"/>
              <a:t>igrowIllinois</a:t>
            </a:r>
            <a:r>
              <a:rPr lang="en-US" dirty="0"/>
              <a:t> website.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4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633624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772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7C3B5D-9E6A-4D40-91CE-660C28C27B28}"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38637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7C3B5D-9E6A-4D40-91CE-660C28C27B28}"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9865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11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smtClean="0">
              <a:hlinkClick r:id=""/>
            </a:endParaRPr>
          </a:p>
          <a:p>
            <a:r>
              <a:rPr lang="en-US" dirty="0" smtClean="0">
                <a:hlinkClick r:id=""/>
              </a:rPr>
              <a:t>https://ilpqc.org/ILPQC%202020%2B/MNO-OB/MNO-OB%20Sustainability%20Plan_FINAL.docx</a:t>
            </a:r>
            <a:endParaRPr lang="en-US" dirty="0" smtClean="0"/>
          </a:p>
          <a:p>
            <a:r>
              <a:rPr lang="en-US" dirty="0" smtClean="0">
                <a:hlinkClick r:id="rId3"/>
              </a:rPr>
              <a:t>https://ilpqc.org/ILPQC%202020%2B/MNO-Neonatal/MNO-Neonatal%20Sustainability%20Plan_FINAL.docx</a:t>
            </a:r>
            <a:endParaRPr lang="en-US" dirty="0"/>
          </a:p>
        </p:txBody>
      </p:sp>
    </p:spTree>
    <p:extLst>
      <p:ext uri="{BB962C8B-B14F-4D97-AF65-F5344CB8AC3E}">
        <p14:creationId xmlns:p14="http://schemas.microsoft.com/office/powerpoint/2010/main" val="1834235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74688"/>
            <a:ext cx="5994400" cy="3373437"/>
          </a:xfrm>
        </p:spPr>
      </p:sp>
      <p:sp>
        <p:nvSpPr>
          <p:cNvPr id="3" name="Notes Placeholder 2"/>
          <p:cNvSpPr>
            <a:spLocks noGrp="1"/>
          </p:cNvSpPr>
          <p:nvPr>
            <p:ph type="body" idx="1"/>
          </p:nvPr>
        </p:nvSpPr>
        <p:spPr/>
        <p:txBody>
          <a:bodyPr>
            <a:normAutofit/>
          </a:bodyPr>
          <a:lstStyle/>
          <a:p>
            <a:pPr defTabSz="907451" eaLnBrk="1" fontAlgn="auto" hangingPunct="1">
              <a:spcBef>
                <a:spcPts val="0"/>
              </a:spcBef>
              <a:spcAft>
                <a:spcPts val="0"/>
              </a:spcAft>
              <a:defRPr/>
            </a:pPr>
            <a:endParaRPr lang="en-US" sz="1200" u="sng"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27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14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way of brief background, starting in 2011, Illinois applied for and received funds from MIECHV (spell out), through HRSA and the Administration for Children and Families. The goals of MIECHV are to strengthen and improve Title V programs, improve coordination of services for at-risk communities, and provide comprehensive services to improve family outcomes, and we do this through evidence-based home visiting programs, which we’ll be talking about shortly.</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93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Let’s get started: What comes to mind when you hear the term “home visiting?” (audience participation)</a:t>
            </a:r>
          </a:p>
          <a:p>
            <a:pPr marL="0" lvl="0" indent="0">
              <a:buNone/>
            </a:pPr>
            <a:endParaRPr lang="en-US" b="1" dirty="0">
              <a:solidFill>
                <a:srgbClr val="C00000"/>
              </a:solidFill>
            </a:endParaRPr>
          </a:p>
          <a:p>
            <a:pPr marL="0" lvl="0" indent="0">
              <a:buNone/>
            </a:pPr>
            <a:r>
              <a:rPr lang="en-US" b="1" dirty="0">
                <a:solidFill>
                  <a:srgbClr val="C00000"/>
                </a:solidFill>
              </a:rPr>
              <a:t>Home Visiting is NOT	</a:t>
            </a:r>
          </a:p>
          <a:p>
            <a:pPr lvl="0">
              <a:buFont typeface="Arial" panose="020B0604020202020204" pitchFamily="34" charset="0"/>
              <a:buChar char="•"/>
            </a:pPr>
            <a:r>
              <a:rPr lang="en-US" sz="1200" dirty="0">
                <a:solidFill>
                  <a:srgbClr val="C00000"/>
                </a:solidFill>
              </a:rPr>
              <a:t>Child welfare</a:t>
            </a:r>
          </a:p>
          <a:p>
            <a:pPr lvl="0">
              <a:buFont typeface="Arial" panose="020B0604020202020204" pitchFamily="34" charset="0"/>
              <a:buChar char="•"/>
            </a:pPr>
            <a:r>
              <a:rPr lang="en-US" sz="1200" dirty="0">
                <a:solidFill>
                  <a:srgbClr val="C00000"/>
                </a:solidFill>
              </a:rPr>
              <a:t>Home safety inspections</a:t>
            </a:r>
          </a:p>
          <a:p>
            <a:pPr lvl="0">
              <a:buFont typeface="Arial" panose="020B0604020202020204" pitchFamily="34" charset="0"/>
              <a:buChar char="•"/>
            </a:pPr>
            <a:r>
              <a:rPr lang="en-US" sz="1200" dirty="0">
                <a:solidFill>
                  <a:srgbClr val="C00000"/>
                </a:solidFill>
              </a:rPr>
              <a:t>Family Case Management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Evidence-based home visiting is a relationship-based program that aims to address the </a:t>
            </a:r>
            <a:r>
              <a:rPr lang="en-US" b="1" dirty="0">
                <a:solidFill>
                  <a:srgbClr val="FF0000"/>
                </a:solidFill>
              </a:rPr>
              <a:t>social determinants of health</a:t>
            </a:r>
            <a:r>
              <a:rPr lang="en-US" dirty="0">
                <a:solidFill>
                  <a:srgbClr val="FF0000"/>
                </a:solidFill>
              </a:rPr>
              <a:t>. Our programs help families with access to a wide range of resources and services to address early childhood development as well as comprehensive needs. Home visiting works to connect families to community resources and build their social supports.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40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priority populations or target populations for home visiting: teen parents, families with young children experiencing homelessness, families in deep poverty, families with child welfare involvement, and so on. These are the families that we’d like to see receiving home visiting services, so that young children with risk factors can have a stronger start in life.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6EA84B-CF85-4E53-84D7-E104F809F8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684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30.sv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6.xml"/><Relationship Id="rId4" Type="http://schemas.openxmlformats.org/officeDocument/2006/relationships/image" Target="../media/image15.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22.emf"/><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image" Target="../media/image19.emf"/><Relationship Id="rId4" Type="http://schemas.openxmlformats.org/officeDocument/2006/relationships/oleObject" Target="../embeddings/oleObject2.bin"/></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4.xml"/><Relationship Id="rId7" Type="http://schemas.openxmlformats.org/officeDocument/2006/relationships/oleObject" Target="../embeddings/oleObject4.bin"/><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6.xml"/><Relationship Id="rId7" Type="http://schemas.openxmlformats.org/officeDocument/2006/relationships/oleObject" Target="../embeddings/oleObject6.bin"/><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5.bin"/><Relationship Id="rId4"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8.xml"/><Relationship Id="rId7" Type="http://schemas.openxmlformats.org/officeDocument/2006/relationships/image" Target="../media/image21.e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19.emf"/><Relationship Id="rId5" Type="http://schemas.openxmlformats.org/officeDocument/2006/relationships/oleObject" Target="../embeddings/oleObject7.bin"/><Relationship Id="rId4"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image" Target="../media/image19.emf"/><Relationship Id="rId4" Type="http://schemas.openxmlformats.org/officeDocument/2006/relationships/oleObject" Target="../embeddings/oleObject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21.emf"/><Relationship Id="rId5" Type="http://schemas.openxmlformats.org/officeDocument/2006/relationships/image" Target="../media/image19.emf"/><Relationship Id="rId4" Type="http://schemas.openxmlformats.org/officeDocument/2006/relationships/oleObject" Target="../embeddings/oleObject10.bin"/></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12.xml"/><Relationship Id="rId7" Type="http://schemas.openxmlformats.org/officeDocument/2006/relationships/image" Target="../media/image19.emf"/><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slideMaster" Target="../slideMasters/slideMaster7.xml"/><Relationship Id="rId4"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oleObject" Target="../embeddings/oleObject1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image" Target="../media/image21.emf"/><Relationship Id="rId5" Type="http://schemas.openxmlformats.org/officeDocument/2006/relationships/image" Target="../media/image19.emf"/><Relationship Id="rId4" Type="http://schemas.openxmlformats.org/officeDocument/2006/relationships/oleObject" Target="../embeddings/oleObject1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image" Target="../media/image21.emf"/><Relationship Id="rId5" Type="http://schemas.openxmlformats.org/officeDocument/2006/relationships/image" Target="../media/image19.emf"/><Relationship Id="rId4" Type="http://schemas.openxmlformats.org/officeDocument/2006/relationships/oleObject" Target="../embeddings/oleObject1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7.xml"/><Relationship Id="rId1" Type="http://schemas.openxmlformats.org/officeDocument/2006/relationships/vmlDrawing" Target="../drawings/vmlDrawing12.vml"/><Relationship Id="rId6" Type="http://schemas.openxmlformats.org/officeDocument/2006/relationships/image" Target="../media/image21.emf"/><Relationship Id="rId5" Type="http://schemas.openxmlformats.org/officeDocument/2006/relationships/image" Target="../media/image19.emf"/><Relationship Id="rId4" Type="http://schemas.openxmlformats.org/officeDocument/2006/relationships/oleObject" Target="../embeddings/oleObject15.bin"/></Relationships>
</file>

<file path=ppt/slideLayouts/_rels/slideLayout74.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tags" Target="../tags/tag19.xml"/><Relationship Id="rId7" Type="http://schemas.openxmlformats.org/officeDocument/2006/relationships/slideMaster" Target="../slideMasters/slideMaster7.xml"/><Relationship Id="rId2" Type="http://schemas.openxmlformats.org/officeDocument/2006/relationships/tags" Target="../tags/tag18.xml"/><Relationship Id="rId1" Type="http://schemas.openxmlformats.org/officeDocument/2006/relationships/vmlDrawing" Target="../drawings/vmlDrawing13.v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20.jpeg"/><Relationship Id="rId4" Type="http://schemas.openxmlformats.org/officeDocument/2006/relationships/tags" Target="../tags/tag20.xml"/><Relationship Id="rId9" Type="http://schemas.openxmlformats.org/officeDocument/2006/relationships/image" Target="../media/image19.e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1492050" y="2097175"/>
            <a:ext cx="9207898" cy="574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69187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06861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989592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773075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12368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160939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0087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ctrTitle"/>
          </p:nvPr>
        </p:nvSpPr>
        <p:spPr>
          <a:xfrm>
            <a:off x="471690" y="493920"/>
            <a:ext cx="1124861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1224993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633854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0" name="bg object 20"/>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7" name="Holder 7"/>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72210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u="heavy">
                <a:solidFill>
                  <a:srgbClr val="58251D"/>
                </a:solidFill>
                <a:latin typeface="Baskerville Old Face"/>
                <a:cs typeface="Baskerville Old Fac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6" name="Holder 6"/>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264395" y="228599"/>
            <a:ext cx="2025395" cy="911351"/>
          </a:xfrm>
          <a:prstGeom prst="rect">
            <a:avLst/>
          </a:prstGeom>
        </p:spPr>
      </p:pic>
      <p:pic>
        <p:nvPicPr>
          <p:cNvPr id="18" name="bg object 18"/>
          <p:cNvPicPr/>
          <p:nvPr/>
        </p:nvPicPr>
        <p:blipFill>
          <a:blip r:embed="rId3" cstate="email">
            <a:extLst>
              <a:ext uri="{28A0092B-C50C-407E-A947-70E740481C1C}">
                <a14:useLocalDpi xmlns:a14="http://schemas.microsoft.com/office/drawing/2010/main"/>
              </a:ext>
            </a:extLst>
          </a:blip>
          <a:stretch>
            <a:fillRect/>
          </a:stretch>
        </p:blipFill>
        <p:spPr>
          <a:xfrm>
            <a:off x="7191755" y="0"/>
            <a:ext cx="5000243" cy="1426459"/>
          </a:xfrm>
          <a:prstGeom prst="rect">
            <a:avLst/>
          </a:prstGeom>
        </p:spPr>
      </p:pic>
      <p:sp>
        <p:nvSpPr>
          <p:cNvPr id="19" name="bg object 19"/>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5" name="Holder 5"/>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4116613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0" name="bg object 20"/>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4" name="Holder 4"/>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2021691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137581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230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84000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425973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746126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238431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964887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41247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9264396" y="228600"/>
            <a:ext cx="2025383" cy="911351"/>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0" name="bg object 20"/>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u="heavy">
                <a:solidFill>
                  <a:srgbClr val="58251D"/>
                </a:solidFill>
                <a:latin typeface="Baskerville Old Face"/>
                <a:cs typeface="Baskerville Old Face"/>
              </a:defRPr>
            </a:lvl1pPr>
          </a:lstStyle>
          <a:p>
            <a:endParaRPr/>
          </a:p>
        </p:txBody>
      </p:sp>
      <p:sp>
        <p:nvSpPr>
          <p:cNvPr id="3" name="Holder 3"/>
          <p:cNvSpPr>
            <a:spLocks noGrp="1"/>
          </p:cNvSpPr>
          <p:nvPr>
            <p:ph sz="half" idx="2"/>
          </p:nvPr>
        </p:nvSpPr>
        <p:spPr>
          <a:xfrm>
            <a:off x="1981278" y="1255770"/>
            <a:ext cx="3509010" cy="3683000"/>
          </a:xfrm>
          <a:prstGeom prst="rect">
            <a:avLst/>
          </a:prstGeom>
        </p:spPr>
        <p:txBody>
          <a:bodyPr wrap="square" lIns="0" tIns="0" rIns="0" bIns="0">
            <a:spAutoFit/>
          </a:bodyPr>
          <a:lstStyle>
            <a:lvl1pPr>
              <a:defRPr sz="1600" b="1" i="0" u="heavy">
                <a:solidFill>
                  <a:srgbClr val="58251D"/>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7" name="Holder 7"/>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dirty="0"/>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4227533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14717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8416375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6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483786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499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8918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9338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391411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9/13/2021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874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3F6FA"/>
          </a:solidFill>
        </p:spPr>
        <p:txBody>
          <a:bodyPr wrap="square" lIns="0" tIns="0" rIns="0" bIns="0" rtlCol="0"/>
          <a:lstStyle/>
          <a:p>
            <a:endParaRPr/>
          </a:p>
        </p:txBody>
      </p:sp>
      <p:sp>
        <p:nvSpPr>
          <p:cNvPr id="17" name="bg object 17"/>
          <p:cNvSpPr/>
          <p:nvPr/>
        </p:nvSpPr>
        <p:spPr>
          <a:xfrm>
            <a:off x="2" y="5100849"/>
            <a:ext cx="7111365" cy="1757680"/>
          </a:xfrm>
          <a:custGeom>
            <a:avLst/>
            <a:gdLst/>
            <a:ahLst/>
            <a:cxnLst/>
            <a:rect l="l" t="t" r="r" b="b"/>
            <a:pathLst>
              <a:path w="7111365" h="1757679">
                <a:moveTo>
                  <a:pt x="612238" y="72"/>
                </a:moveTo>
                <a:lnTo>
                  <a:pt x="558414" y="0"/>
                </a:lnTo>
                <a:lnTo>
                  <a:pt x="504455" y="346"/>
                </a:lnTo>
                <a:lnTo>
                  <a:pt x="450360" y="1116"/>
                </a:lnTo>
                <a:lnTo>
                  <a:pt x="396127" y="2315"/>
                </a:lnTo>
                <a:lnTo>
                  <a:pt x="341757" y="3949"/>
                </a:lnTo>
                <a:lnTo>
                  <a:pt x="292962" y="5809"/>
                </a:lnTo>
                <a:lnTo>
                  <a:pt x="244267" y="8061"/>
                </a:lnTo>
                <a:lnTo>
                  <a:pt x="195669" y="10711"/>
                </a:lnTo>
                <a:lnTo>
                  <a:pt x="147165" y="13764"/>
                </a:lnTo>
                <a:lnTo>
                  <a:pt x="98753" y="17223"/>
                </a:lnTo>
                <a:lnTo>
                  <a:pt x="50431" y="21096"/>
                </a:lnTo>
                <a:lnTo>
                  <a:pt x="0" y="25666"/>
                </a:lnTo>
                <a:lnTo>
                  <a:pt x="0" y="1757146"/>
                </a:lnTo>
                <a:lnTo>
                  <a:pt x="7110983" y="1757146"/>
                </a:lnTo>
                <a:lnTo>
                  <a:pt x="6700405" y="1636344"/>
                </a:lnTo>
                <a:lnTo>
                  <a:pt x="6607186" y="1607300"/>
                </a:lnTo>
                <a:lnTo>
                  <a:pt x="6467358" y="1562910"/>
                </a:lnTo>
                <a:lnTo>
                  <a:pt x="6327483" y="1517588"/>
                </a:lnTo>
                <a:lnTo>
                  <a:pt x="6187509" y="1471399"/>
                </a:lnTo>
                <a:lnTo>
                  <a:pt x="6000630" y="1408578"/>
                </a:lnTo>
                <a:lnTo>
                  <a:pt x="5766459" y="1328280"/>
                </a:lnTo>
                <a:lnTo>
                  <a:pt x="5484294" y="1229723"/>
                </a:lnTo>
                <a:lnTo>
                  <a:pt x="4285873" y="804446"/>
                </a:lnTo>
                <a:lnTo>
                  <a:pt x="3990553" y="701631"/>
                </a:lnTo>
                <a:lnTo>
                  <a:pt x="3741532" y="616526"/>
                </a:lnTo>
                <a:lnTo>
                  <a:pt x="3543643" y="550199"/>
                </a:lnTo>
                <a:lnTo>
                  <a:pt x="3449272" y="519263"/>
                </a:lnTo>
                <a:lnTo>
                  <a:pt x="3354639" y="488840"/>
                </a:lnTo>
                <a:lnTo>
                  <a:pt x="3259736" y="458969"/>
                </a:lnTo>
                <a:lnTo>
                  <a:pt x="3164554" y="429687"/>
                </a:lnTo>
                <a:lnTo>
                  <a:pt x="3069083" y="401033"/>
                </a:lnTo>
                <a:lnTo>
                  <a:pt x="2973315" y="373045"/>
                </a:lnTo>
                <a:lnTo>
                  <a:pt x="2877241" y="345760"/>
                </a:lnTo>
                <a:lnTo>
                  <a:pt x="2780851" y="319217"/>
                </a:lnTo>
                <a:lnTo>
                  <a:pt x="2684137" y="293454"/>
                </a:lnTo>
                <a:lnTo>
                  <a:pt x="2587089" y="268509"/>
                </a:lnTo>
                <a:lnTo>
                  <a:pt x="2489699" y="244419"/>
                </a:lnTo>
                <a:lnTo>
                  <a:pt x="2391957" y="221224"/>
                </a:lnTo>
                <a:lnTo>
                  <a:pt x="2293855" y="198961"/>
                </a:lnTo>
                <a:lnTo>
                  <a:pt x="2244665" y="188191"/>
                </a:lnTo>
                <a:lnTo>
                  <a:pt x="2195383" y="177668"/>
                </a:lnTo>
                <a:lnTo>
                  <a:pt x="2146005" y="167398"/>
                </a:lnTo>
                <a:lnTo>
                  <a:pt x="2096532" y="157384"/>
                </a:lnTo>
                <a:lnTo>
                  <a:pt x="2046962" y="147632"/>
                </a:lnTo>
                <a:lnTo>
                  <a:pt x="1997294" y="138146"/>
                </a:lnTo>
                <a:lnTo>
                  <a:pt x="1947526" y="128931"/>
                </a:lnTo>
                <a:lnTo>
                  <a:pt x="1897659" y="119992"/>
                </a:lnTo>
                <a:lnTo>
                  <a:pt x="1847690" y="111333"/>
                </a:lnTo>
                <a:lnTo>
                  <a:pt x="1797618" y="102960"/>
                </a:lnTo>
                <a:lnTo>
                  <a:pt x="1747443" y="94877"/>
                </a:lnTo>
                <a:lnTo>
                  <a:pt x="1697163" y="87089"/>
                </a:lnTo>
                <a:lnTo>
                  <a:pt x="1646777" y="79601"/>
                </a:lnTo>
                <a:lnTo>
                  <a:pt x="1596283" y="72417"/>
                </a:lnTo>
                <a:lnTo>
                  <a:pt x="1545682" y="65542"/>
                </a:lnTo>
                <a:lnTo>
                  <a:pt x="1494971" y="58981"/>
                </a:lnTo>
                <a:lnTo>
                  <a:pt x="1444150" y="52739"/>
                </a:lnTo>
                <a:lnTo>
                  <a:pt x="1393217" y="46821"/>
                </a:lnTo>
                <a:lnTo>
                  <a:pt x="1342172" y="41230"/>
                </a:lnTo>
                <a:lnTo>
                  <a:pt x="1291013" y="35972"/>
                </a:lnTo>
                <a:lnTo>
                  <a:pt x="1239738" y="31052"/>
                </a:lnTo>
                <a:lnTo>
                  <a:pt x="1188348" y="26475"/>
                </a:lnTo>
                <a:lnTo>
                  <a:pt x="1136840" y="22245"/>
                </a:lnTo>
                <a:lnTo>
                  <a:pt x="1085214" y="18367"/>
                </a:lnTo>
                <a:lnTo>
                  <a:pt x="1033469" y="14845"/>
                </a:lnTo>
                <a:lnTo>
                  <a:pt x="981602" y="11685"/>
                </a:lnTo>
                <a:lnTo>
                  <a:pt x="929614" y="8891"/>
                </a:lnTo>
                <a:lnTo>
                  <a:pt x="877504" y="6469"/>
                </a:lnTo>
                <a:lnTo>
                  <a:pt x="825269" y="4422"/>
                </a:lnTo>
                <a:lnTo>
                  <a:pt x="772909" y="2755"/>
                </a:lnTo>
                <a:lnTo>
                  <a:pt x="719484" y="1455"/>
                </a:lnTo>
                <a:lnTo>
                  <a:pt x="665927" y="559"/>
                </a:lnTo>
                <a:lnTo>
                  <a:pt x="612238" y="7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email">
            <a:extLst>
              <a:ext uri="{28A0092B-C50C-407E-A947-70E740481C1C}">
                <a14:useLocalDpi xmlns:a14="http://schemas.microsoft.com/office/drawing/2010/main"/>
              </a:ext>
            </a:extLst>
          </a:blip>
          <a:stretch>
            <a:fillRect/>
          </a:stretch>
        </p:blipFill>
        <p:spPr>
          <a:xfrm>
            <a:off x="0" y="5041899"/>
            <a:ext cx="12192000" cy="1816100"/>
          </a:xfrm>
          <a:prstGeom prst="rect">
            <a:avLst/>
          </a:prstGeom>
        </p:spPr>
      </p:pic>
      <p:sp>
        <p:nvSpPr>
          <p:cNvPr id="19" name="bg object 19"/>
          <p:cNvSpPr/>
          <p:nvPr/>
        </p:nvSpPr>
        <p:spPr>
          <a:xfrm>
            <a:off x="1" y="5020055"/>
            <a:ext cx="12192000" cy="1838325"/>
          </a:xfrm>
          <a:custGeom>
            <a:avLst/>
            <a:gdLst/>
            <a:ahLst/>
            <a:cxnLst/>
            <a:rect l="l" t="t" r="r" b="b"/>
            <a:pathLst>
              <a:path w="12192000" h="1838325">
                <a:moveTo>
                  <a:pt x="682693" y="0"/>
                </a:moveTo>
                <a:lnTo>
                  <a:pt x="631977" y="191"/>
                </a:lnTo>
                <a:lnTo>
                  <a:pt x="584149" y="737"/>
                </a:lnTo>
                <a:lnTo>
                  <a:pt x="536385" y="1641"/>
                </a:lnTo>
                <a:lnTo>
                  <a:pt x="488688" y="2908"/>
                </a:lnTo>
                <a:lnTo>
                  <a:pt x="441056" y="4541"/>
                </a:lnTo>
                <a:lnTo>
                  <a:pt x="393493" y="6547"/>
                </a:lnTo>
                <a:lnTo>
                  <a:pt x="345998" y="8929"/>
                </a:lnTo>
                <a:lnTo>
                  <a:pt x="0" y="38164"/>
                </a:lnTo>
                <a:lnTo>
                  <a:pt x="0" y="105627"/>
                </a:lnTo>
                <a:lnTo>
                  <a:pt x="50435" y="101057"/>
                </a:lnTo>
                <a:lnTo>
                  <a:pt x="98761" y="97184"/>
                </a:lnTo>
                <a:lnTo>
                  <a:pt x="147175" y="93724"/>
                </a:lnTo>
                <a:lnTo>
                  <a:pt x="195680" y="90672"/>
                </a:lnTo>
                <a:lnTo>
                  <a:pt x="244280" y="88022"/>
                </a:lnTo>
                <a:lnTo>
                  <a:pt x="292975" y="85770"/>
                </a:lnTo>
                <a:lnTo>
                  <a:pt x="341769" y="83910"/>
                </a:lnTo>
                <a:lnTo>
                  <a:pt x="394500" y="82318"/>
                </a:lnTo>
                <a:lnTo>
                  <a:pt x="447099" y="81134"/>
                </a:lnTo>
                <a:lnTo>
                  <a:pt x="499569" y="80355"/>
                </a:lnTo>
                <a:lnTo>
                  <a:pt x="551910" y="79975"/>
                </a:lnTo>
                <a:lnTo>
                  <a:pt x="604123" y="79990"/>
                </a:lnTo>
                <a:lnTo>
                  <a:pt x="656210" y="80395"/>
                </a:lnTo>
                <a:lnTo>
                  <a:pt x="708172" y="81187"/>
                </a:lnTo>
                <a:lnTo>
                  <a:pt x="760009" y="82360"/>
                </a:lnTo>
                <a:lnTo>
                  <a:pt x="811723" y="83909"/>
                </a:lnTo>
                <a:lnTo>
                  <a:pt x="863315" y="85830"/>
                </a:lnTo>
                <a:lnTo>
                  <a:pt x="914785" y="88119"/>
                </a:lnTo>
                <a:lnTo>
                  <a:pt x="966136" y="90771"/>
                </a:lnTo>
                <a:lnTo>
                  <a:pt x="1017368" y="93782"/>
                </a:lnTo>
                <a:lnTo>
                  <a:pt x="1068481" y="97146"/>
                </a:lnTo>
                <a:lnTo>
                  <a:pt x="1119478" y="100859"/>
                </a:lnTo>
                <a:lnTo>
                  <a:pt x="1170360" y="104917"/>
                </a:lnTo>
                <a:lnTo>
                  <a:pt x="1221127" y="109315"/>
                </a:lnTo>
                <a:lnTo>
                  <a:pt x="1271780" y="114049"/>
                </a:lnTo>
                <a:lnTo>
                  <a:pt x="1322321" y="119113"/>
                </a:lnTo>
                <a:lnTo>
                  <a:pt x="1372750" y="124504"/>
                </a:lnTo>
                <a:lnTo>
                  <a:pt x="1423070" y="130217"/>
                </a:lnTo>
                <a:lnTo>
                  <a:pt x="1473280" y="136247"/>
                </a:lnTo>
                <a:lnTo>
                  <a:pt x="1523382" y="142589"/>
                </a:lnTo>
                <a:lnTo>
                  <a:pt x="1573377" y="149239"/>
                </a:lnTo>
                <a:lnTo>
                  <a:pt x="1623266" y="156193"/>
                </a:lnTo>
                <a:lnTo>
                  <a:pt x="1673051" y="163446"/>
                </a:lnTo>
                <a:lnTo>
                  <a:pt x="1722731" y="170993"/>
                </a:lnTo>
                <a:lnTo>
                  <a:pt x="1772309" y="178830"/>
                </a:lnTo>
                <a:lnTo>
                  <a:pt x="1821786" y="186951"/>
                </a:lnTo>
                <a:lnTo>
                  <a:pt x="1871162" y="195354"/>
                </a:lnTo>
                <a:lnTo>
                  <a:pt x="1920438" y="204032"/>
                </a:lnTo>
                <a:lnTo>
                  <a:pt x="1969617" y="212982"/>
                </a:lnTo>
                <a:lnTo>
                  <a:pt x="2018698" y="222199"/>
                </a:lnTo>
                <a:lnTo>
                  <a:pt x="2067683" y="231677"/>
                </a:lnTo>
                <a:lnTo>
                  <a:pt x="2116573" y="241414"/>
                </a:lnTo>
                <a:lnTo>
                  <a:pt x="2165369" y="251404"/>
                </a:lnTo>
                <a:lnTo>
                  <a:pt x="2214072" y="261642"/>
                </a:lnTo>
                <a:lnTo>
                  <a:pt x="2262683" y="272124"/>
                </a:lnTo>
                <a:lnTo>
                  <a:pt x="2359634" y="293801"/>
                </a:lnTo>
                <a:lnTo>
                  <a:pt x="2456232" y="316400"/>
                </a:lnTo>
                <a:lnTo>
                  <a:pt x="2552484" y="339883"/>
                </a:lnTo>
                <a:lnTo>
                  <a:pt x="2648399" y="364213"/>
                </a:lnTo>
                <a:lnTo>
                  <a:pt x="2743986" y="389354"/>
                </a:lnTo>
                <a:lnTo>
                  <a:pt x="2839253" y="415270"/>
                </a:lnTo>
                <a:lnTo>
                  <a:pt x="2934210" y="441923"/>
                </a:lnTo>
                <a:lnTo>
                  <a:pt x="3028865" y="469277"/>
                </a:lnTo>
                <a:lnTo>
                  <a:pt x="3123226" y="497296"/>
                </a:lnTo>
                <a:lnTo>
                  <a:pt x="3217303" y="525943"/>
                </a:lnTo>
                <a:lnTo>
                  <a:pt x="3311104" y="555181"/>
                </a:lnTo>
                <a:lnTo>
                  <a:pt x="3404637" y="584973"/>
                </a:lnTo>
                <a:lnTo>
                  <a:pt x="3497912" y="615284"/>
                </a:lnTo>
                <a:lnTo>
                  <a:pt x="3590937" y="646075"/>
                </a:lnTo>
                <a:lnTo>
                  <a:pt x="3791774" y="713748"/>
                </a:lnTo>
                <a:lnTo>
                  <a:pt x="4040254" y="799025"/>
                </a:lnTo>
                <a:lnTo>
                  <a:pt x="4334988" y="901968"/>
                </a:lnTo>
                <a:lnTo>
                  <a:pt x="5625866" y="1359840"/>
                </a:lnTo>
                <a:lnTo>
                  <a:pt x="5907371" y="1457295"/>
                </a:lnTo>
                <a:lnTo>
                  <a:pt x="6094441" y="1520802"/>
                </a:lnTo>
                <a:lnTo>
                  <a:pt x="6281177" y="1582959"/>
                </a:lnTo>
                <a:lnTo>
                  <a:pt x="6421085" y="1628599"/>
                </a:lnTo>
                <a:lnTo>
                  <a:pt x="6560929" y="1673327"/>
                </a:lnTo>
                <a:lnTo>
                  <a:pt x="6700761" y="1717079"/>
                </a:lnTo>
                <a:lnTo>
                  <a:pt x="7111365" y="1837945"/>
                </a:lnTo>
                <a:lnTo>
                  <a:pt x="12192000" y="1837945"/>
                </a:lnTo>
                <a:lnTo>
                  <a:pt x="12192000" y="1008838"/>
                </a:lnTo>
                <a:lnTo>
                  <a:pt x="12147976" y="1027873"/>
                </a:lnTo>
                <a:lnTo>
                  <a:pt x="12103695" y="1046580"/>
                </a:lnTo>
                <a:lnTo>
                  <a:pt x="12059162" y="1064960"/>
                </a:lnTo>
                <a:lnTo>
                  <a:pt x="12014382" y="1083015"/>
                </a:lnTo>
                <a:lnTo>
                  <a:pt x="11969360" y="1100744"/>
                </a:lnTo>
                <a:lnTo>
                  <a:pt x="11924100" y="1118147"/>
                </a:lnTo>
                <a:lnTo>
                  <a:pt x="11878609" y="1135227"/>
                </a:lnTo>
                <a:lnTo>
                  <a:pt x="11832891" y="1151982"/>
                </a:lnTo>
                <a:lnTo>
                  <a:pt x="11786951" y="1168414"/>
                </a:lnTo>
                <a:lnTo>
                  <a:pt x="11740793" y="1184523"/>
                </a:lnTo>
                <a:lnTo>
                  <a:pt x="11694424" y="1200309"/>
                </a:lnTo>
                <a:lnTo>
                  <a:pt x="11647847" y="1215774"/>
                </a:lnTo>
                <a:lnTo>
                  <a:pt x="11601068" y="1230917"/>
                </a:lnTo>
                <a:lnTo>
                  <a:pt x="11554093" y="1245740"/>
                </a:lnTo>
                <a:lnTo>
                  <a:pt x="11506925" y="1260242"/>
                </a:lnTo>
                <a:lnTo>
                  <a:pt x="11459569" y="1274425"/>
                </a:lnTo>
                <a:lnTo>
                  <a:pt x="11412032" y="1288288"/>
                </a:lnTo>
                <a:lnTo>
                  <a:pt x="11364318" y="1301833"/>
                </a:lnTo>
                <a:lnTo>
                  <a:pt x="11316431" y="1315060"/>
                </a:lnTo>
                <a:lnTo>
                  <a:pt x="11268377" y="1327969"/>
                </a:lnTo>
                <a:lnTo>
                  <a:pt x="11220161" y="1340561"/>
                </a:lnTo>
                <a:lnTo>
                  <a:pt x="11171788" y="1352836"/>
                </a:lnTo>
                <a:lnTo>
                  <a:pt x="11123263" y="1364796"/>
                </a:lnTo>
                <a:lnTo>
                  <a:pt x="11074590" y="1376440"/>
                </a:lnTo>
                <a:lnTo>
                  <a:pt x="11025776" y="1387769"/>
                </a:lnTo>
                <a:lnTo>
                  <a:pt x="10976824" y="1398783"/>
                </a:lnTo>
                <a:lnTo>
                  <a:pt x="10927740" y="1409484"/>
                </a:lnTo>
                <a:lnTo>
                  <a:pt x="10878528" y="1419872"/>
                </a:lnTo>
                <a:lnTo>
                  <a:pt x="10829194" y="1429946"/>
                </a:lnTo>
                <a:lnTo>
                  <a:pt x="10779744" y="1439709"/>
                </a:lnTo>
                <a:lnTo>
                  <a:pt x="10730180" y="1449159"/>
                </a:lnTo>
                <a:lnTo>
                  <a:pt x="10680510" y="1458299"/>
                </a:lnTo>
                <a:lnTo>
                  <a:pt x="10630737" y="1467128"/>
                </a:lnTo>
                <a:lnTo>
                  <a:pt x="10580867" y="1475646"/>
                </a:lnTo>
                <a:lnTo>
                  <a:pt x="10530905" y="1483856"/>
                </a:lnTo>
                <a:lnTo>
                  <a:pt x="10480855" y="1491756"/>
                </a:lnTo>
                <a:lnTo>
                  <a:pt x="10430723" y="1499347"/>
                </a:lnTo>
                <a:lnTo>
                  <a:pt x="10380514" y="1506631"/>
                </a:lnTo>
                <a:lnTo>
                  <a:pt x="10330232" y="1513607"/>
                </a:lnTo>
                <a:lnTo>
                  <a:pt x="10279883" y="1520276"/>
                </a:lnTo>
                <a:lnTo>
                  <a:pt x="10229472" y="1526638"/>
                </a:lnTo>
                <a:lnTo>
                  <a:pt x="10179004" y="1532695"/>
                </a:lnTo>
                <a:lnTo>
                  <a:pt x="10128483" y="1538447"/>
                </a:lnTo>
                <a:lnTo>
                  <a:pt x="10077914" y="1543893"/>
                </a:lnTo>
                <a:lnTo>
                  <a:pt x="10027304" y="1549036"/>
                </a:lnTo>
                <a:lnTo>
                  <a:pt x="9976655" y="1553875"/>
                </a:lnTo>
                <a:lnTo>
                  <a:pt x="9925975" y="1558410"/>
                </a:lnTo>
                <a:lnTo>
                  <a:pt x="9875267" y="1562643"/>
                </a:lnTo>
                <a:lnTo>
                  <a:pt x="9824537" y="1566574"/>
                </a:lnTo>
                <a:lnTo>
                  <a:pt x="9773789" y="1570203"/>
                </a:lnTo>
                <a:lnTo>
                  <a:pt x="9723029" y="1573531"/>
                </a:lnTo>
                <a:lnTo>
                  <a:pt x="9672261" y="1576558"/>
                </a:lnTo>
                <a:lnTo>
                  <a:pt x="9621491" y="1579285"/>
                </a:lnTo>
                <a:lnTo>
                  <a:pt x="9570724" y="1581713"/>
                </a:lnTo>
                <a:lnTo>
                  <a:pt x="9519964" y="1583842"/>
                </a:lnTo>
                <a:lnTo>
                  <a:pt x="9469216" y="1585673"/>
                </a:lnTo>
                <a:lnTo>
                  <a:pt x="9418487" y="1587206"/>
                </a:lnTo>
                <a:lnTo>
                  <a:pt x="9367779" y="1588441"/>
                </a:lnTo>
                <a:lnTo>
                  <a:pt x="9317099" y="1589380"/>
                </a:lnTo>
                <a:lnTo>
                  <a:pt x="9266452" y="1590022"/>
                </a:lnTo>
                <a:lnTo>
                  <a:pt x="9215842" y="1590369"/>
                </a:lnTo>
                <a:lnTo>
                  <a:pt x="9165275" y="1590420"/>
                </a:lnTo>
                <a:lnTo>
                  <a:pt x="9114755" y="1590177"/>
                </a:lnTo>
                <a:lnTo>
                  <a:pt x="9064287" y="1589639"/>
                </a:lnTo>
                <a:lnTo>
                  <a:pt x="9013877" y="1588808"/>
                </a:lnTo>
                <a:lnTo>
                  <a:pt x="8963530" y="1587684"/>
                </a:lnTo>
                <a:lnTo>
                  <a:pt x="8913250" y="1586267"/>
                </a:lnTo>
                <a:lnTo>
                  <a:pt x="8863042" y="1584559"/>
                </a:lnTo>
                <a:lnTo>
                  <a:pt x="8812912" y="1582559"/>
                </a:lnTo>
                <a:lnTo>
                  <a:pt x="8762864" y="1580267"/>
                </a:lnTo>
                <a:lnTo>
                  <a:pt x="8712904" y="1577686"/>
                </a:lnTo>
                <a:lnTo>
                  <a:pt x="8663036" y="1574814"/>
                </a:lnTo>
                <a:lnTo>
                  <a:pt x="8613265" y="1571654"/>
                </a:lnTo>
                <a:lnTo>
                  <a:pt x="8563597" y="1568204"/>
                </a:lnTo>
                <a:lnTo>
                  <a:pt x="8514036" y="1564466"/>
                </a:lnTo>
                <a:lnTo>
                  <a:pt x="8464588" y="1560440"/>
                </a:lnTo>
                <a:lnTo>
                  <a:pt x="8415256" y="1556128"/>
                </a:lnTo>
                <a:lnTo>
                  <a:pt x="8366048" y="1551528"/>
                </a:lnTo>
                <a:lnTo>
                  <a:pt x="8316966" y="1546642"/>
                </a:lnTo>
                <a:lnTo>
                  <a:pt x="8268017" y="1541471"/>
                </a:lnTo>
                <a:lnTo>
                  <a:pt x="8219205" y="1536015"/>
                </a:lnTo>
                <a:lnTo>
                  <a:pt x="8170536" y="1530274"/>
                </a:lnTo>
                <a:lnTo>
                  <a:pt x="8122014" y="1524249"/>
                </a:lnTo>
                <a:lnTo>
                  <a:pt x="8073644" y="1517940"/>
                </a:lnTo>
                <a:lnTo>
                  <a:pt x="8025431" y="1511349"/>
                </a:lnTo>
                <a:lnTo>
                  <a:pt x="7977381" y="1504475"/>
                </a:lnTo>
                <a:lnTo>
                  <a:pt x="7929498" y="1497319"/>
                </a:lnTo>
                <a:lnTo>
                  <a:pt x="7881788" y="1489882"/>
                </a:lnTo>
                <a:lnTo>
                  <a:pt x="7834254" y="1482164"/>
                </a:lnTo>
                <a:lnTo>
                  <a:pt x="7786903" y="1474166"/>
                </a:lnTo>
                <a:lnTo>
                  <a:pt x="7738126" y="1465660"/>
                </a:lnTo>
                <a:lnTo>
                  <a:pt x="7640491" y="1448021"/>
                </a:lnTo>
                <a:lnTo>
                  <a:pt x="7542751" y="1429573"/>
                </a:lnTo>
                <a:lnTo>
                  <a:pt x="7444910" y="1410348"/>
                </a:lnTo>
                <a:lnTo>
                  <a:pt x="7346973" y="1390379"/>
                </a:lnTo>
                <a:lnTo>
                  <a:pt x="7248943" y="1369697"/>
                </a:lnTo>
                <a:lnTo>
                  <a:pt x="7150826" y="1348335"/>
                </a:lnTo>
                <a:lnTo>
                  <a:pt x="7052624" y="1326325"/>
                </a:lnTo>
                <a:lnTo>
                  <a:pt x="6954344" y="1303699"/>
                </a:lnTo>
                <a:lnTo>
                  <a:pt x="6855988" y="1280488"/>
                </a:lnTo>
                <a:lnTo>
                  <a:pt x="6757561" y="1256726"/>
                </a:lnTo>
                <a:lnTo>
                  <a:pt x="6609797" y="1220118"/>
                </a:lnTo>
                <a:lnTo>
                  <a:pt x="6461898" y="1182449"/>
                </a:lnTo>
                <a:lnTo>
                  <a:pt x="6313878" y="1143828"/>
                </a:lnTo>
                <a:lnTo>
                  <a:pt x="6116354" y="1091037"/>
                </a:lnTo>
                <a:lnTo>
                  <a:pt x="5918674" y="1037003"/>
                </a:lnTo>
                <a:lnTo>
                  <a:pt x="5671408" y="968101"/>
                </a:lnTo>
                <a:lnTo>
                  <a:pt x="4632326" y="673191"/>
                </a:lnTo>
                <a:lnTo>
                  <a:pt x="4335739" y="590761"/>
                </a:lnTo>
                <a:lnTo>
                  <a:pt x="4138197" y="537088"/>
                </a:lnTo>
                <a:lnTo>
                  <a:pt x="3940841" y="484740"/>
                </a:lnTo>
                <a:lnTo>
                  <a:pt x="3792966" y="446503"/>
                </a:lnTo>
                <a:lnTo>
                  <a:pt x="3645230" y="409263"/>
                </a:lnTo>
                <a:lnTo>
                  <a:pt x="3497647" y="373130"/>
                </a:lnTo>
                <a:lnTo>
                  <a:pt x="3399350" y="349710"/>
                </a:lnTo>
                <a:lnTo>
                  <a:pt x="3301131" y="326862"/>
                </a:lnTo>
                <a:lnTo>
                  <a:pt x="3202995" y="304617"/>
                </a:lnTo>
                <a:lnTo>
                  <a:pt x="3104947" y="283009"/>
                </a:lnTo>
                <a:lnTo>
                  <a:pt x="3006989" y="262069"/>
                </a:lnTo>
                <a:lnTo>
                  <a:pt x="2909128" y="241830"/>
                </a:lnTo>
                <a:lnTo>
                  <a:pt x="2811366" y="222323"/>
                </a:lnTo>
                <a:lnTo>
                  <a:pt x="2713708" y="203581"/>
                </a:lnTo>
                <a:lnTo>
                  <a:pt x="2616159" y="185635"/>
                </a:lnTo>
                <a:lnTo>
                  <a:pt x="2518722" y="168518"/>
                </a:lnTo>
                <a:lnTo>
                  <a:pt x="2421402" y="152263"/>
                </a:lnTo>
                <a:lnTo>
                  <a:pt x="2324204" y="136900"/>
                </a:lnTo>
                <a:lnTo>
                  <a:pt x="2227131" y="122463"/>
                </a:lnTo>
                <a:lnTo>
                  <a:pt x="2130188" y="108983"/>
                </a:lnTo>
                <a:lnTo>
                  <a:pt x="2033378" y="96492"/>
                </a:lnTo>
                <a:lnTo>
                  <a:pt x="1936708" y="85023"/>
                </a:lnTo>
                <a:lnTo>
                  <a:pt x="1888425" y="79682"/>
                </a:lnTo>
                <a:lnTo>
                  <a:pt x="1840179" y="74608"/>
                </a:lnTo>
                <a:lnTo>
                  <a:pt x="1791970" y="69805"/>
                </a:lnTo>
                <a:lnTo>
                  <a:pt x="1743798" y="65278"/>
                </a:lnTo>
                <a:lnTo>
                  <a:pt x="1695663" y="61030"/>
                </a:lnTo>
                <a:lnTo>
                  <a:pt x="1647567" y="57066"/>
                </a:lnTo>
                <a:lnTo>
                  <a:pt x="1599510" y="53390"/>
                </a:lnTo>
                <a:lnTo>
                  <a:pt x="1551492" y="50004"/>
                </a:lnTo>
                <a:lnTo>
                  <a:pt x="1503514" y="46915"/>
                </a:lnTo>
                <a:lnTo>
                  <a:pt x="1451727" y="41426"/>
                </a:lnTo>
                <a:lnTo>
                  <a:pt x="1400000" y="36255"/>
                </a:lnTo>
                <a:lnTo>
                  <a:pt x="1348336" y="31407"/>
                </a:lnTo>
                <a:lnTo>
                  <a:pt x="1296735" y="26886"/>
                </a:lnTo>
                <a:lnTo>
                  <a:pt x="1245197" y="22697"/>
                </a:lnTo>
                <a:lnTo>
                  <a:pt x="1193723" y="18846"/>
                </a:lnTo>
                <a:lnTo>
                  <a:pt x="1142315" y="15337"/>
                </a:lnTo>
                <a:lnTo>
                  <a:pt x="1090973" y="12176"/>
                </a:lnTo>
                <a:lnTo>
                  <a:pt x="1039697" y="9368"/>
                </a:lnTo>
                <a:lnTo>
                  <a:pt x="988488" y="6917"/>
                </a:lnTo>
                <a:lnTo>
                  <a:pt x="937348" y="4828"/>
                </a:lnTo>
                <a:lnTo>
                  <a:pt x="886276" y="3107"/>
                </a:lnTo>
                <a:lnTo>
                  <a:pt x="835274" y="1759"/>
                </a:lnTo>
                <a:lnTo>
                  <a:pt x="784343" y="788"/>
                </a:lnTo>
                <a:lnTo>
                  <a:pt x="733482" y="200"/>
                </a:lnTo>
                <a:lnTo>
                  <a:pt x="682693" y="0"/>
                </a:lnTo>
                <a:close/>
              </a:path>
            </a:pathLst>
          </a:custGeom>
          <a:solidFill>
            <a:srgbClr val="1C488A"/>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313956" y="5564123"/>
            <a:ext cx="2025383" cy="911351"/>
          </a:xfrm>
          <a:prstGeom prst="rect">
            <a:avLst/>
          </a:prstGeom>
        </p:spPr>
      </p:pic>
      <p:sp>
        <p:nvSpPr>
          <p:cNvPr id="21" name="bg object 21"/>
          <p:cNvSpPr/>
          <p:nvPr/>
        </p:nvSpPr>
        <p:spPr>
          <a:xfrm>
            <a:off x="1520189" y="2812542"/>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u="heavy">
                <a:solidFill>
                  <a:srgbClr val="58251D"/>
                </a:solidFill>
                <a:latin typeface="Baskerville Old Face"/>
                <a:cs typeface="Baskerville Old Fac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5" name="Holder 5"/>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dirty="0"/>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smtClean="0"/>
              <a:t>9/13/2021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0936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6030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36206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01393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2127106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endParaRPr lang="en-US" dirty="0"/>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292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2405845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0399578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457047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69830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7359128" y="995436"/>
            <a:ext cx="561392" cy="683965"/>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3685498"/>
            <a:ext cx="5955645" cy="3148074"/>
          </a:xfrm>
          <a:prstGeom prst="rect">
            <a:avLst/>
          </a:prstGeom>
        </p:spPr>
      </p:pic>
      <p:pic>
        <p:nvPicPr>
          <p:cNvPr id="18" name="bg object 18"/>
          <p:cNvPicPr/>
          <p:nvPr/>
        </p:nvPicPr>
        <p:blipFill>
          <a:blip r:embed="rId4" cstate="email">
            <a:extLst>
              <a:ext uri="{28A0092B-C50C-407E-A947-70E740481C1C}">
                <a14:useLocalDpi xmlns:a14="http://schemas.microsoft.com/office/drawing/2010/main"/>
              </a:ext>
            </a:extLst>
          </a:blip>
          <a:stretch>
            <a:fillRect/>
          </a:stretch>
        </p:blipFill>
        <p:spPr>
          <a:xfrm>
            <a:off x="10581033" y="4622897"/>
            <a:ext cx="1610953" cy="2210675"/>
          </a:xfrm>
          <a:prstGeom prst="rect">
            <a:avLst/>
          </a:prstGeom>
        </p:spPr>
      </p:pic>
      <p:sp>
        <p:nvSpPr>
          <p:cNvPr id="19" name="bg object 19"/>
          <p:cNvSpPr/>
          <p:nvPr/>
        </p:nvSpPr>
        <p:spPr>
          <a:xfrm>
            <a:off x="1528575" y="665666"/>
            <a:ext cx="0" cy="476884"/>
          </a:xfrm>
          <a:custGeom>
            <a:avLst/>
            <a:gdLst/>
            <a:ahLst/>
            <a:cxnLst/>
            <a:rect l="l" t="t" r="r" b="b"/>
            <a:pathLst>
              <a:path h="476884">
                <a:moveTo>
                  <a:pt x="0" y="476333"/>
                </a:moveTo>
                <a:lnTo>
                  <a:pt x="0" y="0"/>
                </a:lnTo>
              </a:path>
            </a:pathLst>
          </a:custGeom>
          <a:ln w="12204">
            <a:solidFill>
              <a:srgbClr val="000000"/>
            </a:solidFill>
          </a:ln>
        </p:spPr>
        <p:txBody>
          <a:bodyPr wrap="square" lIns="0" tIns="0" rIns="0" bIns="0" rtlCol="0"/>
          <a:lstStyle/>
          <a:p>
            <a:endParaRPr/>
          </a:p>
        </p:txBody>
      </p:sp>
      <p:sp>
        <p:nvSpPr>
          <p:cNvPr id="20" name="bg object 20"/>
          <p:cNvSpPr/>
          <p:nvPr/>
        </p:nvSpPr>
        <p:spPr>
          <a:xfrm>
            <a:off x="6863332" y="0"/>
            <a:ext cx="9525" cy="3499485"/>
          </a:xfrm>
          <a:custGeom>
            <a:avLst/>
            <a:gdLst/>
            <a:ahLst/>
            <a:cxnLst/>
            <a:rect l="l" t="t" r="r" b="b"/>
            <a:pathLst>
              <a:path w="9525" h="3499485">
                <a:moveTo>
                  <a:pt x="0" y="0"/>
                </a:moveTo>
                <a:lnTo>
                  <a:pt x="9153" y="0"/>
                </a:lnTo>
                <a:lnTo>
                  <a:pt x="9153" y="3499239"/>
                </a:lnTo>
                <a:lnTo>
                  <a:pt x="0" y="3499239"/>
                </a:lnTo>
                <a:lnTo>
                  <a:pt x="0" y="0"/>
                </a:lnTo>
                <a:close/>
              </a:path>
            </a:pathLst>
          </a:custGeom>
          <a:solidFill>
            <a:srgbClr val="000000"/>
          </a:solidFill>
        </p:spPr>
        <p:txBody>
          <a:bodyPr wrap="square" lIns="0" tIns="0" rIns="0" bIns="0" rtlCol="0"/>
          <a:lstStyle/>
          <a:p>
            <a:endParaRPr/>
          </a:p>
        </p:txBody>
      </p:sp>
      <p:sp>
        <p:nvSpPr>
          <p:cNvPr id="21" name="bg object 21"/>
          <p:cNvSpPr/>
          <p:nvPr/>
        </p:nvSpPr>
        <p:spPr>
          <a:xfrm>
            <a:off x="5772582" y="342004"/>
            <a:ext cx="1074420" cy="0"/>
          </a:xfrm>
          <a:custGeom>
            <a:avLst/>
            <a:gdLst/>
            <a:ahLst/>
            <a:cxnLst/>
            <a:rect l="l" t="t" r="r" b="b"/>
            <a:pathLst>
              <a:path w="1074420">
                <a:moveTo>
                  <a:pt x="0" y="0"/>
                </a:moveTo>
                <a:lnTo>
                  <a:pt x="1073968" y="0"/>
                </a:lnTo>
              </a:path>
            </a:pathLst>
          </a:custGeom>
          <a:ln w="6106">
            <a:solidFill>
              <a:srgbClr val="000000"/>
            </a:solidFill>
          </a:ln>
        </p:spPr>
        <p:txBody>
          <a:bodyPr wrap="square" lIns="0" tIns="0" rIns="0" bIns="0" rtlCol="0"/>
          <a:lstStyle/>
          <a:p>
            <a:endParaRPr/>
          </a:p>
        </p:txBody>
      </p:sp>
      <p:sp>
        <p:nvSpPr>
          <p:cNvPr id="22" name="bg object 22"/>
          <p:cNvSpPr/>
          <p:nvPr/>
        </p:nvSpPr>
        <p:spPr>
          <a:xfrm>
            <a:off x="5955646" y="6796932"/>
            <a:ext cx="4638040" cy="0"/>
          </a:xfrm>
          <a:custGeom>
            <a:avLst/>
            <a:gdLst/>
            <a:ahLst/>
            <a:cxnLst/>
            <a:rect l="l" t="t" r="r" b="b"/>
            <a:pathLst>
              <a:path w="4638040">
                <a:moveTo>
                  <a:pt x="0" y="0"/>
                </a:moveTo>
                <a:lnTo>
                  <a:pt x="4637593" y="0"/>
                </a:lnTo>
              </a:path>
            </a:pathLst>
          </a:custGeom>
          <a:ln w="67175">
            <a:solidFill>
              <a:srgbClr val="00000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4" name="Holder 4"/>
          <p:cNvSpPr>
            <a:spLocks noGrp="1"/>
          </p:cNvSpPr>
          <p:nvPr>
            <p:ph type="sldNum" sz="quarter" idx="7"/>
          </p:nvPr>
        </p:nvSpPr>
        <p:spPr/>
        <p:txBody>
          <a:bodyPr lIns="0" tIns="0" rIns="0" bIns="0"/>
          <a:lstStyle>
            <a:lvl1pPr>
              <a:defRPr sz="1200" b="0" i="0">
                <a:solidFill>
                  <a:srgbClr val="AEB3B8"/>
                </a:solidFill>
                <a:latin typeface="Arial"/>
                <a:cs typeface="Arial"/>
              </a:defRPr>
            </a:lvl1pPr>
          </a:lstStyle>
          <a:p>
            <a:pPr marL="38100">
              <a:lnSpc>
                <a:spcPts val="1425"/>
              </a:lnSpc>
            </a:pPr>
            <a:fld id="{81D60167-4931-47E6-BA6A-407CBD079E47}" type="slidenum">
              <a:rPr dirty="0"/>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5039691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059067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endParaRPr lang="en-US" dirty="0"/>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581886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0736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198456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ver Slide V1">
    <p:spTree>
      <p:nvGrpSpPr>
        <p:cNvPr id="1" name=""/>
        <p:cNvGrpSpPr/>
        <p:nvPr/>
      </p:nvGrpSpPr>
      <p:grpSpPr>
        <a:xfrm>
          <a:off x="0" y="0"/>
          <a:ext cx="0" cy="0"/>
          <a:chOff x="0" y="0"/>
          <a:chExt cx="0" cy="0"/>
        </a:xfrm>
      </p:grpSpPr>
      <p:sp>
        <p:nvSpPr>
          <p:cNvPr id="11" name="Rectangle 10"/>
          <p:cNvSpPr/>
          <p:nvPr userDrawn="1"/>
        </p:nvSpPr>
        <p:spPr>
          <a:xfrm>
            <a:off x="0" y="0"/>
            <a:ext cx="12192000" cy="4571662"/>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sz="1800"/>
          </a:p>
        </p:txBody>
      </p:sp>
      <p:pic>
        <p:nvPicPr>
          <p:cNvPr id="12" name="Picture 11"/>
          <p:cNvPicPr>
            <a:picLocks noChangeAspect="1"/>
          </p:cNvPicPr>
          <p:nvPr userDrawn="1"/>
        </p:nvPicPr>
        <p:blipFill rotWithShape="1">
          <a:blip r:embed="rId2" cstate="email">
            <a:alphaModFix amt="11000"/>
            <a:extLst>
              <a:ext uri="{28A0092B-C50C-407E-A947-70E740481C1C}">
                <a14:useLocalDpi xmlns:a14="http://schemas.microsoft.com/office/drawing/2010/main"/>
              </a:ext>
            </a:extLst>
          </a:blip>
          <a:srcRect/>
          <a:stretch/>
        </p:blipFill>
        <p:spPr>
          <a:xfrm>
            <a:off x="0" y="0"/>
            <a:ext cx="5032619" cy="4571662"/>
          </a:xfrm>
          <a:prstGeom prst="rect">
            <a:avLst/>
          </a:prstGeom>
        </p:spPr>
      </p:pic>
      <p:pic>
        <p:nvPicPr>
          <p:cNvPr id="14" name="Picture 13"/>
          <p:cNvPicPr>
            <a:picLocks noChangeAspect="1"/>
          </p:cNvPicPr>
          <p:nvPr userDrawn="1"/>
        </p:nvPicPr>
        <p:blipFill rotWithShape="1">
          <a:blip r:embed="rId3" cstate="email">
            <a:alphaModFix amt="11000"/>
            <a:extLst>
              <a:ext uri="{28A0092B-C50C-407E-A947-70E740481C1C}">
                <a14:useLocalDpi xmlns:a14="http://schemas.microsoft.com/office/drawing/2010/main"/>
              </a:ext>
            </a:extLst>
          </a:blip>
          <a:srcRect/>
          <a:stretch/>
        </p:blipFill>
        <p:spPr>
          <a:xfrm>
            <a:off x="0" y="4571662"/>
            <a:ext cx="5029200" cy="2286338"/>
          </a:xfrm>
          <a:prstGeom prst="rect">
            <a:avLst/>
          </a:prstGeom>
        </p:spPr>
      </p:pic>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50146" y="5932322"/>
            <a:ext cx="2476500" cy="768154"/>
          </a:xfrm>
          <a:prstGeom prst="rect">
            <a:avLst/>
          </a:prstGeom>
        </p:spPr>
      </p:pic>
      <p:sp>
        <p:nvSpPr>
          <p:cNvPr id="16" name="Title 9"/>
          <p:cNvSpPr>
            <a:spLocks noGrp="1"/>
          </p:cNvSpPr>
          <p:nvPr>
            <p:ph type="title" hasCustomPrompt="1"/>
          </p:nvPr>
        </p:nvSpPr>
        <p:spPr>
          <a:xfrm>
            <a:off x="4241800" y="1660526"/>
            <a:ext cx="7594600" cy="607204"/>
          </a:xfrm>
          <a:prstGeom prst="rect">
            <a:avLst/>
          </a:prstGeom>
        </p:spPr>
        <p:txBody>
          <a:bodyPr lIns="82058" tIns="41029" rIns="82058" bIns="41029"/>
          <a:lstStyle>
            <a:lvl1pPr>
              <a:defRPr sz="3600">
                <a:solidFill>
                  <a:schemeClr val="bg1"/>
                </a:solidFill>
                <a:latin typeface="Arial" charset="0"/>
                <a:ea typeface="Arial" charset="0"/>
                <a:cs typeface="Arial" charset="0"/>
              </a:defRPr>
            </a:lvl1pPr>
          </a:lstStyle>
          <a:p>
            <a:r>
              <a:rPr lang="en-US" dirty="0" smtClean="0"/>
              <a:t>Title of Presentation</a:t>
            </a:r>
            <a:endParaRPr lang="en-US" dirty="0"/>
          </a:p>
        </p:txBody>
      </p:sp>
      <p:sp>
        <p:nvSpPr>
          <p:cNvPr id="17" name="Content Placeholder 12"/>
          <p:cNvSpPr>
            <a:spLocks noGrp="1"/>
          </p:cNvSpPr>
          <p:nvPr>
            <p:ph sz="quarter" idx="10" hasCustomPrompt="1"/>
          </p:nvPr>
        </p:nvSpPr>
        <p:spPr>
          <a:xfrm>
            <a:off x="4241802" y="2448443"/>
            <a:ext cx="4343399" cy="447158"/>
          </a:xfrm>
          <a:prstGeom prst="rect">
            <a:avLst/>
          </a:prstGeom>
        </p:spPr>
        <p:txBody>
          <a:bodyPr lIns="82058" tIns="41029" rIns="82058" bIns="41029"/>
          <a:lstStyle>
            <a:lvl1pPr marL="0" indent="0">
              <a:buNone/>
              <a:defRPr>
                <a:solidFill>
                  <a:schemeClr val="bg1"/>
                </a:solidFill>
                <a:latin typeface="Arial" charset="0"/>
                <a:ea typeface="Arial" charset="0"/>
                <a:cs typeface="Arial" charset="0"/>
              </a:defRPr>
            </a:lvl1pPr>
            <a:lvl2pPr marL="410291" indent="0">
              <a:buNone/>
              <a:defRPr>
                <a:latin typeface="Arial" charset="0"/>
                <a:ea typeface="Arial" charset="0"/>
                <a:cs typeface="Arial" charset="0"/>
              </a:defRPr>
            </a:lvl2pPr>
            <a:lvl3pPr marL="820583" indent="0">
              <a:buNone/>
              <a:defRPr>
                <a:latin typeface="Arial" charset="0"/>
                <a:ea typeface="Arial" charset="0"/>
                <a:cs typeface="Arial" charset="0"/>
              </a:defRPr>
            </a:lvl3pPr>
            <a:lvl4pPr marL="1230874" indent="0">
              <a:buNone/>
              <a:defRPr>
                <a:latin typeface="Arial" charset="0"/>
                <a:ea typeface="Arial" charset="0"/>
                <a:cs typeface="Arial" charset="0"/>
              </a:defRPr>
            </a:lvl4pPr>
            <a:lvl5pPr marL="1641165" indent="0">
              <a:buNone/>
              <a:defRPr>
                <a:latin typeface="Arial" charset="0"/>
                <a:ea typeface="Arial" charset="0"/>
                <a:cs typeface="Arial" charset="0"/>
              </a:defRPr>
            </a:lvl5pPr>
          </a:lstStyle>
          <a:p>
            <a:pPr lvl="0"/>
            <a:r>
              <a:rPr lang="en-US" dirty="0" smtClean="0"/>
              <a:t>Name of Presenter</a:t>
            </a:r>
            <a:endParaRPr lang="en-US" dirty="0"/>
          </a:p>
        </p:txBody>
      </p:sp>
      <p:sp>
        <p:nvSpPr>
          <p:cNvPr id="18" name="Content Placeholder 12"/>
          <p:cNvSpPr>
            <a:spLocks noGrp="1"/>
          </p:cNvSpPr>
          <p:nvPr>
            <p:ph sz="quarter" idx="11" hasCustomPrompt="1"/>
          </p:nvPr>
        </p:nvSpPr>
        <p:spPr>
          <a:xfrm>
            <a:off x="4241802" y="3048001"/>
            <a:ext cx="4343399" cy="447158"/>
          </a:xfrm>
          <a:prstGeom prst="rect">
            <a:avLst/>
          </a:prstGeom>
        </p:spPr>
        <p:txBody>
          <a:bodyPr lIns="82058" tIns="41029" rIns="82058" bIns="41029"/>
          <a:lstStyle>
            <a:lvl1pPr marL="0" indent="0">
              <a:buNone/>
              <a:defRPr>
                <a:solidFill>
                  <a:schemeClr val="bg1"/>
                </a:solidFill>
                <a:latin typeface="Arial" charset="0"/>
                <a:ea typeface="Arial" charset="0"/>
                <a:cs typeface="Arial" charset="0"/>
              </a:defRPr>
            </a:lvl1pPr>
            <a:lvl2pPr marL="410291" indent="0">
              <a:buNone/>
              <a:defRPr>
                <a:latin typeface="Arial" charset="0"/>
                <a:ea typeface="Arial" charset="0"/>
                <a:cs typeface="Arial" charset="0"/>
              </a:defRPr>
            </a:lvl2pPr>
            <a:lvl3pPr marL="820583" indent="0">
              <a:buNone/>
              <a:defRPr>
                <a:latin typeface="Arial" charset="0"/>
                <a:ea typeface="Arial" charset="0"/>
                <a:cs typeface="Arial" charset="0"/>
              </a:defRPr>
            </a:lvl3pPr>
            <a:lvl4pPr marL="1230874" indent="0">
              <a:buNone/>
              <a:defRPr>
                <a:latin typeface="Arial" charset="0"/>
                <a:ea typeface="Arial" charset="0"/>
                <a:cs typeface="Arial" charset="0"/>
              </a:defRPr>
            </a:lvl4pPr>
            <a:lvl5pPr marL="1641165" indent="0">
              <a:buNone/>
              <a:defRPr>
                <a:latin typeface="Arial" charset="0"/>
                <a:ea typeface="Arial" charset="0"/>
                <a:cs typeface="Arial" charset="0"/>
              </a:defRPr>
            </a:lvl5pPr>
          </a:lstStyle>
          <a:p>
            <a:pPr lvl="0"/>
            <a:r>
              <a:rPr lang="en-US" dirty="0" smtClean="0"/>
              <a:t>Date</a:t>
            </a:r>
            <a:endParaRPr lang="en-US" dirty="0"/>
          </a:p>
        </p:txBody>
      </p:sp>
      <p:sp>
        <p:nvSpPr>
          <p:cNvPr id="9" name="Text Box 10"/>
          <p:cNvSpPr txBox="1">
            <a:spLocks noChangeArrowheads="1"/>
          </p:cNvSpPr>
          <p:nvPr userDrawn="1"/>
        </p:nvSpPr>
        <p:spPr bwMode="auto">
          <a:xfrm rot="5400000">
            <a:off x="-471557" y="6198821"/>
            <a:ext cx="1143170" cy="17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58" tIns="41029" rIns="82058" bIns="41029">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600" dirty="0" smtClean="0">
                <a:solidFill>
                  <a:schemeClr val="tx1">
                    <a:lumMod val="65000"/>
                    <a:lumOff val="35000"/>
                  </a:schemeClr>
                </a:solidFill>
              </a:rPr>
              <a:t>#2772</a:t>
            </a:r>
            <a:r>
              <a:rPr lang="en-US" altLang="en-US" sz="600" baseline="0" dirty="0" smtClean="0">
                <a:solidFill>
                  <a:schemeClr val="tx1">
                    <a:lumMod val="65000"/>
                    <a:lumOff val="35000"/>
                  </a:schemeClr>
                </a:solidFill>
              </a:rPr>
              <a:t> </a:t>
            </a:r>
            <a:r>
              <a:rPr lang="en-US" altLang="en-US" sz="600" dirty="0" smtClean="0">
                <a:solidFill>
                  <a:schemeClr val="tx1">
                    <a:lumMod val="65000"/>
                    <a:lumOff val="35000"/>
                  </a:schemeClr>
                </a:solidFill>
              </a:rPr>
              <a:t>Rev</a:t>
            </a:r>
            <a:r>
              <a:rPr lang="en-US" altLang="en-US" sz="600" dirty="0">
                <a:solidFill>
                  <a:schemeClr val="tx1">
                    <a:lumMod val="65000"/>
                    <a:lumOff val="35000"/>
                  </a:schemeClr>
                </a:solidFill>
              </a:rPr>
              <a:t>. </a:t>
            </a:r>
            <a:r>
              <a:rPr lang="en-US" altLang="en-US" sz="600" dirty="0" smtClean="0">
                <a:solidFill>
                  <a:schemeClr val="tx1">
                    <a:lumMod val="65000"/>
                    <a:lumOff val="35000"/>
                  </a:schemeClr>
                </a:solidFill>
              </a:rPr>
              <a:t>01/17</a:t>
            </a:r>
            <a:endParaRPr lang="en-US" altLang="en-US" sz="600" dirty="0">
              <a:solidFill>
                <a:schemeClr val="tx1">
                  <a:lumMod val="65000"/>
                  <a:lumOff val="35000"/>
                </a:schemeClr>
              </a:solidFill>
            </a:endParaRPr>
          </a:p>
        </p:txBody>
      </p:sp>
    </p:spTree>
    <p:extLst>
      <p:ext uri="{BB962C8B-B14F-4D97-AF65-F5344CB8AC3E}">
        <p14:creationId xmlns:p14="http://schemas.microsoft.com/office/powerpoint/2010/main" val="351614182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Body V1">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455400" y="6267452"/>
            <a:ext cx="558800" cy="365125"/>
          </a:xfrm>
          <a:prstGeom prst="rect">
            <a:avLst/>
          </a:prstGeom>
        </p:spPr>
        <p:txBody>
          <a:bodyPr lIns="82058" tIns="41029" rIns="82058" bIns="41029"/>
          <a:lstStyle>
            <a:lvl1pPr algn="r">
              <a:defRPr sz="1100">
                <a:solidFill>
                  <a:schemeClr val="bg1">
                    <a:lumMod val="50000"/>
                  </a:schemeClr>
                </a:solidFill>
              </a:defRPr>
            </a:lvl1pPr>
          </a:lstStyle>
          <a:p>
            <a:fld id="{A3F93D58-E99C-2543-B3DD-EDAED2E6800B}" type="slidenum">
              <a:rPr lang="en-US" smtClean="0"/>
              <a:pPr/>
              <a:t>‹#›</a:t>
            </a:fld>
            <a:endParaRPr lang="en-US" dirty="0"/>
          </a:p>
        </p:txBody>
      </p:sp>
      <p:sp>
        <p:nvSpPr>
          <p:cNvPr id="5" name="Rectangle 4"/>
          <p:cNvSpPr/>
          <p:nvPr userDrawn="1"/>
        </p:nvSpPr>
        <p:spPr>
          <a:xfrm>
            <a:off x="1" y="0"/>
            <a:ext cx="1285875" cy="6858000"/>
          </a:xfrm>
          <a:prstGeom prst="rect">
            <a:avLst/>
          </a:prstGeom>
          <a:solidFill>
            <a:srgbClr val="4BACD4"/>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sz="1800"/>
          </a:p>
        </p:txBody>
      </p:sp>
      <p:pic>
        <p:nvPicPr>
          <p:cNvPr id="6" name="Picture 5"/>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16745" t="7678" r="35495"/>
          <a:stretch/>
        </p:blipFill>
        <p:spPr>
          <a:xfrm>
            <a:off x="1" y="0"/>
            <a:ext cx="1285875" cy="446722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0146" y="5932322"/>
            <a:ext cx="2476500" cy="768154"/>
          </a:xfrm>
          <a:prstGeom prst="rect">
            <a:avLst/>
          </a:prstGeom>
        </p:spPr>
      </p:pic>
      <p:sp>
        <p:nvSpPr>
          <p:cNvPr id="10" name="Title 7"/>
          <p:cNvSpPr>
            <a:spLocks noGrp="1"/>
          </p:cNvSpPr>
          <p:nvPr>
            <p:ph type="title" hasCustomPrompt="1"/>
          </p:nvPr>
        </p:nvSpPr>
        <p:spPr>
          <a:xfrm>
            <a:off x="1460500" y="212727"/>
            <a:ext cx="10553699" cy="714375"/>
          </a:xfrm>
          <a:prstGeom prst="rect">
            <a:avLst/>
          </a:prstGeom>
        </p:spPr>
        <p:txBody>
          <a:bodyPr lIns="82058" tIns="41029" rIns="82058" bIns="41029"/>
          <a:lstStyle>
            <a:lvl1pPr>
              <a:defRPr sz="2400">
                <a:solidFill>
                  <a:srgbClr val="1B6C96"/>
                </a:solidFill>
                <a:latin typeface="Arial" charset="0"/>
                <a:ea typeface="Arial" charset="0"/>
                <a:cs typeface="Arial" charset="0"/>
              </a:defRPr>
            </a:lvl1pPr>
          </a:lstStyle>
          <a:p>
            <a:r>
              <a:rPr lang="en-US" dirty="0" smtClean="0"/>
              <a:t>Title Goes Here</a:t>
            </a:r>
            <a:endParaRPr lang="en-US" dirty="0"/>
          </a:p>
        </p:txBody>
      </p:sp>
      <p:sp>
        <p:nvSpPr>
          <p:cNvPr id="12" name="Text Placeholder 11"/>
          <p:cNvSpPr>
            <a:spLocks noGrp="1"/>
          </p:cNvSpPr>
          <p:nvPr>
            <p:ph type="body" sz="quarter" idx="13" hasCustomPrompt="1"/>
          </p:nvPr>
        </p:nvSpPr>
        <p:spPr>
          <a:xfrm>
            <a:off x="1460499" y="1196975"/>
            <a:ext cx="10553700" cy="4735347"/>
          </a:xfrm>
          <a:prstGeom prst="rect">
            <a:avLst/>
          </a:prstGeom>
        </p:spPr>
        <p:txBody>
          <a:bodyPr lIns="82058" tIns="41029" rIns="82058" bIns="41029"/>
          <a:lstStyle>
            <a:lvl1pPr marL="0" indent="0">
              <a:buNone/>
              <a:defRPr sz="2000" baseline="0">
                <a:solidFill>
                  <a:schemeClr val="bg1">
                    <a:lumMod val="50000"/>
                  </a:schemeClr>
                </a:solidFill>
                <a:latin typeface="Arial" charset="0"/>
                <a:ea typeface="Arial" charset="0"/>
                <a:cs typeface="Arial" charset="0"/>
              </a:defRPr>
            </a:lvl1pPr>
          </a:lstStyle>
          <a:p>
            <a:pPr lvl="0"/>
            <a:r>
              <a:rPr lang="en-US" sz="2000" dirty="0" smtClean="0">
                <a:solidFill>
                  <a:schemeClr val="bg1">
                    <a:lumMod val="65000"/>
                  </a:schemeClr>
                </a:solidFill>
                <a:latin typeface="Arial"/>
                <a:ea typeface="Gotham-Book" charset="0"/>
                <a:cs typeface="Arial"/>
              </a:rPr>
              <a:t>Body copy…</a:t>
            </a:r>
            <a:endParaRPr lang="en-US" dirty="0"/>
          </a:p>
        </p:txBody>
      </p:sp>
    </p:spTree>
    <p:extLst>
      <p:ext uri="{BB962C8B-B14F-4D97-AF65-F5344CB8AC3E}">
        <p14:creationId xmlns:p14="http://schemas.microsoft.com/office/powerpoint/2010/main" val="187975204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ody with object">
    <p:spTree>
      <p:nvGrpSpPr>
        <p:cNvPr id="1" name=""/>
        <p:cNvGrpSpPr/>
        <p:nvPr/>
      </p:nvGrpSpPr>
      <p:grpSpPr>
        <a:xfrm>
          <a:off x="0" y="0"/>
          <a:ext cx="0" cy="0"/>
          <a:chOff x="0" y="0"/>
          <a:chExt cx="0" cy="0"/>
        </a:xfrm>
      </p:grpSpPr>
      <p:sp>
        <p:nvSpPr>
          <p:cNvPr id="3" name="Rectangle 2"/>
          <p:cNvSpPr/>
          <p:nvPr userDrawn="1"/>
        </p:nvSpPr>
        <p:spPr>
          <a:xfrm>
            <a:off x="1" y="0"/>
            <a:ext cx="1285875" cy="6858000"/>
          </a:xfrm>
          <a:prstGeom prst="rect">
            <a:avLst/>
          </a:prstGeom>
          <a:solidFill>
            <a:srgbClr val="1B6C96"/>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sz="1800"/>
          </a:p>
        </p:txBody>
      </p:sp>
      <p:pic>
        <p:nvPicPr>
          <p:cNvPr id="4" name="Picture 3"/>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16745" t="7678" r="35495"/>
          <a:stretch/>
        </p:blipFill>
        <p:spPr>
          <a:xfrm>
            <a:off x="1" y="0"/>
            <a:ext cx="1285875" cy="4467226"/>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0146" y="5932322"/>
            <a:ext cx="2476500" cy="768154"/>
          </a:xfrm>
          <a:prstGeom prst="rect">
            <a:avLst/>
          </a:prstGeom>
        </p:spPr>
      </p:pic>
      <p:sp>
        <p:nvSpPr>
          <p:cNvPr id="6" name="Title 7"/>
          <p:cNvSpPr>
            <a:spLocks noGrp="1"/>
          </p:cNvSpPr>
          <p:nvPr>
            <p:ph type="title" hasCustomPrompt="1"/>
          </p:nvPr>
        </p:nvSpPr>
        <p:spPr>
          <a:xfrm>
            <a:off x="1446045" y="155577"/>
            <a:ext cx="9880600" cy="463549"/>
          </a:xfrm>
          <a:prstGeom prst="rect">
            <a:avLst/>
          </a:prstGeom>
        </p:spPr>
        <p:txBody>
          <a:bodyPr lIns="82058" tIns="41029" rIns="82058" bIns="41029"/>
          <a:lstStyle>
            <a:lvl1pPr>
              <a:defRPr sz="2400">
                <a:solidFill>
                  <a:srgbClr val="1B6C96"/>
                </a:solidFill>
                <a:latin typeface="Arial" charset="0"/>
                <a:ea typeface="Arial" charset="0"/>
                <a:cs typeface="Arial" charset="0"/>
              </a:defRPr>
            </a:lvl1pPr>
          </a:lstStyle>
          <a:p>
            <a:r>
              <a:rPr lang="en-US" dirty="0" smtClean="0"/>
              <a:t>Title Goes Here</a:t>
            </a:r>
            <a:endParaRPr lang="en-US" dirty="0"/>
          </a:p>
        </p:txBody>
      </p:sp>
      <p:sp>
        <p:nvSpPr>
          <p:cNvPr id="7" name="Text Placeholder 11"/>
          <p:cNvSpPr>
            <a:spLocks noGrp="1"/>
          </p:cNvSpPr>
          <p:nvPr>
            <p:ph type="body" sz="quarter" idx="13" hasCustomPrompt="1"/>
          </p:nvPr>
        </p:nvSpPr>
        <p:spPr>
          <a:xfrm>
            <a:off x="1446045" y="882650"/>
            <a:ext cx="4851400" cy="4737101"/>
          </a:xfrm>
          <a:prstGeom prst="rect">
            <a:avLst/>
          </a:prstGeom>
        </p:spPr>
        <p:txBody>
          <a:bodyPr lIns="82058" tIns="41029" rIns="82058" bIns="41029"/>
          <a:lstStyle>
            <a:lvl1pPr marL="0" indent="0">
              <a:buNone/>
              <a:defRPr sz="2000" baseline="0">
                <a:solidFill>
                  <a:schemeClr val="bg1">
                    <a:lumMod val="50000"/>
                  </a:schemeClr>
                </a:solidFill>
                <a:latin typeface="Arial" charset="0"/>
                <a:ea typeface="Arial" charset="0"/>
                <a:cs typeface="Arial" charset="0"/>
              </a:defRPr>
            </a:lvl1pPr>
          </a:lstStyle>
          <a:p>
            <a:pPr lvl="0"/>
            <a:r>
              <a:rPr lang="en-US" sz="2000" dirty="0" smtClean="0">
                <a:solidFill>
                  <a:schemeClr val="bg1">
                    <a:lumMod val="65000"/>
                  </a:schemeClr>
                </a:solidFill>
                <a:latin typeface="Arial"/>
                <a:ea typeface="Gotham-Book" charset="0"/>
                <a:cs typeface="Arial"/>
              </a:rPr>
              <a:t>Body copy…</a:t>
            </a:r>
            <a:endParaRPr lang="en-US" dirty="0"/>
          </a:p>
        </p:txBody>
      </p:sp>
      <p:sp>
        <p:nvSpPr>
          <p:cNvPr id="8" name="Slide Number Placeholder 5"/>
          <p:cNvSpPr>
            <a:spLocks noGrp="1"/>
          </p:cNvSpPr>
          <p:nvPr>
            <p:ph type="sldNum" sz="quarter" idx="12"/>
          </p:nvPr>
        </p:nvSpPr>
        <p:spPr>
          <a:xfrm>
            <a:off x="11468099" y="6267452"/>
            <a:ext cx="546100" cy="365125"/>
          </a:xfrm>
          <a:prstGeom prst="rect">
            <a:avLst/>
          </a:prstGeom>
        </p:spPr>
        <p:txBody>
          <a:bodyPr lIns="82058" tIns="41029" rIns="82058" bIns="41029"/>
          <a:lstStyle>
            <a:lvl1pPr algn="r">
              <a:defRPr sz="1100">
                <a:solidFill>
                  <a:schemeClr val="bg1">
                    <a:lumMod val="50000"/>
                  </a:schemeClr>
                </a:solidFill>
              </a:defRPr>
            </a:lvl1pPr>
          </a:lstStyle>
          <a:p>
            <a:fld id="{A3F93D58-E99C-2543-B3DD-EDAED2E6800B}" type="slidenum">
              <a:rPr lang="en-US" smtClean="0"/>
              <a:pPr/>
              <a:t>‹#›</a:t>
            </a:fld>
            <a:endParaRPr lang="en-US" dirty="0"/>
          </a:p>
        </p:txBody>
      </p:sp>
      <p:sp>
        <p:nvSpPr>
          <p:cNvPr id="10" name="Chart Placeholder 9"/>
          <p:cNvSpPr>
            <a:spLocks noGrp="1"/>
          </p:cNvSpPr>
          <p:nvPr>
            <p:ph type="chart" sz="quarter" idx="14"/>
          </p:nvPr>
        </p:nvSpPr>
        <p:spPr>
          <a:xfrm>
            <a:off x="6591299" y="882650"/>
            <a:ext cx="4876800" cy="4737100"/>
          </a:xfrm>
          <a:prstGeom prst="rect">
            <a:avLst/>
          </a:prstGeom>
        </p:spPr>
        <p:txBody>
          <a:bodyPr lIns="82058" tIns="41029" rIns="82058" bIns="41029"/>
          <a:lstStyle>
            <a:lvl1pPr>
              <a:defRPr sz="2000">
                <a:solidFill>
                  <a:schemeClr val="bg1">
                    <a:lumMod val="5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3002966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ody V2">
    <p:spTree>
      <p:nvGrpSpPr>
        <p:cNvPr id="1" name=""/>
        <p:cNvGrpSpPr/>
        <p:nvPr/>
      </p:nvGrpSpPr>
      <p:grpSpPr>
        <a:xfrm>
          <a:off x="0" y="0"/>
          <a:ext cx="0" cy="0"/>
          <a:chOff x="0" y="0"/>
          <a:chExt cx="0" cy="0"/>
        </a:xfrm>
      </p:grpSpPr>
      <p:sp>
        <p:nvSpPr>
          <p:cNvPr id="3" name="Title 7"/>
          <p:cNvSpPr>
            <a:spLocks noGrp="1"/>
          </p:cNvSpPr>
          <p:nvPr>
            <p:ph type="title" hasCustomPrompt="1"/>
          </p:nvPr>
        </p:nvSpPr>
        <p:spPr>
          <a:xfrm>
            <a:off x="1473200" y="146051"/>
            <a:ext cx="10325099" cy="714375"/>
          </a:xfrm>
          <a:prstGeom prst="rect">
            <a:avLst/>
          </a:prstGeom>
        </p:spPr>
        <p:txBody>
          <a:bodyPr lIns="82058" tIns="41029" rIns="82058" bIns="41029"/>
          <a:lstStyle>
            <a:lvl1pPr>
              <a:defRPr sz="2400">
                <a:solidFill>
                  <a:srgbClr val="1B6C96"/>
                </a:solidFill>
                <a:latin typeface="Arial" charset="0"/>
                <a:ea typeface="Arial" charset="0"/>
                <a:cs typeface="Arial" charset="0"/>
              </a:defRPr>
            </a:lvl1pPr>
          </a:lstStyle>
          <a:p>
            <a:r>
              <a:rPr lang="en-US" dirty="0" smtClean="0"/>
              <a:t>Title Goes Here</a:t>
            </a:r>
            <a:endParaRPr lang="en-US" dirty="0"/>
          </a:p>
        </p:txBody>
      </p:sp>
      <p:sp>
        <p:nvSpPr>
          <p:cNvPr id="4" name="Text Placeholder 11"/>
          <p:cNvSpPr>
            <a:spLocks noGrp="1"/>
          </p:cNvSpPr>
          <p:nvPr>
            <p:ph type="body" sz="quarter" idx="13" hasCustomPrompt="1"/>
          </p:nvPr>
        </p:nvSpPr>
        <p:spPr>
          <a:xfrm>
            <a:off x="1473199" y="1044575"/>
            <a:ext cx="10325100" cy="4594225"/>
          </a:xfrm>
          <a:prstGeom prst="rect">
            <a:avLst/>
          </a:prstGeom>
        </p:spPr>
        <p:txBody>
          <a:bodyPr lIns="82058" tIns="41029" rIns="82058" bIns="41029"/>
          <a:lstStyle>
            <a:lvl1pPr marL="0" indent="0">
              <a:buNone/>
              <a:defRPr sz="2000" baseline="0">
                <a:solidFill>
                  <a:schemeClr val="bg1">
                    <a:lumMod val="50000"/>
                  </a:schemeClr>
                </a:solidFill>
                <a:latin typeface="Arial" charset="0"/>
                <a:ea typeface="Arial" charset="0"/>
                <a:cs typeface="Arial" charset="0"/>
              </a:defRPr>
            </a:lvl1pPr>
          </a:lstStyle>
          <a:p>
            <a:pPr lvl="0"/>
            <a:r>
              <a:rPr lang="en-US" sz="2000" dirty="0" smtClean="0">
                <a:solidFill>
                  <a:schemeClr val="bg1">
                    <a:lumMod val="65000"/>
                  </a:schemeClr>
                </a:solidFill>
                <a:latin typeface="Arial"/>
                <a:ea typeface="Gotham-Book" charset="0"/>
                <a:cs typeface="Arial"/>
              </a:rPr>
              <a:t>Body copy…</a:t>
            </a:r>
            <a:endParaRPr lang="en-US" dirty="0"/>
          </a:p>
        </p:txBody>
      </p:sp>
      <p:sp>
        <p:nvSpPr>
          <p:cNvPr id="5" name="Rectangle 4"/>
          <p:cNvSpPr/>
          <p:nvPr userDrawn="1"/>
        </p:nvSpPr>
        <p:spPr>
          <a:xfrm>
            <a:off x="1" y="0"/>
            <a:ext cx="1285875"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sz="1800"/>
          </a:p>
        </p:txBody>
      </p:sp>
      <p:pic>
        <p:nvPicPr>
          <p:cNvPr id="6" name="Picture 5"/>
          <p:cNvPicPr>
            <a:picLocks noChangeAspect="1"/>
          </p:cNvPicPr>
          <p:nvPr userDrawn="1"/>
        </p:nvPicPr>
        <p:blipFill rotWithShape="1">
          <a:blip r:embed="rId2" cstate="email">
            <a:alphaModFix amt="13000"/>
            <a:extLst>
              <a:ext uri="{28A0092B-C50C-407E-A947-70E740481C1C}">
                <a14:useLocalDpi xmlns:a14="http://schemas.microsoft.com/office/drawing/2010/main"/>
              </a:ext>
            </a:extLst>
          </a:blip>
          <a:srcRect l="16745" t="7678" r="35495"/>
          <a:stretch/>
        </p:blipFill>
        <p:spPr>
          <a:xfrm>
            <a:off x="1" y="0"/>
            <a:ext cx="1285875" cy="4467226"/>
          </a:xfrm>
          <a:prstGeom prst="rect">
            <a:avLst/>
          </a:prstGeom>
        </p:spPr>
      </p:pic>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0146" y="5932322"/>
            <a:ext cx="2476500" cy="768154"/>
          </a:xfrm>
          <a:prstGeom prst="rect">
            <a:avLst/>
          </a:prstGeom>
        </p:spPr>
      </p:pic>
      <p:sp>
        <p:nvSpPr>
          <p:cNvPr id="8" name="Slide Number Placeholder 5"/>
          <p:cNvSpPr>
            <a:spLocks noGrp="1"/>
          </p:cNvSpPr>
          <p:nvPr>
            <p:ph type="sldNum" sz="quarter" idx="12"/>
          </p:nvPr>
        </p:nvSpPr>
        <p:spPr>
          <a:xfrm>
            <a:off x="11468099" y="6267452"/>
            <a:ext cx="546100" cy="365125"/>
          </a:xfrm>
          <a:prstGeom prst="rect">
            <a:avLst/>
          </a:prstGeom>
        </p:spPr>
        <p:txBody>
          <a:bodyPr lIns="82058" tIns="41029" rIns="82058" bIns="41029"/>
          <a:lstStyle>
            <a:lvl1pPr algn="r">
              <a:defRPr sz="1100">
                <a:solidFill>
                  <a:schemeClr val="bg1">
                    <a:lumMod val="50000"/>
                  </a:schemeClr>
                </a:solidFill>
              </a:defRPr>
            </a:lvl1pPr>
          </a:lstStyle>
          <a:p>
            <a:fld id="{A3F93D58-E99C-2543-B3DD-EDAED2E6800B}" type="slidenum">
              <a:rPr lang="en-US" smtClean="0"/>
              <a:pPr/>
              <a:t>‹#›</a:t>
            </a:fld>
            <a:endParaRPr lang="en-US" dirty="0"/>
          </a:p>
        </p:txBody>
      </p:sp>
    </p:spTree>
    <p:extLst>
      <p:ext uri="{BB962C8B-B14F-4D97-AF65-F5344CB8AC3E}">
        <p14:creationId xmlns:p14="http://schemas.microsoft.com/office/powerpoint/2010/main" val="353881232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Page Divider V1">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72B543"/>
          </a:solidFill>
          <a:ln>
            <a:no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sz="1800"/>
          </a:p>
        </p:txBody>
      </p:sp>
      <p:pic>
        <p:nvPicPr>
          <p:cNvPr id="4" name="Picture 3"/>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a:stretch/>
        </p:blipFill>
        <p:spPr>
          <a:xfrm>
            <a:off x="0" y="0"/>
            <a:ext cx="5032619" cy="6858000"/>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0037" y="5916650"/>
            <a:ext cx="2498148" cy="774870"/>
          </a:xfrm>
          <a:prstGeom prst="rect">
            <a:avLst/>
          </a:prstGeom>
        </p:spPr>
      </p:pic>
      <p:sp>
        <p:nvSpPr>
          <p:cNvPr id="2" name="Title 1"/>
          <p:cNvSpPr>
            <a:spLocks noGrp="1"/>
          </p:cNvSpPr>
          <p:nvPr>
            <p:ph type="title" hasCustomPrompt="1"/>
          </p:nvPr>
        </p:nvSpPr>
        <p:spPr>
          <a:xfrm>
            <a:off x="3644901" y="2803527"/>
            <a:ext cx="8216900" cy="625475"/>
          </a:xfrm>
          <a:prstGeom prst="rect">
            <a:avLst/>
          </a:prstGeom>
        </p:spPr>
        <p:txBody>
          <a:bodyPr lIns="82058" tIns="41029" rIns="82058" bIns="41029"/>
          <a:lstStyle>
            <a:lvl1pPr>
              <a:defRPr sz="3200">
                <a:solidFill>
                  <a:schemeClr val="bg1"/>
                </a:solidFill>
                <a:latin typeface="Arial" charset="0"/>
                <a:ea typeface="Arial" charset="0"/>
                <a:cs typeface="Arial" charset="0"/>
              </a:defRPr>
            </a:lvl1pPr>
          </a:lstStyle>
          <a:p>
            <a:r>
              <a:rPr lang="en-US" dirty="0" smtClean="0"/>
              <a:t>Page Divider Title</a:t>
            </a:r>
            <a:endParaRPr lang="en-US" dirty="0"/>
          </a:p>
        </p:txBody>
      </p:sp>
      <p:sp>
        <p:nvSpPr>
          <p:cNvPr id="6" name="Slide Number Placeholder 5"/>
          <p:cNvSpPr>
            <a:spLocks noGrp="1"/>
          </p:cNvSpPr>
          <p:nvPr>
            <p:ph type="sldNum" sz="quarter" idx="12"/>
          </p:nvPr>
        </p:nvSpPr>
        <p:spPr>
          <a:xfrm>
            <a:off x="11442699" y="6267452"/>
            <a:ext cx="571500" cy="365125"/>
          </a:xfrm>
          <a:prstGeom prst="rect">
            <a:avLst/>
          </a:prstGeom>
        </p:spPr>
        <p:txBody>
          <a:bodyPr lIns="82058" tIns="41029" rIns="82058" bIns="41029"/>
          <a:lstStyle>
            <a:lvl1pPr algn="r">
              <a:defRPr sz="1100">
                <a:solidFill>
                  <a:schemeClr val="bg1"/>
                </a:solidFill>
              </a:defRPr>
            </a:lvl1pPr>
          </a:lstStyle>
          <a:p>
            <a:fld id="{A3F93D58-E99C-2543-B3DD-EDAED2E6800B}" type="slidenum">
              <a:rPr lang="en-US" smtClean="0"/>
              <a:pPr/>
              <a:t>‹#›</a:t>
            </a:fld>
            <a:endParaRPr lang="en-US" dirty="0"/>
          </a:p>
        </p:txBody>
      </p:sp>
    </p:spTree>
    <p:extLst>
      <p:ext uri="{BB962C8B-B14F-4D97-AF65-F5344CB8AC3E}">
        <p14:creationId xmlns:p14="http://schemas.microsoft.com/office/powerpoint/2010/main" val="28032606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35943520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losing Slide 2">
    <p:spTree>
      <p:nvGrpSpPr>
        <p:cNvPr id="1" name=""/>
        <p:cNvGrpSpPr/>
        <p:nvPr/>
      </p:nvGrpSpPr>
      <p:grpSpPr>
        <a:xfrm>
          <a:off x="0" y="0"/>
          <a:ext cx="0" cy="0"/>
          <a:chOff x="0" y="0"/>
          <a:chExt cx="0" cy="0"/>
        </a:xfrm>
      </p:grpSpPr>
      <p:sp>
        <p:nvSpPr>
          <p:cNvPr id="3" name="Rectangle 2"/>
          <p:cNvSpPr/>
          <p:nvPr userDrawn="1"/>
        </p:nvSpPr>
        <p:spPr>
          <a:xfrm>
            <a:off x="0" y="-12699"/>
            <a:ext cx="12192000" cy="6870700"/>
          </a:xfrm>
          <a:prstGeom prst="rect">
            <a:avLst/>
          </a:prstGeom>
          <a:solidFill>
            <a:srgbClr val="1B6C96"/>
          </a:solidFill>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rtlCol="0" anchor="ctr"/>
          <a:lstStyle/>
          <a:p>
            <a:pPr algn="ctr"/>
            <a:endParaRPr lang="en-US" sz="1800"/>
          </a:p>
        </p:txBody>
      </p:sp>
      <p:sp>
        <p:nvSpPr>
          <p:cNvPr id="4" name="TextBox 3"/>
          <p:cNvSpPr txBox="1"/>
          <p:nvPr userDrawn="1"/>
        </p:nvSpPr>
        <p:spPr>
          <a:xfrm>
            <a:off x="0" y="2906497"/>
            <a:ext cx="12192000" cy="814703"/>
          </a:xfrm>
          <a:prstGeom prst="rect">
            <a:avLst/>
          </a:prstGeom>
          <a:noFill/>
        </p:spPr>
        <p:txBody>
          <a:bodyPr wrap="square" lIns="82058" tIns="41029" rIns="82058" bIns="41029" rtlCol="0">
            <a:spAutoFit/>
          </a:bodyPr>
          <a:lstStyle/>
          <a:p>
            <a:pPr algn="ctr"/>
            <a:r>
              <a:rPr lang="en-US" sz="4800" b="1" dirty="0" smtClean="0">
                <a:solidFill>
                  <a:schemeClr val="bg1"/>
                </a:solidFill>
                <a:latin typeface="Arial" charset="0"/>
                <a:ea typeface="Arial" charset="0"/>
                <a:cs typeface="Arial" charset="0"/>
              </a:rPr>
              <a:t>Thank You</a:t>
            </a:r>
            <a:endParaRPr lang="en-US" sz="4800" b="1" dirty="0">
              <a:solidFill>
                <a:schemeClr val="bg1"/>
              </a:solidFill>
              <a:latin typeface="Arial" charset="0"/>
              <a:ea typeface="Arial" charset="0"/>
              <a:cs typeface="Arial" charset="0"/>
            </a:endParaRPr>
          </a:p>
        </p:txBody>
      </p:sp>
      <p:pic>
        <p:nvPicPr>
          <p:cNvPr id="5" name="Picture 4"/>
          <p:cNvPicPr>
            <a:picLocks noChangeAspect="1"/>
          </p:cNvPicPr>
          <p:nvPr userDrawn="1"/>
        </p:nvPicPr>
        <p:blipFill rotWithShape="1">
          <a:blip r:embed="rId2" cstate="screen">
            <a:alphaModFix amt="11000"/>
            <a:extLst>
              <a:ext uri="{28A0092B-C50C-407E-A947-70E740481C1C}">
                <a14:useLocalDpi xmlns:a14="http://schemas.microsoft.com/office/drawing/2010/main"/>
              </a:ext>
            </a:extLst>
          </a:blip>
          <a:srcRect/>
          <a:stretch/>
        </p:blipFill>
        <p:spPr>
          <a:xfrm>
            <a:off x="0" y="0"/>
            <a:ext cx="5032619" cy="685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50037" y="5916650"/>
            <a:ext cx="2498148" cy="774870"/>
          </a:xfrm>
          <a:prstGeom prst="rect">
            <a:avLst/>
          </a:prstGeom>
        </p:spPr>
      </p:pic>
    </p:spTree>
    <p:extLst>
      <p:ext uri="{BB962C8B-B14F-4D97-AF65-F5344CB8AC3E}">
        <p14:creationId xmlns:p14="http://schemas.microsoft.com/office/powerpoint/2010/main" val="169326268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6"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058" name="think-cell Slide" r:id="rId4" imgW="360" imgH="360" progId="TCLayout.ActiveDocument.1">
                  <p:embed/>
                </p:oleObj>
              </mc:Choice>
              <mc:Fallback>
                <p:oleObj name="think-cell Slide" r:id="rId4" imgW="360" imgH="360" progId="TCLayout.ActiveDocument.1">
                  <p:embed/>
                  <p:pic>
                    <p:nvPicPr>
                      <p:cNvPr id="6"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p:nvPr userDrawn="1"/>
        </p:nvSpPr>
        <p:spPr>
          <a:xfrm>
            <a:off x="-21166" y="6629400"/>
            <a:ext cx="12213167" cy="228600"/>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8" name="Picture 13"/>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1"/>
          <p:cNvGrpSpPr>
            <a:grpSpLocks/>
          </p:cNvGrpSpPr>
          <p:nvPr userDrawn="1"/>
        </p:nvGrpSpPr>
        <p:grpSpPr bwMode="auto">
          <a:xfrm>
            <a:off x="0" y="0"/>
            <a:ext cx="1862667" cy="6629400"/>
            <a:chOff x="-15876" y="0"/>
            <a:chExt cx="1927803" cy="6858000"/>
          </a:xfrm>
        </p:grpSpPr>
        <p:sp>
          <p:nvSpPr>
            <p:cNvPr id="10" name="Rectangle 9"/>
            <p:cNvSpPr/>
            <p:nvPr userDrawn="1"/>
          </p:nvSpPr>
          <p:spPr>
            <a:xfrm>
              <a:off x="-15876" y="0"/>
              <a:ext cx="1844557"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7"/>
            <p:cNvPicPr>
              <a:picLocks noChangeAspect="1"/>
            </p:cNvPicPr>
            <p:nvPr userDrawn="1"/>
          </p:nvPicPr>
          <p:blipFill>
            <a:blip r:embed="rId7" cstate="email">
              <a:extLst>
                <a:ext uri="{28A0092B-C50C-407E-A947-70E740481C1C}">
                  <a14:useLocalDpi xmlns:a14="http://schemas.microsoft.com/office/drawing/2010/main"/>
                </a:ext>
              </a:extLst>
            </a:blip>
            <a:srcRect l="7219" t="16937" r="72250" b="20589"/>
            <a:stretch>
              <a:fillRect/>
            </a:stretch>
          </p:blipFill>
          <p:spPr bwMode="auto">
            <a:xfrm>
              <a:off x="-15876" y="0"/>
              <a:ext cx="1927803"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9" name="Subtitle 2"/>
          <p:cNvSpPr>
            <a:spLocks noGrp="1"/>
          </p:cNvSpPr>
          <p:nvPr>
            <p:ph type="subTitle" idx="1"/>
          </p:nvPr>
        </p:nvSpPr>
        <p:spPr>
          <a:xfrm>
            <a:off x="3147489" y="4195763"/>
            <a:ext cx="5488516" cy="365760"/>
          </a:xfrm>
          <a:prstGeom prst="rect">
            <a:avLst/>
          </a:prstGeom>
        </p:spPr>
        <p:txBody>
          <a:bodyPr/>
          <a:lstStyle>
            <a:lvl1pPr>
              <a:defRPr sz="1867"/>
            </a:lvl1pPr>
          </a:lstStyle>
          <a:p>
            <a:r>
              <a:rPr lang="en-US" altLang="en-US" smtClean="0"/>
              <a:t>Click to edit Master subtitle style</a:t>
            </a:r>
            <a:endParaRPr lang="en-US" altLang="en-US" dirty="0" smtClean="0"/>
          </a:p>
        </p:txBody>
      </p:sp>
      <p:sp>
        <p:nvSpPr>
          <p:cNvPr id="30" name="Title 1"/>
          <p:cNvSpPr>
            <a:spLocks noGrp="1"/>
          </p:cNvSpPr>
          <p:nvPr>
            <p:ph type="ctrTitle"/>
          </p:nvPr>
        </p:nvSpPr>
        <p:spPr>
          <a:xfrm>
            <a:off x="1621872" y="1806429"/>
            <a:ext cx="10189827" cy="2278211"/>
          </a:xfrm>
        </p:spPr>
        <p:txBody>
          <a:bodyPr anchor="b"/>
          <a:lstStyle>
            <a:lvl1pPr marL="0" indent="0">
              <a:defRPr sz="5333">
                <a:solidFill>
                  <a:schemeClr val="tx2"/>
                </a:solidFill>
                <a:latin typeface="+mn-lt"/>
              </a:defRPr>
            </a:lvl1pPr>
          </a:lstStyle>
          <a:p>
            <a:r>
              <a:rPr lang="en-US" smtClean="0"/>
              <a:t>Click to edit Master title style</a:t>
            </a:r>
            <a:endParaRPr lang="en-US" dirty="0"/>
          </a:p>
        </p:txBody>
      </p:sp>
      <p:sp>
        <p:nvSpPr>
          <p:cNvPr id="31" name="Text Placeholder 3"/>
          <p:cNvSpPr>
            <a:spLocks noGrp="1"/>
          </p:cNvSpPr>
          <p:nvPr>
            <p:ph type="body" sz="quarter" idx="10"/>
          </p:nvPr>
        </p:nvSpPr>
        <p:spPr>
          <a:xfrm>
            <a:off x="3147484" y="4600575"/>
            <a:ext cx="5486400" cy="365760"/>
          </a:xfrm>
          <a:prstGeom prst="rect">
            <a:avLst/>
          </a:prstGeom>
        </p:spPr>
        <p:txBody>
          <a:bodyPr/>
          <a:lstStyle>
            <a:lvl1pPr>
              <a:defRPr sz="1867"/>
            </a:lvl1pPr>
          </a:lstStyle>
          <a:p>
            <a:pPr lvl="0"/>
            <a:r>
              <a:rPr lang="en-US" smtClean="0"/>
              <a:t>Edit Master text styles</a:t>
            </a:r>
          </a:p>
        </p:txBody>
      </p:sp>
      <p:sp>
        <p:nvSpPr>
          <p:cNvPr id="32" name="Text Placeholder 4"/>
          <p:cNvSpPr>
            <a:spLocks noGrp="1"/>
          </p:cNvSpPr>
          <p:nvPr>
            <p:ph type="body" sz="quarter" idx="11"/>
          </p:nvPr>
        </p:nvSpPr>
        <p:spPr>
          <a:xfrm>
            <a:off x="3147484" y="5005387"/>
            <a:ext cx="5486400" cy="365760"/>
          </a:xfrm>
          <a:prstGeom prst="rect">
            <a:avLst/>
          </a:prstGeom>
        </p:spPr>
        <p:txBody>
          <a:bodyPr/>
          <a:lstStyle>
            <a:lvl1pPr>
              <a:defRPr sz="1867"/>
            </a:lvl1pPr>
          </a:lstStyle>
          <a:p>
            <a:pPr lvl="0"/>
            <a:r>
              <a:rPr lang="en-US" smtClean="0"/>
              <a:t>Edit Master text styles</a:t>
            </a:r>
          </a:p>
        </p:txBody>
      </p:sp>
    </p:spTree>
    <p:extLst>
      <p:ext uri="{BB962C8B-B14F-4D97-AF65-F5344CB8AC3E}">
        <p14:creationId xmlns:p14="http://schemas.microsoft.com/office/powerpoint/2010/main" val="40144284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3090" name="think-cell Slide" r:id="rId5" imgW="360" imgH="360" progId="TCLayout.ActiveDocument.1">
                  <p:embed/>
                </p:oleObj>
              </mc:Choice>
              <mc:Fallback>
                <p:oleObj name="think-cell Slide" r:id="rId5" imgW="360" imgH="360" progId="TCLayout.ActiveDocument.1">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0" name="Object 7" hidden="1"/>
          <p:cNvGraphicFramePr>
            <a:graphicFrameLocks noChangeAspect="1"/>
          </p:cNvGraphicFramePr>
          <p:nvPr userDrawn="1">
            <p:custDataLst>
              <p:tags r:id="rId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3091" name="think-cell Slide" r:id="rId7" imgW="360" imgH="360" progId="TCLayout.ActiveDocument.1">
                  <p:embed/>
                </p:oleObj>
              </mc:Choice>
              <mc:Fallback>
                <p:oleObj name="think-cell Slide" r:id="rId7" imgW="360" imgH="360" progId="TCLayout.ActiveDocument.1">
                  <p:embed/>
                  <p:pic>
                    <p:nvPicPr>
                      <p:cNvPr id="10"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smtClean="0"/>
              <a:t>Click to edit Master title style</a:t>
            </a:r>
            <a:endParaRPr lang="en-US" dirty="0"/>
          </a:p>
        </p:txBody>
      </p:sp>
      <p:sp>
        <p:nvSpPr>
          <p:cNvPr id="5"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1"/>
            </a:lvl1pPr>
            <a:lvl2pPr marL="609585" indent="-296326">
              <a:buFont typeface="Arial" panose="020B0604020202020204" pitchFamily="34" charset="0"/>
              <a:buChar char="̶"/>
              <a:defRPr sz="1867"/>
            </a:lvl2pPr>
            <a:lvl3pPr marL="922844" indent="-313259">
              <a:buFont typeface="Arial" panose="020B0604020202020204" pitchFamily="34" charset="0"/>
              <a:buChar char="•"/>
              <a:defRPr sz="1867"/>
            </a:lvl3pPr>
            <a:lvl4pPr marL="1219170" indent="-296326">
              <a:buFont typeface="Wingdings" panose="05000000000000000000" pitchFamily="2" charset="2"/>
              <a:buChar char="ü"/>
              <a:defRPr sz="1867"/>
            </a:lvl4pPr>
            <a:lvl5pPr marL="1532428" indent="-313259">
              <a:defRPr sz="1867"/>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smtClean="0"/>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defTabSz="1219170" fontAlgn="base">
              <a:spcBef>
                <a:spcPct val="0"/>
              </a:spcBef>
              <a:spcAft>
                <a:spcPct val="0"/>
              </a:spcAft>
              <a:defRPr/>
            </a:pPr>
            <a:fld id="{D9E38BE4-73A9-4CBE-849B-DA886A199DD2}"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0262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Regular Content">
    <p:spTree>
      <p:nvGrpSpPr>
        <p:cNvPr id="1" name=""/>
        <p:cNvGrpSpPr/>
        <p:nvPr/>
      </p:nvGrpSpPr>
      <p:grpSpPr>
        <a:xfrm>
          <a:off x="0" y="0"/>
          <a:ext cx="0" cy="0"/>
          <a:chOff x="0" y="0"/>
          <a:chExt cx="0" cy="0"/>
        </a:xfrm>
      </p:grpSpPr>
      <p:graphicFrame>
        <p:nvGraphicFramePr>
          <p:cNvPr id="6"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4114" name="think-cell Slide" r:id="rId5" imgW="360" imgH="360" progId="TCLayout.ActiveDocument.1">
                  <p:embed/>
                </p:oleObj>
              </mc:Choice>
              <mc:Fallback>
                <p:oleObj name="think-cell Slide" r:id="rId5" imgW="360" imgH="360" progId="TCLayout.ActiveDocument.1">
                  <p:embed/>
                  <p:pic>
                    <p:nvPicPr>
                      <p:cNvPr id="6"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10" name="Object 7" hidden="1"/>
          <p:cNvGraphicFramePr>
            <a:graphicFrameLocks noChangeAspect="1"/>
          </p:cNvGraphicFramePr>
          <p:nvPr userDrawn="1">
            <p:custDataLst>
              <p:tags r:id="rId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4115" name="think-cell Slide" r:id="rId7" imgW="360" imgH="360" progId="TCLayout.ActiveDocument.1">
                  <p:embed/>
                </p:oleObj>
              </mc:Choice>
              <mc:Fallback>
                <p:oleObj name="think-cell Slide" r:id="rId7" imgW="360" imgH="360" progId="TCLayout.ActiveDocument.1">
                  <p:embed/>
                  <p:pic>
                    <p:nvPicPr>
                      <p:cNvPr id="10"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smtClean="0"/>
              <a:t>Edit Master text styles</a:t>
            </a:r>
          </a:p>
        </p:txBody>
      </p:sp>
      <p:sp>
        <p:nvSpPr>
          <p:cNvPr id="11" name="Slide Number Placeholder 3"/>
          <p:cNvSpPr>
            <a:spLocks noGrp="1"/>
          </p:cNvSpPr>
          <p:nvPr>
            <p:ph type="sldNum" sz="quarter" idx="11"/>
          </p:nvPr>
        </p:nvSpPr>
        <p:spPr/>
        <p:txBody>
          <a:bodyPr/>
          <a:lstStyle>
            <a:lvl1pPr algn="r">
              <a:defRPr sz="1467">
                <a:solidFill>
                  <a:schemeClr val="bg1"/>
                </a:solidFill>
                <a:latin typeface="+mn-lt"/>
              </a:defRPr>
            </a:lvl1pPr>
          </a:lstStyle>
          <a:p>
            <a:pPr defTabSz="1219170" fontAlgn="base">
              <a:spcBef>
                <a:spcPct val="0"/>
              </a:spcBef>
              <a:spcAft>
                <a:spcPct val="0"/>
              </a:spcAft>
              <a:defRPr/>
            </a:pPr>
            <a:fld id="{D9E38BE4-73A9-4CBE-849B-DA886A199DD2}"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pic>
        <p:nvPicPr>
          <p:cNvPr id="12" name="Picture 3" descr="M:\Marketing Communication and Referral Access\Luis\newbrand\UCM_logo\master\horizontal\UCM_Logo_Master_Brand_Horizontal_Tagline_rgb.jp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218114" y="917197"/>
            <a:ext cx="11715725" cy="4958671"/>
          </a:xfrm>
          <a:prstGeom prst="rect">
            <a:avLst/>
          </a:prstGeom>
        </p:spPr>
        <p:txBody>
          <a:bodyPr/>
          <a:lstStyle>
            <a:lvl1pPr marL="380990" indent="-380990">
              <a:buFont typeface="Wingdings" panose="05000000000000000000" pitchFamily="2" charset="2"/>
              <a:buChar char="§"/>
              <a:defRPr sz="1867" b="0"/>
            </a:lvl1pPr>
            <a:lvl2pPr marL="609585" indent="-296326">
              <a:buFont typeface="Arial" panose="020B0604020202020204" pitchFamily="34" charset="0"/>
              <a:buChar char="̶"/>
              <a:defRPr sz="1867" b="0"/>
            </a:lvl2pPr>
            <a:lvl3pPr marL="922844" indent="-313259">
              <a:buFont typeface="Arial" panose="020B0604020202020204" pitchFamily="34" charset="0"/>
              <a:buChar char="•"/>
              <a:defRPr sz="1867" b="0"/>
            </a:lvl3pPr>
            <a:lvl4pPr marL="1219170" indent="-296326">
              <a:buFont typeface="Wingdings" panose="05000000000000000000" pitchFamily="2" charset="2"/>
              <a:buChar char="ü"/>
              <a:defRPr sz="1867" b="0"/>
            </a:lvl4pPr>
            <a:lvl5pPr marL="1532428" indent="-313259">
              <a:defRPr sz="1867"/>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4977545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pPr defTabSz="1219170" fontAlgn="base">
              <a:spcBef>
                <a:spcPct val="0"/>
              </a:spcBef>
              <a:spcAft>
                <a:spcPct val="0"/>
              </a:spcAft>
              <a:defRPr/>
            </a:pPr>
            <a:fld id="{FDA099CA-0110-4FC1-AFC1-C7BBBFFB085C}"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sp>
        <p:nvSpPr>
          <p:cNvPr id="5"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3858937" y="5969001"/>
            <a:ext cx="8074903" cy="649817"/>
          </a:xfrm>
          <a:prstGeom prst="rect">
            <a:avLst/>
          </a:prstGeom>
        </p:spPr>
        <p:txBody>
          <a:bodyPr anchor="b"/>
          <a:lstStyle>
            <a:lvl1pPr>
              <a:defRPr sz="1333" b="0" baseline="0"/>
            </a:lvl1pPr>
          </a:lstStyle>
          <a:p>
            <a:pPr lvl="0"/>
            <a:r>
              <a:rPr lang="en-US" smtClean="0"/>
              <a:t>Edit Master text styles</a:t>
            </a:r>
          </a:p>
        </p:txBody>
      </p:sp>
    </p:spTree>
    <p:extLst>
      <p:ext uri="{BB962C8B-B14F-4D97-AF65-F5344CB8AC3E}">
        <p14:creationId xmlns:p14="http://schemas.microsoft.com/office/powerpoint/2010/main" val="353209711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defTabSz="1219170" fontAlgn="base">
              <a:spcBef>
                <a:spcPct val="0"/>
              </a:spcBef>
              <a:spcAft>
                <a:spcPct val="0"/>
              </a:spcAft>
              <a:defRPr/>
            </a:pPr>
            <a:fld id="{E111C519-9914-4E3F-A262-12E9A0A1EE32}"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spTree>
    <p:extLst>
      <p:ext uri="{BB962C8B-B14F-4D97-AF65-F5344CB8AC3E}">
        <p14:creationId xmlns:p14="http://schemas.microsoft.com/office/powerpoint/2010/main" val="423030821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aphicFrame>
        <p:nvGraphicFramePr>
          <p:cNvPr id="7"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5138" name="think-cell Slide" r:id="rId5" imgW="360" imgH="360" progId="TCLayout.ActiveDocument.1">
                  <p:embed/>
                </p:oleObj>
              </mc:Choice>
              <mc:Fallback>
                <p:oleObj name="think-cell Slide" r:id="rId5" imgW="360" imgH="360" progId="TCLayout.ActiveDocument.1">
                  <p:embed/>
                  <p:pic>
                    <p:nvPicPr>
                      <p:cNvPr id="7"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12"/>
          <p:cNvPicPr>
            <a:picLocks noChangeAspect="1"/>
          </p:cNvPicPr>
          <p:nvPr userDrawn="1"/>
        </p:nvPicPr>
        <p:blipFill>
          <a:blip r:embed="rId7" cstate="email">
            <a:extLst>
              <a:ext uri="{28A0092B-C50C-407E-A947-70E740481C1C}">
                <a14:useLocalDpi xmlns:a14="http://schemas.microsoft.com/office/drawing/2010/main"/>
              </a:ext>
            </a:extLst>
          </a:blip>
          <a:srcRect b="12590"/>
          <a:stretch>
            <a:fillRect/>
          </a:stretch>
        </p:blipFill>
        <p:spPr bwMode="auto">
          <a:xfrm>
            <a:off x="186267" y="5890685"/>
            <a:ext cx="1845733" cy="7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7" hidden="1"/>
          <p:cNvGraphicFramePr>
            <a:graphicFrameLocks noChangeAspect="1"/>
          </p:cNvGraphicFramePr>
          <p:nvPr userDrawn="1">
            <p:custDataLst>
              <p:tags r:id="rId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5139" name="think-cell Slide" r:id="rId8" imgW="360" imgH="360" progId="TCLayout.ActiveDocument.1">
                  <p:embed/>
                </p:oleObj>
              </mc:Choice>
              <mc:Fallback>
                <p:oleObj name="think-cell Slide" r:id="rId8" imgW="360" imgH="360" progId="TCLayout.ActiveDocument.1">
                  <p:embed/>
                  <p:pic>
                    <p:nvPicPr>
                      <p:cNvPr id="10"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p:cNvSpPr>
            <a:spLocks noGrp="1"/>
          </p:cNvSpPr>
          <p:nvPr>
            <p:ph idx="1"/>
          </p:nvPr>
        </p:nvSpPr>
        <p:spPr>
          <a:xfrm>
            <a:off x="218114" y="950752"/>
            <a:ext cx="11715725" cy="3926048"/>
          </a:xfrm>
          <a:prstGeom prst="rect">
            <a:avLst/>
          </a:prstGeom>
        </p:spPr>
        <p:txBody>
          <a:bodyPr/>
          <a:lstStyle>
            <a:lvl1pPr>
              <a:defRPr sz="1867" b="1"/>
            </a:lvl1pPr>
            <a:lvl2pPr marL="609585" indent="-296326">
              <a:buFont typeface="Wingdings" panose="05000000000000000000" pitchFamily="2" charset="2"/>
              <a:buChar char="§"/>
              <a:defRPr sz="1867"/>
            </a:lvl2pPr>
            <a:lvl3pPr marL="922844" indent="-313259">
              <a:defRPr sz="1867"/>
            </a:lvl3pPr>
            <a:lvl4pPr marL="1219170" indent="-296326">
              <a:buFont typeface="Wingdings" panose="05000000000000000000" pitchFamily="2" charset="2"/>
              <a:buChar char="§"/>
              <a:defRPr sz="1867"/>
            </a:lvl4pPr>
            <a:lvl5pPr marL="1532428" indent="-313259">
              <a:defRPr sz="1867"/>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8"/>
          <p:cNvSpPr>
            <a:spLocks noGrp="1"/>
          </p:cNvSpPr>
          <p:nvPr>
            <p:ph type="body" sz="quarter" idx="10"/>
          </p:nvPr>
        </p:nvSpPr>
        <p:spPr>
          <a:xfrm>
            <a:off x="2235203" y="5029200"/>
            <a:ext cx="7922684" cy="533400"/>
          </a:xfrm>
          <a:prstGeom prst="rect">
            <a:avLst/>
          </a:prstGeom>
          <a:solidFill>
            <a:schemeClr val="tx2"/>
          </a:solidFill>
        </p:spPr>
        <p:txBody>
          <a:bodyPr anchor="ctr"/>
          <a:lstStyle>
            <a:lvl1pPr algn="ctr">
              <a:defRPr sz="2133" b="1">
                <a:solidFill>
                  <a:schemeClr val="bg1"/>
                </a:solidFill>
              </a:defRPr>
            </a:lvl1pPr>
          </a:lstStyle>
          <a:p>
            <a:pPr lvl="0"/>
            <a:r>
              <a:rPr lang="en-US" smtClean="0"/>
              <a:t>Edit Master text styles</a:t>
            </a:r>
          </a:p>
        </p:txBody>
      </p:sp>
      <p:sp>
        <p:nvSpPr>
          <p:cNvPr id="11" name="Slide Number Placeholder 3"/>
          <p:cNvSpPr>
            <a:spLocks noGrp="1"/>
          </p:cNvSpPr>
          <p:nvPr>
            <p:ph type="sldNum" sz="quarter" idx="14"/>
          </p:nvPr>
        </p:nvSpPr>
        <p:spPr/>
        <p:txBody>
          <a:bodyPr/>
          <a:lstStyle>
            <a:lvl1pPr algn="r">
              <a:defRPr sz="1467">
                <a:solidFill>
                  <a:schemeClr val="bg1"/>
                </a:solidFill>
                <a:latin typeface="+mn-lt"/>
              </a:defRPr>
            </a:lvl1pPr>
          </a:lstStyle>
          <a:p>
            <a:pPr defTabSz="1219170" fontAlgn="base">
              <a:spcBef>
                <a:spcPct val="0"/>
              </a:spcBef>
              <a:spcAft>
                <a:spcPct val="0"/>
              </a:spcAft>
              <a:defRPr/>
            </a:pPr>
            <a:fld id="{0C084B8C-F949-4D4D-B0C9-3FB28121581B}"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sp>
        <p:nvSpPr>
          <p:cNvPr id="1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dirty="0" smtClean="0"/>
              <a:t>Click to edit Master title style</a:t>
            </a:r>
            <a:endParaRPr lang="en-US" dirty="0"/>
          </a:p>
        </p:txBody>
      </p:sp>
      <p:sp>
        <p:nvSpPr>
          <p:cNvPr id="14" name="Text Placeholder 6"/>
          <p:cNvSpPr>
            <a:spLocks noGrp="1"/>
          </p:cNvSpPr>
          <p:nvPr>
            <p:ph type="body" sz="quarter" idx="15"/>
          </p:nvPr>
        </p:nvSpPr>
        <p:spPr>
          <a:xfrm>
            <a:off x="2228851" y="5969001"/>
            <a:ext cx="9704988" cy="649817"/>
          </a:xfrm>
          <a:prstGeom prst="rect">
            <a:avLst/>
          </a:prstGeom>
        </p:spPr>
        <p:txBody>
          <a:bodyPr anchor="b"/>
          <a:lstStyle>
            <a:lvl1pPr>
              <a:defRPr sz="1333" b="0" baseline="0"/>
            </a:lvl1pPr>
          </a:lstStyle>
          <a:p>
            <a:pPr lvl="0"/>
            <a:r>
              <a:rPr lang="en-US" smtClean="0"/>
              <a:t>Edit Master text styles</a:t>
            </a:r>
          </a:p>
        </p:txBody>
      </p:sp>
    </p:spTree>
    <p:extLst>
      <p:ext uri="{BB962C8B-B14F-4D97-AF65-F5344CB8AC3E}">
        <p14:creationId xmlns:p14="http://schemas.microsoft.com/office/powerpoint/2010/main" val="9437317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ivider Layout">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6154" name="think-cell Slide" r:id="rId4" imgW="360" imgH="360" progId="TCLayout.ActiveDocument.1">
                  <p:embed/>
                </p:oleObj>
              </mc:Choice>
              <mc:Fallback>
                <p:oleObj name="think-cell Slide" r:id="rId4" imgW="360" imgH="360" progId="TCLayout.ActiveDocument.1">
                  <p:embed/>
                  <p:pic>
                    <p:nvPicPr>
                      <p:cNvPr id="3"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userDrawn="1"/>
        </p:nvCxnSpPr>
        <p:spPr>
          <a:xfrm>
            <a:off x="0" y="3429000"/>
            <a:ext cx="12192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996951" y="2895600"/>
            <a:ext cx="10193867" cy="1066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13"/>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1318684" y="2971800"/>
            <a:ext cx="9550400" cy="914400"/>
          </a:xfrm>
          <a:prstGeom prst="rect">
            <a:avLst/>
          </a:prstGeom>
        </p:spPr>
        <p:txBody>
          <a:bodyPr anchor="ctr"/>
          <a:lstStyle>
            <a:lvl1pPr algn="ctr">
              <a:defRPr sz="3200" b="1" baseline="0">
                <a:solidFill>
                  <a:schemeClr val="bg1"/>
                </a:solidFill>
              </a:defRPr>
            </a:lvl1pPr>
          </a:lstStyle>
          <a:p>
            <a:pPr lvl="0"/>
            <a:r>
              <a:rPr lang="en-US" dirty="0" smtClean="0"/>
              <a:t>Edit Master text styles</a:t>
            </a:r>
          </a:p>
        </p:txBody>
      </p:sp>
      <p:sp>
        <p:nvSpPr>
          <p:cNvPr id="8" name="Slide Number Placeholder 3"/>
          <p:cNvSpPr>
            <a:spLocks noGrp="1"/>
          </p:cNvSpPr>
          <p:nvPr>
            <p:ph type="sldNum" sz="quarter" idx="11"/>
          </p:nvPr>
        </p:nvSpPr>
        <p:spPr/>
        <p:txBody>
          <a:bodyPr/>
          <a:lstStyle>
            <a:lvl1pPr algn="r">
              <a:defRPr sz="1467">
                <a:solidFill>
                  <a:schemeClr val="tx1"/>
                </a:solidFill>
                <a:latin typeface="+mn-lt"/>
              </a:defRPr>
            </a:lvl1pPr>
          </a:lstStyle>
          <a:p>
            <a:pPr defTabSz="1219170" fontAlgn="base">
              <a:spcBef>
                <a:spcPct val="0"/>
              </a:spcBef>
              <a:spcAft>
                <a:spcPct val="0"/>
              </a:spcAft>
              <a:defRPr/>
            </a:pPr>
            <a:fld id="{41B115CA-9FEA-45EF-BDA2-7B6C15536D3E}" type="slidenum">
              <a:rPr lang="en-US" smtClean="0">
                <a:solidFill>
                  <a:srgbClr val="000000"/>
                </a:solidFill>
                <a:cs typeface="Arial" charset="0"/>
              </a:rPr>
              <a:pPr defTabSz="1219170" fontAlgn="base">
                <a:spcBef>
                  <a:spcPct val="0"/>
                </a:spcBef>
                <a:spcAft>
                  <a:spcPct val="0"/>
                </a:spcAft>
                <a:defRPr/>
              </a:pPr>
              <a:t>‹#›</a:t>
            </a:fld>
            <a:endParaRPr lang="en-US">
              <a:solidFill>
                <a:srgbClr val="000000"/>
              </a:solidFill>
              <a:cs typeface="Arial" charset="0"/>
            </a:endParaRPr>
          </a:p>
        </p:txBody>
      </p:sp>
    </p:spTree>
    <p:extLst>
      <p:ext uri="{BB962C8B-B14F-4D97-AF65-F5344CB8AC3E}">
        <p14:creationId xmlns:p14="http://schemas.microsoft.com/office/powerpoint/2010/main" val="6646378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ub-Divider Layout">
    <p:spTree>
      <p:nvGrpSpPr>
        <p:cNvPr id="1" name=""/>
        <p:cNvGrpSpPr/>
        <p:nvPr/>
      </p:nvGrpSpPr>
      <p:grpSpPr>
        <a:xfrm>
          <a:off x="0" y="0"/>
          <a:ext cx="0" cy="0"/>
          <a:chOff x="0" y="0"/>
          <a:chExt cx="0" cy="0"/>
        </a:xfrm>
      </p:grpSpPr>
      <p:graphicFrame>
        <p:nvGraphicFramePr>
          <p:cNvPr id="3" name="Object 7" hidden="1"/>
          <p:cNvGraphicFramePr>
            <a:graphicFrameLocks noChangeAspect="1"/>
          </p:cNvGraphicFramePr>
          <p:nvPr userDrawn="1">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7178" name="think-cell Slide" r:id="rId4" imgW="360" imgH="360" progId="TCLayout.ActiveDocument.1">
                  <p:embed/>
                </p:oleObj>
              </mc:Choice>
              <mc:Fallback>
                <p:oleObj name="think-cell Slide" r:id="rId4" imgW="360" imgH="360" progId="TCLayout.ActiveDocument.1">
                  <p:embed/>
                  <p:pic>
                    <p:nvPicPr>
                      <p:cNvPr id="3"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Connector 3"/>
          <p:cNvCxnSpPr/>
          <p:nvPr userDrawn="1"/>
        </p:nvCxnSpPr>
        <p:spPr>
          <a:xfrm>
            <a:off x="0" y="3429000"/>
            <a:ext cx="12192000" cy="0"/>
          </a:xfrm>
          <a:prstGeom prst="line">
            <a:avLst/>
          </a:prstGeom>
          <a:ln w="3175">
            <a:solidFill>
              <a:srgbClr val="767676"/>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996951" y="2895600"/>
            <a:ext cx="10193867" cy="106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13"/>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7945967" y="408518"/>
            <a:ext cx="3706284" cy="181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1320715" y="2971800"/>
            <a:ext cx="9546336" cy="914400"/>
          </a:xfrm>
          <a:prstGeom prst="rect">
            <a:avLst/>
          </a:prstGeom>
        </p:spPr>
        <p:txBody>
          <a:bodyPr anchor="ctr"/>
          <a:lstStyle>
            <a:lvl1pPr algn="ctr">
              <a:defRPr sz="3200" b="1" baseline="0">
                <a:solidFill>
                  <a:schemeClr val="bg1"/>
                </a:solidFill>
              </a:defRPr>
            </a:lvl1pPr>
          </a:lstStyle>
          <a:p>
            <a:pPr lvl="0"/>
            <a:r>
              <a:rPr lang="en-US" dirty="0" smtClean="0"/>
              <a:t>Edit Master text styles</a:t>
            </a:r>
          </a:p>
        </p:txBody>
      </p:sp>
      <p:sp>
        <p:nvSpPr>
          <p:cNvPr id="8" name="Slide Number Placeholder 3"/>
          <p:cNvSpPr>
            <a:spLocks noGrp="1"/>
          </p:cNvSpPr>
          <p:nvPr>
            <p:ph type="sldNum" sz="quarter" idx="11"/>
          </p:nvPr>
        </p:nvSpPr>
        <p:spPr/>
        <p:txBody>
          <a:bodyPr/>
          <a:lstStyle>
            <a:lvl1pPr algn="r">
              <a:defRPr sz="1467">
                <a:solidFill>
                  <a:schemeClr val="tx1"/>
                </a:solidFill>
                <a:latin typeface="+mn-lt"/>
              </a:defRPr>
            </a:lvl1pPr>
          </a:lstStyle>
          <a:p>
            <a:pPr defTabSz="1219170" fontAlgn="base">
              <a:spcBef>
                <a:spcPct val="0"/>
              </a:spcBef>
              <a:spcAft>
                <a:spcPct val="0"/>
              </a:spcAft>
              <a:defRPr/>
            </a:pPr>
            <a:fld id="{45CA4931-2DC0-4A3A-BBD5-9544F6F11775}" type="slidenum">
              <a:rPr lang="en-US" smtClean="0">
                <a:solidFill>
                  <a:srgbClr val="000000"/>
                </a:solidFill>
                <a:cs typeface="Arial" charset="0"/>
              </a:rPr>
              <a:pPr defTabSz="1219170" fontAlgn="base">
                <a:spcBef>
                  <a:spcPct val="0"/>
                </a:spcBef>
                <a:spcAft>
                  <a:spcPct val="0"/>
                </a:spcAft>
                <a:defRPr/>
              </a:pPr>
              <a:t>‹#›</a:t>
            </a:fld>
            <a:endParaRPr lang="en-US">
              <a:solidFill>
                <a:srgbClr val="000000"/>
              </a:solidFill>
              <a:cs typeface="Arial" charset="0"/>
            </a:endParaRPr>
          </a:p>
        </p:txBody>
      </p:sp>
    </p:spTree>
    <p:extLst>
      <p:ext uri="{BB962C8B-B14F-4D97-AF65-F5344CB8AC3E}">
        <p14:creationId xmlns:p14="http://schemas.microsoft.com/office/powerpoint/2010/main" val="131870179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8"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8202" name="think-cell Slide" r:id="rId6" imgW="360" imgH="360" progId="TCLayout.ActiveDocument.1">
                  <p:embed/>
                </p:oleObj>
              </mc:Choice>
              <mc:Fallback>
                <p:oleObj name="think-cell Slide" r:id="rId6" imgW="360" imgH="360" progId="TCLayout.ActiveDocument.1">
                  <p:embed/>
                  <p:pic>
                    <p:nvPicPr>
                      <p:cNvPr id="8"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cxnSp>
        <p:nvCxnSpPr>
          <p:cNvPr id="12" name="Straight Connector 9"/>
          <p:cNvCxnSpPr>
            <a:cxnSpLocks noChangeShapeType="1"/>
          </p:cNvCxnSpPr>
          <p:nvPr userDrawn="1">
            <p:custDataLst>
              <p:tags r:id="rId3"/>
            </p:custDataLst>
          </p:nvPr>
        </p:nvCxnSpPr>
        <p:spPr bwMode="auto">
          <a:xfrm>
            <a:off x="218113" y="1642176"/>
            <a:ext cx="5788404"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13" name="Straight Connector 9"/>
          <p:cNvCxnSpPr>
            <a:cxnSpLocks noChangeShapeType="1"/>
          </p:cNvCxnSpPr>
          <p:nvPr userDrawn="1">
            <p:custDataLst>
              <p:tags r:id="rId4"/>
            </p:custDataLst>
          </p:nvPr>
        </p:nvCxnSpPr>
        <p:spPr bwMode="auto">
          <a:xfrm>
            <a:off x="6150901" y="1642176"/>
            <a:ext cx="5780721"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218114" y="889265"/>
            <a:ext cx="5788404" cy="639763"/>
          </a:xfrm>
          <a:prstGeom prst="rect">
            <a:avLst/>
          </a:prstGeom>
        </p:spPr>
        <p:txBody>
          <a:bodyPr anchor="ct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Edit Master text styles</a:t>
            </a:r>
          </a:p>
        </p:txBody>
      </p:sp>
      <p:sp>
        <p:nvSpPr>
          <p:cNvPr id="4" name="Content Placeholder 3"/>
          <p:cNvSpPr>
            <a:spLocks noGrp="1"/>
          </p:cNvSpPr>
          <p:nvPr>
            <p:ph sz="half" idx="2"/>
          </p:nvPr>
        </p:nvSpPr>
        <p:spPr>
          <a:xfrm>
            <a:off x="218114" y="1756097"/>
            <a:ext cx="5788404" cy="4111305"/>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marL="1219170" indent="-296326">
              <a:buFont typeface="Wingdings" panose="05000000000000000000" pitchFamily="2" charset="2"/>
              <a:buChar char="§"/>
              <a:defRPr sz="1600"/>
            </a:lvl4pPr>
            <a:lvl5pPr marL="1532428" indent="-313259">
              <a:defRPr sz="1600"/>
            </a:lvl5pPr>
            <a:lvl6pPr>
              <a:defRPr sz="2133"/>
            </a:lvl6pPr>
            <a:lvl7pPr>
              <a:defRPr sz="2133"/>
            </a:lvl7pPr>
            <a:lvl8pPr>
              <a:defRPr sz="2133"/>
            </a:lvl8pPr>
            <a:lvl9pPr>
              <a:defRPr sz="213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50848" y="889265"/>
            <a:ext cx="5782992" cy="639763"/>
          </a:xfrm>
          <a:prstGeom prst="rect">
            <a:avLst/>
          </a:prstGeom>
        </p:spPr>
        <p:txBody>
          <a:bodyPr anchor="ct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10" name="Content Placeholder 3"/>
          <p:cNvSpPr>
            <a:spLocks noGrp="1"/>
          </p:cNvSpPr>
          <p:nvPr>
            <p:ph sz="half" idx="10"/>
          </p:nvPr>
        </p:nvSpPr>
        <p:spPr>
          <a:xfrm>
            <a:off x="6168706" y="1756097"/>
            <a:ext cx="5762917" cy="4111305"/>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marL="1219170" indent="-296326">
              <a:buFont typeface="Wingdings" panose="05000000000000000000" pitchFamily="2" charset="2"/>
              <a:buChar char="§"/>
              <a:defRPr sz="1600"/>
            </a:lvl4pPr>
            <a:lvl5pPr marL="1532428" indent="-313259">
              <a:defRPr sz="1600"/>
            </a:lvl5pPr>
            <a:lvl6pPr>
              <a:defRPr sz="2133"/>
            </a:lvl6pPr>
            <a:lvl7pPr>
              <a:defRPr sz="2133"/>
            </a:lvl7pPr>
            <a:lvl8pPr>
              <a:defRPr sz="2133"/>
            </a:lvl8pPr>
            <a:lvl9pPr>
              <a:defRPr sz="213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3"/>
          <p:cNvSpPr>
            <a:spLocks noGrp="1"/>
          </p:cNvSpPr>
          <p:nvPr>
            <p:ph type="sldNum" sz="quarter" idx="14"/>
          </p:nvPr>
        </p:nvSpPr>
        <p:spPr/>
        <p:txBody>
          <a:bodyPr/>
          <a:lstStyle>
            <a:lvl1pPr algn="r">
              <a:defRPr sz="1467">
                <a:solidFill>
                  <a:schemeClr val="bg1"/>
                </a:solidFill>
                <a:latin typeface="+mn-lt"/>
              </a:defRPr>
            </a:lvl1pPr>
          </a:lstStyle>
          <a:p>
            <a:pPr defTabSz="1219170" fontAlgn="base">
              <a:spcBef>
                <a:spcPct val="0"/>
              </a:spcBef>
              <a:spcAft>
                <a:spcPct val="0"/>
              </a:spcAft>
              <a:defRPr/>
            </a:pPr>
            <a:fld id="{010BD3A5-6448-4ED8-A175-3F950726A940}"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pic>
        <p:nvPicPr>
          <p:cNvPr id="18" name="Picture 3" descr="M:\Marketing Communication and Referral Access\Luis\newbrand\UCM_logo\master\horizontal\UCM_Logo_Master_Brand_Horizontal_Tagline_rgb.jp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dirty="0" smtClean="0"/>
              <a:t>Click to edit Master title style</a:t>
            </a:r>
            <a:endParaRPr lang="en-US" dirty="0"/>
          </a:p>
        </p:txBody>
      </p:sp>
      <p:sp>
        <p:nvSpPr>
          <p:cNvPr id="19" name="Text Placeholder 6"/>
          <p:cNvSpPr>
            <a:spLocks noGrp="1"/>
          </p:cNvSpPr>
          <p:nvPr>
            <p:ph type="body" sz="quarter" idx="15"/>
          </p:nvPr>
        </p:nvSpPr>
        <p:spPr>
          <a:xfrm>
            <a:off x="3858937" y="5981321"/>
            <a:ext cx="8074903" cy="637497"/>
          </a:xfrm>
          <a:prstGeom prst="rect">
            <a:avLst/>
          </a:prstGeom>
        </p:spPr>
        <p:txBody>
          <a:bodyPr anchor="b"/>
          <a:lstStyle>
            <a:lvl1pPr>
              <a:defRPr sz="1333" b="0" baseline="0"/>
            </a:lvl1pPr>
          </a:lstStyle>
          <a:p>
            <a:pPr lvl="0"/>
            <a:r>
              <a:rPr lang="en-US" smtClean="0"/>
              <a:t>Edit Master text styles</a:t>
            </a:r>
          </a:p>
        </p:txBody>
      </p:sp>
    </p:spTree>
    <p:extLst>
      <p:ext uri="{BB962C8B-B14F-4D97-AF65-F5344CB8AC3E}">
        <p14:creationId xmlns:p14="http://schemas.microsoft.com/office/powerpoint/2010/main" val="20227861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3026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graphicFrame>
        <p:nvGraphicFramePr>
          <p:cNvPr id="8"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9226" name="think-cell Slide" r:id="rId4" imgW="360" imgH="360" progId="TCLayout.ActiveDocument.1">
                  <p:embed/>
                </p:oleObj>
              </mc:Choice>
              <mc:Fallback>
                <p:oleObj name="think-cell Slide" r:id="rId4" imgW="360" imgH="360" progId="TCLayout.ActiveDocument.1">
                  <p:embed/>
                  <p:pic>
                    <p:nvPicPr>
                      <p:cNvPr id="8"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 Placeholder 2"/>
          <p:cNvSpPr>
            <a:spLocks noGrp="1"/>
          </p:cNvSpPr>
          <p:nvPr>
            <p:ph type="body" idx="1"/>
          </p:nvPr>
        </p:nvSpPr>
        <p:spPr>
          <a:xfrm>
            <a:off x="218114" y="889265"/>
            <a:ext cx="5788404" cy="639763"/>
          </a:xfrm>
          <a:prstGeom prst="rect">
            <a:avLst/>
          </a:prstGeom>
        </p:spPr>
        <p:txBody>
          <a:bodyPr anchor="ct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Edit Master text styles</a:t>
            </a:r>
          </a:p>
        </p:txBody>
      </p:sp>
      <p:sp>
        <p:nvSpPr>
          <p:cNvPr id="5" name="Text Placeholder 4"/>
          <p:cNvSpPr>
            <a:spLocks noGrp="1"/>
          </p:cNvSpPr>
          <p:nvPr>
            <p:ph type="body" sz="quarter" idx="3"/>
          </p:nvPr>
        </p:nvSpPr>
        <p:spPr>
          <a:xfrm>
            <a:off x="6150848" y="889265"/>
            <a:ext cx="5782992" cy="639763"/>
          </a:xfrm>
          <a:prstGeom prst="rect">
            <a:avLst/>
          </a:prstGeom>
        </p:spPr>
        <p:txBody>
          <a:bodyPr anchor="ct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14" name="Slide Number Placeholder 3"/>
          <p:cNvSpPr>
            <a:spLocks noGrp="1"/>
          </p:cNvSpPr>
          <p:nvPr>
            <p:ph type="sldNum" sz="quarter" idx="14"/>
          </p:nvPr>
        </p:nvSpPr>
        <p:spPr/>
        <p:txBody>
          <a:bodyPr/>
          <a:lstStyle>
            <a:lvl1pPr algn="r">
              <a:defRPr sz="1467">
                <a:solidFill>
                  <a:schemeClr val="bg1"/>
                </a:solidFill>
                <a:latin typeface="+mn-lt"/>
              </a:defRPr>
            </a:lvl1pPr>
          </a:lstStyle>
          <a:p>
            <a:pPr defTabSz="1219170" fontAlgn="base">
              <a:spcBef>
                <a:spcPct val="0"/>
              </a:spcBef>
              <a:spcAft>
                <a:spcPct val="0"/>
              </a:spcAft>
              <a:defRPr/>
            </a:pPr>
            <a:fld id="{010BD3A5-6448-4ED8-A175-3F950726A940}"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pic>
        <p:nvPicPr>
          <p:cNvPr id="18" name="Picture 3" descr="M:\Marketing Communication and Referral Access\Luis\newbrand\UCM_logo\master\horizontal\UCM_Logo_Master_Brand_Horizontal_Tagline_rgb.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dirty="0" smtClean="0"/>
              <a:t>Click to edit Master title style</a:t>
            </a:r>
            <a:endParaRPr lang="en-US" dirty="0"/>
          </a:p>
        </p:txBody>
      </p:sp>
      <p:sp>
        <p:nvSpPr>
          <p:cNvPr id="16" name="Text Placeholder 6"/>
          <p:cNvSpPr>
            <a:spLocks noGrp="1"/>
          </p:cNvSpPr>
          <p:nvPr>
            <p:ph type="body" sz="quarter" idx="15"/>
          </p:nvPr>
        </p:nvSpPr>
        <p:spPr>
          <a:xfrm>
            <a:off x="3858937" y="5969001"/>
            <a:ext cx="8074903" cy="649817"/>
          </a:xfrm>
          <a:prstGeom prst="rect">
            <a:avLst/>
          </a:prstGeom>
        </p:spPr>
        <p:txBody>
          <a:bodyPr anchor="b"/>
          <a:lstStyle>
            <a:lvl1pPr>
              <a:defRPr sz="1333" b="0" baseline="0"/>
            </a:lvl1pPr>
          </a:lstStyle>
          <a:p>
            <a:pPr lvl="0"/>
            <a:r>
              <a:rPr lang="en-US" smtClean="0"/>
              <a:t>Edit Master text styles</a:t>
            </a:r>
          </a:p>
        </p:txBody>
      </p:sp>
      <p:sp>
        <p:nvSpPr>
          <p:cNvPr id="12" name="Content Placeholder 3"/>
          <p:cNvSpPr>
            <a:spLocks noGrp="1"/>
          </p:cNvSpPr>
          <p:nvPr>
            <p:ph sz="half" idx="2"/>
          </p:nvPr>
        </p:nvSpPr>
        <p:spPr>
          <a:xfrm>
            <a:off x="218114" y="1756097"/>
            <a:ext cx="5788404" cy="4111305"/>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marL="1219170" indent="-296326">
              <a:buFont typeface="Wingdings" panose="05000000000000000000" pitchFamily="2" charset="2"/>
              <a:buChar char="§"/>
              <a:defRPr sz="1600"/>
            </a:lvl4pPr>
            <a:lvl5pPr marL="1532428" indent="-313259">
              <a:defRPr sz="1600"/>
            </a:lvl5pPr>
            <a:lvl6pPr>
              <a:defRPr sz="2133"/>
            </a:lvl6pPr>
            <a:lvl7pPr>
              <a:defRPr sz="2133"/>
            </a:lvl7pPr>
            <a:lvl8pPr>
              <a:defRPr sz="2133"/>
            </a:lvl8pPr>
            <a:lvl9pPr>
              <a:defRPr sz="213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10"/>
          </p:nvPr>
        </p:nvSpPr>
        <p:spPr>
          <a:xfrm>
            <a:off x="6168706" y="1756097"/>
            <a:ext cx="5762917" cy="4111305"/>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marL="1219170" indent="-296326">
              <a:buFont typeface="Wingdings" panose="05000000000000000000" pitchFamily="2" charset="2"/>
              <a:buChar char="§"/>
              <a:defRPr sz="1600"/>
            </a:lvl4pPr>
            <a:lvl5pPr marL="1532428" indent="-313259">
              <a:defRPr sz="1600"/>
            </a:lvl5pPr>
            <a:lvl6pPr>
              <a:defRPr sz="2133"/>
            </a:lvl6pPr>
            <a:lvl7pPr>
              <a:defRPr sz="2133"/>
            </a:lvl7pPr>
            <a:lvl8pPr>
              <a:defRPr sz="2133"/>
            </a:lvl8pPr>
            <a:lvl9pPr>
              <a:defRPr sz="213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059716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5_Two Content">
    <p:spTree>
      <p:nvGrpSpPr>
        <p:cNvPr id="1" name=""/>
        <p:cNvGrpSpPr/>
        <p:nvPr/>
      </p:nvGrpSpPr>
      <p:grpSpPr>
        <a:xfrm>
          <a:off x="0" y="0"/>
          <a:ext cx="0" cy="0"/>
          <a:chOff x="0" y="0"/>
          <a:chExt cx="0" cy="0"/>
        </a:xfrm>
      </p:grpSpPr>
      <p:sp>
        <p:nvSpPr>
          <p:cNvPr id="10" name="Text Placeholder 2"/>
          <p:cNvSpPr>
            <a:spLocks noGrp="1"/>
          </p:cNvSpPr>
          <p:nvPr>
            <p:ph type="body" idx="12"/>
          </p:nvPr>
        </p:nvSpPr>
        <p:spPr>
          <a:xfrm>
            <a:off x="218112" y="896616"/>
            <a:ext cx="3779520" cy="457200"/>
          </a:xfrm>
          <a:prstGeom prst="rect">
            <a:avLst/>
          </a:prstGeom>
        </p:spPr>
        <p:txBody>
          <a:bodyPr anchor="b">
            <a:noAutofit/>
          </a:bodyP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Edit Master text styles</a:t>
            </a:r>
          </a:p>
        </p:txBody>
      </p:sp>
      <p:sp>
        <p:nvSpPr>
          <p:cNvPr id="13" name="Text Placeholder 2"/>
          <p:cNvSpPr>
            <a:spLocks noGrp="1"/>
          </p:cNvSpPr>
          <p:nvPr>
            <p:ph type="body" idx="14"/>
          </p:nvPr>
        </p:nvSpPr>
        <p:spPr>
          <a:xfrm>
            <a:off x="4186216" y="896616"/>
            <a:ext cx="3779520" cy="457200"/>
          </a:xfrm>
          <a:prstGeom prst="rect">
            <a:avLst/>
          </a:prstGeom>
        </p:spPr>
        <p:txBody>
          <a:bodyPr anchor="b">
            <a:noAutofit/>
          </a:bodyP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16" name="Text Placeholder 2"/>
          <p:cNvSpPr>
            <a:spLocks noGrp="1"/>
          </p:cNvSpPr>
          <p:nvPr>
            <p:ph type="body" idx="16"/>
          </p:nvPr>
        </p:nvSpPr>
        <p:spPr>
          <a:xfrm>
            <a:off x="8154319" y="896616"/>
            <a:ext cx="3779520" cy="457200"/>
          </a:xfrm>
          <a:prstGeom prst="rect">
            <a:avLst/>
          </a:prstGeom>
        </p:spPr>
        <p:txBody>
          <a:bodyPr anchor="b">
            <a:noAutofit/>
          </a:bodyP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graphicFrame>
        <p:nvGraphicFramePr>
          <p:cNvPr id="12"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250" name="think-cell Slide" r:id="rId4" imgW="360" imgH="360" progId="TCLayout.ActiveDocument.1">
                  <p:embed/>
                </p:oleObj>
              </mc:Choice>
              <mc:Fallback>
                <p:oleObj name="think-cell Slide" r:id="rId4" imgW="360" imgH="360" progId="TCLayout.ActiveDocument.1">
                  <p:embed/>
                  <p:pic>
                    <p:nvPicPr>
                      <p:cNvPr id="12"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17" name="Picture 12"/>
          <p:cNvPicPr>
            <a:picLocks noChangeAspect="1"/>
          </p:cNvPicPr>
          <p:nvPr userDrawn="1"/>
        </p:nvPicPr>
        <p:blipFill>
          <a:blip r:embed="rId6" cstate="email">
            <a:extLst>
              <a:ext uri="{28A0092B-C50C-407E-A947-70E740481C1C}">
                <a14:useLocalDpi xmlns:a14="http://schemas.microsoft.com/office/drawing/2010/main"/>
              </a:ext>
            </a:extLst>
          </a:blip>
          <a:srcRect b="12590"/>
          <a:stretch>
            <a:fillRect/>
          </a:stretch>
        </p:blipFill>
        <p:spPr bwMode="auto">
          <a:xfrm>
            <a:off x="186267" y="5890685"/>
            <a:ext cx="1845733" cy="7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7"/>
          <p:cNvCxnSpPr>
            <a:cxnSpLocks noChangeShapeType="1"/>
          </p:cNvCxnSpPr>
          <p:nvPr userDrawn="1"/>
        </p:nvCxnSpPr>
        <p:spPr bwMode="auto">
          <a:xfrm>
            <a:off x="218109" y="1353816"/>
            <a:ext cx="3779520"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19" name="Straight Connector 9"/>
          <p:cNvCxnSpPr>
            <a:cxnSpLocks noChangeShapeType="1"/>
          </p:cNvCxnSpPr>
          <p:nvPr userDrawn="1"/>
        </p:nvCxnSpPr>
        <p:spPr bwMode="auto">
          <a:xfrm>
            <a:off x="4186216" y="1353817"/>
            <a:ext cx="3779520"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cxnSp>
        <p:nvCxnSpPr>
          <p:cNvPr id="20" name="Straight Connector 11"/>
          <p:cNvCxnSpPr>
            <a:cxnSpLocks noChangeShapeType="1"/>
          </p:cNvCxnSpPr>
          <p:nvPr userDrawn="1"/>
        </p:nvCxnSpPr>
        <p:spPr bwMode="auto">
          <a:xfrm>
            <a:off x="8153408" y="1353817"/>
            <a:ext cx="3779520"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18112" y="1430017"/>
            <a:ext cx="3779520" cy="4382851"/>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3"/>
          </p:nvPr>
        </p:nvSpPr>
        <p:spPr>
          <a:xfrm>
            <a:off x="4186216" y="1430017"/>
            <a:ext cx="3779520" cy="4382851"/>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14" name="Content Placeholder 2"/>
          <p:cNvSpPr>
            <a:spLocks noGrp="1"/>
          </p:cNvSpPr>
          <p:nvPr>
            <p:ph sz="half" idx="15"/>
          </p:nvPr>
        </p:nvSpPr>
        <p:spPr>
          <a:xfrm>
            <a:off x="8154319" y="1430017"/>
            <a:ext cx="3779520" cy="4382851"/>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21" name="Slide Number Placeholder 3"/>
          <p:cNvSpPr>
            <a:spLocks noGrp="1"/>
          </p:cNvSpPr>
          <p:nvPr>
            <p:ph type="sldNum" sz="quarter" idx="17"/>
          </p:nvPr>
        </p:nvSpPr>
        <p:spPr/>
        <p:txBody>
          <a:bodyPr/>
          <a:lstStyle>
            <a:lvl1pPr algn="r">
              <a:defRPr sz="1467">
                <a:solidFill>
                  <a:schemeClr val="bg1"/>
                </a:solidFill>
                <a:latin typeface="+mn-lt"/>
              </a:defRPr>
            </a:lvl1pPr>
          </a:lstStyle>
          <a:p>
            <a:pPr defTabSz="1219170" fontAlgn="base">
              <a:spcBef>
                <a:spcPct val="0"/>
              </a:spcBef>
              <a:spcAft>
                <a:spcPct val="0"/>
              </a:spcAft>
              <a:defRPr/>
            </a:pPr>
            <a:fld id="{379AA689-DC64-4AF4-B74E-D9009AFEA96E}"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sp>
        <p:nvSpPr>
          <p:cNvPr id="2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dirty="0" smtClean="0"/>
              <a:t>Click to edit Master title style</a:t>
            </a:r>
            <a:endParaRPr lang="en-US" dirty="0"/>
          </a:p>
        </p:txBody>
      </p:sp>
      <p:sp>
        <p:nvSpPr>
          <p:cNvPr id="24" name="Text Placeholder 6"/>
          <p:cNvSpPr>
            <a:spLocks noGrp="1"/>
          </p:cNvSpPr>
          <p:nvPr>
            <p:ph type="body" sz="quarter" idx="10"/>
          </p:nvPr>
        </p:nvSpPr>
        <p:spPr>
          <a:xfrm>
            <a:off x="2114822" y="5969001"/>
            <a:ext cx="9819017" cy="649817"/>
          </a:xfrm>
          <a:prstGeom prst="rect">
            <a:avLst/>
          </a:prstGeom>
        </p:spPr>
        <p:txBody>
          <a:bodyPr anchor="b"/>
          <a:lstStyle>
            <a:lvl1pPr>
              <a:defRPr sz="1333" b="0" baseline="0"/>
            </a:lvl1pPr>
          </a:lstStyle>
          <a:p>
            <a:pPr lvl="0"/>
            <a:r>
              <a:rPr lang="en-US" smtClean="0"/>
              <a:t>Edit Master text styles</a:t>
            </a:r>
          </a:p>
        </p:txBody>
      </p:sp>
    </p:spTree>
    <p:extLst>
      <p:ext uri="{BB962C8B-B14F-4D97-AF65-F5344CB8AC3E}">
        <p14:creationId xmlns:p14="http://schemas.microsoft.com/office/powerpoint/2010/main" val="240356799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_Two Content">
    <p:spTree>
      <p:nvGrpSpPr>
        <p:cNvPr id="1" name=""/>
        <p:cNvGrpSpPr/>
        <p:nvPr/>
      </p:nvGrpSpPr>
      <p:grpSpPr>
        <a:xfrm>
          <a:off x="0" y="0"/>
          <a:ext cx="0" cy="0"/>
          <a:chOff x="0" y="0"/>
          <a:chExt cx="0" cy="0"/>
        </a:xfrm>
      </p:grpSpPr>
      <p:graphicFrame>
        <p:nvGraphicFramePr>
          <p:cNvPr id="12"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1274" name="think-cell Slide" r:id="rId4" imgW="360" imgH="360" progId="TCLayout.ActiveDocument.1">
                  <p:embed/>
                </p:oleObj>
              </mc:Choice>
              <mc:Fallback>
                <p:oleObj name="think-cell Slide" r:id="rId4" imgW="360" imgH="360" progId="TCLayout.ActiveDocument.1">
                  <p:embed/>
                  <p:pic>
                    <p:nvPicPr>
                      <p:cNvPr id="12"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17" name="Picture 12"/>
          <p:cNvPicPr>
            <a:picLocks noChangeAspect="1"/>
          </p:cNvPicPr>
          <p:nvPr userDrawn="1"/>
        </p:nvPicPr>
        <p:blipFill>
          <a:blip r:embed="rId6" cstate="email">
            <a:extLst>
              <a:ext uri="{28A0092B-C50C-407E-A947-70E740481C1C}">
                <a14:useLocalDpi xmlns:a14="http://schemas.microsoft.com/office/drawing/2010/main"/>
              </a:ext>
            </a:extLst>
          </a:blip>
          <a:srcRect b="12590"/>
          <a:stretch>
            <a:fillRect/>
          </a:stretch>
        </p:blipFill>
        <p:spPr bwMode="auto">
          <a:xfrm>
            <a:off x="186267" y="5890685"/>
            <a:ext cx="1845733" cy="7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218112" y="924513"/>
            <a:ext cx="3779520" cy="4888356"/>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11" name="Content Placeholder 2"/>
          <p:cNvSpPr>
            <a:spLocks noGrp="1"/>
          </p:cNvSpPr>
          <p:nvPr>
            <p:ph sz="half" idx="13"/>
          </p:nvPr>
        </p:nvSpPr>
        <p:spPr>
          <a:xfrm>
            <a:off x="4186216" y="924513"/>
            <a:ext cx="3779520" cy="4888356"/>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14" name="Content Placeholder 2"/>
          <p:cNvSpPr>
            <a:spLocks noGrp="1"/>
          </p:cNvSpPr>
          <p:nvPr>
            <p:ph sz="half" idx="15"/>
          </p:nvPr>
        </p:nvSpPr>
        <p:spPr>
          <a:xfrm>
            <a:off x="8154319" y="924513"/>
            <a:ext cx="3779520" cy="4888356"/>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21" name="Slide Number Placeholder 3"/>
          <p:cNvSpPr>
            <a:spLocks noGrp="1"/>
          </p:cNvSpPr>
          <p:nvPr>
            <p:ph type="sldNum" sz="quarter" idx="17"/>
          </p:nvPr>
        </p:nvSpPr>
        <p:spPr/>
        <p:txBody>
          <a:bodyPr/>
          <a:lstStyle>
            <a:lvl1pPr algn="r">
              <a:defRPr sz="1467">
                <a:solidFill>
                  <a:schemeClr val="bg1"/>
                </a:solidFill>
                <a:latin typeface="+mn-lt"/>
              </a:defRPr>
            </a:lvl1pPr>
          </a:lstStyle>
          <a:p>
            <a:pPr defTabSz="1219170" fontAlgn="base">
              <a:spcBef>
                <a:spcPct val="0"/>
              </a:spcBef>
              <a:spcAft>
                <a:spcPct val="0"/>
              </a:spcAft>
              <a:defRPr/>
            </a:pPr>
            <a:fld id="{379AA689-DC64-4AF4-B74E-D9009AFEA96E}"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sp>
        <p:nvSpPr>
          <p:cNvPr id="2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dirty="0" smtClean="0"/>
              <a:t>Click to edit Master title style</a:t>
            </a:r>
            <a:endParaRPr lang="en-US" dirty="0"/>
          </a:p>
        </p:txBody>
      </p:sp>
      <p:sp>
        <p:nvSpPr>
          <p:cNvPr id="24" name="Text Placeholder 6"/>
          <p:cNvSpPr>
            <a:spLocks noGrp="1"/>
          </p:cNvSpPr>
          <p:nvPr>
            <p:ph type="body" sz="quarter" idx="10"/>
          </p:nvPr>
        </p:nvSpPr>
        <p:spPr>
          <a:xfrm>
            <a:off x="2091709" y="5969001"/>
            <a:ext cx="9842131" cy="649817"/>
          </a:xfrm>
          <a:prstGeom prst="rect">
            <a:avLst/>
          </a:prstGeom>
        </p:spPr>
        <p:txBody>
          <a:bodyPr anchor="b"/>
          <a:lstStyle>
            <a:lvl1pPr>
              <a:defRPr sz="1333" b="0" baseline="0"/>
            </a:lvl1pPr>
          </a:lstStyle>
          <a:p>
            <a:pPr lvl="0"/>
            <a:r>
              <a:rPr lang="en-US" smtClean="0"/>
              <a:t>Edit Master text styles</a:t>
            </a:r>
          </a:p>
        </p:txBody>
      </p:sp>
    </p:spTree>
    <p:extLst>
      <p:ext uri="{BB962C8B-B14F-4D97-AF65-F5344CB8AC3E}">
        <p14:creationId xmlns:p14="http://schemas.microsoft.com/office/powerpoint/2010/main" val="2658235179"/>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6_Two Content">
    <p:spTree>
      <p:nvGrpSpPr>
        <p:cNvPr id="1" name=""/>
        <p:cNvGrpSpPr/>
        <p:nvPr/>
      </p:nvGrpSpPr>
      <p:grpSpPr>
        <a:xfrm>
          <a:off x="0" y="0"/>
          <a:ext cx="0" cy="0"/>
          <a:chOff x="0" y="0"/>
          <a:chExt cx="0" cy="0"/>
        </a:xfrm>
      </p:grpSpPr>
      <p:graphicFrame>
        <p:nvGraphicFramePr>
          <p:cNvPr id="12"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2298" name="think-cell Slide" r:id="rId4" imgW="360" imgH="360" progId="TCLayout.ActiveDocument.1">
                  <p:embed/>
                </p:oleObj>
              </mc:Choice>
              <mc:Fallback>
                <p:oleObj name="think-cell Slide" r:id="rId4" imgW="360" imgH="360" progId="TCLayout.ActiveDocument.1">
                  <p:embed/>
                  <p:pic>
                    <p:nvPicPr>
                      <p:cNvPr id="12"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17" name="Picture 12"/>
          <p:cNvPicPr>
            <a:picLocks noChangeAspect="1"/>
          </p:cNvPicPr>
          <p:nvPr userDrawn="1"/>
        </p:nvPicPr>
        <p:blipFill>
          <a:blip r:embed="rId6" cstate="email">
            <a:extLst>
              <a:ext uri="{28A0092B-C50C-407E-A947-70E740481C1C}">
                <a14:useLocalDpi xmlns:a14="http://schemas.microsoft.com/office/drawing/2010/main"/>
              </a:ext>
            </a:extLst>
          </a:blip>
          <a:srcRect b="12590"/>
          <a:stretch>
            <a:fillRect/>
          </a:stretch>
        </p:blipFill>
        <p:spPr bwMode="auto">
          <a:xfrm>
            <a:off x="186267" y="5890685"/>
            <a:ext cx="1845733" cy="7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218112" y="924513"/>
            <a:ext cx="2804160" cy="4888356"/>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21" name="Slide Number Placeholder 3"/>
          <p:cNvSpPr>
            <a:spLocks noGrp="1"/>
          </p:cNvSpPr>
          <p:nvPr>
            <p:ph type="sldNum" sz="quarter" idx="17"/>
          </p:nvPr>
        </p:nvSpPr>
        <p:spPr/>
        <p:txBody>
          <a:bodyPr/>
          <a:lstStyle>
            <a:lvl1pPr algn="r">
              <a:defRPr sz="1467">
                <a:solidFill>
                  <a:schemeClr val="bg1"/>
                </a:solidFill>
                <a:latin typeface="+mn-lt"/>
              </a:defRPr>
            </a:lvl1pPr>
          </a:lstStyle>
          <a:p>
            <a:pPr defTabSz="1219170" fontAlgn="base">
              <a:spcBef>
                <a:spcPct val="0"/>
              </a:spcBef>
              <a:spcAft>
                <a:spcPct val="0"/>
              </a:spcAft>
              <a:defRPr/>
            </a:pPr>
            <a:fld id="{379AA689-DC64-4AF4-B74E-D9009AFEA96E}"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sp>
        <p:nvSpPr>
          <p:cNvPr id="22"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dirty="0" smtClean="0"/>
              <a:t>Click to edit Master title style</a:t>
            </a:r>
            <a:endParaRPr lang="en-US" dirty="0"/>
          </a:p>
        </p:txBody>
      </p:sp>
      <p:sp>
        <p:nvSpPr>
          <p:cNvPr id="13" name="Content Placeholder 2"/>
          <p:cNvSpPr>
            <a:spLocks noGrp="1"/>
          </p:cNvSpPr>
          <p:nvPr>
            <p:ph sz="half" idx="18"/>
          </p:nvPr>
        </p:nvSpPr>
        <p:spPr>
          <a:xfrm>
            <a:off x="3185593" y="924513"/>
            <a:ext cx="2804160" cy="4888356"/>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16" name="Content Placeholder 2"/>
          <p:cNvSpPr>
            <a:spLocks noGrp="1"/>
          </p:cNvSpPr>
          <p:nvPr>
            <p:ph sz="half" idx="19"/>
          </p:nvPr>
        </p:nvSpPr>
        <p:spPr>
          <a:xfrm>
            <a:off x="6153075" y="924513"/>
            <a:ext cx="2804160" cy="4888356"/>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18" name="Content Placeholder 2"/>
          <p:cNvSpPr>
            <a:spLocks noGrp="1"/>
          </p:cNvSpPr>
          <p:nvPr>
            <p:ph sz="half" idx="20"/>
          </p:nvPr>
        </p:nvSpPr>
        <p:spPr>
          <a:xfrm>
            <a:off x="9120557" y="924511"/>
            <a:ext cx="2804160" cy="4888356"/>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a:defRPr sz="1600"/>
            </a:lvl4pPr>
            <a:lvl5pPr>
              <a:defRPr sz="1600"/>
            </a:lvl5pPr>
            <a:lvl6pPr>
              <a:defRPr sz="2400"/>
            </a:lvl6pPr>
            <a:lvl7pPr>
              <a:defRPr sz="2400"/>
            </a:lvl7pPr>
            <a:lvl8pPr>
              <a:defRPr sz="2400"/>
            </a:lvl8pPr>
            <a:lvl9pPr>
              <a:defRPr sz="2400"/>
            </a:lvl9pPr>
          </a:lstStyle>
          <a:p>
            <a:pPr lvl="0"/>
            <a:r>
              <a:rPr lang="en-US" dirty="0" smtClean="0"/>
              <a:t>Edit Master text styles</a:t>
            </a:r>
          </a:p>
          <a:p>
            <a:pPr lvl="1"/>
            <a:r>
              <a:rPr lang="en-US" dirty="0" smtClean="0"/>
              <a:t>Second level</a:t>
            </a:r>
          </a:p>
          <a:p>
            <a:pPr lvl="2"/>
            <a:r>
              <a:rPr lang="en-US" dirty="0" smtClean="0"/>
              <a:t>Third level</a:t>
            </a:r>
          </a:p>
        </p:txBody>
      </p:sp>
      <p:sp>
        <p:nvSpPr>
          <p:cNvPr id="19" name="Text Placeholder 6"/>
          <p:cNvSpPr>
            <a:spLocks noGrp="1"/>
          </p:cNvSpPr>
          <p:nvPr>
            <p:ph type="body" sz="quarter" idx="10"/>
          </p:nvPr>
        </p:nvSpPr>
        <p:spPr>
          <a:xfrm>
            <a:off x="2097488" y="5969001"/>
            <a:ext cx="9836352" cy="649817"/>
          </a:xfrm>
          <a:prstGeom prst="rect">
            <a:avLst/>
          </a:prstGeom>
        </p:spPr>
        <p:txBody>
          <a:bodyPr anchor="b"/>
          <a:lstStyle>
            <a:lvl1pPr>
              <a:defRPr sz="1333" b="0" baseline="0"/>
            </a:lvl1pPr>
          </a:lstStyle>
          <a:p>
            <a:pPr lvl="0"/>
            <a:r>
              <a:rPr lang="en-US" smtClean="0"/>
              <a:t>Edit Master text styles</a:t>
            </a:r>
          </a:p>
        </p:txBody>
      </p:sp>
    </p:spTree>
    <p:extLst>
      <p:ext uri="{BB962C8B-B14F-4D97-AF65-F5344CB8AC3E}">
        <p14:creationId xmlns:p14="http://schemas.microsoft.com/office/powerpoint/2010/main" val="522311343"/>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graphicFrame>
        <p:nvGraphicFramePr>
          <p:cNvPr id="12" name="Object 2" hidden="1"/>
          <p:cNvGraphicFramePr>
            <a:graphicFrameLocks noChangeAspect="1"/>
          </p:cNvGraphicFramePr>
          <p:nvPr>
            <p:custDataLst>
              <p:tags r:id="rId2"/>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3322" name="think-cell Slide" r:id="rId8" imgW="360" imgH="360" progId="TCLayout.ActiveDocument.1">
                  <p:embed/>
                </p:oleObj>
              </mc:Choice>
              <mc:Fallback>
                <p:oleObj name="think-cell Slide" r:id="rId8" imgW="360" imgH="360" progId="TCLayout.ActiveDocument.1">
                  <p:embed/>
                  <p:pic>
                    <p:nvPicPr>
                      <p:cNvPr id="12" name="Object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3" name="Slide Number Placeholder 3"/>
          <p:cNvSpPr>
            <a:spLocks noGrp="1"/>
          </p:cNvSpPr>
          <p:nvPr>
            <p:ph type="sldNum" sz="quarter" idx="18"/>
          </p:nvPr>
        </p:nvSpPr>
        <p:spPr/>
        <p:txBody>
          <a:bodyPr/>
          <a:lstStyle>
            <a:lvl1pPr algn="r">
              <a:defRPr sz="1467">
                <a:solidFill>
                  <a:schemeClr val="bg1"/>
                </a:solidFill>
                <a:latin typeface="+mn-lt"/>
              </a:defRPr>
            </a:lvl1pPr>
          </a:lstStyle>
          <a:p>
            <a:pPr defTabSz="1219170" fontAlgn="base">
              <a:spcBef>
                <a:spcPct val="0"/>
              </a:spcBef>
              <a:spcAft>
                <a:spcPct val="0"/>
              </a:spcAft>
              <a:defRPr/>
            </a:pPr>
            <a:fld id="{2289F574-653D-4D9F-9813-DFC4C9658975}"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pic>
        <p:nvPicPr>
          <p:cNvPr id="26" name="Picture 3" descr="M:\Marketing Communication and Referral Access\Luis\newbrand\UCM_logo\master\horizontal\UCM_Logo_Master_Brand_Horizontal_Tagline_rgb.jp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p:cNvSpPr>
            <a:spLocks noGrp="1"/>
          </p:cNvSpPr>
          <p:nvPr>
            <p:ph type="title"/>
          </p:nvPr>
        </p:nvSpPr>
        <p:spPr>
          <a:xfrm>
            <a:off x="218114" y="224840"/>
            <a:ext cx="11715725" cy="569325"/>
          </a:xfrm>
        </p:spPr>
        <p:txBody>
          <a:bodyPr/>
          <a:lstStyle>
            <a:lvl1pPr>
              <a:defRPr sz="2933">
                <a:solidFill>
                  <a:schemeClr val="tx2"/>
                </a:solidFill>
              </a:defRPr>
            </a:lvl1pPr>
          </a:lstStyle>
          <a:p>
            <a:r>
              <a:rPr lang="en-US" smtClean="0"/>
              <a:t>Click to edit Master title style</a:t>
            </a:r>
            <a:endParaRPr lang="en-US" dirty="0"/>
          </a:p>
        </p:txBody>
      </p:sp>
      <p:cxnSp>
        <p:nvCxnSpPr>
          <p:cNvPr id="27" name="Straight Connector 9"/>
          <p:cNvCxnSpPr>
            <a:cxnSpLocks noChangeShapeType="1"/>
          </p:cNvCxnSpPr>
          <p:nvPr userDrawn="1">
            <p:custDataLst>
              <p:tags r:id="rId3"/>
            </p:custDataLst>
          </p:nvPr>
        </p:nvCxnSpPr>
        <p:spPr bwMode="auto">
          <a:xfrm>
            <a:off x="218114" y="1463052"/>
            <a:ext cx="5788404"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28" name="Text Placeholder 2"/>
          <p:cNvSpPr>
            <a:spLocks noGrp="1"/>
          </p:cNvSpPr>
          <p:nvPr>
            <p:ph type="body" idx="1"/>
          </p:nvPr>
        </p:nvSpPr>
        <p:spPr>
          <a:xfrm>
            <a:off x="218114" y="889266"/>
            <a:ext cx="5788404" cy="468612"/>
          </a:xfrm>
          <a:prstGeom prst="rect">
            <a:avLst/>
          </a:prstGeom>
        </p:spPr>
        <p:txBody>
          <a:bodyPr anchor="ct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Edit Master text styles</a:t>
            </a:r>
          </a:p>
        </p:txBody>
      </p:sp>
      <p:sp>
        <p:nvSpPr>
          <p:cNvPr id="29" name="Content Placeholder 3"/>
          <p:cNvSpPr>
            <a:spLocks noGrp="1"/>
          </p:cNvSpPr>
          <p:nvPr>
            <p:ph sz="half" idx="2"/>
          </p:nvPr>
        </p:nvSpPr>
        <p:spPr>
          <a:xfrm>
            <a:off x="218114" y="1573532"/>
            <a:ext cx="5788404" cy="1737377"/>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marL="1219170" indent="-296326">
              <a:buFont typeface="Wingdings" panose="05000000000000000000" pitchFamily="2" charset="2"/>
              <a:buChar char="§"/>
              <a:defRPr sz="1600"/>
            </a:lvl4pPr>
            <a:lvl5pPr marL="1532428" indent="-313259">
              <a:defRPr sz="1600"/>
            </a:lvl5pPr>
            <a:lvl6pPr>
              <a:defRPr sz="2133"/>
            </a:lvl6pPr>
            <a:lvl7pPr>
              <a:defRPr sz="2133"/>
            </a:lvl7pPr>
            <a:lvl8pPr>
              <a:defRPr sz="2133"/>
            </a:lvl8pPr>
            <a:lvl9pPr>
              <a:defRPr sz="213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3" name="Straight Connector 9"/>
          <p:cNvCxnSpPr>
            <a:cxnSpLocks noChangeShapeType="1"/>
          </p:cNvCxnSpPr>
          <p:nvPr userDrawn="1">
            <p:custDataLst>
              <p:tags r:id="rId4"/>
            </p:custDataLst>
          </p:nvPr>
        </p:nvCxnSpPr>
        <p:spPr bwMode="auto">
          <a:xfrm>
            <a:off x="218114" y="3977520"/>
            <a:ext cx="5788404"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34" name="Text Placeholder 2"/>
          <p:cNvSpPr>
            <a:spLocks noGrp="1"/>
          </p:cNvSpPr>
          <p:nvPr>
            <p:ph type="body" idx="20"/>
          </p:nvPr>
        </p:nvSpPr>
        <p:spPr>
          <a:xfrm>
            <a:off x="218114" y="3403734"/>
            <a:ext cx="5788404" cy="468612"/>
          </a:xfrm>
          <a:prstGeom prst="rect">
            <a:avLst/>
          </a:prstGeom>
        </p:spPr>
        <p:txBody>
          <a:bodyPr anchor="ct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Edit Master text styles</a:t>
            </a:r>
          </a:p>
        </p:txBody>
      </p:sp>
      <p:sp>
        <p:nvSpPr>
          <p:cNvPr id="35" name="Content Placeholder 3"/>
          <p:cNvSpPr>
            <a:spLocks noGrp="1"/>
          </p:cNvSpPr>
          <p:nvPr>
            <p:ph sz="half" idx="21"/>
          </p:nvPr>
        </p:nvSpPr>
        <p:spPr>
          <a:xfrm>
            <a:off x="218114" y="4088000"/>
            <a:ext cx="5788404" cy="1737377"/>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marL="1219170" indent="-296326">
              <a:buFont typeface="Wingdings" panose="05000000000000000000" pitchFamily="2" charset="2"/>
              <a:buChar char="§"/>
              <a:defRPr sz="1600"/>
            </a:lvl4pPr>
            <a:lvl5pPr marL="1532428" indent="-313259">
              <a:defRPr sz="1600"/>
            </a:lvl5pPr>
            <a:lvl6pPr>
              <a:defRPr sz="2133"/>
            </a:lvl6pPr>
            <a:lvl7pPr>
              <a:defRPr sz="2133"/>
            </a:lvl7pPr>
            <a:lvl8pPr>
              <a:defRPr sz="2133"/>
            </a:lvl8pPr>
            <a:lvl9pPr>
              <a:defRPr sz="213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6" name="Straight Connector 9"/>
          <p:cNvCxnSpPr>
            <a:cxnSpLocks noChangeShapeType="1"/>
          </p:cNvCxnSpPr>
          <p:nvPr userDrawn="1">
            <p:custDataLst>
              <p:tags r:id="rId5"/>
            </p:custDataLst>
          </p:nvPr>
        </p:nvCxnSpPr>
        <p:spPr bwMode="auto">
          <a:xfrm>
            <a:off x="6145435" y="1460749"/>
            <a:ext cx="5788404"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37" name="Text Placeholder 2"/>
          <p:cNvSpPr>
            <a:spLocks noGrp="1"/>
          </p:cNvSpPr>
          <p:nvPr>
            <p:ph type="body" idx="22"/>
          </p:nvPr>
        </p:nvSpPr>
        <p:spPr>
          <a:xfrm>
            <a:off x="6145435" y="886963"/>
            <a:ext cx="5788404" cy="468612"/>
          </a:xfrm>
          <a:prstGeom prst="rect">
            <a:avLst/>
          </a:prstGeom>
        </p:spPr>
        <p:txBody>
          <a:bodyPr anchor="ct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Edit Master text styles</a:t>
            </a:r>
          </a:p>
        </p:txBody>
      </p:sp>
      <p:sp>
        <p:nvSpPr>
          <p:cNvPr id="38" name="Content Placeholder 3"/>
          <p:cNvSpPr>
            <a:spLocks noGrp="1"/>
          </p:cNvSpPr>
          <p:nvPr>
            <p:ph sz="half" idx="23"/>
          </p:nvPr>
        </p:nvSpPr>
        <p:spPr>
          <a:xfrm>
            <a:off x="6145435" y="1571229"/>
            <a:ext cx="5788404" cy="1737377"/>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marL="1219170" indent="-296326">
              <a:buFont typeface="Wingdings" panose="05000000000000000000" pitchFamily="2" charset="2"/>
              <a:buChar char="§"/>
              <a:defRPr sz="1600"/>
            </a:lvl4pPr>
            <a:lvl5pPr marL="1532428" indent="-313259">
              <a:defRPr sz="1600"/>
            </a:lvl5pPr>
            <a:lvl6pPr>
              <a:defRPr sz="2133"/>
            </a:lvl6pPr>
            <a:lvl7pPr>
              <a:defRPr sz="2133"/>
            </a:lvl7pPr>
            <a:lvl8pPr>
              <a:defRPr sz="2133"/>
            </a:lvl8pPr>
            <a:lvl9pPr>
              <a:defRPr sz="213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9" name="Straight Connector 9"/>
          <p:cNvCxnSpPr>
            <a:cxnSpLocks noChangeShapeType="1"/>
          </p:cNvCxnSpPr>
          <p:nvPr userDrawn="1">
            <p:custDataLst>
              <p:tags r:id="rId6"/>
            </p:custDataLst>
          </p:nvPr>
        </p:nvCxnSpPr>
        <p:spPr bwMode="auto">
          <a:xfrm>
            <a:off x="6145435" y="3975217"/>
            <a:ext cx="5788404" cy="0"/>
          </a:xfrm>
          <a:prstGeom prst="line">
            <a:avLst/>
          </a:prstGeom>
          <a:noFill/>
          <a:ln w="28575" algn="ctr">
            <a:solidFill>
              <a:schemeClr val="bg2"/>
            </a:solidFill>
            <a:round/>
            <a:headEnd/>
            <a:tailEnd/>
          </a:ln>
          <a:extLst>
            <a:ext uri="{909E8E84-426E-40DD-AFC4-6F175D3DCCD1}">
              <a14:hiddenFill xmlns:a14="http://schemas.microsoft.com/office/drawing/2010/main">
                <a:noFill/>
              </a14:hiddenFill>
            </a:ext>
          </a:extLst>
        </p:spPr>
      </p:cxnSp>
      <p:sp>
        <p:nvSpPr>
          <p:cNvPr id="40" name="Text Placeholder 2"/>
          <p:cNvSpPr>
            <a:spLocks noGrp="1"/>
          </p:cNvSpPr>
          <p:nvPr>
            <p:ph type="body" idx="24"/>
          </p:nvPr>
        </p:nvSpPr>
        <p:spPr>
          <a:xfrm>
            <a:off x="6145435" y="3401431"/>
            <a:ext cx="5788404" cy="468612"/>
          </a:xfrm>
          <a:prstGeom prst="rect">
            <a:avLst/>
          </a:prstGeom>
        </p:spPr>
        <p:txBody>
          <a:bodyPr anchor="ctr"/>
          <a:lstStyle>
            <a:lvl1pPr marL="0" indent="0" algn="ctr">
              <a:buNone/>
              <a:defRPr sz="18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smtClean="0"/>
              <a:t>Edit Master text styles</a:t>
            </a:r>
          </a:p>
        </p:txBody>
      </p:sp>
      <p:sp>
        <p:nvSpPr>
          <p:cNvPr id="41" name="Content Placeholder 3"/>
          <p:cNvSpPr>
            <a:spLocks noGrp="1"/>
          </p:cNvSpPr>
          <p:nvPr>
            <p:ph sz="half" idx="25"/>
          </p:nvPr>
        </p:nvSpPr>
        <p:spPr>
          <a:xfrm>
            <a:off x="6145435" y="4085697"/>
            <a:ext cx="5788404" cy="1737377"/>
          </a:xfrm>
          <a:prstGeom prst="rect">
            <a:avLst/>
          </a:prstGeom>
        </p:spPr>
        <p:txBody>
          <a:bodyPr/>
          <a:lstStyle>
            <a:lvl1pPr>
              <a:defRPr sz="1867"/>
            </a:lvl1pPr>
            <a:lvl2pPr marL="609585" indent="-296326">
              <a:buFont typeface="Wingdings" panose="05000000000000000000" pitchFamily="2" charset="2"/>
              <a:buChar char="§"/>
              <a:defRPr sz="1600"/>
            </a:lvl2pPr>
            <a:lvl3pPr marL="922844" indent="-313259">
              <a:defRPr sz="1600"/>
            </a:lvl3pPr>
            <a:lvl4pPr marL="1219170" indent="-296326">
              <a:buFont typeface="Wingdings" panose="05000000000000000000" pitchFamily="2" charset="2"/>
              <a:buChar char="§"/>
              <a:defRPr sz="1600"/>
            </a:lvl4pPr>
            <a:lvl5pPr marL="1532428" indent="-313259">
              <a:defRPr sz="1600"/>
            </a:lvl5pPr>
            <a:lvl6pPr>
              <a:defRPr sz="2133"/>
            </a:lvl6pPr>
            <a:lvl7pPr>
              <a:defRPr sz="2133"/>
            </a:lvl7pPr>
            <a:lvl8pPr>
              <a:defRPr sz="2133"/>
            </a:lvl8pPr>
            <a:lvl9pPr>
              <a:defRPr sz="2133"/>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Text Placeholder 6"/>
          <p:cNvSpPr>
            <a:spLocks noGrp="1"/>
          </p:cNvSpPr>
          <p:nvPr>
            <p:ph type="body" sz="quarter" idx="10"/>
          </p:nvPr>
        </p:nvSpPr>
        <p:spPr>
          <a:xfrm>
            <a:off x="3805944" y="5969001"/>
            <a:ext cx="8127896" cy="649817"/>
          </a:xfrm>
          <a:prstGeom prst="rect">
            <a:avLst/>
          </a:prstGeom>
        </p:spPr>
        <p:txBody>
          <a:bodyPr anchor="b"/>
          <a:lstStyle>
            <a:lvl1pPr>
              <a:defRPr sz="1333" b="0" baseline="0"/>
            </a:lvl1pPr>
          </a:lstStyle>
          <a:p>
            <a:pPr lvl="0"/>
            <a:r>
              <a:rPr lang="en-US" smtClean="0"/>
              <a:t>Edit Master text styles</a:t>
            </a:r>
          </a:p>
        </p:txBody>
      </p:sp>
    </p:spTree>
    <p:extLst>
      <p:ext uri="{BB962C8B-B14F-4D97-AF65-F5344CB8AC3E}">
        <p14:creationId xmlns:p14="http://schemas.microsoft.com/office/powerpoint/2010/main" val="474331945"/>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0601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9929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427622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41201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349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6658157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9366897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521915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98723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9922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34144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035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333644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image" Target="../media/image9.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oleObject" Target="../embeddings/oleObject1.bin"/><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ags" Target="../tags/tag1.xml"/><Relationship Id="rId2" Type="http://schemas.openxmlformats.org/officeDocument/2006/relationships/slideLayout" Target="../slideLayouts/slideLayout62.xml"/><Relationship Id="rId16" Type="http://schemas.openxmlformats.org/officeDocument/2006/relationships/vmlDrawing" Target="../drawings/vmlDrawing1.vml"/><Relationship Id="rId20" Type="http://schemas.openxmlformats.org/officeDocument/2006/relationships/image" Target="../media/image20.jpe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7.xml"/><Relationship Id="rId10" Type="http://schemas.openxmlformats.org/officeDocument/2006/relationships/slideLayout" Target="../slideLayouts/slideLayout70.xml"/><Relationship Id="rId19" Type="http://schemas.openxmlformats.org/officeDocument/2006/relationships/image" Target="../media/image19.emf"/><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264396" y="228600"/>
            <a:ext cx="2025383" cy="911351"/>
          </a:xfrm>
          <a:prstGeom prst="rect">
            <a:avLst/>
          </a:prstGeom>
        </p:spPr>
      </p:pic>
      <p:pic>
        <p:nvPicPr>
          <p:cNvPr id="17" name="bg object 17"/>
          <p:cNvPicPr/>
          <p:nvPr/>
        </p:nvPicPr>
        <p:blipFill>
          <a:blip r:embed="rId8"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19" name="bg object 19"/>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endParaRPr/>
          </a:p>
        </p:txBody>
      </p:sp>
      <p:sp>
        <p:nvSpPr>
          <p:cNvPr id="2" name="Holder 2"/>
          <p:cNvSpPr>
            <a:spLocks noGrp="1"/>
          </p:cNvSpPr>
          <p:nvPr>
            <p:ph type="title"/>
          </p:nvPr>
        </p:nvSpPr>
        <p:spPr>
          <a:xfrm>
            <a:off x="911606" y="478387"/>
            <a:ext cx="10368787" cy="756919"/>
          </a:xfrm>
          <a:prstGeom prst="rect">
            <a:avLst/>
          </a:prstGeom>
        </p:spPr>
        <p:txBody>
          <a:bodyPr wrap="square" lIns="0" tIns="0" rIns="0" bIns="0">
            <a:spAutoFit/>
          </a:bodyPr>
          <a:lstStyle>
            <a:lvl1pPr>
              <a:defRPr sz="4800" b="1" i="0" u="heavy">
                <a:solidFill>
                  <a:srgbClr val="58251D"/>
                </a:solidFill>
                <a:latin typeface="Baskerville Old Face"/>
                <a:cs typeface="Baskerville Old Face"/>
              </a:defRPr>
            </a:lvl1pPr>
          </a:lstStyle>
          <a:p>
            <a:endParaRPr/>
          </a:p>
        </p:txBody>
      </p:sp>
      <p:sp>
        <p:nvSpPr>
          <p:cNvPr id="3" name="Holder 3"/>
          <p:cNvSpPr>
            <a:spLocks noGrp="1"/>
          </p:cNvSpPr>
          <p:nvPr>
            <p:ph type="body" idx="1"/>
          </p:nvPr>
        </p:nvSpPr>
        <p:spPr>
          <a:xfrm>
            <a:off x="1877867" y="1803043"/>
            <a:ext cx="8682990" cy="36207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6" name="Holder 6"/>
          <p:cNvSpPr>
            <a:spLocks noGrp="1"/>
          </p:cNvSpPr>
          <p:nvPr>
            <p:ph type="sldNum" sz="quarter" idx="7"/>
          </p:nvPr>
        </p:nvSpPr>
        <p:spPr>
          <a:xfrm>
            <a:off x="11280647" y="6444636"/>
            <a:ext cx="247015" cy="196215"/>
          </a:xfrm>
          <a:prstGeom prst="rect">
            <a:avLst/>
          </a:prstGeom>
        </p:spPr>
        <p:txBody>
          <a:bodyPr wrap="square" lIns="0" tIns="0" rIns="0" bIns="0">
            <a:spAutoFit/>
          </a:bodyPr>
          <a:lstStyle>
            <a:lvl1pPr>
              <a:defRPr sz="1200" b="0" i="0">
                <a:solidFill>
                  <a:srgbClr val="AEB3B8"/>
                </a:solidFill>
                <a:latin typeface="Arial"/>
                <a:cs typeface="Arial"/>
              </a:defRPr>
            </a:lvl1pPr>
          </a:lstStyle>
          <a:p>
            <a:pPr marL="38100">
              <a:lnSpc>
                <a:spcPts val="142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414038255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264396" y="228600"/>
            <a:ext cx="2025383" cy="911351"/>
          </a:xfrm>
          <a:prstGeom prst="rect">
            <a:avLst/>
          </a:prstGeom>
        </p:spPr>
      </p:pic>
      <p:pic>
        <p:nvPicPr>
          <p:cNvPr id="17" name="bg object 17"/>
          <p:cNvPicPr/>
          <p:nvPr/>
        </p:nvPicPr>
        <p:blipFill>
          <a:blip r:embed="rId8"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18" name="bg object 18"/>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sp>
        <p:nvSpPr>
          <p:cNvPr id="2" name="Holder 2"/>
          <p:cNvSpPr>
            <a:spLocks noGrp="1"/>
          </p:cNvSpPr>
          <p:nvPr>
            <p:ph type="title"/>
          </p:nvPr>
        </p:nvSpPr>
        <p:spPr>
          <a:xfrm>
            <a:off x="529116" y="180190"/>
            <a:ext cx="6682740" cy="574040"/>
          </a:xfrm>
          <a:prstGeom prst="rect">
            <a:avLst/>
          </a:prstGeom>
        </p:spPr>
        <p:txBody>
          <a:bodyPr wrap="square" lIns="0" tIns="0" rIns="0" bIns="0">
            <a:spAutoFit/>
          </a:bodyPr>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a:xfrm>
            <a:off x="603250" y="1993900"/>
            <a:ext cx="10731500" cy="29432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9/13/2021</a:t>
            </a:fld>
            <a:endParaRPr lang="en-US"/>
          </a:p>
        </p:txBody>
      </p:sp>
      <p:sp>
        <p:nvSpPr>
          <p:cNvPr id="6" name="Holder 6"/>
          <p:cNvSpPr>
            <a:spLocks noGrp="1"/>
          </p:cNvSpPr>
          <p:nvPr>
            <p:ph type="sldNum" sz="quarter" idx="7"/>
          </p:nvPr>
        </p:nvSpPr>
        <p:spPr>
          <a:xfrm>
            <a:off x="11280647" y="6444636"/>
            <a:ext cx="247015" cy="196215"/>
          </a:xfrm>
          <a:prstGeom prst="rect">
            <a:avLst/>
          </a:prstGeom>
        </p:spPr>
        <p:txBody>
          <a:bodyPr wrap="square" lIns="0" tIns="0" rIns="0" bIns="0">
            <a:spAutoFit/>
          </a:bodyPr>
          <a:lstStyle>
            <a:lvl1pPr>
              <a:defRPr sz="1200" b="0" i="0">
                <a:solidFill>
                  <a:srgbClr val="AEB3B8"/>
                </a:solidFill>
                <a:latin typeface="Arial"/>
                <a:cs typeface="Arial"/>
              </a:defRPr>
            </a:lvl1pPr>
          </a:lstStyle>
          <a:p>
            <a:pPr marL="38100">
              <a:lnSpc>
                <a:spcPts val="1425"/>
              </a:lnSpc>
            </a:pPr>
            <a:fld id="{81D60167-4931-47E6-BA6A-407CBD079E47}" type="slidenum">
              <a:rPr spc="-5" dirty="0">
                <a:solidFill>
                  <a:srgbClr val="929599"/>
                </a:solidFill>
              </a:rPr>
              <a:t>‹#›</a:t>
            </a:fld>
            <a:endParaRPr spc="-5" dirty="0">
              <a:solidFill>
                <a:srgbClr val="929599"/>
              </a:solidFill>
            </a:endParaRPr>
          </a:p>
        </p:txBody>
      </p:sp>
    </p:spTree>
    <p:extLst>
      <p:ext uri="{BB962C8B-B14F-4D97-AF65-F5344CB8AC3E}">
        <p14:creationId xmlns:p14="http://schemas.microsoft.com/office/powerpoint/2010/main" val="22038929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6251322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9/13/2021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64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1731213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hidden="1"/>
          <p:cNvGraphicFramePr>
            <a:graphicFrameLocks noChangeAspect="1"/>
          </p:cNvGraphicFramePr>
          <p:nvPr>
            <p:custDataLst>
              <p:tags r:id="rId17"/>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1034" name="think-cell Slide" r:id="rId18" imgW="360" imgH="360" progId="TCLayout.ActiveDocument.1">
                  <p:embed/>
                </p:oleObj>
              </mc:Choice>
              <mc:Fallback>
                <p:oleObj name="think-cell Slide" r:id="rId18" imgW="360" imgH="360" progId="TCLayout.ActiveDocument.1">
                  <p:embed/>
                  <p:pic>
                    <p:nvPicPr>
                      <p:cNvPr id="1026" name="Object 2" hidde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18" y="2118"/>
                        <a:ext cx="2116" cy="2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auto">
          <a:xfrm>
            <a:off x="101599" y="175269"/>
            <a:ext cx="11877879" cy="64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dirty="0" smtClean="0"/>
              <a:t>Click to edit Master title style</a:t>
            </a:r>
            <a:endParaRPr lang="en-US" altLang="en-US" dirty="0" smtClean="0"/>
          </a:p>
        </p:txBody>
      </p:sp>
      <p:sp>
        <p:nvSpPr>
          <p:cNvPr id="11" name="Rectangle 10"/>
          <p:cNvSpPr/>
          <p:nvPr/>
        </p:nvSpPr>
        <p:spPr>
          <a:xfrm>
            <a:off x="-10584" y="6620933"/>
            <a:ext cx="12213168" cy="237067"/>
          </a:xfrm>
          <a:prstGeom prst="rect">
            <a:avLst/>
          </a:prstGeom>
          <a:solidFill>
            <a:srgbClr val="7676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4" name="Slide Number Placeholder 3"/>
          <p:cNvSpPr>
            <a:spLocks noGrp="1"/>
          </p:cNvSpPr>
          <p:nvPr>
            <p:ph type="sldNum" sz="quarter" idx="4"/>
          </p:nvPr>
        </p:nvSpPr>
        <p:spPr>
          <a:xfrm>
            <a:off x="11379200" y="6620934"/>
            <a:ext cx="812800" cy="234951"/>
          </a:xfrm>
          <a:prstGeom prst="rect">
            <a:avLst/>
          </a:prstGeom>
        </p:spPr>
        <p:txBody>
          <a:bodyPr vert="horz" lIns="91440" tIns="45720" rIns="91440" bIns="45720" rtlCol="0" anchor="ctr"/>
          <a:lstStyle>
            <a:lvl1pPr algn="r">
              <a:defRPr sz="1467">
                <a:solidFill>
                  <a:schemeClr val="bg1"/>
                </a:solidFill>
                <a:latin typeface="+mn-lt"/>
              </a:defRPr>
            </a:lvl1pPr>
          </a:lstStyle>
          <a:p>
            <a:pPr defTabSz="1219170" fontAlgn="base">
              <a:spcBef>
                <a:spcPct val="0"/>
              </a:spcBef>
              <a:spcAft>
                <a:spcPct val="0"/>
              </a:spcAft>
              <a:defRPr/>
            </a:pPr>
            <a:fld id="{A5A88AEA-A4A9-4047-B891-2A6185BBE633}" type="slidenum">
              <a:rPr lang="en-US" smtClean="0">
                <a:solidFill>
                  <a:srgbClr val="FFFFFF"/>
                </a:solidFill>
                <a:cs typeface="Arial" charset="0"/>
              </a:rPr>
              <a:pPr defTabSz="1219170" fontAlgn="base">
                <a:spcBef>
                  <a:spcPct val="0"/>
                </a:spcBef>
                <a:spcAft>
                  <a:spcPct val="0"/>
                </a:spcAft>
                <a:defRPr/>
              </a:pPr>
              <a:t>‹#›</a:t>
            </a:fld>
            <a:endParaRPr lang="en-US">
              <a:solidFill>
                <a:srgbClr val="FFFFFF"/>
              </a:solidFill>
              <a:cs typeface="Arial" charset="0"/>
            </a:endParaRPr>
          </a:p>
        </p:txBody>
      </p:sp>
      <p:pic>
        <p:nvPicPr>
          <p:cNvPr id="8" name="Picture 3" descr="M:\Marketing Communication and Referral Access\Luis\newbrand\UCM_logo\master\horizontal\UCM_Logo_Master_Brand_Horizontal_Tagline_rgb.jpg"/>
          <p:cNvPicPr>
            <a:picLocks noChangeAspect="1" noChangeArrowheads="1"/>
          </p:cNvPicPr>
          <p:nvPr userDrawn="1"/>
        </p:nvPicPr>
        <p:blipFill>
          <a:blip r:embed="rId20" cstate="email">
            <a:extLst>
              <a:ext uri="{28A0092B-C50C-407E-A947-70E740481C1C}">
                <a14:useLocalDpi xmlns:a14="http://schemas.microsoft.com/office/drawing/2010/main"/>
              </a:ext>
            </a:extLst>
          </a:blip>
          <a:srcRect/>
          <a:stretch>
            <a:fillRect/>
          </a:stretch>
        </p:blipFill>
        <p:spPr bwMode="auto">
          <a:xfrm>
            <a:off x="101601" y="5969000"/>
            <a:ext cx="3704343" cy="651933"/>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userDrawn="1"/>
        </p:nvSpPr>
        <p:spPr>
          <a:xfrm>
            <a:off x="218114" y="917197"/>
            <a:ext cx="11715725" cy="4958671"/>
          </a:xfrm>
          <a:prstGeom prst="rect">
            <a:avLst/>
          </a:prstGeom>
        </p:spPr>
        <p:txBody>
          <a:bodyPr/>
          <a:lstStyle>
            <a:lvl1pPr marL="285750" indent="-285750" algn="l" rtl="0" eaLnBrk="1" fontAlgn="base" hangingPunct="1">
              <a:spcBef>
                <a:spcPct val="20000"/>
              </a:spcBef>
              <a:spcAft>
                <a:spcPct val="0"/>
              </a:spcAft>
              <a:buFont typeface="Wingdings" panose="05000000000000000000" pitchFamily="2" charset="2"/>
              <a:buChar char="§"/>
              <a:defRPr sz="1400" b="1" kern="1200">
                <a:solidFill>
                  <a:schemeClr val="tx1"/>
                </a:solidFill>
                <a:latin typeface="Arial" panose="020B0604020202020204" pitchFamily="34" charset="0"/>
                <a:ea typeface="+mn-ea"/>
                <a:cs typeface="Arial" panose="020B0604020202020204" pitchFamily="34" charset="0"/>
              </a:defRPr>
            </a:lvl1pPr>
            <a:lvl2pPr marL="457200" indent="-222250" algn="l" rtl="0" eaLnBrk="1" fontAlgn="base" hangingPunct="1">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692150" indent="-234950" algn="l" rtl="0" eaLnBrk="1" fontAlgn="base" hangingPunct="1">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914400" indent="-222250" algn="l" rtl="0" eaLnBrk="1" fontAlgn="base" hangingPunct="1">
              <a:spcBef>
                <a:spcPct val="20000"/>
              </a:spcBef>
              <a:spcAft>
                <a:spcPct val="0"/>
              </a:spcAft>
              <a:buFont typeface="Wingdings" panose="05000000000000000000" pitchFamily="2" charset="2"/>
              <a:buChar char="ü"/>
              <a:defRPr sz="1400" kern="1200">
                <a:solidFill>
                  <a:schemeClr val="tx1"/>
                </a:solidFill>
                <a:latin typeface="Arial" panose="020B0604020202020204" pitchFamily="34" charset="0"/>
                <a:ea typeface="+mn-ea"/>
                <a:cs typeface="Arial" panose="020B0604020202020204" pitchFamily="34" charset="0"/>
              </a:defRPr>
            </a:lvl4pPr>
            <a:lvl5pPr marL="1149350" indent="-234950" algn="l"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80990" marR="0" lvl="0" indent="-380990" algn="l" defTabSz="121917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US" sz="1867"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Edit Master text styles</a:t>
            </a:r>
          </a:p>
          <a:p>
            <a:pPr marL="609585" marR="0" lvl="1" indent="-296326" algn="l" defTabSz="121917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67"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922844" marR="0" lvl="2" indent="-313259" algn="l" defTabSz="121917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867"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1219170" marR="0" lvl="3" indent="-296326" algn="l" defTabSz="121917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1867"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Fourth level</a:t>
            </a:r>
            <a:endParaRPr kumimoji="0" lang="en-US" sz="1867"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454426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933" b="1" kern="1200">
          <a:solidFill>
            <a:schemeClr val="tx2"/>
          </a:solidFill>
          <a:latin typeface="+mn-lt"/>
          <a:ea typeface="+mj-ea"/>
          <a:cs typeface="Times New Roman" panose="02020603050405020304" pitchFamily="18" charset="0"/>
        </a:defRPr>
      </a:lvl1pPr>
      <a:lvl2pPr algn="l" rtl="0" eaLnBrk="1" fontAlgn="base" hangingPunct="1">
        <a:spcBef>
          <a:spcPct val="0"/>
        </a:spcBef>
        <a:spcAft>
          <a:spcPct val="0"/>
        </a:spcAft>
        <a:defRPr sz="3200" b="1">
          <a:solidFill>
            <a:schemeClr val="tx2"/>
          </a:solidFill>
          <a:latin typeface="Arial" charset="0"/>
          <a:cs typeface="Times New Roman" pitchFamily="18" charset="0"/>
        </a:defRPr>
      </a:lvl2pPr>
      <a:lvl3pPr algn="l" rtl="0" eaLnBrk="1" fontAlgn="base" hangingPunct="1">
        <a:spcBef>
          <a:spcPct val="0"/>
        </a:spcBef>
        <a:spcAft>
          <a:spcPct val="0"/>
        </a:spcAft>
        <a:defRPr sz="3200" b="1">
          <a:solidFill>
            <a:schemeClr val="tx2"/>
          </a:solidFill>
          <a:latin typeface="Arial" charset="0"/>
          <a:cs typeface="Times New Roman" pitchFamily="18" charset="0"/>
        </a:defRPr>
      </a:lvl3pPr>
      <a:lvl4pPr algn="l" rtl="0" eaLnBrk="1" fontAlgn="base" hangingPunct="1">
        <a:spcBef>
          <a:spcPct val="0"/>
        </a:spcBef>
        <a:spcAft>
          <a:spcPct val="0"/>
        </a:spcAft>
        <a:defRPr sz="3200" b="1">
          <a:solidFill>
            <a:schemeClr val="tx2"/>
          </a:solidFill>
          <a:latin typeface="Arial" charset="0"/>
          <a:cs typeface="Times New Roman" pitchFamily="18" charset="0"/>
        </a:defRPr>
      </a:lvl4pPr>
      <a:lvl5pPr algn="l" rtl="0" eaLnBrk="1" fontAlgn="base" hangingPunct="1">
        <a:spcBef>
          <a:spcPct val="0"/>
        </a:spcBef>
        <a:spcAft>
          <a:spcPct val="0"/>
        </a:spcAft>
        <a:defRPr sz="3200" b="1">
          <a:solidFill>
            <a:schemeClr val="tx2"/>
          </a:solidFill>
          <a:latin typeface="Arial" charset="0"/>
          <a:cs typeface="Times New Roman" pitchFamily="18" charset="0"/>
        </a:defRPr>
      </a:lvl5pPr>
      <a:lvl6pPr marL="1219170" indent="-609585" algn="l" rtl="0" eaLnBrk="1" fontAlgn="base" hangingPunct="1">
        <a:spcBef>
          <a:spcPct val="0"/>
        </a:spcBef>
        <a:spcAft>
          <a:spcPct val="0"/>
        </a:spcAft>
        <a:defRPr sz="3200">
          <a:solidFill>
            <a:schemeClr val="tx2"/>
          </a:solidFill>
          <a:latin typeface="Times New Roman" pitchFamily="18" charset="0"/>
          <a:cs typeface="Times New Roman" pitchFamily="18" charset="0"/>
        </a:defRPr>
      </a:lvl6pPr>
      <a:lvl7pPr marL="1828754" indent="-609585" algn="l" rtl="0" eaLnBrk="1" fontAlgn="base" hangingPunct="1">
        <a:spcBef>
          <a:spcPct val="0"/>
        </a:spcBef>
        <a:spcAft>
          <a:spcPct val="0"/>
        </a:spcAft>
        <a:defRPr sz="3200">
          <a:solidFill>
            <a:schemeClr val="tx2"/>
          </a:solidFill>
          <a:latin typeface="Times New Roman" pitchFamily="18" charset="0"/>
          <a:cs typeface="Times New Roman" pitchFamily="18" charset="0"/>
        </a:defRPr>
      </a:lvl7pPr>
      <a:lvl8pPr marL="2438339" indent="-609585" algn="l" rtl="0" eaLnBrk="1" fontAlgn="base" hangingPunct="1">
        <a:spcBef>
          <a:spcPct val="0"/>
        </a:spcBef>
        <a:spcAft>
          <a:spcPct val="0"/>
        </a:spcAft>
        <a:defRPr sz="3200">
          <a:solidFill>
            <a:schemeClr val="tx2"/>
          </a:solidFill>
          <a:latin typeface="Times New Roman" pitchFamily="18" charset="0"/>
          <a:cs typeface="Times New Roman" pitchFamily="18" charset="0"/>
        </a:defRPr>
      </a:lvl8pPr>
      <a:lvl9pPr marL="3047924" indent="-609585" algn="l" rtl="0" eaLnBrk="1" fontAlgn="base" hangingPunct="1">
        <a:spcBef>
          <a:spcPct val="0"/>
        </a:spcBef>
        <a:spcAft>
          <a:spcPct val="0"/>
        </a:spcAft>
        <a:defRPr sz="3200">
          <a:solidFill>
            <a:schemeClr val="tx2"/>
          </a:solidFill>
          <a:latin typeface="Times New Roman" pitchFamily="18" charset="0"/>
          <a:cs typeface="Times New Roman" pitchFamily="18" charset="0"/>
        </a:defRPr>
      </a:lvl9pPr>
    </p:titleStyle>
    <p:bodyStyle>
      <a:lvl1pPr algn="l" rtl="0" eaLnBrk="1" fontAlgn="base" hangingPunct="1">
        <a:spcBef>
          <a:spcPct val="20000"/>
        </a:spcBef>
        <a:spcAft>
          <a:spcPct val="0"/>
        </a:spcAft>
        <a:buFont typeface="Arial" charset="0"/>
        <a:defRPr sz="1867" b="1" kern="1200">
          <a:solidFill>
            <a:schemeClr val="tx1"/>
          </a:solidFill>
          <a:latin typeface="Arial" panose="020B0604020202020204" pitchFamily="34" charset="0"/>
          <a:ea typeface="+mn-ea"/>
          <a:cs typeface="Arial" panose="020B0604020202020204" pitchFamily="34" charset="0"/>
        </a:defRPr>
      </a:lvl1pPr>
      <a:lvl2pPr marL="990575" indent="-380990" algn="l" rtl="0" eaLnBrk="1" fontAlgn="base" hangingPunct="1">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2pPr>
      <a:lvl3pPr marL="1523962" indent="-304792" algn="l" rtl="0" eaLnBrk="1" fontAlgn="base" hangingPunct="1">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3pPr>
      <a:lvl4pPr marL="2133547" indent="-304792" algn="l" rtl="0" eaLnBrk="1" fontAlgn="base" hangingPunct="1">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4pPr>
      <a:lvl5pPr marL="2743131" indent="-304792" algn="l" rtl="0" eaLnBrk="1" fontAlgn="base" hangingPunct="1">
        <a:spcBef>
          <a:spcPct val="20000"/>
        </a:spcBef>
        <a:spcAft>
          <a:spcPct val="0"/>
        </a:spcAft>
        <a:buFont typeface="Arial" charset="0"/>
        <a:buChar char="-"/>
        <a:defRPr sz="18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9/13/2021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720583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monkey.com/r/HospitalsAccessNarcan" TargetMode="External"/><Relationship Id="rId2" Type="http://schemas.openxmlformats.org/officeDocument/2006/relationships/hyperlink" Target="https://www.dhs.state.il.us/page.aspx?item=58142" TargetMode="Externa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northwestern.zoom.us/rec/share/OVP6GucS-8gzT0hmGoDQFeX_hGwC4ZvXNN3sAJxTWRP_cf13_iJSaWpw0mwN6BZs.jTBuqOTh-kC9y0ok" TargetMode="Externa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ilpqc.org/ILPQC%202020+/MNO-OB/MNO-OB%20Sustainability%20Plan_FINAL.docx"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s://ilpqc.org/ILPQC%202020+/MNO-Neonatal/MNO-Neonatal%20Sustainability%20Plan_FINAL.doc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hyperlink" Target="https://www.scottcountymn.gov/400/Family-Home-Visiting" TargetMode="External"/><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38.xml"/><Relationship Id="rId5" Type="http://schemas.openxmlformats.org/officeDocument/2006/relationships/hyperlink" Target="mailto:Joanna.Su@Illinois.gov" TargetMode="External"/><Relationship Id="rId4" Type="http://schemas.openxmlformats.org/officeDocument/2006/relationships/hyperlink" Target="mailto:Glendean.Burton@hotmail.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hyperlink" Target="https://ilpqc.us13.list-manage.com/track/click?u=244750cf0d942e5d1b1ca3201&amp;id=bb84d53006&amp;e=7389f3476d" TargetMode="External"/><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5.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6.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6.xml"/><Relationship Id="rId5" Type="http://schemas.openxmlformats.org/officeDocument/2006/relationships/hyperlink" Target="https://redcap.healthlnk.org/surveys/?s=RN9D4H9AMD" TargetMode="External"/><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jpg"/><Relationship Id="rId4" Type="http://schemas.openxmlformats.org/officeDocument/2006/relationships/image" Target="../media/image63.png"/><Relationship Id="rId9"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hyperlink" Target="https://ilpqc.us13.list-manage.com/track/click?u=244750cf0d942e5d1b1ca3201&amp;id=032899ed1c&amp;e=7389f3476d"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p:txBody>
          <a:bodyPr>
            <a:normAutofit/>
          </a:bodyPr>
          <a:lstStyle/>
          <a:p>
            <a:r>
              <a:rPr lang="en-US" dirty="0"/>
              <a:t>MNO-OB </a:t>
            </a:r>
            <a:r>
              <a:rPr lang="en-US" dirty="0" smtClean="0"/>
              <a:t>Sustainability Call </a:t>
            </a:r>
            <a:endParaRPr lang="en-US" dirty="0"/>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a:lstStyle/>
          <a:p>
            <a:r>
              <a:rPr lang="de-DE" dirty="0" smtClean="0"/>
              <a:t>September 13th, </a:t>
            </a:r>
            <a:r>
              <a:rPr lang="de-DE" dirty="0"/>
              <a:t>2021</a:t>
            </a:r>
          </a:p>
          <a:p>
            <a:r>
              <a:rPr lang="de-DE" dirty="0" smtClean="0"/>
              <a:t>12:30pm </a:t>
            </a:r>
            <a:r>
              <a:rPr lang="de-DE" dirty="0"/>
              <a:t>– </a:t>
            </a:r>
            <a:r>
              <a:rPr lang="de-DE" dirty="0" smtClean="0"/>
              <a:t>1:30pm</a:t>
            </a:r>
            <a:endParaRPr lang="de-DE" dirty="0"/>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a:xfrm>
            <a:off x="7118684" y="198405"/>
            <a:ext cx="5073316" cy="5943600"/>
          </a:xfrm>
        </p:spPr>
      </p:pic>
    </p:spTree>
    <p:extLst>
      <p:ext uri="{BB962C8B-B14F-4D97-AF65-F5344CB8AC3E}">
        <p14:creationId xmlns:p14="http://schemas.microsoft.com/office/powerpoint/2010/main" val="74433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325563"/>
          </a:xfrm>
          <a:noFill/>
        </p:spPr>
        <p:txBody>
          <a:bodyPr/>
          <a:lstStyle/>
          <a:p>
            <a:r>
              <a:rPr lang="en-US" dirty="0" smtClean="0"/>
              <a:t>New: Resource for Hospitals &amp; Clinics</a:t>
            </a:r>
            <a:br>
              <a:rPr lang="en-US" dirty="0" smtClean="0"/>
            </a:br>
            <a:r>
              <a:rPr lang="en-US" dirty="0" smtClean="0"/>
              <a:t>to Access </a:t>
            </a:r>
            <a:r>
              <a:rPr lang="en-US" dirty="0" err="1" smtClean="0"/>
              <a:t>Narcan</a:t>
            </a:r>
            <a:r>
              <a:rPr lang="en-US" dirty="0" smtClean="0"/>
              <a:t> </a:t>
            </a:r>
            <a:r>
              <a:rPr lang="en-US" smtClean="0"/>
              <a:t>&amp; Training</a:t>
            </a:r>
            <a:endParaRPr lang="en-US" dirty="0"/>
          </a:p>
        </p:txBody>
      </p:sp>
      <p:sp>
        <p:nvSpPr>
          <p:cNvPr id="3" name="Content Placeholder 2"/>
          <p:cNvSpPr>
            <a:spLocks noGrp="1"/>
          </p:cNvSpPr>
          <p:nvPr>
            <p:ph idx="1"/>
          </p:nvPr>
        </p:nvSpPr>
        <p:spPr/>
        <p:txBody>
          <a:bodyPr/>
          <a:lstStyle/>
          <a:p>
            <a:r>
              <a:rPr lang="en-US" dirty="0" smtClean="0"/>
              <a:t>The Illinois Department of Human Services, Division of Substance Use Prevention and Recovery (IDHS/SUPR) manages the Drug Overdose Prevention Program (DOPP) to expand</a:t>
            </a:r>
            <a:r>
              <a:rPr lang="en-US" b="1" dirty="0" smtClean="0"/>
              <a:t> overdose education</a:t>
            </a:r>
            <a:r>
              <a:rPr lang="en-US" dirty="0" smtClean="0"/>
              <a:t> and </a:t>
            </a:r>
            <a:r>
              <a:rPr lang="en-US" b="1" dirty="0" smtClean="0"/>
              <a:t>naloxone distribution</a:t>
            </a:r>
          </a:p>
          <a:p>
            <a:endParaRPr lang="en-US" b="1" dirty="0"/>
          </a:p>
          <a:p>
            <a:r>
              <a:rPr lang="en-US" dirty="0" smtClean="0"/>
              <a:t>Hospitals &amp; Clinics can enroll in DOPP to access and </a:t>
            </a:r>
            <a:r>
              <a:rPr lang="en-US" dirty="0"/>
              <a:t>distribute naloxone: </a:t>
            </a:r>
            <a:r>
              <a:rPr lang="en-US" dirty="0">
                <a:hlinkClick r:id="rId2"/>
              </a:rPr>
              <a:t>https://</a:t>
            </a:r>
            <a:r>
              <a:rPr lang="en-US" dirty="0" smtClean="0">
                <a:hlinkClick r:id="rId2"/>
              </a:rPr>
              <a:t>www.dhs.state.il.us/page.aspx?item=58142</a:t>
            </a:r>
            <a:endParaRPr lang="en-US" dirty="0" smtClean="0"/>
          </a:p>
          <a:p>
            <a:endParaRPr lang="en-US" dirty="0"/>
          </a:p>
          <a:p>
            <a:r>
              <a:rPr lang="en-US" dirty="0" smtClean="0"/>
              <a:t>Share this link with hospitals in your network to begin the process to access </a:t>
            </a:r>
            <a:r>
              <a:rPr lang="en-US" dirty="0" err="1" smtClean="0"/>
              <a:t>Narcan</a:t>
            </a:r>
            <a:r>
              <a:rPr lang="en-US" dirty="0"/>
              <a:t>: </a:t>
            </a:r>
            <a:r>
              <a:rPr lang="en-US" dirty="0">
                <a:hlinkClick r:id="rId3"/>
              </a:rPr>
              <a:t>https://</a:t>
            </a:r>
            <a:r>
              <a:rPr lang="en-US" dirty="0" smtClean="0">
                <a:hlinkClick r:id="rId3"/>
              </a:rPr>
              <a:t>www.surveymonkey.com/r/HospitalsAccessNarcan</a:t>
            </a:r>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644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116" y="180190"/>
            <a:ext cx="6682740" cy="1107996"/>
          </a:xfrm>
          <a:noFill/>
        </p:spPr>
        <p:txBody>
          <a:bodyPr/>
          <a:lstStyle/>
          <a:p>
            <a:pPr marL="12700" algn="l" rtl="0" eaLnBrk="0" fontAlgn="base" hangingPunct="0">
              <a:spcBef>
                <a:spcPts val="100"/>
              </a:spcBef>
              <a:spcAft>
                <a:spcPct val="0"/>
              </a:spcAft>
            </a:pPr>
            <a:r>
              <a:rPr lang="en-US" kern="1200" dirty="0">
                <a:solidFill>
                  <a:srgbClr val="444B54"/>
                </a:solidFill>
              </a:rPr>
              <a:t>ILPQC MNO-OB &amp; Neo Sustainability Plans</a:t>
            </a:r>
          </a:p>
        </p:txBody>
      </p:sp>
      <p:sp>
        <p:nvSpPr>
          <p:cNvPr id="3" name="Content Placeholder 2"/>
          <p:cNvSpPr>
            <a:spLocks noGrp="1"/>
          </p:cNvSpPr>
          <p:nvPr>
            <p:ph idx="1"/>
          </p:nvPr>
        </p:nvSpPr>
        <p:spPr>
          <a:xfrm>
            <a:off x="4429312" y="1524000"/>
            <a:ext cx="7381688" cy="5029200"/>
          </a:xfrm>
        </p:spPr>
        <p:txBody>
          <a:bodyPr>
            <a:normAutofit/>
          </a:bodyPr>
          <a:lstStyle/>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smtClean="0">
                <a:solidFill>
                  <a:srgbClr val="444B54"/>
                </a:solidFill>
                <a:latin typeface="Arial"/>
                <a:cs typeface="Arial"/>
              </a:rPr>
              <a:t>Goal is 100% of hospitals submit MNO Sustainability Plan to PNA’s  &amp; ILPQC</a:t>
            </a:r>
          </a:p>
          <a:p>
            <a:pPr marL="241300" marR="5080" indent="-228600" algn="l" rtl="0">
              <a:lnSpc>
                <a:spcPts val="2590"/>
              </a:lnSpc>
              <a:spcBef>
                <a:spcPts val="425"/>
              </a:spcBef>
              <a:buClr>
                <a:srgbClr val="F5668F"/>
              </a:buClr>
              <a:buFont typeface="Arial" panose="020B0604020202020204" pitchFamily="34" charset="0"/>
              <a:buChar char="•"/>
              <a:tabLst>
                <a:tab pos="241300" algn="l"/>
              </a:tabLst>
            </a:pPr>
            <a:endParaRPr lang="en-US" sz="2400" kern="1200" spc="-5" dirty="0" smtClean="0">
              <a:solidFill>
                <a:srgbClr val="444B54"/>
              </a:solidFill>
              <a:latin typeface="Arial"/>
              <a:cs typeface="Arial"/>
            </a:endParaRP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smtClean="0">
                <a:solidFill>
                  <a:srgbClr val="444B54"/>
                </a:solidFill>
                <a:latin typeface="Arial"/>
                <a:cs typeface="Arial"/>
              </a:rPr>
              <a:t>Only 45 (49%) </a:t>
            </a:r>
            <a:r>
              <a:rPr lang="en-US" sz="2400" kern="1200" spc="-5" dirty="0">
                <a:solidFill>
                  <a:srgbClr val="444B54"/>
                </a:solidFill>
                <a:latin typeface="Arial"/>
                <a:cs typeface="Arial"/>
              </a:rPr>
              <a:t>of MNO-OB </a:t>
            </a:r>
            <a:r>
              <a:rPr lang="en-US" sz="2400" kern="1200" spc="-5" dirty="0" smtClean="0">
                <a:solidFill>
                  <a:srgbClr val="444B54"/>
                </a:solidFill>
                <a:latin typeface="Arial"/>
                <a:cs typeface="Arial"/>
              </a:rPr>
              <a:t>Teams </a:t>
            </a:r>
            <a:r>
              <a:rPr lang="en-US" sz="2400" kern="1200" spc="-5" dirty="0">
                <a:solidFill>
                  <a:srgbClr val="444B54"/>
                </a:solidFill>
                <a:latin typeface="Arial"/>
                <a:cs typeface="Arial"/>
              </a:rPr>
              <a:t>have submitted a sustainability plan so </a:t>
            </a:r>
            <a:r>
              <a:rPr lang="en-US" sz="2400" kern="1200" spc="-5" dirty="0" smtClean="0">
                <a:solidFill>
                  <a:srgbClr val="444B54"/>
                </a:solidFill>
                <a:latin typeface="Arial"/>
                <a:cs typeface="Arial"/>
              </a:rPr>
              <a:t>far</a:t>
            </a:r>
          </a:p>
          <a:p>
            <a:pPr marL="698500" marR="5080" lvl="1"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smtClean="0">
                <a:solidFill>
                  <a:srgbClr val="444B54"/>
                </a:solidFill>
                <a:latin typeface="Arial"/>
                <a:cs typeface="Arial"/>
              </a:rPr>
              <a:t>ILPQC </a:t>
            </a:r>
            <a:r>
              <a:rPr lang="en-US" sz="2400" kern="1200" spc="-5" dirty="0">
                <a:solidFill>
                  <a:srgbClr val="444B54"/>
                </a:solidFill>
                <a:latin typeface="Arial"/>
                <a:cs typeface="Arial"/>
              </a:rPr>
              <a:t>held a </a:t>
            </a:r>
            <a:r>
              <a:rPr lang="en-US" sz="2400" kern="1200" spc="-5" dirty="0" smtClean="0">
                <a:solidFill>
                  <a:srgbClr val="444B54"/>
                </a:solidFill>
                <a:latin typeface="Arial"/>
                <a:cs typeface="Arial"/>
              </a:rPr>
              <a:t>MNO: </a:t>
            </a:r>
            <a:r>
              <a:rPr lang="en-US" sz="2400" kern="1200" spc="-5" dirty="0">
                <a:solidFill>
                  <a:srgbClr val="444B54"/>
                </a:solidFill>
                <a:latin typeface="Arial"/>
                <a:cs typeface="Arial"/>
              </a:rPr>
              <a:t>Completing Your Sustainability Plan workshop on May 5th, you can review the recording here: </a:t>
            </a:r>
            <a:r>
              <a:rPr lang="en-US" sz="2400" kern="1200" spc="-5" dirty="0">
                <a:solidFill>
                  <a:srgbClr val="444B54"/>
                </a:solidFill>
                <a:latin typeface="Arial"/>
                <a:cs typeface="Arial"/>
                <a:hlinkClick r:id="rId2"/>
              </a:rPr>
              <a:t>https://northwestern.zoom.us/rec/share/OVP6GucS-8gzT0hmGoDQFeX_hGwC4ZvXNN3sAJxTWRP_cf13_iJSaWpw0mwN6BZs.jTBuqOTh-kC9y0ok</a:t>
            </a:r>
            <a:r>
              <a:rPr lang="en-US" sz="2400" kern="1200" spc="-5" dirty="0">
                <a:solidFill>
                  <a:srgbClr val="444B54"/>
                </a:solidFill>
                <a:latin typeface="Arial"/>
                <a:cs typeface="Arial"/>
              </a:rPr>
              <a:t> </a:t>
            </a:r>
            <a:endParaRPr lang="en-US" sz="2400" kern="1200" spc="-5" dirty="0" smtClean="0">
              <a:solidFill>
                <a:srgbClr val="444B54"/>
              </a:solidFill>
              <a:latin typeface="Arial"/>
              <a:cs typeface="Arial"/>
            </a:endParaRP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Aria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000" y="1690688"/>
            <a:ext cx="3372227" cy="4481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bject 3"/>
          <p:cNvSpPr txBox="1"/>
          <p:nvPr/>
        </p:nvSpPr>
        <p:spPr>
          <a:xfrm>
            <a:off x="688338" y="6444639"/>
            <a:ext cx="2534920"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Illinois</a:t>
            </a:r>
            <a:r>
              <a:rPr kumimoji="0" sz="1200" b="0" i="0" u="none" strike="noStrike" kern="1200" cap="none" spc="-3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Perinatal</a:t>
            </a:r>
            <a:r>
              <a:rPr kumimoji="0" sz="1200" b="0" i="0" u="none" strike="noStrike" kern="1200" cap="none" spc="-4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Quality</a:t>
            </a:r>
            <a:r>
              <a:rPr kumimoji="0" sz="1200" b="0" i="0" u="none" strike="noStrike" kern="1200" cap="none" spc="-15"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Collaborative</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054109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890"/>
            <a:ext cx="7315200" cy="1325563"/>
          </a:xfrm>
          <a:noFill/>
        </p:spPr>
        <p:txBody>
          <a:bodyPr>
            <a:noAutofit/>
          </a:bodyPr>
          <a:lstStyle/>
          <a:p>
            <a:pPr marL="12700" algn="l" rtl="0" eaLnBrk="0" fontAlgn="base" hangingPunct="0">
              <a:spcBef>
                <a:spcPts val="100"/>
              </a:spcBef>
              <a:spcAft>
                <a:spcPct val="0"/>
              </a:spcAft>
            </a:pPr>
            <a:r>
              <a:rPr lang="en-US" kern="1200" dirty="0">
                <a:solidFill>
                  <a:srgbClr val="444B54"/>
                </a:solidFill>
              </a:rPr>
              <a:t>Sustainability Plan Submission </a:t>
            </a:r>
            <a:r>
              <a:rPr lang="en-US" kern="1200" dirty="0" smtClean="0">
                <a:solidFill>
                  <a:srgbClr val="444B54"/>
                </a:solidFill>
              </a:rPr>
              <a:t>Status by </a:t>
            </a:r>
            <a:r>
              <a:rPr lang="en-US" kern="1200" dirty="0">
                <a:solidFill>
                  <a:srgbClr val="444B54"/>
                </a:solidFill>
              </a:rPr>
              <a:t>Network</a:t>
            </a:r>
          </a:p>
        </p:txBody>
      </p:sp>
      <p:sp>
        <p:nvSpPr>
          <p:cNvPr id="3" name="Content Placeholder 2"/>
          <p:cNvSpPr>
            <a:spLocks noGrp="1"/>
          </p:cNvSpPr>
          <p:nvPr>
            <p:ph idx="1"/>
          </p:nvPr>
        </p:nvSpPr>
        <p:spPr>
          <a:xfrm>
            <a:off x="609600" y="1676400"/>
            <a:ext cx="10731500" cy="3912236"/>
          </a:xfrm>
        </p:spPr>
        <p:txBody>
          <a:bodyPr>
            <a:noAutofit/>
          </a:bodyPr>
          <a:lstStyle/>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U Chicago Network: </a:t>
            </a:r>
            <a:r>
              <a:rPr lang="en-US" sz="2400" kern="1200" spc="-5" dirty="0" smtClean="0">
                <a:solidFill>
                  <a:srgbClr val="444B54"/>
                </a:solidFill>
                <a:latin typeface="Arial"/>
                <a:cs typeface="Arial"/>
              </a:rPr>
              <a:t>8/12 (67%)</a:t>
            </a:r>
            <a:endParaRPr lang="en-US" sz="2400" kern="1200" spc="-5" dirty="0">
              <a:solidFill>
                <a:srgbClr val="444B54"/>
              </a:solidFill>
              <a:latin typeface="Arial"/>
              <a:cs typeface="Arial"/>
            </a:endParaRP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Stroger Network: 1/3 (33%)</a:t>
            </a: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Northwestern Network: </a:t>
            </a:r>
            <a:r>
              <a:rPr lang="en-US" sz="2400" kern="1200" spc="-5" dirty="0" smtClean="0">
                <a:solidFill>
                  <a:srgbClr val="444B54"/>
                </a:solidFill>
                <a:latin typeface="Arial"/>
                <a:cs typeface="Arial"/>
              </a:rPr>
              <a:t>11/12 (92%)</a:t>
            </a:r>
            <a:endParaRPr lang="en-US" sz="2400" kern="1200" spc="-5" dirty="0">
              <a:solidFill>
                <a:srgbClr val="444B54"/>
              </a:solidFill>
              <a:latin typeface="Arial"/>
              <a:cs typeface="Arial"/>
            </a:endParaRP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UIC Network: </a:t>
            </a:r>
            <a:r>
              <a:rPr lang="en-US" sz="2400" kern="1200" spc="-5" dirty="0" smtClean="0">
                <a:solidFill>
                  <a:srgbClr val="444B54"/>
                </a:solidFill>
                <a:latin typeface="Arial"/>
                <a:cs typeface="Arial"/>
              </a:rPr>
              <a:t>3/6 </a:t>
            </a:r>
            <a:r>
              <a:rPr lang="en-US" sz="2400" kern="1200" spc="-5" dirty="0">
                <a:solidFill>
                  <a:srgbClr val="444B54"/>
                </a:solidFill>
                <a:latin typeface="Arial"/>
                <a:cs typeface="Arial"/>
              </a:rPr>
              <a:t>(33%)</a:t>
            </a: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Loyola Network: </a:t>
            </a:r>
            <a:r>
              <a:rPr lang="en-US" sz="2400" kern="1200" spc="-5" dirty="0" smtClean="0">
                <a:solidFill>
                  <a:srgbClr val="444B54"/>
                </a:solidFill>
                <a:latin typeface="Arial"/>
                <a:cs typeface="Arial"/>
              </a:rPr>
              <a:t>5/5 (100</a:t>
            </a:r>
            <a:r>
              <a:rPr lang="en-US" sz="2400" kern="1200" spc="-5" dirty="0">
                <a:solidFill>
                  <a:srgbClr val="444B54"/>
                </a:solidFill>
                <a:latin typeface="Arial"/>
                <a:cs typeface="Arial"/>
              </a:rPr>
              <a:t>%)</a:t>
            </a: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Rush Network: 4/10 (40%)</a:t>
            </a: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Rockford Network: </a:t>
            </a:r>
            <a:r>
              <a:rPr lang="en-US" sz="2400" kern="1200" spc="-5" dirty="0" smtClean="0">
                <a:solidFill>
                  <a:srgbClr val="444B54"/>
                </a:solidFill>
                <a:latin typeface="Arial"/>
                <a:cs typeface="Arial"/>
              </a:rPr>
              <a:t>4/9 (44%)</a:t>
            </a:r>
            <a:endParaRPr lang="en-US" sz="2400" kern="1200" spc="-5" dirty="0">
              <a:solidFill>
                <a:srgbClr val="444B54"/>
              </a:solidFill>
              <a:latin typeface="Arial"/>
              <a:cs typeface="Arial"/>
            </a:endParaRP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St. Francis Network: </a:t>
            </a:r>
            <a:r>
              <a:rPr lang="en-US" sz="2400" kern="1200" spc="-5" dirty="0" smtClean="0">
                <a:solidFill>
                  <a:srgbClr val="444B54"/>
                </a:solidFill>
                <a:latin typeface="Arial"/>
                <a:cs typeface="Arial"/>
              </a:rPr>
              <a:t>4/11 (36%)</a:t>
            </a:r>
            <a:endParaRPr lang="en-US" sz="2400" kern="1200" spc="-5" dirty="0">
              <a:solidFill>
                <a:srgbClr val="444B54"/>
              </a:solidFill>
              <a:latin typeface="Arial"/>
              <a:cs typeface="Arial"/>
            </a:endParaRP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St. John’s Network: </a:t>
            </a:r>
            <a:r>
              <a:rPr lang="en-US" sz="2400" kern="1200" spc="-5" dirty="0" smtClean="0">
                <a:solidFill>
                  <a:srgbClr val="444B54"/>
                </a:solidFill>
                <a:latin typeface="Arial"/>
                <a:cs typeface="Arial"/>
              </a:rPr>
              <a:t>2/13 (15%)</a:t>
            </a:r>
            <a:endParaRPr lang="en-US" sz="2400" kern="1200" spc="-5" dirty="0">
              <a:solidFill>
                <a:srgbClr val="444B54"/>
              </a:solidFill>
              <a:latin typeface="Arial"/>
              <a:cs typeface="Arial"/>
            </a:endParaRPr>
          </a:p>
          <a:p>
            <a:pPr marL="241300" marR="5080" indent="-228600" algn="l" rtl="0">
              <a:lnSpc>
                <a:spcPts val="2590"/>
              </a:lnSpc>
              <a:spcBef>
                <a:spcPts val="425"/>
              </a:spcBef>
              <a:buClr>
                <a:srgbClr val="F5668F"/>
              </a:buClr>
              <a:buFont typeface="Arial" panose="020B0604020202020204" pitchFamily="34" charset="0"/>
              <a:buChar char="•"/>
              <a:tabLst>
                <a:tab pos="241300" algn="l"/>
              </a:tabLst>
            </a:pPr>
            <a:r>
              <a:rPr lang="en-US" sz="2400" kern="1200" spc="-5" dirty="0">
                <a:solidFill>
                  <a:srgbClr val="444B54"/>
                </a:solidFill>
                <a:latin typeface="Arial"/>
                <a:cs typeface="Arial"/>
              </a:rPr>
              <a:t>Cardinal </a:t>
            </a:r>
            <a:r>
              <a:rPr lang="en-US" sz="2400" kern="1200" spc="-5" dirty="0" err="1">
                <a:solidFill>
                  <a:srgbClr val="444B54"/>
                </a:solidFill>
                <a:latin typeface="Arial"/>
                <a:cs typeface="Arial"/>
              </a:rPr>
              <a:t>Glennon</a:t>
            </a:r>
            <a:r>
              <a:rPr lang="en-US" sz="2400" kern="1200" spc="-5" dirty="0">
                <a:solidFill>
                  <a:srgbClr val="444B54"/>
                </a:solidFill>
                <a:latin typeface="Arial"/>
                <a:cs typeface="Arial"/>
              </a:rPr>
              <a:t> Network: </a:t>
            </a:r>
            <a:r>
              <a:rPr lang="en-US" sz="2400" kern="1200" spc="-5" dirty="0" smtClean="0">
                <a:solidFill>
                  <a:srgbClr val="444B54"/>
                </a:solidFill>
                <a:latin typeface="Arial"/>
                <a:cs typeface="Arial"/>
              </a:rPr>
              <a:t>6/10 (60</a:t>
            </a:r>
            <a:r>
              <a:rPr lang="en-US" sz="2400" kern="1200" spc="-5" dirty="0">
                <a:solidFill>
                  <a:srgbClr val="444B54"/>
                </a:solidFill>
                <a:latin typeface="Arial"/>
                <a:cs typeface="Arial"/>
              </a:rPr>
              <a:t>%)</a:t>
            </a:r>
          </a:p>
          <a:p>
            <a:pPr marL="241300" marR="5080" indent="-228600" algn="l" rtl="0">
              <a:lnSpc>
                <a:spcPts val="2590"/>
              </a:lnSpc>
              <a:spcBef>
                <a:spcPts val="425"/>
              </a:spcBef>
              <a:buClr>
                <a:srgbClr val="F5668F"/>
              </a:buClr>
              <a:buFont typeface="Arial" panose="020B0604020202020204" pitchFamily="34" charset="0"/>
              <a:buChar char="•"/>
              <a:tabLst>
                <a:tab pos="241300" algn="l"/>
              </a:tabLst>
            </a:pPr>
            <a:endParaRPr lang="en-US" sz="2400" kern="1200" spc="-5" dirty="0">
              <a:solidFill>
                <a:srgbClr val="444B54"/>
              </a:solidFill>
              <a:latin typeface="Arial"/>
              <a:cs typeface="Arial"/>
            </a:endParaRP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Arial"/>
            </a:endParaRPr>
          </a:p>
        </p:txBody>
      </p:sp>
      <p:sp>
        <p:nvSpPr>
          <p:cNvPr id="6" name="5-Point Star 5"/>
          <p:cNvSpPr/>
          <p:nvPr/>
        </p:nvSpPr>
        <p:spPr>
          <a:xfrm>
            <a:off x="6781800" y="1573823"/>
            <a:ext cx="5114925" cy="4017441"/>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44C55"/>
                </a:solidFill>
                <a:effectLst/>
                <a:uLnTx/>
                <a:uFillTx/>
                <a:latin typeface="Arial" panose="020B0604020202020204"/>
                <a:ea typeface="+mn-ea"/>
                <a:cs typeface="+mn-cs"/>
              </a:rPr>
              <a:t>All hospitals Please Submit!</a:t>
            </a:r>
            <a:endParaRPr kumimoji="0" lang="en-US" sz="2400" b="1"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7" name="object 3"/>
          <p:cNvSpPr txBox="1"/>
          <p:nvPr/>
        </p:nvSpPr>
        <p:spPr>
          <a:xfrm>
            <a:off x="688338" y="6444639"/>
            <a:ext cx="2534920"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Illinois</a:t>
            </a:r>
            <a:r>
              <a:rPr kumimoji="0" sz="1200" b="0" i="0" u="none" strike="noStrike" kern="1200" cap="none" spc="-3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Perinatal</a:t>
            </a:r>
            <a:r>
              <a:rPr kumimoji="0" sz="1200" b="0" i="0" u="none" strike="noStrike" kern="1200" cap="none" spc="-4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Quality</a:t>
            </a:r>
            <a:r>
              <a:rPr kumimoji="0" sz="1200" b="0" i="0" u="none" strike="noStrike" kern="1200" cap="none" spc="-15"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Collaborative</a:t>
            </a:r>
            <a:endParaRPr kumimoji="0"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5" name="Rectangle 4"/>
          <p:cNvSpPr/>
          <p:nvPr/>
        </p:nvSpPr>
        <p:spPr>
          <a:xfrm>
            <a:off x="5609041" y="5588636"/>
            <a:ext cx="5622052" cy="95410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444C55"/>
                </a:solidFill>
                <a:effectLst/>
                <a:uLnTx/>
                <a:uFillTx/>
                <a:latin typeface="Arial" panose="020B0604020202020204"/>
                <a:ea typeface="+mn-ea"/>
                <a:cs typeface="+mn-cs"/>
                <a:hlinkClick r:id="rId3"/>
              </a:rPr>
              <a:t>MNO-OB Sustainability Plan</a:t>
            </a:r>
            <a:endParaRPr kumimoji="0" lang="en-US" sz="2800" b="0" i="0" u="none" strike="noStrike" kern="1200" cap="none" spc="0" normalizeH="0" baseline="0" noProof="0" dirty="0" smtClean="0">
              <a:ln>
                <a:noFill/>
              </a:ln>
              <a:solidFill>
                <a:srgbClr val="444C5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444C55"/>
                </a:solidFill>
                <a:effectLst/>
                <a:uLnTx/>
                <a:uFillTx/>
                <a:latin typeface="Arial" panose="020B0604020202020204"/>
                <a:ea typeface="+mn-ea"/>
                <a:cs typeface="+mn-cs"/>
                <a:hlinkClick r:id="rId4"/>
              </a:rPr>
              <a:t>MNO-Neonatal </a:t>
            </a:r>
            <a:r>
              <a:rPr kumimoji="0" lang="en-US" sz="2800" b="0" i="0" u="none" strike="noStrike" kern="1200" cap="none" spc="0" normalizeH="0" baseline="0" noProof="0" dirty="0">
                <a:ln>
                  <a:noFill/>
                </a:ln>
                <a:solidFill>
                  <a:srgbClr val="444C55"/>
                </a:solidFill>
                <a:effectLst/>
                <a:uLnTx/>
                <a:uFillTx/>
                <a:latin typeface="Arial" panose="020B0604020202020204"/>
                <a:ea typeface="+mn-ea"/>
                <a:cs typeface="+mn-cs"/>
                <a:hlinkClick r:id="rId4"/>
              </a:rPr>
              <a:t>Sustainability </a:t>
            </a:r>
            <a:r>
              <a:rPr kumimoji="0" lang="en-US" sz="2800" b="0" i="0" u="none" strike="noStrike" kern="1200" cap="none" spc="0" normalizeH="0" baseline="0" noProof="0" dirty="0" smtClean="0">
                <a:ln>
                  <a:noFill/>
                </a:ln>
                <a:solidFill>
                  <a:srgbClr val="444C55"/>
                </a:solidFill>
                <a:effectLst/>
                <a:uLnTx/>
                <a:uFillTx/>
                <a:latin typeface="Arial" panose="020B0604020202020204"/>
                <a:ea typeface="+mn-ea"/>
                <a:cs typeface="+mn-cs"/>
                <a:hlinkClick r:id="rId4"/>
              </a:rPr>
              <a:t>Plan</a:t>
            </a:r>
            <a:endParaRPr kumimoji="0" lang="en-US" sz="2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8" name="TextBox 7"/>
          <p:cNvSpPr txBox="1"/>
          <p:nvPr/>
        </p:nvSpPr>
        <p:spPr>
          <a:xfrm>
            <a:off x="5975350" y="890791"/>
            <a:ext cx="299260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Important for ALL hospitals to  to submit a sustainability plan, very brief outline of how hospital will sustain optimal care for moms with OUD, regardless of where teams are in the initiative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291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91975" y="119897"/>
            <a:ext cx="8331474" cy="994168"/>
          </a:xfrm>
          <a:prstGeom prst="roundRect">
            <a:avLst/>
          </a:prstGeom>
        </p:spPr>
        <p:style>
          <a:lnRef idx="2">
            <a:schemeClr val="accent6"/>
          </a:lnRef>
          <a:fillRef idx="1">
            <a:schemeClr val="lt1"/>
          </a:fillRef>
          <a:effectRef idx="0">
            <a:schemeClr val="accent6"/>
          </a:effectRef>
          <a:fontRef idx="minor">
            <a:schemeClr val="dk1"/>
          </a:fontRef>
        </p:style>
        <p:txBody>
          <a:bodyPr>
            <a:normAutofit/>
          </a:bodyPr>
          <a:lstStyle/>
          <a:p>
            <a:pPr algn="l" eaLnBrk="1" hangingPunct="1"/>
            <a:r>
              <a:rPr lang="en-US" altLang="en-US" sz="2800" b="1" dirty="0">
                <a:solidFill>
                  <a:srgbClr val="F58466"/>
                </a:solidFill>
                <a:latin typeface="Goudy Old Style" pitchFamily="18" charset="0"/>
              </a:rPr>
              <a:t>MNO-OB Initiative Aims: </a:t>
            </a:r>
            <a:r>
              <a:rPr lang="en-US" altLang="en-US" sz="2800" b="1" dirty="0" smtClean="0">
                <a:solidFill>
                  <a:srgbClr val="F58466"/>
                </a:solidFill>
                <a:latin typeface="Goudy Old Style" pitchFamily="18" charset="0"/>
              </a:rPr>
              <a:t>101 </a:t>
            </a:r>
            <a:r>
              <a:rPr lang="en-US" altLang="en-US" sz="2800" b="1" dirty="0">
                <a:solidFill>
                  <a:srgbClr val="F58466"/>
                </a:solidFill>
                <a:latin typeface="Goudy Old Style" pitchFamily="18" charset="0"/>
              </a:rPr>
              <a:t>hospital teams </a:t>
            </a:r>
            <a:r>
              <a:rPr lang="en-US" altLang="en-US" sz="2800" b="1" dirty="0" smtClean="0">
                <a:solidFill>
                  <a:srgbClr val="F58466"/>
                </a:solidFill>
                <a:latin typeface="Goudy Old Style" pitchFamily="18" charset="0"/>
              </a:rPr>
              <a:t>launched in 2018 to provide optimal perinatal OUD care </a:t>
            </a:r>
            <a:endParaRPr lang="en-US" altLang="en-US" sz="2800" b="1" dirty="0">
              <a:solidFill>
                <a:srgbClr val="F58466"/>
              </a:solidFill>
              <a:latin typeface="Goudy Old Style" pitchFamily="18" charset="0"/>
            </a:endParaRPr>
          </a:p>
        </p:txBody>
      </p:sp>
      <p:sp>
        <p:nvSpPr>
          <p:cNvPr id="6" name="Rectangle 5"/>
          <p:cNvSpPr/>
          <p:nvPr/>
        </p:nvSpPr>
        <p:spPr>
          <a:xfrm>
            <a:off x="7573001" y="1506223"/>
            <a:ext cx="2070116" cy="181588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≥70%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Medication Assisted Treatment</a:t>
            </a:r>
          </a:p>
        </p:txBody>
      </p:sp>
      <p:sp>
        <p:nvSpPr>
          <p:cNvPr id="14" name="Rectangle 13"/>
          <p:cNvSpPr/>
          <p:nvPr/>
        </p:nvSpPr>
        <p:spPr>
          <a:xfrm>
            <a:off x="4563699" y="1123437"/>
            <a:ext cx="2523448" cy="181588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≥70%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BH/Recovery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Treatment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Services</a:t>
            </a:r>
          </a:p>
        </p:txBody>
      </p:sp>
      <p:sp>
        <p:nvSpPr>
          <p:cNvPr id="15" name="Rectangle 14"/>
          <p:cNvSpPr/>
          <p:nvPr/>
        </p:nvSpPr>
        <p:spPr>
          <a:xfrm>
            <a:off x="976859" y="1381430"/>
            <a:ext cx="3580853" cy="138499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≥80%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Universal Validated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OUD Screening</a:t>
            </a:r>
          </a:p>
        </p:txBody>
      </p:sp>
      <p:sp>
        <p:nvSpPr>
          <p:cNvPr id="16" name="Rectangle 15"/>
          <p:cNvSpPr/>
          <p:nvPr/>
        </p:nvSpPr>
        <p:spPr>
          <a:xfrm>
            <a:off x="1477202" y="3774164"/>
            <a:ext cx="3358613" cy="138499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≥70%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OUD Clinical Care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Checklist</a:t>
            </a:r>
          </a:p>
        </p:txBody>
      </p:sp>
      <p:sp>
        <p:nvSpPr>
          <p:cNvPr id="17" name="Rectangle 16"/>
          <p:cNvSpPr/>
          <p:nvPr/>
        </p:nvSpPr>
        <p:spPr>
          <a:xfrm>
            <a:off x="7217503" y="4010263"/>
            <a:ext cx="3320140" cy="138499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≥80%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Patient Education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0"/>
                <a:solidFill>
                  <a:srgbClr val="444C55"/>
                </a:solidFill>
                <a:effectLst>
                  <a:outerShdw blurRad="38100" dist="19050" dir="2700000" algn="tl" rotWithShape="0">
                    <a:srgbClr val="444C55">
                      <a:alpha val="40000"/>
                    </a:srgbClr>
                  </a:outerShdw>
                </a:effectLst>
                <a:uLnTx/>
                <a:uFillTx/>
                <a:latin typeface="Arial" panose="020B0604020202020204"/>
                <a:ea typeface="+mn-ea"/>
                <a:cs typeface="+mn-cs"/>
              </a:rPr>
              <a:t>OUD/NAS</a:t>
            </a:r>
          </a:p>
        </p:txBody>
      </p:sp>
      <p:sp>
        <p:nvSpPr>
          <p:cNvPr id="21" name="TextBox 20"/>
          <p:cNvSpPr txBox="1"/>
          <p:nvPr/>
        </p:nvSpPr>
        <p:spPr>
          <a:xfrm>
            <a:off x="1341984" y="2603496"/>
            <a:ext cx="220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4C55"/>
                </a:solidFill>
                <a:effectLst/>
                <a:uLnTx/>
                <a:uFillTx/>
                <a:latin typeface="Arial" panose="020B0604020202020204"/>
                <a:ea typeface="+mn-ea"/>
                <a:cs typeface="+mn-cs"/>
              </a:rPr>
              <a:t>Prenatal &amp;</a:t>
            </a:r>
          </a:p>
        </p:txBody>
      </p:sp>
      <p:sp>
        <p:nvSpPr>
          <p:cNvPr id="24" name="TextBox 23"/>
          <p:cNvSpPr txBox="1"/>
          <p:nvPr/>
        </p:nvSpPr>
        <p:spPr>
          <a:xfrm>
            <a:off x="1939874" y="2911741"/>
            <a:ext cx="2602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4C55"/>
                </a:solidFill>
                <a:effectLst/>
                <a:uLnTx/>
                <a:uFillTx/>
                <a:latin typeface="Arial" panose="020B0604020202020204"/>
                <a:ea typeface="+mn-ea"/>
                <a:cs typeface="+mn-cs"/>
              </a:rPr>
              <a:t>Labor &amp; Delivery</a:t>
            </a:r>
          </a:p>
        </p:txBody>
      </p:sp>
      <p:sp>
        <p:nvSpPr>
          <p:cNvPr id="27" name="TextBox 26"/>
          <p:cNvSpPr txBox="1"/>
          <p:nvPr/>
        </p:nvSpPr>
        <p:spPr>
          <a:xfrm>
            <a:off x="2028124" y="5215867"/>
            <a:ext cx="28076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4C55"/>
                </a:solidFill>
                <a:effectLst/>
                <a:uLnTx/>
                <a:uFillTx/>
                <a:latin typeface="Arial" panose="020B0604020202020204"/>
                <a:ea typeface="+mn-ea"/>
                <a:cs typeface="+mn-cs"/>
              </a:rPr>
              <a:t>Narcan</a:t>
            </a:r>
            <a:r>
              <a:rPr kumimoji="0" lang="en-US" sz="2400" b="0" i="0" u="none" strike="noStrike" kern="1200" cap="none" spc="0" normalizeH="0" baseline="0" noProof="0" dirty="0">
                <a:ln>
                  <a:noFill/>
                </a:ln>
                <a:solidFill>
                  <a:srgbClr val="444C55"/>
                </a:solidFill>
                <a:effectLst/>
                <a:uLnTx/>
                <a:uFillTx/>
                <a:latin typeface="Arial" panose="020B0604020202020204"/>
                <a:ea typeface="+mn-ea"/>
                <a:cs typeface="+mn-cs"/>
              </a:rPr>
              <a:t> provided</a:t>
            </a:r>
          </a:p>
        </p:txBody>
      </p:sp>
      <p:sp>
        <p:nvSpPr>
          <p:cNvPr id="28" name="TextBox 27"/>
          <p:cNvSpPr txBox="1"/>
          <p:nvPr/>
        </p:nvSpPr>
        <p:spPr>
          <a:xfrm>
            <a:off x="2484976" y="5604024"/>
            <a:ext cx="32263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4C55"/>
                </a:solidFill>
                <a:effectLst/>
                <a:uLnTx/>
                <a:uFillTx/>
                <a:latin typeface="Arial" panose="020B0604020202020204"/>
                <a:ea typeface="+mn-ea"/>
                <a:cs typeface="+mn-cs"/>
              </a:rPr>
              <a:t>Hepatitis C screen</a:t>
            </a:r>
          </a:p>
        </p:txBody>
      </p:sp>
      <p:sp>
        <p:nvSpPr>
          <p:cNvPr id="29" name="TextBox 28"/>
          <p:cNvSpPr txBox="1"/>
          <p:nvPr/>
        </p:nvSpPr>
        <p:spPr>
          <a:xfrm>
            <a:off x="6891900" y="5310362"/>
            <a:ext cx="323688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4C55"/>
                </a:solidFill>
                <a:effectLst/>
                <a:uLnTx/>
                <a:uFillTx/>
                <a:latin typeface="Arial" panose="020B0604020202020204"/>
                <a:ea typeface="+mn-ea"/>
                <a:cs typeface="+mn-cs"/>
              </a:rPr>
              <a:t>Counseling/Materials</a:t>
            </a:r>
          </a:p>
        </p:txBody>
      </p:sp>
      <p:sp>
        <p:nvSpPr>
          <p:cNvPr id="30" name="TextBox 29"/>
          <p:cNvSpPr txBox="1"/>
          <p:nvPr/>
        </p:nvSpPr>
        <p:spPr>
          <a:xfrm>
            <a:off x="7534900" y="5695350"/>
            <a:ext cx="2996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4C55"/>
                </a:solidFill>
                <a:effectLst/>
                <a:uLnTx/>
                <a:uFillTx/>
                <a:latin typeface="Arial" panose="020B0604020202020204"/>
                <a:ea typeface="+mn-ea"/>
                <a:cs typeface="+mn-cs"/>
              </a:rPr>
              <a:t>Neo/</a:t>
            </a:r>
            <a:r>
              <a:rPr kumimoji="0" lang="en-US" sz="2400" b="0" i="0" u="none" strike="noStrike" kern="1200" cap="none" spc="0" normalizeH="0" baseline="0" noProof="0" dirty="0" err="1">
                <a:ln>
                  <a:noFill/>
                </a:ln>
                <a:solidFill>
                  <a:srgbClr val="444C55"/>
                </a:solidFill>
                <a:effectLst/>
                <a:uLnTx/>
                <a:uFillTx/>
                <a:latin typeface="Arial" panose="020B0604020202020204"/>
                <a:ea typeface="+mn-ea"/>
                <a:cs typeface="+mn-cs"/>
              </a:rPr>
              <a:t>Peds</a:t>
            </a:r>
            <a:r>
              <a:rPr kumimoji="0" lang="en-US" sz="2400" b="0" i="0" u="none" strike="noStrike" kern="1200" cap="none" spc="0" normalizeH="0" baseline="0" noProof="0" dirty="0">
                <a:ln>
                  <a:noFill/>
                </a:ln>
                <a:solidFill>
                  <a:srgbClr val="444C55"/>
                </a:solidFill>
                <a:effectLst/>
                <a:uLnTx/>
                <a:uFillTx/>
                <a:latin typeface="Arial" panose="020B0604020202020204"/>
                <a:ea typeface="+mn-ea"/>
                <a:cs typeface="+mn-cs"/>
              </a:rPr>
              <a:t> Consult</a:t>
            </a:r>
          </a:p>
        </p:txBody>
      </p:sp>
      <p:pic>
        <p:nvPicPr>
          <p:cNvPr id="23" name="Picture 2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9371" y="2949063"/>
            <a:ext cx="1978346" cy="2967520"/>
          </a:xfrm>
          <a:prstGeom prst="ellipse">
            <a:avLst/>
          </a:prstGeom>
          <a:ln w="63500" cap="rnd">
            <a:solidFill>
              <a:srgbClr val="333333"/>
            </a:solidFill>
          </a:ln>
          <a:effectLst/>
        </p:spPr>
      </p:pic>
    </p:spTree>
    <p:extLst>
      <p:ext uri="{BB962C8B-B14F-4D97-AF65-F5344CB8AC3E}">
        <p14:creationId xmlns:p14="http://schemas.microsoft.com/office/powerpoint/2010/main" val="2544275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graphicFrame>
        <p:nvGraphicFramePr>
          <p:cNvPr id="3" name="object 3"/>
          <p:cNvGraphicFramePr>
            <a:graphicFrameLocks noGrp="1"/>
          </p:cNvGraphicFramePr>
          <p:nvPr/>
        </p:nvGraphicFramePr>
        <p:xfrm>
          <a:off x="1877867" y="1803043"/>
          <a:ext cx="8663940" cy="3607535"/>
        </p:xfrm>
        <a:graphic>
          <a:graphicData uri="http://schemas.openxmlformats.org/drawingml/2006/table">
            <a:tbl>
              <a:tblPr firstRow="1" bandRow="1">
                <a:tableStyleId>{2D5ABB26-0587-4C30-8999-92F81FD0307C}</a:tableStyleId>
              </a:tblPr>
              <a:tblGrid>
                <a:gridCol w="8663940">
                  <a:extLst>
                    <a:ext uri="{9D8B030D-6E8A-4147-A177-3AD203B41FA5}">
                      <a16:colId xmlns:a16="http://schemas.microsoft.com/office/drawing/2014/main" val="20000"/>
                    </a:ext>
                  </a:extLst>
                </a:gridCol>
              </a:tblGrid>
              <a:tr h="391066">
                <a:tc>
                  <a:txBody>
                    <a:bodyPr/>
                    <a:lstStyle/>
                    <a:p>
                      <a:pPr marL="252095" algn="ctr">
                        <a:lnSpc>
                          <a:spcPts val="2810"/>
                        </a:lnSpc>
                      </a:pPr>
                      <a:r>
                        <a:rPr sz="2400" b="1" spc="-5" dirty="0">
                          <a:solidFill>
                            <a:srgbClr val="444B54"/>
                          </a:solidFill>
                          <a:latin typeface="Calibri"/>
                          <a:cs typeface="Calibri"/>
                        </a:rPr>
                        <a:t>All</a:t>
                      </a:r>
                      <a:r>
                        <a:rPr sz="2400" b="1" spc="-85" dirty="0">
                          <a:solidFill>
                            <a:srgbClr val="444B54"/>
                          </a:solidFill>
                          <a:latin typeface="Calibri"/>
                          <a:cs typeface="Calibri"/>
                        </a:rPr>
                        <a:t> </a:t>
                      </a:r>
                      <a:r>
                        <a:rPr sz="2400" b="1" spc="-25" dirty="0">
                          <a:solidFill>
                            <a:srgbClr val="444B54"/>
                          </a:solidFill>
                          <a:latin typeface="Calibri"/>
                          <a:cs typeface="Calibri"/>
                        </a:rPr>
                        <a:t>Data</a:t>
                      </a:r>
                      <a:r>
                        <a:rPr sz="2400" b="1" spc="-65" dirty="0">
                          <a:solidFill>
                            <a:srgbClr val="444B54"/>
                          </a:solidFill>
                          <a:latin typeface="Calibri"/>
                          <a:cs typeface="Calibri"/>
                        </a:rPr>
                        <a:t> </a:t>
                      </a:r>
                      <a:r>
                        <a:rPr sz="2400" b="1" spc="-20" dirty="0">
                          <a:solidFill>
                            <a:srgbClr val="444B54"/>
                          </a:solidFill>
                          <a:latin typeface="Calibri"/>
                          <a:cs typeface="Calibri"/>
                        </a:rPr>
                        <a:t>Submitted</a:t>
                      </a:r>
                      <a:endParaRPr sz="2400">
                        <a:latin typeface="Calibri"/>
                        <a:cs typeface="Calibri"/>
                      </a:endParaRPr>
                    </a:p>
                  </a:txBody>
                  <a:tcPr marL="0" marR="0" marT="0" marB="0">
                    <a:lnL w="12700">
                      <a:solidFill>
                        <a:srgbClr val="4F81BB"/>
                      </a:solidFill>
                      <a:prstDash val="solid"/>
                    </a:lnL>
                    <a:lnR w="12700">
                      <a:solidFill>
                        <a:srgbClr val="4F81BB"/>
                      </a:solidFill>
                      <a:prstDash val="solid"/>
                    </a:lnR>
                    <a:lnT w="12700">
                      <a:solidFill>
                        <a:srgbClr val="4F81BB"/>
                      </a:solidFill>
                      <a:prstDash val="solid"/>
                    </a:lnT>
                    <a:lnB w="28575">
                      <a:solidFill>
                        <a:srgbClr val="4F81BB"/>
                      </a:solidFill>
                      <a:prstDash val="solid"/>
                    </a:lnB>
                  </a:tcPr>
                </a:tc>
                <a:extLst>
                  <a:ext uri="{0D108BD9-81ED-4DB2-BD59-A6C34878D82A}">
                    <a16:rowId xmlns:a16="http://schemas.microsoft.com/office/drawing/2014/main" val="10000"/>
                  </a:ext>
                </a:extLst>
              </a:tr>
              <a:tr h="391066">
                <a:tc>
                  <a:txBody>
                    <a:bodyPr/>
                    <a:lstStyle/>
                    <a:p>
                      <a:pPr marL="544195" algn="ctr">
                        <a:lnSpc>
                          <a:spcPts val="2805"/>
                        </a:lnSpc>
                      </a:pPr>
                      <a:r>
                        <a:rPr sz="2400" b="1" dirty="0">
                          <a:solidFill>
                            <a:srgbClr val="444B54"/>
                          </a:solidFill>
                          <a:latin typeface="Calibri"/>
                          <a:cs typeface="Calibri"/>
                        </a:rPr>
                        <a:t>+</a:t>
                      </a:r>
                      <a:endParaRPr sz="2400">
                        <a:latin typeface="Calibri"/>
                        <a:cs typeface="Calibri"/>
                      </a:endParaRPr>
                    </a:p>
                  </a:txBody>
                  <a:tcPr marL="0" marR="0" marT="0" marB="0">
                    <a:lnL w="12700">
                      <a:solidFill>
                        <a:srgbClr val="4F81BB"/>
                      </a:solidFill>
                      <a:prstDash val="solid"/>
                    </a:lnL>
                    <a:lnR w="12700">
                      <a:solidFill>
                        <a:srgbClr val="4F81BB"/>
                      </a:solidFill>
                      <a:prstDash val="solid"/>
                    </a:lnR>
                    <a:lnT w="28575">
                      <a:solidFill>
                        <a:srgbClr val="4F81BB"/>
                      </a:solidFill>
                      <a:prstDash val="solid"/>
                    </a:lnT>
                    <a:lnB w="12700">
                      <a:solidFill>
                        <a:srgbClr val="4F81BB"/>
                      </a:solidFill>
                      <a:prstDash val="solid"/>
                    </a:lnB>
                    <a:solidFill>
                      <a:srgbClr val="DBE4F0"/>
                    </a:solidFill>
                  </a:tcPr>
                </a:tc>
                <a:extLst>
                  <a:ext uri="{0D108BD9-81ED-4DB2-BD59-A6C34878D82A}">
                    <a16:rowId xmlns:a16="http://schemas.microsoft.com/office/drawing/2014/main" val="10001"/>
                  </a:ext>
                </a:extLst>
              </a:tr>
              <a:tr h="1217168">
                <a:tc>
                  <a:txBody>
                    <a:bodyPr/>
                    <a:lstStyle/>
                    <a:p>
                      <a:pPr marL="416559" algn="ctr">
                        <a:lnSpc>
                          <a:spcPts val="2805"/>
                        </a:lnSpc>
                      </a:pPr>
                      <a:r>
                        <a:rPr sz="2400" b="1" dirty="0">
                          <a:solidFill>
                            <a:srgbClr val="444B54"/>
                          </a:solidFill>
                          <a:latin typeface="Calibri"/>
                          <a:cs typeface="Calibri"/>
                        </a:rPr>
                        <a:t>6</a:t>
                      </a:r>
                      <a:r>
                        <a:rPr sz="2400" b="1" spc="-30" dirty="0">
                          <a:solidFill>
                            <a:srgbClr val="444B54"/>
                          </a:solidFill>
                          <a:latin typeface="Calibri"/>
                          <a:cs typeface="Calibri"/>
                        </a:rPr>
                        <a:t> </a:t>
                      </a:r>
                      <a:r>
                        <a:rPr sz="2400" b="1" spc="-20" dirty="0">
                          <a:solidFill>
                            <a:srgbClr val="444B54"/>
                          </a:solidFill>
                          <a:latin typeface="Calibri"/>
                          <a:cs typeface="Calibri"/>
                        </a:rPr>
                        <a:t>Structure</a:t>
                      </a:r>
                      <a:r>
                        <a:rPr sz="2400" b="1" spc="5" dirty="0">
                          <a:solidFill>
                            <a:srgbClr val="444B54"/>
                          </a:solidFill>
                          <a:latin typeface="Calibri"/>
                          <a:cs typeface="Calibri"/>
                        </a:rPr>
                        <a:t> </a:t>
                      </a:r>
                      <a:r>
                        <a:rPr sz="2400" b="1" spc="-15" dirty="0">
                          <a:solidFill>
                            <a:srgbClr val="444B54"/>
                          </a:solidFill>
                          <a:latin typeface="Calibri"/>
                          <a:cs typeface="Calibri"/>
                        </a:rPr>
                        <a:t>Measures</a:t>
                      </a:r>
                      <a:r>
                        <a:rPr sz="2400" b="1" spc="-25" dirty="0">
                          <a:solidFill>
                            <a:srgbClr val="444B54"/>
                          </a:solidFill>
                          <a:latin typeface="Calibri"/>
                          <a:cs typeface="Calibri"/>
                        </a:rPr>
                        <a:t> </a:t>
                      </a:r>
                      <a:r>
                        <a:rPr sz="2400" b="1" spc="-5" dirty="0">
                          <a:solidFill>
                            <a:srgbClr val="444B54"/>
                          </a:solidFill>
                          <a:latin typeface="Calibri"/>
                          <a:cs typeface="Calibri"/>
                        </a:rPr>
                        <a:t>In</a:t>
                      </a:r>
                      <a:r>
                        <a:rPr sz="2400" b="1" dirty="0">
                          <a:solidFill>
                            <a:srgbClr val="444B54"/>
                          </a:solidFill>
                          <a:latin typeface="Calibri"/>
                          <a:cs typeface="Calibri"/>
                        </a:rPr>
                        <a:t> </a:t>
                      </a:r>
                      <a:r>
                        <a:rPr sz="2400" b="1" spc="-5" dirty="0">
                          <a:solidFill>
                            <a:srgbClr val="444B54"/>
                          </a:solidFill>
                          <a:latin typeface="Calibri"/>
                          <a:cs typeface="Calibri"/>
                        </a:rPr>
                        <a:t>Place</a:t>
                      </a:r>
                      <a:endParaRPr sz="2400">
                        <a:latin typeface="Calibri"/>
                        <a:cs typeface="Calibri"/>
                      </a:endParaRPr>
                    </a:p>
                    <a:p>
                      <a:pPr marL="15875" algn="ctr">
                        <a:lnSpc>
                          <a:spcPct val="100000"/>
                        </a:lnSpc>
                        <a:spcBef>
                          <a:spcPts val="240"/>
                        </a:spcBef>
                      </a:pPr>
                      <a:r>
                        <a:rPr sz="2400" spc="-25" dirty="0">
                          <a:solidFill>
                            <a:srgbClr val="444B54"/>
                          </a:solidFill>
                          <a:latin typeface="Calibri"/>
                          <a:cs typeface="Calibri"/>
                        </a:rPr>
                        <a:t>(Prenatal</a:t>
                      </a:r>
                      <a:r>
                        <a:rPr sz="2400" spc="-75" dirty="0">
                          <a:solidFill>
                            <a:srgbClr val="444B54"/>
                          </a:solidFill>
                          <a:latin typeface="Calibri"/>
                          <a:cs typeface="Calibri"/>
                        </a:rPr>
                        <a:t> </a:t>
                      </a:r>
                      <a:r>
                        <a:rPr sz="2400" spc="-15" dirty="0">
                          <a:solidFill>
                            <a:srgbClr val="444B54"/>
                          </a:solidFill>
                          <a:latin typeface="Calibri"/>
                          <a:cs typeface="Calibri"/>
                        </a:rPr>
                        <a:t>Screening,</a:t>
                      </a:r>
                      <a:r>
                        <a:rPr sz="2400" spc="-60" dirty="0">
                          <a:solidFill>
                            <a:srgbClr val="444B54"/>
                          </a:solidFill>
                          <a:latin typeface="Calibri"/>
                          <a:cs typeface="Calibri"/>
                        </a:rPr>
                        <a:t> </a:t>
                      </a:r>
                      <a:r>
                        <a:rPr sz="2400" spc="-15" dirty="0">
                          <a:solidFill>
                            <a:srgbClr val="444B54"/>
                          </a:solidFill>
                          <a:latin typeface="Calibri"/>
                          <a:cs typeface="Calibri"/>
                        </a:rPr>
                        <a:t>L&amp;D</a:t>
                      </a:r>
                      <a:r>
                        <a:rPr sz="2400" spc="-35" dirty="0">
                          <a:solidFill>
                            <a:srgbClr val="444B54"/>
                          </a:solidFill>
                          <a:latin typeface="Calibri"/>
                          <a:cs typeface="Calibri"/>
                        </a:rPr>
                        <a:t> </a:t>
                      </a:r>
                      <a:r>
                        <a:rPr sz="2400" spc="-15" dirty="0">
                          <a:solidFill>
                            <a:srgbClr val="444B54"/>
                          </a:solidFill>
                          <a:latin typeface="Calibri"/>
                          <a:cs typeface="Calibri"/>
                        </a:rPr>
                        <a:t>Screening,</a:t>
                      </a:r>
                      <a:r>
                        <a:rPr sz="2400" spc="-65" dirty="0">
                          <a:solidFill>
                            <a:srgbClr val="444B54"/>
                          </a:solidFill>
                          <a:latin typeface="Calibri"/>
                          <a:cs typeface="Calibri"/>
                        </a:rPr>
                        <a:t> </a:t>
                      </a:r>
                      <a:r>
                        <a:rPr sz="2400" spc="-60" dirty="0">
                          <a:solidFill>
                            <a:srgbClr val="444B54"/>
                          </a:solidFill>
                          <a:latin typeface="Calibri"/>
                          <a:cs typeface="Calibri"/>
                        </a:rPr>
                        <a:t>SBIRT,</a:t>
                      </a:r>
                      <a:r>
                        <a:rPr sz="2400" spc="-70" dirty="0">
                          <a:solidFill>
                            <a:srgbClr val="444B54"/>
                          </a:solidFill>
                          <a:latin typeface="Calibri"/>
                          <a:cs typeface="Calibri"/>
                        </a:rPr>
                        <a:t> </a:t>
                      </a:r>
                      <a:r>
                        <a:rPr sz="2400" spc="-15" dirty="0">
                          <a:solidFill>
                            <a:srgbClr val="444B54"/>
                          </a:solidFill>
                          <a:latin typeface="Calibri"/>
                          <a:cs typeface="Calibri"/>
                        </a:rPr>
                        <a:t>Mapping</a:t>
                      </a:r>
                      <a:endParaRPr sz="2400">
                        <a:latin typeface="Calibri"/>
                        <a:cs typeface="Calibri"/>
                      </a:endParaRPr>
                    </a:p>
                    <a:p>
                      <a:pPr marL="5715" algn="ctr">
                        <a:lnSpc>
                          <a:spcPct val="100000"/>
                        </a:lnSpc>
                        <a:spcBef>
                          <a:spcPts val="430"/>
                        </a:spcBef>
                      </a:pPr>
                      <a:r>
                        <a:rPr sz="2400" spc="-20" dirty="0">
                          <a:solidFill>
                            <a:srgbClr val="444B54"/>
                          </a:solidFill>
                          <a:latin typeface="Calibri"/>
                          <a:cs typeface="Calibri"/>
                        </a:rPr>
                        <a:t>Resources,</a:t>
                      </a:r>
                      <a:r>
                        <a:rPr sz="2400" spc="-70" dirty="0">
                          <a:solidFill>
                            <a:srgbClr val="444B54"/>
                          </a:solidFill>
                          <a:latin typeface="Calibri"/>
                          <a:cs typeface="Calibri"/>
                        </a:rPr>
                        <a:t> </a:t>
                      </a:r>
                      <a:r>
                        <a:rPr sz="2400" spc="-15" dirty="0">
                          <a:solidFill>
                            <a:srgbClr val="444B54"/>
                          </a:solidFill>
                          <a:latin typeface="Calibri"/>
                          <a:cs typeface="Calibri"/>
                        </a:rPr>
                        <a:t>OUD</a:t>
                      </a:r>
                      <a:r>
                        <a:rPr sz="2400" spc="-40" dirty="0">
                          <a:solidFill>
                            <a:srgbClr val="444B54"/>
                          </a:solidFill>
                          <a:latin typeface="Calibri"/>
                          <a:cs typeface="Calibri"/>
                        </a:rPr>
                        <a:t> </a:t>
                      </a:r>
                      <a:r>
                        <a:rPr sz="2400" spc="-25" dirty="0">
                          <a:solidFill>
                            <a:srgbClr val="444B54"/>
                          </a:solidFill>
                          <a:latin typeface="Calibri"/>
                          <a:cs typeface="Calibri"/>
                        </a:rPr>
                        <a:t>Protocol,</a:t>
                      </a:r>
                      <a:r>
                        <a:rPr sz="2400" spc="-65" dirty="0">
                          <a:solidFill>
                            <a:srgbClr val="444B54"/>
                          </a:solidFill>
                          <a:latin typeface="Calibri"/>
                          <a:cs typeface="Calibri"/>
                        </a:rPr>
                        <a:t> </a:t>
                      </a:r>
                      <a:r>
                        <a:rPr sz="2400" spc="-30" dirty="0">
                          <a:solidFill>
                            <a:srgbClr val="444B54"/>
                          </a:solidFill>
                          <a:latin typeface="Calibri"/>
                          <a:cs typeface="Calibri"/>
                        </a:rPr>
                        <a:t>Patient</a:t>
                      </a:r>
                      <a:r>
                        <a:rPr sz="2400" spc="-70" dirty="0">
                          <a:solidFill>
                            <a:srgbClr val="444B54"/>
                          </a:solidFill>
                          <a:latin typeface="Calibri"/>
                          <a:cs typeface="Calibri"/>
                        </a:rPr>
                        <a:t> </a:t>
                      </a:r>
                      <a:r>
                        <a:rPr sz="2400" spc="-25" dirty="0">
                          <a:solidFill>
                            <a:srgbClr val="444B54"/>
                          </a:solidFill>
                          <a:latin typeface="Calibri"/>
                          <a:cs typeface="Calibri"/>
                        </a:rPr>
                        <a:t>Education)</a:t>
                      </a:r>
                      <a:endParaRPr sz="2400">
                        <a:latin typeface="Calibri"/>
                        <a:cs typeface="Calibri"/>
                      </a:endParaRPr>
                    </a:p>
                  </a:txBody>
                  <a:tcPr marL="0" marR="0" marT="0" marB="0">
                    <a:lnL w="12700">
                      <a:solidFill>
                        <a:srgbClr val="4F81BB"/>
                      </a:solidFill>
                      <a:prstDash val="solid"/>
                    </a:lnL>
                    <a:lnR w="12700">
                      <a:solidFill>
                        <a:srgbClr val="4F81BB"/>
                      </a:solidFill>
                      <a:prstDash val="solid"/>
                    </a:lnR>
                    <a:lnT w="12700">
                      <a:solidFill>
                        <a:srgbClr val="4F81BB"/>
                      </a:solidFill>
                      <a:prstDash val="solid"/>
                    </a:lnT>
                    <a:lnB w="12700">
                      <a:solidFill>
                        <a:srgbClr val="4F81BB"/>
                      </a:solidFill>
                      <a:prstDash val="solid"/>
                    </a:lnB>
                  </a:tcPr>
                </a:tc>
                <a:extLst>
                  <a:ext uri="{0D108BD9-81ED-4DB2-BD59-A6C34878D82A}">
                    <a16:rowId xmlns:a16="http://schemas.microsoft.com/office/drawing/2014/main" val="10002"/>
                  </a:ext>
                </a:extLst>
              </a:tr>
              <a:tr h="391067">
                <a:tc>
                  <a:txBody>
                    <a:bodyPr/>
                    <a:lstStyle/>
                    <a:p>
                      <a:pPr marL="544195" algn="ctr">
                        <a:lnSpc>
                          <a:spcPts val="2810"/>
                        </a:lnSpc>
                      </a:pPr>
                      <a:r>
                        <a:rPr sz="2400" b="1" dirty="0">
                          <a:solidFill>
                            <a:srgbClr val="444B54"/>
                          </a:solidFill>
                          <a:latin typeface="Calibri"/>
                          <a:cs typeface="Calibri"/>
                        </a:rPr>
                        <a:t>+</a:t>
                      </a:r>
                      <a:endParaRPr sz="2400">
                        <a:latin typeface="Calibri"/>
                        <a:cs typeface="Calibri"/>
                      </a:endParaRPr>
                    </a:p>
                  </a:txBody>
                  <a:tcPr marL="0" marR="0" marT="0" marB="0">
                    <a:lnL w="12700">
                      <a:solidFill>
                        <a:srgbClr val="4F81BB"/>
                      </a:solidFill>
                      <a:prstDash val="solid"/>
                    </a:lnL>
                    <a:lnR w="12700">
                      <a:solidFill>
                        <a:srgbClr val="4F81BB"/>
                      </a:solidFill>
                      <a:prstDash val="solid"/>
                    </a:lnR>
                    <a:lnT w="12700">
                      <a:solidFill>
                        <a:srgbClr val="4F81BB"/>
                      </a:solidFill>
                      <a:prstDash val="solid"/>
                    </a:lnT>
                    <a:lnB w="12700">
                      <a:solidFill>
                        <a:srgbClr val="4F81BB"/>
                      </a:solidFill>
                      <a:prstDash val="solid"/>
                    </a:lnB>
                    <a:solidFill>
                      <a:srgbClr val="DBE4F0"/>
                    </a:solidFill>
                  </a:tcPr>
                </a:tc>
                <a:extLst>
                  <a:ext uri="{0D108BD9-81ED-4DB2-BD59-A6C34878D82A}">
                    <a16:rowId xmlns:a16="http://schemas.microsoft.com/office/drawing/2014/main" val="10003"/>
                  </a:ext>
                </a:extLst>
              </a:tr>
              <a:tr h="1217168">
                <a:tc>
                  <a:txBody>
                    <a:bodyPr/>
                    <a:lstStyle/>
                    <a:p>
                      <a:pPr marL="43815" algn="ctr">
                        <a:lnSpc>
                          <a:spcPts val="2805"/>
                        </a:lnSpc>
                      </a:pPr>
                      <a:r>
                        <a:rPr sz="2400" b="1" u="heavy" spc="-15" dirty="0">
                          <a:solidFill>
                            <a:srgbClr val="444B54"/>
                          </a:solidFill>
                          <a:uFill>
                            <a:solidFill>
                              <a:srgbClr val="000000"/>
                            </a:solidFill>
                          </a:uFill>
                          <a:latin typeface="Calibri"/>
                          <a:cs typeface="Calibri"/>
                        </a:rPr>
                        <a:t> </a:t>
                      </a:r>
                      <a:r>
                        <a:rPr sz="2400" b="1" u="heavy" spc="-5" dirty="0">
                          <a:solidFill>
                            <a:srgbClr val="444B54"/>
                          </a:solidFill>
                          <a:uFill>
                            <a:solidFill>
                              <a:srgbClr val="000000"/>
                            </a:solidFill>
                          </a:uFill>
                          <a:latin typeface="Calibri"/>
                          <a:cs typeface="Calibri"/>
                        </a:rPr>
                        <a:t>All</a:t>
                      </a:r>
                      <a:r>
                        <a:rPr sz="2400" b="1" spc="-35" dirty="0">
                          <a:solidFill>
                            <a:srgbClr val="444B54"/>
                          </a:solidFill>
                          <a:latin typeface="Calibri"/>
                          <a:cs typeface="Calibri"/>
                        </a:rPr>
                        <a:t> </a:t>
                      </a:r>
                      <a:r>
                        <a:rPr sz="2400" b="1" spc="-15" dirty="0">
                          <a:solidFill>
                            <a:srgbClr val="444B54"/>
                          </a:solidFill>
                          <a:latin typeface="Calibri"/>
                          <a:cs typeface="Calibri"/>
                        </a:rPr>
                        <a:t>Process</a:t>
                      </a:r>
                      <a:r>
                        <a:rPr sz="2400" b="1" spc="-35" dirty="0">
                          <a:solidFill>
                            <a:srgbClr val="444B54"/>
                          </a:solidFill>
                          <a:latin typeface="Calibri"/>
                          <a:cs typeface="Calibri"/>
                        </a:rPr>
                        <a:t> </a:t>
                      </a:r>
                      <a:r>
                        <a:rPr sz="2400" b="1" spc="-15" dirty="0">
                          <a:solidFill>
                            <a:srgbClr val="444B54"/>
                          </a:solidFill>
                          <a:latin typeface="Calibri"/>
                          <a:cs typeface="Calibri"/>
                        </a:rPr>
                        <a:t>Measure</a:t>
                      </a:r>
                      <a:r>
                        <a:rPr sz="2400" b="1" spc="-25" dirty="0">
                          <a:solidFill>
                            <a:srgbClr val="444B54"/>
                          </a:solidFill>
                          <a:latin typeface="Calibri"/>
                          <a:cs typeface="Calibri"/>
                        </a:rPr>
                        <a:t> </a:t>
                      </a:r>
                      <a:r>
                        <a:rPr sz="2400" b="1" spc="-15" dirty="0">
                          <a:solidFill>
                            <a:srgbClr val="444B54"/>
                          </a:solidFill>
                          <a:latin typeface="Calibri"/>
                          <a:cs typeface="Calibri"/>
                        </a:rPr>
                        <a:t>goals </a:t>
                      </a:r>
                      <a:r>
                        <a:rPr sz="2400" b="1" spc="-20" dirty="0">
                          <a:solidFill>
                            <a:srgbClr val="444B54"/>
                          </a:solidFill>
                          <a:latin typeface="Calibri"/>
                          <a:cs typeface="Calibri"/>
                        </a:rPr>
                        <a:t>met</a:t>
                      </a:r>
                      <a:endParaRPr sz="2400">
                        <a:latin typeface="Calibri"/>
                        <a:cs typeface="Calibri"/>
                      </a:endParaRPr>
                    </a:p>
                    <a:p>
                      <a:pPr marL="5080" algn="ctr">
                        <a:lnSpc>
                          <a:spcPct val="100000"/>
                        </a:lnSpc>
                        <a:spcBef>
                          <a:spcPts val="240"/>
                        </a:spcBef>
                      </a:pPr>
                      <a:r>
                        <a:rPr sz="2400" spc="-5" dirty="0">
                          <a:solidFill>
                            <a:srgbClr val="444B54"/>
                          </a:solidFill>
                          <a:latin typeface="Calibri"/>
                          <a:cs typeface="Calibri"/>
                        </a:rPr>
                        <a:t>&gt;70%</a:t>
                      </a:r>
                      <a:r>
                        <a:rPr sz="2400" spc="-40" dirty="0">
                          <a:solidFill>
                            <a:srgbClr val="444B54"/>
                          </a:solidFill>
                          <a:latin typeface="Calibri"/>
                          <a:cs typeface="Calibri"/>
                        </a:rPr>
                        <a:t> </a:t>
                      </a:r>
                      <a:r>
                        <a:rPr sz="2400" spc="-75" dirty="0">
                          <a:solidFill>
                            <a:srgbClr val="444B54"/>
                          </a:solidFill>
                          <a:latin typeface="Calibri"/>
                          <a:cs typeface="Calibri"/>
                        </a:rPr>
                        <a:t>MAT</a:t>
                      </a:r>
                      <a:r>
                        <a:rPr sz="2400" spc="-35" dirty="0">
                          <a:solidFill>
                            <a:srgbClr val="444B54"/>
                          </a:solidFill>
                          <a:latin typeface="Calibri"/>
                          <a:cs typeface="Calibri"/>
                        </a:rPr>
                        <a:t> </a:t>
                      </a:r>
                      <a:r>
                        <a:rPr sz="2400" dirty="0">
                          <a:solidFill>
                            <a:srgbClr val="444B54"/>
                          </a:solidFill>
                          <a:latin typeface="Calibri"/>
                          <a:cs typeface="Calibri"/>
                        </a:rPr>
                        <a:t>&amp;</a:t>
                      </a:r>
                      <a:r>
                        <a:rPr sz="2400" spc="-35" dirty="0">
                          <a:solidFill>
                            <a:srgbClr val="444B54"/>
                          </a:solidFill>
                          <a:latin typeface="Calibri"/>
                          <a:cs typeface="Calibri"/>
                        </a:rPr>
                        <a:t> </a:t>
                      </a:r>
                      <a:r>
                        <a:rPr sz="2400" spc="-25" dirty="0">
                          <a:solidFill>
                            <a:srgbClr val="444B54"/>
                          </a:solidFill>
                          <a:latin typeface="Calibri"/>
                          <a:cs typeface="Calibri"/>
                        </a:rPr>
                        <a:t>Recovery</a:t>
                      </a:r>
                      <a:r>
                        <a:rPr sz="2400" spc="-65" dirty="0">
                          <a:solidFill>
                            <a:srgbClr val="444B54"/>
                          </a:solidFill>
                          <a:latin typeface="Calibri"/>
                          <a:cs typeface="Calibri"/>
                        </a:rPr>
                        <a:t> </a:t>
                      </a:r>
                      <a:r>
                        <a:rPr sz="2400" spc="-40" dirty="0">
                          <a:solidFill>
                            <a:srgbClr val="444B54"/>
                          </a:solidFill>
                          <a:latin typeface="Calibri"/>
                          <a:cs typeface="Calibri"/>
                        </a:rPr>
                        <a:t>Treatment</a:t>
                      </a:r>
                      <a:r>
                        <a:rPr sz="2400" spc="-65" dirty="0">
                          <a:solidFill>
                            <a:srgbClr val="444B54"/>
                          </a:solidFill>
                          <a:latin typeface="Calibri"/>
                          <a:cs typeface="Calibri"/>
                        </a:rPr>
                        <a:t> </a:t>
                      </a:r>
                      <a:r>
                        <a:rPr sz="2400" spc="-10" dirty="0">
                          <a:solidFill>
                            <a:srgbClr val="444B54"/>
                          </a:solidFill>
                          <a:latin typeface="Calibri"/>
                          <a:cs typeface="Calibri"/>
                        </a:rPr>
                        <a:t>Services;</a:t>
                      </a:r>
                      <a:r>
                        <a:rPr sz="2400" spc="-70" dirty="0">
                          <a:solidFill>
                            <a:srgbClr val="444B54"/>
                          </a:solidFill>
                          <a:latin typeface="Calibri"/>
                          <a:cs typeface="Calibri"/>
                        </a:rPr>
                        <a:t> </a:t>
                      </a:r>
                      <a:r>
                        <a:rPr sz="2400" spc="-15" dirty="0">
                          <a:solidFill>
                            <a:srgbClr val="444B54"/>
                          </a:solidFill>
                          <a:latin typeface="Calibri"/>
                          <a:cs typeface="Calibri"/>
                        </a:rPr>
                        <a:t>&gt;60%</a:t>
                      </a:r>
                      <a:r>
                        <a:rPr sz="2400" spc="-55" dirty="0">
                          <a:solidFill>
                            <a:srgbClr val="444B54"/>
                          </a:solidFill>
                          <a:latin typeface="Calibri"/>
                          <a:cs typeface="Calibri"/>
                        </a:rPr>
                        <a:t> </a:t>
                      </a:r>
                      <a:r>
                        <a:rPr sz="2400" spc="-25" dirty="0">
                          <a:solidFill>
                            <a:srgbClr val="444B54"/>
                          </a:solidFill>
                          <a:latin typeface="Calibri"/>
                          <a:cs typeface="Calibri"/>
                        </a:rPr>
                        <a:t>Narcan</a:t>
                      </a:r>
                      <a:endParaRPr sz="2400">
                        <a:latin typeface="Calibri"/>
                        <a:cs typeface="Calibri"/>
                      </a:endParaRPr>
                    </a:p>
                    <a:p>
                      <a:pPr marL="97155" algn="ctr">
                        <a:lnSpc>
                          <a:spcPct val="100000"/>
                        </a:lnSpc>
                        <a:spcBef>
                          <a:spcPts val="430"/>
                        </a:spcBef>
                      </a:pPr>
                      <a:r>
                        <a:rPr sz="2400" spc="-15" dirty="0">
                          <a:solidFill>
                            <a:srgbClr val="444B54"/>
                          </a:solidFill>
                          <a:latin typeface="Calibri"/>
                          <a:cs typeface="Calibri"/>
                        </a:rPr>
                        <a:t>Counseling;</a:t>
                      </a:r>
                      <a:r>
                        <a:rPr sz="2400" spc="-75" dirty="0">
                          <a:solidFill>
                            <a:srgbClr val="444B54"/>
                          </a:solidFill>
                          <a:latin typeface="Calibri"/>
                          <a:cs typeface="Calibri"/>
                        </a:rPr>
                        <a:t> </a:t>
                      </a:r>
                      <a:r>
                        <a:rPr sz="2400" spc="-15" dirty="0">
                          <a:solidFill>
                            <a:srgbClr val="444B54"/>
                          </a:solidFill>
                          <a:latin typeface="Calibri"/>
                          <a:cs typeface="Calibri"/>
                        </a:rPr>
                        <a:t>&gt;50%</a:t>
                      </a:r>
                      <a:r>
                        <a:rPr sz="2400" spc="-55" dirty="0">
                          <a:solidFill>
                            <a:srgbClr val="444B54"/>
                          </a:solidFill>
                          <a:latin typeface="Calibri"/>
                          <a:cs typeface="Calibri"/>
                        </a:rPr>
                        <a:t> </a:t>
                      </a:r>
                      <a:r>
                        <a:rPr sz="2400" spc="-25" dirty="0">
                          <a:solidFill>
                            <a:srgbClr val="444B54"/>
                          </a:solidFill>
                          <a:latin typeface="Calibri"/>
                          <a:cs typeface="Calibri"/>
                        </a:rPr>
                        <a:t>Prenatal</a:t>
                      </a:r>
                      <a:r>
                        <a:rPr sz="2400" spc="-65" dirty="0">
                          <a:solidFill>
                            <a:srgbClr val="444B54"/>
                          </a:solidFill>
                          <a:latin typeface="Calibri"/>
                          <a:cs typeface="Calibri"/>
                        </a:rPr>
                        <a:t> </a:t>
                      </a:r>
                      <a:r>
                        <a:rPr sz="2400" spc="-20" dirty="0">
                          <a:solidFill>
                            <a:srgbClr val="444B54"/>
                          </a:solidFill>
                          <a:latin typeface="Calibri"/>
                          <a:cs typeface="Calibri"/>
                        </a:rPr>
                        <a:t>Screening</a:t>
                      </a:r>
                      <a:endParaRPr sz="2400">
                        <a:latin typeface="Calibri"/>
                        <a:cs typeface="Calibri"/>
                      </a:endParaRPr>
                    </a:p>
                  </a:txBody>
                  <a:tcPr marL="0" marR="0" marT="0" marB="0">
                    <a:lnL w="12700">
                      <a:solidFill>
                        <a:srgbClr val="4F81BB"/>
                      </a:solidFill>
                      <a:prstDash val="solid"/>
                    </a:lnL>
                    <a:lnR w="12700">
                      <a:solidFill>
                        <a:srgbClr val="4F81BB"/>
                      </a:solidFill>
                      <a:prstDash val="solid"/>
                    </a:lnR>
                    <a:lnT w="12700">
                      <a:solidFill>
                        <a:srgbClr val="4F81BB"/>
                      </a:solidFill>
                      <a:prstDash val="solid"/>
                    </a:lnT>
                    <a:lnB w="12700">
                      <a:solidFill>
                        <a:srgbClr val="4F81BB"/>
                      </a:solidFill>
                      <a:prstDash val="solid"/>
                    </a:lnB>
                  </a:tcPr>
                </a:tc>
                <a:extLst>
                  <a:ext uri="{0D108BD9-81ED-4DB2-BD59-A6C34878D82A}">
                    <a16:rowId xmlns:a16="http://schemas.microsoft.com/office/drawing/2014/main" val="10004"/>
                  </a:ext>
                </a:extLst>
              </a:tr>
            </a:tbl>
          </a:graphicData>
        </a:graphic>
      </p:graphicFrame>
      <p:sp>
        <p:nvSpPr>
          <p:cNvPr id="4" name="object 4"/>
          <p:cNvSpPr txBox="1">
            <a:spLocks noGrp="1"/>
          </p:cNvSpPr>
          <p:nvPr>
            <p:ph type="title"/>
          </p:nvPr>
        </p:nvSpPr>
        <p:spPr>
          <a:xfrm>
            <a:off x="576371" y="170345"/>
            <a:ext cx="6815029" cy="1120820"/>
          </a:xfrm>
          <a:prstGeom prst="rect">
            <a:avLst/>
          </a:prstGeom>
        </p:spPr>
        <p:txBody>
          <a:bodyPr vert="horz" wrap="square" lIns="0" tIns="12700" rIns="0" bIns="0" rtlCol="0">
            <a:spAutoFit/>
          </a:bodyPr>
          <a:lstStyle/>
          <a:p>
            <a:pPr marL="12700" marR="5080" indent="-351155">
              <a:spcBef>
                <a:spcPts val="100"/>
              </a:spcBef>
            </a:pPr>
            <a:r>
              <a:rPr sz="3600" b="0" u="none" spc="-5" dirty="0">
                <a:solidFill>
                  <a:srgbClr val="444B54"/>
                </a:solidFill>
                <a:latin typeface="Arial"/>
                <a:cs typeface="Arial"/>
              </a:rPr>
              <a:t>MNO-OB Excellence Award Criteria for Optimal OUD Care</a:t>
            </a: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577595" y="2051304"/>
            <a:ext cx="909827" cy="880871"/>
          </a:xfrm>
          <a:prstGeom prst="rect">
            <a:avLst/>
          </a:prstGeom>
        </p:spPr>
      </p:pic>
      <p:pic>
        <p:nvPicPr>
          <p:cNvPr id="6" name="object 6"/>
          <p:cNvPicPr/>
          <p:nvPr/>
        </p:nvPicPr>
        <p:blipFill>
          <a:blip r:embed="rId3" cstate="print"/>
          <a:stretch>
            <a:fillRect/>
          </a:stretch>
        </p:blipFill>
        <p:spPr>
          <a:xfrm>
            <a:off x="577595" y="3151632"/>
            <a:ext cx="909827" cy="880871"/>
          </a:xfrm>
          <a:prstGeom prst="rect">
            <a:avLst/>
          </a:prstGeom>
        </p:spPr>
      </p:pic>
      <p:pic>
        <p:nvPicPr>
          <p:cNvPr id="7" name="object 7"/>
          <p:cNvPicPr/>
          <p:nvPr/>
        </p:nvPicPr>
        <p:blipFill>
          <a:blip r:embed="rId3" cstate="print"/>
          <a:stretch>
            <a:fillRect/>
          </a:stretch>
        </p:blipFill>
        <p:spPr>
          <a:xfrm>
            <a:off x="577595" y="4227588"/>
            <a:ext cx="909827" cy="880859"/>
          </a:xfrm>
          <a:prstGeom prst="rect">
            <a:avLst/>
          </a:prstGeom>
        </p:spPr>
      </p:pic>
      <p:pic>
        <p:nvPicPr>
          <p:cNvPr id="17" name="object 17"/>
          <p:cNvPicPr/>
          <p:nvPr/>
        </p:nvPicPr>
        <p:blipFill>
          <a:blip r:embed="rId2" cstate="email">
            <a:extLst>
              <a:ext uri="{28A0092B-C50C-407E-A947-70E740481C1C}">
                <a14:useLocalDpi xmlns:a14="http://schemas.microsoft.com/office/drawing/2010/main"/>
              </a:ext>
            </a:extLst>
          </a:blip>
          <a:stretch>
            <a:fillRect/>
          </a:stretch>
        </p:blipFill>
        <p:spPr>
          <a:xfrm>
            <a:off x="10671047" y="2051304"/>
            <a:ext cx="909827" cy="880871"/>
          </a:xfrm>
          <a:prstGeom prst="rect">
            <a:avLst/>
          </a:prstGeom>
        </p:spPr>
      </p:pic>
      <p:pic>
        <p:nvPicPr>
          <p:cNvPr id="18" name="object 18"/>
          <p:cNvPicPr/>
          <p:nvPr/>
        </p:nvPicPr>
        <p:blipFill>
          <a:blip r:embed="rId3" cstate="print"/>
          <a:stretch>
            <a:fillRect/>
          </a:stretch>
        </p:blipFill>
        <p:spPr>
          <a:xfrm>
            <a:off x="10671047" y="3151632"/>
            <a:ext cx="909827" cy="880871"/>
          </a:xfrm>
          <a:prstGeom prst="rect">
            <a:avLst/>
          </a:prstGeom>
        </p:spPr>
      </p:pic>
      <p:pic>
        <p:nvPicPr>
          <p:cNvPr id="19" name="object 19"/>
          <p:cNvPicPr/>
          <p:nvPr/>
        </p:nvPicPr>
        <p:blipFill>
          <a:blip r:embed="rId3" cstate="print"/>
          <a:stretch>
            <a:fillRect/>
          </a:stretch>
        </p:blipFill>
        <p:spPr>
          <a:xfrm>
            <a:off x="10671047" y="4227588"/>
            <a:ext cx="909827" cy="880859"/>
          </a:xfrm>
          <a:prstGeom prst="rect">
            <a:avLst/>
          </a:prstGeom>
        </p:spPr>
      </p:pic>
      <p:sp>
        <p:nvSpPr>
          <p:cNvPr id="11" name="Rectangle 10"/>
          <p:cNvSpPr/>
          <p:nvPr/>
        </p:nvSpPr>
        <p:spPr>
          <a:xfrm>
            <a:off x="2554069" y="5462729"/>
            <a:ext cx="80136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a:rPr>
              <a:t>Submit</a:t>
            </a:r>
            <a:r>
              <a:rPr kumimoji="0" lang="en-US" sz="2800" b="1" i="0" u="none" strike="noStrike" kern="1200" cap="none" spc="0" normalizeH="0" noProof="0" dirty="0" smtClean="0">
                <a:ln>
                  <a:noFill/>
                </a:ln>
                <a:solidFill>
                  <a:prstClr val="black"/>
                </a:solidFill>
                <a:effectLst/>
                <a:uLnTx/>
                <a:uFillTx/>
                <a:latin typeface="Calibri"/>
              </a:rPr>
              <a:t> Data by October 15</a:t>
            </a:r>
            <a:r>
              <a:rPr kumimoji="0" lang="en-US" sz="2800" b="1" i="0" u="none" strike="noStrike" kern="1200" cap="none" spc="0" normalizeH="0" baseline="30000" noProof="0" dirty="0" smtClean="0">
                <a:ln>
                  <a:noFill/>
                </a:ln>
                <a:solidFill>
                  <a:prstClr val="black"/>
                </a:solidFill>
                <a:effectLst/>
                <a:uLnTx/>
                <a:uFillTx/>
                <a:latin typeface="Calibri"/>
              </a:rPr>
              <a:t>th</a:t>
            </a:r>
            <a:r>
              <a:rPr lang="en-US" sz="2800" b="1" dirty="0">
                <a:solidFill>
                  <a:prstClr val="black"/>
                </a:solidFill>
                <a:latin typeface="Calibri"/>
              </a:rPr>
              <a:t> </a:t>
            </a:r>
            <a:r>
              <a:rPr lang="en-US" sz="2800" b="1" dirty="0" smtClean="0">
                <a:solidFill>
                  <a:prstClr val="black"/>
                </a:solidFill>
                <a:latin typeface="Calibri"/>
              </a:rPr>
              <a:t>to qualify for an award!</a:t>
            </a:r>
            <a:endParaRPr kumimoji="0" lang="en-US" sz="2800" b="1" i="0" u="none" strike="noStrike" kern="1200" cap="none" spc="0" normalizeH="0" baseline="0" noProof="0" dirty="0" smtClean="0">
              <a:ln>
                <a:noFill/>
              </a:ln>
              <a:solidFill>
                <a:prstClr val="black"/>
              </a:solidFill>
              <a:effectLst/>
              <a:uLnTx/>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by Delivery (Jan – May 2021)</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1200" y="1524000"/>
            <a:ext cx="7778619" cy="4672195"/>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15</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127882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RTS by Delivery (Jan – May 2021)</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16</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7" name="Content Placeholder 6"/>
          <p:cNvPicPr>
            <a:picLocks noGrp="1" noChangeAspect="1"/>
          </p:cNvPicPr>
          <p:nvPr>
            <p:ph idx="1"/>
          </p:nvPr>
        </p:nvPicPr>
        <p:blipFill>
          <a:blip r:embed="rId2"/>
          <a:stretch>
            <a:fillRect/>
          </a:stretch>
        </p:blipFill>
        <p:spPr>
          <a:xfrm>
            <a:off x="2209800" y="1524000"/>
            <a:ext cx="7543800" cy="4534306"/>
          </a:xfrm>
          <a:prstGeom prst="rect">
            <a:avLst/>
          </a:prstGeom>
        </p:spPr>
      </p:pic>
    </p:spTree>
    <p:extLst>
      <p:ext uri="{BB962C8B-B14F-4D97-AF65-F5344CB8AC3E}">
        <p14:creationId xmlns:p14="http://schemas.microsoft.com/office/powerpoint/2010/main" val="36173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&amp; RTS by Delivery Discharge</a:t>
            </a:r>
            <a:endParaRPr lang="en-US"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05000" y="1447800"/>
            <a:ext cx="8252735" cy="5050883"/>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17</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73458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Narcan</a:t>
            </a:r>
            <a:r>
              <a:rPr lang="en-US" dirty="0" smtClean="0"/>
              <a:t> Counseling (Jan – May 2021)</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18</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1200" y="1447800"/>
            <a:ext cx="7696200" cy="4791223"/>
          </a:xfrm>
          <a:prstGeom prst="rect">
            <a:avLst/>
          </a:prstGeom>
        </p:spPr>
      </p:pic>
    </p:spTree>
    <p:extLst>
      <p:ext uri="{BB962C8B-B14F-4D97-AF65-F5344CB8AC3E}">
        <p14:creationId xmlns:p14="http://schemas.microsoft.com/office/powerpoint/2010/main" val="239007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Narcan</a:t>
            </a:r>
            <a:r>
              <a:rPr lang="en-US" dirty="0" smtClean="0"/>
              <a:t> Counseling</a:t>
            </a:r>
            <a:endParaRPr lang="en-US" dirty="0"/>
          </a:p>
        </p:txBody>
      </p:sp>
      <p:pic>
        <p:nvPicPr>
          <p:cNvPr id="6" name="Content Placeholder 5"/>
          <p:cNvPicPr>
            <a:picLocks noGrp="1" noChangeAspect="1"/>
          </p:cNvPicPr>
          <p:nvPr>
            <p:ph idx="1"/>
          </p:nvPr>
        </p:nvPicPr>
        <p:blipFill>
          <a:blip r:embed="rId2"/>
          <a:stretch>
            <a:fillRect/>
          </a:stretch>
        </p:blipFill>
        <p:spPr>
          <a:xfrm>
            <a:off x="1905000" y="1447800"/>
            <a:ext cx="7459196" cy="4908550"/>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19</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13446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7898"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3" name="object 3"/>
          <p:cNvSpPr txBox="1">
            <a:spLocks noGrp="1"/>
          </p:cNvSpPr>
          <p:nvPr>
            <p:ph type="title"/>
          </p:nvPr>
        </p:nvSpPr>
        <p:spPr>
          <a:xfrm>
            <a:off x="688340" y="666210"/>
            <a:ext cx="3355975" cy="635000"/>
          </a:xfrm>
          <a:prstGeom prst="rect">
            <a:avLst/>
          </a:prstGeom>
        </p:spPr>
        <p:txBody>
          <a:bodyPr vert="horz" wrap="square" lIns="0" tIns="12065" rIns="0" bIns="0" rtlCol="0">
            <a:spAutoFit/>
          </a:bodyPr>
          <a:lstStyle/>
          <a:p>
            <a:pPr marL="12700">
              <a:lnSpc>
                <a:spcPct val="100000"/>
              </a:lnSpc>
              <a:spcBef>
                <a:spcPts val="95"/>
              </a:spcBef>
            </a:pPr>
            <a:r>
              <a:rPr sz="4000" u="none" spc="-5" dirty="0">
                <a:solidFill>
                  <a:srgbClr val="F58466"/>
                </a:solidFill>
                <a:latin typeface="Arial"/>
                <a:cs typeface="Arial"/>
              </a:rPr>
              <a:t>Call</a:t>
            </a:r>
            <a:r>
              <a:rPr sz="4000" u="none" spc="-80" dirty="0">
                <a:solidFill>
                  <a:srgbClr val="F58466"/>
                </a:solidFill>
                <a:latin typeface="Arial"/>
                <a:cs typeface="Arial"/>
              </a:rPr>
              <a:t> </a:t>
            </a:r>
            <a:r>
              <a:rPr sz="4000" u="none" spc="-5" dirty="0">
                <a:solidFill>
                  <a:srgbClr val="F58466"/>
                </a:solidFill>
                <a:latin typeface="Arial"/>
                <a:cs typeface="Arial"/>
              </a:rPr>
              <a:t>Overview</a:t>
            </a:r>
            <a:endParaRPr sz="4000">
              <a:latin typeface="Arial"/>
              <a:cs typeface="Arial"/>
            </a:endParaRPr>
          </a:p>
        </p:txBody>
      </p:sp>
      <p:sp>
        <p:nvSpPr>
          <p:cNvPr id="4" name="object 4"/>
          <p:cNvSpPr txBox="1"/>
          <p:nvPr/>
        </p:nvSpPr>
        <p:spPr>
          <a:xfrm>
            <a:off x="787866" y="1483232"/>
            <a:ext cx="9803933" cy="3314369"/>
          </a:xfrm>
          <a:prstGeom prst="rect">
            <a:avLst/>
          </a:prstGeom>
        </p:spPr>
        <p:txBody>
          <a:bodyPr vert="horz" wrap="square" lIns="0" tIns="102235" rIns="0" bIns="0" rtlCol="0">
            <a:spAutoFit/>
          </a:bodyPr>
          <a:lstStyle/>
          <a:p>
            <a:pPr marL="241300" indent="-228600">
              <a:lnSpc>
                <a:spcPct val="100000"/>
              </a:lnSpc>
              <a:spcBef>
                <a:spcPts val="805"/>
              </a:spcBef>
              <a:buClr>
                <a:srgbClr val="F58466"/>
              </a:buClr>
              <a:buChar char="•"/>
              <a:tabLst>
                <a:tab pos="241300" algn="l"/>
              </a:tabLst>
            </a:pPr>
            <a:r>
              <a:rPr sz="2400" spc="-5" dirty="0">
                <a:solidFill>
                  <a:srgbClr val="444B54"/>
                </a:solidFill>
                <a:latin typeface="Arial"/>
                <a:cs typeface="Arial"/>
              </a:rPr>
              <a:t>Introductions</a:t>
            </a:r>
            <a:endParaRPr sz="2400" dirty="0">
              <a:latin typeface="Arial"/>
              <a:cs typeface="Arial"/>
            </a:endParaRPr>
          </a:p>
          <a:p>
            <a:pPr marL="241300" indent="-228600">
              <a:lnSpc>
                <a:spcPct val="100000"/>
              </a:lnSpc>
              <a:spcBef>
                <a:spcPts val="710"/>
              </a:spcBef>
              <a:buClr>
                <a:srgbClr val="F58466"/>
              </a:buClr>
              <a:buChar char="•"/>
              <a:tabLst>
                <a:tab pos="241300" algn="l"/>
              </a:tabLst>
            </a:pPr>
            <a:r>
              <a:rPr lang="en-US" sz="2400" spc="-5" dirty="0" smtClean="0">
                <a:solidFill>
                  <a:srgbClr val="444B54"/>
                </a:solidFill>
                <a:latin typeface="Arial"/>
                <a:cs typeface="Arial"/>
              </a:rPr>
              <a:t>Annual Conference </a:t>
            </a:r>
            <a:endParaRPr sz="2400" dirty="0">
              <a:latin typeface="Arial"/>
              <a:cs typeface="Arial"/>
            </a:endParaRPr>
          </a:p>
          <a:p>
            <a:pPr marL="240665" marR="1532890" indent="-228600">
              <a:lnSpc>
                <a:spcPts val="2590"/>
              </a:lnSpc>
              <a:spcBef>
                <a:spcPts val="1045"/>
              </a:spcBef>
              <a:buClr>
                <a:srgbClr val="F58466"/>
              </a:buClr>
              <a:buChar char="•"/>
              <a:tabLst>
                <a:tab pos="241300" algn="l"/>
              </a:tabLst>
            </a:pPr>
            <a:r>
              <a:rPr sz="2400" dirty="0" smtClean="0">
                <a:solidFill>
                  <a:srgbClr val="444B54"/>
                </a:solidFill>
                <a:latin typeface="Arial"/>
                <a:cs typeface="Arial"/>
              </a:rPr>
              <a:t>MNO-OB</a:t>
            </a:r>
            <a:r>
              <a:rPr sz="2400" spc="-40" dirty="0" smtClean="0">
                <a:solidFill>
                  <a:srgbClr val="444B54"/>
                </a:solidFill>
                <a:latin typeface="Arial"/>
                <a:cs typeface="Arial"/>
              </a:rPr>
              <a:t> </a:t>
            </a:r>
            <a:r>
              <a:rPr sz="2400" spc="-5" dirty="0">
                <a:solidFill>
                  <a:srgbClr val="444B54"/>
                </a:solidFill>
                <a:latin typeface="Arial"/>
                <a:cs typeface="Arial"/>
              </a:rPr>
              <a:t>Finishing</a:t>
            </a:r>
            <a:r>
              <a:rPr sz="2400" spc="25" dirty="0">
                <a:solidFill>
                  <a:srgbClr val="444B54"/>
                </a:solidFill>
                <a:latin typeface="Arial"/>
                <a:cs typeface="Arial"/>
              </a:rPr>
              <a:t> </a:t>
            </a:r>
            <a:r>
              <a:rPr sz="2400" spc="-5" dirty="0">
                <a:solidFill>
                  <a:srgbClr val="444B54"/>
                </a:solidFill>
                <a:latin typeface="Arial"/>
                <a:cs typeface="Arial"/>
              </a:rPr>
              <a:t>Strong</a:t>
            </a:r>
            <a:r>
              <a:rPr sz="2400" spc="-10" dirty="0">
                <a:solidFill>
                  <a:srgbClr val="444B54"/>
                </a:solidFill>
                <a:latin typeface="Arial"/>
                <a:cs typeface="Arial"/>
              </a:rPr>
              <a:t> </a:t>
            </a:r>
            <a:r>
              <a:rPr sz="2400" spc="-5" dirty="0">
                <a:solidFill>
                  <a:srgbClr val="444B54"/>
                </a:solidFill>
                <a:latin typeface="Arial"/>
                <a:cs typeface="Arial"/>
              </a:rPr>
              <a:t>and</a:t>
            </a:r>
            <a:r>
              <a:rPr sz="2400" dirty="0">
                <a:solidFill>
                  <a:srgbClr val="444B54"/>
                </a:solidFill>
                <a:latin typeface="Arial"/>
                <a:cs typeface="Arial"/>
              </a:rPr>
              <a:t> </a:t>
            </a:r>
            <a:r>
              <a:rPr sz="2400" spc="-5" dirty="0">
                <a:solidFill>
                  <a:srgbClr val="444B54"/>
                </a:solidFill>
                <a:latin typeface="Arial"/>
                <a:cs typeface="Arial"/>
              </a:rPr>
              <a:t>Preparing</a:t>
            </a:r>
            <a:r>
              <a:rPr sz="2400" spc="15" dirty="0">
                <a:solidFill>
                  <a:srgbClr val="444B54"/>
                </a:solidFill>
                <a:latin typeface="Arial"/>
                <a:cs typeface="Arial"/>
              </a:rPr>
              <a:t> </a:t>
            </a:r>
            <a:r>
              <a:rPr sz="2400" spc="-5" dirty="0">
                <a:solidFill>
                  <a:srgbClr val="444B54"/>
                </a:solidFill>
                <a:latin typeface="Arial"/>
                <a:cs typeface="Arial"/>
              </a:rPr>
              <a:t>for </a:t>
            </a:r>
            <a:r>
              <a:rPr sz="2400" spc="-655" dirty="0">
                <a:solidFill>
                  <a:srgbClr val="444B54"/>
                </a:solidFill>
                <a:latin typeface="Arial"/>
                <a:cs typeface="Arial"/>
              </a:rPr>
              <a:t> </a:t>
            </a:r>
            <a:r>
              <a:rPr sz="2400" spc="-5" dirty="0" smtClean="0">
                <a:solidFill>
                  <a:srgbClr val="444B54"/>
                </a:solidFill>
                <a:latin typeface="Arial"/>
                <a:cs typeface="Arial"/>
              </a:rPr>
              <a:t>Sustainability</a:t>
            </a:r>
            <a:endParaRPr lang="en-US" sz="2400" spc="-5" dirty="0" smtClean="0">
              <a:solidFill>
                <a:srgbClr val="444B54"/>
              </a:solidFill>
              <a:latin typeface="Arial"/>
              <a:cs typeface="Arial"/>
            </a:endParaRPr>
          </a:p>
          <a:p>
            <a:pPr marL="240665" marR="1532890" indent="-228600">
              <a:lnSpc>
                <a:spcPts val="2590"/>
              </a:lnSpc>
              <a:spcBef>
                <a:spcPts val="1045"/>
              </a:spcBef>
              <a:buClr>
                <a:srgbClr val="F58466"/>
              </a:buClr>
              <a:buChar char="•"/>
              <a:tabLst>
                <a:tab pos="241300" algn="l"/>
              </a:tabLst>
            </a:pPr>
            <a:r>
              <a:rPr lang="en-US" sz="2400" spc="-5" dirty="0" smtClean="0">
                <a:solidFill>
                  <a:srgbClr val="444B54"/>
                </a:solidFill>
                <a:latin typeface="Arial"/>
                <a:cs typeface="Arial"/>
              </a:rPr>
              <a:t>Guest Speaker</a:t>
            </a:r>
            <a:r>
              <a:rPr lang="en-US" sz="2400" spc="-5" dirty="0">
                <a:solidFill>
                  <a:srgbClr val="444B54"/>
                </a:solidFill>
                <a:latin typeface="Arial"/>
                <a:cs typeface="Arial"/>
              </a:rPr>
              <a:t>: </a:t>
            </a:r>
            <a:r>
              <a:rPr lang="en-US" sz="2400" spc="-5" dirty="0" smtClean="0">
                <a:solidFill>
                  <a:srgbClr val="444B54"/>
                </a:solidFill>
                <a:latin typeface="Arial"/>
                <a:cs typeface="Arial"/>
              </a:rPr>
              <a:t>Connections—Home Visiting</a:t>
            </a:r>
            <a:r>
              <a:rPr lang="en-US" sz="2400" spc="-5" dirty="0">
                <a:solidFill>
                  <a:srgbClr val="444B54"/>
                </a:solidFill>
                <a:latin typeface="Arial"/>
                <a:cs typeface="Arial"/>
              </a:rPr>
              <a:t>, ILPQC Perinatal Care </a:t>
            </a:r>
            <a:r>
              <a:rPr lang="en-US" sz="2400" spc="-5" dirty="0" smtClean="0">
                <a:solidFill>
                  <a:srgbClr val="444B54"/>
                </a:solidFill>
                <a:latin typeface="Arial"/>
                <a:cs typeface="Arial"/>
              </a:rPr>
              <a:t>Providers, and </a:t>
            </a:r>
            <a:r>
              <a:rPr lang="en-US" sz="2400" spc="-5" dirty="0">
                <a:solidFill>
                  <a:srgbClr val="444B54"/>
                </a:solidFill>
                <a:latin typeface="Arial"/>
                <a:cs typeface="Arial"/>
              </a:rPr>
              <a:t>PPW with Substance Use </a:t>
            </a:r>
            <a:r>
              <a:rPr lang="en-US" sz="2400" spc="-5" dirty="0" smtClean="0">
                <a:solidFill>
                  <a:srgbClr val="444B54"/>
                </a:solidFill>
                <a:latin typeface="Arial"/>
                <a:cs typeface="Arial"/>
              </a:rPr>
              <a:t>Disorder</a:t>
            </a:r>
            <a:r>
              <a:rPr lang="en-US" sz="2400" spc="-5" dirty="0">
                <a:solidFill>
                  <a:srgbClr val="444B54"/>
                </a:solidFill>
                <a:latin typeface="Arial"/>
                <a:cs typeface="Arial"/>
              </a:rPr>
              <a:t>; Glendean Burton MPH, BSN, RN, CLC, CRADC (Inactive</a:t>
            </a:r>
            <a:r>
              <a:rPr lang="en-US" sz="2400" spc="-5" dirty="0" smtClean="0">
                <a:solidFill>
                  <a:srgbClr val="444B54"/>
                </a:solidFill>
                <a:latin typeface="Arial"/>
                <a:cs typeface="Arial"/>
              </a:rPr>
              <a:t>)</a:t>
            </a:r>
            <a:endParaRPr sz="2400" dirty="0">
              <a:latin typeface="Arial"/>
              <a:cs typeface="Arial"/>
            </a:endParaRPr>
          </a:p>
          <a:p>
            <a:pPr marL="241300" indent="-228600">
              <a:lnSpc>
                <a:spcPct val="100000"/>
              </a:lnSpc>
              <a:spcBef>
                <a:spcPts val="675"/>
              </a:spcBef>
              <a:buClr>
                <a:srgbClr val="F58466"/>
              </a:buClr>
              <a:buChar char="•"/>
              <a:tabLst>
                <a:tab pos="241300" algn="l"/>
              </a:tabLst>
            </a:pPr>
            <a:r>
              <a:rPr sz="2400" dirty="0">
                <a:solidFill>
                  <a:srgbClr val="444B54"/>
                </a:solidFill>
                <a:latin typeface="Arial"/>
                <a:cs typeface="Arial"/>
              </a:rPr>
              <a:t>MNO-OB</a:t>
            </a:r>
            <a:r>
              <a:rPr sz="2400" spc="-35" dirty="0">
                <a:solidFill>
                  <a:srgbClr val="444B54"/>
                </a:solidFill>
                <a:latin typeface="Arial"/>
                <a:cs typeface="Arial"/>
              </a:rPr>
              <a:t> </a:t>
            </a:r>
            <a:r>
              <a:rPr sz="2400" spc="-5" dirty="0">
                <a:solidFill>
                  <a:srgbClr val="444B54"/>
                </a:solidFill>
                <a:latin typeface="Arial"/>
                <a:cs typeface="Arial"/>
              </a:rPr>
              <a:t>Learning</a:t>
            </a:r>
            <a:r>
              <a:rPr sz="2400" spc="20" dirty="0">
                <a:solidFill>
                  <a:srgbClr val="444B54"/>
                </a:solidFill>
                <a:latin typeface="Arial"/>
                <a:cs typeface="Arial"/>
              </a:rPr>
              <a:t> </a:t>
            </a:r>
            <a:r>
              <a:rPr sz="2400" dirty="0">
                <a:solidFill>
                  <a:srgbClr val="444B54"/>
                </a:solidFill>
                <a:latin typeface="Arial"/>
                <a:cs typeface="Arial"/>
              </a:rPr>
              <a:t>Other</a:t>
            </a:r>
            <a:r>
              <a:rPr sz="2400" spc="-75" dirty="0">
                <a:solidFill>
                  <a:srgbClr val="444B54"/>
                </a:solidFill>
                <a:latin typeface="Arial"/>
                <a:cs typeface="Arial"/>
              </a:rPr>
              <a:t> </a:t>
            </a:r>
            <a:r>
              <a:rPr sz="2400" spc="-60" dirty="0">
                <a:solidFill>
                  <a:srgbClr val="444B54"/>
                </a:solidFill>
                <a:latin typeface="Arial"/>
                <a:cs typeface="Arial"/>
              </a:rPr>
              <a:t>Teams</a:t>
            </a:r>
            <a:r>
              <a:rPr sz="2400" spc="-5" dirty="0">
                <a:solidFill>
                  <a:srgbClr val="444B54"/>
                </a:solidFill>
                <a:latin typeface="Arial"/>
                <a:cs typeface="Arial"/>
              </a:rPr>
              <a:t> Plans</a:t>
            </a:r>
            <a:r>
              <a:rPr sz="2400" spc="5" dirty="0">
                <a:solidFill>
                  <a:srgbClr val="444B54"/>
                </a:solidFill>
                <a:latin typeface="Arial"/>
                <a:cs typeface="Arial"/>
              </a:rPr>
              <a:t> </a:t>
            </a:r>
            <a:r>
              <a:rPr sz="2400" dirty="0">
                <a:solidFill>
                  <a:srgbClr val="444B54"/>
                </a:solidFill>
                <a:latin typeface="Arial"/>
                <a:cs typeface="Arial"/>
              </a:rPr>
              <a:t>for</a:t>
            </a:r>
            <a:r>
              <a:rPr sz="2400" spc="-25" dirty="0">
                <a:solidFill>
                  <a:srgbClr val="444B54"/>
                </a:solidFill>
                <a:latin typeface="Arial"/>
                <a:cs typeface="Arial"/>
              </a:rPr>
              <a:t> </a:t>
            </a:r>
            <a:r>
              <a:rPr sz="2400" spc="-5" dirty="0">
                <a:solidFill>
                  <a:srgbClr val="444B54"/>
                </a:solidFill>
                <a:latin typeface="Arial"/>
                <a:cs typeface="Arial"/>
              </a:rPr>
              <a:t>Sustainability</a:t>
            </a:r>
            <a:endParaRPr sz="24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Screening (Jan – May 2021)</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20</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pic>
        <p:nvPicPr>
          <p:cNvPr id="7" name="Content Placeholder 6"/>
          <p:cNvPicPr>
            <a:picLocks noGrp="1" noChangeAspect="1"/>
          </p:cNvPicPr>
          <p:nvPr>
            <p:ph idx="1"/>
          </p:nvPr>
        </p:nvPicPr>
        <p:blipFill>
          <a:blip r:embed="rId2"/>
          <a:stretch>
            <a:fillRect/>
          </a:stretch>
        </p:blipFill>
        <p:spPr>
          <a:xfrm>
            <a:off x="2286000" y="1447800"/>
            <a:ext cx="7239000" cy="4341475"/>
          </a:xfrm>
          <a:prstGeom prst="rect">
            <a:avLst/>
          </a:prstGeom>
        </p:spPr>
      </p:pic>
    </p:spTree>
    <p:extLst>
      <p:ext uri="{BB962C8B-B14F-4D97-AF65-F5344CB8AC3E}">
        <p14:creationId xmlns:p14="http://schemas.microsoft.com/office/powerpoint/2010/main" val="3823047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Prenatal Screening</a:t>
            </a:r>
            <a:endParaRPr lang="en-US" dirty="0"/>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57400" y="1524000"/>
            <a:ext cx="8215572" cy="4832350"/>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21</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3554852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L&amp;D Screening</a:t>
            </a:r>
            <a:endParaRPr lang="en-US" dirty="0"/>
          </a:p>
        </p:txBody>
      </p:sp>
      <p:pic>
        <p:nvPicPr>
          <p:cNvPr id="6" name="Content Placeholder 5"/>
          <p:cNvPicPr>
            <a:picLocks noGrp="1" noChangeAspect="1"/>
          </p:cNvPicPr>
          <p:nvPr>
            <p:ph idx="1"/>
          </p:nvPr>
        </p:nvPicPr>
        <p:blipFill>
          <a:blip r:embed="rId2"/>
          <a:stretch>
            <a:fillRect/>
          </a:stretch>
        </p:blipFill>
        <p:spPr>
          <a:xfrm>
            <a:off x="1600200" y="1600200"/>
            <a:ext cx="8839200" cy="4598657"/>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22</a:t>
            </a:fld>
            <a:endParaRPr lang="en-US" dirty="0"/>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dirty="0"/>
          </a:p>
        </p:txBody>
      </p:sp>
    </p:spTree>
    <p:extLst>
      <p:ext uri="{BB962C8B-B14F-4D97-AF65-F5344CB8AC3E}">
        <p14:creationId xmlns:p14="http://schemas.microsoft.com/office/powerpoint/2010/main" val="194148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2057400"/>
            <a:ext cx="8477250" cy="575157"/>
          </a:xfrm>
          <a:prstGeom prst="rect">
            <a:avLst/>
          </a:prstGeom>
        </p:spPr>
        <p:txBody>
          <a:bodyPr vert="horz" wrap="square" lIns="0" tIns="74295" rIns="0" bIns="0" rtlCol="0">
            <a:spAutoFit/>
          </a:bodyPr>
          <a:lstStyle/>
          <a:p>
            <a:pPr marL="12700" marR="5080">
              <a:lnSpc>
                <a:spcPts val="3890"/>
              </a:lnSpc>
              <a:spcBef>
                <a:spcPts val="585"/>
              </a:spcBef>
            </a:pPr>
            <a:r>
              <a:rPr lang="en-US" sz="3600" b="0" u="none" spc="-5" dirty="0" smtClean="0">
                <a:solidFill>
                  <a:srgbClr val="444B54"/>
                </a:solidFill>
                <a:latin typeface="Arial"/>
                <a:cs typeface="Arial"/>
              </a:rPr>
              <a:t>Guest Speaker</a:t>
            </a:r>
            <a:endParaRPr sz="3600" dirty="0">
              <a:latin typeface="Arial"/>
              <a:cs typeface="Arial"/>
            </a:endParaRPr>
          </a:p>
        </p:txBody>
      </p:sp>
    </p:spTree>
    <p:extLst>
      <p:ext uri="{BB962C8B-B14F-4D97-AF65-F5344CB8AC3E}">
        <p14:creationId xmlns:p14="http://schemas.microsoft.com/office/powerpoint/2010/main" val="1621332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03E3-5021-4ADE-A2E1-B5AF2FC378B2}"/>
              </a:ext>
            </a:extLst>
          </p:cNvPr>
          <p:cNvSpPr>
            <a:spLocks noGrp="1"/>
          </p:cNvSpPr>
          <p:nvPr>
            <p:ph type="ctrTitle"/>
          </p:nvPr>
        </p:nvSpPr>
        <p:spPr/>
        <p:txBody>
          <a:bodyPr>
            <a:normAutofit fontScale="90000"/>
          </a:bodyPr>
          <a:lstStyle/>
          <a:p>
            <a:r>
              <a:rPr lang="en-US" sz="4400" dirty="0"/>
              <a:t/>
            </a:r>
            <a:br>
              <a:rPr lang="en-US" sz="4400" dirty="0"/>
            </a:br>
            <a:r>
              <a:rPr lang="en-US" sz="6000" dirty="0"/>
              <a:t/>
            </a:r>
            <a:br>
              <a:rPr lang="en-US" sz="6000" dirty="0"/>
            </a:br>
            <a:r>
              <a:rPr lang="en-US" sz="6000" dirty="0"/>
              <a:t/>
            </a:r>
            <a:br>
              <a:rPr lang="en-US" sz="6000" dirty="0"/>
            </a:br>
            <a:r>
              <a:rPr lang="en-US" sz="6000" dirty="0"/>
              <a:t/>
            </a:r>
            <a:br>
              <a:rPr lang="en-US" sz="6000" dirty="0"/>
            </a:br>
            <a:r>
              <a:rPr lang="en-US" dirty="0"/>
              <a:t/>
            </a:r>
            <a:br>
              <a:rPr lang="en-US" dirty="0"/>
            </a:br>
            <a:r>
              <a:rPr lang="en-US" sz="4400" dirty="0"/>
              <a:t/>
            </a:r>
            <a:br>
              <a:rPr lang="en-US" sz="4400" dirty="0"/>
            </a:br>
            <a:r>
              <a:rPr lang="en-US" sz="4400" dirty="0"/>
              <a:t/>
            </a:r>
            <a:br>
              <a:rPr lang="en-US" sz="4400" dirty="0"/>
            </a:br>
            <a:r>
              <a:rPr lang="en-US" sz="6700" dirty="0"/>
              <a:t>Connections—Home </a:t>
            </a:r>
            <a:r>
              <a:rPr lang="en-US" sz="6700" dirty="0" smtClean="0"/>
              <a:t>Visiting, ILPQC Perinatal Care Providers, and PPW with Substance Use Disorder</a:t>
            </a:r>
            <a:endParaRPr lang="en-US" sz="6700" dirty="0"/>
          </a:p>
        </p:txBody>
      </p:sp>
      <p:pic>
        <p:nvPicPr>
          <p:cNvPr id="5" name="image1.png">
            <a:extLst>
              <a:ext uri="{FF2B5EF4-FFF2-40B4-BE49-F238E27FC236}">
                <a16:creationId xmlns:a16="http://schemas.microsoft.com/office/drawing/2014/main" id="{02FC3BC0-87AC-4799-A126-A458692ED633}"/>
              </a:ext>
            </a:extLst>
          </p:cNvPr>
          <p:cNvPicPr/>
          <p:nvPr/>
        </p:nvPicPr>
        <p:blipFill>
          <a:blip r:embed="rId3">
            <a:extLst>
              <a:ext uri="{28A0092B-C50C-407E-A947-70E740481C1C}">
                <a14:useLocalDpi xmlns:a14="http://schemas.microsoft.com/office/drawing/2010/main"/>
              </a:ext>
            </a:extLst>
          </a:blip>
          <a:stretch>
            <a:fillRect/>
          </a:stretch>
        </p:blipFill>
        <p:spPr>
          <a:xfrm>
            <a:off x="9160933" y="203200"/>
            <a:ext cx="3031067" cy="1151467"/>
          </a:xfrm>
          <a:prstGeom prst="rect">
            <a:avLst/>
          </a:prstGeom>
        </p:spPr>
      </p:pic>
      <p:sp>
        <p:nvSpPr>
          <p:cNvPr id="4" name="Subtitle 3"/>
          <p:cNvSpPr>
            <a:spLocks noGrp="1"/>
          </p:cNvSpPr>
          <p:nvPr>
            <p:ph type="subTitle" idx="1"/>
          </p:nvPr>
        </p:nvSpPr>
        <p:spPr/>
        <p:txBody>
          <a:bodyPr/>
          <a:lstStyle/>
          <a:p>
            <a:r>
              <a:rPr lang="en-US" dirty="0" err="1" smtClean="0"/>
              <a:t>Glendean</a:t>
            </a:r>
            <a:r>
              <a:rPr lang="en-US" dirty="0" smtClean="0"/>
              <a:t> Burton MPH, BSN, RN, CLC, CRADC (Inactive)</a:t>
            </a:r>
            <a:endParaRPr lang="en-US" dirty="0"/>
          </a:p>
        </p:txBody>
      </p:sp>
    </p:spTree>
    <p:extLst>
      <p:ext uri="{BB962C8B-B14F-4D97-AF65-F5344CB8AC3E}">
        <p14:creationId xmlns:p14="http://schemas.microsoft.com/office/powerpoint/2010/main" val="3849567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F834-AA6B-4687-ADEA-9BDC3E1A754D}"/>
              </a:ext>
            </a:extLst>
          </p:cNvPr>
          <p:cNvSpPr>
            <a:spLocks noGrp="1"/>
          </p:cNvSpPr>
          <p:nvPr>
            <p:ph type="title"/>
          </p:nvPr>
        </p:nvSpPr>
        <p:spPr/>
        <p:txBody>
          <a:bodyPr/>
          <a:lstStyle/>
          <a:p>
            <a:r>
              <a:rPr lang="en-US" dirty="0"/>
              <a:t>About Early Childhood in Illinois</a:t>
            </a:r>
          </a:p>
        </p:txBody>
      </p:sp>
      <p:sp>
        <p:nvSpPr>
          <p:cNvPr id="5" name="Content Placeholder 4"/>
          <p:cNvSpPr>
            <a:spLocks noGrp="1"/>
          </p:cNvSpPr>
          <p:nvPr>
            <p:ph idx="1"/>
          </p:nvPr>
        </p:nvSpPr>
        <p:spPr/>
        <p:txBody>
          <a:bodyPr>
            <a:normAutofit/>
          </a:bodyPr>
          <a:lstStyle/>
          <a:p>
            <a:pPr lvl="0"/>
            <a:r>
              <a:rPr lang="en-US" b="1" dirty="0"/>
              <a:t>Early Childhood Vision</a:t>
            </a:r>
            <a:r>
              <a:rPr lang="en-US" dirty="0">
                <a:ea typeface="Trebuchet MS" panose="020B0603020202020204" pitchFamily="34" charset="0"/>
              </a:rPr>
              <a:t> (Illinois Early Learning Council)</a:t>
            </a:r>
          </a:p>
          <a:p>
            <a:pPr lvl="1"/>
            <a:r>
              <a:rPr lang="en-US" sz="2400" dirty="0"/>
              <a:t>We </a:t>
            </a:r>
            <a:r>
              <a:rPr lang="en-US" sz="2400" b="1" dirty="0"/>
              <a:t>envision</a:t>
            </a:r>
            <a:r>
              <a:rPr lang="en-US" sz="2400" dirty="0"/>
              <a:t> Illinois as a place where every young child – regardless of race, ethnicity, income, language, geography, ability, immigration status, or other circumstance – receives the strongest possible start to life so they grow up safe, healthy, happy, ready to succeed, and eager to learn.</a:t>
            </a:r>
            <a:r>
              <a:rPr lang="en-US" sz="2400" dirty="0">
                <a:ea typeface="Trebuchet MS" panose="020B0603020202020204" pitchFamily="34" charset="0"/>
              </a:rPr>
              <a:t>. </a:t>
            </a:r>
            <a:endParaRPr lang="en-US" sz="2400" dirty="0"/>
          </a:p>
          <a:p>
            <a:pPr lvl="0"/>
            <a:r>
              <a:rPr lang="en-US" b="1" dirty="0"/>
              <a:t>Key Partners</a:t>
            </a:r>
            <a:r>
              <a:rPr lang="en-US" dirty="0"/>
              <a:t> </a:t>
            </a:r>
          </a:p>
          <a:p>
            <a:pPr lvl="1"/>
            <a:r>
              <a:rPr lang="en-US" sz="2400" dirty="0"/>
              <a:t>IDHS, DCFS, IDPH, ISBE, Head Start State Collaboration Office</a:t>
            </a:r>
          </a:p>
          <a:p>
            <a:endParaRPr lang="en-US" dirty="0"/>
          </a:p>
        </p:txBody>
      </p:sp>
    </p:spTree>
    <p:extLst>
      <p:ext uri="{BB962C8B-B14F-4D97-AF65-F5344CB8AC3E}">
        <p14:creationId xmlns:p14="http://schemas.microsoft.com/office/powerpoint/2010/main" val="110926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82CD-53C5-4631-8FF5-51992B6F7557}"/>
              </a:ext>
            </a:extLst>
          </p:cNvPr>
          <p:cNvSpPr>
            <a:spLocks noGrp="1"/>
          </p:cNvSpPr>
          <p:nvPr>
            <p:ph type="title"/>
          </p:nvPr>
        </p:nvSpPr>
        <p:spPr/>
        <p:txBody>
          <a:bodyPr>
            <a:normAutofit fontScale="90000"/>
          </a:bodyPr>
          <a:lstStyle/>
          <a:p>
            <a:r>
              <a:rPr lang="en-US" dirty="0"/>
              <a:t>About the Maternal, Infant, Early Childhood Home Visiting (MIECHV) Program</a:t>
            </a:r>
          </a:p>
        </p:txBody>
      </p:sp>
      <p:sp>
        <p:nvSpPr>
          <p:cNvPr id="3" name="Content Placeholder 2">
            <a:extLst>
              <a:ext uri="{FF2B5EF4-FFF2-40B4-BE49-F238E27FC236}">
                <a16:creationId xmlns:a16="http://schemas.microsoft.com/office/drawing/2014/main" id="{C64DEE62-FB86-4ABA-8066-038B8B15E22E}"/>
              </a:ext>
            </a:extLst>
          </p:cNvPr>
          <p:cNvSpPr>
            <a:spLocks noGrp="1"/>
          </p:cNvSpPr>
          <p:nvPr>
            <p:ph idx="1"/>
          </p:nvPr>
        </p:nvSpPr>
        <p:spPr/>
        <p:txBody>
          <a:bodyPr/>
          <a:lstStyle/>
          <a:p>
            <a:pPr lvl="0">
              <a:buFont typeface="Arial" panose="020B0604020202020204" pitchFamily="34" charset="0"/>
              <a:buChar char="•"/>
            </a:pPr>
            <a:r>
              <a:rPr lang="en-US" dirty="0"/>
              <a:t>Funding</a:t>
            </a:r>
          </a:p>
          <a:p>
            <a:pPr lvl="1">
              <a:buFont typeface="Arial" panose="020B0604020202020204" pitchFamily="34" charset="0"/>
              <a:buChar char="•"/>
            </a:pPr>
            <a:r>
              <a:rPr lang="en-US" sz="2400" dirty="0"/>
              <a:t>HRSA </a:t>
            </a:r>
          </a:p>
          <a:p>
            <a:pPr lvl="1">
              <a:buFont typeface="Arial" panose="020B0604020202020204" pitchFamily="34" charset="0"/>
              <a:buChar char="•"/>
            </a:pPr>
            <a:r>
              <a:rPr lang="en-US" sz="2400" dirty="0"/>
              <a:t>$8.26M for Illinois in FFY20, overseen by IDHS</a:t>
            </a:r>
          </a:p>
          <a:p>
            <a:pPr lvl="0">
              <a:buFont typeface="Arial" panose="020B0604020202020204" pitchFamily="34" charset="0"/>
              <a:buChar char="•"/>
            </a:pPr>
            <a:r>
              <a:rPr lang="en-US" dirty="0"/>
              <a:t>Goals</a:t>
            </a:r>
          </a:p>
          <a:p>
            <a:pPr marL="971550" lvl="1" indent="-514350">
              <a:buFont typeface="+mj-lt"/>
              <a:buAutoNum type="arabicPeriod"/>
            </a:pPr>
            <a:r>
              <a:rPr lang="en-US" sz="2400" dirty="0"/>
              <a:t>strengthen and improve Title V programs and activities </a:t>
            </a:r>
          </a:p>
          <a:p>
            <a:pPr marL="971550" lvl="1" indent="-514350">
              <a:buFont typeface="+mj-lt"/>
              <a:buAutoNum type="arabicPeriod"/>
            </a:pPr>
            <a:r>
              <a:rPr lang="en-US" sz="2400" dirty="0"/>
              <a:t>improve coordination of services for at-risk communities </a:t>
            </a:r>
          </a:p>
          <a:p>
            <a:pPr marL="971550" lvl="1" indent="-514350">
              <a:buFont typeface="+mj-lt"/>
              <a:buAutoNum type="arabicPeriod"/>
            </a:pPr>
            <a:r>
              <a:rPr lang="en-US" sz="2400" dirty="0"/>
              <a:t>identify and provide comprehensive services to improve outcomes for eligible families who reside in at-risk communities.  </a:t>
            </a:r>
          </a:p>
          <a:p>
            <a:endParaRPr lang="en-US" dirty="0"/>
          </a:p>
        </p:txBody>
      </p:sp>
    </p:spTree>
    <p:extLst>
      <p:ext uri="{BB962C8B-B14F-4D97-AF65-F5344CB8AC3E}">
        <p14:creationId xmlns:p14="http://schemas.microsoft.com/office/powerpoint/2010/main" val="79117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2B57D-5F85-462A-BAD0-53FEEE62D374}"/>
              </a:ext>
            </a:extLst>
          </p:cNvPr>
          <p:cNvSpPr>
            <a:spLocks noGrp="1"/>
          </p:cNvSpPr>
          <p:nvPr>
            <p:ph type="title"/>
          </p:nvPr>
        </p:nvSpPr>
        <p:spPr/>
        <p:txBody>
          <a:bodyPr/>
          <a:lstStyle/>
          <a:p>
            <a:r>
              <a:rPr lang="en-US" dirty="0"/>
              <a:t>Presentation Objectives</a:t>
            </a:r>
          </a:p>
        </p:txBody>
      </p:sp>
      <p:sp>
        <p:nvSpPr>
          <p:cNvPr id="3" name="Content Placeholder 2">
            <a:extLst>
              <a:ext uri="{FF2B5EF4-FFF2-40B4-BE49-F238E27FC236}">
                <a16:creationId xmlns:a16="http://schemas.microsoft.com/office/drawing/2014/main" id="{D893304F-F111-4065-9609-DF16F369F314}"/>
              </a:ext>
            </a:extLst>
          </p:cNvPr>
          <p:cNvSpPr>
            <a:spLocks noGrp="1"/>
          </p:cNvSpPr>
          <p:nvPr>
            <p:ph idx="1"/>
          </p:nvPr>
        </p:nvSpPr>
        <p:spPr/>
        <p:txBody>
          <a:bodyPr/>
          <a:lstStyle/>
          <a:p>
            <a:pPr marL="457200" indent="-457200">
              <a:buFont typeface="+mj-lt"/>
              <a:buAutoNum type="arabicPeriod"/>
            </a:pPr>
            <a:r>
              <a:rPr lang="en-US" dirty="0"/>
              <a:t>Increase understanding of home visiting (HV) services and their effectiveness</a:t>
            </a:r>
          </a:p>
          <a:p>
            <a:pPr marL="457200" indent="-457200">
              <a:buFont typeface="+mj-lt"/>
              <a:buAutoNum type="arabicPeriod"/>
            </a:pPr>
            <a:r>
              <a:rPr lang="en-US" dirty="0"/>
              <a:t>Review MCH outcomes that are shared by health care providers and Maternal, Infant, and Early Childhood Home Visiting (MIECHV) programs</a:t>
            </a:r>
          </a:p>
          <a:p>
            <a:pPr marL="457200" indent="-457200">
              <a:buFont typeface="+mj-lt"/>
              <a:buAutoNum type="arabicPeriod"/>
            </a:pPr>
            <a:r>
              <a:rPr lang="en-US" dirty="0"/>
              <a:t>Provide materials and procedures that </a:t>
            </a:r>
            <a:r>
              <a:rPr lang="en-US" dirty="0" smtClean="0"/>
              <a:t>ILPQC perinatal healthcare providers  can share with staff, </a:t>
            </a:r>
            <a:r>
              <a:rPr lang="en-US" dirty="0"/>
              <a:t>to refer </a:t>
            </a:r>
            <a:r>
              <a:rPr lang="en-US" dirty="0" smtClean="0"/>
              <a:t>PPW with SUD to </a:t>
            </a:r>
            <a:r>
              <a:rPr lang="en-US" dirty="0"/>
              <a:t>local home visiting programs</a:t>
            </a:r>
          </a:p>
          <a:p>
            <a:pPr marL="457200" indent="-457200">
              <a:buFont typeface="+mj-lt"/>
              <a:buAutoNum type="arabicPeriod"/>
            </a:pPr>
            <a:r>
              <a:rPr lang="en-US" dirty="0"/>
              <a:t>Explore how home visiting can partner </a:t>
            </a:r>
            <a:r>
              <a:rPr lang="en-US" dirty="0" smtClean="0"/>
              <a:t>with ILPQC perinatal healthcare providers in the care of PPW with SUD and their babies</a:t>
            </a:r>
            <a:endParaRPr lang="en-US" dirty="0"/>
          </a:p>
          <a:p>
            <a:endParaRPr lang="en-US" dirty="0"/>
          </a:p>
        </p:txBody>
      </p:sp>
    </p:spTree>
    <p:extLst>
      <p:ext uri="{BB962C8B-B14F-4D97-AF65-F5344CB8AC3E}">
        <p14:creationId xmlns:p14="http://schemas.microsoft.com/office/powerpoint/2010/main" val="4108855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5E263C-FB7E-4A3E-AD04-5140CD3D1D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E65ED8C-90F7-4EB0-ACCB-64AEF411E8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F4967C-2DC4-45A1-89E1-5D04D4E53875}"/>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Presentation Outline</a:t>
            </a:r>
          </a:p>
        </p:txBody>
      </p:sp>
      <p:sp>
        <p:nvSpPr>
          <p:cNvPr id="13" name="Rectangle 12">
            <a:extLst>
              <a:ext uri="{FF2B5EF4-FFF2-40B4-BE49-F238E27FC236}">
                <a16:creationId xmlns:a16="http://schemas.microsoft.com/office/drawing/2014/main" id="{6604E3BF-88F7-4D19-BEC9-8486966EA4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43C9BB4-48B9-4DAE-870D-691C6E69C644}"/>
              </a:ext>
            </a:extLst>
          </p:cNvPr>
          <p:cNvGraphicFramePr>
            <a:graphicFrameLocks noGrp="1"/>
          </p:cNvGraphicFramePr>
          <p:nvPr>
            <p:ph idx="1"/>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243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38CA78E7-359D-40DC-AFAB-8287268FC6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8ECA9D09-8011-4ADA-AC83-425AD46E874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1" name="Straight Connector 90">
            <a:extLst>
              <a:ext uri="{FF2B5EF4-FFF2-40B4-BE49-F238E27FC236}">
                <a16:creationId xmlns:a16="http://schemas.microsoft.com/office/drawing/2014/main" id="{12A25E9B-15F8-4123-8275-812AD89E2F3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1F9037C3-85A3-4BCB-88A2-ADB8F64D25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574FB5-C19F-438E-89FD-AAE77F8DFC9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What is home visiting?</a:t>
            </a:r>
          </a:p>
        </p:txBody>
      </p:sp>
      <p:pic>
        <p:nvPicPr>
          <p:cNvPr id="19" name="Picture 18">
            <a:extLst>
              <a:ext uri="{FF2B5EF4-FFF2-40B4-BE49-F238E27FC236}">
                <a16:creationId xmlns:a16="http://schemas.microsoft.com/office/drawing/2014/main" id="{B8599F7C-3A3B-4901-A1E2-8E30A09DC6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76754" y="640080"/>
            <a:ext cx="3230192" cy="3602736"/>
          </a:xfrm>
          <a:prstGeom prst="rect">
            <a:avLst/>
          </a:prstGeom>
        </p:spPr>
      </p:pic>
      <p:sp>
        <p:nvSpPr>
          <p:cNvPr id="95" name="Rectangle 94">
            <a:extLst>
              <a:ext uri="{FF2B5EF4-FFF2-40B4-BE49-F238E27FC236}">
                <a16:creationId xmlns:a16="http://schemas.microsoft.com/office/drawing/2014/main" id="{B69980A3-C206-42F5-BF92-5E9FB6E967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53"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ome0">
            <a:extLst>
              <a:ext uri="{FF2B5EF4-FFF2-40B4-BE49-F238E27FC236}">
                <a16:creationId xmlns:a16="http://schemas.microsoft.com/office/drawing/2014/main" id="{32BDFAEB-4928-4D22-9910-5AD4C5531FFA}"/>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465050" y="640080"/>
            <a:ext cx="3248429" cy="3602736"/>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0B1AC6D6-1B75-4EA6-B60E-DBD2E3F4F8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969"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D98FB6F4-6831-4BEB-B8DE-ACC24128A671}"/>
              </a:ext>
            </a:extLst>
          </p:cNvPr>
          <p:cNvPicPr>
            <a:picLocks noChangeAspect="1"/>
          </p:cNvPicPr>
          <p:nvPr/>
        </p:nvPicPr>
        <p:blipFill rotWithShape="1">
          <a:blip r:embed="rId5" cstate="email">
            <a:extLst>
              <a:ext uri="{28A0092B-C50C-407E-A947-70E740481C1C}">
                <a14:useLocalDpi xmlns:a14="http://schemas.microsoft.com/office/drawing/2010/main"/>
              </a:ext>
              <a:ext uri="{837473B0-CC2E-450A-ABE3-18F120FF3D39}">
                <a1611:picAttrSrcUrl xmlns="" xmlns:a1611="http://schemas.microsoft.com/office/drawing/2016/11/main" r:id="rId6"/>
              </a:ext>
            </a:extLst>
          </a:blip>
          <a:srcRect/>
          <a:stretch/>
        </p:blipFill>
        <p:spPr>
          <a:xfrm>
            <a:off x="8271586" y="640080"/>
            <a:ext cx="3230190" cy="3602736"/>
          </a:xfrm>
          <a:prstGeom prst="rect">
            <a:avLst/>
          </a:prstGeom>
        </p:spPr>
      </p:pic>
      <p:cxnSp>
        <p:nvCxnSpPr>
          <p:cNvPr id="99" name="Straight Connector 98">
            <a:extLst>
              <a:ext uri="{FF2B5EF4-FFF2-40B4-BE49-F238E27FC236}">
                <a16:creationId xmlns:a16="http://schemas.microsoft.com/office/drawing/2014/main" id="{0A9E7251-BA01-4FA8-B283-706FBA6CE25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8224CB75-6074-47E8-ABC3-6651B39FCB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317E8644-19CA-4B48-8CF2-BE1FF1444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656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92050" y="2097175"/>
            <a:ext cx="6508950" cy="566822"/>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44B54"/>
                </a:solidFill>
                <a:latin typeface="Arial"/>
                <a:cs typeface="Arial"/>
              </a:rPr>
              <a:t>ILPQC</a:t>
            </a:r>
            <a:r>
              <a:rPr sz="3600" spc="-20" dirty="0">
                <a:solidFill>
                  <a:srgbClr val="444B54"/>
                </a:solidFill>
                <a:latin typeface="Arial"/>
                <a:cs typeface="Arial"/>
              </a:rPr>
              <a:t> </a:t>
            </a:r>
            <a:r>
              <a:rPr lang="en-US" sz="3600" spc="-5" dirty="0" smtClean="0">
                <a:solidFill>
                  <a:srgbClr val="444B54"/>
                </a:solidFill>
                <a:latin typeface="Arial"/>
                <a:cs typeface="Arial"/>
              </a:rPr>
              <a:t>9</a:t>
            </a:r>
            <a:r>
              <a:rPr lang="en-US" sz="3600" spc="-5" baseline="30000" dirty="0" smtClean="0">
                <a:solidFill>
                  <a:srgbClr val="444B54"/>
                </a:solidFill>
                <a:latin typeface="Arial"/>
                <a:cs typeface="Arial"/>
              </a:rPr>
              <a:t>th</a:t>
            </a:r>
            <a:r>
              <a:rPr lang="en-US" sz="3600" spc="-5" dirty="0" smtClean="0">
                <a:solidFill>
                  <a:srgbClr val="444B54"/>
                </a:solidFill>
                <a:latin typeface="Arial"/>
                <a:cs typeface="Arial"/>
              </a:rPr>
              <a:t> Annual Conference </a:t>
            </a:r>
            <a:endParaRPr sz="36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967C-2DC4-45A1-89E1-5D04D4E53875}"/>
              </a:ext>
            </a:extLst>
          </p:cNvPr>
          <p:cNvSpPr>
            <a:spLocks noGrp="1"/>
          </p:cNvSpPr>
          <p:nvPr>
            <p:ph type="title"/>
          </p:nvPr>
        </p:nvSpPr>
        <p:spPr/>
        <p:txBody>
          <a:bodyPr/>
          <a:lstStyle/>
          <a:p>
            <a:r>
              <a:rPr lang="en-US" dirty="0">
                <a:solidFill>
                  <a:schemeClr val="tx2"/>
                </a:solidFill>
              </a:rPr>
              <a:t>Home Visiting and SDOH</a:t>
            </a:r>
            <a:endParaRPr lang="en-US" dirty="0"/>
          </a:p>
        </p:txBody>
      </p:sp>
      <p:sp>
        <p:nvSpPr>
          <p:cNvPr id="3" name="Content Placeholder 2">
            <a:extLst>
              <a:ext uri="{FF2B5EF4-FFF2-40B4-BE49-F238E27FC236}">
                <a16:creationId xmlns:a16="http://schemas.microsoft.com/office/drawing/2014/main" id="{4A499228-726E-4981-8F34-0D37EFC6875D}"/>
              </a:ext>
            </a:extLst>
          </p:cNvPr>
          <p:cNvSpPr>
            <a:spLocks noGrp="1"/>
          </p:cNvSpPr>
          <p:nvPr>
            <p:ph idx="1"/>
          </p:nvPr>
        </p:nvSpPr>
        <p:spPr/>
        <p:txBody>
          <a:bodyPr/>
          <a:lstStyle/>
          <a:p>
            <a:pPr marL="342900" indent="-34290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Addresses needs of families with young children related to the parent-child bond as well as access to care, safe housing, transportation, education, employment, food security, childcare, and intimate partner violence</a:t>
            </a:r>
          </a:p>
          <a:p>
            <a:pPr marL="342900" indent="-34290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Works to connect families to community resources, increase social support, and decrease personal isolation</a:t>
            </a:r>
          </a:p>
          <a:p>
            <a:endParaRPr lang="en-US" dirty="0"/>
          </a:p>
        </p:txBody>
      </p:sp>
    </p:spTree>
    <p:extLst>
      <p:ext uri="{BB962C8B-B14F-4D97-AF65-F5344CB8AC3E}">
        <p14:creationId xmlns:p14="http://schemas.microsoft.com/office/powerpoint/2010/main" val="2314023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4C0F-1017-4B5F-A698-89818BEE2A56}"/>
              </a:ext>
            </a:extLst>
          </p:cNvPr>
          <p:cNvSpPr>
            <a:spLocks noGrp="1"/>
          </p:cNvSpPr>
          <p:nvPr>
            <p:ph type="title"/>
          </p:nvPr>
        </p:nvSpPr>
        <p:spPr/>
        <p:txBody>
          <a:bodyPr/>
          <a:lstStyle/>
          <a:p>
            <a:r>
              <a:rPr lang="en-US" dirty="0">
                <a:solidFill>
                  <a:schemeClr val="tx2"/>
                </a:solidFill>
              </a:rPr>
              <a:t>Priority populations for home visiting</a:t>
            </a:r>
            <a:endParaRPr lang="en-US" dirty="0"/>
          </a:p>
        </p:txBody>
      </p:sp>
      <p:sp>
        <p:nvSpPr>
          <p:cNvPr id="3" name="Content Placeholder 2">
            <a:extLst>
              <a:ext uri="{FF2B5EF4-FFF2-40B4-BE49-F238E27FC236}">
                <a16:creationId xmlns:a16="http://schemas.microsoft.com/office/drawing/2014/main" id="{8661A99C-36C5-4425-A4ED-CF0365D88EAC}"/>
              </a:ext>
            </a:extLst>
          </p:cNvPr>
          <p:cNvSpPr>
            <a:spLocks noGrp="1"/>
          </p:cNvSpPr>
          <p:nvPr>
            <p:ph idx="1"/>
          </p:nvPr>
        </p:nvSpPr>
        <p:spPr/>
        <p:txBody>
          <a:bodyPr>
            <a:normAutofit fontScale="92500" lnSpcReduction="20000"/>
          </a:bodyPr>
          <a:lstStyle/>
          <a:p>
            <a:pPr>
              <a:buFont typeface="Courier New" panose="02070309020205020404" pitchFamily="49" charset="0"/>
              <a:buChar char="o"/>
            </a:pPr>
            <a:r>
              <a:rPr lang="en-US" dirty="0"/>
              <a:t> Families with teen parents </a:t>
            </a:r>
          </a:p>
          <a:p>
            <a:pPr>
              <a:buFont typeface="Courier New" panose="02070309020205020404" pitchFamily="49" charset="0"/>
              <a:buChar char="o"/>
            </a:pPr>
            <a:r>
              <a:rPr lang="en-US" dirty="0"/>
              <a:t> Families experiencing homelessness </a:t>
            </a:r>
          </a:p>
          <a:p>
            <a:pPr>
              <a:buFont typeface="Courier New" panose="02070309020205020404" pitchFamily="49" charset="0"/>
              <a:buChar char="o"/>
            </a:pPr>
            <a:r>
              <a:rPr lang="en-US" dirty="0"/>
              <a:t> Families in poverty or deep poverty (at or below 100% or 50% FPL)</a:t>
            </a:r>
          </a:p>
          <a:p>
            <a:pPr>
              <a:buFont typeface="Courier New" panose="02070309020205020404" pitchFamily="49" charset="0"/>
              <a:buChar char="o"/>
            </a:pPr>
            <a:r>
              <a:rPr lang="en-US" dirty="0"/>
              <a:t> Families with child welfare involvement </a:t>
            </a:r>
          </a:p>
          <a:p>
            <a:pPr marL="201168" lvl="1" indent="0">
              <a:buNone/>
            </a:pPr>
            <a:r>
              <a:rPr lang="en-US" dirty="0" smtClean="0"/>
              <a:t>Families of children with disabilities</a:t>
            </a:r>
            <a:endParaRPr lang="en-US" dirty="0"/>
          </a:p>
          <a:p>
            <a:pPr marL="201168" lvl="1" indent="0">
              <a:buNone/>
            </a:pPr>
            <a:r>
              <a:rPr lang="en-US" dirty="0" smtClean="0"/>
              <a:t> </a:t>
            </a:r>
            <a:r>
              <a:rPr lang="en-US" dirty="0"/>
              <a:t>Families in which parents/caregivers are migrant or seasonal workers</a:t>
            </a:r>
          </a:p>
          <a:p>
            <a:pPr>
              <a:buFont typeface="Courier New" panose="02070309020205020404" pitchFamily="49" charset="0"/>
              <a:buChar char="o"/>
            </a:pPr>
            <a:r>
              <a:rPr lang="en-US" dirty="0"/>
              <a:t> Families in which parents/caregivers have low educational attainment  </a:t>
            </a:r>
          </a:p>
          <a:p>
            <a:pPr>
              <a:buFont typeface="Courier New" panose="02070309020205020404" pitchFamily="49" charset="0"/>
              <a:buChar char="o"/>
            </a:pPr>
            <a:r>
              <a:rPr lang="en-US" dirty="0"/>
              <a:t> Families that face barriers based on culture, language, and religion </a:t>
            </a:r>
          </a:p>
          <a:p>
            <a:pPr>
              <a:buFont typeface="Courier New" panose="02070309020205020404" pitchFamily="49" charset="0"/>
              <a:buChar char="o"/>
            </a:pPr>
            <a:r>
              <a:rPr lang="en-US" dirty="0"/>
              <a:t> Families in which the parent has a disability </a:t>
            </a:r>
          </a:p>
          <a:p>
            <a:pPr>
              <a:buFont typeface="Courier New" panose="02070309020205020404" pitchFamily="49" charset="0"/>
              <a:buChar char="o"/>
            </a:pPr>
            <a:r>
              <a:rPr lang="en-US" dirty="0"/>
              <a:t> Families with refugee or asylee status </a:t>
            </a:r>
          </a:p>
          <a:p>
            <a:pPr>
              <a:buFont typeface="Courier New" panose="02070309020205020404" pitchFamily="49" charset="0"/>
              <a:buChar char="o"/>
            </a:pPr>
            <a:r>
              <a:rPr lang="en-US" dirty="0"/>
              <a:t> Families who face barriers due to immigration status</a:t>
            </a:r>
          </a:p>
        </p:txBody>
      </p:sp>
    </p:spTree>
    <p:extLst>
      <p:ext uri="{BB962C8B-B14F-4D97-AF65-F5344CB8AC3E}">
        <p14:creationId xmlns:p14="http://schemas.microsoft.com/office/powerpoint/2010/main" val="2849738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422E-5BE6-4B24-B192-059CF38551A9}"/>
              </a:ext>
            </a:extLst>
          </p:cNvPr>
          <p:cNvSpPr>
            <a:spLocks noGrp="1"/>
          </p:cNvSpPr>
          <p:nvPr>
            <p:ph type="title"/>
          </p:nvPr>
        </p:nvSpPr>
        <p:spPr/>
        <p:txBody>
          <a:bodyPr/>
          <a:lstStyle/>
          <a:p>
            <a:r>
              <a:rPr lang="en-US" dirty="0">
                <a:solidFill>
                  <a:schemeClr val="tx2"/>
                </a:solidFill>
              </a:rPr>
              <a:t>What is home visiting?</a:t>
            </a:r>
            <a:endParaRPr lang="en-US" dirty="0"/>
          </a:p>
        </p:txBody>
      </p:sp>
      <p:graphicFrame>
        <p:nvGraphicFramePr>
          <p:cNvPr id="6" name="Content Placeholder 2">
            <a:extLst>
              <a:ext uri="{FF2B5EF4-FFF2-40B4-BE49-F238E27FC236}">
                <a16:creationId xmlns:a16="http://schemas.microsoft.com/office/drawing/2014/main" id="{78A4AEDA-690C-4605-808C-CCDA12C45193}"/>
              </a:ext>
            </a:extLst>
          </p:cNvPr>
          <p:cNvGraphicFramePr>
            <a:graphicFrameLocks noGrp="1"/>
          </p:cNvGraphicFramePr>
          <p:nvPr>
            <p:ph idx="1"/>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357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6DCA-44F8-451C-8689-64B6F5F6C3E1}"/>
              </a:ext>
            </a:extLst>
          </p:cNvPr>
          <p:cNvSpPr>
            <a:spLocks noGrp="1"/>
          </p:cNvSpPr>
          <p:nvPr>
            <p:ph type="title"/>
          </p:nvPr>
        </p:nvSpPr>
        <p:spPr/>
        <p:txBody>
          <a:bodyPr/>
          <a:lstStyle/>
          <a:p>
            <a:r>
              <a:rPr lang="en-US" dirty="0">
                <a:solidFill>
                  <a:schemeClr val="tx2"/>
                </a:solidFill>
              </a:rPr>
              <a:t>What is home visiting?</a:t>
            </a:r>
            <a:endParaRPr lang="en-US" dirty="0"/>
          </a:p>
        </p:txBody>
      </p:sp>
      <p:sp>
        <p:nvSpPr>
          <p:cNvPr id="3" name="Content Placeholder 2">
            <a:extLst>
              <a:ext uri="{FF2B5EF4-FFF2-40B4-BE49-F238E27FC236}">
                <a16:creationId xmlns:a16="http://schemas.microsoft.com/office/drawing/2014/main" id="{9B73691A-2A89-4C3E-A017-1706C4372087}"/>
              </a:ext>
            </a:extLst>
          </p:cNvPr>
          <p:cNvSpPr>
            <a:spLocks noGrp="1"/>
          </p:cNvSpPr>
          <p:nvPr>
            <p:ph idx="1"/>
          </p:nvPr>
        </p:nvSpPr>
        <p:spPr/>
        <p:txBody>
          <a:bodyPr/>
          <a:lstStyle/>
          <a:p>
            <a:r>
              <a:rPr lang="en-US" b="1" dirty="0"/>
              <a:t>High-quality, intensive</a:t>
            </a:r>
            <a:r>
              <a:rPr lang="en-US" dirty="0"/>
              <a:t> services that do the following:</a:t>
            </a:r>
          </a:p>
          <a:p>
            <a:pPr marL="342900" indent="-342900">
              <a:buFont typeface="Arial" panose="020B0604020202020204" pitchFamily="34" charset="0"/>
              <a:buChar char="•"/>
            </a:pPr>
            <a:r>
              <a:rPr lang="en-US" dirty="0"/>
              <a:t>Promote </a:t>
            </a:r>
            <a:r>
              <a:rPr lang="en-US" b="1" dirty="0"/>
              <a:t>positive parenting </a:t>
            </a:r>
            <a:r>
              <a:rPr lang="en-US" dirty="0"/>
              <a:t>and </a:t>
            </a:r>
            <a:r>
              <a:rPr lang="en-US" b="1" dirty="0"/>
              <a:t>child development</a:t>
            </a:r>
            <a:r>
              <a:rPr lang="en-US" dirty="0"/>
              <a:t>, with education, screenings, monitoring and referrals</a:t>
            </a:r>
          </a:p>
          <a:p>
            <a:pPr marL="342900" indent="-342900">
              <a:buFont typeface="Arial" panose="020B0604020202020204" pitchFamily="34" charset="0"/>
              <a:buChar char="•"/>
            </a:pPr>
            <a:r>
              <a:rPr lang="en-US" dirty="0"/>
              <a:t>Support </a:t>
            </a:r>
            <a:r>
              <a:rPr lang="en-US" b="1" dirty="0"/>
              <a:t>preventive pediatric health and prenatal care </a:t>
            </a:r>
            <a:r>
              <a:rPr lang="en-US" dirty="0"/>
              <a:t>practices, including administration of routine periodic health </a:t>
            </a:r>
            <a:r>
              <a:rPr lang="en-US" b="1" dirty="0"/>
              <a:t>screenings</a:t>
            </a:r>
            <a:r>
              <a:rPr lang="en-US" dirty="0"/>
              <a:t>, linkage to </a:t>
            </a:r>
            <a:r>
              <a:rPr lang="en-US" b="1" dirty="0"/>
              <a:t>community resources</a:t>
            </a:r>
            <a:r>
              <a:rPr lang="en-US" dirty="0"/>
              <a:t>, and </a:t>
            </a:r>
            <a:r>
              <a:rPr lang="en-US" b="1" dirty="0"/>
              <a:t>follow-up</a:t>
            </a:r>
          </a:p>
          <a:p>
            <a:pPr marL="342900" indent="-342900">
              <a:buFont typeface="Arial" panose="020B0604020202020204" pitchFamily="34" charset="0"/>
              <a:buChar char="•"/>
            </a:pPr>
            <a:r>
              <a:rPr lang="en-US" dirty="0"/>
              <a:t>Provide </a:t>
            </a:r>
            <a:r>
              <a:rPr lang="en-US" b="1" dirty="0"/>
              <a:t>breastfeeding</a:t>
            </a:r>
            <a:r>
              <a:rPr lang="en-US" dirty="0"/>
              <a:t> support and model desired </a:t>
            </a:r>
            <a:r>
              <a:rPr lang="en-US" b="1" dirty="0"/>
              <a:t>infant care</a:t>
            </a:r>
          </a:p>
          <a:p>
            <a:pPr marL="342900" indent="-342900">
              <a:buFont typeface="Arial" panose="020B0604020202020204" pitchFamily="34" charset="0"/>
              <a:buChar char="•"/>
            </a:pPr>
            <a:r>
              <a:rPr lang="en-US" dirty="0"/>
              <a:t>Assists parents to </a:t>
            </a:r>
            <a:r>
              <a:rPr lang="en-US" b="1" dirty="0"/>
              <a:t>set goals</a:t>
            </a:r>
            <a:r>
              <a:rPr lang="en-US" dirty="0"/>
              <a:t>, continue </a:t>
            </a:r>
            <a:r>
              <a:rPr lang="en-US" b="1" dirty="0"/>
              <a:t>education</a:t>
            </a:r>
            <a:r>
              <a:rPr lang="en-US" dirty="0"/>
              <a:t>, find </a:t>
            </a:r>
            <a:r>
              <a:rPr lang="en-US" b="1" dirty="0"/>
              <a:t>employment</a:t>
            </a:r>
            <a:r>
              <a:rPr lang="en-US" dirty="0"/>
              <a:t> and overcome </a:t>
            </a:r>
            <a:r>
              <a:rPr lang="en-US" b="1" dirty="0"/>
              <a:t>language barriers </a:t>
            </a:r>
            <a:endParaRPr lang="en-US" b="1" dirty="0" smtClean="0"/>
          </a:p>
          <a:p>
            <a:pPr marL="342900" indent="-342900">
              <a:buFont typeface="Arial" panose="020B0604020202020204" pitchFamily="34" charset="0"/>
              <a:buChar char="•"/>
            </a:pPr>
            <a:r>
              <a:rPr lang="en-US" b="1" dirty="0" smtClean="0"/>
              <a:t>On-going assessment of individual and family needs, with support, education, and linkage with services to address those needs</a:t>
            </a:r>
            <a:endParaRPr lang="en-US" b="1" dirty="0"/>
          </a:p>
          <a:p>
            <a:endParaRPr lang="en-US" dirty="0"/>
          </a:p>
        </p:txBody>
      </p:sp>
    </p:spTree>
    <p:extLst>
      <p:ext uri="{BB962C8B-B14F-4D97-AF65-F5344CB8AC3E}">
        <p14:creationId xmlns:p14="http://schemas.microsoft.com/office/powerpoint/2010/main" val="1444233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A2246-D188-4EFD-8208-2738D8AF127E}"/>
              </a:ext>
            </a:extLst>
          </p:cNvPr>
          <p:cNvSpPr>
            <a:spLocks noGrp="1"/>
          </p:cNvSpPr>
          <p:nvPr>
            <p:ph type="title"/>
          </p:nvPr>
        </p:nvSpPr>
        <p:spPr/>
        <p:txBody>
          <a:bodyPr/>
          <a:lstStyle/>
          <a:p>
            <a:r>
              <a:rPr lang="en-US" dirty="0">
                <a:solidFill>
                  <a:schemeClr val="tx2"/>
                </a:solidFill>
              </a:rPr>
              <a:t>MIECHV Benchmark Domains</a:t>
            </a:r>
            <a:endParaRPr lang="en-US" dirty="0"/>
          </a:p>
        </p:txBody>
      </p:sp>
      <p:sp>
        <p:nvSpPr>
          <p:cNvPr id="3" name="Content Placeholder 2">
            <a:extLst>
              <a:ext uri="{FF2B5EF4-FFF2-40B4-BE49-F238E27FC236}">
                <a16:creationId xmlns:a16="http://schemas.microsoft.com/office/drawing/2014/main" id="{F6EF0C64-E9A8-4576-8C5D-75461D37A962}"/>
              </a:ext>
            </a:extLst>
          </p:cNvPr>
          <p:cNvSpPr>
            <a:spLocks noGrp="1"/>
          </p:cNvSpPr>
          <p:nvPr>
            <p:ph idx="1"/>
          </p:nvPr>
        </p:nvSpPr>
        <p:spPr/>
        <p:txBody>
          <a:bodyPr/>
          <a:lstStyle/>
          <a:p>
            <a:pPr marL="514350" lvl="0" indent="-514350">
              <a:buFont typeface="+mj-lt"/>
              <a:buAutoNum type="arabicPeriod"/>
            </a:pPr>
            <a:r>
              <a:rPr lang="en-US" dirty="0"/>
              <a:t>Improvement in </a:t>
            </a:r>
            <a:r>
              <a:rPr lang="en-US" b="1" dirty="0"/>
              <a:t>maternal and newborn health</a:t>
            </a:r>
          </a:p>
          <a:p>
            <a:pPr marL="514350" lvl="0" indent="-514350">
              <a:buFont typeface="+mj-lt"/>
              <a:buAutoNum type="arabicPeriod"/>
            </a:pPr>
            <a:r>
              <a:rPr lang="en-US" dirty="0"/>
              <a:t>Reduction in </a:t>
            </a:r>
            <a:r>
              <a:rPr lang="en-US" b="1" dirty="0"/>
              <a:t>child injuries, abuse, and neglect</a:t>
            </a:r>
          </a:p>
          <a:p>
            <a:pPr marL="514350" lvl="0" indent="-514350">
              <a:buFont typeface="+mj-lt"/>
              <a:buAutoNum type="arabicPeriod"/>
            </a:pPr>
            <a:r>
              <a:rPr lang="en-US" dirty="0"/>
              <a:t>Improved </a:t>
            </a:r>
            <a:r>
              <a:rPr lang="en-US" b="1" dirty="0"/>
              <a:t>school readiness and achievement</a:t>
            </a:r>
          </a:p>
          <a:p>
            <a:pPr marL="514350" lvl="0" indent="-514350">
              <a:buFont typeface="+mj-lt"/>
              <a:buAutoNum type="arabicPeriod"/>
            </a:pPr>
            <a:r>
              <a:rPr lang="en-US" dirty="0"/>
              <a:t>Reduction in </a:t>
            </a:r>
            <a:r>
              <a:rPr lang="en-US" b="1" dirty="0"/>
              <a:t>domestic violence</a:t>
            </a:r>
          </a:p>
          <a:p>
            <a:pPr marL="514350" lvl="0" indent="-514350">
              <a:buFont typeface="+mj-lt"/>
              <a:buAutoNum type="arabicPeriod"/>
            </a:pPr>
            <a:r>
              <a:rPr lang="en-US" dirty="0"/>
              <a:t>Improved family </a:t>
            </a:r>
            <a:r>
              <a:rPr lang="en-US" b="1" dirty="0"/>
              <a:t>economic self-sufficiency</a:t>
            </a:r>
          </a:p>
          <a:p>
            <a:pPr marL="514350" lvl="0" indent="-514350">
              <a:buFont typeface="+mj-lt"/>
              <a:buAutoNum type="arabicPeriod"/>
            </a:pPr>
            <a:r>
              <a:rPr lang="en-US" dirty="0"/>
              <a:t>Improved </a:t>
            </a:r>
            <a:r>
              <a:rPr lang="en-US" b="1" dirty="0"/>
              <a:t>coordination and referrals </a:t>
            </a:r>
            <a:r>
              <a:rPr lang="en-US" dirty="0"/>
              <a:t>for other community resources and supports</a:t>
            </a:r>
          </a:p>
          <a:p>
            <a:endParaRPr lang="en-US" dirty="0"/>
          </a:p>
        </p:txBody>
      </p:sp>
    </p:spTree>
    <p:extLst>
      <p:ext uri="{BB962C8B-B14F-4D97-AF65-F5344CB8AC3E}">
        <p14:creationId xmlns:p14="http://schemas.microsoft.com/office/powerpoint/2010/main" val="1608694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B8727-D318-4B70-B353-C390602FF3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B0C8367-28B6-4EF1-B182-01BEC9872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4CD417-81A8-4CD6-A810-B4F30E34FB08}"/>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Sample of HEDIS and MIECHV Measures</a:t>
            </a:r>
          </a:p>
        </p:txBody>
      </p:sp>
      <p:sp>
        <p:nvSpPr>
          <p:cNvPr id="3" name="Content Placeholder 2">
            <a:extLst>
              <a:ext uri="{FF2B5EF4-FFF2-40B4-BE49-F238E27FC236}">
                <a16:creationId xmlns:a16="http://schemas.microsoft.com/office/drawing/2014/main" id="{AD391AF2-2804-4CBC-8A61-0A8121AE56E0}"/>
              </a:ext>
            </a:extLst>
          </p:cNvPr>
          <p:cNvSpPr>
            <a:spLocks noGrp="1"/>
          </p:cNvSpPr>
          <p:nvPr>
            <p:ph idx="1"/>
          </p:nvPr>
        </p:nvSpPr>
        <p:spPr>
          <a:xfrm>
            <a:off x="492371" y="2653800"/>
            <a:ext cx="3084844" cy="3335519"/>
          </a:xfrm>
        </p:spPr>
        <p:txBody>
          <a:bodyPr>
            <a:normAutofit/>
          </a:bodyPr>
          <a:lstStyle/>
          <a:p>
            <a:endParaRPr lang="en-US" sz="1500" dirty="0">
              <a:solidFill>
                <a:srgbClr val="FFFFFF"/>
              </a:solidFill>
            </a:endParaRPr>
          </a:p>
        </p:txBody>
      </p:sp>
      <p:sp>
        <p:nvSpPr>
          <p:cNvPr id="13" name="Rectangle 12">
            <a:extLst>
              <a:ext uri="{FF2B5EF4-FFF2-40B4-BE49-F238E27FC236}">
                <a16:creationId xmlns:a16="http://schemas.microsoft.com/office/drawing/2014/main" id="{649E3F4C-17F5-49E4-B05F-80C6B348AF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Table&#10;&#10;Description automatically generated">
            <a:extLst>
              <a:ext uri="{FF2B5EF4-FFF2-40B4-BE49-F238E27FC236}">
                <a16:creationId xmlns:a16="http://schemas.microsoft.com/office/drawing/2014/main" id="{2F4A0E78-87EA-4581-8C1A-6A7BADDEA6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2017" y="1695902"/>
            <a:ext cx="6798082" cy="3466195"/>
          </a:xfrm>
          <a:prstGeom prst="rect">
            <a:avLst/>
          </a:prstGeom>
        </p:spPr>
      </p:pic>
      <p:sp>
        <p:nvSpPr>
          <p:cNvPr id="5" name="TextBox 4">
            <a:extLst>
              <a:ext uri="{FF2B5EF4-FFF2-40B4-BE49-F238E27FC236}">
                <a16:creationId xmlns:a16="http://schemas.microsoft.com/office/drawing/2014/main" id="{E0E323D2-45C7-4F69-A07E-6DE70B72D92F}"/>
              </a:ext>
            </a:extLst>
          </p:cNvPr>
          <p:cNvSpPr txBox="1"/>
          <p:nvPr/>
        </p:nvSpPr>
        <p:spPr>
          <a:xfrm>
            <a:off x="4742017" y="1017142"/>
            <a:ext cx="6631475"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Improvement in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maternal and newborn 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42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B8727-D318-4B70-B353-C390602FF3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B0C8367-28B6-4EF1-B182-01BEC9872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04CD417-81A8-4CD6-A810-B4F30E34FB08}"/>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Sample of HEDIS and MIECHV Measures</a:t>
            </a:r>
          </a:p>
        </p:txBody>
      </p:sp>
      <p:sp>
        <p:nvSpPr>
          <p:cNvPr id="3" name="Content Placeholder 2">
            <a:extLst>
              <a:ext uri="{FF2B5EF4-FFF2-40B4-BE49-F238E27FC236}">
                <a16:creationId xmlns:a16="http://schemas.microsoft.com/office/drawing/2014/main" id="{AD391AF2-2804-4CBC-8A61-0A8121AE56E0}"/>
              </a:ext>
            </a:extLst>
          </p:cNvPr>
          <p:cNvSpPr>
            <a:spLocks noGrp="1"/>
          </p:cNvSpPr>
          <p:nvPr>
            <p:ph idx="1"/>
          </p:nvPr>
        </p:nvSpPr>
        <p:spPr>
          <a:xfrm>
            <a:off x="492371" y="2653800"/>
            <a:ext cx="3084844" cy="3335519"/>
          </a:xfrm>
        </p:spPr>
        <p:txBody>
          <a:bodyPr>
            <a:normAutofit/>
          </a:bodyPr>
          <a:lstStyle/>
          <a:p>
            <a:endParaRPr lang="en-US" sz="1500" dirty="0">
              <a:solidFill>
                <a:srgbClr val="FFFFFF"/>
              </a:solidFill>
            </a:endParaRPr>
          </a:p>
        </p:txBody>
      </p:sp>
      <p:sp>
        <p:nvSpPr>
          <p:cNvPr id="13" name="Rectangle 12">
            <a:extLst>
              <a:ext uri="{FF2B5EF4-FFF2-40B4-BE49-F238E27FC236}">
                <a16:creationId xmlns:a16="http://schemas.microsoft.com/office/drawing/2014/main" id="{649E3F4C-17F5-49E4-B05F-80C6B348AF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E0E323D2-45C7-4F69-A07E-6DE70B72D92F}"/>
              </a:ext>
            </a:extLst>
          </p:cNvPr>
          <p:cNvSpPr txBox="1"/>
          <p:nvPr/>
        </p:nvSpPr>
        <p:spPr>
          <a:xfrm>
            <a:off x="4742017" y="1017142"/>
            <a:ext cx="6631475"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Improvement in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maternal and newborn health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D5A1336-28CB-422A-B05C-AF23635119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2017" y="1694250"/>
            <a:ext cx="6688362" cy="3201351"/>
          </a:xfrm>
          <a:prstGeom prst="rect">
            <a:avLst/>
          </a:prstGeom>
        </p:spPr>
      </p:pic>
    </p:spTree>
    <p:extLst>
      <p:ext uri="{BB962C8B-B14F-4D97-AF65-F5344CB8AC3E}">
        <p14:creationId xmlns:p14="http://schemas.microsoft.com/office/powerpoint/2010/main" val="3732282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DA5D-A546-4731-AD5C-9065B130A2C9}"/>
              </a:ext>
            </a:extLst>
          </p:cNvPr>
          <p:cNvSpPr>
            <a:spLocks noGrp="1"/>
          </p:cNvSpPr>
          <p:nvPr>
            <p:ph type="title"/>
          </p:nvPr>
        </p:nvSpPr>
        <p:spPr/>
        <p:txBody>
          <a:bodyPr/>
          <a:lstStyle/>
          <a:p>
            <a:r>
              <a:rPr lang="en-US" dirty="0">
                <a:solidFill>
                  <a:schemeClr val="tx2"/>
                </a:solidFill>
              </a:rPr>
              <a:t>Illinois MIECHV Data Highlights (FFY20)</a:t>
            </a:r>
            <a:endParaRPr lang="en-US" dirty="0"/>
          </a:p>
        </p:txBody>
      </p:sp>
      <p:sp>
        <p:nvSpPr>
          <p:cNvPr id="3" name="Content Placeholder 2">
            <a:extLst>
              <a:ext uri="{FF2B5EF4-FFF2-40B4-BE49-F238E27FC236}">
                <a16:creationId xmlns:a16="http://schemas.microsoft.com/office/drawing/2014/main" id="{E8635F4F-4282-4F1F-80A4-CB9D3CF40742}"/>
              </a:ext>
            </a:extLst>
          </p:cNvPr>
          <p:cNvSpPr>
            <a:spLocks noGrp="1"/>
          </p:cNvSpPr>
          <p:nvPr>
            <p:ph idx="1"/>
          </p:nvPr>
        </p:nvSpPr>
        <p:spPr/>
        <p:txBody>
          <a:bodyPr/>
          <a:lstStyle/>
          <a:p>
            <a:pPr marL="0" lvl="0" indent="0">
              <a:buNone/>
            </a:pPr>
            <a:r>
              <a:rPr lang="en-US" dirty="0">
                <a:solidFill>
                  <a:schemeClr val="tx1"/>
                </a:solidFill>
              </a:rPr>
              <a:t>13% preterm births</a:t>
            </a:r>
          </a:p>
          <a:p>
            <a:pPr marL="0" lvl="0" indent="0">
              <a:buNone/>
            </a:pPr>
            <a:r>
              <a:rPr lang="en-US" dirty="0">
                <a:solidFill>
                  <a:schemeClr val="tx1"/>
                </a:solidFill>
              </a:rPr>
              <a:t>28% of babies were fed breastmilk at 6 months of age </a:t>
            </a:r>
          </a:p>
          <a:p>
            <a:pPr marL="0" lvl="0" indent="0">
              <a:buNone/>
            </a:pPr>
            <a:r>
              <a:rPr lang="en-US" dirty="0">
                <a:solidFill>
                  <a:schemeClr val="tx1"/>
                </a:solidFill>
              </a:rPr>
              <a:t>86% of new enrollees were screened for depression within 3 months of enrollment</a:t>
            </a:r>
          </a:p>
          <a:p>
            <a:pPr marL="0" lvl="0" indent="0">
              <a:buNone/>
            </a:pPr>
            <a:r>
              <a:rPr lang="en-US" dirty="0">
                <a:solidFill>
                  <a:schemeClr val="tx1"/>
                </a:solidFill>
              </a:rPr>
              <a:t>59% received their most recent well-child visit on schedule</a:t>
            </a:r>
          </a:p>
          <a:p>
            <a:pPr marL="0" lvl="0" indent="0">
              <a:buNone/>
            </a:pPr>
            <a:r>
              <a:rPr lang="en-US" dirty="0">
                <a:solidFill>
                  <a:schemeClr val="tx1"/>
                </a:solidFill>
              </a:rPr>
              <a:t>66% of birthing parents received postpartum care within 8 weeks of delivery</a:t>
            </a:r>
          </a:p>
          <a:p>
            <a:pPr marL="0" indent="0">
              <a:buNone/>
            </a:pPr>
            <a:r>
              <a:rPr lang="en-US" dirty="0">
                <a:solidFill>
                  <a:schemeClr val="tx1"/>
                </a:solidFill>
              </a:rPr>
              <a:t>59% of parents reporting tobacco use received a referral for tobacco </a:t>
            </a:r>
            <a:r>
              <a:rPr lang="en-US" dirty="0" smtClean="0">
                <a:solidFill>
                  <a:schemeClr val="tx1"/>
                </a:solidFill>
              </a:rPr>
              <a:t>cessation</a:t>
            </a:r>
            <a:endParaRPr lang="en-US" dirty="0">
              <a:solidFill>
                <a:schemeClr val="tx1"/>
              </a:solidFill>
            </a:endParaRPr>
          </a:p>
          <a:p>
            <a:pPr marL="0" indent="0">
              <a:buNone/>
            </a:pPr>
            <a:r>
              <a:rPr lang="en-US" dirty="0">
                <a:solidFill>
                  <a:schemeClr val="tx1"/>
                </a:solidFill>
              </a:rPr>
              <a:t>69% of parents report using safe sleep practices</a:t>
            </a:r>
          </a:p>
          <a:p>
            <a:endParaRPr lang="en-US" dirty="0"/>
          </a:p>
        </p:txBody>
      </p:sp>
    </p:spTree>
    <p:extLst>
      <p:ext uri="{BB962C8B-B14F-4D97-AF65-F5344CB8AC3E}">
        <p14:creationId xmlns:p14="http://schemas.microsoft.com/office/powerpoint/2010/main" val="85905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ACBF1-934D-4F42-A364-4204BCB4EDD7}"/>
              </a:ext>
            </a:extLst>
          </p:cNvPr>
          <p:cNvSpPr>
            <a:spLocks noGrp="1"/>
          </p:cNvSpPr>
          <p:nvPr>
            <p:ph type="title"/>
          </p:nvPr>
        </p:nvSpPr>
        <p:spPr/>
        <p:txBody>
          <a:bodyPr/>
          <a:lstStyle/>
          <a:p>
            <a:r>
              <a:rPr lang="en-US" dirty="0">
                <a:solidFill>
                  <a:schemeClr val="tx2"/>
                </a:solidFill>
              </a:rPr>
              <a:t>Major Home Visiting Models in Illinois</a:t>
            </a:r>
            <a:endParaRPr lang="en-US" dirty="0"/>
          </a:p>
        </p:txBody>
      </p:sp>
      <p:pic>
        <p:nvPicPr>
          <p:cNvPr id="4" name="Content Placeholder 3">
            <a:extLst>
              <a:ext uri="{FF2B5EF4-FFF2-40B4-BE49-F238E27FC236}">
                <a16:creationId xmlns:a16="http://schemas.microsoft.com/office/drawing/2014/main" id="{547AEBC8-CB77-4660-B6FD-8F587391114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08507" y="1846263"/>
            <a:ext cx="7635312" cy="4022725"/>
          </a:xfrm>
          <a:prstGeom prst="rect">
            <a:avLst/>
          </a:prstGeom>
        </p:spPr>
      </p:pic>
    </p:spTree>
    <p:extLst>
      <p:ext uri="{BB962C8B-B14F-4D97-AF65-F5344CB8AC3E}">
        <p14:creationId xmlns:p14="http://schemas.microsoft.com/office/powerpoint/2010/main" val="1864699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787A-7978-451D-8BC6-86CB0387336F}"/>
              </a:ext>
            </a:extLst>
          </p:cNvPr>
          <p:cNvSpPr>
            <a:spLocks noGrp="1"/>
          </p:cNvSpPr>
          <p:nvPr>
            <p:ph type="title"/>
          </p:nvPr>
        </p:nvSpPr>
        <p:spPr/>
        <p:txBody>
          <a:bodyPr/>
          <a:lstStyle/>
          <a:p>
            <a:r>
              <a:rPr lang="en-US" dirty="0">
                <a:solidFill>
                  <a:schemeClr val="tx2"/>
                </a:solidFill>
              </a:rPr>
              <a:t>Home Visitor Training and Supports</a:t>
            </a:r>
            <a:endParaRPr lang="en-US" dirty="0"/>
          </a:p>
        </p:txBody>
      </p:sp>
      <p:sp>
        <p:nvSpPr>
          <p:cNvPr id="3" name="Content Placeholder 2">
            <a:extLst>
              <a:ext uri="{FF2B5EF4-FFF2-40B4-BE49-F238E27FC236}">
                <a16:creationId xmlns:a16="http://schemas.microsoft.com/office/drawing/2014/main" id="{D8AD7B07-C73D-4445-9060-FBB2CE574F0F}"/>
              </a:ext>
            </a:extLst>
          </p:cNvPr>
          <p:cNvSpPr>
            <a:spLocks noGrp="1"/>
          </p:cNvSpPr>
          <p:nvPr>
            <p:ph idx="1"/>
          </p:nvPr>
        </p:nvSpPr>
        <p:spPr/>
        <p:txBody>
          <a:bodyPr>
            <a:normAutofit fontScale="92500" lnSpcReduction="10000"/>
          </a:bodyPr>
          <a:lstStyle/>
          <a:p>
            <a:pPr lvl="0">
              <a:buFont typeface="Arial" panose="020B0604020202020204" pitchFamily="34" charset="0"/>
              <a:buChar char="•"/>
            </a:pPr>
            <a:r>
              <a:rPr lang="en-US" sz="2800" dirty="0"/>
              <a:t>Estimated 80-100 hours of training</a:t>
            </a:r>
          </a:p>
          <a:p>
            <a:pPr lvl="1">
              <a:buFont typeface="Arial" panose="020B0604020202020204" pitchFamily="34" charset="0"/>
              <a:buChar char="•"/>
            </a:pPr>
            <a:r>
              <a:rPr lang="en-US" sz="2400" dirty="0"/>
              <a:t>Core training</a:t>
            </a:r>
          </a:p>
          <a:p>
            <a:pPr lvl="2">
              <a:buFont typeface="Arial" panose="020B0604020202020204" pitchFamily="34" charset="0"/>
              <a:buChar char="•"/>
            </a:pPr>
            <a:r>
              <a:rPr lang="en-US" sz="2000" dirty="0"/>
              <a:t>HV model training (curriculum and approach)</a:t>
            </a:r>
          </a:p>
          <a:p>
            <a:pPr lvl="2">
              <a:buFont typeface="Arial" panose="020B0604020202020204" pitchFamily="34" charset="0"/>
              <a:buChar char="•"/>
            </a:pPr>
            <a:r>
              <a:rPr lang="en-US" sz="2000" dirty="0"/>
              <a:t>Infant and child development and developmental screening</a:t>
            </a:r>
          </a:p>
          <a:p>
            <a:pPr lvl="1">
              <a:buFont typeface="Arial" panose="020B0604020202020204" pitchFamily="34" charset="0"/>
              <a:buChar char="•"/>
            </a:pPr>
            <a:r>
              <a:rPr lang="en-US" sz="2400" dirty="0"/>
              <a:t>Advanced training may include</a:t>
            </a:r>
          </a:p>
          <a:p>
            <a:pPr lvl="2">
              <a:buFont typeface="Arial" panose="020B0604020202020204" pitchFamily="34" charset="0"/>
              <a:buChar char="•"/>
            </a:pPr>
            <a:r>
              <a:rPr lang="en-US" sz="2000" dirty="0"/>
              <a:t>Intimate partner violence (Futures Without Violence)</a:t>
            </a:r>
          </a:p>
          <a:p>
            <a:pPr lvl="2">
              <a:buFont typeface="Arial" panose="020B0604020202020204" pitchFamily="34" charset="0"/>
              <a:buChar char="•"/>
            </a:pPr>
            <a:r>
              <a:rPr lang="en-US" sz="2000" dirty="0"/>
              <a:t>Maternal depression (Mothers and Babies)</a:t>
            </a:r>
          </a:p>
          <a:p>
            <a:pPr lvl="2">
              <a:buFont typeface="Arial" panose="020B0604020202020204" pitchFamily="34" charset="0"/>
              <a:buChar char="•"/>
            </a:pPr>
            <a:r>
              <a:rPr lang="en-US" sz="2000" dirty="0"/>
              <a:t>Substance use (4P’s Plus)</a:t>
            </a:r>
          </a:p>
          <a:p>
            <a:pPr>
              <a:buFont typeface="Arial" panose="020B0604020202020204" pitchFamily="34" charset="0"/>
              <a:buChar char="•"/>
            </a:pPr>
            <a:r>
              <a:rPr lang="en-US" sz="2800" dirty="0"/>
              <a:t>Supervision</a:t>
            </a:r>
          </a:p>
          <a:p>
            <a:pPr lvl="1">
              <a:buFont typeface="Arial" panose="020B0604020202020204" pitchFamily="34" charset="0"/>
              <a:buChar char="•"/>
            </a:pPr>
            <a:r>
              <a:rPr lang="en-US" sz="2400" dirty="0"/>
              <a:t>Reflective supervision</a:t>
            </a:r>
          </a:p>
          <a:p>
            <a:pPr lvl="1">
              <a:buFont typeface="Arial" panose="020B0604020202020204" pitchFamily="34" charset="0"/>
              <a:buChar char="•"/>
            </a:pPr>
            <a:r>
              <a:rPr lang="en-US" sz="2400" dirty="0"/>
              <a:t>Infant/ EC Mental Health Consultation</a:t>
            </a:r>
          </a:p>
          <a:p>
            <a:endParaRPr lang="en-US" dirty="0"/>
          </a:p>
        </p:txBody>
      </p:sp>
    </p:spTree>
    <p:extLst>
      <p:ext uri="{BB962C8B-B14F-4D97-AF65-F5344CB8AC3E}">
        <p14:creationId xmlns:p14="http://schemas.microsoft.com/office/powerpoint/2010/main" val="260670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6691"/>
            <a:ext cx="4637590" cy="6850359"/>
          </a:xfrm>
          <a:prstGeom prst="rect">
            <a:avLst/>
          </a:prstGeom>
          <a:ln>
            <a:noFill/>
          </a:ln>
          <a:effectLst>
            <a:softEdge rad="112500"/>
          </a:effectLst>
        </p:spPr>
      </p:pic>
      <p:sp>
        <p:nvSpPr>
          <p:cNvPr id="4" name="object 4"/>
          <p:cNvSpPr txBox="1">
            <a:spLocks/>
          </p:cNvSpPr>
          <p:nvPr/>
        </p:nvSpPr>
        <p:spPr>
          <a:xfrm>
            <a:off x="4876800" y="1115119"/>
            <a:ext cx="4648200" cy="512961"/>
          </a:xfrm>
          <a:prstGeom prst="rect">
            <a:avLst/>
          </a:prstGeom>
          <a:noFill/>
        </p:spPr>
        <p:txBody>
          <a:bodyPr vert="horz" wrap="square" lIns="0" tIns="12700" rIns="0" bIns="0" rtlCol="0">
            <a:spAutoFit/>
          </a:bodyPr>
          <a:lstStyle>
            <a:lvl1pPr>
              <a:defRPr>
                <a:latin typeface="+mj-lt"/>
                <a:ea typeface="+mj-ea"/>
                <a:cs typeface="+mj-cs"/>
              </a:defRPr>
            </a:lvl1pPr>
          </a:lstStyle>
          <a:p>
            <a:pPr marL="12700" marR="5080" lvl="0" indent="0" algn="l" defTabSz="914400" rtl="0" eaLnBrk="1" fontAlgn="auto" latinLnBrk="0" hangingPunct="1">
              <a:lnSpc>
                <a:spcPts val="3890"/>
              </a:lnSpc>
              <a:spcBef>
                <a:spcPts val="585"/>
              </a:spcBef>
              <a:spcAft>
                <a:spcPts val="0"/>
              </a:spcAft>
              <a:buClrTx/>
              <a:buSzTx/>
              <a:buFontTx/>
              <a:buNone/>
              <a:tabLst/>
              <a:defRPr/>
            </a:pPr>
            <a:r>
              <a:rPr kumimoji="0" lang="en-US" sz="3200" b="0" i="0" u="none" strike="noStrike" kern="1200" cap="none" spc="0" normalizeH="0" baseline="0" noProof="0" dirty="0" smtClean="0">
                <a:ln>
                  <a:noFill/>
                </a:ln>
                <a:solidFill>
                  <a:srgbClr val="444C55"/>
                </a:solidFill>
                <a:effectLst/>
                <a:uLnTx/>
                <a:uFillTx/>
                <a:latin typeface="Arial" panose="020B0604020202020204"/>
                <a:ea typeface="Lato Medium" panose="020F0502020204030203" pitchFamily="34" charset="0"/>
                <a:cs typeface="Lato Medium" panose="020F0502020204030203" pitchFamily="34" charset="0"/>
              </a:rPr>
              <a:t>Annual Conference Updates</a:t>
            </a:r>
            <a:endParaRPr kumimoji="0" lang="en-US" sz="3200" b="0" i="0" u="none" strike="noStrike" kern="1200" cap="none" spc="0" normalizeH="0" baseline="0" noProof="0" dirty="0">
              <a:ln>
                <a:noFill/>
              </a:ln>
              <a:solidFill>
                <a:srgbClr val="444C55"/>
              </a:solidFill>
              <a:effectLst/>
              <a:uLnTx/>
              <a:uFillTx/>
              <a:latin typeface="Arial" panose="020B0604020202020204"/>
              <a:ea typeface="Lato Medium" panose="020F0502020204030203" pitchFamily="34" charset="0"/>
              <a:cs typeface="Lato Medium" panose="020F0502020204030203" pitchFamily="34" charset="0"/>
            </a:endParaRPr>
          </a:p>
        </p:txBody>
      </p:sp>
      <p:sp>
        <p:nvSpPr>
          <p:cNvPr id="5" name="object 5"/>
          <p:cNvSpPr txBox="1"/>
          <p:nvPr/>
        </p:nvSpPr>
        <p:spPr>
          <a:xfrm>
            <a:off x="4857750" y="2133600"/>
            <a:ext cx="10972800" cy="3799117"/>
          </a:xfrm>
          <a:prstGeom prst="rect">
            <a:avLst/>
          </a:prstGeom>
        </p:spPr>
        <p:txBody>
          <a:bodyPr vert="horz" wrap="square" lIns="0" tIns="53975" rIns="0" bIns="0" rtlCol="0">
            <a:spAutoFit/>
          </a:bodyPr>
          <a:lstStyle/>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2000" b="0" i="0" u="none" strike="noStrike" kern="1200" cap="none" spc="-5" normalizeH="0" baseline="0" noProof="0" dirty="0">
                <a:ln>
                  <a:noFill/>
                </a:ln>
                <a:solidFill>
                  <a:srgbClr val="444B54"/>
                </a:solidFill>
                <a:effectLst/>
                <a:uLnTx/>
                <a:uFillTx/>
                <a:latin typeface="Arial"/>
                <a:ea typeface="+mn-ea"/>
                <a:cs typeface="Arial"/>
              </a:rPr>
              <a:t>ILPQC 2021 9th Annual Conference will be </a:t>
            </a:r>
            <a:r>
              <a:rPr kumimoji="0" lang="en-US" sz="2000" b="0" i="0" u="none" strike="noStrike" kern="1200" cap="none" spc="-5" normalizeH="0" baseline="0" noProof="0" dirty="0" smtClean="0">
                <a:ln>
                  <a:noFill/>
                </a:ln>
                <a:solidFill>
                  <a:srgbClr val="444B54"/>
                </a:solidFill>
                <a:effectLst/>
                <a:uLnTx/>
                <a:uFillTx/>
                <a:latin typeface="Arial"/>
                <a:ea typeface="+mn-ea"/>
                <a:cs typeface="Arial"/>
              </a:rPr>
              <a:t>held virtually</a:t>
            </a:r>
            <a:endParaRPr kumimoji="0" lang="en-US" sz="2000" b="0" i="0" u="none" strike="noStrike" kern="1200" cap="none" spc="-5" normalizeH="0" baseline="0" noProof="0" dirty="0">
              <a:ln>
                <a:noFill/>
              </a:ln>
              <a:solidFill>
                <a:srgbClr val="444B54"/>
              </a:solidFill>
              <a:effectLst/>
              <a:uLnTx/>
              <a:uFillTx/>
              <a:latin typeface="Arial"/>
              <a:ea typeface="+mn-ea"/>
              <a:cs typeface="Arial"/>
            </a:endParaRPr>
          </a:p>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endParaRPr kumimoji="0" lang="en-US" sz="2000" b="0" i="0" u="none" strike="noStrike" kern="1200" cap="none" spc="-5" normalizeH="0" baseline="0" noProof="0" dirty="0" smtClean="0">
              <a:ln>
                <a:noFill/>
              </a:ln>
              <a:solidFill>
                <a:srgbClr val="444B54"/>
              </a:solidFill>
              <a:effectLst/>
              <a:uLnTx/>
              <a:uFillTx/>
              <a:latin typeface="Arial"/>
              <a:ea typeface="+mn-ea"/>
              <a:cs typeface="Arial"/>
            </a:endParaRPr>
          </a:p>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2000" b="0" i="0" u="none" strike="noStrike" kern="1200" cap="none" spc="-5" normalizeH="0" baseline="0" noProof="0" dirty="0" smtClean="0">
                <a:ln>
                  <a:noFill/>
                </a:ln>
                <a:solidFill>
                  <a:srgbClr val="444B54"/>
                </a:solidFill>
                <a:effectLst/>
                <a:uLnTx/>
                <a:uFillTx/>
                <a:latin typeface="Arial"/>
                <a:ea typeface="+mn-ea"/>
                <a:cs typeface="Arial"/>
              </a:rPr>
              <a:t>OB Speakers </a:t>
            </a:r>
            <a:r>
              <a:rPr kumimoji="0" lang="en-US" sz="2000" b="0" i="0" u="none" strike="noStrike" kern="1200" cap="none" spc="-5" normalizeH="0" baseline="0" noProof="0" dirty="0">
                <a:ln>
                  <a:noFill/>
                </a:ln>
                <a:solidFill>
                  <a:srgbClr val="444B54"/>
                </a:solidFill>
                <a:effectLst/>
                <a:uLnTx/>
                <a:uFillTx/>
                <a:latin typeface="Arial"/>
                <a:ea typeface="+mn-ea"/>
                <a:cs typeface="Arial"/>
              </a:rPr>
              <a:t>confirmed</a:t>
            </a:r>
          </a:p>
          <a:p>
            <a:pPr marL="698500" marR="3580765" lvl="1"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2000" b="0" i="0" u="none" strike="noStrike" kern="1200" cap="none" spc="-5" normalizeH="0" baseline="0" noProof="0" dirty="0">
                <a:ln>
                  <a:noFill/>
                </a:ln>
                <a:solidFill>
                  <a:srgbClr val="444B54"/>
                </a:solidFill>
                <a:effectLst/>
                <a:uLnTx/>
                <a:uFillTx/>
                <a:latin typeface="Arial"/>
                <a:ea typeface="+mn-ea"/>
                <a:cs typeface="Arial"/>
              </a:rPr>
              <a:t>PVB- </a:t>
            </a:r>
            <a:r>
              <a:rPr kumimoji="0" lang="en-US" sz="2000" b="0" i="0" u="none" strike="noStrike" kern="1200" cap="none" spc="-5" normalizeH="0" baseline="0" noProof="0" dirty="0" smtClean="0">
                <a:ln>
                  <a:noFill/>
                </a:ln>
                <a:solidFill>
                  <a:srgbClr val="444B54"/>
                </a:solidFill>
                <a:effectLst/>
                <a:uLnTx/>
                <a:uFillTx/>
                <a:latin typeface="Arial"/>
                <a:ea typeface="+mn-ea"/>
                <a:cs typeface="Arial"/>
              </a:rPr>
              <a:t>Neel Shah, MD, MPP</a:t>
            </a:r>
            <a:endParaRPr kumimoji="0" lang="en-US" sz="2000" b="0" i="0" u="none" strike="noStrike" kern="1200" cap="none" spc="-5" normalizeH="0" baseline="0" noProof="0" dirty="0">
              <a:ln>
                <a:noFill/>
              </a:ln>
              <a:solidFill>
                <a:srgbClr val="444B54"/>
              </a:solidFill>
              <a:effectLst/>
              <a:uLnTx/>
              <a:uFillTx/>
              <a:latin typeface="Arial"/>
              <a:ea typeface="+mn-ea"/>
              <a:cs typeface="Arial"/>
            </a:endParaRPr>
          </a:p>
          <a:p>
            <a:pPr marL="698500" marR="3580765" lvl="1"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2000" b="0" i="0" u="none" strike="noStrike" kern="1200" cap="none" spc="-5" normalizeH="0" baseline="0" noProof="0" dirty="0" smtClean="0">
                <a:ln>
                  <a:noFill/>
                </a:ln>
                <a:solidFill>
                  <a:srgbClr val="444B54"/>
                </a:solidFill>
                <a:effectLst/>
                <a:uLnTx/>
                <a:uFillTx/>
                <a:latin typeface="Arial"/>
                <a:ea typeface="+mn-ea"/>
                <a:cs typeface="Arial"/>
              </a:rPr>
              <a:t>BE- Marilyn </a:t>
            </a:r>
            <a:r>
              <a:rPr kumimoji="0" lang="en-US" sz="2000" b="0" i="0" u="none" strike="noStrike" kern="1200" cap="none" spc="-5" normalizeH="0" baseline="0" noProof="0" dirty="0" err="1" smtClean="0">
                <a:ln>
                  <a:noFill/>
                </a:ln>
                <a:solidFill>
                  <a:srgbClr val="444B54"/>
                </a:solidFill>
                <a:effectLst/>
                <a:uLnTx/>
                <a:uFillTx/>
                <a:latin typeface="Arial"/>
                <a:ea typeface="+mn-ea"/>
                <a:cs typeface="Arial"/>
              </a:rPr>
              <a:t>Kacica</a:t>
            </a:r>
            <a:r>
              <a:rPr kumimoji="0" lang="en-US" sz="2000" b="0" i="0" u="none" strike="noStrike" kern="1200" cap="none" spc="-5" normalizeH="0" baseline="0" noProof="0" dirty="0" smtClean="0">
                <a:ln>
                  <a:noFill/>
                </a:ln>
                <a:solidFill>
                  <a:srgbClr val="444B54"/>
                </a:solidFill>
                <a:effectLst/>
                <a:uLnTx/>
                <a:uFillTx/>
                <a:latin typeface="Arial"/>
                <a:ea typeface="+mn-ea"/>
                <a:cs typeface="Arial"/>
              </a:rPr>
              <a:t>, MD, MPH</a:t>
            </a:r>
          </a:p>
          <a:p>
            <a:pPr marL="698500" marR="3580765" lvl="1"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2000" b="0" i="0" u="none" strike="noStrike" kern="1200" cap="none" spc="-5" normalizeH="0" baseline="0" noProof="0" dirty="0" smtClean="0">
                <a:ln>
                  <a:noFill/>
                </a:ln>
                <a:solidFill>
                  <a:srgbClr val="444B54"/>
                </a:solidFill>
                <a:effectLst/>
                <a:uLnTx/>
                <a:uFillTx/>
                <a:latin typeface="Arial"/>
                <a:ea typeface="+mn-ea"/>
                <a:cs typeface="Arial"/>
              </a:rPr>
              <a:t>Patient Stories- Wanda Irving</a:t>
            </a:r>
          </a:p>
          <a:p>
            <a:pPr marL="698500" marR="3580765" lvl="1"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2000" b="0" i="0" u="none" strike="noStrike" kern="1200" cap="none" spc="-5" normalizeH="0" baseline="0" noProof="0" dirty="0" smtClean="0">
                <a:ln>
                  <a:noFill/>
                </a:ln>
                <a:solidFill>
                  <a:srgbClr val="444B54"/>
                </a:solidFill>
                <a:effectLst/>
                <a:uLnTx/>
                <a:uFillTx/>
                <a:latin typeface="Arial"/>
                <a:ea typeface="+mn-ea"/>
                <a:cs typeface="Arial"/>
              </a:rPr>
              <a:t>State </a:t>
            </a:r>
            <a:r>
              <a:rPr kumimoji="0" lang="en-US" sz="2000" b="0" i="0" u="none" strike="noStrike" kern="1200" cap="none" spc="-5" normalizeH="0" baseline="0" noProof="0" dirty="0">
                <a:ln>
                  <a:noFill/>
                </a:ln>
                <a:solidFill>
                  <a:srgbClr val="444B54"/>
                </a:solidFill>
                <a:effectLst/>
                <a:uLnTx/>
                <a:uFillTx/>
                <a:latin typeface="Arial"/>
                <a:ea typeface="+mn-ea"/>
                <a:cs typeface="Arial"/>
              </a:rPr>
              <a:t>PQC </a:t>
            </a:r>
            <a:r>
              <a:rPr kumimoji="0" lang="en-US" sz="2000" b="0" i="0" u="none" strike="noStrike" kern="1200" cap="none" spc="-5" normalizeH="0" baseline="0" noProof="0" dirty="0" smtClean="0">
                <a:ln>
                  <a:noFill/>
                </a:ln>
                <a:solidFill>
                  <a:srgbClr val="444B54"/>
                </a:solidFill>
                <a:effectLst/>
                <a:uLnTx/>
                <a:uFillTx/>
                <a:latin typeface="Arial"/>
                <a:ea typeface="+mn-ea"/>
                <a:cs typeface="Arial"/>
              </a:rPr>
              <a:t>Panel- New York, Oklahoma, Massachusetts </a:t>
            </a:r>
            <a:endParaRPr kumimoji="0" lang="en-US" sz="2000" b="0" i="0" u="none" strike="noStrike" kern="1200" cap="none" spc="-5" normalizeH="0" baseline="0" noProof="0" dirty="0">
              <a:ln>
                <a:noFill/>
              </a:ln>
              <a:solidFill>
                <a:srgbClr val="444B54"/>
              </a:solidFill>
              <a:effectLst/>
              <a:uLnTx/>
              <a:uFillTx/>
              <a:latin typeface="Arial"/>
              <a:ea typeface="+mn-ea"/>
              <a:cs typeface="Arial"/>
            </a:endParaRPr>
          </a:p>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endParaRPr kumimoji="0" lang="en-US" sz="2000" b="0" i="0" u="none" strike="noStrike" kern="1200" cap="none" spc="-5" normalizeH="0" baseline="0" noProof="0" dirty="0" smtClean="0">
              <a:ln>
                <a:noFill/>
              </a:ln>
              <a:solidFill>
                <a:srgbClr val="444B54"/>
              </a:solidFill>
              <a:effectLst/>
              <a:uLnTx/>
              <a:uFillTx/>
              <a:latin typeface="Arial"/>
              <a:ea typeface="+mn-ea"/>
              <a:cs typeface="Arial"/>
            </a:endParaRPr>
          </a:p>
          <a:p>
            <a:pPr marL="241300" marR="3580765"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r>
              <a:rPr kumimoji="0" lang="en-US" sz="2000" b="0" i="0" u="none" strike="noStrike" kern="1200" cap="none" spc="-5" normalizeH="0" baseline="0" noProof="0" dirty="0" smtClean="0">
                <a:ln>
                  <a:noFill/>
                </a:ln>
                <a:solidFill>
                  <a:srgbClr val="444B54"/>
                </a:solidFill>
                <a:effectLst/>
                <a:uLnTx/>
                <a:uFillTx/>
                <a:latin typeface="Arial"/>
                <a:ea typeface="+mn-ea"/>
                <a:cs typeface="Arial"/>
              </a:rPr>
              <a:t>Registration opens this week.  </a:t>
            </a:r>
            <a:r>
              <a:rPr lang="en-US" sz="2000" spc="-5" dirty="0" smtClean="0">
                <a:solidFill>
                  <a:srgbClr val="444B54"/>
                </a:solidFill>
                <a:latin typeface="Arial"/>
                <a:cs typeface="Arial"/>
              </a:rPr>
              <a:t>Be sure to check you MNO-OB Newsletter for </a:t>
            </a:r>
            <a:r>
              <a:rPr lang="en-US" sz="2000" spc="-5" smtClean="0">
                <a:solidFill>
                  <a:srgbClr val="444B54"/>
                </a:solidFill>
                <a:latin typeface="Arial"/>
                <a:cs typeface="Arial"/>
              </a:rPr>
              <a:t>more information. </a:t>
            </a:r>
            <a:endParaRPr kumimoji="0" lang="en-US" sz="2000" b="0" i="0" u="none" strike="noStrike" kern="1200" cap="none" spc="-5" normalizeH="0" baseline="0" noProof="0" dirty="0">
              <a:ln>
                <a:noFill/>
              </a:ln>
              <a:solidFill>
                <a:srgbClr val="444B54"/>
              </a:solidFill>
              <a:effectLst/>
              <a:uLnTx/>
              <a:uFillTx/>
              <a:latin typeface="Arial"/>
              <a:ea typeface="+mn-ea"/>
              <a:cs typeface="Arial"/>
            </a:endParaRPr>
          </a:p>
        </p:txBody>
      </p:sp>
    </p:spTree>
    <p:extLst>
      <p:ext uri="{BB962C8B-B14F-4D97-AF65-F5344CB8AC3E}">
        <p14:creationId xmlns:p14="http://schemas.microsoft.com/office/powerpoint/2010/main" val="2264150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22C80-176E-40CA-907E-A614AF038EF7}"/>
              </a:ext>
            </a:extLst>
          </p:cNvPr>
          <p:cNvSpPr>
            <a:spLocks noGrp="1"/>
          </p:cNvSpPr>
          <p:nvPr>
            <p:ph type="title"/>
          </p:nvPr>
        </p:nvSpPr>
        <p:spPr/>
        <p:txBody>
          <a:bodyPr/>
          <a:lstStyle/>
          <a:p>
            <a:r>
              <a:rPr lang="en-US" dirty="0">
                <a:solidFill>
                  <a:schemeClr val="tx2"/>
                </a:solidFill>
              </a:rPr>
              <a:t>MIECHV Coordinated Intake Communities</a:t>
            </a:r>
            <a:endParaRPr lang="en-US" dirty="0"/>
          </a:p>
        </p:txBody>
      </p:sp>
      <p:sp>
        <p:nvSpPr>
          <p:cNvPr id="3" name="Content Placeholder 2">
            <a:extLst>
              <a:ext uri="{FF2B5EF4-FFF2-40B4-BE49-F238E27FC236}">
                <a16:creationId xmlns:a16="http://schemas.microsoft.com/office/drawing/2014/main" id="{29188786-88BE-4EEB-AB0B-A9DEFCB905C9}"/>
              </a:ext>
            </a:extLst>
          </p:cNvPr>
          <p:cNvSpPr>
            <a:spLocks noGrp="1"/>
          </p:cNvSpPr>
          <p:nvPr>
            <p:ph sz="half" idx="1"/>
          </p:nvPr>
        </p:nvSpPr>
        <p:spPr/>
        <p:txBody>
          <a:bodyPr>
            <a:normAutofit/>
          </a:bodyPr>
          <a:lstStyle/>
          <a:p>
            <a:r>
              <a:rPr lang="en-US" dirty="0"/>
              <a:t>Chicago Southside Cluster (Englewood, West Englewood, Greater Grand Crossing)</a:t>
            </a:r>
          </a:p>
          <a:p>
            <a:r>
              <a:rPr lang="en-US" dirty="0"/>
              <a:t>Cicero</a:t>
            </a:r>
          </a:p>
          <a:p>
            <a:r>
              <a:rPr lang="en-US" dirty="0"/>
              <a:t>East St. Louis</a:t>
            </a:r>
          </a:p>
          <a:p>
            <a:r>
              <a:rPr lang="en-US" dirty="0"/>
              <a:t>Elgin</a:t>
            </a:r>
          </a:p>
          <a:p>
            <a:r>
              <a:rPr lang="en-US" dirty="0"/>
              <a:t>Rockford</a:t>
            </a:r>
          </a:p>
          <a:p>
            <a:r>
              <a:rPr lang="en-US" dirty="0"/>
              <a:t>DeKalb County</a:t>
            </a:r>
          </a:p>
          <a:p>
            <a:pPr marL="0" indent="0">
              <a:buNone/>
            </a:pPr>
            <a:endParaRPr lang="en-US" dirty="0"/>
          </a:p>
        </p:txBody>
      </p:sp>
      <p:sp>
        <p:nvSpPr>
          <p:cNvPr id="4" name="Content Placeholder 3">
            <a:extLst>
              <a:ext uri="{FF2B5EF4-FFF2-40B4-BE49-F238E27FC236}">
                <a16:creationId xmlns:a16="http://schemas.microsoft.com/office/drawing/2014/main" id="{A6F2B568-FFC8-48C9-A97A-350373E83640}"/>
              </a:ext>
            </a:extLst>
          </p:cNvPr>
          <p:cNvSpPr>
            <a:spLocks noGrp="1"/>
          </p:cNvSpPr>
          <p:nvPr>
            <p:ph sz="half" idx="2"/>
          </p:nvPr>
        </p:nvSpPr>
        <p:spPr/>
        <p:txBody>
          <a:bodyPr/>
          <a:lstStyle/>
          <a:p>
            <a:r>
              <a:rPr lang="en-US" dirty="0"/>
              <a:t>Kankakee County</a:t>
            </a:r>
          </a:p>
          <a:p>
            <a:r>
              <a:rPr lang="en-US" dirty="0"/>
              <a:t>Lake County</a:t>
            </a:r>
          </a:p>
          <a:p>
            <a:r>
              <a:rPr lang="en-US" dirty="0"/>
              <a:t>Macon County</a:t>
            </a:r>
          </a:p>
          <a:p>
            <a:r>
              <a:rPr lang="en-US" dirty="0"/>
              <a:t>McLean-Piatt-DeWitt-Woodford Counties</a:t>
            </a:r>
          </a:p>
          <a:p>
            <a:r>
              <a:rPr lang="en-US" dirty="0"/>
              <a:t>Peoria-Tazewell Counties</a:t>
            </a:r>
          </a:p>
          <a:p>
            <a:r>
              <a:rPr lang="en-US" dirty="0"/>
              <a:t>Stephenson County</a:t>
            </a:r>
          </a:p>
          <a:p>
            <a:r>
              <a:rPr lang="en-US" dirty="0"/>
              <a:t>Vermilion County</a:t>
            </a:r>
          </a:p>
          <a:p>
            <a:endParaRPr lang="en-US" dirty="0"/>
          </a:p>
        </p:txBody>
      </p:sp>
    </p:spTree>
    <p:extLst>
      <p:ext uri="{BB962C8B-B14F-4D97-AF65-F5344CB8AC3E}">
        <p14:creationId xmlns:p14="http://schemas.microsoft.com/office/powerpoint/2010/main" val="1464237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3A95-ECF8-4A31-B8E3-281C004C1243}"/>
              </a:ext>
            </a:extLst>
          </p:cNvPr>
          <p:cNvSpPr>
            <a:spLocks noGrp="1"/>
          </p:cNvSpPr>
          <p:nvPr>
            <p:ph type="title"/>
          </p:nvPr>
        </p:nvSpPr>
        <p:spPr/>
        <p:txBody>
          <a:bodyPr/>
          <a:lstStyle/>
          <a:p>
            <a:r>
              <a:rPr lang="en-US" dirty="0">
                <a:solidFill>
                  <a:schemeClr val="tx2"/>
                </a:solidFill>
              </a:rPr>
              <a:t>MIECHV Coordinated Intake Communities</a:t>
            </a:r>
            <a:endParaRPr lang="en-US" dirty="0"/>
          </a:p>
        </p:txBody>
      </p:sp>
      <p:pic>
        <p:nvPicPr>
          <p:cNvPr id="5" name="Content Placeholder 4">
            <a:extLst>
              <a:ext uri="{FF2B5EF4-FFF2-40B4-BE49-F238E27FC236}">
                <a16:creationId xmlns:a16="http://schemas.microsoft.com/office/drawing/2014/main" id="{3C8524A2-F14D-49C8-9D7D-B84C405FC06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66676" y="1846263"/>
            <a:ext cx="7318973" cy="4022725"/>
          </a:xfrm>
          <a:prstGeom prst="rect">
            <a:avLst/>
          </a:prstGeom>
        </p:spPr>
      </p:pic>
      <p:pic>
        <p:nvPicPr>
          <p:cNvPr id="6" name="Picture 5">
            <a:extLst>
              <a:ext uri="{FF2B5EF4-FFF2-40B4-BE49-F238E27FC236}">
                <a16:creationId xmlns:a16="http://schemas.microsoft.com/office/drawing/2014/main" id="{CE9671DF-BE68-43C9-BE3E-B49241FDFE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3669" y="2087067"/>
            <a:ext cx="9147492" cy="4022725"/>
          </a:xfrm>
          <a:prstGeom prst="rect">
            <a:avLst/>
          </a:prstGeom>
        </p:spPr>
      </p:pic>
      <p:sp>
        <p:nvSpPr>
          <p:cNvPr id="7" name="TextBox 6">
            <a:extLst>
              <a:ext uri="{FF2B5EF4-FFF2-40B4-BE49-F238E27FC236}">
                <a16:creationId xmlns:a16="http://schemas.microsoft.com/office/drawing/2014/main" id="{3BD777E5-54EE-475E-B5A8-B899FD7FB3EE}"/>
              </a:ext>
            </a:extLst>
          </p:cNvPr>
          <p:cNvSpPr txBox="1"/>
          <p:nvPr/>
        </p:nvSpPr>
        <p:spPr>
          <a:xfrm>
            <a:off x="1884544" y="6396335"/>
            <a:ext cx="885661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http://www.igrowillinois.org/find-a-program/</a:t>
            </a:r>
          </a:p>
        </p:txBody>
      </p:sp>
    </p:spTree>
    <p:extLst>
      <p:ext uri="{BB962C8B-B14F-4D97-AF65-F5344CB8AC3E}">
        <p14:creationId xmlns:p14="http://schemas.microsoft.com/office/powerpoint/2010/main" val="2933921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BFB2-9560-46E4-A9F0-7027800D111C}"/>
              </a:ext>
            </a:extLst>
          </p:cNvPr>
          <p:cNvSpPr>
            <a:spLocks noGrp="1"/>
          </p:cNvSpPr>
          <p:nvPr>
            <p:ph type="title"/>
          </p:nvPr>
        </p:nvSpPr>
        <p:spPr/>
        <p:txBody>
          <a:bodyPr>
            <a:normAutofit/>
          </a:bodyPr>
          <a:lstStyle/>
          <a:p>
            <a:r>
              <a:rPr lang="en-US" dirty="0"/>
              <a:t>Referrals to Home Visiting in Communities without Coordinated Intake </a:t>
            </a:r>
          </a:p>
        </p:txBody>
      </p:sp>
      <p:pic>
        <p:nvPicPr>
          <p:cNvPr id="4" name="Content Placeholder 3">
            <a:extLst>
              <a:ext uri="{FF2B5EF4-FFF2-40B4-BE49-F238E27FC236}">
                <a16:creationId xmlns:a16="http://schemas.microsoft.com/office/drawing/2014/main" id="{54998EEB-3226-40F4-81F5-B3DD2E6964F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96963" y="2312684"/>
            <a:ext cx="10058400" cy="3089882"/>
          </a:xfrm>
          <a:prstGeom prst="rect">
            <a:avLst/>
          </a:prstGeom>
        </p:spPr>
      </p:pic>
      <p:sp>
        <p:nvSpPr>
          <p:cNvPr id="5" name="TextBox 4">
            <a:extLst>
              <a:ext uri="{FF2B5EF4-FFF2-40B4-BE49-F238E27FC236}">
                <a16:creationId xmlns:a16="http://schemas.microsoft.com/office/drawing/2014/main" id="{59283C72-B2DC-4F89-8FBC-1EC2ECA96774}"/>
              </a:ext>
            </a:extLst>
          </p:cNvPr>
          <p:cNvSpPr txBox="1"/>
          <p:nvPr/>
        </p:nvSpPr>
        <p:spPr>
          <a:xfrm>
            <a:off x="1096963" y="5402566"/>
            <a:ext cx="100584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http://www.igrowillinois.org/find-a-program/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601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6335-F23E-4033-B9C8-D1C29B8DA1B6}"/>
              </a:ext>
            </a:extLst>
          </p:cNvPr>
          <p:cNvSpPr>
            <a:spLocks noGrp="1"/>
          </p:cNvSpPr>
          <p:nvPr>
            <p:ph type="title"/>
          </p:nvPr>
        </p:nvSpPr>
        <p:spPr/>
        <p:txBody>
          <a:bodyPr/>
          <a:lstStyle/>
          <a:p>
            <a:r>
              <a:rPr lang="en-US" dirty="0">
                <a:solidFill>
                  <a:schemeClr val="tx2"/>
                </a:solidFill>
              </a:rPr>
              <a:t>Next Steps: Strengthening Connections</a:t>
            </a:r>
            <a:endParaRPr lang="en-US" dirty="0"/>
          </a:p>
        </p:txBody>
      </p:sp>
      <p:sp>
        <p:nvSpPr>
          <p:cNvPr id="3" name="Content Placeholder 2">
            <a:extLst>
              <a:ext uri="{FF2B5EF4-FFF2-40B4-BE49-F238E27FC236}">
                <a16:creationId xmlns:a16="http://schemas.microsoft.com/office/drawing/2014/main" id="{97BDB059-841D-47C8-B7A7-6528AEDFDE84}"/>
              </a:ext>
            </a:extLst>
          </p:cNvPr>
          <p:cNvSpPr>
            <a:spLocks noGrp="1"/>
          </p:cNvSpPr>
          <p:nvPr>
            <p:ph idx="1"/>
          </p:nvPr>
        </p:nvSpPr>
        <p:spPr>
          <a:xfrm>
            <a:off x="1097280" y="1845734"/>
            <a:ext cx="10058400" cy="4097866"/>
          </a:xfrm>
        </p:spPr>
        <p:txBody>
          <a:bodyPr>
            <a:normAutofit lnSpcReduction="10000"/>
          </a:bodyPr>
          <a:lstStyle/>
          <a:p>
            <a:pPr lvl="1">
              <a:buFont typeface="Wingdings" panose="05000000000000000000" pitchFamily="2" charset="2"/>
              <a:buChar char="q"/>
            </a:pPr>
            <a:r>
              <a:rPr lang="en-US" sz="2800" dirty="0"/>
              <a:t>Share </a:t>
            </a:r>
            <a:r>
              <a:rPr lang="en-US" sz="2800" dirty="0" err="1"/>
              <a:t>igrow</a:t>
            </a:r>
            <a:r>
              <a:rPr lang="en-US" sz="2800" dirty="0"/>
              <a:t> (MIECHV) information and our contact information with your </a:t>
            </a:r>
            <a:r>
              <a:rPr lang="en-US" sz="2800" dirty="0" smtClean="0"/>
              <a:t>staff </a:t>
            </a:r>
            <a:r>
              <a:rPr lang="en-US" sz="2800" dirty="0"/>
              <a:t>and families</a:t>
            </a:r>
          </a:p>
          <a:p>
            <a:pPr lvl="1">
              <a:buFont typeface="Wingdings" panose="05000000000000000000" pitchFamily="2" charset="2"/>
              <a:buChar char="q"/>
            </a:pPr>
            <a:r>
              <a:rPr lang="en-US" sz="2800" dirty="0" smtClean="0"/>
              <a:t>Explore how we can better partner with ILPQC perinatal healthcare providers </a:t>
            </a:r>
          </a:p>
          <a:p>
            <a:pPr lvl="1">
              <a:buFont typeface="Wingdings" panose="05000000000000000000" pitchFamily="2" charset="2"/>
              <a:buChar char="q"/>
            </a:pPr>
            <a:r>
              <a:rPr lang="en-US" sz="2800" dirty="0" smtClean="0"/>
              <a:t>Identify tools/skills/knowledge Home Visitors need, in order to work more effectively with families experiencing substance use disorders.</a:t>
            </a:r>
          </a:p>
          <a:p>
            <a:pPr lvl="1">
              <a:buFont typeface="Wingdings" panose="05000000000000000000" pitchFamily="2" charset="2"/>
              <a:buChar char="q"/>
            </a:pPr>
            <a:r>
              <a:rPr lang="en-US" sz="2800" dirty="0" smtClean="0"/>
              <a:t>Establish a system of referral and care that supports the woman and her newborn, reduces risk for both, effectively promotes health and well-being, and is bi-directional in approach</a:t>
            </a:r>
          </a:p>
          <a:p>
            <a:pPr lvl="1">
              <a:buFont typeface="Wingdings" panose="05000000000000000000" pitchFamily="2" charset="2"/>
              <a:buChar char="q"/>
            </a:pPr>
            <a:endParaRPr lang="en-US" sz="2800" dirty="0"/>
          </a:p>
          <a:p>
            <a:pPr marL="201168" lvl="1" indent="0">
              <a:buNone/>
            </a:pPr>
            <a:endParaRPr lang="en-US" sz="2800" dirty="0"/>
          </a:p>
          <a:p>
            <a:pPr marL="201168" lvl="1" indent="0">
              <a:buNone/>
            </a:pPr>
            <a:endParaRPr lang="en-US" sz="2800" dirty="0" smtClean="0"/>
          </a:p>
          <a:p>
            <a:pPr lvl="1">
              <a:buFont typeface="Wingdings" panose="05000000000000000000" pitchFamily="2" charset="2"/>
              <a:buChar char="q"/>
            </a:pPr>
            <a:endParaRPr lang="en-US" sz="2800" dirty="0"/>
          </a:p>
          <a:p>
            <a:pPr lvl="1">
              <a:buFont typeface="Wingdings" panose="05000000000000000000" pitchFamily="2" charset="2"/>
              <a:buChar char="q"/>
            </a:pPr>
            <a:endParaRPr lang="en-US" sz="2800" dirty="0" smtClean="0"/>
          </a:p>
          <a:p>
            <a:pPr marL="201168" lvl="1" indent="0">
              <a:buNone/>
            </a:pPr>
            <a:endParaRPr lang="en-US" sz="2800" dirty="0"/>
          </a:p>
          <a:p>
            <a:pPr marL="201168" lvl="1" indent="0">
              <a:buNone/>
            </a:pPr>
            <a:endParaRPr lang="en-US" sz="2800" dirty="0"/>
          </a:p>
          <a:p>
            <a:pPr lvl="1">
              <a:buFont typeface="Wingdings" panose="05000000000000000000" pitchFamily="2" charset="2"/>
              <a:buChar char="q"/>
            </a:pPr>
            <a:endParaRPr lang="en-US" sz="2800" dirty="0"/>
          </a:p>
          <a:p>
            <a:endParaRPr lang="en-US" dirty="0"/>
          </a:p>
        </p:txBody>
      </p:sp>
    </p:spTree>
    <p:extLst>
      <p:ext uri="{BB962C8B-B14F-4D97-AF65-F5344CB8AC3E}">
        <p14:creationId xmlns:p14="http://schemas.microsoft.com/office/powerpoint/2010/main" val="606061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3EE6-06CC-4674-BC32-588760C83604}"/>
              </a:ext>
            </a:extLst>
          </p:cNvPr>
          <p:cNvSpPr>
            <a:spLocks noGrp="1"/>
          </p:cNvSpPr>
          <p:nvPr>
            <p:ph type="title"/>
          </p:nvPr>
        </p:nvSpPr>
        <p:spPr>
          <a:xfrm>
            <a:off x="1097280" y="286603"/>
            <a:ext cx="10058400" cy="957735"/>
          </a:xfrm>
        </p:spPr>
        <p:txBody>
          <a:bodyPr>
            <a:normAutofit/>
          </a:bodyPr>
          <a:lstStyle/>
          <a:p>
            <a:r>
              <a:rPr lang="en-US" dirty="0"/>
              <a:t>Thank you! </a:t>
            </a:r>
          </a:p>
        </p:txBody>
      </p:sp>
      <p:pic>
        <p:nvPicPr>
          <p:cNvPr id="4" name="image1.png">
            <a:extLst>
              <a:ext uri="{FF2B5EF4-FFF2-40B4-BE49-F238E27FC236}">
                <a16:creationId xmlns:a16="http://schemas.microsoft.com/office/drawing/2014/main" id="{4387FB74-F038-486E-BF6A-6DC2F9E39E81}"/>
              </a:ext>
            </a:extLst>
          </p:cNvPr>
          <p:cNvPicPr/>
          <p:nvPr/>
        </p:nvPicPr>
        <p:blipFill>
          <a:blip r:embed="rId3">
            <a:extLst>
              <a:ext uri="{28A0092B-C50C-407E-A947-70E740481C1C}">
                <a14:useLocalDpi xmlns:a14="http://schemas.microsoft.com/office/drawing/2010/main"/>
              </a:ext>
            </a:extLst>
          </a:blip>
          <a:stretch>
            <a:fillRect/>
          </a:stretch>
        </p:blipFill>
        <p:spPr>
          <a:xfrm>
            <a:off x="8253412" y="4612783"/>
            <a:ext cx="3711575" cy="1456690"/>
          </a:xfrm>
          <a:prstGeom prst="rect">
            <a:avLst/>
          </a:prstGeom>
        </p:spPr>
      </p:pic>
      <p:sp>
        <p:nvSpPr>
          <p:cNvPr id="5" name="Rectangle 4">
            <a:extLst>
              <a:ext uri="{FF2B5EF4-FFF2-40B4-BE49-F238E27FC236}">
                <a16:creationId xmlns:a16="http://schemas.microsoft.com/office/drawing/2014/main" id="{D893A13F-DDD5-4074-8ED0-41EE1D9A43A4}"/>
              </a:ext>
            </a:extLst>
          </p:cNvPr>
          <p:cNvSpPr/>
          <p:nvPr/>
        </p:nvSpPr>
        <p:spPr>
          <a:xfrm>
            <a:off x="1246367" y="1701921"/>
            <a:ext cx="9149963" cy="3477875"/>
          </a:xfrm>
          <a:prstGeom prst="rect">
            <a:avLst/>
          </a:prstGeom>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Glendean Burton, RN, BSN, CLC, MPH</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MIECHV MCH Nurse Consultant</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Glendean.Burton@hotmail.com</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Joanna Su, MSW</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Manager of Strategic Planning, MIECHV</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Joanna.Su@Illinois.gov</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826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1219200"/>
            <a:ext cx="8477250" cy="1575431"/>
          </a:xfrm>
          <a:prstGeom prst="rect">
            <a:avLst/>
          </a:prstGeom>
          <a:noFill/>
        </p:spPr>
        <p:txBody>
          <a:bodyPr vert="horz" wrap="square" lIns="0" tIns="74295" rIns="0" bIns="0" rtlCol="0">
            <a:spAutoFit/>
          </a:bodyPr>
          <a:lstStyle/>
          <a:p>
            <a:pPr marL="12700" marR="5080">
              <a:lnSpc>
                <a:spcPts val="3890"/>
              </a:lnSpc>
              <a:spcBef>
                <a:spcPts val="585"/>
              </a:spcBef>
            </a:pPr>
            <a:r>
              <a:rPr sz="3600" b="0" u="none" spc="-5" dirty="0">
                <a:solidFill>
                  <a:srgbClr val="444B54"/>
                </a:solidFill>
                <a:latin typeface="Arial"/>
                <a:cs typeface="Arial"/>
              </a:rPr>
              <a:t>MNO-OB </a:t>
            </a:r>
            <a:r>
              <a:rPr sz="3600" b="0" u="none" dirty="0" smtClean="0">
                <a:solidFill>
                  <a:srgbClr val="444B54"/>
                </a:solidFill>
                <a:latin typeface="Arial"/>
                <a:cs typeface="Arial"/>
              </a:rPr>
              <a:t>Learning</a:t>
            </a:r>
            <a:r>
              <a:rPr lang="en-US" sz="3600" b="0" u="none" dirty="0">
                <a:solidFill>
                  <a:srgbClr val="444B54"/>
                </a:solidFill>
                <a:latin typeface="Arial"/>
                <a:cs typeface="Arial"/>
              </a:rPr>
              <a:t>:</a:t>
            </a:r>
            <a:r>
              <a:rPr sz="3600" b="0" u="none" dirty="0" smtClean="0">
                <a:solidFill>
                  <a:srgbClr val="444B54"/>
                </a:solidFill>
                <a:latin typeface="Arial"/>
                <a:cs typeface="Arial"/>
              </a:rPr>
              <a:t> </a:t>
            </a:r>
            <a:r>
              <a:rPr lang="en-US" sz="3600" b="0" u="none" dirty="0" smtClean="0">
                <a:solidFill>
                  <a:srgbClr val="444B54"/>
                </a:solidFill>
                <a:latin typeface="Arial"/>
                <a:cs typeface="Arial"/>
              </a:rPr>
              <a:t/>
            </a:r>
            <a:br>
              <a:rPr lang="en-US" sz="3600" b="0" u="none" dirty="0" smtClean="0">
                <a:solidFill>
                  <a:srgbClr val="444B54"/>
                </a:solidFill>
                <a:latin typeface="Arial"/>
                <a:cs typeface="Arial"/>
              </a:rPr>
            </a:br>
            <a:r>
              <a:rPr lang="en-US" sz="3600" b="0" u="none" spc="-5" dirty="0" smtClean="0">
                <a:solidFill>
                  <a:srgbClr val="444B54"/>
                </a:solidFill>
                <a:latin typeface="Arial"/>
                <a:cs typeface="Arial"/>
              </a:rPr>
              <a:t>Team Talks Sharing</a:t>
            </a:r>
            <a:r>
              <a:rPr sz="3600" b="0" u="none" spc="-80" dirty="0" smtClean="0">
                <a:solidFill>
                  <a:srgbClr val="444B54"/>
                </a:solidFill>
                <a:latin typeface="Arial"/>
                <a:cs typeface="Arial"/>
              </a:rPr>
              <a:t> </a:t>
            </a:r>
            <a:r>
              <a:rPr sz="3600" b="0" u="none" spc="-5" dirty="0">
                <a:solidFill>
                  <a:srgbClr val="444B54"/>
                </a:solidFill>
                <a:latin typeface="Arial"/>
                <a:cs typeface="Arial"/>
              </a:rPr>
              <a:t>Plans for </a:t>
            </a:r>
            <a:r>
              <a:rPr sz="3600" b="0" u="none" spc="-990" dirty="0">
                <a:solidFill>
                  <a:srgbClr val="444B54"/>
                </a:solidFill>
                <a:latin typeface="Arial"/>
                <a:cs typeface="Arial"/>
              </a:rPr>
              <a:t> </a:t>
            </a:r>
            <a:r>
              <a:rPr sz="3600" b="0" u="none" spc="-5" dirty="0">
                <a:solidFill>
                  <a:srgbClr val="444B54"/>
                </a:solidFill>
                <a:latin typeface="Arial"/>
                <a:cs typeface="Arial"/>
              </a:rPr>
              <a:t>Sustainability</a:t>
            </a:r>
            <a:endParaRPr sz="3600" dirty="0">
              <a:latin typeface="Arial"/>
              <a:cs typeface="Arial"/>
            </a:endParaRPr>
          </a:p>
        </p:txBody>
      </p:sp>
    </p:spTree>
    <p:extLst>
      <p:ext uri="{BB962C8B-B14F-4D97-AF65-F5344CB8AC3E}">
        <p14:creationId xmlns:p14="http://schemas.microsoft.com/office/powerpoint/2010/main" val="1239966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92050" y="1603399"/>
            <a:ext cx="8784590" cy="1075294"/>
          </a:xfrm>
          <a:prstGeom prst="rect">
            <a:avLst/>
          </a:prstGeom>
        </p:spPr>
        <p:txBody>
          <a:bodyPr vert="horz" wrap="square" lIns="0" tIns="74295" rIns="0" bIns="0" rtlCol="0">
            <a:spAutoFit/>
          </a:bodyPr>
          <a:lstStyle/>
          <a:p>
            <a:pPr marL="12700" marR="5080">
              <a:lnSpc>
                <a:spcPts val="3890"/>
              </a:lnSpc>
              <a:spcBef>
                <a:spcPts val="585"/>
              </a:spcBef>
            </a:pPr>
            <a:r>
              <a:rPr lang="en-US" sz="3600" spc="-5" dirty="0">
                <a:solidFill>
                  <a:srgbClr val="444B54"/>
                </a:solidFill>
                <a:latin typeface="Arial"/>
                <a:cs typeface="Arial"/>
              </a:rPr>
              <a:t>MNO-OB Learning: </a:t>
            </a:r>
            <a:br>
              <a:rPr lang="en-US" sz="3600" spc="-5" dirty="0">
                <a:solidFill>
                  <a:srgbClr val="444B54"/>
                </a:solidFill>
                <a:latin typeface="Arial"/>
                <a:cs typeface="Arial"/>
              </a:rPr>
            </a:br>
            <a:r>
              <a:rPr lang="en-US" sz="3600" spc="-5" dirty="0">
                <a:solidFill>
                  <a:srgbClr val="444B54"/>
                </a:solidFill>
                <a:latin typeface="Arial"/>
                <a:cs typeface="Arial"/>
              </a:rPr>
              <a:t>Team Talks </a:t>
            </a:r>
            <a:r>
              <a:rPr lang="en-US" sz="3600" spc="-5" dirty="0" smtClean="0">
                <a:solidFill>
                  <a:srgbClr val="444B54"/>
                </a:solidFill>
                <a:latin typeface="Arial"/>
                <a:cs typeface="Arial"/>
              </a:rPr>
              <a:t>Sustainability Strategies</a:t>
            </a:r>
            <a:endParaRPr sz="3600" dirty="0">
              <a:latin typeface="Arial"/>
              <a:cs typeface="Arial"/>
            </a:endParaRPr>
          </a:p>
        </p:txBody>
      </p:sp>
      <p:sp>
        <p:nvSpPr>
          <p:cNvPr id="3" name="object 3"/>
          <p:cNvSpPr txBox="1"/>
          <p:nvPr/>
        </p:nvSpPr>
        <p:spPr>
          <a:xfrm>
            <a:off x="1492050" y="3070462"/>
            <a:ext cx="6378575" cy="764312"/>
          </a:xfrm>
          <a:prstGeom prst="rect">
            <a:avLst/>
          </a:prstGeom>
        </p:spPr>
        <p:txBody>
          <a:bodyPr vert="horz" wrap="square" lIns="0" tIns="12700" rIns="0" bIns="0" rtlCol="0">
            <a:spAutoFit/>
          </a:bodyPr>
          <a:lstStyle/>
          <a:p>
            <a:pPr marL="12700">
              <a:lnSpc>
                <a:spcPct val="100000"/>
              </a:lnSpc>
              <a:spcBef>
                <a:spcPts val="100"/>
              </a:spcBef>
            </a:pPr>
            <a:r>
              <a:rPr lang="en-US" sz="2400" spc="-5" dirty="0" smtClean="0">
                <a:solidFill>
                  <a:srgbClr val="444B54"/>
                </a:solidFill>
                <a:latin typeface="Arial"/>
                <a:cs typeface="Arial"/>
              </a:rPr>
              <a:t>University of Chicago Medical Center</a:t>
            </a:r>
          </a:p>
          <a:p>
            <a:pPr marL="12700">
              <a:lnSpc>
                <a:spcPct val="100000"/>
              </a:lnSpc>
              <a:spcBef>
                <a:spcPts val="100"/>
              </a:spcBef>
            </a:pPr>
            <a:r>
              <a:rPr lang="en-US" sz="2400" spc="-5" dirty="0" smtClean="0">
                <a:solidFill>
                  <a:srgbClr val="444B54"/>
                </a:solidFill>
                <a:latin typeface="Arial"/>
                <a:cs typeface="Arial"/>
              </a:rPr>
              <a:t>Memorial Hospital- Carbondale</a:t>
            </a:r>
          </a:p>
        </p:txBody>
      </p:sp>
    </p:spTree>
    <p:extLst>
      <p:ext uri="{BB962C8B-B14F-4D97-AF65-F5344CB8AC3E}">
        <p14:creationId xmlns:p14="http://schemas.microsoft.com/office/powerpoint/2010/main" val="21107063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p:txBody>
          <a:bodyPr/>
          <a:lstStyle/>
          <a:p>
            <a:r>
              <a:rPr lang="en-US" dirty="0" smtClean="0"/>
              <a:t>Presented by: </a:t>
            </a:r>
            <a:endParaRPr lang="en-US" dirty="0"/>
          </a:p>
        </p:txBody>
      </p:sp>
      <p:sp>
        <p:nvSpPr>
          <p:cNvPr id="19" name="Title 18"/>
          <p:cNvSpPr>
            <a:spLocks noGrp="1"/>
          </p:cNvSpPr>
          <p:nvPr>
            <p:ph type="ctrTitle"/>
          </p:nvPr>
        </p:nvSpPr>
        <p:spPr/>
        <p:txBody>
          <a:bodyPr/>
          <a:lstStyle/>
          <a:p>
            <a:r>
              <a:rPr lang="en-US" dirty="0" smtClean="0"/>
              <a:t>MNO Sustainability Plan at </a:t>
            </a:r>
            <a:r>
              <a:rPr lang="en-US" dirty="0" err="1" smtClean="0"/>
              <a:t>Uchicago</a:t>
            </a:r>
            <a:r>
              <a:rPr lang="en-US" dirty="0" smtClean="0"/>
              <a:t> Medicine</a:t>
            </a:r>
            <a:endParaRPr lang="en-US" dirty="0"/>
          </a:p>
        </p:txBody>
      </p:sp>
      <p:sp>
        <p:nvSpPr>
          <p:cNvPr id="21" name="Text Placeholder 20"/>
          <p:cNvSpPr>
            <a:spLocks noGrp="1"/>
          </p:cNvSpPr>
          <p:nvPr>
            <p:ph type="body" sz="quarter" idx="10"/>
          </p:nvPr>
        </p:nvSpPr>
        <p:spPr/>
        <p:txBody>
          <a:bodyPr/>
          <a:lstStyle/>
          <a:p>
            <a:r>
              <a:rPr lang="en-US" dirty="0" smtClean="0"/>
              <a:t>Dr. Andrew Fisher</a:t>
            </a:r>
            <a:endParaRPr lang="en-US" dirty="0"/>
          </a:p>
        </p:txBody>
      </p:sp>
      <p:sp>
        <p:nvSpPr>
          <p:cNvPr id="22" name="Text Placeholder 21"/>
          <p:cNvSpPr>
            <a:spLocks noGrp="1"/>
          </p:cNvSpPr>
          <p:nvPr>
            <p:ph type="body" sz="quarter" idx="11"/>
          </p:nvPr>
        </p:nvSpPr>
        <p:spPr/>
        <p:txBody>
          <a:bodyPr/>
          <a:lstStyle/>
          <a:p>
            <a:r>
              <a:rPr lang="en-US" dirty="0" smtClean="0"/>
              <a:t>Anna </a:t>
            </a:r>
            <a:r>
              <a:rPr lang="en-US" dirty="0" err="1" smtClean="0"/>
              <a:t>Marzano</a:t>
            </a:r>
            <a:r>
              <a:rPr lang="en-US" dirty="0" smtClean="0"/>
              <a:t>, RN</a:t>
            </a:r>
            <a:endParaRPr lang="en-US" dirty="0"/>
          </a:p>
        </p:txBody>
      </p:sp>
    </p:spTree>
    <p:extLst>
      <p:ext uri="{BB962C8B-B14F-4D97-AF65-F5344CB8AC3E}">
        <p14:creationId xmlns:p14="http://schemas.microsoft.com/office/powerpoint/2010/main" val="38343520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Plans</a:t>
            </a:r>
            <a:br>
              <a:rPr lang="en-US" dirty="0" smtClean="0"/>
            </a:br>
            <a:endParaRPr lang="en-US" dirty="0"/>
          </a:p>
        </p:txBody>
      </p:sp>
      <p:sp>
        <p:nvSpPr>
          <p:cNvPr id="4" name="Slide Number Placeholder 3"/>
          <p:cNvSpPr>
            <a:spLocks noGrp="1"/>
          </p:cNvSpPr>
          <p:nvPr>
            <p:ph type="sldNum" sz="quarter" idx="11"/>
          </p:nvPr>
        </p:nvSpPr>
        <p:spPr/>
        <p:txBody>
          <a:bodyPr/>
          <a:lstStyle/>
          <a:p>
            <a:pPr defTabSz="1219170" fontAlgn="base">
              <a:spcBef>
                <a:spcPct val="0"/>
              </a:spcBef>
              <a:spcAft>
                <a:spcPct val="0"/>
              </a:spcAft>
              <a:defRPr/>
            </a:pPr>
            <a:fld id="{D9E38BE4-73A9-4CBE-849B-DA886A199DD2}" type="slidenum">
              <a:rPr lang="en-US">
                <a:solidFill>
                  <a:srgbClr val="FFFFFF"/>
                </a:solidFill>
                <a:latin typeface="Arial"/>
                <a:cs typeface="Arial" charset="0"/>
              </a:rPr>
              <a:pPr defTabSz="1219170" fontAlgn="base">
                <a:spcBef>
                  <a:spcPct val="0"/>
                </a:spcBef>
                <a:spcAft>
                  <a:spcPct val="0"/>
                </a:spcAft>
                <a:defRPr/>
              </a:pPr>
              <a:t>48</a:t>
            </a:fld>
            <a:endParaRPr lang="en-US">
              <a:solidFill>
                <a:srgbClr val="FFFFFF"/>
              </a:solidFill>
              <a:latin typeface="Arial"/>
              <a:cs typeface="Arial" charset="0"/>
            </a:endParaRPr>
          </a:p>
        </p:txBody>
      </p:sp>
      <p:grpSp>
        <p:nvGrpSpPr>
          <p:cNvPr id="8" name="Group 7"/>
          <p:cNvGrpSpPr/>
          <p:nvPr/>
        </p:nvGrpSpPr>
        <p:grpSpPr>
          <a:xfrm>
            <a:off x="6075977" y="878720"/>
            <a:ext cx="5897911" cy="5735680"/>
            <a:chOff x="4556982" y="659040"/>
            <a:chExt cx="4423433" cy="430176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663940"/>
              <a:ext cx="4408415" cy="4296860"/>
            </a:xfrm>
            <a:prstGeom prst="rect">
              <a:avLst/>
            </a:prstGeom>
          </p:spPr>
        </p:pic>
        <p:sp>
          <p:nvSpPr>
            <p:cNvPr id="7" name="Rectangle 6"/>
            <p:cNvSpPr/>
            <p:nvPr/>
          </p:nvSpPr>
          <p:spPr>
            <a:xfrm>
              <a:off x="4556982" y="659040"/>
              <a:ext cx="1275018" cy="7334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sp>
        <p:nvSpPr>
          <p:cNvPr id="5" name="Content Placeholder 4"/>
          <p:cNvSpPr>
            <a:spLocks noGrp="1"/>
          </p:cNvSpPr>
          <p:nvPr>
            <p:ph idx="1"/>
          </p:nvPr>
        </p:nvSpPr>
        <p:spPr>
          <a:xfrm>
            <a:off x="218114" y="917197"/>
            <a:ext cx="6290687" cy="4958671"/>
          </a:xfrm>
        </p:spPr>
        <p:txBody>
          <a:bodyPr/>
          <a:lstStyle/>
          <a:p>
            <a:r>
              <a:rPr lang="en-US" dirty="0" smtClean="0"/>
              <a:t>Standardized new hire education as part of orientation process</a:t>
            </a:r>
          </a:p>
          <a:p>
            <a:r>
              <a:rPr lang="en-US" dirty="0" smtClean="0"/>
              <a:t>Resources available for staff and patients in electronic form on unit SharePoint site</a:t>
            </a:r>
          </a:p>
          <a:p>
            <a:r>
              <a:rPr lang="en-US" dirty="0" smtClean="0"/>
              <a:t>Recurrent “Grand Rounds” and educational opportunities for RNs and residents</a:t>
            </a:r>
          </a:p>
          <a:p>
            <a:r>
              <a:rPr lang="en-US" dirty="0" smtClean="0"/>
              <a:t>September – OUD Awareness Month educational series</a:t>
            </a:r>
          </a:p>
          <a:p>
            <a:r>
              <a:rPr lang="en-US" dirty="0" err="1" smtClean="0"/>
              <a:t>AgileMD</a:t>
            </a:r>
            <a:r>
              <a:rPr lang="en-US" dirty="0" smtClean="0"/>
              <a:t> Epic Pathway with OUD Checklist and links to resource documents</a:t>
            </a:r>
          </a:p>
          <a:p>
            <a:r>
              <a:rPr lang="en-US" dirty="0" smtClean="0"/>
              <a:t>Monthly data reviews via Epic report and chart audit</a:t>
            </a:r>
          </a:p>
          <a:p>
            <a:pPr lvl="1"/>
            <a:r>
              <a:rPr lang="en-US" dirty="0" smtClean="0"/>
              <a:t>Sent to committee for oversight</a:t>
            </a:r>
          </a:p>
          <a:p>
            <a:pPr lvl="1"/>
            <a:r>
              <a:rPr lang="en-US" dirty="0" smtClean="0"/>
              <a:t>Missed Opportunities reviewed during monthly </a:t>
            </a:r>
            <a:r>
              <a:rPr lang="en-US" dirty="0" err="1" smtClean="0"/>
              <a:t>Whitesheet</a:t>
            </a:r>
            <a:r>
              <a:rPr lang="en-US" dirty="0" smtClean="0"/>
              <a:t>/M&amp;M conferences</a:t>
            </a:r>
          </a:p>
        </p:txBody>
      </p:sp>
    </p:spTree>
    <p:extLst>
      <p:ext uri="{BB962C8B-B14F-4D97-AF65-F5344CB8AC3E}">
        <p14:creationId xmlns:p14="http://schemas.microsoft.com/office/powerpoint/2010/main" val="15059154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Review – </a:t>
            </a:r>
            <a:r>
              <a:rPr lang="en-US" dirty="0"/>
              <a:t>OUD/SUD </a:t>
            </a:r>
            <a:r>
              <a:rPr lang="en-US" dirty="0" smtClean="0"/>
              <a:t>Cases, 5Ps Screening, SBIRT Notes </a:t>
            </a:r>
            <a:endParaRPr lang="en-US" dirty="0"/>
          </a:p>
        </p:txBody>
      </p:sp>
      <p:sp>
        <p:nvSpPr>
          <p:cNvPr id="4" name="Slide Number Placeholder 3"/>
          <p:cNvSpPr>
            <a:spLocks noGrp="1"/>
          </p:cNvSpPr>
          <p:nvPr>
            <p:ph type="sldNum" sz="quarter" idx="11"/>
          </p:nvPr>
        </p:nvSpPr>
        <p:spPr/>
        <p:txBody>
          <a:bodyPr/>
          <a:lstStyle/>
          <a:p>
            <a:pPr defTabSz="1219170" fontAlgn="base">
              <a:spcBef>
                <a:spcPct val="0"/>
              </a:spcBef>
              <a:spcAft>
                <a:spcPct val="0"/>
              </a:spcAft>
              <a:defRPr/>
            </a:pPr>
            <a:fld id="{D9E38BE4-73A9-4CBE-849B-DA886A199DD2}" type="slidenum">
              <a:rPr lang="en-US">
                <a:solidFill>
                  <a:srgbClr val="FFFFFF"/>
                </a:solidFill>
                <a:latin typeface="Arial"/>
                <a:cs typeface="Arial" charset="0"/>
              </a:rPr>
              <a:pPr defTabSz="1219170" fontAlgn="base">
                <a:spcBef>
                  <a:spcPct val="0"/>
                </a:spcBef>
                <a:spcAft>
                  <a:spcPct val="0"/>
                </a:spcAft>
                <a:defRPr/>
              </a:pPr>
              <a:t>49</a:t>
            </a:fld>
            <a:endParaRPr lang="en-US">
              <a:solidFill>
                <a:srgbClr val="FFFFFF"/>
              </a:solidFill>
              <a:latin typeface="Arial"/>
              <a:cs typeface="Arial" charset="0"/>
            </a:endParaRPr>
          </a:p>
        </p:txBody>
      </p:sp>
      <p:pic>
        <p:nvPicPr>
          <p:cNvPr id="6" name="Picture 5"/>
          <p:cNvPicPr>
            <a:picLocks noChangeAspect="1"/>
          </p:cNvPicPr>
          <p:nvPr/>
        </p:nvPicPr>
        <p:blipFill>
          <a:blip r:embed="rId2"/>
          <a:stretch>
            <a:fillRect/>
          </a:stretch>
        </p:blipFill>
        <p:spPr>
          <a:xfrm>
            <a:off x="976514" y="1475765"/>
            <a:ext cx="7038045" cy="3573835"/>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8319332" y="1927686"/>
            <a:ext cx="3137337" cy="2349828"/>
          </a:xfrm>
          <a:prstGeom prst="rect">
            <a:avLst/>
          </a:prstGeom>
        </p:spPr>
      </p:pic>
    </p:spTree>
    <p:extLst>
      <p:ext uri="{BB962C8B-B14F-4D97-AF65-F5344CB8AC3E}">
        <p14:creationId xmlns:p14="http://schemas.microsoft.com/office/powerpoint/2010/main" val="3151689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146258"/>
            <a:ext cx="2350169" cy="2971798"/>
          </a:xfrm>
        </p:spPr>
        <p:txBody>
          <a:bodyPr>
            <a:normAutofit fontScale="92500"/>
          </a:bodyPr>
          <a:lstStyle/>
          <a:p>
            <a:pPr algn="ctr"/>
            <a:r>
              <a:rPr lang="en-US" dirty="0" smtClean="0"/>
              <a:t>We want to hear from you!  </a:t>
            </a:r>
          </a:p>
          <a:p>
            <a:pPr algn="ctr"/>
            <a:endParaRPr lang="en-US" dirty="0"/>
          </a:p>
          <a:p>
            <a:pPr algn="ctr"/>
            <a:r>
              <a:rPr lang="en-US" dirty="0" smtClean="0"/>
              <a:t>Share your teams thoughts &amp; insights on the upcoming 2021 AC Team Survey </a:t>
            </a:r>
            <a:endParaRPr lang="en-US" dirty="0"/>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43200" y="609600"/>
            <a:ext cx="9220200" cy="5486400"/>
          </a:xfrm>
          <a:prstGeom prst="rect">
            <a:avLst/>
          </a:prstGeom>
        </p:spPr>
      </p:pic>
      <p:sp>
        <p:nvSpPr>
          <p:cNvPr id="3" name="Rounded Rectangle 2"/>
          <p:cNvSpPr/>
          <p:nvPr/>
        </p:nvSpPr>
        <p:spPr>
          <a:xfrm>
            <a:off x="9906000" y="838200"/>
            <a:ext cx="1828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Available </a:t>
            </a:r>
            <a:r>
              <a:rPr lang="en-US" dirty="0" smtClean="0">
                <a:hlinkClick r:id="rId3"/>
              </a:rPr>
              <a:t>here</a:t>
            </a:r>
            <a:endParaRPr lang="en-US" dirty="0"/>
          </a:p>
        </p:txBody>
      </p:sp>
    </p:spTree>
    <p:extLst>
      <p:ext uri="{BB962C8B-B14F-4D97-AF65-F5344CB8AC3E}">
        <p14:creationId xmlns:p14="http://schemas.microsoft.com/office/powerpoint/2010/main" val="3898414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Review – Structure Measures</a:t>
            </a:r>
            <a:endParaRPr lang="en-US" dirty="0"/>
          </a:p>
        </p:txBody>
      </p:sp>
      <p:sp>
        <p:nvSpPr>
          <p:cNvPr id="4" name="Slide Number Placeholder 3"/>
          <p:cNvSpPr>
            <a:spLocks noGrp="1"/>
          </p:cNvSpPr>
          <p:nvPr>
            <p:ph type="sldNum" sz="quarter" idx="11"/>
          </p:nvPr>
        </p:nvSpPr>
        <p:spPr/>
        <p:txBody>
          <a:bodyPr/>
          <a:lstStyle/>
          <a:p>
            <a:pPr defTabSz="1219170" fontAlgn="base">
              <a:spcBef>
                <a:spcPct val="0"/>
              </a:spcBef>
              <a:spcAft>
                <a:spcPct val="0"/>
              </a:spcAft>
              <a:defRPr/>
            </a:pPr>
            <a:fld id="{D9E38BE4-73A9-4CBE-849B-DA886A199DD2}" type="slidenum">
              <a:rPr lang="en-US">
                <a:solidFill>
                  <a:srgbClr val="FFFFFF"/>
                </a:solidFill>
                <a:latin typeface="Arial"/>
                <a:cs typeface="Arial" charset="0"/>
              </a:rPr>
              <a:pPr defTabSz="1219170" fontAlgn="base">
                <a:spcBef>
                  <a:spcPct val="0"/>
                </a:spcBef>
                <a:spcAft>
                  <a:spcPct val="0"/>
                </a:spcAft>
                <a:defRPr/>
              </a:pPr>
              <a:t>50</a:t>
            </a:fld>
            <a:endParaRPr lang="en-US">
              <a:solidFill>
                <a:srgbClr val="FFFFFF"/>
              </a:solidFill>
              <a:latin typeface="Arial"/>
              <a:cs typeface="Arial" charset="0"/>
            </a:endParaRPr>
          </a:p>
        </p:txBody>
      </p:sp>
      <p:pic>
        <p:nvPicPr>
          <p:cNvPr id="6" name="Content Placeholder 5"/>
          <p:cNvPicPr>
            <a:picLocks noGrp="1" noChangeAspect="1"/>
          </p:cNvPicPr>
          <p:nvPr>
            <p:ph idx="1"/>
          </p:nvPr>
        </p:nvPicPr>
        <p:blipFill>
          <a:blip r:embed="rId2"/>
          <a:stretch>
            <a:fillRect/>
          </a:stretch>
        </p:blipFill>
        <p:spPr>
          <a:xfrm>
            <a:off x="2265360" y="1154330"/>
            <a:ext cx="7621064" cy="4483725"/>
          </a:xfrm>
          <a:prstGeom prst="rect">
            <a:avLst/>
          </a:prstGeom>
          <a:ln>
            <a:solidFill>
              <a:schemeClr val="tx1"/>
            </a:solidFill>
          </a:ln>
        </p:spPr>
      </p:pic>
      <p:sp>
        <p:nvSpPr>
          <p:cNvPr id="7" name="Text Placeholder 2"/>
          <p:cNvSpPr>
            <a:spLocks noGrp="1"/>
          </p:cNvSpPr>
          <p:nvPr>
            <p:ph type="body" sz="quarter" idx="10"/>
          </p:nvPr>
        </p:nvSpPr>
        <p:spPr>
          <a:xfrm>
            <a:off x="3858937" y="5969001"/>
            <a:ext cx="8074903" cy="649817"/>
          </a:xfrm>
        </p:spPr>
        <p:txBody>
          <a:bodyPr/>
          <a:lstStyle/>
          <a:p>
            <a:r>
              <a:rPr lang="en-US" dirty="0" smtClean="0"/>
              <a:t>FY 2020 vs. FY 2021</a:t>
            </a:r>
            <a:endParaRPr lang="en-US" dirty="0"/>
          </a:p>
        </p:txBody>
      </p:sp>
    </p:spTree>
    <p:extLst>
      <p:ext uri="{BB962C8B-B14F-4D97-AF65-F5344CB8AC3E}">
        <p14:creationId xmlns:p14="http://schemas.microsoft.com/office/powerpoint/2010/main" val="3201234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Slide Number Placeholder 3"/>
          <p:cNvSpPr>
            <a:spLocks noGrp="1"/>
          </p:cNvSpPr>
          <p:nvPr>
            <p:ph type="sldNum" sz="quarter" idx="11"/>
          </p:nvPr>
        </p:nvSpPr>
        <p:spPr/>
        <p:txBody>
          <a:bodyPr/>
          <a:lstStyle/>
          <a:p>
            <a:pPr defTabSz="1219170" fontAlgn="base">
              <a:spcBef>
                <a:spcPct val="0"/>
              </a:spcBef>
              <a:spcAft>
                <a:spcPct val="0"/>
              </a:spcAft>
              <a:defRPr/>
            </a:pPr>
            <a:fld id="{D9E38BE4-73A9-4CBE-849B-DA886A199DD2}" type="slidenum">
              <a:rPr lang="en-US">
                <a:solidFill>
                  <a:srgbClr val="FFFFFF"/>
                </a:solidFill>
                <a:latin typeface="Arial"/>
                <a:cs typeface="Arial" charset="0"/>
              </a:rPr>
              <a:pPr defTabSz="1219170" fontAlgn="base">
                <a:spcBef>
                  <a:spcPct val="0"/>
                </a:spcBef>
                <a:spcAft>
                  <a:spcPct val="0"/>
                </a:spcAft>
                <a:defRPr/>
              </a:pPr>
              <a:t>51</a:t>
            </a:fld>
            <a:endParaRPr lang="en-US">
              <a:solidFill>
                <a:srgbClr val="FFFFFF"/>
              </a:solidFill>
              <a:latin typeface="Arial"/>
              <a:cs typeface="Arial" charset="0"/>
            </a:endParaRPr>
          </a:p>
        </p:txBody>
      </p:sp>
      <p:sp>
        <p:nvSpPr>
          <p:cNvPr id="5" name="Content Placeholder 4"/>
          <p:cNvSpPr>
            <a:spLocks noGrp="1"/>
          </p:cNvSpPr>
          <p:nvPr>
            <p:ph idx="1"/>
          </p:nvPr>
        </p:nvSpPr>
        <p:spPr/>
        <p:txBody>
          <a:bodyPr/>
          <a:lstStyle/>
          <a:p>
            <a:r>
              <a:rPr lang="en-US" dirty="0" smtClean="0"/>
              <a:t>Review auditing process for outpatient screening</a:t>
            </a:r>
          </a:p>
          <a:p>
            <a:r>
              <a:rPr lang="en-US" dirty="0" smtClean="0"/>
              <a:t>Improve access to free </a:t>
            </a:r>
            <a:r>
              <a:rPr lang="en-US" dirty="0" err="1" smtClean="0"/>
              <a:t>Narcan</a:t>
            </a:r>
            <a:r>
              <a:rPr lang="en-US" dirty="0" smtClean="0"/>
              <a:t> for clinic and hospital sites</a:t>
            </a:r>
          </a:p>
          <a:p>
            <a:r>
              <a:rPr lang="en-US" dirty="0" smtClean="0"/>
              <a:t>Collect patient feedback on prenatal care and delivery experience via interview</a:t>
            </a:r>
          </a:p>
          <a:p>
            <a:r>
              <a:rPr lang="en-US" dirty="0" smtClean="0"/>
              <a:t>Link </a:t>
            </a:r>
            <a:r>
              <a:rPr lang="en-US" dirty="0" err="1" smtClean="0"/>
              <a:t>AgileMD</a:t>
            </a:r>
            <a:r>
              <a:rPr lang="en-US" dirty="0" smtClean="0"/>
              <a:t> Epic Pathway directly to qualifying patient chart as visual cue to complete tasks throughout pregnancy episode and delivery admission </a:t>
            </a:r>
            <a:endParaRPr lang="en-US" dirty="0"/>
          </a:p>
        </p:txBody>
      </p:sp>
    </p:spTree>
    <p:extLst>
      <p:ext uri="{BB962C8B-B14F-4D97-AF65-F5344CB8AC3E}">
        <p14:creationId xmlns:p14="http://schemas.microsoft.com/office/powerpoint/2010/main" val="542199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0029D-4DCC-46A2-828C-3332CA6549C5}"/>
              </a:ext>
            </a:extLst>
          </p:cNvPr>
          <p:cNvSpPr>
            <a:spLocks noGrp="1"/>
          </p:cNvSpPr>
          <p:nvPr>
            <p:ph type="ctrTitle"/>
          </p:nvPr>
        </p:nvSpPr>
        <p:spPr/>
        <p:txBody>
          <a:bodyPr/>
          <a:lstStyle/>
          <a:p>
            <a:r>
              <a:rPr lang="en-US" dirty="0"/>
              <a:t>MNO-</a:t>
            </a:r>
            <a:r>
              <a:rPr lang="en-US" dirty="0" err="1"/>
              <a:t>ob</a:t>
            </a:r>
            <a:r>
              <a:rPr lang="en-US" dirty="0"/>
              <a:t> </a:t>
            </a:r>
            <a:r>
              <a:rPr lang="en-US" dirty="0" err="1"/>
              <a:t>sustainabilty</a:t>
            </a:r>
            <a:endParaRPr lang="en-US" dirty="0"/>
          </a:p>
        </p:txBody>
      </p:sp>
      <p:sp>
        <p:nvSpPr>
          <p:cNvPr id="3" name="Subtitle 2">
            <a:extLst>
              <a:ext uri="{FF2B5EF4-FFF2-40B4-BE49-F238E27FC236}">
                <a16:creationId xmlns:a16="http://schemas.microsoft.com/office/drawing/2014/main" id="{FBFE01F7-F93A-4C63-8ADA-7FB8D9684D77}"/>
              </a:ext>
            </a:extLst>
          </p:cNvPr>
          <p:cNvSpPr>
            <a:spLocks noGrp="1"/>
          </p:cNvSpPr>
          <p:nvPr>
            <p:ph type="subTitle" idx="1"/>
          </p:nvPr>
        </p:nvSpPr>
        <p:spPr>
          <a:xfrm>
            <a:off x="581194" y="2529293"/>
            <a:ext cx="10993546" cy="590321"/>
          </a:xfrm>
        </p:spPr>
        <p:txBody>
          <a:bodyPr>
            <a:normAutofit/>
          </a:bodyPr>
          <a:lstStyle/>
          <a:p>
            <a:r>
              <a:rPr lang="en-US" sz="1800" dirty="0"/>
              <a:t>Memorial Hospital of Carbondale </a:t>
            </a:r>
          </a:p>
        </p:txBody>
      </p:sp>
      <p:pic>
        <p:nvPicPr>
          <p:cNvPr id="4" name="Picture 3" descr="Logo, company name&#10;&#10;Description automatically generated">
            <a:extLst>
              <a:ext uri="{FF2B5EF4-FFF2-40B4-BE49-F238E27FC236}">
                <a16:creationId xmlns:a16="http://schemas.microsoft.com/office/drawing/2014/main" id="{010461BF-DD15-42DE-AFFA-D2D8644EAD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0732" y="906775"/>
            <a:ext cx="2090074" cy="1702323"/>
          </a:xfrm>
          <a:prstGeom prst="rect">
            <a:avLst/>
          </a:prstGeom>
        </p:spPr>
      </p:pic>
      <p:sp>
        <p:nvSpPr>
          <p:cNvPr id="5" name="TextBox 4">
            <a:extLst>
              <a:ext uri="{FF2B5EF4-FFF2-40B4-BE49-F238E27FC236}">
                <a16:creationId xmlns:a16="http://schemas.microsoft.com/office/drawing/2014/main" id="{A275BD97-C5D7-41D6-ABEE-8103F770363C}"/>
              </a:ext>
            </a:extLst>
          </p:cNvPr>
          <p:cNvSpPr txBox="1"/>
          <p:nvPr/>
        </p:nvSpPr>
        <p:spPr>
          <a:xfrm>
            <a:off x="648092" y="5360822"/>
            <a:ext cx="284583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Jessica Duncan RN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Stephanie Little RN,BSN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t>Sherry Jones MD</a:t>
            </a:r>
          </a:p>
        </p:txBody>
      </p:sp>
    </p:spTree>
    <p:extLst>
      <p:ext uri="{BB962C8B-B14F-4D97-AF65-F5344CB8AC3E}">
        <p14:creationId xmlns:p14="http://schemas.microsoft.com/office/powerpoint/2010/main" val="1310277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AEBC-859F-4C73-A96C-DD579F4F46E8}"/>
              </a:ext>
            </a:extLst>
          </p:cNvPr>
          <p:cNvSpPr>
            <a:spLocks noGrp="1"/>
          </p:cNvSpPr>
          <p:nvPr>
            <p:ph type="title"/>
          </p:nvPr>
        </p:nvSpPr>
        <p:spPr/>
        <p:txBody>
          <a:bodyPr/>
          <a:lstStyle/>
          <a:p>
            <a:r>
              <a:rPr lang="en-US" dirty="0"/>
              <a:t>Sustained tracking of key process measures</a:t>
            </a:r>
          </a:p>
        </p:txBody>
      </p:sp>
      <p:sp>
        <p:nvSpPr>
          <p:cNvPr id="3" name="Content Placeholder 2">
            <a:extLst>
              <a:ext uri="{FF2B5EF4-FFF2-40B4-BE49-F238E27FC236}">
                <a16:creationId xmlns:a16="http://schemas.microsoft.com/office/drawing/2014/main" id="{B7E2619D-3E0F-48AB-AD21-B8EBB5CA5E65}"/>
              </a:ext>
            </a:extLst>
          </p:cNvPr>
          <p:cNvSpPr>
            <a:spLocks noGrp="1"/>
          </p:cNvSpPr>
          <p:nvPr>
            <p:ph idx="1"/>
          </p:nvPr>
        </p:nvSpPr>
        <p:spPr>
          <a:xfrm>
            <a:off x="688892" y="1796623"/>
            <a:ext cx="10234345" cy="5341373"/>
          </a:xfrm>
        </p:spPr>
        <p:txBody>
          <a:bodyPr/>
          <a:lstStyle/>
          <a:p>
            <a:pPr marL="342900" indent="-342900">
              <a:buFont typeface="+mj-lt"/>
              <a:buAutoNum type="arabicPeriod"/>
            </a:pPr>
            <a:r>
              <a:rPr lang="en-US"/>
              <a:t>SUD/OUD prenatal and L&amp;D screening documentation</a:t>
            </a:r>
          </a:p>
          <a:p>
            <a:pPr marL="342900" indent="-342900">
              <a:buFont typeface="+mj-lt"/>
              <a:buAutoNum type="arabicPeriod"/>
            </a:pPr>
            <a:r>
              <a:rPr lang="en-US"/>
              <a:t>Linkage to MAT prenatally or by delivery discharge</a:t>
            </a:r>
          </a:p>
          <a:p>
            <a:pPr marL="342900" indent="-342900">
              <a:buFont typeface="+mj-lt"/>
              <a:buAutoNum type="arabicPeriod"/>
            </a:pPr>
            <a:r>
              <a:rPr lang="en-US"/>
              <a:t>Linkage to behavioral health/recovery treatment services prenatally or by delivery discharge</a:t>
            </a:r>
          </a:p>
          <a:p>
            <a:pPr marL="342900" indent="-342900">
              <a:buFont typeface="+mj-lt"/>
              <a:buAutoNum type="arabicPeriod"/>
            </a:pPr>
            <a:r>
              <a:rPr lang="en-US"/>
              <a:t>Narcan counseling and prescription offered prenatally or by delivery discharge</a:t>
            </a:r>
          </a:p>
          <a:p>
            <a:pPr marL="342900" indent="-342900">
              <a:buFont typeface="+mj-lt"/>
              <a:buAutoNum type="arabicPeriod"/>
            </a:pPr>
            <a:r>
              <a:rPr lang="en-US"/>
              <a:t>Hepatitis C screening prenatally or by delivery discharge</a:t>
            </a:r>
          </a:p>
          <a:p>
            <a:pPr marL="342900" indent="-342900">
              <a:buFont typeface="+mj-lt"/>
              <a:buAutoNum type="arabicPeriod"/>
            </a:pPr>
            <a:endParaRPr lang="en-US"/>
          </a:p>
          <a:p>
            <a:pPr lvl="1"/>
            <a:r>
              <a:rPr lang="en-US"/>
              <a:t>OUD cases identified through EPIC reports</a:t>
            </a:r>
          </a:p>
          <a:p>
            <a:pPr lvl="1"/>
            <a:r>
              <a:rPr lang="en-US"/>
              <a:t>Chart review and data entry into RedCap</a:t>
            </a:r>
          </a:p>
          <a:p>
            <a:pPr lvl="1"/>
            <a:r>
              <a:rPr lang="en-US"/>
              <a:t>QI team (nurse and physician champions, case management, IT, lactation, patient navigator, and discharge coordinator) meets monthly to review missed opportunities.</a:t>
            </a:r>
          </a:p>
          <a:p>
            <a:pPr lvl="1"/>
            <a:endParaRPr lang="en-US"/>
          </a:p>
          <a:p>
            <a:pPr lvl="1"/>
            <a:endParaRPr lang="en-US"/>
          </a:p>
          <a:p>
            <a:pPr marL="342900" indent="-342900">
              <a:buFont typeface="+mj-lt"/>
              <a:buAutoNum type="arabicPeriod"/>
            </a:pPr>
            <a:endParaRPr lang="en-US" dirty="0"/>
          </a:p>
        </p:txBody>
      </p:sp>
      <p:pic>
        <p:nvPicPr>
          <p:cNvPr id="5" name="Picture 4" descr="Logo, company name&#10;&#10;Description automatically generated">
            <a:extLst>
              <a:ext uri="{FF2B5EF4-FFF2-40B4-BE49-F238E27FC236}">
                <a16:creationId xmlns:a16="http://schemas.microsoft.com/office/drawing/2014/main" id="{05D53D9B-C7BF-4B96-991F-E942D1B2B4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5667" y="5595832"/>
            <a:ext cx="1375141" cy="1120024"/>
          </a:xfrm>
          <a:prstGeom prst="rect">
            <a:avLst/>
          </a:prstGeom>
        </p:spPr>
      </p:pic>
    </p:spTree>
    <p:extLst>
      <p:ext uri="{BB962C8B-B14F-4D97-AF65-F5344CB8AC3E}">
        <p14:creationId xmlns:p14="http://schemas.microsoft.com/office/powerpoint/2010/main" val="1287460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C3A4-9D74-434B-A25B-F953632BA63B}"/>
              </a:ext>
            </a:extLst>
          </p:cNvPr>
          <p:cNvSpPr>
            <a:spLocks noGrp="1"/>
          </p:cNvSpPr>
          <p:nvPr>
            <p:ph type="title"/>
          </p:nvPr>
        </p:nvSpPr>
        <p:spPr>
          <a:xfrm>
            <a:off x="581194" y="671897"/>
            <a:ext cx="11029616" cy="988332"/>
          </a:xfrm>
        </p:spPr>
        <p:txBody>
          <a:bodyPr/>
          <a:lstStyle/>
          <a:p>
            <a:r>
              <a:rPr lang="en-US" dirty="0" err="1"/>
              <a:t>Mno-ob</a:t>
            </a:r>
            <a:r>
              <a:rPr lang="en-US" dirty="0"/>
              <a:t> </a:t>
            </a:r>
            <a:r>
              <a:rPr lang="en-US" dirty="0" err="1"/>
              <a:t>sustainablitiy</a:t>
            </a:r>
            <a:endParaRPr lang="en-US" dirty="0"/>
          </a:p>
        </p:txBody>
      </p:sp>
      <p:sp>
        <p:nvSpPr>
          <p:cNvPr id="3" name="Text Placeholder 2">
            <a:extLst>
              <a:ext uri="{FF2B5EF4-FFF2-40B4-BE49-F238E27FC236}">
                <a16:creationId xmlns:a16="http://schemas.microsoft.com/office/drawing/2014/main" id="{565CF6F4-9CC3-405D-A08B-D36365B97BAB}"/>
              </a:ext>
            </a:extLst>
          </p:cNvPr>
          <p:cNvSpPr>
            <a:spLocks noGrp="1"/>
          </p:cNvSpPr>
          <p:nvPr>
            <p:ph type="body" idx="1"/>
          </p:nvPr>
        </p:nvSpPr>
        <p:spPr/>
        <p:txBody>
          <a:bodyPr/>
          <a:lstStyle/>
          <a:p>
            <a:r>
              <a:rPr lang="en-US" dirty="0"/>
              <a:t>Keys to Success</a:t>
            </a:r>
          </a:p>
        </p:txBody>
      </p:sp>
      <p:sp>
        <p:nvSpPr>
          <p:cNvPr id="4" name="Content Placeholder 3">
            <a:extLst>
              <a:ext uri="{FF2B5EF4-FFF2-40B4-BE49-F238E27FC236}">
                <a16:creationId xmlns:a16="http://schemas.microsoft.com/office/drawing/2014/main" id="{46EB989F-AAF9-4D00-B64F-F556D58F6A07}"/>
              </a:ext>
            </a:extLst>
          </p:cNvPr>
          <p:cNvSpPr>
            <a:spLocks noGrp="1"/>
          </p:cNvSpPr>
          <p:nvPr>
            <p:ph sz="half" idx="2"/>
          </p:nvPr>
        </p:nvSpPr>
        <p:spPr/>
        <p:txBody>
          <a:bodyPr>
            <a:normAutofit fontScale="92500"/>
          </a:bodyPr>
          <a:lstStyle/>
          <a:p>
            <a:r>
              <a:rPr lang="en-US" dirty="0"/>
              <a:t>MNO-OB folders delivered to Prenatal Clinics</a:t>
            </a:r>
          </a:p>
          <a:p>
            <a:r>
              <a:rPr lang="en-US" dirty="0"/>
              <a:t>System-wide implementation of 5Ps screening tool (with education provided to ED staff)</a:t>
            </a:r>
          </a:p>
          <a:p>
            <a:r>
              <a:rPr lang="en-US" dirty="0"/>
              <a:t>5Ps and OUD checklist integrated into Epic</a:t>
            </a:r>
          </a:p>
          <a:p>
            <a:r>
              <a:rPr lang="en-US" dirty="0"/>
              <a:t>Community resources updated annually</a:t>
            </a:r>
          </a:p>
          <a:p>
            <a:r>
              <a:rPr lang="en-US" dirty="0"/>
              <a:t>Ongoing and New-Hire education </a:t>
            </a:r>
          </a:p>
          <a:p>
            <a:r>
              <a:rPr lang="en-US" dirty="0"/>
              <a:t>Collaboration with system Pain Management/OUD Review Committee</a:t>
            </a:r>
          </a:p>
        </p:txBody>
      </p:sp>
      <p:sp>
        <p:nvSpPr>
          <p:cNvPr id="5" name="Text Placeholder 4">
            <a:extLst>
              <a:ext uri="{FF2B5EF4-FFF2-40B4-BE49-F238E27FC236}">
                <a16:creationId xmlns:a16="http://schemas.microsoft.com/office/drawing/2014/main" id="{4B9E9CA9-0DE5-4D65-87C3-17464E50FAF5}"/>
              </a:ext>
            </a:extLst>
          </p:cNvPr>
          <p:cNvSpPr>
            <a:spLocks noGrp="1"/>
          </p:cNvSpPr>
          <p:nvPr>
            <p:ph type="body" sz="quarter" idx="3"/>
          </p:nvPr>
        </p:nvSpPr>
        <p:spPr>
          <a:xfrm>
            <a:off x="6286746" y="2255557"/>
            <a:ext cx="5087073" cy="553373"/>
          </a:xfrm>
        </p:spPr>
        <p:txBody>
          <a:bodyPr/>
          <a:lstStyle/>
          <a:p>
            <a:r>
              <a:rPr lang="en-US" dirty="0"/>
              <a:t>What’s Next?</a:t>
            </a:r>
          </a:p>
        </p:txBody>
      </p:sp>
      <p:sp>
        <p:nvSpPr>
          <p:cNvPr id="6" name="Content Placeholder 5">
            <a:extLst>
              <a:ext uri="{FF2B5EF4-FFF2-40B4-BE49-F238E27FC236}">
                <a16:creationId xmlns:a16="http://schemas.microsoft.com/office/drawing/2014/main" id="{FBF05A36-8DA5-49AE-9C8F-D480B5763F2D}"/>
              </a:ext>
            </a:extLst>
          </p:cNvPr>
          <p:cNvSpPr>
            <a:spLocks noGrp="1"/>
          </p:cNvSpPr>
          <p:nvPr>
            <p:ph sz="quarter" idx="4"/>
          </p:nvPr>
        </p:nvSpPr>
        <p:spPr>
          <a:xfrm>
            <a:off x="6217708" y="2926052"/>
            <a:ext cx="5393100" cy="1679749"/>
          </a:xfrm>
        </p:spPr>
        <p:txBody>
          <a:bodyPr>
            <a:normAutofit/>
          </a:bodyPr>
          <a:lstStyle/>
          <a:p>
            <a:r>
              <a:rPr lang="en-US" dirty="0"/>
              <a:t>Implementation of MNO-OB folders on unit</a:t>
            </a:r>
          </a:p>
          <a:p>
            <a:r>
              <a:rPr lang="en-US" dirty="0"/>
              <a:t>LD admission huddles</a:t>
            </a:r>
          </a:p>
        </p:txBody>
      </p:sp>
      <p:pic>
        <p:nvPicPr>
          <p:cNvPr id="7" name="Picture 6" descr="Logo, company name&#10;&#10;Description automatically generated">
            <a:extLst>
              <a:ext uri="{FF2B5EF4-FFF2-40B4-BE49-F238E27FC236}">
                <a16:creationId xmlns:a16="http://schemas.microsoft.com/office/drawing/2014/main" id="{425BBD8E-3C9C-402F-A431-7690A22AEA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5665" y="5301039"/>
            <a:ext cx="1375141" cy="1120024"/>
          </a:xfrm>
          <a:prstGeom prst="rect">
            <a:avLst/>
          </a:prstGeom>
        </p:spPr>
      </p:pic>
    </p:spTree>
    <p:extLst>
      <p:ext uri="{BB962C8B-B14F-4D97-AF65-F5344CB8AC3E}">
        <p14:creationId xmlns:p14="http://schemas.microsoft.com/office/powerpoint/2010/main" val="3083349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660A3D-94D7-4E5D-AE77-F2DEE49DF4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8">
            <a:extLst>
              <a:ext uri="{FF2B5EF4-FFF2-40B4-BE49-F238E27FC236}">
                <a16:creationId xmlns:a16="http://schemas.microsoft.com/office/drawing/2014/main" id="{A44EB985-DC5C-4DAC-9D62-8DC7D0F25A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0">
            <a:extLst>
              <a:ext uri="{FF2B5EF4-FFF2-40B4-BE49-F238E27FC236}">
                <a16:creationId xmlns:a16="http://schemas.microsoft.com/office/drawing/2014/main" id="{3FCB64ED-B050-4F57-8188-F233260082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2">
            <a:extLst>
              <a:ext uri="{FF2B5EF4-FFF2-40B4-BE49-F238E27FC236}">
                <a16:creationId xmlns:a16="http://schemas.microsoft.com/office/drawing/2014/main" id="{2BF5D0F4-EA4E-47A5-87BE-9ABB1AF66D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14">
            <a:extLst>
              <a:ext uri="{FF2B5EF4-FFF2-40B4-BE49-F238E27FC236}">
                <a16:creationId xmlns:a16="http://schemas.microsoft.com/office/drawing/2014/main" id="{328C565D-A991-4381-AC37-76A58A4A1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extBox 1">
            <a:extLst>
              <a:ext uri="{FF2B5EF4-FFF2-40B4-BE49-F238E27FC236}">
                <a16:creationId xmlns:a16="http://schemas.microsoft.com/office/drawing/2014/main" id="{86BB4813-6E24-4D9B-9F32-6B3AA3D42969}"/>
              </a:ext>
            </a:extLst>
          </p:cNvPr>
          <p:cNvSpPr txBox="1"/>
          <p:nvPr/>
        </p:nvSpPr>
        <p:spPr>
          <a:xfrm>
            <a:off x="4449960" y="1507414"/>
            <a:ext cx="7295507" cy="370332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4800" b="0" i="0" u="none" strike="noStrike" kern="1200" cap="all" spc="0" normalizeH="0" baseline="0" noProof="0">
                <a:ln>
                  <a:noFill/>
                </a:ln>
                <a:solidFill>
                  <a:srgbClr val="1A3260"/>
                </a:solidFill>
                <a:effectLst/>
                <a:uLnTx/>
                <a:uFillTx/>
                <a:latin typeface="Gill Sans MT" panose="020B0502020104020203"/>
                <a:ea typeface="+mn-ea"/>
                <a:cs typeface="+mn-cs"/>
              </a:rPr>
              <a:t>Questions</a:t>
            </a:r>
          </a:p>
        </p:txBody>
      </p:sp>
      <p:sp>
        <p:nvSpPr>
          <p:cNvPr id="25" name="Rectangle 16">
            <a:extLst>
              <a:ext uri="{FF2B5EF4-FFF2-40B4-BE49-F238E27FC236}">
                <a16:creationId xmlns:a16="http://schemas.microsoft.com/office/drawing/2014/main" id="{B7180431-F4DE-415D-BCBB-9316423C37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EABD997-5EF9-4E9B-AFBB-F6DFAAF3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9AB5EE6-A047-4B18-B998-D46DF3C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18" name="Picture 17" descr="Logo, company name&#10;&#10;Description automatically generated">
            <a:extLst>
              <a:ext uri="{FF2B5EF4-FFF2-40B4-BE49-F238E27FC236}">
                <a16:creationId xmlns:a16="http://schemas.microsoft.com/office/drawing/2014/main" id="{29158D67-2188-400A-8B97-4A8D003582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8189" y="4049475"/>
            <a:ext cx="2090074" cy="1702323"/>
          </a:xfrm>
          <a:prstGeom prst="rect">
            <a:avLst/>
          </a:prstGeom>
        </p:spPr>
      </p:pic>
    </p:spTree>
    <p:extLst>
      <p:ext uri="{BB962C8B-B14F-4D97-AF65-F5344CB8AC3E}">
        <p14:creationId xmlns:p14="http://schemas.microsoft.com/office/powerpoint/2010/main" val="1482265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endParaRPr/>
          </a:p>
        </p:txBody>
      </p:sp>
      <p:sp>
        <p:nvSpPr>
          <p:cNvPr id="3" name="object 3"/>
          <p:cNvSpPr txBox="1">
            <a:spLocks noGrp="1"/>
          </p:cNvSpPr>
          <p:nvPr>
            <p:ph type="title"/>
          </p:nvPr>
        </p:nvSpPr>
        <p:spPr>
          <a:xfrm>
            <a:off x="688340" y="701262"/>
            <a:ext cx="7267575" cy="574040"/>
          </a:xfrm>
          <a:prstGeom prst="rect">
            <a:avLst/>
          </a:prstGeom>
        </p:spPr>
        <p:txBody>
          <a:bodyPr vert="horz" wrap="square" lIns="0" tIns="12700" rIns="0" bIns="0" rtlCol="0">
            <a:spAutoFit/>
          </a:bodyPr>
          <a:lstStyle/>
          <a:p>
            <a:pPr marL="12700">
              <a:lnSpc>
                <a:spcPct val="100000"/>
              </a:lnSpc>
              <a:spcBef>
                <a:spcPts val="100"/>
              </a:spcBef>
            </a:pPr>
            <a:r>
              <a:rPr sz="3600" b="0" u="none" spc="-5" dirty="0">
                <a:solidFill>
                  <a:srgbClr val="444B54"/>
                </a:solidFill>
                <a:latin typeface="Arial"/>
                <a:cs typeface="Arial"/>
              </a:rPr>
              <a:t>What</a:t>
            </a:r>
            <a:r>
              <a:rPr sz="3600" b="0" u="none" spc="-20" dirty="0">
                <a:solidFill>
                  <a:srgbClr val="444B54"/>
                </a:solidFill>
                <a:latin typeface="Arial"/>
                <a:cs typeface="Arial"/>
              </a:rPr>
              <a:t> </a:t>
            </a:r>
            <a:r>
              <a:rPr sz="3600" b="0" u="none" dirty="0">
                <a:solidFill>
                  <a:srgbClr val="444B54"/>
                </a:solidFill>
                <a:latin typeface="Arial"/>
                <a:cs typeface="Arial"/>
              </a:rPr>
              <a:t>Comes</a:t>
            </a:r>
            <a:r>
              <a:rPr sz="3600" b="0" u="none" spc="-15" dirty="0">
                <a:solidFill>
                  <a:srgbClr val="444B54"/>
                </a:solidFill>
                <a:latin typeface="Arial"/>
                <a:cs typeface="Arial"/>
              </a:rPr>
              <a:t> </a:t>
            </a:r>
            <a:r>
              <a:rPr sz="3600" b="0" u="none" spc="-5" dirty="0">
                <a:solidFill>
                  <a:srgbClr val="444B54"/>
                </a:solidFill>
                <a:latin typeface="Arial"/>
                <a:cs typeface="Arial"/>
              </a:rPr>
              <a:t>Next?</a:t>
            </a:r>
            <a:r>
              <a:rPr sz="3600" b="0" u="none" spc="-25" dirty="0">
                <a:solidFill>
                  <a:srgbClr val="444B54"/>
                </a:solidFill>
                <a:latin typeface="Arial"/>
                <a:cs typeface="Arial"/>
              </a:rPr>
              <a:t> </a:t>
            </a:r>
            <a:r>
              <a:rPr sz="3600" b="0" u="none" spc="-5" dirty="0">
                <a:solidFill>
                  <a:srgbClr val="444B54"/>
                </a:solidFill>
                <a:latin typeface="Arial"/>
                <a:cs typeface="Arial"/>
              </a:rPr>
              <a:t>Sustain</a:t>
            </a:r>
            <a:r>
              <a:rPr sz="3600" b="0" u="none" spc="-15" dirty="0">
                <a:solidFill>
                  <a:srgbClr val="444B54"/>
                </a:solidFill>
                <a:latin typeface="Arial"/>
                <a:cs typeface="Arial"/>
              </a:rPr>
              <a:t> </a:t>
            </a:r>
            <a:r>
              <a:rPr sz="3600" b="0" u="none" dirty="0">
                <a:solidFill>
                  <a:srgbClr val="444B54"/>
                </a:solidFill>
                <a:latin typeface="Arial"/>
                <a:cs typeface="Arial"/>
              </a:rPr>
              <a:t>in</a:t>
            </a:r>
            <a:r>
              <a:rPr sz="3600" b="0" u="none" spc="-25" dirty="0">
                <a:solidFill>
                  <a:srgbClr val="444B54"/>
                </a:solidFill>
                <a:latin typeface="Arial"/>
                <a:cs typeface="Arial"/>
              </a:rPr>
              <a:t> </a:t>
            </a:r>
            <a:r>
              <a:rPr sz="3600" b="0" u="none" dirty="0">
                <a:solidFill>
                  <a:srgbClr val="444B54"/>
                </a:solidFill>
                <a:latin typeface="Arial"/>
                <a:cs typeface="Arial"/>
              </a:rPr>
              <a:t>2021</a:t>
            </a:r>
            <a:endParaRPr sz="3600">
              <a:latin typeface="Arial"/>
              <a:cs typeface="Arial"/>
            </a:endParaRPr>
          </a:p>
        </p:txBody>
      </p:sp>
      <p:sp>
        <p:nvSpPr>
          <p:cNvPr id="4" name="object 4"/>
          <p:cNvSpPr txBox="1"/>
          <p:nvPr/>
        </p:nvSpPr>
        <p:spPr>
          <a:xfrm>
            <a:off x="448853" y="1756536"/>
            <a:ext cx="4559300" cy="594995"/>
          </a:xfrm>
          <a:prstGeom prst="rect">
            <a:avLst/>
          </a:prstGeom>
        </p:spPr>
        <p:txBody>
          <a:bodyPr vert="horz" wrap="square" lIns="0" tIns="112395" rIns="0" bIns="0" rtlCol="0">
            <a:spAutoFit/>
          </a:bodyPr>
          <a:lstStyle/>
          <a:p>
            <a:pPr marL="241300" marR="5080" indent="-228600">
              <a:lnSpc>
                <a:spcPct val="70000"/>
              </a:lnSpc>
              <a:spcBef>
                <a:spcPts val="885"/>
              </a:spcBef>
              <a:buClr>
                <a:srgbClr val="F5668F"/>
              </a:buClr>
              <a:buChar char="•"/>
              <a:tabLst>
                <a:tab pos="240665" algn="l"/>
                <a:tab pos="241300" algn="l"/>
              </a:tabLst>
            </a:pPr>
            <a:r>
              <a:rPr sz="2200" spc="-5" dirty="0">
                <a:solidFill>
                  <a:srgbClr val="444B54"/>
                </a:solidFill>
                <a:latin typeface="Arial"/>
                <a:cs typeface="Arial"/>
              </a:rPr>
              <a:t>Continue</a:t>
            </a:r>
            <a:r>
              <a:rPr sz="2200" spc="-10" dirty="0">
                <a:solidFill>
                  <a:srgbClr val="444B54"/>
                </a:solidFill>
                <a:latin typeface="Arial"/>
                <a:cs typeface="Arial"/>
              </a:rPr>
              <a:t> </a:t>
            </a:r>
            <a:r>
              <a:rPr sz="2200" spc="-5" dirty="0">
                <a:solidFill>
                  <a:srgbClr val="444B54"/>
                </a:solidFill>
                <a:latin typeface="Arial"/>
                <a:cs typeface="Arial"/>
              </a:rPr>
              <a:t>compliance</a:t>
            </a:r>
            <a:r>
              <a:rPr sz="2200" spc="5" dirty="0">
                <a:solidFill>
                  <a:srgbClr val="444B54"/>
                </a:solidFill>
                <a:latin typeface="Arial"/>
                <a:cs typeface="Arial"/>
              </a:rPr>
              <a:t> </a:t>
            </a:r>
            <a:r>
              <a:rPr sz="2200" spc="-5" dirty="0">
                <a:solidFill>
                  <a:srgbClr val="444B54"/>
                </a:solidFill>
                <a:latin typeface="Arial"/>
                <a:cs typeface="Arial"/>
              </a:rPr>
              <a:t>monitoring</a:t>
            </a:r>
            <a:r>
              <a:rPr sz="2200" dirty="0">
                <a:solidFill>
                  <a:srgbClr val="444B54"/>
                </a:solidFill>
                <a:latin typeface="Arial"/>
                <a:cs typeface="Arial"/>
              </a:rPr>
              <a:t> </a:t>
            </a:r>
            <a:r>
              <a:rPr sz="2200" spc="-5" dirty="0">
                <a:solidFill>
                  <a:srgbClr val="444B54"/>
                </a:solidFill>
                <a:latin typeface="Arial"/>
                <a:cs typeface="Arial"/>
              </a:rPr>
              <a:t>to </a:t>
            </a:r>
            <a:r>
              <a:rPr sz="2200" spc="-595" dirty="0">
                <a:solidFill>
                  <a:srgbClr val="444B54"/>
                </a:solidFill>
                <a:latin typeface="Arial"/>
                <a:cs typeface="Arial"/>
              </a:rPr>
              <a:t> </a:t>
            </a:r>
            <a:r>
              <a:rPr sz="2200" spc="-5" dirty="0">
                <a:solidFill>
                  <a:srgbClr val="444B54"/>
                </a:solidFill>
                <a:latin typeface="Arial"/>
                <a:cs typeface="Arial"/>
              </a:rPr>
              <a:t>achieve optimal</a:t>
            </a:r>
            <a:r>
              <a:rPr sz="2200" spc="10" dirty="0">
                <a:solidFill>
                  <a:srgbClr val="444B54"/>
                </a:solidFill>
                <a:latin typeface="Arial"/>
                <a:cs typeface="Arial"/>
              </a:rPr>
              <a:t> </a:t>
            </a:r>
            <a:r>
              <a:rPr sz="2200" spc="-10" dirty="0">
                <a:solidFill>
                  <a:srgbClr val="444B54"/>
                </a:solidFill>
                <a:latin typeface="Arial"/>
                <a:cs typeface="Arial"/>
              </a:rPr>
              <a:t>OUD</a:t>
            </a:r>
            <a:r>
              <a:rPr sz="2200" spc="10" dirty="0">
                <a:solidFill>
                  <a:srgbClr val="444B54"/>
                </a:solidFill>
                <a:latin typeface="Arial"/>
                <a:cs typeface="Arial"/>
              </a:rPr>
              <a:t> </a:t>
            </a:r>
            <a:r>
              <a:rPr sz="2200" spc="-5" dirty="0">
                <a:solidFill>
                  <a:srgbClr val="444B54"/>
                </a:solidFill>
                <a:latin typeface="Arial"/>
                <a:cs typeface="Arial"/>
              </a:rPr>
              <a:t>care</a:t>
            </a:r>
            <a:endParaRPr sz="2200" dirty="0">
              <a:latin typeface="Arial"/>
              <a:cs typeface="Arial"/>
            </a:endParaRPr>
          </a:p>
        </p:txBody>
      </p:sp>
      <p:sp>
        <p:nvSpPr>
          <p:cNvPr id="5" name="object 5"/>
          <p:cNvSpPr txBox="1"/>
          <p:nvPr/>
        </p:nvSpPr>
        <p:spPr>
          <a:xfrm>
            <a:off x="448853" y="2713608"/>
            <a:ext cx="5223510" cy="1063240"/>
          </a:xfrm>
          <a:prstGeom prst="rect">
            <a:avLst/>
          </a:prstGeom>
        </p:spPr>
        <p:txBody>
          <a:bodyPr vert="horz" wrap="square" lIns="0" tIns="12065" rIns="0" bIns="0" rtlCol="0">
            <a:spAutoFit/>
          </a:bodyPr>
          <a:lstStyle/>
          <a:p>
            <a:pPr marL="241300" indent="-228600">
              <a:lnSpc>
                <a:spcPts val="2245"/>
              </a:lnSpc>
              <a:spcBef>
                <a:spcPts val="95"/>
              </a:spcBef>
              <a:buClr>
                <a:srgbClr val="F5668F"/>
              </a:buClr>
              <a:buFont typeface="Arial"/>
              <a:buChar char="•"/>
              <a:tabLst>
                <a:tab pos="240665" algn="l"/>
                <a:tab pos="241300" algn="l"/>
              </a:tabLst>
            </a:pPr>
            <a:r>
              <a:rPr sz="2200" b="1" spc="-15" dirty="0">
                <a:solidFill>
                  <a:srgbClr val="444B54"/>
                </a:solidFill>
                <a:latin typeface="Arial"/>
                <a:cs typeface="Arial"/>
              </a:rPr>
              <a:t>Work</a:t>
            </a:r>
            <a:r>
              <a:rPr sz="2200" b="1" spc="-5" dirty="0">
                <a:solidFill>
                  <a:srgbClr val="444B54"/>
                </a:solidFill>
                <a:latin typeface="Arial"/>
                <a:cs typeface="Arial"/>
              </a:rPr>
              <a:t> </a:t>
            </a:r>
            <a:r>
              <a:rPr sz="2200" b="1" dirty="0">
                <a:solidFill>
                  <a:srgbClr val="444B54"/>
                </a:solidFill>
                <a:latin typeface="Arial"/>
                <a:cs typeface="Arial"/>
              </a:rPr>
              <a:t>with</a:t>
            </a:r>
            <a:r>
              <a:rPr sz="2200" b="1" spc="-5" dirty="0">
                <a:solidFill>
                  <a:srgbClr val="444B54"/>
                </a:solidFill>
                <a:latin typeface="Arial"/>
                <a:cs typeface="Arial"/>
              </a:rPr>
              <a:t> </a:t>
            </a:r>
            <a:r>
              <a:rPr sz="2200" b="1" spc="-10" dirty="0">
                <a:solidFill>
                  <a:srgbClr val="444B54"/>
                </a:solidFill>
                <a:latin typeface="Arial"/>
                <a:cs typeface="Arial"/>
              </a:rPr>
              <a:t>your</a:t>
            </a:r>
            <a:r>
              <a:rPr sz="2200" b="1" spc="30" dirty="0">
                <a:solidFill>
                  <a:srgbClr val="444B54"/>
                </a:solidFill>
                <a:latin typeface="Arial"/>
                <a:cs typeface="Arial"/>
              </a:rPr>
              <a:t> </a:t>
            </a:r>
            <a:r>
              <a:rPr sz="2200" b="1" spc="-5" dirty="0">
                <a:solidFill>
                  <a:srgbClr val="444B54"/>
                </a:solidFill>
                <a:latin typeface="Arial"/>
                <a:cs typeface="Arial"/>
              </a:rPr>
              <a:t>team</a:t>
            </a:r>
            <a:r>
              <a:rPr sz="2200" b="1" dirty="0">
                <a:solidFill>
                  <a:srgbClr val="444B54"/>
                </a:solidFill>
                <a:latin typeface="Arial"/>
                <a:cs typeface="Arial"/>
              </a:rPr>
              <a:t> </a:t>
            </a:r>
            <a:r>
              <a:rPr sz="2200" b="1" spc="-5" dirty="0">
                <a:solidFill>
                  <a:srgbClr val="444B54"/>
                </a:solidFill>
                <a:latin typeface="Arial"/>
                <a:cs typeface="Arial"/>
              </a:rPr>
              <a:t>to</a:t>
            </a:r>
            <a:r>
              <a:rPr sz="2200" b="1" spc="10" dirty="0">
                <a:solidFill>
                  <a:srgbClr val="444B54"/>
                </a:solidFill>
                <a:latin typeface="Arial"/>
                <a:cs typeface="Arial"/>
              </a:rPr>
              <a:t> </a:t>
            </a:r>
            <a:r>
              <a:rPr sz="2200" b="1" spc="-5" dirty="0">
                <a:solidFill>
                  <a:srgbClr val="444B54"/>
                </a:solidFill>
                <a:latin typeface="Arial"/>
                <a:cs typeface="Arial"/>
              </a:rPr>
              <a:t>complete</a:t>
            </a:r>
            <a:r>
              <a:rPr sz="2200" b="1" spc="5" dirty="0">
                <a:solidFill>
                  <a:srgbClr val="444B54"/>
                </a:solidFill>
                <a:latin typeface="Arial"/>
                <a:cs typeface="Arial"/>
              </a:rPr>
              <a:t> </a:t>
            </a:r>
            <a:r>
              <a:rPr sz="2200" b="1" spc="-5" dirty="0">
                <a:solidFill>
                  <a:srgbClr val="444B54"/>
                </a:solidFill>
                <a:latin typeface="Arial"/>
                <a:cs typeface="Arial"/>
              </a:rPr>
              <a:t>and</a:t>
            </a:r>
            <a:endParaRPr sz="2200" dirty="0">
              <a:latin typeface="Arial"/>
              <a:cs typeface="Arial"/>
            </a:endParaRPr>
          </a:p>
          <a:p>
            <a:pPr marL="241300">
              <a:lnSpc>
                <a:spcPts val="1850"/>
              </a:lnSpc>
            </a:pPr>
            <a:r>
              <a:rPr sz="2200" b="1" spc="-5" dirty="0">
                <a:solidFill>
                  <a:srgbClr val="444B54"/>
                </a:solidFill>
                <a:latin typeface="Arial"/>
                <a:cs typeface="Arial"/>
              </a:rPr>
              <a:t>implement</a:t>
            </a:r>
            <a:r>
              <a:rPr sz="2200" b="1" spc="5" dirty="0">
                <a:solidFill>
                  <a:srgbClr val="444B54"/>
                </a:solidFill>
                <a:latin typeface="Arial"/>
                <a:cs typeface="Arial"/>
              </a:rPr>
              <a:t> </a:t>
            </a:r>
            <a:r>
              <a:rPr sz="2200" b="1" spc="-10" dirty="0">
                <a:solidFill>
                  <a:srgbClr val="444B54"/>
                </a:solidFill>
                <a:latin typeface="Arial"/>
                <a:cs typeface="Arial"/>
              </a:rPr>
              <a:t>your</a:t>
            </a:r>
            <a:r>
              <a:rPr sz="2200" b="1" spc="30" dirty="0">
                <a:solidFill>
                  <a:srgbClr val="444B54"/>
                </a:solidFill>
                <a:latin typeface="Arial"/>
                <a:cs typeface="Arial"/>
              </a:rPr>
              <a:t> </a:t>
            </a:r>
            <a:r>
              <a:rPr sz="2200" b="1" spc="-5" dirty="0">
                <a:solidFill>
                  <a:srgbClr val="444B54"/>
                </a:solidFill>
                <a:latin typeface="Arial"/>
                <a:cs typeface="Arial"/>
              </a:rPr>
              <a:t>sustainability</a:t>
            </a:r>
            <a:r>
              <a:rPr sz="2200" b="1" spc="40" dirty="0">
                <a:solidFill>
                  <a:srgbClr val="444B54"/>
                </a:solidFill>
                <a:latin typeface="Arial"/>
                <a:cs typeface="Arial"/>
              </a:rPr>
              <a:t> </a:t>
            </a:r>
            <a:r>
              <a:rPr sz="2200" b="1" spc="-5" dirty="0">
                <a:solidFill>
                  <a:srgbClr val="444B54"/>
                </a:solidFill>
                <a:latin typeface="Arial"/>
                <a:cs typeface="Arial"/>
              </a:rPr>
              <a:t>plan-</a:t>
            </a:r>
            <a:endParaRPr sz="2200" dirty="0">
              <a:latin typeface="Arial"/>
              <a:cs typeface="Arial"/>
            </a:endParaRPr>
          </a:p>
          <a:p>
            <a:pPr marL="241300" marR="511175">
              <a:lnSpc>
                <a:spcPct val="70000"/>
              </a:lnSpc>
              <a:spcBef>
                <a:spcPts val="395"/>
              </a:spcBef>
            </a:pPr>
            <a:r>
              <a:rPr lang="en-US" sz="2200" b="1" spc="-5" dirty="0" smtClean="0">
                <a:solidFill>
                  <a:srgbClr val="444B54"/>
                </a:solidFill>
                <a:latin typeface="Arial"/>
                <a:cs typeface="Arial"/>
              </a:rPr>
              <a:t>Or submit your plan if you haven’t yet.</a:t>
            </a:r>
            <a:endParaRPr sz="2200" dirty="0">
              <a:latin typeface="Arial"/>
              <a:cs typeface="Arial"/>
            </a:endParaRPr>
          </a:p>
        </p:txBody>
      </p:sp>
      <p:sp>
        <p:nvSpPr>
          <p:cNvPr id="6" name="object 6"/>
          <p:cNvSpPr txBox="1"/>
          <p:nvPr/>
        </p:nvSpPr>
        <p:spPr>
          <a:xfrm>
            <a:off x="448853" y="4141597"/>
            <a:ext cx="5074920" cy="829944"/>
          </a:xfrm>
          <a:prstGeom prst="rect">
            <a:avLst/>
          </a:prstGeom>
        </p:spPr>
        <p:txBody>
          <a:bodyPr vert="horz" wrap="square" lIns="0" tIns="12065" rIns="0" bIns="0" rtlCol="0">
            <a:spAutoFit/>
          </a:bodyPr>
          <a:lstStyle/>
          <a:p>
            <a:pPr marL="241300" indent="-228600">
              <a:lnSpc>
                <a:spcPts val="2245"/>
              </a:lnSpc>
              <a:spcBef>
                <a:spcPts val="95"/>
              </a:spcBef>
              <a:buClr>
                <a:srgbClr val="F5668F"/>
              </a:buClr>
              <a:buChar char="•"/>
              <a:tabLst>
                <a:tab pos="240665" algn="l"/>
                <a:tab pos="241300" algn="l"/>
              </a:tabLst>
            </a:pPr>
            <a:r>
              <a:rPr sz="2200" spc="-5" dirty="0">
                <a:solidFill>
                  <a:srgbClr val="444B54"/>
                </a:solidFill>
                <a:latin typeface="Arial"/>
                <a:cs typeface="Arial"/>
              </a:rPr>
              <a:t>Attend </a:t>
            </a:r>
            <a:r>
              <a:rPr sz="2200" spc="-10" dirty="0">
                <a:solidFill>
                  <a:srgbClr val="444B54"/>
                </a:solidFill>
                <a:latin typeface="Arial"/>
                <a:cs typeface="Arial"/>
              </a:rPr>
              <a:t>MNO</a:t>
            </a:r>
            <a:r>
              <a:rPr sz="2200" spc="20" dirty="0">
                <a:solidFill>
                  <a:srgbClr val="444B54"/>
                </a:solidFill>
                <a:latin typeface="Arial"/>
                <a:cs typeface="Arial"/>
              </a:rPr>
              <a:t> </a:t>
            </a:r>
            <a:r>
              <a:rPr sz="2200" spc="-5" dirty="0">
                <a:solidFill>
                  <a:srgbClr val="444B54"/>
                </a:solidFill>
                <a:latin typeface="Arial"/>
                <a:cs typeface="Arial"/>
              </a:rPr>
              <a:t>Sustainability webinars</a:t>
            </a:r>
            <a:r>
              <a:rPr sz="2200" dirty="0">
                <a:solidFill>
                  <a:srgbClr val="444B54"/>
                </a:solidFill>
                <a:latin typeface="Arial"/>
                <a:cs typeface="Arial"/>
              </a:rPr>
              <a:t> </a:t>
            </a:r>
            <a:r>
              <a:rPr sz="2200" spc="-5" dirty="0">
                <a:solidFill>
                  <a:srgbClr val="444B54"/>
                </a:solidFill>
                <a:latin typeface="Arial"/>
                <a:cs typeface="Arial"/>
              </a:rPr>
              <a:t>in</a:t>
            </a:r>
            <a:endParaRPr sz="2200">
              <a:latin typeface="Arial"/>
              <a:cs typeface="Arial"/>
            </a:endParaRPr>
          </a:p>
          <a:p>
            <a:pPr marL="241300" marR="5080">
              <a:lnSpc>
                <a:spcPct val="70000"/>
              </a:lnSpc>
              <a:spcBef>
                <a:spcPts val="395"/>
              </a:spcBef>
            </a:pPr>
            <a:r>
              <a:rPr sz="2200" spc="-5" dirty="0">
                <a:solidFill>
                  <a:srgbClr val="444B54"/>
                </a:solidFill>
                <a:latin typeface="Arial"/>
                <a:cs typeface="Arial"/>
              </a:rPr>
              <a:t>2021</a:t>
            </a:r>
            <a:r>
              <a:rPr sz="2200" dirty="0">
                <a:solidFill>
                  <a:srgbClr val="444B54"/>
                </a:solidFill>
                <a:latin typeface="Arial"/>
                <a:cs typeface="Arial"/>
              </a:rPr>
              <a:t> </a:t>
            </a:r>
            <a:r>
              <a:rPr sz="2200" spc="-5" dirty="0">
                <a:solidFill>
                  <a:srgbClr val="444B54"/>
                </a:solidFill>
                <a:latin typeface="Arial"/>
                <a:cs typeface="Arial"/>
              </a:rPr>
              <a:t>to</a:t>
            </a:r>
            <a:r>
              <a:rPr sz="2200" spc="15" dirty="0">
                <a:solidFill>
                  <a:srgbClr val="444B54"/>
                </a:solidFill>
                <a:latin typeface="Arial"/>
                <a:cs typeface="Arial"/>
              </a:rPr>
              <a:t> </a:t>
            </a:r>
            <a:r>
              <a:rPr sz="2200" spc="-5" dirty="0">
                <a:solidFill>
                  <a:srgbClr val="444B54"/>
                </a:solidFill>
                <a:latin typeface="Arial"/>
                <a:cs typeface="Arial"/>
              </a:rPr>
              <a:t>learn</a:t>
            </a:r>
            <a:r>
              <a:rPr sz="2200" dirty="0">
                <a:solidFill>
                  <a:srgbClr val="444B54"/>
                </a:solidFill>
                <a:latin typeface="Arial"/>
                <a:cs typeface="Arial"/>
              </a:rPr>
              <a:t> </a:t>
            </a:r>
            <a:r>
              <a:rPr sz="2200" spc="-5" dirty="0">
                <a:solidFill>
                  <a:srgbClr val="444B54"/>
                </a:solidFill>
                <a:latin typeface="Arial"/>
                <a:cs typeface="Arial"/>
              </a:rPr>
              <a:t>and</a:t>
            </a:r>
            <a:r>
              <a:rPr sz="2200" spc="5" dirty="0">
                <a:solidFill>
                  <a:srgbClr val="444B54"/>
                </a:solidFill>
                <a:latin typeface="Arial"/>
                <a:cs typeface="Arial"/>
              </a:rPr>
              <a:t> </a:t>
            </a:r>
            <a:r>
              <a:rPr sz="2200" spc="-5" dirty="0">
                <a:solidFill>
                  <a:srgbClr val="444B54"/>
                </a:solidFill>
                <a:latin typeface="Arial"/>
                <a:cs typeface="Arial"/>
              </a:rPr>
              <a:t>share</a:t>
            </a:r>
            <a:r>
              <a:rPr sz="2200" spc="10" dirty="0">
                <a:solidFill>
                  <a:srgbClr val="444B54"/>
                </a:solidFill>
                <a:latin typeface="Arial"/>
                <a:cs typeface="Arial"/>
              </a:rPr>
              <a:t> </a:t>
            </a:r>
            <a:r>
              <a:rPr sz="2200" spc="-5" dirty="0">
                <a:solidFill>
                  <a:srgbClr val="444B54"/>
                </a:solidFill>
                <a:latin typeface="Arial"/>
                <a:cs typeface="Arial"/>
              </a:rPr>
              <a:t>strategies</a:t>
            </a:r>
            <a:r>
              <a:rPr sz="2200" spc="5" dirty="0">
                <a:solidFill>
                  <a:srgbClr val="444B54"/>
                </a:solidFill>
                <a:latin typeface="Arial"/>
                <a:cs typeface="Arial"/>
              </a:rPr>
              <a:t> </a:t>
            </a:r>
            <a:r>
              <a:rPr sz="2200" spc="-5" dirty="0">
                <a:solidFill>
                  <a:srgbClr val="444B54"/>
                </a:solidFill>
                <a:latin typeface="Arial"/>
                <a:cs typeface="Arial"/>
              </a:rPr>
              <a:t>with </a:t>
            </a:r>
            <a:r>
              <a:rPr sz="2200" spc="-595" dirty="0">
                <a:solidFill>
                  <a:srgbClr val="444B54"/>
                </a:solidFill>
                <a:latin typeface="Arial"/>
                <a:cs typeface="Arial"/>
              </a:rPr>
              <a:t> </a:t>
            </a:r>
            <a:r>
              <a:rPr sz="2200" spc="-5" dirty="0">
                <a:solidFill>
                  <a:srgbClr val="444B54"/>
                </a:solidFill>
                <a:latin typeface="Arial"/>
                <a:cs typeface="Arial"/>
              </a:rPr>
              <a:t>other</a:t>
            </a:r>
            <a:r>
              <a:rPr sz="2200" spc="5" dirty="0">
                <a:solidFill>
                  <a:srgbClr val="444B54"/>
                </a:solidFill>
                <a:latin typeface="Arial"/>
                <a:cs typeface="Arial"/>
              </a:rPr>
              <a:t> </a:t>
            </a:r>
            <a:r>
              <a:rPr sz="2200" spc="-5" dirty="0">
                <a:solidFill>
                  <a:srgbClr val="444B54"/>
                </a:solidFill>
                <a:latin typeface="Arial"/>
                <a:cs typeface="Arial"/>
              </a:rPr>
              <a:t>IL</a:t>
            </a:r>
            <a:r>
              <a:rPr sz="2200" spc="-80" dirty="0">
                <a:solidFill>
                  <a:srgbClr val="444B54"/>
                </a:solidFill>
                <a:latin typeface="Arial"/>
                <a:cs typeface="Arial"/>
              </a:rPr>
              <a:t> </a:t>
            </a:r>
            <a:r>
              <a:rPr sz="2200" spc="-5" dirty="0">
                <a:solidFill>
                  <a:srgbClr val="444B54"/>
                </a:solidFill>
                <a:latin typeface="Arial"/>
                <a:cs typeface="Arial"/>
              </a:rPr>
              <a:t>hospitals</a:t>
            </a:r>
            <a:endParaRPr sz="2200">
              <a:latin typeface="Arial"/>
              <a:cs typeface="Arial"/>
            </a:endParaRPr>
          </a:p>
        </p:txBody>
      </p:sp>
      <p:sp>
        <p:nvSpPr>
          <p:cNvPr id="7" name="object 7"/>
          <p:cNvSpPr txBox="1"/>
          <p:nvPr/>
        </p:nvSpPr>
        <p:spPr>
          <a:xfrm>
            <a:off x="448853" y="5334889"/>
            <a:ext cx="5085715" cy="594995"/>
          </a:xfrm>
          <a:prstGeom prst="rect">
            <a:avLst/>
          </a:prstGeom>
        </p:spPr>
        <p:txBody>
          <a:bodyPr vert="horz" wrap="square" lIns="0" tIns="112395" rIns="0" bIns="0" rtlCol="0">
            <a:spAutoFit/>
          </a:bodyPr>
          <a:lstStyle/>
          <a:p>
            <a:pPr marL="241300" marR="5080" indent="-228600">
              <a:lnSpc>
                <a:spcPct val="70000"/>
              </a:lnSpc>
              <a:spcBef>
                <a:spcPts val="885"/>
              </a:spcBef>
              <a:buClr>
                <a:srgbClr val="F5668F"/>
              </a:buClr>
              <a:buChar char="•"/>
              <a:tabLst>
                <a:tab pos="240665" algn="l"/>
                <a:tab pos="241300" algn="l"/>
              </a:tabLst>
            </a:pPr>
            <a:r>
              <a:rPr sz="2200" spc="-5" dirty="0">
                <a:solidFill>
                  <a:srgbClr val="444B54"/>
                </a:solidFill>
                <a:latin typeface="Arial"/>
                <a:cs typeface="Arial"/>
              </a:rPr>
              <a:t>ILPQC</a:t>
            </a:r>
            <a:r>
              <a:rPr sz="2200" dirty="0">
                <a:solidFill>
                  <a:srgbClr val="444B54"/>
                </a:solidFill>
                <a:latin typeface="Arial"/>
                <a:cs typeface="Arial"/>
              </a:rPr>
              <a:t> </a:t>
            </a:r>
            <a:r>
              <a:rPr sz="2200" spc="-5" dirty="0">
                <a:solidFill>
                  <a:srgbClr val="444B54"/>
                </a:solidFill>
                <a:latin typeface="Arial"/>
                <a:cs typeface="Arial"/>
              </a:rPr>
              <a:t>will</a:t>
            </a:r>
            <a:r>
              <a:rPr sz="2200" spc="-15" dirty="0">
                <a:solidFill>
                  <a:srgbClr val="444B54"/>
                </a:solidFill>
                <a:latin typeface="Arial"/>
                <a:cs typeface="Arial"/>
              </a:rPr>
              <a:t> </a:t>
            </a:r>
            <a:r>
              <a:rPr sz="2200" spc="-5" dirty="0">
                <a:solidFill>
                  <a:srgbClr val="444B54"/>
                </a:solidFill>
                <a:latin typeface="Arial"/>
                <a:cs typeface="Arial"/>
              </a:rPr>
              <a:t>provide</a:t>
            </a:r>
            <a:r>
              <a:rPr sz="2200" spc="5" dirty="0">
                <a:solidFill>
                  <a:srgbClr val="444B54"/>
                </a:solidFill>
                <a:latin typeface="Arial"/>
                <a:cs typeface="Arial"/>
              </a:rPr>
              <a:t> </a:t>
            </a:r>
            <a:r>
              <a:rPr sz="2200" spc="-5" dirty="0">
                <a:solidFill>
                  <a:srgbClr val="444B54"/>
                </a:solidFill>
                <a:latin typeface="Arial"/>
                <a:cs typeface="Arial"/>
              </a:rPr>
              <a:t>QI</a:t>
            </a:r>
            <a:r>
              <a:rPr sz="2200" spc="10" dirty="0">
                <a:solidFill>
                  <a:srgbClr val="444B54"/>
                </a:solidFill>
                <a:latin typeface="Arial"/>
                <a:cs typeface="Arial"/>
              </a:rPr>
              <a:t> </a:t>
            </a:r>
            <a:r>
              <a:rPr sz="2200" spc="-5" dirty="0">
                <a:solidFill>
                  <a:srgbClr val="444B54"/>
                </a:solidFill>
                <a:latin typeface="Arial"/>
                <a:cs typeface="Arial"/>
              </a:rPr>
              <a:t>support</a:t>
            </a:r>
            <a:r>
              <a:rPr sz="2200" spc="10" dirty="0">
                <a:solidFill>
                  <a:srgbClr val="444B54"/>
                </a:solidFill>
                <a:latin typeface="Arial"/>
                <a:cs typeface="Arial"/>
              </a:rPr>
              <a:t> </a:t>
            </a:r>
            <a:r>
              <a:rPr sz="2200" spc="-5" dirty="0">
                <a:solidFill>
                  <a:srgbClr val="444B54"/>
                </a:solidFill>
                <a:latin typeface="Arial"/>
                <a:cs typeface="Arial"/>
              </a:rPr>
              <a:t>to teams </a:t>
            </a:r>
            <a:r>
              <a:rPr sz="2200" spc="-595" dirty="0">
                <a:solidFill>
                  <a:srgbClr val="444B54"/>
                </a:solidFill>
                <a:latin typeface="Arial"/>
                <a:cs typeface="Arial"/>
              </a:rPr>
              <a:t> </a:t>
            </a:r>
            <a:r>
              <a:rPr sz="2200" spc="-5" dirty="0">
                <a:solidFill>
                  <a:srgbClr val="444B54"/>
                </a:solidFill>
                <a:latin typeface="Arial"/>
                <a:cs typeface="Arial"/>
              </a:rPr>
              <a:t>not </a:t>
            </a:r>
            <a:r>
              <a:rPr sz="2200" spc="-10" dirty="0">
                <a:solidFill>
                  <a:srgbClr val="444B54"/>
                </a:solidFill>
                <a:latin typeface="Arial"/>
                <a:cs typeface="Arial"/>
              </a:rPr>
              <a:t>yet</a:t>
            </a:r>
            <a:r>
              <a:rPr sz="2200" spc="10" dirty="0">
                <a:solidFill>
                  <a:srgbClr val="444B54"/>
                </a:solidFill>
                <a:latin typeface="Arial"/>
                <a:cs typeface="Arial"/>
              </a:rPr>
              <a:t> </a:t>
            </a:r>
            <a:r>
              <a:rPr sz="2200" spc="-5" dirty="0">
                <a:solidFill>
                  <a:srgbClr val="444B54"/>
                </a:solidFill>
                <a:latin typeface="Arial"/>
                <a:cs typeface="Arial"/>
              </a:rPr>
              <a:t>achieving</a:t>
            </a:r>
            <a:r>
              <a:rPr sz="2200" spc="-120" dirty="0">
                <a:solidFill>
                  <a:srgbClr val="444B54"/>
                </a:solidFill>
                <a:latin typeface="Arial"/>
                <a:cs typeface="Arial"/>
              </a:rPr>
              <a:t> </a:t>
            </a:r>
            <a:r>
              <a:rPr sz="2200" spc="-5" dirty="0">
                <a:solidFill>
                  <a:srgbClr val="444B54"/>
                </a:solidFill>
                <a:latin typeface="Arial"/>
                <a:cs typeface="Arial"/>
              </a:rPr>
              <a:t>AIMs</a:t>
            </a:r>
            <a:endParaRPr sz="2200">
              <a:latin typeface="Arial"/>
              <a:cs typeface="Arial"/>
            </a:endParaRPr>
          </a:p>
        </p:txBody>
      </p:sp>
      <p:sp>
        <p:nvSpPr>
          <p:cNvPr id="8" name="object 8"/>
          <p:cNvSpPr txBox="1"/>
          <p:nvPr/>
        </p:nvSpPr>
        <p:spPr>
          <a:xfrm>
            <a:off x="11306047" y="6430200"/>
            <a:ext cx="19621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AEB3B8"/>
                </a:solidFill>
                <a:latin typeface="Arial"/>
                <a:cs typeface="Arial"/>
              </a:rPr>
              <a:t>29</a:t>
            </a:r>
            <a:endParaRPr sz="1200">
              <a:latin typeface="Arial"/>
              <a:cs typeface="Arial"/>
            </a:endParaRPr>
          </a:p>
        </p:txBody>
      </p:sp>
      <p:sp>
        <p:nvSpPr>
          <p:cNvPr id="9" name="object 9"/>
          <p:cNvSpPr txBox="1"/>
          <p:nvPr/>
        </p:nvSpPr>
        <p:spPr>
          <a:xfrm>
            <a:off x="688340" y="6430200"/>
            <a:ext cx="253492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929599"/>
                </a:solidFill>
                <a:latin typeface="Arial"/>
                <a:cs typeface="Arial"/>
              </a:rPr>
              <a:t>Illinois</a:t>
            </a:r>
            <a:r>
              <a:rPr sz="1200" spc="-30" dirty="0">
                <a:solidFill>
                  <a:srgbClr val="929599"/>
                </a:solidFill>
                <a:latin typeface="Arial"/>
                <a:cs typeface="Arial"/>
              </a:rPr>
              <a:t> </a:t>
            </a:r>
            <a:r>
              <a:rPr sz="1200" spc="-5" dirty="0">
                <a:solidFill>
                  <a:srgbClr val="929599"/>
                </a:solidFill>
                <a:latin typeface="Arial"/>
                <a:cs typeface="Arial"/>
              </a:rPr>
              <a:t>Perinatal</a:t>
            </a:r>
            <a:r>
              <a:rPr sz="1200" spc="-40" dirty="0">
                <a:solidFill>
                  <a:srgbClr val="929599"/>
                </a:solidFill>
                <a:latin typeface="Arial"/>
                <a:cs typeface="Arial"/>
              </a:rPr>
              <a:t> </a:t>
            </a:r>
            <a:r>
              <a:rPr sz="1200" spc="-5" dirty="0">
                <a:solidFill>
                  <a:srgbClr val="929599"/>
                </a:solidFill>
                <a:latin typeface="Arial"/>
                <a:cs typeface="Arial"/>
              </a:rPr>
              <a:t>Quality</a:t>
            </a:r>
            <a:r>
              <a:rPr sz="1200" spc="-10" dirty="0">
                <a:solidFill>
                  <a:srgbClr val="929599"/>
                </a:solidFill>
                <a:latin typeface="Arial"/>
                <a:cs typeface="Arial"/>
              </a:rPr>
              <a:t> </a:t>
            </a:r>
            <a:r>
              <a:rPr sz="1200" spc="-5" dirty="0">
                <a:solidFill>
                  <a:srgbClr val="929599"/>
                </a:solidFill>
                <a:latin typeface="Arial"/>
                <a:cs typeface="Arial"/>
              </a:rPr>
              <a:t>Collaborative</a:t>
            </a:r>
            <a:endParaRPr sz="1200">
              <a:latin typeface="Arial"/>
              <a:cs typeface="Arial"/>
            </a:endParaRPr>
          </a:p>
        </p:txBody>
      </p:sp>
      <p:pic>
        <p:nvPicPr>
          <p:cNvPr id="10" name="object 10"/>
          <p:cNvPicPr/>
          <p:nvPr/>
        </p:nvPicPr>
        <p:blipFill>
          <a:blip r:embed="rId2" cstate="print"/>
          <a:stretch>
            <a:fillRect/>
          </a:stretch>
        </p:blipFill>
        <p:spPr>
          <a:xfrm>
            <a:off x="5835396" y="1383792"/>
            <a:ext cx="3598151" cy="4858499"/>
          </a:xfrm>
          <a:prstGeom prst="rect">
            <a:avLst/>
          </a:prstGeom>
        </p:spPr>
      </p:pic>
      <p:sp>
        <p:nvSpPr>
          <p:cNvPr id="11" name="object 11"/>
          <p:cNvSpPr txBox="1"/>
          <p:nvPr/>
        </p:nvSpPr>
        <p:spPr>
          <a:xfrm>
            <a:off x="6567513" y="2551446"/>
            <a:ext cx="2058035" cy="975360"/>
          </a:xfrm>
          <a:prstGeom prst="rect">
            <a:avLst/>
          </a:prstGeom>
        </p:spPr>
        <p:txBody>
          <a:bodyPr vert="horz" wrap="square" lIns="0" tIns="12700" rIns="0" bIns="0" rtlCol="0">
            <a:spAutoFit/>
          </a:bodyPr>
          <a:lstStyle/>
          <a:p>
            <a:pPr marL="12700">
              <a:lnSpc>
                <a:spcPct val="100000"/>
              </a:lnSpc>
              <a:spcBef>
                <a:spcPts val="100"/>
              </a:spcBef>
            </a:pPr>
            <a:r>
              <a:rPr sz="1800" b="1" u="heavy" spc="-5" dirty="0">
                <a:solidFill>
                  <a:srgbClr val="444B54"/>
                </a:solidFill>
                <a:uFill>
                  <a:solidFill>
                    <a:srgbClr val="444B54"/>
                  </a:solidFill>
                </a:uFill>
                <a:latin typeface="Arial"/>
                <a:cs typeface="Arial"/>
              </a:rPr>
              <a:t>Sustainability</a:t>
            </a:r>
            <a:r>
              <a:rPr sz="1800" b="1" u="heavy" spc="-50" dirty="0">
                <a:solidFill>
                  <a:srgbClr val="444B54"/>
                </a:solidFill>
                <a:uFill>
                  <a:solidFill>
                    <a:srgbClr val="444B54"/>
                  </a:solidFill>
                </a:uFill>
                <a:latin typeface="Arial"/>
                <a:cs typeface="Arial"/>
              </a:rPr>
              <a:t> </a:t>
            </a:r>
            <a:r>
              <a:rPr sz="1800" b="1" u="heavy" spc="-5" dirty="0">
                <a:solidFill>
                  <a:srgbClr val="444B54"/>
                </a:solidFill>
                <a:uFill>
                  <a:solidFill>
                    <a:srgbClr val="444B54"/>
                  </a:solidFill>
                </a:uFill>
                <a:latin typeface="Arial"/>
                <a:cs typeface="Arial"/>
              </a:rPr>
              <a:t>Plan</a:t>
            </a:r>
            <a:endParaRPr sz="1800">
              <a:latin typeface="Arial"/>
              <a:cs typeface="Arial"/>
            </a:endParaRPr>
          </a:p>
          <a:p>
            <a:pPr marL="299085" marR="603250" indent="-287020">
              <a:lnSpc>
                <a:spcPct val="100000"/>
              </a:lnSpc>
              <a:spcBef>
                <a:spcPts val="1475"/>
              </a:spcBef>
              <a:buFont typeface="Wingdings"/>
              <a:buChar char=""/>
              <a:tabLst>
                <a:tab pos="299085" algn="l"/>
                <a:tab pos="299720" algn="l"/>
              </a:tabLst>
            </a:pPr>
            <a:r>
              <a:rPr sz="1600" b="1" spc="-10" dirty="0">
                <a:solidFill>
                  <a:srgbClr val="444B54"/>
                </a:solidFill>
                <a:latin typeface="Arial"/>
                <a:cs typeface="Arial"/>
              </a:rPr>
              <a:t>Comp</a:t>
            </a:r>
            <a:r>
              <a:rPr sz="1600" b="1" spc="-5" dirty="0">
                <a:solidFill>
                  <a:srgbClr val="444B54"/>
                </a:solidFill>
                <a:latin typeface="Arial"/>
                <a:cs typeface="Arial"/>
              </a:rPr>
              <a:t>lia</a:t>
            </a:r>
            <a:r>
              <a:rPr sz="1600" b="1" spc="-10" dirty="0">
                <a:solidFill>
                  <a:srgbClr val="444B54"/>
                </a:solidFill>
                <a:latin typeface="Arial"/>
                <a:cs typeface="Arial"/>
              </a:rPr>
              <a:t>nce  Monitoring</a:t>
            </a:r>
            <a:endParaRPr sz="1600">
              <a:latin typeface="Arial"/>
              <a:cs typeface="Arial"/>
            </a:endParaRPr>
          </a:p>
        </p:txBody>
      </p:sp>
      <p:sp>
        <p:nvSpPr>
          <p:cNvPr id="12" name="object 12"/>
          <p:cNvSpPr txBox="1"/>
          <p:nvPr/>
        </p:nvSpPr>
        <p:spPr>
          <a:xfrm>
            <a:off x="6567513" y="3745508"/>
            <a:ext cx="1290955" cy="513080"/>
          </a:xfrm>
          <a:prstGeom prst="rect">
            <a:avLst/>
          </a:prstGeom>
        </p:spPr>
        <p:txBody>
          <a:bodyPr vert="horz" wrap="square" lIns="0" tIns="12065" rIns="0" bIns="0" rtlCol="0">
            <a:spAutoFit/>
          </a:bodyPr>
          <a:lstStyle/>
          <a:p>
            <a:pPr marL="299085" marR="5080" indent="-287020">
              <a:lnSpc>
                <a:spcPct val="100000"/>
              </a:lnSpc>
              <a:spcBef>
                <a:spcPts val="95"/>
              </a:spcBef>
              <a:buFont typeface="Wingdings"/>
              <a:buChar char=""/>
              <a:tabLst>
                <a:tab pos="299085" algn="l"/>
                <a:tab pos="299720" algn="l"/>
              </a:tabLst>
            </a:pPr>
            <a:r>
              <a:rPr sz="1600" b="1" spc="-10" dirty="0">
                <a:solidFill>
                  <a:srgbClr val="444B54"/>
                </a:solidFill>
                <a:latin typeface="Arial"/>
                <a:cs typeface="Arial"/>
              </a:rPr>
              <a:t>New </a:t>
            </a:r>
            <a:r>
              <a:rPr sz="1600" b="1" spc="-5" dirty="0">
                <a:solidFill>
                  <a:srgbClr val="444B54"/>
                </a:solidFill>
                <a:latin typeface="Arial"/>
                <a:cs typeface="Arial"/>
              </a:rPr>
              <a:t>Hire </a:t>
            </a:r>
            <a:r>
              <a:rPr sz="1600" b="1" dirty="0">
                <a:solidFill>
                  <a:srgbClr val="444B54"/>
                </a:solidFill>
                <a:latin typeface="Arial"/>
                <a:cs typeface="Arial"/>
              </a:rPr>
              <a:t> </a:t>
            </a:r>
            <a:r>
              <a:rPr sz="1600" b="1" spc="-5" dirty="0">
                <a:solidFill>
                  <a:srgbClr val="444B54"/>
                </a:solidFill>
                <a:latin typeface="Arial"/>
                <a:cs typeface="Arial"/>
              </a:rPr>
              <a:t>E</a:t>
            </a:r>
            <a:r>
              <a:rPr sz="1600" b="1" spc="-10" dirty="0">
                <a:solidFill>
                  <a:srgbClr val="444B54"/>
                </a:solidFill>
                <a:latin typeface="Arial"/>
                <a:cs typeface="Arial"/>
              </a:rPr>
              <a:t>du</a:t>
            </a:r>
            <a:r>
              <a:rPr sz="1600" b="1" spc="-5" dirty="0">
                <a:solidFill>
                  <a:srgbClr val="444B54"/>
                </a:solidFill>
                <a:latin typeface="Arial"/>
                <a:cs typeface="Arial"/>
              </a:rPr>
              <a:t>ca</a:t>
            </a:r>
            <a:r>
              <a:rPr sz="1600" b="1" spc="-10" dirty="0">
                <a:solidFill>
                  <a:srgbClr val="444B54"/>
                </a:solidFill>
                <a:latin typeface="Arial"/>
                <a:cs typeface="Arial"/>
              </a:rPr>
              <a:t>t</a:t>
            </a:r>
            <a:r>
              <a:rPr sz="1600" b="1" spc="-5" dirty="0">
                <a:solidFill>
                  <a:srgbClr val="444B54"/>
                </a:solidFill>
                <a:latin typeface="Arial"/>
                <a:cs typeface="Arial"/>
              </a:rPr>
              <a:t>i</a:t>
            </a:r>
            <a:r>
              <a:rPr sz="1600" b="1" spc="-10" dirty="0">
                <a:solidFill>
                  <a:srgbClr val="444B54"/>
                </a:solidFill>
                <a:latin typeface="Arial"/>
                <a:cs typeface="Arial"/>
              </a:rPr>
              <a:t>on</a:t>
            </a:r>
            <a:endParaRPr sz="1600">
              <a:latin typeface="Arial"/>
              <a:cs typeface="Arial"/>
            </a:endParaRPr>
          </a:p>
        </p:txBody>
      </p:sp>
      <p:sp>
        <p:nvSpPr>
          <p:cNvPr id="13" name="object 13"/>
          <p:cNvSpPr txBox="1"/>
          <p:nvPr/>
        </p:nvSpPr>
        <p:spPr>
          <a:xfrm>
            <a:off x="6567513" y="4477024"/>
            <a:ext cx="1379220" cy="513080"/>
          </a:xfrm>
          <a:prstGeom prst="rect">
            <a:avLst/>
          </a:prstGeom>
        </p:spPr>
        <p:txBody>
          <a:bodyPr vert="horz" wrap="square" lIns="0" tIns="12065" rIns="0" bIns="0" rtlCol="0">
            <a:spAutoFit/>
          </a:bodyPr>
          <a:lstStyle/>
          <a:p>
            <a:pPr marL="299085" marR="5080" indent="-287020">
              <a:lnSpc>
                <a:spcPct val="100000"/>
              </a:lnSpc>
              <a:spcBef>
                <a:spcPts val="95"/>
              </a:spcBef>
              <a:buFont typeface="Wingdings"/>
              <a:buChar char=""/>
              <a:tabLst>
                <a:tab pos="299085" algn="l"/>
                <a:tab pos="299720" algn="l"/>
              </a:tabLst>
            </a:pPr>
            <a:r>
              <a:rPr sz="1600" b="1" spc="-10" dirty="0">
                <a:solidFill>
                  <a:srgbClr val="444B54"/>
                </a:solidFill>
                <a:latin typeface="Arial"/>
                <a:cs typeface="Arial"/>
              </a:rPr>
              <a:t>Cont</a:t>
            </a:r>
            <a:r>
              <a:rPr sz="1600" b="1" spc="-5" dirty="0">
                <a:solidFill>
                  <a:srgbClr val="444B54"/>
                </a:solidFill>
                <a:latin typeface="Arial"/>
                <a:cs typeface="Arial"/>
              </a:rPr>
              <a:t>i</a:t>
            </a:r>
            <a:r>
              <a:rPr sz="1600" b="1" spc="-10" dirty="0">
                <a:solidFill>
                  <a:srgbClr val="444B54"/>
                </a:solidFill>
                <a:latin typeface="Arial"/>
                <a:cs typeface="Arial"/>
              </a:rPr>
              <a:t>nu</a:t>
            </a:r>
            <a:r>
              <a:rPr sz="1600" b="1" spc="-5" dirty="0">
                <a:solidFill>
                  <a:srgbClr val="444B54"/>
                </a:solidFill>
                <a:latin typeface="Arial"/>
                <a:cs typeface="Arial"/>
              </a:rPr>
              <a:t>i</a:t>
            </a:r>
            <a:r>
              <a:rPr sz="1600" b="1" spc="-10" dirty="0">
                <a:solidFill>
                  <a:srgbClr val="444B54"/>
                </a:solidFill>
                <a:latin typeface="Arial"/>
                <a:cs typeface="Arial"/>
              </a:rPr>
              <a:t>ng  </a:t>
            </a:r>
            <a:r>
              <a:rPr sz="1600" b="1" spc="-5" dirty="0">
                <a:solidFill>
                  <a:srgbClr val="444B54"/>
                </a:solidFill>
                <a:latin typeface="Arial"/>
                <a:cs typeface="Arial"/>
              </a:rPr>
              <a:t>Education</a:t>
            </a:r>
            <a:endParaRPr sz="1600">
              <a:latin typeface="Arial"/>
              <a:cs typeface="Arial"/>
            </a:endParaRPr>
          </a:p>
        </p:txBody>
      </p:sp>
      <p:sp>
        <p:nvSpPr>
          <p:cNvPr id="14" name="object 14"/>
          <p:cNvSpPr txBox="1"/>
          <p:nvPr/>
        </p:nvSpPr>
        <p:spPr>
          <a:xfrm>
            <a:off x="6567513" y="5208539"/>
            <a:ext cx="2058035" cy="269240"/>
          </a:xfrm>
          <a:prstGeom prst="rect">
            <a:avLst/>
          </a:prstGeom>
        </p:spPr>
        <p:txBody>
          <a:bodyPr vert="horz" wrap="square" lIns="0" tIns="12065" rIns="0" bIns="0" rtlCol="0">
            <a:spAutoFit/>
          </a:bodyPr>
          <a:lstStyle/>
          <a:p>
            <a:pPr marL="299085" indent="-287020">
              <a:lnSpc>
                <a:spcPct val="100000"/>
              </a:lnSpc>
              <a:spcBef>
                <a:spcPts val="95"/>
              </a:spcBef>
              <a:buFont typeface="Wingdings"/>
              <a:buChar char=""/>
              <a:tabLst>
                <a:tab pos="299085" algn="l"/>
                <a:tab pos="299720" algn="l"/>
              </a:tabLst>
            </a:pPr>
            <a:r>
              <a:rPr sz="1600" b="1" spc="-15" dirty="0">
                <a:solidFill>
                  <a:srgbClr val="444B54"/>
                </a:solidFill>
                <a:latin typeface="Arial"/>
                <a:cs typeface="Arial"/>
              </a:rPr>
              <a:t>Systems</a:t>
            </a:r>
            <a:r>
              <a:rPr sz="1600" b="1" dirty="0">
                <a:solidFill>
                  <a:srgbClr val="444B54"/>
                </a:solidFill>
                <a:latin typeface="Arial"/>
                <a:cs typeface="Arial"/>
              </a:rPr>
              <a:t> </a:t>
            </a:r>
            <a:r>
              <a:rPr sz="1600" b="1" spc="-10" dirty="0">
                <a:solidFill>
                  <a:srgbClr val="444B54"/>
                </a:solidFill>
                <a:latin typeface="Arial"/>
                <a:cs typeface="Arial"/>
              </a:rPr>
              <a:t>Changes</a:t>
            </a:r>
            <a:endParaRPr sz="1600">
              <a:latin typeface="Arial"/>
              <a:cs typeface="Arial"/>
            </a:endParaRPr>
          </a:p>
        </p:txBody>
      </p:sp>
      <p:pic>
        <p:nvPicPr>
          <p:cNvPr id="15" name="object 15"/>
          <p:cNvPicPr/>
          <p:nvPr/>
        </p:nvPicPr>
        <p:blipFill>
          <a:blip r:embed="rId3" cstate="email">
            <a:extLst>
              <a:ext uri="{28A0092B-C50C-407E-A947-70E740481C1C}">
                <a14:useLocalDpi xmlns:a14="http://schemas.microsoft.com/office/drawing/2010/main"/>
              </a:ext>
            </a:extLst>
          </a:blip>
          <a:stretch>
            <a:fillRect/>
          </a:stretch>
        </p:blipFill>
        <p:spPr>
          <a:xfrm>
            <a:off x="8663940" y="2019300"/>
            <a:ext cx="2665475" cy="3930395"/>
          </a:xfrm>
          <a:prstGeom prst="rect">
            <a:avLst/>
          </a:prstGeom>
        </p:spPr>
      </p:pic>
    </p:spTree>
    <p:extLst>
      <p:ext uri="{BB962C8B-B14F-4D97-AF65-F5344CB8AC3E}">
        <p14:creationId xmlns:p14="http://schemas.microsoft.com/office/powerpoint/2010/main" val="335973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MNO-OB Sustainability Webinars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504456016"/>
              </p:ext>
            </p:extLst>
          </p:nvPr>
        </p:nvGraphicFramePr>
        <p:xfrm>
          <a:off x="593124" y="1690688"/>
          <a:ext cx="10439400" cy="1897417"/>
        </p:xfrm>
        <a:graphic>
          <a:graphicData uri="http://schemas.openxmlformats.org/drawingml/2006/table">
            <a:tbl>
              <a:tblPr firstRow="1" bandRow="1">
                <a:tableStyleId>{5C22544A-7EE6-4342-B048-85BDC9FD1C3A}</a:tableStyleId>
              </a:tblPr>
              <a:tblGrid>
                <a:gridCol w="3841811">
                  <a:extLst>
                    <a:ext uri="{9D8B030D-6E8A-4147-A177-3AD203B41FA5}">
                      <a16:colId xmlns:a16="http://schemas.microsoft.com/office/drawing/2014/main" val="20000"/>
                    </a:ext>
                  </a:extLst>
                </a:gridCol>
                <a:gridCol w="6597589">
                  <a:extLst>
                    <a:ext uri="{9D8B030D-6E8A-4147-A177-3AD203B41FA5}">
                      <a16:colId xmlns:a16="http://schemas.microsoft.com/office/drawing/2014/main" val="20002"/>
                    </a:ext>
                  </a:extLst>
                </a:gridCol>
              </a:tblGrid>
              <a:tr h="684923">
                <a:tc>
                  <a:txBody>
                    <a:bodyPr/>
                    <a:lstStyle/>
                    <a:p>
                      <a:r>
                        <a:rPr lang="en-US" sz="2600" dirty="0"/>
                        <a:t>Date</a:t>
                      </a:r>
                    </a:p>
                  </a:txBody>
                  <a:tcPr marL="118182" marR="118182" marT="59091" marB="59091"/>
                </a:tc>
                <a:tc>
                  <a:txBody>
                    <a:bodyPr/>
                    <a:lstStyle/>
                    <a:p>
                      <a:r>
                        <a:rPr lang="en-US" sz="2600" dirty="0"/>
                        <a:t>Topic</a:t>
                      </a:r>
                    </a:p>
                  </a:txBody>
                  <a:tcPr marL="118182" marR="118182" marT="59091" marB="59091"/>
                </a:tc>
                <a:extLst>
                  <a:ext uri="{0D108BD9-81ED-4DB2-BD59-A6C34878D82A}">
                    <a16:rowId xmlns:a16="http://schemas.microsoft.com/office/drawing/2014/main" val="10000"/>
                  </a:ext>
                </a:extLst>
              </a:tr>
              <a:tr h="1212494">
                <a:tc>
                  <a:txBody>
                    <a:bodyPr/>
                    <a:lstStyle/>
                    <a:p>
                      <a:pPr algn="ctr"/>
                      <a:r>
                        <a:rPr lang="en-US" sz="2600" b="1" dirty="0"/>
                        <a:t>December 13</a:t>
                      </a:r>
                      <a:r>
                        <a:rPr lang="en-US" sz="2600" b="1" baseline="30000" dirty="0"/>
                        <a:t>th</a:t>
                      </a:r>
                      <a:r>
                        <a:rPr lang="en-US" sz="26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a:t>12:30-1:30pm</a:t>
                      </a:r>
                    </a:p>
                  </a:txBody>
                  <a:tcPr marL="118182" marR="118182" marT="59091" marB="5909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baseline="0" dirty="0">
                          <a:solidFill>
                            <a:srgbClr val="004990"/>
                          </a:solidFill>
                        </a:rPr>
                        <a:t>MNO-OB Initiative Sustainability Call</a:t>
                      </a:r>
                    </a:p>
                  </a:txBody>
                  <a:tcPr marL="118182" marR="118182" marT="59091" marB="59091"/>
                </a:tc>
                <a:extLst>
                  <a:ext uri="{0D108BD9-81ED-4DB2-BD59-A6C34878D82A}">
                    <a16:rowId xmlns:a16="http://schemas.microsoft.com/office/drawing/2014/main" val="2359043448"/>
                  </a:ext>
                </a:extLst>
              </a:tr>
            </a:tbl>
          </a:graphicData>
        </a:graphic>
      </p:graphicFrame>
    </p:spTree>
    <p:extLst>
      <p:ext uri="{BB962C8B-B14F-4D97-AF65-F5344CB8AC3E}">
        <p14:creationId xmlns:p14="http://schemas.microsoft.com/office/powerpoint/2010/main" val="447581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245714"/>
            <a:ext cx="8382000" cy="2254952"/>
          </a:xfrm>
          <a:noFill/>
        </p:spPr>
        <p:txBody>
          <a:bodyPr anchor="b">
            <a:normAutofit/>
          </a:bodyPr>
          <a:lstStyle/>
          <a:p>
            <a:r>
              <a:rPr lang="en-US" sz="3800" dirty="0" smtClean="0"/>
              <a:t>Opportunity for every hospital team</a:t>
            </a:r>
            <a:r>
              <a:rPr lang="en-US" sz="3800" dirty="0"/>
              <a:t/>
            </a:r>
            <a:br>
              <a:rPr lang="en-US" sz="3800" dirty="0"/>
            </a:br>
            <a:r>
              <a:rPr lang="en-US" sz="3800" dirty="0" smtClean="0"/>
              <a:t>Nominate OB / Neo QI champions </a:t>
            </a:r>
            <a:br>
              <a:rPr lang="en-US" sz="3800" dirty="0" smtClean="0"/>
            </a:br>
            <a:r>
              <a:rPr lang="en-US" sz="3800" dirty="0" smtClean="0"/>
              <a:t>for a FREE</a:t>
            </a:r>
            <a:r>
              <a:rPr lang="en-US" sz="3800" dirty="0"/>
              <a:t> </a:t>
            </a:r>
            <a:r>
              <a:rPr lang="en-US" sz="3800" dirty="0" smtClean="0"/>
              <a:t>Certificate </a:t>
            </a:r>
            <a:r>
              <a:rPr lang="en-US" sz="3800" dirty="0"/>
              <a:t>in </a:t>
            </a:r>
            <a:r>
              <a:rPr lang="en-US" sz="3800" dirty="0" smtClean="0"/>
              <a:t>Quality </a:t>
            </a:r>
            <a:r>
              <a:rPr lang="en-US" sz="3800" dirty="0"/>
              <a:t>Improvement </a:t>
            </a:r>
            <a:r>
              <a:rPr lang="en-US" sz="3800" dirty="0" smtClean="0"/>
              <a:t>Science</a:t>
            </a:r>
            <a:endParaRPr lang="en-US" sz="38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928" y="289493"/>
            <a:ext cx="2945725" cy="3608832"/>
          </a:xfrm>
          <a:prstGeom prst="rect">
            <a:avLst/>
          </a:prstGeom>
        </p:spPr>
      </p:pic>
      <p:pic>
        <p:nvPicPr>
          <p:cNvPr id="9" name="Picture 8" descr="C:\Users\WeissD\AppData\Local\Microsoft\Windows\INetCache\Content.MSO\9DC1815.tmp"/>
          <p:cNvPicPr/>
          <p:nvPr/>
        </p:nvPicPr>
        <p:blipFill>
          <a:blip r:embed="rId4" cstate="email">
            <a:extLst>
              <a:ext uri="{28A0092B-C50C-407E-A947-70E740481C1C}">
                <a14:useLocalDpi xmlns:a14="http://schemas.microsoft.com/office/drawing/2010/main"/>
              </a:ext>
            </a:extLst>
          </a:blip>
          <a:stretch>
            <a:fillRect/>
          </a:stretch>
        </p:blipFill>
        <p:spPr bwMode="auto">
          <a:xfrm>
            <a:off x="329183" y="4889003"/>
            <a:ext cx="3995928" cy="1384416"/>
          </a:xfrm>
          <a:prstGeom prst="rect">
            <a:avLst/>
          </a:prstGeom>
          <a:noFill/>
        </p:spPr>
      </p:pic>
      <p:sp>
        <p:nvSpPr>
          <p:cNvPr id="3" name="Content Placeholder 2"/>
          <p:cNvSpPr>
            <a:spLocks noGrp="1"/>
          </p:cNvSpPr>
          <p:nvPr>
            <p:ph idx="1"/>
          </p:nvPr>
        </p:nvSpPr>
        <p:spPr>
          <a:xfrm>
            <a:off x="4206417" y="3567032"/>
            <a:ext cx="7943089" cy="3073077"/>
          </a:xfrm>
        </p:spPr>
        <p:txBody>
          <a:bodyPr>
            <a:noAutofit/>
          </a:bodyPr>
          <a:lstStyle/>
          <a:p>
            <a:r>
              <a:rPr lang="en-US" sz="2200" dirty="0"/>
              <a:t>ILPQC is offering hospital teams access to IHI Open School, a free opportunity to asynchronously complete over 13 continuing education hours!</a:t>
            </a:r>
          </a:p>
          <a:p>
            <a:r>
              <a:rPr lang="en-US" sz="2200" dirty="0"/>
              <a:t>Access </a:t>
            </a:r>
            <a:r>
              <a:rPr lang="en-US" sz="2200" dirty="0" smtClean="0"/>
              <a:t>stated </a:t>
            </a:r>
            <a:r>
              <a:rPr lang="en-US" sz="2200" dirty="0"/>
              <a:t>June 2021 but people can </a:t>
            </a:r>
            <a:r>
              <a:rPr lang="en-US" sz="2200" b="1" dirty="0"/>
              <a:t>complete the certificate over two years.</a:t>
            </a:r>
          </a:p>
          <a:p>
            <a:r>
              <a:rPr lang="en-US" sz="2200" dirty="0"/>
              <a:t>Please complete the IHI Open School inquiry form to designate a specific number of members across OB &amp; Neonatal QI initiatives at your hospital</a:t>
            </a:r>
            <a:r>
              <a:rPr lang="en-US" sz="2200" dirty="0" smtClean="0"/>
              <a:t>.</a:t>
            </a:r>
            <a:endParaRPr lang="en-US" sz="2200" dirty="0"/>
          </a:p>
        </p:txBody>
      </p:sp>
      <p:sp>
        <p:nvSpPr>
          <p:cNvPr id="4" name="Slide Number Placeholder 3"/>
          <p:cNvSpPr>
            <a:spLocks noGrp="1"/>
          </p:cNvSpPr>
          <p:nvPr>
            <p:ph type="sldNum" sz="quarter" idx="10"/>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rPr>
              <a:t>3</a:t>
            </a:r>
          </a:p>
        </p:txBody>
      </p:sp>
      <p:sp>
        <p:nvSpPr>
          <p:cNvPr id="7" name="Rectangle 6">
            <a:extLst>
              <a:ext uri="{FF2B5EF4-FFF2-40B4-BE49-F238E27FC236}">
                <a16:creationId xmlns:a16="http://schemas.microsoft.com/office/drawing/2014/main" id="{C0310B2E-3E3B-7348-96FA-70B9511AF99D}"/>
              </a:ext>
            </a:extLst>
          </p:cNvPr>
          <p:cNvSpPr/>
          <p:nvPr/>
        </p:nvSpPr>
        <p:spPr>
          <a:xfrm>
            <a:off x="732376" y="3981256"/>
            <a:ext cx="348398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Pump up your Quality Improvement skills!</a:t>
            </a:r>
          </a:p>
        </p:txBody>
      </p:sp>
      <p:sp>
        <p:nvSpPr>
          <p:cNvPr id="10" name="Footer Placeholder 4"/>
          <p:cNvSpPr>
            <a:spLocks noGrp="1"/>
          </p:cNvSpPr>
          <p:nvPr>
            <p:ph type="ftr" sz="quarter" idx="11"/>
          </p:nvPr>
        </p:nvSpPr>
        <p:spPr>
          <a:xfrm>
            <a:off x="609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11" name="Rectangle 10"/>
          <p:cNvSpPr/>
          <p:nvPr/>
        </p:nvSpPr>
        <p:spPr>
          <a:xfrm>
            <a:off x="4876800" y="6238173"/>
            <a:ext cx="5897768"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4C55"/>
                </a:solidFill>
                <a:effectLst/>
                <a:uLnTx/>
                <a:uFillTx/>
                <a:latin typeface="Arial" panose="020B0604020202020204"/>
                <a:ea typeface="+mn-ea"/>
                <a:cs typeface="+mn-cs"/>
              </a:rPr>
              <a:t>Fill out this link with your team TODAY!</a:t>
            </a: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4C55"/>
                </a:solidFill>
                <a:effectLst/>
                <a:uLnTx/>
                <a:uFillTx/>
                <a:latin typeface="Arial" panose="020B0604020202020204"/>
                <a:ea typeface="+mn-ea"/>
                <a:cs typeface="+mn-cs"/>
                <a:hlinkClick r:id="rId5"/>
              </a:rPr>
              <a:t>https</a:t>
            </a: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hlinkClick r:id="rId5"/>
              </a:rPr>
              <a:t>://redcap.healthlnk.org/surveys/?</a:t>
            </a:r>
            <a:r>
              <a:rPr kumimoji="0" lang="en-US" sz="1800" b="0" i="0" u="none" strike="noStrike" kern="1200" cap="none" spc="0" normalizeH="0" baseline="0" noProof="0" dirty="0" smtClean="0">
                <a:ln>
                  <a:noFill/>
                </a:ln>
                <a:solidFill>
                  <a:srgbClr val="444C55"/>
                </a:solidFill>
                <a:effectLst/>
                <a:uLnTx/>
                <a:uFillTx/>
                <a:latin typeface="Arial" panose="020B0604020202020204"/>
                <a:ea typeface="+mn-ea"/>
                <a:cs typeface="+mn-cs"/>
                <a:hlinkClick r:id="rId5"/>
              </a:rPr>
              <a:t>s=RN9D4H9AMD</a:t>
            </a:r>
            <a:r>
              <a:rPr kumimoji="0" lang="en-US" sz="1800" b="0" i="0" u="none" strike="noStrike" kern="1200" cap="none" spc="0" normalizeH="0" baseline="0" noProof="0" dirty="0" smtClean="0">
                <a:ln>
                  <a:noFill/>
                </a:ln>
                <a:solidFill>
                  <a:srgbClr val="444C55"/>
                </a:solidFill>
                <a:effectLst/>
                <a:uLnTx/>
                <a:uFillTx/>
                <a:latin typeface="Arial" panose="020B0604020202020204"/>
                <a:ea typeface="+mn-ea"/>
                <a:cs typeface="+mn-cs"/>
              </a:rPr>
              <a:t> </a:t>
            </a: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27536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621030" y="5142738"/>
              <a:ext cx="2286000" cy="0"/>
            </a:xfrm>
            <a:custGeom>
              <a:avLst/>
              <a:gdLst/>
              <a:ahLst/>
              <a:cxnLst/>
              <a:rect l="l" t="t" r="r" b="b"/>
              <a:pathLst>
                <a:path w="2286000">
                  <a:moveTo>
                    <a:pt x="0" y="0"/>
                  </a:moveTo>
                  <a:lnTo>
                    <a:pt x="2286000" y="0"/>
                  </a:lnTo>
                </a:path>
              </a:pathLst>
            </a:custGeom>
            <a:ln w="32004">
              <a:solidFill>
                <a:srgbClr val="F58366"/>
              </a:solidFill>
            </a:ln>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0" y="0"/>
              <a:ext cx="6419088" cy="1510282"/>
            </a:xfrm>
            <a:prstGeom prst="rect">
              <a:avLst/>
            </a:prstGeom>
          </p:spPr>
        </p:pic>
        <p:sp>
          <p:nvSpPr>
            <p:cNvPr id="6" name="object 6"/>
            <p:cNvSpPr/>
            <p:nvPr/>
          </p:nvSpPr>
          <p:spPr>
            <a:xfrm>
              <a:off x="0" y="0"/>
              <a:ext cx="6243955" cy="1351915"/>
            </a:xfrm>
            <a:custGeom>
              <a:avLst/>
              <a:gdLst/>
              <a:ahLst/>
              <a:cxnLst/>
              <a:rect l="l" t="t" r="r" b="b"/>
              <a:pathLst>
                <a:path w="6243955" h="1351915">
                  <a:moveTo>
                    <a:pt x="6243828" y="0"/>
                  </a:moveTo>
                  <a:lnTo>
                    <a:pt x="0" y="0"/>
                  </a:lnTo>
                  <a:lnTo>
                    <a:pt x="0" y="1315821"/>
                  </a:lnTo>
                  <a:lnTo>
                    <a:pt x="43941" y="1320965"/>
                  </a:lnTo>
                  <a:lnTo>
                    <a:pt x="98320" y="1325452"/>
                  </a:lnTo>
                  <a:lnTo>
                    <a:pt x="152504" y="1329575"/>
                  </a:lnTo>
                  <a:lnTo>
                    <a:pt x="206495" y="1333337"/>
                  </a:lnTo>
                  <a:lnTo>
                    <a:pt x="260297" y="1336740"/>
                  </a:lnTo>
                  <a:lnTo>
                    <a:pt x="313912" y="1339788"/>
                  </a:lnTo>
                  <a:lnTo>
                    <a:pt x="367342" y="1342484"/>
                  </a:lnTo>
                  <a:lnTo>
                    <a:pt x="420590" y="1344831"/>
                  </a:lnTo>
                  <a:lnTo>
                    <a:pt x="473658" y="1346831"/>
                  </a:lnTo>
                  <a:lnTo>
                    <a:pt x="526549" y="1348489"/>
                  </a:lnTo>
                  <a:lnTo>
                    <a:pt x="579265" y="1349808"/>
                  </a:lnTo>
                  <a:lnTo>
                    <a:pt x="631809" y="1350789"/>
                  </a:lnTo>
                  <a:lnTo>
                    <a:pt x="684183" y="1351437"/>
                  </a:lnTo>
                  <a:lnTo>
                    <a:pt x="736391" y="1351754"/>
                  </a:lnTo>
                  <a:lnTo>
                    <a:pt x="788433" y="1351744"/>
                  </a:lnTo>
                  <a:lnTo>
                    <a:pt x="840314" y="1351409"/>
                  </a:lnTo>
                  <a:lnTo>
                    <a:pt x="892035" y="1350754"/>
                  </a:lnTo>
                  <a:lnTo>
                    <a:pt x="943598" y="1349780"/>
                  </a:lnTo>
                  <a:lnTo>
                    <a:pt x="995007" y="1348490"/>
                  </a:lnTo>
                  <a:lnTo>
                    <a:pt x="1046264" y="1346889"/>
                  </a:lnTo>
                  <a:lnTo>
                    <a:pt x="1097371" y="1344979"/>
                  </a:lnTo>
                  <a:lnTo>
                    <a:pt x="1148331" y="1342763"/>
                  </a:lnTo>
                  <a:lnTo>
                    <a:pt x="1199147" y="1340244"/>
                  </a:lnTo>
                  <a:lnTo>
                    <a:pt x="1249820" y="1337426"/>
                  </a:lnTo>
                  <a:lnTo>
                    <a:pt x="1300354" y="1334311"/>
                  </a:lnTo>
                  <a:lnTo>
                    <a:pt x="1350751" y="1330902"/>
                  </a:lnTo>
                  <a:lnTo>
                    <a:pt x="1401013" y="1327203"/>
                  </a:lnTo>
                  <a:lnTo>
                    <a:pt x="1451143" y="1323217"/>
                  </a:lnTo>
                  <a:lnTo>
                    <a:pt x="1501143" y="1318946"/>
                  </a:lnTo>
                  <a:lnTo>
                    <a:pt x="1551017" y="1314394"/>
                  </a:lnTo>
                  <a:lnTo>
                    <a:pt x="1600765" y="1309564"/>
                  </a:lnTo>
                  <a:lnTo>
                    <a:pt x="1650392" y="1304459"/>
                  </a:lnTo>
                  <a:lnTo>
                    <a:pt x="1699899" y="1299082"/>
                  </a:lnTo>
                  <a:lnTo>
                    <a:pt x="1749289" y="1293437"/>
                  </a:lnTo>
                  <a:lnTo>
                    <a:pt x="1798565" y="1287525"/>
                  </a:lnTo>
                  <a:lnTo>
                    <a:pt x="1847728" y="1281351"/>
                  </a:lnTo>
                  <a:lnTo>
                    <a:pt x="1896782" y="1274917"/>
                  </a:lnTo>
                  <a:lnTo>
                    <a:pt x="1945729" y="1268227"/>
                  </a:lnTo>
                  <a:lnTo>
                    <a:pt x="1994571" y="1261284"/>
                  </a:lnTo>
                  <a:lnTo>
                    <a:pt x="2043311" y="1254090"/>
                  </a:lnTo>
                  <a:lnTo>
                    <a:pt x="2091952" y="1246649"/>
                  </a:lnTo>
                  <a:lnTo>
                    <a:pt x="2188945" y="1231037"/>
                  </a:lnTo>
                  <a:lnTo>
                    <a:pt x="2285570" y="1214473"/>
                  </a:lnTo>
                  <a:lnTo>
                    <a:pt x="2381847" y="1196982"/>
                  </a:lnTo>
                  <a:lnTo>
                    <a:pt x="2477796" y="1178589"/>
                  </a:lnTo>
                  <a:lnTo>
                    <a:pt x="2573436" y="1159317"/>
                  </a:lnTo>
                  <a:lnTo>
                    <a:pt x="2668790" y="1139193"/>
                  </a:lnTo>
                  <a:lnTo>
                    <a:pt x="2763875" y="1118239"/>
                  </a:lnTo>
                  <a:lnTo>
                    <a:pt x="2858712" y="1096482"/>
                  </a:lnTo>
                  <a:lnTo>
                    <a:pt x="2953322" y="1073946"/>
                  </a:lnTo>
                  <a:lnTo>
                    <a:pt x="3047723" y="1050655"/>
                  </a:lnTo>
                  <a:lnTo>
                    <a:pt x="3141938" y="1026635"/>
                  </a:lnTo>
                  <a:lnTo>
                    <a:pt x="3235984" y="1001909"/>
                  </a:lnTo>
                  <a:lnTo>
                    <a:pt x="3329883" y="976503"/>
                  </a:lnTo>
                  <a:lnTo>
                    <a:pt x="3423654" y="950442"/>
                  </a:lnTo>
                  <a:lnTo>
                    <a:pt x="3517318" y="923749"/>
                  </a:lnTo>
                  <a:lnTo>
                    <a:pt x="3610894" y="896450"/>
                  </a:lnTo>
                  <a:lnTo>
                    <a:pt x="3704403" y="868569"/>
                  </a:lnTo>
                  <a:lnTo>
                    <a:pt x="3797864" y="840131"/>
                  </a:lnTo>
                  <a:lnTo>
                    <a:pt x="3938011" y="796483"/>
                  </a:lnTo>
                  <a:lnTo>
                    <a:pt x="4078164" y="751722"/>
                  </a:lnTo>
                  <a:lnTo>
                    <a:pt x="4218391" y="705929"/>
                  </a:lnTo>
                  <a:lnTo>
                    <a:pt x="4358759" y="659188"/>
                  </a:lnTo>
                  <a:lnTo>
                    <a:pt x="4546252" y="595537"/>
                  </a:lnTo>
                  <a:lnTo>
                    <a:pt x="4781386" y="514112"/>
                  </a:lnTo>
                  <a:lnTo>
                    <a:pt x="5639587" y="209613"/>
                  </a:lnTo>
                  <a:lnTo>
                    <a:pt x="6243828" y="0"/>
                  </a:lnTo>
                  <a:close/>
                </a:path>
              </a:pathLst>
            </a:custGeom>
            <a:solidFill>
              <a:srgbClr val="1C488A"/>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513588" y="137160"/>
              <a:ext cx="1944623" cy="879347"/>
            </a:xfrm>
            <a:prstGeom prst="rect">
              <a:avLst/>
            </a:prstGeom>
          </p:spPr>
        </p:pic>
      </p:grpSp>
      <p:sp>
        <p:nvSpPr>
          <p:cNvPr id="8" name="object 8"/>
          <p:cNvSpPr txBox="1">
            <a:spLocks noGrp="1"/>
          </p:cNvSpPr>
          <p:nvPr>
            <p:ph type="title"/>
          </p:nvPr>
        </p:nvSpPr>
        <p:spPr>
          <a:xfrm>
            <a:off x="796697" y="1595238"/>
            <a:ext cx="3756660" cy="1415415"/>
          </a:xfrm>
          <a:prstGeom prst="rect">
            <a:avLst/>
          </a:prstGeom>
        </p:spPr>
        <p:txBody>
          <a:bodyPr vert="horz" wrap="square" lIns="0" tIns="95885" rIns="0" bIns="0" rtlCol="0">
            <a:spAutoFit/>
          </a:bodyPr>
          <a:lstStyle/>
          <a:p>
            <a:pPr marL="760095" marR="5080" indent="-748030">
              <a:lnSpc>
                <a:spcPts val="5180"/>
              </a:lnSpc>
              <a:spcBef>
                <a:spcPts val="755"/>
              </a:spcBef>
            </a:pPr>
            <a:r>
              <a:rPr b="0" u="none" spc="-5" dirty="0">
                <a:solidFill>
                  <a:srgbClr val="3B4045"/>
                </a:solidFill>
                <a:latin typeface="Arial"/>
                <a:cs typeface="Arial"/>
              </a:rPr>
              <a:t>Thanks to </a:t>
            </a:r>
            <a:r>
              <a:rPr b="0" u="none" spc="-10" dirty="0">
                <a:solidFill>
                  <a:srgbClr val="3B4045"/>
                </a:solidFill>
                <a:latin typeface="Arial"/>
                <a:cs typeface="Arial"/>
              </a:rPr>
              <a:t>our </a:t>
            </a:r>
            <a:r>
              <a:rPr b="0" u="none" spc="-1320" dirty="0">
                <a:solidFill>
                  <a:srgbClr val="3B4045"/>
                </a:solidFill>
                <a:latin typeface="Arial"/>
                <a:cs typeface="Arial"/>
              </a:rPr>
              <a:t> </a:t>
            </a:r>
            <a:r>
              <a:rPr b="0" u="none" spc="-5" dirty="0">
                <a:solidFill>
                  <a:srgbClr val="3B4045"/>
                </a:solidFill>
                <a:latin typeface="Arial"/>
                <a:cs typeface="Arial"/>
              </a:rPr>
              <a:t>Funders</a:t>
            </a:r>
          </a:p>
        </p:txBody>
      </p:sp>
      <p:sp>
        <p:nvSpPr>
          <p:cNvPr id="9" name="object 9"/>
          <p:cNvSpPr txBox="1"/>
          <p:nvPr/>
        </p:nvSpPr>
        <p:spPr>
          <a:xfrm>
            <a:off x="232172" y="5229722"/>
            <a:ext cx="246126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444B54"/>
                </a:solidFill>
                <a:latin typeface="Arial"/>
                <a:cs typeface="Arial"/>
              </a:rPr>
              <a:t>In</a:t>
            </a:r>
            <a:r>
              <a:rPr sz="2800" spc="-35" dirty="0">
                <a:solidFill>
                  <a:srgbClr val="444B54"/>
                </a:solidFill>
                <a:latin typeface="Arial"/>
                <a:cs typeface="Arial"/>
              </a:rPr>
              <a:t> </a:t>
            </a:r>
            <a:r>
              <a:rPr sz="2800" spc="-5" dirty="0">
                <a:solidFill>
                  <a:srgbClr val="444B54"/>
                </a:solidFill>
                <a:latin typeface="Arial"/>
                <a:cs typeface="Arial"/>
              </a:rPr>
              <a:t>kind</a:t>
            </a:r>
            <a:r>
              <a:rPr sz="2800" spc="-25" dirty="0">
                <a:solidFill>
                  <a:srgbClr val="444B54"/>
                </a:solidFill>
                <a:latin typeface="Arial"/>
                <a:cs typeface="Arial"/>
              </a:rPr>
              <a:t> </a:t>
            </a:r>
            <a:r>
              <a:rPr sz="2800" dirty="0">
                <a:solidFill>
                  <a:srgbClr val="444B54"/>
                </a:solidFill>
                <a:latin typeface="Arial"/>
                <a:cs typeface="Arial"/>
              </a:rPr>
              <a:t>support:</a:t>
            </a:r>
            <a:endParaRPr sz="2800" dirty="0">
              <a:latin typeface="Arial"/>
              <a:cs typeface="Arial"/>
            </a:endParaRPr>
          </a:p>
        </p:txBody>
      </p:sp>
      <p:grpSp>
        <p:nvGrpSpPr>
          <p:cNvPr id="10" name="object 10"/>
          <p:cNvGrpSpPr/>
          <p:nvPr/>
        </p:nvGrpSpPr>
        <p:grpSpPr>
          <a:xfrm>
            <a:off x="73152" y="3180588"/>
            <a:ext cx="5146675" cy="3558540"/>
            <a:chOff x="73152" y="3180588"/>
            <a:chExt cx="5146675" cy="3558540"/>
          </a:xfrm>
        </p:grpSpPr>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2211324" y="5826251"/>
              <a:ext cx="1627631" cy="597407"/>
            </a:xfrm>
            <a:prstGeom prst="rect">
              <a:avLst/>
            </a:prstGeom>
          </p:spPr>
        </p:pic>
        <p:pic>
          <p:nvPicPr>
            <p:cNvPr id="12" name="object 12"/>
            <p:cNvPicPr/>
            <p:nvPr/>
          </p:nvPicPr>
          <p:blipFill>
            <a:blip r:embed="rId6" cstate="email">
              <a:extLst>
                <a:ext uri="{28A0092B-C50C-407E-A947-70E740481C1C}">
                  <a14:useLocalDpi xmlns:a14="http://schemas.microsoft.com/office/drawing/2010/main"/>
                </a:ext>
              </a:extLst>
            </a:blip>
            <a:stretch>
              <a:fillRect/>
            </a:stretch>
          </p:blipFill>
          <p:spPr>
            <a:xfrm>
              <a:off x="3073907" y="4046220"/>
              <a:ext cx="1155191" cy="871727"/>
            </a:xfrm>
            <a:prstGeom prst="rect">
              <a:avLst/>
            </a:prstGeom>
          </p:spPr>
        </p:pic>
        <p:pic>
          <p:nvPicPr>
            <p:cNvPr id="13" name="object 13"/>
            <p:cNvPicPr/>
            <p:nvPr/>
          </p:nvPicPr>
          <p:blipFill>
            <a:blip r:embed="rId7" cstate="email">
              <a:extLst>
                <a:ext uri="{28A0092B-C50C-407E-A947-70E740481C1C}">
                  <a14:useLocalDpi xmlns:a14="http://schemas.microsoft.com/office/drawing/2010/main"/>
                </a:ext>
              </a:extLst>
            </a:blip>
            <a:stretch>
              <a:fillRect/>
            </a:stretch>
          </p:blipFill>
          <p:spPr>
            <a:xfrm>
              <a:off x="1368552" y="4069080"/>
              <a:ext cx="1382267" cy="734567"/>
            </a:xfrm>
            <a:prstGeom prst="rect">
              <a:avLst/>
            </a:prstGeom>
          </p:spPr>
        </p:pic>
        <p:pic>
          <p:nvPicPr>
            <p:cNvPr id="14" name="object 14"/>
            <p:cNvPicPr/>
            <p:nvPr/>
          </p:nvPicPr>
          <p:blipFill>
            <a:blip r:embed="rId8" cstate="print"/>
            <a:stretch>
              <a:fillRect/>
            </a:stretch>
          </p:blipFill>
          <p:spPr>
            <a:xfrm>
              <a:off x="73152" y="3246119"/>
              <a:ext cx="1697723" cy="470915"/>
            </a:xfrm>
            <a:prstGeom prst="rect">
              <a:avLst/>
            </a:prstGeom>
          </p:spPr>
        </p:pic>
        <p:pic>
          <p:nvPicPr>
            <p:cNvPr id="15" name="object 15"/>
            <p:cNvPicPr/>
            <p:nvPr/>
          </p:nvPicPr>
          <p:blipFill>
            <a:blip r:embed="rId9" cstate="print"/>
            <a:stretch>
              <a:fillRect/>
            </a:stretch>
          </p:blipFill>
          <p:spPr>
            <a:xfrm>
              <a:off x="3436619" y="3180588"/>
              <a:ext cx="1557527" cy="566927"/>
            </a:xfrm>
            <a:prstGeom prst="rect">
              <a:avLst/>
            </a:prstGeom>
          </p:spPr>
        </p:pic>
        <p:pic>
          <p:nvPicPr>
            <p:cNvPr id="16" name="object 16"/>
            <p:cNvPicPr/>
            <p:nvPr/>
          </p:nvPicPr>
          <p:blipFill>
            <a:blip r:embed="rId10" cstate="print"/>
            <a:stretch>
              <a:fillRect/>
            </a:stretch>
          </p:blipFill>
          <p:spPr>
            <a:xfrm>
              <a:off x="1900428" y="3180588"/>
              <a:ext cx="1307591" cy="600443"/>
            </a:xfrm>
            <a:prstGeom prst="rect">
              <a:avLst/>
            </a:prstGeom>
          </p:spPr>
        </p:pic>
        <p:pic>
          <p:nvPicPr>
            <p:cNvPr id="17" name="object 17"/>
            <p:cNvPicPr/>
            <p:nvPr/>
          </p:nvPicPr>
          <p:blipFill>
            <a:blip r:embed="rId11" cstate="print"/>
            <a:stretch>
              <a:fillRect/>
            </a:stretch>
          </p:blipFill>
          <p:spPr>
            <a:xfrm>
              <a:off x="3953255" y="5750064"/>
              <a:ext cx="1266431" cy="544055"/>
            </a:xfrm>
            <a:prstGeom prst="rect">
              <a:avLst/>
            </a:prstGeom>
          </p:spPr>
        </p:pic>
        <p:pic>
          <p:nvPicPr>
            <p:cNvPr id="18" name="object 18"/>
            <p:cNvPicPr/>
            <p:nvPr/>
          </p:nvPicPr>
          <p:blipFill>
            <a:blip r:embed="rId12" cstate="email">
              <a:extLst>
                <a:ext uri="{28A0092B-C50C-407E-A947-70E740481C1C}">
                  <a14:useLocalDpi xmlns:a14="http://schemas.microsoft.com/office/drawing/2010/main"/>
                </a:ext>
              </a:extLst>
            </a:blip>
            <a:stretch>
              <a:fillRect/>
            </a:stretch>
          </p:blipFill>
          <p:spPr>
            <a:xfrm>
              <a:off x="147827" y="5687567"/>
              <a:ext cx="1949195" cy="670559"/>
            </a:xfrm>
            <a:prstGeom prst="rect">
              <a:avLst/>
            </a:prstGeom>
          </p:spPr>
        </p:pic>
        <p:pic>
          <p:nvPicPr>
            <p:cNvPr id="19" name="object 19"/>
            <p:cNvPicPr/>
            <p:nvPr/>
          </p:nvPicPr>
          <p:blipFill>
            <a:blip r:embed="rId13" cstate="print"/>
            <a:stretch>
              <a:fillRect/>
            </a:stretch>
          </p:blipFill>
          <p:spPr>
            <a:xfrm>
              <a:off x="723900" y="6310883"/>
              <a:ext cx="2141219" cy="428243"/>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704850" y="1427225"/>
            <a:ext cx="1097280" cy="0"/>
          </a:xfrm>
          <a:custGeom>
            <a:avLst/>
            <a:gdLst/>
            <a:ahLst/>
            <a:cxnLst/>
            <a:rect l="l" t="t" r="r" b="b"/>
            <a:pathLst>
              <a:path w="1097280">
                <a:moveTo>
                  <a:pt x="0" y="0"/>
                </a:moveTo>
                <a:lnTo>
                  <a:pt x="1097280" y="0"/>
                </a:lnTo>
              </a:path>
            </a:pathLst>
          </a:custGeom>
          <a:ln w="32004">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11365992" y="6444636"/>
            <a:ext cx="161290" cy="196215"/>
          </a:xfrm>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fld id="{81D60167-4931-47E6-BA6A-407CBD079E47}" type="slidenum">
              <a:rPr kumimoji="0" sz="1200" b="0" i="0" u="none" strike="noStrike" kern="1200" cap="none" spc="-5" normalizeH="0" baseline="0" noProof="0" dirty="0">
                <a:ln>
                  <a:noFill/>
                </a:ln>
                <a:solidFill>
                  <a:srgbClr val="AEB3B8"/>
                </a:solidFill>
                <a:effectLst/>
                <a:uLnTx/>
                <a:uFillTx/>
                <a:latin typeface="Arial"/>
                <a:ea typeface="+mn-ea"/>
                <a:cs typeface="Arial"/>
              </a:rPr>
              <a:pPr marL="38100" marR="0" lvl="0" indent="0" algn="l" defTabSz="914400" rtl="0" eaLnBrk="1" fontAlgn="auto" latinLnBrk="0" hangingPunct="1">
                <a:lnSpc>
                  <a:spcPts val="1425"/>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688340" y="1814448"/>
            <a:ext cx="10138410" cy="387927"/>
          </a:xfrm>
          <a:prstGeom prst="rect">
            <a:avLst/>
          </a:prstGeom>
        </p:spPr>
        <p:txBody>
          <a:bodyPr vert="horz" wrap="square" lIns="0" tIns="53975" rIns="0" bIns="0" rtlCol="0">
            <a:spAutoFit/>
          </a:bodyPr>
          <a:lstStyle/>
          <a:p>
            <a:pPr marL="241300" marR="5080" lvl="0" indent="-228600" algn="l" defTabSz="914400" rtl="0" eaLnBrk="1" fontAlgn="auto" latinLnBrk="0" hangingPunct="1">
              <a:lnSpc>
                <a:spcPts val="2590"/>
              </a:lnSpc>
              <a:spcBef>
                <a:spcPts val="425"/>
              </a:spcBef>
              <a:spcAft>
                <a:spcPts val="0"/>
              </a:spcAft>
              <a:buClr>
                <a:srgbClr val="F5668F"/>
              </a:buClr>
              <a:buSzTx/>
              <a:buFontTx/>
              <a:buChar char="•"/>
              <a:tabLst>
                <a:tab pos="241300" algn="l"/>
              </a:tabLst>
              <a:defRPr/>
            </a:pP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8" name="Content Placeholder 2"/>
          <p:cNvSpPr txBox="1">
            <a:spLocks/>
          </p:cNvSpPr>
          <p:nvPr/>
        </p:nvSpPr>
        <p:spPr>
          <a:xfrm>
            <a:off x="609600" y="1525629"/>
            <a:ext cx="11506200" cy="4493538"/>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All hospital teams are asked to submit an abstract on complete or in progress QI work </a:t>
            </a: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Abstracts submitted by </a:t>
            </a:r>
            <a:r>
              <a:rPr kumimoji="0" lang="en-US" sz="2400" b="1" i="0" u="sng" strike="noStrike" kern="0" cap="none" spc="0" normalizeH="0" baseline="0" noProof="0" dirty="0" smtClean="0">
                <a:ln>
                  <a:noFill/>
                </a:ln>
                <a:solidFill>
                  <a:srgbClr val="FF3399"/>
                </a:solidFill>
                <a:effectLst/>
                <a:uLnTx/>
                <a:uFillTx/>
                <a:latin typeface="Calibri"/>
                <a:ea typeface="+mn-ea"/>
                <a:cs typeface="+mn-cs"/>
              </a:rPr>
              <a:t>Oct. 1</a:t>
            </a:r>
            <a:r>
              <a:rPr kumimoji="0" lang="en-US" sz="2400" b="1" i="0" u="sng" strike="noStrike" kern="0" cap="none" spc="0" normalizeH="0" baseline="30000" noProof="0" dirty="0" smtClean="0">
                <a:ln>
                  <a:noFill/>
                </a:ln>
                <a:solidFill>
                  <a:srgbClr val="FF3399"/>
                </a:solidFill>
                <a:effectLst/>
                <a:uLnTx/>
                <a:uFillTx/>
                <a:latin typeface="Calibri"/>
                <a:ea typeface="+mn-ea"/>
                <a:cs typeface="+mn-cs"/>
              </a:rPr>
              <a:t>st</a:t>
            </a:r>
            <a:r>
              <a:rPr kumimoji="0" lang="en-US" sz="2400" b="0" i="0" u="none" strike="noStrike" kern="0" cap="none" spc="0" normalizeH="0" baseline="0" noProof="0" dirty="0" smtClean="0">
                <a:ln>
                  <a:noFill/>
                </a:ln>
                <a:solidFill>
                  <a:prstClr val="black"/>
                </a:solidFill>
                <a:effectLst/>
                <a:uLnTx/>
                <a:uFillTx/>
                <a:latin typeface="Calibri"/>
                <a:ea typeface="+mn-ea"/>
                <a:cs typeface="+mn-cs"/>
              </a:rPr>
              <a:t>, will be reviewed for awards:</a:t>
            </a:r>
          </a:p>
          <a:p>
            <a:pPr marL="800100" marR="0" lvl="1"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Top abstract(s) in OB, Neonatal, Patient/Family Engagement, </a:t>
            </a:r>
            <a:r>
              <a:rPr kumimoji="0" lang="en-US" sz="2000" b="1" i="0" u="none" strike="noStrike" kern="0" cap="none" spc="0" normalizeH="0" baseline="0" noProof="0" dirty="0" smtClean="0">
                <a:ln>
                  <a:noFill/>
                </a:ln>
                <a:solidFill>
                  <a:srgbClr val="FF5D9F"/>
                </a:solidFill>
                <a:effectLst/>
                <a:uLnTx/>
                <a:uFillTx/>
                <a:latin typeface="Calibri"/>
                <a:ea typeface="+mn-ea"/>
                <a:cs typeface="+mn-cs"/>
              </a:rPr>
              <a:t>First time Level I/II Hospital</a:t>
            </a: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 receive Abstract of Excellence Awards</a:t>
            </a:r>
          </a:p>
          <a:p>
            <a:pPr marL="800100" marR="0" lvl="1"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Two OB &amp; two Neonatal abstracts receive special recognition, one each for (1) Best Use of Data, (2) Best Project Implementation</a:t>
            </a: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Awarded abstracts will be announced at the conference and have a prize designation displayed on their poster</a:t>
            </a: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endParaRPr kumimoji="0" lang="en-US" sz="1200" b="0" i="0" u="none" strike="noStrike" kern="0" cap="none" spc="0" normalizeH="0" baseline="0" noProof="0" dirty="0" smtClean="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F58466"/>
              </a:buClr>
              <a:buSzTx/>
              <a:buFont typeface="Arial" panose="020B0604020202020204" pitchFamily="34" charset="0"/>
              <a:buChar char="•"/>
              <a:tabLst/>
              <a:defRPr/>
            </a:pPr>
            <a:r>
              <a:rPr kumimoji="0" lang="en-US" sz="2400" b="0" i="0" u="none" strike="noStrike" kern="0" cap="none" spc="0" normalizeH="0" baseline="0" noProof="0" dirty="0" smtClean="0">
                <a:ln>
                  <a:noFill/>
                </a:ln>
                <a:solidFill>
                  <a:prstClr val="black"/>
                </a:solidFill>
                <a:effectLst/>
                <a:uLnTx/>
                <a:uFillTx/>
                <a:latin typeface="Calibri"/>
                <a:ea typeface="+mn-ea"/>
                <a:cs typeface="+mn-cs"/>
              </a:rPr>
              <a:t>Late breaking abstracts (not eligible for awards) are due Oct 15</a:t>
            </a:r>
            <a:r>
              <a:rPr kumimoji="0" lang="en-US" sz="2400" b="0" i="0" u="none" strike="noStrike" kern="0" cap="none" spc="0" normalizeH="0" baseline="30000" noProof="0" dirty="0" smtClean="0">
                <a:ln>
                  <a:noFill/>
                </a:ln>
                <a:solidFill>
                  <a:prstClr val="black"/>
                </a:solidFill>
                <a:effectLst/>
                <a:uLnTx/>
                <a:uFillTx/>
                <a:latin typeface="Calibri"/>
                <a:ea typeface="+mn-ea"/>
                <a:cs typeface="+mn-cs"/>
              </a:rPr>
              <a:t>th</a:t>
            </a:r>
            <a:r>
              <a:rPr kumimoji="0" lang="en-US" sz="2400" b="0" i="0" u="none" strike="noStrike" kern="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
                <a:srgbClr val="F58466"/>
              </a:buClr>
              <a:buSzTx/>
              <a:buFontTx/>
              <a:buNone/>
              <a:tabLst/>
              <a:defRPr/>
            </a:pPr>
            <a:endParaRPr kumimoji="0" lang="en-US" sz="2000" b="0" i="0" u="none" strike="noStrike" kern="0" cap="none" spc="0" normalizeH="0" baseline="0" noProof="0" dirty="0" smtClean="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
                <a:srgbClr val="F58466"/>
              </a:buClr>
              <a:buSzTx/>
              <a:buFontTx/>
              <a:buNone/>
              <a:tabLst/>
              <a:defRPr/>
            </a:pPr>
            <a:r>
              <a:rPr kumimoji="0" lang="en-US" sz="2400" b="1" i="0" u="none" strike="noStrike" kern="0" cap="none" spc="0" normalizeH="0" baseline="0" noProof="0" dirty="0" smtClean="0">
                <a:ln>
                  <a:noFill/>
                </a:ln>
                <a:solidFill>
                  <a:srgbClr val="1F497D"/>
                </a:solidFill>
                <a:effectLst/>
                <a:uLnTx/>
                <a:uFillTx/>
                <a:latin typeface="Calibri"/>
                <a:ea typeface="+mn-ea"/>
                <a:cs typeface="+mn-cs"/>
              </a:rPr>
              <a:t>Submission </a:t>
            </a:r>
            <a:r>
              <a:rPr kumimoji="0" lang="en-US" sz="2400" b="1" i="0" u="none" strike="noStrike" kern="0" cap="none" spc="0" normalizeH="0" baseline="0" noProof="0" dirty="0" smtClean="0">
                <a:ln>
                  <a:noFill/>
                </a:ln>
                <a:solidFill>
                  <a:srgbClr val="1F497D"/>
                </a:solidFill>
                <a:effectLst/>
                <a:uLnTx/>
                <a:uFillTx/>
                <a:latin typeface="Calibri"/>
                <a:ea typeface="+mn-ea"/>
                <a:cs typeface="+mn-cs"/>
                <a:hlinkClick r:id="rId3"/>
              </a:rPr>
              <a:t>link</a:t>
            </a:r>
            <a:r>
              <a:rPr kumimoji="0" lang="en-US" sz="2400" b="1" i="0" u="none" strike="noStrike" kern="0" cap="none" spc="0" normalizeH="0" baseline="0" noProof="0" dirty="0" smtClean="0">
                <a:ln>
                  <a:noFill/>
                </a:ln>
                <a:solidFill>
                  <a:srgbClr val="1F497D"/>
                </a:solidFill>
                <a:effectLst/>
                <a:uLnTx/>
                <a:uFillTx/>
                <a:latin typeface="Calibri"/>
                <a:ea typeface="+mn-ea"/>
                <a:cs typeface="+mn-cs"/>
              </a:rPr>
              <a:t> available</a:t>
            </a:r>
            <a:r>
              <a:rPr kumimoji="0" lang="en-US" sz="2400" b="1" i="0" u="none" strike="noStrike" kern="0" cap="none" spc="0" normalizeH="0" noProof="0" dirty="0" smtClean="0">
                <a:ln>
                  <a:noFill/>
                </a:ln>
                <a:solidFill>
                  <a:srgbClr val="1F497D"/>
                </a:solidFill>
                <a:effectLst/>
                <a:uLnTx/>
                <a:uFillTx/>
                <a:latin typeface="Calibri"/>
                <a:ea typeface="+mn-ea"/>
                <a:cs typeface="+mn-cs"/>
              </a:rPr>
              <a:t> now</a:t>
            </a:r>
            <a:endParaRPr kumimoji="0" lang="en-US" sz="2400" b="1" i="0" u="none" strike="noStrike" kern="0" cap="none" spc="0" normalizeH="0" baseline="0" noProof="0" dirty="0">
              <a:ln>
                <a:noFill/>
              </a:ln>
              <a:solidFill>
                <a:srgbClr val="1F497D"/>
              </a:solidFill>
              <a:effectLst/>
              <a:uLnTx/>
              <a:uFillTx/>
              <a:latin typeface="Calibri"/>
              <a:ea typeface="+mn-ea"/>
              <a:cs typeface="+mn-cs"/>
            </a:endParaRPr>
          </a:p>
        </p:txBody>
      </p:sp>
      <p:sp>
        <p:nvSpPr>
          <p:cNvPr id="9" name="Rounded Rectangle 8"/>
          <p:cNvSpPr/>
          <p:nvPr/>
        </p:nvSpPr>
        <p:spPr>
          <a:xfrm>
            <a:off x="3200400" y="6084812"/>
            <a:ext cx="6154963" cy="5009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sz="1400" b="1" i="0" u="sng" strike="noStrike" kern="1200" cap="none" spc="0" normalizeH="0" baseline="0" noProof="0" dirty="0" smtClean="0">
                <a:ln>
                  <a:noFill/>
                </a:ln>
                <a:solidFill>
                  <a:srgbClr val="004990"/>
                </a:solidFill>
                <a:effectLst/>
                <a:uLnTx/>
                <a:uFillTx/>
                <a:latin typeface="Calibri"/>
                <a:ea typeface="+mn-ea"/>
                <a:cs typeface="+mn-cs"/>
              </a:rPr>
              <a:t>Check out your MNO-OBN newsletter for link</a:t>
            </a:r>
            <a:endParaRPr kumimoji="0" lang="en-US" sz="1400" b="1" i="0" u="sng" strike="noStrike" kern="1200" cap="none" spc="0" normalizeH="0" baseline="0" noProof="0" dirty="0">
              <a:ln>
                <a:noFill/>
              </a:ln>
              <a:solidFill>
                <a:srgbClr val="004990"/>
              </a:solidFill>
              <a:effectLst/>
              <a:uLnTx/>
              <a:uFillTx/>
              <a:latin typeface="Calibri"/>
              <a:ea typeface="+mn-ea"/>
              <a:cs typeface="+mn-cs"/>
            </a:endParaRPr>
          </a:p>
        </p:txBody>
      </p:sp>
      <p:sp>
        <p:nvSpPr>
          <p:cNvPr id="11" name="Title 4"/>
          <p:cNvSpPr txBox="1">
            <a:spLocks/>
          </p:cNvSpPr>
          <p:nvPr/>
        </p:nvSpPr>
        <p:spPr>
          <a:xfrm>
            <a:off x="609600" y="246853"/>
            <a:ext cx="10972800" cy="1325563"/>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444C55"/>
                </a:solidFill>
                <a:effectLst/>
                <a:uLnTx/>
                <a:uFillTx/>
                <a:latin typeface="Arial" panose="020B0604020202020204"/>
              </a:rPr>
              <a:t>2021 Call for Abstract/Poster</a:t>
            </a:r>
            <a:r>
              <a:rPr kumimoji="0" lang="en-US" sz="3600" b="0" i="0" u="none" strike="noStrike" kern="1200" cap="none" spc="0" normalizeH="0" noProof="0" dirty="0" smtClean="0">
                <a:ln>
                  <a:noFill/>
                </a:ln>
                <a:solidFill>
                  <a:srgbClr val="444C55"/>
                </a:solidFill>
                <a:effectLst/>
                <a:uLnTx/>
                <a:uFillTx/>
                <a:latin typeface="Arial" panose="020B0604020202020204"/>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noProof="0" dirty="0" smtClean="0">
                <a:ln>
                  <a:noFill/>
                </a:ln>
                <a:solidFill>
                  <a:srgbClr val="444C55"/>
                </a:solidFill>
                <a:effectLst/>
                <a:uLnTx/>
                <a:uFillTx/>
                <a:latin typeface="Arial" panose="020B0604020202020204"/>
              </a:rPr>
              <a:t>Submission </a:t>
            </a:r>
            <a:endParaRPr kumimoji="0" lang="en-US" sz="3600" b="0" i="0" u="none" strike="noStrike" kern="1200" cap="none" spc="0" normalizeH="0" baseline="0" noProof="0" dirty="0">
              <a:ln>
                <a:noFill/>
              </a:ln>
              <a:solidFill>
                <a:srgbClr val="444C55"/>
              </a:solidFill>
              <a:effectLst/>
              <a:uLnTx/>
              <a:uFillTx/>
              <a:latin typeface="Arial" panose="020B0604020202020204"/>
            </a:endParaRPr>
          </a:p>
        </p:txBody>
      </p:sp>
    </p:spTree>
    <p:extLst>
      <p:ext uri="{BB962C8B-B14F-4D97-AF65-F5344CB8AC3E}">
        <p14:creationId xmlns:p14="http://schemas.microsoft.com/office/powerpoint/2010/main" val="167709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9600" y="1828800"/>
            <a:ext cx="70866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r>
              <a:rPr kumimoji="0" lang="en-US" sz="3200" b="0" i="0" u="none" strike="noStrike" kern="1200" cap="none" spc="0" normalizeH="0" baseline="0" noProof="0" dirty="0" smtClean="0">
                <a:ln>
                  <a:noFill/>
                </a:ln>
                <a:solidFill>
                  <a:prstClr val="black"/>
                </a:solidFill>
                <a:effectLst/>
                <a:uLnTx/>
                <a:uFillTx/>
                <a:latin typeface="Calibri"/>
                <a:ea typeface="MS PGothic" pitchFamily="34" charset="-128"/>
              </a:rPr>
              <a:t>ILPQC will be offering a variety of support services to assist with abstract/poster submissions</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Poster Template</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Mentorship Services</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FAQ Tool- to be released in initiative newsletters</a:t>
            </a:r>
          </a:p>
          <a:p>
            <a:pPr marL="971550" marR="0" lvl="1" indent="-514350" algn="l" defTabSz="914400" rtl="0" eaLnBrk="0" fontAlgn="base" latinLnBrk="0" hangingPunct="0">
              <a:lnSpc>
                <a:spcPct val="100000"/>
              </a:lnSpc>
              <a:spcBef>
                <a:spcPct val="20000"/>
              </a:spcBef>
              <a:spcAft>
                <a:spcPct val="0"/>
              </a:spcAft>
              <a:buClr>
                <a:srgbClr val="E31B7F"/>
              </a:buClr>
              <a:buSzTx/>
              <a:buFont typeface="+mj-lt"/>
              <a:buAutoNum type="arabicPeriod"/>
              <a:tabLst/>
              <a:defRPr/>
            </a:pPr>
            <a:r>
              <a:rPr kumimoji="0" lang="en-US" sz="2800" b="0" i="0" u="none" strike="noStrike" kern="1200" cap="none" spc="0" normalizeH="0" baseline="0" noProof="0" dirty="0" smtClean="0">
                <a:ln>
                  <a:noFill/>
                </a:ln>
                <a:solidFill>
                  <a:prstClr val="black"/>
                </a:solidFill>
                <a:effectLst/>
                <a:uLnTx/>
                <a:uFillTx/>
                <a:latin typeface="Calibri"/>
                <a:ea typeface="MS PGothic" pitchFamily="34" charset="-128"/>
              </a:rPr>
              <a:t>“After hours office hours” (Information + Q&amp;A Sessions after team webinars)</a:t>
            </a: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1" i="0" u="sng" strike="noStrike" kern="1200" cap="none" spc="0" normalizeH="0" baseline="0" noProof="0" dirty="0">
              <a:ln>
                <a:noFill/>
              </a:ln>
              <a:solidFill>
                <a:srgbClr val="004990"/>
              </a:solidFill>
              <a:effectLst/>
              <a:uLnTx/>
              <a:uFillTx/>
              <a:latin typeface="Calibri"/>
              <a:ea typeface="MS PGothic" pitchFamily="34" charset="-128"/>
            </a:endParaRPr>
          </a:p>
          <a:p>
            <a:pPr marL="342900" marR="0" lvl="0" indent="-342900" algn="l" defTabSz="914400" rtl="0" eaLnBrk="0" fontAlgn="base" latinLnBrk="0" hangingPunct="0">
              <a:lnSpc>
                <a:spcPct val="100000"/>
              </a:lnSpc>
              <a:spcBef>
                <a:spcPct val="20000"/>
              </a:spcBef>
              <a:spcAft>
                <a:spcPct val="0"/>
              </a:spcAft>
              <a:buClr>
                <a:srgbClr val="F58466"/>
              </a:buClr>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MS PGothic" pitchFamily="34" charset="-128"/>
            </a:endParaRPr>
          </a:p>
        </p:txBody>
      </p:sp>
      <p:sp>
        <p:nvSpPr>
          <p:cNvPr id="7" name="object 4"/>
          <p:cNvSpPr txBox="1">
            <a:spLocks/>
          </p:cNvSpPr>
          <p:nvPr/>
        </p:nvSpPr>
        <p:spPr>
          <a:xfrm>
            <a:off x="688340" y="701262"/>
            <a:ext cx="5026660" cy="566822"/>
          </a:xfrm>
          <a:prstGeom prst="rect">
            <a:avLst/>
          </a:prstGeom>
        </p:spPr>
        <p:txBody>
          <a:bodyPr vert="horz" wrap="square" lIns="0" tIns="12700" rIns="0" bIns="0" rtlCol="0">
            <a:spAutoFit/>
          </a:bodyPr>
          <a:lstStyle>
            <a:lvl1pPr>
              <a:defRPr>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3600" b="0" i="0" u="none" strike="noStrike" kern="0" cap="none" spc="0" normalizeH="0" baseline="0" noProof="0" dirty="0" smtClean="0">
                <a:ln>
                  <a:noFill/>
                </a:ln>
                <a:solidFill>
                  <a:srgbClr val="444B54"/>
                </a:solidFill>
                <a:effectLst/>
                <a:uLnTx/>
                <a:uFillTx/>
                <a:latin typeface="Arial" panose="020B0604020202020204" pitchFamily="34" charset="0"/>
                <a:ea typeface="+mj-ea"/>
                <a:cs typeface="Arial" panose="020B0604020202020204" pitchFamily="34" charset="0"/>
              </a:rPr>
              <a:t>ILPQC is here to help!</a:t>
            </a:r>
            <a:endParaRPr kumimoji="0" lang="en-US" sz="3600" b="0" i="0" u="none" strike="noStrike" kern="0" cap="none" spc="-5" normalizeH="0" baseline="0" noProof="0" dirty="0">
              <a:ln>
                <a:noFill/>
              </a:ln>
              <a:solidFill>
                <a:srgbClr val="444B54"/>
              </a:solidFill>
              <a:effectLst/>
              <a:uLnTx/>
              <a:uFillTx/>
              <a:latin typeface="Arial" panose="020B0604020202020204" pitchFamily="34" charset="0"/>
              <a:ea typeface="+mj-ea"/>
              <a:cs typeface="Arial" panose="020B060402020202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2800" y="1801585"/>
            <a:ext cx="46228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ounded Rectangle 9"/>
          <p:cNvSpPr/>
          <p:nvPr/>
        </p:nvSpPr>
        <p:spPr>
          <a:xfrm>
            <a:off x="8001000" y="4551702"/>
            <a:ext cx="3175000" cy="10123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smtClean="0">
                <a:solidFill>
                  <a:prstClr val="black"/>
                </a:solidFill>
                <a:latin typeface="Calibri"/>
              </a:rPr>
              <a:t>Access the link to the poster template to when you submit your abstract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2" descr="See the source ima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15000" y="2596979"/>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69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963"/>
            <a:ext cx="10972800" cy="1325563"/>
          </a:xfrm>
        </p:spPr>
        <p:txBody>
          <a:bodyPr/>
          <a:lstStyle/>
          <a:p>
            <a:r>
              <a:rPr lang="en-US" dirty="0" smtClean="0"/>
              <a:t>Annual Conference Awards</a:t>
            </a:r>
            <a:br>
              <a:rPr lang="en-US" dirty="0" smtClean="0"/>
            </a:br>
            <a:r>
              <a:rPr lang="en-US" dirty="0" smtClean="0"/>
              <a:t>Due October 15, 2021</a:t>
            </a:r>
            <a:endParaRPr lang="en-US" dirty="0"/>
          </a:p>
        </p:txBody>
      </p:sp>
      <p:sp>
        <p:nvSpPr>
          <p:cNvPr id="3" name="Content Placeholder 2"/>
          <p:cNvSpPr>
            <a:spLocks noGrp="1"/>
          </p:cNvSpPr>
          <p:nvPr>
            <p:ph idx="1"/>
          </p:nvPr>
        </p:nvSpPr>
        <p:spPr>
          <a:xfrm>
            <a:off x="609600" y="1690688"/>
            <a:ext cx="10972800" cy="4351338"/>
          </a:xfrm>
        </p:spPr>
        <p:txBody>
          <a:bodyPr>
            <a:normAutofit/>
          </a:bodyPr>
          <a:lstStyle/>
          <a:p>
            <a:r>
              <a:rPr lang="en-US" dirty="0"/>
              <a:t>PVB &amp; </a:t>
            </a:r>
            <a:r>
              <a:rPr lang="en-US" dirty="0" smtClean="0"/>
              <a:t>BASIC QI Awards:</a:t>
            </a:r>
          </a:p>
          <a:p>
            <a:pPr lvl="1"/>
            <a:r>
              <a:rPr lang="en-US" sz="2400" dirty="0" smtClean="0"/>
              <a:t>All </a:t>
            </a:r>
            <a:r>
              <a:rPr lang="en-US" sz="2400" dirty="0"/>
              <a:t>data (baseline- Sept 2021) + progress on structure measures</a:t>
            </a:r>
          </a:p>
          <a:p>
            <a:r>
              <a:rPr lang="en-US" dirty="0"/>
              <a:t>BE </a:t>
            </a:r>
            <a:r>
              <a:rPr lang="en-US" dirty="0" smtClean="0"/>
              <a:t>Outstanding Launch Award:</a:t>
            </a:r>
          </a:p>
          <a:p>
            <a:pPr lvl="1"/>
            <a:r>
              <a:rPr lang="en-US" sz="2400" dirty="0" smtClean="0"/>
              <a:t>All </a:t>
            </a:r>
            <a:r>
              <a:rPr lang="en-US" sz="2400" dirty="0"/>
              <a:t>data (baseline- Sept 2021) +  readiness </a:t>
            </a:r>
            <a:r>
              <a:rPr lang="en-US" sz="2400" dirty="0" smtClean="0"/>
              <a:t>survey</a:t>
            </a:r>
          </a:p>
          <a:p>
            <a:r>
              <a:rPr lang="en-US" dirty="0" smtClean="0"/>
              <a:t>MNO-OB QI Excellence Awards (plaque):</a:t>
            </a:r>
          </a:p>
          <a:p>
            <a:pPr lvl="1"/>
            <a:r>
              <a:rPr lang="en-US" sz="2400" dirty="0" smtClean="0"/>
              <a:t>Sustainability plan submitted + All data submitted through September 2021 + achievement of MAT, RTS</a:t>
            </a:r>
            <a:r>
              <a:rPr lang="en-US" sz="2400" dirty="0" smtClean="0"/>
              <a:t>, </a:t>
            </a:r>
            <a:r>
              <a:rPr lang="en-US" sz="2400" dirty="0" err="1" smtClean="0"/>
              <a:t>Narcan</a:t>
            </a:r>
            <a:r>
              <a:rPr lang="en-US" sz="2400" smtClean="0"/>
              <a:t>, </a:t>
            </a:r>
            <a:r>
              <a:rPr lang="en-US" sz="2400" dirty="0" smtClean="0"/>
              <a:t>and Prenatal Screening AIMs</a:t>
            </a:r>
          </a:p>
          <a:p>
            <a:r>
              <a:rPr lang="en-US" dirty="0" smtClean="0"/>
              <a:t>MNO-Neo QI Excellence Awards (plaque):</a:t>
            </a:r>
          </a:p>
          <a:p>
            <a:pPr lvl="1"/>
            <a:r>
              <a:rPr lang="en-US" sz="2400" dirty="0" smtClean="0"/>
              <a:t>Sustainability plan submitted + All data submitted through September 2021 + achievement of Breastfeeding, Pharm treatment, and discharge AIMs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6" name="Picture 5"/>
          <p:cNvPicPr>
            <a:picLocks noChangeAspect="1"/>
          </p:cNvPicPr>
          <p:nvPr/>
        </p:nvPicPr>
        <p:blipFill>
          <a:blip r:embed="rId2" cstate="email">
            <a:extLst>
              <a:ext uri="{BEBA8EAE-BF5A-486C-A8C5-ECC9F3942E4B}">
                <a14:imgProps xmlns:a14="http://schemas.microsoft.com/office/drawing/2010/main">
                  <a14:imgLayer r:embed="rId3">
                    <a14:imgEffect>
                      <a14:backgroundRemoval t="3236" b="89968" l="9738" r="89888"/>
                    </a14:imgEffect>
                  </a14:imgLayer>
                </a14:imgProps>
              </a:ext>
              <a:ext uri="{28A0092B-C50C-407E-A947-70E740481C1C}">
                <a14:useLocalDpi xmlns:a14="http://schemas.microsoft.com/office/drawing/2010/main"/>
              </a:ext>
            </a:extLst>
          </a:blip>
          <a:stretch>
            <a:fillRect/>
          </a:stretch>
        </p:blipFill>
        <p:spPr>
          <a:xfrm>
            <a:off x="9982200" y="1376364"/>
            <a:ext cx="2010935" cy="2320991"/>
          </a:xfrm>
          <a:prstGeom prst="rect">
            <a:avLst/>
          </a:prstGeom>
        </p:spPr>
      </p:pic>
    </p:spTree>
    <p:extLst>
      <p:ext uri="{BB962C8B-B14F-4D97-AF65-F5344CB8AC3E}">
        <p14:creationId xmlns:p14="http://schemas.microsoft.com/office/powerpoint/2010/main" val="142743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92050" y="1603399"/>
            <a:ext cx="8784590" cy="1068070"/>
          </a:xfrm>
          <a:prstGeom prst="rect">
            <a:avLst/>
          </a:prstGeom>
        </p:spPr>
        <p:txBody>
          <a:bodyPr vert="horz" wrap="square" lIns="0" tIns="74295" rIns="0" bIns="0" rtlCol="0">
            <a:spAutoFit/>
          </a:bodyPr>
          <a:lstStyle/>
          <a:p>
            <a:pPr marL="12700" marR="5080">
              <a:lnSpc>
                <a:spcPts val="3890"/>
              </a:lnSpc>
              <a:spcBef>
                <a:spcPts val="585"/>
              </a:spcBef>
            </a:pPr>
            <a:r>
              <a:rPr sz="3600" spc="-5" dirty="0">
                <a:solidFill>
                  <a:srgbClr val="444B54"/>
                </a:solidFill>
                <a:latin typeface="Arial"/>
                <a:cs typeface="Arial"/>
              </a:rPr>
              <a:t>Mothers </a:t>
            </a:r>
            <a:r>
              <a:rPr sz="3600" dirty="0">
                <a:solidFill>
                  <a:srgbClr val="444B54"/>
                </a:solidFill>
                <a:latin typeface="Arial"/>
                <a:cs typeface="Arial"/>
              </a:rPr>
              <a:t>and Newborns </a:t>
            </a:r>
            <a:r>
              <a:rPr sz="3600" spc="-15" dirty="0">
                <a:solidFill>
                  <a:srgbClr val="444B54"/>
                </a:solidFill>
                <a:latin typeface="Arial"/>
                <a:cs typeface="Arial"/>
              </a:rPr>
              <a:t>affected </a:t>
            </a:r>
            <a:r>
              <a:rPr sz="3600" dirty="0">
                <a:solidFill>
                  <a:srgbClr val="444B54"/>
                </a:solidFill>
                <a:latin typeface="Arial"/>
                <a:cs typeface="Arial"/>
              </a:rPr>
              <a:t>by </a:t>
            </a:r>
            <a:r>
              <a:rPr sz="3600" spc="-5" dirty="0">
                <a:solidFill>
                  <a:srgbClr val="444B54"/>
                </a:solidFill>
                <a:latin typeface="Arial"/>
                <a:cs typeface="Arial"/>
              </a:rPr>
              <a:t>Opioids </a:t>
            </a:r>
            <a:r>
              <a:rPr sz="3600" spc="-990" dirty="0">
                <a:solidFill>
                  <a:srgbClr val="444B54"/>
                </a:solidFill>
                <a:latin typeface="Arial"/>
                <a:cs typeface="Arial"/>
              </a:rPr>
              <a:t> </a:t>
            </a:r>
            <a:r>
              <a:rPr sz="3600" spc="-5" dirty="0">
                <a:solidFill>
                  <a:srgbClr val="444B54"/>
                </a:solidFill>
                <a:latin typeface="Arial"/>
                <a:cs typeface="Arial"/>
              </a:rPr>
              <a:t>(MNO-OB)</a:t>
            </a:r>
            <a:endParaRPr sz="3600">
              <a:latin typeface="Arial"/>
              <a:cs typeface="Arial"/>
            </a:endParaRPr>
          </a:p>
        </p:txBody>
      </p:sp>
      <p:sp>
        <p:nvSpPr>
          <p:cNvPr id="3" name="object 3"/>
          <p:cNvSpPr txBox="1"/>
          <p:nvPr/>
        </p:nvSpPr>
        <p:spPr>
          <a:xfrm>
            <a:off x="1492050" y="3070462"/>
            <a:ext cx="637857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44B54"/>
                </a:solidFill>
                <a:latin typeface="Arial"/>
                <a:cs typeface="Arial"/>
              </a:rPr>
              <a:t>Strategies </a:t>
            </a:r>
            <a:r>
              <a:rPr sz="2400" dirty="0">
                <a:solidFill>
                  <a:srgbClr val="444B54"/>
                </a:solidFill>
                <a:latin typeface="Arial"/>
                <a:cs typeface="Arial"/>
              </a:rPr>
              <a:t>to</a:t>
            </a:r>
            <a:r>
              <a:rPr sz="2400" spc="-10" dirty="0">
                <a:solidFill>
                  <a:srgbClr val="444B54"/>
                </a:solidFill>
                <a:latin typeface="Arial"/>
                <a:cs typeface="Arial"/>
              </a:rPr>
              <a:t> </a:t>
            </a:r>
            <a:r>
              <a:rPr sz="2400" spc="-5" dirty="0">
                <a:solidFill>
                  <a:srgbClr val="444B54"/>
                </a:solidFill>
                <a:latin typeface="Arial"/>
                <a:cs typeface="Arial"/>
              </a:rPr>
              <a:t>sustain</a:t>
            </a:r>
            <a:r>
              <a:rPr sz="2400" spc="5" dirty="0">
                <a:solidFill>
                  <a:srgbClr val="444B54"/>
                </a:solidFill>
                <a:latin typeface="Arial"/>
                <a:cs typeface="Arial"/>
              </a:rPr>
              <a:t> </a:t>
            </a:r>
            <a:r>
              <a:rPr sz="2400" spc="-5" dirty="0">
                <a:solidFill>
                  <a:srgbClr val="444B54"/>
                </a:solidFill>
                <a:latin typeface="Arial"/>
                <a:cs typeface="Arial"/>
              </a:rPr>
              <a:t>optimal</a:t>
            </a:r>
            <a:r>
              <a:rPr sz="2400" spc="10" dirty="0">
                <a:solidFill>
                  <a:srgbClr val="444B54"/>
                </a:solidFill>
                <a:latin typeface="Arial"/>
                <a:cs typeface="Arial"/>
              </a:rPr>
              <a:t> </a:t>
            </a:r>
            <a:r>
              <a:rPr sz="2400" spc="-5" dirty="0">
                <a:solidFill>
                  <a:srgbClr val="444B54"/>
                </a:solidFill>
                <a:latin typeface="Arial"/>
                <a:cs typeface="Arial"/>
              </a:rPr>
              <a:t>OUD care</a:t>
            </a:r>
            <a:r>
              <a:rPr sz="2400" dirty="0">
                <a:solidFill>
                  <a:srgbClr val="444B54"/>
                </a:solidFill>
                <a:latin typeface="Arial"/>
                <a:cs typeface="Arial"/>
              </a:rPr>
              <a:t> </a:t>
            </a:r>
            <a:r>
              <a:rPr sz="2400" spc="-5" dirty="0">
                <a:solidFill>
                  <a:srgbClr val="444B54"/>
                </a:solidFill>
                <a:latin typeface="Arial"/>
                <a:cs typeface="Arial"/>
              </a:rPr>
              <a:t>in</a:t>
            </a:r>
            <a:r>
              <a:rPr sz="2400" dirty="0">
                <a:solidFill>
                  <a:srgbClr val="444B54"/>
                </a:solidFill>
                <a:latin typeface="Arial"/>
                <a:cs typeface="Arial"/>
              </a:rPr>
              <a:t> </a:t>
            </a:r>
            <a:r>
              <a:rPr sz="2400" spc="-5" dirty="0">
                <a:solidFill>
                  <a:srgbClr val="444B54"/>
                </a:solidFill>
                <a:latin typeface="Arial"/>
                <a:cs typeface="Arial"/>
              </a:rPr>
              <a:t>2021</a:t>
            </a:r>
            <a:endParaRPr sz="2400">
              <a:latin typeface="Arial"/>
              <a:cs typeface="Aria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QaN3ntLMkSQRjmvQ1od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etrospect">
  <a:themeElements>
    <a:clrScheme name="Custom 5">
      <a:dk1>
        <a:sysClr val="windowText" lastClr="000000"/>
      </a:dk1>
      <a:lt1>
        <a:sysClr val="window" lastClr="FFFFFF"/>
      </a:lt1>
      <a:dk2>
        <a:srgbClr val="455F51"/>
      </a:dk2>
      <a:lt2>
        <a:srgbClr val="E2DFCC"/>
      </a:lt2>
      <a:accent1>
        <a:srgbClr val="BFEDE1"/>
      </a:accent1>
      <a:accent2>
        <a:srgbClr val="00B7AD"/>
      </a:accent2>
      <a:accent3>
        <a:srgbClr val="BFEDE1"/>
      </a:accent3>
      <a:accent4>
        <a:srgbClr val="44C1A3"/>
      </a:accent4>
      <a:accent5>
        <a:srgbClr val="BFEDE1"/>
      </a:accent5>
      <a:accent6>
        <a:srgbClr val="00B7AD"/>
      </a:accent6>
      <a:hlink>
        <a:srgbClr val="00B7AD"/>
      </a:hlink>
      <a:folHlink>
        <a:srgbClr val="BFEDE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050521" id="{674D30D3-C77E-E647-8D3B-83DDD22D03E9}" vid="{554A91CC-0DFA-5C44-A336-EAD772B121DE}"/>
    </a:ext>
  </a:extLst>
</a:theme>
</file>

<file path=ppt/theme/theme7.xml><?xml version="1.0" encoding="utf-8"?>
<a:theme xmlns:a="http://schemas.openxmlformats.org/drawingml/2006/main" name="UChicago_Medicine_Powerpoint_16_9">
  <a:themeElements>
    <a:clrScheme name="UChicago Med Master Color Theme">
      <a:dk1>
        <a:srgbClr val="000000"/>
      </a:dk1>
      <a:lt1>
        <a:srgbClr val="FFFFFF"/>
      </a:lt1>
      <a:dk2>
        <a:srgbClr val="800000"/>
      </a:dk2>
      <a:lt2>
        <a:srgbClr val="D6D6CE"/>
      </a:lt2>
      <a:accent1>
        <a:srgbClr val="767676"/>
      </a:accent1>
      <a:accent2>
        <a:srgbClr val="8F3931"/>
      </a:accent2>
      <a:accent3>
        <a:srgbClr val="91AB5A"/>
      </a:accent3>
      <a:accent4>
        <a:srgbClr val="58593F"/>
      </a:accent4>
      <a:accent5>
        <a:srgbClr val="155F83"/>
      </a:accent5>
      <a:accent6>
        <a:srgbClr val="350E20"/>
      </a:accent6>
      <a:hlink>
        <a:srgbClr val="C16622"/>
      </a:hlink>
      <a:folHlink>
        <a:srgbClr val="F8A429"/>
      </a:folHlink>
    </a:clrScheme>
    <a:fontScheme name="UChicago Master Them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mj-lt"/>
          </a:defRPr>
        </a:defPPr>
      </a:lstStyle>
    </a:txDef>
  </a:objectDefaults>
  <a:extraClrSchemeLst/>
  <a:custClrLst>
    <a:custClr name="Green">
      <a:srgbClr val="00FF00"/>
    </a:custClr>
    <a:custClr name="Yellow">
      <a:srgbClr val="FFFF00"/>
    </a:custClr>
    <a:custClr name="Red">
      <a:srgbClr val="FF0000"/>
    </a:custClr>
    <a:custClr name="Call Out Box">
      <a:srgbClr val="FFD966"/>
    </a:custClr>
    <a:custClr name="Papa B Mint">
      <a:srgbClr val="D4ECBA"/>
    </a:custClr>
    <a:custClr name="Katie Red (I)">
      <a:srgbClr val="C0504D"/>
    </a:custClr>
    <a:custClr name="Katie Red (II)">
      <a:srgbClr val="D99593"/>
    </a:custClr>
  </a:custClrLst>
</a:theme>
</file>

<file path=ppt/theme/theme8.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461</TotalTime>
  <Words>3536</Words>
  <Application>Microsoft Office PowerPoint</Application>
  <PresentationFormat>Widescreen</PresentationFormat>
  <Paragraphs>432</Paragraphs>
  <Slides>59</Slides>
  <Notes>23</Notes>
  <HiddenSlides>0</HiddenSlides>
  <MMClips>0</MMClips>
  <ScaleCrop>false</ScaleCrop>
  <HeadingPairs>
    <vt:vector size="8" baseType="variant">
      <vt:variant>
        <vt:lpstr>Fonts Used</vt:lpstr>
      </vt:variant>
      <vt:variant>
        <vt:i4>15</vt:i4>
      </vt:variant>
      <vt:variant>
        <vt:lpstr>Theme</vt:lpstr>
      </vt:variant>
      <vt:variant>
        <vt:i4>8</vt:i4>
      </vt:variant>
      <vt:variant>
        <vt:lpstr>Embedded OLE Servers</vt:lpstr>
      </vt:variant>
      <vt:variant>
        <vt:i4>1</vt:i4>
      </vt:variant>
      <vt:variant>
        <vt:lpstr>Slide Titles</vt:lpstr>
      </vt:variant>
      <vt:variant>
        <vt:i4>59</vt:i4>
      </vt:variant>
    </vt:vector>
  </HeadingPairs>
  <TitlesOfParts>
    <vt:vector size="83" baseType="lpstr">
      <vt:lpstr>MS PGothic</vt:lpstr>
      <vt:lpstr>Arial</vt:lpstr>
      <vt:lpstr>Baskerville Old Face</vt:lpstr>
      <vt:lpstr>Calibri</vt:lpstr>
      <vt:lpstr>Calibri Light</vt:lpstr>
      <vt:lpstr>Courier New</vt:lpstr>
      <vt:lpstr>Gill Sans MT</vt:lpstr>
      <vt:lpstr>Gotham-Book</vt:lpstr>
      <vt:lpstr>Goudy Old Style</vt:lpstr>
      <vt:lpstr>Lato</vt:lpstr>
      <vt:lpstr>Lato Medium</vt:lpstr>
      <vt:lpstr>Times New Roman</vt:lpstr>
      <vt:lpstr>Trebuchet MS</vt:lpstr>
      <vt:lpstr>Wingdings</vt:lpstr>
      <vt:lpstr>Wingdings 2</vt:lpstr>
      <vt:lpstr>Office Theme</vt:lpstr>
      <vt:lpstr>2_Office Theme</vt:lpstr>
      <vt:lpstr>1_Office Theme</vt:lpstr>
      <vt:lpstr>3_Office Theme</vt:lpstr>
      <vt:lpstr>Retrospect</vt:lpstr>
      <vt:lpstr>4_Office Theme</vt:lpstr>
      <vt:lpstr>UChicago_Medicine_Powerpoint_16_9</vt:lpstr>
      <vt:lpstr>Dividend</vt:lpstr>
      <vt:lpstr>think-cell Slide</vt:lpstr>
      <vt:lpstr>MNO-OB Sustainability Call </vt:lpstr>
      <vt:lpstr>Call Overview</vt:lpstr>
      <vt:lpstr>PowerPoint Presentation</vt:lpstr>
      <vt:lpstr>PowerPoint Presentation</vt:lpstr>
      <vt:lpstr>PowerPoint Presentation</vt:lpstr>
      <vt:lpstr>PowerPoint Presentation</vt:lpstr>
      <vt:lpstr>PowerPoint Presentation</vt:lpstr>
      <vt:lpstr>Annual Conference Awards Due October 15, 2021</vt:lpstr>
      <vt:lpstr>PowerPoint Presentation</vt:lpstr>
      <vt:lpstr>New: Resource for Hospitals &amp; Clinics to Access Narcan &amp; Training</vt:lpstr>
      <vt:lpstr>ILPQC MNO-OB &amp; Neo Sustainability Plans</vt:lpstr>
      <vt:lpstr>Sustainability Plan Submission Status by Network</vt:lpstr>
      <vt:lpstr>MNO-OB Initiative Aims: 101 hospital teams launched in 2018 to provide optimal perinatal OUD care </vt:lpstr>
      <vt:lpstr>MNO-OB Excellence Award Criteria for Optimal OUD Care</vt:lpstr>
      <vt:lpstr>MAT by Delivery (Jan – May 2021)</vt:lpstr>
      <vt:lpstr>RTS by Delivery (Jan – May 2021)</vt:lpstr>
      <vt:lpstr>MAT &amp; RTS by Delivery Discharge</vt:lpstr>
      <vt:lpstr>Narcan Counseling (Jan – May 2021)</vt:lpstr>
      <vt:lpstr>Narcan Counseling</vt:lpstr>
      <vt:lpstr>Prenatal Screening (Jan – May 2021)</vt:lpstr>
      <vt:lpstr>Prenatal Screening</vt:lpstr>
      <vt:lpstr>L&amp;D Screening</vt:lpstr>
      <vt:lpstr>Guest Speaker</vt:lpstr>
      <vt:lpstr>       Connections—Home Visiting, ILPQC Perinatal Care Providers, and PPW with Substance Use Disorder</vt:lpstr>
      <vt:lpstr>About Early Childhood in Illinois</vt:lpstr>
      <vt:lpstr>About the Maternal, Infant, Early Childhood Home Visiting (MIECHV) Program</vt:lpstr>
      <vt:lpstr>Presentation Objectives</vt:lpstr>
      <vt:lpstr>Presentation Outline</vt:lpstr>
      <vt:lpstr>What is home visiting?</vt:lpstr>
      <vt:lpstr>Home Visiting and SDOH</vt:lpstr>
      <vt:lpstr>Priority populations for home visiting</vt:lpstr>
      <vt:lpstr>What is home visiting?</vt:lpstr>
      <vt:lpstr>What is home visiting?</vt:lpstr>
      <vt:lpstr>MIECHV Benchmark Domains</vt:lpstr>
      <vt:lpstr>Sample of HEDIS and MIECHV Measures</vt:lpstr>
      <vt:lpstr>Sample of HEDIS and MIECHV Measures</vt:lpstr>
      <vt:lpstr>Illinois MIECHV Data Highlights (FFY20)</vt:lpstr>
      <vt:lpstr>Major Home Visiting Models in Illinois</vt:lpstr>
      <vt:lpstr>Home Visitor Training and Supports</vt:lpstr>
      <vt:lpstr>MIECHV Coordinated Intake Communities</vt:lpstr>
      <vt:lpstr>MIECHV Coordinated Intake Communities</vt:lpstr>
      <vt:lpstr>Referrals to Home Visiting in Communities without Coordinated Intake </vt:lpstr>
      <vt:lpstr>Next Steps: Strengthening Connections</vt:lpstr>
      <vt:lpstr>Thank you! </vt:lpstr>
      <vt:lpstr>MNO-OB Learning:  Team Talks Sharing Plans for  Sustainability</vt:lpstr>
      <vt:lpstr>PowerPoint Presentation</vt:lpstr>
      <vt:lpstr>MNO Sustainability Plan at Uchicago Medicine</vt:lpstr>
      <vt:lpstr>Sustainability Plans </vt:lpstr>
      <vt:lpstr>Data Review – OUD/SUD Cases, 5Ps Screening, SBIRT Notes </vt:lpstr>
      <vt:lpstr>Data Review – Structure Measures</vt:lpstr>
      <vt:lpstr>Next Steps</vt:lpstr>
      <vt:lpstr>MNO-ob sustainabilty</vt:lpstr>
      <vt:lpstr>Sustained tracking of key process measures</vt:lpstr>
      <vt:lpstr>Mno-ob sustainablitiy</vt:lpstr>
      <vt:lpstr>PowerPoint Presentation</vt:lpstr>
      <vt:lpstr>What Comes Next? Sustain in 2021</vt:lpstr>
      <vt:lpstr>MNO-OB Sustainability Webinars</vt:lpstr>
      <vt:lpstr>Opportunity for every hospital team Nominate OB / Neo QI champions  for a FREE Certificate in Quality Improvement Science</vt:lpstr>
      <vt:lpstr>Thanks to our  Funders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MNO-OB Sustainability Call</dc:title>
  <dc:creator>Ieshia Johnson</dc:creator>
  <cp:lastModifiedBy>Weiss, Daniel</cp:lastModifiedBy>
  <cp:revision>32</cp:revision>
  <dcterms:created xsi:type="dcterms:W3CDTF">2021-06-11T20:21:36Z</dcterms:created>
  <dcterms:modified xsi:type="dcterms:W3CDTF">2021-09-13T13:21:44Z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2021-06-11T00:00:00Z</vt:filetime>
  </property>
  <property fmtid="{D5CDD505-2E9C-101B-9397-08002B2CF9AE}" pid="3" name="Creator">
    <vt:lpwstr>Acrobat PDFMaker 21 for PowerPoint</vt:lpwstr>
  </property>
  <property fmtid="{D5CDD505-2E9C-101B-9397-08002B2CF9AE}" pid="4" name="LastSaved">
    <vt:filetime>2021-06-11T00:00:00Z</vt:filetime>
  </property>
</Properties>
</file>