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xml" ContentType="application/vnd.openxmlformats-officedocument.drawingml.chart+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 id="2147484152" r:id="rId4"/>
    <p:sldMasterId id="2147484154" r:id="rId5"/>
    <p:sldMasterId id="2147484164" r:id="rId6"/>
    <p:sldMasterId id="2147484166" r:id="rId7"/>
    <p:sldMasterId id="2147484168" r:id="rId8"/>
    <p:sldMasterId id="2147484180" r:id="rId9"/>
  </p:sldMasterIdLst>
  <p:notesMasterIdLst>
    <p:notesMasterId r:id="rId55"/>
  </p:notesMasterIdLst>
  <p:handoutMasterIdLst>
    <p:handoutMasterId r:id="rId56"/>
  </p:handoutMasterIdLst>
  <p:sldIdLst>
    <p:sldId id="1450" r:id="rId10"/>
    <p:sldId id="1935" r:id="rId11"/>
    <p:sldId id="1936" r:id="rId12"/>
    <p:sldId id="1954" r:id="rId13"/>
    <p:sldId id="1938" r:id="rId14"/>
    <p:sldId id="1939" r:id="rId15"/>
    <p:sldId id="1940" r:id="rId16"/>
    <p:sldId id="1947" r:id="rId17"/>
    <p:sldId id="1959" r:id="rId18"/>
    <p:sldId id="1911" r:id="rId19"/>
    <p:sldId id="1941" r:id="rId20"/>
    <p:sldId id="1942" r:id="rId21"/>
    <p:sldId id="1889" r:id="rId22"/>
    <p:sldId id="1943" r:id="rId23"/>
    <p:sldId id="1892" r:id="rId24"/>
    <p:sldId id="1961" r:id="rId25"/>
    <p:sldId id="1864" r:id="rId26"/>
    <p:sldId id="1865" r:id="rId27"/>
    <p:sldId id="1951" r:id="rId28"/>
    <p:sldId id="1866" r:id="rId29"/>
    <p:sldId id="1952" r:id="rId30"/>
    <p:sldId id="1867" r:id="rId31"/>
    <p:sldId id="1953" r:id="rId32"/>
    <p:sldId id="1922" r:id="rId33"/>
    <p:sldId id="1923" r:id="rId34"/>
    <p:sldId id="1950" r:id="rId35"/>
    <p:sldId id="1962" r:id="rId36"/>
    <p:sldId id="1927" r:id="rId37"/>
    <p:sldId id="1955" r:id="rId38"/>
    <p:sldId id="1948" r:id="rId39"/>
    <p:sldId id="1884" r:id="rId40"/>
    <p:sldId id="1963" r:id="rId41"/>
    <p:sldId id="1964" r:id="rId42"/>
    <p:sldId id="1893" r:id="rId43"/>
    <p:sldId id="1929" r:id="rId44"/>
    <p:sldId id="1894" r:id="rId45"/>
    <p:sldId id="1814" r:id="rId46"/>
    <p:sldId id="1945" r:id="rId47"/>
    <p:sldId id="1944" r:id="rId48"/>
    <p:sldId id="1881" r:id="rId49"/>
    <p:sldId id="1885" r:id="rId50"/>
    <p:sldId id="1888" r:id="rId51"/>
    <p:sldId id="1957" r:id="rId52"/>
    <p:sldId id="1707" r:id="rId53"/>
    <p:sldId id="1960" r:id="rId54"/>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4" clrIdx="0">
    <p:extLst/>
  </p:cmAuthor>
  <p:cmAuthor id="2" name="Weiss, Daniel" initials="WD" lastIdx="9"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94B"/>
    <a:srgbClr val="004990"/>
    <a:srgbClr val="F6007B"/>
    <a:srgbClr val="FF61B0"/>
    <a:srgbClr val="FF3399"/>
    <a:srgbClr val="F58466"/>
    <a:srgbClr val="FFFFCC"/>
    <a:srgbClr val="6359AD"/>
    <a:srgbClr val="6D5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73695" autoAdjust="0"/>
  </p:normalViewPr>
  <p:slideViewPr>
    <p:cSldViewPr>
      <p:cViewPr varScale="1">
        <p:scale>
          <a:sx n="84" d="100"/>
          <a:sy n="84" d="100"/>
        </p:scale>
        <p:origin x="1938" y="96"/>
      </p:cViewPr>
      <p:guideLst>
        <p:guide orient="horz" pos="2160"/>
        <p:guide pos="2880"/>
      </p:guideLst>
    </p:cSldViewPr>
  </p:slideViewPr>
  <p:outlineViewPr>
    <p:cViewPr>
      <p:scale>
        <a:sx n="33" d="100"/>
        <a:sy n="33" d="100"/>
      </p:scale>
      <p:origin x="0" y="-11621"/>
    </p:cViewPr>
  </p:outlineViewPr>
  <p:notesTextViewPr>
    <p:cViewPr>
      <p:scale>
        <a:sx n="3" d="2"/>
        <a:sy n="3" d="2"/>
      </p:scale>
      <p:origin x="0" y="0"/>
    </p:cViewPr>
  </p:notesTextViewPr>
  <p:sorterViewPr>
    <p:cViewPr varScale="1">
      <p:scale>
        <a:sx n="1" d="1"/>
        <a:sy n="1" d="1"/>
      </p:scale>
      <p:origin x="0" y="-3178"/>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nhnet\shared\Nurse_OBS\FR1USER\Borders\ILPQC\Obstetric\MNO%20Initiative%202018-2019\MNO%20Calls%202018-2020\August%202020%20MNO-OB%20Teams%20Call\MNO-OB%20Monthly%20Reports_8.2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enhnet\shared\Nurse_OBS\FR1USER\Borders\ILPQC\Obstetric\MNO%20Initiative%202018-2019\MNO%20Calls%202018-2020\August%202020%20MNO-OB%20Teams%20Call\MNO-OB%20Monthly%20Reports_8.20.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nhnet\shared\Nurse_OBS\FR1USER\Borders\ILPQC\Obstetric\MNO%20Initiative%202018-2019\MNO%20Calls%202018-2020\August%202020%20MNO-OB%20Teams%20Call\MNO-OB%20Monthly%20Reports_8.20.20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nhnet\shared\Nurse_OBS\FR1USER\Borders\ILPQC\Obstetric\MNO%20Initiative%202018-2019\MNO%20Calls%202018-2020\August%202020%20MNO-OB%20Teams%20Call\MNO-OB%20Monthly%20Reports_8.20.20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nhnet\shared\Nurse_OBS\FR1USER\Borders\ILPQC\Obstetric\MNO%20Initiative%202018-2019\MNO%20Calls%202018-2020\August%202020%20MNO-OB%20Teams%20Call\MNO-OB%20Monthly%20Reports_8.20.20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nhnet\shared\Nurse_OBS\FR1USER\Borders\ILPQC\Obstetric\MNO%20Initiative%202018-2019\MNO%20Calls%202018-2020\September%202020%20MNO-OB%20Call_9.22.2020\MNO-OB%20Monthly%20Reports_9.9.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 NEW'!$B$1</c:f>
              <c:strCache>
                <c:ptCount val="1"/>
                <c:pt idx="0">
                  <c:v>All Patients Connected to MAT</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1.5902366979674096E-2"/>
                  <c:y val="2.8070173052361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3F-4AC7-9591-1CC23BC3942E}"/>
                </c:ext>
              </c:extLst>
            </c:dLbl>
            <c:dLbl>
              <c:idx val="1"/>
              <c:layout>
                <c:manualLayout>
                  <c:x val="-1.9877958724592602E-2"/>
                  <c:y val="2.5910928971410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3F-4AC7-9591-1CC23BC3942E}"/>
                </c:ext>
              </c:extLst>
            </c:dLbl>
            <c:dLbl>
              <c:idx val="2"/>
              <c:layout>
                <c:manualLayout>
                  <c:x val="-1.8552761476286456E-2"/>
                  <c:y val="4.5344125699969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3F-4AC7-9591-1CC23BC3942E}"/>
                </c:ext>
              </c:extLst>
            </c:dLbl>
            <c:dLbl>
              <c:idx val="3"/>
              <c:layout>
                <c:manualLayout>
                  <c:x val="-2.1203155972898777E-2"/>
                  <c:y val="1.9433196728558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3F-4AC7-9591-1CC23BC3942E}"/>
                </c:ext>
              </c:extLst>
            </c:dLbl>
            <c:dLbl>
              <c:idx val="5"/>
              <c:layout>
                <c:manualLayout>
                  <c:x val="-1.9877958724592651E-2"/>
                  <c:y val="2.3751684890459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3F-4AC7-9591-1CC23BC3942E}"/>
                </c:ext>
              </c:extLst>
            </c:dLbl>
            <c:dLbl>
              <c:idx val="6"/>
              <c:layout>
                <c:manualLayout>
                  <c:x val="-1.5902366979674034E-2"/>
                  <c:y val="2.1592440809509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3F-4AC7-9591-1CC23BC3942E}"/>
                </c:ext>
              </c:extLst>
            </c:dLbl>
            <c:dLbl>
              <c:idx val="7"/>
              <c:layout>
                <c:manualLayout>
                  <c:x val="-1.5902366979674083E-2"/>
                  <c:y val="2.5910928971410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3F-4AC7-9591-1CC23BC3942E}"/>
                </c:ext>
              </c:extLst>
            </c:dLbl>
            <c:dLbl>
              <c:idx val="8"/>
              <c:layout>
                <c:manualLayout>
                  <c:x val="-1.5902366979674083E-2"/>
                  <c:y val="3.6707149376165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3F-4AC7-9591-1CC23BC3942E}"/>
                </c:ext>
              </c:extLst>
            </c:dLbl>
            <c:dLbl>
              <c:idx val="9"/>
              <c:layout>
                <c:manualLayout>
                  <c:x val="-2.6503944966123471E-2"/>
                  <c:y val="2.5910928971410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3F-4AC7-9591-1CC23BC3942E}"/>
                </c:ext>
              </c:extLst>
            </c:dLbl>
            <c:dLbl>
              <c:idx val="10"/>
              <c:layout>
                <c:manualLayout>
                  <c:x val="-2.1203155972898874E-2"/>
                  <c:y val="2.1592440809509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3F-4AC7-9591-1CC23BC3942E}"/>
                </c:ext>
              </c:extLst>
            </c:dLbl>
            <c:dLbl>
              <c:idx val="11"/>
              <c:layout>
                <c:manualLayout>
                  <c:x val="-1.9877958724592699E-2"/>
                  <c:y val="3.0229417133312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3F-4AC7-9591-1CC23BC3942E}"/>
                </c:ext>
              </c:extLst>
            </c:dLbl>
            <c:dLbl>
              <c:idx val="12"/>
              <c:layout>
                <c:manualLayout>
                  <c:x val="-2.1203155972898777E-2"/>
                  <c:y val="2.15924408095090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3F-4AC7-9591-1CC23BC3942E}"/>
                </c:ext>
              </c:extLst>
            </c:dLbl>
            <c:dLbl>
              <c:idx val="13"/>
              <c:layout>
                <c:manualLayout>
                  <c:x val="-6.6259862415308677E-3"/>
                  <c:y val="1.5114708566656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53F-4AC7-9591-1CC23BC3942E}"/>
                </c:ext>
              </c:extLst>
            </c:dLbl>
            <c:dLbl>
              <c:idx val="14"/>
              <c:layout>
                <c:manualLayout>
                  <c:x val="-1.5902366979674083E-2"/>
                  <c:y val="2.8070173052361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53F-4AC7-9591-1CC23BC3942E}"/>
                </c:ext>
              </c:extLst>
            </c:dLbl>
            <c:dLbl>
              <c:idx val="15"/>
              <c:layout>
                <c:manualLayout>
                  <c:x val="-1.5902366979674277E-2"/>
                  <c:y val="2.3751684890460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53F-4AC7-9591-1CC23BC394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1 NEW'!$A$2:$A$27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1 NEW'!$B$2:$B$27</c:f>
              <c:numCache>
                <c:formatCode>0%</c:formatCode>
                <c:ptCount val="26"/>
                <c:pt idx="0">
                  <c:v>0.40988372093023256</c:v>
                </c:pt>
                <c:pt idx="1">
                  <c:v>0.39534883720930231</c:v>
                </c:pt>
                <c:pt idx="2">
                  <c:v>0.42499999999999999</c:v>
                </c:pt>
                <c:pt idx="3">
                  <c:v>0.34408602150537637</c:v>
                </c:pt>
                <c:pt idx="4">
                  <c:v>0.41052631578947368</c:v>
                </c:pt>
                <c:pt idx="5">
                  <c:v>0.375</c:v>
                </c:pt>
                <c:pt idx="6">
                  <c:v>0.43023255813953487</c:v>
                </c:pt>
                <c:pt idx="7">
                  <c:v>0.43283582089552236</c:v>
                </c:pt>
                <c:pt idx="8">
                  <c:v>0.58730158730158732</c:v>
                </c:pt>
                <c:pt idx="9">
                  <c:v>0.52941176470588236</c:v>
                </c:pt>
                <c:pt idx="10">
                  <c:v>0.5</c:v>
                </c:pt>
                <c:pt idx="11">
                  <c:v>0.6</c:v>
                </c:pt>
                <c:pt idx="12">
                  <c:v>0.49230769230769234</c:v>
                </c:pt>
                <c:pt idx="13">
                  <c:v>0.52459016393442626</c:v>
                </c:pt>
                <c:pt idx="14">
                  <c:v>0.61290322580645162</c:v>
                </c:pt>
                <c:pt idx="15">
                  <c:v>0.54098360655737709</c:v>
                </c:pt>
                <c:pt idx="16">
                  <c:v>0.71</c:v>
                </c:pt>
                <c:pt idx="17">
                  <c:v>0.50900000000000001</c:v>
                </c:pt>
                <c:pt idx="18">
                  <c:v>0.50900000000000001</c:v>
                </c:pt>
                <c:pt idx="19">
                  <c:v>0.64100000000000001</c:v>
                </c:pt>
                <c:pt idx="20">
                  <c:v>0.64900000000000002</c:v>
                </c:pt>
                <c:pt idx="21">
                  <c:v>0.6</c:v>
                </c:pt>
                <c:pt idx="22">
                  <c:v>0.65099999999999991</c:v>
                </c:pt>
                <c:pt idx="23">
                  <c:v>0.51400000000000001</c:v>
                </c:pt>
                <c:pt idx="24">
                  <c:v>0.66700000000000004</c:v>
                </c:pt>
                <c:pt idx="25">
                  <c:v>0.58799999999999997</c:v>
                </c:pt>
              </c:numCache>
            </c:numRef>
          </c:val>
          <c:smooth val="0"/>
          <c:extLst>
            <c:ext xmlns:c16="http://schemas.microsoft.com/office/drawing/2014/chart" uri="{C3380CC4-5D6E-409C-BE32-E72D297353CC}">
              <c16:uniqueId val="{0000000F-D53F-4AC7-9591-1CC23BC3942E}"/>
            </c:ext>
          </c:extLst>
        </c:ser>
        <c:ser>
          <c:idx val="2"/>
          <c:order val="2"/>
          <c:tx>
            <c:strRef>
              <c:f>'Report 1 NEW'!$D$1</c:f>
              <c:strCache>
                <c:ptCount val="1"/>
                <c:pt idx="0">
                  <c:v>Goal</c:v>
                </c:pt>
              </c:strCache>
            </c:strRef>
          </c:tx>
          <c:spPr>
            <a:ln w="28575" cap="rnd">
              <a:solidFill>
                <a:srgbClr val="FF0000"/>
              </a:solidFill>
              <a:prstDash val="sysDash"/>
              <a:round/>
            </a:ln>
            <a:effectLst/>
          </c:spPr>
          <c:marker>
            <c:symbol val="none"/>
          </c:marker>
          <c:cat>
            <c:strRef>
              <c:f>'Report 1 NEW'!$A$2:$A$27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1 NEW'!$D$2:$D$27</c:f>
              <c:numCache>
                <c:formatCode>0%</c:formatCode>
                <c:ptCount val="26"/>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numCache>
            </c:numRef>
          </c:val>
          <c:smooth val="0"/>
          <c:extLst>
            <c:ext xmlns:c16="http://schemas.microsoft.com/office/drawing/2014/chart" uri="{C3380CC4-5D6E-409C-BE32-E72D297353CC}">
              <c16:uniqueId val="{00000010-D53F-4AC7-9591-1CC23BC3942E}"/>
            </c:ext>
          </c:extLst>
        </c:ser>
        <c:dLbls>
          <c:showLegendKey val="0"/>
          <c:showVal val="0"/>
          <c:showCatName val="0"/>
          <c:showSerName val="0"/>
          <c:showPercent val="0"/>
          <c:showBubbleSize val="0"/>
        </c:dLbls>
        <c:marker val="1"/>
        <c:smooth val="0"/>
        <c:axId val="588780592"/>
        <c:axId val="597367376"/>
        <c:extLst>
          <c:ext xmlns:c15="http://schemas.microsoft.com/office/drawing/2012/chart" uri="{02D57815-91ED-43cb-92C2-25804820EDAC}">
            <c15:filteredLineSeries>
              <c15:ser>
                <c:idx val="1"/>
                <c:order val="1"/>
                <c:tx>
                  <c:strRef>
                    <c:extLst>
                      <c:ext uri="{02D57815-91ED-43cb-92C2-25804820EDAC}">
                        <c15:formulaRef>
                          <c15:sqref>'Report 1 NEW'!$C$1</c15:sqref>
                        </c15:formulaRef>
                      </c:ext>
                    </c:extLst>
                    <c:strCache>
                      <c:ptCount val="1"/>
                      <c:pt idx="0">
                        <c:v>All Patients Connected to MAT (Except if MAT not Indicated or Patient Declined)</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dLbl>
                    <c:idx val="0"/>
                    <c:layout>
                      <c:manualLayout>
                        <c:x val="-2.1203155972898791E-2"/>
                        <c:y val="-3.886639345711639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1-D53F-4AC7-9591-1CC23BC3942E}"/>
                      </c:ext>
                    </c:extLst>
                  </c:dLbl>
                  <c:dLbl>
                    <c:idx val="1"/>
                    <c:layout>
                      <c:manualLayout>
                        <c:x val="-1.8552761476286431E-2"/>
                        <c:y val="-3.670714937616555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2-D53F-4AC7-9591-1CC23BC3942E}"/>
                      </c:ext>
                    </c:extLst>
                  </c:dLbl>
                  <c:dLbl>
                    <c:idx val="2"/>
                    <c:layout>
                      <c:manualLayout>
                        <c:x val="-1.9877958724592627E-2"/>
                        <c:y val="-2.807017305236183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3-D53F-4AC7-9591-1CC23BC3942E}"/>
                      </c:ext>
                    </c:extLst>
                  </c:dLbl>
                  <c:dLbl>
                    <c:idx val="3"/>
                    <c:layout>
                      <c:manualLayout>
                        <c:x val="-1.9877958724592602E-2"/>
                        <c:y val="-3.67071493761654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4-D53F-4AC7-9591-1CC23BC3942E}"/>
                      </c:ext>
                    </c:extLst>
                  </c:dLbl>
                  <c:dLbl>
                    <c:idx val="4"/>
                    <c:layout>
                      <c:manualLayout>
                        <c:x val="-1.9877958724592602E-2"/>
                        <c:y val="-2.591092897141092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5-D53F-4AC7-9591-1CC23BC3942E}"/>
                      </c:ext>
                    </c:extLst>
                  </c:dLbl>
                  <c:dLbl>
                    <c:idx val="5"/>
                    <c:layout>
                      <c:manualLayout>
                        <c:x val="-1.7227564227980257E-2"/>
                        <c:y val="-3.238866121426366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6-D53F-4AC7-9591-1CC23BC3942E}"/>
                      </c:ext>
                    </c:extLst>
                  </c:dLbl>
                  <c:dLbl>
                    <c:idx val="6"/>
                    <c:layout>
                      <c:manualLayout>
                        <c:x val="-3.0479536711041942E-2"/>
                        <c:y val="-3.022941713331282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7-D53F-4AC7-9591-1CC23BC3942E}"/>
                      </c:ext>
                    </c:extLst>
                  </c:dLbl>
                  <c:dLbl>
                    <c:idx val="7"/>
                    <c:layout>
                      <c:manualLayout>
                        <c:x val="-2.7829142214429645E-2"/>
                        <c:y val="-2.37516848904600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8-D53F-4AC7-9591-1CC23BC3942E}"/>
                      </c:ext>
                    </c:extLst>
                  </c:dLbl>
                  <c:dLbl>
                    <c:idx val="8"/>
                    <c:layout>
                      <c:manualLayout>
                        <c:x val="-4.2406311945797553E-2"/>
                        <c:y val="-7.9171368373796647E-17"/>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9-D53F-4AC7-9591-1CC23BC3942E}"/>
                      </c:ext>
                    </c:extLst>
                  </c:dLbl>
                  <c:dLbl>
                    <c:idx val="9"/>
                    <c:layout>
                      <c:manualLayout>
                        <c:x val="-1.8552761476286431E-2"/>
                        <c:y val="-2.159244080950914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A-D53F-4AC7-9591-1CC23BC3942E}"/>
                      </c:ext>
                    </c:extLst>
                  </c:dLbl>
                  <c:dLbl>
                    <c:idx val="10"/>
                    <c:layout>
                      <c:manualLayout>
                        <c:x val="-2.2528353221205048E-2"/>
                        <c:y val="1.943319672855819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B-D53F-4AC7-9591-1CC23BC3942E}"/>
                      </c:ext>
                    </c:extLst>
                  </c:dLbl>
                  <c:dLbl>
                    <c:idx val="11"/>
                    <c:layout>
                      <c:manualLayout>
                        <c:x val="-7.9511834898371384E-3"/>
                        <c:y val="8.6369763238036031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C-D53F-4AC7-9591-1CC23BC3942E}"/>
                      </c:ext>
                    </c:extLst>
                  </c:dLbl>
                  <c:dLbl>
                    <c:idx val="12"/>
                    <c:layout>
                      <c:manualLayout>
                        <c:x val="-1.9877958724592602E-2"/>
                        <c:y val="-2.37516848904600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D-D53F-4AC7-9591-1CC23BC3942E}"/>
                      </c:ext>
                    </c:extLst>
                  </c:dLbl>
                  <c:dLbl>
                    <c:idx val="13"/>
                    <c:layout>
                      <c:manualLayout>
                        <c:x val="-1.9877958724592602E-2"/>
                        <c:y val="1.943319672855819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E-D53F-4AC7-9591-1CC23BC3942E}"/>
                      </c:ext>
                    </c:extLst>
                  </c:dLbl>
                  <c:dLbl>
                    <c:idx val="14"/>
                    <c:layout>
                      <c:manualLayout>
                        <c:x val="-1.9877958724592699E-2"/>
                        <c:y val="1.727395264760732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F-D53F-4AC7-9591-1CC23BC3942E}"/>
                      </c:ext>
                    </c:extLst>
                  </c:dLbl>
                  <c:dLbl>
                    <c:idx val="15"/>
                    <c:layout>
                      <c:manualLayout>
                        <c:x val="-1.9877958724592602E-2"/>
                        <c:y val="2.159244080950910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0-D53F-4AC7-9591-1CC23BC3942E}"/>
                      </c:ext>
                    </c:extLst>
                  </c:dLbl>
                  <c:dLbl>
                    <c:idx val="17"/>
                    <c:layout>
                      <c:manualLayout>
                        <c:x val="-7.9511834898370413E-3"/>
                        <c:y val="-2.375168489046009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1-D53F-4AC7-9591-1CC23BC394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'Report 1 NEW'!$A$2:$A$27</c15:sqref>
                        </c15:formulaRef>
                      </c:ext>
                    </c:extLst>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extLst>
                      <c:ext uri="{02D57815-91ED-43cb-92C2-25804820EDAC}">
                        <c15:formulaRef>
                          <c15:sqref>'Report 1 NEW'!$C$2:$C$27</c15:sqref>
                        </c15:formulaRef>
                      </c:ext>
                    </c:extLst>
                    <c:numCache>
                      <c:formatCode>0%</c:formatCode>
                      <c:ptCount val="26"/>
                      <c:pt idx="0">
                        <c:v>0.41348973607038125</c:v>
                      </c:pt>
                      <c:pt idx="1">
                        <c:v>0.39534883720930231</c:v>
                      </c:pt>
                      <c:pt idx="2">
                        <c:v>0.4358974358974359</c:v>
                      </c:pt>
                      <c:pt idx="3">
                        <c:v>0.34408602150537637</c:v>
                      </c:pt>
                      <c:pt idx="4">
                        <c:v>0.41052631578947368</c:v>
                      </c:pt>
                      <c:pt idx="5">
                        <c:v>0.39130434782608697</c:v>
                      </c:pt>
                      <c:pt idx="6">
                        <c:v>0.44578313253012047</c:v>
                      </c:pt>
                      <c:pt idx="7">
                        <c:v>0.46774193548387094</c:v>
                      </c:pt>
                      <c:pt idx="8">
                        <c:v>0.65454545454545454</c:v>
                      </c:pt>
                      <c:pt idx="9">
                        <c:v>0.65454545454545454</c:v>
                      </c:pt>
                      <c:pt idx="10">
                        <c:v>0.60377358490566035</c:v>
                      </c:pt>
                      <c:pt idx="11">
                        <c:v>0.67241379310344829</c:v>
                      </c:pt>
                      <c:pt idx="12">
                        <c:v>0.7021276595744681</c:v>
                      </c:pt>
                      <c:pt idx="13">
                        <c:v>0.62745098039215685</c:v>
                      </c:pt>
                      <c:pt idx="14">
                        <c:v>0.67741935483870963</c:v>
                      </c:pt>
                      <c:pt idx="15">
                        <c:v>0.64814814814814814</c:v>
                      </c:pt>
                      <c:pt idx="16">
                        <c:v>0.84</c:v>
                      </c:pt>
                      <c:pt idx="17">
                        <c:v>0.625</c:v>
                      </c:pt>
                      <c:pt idx="18">
                        <c:v>0.64150943396226412</c:v>
                      </c:pt>
                      <c:pt idx="19">
                        <c:v>0.77358490566037741</c:v>
                      </c:pt>
                      <c:pt idx="20">
                        <c:v>0.80434782608695654</c:v>
                      </c:pt>
                      <c:pt idx="21">
                        <c:v>0.625</c:v>
                      </c:pt>
                    </c:numCache>
                  </c:numRef>
                </c:val>
                <c:smooth val="0"/>
                <c:extLst>
                  <c:ext xmlns:c16="http://schemas.microsoft.com/office/drawing/2014/chart" uri="{C3380CC4-5D6E-409C-BE32-E72D297353CC}">
                    <c16:uniqueId val="{00000022-D53F-4AC7-9591-1CC23BC3942E}"/>
                  </c:ext>
                </c:extLst>
              </c15:ser>
            </c15:filteredLineSeries>
          </c:ext>
        </c:extLst>
      </c:lineChart>
      <c:catAx>
        <c:axId val="58878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67376"/>
        <c:crosses val="autoZero"/>
        <c:auto val="1"/>
        <c:lblAlgn val="ctr"/>
        <c:lblOffset val="100"/>
        <c:noMultiLvlLbl val="0"/>
      </c:catAx>
      <c:valAx>
        <c:axId val="59736737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780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2 NEW'!$B$1</c:f>
              <c:strCache>
                <c:ptCount val="1"/>
                <c:pt idx="0">
                  <c:v>All Hospitals</c:v>
                </c:pt>
              </c:strCache>
            </c:strRef>
          </c:tx>
          <c:marker>
            <c:symbol val="circle"/>
            <c:size val="7"/>
          </c:marker>
          <c:dLbls>
            <c:dLbl>
              <c:idx val="0"/>
              <c:layout>
                <c:manualLayout>
                  <c:x val="-7.8546882670594165E-3"/>
                  <c:y val="-6.0263646334961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5E-4285-802F-6F86EF67A85E}"/>
                </c:ext>
              </c:extLst>
            </c:dLbl>
            <c:dLbl>
              <c:idx val="1"/>
              <c:layout>
                <c:manualLayout>
                  <c:x val="-5.3019145802650866E-2"/>
                  <c:y val="-5.4237281701465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5E-4285-802F-6F86EF67A85E}"/>
                </c:ext>
              </c:extLst>
            </c:dLbl>
            <c:dLbl>
              <c:idx val="2"/>
              <c:layout>
                <c:manualLayout>
                  <c:x val="-4.1381962266680374E-2"/>
                  <c:y val="-2.8167438992311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5E-4285-802F-6F86EF67A85E}"/>
                </c:ext>
              </c:extLst>
            </c:dLbl>
            <c:dLbl>
              <c:idx val="3"/>
              <c:layout>
                <c:manualLayout>
                  <c:x val="-1.5709376534118805E-2"/>
                  <c:y val="-5.4237281701465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5E-4285-802F-6F86EF67A85E}"/>
                </c:ext>
              </c:extLst>
            </c:dLbl>
            <c:dLbl>
              <c:idx val="4"/>
              <c:layout>
                <c:manualLayout>
                  <c:x val="-1.7673048600883652E-2"/>
                  <c:y val="-2.7118640850732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5E-4285-802F-6F86EF67A85E}"/>
                </c:ext>
              </c:extLst>
            </c:dLbl>
            <c:dLbl>
              <c:idx val="5"/>
              <c:layout>
                <c:manualLayout>
                  <c:x val="-3.7309769268532154E-2"/>
                  <c:y val="-5.4237281701465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5E-4285-802F-6F86EF67A85E}"/>
                </c:ext>
              </c:extLst>
            </c:dLbl>
            <c:dLbl>
              <c:idx val="6"/>
              <c:layout>
                <c:manualLayout>
                  <c:x val="-3.1418753068237604E-2"/>
                  <c:y val="-5.1224099384717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5E-4285-802F-6F86EF67A85E}"/>
                </c:ext>
              </c:extLst>
            </c:dLbl>
            <c:dLbl>
              <c:idx val="7"/>
              <c:layout>
                <c:manualLayout>
                  <c:x val="-1.9636720667648565E-2"/>
                  <c:y val="-5.4237281701465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5E-4285-802F-6F86EF67A85E}"/>
                </c:ext>
              </c:extLst>
            </c:dLbl>
            <c:dLbl>
              <c:idx val="8"/>
              <c:layout>
                <c:manualLayout>
                  <c:x val="-2.6030365799515377E-2"/>
                  <c:y val="-3.1570631457375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5E-4285-802F-6F86EF67A85E}"/>
                </c:ext>
              </c:extLst>
            </c:dLbl>
            <c:dLbl>
              <c:idx val="9"/>
              <c:layout>
                <c:manualLayout>
                  <c:x val="-7.9365066965837641E-3"/>
                  <c:y val="-4.0427945032547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E5E-4285-802F-6F86EF67A85E}"/>
                </c:ext>
              </c:extLst>
            </c:dLbl>
            <c:dLbl>
              <c:idx val="10"/>
              <c:layout>
                <c:manualLayout>
                  <c:x val="-1.9594204826704393E-2"/>
                  <c:y val="-4.3080628438530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E5E-4285-802F-6F86EF67A85E}"/>
                </c:ext>
              </c:extLst>
            </c:dLbl>
            <c:dLbl>
              <c:idx val="11"/>
              <c:layout>
                <c:manualLayout>
                  <c:x val="-2.5796046705062831E-2"/>
                  <c:y val="-4.0120356858464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5E-4285-802F-6F86EF67A85E}"/>
                </c:ext>
              </c:extLst>
            </c:dLbl>
            <c:dLbl>
              <c:idx val="12"/>
              <c:layout>
                <c:manualLayout>
                  <c:x val="-1.9347035028797244E-2"/>
                  <c:y val="-4.5469737772926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E5E-4285-802F-6F86EF67A85E}"/>
                </c:ext>
              </c:extLst>
            </c:dLbl>
            <c:dLbl>
              <c:idx val="13"/>
              <c:layout>
                <c:manualLayout>
                  <c:x val="-2.9020679492244312E-2"/>
                  <c:y val="-3.2096285486771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E5E-4285-802F-6F86EF67A85E}"/>
                </c:ext>
              </c:extLst>
            </c:dLbl>
            <c:dLbl>
              <c:idx val="14"/>
              <c:layout>
                <c:manualLayout>
                  <c:x val="-1.4510403220646588E-2"/>
                  <c:y val="-3.2096285486771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E5E-4285-802F-6F86EF67A85E}"/>
                </c:ext>
              </c:extLst>
            </c:dLbl>
            <c:dLbl>
              <c:idx val="15"/>
              <c:layout>
                <c:manualLayout>
                  <c:x val="-1.1823051492254057E-16"/>
                  <c:y val="-2.4072214115078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E5E-4285-802F-6F86EF67A85E}"/>
                </c:ext>
              </c:extLst>
            </c:dLbl>
            <c:dLbl>
              <c:idx val="16"/>
              <c:layout>
                <c:manualLayout>
                  <c:x val="-1.451027627159796E-2"/>
                  <c:y val="-3.7445666401233473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7549370485057083E-2"/>
                      <c:h val="6.2066297362818393E-2"/>
                    </c:manualLayout>
                  </c15:layout>
                </c:ext>
                <c:ext xmlns:c16="http://schemas.microsoft.com/office/drawing/2014/chart" uri="{C3380CC4-5D6E-409C-BE32-E72D297353CC}">
                  <c16:uniqueId val="{00000010-AE5E-4285-802F-6F86EF67A85E}"/>
                </c:ext>
              </c:extLst>
            </c:dLbl>
            <c:dLbl>
              <c:idx val="17"/>
              <c:layout>
                <c:manualLayout>
                  <c:x val="-1.451027627159796E-2"/>
                  <c:y val="-4.5469737772926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E5E-4285-802F-6F86EF67A85E}"/>
                </c:ext>
              </c:extLst>
            </c:dLbl>
            <c:dLbl>
              <c:idx val="18"/>
              <c:layout>
                <c:manualLayout>
                  <c:x val="-1.6122529190664269E-3"/>
                  <c:y val="-2.6746904572309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E5E-4285-802F-6F86EF67A85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2 NEW'!$A$2:$A$27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2 NEW'!$B$2:$B$27</c:f>
              <c:numCache>
                <c:formatCode>0%</c:formatCode>
                <c:ptCount val="26"/>
                <c:pt idx="0">
                  <c:v>0.47</c:v>
                </c:pt>
                <c:pt idx="1">
                  <c:v>0.42899999999999999</c:v>
                </c:pt>
                <c:pt idx="2">
                  <c:v>0.57099999999999995</c:v>
                </c:pt>
                <c:pt idx="3">
                  <c:v>0.44400000000000001</c:v>
                </c:pt>
                <c:pt idx="4">
                  <c:v>0.52700000000000002</c:v>
                </c:pt>
                <c:pt idx="5">
                  <c:v>0.42199999999999999</c:v>
                </c:pt>
                <c:pt idx="6">
                  <c:v>0.49299999999999999</c:v>
                </c:pt>
                <c:pt idx="7">
                  <c:v>0.52300000000000002</c:v>
                </c:pt>
                <c:pt idx="8">
                  <c:v>0.64500000000000002</c:v>
                </c:pt>
                <c:pt idx="9">
                  <c:v>0.53700000000000003</c:v>
                </c:pt>
                <c:pt idx="10">
                  <c:v>0.51700000000000002</c:v>
                </c:pt>
                <c:pt idx="11">
                  <c:v>0.60699999999999998</c:v>
                </c:pt>
                <c:pt idx="12">
                  <c:v>0.55400000000000005</c:v>
                </c:pt>
                <c:pt idx="13">
                  <c:v>0.59599999999999997</c:v>
                </c:pt>
                <c:pt idx="14">
                  <c:v>0.77</c:v>
                </c:pt>
                <c:pt idx="15">
                  <c:v>0.55000000000000004</c:v>
                </c:pt>
                <c:pt idx="16">
                  <c:v>0.81799999999999995</c:v>
                </c:pt>
                <c:pt idx="17">
                  <c:v>0.54500000000000004</c:v>
                </c:pt>
                <c:pt idx="18">
                  <c:v>0.61799999999999999</c:v>
                </c:pt>
                <c:pt idx="19">
                  <c:v>0.71899999999999997</c:v>
                </c:pt>
                <c:pt idx="20">
                  <c:v>0.71399999999999997</c:v>
                </c:pt>
                <c:pt idx="21">
                  <c:v>0.64800000000000002</c:v>
                </c:pt>
                <c:pt idx="22">
                  <c:v>0.69799999999999995</c:v>
                </c:pt>
                <c:pt idx="23">
                  <c:v>0.59499999999999997</c:v>
                </c:pt>
                <c:pt idx="24">
                  <c:v>0.66700000000000004</c:v>
                </c:pt>
                <c:pt idx="25">
                  <c:v>0.82400000000000007</c:v>
                </c:pt>
              </c:numCache>
            </c:numRef>
          </c:val>
          <c:smooth val="0"/>
          <c:extLst>
            <c:ext xmlns:c16="http://schemas.microsoft.com/office/drawing/2014/chart" uri="{C3380CC4-5D6E-409C-BE32-E72D297353CC}">
              <c16:uniqueId val="{00000013-AE5E-4285-802F-6F86EF67A85E}"/>
            </c:ext>
          </c:extLst>
        </c:ser>
        <c:ser>
          <c:idx val="1"/>
          <c:order val="1"/>
          <c:tx>
            <c:strRef>
              <c:f>'Report 2 NEW'!$C$1</c:f>
              <c:strCache>
                <c:ptCount val="1"/>
                <c:pt idx="0">
                  <c:v>Goal</c:v>
                </c:pt>
              </c:strCache>
            </c:strRef>
          </c:tx>
          <c:spPr>
            <a:ln>
              <a:solidFill>
                <a:srgbClr val="C00000"/>
              </a:solidFill>
              <a:prstDash val="dash"/>
            </a:ln>
          </c:spPr>
          <c:marker>
            <c:symbol val="none"/>
          </c:marker>
          <c:cat>
            <c:strRef>
              <c:f>'Report 2 NEW'!$A$2:$A$27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2 NEW'!$C$2:$C$27</c:f>
              <c:numCache>
                <c:formatCode>0%</c:formatCode>
                <c:ptCount val="26"/>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numCache>
            </c:numRef>
          </c:val>
          <c:smooth val="0"/>
          <c:extLst>
            <c:ext xmlns:c16="http://schemas.microsoft.com/office/drawing/2014/chart" uri="{C3380CC4-5D6E-409C-BE32-E72D297353CC}">
              <c16:uniqueId val="{00000014-AE5E-4285-802F-6F86EF67A85E}"/>
            </c:ext>
          </c:extLst>
        </c:ser>
        <c:dLbls>
          <c:showLegendKey val="0"/>
          <c:showVal val="0"/>
          <c:showCatName val="0"/>
          <c:showSerName val="0"/>
          <c:showPercent val="0"/>
          <c:showBubbleSize val="0"/>
        </c:dLbls>
        <c:marker val="1"/>
        <c:smooth val="0"/>
        <c:axId val="94179328"/>
        <c:axId val="94180864"/>
      </c:lineChart>
      <c:catAx>
        <c:axId val="94179328"/>
        <c:scaling>
          <c:orientation val="minMax"/>
        </c:scaling>
        <c:delete val="0"/>
        <c:axPos val="b"/>
        <c:numFmt formatCode="General" sourceLinked="0"/>
        <c:majorTickMark val="out"/>
        <c:minorTickMark val="none"/>
        <c:tickLblPos val="nextTo"/>
        <c:crossAx val="94180864"/>
        <c:crosses val="autoZero"/>
        <c:auto val="1"/>
        <c:lblAlgn val="ctr"/>
        <c:lblOffset val="100"/>
        <c:noMultiLvlLbl val="0"/>
      </c:catAx>
      <c:valAx>
        <c:axId val="94180864"/>
        <c:scaling>
          <c:orientation val="minMax"/>
          <c:max val="1"/>
        </c:scaling>
        <c:delete val="0"/>
        <c:axPos val="l"/>
        <c:numFmt formatCode="0%" sourceLinked="1"/>
        <c:majorTickMark val="out"/>
        <c:minorTickMark val="none"/>
        <c:tickLblPos val="nextTo"/>
        <c:crossAx val="94179328"/>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3 NEW'!$B$1</c:f>
              <c:strCache>
                <c:ptCount val="1"/>
                <c:pt idx="0">
                  <c:v>Narcan Counseling</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2.8946178199909571E-2"/>
                  <c:y val="-3.8251366120218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AD-4723-A5A5-5A78BCE83DD6}"/>
                </c:ext>
              </c:extLst>
            </c:dLbl>
            <c:dLbl>
              <c:idx val="1"/>
              <c:layout>
                <c:manualLayout>
                  <c:x val="-3.2564450474898234E-2"/>
                  <c:y val="-4.0983606557377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AD-4723-A5A5-5A78BCE83DD6}"/>
                </c:ext>
              </c:extLst>
            </c:dLbl>
            <c:dLbl>
              <c:idx val="2"/>
              <c:layout>
                <c:manualLayout>
                  <c:x val="-3.4373586612392613E-2"/>
                  <c:y val="-4.0983606557377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AD-4723-A5A5-5A78BCE83DD6}"/>
                </c:ext>
              </c:extLst>
            </c:dLbl>
            <c:dLbl>
              <c:idx val="3"/>
              <c:layout>
                <c:manualLayout>
                  <c:x val="-3.799185888738129E-2"/>
                  <c:y val="-3.005464480874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AD-4723-A5A5-5A78BCE83DD6}"/>
                </c:ext>
              </c:extLst>
            </c:dLbl>
            <c:dLbl>
              <c:idx val="4"/>
              <c:layout>
                <c:manualLayout>
                  <c:x val="-2.3518769787426504E-2"/>
                  <c:y val="-3.8251366120218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AD-4723-A5A5-5A78BCE83DD6}"/>
                </c:ext>
              </c:extLst>
            </c:dLbl>
            <c:dLbl>
              <c:idx val="5"/>
              <c:layout>
                <c:manualLayout>
                  <c:x val="-3.2564450474898234E-2"/>
                  <c:y val="-3.005464480874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AD-4723-A5A5-5A78BCE83DD6}"/>
                </c:ext>
              </c:extLst>
            </c:dLbl>
            <c:dLbl>
              <c:idx val="6"/>
              <c:layout>
                <c:manualLayout>
                  <c:x val="-3.6182722749886931E-2"/>
                  <c:y val="-2.4590163934426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AD-4723-A5A5-5A78BCE83DD6}"/>
                </c:ext>
              </c:extLst>
            </c:dLbl>
            <c:dLbl>
              <c:idx val="7"/>
              <c:layout>
                <c:manualLayout>
                  <c:x val="-3.799185888738129E-2"/>
                  <c:y val="-3.005464480874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AD-4723-A5A5-5A78BCE83DD6}"/>
                </c:ext>
              </c:extLst>
            </c:dLbl>
            <c:dLbl>
              <c:idx val="8"/>
              <c:layout>
                <c:manualLayout>
                  <c:x val="-3.6182722749886931E-2"/>
                  <c:y val="-3.005464480874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AD-4723-A5A5-5A78BCE83DD6}"/>
                </c:ext>
              </c:extLst>
            </c:dLbl>
            <c:dLbl>
              <c:idx val="9"/>
              <c:layout>
                <c:manualLayout>
                  <c:x val="-3.2564450474898234E-2"/>
                  <c:y val="-3.2786885245901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AD-4723-A5A5-5A78BCE83DD6}"/>
                </c:ext>
              </c:extLst>
            </c:dLbl>
            <c:dLbl>
              <c:idx val="10"/>
              <c:layout>
                <c:manualLayout>
                  <c:x val="-2.7137042062415219E-2"/>
                  <c:y val="-4.6448087431694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AD-4723-A5A5-5A78BCE83DD6}"/>
                </c:ext>
              </c:extLst>
            </c:dLbl>
            <c:dLbl>
              <c:idx val="11"/>
              <c:layout>
                <c:manualLayout>
                  <c:x val="-3.2564450474898234E-2"/>
                  <c:y val="-3.8251366120218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0AD-4723-A5A5-5A78BCE83DD6}"/>
                </c:ext>
              </c:extLst>
            </c:dLbl>
            <c:dLbl>
              <c:idx val="12"/>
              <c:layout>
                <c:manualLayout>
                  <c:x val="-2.5327905924920853E-2"/>
                  <c:y val="-3.8251366120218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AD-4723-A5A5-5A78BCE83DD6}"/>
                </c:ext>
              </c:extLst>
            </c:dLbl>
            <c:dLbl>
              <c:idx val="13"/>
              <c:layout>
                <c:manualLayout>
                  <c:x val="-2.1709633649932156E-2"/>
                  <c:y val="-4.9180327868852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0AD-4723-A5A5-5A78BCE83DD6}"/>
                </c:ext>
              </c:extLst>
            </c:dLbl>
            <c:dLbl>
              <c:idx val="14"/>
              <c:layout>
                <c:manualLayout>
                  <c:x val="-1.6282225237449252E-2"/>
                  <c:y val="-4.0983606557377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0AD-4723-A5A5-5A78BCE83DD6}"/>
                </c:ext>
              </c:extLst>
            </c:dLbl>
            <c:dLbl>
              <c:idx val="15"/>
              <c:layout>
                <c:manualLayout>
                  <c:x val="-2.5327905924920849E-2"/>
                  <c:y val="-4.6448087431693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0AD-4723-A5A5-5A78BCE83DD6}"/>
                </c:ext>
              </c:extLst>
            </c:dLbl>
            <c:dLbl>
              <c:idx val="17"/>
              <c:layout>
                <c:manualLayout>
                  <c:x val="-9.0456806874717327E-3"/>
                  <c:y val="-2.4590163934426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0AD-4723-A5A5-5A78BCE83DD6}"/>
                </c:ext>
              </c:extLst>
            </c:dLbl>
            <c:dLbl>
              <c:idx val="18"/>
              <c:layout>
                <c:manualLayout>
                  <c:x val="-5.4274084124830389E-3"/>
                  <c:y val="-1.6393442622950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0AD-4723-A5A5-5A78BCE83D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3 NEW'!$A$2:$A$27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3 NEW'!$B$2:$B$27</c:f>
              <c:numCache>
                <c:formatCode>0%</c:formatCode>
                <c:ptCount val="26"/>
                <c:pt idx="0">
                  <c:v>2.3699999999999999E-2</c:v>
                </c:pt>
                <c:pt idx="1">
                  <c:v>1.1900000000000001E-2</c:v>
                </c:pt>
                <c:pt idx="2">
                  <c:v>5.9799999999999999E-2</c:v>
                </c:pt>
                <c:pt idx="3">
                  <c:v>0.1222</c:v>
                </c:pt>
                <c:pt idx="4">
                  <c:v>6.7400000000000002E-2</c:v>
                </c:pt>
                <c:pt idx="5">
                  <c:v>0.1148</c:v>
                </c:pt>
                <c:pt idx="6">
                  <c:v>0.16900000000000001</c:v>
                </c:pt>
                <c:pt idx="7">
                  <c:v>0.18640000000000001</c:v>
                </c:pt>
                <c:pt idx="8">
                  <c:v>0.2097</c:v>
                </c:pt>
                <c:pt idx="9">
                  <c:v>0.16420000000000001</c:v>
                </c:pt>
                <c:pt idx="10">
                  <c:v>0.22409999999999999</c:v>
                </c:pt>
                <c:pt idx="11">
                  <c:v>0.21049999999999999</c:v>
                </c:pt>
                <c:pt idx="12">
                  <c:v>0.25</c:v>
                </c:pt>
                <c:pt idx="13">
                  <c:v>0.16070000000000001</c:v>
                </c:pt>
                <c:pt idx="14">
                  <c:v>0.2034</c:v>
                </c:pt>
                <c:pt idx="15">
                  <c:v>0.16950000000000001</c:v>
                </c:pt>
                <c:pt idx="16">
                  <c:v>0.47270000000000001</c:v>
                </c:pt>
                <c:pt idx="17">
                  <c:v>0.2576</c:v>
                </c:pt>
                <c:pt idx="18">
                  <c:v>0.2727</c:v>
                </c:pt>
                <c:pt idx="19">
                  <c:v>0.2344</c:v>
                </c:pt>
                <c:pt idx="20">
                  <c:v>0.32140000000000002</c:v>
                </c:pt>
                <c:pt idx="21">
                  <c:v>0.41820000000000002</c:v>
                </c:pt>
                <c:pt idx="22">
                  <c:v>0.44189999999999996</c:v>
                </c:pt>
                <c:pt idx="23">
                  <c:v>0.40539999999999998</c:v>
                </c:pt>
                <c:pt idx="24">
                  <c:v>0.4667</c:v>
                </c:pt>
                <c:pt idx="25">
                  <c:v>0.47060000000000002</c:v>
                </c:pt>
              </c:numCache>
            </c:numRef>
          </c:val>
          <c:smooth val="0"/>
          <c:extLst>
            <c:ext xmlns:c16="http://schemas.microsoft.com/office/drawing/2014/chart" uri="{C3380CC4-5D6E-409C-BE32-E72D297353CC}">
              <c16:uniqueId val="{00000012-F0AD-4723-A5A5-5A78BCE83DD6}"/>
            </c:ext>
          </c:extLst>
        </c:ser>
        <c:ser>
          <c:idx val="1"/>
          <c:order val="1"/>
          <c:tx>
            <c:strRef>
              <c:f>'Report 3 NEW'!$C$1</c:f>
              <c:strCache>
                <c:ptCount val="1"/>
                <c:pt idx="0">
                  <c:v>Goal</c:v>
                </c:pt>
              </c:strCache>
            </c:strRef>
          </c:tx>
          <c:spPr>
            <a:ln w="28575" cap="rnd">
              <a:solidFill>
                <a:srgbClr val="C00000"/>
              </a:solidFill>
              <a:prstDash val="dash"/>
              <a:round/>
            </a:ln>
            <a:effectLst/>
          </c:spPr>
          <c:marker>
            <c:symbol val="none"/>
          </c:marker>
          <c:cat>
            <c:strRef>
              <c:f>'Report 3 NEW'!$A$2:$A$27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3 NEW'!$C$2:$C$27</c:f>
              <c:numCache>
                <c:formatCode>0%</c:formatCode>
                <c:ptCount val="26"/>
                <c:pt idx="0">
                  <c:v>0.6</c:v>
                </c:pt>
                <c:pt idx="1">
                  <c:v>0.6</c:v>
                </c:pt>
                <c:pt idx="2">
                  <c:v>0.6</c:v>
                </c:pt>
                <c:pt idx="3">
                  <c:v>0.6</c:v>
                </c:pt>
                <c:pt idx="4">
                  <c:v>0.6</c:v>
                </c:pt>
                <c:pt idx="5">
                  <c:v>0.6</c:v>
                </c:pt>
                <c:pt idx="6">
                  <c:v>0.6</c:v>
                </c:pt>
                <c:pt idx="7">
                  <c:v>0.6</c:v>
                </c:pt>
                <c:pt idx="8">
                  <c:v>0.6</c:v>
                </c:pt>
                <c:pt idx="9">
                  <c:v>0.6</c:v>
                </c:pt>
                <c:pt idx="10">
                  <c:v>0.6</c:v>
                </c:pt>
                <c:pt idx="11">
                  <c:v>0.6</c:v>
                </c:pt>
                <c:pt idx="12">
                  <c:v>0.6</c:v>
                </c:pt>
                <c:pt idx="13">
                  <c:v>0.6</c:v>
                </c:pt>
                <c:pt idx="14">
                  <c:v>0.6</c:v>
                </c:pt>
                <c:pt idx="15">
                  <c:v>0.6</c:v>
                </c:pt>
                <c:pt idx="16">
                  <c:v>0.6</c:v>
                </c:pt>
                <c:pt idx="17">
                  <c:v>0.6</c:v>
                </c:pt>
                <c:pt idx="18">
                  <c:v>0.6</c:v>
                </c:pt>
                <c:pt idx="19">
                  <c:v>0.6</c:v>
                </c:pt>
                <c:pt idx="20">
                  <c:v>0.6</c:v>
                </c:pt>
                <c:pt idx="21">
                  <c:v>0.6</c:v>
                </c:pt>
                <c:pt idx="22">
                  <c:v>0.6</c:v>
                </c:pt>
                <c:pt idx="23">
                  <c:v>0.6</c:v>
                </c:pt>
                <c:pt idx="24">
                  <c:v>0.6</c:v>
                </c:pt>
                <c:pt idx="25">
                  <c:v>0.6</c:v>
                </c:pt>
              </c:numCache>
            </c:numRef>
          </c:val>
          <c:smooth val="0"/>
          <c:extLst>
            <c:ext xmlns:c16="http://schemas.microsoft.com/office/drawing/2014/chart" uri="{C3380CC4-5D6E-409C-BE32-E72D297353CC}">
              <c16:uniqueId val="{00000013-F0AD-4723-A5A5-5A78BCE83DD6}"/>
            </c:ext>
          </c:extLst>
        </c:ser>
        <c:dLbls>
          <c:showLegendKey val="0"/>
          <c:showVal val="0"/>
          <c:showCatName val="0"/>
          <c:showSerName val="0"/>
          <c:showPercent val="0"/>
          <c:showBubbleSize val="0"/>
        </c:dLbls>
        <c:marker val="1"/>
        <c:smooth val="0"/>
        <c:axId val="106806272"/>
        <c:axId val="106705664"/>
      </c:lineChart>
      <c:catAx>
        <c:axId val="10680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05664"/>
        <c:crosses val="autoZero"/>
        <c:auto val="1"/>
        <c:lblAlgn val="ctr"/>
        <c:lblOffset val="100"/>
        <c:noMultiLvlLbl val="0"/>
      </c:catAx>
      <c:valAx>
        <c:axId val="10670566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8062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ILPQC MNO OB:</a:t>
            </a:r>
          </a:p>
          <a:p>
            <a:pPr>
              <a:defRPr sz="1400" b="1" i="0" u="none" strike="noStrike" kern="1200" spc="0" baseline="0">
                <a:solidFill>
                  <a:schemeClr val="tx1">
                    <a:lumMod val="65000"/>
                    <a:lumOff val="35000"/>
                  </a:schemeClr>
                </a:solidFill>
                <a:latin typeface="+mn-lt"/>
                <a:ea typeface="+mn-ea"/>
                <a:cs typeface="+mn-cs"/>
              </a:defRPr>
            </a:pPr>
            <a:r>
              <a:rPr lang="en-US" b="1"/>
              <a:t>Percent of Women</a:t>
            </a:r>
            <a:r>
              <a:rPr lang="en-US" b="1" baseline="0"/>
              <a:t> with OUD who Received Hep C Screening, Documented Prenatally or Prior to Delivery</a:t>
            </a:r>
          </a:p>
          <a:p>
            <a:pPr>
              <a:defRPr sz="1400" b="1" i="0" u="none" strike="noStrike" kern="1200" spc="0" baseline="0">
                <a:solidFill>
                  <a:schemeClr val="tx1">
                    <a:lumMod val="65000"/>
                    <a:lumOff val="35000"/>
                  </a:schemeClr>
                </a:solidFill>
                <a:latin typeface="+mn-lt"/>
                <a:ea typeface="+mn-ea"/>
                <a:cs typeface="+mn-cs"/>
              </a:defRPr>
            </a:pPr>
            <a:r>
              <a:rPr lang="en-US" b="1" baseline="0"/>
              <a:t>All Hospitals, 2018-2019</a:t>
            </a:r>
            <a:endParaRPr lang="en-US" b="1"/>
          </a:p>
        </c:rich>
      </c:tx>
      <c:overlay val="0"/>
      <c:spPr>
        <a:noFill/>
        <a:ln>
          <a:noFill/>
        </a:ln>
        <a:effectLst/>
      </c:spPr>
    </c:title>
    <c:autoTitleDeleted val="0"/>
    <c:plotArea>
      <c:layout/>
      <c:lineChart>
        <c:grouping val="standard"/>
        <c:varyColors val="0"/>
        <c:ser>
          <c:idx val="0"/>
          <c:order val="0"/>
          <c:tx>
            <c:strRef>
              <c:f>'Report 6 NEW'!$B$1</c:f>
              <c:strCache>
                <c:ptCount val="1"/>
                <c:pt idx="0">
                  <c:v>Hep C Screening</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2.8946178199909571E-2"/>
                  <c:y val="-3.8251366120218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F2-45B0-9A07-B7EB529C2312}"/>
                </c:ext>
              </c:extLst>
            </c:dLbl>
            <c:dLbl>
              <c:idx val="1"/>
              <c:layout>
                <c:manualLayout>
                  <c:x val="-3.2564450474898234E-2"/>
                  <c:y val="-4.0983606557377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F2-45B0-9A07-B7EB529C2312}"/>
                </c:ext>
              </c:extLst>
            </c:dLbl>
            <c:dLbl>
              <c:idx val="2"/>
              <c:layout>
                <c:manualLayout>
                  <c:x val="-3.4373586612392613E-2"/>
                  <c:y val="-4.0983606557377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F2-45B0-9A07-B7EB529C2312}"/>
                </c:ext>
              </c:extLst>
            </c:dLbl>
            <c:dLbl>
              <c:idx val="3"/>
              <c:layout>
                <c:manualLayout>
                  <c:x val="-3.799185888738129E-2"/>
                  <c:y val="-3.005464480874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F2-45B0-9A07-B7EB529C2312}"/>
                </c:ext>
              </c:extLst>
            </c:dLbl>
            <c:dLbl>
              <c:idx val="4"/>
              <c:layout>
                <c:manualLayout>
                  <c:x val="-2.3518769787426504E-2"/>
                  <c:y val="-3.8251366120218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F2-45B0-9A07-B7EB529C2312}"/>
                </c:ext>
              </c:extLst>
            </c:dLbl>
            <c:dLbl>
              <c:idx val="5"/>
              <c:layout>
                <c:manualLayout>
                  <c:x val="-3.2564450474898234E-2"/>
                  <c:y val="-3.005464480874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F2-45B0-9A07-B7EB529C2312}"/>
                </c:ext>
              </c:extLst>
            </c:dLbl>
            <c:dLbl>
              <c:idx val="6"/>
              <c:layout>
                <c:manualLayout>
                  <c:x val="-3.6182722749886931E-2"/>
                  <c:y val="-2.4590163934426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F2-45B0-9A07-B7EB529C2312}"/>
                </c:ext>
              </c:extLst>
            </c:dLbl>
            <c:dLbl>
              <c:idx val="7"/>
              <c:layout>
                <c:manualLayout>
                  <c:x val="-3.799185888738129E-2"/>
                  <c:y val="-3.005464480874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F2-45B0-9A07-B7EB529C2312}"/>
                </c:ext>
              </c:extLst>
            </c:dLbl>
            <c:dLbl>
              <c:idx val="8"/>
              <c:layout>
                <c:manualLayout>
                  <c:x val="-3.6182722749886931E-2"/>
                  <c:y val="-3.005464480874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8F2-45B0-9A07-B7EB529C2312}"/>
                </c:ext>
              </c:extLst>
            </c:dLbl>
            <c:dLbl>
              <c:idx val="9"/>
              <c:layout>
                <c:manualLayout>
                  <c:x val="-3.2564450474898234E-2"/>
                  <c:y val="-3.2786885245901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F2-45B0-9A07-B7EB529C2312}"/>
                </c:ext>
              </c:extLst>
            </c:dLbl>
            <c:dLbl>
              <c:idx val="10"/>
              <c:layout>
                <c:manualLayout>
                  <c:x val="-4.1610131162369959E-2"/>
                  <c:y val="-3.0054644808743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F2-45B0-9A07-B7EB529C2312}"/>
                </c:ext>
              </c:extLst>
            </c:dLbl>
            <c:dLbl>
              <c:idx val="11"/>
              <c:layout>
                <c:manualLayout>
                  <c:x val="-3.0755314337403892E-2"/>
                  <c:y val="-3.5519125683060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F2-45B0-9A07-B7EB529C2312}"/>
                </c:ext>
              </c:extLst>
            </c:dLbl>
            <c:dLbl>
              <c:idx val="13"/>
              <c:layout>
                <c:manualLayout>
                  <c:x val="-1.38448774033142E-2"/>
                  <c:y val="-3.5519101778944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8F2-45B0-9A07-B7EB529C2312}"/>
                </c:ext>
              </c:extLst>
            </c:dLbl>
            <c:dLbl>
              <c:idx val="14"/>
              <c:layout>
                <c:manualLayout>
                  <c:x val="-1.5151513143042878E-2"/>
                  <c:y val="-3.439153439153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8F2-45B0-9A07-B7EB529C23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6 NEW'!$A$2:$A$26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6 NEW'!$B$2:$B$26</c:f>
              <c:numCache>
                <c:formatCode>0%</c:formatCode>
                <c:ptCount val="25"/>
                <c:pt idx="0">
                  <c:v>0.40620000000000001</c:v>
                </c:pt>
                <c:pt idx="1">
                  <c:v>0.3977</c:v>
                </c:pt>
                <c:pt idx="2">
                  <c:v>0.49569999999999997</c:v>
                </c:pt>
                <c:pt idx="3">
                  <c:v>0.44790000000000002</c:v>
                </c:pt>
                <c:pt idx="4">
                  <c:v>0.40429999999999999</c:v>
                </c:pt>
                <c:pt idx="5">
                  <c:v>0.49209999999999998</c:v>
                </c:pt>
                <c:pt idx="6">
                  <c:v>0.48609999999999998</c:v>
                </c:pt>
                <c:pt idx="7">
                  <c:v>0.42670000000000002</c:v>
                </c:pt>
                <c:pt idx="8">
                  <c:v>0.43280000000000002</c:v>
                </c:pt>
                <c:pt idx="9">
                  <c:v>0.40279999999999999</c:v>
                </c:pt>
                <c:pt idx="10">
                  <c:v>0.58330000000000004</c:v>
                </c:pt>
                <c:pt idx="11">
                  <c:v>0.57140000000000002</c:v>
                </c:pt>
                <c:pt idx="12">
                  <c:v>0.64290000000000003</c:v>
                </c:pt>
                <c:pt idx="13">
                  <c:v>0.55000000000000004</c:v>
                </c:pt>
                <c:pt idx="14">
                  <c:v>0.56669999999999998</c:v>
                </c:pt>
                <c:pt idx="15">
                  <c:v>0.43330000000000002</c:v>
                </c:pt>
                <c:pt idx="16">
                  <c:v>0.65569999999999995</c:v>
                </c:pt>
                <c:pt idx="17">
                  <c:v>0.55559999999999998</c:v>
                </c:pt>
                <c:pt idx="18">
                  <c:v>0.64910000000000001</c:v>
                </c:pt>
                <c:pt idx="19">
                  <c:v>0.58330000000000004</c:v>
                </c:pt>
                <c:pt idx="20">
                  <c:v>0.71430000000000005</c:v>
                </c:pt>
                <c:pt idx="21">
                  <c:v>0.6341</c:v>
                </c:pt>
                <c:pt idx="22">
                  <c:v>0.68</c:v>
                </c:pt>
                <c:pt idx="23">
                  <c:v>0.57999999999999996</c:v>
                </c:pt>
                <c:pt idx="24">
                  <c:v>0.72</c:v>
                </c:pt>
              </c:numCache>
            </c:numRef>
          </c:val>
          <c:smooth val="0"/>
          <c:extLst>
            <c:ext xmlns:c16="http://schemas.microsoft.com/office/drawing/2014/chart" uri="{C3380CC4-5D6E-409C-BE32-E72D297353CC}">
              <c16:uniqueId val="{0000000E-28F2-45B0-9A07-B7EB529C2312}"/>
            </c:ext>
          </c:extLst>
        </c:ser>
        <c:ser>
          <c:idx val="1"/>
          <c:order val="1"/>
          <c:tx>
            <c:strRef>
              <c:f>'Report 6 NEW'!$C$1</c:f>
              <c:strCache>
                <c:ptCount val="1"/>
                <c:pt idx="0">
                  <c:v>Goal</c:v>
                </c:pt>
              </c:strCache>
            </c:strRef>
          </c:tx>
          <c:spPr>
            <a:ln w="28575" cap="rnd">
              <a:solidFill>
                <a:srgbClr val="C00000"/>
              </a:solidFill>
              <a:prstDash val="dash"/>
              <a:round/>
            </a:ln>
            <a:effectLst/>
          </c:spPr>
          <c:marker>
            <c:symbol val="none"/>
          </c:marker>
          <c:cat>
            <c:strRef>
              <c:f>'Report 6 NEW'!$A$2:$A$26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6 NEW'!$C$2:$C$26</c:f>
              <c:numCache>
                <c:formatCode>0%</c:formatCode>
                <c:ptCount val="25"/>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numCache>
            </c:numRef>
          </c:val>
          <c:smooth val="0"/>
          <c:extLst>
            <c:ext xmlns:c16="http://schemas.microsoft.com/office/drawing/2014/chart" uri="{C3380CC4-5D6E-409C-BE32-E72D297353CC}">
              <c16:uniqueId val="{0000000F-28F2-45B0-9A07-B7EB529C2312}"/>
            </c:ext>
          </c:extLst>
        </c:ser>
        <c:dLbls>
          <c:showLegendKey val="0"/>
          <c:showVal val="0"/>
          <c:showCatName val="0"/>
          <c:showSerName val="0"/>
          <c:showPercent val="0"/>
          <c:showBubbleSize val="0"/>
        </c:dLbls>
        <c:marker val="1"/>
        <c:smooth val="0"/>
        <c:axId val="107388928"/>
        <c:axId val="107390464"/>
      </c:lineChart>
      <c:catAx>
        <c:axId val="10738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90464"/>
        <c:crosses val="autoZero"/>
        <c:auto val="1"/>
        <c:lblAlgn val="ctr"/>
        <c:lblOffset val="100"/>
        <c:noMultiLvlLbl val="0"/>
      </c:catAx>
      <c:valAx>
        <c:axId val="10739046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889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8 NEW'!$B$1</c:f>
              <c:strCache>
                <c:ptCount val="1"/>
                <c:pt idx="0">
                  <c:v>OUD &amp; NAS</c:v>
                </c:pt>
              </c:strCache>
            </c:strRef>
          </c:tx>
          <c:marker>
            <c:symbol val="circle"/>
            <c:size val="7"/>
          </c:marker>
          <c:dLbls>
            <c:dLbl>
              <c:idx val="0"/>
              <c:layout>
                <c:manualLayout>
                  <c:x val="-7.9207912558622445E-3"/>
                  <c:y val="-6.4407651210854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4E-4CE1-88DA-8CE5C7CFCEE0}"/>
                </c:ext>
              </c:extLst>
            </c:dLbl>
            <c:dLbl>
              <c:idx val="1"/>
              <c:layout>
                <c:manualLayout>
                  <c:x val="-2.5415444770283596E-2"/>
                  <c:y val="-4.4395111364146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4E-4CE1-88DA-8CE5C7CFCEE0}"/>
                </c:ext>
              </c:extLst>
            </c:dLbl>
            <c:dLbl>
              <c:idx val="2"/>
              <c:layout>
                <c:manualLayout>
                  <c:x val="-1.9550342130987303E-2"/>
                  <c:y val="-4.143543727320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4E-4CE1-88DA-8CE5C7CFCEE0}"/>
                </c:ext>
              </c:extLst>
            </c:dLbl>
            <c:dLbl>
              <c:idx val="4"/>
              <c:layout>
                <c:manualLayout>
                  <c:x val="-1.3856811253136921E-2"/>
                  <c:y val="-3.4188034188034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4E-4CE1-88DA-8CE5C7CFCEE0}"/>
                </c:ext>
              </c:extLst>
            </c:dLbl>
            <c:dLbl>
              <c:idx val="5"/>
              <c:layout>
                <c:manualLayout>
                  <c:x val="-9.2378741687581239E-3"/>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4E-4CE1-88DA-8CE5C7CFCEE0}"/>
                </c:ext>
              </c:extLst>
            </c:dLbl>
            <c:dLbl>
              <c:idx val="6"/>
              <c:layout>
                <c:manualLayout>
                  <c:x val="-2.4634331116687946E-2"/>
                  <c:y val="-2.9304029304029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4E-4CE1-88DA-8CE5C7CFCEE0}"/>
                </c:ext>
              </c:extLst>
            </c:dLbl>
            <c:dLbl>
              <c:idx val="7"/>
              <c:layout>
                <c:manualLayout>
                  <c:x val="-9.2378741687581239E-3"/>
                  <c:y val="-3.6630036630036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4E-4CE1-88DA-8CE5C7CFCEE0}"/>
                </c:ext>
              </c:extLst>
            </c:dLbl>
            <c:dLbl>
              <c:idx val="8"/>
              <c:layout>
                <c:manualLayout>
                  <c:x val="-9.240923131839468E-3"/>
                  <c:y val="-3.8897886412046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4E-4CE1-88DA-8CE5C7CFCEE0}"/>
                </c:ext>
              </c:extLst>
            </c:dLbl>
            <c:dLbl>
              <c:idx val="9"/>
              <c:layout>
                <c:manualLayout>
                  <c:x val="-1.5841582511724489E-2"/>
                  <c:y val="3.0253911653813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4E-4CE1-88DA-8CE5C7CFCEE0}"/>
                </c:ext>
              </c:extLst>
            </c:dLbl>
            <c:dLbl>
              <c:idx val="10"/>
              <c:layout>
                <c:manualLayout>
                  <c:x val="-1.0561055007816525E-2"/>
                  <c:y val="-3.6736892722487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4E-4CE1-88DA-8CE5C7CFCEE0}"/>
                </c:ext>
              </c:extLst>
            </c:dLbl>
            <c:dLbl>
              <c:idx val="11"/>
              <c:layout>
                <c:manualLayout>
                  <c:x val="-2.2442241891609791E-2"/>
                  <c:y val="-2.8092917964255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4E-4CE1-88DA-8CE5C7CFCEE0}"/>
                </c:ext>
              </c:extLst>
            </c:dLbl>
            <c:dLbl>
              <c:idx val="12"/>
              <c:layout>
                <c:manualLayout>
                  <c:x val="-1.3201318759770405E-2"/>
                  <c:y val="-3.2414905343371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4E-4CE1-88DA-8CE5C7CFCEE0}"/>
                </c:ext>
              </c:extLst>
            </c:dLbl>
            <c:dLbl>
              <c:idx val="13"/>
              <c:layout>
                <c:manualLayout>
                  <c:x val="-1.9801978139655608E-2"/>
                  <c:y val="-3.673689272248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4E-4CE1-88DA-8CE5C7CFCEE0}"/>
                </c:ext>
              </c:extLst>
            </c:dLbl>
            <c:dLbl>
              <c:idx val="14"/>
              <c:layout>
                <c:manualLayout>
                  <c:x val="-1.0561055007816324E-2"/>
                  <c:y val="-2.8092917964255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4E-4CE1-88DA-8CE5C7CFCEE0}"/>
                </c:ext>
              </c:extLst>
            </c:dLbl>
            <c:dLbl>
              <c:idx val="15"/>
              <c:layout>
                <c:manualLayout>
                  <c:x val="-3.1683165023448971E-2"/>
                  <c:y val="-5.18638485493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4E-4CE1-88DA-8CE5C7CFCEE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8 NEW'!$A$2:$A$26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8 NEW'!$B$2:$B$26</c:f>
              <c:numCache>
                <c:formatCode>0%</c:formatCode>
                <c:ptCount val="25"/>
                <c:pt idx="0">
                  <c:v>0.2034</c:v>
                </c:pt>
                <c:pt idx="1">
                  <c:v>0.37330000000000002</c:v>
                </c:pt>
                <c:pt idx="2">
                  <c:v>0.32</c:v>
                </c:pt>
                <c:pt idx="3">
                  <c:v>0.5</c:v>
                </c:pt>
                <c:pt idx="4">
                  <c:v>0.28720000000000001</c:v>
                </c:pt>
                <c:pt idx="5">
                  <c:v>0.28570000000000001</c:v>
                </c:pt>
                <c:pt idx="6">
                  <c:v>0.40279999999999999</c:v>
                </c:pt>
                <c:pt idx="7">
                  <c:v>0.46150000000000002</c:v>
                </c:pt>
                <c:pt idx="8">
                  <c:v>0.4627</c:v>
                </c:pt>
                <c:pt idx="9">
                  <c:v>0.47889999999999999</c:v>
                </c:pt>
                <c:pt idx="10">
                  <c:v>0.47460000000000002</c:v>
                </c:pt>
                <c:pt idx="11">
                  <c:v>0.60319999999999996</c:v>
                </c:pt>
                <c:pt idx="12">
                  <c:v>0.55359999999999998</c:v>
                </c:pt>
                <c:pt idx="13">
                  <c:v>0.51670000000000005</c:v>
                </c:pt>
                <c:pt idx="14">
                  <c:v>0.55000000000000004</c:v>
                </c:pt>
                <c:pt idx="15">
                  <c:v>0.4667</c:v>
                </c:pt>
                <c:pt idx="16">
                  <c:v>0.66069999999999995</c:v>
                </c:pt>
                <c:pt idx="17">
                  <c:v>0.50790000000000002</c:v>
                </c:pt>
                <c:pt idx="18">
                  <c:v>0.59650000000000003</c:v>
                </c:pt>
                <c:pt idx="19">
                  <c:v>0.56940000000000002</c:v>
                </c:pt>
                <c:pt idx="20">
                  <c:v>0.53969999999999996</c:v>
                </c:pt>
                <c:pt idx="21">
                  <c:v>0.63139999999999996</c:v>
                </c:pt>
                <c:pt idx="22">
                  <c:v>0.69569999999999999</c:v>
                </c:pt>
                <c:pt idx="23">
                  <c:v>0.63159999999999994</c:v>
                </c:pt>
                <c:pt idx="24">
                  <c:v>0.66670000000000007</c:v>
                </c:pt>
              </c:numCache>
            </c:numRef>
          </c:val>
          <c:smooth val="0"/>
          <c:extLst>
            <c:ext xmlns:c16="http://schemas.microsoft.com/office/drawing/2014/chart" uri="{C3380CC4-5D6E-409C-BE32-E72D297353CC}">
              <c16:uniqueId val="{0000000F-724E-4CE1-88DA-8CE5C7CFCEE0}"/>
            </c:ext>
          </c:extLst>
        </c:ser>
        <c:ser>
          <c:idx val="2"/>
          <c:order val="2"/>
          <c:tx>
            <c:strRef>
              <c:f>'Report 8 NEW'!$D$1</c:f>
              <c:strCache>
                <c:ptCount val="1"/>
                <c:pt idx="0">
                  <c:v>Maternal Participation in NAS Newborn Care</c:v>
                </c:pt>
              </c:strCache>
            </c:strRef>
          </c:tx>
          <c:marker>
            <c:symbol val="circle"/>
            <c:size val="7"/>
          </c:marker>
          <c:dLbls>
            <c:dLbl>
              <c:idx val="0"/>
              <c:layout>
                <c:manualLayout>
                  <c:x val="-5.9154381730788528E-3"/>
                  <c:y val="1.8038682127357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24E-4CE1-88DA-8CE5C7CFCEE0}"/>
                </c:ext>
              </c:extLst>
            </c:dLbl>
            <c:dLbl>
              <c:idx val="1"/>
              <c:layout>
                <c:manualLayout>
                  <c:x val="-1.5640273704789907E-2"/>
                  <c:y val="-3.5516089091317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24E-4CE1-88DA-8CE5C7CFCEE0}"/>
                </c:ext>
              </c:extLst>
            </c:dLbl>
            <c:dLbl>
              <c:idx val="2"/>
              <c:layout>
                <c:manualLayout>
                  <c:x val="-3.5190615835777136E-2"/>
                  <c:y val="-5.3274133636975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24E-4CE1-88DA-8CE5C7CFCEE0}"/>
                </c:ext>
              </c:extLst>
            </c:dLbl>
            <c:dLbl>
              <c:idx val="3"/>
              <c:layout>
                <c:manualLayout>
                  <c:x val="-2.7713622506274231E-2"/>
                  <c:y val="-2.9304029304029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24E-4CE1-88DA-8CE5C7CFCEE0}"/>
                </c:ext>
              </c:extLst>
            </c:dLbl>
            <c:dLbl>
              <c:idx val="4"/>
              <c:layout>
                <c:manualLayout>
                  <c:x val="-1.3856811253136921E-2"/>
                  <c:y val="2.9304029304029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24E-4CE1-88DA-8CE5C7CFCEE0}"/>
                </c:ext>
              </c:extLst>
            </c:dLbl>
            <c:dLbl>
              <c:idx val="5"/>
              <c:layout>
                <c:manualLayout>
                  <c:x val="-3.695149667503219E-2"/>
                  <c:y val="-4.884004884004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24E-4CE1-88DA-8CE5C7CFCEE0}"/>
                </c:ext>
              </c:extLst>
            </c:dLbl>
            <c:dLbl>
              <c:idx val="6"/>
              <c:layout>
                <c:manualLayout>
                  <c:x val="-9.2378741687579053E-3"/>
                  <c:y val="-2.197802197802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24E-4CE1-88DA-8CE5C7CFCEE0}"/>
                </c:ext>
              </c:extLst>
            </c:dLbl>
            <c:dLbl>
              <c:idx val="7"/>
              <c:layout>
                <c:manualLayout>
                  <c:x val="0"/>
                  <c:y val="9.76800976800976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24E-4CE1-88DA-8CE5C7CFCEE0}"/>
                </c:ext>
              </c:extLst>
            </c:dLbl>
            <c:dLbl>
              <c:idx val="8"/>
              <c:layout>
                <c:manualLayout>
                  <c:x val="0"/>
                  <c:y val="2.3770930585139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24E-4CE1-88DA-8CE5C7CFCEE0}"/>
                </c:ext>
              </c:extLst>
            </c:dLbl>
            <c:dLbl>
              <c:idx val="9"/>
              <c:layout>
                <c:manualLayout>
                  <c:x val="-1.1881186883793365E-2"/>
                  <c:y val="-3.0253911653813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24E-4CE1-88DA-8CE5C7CFCEE0}"/>
                </c:ext>
              </c:extLst>
            </c:dLbl>
            <c:dLbl>
              <c:idx val="10"/>
              <c:layout>
                <c:manualLayout>
                  <c:x val="-3.9603956279313183E-3"/>
                  <c:y val="-3.2414905343371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24E-4CE1-88DA-8CE5C7CFCEE0}"/>
                </c:ext>
              </c:extLst>
            </c:dLbl>
            <c:dLbl>
              <c:idx val="11"/>
              <c:layout>
                <c:manualLayout>
                  <c:x val="-1.5841582511724489E-2"/>
                  <c:y val="3.8897886412046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24E-4CE1-88DA-8CE5C7CFCEE0}"/>
                </c:ext>
              </c:extLst>
            </c:dLbl>
            <c:dLbl>
              <c:idx val="12"/>
              <c:layout>
                <c:manualLayout>
                  <c:x val="-2.376237376758673E-2"/>
                  <c:y val="3.2414905343371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24E-4CE1-88DA-8CE5C7CFCEE0}"/>
                </c:ext>
              </c:extLst>
            </c:dLbl>
            <c:dLbl>
              <c:idx val="13"/>
              <c:layout>
                <c:manualLayout>
                  <c:x val="-1.9801978139655608E-2"/>
                  <c:y val="3.2414905343371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24E-4CE1-88DA-8CE5C7CFCEE0}"/>
                </c:ext>
              </c:extLst>
            </c:dLbl>
            <c:dLbl>
              <c:idx val="15"/>
              <c:layout>
                <c:manualLayout>
                  <c:x val="-1.1881186883793365E-2"/>
                  <c:y val="3.241490534337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24E-4CE1-88DA-8CE5C7CFCEE0}"/>
                </c:ext>
              </c:extLst>
            </c:dLbl>
            <c:dLbl>
              <c:idx val="16"/>
              <c:layout>
                <c:manualLayout>
                  <c:x val="-1.5841582511724486E-2"/>
                  <c:y val="-2.593192427469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24E-4CE1-88DA-8CE5C7CFCEE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8 NEW'!$A$2:$A$26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8 NEW'!$D$2:$D$26</c:f>
              <c:numCache>
                <c:formatCode>0%</c:formatCode>
                <c:ptCount val="25"/>
                <c:pt idx="0">
                  <c:v>0.161</c:v>
                </c:pt>
                <c:pt idx="1">
                  <c:v>0.32</c:v>
                </c:pt>
                <c:pt idx="2">
                  <c:v>0.37</c:v>
                </c:pt>
                <c:pt idx="3">
                  <c:v>0.39019999999999999</c:v>
                </c:pt>
                <c:pt idx="4">
                  <c:v>0.27660000000000001</c:v>
                </c:pt>
                <c:pt idx="5">
                  <c:v>0.33329999999999999</c:v>
                </c:pt>
                <c:pt idx="6">
                  <c:v>0.36109999999999998</c:v>
                </c:pt>
                <c:pt idx="7">
                  <c:v>0.43080000000000002</c:v>
                </c:pt>
                <c:pt idx="8">
                  <c:v>0.44779999999999998</c:v>
                </c:pt>
                <c:pt idx="9">
                  <c:v>0.47889999999999999</c:v>
                </c:pt>
                <c:pt idx="10">
                  <c:v>0.37290000000000001</c:v>
                </c:pt>
                <c:pt idx="11">
                  <c:v>0.55559999999999998</c:v>
                </c:pt>
                <c:pt idx="12">
                  <c:v>0.46429999999999999</c:v>
                </c:pt>
                <c:pt idx="13">
                  <c:v>0.5111</c:v>
                </c:pt>
                <c:pt idx="14">
                  <c:v>0.4667</c:v>
                </c:pt>
                <c:pt idx="15">
                  <c:v>0.45</c:v>
                </c:pt>
                <c:pt idx="16">
                  <c:v>0.66069999999999995</c:v>
                </c:pt>
                <c:pt idx="17">
                  <c:v>0.47619999999999996</c:v>
                </c:pt>
                <c:pt idx="18">
                  <c:v>0.54390000000000005</c:v>
                </c:pt>
                <c:pt idx="19">
                  <c:v>0.52780000000000005</c:v>
                </c:pt>
                <c:pt idx="20">
                  <c:v>0.57140000000000002</c:v>
                </c:pt>
                <c:pt idx="21">
                  <c:v>0.65849999999999997</c:v>
                </c:pt>
                <c:pt idx="22">
                  <c:v>0.69569999999999999</c:v>
                </c:pt>
                <c:pt idx="23">
                  <c:v>0.5</c:v>
                </c:pt>
                <c:pt idx="24">
                  <c:v>0.63639999999999997</c:v>
                </c:pt>
              </c:numCache>
            </c:numRef>
          </c:val>
          <c:smooth val="0"/>
          <c:extLst>
            <c:ext xmlns:c16="http://schemas.microsoft.com/office/drawing/2014/chart" uri="{C3380CC4-5D6E-409C-BE32-E72D297353CC}">
              <c16:uniqueId val="{00000020-724E-4CE1-88DA-8CE5C7CFCEE0}"/>
            </c:ext>
          </c:extLst>
        </c:ser>
        <c:ser>
          <c:idx val="4"/>
          <c:order val="4"/>
          <c:tx>
            <c:strRef>
              <c:f>'Report 8 NEW'!$F$1</c:f>
              <c:strCache>
                <c:ptCount val="1"/>
                <c:pt idx="0">
                  <c:v>Goal</c:v>
                </c:pt>
              </c:strCache>
            </c:strRef>
          </c:tx>
          <c:spPr>
            <a:ln>
              <a:solidFill>
                <a:srgbClr val="C00000"/>
              </a:solidFill>
              <a:prstDash val="dash"/>
            </a:ln>
          </c:spPr>
          <c:marker>
            <c:symbol val="none"/>
          </c:marker>
          <c:cat>
            <c:strRef>
              <c:f>'Report 8 NEW'!$A$2:$A$26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8 NEW'!$F$2:$F$26</c:f>
              <c:numCache>
                <c:formatCode>0%</c:formatCode>
                <c:ptCount val="25"/>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numCache>
            </c:numRef>
          </c:val>
          <c:smooth val="0"/>
          <c:extLst>
            <c:ext xmlns:c16="http://schemas.microsoft.com/office/drawing/2014/chart" uri="{C3380CC4-5D6E-409C-BE32-E72D297353CC}">
              <c16:uniqueId val="{00000021-724E-4CE1-88DA-8CE5C7CFCEE0}"/>
            </c:ext>
          </c:extLst>
        </c:ser>
        <c:dLbls>
          <c:showLegendKey val="0"/>
          <c:showVal val="0"/>
          <c:showCatName val="0"/>
          <c:showSerName val="0"/>
          <c:showPercent val="0"/>
          <c:showBubbleSize val="0"/>
        </c:dLbls>
        <c:marker val="1"/>
        <c:smooth val="0"/>
        <c:axId val="115777536"/>
        <c:axId val="115779072"/>
        <c:extLst>
          <c:ext xmlns:c15="http://schemas.microsoft.com/office/drawing/2012/chart" uri="{02D57815-91ED-43cb-92C2-25804820EDAC}">
            <c15:filteredLineSeries>
              <c15:ser>
                <c:idx val="1"/>
                <c:order val="1"/>
                <c:tx>
                  <c:strRef>
                    <c:extLst>
                      <c:ext uri="{02D57815-91ED-43cb-92C2-25804820EDAC}">
                        <c15:formulaRef>
                          <c15:sqref>'Report 8 NEW'!$C$1</c15:sqref>
                        </c15:formulaRef>
                      </c:ext>
                    </c:extLst>
                    <c:strCache>
                      <c:ptCount val="1"/>
                      <c:pt idx="0">
                        <c:v>Breastfeeding for Eligible OENs</c:v>
                      </c:pt>
                    </c:strCache>
                  </c:strRef>
                </c:tx>
                <c:marker>
                  <c:symbol val="circle"/>
                  <c:size val="7"/>
                </c:marker>
                <c:dLbls>
                  <c:dLbl>
                    <c:idx val="0"/>
                    <c:layout>
                      <c:manualLayout>
                        <c:x val="-1.3685239491691105E-2"/>
                        <c:y val="-4.73547854550895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2-724E-4CE1-88DA-8CE5C7CFCEE0}"/>
                      </c:ext>
                    </c:extLst>
                  </c:dLbl>
                  <c:dLbl>
                    <c:idx val="1"/>
                    <c:layout>
                      <c:manualLayout>
                        <c:x val="-1.5640273704789907E-2"/>
                        <c:y val="-5.031445954603286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3-724E-4CE1-88DA-8CE5C7CFCEE0}"/>
                      </c:ext>
                    </c:extLst>
                  </c:dLbl>
                  <c:dLbl>
                    <c:idx val="2"/>
                    <c:layout>
                      <c:manualLayout>
                        <c:x val="0"/>
                        <c:y val="-3.255641500037404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4-724E-4CE1-88DA-8CE5C7CFCEE0}"/>
                      </c:ext>
                    </c:extLst>
                  </c:dLbl>
                  <c:dLbl>
                    <c:idx val="3"/>
                    <c:layout>
                      <c:manualLayout>
                        <c:x val="-2.463433111668805E-2"/>
                        <c:y val="-3.174603174603174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5-724E-4CE1-88DA-8CE5C7CFCEE0}"/>
                      </c:ext>
                    </c:extLst>
                  </c:dLbl>
                  <c:dLbl>
                    <c:idx val="4"/>
                    <c:layout>
                      <c:manualLayout>
                        <c:x val="-3.2332559590653072E-2"/>
                        <c:y val="-2.686202686202687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6-724E-4CE1-88DA-8CE5C7CFCEE0}"/>
                      </c:ext>
                    </c:extLst>
                  </c:dLbl>
                  <c:dLbl>
                    <c:idx val="5"/>
                    <c:layout>
                      <c:manualLayout>
                        <c:x val="-4.6189370843791383E-3"/>
                        <c:y val="2.442002442002445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7-724E-4CE1-88DA-8CE5C7CFCEE0}"/>
                      </c:ext>
                    </c:extLst>
                  </c:dLbl>
                  <c:dLbl>
                    <c:idx val="6"/>
                    <c:layout>
                      <c:manualLayout>
                        <c:x val="-9.2378741687581239E-3"/>
                        <c:y val="-1.465201465201465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8-724E-4CE1-88DA-8CE5C7CFCEE0}"/>
                      </c:ext>
                    </c:extLst>
                  </c:dLbl>
                  <c:dLbl>
                    <c:idx val="7"/>
                    <c:layout>
                      <c:manualLayout>
                        <c:x val="-1.5396456947931161E-3"/>
                        <c:y val="2.19780219780218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9-724E-4CE1-88DA-8CE5C7CFCEE0}"/>
                      </c:ext>
                    </c:extLst>
                  </c:dLbl>
                  <c:dLbl>
                    <c:idx val="8"/>
                    <c:layout>
                      <c:manualLayout>
                        <c:x val="0"/>
                        <c:y val="-1.296596213734859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A-724E-4CE1-88DA-8CE5C7CFCEE0}"/>
                      </c:ext>
                    </c:extLst>
                  </c:dLbl>
                  <c:dLbl>
                    <c:idx val="9"/>
                    <c:layout>
                      <c:manualLayout>
                        <c:x val="0"/>
                        <c:y val="-1.944894320602309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B-724E-4CE1-88DA-8CE5C7CFCEE0}"/>
                      </c:ext>
                    </c:extLst>
                  </c:dLbl>
                  <c:spPr>
                    <a:noFill/>
                    <a:ln>
                      <a:noFill/>
                    </a:ln>
                    <a:effectLst/>
                  </c:sp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'Report 8 NEW'!$A$2:$A$26</c15:sqref>
                        </c15:formulaRef>
                      </c:ext>
                    </c:extLst>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extLst>
                      <c:ext uri="{02D57815-91ED-43cb-92C2-25804820EDAC}">
                        <c15:formulaRef>
                          <c15:sqref>'Report 8 NEW'!$C$2:$C$12</c15:sqref>
                        </c15:formulaRef>
                      </c:ext>
                    </c:extLst>
                    <c:numCache>
                      <c:formatCode>General</c:formatCode>
                      <c:ptCount val="11"/>
                    </c:numCache>
                  </c:numRef>
                </c:val>
                <c:smooth val="0"/>
                <c:extLst>
                  <c:ext xmlns:c16="http://schemas.microsoft.com/office/drawing/2014/chart" uri="{C3380CC4-5D6E-409C-BE32-E72D297353CC}">
                    <c16:uniqueId val="{0000002C-724E-4CE1-88DA-8CE5C7CFCEE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'Report 8 NEW'!$E$1</c15:sqref>
                        </c15:formulaRef>
                      </c:ext>
                    </c:extLst>
                    <c:strCache>
                      <c:ptCount val="1"/>
                      <c:pt idx="0">
                        <c:v>All</c:v>
                      </c:pt>
                    </c:strCache>
                  </c:strRef>
                </c:tx>
                <c:marker>
                  <c:symbol val="circle"/>
                  <c:size val="7"/>
                </c:marker>
                <c:dLbls>
                  <c:dLbl>
                    <c:idx val="0"/>
                    <c:layout>
                      <c:manualLayout>
                        <c:x val="-1.3685239491691105E-2"/>
                        <c:y val="3.255641500037404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D-724E-4CE1-88DA-8CE5C7CFCEE0}"/>
                      </c:ext>
                    </c:extLst>
                  </c:dLbl>
                  <c:dLbl>
                    <c:idx val="1"/>
                    <c:layout>
                      <c:manualLayout>
                        <c:x val="-3.3235581622678471E-2"/>
                        <c:y val="3.8475763182260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E-724E-4CE1-88DA-8CE5C7CFCEE0}"/>
                      </c:ext>
                    </c:extLst>
                  </c:dLbl>
                  <c:dLbl>
                    <c:idx val="2"/>
                    <c:layout>
                      <c:manualLayout>
                        <c:x val="-2.9325513196480937E-2"/>
                        <c:y val="4.439511136414674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F-724E-4CE1-88DA-8CE5C7CFCEE0}"/>
                      </c:ext>
                    </c:extLst>
                  </c:dLbl>
                  <c:dLbl>
                    <c:idx val="3"/>
                    <c:layout>
                      <c:manualLayout>
                        <c:x val="-2.7713622506274214E-2"/>
                        <c:y val="2.930402930402939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0-724E-4CE1-88DA-8CE5C7CFCEE0}"/>
                      </c:ext>
                    </c:extLst>
                  </c:dLbl>
                  <c:dLbl>
                    <c:idx val="4"/>
                    <c:layout>
                      <c:manualLayout>
                        <c:x val="-1.6936102642722977E-2"/>
                        <c:y val="2.930402930402930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1-724E-4CE1-88DA-8CE5C7CFCEE0}"/>
                      </c:ext>
                    </c:extLst>
                  </c:dLbl>
                  <c:dLbl>
                    <c:idx val="5"/>
                    <c:layout>
                      <c:manualLayout>
                        <c:x val="-2.925326820106721E-2"/>
                        <c:y val="3.907203907203907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2-724E-4CE1-88DA-8CE5C7CFCEE0}"/>
                      </c:ext>
                    </c:extLst>
                  </c:dLbl>
                  <c:dLbl>
                    <c:idx val="6"/>
                    <c:layout>
                      <c:manualLayout>
                        <c:x val="-1.3856811253136921E-2"/>
                        <c:y val="3.174603174603174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3-724E-4CE1-88DA-8CE5C7CFCEE0}"/>
                      </c:ext>
                    </c:extLst>
                  </c:dLbl>
                  <c:dLbl>
                    <c:idx val="7"/>
                    <c:layout>
                      <c:manualLayout>
                        <c:x val="0"/>
                        <c:y val="2.4420024420024451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4-724E-4CE1-88DA-8CE5C7CFCEE0}"/>
                      </c:ext>
                    </c:extLst>
                  </c:dLbl>
                  <c:dLbl>
                    <c:idx val="8"/>
                    <c:layout>
                      <c:manualLayout>
                        <c:x val="0"/>
                        <c:y val="3.4575899032929881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5-724E-4CE1-88DA-8CE5C7CFCEE0}"/>
                      </c:ext>
                    </c:extLst>
                  </c:dLbl>
                  <c:dLbl>
                    <c:idx val="9"/>
                    <c:layout>
                      <c:manualLayout>
                        <c:x val="-1.0561055007816518E-2"/>
                        <c:y val="4.5380867480720281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6-724E-4CE1-88DA-8CE5C7CFCEE0}"/>
                      </c:ext>
                    </c:extLst>
                  </c:dLbl>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'Report 8 NEW'!$A$2:$A$26</c15:sqref>
                        </c15:formulaRef>
                      </c:ext>
                    </c:extLst>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extLst xmlns:c15="http://schemas.microsoft.com/office/drawing/2012/chart">
                      <c:ext xmlns:c15="http://schemas.microsoft.com/office/drawing/2012/chart" uri="{02D57815-91ED-43cb-92C2-25804820EDAC}">
                        <c15:formulaRef>
                          <c15:sqref>'Report 8 NEW'!$E$2:$E$12</c15:sqref>
                        </c15:formulaRef>
                      </c:ext>
                    </c:extLst>
                    <c:numCache>
                      <c:formatCode>General</c:formatCode>
                      <c:ptCount val="11"/>
                    </c:numCache>
                  </c:numRef>
                </c:val>
                <c:smooth val="0"/>
                <c:extLst xmlns:c15="http://schemas.microsoft.com/office/drawing/2012/chart">
                  <c:ext xmlns:c16="http://schemas.microsoft.com/office/drawing/2014/chart" uri="{C3380CC4-5D6E-409C-BE32-E72D297353CC}">
                    <c16:uniqueId val="{00000037-724E-4CE1-88DA-8CE5C7CFCEE0}"/>
                  </c:ext>
                </c:extLst>
              </c15:ser>
            </c15:filteredLineSeries>
          </c:ext>
        </c:extLst>
      </c:lineChart>
      <c:catAx>
        <c:axId val="115777536"/>
        <c:scaling>
          <c:orientation val="minMax"/>
        </c:scaling>
        <c:delete val="0"/>
        <c:axPos val="b"/>
        <c:numFmt formatCode="General" sourceLinked="0"/>
        <c:majorTickMark val="out"/>
        <c:minorTickMark val="none"/>
        <c:tickLblPos val="nextTo"/>
        <c:crossAx val="115779072"/>
        <c:crosses val="autoZero"/>
        <c:auto val="1"/>
        <c:lblAlgn val="ctr"/>
        <c:lblOffset val="100"/>
        <c:noMultiLvlLbl val="0"/>
      </c:catAx>
      <c:valAx>
        <c:axId val="115779072"/>
        <c:scaling>
          <c:orientation val="minMax"/>
          <c:max val="1"/>
          <c:min val="0"/>
        </c:scaling>
        <c:delete val="0"/>
        <c:axPos val="l"/>
        <c:numFmt formatCode="0%" sourceLinked="1"/>
        <c:majorTickMark val="out"/>
        <c:minorTickMark val="none"/>
        <c:tickLblPos val="nextTo"/>
        <c:crossAx val="115777536"/>
        <c:crosses val="autoZero"/>
        <c:crossBetween val="midCat"/>
      </c:valAx>
    </c:plotArea>
    <c:legend>
      <c:legendPos val="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'Structure-Provider Education'!$B$1</c:f>
              <c:strCache>
                <c:ptCount val="1"/>
                <c:pt idx="0">
                  <c:v>OB Providers</c:v>
                </c:pt>
              </c:strCache>
            </c:strRef>
          </c:tx>
          <c:marker>
            <c:symbol val="circle"/>
            <c:size val="5"/>
          </c:marker>
          <c:dLbls>
            <c:dLbl>
              <c:idx val="0"/>
              <c:layout>
                <c:manualLayout>
                  <c:x val="-7.8546882670594165E-3"/>
                  <c:y val="-6.0263646334961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B1-4E84-BDE4-CA195EE86622}"/>
                </c:ext>
              </c:extLst>
            </c:dLbl>
            <c:dLbl>
              <c:idx val="1"/>
              <c:layout>
                <c:manualLayout>
                  <c:x val="-3.5346097201767304E-2"/>
                  <c:y val="3.6158187800977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B1-4E84-BDE4-CA195EE86622}"/>
                </c:ext>
              </c:extLst>
            </c:dLbl>
            <c:dLbl>
              <c:idx val="2"/>
              <c:layout>
                <c:manualLayout>
                  <c:x val="-3.3382425135002378E-2"/>
                  <c:y val="3.9171370117725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B1-4E84-BDE4-CA195EE86622}"/>
                </c:ext>
              </c:extLst>
            </c:dLbl>
            <c:dLbl>
              <c:idx val="3"/>
              <c:layout>
                <c:manualLayout>
                  <c:x val="-3.1418753068237604E-2"/>
                  <c:y val="5.4237281701465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B1-4E84-BDE4-CA195EE86622}"/>
                </c:ext>
              </c:extLst>
            </c:dLbl>
            <c:dLbl>
              <c:idx val="4"/>
              <c:layout>
                <c:manualLayout>
                  <c:x val="-2.749140893470791E-2"/>
                  <c:y val="4.5197734751221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B1-4E84-BDE4-CA195EE86622}"/>
                </c:ext>
              </c:extLst>
            </c:dLbl>
            <c:dLbl>
              <c:idx val="5"/>
              <c:layout>
                <c:manualLayout>
                  <c:x val="-1.5709376534118805E-2"/>
                  <c:y val="4.8210917067969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B1-4E84-BDE4-CA195EE86622}"/>
                </c:ext>
              </c:extLst>
            </c:dLbl>
            <c:dLbl>
              <c:idx val="6"/>
              <c:layout>
                <c:manualLayout>
                  <c:x val="-2.1600392734413488E-2"/>
                  <c:y val="5.1224099384717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EB1-4E84-BDE4-CA195EE86622}"/>
                </c:ext>
              </c:extLst>
            </c:dLbl>
            <c:dLbl>
              <c:idx val="7"/>
              <c:layout>
                <c:manualLayout>
                  <c:x val="-5.8910162002945524E-3"/>
                  <c:y val="4.8210917067969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B1-4E84-BDE4-CA195EE86622}"/>
                </c:ext>
              </c:extLst>
            </c:dLbl>
            <c:dLbl>
              <c:idx val="8"/>
              <c:layout>
                <c:manualLayout>
                  <c:x val="-9.8183603338242546E-3"/>
                  <c:y val="4.8210917067969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EB1-4E84-BDE4-CA195EE86622}"/>
                </c:ext>
              </c:extLst>
            </c:dLbl>
            <c:dLbl>
              <c:idx val="9"/>
              <c:layout>
                <c:manualLayout>
                  <c:x val="-1.1782032400589245E-2"/>
                  <c:y val="3.9171370117725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B1-4E84-BDE4-CA195EE86622}"/>
                </c:ext>
              </c:extLst>
            </c:dLbl>
            <c:dLbl>
              <c:idx val="10"/>
              <c:layout>
                <c:manualLayout>
                  <c:x val="-9.5238083334823944E-3"/>
                  <c:y val="4.0941644938580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EB1-4E84-BDE4-CA195EE86622}"/>
                </c:ext>
              </c:extLst>
            </c:dLbl>
            <c:dLbl>
              <c:idx val="11"/>
              <c:layout>
                <c:manualLayout>
                  <c:x val="-1.2698411111309815E-2"/>
                  <c:y val="4.6400530930391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EB1-4E84-BDE4-CA195EE86622}"/>
                </c:ext>
              </c:extLst>
            </c:dLbl>
            <c:dLbl>
              <c:idx val="12"/>
              <c:layout>
                <c:manualLayout>
                  <c:x val="-1.7460315278050954E-2"/>
                  <c:y val="4.6400530930391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EB1-4E84-BDE4-CA195EE8662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'Structure-Provider Education'!$A$2:$A$27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'Structure-Provider Education'!$B$2:$B$27</c:f>
              <c:numCache>
                <c:formatCode>0%</c:formatCode>
                <c:ptCount val="26"/>
                <c:pt idx="0">
                  <c:v>7.2700000000000001E-2</c:v>
                </c:pt>
                <c:pt idx="1">
                  <c:v>0.10199999999999999</c:v>
                </c:pt>
                <c:pt idx="2">
                  <c:v>0.1192</c:v>
                </c:pt>
                <c:pt idx="3">
                  <c:v>0.221</c:v>
                </c:pt>
                <c:pt idx="4">
                  <c:v>0.23830000000000001</c:v>
                </c:pt>
                <c:pt idx="5">
                  <c:v>0.25829999999999997</c:v>
                </c:pt>
                <c:pt idx="6">
                  <c:v>0.28599999999999998</c:v>
                </c:pt>
                <c:pt idx="7">
                  <c:v>0.4</c:v>
                </c:pt>
                <c:pt idx="8">
                  <c:v>0.41</c:v>
                </c:pt>
                <c:pt idx="9">
                  <c:v>0.45</c:v>
                </c:pt>
                <c:pt idx="10">
                  <c:v>0.49</c:v>
                </c:pt>
                <c:pt idx="11">
                  <c:v>0.52</c:v>
                </c:pt>
                <c:pt idx="12">
                  <c:v>0.56000000000000005</c:v>
                </c:pt>
                <c:pt idx="13">
                  <c:v>0.61</c:v>
                </c:pt>
                <c:pt idx="14">
                  <c:v>0.69</c:v>
                </c:pt>
                <c:pt idx="15">
                  <c:v>0.75</c:v>
                </c:pt>
                <c:pt idx="16">
                  <c:v>0.73</c:v>
                </c:pt>
                <c:pt idx="17">
                  <c:v>0.73</c:v>
                </c:pt>
                <c:pt idx="18">
                  <c:v>0.76</c:v>
                </c:pt>
                <c:pt idx="19">
                  <c:v>0.76</c:v>
                </c:pt>
                <c:pt idx="20">
                  <c:v>0.82</c:v>
                </c:pt>
                <c:pt idx="21">
                  <c:v>0.85</c:v>
                </c:pt>
                <c:pt idx="22">
                  <c:v>0.86</c:v>
                </c:pt>
                <c:pt idx="23">
                  <c:v>0.86</c:v>
                </c:pt>
                <c:pt idx="24">
                  <c:v>0.86</c:v>
                </c:pt>
                <c:pt idx="25">
                  <c:v>0.86</c:v>
                </c:pt>
              </c:numCache>
            </c:numRef>
          </c:val>
          <c:smooth val="0"/>
          <c:extLst>
            <c:ext xmlns:c16="http://schemas.microsoft.com/office/drawing/2014/chart" uri="{C3380CC4-5D6E-409C-BE32-E72D297353CC}">
              <c16:uniqueId val="{0000000D-6EB1-4E84-BDE4-CA195EE86622}"/>
            </c:ext>
          </c:extLst>
        </c:ser>
        <c:ser>
          <c:idx val="1"/>
          <c:order val="1"/>
          <c:tx>
            <c:strRef>
              <c:f>'Structure-Provider Education'!$C$1</c:f>
              <c:strCache>
                <c:ptCount val="1"/>
                <c:pt idx="0">
                  <c:v>Nurses</c:v>
                </c:pt>
              </c:strCache>
            </c:strRef>
          </c:tx>
          <c:marker>
            <c:symbol val="circle"/>
            <c:size val="5"/>
          </c:marker>
          <c:dLbls>
            <c:dLbl>
              <c:idx val="0"/>
              <c:layout>
                <c:manualLayout>
                  <c:x val="0"/>
                  <c:y val="3.0131823167480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EB1-4E84-BDE4-CA195EE86622}"/>
                </c:ext>
              </c:extLst>
            </c:dLbl>
            <c:dLbl>
              <c:idx val="1"/>
              <c:layout>
                <c:manualLayout>
                  <c:x val="-4.1237113402061855E-2"/>
                  <c:y val="-4.5197734751221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EB1-4E84-BDE4-CA195EE86622}"/>
                </c:ext>
              </c:extLst>
            </c:dLbl>
            <c:dLbl>
              <c:idx val="2"/>
              <c:layout>
                <c:manualLayout>
                  <c:x val="-3.9273441335297005E-2"/>
                  <c:y val="-4.2184552434473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EB1-4E84-BDE4-CA195EE86622}"/>
                </c:ext>
              </c:extLst>
            </c:dLbl>
            <c:dLbl>
              <c:idx val="3"/>
              <c:layout>
                <c:manualLayout>
                  <c:x val="-4.1237113402061855E-2"/>
                  <c:y val="-4.8210917067969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EB1-4E84-BDE4-CA195EE86622}"/>
                </c:ext>
              </c:extLst>
            </c:dLbl>
            <c:dLbl>
              <c:idx val="4"/>
              <c:layout>
                <c:manualLayout>
                  <c:x val="-4.1237113402061855E-2"/>
                  <c:y val="-3.9171370117725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EB1-4E84-BDE4-CA195EE86622}"/>
                </c:ext>
              </c:extLst>
            </c:dLbl>
            <c:dLbl>
              <c:idx val="5"/>
              <c:layout>
                <c:manualLayout>
                  <c:x val="-3.1418753068237749E-2"/>
                  <c:y val="-4.8210917067969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EB1-4E84-BDE4-CA195EE86622}"/>
                </c:ext>
              </c:extLst>
            </c:dLbl>
            <c:dLbl>
              <c:idx val="6"/>
              <c:layout>
                <c:manualLayout>
                  <c:x val="-2.749140893470791E-2"/>
                  <c:y val="-5.1224099384717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EB1-4E84-BDE4-CA195EE86622}"/>
                </c:ext>
              </c:extLst>
            </c:dLbl>
            <c:dLbl>
              <c:idx val="7"/>
              <c:layout>
                <c:manualLayout>
                  <c:x val="-2.3564064801178168E-2"/>
                  <c:y val="-4.5197734751221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EB1-4E84-BDE4-CA195EE86622}"/>
                </c:ext>
              </c:extLst>
            </c:dLbl>
            <c:dLbl>
              <c:idx val="8"/>
              <c:layout>
                <c:manualLayout>
                  <c:x val="-2.3564064801178179E-2"/>
                  <c:y val="-5.42372817014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EB1-4E84-BDE4-CA195EE86622}"/>
                </c:ext>
              </c:extLst>
            </c:dLbl>
            <c:dLbl>
              <c:idx val="9"/>
              <c:layout>
                <c:manualLayout>
                  <c:x val="-1.5709376534118951E-2"/>
                  <c:y val="-3.3145005484229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EB1-4E84-BDE4-CA195EE86622}"/>
                </c:ext>
              </c:extLst>
            </c:dLbl>
            <c:dLbl>
              <c:idx val="10"/>
              <c:layout>
                <c:manualLayout>
                  <c:x val="-2.3809520833705793E-2"/>
                  <c:y val="-4.0941644938581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EB1-4E84-BDE4-CA195EE86622}"/>
                </c:ext>
              </c:extLst>
            </c:dLbl>
            <c:dLbl>
              <c:idx val="11"/>
              <c:layout>
                <c:manualLayout>
                  <c:x val="-2.8571425000446935E-2"/>
                  <c:y val="-3.2753315950864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EB1-4E84-BDE4-CA195EE86622}"/>
                </c:ext>
              </c:extLst>
            </c:dLbl>
            <c:dLbl>
              <c:idx val="12"/>
              <c:layout>
                <c:manualLayout>
                  <c:x val="-1.5873013889137241E-2"/>
                  <c:y val="-2.4564986963148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EB1-4E84-BDE4-CA195EE8662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'Structure-Provider Education'!$A$2:$A$27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'Structure-Provider Education'!$C$2:$C$27</c:f>
              <c:numCache>
                <c:formatCode>0%</c:formatCode>
                <c:ptCount val="26"/>
                <c:pt idx="0">
                  <c:v>8.0299999999999996E-2</c:v>
                </c:pt>
                <c:pt idx="1">
                  <c:v>0.15690000000000001</c:v>
                </c:pt>
                <c:pt idx="2">
                  <c:v>0.17960000000000001</c:v>
                </c:pt>
                <c:pt idx="3">
                  <c:v>0.30159999999999998</c:v>
                </c:pt>
                <c:pt idx="4">
                  <c:v>0.33829999999999999</c:v>
                </c:pt>
                <c:pt idx="5">
                  <c:v>0.37709999999999999</c:v>
                </c:pt>
                <c:pt idx="6">
                  <c:v>0.42399999999999999</c:v>
                </c:pt>
                <c:pt idx="7">
                  <c:v>0.5</c:v>
                </c:pt>
                <c:pt idx="8">
                  <c:v>0.53</c:v>
                </c:pt>
                <c:pt idx="9">
                  <c:v>0.59</c:v>
                </c:pt>
                <c:pt idx="10">
                  <c:v>0.6</c:v>
                </c:pt>
                <c:pt idx="11">
                  <c:v>0.66</c:v>
                </c:pt>
                <c:pt idx="12">
                  <c:v>0.69</c:v>
                </c:pt>
                <c:pt idx="13">
                  <c:v>0.76</c:v>
                </c:pt>
                <c:pt idx="14">
                  <c:v>0.79</c:v>
                </c:pt>
                <c:pt idx="15">
                  <c:v>0.81</c:v>
                </c:pt>
                <c:pt idx="16">
                  <c:v>0.81</c:v>
                </c:pt>
                <c:pt idx="17">
                  <c:v>0.81</c:v>
                </c:pt>
                <c:pt idx="18">
                  <c:v>0.83</c:v>
                </c:pt>
                <c:pt idx="19">
                  <c:v>0.83</c:v>
                </c:pt>
                <c:pt idx="20">
                  <c:v>0.85</c:v>
                </c:pt>
                <c:pt idx="21">
                  <c:v>0.86</c:v>
                </c:pt>
                <c:pt idx="22">
                  <c:v>0.95</c:v>
                </c:pt>
                <c:pt idx="23">
                  <c:v>0.95</c:v>
                </c:pt>
                <c:pt idx="24">
                  <c:v>0.95</c:v>
                </c:pt>
                <c:pt idx="25">
                  <c:v>0.95</c:v>
                </c:pt>
              </c:numCache>
            </c:numRef>
          </c:val>
          <c:smooth val="0"/>
          <c:extLst>
            <c:ext xmlns:c16="http://schemas.microsoft.com/office/drawing/2014/chart" uri="{C3380CC4-5D6E-409C-BE32-E72D297353CC}">
              <c16:uniqueId val="{0000001B-6EB1-4E84-BDE4-CA195EE86622}"/>
            </c:ext>
          </c:extLst>
        </c:ser>
        <c:ser>
          <c:idx val="2"/>
          <c:order val="2"/>
          <c:tx>
            <c:strRef>
              <c:f>'Structure-Provider Education'!$D$1</c:f>
              <c:strCache>
                <c:ptCount val="1"/>
                <c:pt idx="0">
                  <c:v>Goal</c:v>
                </c:pt>
              </c:strCache>
            </c:strRef>
          </c:tx>
          <c:spPr>
            <a:ln>
              <a:solidFill>
                <a:srgbClr val="C00000"/>
              </a:solidFill>
              <a:prstDash val="dash"/>
            </a:ln>
          </c:spPr>
          <c:marker>
            <c:symbol val="none"/>
          </c:marker>
          <c:cat>
            <c:strRef>
              <c:f>'Structure-Provider Education'!$A$2:$A$27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'Structure-Provider Education'!$D$2:$D$27</c:f>
              <c:numCache>
                <c:formatCode>0%</c:formatCode>
                <c:ptCount val="26"/>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numCache>
            </c:numRef>
          </c:val>
          <c:smooth val="0"/>
          <c:extLst>
            <c:ext xmlns:c16="http://schemas.microsoft.com/office/drawing/2014/chart" uri="{C3380CC4-5D6E-409C-BE32-E72D297353CC}">
              <c16:uniqueId val="{0000001C-6EB1-4E84-BDE4-CA195EE86622}"/>
            </c:ext>
          </c:extLst>
        </c:ser>
        <c:dLbls>
          <c:showLegendKey val="0"/>
          <c:showVal val="0"/>
          <c:showCatName val="0"/>
          <c:showSerName val="0"/>
          <c:showPercent val="0"/>
          <c:showBubbleSize val="0"/>
        </c:dLbls>
        <c:marker val="1"/>
        <c:smooth val="0"/>
        <c:axId val="121407744"/>
        <c:axId val="121311232"/>
      </c:lineChart>
      <c:catAx>
        <c:axId val="121407744"/>
        <c:scaling>
          <c:orientation val="minMax"/>
        </c:scaling>
        <c:delete val="0"/>
        <c:axPos val="b"/>
        <c:numFmt formatCode="General" sourceLinked="0"/>
        <c:majorTickMark val="out"/>
        <c:minorTickMark val="none"/>
        <c:tickLblPos val="nextTo"/>
        <c:crossAx val="121311232"/>
        <c:crosses val="autoZero"/>
        <c:auto val="1"/>
        <c:lblAlgn val="ctr"/>
        <c:lblOffset val="100"/>
        <c:noMultiLvlLbl val="0"/>
      </c:catAx>
      <c:valAx>
        <c:axId val="121311232"/>
        <c:scaling>
          <c:orientation val="minMax"/>
          <c:max val="1"/>
        </c:scaling>
        <c:delete val="0"/>
        <c:axPos val="l"/>
        <c:numFmt formatCode="0%" sourceLinked="1"/>
        <c:majorTickMark val="out"/>
        <c:minorTickMark val="none"/>
        <c:tickLblPos val="nextTo"/>
        <c:crossAx val="121407744"/>
        <c:crosses val="autoZero"/>
        <c:crossBetween val="midCat"/>
      </c:valAx>
    </c:plotArea>
    <c:legend>
      <c:legendPos val="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E56C7-AB61-4CE8-98B0-23B4D277AE16}"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n-US"/>
        </a:p>
      </dgm:t>
    </dgm:pt>
    <dgm:pt modelId="{6178389C-D93B-4D84-971F-F019EBC6CF1B}">
      <dgm:prSet phldrT="[Text]"/>
      <dgm:spPr/>
      <dgm:t>
        <a:bodyPr/>
        <a:lstStyle/>
        <a:p>
          <a:r>
            <a:rPr lang="en-US" dirty="0" smtClean="0"/>
            <a:t>Register online </a:t>
          </a:r>
          <a:endParaRPr lang="en-US" dirty="0"/>
        </a:p>
      </dgm:t>
    </dgm:pt>
    <dgm:pt modelId="{B1D90B82-CE31-4E4F-A6B1-778DDFBC6F61}" type="parTrans" cxnId="{4070F6FB-2EE5-49FC-9217-1085D4A4C99F}">
      <dgm:prSet/>
      <dgm:spPr/>
      <dgm:t>
        <a:bodyPr/>
        <a:lstStyle/>
        <a:p>
          <a:endParaRPr lang="en-US"/>
        </a:p>
      </dgm:t>
    </dgm:pt>
    <dgm:pt modelId="{697AFA1D-A354-4882-8A03-2EED1E8925EC}" type="sibTrans" cxnId="{4070F6FB-2EE5-49FC-9217-1085D4A4C99F}">
      <dgm:prSet/>
      <dgm:spPr/>
      <dgm:t>
        <a:bodyPr/>
        <a:lstStyle/>
        <a:p>
          <a:endParaRPr lang="en-US"/>
        </a:p>
      </dgm:t>
    </dgm:pt>
    <dgm:pt modelId="{C39BE350-EDBF-46E7-9E95-D752AE32A32A}">
      <dgm:prSet phldrT="[Text]"/>
      <dgm:spPr/>
      <dgm:t>
        <a:bodyPr/>
        <a:lstStyle/>
        <a:p>
          <a:endParaRPr lang="en-US" dirty="0"/>
        </a:p>
      </dgm:t>
    </dgm:pt>
    <dgm:pt modelId="{D4270851-41ED-459B-8082-1F207DAEB8B2}" type="parTrans" cxnId="{252BFD68-246D-4CA4-AF0B-41548E63821D}">
      <dgm:prSet/>
      <dgm:spPr/>
      <dgm:t>
        <a:bodyPr/>
        <a:lstStyle/>
        <a:p>
          <a:endParaRPr lang="en-US"/>
        </a:p>
      </dgm:t>
    </dgm:pt>
    <dgm:pt modelId="{09AB7144-EE4E-4963-AC2E-7D3600A3FD9F}" type="sibTrans" cxnId="{252BFD68-246D-4CA4-AF0B-41548E63821D}">
      <dgm:prSet/>
      <dgm:spPr/>
      <dgm:t>
        <a:bodyPr/>
        <a:lstStyle/>
        <a:p>
          <a:endParaRPr lang="en-US"/>
        </a:p>
      </dgm:t>
    </dgm:pt>
    <dgm:pt modelId="{40FC00CE-AFDE-49DB-9036-8B4CA2D9A572}">
      <dgm:prSet phldrT="[Text]"/>
      <dgm:spPr/>
      <dgm:t>
        <a:bodyPr/>
        <a:lstStyle/>
        <a:p>
          <a:r>
            <a:rPr lang="en-US" dirty="0" smtClean="0"/>
            <a:t>Submit abstract</a:t>
          </a:r>
          <a:endParaRPr lang="en-US" dirty="0"/>
        </a:p>
      </dgm:t>
    </dgm:pt>
    <dgm:pt modelId="{73C8ECAD-56BE-496D-AD21-D4D0D4AD5692}" type="parTrans" cxnId="{2248E648-9EAB-435D-A91F-B9939481D03E}">
      <dgm:prSet/>
      <dgm:spPr/>
      <dgm:t>
        <a:bodyPr/>
        <a:lstStyle/>
        <a:p>
          <a:endParaRPr lang="en-US"/>
        </a:p>
      </dgm:t>
    </dgm:pt>
    <dgm:pt modelId="{86AB48D2-8837-4488-AB14-63A02B3B1C10}" type="sibTrans" cxnId="{2248E648-9EAB-435D-A91F-B9939481D03E}">
      <dgm:prSet/>
      <dgm:spPr/>
      <dgm:t>
        <a:bodyPr/>
        <a:lstStyle/>
        <a:p>
          <a:endParaRPr lang="en-US"/>
        </a:p>
      </dgm:t>
    </dgm:pt>
    <dgm:pt modelId="{CE2CFDB7-DB00-423E-967B-DB7F203E7014}">
      <dgm:prSet phldrT="[Text]"/>
      <dgm:spPr/>
      <dgm:t>
        <a:bodyPr/>
        <a:lstStyle/>
        <a:p>
          <a:endParaRPr lang="en-US" dirty="0"/>
        </a:p>
      </dgm:t>
    </dgm:pt>
    <dgm:pt modelId="{C5B01260-9AE3-4BFA-BCC7-CCDB5C612694}" type="parTrans" cxnId="{794C945D-21AA-4833-B407-1A0C5BB2B9CE}">
      <dgm:prSet/>
      <dgm:spPr/>
      <dgm:t>
        <a:bodyPr/>
        <a:lstStyle/>
        <a:p>
          <a:endParaRPr lang="en-US"/>
        </a:p>
      </dgm:t>
    </dgm:pt>
    <dgm:pt modelId="{7AF563E9-085E-4D33-9BAD-8A2D78291619}" type="sibTrans" cxnId="{794C945D-21AA-4833-B407-1A0C5BB2B9CE}">
      <dgm:prSet/>
      <dgm:spPr/>
      <dgm:t>
        <a:bodyPr/>
        <a:lstStyle/>
        <a:p>
          <a:endParaRPr lang="en-US"/>
        </a:p>
      </dgm:t>
    </dgm:pt>
    <dgm:pt modelId="{4F65A5B4-A859-4960-BB37-C9CE62A69FE6}">
      <dgm:prSet phldrT="[Text]"/>
      <dgm:spPr/>
      <dgm:t>
        <a:bodyPr/>
        <a:lstStyle/>
        <a:p>
          <a:r>
            <a:rPr lang="en-US" dirty="0" smtClean="0"/>
            <a:t>Complete Survey</a:t>
          </a:r>
          <a:endParaRPr lang="en-US" dirty="0"/>
        </a:p>
      </dgm:t>
    </dgm:pt>
    <dgm:pt modelId="{596CA36A-D229-4CF5-9E51-041D2915015B}" type="sibTrans" cxnId="{97E25B9C-4041-4E58-9B94-7B59E21B235C}">
      <dgm:prSet/>
      <dgm:spPr/>
      <dgm:t>
        <a:bodyPr/>
        <a:lstStyle/>
        <a:p>
          <a:endParaRPr lang="en-US"/>
        </a:p>
      </dgm:t>
    </dgm:pt>
    <dgm:pt modelId="{6204F064-E75B-4500-BC06-79C9B81B6BAA}" type="parTrans" cxnId="{97E25B9C-4041-4E58-9B94-7B59E21B235C}">
      <dgm:prSet/>
      <dgm:spPr/>
      <dgm:t>
        <a:bodyPr/>
        <a:lstStyle/>
        <a:p>
          <a:endParaRPr lang="en-US"/>
        </a:p>
      </dgm:t>
    </dgm:pt>
    <dgm:pt modelId="{8C2D5492-C734-45B2-9F00-003A3338C2B0}">
      <dgm:prSet phldrT="[Text]"/>
      <dgm:spPr/>
      <dgm:t>
        <a:bodyPr/>
        <a:lstStyle/>
        <a:p>
          <a:r>
            <a:rPr lang="en-US" dirty="0" smtClean="0"/>
            <a:t>Submit Data</a:t>
          </a:r>
          <a:endParaRPr lang="en-US" dirty="0"/>
        </a:p>
      </dgm:t>
    </dgm:pt>
    <dgm:pt modelId="{8CBAAFDA-26E8-4756-BA60-7F6D68C1FBC1}" type="parTrans" cxnId="{C8C26181-8E17-456E-819B-0366C42F556C}">
      <dgm:prSet/>
      <dgm:spPr/>
      <dgm:t>
        <a:bodyPr/>
        <a:lstStyle/>
        <a:p>
          <a:endParaRPr lang="en-US"/>
        </a:p>
      </dgm:t>
    </dgm:pt>
    <dgm:pt modelId="{E9131A29-75C1-4F8E-8F0C-BD3B6183FC0E}" type="sibTrans" cxnId="{C8C26181-8E17-456E-819B-0366C42F556C}">
      <dgm:prSet/>
      <dgm:spPr/>
      <dgm:t>
        <a:bodyPr/>
        <a:lstStyle/>
        <a:p>
          <a:endParaRPr lang="en-US"/>
        </a:p>
      </dgm:t>
    </dgm:pt>
    <dgm:pt modelId="{4075909B-0436-4F6A-8AC1-5EE99D98AD1F}">
      <dgm:prSet phldrT="[Text]"/>
      <dgm:spPr/>
      <dgm:t>
        <a:bodyPr/>
        <a:lstStyle/>
        <a:p>
          <a:r>
            <a:rPr lang="en-US" dirty="0" smtClean="0"/>
            <a:t>Hospital Slide</a:t>
          </a:r>
          <a:endParaRPr lang="en-US" dirty="0"/>
        </a:p>
      </dgm:t>
    </dgm:pt>
    <dgm:pt modelId="{7030382F-D81D-4A01-AB3B-4EE36D33F0F2}" type="parTrans" cxnId="{14A27B32-C5DA-476B-AE24-2255777BDEA9}">
      <dgm:prSet/>
      <dgm:spPr/>
      <dgm:t>
        <a:bodyPr/>
        <a:lstStyle/>
        <a:p>
          <a:endParaRPr lang="en-US"/>
        </a:p>
      </dgm:t>
    </dgm:pt>
    <dgm:pt modelId="{8B4F3AD9-42C3-4F9D-84D9-A626C9196554}" type="sibTrans" cxnId="{14A27B32-C5DA-476B-AE24-2255777BDEA9}">
      <dgm:prSet/>
      <dgm:spPr/>
      <dgm:t>
        <a:bodyPr/>
        <a:lstStyle/>
        <a:p>
          <a:endParaRPr lang="en-US"/>
        </a:p>
      </dgm:t>
    </dgm:pt>
    <dgm:pt modelId="{F6AFAE92-AD99-4157-89AC-58060036239D}" type="pres">
      <dgm:prSet presAssocID="{D58E56C7-AB61-4CE8-98B0-23B4D277AE16}" presName="rootnode" presStyleCnt="0">
        <dgm:presLayoutVars>
          <dgm:chMax/>
          <dgm:chPref/>
          <dgm:dir/>
          <dgm:animLvl val="lvl"/>
        </dgm:presLayoutVars>
      </dgm:prSet>
      <dgm:spPr/>
      <dgm:t>
        <a:bodyPr/>
        <a:lstStyle/>
        <a:p>
          <a:endParaRPr lang="en-US"/>
        </a:p>
      </dgm:t>
    </dgm:pt>
    <dgm:pt modelId="{FDF7B691-235F-4E78-81BC-83D3A2D839F2}" type="pres">
      <dgm:prSet presAssocID="{6178389C-D93B-4D84-971F-F019EBC6CF1B}" presName="composite" presStyleCnt="0"/>
      <dgm:spPr/>
    </dgm:pt>
    <dgm:pt modelId="{AB772772-FD40-4907-961F-F44F44079419}" type="pres">
      <dgm:prSet presAssocID="{6178389C-D93B-4D84-971F-F019EBC6CF1B}" presName="bentUpArrow1" presStyleLbl="alignImgPlace1" presStyleIdx="0" presStyleCnt="4"/>
      <dgm:spPr/>
    </dgm:pt>
    <dgm:pt modelId="{45D1926A-52AE-4BF7-ADAF-718FDD77DF41}" type="pres">
      <dgm:prSet presAssocID="{6178389C-D93B-4D84-971F-F019EBC6CF1B}" presName="ParentText" presStyleLbl="node1" presStyleIdx="0" presStyleCnt="5">
        <dgm:presLayoutVars>
          <dgm:chMax val="1"/>
          <dgm:chPref val="1"/>
          <dgm:bulletEnabled val="1"/>
        </dgm:presLayoutVars>
      </dgm:prSet>
      <dgm:spPr/>
      <dgm:t>
        <a:bodyPr/>
        <a:lstStyle/>
        <a:p>
          <a:endParaRPr lang="en-US"/>
        </a:p>
      </dgm:t>
    </dgm:pt>
    <dgm:pt modelId="{88BC3B53-D9CD-477A-96D7-D304004352BC}" type="pres">
      <dgm:prSet presAssocID="{6178389C-D93B-4D84-971F-F019EBC6CF1B}" presName="ChildText" presStyleLbl="revTx" presStyleIdx="0" presStyleCnt="4" custScaleX="438875" custLinFactX="68015" custLinFactNeighborX="100000" custLinFactNeighborY="-314">
        <dgm:presLayoutVars>
          <dgm:chMax val="0"/>
          <dgm:chPref val="0"/>
          <dgm:bulletEnabled val="1"/>
        </dgm:presLayoutVars>
      </dgm:prSet>
      <dgm:spPr/>
      <dgm:t>
        <a:bodyPr/>
        <a:lstStyle/>
        <a:p>
          <a:endParaRPr lang="en-US"/>
        </a:p>
      </dgm:t>
    </dgm:pt>
    <dgm:pt modelId="{C49A3277-CBD4-4CF0-AB70-90CDCC81BF99}" type="pres">
      <dgm:prSet presAssocID="{697AFA1D-A354-4882-8A03-2EED1E8925EC}" presName="sibTrans" presStyleCnt="0"/>
      <dgm:spPr/>
    </dgm:pt>
    <dgm:pt modelId="{D71CBB7E-D222-4C0C-9E2C-DC052A4EDF90}" type="pres">
      <dgm:prSet presAssocID="{40FC00CE-AFDE-49DB-9036-8B4CA2D9A572}" presName="composite" presStyleCnt="0"/>
      <dgm:spPr/>
    </dgm:pt>
    <dgm:pt modelId="{F6BE35EA-7BCA-4782-AC87-16F4D4472DA7}" type="pres">
      <dgm:prSet presAssocID="{40FC00CE-AFDE-49DB-9036-8B4CA2D9A572}" presName="bentUpArrow1" presStyleLbl="alignImgPlace1" presStyleIdx="1" presStyleCnt="4" custLinFactNeighborX="-62435"/>
      <dgm:spPr/>
    </dgm:pt>
    <dgm:pt modelId="{0F7545AC-8EFA-45D7-8D26-9438493DE6B6}" type="pres">
      <dgm:prSet presAssocID="{40FC00CE-AFDE-49DB-9036-8B4CA2D9A572}" presName="ParentText" presStyleLbl="node1" presStyleIdx="1" presStyleCnt="5" custLinFactNeighborX="-44137">
        <dgm:presLayoutVars>
          <dgm:chMax val="1"/>
          <dgm:chPref val="1"/>
          <dgm:bulletEnabled val="1"/>
        </dgm:presLayoutVars>
      </dgm:prSet>
      <dgm:spPr/>
      <dgm:t>
        <a:bodyPr/>
        <a:lstStyle/>
        <a:p>
          <a:endParaRPr lang="en-US"/>
        </a:p>
      </dgm:t>
    </dgm:pt>
    <dgm:pt modelId="{AB4432DD-E126-4B6A-8574-E3DBA1D68ED7}" type="pres">
      <dgm:prSet presAssocID="{40FC00CE-AFDE-49DB-9036-8B4CA2D9A572}" presName="ChildText" presStyleLbl="revTx" presStyleIdx="1" presStyleCnt="4" custScaleX="358497" custLinFactNeighborX="70680" custLinFactNeighborY="-376">
        <dgm:presLayoutVars>
          <dgm:chMax val="0"/>
          <dgm:chPref val="0"/>
          <dgm:bulletEnabled val="1"/>
        </dgm:presLayoutVars>
      </dgm:prSet>
      <dgm:spPr/>
      <dgm:t>
        <a:bodyPr/>
        <a:lstStyle/>
        <a:p>
          <a:endParaRPr lang="en-US"/>
        </a:p>
      </dgm:t>
    </dgm:pt>
    <dgm:pt modelId="{CB48AD52-DA21-42A9-A2B6-8F227ADE5DA6}" type="pres">
      <dgm:prSet presAssocID="{86AB48D2-8837-4488-AB14-63A02B3B1C10}" presName="sibTrans" presStyleCnt="0"/>
      <dgm:spPr/>
    </dgm:pt>
    <dgm:pt modelId="{45D473A4-3D6F-45C1-BA8A-845375836347}" type="pres">
      <dgm:prSet presAssocID="{4F65A5B4-A859-4960-BB37-C9CE62A69FE6}" presName="composite" presStyleCnt="0"/>
      <dgm:spPr/>
    </dgm:pt>
    <dgm:pt modelId="{149F214C-6CAE-4B6B-A3F1-6925719E3A68}" type="pres">
      <dgm:prSet presAssocID="{4F65A5B4-A859-4960-BB37-C9CE62A69FE6}" presName="bentUpArrow1" presStyleLbl="alignImgPlace1" presStyleIdx="2" presStyleCnt="4" custLinFactX="-81125" custLinFactNeighborX="-100000" custLinFactNeighborY="17783"/>
      <dgm:spPr/>
    </dgm:pt>
    <dgm:pt modelId="{3D9E0BBC-B266-4818-9447-E0E78541DB80}" type="pres">
      <dgm:prSet presAssocID="{4F65A5B4-A859-4960-BB37-C9CE62A69FE6}" presName="ParentText" presStyleLbl="node1" presStyleIdx="2" presStyleCnt="5" custLinFactX="-25676" custLinFactNeighborX="-100000" custLinFactNeighborY="16312">
        <dgm:presLayoutVars>
          <dgm:chMax val="1"/>
          <dgm:chPref val="1"/>
          <dgm:bulletEnabled val="1"/>
        </dgm:presLayoutVars>
      </dgm:prSet>
      <dgm:spPr/>
      <dgm:t>
        <a:bodyPr/>
        <a:lstStyle/>
        <a:p>
          <a:endParaRPr lang="en-US"/>
        </a:p>
      </dgm:t>
    </dgm:pt>
    <dgm:pt modelId="{9BFEB654-6429-4DC5-84AC-0EC99E7FF16F}" type="pres">
      <dgm:prSet presAssocID="{4F65A5B4-A859-4960-BB37-C9CE62A69FE6}" presName="ChildText" presStyleLbl="revTx" presStyleIdx="2" presStyleCnt="4" custScaleX="405158" custLinFactNeighborX="-8395" custLinFactNeighborY="17107">
        <dgm:presLayoutVars>
          <dgm:chMax val="0"/>
          <dgm:chPref val="0"/>
          <dgm:bulletEnabled val="1"/>
        </dgm:presLayoutVars>
      </dgm:prSet>
      <dgm:spPr/>
      <dgm:t>
        <a:bodyPr/>
        <a:lstStyle/>
        <a:p>
          <a:endParaRPr lang="en-US"/>
        </a:p>
      </dgm:t>
    </dgm:pt>
    <dgm:pt modelId="{577073AD-035A-408A-8440-6B7E5EB0125A}" type="pres">
      <dgm:prSet presAssocID="{596CA36A-D229-4CF5-9E51-041D2915015B}" presName="sibTrans" presStyleCnt="0"/>
      <dgm:spPr/>
    </dgm:pt>
    <dgm:pt modelId="{B42AEADC-FE94-489D-B2F0-C1EDC371001E}" type="pres">
      <dgm:prSet presAssocID="{8C2D5492-C734-45B2-9F00-003A3338C2B0}" presName="composite" presStyleCnt="0"/>
      <dgm:spPr/>
    </dgm:pt>
    <dgm:pt modelId="{B67F7FC9-B829-442A-BD0E-27DB42D1056A}" type="pres">
      <dgm:prSet presAssocID="{8C2D5492-C734-45B2-9F00-003A3338C2B0}" presName="bentUpArrow1" presStyleLbl="alignImgPlace1" presStyleIdx="3" presStyleCnt="4" custLinFactX="-100000" custLinFactNeighborX="-170297" custLinFactNeighborY="36649"/>
      <dgm:spPr/>
    </dgm:pt>
    <dgm:pt modelId="{6F4609C3-64D1-43C5-B152-9A1D3F681CB9}" type="pres">
      <dgm:prSet presAssocID="{8C2D5492-C734-45B2-9F00-003A3338C2B0}" presName="ParentText" presStyleLbl="node1" presStyleIdx="3" presStyleCnt="5" custLinFactX="-88938" custLinFactNeighborX="-100000" custLinFactNeighborY="23866">
        <dgm:presLayoutVars>
          <dgm:chMax val="1"/>
          <dgm:chPref val="1"/>
          <dgm:bulletEnabled val="1"/>
        </dgm:presLayoutVars>
      </dgm:prSet>
      <dgm:spPr/>
      <dgm:t>
        <a:bodyPr/>
        <a:lstStyle/>
        <a:p>
          <a:endParaRPr lang="en-US"/>
        </a:p>
      </dgm:t>
    </dgm:pt>
    <dgm:pt modelId="{AD30BBAF-7C1C-4AE3-A9EF-57F1E2392614}" type="pres">
      <dgm:prSet presAssocID="{8C2D5492-C734-45B2-9F00-003A3338C2B0}" presName="ChildText" presStyleLbl="revTx" presStyleIdx="3" presStyleCnt="4">
        <dgm:presLayoutVars>
          <dgm:chMax val="0"/>
          <dgm:chPref val="0"/>
          <dgm:bulletEnabled val="1"/>
        </dgm:presLayoutVars>
      </dgm:prSet>
      <dgm:spPr/>
    </dgm:pt>
    <dgm:pt modelId="{7A8625E5-C4B9-4218-95C7-02EE4C81DA20}" type="pres">
      <dgm:prSet presAssocID="{E9131A29-75C1-4F8E-8F0C-BD3B6183FC0E}" presName="sibTrans" presStyleCnt="0"/>
      <dgm:spPr/>
    </dgm:pt>
    <dgm:pt modelId="{1932DE32-388E-4302-9967-3FFDAA03DE65}" type="pres">
      <dgm:prSet presAssocID="{4075909B-0436-4F6A-8AC1-5EE99D98AD1F}" presName="composite" presStyleCnt="0"/>
      <dgm:spPr/>
    </dgm:pt>
    <dgm:pt modelId="{D458889C-C4EE-4750-8EBC-4A86C52EC6B3}" type="pres">
      <dgm:prSet presAssocID="{4075909B-0436-4F6A-8AC1-5EE99D98AD1F}" presName="ParentText" presStyleLbl="node1" presStyleIdx="4" presStyleCnt="5" custLinFactX="-100000" custLinFactNeighborX="-157687" custLinFactNeighborY="41215">
        <dgm:presLayoutVars>
          <dgm:chMax val="1"/>
          <dgm:chPref val="1"/>
          <dgm:bulletEnabled val="1"/>
        </dgm:presLayoutVars>
      </dgm:prSet>
      <dgm:spPr/>
      <dgm:t>
        <a:bodyPr/>
        <a:lstStyle/>
        <a:p>
          <a:endParaRPr lang="en-US"/>
        </a:p>
      </dgm:t>
    </dgm:pt>
  </dgm:ptLst>
  <dgm:cxnLst>
    <dgm:cxn modelId="{E39AF030-9457-4621-9ABC-233480136302}" type="presOf" srcId="{C39BE350-EDBF-46E7-9E95-D752AE32A32A}" destId="{88BC3B53-D9CD-477A-96D7-D304004352BC}" srcOrd="0" destOrd="0" presId="urn:microsoft.com/office/officeart/2005/8/layout/StepDownProcess"/>
    <dgm:cxn modelId="{4C8ADA9A-57A0-4A0A-AD67-4F5E2732CC1F}" type="presOf" srcId="{CE2CFDB7-DB00-423E-967B-DB7F203E7014}" destId="{9BFEB654-6429-4DC5-84AC-0EC99E7FF16F}" srcOrd="0" destOrd="0" presId="urn:microsoft.com/office/officeart/2005/8/layout/StepDownProcess"/>
    <dgm:cxn modelId="{BEB5AD75-8AC4-4E87-B752-A481C61F751B}" type="presOf" srcId="{D58E56C7-AB61-4CE8-98B0-23B4D277AE16}" destId="{F6AFAE92-AD99-4157-89AC-58060036239D}" srcOrd="0" destOrd="0" presId="urn:microsoft.com/office/officeart/2005/8/layout/StepDownProcess"/>
    <dgm:cxn modelId="{4D3174E6-4D9B-4D30-BAD1-3E87655D516D}" type="presOf" srcId="{40FC00CE-AFDE-49DB-9036-8B4CA2D9A572}" destId="{0F7545AC-8EFA-45D7-8D26-9438493DE6B6}" srcOrd="0" destOrd="0" presId="urn:microsoft.com/office/officeart/2005/8/layout/StepDownProcess"/>
    <dgm:cxn modelId="{97E25B9C-4041-4E58-9B94-7B59E21B235C}" srcId="{D58E56C7-AB61-4CE8-98B0-23B4D277AE16}" destId="{4F65A5B4-A859-4960-BB37-C9CE62A69FE6}" srcOrd="2" destOrd="0" parTransId="{6204F064-E75B-4500-BC06-79C9B81B6BAA}" sibTransId="{596CA36A-D229-4CF5-9E51-041D2915015B}"/>
    <dgm:cxn modelId="{C8C26181-8E17-456E-819B-0366C42F556C}" srcId="{D58E56C7-AB61-4CE8-98B0-23B4D277AE16}" destId="{8C2D5492-C734-45B2-9F00-003A3338C2B0}" srcOrd="3" destOrd="0" parTransId="{8CBAAFDA-26E8-4756-BA60-7F6D68C1FBC1}" sibTransId="{E9131A29-75C1-4F8E-8F0C-BD3B6183FC0E}"/>
    <dgm:cxn modelId="{2248E648-9EAB-435D-A91F-B9939481D03E}" srcId="{D58E56C7-AB61-4CE8-98B0-23B4D277AE16}" destId="{40FC00CE-AFDE-49DB-9036-8B4CA2D9A572}" srcOrd="1" destOrd="0" parTransId="{73C8ECAD-56BE-496D-AD21-D4D0D4AD5692}" sibTransId="{86AB48D2-8837-4488-AB14-63A02B3B1C10}"/>
    <dgm:cxn modelId="{E8B3A8CD-346C-4FEF-8BE4-74DF17F54481}" type="presOf" srcId="{4075909B-0436-4F6A-8AC1-5EE99D98AD1F}" destId="{D458889C-C4EE-4750-8EBC-4A86C52EC6B3}" srcOrd="0" destOrd="0" presId="urn:microsoft.com/office/officeart/2005/8/layout/StepDownProcess"/>
    <dgm:cxn modelId="{9A034405-E524-49E8-8EAB-2F1ACFA1E6FD}" type="presOf" srcId="{6178389C-D93B-4D84-971F-F019EBC6CF1B}" destId="{45D1926A-52AE-4BF7-ADAF-718FDD77DF41}" srcOrd="0" destOrd="0" presId="urn:microsoft.com/office/officeart/2005/8/layout/StepDownProcess"/>
    <dgm:cxn modelId="{252BFD68-246D-4CA4-AF0B-41548E63821D}" srcId="{6178389C-D93B-4D84-971F-F019EBC6CF1B}" destId="{C39BE350-EDBF-46E7-9E95-D752AE32A32A}" srcOrd="0" destOrd="0" parTransId="{D4270851-41ED-459B-8082-1F207DAEB8B2}" sibTransId="{09AB7144-EE4E-4963-AC2E-7D3600A3FD9F}"/>
    <dgm:cxn modelId="{14A27B32-C5DA-476B-AE24-2255777BDEA9}" srcId="{D58E56C7-AB61-4CE8-98B0-23B4D277AE16}" destId="{4075909B-0436-4F6A-8AC1-5EE99D98AD1F}" srcOrd="4" destOrd="0" parTransId="{7030382F-D81D-4A01-AB3B-4EE36D33F0F2}" sibTransId="{8B4F3AD9-42C3-4F9D-84D9-A626C9196554}"/>
    <dgm:cxn modelId="{794C945D-21AA-4833-B407-1A0C5BB2B9CE}" srcId="{4F65A5B4-A859-4960-BB37-C9CE62A69FE6}" destId="{CE2CFDB7-DB00-423E-967B-DB7F203E7014}" srcOrd="0" destOrd="0" parTransId="{C5B01260-9AE3-4BFA-BCC7-CCDB5C612694}" sibTransId="{7AF563E9-085E-4D33-9BAD-8A2D78291619}"/>
    <dgm:cxn modelId="{13725E5D-7690-44B3-9548-A45C25EE2059}" type="presOf" srcId="{8C2D5492-C734-45B2-9F00-003A3338C2B0}" destId="{6F4609C3-64D1-43C5-B152-9A1D3F681CB9}" srcOrd="0" destOrd="0" presId="urn:microsoft.com/office/officeart/2005/8/layout/StepDownProcess"/>
    <dgm:cxn modelId="{4070F6FB-2EE5-49FC-9217-1085D4A4C99F}" srcId="{D58E56C7-AB61-4CE8-98B0-23B4D277AE16}" destId="{6178389C-D93B-4D84-971F-F019EBC6CF1B}" srcOrd="0" destOrd="0" parTransId="{B1D90B82-CE31-4E4F-A6B1-778DDFBC6F61}" sibTransId="{697AFA1D-A354-4882-8A03-2EED1E8925EC}"/>
    <dgm:cxn modelId="{1D1586C6-F70B-4667-A85F-9FC7FF474935}" type="presOf" srcId="{4F65A5B4-A859-4960-BB37-C9CE62A69FE6}" destId="{3D9E0BBC-B266-4818-9447-E0E78541DB80}" srcOrd="0" destOrd="0" presId="urn:microsoft.com/office/officeart/2005/8/layout/StepDownProcess"/>
    <dgm:cxn modelId="{0308C5D3-A8BE-43A6-A120-97C1FB55C6E4}" type="presParOf" srcId="{F6AFAE92-AD99-4157-89AC-58060036239D}" destId="{FDF7B691-235F-4E78-81BC-83D3A2D839F2}" srcOrd="0" destOrd="0" presId="urn:microsoft.com/office/officeart/2005/8/layout/StepDownProcess"/>
    <dgm:cxn modelId="{C0CBB6BB-9CF7-4FE2-A76E-408BD1B46ED9}" type="presParOf" srcId="{FDF7B691-235F-4E78-81BC-83D3A2D839F2}" destId="{AB772772-FD40-4907-961F-F44F44079419}" srcOrd="0" destOrd="0" presId="urn:microsoft.com/office/officeart/2005/8/layout/StepDownProcess"/>
    <dgm:cxn modelId="{01B12680-D1ED-4F12-BDDE-37E401AAC3D5}" type="presParOf" srcId="{FDF7B691-235F-4E78-81BC-83D3A2D839F2}" destId="{45D1926A-52AE-4BF7-ADAF-718FDD77DF41}" srcOrd="1" destOrd="0" presId="urn:microsoft.com/office/officeart/2005/8/layout/StepDownProcess"/>
    <dgm:cxn modelId="{51DCF180-0D39-48D0-B17A-F146B8A529A8}" type="presParOf" srcId="{FDF7B691-235F-4E78-81BC-83D3A2D839F2}" destId="{88BC3B53-D9CD-477A-96D7-D304004352BC}" srcOrd="2" destOrd="0" presId="urn:microsoft.com/office/officeart/2005/8/layout/StepDownProcess"/>
    <dgm:cxn modelId="{55287FFF-A239-4E91-BA44-245EF16E6920}" type="presParOf" srcId="{F6AFAE92-AD99-4157-89AC-58060036239D}" destId="{C49A3277-CBD4-4CF0-AB70-90CDCC81BF99}" srcOrd="1" destOrd="0" presId="urn:microsoft.com/office/officeart/2005/8/layout/StepDownProcess"/>
    <dgm:cxn modelId="{9370D22B-E941-4859-B968-B4A5BADA5361}" type="presParOf" srcId="{F6AFAE92-AD99-4157-89AC-58060036239D}" destId="{D71CBB7E-D222-4C0C-9E2C-DC052A4EDF90}" srcOrd="2" destOrd="0" presId="urn:microsoft.com/office/officeart/2005/8/layout/StepDownProcess"/>
    <dgm:cxn modelId="{F3EF7698-C6C2-4536-962B-BDF28990BADB}" type="presParOf" srcId="{D71CBB7E-D222-4C0C-9E2C-DC052A4EDF90}" destId="{F6BE35EA-7BCA-4782-AC87-16F4D4472DA7}" srcOrd="0" destOrd="0" presId="urn:microsoft.com/office/officeart/2005/8/layout/StepDownProcess"/>
    <dgm:cxn modelId="{381CD02C-9587-4459-A14F-C5180F960054}" type="presParOf" srcId="{D71CBB7E-D222-4C0C-9E2C-DC052A4EDF90}" destId="{0F7545AC-8EFA-45D7-8D26-9438493DE6B6}" srcOrd="1" destOrd="0" presId="urn:microsoft.com/office/officeart/2005/8/layout/StepDownProcess"/>
    <dgm:cxn modelId="{A2F53E8C-00CE-4CCB-AD2B-966CA4D66C97}" type="presParOf" srcId="{D71CBB7E-D222-4C0C-9E2C-DC052A4EDF90}" destId="{AB4432DD-E126-4B6A-8574-E3DBA1D68ED7}" srcOrd="2" destOrd="0" presId="urn:microsoft.com/office/officeart/2005/8/layout/StepDownProcess"/>
    <dgm:cxn modelId="{3CBCEC1E-26FB-480F-B9B8-ACCEC6C6F5B5}" type="presParOf" srcId="{F6AFAE92-AD99-4157-89AC-58060036239D}" destId="{CB48AD52-DA21-42A9-A2B6-8F227ADE5DA6}" srcOrd="3" destOrd="0" presId="urn:microsoft.com/office/officeart/2005/8/layout/StepDownProcess"/>
    <dgm:cxn modelId="{49FC0725-8F93-4AE3-8A58-12127C71FCAE}" type="presParOf" srcId="{F6AFAE92-AD99-4157-89AC-58060036239D}" destId="{45D473A4-3D6F-45C1-BA8A-845375836347}" srcOrd="4" destOrd="0" presId="urn:microsoft.com/office/officeart/2005/8/layout/StepDownProcess"/>
    <dgm:cxn modelId="{68FD9F8E-50B4-4664-9C0A-027410A85847}" type="presParOf" srcId="{45D473A4-3D6F-45C1-BA8A-845375836347}" destId="{149F214C-6CAE-4B6B-A3F1-6925719E3A68}" srcOrd="0" destOrd="0" presId="urn:microsoft.com/office/officeart/2005/8/layout/StepDownProcess"/>
    <dgm:cxn modelId="{246BA2D1-A014-448E-9763-F740FD0F9AF7}" type="presParOf" srcId="{45D473A4-3D6F-45C1-BA8A-845375836347}" destId="{3D9E0BBC-B266-4818-9447-E0E78541DB80}" srcOrd="1" destOrd="0" presId="urn:microsoft.com/office/officeart/2005/8/layout/StepDownProcess"/>
    <dgm:cxn modelId="{51AF1076-D01F-475C-A632-DAA7841B3A6D}" type="presParOf" srcId="{45D473A4-3D6F-45C1-BA8A-845375836347}" destId="{9BFEB654-6429-4DC5-84AC-0EC99E7FF16F}" srcOrd="2" destOrd="0" presId="urn:microsoft.com/office/officeart/2005/8/layout/StepDownProcess"/>
    <dgm:cxn modelId="{3AA614C2-B290-4C88-BE5B-23C6DD258578}" type="presParOf" srcId="{F6AFAE92-AD99-4157-89AC-58060036239D}" destId="{577073AD-035A-408A-8440-6B7E5EB0125A}" srcOrd="5" destOrd="0" presId="urn:microsoft.com/office/officeart/2005/8/layout/StepDownProcess"/>
    <dgm:cxn modelId="{A9B266E6-0B53-4E8E-B3B1-CA34034CAF2E}" type="presParOf" srcId="{F6AFAE92-AD99-4157-89AC-58060036239D}" destId="{B42AEADC-FE94-489D-B2F0-C1EDC371001E}" srcOrd="6" destOrd="0" presId="urn:microsoft.com/office/officeart/2005/8/layout/StepDownProcess"/>
    <dgm:cxn modelId="{8032E51D-9908-4DF8-9752-03D3A2A35891}" type="presParOf" srcId="{B42AEADC-FE94-489D-B2F0-C1EDC371001E}" destId="{B67F7FC9-B829-442A-BD0E-27DB42D1056A}" srcOrd="0" destOrd="0" presId="urn:microsoft.com/office/officeart/2005/8/layout/StepDownProcess"/>
    <dgm:cxn modelId="{9A86BFB2-6489-4822-8EF7-35325B6EA3E5}" type="presParOf" srcId="{B42AEADC-FE94-489D-B2F0-C1EDC371001E}" destId="{6F4609C3-64D1-43C5-B152-9A1D3F681CB9}" srcOrd="1" destOrd="0" presId="urn:microsoft.com/office/officeart/2005/8/layout/StepDownProcess"/>
    <dgm:cxn modelId="{C67AAF8D-36AA-4D54-9E07-929523B0D6F9}" type="presParOf" srcId="{B42AEADC-FE94-489D-B2F0-C1EDC371001E}" destId="{AD30BBAF-7C1C-4AE3-A9EF-57F1E2392614}" srcOrd="2" destOrd="0" presId="urn:microsoft.com/office/officeart/2005/8/layout/StepDownProcess"/>
    <dgm:cxn modelId="{352E6633-D294-458C-923D-61705A47B65F}" type="presParOf" srcId="{F6AFAE92-AD99-4157-89AC-58060036239D}" destId="{7A8625E5-C4B9-4218-95C7-02EE4C81DA20}" srcOrd="7" destOrd="0" presId="urn:microsoft.com/office/officeart/2005/8/layout/StepDownProcess"/>
    <dgm:cxn modelId="{3DBDE610-29FB-41CC-9561-277C3A84FFEA}" type="presParOf" srcId="{F6AFAE92-AD99-4157-89AC-58060036239D}" destId="{1932DE32-388E-4302-9967-3FFDAA03DE65}" srcOrd="8" destOrd="0" presId="urn:microsoft.com/office/officeart/2005/8/layout/StepDownProcess"/>
    <dgm:cxn modelId="{7BB97876-C3B5-46E1-86E3-4EE813645A09}" type="presParOf" srcId="{1932DE32-388E-4302-9967-3FFDAA03DE65}" destId="{D458889C-C4EE-4750-8EBC-4A86C52EC6B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80EE9-A4BF-4883-A6F2-0D230C38D5A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2A4C90E2-BB7A-42C0-8629-E5925BA4A402}">
      <dgm:prSet phldrT="[Text]"/>
      <dgm:spPr/>
      <dgm:t>
        <a:bodyPr/>
        <a:lstStyle/>
        <a:p>
          <a:r>
            <a:rPr lang="en-US" dirty="0" smtClean="0"/>
            <a:t>39 hospitals</a:t>
          </a:r>
        </a:p>
        <a:p>
          <a:r>
            <a:rPr lang="en-US" dirty="0" smtClean="0"/>
            <a:t>124 patients with OUD</a:t>
          </a:r>
          <a:endParaRPr lang="en-US" dirty="0"/>
        </a:p>
      </dgm:t>
    </dgm:pt>
    <dgm:pt modelId="{5962C774-E999-46E1-B30F-A4EF7B2DCE02}" type="parTrans" cxnId="{148A4645-5E05-4156-96DC-17914DA16C2D}">
      <dgm:prSet/>
      <dgm:spPr/>
      <dgm:t>
        <a:bodyPr/>
        <a:lstStyle/>
        <a:p>
          <a:endParaRPr lang="en-US"/>
        </a:p>
      </dgm:t>
    </dgm:pt>
    <dgm:pt modelId="{D6F79403-C308-4306-A492-0CE5C455A05E}" type="sibTrans" cxnId="{148A4645-5E05-4156-96DC-17914DA16C2D}">
      <dgm:prSet/>
      <dgm:spPr/>
      <dgm:t>
        <a:bodyPr/>
        <a:lstStyle/>
        <a:p>
          <a:endParaRPr lang="en-US"/>
        </a:p>
      </dgm:t>
    </dgm:pt>
    <dgm:pt modelId="{19EC1517-B5DA-47B9-A665-6AE72A6D77A8}">
      <dgm:prSet phldrT="[Text]"/>
      <dgm:spPr/>
      <dgm:t>
        <a:bodyPr/>
        <a:lstStyle/>
        <a:p>
          <a:r>
            <a:rPr lang="en-US" dirty="0" smtClean="0"/>
            <a:t>17 hospitals at or above the 70% MAT goal</a:t>
          </a:r>
        </a:p>
        <a:p>
          <a:r>
            <a:rPr lang="en-US" dirty="0" smtClean="0"/>
            <a:t>70 patients with OUD</a:t>
          </a:r>
        </a:p>
        <a:p>
          <a:r>
            <a:rPr lang="en-US" dirty="0" smtClean="0"/>
            <a:t>8 patients not connected to MAT</a:t>
          </a:r>
          <a:endParaRPr lang="en-US" dirty="0"/>
        </a:p>
      </dgm:t>
    </dgm:pt>
    <dgm:pt modelId="{6506AE36-3F6E-4659-818B-DA5FFDA756E1}" type="parTrans" cxnId="{DF0631CA-E0A2-446A-8D90-8D12EDC25516}">
      <dgm:prSet/>
      <dgm:spPr/>
      <dgm:t>
        <a:bodyPr/>
        <a:lstStyle/>
        <a:p>
          <a:endParaRPr lang="en-US"/>
        </a:p>
      </dgm:t>
    </dgm:pt>
    <dgm:pt modelId="{A97E73C6-3619-4F22-88D2-32AE44E8E271}" type="sibTrans" cxnId="{DF0631CA-E0A2-446A-8D90-8D12EDC25516}">
      <dgm:prSet/>
      <dgm:spPr/>
      <dgm:t>
        <a:bodyPr/>
        <a:lstStyle/>
        <a:p>
          <a:endParaRPr lang="en-US"/>
        </a:p>
      </dgm:t>
    </dgm:pt>
    <dgm:pt modelId="{CB0EF6C8-156A-4F94-BAAD-C70B56D4F6F9}">
      <dgm:prSet phldrT="[Text]"/>
      <dgm:spPr>
        <a:solidFill>
          <a:srgbClr val="F7994B"/>
        </a:solidFill>
      </dgm:spPr>
      <dgm:t>
        <a:bodyPr/>
        <a:lstStyle/>
        <a:p>
          <a:r>
            <a:rPr lang="en-US" dirty="0" smtClean="0"/>
            <a:t>22 hospitals below the 70% MAT goal</a:t>
          </a:r>
        </a:p>
        <a:p>
          <a:r>
            <a:rPr lang="en-US" dirty="0" smtClean="0"/>
            <a:t>54 patients with OUD</a:t>
          </a:r>
        </a:p>
        <a:p>
          <a:r>
            <a:rPr lang="en-US" dirty="0" smtClean="0"/>
            <a:t>36 patients not connected to MAT</a:t>
          </a:r>
        </a:p>
      </dgm:t>
    </dgm:pt>
    <dgm:pt modelId="{DA5F1338-6B2B-4A2A-810C-AC6C80513D30}" type="parTrans" cxnId="{45BC60C8-F914-457D-B83A-34D86B3CDA72}">
      <dgm:prSet/>
      <dgm:spPr/>
      <dgm:t>
        <a:bodyPr/>
        <a:lstStyle/>
        <a:p>
          <a:endParaRPr lang="en-US"/>
        </a:p>
      </dgm:t>
    </dgm:pt>
    <dgm:pt modelId="{0EC6D872-A648-4683-AEC4-CA3DB84465B3}" type="sibTrans" cxnId="{45BC60C8-F914-457D-B83A-34D86B3CDA72}">
      <dgm:prSet/>
      <dgm:spPr/>
      <dgm:t>
        <a:bodyPr/>
        <a:lstStyle/>
        <a:p>
          <a:endParaRPr lang="en-US"/>
        </a:p>
      </dgm:t>
    </dgm:pt>
    <dgm:pt modelId="{A88292B2-311D-41C4-8113-E920B73B3C60}" type="pres">
      <dgm:prSet presAssocID="{B8380EE9-A4BF-4883-A6F2-0D230C38D5A7}" presName="hierChild1" presStyleCnt="0">
        <dgm:presLayoutVars>
          <dgm:orgChart val="1"/>
          <dgm:chPref val="1"/>
          <dgm:dir/>
          <dgm:animOne val="branch"/>
          <dgm:animLvl val="lvl"/>
          <dgm:resizeHandles/>
        </dgm:presLayoutVars>
      </dgm:prSet>
      <dgm:spPr/>
      <dgm:t>
        <a:bodyPr/>
        <a:lstStyle/>
        <a:p>
          <a:endParaRPr lang="en-US"/>
        </a:p>
      </dgm:t>
    </dgm:pt>
    <dgm:pt modelId="{59041544-E82B-4E0F-A179-847126BEFD80}" type="pres">
      <dgm:prSet presAssocID="{2A4C90E2-BB7A-42C0-8629-E5925BA4A402}" presName="hierRoot1" presStyleCnt="0">
        <dgm:presLayoutVars>
          <dgm:hierBranch val="init"/>
        </dgm:presLayoutVars>
      </dgm:prSet>
      <dgm:spPr/>
    </dgm:pt>
    <dgm:pt modelId="{3FEAFB79-9FE9-499D-AB3E-EC5E75396D11}" type="pres">
      <dgm:prSet presAssocID="{2A4C90E2-BB7A-42C0-8629-E5925BA4A402}" presName="rootComposite1" presStyleCnt="0"/>
      <dgm:spPr/>
    </dgm:pt>
    <dgm:pt modelId="{F16BB7B8-C29C-43CF-AB91-28A2BD70A53A}" type="pres">
      <dgm:prSet presAssocID="{2A4C90E2-BB7A-42C0-8629-E5925BA4A402}" presName="rootText1" presStyleLbl="node0" presStyleIdx="0" presStyleCnt="1">
        <dgm:presLayoutVars>
          <dgm:chPref val="3"/>
        </dgm:presLayoutVars>
      </dgm:prSet>
      <dgm:spPr/>
      <dgm:t>
        <a:bodyPr/>
        <a:lstStyle/>
        <a:p>
          <a:endParaRPr lang="en-US"/>
        </a:p>
      </dgm:t>
    </dgm:pt>
    <dgm:pt modelId="{52D5479D-EE35-4C79-BC71-D42A5686D785}" type="pres">
      <dgm:prSet presAssocID="{2A4C90E2-BB7A-42C0-8629-E5925BA4A402}" presName="rootConnector1" presStyleLbl="node1" presStyleIdx="0" presStyleCnt="0"/>
      <dgm:spPr/>
      <dgm:t>
        <a:bodyPr/>
        <a:lstStyle/>
        <a:p>
          <a:endParaRPr lang="en-US"/>
        </a:p>
      </dgm:t>
    </dgm:pt>
    <dgm:pt modelId="{B90A1E00-C832-4BD1-8FE4-483C4BC3B2F6}" type="pres">
      <dgm:prSet presAssocID="{2A4C90E2-BB7A-42C0-8629-E5925BA4A402}" presName="hierChild2" presStyleCnt="0"/>
      <dgm:spPr/>
    </dgm:pt>
    <dgm:pt modelId="{CDB577B0-5FC5-4F20-8EBA-08876B5C4C63}" type="pres">
      <dgm:prSet presAssocID="{6506AE36-3F6E-4659-818B-DA5FFDA756E1}" presName="Name64" presStyleLbl="parChTrans1D2" presStyleIdx="0" presStyleCnt="2"/>
      <dgm:spPr/>
      <dgm:t>
        <a:bodyPr/>
        <a:lstStyle/>
        <a:p>
          <a:endParaRPr lang="en-US"/>
        </a:p>
      </dgm:t>
    </dgm:pt>
    <dgm:pt modelId="{FC26A9BE-B4BB-429E-8460-868375B03CC1}" type="pres">
      <dgm:prSet presAssocID="{19EC1517-B5DA-47B9-A665-6AE72A6D77A8}" presName="hierRoot2" presStyleCnt="0">
        <dgm:presLayoutVars>
          <dgm:hierBranch val="init"/>
        </dgm:presLayoutVars>
      </dgm:prSet>
      <dgm:spPr/>
    </dgm:pt>
    <dgm:pt modelId="{1329B3D2-C589-473B-992C-3E15EB9C7894}" type="pres">
      <dgm:prSet presAssocID="{19EC1517-B5DA-47B9-A665-6AE72A6D77A8}" presName="rootComposite" presStyleCnt="0"/>
      <dgm:spPr/>
    </dgm:pt>
    <dgm:pt modelId="{6D793337-A8EC-460E-A6F8-D93B88E94D13}" type="pres">
      <dgm:prSet presAssocID="{19EC1517-B5DA-47B9-A665-6AE72A6D77A8}" presName="rootText" presStyleLbl="node2" presStyleIdx="0" presStyleCnt="2">
        <dgm:presLayoutVars>
          <dgm:chPref val="3"/>
        </dgm:presLayoutVars>
      </dgm:prSet>
      <dgm:spPr/>
      <dgm:t>
        <a:bodyPr/>
        <a:lstStyle/>
        <a:p>
          <a:endParaRPr lang="en-US"/>
        </a:p>
      </dgm:t>
    </dgm:pt>
    <dgm:pt modelId="{DF4D7AF9-ED37-4615-A859-F5582241E988}" type="pres">
      <dgm:prSet presAssocID="{19EC1517-B5DA-47B9-A665-6AE72A6D77A8}" presName="rootConnector" presStyleLbl="node2" presStyleIdx="0" presStyleCnt="2"/>
      <dgm:spPr/>
      <dgm:t>
        <a:bodyPr/>
        <a:lstStyle/>
        <a:p>
          <a:endParaRPr lang="en-US"/>
        </a:p>
      </dgm:t>
    </dgm:pt>
    <dgm:pt modelId="{043AA1F5-B712-4F02-B9FF-81E5C218F7F7}" type="pres">
      <dgm:prSet presAssocID="{19EC1517-B5DA-47B9-A665-6AE72A6D77A8}" presName="hierChild4" presStyleCnt="0"/>
      <dgm:spPr/>
    </dgm:pt>
    <dgm:pt modelId="{D03ECCD3-3953-4013-A388-1DB6D601A802}" type="pres">
      <dgm:prSet presAssocID="{19EC1517-B5DA-47B9-A665-6AE72A6D77A8}" presName="hierChild5" presStyleCnt="0"/>
      <dgm:spPr/>
    </dgm:pt>
    <dgm:pt modelId="{4FDBD5AF-DAAF-487E-88B0-9939267D6391}" type="pres">
      <dgm:prSet presAssocID="{DA5F1338-6B2B-4A2A-810C-AC6C80513D30}" presName="Name64" presStyleLbl="parChTrans1D2" presStyleIdx="1" presStyleCnt="2"/>
      <dgm:spPr/>
      <dgm:t>
        <a:bodyPr/>
        <a:lstStyle/>
        <a:p>
          <a:endParaRPr lang="en-US"/>
        </a:p>
      </dgm:t>
    </dgm:pt>
    <dgm:pt modelId="{804E20D7-1282-4A79-A57A-EE3211744FD3}" type="pres">
      <dgm:prSet presAssocID="{CB0EF6C8-156A-4F94-BAAD-C70B56D4F6F9}" presName="hierRoot2" presStyleCnt="0">
        <dgm:presLayoutVars>
          <dgm:hierBranch val="init"/>
        </dgm:presLayoutVars>
      </dgm:prSet>
      <dgm:spPr/>
    </dgm:pt>
    <dgm:pt modelId="{5D38129A-0540-43E8-AC07-14456E50F48C}" type="pres">
      <dgm:prSet presAssocID="{CB0EF6C8-156A-4F94-BAAD-C70B56D4F6F9}" presName="rootComposite" presStyleCnt="0"/>
      <dgm:spPr/>
    </dgm:pt>
    <dgm:pt modelId="{13CDCBAA-8677-487C-90D1-25E6D9C52BC5}" type="pres">
      <dgm:prSet presAssocID="{CB0EF6C8-156A-4F94-BAAD-C70B56D4F6F9}" presName="rootText" presStyleLbl="node2" presStyleIdx="1" presStyleCnt="2">
        <dgm:presLayoutVars>
          <dgm:chPref val="3"/>
        </dgm:presLayoutVars>
      </dgm:prSet>
      <dgm:spPr/>
      <dgm:t>
        <a:bodyPr/>
        <a:lstStyle/>
        <a:p>
          <a:endParaRPr lang="en-US"/>
        </a:p>
      </dgm:t>
    </dgm:pt>
    <dgm:pt modelId="{8F726315-16EC-4B51-87AD-35EF0573B676}" type="pres">
      <dgm:prSet presAssocID="{CB0EF6C8-156A-4F94-BAAD-C70B56D4F6F9}" presName="rootConnector" presStyleLbl="node2" presStyleIdx="1" presStyleCnt="2"/>
      <dgm:spPr/>
      <dgm:t>
        <a:bodyPr/>
        <a:lstStyle/>
        <a:p>
          <a:endParaRPr lang="en-US"/>
        </a:p>
      </dgm:t>
    </dgm:pt>
    <dgm:pt modelId="{32D12A0D-72F1-48DD-97E1-9EFE0A980A72}" type="pres">
      <dgm:prSet presAssocID="{CB0EF6C8-156A-4F94-BAAD-C70B56D4F6F9}" presName="hierChild4" presStyleCnt="0"/>
      <dgm:spPr/>
    </dgm:pt>
    <dgm:pt modelId="{160BD52D-7895-4225-89B1-FF251C631A17}" type="pres">
      <dgm:prSet presAssocID="{CB0EF6C8-156A-4F94-BAAD-C70B56D4F6F9}" presName="hierChild5" presStyleCnt="0"/>
      <dgm:spPr/>
    </dgm:pt>
    <dgm:pt modelId="{99A79A57-DB5C-4659-9D0C-006EFB024442}" type="pres">
      <dgm:prSet presAssocID="{2A4C90E2-BB7A-42C0-8629-E5925BA4A402}" presName="hierChild3" presStyleCnt="0"/>
      <dgm:spPr/>
    </dgm:pt>
  </dgm:ptLst>
  <dgm:cxnLst>
    <dgm:cxn modelId="{1FA53E96-E47A-400D-9E2F-CD4BD14EFCE8}" type="presOf" srcId="{DA5F1338-6B2B-4A2A-810C-AC6C80513D30}" destId="{4FDBD5AF-DAAF-487E-88B0-9939267D6391}" srcOrd="0" destOrd="0" presId="urn:microsoft.com/office/officeart/2009/3/layout/HorizontalOrganizationChart"/>
    <dgm:cxn modelId="{3ECF6C98-EB95-472D-95F1-52967E72A524}" type="presOf" srcId="{2A4C90E2-BB7A-42C0-8629-E5925BA4A402}" destId="{52D5479D-EE35-4C79-BC71-D42A5686D785}" srcOrd="1" destOrd="0" presId="urn:microsoft.com/office/officeart/2009/3/layout/HorizontalOrganizationChart"/>
    <dgm:cxn modelId="{4043B91D-19C5-4A02-BDF1-22B7AE981700}" type="presOf" srcId="{CB0EF6C8-156A-4F94-BAAD-C70B56D4F6F9}" destId="{8F726315-16EC-4B51-87AD-35EF0573B676}" srcOrd="1" destOrd="0" presId="urn:microsoft.com/office/officeart/2009/3/layout/HorizontalOrganizationChart"/>
    <dgm:cxn modelId="{FBEB6074-8438-4DE8-AD3F-AC22D29524B8}" type="presOf" srcId="{B8380EE9-A4BF-4883-A6F2-0D230C38D5A7}" destId="{A88292B2-311D-41C4-8113-E920B73B3C60}" srcOrd="0" destOrd="0" presId="urn:microsoft.com/office/officeart/2009/3/layout/HorizontalOrganizationChart"/>
    <dgm:cxn modelId="{17106E8F-3C06-4B57-BD78-170F4B33A151}" type="presOf" srcId="{19EC1517-B5DA-47B9-A665-6AE72A6D77A8}" destId="{6D793337-A8EC-460E-A6F8-D93B88E94D13}" srcOrd="0" destOrd="0" presId="urn:microsoft.com/office/officeart/2009/3/layout/HorizontalOrganizationChart"/>
    <dgm:cxn modelId="{148A4645-5E05-4156-96DC-17914DA16C2D}" srcId="{B8380EE9-A4BF-4883-A6F2-0D230C38D5A7}" destId="{2A4C90E2-BB7A-42C0-8629-E5925BA4A402}" srcOrd="0" destOrd="0" parTransId="{5962C774-E999-46E1-B30F-A4EF7B2DCE02}" sibTransId="{D6F79403-C308-4306-A492-0CE5C455A05E}"/>
    <dgm:cxn modelId="{DF0631CA-E0A2-446A-8D90-8D12EDC25516}" srcId="{2A4C90E2-BB7A-42C0-8629-E5925BA4A402}" destId="{19EC1517-B5DA-47B9-A665-6AE72A6D77A8}" srcOrd="0" destOrd="0" parTransId="{6506AE36-3F6E-4659-818B-DA5FFDA756E1}" sibTransId="{A97E73C6-3619-4F22-88D2-32AE44E8E271}"/>
    <dgm:cxn modelId="{2F558D2C-43C2-464F-9E76-B80F3EEFFE8A}" type="presOf" srcId="{2A4C90E2-BB7A-42C0-8629-E5925BA4A402}" destId="{F16BB7B8-C29C-43CF-AB91-28A2BD70A53A}" srcOrd="0" destOrd="0" presId="urn:microsoft.com/office/officeart/2009/3/layout/HorizontalOrganizationChart"/>
    <dgm:cxn modelId="{D5E65881-D571-4C46-BAEF-0530D2F3E953}" type="presOf" srcId="{19EC1517-B5DA-47B9-A665-6AE72A6D77A8}" destId="{DF4D7AF9-ED37-4615-A859-F5582241E988}" srcOrd="1" destOrd="0" presId="urn:microsoft.com/office/officeart/2009/3/layout/HorizontalOrganizationChart"/>
    <dgm:cxn modelId="{A0A91E34-BAC6-4554-A025-A49F6AB68D55}" type="presOf" srcId="{CB0EF6C8-156A-4F94-BAAD-C70B56D4F6F9}" destId="{13CDCBAA-8677-487C-90D1-25E6D9C52BC5}" srcOrd="0" destOrd="0" presId="urn:microsoft.com/office/officeart/2009/3/layout/HorizontalOrganizationChart"/>
    <dgm:cxn modelId="{45BC60C8-F914-457D-B83A-34D86B3CDA72}" srcId="{2A4C90E2-BB7A-42C0-8629-E5925BA4A402}" destId="{CB0EF6C8-156A-4F94-BAAD-C70B56D4F6F9}" srcOrd="1" destOrd="0" parTransId="{DA5F1338-6B2B-4A2A-810C-AC6C80513D30}" sibTransId="{0EC6D872-A648-4683-AEC4-CA3DB84465B3}"/>
    <dgm:cxn modelId="{D3F37DB9-F596-4FEC-8507-2A4CB10DA249}" type="presOf" srcId="{6506AE36-3F6E-4659-818B-DA5FFDA756E1}" destId="{CDB577B0-5FC5-4F20-8EBA-08876B5C4C63}" srcOrd="0" destOrd="0" presId="urn:microsoft.com/office/officeart/2009/3/layout/HorizontalOrganizationChart"/>
    <dgm:cxn modelId="{7604F5B9-8B2B-44C9-8AD0-E9CAA05387C9}" type="presParOf" srcId="{A88292B2-311D-41C4-8113-E920B73B3C60}" destId="{59041544-E82B-4E0F-A179-847126BEFD80}" srcOrd="0" destOrd="0" presId="urn:microsoft.com/office/officeart/2009/3/layout/HorizontalOrganizationChart"/>
    <dgm:cxn modelId="{E80EDB5D-235F-4395-B14B-57EF4061BFB0}" type="presParOf" srcId="{59041544-E82B-4E0F-A179-847126BEFD80}" destId="{3FEAFB79-9FE9-499D-AB3E-EC5E75396D11}" srcOrd="0" destOrd="0" presId="urn:microsoft.com/office/officeart/2009/3/layout/HorizontalOrganizationChart"/>
    <dgm:cxn modelId="{4FB9DE88-6D36-4D41-9057-CB7622DDB8D2}" type="presParOf" srcId="{3FEAFB79-9FE9-499D-AB3E-EC5E75396D11}" destId="{F16BB7B8-C29C-43CF-AB91-28A2BD70A53A}" srcOrd="0" destOrd="0" presId="urn:microsoft.com/office/officeart/2009/3/layout/HorizontalOrganizationChart"/>
    <dgm:cxn modelId="{19523740-95D0-4011-B9BA-E09578708BA1}" type="presParOf" srcId="{3FEAFB79-9FE9-499D-AB3E-EC5E75396D11}" destId="{52D5479D-EE35-4C79-BC71-D42A5686D785}" srcOrd="1" destOrd="0" presId="urn:microsoft.com/office/officeart/2009/3/layout/HorizontalOrganizationChart"/>
    <dgm:cxn modelId="{ACF80A8B-DED5-4D11-8E19-E71B8A6A7C28}" type="presParOf" srcId="{59041544-E82B-4E0F-A179-847126BEFD80}" destId="{B90A1E00-C832-4BD1-8FE4-483C4BC3B2F6}" srcOrd="1" destOrd="0" presId="urn:microsoft.com/office/officeart/2009/3/layout/HorizontalOrganizationChart"/>
    <dgm:cxn modelId="{909B0CAF-19FD-4057-86A1-92597F7D84CA}" type="presParOf" srcId="{B90A1E00-C832-4BD1-8FE4-483C4BC3B2F6}" destId="{CDB577B0-5FC5-4F20-8EBA-08876B5C4C63}" srcOrd="0" destOrd="0" presId="urn:microsoft.com/office/officeart/2009/3/layout/HorizontalOrganizationChart"/>
    <dgm:cxn modelId="{D084FF83-B584-42BC-B9DB-A76D465973A7}" type="presParOf" srcId="{B90A1E00-C832-4BD1-8FE4-483C4BC3B2F6}" destId="{FC26A9BE-B4BB-429E-8460-868375B03CC1}" srcOrd="1" destOrd="0" presId="urn:microsoft.com/office/officeart/2009/3/layout/HorizontalOrganizationChart"/>
    <dgm:cxn modelId="{099C8DDD-A534-47DA-B88A-4825F567D22B}" type="presParOf" srcId="{FC26A9BE-B4BB-429E-8460-868375B03CC1}" destId="{1329B3D2-C589-473B-992C-3E15EB9C7894}" srcOrd="0" destOrd="0" presId="urn:microsoft.com/office/officeart/2009/3/layout/HorizontalOrganizationChart"/>
    <dgm:cxn modelId="{DF4E7EC4-6913-4451-91BC-103E1DFDC2FB}" type="presParOf" srcId="{1329B3D2-C589-473B-992C-3E15EB9C7894}" destId="{6D793337-A8EC-460E-A6F8-D93B88E94D13}" srcOrd="0" destOrd="0" presId="urn:microsoft.com/office/officeart/2009/3/layout/HorizontalOrganizationChart"/>
    <dgm:cxn modelId="{A6F560FA-2C1D-4106-89C4-3A7638FCEED7}" type="presParOf" srcId="{1329B3D2-C589-473B-992C-3E15EB9C7894}" destId="{DF4D7AF9-ED37-4615-A859-F5582241E988}" srcOrd="1" destOrd="0" presId="urn:microsoft.com/office/officeart/2009/3/layout/HorizontalOrganizationChart"/>
    <dgm:cxn modelId="{1ECB0FDD-6735-4BDD-BF51-0E022A05DA2C}" type="presParOf" srcId="{FC26A9BE-B4BB-429E-8460-868375B03CC1}" destId="{043AA1F5-B712-4F02-B9FF-81E5C218F7F7}" srcOrd="1" destOrd="0" presId="urn:microsoft.com/office/officeart/2009/3/layout/HorizontalOrganizationChart"/>
    <dgm:cxn modelId="{A52F3905-A317-42B9-AEBB-DA0ABEE7BBAC}" type="presParOf" srcId="{FC26A9BE-B4BB-429E-8460-868375B03CC1}" destId="{D03ECCD3-3953-4013-A388-1DB6D601A802}" srcOrd="2" destOrd="0" presId="urn:microsoft.com/office/officeart/2009/3/layout/HorizontalOrganizationChart"/>
    <dgm:cxn modelId="{24A23DE8-1866-4AB0-A8BB-4C3D36A56556}" type="presParOf" srcId="{B90A1E00-C832-4BD1-8FE4-483C4BC3B2F6}" destId="{4FDBD5AF-DAAF-487E-88B0-9939267D6391}" srcOrd="2" destOrd="0" presId="urn:microsoft.com/office/officeart/2009/3/layout/HorizontalOrganizationChart"/>
    <dgm:cxn modelId="{81809CE2-D2A2-47D6-8D7E-0B22E198C759}" type="presParOf" srcId="{B90A1E00-C832-4BD1-8FE4-483C4BC3B2F6}" destId="{804E20D7-1282-4A79-A57A-EE3211744FD3}" srcOrd="3" destOrd="0" presId="urn:microsoft.com/office/officeart/2009/3/layout/HorizontalOrganizationChart"/>
    <dgm:cxn modelId="{F4B9F83E-4393-4361-BA47-7C2BDA9C189A}" type="presParOf" srcId="{804E20D7-1282-4A79-A57A-EE3211744FD3}" destId="{5D38129A-0540-43E8-AC07-14456E50F48C}" srcOrd="0" destOrd="0" presId="urn:microsoft.com/office/officeart/2009/3/layout/HorizontalOrganizationChart"/>
    <dgm:cxn modelId="{3BBB05D7-3E3F-4A3A-A8BB-F428364F9202}" type="presParOf" srcId="{5D38129A-0540-43E8-AC07-14456E50F48C}" destId="{13CDCBAA-8677-487C-90D1-25E6D9C52BC5}" srcOrd="0" destOrd="0" presId="urn:microsoft.com/office/officeart/2009/3/layout/HorizontalOrganizationChart"/>
    <dgm:cxn modelId="{1B423118-1362-49C1-A8C1-0861C838A15A}" type="presParOf" srcId="{5D38129A-0540-43E8-AC07-14456E50F48C}" destId="{8F726315-16EC-4B51-87AD-35EF0573B676}" srcOrd="1" destOrd="0" presId="urn:microsoft.com/office/officeart/2009/3/layout/HorizontalOrganizationChart"/>
    <dgm:cxn modelId="{64445DE4-3400-4F2B-B1B6-B68A5F57B68D}" type="presParOf" srcId="{804E20D7-1282-4A79-A57A-EE3211744FD3}" destId="{32D12A0D-72F1-48DD-97E1-9EFE0A980A72}" srcOrd="1" destOrd="0" presId="urn:microsoft.com/office/officeart/2009/3/layout/HorizontalOrganizationChart"/>
    <dgm:cxn modelId="{5EAA35DB-6559-49C0-857A-931B94B8EE63}" type="presParOf" srcId="{804E20D7-1282-4A79-A57A-EE3211744FD3}" destId="{160BD52D-7895-4225-89B1-FF251C631A17}" srcOrd="2" destOrd="0" presId="urn:microsoft.com/office/officeart/2009/3/layout/HorizontalOrganizationChart"/>
    <dgm:cxn modelId="{93545788-84DB-46E5-9C5B-26E344A10871}" type="presParOf" srcId="{59041544-E82B-4E0F-A179-847126BEFD80}" destId="{99A79A57-DB5C-4659-9D0C-006EFB02444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380EE9-A4BF-4883-A6F2-0D230C38D5A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2A4C90E2-BB7A-42C0-8629-E5925BA4A402}">
      <dgm:prSet phldrT="[Text]"/>
      <dgm:spPr/>
      <dgm:t>
        <a:bodyPr/>
        <a:lstStyle/>
        <a:p>
          <a:r>
            <a:rPr lang="en-US" dirty="0" smtClean="0"/>
            <a:t>39 hospitals</a:t>
          </a:r>
        </a:p>
        <a:p>
          <a:r>
            <a:rPr lang="en-US" dirty="0" smtClean="0"/>
            <a:t>124 patients with OUD</a:t>
          </a:r>
          <a:endParaRPr lang="en-US" dirty="0"/>
        </a:p>
      </dgm:t>
    </dgm:pt>
    <dgm:pt modelId="{5962C774-E999-46E1-B30F-A4EF7B2DCE02}" type="parTrans" cxnId="{148A4645-5E05-4156-96DC-17914DA16C2D}">
      <dgm:prSet/>
      <dgm:spPr/>
      <dgm:t>
        <a:bodyPr/>
        <a:lstStyle/>
        <a:p>
          <a:endParaRPr lang="en-US"/>
        </a:p>
      </dgm:t>
    </dgm:pt>
    <dgm:pt modelId="{D6F79403-C308-4306-A492-0CE5C455A05E}" type="sibTrans" cxnId="{148A4645-5E05-4156-96DC-17914DA16C2D}">
      <dgm:prSet/>
      <dgm:spPr/>
      <dgm:t>
        <a:bodyPr/>
        <a:lstStyle/>
        <a:p>
          <a:endParaRPr lang="en-US"/>
        </a:p>
      </dgm:t>
    </dgm:pt>
    <dgm:pt modelId="{19EC1517-B5DA-47B9-A665-6AE72A6D77A8}">
      <dgm:prSet phldrT="[Text]"/>
      <dgm:spPr/>
      <dgm:t>
        <a:bodyPr/>
        <a:lstStyle/>
        <a:p>
          <a:r>
            <a:rPr lang="en-US" dirty="0" smtClean="0"/>
            <a:t>18 hospitals at or above the 70% Recovery </a:t>
          </a:r>
          <a:r>
            <a:rPr lang="en-US" dirty="0" err="1" smtClean="0"/>
            <a:t>Tx</a:t>
          </a:r>
          <a:r>
            <a:rPr lang="en-US" dirty="0" smtClean="0"/>
            <a:t> Services goal</a:t>
          </a:r>
        </a:p>
        <a:p>
          <a:r>
            <a:rPr lang="en-US" dirty="0" smtClean="0"/>
            <a:t>80 patients with OUD</a:t>
          </a:r>
        </a:p>
        <a:p>
          <a:r>
            <a:rPr lang="en-US" dirty="0" smtClean="0"/>
            <a:t>6 patients not connected to Recovery </a:t>
          </a:r>
          <a:r>
            <a:rPr lang="en-US" dirty="0" err="1" smtClean="0"/>
            <a:t>Tx</a:t>
          </a:r>
          <a:endParaRPr lang="en-US" dirty="0"/>
        </a:p>
      </dgm:t>
    </dgm:pt>
    <dgm:pt modelId="{6506AE36-3F6E-4659-818B-DA5FFDA756E1}" type="parTrans" cxnId="{DF0631CA-E0A2-446A-8D90-8D12EDC25516}">
      <dgm:prSet/>
      <dgm:spPr/>
      <dgm:t>
        <a:bodyPr/>
        <a:lstStyle/>
        <a:p>
          <a:endParaRPr lang="en-US"/>
        </a:p>
      </dgm:t>
    </dgm:pt>
    <dgm:pt modelId="{A97E73C6-3619-4F22-88D2-32AE44E8E271}" type="sibTrans" cxnId="{DF0631CA-E0A2-446A-8D90-8D12EDC25516}">
      <dgm:prSet/>
      <dgm:spPr/>
      <dgm:t>
        <a:bodyPr/>
        <a:lstStyle/>
        <a:p>
          <a:endParaRPr lang="en-US"/>
        </a:p>
      </dgm:t>
    </dgm:pt>
    <dgm:pt modelId="{CB0EF6C8-156A-4F94-BAAD-C70B56D4F6F9}">
      <dgm:prSet phldrT="[Text]"/>
      <dgm:spPr>
        <a:solidFill>
          <a:srgbClr val="F7994B"/>
        </a:solidFill>
      </dgm:spPr>
      <dgm:t>
        <a:bodyPr/>
        <a:lstStyle/>
        <a:p>
          <a:r>
            <a:rPr lang="en-US" dirty="0" smtClean="0"/>
            <a:t>21 hospitals below the 70% Recovery </a:t>
          </a:r>
          <a:r>
            <a:rPr lang="en-US" dirty="0" err="1" smtClean="0"/>
            <a:t>Tx</a:t>
          </a:r>
          <a:r>
            <a:rPr lang="en-US" dirty="0" smtClean="0"/>
            <a:t> Services goal</a:t>
          </a:r>
        </a:p>
        <a:p>
          <a:r>
            <a:rPr lang="en-US" dirty="0" smtClean="0"/>
            <a:t>44 patients with OUD</a:t>
          </a:r>
        </a:p>
        <a:p>
          <a:r>
            <a:rPr lang="en-US" dirty="0" smtClean="0"/>
            <a:t>20 patients  not connected to Recovery TX</a:t>
          </a:r>
        </a:p>
      </dgm:t>
    </dgm:pt>
    <dgm:pt modelId="{DA5F1338-6B2B-4A2A-810C-AC6C80513D30}" type="parTrans" cxnId="{45BC60C8-F914-457D-B83A-34D86B3CDA72}">
      <dgm:prSet/>
      <dgm:spPr/>
      <dgm:t>
        <a:bodyPr/>
        <a:lstStyle/>
        <a:p>
          <a:endParaRPr lang="en-US"/>
        </a:p>
      </dgm:t>
    </dgm:pt>
    <dgm:pt modelId="{0EC6D872-A648-4683-AEC4-CA3DB84465B3}" type="sibTrans" cxnId="{45BC60C8-F914-457D-B83A-34D86B3CDA72}">
      <dgm:prSet/>
      <dgm:spPr/>
      <dgm:t>
        <a:bodyPr/>
        <a:lstStyle/>
        <a:p>
          <a:endParaRPr lang="en-US"/>
        </a:p>
      </dgm:t>
    </dgm:pt>
    <dgm:pt modelId="{A88292B2-311D-41C4-8113-E920B73B3C60}" type="pres">
      <dgm:prSet presAssocID="{B8380EE9-A4BF-4883-A6F2-0D230C38D5A7}" presName="hierChild1" presStyleCnt="0">
        <dgm:presLayoutVars>
          <dgm:orgChart val="1"/>
          <dgm:chPref val="1"/>
          <dgm:dir/>
          <dgm:animOne val="branch"/>
          <dgm:animLvl val="lvl"/>
          <dgm:resizeHandles/>
        </dgm:presLayoutVars>
      </dgm:prSet>
      <dgm:spPr/>
      <dgm:t>
        <a:bodyPr/>
        <a:lstStyle/>
        <a:p>
          <a:endParaRPr lang="en-US"/>
        </a:p>
      </dgm:t>
    </dgm:pt>
    <dgm:pt modelId="{59041544-E82B-4E0F-A179-847126BEFD80}" type="pres">
      <dgm:prSet presAssocID="{2A4C90E2-BB7A-42C0-8629-E5925BA4A402}" presName="hierRoot1" presStyleCnt="0">
        <dgm:presLayoutVars>
          <dgm:hierBranch val="init"/>
        </dgm:presLayoutVars>
      </dgm:prSet>
      <dgm:spPr/>
    </dgm:pt>
    <dgm:pt modelId="{3FEAFB79-9FE9-499D-AB3E-EC5E75396D11}" type="pres">
      <dgm:prSet presAssocID="{2A4C90E2-BB7A-42C0-8629-E5925BA4A402}" presName="rootComposite1" presStyleCnt="0"/>
      <dgm:spPr/>
    </dgm:pt>
    <dgm:pt modelId="{F16BB7B8-C29C-43CF-AB91-28A2BD70A53A}" type="pres">
      <dgm:prSet presAssocID="{2A4C90E2-BB7A-42C0-8629-E5925BA4A402}" presName="rootText1" presStyleLbl="node0" presStyleIdx="0" presStyleCnt="1">
        <dgm:presLayoutVars>
          <dgm:chPref val="3"/>
        </dgm:presLayoutVars>
      </dgm:prSet>
      <dgm:spPr/>
      <dgm:t>
        <a:bodyPr/>
        <a:lstStyle/>
        <a:p>
          <a:endParaRPr lang="en-US"/>
        </a:p>
      </dgm:t>
    </dgm:pt>
    <dgm:pt modelId="{52D5479D-EE35-4C79-BC71-D42A5686D785}" type="pres">
      <dgm:prSet presAssocID="{2A4C90E2-BB7A-42C0-8629-E5925BA4A402}" presName="rootConnector1" presStyleLbl="node1" presStyleIdx="0" presStyleCnt="0"/>
      <dgm:spPr/>
      <dgm:t>
        <a:bodyPr/>
        <a:lstStyle/>
        <a:p>
          <a:endParaRPr lang="en-US"/>
        </a:p>
      </dgm:t>
    </dgm:pt>
    <dgm:pt modelId="{B90A1E00-C832-4BD1-8FE4-483C4BC3B2F6}" type="pres">
      <dgm:prSet presAssocID="{2A4C90E2-BB7A-42C0-8629-E5925BA4A402}" presName="hierChild2" presStyleCnt="0"/>
      <dgm:spPr/>
    </dgm:pt>
    <dgm:pt modelId="{CDB577B0-5FC5-4F20-8EBA-08876B5C4C63}" type="pres">
      <dgm:prSet presAssocID="{6506AE36-3F6E-4659-818B-DA5FFDA756E1}" presName="Name64" presStyleLbl="parChTrans1D2" presStyleIdx="0" presStyleCnt="2"/>
      <dgm:spPr/>
      <dgm:t>
        <a:bodyPr/>
        <a:lstStyle/>
        <a:p>
          <a:endParaRPr lang="en-US"/>
        </a:p>
      </dgm:t>
    </dgm:pt>
    <dgm:pt modelId="{FC26A9BE-B4BB-429E-8460-868375B03CC1}" type="pres">
      <dgm:prSet presAssocID="{19EC1517-B5DA-47B9-A665-6AE72A6D77A8}" presName="hierRoot2" presStyleCnt="0">
        <dgm:presLayoutVars>
          <dgm:hierBranch val="init"/>
        </dgm:presLayoutVars>
      </dgm:prSet>
      <dgm:spPr/>
    </dgm:pt>
    <dgm:pt modelId="{1329B3D2-C589-473B-992C-3E15EB9C7894}" type="pres">
      <dgm:prSet presAssocID="{19EC1517-B5DA-47B9-A665-6AE72A6D77A8}" presName="rootComposite" presStyleCnt="0"/>
      <dgm:spPr/>
    </dgm:pt>
    <dgm:pt modelId="{6D793337-A8EC-460E-A6F8-D93B88E94D13}" type="pres">
      <dgm:prSet presAssocID="{19EC1517-B5DA-47B9-A665-6AE72A6D77A8}" presName="rootText" presStyleLbl="node2" presStyleIdx="0" presStyleCnt="2">
        <dgm:presLayoutVars>
          <dgm:chPref val="3"/>
        </dgm:presLayoutVars>
      </dgm:prSet>
      <dgm:spPr/>
      <dgm:t>
        <a:bodyPr/>
        <a:lstStyle/>
        <a:p>
          <a:endParaRPr lang="en-US"/>
        </a:p>
      </dgm:t>
    </dgm:pt>
    <dgm:pt modelId="{DF4D7AF9-ED37-4615-A859-F5582241E988}" type="pres">
      <dgm:prSet presAssocID="{19EC1517-B5DA-47B9-A665-6AE72A6D77A8}" presName="rootConnector" presStyleLbl="node2" presStyleIdx="0" presStyleCnt="2"/>
      <dgm:spPr/>
      <dgm:t>
        <a:bodyPr/>
        <a:lstStyle/>
        <a:p>
          <a:endParaRPr lang="en-US"/>
        </a:p>
      </dgm:t>
    </dgm:pt>
    <dgm:pt modelId="{043AA1F5-B712-4F02-B9FF-81E5C218F7F7}" type="pres">
      <dgm:prSet presAssocID="{19EC1517-B5DA-47B9-A665-6AE72A6D77A8}" presName="hierChild4" presStyleCnt="0"/>
      <dgm:spPr/>
    </dgm:pt>
    <dgm:pt modelId="{D03ECCD3-3953-4013-A388-1DB6D601A802}" type="pres">
      <dgm:prSet presAssocID="{19EC1517-B5DA-47B9-A665-6AE72A6D77A8}" presName="hierChild5" presStyleCnt="0"/>
      <dgm:spPr/>
    </dgm:pt>
    <dgm:pt modelId="{4FDBD5AF-DAAF-487E-88B0-9939267D6391}" type="pres">
      <dgm:prSet presAssocID="{DA5F1338-6B2B-4A2A-810C-AC6C80513D30}" presName="Name64" presStyleLbl="parChTrans1D2" presStyleIdx="1" presStyleCnt="2"/>
      <dgm:spPr/>
      <dgm:t>
        <a:bodyPr/>
        <a:lstStyle/>
        <a:p>
          <a:endParaRPr lang="en-US"/>
        </a:p>
      </dgm:t>
    </dgm:pt>
    <dgm:pt modelId="{804E20D7-1282-4A79-A57A-EE3211744FD3}" type="pres">
      <dgm:prSet presAssocID="{CB0EF6C8-156A-4F94-BAAD-C70B56D4F6F9}" presName="hierRoot2" presStyleCnt="0">
        <dgm:presLayoutVars>
          <dgm:hierBranch val="init"/>
        </dgm:presLayoutVars>
      </dgm:prSet>
      <dgm:spPr/>
    </dgm:pt>
    <dgm:pt modelId="{5D38129A-0540-43E8-AC07-14456E50F48C}" type="pres">
      <dgm:prSet presAssocID="{CB0EF6C8-156A-4F94-BAAD-C70B56D4F6F9}" presName="rootComposite" presStyleCnt="0"/>
      <dgm:spPr/>
    </dgm:pt>
    <dgm:pt modelId="{13CDCBAA-8677-487C-90D1-25E6D9C52BC5}" type="pres">
      <dgm:prSet presAssocID="{CB0EF6C8-156A-4F94-BAAD-C70B56D4F6F9}" presName="rootText" presStyleLbl="node2" presStyleIdx="1" presStyleCnt="2">
        <dgm:presLayoutVars>
          <dgm:chPref val="3"/>
        </dgm:presLayoutVars>
      </dgm:prSet>
      <dgm:spPr/>
      <dgm:t>
        <a:bodyPr/>
        <a:lstStyle/>
        <a:p>
          <a:endParaRPr lang="en-US"/>
        </a:p>
      </dgm:t>
    </dgm:pt>
    <dgm:pt modelId="{8F726315-16EC-4B51-87AD-35EF0573B676}" type="pres">
      <dgm:prSet presAssocID="{CB0EF6C8-156A-4F94-BAAD-C70B56D4F6F9}" presName="rootConnector" presStyleLbl="node2" presStyleIdx="1" presStyleCnt="2"/>
      <dgm:spPr/>
      <dgm:t>
        <a:bodyPr/>
        <a:lstStyle/>
        <a:p>
          <a:endParaRPr lang="en-US"/>
        </a:p>
      </dgm:t>
    </dgm:pt>
    <dgm:pt modelId="{32D12A0D-72F1-48DD-97E1-9EFE0A980A72}" type="pres">
      <dgm:prSet presAssocID="{CB0EF6C8-156A-4F94-BAAD-C70B56D4F6F9}" presName="hierChild4" presStyleCnt="0"/>
      <dgm:spPr/>
    </dgm:pt>
    <dgm:pt modelId="{160BD52D-7895-4225-89B1-FF251C631A17}" type="pres">
      <dgm:prSet presAssocID="{CB0EF6C8-156A-4F94-BAAD-C70B56D4F6F9}" presName="hierChild5" presStyleCnt="0"/>
      <dgm:spPr/>
    </dgm:pt>
    <dgm:pt modelId="{99A79A57-DB5C-4659-9D0C-006EFB024442}" type="pres">
      <dgm:prSet presAssocID="{2A4C90E2-BB7A-42C0-8629-E5925BA4A402}" presName="hierChild3" presStyleCnt="0"/>
      <dgm:spPr/>
    </dgm:pt>
  </dgm:ptLst>
  <dgm:cxnLst>
    <dgm:cxn modelId="{1FA53E96-E47A-400D-9E2F-CD4BD14EFCE8}" type="presOf" srcId="{DA5F1338-6B2B-4A2A-810C-AC6C80513D30}" destId="{4FDBD5AF-DAAF-487E-88B0-9939267D6391}" srcOrd="0" destOrd="0" presId="urn:microsoft.com/office/officeart/2009/3/layout/HorizontalOrganizationChart"/>
    <dgm:cxn modelId="{3ECF6C98-EB95-472D-95F1-52967E72A524}" type="presOf" srcId="{2A4C90E2-BB7A-42C0-8629-E5925BA4A402}" destId="{52D5479D-EE35-4C79-BC71-D42A5686D785}" srcOrd="1" destOrd="0" presId="urn:microsoft.com/office/officeart/2009/3/layout/HorizontalOrganizationChart"/>
    <dgm:cxn modelId="{4043B91D-19C5-4A02-BDF1-22B7AE981700}" type="presOf" srcId="{CB0EF6C8-156A-4F94-BAAD-C70B56D4F6F9}" destId="{8F726315-16EC-4B51-87AD-35EF0573B676}" srcOrd="1" destOrd="0" presId="urn:microsoft.com/office/officeart/2009/3/layout/HorizontalOrganizationChart"/>
    <dgm:cxn modelId="{FBEB6074-8438-4DE8-AD3F-AC22D29524B8}" type="presOf" srcId="{B8380EE9-A4BF-4883-A6F2-0D230C38D5A7}" destId="{A88292B2-311D-41C4-8113-E920B73B3C60}" srcOrd="0" destOrd="0" presId="urn:microsoft.com/office/officeart/2009/3/layout/HorizontalOrganizationChart"/>
    <dgm:cxn modelId="{17106E8F-3C06-4B57-BD78-170F4B33A151}" type="presOf" srcId="{19EC1517-B5DA-47B9-A665-6AE72A6D77A8}" destId="{6D793337-A8EC-460E-A6F8-D93B88E94D13}" srcOrd="0" destOrd="0" presId="urn:microsoft.com/office/officeart/2009/3/layout/HorizontalOrganizationChart"/>
    <dgm:cxn modelId="{148A4645-5E05-4156-96DC-17914DA16C2D}" srcId="{B8380EE9-A4BF-4883-A6F2-0D230C38D5A7}" destId="{2A4C90E2-BB7A-42C0-8629-E5925BA4A402}" srcOrd="0" destOrd="0" parTransId="{5962C774-E999-46E1-B30F-A4EF7B2DCE02}" sibTransId="{D6F79403-C308-4306-A492-0CE5C455A05E}"/>
    <dgm:cxn modelId="{DF0631CA-E0A2-446A-8D90-8D12EDC25516}" srcId="{2A4C90E2-BB7A-42C0-8629-E5925BA4A402}" destId="{19EC1517-B5DA-47B9-A665-6AE72A6D77A8}" srcOrd="0" destOrd="0" parTransId="{6506AE36-3F6E-4659-818B-DA5FFDA756E1}" sibTransId="{A97E73C6-3619-4F22-88D2-32AE44E8E271}"/>
    <dgm:cxn modelId="{2F558D2C-43C2-464F-9E76-B80F3EEFFE8A}" type="presOf" srcId="{2A4C90E2-BB7A-42C0-8629-E5925BA4A402}" destId="{F16BB7B8-C29C-43CF-AB91-28A2BD70A53A}" srcOrd="0" destOrd="0" presId="urn:microsoft.com/office/officeart/2009/3/layout/HorizontalOrganizationChart"/>
    <dgm:cxn modelId="{D5E65881-D571-4C46-BAEF-0530D2F3E953}" type="presOf" srcId="{19EC1517-B5DA-47B9-A665-6AE72A6D77A8}" destId="{DF4D7AF9-ED37-4615-A859-F5582241E988}" srcOrd="1" destOrd="0" presId="urn:microsoft.com/office/officeart/2009/3/layout/HorizontalOrganizationChart"/>
    <dgm:cxn modelId="{A0A91E34-BAC6-4554-A025-A49F6AB68D55}" type="presOf" srcId="{CB0EF6C8-156A-4F94-BAAD-C70B56D4F6F9}" destId="{13CDCBAA-8677-487C-90D1-25E6D9C52BC5}" srcOrd="0" destOrd="0" presId="urn:microsoft.com/office/officeart/2009/3/layout/HorizontalOrganizationChart"/>
    <dgm:cxn modelId="{45BC60C8-F914-457D-B83A-34D86B3CDA72}" srcId="{2A4C90E2-BB7A-42C0-8629-E5925BA4A402}" destId="{CB0EF6C8-156A-4F94-BAAD-C70B56D4F6F9}" srcOrd="1" destOrd="0" parTransId="{DA5F1338-6B2B-4A2A-810C-AC6C80513D30}" sibTransId="{0EC6D872-A648-4683-AEC4-CA3DB84465B3}"/>
    <dgm:cxn modelId="{D3F37DB9-F596-4FEC-8507-2A4CB10DA249}" type="presOf" srcId="{6506AE36-3F6E-4659-818B-DA5FFDA756E1}" destId="{CDB577B0-5FC5-4F20-8EBA-08876B5C4C63}" srcOrd="0" destOrd="0" presId="urn:microsoft.com/office/officeart/2009/3/layout/HorizontalOrganizationChart"/>
    <dgm:cxn modelId="{7604F5B9-8B2B-44C9-8AD0-E9CAA05387C9}" type="presParOf" srcId="{A88292B2-311D-41C4-8113-E920B73B3C60}" destId="{59041544-E82B-4E0F-A179-847126BEFD80}" srcOrd="0" destOrd="0" presId="urn:microsoft.com/office/officeart/2009/3/layout/HorizontalOrganizationChart"/>
    <dgm:cxn modelId="{E80EDB5D-235F-4395-B14B-57EF4061BFB0}" type="presParOf" srcId="{59041544-E82B-4E0F-A179-847126BEFD80}" destId="{3FEAFB79-9FE9-499D-AB3E-EC5E75396D11}" srcOrd="0" destOrd="0" presId="urn:microsoft.com/office/officeart/2009/3/layout/HorizontalOrganizationChart"/>
    <dgm:cxn modelId="{4FB9DE88-6D36-4D41-9057-CB7622DDB8D2}" type="presParOf" srcId="{3FEAFB79-9FE9-499D-AB3E-EC5E75396D11}" destId="{F16BB7B8-C29C-43CF-AB91-28A2BD70A53A}" srcOrd="0" destOrd="0" presId="urn:microsoft.com/office/officeart/2009/3/layout/HorizontalOrganizationChart"/>
    <dgm:cxn modelId="{19523740-95D0-4011-B9BA-E09578708BA1}" type="presParOf" srcId="{3FEAFB79-9FE9-499D-AB3E-EC5E75396D11}" destId="{52D5479D-EE35-4C79-BC71-D42A5686D785}" srcOrd="1" destOrd="0" presId="urn:microsoft.com/office/officeart/2009/3/layout/HorizontalOrganizationChart"/>
    <dgm:cxn modelId="{ACF80A8B-DED5-4D11-8E19-E71B8A6A7C28}" type="presParOf" srcId="{59041544-E82B-4E0F-A179-847126BEFD80}" destId="{B90A1E00-C832-4BD1-8FE4-483C4BC3B2F6}" srcOrd="1" destOrd="0" presId="urn:microsoft.com/office/officeart/2009/3/layout/HorizontalOrganizationChart"/>
    <dgm:cxn modelId="{909B0CAF-19FD-4057-86A1-92597F7D84CA}" type="presParOf" srcId="{B90A1E00-C832-4BD1-8FE4-483C4BC3B2F6}" destId="{CDB577B0-5FC5-4F20-8EBA-08876B5C4C63}" srcOrd="0" destOrd="0" presId="urn:microsoft.com/office/officeart/2009/3/layout/HorizontalOrganizationChart"/>
    <dgm:cxn modelId="{D084FF83-B584-42BC-B9DB-A76D465973A7}" type="presParOf" srcId="{B90A1E00-C832-4BD1-8FE4-483C4BC3B2F6}" destId="{FC26A9BE-B4BB-429E-8460-868375B03CC1}" srcOrd="1" destOrd="0" presId="urn:microsoft.com/office/officeart/2009/3/layout/HorizontalOrganizationChart"/>
    <dgm:cxn modelId="{099C8DDD-A534-47DA-B88A-4825F567D22B}" type="presParOf" srcId="{FC26A9BE-B4BB-429E-8460-868375B03CC1}" destId="{1329B3D2-C589-473B-992C-3E15EB9C7894}" srcOrd="0" destOrd="0" presId="urn:microsoft.com/office/officeart/2009/3/layout/HorizontalOrganizationChart"/>
    <dgm:cxn modelId="{DF4E7EC4-6913-4451-91BC-103E1DFDC2FB}" type="presParOf" srcId="{1329B3D2-C589-473B-992C-3E15EB9C7894}" destId="{6D793337-A8EC-460E-A6F8-D93B88E94D13}" srcOrd="0" destOrd="0" presId="urn:microsoft.com/office/officeart/2009/3/layout/HorizontalOrganizationChart"/>
    <dgm:cxn modelId="{A6F560FA-2C1D-4106-89C4-3A7638FCEED7}" type="presParOf" srcId="{1329B3D2-C589-473B-992C-3E15EB9C7894}" destId="{DF4D7AF9-ED37-4615-A859-F5582241E988}" srcOrd="1" destOrd="0" presId="urn:microsoft.com/office/officeart/2009/3/layout/HorizontalOrganizationChart"/>
    <dgm:cxn modelId="{1ECB0FDD-6735-4BDD-BF51-0E022A05DA2C}" type="presParOf" srcId="{FC26A9BE-B4BB-429E-8460-868375B03CC1}" destId="{043AA1F5-B712-4F02-B9FF-81E5C218F7F7}" srcOrd="1" destOrd="0" presId="urn:microsoft.com/office/officeart/2009/3/layout/HorizontalOrganizationChart"/>
    <dgm:cxn modelId="{A52F3905-A317-42B9-AEBB-DA0ABEE7BBAC}" type="presParOf" srcId="{FC26A9BE-B4BB-429E-8460-868375B03CC1}" destId="{D03ECCD3-3953-4013-A388-1DB6D601A802}" srcOrd="2" destOrd="0" presId="urn:microsoft.com/office/officeart/2009/3/layout/HorizontalOrganizationChart"/>
    <dgm:cxn modelId="{24A23DE8-1866-4AB0-A8BB-4C3D36A56556}" type="presParOf" srcId="{B90A1E00-C832-4BD1-8FE4-483C4BC3B2F6}" destId="{4FDBD5AF-DAAF-487E-88B0-9939267D6391}" srcOrd="2" destOrd="0" presId="urn:microsoft.com/office/officeart/2009/3/layout/HorizontalOrganizationChart"/>
    <dgm:cxn modelId="{81809CE2-D2A2-47D6-8D7E-0B22E198C759}" type="presParOf" srcId="{B90A1E00-C832-4BD1-8FE4-483C4BC3B2F6}" destId="{804E20D7-1282-4A79-A57A-EE3211744FD3}" srcOrd="3" destOrd="0" presId="urn:microsoft.com/office/officeart/2009/3/layout/HorizontalOrganizationChart"/>
    <dgm:cxn modelId="{F4B9F83E-4393-4361-BA47-7C2BDA9C189A}" type="presParOf" srcId="{804E20D7-1282-4A79-A57A-EE3211744FD3}" destId="{5D38129A-0540-43E8-AC07-14456E50F48C}" srcOrd="0" destOrd="0" presId="urn:microsoft.com/office/officeart/2009/3/layout/HorizontalOrganizationChart"/>
    <dgm:cxn modelId="{3BBB05D7-3E3F-4A3A-A8BB-F428364F9202}" type="presParOf" srcId="{5D38129A-0540-43E8-AC07-14456E50F48C}" destId="{13CDCBAA-8677-487C-90D1-25E6D9C52BC5}" srcOrd="0" destOrd="0" presId="urn:microsoft.com/office/officeart/2009/3/layout/HorizontalOrganizationChart"/>
    <dgm:cxn modelId="{1B423118-1362-49C1-A8C1-0861C838A15A}" type="presParOf" srcId="{5D38129A-0540-43E8-AC07-14456E50F48C}" destId="{8F726315-16EC-4B51-87AD-35EF0573B676}" srcOrd="1" destOrd="0" presId="urn:microsoft.com/office/officeart/2009/3/layout/HorizontalOrganizationChart"/>
    <dgm:cxn modelId="{64445DE4-3400-4F2B-B1B6-B68A5F57B68D}" type="presParOf" srcId="{804E20D7-1282-4A79-A57A-EE3211744FD3}" destId="{32D12A0D-72F1-48DD-97E1-9EFE0A980A72}" srcOrd="1" destOrd="0" presId="urn:microsoft.com/office/officeart/2009/3/layout/HorizontalOrganizationChart"/>
    <dgm:cxn modelId="{5EAA35DB-6559-49C0-857A-931B94B8EE63}" type="presParOf" srcId="{804E20D7-1282-4A79-A57A-EE3211744FD3}" destId="{160BD52D-7895-4225-89B1-FF251C631A17}" srcOrd="2" destOrd="0" presId="urn:microsoft.com/office/officeart/2009/3/layout/HorizontalOrganizationChart"/>
    <dgm:cxn modelId="{93545788-84DB-46E5-9C5B-26E344A10871}" type="presParOf" srcId="{59041544-E82B-4E0F-A179-847126BEFD80}" destId="{99A79A57-DB5C-4659-9D0C-006EFB02444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380EE9-A4BF-4883-A6F2-0D230C38D5A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2A4C90E2-BB7A-42C0-8629-E5925BA4A402}">
      <dgm:prSet phldrT="[Text]"/>
      <dgm:spPr/>
      <dgm:t>
        <a:bodyPr/>
        <a:lstStyle/>
        <a:p>
          <a:r>
            <a:rPr lang="en-US" dirty="0" smtClean="0"/>
            <a:t>39 hospitals</a:t>
          </a:r>
        </a:p>
        <a:p>
          <a:r>
            <a:rPr lang="en-US" dirty="0" smtClean="0"/>
            <a:t>124 patients with OUD</a:t>
          </a:r>
          <a:endParaRPr lang="en-US" dirty="0"/>
        </a:p>
      </dgm:t>
    </dgm:pt>
    <dgm:pt modelId="{5962C774-E999-46E1-B30F-A4EF7B2DCE02}" type="parTrans" cxnId="{148A4645-5E05-4156-96DC-17914DA16C2D}">
      <dgm:prSet/>
      <dgm:spPr/>
      <dgm:t>
        <a:bodyPr/>
        <a:lstStyle/>
        <a:p>
          <a:endParaRPr lang="en-US"/>
        </a:p>
      </dgm:t>
    </dgm:pt>
    <dgm:pt modelId="{D6F79403-C308-4306-A492-0CE5C455A05E}" type="sibTrans" cxnId="{148A4645-5E05-4156-96DC-17914DA16C2D}">
      <dgm:prSet/>
      <dgm:spPr/>
      <dgm:t>
        <a:bodyPr/>
        <a:lstStyle/>
        <a:p>
          <a:endParaRPr lang="en-US"/>
        </a:p>
      </dgm:t>
    </dgm:pt>
    <dgm:pt modelId="{19EC1517-B5DA-47B9-A665-6AE72A6D77A8}">
      <dgm:prSet phldrT="[Text]"/>
      <dgm:spPr/>
      <dgm:t>
        <a:bodyPr/>
        <a:lstStyle/>
        <a:p>
          <a:r>
            <a:rPr lang="en-US" dirty="0" smtClean="0"/>
            <a:t>9 hospitals at or above the 60% Recovery </a:t>
          </a:r>
          <a:r>
            <a:rPr lang="en-US" dirty="0" err="1" smtClean="0"/>
            <a:t>Tx</a:t>
          </a:r>
          <a:r>
            <a:rPr lang="en-US" dirty="0" smtClean="0"/>
            <a:t> Services goal</a:t>
          </a:r>
        </a:p>
        <a:p>
          <a:r>
            <a:rPr lang="en-US" dirty="0" smtClean="0"/>
            <a:t>42 patients with OUD</a:t>
          </a:r>
        </a:p>
        <a:p>
          <a:r>
            <a:rPr lang="en-US" dirty="0" smtClean="0"/>
            <a:t>10 patients not receiving </a:t>
          </a:r>
          <a:r>
            <a:rPr lang="en-US" dirty="0" err="1" smtClean="0"/>
            <a:t>Narcan</a:t>
          </a:r>
          <a:r>
            <a:rPr lang="en-US" dirty="0" smtClean="0"/>
            <a:t> counseling</a:t>
          </a:r>
          <a:endParaRPr lang="en-US" dirty="0"/>
        </a:p>
      </dgm:t>
    </dgm:pt>
    <dgm:pt modelId="{6506AE36-3F6E-4659-818B-DA5FFDA756E1}" type="parTrans" cxnId="{DF0631CA-E0A2-446A-8D90-8D12EDC25516}">
      <dgm:prSet/>
      <dgm:spPr/>
      <dgm:t>
        <a:bodyPr/>
        <a:lstStyle/>
        <a:p>
          <a:endParaRPr lang="en-US"/>
        </a:p>
      </dgm:t>
    </dgm:pt>
    <dgm:pt modelId="{A97E73C6-3619-4F22-88D2-32AE44E8E271}" type="sibTrans" cxnId="{DF0631CA-E0A2-446A-8D90-8D12EDC25516}">
      <dgm:prSet/>
      <dgm:spPr/>
      <dgm:t>
        <a:bodyPr/>
        <a:lstStyle/>
        <a:p>
          <a:endParaRPr lang="en-US"/>
        </a:p>
      </dgm:t>
    </dgm:pt>
    <dgm:pt modelId="{CB0EF6C8-156A-4F94-BAAD-C70B56D4F6F9}">
      <dgm:prSet phldrT="[Text]"/>
      <dgm:spPr>
        <a:solidFill>
          <a:srgbClr val="F7994B"/>
        </a:solidFill>
      </dgm:spPr>
      <dgm:t>
        <a:bodyPr/>
        <a:lstStyle/>
        <a:p>
          <a:r>
            <a:rPr lang="en-US" dirty="0" smtClean="0"/>
            <a:t>30 hospitals below the 60% Recovery </a:t>
          </a:r>
          <a:r>
            <a:rPr lang="en-US" dirty="0" err="1" smtClean="0"/>
            <a:t>Tx</a:t>
          </a:r>
          <a:r>
            <a:rPr lang="en-US" dirty="0" smtClean="0"/>
            <a:t> Services goal</a:t>
          </a:r>
        </a:p>
        <a:p>
          <a:r>
            <a:rPr lang="en-US" dirty="0" smtClean="0"/>
            <a:t>82 patients with OUD</a:t>
          </a:r>
        </a:p>
        <a:p>
          <a:r>
            <a:rPr lang="en-US" dirty="0" smtClean="0"/>
            <a:t>38 patients not receiving </a:t>
          </a:r>
          <a:r>
            <a:rPr lang="en-US" dirty="0" err="1" smtClean="0"/>
            <a:t>Narcan</a:t>
          </a:r>
          <a:r>
            <a:rPr lang="en-US" dirty="0" smtClean="0"/>
            <a:t> counseling</a:t>
          </a:r>
        </a:p>
      </dgm:t>
    </dgm:pt>
    <dgm:pt modelId="{DA5F1338-6B2B-4A2A-810C-AC6C80513D30}" type="parTrans" cxnId="{45BC60C8-F914-457D-B83A-34D86B3CDA72}">
      <dgm:prSet/>
      <dgm:spPr/>
      <dgm:t>
        <a:bodyPr/>
        <a:lstStyle/>
        <a:p>
          <a:endParaRPr lang="en-US"/>
        </a:p>
      </dgm:t>
    </dgm:pt>
    <dgm:pt modelId="{0EC6D872-A648-4683-AEC4-CA3DB84465B3}" type="sibTrans" cxnId="{45BC60C8-F914-457D-B83A-34D86B3CDA72}">
      <dgm:prSet/>
      <dgm:spPr/>
      <dgm:t>
        <a:bodyPr/>
        <a:lstStyle/>
        <a:p>
          <a:endParaRPr lang="en-US"/>
        </a:p>
      </dgm:t>
    </dgm:pt>
    <dgm:pt modelId="{A88292B2-311D-41C4-8113-E920B73B3C60}" type="pres">
      <dgm:prSet presAssocID="{B8380EE9-A4BF-4883-A6F2-0D230C38D5A7}" presName="hierChild1" presStyleCnt="0">
        <dgm:presLayoutVars>
          <dgm:orgChart val="1"/>
          <dgm:chPref val="1"/>
          <dgm:dir/>
          <dgm:animOne val="branch"/>
          <dgm:animLvl val="lvl"/>
          <dgm:resizeHandles/>
        </dgm:presLayoutVars>
      </dgm:prSet>
      <dgm:spPr/>
      <dgm:t>
        <a:bodyPr/>
        <a:lstStyle/>
        <a:p>
          <a:endParaRPr lang="en-US"/>
        </a:p>
      </dgm:t>
    </dgm:pt>
    <dgm:pt modelId="{59041544-E82B-4E0F-A179-847126BEFD80}" type="pres">
      <dgm:prSet presAssocID="{2A4C90E2-BB7A-42C0-8629-E5925BA4A402}" presName="hierRoot1" presStyleCnt="0">
        <dgm:presLayoutVars>
          <dgm:hierBranch val="init"/>
        </dgm:presLayoutVars>
      </dgm:prSet>
      <dgm:spPr/>
    </dgm:pt>
    <dgm:pt modelId="{3FEAFB79-9FE9-499D-AB3E-EC5E75396D11}" type="pres">
      <dgm:prSet presAssocID="{2A4C90E2-BB7A-42C0-8629-E5925BA4A402}" presName="rootComposite1" presStyleCnt="0"/>
      <dgm:spPr/>
    </dgm:pt>
    <dgm:pt modelId="{F16BB7B8-C29C-43CF-AB91-28A2BD70A53A}" type="pres">
      <dgm:prSet presAssocID="{2A4C90E2-BB7A-42C0-8629-E5925BA4A402}" presName="rootText1" presStyleLbl="node0" presStyleIdx="0" presStyleCnt="1">
        <dgm:presLayoutVars>
          <dgm:chPref val="3"/>
        </dgm:presLayoutVars>
      </dgm:prSet>
      <dgm:spPr/>
      <dgm:t>
        <a:bodyPr/>
        <a:lstStyle/>
        <a:p>
          <a:endParaRPr lang="en-US"/>
        </a:p>
      </dgm:t>
    </dgm:pt>
    <dgm:pt modelId="{52D5479D-EE35-4C79-BC71-D42A5686D785}" type="pres">
      <dgm:prSet presAssocID="{2A4C90E2-BB7A-42C0-8629-E5925BA4A402}" presName="rootConnector1" presStyleLbl="node1" presStyleIdx="0" presStyleCnt="0"/>
      <dgm:spPr/>
      <dgm:t>
        <a:bodyPr/>
        <a:lstStyle/>
        <a:p>
          <a:endParaRPr lang="en-US"/>
        </a:p>
      </dgm:t>
    </dgm:pt>
    <dgm:pt modelId="{B90A1E00-C832-4BD1-8FE4-483C4BC3B2F6}" type="pres">
      <dgm:prSet presAssocID="{2A4C90E2-BB7A-42C0-8629-E5925BA4A402}" presName="hierChild2" presStyleCnt="0"/>
      <dgm:spPr/>
    </dgm:pt>
    <dgm:pt modelId="{CDB577B0-5FC5-4F20-8EBA-08876B5C4C63}" type="pres">
      <dgm:prSet presAssocID="{6506AE36-3F6E-4659-818B-DA5FFDA756E1}" presName="Name64" presStyleLbl="parChTrans1D2" presStyleIdx="0" presStyleCnt="2"/>
      <dgm:spPr/>
      <dgm:t>
        <a:bodyPr/>
        <a:lstStyle/>
        <a:p>
          <a:endParaRPr lang="en-US"/>
        </a:p>
      </dgm:t>
    </dgm:pt>
    <dgm:pt modelId="{FC26A9BE-B4BB-429E-8460-868375B03CC1}" type="pres">
      <dgm:prSet presAssocID="{19EC1517-B5DA-47B9-A665-6AE72A6D77A8}" presName="hierRoot2" presStyleCnt="0">
        <dgm:presLayoutVars>
          <dgm:hierBranch val="init"/>
        </dgm:presLayoutVars>
      </dgm:prSet>
      <dgm:spPr/>
    </dgm:pt>
    <dgm:pt modelId="{1329B3D2-C589-473B-992C-3E15EB9C7894}" type="pres">
      <dgm:prSet presAssocID="{19EC1517-B5DA-47B9-A665-6AE72A6D77A8}" presName="rootComposite" presStyleCnt="0"/>
      <dgm:spPr/>
    </dgm:pt>
    <dgm:pt modelId="{6D793337-A8EC-460E-A6F8-D93B88E94D13}" type="pres">
      <dgm:prSet presAssocID="{19EC1517-B5DA-47B9-A665-6AE72A6D77A8}" presName="rootText" presStyleLbl="node2" presStyleIdx="0" presStyleCnt="2">
        <dgm:presLayoutVars>
          <dgm:chPref val="3"/>
        </dgm:presLayoutVars>
      </dgm:prSet>
      <dgm:spPr/>
      <dgm:t>
        <a:bodyPr/>
        <a:lstStyle/>
        <a:p>
          <a:endParaRPr lang="en-US"/>
        </a:p>
      </dgm:t>
    </dgm:pt>
    <dgm:pt modelId="{DF4D7AF9-ED37-4615-A859-F5582241E988}" type="pres">
      <dgm:prSet presAssocID="{19EC1517-B5DA-47B9-A665-6AE72A6D77A8}" presName="rootConnector" presStyleLbl="node2" presStyleIdx="0" presStyleCnt="2"/>
      <dgm:spPr/>
      <dgm:t>
        <a:bodyPr/>
        <a:lstStyle/>
        <a:p>
          <a:endParaRPr lang="en-US"/>
        </a:p>
      </dgm:t>
    </dgm:pt>
    <dgm:pt modelId="{043AA1F5-B712-4F02-B9FF-81E5C218F7F7}" type="pres">
      <dgm:prSet presAssocID="{19EC1517-B5DA-47B9-A665-6AE72A6D77A8}" presName="hierChild4" presStyleCnt="0"/>
      <dgm:spPr/>
    </dgm:pt>
    <dgm:pt modelId="{D03ECCD3-3953-4013-A388-1DB6D601A802}" type="pres">
      <dgm:prSet presAssocID="{19EC1517-B5DA-47B9-A665-6AE72A6D77A8}" presName="hierChild5" presStyleCnt="0"/>
      <dgm:spPr/>
    </dgm:pt>
    <dgm:pt modelId="{4FDBD5AF-DAAF-487E-88B0-9939267D6391}" type="pres">
      <dgm:prSet presAssocID="{DA5F1338-6B2B-4A2A-810C-AC6C80513D30}" presName="Name64" presStyleLbl="parChTrans1D2" presStyleIdx="1" presStyleCnt="2"/>
      <dgm:spPr/>
      <dgm:t>
        <a:bodyPr/>
        <a:lstStyle/>
        <a:p>
          <a:endParaRPr lang="en-US"/>
        </a:p>
      </dgm:t>
    </dgm:pt>
    <dgm:pt modelId="{804E20D7-1282-4A79-A57A-EE3211744FD3}" type="pres">
      <dgm:prSet presAssocID="{CB0EF6C8-156A-4F94-BAAD-C70B56D4F6F9}" presName="hierRoot2" presStyleCnt="0">
        <dgm:presLayoutVars>
          <dgm:hierBranch val="init"/>
        </dgm:presLayoutVars>
      </dgm:prSet>
      <dgm:spPr/>
    </dgm:pt>
    <dgm:pt modelId="{5D38129A-0540-43E8-AC07-14456E50F48C}" type="pres">
      <dgm:prSet presAssocID="{CB0EF6C8-156A-4F94-BAAD-C70B56D4F6F9}" presName="rootComposite" presStyleCnt="0"/>
      <dgm:spPr/>
    </dgm:pt>
    <dgm:pt modelId="{13CDCBAA-8677-487C-90D1-25E6D9C52BC5}" type="pres">
      <dgm:prSet presAssocID="{CB0EF6C8-156A-4F94-BAAD-C70B56D4F6F9}" presName="rootText" presStyleLbl="node2" presStyleIdx="1" presStyleCnt="2">
        <dgm:presLayoutVars>
          <dgm:chPref val="3"/>
        </dgm:presLayoutVars>
      </dgm:prSet>
      <dgm:spPr/>
      <dgm:t>
        <a:bodyPr/>
        <a:lstStyle/>
        <a:p>
          <a:endParaRPr lang="en-US"/>
        </a:p>
      </dgm:t>
    </dgm:pt>
    <dgm:pt modelId="{8F726315-16EC-4B51-87AD-35EF0573B676}" type="pres">
      <dgm:prSet presAssocID="{CB0EF6C8-156A-4F94-BAAD-C70B56D4F6F9}" presName="rootConnector" presStyleLbl="node2" presStyleIdx="1" presStyleCnt="2"/>
      <dgm:spPr/>
      <dgm:t>
        <a:bodyPr/>
        <a:lstStyle/>
        <a:p>
          <a:endParaRPr lang="en-US"/>
        </a:p>
      </dgm:t>
    </dgm:pt>
    <dgm:pt modelId="{32D12A0D-72F1-48DD-97E1-9EFE0A980A72}" type="pres">
      <dgm:prSet presAssocID="{CB0EF6C8-156A-4F94-BAAD-C70B56D4F6F9}" presName="hierChild4" presStyleCnt="0"/>
      <dgm:spPr/>
    </dgm:pt>
    <dgm:pt modelId="{160BD52D-7895-4225-89B1-FF251C631A17}" type="pres">
      <dgm:prSet presAssocID="{CB0EF6C8-156A-4F94-BAAD-C70B56D4F6F9}" presName="hierChild5" presStyleCnt="0"/>
      <dgm:spPr/>
    </dgm:pt>
    <dgm:pt modelId="{99A79A57-DB5C-4659-9D0C-006EFB024442}" type="pres">
      <dgm:prSet presAssocID="{2A4C90E2-BB7A-42C0-8629-E5925BA4A402}" presName="hierChild3" presStyleCnt="0"/>
      <dgm:spPr/>
    </dgm:pt>
  </dgm:ptLst>
  <dgm:cxnLst>
    <dgm:cxn modelId="{1FA53E96-E47A-400D-9E2F-CD4BD14EFCE8}" type="presOf" srcId="{DA5F1338-6B2B-4A2A-810C-AC6C80513D30}" destId="{4FDBD5AF-DAAF-487E-88B0-9939267D6391}" srcOrd="0" destOrd="0" presId="urn:microsoft.com/office/officeart/2009/3/layout/HorizontalOrganizationChart"/>
    <dgm:cxn modelId="{3ECF6C98-EB95-472D-95F1-52967E72A524}" type="presOf" srcId="{2A4C90E2-BB7A-42C0-8629-E5925BA4A402}" destId="{52D5479D-EE35-4C79-BC71-D42A5686D785}" srcOrd="1" destOrd="0" presId="urn:microsoft.com/office/officeart/2009/3/layout/HorizontalOrganizationChart"/>
    <dgm:cxn modelId="{4043B91D-19C5-4A02-BDF1-22B7AE981700}" type="presOf" srcId="{CB0EF6C8-156A-4F94-BAAD-C70B56D4F6F9}" destId="{8F726315-16EC-4B51-87AD-35EF0573B676}" srcOrd="1" destOrd="0" presId="urn:microsoft.com/office/officeart/2009/3/layout/HorizontalOrganizationChart"/>
    <dgm:cxn modelId="{FBEB6074-8438-4DE8-AD3F-AC22D29524B8}" type="presOf" srcId="{B8380EE9-A4BF-4883-A6F2-0D230C38D5A7}" destId="{A88292B2-311D-41C4-8113-E920B73B3C60}" srcOrd="0" destOrd="0" presId="urn:microsoft.com/office/officeart/2009/3/layout/HorizontalOrganizationChart"/>
    <dgm:cxn modelId="{17106E8F-3C06-4B57-BD78-170F4B33A151}" type="presOf" srcId="{19EC1517-B5DA-47B9-A665-6AE72A6D77A8}" destId="{6D793337-A8EC-460E-A6F8-D93B88E94D13}" srcOrd="0" destOrd="0" presId="urn:microsoft.com/office/officeart/2009/3/layout/HorizontalOrganizationChart"/>
    <dgm:cxn modelId="{148A4645-5E05-4156-96DC-17914DA16C2D}" srcId="{B8380EE9-A4BF-4883-A6F2-0D230C38D5A7}" destId="{2A4C90E2-BB7A-42C0-8629-E5925BA4A402}" srcOrd="0" destOrd="0" parTransId="{5962C774-E999-46E1-B30F-A4EF7B2DCE02}" sibTransId="{D6F79403-C308-4306-A492-0CE5C455A05E}"/>
    <dgm:cxn modelId="{DF0631CA-E0A2-446A-8D90-8D12EDC25516}" srcId="{2A4C90E2-BB7A-42C0-8629-E5925BA4A402}" destId="{19EC1517-B5DA-47B9-A665-6AE72A6D77A8}" srcOrd="0" destOrd="0" parTransId="{6506AE36-3F6E-4659-818B-DA5FFDA756E1}" sibTransId="{A97E73C6-3619-4F22-88D2-32AE44E8E271}"/>
    <dgm:cxn modelId="{2F558D2C-43C2-464F-9E76-B80F3EEFFE8A}" type="presOf" srcId="{2A4C90E2-BB7A-42C0-8629-E5925BA4A402}" destId="{F16BB7B8-C29C-43CF-AB91-28A2BD70A53A}" srcOrd="0" destOrd="0" presId="urn:microsoft.com/office/officeart/2009/3/layout/HorizontalOrganizationChart"/>
    <dgm:cxn modelId="{D5E65881-D571-4C46-BAEF-0530D2F3E953}" type="presOf" srcId="{19EC1517-B5DA-47B9-A665-6AE72A6D77A8}" destId="{DF4D7AF9-ED37-4615-A859-F5582241E988}" srcOrd="1" destOrd="0" presId="urn:microsoft.com/office/officeart/2009/3/layout/HorizontalOrganizationChart"/>
    <dgm:cxn modelId="{A0A91E34-BAC6-4554-A025-A49F6AB68D55}" type="presOf" srcId="{CB0EF6C8-156A-4F94-BAAD-C70B56D4F6F9}" destId="{13CDCBAA-8677-487C-90D1-25E6D9C52BC5}" srcOrd="0" destOrd="0" presId="urn:microsoft.com/office/officeart/2009/3/layout/HorizontalOrganizationChart"/>
    <dgm:cxn modelId="{45BC60C8-F914-457D-B83A-34D86B3CDA72}" srcId="{2A4C90E2-BB7A-42C0-8629-E5925BA4A402}" destId="{CB0EF6C8-156A-4F94-BAAD-C70B56D4F6F9}" srcOrd="1" destOrd="0" parTransId="{DA5F1338-6B2B-4A2A-810C-AC6C80513D30}" sibTransId="{0EC6D872-A648-4683-AEC4-CA3DB84465B3}"/>
    <dgm:cxn modelId="{D3F37DB9-F596-4FEC-8507-2A4CB10DA249}" type="presOf" srcId="{6506AE36-3F6E-4659-818B-DA5FFDA756E1}" destId="{CDB577B0-5FC5-4F20-8EBA-08876B5C4C63}" srcOrd="0" destOrd="0" presId="urn:microsoft.com/office/officeart/2009/3/layout/HorizontalOrganizationChart"/>
    <dgm:cxn modelId="{7604F5B9-8B2B-44C9-8AD0-E9CAA05387C9}" type="presParOf" srcId="{A88292B2-311D-41C4-8113-E920B73B3C60}" destId="{59041544-E82B-4E0F-A179-847126BEFD80}" srcOrd="0" destOrd="0" presId="urn:microsoft.com/office/officeart/2009/3/layout/HorizontalOrganizationChart"/>
    <dgm:cxn modelId="{E80EDB5D-235F-4395-B14B-57EF4061BFB0}" type="presParOf" srcId="{59041544-E82B-4E0F-A179-847126BEFD80}" destId="{3FEAFB79-9FE9-499D-AB3E-EC5E75396D11}" srcOrd="0" destOrd="0" presId="urn:microsoft.com/office/officeart/2009/3/layout/HorizontalOrganizationChart"/>
    <dgm:cxn modelId="{4FB9DE88-6D36-4D41-9057-CB7622DDB8D2}" type="presParOf" srcId="{3FEAFB79-9FE9-499D-AB3E-EC5E75396D11}" destId="{F16BB7B8-C29C-43CF-AB91-28A2BD70A53A}" srcOrd="0" destOrd="0" presId="urn:microsoft.com/office/officeart/2009/3/layout/HorizontalOrganizationChart"/>
    <dgm:cxn modelId="{19523740-95D0-4011-B9BA-E09578708BA1}" type="presParOf" srcId="{3FEAFB79-9FE9-499D-AB3E-EC5E75396D11}" destId="{52D5479D-EE35-4C79-BC71-D42A5686D785}" srcOrd="1" destOrd="0" presId="urn:microsoft.com/office/officeart/2009/3/layout/HorizontalOrganizationChart"/>
    <dgm:cxn modelId="{ACF80A8B-DED5-4D11-8E19-E71B8A6A7C28}" type="presParOf" srcId="{59041544-E82B-4E0F-A179-847126BEFD80}" destId="{B90A1E00-C832-4BD1-8FE4-483C4BC3B2F6}" srcOrd="1" destOrd="0" presId="urn:microsoft.com/office/officeart/2009/3/layout/HorizontalOrganizationChart"/>
    <dgm:cxn modelId="{909B0CAF-19FD-4057-86A1-92597F7D84CA}" type="presParOf" srcId="{B90A1E00-C832-4BD1-8FE4-483C4BC3B2F6}" destId="{CDB577B0-5FC5-4F20-8EBA-08876B5C4C63}" srcOrd="0" destOrd="0" presId="urn:microsoft.com/office/officeart/2009/3/layout/HorizontalOrganizationChart"/>
    <dgm:cxn modelId="{D084FF83-B584-42BC-B9DB-A76D465973A7}" type="presParOf" srcId="{B90A1E00-C832-4BD1-8FE4-483C4BC3B2F6}" destId="{FC26A9BE-B4BB-429E-8460-868375B03CC1}" srcOrd="1" destOrd="0" presId="urn:microsoft.com/office/officeart/2009/3/layout/HorizontalOrganizationChart"/>
    <dgm:cxn modelId="{099C8DDD-A534-47DA-B88A-4825F567D22B}" type="presParOf" srcId="{FC26A9BE-B4BB-429E-8460-868375B03CC1}" destId="{1329B3D2-C589-473B-992C-3E15EB9C7894}" srcOrd="0" destOrd="0" presId="urn:microsoft.com/office/officeart/2009/3/layout/HorizontalOrganizationChart"/>
    <dgm:cxn modelId="{DF4E7EC4-6913-4451-91BC-103E1DFDC2FB}" type="presParOf" srcId="{1329B3D2-C589-473B-992C-3E15EB9C7894}" destId="{6D793337-A8EC-460E-A6F8-D93B88E94D13}" srcOrd="0" destOrd="0" presId="urn:microsoft.com/office/officeart/2009/3/layout/HorizontalOrganizationChart"/>
    <dgm:cxn modelId="{A6F560FA-2C1D-4106-89C4-3A7638FCEED7}" type="presParOf" srcId="{1329B3D2-C589-473B-992C-3E15EB9C7894}" destId="{DF4D7AF9-ED37-4615-A859-F5582241E988}" srcOrd="1" destOrd="0" presId="urn:microsoft.com/office/officeart/2009/3/layout/HorizontalOrganizationChart"/>
    <dgm:cxn modelId="{1ECB0FDD-6735-4BDD-BF51-0E022A05DA2C}" type="presParOf" srcId="{FC26A9BE-B4BB-429E-8460-868375B03CC1}" destId="{043AA1F5-B712-4F02-B9FF-81E5C218F7F7}" srcOrd="1" destOrd="0" presId="urn:microsoft.com/office/officeart/2009/3/layout/HorizontalOrganizationChart"/>
    <dgm:cxn modelId="{A52F3905-A317-42B9-AEBB-DA0ABEE7BBAC}" type="presParOf" srcId="{FC26A9BE-B4BB-429E-8460-868375B03CC1}" destId="{D03ECCD3-3953-4013-A388-1DB6D601A802}" srcOrd="2" destOrd="0" presId="urn:microsoft.com/office/officeart/2009/3/layout/HorizontalOrganizationChart"/>
    <dgm:cxn modelId="{24A23DE8-1866-4AB0-A8BB-4C3D36A56556}" type="presParOf" srcId="{B90A1E00-C832-4BD1-8FE4-483C4BC3B2F6}" destId="{4FDBD5AF-DAAF-487E-88B0-9939267D6391}" srcOrd="2" destOrd="0" presId="urn:microsoft.com/office/officeart/2009/3/layout/HorizontalOrganizationChart"/>
    <dgm:cxn modelId="{81809CE2-D2A2-47D6-8D7E-0B22E198C759}" type="presParOf" srcId="{B90A1E00-C832-4BD1-8FE4-483C4BC3B2F6}" destId="{804E20D7-1282-4A79-A57A-EE3211744FD3}" srcOrd="3" destOrd="0" presId="urn:microsoft.com/office/officeart/2009/3/layout/HorizontalOrganizationChart"/>
    <dgm:cxn modelId="{F4B9F83E-4393-4361-BA47-7C2BDA9C189A}" type="presParOf" srcId="{804E20D7-1282-4A79-A57A-EE3211744FD3}" destId="{5D38129A-0540-43E8-AC07-14456E50F48C}" srcOrd="0" destOrd="0" presId="urn:microsoft.com/office/officeart/2009/3/layout/HorizontalOrganizationChart"/>
    <dgm:cxn modelId="{3BBB05D7-3E3F-4A3A-A8BB-F428364F9202}" type="presParOf" srcId="{5D38129A-0540-43E8-AC07-14456E50F48C}" destId="{13CDCBAA-8677-487C-90D1-25E6D9C52BC5}" srcOrd="0" destOrd="0" presId="urn:microsoft.com/office/officeart/2009/3/layout/HorizontalOrganizationChart"/>
    <dgm:cxn modelId="{1B423118-1362-49C1-A8C1-0861C838A15A}" type="presParOf" srcId="{5D38129A-0540-43E8-AC07-14456E50F48C}" destId="{8F726315-16EC-4B51-87AD-35EF0573B676}" srcOrd="1" destOrd="0" presId="urn:microsoft.com/office/officeart/2009/3/layout/HorizontalOrganizationChart"/>
    <dgm:cxn modelId="{64445DE4-3400-4F2B-B1B6-B68A5F57B68D}" type="presParOf" srcId="{804E20D7-1282-4A79-A57A-EE3211744FD3}" destId="{32D12A0D-72F1-48DD-97E1-9EFE0A980A72}" srcOrd="1" destOrd="0" presId="urn:microsoft.com/office/officeart/2009/3/layout/HorizontalOrganizationChart"/>
    <dgm:cxn modelId="{5EAA35DB-6559-49C0-857A-931B94B8EE63}" type="presParOf" srcId="{804E20D7-1282-4A79-A57A-EE3211744FD3}" destId="{160BD52D-7895-4225-89B1-FF251C631A17}" srcOrd="2" destOrd="0" presId="urn:microsoft.com/office/officeart/2009/3/layout/HorizontalOrganizationChart"/>
    <dgm:cxn modelId="{93545788-84DB-46E5-9C5B-26E344A10871}" type="presParOf" srcId="{59041544-E82B-4E0F-A179-847126BEFD80}" destId="{99A79A57-DB5C-4659-9D0C-006EFB02444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72772-FD40-4907-961F-F44F44079419}">
      <dsp:nvSpPr>
        <dsp:cNvPr id="0" name=""/>
        <dsp:cNvSpPr/>
      </dsp:nvSpPr>
      <dsp:spPr>
        <a:xfrm rot="5400000">
          <a:off x="508998" y="1255964"/>
          <a:ext cx="773875" cy="881029"/>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1926A-52AE-4BF7-ADAF-718FDD77DF41}">
      <dsp:nvSpPr>
        <dsp:cNvPr id="0" name=""/>
        <dsp:cNvSpPr/>
      </dsp:nvSpPr>
      <dsp:spPr>
        <a:xfrm>
          <a:off x="303968" y="398108"/>
          <a:ext cx="1302750" cy="911883"/>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Register online </a:t>
          </a:r>
          <a:endParaRPr lang="en-US" sz="2100" kern="1200" dirty="0"/>
        </a:p>
      </dsp:txBody>
      <dsp:txXfrm>
        <a:off x="348490" y="442630"/>
        <a:ext cx="1213706" cy="822839"/>
      </dsp:txXfrm>
    </dsp:sp>
    <dsp:sp modelId="{88BC3B53-D9CD-477A-96D7-D304004352BC}">
      <dsp:nvSpPr>
        <dsp:cNvPr id="0" name=""/>
        <dsp:cNvSpPr/>
      </dsp:nvSpPr>
      <dsp:spPr>
        <a:xfrm>
          <a:off x="1593241" y="482762"/>
          <a:ext cx="4158325" cy="73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1593241" y="482762"/>
        <a:ext cx="4158325" cy="737024"/>
      </dsp:txXfrm>
    </dsp:sp>
    <dsp:sp modelId="{F6BE35EA-7BCA-4782-AC87-16F4D4472DA7}">
      <dsp:nvSpPr>
        <dsp:cNvPr id="0" name=""/>
        <dsp:cNvSpPr/>
      </dsp:nvSpPr>
      <dsp:spPr>
        <a:xfrm rot="5400000">
          <a:off x="1652260" y="2280310"/>
          <a:ext cx="773875" cy="881029"/>
        </a:xfrm>
        <a:prstGeom prst="bentUpArrow">
          <a:avLst>
            <a:gd name="adj1" fmla="val 32840"/>
            <a:gd name="adj2" fmla="val 25000"/>
            <a:gd name="adj3" fmla="val 35780"/>
          </a:avLst>
        </a:prstGeom>
        <a:solidFill>
          <a:schemeClr val="accent4">
            <a:tint val="50000"/>
            <a:hueOff val="-1308464"/>
            <a:satOff val="6588"/>
            <a:lumOff val="42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545AC-8EFA-45D7-8D26-9438493DE6B6}">
      <dsp:nvSpPr>
        <dsp:cNvPr id="0" name=""/>
        <dsp:cNvSpPr/>
      </dsp:nvSpPr>
      <dsp:spPr>
        <a:xfrm>
          <a:off x="1422306" y="1422453"/>
          <a:ext cx="1302750" cy="911883"/>
        </a:xfrm>
        <a:prstGeom prst="roundRect">
          <a:avLst>
            <a:gd name="adj" fmla="val 1667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Submit abstract</a:t>
          </a:r>
          <a:endParaRPr lang="en-US" sz="2100" kern="1200" dirty="0"/>
        </a:p>
      </dsp:txBody>
      <dsp:txXfrm>
        <a:off x="1466828" y="1466975"/>
        <a:ext cx="1213706" cy="822839"/>
      </dsp:txXfrm>
    </dsp:sp>
    <dsp:sp modelId="{AB4432DD-E126-4B6A-8574-E3DBA1D68ED7}">
      <dsp:nvSpPr>
        <dsp:cNvPr id="0" name=""/>
        <dsp:cNvSpPr/>
      </dsp:nvSpPr>
      <dsp:spPr>
        <a:xfrm>
          <a:off x="2745117" y="1506651"/>
          <a:ext cx="3396746" cy="737024"/>
        </a:xfrm>
        <a:prstGeom prst="rect">
          <a:avLst/>
        </a:prstGeom>
        <a:noFill/>
        <a:ln>
          <a:noFill/>
        </a:ln>
        <a:effectLst/>
      </dsp:spPr>
      <dsp:style>
        <a:lnRef idx="0">
          <a:scrgbClr r="0" g="0" b="0"/>
        </a:lnRef>
        <a:fillRef idx="0">
          <a:scrgbClr r="0" g="0" b="0"/>
        </a:fillRef>
        <a:effectRef idx="0">
          <a:scrgbClr r="0" g="0" b="0"/>
        </a:effectRef>
        <a:fontRef idx="minor"/>
      </dsp:style>
    </dsp:sp>
    <dsp:sp modelId="{149F214C-6CAE-4B6B-A3F1-6925719E3A68}">
      <dsp:nvSpPr>
        <dsp:cNvPr id="0" name=""/>
        <dsp:cNvSpPr/>
      </dsp:nvSpPr>
      <dsp:spPr>
        <a:xfrm rot="5400000">
          <a:off x="2745492" y="3442273"/>
          <a:ext cx="773875" cy="881029"/>
        </a:xfrm>
        <a:prstGeom prst="bentUpArrow">
          <a:avLst>
            <a:gd name="adj1" fmla="val 32840"/>
            <a:gd name="adj2" fmla="val 25000"/>
            <a:gd name="adj3" fmla="val 35780"/>
          </a:avLst>
        </a:prstGeom>
        <a:solidFill>
          <a:schemeClr val="accent4">
            <a:tint val="50000"/>
            <a:hueOff val="-2616928"/>
            <a:satOff val="13175"/>
            <a:lumOff val="84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E0BBC-B266-4818-9447-E0E78541DB80}">
      <dsp:nvSpPr>
        <dsp:cNvPr id="0" name=""/>
        <dsp:cNvSpPr/>
      </dsp:nvSpPr>
      <dsp:spPr>
        <a:xfrm>
          <a:off x="2498982" y="2595545"/>
          <a:ext cx="1302750" cy="911883"/>
        </a:xfrm>
        <a:prstGeom prst="roundRect">
          <a:avLst>
            <a:gd name="adj" fmla="val 1667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Complete Survey</a:t>
          </a:r>
          <a:endParaRPr lang="en-US" sz="2100" kern="1200" dirty="0"/>
        </a:p>
      </dsp:txBody>
      <dsp:txXfrm>
        <a:off x="2543504" y="2640067"/>
        <a:ext cx="1213706" cy="822839"/>
      </dsp:txXfrm>
    </dsp:sp>
    <dsp:sp modelId="{9BFEB654-6429-4DC5-84AC-0EC99E7FF16F}">
      <dsp:nvSpPr>
        <dsp:cNvPr id="0" name=""/>
        <dsp:cNvSpPr/>
      </dsp:nvSpPr>
      <dsp:spPr>
        <a:xfrm>
          <a:off x="3913754" y="2659851"/>
          <a:ext cx="3838857" cy="73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3913754" y="2659851"/>
        <a:ext cx="3838857" cy="737024"/>
      </dsp:txXfrm>
    </dsp:sp>
    <dsp:sp modelId="{B67F7FC9-B829-442A-BD0E-27DB42D1056A}">
      <dsp:nvSpPr>
        <dsp:cNvPr id="0" name=""/>
        <dsp:cNvSpPr/>
      </dsp:nvSpPr>
      <dsp:spPr>
        <a:xfrm rot="5400000">
          <a:off x="3812926" y="4612618"/>
          <a:ext cx="773875" cy="881029"/>
        </a:xfrm>
        <a:prstGeom prst="bentUpArrow">
          <a:avLst>
            <a:gd name="adj1" fmla="val 32840"/>
            <a:gd name="adj2" fmla="val 25000"/>
            <a:gd name="adj3" fmla="val 35780"/>
          </a:avLst>
        </a:prstGeom>
        <a:solidFill>
          <a:schemeClr val="accent4">
            <a:tint val="50000"/>
            <a:hueOff val="-3925392"/>
            <a:satOff val="1976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4609C3-64D1-43C5-B152-9A1D3F681CB9}">
      <dsp:nvSpPr>
        <dsp:cNvPr id="0" name=""/>
        <dsp:cNvSpPr/>
      </dsp:nvSpPr>
      <dsp:spPr>
        <a:xfrm>
          <a:off x="3527902" y="3688775"/>
          <a:ext cx="1302750" cy="911883"/>
        </a:xfrm>
        <a:prstGeom prst="roundRect">
          <a:avLst>
            <a:gd name="adj" fmla="val 1667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Submit Data</a:t>
          </a:r>
          <a:endParaRPr lang="en-US" sz="2100" kern="1200" dirty="0"/>
        </a:p>
      </dsp:txBody>
      <dsp:txXfrm>
        <a:off x="3572424" y="3733297"/>
        <a:ext cx="1213706" cy="822839"/>
      </dsp:txXfrm>
    </dsp:sp>
    <dsp:sp modelId="{AD30BBAF-7C1C-4AE3-A9EF-57F1E2392614}">
      <dsp:nvSpPr>
        <dsp:cNvPr id="0" name=""/>
        <dsp:cNvSpPr/>
      </dsp:nvSpPr>
      <dsp:spPr>
        <a:xfrm>
          <a:off x="7292043" y="3558113"/>
          <a:ext cx="947496" cy="737024"/>
        </a:xfrm>
        <a:prstGeom prst="rect">
          <a:avLst/>
        </a:prstGeom>
        <a:noFill/>
        <a:ln>
          <a:noFill/>
        </a:ln>
        <a:effectLst/>
      </dsp:spPr>
      <dsp:style>
        <a:lnRef idx="0">
          <a:scrgbClr r="0" g="0" b="0"/>
        </a:lnRef>
        <a:fillRef idx="0">
          <a:scrgbClr r="0" g="0" b="0"/>
        </a:fillRef>
        <a:effectRef idx="0">
          <a:scrgbClr r="0" g="0" b="0"/>
        </a:effectRef>
        <a:fontRef idx="minor"/>
      </dsp:style>
    </dsp:sp>
    <dsp:sp modelId="{D458889C-C4EE-4750-8EBC-4A86C52EC6B3}">
      <dsp:nvSpPr>
        <dsp:cNvPr id="0" name=""/>
        <dsp:cNvSpPr/>
      </dsp:nvSpPr>
      <dsp:spPr>
        <a:xfrm>
          <a:off x="4628271" y="4871323"/>
          <a:ext cx="1302750" cy="911883"/>
        </a:xfrm>
        <a:prstGeom prst="roundRect">
          <a:avLst>
            <a:gd name="adj" fmla="val 166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Hospital Slide</a:t>
          </a:r>
          <a:endParaRPr lang="en-US" sz="2100" kern="1200" dirty="0"/>
        </a:p>
      </dsp:txBody>
      <dsp:txXfrm>
        <a:off x="4672793" y="4915845"/>
        <a:ext cx="1213706" cy="822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BD5AF-DAAF-487E-88B0-9939267D6391}">
      <dsp:nvSpPr>
        <dsp:cNvPr id="0" name=""/>
        <dsp:cNvSpPr/>
      </dsp:nvSpPr>
      <dsp:spPr>
        <a:xfrm>
          <a:off x="3914291" y="2844800"/>
          <a:ext cx="782017" cy="840668"/>
        </a:xfrm>
        <a:custGeom>
          <a:avLst/>
          <a:gdLst/>
          <a:ahLst/>
          <a:cxnLst/>
          <a:rect l="0" t="0" r="0" b="0"/>
          <a:pathLst>
            <a:path>
              <a:moveTo>
                <a:pt x="0" y="0"/>
              </a:moveTo>
              <a:lnTo>
                <a:pt x="391008" y="0"/>
              </a:lnTo>
              <a:lnTo>
                <a:pt x="391008" y="840668"/>
              </a:lnTo>
              <a:lnTo>
                <a:pt x="782017" y="840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577B0-5FC5-4F20-8EBA-08876B5C4C63}">
      <dsp:nvSpPr>
        <dsp:cNvPr id="0" name=""/>
        <dsp:cNvSpPr/>
      </dsp:nvSpPr>
      <dsp:spPr>
        <a:xfrm>
          <a:off x="3914291" y="2004131"/>
          <a:ext cx="782017" cy="840668"/>
        </a:xfrm>
        <a:custGeom>
          <a:avLst/>
          <a:gdLst/>
          <a:ahLst/>
          <a:cxnLst/>
          <a:rect l="0" t="0" r="0" b="0"/>
          <a:pathLst>
            <a:path>
              <a:moveTo>
                <a:pt x="0" y="840668"/>
              </a:moveTo>
              <a:lnTo>
                <a:pt x="391008" y="840668"/>
              </a:lnTo>
              <a:lnTo>
                <a:pt x="391008" y="0"/>
              </a:lnTo>
              <a:lnTo>
                <a:pt x="7820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BB7B8-C29C-43CF-AB91-28A2BD70A53A}">
      <dsp:nvSpPr>
        <dsp:cNvPr id="0" name=""/>
        <dsp:cNvSpPr/>
      </dsp:nvSpPr>
      <dsp:spPr>
        <a:xfrm>
          <a:off x="4204" y="2248511"/>
          <a:ext cx="3910086" cy="11925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39 hospitals</a:t>
          </a:r>
        </a:p>
        <a:p>
          <a:pPr lvl="0" algn="ctr" defTabSz="755650">
            <a:lnSpc>
              <a:spcPct val="90000"/>
            </a:lnSpc>
            <a:spcBef>
              <a:spcPct val="0"/>
            </a:spcBef>
            <a:spcAft>
              <a:spcPct val="35000"/>
            </a:spcAft>
          </a:pPr>
          <a:r>
            <a:rPr lang="en-US" sz="1700" kern="1200" dirty="0" smtClean="0"/>
            <a:t>124 patients with OUD</a:t>
          </a:r>
          <a:endParaRPr lang="en-US" sz="1700" kern="1200" dirty="0"/>
        </a:p>
      </dsp:txBody>
      <dsp:txXfrm>
        <a:off x="4204" y="2248511"/>
        <a:ext cx="3910086" cy="1192576"/>
      </dsp:txXfrm>
    </dsp:sp>
    <dsp:sp modelId="{6D793337-A8EC-460E-A6F8-D93B88E94D13}">
      <dsp:nvSpPr>
        <dsp:cNvPr id="0" name=""/>
        <dsp:cNvSpPr/>
      </dsp:nvSpPr>
      <dsp:spPr>
        <a:xfrm>
          <a:off x="4696308" y="1407843"/>
          <a:ext cx="3910086" cy="11925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17 hospitals at or above the 70% MAT goal</a:t>
          </a:r>
        </a:p>
        <a:p>
          <a:pPr lvl="0" algn="ctr" defTabSz="755650">
            <a:lnSpc>
              <a:spcPct val="90000"/>
            </a:lnSpc>
            <a:spcBef>
              <a:spcPct val="0"/>
            </a:spcBef>
            <a:spcAft>
              <a:spcPct val="35000"/>
            </a:spcAft>
          </a:pPr>
          <a:r>
            <a:rPr lang="en-US" sz="1700" kern="1200" dirty="0" smtClean="0"/>
            <a:t>70 patients with OUD</a:t>
          </a:r>
        </a:p>
        <a:p>
          <a:pPr lvl="0" algn="ctr" defTabSz="755650">
            <a:lnSpc>
              <a:spcPct val="90000"/>
            </a:lnSpc>
            <a:spcBef>
              <a:spcPct val="0"/>
            </a:spcBef>
            <a:spcAft>
              <a:spcPct val="35000"/>
            </a:spcAft>
          </a:pPr>
          <a:r>
            <a:rPr lang="en-US" sz="1700" kern="1200" dirty="0" smtClean="0"/>
            <a:t>8 patients not connected to MAT</a:t>
          </a:r>
          <a:endParaRPr lang="en-US" sz="1700" kern="1200" dirty="0"/>
        </a:p>
      </dsp:txBody>
      <dsp:txXfrm>
        <a:off x="4696308" y="1407843"/>
        <a:ext cx="3910086" cy="1192576"/>
      </dsp:txXfrm>
    </dsp:sp>
    <dsp:sp modelId="{13CDCBAA-8677-487C-90D1-25E6D9C52BC5}">
      <dsp:nvSpPr>
        <dsp:cNvPr id="0" name=""/>
        <dsp:cNvSpPr/>
      </dsp:nvSpPr>
      <dsp:spPr>
        <a:xfrm>
          <a:off x="4696308" y="3089180"/>
          <a:ext cx="3910086" cy="1192576"/>
        </a:xfrm>
        <a:prstGeom prst="rect">
          <a:avLst/>
        </a:prstGeom>
        <a:solidFill>
          <a:srgbClr val="F799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22 hospitals below the 70% MAT goal</a:t>
          </a:r>
        </a:p>
        <a:p>
          <a:pPr lvl="0" algn="ctr" defTabSz="755650">
            <a:lnSpc>
              <a:spcPct val="90000"/>
            </a:lnSpc>
            <a:spcBef>
              <a:spcPct val="0"/>
            </a:spcBef>
            <a:spcAft>
              <a:spcPct val="35000"/>
            </a:spcAft>
          </a:pPr>
          <a:r>
            <a:rPr lang="en-US" sz="1700" kern="1200" dirty="0" smtClean="0"/>
            <a:t>54 patients with OUD</a:t>
          </a:r>
        </a:p>
        <a:p>
          <a:pPr lvl="0" algn="ctr" defTabSz="755650">
            <a:lnSpc>
              <a:spcPct val="90000"/>
            </a:lnSpc>
            <a:spcBef>
              <a:spcPct val="0"/>
            </a:spcBef>
            <a:spcAft>
              <a:spcPct val="35000"/>
            </a:spcAft>
          </a:pPr>
          <a:r>
            <a:rPr lang="en-US" sz="1700" kern="1200" dirty="0" smtClean="0"/>
            <a:t>36 patients not connected to MAT</a:t>
          </a:r>
        </a:p>
      </dsp:txBody>
      <dsp:txXfrm>
        <a:off x="4696308" y="3089180"/>
        <a:ext cx="3910086" cy="1192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BD5AF-DAAF-487E-88B0-9939267D6391}">
      <dsp:nvSpPr>
        <dsp:cNvPr id="0" name=""/>
        <dsp:cNvSpPr/>
      </dsp:nvSpPr>
      <dsp:spPr>
        <a:xfrm>
          <a:off x="3914291" y="2844800"/>
          <a:ext cx="782017" cy="840668"/>
        </a:xfrm>
        <a:custGeom>
          <a:avLst/>
          <a:gdLst/>
          <a:ahLst/>
          <a:cxnLst/>
          <a:rect l="0" t="0" r="0" b="0"/>
          <a:pathLst>
            <a:path>
              <a:moveTo>
                <a:pt x="0" y="0"/>
              </a:moveTo>
              <a:lnTo>
                <a:pt x="391008" y="0"/>
              </a:lnTo>
              <a:lnTo>
                <a:pt x="391008" y="840668"/>
              </a:lnTo>
              <a:lnTo>
                <a:pt x="782017" y="840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577B0-5FC5-4F20-8EBA-08876B5C4C63}">
      <dsp:nvSpPr>
        <dsp:cNvPr id="0" name=""/>
        <dsp:cNvSpPr/>
      </dsp:nvSpPr>
      <dsp:spPr>
        <a:xfrm>
          <a:off x="3914291" y="2004131"/>
          <a:ext cx="782017" cy="840668"/>
        </a:xfrm>
        <a:custGeom>
          <a:avLst/>
          <a:gdLst/>
          <a:ahLst/>
          <a:cxnLst/>
          <a:rect l="0" t="0" r="0" b="0"/>
          <a:pathLst>
            <a:path>
              <a:moveTo>
                <a:pt x="0" y="840668"/>
              </a:moveTo>
              <a:lnTo>
                <a:pt x="391008" y="840668"/>
              </a:lnTo>
              <a:lnTo>
                <a:pt x="391008" y="0"/>
              </a:lnTo>
              <a:lnTo>
                <a:pt x="7820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BB7B8-C29C-43CF-AB91-28A2BD70A53A}">
      <dsp:nvSpPr>
        <dsp:cNvPr id="0" name=""/>
        <dsp:cNvSpPr/>
      </dsp:nvSpPr>
      <dsp:spPr>
        <a:xfrm>
          <a:off x="4204" y="2248511"/>
          <a:ext cx="3910086" cy="11925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39 hospitals</a:t>
          </a:r>
        </a:p>
        <a:p>
          <a:pPr lvl="0" algn="ctr" defTabSz="755650">
            <a:lnSpc>
              <a:spcPct val="90000"/>
            </a:lnSpc>
            <a:spcBef>
              <a:spcPct val="0"/>
            </a:spcBef>
            <a:spcAft>
              <a:spcPct val="35000"/>
            </a:spcAft>
          </a:pPr>
          <a:r>
            <a:rPr lang="en-US" sz="1700" kern="1200" dirty="0" smtClean="0"/>
            <a:t>124 patients with OUD</a:t>
          </a:r>
          <a:endParaRPr lang="en-US" sz="1700" kern="1200" dirty="0"/>
        </a:p>
      </dsp:txBody>
      <dsp:txXfrm>
        <a:off x="4204" y="2248511"/>
        <a:ext cx="3910086" cy="1192576"/>
      </dsp:txXfrm>
    </dsp:sp>
    <dsp:sp modelId="{6D793337-A8EC-460E-A6F8-D93B88E94D13}">
      <dsp:nvSpPr>
        <dsp:cNvPr id="0" name=""/>
        <dsp:cNvSpPr/>
      </dsp:nvSpPr>
      <dsp:spPr>
        <a:xfrm>
          <a:off x="4696308" y="1407843"/>
          <a:ext cx="3910086" cy="11925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18 hospitals at or above the 70% Recovery </a:t>
          </a:r>
          <a:r>
            <a:rPr lang="en-US" sz="1700" kern="1200" dirty="0" err="1" smtClean="0"/>
            <a:t>Tx</a:t>
          </a:r>
          <a:r>
            <a:rPr lang="en-US" sz="1700" kern="1200" dirty="0" smtClean="0"/>
            <a:t> Services goal</a:t>
          </a:r>
        </a:p>
        <a:p>
          <a:pPr lvl="0" algn="ctr" defTabSz="755650">
            <a:lnSpc>
              <a:spcPct val="90000"/>
            </a:lnSpc>
            <a:spcBef>
              <a:spcPct val="0"/>
            </a:spcBef>
            <a:spcAft>
              <a:spcPct val="35000"/>
            </a:spcAft>
          </a:pPr>
          <a:r>
            <a:rPr lang="en-US" sz="1700" kern="1200" dirty="0" smtClean="0"/>
            <a:t>80 patients with OUD</a:t>
          </a:r>
        </a:p>
        <a:p>
          <a:pPr lvl="0" algn="ctr" defTabSz="755650">
            <a:lnSpc>
              <a:spcPct val="90000"/>
            </a:lnSpc>
            <a:spcBef>
              <a:spcPct val="0"/>
            </a:spcBef>
            <a:spcAft>
              <a:spcPct val="35000"/>
            </a:spcAft>
          </a:pPr>
          <a:r>
            <a:rPr lang="en-US" sz="1700" kern="1200" dirty="0" smtClean="0"/>
            <a:t>6 patients not connected to Recovery </a:t>
          </a:r>
          <a:r>
            <a:rPr lang="en-US" sz="1700" kern="1200" dirty="0" err="1" smtClean="0"/>
            <a:t>Tx</a:t>
          </a:r>
          <a:endParaRPr lang="en-US" sz="1700" kern="1200" dirty="0"/>
        </a:p>
      </dsp:txBody>
      <dsp:txXfrm>
        <a:off x="4696308" y="1407843"/>
        <a:ext cx="3910086" cy="1192576"/>
      </dsp:txXfrm>
    </dsp:sp>
    <dsp:sp modelId="{13CDCBAA-8677-487C-90D1-25E6D9C52BC5}">
      <dsp:nvSpPr>
        <dsp:cNvPr id="0" name=""/>
        <dsp:cNvSpPr/>
      </dsp:nvSpPr>
      <dsp:spPr>
        <a:xfrm>
          <a:off x="4696308" y="3089180"/>
          <a:ext cx="3910086" cy="1192576"/>
        </a:xfrm>
        <a:prstGeom prst="rect">
          <a:avLst/>
        </a:prstGeom>
        <a:solidFill>
          <a:srgbClr val="F799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21 hospitals below the 70% Recovery </a:t>
          </a:r>
          <a:r>
            <a:rPr lang="en-US" sz="1700" kern="1200" dirty="0" err="1" smtClean="0"/>
            <a:t>Tx</a:t>
          </a:r>
          <a:r>
            <a:rPr lang="en-US" sz="1700" kern="1200" dirty="0" smtClean="0"/>
            <a:t> Services goal</a:t>
          </a:r>
        </a:p>
        <a:p>
          <a:pPr lvl="0" algn="ctr" defTabSz="755650">
            <a:lnSpc>
              <a:spcPct val="90000"/>
            </a:lnSpc>
            <a:spcBef>
              <a:spcPct val="0"/>
            </a:spcBef>
            <a:spcAft>
              <a:spcPct val="35000"/>
            </a:spcAft>
          </a:pPr>
          <a:r>
            <a:rPr lang="en-US" sz="1700" kern="1200" dirty="0" smtClean="0"/>
            <a:t>44 patients with OUD</a:t>
          </a:r>
        </a:p>
        <a:p>
          <a:pPr lvl="0" algn="ctr" defTabSz="755650">
            <a:lnSpc>
              <a:spcPct val="90000"/>
            </a:lnSpc>
            <a:spcBef>
              <a:spcPct val="0"/>
            </a:spcBef>
            <a:spcAft>
              <a:spcPct val="35000"/>
            </a:spcAft>
          </a:pPr>
          <a:r>
            <a:rPr lang="en-US" sz="1700" kern="1200" dirty="0" smtClean="0"/>
            <a:t>20 patients  not connected to Recovery TX</a:t>
          </a:r>
        </a:p>
      </dsp:txBody>
      <dsp:txXfrm>
        <a:off x="4696308" y="3089180"/>
        <a:ext cx="3910086" cy="1192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BD5AF-DAAF-487E-88B0-9939267D6391}">
      <dsp:nvSpPr>
        <dsp:cNvPr id="0" name=""/>
        <dsp:cNvSpPr/>
      </dsp:nvSpPr>
      <dsp:spPr>
        <a:xfrm>
          <a:off x="3914291" y="2844800"/>
          <a:ext cx="782017" cy="840668"/>
        </a:xfrm>
        <a:custGeom>
          <a:avLst/>
          <a:gdLst/>
          <a:ahLst/>
          <a:cxnLst/>
          <a:rect l="0" t="0" r="0" b="0"/>
          <a:pathLst>
            <a:path>
              <a:moveTo>
                <a:pt x="0" y="0"/>
              </a:moveTo>
              <a:lnTo>
                <a:pt x="391008" y="0"/>
              </a:lnTo>
              <a:lnTo>
                <a:pt x="391008" y="840668"/>
              </a:lnTo>
              <a:lnTo>
                <a:pt x="782017" y="840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577B0-5FC5-4F20-8EBA-08876B5C4C63}">
      <dsp:nvSpPr>
        <dsp:cNvPr id="0" name=""/>
        <dsp:cNvSpPr/>
      </dsp:nvSpPr>
      <dsp:spPr>
        <a:xfrm>
          <a:off x="3914291" y="2004131"/>
          <a:ext cx="782017" cy="840668"/>
        </a:xfrm>
        <a:custGeom>
          <a:avLst/>
          <a:gdLst/>
          <a:ahLst/>
          <a:cxnLst/>
          <a:rect l="0" t="0" r="0" b="0"/>
          <a:pathLst>
            <a:path>
              <a:moveTo>
                <a:pt x="0" y="840668"/>
              </a:moveTo>
              <a:lnTo>
                <a:pt x="391008" y="840668"/>
              </a:lnTo>
              <a:lnTo>
                <a:pt x="391008" y="0"/>
              </a:lnTo>
              <a:lnTo>
                <a:pt x="7820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BB7B8-C29C-43CF-AB91-28A2BD70A53A}">
      <dsp:nvSpPr>
        <dsp:cNvPr id="0" name=""/>
        <dsp:cNvSpPr/>
      </dsp:nvSpPr>
      <dsp:spPr>
        <a:xfrm>
          <a:off x="4204" y="2248511"/>
          <a:ext cx="3910086" cy="11925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39 hospitals</a:t>
          </a:r>
        </a:p>
        <a:p>
          <a:pPr lvl="0" algn="ctr" defTabSz="755650">
            <a:lnSpc>
              <a:spcPct val="90000"/>
            </a:lnSpc>
            <a:spcBef>
              <a:spcPct val="0"/>
            </a:spcBef>
            <a:spcAft>
              <a:spcPct val="35000"/>
            </a:spcAft>
          </a:pPr>
          <a:r>
            <a:rPr lang="en-US" sz="1700" kern="1200" dirty="0" smtClean="0"/>
            <a:t>124 patients with OUD</a:t>
          </a:r>
          <a:endParaRPr lang="en-US" sz="1700" kern="1200" dirty="0"/>
        </a:p>
      </dsp:txBody>
      <dsp:txXfrm>
        <a:off x="4204" y="2248511"/>
        <a:ext cx="3910086" cy="1192576"/>
      </dsp:txXfrm>
    </dsp:sp>
    <dsp:sp modelId="{6D793337-A8EC-460E-A6F8-D93B88E94D13}">
      <dsp:nvSpPr>
        <dsp:cNvPr id="0" name=""/>
        <dsp:cNvSpPr/>
      </dsp:nvSpPr>
      <dsp:spPr>
        <a:xfrm>
          <a:off x="4696308" y="1407843"/>
          <a:ext cx="3910086" cy="11925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9 hospitals at or above the 60% Recovery </a:t>
          </a:r>
          <a:r>
            <a:rPr lang="en-US" sz="1700" kern="1200" dirty="0" err="1" smtClean="0"/>
            <a:t>Tx</a:t>
          </a:r>
          <a:r>
            <a:rPr lang="en-US" sz="1700" kern="1200" dirty="0" smtClean="0"/>
            <a:t> Services goal</a:t>
          </a:r>
        </a:p>
        <a:p>
          <a:pPr lvl="0" algn="ctr" defTabSz="755650">
            <a:lnSpc>
              <a:spcPct val="90000"/>
            </a:lnSpc>
            <a:spcBef>
              <a:spcPct val="0"/>
            </a:spcBef>
            <a:spcAft>
              <a:spcPct val="35000"/>
            </a:spcAft>
          </a:pPr>
          <a:r>
            <a:rPr lang="en-US" sz="1700" kern="1200" dirty="0" smtClean="0"/>
            <a:t>42 patients with OUD</a:t>
          </a:r>
        </a:p>
        <a:p>
          <a:pPr lvl="0" algn="ctr" defTabSz="755650">
            <a:lnSpc>
              <a:spcPct val="90000"/>
            </a:lnSpc>
            <a:spcBef>
              <a:spcPct val="0"/>
            </a:spcBef>
            <a:spcAft>
              <a:spcPct val="35000"/>
            </a:spcAft>
          </a:pPr>
          <a:r>
            <a:rPr lang="en-US" sz="1700" kern="1200" dirty="0" smtClean="0"/>
            <a:t>10 patients not receiving </a:t>
          </a:r>
          <a:r>
            <a:rPr lang="en-US" sz="1700" kern="1200" dirty="0" err="1" smtClean="0"/>
            <a:t>Narcan</a:t>
          </a:r>
          <a:r>
            <a:rPr lang="en-US" sz="1700" kern="1200" dirty="0" smtClean="0"/>
            <a:t> counseling</a:t>
          </a:r>
          <a:endParaRPr lang="en-US" sz="1700" kern="1200" dirty="0"/>
        </a:p>
      </dsp:txBody>
      <dsp:txXfrm>
        <a:off x="4696308" y="1407843"/>
        <a:ext cx="3910086" cy="1192576"/>
      </dsp:txXfrm>
    </dsp:sp>
    <dsp:sp modelId="{13CDCBAA-8677-487C-90D1-25E6D9C52BC5}">
      <dsp:nvSpPr>
        <dsp:cNvPr id="0" name=""/>
        <dsp:cNvSpPr/>
      </dsp:nvSpPr>
      <dsp:spPr>
        <a:xfrm>
          <a:off x="4696308" y="3089180"/>
          <a:ext cx="3910086" cy="1192576"/>
        </a:xfrm>
        <a:prstGeom prst="rect">
          <a:avLst/>
        </a:prstGeom>
        <a:solidFill>
          <a:srgbClr val="F799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30 hospitals below the 60% Recovery </a:t>
          </a:r>
          <a:r>
            <a:rPr lang="en-US" sz="1700" kern="1200" dirty="0" err="1" smtClean="0"/>
            <a:t>Tx</a:t>
          </a:r>
          <a:r>
            <a:rPr lang="en-US" sz="1700" kern="1200" dirty="0" smtClean="0"/>
            <a:t> Services goal</a:t>
          </a:r>
        </a:p>
        <a:p>
          <a:pPr lvl="0" algn="ctr" defTabSz="755650">
            <a:lnSpc>
              <a:spcPct val="90000"/>
            </a:lnSpc>
            <a:spcBef>
              <a:spcPct val="0"/>
            </a:spcBef>
            <a:spcAft>
              <a:spcPct val="35000"/>
            </a:spcAft>
          </a:pPr>
          <a:r>
            <a:rPr lang="en-US" sz="1700" kern="1200" dirty="0" smtClean="0"/>
            <a:t>82 patients with OUD</a:t>
          </a:r>
        </a:p>
        <a:p>
          <a:pPr lvl="0" algn="ctr" defTabSz="755650">
            <a:lnSpc>
              <a:spcPct val="90000"/>
            </a:lnSpc>
            <a:spcBef>
              <a:spcPct val="0"/>
            </a:spcBef>
            <a:spcAft>
              <a:spcPct val="35000"/>
            </a:spcAft>
          </a:pPr>
          <a:r>
            <a:rPr lang="en-US" sz="1700" kern="1200" dirty="0" smtClean="0"/>
            <a:t>38 patients not receiving </a:t>
          </a:r>
          <a:r>
            <a:rPr lang="en-US" sz="1700" kern="1200" dirty="0" err="1" smtClean="0"/>
            <a:t>Narcan</a:t>
          </a:r>
          <a:r>
            <a:rPr lang="en-US" sz="1700" kern="1200" dirty="0" smtClean="0"/>
            <a:t> counseling</a:t>
          </a:r>
        </a:p>
      </dsp:txBody>
      <dsp:txXfrm>
        <a:off x="4696308" y="3089180"/>
        <a:ext cx="3910086" cy="119257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9/28/2020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9/28/2020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0173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9/25/20</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11</a:t>
            </a:fld>
            <a:endParaRPr lang="en-US" altLang="en-US"/>
          </a:p>
        </p:txBody>
      </p:sp>
    </p:spTree>
    <p:extLst>
      <p:ext uri="{BB962C8B-B14F-4D97-AF65-F5344CB8AC3E}">
        <p14:creationId xmlns:p14="http://schemas.microsoft.com/office/powerpoint/2010/main" val="60935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9/25/20</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12</a:t>
            </a:fld>
            <a:endParaRPr lang="en-US" altLang="en-US"/>
          </a:p>
        </p:txBody>
      </p:sp>
    </p:spTree>
    <p:extLst>
      <p:ext uri="{BB962C8B-B14F-4D97-AF65-F5344CB8AC3E}">
        <p14:creationId xmlns:p14="http://schemas.microsoft.com/office/powerpoint/2010/main" val="43122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14</a:t>
            </a:fld>
            <a:endParaRPr lang="en-US" altLang="en-US"/>
          </a:p>
        </p:txBody>
      </p:sp>
    </p:spTree>
    <p:extLst>
      <p:ext uri="{BB962C8B-B14F-4D97-AF65-F5344CB8AC3E}">
        <p14:creationId xmlns:p14="http://schemas.microsoft.com/office/powerpoint/2010/main" val="3859641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07307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40</a:t>
            </a:r>
            <a:r>
              <a:rPr lang="en-US" baseline="0" dirty="0" smtClean="0"/>
              <a:t> TEAMS REPORTING…</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16</a:t>
            </a:fld>
            <a:endParaRPr lang="en-US" altLang="en-US"/>
          </a:p>
        </p:txBody>
      </p:sp>
    </p:spTree>
    <p:extLst>
      <p:ext uri="{BB962C8B-B14F-4D97-AF65-F5344CB8AC3E}">
        <p14:creationId xmlns:p14="http://schemas.microsoft.com/office/powerpoint/2010/main" val="3852420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17</a:t>
            </a:fld>
            <a:endParaRPr lang="en-US" altLang="en-US"/>
          </a:p>
        </p:txBody>
      </p:sp>
    </p:spTree>
    <p:extLst>
      <p:ext uri="{BB962C8B-B14F-4D97-AF65-F5344CB8AC3E}">
        <p14:creationId xmlns:p14="http://schemas.microsoft.com/office/powerpoint/2010/main" val="321924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18</a:t>
            </a:fld>
            <a:endParaRPr lang="en-US" altLang="en-US"/>
          </a:p>
        </p:txBody>
      </p:sp>
    </p:spTree>
    <p:extLst>
      <p:ext uri="{BB962C8B-B14F-4D97-AF65-F5344CB8AC3E}">
        <p14:creationId xmlns:p14="http://schemas.microsoft.com/office/powerpoint/2010/main" val="292405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goal line and update</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19</a:t>
            </a:fld>
            <a:endParaRPr lang="en-US" altLang="en-US"/>
          </a:p>
        </p:txBody>
      </p:sp>
    </p:spTree>
    <p:extLst>
      <p:ext uri="{BB962C8B-B14F-4D97-AF65-F5344CB8AC3E}">
        <p14:creationId xmlns:p14="http://schemas.microsoft.com/office/powerpoint/2010/main" val="2106463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20</a:t>
            </a:fld>
            <a:endParaRPr lang="en-US" altLang="en-US"/>
          </a:p>
        </p:txBody>
      </p:sp>
    </p:spTree>
    <p:extLst>
      <p:ext uri="{BB962C8B-B14F-4D97-AF65-F5344CB8AC3E}">
        <p14:creationId xmlns:p14="http://schemas.microsoft.com/office/powerpoint/2010/main" val="157813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Ieshia updated 9/11/2020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679404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goal line and update</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21</a:t>
            </a:fld>
            <a:endParaRPr lang="en-US" altLang="en-US"/>
          </a:p>
        </p:txBody>
      </p:sp>
    </p:spTree>
    <p:extLst>
      <p:ext uri="{BB962C8B-B14F-4D97-AF65-F5344CB8AC3E}">
        <p14:creationId xmlns:p14="http://schemas.microsoft.com/office/powerpoint/2010/main" val="264798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22</a:t>
            </a:fld>
            <a:endParaRPr lang="en-US" altLang="en-US"/>
          </a:p>
        </p:txBody>
      </p:sp>
    </p:spTree>
    <p:extLst>
      <p:ext uri="{BB962C8B-B14F-4D97-AF65-F5344CB8AC3E}">
        <p14:creationId xmlns:p14="http://schemas.microsoft.com/office/powerpoint/2010/main" val="2171936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goal line and update</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23</a:t>
            </a:fld>
            <a:endParaRPr lang="en-US" altLang="en-US"/>
          </a:p>
        </p:txBody>
      </p:sp>
    </p:spTree>
    <p:extLst>
      <p:ext uri="{BB962C8B-B14F-4D97-AF65-F5344CB8AC3E}">
        <p14:creationId xmlns:p14="http://schemas.microsoft.com/office/powerpoint/2010/main" val="1449950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goal line and update</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25</a:t>
            </a:fld>
            <a:endParaRPr lang="en-US" altLang="en-US"/>
          </a:p>
        </p:txBody>
      </p:sp>
    </p:spTree>
    <p:extLst>
      <p:ext uri="{BB962C8B-B14F-4D97-AF65-F5344CB8AC3E}">
        <p14:creationId xmlns:p14="http://schemas.microsoft.com/office/powerpoint/2010/main" val="2143716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goal line and update</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26</a:t>
            </a:fld>
            <a:endParaRPr lang="en-US" altLang="en-US"/>
          </a:p>
        </p:txBody>
      </p:sp>
    </p:spTree>
    <p:extLst>
      <p:ext uri="{BB962C8B-B14F-4D97-AF65-F5344CB8AC3E}">
        <p14:creationId xmlns:p14="http://schemas.microsoft.com/office/powerpoint/2010/main" val="706257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28</a:t>
            </a:fld>
            <a:endParaRPr lang="en-US" altLang="en-US"/>
          </a:p>
        </p:txBody>
      </p:sp>
    </p:spTree>
    <p:extLst>
      <p:ext uri="{BB962C8B-B14F-4D97-AF65-F5344CB8AC3E}">
        <p14:creationId xmlns:p14="http://schemas.microsoft.com/office/powerpoint/2010/main" val="2197885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29</a:t>
            </a:fld>
            <a:endParaRPr lang="en-US" altLang="en-US"/>
          </a:p>
        </p:txBody>
      </p:sp>
    </p:spTree>
    <p:extLst>
      <p:ext uri="{BB962C8B-B14F-4D97-AF65-F5344CB8AC3E}">
        <p14:creationId xmlns:p14="http://schemas.microsoft.com/office/powerpoint/2010/main" val="4178168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637501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51869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8103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43846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35</a:t>
            </a:fld>
            <a:endParaRPr lang="en-US" altLang="en-US"/>
          </a:p>
        </p:txBody>
      </p:sp>
    </p:spTree>
    <p:extLst>
      <p:ext uri="{BB962C8B-B14F-4D97-AF65-F5344CB8AC3E}">
        <p14:creationId xmlns:p14="http://schemas.microsoft.com/office/powerpoint/2010/main" val="1429822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36</a:t>
            </a:fld>
            <a:endParaRPr lang="en-US" altLang="en-US"/>
          </a:p>
        </p:txBody>
      </p:sp>
    </p:spTree>
    <p:extLst>
      <p:ext uri="{BB962C8B-B14F-4D97-AF65-F5344CB8AC3E}">
        <p14:creationId xmlns:p14="http://schemas.microsoft.com/office/powerpoint/2010/main" val="962963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37</a:t>
            </a:fld>
            <a:endParaRPr lang="en-US" altLang="en-US"/>
          </a:p>
        </p:txBody>
      </p:sp>
    </p:spTree>
    <p:extLst>
      <p:ext uri="{BB962C8B-B14F-4D97-AF65-F5344CB8AC3E}">
        <p14:creationId xmlns:p14="http://schemas.microsoft.com/office/powerpoint/2010/main" val="2191959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E4733B-ED6A-429B-9501-B0F63ABEBBC5}"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02316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41</a:t>
            </a:fld>
            <a:endParaRPr lang="en-US" altLang="en-US"/>
          </a:p>
        </p:txBody>
      </p:sp>
    </p:spTree>
    <p:extLst>
      <p:ext uri="{BB962C8B-B14F-4D97-AF65-F5344CB8AC3E}">
        <p14:creationId xmlns:p14="http://schemas.microsoft.com/office/powerpoint/2010/main" val="2700150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Ieshia</a:t>
            </a:r>
            <a:r>
              <a:rPr lang="en-US" dirty="0"/>
              <a:t> updated 7/9/2020</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42</a:t>
            </a:fld>
            <a:endParaRPr lang="en-US" altLang="en-US"/>
          </a:p>
        </p:txBody>
      </p:sp>
    </p:spTree>
    <p:extLst>
      <p:ext uri="{BB962C8B-B14F-4D97-AF65-F5344CB8AC3E}">
        <p14:creationId xmlns:p14="http://schemas.microsoft.com/office/powerpoint/2010/main" val="139941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44</a:t>
            </a:fld>
            <a:endParaRPr lang="en-US" altLang="en-US"/>
          </a:p>
        </p:txBody>
      </p:sp>
    </p:spTree>
    <p:extLst>
      <p:ext uri="{BB962C8B-B14F-4D97-AF65-F5344CB8AC3E}">
        <p14:creationId xmlns:p14="http://schemas.microsoft.com/office/powerpoint/2010/main" val="3374314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Patti, we can remove this,</a:t>
            </a:r>
            <a:r>
              <a:rPr lang="en-US" baseline="0" dirty="0" smtClean="0"/>
              <a:t> but I kept it here in case you wanted to edit.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85500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4428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24661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997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72910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7604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9</a:t>
            </a:fld>
            <a:endParaRPr lang="en-US" altLang="en-US"/>
          </a:p>
        </p:txBody>
      </p:sp>
    </p:spTree>
    <p:extLst>
      <p:ext uri="{BB962C8B-B14F-4D97-AF65-F5344CB8AC3E}">
        <p14:creationId xmlns:p14="http://schemas.microsoft.com/office/powerpoint/2010/main" val="290477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9/28/2020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9/28/2020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9/28/2020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9/28/2020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9/28/2020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9/28/2020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9/28/2020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9/28/2020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9/28/2020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9/28/2020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mod="1">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mod="1">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mod="1">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mod="1">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3605706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137588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4121863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9/28/2020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22291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9/28/2020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9/28/2020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2782480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9/28/2020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098104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9/28/2020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2025874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9/28/2020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1844444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9/28/2020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23695130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945068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65813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1625745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89700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278880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9/28/2020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9/28/2020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621331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9/28/2020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2276374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9/28/2020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8952790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9/28/2020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644731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9/28/2020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4231914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9/28/2020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20541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9249061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9/28/2020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137217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9/28/2020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9/28/2020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9/28/2020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9/28/2020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9.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9/28/2020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9/28/2020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9/28/2020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extLst>
      <p:ext uri="{BB962C8B-B14F-4D97-AF65-F5344CB8AC3E}">
        <p14:creationId xmlns:p14="http://schemas.microsoft.com/office/powerpoint/2010/main" val="589392150"/>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9/28/2020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extLst>
      <p:ext uri="{BB962C8B-B14F-4D97-AF65-F5344CB8AC3E}">
        <p14:creationId xmlns:p14="http://schemas.microsoft.com/office/powerpoint/2010/main" val="1292191184"/>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ilga.gov/legislation/publicacts/fulltext.asp?Name=101-0390&amp;GA=10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ilpqc.org/continuinge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redcap.healthlnk.org/surveys/?s=88L33NWF3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lpqc.eventbrit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da.gov/drugs/drug-safety-and-availability/fda-recommends-health-care-professionals-discuss-naloxone-all-patients-when-prescribing-opioid-pai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uspreventiveservicestaskforce.org/uspstf/recommendation/drug-use-illicit-screening" TargetMode="External"/><Relationship Id="rId4" Type="http://schemas.openxmlformats.org/officeDocument/2006/relationships/hyperlink" Target="https://www.acog.org/clinical/clinical-guidance/practice-advisory/articles/2020/04/screening-for-hepatitis-c-virus-infection"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cdc.gov/drugoverdose/training/pregnancy/index.html" TargetMode="External"/><Relationship Id="rId13" Type="http://schemas.openxmlformats.org/officeDocument/2006/relationships/hyperlink" Target="https://ireta.org/resources/how-to-implement-sbirt-processes-tips-and-examples-from-the-field/" TargetMode="External"/><Relationship Id="rId3" Type="http://schemas.openxmlformats.org/officeDocument/2006/relationships/image" Target="../media/image29.png"/><Relationship Id="rId7" Type="http://schemas.openxmlformats.org/officeDocument/2006/relationships/hyperlink" Target="https://www.youtube.com/watch?v=3gBt7mGP1zk&amp;t=1s" TargetMode="External"/><Relationship Id="rId12" Type="http://schemas.openxmlformats.org/officeDocument/2006/relationships/hyperlink" Target="https://gallery.mailchimp.com/244750cf0d942e5d1b1ca3201/files/b81ed8a7-0bb5-441c-9b26-d9c51bf4c688/Provider_Education_Poster_Woman_Doctor_11x17_10.16.2019.pdf" TargetMode="External"/><Relationship Id="rId2" Type="http://schemas.openxmlformats.org/officeDocument/2006/relationships/notesSlide" Target="../notesSlides/notesSlide26.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3.png"/><Relationship Id="rId5" Type="http://schemas.openxmlformats.org/officeDocument/2006/relationships/image" Target="../media/image31.png"/><Relationship Id="rId15" Type="http://schemas.openxmlformats.org/officeDocument/2006/relationships/image" Target="../media/image34.png"/><Relationship Id="rId10" Type="http://schemas.openxmlformats.org/officeDocument/2006/relationships/hyperlink" Target="https://www.youtube.com/watch?v=kMXNWknKO8U" TargetMode="External"/><Relationship Id="rId4" Type="http://schemas.openxmlformats.org/officeDocument/2006/relationships/image" Target="../media/image30.png"/><Relationship Id="rId9" Type="http://schemas.openxmlformats.org/officeDocument/2006/relationships/hyperlink" Target="https://www.youtube.com/watch?v=eac9TLNTWaE" TargetMode="External"/><Relationship Id="rId14" Type="http://schemas.openxmlformats.org/officeDocument/2006/relationships/hyperlink" Target="https://www.youtube.com/watch?v=7S0eUUfXc6o&amp;feature=youtu.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info@ilpqc.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hyperlink" Target="https://elearning.asam.org/products/moving-beyond-the-barriers-of-treating-opioid-use-disorder" TargetMode="External"/><Relationship Id="rId4" Type="http://schemas.openxmlformats.org/officeDocument/2006/relationships/hyperlink" Target="https://www.asam.org/education/live-online-cme/waiver-qualifying-training/ob-gyn-focu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ilpqc.org/ILPQC%202020%2B/PVB/Toolkit/Intro/PVB_ILPQC_IDPH%20Letter_FINAL_pdf" TargetMode="External"/><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https://redcap.healthlnk.org/surveys/?s=NF8MPDY9LF"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hyperlink" Target="https://redcap.healthlnk.org/surveys/?s=RRXFCDL44H" TargetMode="External"/><Relationship Id="rId4" Type="http://schemas.openxmlformats.org/officeDocument/2006/relationships/diagramLayout" Target="../diagrams/layout1.xml"/><Relationship Id="rId9" Type="http://schemas.openxmlformats.org/officeDocument/2006/relationships/hyperlink" Target="http://www.ilpqc.eventbrite.co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redcap.healthlnk.org/surveys/?s=NF8MPDY9L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microsoft.com/office/2007/relationships/hdphoto" Target="../media/hdphoto4.wdp"/></Relationships>
</file>

<file path=ppt/slides/_rels/slide44.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emf"/><Relationship Id="rId10" Type="http://schemas.openxmlformats.org/officeDocument/2006/relationships/image" Target="../media/image47.jpeg"/><Relationship Id="rId4" Type="http://schemas.openxmlformats.org/officeDocument/2006/relationships/image" Target="../media/image43.emf"/><Relationship Id="rId9" Type="http://schemas.openxmlformats.org/officeDocument/2006/relationships/hyperlink" Target="http://www.ilpqc.org/" TargetMode="External"/></Relationships>
</file>

<file path=ppt/slides/_rels/slide45.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7.wdp"/><Relationship Id="rId3" Type="http://schemas.openxmlformats.org/officeDocument/2006/relationships/image" Target="../media/image48.jpe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54.jpeg"/><Relationship Id="rId5" Type="http://schemas.openxmlformats.org/officeDocument/2006/relationships/image" Target="../media/image50.png"/><Relationship Id="rId10" Type="http://schemas.openxmlformats.org/officeDocument/2006/relationships/image" Target="../media/image53.jpg"/><Relationship Id="rId4" Type="http://schemas.openxmlformats.org/officeDocument/2006/relationships/image" Target="../media/image49.png"/><Relationship Id="rId9"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hyperlink" Target="https://redcap.healthlnk.org/surveys/?s=CNDEKNNXT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dcap.healthlnk.org/surveys/?s=RRXFCDL44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lpqc.org/ILPQC%202020%2B/Annual%20Conferences/2020%20Annual%20Conference/ILPQC%20Annual%20Conference%20Abstract%20Template_2020_FINAL.pp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mailto:info@ilpqc.org"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611549"/>
            <a:ext cx="3214688"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smtClean="0">
                <a:solidFill>
                  <a:srgbClr val="898989"/>
                </a:solidFill>
              </a:rPr>
              <a:t>September 28, 2020</a:t>
            </a:r>
          </a:p>
          <a:p>
            <a:pPr eaLnBrk="1" hangingPunct="1">
              <a:buFont typeface="Wingdings 2" pitchFamily="18" charset="2"/>
              <a:buNone/>
            </a:pPr>
            <a:r>
              <a:rPr lang="en-US" altLang="en-US" sz="2000" dirty="0" smtClean="0">
                <a:solidFill>
                  <a:srgbClr val="898989"/>
                </a:solidFill>
              </a:rPr>
              <a:t>12:30 – 1:30pm</a:t>
            </a:r>
            <a:endParaRPr lang="en-US" altLang="en-US" sz="2000" dirty="0">
              <a:solidFill>
                <a:srgbClr val="898989"/>
              </a:solidFill>
            </a:endParaRP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4000" b="1" dirty="0" smtClean="0">
                <a:solidFill>
                  <a:srgbClr val="004990"/>
                </a:solidFill>
                <a:latin typeface="Goudy Old Style" panose="02020502050305020303" pitchFamily="18" charset="0"/>
              </a:rPr>
              <a:t>MNO-OB Active Initiative </a:t>
            </a:r>
            <a:br>
              <a:rPr lang="en-US" altLang="en-US" sz="4000" b="1" dirty="0" smtClean="0">
                <a:solidFill>
                  <a:srgbClr val="004990"/>
                </a:solidFill>
                <a:latin typeface="Goudy Old Style" panose="02020502050305020303" pitchFamily="18" charset="0"/>
              </a:rPr>
            </a:br>
            <a:r>
              <a:rPr lang="en-US" altLang="en-US" sz="4000" b="1" dirty="0" smtClean="0">
                <a:solidFill>
                  <a:srgbClr val="004990"/>
                </a:solidFill>
                <a:latin typeface="Goudy Old Style" panose="02020502050305020303" pitchFamily="18" charset="0"/>
              </a:rPr>
              <a:t>Crossing the Finish Line</a:t>
            </a:r>
            <a:endParaRPr lang="en-US" altLang="en-US" sz="40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4200042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7772400" cy="1362075"/>
          </a:xfrm>
        </p:spPr>
        <p:txBody>
          <a:bodyPr/>
          <a:lstStyle/>
          <a:p>
            <a:r>
              <a:rPr lang="en-US" dirty="0" smtClean="0">
                <a:solidFill>
                  <a:srgbClr val="F58466"/>
                </a:solidFill>
                <a:latin typeface="Goudy Old Style"/>
                <a:ea typeface="MS PGothic"/>
              </a:rPr>
              <a:t>Hemorrhage and HTN continuing Education </a:t>
            </a:r>
            <a:endParaRPr lang="en-US" dirty="0">
              <a:solidFill>
                <a:srgbClr val="F58466"/>
              </a:solidFill>
              <a:latin typeface="Goudy Old Style"/>
              <a:ea typeface="MS PGothic"/>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14850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28" y="457200"/>
            <a:ext cx="8229600" cy="1143000"/>
          </a:xfrm>
          <a:noFill/>
        </p:spPr>
        <p:txBody>
          <a:bodyPr/>
          <a:lstStyle/>
          <a:p>
            <a:pPr algn="l"/>
            <a:r>
              <a:rPr kumimoji="1" lang="en-US" sz="4000" b="1" dirty="0" smtClean="0">
                <a:solidFill>
                  <a:srgbClr val="F58466"/>
                </a:solidFill>
                <a:latin typeface="Goudy Old Style"/>
                <a:cs typeface="Goudy Old Style"/>
              </a:rPr>
              <a:t>Maternal Hypertension &amp; </a:t>
            </a:r>
            <a:br>
              <a:rPr kumimoji="1" lang="en-US" sz="4000" b="1" dirty="0" smtClean="0">
                <a:solidFill>
                  <a:srgbClr val="F58466"/>
                </a:solidFill>
                <a:latin typeface="Goudy Old Style"/>
                <a:cs typeface="Goudy Old Style"/>
              </a:rPr>
            </a:br>
            <a:r>
              <a:rPr kumimoji="1" lang="en-US" sz="4000" b="1" dirty="0" smtClean="0">
                <a:solidFill>
                  <a:srgbClr val="F58466"/>
                </a:solidFill>
                <a:latin typeface="Goudy Old Style"/>
                <a:cs typeface="Goudy Old Style"/>
              </a:rPr>
              <a:t>OB Hemorrhage </a:t>
            </a:r>
            <a:r>
              <a:rPr kumimoji="1" lang="en-US" sz="4000" b="1" smtClean="0">
                <a:solidFill>
                  <a:srgbClr val="F58466"/>
                </a:solidFill>
                <a:latin typeface="Goudy Old Style"/>
                <a:cs typeface="Goudy Old Style"/>
              </a:rPr>
              <a:t>continuing </a:t>
            </a:r>
            <a:br>
              <a:rPr kumimoji="1" lang="en-US" sz="4000" b="1" smtClean="0">
                <a:solidFill>
                  <a:srgbClr val="F58466"/>
                </a:solidFill>
                <a:latin typeface="Goudy Old Style"/>
                <a:cs typeface="Goudy Old Style"/>
              </a:rPr>
            </a:br>
            <a:r>
              <a:rPr kumimoji="1" lang="en-US" sz="4000" b="1" smtClean="0">
                <a:solidFill>
                  <a:srgbClr val="F58466"/>
                </a:solidFill>
                <a:latin typeface="Goudy Old Style"/>
                <a:cs typeface="Goudy Old Style"/>
              </a:rPr>
              <a:t>education </a:t>
            </a:r>
            <a:r>
              <a:rPr kumimoji="1" lang="en-US" sz="4000" b="1" dirty="0" smtClean="0">
                <a:solidFill>
                  <a:srgbClr val="F58466"/>
                </a:solidFill>
                <a:latin typeface="Goudy Old Style"/>
                <a:cs typeface="Goudy Old Style"/>
              </a:rPr>
              <a:t>requirement</a:t>
            </a:r>
            <a:endParaRPr kumimoji="1" lang="en-US" sz="4000" b="1" dirty="0">
              <a:solidFill>
                <a:srgbClr val="F58466"/>
              </a:solidFill>
              <a:latin typeface="Goudy Old Style"/>
              <a:cs typeface="Goudy Old Style"/>
            </a:endParaRPr>
          </a:p>
        </p:txBody>
      </p:sp>
      <p:sp>
        <p:nvSpPr>
          <p:cNvPr id="3" name="Content Placeholder 2"/>
          <p:cNvSpPr>
            <a:spLocks noGrp="1"/>
          </p:cNvSpPr>
          <p:nvPr>
            <p:ph idx="1"/>
          </p:nvPr>
        </p:nvSpPr>
        <p:spPr>
          <a:xfrm>
            <a:off x="234128" y="2025963"/>
            <a:ext cx="8488680" cy="4695519"/>
          </a:xfrm>
        </p:spPr>
        <p:txBody>
          <a:bodyPr/>
          <a:lstStyle/>
          <a:p>
            <a:r>
              <a:rPr lang="en-US" sz="2400" dirty="0"/>
              <a:t>To reduce maternal morbidity and mortality and build on current quality improvement efforts, </a:t>
            </a:r>
            <a:r>
              <a:rPr lang="en-US" sz="2400" b="1" dirty="0"/>
              <a:t>I PROMOTE-IL and ILPQC</a:t>
            </a:r>
            <a:r>
              <a:rPr lang="en-US" sz="2400" dirty="0"/>
              <a:t> support hospital efforts to provide ongoing education for managing obstetric hemorrhage and maternal hypertension, as specified in </a:t>
            </a:r>
            <a:r>
              <a:rPr lang="en-US" sz="2400" u="sng" dirty="0">
                <a:hlinkClick r:id="rId3"/>
              </a:rPr>
              <a:t>Public Act 101 0390</a:t>
            </a:r>
            <a:r>
              <a:rPr lang="en-US" sz="2400" dirty="0"/>
              <a:t>. </a:t>
            </a:r>
          </a:p>
          <a:p>
            <a:r>
              <a:rPr lang="en-US" sz="2400" dirty="0"/>
              <a:t>There are several ways for birthing facilities to fulfill this annual training requirement, including e-modules, simulations, or drills from AIM, ACOG and other leading national groups available on the </a:t>
            </a:r>
            <a:r>
              <a:rPr lang="en-US" sz="2400" u="sng" dirty="0">
                <a:hlinkClick r:id="rId4"/>
              </a:rPr>
              <a:t>ilpqc.org</a:t>
            </a:r>
            <a:r>
              <a:rPr lang="en-US" sz="2400" dirty="0"/>
              <a:t> website.</a:t>
            </a:r>
          </a:p>
          <a:p>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886772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7481"/>
            <a:ext cx="8229600" cy="1143000"/>
          </a:xfrm>
          <a:noFill/>
        </p:spPr>
        <p:txBody>
          <a:bodyPr/>
          <a:lstStyle/>
          <a:p>
            <a:pPr algn="l"/>
            <a:r>
              <a:rPr kumimoji="1" lang="en-US" sz="4000" b="1" dirty="0" smtClean="0">
                <a:solidFill>
                  <a:srgbClr val="F58466"/>
                </a:solidFill>
                <a:latin typeface="Goudy Old Style"/>
                <a:cs typeface="Goudy Old Style"/>
              </a:rPr>
              <a:t>Resources and Reporting</a:t>
            </a:r>
            <a:br>
              <a:rPr kumimoji="1" lang="en-US" sz="4000" b="1" dirty="0" smtClean="0">
                <a:solidFill>
                  <a:srgbClr val="F58466"/>
                </a:solidFill>
                <a:latin typeface="Goudy Old Style"/>
                <a:cs typeface="Goudy Old Style"/>
              </a:rPr>
            </a:br>
            <a:r>
              <a:rPr kumimoji="1" lang="en-US" sz="4000" b="1" dirty="0" smtClean="0">
                <a:solidFill>
                  <a:srgbClr val="F58466"/>
                </a:solidFill>
                <a:latin typeface="Goudy Old Style"/>
                <a:cs typeface="Goudy Old Style"/>
              </a:rPr>
              <a:t>at ilpqc.org</a:t>
            </a:r>
            <a:endParaRPr kumimoji="1" lang="en-US" sz="4000" b="1" dirty="0">
              <a:solidFill>
                <a:srgbClr val="F58466"/>
              </a:solidFill>
              <a:latin typeface="Goudy Old Style"/>
              <a:cs typeface="Goudy Old Style"/>
            </a:endParaRPr>
          </a:p>
        </p:txBody>
      </p:sp>
      <p:sp>
        <p:nvSpPr>
          <p:cNvPr id="3" name="Content Placeholder 2"/>
          <p:cNvSpPr>
            <a:spLocks noGrp="1"/>
          </p:cNvSpPr>
          <p:nvPr>
            <p:ph idx="1"/>
          </p:nvPr>
        </p:nvSpPr>
        <p:spPr>
          <a:xfrm>
            <a:off x="213360" y="1554516"/>
            <a:ext cx="8717280" cy="4695519"/>
          </a:xfrm>
        </p:spPr>
        <p:txBody>
          <a:bodyPr/>
          <a:lstStyle/>
          <a:p>
            <a:r>
              <a:rPr lang="en-US" sz="2400" dirty="0"/>
              <a:t>Please complete this </a:t>
            </a:r>
            <a:r>
              <a:rPr lang="en-US" sz="2400" u="sng" dirty="0">
                <a:hlinkClick r:id="rId3"/>
              </a:rPr>
              <a:t>form</a:t>
            </a:r>
            <a:r>
              <a:rPr lang="en-US" sz="2400" dirty="0"/>
              <a:t> annually for your hospital to report training occurring in the calendar year by </a:t>
            </a:r>
            <a:r>
              <a:rPr lang="en-US" sz="2400" b="1" dirty="0"/>
              <a:t>December 31st </a:t>
            </a:r>
            <a:r>
              <a:rPr lang="en-US" sz="2400" dirty="0"/>
              <a:t>and annually thereafter. Hospitals should report the number of hospital staff and providers with admitting privileges who have met the obstetric hemorrhage and maternal hypertension training requirements.</a:t>
            </a:r>
          </a:p>
          <a:p>
            <a:r>
              <a:rPr lang="en-US" sz="2400" dirty="0"/>
              <a:t>This information will help hospitals track their training progress, identify areas for quality improvement initiatives, and will be used by I PROMOTE-IL and ILPQC to understand hospitals’ ability to complete the training requirement and identify opportunities to provide further support to hospitals towards our shared goal of improved maternal health across the state.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110692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58466"/>
                </a:solidFill>
                <a:latin typeface="Goudy Old Style" pitchFamily="18" charset="0"/>
              </a:rPr>
              <a:t>MNO-OB: </a:t>
            </a:r>
            <a:r>
              <a:rPr lang="en-US" dirty="0" smtClean="0">
                <a:solidFill>
                  <a:srgbClr val="F58466"/>
                </a:solidFill>
                <a:latin typeface="Goudy Old Style" pitchFamily="18" charset="0"/>
              </a:rPr>
              <a:t>Data Review &amp; Final Push</a:t>
            </a:r>
            <a:r>
              <a:rPr lang="en-US" dirty="0">
                <a:solidFill>
                  <a:srgbClr val="F58466"/>
                </a:solidFill>
                <a:latin typeface="Goudy Old Style" pitchFamily="18" charset="0"/>
              </a:rPr>
              <a:t/>
            </a:r>
            <a:br>
              <a:rPr lang="en-US" dirty="0">
                <a:solidFill>
                  <a:srgbClr val="F58466"/>
                </a:solidFill>
                <a:latin typeface="Goudy Old Style" pitchFamily="18" charset="0"/>
              </a:rPr>
            </a:br>
            <a:endParaRPr lang="en-US" dirty="0">
              <a:solidFill>
                <a:srgbClr val="F58466"/>
              </a:solidFill>
              <a:latin typeface="Goudy Old Style" pitchFamily="18" charset="0"/>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13</a:t>
            </a:fld>
            <a:endParaRPr lang="en-US" altLang="en-US" dirty="0"/>
          </a:p>
        </p:txBody>
      </p:sp>
    </p:spTree>
    <p:extLst>
      <p:ext uri="{BB962C8B-B14F-4D97-AF65-F5344CB8AC3E}">
        <p14:creationId xmlns:p14="http://schemas.microsoft.com/office/powerpoint/2010/main" val="20552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14</a:t>
            </a:fld>
            <a:endParaRPr lang="en-US" altLang="en-US" dirty="0"/>
          </a:p>
        </p:txBody>
      </p:sp>
      <p:pic>
        <p:nvPicPr>
          <p:cNvPr id="1026" name="Picture 2" descr="See the source image"/>
          <p:cNvPicPr>
            <a:picLocks noChangeAspect="1" noChangeArrowheads="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artisticLineDrawing/>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45035" y="609600"/>
            <a:ext cx="3334923"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2130424"/>
            <a:ext cx="8229600" cy="2597151"/>
          </a:xfrm>
          <a:noFill/>
        </p:spPr>
        <p:txBody>
          <a:bodyPr/>
          <a:lstStyle/>
          <a:p>
            <a:pPr marL="0" indent="0" algn="ctr">
              <a:buNone/>
            </a:pPr>
            <a:r>
              <a:rPr lang="en-US" dirty="0" smtClean="0"/>
              <a:t> As of August 2020, 91 MNO-OB teams have reported data on  </a:t>
            </a:r>
            <a:r>
              <a:rPr lang="en-US" smtClean="0"/>
              <a:t>over 2,323 </a:t>
            </a:r>
            <a:r>
              <a:rPr lang="en-US" dirty="0" smtClean="0"/>
              <a:t>pregnant/postpartum women with Opioid Use Disorder, </a:t>
            </a:r>
            <a:r>
              <a:rPr lang="en-US" smtClean="0"/>
              <a:t>averaging </a:t>
            </a:r>
            <a:r>
              <a:rPr lang="en-US" b="1" smtClean="0"/>
              <a:t>61 </a:t>
            </a:r>
            <a:r>
              <a:rPr lang="en-US" b="1" dirty="0" smtClean="0"/>
              <a:t>women per month</a:t>
            </a:r>
          </a:p>
          <a:p>
            <a:pPr marL="0" indent="0" algn="ctr">
              <a:buNone/>
            </a:pPr>
            <a:endParaRPr lang="en-US" b="1" dirty="0"/>
          </a:p>
          <a:p>
            <a:pPr marL="0" indent="0" algn="ctr">
              <a:buNone/>
            </a:pPr>
            <a:r>
              <a:rPr lang="en-US" dirty="0" smtClean="0"/>
              <a:t>Reported OUD screening data (L&amp;D and prenatal) for</a:t>
            </a:r>
            <a:r>
              <a:rPr lang="en-US" b="1" dirty="0" smtClean="0"/>
              <a:t> 19,280 </a:t>
            </a:r>
            <a:r>
              <a:rPr lang="en-US" b="1" dirty="0"/>
              <a:t>pregnant women </a:t>
            </a:r>
            <a:endParaRPr lang="en-US" dirty="0"/>
          </a:p>
        </p:txBody>
      </p:sp>
    </p:spTree>
    <p:extLst>
      <p:ext uri="{BB962C8B-B14F-4D97-AF65-F5344CB8AC3E}">
        <p14:creationId xmlns:p14="http://schemas.microsoft.com/office/powerpoint/2010/main" val="3848709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0" name="Table 9"/>
          <p:cNvGraphicFramePr>
            <a:graphicFrameLocks noGrp="1"/>
          </p:cNvGraphicFramePr>
          <p:nvPr>
            <p:extLst/>
          </p:nvPr>
        </p:nvGraphicFramePr>
        <p:xfrm>
          <a:off x="1712196" y="1361879"/>
          <a:ext cx="5719606" cy="3505200"/>
        </p:xfrm>
        <a:graphic>
          <a:graphicData uri="http://schemas.openxmlformats.org/drawingml/2006/table">
            <a:tbl>
              <a:tblPr firstRow="1" firstCol="1" bandRow="1">
                <a:tableStyleId>{BC89EF96-8CEA-46FF-86C4-4CE0E7609802}</a:tableStyleId>
              </a:tblPr>
              <a:tblGrid>
                <a:gridCol w="5719606">
                  <a:extLst>
                    <a:ext uri="{9D8B030D-6E8A-4147-A177-3AD203B41FA5}">
                      <a16:colId xmlns:a16="http://schemas.microsoft.com/office/drawing/2014/main" val="20000"/>
                    </a:ext>
                  </a:extLst>
                </a:gridCol>
              </a:tblGrid>
              <a:tr h="349349">
                <a:tc>
                  <a:txBody>
                    <a:bodyPr/>
                    <a:lstStyle/>
                    <a:p>
                      <a:pPr marL="342900" marR="0" lvl="0" indent="-342900" algn="ctr">
                        <a:lnSpc>
                          <a:spcPct val="115000"/>
                        </a:lnSpc>
                        <a:spcBef>
                          <a:spcPts val="0"/>
                        </a:spcBef>
                        <a:spcAft>
                          <a:spcPts val="0"/>
                        </a:spcAft>
                        <a:buFont typeface="Wingdings"/>
                        <a:buChar char=""/>
                      </a:pPr>
                      <a:r>
                        <a:rPr lang="en-US" sz="2000" dirty="0" smtClean="0">
                          <a:effectLst/>
                        </a:rPr>
                        <a:t>*All Data Submitted</a:t>
                      </a:r>
                      <a:endParaRPr lang="en-US" sz="2000" dirty="0">
                        <a:effectLst/>
                        <a:latin typeface="Calibri"/>
                        <a:ea typeface="Calibri"/>
                        <a:cs typeface="Times New Roman"/>
                      </a:endParaRPr>
                    </a:p>
                  </a:txBody>
                  <a:tcPr marL="66969" marR="66969" marT="0" marB="0"/>
                </a:tc>
                <a:extLst>
                  <a:ext uri="{0D108BD9-81ED-4DB2-BD59-A6C34878D82A}">
                    <a16:rowId xmlns:a16="http://schemas.microsoft.com/office/drawing/2014/main" val="3889676635"/>
                  </a:ext>
                </a:extLst>
              </a:tr>
              <a:tr h="305681">
                <a:tc>
                  <a:txBody>
                    <a:bodyPr/>
                    <a:lstStyle/>
                    <a:p>
                      <a:pPr marL="0" marR="0" algn="ctr">
                        <a:lnSpc>
                          <a:spcPct val="115000"/>
                        </a:lnSpc>
                        <a:spcBef>
                          <a:spcPts val="0"/>
                        </a:spcBef>
                        <a:spcAft>
                          <a:spcPts val="0"/>
                        </a:spcAft>
                      </a:pPr>
                      <a:r>
                        <a:rPr lang="en-US" sz="2000" cap="small" dirty="0">
                          <a:effectLst/>
                        </a:rPr>
                        <a:t>        +</a:t>
                      </a:r>
                      <a:endParaRPr lang="en-US" sz="2000" dirty="0">
                        <a:effectLst/>
                        <a:latin typeface="Calibri"/>
                        <a:ea typeface="Calibri"/>
                        <a:cs typeface="Times New Roman"/>
                      </a:endParaRPr>
                    </a:p>
                  </a:txBody>
                  <a:tcPr marL="66969" marR="66969" marT="0" marB="0"/>
                </a:tc>
                <a:extLst>
                  <a:ext uri="{0D108BD9-81ED-4DB2-BD59-A6C34878D82A}">
                    <a16:rowId xmlns:a16="http://schemas.microsoft.com/office/drawing/2014/main" val="1989426216"/>
                  </a:ext>
                </a:extLst>
              </a:tr>
              <a:tr h="698698">
                <a:tc>
                  <a:txBody>
                    <a:bodyPr/>
                    <a:lstStyle/>
                    <a:p>
                      <a:pPr marL="342900" marR="0" lvl="0" indent="-342900" algn="ctr">
                        <a:lnSpc>
                          <a:spcPct val="115000"/>
                        </a:lnSpc>
                        <a:spcBef>
                          <a:spcPts val="0"/>
                        </a:spcBef>
                        <a:spcAft>
                          <a:spcPts val="0"/>
                        </a:spcAft>
                        <a:buFont typeface="Wingdings"/>
                        <a:buChar char=""/>
                      </a:pPr>
                      <a:r>
                        <a:rPr lang="en-US" sz="2000" dirty="0" smtClean="0">
                          <a:effectLst/>
                        </a:rPr>
                        <a:t>6 Structure Measures In Place</a:t>
                      </a:r>
                    </a:p>
                    <a:p>
                      <a:pPr marL="0" marR="0" lvl="0" indent="0" algn="ctr">
                        <a:lnSpc>
                          <a:spcPct val="115000"/>
                        </a:lnSpc>
                        <a:spcBef>
                          <a:spcPts val="0"/>
                        </a:spcBef>
                        <a:spcAft>
                          <a:spcPts val="0"/>
                        </a:spcAft>
                        <a:buFont typeface="Wingdings"/>
                        <a:buNone/>
                      </a:pPr>
                      <a:r>
                        <a:rPr lang="en-US" sz="2000" b="0" dirty="0" smtClean="0">
                          <a:effectLst/>
                          <a:latin typeface="Calibri"/>
                          <a:ea typeface="Calibri"/>
                          <a:cs typeface="Times New Roman"/>
                        </a:rPr>
                        <a:t>(Screening</a:t>
                      </a:r>
                      <a:r>
                        <a:rPr lang="en-US" sz="2000" b="0" baseline="0" dirty="0" smtClean="0">
                          <a:effectLst/>
                          <a:latin typeface="Calibri"/>
                          <a:ea typeface="Calibri"/>
                          <a:cs typeface="Times New Roman"/>
                        </a:rPr>
                        <a:t> Prenatal, Screening L&amp;D, SBIRT/OUD Protocol, Mapping, Checklist, Patient Education)</a:t>
                      </a:r>
                      <a:endParaRPr lang="en-US" sz="2000" b="0" dirty="0">
                        <a:effectLst/>
                        <a:latin typeface="Calibri"/>
                        <a:ea typeface="Calibri"/>
                        <a:cs typeface="Times New Roman"/>
                      </a:endParaRPr>
                    </a:p>
                  </a:txBody>
                  <a:tcPr marL="66969" marR="66969" marT="0" marB="0"/>
                </a:tc>
                <a:extLst>
                  <a:ext uri="{0D108BD9-81ED-4DB2-BD59-A6C34878D82A}">
                    <a16:rowId xmlns:a16="http://schemas.microsoft.com/office/drawing/2014/main" val="10001"/>
                  </a:ext>
                </a:extLst>
              </a:tr>
              <a:tr h="305681">
                <a:tc>
                  <a:txBody>
                    <a:bodyPr/>
                    <a:lstStyle/>
                    <a:p>
                      <a:pPr marL="0" marR="0" algn="ctr">
                        <a:lnSpc>
                          <a:spcPct val="115000"/>
                        </a:lnSpc>
                        <a:spcBef>
                          <a:spcPts val="0"/>
                        </a:spcBef>
                        <a:spcAft>
                          <a:spcPts val="0"/>
                        </a:spcAft>
                      </a:pPr>
                      <a:r>
                        <a:rPr lang="en-US" sz="2000" cap="small" dirty="0">
                          <a:effectLst/>
                        </a:rPr>
                        <a:t>        +</a:t>
                      </a:r>
                      <a:endParaRPr lang="en-US" sz="2000" dirty="0">
                        <a:effectLst/>
                        <a:latin typeface="Calibri"/>
                        <a:ea typeface="Calibri"/>
                        <a:cs typeface="Times New Roman"/>
                      </a:endParaRPr>
                    </a:p>
                  </a:txBody>
                  <a:tcPr marL="66969" marR="66969" marT="0" marB="0"/>
                </a:tc>
                <a:extLst>
                  <a:ext uri="{0D108BD9-81ED-4DB2-BD59-A6C34878D82A}">
                    <a16:rowId xmlns:a16="http://schemas.microsoft.com/office/drawing/2014/main" val="10002"/>
                  </a:ext>
                </a:extLst>
              </a:tr>
              <a:tr h="698698">
                <a:tc>
                  <a:txBody>
                    <a:bodyPr/>
                    <a:lstStyle/>
                    <a:p>
                      <a:pPr marL="342900" marR="0" lvl="0" indent="-342900" algn="ctr">
                        <a:lnSpc>
                          <a:spcPct val="115000"/>
                        </a:lnSpc>
                        <a:spcBef>
                          <a:spcPts val="0"/>
                        </a:spcBef>
                        <a:spcAft>
                          <a:spcPts val="0"/>
                        </a:spcAft>
                        <a:buFont typeface="Wingdings"/>
                        <a:buChar char=""/>
                      </a:pPr>
                      <a:r>
                        <a:rPr lang="en-US" sz="2000" u="sng" dirty="0" smtClean="0">
                          <a:effectLst/>
                        </a:rPr>
                        <a:t>All</a:t>
                      </a:r>
                      <a:r>
                        <a:rPr lang="en-US" sz="2000" u="none" baseline="0" dirty="0" smtClean="0">
                          <a:effectLst/>
                        </a:rPr>
                        <a:t> </a:t>
                      </a:r>
                      <a:r>
                        <a:rPr lang="en-US" sz="2000" u="none" dirty="0" smtClean="0">
                          <a:effectLst/>
                        </a:rPr>
                        <a:t>Process</a:t>
                      </a:r>
                      <a:r>
                        <a:rPr lang="en-US" sz="2000" dirty="0" smtClean="0">
                          <a:effectLst/>
                        </a:rPr>
                        <a:t> </a:t>
                      </a:r>
                      <a:r>
                        <a:rPr lang="en-US" sz="2000" dirty="0">
                          <a:effectLst/>
                        </a:rPr>
                        <a:t>Measure goals </a:t>
                      </a:r>
                      <a:r>
                        <a:rPr lang="en-US" sz="2000" dirty="0" smtClean="0">
                          <a:effectLst/>
                        </a:rPr>
                        <a:t>met**</a:t>
                      </a:r>
                    </a:p>
                    <a:p>
                      <a:pPr marL="0" marR="0" lvl="0" indent="0" algn="ctr">
                        <a:lnSpc>
                          <a:spcPct val="115000"/>
                        </a:lnSpc>
                        <a:spcBef>
                          <a:spcPts val="0"/>
                        </a:spcBef>
                        <a:spcAft>
                          <a:spcPts val="0"/>
                        </a:spcAft>
                        <a:buFont typeface="Wingdings"/>
                        <a:buNone/>
                      </a:pPr>
                      <a:r>
                        <a:rPr lang="en-US" sz="2000" b="0" dirty="0" smtClean="0">
                          <a:effectLst/>
                        </a:rPr>
                        <a:t>&gt;70%</a:t>
                      </a:r>
                      <a:r>
                        <a:rPr lang="en-US" sz="2000" b="0" baseline="0" dirty="0" smtClean="0">
                          <a:effectLst/>
                        </a:rPr>
                        <a:t> MAT, &gt;70% Recovery Treatment Services</a:t>
                      </a:r>
                    </a:p>
                    <a:p>
                      <a:pPr marL="0" marR="0" lvl="0" indent="0" algn="ctr">
                        <a:lnSpc>
                          <a:spcPct val="115000"/>
                        </a:lnSpc>
                        <a:spcBef>
                          <a:spcPts val="0"/>
                        </a:spcBef>
                        <a:spcAft>
                          <a:spcPts val="0"/>
                        </a:spcAft>
                        <a:buFont typeface="Wingdings"/>
                        <a:buNone/>
                      </a:pPr>
                      <a:r>
                        <a:rPr lang="en-US" sz="2000" b="0" baseline="0" dirty="0" smtClean="0">
                          <a:effectLst/>
                        </a:rPr>
                        <a:t>&gt;60% </a:t>
                      </a:r>
                      <a:r>
                        <a:rPr lang="en-US" sz="2000" b="0" baseline="0" dirty="0" err="1" smtClean="0">
                          <a:effectLst/>
                        </a:rPr>
                        <a:t>Narcan</a:t>
                      </a:r>
                      <a:r>
                        <a:rPr lang="en-US" sz="2000" b="0" baseline="0" dirty="0" smtClean="0">
                          <a:effectLst/>
                        </a:rPr>
                        <a:t>, &gt;70% </a:t>
                      </a:r>
                      <a:r>
                        <a:rPr lang="en-US" sz="2000" b="0" baseline="0" dirty="0" err="1" smtClean="0">
                          <a:effectLst/>
                        </a:rPr>
                        <a:t>Hep</a:t>
                      </a:r>
                      <a:r>
                        <a:rPr lang="en-US" sz="2000" b="0" baseline="0" dirty="0" smtClean="0">
                          <a:effectLst/>
                        </a:rPr>
                        <a:t> C</a:t>
                      </a:r>
                    </a:p>
                    <a:p>
                      <a:pPr marL="0" marR="0" lvl="0" indent="0" algn="ctr">
                        <a:lnSpc>
                          <a:spcPct val="115000"/>
                        </a:lnSpc>
                        <a:spcBef>
                          <a:spcPts val="0"/>
                        </a:spcBef>
                        <a:spcAft>
                          <a:spcPts val="0"/>
                        </a:spcAft>
                        <a:buFont typeface="Wingdings"/>
                        <a:buNone/>
                      </a:pPr>
                      <a:r>
                        <a:rPr lang="en-US" sz="2000" b="0" baseline="0" dirty="0" smtClean="0">
                          <a:effectLst/>
                        </a:rPr>
                        <a:t>&gt;70% Patient Education, &gt;50% Prenatal Screening</a:t>
                      </a:r>
                      <a:endParaRPr lang="en-US" sz="2000" dirty="0">
                        <a:effectLst/>
                        <a:latin typeface="Calibri"/>
                        <a:ea typeface="Calibri"/>
                        <a:cs typeface="Times New Roman"/>
                      </a:endParaRPr>
                    </a:p>
                  </a:txBody>
                  <a:tcPr marL="66969" marR="66969" marT="0" marB="0"/>
                </a:tc>
                <a:extLst>
                  <a:ext uri="{0D108BD9-81ED-4DB2-BD59-A6C34878D82A}">
                    <a16:rowId xmlns:a16="http://schemas.microsoft.com/office/drawing/2014/main" val="10003"/>
                  </a:ext>
                </a:extLst>
              </a:tr>
            </a:tbl>
          </a:graphicData>
        </a:graphic>
      </p:graphicFrame>
      <p:sp>
        <p:nvSpPr>
          <p:cNvPr id="7" name="Rectangle 5"/>
          <p:cNvSpPr>
            <a:spLocks noChangeArrowheads="1"/>
          </p:cNvSpPr>
          <p:nvPr/>
        </p:nvSpPr>
        <p:spPr bwMode="auto">
          <a:xfrm>
            <a:off x="76200" y="-19228"/>
            <a:ext cx="8991600" cy="1467028"/>
          </a:xfrm>
          <a:prstGeom prst="rect">
            <a:avLst/>
          </a:prstGeom>
          <a:noFill/>
          <a:ln>
            <a:noFill/>
          </a:ln>
          <a:effectLst/>
          <a:extLst/>
        </p:spPr>
        <p:txBody>
          <a:bodyPr vert="horz" wrap="square" lIns="0" tIns="0" rIns="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all" spc="0" normalizeH="0" baseline="0" noProof="0" dirty="0" smtClean="0">
                <a:ln>
                  <a:noFill/>
                </a:ln>
                <a:solidFill>
                  <a:srgbClr val="F58466"/>
                </a:solidFill>
                <a:effectLst/>
                <a:uLnTx/>
                <a:uFillTx/>
                <a:latin typeface="Candara" pitchFamily="34" charset="0"/>
                <a:ea typeface="Calibri" pitchFamily="34" charset="0"/>
                <a:cs typeface="Times New Roman" pitchFamily="18" charset="0"/>
              </a:rPr>
              <a:t>To be awarded at the  2020 ILPQC annual conference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all" spc="0" normalizeH="0" baseline="0" noProof="0" dirty="0" smtClean="0">
              <a:ln>
                <a:noFill/>
              </a:ln>
              <a:solidFill>
                <a:prstClr val="black"/>
              </a:solidFill>
              <a:effectLst/>
              <a:uLnTx/>
              <a:uFillTx/>
              <a:latin typeface="Arial" pitchFamily="34" charset="0"/>
              <a:ea typeface="MS PGothic" pitchFamily="34" charset="-128"/>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4990"/>
                </a:solidFill>
                <a:effectLst/>
                <a:uLnTx/>
                <a:uFillTx/>
                <a:latin typeface="Candara" pitchFamily="34" charset="0"/>
                <a:ea typeface="Calibri" pitchFamily="34" charset="0"/>
                <a:cs typeface="Times New Roman" pitchFamily="18" charset="0"/>
              </a:rPr>
              <a:t>MNO-OB Excellence Award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4990"/>
                </a:solidFill>
                <a:effectLst/>
                <a:uLnTx/>
                <a:uFillTx/>
                <a:latin typeface="Candara" pitchFamily="34" charset="0"/>
                <a:ea typeface="Calibri" pitchFamily="34" charset="0"/>
                <a:cs typeface="Times New Roman" pitchFamily="18" charset="0"/>
              </a:rPr>
              <a:t>for </a:t>
            </a:r>
            <a:r>
              <a:rPr kumimoji="0" lang="en-US" sz="2800" b="1" i="0" u="none" strike="noStrike" kern="1200" cap="none" spc="0" normalizeH="0" baseline="0" noProof="0" dirty="0">
                <a:ln>
                  <a:noFill/>
                </a:ln>
                <a:solidFill>
                  <a:srgbClr val="004990"/>
                </a:solidFill>
                <a:effectLst/>
                <a:uLnTx/>
                <a:uFillTx/>
                <a:latin typeface="Candara" pitchFamily="34" charset="0"/>
                <a:ea typeface="Calibri" pitchFamily="34" charset="0"/>
                <a:cs typeface="Times New Roman" pitchFamily="18" charset="0"/>
              </a:rPr>
              <a:t>Successful Completion of Key </a:t>
            </a:r>
            <a:r>
              <a:rPr lang="en-US" sz="2800" b="1" dirty="0" smtClean="0">
                <a:solidFill>
                  <a:srgbClr val="004990"/>
                </a:solidFill>
                <a:latin typeface="Candara" pitchFamily="34" charset="0"/>
                <a:ea typeface="Calibri" pitchFamily="34" charset="0"/>
                <a:cs typeface="Times New Roman" pitchFamily="18" charset="0"/>
              </a:rPr>
              <a:t>MNO</a:t>
            </a:r>
            <a:r>
              <a:rPr kumimoji="0" lang="en-US" sz="2800" b="1" i="0" u="none" strike="noStrike" kern="1200" cap="none" spc="0" normalizeH="0" baseline="0" noProof="0" dirty="0" smtClean="0">
                <a:ln>
                  <a:noFill/>
                </a:ln>
                <a:solidFill>
                  <a:srgbClr val="004990"/>
                </a:solidFill>
                <a:effectLst/>
                <a:uLnTx/>
                <a:uFillTx/>
                <a:latin typeface="Candara" pitchFamily="34" charset="0"/>
                <a:ea typeface="Calibri" pitchFamily="34" charset="0"/>
                <a:cs typeface="Times New Roman" pitchFamily="18" charset="0"/>
              </a:rPr>
              <a:t> AIMs</a:t>
            </a:r>
          </a:p>
        </p:txBody>
      </p:sp>
      <p:sp>
        <p:nvSpPr>
          <p:cNvPr id="12" name="Rectangle 11"/>
          <p:cNvSpPr/>
          <p:nvPr/>
        </p:nvSpPr>
        <p:spPr>
          <a:xfrm>
            <a:off x="0" y="5118061"/>
            <a:ext cx="9144000" cy="114838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1800" b="1" i="1" u="none" strike="noStrike" kern="1200" cap="small" spc="0" normalizeH="0" baseline="0" noProof="0" dirty="0" smtClean="0">
                <a:ln>
                  <a:noFill/>
                </a:ln>
                <a:solidFill>
                  <a:srgbClr val="004990"/>
                </a:solidFill>
                <a:effectLst/>
                <a:uLnTx/>
                <a:uFillTx/>
                <a:latin typeface="Candara"/>
                <a:ea typeface="Calibri"/>
                <a:cs typeface="Times New Roman"/>
              </a:rPr>
              <a:t>**Determined </a:t>
            </a:r>
            <a:r>
              <a:rPr kumimoji="0" lang="en-US" sz="1800" b="1" i="1" u="none" strike="noStrike" kern="1200" cap="small" spc="0" normalizeH="0" baseline="0" noProof="0" dirty="0">
                <a:ln>
                  <a:noFill/>
                </a:ln>
                <a:solidFill>
                  <a:srgbClr val="004990"/>
                </a:solidFill>
                <a:effectLst/>
                <a:uLnTx/>
                <a:uFillTx/>
                <a:latin typeface="Candara"/>
                <a:ea typeface="Calibri"/>
                <a:cs typeface="Times New Roman"/>
              </a:rPr>
              <a:t>by </a:t>
            </a:r>
            <a:r>
              <a:rPr kumimoji="0" lang="en-US" sz="1800" b="1" i="1" u="none" strike="noStrike" kern="1200" cap="small" spc="0" normalizeH="0" baseline="0" noProof="0" dirty="0" smtClean="0">
                <a:ln>
                  <a:noFill/>
                </a:ln>
                <a:solidFill>
                  <a:srgbClr val="004990"/>
                </a:solidFill>
                <a:effectLst/>
                <a:uLnTx/>
                <a:uFillTx/>
                <a:latin typeface="Candara"/>
                <a:ea typeface="Calibri"/>
                <a:cs typeface="Times New Roman"/>
              </a:rPr>
              <a:t>Cumulative data </a:t>
            </a:r>
            <a:r>
              <a:rPr kumimoji="0" lang="en-US" sz="1800" b="1" i="1" u="none" strike="noStrike" kern="1200" cap="small" spc="0" normalizeH="0" baseline="0" noProof="0" dirty="0">
                <a:ln>
                  <a:noFill/>
                </a:ln>
                <a:solidFill>
                  <a:srgbClr val="004990"/>
                </a:solidFill>
                <a:effectLst/>
                <a:uLnTx/>
                <a:uFillTx/>
                <a:latin typeface="Candara"/>
                <a:ea typeface="Calibri"/>
                <a:cs typeface="Times New Roman"/>
              </a:rPr>
              <a:t>for Quarter 3</a:t>
            </a:r>
            <a:r>
              <a:rPr kumimoji="0" lang="en-US" sz="1800" b="1" i="1" u="none" strike="noStrike" kern="1200" cap="small" spc="0" normalizeH="0" baseline="0" noProof="0" dirty="0" smtClean="0">
                <a:ln>
                  <a:noFill/>
                </a:ln>
                <a:solidFill>
                  <a:srgbClr val="004990"/>
                </a:solidFill>
                <a:effectLst/>
                <a:uLnTx/>
                <a:uFillTx/>
                <a:latin typeface="Candara"/>
                <a:ea typeface="Calibri"/>
                <a:cs typeface="Times New Roman"/>
              </a:rPr>
              <a:t> (July - September) </a:t>
            </a:r>
            <a:r>
              <a:rPr kumimoji="0" lang="en-US" sz="1800" b="1" i="1" u="none" strike="noStrike" kern="1200" cap="small" spc="0" normalizeH="0" baseline="0" noProof="0" dirty="0">
                <a:ln>
                  <a:noFill/>
                </a:ln>
                <a:solidFill>
                  <a:srgbClr val="004990"/>
                </a:solidFill>
                <a:effectLst/>
                <a:uLnTx/>
                <a:uFillTx/>
                <a:latin typeface="Candara"/>
                <a:ea typeface="Calibri"/>
                <a:cs typeface="Times New Roman"/>
              </a:rPr>
              <a:t>of </a:t>
            </a:r>
            <a:r>
              <a:rPr kumimoji="0" lang="en-US" sz="1800" b="1" i="1" u="none" strike="noStrike" kern="1200" cap="small" spc="0" normalizeH="0" baseline="0" noProof="0" dirty="0" smtClean="0">
                <a:ln>
                  <a:noFill/>
                </a:ln>
                <a:solidFill>
                  <a:srgbClr val="004990"/>
                </a:solidFill>
                <a:effectLst/>
                <a:uLnTx/>
                <a:uFillTx/>
                <a:latin typeface="Candara"/>
                <a:ea typeface="Calibri"/>
                <a:cs typeface="Times New Roman"/>
              </a:rPr>
              <a:t>2020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small" spc="0" normalizeH="0" baseline="0" noProof="0" dirty="0" smtClean="0">
                <a:ln>
                  <a:noFill/>
                </a:ln>
                <a:solidFill>
                  <a:srgbClr val="004990"/>
                </a:solidFill>
                <a:effectLst/>
                <a:uLnTx/>
                <a:uFillTx/>
                <a:latin typeface="Calibri"/>
                <a:ea typeface="Calibri"/>
                <a:cs typeface="Times New Roman"/>
              </a:rPr>
              <a:t>*</a:t>
            </a:r>
            <a:r>
              <a:rPr kumimoji="0" lang="en-US" sz="1800" b="0" i="1" u="none" strike="noStrike" kern="1200" cap="small" spc="0" normalizeH="0" baseline="0" noProof="0" dirty="0">
                <a:ln>
                  <a:noFill/>
                </a:ln>
                <a:solidFill>
                  <a:srgbClr val="004990"/>
                </a:solidFill>
                <a:effectLst/>
                <a:uLnTx/>
                <a:uFillTx/>
                <a:latin typeface="Calibri"/>
                <a:ea typeface="Calibri"/>
                <a:cs typeface="Times New Roman"/>
              </a:rPr>
              <a:t>All Data Submitted for Baseline (Oct – Dec 2017) and July 2018 through </a:t>
            </a:r>
            <a:r>
              <a:rPr kumimoji="0" lang="en-US" sz="1800" b="0" i="1" u="none" strike="noStrike" kern="1200" cap="small" spc="0" normalizeH="0" baseline="0" noProof="0" dirty="0" smtClean="0">
                <a:ln>
                  <a:noFill/>
                </a:ln>
                <a:solidFill>
                  <a:srgbClr val="004990"/>
                </a:solidFill>
                <a:effectLst/>
                <a:uLnTx/>
                <a:uFillTx/>
                <a:latin typeface="Calibri"/>
                <a:ea typeface="Calibri"/>
                <a:cs typeface="Times New Roman"/>
              </a:rPr>
              <a:t>September 2020</a:t>
            </a:r>
            <a:endParaRPr kumimoji="0" lang="en-US" sz="1800" b="0" i="1" u="none" strike="noStrike" kern="1200" cap="small" spc="0" normalizeH="0" baseline="0" noProof="0" dirty="0" smtClean="0">
              <a:ln>
                <a:noFill/>
              </a:ln>
              <a:solidFill>
                <a:srgbClr val="00499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small" spc="0" normalizeH="0" baseline="0" noProof="0" dirty="0" smtClean="0">
                <a:ln>
                  <a:noFill/>
                </a:ln>
                <a:solidFill>
                  <a:srgbClr val="004990"/>
                </a:solidFill>
                <a:effectLst/>
                <a:uLnTx/>
                <a:uFillTx/>
                <a:latin typeface="Calibri"/>
                <a:ea typeface="+mn-ea"/>
                <a:cs typeface="+mn-cs"/>
              </a:rPr>
              <a:t>*MNO-OB Monthly Patient Data, Monthly OB Structure Measures, Monthly Sample of Documentation of Screening</a:t>
            </a:r>
          </a:p>
        </p:txBody>
      </p:sp>
      <p:sp>
        <p:nvSpPr>
          <p:cNvPr id="3" name="Rectangle 2"/>
          <p:cNvSpPr/>
          <p:nvPr/>
        </p:nvSpPr>
        <p:spPr>
          <a:xfrm>
            <a:off x="376393" y="6423176"/>
            <a:ext cx="8391211" cy="400110"/>
          </a:xfrm>
          <a:prstGeom prst="rect">
            <a:avLst/>
          </a:prstGeom>
          <a:solidFill>
            <a:schemeClr val="accent1">
              <a:lumMod val="60000"/>
              <a:lumOff val="40000"/>
            </a:schemeClr>
          </a:solidFill>
        </p:spPr>
        <p:txBody>
          <a:bodyPr wrap="square">
            <a:spAutoFit/>
          </a:bodyPr>
          <a:lstStyle/>
          <a:p>
            <a:pPr marL="400050" marR="0" lvl="2"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altLang="en-US" sz="2000" b="1"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DATA </a:t>
            </a:r>
            <a:r>
              <a:rPr kumimoji="0" lang="en-US" altLang="en-US" sz="200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DUE </a:t>
            </a:r>
            <a:r>
              <a:rPr kumimoji="0" lang="en-US" altLang="en-US" sz="2000" b="1"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Friday, October 16</a:t>
            </a:r>
            <a:r>
              <a:rPr kumimoji="0" lang="en-US" altLang="en-US" sz="2000" b="1" i="0" u="none" strike="noStrike" kern="1200" cap="none" spc="0" normalizeH="0" baseline="30000" noProof="0" dirty="0" smtClean="0">
                <a:ln>
                  <a:noFill/>
                </a:ln>
                <a:solidFill>
                  <a:prstClr val="black"/>
                </a:solidFill>
                <a:effectLst/>
                <a:uLnTx/>
                <a:uFillTx/>
                <a:latin typeface="Arial" pitchFamily="34" charset="0"/>
                <a:ea typeface="MS PGothic" pitchFamily="34" charset="-128"/>
                <a:cs typeface="+mn-cs"/>
              </a:rPr>
              <a:t>th</a:t>
            </a:r>
            <a:r>
              <a:rPr kumimoji="0" lang="en-US" altLang="en-US" sz="2000" b="1"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 by </a:t>
            </a:r>
            <a:r>
              <a:rPr kumimoji="0" lang="en-US" altLang="en-US" sz="200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MIDNIGHT</a:t>
            </a:r>
          </a:p>
        </p:txBody>
      </p:sp>
    </p:spTree>
    <p:extLst>
      <p:ext uri="{BB962C8B-B14F-4D97-AF65-F5344CB8AC3E}">
        <p14:creationId xmlns:p14="http://schemas.microsoft.com/office/powerpoint/2010/main" val="214823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031114"/>
            <a:ext cx="9144000" cy="3826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8229600" cy="1143000"/>
          </a:xfrm>
          <a:noFill/>
        </p:spPr>
        <p:txBody>
          <a:bodyPr/>
          <a:lstStyle/>
          <a:p>
            <a:pPr algn="l" eaLnBrk="1" hangingPunct="1"/>
            <a:r>
              <a:rPr lang="en-US" sz="4000" b="1" dirty="0" smtClean="0">
                <a:solidFill>
                  <a:srgbClr val="F58466"/>
                </a:solidFill>
                <a:latin typeface="Goudy Old Style" pitchFamily="18" charset="0"/>
              </a:rPr>
              <a:t>Making Systems Change Happen</a:t>
            </a:r>
            <a:endParaRPr lang="en-US" sz="4000" b="1" dirty="0">
              <a:solidFill>
                <a:srgbClr val="F58466"/>
              </a:solidFill>
              <a:latin typeface="Goudy Old Style" pitchFamily="18" charset="0"/>
            </a:endParaRPr>
          </a:p>
        </p:txBody>
      </p:sp>
      <p:sp>
        <p:nvSpPr>
          <p:cNvPr id="11" name="TextBox 10"/>
          <p:cNvSpPr txBox="1"/>
          <p:nvPr/>
        </p:nvSpPr>
        <p:spPr>
          <a:xfrm>
            <a:off x="2431413" y="1209856"/>
            <a:ext cx="1530987" cy="1754326"/>
          </a:xfrm>
          <a:prstGeom prst="rect">
            <a:avLst/>
          </a:prstGeom>
          <a:noFill/>
        </p:spPr>
        <p:txBody>
          <a:bodyPr wrap="square" rtlCol="0">
            <a:spAutoFit/>
          </a:bodyPr>
          <a:lstStyle/>
          <a:p>
            <a:r>
              <a:rPr lang="en-US" dirty="0" smtClean="0"/>
              <a:t>100% of teams have a validated screening tool in place on L&amp;D</a:t>
            </a:r>
            <a:endParaRPr lang="en-US" dirty="0"/>
          </a:p>
        </p:txBody>
      </p:sp>
      <p:sp>
        <p:nvSpPr>
          <p:cNvPr id="19" name="TextBox 18"/>
          <p:cNvSpPr txBox="1"/>
          <p:nvPr/>
        </p:nvSpPr>
        <p:spPr>
          <a:xfrm>
            <a:off x="6764614" y="1200612"/>
            <a:ext cx="1998385" cy="1200329"/>
          </a:xfrm>
          <a:prstGeom prst="rect">
            <a:avLst/>
          </a:prstGeom>
          <a:noFill/>
        </p:spPr>
        <p:txBody>
          <a:bodyPr wrap="square" rtlCol="0">
            <a:spAutoFit/>
          </a:bodyPr>
          <a:lstStyle/>
          <a:p>
            <a:r>
              <a:rPr lang="en-US" dirty="0" smtClean="0"/>
              <a:t>90% of teams have a validated screening tool in place prenatally</a:t>
            </a:r>
            <a:endParaRPr lang="en-US" dirty="0"/>
          </a:p>
        </p:txBody>
      </p:sp>
      <p:sp>
        <p:nvSpPr>
          <p:cNvPr id="21" name="TextBox 20"/>
          <p:cNvSpPr txBox="1"/>
          <p:nvPr/>
        </p:nvSpPr>
        <p:spPr>
          <a:xfrm>
            <a:off x="2486966" y="3258456"/>
            <a:ext cx="1828800" cy="1477328"/>
          </a:xfrm>
          <a:prstGeom prst="rect">
            <a:avLst/>
          </a:prstGeom>
          <a:noFill/>
        </p:spPr>
        <p:txBody>
          <a:bodyPr wrap="square" rtlCol="0">
            <a:spAutoFit/>
          </a:bodyPr>
          <a:lstStyle/>
          <a:p>
            <a:r>
              <a:rPr lang="en-US" dirty="0" smtClean="0"/>
              <a:t>90% of teams have a SBIRT protocol/algorithm in place on L&amp;D</a:t>
            </a:r>
            <a:endParaRPr lang="en-US" dirty="0"/>
          </a:p>
        </p:txBody>
      </p:sp>
      <p:sp>
        <p:nvSpPr>
          <p:cNvPr id="22" name="TextBox 21"/>
          <p:cNvSpPr txBox="1"/>
          <p:nvPr/>
        </p:nvSpPr>
        <p:spPr>
          <a:xfrm>
            <a:off x="6655032" y="3259405"/>
            <a:ext cx="2217548" cy="1200329"/>
          </a:xfrm>
          <a:prstGeom prst="rect">
            <a:avLst/>
          </a:prstGeom>
          <a:noFill/>
        </p:spPr>
        <p:txBody>
          <a:bodyPr wrap="square" rtlCol="0">
            <a:spAutoFit/>
          </a:bodyPr>
          <a:lstStyle/>
          <a:p>
            <a:r>
              <a:rPr lang="en-US" dirty="0" smtClean="0"/>
              <a:t>94% of teams have mapped community resources for women with OUD</a:t>
            </a:r>
            <a:endParaRPr lang="en-US" dirty="0"/>
          </a:p>
        </p:txBody>
      </p:sp>
      <p:sp>
        <p:nvSpPr>
          <p:cNvPr id="23" name="TextBox 22"/>
          <p:cNvSpPr txBox="1"/>
          <p:nvPr/>
        </p:nvSpPr>
        <p:spPr>
          <a:xfrm>
            <a:off x="2522135" y="4963125"/>
            <a:ext cx="1828800" cy="1754326"/>
          </a:xfrm>
          <a:prstGeom prst="rect">
            <a:avLst/>
          </a:prstGeom>
          <a:noFill/>
        </p:spPr>
        <p:txBody>
          <a:bodyPr wrap="square" rtlCol="0">
            <a:spAutoFit/>
          </a:bodyPr>
          <a:lstStyle/>
          <a:p>
            <a:r>
              <a:rPr lang="en-US" dirty="0" smtClean="0"/>
              <a:t>90% of teams have implemented an OUD Clinical Care Checklist on L&amp;D</a:t>
            </a:r>
            <a:endParaRPr lang="en-US" dirty="0"/>
          </a:p>
        </p:txBody>
      </p:sp>
      <p:sp>
        <p:nvSpPr>
          <p:cNvPr id="24" name="TextBox 23"/>
          <p:cNvSpPr txBox="1"/>
          <p:nvPr/>
        </p:nvSpPr>
        <p:spPr>
          <a:xfrm>
            <a:off x="6873070" y="5089907"/>
            <a:ext cx="2103992" cy="1477328"/>
          </a:xfrm>
          <a:prstGeom prst="rect">
            <a:avLst/>
          </a:prstGeom>
          <a:noFill/>
        </p:spPr>
        <p:txBody>
          <a:bodyPr wrap="square" rtlCol="0">
            <a:spAutoFit/>
          </a:bodyPr>
          <a:lstStyle/>
          <a:p>
            <a:r>
              <a:rPr lang="en-US" dirty="0" smtClean="0"/>
              <a:t>91% of teams have implemented standardized patient education on L&amp;D</a:t>
            </a:r>
            <a:endParaRPr lang="en-US" dirty="0"/>
          </a:p>
        </p:txBody>
      </p:sp>
      <p:pic>
        <p:nvPicPr>
          <p:cNvPr id="16" name="Picture 15"/>
          <p:cNvPicPr>
            <a:picLocks noChangeAspect="1"/>
          </p:cNvPicPr>
          <p:nvPr/>
        </p:nvPicPr>
        <p:blipFill>
          <a:blip r:embed="rId3"/>
          <a:stretch>
            <a:fillRect/>
          </a:stretch>
        </p:blipFill>
        <p:spPr>
          <a:xfrm>
            <a:off x="75303" y="1200612"/>
            <a:ext cx="2284747" cy="1642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4"/>
          <a:stretch>
            <a:fillRect/>
          </a:stretch>
        </p:blipFill>
        <p:spPr>
          <a:xfrm>
            <a:off x="4178550" y="1256938"/>
            <a:ext cx="2513936" cy="1522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a:blip r:embed="rId5"/>
          <a:stretch>
            <a:fillRect/>
          </a:stretch>
        </p:blipFill>
        <p:spPr>
          <a:xfrm>
            <a:off x="75303" y="3171287"/>
            <a:ext cx="2395269" cy="1560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6"/>
          <a:stretch>
            <a:fillRect/>
          </a:stretch>
        </p:blipFill>
        <p:spPr>
          <a:xfrm>
            <a:off x="4291447" y="3235053"/>
            <a:ext cx="2438436" cy="1587523"/>
          </a:xfrm>
          <a:prstGeom prst="rect">
            <a:avLst/>
          </a:prstGeom>
        </p:spPr>
      </p:pic>
      <p:pic>
        <p:nvPicPr>
          <p:cNvPr id="4" name="Picture 3"/>
          <p:cNvPicPr>
            <a:picLocks noChangeAspect="1"/>
          </p:cNvPicPr>
          <p:nvPr/>
        </p:nvPicPr>
        <p:blipFill>
          <a:blip r:embed="rId7"/>
          <a:stretch>
            <a:fillRect/>
          </a:stretch>
        </p:blipFill>
        <p:spPr>
          <a:xfrm>
            <a:off x="82800" y="4919228"/>
            <a:ext cx="2491946" cy="1648007"/>
          </a:xfrm>
          <a:prstGeom prst="rect">
            <a:avLst/>
          </a:prstGeom>
        </p:spPr>
      </p:pic>
      <p:pic>
        <p:nvPicPr>
          <p:cNvPr id="5" name="Picture 4"/>
          <p:cNvPicPr>
            <a:picLocks noChangeAspect="1"/>
          </p:cNvPicPr>
          <p:nvPr/>
        </p:nvPicPr>
        <p:blipFill>
          <a:blip r:embed="rId8"/>
          <a:stretch>
            <a:fillRect/>
          </a:stretch>
        </p:blipFill>
        <p:spPr>
          <a:xfrm>
            <a:off x="4388903" y="4963125"/>
            <a:ext cx="2512125" cy="1747565"/>
          </a:xfrm>
          <a:prstGeom prst="rect">
            <a:avLst/>
          </a:prstGeom>
        </p:spPr>
      </p:pic>
    </p:spTree>
    <p:extLst>
      <p:ext uri="{BB962C8B-B14F-4D97-AF65-F5344CB8AC3E}">
        <p14:creationId xmlns:p14="http://schemas.microsoft.com/office/powerpoint/2010/main" val="864707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17</a:t>
            </a:fld>
            <a:endParaRPr lang="en-US" altLang="en-US" dirty="0"/>
          </a:p>
        </p:txBody>
      </p:sp>
      <p:sp>
        <p:nvSpPr>
          <p:cNvPr id="5" name="Title 1"/>
          <p:cNvSpPr>
            <a:spLocks noGrp="1"/>
          </p:cNvSpPr>
          <p:nvPr>
            <p:ph type="title"/>
          </p:nvPr>
        </p:nvSpPr>
        <p:spPr>
          <a:xfrm>
            <a:off x="228600" y="152400"/>
            <a:ext cx="6629400" cy="1143000"/>
          </a:xfrm>
          <a:noFill/>
        </p:spPr>
        <p:txBody>
          <a:bodyPr/>
          <a:lstStyle/>
          <a:p>
            <a:pPr algn="l"/>
            <a:r>
              <a:rPr lang="en-US" sz="3600" b="1" dirty="0">
                <a:solidFill>
                  <a:srgbClr val="F58466"/>
                </a:solidFill>
                <a:latin typeface="Goudy Old Style" pitchFamily="18" charset="0"/>
              </a:rPr>
              <a:t>Documentation of Screening for SUD/OUD with Validated Tool</a:t>
            </a:r>
          </a:p>
        </p:txBody>
      </p:sp>
      <p:sp>
        <p:nvSpPr>
          <p:cNvPr id="12" name="Rectangle 11"/>
          <p:cNvSpPr/>
          <p:nvPr/>
        </p:nvSpPr>
        <p:spPr>
          <a:xfrm>
            <a:off x="457201" y="3513957"/>
            <a:ext cx="1608134"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L&amp;D</a:t>
            </a:r>
          </a:p>
        </p:txBody>
      </p:sp>
      <p:sp>
        <p:nvSpPr>
          <p:cNvPr id="13" name="Rectangle 12"/>
          <p:cNvSpPr/>
          <p:nvPr/>
        </p:nvSpPr>
        <p:spPr>
          <a:xfrm>
            <a:off x="5563829" y="2950231"/>
            <a:ext cx="2616422" cy="830997"/>
          </a:xfrm>
          <a:prstGeom prst="rect">
            <a:avLst/>
          </a:prstGeom>
          <a:noFill/>
        </p:spPr>
        <p:txBody>
          <a:bodyPr wrap="non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Prenatal</a:t>
            </a:r>
          </a:p>
        </p:txBody>
      </p:sp>
      <p:sp>
        <p:nvSpPr>
          <p:cNvPr id="2" name="TextBox 1"/>
          <p:cNvSpPr txBox="1"/>
          <p:nvPr/>
        </p:nvSpPr>
        <p:spPr>
          <a:xfrm>
            <a:off x="5393597" y="1449739"/>
            <a:ext cx="3750402" cy="1477328"/>
          </a:xfrm>
          <a:prstGeom prst="rect">
            <a:avLst/>
          </a:prstGeom>
          <a:noFill/>
        </p:spPr>
        <p:txBody>
          <a:bodyPr wrap="square" rtlCol="0">
            <a:spAutoFit/>
          </a:bodyPr>
          <a:lstStyle/>
          <a:p>
            <a:r>
              <a:rPr lang="en-US" dirty="0"/>
              <a:t>Random sample of 10 deliveries per month reviewed for documentation of SUD/OUD screening </a:t>
            </a:r>
          </a:p>
          <a:p>
            <a:r>
              <a:rPr lang="en-US" dirty="0"/>
              <a:t>N = </a:t>
            </a:r>
            <a:r>
              <a:rPr lang="en-US" dirty="0" smtClean="0"/>
              <a:t>19,280 </a:t>
            </a:r>
            <a:r>
              <a:rPr lang="en-US" dirty="0"/>
              <a:t>to date</a:t>
            </a:r>
          </a:p>
        </p:txBody>
      </p:sp>
      <p:sp>
        <p:nvSpPr>
          <p:cNvPr id="3" name="TextBox 2"/>
          <p:cNvSpPr txBox="1"/>
          <p:nvPr/>
        </p:nvSpPr>
        <p:spPr>
          <a:xfrm>
            <a:off x="457201" y="4806514"/>
            <a:ext cx="2971800" cy="1754326"/>
          </a:xfrm>
          <a:prstGeom prst="rect">
            <a:avLst/>
          </a:prstGeom>
          <a:noFill/>
        </p:spPr>
        <p:txBody>
          <a:bodyPr wrap="square" rtlCol="0">
            <a:spAutoFit/>
          </a:bodyPr>
          <a:lstStyle/>
          <a:p>
            <a:r>
              <a:rPr lang="en-US" dirty="0"/>
              <a:t>Red =      No screening</a:t>
            </a:r>
          </a:p>
          <a:p>
            <a:r>
              <a:rPr lang="en-US" dirty="0"/>
              <a:t>Yellow =  Screened single question</a:t>
            </a:r>
          </a:p>
          <a:p>
            <a:r>
              <a:rPr lang="en-US" dirty="0"/>
              <a:t>Green=   Screened with validated  	 SUD/OUD screening tool</a:t>
            </a:r>
          </a:p>
        </p:txBody>
      </p:sp>
      <p:sp>
        <p:nvSpPr>
          <p:cNvPr id="11" name="Rectangle 10"/>
          <p:cNvSpPr/>
          <p:nvPr/>
        </p:nvSpPr>
        <p:spPr>
          <a:xfrm>
            <a:off x="8004451" y="4974978"/>
            <a:ext cx="1299307" cy="523220"/>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32</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4210239" y="1685016"/>
            <a:ext cx="904415" cy="523220"/>
          </a:xfrm>
          <a:prstGeom prst="rect">
            <a:avLst/>
          </a:prstGeom>
          <a:noFill/>
        </p:spPr>
        <p:txBody>
          <a:bodyPr wrap="non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85</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4" name="TextBox 13"/>
          <p:cNvSpPr txBox="1"/>
          <p:nvPr/>
        </p:nvSpPr>
        <p:spPr>
          <a:xfrm>
            <a:off x="6566250" y="6303602"/>
            <a:ext cx="140509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GOAL: ≥ 50%</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873" y="3858982"/>
            <a:ext cx="4121378" cy="241823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671" y="1316895"/>
            <a:ext cx="4020019" cy="2357473"/>
          </a:xfrm>
          <a:prstGeom prst="rect">
            <a:avLst/>
          </a:prstGeom>
        </p:spPr>
      </p:pic>
    </p:spTree>
    <p:extLst>
      <p:ext uri="{BB962C8B-B14F-4D97-AF65-F5344CB8AC3E}">
        <p14:creationId xmlns:p14="http://schemas.microsoft.com/office/powerpoint/2010/main" val="679067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18</a:t>
            </a:fld>
            <a:endParaRPr lang="en-US" altLang="en-US" dirty="0"/>
          </a:p>
        </p:txBody>
      </p:sp>
      <p:sp>
        <p:nvSpPr>
          <p:cNvPr id="5" name="Title 1"/>
          <p:cNvSpPr>
            <a:spLocks noGrp="1"/>
          </p:cNvSpPr>
          <p:nvPr>
            <p:ph type="title"/>
          </p:nvPr>
        </p:nvSpPr>
        <p:spPr>
          <a:xfrm>
            <a:off x="228600" y="152400"/>
            <a:ext cx="6477000" cy="1143000"/>
          </a:xfrm>
        </p:spPr>
        <p:txBody>
          <a:bodyPr/>
          <a:lstStyle/>
          <a:p>
            <a:pPr algn="l"/>
            <a:r>
              <a:rPr lang="en-US" sz="3600" b="1" dirty="0">
                <a:solidFill>
                  <a:srgbClr val="F58466"/>
                </a:solidFill>
                <a:latin typeface="Goudy Old Style" pitchFamily="18" charset="0"/>
              </a:rPr>
              <a:t>Women with OUD on MAT by Delivery Discharge</a:t>
            </a:r>
          </a:p>
        </p:txBody>
      </p:sp>
      <p:sp>
        <p:nvSpPr>
          <p:cNvPr id="9" name="TextBox 8"/>
          <p:cNvSpPr txBox="1"/>
          <p:nvPr/>
        </p:nvSpPr>
        <p:spPr>
          <a:xfrm>
            <a:off x="2705100" y="6308099"/>
            <a:ext cx="3733800" cy="461665"/>
          </a:xfrm>
          <a:prstGeom prst="rect">
            <a:avLst/>
          </a:prstGeom>
          <a:noFill/>
        </p:spPr>
        <p:txBody>
          <a:bodyPr wrap="square" rtlCol="0">
            <a:spAutoFit/>
          </a:bodyPr>
          <a:lstStyle/>
          <a:p>
            <a:r>
              <a:rPr lang="en-US" sz="2400" b="1" dirty="0">
                <a:solidFill>
                  <a:srgbClr val="004990"/>
                </a:solidFill>
              </a:rPr>
              <a:t>Goal = ≥ 70%</a:t>
            </a:r>
          </a:p>
        </p:txBody>
      </p:sp>
      <p:sp>
        <p:nvSpPr>
          <p:cNvPr id="3" name="Rectangular Callout 2"/>
          <p:cNvSpPr/>
          <p:nvPr/>
        </p:nvSpPr>
        <p:spPr>
          <a:xfrm>
            <a:off x="5943600" y="1143000"/>
            <a:ext cx="3048000" cy="1446193"/>
          </a:xfrm>
          <a:prstGeom prst="wedgeRectCallout">
            <a:avLst>
              <a:gd name="adj1" fmla="val 33341"/>
              <a:gd name="adj2" fmla="val 81142"/>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Need all teams to push to assess readiness for  MAT and achieve % on MAT before delivery discharge above 70%. We are almost there!!!</a:t>
            </a:r>
            <a:endParaRPr lang="en-US" dirty="0">
              <a:solidFill>
                <a:schemeClr val="tx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3257016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4953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8" y="196843"/>
            <a:ext cx="6161312" cy="1143000"/>
          </a:xfrm>
          <a:noFill/>
        </p:spPr>
        <p:txBody>
          <a:bodyPr/>
          <a:lstStyle/>
          <a:p>
            <a:pPr algn="l"/>
            <a:r>
              <a:rPr lang="en-US" sz="3600" b="1" dirty="0" smtClean="0">
                <a:solidFill>
                  <a:srgbClr val="F58466"/>
                </a:solidFill>
                <a:latin typeface="Goudy Old Style" pitchFamily="18" charset="0"/>
              </a:rPr>
              <a:t>MAT Status for </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Q2 (Apr-June) 2020</a:t>
            </a:r>
            <a:endParaRPr lang="en-US" sz="36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19</a:t>
            </a:fld>
            <a:endParaRPr lang="en-US" altLang="en-US"/>
          </a:p>
        </p:txBody>
      </p:sp>
      <p:graphicFrame>
        <p:nvGraphicFramePr>
          <p:cNvPr id="3" name="Diagram 2"/>
          <p:cNvGraphicFramePr/>
          <p:nvPr>
            <p:extLst>
              <p:ext uri="{D42A27DB-BD31-4B8C-83A1-F6EECF244321}">
                <p14:modId xmlns:p14="http://schemas.microsoft.com/office/powerpoint/2010/main" val="3900426096"/>
              </p:ext>
            </p:extLst>
          </p:nvPr>
        </p:nvGraphicFramePr>
        <p:xfrm>
          <a:off x="228600" y="802756"/>
          <a:ext cx="8610600"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0397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62600"/>
            <a:ext cx="9144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6200" y="76200"/>
            <a:ext cx="899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783" y="324793"/>
            <a:ext cx="7354433" cy="5867400"/>
          </a:xfrm>
          <a:prstGeom prst="rect">
            <a:avLst/>
          </a:prstGeom>
        </p:spPr>
      </p:pic>
      <p:sp>
        <p:nvSpPr>
          <p:cNvPr id="7" name="Rounded Rectangle 6"/>
          <p:cNvSpPr/>
          <p:nvPr/>
        </p:nvSpPr>
        <p:spPr>
          <a:xfrm>
            <a:off x="457199" y="6267119"/>
            <a:ext cx="8229600" cy="44805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hlinkClick r:id="rId3"/>
              </a:rPr>
              <a:t>REGISTER</a:t>
            </a:r>
            <a:r>
              <a:rPr kumimoji="0" lang="en-US" sz="2400" b="0" i="0" u="none" strike="noStrike" kern="1200" cap="none" spc="0" normalizeH="0" noProof="0" dirty="0" smtClean="0">
                <a:ln>
                  <a:noFill/>
                </a:ln>
                <a:solidFill>
                  <a:prstClr val="black"/>
                </a:solidFill>
                <a:effectLst/>
                <a:uLnTx/>
                <a:uFillTx/>
                <a:latin typeface="Calibri"/>
                <a:ea typeface="+mn-ea"/>
                <a:cs typeface="+mn-cs"/>
                <a:hlinkClick r:id="rId3"/>
              </a:rPr>
              <a:t> TODAY!</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167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20</a:t>
            </a:fld>
            <a:endParaRPr lang="en-US" altLang="en-US" dirty="0"/>
          </a:p>
        </p:txBody>
      </p:sp>
      <p:sp>
        <p:nvSpPr>
          <p:cNvPr id="5" name="Title 1"/>
          <p:cNvSpPr>
            <a:spLocks noGrp="1"/>
          </p:cNvSpPr>
          <p:nvPr>
            <p:ph type="title"/>
          </p:nvPr>
        </p:nvSpPr>
        <p:spPr>
          <a:xfrm>
            <a:off x="228600" y="304800"/>
            <a:ext cx="7696200" cy="1143000"/>
          </a:xfrm>
        </p:spPr>
        <p:txBody>
          <a:bodyPr/>
          <a:lstStyle/>
          <a:p>
            <a:pPr algn="l"/>
            <a:r>
              <a:rPr lang="en-US" sz="3600" b="1" dirty="0">
                <a:solidFill>
                  <a:srgbClr val="F58466"/>
                </a:solidFill>
                <a:latin typeface="Goudy Old Style" pitchFamily="18" charset="0"/>
              </a:rPr>
              <a:t>Women with </a:t>
            </a:r>
            <a:r>
              <a:rPr lang="en-US" sz="3600" b="1" dirty="0" smtClean="0">
                <a:solidFill>
                  <a:srgbClr val="F58466"/>
                </a:solidFill>
                <a:latin typeface="Goudy Old Style" pitchFamily="18" charset="0"/>
              </a:rPr>
              <a:t>OUD </a:t>
            </a:r>
            <a:r>
              <a:rPr lang="en-US" sz="3600" b="1" dirty="0">
                <a:solidFill>
                  <a:srgbClr val="F58466"/>
                </a:solidFill>
                <a:latin typeface="Goudy Old Style" pitchFamily="18" charset="0"/>
              </a:rPr>
              <a:t>Connected to Recovery </a:t>
            </a:r>
            <a:r>
              <a:rPr lang="en-US" sz="3600" b="1" dirty="0" smtClean="0">
                <a:solidFill>
                  <a:srgbClr val="F58466"/>
                </a:solidFill>
                <a:latin typeface="Goudy Old Style" pitchFamily="18" charset="0"/>
              </a:rPr>
              <a:t>Treatment Services by delivery</a:t>
            </a:r>
            <a:endParaRPr lang="en-US" sz="3600" b="1" dirty="0">
              <a:solidFill>
                <a:srgbClr val="F58466"/>
              </a:solidFill>
              <a:latin typeface="Goudy Old Style" pitchFamily="18" charset="0"/>
            </a:endParaRPr>
          </a:p>
        </p:txBody>
      </p:sp>
      <p:sp>
        <p:nvSpPr>
          <p:cNvPr id="7" name="TextBox 6"/>
          <p:cNvSpPr txBox="1"/>
          <p:nvPr/>
        </p:nvSpPr>
        <p:spPr>
          <a:xfrm>
            <a:off x="2857500" y="6400800"/>
            <a:ext cx="4991100" cy="461665"/>
          </a:xfrm>
          <a:prstGeom prst="rect">
            <a:avLst/>
          </a:prstGeom>
          <a:noFill/>
        </p:spPr>
        <p:txBody>
          <a:bodyPr wrap="square" rtlCol="0">
            <a:spAutoFit/>
          </a:bodyPr>
          <a:lstStyle/>
          <a:p>
            <a:r>
              <a:rPr lang="en-US" sz="2400" b="1" dirty="0">
                <a:solidFill>
                  <a:srgbClr val="004990"/>
                </a:solidFill>
              </a:rPr>
              <a:t>Goal ≥ 70%</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4431176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Explosion 1 8"/>
          <p:cNvSpPr/>
          <p:nvPr/>
        </p:nvSpPr>
        <p:spPr>
          <a:xfrm>
            <a:off x="6324600" y="3405982"/>
            <a:ext cx="2362200" cy="2057400"/>
          </a:xfrm>
          <a:prstGeom prst="irregularSeal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Way to go!!!</a:t>
            </a:r>
            <a:endParaRPr lang="en-US" sz="2000" b="1" dirty="0">
              <a:solidFill>
                <a:schemeClr val="tx1"/>
              </a:solidFill>
            </a:endParaRPr>
          </a:p>
        </p:txBody>
      </p:sp>
    </p:spTree>
    <p:extLst>
      <p:ext uri="{BB962C8B-B14F-4D97-AF65-F5344CB8AC3E}">
        <p14:creationId xmlns:p14="http://schemas.microsoft.com/office/powerpoint/2010/main" val="327044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7001"/>
            <a:ext cx="8229600" cy="1143000"/>
          </a:xfrm>
          <a:noFill/>
        </p:spPr>
        <p:txBody>
          <a:bodyPr/>
          <a:lstStyle/>
          <a:p>
            <a:pPr algn="l"/>
            <a:r>
              <a:rPr lang="en-US" sz="3600" b="1" dirty="0" smtClean="0">
                <a:solidFill>
                  <a:srgbClr val="F58466"/>
                </a:solidFill>
                <a:latin typeface="Goudy Old Style" pitchFamily="18" charset="0"/>
              </a:rPr>
              <a:t>Recovery Treatment Status</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Q2 (Apr-Jun) 2020</a:t>
            </a:r>
            <a:endParaRPr lang="en-US" sz="36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21</a:t>
            </a:fld>
            <a:endParaRPr lang="en-US" altLang="en-US"/>
          </a:p>
        </p:txBody>
      </p:sp>
      <p:graphicFrame>
        <p:nvGraphicFramePr>
          <p:cNvPr id="6" name="Diagram 5"/>
          <p:cNvGraphicFramePr/>
          <p:nvPr>
            <p:extLst>
              <p:ext uri="{D42A27DB-BD31-4B8C-83A1-F6EECF244321}">
                <p14:modId xmlns:p14="http://schemas.microsoft.com/office/powerpoint/2010/main" val="3309946911"/>
              </p:ext>
            </p:extLst>
          </p:nvPr>
        </p:nvGraphicFramePr>
        <p:xfrm>
          <a:off x="228600" y="876371"/>
          <a:ext cx="8610600"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471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22</a:t>
            </a:fld>
            <a:endParaRPr lang="en-US" altLang="en-US" dirty="0"/>
          </a:p>
        </p:txBody>
      </p:sp>
      <p:sp>
        <p:nvSpPr>
          <p:cNvPr id="5" name="Title 1"/>
          <p:cNvSpPr>
            <a:spLocks noGrp="1"/>
          </p:cNvSpPr>
          <p:nvPr>
            <p:ph type="title"/>
          </p:nvPr>
        </p:nvSpPr>
        <p:spPr>
          <a:xfrm>
            <a:off x="228600" y="169862"/>
            <a:ext cx="6477000" cy="1143000"/>
          </a:xfrm>
        </p:spPr>
        <p:txBody>
          <a:bodyPr/>
          <a:lstStyle/>
          <a:p>
            <a:pPr algn="l"/>
            <a:r>
              <a:rPr lang="en-US" sz="3600" b="1" dirty="0">
                <a:solidFill>
                  <a:srgbClr val="F58466"/>
                </a:solidFill>
                <a:latin typeface="Goudy Old Style" pitchFamily="18" charset="0"/>
              </a:rPr>
              <a:t>Narcan Counseling &amp; Documentation</a:t>
            </a:r>
          </a:p>
        </p:txBody>
      </p:sp>
      <p:sp>
        <p:nvSpPr>
          <p:cNvPr id="8" name="TextBox 7"/>
          <p:cNvSpPr txBox="1"/>
          <p:nvPr/>
        </p:nvSpPr>
        <p:spPr>
          <a:xfrm>
            <a:off x="1352550" y="6268323"/>
            <a:ext cx="6438900" cy="461665"/>
          </a:xfrm>
          <a:prstGeom prst="rect">
            <a:avLst/>
          </a:prstGeom>
          <a:noFill/>
        </p:spPr>
        <p:txBody>
          <a:bodyPr wrap="square" rtlCol="0">
            <a:spAutoFit/>
          </a:bodyPr>
          <a:lstStyle/>
          <a:p>
            <a:pPr algn="ctr"/>
            <a:r>
              <a:rPr lang="en-US" sz="2400" b="1" dirty="0"/>
              <a:t>Goal ≥ </a:t>
            </a:r>
            <a:r>
              <a:rPr lang="en-US" sz="2400" b="1" dirty="0">
                <a:sym typeface="Wingdings" panose="05000000000000000000" pitchFamily="2" charset="2"/>
              </a:rPr>
              <a:t>60%</a:t>
            </a:r>
            <a:endParaRPr lang="en-US" sz="24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7612282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5-Point Star 2"/>
          <p:cNvSpPr/>
          <p:nvPr/>
        </p:nvSpPr>
        <p:spPr>
          <a:xfrm>
            <a:off x="4038600" y="483340"/>
            <a:ext cx="2895600" cy="2390881"/>
          </a:xfrm>
          <a:prstGeom prst="star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Keep up the hard work!</a:t>
            </a:r>
            <a:endParaRPr lang="en-US" dirty="0"/>
          </a:p>
        </p:txBody>
      </p:sp>
    </p:spTree>
    <p:extLst>
      <p:ext uri="{BB962C8B-B14F-4D97-AF65-F5344CB8AC3E}">
        <p14:creationId xmlns:p14="http://schemas.microsoft.com/office/powerpoint/2010/main" val="2814626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8" y="196843"/>
            <a:ext cx="8229600" cy="1143000"/>
          </a:xfrm>
          <a:noFill/>
        </p:spPr>
        <p:txBody>
          <a:bodyPr/>
          <a:lstStyle/>
          <a:p>
            <a:pPr algn="l"/>
            <a:r>
              <a:rPr lang="en-US" sz="3600" b="1" dirty="0" err="1" smtClean="0">
                <a:solidFill>
                  <a:srgbClr val="F58466"/>
                </a:solidFill>
                <a:latin typeface="Goudy Old Style" pitchFamily="18" charset="0"/>
              </a:rPr>
              <a:t>Narcan</a:t>
            </a:r>
            <a:r>
              <a:rPr lang="en-US" sz="3600" b="1" dirty="0" smtClean="0">
                <a:solidFill>
                  <a:srgbClr val="F58466"/>
                </a:solidFill>
                <a:latin typeface="Goudy Old Style" pitchFamily="18" charset="0"/>
              </a:rPr>
              <a:t> Status Q2 (Apr-Jun) 2020</a:t>
            </a:r>
            <a:endParaRPr lang="en-US" sz="36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23</a:t>
            </a:fld>
            <a:endParaRPr lang="en-US" altLang="en-US"/>
          </a:p>
        </p:txBody>
      </p:sp>
      <p:graphicFrame>
        <p:nvGraphicFramePr>
          <p:cNvPr id="6" name="Diagram 5"/>
          <p:cNvGraphicFramePr/>
          <p:nvPr>
            <p:extLst>
              <p:ext uri="{D42A27DB-BD31-4B8C-83A1-F6EECF244321}">
                <p14:modId xmlns:p14="http://schemas.microsoft.com/office/powerpoint/2010/main" val="1373838057"/>
              </p:ext>
            </p:extLst>
          </p:nvPr>
        </p:nvGraphicFramePr>
        <p:xfrm>
          <a:off x="384514" y="849332"/>
          <a:ext cx="8610600"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4498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a:noFill/>
        </p:spPr>
        <p:txBody>
          <a:bodyPr/>
          <a:lstStyle/>
          <a:p>
            <a:pPr algn="l"/>
            <a:r>
              <a:rPr lang="en-US" sz="3600" b="1" dirty="0">
                <a:solidFill>
                  <a:srgbClr val="F58466"/>
                </a:solidFill>
                <a:latin typeface="Goudy Old Style" pitchFamily="18" charset="0"/>
              </a:rPr>
              <a:t>Hepatitis </a:t>
            </a:r>
            <a:r>
              <a:rPr lang="en-US" sz="3600" b="1" dirty="0" smtClean="0">
                <a:solidFill>
                  <a:srgbClr val="F58466"/>
                </a:solidFill>
                <a:latin typeface="Goudy Old Style" pitchFamily="18" charset="0"/>
              </a:rPr>
              <a:t>C Screen by </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delivery discharge</a:t>
            </a:r>
            <a:endParaRPr lang="en-US" sz="36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24</a:t>
            </a:fld>
            <a:endParaRPr lang="en-US" altLang="en-US"/>
          </a:p>
        </p:txBody>
      </p:sp>
      <p:sp>
        <p:nvSpPr>
          <p:cNvPr id="6" name="TextBox 5"/>
          <p:cNvSpPr txBox="1"/>
          <p:nvPr/>
        </p:nvSpPr>
        <p:spPr>
          <a:xfrm>
            <a:off x="5105400" y="6356357"/>
            <a:ext cx="3733800" cy="461665"/>
          </a:xfrm>
          <a:prstGeom prst="rect">
            <a:avLst/>
          </a:prstGeom>
          <a:noFill/>
        </p:spPr>
        <p:txBody>
          <a:bodyPr wrap="square" rtlCol="0">
            <a:spAutoFit/>
          </a:bodyPr>
          <a:lstStyle/>
          <a:p>
            <a:r>
              <a:rPr lang="en-US" sz="2400" b="1" dirty="0">
                <a:solidFill>
                  <a:srgbClr val="004990"/>
                </a:solidFill>
              </a:rPr>
              <a:t>Goal = ≥ 70%</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117932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xplosion 1 6"/>
          <p:cNvSpPr/>
          <p:nvPr/>
        </p:nvSpPr>
        <p:spPr>
          <a:xfrm>
            <a:off x="6762750" y="3683659"/>
            <a:ext cx="2362200" cy="2057400"/>
          </a:xfrm>
          <a:prstGeom prst="irregularSeal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Way to go!!!</a:t>
            </a:r>
            <a:endParaRPr lang="en-US" sz="2000" b="1" dirty="0">
              <a:solidFill>
                <a:schemeClr val="tx1"/>
              </a:solidFill>
            </a:endParaRPr>
          </a:p>
        </p:txBody>
      </p:sp>
    </p:spTree>
    <p:extLst>
      <p:ext uri="{BB962C8B-B14F-4D97-AF65-F5344CB8AC3E}">
        <p14:creationId xmlns:p14="http://schemas.microsoft.com/office/powerpoint/2010/main" val="3174230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8" y="196843"/>
            <a:ext cx="8229600" cy="1143000"/>
          </a:xfrm>
          <a:noFill/>
        </p:spPr>
        <p:txBody>
          <a:bodyPr/>
          <a:lstStyle/>
          <a:p>
            <a:pPr algn="l"/>
            <a:r>
              <a:rPr lang="en-US" sz="3600" b="1" dirty="0">
                <a:solidFill>
                  <a:srgbClr val="F58466"/>
                </a:solidFill>
                <a:latin typeface="Goudy Old Style" pitchFamily="18" charset="0"/>
              </a:rPr>
              <a:t>Patient </a:t>
            </a:r>
            <a:r>
              <a:rPr lang="en-US" sz="3600" b="1" dirty="0" smtClean="0">
                <a:solidFill>
                  <a:srgbClr val="F58466"/>
                </a:solidFill>
                <a:latin typeface="Goudy Old Style" pitchFamily="18" charset="0"/>
              </a:rPr>
              <a:t>education prenatally or</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by delivery discharge</a:t>
            </a:r>
            <a:endParaRPr lang="en-US" sz="36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25</a:t>
            </a:fld>
            <a:endParaRPr lang="en-US" altLang="en-US"/>
          </a:p>
        </p:txBody>
      </p:sp>
      <p:sp>
        <p:nvSpPr>
          <p:cNvPr id="6" name="TextBox 5"/>
          <p:cNvSpPr txBox="1"/>
          <p:nvPr/>
        </p:nvSpPr>
        <p:spPr>
          <a:xfrm>
            <a:off x="5105400" y="6356357"/>
            <a:ext cx="3733800" cy="461665"/>
          </a:xfrm>
          <a:prstGeom prst="rect">
            <a:avLst/>
          </a:prstGeom>
          <a:noFill/>
        </p:spPr>
        <p:txBody>
          <a:bodyPr wrap="square" rtlCol="0">
            <a:spAutoFit/>
          </a:bodyPr>
          <a:lstStyle/>
          <a:p>
            <a:r>
              <a:rPr lang="en-US" sz="2400" b="1" dirty="0">
                <a:solidFill>
                  <a:srgbClr val="004990"/>
                </a:solidFill>
              </a:rPr>
              <a:t>Goal = ≥ 70%</a:t>
            </a:r>
          </a:p>
        </p:txBody>
      </p:sp>
      <p:sp>
        <p:nvSpPr>
          <p:cNvPr id="3" name="Rectangular Callout 2"/>
          <p:cNvSpPr/>
          <p:nvPr/>
        </p:nvSpPr>
        <p:spPr>
          <a:xfrm>
            <a:off x="7162800" y="1219200"/>
            <a:ext cx="1524000" cy="1536707"/>
          </a:xfrm>
          <a:prstGeom prst="wedgeRectCallout">
            <a:avLst>
              <a:gd name="adj1" fmla="val 34292"/>
              <a:gd name="adj2" fmla="val 65219"/>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Almost there, keep up the hard work!</a:t>
            </a:r>
            <a:endParaRPr lang="en-US" sz="2000" b="1" dirty="0">
              <a:solidFill>
                <a:schemeClr val="tx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9178017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594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8" y="196843"/>
            <a:ext cx="8229600" cy="1143000"/>
          </a:xfrm>
          <a:noFill/>
        </p:spPr>
        <p:txBody>
          <a:bodyPr/>
          <a:lstStyle/>
          <a:p>
            <a:pPr algn="l"/>
            <a:r>
              <a:rPr lang="en-US" sz="3600" b="1" dirty="0" smtClean="0">
                <a:solidFill>
                  <a:srgbClr val="F58466"/>
                </a:solidFill>
                <a:latin typeface="Goudy Old Style" pitchFamily="18" charset="0"/>
              </a:rPr>
              <a:t>OB Provider &amp; Nursing Education</a:t>
            </a:r>
            <a:endParaRPr lang="en-US" sz="36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26</a:t>
            </a:fld>
            <a:endParaRPr lang="en-US" altLang="en-US"/>
          </a:p>
        </p:txBody>
      </p:sp>
      <p:sp>
        <p:nvSpPr>
          <p:cNvPr id="6" name="TextBox 5"/>
          <p:cNvSpPr txBox="1"/>
          <p:nvPr/>
        </p:nvSpPr>
        <p:spPr>
          <a:xfrm>
            <a:off x="5105400" y="6356357"/>
            <a:ext cx="3733800" cy="461665"/>
          </a:xfrm>
          <a:prstGeom prst="rect">
            <a:avLst/>
          </a:prstGeom>
          <a:noFill/>
        </p:spPr>
        <p:txBody>
          <a:bodyPr wrap="square" rtlCol="0">
            <a:spAutoFit/>
          </a:bodyPr>
          <a:lstStyle/>
          <a:p>
            <a:r>
              <a:rPr lang="en-US" sz="2400" b="1" dirty="0">
                <a:solidFill>
                  <a:srgbClr val="004990"/>
                </a:solidFill>
              </a:rPr>
              <a:t>Goal = ≥ </a:t>
            </a:r>
            <a:r>
              <a:rPr lang="en-US" sz="2400" b="1" dirty="0" smtClean="0">
                <a:solidFill>
                  <a:srgbClr val="004990"/>
                </a:solidFill>
              </a:rPr>
              <a:t>70</a:t>
            </a:r>
            <a:r>
              <a:rPr lang="en-US" sz="2400" b="1" dirty="0">
                <a:solidFill>
                  <a:srgbClr val="004990"/>
                </a:solidFill>
              </a:rPr>
              <a: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525966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7340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15103"/>
            <a:ext cx="8229600" cy="1143000"/>
          </a:xfrm>
        </p:spPr>
        <p:txBody>
          <a:bodyPr/>
          <a:lstStyle/>
          <a:p>
            <a:pPr algn="l"/>
            <a:r>
              <a:rPr lang="en-US" sz="4000" b="1" dirty="0">
                <a:solidFill>
                  <a:srgbClr val="F58466"/>
                </a:solidFill>
                <a:latin typeface="Goudy Old Style" pitchFamily="18" charset="0"/>
              </a:rPr>
              <a:t>Optimal OUD </a:t>
            </a:r>
            <a:r>
              <a:rPr lang="en-US" sz="4000" b="1" dirty="0" smtClean="0">
                <a:solidFill>
                  <a:srgbClr val="F58466"/>
                </a:solidFill>
                <a:latin typeface="Goudy Old Style" pitchFamily="18" charset="0"/>
              </a:rPr>
              <a:t>Care</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685800"/>
            <a:ext cx="8229600" cy="4525963"/>
          </a:xfrm>
        </p:spPr>
        <p:txBody>
          <a:bodyPr/>
          <a:lstStyle/>
          <a:p>
            <a:pPr>
              <a:buClr>
                <a:srgbClr val="F58466"/>
              </a:buClr>
            </a:pPr>
            <a:r>
              <a:rPr lang="en-US" sz="2800" dirty="0"/>
              <a:t>Screen all patients for OUD with </a:t>
            </a:r>
            <a:r>
              <a:rPr lang="en-US" sz="2800" dirty="0" smtClean="0"/>
              <a:t>                       </a:t>
            </a:r>
            <a:r>
              <a:rPr lang="en-US" sz="2800" b="1" dirty="0" smtClean="0"/>
              <a:t>validated </a:t>
            </a:r>
            <a:r>
              <a:rPr lang="en-US" sz="2800" b="1" dirty="0"/>
              <a:t>screening </a:t>
            </a:r>
            <a:r>
              <a:rPr lang="en-US" sz="2800" b="1" dirty="0" smtClean="0"/>
              <a:t>tool prenatal and L&amp;D</a:t>
            </a:r>
            <a:endParaRPr lang="en-US" sz="2800" b="1" dirty="0"/>
          </a:p>
          <a:p>
            <a:pPr>
              <a:buClr>
                <a:srgbClr val="F58466"/>
              </a:buClr>
            </a:pPr>
            <a:r>
              <a:rPr lang="en-US" sz="2800" dirty="0"/>
              <a:t>When patients screen + use </a:t>
            </a:r>
            <a:r>
              <a:rPr lang="en-US" sz="2800" b="1" dirty="0"/>
              <a:t>MNO folder </a:t>
            </a:r>
            <a:r>
              <a:rPr lang="en-US" sz="2800" dirty="0"/>
              <a:t>to activate OUD </a:t>
            </a:r>
            <a:r>
              <a:rPr lang="en-US" sz="2800" dirty="0" smtClean="0"/>
              <a:t>algorithm, complete </a:t>
            </a:r>
            <a:r>
              <a:rPr lang="en-US" sz="2800" dirty="0"/>
              <a:t>OUD </a:t>
            </a:r>
            <a:r>
              <a:rPr lang="en-US" sz="2800" dirty="0" smtClean="0"/>
              <a:t>checklist and nursing workflow</a:t>
            </a:r>
          </a:p>
          <a:p>
            <a:pPr>
              <a:buClr>
                <a:srgbClr val="F58466"/>
              </a:buClr>
            </a:pPr>
            <a:r>
              <a:rPr lang="en-US" sz="2800" dirty="0" smtClean="0"/>
              <a:t>Confirm optimal care provided</a:t>
            </a:r>
          </a:p>
          <a:p>
            <a:pPr lvl="1">
              <a:buClr>
                <a:srgbClr val="F58466"/>
              </a:buClr>
            </a:pPr>
            <a:r>
              <a:rPr lang="en-US" sz="2400" b="1" dirty="0" smtClean="0"/>
              <a:t>L&amp;D Huddle </a:t>
            </a:r>
            <a:r>
              <a:rPr lang="en-US" sz="2400" dirty="0" smtClean="0"/>
              <a:t>for all OUD patients on L&amp;D to review MNO folder, and checklist, confirm optimal care elements provided</a:t>
            </a:r>
          </a:p>
          <a:p>
            <a:pPr lvl="1">
              <a:buClr>
                <a:srgbClr val="F58466"/>
              </a:buClr>
            </a:pPr>
            <a:r>
              <a:rPr lang="en-US" sz="2400" b="1" dirty="0"/>
              <a:t>Improve </a:t>
            </a:r>
            <a:r>
              <a:rPr lang="en-US" sz="2400" b="1" dirty="0" err="1"/>
              <a:t>Narcan</a:t>
            </a:r>
            <a:r>
              <a:rPr lang="en-US" sz="2400" b="1" dirty="0"/>
              <a:t> counseling: OUD order set</a:t>
            </a:r>
            <a:r>
              <a:rPr lang="en-US" sz="2400" dirty="0"/>
              <a:t>, </a:t>
            </a:r>
            <a:r>
              <a:rPr lang="en-US" sz="2400" dirty="0" err="1"/>
              <a:t>Narcan</a:t>
            </a:r>
            <a:r>
              <a:rPr lang="en-US" sz="2400" dirty="0"/>
              <a:t> on </a:t>
            </a:r>
            <a:r>
              <a:rPr lang="en-US" sz="2400" dirty="0" err="1"/>
              <a:t>formularly</a:t>
            </a:r>
            <a:r>
              <a:rPr lang="en-US" sz="2400" dirty="0"/>
              <a:t> and Med to Bed program</a:t>
            </a:r>
            <a:endParaRPr lang="en-US" sz="2000" dirty="0"/>
          </a:p>
          <a:p>
            <a:pPr lvl="1">
              <a:buClr>
                <a:srgbClr val="F58466"/>
              </a:buClr>
            </a:pPr>
            <a:r>
              <a:rPr lang="en-US" sz="2400" b="1" dirty="0" smtClean="0"/>
              <a:t>Prenatal care team conference </a:t>
            </a:r>
            <a:r>
              <a:rPr lang="en-US" sz="2400" dirty="0" smtClean="0"/>
              <a:t>for prenatal OUD patients identified</a:t>
            </a:r>
            <a:r>
              <a:rPr lang="en-US" sz="2400" dirty="0"/>
              <a:t> </a:t>
            </a:r>
            <a:r>
              <a:rPr lang="en-US" sz="2400" dirty="0" smtClean="0"/>
              <a:t>to discuss optimal OUD care plan with OB/ neonatology/ nursing / SW. </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27</a:t>
            </a:fld>
            <a:endParaRPr lang="en-US" altLang="en-US" dirty="0"/>
          </a:p>
        </p:txBody>
      </p:sp>
    </p:spTree>
    <p:extLst>
      <p:ext uri="{BB962C8B-B14F-4D97-AF65-F5344CB8AC3E}">
        <p14:creationId xmlns:p14="http://schemas.microsoft.com/office/powerpoint/2010/main" val="3654227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3141"/>
            <a:ext cx="8229600" cy="1143000"/>
          </a:xfrm>
        </p:spPr>
        <p:txBody>
          <a:bodyPr/>
          <a:lstStyle/>
          <a:p>
            <a:pPr algn="l"/>
            <a:r>
              <a:rPr lang="en-US" sz="3600" b="1" dirty="0" smtClean="0">
                <a:solidFill>
                  <a:srgbClr val="F58466"/>
                </a:solidFill>
                <a:latin typeface="Goudy Old Style" pitchFamily="18" charset="0"/>
              </a:rPr>
              <a:t>National Guidance to</a:t>
            </a:r>
            <a:r>
              <a:rPr lang="en-US" sz="3600" b="1" dirty="0">
                <a:solidFill>
                  <a:srgbClr val="F58466"/>
                </a:solidFill>
                <a:latin typeface="Goudy Old Style" pitchFamily="18" charset="0"/>
              </a:rPr>
              <a:t> </a:t>
            </a:r>
            <a:r>
              <a:rPr lang="en-US" sz="3600" b="1" dirty="0" smtClean="0">
                <a:solidFill>
                  <a:srgbClr val="F58466"/>
                </a:solidFill>
                <a:latin typeface="Goudy Old Style" pitchFamily="18" charset="0"/>
              </a:rPr>
              <a:t>Engage</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OB Providers in Optimal OUD Care</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457200" y="1600200"/>
            <a:ext cx="8229600" cy="4525963"/>
          </a:xfrm>
        </p:spPr>
        <p:txBody>
          <a:bodyPr/>
          <a:lstStyle/>
          <a:p>
            <a:pPr>
              <a:buFont typeface="Wingdings" panose="05000000000000000000" pitchFamily="2" charset="2"/>
              <a:buChar char="q"/>
            </a:pPr>
            <a:r>
              <a:rPr lang="en-US" sz="2400" b="1" dirty="0" err="1" smtClean="0"/>
              <a:t>Narcan</a:t>
            </a:r>
            <a:r>
              <a:rPr lang="en-US" sz="2400" b="1" dirty="0" smtClean="0"/>
              <a:t>/Naloxone: </a:t>
            </a:r>
            <a:r>
              <a:rPr lang="en-US" sz="2400" dirty="0" smtClean="0"/>
              <a:t>FDA Recommends </a:t>
            </a:r>
            <a:r>
              <a:rPr lang="en-US" sz="2400" dirty="0"/>
              <a:t>that </a:t>
            </a:r>
            <a:r>
              <a:rPr lang="en-US" sz="2400" b="1" u="sng" dirty="0" smtClean="0"/>
              <a:t>all healthcare </a:t>
            </a:r>
            <a:r>
              <a:rPr lang="en-US" sz="2400" b="1" u="sng" dirty="0"/>
              <a:t>professionals </a:t>
            </a:r>
            <a:r>
              <a:rPr lang="en-US" sz="2400" dirty="0"/>
              <a:t>discuss </a:t>
            </a:r>
            <a:r>
              <a:rPr lang="en-US" sz="2400" dirty="0" err="1" smtClean="0"/>
              <a:t>Narcan</a:t>
            </a:r>
            <a:r>
              <a:rPr lang="en-US" sz="2400" dirty="0" smtClean="0"/>
              <a:t>/naloxone prescription </a:t>
            </a:r>
            <a:r>
              <a:rPr lang="en-US" sz="2400" dirty="0"/>
              <a:t>with all patients </a:t>
            </a:r>
            <a:r>
              <a:rPr lang="en-US" sz="2400" dirty="0" smtClean="0"/>
              <a:t>with OUD and all patients on opioids (</a:t>
            </a:r>
            <a:r>
              <a:rPr lang="en-US" sz="2400" dirty="0" smtClean="0">
                <a:hlinkClick r:id="rId3"/>
              </a:rPr>
              <a:t>Link here</a:t>
            </a:r>
            <a:r>
              <a:rPr lang="en-US" sz="2400" dirty="0" smtClean="0"/>
              <a:t>).</a:t>
            </a:r>
          </a:p>
          <a:p>
            <a:pPr>
              <a:buFont typeface="Wingdings" panose="05000000000000000000" pitchFamily="2" charset="2"/>
              <a:buChar char="q"/>
            </a:pPr>
            <a:r>
              <a:rPr lang="en-US" sz="2400" b="1" dirty="0" smtClean="0"/>
              <a:t>Hepatitis C Screening: </a:t>
            </a:r>
            <a:r>
              <a:rPr lang="en-US" sz="2400" dirty="0" smtClean="0"/>
              <a:t>CDC &amp; USPSTF recommend HCV screening for all adults, including pregnant and non-pregnant individuals (</a:t>
            </a:r>
            <a:r>
              <a:rPr lang="en-US" sz="2400" dirty="0" smtClean="0">
                <a:hlinkClick r:id="rId4"/>
              </a:rPr>
              <a:t>Link here</a:t>
            </a:r>
            <a:r>
              <a:rPr lang="en-US" sz="2400" dirty="0" smtClean="0"/>
              <a:t>).</a:t>
            </a:r>
          </a:p>
          <a:p>
            <a:pPr>
              <a:buFont typeface="Wingdings" panose="05000000000000000000" pitchFamily="2" charset="2"/>
              <a:buChar char="q"/>
            </a:pPr>
            <a:r>
              <a:rPr lang="en-US" sz="2400" b="1" dirty="0" smtClean="0"/>
              <a:t>Substance Use Screening: </a:t>
            </a:r>
            <a:r>
              <a:rPr lang="en-US" sz="2400" dirty="0" smtClean="0"/>
              <a:t>USPSTF recommends screening for adults 18 years or older, including pregnant and non-pregnant individuals for substance use Disorder with a validated verbal screening tool (</a:t>
            </a:r>
            <a:r>
              <a:rPr lang="en-US" sz="2400" dirty="0" smtClean="0">
                <a:hlinkClick r:id="rId5"/>
              </a:rPr>
              <a:t>Link here</a:t>
            </a:r>
            <a:r>
              <a:rPr lang="en-US" sz="2400" dirty="0" smtClean="0"/>
              <a:t>). </a:t>
            </a:r>
            <a:endParaRPr lang="en-US" sz="2400" b="1" dirty="0" smtClean="0"/>
          </a:p>
          <a:p>
            <a:pPr>
              <a:buFont typeface="Wingdings" panose="05000000000000000000" pitchFamily="2" charset="2"/>
              <a:buChar char="q"/>
            </a:pPr>
            <a:endParaRPr lang="en-US" sz="2400" dirty="0" smtClean="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28</a:t>
            </a:fld>
            <a:endParaRPr lang="en-US" altLang="en-US"/>
          </a:p>
        </p:txBody>
      </p:sp>
      <p:sp>
        <p:nvSpPr>
          <p:cNvPr id="6" name="Rectangle 5"/>
          <p:cNvSpPr/>
          <p:nvPr/>
        </p:nvSpPr>
        <p:spPr>
          <a:xfrm>
            <a:off x="457200" y="5641102"/>
            <a:ext cx="8391211" cy="707886"/>
          </a:xfrm>
          <a:prstGeom prst="rect">
            <a:avLst/>
          </a:prstGeom>
          <a:solidFill>
            <a:schemeClr val="accent1">
              <a:lumMod val="60000"/>
              <a:lumOff val="40000"/>
            </a:schemeClr>
          </a:solidFill>
        </p:spPr>
        <p:txBody>
          <a:bodyPr wrap="square">
            <a:spAutoFit/>
          </a:bodyPr>
          <a:lstStyle/>
          <a:p>
            <a:pPr marL="400050" marR="0" lvl="2"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altLang="en-US" sz="2000" b="1"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Have you shared these national guidelines with your </a:t>
            </a:r>
          </a:p>
          <a:p>
            <a:pPr marL="400050" marR="0" lvl="2"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altLang="en-US" sz="2000" b="1"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OB Providers?</a:t>
            </a:r>
            <a:endParaRPr kumimoji="0" lang="en-US" altLang="en-US" sz="200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729122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15" y="3848725"/>
            <a:ext cx="1052262" cy="1154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29</a:t>
            </a:fld>
            <a:endParaRPr lang="en-US" altLang="en-US"/>
          </a:p>
        </p:txBody>
      </p:sp>
      <p:sp>
        <p:nvSpPr>
          <p:cNvPr id="5" name="Title 1"/>
          <p:cNvSpPr>
            <a:spLocks noGrp="1"/>
          </p:cNvSpPr>
          <p:nvPr>
            <p:ph type="title"/>
          </p:nvPr>
        </p:nvSpPr>
        <p:spPr>
          <a:xfrm>
            <a:off x="0" y="-42363"/>
            <a:ext cx="7315200" cy="1143000"/>
          </a:xfrm>
          <a:noFill/>
        </p:spPr>
        <p:txBody>
          <a:bodyPr/>
          <a:lstStyle/>
          <a:p>
            <a:pPr algn="l"/>
            <a:r>
              <a:rPr lang="en-US" sz="3600" b="1" dirty="0" smtClean="0">
                <a:solidFill>
                  <a:srgbClr val="F58466"/>
                </a:solidFill>
                <a:latin typeface="Goudy Old Style" pitchFamily="18" charset="0"/>
              </a:rPr>
              <a:t>MNO Education for all OBs &amp; RNs</a:t>
            </a:r>
            <a:endParaRPr lang="en-US" sz="3600" b="1" dirty="0">
              <a:solidFill>
                <a:srgbClr val="F58466"/>
              </a:solidFill>
              <a:latin typeface="Goudy Old Style"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19" y="1407921"/>
            <a:ext cx="1285874" cy="725572"/>
          </a:xfrm>
          <a:prstGeom prst="rect">
            <a:avLst/>
          </a:prstGeom>
          <a:ln w="38100" cap="sq">
            <a:solidFill>
              <a:srgbClr val="00499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5814" y="2632871"/>
            <a:ext cx="1366241" cy="907708"/>
          </a:xfrm>
          <a:prstGeom prst="rect">
            <a:avLst/>
          </a:prstGeom>
          <a:ln w="38100" cap="sq">
            <a:solidFill>
              <a:srgbClr val="FF3399"/>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33272" y="2754869"/>
            <a:ext cx="1366241" cy="907708"/>
          </a:xfrm>
          <a:prstGeom prst="rect">
            <a:avLst/>
          </a:prstGeom>
          <a:ln w="38100" cap="sq">
            <a:solidFill>
              <a:srgbClr val="FF3399"/>
            </a:solidFill>
            <a:prstDash val="solid"/>
            <a:miter lim="800000"/>
          </a:ln>
          <a:effectLst>
            <a:outerShdw blurRad="50800" dist="38100" dir="2700000" algn="tl" rotWithShape="0">
              <a:srgbClr val="000000">
                <a:alpha val="43000"/>
              </a:srgbClr>
            </a:outerShdw>
          </a:effectLst>
        </p:spPr>
      </p:pic>
      <p:pic>
        <p:nvPicPr>
          <p:cNvPr id="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9223" y="3938450"/>
            <a:ext cx="844753" cy="1211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609600" y="990600"/>
            <a:ext cx="5638800" cy="877163"/>
          </a:xfrm>
          <a:prstGeom prst="rect">
            <a:avLst/>
          </a:prstGeom>
        </p:spPr>
        <p:txBody>
          <a:bodyPr wrap="square">
            <a:spAutoFit/>
          </a:bodyPr>
          <a:lstStyle/>
          <a:p>
            <a:pPr>
              <a:buClr>
                <a:srgbClr val="F58466"/>
              </a:buClr>
            </a:pPr>
            <a:r>
              <a:rPr lang="en-US" dirty="0">
                <a:latin typeface="+mn-lt"/>
              </a:rPr>
              <a:t>S</a:t>
            </a:r>
            <a:r>
              <a:rPr lang="en-US" dirty="0" smtClean="0">
                <a:latin typeface="+mn-lt"/>
              </a:rPr>
              <a:t>tigma </a:t>
            </a:r>
            <a:r>
              <a:rPr lang="en-US" dirty="0">
                <a:latin typeface="+mn-lt"/>
              </a:rPr>
              <a:t>&amp; bias education </a:t>
            </a:r>
          </a:p>
          <a:p>
            <a:pPr marL="1428750" lvl="2" indent="-342900">
              <a:spcAft>
                <a:spcPts val="600"/>
              </a:spcAft>
              <a:buClr>
                <a:schemeClr val="accent6"/>
              </a:buClr>
              <a:buFont typeface="Arial" panose="020B0604020202020204" pitchFamily="34" charset="0"/>
              <a:buChar char="•"/>
            </a:pPr>
            <a:r>
              <a:rPr lang="en-US" sz="1400" b="1" dirty="0">
                <a:solidFill>
                  <a:prstClr val="black"/>
                </a:solidFill>
                <a:latin typeface="+mn-lt"/>
                <a:hlinkClick r:id="rId7"/>
              </a:rPr>
              <a:t>Words Matter e-Module </a:t>
            </a:r>
            <a:r>
              <a:rPr lang="en-US" sz="1400" dirty="0">
                <a:solidFill>
                  <a:prstClr val="black"/>
                </a:solidFill>
                <a:latin typeface="+mn-lt"/>
              </a:rPr>
              <a:t>from</a:t>
            </a:r>
            <a:r>
              <a:rPr lang="en-US" sz="1400" b="1" dirty="0">
                <a:solidFill>
                  <a:prstClr val="black"/>
                </a:solidFill>
                <a:latin typeface="+mn-lt"/>
              </a:rPr>
              <a:t> </a:t>
            </a:r>
            <a:r>
              <a:rPr lang="en-US" sz="1400" dirty="0">
                <a:solidFill>
                  <a:prstClr val="black"/>
                </a:solidFill>
                <a:latin typeface="+mn-lt"/>
              </a:rPr>
              <a:t>ILPQC</a:t>
            </a:r>
            <a:r>
              <a:rPr lang="en-US" sz="1400" b="1" dirty="0">
                <a:solidFill>
                  <a:prstClr val="black"/>
                </a:solidFill>
                <a:latin typeface="+mn-lt"/>
              </a:rPr>
              <a:t> </a:t>
            </a:r>
            <a:r>
              <a:rPr lang="en-US" sz="1400" dirty="0">
                <a:solidFill>
                  <a:prstClr val="black"/>
                </a:solidFill>
                <a:latin typeface="+mn-lt"/>
              </a:rPr>
              <a:t>AC</a:t>
            </a:r>
            <a:r>
              <a:rPr lang="en-US" sz="1400" b="1" dirty="0" smtClean="0">
                <a:solidFill>
                  <a:prstClr val="black"/>
                </a:solidFill>
                <a:latin typeface="+mn-lt"/>
              </a:rPr>
              <a:t> </a:t>
            </a:r>
            <a:r>
              <a:rPr lang="en-US" sz="1400" dirty="0">
                <a:solidFill>
                  <a:prstClr val="black"/>
                </a:solidFill>
                <a:latin typeface="+mn-lt"/>
              </a:rPr>
              <a:t>Conference</a:t>
            </a:r>
          </a:p>
          <a:p>
            <a:pPr marL="1428750" lvl="2" indent="-342900">
              <a:spcAft>
                <a:spcPts val="600"/>
              </a:spcAft>
              <a:buClr>
                <a:schemeClr val="accent6"/>
              </a:buClr>
              <a:buFont typeface="Arial" panose="020B0604020202020204" pitchFamily="34" charset="0"/>
              <a:buChar char="•"/>
            </a:pPr>
            <a:r>
              <a:rPr lang="en-US" sz="1400" b="1" dirty="0">
                <a:solidFill>
                  <a:prstClr val="black"/>
                </a:solidFill>
                <a:latin typeface="+mn-lt"/>
                <a:hlinkClick r:id="rId8"/>
              </a:rPr>
              <a:t>CDC Opioid Use and Pregnancy e-Module</a:t>
            </a:r>
            <a:endParaRPr lang="en-US" sz="1400" dirty="0">
              <a:latin typeface="+mn-lt"/>
            </a:endParaRPr>
          </a:p>
        </p:txBody>
      </p:sp>
      <p:sp>
        <p:nvSpPr>
          <p:cNvPr id="12" name="Rectangle 11"/>
          <p:cNvSpPr/>
          <p:nvPr/>
        </p:nvSpPr>
        <p:spPr>
          <a:xfrm>
            <a:off x="1219200" y="2255491"/>
            <a:ext cx="5638800" cy="1015663"/>
          </a:xfrm>
          <a:prstGeom prst="rect">
            <a:avLst/>
          </a:prstGeom>
        </p:spPr>
        <p:txBody>
          <a:bodyPr wrap="square">
            <a:spAutoFit/>
          </a:bodyPr>
          <a:lstStyle/>
          <a:p>
            <a:pPr>
              <a:buClr>
                <a:srgbClr val="F58466"/>
              </a:buClr>
            </a:pPr>
            <a:r>
              <a:rPr lang="en-US" dirty="0" smtClean="0">
                <a:latin typeface="+mn-lt"/>
              </a:rPr>
              <a:t>Provider </a:t>
            </a:r>
            <a:r>
              <a:rPr lang="en-US" dirty="0">
                <a:latin typeface="+mn-lt"/>
              </a:rPr>
              <a:t>&amp; </a:t>
            </a:r>
            <a:r>
              <a:rPr lang="en-US" dirty="0" smtClean="0">
                <a:latin typeface="+mn-lt"/>
              </a:rPr>
              <a:t>RN e-Modules</a:t>
            </a:r>
          </a:p>
          <a:p>
            <a:pPr marL="1200150" lvl="2" indent="-285750">
              <a:buClr>
                <a:srgbClr val="F58466"/>
              </a:buClr>
              <a:buFont typeface="Arial" panose="020B0604020202020204" pitchFamily="34" charset="0"/>
              <a:buChar char="•"/>
            </a:pPr>
            <a:r>
              <a:rPr lang="en-US" sz="1400" b="1" dirty="0">
                <a:solidFill>
                  <a:prstClr val="black"/>
                </a:solidFill>
                <a:latin typeface="+mn-lt"/>
                <a:hlinkClick r:id="rId9"/>
              </a:rPr>
              <a:t>MNO-OB Provider </a:t>
            </a:r>
            <a:r>
              <a:rPr lang="en-US" sz="1400" dirty="0" err="1">
                <a:solidFill>
                  <a:prstClr val="black"/>
                </a:solidFill>
                <a:latin typeface="+mn-lt"/>
              </a:rPr>
              <a:t>eModule</a:t>
            </a:r>
            <a:endParaRPr lang="en-US" sz="1400" dirty="0">
              <a:solidFill>
                <a:prstClr val="black"/>
              </a:solidFill>
              <a:latin typeface="+mn-lt"/>
            </a:endParaRPr>
          </a:p>
          <a:p>
            <a:pPr marL="1200150" lvl="2" indent="-285750">
              <a:buClr>
                <a:srgbClr val="F58466"/>
              </a:buClr>
              <a:buFont typeface="Arial" panose="020B0604020202020204" pitchFamily="34" charset="0"/>
              <a:buChar char="•"/>
            </a:pPr>
            <a:r>
              <a:rPr lang="en-US" sz="1400" b="1" dirty="0" smtClean="0">
                <a:solidFill>
                  <a:prstClr val="black"/>
                </a:solidFill>
                <a:latin typeface="+mn-lt"/>
                <a:hlinkClick r:id="rId10"/>
              </a:rPr>
              <a:t>MNO-OB </a:t>
            </a:r>
            <a:r>
              <a:rPr lang="en-US" sz="1400" b="1" dirty="0">
                <a:solidFill>
                  <a:prstClr val="black"/>
                </a:solidFill>
                <a:latin typeface="+mn-lt"/>
                <a:hlinkClick r:id="rId10"/>
              </a:rPr>
              <a:t>Nursing </a:t>
            </a:r>
            <a:r>
              <a:rPr lang="en-US" sz="1400" dirty="0" err="1">
                <a:solidFill>
                  <a:prstClr val="black"/>
                </a:solidFill>
                <a:latin typeface="+mn-lt"/>
              </a:rPr>
              <a:t>eModule</a:t>
            </a:r>
            <a:endParaRPr lang="en-US" sz="1400" dirty="0">
              <a:solidFill>
                <a:prstClr val="black"/>
              </a:solidFill>
              <a:latin typeface="+mn-lt"/>
            </a:endParaRPr>
          </a:p>
          <a:p>
            <a:pPr marL="971550" lvl="1" indent="-342900">
              <a:spcAft>
                <a:spcPts val="600"/>
              </a:spcAft>
              <a:buClr>
                <a:schemeClr val="accent6"/>
              </a:buClr>
              <a:buFont typeface="Arial" panose="020B0604020202020204" pitchFamily="34" charset="0"/>
              <a:buChar char="•"/>
            </a:pPr>
            <a:endParaRPr lang="en-US" sz="1400" dirty="0">
              <a:latin typeface="+mn-lt"/>
            </a:endParaRPr>
          </a:p>
        </p:txBody>
      </p:sp>
      <p:sp>
        <p:nvSpPr>
          <p:cNvPr id="13" name="Line Callout 1 12"/>
          <p:cNvSpPr/>
          <p:nvPr/>
        </p:nvSpPr>
        <p:spPr>
          <a:xfrm>
            <a:off x="6324600" y="1444242"/>
            <a:ext cx="2362200" cy="757027"/>
          </a:xfrm>
          <a:prstGeom prst="borderCallout1">
            <a:avLst>
              <a:gd name="adj1" fmla="val 18750"/>
              <a:gd name="adj2" fmla="val -8333"/>
              <a:gd name="adj3" fmla="val 17969"/>
              <a:gd name="adj4" fmla="val -52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Implement </a:t>
            </a:r>
            <a:r>
              <a:rPr lang="en-US" sz="1400" dirty="0"/>
              <a:t>stigma &amp; bias </a:t>
            </a:r>
            <a:r>
              <a:rPr lang="en-US" sz="1400" dirty="0" smtClean="0"/>
              <a:t>education for all clinical staff </a:t>
            </a:r>
            <a:endParaRPr lang="en-US" sz="1400" dirty="0"/>
          </a:p>
        </p:txBody>
      </p:sp>
      <p:sp>
        <p:nvSpPr>
          <p:cNvPr id="14" name="Line Callout 1 13"/>
          <p:cNvSpPr/>
          <p:nvPr/>
        </p:nvSpPr>
        <p:spPr>
          <a:xfrm>
            <a:off x="5124970" y="2299264"/>
            <a:ext cx="3104630" cy="1093887"/>
          </a:xfrm>
          <a:prstGeom prst="borderCallout1">
            <a:avLst>
              <a:gd name="adj1" fmla="val 18750"/>
              <a:gd name="adj2" fmla="val -8333"/>
              <a:gd name="adj3" fmla="val 17969"/>
              <a:gd name="adj4" fmla="val -41257"/>
            </a:avLst>
          </a:prstGeom>
          <a:solidFill>
            <a:srgbClr val="FF61B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Shares </a:t>
            </a:r>
            <a:r>
              <a:rPr lang="en-US" sz="1400" dirty="0"/>
              <a:t>key strategies for caring for pregnant and postpartum women with </a:t>
            </a:r>
            <a:r>
              <a:rPr lang="en-US" sz="1400" dirty="0" smtClean="0"/>
              <a:t>OUD tailored to RNs &amp; OB Providers</a:t>
            </a:r>
            <a:endParaRPr lang="en-US" sz="1400" dirty="0"/>
          </a:p>
        </p:txBody>
      </p:sp>
      <p:sp>
        <p:nvSpPr>
          <p:cNvPr id="22" name="Rectangle 21"/>
          <p:cNvSpPr/>
          <p:nvPr/>
        </p:nvSpPr>
        <p:spPr>
          <a:xfrm>
            <a:off x="0" y="5715000"/>
            <a:ext cx="914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14392" y="4153033"/>
            <a:ext cx="774185" cy="1106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p:cNvSpPr/>
          <p:nvPr/>
        </p:nvSpPr>
        <p:spPr>
          <a:xfrm>
            <a:off x="1866900" y="3793129"/>
            <a:ext cx="5638800" cy="800219"/>
          </a:xfrm>
          <a:prstGeom prst="rect">
            <a:avLst/>
          </a:prstGeom>
        </p:spPr>
        <p:txBody>
          <a:bodyPr wrap="square">
            <a:spAutoFit/>
          </a:bodyPr>
          <a:lstStyle/>
          <a:p>
            <a:pPr>
              <a:buClr>
                <a:srgbClr val="F58466"/>
              </a:buClr>
            </a:pPr>
            <a:r>
              <a:rPr lang="en-US" dirty="0" smtClean="0">
                <a:latin typeface="+mn-lt"/>
              </a:rPr>
              <a:t>Provider </a:t>
            </a:r>
            <a:r>
              <a:rPr lang="en-US" dirty="0">
                <a:latin typeface="+mn-lt"/>
              </a:rPr>
              <a:t>&amp; </a:t>
            </a:r>
            <a:r>
              <a:rPr lang="en-US" dirty="0" smtClean="0">
                <a:latin typeface="+mn-lt"/>
              </a:rPr>
              <a:t>RN education campaign</a:t>
            </a:r>
          </a:p>
          <a:p>
            <a:pPr marL="1200150" lvl="2" indent="-285750">
              <a:buClr>
                <a:srgbClr val="F58466"/>
              </a:buClr>
              <a:buFont typeface="Arial" panose="020B0604020202020204" pitchFamily="34" charset="0"/>
              <a:buChar char="•"/>
            </a:pPr>
            <a:r>
              <a:rPr lang="en-US" sz="1400" b="1" dirty="0">
                <a:solidFill>
                  <a:prstClr val="black"/>
                </a:solidFill>
                <a:latin typeface="+mn-lt"/>
                <a:hlinkClick r:id="rId12"/>
              </a:rPr>
              <a:t>MNO-OB </a:t>
            </a:r>
            <a:r>
              <a:rPr lang="en-US" sz="1400" b="1" dirty="0" smtClean="0">
                <a:solidFill>
                  <a:prstClr val="black"/>
                </a:solidFill>
                <a:latin typeface="+mn-lt"/>
                <a:hlinkClick r:id="rId12"/>
              </a:rPr>
              <a:t>Education Flyers</a:t>
            </a:r>
            <a:endParaRPr lang="en-US" dirty="0">
              <a:latin typeface="+mn-lt"/>
            </a:endParaRPr>
          </a:p>
          <a:p>
            <a:pPr marL="971550" lvl="1" indent="-342900">
              <a:spcAft>
                <a:spcPts val="600"/>
              </a:spcAft>
              <a:buClr>
                <a:schemeClr val="accent6"/>
              </a:buClr>
              <a:buFont typeface="Arial" panose="020B0604020202020204" pitchFamily="34" charset="0"/>
              <a:buChar char="•"/>
            </a:pPr>
            <a:endParaRPr lang="en-US" sz="1400" dirty="0">
              <a:latin typeface="+mn-lt"/>
            </a:endParaRPr>
          </a:p>
        </p:txBody>
      </p:sp>
      <p:sp>
        <p:nvSpPr>
          <p:cNvPr id="20" name="Line Callout 1 19"/>
          <p:cNvSpPr/>
          <p:nvPr/>
        </p:nvSpPr>
        <p:spPr>
          <a:xfrm>
            <a:off x="5715000" y="3746516"/>
            <a:ext cx="2667000" cy="757027"/>
          </a:xfrm>
          <a:prstGeom prst="borderCallout1">
            <a:avLst>
              <a:gd name="adj1" fmla="val 18750"/>
              <a:gd name="adj2" fmla="val -8333"/>
              <a:gd name="adj3" fmla="val 19227"/>
              <a:gd name="adj4" fmla="val -16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Post &amp; distribute posters/flyers in clinical areas as well as share with outpatient prenatal sites</a:t>
            </a:r>
            <a:endParaRPr lang="en-US" sz="1400" dirty="0"/>
          </a:p>
        </p:txBody>
      </p:sp>
      <p:sp>
        <p:nvSpPr>
          <p:cNvPr id="21" name="Rectangle 20"/>
          <p:cNvSpPr/>
          <p:nvPr/>
        </p:nvSpPr>
        <p:spPr>
          <a:xfrm>
            <a:off x="1148206" y="5426059"/>
            <a:ext cx="5524500" cy="923330"/>
          </a:xfrm>
          <a:prstGeom prst="rect">
            <a:avLst/>
          </a:prstGeom>
        </p:spPr>
        <p:txBody>
          <a:bodyPr wrap="square">
            <a:spAutoFit/>
          </a:bodyPr>
          <a:lstStyle/>
          <a:p>
            <a:pPr>
              <a:buClr>
                <a:srgbClr val="F58466"/>
              </a:buClr>
            </a:pPr>
            <a:r>
              <a:rPr lang="en-US" dirty="0" smtClean="0">
                <a:latin typeface="+mn-lt"/>
              </a:rPr>
              <a:t>SBIRT </a:t>
            </a:r>
            <a:r>
              <a:rPr lang="en-US" dirty="0">
                <a:latin typeface="+mn-lt"/>
              </a:rPr>
              <a:t>Simulations Guide and </a:t>
            </a:r>
            <a:r>
              <a:rPr lang="en-US" dirty="0" smtClean="0">
                <a:latin typeface="+mn-lt"/>
              </a:rPr>
              <a:t>e-training </a:t>
            </a:r>
          </a:p>
          <a:p>
            <a:pPr marL="1200150" lvl="2" indent="-285750">
              <a:buClr>
                <a:srgbClr val="F58466"/>
              </a:buClr>
              <a:buFont typeface="Arial" panose="020B0604020202020204" pitchFamily="34" charset="0"/>
              <a:buChar char="•"/>
            </a:pPr>
            <a:r>
              <a:rPr lang="en-US" sz="1400" dirty="0">
                <a:solidFill>
                  <a:prstClr val="black"/>
                </a:solidFill>
                <a:latin typeface="+mn-lt"/>
              </a:rPr>
              <a:t>1hr</a:t>
            </a:r>
            <a:r>
              <a:rPr lang="en-US" dirty="0" smtClean="0">
                <a:latin typeface="+mn-lt"/>
              </a:rPr>
              <a:t> </a:t>
            </a:r>
            <a:r>
              <a:rPr lang="en-US" sz="1400" dirty="0">
                <a:solidFill>
                  <a:prstClr val="black"/>
                </a:solidFill>
                <a:latin typeface="+mn-lt"/>
              </a:rPr>
              <a:t>SBIRT</a:t>
            </a:r>
            <a:r>
              <a:rPr lang="en-US" dirty="0">
                <a:latin typeface="+mn-lt"/>
              </a:rPr>
              <a:t> </a:t>
            </a:r>
            <a:r>
              <a:rPr lang="en-US" sz="1400" dirty="0">
                <a:solidFill>
                  <a:prstClr val="black"/>
                </a:solidFill>
                <a:latin typeface="+mn-lt"/>
              </a:rPr>
              <a:t>IRETA</a:t>
            </a:r>
            <a:r>
              <a:rPr lang="en-US" dirty="0">
                <a:latin typeface="+mn-lt"/>
              </a:rPr>
              <a:t>  </a:t>
            </a:r>
            <a:r>
              <a:rPr lang="en-US" dirty="0">
                <a:latin typeface="+mn-lt"/>
                <a:hlinkClick r:id="rId13"/>
              </a:rPr>
              <a:t>Training </a:t>
            </a:r>
            <a:r>
              <a:rPr lang="en-US" dirty="0" smtClean="0">
                <a:latin typeface="+mn-lt"/>
                <a:hlinkClick r:id="rId13"/>
              </a:rPr>
              <a:t>e-Module</a:t>
            </a:r>
            <a:endParaRPr lang="en-US" dirty="0">
              <a:latin typeface="+mn-lt"/>
            </a:endParaRPr>
          </a:p>
          <a:p>
            <a:pPr marL="1200150" lvl="2" indent="-285750">
              <a:buClr>
                <a:srgbClr val="F58466"/>
              </a:buClr>
              <a:buFont typeface="Arial" panose="020B0604020202020204" pitchFamily="34" charset="0"/>
              <a:buChar char="•"/>
            </a:pPr>
            <a:r>
              <a:rPr lang="en-US" sz="1400" dirty="0">
                <a:solidFill>
                  <a:prstClr val="black"/>
                </a:solidFill>
                <a:latin typeface="+mn-lt"/>
              </a:rPr>
              <a:t>ACOG District II SBIRT</a:t>
            </a:r>
            <a:r>
              <a:rPr lang="en-US" dirty="0">
                <a:latin typeface="+mn-lt"/>
              </a:rPr>
              <a:t> </a:t>
            </a:r>
            <a:r>
              <a:rPr lang="en-US" sz="1400" dirty="0">
                <a:solidFill>
                  <a:prstClr val="black"/>
                </a:solidFill>
                <a:latin typeface="+mn-lt"/>
              </a:rPr>
              <a:t>Training</a:t>
            </a:r>
            <a:r>
              <a:rPr lang="en-US" dirty="0">
                <a:latin typeface="+mn-lt"/>
              </a:rPr>
              <a:t> </a:t>
            </a:r>
            <a:r>
              <a:rPr lang="en-US" dirty="0">
                <a:latin typeface="+mn-lt"/>
                <a:hlinkClick r:id="rId14"/>
              </a:rPr>
              <a:t>6 Min Video</a:t>
            </a:r>
            <a:endParaRPr lang="en-US" dirty="0">
              <a:latin typeface="+mn-lt"/>
            </a:endParaRPr>
          </a:p>
        </p:txBody>
      </p:sp>
      <p:pic>
        <p:nvPicPr>
          <p:cNvPr id="23" name="Picture 22"/>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21128" y="5796223"/>
            <a:ext cx="1150471" cy="742709"/>
          </a:xfrm>
          <a:prstGeom prst="rect">
            <a:avLst/>
          </a:prstGeom>
          <a:ln w="38100" cap="sq">
            <a:solidFill>
              <a:srgbClr val="F6007B"/>
            </a:solidFill>
            <a:prstDash val="solid"/>
            <a:miter lim="800000"/>
          </a:ln>
          <a:effectLst>
            <a:outerShdw blurRad="50800" dist="38100" dir="2700000" algn="tl" rotWithShape="0">
              <a:srgbClr val="000000">
                <a:alpha val="43000"/>
              </a:srgbClr>
            </a:outerShdw>
          </a:effectLst>
        </p:spPr>
      </p:pic>
      <p:pic>
        <p:nvPicPr>
          <p:cNvPr id="19" name="Picture 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38934" y="5968500"/>
            <a:ext cx="979014" cy="711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Line Callout 1 23"/>
          <p:cNvSpPr/>
          <p:nvPr/>
        </p:nvSpPr>
        <p:spPr>
          <a:xfrm>
            <a:off x="5867400" y="5215252"/>
            <a:ext cx="3095472" cy="1004613"/>
          </a:xfrm>
          <a:prstGeom prst="borderCallout1">
            <a:avLst>
              <a:gd name="adj1" fmla="val 18750"/>
              <a:gd name="adj2" fmla="val -8333"/>
              <a:gd name="adj3" fmla="val 18273"/>
              <a:gd name="adj4" fmla="val -29200"/>
            </a:avLst>
          </a:prstGeom>
          <a:solidFill>
            <a:srgbClr val="FF61B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SBIRT trainings to help equip providers in connecting patients to MAT &amp; recovery treatment services when OUD patients are identified.  </a:t>
            </a:r>
            <a:endParaRPr lang="en-US" sz="1400" dirty="0"/>
          </a:p>
        </p:txBody>
      </p:sp>
    </p:spTree>
    <p:extLst>
      <p:ext uri="{BB962C8B-B14F-4D97-AF65-F5344CB8AC3E}">
        <p14:creationId xmlns:p14="http://schemas.microsoft.com/office/powerpoint/2010/main" val="167442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62600"/>
            <a:ext cx="9144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2" name="Table 11"/>
          <p:cNvGraphicFramePr>
            <a:graphicFrameLocks noGrp="1"/>
          </p:cNvGraphicFramePr>
          <p:nvPr>
            <p:extLst/>
          </p:nvPr>
        </p:nvGraphicFramePr>
        <p:xfrm>
          <a:off x="0" y="152400"/>
          <a:ext cx="9144000" cy="6544300"/>
        </p:xfrm>
        <a:graphic>
          <a:graphicData uri="http://schemas.openxmlformats.org/drawingml/2006/table">
            <a:tbl>
              <a:tblPr>
                <a:tableStyleId>{69CF1AB2-1976-4502-BF36-3FF5EA218861}</a:tableStyleId>
              </a:tblPr>
              <a:tblGrid>
                <a:gridCol w="914400">
                  <a:extLst>
                    <a:ext uri="{9D8B030D-6E8A-4147-A177-3AD203B41FA5}">
                      <a16:colId xmlns:a16="http://schemas.microsoft.com/office/drawing/2014/main" val="2718332831"/>
                    </a:ext>
                  </a:extLst>
                </a:gridCol>
                <a:gridCol w="8229600">
                  <a:extLst>
                    <a:ext uri="{9D8B030D-6E8A-4147-A177-3AD203B41FA5}">
                      <a16:colId xmlns:a16="http://schemas.microsoft.com/office/drawing/2014/main" val="4158643399"/>
                    </a:ext>
                  </a:extLst>
                </a:gridCol>
              </a:tblGrid>
              <a:tr h="305177">
                <a:tc>
                  <a:txBody>
                    <a:bodyPr/>
                    <a:lstStyle/>
                    <a:p>
                      <a:pPr marL="0" marR="0">
                        <a:lnSpc>
                          <a:spcPct val="115000"/>
                        </a:lnSpc>
                        <a:spcBef>
                          <a:spcPts val="0"/>
                        </a:spcBef>
                        <a:spcAft>
                          <a:spcPts val="0"/>
                        </a:spcAft>
                      </a:pPr>
                      <a:r>
                        <a:rPr lang="en-US" sz="1200" dirty="0" smtClean="0">
                          <a:effectLst/>
                        </a:rPr>
                        <a:t>8:00-8:10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200">
                          <a:effectLst/>
                        </a:rPr>
                        <a:t>Welcome</a:t>
                      </a:r>
                      <a:endParaRPr lang="en-US" sz="120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2260123407"/>
                  </a:ext>
                </a:extLst>
              </a:tr>
              <a:tr h="643767">
                <a:tc>
                  <a:txBody>
                    <a:bodyPr/>
                    <a:lstStyle/>
                    <a:p>
                      <a:pPr marL="0" marR="0">
                        <a:lnSpc>
                          <a:spcPct val="115000"/>
                        </a:lnSpc>
                        <a:spcBef>
                          <a:spcPts val="0"/>
                        </a:spcBef>
                        <a:spcAft>
                          <a:spcPts val="0"/>
                        </a:spcAft>
                      </a:pPr>
                      <a:r>
                        <a:rPr lang="en-US" sz="1200" dirty="0" smtClean="0">
                          <a:effectLst/>
                        </a:rPr>
                        <a:t>8:10-9:00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400" b="1" i="1" u="none" strike="noStrike" kern="1200" baseline="0" dirty="0" smtClean="0">
                          <a:solidFill>
                            <a:schemeClr val="dk1"/>
                          </a:solidFill>
                          <a:latin typeface="+mn-lt"/>
                          <a:ea typeface="+mn-ea"/>
                          <a:cs typeface="+mn-cs"/>
                        </a:rPr>
                        <a:t>ILPQC Stronger Together: Celebrating Success with MNO-OB, MNO-Neo, IPLARC and IPAC; Launching PVB, BASIC, and Birth Equity–</a:t>
                      </a:r>
                      <a:r>
                        <a:rPr lang="en-US" sz="1400" b="0" i="0" u="none" strike="noStrike" kern="1200" baseline="0" dirty="0" smtClean="0">
                          <a:solidFill>
                            <a:schemeClr val="dk1"/>
                          </a:solidFill>
                          <a:latin typeface="+mn-lt"/>
                          <a:ea typeface="+mn-ea"/>
                          <a:cs typeface="+mn-cs"/>
                        </a:rPr>
                        <a:t> Ann Borders with Leslie Caldarelli and Justin Josephsen</a:t>
                      </a:r>
                      <a:endParaRPr lang="en-US" sz="105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742417013"/>
                  </a:ext>
                </a:extLst>
              </a:tr>
              <a:tr h="448716">
                <a:tc>
                  <a:txBody>
                    <a:bodyPr/>
                    <a:lstStyle/>
                    <a:p>
                      <a:pPr marL="0" marR="0">
                        <a:lnSpc>
                          <a:spcPct val="115000"/>
                        </a:lnSpc>
                        <a:spcBef>
                          <a:spcPts val="0"/>
                        </a:spcBef>
                        <a:spcAft>
                          <a:spcPts val="0"/>
                        </a:spcAft>
                      </a:pPr>
                      <a:r>
                        <a:rPr lang="en-US" sz="1200">
                          <a:effectLst/>
                        </a:rPr>
                        <a:t>9:00-9:45</a:t>
                      </a:r>
                      <a:endParaRPr lang="en-US" sz="120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rtl="0"/>
                      <a:r>
                        <a:rPr lang="en-US" sz="1400" b="1" i="0" u="sng" strike="noStrike" kern="1200" baseline="0" dirty="0" smtClean="0">
                          <a:solidFill>
                            <a:schemeClr val="dk1"/>
                          </a:solidFill>
                          <a:latin typeface="+mn-lt"/>
                          <a:ea typeface="+mn-ea"/>
                          <a:cs typeface="+mn-cs"/>
                        </a:rPr>
                        <a:t>Supporting Vaginal Birth: Lessons Learned from CMQCC</a:t>
                      </a:r>
                      <a:r>
                        <a:rPr lang="en-US" sz="1400" b="0" i="0" u="none" strike="noStrike" kern="1200" baseline="0" dirty="0" smtClean="0">
                          <a:solidFill>
                            <a:schemeClr val="dk1"/>
                          </a:solidFill>
                          <a:latin typeface="+mn-lt"/>
                          <a:ea typeface="+mn-ea"/>
                          <a:cs typeface="+mn-cs"/>
                        </a:rPr>
                        <a:t>- Dr. David </a:t>
                      </a:r>
                      <a:r>
                        <a:rPr lang="en-US" sz="1400" b="0" i="0" u="none" strike="noStrike" kern="1200" baseline="0" dirty="0" err="1" smtClean="0">
                          <a:solidFill>
                            <a:schemeClr val="dk1"/>
                          </a:solidFill>
                          <a:latin typeface="+mn-lt"/>
                          <a:ea typeface="+mn-ea"/>
                          <a:cs typeface="+mn-cs"/>
                        </a:rPr>
                        <a:t>LaGrew</a:t>
                      </a:r>
                      <a:endParaRPr lang="en-US" sz="105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3329829288"/>
                  </a:ext>
                </a:extLst>
              </a:tr>
              <a:tr h="305177">
                <a:tc>
                  <a:txBody>
                    <a:bodyPr/>
                    <a:lstStyle/>
                    <a:p>
                      <a:pPr marL="0" marR="0">
                        <a:lnSpc>
                          <a:spcPct val="115000"/>
                        </a:lnSpc>
                        <a:spcBef>
                          <a:spcPts val="0"/>
                        </a:spcBef>
                        <a:spcAft>
                          <a:spcPts val="0"/>
                        </a:spcAft>
                      </a:pPr>
                      <a:r>
                        <a:rPr lang="en-US" sz="1200" dirty="0" smtClean="0">
                          <a:effectLst/>
                        </a:rPr>
                        <a:t>9:45-9:50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200" dirty="0">
                          <a:effectLst/>
                        </a:rPr>
                        <a:t>Break</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2910730639"/>
                  </a:ext>
                </a:extLst>
              </a:tr>
              <a:tr h="305177">
                <a:tc>
                  <a:txBody>
                    <a:bodyPr/>
                    <a:lstStyle/>
                    <a:p>
                      <a:pPr marL="0" marR="0">
                        <a:lnSpc>
                          <a:spcPct val="115000"/>
                        </a:lnSpc>
                        <a:spcBef>
                          <a:spcPts val="0"/>
                        </a:spcBef>
                        <a:spcAft>
                          <a:spcPts val="0"/>
                        </a:spcAft>
                      </a:pPr>
                      <a:r>
                        <a:rPr lang="en-US" sz="1200" dirty="0" smtClean="0">
                          <a:effectLst/>
                        </a:rPr>
                        <a:t>9:50-10:35</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rtl="0"/>
                      <a:r>
                        <a:rPr lang="en-US" sz="1400" b="1" i="0" u="sng" strike="noStrike" kern="1200" baseline="0" dirty="0" smtClean="0">
                          <a:solidFill>
                            <a:schemeClr val="dk1"/>
                          </a:solidFill>
                          <a:latin typeface="+mn-lt"/>
                          <a:ea typeface="+mn-ea"/>
                          <a:cs typeface="+mn-cs"/>
                        </a:rPr>
                        <a:t>Antibiotic Stewardship for the Newborn Population: Ample Opportunities for Improvement</a:t>
                      </a:r>
                      <a:r>
                        <a:rPr lang="en-US" sz="1400" b="0" i="1" u="none" strike="noStrike" kern="1200" baseline="0" dirty="0" smtClean="0">
                          <a:solidFill>
                            <a:schemeClr val="dk1"/>
                          </a:solidFill>
                          <a:latin typeface="+mn-lt"/>
                          <a:ea typeface="+mn-ea"/>
                          <a:cs typeface="+mn-cs"/>
                        </a:rPr>
                        <a:t>-</a:t>
                      </a:r>
                      <a:r>
                        <a:rPr lang="en-US" sz="1400" b="0" i="0" u="none" strike="noStrike" kern="1200" baseline="0" dirty="0" smtClean="0">
                          <a:solidFill>
                            <a:schemeClr val="dk1"/>
                          </a:solidFill>
                          <a:latin typeface="+mn-lt"/>
                          <a:ea typeface="+mn-ea"/>
                          <a:cs typeface="+mn-cs"/>
                        </a:rPr>
                        <a:t> Dr. Dmitry Dukhovny</a:t>
                      </a:r>
                      <a:endParaRPr lang="en-US" sz="105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997479836"/>
                  </a:ext>
                </a:extLst>
              </a:tr>
              <a:tr h="448716">
                <a:tc>
                  <a:txBody>
                    <a:bodyPr/>
                    <a:lstStyle/>
                    <a:p>
                      <a:pPr marL="0" marR="0">
                        <a:lnSpc>
                          <a:spcPct val="115000"/>
                        </a:lnSpc>
                        <a:spcBef>
                          <a:spcPts val="0"/>
                        </a:spcBef>
                        <a:spcAft>
                          <a:spcPts val="0"/>
                        </a:spcAft>
                      </a:pPr>
                      <a:r>
                        <a:rPr lang="en-US" sz="1200" dirty="0" smtClean="0">
                          <a:effectLst/>
                        </a:rPr>
                        <a:t>10:35-11:30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rtl="0"/>
                      <a:r>
                        <a:rPr lang="en-US" sz="1400" b="1" i="0" u="sng" strike="noStrike" kern="1200" baseline="0" dirty="0" smtClean="0">
                          <a:solidFill>
                            <a:schemeClr val="dk1"/>
                          </a:solidFill>
                          <a:latin typeface="+mn-lt"/>
                          <a:ea typeface="+mn-ea"/>
                          <a:cs typeface="+mn-cs"/>
                        </a:rPr>
                        <a:t>Leveraging QI Success in Other States: Leaders from State Perinatal Quality </a:t>
                      </a:r>
                      <a:r>
                        <a:rPr lang="en-US" sz="1400" b="1" i="0" u="sng" strike="noStrike" kern="1200" baseline="0" dirty="0" err="1" smtClean="0">
                          <a:solidFill>
                            <a:schemeClr val="dk1"/>
                          </a:solidFill>
                          <a:latin typeface="+mn-lt"/>
                          <a:ea typeface="+mn-ea"/>
                          <a:cs typeface="+mn-cs"/>
                        </a:rPr>
                        <a:t>Collaboratives</a:t>
                      </a:r>
                      <a:r>
                        <a:rPr lang="en-US" sz="1400" b="1" i="0" u="sng" strike="noStrike" kern="1200" baseline="0" dirty="0" smtClean="0">
                          <a:solidFill>
                            <a:schemeClr val="dk1"/>
                          </a:solidFill>
                          <a:latin typeface="+mn-lt"/>
                          <a:ea typeface="+mn-ea"/>
                          <a:cs typeface="+mn-cs"/>
                        </a:rPr>
                        <a:t> Discuss Key Initiatives</a:t>
                      </a:r>
                      <a:r>
                        <a:rPr lang="en-US" sz="1400" b="0" i="0" u="none" strike="noStrike" kern="1200" baseline="0" dirty="0" smtClean="0">
                          <a:solidFill>
                            <a:schemeClr val="dk1"/>
                          </a:solidFill>
                          <a:latin typeface="+mn-lt"/>
                          <a:ea typeface="+mn-ea"/>
                          <a:cs typeface="+mn-cs"/>
                        </a:rPr>
                        <a:t>- Dr. Susan Hwang (Colorado), Charlene Collier (Mississippi) &amp; Brenda Barker (Tennessee)</a:t>
                      </a:r>
                    </a:p>
                  </a:txBody>
                  <a:tcPr marL="38363" marR="38363" marT="38363" marB="38363"/>
                </a:tc>
                <a:extLst>
                  <a:ext uri="{0D108BD9-81ED-4DB2-BD59-A6C34878D82A}">
                    <a16:rowId xmlns:a16="http://schemas.microsoft.com/office/drawing/2014/main" val="1045721252"/>
                  </a:ext>
                </a:extLst>
              </a:tr>
              <a:tr h="305177">
                <a:tc>
                  <a:txBody>
                    <a:bodyPr/>
                    <a:lstStyle/>
                    <a:p>
                      <a:pPr marL="0" marR="0">
                        <a:lnSpc>
                          <a:spcPct val="115000"/>
                        </a:lnSpc>
                        <a:spcBef>
                          <a:spcPts val="0"/>
                        </a:spcBef>
                        <a:spcAft>
                          <a:spcPts val="0"/>
                        </a:spcAft>
                      </a:pPr>
                      <a:r>
                        <a:rPr lang="en-US" sz="1200" dirty="0" smtClean="0">
                          <a:effectLst/>
                        </a:rPr>
                        <a:t>11:30-11:45</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200" dirty="0" smtClean="0">
                          <a:effectLst/>
                        </a:rPr>
                        <a:t>ILPQC Award Ceremony</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44959409"/>
                  </a:ext>
                </a:extLst>
              </a:tr>
              <a:tr h="305177">
                <a:tc>
                  <a:txBody>
                    <a:bodyPr/>
                    <a:lstStyle/>
                    <a:p>
                      <a:pPr marL="0" marR="0">
                        <a:lnSpc>
                          <a:spcPct val="115000"/>
                        </a:lnSpc>
                        <a:spcBef>
                          <a:spcPts val="0"/>
                        </a:spcBef>
                        <a:spcAft>
                          <a:spcPts val="0"/>
                        </a:spcAft>
                      </a:pPr>
                      <a:r>
                        <a:rPr lang="en-US" sz="1200" dirty="0" smtClean="0">
                          <a:effectLst/>
                        </a:rPr>
                        <a:t>11:45-12:45</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200" dirty="0" smtClean="0">
                          <a:effectLst/>
                        </a:rPr>
                        <a:t>Lunch and Poster Session</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1227040389"/>
                  </a:ext>
                </a:extLst>
              </a:tr>
              <a:tr h="305177">
                <a:tc>
                  <a:txBody>
                    <a:bodyPr/>
                    <a:lstStyle/>
                    <a:p>
                      <a:pPr marL="0" marR="0">
                        <a:lnSpc>
                          <a:spcPct val="115000"/>
                        </a:lnSpc>
                        <a:spcBef>
                          <a:spcPts val="0"/>
                        </a:spcBef>
                        <a:spcAft>
                          <a:spcPts val="0"/>
                        </a:spcAft>
                      </a:pPr>
                      <a:r>
                        <a:rPr lang="en-US" sz="1200" dirty="0" smtClean="0">
                          <a:effectLst/>
                        </a:rPr>
                        <a:t>12:45-1:30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400" b="1" i="0" u="sng" strike="noStrike" kern="1200" baseline="0" dirty="0" smtClean="0">
                          <a:solidFill>
                            <a:schemeClr val="dk1"/>
                          </a:solidFill>
                          <a:latin typeface="+mn-lt"/>
                          <a:ea typeface="+mn-ea"/>
                          <a:cs typeface="+mn-cs"/>
                        </a:rPr>
                        <a:t>Integrating Equity into Quality Improvement: Lessons Learned form LAPQC</a:t>
                      </a:r>
                      <a:r>
                        <a:rPr lang="en-US" sz="1400" b="1" i="0" u="none" strike="noStrike" kern="1200" baseline="0" dirty="0" smtClean="0">
                          <a:solidFill>
                            <a:schemeClr val="dk1"/>
                          </a:solidFill>
                          <a:latin typeface="+mn-lt"/>
                          <a:ea typeface="+mn-ea"/>
                          <a:cs typeface="+mn-cs"/>
                        </a:rPr>
                        <a:t>-</a:t>
                      </a:r>
                      <a:r>
                        <a:rPr lang="en-US" sz="1400" b="0" i="0" u="none" strike="noStrike" kern="1200" baseline="0" dirty="0" smtClean="0">
                          <a:solidFill>
                            <a:schemeClr val="dk1"/>
                          </a:solidFill>
                          <a:latin typeface="+mn-lt"/>
                          <a:ea typeface="+mn-ea"/>
                          <a:cs typeface="+mn-cs"/>
                        </a:rPr>
                        <a:t> Dr. Veronica Gillispie-Bell</a:t>
                      </a:r>
                      <a:endParaRPr lang="en-US" sz="105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1750237270"/>
                  </a:ext>
                </a:extLst>
              </a:tr>
              <a:tr h="448716">
                <a:tc>
                  <a:txBody>
                    <a:bodyPr/>
                    <a:lstStyle/>
                    <a:p>
                      <a:pPr marL="0" marR="0">
                        <a:lnSpc>
                          <a:spcPct val="115000"/>
                        </a:lnSpc>
                        <a:spcBef>
                          <a:spcPts val="0"/>
                        </a:spcBef>
                        <a:spcAft>
                          <a:spcPts val="0"/>
                        </a:spcAft>
                      </a:pPr>
                      <a:r>
                        <a:rPr lang="en-US" sz="1200">
                          <a:effectLst/>
                        </a:rPr>
                        <a:t>1:30-2:15</a:t>
                      </a:r>
                      <a:endParaRPr lang="en-US" sz="120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400" b="1" i="0" u="sng" strike="noStrike" kern="1200" baseline="0" dirty="0" smtClean="0">
                          <a:solidFill>
                            <a:schemeClr val="dk1"/>
                          </a:solidFill>
                          <a:latin typeface="+mn-lt"/>
                          <a:ea typeface="+mn-ea"/>
                          <a:cs typeface="+mn-cs"/>
                        </a:rPr>
                        <a:t>Listening to Patients: The Importance of Integrating Patient Perspectives for Optimal Quality Improvement</a:t>
                      </a:r>
                      <a:r>
                        <a:rPr lang="en-US" sz="1400" b="1" i="0" u="none" strike="noStrike" kern="1200" baseline="0" dirty="0" smtClean="0">
                          <a:solidFill>
                            <a:schemeClr val="dk1"/>
                          </a:solidFill>
                          <a:latin typeface="+mn-lt"/>
                          <a:ea typeface="+mn-ea"/>
                          <a:cs typeface="+mn-cs"/>
                        </a:rPr>
                        <a:t>-</a:t>
                      </a:r>
                      <a:r>
                        <a:rPr lang="en-US" sz="1400" b="0" i="0" u="none" strike="noStrike" kern="1200" baseline="0" dirty="0" smtClean="0">
                          <a:solidFill>
                            <a:schemeClr val="dk1"/>
                          </a:solidFill>
                          <a:latin typeface="+mn-lt"/>
                          <a:ea typeface="+mn-ea"/>
                          <a:cs typeface="+mn-cs"/>
                        </a:rPr>
                        <a:t> Kristen </a:t>
                      </a:r>
                      <a:r>
                        <a:rPr lang="en-US" sz="1400" b="0" i="0" u="none" strike="noStrike" kern="1200" baseline="0" dirty="0" err="1" smtClean="0">
                          <a:solidFill>
                            <a:schemeClr val="dk1"/>
                          </a:solidFill>
                          <a:latin typeface="+mn-lt"/>
                          <a:ea typeface="+mn-ea"/>
                          <a:cs typeface="+mn-cs"/>
                        </a:rPr>
                        <a:t>Terlizzi</a:t>
                      </a:r>
                      <a:r>
                        <a:rPr lang="en-US" sz="1400" b="0" i="0" u="none" strike="noStrike" kern="1200" baseline="0" dirty="0" smtClean="0">
                          <a:solidFill>
                            <a:schemeClr val="dk1"/>
                          </a:solidFill>
                          <a:latin typeface="+mn-lt"/>
                          <a:ea typeface="+mn-ea"/>
                          <a:cs typeface="+mn-cs"/>
                        </a:rPr>
                        <a:t>, and </a:t>
                      </a:r>
                      <a:r>
                        <a:rPr lang="en-US" sz="1400" b="0" i="0" u="none" strike="noStrike" kern="1200" baseline="0" dirty="0" err="1" smtClean="0">
                          <a:solidFill>
                            <a:schemeClr val="dk1"/>
                          </a:solidFill>
                          <a:latin typeface="+mn-lt"/>
                          <a:ea typeface="+mn-ea"/>
                          <a:cs typeface="+mn-cs"/>
                        </a:rPr>
                        <a:t>LaToshia</a:t>
                      </a:r>
                      <a:r>
                        <a:rPr lang="en-US" sz="1400" b="0" i="0" u="none" strike="noStrike" kern="1200" baseline="0" dirty="0" smtClean="0">
                          <a:solidFill>
                            <a:schemeClr val="dk1"/>
                          </a:solidFill>
                          <a:latin typeface="+mn-lt"/>
                          <a:ea typeface="+mn-ea"/>
                          <a:cs typeface="+mn-cs"/>
                        </a:rPr>
                        <a:t> Rouse</a:t>
                      </a:r>
                      <a:endParaRPr lang="en-US" sz="105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961747479"/>
                  </a:ext>
                </a:extLst>
              </a:tr>
              <a:tr h="286174">
                <a:tc>
                  <a:txBody>
                    <a:bodyPr/>
                    <a:lstStyle/>
                    <a:p>
                      <a:pPr marL="0" marR="0">
                        <a:lnSpc>
                          <a:spcPct val="115000"/>
                        </a:lnSpc>
                        <a:spcBef>
                          <a:spcPts val="0"/>
                        </a:spcBef>
                        <a:spcAft>
                          <a:spcPts val="0"/>
                        </a:spcAft>
                      </a:pPr>
                      <a:r>
                        <a:rPr lang="en-US" sz="1200" dirty="0" smtClean="0">
                          <a:effectLst/>
                        </a:rPr>
                        <a:t>2:15-2:30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rPr>
                        <a:t>Break</a:t>
                      </a:r>
                      <a:endParaRPr lang="en-US" sz="1200" dirty="0" smtClean="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1346364654"/>
                  </a:ext>
                </a:extLst>
              </a:tr>
              <a:tr h="1742458">
                <a:tc>
                  <a:txBody>
                    <a:bodyPr/>
                    <a:lstStyle/>
                    <a:p>
                      <a:pPr marL="0" marR="0">
                        <a:lnSpc>
                          <a:spcPct val="115000"/>
                        </a:lnSpc>
                        <a:spcBef>
                          <a:spcPts val="0"/>
                        </a:spcBef>
                        <a:spcAft>
                          <a:spcPts val="0"/>
                        </a:spcAft>
                      </a:pPr>
                      <a:r>
                        <a:rPr lang="en-US" sz="1200" dirty="0" smtClean="0">
                          <a:effectLst/>
                        </a:rPr>
                        <a:t>2:30 </a:t>
                      </a:r>
                      <a:r>
                        <a:rPr lang="en-US" sz="1200" dirty="0">
                          <a:effectLst/>
                        </a:rPr>
                        <a:t>– </a:t>
                      </a:r>
                      <a:r>
                        <a:rPr lang="en-US" sz="1200" dirty="0" smtClean="0">
                          <a:effectLst/>
                        </a:rPr>
                        <a:t>4:00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rtl="0"/>
                      <a:r>
                        <a:rPr lang="en-US" sz="1400" b="1" i="0" u="none" strike="noStrike" kern="1200" baseline="0" dirty="0" smtClean="0">
                          <a:solidFill>
                            <a:schemeClr val="dk1"/>
                          </a:solidFill>
                          <a:latin typeface="+mn-lt"/>
                          <a:ea typeface="+mn-ea"/>
                          <a:cs typeface="+mn-cs"/>
                        </a:rPr>
                        <a:t>Hot Topics in Obstetric QI</a:t>
                      </a:r>
                      <a:r>
                        <a:rPr lang="en-US" sz="1400" b="1" i="0" u="sng" strike="noStrike" kern="1200" baseline="0" dirty="0" smtClean="0">
                          <a:solidFill>
                            <a:schemeClr val="dk1"/>
                          </a:solidFill>
                          <a:latin typeface="+mn-lt"/>
                          <a:ea typeface="+mn-ea"/>
                          <a:cs typeface="+mn-cs"/>
                        </a:rPr>
                        <a:t>: Crossing the Finish Line and Successful Sustainability for MNO-OB; Promoting Vaginal Birth Deep Dive; and Looking ahead to Birth Equity in 2021</a:t>
                      </a:r>
                      <a:r>
                        <a:rPr lang="en-US" sz="1400" b="0" i="0" u="none" strike="noStrike" kern="1200" baseline="0" dirty="0" smtClean="0">
                          <a:solidFill>
                            <a:schemeClr val="dk1"/>
                          </a:solidFill>
                          <a:latin typeface="+mn-lt"/>
                          <a:ea typeface="+mn-ea"/>
                          <a:cs typeface="+mn-cs"/>
                        </a:rPr>
                        <a:t>- Ann Borders with expert panel</a:t>
                      </a:r>
                    </a:p>
                    <a:p>
                      <a:pPr rtl="0"/>
                      <a:endParaRPr lang="en-US" sz="1400" b="0" i="0" u="none" strike="noStrike" kern="1200" baseline="0" dirty="0" smtClean="0">
                        <a:solidFill>
                          <a:schemeClr val="dk1"/>
                        </a:solidFill>
                        <a:latin typeface="+mn-lt"/>
                        <a:ea typeface="+mn-ea"/>
                        <a:cs typeface="+mn-cs"/>
                      </a:endParaRPr>
                    </a:p>
                    <a:p>
                      <a:pPr rtl="0"/>
                      <a:r>
                        <a:rPr lang="en-US" sz="1400" b="1" i="0" u="none" strike="noStrike" kern="1200" baseline="0" dirty="0" smtClean="0">
                          <a:solidFill>
                            <a:schemeClr val="dk1"/>
                          </a:solidFill>
                          <a:latin typeface="+mn-lt"/>
                          <a:ea typeface="+mn-ea"/>
                          <a:cs typeface="+mn-cs"/>
                        </a:rPr>
                        <a:t>Neonatal QI: Finding the Balance: </a:t>
                      </a:r>
                      <a:r>
                        <a:rPr lang="en-US" sz="1400" b="1" i="0" u="sng" strike="noStrike" kern="1200" baseline="0" dirty="0" smtClean="0">
                          <a:solidFill>
                            <a:schemeClr val="dk1"/>
                          </a:solidFill>
                          <a:latin typeface="+mn-lt"/>
                          <a:ea typeface="+mn-ea"/>
                          <a:cs typeface="+mn-cs"/>
                        </a:rPr>
                        <a:t>Moving the MNO Initiative to Sustainability while Successfully Launching BASIC in QI Partnership with Patients and Families </a:t>
                      </a:r>
                      <a:r>
                        <a:rPr lang="en-US" sz="1400" b="1" i="0" u="none" strike="noStrike" kern="1200" baseline="0" dirty="0" smtClean="0">
                          <a:solidFill>
                            <a:schemeClr val="dk1"/>
                          </a:solidFill>
                          <a:latin typeface="+mn-lt"/>
                          <a:ea typeface="+mn-ea"/>
                          <a:cs typeface="+mn-cs"/>
                        </a:rPr>
                        <a:t>–</a:t>
                      </a:r>
                      <a:r>
                        <a:rPr lang="en-US" sz="1400" b="0" i="0" u="none" strike="noStrike" kern="1200" baseline="0" dirty="0" smtClean="0">
                          <a:solidFill>
                            <a:schemeClr val="dk1"/>
                          </a:solidFill>
                          <a:latin typeface="+mn-lt"/>
                          <a:ea typeface="+mn-ea"/>
                          <a:cs typeface="+mn-cs"/>
                        </a:rPr>
                        <a:t> Leslie Caldarelli and Justin Josephsen with expert panel</a:t>
                      </a:r>
                    </a:p>
                    <a:p>
                      <a:pPr rtl="0"/>
                      <a:endParaRPr lang="en-US" sz="1400" b="0" i="0" u="none" strike="noStrike" kern="1200" baseline="0" dirty="0" smtClean="0">
                        <a:solidFill>
                          <a:schemeClr val="dk1"/>
                        </a:solidFill>
                        <a:latin typeface="+mn-lt"/>
                        <a:ea typeface="+mn-ea"/>
                        <a:cs typeface="+mn-cs"/>
                      </a:endParaRPr>
                    </a:p>
                    <a:p>
                      <a:pPr rtl="0"/>
                      <a:r>
                        <a:rPr lang="en-US" sz="1400" b="1" i="0" u="none" strike="noStrike" kern="1200" baseline="0" dirty="0" smtClean="0">
                          <a:solidFill>
                            <a:schemeClr val="dk1"/>
                          </a:solidFill>
                          <a:latin typeface="+mn-lt"/>
                          <a:ea typeface="+mn-ea"/>
                          <a:cs typeface="+mn-cs"/>
                        </a:rPr>
                        <a:t>Improving Outcomes Through Patient Engagement</a:t>
                      </a:r>
                      <a:r>
                        <a:rPr lang="en-US" sz="1400" b="0" i="0" u="none" strike="noStrike" kern="1200" baseline="0" dirty="0" smtClean="0">
                          <a:solidFill>
                            <a:schemeClr val="dk1"/>
                          </a:solidFill>
                          <a:latin typeface="+mn-lt"/>
                          <a:ea typeface="+mn-ea"/>
                          <a:cs typeface="+mn-cs"/>
                        </a:rPr>
                        <a:t> – </a:t>
                      </a:r>
                      <a:r>
                        <a:rPr lang="en-US" sz="1400" b="0" i="0" u="none" strike="noStrike" kern="1200" baseline="0" dirty="0" err="1" smtClean="0">
                          <a:solidFill>
                            <a:schemeClr val="dk1"/>
                          </a:solidFill>
                          <a:latin typeface="+mn-lt"/>
                          <a:ea typeface="+mn-ea"/>
                          <a:cs typeface="+mn-cs"/>
                        </a:rPr>
                        <a:t>LaToshia</a:t>
                      </a:r>
                      <a:r>
                        <a:rPr lang="en-US" sz="1400" b="0" i="0" u="none" strike="noStrike" kern="1200" baseline="0" dirty="0" smtClean="0">
                          <a:solidFill>
                            <a:schemeClr val="dk1"/>
                          </a:solidFill>
                          <a:latin typeface="+mn-lt"/>
                          <a:ea typeface="+mn-ea"/>
                          <a:cs typeface="+mn-cs"/>
                        </a:rPr>
                        <a:t> Rouse with Kristen Terlizzi</a:t>
                      </a:r>
                      <a:endParaRPr lang="en-US" sz="1050" i="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2943060710"/>
                  </a:ext>
                </a:extLst>
              </a:tr>
              <a:tr h="305177">
                <a:tc>
                  <a:txBody>
                    <a:bodyPr/>
                    <a:lstStyle/>
                    <a:p>
                      <a:pPr marL="0" marR="0">
                        <a:lnSpc>
                          <a:spcPct val="115000"/>
                        </a:lnSpc>
                        <a:spcBef>
                          <a:spcPts val="0"/>
                        </a:spcBef>
                        <a:spcAft>
                          <a:spcPts val="0"/>
                        </a:spcAft>
                      </a:pPr>
                      <a:r>
                        <a:rPr lang="en-US" sz="1200" dirty="0">
                          <a:effectLst/>
                        </a:rPr>
                        <a:t>4</a:t>
                      </a:r>
                      <a:r>
                        <a:rPr lang="en-US" sz="1200" dirty="0" smtClean="0">
                          <a:effectLst/>
                        </a:rPr>
                        <a:t>:00 </a:t>
                      </a:r>
                      <a:r>
                        <a:rPr lang="en-US" sz="1200" dirty="0">
                          <a:effectLst/>
                        </a:rPr>
                        <a:t>– </a:t>
                      </a:r>
                      <a:r>
                        <a:rPr lang="en-US" sz="1200" dirty="0" smtClean="0">
                          <a:effectLst/>
                        </a:rPr>
                        <a:t>4:15</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200" dirty="0">
                          <a:effectLst/>
                        </a:rPr>
                        <a:t>Wrap-up &amp; Evaluation</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4122115001"/>
                  </a:ext>
                </a:extLst>
              </a:tr>
            </a:tbl>
          </a:graphicData>
        </a:graphic>
      </p:graphicFrame>
    </p:spTree>
    <p:extLst>
      <p:ext uri="{BB962C8B-B14F-4D97-AF65-F5344CB8AC3E}">
        <p14:creationId xmlns:p14="http://schemas.microsoft.com/office/powerpoint/2010/main" val="4241010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7015"/>
            <a:ext cx="6248400" cy="1143000"/>
          </a:xfrm>
        </p:spPr>
        <p:txBody>
          <a:bodyPr/>
          <a:lstStyle/>
          <a:p>
            <a:pPr algn="l"/>
            <a:r>
              <a:rPr lang="en-US" b="1" dirty="0" smtClean="0">
                <a:solidFill>
                  <a:srgbClr val="F58466"/>
                </a:solidFill>
                <a:latin typeface="Goudy Old Style" pitchFamily="18" charset="0"/>
              </a:rPr>
              <a:t>Education Resources for</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Teams</a:t>
            </a:r>
            <a:endParaRPr lang="en-US" dirty="0"/>
          </a:p>
        </p:txBody>
      </p:sp>
      <p:sp>
        <p:nvSpPr>
          <p:cNvPr id="3" name="Content Placeholder 2"/>
          <p:cNvSpPr>
            <a:spLocks noGrp="1"/>
          </p:cNvSpPr>
          <p:nvPr>
            <p:ph idx="1"/>
          </p:nvPr>
        </p:nvSpPr>
        <p:spPr>
          <a:xfrm>
            <a:off x="457200" y="1600204"/>
            <a:ext cx="8686800" cy="4525963"/>
          </a:xfrm>
        </p:spPr>
        <p:txBody>
          <a:bodyPr/>
          <a:lstStyle/>
          <a:p>
            <a:pPr eaLnBrk="1" hangingPunct="1">
              <a:buClr>
                <a:srgbClr val="F58466"/>
              </a:buClr>
            </a:pPr>
            <a:r>
              <a:rPr lang="en-US" altLang="en-US" dirty="0" smtClean="0"/>
              <a:t>New hires should complete the MNO-OB </a:t>
            </a:r>
            <a:r>
              <a:rPr lang="en-US" altLang="en-US" dirty="0" err="1" smtClean="0"/>
              <a:t>eModules</a:t>
            </a:r>
            <a:endParaRPr lang="en-US" altLang="en-US" dirty="0" smtClean="0"/>
          </a:p>
          <a:p>
            <a:pPr eaLnBrk="1" hangingPunct="1">
              <a:buClr>
                <a:srgbClr val="F58466"/>
              </a:buClr>
            </a:pPr>
            <a:r>
              <a:rPr lang="en-US" altLang="en-US" dirty="0" smtClean="0"/>
              <a:t>Request Virtual Grand Rounds at </a:t>
            </a:r>
            <a:r>
              <a:rPr lang="en-US" altLang="en-US" dirty="0" smtClean="0">
                <a:hlinkClick r:id="rId2"/>
              </a:rPr>
              <a:t>info@ilpqc.org</a:t>
            </a:r>
            <a:r>
              <a:rPr lang="en-US" altLang="en-US" dirty="0" smtClean="0"/>
              <a:t> </a:t>
            </a:r>
          </a:p>
          <a:p>
            <a:pPr eaLnBrk="1" hangingPunct="1">
              <a:buClr>
                <a:srgbClr val="F58466"/>
              </a:buClr>
            </a:pPr>
            <a:r>
              <a:rPr lang="en-US" dirty="0" smtClean="0"/>
              <a:t>Incorporate MNO-OB </a:t>
            </a:r>
            <a:r>
              <a:rPr lang="en-US" dirty="0"/>
              <a:t>education into ongoing unit </a:t>
            </a:r>
            <a:r>
              <a:rPr lang="en-US" dirty="0" smtClean="0"/>
              <a:t>education</a:t>
            </a:r>
          </a:p>
          <a:p>
            <a:pPr eaLnBrk="1" hangingPunct="1">
              <a:buClr>
                <a:srgbClr val="F58466"/>
              </a:buClr>
            </a:pPr>
            <a:r>
              <a:rPr lang="en-US" dirty="0" smtClean="0"/>
              <a:t>Post OUD/SBIRT Clinical Algorithm &amp; OUD Clinical Care Checklist</a:t>
            </a:r>
          </a:p>
          <a:p>
            <a:pPr eaLnBrk="1" hangingPunct="1">
              <a:buClr>
                <a:srgbClr val="F58466"/>
              </a:buClr>
            </a:pPr>
            <a:r>
              <a:rPr lang="en-US" dirty="0" smtClean="0"/>
              <a:t>Continue monthly Missed Opportunities Review or Real Time Huddles with feedback</a:t>
            </a:r>
            <a:endParaRPr lang="en-US" dirty="0"/>
          </a:p>
          <a:p>
            <a:pPr eaLnBrk="1" hangingPunct="1">
              <a:buClr>
                <a:srgbClr val="F58466"/>
              </a:buClr>
            </a:pPr>
            <a:endParaRPr lang="en-US" altLang="en-US" dirty="0" smtClean="0"/>
          </a:p>
          <a:p>
            <a:pPr eaLnBrk="1" hangingPunct="1">
              <a:buClr>
                <a:srgbClr val="F58466"/>
              </a:buClr>
            </a:pPr>
            <a:endParaRPr lang="en-US" altLang="en-US"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30</a:t>
            </a:fld>
            <a:endParaRPr lang="en-US" altLang="en-US"/>
          </a:p>
        </p:txBody>
      </p:sp>
    </p:spTree>
    <p:extLst>
      <p:ext uri="{BB962C8B-B14F-4D97-AF65-F5344CB8AC3E}">
        <p14:creationId xmlns:p14="http://schemas.microsoft.com/office/powerpoint/2010/main" val="995868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54"/>
            <a:ext cx="8229600" cy="1143000"/>
          </a:xfrm>
        </p:spPr>
        <p:txBody>
          <a:bodyPr/>
          <a:lstStyle/>
          <a:p>
            <a:pPr algn="l"/>
            <a:r>
              <a:rPr lang="en-US" sz="4000" b="1" dirty="0" smtClean="0">
                <a:solidFill>
                  <a:srgbClr val="F58466"/>
                </a:solidFill>
                <a:latin typeface="Goudy Old Style" pitchFamily="18" charset="0"/>
              </a:rPr>
              <a:t>MNO-OB Final Push</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60248" y="1211254"/>
            <a:ext cx="8229600" cy="4525963"/>
          </a:xfrm>
        </p:spPr>
        <p:txBody>
          <a:bodyPr/>
          <a:lstStyle/>
          <a:p>
            <a:pPr>
              <a:buClr>
                <a:srgbClr val="F7994B"/>
              </a:buClr>
            </a:pPr>
            <a:r>
              <a:rPr lang="en-US" b="1" u="sng" dirty="0" smtClean="0">
                <a:solidFill>
                  <a:srgbClr val="004990"/>
                </a:solidFill>
              </a:rPr>
              <a:t>Submit and Review</a:t>
            </a:r>
            <a:r>
              <a:rPr lang="en-US" dirty="0" smtClean="0"/>
              <a:t> your MNO-OB </a:t>
            </a:r>
            <a:r>
              <a:rPr lang="en-US" b="1" u="sng" dirty="0">
                <a:solidFill>
                  <a:srgbClr val="004990"/>
                </a:solidFill>
              </a:rPr>
              <a:t>data</a:t>
            </a:r>
          </a:p>
          <a:p>
            <a:pPr>
              <a:buClr>
                <a:srgbClr val="F7994B"/>
              </a:buClr>
            </a:pPr>
            <a:r>
              <a:rPr lang="en-US" b="1" u="sng" dirty="0">
                <a:solidFill>
                  <a:srgbClr val="004990"/>
                </a:solidFill>
              </a:rPr>
              <a:t>Take action </a:t>
            </a:r>
            <a:r>
              <a:rPr lang="en-US" dirty="0" smtClean="0"/>
              <a:t>to improve prenatal validated OUD screening, and use systems to ensure optimal care for EVERY OUD patient prenatal / before delivery discharge every time</a:t>
            </a:r>
          </a:p>
          <a:p>
            <a:pPr>
              <a:buClr>
                <a:srgbClr val="F7994B"/>
              </a:buClr>
            </a:pPr>
            <a:r>
              <a:rPr lang="en-US" dirty="0" smtClean="0"/>
              <a:t>Determine </a:t>
            </a:r>
            <a:r>
              <a:rPr lang="en-US" b="1" u="sng" dirty="0">
                <a:solidFill>
                  <a:srgbClr val="004990"/>
                </a:solidFill>
              </a:rPr>
              <a:t>what strategies your team needs </a:t>
            </a:r>
            <a:r>
              <a:rPr lang="en-US" dirty="0"/>
              <a:t>to ensure your team can cross the MNO-OB finish line and achieve MNO </a:t>
            </a:r>
            <a:r>
              <a:rPr lang="en-US" dirty="0" smtClean="0"/>
              <a:t>aims.</a:t>
            </a:r>
          </a:p>
          <a:p>
            <a:pPr>
              <a:buClr>
                <a:srgbClr val="F7994B"/>
              </a:buClr>
            </a:pPr>
            <a:r>
              <a:rPr lang="en-US" b="1" u="sng" dirty="0">
                <a:solidFill>
                  <a:srgbClr val="004990"/>
                </a:solidFill>
              </a:rPr>
              <a:t>Reach out to ILPQC </a:t>
            </a:r>
            <a:r>
              <a:rPr lang="en-US" dirty="0" smtClean="0"/>
              <a:t>for assistance to help you get there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31</a:t>
            </a:fld>
            <a:endParaRPr lang="en-US" altLang="en-US"/>
          </a:p>
        </p:txBody>
      </p:sp>
    </p:spTree>
    <p:extLst>
      <p:ext uri="{BB962C8B-B14F-4D97-AF65-F5344CB8AC3E}">
        <p14:creationId xmlns:p14="http://schemas.microsoft.com/office/powerpoint/2010/main" val="2740074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4" name="Title 1"/>
          <p:cNvSpPr txBox="1">
            <a:spLocks/>
          </p:cNvSpPr>
          <p:nvPr/>
        </p:nvSpPr>
        <p:spPr>
          <a:xfrm>
            <a:off x="206020" y="113497"/>
            <a:ext cx="6804379"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dirty="0" smtClean="0">
                <a:solidFill>
                  <a:srgbClr val="F58466"/>
                </a:solidFill>
                <a:latin typeface="Goudy Old Style" pitchFamily="18" charset="0"/>
              </a:rPr>
              <a:t>Round Robin- </a:t>
            </a:r>
            <a:endParaRPr kumimoji="0" lang="en-US" sz="36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5" name="Content Placeholder 1"/>
          <p:cNvSpPr txBox="1">
            <a:spLocks/>
          </p:cNvSpPr>
          <p:nvPr/>
        </p:nvSpPr>
        <p:spPr>
          <a:xfrm>
            <a:off x="218053" y="664944"/>
            <a:ext cx="3647005"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Abraham Lincoln Memorial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Advocate </a:t>
            </a:r>
            <a:r>
              <a:rPr kumimoji="0" lang="en-US" sz="1400" i="0" u="none" strike="noStrike" kern="1200" cap="none" spc="0" normalizeH="0" baseline="0" noProof="0" dirty="0" err="1">
                <a:ln>
                  <a:noFill/>
                </a:ln>
                <a:solidFill>
                  <a:prstClr val="black"/>
                </a:solidFill>
                <a:effectLst/>
                <a:uLnTx/>
                <a:uFillTx/>
                <a:latin typeface="Calibri"/>
                <a:ea typeface="MS PGothic" pitchFamily="34" charset="-128"/>
              </a:rPr>
              <a:t>BroMenn</a:t>
            </a: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Advocate Christ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Advocate Condell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Advocate Good Samaritan </a:t>
            </a:r>
            <a:r>
              <a:rPr kumimoji="0" lang="en-US" sz="1400" i="0" u="none" strike="noStrike" kern="1200" cap="none" spc="0" normalizeH="0" baseline="0" noProof="0" dirty="0" smtClean="0">
                <a:ln>
                  <a:noFill/>
                </a:ln>
                <a:solidFill>
                  <a:prstClr val="black"/>
                </a:solidFill>
                <a:effectLst/>
                <a:uLnTx/>
                <a:uFillTx/>
                <a:latin typeface="Calibri"/>
                <a:ea typeface="MS PGothic" pitchFamily="34" charset="-128"/>
              </a:rPr>
              <a:t>Hospital </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smtClean="0">
                <a:ln>
                  <a:noFill/>
                </a:ln>
                <a:solidFill>
                  <a:prstClr val="black"/>
                </a:solidFill>
                <a:effectLst/>
                <a:uLnTx/>
                <a:uFillTx/>
                <a:latin typeface="Calibri"/>
                <a:ea typeface="MS PGothic" pitchFamily="34" charset="-128"/>
              </a:rPr>
              <a:t>Advocate Good Shepherd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smtClean="0">
                <a:ln>
                  <a:noFill/>
                </a:ln>
                <a:solidFill>
                  <a:prstClr val="black"/>
                </a:solidFill>
                <a:effectLst/>
                <a:uLnTx/>
                <a:uFillTx/>
                <a:latin typeface="Calibri"/>
                <a:ea typeface="MS PGothic" pitchFamily="34" charset="-128"/>
              </a:rPr>
              <a:t>Advocate </a:t>
            </a: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Illinois Masonic Medical </a:t>
            </a:r>
            <a:r>
              <a:rPr kumimoji="0" lang="en-US" sz="1400" i="0" u="none" strike="noStrike" kern="1200" cap="none" spc="0" normalizeH="0" baseline="0" noProof="0" dirty="0" smtClean="0">
                <a:ln>
                  <a:noFill/>
                </a:ln>
                <a:solidFill>
                  <a:prstClr val="black"/>
                </a:solidFill>
                <a:effectLst/>
                <a:uLnTx/>
                <a:uFillTx/>
                <a:latin typeface="Calibri"/>
                <a:ea typeface="MS PGothic" pitchFamily="34" charset="-128"/>
              </a:rPr>
              <a:t>Center </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smtClean="0">
                <a:ln>
                  <a:noFill/>
                </a:ln>
                <a:solidFill>
                  <a:prstClr val="black"/>
                </a:solidFill>
                <a:effectLst/>
                <a:uLnTx/>
                <a:uFillTx/>
                <a:latin typeface="Calibri"/>
                <a:ea typeface="MS PGothic" pitchFamily="34" charset="-128"/>
              </a:rPr>
              <a:t>Advocate Lutheran General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smtClean="0">
                <a:ln>
                  <a:noFill/>
                </a:ln>
                <a:solidFill>
                  <a:prstClr val="black"/>
                </a:solidFill>
                <a:effectLst/>
                <a:uLnTx/>
                <a:uFillTx/>
                <a:latin typeface="Calibri"/>
                <a:ea typeface="MS PGothic" pitchFamily="34" charset="-128"/>
              </a:rPr>
              <a:t>Advocate </a:t>
            </a: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Sherman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Advocate South Suburban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Alton Memorial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AMITA </a:t>
            </a:r>
            <a:r>
              <a:rPr kumimoji="0" lang="en-US" sz="1400" i="0" u="none" strike="noStrike" kern="1200" cap="none" spc="0" normalizeH="0" baseline="0" noProof="0" dirty="0" err="1">
                <a:ln>
                  <a:noFill/>
                </a:ln>
                <a:solidFill>
                  <a:prstClr val="black"/>
                </a:solidFill>
                <a:effectLst/>
                <a:uLnTx/>
                <a:uFillTx/>
                <a:latin typeface="Calibri"/>
                <a:ea typeface="MS PGothic" pitchFamily="34" charset="-128"/>
              </a:rPr>
              <a:t>Alexian</a:t>
            </a: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 Brothers </a:t>
            </a:r>
            <a:r>
              <a:rPr kumimoji="0" lang="en-US" sz="1400" i="0" u="none" strike="noStrike" kern="1200" cap="none" spc="0" normalizeH="0" baseline="0" noProof="0" dirty="0" smtClean="0">
                <a:ln>
                  <a:noFill/>
                </a:ln>
                <a:solidFill>
                  <a:prstClr val="black"/>
                </a:solidFill>
                <a:effectLst/>
                <a:uLnTx/>
                <a:uFillTx/>
                <a:latin typeface="Calibri"/>
                <a:ea typeface="MS PGothic" pitchFamily="34" charset="-128"/>
              </a:rPr>
              <a:t>Women’s </a:t>
            </a: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and </a:t>
            </a:r>
            <a:r>
              <a:rPr kumimoji="0" lang="en-US" sz="1400" i="0" u="none" strike="noStrike" kern="1200" cap="none" spc="0" normalizeH="0" baseline="0" noProof="0" dirty="0" smtClean="0">
                <a:ln>
                  <a:noFill/>
                </a:ln>
                <a:solidFill>
                  <a:prstClr val="black"/>
                </a:solidFill>
                <a:effectLst/>
                <a:uLnTx/>
                <a:uFillTx/>
                <a:latin typeface="Calibri"/>
                <a:ea typeface="MS PGothic" pitchFamily="34" charset="-128"/>
              </a:rPr>
              <a:t>Children’s </a:t>
            </a: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Hospital at St. Alexius</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AMITA Health Adventist Glen Oaks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AMITA Health Adventist Medical Center - Bolingbrook</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AMITA Health Adventist Medical Center Hinsdale</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AMITA Health </a:t>
            </a:r>
            <a:r>
              <a:rPr kumimoji="0" lang="en-US" sz="1400" i="0" u="none" strike="noStrike" kern="1200" cap="none" spc="0" normalizeH="0" baseline="0" noProof="0" dirty="0" err="1">
                <a:ln>
                  <a:noFill/>
                </a:ln>
                <a:solidFill>
                  <a:prstClr val="black"/>
                </a:solidFill>
                <a:effectLst/>
                <a:uLnTx/>
                <a:uFillTx/>
                <a:latin typeface="Calibri"/>
                <a:ea typeface="MS PGothic" pitchFamily="34" charset="-128"/>
              </a:rPr>
              <a:t>Alexian</a:t>
            </a: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 Brothers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AMITA Health Saints Mary and Elizabeth Medical </a:t>
            </a:r>
            <a:r>
              <a:rPr kumimoji="0" lang="en-US" sz="1400" i="0" u="none" strike="noStrike" kern="1200" cap="none" spc="0" normalizeH="0" baseline="0" noProof="0" dirty="0" smtClean="0">
                <a:ln>
                  <a:noFill/>
                </a:ln>
                <a:solidFill>
                  <a:prstClr val="black"/>
                </a:solidFill>
                <a:effectLst/>
                <a:uLnTx/>
                <a:uFillTx/>
                <a:latin typeface="Calibri"/>
                <a:ea typeface="MS PGothic" pitchFamily="34" charset="-128"/>
              </a:rPr>
              <a:t>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90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6" name="Content Placeholder 1"/>
          <p:cNvSpPr txBox="1">
            <a:spLocks/>
          </p:cNvSpPr>
          <p:nvPr/>
        </p:nvSpPr>
        <p:spPr>
          <a:xfrm>
            <a:off x="3865058" y="939548"/>
            <a:ext cx="4197764"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smtClean="0">
                <a:ln>
                  <a:noFill/>
                </a:ln>
                <a:solidFill>
                  <a:prstClr val="black"/>
                </a:solidFill>
                <a:effectLst/>
                <a:uLnTx/>
                <a:uFillTx/>
                <a:latin typeface="Calibri"/>
                <a:ea typeface="MS PGothic" pitchFamily="34" charset="-128"/>
              </a:rPr>
              <a:t>AMITA </a:t>
            </a: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Health St. Francis - Evanston</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AMITA Health St. Joseph Hospital - Chicago</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AMITA Health St. Mary's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AMITA Mercy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AMITA Resurrection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Anderson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Barnes-Jewish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Blessing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Carle Foundation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smtClean="0">
                <a:ln>
                  <a:noFill/>
                </a:ln>
                <a:solidFill>
                  <a:prstClr val="black"/>
                </a:solidFill>
                <a:effectLst/>
                <a:uLnTx/>
                <a:uFillTx/>
                <a:latin typeface="Calibri"/>
                <a:ea typeface="MS PGothic" pitchFamily="34" charset="-128"/>
              </a:rPr>
              <a:t>CGH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smtClean="0">
                <a:ln>
                  <a:noFill/>
                </a:ln>
                <a:solidFill>
                  <a:prstClr val="black"/>
                </a:solidFill>
                <a:effectLst/>
                <a:uLnTx/>
                <a:uFillTx/>
                <a:latin typeface="Calibri"/>
                <a:ea typeface="MS PGothic" pitchFamily="34" charset="-128"/>
              </a:rPr>
              <a:t>Crawford </a:t>
            </a: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Memorial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Decatur Memorial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Edward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Elmhurst Memorial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FHN Memorial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Galesburg Cottage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Gateway Regional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Gibson Area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S PGothic" pitchFamily="34" charset="-128"/>
              </a:rPr>
              <a:t>Graham Hospital</a:t>
            </a:r>
          </a:p>
        </p:txBody>
      </p:sp>
    </p:spTree>
    <p:extLst>
      <p:ext uri="{BB962C8B-B14F-4D97-AF65-F5344CB8AC3E}">
        <p14:creationId xmlns:p14="http://schemas.microsoft.com/office/powerpoint/2010/main" val="1518469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4" name="Title 1"/>
          <p:cNvSpPr txBox="1">
            <a:spLocks/>
          </p:cNvSpPr>
          <p:nvPr/>
        </p:nvSpPr>
        <p:spPr>
          <a:xfrm>
            <a:off x="206021" y="113497"/>
            <a:ext cx="6477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noProof="0" dirty="0" smtClean="0">
                <a:solidFill>
                  <a:srgbClr val="F58466"/>
                </a:solidFill>
                <a:latin typeface="Goudy Old Style" pitchFamily="18" charset="0"/>
              </a:rPr>
              <a:t>Round Robin- to share in Nov.</a:t>
            </a:r>
            <a:endParaRPr kumimoji="0" lang="en-US" sz="36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5" name="Content Placeholder 1"/>
          <p:cNvSpPr txBox="1">
            <a:spLocks/>
          </p:cNvSpPr>
          <p:nvPr/>
        </p:nvSpPr>
        <p:spPr>
          <a:xfrm>
            <a:off x="304800" y="978568"/>
            <a:ext cx="4352002"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Calibri"/>
                <a:ea typeface="MS PGothic" pitchFamily="34" charset="-128"/>
              </a:rPr>
              <a:t>Highland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Park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HSHS Holy Family Greenville</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HSHS St. Elizabeth's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HSHS St. Francis Hospital - Litchfield</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HSHS St. Mary's Hospital - Decatur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Illinois Valley Community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Ingalls Memorial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Iroquois Memorial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Javon Bea Hospital - Riverside</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Katherine Shaw </a:t>
            </a:r>
            <a:r>
              <a:rPr kumimoji="0" lang="en-US" sz="1400" b="0" i="0" u="none" strike="noStrike" kern="1200" cap="none" spc="0" normalizeH="0" baseline="0" noProof="0" dirty="0" err="1">
                <a:ln>
                  <a:noFill/>
                </a:ln>
                <a:solidFill>
                  <a:prstClr val="black"/>
                </a:solidFill>
                <a:effectLst/>
                <a:uLnTx/>
                <a:uFillTx/>
                <a:latin typeface="Calibri"/>
                <a:ea typeface="MS PGothic" pitchFamily="34" charset="-128"/>
              </a:rPr>
              <a:t>Bethea</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 (KSB)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Little Company of Mary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Loyola University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Calibri"/>
                <a:ea typeface="MS PGothic" pitchFamily="34" charset="-128"/>
              </a:rPr>
              <a:t>MacNeal</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Memorial Belleville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Memorial Hospital Carthage Illinois</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Memorial Hospital East</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Memorial Hospital of Carbondale</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Memorial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Mercy Hospital &amp; Medical Center - </a:t>
            </a:r>
            <a:r>
              <a:rPr kumimoji="0" lang="en-US" sz="1400" b="0" i="0" u="none" strike="noStrike" kern="1200" cap="none" spc="0" normalizeH="0" baseline="0" noProof="0" dirty="0" smtClean="0">
                <a:ln>
                  <a:noFill/>
                </a:ln>
                <a:solidFill>
                  <a:prstClr val="black"/>
                </a:solidFill>
                <a:effectLst/>
                <a:uLnTx/>
                <a:uFillTx/>
                <a:latin typeface="Calibri"/>
                <a:ea typeface="MS PGothic" pitchFamily="34" charset="-128"/>
              </a:rPr>
              <a:t>Chicago</a:t>
            </a: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6" name="Content Placeholder 1"/>
          <p:cNvSpPr txBox="1">
            <a:spLocks/>
          </p:cNvSpPr>
          <p:nvPr/>
        </p:nvSpPr>
        <p:spPr>
          <a:xfrm>
            <a:off x="4584139" y="990600"/>
            <a:ext cx="4197764"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Morris Hospital and Health Care Centers</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Mount Sinai </a:t>
            </a:r>
            <a:r>
              <a:rPr kumimoji="0" lang="en-US" sz="1400" b="0" i="0" u="none" strike="noStrike" kern="1200" cap="none" spc="0" normalizeH="0" baseline="0" noProof="0" dirty="0" smtClean="0">
                <a:ln>
                  <a:noFill/>
                </a:ln>
                <a:solidFill>
                  <a:prstClr val="black"/>
                </a:solidFill>
                <a:effectLst/>
                <a:uLnTx/>
                <a:uFillTx/>
                <a:latin typeface="Calibri"/>
                <a:ea typeface="MS PGothic" pitchFamily="34" charset="-128"/>
              </a:rPr>
              <a:t>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Calibri"/>
                <a:ea typeface="MS PGothic" pitchFamily="34" charset="-128"/>
              </a:rPr>
              <a:t>NM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Central DuPage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NM </a:t>
            </a:r>
            <a:r>
              <a:rPr kumimoji="0" lang="en-US" sz="1400" b="0" i="0" u="none" strike="noStrike" kern="1200" cap="none" spc="0" normalizeH="0" baseline="0" noProof="0" dirty="0" err="1">
                <a:ln>
                  <a:noFill/>
                </a:ln>
                <a:solidFill>
                  <a:prstClr val="black"/>
                </a:solidFill>
                <a:effectLst/>
                <a:uLnTx/>
                <a:uFillTx/>
                <a:latin typeface="Calibri"/>
                <a:ea typeface="MS PGothic" pitchFamily="34" charset="-128"/>
              </a:rPr>
              <a:t>Delnor</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NM Huntley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NM </a:t>
            </a:r>
            <a:r>
              <a:rPr kumimoji="0" lang="en-US" sz="1400" b="0" i="0" u="none" strike="noStrike" kern="1200" cap="none" spc="0" normalizeH="0" baseline="0" noProof="0" dirty="0" err="1">
                <a:ln>
                  <a:noFill/>
                </a:ln>
                <a:solidFill>
                  <a:prstClr val="black"/>
                </a:solidFill>
                <a:effectLst/>
                <a:uLnTx/>
                <a:uFillTx/>
                <a:latin typeface="Calibri"/>
                <a:ea typeface="MS PGothic" pitchFamily="34" charset="-128"/>
              </a:rPr>
              <a:t>Kishwaukee</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NM Lake Forest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NM McHenry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Calibri"/>
                <a:ea typeface="MS PGothic" pitchFamily="34" charset="-128"/>
              </a:rPr>
              <a:t>NorthShore</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 University Health System - Evanston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Northwest Community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Northwestern Memorial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Norwegian American Hospital</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OSF Healthcare Sacred Heart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OSF Heart of Mary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OSF St. Anthony Medical Center- Rockford</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OSF St. Elizabeth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OSF St. Francis Medical Center</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rPr>
              <a:t>OSF St. James - John W. Albrecht Medical Center</a:t>
            </a:r>
          </a:p>
        </p:txBody>
      </p:sp>
    </p:spTree>
    <p:extLst>
      <p:ext uri="{BB962C8B-B14F-4D97-AF65-F5344CB8AC3E}">
        <p14:creationId xmlns:p14="http://schemas.microsoft.com/office/powerpoint/2010/main" val="313457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693"/>
            <a:ext cx="6400798" cy="1162050"/>
          </a:xfrm>
        </p:spPr>
        <p:txBody>
          <a:bodyPr/>
          <a:lstStyle/>
          <a:p>
            <a:pPr algn="l"/>
            <a:r>
              <a:rPr lang="en-US" sz="3600" b="1" dirty="0">
                <a:solidFill>
                  <a:srgbClr val="F58466"/>
                </a:solidFill>
                <a:latin typeface="Goudy Old Style" pitchFamily="18" charset="0"/>
              </a:rPr>
              <a:t>U</a:t>
            </a:r>
            <a:r>
              <a:rPr lang="en-US" sz="3600" b="1" dirty="0" smtClean="0">
                <a:solidFill>
                  <a:srgbClr val="F58466"/>
                </a:solidFill>
                <a:latin typeface="Goudy Old Style" pitchFamily="18" charset="0"/>
              </a:rPr>
              <a:t>pcoming </a:t>
            </a:r>
            <a:r>
              <a:rPr lang="en-US" sz="3600" b="1" dirty="0">
                <a:solidFill>
                  <a:srgbClr val="F58466"/>
                </a:solidFill>
                <a:latin typeface="Goudy Old Style" pitchFamily="18" charset="0"/>
              </a:rPr>
              <a:t>B</a:t>
            </a:r>
            <a:r>
              <a:rPr lang="en-US" sz="3600" b="1" dirty="0" smtClean="0">
                <a:solidFill>
                  <a:srgbClr val="F58466"/>
                </a:solidFill>
                <a:latin typeface="Goudy Old Style" pitchFamily="18" charset="0"/>
              </a:rPr>
              <a:t>uprenorphine </a:t>
            </a:r>
            <a:r>
              <a:rPr lang="en-US" sz="3600" b="1" dirty="0">
                <a:solidFill>
                  <a:srgbClr val="F58466"/>
                </a:solidFill>
                <a:latin typeface="Goudy Old Style" pitchFamily="18" charset="0"/>
              </a:rPr>
              <a:t>W</a:t>
            </a:r>
            <a:r>
              <a:rPr lang="en-US" sz="3600" b="1" dirty="0" smtClean="0">
                <a:solidFill>
                  <a:srgbClr val="F58466"/>
                </a:solidFill>
                <a:latin typeface="Goudy Old Style" pitchFamily="18" charset="0"/>
              </a:rPr>
              <a:t>aiver </a:t>
            </a:r>
            <a:r>
              <a:rPr lang="en-US" sz="3600" b="1" dirty="0">
                <a:solidFill>
                  <a:srgbClr val="F58466"/>
                </a:solidFill>
                <a:latin typeface="Goudy Old Style" pitchFamily="18" charset="0"/>
              </a:rPr>
              <a:t>T</a:t>
            </a:r>
            <a:r>
              <a:rPr lang="en-US" sz="3600" b="1" dirty="0" smtClean="0">
                <a:solidFill>
                  <a:srgbClr val="F58466"/>
                </a:solidFill>
                <a:latin typeface="Goudy Old Style" pitchFamily="18" charset="0"/>
              </a:rPr>
              <a:t>raining Opportunities</a:t>
            </a:r>
            <a:endParaRPr lang="en-US" sz="3600" b="1" dirty="0">
              <a:solidFill>
                <a:srgbClr val="F58466"/>
              </a:solidFill>
              <a:latin typeface="Goudy Old Style" pitchFamily="18" charset="0"/>
            </a:endParaRP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 y="1116611"/>
            <a:ext cx="7467600" cy="614947"/>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8" name="Content Placeholder 2"/>
          <p:cNvSpPr txBox="1">
            <a:spLocks/>
          </p:cNvSpPr>
          <p:nvPr/>
        </p:nvSpPr>
        <p:spPr bwMode="auto">
          <a:xfrm>
            <a:off x="6096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7994B"/>
              </a:buClr>
            </a:pPr>
            <a:r>
              <a:rPr lang="en-US" sz="2400" dirty="0" smtClean="0"/>
              <a:t>There are </a:t>
            </a:r>
            <a:r>
              <a:rPr lang="en-US" sz="2400" b="1" dirty="0" smtClean="0"/>
              <a:t>several available remote national trainings</a:t>
            </a:r>
            <a:r>
              <a:rPr lang="en-US" sz="2400" dirty="0" smtClean="0"/>
              <a:t> for ASAM Treatment of OUD Blended Courses for OB providers available via this link: </a:t>
            </a:r>
            <a:r>
              <a:rPr lang="en-US" sz="2400" u="sng" dirty="0">
                <a:hlinkClick r:id="rId4"/>
              </a:rPr>
              <a:t>https://</a:t>
            </a:r>
            <a:r>
              <a:rPr lang="en-US" sz="2400" u="sng" dirty="0" smtClean="0">
                <a:hlinkClick r:id="rId4"/>
              </a:rPr>
              <a:t>www.asam.org/education/live-online-cme/waiver-qualifying-training/ob-gyn-focus</a:t>
            </a:r>
            <a:endParaRPr lang="en-US" sz="2400" u="sng" dirty="0" smtClean="0"/>
          </a:p>
          <a:p>
            <a:pPr>
              <a:buClr>
                <a:srgbClr val="F7994B"/>
              </a:buClr>
            </a:pPr>
            <a:endParaRPr lang="en-US" sz="500" u="sng" dirty="0"/>
          </a:p>
          <a:p>
            <a:pPr>
              <a:buClr>
                <a:srgbClr val="F7994B"/>
              </a:buClr>
            </a:pPr>
            <a:r>
              <a:rPr lang="en-US" sz="2400" u="sng" dirty="0" smtClean="0"/>
              <a:t>NEW</a:t>
            </a:r>
            <a:r>
              <a:rPr lang="en-US" sz="2400" u="sng" dirty="0"/>
              <a:t>: </a:t>
            </a:r>
            <a:r>
              <a:rPr lang="en-US" sz="2400" u="sng" dirty="0">
                <a:hlinkClick r:id="rId5"/>
              </a:rPr>
              <a:t>Moving Beyond the Barriers of Treating Opioid Use Disorder </a:t>
            </a:r>
            <a:r>
              <a:rPr lang="en-US" sz="2400" dirty="0"/>
              <a:t>provides a deeper dive into implementing office-based treatment for opioid use disorder. This case-based, interactive, virtual-live course addresses moving beyond common barriers that prevent DEA-waivered clinicians from successfully treating patients with OUD. Common barriers related to implementing office-based treatment and patient care will be discussed, as well as how to address these barriers.</a:t>
            </a:r>
          </a:p>
          <a:p>
            <a:pPr>
              <a:buClr>
                <a:srgbClr val="F7994B"/>
              </a:buClr>
            </a:pPr>
            <a:endParaRPr lang="en-US" sz="2000" u="sng" dirty="0"/>
          </a:p>
          <a:p>
            <a:pPr>
              <a:buClr>
                <a:srgbClr val="F7994B"/>
              </a:buClr>
            </a:pPr>
            <a:endParaRPr lang="en-US" sz="2000" dirty="0"/>
          </a:p>
          <a:p>
            <a:pPr>
              <a:buClr>
                <a:srgbClr val="F7994B"/>
              </a:buClr>
            </a:pPr>
            <a:endParaRPr lang="en-US" sz="2000" dirty="0" smtClean="0"/>
          </a:p>
          <a:p>
            <a:pPr marL="0" indent="0">
              <a:buFont typeface="Arial" pitchFamily="34" charset="0"/>
              <a:buNone/>
            </a:pPr>
            <a:endParaRPr lang="en-US" sz="2000" dirty="0"/>
          </a:p>
        </p:txBody>
      </p:sp>
    </p:spTree>
    <p:extLst>
      <p:ext uri="{BB962C8B-B14F-4D97-AF65-F5344CB8AC3E}">
        <p14:creationId xmlns:p14="http://schemas.microsoft.com/office/powerpoint/2010/main" val="2233286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8348"/>
            <a:ext cx="6324600" cy="1143000"/>
          </a:xfrm>
        </p:spPr>
        <p:txBody>
          <a:bodyPr/>
          <a:lstStyle/>
          <a:p>
            <a:pPr algn="l"/>
            <a:r>
              <a:rPr lang="en-US" sz="3600" b="1" dirty="0" smtClean="0">
                <a:solidFill>
                  <a:srgbClr val="F58466"/>
                </a:solidFill>
                <a:latin typeface="Goudy Old Style" pitchFamily="18" charset="0"/>
              </a:rPr>
              <a:t> MNO-OB Regional </a:t>
            </a:r>
            <a:r>
              <a:rPr lang="en-US" sz="3600" b="1" dirty="0">
                <a:solidFill>
                  <a:srgbClr val="F58466"/>
                </a:solidFill>
                <a:latin typeface="Goudy Old Style" pitchFamily="18" charset="0"/>
              </a:rPr>
              <a:t>Strategies for Success </a:t>
            </a:r>
            <a:r>
              <a:rPr lang="en-US" sz="3600" b="1" dirty="0" smtClean="0">
                <a:solidFill>
                  <a:srgbClr val="F58466"/>
                </a:solidFill>
                <a:latin typeface="Goudy Old Style" pitchFamily="18" charset="0"/>
              </a:rPr>
              <a:t>Meetings </a:t>
            </a:r>
            <a:r>
              <a:rPr lang="en-US" sz="3600" b="1" dirty="0">
                <a:solidFill>
                  <a:srgbClr val="F58466"/>
                </a:solidFill>
                <a:latin typeface="Goudy Old Style" pitchFamily="18" charset="0"/>
              </a:rPr>
              <a:t>by </a:t>
            </a:r>
            <a:r>
              <a:rPr lang="en-US" sz="3600" b="1" dirty="0" smtClean="0">
                <a:solidFill>
                  <a:srgbClr val="F58466"/>
                </a:solidFill>
                <a:latin typeface="Goudy Old Style" pitchFamily="18" charset="0"/>
              </a:rPr>
              <a:t>Network</a:t>
            </a:r>
            <a:endParaRPr lang="en-US" sz="36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898989"/>
              </a:solidFill>
              <a:effectLst/>
              <a:uLnTx/>
              <a:uFillTx/>
              <a:latin typeface="Arial" charset="0"/>
              <a:ea typeface="MS PGothic"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188497189"/>
              </p:ext>
            </p:extLst>
          </p:nvPr>
        </p:nvGraphicFramePr>
        <p:xfrm>
          <a:off x="140960" y="1783582"/>
          <a:ext cx="8878824" cy="4886293"/>
        </p:xfrm>
        <a:graphic>
          <a:graphicData uri="http://schemas.openxmlformats.org/drawingml/2006/table">
            <a:tbl>
              <a:tblPr firstRow="1" bandRow="1">
                <a:tableStyleId>{10A1B5D5-9B99-4C35-A422-299274C87663}</a:tableStyleId>
              </a:tblPr>
              <a:tblGrid>
                <a:gridCol w="2526040">
                  <a:extLst>
                    <a:ext uri="{9D8B030D-6E8A-4147-A177-3AD203B41FA5}">
                      <a16:colId xmlns:a16="http://schemas.microsoft.com/office/drawing/2014/main" val="20000"/>
                    </a:ext>
                  </a:extLst>
                </a:gridCol>
                <a:gridCol w="1859986">
                  <a:extLst>
                    <a:ext uri="{9D8B030D-6E8A-4147-A177-3AD203B41FA5}">
                      <a16:colId xmlns:a16="http://schemas.microsoft.com/office/drawing/2014/main" val="20001"/>
                    </a:ext>
                  </a:extLst>
                </a:gridCol>
                <a:gridCol w="2669274">
                  <a:extLst>
                    <a:ext uri="{9D8B030D-6E8A-4147-A177-3AD203B41FA5}">
                      <a16:colId xmlns:a16="http://schemas.microsoft.com/office/drawing/2014/main" val="20002"/>
                    </a:ext>
                  </a:extLst>
                </a:gridCol>
                <a:gridCol w="1823524">
                  <a:extLst>
                    <a:ext uri="{9D8B030D-6E8A-4147-A177-3AD203B41FA5}">
                      <a16:colId xmlns:a16="http://schemas.microsoft.com/office/drawing/2014/main" val="20003"/>
                    </a:ext>
                  </a:extLst>
                </a:gridCol>
              </a:tblGrid>
              <a:tr h="525905">
                <a:tc>
                  <a:txBody>
                    <a:bodyPr/>
                    <a:lstStyle/>
                    <a:p>
                      <a:pPr algn="ctr"/>
                      <a:r>
                        <a:rPr lang="en-US" sz="2400" dirty="0"/>
                        <a:t>Team</a:t>
                      </a:r>
                      <a:endParaRPr lang="en-US" sz="2400" b="0" dirty="0"/>
                    </a:p>
                  </a:txBody>
                  <a:tcPr anchor="ctr"/>
                </a:tc>
                <a:tc>
                  <a:txBody>
                    <a:bodyPr/>
                    <a:lstStyle/>
                    <a:p>
                      <a:pPr algn="ctr"/>
                      <a:r>
                        <a:rPr lang="en-US" sz="2400" dirty="0"/>
                        <a:t>Date</a:t>
                      </a:r>
                      <a:endParaRPr lang="en-US" sz="2400" b="1" dirty="0"/>
                    </a:p>
                  </a:txBody>
                  <a:tcPr anchor="ctr">
                    <a:lnR w="12700" cap="flat" cmpd="sng" algn="ctr">
                      <a:solidFill>
                        <a:schemeClr val="tx1"/>
                      </a:solidFill>
                      <a:prstDash val="solid"/>
                      <a:round/>
                      <a:headEnd type="none" w="med" len="med"/>
                      <a:tailEnd type="none" w="med" len="med"/>
                    </a:lnR>
                  </a:tcPr>
                </a:tc>
                <a:tc>
                  <a:txBody>
                    <a:bodyPr/>
                    <a:lstStyle/>
                    <a:p>
                      <a:pPr algn="ctr"/>
                      <a:r>
                        <a:rPr lang="en-US" sz="2400" dirty="0"/>
                        <a:t>Team </a:t>
                      </a:r>
                      <a:endParaRPr lang="en-US" sz="2400" b="1" dirty="0"/>
                    </a:p>
                  </a:txBody>
                  <a:tcPr anchor="ctr">
                    <a:lnL w="12700" cap="flat" cmpd="sng" algn="ctr">
                      <a:solidFill>
                        <a:schemeClr val="tx1"/>
                      </a:solidFill>
                      <a:prstDash val="solid"/>
                      <a:round/>
                      <a:headEnd type="none" w="med" len="med"/>
                      <a:tailEnd type="none" w="med" len="med"/>
                    </a:lnL>
                  </a:tcPr>
                </a:tc>
                <a:tc>
                  <a:txBody>
                    <a:bodyPr/>
                    <a:lstStyle/>
                    <a:p>
                      <a:pPr algn="ctr"/>
                      <a:r>
                        <a:rPr lang="en-US" sz="2400" dirty="0"/>
                        <a:t>Date</a:t>
                      </a:r>
                      <a:endParaRPr lang="en-US" sz="2400" b="1" dirty="0"/>
                    </a:p>
                  </a:txBody>
                  <a:tcPr anchor="ctr"/>
                </a:tc>
                <a:extLst>
                  <a:ext uri="{0D108BD9-81ED-4DB2-BD59-A6C34878D82A}">
                    <a16:rowId xmlns:a16="http://schemas.microsoft.com/office/drawing/2014/main" val="10000"/>
                  </a:ext>
                </a:extLst>
              </a:tr>
              <a:tr h="525905">
                <a:tc>
                  <a:txBody>
                    <a:bodyPr/>
                    <a:lstStyle/>
                    <a:p>
                      <a:pPr algn="l"/>
                      <a:r>
                        <a:rPr lang="en-US" sz="2000" b="0" dirty="0" smtClean="0">
                          <a:solidFill>
                            <a:schemeClr val="tx1"/>
                          </a:solidFill>
                          <a:latin typeface="+mj-lt"/>
                        </a:rPr>
                        <a:t>Northwestern</a:t>
                      </a:r>
                      <a:r>
                        <a:rPr lang="en-US" sz="2000" b="0" baseline="0" dirty="0" smtClean="0">
                          <a:solidFill>
                            <a:schemeClr val="tx1"/>
                          </a:solidFill>
                          <a:latin typeface="+mj-lt"/>
                        </a:rPr>
                        <a:t> Network </a:t>
                      </a:r>
                      <a:endParaRPr lang="en-US" sz="2000" b="0" dirty="0">
                        <a:solidFill>
                          <a:schemeClr val="tx1"/>
                        </a:solidFill>
                        <a:latin typeface="+mj-lt"/>
                      </a:endParaRPr>
                    </a:p>
                  </a:txBody>
                  <a:tcPr/>
                </a:tc>
                <a:tc>
                  <a:txBody>
                    <a:bodyPr/>
                    <a:lstStyle/>
                    <a:p>
                      <a:pPr algn="ctr"/>
                      <a:r>
                        <a:rPr lang="en-US" sz="2000" dirty="0" smtClean="0">
                          <a:latin typeface="+mj-lt"/>
                        </a:rPr>
                        <a:t>Complete</a:t>
                      </a:r>
                      <a:r>
                        <a:rPr lang="en-US" sz="2000" baseline="0" dirty="0" smtClean="0">
                          <a:latin typeface="+mj-lt"/>
                        </a:rPr>
                        <a:t>d </a:t>
                      </a:r>
                    </a:p>
                    <a:p>
                      <a:pPr algn="ctr"/>
                      <a:r>
                        <a:rPr lang="en-US" sz="2000" baseline="0" dirty="0" smtClean="0">
                          <a:latin typeface="+mj-lt"/>
                        </a:rPr>
                        <a:t>(July 17, 2020) </a:t>
                      </a:r>
                      <a:endParaRPr lang="en-US" sz="2000" dirty="0">
                        <a:latin typeface="+mj-lt"/>
                      </a:endParaRPr>
                    </a:p>
                  </a:txBody>
                  <a:tcPr>
                    <a:lnR w="12700" cap="flat" cmpd="sng" algn="ctr">
                      <a:solidFill>
                        <a:schemeClr val="tx1"/>
                      </a:solidFill>
                      <a:prstDash val="solid"/>
                      <a:round/>
                      <a:headEnd type="none" w="med" len="med"/>
                      <a:tailEnd type="none" w="med" len="med"/>
                    </a:lnR>
                  </a:tcPr>
                </a:tc>
                <a:tc>
                  <a:txBody>
                    <a:bodyPr/>
                    <a:lstStyle/>
                    <a:p>
                      <a:pPr algn="l"/>
                      <a:r>
                        <a:rPr lang="en-US" sz="2000" dirty="0" smtClean="0">
                          <a:solidFill>
                            <a:schemeClr val="tx1"/>
                          </a:solidFill>
                        </a:rPr>
                        <a:t>St. Francis Network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smtClean="0"/>
                        <a:t>September 2, 2020</a:t>
                      </a:r>
                      <a:endParaRPr lang="en-US" sz="2000" dirty="0"/>
                    </a:p>
                  </a:txBody>
                  <a:tcPr anchor="ctr"/>
                </a:tc>
                <a:extLst>
                  <a:ext uri="{0D108BD9-81ED-4DB2-BD59-A6C34878D82A}">
                    <a16:rowId xmlns:a16="http://schemas.microsoft.com/office/drawing/2014/main" val="10001"/>
                  </a:ext>
                </a:extLst>
              </a:tr>
              <a:tr h="525905">
                <a:tc>
                  <a:txBody>
                    <a:bodyPr/>
                    <a:lstStyle/>
                    <a:p>
                      <a:pPr algn="l"/>
                      <a:r>
                        <a:rPr lang="en-US" sz="2000" dirty="0" smtClean="0">
                          <a:solidFill>
                            <a:schemeClr val="tx1"/>
                          </a:solidFill>
                          <a:latin typeface="+mj-lt"/>
                        </a:rPr>
                        <a:t>UIC Network </a:t>
                      </a:r>
                      <a:endParaRPr lang="en-US" sz="2000" dirty="0">
                        <a:solidFill>
                          <a:schemeClr val="tx1"/>
                        </a:solidFill>
                        <a:latin typeface="+mj-lt"/>
                      </a:endParaRPr>
                    </a:p>
                  </a:txBody>
                  <a:tcPr anchor="ctr"/>
                </a:tc>
                <a:tc>
                  <a:txBody>
                    <a:bodyPr/>
                    <a:lstStyle/>
                    <a:p>
                      <a:pPr algn="ctr"/>
                      <a:r>
                        <a:rPr lang="en-US" sz="2000" dirty="0" smtClean="0">
                          <a:latin typeface="+mj-lt"/>
                        </a:rPr>
                        <a:t>September 18, 2020</a:t>
                      </a:r>
                      <a:endParaRPr lang="en-US" sz="2000" dirty="0">
                        <a:latin typeface="+mj-lt"/>
                      </a:endParaRPr>
                    </a:p>
                  </a:txBody>
                  <a:tcPr anchor="ctr">
                    <a:lnR w="12700" cap="flat" cmpd="sng" algn="ctr">
                      <a:solidFill>
                        <a:schemeClr val="tx1"/>
                      </a:solidFill>
                      <a:prstDash val="solid"/>
                      <a:round/>
                      <a:headEnd type="none" w="med" len="med"/>
                      <a:tailEnd type="none" w="med" len="med"/>
                    </a:lnR>
                  </a:tcPr>
                </a:tc>
                <a:tc>
                  <a:txBody>
                    <a:bodyPr/>
                    <a:lstStyle/>
                    <a:p>
                      <a:pPr algn="l"/>
                      <a:r>
                        <a:rPr lang="en-US" sz="2000" dirty="0" smtClean="0">
                          <a:solidFill>
                            <a:schemeClr val="tx1"/>
                          </a:solidFill>
                        </a:rPr>
                        <a:t>St.</a:t>
                      </a:r>
                      <a:r>
                        <a:rPr lang="en-US" sz="2000" baseline="0" dirty="0" smtClean="0">
                          <a:solidFill>
                            <a:schemeClr val="tx1"/>
                          </a:solidFill>
                        </a:rPr>
                        <a:t> John’s Network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smtClean="0"/>
                        <a:t>October 24, 2020</a:t>
                      </a:r>
                      <a:endParaRPr lang="en-US" sz="2000" dirty="0"/>
                    </a:p>
                  </a:txBody>
                  <a:tcPr anchor="ctr"/>
                </a:tc>
                <a:extLst>
                  <a:ext uri="{0D108BD9-81ED-4DB2-BD59-A6C34878D82A}">
                    <a16:rowId xmlns:a16="http://schemas.microsoft.com/office/drawing/2014/main" val="1470069823"/>
                  </a:ext>
                </a:extLst>
              </a:tr>
              <a:tr h="946628">
                <a:tc>
                  <a:txBody>
                    <a:bodyPr/>
                    <a:lstStyle/>
                    <a:p>
                      <a:pPr algn="l"/>
                      <a:r>
                        <a:rPr lang="en-US" sz="2000" b="0" dirty="0" smtClean="0">
                          <a:solidFill>
                            <a:schemeClr val="tx1"/>
                          </a:solidFill>
                          <a:latin typeface="+mj-lt"/>
                        </a:rPr>
                        <a:t>Loyola</a:t>
                      </a:r>
                      <a:r>
                        <a:rPr lang="en-US" sz="2000" b="0" baseline="0" dirty="0" smtClean="0">
                          <a:solidFill>
                            <a:schemeClr val="tx1"/>
                          </a:solidFill>
                          <a:latin typeface="+mj-lt"/>
                        </a:rPr>
                        <a:t> Network </a:t>
                      </a:r>
                      <a:endParaRPr lang="en-US" sz="2000" b="0" dirty="0">
                        <a:solidFill>
                          <a:schemeClr val="tx1"/>
                        </a:solidFill>
                        <a:latin typeface="+mj-lt"/>
                      </a:endParaRPr>
                    </a:p>
                  </a:txBody>
                  <a:tcPr anchor="ctr"/>
                </a:tc>
                <a:tc>
                  <a:txBody>
                    <a:bodyPr/>
                    <a:lstStyle/>
                    <a:p>
                      <a:pPr algn="ctr"/>
                      <a:r>
                        <a:rPr lang="en-US" sz="2000" dirty="0" smtClean="0">
                          <a:latin typeface="+mj-lt"/>
                        </a:rPr>
                        <a:t>September 8, 2020</a:t>
                      </a:r>
                      <a:endParaRPr lang="en-US" sz="2000" dirty="0">
                        <a:latin typeface="+mj-lt"/>
                      </a:endParaRPr>
                    </a:p>
                  </a:txBody>
                  <a:tcPr anchor="ctr">
                    <a:lnR w="12700" cap="flat" cmpd="sng" algn="ctr">
                      <a:solidFill>
                        <a:schemeClr val="tx1"/>
                      </a:solidFill>
                      <a:prstDash val="solid"/>
                      <a:round/>
                      <a:headEnd type="none" w="med" len="med"/>
                      <a:tailEnd type="none" w="med" len="med"/>
                    </a:lnR>
                  </a:tcPr>
                </a:tc>
                <a:tc>
                  <a:txBody>
                    <a:bodyPr/>
                    <a:lstStyle/>
                    <a:p>
                      <a:pPr algn="l"/>
                      <a:r>
                        <a:rPr lang="en-US" sz="2000" dirty="0" smtClean="0">
                          <a:solidFill>
                            <a:schemeClr val="tx1"/>
                          </a:solidFill>
                        </a:rPr>
                        <a:t>Stroger</a:t>
                      </a:r>
                      <a:r>
                        <a:rPr lang="en-US" sz="2000" baseline="0" dirty="0" smtClean="0">
                          <a:solidFill>
                            <a:schemeClr val="tx1"/>
                          </a:solidFill>
                        </a:rPr>
                        <a:t> Network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smtClean="0"/>
                        <a:t>Completed (August 19, 2020)</a:t>
                      </a:r>
                      <a:endParaRPr lang="en-US" sz="2000" dirty="0"/>
                    </a:p>
                  </a:txBody>
                  <a:tcPr anchor="ctr"/>
                </a:tc>
                <a:extLst>
                  <a:ext uri="{0D108BD9-81ED-4DB2-BD59-A6C34878D82A}">
                    <a16:rowId xmlns:a16="http://schemas.microsoft.com/office/drawing/2014/main" val="10002"/>
                  </a:ext>
                </a:extLst>
              </a:tr>
              <a:tr h="841447">
                <a:tc>
                  <a:txBody>
                    <a:bodyPr/>
                    <a:lstStyle/>
                    <a:p>
                      <a:pPr algn="l"/>
                      <a:r>
                        <a:rPr lang="en-US" sz="2000" dirty="0" err="1" smtClean="0">
                          <a:solidFill>
                            <a:schemeClr val="tx1"/>
                          </a:solidFill>
                          <a:latin typeface="+mj-lt"/>
                        </a:rPr>
                        <a:t>UChicago</a:t>
                      </a:r>
                      <a:r>
                        <a:rPr lang="en-US" sz="2000" baseline="0" dirty="0" smtClean="0">
                          <a:solidFill>
                            <a:schemeClr val="tx1"/>
                          </a:solidFill>
                          <a:latin typeface="+mj-lt"/>
                        </a:rPr>
                        <a:t> </a:t>
                      </a:r>
                      <a:r>
                        <a:rPr lang="en-US" sz="2000" dirty="0" smtClean="0">
                          <a:solidFill>
                            <a:schemeClr val="tx1"/>
                          </a:solidFill>
                          <a:latin typeface="+mj-lt"/>
                        </a:rPr>
                        <a:t>Network </a:t>
                      </a:r>
                      <a:endParaRPr lang="en-US" sz="2000" dirty="0">
                        <a:solidFill>
                          <a:schemeClr val="tx1"/>
                        </a:solidFill>
                        <a:latin typeface="+mj-lt"/>
                      </a:endParaRPr>
                    </a:p>
                  </a:txBody>
                  <a:tcPr anchor="ctr"/>
                </a:tc>
                <a:tc>
                  <a:txBody>
                    <a:bodyPr/>
                    <a:lstStyle/>
                    <a:p>
                      <a:pPr algn="ctr"/>
                      <a:r>
                        <a:rPr lang="en-US" sz="2000" dirty="0" smtClean="0">
                          <a:latin typeface="+mj-lt"/>
                        </a:rPr>
                        <a:t>Completed (August 18, 2020)</a:t>
                      </a:r>
                      <a:endParaRPr lang="en-US" sz="2000" dirty="0">
                        <a:latin typeface="+mj-lt"/>
                      </a:endParaRPr>
                    </a:p>
                  </a:txBody>
                  <a:tcPr anchor="ctr">
                    <a:lnR w="12700" cap="flat" cmpd="sng" algn="ctr">
                      <a:solidFill>
                        <a:schemeClr val="tx1"/>
                      </a:solidFill>
                      <a:prstDash val="solid"/>
                      <a:round/>
                      <a:headEnd type="none" w="med" len="med"/>
                      <a:tailEnd type="none" w="med" len="med"/>
                    </a:lnR>
                  </a:tcPr>
                </a:tc>
                <a:tc>
                  <a:txBody>
                    <a:bodyPr/>
                    <a:lstStyle/>
                    <a:p>
                      <a:pPr algn="l"/>
                      <a:r>
                        <a:rPr lang="en-US" sz="2000" dirty="0">
                          <a:solidFill>
                            <a:schemeClr val="tx1"/>
                          </a:solidFill>
                        </a:rPr>
                        <a:t>Rush </a:t>
                      </a:r>
                      <a:r>
                        <a:rPr lang="en-US" sz="2000" dirty="0" smtClean="0">
                          <a:solidFill>
                            <a:schemeClr val="tx1"/>
                          </a:solidFill>
                        </a:rPr>
                        <a:t>Network</a:t>
                      </a:r>
                      <a:r>
                        <a:rPr lang="en-US" sz="2000" baseline="0" dirty="0" smtClean="0">
                          <a:solidFill>
                            <a:schemeClr val="tx1"/>
                          </a:solidFill>
                        </a:rPr>
                        <a:t>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smtClean="0"/>
                        <a:t>Being Scheduled</a:t>
                      </a:r>
                      <a:endParaRPr lang="en-US" sz="2000" dirty="0"/>
                    </a:p>
                  </a:txBody>
                  <a:tcPr anchor="ctr"/>
                </a:tc>
                <a:extLst>
                  <a:ext uri="{0D108BD9-81ED-4DB2-BD59-A6C34878D82A}">
                    <a16:rowId xmlns:a16="http://schemas.microsoft.com/office/drawing/2014/main" val="2075419541"/>
                  </a:ext>
                </a:extLst>
              </a:tr>
              <a:tr h="946628">
                <a:tc>
                  <a:txBody>
                    <a:bodyPr/>
                    <a:lstStyle/>
                    <a:p>
                      <a:pPr algn="l"/>
                      <a:r>
                        <a:rPr lang="en-US" sz="2000" dirty="0" smtClean="0">
                          <a:latin typeface="+mj-lt"/>
                        </a:rPr>
                        <a:t>Cardinal</a:t>
                      </a:r>
                      <a:r>
                        <a:rPr lang="en-US" sz="2000" baseline="0" dirty="0" smtClean="0">
                          <a:latin typeface="+mj-lt"/>
                        </a:rPr>
                        <a:t> </a:t>
                      </a:r>
                      <a:r>
                        <a:rPr lang="en-US" sz="2000" baseline="0" dirty="0" err="1" smtClean="0">
                          <a:latin typeface="+mj-lt"/>
                        </a:rPr>
                        <a:t>Glennon</a:t>
                      </a:r>
                      <a:r>
                        <a:rPr lang="en-US" sz="2000" baseline="0" dirty="0" smtClean="0">
                          <a:latin typeface="+mj-lt"/>
                        </a:rPr>
                        <a:t> Network </a:t>
                      </a:r>
                      <a:endParaRPr lang="en-US" sz="2000" dirty="0">
                        <a:latin typeface="+mj-lt"/>
                      </a:endParaRPr>
                    </a:p>
                  </a:txBody>
                  <a:tcPr/>
                </a:tc>
                <a:tc>
                  <a:txBody>
                    <a:bodyPr/>
                    <a:lstStyle/>
                    <a:p>
                      <a:pPr algn="ctr"/>
                      <a:r>
                        <a:rPr lang="en-US" sz="2000" dirty="0" smtClean="0">
                          <a:latin typeface="+mj-lt"/>
                        </a:rPr>
                        <a:t>August 26, 2020</a:t>
                      </a:r>
                      <a:endParaRPr lang="en-US" sz="2000" dirty="0">
                        <a:latin typeface="+mj-lt"/>
                      </a:endParaRPr>
                    </a:p>
                  </a:txBody>
                  <a:tcPr>
                    <a:lnR w="12700" cap="flat" cmpd="sng" algn="ctr">
                      <a:solidFill>
                        <a:schemeClr val="tx1"/>
                      </a:solidFill>
                      <a:prstDash val="solid"/>
                      <a:round/>
                      <a:headEnd type="none" w="med" len="med"/>
                      <a:tailEnd type="none" w="med" len="med"/>
                    </a:lnR>
                  </a:tcPr>
                </a:tc>
                <a:tc>
                  <a:txBody>
                    <a:bodyPr/>
                    <a:lstStyle/>
                    <a:p>
                      <a:pPr algn="l"/>
                      <a:r>
                        <a:rPr lang="en-US" sz="2000" dirty="0" smtClean="0">
                          <a:solidFill>
                            <a:schemeClr val="tx1"/>
                          </a:solidFill>
                        </a:rPr>
                        <a:t>Rockford Network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smtClean="0"/>
                        <a:t>Being Scheduled</a:t>
                      </a:r>
                      <a:endParaRPr lang="en-US" sz="2000" dirty="0"/>
                    </a:p>
                  </a:txBody>
                  <a:tcPr anchor="ctr"/>
                </a:tc>
                <a:extLst>
                  <a:ext uri="{0D108BD9-81ED-4DB2-BD59-A6C34878D82A}">
                    <a16:rowId xmlns:a16="http://schemas.microsoft.com/office/drawing/2014/main" val="1486299045"/>
                  </a:ext>
                </a:extLst>
              </a:tr>
            </a:tbl>
          </a:graphicData>
        </a:graphic>
      </p:graphicFrame>
    </p:spTree>
    <p:extLst>
      <p:ext uri="{BB962C8B-B14F-4D97-AF65-F5344CB8AC3E}">
        <p14:creationId xmlns:p14="http://schemas.microsoft.com/office/powerpoint/2010/main" val="565354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408"/>
            <a:ext cx="7239000" cy="1143000"/>
          </a:xfrm>
          <a:noFill/>
        </p:spPr>
        <p:txBody>
          <a:bodyPr/>
          <a:lstStyle/>
          <a:p>
            <a:pPr algn="l"/>
            <a:r>
              <a:rPr lang="en-US" sz="3200" b="1" dirty="0">
                <a:solidFill>
                  <a:srgbClr val="F58466"/>
                </a:solidFill>
                <a:latin typeface="Goudy Old Style" pitchFamily="18" charset="0"/>
              </a:rPr>
              <a:t>Upcoming </a:t>
            </a:r>
            <a:r>
              <a:rPr lang="en-US" sz="3200" b="1" dirty="0" smtClean="0">
                <a:solidFill>
                  <a:srgbClr val="F58466"/>
                </a:solidFill>
                <a:latin typeface="Goudy Old Style" pitchFamily="18" charset="0"/>
              </a:rPr>
              <a:t>MNO-OB Teams Calls</a:t>
            </a:r>
            <a:endParaRPr lang="en-US" sz="3200" b="1" dirty="0">
              <a:solidFill>
                <a:srgbClr val="F58466"/>
              </a:solidFill>
              <a:latin typeface="Goudy Old Style" pitchFamily="18" charset="0"/>
            </a:endParaRPr>
          </a:p>
        </p:txBody>
      </p:sp>
      <p:graphicFrame>
        <p:nvGraphicFramePr>
          <p:cNvPr id="5" name="Content Placeholder 4"/>
          <p:cNvGraphicFramePr>
            <a:graphicFrameLocks noGrp="1"/>
          </p:cNvGraphicFramePr>
          <p:nvPr>
            <p:ph idx="1"/>
            <p:extLst/>
          </p:nvPr>
        </p:nvGraphicFramePr>
        <p:xfrm>
          <a:off x="0" y="1726238"/>
          <a:ext cx="9144000" cy="4132344"/>
        </p:xfrm>
        <a:graphic>
          <a:graphicData uri="http://schemas.openxmlformats.org/drawingml/2006/table">
            <a:tbl>
              <a:tblPr firstRow="1" bandRow="1">
                <a:tableStyleId>{5C22544A-7EE6-4342-B048-85BDC9FD1C3A}</a:tableStyleId>
              </a:tblPr>
              <a:tblGrid>
                <a:gridCol w="2348233">
                  <a:extLst>
                    <a:ext uri="{9D8B030D-6E8A-4147-A177-3AD203B41FA5}">
                      <a16:colId xmlns:a16="http://schemas.microsoft.com/office/drawing/2014/main" val="20000"/>
                    </a:ext>
                  </a:extLst>
                </a:gridCol>
                <a:gridCol w="6795767">
                  <a:extLst>
                    <a:ext uri="{9D8B030D-6E8A-4147-A177-3AD203B41FA5}">
                      <a16:colId xmlns:a16="http://schemas.microsoft.com/office/drawing/2014/main" val="20002"/>
                    </a:ext>
                  </a:extLst>
                </a:gridCol>
              </a:tblGrid>
              <a:tr h="664389">
                <a:tc>
                  <a:txBody>
                    <a:bodyPr/>
                    <a:lstStyle/>
                    <a:p>
                      <a:r>
                        <a:rPr lang="en-US" sz="2000" dirty="0" smtClean="0"/>
                        <a:t>Date</a:t>
                      </a:r>
                      <a:endParaRPr lang="en-US" sz="2000" dirty="0"/>
                    </a:p>
                  </a:txBody>
                  <a:tcPr/>
                </a:tc>
                <a:tc>
                  <a:txBody>
                    <a:bodyPr/>
                    <a:lstStyle/>
                    <a:p>
                      <a:r>
                        <a:rPr lang="en-US" sz="2000" dirty="0" smtClean="0"/>
                        <a:t>Topic</a:t>
                      </a:r>
                      <a:endParaRPr lang="en-US" sz="2000" dirty="0"/>
                    </a:p>
                  </a:txBody>
                  <a:tcPr/>
                </a:tc>
                <a:extLst>
                  <a:ext uri="{0D108BD9-81ED-4DB2-BD59-A6C34878D82A}">
                    <a16:rowId xmlns:a16="http://schemas.microsoft.com/office/drawing/2014/main" val="10000"/>
                  </a:ext>
                </a:extLst>
              </a:tr>
              <a:tr h="1155985">
                <a:tc>
                  <a:txBody>
                    <a:bodyPr/>
                    <a:lstStyle/>
                    <a:p>
                      <a:r>
                        <a:rPr lang="en-US" sz="2000" dirty="0" smtClean="0"/>
                        <a:t>September</a:t>
                      </a:r>
                      <a:r>
                        <a:rPr lang="en-US" sz="2000" baseline="0" dirty="0" smtClean="0"/>
                        <a:t> 28, 2020</a:t>
                      </a:r>
                      <a:endParaRPr lang="en-US" sz="2000" dirty="0"/>
                    </a:p>
                  </a:txBody>
                  <a:tcPr/>
                </a:tc>
                <a:tc>
                  <a:txBody>
                    <a:bodyPr/>
                    <a:lstStyle/>
                    <a:p>
                      <a:r>
                        <a:rPr lang="en-US" sz="2000" baseline="0" dirty="0" smtClean="0"/>
                        <a:t>Sharing progress towards implementation of strategies to cross the finish line</a:t>
                      </a:r>
                    </a:p>
                  </a:txBody>
                  <a:tcPr/>
                </a:tc>
                <a:extLst>
                  <a:ext uri="{0D108BD9-81ED-4DB2-BD59-A6C34878D82A}">
                    <a16:rowId xmlns:a16="http://schemas.microsoft.com/office/drawing/2014/main" val="969825752"/>
                  </a:ext>
                </a:extLst>
              </a:tr>
              <a:tr h="1155985">
                <a:tc>
                  <a:txBody>
                    <a:bodyPr/>
                    <a:lstStyle/>
                    <a:p>
                      <a:r>
                        <a:rPr lang="en-US" sz="2000" dirty="0" smtClean="0"/>
                        <a:t>October 2020</a:t>
                      </a:r>
                      <a:endParaRPr lang="en-US" sz="2000" dirty="0"/>
                    </a:p>
                  </a:txBody>
                  <a:tcPr/>
                </a:tc>
                <a:tc>
                  <a:txBody>
                    <a:bodyPr/>
                    <a:lstStyle/>
                    <a:p>
                      <a:r>
                        <a:rPr lang="en-US" sz="2000" baseline="0" dirty="0" smtClean="0"/>
                        <a:t>No Teams Call… 2020 Annual Conference</a:t>
                      </a:r>
                    </a:p>
                  </a:txBody>
                  <a:tcPr/>
                </a:tc>
                <a:extLst>
                  <a:ext uri="{0D108BD9-81ED-4DB2-BD59-A6C34878D82A}">
                    <a16:rowId xmlns:a16="http://schemas.microsoft.com/office/drawing/2014/main" val="1659603524"/>
                  </a:ext>
                </a:extLst>
              </a:tr>
              <a:tr h="1155985">
                <a:tc>
                  <a:txBody>
                    <a:bodyPr/>
                    <a:lstStyle/>
                    <a:p>
                      <a:r>
                        <a:rPr lang="en-US" sz="2000" dirty="0" smtClean="0"/>
                        <a:t>Nov/Dec</a:t>
                      </a:r>
                      <a:r>
                        <a:rPr lang="en-US" sz="2000" baseline="0" dirty="0" smtClean="0"/>
                        <a:t> 2020</a:t>
                      </a:r>
                      <a:endParaRPr lang="en-US" sz="2000" dirty="0"/>
                    </a:p>
                  </a:txBody>
                  <a:tcPr/>
                </a:tc>
                <a:tc>
                  <a:txBody>
                    <a:bodyPr/>
                    <a:lstStyle/>
                    <a:p>
                      <a:r>
                        <a:rPr lang="en-US" sz="2000" baseline="0" dirty="0" smtClean="0"/>
                        <a:t>Sustaining the Gains</a:t>
                      </a:r>
                      <a:r>
                        <a:rPr lang="en-US" sz="2000" baseline="0" dirty="0" smtClean="0">
                          <a:sym typeface="Wingdings" panose="05000000000000000000" pitchFamily="2" charset="2"/>
                        </a:rPr>
                        <a:t> Preparing for Sustainability</a:t>
                      </a:r>
                      <a:endParaRPr lang="en-US" sz="2000" baseline="0" dirty="0" smtClean="0"/>
                    </a:p>
                  </a:txBody>
                  <a:tcPr/>
                </a:tc>
                <a:extLst>
                  <a:ext uri="{0D108BD9-81ED-4DB2-BD59-A6C34878D82A}">
                    <a16:rowId xmlns:a16="http://schemas.microsoft.com/office/drawing/2014/main" val="2612570919"/>
                  </a:ext>
                </a:extLst>
              </a:tr>
            </a:tbl>
          </a:graphicData>
        </a:graphic>
      </p:graphicFrame>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36</a:t>
            </a:fld>
            <a:endParaRPr lang="en-US" altLang="en-US"/>
          </a:p>
        </p:txBody>
      </p:sp>
    </p:spTree>
    <p:extLst>
      <p:ext uri="{BB962C8B-B14F-4D97-AF65-F5344CB8AC3E}">
        <p14:creationId xmlns:p14="http://schemas.microsoft.com/office/powerpoint/2010/main" val="339632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58466"/>
                </a:solidFill>
                <a:latin typeface="Goudy Old Style" pitchFamily="18" charset="0"/>
              </a:rPr>
              <a:t>Promoting vaginal birth</a:t>
            </a:r>
            <a:br>
              <a:rPr lang="en-US" dirty="0" smtClean="0">
                <a:solidFill>
                  <a:srgbClr val="F58466"/>
                </a:solidFill>
                <a:latin typeface="Goudy Old Style" pitchFamily="18" charset="0"/>
              </a:rPr>
            </a:br>
            <a:r>
              <a:rPr lang="en-US" dirty="0" smtClean="0">
                <a:solidFill>
                  <a:srgbClr val="F58466"/>
                </a:solidFill>
                <a:latin typeface="Goudy Old Style" pitchFamily="18" charset="0"/>
              </a:rPr>
              <a:t>(PVB)</a:t>
            </a:r>
            <a:endParaRPr lang="en-US" dirty="0">
              <a:solidFill>
                <a:srgbClr val="F58466"/>
              </a:solidFill>
              <a:latin typeface="Goudy Old Style" pitchFamily="18" charset="0"/>
            </a:endParaRP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37</a:t>
            </a:fld>
            <a:endParaRPr lang="en-US" altLang="en-US"/>
          </a:p>
        </p:txBody>
      </p:sp>
    </p:spTree>
    <p:extLst>
      <p:ext uri="{BB962C8B-B14F-4D97-AF65-F5344CB8AC3E}">
        <p14:creationId xmlns:p14="http://schemas.microsoft.com/office/powerpoint/2010/main" val="2716405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7"/>
            <a:ext cx="8229600" cy="1143000"/>
          </a:xfrm>
        </p:spPr>
        <p:txBody>
          <a:bodyPr/>
          <a:lstStyle/>
          <a:p>
            <a:pPr algn="l">
              <a:defRPr/>
            </a:pPr>
            <a:r>
              <a:rPr lang="en-US" sz="3200" b="1" dirty="0">
                <a:solidFill>
                  <a:srgbClr val="F58466"/>
                </a:solidFill>
                <a:latin typeface="Goudy Old Style" pitchFamily="18" charset="0"/>
              </a:rPr>
              <a:t>IDPH PVB Initiative Letter of Support </a:t>
            </a:r>
            <a:r>
              <a:rPr lang="en-US" sz="3200" b="1" dirty="0" smtClean="0">
                <a:solidFill>
                  <a:srgbClr val="F58466"/>
                </a:solidFill>
                <a:latin typeface="Goudy Old Style" pitchFamily="18" charset="0"/>
              </a:rPr>
              <a:t/>
            </a:r>
            <a:br>
              <a:rPr lang="en-US" sz="3200" b="1" dirty="0" smtClean="0">
                <a:solidFill>
                  <a:srgbClr val="F58466"/>
                </a:solidFill>
                <a:latin typeface="Goudy Old Style" pitchFamily="18" charset="0"/>
              </a:rPr>
            </a:br>
            <a:r>
              <a:rPr lang="en-US" sz="3200" b="1" dirty="0" smtClean="0">
                <a:solidFill>
                  <a:srgbClr val="F58466"/>
                </a:solidFill>
                <a:latin typeface="Goudy Old Style" pitchFamily="18" charset="0"/>
              </a:rPr>
              <a:t>for </a:t>
            </a:r>
            <a:r>
              <a:rPr lang="en-US" sz="3200" b="1" dirty="0">
                <a:solidFill>
                  <a:srgbClr val="F58466"/>
                </a:solidFill>
                <a:latin typeface="Goudy Old Style" pitchFamily="18" charset="0"/>
              </a:rPr>
              <a:t>Hospital Leadership</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004133"/>
            <a:ext cx="4419600" cy="5717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320040" y="1905000"/>
            <a:ext cx="1828800" cy="2438400"/>
          </a:xfrm>
          <a:prstGeom prst="roundRect">
            <a:avLst/>
          </a:prstGeom>
          <a:solidFill>
            <a:srgbClr val="FF65B2"/>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Share this letter with your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OB Leadership today</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hlinkClick r:id="rId3"/>
              </a:rPr>
              <a:t>Download here</a:t>
            </a:r>
            <a:endParaRPr kumimoji="0" lang="en-US" sz="1800" b="0" i="0" u="none" strike="noStrike" kern="120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92236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39</a:t>
            </a:fld>
            <a:endParaRPr lang="en-US" altLang="en-US"/>
          </a:p>
        </p:txBody>
      </p:sp>
      <p:sp>
        <p:nvSpPr>
          <p:cNvPr id="5"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kumimoji="1" lang="en-US" altLang="ja-JP" sz="4000" b="1" dirty="0" smtClean="0">
                <a:solidFill>
                  <a:srgbClr val="F58466"/>
                </a:solidFill>
                <a:latin typeface="Goudy Old Style"/>
                <a:cs typeface="Goudy Old Style"/>
              </a:rPr>
              <a:t>PVB Toolkit UPDATE</a:t>
            </a:r>
            <a:endParaRPr kumimoji="1" lang="ja-JP" altLang="en-US" sz="4000" b="1" dirty="0">
              <a:solidFill>
                <a:srgbClr val="F58466"/>
              </a:solidFill>
              <a:latin typeface="Goudy Old Style"/>
              <a:cs typeface="Goudy Old Style"/>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272600"/>
            <a:ext cx="4305300" cy="4305300"/>
          </a:xfrm>
          <a:prstGeom prst="rect">
            <a:avLst/>
          </a:prstGeom>
        </p:spPr>
      </p:pic>
      <p:sp>
        <p:nvSpPr>
          <p:cNvPr id="7" name="Rounded Rectangle 6"/>
          <p:cNvSpPr/>
          <p:nvPr/>
        </p:nvSpPr>
        <p:spPr>
          <a:xfrm>
            <a:off x="1235477" y="5638800"/>
            <a:ext cx="6673045" cy="864275"/>
          </a:xfrm>
          <a:prstGeom prst="roundRect">
            <a:avLst/>
          </a:prstGeom>
          <a:solidFill>
            <a:srgbClr val="FF5D9F"/>
          </a:solidFill>
          <a:ln w="38100">
            <a:solidFill>
              <a:srgbClr val="FF006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bg1"/>
                </a:solidFill>
              </a:rPr>
              <a:t>Forgot to submit your roster?  No worries, sign-up today to participate </a:t>
            </a:r>
            <a:endParaRPr lang="en-US" sz="2400" dirty="0"/>
          </a:p>
        </p:txBody>
      </p:sp>
      <p:sp>
        <p:nvSpPr>
          <p:cNvPr id="8" name="TextBox 7"/>
          <p:cNvSpPr txBox="1"/>
          <p:nvPr/>
        </p:nvSpPr>
        <p:spPr>
          <a:xfrm>
            <a:off x="304800" y="3733800"/>
            <a:ext cx="3733800" cy="1200329"/>
          </a:xfrm>
          <a:prstGeom prst="rect">
            <a:avLst/>
          </a:prstGeom>
          <a:noFill/>
        </p:spPr>
        <p:txBody>
          <a:bodyPr wrap="square" rtlCol="0">
            <a:spAutoFit/>
          </a:bodyPr>
          <a:lstStyle/>
          <a:p>
            <a:pPr algn="ctr"/>
            <a:r>
              <a:rPr lang="en-US" sz="2400" dirty="0" smtClean="0">
                <a:solidFill>
                  <a:srgbClr val="004990"/>
                </a:solidFill>
                <a:latin typeface="+mn-lt"/>
              </a:rPr>
              <a:t>PVB Toolkits are currently being printed and will be shipped to teams on Oct. 1</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38200"/>
            <a:ext cx="3162300" cy="2411254"/>
          </a:xfrm>
          <a:prstGeom prst="rect">
            <a:avLst/>
          </a:prstGeom>
        </p:spPr>
      </p:pic>
      <p:sp>
        <p:nvSpPr>
          <p:cNvPr id="9" name="Oval 8"/>
          <p:cNvSpPr/>
          <p:nvPr/>
        </p:nvSpPr>
        <p:spPr>
          <a:xfrm>
            <a:off x="4652011" y="1051321"/>
            <a:ext cx="1676399" cy="1600200"/>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Roster forms </a:t>
            </a:r>
            <a:r>
              <a:rPr kumimoji="0" lang="en-US" sz="2000" b="1" i="0" u="sng" strike="noStrike" kern="1200" cap="none" spc="0" normalizeH="0" baseline="0" noProof="0" dirty="0">
                <a:ln>
                  <a:noFill/>
                </a:ln>
                <a:solidFill>
                  <a:srgbClr val="004990"/>
                </a:solidFill>
                <a:effectLst/>
                <a:uLnTx/>
                <a:uFillTx/>
                <a:latin typeface="Calibri"/>
                <a:ea typeface="MS PGothic" pitchFamily="34" charset="-128"/>
                <a:cs typeface="Arial" pitchFamily="34" charset="0"/>
                <a:hlinkClick r:id="rId4"/>
              </a:rPr>
              <a:t>available  here</a:t>
            </a:r>
            <a:endParaRPr kumimoji="0" lang="en-US" sz="2000" b="1" i="0" u="sng" strike="noStrike" kern="1200" cap="none" spc="0" normalizeH="0" baseline="0" noProof="0" dirty="0">
              <a:ln>
                <a:noFill/>
              </a:ln>
              <a:solidFill>
                <a:srgbClr val="004990"/>
              </a:solidFill>
              <a:effectLst/>
              <a:uLnTx/>
              <a:uFillTx/>
              <a:latin typeface="Calibri"/>
              <a:ea typeface="MS PGothic" pitchFamily="34" charset="-128"/>
              <a:cs typeface="Arial" pitchFamily="34" charset="0"/>
            </a:endParaRPr>
          </a:p>
        </p:txBody>
      </p:sp>
    </p:spTree>
    <p:extLst>
      <p:ext uri="{BB962C8B-B14F-4D97-AF65-F5344CB8AC3E}">
        <p14:creationId xmlns:p14="http://schemas.microsoft.com/office/powerpoint/2010/main" val="2652191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37" y="5943600"/>
            <a:ext cx="9167037"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Arial" pitchFamily="34" charset="0"/>
            </a:endParaRPr>
          </a:p>
        </p:txBody>
      </p:sp>
      <p:sp>
        <p:nvSpPr>
          <p:cNvPr id="11" name="Title 1"/>
          <p:cNvSpPr>
            <a:spLocks noGrp="1"/>
          </p:cNvSpPr>
          <p:nvPr>
            <p:ph type="title"/>
          </p:nvPr>
        </p:nvSpPr>
        <p:spPr>
          <a:xfrm>
            <a:off x="198120" y="98121"/>
            <a:ext cx="8229600" cy="1143000"/>
          </a:xfrm>
          <a:noFill/>
        </p:spPr>
        <p:txBody>
          <a:bodyPr/>
          <a:lstStyle/>
          <a:p>
            <a:pPr algn="l" eaLnBrk="1" hangingPunct="1"/>
            <a:r>
              <a:rPr lang="en-US" sz="4000" b="1" dirty="0">
                <a:solidFill>
                  <a:srgbClr val="F58466"/>
                </a:solidFill>
                <a:latin typeface="Goudy Old Style" pitchFamily="18" charset="0"/>
              </a:rPr>
              <a:t>5</a:t>
            </a:r>
            <a:r>
              <a:rPr lang="en-US" sz="4000" b="1" dirty="0" smtClean="0">
                <a:solidFill>
                  <a:srgbClr val="F58466"/>
                </a:solidFill>
                <a:latin typeface="Goudy Old Style" pitchFamily="18" charset="0"/>
              </a:rPr>
              <a:t> Steps to Get Ready for the</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ILPQC 8</a:t>
            </a:r>
            <a:r>
              <a:rPr lang="en-US" sz="4000" b="1" baseline="30000" dirty="0" smtClean="0">
                <a:solidFill>
                  <a:srgbClr val="F58466"/>
                </a:solidFill>
                <a:latin typeface="Goudy Old Style" pitchFamily="18" charset="0"/>
              </a:rPr>
              <a:t>th</a:t>
            </a:r>
            <a:r>
              <a:rPr lang="en-US" sz="4000" b="1" dirty="0" smtClean="0">
                <a:solidFill>
                  <a:srgbClr val="F58466"/>
                </a:solidFill>
                <a:latin typeface="Goudy Old Style" pitchFamily="18" charset="0"/>
              </a:rPr>
              <a:t> Annual Conference</a:t>
            </a:r>
            <a:endParaRPr lang="en-US" sz="4000" b="1" dirty="0">
              <a:solidFill>
                <a:srgbClr val="F58466"/>
              </a:solidFill>
              <a:latin typeface="Goudy Old Style" pitchFamily="18" charset="0"/>
            </a:endParaRPr>
          </a:p>
        </p:txBody>
      </p:sp>
      <p:graphicFrame>
        <p:nvGraphicFramePr>
          <p:cNvPr id="2" name="Diagram 1"/>
          <p:cNvGraphicFramePr/>
          <p:nvPr>
            <p:extLst>
              <p:ext uri="{D42A27DB-BD31-4B8C-83A1-F6EECF244321}">
                <p14:modId xmlns:p14="http://schemas.microsoft.com/office/powerpoint/2010/main" val="386536161"/>
              </p:ext>
            </p:extLst>
          </p:nvPr>
        </p:nvGraphicFramePr>
        <p:xfrm>
          <a:off x="-26581" y="1052518"/>
          <a:ext cx="9289345" cy="5805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817164" y="5766197"/>
            <a:ext cx="3386218" cy="1077218"/>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Please upload</a:t>
            </a:r>
            <a:r>
              <a:rPr kumimoji="0" lang="en-US" sz="1600" b="0" i="0" u="none" strike="noStrike" kern="1200" cap="none" spc="0" normalizeH="0" noProof="0" dirty="0" smtClean="0">
                <a:ln>
                  <a:noFill/>
                </a:ln>
                <a:solidFill>
                  <a:prstClr val="black"/>
                </a:solidFill>
                <a:effectLst/>
                <a:uLnTx/>
                <a:uFillTx/>
                <a:latin typeface="Calibri"/>
                <a:ea typeface="MS PGothic" pitchFamily="34" charset="-128"/>
                <a:cs typeface="Arial" pitchFamily="34" charset="0"/>
              </a:rPr>
              <a:t> your team photo/slide collage via the AC survey or</a:t>
            </a: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email </a:t>
            </a:r>
            <a:r>
              <a:rPr lang="en-US" sz="1600" dirty="0" smtClean="0">
                <a:solidFill>
                  <a:prstClr val="black"/>
                </a:solidFill>
                <a:latin typeface="Calibri"/>
                <a:cs typeface="Arial" pitchFamily="34" charset="0"/>
              </a:rPr>
              <a:t>to</a:t>
            </a: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 </a:t>
            </a: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hlinkClick r:id="rId8"/>
              </a:rPr>
              <a:t>info@ilpqc.org</a:t>
            </a: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 by </a:t>
            </a:r>
            <a:r>
              <a:rPr lang="en-US" sz="1600" b="1" dirty="0">
                <a:solidFill>
                  <a:srgbClr val="F6007B"/>
                </a:solidFill>
                <a:latin typeface="Calibri"/>
                <a:cs typeface="Arial" pitchFamily="34" charset="0"/>
              </a:rPr>
              <a:t>Oct. 16</a:t>
            </a:r>
            <a:r>
              <a:rPr lang="en-US" sz="1600" b="1" baseline="30000" dirty="0">
                <a:solidFill>
                  <a:srgbClr val="F6007B"/>
                </a:solidFill>
                <a:latin typeface="Calibri"/>
                <a:cs typeface="Arial" pitchFamily="34" charset="0"/>
              </a:rPr>
              <a:t>th</a:t>
            </a:r>
            <a:r>
              <a:rPr lang="en-US" sz="1600" b="1" dirty="0">
                <a:solidFill>
                  <a:srgbClr val="F6007B"/>
                </a:solidFill>
                <a:latin typeface="Calibri"/>
                <a:cs typeface="Arial" pitchFamily="34" charset="0"/>
              </a:rPr>
              <a:t> </a:t>
            </a:r>
          </a:p>
        </p:txBody>
      </p:sp>
      <p:sp>
        <p:nvSpPr>
          <p:cNvPr id="10" name="Title 1"/>
          <p:cNvSpPr txBox="1">
            <a:spLocks/>
          </p:cNvSpPr>
          <p:nvPr/>
        </p:nvSpPr>
        <p:spPr bwMode="auto">
          <a:xfrm>
            <a:off x="4229100" y="609349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5</a:t>
            </a:r>
            <a:r>
              <a:rPr kumimoji="0" lang="en-US" sz="32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a:t>
            </a:r>
            <a:endParaRPr kumimoji="0" lang="en-US" sz="32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13" name="Title 1"/>
          <p:cNvSpPr txBox="1">
            <a:spLocks/>
          </p:cNvSpPr>
          <p:nvPr/>
        </p:nvSpPr>
        <p:spPr bwMode="auto">
          <a:xfrm>
            <a:off x="2057400" y="3733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3</a:t>
            </a:r>
            <a:r>
              <a:rPr kumimoji="0" lang="en-US" sz="32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a:t>
            </a:r>
            <a:endParaRPr kumimoji="0" lang="en-US" sz="32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14" name="Title 1"/>
          <p:cNvSpPr txBox="1">
            <a:spLocks/>
          </p:cNvSpPr>
          <p:nvPr/>
        </p:nvSpPr>
        <p:spPr bwMode="auto">
          <a:xfrm>
            <a:off x="990600" y="26670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2.</a:t>
            </a:r>
            <a:endParaRPr kumimoji="0" lang="en-US" sz="32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15" name="Title 1"/>
          <p:cNvSpPr txBox="1">
            <a:spLocks/>
          </p:cNvSpPr>
          <p:nvPr/>
        </p:nvSpPr>
        <p:spPr bwMode="auto">
          <a:xfrm>
            <a:off x="-76200" y="16002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1</a:t>
            </a:r>
            <a:r>
              <a:rPr kumimoji="0" lang="en-US" sz="32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a:t>
            </a:r>
            <a:endParaRPr kumimoji="0" lang="en-US" sz="32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17" name="TextBox 16"/>
          <p:cNvSpPr txBox="1"/>
          <p:nvPr/>
        </p:nvSpPr>
        <p:spPr>
          <a:xfrm>
            <a:off x="1598428" y="1373492"/>
            <a:ext cx="6928884" cy="1077218"/>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Click</a:t>
            </a:r>
            <a:r>
              <a:rPr kumimoji="0" lang="en-US" sz="1600" b="0" i="0" u="none" strike="noStrike" kern="1200" cap="none" spc="0" normalizeH="0" baseline="0" noProof="0" dirty="0">
                <a:ln>
                  <a:noFill/>
                </a:ln>
                <a:solidFill>
                  <a:srgbClr val="1F497D">
                    <a:lumMod val="60000"/>
                    <a:lumOff val="40000"/>
                  </a:srgbClr>
                </a:solidFill>
                <a:effectLst/>
                <a:uLnTx/>
                <a:uFillTx/>
                <a:latin typeface="Calibri"/>
                <a:ea typeface="MS PGothic" pitchFamily="34" charset="-128"/>
                <a:cs typeface="Arial" pitchFamily="34" charset="0"/>
              </a:rPr>
              <a:t> </a:t>
            </a:r>
            <a:r>
              <a:rPr kumimoji="0" lang="en-US" sz="1600" b="0" i="0" u="sng" strike="noStrike" kern="1200" cap="none" spc="0" normalizeH="0" baseline="0" noProof="0" dirty="0" smtClean="0">
                <a:ln>
                  <a:noFill/>
                </a:ln>
                <a:solidFill>
                  <a:srgbClr val="1F497D">
                    <a:lumMod val="60000"/>
                    <a:lumOff val="40000"/>
                  </a:srgbClr>
                </a:solidFill>
                <a:effectLst/>
                <a:uLnTx/>
                <a:uFillTx/>
                <a:latin typeface="Calibri"/>
                <a:ea typeface="MS PGothic" pitchFamily="34" charset="-128"/>
                <a:cs typeface="Arial" pitchFamily="34" charset="0"/>
                <a:hlinkClick r:id="rId9"/>
              </a:rPr>
              <a:t>here</a:t>
            </a:r>
            <a:r>
              <a:rPr kumimoji="0" lang="en-US" sz="1600" b="0" i="0" u="none" strike="noStrike" kern="1200" cap="none" spc="0" normalizeH="0" baseline="0" noProof="0" dirty="0" smtClean="0">
                <a:ln>
                  <a:noFill/>
                </a:ln>
                <a:solidFill>
                  <a:srgbClr val="1F497D">
                    <a:lumMod val="60000"/>
                    <a:lumOff val="40000"/>
                  </a:srgbClr>
                </a:solidFill>
                <a:effectLst/>
                <a:uLnTx/>
                <a:uFillTx/>
                <a:latin typeface="Calibri"/>
                <a:ea typeface="MS PGothic" pitchFamily="34" charset="-128"/>
                <a:cs typeface="Arial" pitchFamily="34" charset="0"/>
              </a:rPr>
              <a:t> </a:t>
            </a: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and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Register </a:t>
            </a: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today</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Held Virtually Thursday, October 29</a:t>
            </a:r>
            <a:r>
              <a:rPr kumimoji="0" lang="en-US" sz="1600" b="0" i="0" u="none" strike="noStrike" kern="1200" cap="none" spc="0" normalizeH="0" baseline="30000" noProof="0" dirty="0" smtClean="0">
                <a:ln>
                  <a:noFill/>
                </a:ln>
                <a:solidFill>
                  <a:prstClr val="black"/>
                </a:solidFill>
                <a:effectLst/>
                <a:uLnTx/>
                <a:uFillTx/>
                <a:latin typeface="Calibri"/>
                <a:ea typeface="MS PGothic" pitchFamily="34" charset="-128"/>
                <a:cs typeface="Arial" pitchFamily="34" charset="0"/>
              </a:rPr>
              <a:t>th</a:t>
            </a: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 2020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Conference will be from 8am-4:15pm </a:t>
            </a: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endParaRPr>
          </a:p>
        </p:txBody>
      </p:sp>
      <p:sp>
        <p:nvSpPr>
          <p:cNvPr id="18" name="TextBox 17"/>
          <p:cNvSpPr txBox="1"/>
          <p:nvPr/>
        </p:nvSpPr>
        <p:spPr>
          <a:xfrm>
            <a:off x="3678915" y="3355039"/>
            <a:ext cx="5144353" cy="1077218"/>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Coordinate with your colleagues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working across initiatives to have </a:t>
            </a:r>
            <a:r>
              <a:rPr kumimoji="0" lang="en-US" sz="1600" b="1" i="0" u="sng" strike="noStrike" kern="1200" cap="none" spc="0" normalizeH="0" baseline="0" noProof="0" dirty="0">
                <a:ln>
                  <a:noFill/>
                </a:ln>
                <a:solidFill>
                  <a:prstClr val="black"/>
                </a:solidFill>
                <a:effectLst/>
                <a:uLnTx/>
                <a:uFillTx/>
                <a:latin typeface="Calibri"/>
                <a:ea typeface="MS PGothic" pitchFamily="34" charset="-128"/>
                <a:cs typeface="Arial" pitchFamily="34" charset="0"/>
              </a:rPr>
              <a:t>one person from your hospital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submit </a:t>
            </a: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the survey-</a:t>
            </a:r>
            <a:r>
              <a:rPr kumimoji="0" lang="en-US" sz="1600" b="0" i="0" u="none" strike="noStrike" kern="1200" cap="none" spc="0" normalizeH="0" noProof="0" dirty="0" smtClean="0">
                <a:ln>
                  <a:noFill/>
                </a:ln>
                <a:solidFill>
                  <a:prstClr val="black"/>
                </a:solidFill>
                <a:effectLst/>
                <a:uLnTx/>
                <a:uFillTx/>
                <a:latin typeface="Calibri"/>
                <a:ea typeface="MS PGothic" pitchFamily="34" charset="-128"/>
                <a:cs typeface="Arial" pitchFamily="34" charset="0"/>
              </a:rPr>
              <a:t> sent in the newsletter</a:t>
            </a: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Complete by </a:t>
            </a:r>
            <a:r>
              <a:rPr lang="en-US" sz="1600" b="1" dirty="0">
                <a:solidFill>
                  <a:srgbClr val="F6007B"/>
                </a:solidFill>
                <a:latin typeface="Calibri"/>
                <a:cs typeface="Arial" pitchFamily="34" charset="0"/>
              </a:rPr>
              <a:t>Oct. 16</a:t>
            </a:r>
            <a:r>
              <a:rPr lang="en-US" sz="1600" b="1" baseline="30000" dirty="0">
                <a:solidFill>
                  <a:srgbClr val="F6007B"/>
                </a:solidFill>
                <a:latin typeface="Calibri"/>
                <a:cs typeface="Arial" pitchFamily="34" charset="0"/>
              </a:rPr>
              <a:t>th</a:t>
            </a:r>
            <a:r>
              <a:rPr lang="en-US" sz="1600" b="1" dirty="0">
                <a:solidFill>
                  <a:srgbClr val="F6007B"/>
                </a:solidFill>
                <a:latin typeface="Calibri"/>
                <a:cs typeface="Arial" pitchFamily="34" charset="0"/>
              </a:rPr>
              <a:t> </a:t>
            </a:r>
          </a:p>
        </p:txBody>
      </p:sp>
      <p:sp>
        <p:nvSpPr>
          <p:cNvPr id="19" name="TextBox 18"/>
          <p:cNvSpPr txBox="1"/>
          <p:nvPr/>
        </p:nvSpPr>
        <p:spPr>
          <a:xfrm>
            <a:off x="2610343" y="2351664"/>
            <a:ext cx="6305057" cy="1323439"/>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Submit </a:t>
            </a:r>
            <a:r>
              <a:rPr kumimoji="0" lang="en-US" sz="1600" b="1" i="0" u="sng" strike="noStrike" kern="1200" cap="none" spc="0" normalizeH="0" baseline="0" noProof="0" dirty="0">
                <a:ln>
                  <a:noFill/>
                </a:ln>
                <a:solidFill>
                  <a:prstClr val="black"/>
                </a:solidFill>
                <a:effectLst/>
                <a:uLnTx/>
                <a:uFillTx/>
                <a:latin typeface="Calibri"/>
                <a:ea typeface="MS PGothic" pitchFamily="34" charset="-128"/>
                <a:cs typeface="Arial" pitchFamily="34" charset="0"/>
              </a:rPr>
              <a:t>poster session abstract </a:t>
            </a:r>
            <a:r>
              <a:rPr kumimoji="0" lang="en-US" sz="1600" b="0" i="0" u="none" strike="noStrike" kern="1200" cap="none" spc="0" normalizeH="0" baseline="0" noProof="0" dirty="0" smtClean="0">
                <a:ln>
                  <a:noFill/>
                </a:ln>
                <a:solidFill>
                  <a:srgbClr val="4F81BD"/>
                </a:solidFill>
                <a:effectLst/>
                <a:uLnTx/>
                <a:uFillTx/>
                <a:latin typeface="Calibri"/>
                <a:ea typeface="MS PGothic" pitchFamily="34" charset="-128"/>
                <a:cs typeface="Arial" pitchFamily="34" charset="0"/>
                <a:hlinkClick r:id="rId10"/>
              </a:rPr>
              <a:t>here</a:t>
            </a: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by </a:t>
            </a:r>
            <a:r>
              <a:rPr lang="en-US" sz="1600" b="1" dirty="0">
                <a:solidFill>
                  <a:srgbClr val="F6007B"/>
                </a:solidFill>
                <a:latin typeface="Calibri"/>
                <a:cs typeface="Arial" pitchFamily="34" charset="0"/>
              </a:rPr>
              <a:t>October </a:t>
            </a:r>
            <a:r>
              <a:rPr lang="en-US" sz="1600" b="1" dirty="0" smtClean="0">
                <a:solidFill>
                  <a:srgbClr val="F6007B"/>
                </a:solidFill>
                <a:latin typeface="Calibri"/>
                <a:cs typeface="Arial" pitchFamily="34" charset="0"/>
              </a:rPr>
              <a:t>9</a:t>
            </a:r>
            <a:r>
              <a:rPr lang="en-US" sz="1600" b="1" baseline="30000" dirty="0" smtClean="0">
                <a:solidFill>
                  <a:srgbClr val="F6007B"/>
                </a:solidFill>
                <a:latin typeface="Calibri"/>
                <a:cs typeface="Arial" pitchFamily="34" charset="0"/>
              </a:rPr>
              <a:t>th</a:t>
            </a:r>
            <a:r>
              <a:rPr lang="en-US" sz="1600" b="1" dirty="0" smtClean="0">
                <a:solidFill>
                  <a:srgbClr val="F6007B"/>
                </a:solidFill>
                <a:latin typeface="Calibri"/>
                <a:cs typeface="Arial" pitchFamily="34" charset="0"/>
              </a:rPr>
              <a:t>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to be considered for an </a:t>
            </a: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award-Late-breaking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abstracts due </a:t>
            </a:r>
            <a:r>
              <a:rPr lang="en-US" sz="1600" b="1" dirty="0">
                <a:solidFill>
                  <a:srgbClr val="F6007B"/>
                </a:solidFill>
                <a:latin typeface="Calibri"/>
                <a:cs typeface="Arial" pitchFamily="34" charset="0"/>
              </a:rPr>
              <a:t>Oct </a:t>
            </a:r>
            <a:r>
              <a:rPr lang="en-US" sz="1600" b="1" dirty="0" smtClean="0">
                <a:solidFill>
                  <a:srgbClr val="F6007B"/>
                </a:solidFill>
                <a:latin typeface="Calibri"/>
                <a:cs typeface="Arial" pitchFamily="34" charset="0"/>
              </a:rPr>
              <a:t>23</a:t>
            </a:r>
            <a:r>
              <a:rPr lang="en-US" sz="1600" b="1" baseline="30000" dirty="0">
                <a:solidFill>
                  <a:srgbClr val="F6007B"/>
                </a:solidFill>
                <a:latin typeface="Calibri"/>
                <a:cs typeface="Arial" pitchFamily="34" charset="0"/>
              </a:rPr>
              <a:t>rd</a:t>
            </a:r>
            <a:r>
              <a:rPr lang="en-US" sz="1600" b="1" dirty="0" smtClean="0">
                <a:solidFill>
                  <a:srgbClr val="F6007B"/>
                </a:solidFill>
                <a:latin typeface="Calibri"/>
                <a:cs typeface="Arial" pitchFamily="34" charset="0"/>
              </a:rPr>
              <a:t> </a:t>
            </a:r>
            <a:endParaRPr lang="en-US" sz="1600" b="1" dirty="0">
              <a:solidFill>
                <a:srgbClr val="F6007B"/>
              </a:solidFill>
              <a:latin typeface="Calibri"/>
              <a:cs typeface="Arial" pitchFamily="34" charset="0"/>
            </a:endParaRPr>
          </a:p>
          <a:p>
            <a:pPr marL="285750" indent="-285750">
              <a:buFont typeface="Arial" panose="020B0604020202020204" pitchFamily="34" charset="0"/>
              <a:buChar char="•"/>
              <a:defRPr/>
            </a:pPr>
            <a:r>
              <a:rPr lang="en-US" sz="1600" dirty="0">
                <a:solidFill>
                  <a:prstClr val="black"/>
                </a:solidFill>
                <a:latin typeface="Calibri"/>
                <a:cs typeface="Arial" pitchFamily="34" charset="0"/>
              </a:rPr>
              <a:t>Please email your poster to </a:t>
            </a:r>
            <a:r>
              <a:rPr lang="en-US" sz="1600" dirty="0">
                <a:solidFill>
                  <a:prstClr val="black"/>
                </a:solidFill>
                <a:latin typeface="Calibri"/>
                <a:cs typeface="Arial" pitchFamily="34" charset="0"/>
                <a:hlinkClick r:id="rId8"/>
              </a:rPr>
              <a:t>info@ilpqc.org</a:t>
            </a:r>
            <a:r>
              <a:rPr lang="en-US" sz="1600" dirty="0">
                <a:solidFill>
                  <a:prstClr val="black"/>
                </a:solidFill>
                <a:latin typeface="Calibri"/>
                <a:cs typeface="Arial" pitchFamily="34" charset="0"/>
              </a:rPr>
              <a:t> by </a:t>
            </a:r>
            <a:r>
              <a:rPr lang="en-US" sz="1600" b="1" dirty="0">
                <a:solidFill>
                  <a:srgbClr val="F6007B"/>
                </a:solidFill>
                <a:latin typeface="Calibri"/>
                <a:cs typeface="Arial" pitchFamily="34" charset="0"/>
              </a:rPr>
              <a:t>Oct. 23</a:t>
            </a:r>
            <a:r>
              <a:rPr lang="en-US" sz="1600" b="1" baseline="30000" dirty="0">
                <a:solidFill>
                  <a:srgbClr val="F6007B"/>
                </a:solidFill>
                <a:latin typeface="Calibri"/>
                <a:cs typeface="Arial" pitchFamily="34" charset="0"/>
              </a:rPr>
              <a:t>rd</a:t>
            </a:r>
            <a:r>
              <a:rPr lang="en-US" sz="1600" b="1" dirty="0">
                <a:solidFill>
                  <a:srgbClr val="F6007B"/>
                </a:solidFill>
                <a:latin typeface="Calibri"/>
                <a:cs typeface="Arial" pitchFamily="34" charset="0"/>
              </a:rPr>
              <a:t> </a:t>
            </a:r>
            <a:r>
              <a:rPr lang="en-US" sz="1600" dirty="0">
                <a:solidFill>
                  <a:prstClr val="black"/>
                </a:solidFill>
                <a:latin typeface="Calibri"/>
                <a:cs typeface="Arial" pitchFamily="34" charset="0"/>
              </a:rPr>
              <a:t>to be displayed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endParaRPr>
          </a:p>
        </p:txBody>
      </p:sp>
      <p:pic>
        <p:nvPicPr>
          <p:cNvPr id="21" name="Picture 2" descr="See the source image"/>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717" y="4702276"/>
            <a:ext cx="1857586" cy="18575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50981" y="4798860"/>
            <a:ext cx="4224712" cy="58477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Please </a:t>
            </a: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cs typeface="Arial" pitchFamily="34" charset="0"/>
              </a:rPr>
              <a:t>submit all outstanding data thru Sept. 2020 by </a:t>
            </a:r>
            <a:r>
              <a:rPr lang="en-US" sz="1600" b="1" dirty="0">
                <a:solidFill>
                  <a:srgbClr val="F6007B"/>
                </a:solidFill>
                <a:latin typeface="Calibri"/>
                <a:cs typeface="Arial" pitchFamily="34" charset="0"/>
              </a:rPr>
              <a:t>Oct. 16</a:t>
            </a:r>
            <a:r>
              <a:rPr lang="en-US" sz="1600" b="1" baseline="30000" dirty="0">
                <a:solidFill>
                  <a:srgbClr val="F6007B"/>
                </a:solidFill>
                <a:latin typeface="Calibri"/>
                <a:cs typeface="Arial" pitchFamily="34" charset="0"/>
              </a:rPr>
              <a:t>th </a:t>
            </a:r>
          </a:p>
        </p:txBody>
      </p:sp>
      <p:sp>
        <p:nvSpPr>
          <p:cNvPr id="20" name="Title 1"/>
          <p:cNvSpPr txBox="1">
            <a:spLocks/>
          </p:cNvSpPr>
          <p:nvPr/>
        </p:nvSpPr>
        <p:spPr bwMode="auto">
          <a:xfrm>
            <a:off x="3124200" y="49530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4.</a:t>
            </a:r>
            <a:endParaRPr kumimoji="0" lang="en-US" sz="32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Tree>
    <p:extLst>
      <p:ext uri="{BB962C8B-B14F-4D97-AF65-F5344CB8AC3E}">
        <p14:creationId xmlns:p14="http://schemas.microsoft.com/office/powerpoint/2010/main" val="40213342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noFill/>
        </p:spPr>
        <p:txBody>
          <a:bodyPr>
            <a:normAutofit/>
          </a:bodyPr>
          <a:lstStyle/>
          <a:p>
            <a:pPr algn="l"/>
            <a:r>
              <a:rPr kumimoji="1" lang="en-US" altLang="ja-JP" sz="4000" b="1" dirty="0">
                <a:solidFill>
                  <a:srgbClr val="F58466"/>
                </a:solidFill>
                <a:latin typeface="Goudy Old Style"/>
                <a:cs typeface="Goudy Old Style"/>
              </a:rPr>
              <a:t>PVB Timeline</a:t>
            </a:r>
            <a:endParaRPr kumimoji="1" lang="ja-JP" altLang="en-US" sz="4000" b="1" dirty="0">
              <a:solidFill>
                <a:srgbClr val="F58466"/>
              </a:solidFill>
              <a:latin typeface="Goudy Old Style"/>
              <a:cs typeface="Goudy Old Style"/>
            </a:endParaRPr>
          </a:p>
        </p:txBody>
      </p:sp>
      <p:graphicFrame>
        <p:nvGraphicFramePr>
          <p:cNvPr id="4" name="Table 3"/>
          <p:cNvGraphicFramePr>
            <a:graphicFrameLocks noGrp="1"/>
          </p:cNvGraphicFramePr>
          <p:nvPr>
            <p:extLst/>
          </p:nvPr>
        </p:nvGraphicFramePr>
        <p:xfrm>
          <a:off x="304801" y="1242849"/>
          <a:ext cx="8381999" cy="4167351"/>
        </p:xfrm>
        <a:graphic>
          <a:graphicData uri="http://schemas.openxmlformats.org/drawingml/2006/table">
            <a:tbl>
              <a:tblPr firstRow="1" bandRow="1">
                <a:tableStyleId>{5C22544A-7EE6-4342-B048-85BDC9FD1C3A}</a:tableStyleId>
              </a:tblPr>
              <a:tblGrid>
                <a:gridCol w="988720">
                  <a:extLst>
                    <a:ext uri="{9D8B030D-6E8A-4147-A177-3AD203B41FA5}">
                      <a16:colId xmlns:a16="http://schemas.microsoft.com/office/drawing/2014/main" val="946659564"/>
                    </a:ext>
                  </a:extLst>
                </a:gridCol>
                <a:gridCol w="1482780">
                  <a:extLst>
                    <a:ext uri="{9D8B030D-6E8A-4147-A177-3AD203B41FA5}">
                      <a16:colId xmlns:a16="http://schemas.microsoft.com/office/drawing/2014/main" val="2697100560"/>
                    </a:ext>
                  </a:extLst>
                </a:gridCol>
                <a:gridCol w="1859982">
                  <a:extLst>
                    <a:ext uri="{9D8B030D-6E8A-4147-A177-3AD203B41FA5}">
                      <a16:colId xmlns:a16="http://schemas.microsoft.com/office/drawing/2014/main" val="497207654"/>
                    </a:ext>
                  </a:extLst>
                </a:gridCol>
                <a:gridCol w="1853626">
                  <a:extLst>
                    <a:ext uri="{9D8B030D-6E8A-4147-A177-3AD203B41FA5}">
                      <a16:colId xmlns:a16="http://schemas.microsoft.com/office/drawing/2014/main" val="2888106442"/>
                    </a:ext>
                  </a:extLst>
                </a:gridCol>
                <a:gridCol w="2196891">
                  <a:extLst>
                    <a:ext uri="{9D8B030D-6E8A-4147-A177-3AD203B41FA5}">
                      <a16:colId xmlns:a16="http://schemas.microsoft.com/office/drawing/2014/main" val="847862394"/>
                    </a:ext>
                  </a:extLst>
                </a:gridCol>
              </a:tblGrid>
              <a:tr h="986378">
                <a:tc>
                  <a:txBody>
                    <a:bodyPr/>
                    <a:lstStyle/>
                    <a:p>
                      <a:r>
                        <a:rPr lang="en-US" sz="2400" dirty="0"/>
                        <a:t>June-Sept</a:t>
                      </a:r>
                    </a:p>
                  </a:txBody>
                  <a:tcPr/>
                </a:tc>
                <a:tc>
                  <a:txBody>
                    <a:bodyPr/>
                    <a:lstStyle/>
                    <a:p>
                      <a:r>
                        <a:rPr lang="en-US" sz="2400" dirty="0"/>
                        <a:t>Oct</a:t>
                      </a:r>
                    </a:p>
                  </a:txBody>
                  <a:tcPr/>
                </a:tc>
                <a:tc>
                  <a:txBody>
                    <a:bodyPr/>
                    <a:lstStyle/>
                    <a:p>
                      <a:r>
                        <a:rPr lang="en-US" sz="2400" dirty="0"/>
                        <a:t>Nov</a:t>
                      </a:r>
                    </a:p>
                  </a:txBody>
                  <a:tcPr/>
                </a:tc>
                <a:tc>
                  <a:txBody>
                    <a:bodyPr/>
                    <a:lstStyle/>
                    <a:p>
                      <a:r>
                        <a:rPr lang="en-US" sz="2400" dirty="0"/>
                        <a:t>Dec</a:t>
                      </a:r>
                    </a:p>
                  </a:txBody>
                  <a:tcPr/>
                </a:tc>
                <a:tc>
                  <a:txBody>
                    <a:bodyPr/>
                    <a:lstStyle/>
                    <a:p>
                      <a:r>
                        <a:rPr lang="en-US" sz="2400" dirty="0"/>
                        <a:t>Jan</a:t>
                      </a:r>
                    </a:p>
                  </a:txBody>
                  <a:tcPr/>
                </a:tc>
                <a:extLst>
                  <a:ext uri="{0D108BD9-81ED-4DB2-BD59-A6C34878D82A}">
                    <a16:rowId xmlns:a16="http://schemas.microsoft.com/office/drawing/2014/main" val="2785901977"/>
                  </a:ext>
                </a:extLst>
              </a:tr>
              <a:tr h="31809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t>MNO-OB</a:t>
                      </a:r>
                      <a:endParaRPr lang="en-US" sz="2000" baseline="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aseline="0" dirty="0"/>
                    </a:p>
                  </a:txBody>
                  <a:tcPr/>
                </a:tc>
                <a:tc>
                  <a:txBody>
                    <a:bodyPr/>
                    <a:lstStyle/>
                    <a:p>
                      <a:pPr algn="ctr"/>
                      <a:r>
                        <a:rPr lang="en-US" sz="2000" baseline="0" dirty="0"/>
                        <a:t>Annual Conference </a:t>
                      </a:r>
                    </a:p>
                  </a:txBody>
                  <a:tcPr/>
                </a:tc>
                <a:tc>
                  <a:txBody>
                    <a:bodyPr/>
                    <a:lstStyle/>
                    <a:p>
                      <a:pPr algn="ctr"/>
                      <a:r>
                        <a:rPr lang="en-US" sz="2000" baseline="0" dirty="0"/>
                        <a:t>ILPQC PVB Data Form Webinars </a:t>
                      </a:r>
                    </a:p>
                    <a:p>
                      <a:pPr algn="ctr"/>
                      <a:endParaRPr lang="en-US" sz="2000" baseline="0" dirty="0"/>
                    </a:p>
                  </a:txBody>
                  <a:tcPr/>
                </a:tc>
                <a:tc>
                  <a:txBody>
                    <a:bodyPr/>
                    <a:lstStyle/>
                    <a:p>
                      <a:pPr algn="ctr"/>
                      <a:r>
                        <a:rPr lang="en-US" sz="2000" baseline="0" dirty="0"/>
                        <a:t>PVB team webinars start monthly and baseline data reporting (Oct-Dec 2019) begins</a:t>
                      </a:r>
                    </a:p>
                  </a:txBody>
                  <a:tcPr/>
                </a:tc>
                <a:tc>
                  <a:txBody>
                    <a:bodyPr/>
                    <a:lstStyle/>
                    <a:p>
                      <a:pPr algn="ctr"/>
                      <a:r>
                        <a:rPr lang="en-US" sz="2000" baseline="0" dirty="0"/>
                        <a:t>Monthly data reporting begins</a:t>
                      </a:r>
                    </a:p>
                    <a:p>
                      <a:pPr algn="ctr"/>
                      <a:r>
                        <a:rPr lang="en-US" sz="2000" baseline="0" dirty="0"/>
                        <a:t>Baseline data reporting due</a:t>
                      </a:r>
                    </a:p>
                  </a:txBody>
                  <a:tcPr/>
                </a:tc>
                <a:extLst>
                  <a:ext uri="{0D108BD9-81ED-4DB2-BD59-A6C34878D82A}">
                    <a16:rowId xmlns:a16="http://schemas.microsoft.com/office/drawing/2014/main" val="3122630330"/>
                  </a:ext>
                </a:extLst>
              </a:tr>
            </a:tbl>
          </a:graphicData>
        </a:graphic>
      </p:graphicFrame>
      <p:sp>
        <p:nvSpPr>
          <p:cNvPr id="5" name="TextBox 4"/>
          <p:cNvSpPr txBox="1"/>
          <p:nvPr/>
        </p:nvSpPr>
        <p:spPr>
          <a:xfrm>
            <a:off x="914400" y="4774325"/>
            <a:ext cx="749808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t>This means: </a:t>
            </a:r>
            <a:r>
              <a:rPr lang="en-US" dirty="0" smtClean="0"/>
              <a:t>October Annual Conference transition from MNO Active Phase to Sustainability and start of PVB data collection and monthly calls after Annual Conference in November 2020</a:t>
            </a:r>
            <a:endParaRPr lang="en-US" dirty="0"/>
          </a:p>
        </p:txBody>
      </p:sp>
      <p:sp>
        <p:nvSpPr>
          <p:cNvPr id="6" name="Rectangle 5"/>
          <p:cNvSpPr/>
          <p:nvPr/>
        </p:nvSpPr>
        <p:spPr>
          <a:xfrm>
            <a:off x="1485900" y="5902560"/>
            <a:ext cx="6172200" cy="646331"/>
          </a:xfrm>
          <a:prstGeom prst="rect">
            <a:avLst/>
          </a:prstGeom>
          <a:solidFill>
            <a:schemeClr val="accent1">
              <a:lumMod val="60000"/>
              <a:lumOff val="40000"/>
            </a:schemeClr>
          </a:solidFill>
        </p:spPr>
        <p:txBody>
          <a:bodyPr wrap="square">
            <a:spAutoFit/>
          </a:bodyPr>
          <a:lstStyle/>
          <a:p>
            <a:pPr algn="ctr"/>
            <a:r>
              <a:rPr lang="en-US" dirty="0"/>
              <a:t>Follow this link to submit your hospital’s </a:t>
            </a:r>
            <a:r>
              <a:rPr lang="en-US" dirty="0" smtClean="0"/>
              <a:t>PVB roster</a:t>
            </a:r>
            <a:endParaRPr lang="en-US" dirty="0"/>
          </a:p>
          <a:p>
            <a:pPr algn="ctr"/>
            <a:r>
              <a:rPr lang="en-US" u="sng" dirty="0" smtClean="0">
                <a:cs typeface="MS PGothic" charset="0"/>
                <a:hlinkClick r:id="rId3"/>
              </a:rPr>
              <a:t>https</a:t>
            </a:r>
            <a:r>
              <a:rPr lang="en-US" u="sng" dirty="0">
                <a:cs typeface="MS PGothic" charset="0"/>
                <a:hlinkClick r:id="rId3"/>
              </a:rPr>
              <a:t>://redcap.healthlnk.org/surveys/?</a:t>
            </a:r>
            <a:r>
              <a:rPr lang="en-US" u="sng" dirty="0" smtClean="0">
                <a:cs typeface="MS PGothic" charset="0"/>
                <a:hlinkClick r:id="rId3"/>
              </a:rPr>
              <a:t>s=NF8MPDY9LF</a:t>
            </a:r>
            <a:endParaRPr lang="en-US" u="sng" dirty="0" smtClean="0">
              <a:cs typeface="MS PGothic" charset="0"/>
            </a:endParaRPr>
          </a:p>
        </p:txBody>
      </p:sp>
    </p:spTree>
    <p:extLst>
      <p:ext uri="{BB962C8B-B14F-4D97-AF65-F5344CB8AC3E}">
        <p14:creationId xmlns:p14="http://schemas.microsoft.com/office/powerpoint/2010/main" val="4139315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58466"/>
                </a:solidFill>
                <a:latin typeface="Goudy Old Style" pitchFamily="18" charset="0"/>
              </a:rPr>
              <a:t>Birth Equity</a:t>
            </a:r>
            <a:endParaRPr lang="en-US" dirty="0">
              <a:solidFill>
                <a:srgbClr val="F58466"/>
              </a:solidFill>
              <a:latin typeface="Goudy Old Style" pitchFamily="18" charset="0"/>
            </a:endParaRP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41</a:t>
            </a:fld>
            <a:endParaRPr lang="en-US" altLang="en-US"/>
          </a:p>
        </p:txBody>
      </p:sp>
    </p:spTree>
    <p:extLst>
      <p:ext uri="{BB962C8B-B14F-4D97-AF65-F5344CB8AC3E}">
        <p14:creationId xmlns:p14="http://schemas.microsoft.com/office/powerpoint/2010/main" val="587335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Title 1"/>
          <p:cNvSpPr txBox="1">
            <a:spLocks/>
          </p:cNvSpPr>
          <p:nvPr/>
        </p:nvSpPr>
        <p:spPr>
          <a:xfrm>
            <a:off x="457200" y="381000"/>
            <a:ext cx="6096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a:defRPr/>
            </a:pPr>
            <a:r>
              <a:rPr lang="en-US" sz="3600" b="1" noProof="0" dirty="0">
                <a:solidFill>
                  <a:srgbClr val="F58466"/>
                </a:solidFill>
                <a:latin typeface="Goudy Old Style" pitchFamily="18" charset="0"/>
              </a:rPr>
              <a:t>Birth Equity Initiative Update</a:t>
            </a:r>
            <a:endParaRPr kumimoji="0" lang="en-US" sz="3600" b="1" i="0" u="none" strike="noStrike" kern="1200" cap="none" spc="0" normalizeH="0" baseline="0" noProof="0" dirty="0">
              <a:ln>
                <a:noFill/>
              </a:ln>
              <a:solidFill>
                <a:srgbClr val="F58466"/>
              </a:solidFill>
              <a:effectLst/>
              <a:uLnTx/>
              <a:uFillTx/>
              <a:latin typeface="Goudy Old Style" pitchFamily="18" charset="0"/>
            </a:endParaRPr>
          </a:p>
        </p:txBody>
      </p:sp>
      <p:sp>
        <p:nvSpPr>
          <p:cNvPr id="5" name="Content Placeholder 4">
            <a:extLst>
              <a:ext uri="{FF2B5EF4-FFF2-40B4-BE49-F238E27FC236}">
                <a16:creationId xmlns:a16="http://schemas.microsoft.com/office/drawing/2014/main" id="{A95678B2-7C99-6F47-87AD-A66262DD68FA}"/>
              </a:ext>
            </a:extLst>
          </p:cNvPr>
          <p:cNvSpPr txBox="1">
            <a:spLocks/>
          </p:cNvSpPr>
          <p:nvPr/>
        </p:nvSpPr>
        <p:spPr>
          <a:xfrm>
            <a:off x="304800" y="1196985"/>
            <a:ext cx="8229600" cy="2743200"/>
          </a:xfrm>
          <a:prstGeom prst="rect">
            <a:avLst/>
          </a:prstGeom>
          <a:ln>
            <a:noFill/>
          </a:ln>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defRPr/>
            </a:pPr>
            <a:endParaRPr kumimoji="0" lang="en-US"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7" name="TextBox 6"/>
          <p:cNvSpPr txBox="1"/>
          <p:nvPr/>
        </p:nvSpPr>
        <p:spPr>
          <a:xfrm>
            <a:off x="457200" y="1143000"/>
            <a:ext cx="7620000" cy="4955203"/>
          </a:xfrm>
          <a:prstGeom prst="rect">
            <a:avLst/>
          </a:prstGeom>
          <a:noFill/>
        </p:spPr>
        <p:txBody>
          <a:bodyPr wrap="square" rtlCol="0">
            <a:spAutoFit/>
          </a:bodyPr>
          <a:lstStyle/>
          <a:p>
            <a:pPr marL="285750" indent="-285750">
              <a:buClr>
                <a:srgbClr val="F58466"/>
              </a:buClr>
              <a:buFont typeface="Arial" panose="020B0604020202020204" pitchFamily="34" charset="0"/>
              <a:buChar char="•"/>
            </a:pPr>
            <a:r>
              <a:rPr lang="en-US" sz="2000" dirty="0" smtClean="0"/>
              <a:t>Working with clinical </a:t>
            </a:r>
            <a:r>
              <a:rPr lang="en-US" sz="2000" dirty="0"/>
              <a:t>leads to </a:t>
            </a:r>
            <a:r>
              <a:rPr lang="en-US" sz="2000" dirty="0" smtClean="0"/>
              <a:t>draft </a:t>
            </a:r>
            <a:r>
              <a:rPr lang="en-US" sz="2000" dirty="0"/>
              <a:t>preliminary aims, drivers, and measures for Birth Equity Initiative </a:t>
            </a:r>
            <a:r>
              <a:rPr lang="en-US" sz="2000" dirty="0" smtClean="0"/>
              <a:t>to share at Annual Conference</a:t>
            </a:r>
            <a:endParaRPr lang="en-US" sz="2000" dirty="0"/>
          </a:p>
          <a:p>
            <a:pPr marL="285750" indent="-285750">
              <a:buClr>
                <a:srgbClr val="F58466"/>
              </a:buClr>
              <a:buFont typeface="Arial" panose="020B0604020202020204" pitchFamily="34" charset="0"/>
              <a:buChar char="•"/>
            </a:pPr>
            <a:r>
              <a:rPr lang="en-US" sz="2000" dirty="0"/>
              <a:t>Initial ideas in development for discussion include:</a:t>
            </a:r>
          </a:p>
          <a:p>
            <a:pPr marL="742950" lvl="1" indent="-285750">
              <a:buClr>
                <a:srgbClr val="F58466"/>
              </a:buClr>
              <a:buFont typeface="Courier New" panose="02070309020205020404" pitchFamily="49" charset="0"/>
              <a:buChar char="o"/>
            </a:pPr>
            <a:r>
              <a:rPr lang="en-US" dirty="0"/>
              <a:t>Addressing </a:t>
            </a:r>
            <a:r>
              <a:rPr lang="en-US" b="1" dirty="0"/>
              <a:t>social determinants </a:t>
            </a:r>
            <a:r>
              <a:rPr lang="en-US" dirty="0"/>
              <a:t>of health during prenatal, delivery, and postpartum care to improve birth equity (e.g. Mapping resources, screening/referral tool)</a:t>
            </a:r>
          </a:p>
          <a:p>
            <a:pPr marL="742950" lvl="1" indent="-285750">
              <a:buClr>
                <a:srgbClr val="F58466"/>
              </a:buClr>
              <a:buFont typeface="Courier New" panose="02070309020205020404" pitchFamily="49" charset="0"/>
              <a:buChar char="o"/>
            </a:pPr>
            <a:r>
              <a:rPr lang="en-US" dirty="0"/>
              <a:t>Utilize </a:t>
            </a:r>
            <a:r>
              <a:rPr lang="en-US" b="1" dirty="0"/>
              <a:t>race/ethnicity medical record and quality data</a:t>
            </a:r>
            <a:r>
              <a:rPr lang="en-US" dirty="0"/>
              <a:t> to improve birth equity (e.g. accurate race/ethnicity data collection, health measure dashboards, review of patient satisfaction data)</a:t>
            </a:r>
          </a:p>
          <a:p>
            <a:pPr marL="742950" lvl="1" indent="-285750">
              <a:buClr>
                <a:srgbClr val="F58466"/>
              </a:buClr>
              <a:buFont typeface="Courier New" panose="02070309020205020404" pitchFamily="49" charset="0"/>
              <a:buChar char="o"/>
            </a:pPr>
            <a:r>
              <a:rPr lang="en-US" b="1" dirty="0"/>
              <a:t>Engage patients, birth partners, and communities </a:t>
            </a:r>
            <a:r>
              <a:rPr lang="en-US" dirty="0"/>
              <a:t>to improve birth equity (e.g. patient advisor on QI team, engage doulas in care team, patient reported experience)</a:t>
            </a:r>
          </a:p>
          <a:p>
            <a:pPr marL="742950" lvl="1" indent="-285750">
              <a:buClr>
                <a:srgbClr val="F58466"/>
              </a:buClr>
              <a:buFont typeface="Courier New" panose="02070309020205020404" pitchFamily="49" charset="0"/>
              <a:buChar char="o"/>
            </a:pPr>
            <a:r>
              <a:rPr lang="en-US" b="1" dirty="0"/>
              <a:t>Engage and educate providers and nurses </a:t>
            </a:r>
            <a:r>
              <a:rPr lang="en-US" dirty="0"/>
              <a:t>to improve birth equity (implicit bias training, education on listening to patients, hiring strategies)</a:t>
            </a:r>
          </a:p>
          <a:p>
            <a:pPr marL="285750" indent="-285750">
              <a:buClr>
                <a:srgbClr val="F58466"/>
              </a:buClr>
              <a:buFont typeface="Arial" panose="020B0604020202020204" pitchFamily="34" charset="0"/>
              <a:buChar char="•"/>
            </a:pPr>
            <a:r>
              <a:rPr lang="en-US" sz="2000" dirty="0"/>
              <a:t>Wave 1 testing of data form in early 2021, launch in May 2021</a:t>
            </a:r>
          </a:p>
        </p:txBody>
      </p:sp>
    </p:spTree>
    <p:extLst>
      <p:ext uri="{BB962C8B-B14F-4D97-AF65-F5344CB8AC3E}">
        <p14:creationId xmlns:p14="http://schemas.microsoft.com/office/powerpoint/2010/main" val="203934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43</a:t>
            </a:fld>
            <a:endParaRPr lang="en-US" alt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004041" cy="6815877"/>
          </a:xfrm>
          <a:prstGeom prst="rect">
            <a:avLst/>
          </a:prstGeom>
        </p:spPr>
      </p:pic>
      <p:sp>
        <p:nvSpPr>
          <p:cNvPr id="4" name="5-Point Star 3"/>
          <p:cNvSpPr/>
          <p:nvPr/>
        </p:nvSpPr>
        <p:spPr>
          <a:xfrm>
            <a:off x="6580414" y="2657226"/>
            <a:ext cx="381000" cy="381000"/>
          </a:xfrm>
          <a:prstGeom prst="star5">
            <a:avLst/>
          </a:prstGeom>
          <a:solidFill>
            <a:srgbClr val="FF61B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6580414" y="3962400"/>
            <a:ext cx="381000" cy="381000"/>
          </a:xfrm>
          <a:prstGeom prst="star5">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Border and Accent Bar) 7"/>
          <p:cNvSpPr/>
          <p:nvPr/>
        </p:nvSpPr>
        <p:spPr>
          <a:xfrm>
            <a:off x="7321420" y="3276600"/>
            <a:ext cx="1682621" cy="925302"/>
          </a:xfrm>
          <a:prstGeom prst="accentBorderCallout1">
            <a:avLst>
              <a:gd name="adj1" fmla="val 18750"/>
              <a:gd name="adj2" fmla="val -8333"/>
              <a:gd name="adj3" fmla="val 75190"/>
              <a:gd name="adj4" fmla="val -25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AC Survey</a:t>
            </a:r>
          </a:p>
          <a:p>
            <a:pPr algn="ctr"/>
            <a:r>
              <a:rPr lang="en-US" sz="1400" dirty="0" smtClean="0"/>
              <a:t>Data submission</a:t>
            </a:r>
          </a:p>
          <a:p>
            <a:pPr algn="ctr"/>
            <a:r>
              <a:rPr lang="en-US" sz="1400" dirty="0" smtClean="0"/>
              <a:t>Hospital Slide</a:t>
            </a:r>
            <a:endParaRPr lang="en-US" sz="1400" dirty="0"/>
          </a:p>
        </p:txBody>
      </p:sp>
      <p:sp>
        <p:nvSpPr>
          <p:cNvPr id="9" name="Line Callout 1 (Border and Accent Bar) 8"/>
          <p:cNvSpPr/>
          <p:nvPr/>
        </p:nvSpPr>
        <p:spPr>
          <a:xfrm>
            <a:off x="7351744" y="2134164"/>
            <a:ext cx="1191986" cy="523062"/>
          </a:xfrm>
          <a:prstGeom prst="accentBorderCallout1">
            <a:avLst/>
          </a:prstGeom>
          <a:solidFill>
            <a:srgbClr val="FF61B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Abstract for awards due</a:t>
            </a:r>
            <a:endParaRPr lang="en-US" sz="1200" dirty="0"/>
          </a:p>
        </p:txBody>
      </p:sp>
      <p:sp>
        <p:nvSpPr>
          <p:cNvPr id="10" name="5-Point Star 9"/>
          <p:cNvSpPr/>
          <p:nvPr/>
        </p:nvSpPr>
        <p:spPr>
          <a:xfrm>
            <a:off x="6580414" y="5017887"/>
            <a:ext cx="381000" cy="381000"/>
          </a:xfrm>
          <a:prstGeom prst="star5">
            <a:avLst/>
          </a:prstGeom>
          <a:solidFill>
            <a:srgbClr val="FF61B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Border and Accent Bar) 10"/>
          <p:cNvSpPr/>
          <p:nvPr/>
        </p:nvSpPr>
        <p:spPr>
          <a:xfrm>
            <a:off x="7351744" y="4494825"/>
            <a:ext cx="1191986" cy="523062"/>
          </a:xfrm>
          <a:prstGeom prst="accentBorderCallout1">
            <a:avLst/>
          </a:prstGeom>
          <a:solidFill>
            <a:srgbClr val="FF61B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Late Breaking Abstracts due</a:t>
            </a:r>
            <a:endParaRPr lang="en-US" sz="1200" dirty="0"/>
          </a:p>
        </p:txBody>
      </p:sp>
      <p:sp>
        <p:nvSpPr>
          <p:cNvPr id="12" name="5-Point Star 11"/>
          <p:cNvSpPr/>
          <p:nvPr/>
        </p:nvSpPr>
        <p:spPr>
          <a:xfrm>
            <a:off x="1697394" y="5970705"/>
            <a:ext cx="381000" cy="381000"/>
          </a:xfrm>
          <a:prstGeom prst="star5">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1 (Border and Accent Bar) 12"/>
          <p:cNvSpPr/>
          <p:nvPr/>
        </p:nvSpPr>
        <p:spPr>
          <a:xfrm>
            <a:off x="2372697" y="5731110"/>
            <a:ext cx="1295400" cy="430095"/>
          </a:xfrm>
          <a:prstGeom prst="accentBorderCallout1">
            <a:avLst>
              <a:gd name="adj1" fmla="val 18750"/>
              <a:gd name="adj2" fmla="val -8333"/>
              <a:gd name="adj3" fmla="val 75190"/>
              <a:gd name="adj4" fmla="val -25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Registration closes</a:t>
            </a:r>
            <a:endParaRPr lang="en-US" sz="1200" dirty="0"/>
          </a:p>
        </p:txBody>
      </p:sp>
      <p:sp>
        <p:nvSpPr>
          <p:cNvPr id="14" name="Explosion 2 13"/>
          <p:cNvSpPr/>
          <p:nvPr/>
        </p:nvSpPr>
        <p:spPr>
          <a:xfrm>
            <a:off x="5129892" y="5486400"/>
            <a:ext cx="1688841" cy="1371600"/>
          </a:xfrm>
          <a:prstGeom prst="irregularSeal2">
            <a:avLst/>
          </a:prstGeom>
          <a:ln w="28575">
            <a:solidFill>
              <a:srgbClr val="92D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15" name="TextBox 14"/>
          <p:cNvSpPr txBox="1"/>
          <p:nvPr/>
        </p:nvSpPr>
        <p:spPr>
          <a:xfrm>
            <a:off x="5129892" y="5970705"/>
            <a:ext cx="1688841" cy="492443"/>
          </a:xfrm>
          <a:prstGeom prst="rect">
            <a:avLst/>
          </a:prstGeom>
          <a:noFill/>
        </p:spPr>
        <p:txBody>
          <a:bodyPr wrap="square" rtlCol="0">
            <a:spAutoFit/>
          </a:bodyPr>
          <a:lstStyle/>
          <a:p>
            <a:pPr algn="ctr"/>
            <a:r>
              <a:rPr lang="en-US" sz="1300" b="1" dirty="0" smtClean="0">
                <a:latin typeface="+mn-lt"/>
              </a:rPr>
              <a:t>ILPQC Annual Conference </a:t>
            </a:r>
            <a:endParaRPr lang="en-US" sz="1300" b="1" dirty="0">
              <a:latin typeface="+mn-l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9485" l="0" r="100000"/>
                    </a14:imgEffect>
                  </a14:imgLayer>
                </a14:imgProps>
              </a:ext>
              <a:ext uri="{28A0092B-C50C-407E-A947-70E740481C1C}">
                <a14:useLocalDpi xmlns:a14="http://schemas.microsoft.com/office/drawing/2010/main" val="0"/>
              </a:ext>
            </a:extLst>
          </a:blip>
          <a:stretch>
            <a:fillRect/>
          </a:stretch>
        </p:blipFill>
        <p:spPr>
          <a:xfrm>
            <a:off x="228600" y="685800"/>
            <a:ext cx="2476500" cy="1847850"/>
          </a:xfrm>
          <a:prstGeom prst="rect">
            <a:avLst/>
          </a:prstGeom>
        </p:spPr>
      </p:pic>
    </p:spTree>
    <p:extLst>
      <p:ext uri="{BB962C8B-B14F-4D97-AF65-F5344CB8AC3E}">
        <p14:creationId xmlns:p14="http://schemas.microsoft.com/office/powerpoint/2010/main" val="3794726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smtClean="0">
                <a:solidFill>
                  <a:srgbClr val="004990"/>
                </a:solidFill>
                <a:latin typeface="Goudy Old Style" panose="02020502050305020303" pitchFamily="18" charset="0"/>
              </a:rPr>
              <a:t>THANKS TO OUR</a:t>
            </a:r>
            <a:endParaRPr lang="en-US" sz="3200" b="1" dirty="0">
              <a:solidFill>
                <a:srgbClr val="004990"/>
              </a:solidFill>
              <a:latin typeface="Goudy Old Style" panose="02020502050305020303" pitchFamily="18" charset="0"/>
            </a:endParaRPr>
          </a:p>
        </p:txBody>
      </p:sp>
      <p:sp>
        <p:nvSpPr>
          <p:cNvPr id="5" name="Rectangle 4"/>
          <p:cNvSpPr/>
          <p:nvPr/>
        </p:nvSpPr>
        <p:spPr>
          <a:xfrm>
            <a:off x="3678451" y="4353580"/>
            <a:ext cx="1846980" cy="523220"/>
          </a:xfrm>
          <a:prstGeom prst="rect">
            <a:avLst/>
          </a:prstGeom>
        </p:spPr>
        <p:txBody>
          <a:bodyPr wrap="none">
            <a:spAutoFit/>
          </a:bodyPr>
          <a:lstStyle/>
          <a:p>
            <a:r>
              <a:rPr lang="en-US" sz="2800" b="1" dirty="0" smtClean="0">
                <a:solidFill>
                  <a:srgbClr val="004990"/>
                </a:solidFill>
                <a:latin typeface="Goudy Old Style" panose="02020502050305020303" pitchFamily="18" charset="0"/>
              </a:rPr>
              <a:t>FUNDERS</a:t>
            </a:r>
            <a:endParaRPr lang="en-US" sz="2800" b="1" dirty="0">
              <a:solidFill>
                <a:srgbClr val="004990"/>
              </a:solidFill>
              <a:latin typeface="Goudy Old Style" panose="02020502050305020303"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6043286"/>
            <a:ext cx="8648700" cy="369332"/>
          </a:xfrm>
          <a:prstGeom prst="rect">
            <a:avLst/>
          </a:prstGeom>
        </p:spPr>
        <p:txBody>
          <a:bodyPr wrap="square">
            <a:spAutoFit/>
          </a:bodyPr>
          <a:lstStyle/>
          <a:p>
            <a:pPr algn="ctr">
              <a:buClr>
                <a:srgbClr val="F58466"/>
              </a:buClr>
              <a:defRPr/>
            </a:pPr>
            <a:r>
              <a:rPr lang="en-US" dirty="0"/>
              <a:t>Email  </a:t>
            </a:r>
            <a:r>
              <a:rPr lang="en-US" dirty="0">
                <a:hlinkClick r:id="rId8"/>
              </a:rPr>
              <a:t>info@ilpqc.org</a:t>
            </a:r>
            <a:r>
              <a:rPr lang="en-US" dirty="0"/>
              <a:t> or visit us at </a:t>
            </a:r>
            <a:r>
              <a:rPr lang="en-US" dirty="0">
                <a:hlinkClick r:id="rId9"/>
              </a:rPr>
              <a:t>www.ilpqc.org</a:t>
            </a:r>
            <a:endParaRPr lang="en-US" sz="1600" dirty="0"/>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6630" y="5973633"/>
            <a:ext cx="1524000" cy="810816"/>
          </a:xfrm>
          <a:prstGeom prst="rect">
            <a:avLst/>
          </a:prstGeom>
        </p:spPr>
      </p:pic>
    </p:spTree>
    <p:extLst>
      <p:ext uri="{BB962C8B-B14F-4D97-AF65-F5344CB8AC3E}">
        <p14:creationId xmlns:p14="http://schemas.microsoft.com/office/powerpoint/2010/main" val="13192275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38179" y="222926"/>
            <a:ext cx="41148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7295" y="3148019"/>
            <a:ext cx="1897594" cy="1343025"/>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0" b="99714" l="1132" r="99293"/>
                    </a14:imgEffect>
                  </a14:imgLayer>
                </a14:imgProps>
              </a:ext>
              <a:ext uri="{28A0092B-C50C-407E-A947-70E740481C1C}">
                <a14:useLocalDpi xmlns:a14="http://schemas.microsoft.com/office/drawing/2010/main" val="0"/>
              </a:ext>
            </a:extLst>
          </a:blip>
          <a:stretch>
            <a:fillRect/>
          </a:stretch>
        </p:blipFill>
        <p:spPr>
          <a:xfrm>
            <a:off x="7385641" y="2438821"/>
            <a:ext cx="652945" cy="709198"/>
          </a:xfrm>
          <a:prstGeom prst="rect">
            <a:avLst/>
          </a:prstGeom>
        </p:spPr>
      </p:pic>
      <p:sp>
        <p:nvSpPr>
          <p:cNvPr id="7" name="TextBox 6"/>
          <p:cNvSpPr txBox="1"/>
          <p:nvPr/>
        </p:nvSpPr>
        <p:spPr>
          <a:xfrm>
            <a:off x="6664160" y="2517973"/>
            <a:ext cx="95584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We</a:t>
            </a:r>
            <a:endParaRPr kumimoji="0" lang="en-US" sz="32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sp>
        <p:nvSpPr>
          <p:cNvPr id="8" name="TextBox 7"/>
          <p:cNvSpPr txBox="1"/>
          <p:nvPr/>
        </p:nvSpPr>
        <p:spPr>
          <a:xfrm>
            <a:off x="8072917" y="2508503"/>
            <a:ext cx="908561"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QI</a:t>
            </a:r>
            <a:endParaRPr kumimoji="0" lang="en-US" sz="32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sp>
        <p:nvSpPr>
          <p:cNvPr id="9" name="TextBox 8"/>
          <p:cNvSpPr txBox="1"/>
          <p:nvPr/>
        </p:nvSpPr>
        <p:spPr>
          <a:xfrm>
            <a:off x="238179" y="216913"/>
            <a:ext cx="3190821"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6007B"/>
                </a:solidFill>
                <a:effectLst/>
                <a:uLnTx/>
                <a:uFillTx/>
                <a:latin typeface="Gungsuh" panose="02030600000101010101" pitchFamily="18" charset="-127"/>
                <a:ea typeface="Gungsuh" panose="02030600000101010101" pitchFamily="18" charset="-127"/>
                <a:cs typeface="+mn-cs"/>
              </a:rPr>
              <a:t>Nationally Recognized PQC!</a:t>
            </a:r>
            <a:endParaRPr kumimoji="0" lang="en-US" sz="2000" b="1" i="0" u="none" strike="noStrike" kern="1200" cap="none" spc="0" normalizeH="0" baseline="0" noProof="0" dirty="0">
              <a:ln>
                <a:noFill/>
              </a:ln>
              <a:solidFill>
                <a:srgbClr val="F6007B"/>
              </a:solidFill>
              <a:effectLst/>
              <a:uLnTx/>
              <a:uFillTx/>
              <a:latin typeface="Gungsuh" panose="02030600000101010101" pitchFamily="18" charset="-127"/>
              <a:ea typeface="Gungsuh" panose="02030600000101010101" pitchFamily="18" charset="-127"/>
              <a:cs typeface="+mn-cs"/>
            </a:endParaRPr>
          </a:p>
        </p:txBody>
      </p:sp>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ackgroundRemoval t="2093" b="100000" l="596" r="98808">
                        <a14:foregroundMark x1="37041" y1="27055" x2="37041" y2="27055"/>
                        <a14:foregroundMark x1="45780" y1="24664" x2="45780" y2="24664"/>
                        <a14:foregroundMark x1="45482" y1="30194" x2="45482" y2="30194"/>
                        <a14:foregroundMark x1="52433" y1="28102" x2="52433" y2="28102"/>
                        <a14:foregroundMark x1="56802" y1="28999" x2="56802" y2="28999"/>
                        <a14:foregroundMark x1="59384" y1="26158" x2="59384" y2="26158"/>
                      </a14:backgroundRemoval>
                    </a14:imgEffect>
                  </a14:imgLayer>
                </a14:imgProps>
              </a:ext>
              <a:ext uri="{28A0092B-C50C-407E-A947-70E740481C1C}">
                <a14:useLocalDpi xmlns:a14="http://schemas.microsoft.com/office/drawing/2010/main" val="0"/>
              </a:ext>
            </a:extLst>
          </a:blip>
          <a:stretch>
            <a:fillRect/>
          </a:stretch>
        </p:blipFill>
        <p:spPr>
          <a:xfrm>
            <a:off x="6695935" y="4146191"/>
            <a:ext cx="2255438" cy="1643766"/>
          </a:xfrm>
          <a:prstGeom prst="rect">
            <a:avLst/>
          </a:prstGeom>
        </p:spPr>
      </p:pic>
      <p:sp>
        <p:nvSpPr>
          <p:cNvPr id="11" name="Content Placeholder 2"/>
          <p:cNvSpPr txBox="1">
            <a:spLocks/>
          </p:cNvSpPr>
          <p:nvPr/>
        </p:nvSpPr>
        <p:spPr>
          <a:xfrm>
            <a:off x="12441" y="5177086"/>
            <a:ext cx="6683494" cy="26670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rPr>
              <a:t>ILPQC was formed in late 2012</a:t>
            </a:r>
          </a:p>
          <a:p>
            <a:pPr marL="342900" marR="0" lvl="0" indent="-342900" algn="l" defTabSz="914400" rtl="0" eaLnBrk="0" fontAlgn="base" latinLnBrk="0" hangingPunct="0">
              <a:lnSpc>
                <a:spcPct val="100000"/>
              </a:lnSpc>
              <a:spcBef>
                <a:spcPct val="20000"/>
              </a:spcBef>
              <a:spcAft>
                <a:spcPct val="0"/>
              </a:spcAft>
              <a:buClr>
                <a:srgbClr val="F58466"/>
              </a:buClr>
              <a:buSzTx/>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rPr>
              <a:t>One of 13 CDC funded US State PQCs &amp; invited to join AIM</a:t>
            </a:r>
          </a:p>
          <a:p>
            <a:pPr marL="342900" marR="0" lvl="0" indent="-342900" algn="l" defTabSz="914400" rtl="0" eaLnBrk="0" fontAlgn="base" latinLnBrk="0" hangingPunct="0">
              <a:lnSpc>
                <a:spcPct val="100000"/>
              </a:lnSpc>
              <a:spcBef>
                <a:spcPct val="20000"/>
              </a:spcBef>
              <a:spcAft>
                <a:spcPct val="0"/>
              </a:spcAft>
              <a:buClr>
                <a:srgbClr val="F58466"/>
              </a:buClr>
              <a:buSzTx/>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rPr>
              <a:t>Supports over 110 hospitals across IL in QI</a:t>
            </a:r>
            <a:endParaRPr kumimoji="0" lang="en-US" sz="2000"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12" name="Content Placeholder 2"/>
          <p:cNvSpPr txBox="1">
            <a:spLocks/>
          </p:cNvSpPr>
          <p:nvPr/>
        </p:nvSpPr>
        <p:spPr>
          <a:xfrm>
            <a:off x="4496227" y="706782"/>
            <a:ext cx="2427797" cy="26670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rPr>
              <a:t>Current Initiatives</a:t>
            </a:r>
          </a:p>
          <a:p>
            <a:pPr marL="742950" marR="0" lvl="1" indent="-342900" algn="l" defTabSz="914400" rtl="0" eaLnBrk="0" fontAlgn="base" latinLnBrk="0" hangingPunct="0">
              <a:lnSpc>
                <a:spcPct val="100000"/>
              </a:lnSpc>
              <a:spcBef>
                <a:spcPct val="20000"/>
              </a:spcBef>
              <a:spcAft>
                <a:spcPct val="0"/>
              </a:spcAft>
              <a:buClr>
                <a:srgbClr val="F58466"/>
              </a:buClr>
              <a:buSzTx/>
              <a:buFont typeface="Wingdings" panose="05000000000000000000" pitchFamily="2" charset="2"/>
              <a:buChar char="Ø"/>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MNO-Neo</a:t>
            </a:r>
          </a:p>
          <a:p>
            <a:pPr marL="742950" marR="0" lvl="1" indent="-342900" algn="l" defTabSz="914400" rtl="0" eaLnBrk="0" fontAlgn="base" latinLnBrk="0" hangingPunct="0">
              <a:lnSpc>
                <a:spcPct val="100000"/>
              </a:lnSpc>
              <a:spcBef>
                <a:spcPct val="20000"/>
              </a:spcBef>
              <a:spcAft>
                <a:spcPct val="0"/>
              </a:spcAft>
              <a:buClr>
                <a:srgbClr val="F58466"/>
              </a:buClr>
              <a:buSzTx/>
              <a:buFont typeface="Wingdings" panose="05000000000000000000" pitchFamily="2" charset="2"/>
              <a:buChar char="Ø"/>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MNO-OB</a:t>
            </a:r>
          </a:p>
          <a:p>
            <a:pPr marL="742950" marR="0" lvl="1" indent="-342900" algn="l" defTabSz="914400" rtl="0" eaLnBrk="0" fontAlgn="base" latinLnBrk="0" hangingPunct="0">
              <a:lnSpc>
                <a:spcPct val="100000"/>
              </a:lnSpc>
              <a:spcBef>
                <a:spcPct val="20000"/>
              </a:spcBef>
              <a:spcAft>
                <a:spcPct val="0"/>
              </a:spcAft>
              <a:buClr>
                <a:srgbClr val="F58466"/>
              </a:buClr>
              <a:buSzTx/>
              <a:buFont typeface="Wingdings" panose="05000000000000000000" pitchFamily="2" charset="2"/>
              <a:buChar char="Ø"/>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IPLARC</a:t>
            </a:r>
          </a:p>
          <a:p>
            <a:pPr marL="742950" marR="0" lvl="1" indent="-342900" algn="l" defTabSz="914400" rtl="0" eaLnBrk="0" fontAlgn="base" latinLnBrk="0" hangingPunct="0">
              <a:lnSpc>
                <a:spcPct val="100000"/>
              </a:lnSpc>
              <a:spcBef>
                <a:spcPct val="20000"/>
              </a:spcBef>
              <a:spcAft>
                <a:spcPct val="0"/>
              </a:spcAft>
              <a:buClr>
                <a:srgbClr val="F58466"/>
              </a:buClr>
              <a:buSzTx/>
              <a:buFont typeface="Wingdings" panose="05000000000000000000" pitchFamily="2" charset="2"/>
              <a:buChar char="Ø"/>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IPAC</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rPr>
              <a:t>Future </a:t>
            </a:r>
          </a:p>
          <a:p>
            <a:pPr marL="742950" marR="0" lvl="1" indent="-285750" algn="l" defTabSz="914400" rtl="0" eaLnBrk="0" fontAlgn="base" latinLnBrk="0" hangingPunct="0">
              <a:lnSpc>
                <a:spcPct val="100000"/>
              </a:lnSpc>
              <a:spcBef>
                <a:spcPct val="20000"/>
              </a:spcBef>
              <a:spcAft>
                <a:spcPct val="0"/>
              </a:spcAft>
              <a:buClr>
                <a:srgbClr val="F58466"/>
              </a:buClr>
              <a:buSzTx/>
              <a:buFont typeface="Wingdings" panose="05000000000000000000" pitchFamily="2" charset="2"/>
              <a:buChar char="Ø"/>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PVB</a:t>
            </a:r>
          </a:p>
          <a:p>
            <a:pPr marL="742950" marR="0" lvl="1" indent="-285750" algn="l" defTabSz="914400" rtl="0" eaLnBrk="0" fontAlgn="base" latinLnBrk="0" hangingPunct="0">
              <a:lnSpc>
                <a:spcPct val="100000"/>
              </a:lnSpc>
              <a:spcBef>
                <a:spcPct val="20000"/>
              </a:spcBef>
              <a:spcAft>
                <a:spcPct val="0"/>
              </a:spcAft>
              <a:buClr>
                <a:srgbClr val="F58466"/>
              </a:buClr>
              <a:buSzTx/>
              <a:buFont typeface="Wingdings" panose="05000000000000000000" pitchFamily="2" charset="2"/>
              <a:buChar char="Ø"/>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BE</a:t>
            </a:r>
          </a:p>
          <a:p>
            <a:pPr marL="742950" marR="0" lvl="1" indent="-285750" algn="l" defTabSz="914400" rtl="0" eaLnBrk="0" fontAlgn="base" latinLnBrk="0" hangingPunct="0">
              <a:lnSpc>
                <a:spcPct val="100000"/>
              </a:lnSpc>
              <a:spcBef>
                <a:spcPct val="20000"/>
              </a:spcBef>
              <a:spcAft>
                <a:spcPct val="0"/>
              </a:spcAft>
              <a:buClr>
                <a:srgbClr val="F58466"/>
              </a:buClr>
              <a:buSzTx/>
              <a:buFont typeface="Wingdings" panose="05000000000000000000" pitchFamily="2" charset="2"/>
              <a:buChar char="Ø"/>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BASIC</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12249" y="3253552"/>
            <a:ext cx="1236971" cy="1867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938" y="3273694"/>
            <a:ext cx="1235075" cy="1852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569332" y="3276507"/>
            <a:ext cx="1371135" cy="1846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6400" r="90000"/>
                    </a14:imgEffect>
                  </a14:imgLayer>
                </a14:imgProps>
              </a:ext>
              <a:ext uri="{28A0092B-C50C-407E-A947-70E740481C1C}">
                <a14:useLocalDpi xmlns:a14="http://schemas.microsoft.com/office/drawing/2010/main" val="0"/>
              </a:ext>
            </a:extLst>
          </a:blip>
          <a:stretch>
            <a:fillRect/>
          </a:stretch>
        </p:blipFill>
        <p:spPr>
          <a:xfrm>
            <a:off x="3547897" y="4200000"/>
            <a:ext cx="2505349" cy="1954172"/>
          </a:xfrm>
          <a:prstGeom prst="rect">
            <a:avLst/>
          </a:prstGeom>
        </p:spPr>
      </p:pic>
    </p:spTree>
    <p:extLst>
      <p:ext uri="{BB962C8B-B14F-4D97-AF65-F5344CB8AC3E}">
        <p14:creationId xmlns:p14="http://schemas.microsoft.com/office/powerpoint/2010/main" val="321975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3503"/>
            <a:ext cx="8229600" cy="1143000"/>
          </a:xfrm>
          <a:noFill/>
        </p:spPr>
        <p:txBody>
          <a:bodyPr/>
          <a:lstStyle/>
          <a:p>
            <a:pPr algn="l" eaLnBrk="1" hangingPunct="1"/>
            <a:r>
              <a:rPr lang="en-US" sz="4000" b="1" dirty="0" smtClean="0">
                <a:solidFill>
                  <a:srgbClr val="F58466"/>
                </a:solidFill>
                <a:latin typeface="Goudy Old Style" pitchFamily="18" charset="0"/>
              </a:rPr>
              <a:t>Annual OB Teams Survey</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7" name="Content Placeholder 2"/>
          <p:cNvSpPr txBox="1">
            <a:spLocks/>
          </p:cNvSpPr>
          <p:nvPr/>
        </p:nvSpPr>
        <p:spPr bwMode="auto">
          <a:xfrm>
            <a:off x="228600" y="1447800"/>
            <a:ext cx="845820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pPr>
            <a:r>
              <a:rPr lang="en-US" dirty="0" smtClean="0"/>
              <a:t>OB Teams Survey sent</a:t>
            </a:r>
          </a:p>
          <a:p>
            <a:pPr lvl="1">
              <a:buClr>
                <a:srgbClr val="F58466"/>
              </a:buClr>
            </a:pPr>
            <a:r>
              <a:rPr lang="en-US" dirty="0" smtClean="0"/>
              <a:t>Please coordinate with your colleagues working across ILPQC initiatives at your hospital to have one person submit the survey for your hospital </a:t>
            </a:r>
          </a:p>
          <a:p>
            <a:pPr>
              <a:buClr>
                <a:srgbClr val="F58466"/>
              </a:buClr>
            </a:pPr>
            <a:r>
              <a:rPr lang="en-US" dirty="0" smtClean="0"/>
              <a:t>Survey link</a:t>
            </a:r>
            <a:r>
              <a:rPr lang="en-US" dirty="0"/>
              <a:t>: </a:t>
            </a:r>
            <a:r>
              <a:rPr lang="en-US" dirty="0">
                <a:hlinkClick r:id="rId3"/>
              </a:rPr>
              <a:t>https://redcap.healthlnk.org/surveys/?</a:t>
            </a:r>
            <a:r>
              <a:rPr lang="en-US" dirty="0" smtClean="0">
                <a:hlinkClick r:id="rId3"/>
              </a:rPr>
              <a:t>s=CNDEKNNXTF</a:t>
            </a:r>
            <a:r>
              <a:rPr lang="en-US" dirty="0" smtClean="0"/>
              <a:t>, and will be sent in newsletter</a:t>
            </a:r>
          </a:p>
          <a:p>
            <a:pPr>
              <a:buClr>
                <a:srgbClr val="F58466"/>
              </a:buClr>
            </a:pPr>
            <a:r>
              <a:rPr lang="en-US" dirty="0" smtClean="0"/>
              <a:t>Option to upload your team photo/slide collage in the survey</a:t>
            </a:r>
          </a:p>
          <a:p>
            <a:pPr>
              <a:buClr>
                <a:srgbClr val="F58466"/>
              </a:buClr>
            </a:pPr>
            <a:r>
              <a:rPr lang="en-US" dirty="0" smtClean="0"/>
              <a:t>Due to ILPQC on October 16th</a:t>
            </a:r>
          </a:p>
        </p:txBody>
      </p:sp>
    </p:spTree>
    <p:extLst>
      <p:ext uri="{BB962C8B-B14F-4D97-AF65-F5344CB8AC3E}">
        <p14:creationId xmlns:p14="http://schemas.microsoft.com/office/powerpoint/2010/main" val="37747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10200"/>
            <a:ext cx="914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2400" y="228600"/>
            <a:ext cx="6400800" cy="1143000"/>
          </a:xfrm>
          <a:noFill/>
        </p:spPr>
        <p:txBody>
          <a:bodyPr/>
          <a:lstStyle/>
          <a:p>
            <a:pPr algn="l" eaLnBrk="1" hangingPunct="1"/>
            <a:r>
              <a:rPr lang="en-US" sz="4000" b="1" dirty="0">
                <a:solidFill>
                  <a:srgbClr val="F58466"/>
                </a:solidFill>
                <a:latin typeface="Goudy Old Style" pitchFamily="18" charset="0"/>
              </a:rPr>
              <a:t>Call for </a:t>
            </a:r>
            <a:r>
              <a:rPr lang="en-US" sz="4000" b="1" dirty="0" smtClean="0">
                <a:solidFill>
                  <a:srgbClr val="F58466"/>
                </a:solidFill>
                <a:latin typeface="Goudy Old Style" pitchFamily="18" charset="0"/>
              </a:rPr>
              <a:t>Abstracts for AC Poster Session</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0" y="1394346"/>
            <a:ext cx="9143999" cy="4495796"/>
          </a:xfrm>
        </p:spPr>
        <p:txBody>
          <a:bodyPr/>
          <a:lstStyle/>
          <a:p>
            <a:pPr>
              <a:buClr>
                <a:srgbClr val="F58466"/>
              </a:buClr>
            </a:pPr>
            <a:r>
              <a:rPr lang="en-US" sz="2400" dirty="0" smtClean="0"/>
              <a:t>All hospital teams are asked to submit an abstract on complete or in progress quality improvement work </a:t>
            </a:r>
          </a:p>
          <a:p>
            <a:pPr>
              <a:buClr>
                <a:srgbClr val="F58466"/>
              </a:buClr>
            </a:pPr>
            <a:r>
              <a:rPr lang="en-US" sz="2400" dirty="0" smtClean="0"/>
              <a:t>Abstracts submitted by </a:t>
            </a:r>
            <a:r>
              <a:rPr lang="en-US" sz="2400" b="1" u="sng" dirty="0" smtClean="0">
                <a:solidFill>
                  <a:srgbClr val="FF3399"/>
                </a:solidFill>
              </a:rPr>
              <a:t>Oct. 9</a:t>
            </a:r>
            <a:r>
              <a:rPr lang="en-US" sz="2400" b="1" u="sng" baseline="30000" dirty="0" smtClean="0">
                <a:solidFill>
                  <a:srgbClr val="FF3399"/>
                </a:solidFill>
              </a:rPr>
              <a:t>th</a:t>
            </a:r>
            <a:r>
              <a:rPr lang="en-US" sz="2400" b="1" u="sng" dirty="0" smtClean="0">
                <a:solidFill>
                  <a:srgbClr val="FF3399"/>
                </a:solidFill>
              </a:rPr>
              <a:t> </a:t>
            </a:r>
            <a:r>
              <a:rPr lang="en-US" sz="2400" dirty="0" smtClean="0"/>
              <a:t>, will be reviewed for awards:</a:t>
            </a:r>
          </a:p>
          <a:p>
            <a:pPr lvl="1">
              <a:buClr>
                <a:srgbClr val="F58466"/>
              </a:buClr>
            </a:pPr>
            <a:r>
              <a:rPr lang="en-US" sz="2000" dirty="0"/>
              <a:t>Top abstract(s) in </a:t>
            </a:r>
            <a:r>
              <a:rPr lang="en-US" sz="2000" dirty="0" smtClean="0"/>
              <a:t>OB</a:t>
            </a:r>
            <a:r>
              <a:rPr lang="en-US" sz="2000" dirty="0"/>
              <a:t>, Neonatal, </a:t>
            </a:r>
            <a:r>
              <a:rPr lang="en-US" sz="2000" dirty="0" smtClean="0"/>
              <a:t>Patient/Family </a:t>
            </a:r>
            <a:r>
              <a:rPr lang="en-US" sz="2000" dirty="0"/>
              <a:t>Engagement, </a:t>
            </a:r>
            <a:r>
              <a:rPr lang="en-US" sz="2000" b="1" dirty="0" smtClean="0">
                <a:solidFill>
                  <a:srgbClr val="FF5D9F"/>
                </a:solidFill>
              </a:rPr>
              <a:t>First </a:t>
            </a:r>
            <a:r>
              <a:rPr lang="en-US" sz="2000" b="1" dirty="0">
                <a:solidFill>
                  <a:srgbClr val="FF5D9F"/>
                </a:solidFill>
              </a:rPr>
              <a:t>time Level I/II </a:t>
            </a:r>
            <a:r>
              <a:rPr lang="en-US" sz="2000" b="1" dirty="0" smtClean="0">
                <a:solidFill>
                  <a:srgbClr val="FF5D9F"/>
                </a:solidFill>
              </a:rPr>
              <a:t>Hospital</a:t>
            </a:r>
            <a:r>
              <a:rPr lang="en-US" sz="2000" dirty="0" smtClean="0"/>
              <a:t> receive </a:t>
            </a:r>
            <a:r>
              <a:rPr lang="en-US" sz="2000" dirty="0"/>
              <a:t>Abstract of Excellence Awards</a:t>
            </a:r>
          </a:p>
          <a:p>
            <a:pPr lvl="1">
              <a:buClr>
                <a:srgbClr val="F58466"/>
              </a:buClr>
            </a:pPr>
            <a:r>
              <a:rPr lang="en-US" sz="2000" dirty="0" smtClean="0"/>
              <a:t>Two OB &amp; two Neonatal abstracts receive </a:t>
            </a:r>
            <a:r>
              <a:rPr lang="en-US" sz="2000" dirty="0"/>
              <a:t>special recognition, one each for (1) Best Use of Data, (2) Best Project Implementation</a:t>
            </a:r>
          </a:p>
          <a:p>
            <a:pPr>
              <a:buClr>
                <a:srgbClr val="F58466"/>
              </a:buClr>
            </a:pPr>
            <a:r>
              <a:rPr lang="en-US" sz="2400" dirty="0" smtClean="0"/>
              <a:t>Awarded abstracts will be announced at the conference and have a prize designation displayed on their poster</a:t>
            </a:r>
          </a:p>
          <a:p>
            <a:pPr>
              <a:buClr>
                <a:srgbClr val="F58466"/>
              </a:buClr>
            </a:pPr>
            <a:r>
              <a:rPr lang="en-US" sz="2400" dirty="0" smtClean="0"/>
              <a:t>Late breaking abstracts (not eligible for awards) are due Oct 23</a:t>
            </a:r>
            <a:r>
              <a:rPr lang="en-US" sz="2400" baseline="30000" dirty="0" smtClean="0"/>
              <a:t>rd</a:t>
            </a:r>
            <a:r>
              <a:rPr lang="en-US" sz="2400" dirty="0" smtClean="0"/>
              <a:t> </a:t>
            </a:r>
          </a:p>
          <a:p>
            <a:pPr>
              <a:buClr>
                <a:srgbClr val="F58466"/>
              </a:buClr>
            </a:pPr>
            <a:r>
              <a:rPr lang="en-US" sz="2400" dirty="0"/>
              <a:t>Submit: </a:t>
            </a:r>
            <a:r>
              <a:rPr lang="en-US" sz="2400" dirty="0">
                <a:hlinkClick r:id="rId3"/>
              </a:rPr>
              <a:t>https://redcap.healthlnk.org/surveys/?</a:t>
            </a:r>
            <a:r>
              <a:rPr lang="en-US" sz="2400" dirty="0" smtClean="0">
                <a:hlinkClick r:id="rId3"/>
              </a:rPr>
              <a:t>s=RRXFCDL44H</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6" name="Rounded Rectangle 5"/>
          <p:cNvSpPr/>
          <p:nvPr/>
        </p:nvSpPr>
        <p:spPr>
          <a:xfrm>
            <a:off x="762000" y="5784387"/>
            <a:ext cx="7543800" cy="6994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sz="1800" b="1" i="0" u="sng" strike="noStrike" kern="1200" cap="none" spc="0" normalizeH="0" baseline="0" noProof="0" dirty="0">
                <a:ln>
                  <a:noFill/>
                </a:ln>
                <a:solidFill>
                  <a:srgbClr val="004990"/>
                </a:solidFill>
                <a:effectLst/>
                <a:uLnTx/>
                <a:uFillTx/>
                <a:latin typeface="Calibri"/>
                <a:ea typeface="+mn-ea"/>
                <a:cs typeface="+mn-cs"/>
              </a:rPr>
              <a:t>A </a:t>
            </a:r>
            <a:r>
              <a:rPr kumimoji="0" lang="en-US" sz="1800" b="1" i="0" u="sng" strike="noStrike" kern="1200" cap="none" spc="0" normalizeH="0" baseline="0" noProof="0" dirty="0">
                <a:ln>
                  <a:noFill/>
                </a:ln>
                <a:solidFill>
                  <a:srgbClr val="004990"/>
                </a:solidFill>
                <a:effectLst/>
                <a:uLnTx/>
                <a:uFillTx/>
                <a:latin typeface="Calibri"/>
                <a:ea typeface="+mn-ea"/>
                <a:cs typeface="+mn-cs"/>
                <a:hlinkClick r:id="rId4"/>
              </a:rPr>
              <a:t>poster template </a:t>
            </a:r>
            <a:r>
              <a:rPr kumimoji="0" lang="en-US" sz="1800" b="1" i="0" u="sng" strike="noStrike" kern="1200" cap="none" spc="0" normalizeH="0" baseline="0" noProof="0" dirty="0">
                <a:ln>
                  <a:noFill/>
                </a:ln>
                <a:solidFill>
                  <a:srgbClr val="004990"/>
                </a:solidFill>
                <a:effectLst/>
                <a:uLnTx/>
                <a:uFillTx/>
                <a:latin typeface="Calibri"/>
                <a:ea typeface="+mn-ea"/>
                <a:cs typeface="+mn-cs"/>
              </a:rPr>
              <a:t>will be provided and support is available from ILPQC.</a:t>
            </a:r>
          </a:p>
        </p:txBody>
      </p:sp>
    </p:spTree>
    <p:extLst>
      <p:ext uri="{BB962C8B-B14F-4D97-AF65-F5344CB8AC3E}">
        <p14:creationId xmlns:p14="http://schemas.microsoft.com/office/powerpoint/2010/main" val="251460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69D82-D690-4055-BA0B-71459BE6AA19}"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315" y="1083997"/>
            <a:ext cx="4216400" cy="31623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28600" y="113503"/>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Poster Session</a:t>
            </a:r>
            <a:r>
              <a:rPr kumimoji="0" 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 </a:t>
            </a:r>
            <a:r>
              <a:rPr kumimoji="0" 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and Abstracts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Questions?</a:t>
            </a:r>
            <a:endParaRPr kumimoji="0" 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7" name="Content Placeholder 2"/>
          <p:cNvSpPr txBox="1">
            <a:spLocks/>
          </p:cNvSpPr>
          <p:nvPr/>
        </p:nvSpPr>
        <p:spPr>
          <a:xfrm>
            <a:off x="203462" y="1665099"/>
            <a:ext cx="54102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a:ea typeface="MS PGothic" pitchFamily="34" charset="-128"/>
              </a:rPr>
              <a:t>ILPQC offers a variety of support services to assist with abstract/poster submission</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Abstract and Poster Template</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Mentorship Services</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FAQ Tool</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Information + Q&amp;A Sessions after team webinars</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1" i="0" u="sng" strike="noStrike" kern="1200" cap="none" spc="0" normalizeH="0" baseline="0" noProof="0" dirty="0">
              <a:ln>
                <a:noFill/>
              </a:ln>
              <a:solidFill>
                <a:srgbClr val="004990"/>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5" name="Rounded Rectangle 4"/>
          <p:cNvSpPr/>
          <p:nvPr/>
        </p:nvSpPr>
        <p:spPr>
          <a:xfrm>
            <a:off x="5257800" y="4192400"/>
            <a:ext cx="3632031" cy="15788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Expert abstract reviewers &amp; past awardees will be available immediate following team calls starting 9/21 </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30" name="Picture 6" descr="See the source image"/>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4772" y="5416495"/>
            <a:ext cx="1328737" cy="132873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489713" y="6205478"/>
            <a:ext cx="6781800" cy="5236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Please share your thoughts!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472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Arial" pitchFamily="34" charset="0"/>
            </a:endParaRPr>
          </a:p>
        </p:txBody>
      </p:sp>
      <p:sp>
        <p:nvSpPr>
          <p:cNvPr id="3" name="Title 1"/>
          <p:cNvSpPr txBox="1">
            <a:spLocks/>
          </p:cNvSpPr>
          <p:nvPr/>
        </p:nvSpPr>
        <p:spPr>
          <a:xfrm>
            <a:off x="304801" y="198354"/>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You are ILPQC!</a:t>
            </a:r>
            <a:endParaRPr kumimoji="0" lang="en-US" sz="44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5" name="Rectangle 4"/>
          <p:cNvSpPr/>
          <p:nvPr/>
        </p:nvSpPr>
        <p:spPr>
          <a:xfrm>
            <a:off x="0" y="579120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Content Placeholder 2"/>
          <p:cNvSpPr txBox="1">
            <a:spLocks/>
          </p:cNvSpPr>
          <p:nvPr/>
        </p:nvSpPr>
        <p:spPr>
          <a:xfrm>
            <a:off x="76200" y="1066800"/>
            <a:ext cx="8968019"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ILPQC wants</a:t>
            </a: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 </a:t>
            </a: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to celebrate all of you during our virtual conference!</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Coordinate </a:t>
            </a: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with your colleagues </a:t>
            </a: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to create a slide  </a:t>
            </a:r>
            <a:r>
              <a:rPr lang="en-US" sz="2800" dirty="0" smtClean="0">
                <a:solidFill>
                  <a:prstClr val="black"/>
                </a:solidFill>
                <a:latin typeface="Calibri"/>
              </a:rPr>
              <a:t>celebrating your ILPQC team can include: </a:t>
            </a:r>
            <a:endPar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endParaRP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Team/Hospital Picture</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Picture of QI bulletin board</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Location/Region</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Birth Volume/NICU Beds</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Perinatal Level and Network</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Current &amp; Future Initiatives</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Contact information for your team  for collaboration</a:t>
            </a:r>
          </a:p>
          <a:p>
            <a:pPr marL="400050">
              <a:buClr>
                <a:srgbClr val="F58466"/>
              </a:buClr>
              <a:defRPr/>
            </a:pPr>
            <a:r>
              <a:rPr lang="en-US" sz="2800" dirty="0">
                <a:solidFill>
                  <a:prstClr val="black"/>
                </a:solidFill>
                <a:latin typeface="Calibri"/>
              </a:rPr>
              <a:t>All submissions will be entered to win a pizza lunch delivered </a:t>
            </a:r>
            <a:r>
              <a:rPr lang="en-US" sz="2800" dirty="0" smtClean="0">
                <a:solidFill>
                  <a:prstClr val="black"/>
                </a:solidFill>
                <a:latin typeface="Calibri"/>
              </a:rPr>
              <a:t>to your hospital courtesy of ILPQC</a:t>
            </a:r>
          </a:p>
          <a:p>
            <a:pPr marL="400050">
              <a:buClr>
                <a:srgbClr val="F58466"/>
              </a:buClr>
              <a:defRPr/>
            </a:pPr>
            <a:r>
              <a:rPr lang="en-US" sz="2800" dirty="0" smtClean="0">
                <a:solidFill>
                  <a:prstClr val="black"/>
                </a:solidFill>
                <a:latin typeface="Calibri"/>
              </a:rPr>
              <a:t>Submit via upload with your ILPQC Teams survey or email to info@ilpqc.org</a:t>
            </a:r>
            <a:endParaRPr lang="en-US" sz="2800" dirty="0">
              <a:solidFill>
                <a:prstClr val="black"/>
              </a:solidFill>
              <a:latin typeface="Calibri"/>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lang="en-US" dirty="0">
              <a:solidFill>
                <a:prstClr val="black"/>
              </a:solidFill>
              <a:latin typeface="Calibri"/>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1" i="0" u="sng" strike="noStrike" kern="1200" cap="none" spc="0" normalizeH="0" baseline="0" noProof="0" dirty="0">
              <a:ln>
                <a:noFill/>
              </a:ln>
              <a:solidFill>
                <a:srgbClr val="004990"/>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68148">
            <a:off x="4535109" y="2959387"/>
            <a:ext cx="2286000" cy="1676400"/>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0" b="99902" l="0" r="100000"/>
                    </a14:imgEffect>
                  </a14:imgLayer>
                </a14:imgProps>
              </a:ext>
              <a:ext uri="{28A0092B-C50C-407E-A947-70E740481C1C}">
                <a14:useLocalDpi xmlns:a14="http://schemas.microsoft.com/office/drawing/2010/main" val="0"/>
              </a:ext>
            </a:extLst>
          </a:blip>
          <a:stretch>
            <a:fillRect/>
          </a:stretch>
        </p:blipFill>
        <p:spPr>
          <a:xfrm>
            <a:off x="6515100" y="3029807"/>
            <a:ext cx="1890732" cy="1890732"/>
          </a:xfrm>
          <a:prstGeom prst="rect">
            <a:avLst/>
          </a:prstGeom>
        </p:spPr>
      </p:pic>
    </p:spTree>
    <p:extLst>
      <p:ext uri="{BB962C8B-B14F-4D97-AF65-F5344CB8AC3E}">
        <p14:creationId xmlns:p14="http://schemas.microsoft.com/office/powerpoint/2010/main" val="652920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9</a:t>
            </a:fld>
            <a:endParaRPr lang="en-US" altLang="en-US"/>
          </a:p>
        </p:txBody>
      </p:sp>
      <p:sp>
        <p:nvSpPr>
          <p:cNvPr id="4" name="Title 1"/>
          <p:cNvSpPr txBox="1">
            <a:spLocks/>
          </p:cNvSpPr>
          <p:nvPr/>
        </p:nvSpPr>
        <p:spPr>
          <a:xfrm>
            <a:off x="228600" y="113503"/>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000" b="1" dirty="0" smtClean="0">
                <a:solidFill>
                  <a:srgbClr val="F58466"/>
                </a:solidFill>
                <a:latin typeface="Goudy Old Style" pitchFamily="18" charset="0"/>
              </a:rPr>
              <a:t>Sample submission </a:t>
            </a:r>
            <a:endParaRPr kumimoji="0" 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8" name="Content Placeholder 2"/>
          <p:cNvSpPr txBox="1">
            <a:spLocks/>
          </p:cNvSpPr>
          <p:nvPr/>
        </p:nvSpPr>
        <p:spPr>
          <a:xfrm>
            <a:off x="296361" y="4684463"/>
            <a:ext cx="5873366" cy="8382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
                <a:srgbClr val="F58466"/>
              </a:buClr>
              <a:buSzTx/>
              <a:buNone/>
              <a:tabLst/>
              <a:defRPr/>
            </a:pPr>
            <a:r>
              <a:rPr kumimoji="0" lang="en-US" sz="3200" b="0" i="0" u="none" strike="noStrike" kern="1200" cap="none" spc="0" normalizeH="0" baseline="0" noProof="0" dirty="0" smtClean="0">
                <a:ln>
                  <a:noFill/>
                </a:ln>
                <a:solidFill>
                  <a:prstClr val="black"/>
                </a:solidFill>
                <a:effectLst/>
                <a:uLnTx/>
                <a:uFillTx/>
                <a:latin typeface="Calibri"/>
                <a:ea typeface="MS PGothic" pitchFamily="34" charset="-128"/>
              </a:rPr>
              <a:t>Submit your team</a:t>
            </a:r>
            <a:r>
              <a:rPr kumimoji="0" lang="en-US" sz="3200" b="0" i="0" u="none" strike="noStrike" kern="1200" cap="none" spc="0" normalizeH="0" noProof="0" dirty="0" smtClean="0">
                <a:ln>
                  <a:noFill/>
                </a:ln>
                <a:solidFill>
                  <a:prstClr val="black"/>
                </a:solidFill>
                <a:effectLst/>
                <a:uLnTx/>
                <a:uFillTx/>
                <a:latin typeface="Calibri"/>
                <a:ea typeface="MS PGothic" pitchFamily="34" charset="-128"/>
              </a:rPr>
              <a:t> slide through your AC survey or email to </a:t>
            </a:r>
            <a:r>
              <a:rPr kumimoji="0" lang="en-US" sz="3200" b="0" i="0" u="none" strike="noStrike" kern="1200" cap="none" spc="0" normalizeH="0" noProof="0" dirty="0" smtClean="0">
                <a:ln>
                  <a:noFill/>
                </a:ln>
                <a:solidFill>
                  <a:prstClr val="black"/>
                </a:solidFill>
                <a:effectLst/>
                <a:uLnTx/>
                <a:uFillTx/>
                <a:latin typeface="Calibri"/>
                <a:ea typeface="MS PGothic" pitchFamily="34" charset="-128"/>
                <a:hlinkClick r:id="rId3"/>
              </a:rPr>
              <a:t>info@ilpqc.org</a:t>
            </a:r>
            <a:r>
              <a:rPr kumimoji="0" lang="en-US" sz="3200" b="0" i="0" u="none" strike="noStrike" kern="1200" cap="none" spc="0" normalizeH="0" noProof="0" dirty="0" smtClean="0">
                <a:ln>
                  <a:noFill/>
                </a:ln>
                <a:solidFill>
                  <a:prstClr val="black"/>
                </a:solidFill>
                <a:effectLst/>
                <a:uLnTx/>
                <a:uFillTx/>
                <a:latin typeface="Calibri"/>
                <a:ea typeface="MS PGothic" pitchFamily="34" charset="-128"/>
              </a:rPr>
              <a:t> </a:t>
            </a:r>
            <a:endParaRPr kumimoji="0" lang="en-US" sz="3200" b="1" i="0" u="sng" strike="noStrike" kern="1200" cap="none" spc="0" normalizeH="0" baseline="0" noProof="0" dirty="0">
              <a:ln>
                <a:noFill/>
              </a:ln>
              <a:solidFill>
                <a:srgbClr val="004990"/>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516" y="1214354"/>
            <a:ext cx="2286000" cy="3629025"/>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0" b="98889" l="0" r="100000"/>
                    </a14:imgEffect>
                  </a14:imgLayer>
                </a14:imgProps>
              </a:ext>
              <a:ext uri="{28A0092B-C50C-407E-A947-70E740481C1C}">
                <a14:useLocalDpi xmlns:a14="http://schemas.microsoft.com/office/drawing/2010/main" val="0"/>
              </a:ext>
            </a:extLst>
          </a:blip>
          <a:stretch>
            <a:fillRect/>
          </a:stretch>
        </p:blipFill>
        <p:spPr>
          <a:xfrm>
            <a:off x="6823308" y="3938703"/>
            <a:ext cx="2300476" cy="1447852"/>
          </a:xfrm>
          <a:prstGeom prst="rect">
            <a:avLst/>
          </a:prstGeom>
        </p:spPr>
      </p:pic>
      <p:sp>
        <p:nvSpPr>
          <p:cNvPr id="12" name="Content Placeholder 2"/>
          <p:cNvSpPr txBox="1">
            <a:spLocks/>
          </p:cNvSpPr>
          <p:nvPr/>
        </p:nvSpPr>
        <p:spPr>
          <a:xfrm>
            <a:off x="4877705" y="3607449"/>
            <a:ext cx="2300812" cy="8382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
                <a:srgbClr val="F58466"/>
              </a:buClr>
              <a:buSzTx/>
              <a:buNone/>
              <a:tabLst/>
              <a:defRPr/>
            </a:pPr>
            <a:r>
              <a:rPr lang="en-US" sz="2000" dirty="0" smtClean="0">
                <a:solidFill>
                  <a:prstClr val="black"/>
                </a:solidFill>
                <a:latin typeface="Calibri"/>
              </a:rPr>
              <a:t>Pizza lunch delivered to your hospital </a:t>
            </a:r>
            <a:endParaRPr kumimoji="0" lang="en-US" sz="2000" b="1" i="0" u="sng" strike="noStrike" kern="1200" cap="none" spc="0" normalizeH="0" baseline="0" noProof="0" dirty="0">
              <a:ln>
                <a:noFill/>
              </a:ln>
              <a:solidFill>
                <a:srgbClr val="004990"/>
              </a:solidFill>
              <a:effectLst/>
              <a:uLnTx/>
              <a:uFillTx/>
              <a:latin typeface="Calibri"/>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13" name="Explosion 2 12"/>
          <p:cNvSpPr/>
          <p:nvPr/>
        </p:nvSpPr>
        <p:spPr>
          <a:xfrm>
            <a:off x="4911917" y="1090278"/>
            <a:ext cx="2791946" cy="2429325"/>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rot="20421391">
            <a:off x="3795864" y="1760989"/>
            <a:ext cx="4800600" cy="1200329"/>
          </a:xfrm>
          <a:prstGeom prst="rect">
            <a:avLst/>
          </a:prstGeom>
          <a:noFill/>
        </p:spPr>
        <p:txBody>
          <a:bodyPr wrap="square" rtlCol="0">
            <a:spAutoFit/>
          </a:bodyPr>
          <a:lstStyle/>
          <a:p>
            <a:pPr algn="ctr"/>
            <a:r>
              <a:rPr lang="en-US" sz="7200" b="1" dirty="0" smtClean="0">
                <a:solidFill>
                  <a:srgbClr val="C00000"/>
                </a:solidFill>
                <a:latin typeface="Gungsuh" panose="02030600000101010101" pitchFamily="18" charset="-127"/>
                <a:ea typeface="Gungsuh" panose="02030600000101010101" pitchFamily="18" charset="-127"/>
              </a:rPr>
              <a:t>WIN </a:t>
            </a:r>
            <a:endParaRPr lang="en-US" sz="7200" b="1" dirty="0">
              <a:solidFill>
                <a:srgbClr val="C00000"/>
              </a:solidFill>
              <a:latin typeface="Gungsuh" panose="02030600000101010101" pitchFamily="18" charset="-127"/>
              <a:ea typeface="Gungsuh" panose="02030600000101010101" pitchFamily="18" charset="-127"/>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067" y="914400"/>
            <a:ext cx="4572638" cy="3429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8252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74311</TotalTime>
  <Words>3092</Words>
  <Application>Microsoft Office PowerPoint</Application>
  <PresentationFormat>On-screen Show (4:3)</PresentationFormat>
  <Paragraphs>491</Paragraphs>
  <Slides>45</Slides>
  <Notes>37</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45</vt:i4>
      </vt:variant>
    </vt:vector>
  </HeadingPairs>
  <TitlesOfParts>
    <vt:vector size="66" baseType="lpstr">
      <vt:lpstr>Gungsuh</vt:lpstr>
      <vt:lpstr>ＭＳ Ｐゴシック</vt:lpstr>
      <vt:lpstr>ＭＳ Ｐゴシック</vt:lpstr>
      <vt:lpstr>Arial</vt:lpstr>
      <vt:lpstr>Calibri</vt:lpstr>
      <vt:lpstr>Candara</vt:lpstr>
      <vt:lpstr>Courier New</vt:lpstr>
      <vt:lpstr>Goudy Old Style</vt:lpstr>
      <vt:lpstr>PT Sans</vt:lpstr>
      <vt:lpstr>Times New Roman</vt:lpstr>
      <vt:lpstr>Wingdings</vt:lpstr>
      <vt:lpstr>Wingdings 2</vt:lpstr>
      <vt:lpstr>Office Theme</vt:lpstr>
      <vt:lpstr>Power point</vt:lpstr>
      <vt:lpstr>Main Page/Transition Page</vt:lpstr>
      <vt:lpstr>Content Pages</vt:lpstr>
      <vt:lpstr>4_AHC PPT Template</vt:lpstr>
      <vt:lpstr>1_Main Page/Transition Page</vt:lpstr>
      <vt:lpstr>1_Content Pages</vt:lpstr>
      <vt:lpstr>1_Office Theme</vt:lpstr>
      <vt:lpstr>2_Office Theme</vt:lpstr>
      <vt:lpstr>MNO-OB Active Initiative  Crossing the Finish Line</vt:lpstr>
      <vt:lpstr>PowerPoint Presentation</vt:lpstr>
      <vt:lpstr>PowerPoint Presentation</vt:lpstr>
      <vt:lpstr>5 Steps to Get Ready for the ILPQC 8th Annual Conference</vt:lpstr>
      <vt:lpstr>Annual OB Teams Survey</vt:lpstr>
      <vt:lpstr>Call for Abstracts for AC Poster Session</vt:lpstr>
      <vt:lpstr>PowerPoint Presentation</vt:lpstr>
      <vt:lpstr>PowerPoint Presentation</vt:lpstr>
      <vt:lpstr>PowerPoint Presentation</vt:lpstr>
      <vt:lpstr>Hemorrhage and HTN continuing Education </vt:lpstr>
      <vt:lpstr>Maternal Hypertension &amp;  OB Hemorrhage continuing  education requirement</vt:lpstr>
      <vt:lpstr>Resources and Reporting at ilpqc.org</vt:lpstr>
      <vt:lpstr>MNO-OB: Data Review &amp; Final Push </vt:lpstr>
      <vt:lpstr>PowerPoint Presentation</vt:lpstr>
      <vt:lpstr>PowerPoint Presentation</vt:lpstr>
      <vt:lpstr>Making Systems Change Happen</vt:lpstr>
      <vt:lpstr>Documentation of Screening for SUD/OUD with Validated Tool</vt:lpstr>
      <vt:lpstr>Women with OUD on MAT by Delivery Discharge</vt:lpstr>
      <vt:lpstr>MAT Status for  Q2 (Apr-June) 2020</vt:lpstr>
      <vt:lpstr>Women with OUD Connected to Recovery Treatment Services by delivery</vt:lpstr>
      <vt:lpstr>Recovery Treatment Status Q2 (Apr-Jun) 2020</vt:lpstr>
      <vt:lpstr>Narcan Counseling &amp; Documentation</vt:lpstr>
      <vt:lpstr>Narcan Status Q2 (Apr-Jun) 2020</vt:lpstr>
      <vt:lpstr>Hepatitis C Screen by  delivery discharge</vt:lpstr>
      <vt:lpstr>Patient education prenatally or by delivery discharge</vt:lpstr>
      <vt:lpstr>OB Provider &amp; Nursing Education</vt:lpstr>
      <vt:lpstr>Optimal OUD Care</vt:lpstr>
      <vt:lpstr>National Guidance to Engage OB Providers in Optimal OUD Care</vt:lpstr>
      <vt:lpstr>MNO Education for all OBs &amp; RNs</vt:lpstr>
      <vt:lpstr>Education Resources for Teams</vt:lpstr>
      <vt:lpstr>MNO-OB Final Push</vt:lpstr>
      <vt:lpstr>PowerPoint Presentation</vt:lpstr>
      <vt:lpstr>PowerPoint Presentation</vt:lpstr>
      <vt:lpstr>Upcoming Buprenorphine Waiver Training Opportunities</vt:lpstr>
      <vt:lpstr> MNO-OB Regional Strategies for Success Meetings by Network</vt:lpstr>
      <vt:lpstr>Upcoming MNO-OB Teams Calls</vt:lpstr>
      <vt:lpstr>Promoting vaginal birth (PVB)</vt:lpstr>
      <vt:lpstr>IDPH PVB Initiative Letter of Support  for Hospital Leadership</vt:lpstr>
      <vt:lpstr>PowerPoint Presentation</vt:lpstr>
      <vt:lpstr>PVB Timeline</vt:lpstr>
      <vt:lpstr>Birth Equity</vt:lpstr>
      <vt:lpstr>PowerPoint Presentation</vt:lpstr>
      <vt:lpstr>PowerPoint Presentation</vt:lpstr>
      <vt:lpstr>PowerPoint Presentation</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Perrault, Autumn</cp:lastModifiedBy>
  <cp:revision>2181</cp:revision>
  <cp:lastPrinted>2018-07-12T17:33:39Z</cp:lastPrinted>
  <dcterms:created xsi:type="dcterms:W3CDTF">2013-06-07T18:46:59Z</dcterms:created>
  <dcterms:modified xsi:type="dcterms:W3CDTF">2020-09-28T15:24:17Z</dcterms:modified>
</cp:coreProperties>
</file>