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6.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1.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60" r:id="rId2"/>
    <p:sldMasterId id="2147483699" r:id="rId3"/>
    <p:sldMasterId id="2147483880" r:id="rId4"/>
    <p:sldMasterId id="2147484416" r:id="rId5"/>
    <p:sldMasterId id="2147484482" r:id="rId6"/>
    <p:sldMasterId id="2147484541" r:id="rId7"/>
    <p:sldMasterId id="2147484553" r:id="rId8"/>
    <p:sldMasterId id="2147484565" r:id="rId9"/>
    <p:sldMasterId id="2147484605" r:id="rId10"/>
    <p:sldMasterId id="2147484619" r:id="rId11"/>
    <p:sldMasterId id="2147484636" r:id="rId12"/>
    <p:sldMasterId id="2147484667" r:id="rId13"/>
    <p:sldMasterId id="2147484679" r:id="rId14"/>
    <p:sldMasterId id="2147484691" r:id="rId15"/>
  </p:sldMasterIdLst>
  <p:notesMasterIdLst>
    <p:notesMasterId r:id="rId97"/>
  </p:notesMasterIdLst>
  <p:sldIdLst>
    <p:sldId id="538" r:id="rId16"/>
    <p:sldId id="1471" r:id="rId17"/>
    <p:sldId id="795" r:id="rId18"/>
    <p:sldId id="1470" r:id="rId19"/>
    <p:sldId id="1463" r:id="rId20"/>
    <p:sldId id="1453" r:id="rId21"/>
    <p:sldId id="1455" r:id="rId22"/>
    <p:sldId id="2060" r:id="rId23"/>
    <p:sldId id="1448" r:id="rId24"/>
    <p:sldId id="1449" r:id="rId25"/>
    <p:sldId id="798" r:id="rId26"/>
    <p:sldId id="1403" r:id="rId27"/>
    <p:sldId id="1458" r:id="rId28"/>
    <p:sldId id="1460" r:id="rId29"/>
    <p:sldId id="1466" r:id="rId30"/>
    <p:sldId id="768" r:id="rId31"/>
    <p:sldId id="2059" r:id="rId32"/>
    <p:sldId id="791" r:id="rId33"/>
    <p:sldId id="1472" r:id="rId34"/>
    <p:sldId id="1473" r:id="rId35"/>
    <p:sldId id="1474" r:id="rId36"/>
    <p:sldId id="1475" r:id="rId37"/>
    <p:sldId id="1476" r:id="rId38"/>
    <p:sldId id="1477" r:id="rId39"/>
    <p:sldId id="1478" r:id="rId40"/>
    <p:sldId id="1479" r:id="rId41"/>
    <p:sldId id="1480" r:id="rId42"/>
    <p:sldId id="1481" r:id="rId43"/>
    <p:sldId id="1482" r:id="rId44"/>
    <p:sldId id="1483" r:id="rId45"/>
    <p:sldId id="1484" r:id="rId46"/>
    <p:sldId id="1485" r:id="rId47"/>
    <p:sldId id="793" r:id="rId48"/>
    <p:sldId id="1486" r:id="rId49"/>
    <p:sldId id="1487" r:id="rId50"/>
    <p:sldId id="1488" r:id="rId51"/>
    <p:sldId id="1489" r:id="rId52"/>
    <p:sldId id="1490" r:id="rId53"/>
    <p:sldId id="1491" r:id="rId54"/>
    <p:sldId id="1492" r:id="rId55"/>
    <p:sldId id="1493" r:id="rId56"/>
    <p:sldId id="1494" r:id="rId57"/>
    <p:sldId id="1495" r:id="rId58"/>
    <p:sldId id="1496" r:id="rId59"/>
    <p:sldId id="1497" r:id="rId60"/>
    <p:sldId id="1498" r:id="rId61"/>
    <p:sldId id="1499" r:id="rId62"/>
    <p:sldId id="1500" r:id="rId63"/>
    <p:sldId id="1501" r:id="rId64"/>
    <p:sldId id="1502" r:id="rId65"/>
    <p:sldId id="1504" r:id="rId66"/>
    <p:sldId id="1505" r:id="rId67"/>
    <p:sldId id="1506" r:id="rId68"/>
    <p:sldId id="1507" r:id="rId69"/>
    <p:sldId id="1509" r:id="rId70"/>
    <p:sldId id="1510" r:id="rId71"/>
    <p:sldId id="1512" r:id="rId72"/>
    <p:sldId id="1514" r:id="rId73"/>
    <p:sldId id="794" r:id="rId74"/>
    <p:sldId id="2055" r:id="rId75"/>
    <p:sldId id="2056" r:id="rId76"/>
    <p:sldId id="2057" r:id="rId77"/>
    <p:sldId id="2058" r:id="rId78"/>
    <p:sldId id="1515" r:id="rId79"/>
    <p:sldId id="1516" r:id="rId80"/>
    <p:sldId id="1517" r:id="rId81"/>
    <p:sldId id="1518" r:id="rId82"/>
    <p:sldId id="1519" r:id="rId83"/>
    <p:sldId id="1520" r:id="rId84"/>
    <p:sldId id="1521" r:id="rId85"/>
    <p:sldId id="1522" r:id="rId86"/>
    <p:sldId id="1523" r:id="rId87"/>
    <p:sldId id="1524" r:id="rId88"/>
    <p:sldId id="792" r:id="rId89"/>
    <p:sldId id="789" r:id="rId90"/>
    <p:sldId id="784" r:id="rId91"/>
    <p:sldId id="785" r:id="rId92"/>
    <p:sldId id="786" r:id="rId93"/>
    <p:sldId id="787" r:id="rId94"/>
    <p:sldId id="790" r:id="rId95"/>
    <p:sldId id="757"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FCF8223C-610E-2BBA-F33B-0E1F55F6BB33}" name="Patricia Ann Lee King" initials="PK" userId="S::pal094@ads.northwestern.edu::dbab7ec2-5444-4d21-afe7-a39974533d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1" clrIdx="0">
    <p:extLst>
      <p:ext uri="{19B8F6BF-5375-455C-9EA6-DF929625EA0E}">
        <p15:presenceInfo xmlns:p15="http://schemas.microsoft.com/office/powerpoint/2012/main" userId="Patricia Ann Lee K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72045-DD44-F276-6B3C-DDCD93B29F4A}" v="2" dt="2023-01-05T19:53:55.520"/>
    <p1510:client id="{C95FC788-FA02-B9DD-2B0D-1E447FF81B45}" v="958" dt="2023-02-08T21:11:43.934"/>
    <p1510:client id="{04639B09-E343-3CBA-4031-106C5CE5F094}" v="1240" dt="2023-02-09T22:30:56.801"/>
    <p1510:client id="{076B1B5A-BFD0-E03F-BBA8-D22CB8ECC6E7}" v="26" dt="2022-12-12T15:08:21.613"/>
    <p1510:client id="{3D86ACF4-ECA8-9592-A37E-21C9165E6C8B}" v="4" dt="2023-02-10T21:29:23.412"/>
    <p1510:client id="{390FBA87-4BCB-A5C3-1EB6-C808455600B0}" v="442" dt="2023-01-03T21:11:02.195"/>
    <p1510:client id="{086615F4-6936-3DCA-6F4A-6832B5D8E4C2}" v="821" dt="2023-02-09T16:14:05.779"/>
    <p1510:client id="{3E6D87FB-3C93-C8CF-3D7A-C2AE1491F808}" v="311" dt="2023-02-09T20:41:32.786"/>
    <p1510:client id="{1887307D-3962-F4ED-71BC-3BBDA9CA2917}" v="18" dt="2023-01-06T21:03:42.548"/>
    <p1510:client id="{D8982872-096E-ED06-D4B3-1ECD0A7F3775}" v="10" dt="2023-02-10T15:10:50.293"/>
    <p1510:client id="{304473A4-F860-03FD-E4F1-7D40A14A9962}" v="8" dt="2023-02-10T15:58:02.434"/>
    <p1510:client id="{4560EA01-110A-82E0-47A1-6DEACB3A70B1}" v="12" dt="2023-01-18T14:40:09.368"/>
    <p1510:client id="{5C68B6B8-C522-4F8A-2DC6-68FEA43BF93C}" v="300" dt="2023-01-06T21:26:02.433"/>
    <p1510:client id="{70A66D70-ADB9-DBF2-3C35-A840FB807F5A}" v="1" dt="2023-02-13T18:41:53.468"/>
    <p1510:client id="{8226851E-9C42-6522-D013-10B30906B91A}" v="4" dt="2023-02-13T14:42:33.351"/>
    <p1510:client id="{A8DACBC4-3D4F-E7A0-279C-9ED28ACD7F01}" v="234" dt="2023-01-06T19:35:45.118"/>
    <p1510:client id="{CCD4852F-8B1C-DC23-E0E5-C44611F80FA6}" v="16" dt="2023-02-10T14:53:17.824"/>
    <p1510:client id="{BE106F46-C40D-348F-1441-9A27478C7D33}" v="135" dt="2023-01-06T19:17:24.090"/>
    <p1510:client id="{D03CD919-6380-CB9B-7F2F-E95B0033B6D7}" v="204" dt="2023-01-09T15:18:00.423"/>
    <p1510:client id="{D3129601-4666-73A2-1A89-697295289DAE}" v="2668" dt="2023-01-05T18:42:17.455"/>
    <p1510:client id="{E3A9AF6F-5C8E-B4D3-A936-65238E218D62}" v="43" dt="2023-01-06T20:37:08.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90" autoAdjust="0"/>
  </p:normalViewPr>
  <p:slideViewPr>
    <p:cSldViewPr snapToGrid="0">
      <p:cViewPr varScale="1">
        <p:scale>
          <a:sx n="58" d="100"/>
          <a:sy n="58" d="100"/>
        </p:scale>
        <p:origin x="964" y="52"/>
      </p:cViewPr>
      <p:guideLst/>
    </p:cSldViewPr>
  </p:slideViewPr>
  <p:notesTextViewPr>
    <p:cViewPr>
      <p:scale>
        <a:sx n="1" d="1"/>
        <a:sy n="1" d="1"/>
      </p:scale>
      <p:origin x="0" y="0"/>
    </p:cViewPr>
  </p:notesTextViewPr>
  <p:sorterViewPr>
    <p:cViewPr>
      <p:scale>
        <a:sx n="100" d="100"/>
        <a:sy n="100" d="100"/>
      </p:scale>
      <p:origin x="0" y="-167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microsoft.com/office/2015/10/relationships/revisionInfo" Target="revisionInfo.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illinois.gov\dph\shared\535\Usr1\Groups\OWH\MMRC%20Abstracts\Report%202023\DataAnalysis\Data%20for%20Charts%20MM%20Report%202022-09-01%20-%20for%20Graphic%20Design.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ILLINOIS.GOV\DPH\Shared\535\USR1\Groups\OWH\MMRC%20Abstracts\Data%20Files%20and%20Analysis\Committee%20Decisions%202018-%202019.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illinois.gov\dph\shared\535\Usr1\Groups\OWH\MMRC%20Abstracts\Report%202023\DataAnalysis\Data%20for%20Charts%20MM%20Report%202022-09-01%20-%20for%20Graphic%20Desig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7150" cap="rnd">
              <a:solidFill>
                <a:srgbClr val="002060"/>
              </a:solidFill>
              <a:prstDash val="solid"/>
              <a:round/>
            </a:ln>
            <a:effectLst/>
          </c:spPr>
          <c:marker>
            <c:symbol val="circle"/>
            <c:size val="5"/>
            <c:spPr>
              <a:solidFill>
                <a:srgbClr val="002060"/>
              </a:solidFill>
              <a:ln w="57150">
                <a:solidFill>
                  <a:srgbClr val="002060"/>
                </a:solidFill>
                <a:prstDash val="solid"/>
              </a:ln>
              <a:effectLst/>
            </c:spPr>
          </c:marker>
          <c:dLbls>
            <c:numFmt formatCode="#,##0" sourceLinked="0"/>
            <c:spPr>
              <a:noFill/>
              <a:ln>
                <a:noFill/>
              </a:ln>
              <a:effectLst/>
            </c:spPr>
            <c:txPr>
              <a:bodyPr wrap="square" lIns="38100" tIns="19050" rIns="38100" bIns="19050" anchor="ctr">
                <a:spAutoFit/>
              </a:bodyPr>
              <a:lstStyle/>
              <a:p>
                <a:pPr>
                  <a:defRPr sz="1600" b="0">
                    <a:solidFill>
                      <a:schemeClr val="tx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'Figure 10'!$A$4:$A$14</c:f>
              <c:strCache>
                <c:ptCount val="11"/>
                <c:pt idx="0">
                  <c:v>2008-2009</c:v>
                </c:pt>
                <c:pt idx="1">
                  <c:v>2009-2010</c:v>
                </c:pt>
                <c:pt idx="2">
                  <c:v>2010-2011</c:v>
                </c:pt>
                <c:pt idx="3">
                  <c:v>2011-2012</c:v>
                </c:pt>
                <c:pt idx="4">
                  <c:v>2012-2013</c:v>
                </c:pt>
                <c:pt idx="5">
                  <c:v>2013-2014</c:v>
                </c:pt>
                <c:pt idx="6">
                  <c:v>2014-2015</c:v>
                </c:pt>
                <c:pt idx="7">
                  <c:v>2015-2016</c:v>
                </c:pt>
                <c:pt idx="8">
                  <c:v>2016-2017</c:v>
                </c:pt>
                <c:pt idx="9">
                  <c:v>2017-2018</c:v>
                </c:pt>
                <c:pt idx="10">
                  <c:v>2018-2019</c:v>
                </c:pt>
              </c:strCache>
            </c:strRef>
          </c:cat>
          <c:val>
            <c:numRef>
              <c:f>'Figure 10'!$B$4:$B$14</c:f>
              <c:numCache>
                <c:formatCode>0</c:formatCode>
                <c:ptCount val="11"/>
                <c:pt idx="0">
                  <c:v>45.153478687270457</c:v>
                </c:pt>
                <c:pt idx="1">
                  <c:v>39.277531466658729</c:v>
                </c:pt>
                <c:pt idx="2">
                  <c:v>38.316290247431276</c:v>
                </c:pt>
                <c:pt idx="3">
                  <c:v>43.697290143764086</c:v>
                </c:pt>
                <c:pt idx="4">
                  <c:v>44.293985509539027</c:v>
                </c:pt>
                <c:pt idx="5">
                  <c:v>42.797362414405278</c:v>
                </c:pt>
                <c:pt idx="6">
                  <c:v>49.585784987192973</c:v>
                </c:pt>
                <c:pt idx="7">
                  <c:v>52.4685828363748</c:v>
                </c:pt>
                <c:pt idx="8">
                  <c:v>57.592691322920572</c:v>
                </c:pt>
                <c:pt idx="9">
                  <c:v>63.12831338795403</c:v>
                </c:pt>
                <c:pt idx="10">
                  <c:v>53.610472613107589</c:v>
                </c:pt>
              </c:numCache>
            </c:numRef>
          </c:val>
          <c:smooth val="0"/>
          <c:extLst>
            <c:ext xmlns:c16="http://schemas.microsoft.com/office/drawing/2014/chart" uri="{C3380CC4-5D6E-409C-BE32-E72D297353CC}">
              <c16:uniqueId val="{00000000-E1E4-485B-BB68-71818688393B}"/>
            </c:ext>
          </c:extLst>
        </c:ser>
        <c:dLbls>
          <c:showLegendKey val="0"/>
          <c:showVal val="0"/>
          <c:showCatName val="0"/>
          <c:showSerName val="0"/>
          <c:showPercent val="0"/>
          <c:showBubbleSize val="0"/>
        </c:dLbls>
        <c:marker val="1"/>
        <c:smooth val="0"/>
        <c:axId val="1062265392"/>
        <c:axId val="1062264216"/>
      </c:lineChart>
      <c:catAx>
        <c:axId val="1062265392"/>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solidFill>
                      <a:schemeClr val="tx1"/>
                    </a:solidFill>
                  </a:rPr>
                  <a:t>Year</a:t>
                </a:r>
              </a:p>
            </c:rich>
          </c:tx>
          <c:layout>
            <c:manualLayout>
              <c:xMode val="edge"/>
              <c:yMode val="edge"/>
              <c:x val="0.52537051618547681"/>
              <c:y val="0.92393518518518514"/>
            </c:manualLayout>
          </c:layout>
          <c:overlay val="0"/>
          <c:spPr>
            <a:noFill/>
            <a:ln w="25400">
              <a:noFill/>
            </a:ln>
          </c:spPr>
        </c:title>
        <c:numFmt formatCode="General" sourceLinked="1"/>
        <c:majorTickMark val="none"/>
        <c:minorTickMark val="cross"/>
        <c:tickLblPos val="nextTo"/>
        <c:spPr>
          <a:noFill/>
          <a:ln w="9525" cap="flat" cmpd="sng" algn="ctr">
            <a:solidFill>
              <a:schemeClr val="tx1">
                <a:lumMod val="25000"/>
                <a:lumOff val="75000"/>
              </a:schemeClr>
            </a:solidFill>
            <a:round/>
          </a:ln>
          <a:effectLst/>
        </c:spPr>
        <c:txPr>
          <a:bodyPr rot="-5400000" vert="horz"/>
          <a:lstStyle/>
          <a:p>
            <a:pPr>
              <a:defRPr sz="1600" b="0" i="0" u="none" strike="noStrike" baseline="0">
                <a:solidFill>
                  <a:schemeClr val="tx1"/>
                </a:solidFill>
                <a:latin typeface="Calibri"/>
                <a:ea typeface="Calibri"/>
                <a:cs typeface="Calibri"/>
              </a:defRPr>
            </a:pPr>
            <a:endParaRPr lang="en-US"/>
          </a:p>
        </c:txPr>
        <c:crossAx val="1062264216"/>
        <c:crosses val="autoZero"/>
        <c:auto val="1"/>
        <c:lblAlgn val="ctr"/>
        <c:lblOffset val="100"/>
        <c:noMultiLvlLbl val="0"/>
      </c:catAx>
      <c:valAx>
        <c:axId val="106226421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Number of</a:t>
                </a:r>
                <a:r>
                  <a:rPr lang="en-US" sz="1600" b="1" baseline="0">
                    <a:solidFill>
                      <a:schemeClr val="tx1"/>
                    </a:solidFill>
                  </a:rPr>
                  <a:t> Deaths </a:t>
                </a:r>
              </a:p>
              <a:p>
                <a:pPr>
                  <a:defRPr sz="1600" b="1" i="0" u="none" strike="noStrike" kern="1200" baseline="0">
                    <a:solidFill>
                      <a:schemeClr val="tx1"/>
                    </a:solidFill>
                    <a:latin typeface="+mn-lt"/>
                    <a:ea typeface="+mn-ea"/>
                    <a:cs typeface="+mn-cs"/>
                  </a:defRPr>
                </a:pPr>
                <a:r>
                  <a:rPr lang="en-US" sz="1600" b="1" baseline="0">
                    <a:solidFill>
                      <a:schemeClr val="tx1"/>
                    </a:solidFill>
                  </a:rPr>
                  <a:t>per 100,000 Live Births</a:t>
                </a:r>
                <a:endParaRPr lang="en-US" sz="1600" b="1">
                  <a:solidFill>
                    <a:schemeClr val="tx1"/>
                  </a:solidFill>
                </a:endParaRPr>
              </a:p>
            </c:rich>
          </c:tx>
          <c:overlay val="0"/>
          <c:spPr>
            <a:noFill/>
            <a:ln w="25400">
              <a:noFill/>
            </a:ln>
          </c:spPr>
        </c:title>
        <c:numFmt formatCode="0" sourceLinked="0"/>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62265392"/>
        <c:crosses val="autoZero"/>
        <c:crossBetween val="between"/>
        <c:majorUnit val="20"/>
        <c:minorUnit val="10"/>
      </c:valAx>
      <c:spPr>
        <a:noFill/>
        <a:ln>
          <a:solidFill>
            <a:schemeClr val="bg1">
              <a:lumMod val="85000"/>
            </a:schemeClr>
          </a:solid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89212416156314"/>
          <c:y val="0.22836259389681271"/>
          <c:w val="0.33206492417614469"/>
          <c:h val="0.73210319617858621"/>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75D-4DED-BE6A-FDDFB72A117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75D-4DED-BE6A-FDDFB72A117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75D-4DED-BE6A-FDDFB72A117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75D-4DED-BE6A-FDDFB72A117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75D-4DED-BE6A-FDDFB72A117C}"/>
              </c:ext>
            </c:extLst>
          </c:dPt>
          <c:dLbls>
            <c:dLbl>
              <c:idx val="0"/>
              <c:layout>
                <c:manualLayout>
                  <c:x val="2.1990740740740741E-2"/>
                  <c:y val="-0.22710440775036245"/>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75D-4DED-BE6A-FDDFB72A117C}"/>
                </c:ext>
              </c:extLst>
            </c:dLbl>
            <c:dLbl>
              <c:idx val="1"/>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075D-4DED-BE6A-FDDFB72A117C}"/>
                </c:ext>
              </c:extLst>
            </c:dLbl>
            <c:dLbl>
              <c:idx val="2"/>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75D-4DED-BE6A-FDDFB72A117C}"/>
                </c:ext>
              </c:extLst>
            </c:dLbl>
            <c:dLbl>
              <c:idx val="3"/>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075D-4DED-BE6A-FDDFB72A117C}"/>
                </c:ext>
              </c:extLst>
            </c:dLbl>
            <c:dLbl>
              <c:idx val="4"/>
              <c:layout>
                <c:manualLayout>
                  <c:x val="0.12210652704870224"/>
                  <c:y val="2.8069184565982033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5138888888888881"/>
                      <c:h val="0.19888824727155238"/>
                    </c:manualLayout>
                  </c15:layout>
                </c:ext>
                <c:ext xmlns:c16="http://schemas.microsoft.com/office/drawing/2014/chart" uri="{C3380CC4-5D6E-409C-BE32-E72D297353CC}">
                  <c16:uniqueId val="{00000009-075D-4DED-BE6A-FDDFB72A117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Sheet3!$F$2:$F$6</c:f>
              <c:strCache>
                <c:ptCount val="5"/>
                <c:pt idx="0">
                  <c:v>Fentanyl</c:v>
                </c:pt>
                <c:pt idx="1">
                  <c:v>Cocaine</c:v>
                </c:pt>
                <c:pt idx="2">
                  <c:v>Heroin</c:v>
                </c:pt>
                <c:pt idx="3">
                  <c:v>Alcohol</c:v>
                </c:pt>
                <c:pt idx="4">
                  <c:v>Methamphetamine</c:v>
                </c:pt>
              </c:strCache>
            </c:strRef>
          </c:cat>
          <c:val>
            <c:numRef>
              <c:f>Sheet3!$G$2:$G$6</c:f>
              <c:numCache>
                <c:formatCode>General</c:formatCode>
                <c:ptCount val="5"/>
                <c:pt idx="0">
                  <c:v>0.66666666666666663</c:v>
                </c:pt>
                <c:pt idx="1">
                  <c:v>9.5238095238095233E-2</c:v>
                </c:pt>
                <c:pt idx="2">
                  <c:v>9.5238095238095233E-2</c:v>
                </c:pt>
                <c:pt idx="3">
                  <c:v>9.5238095238095233E-2</c:v>
                </c:pt>
                <c:pt idx="4">
                  <c:v>4.7619047619047616E-2</c:v>
                </c:pt>
              </c:numCache>
            </c:numRef>
          </c:val>
          <c:extLst>
            <c:ext xmlns:c16="http://schemas.microsoft.com/office/drawing/2014/chart" uri="{C3380CC4-5D6E-409C-BE32-E72D297353CC}">
              <c16:uniqueId val="{0000000A-075D-4DED-BE6A-FDDFB72A117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Obesity</c:v>
                </c:pt>
                <c:pt idx="1">
                  <c:v>Discrimination</c:v>
                </c:pt>
                <c:pt idx="2">
                  <c:v>Mental Health Conditions</c:v>
                </c:pt>
                <c:pt idx="3">
                  <c:v>Substance Use Disorder</c:v>
                </c:pt>
              </c:strCache>
            </c:strRef>
          </c:cat>
          <c:val>
            <c:numRef>
              <c:f>Sheet1!$B$2:$B$5</c:f>
              <c:numCache>
                <c:formatCode>0.0%</c:formatCode>
                <c:ptCount val="4"/>
                <c:pt idx="0">
                  <c:v>0.19672131147540983</c:v>
                </c:pt>
                <c:pt idx="1">
                  <c:v>0.49180327868852458</c:v>
                </c:pt>
                <c:pt idx="2">
                  <c:v>0.47540983606557374</c:v>
                </c:pt>
                <c:pt idx="3">
                  <c:v>0.42622950819672129</c:v>
                </c:pt>
              </c:numCache>
            </c:numRef>
          </c:val>
          <c:extLst>
            <c:ext xmlns:c16="http://schemas.microsoft.com/office/drawing/2014/chart" uri="{C3380CC4-5D6E-409C-BE32-E72D297353CC}">
              <c16:uniqueId val="{00000000-DF08-4E04-B80B-FD9EC2544E33}"/>
            </c:ext>
          </c:extLst>
        </c:ser>
        <c:dLbls>
          <c:showLegendKey val="0"/>
          <c:showVal val="0"/>
          <c:showCatName val="0"/>
          <c:showSerName val="0"/>
          <c:showPercent val="0"/>
          <c:showBubbleSize val="0"/>
        </c:dLbls>
        <c:gapWidth val="69"/>
        <c:overlap val="-27"/>
        <c:axId val="625658848"/>
        <c:axId val="208270440"/>
      </c:barChart>
      <c:catAx>
        <c:axId val="62565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8270440"/>
        <c:crosses val="autoZero"/>
        <c:auto val="1"/>
        <c:lblAlgn val="ctr"/>
        <c:lblOffset val="100"/>
        <c:noMultiLvlLbl val="0"/>
      </c:catAx>
      <c:valAx>
        <c:axId val="208270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5658848"/>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2D6661-0587-405B-B40C-D8C79CB705D5}" type="doc">
      <dgm:prSet loTypeId="urn:microsoft.com/office/officeart/2005/8/layout/hierarchy4" loCatId="relationship" qsTypeId="urn:microsoft.com/office/officeart/2005/8/quickstyle/simple1" qsCatId="simple" csTypeId="urn:microsoft.com/office/officeart/2005/8/colors/accent1_4" csCatId="accent1" phldr="1"/>
      <dgm:spPr/>
      <dgm:t>
        <a:bodyPr/>
        <a:lstStyle/>
        <a:p>
          <a:endParaRPr lang="en-US"/>
        </a:p>
      </dgm:t>
    </dgm:pt>
    <dgm:pt modelId="{42B11E57-6C10-4316-AB91-A6EF5AAA947F}">
      <dgm:prSet phldrT="[Text]" custT="1"/>
      <dgm:spPr>
        <a:ln>
          <a:solidFill>
            <a:schemeClr val="tx1"/>
          </a:solidFill>
        </a:ln>
      </dgm:spPr>
      <dgm:t>
        <a:bodyPr/>
        <a:lstStyle/>
        <a:p>
          <a:r>
            <a:rPr lang="en-US" sz="3000" b="0" dirty="0"/>
            <a:t>The death of a woman during pregnancy or within one year of the end of pregnancy, from:</a:t>
          </a:r>
        </a:p>
      </dgm:t>
    </dgm:pt>
    <dgm:pt modelId="{F5BC7921-5BA9-488D-8A02-353E0A9E1B48}" type="parTrans" cxnId="{252E87C6-D9CB-4720-9360-5A029CCA52F2}">
      <dgm:prSet/>
      <dgm:spPr/>
      <dgm:t>
        <a:bodyPr/>
        <a:lstStyle/>
        <a:p>
          <a:endParaRPr lang="en-US" sz="3000" b="0"/>
        </a:p>
      </dgm:t>
    </dgm:pt>
    <dgm:pt modelId="{94F461E9-5780-4658-A5BC-B50941ED10AF}" type="sibTrans" cxnId="{252E87C6-D9CB-4720-9360-5A029CCA52F2}">
      <dgm:prSet/>
      <dgm:spPr/>
      <dgm:t>
        <a:bodyPr/>
        <a:lstStyle/>
        <a:p>
          <a:endParaRPr lang="en-US" sz="3000" b="0"/>
        </a:p>
      </dgm:t>
    </dgm:pt>
    <dgm:pt modelId="{AAD1AC53-E635-4604-98B4-32494AF6927A}">
      <dgm:prSet phldrT="[Text]" custT="1"/>
      <dgm:spPr>
        <a:solidFill>
          <a:schemeClr val="tx2">
            <a:lumMod val="60000"/>
            <a:lumOff val="40000"/>
          </a:schemeClr>
        </a:solidFill>
        <a:ln>
          <a:solidFill>
            <a:schemeClr val="tx1"/>
          </a:solidFill>
        </a:ln>
      </dgm:spPr>
      <dgm:t>
        <a:bodyPr/>
        <a:lstStyle/>
        <a:p>
          <a:r>
            <a:rPr lang="en-US" sz="3000" b="0" dirty="0"/>
            <a:t>Complications of pregnancy </a:t>
          </a:r>
        </a:p>
      </dgm:t>
    </dgm:pt>
    <dgm:pt modelId="{A462C9C2-C667-41EC-B0EC-40FDCFF9FAC8}" type="sibTrans" cxnId="{25D774AD-6FD8-4316-810B-1735A876C69A}">
      <dgm:prSet/>
      <dgm:spPr/>
      <dgm:t>
        <a:bodyPr/>
        <a:lstStyle/>
        <a:p>
          <a:endParaRPr lang="en-US" sz="3000" b="0"/>
        </a:p>
      </dgm:t>
    </dgm:pt>
    <dgm:pt modelId="{BD0402F1-D5D1-4E9A-98C7-0C0C0F4B487E}" type="parTrans" cxnId="{25D774AD-6FD8-4316-810B-1735A876C69A}">
      <dgm:prSet/>
      <dgm:spPr/>
      <dgm:t>
        <a:bodyPr/>
        <a:lstStyle/>
        <a:p>
          <a:endParaRPr lang="en-US" sz="3000" b="0"/>
        </a:p>
      </dgm:t>
    </dgm:pt>
    <dgm:pt modelId="{9FF5F6F0-B7FE-4BB6-A306-33C326F9B477}">
      <dgm:prSet custT="1"/>
      <dgm:spPr>
        <a:solidFill>
          <a:schemeClr val="tx2">
            <a:lumMod val="60000"/>
            <a:lumOff val="40000"/>
          </a:schemeClr>
        </a:solidFill>
        <a:ln>
          <a:solidFill>
            <a:schemeClr val="tx1"/>
          </a:solidFill>
        </a:ln>
      </dgm:spPr>
      <dgm:t>
        <a:bodyPr/>
        <a:lstStyle/>
        <a:p>
          <a:r>
            <a:rPr lang="en-US" sz="3000" b="0" dirty="0"/>
            <a:t>Chain of events initiated by pregnancy or its management </a:t>
          </a:r>
        </a:p>
      </dgm:t>
    </dgm:pt>
    <dgm:pt modelId="{C968E48C-F0B0-4024-968B-E05687B051C1}" type="parTrans" cxnId="{28E2BA64-25B0-4F8E-AEDF-48BBA8D0ADC0}">
      <dgm:prSet/>
      <dgm:spPr/>
      <dgm:t>
        <a:bodyPr/>
        <a:lstStyle/>
        <a:p>
          <a:endParaRPr lang="en-US" sz="3000" b="0"/>
        </a:p>
      </dgm:t>
    </dgm:pt>
    <dgm:pt modelId="{E2C2E2FB-48A6-44D1-A6B4-9EE9B4D2A401}" type="sibTrans" cxnId="{28E2BA64-25B0-4F8E-AEDF-48BBA8D0ADC0}">
      <dgm:prSet/>
      <dgm:spPr/>
      <dgm:t>
        <a:bodyPr/>
        <a:lstStyle/>
        <a:p>
          <a:endParaRPr lang="en-US" sz="3000" b="0"/>
        </a:p>
      </dgm:t>
    </dgm:pt>
    <dgm:pt modelId="{4C5EFD0A-CD69-4D5F-B551-867F71EFDF66}">
      <dgm:prSet custT="1"/>
      <dgm:spPr>
        <a:solidFill>
          <a:schemeClr val="tx2">
            <a:lumMod val="60000"/>
            <a:lumOff val="40000"/>
          </a:schemeClr>
        </a:solidFill>
        <a:ln>
          <a:solidFill>
            <a:schemeClr val="tx1"/>
          </a:solidFill>
        </a:ln>
      </dgm:spPr>
      <dgm:t>
        <a:bodyPr/>
        <a:lstStyle/>
        <a:p>
          <a:r>
            <a:rPr lang="en-US" sz="3000" b="0" dirty="0"/>
            <a:t>Aggravation of an unrelated condition by physiologic effects of pregnancy</a:t>
          </a:r>
        </a:p>
      </dgm:t>
    </dgm:pt>
    <dgm:pt modelId="{0E43C34B-0533-4E2D-AC3B-B946C3FC3698}" type="parTrans" cxnId="{3D1B68C7-015C-461A-ADF0-EF600E69F13D}">
      <dgm:prSet/>
      <dgm:spPr/>
      <dgm:t>
        <a:bodyPr/>
        <a:lstStyle/>
        <a:p>
          <a:endParaRPr lang="en-US" sz="3000" b="0"/>
        </a:p>
      </dgm:t>
    </dgm:pt>
    <dgm:pt modelId="{A1BB5778-A9F8-4F4A-9800-1AF410662FB1}" type="sibTrans" cxnId="{3D1B68C7-015C-461A-ADF0-EF600E69F13D}">
      <dgm:prSet/>
      <dgm:spPr/>
      <dgm:t>
        <a:bodyPr/>
        <a:lstStyle/>
        <a:p>
          <a:endParaRPr lang="en-US" sz="3000" b="0"/>
        </a:p>
      </dgm:t>
    </dgm:pt>
    <dgm:pt modelId="{403523D0-1B93-4354-9ED2-EE4CC289FEB9}" type="pres">
      <dgm:prSet presAssocID="{E92D6661-0587-405B-B40C-D8C79CB705D5}" presName="Name0" presStyleCnt="0">
        <dgm:presLayoutVars>
          <dgm:chPref val="1"/>
          <dgm:dir/>
          <dgm:animOne val="branch"/>
          <dgm:animLvl val="lvl"/>
          <dgm:resizeHandles/>
        </dgm:presLayoutVars>
      </dgm:prSet>
      <dgm:spPr/>
    </dgm:pt>
    <dgm:pt modelId="{B161A920-2644-4864-8846-4889E69E8F29}" type="pres">
      <dgm:prSet presAssocID="{42B11E57-6C10-4316-AB91-A6EF5AAA947F}" presName="vertOne" presStyleCnt="0"/>
      <dgm:spPr/>
    </dgm:pt>
    <dgm:pt modelId="{FFAB71DF-C504-4FD0-915C-DDBB7A911199}" type="pres">
      <dgm:prSet presAssocID="{42B11E57-6C10-4316-AB91-A6EF5AAA947F}" presName="txOne" presStyleLbl="node0" presStyleIdx="0" presStyleCnt="1">
        <dgm:presLayoutVars>
          <dgm:chPref val="3"/>
        </dgm:presLayoutVars>
      </dgm:prSet>
      <dgm:spPr/>
    </dgm:pt>
    <dgm:pt modelId="{08DE0591-CF6B-472C-96CA-158C64160C0D}" type="pres">
      <dgm:prSet presAssocID="{42B11E57-6C10-4316-AB91-A6EF5AAA947F}" presName="parTransOne" presStyleCnt="0"/>
      <dgm:spPr/>
    </dgm:pt>
    <dgm:pt modelId="{A30EB40E-384D-4E3B-BE13-9C9C1112F6BB}" type="pres">
      <dgm:prSet presAssocID="{42B11E57-6C10-4316-AB91-A6EF5AAA947F}" presName="horzOne" presStyleCnt="0"/>
      <dgm:spPr/>
    </dgm:pt>
    <dgm:pt modelId="{025F495B-7D10-414C-9347-7E413412C835}" type="pres">
      <dgm:prSet presAssocID="{AAD1AC53-E635-4604-98B4-32494AF6927A}" presName="vertTwo" presStyleCnt="0"/>
      <dgm:spPr/>
    </dgm:pt>
    <dgm:pt modelId="{029842D9-2C79-46E8-B98D-168798E58F9C}" type="pres">
      <dgm:prSet presAssocID="{AAD1AC53-E635-4604-98B4-32494AF6927A}" presName="txTwo" presStyleLbl="node2" presStyleIdx="0" presStyleCnt="3">
        <dgm:presLayoutVars>
          <dgm:chPref val="3"/>
        </dgm:presLayoutVars>
      </dgm:prSet>
      <dgm:spPr/>
    </dgm:pt>
    <dgm:pt modelId="{E6DDFE6F-AF92-4332-9E02-58D8BA9D3307}" type="pres">
      <dgm:prSet presAssocID="{AAD1AC53-E635-4604-98B4-32494AF6927A}" presName="horzTwo" presStyleCnt="0"/>
      <dgm:spPr/>
    </dgm:pt>
    <dgm:pt modelId="{96F115EC-C2F6-4B72-A8E4-762FAE88B170}" type="pres">
      <dgm:prSet presAssocID="{A462C9C2-C667-41EC-B0EC-40FDCFF9FAC8}" presName="sibSpaceTwo" presStyleCnt="0"/>
      <dgm:spPr/>
    </dgm:pt>
    <dgm:pt modelId="{B961E320-51C8-479D-B9FB-482DB442D5D9}" type="pres">
      <dgm:prSet presAssocID="{9FF5F6F0-B7FE-4BB6-A306-33C326F9B477}" presName="vertTwo" presStyleCnt="0"/>
      <dgm:spPr/>
    </dgm:pt>
    <dgm:pt modelId="{166048A8-F400-4572-B335-11DC60D9EBAC}" type="pres">
      <dgm:prSet presAssocID="{9FF5F6F0-B7FE-4BB6-A306-33C326F9B477}" presName="txTwo" presStyleLbl="node2" presStyleIdx="1" presStyleCnt="3">
        <dgm:presLayoutVars>
          <dgm:chPref val="3"/>
        </dgm:presLayoutVars>
      </dgm:prSet>
      <dgm:spPr/>
    </dgm:pt>
    <dgm:pt modelId="{D7B00E52-29DD-45CC-A15E-D9890B515A52}" type="pres">
      <dgm:prSet presAssocID="{9FF5F6F0-B7FE-4BB6-A306-33C326F9B477}" presName="horzTwo" presStyleCnt="0"/>
      <dgm:spPr/>
    </dgm:pt>
    <dgm:pt modelId="{752408D4-E481-4896-9DDA-AEE81B287D13}" type="pres">
      <dgm:prSet presAssocID="{E2C2E2FB-48A6-44D1-A6B4-9EE9B4D2A401}" presName="sibSpaceTwo" presStyleCnt="0"/>
      <dgm:spPr/>
    </dgm:pt>
    <dgm:pt modelId="{D3DC27D8-4F16-4F2C-AE6C-E9D465F1B47C}" type="pres">
      <dgm:prSet presAssocID="{4C5EFD0A-CD69-4D5F-B551-867F71EFDF66}" presName="vertTwo" presStyleCnt="0"/>
      <dgm:spPr/>
    </dgm:pt>
    <dgm:pt modelId="{4326B090-1EA4-45F7-808E-6DDF6B0CF499}" type="pres">
      <dgm:prSet presAssocID="{4C5EFD0A-CD69-4D5F-B551-867F71EFDF66}" presName="txTwo" presStyleLbl="node2" presStyleIdx="2" presStyleCnt="3">
        <dgm:presLayoutVars>
          <dgm:chPref val="3"/>
        </dgm:presLayoutVars>
      </dgm:prSet>
      <dgm:spPr/>
    </dgm:pt>
    <dgm:pt modelId="{D574696E-EED2-4F77-AF6A-9C100A960C68}" type="pres">
      <dgm:prSet presAssocID="{4C5EFD0A-CD69-4D5F-B551-867F71EFDF66}" presName="horzTwo" presStyleCnt="0"/>
      <dgm:spPr/>
    </dgm:pt>
  </dgm:ptLst>
  <dgm:cxnLst>
    <dgm:cxn modelId="{EF78F61E-324D-4A55-BED9-89599C51A6A5}" type="presOf" srcId="{AAD1AC53-E635-4604-98B4-32494AF6927A}" destId="{029842D9-2C79-46E8-B98D-168798E58F9C}" srcOrd="0" destOrd="0" presId="urn:microsoft.com/office/officeart/2005/8/layout/hierarchy4"/>
    <dgm:cxn modelId="{F02AB02C-70F7-4409-965B-E732F2562356}" type="presOf" srcId="{9FF5F6F0-B7FE-4BB6-A306-33C326F9B477}" destId="{166048A8-F400-4572-B335-11DC60D9EBAC}" srcOrd="0" destOrd="0" presId="urn:microsoft.com/office/officeart/2005/8/layout/hierarchy4"/>
    <dgm:cxn modelId="{28E2BA64-25B0-4F8E-AEDF-48BBA8D0ADC0}" srcId="{42B11E57-6C10-4316-AB91-A6EF5AAA947F}" destId="{9FF5F6F0-B7FE-4BB6-A306-33C326F9B477}" srcOrd="1" destOrd="0" parTransId="{C968E48C-F0B0-4024-968B-E05687B051C1}" sibTransId="{E2C2E2FB-48A6-44D1-A6B4-9EE9B4D2A401}"/>
    <dgm:cxn modelId="{25D774AD-6FD8-4316-810B-1735A876C69A}" srcId="{42B11E57-6C10-4316-AB91-A6EF5AAA947F}" destId="{AAD1AC53-E635-4604-98B4-32494AF6927A}" srcOrd="0" destOrd="0" parTransId="{BD0402F1-D5D1-4E9A-98C7-0C0C0F4B487E}" sibTransId="{A462C9C2-C667-41EC-B0EC-40FDCFF9FAC8}"/>
    <dgm:cxn modelId="{D119FCBF-D5D3-4C45-9071-270F2DA994CD}" type="presOf" srcId="{42B11E57-6C10-4316-AB91-A6EF5AAA947F}" destId="{FFAB71DF-C504-4FD0-915C-DDBB7A911199}" srcOrd="0" destOrd="0" presId="urn:microsoft.com/office/officeart/2005/8/layout/hierarchy4"/>
    <dgm:cxn modelId="{584469C6-39E1-4C69-9734-87264403B822}" type="presOf" srcId="{E92D6661-0587-405B-B40C-D8C79CB705D5}" destId="{403523D0-1B93-4354-9ED2-EE4CC289FEB9}" srcOrd="0" destOrd="0" presId="urn:microsoft.com/office/officeart/2005/8/layout/hierarchy4"/>
    <dgm:cxn modelId="{252E87C6-D9CB-4720-9360-5A029CCA52F2}" srcId="{E92D6661-0587-405B-B40C-D8C79CB705D5}" destId="{42B11E57-6C10-4316-AB91-A6EF5AAA947F}" srcOrd="0" destOrd="0" parTransId="{F5BC7921-5BA9-488D-8A02-353E0A9E1B48}" sibTransId="{94F461E9-5780-4658-A5BC-B50941ED10AF}"/>
    <dgm:cxn modelId="{3D1B68C7-015C-461A-ADF0-EF600E69F13D}" srcId="{42B11E57-6C10-4316-AB91-A6EF5AAA947F}" destId="{4C5EFD0A-CD69-4D5F-B551-867F71EFDF66}" srcOrd="2" destOrd="0" parTransId="{0E43C34B-0533-4E2D-AC3B-B946C3FC3698}" sibTransId="{A1BB5778-A9F8-4F4A-9800-1AF410662FB1}"/>
    <dgm:cxn modelId="{781A35FD-9627-4D5A-B62D-E8B941326506}" type="presOf" srcId="{4C5EFD0A-CD69-4D5F-B551-867F71EFDF66}" destId="{4326B090-1EA4-45F7-808E-6DDF6B0CF499}" srcOrd="0" destOrd="0" presId="urn:microsoft.com/office/officeart/2005/8/layout/hierarchy4"/>
    <dgm:cxn modelId="{7DC0BCDD-6F7C-46CD-BF0B-5050DA60D3F2}" type="presParOf" srcId="{403523D0-1B93-4354-9ED2-EE4CC289FEB9}" destId="{B161A920-2644-4864-8846-4889E69E8F29}" srcOrd="0" destOrd="0" presId="urn:microsoft.com/office/officeart/2005/8/layout/hierarchy4"/>
    <dgm:cxn modelId="{5F3FF303-D2AF-4FCE-9AEC-F2C87473A608}" type="presParOf" srcId="{B161A920-2644-4864-8846-4889E69E8F29}" destId="{FFAB71DF-C504-4FD0-915C-DDBB7A911199}" srcOrd="0" destOrd="0" presId="urn:microsoft.com/office/officeart/2005/8/layout/hierarchy4"/>
    <dgm:cxn modelId="{1E4E8857-A977-4922-AD7B-932FE7991030}" type="presParOf" srcId="{B161A920-2644-4864-8846-4889E69E8F29}" destId="{08DE0591-CF6B-472C-96CA-158C64160C0D}" srcOrd="1" destOrd="0" presId="urn:microsoft.com/office/officeart/2005/8/layout/hierarchy4"/>
    <dgm:cxn modelId="{7BF57D02-2090-4E3E-9523-9C4851A7C7B5}" type="presParOf" srcId="{B161A920-2644-4864-8846-4889E69E8F29}" destId="{A30EB40E-384D-4E3B-BE13-9C9C1112F6BB}" srcOrd="2" destOrd="0" presId="urn:microsoft.com/office/officeart/2005/8/layout/hierarchy4"/>
    <dgm:cxn modelId="{36390D81-8052-4E29-9B32-FC3C9612E56E}" type="presParOf" srcId="{A30EB40E-384D-4E3B-BE13-9C9C1112F6BB}" destId="{025F495B-7D10-414C-9347-7E413412C835}" srcOrd="0" destOrd="0" presId="urn:microsoft.com/office/officeart/2005/8/layout/hierarchy4"/>
    <dgm:cxn modelId="{6971D8EF-24E4-4CD6-B3BD-A633A80D4811}" type="presParOf" srcId="{025F495B-7D10-414C-9347-7E413412C835}" destId="{029842D9-2C79-46E8-B98D-168798E58F9C}" srcOrd="0" destOrd="0" presId="urn:microsoft.com/office/officeart/2005/8/layout/hierarchy4"/>
    <dgm:cxn modelId="{7894C529-9134-42BC-9C0F-AD1CB47128D1}" type="presParOf" srcId="{025F495B-7D10-414C-9347-7E413412C835}" destId="{E6DDFE6F-AF92-4332-9E02-58D8BA9D3307}" srcOrd="1" destOrd="0" presId="urn:microsoft.com/office/officeart/2005/8/layout/hierarchy4"/>
    <dgm:cxn modelId="{CA934935-1D1E-4881-B3D3-8B74637D3BEE}" type="presParOf" srcId="{A30EB40E-384D-4E3B-BE13-9C9C1112F6BB}" destId="{96F115EC-C2F6-4B72-A8E4-762FAE88B170}" srcOrd="1" destOrd="0" presId="urn:microsoft.com/office/officeart/2005/8/layout/hierarchy4"/>
    <dgm:cxn modelId="{350AE951-51D0-4208-9471-B84DF4A147CE}" type="presParOf" srcId="{A30EB40E-384D-4E3B-BE13-9C9C1112F6BB}" destId="{B961E320-51C8-479D-B9FB-482DB442D5D9}" srcOrd="2" destOrd="0" presId="urn:microsoft.com/office/officeart/2005/8/layout/hierarchy4"/>
    <dgm:cxn modelId="{C0F983FE-7951-4B4E-A0E9-8C454E0AB87D}" type="presParOf" srcId="{B961E320-51C8-479D-B9FB-482DB442D5D9}" destId="{166048A8-F400-4572-B335-11DC60D9EBAC}" srcOrd="0" destOrd="0" presId="urn:microsoft.com/office/officeart/2005/8/layout/hierarchy4"/>
    <dgm:cxn modelId="{D02059AB-88F9-40C2-9197-88673B4FFDC1}" type="presParOf" srcId="{B961E320-51C8-479D-B9FB-482DB442D5D9}" destId="{D7B00E52-29DD-45CC-A15E-D9890B515A52}" srcOrd="1" destOrd="0" presId="urn:microsoft.com/office/officeart/2005/8/layout/hierarchy4"/>
    <dgm:cxn modelId="{F7C0D17F-26EE-4B70-970A-7C2C1AE5005B}" type="presParOf" srcId="{A30EB40E-384D-4E3B-BE13-9C9C1112F6BB}" destId="{752408D4-E481-4896-9DDA-AEE81B287D13}" srcOrd="3" destOrd="0" presId="urn:microsoft.com/office/officeart/2005/8/layout/hierarchy4"/>
    <dgm:cxn modelId="{F1D84F20-3B22-4F10-8D88-8BF63EBF81DA}" type="presParOf" srcId="{A30EB40E-384D-4E3B-BE13-9C9C1112F6BB}" destId="{D3DC27D8-4F16-4F2C-AE6C-E9D465F1B47C}" srcOrd="4" destOrd="0" presId="urn:microsoft.com/office/officeart/2005/8/layout/hierarchy4"/>
    <dgm:cxn modelId="{9D3D43B6-E3DE-43C8-A48C-FED6822D3E58}" type="presParOf" srcId="{D3DC27D8-4F16-4F2C-AE6C-E9D465F1B47C}" destId="{4326B090-1EA4-45F7-808E-6DDF6B0CF499}" srcOrd="0" destOrd="0" presId="urn:microsoft.com/office/officeart/2005/8/layout/hierarchy4"/>
    <dgm:cxn modelId="{8A696BFF-9D5D-496D-AAD5-B5330D6B1471}" type="presParOf" srcId="{D3DC27D8-4F16-4F2C-AE6C-E9D465F1B47C}" destId="{D574696E-EED2-4F77-AF6A-9C100A960C6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A2F31F-1F00-4CA9-8080-C4A3B0F4DAB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65184AE-367E-4291-B25E-12E9E3787DE0}">
      <dgm:prSet custT="1"/>
      <dgm:spPr/>
      <dgm:t>
        <a:bodyPr/>
        <a:lstStyle/>
        <a:p>
          <a:r>
            <a:rPr lang="en-US" sz="2400" dirty="0"/>
            <a:t>An average of 85 women die each year while pregnant or within one year of pregnancy</a:t>
          </a:r>
        </a:p>
      </dgm:t>
    </dgm:pt>
    <dgm:pt modelId="{2C0C36F8-3274-4EB9-ADEE-A43A867F0CCD}" type="parTrans" cxnId="{48E5E445-2043-4311-B311-2D5C14E80F38}">
      <dgm:prSet/>
      <dgm:spPr/>
      <dgm:t>
        <a:bodyPr/>
        <a:lstStyle/>
        <a:p>
          <a:endParaRPr lang="en-US" sz="2400"/>
        </a:p>
      </dgm:t>
    </dgm:pt>
    <dgm:pt modelId="{73EC6A41-CEA1-487E-BE10-55B0E0A97ABE}" type="sibTrans" cxnId="{48E5E445-2043-4311-B311-2D5C14E80F38}">
      <dgm:prSet/>
      <dgm:spPr/>
      <dgm:t>
        <a:bodyPr/>
        <a:lstStyle/>
        <a:p>
          <a:endParaRPr lang="en-US" sz="2400"/>
        </a:p>
      </dgm:t>
    </dgm:pt>
    <dgm:pt modelId="{5E948E13-1302-426F-8F07-6752E9F14999}">
      <dgm:prSet custT="1"/>
      <dgm:spPr/>
      <dgm:t>
        <a:bodyPr/>
        <a:lstStyle/>
        <a:p>
          <a:r>
            <a:rPr lang="en-US" sz="2400" dirty="0"/>
            <a:t>About 1 in 3 deaths were related to pregnancy</a:t>
          </a:r>
        </a:p>
      </dgm:t>
    </dgm:pt>
    <dgm:pt modelId="{EACF3FE9-9118-4794-98C0-6B770D234EFF}" type="parTrans" cxnId="{45F1ACCB-6219-4388-B3B3-9A15C84113D3}">
      <dgm:prSet/>
      <dgm:spPr/>
      <dgm:t>
        <a:bodyPr/>
        <a:lstStyle/>
        <a:p>
          <a:endParaRPr lang="en-US" sz="2400"/>
        </a:p>
      </dgm:t>
    </dgm:pt>
    <dgm:pt modelId="{41797F15-9280-420B-A2CC-15823AAF6E8B}" type="sibTrans" cxnId="{45F1ACCB-6219-4388-B3B3-9A15C84113D3}">
      <dgm:prSet/>
      <dgm:spPr/>
      <dgm:t>
        <a:bodyPr/>
        <a:lstStyle/>
        <a:p>
          <a:endParaRPr lang="en-US" sz="2400"/>
        </a:p>
      </dgm:t>
    </dgm:pt>
    <dgm:pt modelId="{DDE96354-5AA0-41A8-9CF1-4A9C35132EEC}">
      <dgm:prSet custT="1"/>
      <dgm:spPr/>
      <dgm:t>
        <a:bodyPr/>
        <a:lstStyle/>
        <a:p>
          <a:r>
            <a:rPr lang="en-US" sz="2400" dirty="0"/>
            <a:t>Substance use disorder is the leading cause of death, followed by cardiovascular disease</a:t>
          </a:r>
        </a:p>
      </dgm:t>
    </dgm:pt>
    <dgm:pt modelId="{2F4E9973-4F8A-45FE-85AC-DB3642A6BD28}" type="parTrans" cxnId="{217B289B-566C-40AB-AFC8-23193266374E}">
      <dgm:prSet/>
      <dgm:spPr/>
      <dgm:t>
        <a:bodyPr/>
        <a:lstStyle/>
        <a:p>
          <a:endParaRPr lang="en-US" sz="2400"/>
        </a:p>
      </dgm:t>
    </dgm:pt>
    <dgm:pt modelId="{350C7603-21D2-4428-9EFE-50423B0B4B9A}" type="sibTrans" cxnId="{217B289B-566C-40AB-AFC8-23193266374E}">
      <dgm:prSet/>
      <dgm:spPr/>
      <dgm:t>
        <a:bodyPr/>
        <a:lstStyle/>
        <a:p>
          <a:endParaRPr lang="en-US" sz="2400"/>
        </a:p>
      </dgm:t>
    </dgm:pt>
    <dgm:pt modelId="{9008F741-455F-409C-B3A5-51BA6CCEDC11}" type="pres">
      <dgm:prSet presAssocID="{9CA2F31F-1F00-4CA9-8080-C4A3B0F4DAB6}" presName="Name0" presStyleCnt="0">
        <dgm:presLayoutVars>
          <dgm:dir/>
          <dgm:resizeHandles val="exact"/>
        </dgm:presLayoutVars>
      </dgm:prSet>
      <dgm:spPr/>
    </dgm:pt>
    <dgm:pt modelId="{FF4A3FC0-4764-41DF-8844-346D811A019D}" type="pres">
      <dgm:prSet presAssocID="{465184AE-367E-4291-B25E-12E9E3787DE0}" presName="compNode" presStyleCnt="0"/>
      <dgm:spPr/>
    </dgm:pt>
    <dgm:pt modelId="{DC7823B7-0636-4A8E-9243-DD5455FA3E77}" type="pres">
      <dgm:prSet presAssocID="{465184AE-367E-4291-B25E-12E9E3787DE0}" presName="pictRect" presStyleLbl="nod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3000"/>
          </a:stretch>
        </a:blipFill>
      </dgm:spPr>
    </dgm:pt>
    <dgm:pt modelId="{4CF0A8D4-0CFE-4BFC-8CC6-A6867E2AAC86}" type="pres">
      <dgm:prSet presAssocID="{465184AE-367E-4291-B25E-12E9E3787DE0}" presName="textRect" presStyleLbl="revTx" presStyleIdx="0" presStyleCnt="3" custLinFactNeighborX="-9837" custLinFactNeighborY="-12500">
        <dgm:presLayoutVars>
          <dgm:bulletEnabled val="1"/>
        </dgm:presLayoutVars>
      </dgm:prSet>
      <dgm:spPr/>
    </dgm:pt>
    <dgm:pt modelId="{4CFA6063-26B2-4275-8444-BB4AE5AD6798}" type="pres">
      <dgm:prSet presAssocID="{73EC6A41-CEA1-487E-BE10-55B0E0A97ABE}" presName="sibTrans" presStyleLbl="sibTrans2D1" presStyleIdx="0" presStyleCnt="0"/>
      <dgm:spPr/>
    </dgm:pt>
    <dgm:pt modelId="{890CF1B7-187D-47B5-A169-97CCF2DEE469}" type="pres">
      <dgm:prSet presAssocID="{5E948E13-1302-426F-8F07-6752E9F14999}" presName="compNode" presStyleCnt="0"/>
      <dgm:spPr/>
    </dgm:pt>
    <dgm:pt modelId="{4C4CFB3F-47E9-4FAB-85B8-89D81A4E2479}" type="pres">
      <dgm:prSet presAssocID="{5E948E13-1302-426F-8F07-6752E9F14999}" presName="pictRect" presStyleLbl="node1"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9D764EB9-45F5-4940-85B9-D36B00B0C3DF}" type="pres">
      <dgm:prSet presAssocID="{5E948E13-1302-426F-8F07-6752E9F14999}" presName="textRect" presStyleLbl="revTx" presStyleIdx="1" presStyleCnt="3" custLinFactNeighborX="64" custLinFactNeighborY="-5114">
        <dgm:presLayoutVars>
          <dgm:bulletEnabled val="1"/>
        </dgm:presLayoutVars>
      </dgm:prSet>
      <dgm:spPr/>
    </dgm:pt>
    <dgm:pt modelId="{1346EBF5-81F4-4B65-9459-238274547639}" type="pres">
      <dgm:prSet presAssocID="{41797F15-9280-420B-A2CC-15823AAF6E8B}" presName="sibTrans" presStyleLbl="sibTrans2D1" presStyleIdx="0" presStyleCnt="0"/>
      <dgm:spPr/>
    </dgm:pt>
    <dgm:pt modelId="{3186D155-EE80-40E4-856F-46A27DC3A306}" type="pres">
      <dgm:prSet presAssocID="{DDE96354-5AA0-41A8-9CF1-4A9C35132EEC}" presName="compNode" presStyleCnt="0"/>
      <dgm:spPr/>
    </dgm:pt>
    <dgm:pt modelId="{97B6A240-64DE-4040-B637-6FFFE362C26A}" type="pres">
      <dgm:prSet presAssocID="{DDE96354-5AA0-41A8-9CF1-4A9C35132EEC}" presName="pictRect" presStyleLbl="node1" presStyleIdx="2" presStyleCnt="3" custScaleY="94168" custLinFactNeighborX="-379"/>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3C4D811-D3CF-4029-9149-5D8D2959AA17}" type="pres">
      <dgm:prSet presAssocID="{DDE96354-5AA0-41A8-9CF1-4A9C35132EEC}" presName="textRect" presStyleLbl="revTx" presStyleIdx="2" presStyleCnt="3">
        <dgm:presLayoutVars>
          <dgm:bulletEnabled val="1"/>
        </dgm:presLayoutVars>
      </dgm:prSet>
      <dgm:spPr/>
    </dgm:pt>
  </dgm:ptLst>
  <dgm:cxnLst>
    <dgm:cxn modelId="{13841110-0242-464A-9DA4-A5E1526C2C13}" type="presOf" srcId="{5E948E13-1302-426F-8F07-6752E9F14999}" destId="{9D764EB9-45F5-4940-85B9-D36B00B0C3DF}" srcOrd="0" destOrd="0" presId="urn:microsoft.com/office/officeart/2005/8/layout/pList1"/>
    <dgm:cxn modelId="{48AD9920-2DC8-4C8A-A8DF-51C5B7560C44}" type="presOf" srcId="{73EC6A41-CEA1-487E-BE10-55B0E0A97ABE}" destId="{4CFA6063-26B2-4275-8444-BB4AE5AD6798}" srcOrd="0" destOrd="0" presId="urn:microsoft.com/office/officeart/2005/8/layout/pList1"/>
    <dgm:cxn modelId="{BC868E25-9529-4AF1-A7DB-702E52E8F4F0}" type="presOf" srcId="{DDE96354-5AA0-41A8-9CF1-4A9C35132EEC}" destId="{F3C4D811-D3CF-4029-9149-5D8D2959AA17}" srcOrd="0" destOrd="0" presId="urn:microsoft.com/office/officeart/2005/8/layout/pList1"/>
    <dgm:cxn modelId="{6F6F9630-C66B-485E-B7F2-EC6F59E0B3E0}" type="presOf" srcId="{41797F15-9280-420B-A2CC-15823AAF6E8B}" destId="{1346EBF5-81F4-4B65-9459-238274547639}" srcOrd="0" destOrd="0" presId="urn:microsoft.com/office/officeart/2005/8/layout/pList1"/>
    <dgm:cxn modelId="{48E5E445-2043-4311-B311-2D5C14E80F38}" srcId="{9CA2F31F-1F00-4CA9-8080-C4A3B0F4DAB6}" destId="{465184AE-367E-4291-B25E-12E9E3787DE0}" srcOrd="0" destOrd="0" parTransId="{2C0C36F8-3274-4EB9-ADEE-A43A867F0CCD}" sibTransId="{73EC6A41-CEA1-487E-BE10-55B0E0A97ABE}"/>
    <dgm:cxn modelId="{217B289B-566C-40AB-AFC8-23193266374E}" srcId="{9CA2F31F-1F00-4CA9-8080-C4A3B0F4DAB6}" destId="{DDE96354-5AA0-41A8-9CF1-4A9C35132EEC}" srcOrd="2" destOrd="0" parTransId="{2F4E9973-4F8A-45FE-85AC-DB3642A6BD28}" sibTransId="{350C7603-21D2-4428-9EFE-50423B0B4B9A}"/>
    <dgm:cxn modelId="{0BF1EFA4-4055-4416-8E94-C8CA7EE3C6DB}" type="presOf" srcId="{465184AE-367E-4291-B25E-12E9E3787DE0}" destId="{4CF0A8D4-0CFE-4BFC-8CC6-A6867E2AAC86}" srcOrd="0" destOrd="0" presId="urn:microsoft.com/office/officeart/2005/8/layout/pList1"/>
    <dgm:cxn modelId="{25DF08BB-64A0-47D6-8002-5FCBA2243B08}" type="presOf" srcId="{9CA2F31F-1F00-4CA9-8080-C4A3B0F4DAB6}" destId="{9008F741-455F-409C-B3A5-51BA6CCEDC11}" srcOrd="0" destOrd="0" presId="urn:microsoft.com/office/officeart/2005/8/layout/pList1"/>
    <dgm:cxn modelId="{45F1ACCB-6219-4388-B3B3-9A15C84113D3}" srcId="{9CA2F31F-1F00-4CA9-8080-C4A3B0F4DAB6}" destId="{5E948E13-1302-426F-8F07-6752E9F14999}" srcOrd="1" destOrd="0" parTransId="{EACF3FE9-9118-4794-98C0-6B770D234EFF}" sibTransId="{41797F15-9280-420B-A2CC-15823AAF6E8B}"/>
    <dgm:cxn modelId="{8E42EE69-11C2-44B6-BC0C-21CCDE943E05}" type="presParOf" srcId="{9008F741-455F-409C-B3A5-51BA6CCEDC11}" destId="{FF4A3FC0-4764-41DF-8844-346D811A019D}" srcOrd="0" destOrd="0" presId="urn:microsoft.com/office/officeart/2005/8/layout/pList1"/>
    <dgm:cxn modelId="{2843061F-A5C7-4B2E-BA35-038A19C65B00}" type="presParOf" srcId="{FF4A3FC0-4764-41DF-8844-346D811A019D}" destId="{DC7823B7-0636-4A8E-9243-DD5455FA3E77}" srcOrd="0" destOrd="0" presId="urn:microsoft.com/office/officeart/2005/8/layout/pList1"/>
    <dgm:cxn modelId="{5774F302-34C7-4177-A307-5F890FD9223C}" type="presParOf" srcId="{FF4A3FC0-4764-41DF-8844-346D811A019D}" destId="{4CF0A8D4-0CFE-4BFC-8CC6-A6867E2AAC86}" srcOrd="1" destOrd="0" presId="urn:microsoft.com/office/officeart/2005/8/layout/pList1"/>
    <dgm:cxn modelId="{0F4CE247-18DF-4042-B878-023BF2F85D07}" type="presParOf" srcId="{9008F741-455F-409C-B3A5-51BA6CCEDC11}" destId="{4CFA6063-26B2-4275-8444-BB4AE5AD6798}" srcOrd="1" destOrd="0" presId="urn:microsoft.com/office/officeart/2005/8/layout/pList1"/>
    <dgm:cxn modelId="{C5919204-A886-49AC-971A-EC191F9982D9}" type="presParOf" srcId="{9008F741-455F-409C-B3A5-51BA6CCEDC11}" destId="{890CF1B7-187D-47B5-A169-97CCF2DEE469}" srcOrd="2" destOrd="0" presId="urn:microsoft.com/office/officeart/2005/8/layout/pList1"/>
    <dgm:cxn modelId="{A9B3F7EA-B211-4BDD-9958-1EE543F02B42}" type="presParOf" srcId="{890CF1B7-187D-47B5-A169-97CCF2DEE469}" destId="{4C4CFB3F-47E9-4FAB-85B8-89D81A4E2479}" srcOrd="0" destOrd="0" presId="urn:microsoft.com/office/officeart/2005/8/layout/pList1"/>
    <dgm:cxn modelId="{B9BEF67E-D385-4C03-A818-444BF5409CC6}" type="presParOf" srcId="{890CF1B7-187D-47B5-A169-97CCF2DEE469}" destId="{9D764EB9-45F5-4940-85B9-D36B00B0C3DF}" srcOrd="1" destOrd="0" presId="urn:microsoft.com/office/officeart/2005/8/layout/pList1"/>
    <dgm:cxn modelId="{0DA1755B-15AF-49C7-9031-F5D297F8C938}" type="presParOf" srcId="{9008F741-455F-409C-B3A5-51BA6CCEDC11}" destId="{1346EBF5-81F4-4B65-9459-238274547639}" srcOrd="3" destOrd="0" presId="urn:microsoft.com/office/officeart/2005/8/layout/pList1"/>
    <dgm:cxn modelId="{AFAA6E28-CCAF-4761-8084-EF19B6F640D6}" type="presParOf" srcId="{9008F741-455F-409C-B3A5-51BA6CCEDC11}" destId="{3186D155-EE80-40E4-856F-46A27DC3A306}" srcOrd="4" destOrd="0" presId="urn:microsoft.com/office/officeart/2005/8/layout/pList1"/>
    <dgm:cxn modelId="{1F146B0F-C2CA-42A0-B933-43ADBD178DF6}" type="presParOf" srcId="{3186D155-EE80-40E4-856F-46A27DC3A306}" destId="{97B6A240-64DE-4040-B637-6FFFE362C26A}" srcOrd="0" destOrd="0" presId="urn:microsoft.com/office/officeart/2005/8/layout/pList1"/>
    <dgm:cxn modelId="{C74B6EA9-0FE0-4D58-A1C8-349459E6FFBB}" type="presParOf" srcId="{3186D155-EE80-40E4-856F-46A27DC3A306}" destId="{F3C4D811-D3CF-4029-9149-5D8D2959AA1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B30AF4-D435-4D8B-919C-CD2493874E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7B5A761-FA6D-4D10-8F77-0608E0DE7971}">
      <dgm:prSet phldrT="[Text]" custT="1"/>
      <dgm:spPr/>
      <dgm:t>
        <a:bodyPr/>
        <a:lstStyle/>
        <a:p>
          <a:pPr>
            <a:buFont typeface="Arial" panose="020B0604020202020204" pitchFamily="34" charset="0"/>
            <a:buChar char="•"/>
          </a:pPr>
          <a:r>
            <a:rPr lang="en-US" sz="1800" dirty="0"/>
            <a:t>Poor opioid use disorder care and poorly controlled pain</a:t>
          </a:r>
        </a:p>
      </dgm:t>
    </dgm:pt>
    <dgm:pt modelId="{79771DBB-5DFA-43FA-BC48-310663545B6F}" type="parTrans" cxnId="{DEA374F2-DD51-4441-86A0-47209FC0EF7E}">
      <dgm:prSet/>
      <dgm:spPr/>
      <dgm:t>
        <a:bodyPr/>
        <a:lstStyle/>
        <a:p>
          <a:endParaRPr lang="en-US" sz="1800"/>
        </a:p>
      </dgm:t>
    </dgm:pt>
    <dgm:pt modelId="{3FE3E9C3-D10F-4607-9D62-E55E2D7371A7}" type="sibTrans" cxnId="{DEA374F2-DD51-4441-86A0-47209FC0EF7E}">
      <dgm:prSet/>
      <dgm:spPr/>
      <dgm:t>
        <a:bodyPr/>
        <a:lstStyle/>
        <a:p>
          <a:endParaRPr lang="en-US" sz="1800"/>
        </a:p>
      </dgm:t>
    </dgm:pt>
    <dgm:pt modelId="{E5879070-33CF-4F50-8F13-309DEA0EF8C7}">
      <dgm:prSet custT="1"/>
      <dgm:spPr/>
      <dgm:t>
        <a:bodyPr/>
        <a:lstStyle/>
        <a:p>
          <a:r>
            <a:rPr lang="en-US" sz="1800" dirty="0"/>
            <a:t>No navigation or warm handoffs for medication assisted treatment or recovery services</a:t>
          </a:r>
        </a:p>
      </dgm:t>
    </dgm:pt>
    <dgm:pt modelId="{83590799-5C29-43AF-8DBD-153733559396}" type="parTrans" cxnId="{A7F6095F-3278-4795-8630-364F1A1B795A}">
      <dgm:prSet/>
      <dgm:spPr/>
      <dgm:t>
        <a:bodyPr/>
        <a:lstStyle/>
        <a:p>
          <a:endParaRPr lang="en-US"/>
        </a:p>
      </dgm:t>
    </dgm:pt>
    <dgm:pt modelId="{2B31D353-93B2-498C-B39B-F808AD5C751E}" type="sibTrans" cxnId="{A7F6095F-3278-4795-8630-364F1A1B795A}">
      <dgm:prSet/>
      <dgm:spPr/>
      <dgm:t>
        <a:bodyPr/>
        <a:lstStyle/>
        <a:p>
          <a:endParaRPr lang="en-US"/>
        </a:p>
      </dgm:t>
    </dgm:pt>
    <dgm:pt modelId="{DFF5AF07-924F-40A7-BE83-B7FA9AF896A1}">
      <dgm:prSet custT="1"/>
      <dgm:spPr/>
      <dgm:t>
        <a:bodyPr/>
        <a:lstStyle/>
        <a:p>
          <a:r>
            <a:rPr lang="en-US" sz="1800" dirty="0"/>
            <a:t>Little access to SUD support programs</a:t>
          </a:r>
        </a:p>
      </dgm:t>
    </dgm:pt>
    <dgm:pt modelId="{77E72C86-C565-432E-9BCD-8E0635B91D42}" type="parTrans" cxnId="{7C613BBC-34BF-4710-85B2-FF25F1012FC4}">
      <dgm:prSet/>
      <dgm:spPr/>
      <dgm:t>
        <a:bodyPr/>
        <a:lstStyle/>
        <a:p>
          <a:endParaRPr lang="en-US"/>
        </a:p>
      </dgm:t>
    </dgm:pt>
    <dgm:pt modelId="{D5A9638D-6A93-4204-A4A3-F68B4FC7F72A}" type="sibTrans" cxnId="{7C613BBC-34BF-4710-85B2-FF25F1012FC4}">
      <dgm:prSet/>
      <dgm:spPr/>
      <dgm:t>
        <a:bodyPr/>
        <a:lstStyle/>
        <a:p>
          <a:endParaRPr lang="en-US"/>
        </a:p>
      </dgm:t>
    </dgm:pt>
    <dgm:pt modelId="{212DEC63-F7D5-4BD3-8448-51F087A75B40}">
      <dgm:prSet custT="1"/>
      <dgm:spPr/>
      <dgm:t>
        <a:bodyPr/>
        <a:lstStyle/>
        <a:p>
          <a:r>
            <a:rPr lang="en-US" sz="1800" dirty="0"/>
            <a:t>Clinical team only called DCFS. No treatment for mom’s risk factors and no follow up.</a:t>
          </a:r>
        </a:p>
      </dgm:t>
    </dgm:pt>
    <dgm:pt modelId="{32E21521-C3D3-432F-8D9A-C2088A9E566A}" type="parTrans" cxnId="{0E614DA7-C3BD-46B5-885B-E2AC816A3106}">
      <dgm:prSet/>
      <dgm:spPr/>
      <dgm:t>
        <a:bodyPr/>
        <a:lstStyle/>
        <a:p>
          <a:endParaRPr lang="en-US"/>
        </a:p>
      </dgm:t>
    </dgm:pt>
    <dgm:pt modelId="{8BF79211-54B2-4A19-A028-E80440CD4BE7}" type="sibTrans" cxnId="{0E614DA7-C3BD-46B5-885B-E2AC816A3106}">
      <dgm:prSet/>
      <dgm:spPr/>
      <dgm:t>
        <a:bodyPr/>
        <a:lstStyle/>
        <a:p>
          <a:endParaRPr lang="en-US"/>
        </a:p>
      </dgm:t>
    </dgm:pt>
    <dgm:pt modelId="{C3B4FC26-B89B-42EE-8A3B-9DC0A118C709}">
      <dgm:prSet custT="1"/>
      <dgm:spPr/>
      <dgm:t>
        <a:bodyPr/>
        <a:lstStyle/>
        <a:p>
          <a:r>
            <a:rPr lang="en-US" sz="1800" dirty="0"/>
            <a:t>Hospital unable to find inpatient care for her, rehab was unable to care for her due to chronic condition.</a:t>
          </a:r>
        </a:p>
      </dgm:t>
    </dgm:pt>
    <dgm:pt modelId="{BABA4F6E-B017-4CEE-A67A-0F569E5629F0}" type="sibTrans" cxnId="{439B93BA-4D16-4975-8628-5422B6505F4D}">
      <dgm:prSet/>
      <dgm:spPr/>
      <dgm:t>
        <a:bodyPr/>
        <a:lstStyle/>
        <a:p>
          <a:endParaRPr lang="en-US"/>
        </a:p>
      </dgm:t>
    </dgm:pt>
    <dgm:pt modelId="{46CA00F1-707D-400E-8AF4-884389C57FC3}" type="parTrans" cxnId="{439B93BA-4D16-4975-8628-5422B6505F4D}">
      <dgm:prSet/>
      <dgm:spPr/>
      <dgm:t>
        <a:bodyPr/>
        <a:lstStyle/>
        <a:p>
          <a:endParaRPr lang="en-US"/>
        </a:p>
      </dgm:t>
    </dgm:pt>
    <dgm:pt modelId="{7F0F3FD4-1291-47AA-9EE2-6B2C4278963C}">
      <dgm:prSet custT="1"/>
      <dgm:spPr/>
      <dgm:t>
        <a:bodyPr/>
        <a:lstStyle/>
        <a:p>
          <a:r>
            <a:rPr lang="en-US" sz="1800" dirty="0"/>
            <a:t>No one addressing SUD as life threatening illness, focused on baby. </a:t>
          </a:r>
        </a:p>
      </dgm:t>
    </dgm:pt>
    <dgm:pt modelId="{0D2BC2ED-FD17-481A-9CF6-2E329FACB871}" type="parTrans" cxnId="{9C6AAFD8-C85E-40B0-8D42-33B246480B62}">
      <dgm:prSet/>
      <dgm:spPr/>
      <dgm:t>
        <a:bodyPr/>
        <a:lstStyle/>
        <a:p>
          <a:endParaRPr lang="en-US"/>
        </a:p>
      </dgm:t>
    </dgm:pt>
    <dgm:pt modelId="{B1BC0C41-015D-45AA-A262-FE76CC2EB56C}" type="sibTrans" cxnId="{9C6AAFD8-C85E-40B0-8D42-33B246480B62}">
      <dgm:prSet/>
      <dgm:spPr/>
      <dgm:t>
        <a:bodyPr/>
        <a:lstStyle/>
        <a:p>
          <a:endParaRPr lang="en-US"/>
        </a:p>
      </dgm:t>
    </dgm:pt>
    <dgm:pt modelId="{CBE9451E-1B75-470E-9DCA-E14320CFE294}">
      <dgm:prSet custT="1"/>
      <dgm:spPr/>
      <dgm:t>
        <a:bodyPr/>
        <a:lstStyle/>
        <a:p>
          <a:r>
            <a:rPr lang="en-US" sz="1800" dirty="0"/>
            <a:t>SUD as an afterthought, came in with overdose and was released the next day from ER.</a:t>
          </a:r>
        </a:p>
      </dgm:t>
    </dgm:pt>
    <dgm:pt modelId="{0CF43340-61AE-4799-A9DB-85D2D6A572A5}" type="parTrans" cxnId="{3B2AE4BD-7B81-4AD8-912E-475E0A1EBB06}">
      <dgm:prSet/>
      <dgm:spPr/>
      <dgm:t>
        <a:bodyPr/>
        <a:lstStyle/>
        <a:p>
          <a:endParaRPr lang="en-US"/>
        </a:p>
      </dgm:t>
    </dgm:pt>
    <dgm:pt modelId="{42C8639C-E0A2-44AD-9488-472F5C68C7A1}" type="sibTrans" cxnId="{3B2AE4BD-7B81-4AD8-912E-475E0A1EBB06}">
      <dgm:prSet/>
      <dgm:spPr/>
      <dgm:t>
        <a:bodyPr/>
        <a:lstStyle/>
        <a:p>
          <a:endParaRPr lang="en-US"/>
        </a:p>
      </dgm:t>
    </dgm:pt>
    <dgm:pt modelId="{1D6196B5-B6FD-4103-AEBA-082D44E93F3F}">
      <dgm:prSet custT="1"/>
      <dgm:spPr/>
      <dgm:t>
        <a:bodyPr/>
        <a:lstStyle/>
        <a:p>
          <a:r>
            <a:rPr lang="en-US" sz="1800" dirty="0"/>
            <a:t>No intervention after overdose. Not started on treatment or connected.</a:t>
          </a:r>
        </a:p>
      </dgm:t>
    </dgm:pt>
    <dgm:pt modelId="{90F57117-7187-443D-965A-01B0D2687051}" type="parTrans" cxnId="{E7637B79-FD94-46DC-9F2B-A8994A708E51}">
      <dgm:prSet/>
      <dgm:spPr/>
      <dgm:t>
        <a:bodyPr/>
        <a:lstStyle/>
        <a:p>
          <a:endParaRPr lang="en-US"/>
        </a:p>
      </dgm:t>
    </dgm:pt>
    <dgm:pt modelId="{9073783A-C949-4A25-B8AB-54A81630B143}" type="sibTrans" cxnId="{E7637B79-FD94-46DC-9F2B-A8994A708E51}">
      <dgm:prSet/>
      <dgm:spPr/>
      <dgm:t>
        <a:bodyPr/>
        <a:lstStyle/>
        <a:p>
          <a:endParaRPr lang="en-US"/>
        </a:p>
      </dgm:t>
    </dgm:pt>
    <dgm:pt modelId="{5C9C5D3E-B58F-4769-A680-8E92BA172A8C}">
      <dgm:prSet phldrT="[Text]" custT="1"/>
      <dgm:spPr/>
      <dgm:t>
        <a:bodyPr/>
        <a:lstStyle/>
        <a:p>
          <a:pPr>
            <a:buFont typeface="Arial" panose="020B0604020202020204" pitchFamily="34" charset="0"/>
            <a:buChar char="•"/>
          </a:pPr>
          <a:r>
            <a:rPr lang="en-US" sz="1800" dirty="0"/>
            <a:t>Not optimal care due to stigma related to substance use disorder</a:t>
          </a:r>
        </a:p>
      </dgm:t>
    </dgm:pt>
    <dgm:pt modelId="{5D34772B-15C0-499C-AE7C-1838693EF9BA}" type="parTrans" cxnId="{6439C9EC-8C2F-4289-86FE-5A5704C2B2E1}">
      <dgm:prSet/>
      <dgm:spPr/>
      <dgm:t>
        <a:bodyPr/>
        <a:lstStyle/>
        <a:p>
          <a:endParaRPr lang="en-US"/>
        </a:p>
      </dgm:t>
    </dgm:pt>
    <dgm:pt modelId="{E0E6CCDF-0524-4950-AD23-1266DA0820AC}" type="sibTrans" cxnId="{6439C9EC-8C2F-4289-86FE-5A5704C2B2E1}">
      <dgm:prSet/>
      <dgm:spPr/>
      <dgm:t>
        <a:bodyPr/>
        <a:lstStyle/>
        <a:p>
          <a:endParaRPr lang="en-US"/>
        </a:p>
      </dgm:t>
    </dgm:pt>
    <dgm:pt modelId="{AAFEBE06-D650-437B-B496-23D29B4E50C6}" type="pres">
      <dgm:prSet presAssocID="{CAB30AF4-D435-4D8B-919C-CD2493874E0D}" presName="diagram" presStyleCnt="0">
        <dgm:presLayoutVars>
          <dgm:dir/>
          <dgm:resizeHandles val="exact"/>
        </dgm:presLayoutVars>
      </dgm:prSet>
      <dgm:spPr/>
    </dgm:pt>
    <dgm:pt modelId="{96DA06E3-AD00-4DFD-A8A3-56C07C0C19A3}" type="pres">
      <dgm:prSet presAssocID="{F7B5A761-FA6D-4D10-8F77-0608E0DE7971}" presName="node" presStyleLbl="node1" presStyleIdx="0" presStyleCnt="9">
        <dgm:presLayoutVars>
          <dgm:bulletEnabled val="1"/>
        </dgm:presLayoutVars>
      </dgm:prSet>
      <dgm:spPr/>
    </dgm:pt>
    <dgm:pt modelId="{5F907084-CAC5-4823-966E-EA810F1E90B2}" type="pres">
      <dgm:prSet presAssocID="{3FE3E9C3-D10F-4607-9D62-E55E2D7371A7}" presName="sibTrans" presStyleCnt="0"/>
      <dgm:spPr/>
    </dgm:pt>
    <dgm:pt modelId="{601F5092-08AC-4857-93D4-DB6F2A4B0EEC}" type="pres">
      <dgm:prSet presAssocID="{5C9C5D3E-B58F-4769-A680-8E92BA172A8C}" presName="node" presStyleLbl="node1" presStyleIdx="1" presStyleCnt="9">
        <dgm:presLayoutVars>
          <dgm:bulletEnabled val="1"/>
        </dgm:presLayoutVars>
      </dgm:prSet>
      <dgm:spPr/>
    </dgm:pt>
    <dgm:pt modelId="{355DBA48-24EE-4686-A130-08B2180943B5}" type="pres">
      <dgm:prSet presAssocID="{E0E6CCDF-0524-4950-AD23-1266DA0820AC}" presName="sibTrans" presStyleCnt="0"/>
      <dgm:spPr/>
    </dgm:pt>
    <dgm:pt modelId="{01330532-5ED9-4E45-A09B-06D0BE4E5406}" type="pres">
      <dgm:prSet presAssocID="{E5879070-33CF-4F50-8F13-309DEA0EF8C7}" presName="node" presStyleLbl="node1" presStyleIdx="2" presStyleCnt="9">
        <dgm:presLayoutVars>
          <dgm:bulletEnabled val="1"/>
        </dgm:presLayoutVars>
      </dgm:prSet>
      <dgm:spPr/>
    </dgm:pt>
    <dgm:pt modelId="{29858B8C-C3AE-46BF-AE21-8C9A5421C883}" type="pres">
      <dgm:prSet presAssocID="{2B31D353-93B2-498C-B39B-F808AD5C751E}" presName="sibTrans" presStyleCnt="0"/>
      <dgm:spPr/>
    </dgm:pt>
    <dgm:pt modelId="{746E6BFF-BA47-4115-8244-389CCF962B7D}" type="pres">
      <dgm:prSet presAssocID="{DFF5AF07-924F-40A7-BE83-B7FA9AF896A1}" presName="node" presStyleLbl="node1" presStyleIdx="3" presStyleCnt="9">
        <dgm:presLayoutVars>
          <dgm:bulletEnabled val="1"/>
        </dgm:presLayoutVars>
      </dgm:prSet>
      <dgm:spPr/>
    </dgm:pt>
    <dgm:pt modelId="{D6B51DD1-A4FA-4F79-9BF7-4F7CD7986818}" type="pres">
      <dgm:prSet presAssocID="{D5A9638D-6A93-4204-A4A3-F68B4FC7F72A}" presName="sibTrans" presStyleCnt="0"/>
      <dgm:spPr/>
    </dgm:pt>
    <dgm:pt modelId="{E8CD2804-2489-4415-ACD4-87663D2DF3B3}" type="pres">
      <dgm:prSet presAssocID="{212DEC63-F7D5-4BD3-8448-51F087A75B40}" presName="node" presStyleLbl="node1" presStyleIdx="4" presStyleCnt="9">
        <dgm:presLayoutVars>
          <dgm:bulletEnabled val="1"/>
        </dgm:presLayoutVars>
      </dgm:prSet>
      <dgm:spPr/>
    </dgm:pt>
    <dgm:pt modelId="{AC675B20-F8C9-4E51-B223-0566B8DAF565}" type="pres">
      <dgm:prSet presAssocID="{8BF79211-54B2-4A19-A028-E80440CD4BE7}" presName="sibTrans" presStyleCnt="0"/>
      <dgm:spPr/>
    </dgm:pt>
    <dgm:pt modelId="{2D40A2EC-55CA-40B9-BCA1-6B733FA33779}" type="pres">
      <dgm:prSet presAssocID="{C3B4FC26-B89B-42EE-8A3B-9DC0A118C709}" presName="node" presStyleLbl="node1" presStyleIdx="5" presStyleCnt="9">
        <dgm:presLayoutVars>
          <dgm:bulletEnabled val="1"/>
        </dgm:presLayoutVars>
      </dgm:prSet>
      <dgm:spPr/>
    </dgm:pt>
    <dgm:pt modelId="{8D4305C7-ADCF-43DB-B324-5594E42A69E3}" type="pres">
      <dgm:prSet presAssocID="{BABA4F6E-B017-4CEE-A67A-0F569E5629F0}" presName="sibTrans" presStyleCnt="0"/>
      <dgm:spPr/>
    </dgm:pt>
    <dgm:pt modelId="{36C89DD9-9131-42D4-8C85-0E0178466698}" type="pres">
      <dgm:prSet presAssocID="{7F0F3FD4-1291-47AA-9EE2-6B2C4278963C}" presName="node" presStyleLbl="node1" presStyleIdx="6" presStyleCnt="9">
        <dgm:presLayoutVars>
          <dgm:bulletEnabled val="1"/>
        </dgm:presLayoutVars>
      </dgm:prSet>
      <dgm:spPr/>
    </dgm:pt>
    <dgm:pt modelId="{3D1E4180-1A37-468D-A910-74EB9702E767}" type="pres">
      <dgm:prSet presAssocID="{B1BC0C41-015D-45AA-A262-FE76CC2EB56C}" presName="sibTrans" presStyleCnt="0"/>
      <dgm:spPr/>
    </dgm:pt>
    <dgm:pt modelId="{2EEC5906-35B0-49C1-9BAF-5FC32B2F9316}" type="pres">
      <dgm:prSet presAssocID="{CBE9451E-1B75-470E-9DCA-E14320CFE294}" presName="node" presStyleLbl="node1" presStyleIdx="7" presStyleCnt="9">
        <dgm:presLayoutVars>
          <dgm:bulletEnabled val="1"/>
        </dgm:presLayoutVars>
      </dgm:prSet>
      <dgm:spPr/>
    </dgm:pt>
    <dgm:pt modelId="{F34BE7B2-BFA9-400C-8287-B4067ABE3801}" type="pres">
      <dgm:prSet presAssocID="{42C8639C-E0A2-44AD-9488-472F5C68C7A1}" presName="sibTrans" presStyleCnt="0"/>
      <dgm:spPr/>
    </dgm:pt>
    <dgm:pt modelId="{939BF8D8-2060-4B6A-9EAC-35F10A16A9B2}" type="pres">
      <dgm:prSet presAssocID="{1D6196B5-B6FD-4103-AEBA-082D44E93F3F}" presName="node" presStyleLbl="node1" presStyleIdx="8" presStyleCnt="9">
        <dgm:presLayoutVars>
          <dgm:bulletEnabled val="1"/>
        </dgm:presLayoutVars>
      </dgm:prSet>
      <dgm:spPr/>
    </dgm:pt>
  </dgm:ptLst>
  <dgm:cxnLst>
    <dgm:cxn modelId="{39231F2F-09BE-462A-A304-B3FB6D3CA909}" type="presOf" srcId="{5C9C5D3E-B58F-4769-A680-8E92BA172A8C}" destId="{601F5092-08AC-4857-93D4-DB6F2A4B0EEC}" srcOrd="0" destOrd="0" presId="urn:microsoft.com/office/officeart/2005/8/layout/default"/>
    <dgm:cxn modelId="{F8ED493D-0BBF-42D5-A03B-59E442000024}" type="presOf" srcId="{7F0F3FD4-1291-47AA-9EE2-6B2C4278963C}" destId="{36C89DD9-9131-42D4-8C85-0E0178466698}" srcOrd="0" destOrd="0" presId="urn:microsoft.com/office/officeart/2005/8/layout/default"/>
    <dgm:cxn modelId="{A7F6095F-3278-4795-8630-364F1A1B795A}" srcId="{CAB30AF4-D435-4D8B-919C-CD2493874E0D}" destId="{E5879070-33CF-4F50-8F13-309DEA0EF8C7}" srcOrd="2" destOrd="0" parTransId="{83590799-5C29-43AF-8DBD-153733559396}" sibTransId="{2B31D353-93B2-498C-B39B-F808AD5C751E}"/>
    <dgm:cxn modelId="{C9769A46-3A38-4166-8F04-9BC78A34A35B}" type="presOf" srcId="{1D6196B5-B6FD-4103-AEBA-082D44E93F3F}" destId="{939BF8D8-2060-4B6A-9EAC-35F10A16A9B2}" srcOrd="0" destOrd="0" presId="urn:microsoft.com/office/officeart/2005/8/layout/default"/>
    <dgm:cxn modelId="{1B94C354-35A5-4F6B-9E12-1C0F41D1F2E4}" type="presOf" srcId="{C3B4FC26-B89B-42EE-8A3B-9DC0A118C709}" destId="{2D40A2EC-55CA-40B9-BCA1-6B733FA33779}" srcOrd="0" destOrd="0" presId="urn:microsoft.com/office/officeart/2005/8/layout/default"/>
    <dgm:cxn modelId="{E7637B79-FD94-46DC-9F2B-A8994A708E51}" srcId="{CAB30AF4-D435-4D8B-919C-CD2493874E0D}" destId="{1D6196B5-B6FD-4103-AEBA-082D44E93F3F}" srcOrd="8" destOrd="0" parTransId="{90F57117-7187-443D-965A-01B0D2687051}" sibTransId="{9073783A-C949-4A25-B8AB-54A81630B143}"/>
    <dgm:cxn modelId="{C9BAA3A3-B55F-4286-B5E9-AF373B46483F}" type="presOf" srcId="{F7B5A761-FA6D-4D10-8F77-0608E0DE7971}" destId="{96DA06E3-AD00-4DFD-A8A3-56C07C0C19A3}" srcOrd="0" destOrd="0" presId="urn:microsoft.com/office/officeart/2005/8/layout/default"/>
    <dgm:cxn modelId="{0E614DA7-C3BD-46B5-885B-E2AC816A3106}" srcId="{CAB30AF4-D435-4D8B-919C-CD2493874E0D}" destId="{212DEC63-F7D5-4BD3-8448-51F087A75B40}" srcOrd="4" destOrd="0" parTransId="{32E21521-C3D3-432F-8D9A-C2088A9E566A}" sibTransId="{8BF79211-54B2-4A19-A028-E80440CD4BE7}"/>
    <dgm:cxn modelId="{51AC20AE-E4BC-4C83-85DD-1C3545721701}" type="presOf" srcId="{E5879070-33CF-4F50-8F13-309DEA0EF8C7}" destId="{01330532-5ED9-4E45-A09B-06D0BE4E5406}" srcOrd="0" destOrd="0" presId="urn:microsoft.com/office/officeart/2005/8/layout/default"/>
    <dgm:cxn modelId="{B605B9B2-C713-4CDB-9C2A-27C5E77BCF6C}" type="presOf" srcId="{CAB30AF4-D435-4D8B-919C-CD2493874E0D}" destId="{AAFEBE06-D650-437B-B496-23D29B4E50C6}" srcOrd="0" destOrd="0" presId="urn:microsoft.com/office/officeart/2005/8/layout/default"/>
    <dgm:cxn modelId="{439B93BA-4D16-4975-8628-5422B6505F4D}" srcId="{CAB30AF4-D435-4D8B-919C-CD2493874E0D}" destId="{C3B4FC26-B89B-42EE-8A3B-9DC0A118C709}" srcOrd="5" destOrd="0" parTransId="{46CA00F1-707D-400E-8AF4-884389C57FC3}" sibTransId="{BABA4F6E-B017-4CEE-A67A-0F569E5629F0}"/>
    <dgm:cxn modelId="{7C613BBC-34BF-4710-85B2-FF25F1012FC4}" srcId="{CAB30AF4-D435-4D8B-919C-CD2493874E0D}" destId="{DFF5AF07-924F-40A7-BE83-B7FA9AF896A1}" srcOrd="3" destOrd="0" parTransId="{77E72C86-C565-432E-9BCD-8E0635B91D42}" sibTransId="{D5A9638D-6A93-4204-A4A3-F68B4FC7F72A}"/>
    <dgm:cxn modelId="{3B2AE4BD-7B81-4AD8-912E-475E0A1EBB06}" srcId="{CAB30AF4-D435-4D8B-919C-CD2493874E0D}" destId="{CBE9451E-1B75-470E-9DCA-E14320CFE294}" srcOrd="7" destOrd="0" parTransId="{0CF43340-61AE-4799-A9DB-85D2D6A572A5}" sibTransId="{42C8639C-E0A2-44AD-9488-472F5C68C7A1}"/>
    <dgm:cxn modelId="{A4AB67C7-9492-46D3-80F6-9A2AB89D29E9}" type="presOf" srcId="{CBE9451E-1B75-470E-9DCA-E14320CFE294}" destId="{2EEC5906-35B0-49C1-9BAF-5FC32B2F9316}" srcOrd="0" destOrd="0" presId="urn:microsoft.com/office/officeart/2005/8/layout/default"/>
    <dgm:cxn modelId="{9C6AAFD8-C85E-40B0-8D42-33B246480B62}" srcId="{CAB30AF4-D435-4D8B-919C-CD2493874E0D}" destId="{7F0F3FD4-1291-47AA-9EE2-6B2C4278963C}" srcOrd="6" destOrd="0" parTransId="{0D2BC2ED-FD17-481A-9CF6-2E329FACB871}" sibTransId="{B1BC0C41-015D-45AA-A262-FE76CC2EB56C}"/>
    <dgm:cxn modelId="{557362E2-4781-45C3-A39D-8D87E5FEE05E}" type="presOf" srcId="{DFF5AF07-924F-40A7-BE83-B7FA9AF896A1}" destId="{746E6BFF-BA47-4115-8244-389CCF962B7D}" srcOrd="0" destOrd="0" presId="urn:microsoft.com/office/officeart/2005/8/layout/default"/>
    <dgm:cxn modelId="{6439C9EC-8C2F-4289-86FE-5A5704C2B2E1}" srcId="{CAB30AF4-D435-4D8B-919C-CD2493874E0D}" destId="{5C9C5D3E-B58F-4769-A680-8E92BA172A8C}" srcOrd="1" destOrd="0" parTransId="{5D34772B-15C0-499C-AE7C-1838693EF9BA}" sibTransId="{E0E6CCDF-0524-4950-AD23-1266DA0820AC}"/>
    <dgm:cxn modelId="{C01543EF-6169-45F5-B8B1-7F339CF25120}" type="presOf" srcId="{212DEC63-F7D5-4BD3-8448-51F087A75B40}" destId="{E8CD2804-2489-4415-ACD4-87663D2DF3B3}" srcOrd="0" destOrd="0" presId="urn:microsoft.com/office/officeart/2005/8/layout/default"/>
    <dgm:cxn modelId="{DEA374F2-DD51-4441-86A0-47209FC0EF7E}" srcId="{CAB30AF4-D435-4D8B-919C-CD2493874E0D}" destId="{F7B5A761-FA6D-4D10-8F77-0608E0DE7971}" srcOrd="0" destOrd="0" parTransId="{79771DBB-5DFA-43FA-BC48-310663545B6F}" sibTransId="{3FE3E9C3-D10F-4607-9D62-E55E2D7371A7}"/>
    <dgm:cxn modelId="{EBC006CE-3B55-476F-A132-891747D4D017}" type="presParOf" srcId="{AAFEBE06-D650-437B-B496-23D29B4E50C6}" destId="{96DA06E3-AD00-4DFD-A8A3-56C07C0C19A3}" srcOrd="0" destOrd="0" presId="urn:microsoft.com/office/officeart/2005/8/layout/default"/>
    <dgm:cxn modelId="{9A40D8D8-F429-43CC-80B1-50CF46D73ACD}" type="presParOf" srcId="{AAFEBE06-D650-437B-B496-23D29B4E50C6}" destId="{5F907084-CAC5-4823-966E-EA810F1E90B2}" srcOrd="1" destOrd="0" presId="urn:microsoft.com/office/officeart/2005/8/layout/default"/>
    <dgm:cxn modelId="{AEBDAACE-DB1A-4CF7-BE0E-0D10F118405C}" type="presParOf" srcId="{AAFEBE06-D650-437B-B496-23D29B4E50C6}" destId="{601F5092-08AC-4857-93D4-DB6F2A4B0EEC}" srcOrd="2" destOrd="0" presId="urn:microsoft.com/office/officeart/2005/8/layout/default"/>
    <dgm:cxn modelId="{5AF24D4B-5300-412D-9FC2-A27EF0B8243D}" type="presParOf" srcId="{AAFEBE06-D650-437B-B496-23D29B4E50C6}" destId="{355DBA48-24EE-4686-A130-08B2180943B5}" srcOrd="3" destOrd="0" presId="urn:microsoft.com/office/officeart/2005/8/layout/default"/>
    <dgm:cxn modelId="{20D52594-1347-459A-A133-F228DB225D1D}" type="presParOf" srcId="{AAFEBE06-D650-437B-B496-23D29B4E50C6}" destId="{01330532-5ED9-4E45-A09B-06D0BE4E5406}" srcOrd="4" destOrd="0" presId="urn:microsoft.com/office/officeart/2005/8/layout/default"/>
    <dgm:cxn modelId="{A2011A51-EA8B-4A5C-982F-999EB6A10B94}" type="presParOf" srcId="{AAFEBE06-D650-437B-B496-23D29B4E50C6}" destId="{29858B8C-C3AE-46BF-AE21-8C9A5421C883}" srcOrd="5" destOrd="0" presId="urn:microsoft.com/office/officeart/2005/8/layout/default"/>
    <dgm:cxn modelId="{B8E27E1E-628D-4D18-B49D-E04263EE5DE1}" type="presParOf" srcId="{AAFEBE06-D650-437B-B496-23D29B4E50C6}" destId="{746E6BFF-BA47-4115-8244-389CCF962B7D}" srcOrd="6" destOrd="0" presId="urn:microsoft.com/office/officeart/2005/8/layout/default"/>
    <dgm:cxn modelId="{9D94618D-3FB2-44FF-BEC2-5F928D82508E}" type="presParOf" srcId="{AAFEBE06-D650-437B-B496-23D29B4E50C6}" destId="{D6B51DD1-A4FA-4F79-9BF7-4F7CD7986818}" srcOrd="7" destOrd="0" presId="urn:microsoft.com/office/officeart/2005/8/layout/default"/>
    <dgm:cxn modelId="{E7C1022B-539F-476A-9B15-3494BD63287C}" type="presParOf" srcId="{AAFEBE06-D650-437B-B496-23D29B4E50C6}" destId="{E8CD2804-2489-4415-ACD4-87663D2DF3B3}" srcOrd="8" destOrd="0" presId="urn:microsoft.com/office/officeart/2005/8/layout/default"/>
    <dgm:cxn modelId="{23AA9A72-D212-4938-BF39-169E0CD51290}" type="presParOf" srcId="{AAFEBE06-D650-437B-B496-23D29B4E50C6}" destId="{AC675B20-F8C9-4E51-B223-0566B8DAF565}" srcOrd="9" destOrd="0" presId="urn:microsoft.com/office/officeart/2005/8/layout/default"/>
    <dgm:cxn modelId="{758987DB-98E8-45C5-BE53-3173ADB48435}" type="presParOf" srcId="{AAFEBE06-D650-437B-B496-23D29B4E50C6}" destId="{2D40A2EC-55CA-40B9-BCA1-6B733FA33779}" srcOrd="10" destOrd="0" presId="urn:microsoft.com/office/officeart/2005/8/layout/default"/>
    <dgm:cxn modelId="{DEB46EC2-E068-45C4-AD4A-3B25C7420851}" type="presParOf" srcId="{AAFEBE06-D650-437B-B496-23D29B4E50C6}" destId="{8D4305C7-ADCF-43DB-B324-5594E42A69E3}" srcOrd="11" destOrd="0" presId="urn:microsoft.com/office/officeart/2005/8/layout/default"/>
    <dgm:cxn modelId="{3EC93284-9D4D-4308-99FE-0FAFC113DF4F}" type="presParOf" srcId="{AAFEBE06-D650-437B-B496-23D29B4E50C6}" destId="{36C89DD9-9131-42D4-8C85-0E0178466698}" srcOrd="12" destOrd="0" presId="urn:microsoft.com/office/officeart/2005/8/layout/default"/>
    <dgm:cxn modelId="{0D6E006B-0C05-4A38-9B77-8C4D413934C0}" type="presParOf" srcId="{AAFEBE06-D650-437B-B496-23D29B4E50C6}" destId="{3D1E4180-1A37-468D-A910-74EB9702E767}" srcOrd="13" destOrd="0" presId="urn:microsoft.com/office/officeart/2005/8/layout/default"/>
    <dgm:cxn modelId="{4CE5B386-B9E5-4150-94A3-9DCDD7A8B3B4}" type="presParOf" srcId="{AAFEBE06-D650-437B-B496-23D29B4E50C6}" destId="{2EEC5906-35B0-49C1-9BAF-5FC32B2F9316}" srcOrd="14" destOrd="0" presId="urn:microsoft.com/office/officeart/2005/8/layout/default"/>
    <dgm:cxn modelId="{3F786F0B-DDE1-4543-BF34-01474C8AA698}" type="presParOf" srcId="{AAFEBE06-D650-437B-B496-23D29B4E50C6}" destId="{F34BE7B2-BFA9-400C-8287-B4067ABE3801}" srcOrd="15" destOrd="0" presId="urn:microsoft.com/office/officeart/2005/8/layout/default"/>
    <dgm:cxn modelId="{8C540C6A-182D-48FB-8E35-3D7F253554FC}" type="presParOf" srcId="{AAFEBE06-D650-437B-B496-23D29B4E50C6}" destId="{939BF8D8-2060-4B6A-9EAC-35F10A16A9B2}"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9E31D0-CDCE-491D-9D57-4B15C8BAFB4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5B93498-38B5-43C7-BDF7-86A4F8E4B408}">
      <dgm:prSet phldrT="[Text]" custT="1"/>
      <dgm:spPr/>
      <dgm:t>
        <a:bodyPr/>
        <a:lstStyle/>
        <a:p>
          <a:r>
            <a:rPr lang="en-US" sz="1800" dirty="0"/>
            <a:t>Providers should follow best practices for the identification and treatment of substance use disorders  and ensure a “warm handoff ” to a behavioral health/ recovery treatment provider who can continue care during and after pregnancy.</a:t>
          </a:r>
        </a:p>
      </dgm:t>
    </dgm:pt>
    <dgm:pt modelId="{AFB225C5-CD9B-49C5-A5EC-B83A9E919C9C}" type="parTrans" cxnId="{1753E0CE-8E40-41A5-A85F-52E4847605F2}">
      <dgm:prSet/>
      <dgm:spPr/>
      <dgm:t>
        <a:bodyPr/>
        <a:lstStyle/>
        <a:p>
          <a:endParaRPr lang="en-US"/>
        </a:p>
      </dgm:t>
    </dgm:pt>
    <dgm:pt modelId="{BFABEDC7-B6B2-4E1C-BA8A-32D1694C97EA}" type="sibTrans" cxnId="{1753E0CE-8E40-41A5-A85F-52E4847605F2}">
      <dgm:prSet/>
      <dgm:spPr/>
      <dgm:t>
        <a:bodyPr/>
        <a:lstStyle/>
        <a:p>
          <a:endParaRPr lang="en-US"/>
        </a:p>
      </dgm:t>
    </dgm:pt>
    <dgm:pt modelId="{58AA64AE-A70D-4EB9-889B-FE75A332C44B}">
      <dgm:prSet custT="1"/>
      <dgm:spPr/>
      <dgm:t>
        <a:bodyPr/>
        <a:lstStyle/>
        <a:p>
          <a:r>
            <a:rPr lang="en-US" sz="4200" dirty="0">
              <a:solidFill>
                <a:schemeClr val="bg1"/>
              </a:solidFill>
              <a:effectLst/>
              <a:latin typeface="Calibri" panose="020F0502020204030204" pitchFamily="34" charset="0"/>
              <a:ea typeface="Times New Roman" panose="02020603050405020304" pitchFamily="18" charset="0"/>
            </a:rPr>
            <a:t>Hospitals</a:t>
          </a:r>
          <a:endParaRPr lang="en-US" sz="4200" dirty="0">
            <a:solidFill>
              <a:schemeClr val="bg1"/>
            </a:solidFill>
            <a:latin typeface="Calibri" panose="020F0502020204030204" pitchFamily="34" charset="0"/>
            <a:ea typeface="Times New Roman" panose="02020603050405020304" pitchFamily="18" charset="0"/>
          </a:endParaRPr>
        </a:p>
      </dgm:t>
    </dgm:pt>
    <dgm:pt modelId="{FF109973-D28D-4ED1-805F-42DD20B1B18D}" type="parTrans" cxnId="{455D02AA-B1C4-4F8C-BE07-73E94C58E7C5}">
      <dgm:prSet/>
      <dgm:spPr/>
      <dgm:t>
        <a:bodyPr/>
        <a:lstStyle/>
        <a:p>
          <a:endParaRPr lang="en-US"/>
        </a:p>
      </dgm:t>
    </dgm:pt>
    <dgm:pt modelId="{345963AD-6EB1-4F77-83EB-2543E80DE457}" type="sibTrans" cxnId="{455D02AA-B1C4-4F8C-BE07-73E94C58E7C5}">
      <dgm:prSet/>
      <dgm:spPr/>
      <dgm:t>
        <a:bodyPr/>
        <a:lstStyle/>
        <a:p>
          <a:endParaRPr lang="en-US"/>
        </a:p>
      </dgm:t>
    </dgm:pt>
    <dgm:pt modelId="{D9F015E0-6E7A-4B09-84E4-69E9A511BFFB}">
      <dgm:prSet custT="1"/>
      <dgm:spPr/>
      <dgm:t>
        <a:bodyPr/>
        <a:lstStyle/>
        <a:p>
          <a:r>
            <a:rPr lang="en-US" sz="4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Systems</a:t>
          </a:r>
          <a:endParaRPr lang="en-US" sz="4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D2793C76-2BF3-4692-B93D-D1E071C01141}" type="parTrans" cxnId="{802BEC23-CF0B-488F-9469-767DDA501883}">
      <dgm:prSet/>
      <dgm:spPr/>
      <dgm:t>
        <a:bodyPr/>
        <a:lstStyle/>
        <a:p>
          <a:endParaRPr lang="en-US"/>
        </a:p>
      </dgm:t>
    </dgm:pt>
    <dgm:pt modelId="{4C319C8D-E655-48FF-A91D-765BAB3C637D}" type="sibTrans" cxnId="{802BEC23-CF0B-488F-9469-767DDA501883}">
      <dgm:prSet/>
      <dgm:spPr/>
      <dgm:t>
        <a:bodyPr/>
        <a:lstStyle/>
        <a:p>
          <a:endParaRPr lang="en-US"/>
        </a:p>
      </dgm:t>
    </dgm:pt>
    <dgm:pt modelId="{56ACE928-4619-4BE3-8559-2CE7E6C0629A}">
      <dgm:prSet phldrT="[Text]" custT="1"/>
      <dgm:spPr/>
      <dgm:t>
        <a:bodyPr/>
        <a:lstStyle/>
        <a:p>
          <a:r>
            <a:rPr lang="en-US" sz="4200" dirty="0"/>
            <a:t>Providers</a:t>
          </a:r>
        </a:p>
      </dgm:t>
    </dgm:pt>
    <dgm:pt modelId="{B9B192C3-91B0-4EA4-B576-07218C064E50}" type="parTrans" cxnId="{163B1C68-6B01-48E5-B235-E877796D28F6}">
      <dgm:prSet/>
      <dgm:spPr/>
      <dgm:t>
        <a:bodyPr/>
        <a:lstStyle/>
        <a:p>
          <a:endParaRPr lang="en-US"/>
        </a:p>
      </dgm:t>
    </dgm:pt>
    <dgm:pt modelId="{3DE7FADF-F841-46A4-94DE-60ACACCAF819}" type="sibTrans" cxnId="{163B1C68-6B01-48E5-B235-E877796D28F6}">
      <dgm:prSet/>
      <dgm:spPr/>
      <dgm:t>
        <a:bodyPr/>
        <a:lstStyle/>
        <a:p>
          <a:endParaRPr lang="en-US"/>
        </a:p>
      </dgm:t>
    </dgm:pt>
    <dgm:pt modelId="{F20EC9E2-AAE3-4650-A135-CCCC2DF5BDF3}">
      <dgm:prSet custT="1"/>
      <dgm:spPr/>
      <dgm:t>
        <a:bodyPr/>
        <a:lstStyle/>
        <a:p>
          <a:r>
            <a:rPr lang="en-US" sz="1800" dirty="0"/>
            <a:t>Hospitals should train providers who see obstetric patients </a:t>
          </a:r>
          <a:r>
            <a:rPr lang="en-US" sz="1800"/>
            <a:t>on how </a:t>
          </a:r>
          <a:r>
            <a:rPr lang="en-US" sz="1800" dirty="0"/>
            <a:t>best to link patients to outpatient recovery and treatment services.</a:t>
          </a:r>
          <a:endParaRPr lang="en-US" sz="1800" dirty="0">
            <a:solidFill>
              <a:srgbClr val="000000"/>
            </a:solidFill>
            <a:latin typeface="Calibri" panose="020F0502020204030204" pitchFamily="34" charset="0"/>
            <a:ea typeface="Times New Roman" panose="02020603050405020304" pitchFamily="18" charset="0"/>
          </a:endParaRPr>
        </a:p>
      </dgm:t>
    </dgm:pt>
    <dgm:pt modelId="{69EEAB00-52EC-4BD9-8CFC-0684B173C19A}" type="parTrans" cxnId="{92ACABE3-37FD-4E9A-A470-24959E113072}">
      <dgm:prSet/>
      <dgm:spPr/>
      <dgm:t>
        <a:bodyPr/>
        <a:lstStyle/>
        <a:p>
          <a:endParaRPr lang="en-US"/>
        </a:p>
      </dgm:t>
    </dgm:pt>
    <dgm:pt modelId="{5192D643-DBE9-46E2-AF66-FBDA02BDBF6C}" type="sibTrans" cxnId="{92ACABE3-37FD-4E9A-A470-24959E113072}">
      <dgm:prSet/>
      <dgm:spPr/>
      <dgm:t>
        <a:bodyPr/>
        <a:lstStyle/>
        <a:p>
          <a:endParaRPr lang="en-US"/>
        </a:p>
      </dgm:t>
    </dgm:pt>
    <dgm:pt modelId="{A6677071-6B01-448F-A732-6F10ECC34808}">
      <dgm:prSet custT="1"/>
      <dgm:spPr/>
      <dgm:t>
        <a:bodyPr/>
        <a:lstStyle/>
        <a:p>
          <a:r>
            <a:rPr lang="en-US" sz="1800" dirty="0"/>
            <a:t>The State should expand home visiting and patient navigator programs for women with substance use disorder, regardless of income, to ensure care coordination, referrals for patient care navigators, and warm handoffs to necessary specialists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C067510C-349F-4E7E-8CA6-67C7EAAE0A72}" type="parTrans" cxnId="{3362825C-AFF2-4F9A-B6A9-850B7B618957}">
      <dgm:prSet/>
      <dgm:spPr/>
      <dgm:t>
        <a:bodyPr/>
        <a:lstStyle/>
        <a:p>
          <a:endParaRPr lang="en-US"/>
        </a:p>
      </dgm:t>
    </dgm:pt>
    <dgm:pt modelId="{509679AE-9617-472A-95C5-C40BB483C31A}" type="sibTrans" cxnId="{3362825C-AFF2-4F9A-B6A9-850B7B618957}">
      <dgm:prSet/>
      <dgm:spPr/>
      <dgm:t>
        <a:bodyPr/>
        <a:lstStyle/>
        <a:p>
          <a:endParaRPr lang="en-US"/>
        </a:p>
      </dgm:t>
    </dgm:pt>
    <dgm:pt modelId="{4CFB6797-17E8-432D-908E-6A7145439F48}" type="pres">
      <dgm:prSet presAssocID="{969E31D0-CDCE-491D-9D57-4B15C8BAFB4E}" presName="Name0" presStyleCnt="0">
        <dgm:presLayoutVars>
          <dgm:dir/>
          <dgm:animLvl val="lvl"/>
          <dgm:resizeHandles val="exact"/>
        </dgm:presLayoutVars>
      </dgm:prSet>
      <dgm:spPr/>
    </dgm:pt>
    <dgm:pt modelId="{FE6C7573-99D2-4E4F-8321-0F06A12D6691}" type="pres">
      <dgm:prSet presAssocID="{56ACE928-4619-4BE3-8559-2CE7E6C0629A}" presName="linNode" presStyleCnt="0"/>
      <dgm:spPr/>
    </dgm:pt>
    <dgm:pt modelId="{4B382A46-8161-4B04-9BE3-18C6612A9B54}" type="pres">
      <dgm:prSet presAssocID="{56ACE928-4619-4BE3-8559-2CE7E6C0629A}" presName="parentText" presStyleLbl="node1" presStyleIdx="0" presStyleCnt="3">
        <dgm:presLayoutVars>
          <dgm:chMax val="1"/>
          <dgm:bulletEnabled val="1"/>
        </dgm:presLayoutVars>
      </dgm:prSet>
      <dgm:spPr/>
    </dgm:pt>
    <dgm:pt modelId="{E2272007-68A7-4A8A-AC33-95BB20C85D00}" type="pres">
      <dgm:prSet presAssocID="{56ACE928-4619-4BE3-8559-2CE7E6C0629A}" presName="descendantText" presStyleLbl="alignAccFollowNode1" presStyleIdx="0" presStyleCnt="3" custLinFactNeighborX="-266" custLinFactNeighborY="1989">
        <dgm:presLayoutVars>
          <dgm:bulletEnabled val="1"/>
        </dgm:presLayoutVars>
      </dgm:prSet>
      <dgm:spPr/>
    </dgm:pt>
    <dgm:pt modelId="{7E0435FB-6218-47EA-A61F-B7CAAFAF92BD}" type="pres">
      <dgm:prSet presAssocID="{3DE7FADF-F841-46A4-94DE-60ACACCAF819}" presName="sp" presStyleCnt="0"/>
      <dgm:spPr/>
    </dgm:pt>
    <dgm:pt modelId="{A1EAE9C2-2325-4A79-829C-3EBB85ED719F}" type="pres">
      <dgm:prSet presAssocID="{58AA64AE-A70D-4EB9-889B-FE75A332C44B}" presName="linNode" presStyleCnt="0"/>
      <dgm:spPr/>
    </dgm:pt>
    <dgm:pt modelId="{97E28272-7E51-4EFC-90B6-A75779A6AC1D}" type="pres">
      <dgm:prSet presAssocID="{58AA64AE-A70D-4EB9-889B-FE75A332C44B}" presName="parentText" presStyleLbl="node1" presStyleIdx="1" presStyleCnt="3">
        <dgm:presLayoutVars>
          <dgm:chMax val="1"/>
          <dgm:bulletEnabled val="1"/>
        </dgm:presLayoutVars>
      </dgm:prSet>
      <dgm:spPr/>
    </dgm:pt>
    <dgm:pt modelId="{128F30AC-E80C-4AF2-A4DB-BFA5323CFB4F}" type="pres">
      <dgm:prSet presAssocID="{58AA64AE-A70D-4EB9-889B-FE75A332C44B}" presName="descendantText" presStyleLbl="alignAccFollowNode1" presStyleIdx="1" presStyleCnt="3">
        <dgm:presLayoutVars>
          <dgm:bulletEnabled val="1"/>
        </dgm:presLayoutVars>
      </dgm:prSet>
      <dgm:spPr/>
    </dgm:pt>
    <dgm:pt modelId="{4CF74A2D-3D3B-41AF-9999-12062A911E97}" type="pres">
      <dgm:prSet presAssocID="{345963AD-6EB1-4F77-83EB-2543E80DE457}" presName="sp" presStyleCnt="0"/>
      <dgm:spPr/>
    </dgm:pt>
    <dgm:pt modelId="{DD45BFE3-DAF5-45AC-867D-D23E0D849440}" type="pres">
      <dgm:prSet presAssocID="{D9F015E0-6E7A-4B09-84E4-69E9A511BFFB}" presName="linNode" presStyleCnt="0"/>
      <dgm:spPr/>
    </dgm:pt>
    <dgm:pt modelId="{16264479-3E41-4B8A-BF7F-4C87579CA65B}" type="pres">
      <dgm:prSet presAssocID="{D9F015E0-6E7A-4B09-84E4-69E9A511BFFB}" presName="parentText" presStyleLbl="node1" presStyleIdx="2" presStyleCnt="3">
        <dgm:presLayoutVars>
          <dgm:chMax val="1"/>
          <dgm:bulletEnabled val="1"/>
        </dgm:presLayoutVars>
      </dgm:prSet>
      <dgm:spPr/>
    </dgm:pt>
    <dgm:pt modelId="{8F94D24C-1776-488A-B05B-78CC6355D11C}" type="pres">
      <dgm:prSet presAssocID="{D9F015E0-6E7A-4B09-84E4-69E9A511BFFB}" presName="descendantText" presStyleLbl="alignAccFollowNode1" presStyleIdx="2" presStyleCnt="3">
        <dgm:presLayoutVars>
          <dgm:bulletEnabled val="1"/>
        </dgm:presLayoutVars>
      </dgm:prSet>
      <dgm:spPr/>
    </dgm:pt>
  </dgm:ptLst>
  <dgm:cxnLst>
    <dgm:cxn modelId="{802BEC23-CF0B-488F-9469-767DDA501883}" srcId="{969E31D0-CDCE-491D-9D57-4B15C8BAFB4E}" destId="{D9F015E0-6E7A-4B09-84E4-69E9A511BFFB}" srcOrd="2" destOrd="0" parTransId="{D2793C76-2BF3-4692-B93D-D1E071C01141}" sibTransId="{4C319C8D-E655-48FF-A91D-765BAB3C637D}"/>
    <dgm:cxn modelId="{3362825C-AFF2-4F9A-B6A9-850B7B618957}" srcId="{D9F015E0-6E7A-4B09-84E4-69E9A511BFFB}" destId="{A6677071-6B01-448F-A732-6F10ECC34808}" srcOrd="0" destOrd="0" parTransId="{C067510C-349F-4E7E-8CA6-67C7EAAE0A72}" sibTransId="{509679AE-9617-472A-95C5-C40BB483C31A}"/>
    <dgm:cxn modelId="{163B1C68-6B01-48E5-B235-E877796D28F6}" srcId="{969E31D0-CDCE-491D-9D57-4B15C8BAFB4E}" destId="{56ACE928-4619-4BE3-8559-2CE7E6C0629A}" srcOrd="0" destOrd="0" parTransId="{B9B192C3-91B0-4EA4-B576-07218C064E50}" sibTransId="{3DE7FADF-F841-46A4-94DE-60ACACCAF819}"/>
    <dgm:cxn modelId="{FC7AB86B-A19F-4741-B1A0-FB3A0A897BEB}" type="presOf" srcId="{56ACE928-4619-4BE3-8559-2CE7E6C0629A}" destId="{4B382A46-8161-4B04-9BE3-18C6612A9B54}" srcOrd="0" destOrd="0" presId="urn:microsoft.com/office/officeart/2005/8/layout/vList5"/>
    <dgm:cxn modelId="{D9FE2E50-2397-4579-9FBF-23B0C9B0E808}" type="presOf" srcId="{58AA64AE-A70D-4EB9-889B-FE75A332C44B}" destId="{97E28272-7E51-4EFC-90B6-A75779A6AC1D}" srcOrd="0" destOrd="0" presId="urn:microsoft.com/office/officeart/2005/8/layout/vList5"/>
    <dgm:cxn modelId="{2CAB22A0-6372-4CDC-A713-AF3F95C674CE}" type="presOf" srcId="{D9F015E0-6E7A-4B09-84E4-69E9A511BFFB}" destId="{16264479-3E41-4B8A-BF7F-4C87579CA65B}" srcOrd="0" destOrd="0" presId="urn:microsoft.com/office/officeart/2005/8/layout/vList5"/>
    <dgm:cxn modelId="{930D27A4-ED1C-4432-8AA0-72C85DEE6FBE}" type="presOf" srcId="{E5B93498-38B5-43C7-BDF7-86A4F8E4B408}" destId="{E2272007-68A7-4A8A-AC33-95BB20C85D00}" srcOrd="0" destOrd="0" presId="urn:microsoft.com/office/officeart/2005/8/layout/vList5"/>
    <dgm:cxn modelId="{2F3F7BA4-D4D6-4349-BA14-9BBBC58B9987}" type="presOf" srcId="{F20EC9E2-AAE3-4650-A135-CCCC2DF5BDF3}" destId="{128F30AC-E80C-4AF2-A4DB-BFA5323CFB4F}" srcOrd="0" destOrd="0" presId="urn:microsoft.com/office/officeart/2005/8/layout/vList5"/>
    <dgm:cxn modelId="{455D02AA-B1C4-4F8C-BE07-73E94C58E7C5}" srcId="{969E31D0-CDCE-491D-9D57-4B15C8BAFB4E}" destId="{58AA64AE-A70D-4EB9-889B-FE75A332C44B}" srcOrd="1" destOrd="0" parTransId="{FF109973-D28D-4ED1-805F-42DD20B1B18D}" sibTransId="{345963AD-6EB1-4F77-83EB-2543E80DE457}"/>
    <dgm:cxn modelId="{E3D43EB9-AE89-4B60-9BC3-2E4446C35F3C}" type="presOf" srcId="{A6677071-6B01-448F-A732-6F10ECC34808}" destId="{8F94D24C-1776-488A-B05B-78CC6355D11C}" srcOrd="0" destOrd="0" presId="urn:microsoft.com/office/officeart/2005/8/layout/vList5"/>
    <dgm:cxn modelId="{1753E0CE-8E40-41A5-A85F-52E4847605F2}" srcId="{56ACE928-4619-4BE3-8559-2CE7E6C0629A}" destId="{E5B93498-38B5-43C7-BDF7-86A4F8E4B408}" srcOrd="0" destOrd="0" parTransId="{AFB225C5-CD9B-49C5-A5EC-B83A9E919C9C}" sibTransId="{BFABEDC7-B6B2-4E1C-BA8A-32D1694C97EA}"/>
    <dgm:cxn modelId="{92ACABE3-37FD-4E9A-A470-24959E113072}" srcId="{58AA64AE-A70D-4EB9-889B-FE75A332C44B}" destId="{F20EC9E2-AAE3-4650-A135-CCCC2DF5BDF3}" srcOrd="0" destOrd="0" parTransId="{69EEAB00-52EC-4BD9-8CFC-0684B173C19A}" sibTransId="{5192D643-DBE9-46E2-AF66-FBDA02BDBF6C}"/>
    <dgm:cxn modelId="{DF8402F0-7EEC-4334-900E-CA2C3020394B}" type="presOf" srcId="{969E31D0-CDCE-491D-9D57-4B15C8BAFB4E}" destId="{4CFB6797-17E8-432D-908E-6A7145439F48}" srcOrd="0" destOrd="0" presId="urn:microsoft.com/office/officeart/2005/8/layout/vList5"/>
    <dgm:cxn modelId="{5BB6FA3D-39C4-439A-AC96-0A70BCDBFED2}" type="presParOf" srcId="{4CFB6797-17E8-432D-908E-6A7145439F48}" destId="{FE6C7573-99D2-4E4F-8321-0F06A12D6691}" srcOrd="0" destOrd="0" presId="urn:microsoft.com/office/officeart/2005/8/layout/vList5"/>
    <dgm:cxn modelId="{3C2F65A5-F89A-49FD-9A2A-29D46EE0422F}" type="presParOf" srcId="{FE6C7573-99D2-4E4F-8321-0F06A12D6691}" destId="{4B382A46-8161-4B04-9BE3-18C6612A9B54}" srcOrd="0" destOrd="0" presId="urn:microsoft.com/office/officeart/2005/8/layout/vList5"/>
    <dgm:cxn modelId="{34A76FDB-845B-46D1-A379-FCE80A259053}" type="presParOf" srcId="{FE6C7573-99D2-4E4F-8321-0F06A12D6691}" destId="{E2272007-68A7-4A8A-AC33-95BB20C85D00}" srcOrd="1" destOrd="0" presId="urn:microsoft.com/office/officeart/2005/8/layout/vList5"/>
    <dgm:cxn modelId="{5601D18C-49F8-4003-8F8F-8F99B0D7E7F9}" type="presParOf" srcId="{4CFB6797-17E8-432D-908E-6A7145439F48}" destId="{7E0435FB-6218-47EA-A61F-B7CAAFAF92BD}" srcOrd="1" destOrd="0" presId="urn:microsoft.com/office/officeart/2005/8/layout/vList5"/>
    <dgm:cxn modelId="{BDAA8770-7EA2-4A6D-B052-4D2156677EEF}" type="presParOf" srcId="{4CFB6797-17E8-432D-908E-6A7145439F48}" destId="{A1EAE9C2-2325-4A79-829C-3EBB85ED719F}" srcOrd="2" destOrd="0" presId="urn:microsoft.com/office/officeart/2005/8/layout/vList5"/>
    <dgm:cxn modelId="{215B05A3-3A4D-471A-B31C-D02DC8646DB8}" type="presParOf" srcId="{A1EAE9C2-2325-4A79-829C-3EBB85ED719F}" destId="{97E28272-7E51-4EFC-90B6-A75779A6AC1D}" srcOrd="0" destOrd="0" presId="urn:microsoft.com/office/officeart/2005/8/layout/vList5"/>
    <dgm:cxn modelId="{C6779672-584B-4612-991F-220EB8B8203B}" type="presParOf" srcId="{A1EAE9C2-2325-4A79-829C-3EBB85ED719F}" destId="{128F30AC-E80C-4AF2-A4DB-BFA5323CFB4F}" srcOrd="1" destOrd="0" presId="urn:microsoft.com/office/officeart/2005/8/layout/vList5"/>
    <dgm:cxn modelId="{4E0111D2-F179-449E-9AAD-972088FF49D1}" type="presParOf" srcId="{4CFB6797-17E8-432D-908E-6A7145439F48}" destId="{4CF74A2D-3D3B-41AF-9999-12062A911E97}" srcOrd="3" destOrd="0" presId="urn:microsoft.com/office/officeart/2005/8/layout/vList5"/>
    <dgm:cxn modelId="{65F2826E-3219-437F-AC72-51DECAE210AE}" type="presParOf" srcId="{4CFB6797-17E8-432D-908E-6A7145439F48}" destId="{DD45BFE3-DAF5-45AC-867D-D23E0D849440}" srcOrd="4" destOrd="0" presId="urn:microsoft.com/office/officeart/2005/8/layout/vList5"/>
    <dgm:cxn modelId="{8C6D0305-416C-4603-BC82-EA7ABC5DD761}" type="presParOf" srcId="{DD45BFE3-DAF5-45AC-867D-D23E0D849440}" destId="{16264479-3E41-4B8A-BF7F-4C87579CA65B}" srcOrd="0" destOrd="0" presId="urn:microsoft.com/office/officeart/2005/8/layout/vList5"/>
    <dgm:cxn modelId="{430E1818-1578-4BC1-BEE4-8592B562CADB}" type="presParOf" srcId="{DD45BFE3-DAF5-45AC-867D-D23E0D849440}" destId="{8F94D24C-1776-488A-B05B-78CC6355D1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86DA88-F9A2-4BFA-985B-BB5A247E1D21}"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653DC03A-8DFA-42C7-A891-0E383511779C}">
      <dgm:prSet/>
      <dgm:spPr/>
      <dgm:t>
        <a:bodyPr/>
        <a:lstStyle/>
        <a:p>
          <a:pPr>
            <a:defRPr b="1"/>
          </a:pPr>
          <a:r>
            <a:rPr lang="en-US"/>
            <a:t>Nov.–Dec. 2021</a:t>
          </a:r>
        </a:p>
      </dgm:t>
    </dgm:pt>
    <dgm:pt modelId="{B2AE1DBF-EA14-4693-9D22-69C08EE1D083}" type="parTrans" cxnId="{78182493-DBC3-4CF4-8D41-915491BA6A5E}">
      <dgm:prSet/>
      <dgm:spPr/>
      <dgm:t>
        <a:bodyPr/>
        <a:lstStyle/>
        <a:p>
          <a:endParaRPr lang="en-US"/>
        </a:p>
      </dgm:t>
    </dgm:pt>
    <dgm:pt modelId="{209A2823-9825-49B1-A25D-C26B15C90C4A}" type="sibTrans" cxnId="{78182493-DBC3-4CF4-8D41-915491BA6A5E}">
      <dgm:prSet/>
      <dgm:spPr/>
      <dgm:t>
        <a:bodyPr/>
        <a:lstStyle/>
        <a:p>
          <a:endParaRPr lang="en-US"/>
        </a:p>
      </dgm:t>
    </dgm:pt>
    <dgm:pt modelId="{4BB6212F-934B-404B-A1A2-BB986C27D470}">
      <dgm:prSet/>
      <dgm:spPr/>
      <dgm:t>
        <a:bodyPr/>
        <a:lstStyle/>
        <a:p>
          <a:r>
            <a:rPr lang="en-US"/>
            <a:t>DOPP Registration Complete</a:t>
          </a:r>
        </a:p>
      </dgm:t>
    </dgm:pt>
    <dgm:pt modelId="{BBD67D74-5155-4A80-A217-E699A26EE99F}" type="parTrans" cxnId="{648E4675-32CA-442A-82B5-F78C866EDC12}">
      <dgm:prSet/>
      <dgm:spPr/>
      <dgm:t>
        <a:bodyPr/>
        <a:lstStyle/>
        <a:p>
          <a:endParaRPr lang="en-US"/>
        </a:p>
      </dgm:t>
    </dgm:pt>
    <dgm:pt modelId="{A68E6772-E2A0-499A-965C-AE864CA83761}" type="sibTrans" cxnId="{648E4675-32CA-442A-82B5-F78C866EDC12}">
      <dgm:prSet/>
      <dgm:spPr/>
      <dgm:t>
        <a:bodyPr/>
        <a:lstStyle/>
        <a:p>
          <a:endParaRPr lang="en-US"/>
        </a:p>
      </dgm:t>
    </dgm:pt>
    <dgm:pt modelId="{F9167F35-6148-4D4D-AA32-A688ADA6AF1C}">
      <dgm:prSet/>
      <dgm:spPr/>
      <dgm:t>
        <a:bodyPr/>
        <a:lstStyle/>
        <a:p>
          <a:r>
            <a:rPr lang="en-US"/>
            <a:t>Hyde Park, South Loop, River East, Orland Park Outpatient</a:t>
          </a:r>
        </a:p>
      </dgm:t>
    </dgm:pt>
    <dgm:pt modelId="{713FF01A-141D-4ED0-89EF-FEF0A4FF8696}" type="parTrans" cxnId="{7342DCCA-7BF4-4BF2-A040-2FDD856778D5}">
      <dgm:prSet/>
      <dgm:spPr/>
      <dgm:t>
        <a:bodyPr/>
        <a:lstStyle/>
        <a:p>
          <a:endParaRPr lang="en-US"/>
        </a:p>
      </dgm:t>
    </dgm:pt>
    <dgm:pt modelId="{3DDD0BA2-88DF-42B0-AA05-41D29A1DAB21}" type="sibTrans" cxnId="{7342DCCA-7BF4-4BF2-A040-2FDD856778D5}">
      <dgm:prSet/>
      <dgm:spPr/>
      <dgm:t>
        <a:bodyPr/>
        <a:lstStyle/>
        <a:p>
          <a:endParaRPr lang="en-US"/>
        </a:p>
      </dgm:t>
    </dgm:pt>
    <dgm:pt modelId="{DD776F6E-FC2D-4D31-8BE6-5CA80078227F}">
      <dgm:prSet/>
      <dgm:spPr/>
      <dgm:t>
        <a:bodyPr/>
        <a:lstStyle/>
        <a:p>
          <a:pPr>
            <a:defRPr b="1"/>
          </a:pPr>
          <a:r>
            <a:rPr lang="en-US" dirty="0"/>
            <a:t>Jan. 2022</a:t>
          </a:r>
        </a:p>
      </dgm:t>
    </dgm:pt>
    <dgm:pt modelId="{61E4BA50-8566-46A0-99A2-A1F886433D08}" type="parTrans" cxnId="{2981A692-36CD-46B4-8891-6552A441DE00}">
      <dgm:prSet/>
      <dgm:spPr/>
      <dgm:t>
        <a:bodyPr/>
        <a:lstStyle/>
        <a:p>
          <a:endParaRPr lang="en-US"/>
        </a:p>
      </dgm:t>
    </dgm:pt>
    <dgm:pt modelId="{E25EE015-4754-4CD6-A6F4-01A327D6667A}" type="sibTrans" cxnId="{2981A692-36CD-46B4-8891-6552A441DE00}">
      <dgm:prSet/>
      <dgm:spPr/>
      <dgm:t>
        <a:bodyPr/>
        <a:lstStyle/>
        <a:p>
          <a:endParaRPr lang="en-US"/>
        </a:p>
      </dgm:t>
    </dgm:pt>
    <dgm:pt modelId="{18017646-8286-42ED-902F-814E53D02A78}">
      <dgm:prSet/>
      <dgm:spPr/>
      <dgm:t>
        <a:bodyPr/>
        <a:lstStyle/>
        <a:p>
          <a:r>
            <a:rPr lang="en-US" dirty="0"/>
            <a:t>Narcan Distribution Protocol</a:t>
          </a:r>
        </a:p>
      </dgm:t>
    </dgm:pt>
    <dgm:pt modelId="{ED6C80B2-29F3-44FE-BDB6-95A8378614BC}" type="parTrans" cxnId="{1BB08E72-00F2-4722-BEE1-8B85D351F8A0}">
      <dgm:prSet/>
      <dgm:spPr/>
      <dgm:t>
        <a:bodyPr/>
        <a:lstStyle/>
        <a:p>
          <a:endParaRPr lang="en-US"/>
        </a:p>
      </dgm:t>
    </dgm:pt>
    <dgm:pt modelId="{A0448DA7-58C6-4097-94D2-1724A54ED021}" type="sibTrans" cxnId="{1BB08E72-00F2-4722-BEE1-8B85D351F8A0}">
      <dgm:prSet/>
      <dgm:spPr/>
      <dgm:t>
        <a:bodyPr/>
        <a:lstStyle/>
        <a:p>
          <a:endParaRPr lang="en-US"/>
        </a:p>
      </dgm:t>
    </dgm:pt>
    <dgm:pt modelId="{B959C09C-B3D0-467A-859F-591655B787DF}">
      <dgm:prSet/>
      <dgm:spPr/>
      <dgm:t>
        <a:bodyPr/>
        <a:lstStyle/>
        <a:p>
          <a:r>
            <a:rPr lang="en-US" dirty="0"/>
            <a:t>Nursing/Resident education (bi-annual)</a:t>
          </a:r>
        </a:p>
      </dgm:t>
    </dgm:pt>
    <dgm:pt modelId="{204D4780-DBB8-47CE-B099-6C3AB7FFD4F6}" type="parTrans" cxnId="{347A464B-0242-4112-A3F0-50210605EA75}">
      <dgm:prSet/>
      <dgm:spPr/>
      <dgm:t>
        <a:bodyPr/>
        <a:lstStyle/>
        <a:p>
          <a:endParaRPr lang="en-US"/>
        </a:p>
      </dgm:t>
    </dgm:pt>
    <dgm:pt modelId="{EAA52565-4257-4EFE-889A-97EED6D65398}" type="sibTrans" cxnId="{347A464B-0242-4112-A3F0-50210605EA75}">
      <dgm:prSet/>
      <dgm:spPr/>
      <dgm:t>
        <a:bodyPr/>
        <a:lstStyle/>
        <a:p>
          <a:endParaRPr lang="en-US"/>
        </a:p>
      </dgm:t>
    </dgm:pt>
    <dgm:pt modelId="{4B69C81C-6ED7-45BC-BE8B-7CF2591CAA35}">
      <dgm:prSet/>
      <dgm:spPr/>
      <dgm:t>
        <a:bodyPr/>
        <a:lstStyle/>
        <a:p>
          <a:pPr>
            <a:defRPr b="1"/>
          </a:pPr>
          <a:r>
            <a:rPr lang="en-US" dirty="0"/>
            <a:t>Sep. 2022</a:t>
          </a:r>
        </a:p>
      </dgm:t>
    </dgm:pt>
    <dgm:pt modelId="{B94BE22F-1EC7-42DB-8856-98E3A297735D}" type="parTrans" cxnId="{5060F805-21C2-4B62-A2FD-D8DDE64675D4}">
      <dgm:prSet/>
      <dgm:spPr/>
      <dgm:t>
        <a:bodyPr/>
        <a:lstStyle/>
        <a:p>
          <a:endParaRPr lang="en-US"/>
        </a:p>
      </dgm:t>
    </dgm:pt>
    <dgm:pt modelId="{504C29A4-9114-4DA3-BE1C-D40FC61ED89D}" type="sibTrans" cxnId="{5060F805-21C2-4B62-A2FD-D8DDE64675D4}">
      <dgm:prSet/>
      <dgm:spPr/>
      <dgm:t>
        <a:bodyPr/>
        <a:lstStyle/>
        <a:p>
          <a:endParaRPr lang="en-US"/>
        </a:p>
      </dgm:t>
    </dgm:pt>
    <dgm:pt modelId="{A9F0861E-51DE-4F3F-AF10-A84B31C196C6}">
      <dgm:prSet/>
      <dgm:spPr/>
      <dgm:t>
        <a:bodyPr/>
        <a:lstStyle/>
        <a:p>
          <a:r>
            <a:rPr lang="en-US"/>
            <a:t>Fentanyl Test Strips</a:t>
          </a:r>
        </a:p>
      </dgm:t>
    </dgm:pt>
    <dgm:pt modelId="{C044E94A-CA36-4084-9BD9-66DC54DAA246}" type="parTrans" cxnId="{5368B1F5-9D2D-4FA6-893B-0E7F657064BC}">
      <dgm:prSet/>
      <dgm:spPr/>
      <dgm:t>
        <a:bodyPr/>
        <a:lstStyle/>
        <a:p>
          <a:endParaRPr lang="en-US"/>
        </a:p>
      </dgm:t>
    </dgm:pt>
    <dgm:pt modelId="{9D59F13F-BC4C-4D2C-9A45-1C07F89B982A}" type="sibTrans" cxnId="{5368B1F5-9D2D-4FA6-893B-0E7F657064BC}">
      <dgm:prSet/>
      <dgm:spPr/>
      <dgm:t>
        <a:bodyPr/>
        <a:lstStyle/>
        <a:p>
          <a:endParaRPr lang="en-US"/>
        </a:p>
      </dgm:t>
    </dgm:pt>
    <dgm:pt modelId="{F25E03EA-F392-4F56-B4E7-5BC874F3ECC3}">
      <dgm:prSet/>
      <dgm:spPr/>
      <dgm:t>
        <a:bodyPr/>
        <a:lstStyle/>
        <a:p>
          <a:r>
            <a:rPr lang="en-US"/>
            <a:t>Hospital-wide (ED, Outpatient Med/Psych, OB)</a:t>
          </a:r>
        </a:p>
      </dgm:t>
    </dgm:pt>
    <dgm:pt modelId="{823CD52F-08C8-481D-84F8-F2A616C18F5F}" type="parTrans" cxnId="{7E8DE746-7227-4332-BA35-03B5FCF9447C}">
      <dgm:prSet/>
      <dgm:spPr/>
      <dgm:t>
        <a:bodyPr/>
        <a:lstStyle/>
        <a:p>
          <a:endParaRPr lang="en-US"/>
        </a:p>
      </dgm:t>
    </dgm:pt>
    <dgm:pt modelId="{F0535AFE-16A3-4980-BF3F-6EB3ADE1F8E3}" type="sibTrans" cxnId="{7E8DE746-7227-4332-BA35-03B5FCF9447C}">
      <dgm:prSet/>
      <dgm:spPr/>
      <dgm:t>
        <a:bodyPr/>
        <a:lstStyle/>
        <a:p>
          <a:endParaRPr lang="en-US"/>
        </a:p>
      </dgm:t>
    </dgm:pt>
    <dgm:pt modelId="{9F5AF7F5-8435-4963-A45E-6AC2667CF137}">
      <dgm:prSet/>
      <dgm:spPr/>
      <dgm:t>
        <a:bodyPr/>
        <a:lstStyle/>
        <a:p>
          <a:r>
            <a:rPr lang="en-US"/>
            <a:t>Protocol updated, ongoing education</a:t>
          </a:r>
        </a:p>
      </dgm:t>
    </dgm:pt>
    <dgm:pt modelId="{1E412F21-6F23-4D0B-8504-6F24FD82D7BD}" type="parTrans" cxnId="{575D3A53-41FD-48AE-B794-24C5B75BA509}">
      <dgm:prSet/>
      <dgm:spPr/>
      <dgm:t>
        <a:bodyPr/>
        <a:lstStyle/>
        <a:p>
          <a:endParaRPr lang="en-US"/>
        </a:p>
      </dgm:t>
    </dgm:pt>
    <dgm:pt modelId="{0BD3F471-5A3D-45EC-8E9F-482FB07399F1}" type="sibTrans" cxnId="{575D3A53-41FD-48AE-B794-24C5B75BA509}">
      <dgm:prSet/>
      <dgm:spPr/>
      <dgm:t>
        <a:bodyPr/>
        <a:lstStyle/>
        <a:p>
          <a:endParaRPr lang="en-US"/>
        </a:p>
      </dgm:t>
    </dgm:pt>
    <dgm:pt modelId="{CE714CD5-0F12-4FD8-AC5E-476AD851C96A}">
      <dgm:prSet/>
      <dgm:spPr/>
      <dgm:t>
        <a:bodyPr/>
        <a:lstStyle/>
        <a:p>
          <a:pPr>
            <a:defRPr b="1"/>
          </a:pPr>
          <a:r>
            <a:rPr lang="en-US"/>
            <a:t>Nov. 2022</a:t>
          </a:r>
        </a:p>
      </dgm:t>
    </dgm:pt>
    <dgm:pt modelId="{C075CE4E-61AA-4E57-932A-C859C50FAB62}" type="parTrans" cxnId="{309E514B-F469-4526-A52B-FF952ED3C45A}">
      <dgm:prSet/>
      <dgm:spPr/>
      <dgm:t>
        <a:bodyPr/>
        <a:lstStyle/>
        <a:p>
          <a:endParaRPr lang="en-US"/>
        </a:p>
      </dgm:t>
    </dgm:pt>
    <dgm:pt modelId="{9CD918A8-E3DD-486C-A733-A8F5EC714D46}" type="sibTrans" cxnId="{309E514B-F469-4526-A52B-FF952ED3C45A}">
      <dgm:prSet/>
      <dgm:spPr/>
      <dgm:t>
        <a:bodyPr/>
        <a:lstStyle/>
        <a:p>
          <a:endParaRPr lang="en-US"/>
        </a:p>
      </dgm:t>
    </dgm:pt>
    <dgm:pt modelId="{07E669E9-EC5F-4F94-84D0-78FA724F7692}">
      <dgm:prSet/>
      <dgm:spPr/>
      <dgm:t>
        <a:bodyPr/>
        <a:lstStyle/>
        <a:p>
          <a:r>
            <a:rPr lang="en-US"/>
            <a:t>Deploy in L&amp;D triage</a:t>
          </a:r>
        </a:p>
      </dgm:t>
    </dgm:pt>
    <dgm:pt modelId="{B0F2FB6A-2DD9-4B59-B17E-4BA4BCF68BAD}" type="parTrans" cxnId="{7086BC10-3964-4282-8B74-6542162A524A}">
      <dgm:prSet/>
      <dgm:spPr/>
      <dgm:t>
        <a:bodyPr/>
        <a:lstStyle/>
        <a:p>
          <a:endParaRPr lang="en-US"/>
        </a:p>
      </dgm:t>
    </dgm:pt>
    <dgm:pt modelId="{31CFC5BB-B3C8-4F21-8618-B31654762DBE}" type="sibTrans" cxnId="{7086BC10-3964-4282-8B74-6542162A524A}">
      <dgm:prSet/>
      <dgm:spPr/>
      <dgm:t>
        <a:bodyPr/>
        <a:lstStyle/>
        <a:p>
          <a:endParaRPr lang="en-US"/>
        </a:p>
      </dgm:t>
    </dgm:pt>
    <dgm:pt modelId="{CC238C92-4034-4852-9A58-7AF0D39D677C}">
      <dgm:prSet/>
      <dgm:spPr/>
      <dgm:t>
        <a:bodyPr/>
        <a:lstStyle/>
        <a:p>
          <a:pPr>
            <a:defRPr b="1"/>
          </a:pPr>
          <a:r>
            <a:rPr lang="en-US" dirty="0"/>
            <a:t>Apr. 2023</a:t>
          </a:r>
        </a:p>
      </dgm:t>
    </dgm:pt>
    <dgm:pt modelId="{9C239B8D-9B0C-40FE-8DA6-28C4F11088F4}" type="parTrans" cxnId="{29ED0531-D7BB-4893-B096-5F82134F87C4}">
      <dgm:prSet/>
      <dgm:spPr/>
      <dgm:t>
        <a:bodyPr/>
        <a:lstStyle/>
        <a:p>
          <a:endParaRPr lang="en-US"/>
        </a:p>
      </dgm:t>
    </dgm:pt>
    <dgm:pt modelId="{85CE989E-668D-40E0-A02B-F5C75180BDB4}" type="sibTrans" cxnId="{29ED0531-D7BB-4893-B096-5F82134F87C4}">
      <dgm:prSet/>
      <dgm:spPr/>
      <dgm:t>
        <a:bodyPr/>
        <a:lstStyle/>
        <a:p>
          <a:endParaRPr lang="en-US"/>
        </a:p>
      </dgm:t>
    </dgm:pt>
    <dgm:pt modelId="{18FB4D2D-AA0D-4191-910A-0050D383821A}">
      <dgm:prSet/>
      <dgm:spPr/>
      <dgm:t>
        <a:bodyPr/>
        <a:lstStyle/>
        <a:p>
          <a:r>
            <a:rPr lang="en-US" dirty="0"/>
            <a:t>Quality Improvement Project</a:t>
          </a:r>
        </a:p>
      </dgm:t>
    </dgm:pt>
    <dgm:pt modelId="{E27C6816-28C0-49BA-9A81-19A3E083DEDB}" type="parTrans" cxnId="{DD846844-166E-4BE2-B572-85221BDFB794}">
      <dgm:prSet/>
      <dgm:spPr/>
      <dgm:t>
        <a:bodyPr/>
        <a:lstStyle/>
        <a:p>
          <a:endParaRPr lang="en-US"/>
        </a:p>
      </dgm:t>
    </dgm:pt>
    <dgm:pt modelId="{4A72AE1F-4166-49D8-AC5E-83C676A3129D}" type="sibTrans" cxnId="{DD846844-166E-4BE2-B572-85221BDFB794}">
      <dgm:prSet/>
      <dgm:spPr/>
      <dgm:t>
        <a:bodyPr/>
        <a:lstStyle/>
        <a:p>
          <a:endParaRPr lang="en-US"/>
        </a:p>
      </dgm:t>
    </dgm:pt>
    <dgm:pt modelId="{88CB16B5-1A9C-AB4E-87EF-9147863C39A3}">
      <dgm:prSet/>
      <dgm:spPr/>
      <dgm:t>
        <a:bodyPr/>
        <a:lstStyle/>
        <a:p>
          <a:r>
            <a:rPr lang="en-US" dirty="0"/>
            <a:t>Ongoing Educational Improvements</a:t>
          </a:r>
        </a:p>
      </dgm:t>
    </dgm:pt>
    <dgm:pt modelId="{01611E5D-BF6B-ED41-8B0E-6E32FD804CB7}" type="parTrans" cxnId="{6E31DB3B-B98C-C84F-A6C4-C57D7DF94F56}">
      <dgm:prSet/>
      <dgm:spPr/>
      <dgm:t>
        <a:bodyPr/>
        <a:lstStyle/>
        <a:p>
          <a:endParaRPr lang="en-US"/>
        </a:p>
      </dgm:t>
    </dgm:pt>
    <dgm:pt modelId="{49A54609-EE47-0F47-AB74-84F294BFFB6B}" type="sibTrans" cxnId="{6E31DB3B-B98C-C84F-A6C4-C57D7DF94F56}">
      <dgm:prSet/>
      <dgm:spPr/>
      <dgm:t>
        <a:bodyPr/>
        <a:lstStyle/>
        <a:p>
          <a:endParaRPr lang="en-US"/>
        </a:p>
      </dgm:t>
    </dgm:pt>
    <dgm:pt modelId="{C48E8992-E6EB-8446-A5B5-20F0DB37AD4D}">
      <dgm:prSet/>
      <dgm:spPr/>
      <dgm:t>
        <a:bodyPr/>
        <a:lstStyle/>
        <a:p>
          <a:pPr>
            <a:defRPr b="1"/>
          </a:pPr>
          <a:r>
            <a:rPr lang="en-US" dirty="0"/>
            <a:t>July 2023</a:t>
          </a:r>
        </a:p>
      </dgm:t>
    </dgm:pt>
    <dgm:pt modelId="{F2142C05-8007-4240-AD9F-C1077C9787EF}" type="parTrans" cxnId="{0EABA73B-FEBA-CE44-BD00-5C5573D4F7CD}">
      <dgm:prSet/>
      <dgm:spPr/>
      <dgm:t>
        <a:bodyPr/>
        <a:lstStyle/>
        <a:p>
          <a:endParaRPr lang="en-US"/>
        </a:p>
      </dgm:t>
    </dgm:pt>
    <dgm:pt modelId="{B4EB8969-EA52-1C40-80CF-B5366E209E23}" type="sibTrans" cxnId="{0EABA73B-FEBA-CE44-BD00-5C5573D4F7CD}">
      <dgm:prSet/>
      <dgm:spPr/>
      <dgm:t>
        <a:bodyPr/>
        <a:lstStyle/>
        <a:p>
          <a:endParaRPr lang="en-US"/>
        </a:p>
      </dgm:t>
    </dgm:pt>
    <dgm:pt modelId="{BD6A1338-9959-8F4D-8043-0AE090F65723}">
      <dgm:prSet/>
      <dgm:spPr/>
      <dgm:t>
        <a:bodyPr/>
        <a:lstStyle/>
        <a:p>
          <a:r>
            <a:rPr lang="en-US" dirty="0"/>
            <a:t>Sustainability</a:t>
          </a:r>
        </a:p>
      </dgm:t>
    </dgm:pt>
    <dgm:pt modelId="{652F27DE-55FB-994B-86A0-EC379D68D387}" type="parTrans" cxnId="{5F733901-269A-DA4C-BB3F-372796FDC0DB}">
      <dgm:prSet/>
      <dgm:spPr/>
      <dgm:t>
        <a:bodyPr/>
        <a:lstStyle/>
        <a:p>
          <a:endParaRPr lang="en-US"/>
        </a:p>
      </dgm:t>
    </dgm:pt>
    <dgm:pt modelId="{B05EA526-84BA-6C45-AD96-7972EA28DFD7}" type="sibTrans" cxnId="{5F733901-269A-DA4C-BB3F-372796FDC0DB}">
      <dgm:prSet/>
      <dgm:spPr/>
      <dgm:t>
        <a:bodyPr/>
        <a:lstStyle/>
        <a:p>
          <a:endParaRPr lang="en-US"/>
        </a:p>
      </dgm:t>
    </dgm:pt>
    <dgm:pt modelId="{B7116DE2-F538-1E41-8F24-098CC837473B}" type="pres">
      <dgm:prSet presAssocID="{0D86DA88-F9A2-4BFA-985B-BB5A247E1D21}" presName="root" presStyleCnt="0">
        <dgm:presLayoutVars>
          <dgm:chMax/>
          <dgm:chPref/>
          <dgm:animLvl val="lvl"/>
        </dgm:presLayoutVars>
      </dgm:prSet>
      <dgm:spPr/>
    </dgm:pt>
    <dgm:pt modelId="{2FBE6927-0DDC-7B48-B90F-C965ED1B24CC}" type="pres">
      <dgm:prSet presAssocID="{0D86DA88-F9A2-4BFA-985B-BB5A247E1D21}" presName="divider" presStyleLbl="fgAcc1" presStyleIdx="0" presStyleCnt="7"/>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1CE01107-1309-174D-BE96-E6559B0EA22F}" type="pres">
      <dgm:prSet presAssocID="{0D86DA88-F9A2-4BFA-985B-BB5A247E1D21}" presName="nodes" presStyleCnt="0">
        <dgm:presLayoutVars>
          <dgm:chMax/>
          <dgm:chPref/>
          <dgm:animLvl val="lvl"/>
        </dgm:presLayoutVars>
      </dgm:prSet>
      <dgm:spPr/>
    </dgm:pt>
    <dgm:pt modelId="{249CC654-A750-3743-A842-E485951B2B0F}" type="pres">
      <dgm:prSet presAssocID="{653DC03A-8DFA-42C7-A891-0E383511779C}" presName="composite" presStyleCnt="0"/>
      <dgm:spPr/>
    </dgm:pt>
    <dgm:pt modelId="{FB9F7B0B-C7F9-AE4B-9DE0-704BB5206DE8}" type="pres">
      <dgm:prSet presAssocID="{653DC03A-8DFA-42C7-A891-0E383511779C}" presName="ConnectorPoint" presStyleLbl="lnNode1" presStyleIdx="0"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4285EA9-9F4F-3748-9B04-DE22B8E5A65C}" type="pres">
      <dgm:prSet presAssocID="{653DC03A-8DFA-42C7-A891-0E383511779C}" presName="DropPinPlaceHolder" presStyleCnt="0"/>
      <dgm:spPr/>
    </dgm:pt>
    <dgm:pt modelId="{5B3D2432-6EDB-9A47-8AA9-506678335742}" type="pres">
      <dgm:prSet presAssocID="{653DC03A-8DFA-42C7-A891-0E383511779C}" presName="DropPin" presStyleLbl="alignNode1" presStyleIdx="0" presStyleCnt="6"/>
      <dgm:spPr/>
    </dgm:pt>
    <dgm:pt modelId="{361B91FA-A81F-FA41-AC9E-3E5E6F5E498E}" type="pres">
      <dgm:prSet presAssocID="{653DC03A-8DFA-42C7-A891-0E383511779C}"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98B7423B-37B2-664B-89D4-DAC8066E7061}" type="pres">
      <dgm:prSet presAssocID="{653DC03A-8DFA-42C7-A891-0E383511779C}" presName="L2TextContainer" presStyleLbl="revTx" presStyleIdx="0" presStyleCnt="12">
        <dgm:presLayoutVars>
          <dgm:bulletEnabled val="1"/>
        </dgm:presLayoutVars>
      </dgm:prSet>
      <dgm:spPr/>
    </dgm:pt>
    <dgm:pt modelId="{5C427A78-01A9-054B-9DE1-744A3CC4D00B}" type="pres">
      <dgm:prSet presAssocID="{653DC03A-8DFA-42C7-A891-0E383511779C}" presName="L1TextContainer" presStyleLbl="revTx" presStyleIdx="1" presStyleCnt="12">
        <dgm:presLayoutVars>
          <dgm:chMax val="1"/>
          <dgm:chPref val="1"/>
          <dgm:bulletEnabled val="1"/>
        </dgm:presLayoutVars>
      </dgm:prSet>
      <dgm:spPr/>
    </dgm:pt>
    <dgm:pt modelId="{1704B8C0-E679-6744-A55E-4E64E7D09A0B}" type="pres">
      <dgm:prSet presAssocID="{653DC03A-8DFA-42C7-A891-0E383511779C}" presName="ConnectLine" presStyleLbl="sibTrans1D1" presStyleIdx="0" presStyleCnt="6"/>
      <dgm:spPr>
        <a:noFill/>
        <a:ln w="12700" cap="flat" cmpd="sng" algn="ctr">
          <a:solidFill>
            <a:schemeClr val="accent1">
              <a:hueOff val="0"/>
              <a:satOff val="0"/>
              <a:lumOff val="0"/>
              <a:alphaOff val="0"/>
            </a:schemeClr>
          </a:solidFill>
          <a:prstDash val="dash"/>
          <a:miter lim="800000"/>
        </a:ln>
        <a:effectLst/>
      </dgm:spPr>
    </dgm:pt>
    <dgm:pt modelId="{8E221DD4-256A-FF4E-BED5-DC01487966A2}" type="pres">
      <dgm:prSet presAssocID="{653DC03A-8DFA-42C7-A891-0E383511779C}" presName="EmptyPlaceHolder" presStyleCnt="0"/>
      <dgm:spPr/>
    </dgm:pt>
    <dgm:pt modelId="{46C1CD1E-DE8C-4B47-B81B-04A4D843DBDA}" type="pres">
      <dgm:prSet presAssocID="{209A2823-9825-49B1-A25D-C26B15C90C4A}" presName="spaceBetweenRectangles" presStyleCnt="0"/>
      <dgm:spPr/>
    </dgm:pt>
    <dgm:pt modelId="{A195F4A8-6427-E940-8BAF-EE9D9E09187A}" type="pres">
      <dgm:prSet presAssocID="{DD776F6E-FC2D-4D31-8BE6-5CA80078227F}" presName="composite" presStyleCnt="0"/>
      <dgm:spPr/>
    </dgm:pt>
    <dgm:pt modelId="{C1E031CC-6E7D-7643-96F6-2899AE4E8B57}" type="pres">
      <dgm:prSet presAssocID="{DD776F6E-FC2D-4D31-8BE6-5CA80078227F}" presName="ConnectorPoint" presStyleLbl="lnNode1" presStyleIdx="1"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9A25287-81D1-4241-BC77-83ED5E689C26}" type="pres">
      <dgm:prSet presAssocID="{DD776F6E-FC2D-4D31-8BE6-5CA80078227F}" presName="DropPinPlaceHolder" presStyleCnt="0"/>
      <dgm:spPr/>
    </dgm:pt>
    <dgm:pt modelId="{3D9B37BE-9C1D-AC41-931F-ACD35124DB0C}" type="pres">
      <dgm:prSet presAssocID="{DD776F6E-FC2D-4D31-8BE6-5CA80078227F}" presName="DropPin" presStyleLbl="alignNode1" presStyleIdx="1" presStyleCnt="6"/>
      <dgm:spPr/>
    </dgm:pt>
    <dgm:pt modelId="{E9E2DA4B-8FDD-6B44-B859-E2D8CAA564B5}" type="pres">
      <dgm:prSet presAssocID="{DD776F6E-FC2D-4D31-8BE6-5CA80078227F}"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2067C7FD-DBA1-CC41-A6BE-C91412660882}" type="pres">
      <dgm:prSet presAssocID="{DD776F6E-FC2D-4D31-8BE6-5CA80078227F}" presName="L2TextContainer" presStyleLbl="revTx" presStyleIdx="2" presStyleCnt="12">
        <dgm:presLayoutVars>
          <dgm:bulletEnabled val="1"/>
        </dgm:presLayoutVars>
      </dgm:prSet>
      <dgm:spPr/>
    </dgm:pt>
    <dgm:pt modelId="{6814CC53-156D-244C-8464-707099F8B4A3}" type="pres">
      <dgm:prSet presAssocID="{DD776F6E-FC2D-4D31-8BE6-5CA80078227F}" presName="L1TextContainer" presStyleLbl="revTx" presStyleIdx="3" presStyleCnt="12">
        <dgm:presLayoutVars>
          <dgm:chMax val="1"/>
          <dgm:chPref val="1"/>
          <dgm:bulletEnabled val="1"/>
        </dgm:presLayoutVars>
      </dgm:prSet>
      <dgm:spPr/>
    </dgm:pt>
    <dgm:pt modelId="{887D9A67-D356-8E45-84B3-290F85CAAC58}" type="pres">
      <dgm:prSet presAssocID="{DD776F6E-FC2D-4D31-8BE6-5CA80078227F}" presName="ConnectLine" presStyleLbl="sibTrans1D1" presStyleIdx="1" presStyleCnt="6"/>
      <dgm:spPr>
        <a:noFill/>
        <a:ln w="12700" cap="flat" cmpd="sng" algn="ctr">
          <a:solidFill>
            <a:schemeClr val="accent1">
              <a:hueOff val="0"/>
              <a:satOff val="0"/>
              <a:lumOff val="0"/>
              <a:alphaOff val="0"/>
            </a:schemeClr>
          </a:solidFill>
          <a:prstDash val="dash"/>
          <a:miter lim="800000"/>
        </a:ln>
        <a:effectLst/>
      </dgm:spPr>
    </dgm:pt>
    <dgm:pt modelId="{57E055CA-1C95-2747-82EB-55572618F9C0}" type="pres">
      <dgm:prSet presAssocID="{DD776F6E-FC2D-4D31-8BE6-5CA80078227F}" presName="EmptyPlaceHolder" presStyleCnt="0"/>
      <dgm:spPr/>
    </dgm:pt>
    <dgm:pt modelId="{F9B0A8CF-973B-B842-904C-D72F035FC032}" type="pres">
      <dgm:prSet presAssocID="{E25EE015-4754-4CD6-A6F4-01A327D6667A}" presName="spaceBetweenRectangles" presStyleCnt="0"/>
      <dgm:spPr/>
    </dgm:pt>
    <dgm:pt modelId="{4211FD6B-11AE-4148-8713-12FED2E06DE7}" type="pres">
      <dgm:prSet presAssocID="{4B69C81C-6ED7-45BC-BE8B-7CF2591CAA35}" presName="composite" presStyleCnt="0"/>
      <dgm:spPr/>
    </dgm:pt>
    <dgm:pt modelId="{9F78669A-A124-8641-84D4-D36C43338FAF}" type="pres">
      <dgm:prSet presAssocID="{4B69C81C-6ED7-45BC-BE8B-7CF2591CAA35}" presName="ConnectorPoint" presStyleLbl="lnNode1" presStyleIdx="2"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1A06EC7-E875-334E-A3FE-D70DFDDDF30B}" type="pres">
      <dgm:prSet presAssocID="{4B69C81C-6ED7-45BC-BE8B-7CF2591CAA35}" presName="DropPinPlaceHolder" presStyleCnt="0"/>
      <dgm:spPr/>
    </dgm:pt>
    <dgm:pt modelId="{DFB43AFF-517B-7F4F-9D5E-ACC4A3F56A5B}" type="pres">
      <dgm:prSet presAssocID="{4B69C81C-6ED7-45BC-BE8B-7CF2591CAA35}" presName="DropPin" presStyleLbl="alignNode1" presStyleIdx="2" presStyleCnt="6"/>
      <dgm:spPr/>
    </dgm:pt>
    <dgm:pt modelId="{97E8B9EA-92A0-6742-80B3-9E8DEC0DF10C}" type="pres">
      <dgm:prSet presAssocID="{4B69C81C-6ED7-45BC-BE8B-7CF2591CAA35}"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CE7B0909-6F4A-D243-AE44-F1A81C88EA15}" type="pres">
      <dgm:prSet presAssocID="{4B69C81C-6ED7-45BC-BE8B-7CF2591CAA35}" presName="L2TextContainer" presStyleLbl="revTx" presStyleIdx="4" presStyleCnt="12">
        <dgm:presLayoutVars>
          <dgm:bulletEnabled val="1"/>
        </dgm:presLayoutVars>
      </dgm:prSet>
      <dgm:spPr/>
    </dgm:pt>
    <dgm:pt modelId="{597DA62E-CD2B-D547-AA4E-083D497814EE}" type="pres">
      <dgm:prSet presAssocID="{4B69C81C-6ED7-45BC-BE8B-7CF2591CAA35}" presName="L1TextContainer" presStyleLbl="revTx" presStyleIdx="5" presStyleCnt="12">
        <dgm:presLayoutVars>
          <dgm:chMax val="1"/>
          <dgm:chPref val="1"/>
          <dgm:bulletEnabled val="1"/>
        </dgm:presLayoutVars>
      </dgm:prSet>
      <dgm:spPr/>
    </dgm:pt>
    <dgm:pt modelId="{48B90E0D-F7EC-B84E-90C0-0749733B6D80}" type="pres">
      <dgm:prSet presAssocID="{4B69C81C-6ED7-45BC-BE8B-7CF2591CAA35}" presName="ConnectLine" presStyleLbl="sibTrans1D1" presStyleIdx="2" presStyleCnt="6"/>
      <dgm:spPr>
        <a:noFill/>
        <a:ln w="12700" cap="flat" cmpd="sng" algn="ctr">
          <a:solidFill>
            <a:schemeClr val="accent1">
              <a:hueOff val="0"/>
              <a:satOff val="0"/>
              <a:lumOff val="0"/>
              <a:alphaOff val="0"/>
            </a:schemeClr>
          </a:solidFill>
          <a:prstDash val="dash"/>
          <a:miter lim="800000"/>
        </a:ln>
        <a:effectLst/>
      </dgm:spPr>
    </dgm:pt>
    <dgm:pt modelId="{559FA161-4F2E-7345-B121-9A4DAB46CDD8}" type="pres">
      <dgm:prSet presAssocID="{4B69C81C-6ED7-45BC-BE8B-7CF2591CAA35}" presName="EmptyPlaceHolder" presStyleCnt="0"/>
      <dgm:spPr/>
    </dgm:pt>
    <dgm:pt modelId="{1EB8B4FE-AD5E-014B-AC20-C0F26FEAADBF}" type="pres">
      <dgm:prSet presAssocID="{504C29A4-9114-4DA3-BE1C-D40FC61ED89D}" presName="spaceBetweenRectangles" presStyleCnt="0"/>
      <dgm:spPr/>
    </dgm:pt>
    <dgm:pt modelId="{9C19F141-31C7-B34F-BCAB-76B1D57C3B72}" type="pres">
      <dgm:prSet presAssocID="{CE714CD5-0F12-4FD8-AC5E-476AD851C96A}" presName="composite" presStyleCnt="0"/>
      <dgm:spPr/>
    </dgm:pt>
    <dgm:pt modelId="{B3296B32-4A81-D94E-A433-F45B08801119}" type="pres">
      <dgm:prSet presAssocID="{CE714CD5-0F12-4FD8-AC5E-476AD851C96A}" presName="ConnectorPoint" presStyleLbl="lnNode1" presStyleIdx="3"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51EEA2D-B32F-8F4B-B7A7-D24BCA37D6D7}" type="pres">
      <dgm:prSet presAssocID="{CE714CD5-0F12-4FD8-AC5E-476AD851C96A}" presName="DropPinPlaceHolder" presStyleCnt="0"/>
      <dgm:spPr/>
    </dgm:pt>
    <dgm:pt modelId="{8FC12C62-A356-EF46-ADC0-8D55F5DA2785}" type="pres">
      <dgm:prSet presAssocID="{CE714CD5-0F12-4FD8-AC5E-476AD851C96A}" presName="DropPin" presStyleLbl="alignNode1" presStyleIdx="3" presStyleCnt="6"/>
      <dgm:spPr/>
    </dgm:pt>
    <dgm:pt modelId="{AE5CD6D2-4E76-2C4A-BA7A-2B4DA7737396}" type="pres">
      <dgm:prSet presAssocID="{CE714CD5-0F12-4FD8-AC5E-476AD851C96A}"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E652461F-4341-0A45-8EE4-7FBFF92ADF59}" type="pres">
      <dgm:prSet presAssocID="{CE714CD5-0F12-4FD8-AC5E-476AD851C96A}" presName="L2TextContainer" presStyleLbl="revTx" presStyleIdx="6" presStyleCnt="12">
        <dgm:presLayoutVars>
          <dgm:bulletEnabled val="1"/>
        </dgm:presLayoutVars>
      </dgm:prSet>
      <dgm:spPr/>
    </dgm:pt>
    <dgm:pt modelId="{C9D7C1A4-26E8-1A48-AEDC-53381E48DD5B}" type="pres">
      <dgm:prSet presAssocID="{CE714CD5-0F12-4FD8-AC5E-476AD851C96A}" presName="L1TextContainer" presStyleLbl="revTx" presStyleIdx="7" presStyleCnt="12">
        <dgm:presLayoutVars>
          <dgm:chMax val="1"/>
          <dgm:chPref val="1"/>
          <dgm:bulletEnabled val="1"/>
        </dgm:presLayoutVars>
      </dgm:prSet>
      <dgm:spPr/>
    </dgm:pt>
    <dgm:pt modelId="{4B66B224-0032-5547-B1AE-DC0C69D932D1}" type="pres">
      <dgm:prSet presAssocID="{CE714CD5-0F12-4FD8-AC5E-476AD851C96A}" presName="ConnectLine" presStyleLbl="sibTrans1D1" presStyleIdx="3" presStyleCnt="6"/>
      <dgm:spPr>
        <a:noFill/>
        <a:ln w="12700" cap="flat" cmpd="sng" algn="ctr">
          <a:solidFill>
            <a:schemeClr val="accent1">
              <a:hueOff val="0"/>
              <a:satOff val="0"/>
              <a:lumOff val="0"/>
              <a:alphaOff val="0"/>
            </a:schemeClr>
          </a:solidFill>
          <a:prstDash val="dash"/>
          <a:miter lim="800000"/>
        </a:ln>
        <a:effectLst/>
      </dgm:spPr>
    </dgm:pt>
    <dgm:pt modelId="{B88A87D1-5FC1-7A46-BE17-DE0AB0E30493}" type="pres">
      <dgm:prSet presAssocID="{CE714CD5-0F12-4FD8-AC5E-476AD851C96A}" presName="EmptyPlaceHolder" presStyleCnt="0"/>
      <dgm:spPr/>
    </dgm:pt>
    <dgm:pt modelId="{925295F5-E38F-7B43-8E1F-3E9BF0BB99D8}" type="pres">
      <dgm:prSet presAssocID="{9CD918A8-E3DD-486C-A733-A8F5EC714D46}" presName="spaceBetweenRectangles" presStyleCnt="0"/>
      <dgm:spPr/>
    </dgm:pt>
    <dgm:pt modelId="{4E58FC94-D055-C14A-9E33-7C171DA0C238}" type="pres">
      <dgm:prSet presAssocID="{CC238C92-4034-4852-9A58-7AF0D39D677C}" presName="composite" presStyleCnt="0"/>
      <dgm:spPr/>
    </dgm:pt>
    <dgm:pt modelId="{B9F0AAE0-BAF6-5F4A-B9D3-BFFBE7FFBDD6}" type="pres">
      <dgm:prSet presAssocID="{CC238C92-4034-4852-9A58-7AF0D39D677C}" presName="ConnectorPoint" presStyleLbl="lnNode1" presStyleIdx="4"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0A64CB9-D7BD-1D42-92DF-B0A4C78D9F75}" type="pres">
      <dgm:prSet presAssocID="{CC238C92-4034-4852-9A58-7AF0D39D677C}" presName="DropPinPlaceHolder" presStyleCnt="0"/>
      <dgm:spPr/>
    </dgm:pt>
    <dgm:pt modelId="{9846281F-D076-4A42-B36F-D39F71308986}" type="pres">
      <dgm:prSet presAssocID="{CC238C92-4034-4852-9A58-7AF0D39D677C}" presName="DropPin" presStyleLbl="alignNode1" presStyleIdx="4" presStyleCnt="6"/>
      <dgm:spPr/>
    </dgm:pt>
    <dgm:pt modelId="{95AF4515-6C17-F241-B947-DAEDF1BDCF01}" type="pres">
      <dgm:prSet presAssocID="{CC238C92-4034-4852-9A58-7AF0D39D677C}"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732CAE82-3199-3243-A658-8F2A74BEC7B2}" type="pres">
      <dgm:prSet presAssocID="{CC238C92-4034-4852-9A58-7AF0D39D677C}" presName="L2TextContainer" presStyleLbl="revTx" presStyleIdx="8" presStyleCnt="12">
        <dgm:presLayoutVars>
          <dgm:bulletEnabled val="1"/>
        </dgm:presLayoutVars>
      </dgm:prSet>
      <dgm:spPr/>
    </dgm:pt>
    <dgm:pt modelId="{4F4FEEA3-AD41-B14E-817D-70931C62727D}" type="pres">
      <dgm:prSet presAssocID="{CC238C92-4034-4852-9A58-7AF0D39D677C}" presName="L1TextContainer" presStyleLbl="revTx" presStyleIdx="9" presStyleCnt="12">
        <dgm:presLayoutVars>
          <dgm:chMax val="1"/>
          <dgm:chPref val="1"/>
          <dgm:bulletEnabled val="1"/>
        </dgm:presLayoutVars>
      </dgm:prSet>
      <dgm:spPr/>
    </dgm:pt>
    <dgm:pt modelId="{7EB145D9-96AA-184F-AC7A-6CF36C2C5039}" type="pres">
      <dgm:prSet presAssocID="{CC238C92-4034-4852-9A58-7AF0D39D677C}" presName="ConnectLine" presStyleLbl="sibTrans1D1" presStyleIdx="4" presStyleCnt="6"/>
      <dgm:spPr>
        <a:noFill/>
        <a:ln w="12700" cap="flat" cmpd="sng" algn="ctr">
          <a:solidFill>
            <a:schemeClr val="accent1">
              <a:hueOff val="0"/>
              <a:satOff val="0"/>
              <a:lumOff val="0"/>
              <a:alphaOff val="0"/>
            </a:schemeClr>
          </a:solidFill>
          <a:prstDash val="dash"/>
          <a:miter lim="800000"/>
        </a:ln>
        <a:effectLst/>
      </dgm:spPr>
    </dgm:pt>
    <dgm:pt modelId="{1A2339F3-1572-8C48-8089-8F57C857B735}" type="pres">
      <dgm:prSet presAssocID="{CC238C92-4034-4852-9A58-7AF0D39D677C}" presName="EmptyPlaceHolder" presStyleCnt="0"/>
      <dgm:spPr/>
    </dgm:pt>
    <dgm:pt modelId="{66664BF9-B43B-B646-8F80-842E727AA0DD}" type="pres">
      <dgm:prSet presAssocID="{85CE989E-668D-40E0-A02B-F5C75180BDB4}" presName="spaceBetweenRectangles" presStyleCnt="0"/>
      <dgm:spPr/>
    </dgm:pt>
    <dgm:pt modelId="{57246E24-4BB1-FD48-B8BC-A6AE3D7DBEF8}" type="pres">
      <dgm:prSet presAssocID="{C48E8992-E6EB-8446-A5B5-20F0DB37AD4D}" presName="composite" presStyleCnt="0"/>
      <dgm:spPr/>
    </dgm:pt>
    <dgm:pt modelId="{0B444528-7743-474A-BFDC-8BEB5F5F7A74}" type="pres">
      <dgm:prSet presAssocID="{C48E8992-E6EB-8446-A5B5-20F0DB37AD4D}" presName="ConnectorPoint" presStyleLbl="lnNode1" presStyleIdx="5"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DD56121-1A33-0C42-9D3C-95F2075ABE50}" type="pres">
      <dgm:prSet presAssocID="{C48E8992-E6EB-8446-A5B5-20F0DB37AD4D}" presName="DropPinPlaceHolder" presStyleCnt="0"/>
      <dgm:spPr/>
    </dgm:pt>
    <dgm:pt modelId="{71CC0DAF-8EA2-3C4D-B882-FCA228841163}" type="pres">
      <dgm:prSet presAssocID="{C48E8992-E6EB-8446-A5B5-20F0DB37AD4D}" presName="DropPin" presStyleLbl="alignNode1" presStyleIdx="5" presStyleCnt="6"/>
      <dgm:spPr/>
    </dgm:pt>
    <dgm:pt modelId="{67FD674D-13C8-5244-A857-098B54F60DC0}" type="pres">
      <dgm:prSet presAssocID="{C48E8992-E6EB-8446-A5B5-20F0DB37AD4D}"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31AC8454-295C-4249-877C-343BDC4EF076}" type="pres">
      <dgm:prSet presAssocID="{C48E8992-E6EB-8446-A5B5-20F0DB37AD4D}" presName="L2TextContainer" presStyleLbl="revTx" presStyleIdx="10" presStyleCnt="12">
        <dgm:presLayoutVars>
          <dgm:bulletEnabled val="1"/>
        </dgm:presLayoutVars>
      </dgm:prSet>
      <dgm:spPr/>
    </dgm:pt>
    <dgm:pt modelId="{CC141600-EE90-C543-8515-9CEC208136AB}" type="pres">
      <dgm:prSet presAssocID="{C48E8992-E6EB-8446-A5B5-20F0DB37AD4D}" presName="L1TextContainer" presStyleLbl="revTx" presStyleIdx="11" presStyleCnt="12">
        <dgm:presLayoutVars>
          <dgm:chMax val="1"/>
          <dgm:chPref val="1"/>
          <dgm:bulletEnabled val="1"/>
        </dgm:presLayoutVars>
      </dgm:prSet>
      <dgm:spPr/>
    </dgm:pt>
    <dgm:pt modelId="{929B3C14-DAC5-8849-8955-B47E8F8E9846}" type="pres">
      <dgm:prSet presAssocID="{C48E8992-E6EB-8446-A5B5-20F0DB37AD4D}" presName="ConnectLine" presStyleLbl="sibTrans1D1" presStyleIdx="5" presStyleCnt="6"/>
      <dgm:spPr>
        <a:noFill/>
        <a:ln w="12700" cap="flat" cmpd="sng" algn="ctr">
          <a:solidFill>
            <a:schemeClr val="accent1">
              <a:hueOff val="0"/>
              <a:satOff val="0"/>
              <a:lumOff val="0"/>
              <a:alphaOff val="0"/>
            </a:schemeClr>
          </a:solidFill>
          <a:prstDash val="dash"/>
          <a:miter lim="800000"/>
        </a:ln>
        <a:effectLst/>
      </dgm:spPr>
    </dgm:pt>
    <dgm:pt modelId="{E535A0DC-F6FE-6E48-9B80-95B60A543B19}" type="pres">
      <dgm:prSet presAssocID="{C48E8992-E6EB-8446-A5B5-20F0DB37AD4D}" presName="EmptyPlaceHolder" presStyleCnt="0"/>
      <dgm:spPr/>
    </dgm:pt>
  </dgm:ptLst>
  <dgm:cxnLst>
    <dgm:cxn modelId="{5F733901-269A-DA4C-BB3F-372796FDC0DB}" srcId="{C48E8992-E6EB-8446-A5B5-20F0DB37AD4D}" destId="{BD6A1338-9959-8F4D-8043-0AE090F65723}" srcOrd="0" destOrd="0" parTransId="{652F27DE-55FB-994B-86A0-EC379D68D387}" sibTransId="{B05EA526-84BA-6C45-AD96-7972EA28DFD7}"/>
    <dgm:cxn modelId="{0148B903-B614-8444-BE00-9506C335D484}" type="presOf" srcId="{BD6A1338-9959-8F4D-8043-0AE090F65723}" destId="{31AC8454-295C-4249-877C-343BDC4EF076}" srcOrd="0" destOrd="0" presId="urn:microsoft.com/office/officeart/2017/3/layout/DropPinTimeline"/>
    <dgm:cxn modelId="{5060F805-21C2-4B62-A2FD-D8DDE64675D4}" srcId="{0D86DA88-F9A2-4BFA-985B-BB5A247E1D21}" destId="{4B69C81C-6ED7-45BC-BE8B-7CF2591CAA35}" srcOrd="2" destOrd="0" parTransId="{B94BE22F-1EC7-42DB-8856-98E3A297735D}" sibTransId="{504C29A4-9114-4DA3-BE1C-D40FC61ED89D}"/>
    <dgm:cxn modelId="{7086BC10-3964-4282-8B74-6542162A524A}" srcId="{CE714CD5-0F12-4FD8-AC5E-476AD851C96A}" destId="{07E669E9-EC5F-4F94-84D0-78FA724F7692}" srcOrd="0" destOrd="0" parTransId="{B0F2FB6A-2DD9-4B59-B17E-4BA4BCF68BAD}" sibTransId="{31CFC5BB-B3C8-4F21-8618-B31654762DBE}"/>
    <dgm:cxn modelId="{FE1B5A2C-F5B4-6B4D-B90C-E75AD4B9B73F}" type="presOf" srcId="{B959C09C-B3D0-467A-859F-591655B787DF}" destId="{2067C7FD-DBA1-CC41-A6BE-C91412660882}" srcOrd="0" destOrd="1" presId="urn:microsoft.com/office/officeart/2017/3/layout/DropPinTimeline"/>
    <dgm:cxn modelId="{29ED0531-D7BB-4893-B096-5F82134F87C4}" srcId="{0D86DA88-F9A2-4BFA-985B-BB5A247E1D21}" destId="{CC238C92-4034-4852-9A58-7AF0D39D677C}" srcOrd="4" destOrd="0" parTransId="{9C239B8D-9B0C-40FE-8DA6-28C4F11088F4}" sibTransId="{85CE989E-668D-40E0-A02B-F5C75180BDB4}"/>
    <dgm:cxn modelId="{27150A34-CA45-EF48-B9F8-D4F24F99B7E4}" type="presOf" srcId="{4B69C81C-6ED7-45BC-BE8B-7CF2591CAA35}" destId="{597DA62E-CD2B-D547-AA4E-083D497814EE}" srcOrd="0" destOrd="0" presId="urn:microsoft.com/office/officeart/2017/3/layout/DropPinTimeline"/>
    <dgm:cxn modelId="{517B0737-B1A3-9140-8CE7-82AEC43A991A}" type="presOf" srcId="{A9F0861E-51DE-4F3F-AF10-A84B31C196C6}" destId="{CE7B0909-6F4A-D243-AE44-F1A81C88EA15}" srcOrd="0" destOrd="0" presId="urn:microsoft.com/office/officeart/2017/3/layout/DropPinTimeline"/>
    <dgm:cxn modelId="{0EABA73B-FEBA-CE44-BD00-5C5573D4F7CD}" srcId="{0D86DA88-F9A2-4BFA-985B-BB5A247E1D21}" destId="{C48E8992-E6EB-8446-A5B5-20F0DB37AD4D}" srcOrd="5" destOrd="0" parTransId="{F2142C05-8007-4240-AD9F-C1077C9787EF}" sibTransId="{B4EB8969-EA52-1C40-80CF-B5366E209E23}"/>
    <dgm:cxn modelId="{6E31DB3B-B98C-C84F-A6C4-C57D7DF94F56}" srcId="{CC238C92-4034-4852-9A58-7AF0D39D677C}" destId="{88CB16B5-1A9C-AB4E-87EF-9147863C39A3}" srcOrd="1" destOrd="0" parTransId="{01611E5D-BF6B-ED41-8B0E-6E32FD804CB7}" sibTransId="{49A54609-EE47-0F47-AB74-84F294BFFB6B}"/>
    <dgm:cxn modelId="{FAC76E3E-4D3B-BF49-8B5F-39F2CBAA6634}" type="presOf" srcId="{F9167F35-6148-4D4D-AA32-A688ADA6AF1C}" destId="{98B7423B-37B2-664B-89D4-DAC8066E7061}" srcOrd="0" destOrd="1" presId="urn:microsoft.com/office/officeart/2017/3/layout/DropPinTimeline"/>
    <dgm:cxn modelId="{36D7A641-01FC-7242-B605-06030C5A3157}" type="presOf" srcId="{4BB6212F-934B-404B-A1A2-BB986C27D470}" destId="{98B7423B-37B2-664B-89D4-DAC8066E7061}" srcOrd="0" destOrd="0" presId="urn:microsoft.com/office/officeart/2017/3/layout/DropPinTimeline"/>
    <dgm:cxn modelId="{DD846844-166E-4BE2-B572-85221BDFB794}" srcId="{CC238C92-4034-4852-9A58-7AF0D39D677C}" destId="{18FB4D2D-AA0D-4191-910A-0050D383821A}" srcOrd="0" destOrd="0" parTransId="{E27C6816-28C0-49BA-9A81-19A3E083DEDB}" sibTransId="{4A72AE1F-4166-49D8-AC5E-83C676A3129D}"/>
    <dgm:cxn modelId="{DC8D2465-0671-E44B-8243-458B231BE3C3}" type="presOf" srcId="{CE714CD5-0F12-4FD8-AC5E-476AD851C96A}" destId="{C9D7C1A4-26E8-1A48-AEDC-53381E48DD5B}" srcOrd="0" destOrd="0" presId="urn:microsoft.com/office/officeart/2017/3/layout/DropPinTimeline"/>
    <dgm:cxn modelId="{329E6A45-585C-8F43-9C67-99B6AAB81134}" type="presOf" srcId="{88CB16B5-1A9C-AB4E-87EF-9147863C39A3}" destId="{732CAE82-3199-3243-A658-8F2A74BEC7B2}" srcOrd="0" destOrd="1" presId="urn:microsoft.com/office/officeart/2017/3/layout/DropPinTimeline"/>
    <dgm:cxn modelId="{7E8DE746-7227-4332-BA35-03B5FCF9447C}" srcId="{A9F0861E-51DE-4F3F-AF10-A84B31C196C6}" destId="{F25E03EA-F392-4F56-B4E7-5BC874F3ECC3}" srcOrd="0" destOrd="0" parTransId="{823CD52F-08C8-481D-84F8-F2A616C18F5F}" sibTransId="{F0535AFE-16A3-4980-BF3F-6EB3ADE1F8E3}"/>
    <dgm:cxn modelId="{347A464B-0242-4112-A3F0-50210605EA75}" srcId="{DD776F6E-FC2D-4D31-8BE6-5CA80078227F}" destId="{B959C09C-B3D0-467A-859F-591655B787DF}" srcOrd="1" destOrd="0" parTransId="{204D4780-DBB8-47CE-B099-6C3AB7FFD4F6}" sibTransId="{EAA52565-4257-4EFE-889A-97EED6D65398}"/>
    <dgm:cxn modelId="{309E514B-F469-4526-A52B-FF952ED3C45A}" srcId="{0D86DA88-F9A2-4BFA-985B-BB5A247E1D21}" destId="{CE714CD5-0F12-4FD8-AC5E-476AD851C96A}" srcOrd="3" destOrd="0" parTransId="{C075CE4E-61AA-4E57-932A-C859C50FAB62}" sibTransId="{9CD918A8-E3DD-486C-A733-A8F5EC714D46}"/>
    <dgm:cxn modelId="{0C81DE4F-4E49-1044-A56B-83AB22B68AFE}" type="presOf" srcId="{07E669E9-EC5F-4F94-84D0-78FA724F7692}" destId="{E652461F-4341-0A45-8EE4-7FBFF92ADF59}" srcOrd="0" destOrd="0" presId="urn:microsoft.com/office/officeart/2017/3/layout/DropPinTimeline"/>
    <dgm:cxn modelId="{1BB08E72-00F2-4722-BEE1-8B85D351F8A0}" srcId="{DD776F6E-FC2D-4D31-8BE6-5CA80078227F}" destId="{18017646-8286-42ED-902F-814E53D02A78}" srcOrd="0" destOrd="0" parTransId="{ED6C80B2-29F3-44FE-BDB6-95A8378614BC}" sibTransId="{A0448DA7-58C6-4097-94D2-1724A54ED021}"/>
    <dgm:cxn modelId="{575D3A53-41FD-48AE-B794-24C5B75BA509}" srcId="{A9F0861E-51DE-4F3F-AF10-A84B31C196C6}" destId="{9F5AF7F5-8435-4963-A45E-6AC2667CF137}" srcOrd="1" destOrd="0" parTransId="{1E412F21-6F23-4D0B-8504-6F24FD82D7BD}" sibTransId="{0BD3F471-5A3D-45EC-8E9F-482FB07399F1}"/>
    <dgm:cxn modelId="{648E4675-32CA-442A-82B5-F78C866EDC12}" srcId="{653DC03A-8DFA-42C7-A891-0E383511779C}" destId="{4BB6212F-934B-404B-A1A2-BB986C27D470}" srcOrd="0" destOrd="0" parTransId="{BBD67D74-5155-4A80-A217-E699A26EE99F}" sibTransId="{A68E6772-E2A0-499A-965C-AE864CA83761}"/>
    <dgm:cxn modelId="{67DB007D-AF70-9749-9F91-942ED481CA60}" type="presOf" srcId="{0D86DA88-F9A2-4BFA-985B-BB5A247E1D21}" destId="{B7116DE2-F538-1E41-8F24-098CC837473B}" srcOrd="0" destOrd="0" presId="urn:microsoft.com/office/officeart/2017/3/layout/DropPinTimeline"/>
    <dgm:cxn modelId="{4A30448C-A9DF-4849-A964-1C85B1E92584}" type="presOf" srcId="{18017646-8286-42ED-902F-814E53D02A78}" destId="{2067C7FD-DBA1-CC41-A6BE-C91412660882}" srcOrd="0" destOrd="0" presId="urn:microsoft.com/office/officeart/2017/3/layout/DropPinTimeline"/>
    <dgm:cxn modelId="{766F238F-340F-1B4D-8317-B7EADBFC403F}" type="presOf" srcId="{F25E03EA-F392-4F56-B4E7-5BC874F3ECC3}" destId="{CE7B0909-6F4A-D243-AE44-F1A81C88EA15}" srcOrd="0" destOrd="1" presId="urn:microsoft.com/office/officeart/2017/3/layout/DropPinTimeline"/>
    <dgm:cxn modelId="{2981A692-36CD-46B4-8891-6552A441DE00}" srcId="{0D86DA88-F9A2-4BFA-985B-BB5A247E1D21}" destId="{DD776F6E-FC2D-4D31-8BE6-5CA80078227F}" srcOrd="1" destOrd="0" parTransId="{61E4BA50-8566-46A0-99A2-A1F886433D08}" sibTransId="{E25EE015-4754-4CD6-A6F4-01A327D6667A}"/>
    <dgm:cxn modelId="{78182493-DBC3-4CF4-8D41-915491BA6A5E}" srcId="{0D86DA88-F9A2-4BFA-985B-BB5A247E1D21}" destId="{653DC03A-8DFA-42C7-A891-0E383511779C}" srcOrd="0" destOrd="0" parTransId="{B2AE1DBF-EA14-4693-9D22-69C08EE1D083}" sibTransId="{209A2823-9825-49B1-A25D-C26B15C90C4A}"/>
    <dgm:cxn modelId="{86345AA3-8A16-414F-9266-95456A9562E2}" type="presOf" srcId="{9F5AF7F5-8435-4963-A45E-6AC2667CF137}" destId="{CE7B0909-6F4A-D243-AE44-F1A81C88EA15}" srcOrd="0" destOrd="2" presId="urn:microsoft.com/office/officeart/2017/3/layout/DropPinTimeline"/>
    <dgm:cxn modelId="{C58CC9BA-24CE-9047-B77E-B40318F6A7E5}" type="presOf" srcId="{C48E8992-E6EB-8446-A5B5-20F0DB37AD4D}" destId="{CC141600-EE90-C543-8515-9CEC208136AB}" srcOrd="0" destOrd="0" presId="urn:microsoft.com/office/officeart/2017/3/layout/DropPinTimeline"/>
    <dgm:cxn modelId="{F628BDC5-A151-B646-89DE-D050DDE9E1D2}" type="presOf" srcId="{653DC03A-8DFA-42C7-A891-0E383511779C}" destId="{5C427A78-01A9-054B-9DE1-744A3CC4D00B}" srcOrd="0" destOrd="0" presId="urn:microsoft.com/office/officeart/2017/3/layout/DropPinTimeline"/>
    <dgm:cxn modelId="{7342DCCA-7BF4-4BF2-A040-2FDD856778D5}" srcId="{4BB6212F-934B-404B-A1A2-BB986C27D470}" destId="{F9167F35-6148-4D4D-AA32-A688ADA6AF1C}" srcOrd="0" destOrd="0" parTransId="{713FF01A-141D-4ED0-89EF-FEF0A4FF8696}" sibTransId="{3DDD0BA2-88DF-42B0-AA05-41D29A1DAB21}"/>
    <dgm:cxn modelId="{D2496AD3-7D58-A94F-98A5-C758BCCB311F}" type="presOf" srcId="{18FB4D2D-AA0D-4191-910A-0050D383821A}" destId="{732CAE82-3199-3243-A658-8F2A74BEC7B2}" srcOrd="0" destOrd="0" presId="urn:microsoft.com/office/officeart/2017/3/layout/DropPinTimeline"/>
    <dgm:cxn modelId="{AD70EADE-2641-9C45-85A7-632C243E3DA2}" type="presOf" srcId="{DD776F6E-FC2D-4D31-8BE6-5CA80078227F}" destId="{6814CC53-156D-244C-8464-707099F8B4A3}" srcOrd="0" destOrd="0" presId="urn:microsoft.com/office/officeart/2017/3/layout/DropPinTimeline"/>
    <dgm:cxn modelId="{5368B1F5-9D2D-4FA6-893B-0E7F657064BC}" srcId="{4B69C81C-6ED7-45BC-BE8B-7CF2591CAA35}" destId="{A9F0861E-51DE-4F3F-AF10-A84B31C196C6}" srcOrd="0" destOrd="0" parTransId="{C044E94A-CA36-4084-9BD9-66DC54DAA246}" sibTransId="{9D59F13F-BC4C-4D2C-9A45-1C07F89B982A}"/>
    <dgm:cxn modelId="{84FF0AF8-FFD5-E045-AB4B-88754A6778A6}" type="presOf" srcId="{CC238C92-4034-4852-9A58-7AF0D39D677C}" destId="{4F4FEEA3-AD41-B14E-817D-70931C62727D}" srcOrd="0" destOrd="0" presId="urn:microsoft.com/office/officeart/2017/3/layout/DropPinTimeline"/>
    <dgm:cxn modelId="{26AEF5DE-7195-6248-A4EC-72BDFA55C95B}" type="presParOf" srcId="{B7116DE2-F538-1E41-8F24-098CC837473B}" destId="{2FBE6927-0DDC-7B48-B90F-C965ED1B24CC}" srcOrd="0" destOrd="0" presId="urn:microsoft.com/office/officeart/2017/3/layout/DropPinTimeline"/>
    <dgm:cxn modelId="{466992EE-9E25-214C-A937-3EB43D4F2BD1}" type="presParOf" srcId="{B7116DE2-F538-1E41-8F24-098CC837473B}" destId="{1CE01107-1309-174D-BE96-E6559B0EA22F}" srcOrd="1" destOrd="0" presId="urn:microsoft.com/office/officeart/2017/3/layout/DropPinTimeline"/>
    <dgm:cxn modelId="{5AF58F48-2B4B-9F4D-872E-97619280BA68}" type="presParOf" srcId="{1CE01107-1309-174D-BE96-E6559B0EA22F}" destId="{249CC654-A750-3743-A842-E485951B2B0F}" srcOrd="0" destOrd="0" presId="urn:microsoft.com/office/officeart/2017/3/layout/DropPinTimeline"/>
    <dgm:cxn modelId="{94D46A84-938F-F84E-98F8-BFD61FA2788F}" type="presParOf" srcId="{249CC654-A750-3743-A842-E485951B2B0F}" destId="{FB9F7B0B-C7F9-AE4B-9DE0-704BB5206DE8}" srcOrd="0" destOrd="0" presId="urn:microsoft.com/office/officeart/2017/3/layout/DropPinTimeline"/>
    <dgm:cxn modelId="{76FF4752-B398-8244-8808-DC78A4161D4E}" type="presParOf" srcId="{249CC654-A750-3743-A842-E485951B2B0F}" destId="{04285EA9-9F4F-3748-9B04-DE22B8E5A65C}" srcOrd="1" destOrd="0" presId="urn:microsoft.com/office/officeart/2017/3/layout/DropPinTimeline"/>
    <dgm:cxn modelId="{EA8DE523-B353-C042-BBF4-04D8E62C00CA}" type="presParOf" srcId="{04285EA9-9F4F-3748-9B04-DE22B8E5A65C}" destId="{5B3D2432-6EDB-9A47-8AA9-506678335742}" srcOrd="0" destOrd="0" presId="urn:microsoft.com/office/officeart/2017/3/layout/DropPinTimeline"/>
    <dgm:cxn modelId="{0C59EE57-CB62-AE4A-BBE4-C6712A1B8FDE}" type="presParOf" srcId="{04285EA9-9F4F-3748-9B04-DE22B8E5A65C}" destId="{361B91FA-A81F-FA41-AC9E-3E5E6F5E498E}" srcOrd="1" destOrd="0" presId="urn:microsoft.com/office/officeart/2017/3/layout/DropPinTimeline"/>
    <dgm:cxn modelId="{9806D064-DCE6-0A40-9F43-EF8E212AF26E}" type="presParOf" srcId="{249CC654-A750-3743-A842-E485951B2B0F}" destId="{98B7423B-37B2-664B-89D4-DAC8066E7061}" srcOrd="2" destOrd="0" presId="urn:microsoft.com/office/officeart/2017/3/layout/DropPinTimeline"/>
    <dgm:cxn modelId="{2BA8BF1E-0265-5140-8E95-54EB07FB24F6}" type="presParOf" srcId="{249CC654-A750-3743-A842-E485951B2B0F}" destId="{5C427A78-01A9-054B-9DE1-744A3CC4D00B}" srcOrd="3" destOrd="0" presId="urn:microsoft.com/office/officeart/2017/3/layout/DropPinTimeline"/>
    <dgm:cxn modelId="{870A4F06-BD38-8F47-B850-A3EA4AB06484}" type="presParOf" srcId="{249CC654-A750-3743-A842-E485951B2B0F}" destId="{1704B8C0-E679-6744-A55E-4E64E7D09A0B}" srcOrd="4" destOrd="0" presId="urn:microsoft.com/office/officeart/2017/3/layout/DropPinTimeline"/>
    <dgm:cxn modelId="{6303FE65-E97D-BB44-953B-1965F1BFBEB1}" type="presParOf" srcId="{249CC654-A750-3743-A842-E485951B2B0F}" destId="{8E221DD4-256A-FF4E-BED5-DC01487966A2}" srcOrd="5" destOrd="0" presId="urn:microsoft.com/office/officeart/2017/3/layout/DropPinTimeline"/>
    <dgm:cxn modelId="{5B0CE959-D1A4-5A47-8BE2-5CBF954D4EB4}" type="presParOf" srcId="{1CE01107-1309-174D-BE96-E6559B0EA22F}" destId="{46C1CD1E-DE8C-4B47-B81B-04A4D843DBDA}" srcOrd="1" destOrd="0" presId="urn:microsoft.com/office/officeart/2017/3/layout/DropPinTimeline"/>
    <dgm:cxn modelId="{F28A1D47-7F7D-C04A-891F-0FC56BE510C5}" type="presParOf" srcId="{1CE01107-1309-174D-BE96-E6559B0EA22F}" destId="{A195F4A8-6427-E940-8BAF-EE9D9E09187A}" srcOrd="2" destOrd="0" presId="urn:microsoft.com/office/officeart/2017/3/layout/DropPinTimeline"/>
    <dgm:cxn modelId="{FB9D09B3-33AB-8C43-8BF0-0C2937E47B8A}" type="presParOf" srcId="{A195F4A8-6427-E940-8BAF-EE9D9E09187A}" destId="{C1E031CC-6E7D-7643-96F6-2899AE4E8B57}" srcOrd="0" destOrd="0" presId="urn:microsoft.com/office/officeart/2017/3/layout/DropPinTimeline"/>
    <dgm:cxn modelId="{0501BE91-891B-8C49-AF05-D61966CC6C86}" type="presParOf" srcId="{A195F4A8-6427-E940-8BAF-EE9D9E09187A}" destId="{59A25287-81D1-4241-BC77-83ED5E689C26}" srcOrd="1" destOrd="0" presId="urn:microsoft.com/office/officeart/2017/3/layout/DropPinTimeline"/>
    <dgm:cxn modelId="{E3632063-993A-774D-A74E-6CD915FD26BE}" type="presParOf" srcId="{59A25287-81D1-4241-BC77-83ED5E689C26}" destId="{3D9B37BE-9C1D-AC41-931F-ACD35124DB0C}" srcOrd="0" destOrd="0" presId="urn:microsoft.com/office/officeart/2017/3/layout/DropPinTimeline"/>
    <dgm:cxn modelId="{03AB78A7-DAF1-9B41-AC5B-292259D82656}" type="presParOf" srcId="{59A25287-81D1-4241-BC77-83ED5E689C26}" destId="{E9E2DA4B-8FDD-6B44-B859-E2D8CAA564B5}" srcOrd="1" destOrd="0" presId="urn:microsoft.com/office/officeart/2017/3/layout/DropPinTimeline"/>
    <dgm:cxn modelId="{E1D8C612-CEEB-4747-A36B-8C15ACE0F739}" type="presParOf" srcId="{A195F4A8-6427-E940-8BAF-EE9D9E09187A}" destId="{2067C7FD-DBA1-CC41-A6BE-C91412660882}" srcOrd="2" destOrd="0" presId="urn:microsoft.com/office/officeart/2017/3/layout/DropPinTimeline"/>
    <dgm:cxn modelId="{325CC24D-F450-3F45-AF5D-800AE0099AD9}" type="presParOf" srcId="{A195F4A8-6427-E940-8BAF-EE9D9E09187A}" destId="{6814CC53-156D-244C-8464-707099F8B4A3}" srcOrd="3" destOrd="0" presId="urn:microsoft.com/office/officeart/2017/3/layout/DropPinTimeline"/>
    <dgm:cxn modelId="{4756217B-E98B-304C-9096-C0654BA9A9E9}" type="presParOf" srcId="{A195F4A8-6427-E940-8BAF-EE9D9E09187A}" destId="{887D9A67-D356-8E45-84B3-290F85CAAC58}" srcOrd="4" destOrd="0" presId="urn:microsoft.com/office/officeart/2017/3/layout/DropPinTimeline"/>
    <dgm:cxn modelId="{E34397AD-B904-7449-9C0C-E1A29770FD4C}" type="presParOf" srcId="{A195F4A8-6427-E940-8BAF-EE9D9E09187A}" destId="{57E055CA-1C95-2747-82EB-55572618F9C0}" srcOrd="5" destOrd="0" presId="urn:microsoft.com/office/officeart/2017/3/layout/DropPinTimeline"/>
    <dgm:cxn modelId="{C5BE5444-9F30-9D45-B82B-D68F8CD2E3C3}" type="presParOf" srcId="{1CE01107-1309-174D-BE96-E6559B0EA22F}" destId="{F9B0A8CF-973B-B842-904C-D72F035FC032}" srcOrd="3" destOrd="0" presId="urn:microsoft.com/office/officeart/2017/3/layout/DropPinTimeline"/>
    <dgm:cxn modelId="{EA436FAA-1862-1546-A6E0-998C63F66C62}" type="presParOf" srcId="{1CE01107-1309-174D-BE96-E6559B0EA22F}" destId="{4211FD6B-11AE-4148-8713-12FED2E06DE7}" srcOrd="4" destOrd="0" presId="urn:microsoft.com/office/officeart/2017/3/layout/DropPinTimeline"/>
    <dgm:cxn modelId="{6676A3D5-0F1C-F640-99B0-310B461027B6}" type="presParOf" srcId="{4211FD6B-11AE-4148-8713-12FED2E06DE7}" destId="{9F78669A-A124-8641-84D4-D36C43338FAF}" srcOrd="0" destOrd="0" presId="urn:microsoft.com/office/officeart/2017/3/layout/DropPinTimeline"/>
    <dgm:cxn modelId="{C20E74A0-E5B9-064C-AB31-A39C0C03CC22}" type="presParOf" srcId="{4211FD6B-11AE-4148-8713-12FED2E06DE7}" destId="{41A06EC7-E875-334E-A3FE-D70DFDDDF30B}" srcOrd="1" destOrd="0" presId="urn:microsoft.com/office/officeart/2017/3/layout/DropPinTimeline"/>
    <dgm:cxn modelId="{ED3D184C-889F-DD42-9E0A-3CB7B467BD4C}" type="presParOf" srcId="{41A06EC7-E875-334E-A3FE-D70DFDDDF30B}" destId="{DFB43AFF-517B-7F4F-9D5E-ACC4A3F56A5B}" srcOrd="0" destOrd="0" presId="urn:microsoft.com/office/officeart/2017/3/layout/DropPinTimeline"/>
    <dgm:cxn modelId="{22B09470-156F-8F4A-8B89-EEBCF9986F63}" type="presParOf" srcId="{41A06EC7-E875-334E-A3FE-D70DFDDDF30B}" destId="{97E8B9EA-92A0-6742-80B3-9E8DEC0DF10C}" srcOrd="1" destOrd="0" presId="urn:microsoft.com/office/officeart/2017/3/layout/DropPinTimeline"/>
    <dgm:cxn modelId="{97047326-184E-5841-A41C-17B03807081B}" type="presParOf" srcId="{4211FD6B-11AE-4148-8713-12FED2E06DE7}" destId="{CE7B0909-6F4A-D243-AE44-F1A81C88EA15}" srcOrd="2" destOrd="0" presId="urn:microsoft.com/office/officeart/2017/3/layout/DropPinTimeline"/>
    <dgm:cxn modelId="{3B99A29C-57FB-9B4A-B6F8-5C47B4243D41}" type="presParOf" srcId="{4211FD6B-11AE-4148-8713-12FED2E06DE7}" destId="{597DA62E-CD2B-D547-AA4E-083D497814EE}" srcOrd="3" destOrd="0" presId="urn:microsoft.com/office/officeart/2017/3/layout/DropPinTimeline"/>
    <dgm:cxn modelId="{ADCE25CD-E6E1-F24F-942E-0AC981BF7751}" type="presParOf" srcId="{4211FD6B-11AE-4148-8713-12FED2E06DE7}" destId="{48B90E0D-F7EC-B84E-90C0-0749733B6D80}" srcOrd="4" destOrd="0" presId="urn:microsoft.com/office/officeart/2017/3/layout/DropPinTimeline"/>
    <dgm:cxn modelId="{119350FD-8779-E04D-98AC-0CBE0222A544}" type="presParOf" srcId="{4211FD6B-11AE-4148-8713-12FED2E06DE7}" destId="{559FA161-4F2E-7345-B121-9A4DAB46CDD8}" srcOrd="5" destOrd="0" presId="urn:microsoft.com/office/officeart/2017/3/layout/DropPinTimeline"/>
    <dgm:cxn modelId="{374DC28B-5F23-A549-8913-4CA5E2736C31}" type="presParOf" srcId="{1CE01107-1309-174D-BE96-E6559B0EA22F}" destId="{1EB8B4FE-AD5E-014B-AC20-C0F26FEAADBF}" srcOrd="5" destOrd="0" presId="urn:microsoft.com/office/officeart/2017/3/layout/DropPinTimeline"/>
    <dgm:cxn modelId="{F5EF7D1A-BE39-A445-9E8B-0C7F4021073A}" type="presParOf" srcId="{1CE01107-1309-174D-BE96-E6559B0EA22F}" destId="{9C19F141-31C7-B34F-BCAB-76B1D57C3B72}" srcOrd="6" destOrd="0" presId="urn:microsoft.com/office/officeart/2017/3/layout/DropPinTimeline"/>
    <dgm:cxn modelId="{7811BBA4-6156-9047-8BC7-8B772CD8306B}" type="presParOf" srcId="{9C19F141-31C7-B34F-BCAB-76B1D57C3B72}" destId="{B3296B32-4A81-D94E-A433-F45B08801119}" srcOrd="0" destOrd="0" presId="urn:microsoft.com/office/officeart/2017/3/layout/DropPinTimeline"/>
    <dgm:cxn modelId="{DD43DECE-E677-FE49-8159-6C3476883E4F}" type="presParOf" srcId="{9C19F141-31C7-B34F-BCAB-76B1D57C3B72}" destId="{751EEA2D-B32F-8F4B-B7A7-D24BCA37D6D7}" srcOrd="1" destOrd="0" presId="urn:microsoft.com/office/officeart/2017/3/layout/DropPinTimeline"/>
    <dgm:cxn modelId="{D516D526-BD43-AB41-8A47-5FF3598F9775}" type="presParOf" srcId="{751EEA2D-B32F-8F4B-B7A7-D24BCA37D6D7}" destId="{8FC12C62-A356-EF46-ADC0-8D55F5DA2785}" srcOrd="0" destOrd="0" presId="urn:microsoft.com/office/officeart/2017/3/layout/DropPinTimeline"/>
    <dgm:cxn modelId="{EA8D3D9C-7AD8-4943-B646-9546A2D01740}" type="presParOf" srcId="{751EEA2D-B32F-8F4B-B7A7-D24BCA37D6D7}" destId="{AE5CD6D2-4E76-2C4A-BA7A-2B4DA7737396}" srcOrd="1" destOrd="0" presId="urn:microsoft.com/office/officeart/2017/3/layout/DropPinTimeline"/>
    <dgm:cxn modelId="{24DA690F-DCD3-3F4F-978A-1A134B3C1D17}" type="presParOf" srcId="{9C19F141-31C7-B34F-BCAB-76B1D57C3B72}" destId="{E652461F-4341-0A45-8EE4-7FBFF92ADF59}" srcOrd="2" destOrd="0" presId="urn:microsoft.com/office/officeart/2017/3/layout/DropPinTimeline"/>
    <dgm:cxn modelId="{65C9276D-9E31-F44B-99D4-760083937E5E}" type="presParOf" srcId="{9C19F141-31C7-B34F-BCAB-76B1D57C3B72}" destId="{C9D7C1A4-26E8-1A48-AEDC-53381E48DD5B}" srcOrd="3" destOrd="0" presId="urn:microsoft.com/office/officeart/2017/3/layout/DropPinTimeline"/>
    <dgm:cxn modelId="{151DA00A-B9BF-6A4F-8671-AFEDB1E9AC76}" type="presParOf" srcId="{9C19F141-31C7-B34F-BCAB-76B1D57C3B72}" destId="{4B66B224-0032-5547-B1AE-DC0C69D932D1}" srcOrd="4" destOrd="0" presId="urn:microsoft.com/office/officeart/2017/3/layout/DropPinTimeline"/>
    <dgm:cxn modelId="{59595E3D-9A55-EB44-8A25-9A051D50D313}" type="presParOf" srcId="{9C19F141-31C7-B34F-BCAB-76B1D57C3B72}" destId="{B88A87D1-5FC1-7A46-BE17-DE0AB0E30493}" srcOrd="5" destOrd="0" presId="urn:microsoft.com/office/officeart/2017/3/layout/DropPinTimeline"/>
    <dgm:cxn modelId="{0FA98EA6-8D00-F84C-A2BA-46CD05ED601E}" type="presParOf" srcId="{1CE01107-1309-174D-BE96-E6559B0EA22F}" destId="{925295F5-E38F-7B43-8E1F-3E9BF0BB99D8}" srcOrd="7" destOrd="0" presId="urn:microsoft.com/office/officeart/2017/3/layout/DropPinTimeline"/>
    <dgm:cxn modelId="{D8F41AAA-19C2-4942-B3FC-6678EA2129A2}" type="presParOf" srcId="{1CE01107-1309-174D-BE96-E6559B0EA22F}" destId="{4E58FC94-D055-C14A-9E33-7C171DA0C238}" srcOrd="8" destOrd="0" presId="urn:microsoft.com/office/officeart/2017/3/layout/DropPinTimeline"/>
    <dgm:cxn modelId="{E8981A02-E780-684B-B934-B1180B506E1A}" type="presParOf" srcId="{4E58FC94-D055-C14A-9E33-7C171DA0C238}" destId="{B9F0AAE0-BAF6-5F4A-B9D3-BFFBE7FFBDD6}" srcOrd="0" destOrd="0" presId="urn:microsoft.com/office/officeart/2017/3/layout/DropPinTimeline"/>
    <dgm:cxn modelId="{CF1AE151-77F6-3E43-A97B-110D0F1D01E4}" type="presParOf" srcId="{4E58FC94-D055-C14A-9E33-7C171DA0C238}" destId="{E0A64CB9-D7BD-1D42-92DF-B0A4C78D9F75}" srcOrd="1" destOrd="0" presId="urn:microsoft.com/office/officeart/2017/3/layout/DropPinTimeline"/>
    <dgm:cxn modelId="{FC1D8602-7AA1-0446-9DE9-7FFD8AA84F9E}" type="presParOf" srcId="{E0A64CB9-D7BD-1D42-92DF-B0A4C78D9F75}" destId="{9846281F-D076-4A42-B36F-D39F71308986}" srcOrd="0" destOrd="0" presId="urn:microsoft.com/office/officeart/2017/3/layout/DropPinTimeline"/>
    <dgm:cxn modelId="{A416FB8A-5A3A-C243-B6DF-1F04F88B27BA}" type="presParOf" srcId="{E0A64CB9-D7BD-1D42-92DF-B0A4C78D9F75}" destId="{95AF4515-6C17-F241-B947-DAEDF1BDCF01}" srcOrd="1" destOrd="0" presId="urn:microsoft.com/office/officeart/2017/3/layout/DropPinTimeline"/>
    <dgm:cxn modelId="{66F68DC0-55F5-9F41-81EA-1A34E910F79B}" type="presParOf" srcId="{4E58FC94-D055-C14A-9E33-7C171DA0C238}" destId="{732CAE82-3199-3243-A658-8F2A74BEC7B2}" srcOrd="2" destOrd="0" presId="urn:microsoft.com/office/officeart/2017/3/layout/DropPinTimeline"/>
    <dgm:cxn modelId="{8E2B97CC-DF97-2A40-A431-7E898150DA3C}" type="presParOf" srcId="{4E58FC94-D055-C14A-9E33-7C171DA0C238}" destId="{4F4FEEA3-AD41-B14E-817D-70931C62727D}" srcOrd="3" destOrd="0" presId="urn:microsoft.com/office/officeart/2017/3/layout/DropPinTimeline"/>
    <dgm:cxn modelId="{A531BDED-FC1A-A140-A1F6-293ACF1EAD6C}" type="presParOf" srcId="{4E58FC94-D055-C14A-9E33-7C171DA0C238}" destId="{7EB145D9-96AA-184F-AC7A-6CF36C2C5039}" srcOrd="4" destOrd="0" presId="urn:microsoft.com/office/officeart/2017/3/layout/DropPinTimeline"/>
    <dgm:cxn modelId="{F22BF3EC-9CCE-2D46-8D6A-CFEE24350F2E}" type="presParOf" srcId="{4E58FC94-D055-C14A-9E33-7C171DA0C238}" destId="{1A2339F3-1572-8C48-8089-8F57C857B735}" srcOrd="5" destOrd="0" presId="urn:microsoft.com/office/officeart/2017/3/layout/DropPinTimeline"/>
    <dgm:cxn modelId="{689B2B60-F795-F14E-8703-56EBF12EAEC7}" type="presParOf" srcId="{1CE01107-1309-174D-BE96-E6559B0EA22F}" destId="{66664BF9-B43B-B646-8F80-842E727AA0DD}" srcOrd="9" destOrd="0" presId="urn:microsoft.com/office/officeart/2017/3/layout/DropPinTimeline"/>
    <dgm:cxn modelId="{34F32E56-A113-BC47-AA80-BB9CD903F6A2}" type="presParOf" srcId="{1CE01107-1309-174D-BE96-E6559B0EA22F}" destId="{57246E24-4BB1-FD48-B8BC-A6AE3D7DBEF8}" srcOrd="10" destOrd="0" presId="urn:microsoft.com/office/officeart/2017/3/layout/DropPinTimeline"/>
    <dgm:cxn modelId="{BCCA62F2-17DF-CF4F-8DFB-F1E9B1BD72A4}" type="presParOf" srcId="{57246E24-4BB1-FD48-B8BC-A6AE3D7DBEF8}" destId="{0B444528-7743-474A-BFDC-8BEB5F5F7A74}" srcOrd="0" destOrd="0" presId="urn:microsoft.com/office/officeart/2017/3/layout/DropPinTimeline"/>
    <dgm:cxn modelId="{4A4683F6-4165-354E-9267-B994C538A487}" type="presParOf" srcId="{57246E24-4BB1-FD48-B8BC-A6AE3D7DBEF8}" destId="{DDD56121-1A33-0C42-9D3C-95F2075ABE50}" srcOrd="1" destOrd="0" presId="urn:microsoft.com/office/officeart/2017/3/layout/DropPinTimeline"/>
    <dgm:cxn modelId="{972C6299-49A3-6D47-A770-C58B6EEA2636}" type="presParOf" srcId="{DDD56121-1A33-0C42-9D3C-95F2075ABE50}" destId="{71CC0DAF-8EA2-3C4D-B882-FCA228841163}" srcOrd="0" destOrd="0" presId="urn:microsoft.com/office/officeart/2017/3/layout/DropPinTimeline"/>
    <dgm:cxn modelId="{DB070250-2FCF-AF43-AA4C-D2BD1D7E89B7}" type="presParOf" srcId="{DDD56121-1A33-0C42-9D3C-95F2075ABE50}" destId="{67FD674D-13C8-5244-A857-098B54F60DC0}" srcOrd="1" destOrd="0" presId="urn:microsoft.com/office/officeart/2017/3/layout/DropPinTimeline"/>
    <dgm:cxn modelId="{53F1E4EE-4290-DF48-83AA-D5352DEF945C}" type="presParOf" srcId="{57246E24-4BB1-FD48-B8BC-A6AE3D7DBEF8}" destId="{31AC8454-295C-4249-877C-343BDC4EF076}" srcOrd="2" destOrd="0" presId="urn:microsoft.com/office/officeart/2017/3/layout/DropPinTimeline"/>
    <dgm:cxn modelId="{A029AE67-1C4A-A141-B67C-F29B4631B0B6}" type="presParOf" srcId="{57246E24-4BB1-FD48-B8BC-A6AE3D7DBEF8}" destId="{CC141600-EE90-C543-8515-9CEC208136AB}" srcOrd="3" destOrd="0" presId="urn:microsoft.com/office/officeart/2017/3/layout/DropPinTimeline"/>
    <dgm:cxn modelId="{C753278D-1584-C845-9166-DA881A6DC218}" type="presParOf" srcId="{57246E24-4BB1-FD48-B8BC-A6AE3D7DBEF8}" destId="{929B3C14-DAC5-8849-8955-B47E8F8E9846}" srcOrd="4" destOrd="0" presId="urn:microsoft.com/office/officeart/2017/3/layout/DropPinTimeline"/>
    <dgm:cxn modelId="{4B3D61CA-6EB7-714E-8C03-C83CFAB8C797}" type="presParOf" srcId="{57246E24-4BB1-FD48-B8BC-A6AE3D7DBEF8}" destId="{E535A0DC-F6FE-6E48-9B80-95B60A543B1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B71DF-C504-4FD0-915C-DDBB7A911199}">
      <dsp:nvSpPr>
        <dsp:cNvPr id="0" name=""/>
        <dsp:cNvSpPr/>
      </dsp:nvSpPr>
      <dsp:spPr>
        <a:xfrm>
          <a:off x="4080" y="1237"/>
          <a:ext cx="11345639" cy="2002235"/>
        </a:xfrm>
        <a:prstGeom prst="roundRect">
          <a:avLst>
            <a:gd name="adj" fmla="val 10000"/>
          </a:avLst>
        </a:prstGeom>
        <a:solidFill>
          <a:schemeClr val="accent1">
            <a:shade val="6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t>The death of a woman during pregnancy or within one year of the end of pregnancy, from:</a:t>
          </a:r>
        </a:p>
      </dsp:txBody>
      <dsp:txXfrm>
        <a:off x="62723" y="59880"/>
        <a:ext cx="11228353" cy="1884949"/>
      </dsp:txXfrm>
    </dsp:sp>
    <dsp:sp modelId="{029842D9-2C79-46E8-B98D-168798E58F9C}">
      <dsp:nvSpPr>
        <dsp:cNvPr id="0" name=""/>
        <dsp:cNvSpPr/>
      </dsp:nvSpPr>
      <dsp:spPr>
        <a:xfrm>
          <a:off x="4080" y="2299337"/>
          <a:ext cx="3581325" cy="2002235"/>
        </a:xfrm>
        <a:prstGeom prst="roundRect">
          <a:avLst>
            <a:gd name="adj" fmla="val 10000"/>
          </a:avLst>
        </a:prstGeom>
        <a:solidFill>
          <a:schemeClr val="tx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t>Complications of pregnancy </a:t>
          </a:r>
        </a:p>
      </dsp:txBody>
      <dsp:txXfrm>
        <a:off x="62723" y="2357980"/>
        <a:ext cx="3464039" cy="1884949"/>
      </dsp:txXfrm>
    </dsp:sp>
    <dsp:sp modelId="{166048A8-F400-4572-B335-11DC60D9EBAC}">
      <dsp:nvSpPr>
        <dsp:cNvPr id="0" name=""/>
        <dsp:cNvSpPr/>
      </dsp:nvSpPr>
      <dsp:spPr>
        <a:xfrm>
          <a:off x="3886237" y="2299337"/>
          <a:ext cx="3581325" cy="2002235"/>
        </a:xfrm>
        <a:prstGeom prst="roundRect">
          <a:avLst>
            <a:gd name="adj" fmla="val 10000"/>
          </a:avLst>
        </a:prstGeom>
        <a:solidFill>
          <a:schemeClr val="tx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t>Chain of events initiated by pregnancy or its management </a:t>
          </a:r>
        </a:p>
      </dsp:txBody>
      <dsp:txXfrm>
        <a:off x="3944880" y="2357980"/>
        <a:ext cx="3464039" cy="1884949"/>
      </dsp:txXfrm>
    </dsp:sp>
    <dsp:sp modelId="{4326B090-1EA4-45F7-808E-6DDF6B0CF499}">
      <dsp:nvSpPr>
        <dsp:cNvPr id="0" name=""/>
        <dsp:cNvSpPr/>
      </dsp:nvSpPr>
      <dsp:spPr>
        <a:xfrm>
          <a:off x="7768394" y="2299337"/>
          <a:ext cx="3581325" cy="2002235"/>
        </a:xfrm>
        <a:prstGeom prst="roundRect">
          <a:avLst>
            <a:gd name="adj" fmla="val 10000"/>
          </a:avLst>
        </a:prstGeom>
        <a:solidFill>
          <a:schemeClr val="tx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t>Aggravation of an unrelated condition by physiologic effects of pregnancy</a:t>
          </a:r>
        </a:p>
      </dsp:txBody>
      <dsp:txXfrm>
        <a:off x="7827037" y="2357980"/>
        <a:ext cx="3464039" cy="1884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23B7-0636-4A8E-9243-DD5455FA3E77}">
      <dsp:nvSpPr>
        <dsp:cNvPr id="0" name=""/>
        <dsp:cNvSpPr/>
      </dsp:nvSpPr>
      <dsp:spPr>
        <a:xfrm>
          <a:off x="2111" y="548844"/>
          <a:ext cx="3349538" cy="2307832"/>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0A8D4-0CFE-4BFC-8CC6-A6867E2AAC86}">
      <dsp:nvSpPr>
        <dsp:cNvPr id="0" name=""/>
        <dsp:cNvSpPr/>
      </dsp:nvSpPr>
      <dsp:spPr>
        <a:xfrm>
          <a:off x="0" y="2701341"/>
          <a:ext cx="3349538" cy="124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An average of 85 women die each year while pregnant or within one year of pregnancy</a:t>
          </a:r>
        </a:p>
      </dsp:txBody>
      <dsp:txXfrm>
        <a:off x="0" y="2701341"/>
        <a:ext cx="3349538" cy="1242678"/>
      </dsp:txXfrm>
    </dsp:sp>
    <dsp:sp modelId="{4C4CFB3F-47E9-4FAB-85B8-89D81A4E2479}">
      <dsp:nvSpPr>
        <dsp:cNvPr id="0" name=""/>
        <dsp:cNvSpPr/>
      </dsp:nvSpPr>
      <dsp:spPr>
        <a:xfrm>
          <a:off x="3686744" y="548844"/>
          <a:ext cx="3349538" cy="2307832"/>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764EB9-45F5-4940-85B9-D36B00B0C3DF}">
      <dsp:nvSpPr>
        <dsp:cNvPr id="0" name=""/>
        <dsp:cNvSpPr/>
      </dsp:nvSpPr>
      <dsp:spPr>
        <a:xfrm>
          <a:off x="3688887" y="2793126"/>
          <a:ext cx="3349538" cy="124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About 1 in 3 deaths were related to pregnancy</a:t>
          </a:r>
        </a:p>
      </dsp:txBody>
      <dsp:txXfrm>
        <a:off x="3688887" y="2793126"/>
        <a:ext cx="3349538" cy="1242678"/>
      </dsp:txXfrm>
    </dsp:sp>
    <dsp:sp modelId="{97B6A240-64DE-4040-B637-6FFFE362C26A}">
      <dsp:nvSpPr>
        <dsp:cNvPr id="0" name=""/>
        <dsp:cNvSpPr/>
      </dsp:nvSpPr>
      <dsp:spPr>
        <a:xfrm>
          <a:off x="7358682" y="582492"/>
          <a:ext cx="3349538" cy="2173239"/>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4D811-D3CF-4029-9149-5D8D2959AA17}">
      <dsp:nvSpPr>
        <dsp:cNvPr id="0" name=""/>
        <dsp:cNvSpPr/>
      </dsp:nvSpPr>
      <dsp:spPr>
        <a:xfrm>
          <a:off x="7371377" y="2823028"/>
          <a:ext cx="3349538" cy="124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Substance use disorder is the leading cause of death, followed by cardiovascular disease</a:t>
          </a:r>
        </a:p>
      </dsp:txBody>
      <dsp:txXfrm>
        <a:off x="7371377" y="2823028"/>
        <a:ext cx="3349538" cy="1242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A06E3-AD00-4DFD-A8A3-56C07C0C19A3}">
      <dsp:nvSpPr>
        <dsp:cNvPr id="0" name=""/>
        <dsp:cNvSpPr/>
      </dsp:nvSpPr>
      <dsp:spPr>
        <a:xfrm>
          <a:off x="1315700" y="878"/>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t>Poor opioid use disorder care and poorly controlled pain</a:t>
          </a:r>
        </a:p>
      </dsp:txBody>
      <dsp:txXfrm>
        <a:off x="1315700" y="878"/>
        <a:ext cx="2487624" cy="1492574"/>
      </dsp:txXfrm>
    </dsp:sp>
    <dsp:sp modelId="{601F5092-08AC-4857-93D4-DB6F2A4B0EEC}">
      <dsp:nvSpPr>
        <dsp:cNvPr id="0" name=""/>
        <dsp:cNvSpPr/>
      </dsp:nvSpPr>
      <dsp:spPr>
        <a:xfrm>
          <a:off x="4052087" y="878"/>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t>Not optimal care due to stigma related to substance use disorder</a:t>
          </a:r>
        </a:p>
      </dsp:txBody>
      <dsp:txXfrm>
        <a:off x="4052087" y="878"/>
        <a:ext cx="2487624" cy="1492574"/>
      </dsp:txXfrm>
    </dsp:sp>
    <dsp:sp modelId="{01330532-5ED9-4E45-A09B-06D0BE4E5406}">
      <dsp:nvSpPr>
        <dsp:cNvPr id="0" name=""/>
        <dsp:cNvSpPr/>
      </dsp:nvSpPr>
      <dsp:spPr>
        <a:xfrm>
          <a:off x="6788474" y="878"/>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 navigation or warm handoffs for medication assisted treatment or recovery services</a:t>
          </a:r>
        </a:p>
      </dsp:txBody>
      <dsp:txXfrm>
        <a:off x="6788474" y="878"/>
        <a:ext cx="2487624" cy="1492574"/>
      </dsp:txXfrm>
    </dsp:sp>
    <dsp:sp modelId="{746E6BFF-BA47-4115-8244-389CCF962B7D}">
      <dsp:nvSpPr>
        <dsp:cNvPr id="0" name=""/>
        <dsp:cNvSpPr/>
      </dsp:nvSpPr>
      <dsp:spPr>
        <a:xfrm>
          <a:off x="1315700" y="1742215"/>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Little access to SUD support programs</a:t>
          </a:r>
        </a:p>
      </dsp:txBody>
      <dsp:txXfrm>
        <a:off x="1315700" y="1742215"/>
        <a:ext cx="2487624" cy="1492574"/>
      </dsp:txXfrm>
    </dsp:sp>
    <dsp:sp modelId="{E8CD2804-2489-4415-ACD4-87663D2DF3B3}">
      <dsp:nvSpPr>
        <dsp:cNvPr id="0" name=""/>
        <dsp:cNvSpPr/>
      </dsp:nvSpPr>
      <dsp:spPr>
        <a:xfrm>
          <a:off x="4052087" y="1742215"/>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Clinical team only called DCFS. No treatment for mom’s risk factors and no follow up.</a:t>
          </a:r>
        </a:p>
      </dsp:txBody>
      <dsp:txXfrm>
        <a:off x="4052087" y="1742215"/>
        <a:ext cx="2487624" cy="1492574"/>
      </dsp:txXfrm>
    </dsp:sp>
    <dsp:sp modelId="{2D40A2EC-55CA-40B9-BCA1-6B733FA33779}">
      <dsp:nvSpPr>
        <dsp:cNvPr id="0" name=""/>
        <dsp:cNvSpPr/>
      </dsp:nvSpPr>
      <dsp:spPr>
        <a:xfrm>
          <a:off x="6788474" y="1742215"/>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Hospital unable to find inpatient care for her, rehab was unable to care for her due to chronic condition.</a:t>
          </a:r>
        </a:p>
      </dsp:txBody>
      <dsp:txXfrm>
        <a:off x="6788474" y="1742215"/>
        <a:ext cx="2487624" cy="1492574"/>
      </dsp:txXfrm>
    </dsp:sp>
    <dsp:sp modelId="{36C89DD9-9131-42D4-8C85-0E0178466698}">
      <dsp:nvSpPr>
        <dsp:cNvPr id="0" name=""/>
        <dsp:cNvSpPr/>
      </dsp:nvSpPr>
      <dsp:spPr>
        <a:xfrm>
          <a:off x="1315700" y="3483552"/>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 one addressing SUD as life threatening illness, focused on baby. </a:t>
          </a:r>
        </a:p>
      </dsp:txBody>
      <dsp:txXfrm>
        <a:off x="1315700" y="3483552"/>
        <a:ext cx="2487624" cy="1492574"/>
      </dsp:txXfrm>
    </dsp:sp>
    <dsp:sp modelId="{2EEC5906-35B0-49C1-9BAF-5FC32B2F9316}">
      <dsp:nvSpPr>
        <dsp:cNvPr id="0" name=""/>
        <dsp:cNvSpPr/>
      </dsp:nvSpPr>
      <dsp:spPr>
        <a:xfrm>
          <a:off x="4052087" y="3483552"/>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SUD as an afterthought, came in with overdose and was released the next day from ER.</a:t>
          </a:r>
        </a:p>
      </dsp:txBody>
      <dsp:txXfrm>
        <a:off x="4052087" y="3483552"/>
        <a:ext cx="2487624" cy="1492574"/>
      </dsp:txXfrm>
    </dsp:sp>
    <dsp:sp modelId="{939BF8D8-2060-4B6A-9EAC-35F10A16A9B2}">
      <dsp:nvSpPr>
        <dsp:cNvPr id="0" name=""/>
        <dsp:cNvSpPr/>
      </dsp:nvSpPr>
      <dsp:spPr>
        <a:xfrm>
          <a:off x="6788474" y="3483552"/>
          <a:ext cx="2487624" cy="1492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 intervention after overdose. Not started on treatment or connected.</a:t>
          </a:r>
        </a:p>
      </dsp:txBody>
      <dsp:txXfrm>
        <a:off x="6788474" y="3483552"/>
        <a:ext cx="2487624" cy="14925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72007-68A7-4A8A-AC33-95BB20C85D00}">
      <dsp:nvSpPr>
        <dsp:cNvPr id="0" name=""/>
        <dsp:cNvSpPr/>
      </dsp:nvSpPr>
      <dsp:spPr>
        <a:xfrm rot="5400000">
          <a:off x="6560709" y="-2636219"/>
          <a:ext cx="1107913" cy="670560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Providers should follow best practices for the identification and treatment of substance use disorders  and ensure a “warm handoff ” to a behavioral health/ recovery treatment provider who can continue care during and after pregnancy.</a:t>
          </a:r>
        </a:p>
      </dsp:txBody>
      <dsp:txXfrm rot="-5400000">
        <a:off x="3761866" y="216708"/>
        <a:ext cx="6651516" cy="999745"/>
      </dsp:txXfrm>
    </dsp:sp>
    <dsp:sp modelId="{4B382A46-8161-4B04-9BE3-18C6612A9B54}">
      <dsp:nvSpPr>
        <dsp:cNvPr id="0" name=""/>
        <dsp:cNvSpPr/>
      </dsp:nvSpPr>
      <dsp:spPr>
        <a:xfrm>
          <a:off x="0" y="2098"/>
          <a:ext cx="3771900" cy="13848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Providers</a:t>
          </a:r>
        </a:p>
      </dsp:txBody>
      <dsp:txXfrm>
        <a:off x="67605" y="69703"/>
        <a:ext cx="3636690" cy="1249682"/>
      </dsp:txXfrm>
    </dsp:sp>
    <dsp:sp modelId="{128F30AC-E80C-4AF2-A4DB-BFA5323CFB4F}">
      <dsp:nvSpPr>
        <dsp:cNvPr id="0" name=""/>
        <dsp:cNvSpPr/>
      </dsp:nvSpPr>
      <dsp:spPr>
        <a:xfrm rot="5400000">
          <a:off x="6570743" y="-1204119"/>
          <a:ext cx="1107913" cy="670560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Hospitals should train providers who see obstetric patients </a:t>
          </a:r>
          <a:r>
            <a:rPr lang="en-US" sz="1800" kern="1200"/>
            <a:t>on how </a:t>
          </a:r>
          <a:r>
            <a:rPr lang="en-US" sz="1800" kern="1200" dirty="0"/>
            <a:t>best to link patients to outpatient recovery and treatment services.</a:t>
          </a:r>
          <a:endParaRPr lang="en-US" sz="1800" kern="1200" dirty="0">
            <a:solidFill>
              <a:srgbClr val="000000"/>
            </a:solidFill>
            <a:latin typeface="Calibri" panose="020F0502020204030204" pitchFamily="34" charset="0"/>
            <a:ea typeface="Times New Roman" panose="02020603050405020304" pitchFamily="18" charset="0"/>
          </a:endParaRPr>
        </a:p>
      </dsp:txBody>
      <dsp:txXfrm rot="-5400000">
        <a:off x="3771900" y="1648808"/>
        <a:ext cx="6651516" cy="999745"/>
      </dsp:txXfrm>
    </dsp:sp>
    <dsp:sp modelId="{97E28272-7E51-4EFC-90B6-A75779A6AC1D}">
      <dsp:nvSpPr>
        <dsp:cNvPr id="0" name=""/>
        <dsp:cNvSpPr/>
      </dsp:nvSpPr>
      <dsp:spPr>
        <a:xfrm>
          <a:off x="0" y="1456234"/>
          <a:ext cx="3771900" cy="13848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bg1"/>
              </a:solidFill>
              <a:effectLst/>
              <a:latin typeface="Calibri" panose="020F0502020204030204" pitchFamily="34" charset="0"/>
              <a:ea typeface="Times New Roman" panose="02020603050405020304" pitchFamily="18" charset="0"/>
            </a:rPr>
            <a:t>Hospitals</a:t>
          </a:r>
          <a:endParaRPr lang="en-US" sz="4200" kern="1200" dirty="0">
            <a:solidFill>
              <a:schemeClr val="bg1"/>
            </a:solidFill>
            <a:latin typeface="Calibri" panose="020F0502020204030204" pitchFamily="34" charset="0"/>
            <a:ea typeface="Times New Roman" panose="02020603050405020304" pitchFamily="18" charset="0"/>
          </a:endParaRPr>
        </a:p>
      </dsp:txBody>
      <dsp:txXfrm>
        <a:off x="67605" y="1523839"/>
        <a:ext cx="3636690" cy="1249682"/>
      </dsp:txXfrm>
    </dsp:sp>
    <dsp:sp modelId="{8F94D24C-1776-488A-B05B-78CC6355D11C}">
      <dsp:nvSpPr>
        <dsp:cNvPr id="0" name=""/>
        <dsp:cNvSpPr/>
      </dsp:nvSpPr>
      <dsp:spPr>
        <a:xfrm rot="5400000">
          <a:off x="6570743" y="250017"/>
          <a:ext cx="1107913" cy="670560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The State should expand home visiting and patient navigator programs for women with substance use disorder, regardless of income, to ensure care coordination, referrals for patient care navigators, and warm handoffs to necessary specialists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rot="-5400000">
        <a:off x="3771900" y="3102944"/>
        <a:ext cx="6651516" cy="999745"/>
      </dsp:txXfrm>
    </dsp:sp>
    <dsp:sp modelId="{16264479-3E41-4B8A-BF7F-4C87579CA65B}">
      <dsp:nvSpPr>
        <dsp:cNvPr id="0" name=""/>
        <dsp:cNvSpPr/>
      </dsp:nvSpPr>
      <dsp:spPr>
        <a:xfrm>
          <a:off x="0" y="2910371"/>
          <a:ext cx="3771900" cy="13848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Systems</a:t>
          </a:r>
          <a:endParaRPr lang="en-US" sz="42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67605" y="2977976"/>
        <a:ext cx="3636690" cy="1249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E6927-0DDC-7B48-B90F-C965ED1B24CC}">
      <dsp:nvSpPr>
        <dsp:cNvPr id="0" name=""/>
        <dsp:cNvSpPr/>
      </dsp:nvSpPr>
      <dsp:spPr>
        <a:xfrm>
          <a:off x="0" y="1892709"/>
          <a:ext cx="10132568"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5B3D2432-6EDB-9A47-8AA9-506678335742}">
      <dsp:nvSpPr>
        <dsp:cNvPr id="0" name=""/>
        <dsp:cNvSpPr/>
      </dsp:nvSpPr>
      <dsp:spPr>
        <a:xfrm rot="8100000">
          <a:off x="63327" y="436195"/>
          <a:ext cx="278376" cy="27837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B91FA-A81F-FA41-AC9E-3E5E6F5E498E}">
      <dsp:nvSpPr>
        <dsp:cNvPr id="0" name=""/>
        <dsp:cNvSpPr/>
      </dsp:nvSpPr>
      <dsp:spPr>
        <a:xfrm>
          <a:off x="94252" y="467120"/>
          <a:ext cx="216525" cy="21652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B7423B-37B2-664B-89D4-DAC8066E7061}">
      <dsp:nvSpPr>
        <dsp:cNvPr id="0" name=""/>
        <dsp:cNvSpPr/>
      </dsp:nvSpPr>
      <dsp:spPr>
        <a:xfrm>
          <a:off x="399357" y="772225"/>
          <a:ext cx="2406184" cy="112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DOPP Registration Complete</a:t>
          </a:r>
        </a:p>
        <a:p>
          <a:pPr marL="57150" lvl="1" indent="-57150" algn="l" defTabSz="488950">
            <a:lnSpc>
              <a:spcPct val="90000"/>
            </a:lnSpc>
            <a:spcBef>
              <a:spcPct val="0"/>
            </a:spcBef>
            <a:spcAft>
              <a:spcPct val="15000"/>
            </a:spcAft>
            <a:buChar char="•"/>
          </a:pPr>
          <a:r>
            <a:rPr lang="en-US" sz="1100" kern="1200"/>
            <a:t>Hyde Park, South Loop, River East, Orland Park Outpatient</a:t>
          </a:r>
        </a:p>
      </dsp:txBody>
      <dsp:txXfrm>
        <a:off x="399357" y="772225"/>
        <a:ext cx="2406184" cy="1120484"/>
      </dsp:txXfrm>
    </dsp:sp>
    <dsp:sp modelId="{5C427A78-01A9-054B-9DE1-744A3CC4D00B}">
      <dsp:nvSpPr>
        <dsp:cNvPr id="0" name=""/>
        <dsp:cNvSpPr/>
      </dsp:nvSpPr>
      <dsp:spPr>
        <a:xfrm>
          <a:off x="399357" y="378541"/>
          <a:ext cx="2406184" cy="39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Nov.–Dec. 2021</a:t>
          </a:r>
        </a:p>
      </dsp:txBody>
      <dsp:txXfrm>
        <a:off x="399357" y="378541"/>
        <a:ext cx="2406184" cy="393683"/>
      </dsp:txXfrm>
    </dsp:sp>
    <dsp:sp modelId="{1704B8C0-E679-6744-A55E-4E64E7D09A0B}">
      <dsp:nvSpPr>
        <dsp:cNvPr id="0" name=""/>
        <dsp:cNvSpPr/>
      </dsp:nvSpPr>
      <dsp:spPr>
        <a:xfrm>
          <a:off x="202515" y="772225"/>
          <a:ext cx="0" cy="11204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B9F7B0B-C7F9-AE4B-9DE0-704BB5206DE8}">
      <dsp:nvSpPr>
        <dsp:cNvPr id="0" name=""/>
        <dsp:cNvSpPr/>
      </dsp:nvSpPr>
      <dsp:spPr>
        <a:xfrm>
          <a:off x="167084" y="1857277"/>
          <a:ext cx="70863" cy="7086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9B37BE-9C1D-AC41-931F-ACD35124DB0C}">
      <dsp:nvSpPr>
        <dsp:cNvPr id="0" name=""/>
        <dsp:cNvSpPr/>
      </dsp:nvSpPr>
      <dsp:spPr>
        <a:xfrm rot="18900000">
          <a:off x="1507768" y="3070847"/>
          <a:ext cx="278376" cy="27837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2DA4B-8FDD-6B44-B859-E2D8CAA564B5}">
      <dsp:nvSpPr>
        <dsp:cNvPr id="0" name=""/>
        <dsp:cNvSpPr/>
      </dsp:nvSpPr>
      <dsp:spPr>
        <a:xfrm>
          <a:off x="1538693" y="3101772"/>
          <a:ext cx="216525" cy="21652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67C7FD-DBA1-CC41-A6BE-C91412660882}">
      <dsp:nvSpPr>
        <dsp:cNvPr id="0" name=""/>
        <dsp:cNvSpPr/>
      </dsp:nvSpPr>
      <dsp:spPr>
        <a:xfrm>
          <a:off x="1843798" y="1892709"/>
          <a:ext cx="2406184" cy="112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Narcan Distribution Protocol</a:t>
          </a:r>
        </a:p>
        <a:p>
          <a:pPr marL="0" lvl="0" indent="0" algn="l" defTabSz="622300">
            <a:lnSpc>
              <a:spcPct val="90000"/>
            </a:lnSpc>
            <a:spcBef>
              <a:spcPct val="0"/>
            </a:spcBef>
            <a:spcAft>
              <a:spcPct val="35000"/>
            </a:spcAft>
            <a:buNone/>
          </a:pPr>
          <a:r>
            <a:rPr lang="en-US" sz="1400" kern="1200" dirty="0"/>
            <a:t>Nursing/Resident education (bi-annual)</a:t>
          </a:r>
        </a:p>
      </dsp:txBody>
      <dsp:txXfrm>
        <a:off x="1843798" y="1892709"/>
        <a:ext cx="2406184" cy="1120484"/>
      </dsp:txXfrm>
    </dsp:sp>
    <dsp:sp modelId="{6814CC53-156D-244C-8464-707099F8B4A3}">
      <dsp:nvSpPr>
        <dsp:cNvPr id="0" name=""/>
        <dsp:cNvSpPr/>
      </dsp:nvSpPr>
      <dsp:spPr>
        <a:xfrm>
          <a:off x="1843798" y="3013193"/>
          <a:ext cx="2406184" cy="39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Jan. 2022</a:t>
          </a:r>
        </a:p>
      </dsp:txBody>
      <dsp:txXfrm>
        <a:off x="1843798" y="3013193"/>
        <a:ext cx="2406184" cy="393683"/>
      </dsp:txXfrm>
    </dsp:sp>
    <dsp:sp modelId="{887D9A67-D356-8E45-84B3-290F85CAAC58}">
      <dsp:nvSpPr>
        <dsp:cNvPr id="0" name=""/>
        <dsp:cNvSpPr/>
      </dsp:nvSpPr>
      <dsp:spPr>
        <a:xfrm>
          <a:off x="1646956" y="1892709"/>
          <a:ext cx="0" cy="11204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1E031CC-6E7D-7643-96F6-2899AE4E8B57}">
      <dsp:nvSpPr>
        <dsp:cNvPr id="0" name=""/>
        <dsp:cNvSpPr/>
      </dsp:nvSpPr>
      <dsp:spPr>
        <a:xfrm>
          <a:off x="1611524" y="1857277"/>
          <a:ext cx="70863" cy="7086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43AFF-517B-7F4F-9D5E-ACC4A3F56A5B}">
      <dsp:nvSpPr>
        <dsp:cNvPr id="0" name=""/>
        <dsp:cNvSpPr/>
      </dsp:nvSpPr>
      <dsp:spPr>
        <a:xfrm rot="8100000">
          <a:off x="2952208" y="436195"/>
          <a:ext cx="278376" cy="27837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8B9EA-92A0-6742-80B3-9E8DEC0DF10C}">
      <dsp:nvSpPr>
        <dsp:cNvPr id="0" name=""/>
        <dsp:cNvSpPr/>
      </dsp:nvSpPr>
      <dsp:spPr>
        <a:xfrm>
          <a:off x="2983133" y="467120"/>
          <a:ext cx="216525" cy="21652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7B0909-6F4A-D243-AE44-F1A81C88EA15}">
      <dsp:nvSpPr>
        <dsp:cNvPr id="0" name=""/>
        <dsp:cNvSpPr/>
      </dsp:nvSpPr>
      <dsp:spPr>
        <a:xfrm>
          <a:off x="3288238" y="772225"/>
          <a:ext cx="2406184" cy="112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Fentanyl Test Strips</a:t>
          </a:r>
        </a:p>
        <a:p>
          <a:pPr marL="57150" lvl="1" indent="-57150" algn="l" defTabSz="488950">
            <a:lnSpc>
              <a:spcPct val="90000"/>
            </a:lnSpc>
            <a:spcBef>
              <a:spcPct val="0"/>
            </a:spcBef>
            <a:spcAft>
              <a:spcPct val="15000"/>
            </a:spcAft>
            <a:buChar char="•"/>
          </a:pPr>
          <a:r>
            <a:rPr lang="en-US" sz="1100" kern="1200"/>
            <a:t>Hospital-wide (ED, Outpatient Med/Psych, OB)</a:t>
          </a:r>
        </a:p>
        <a:p>
          <a:pPr marL="57150" lvl="1" indent="-57150" algn="l" defTabSz="488950">
            <a:lnSpc>
              <a:spcPct val="90000"/>
            </a:lnSpc>
            <a:spcBef>
              <a:spcPct val="0"/>
            </a:spcBef>
            <a:spcAft>
              <a:spcPct val="15000"/>
            </a:spcAft>
            <a:buChar char="•"/>
          </a:pPr>
          <a:r>
            <a:rPr lang="en-US" sz="1100" kern="1200"/>
            <a:t>Protocol updated, ongoing education</a:t>
          </a:r>
        </a:p>
      </dsp:txBody>
      <dsp:txXfrm>
        <a:off x="3288238" y="772225"/>
        <a:ext cx="2406184" cy="1120484"/>
      </dsp:txXfrm>
    </dsp:sp>
    <dsp:sp modelId="{597DA62E-CD2B-D547-AA4E-083D497814EE}">
      <dsp:nvSpPr>
        <dsp:cNvPr id="0" name=""/>
        <dsp:cNvSpPr/>
      </dsp:nvSpPr>
      <dsp:spPr>
        <a:xfrm>
          <a:off x="3288238" y="378541"/>
          <a:ext cx="2406184" cy="39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Sep. 2022</a:t>
          </a:r>
        </a:p>
      </dsp:txBody>
      <dsp:txXfrm>
        <a:off x="3288238" y="378541"/>
        <a:ext cx="2406184" cy="393683"/>
      </dsp:txXfrm>
    </dsp:sp>
    <dsp:sp modelId="{48B90E0D-F7EC-B84E-90C0-0749733B6D80}">
      <dsp:nvSpPr>
        <dsp:cNvPr id="0" name=""/>
        <dsp:cNvSpPr/>
      </dsp:nvSpPr>
      <dsp:spPr>
        <a:xfrm>
          <a:off x="3091396" y="772225"/>
          <a:ext cx="0" cy="11204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78669A-A124-8641-84D4-D36C43338FAF}">
      <dsp:nvSpPr>
        <dsp:cNvPr id="0" name=""/>
        <dsp:cNvSpPr/>
      </dsp:nvSpPr>
      <dsp:spPr>
        <a:xfrm>
          <a:off x="3055279" y="1857277"/>
          <a:ext cx="70863" cy="7086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12C62-A356-EF46-ADC0-8D55F5DA2785}">
      <dsp:nvSpPr>
        <dsp:cNvPr id="0" name=""/>
        <dsp:cNvSpPr/>
      </dsp:nvSpPr>
      <dsp:spPr>
        <a:xfrm rot="18900000">
          <a:off x="4396648" y="3070847"/>
          <a:ext cx="278376" cy="27837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5CD6D2-4E76-2C4A-BA7A-2B4DA7737396}">
      <dsp:nvSpPr>
        <dsp:cNvPr id="0" name=""/>
        <dsp:cNvSpPr/>
      </dsp:nvSpPr>
      <dsp:spPr>
        <a:xfrm>
          <a:off x="4427573" y="3101772"/>
          <a:ext cx="216525" cy="21652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652461F-4341-0A45-8EE4-7FBFF92ADF59}">
      <dsp:nvSpPr>
        <dsp:cNvPr id="0" name=""/>
        <dsp:cNvSpPr/>
      </dsp:nvSpPr>
      <dsp:spPr>
        <a:xfrm>
          <a:off x="4732678" y="1892709"/>
          <a:ext cx="2406184" cy="112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t>Deploy in L&amp;D triage</a:t>
          </a:r>
        </a:p>
      </dsp:txBody>
      <dsp:txXfrm>
        <a:off x="4732678" y="1892709"/>
        <a:ext cx="2406184" cy="1120484"/>
      </dsp:txXfrm>
    </dsp:sp>
    <dsp:sp modelId="{C9D7C1A4-26E8-1A48-AEDC-53381E48DD5B}">
      <dsp:nvSpPr>
        <dsp:cNvPr id="0" name=""/>
        <dsp:cNvSpPr/>
      </dsp:nvSpPr>
      <dsp:spPr>
        <a:xfrm>
          <a:off x="4732678" y="3013193"/>
          <a:ext cx="2406184" cy="39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Nov. 2022</a:t>
          </a:r>
        </a:p>
      </dsp:txBody>
      <dsp:txXfrm>
        <a:off x="4732678" y="3013193"/>
        <a:ext cx="2406184" cy="393683"/>
      </dsp:txXfrm>
    </dsp:sp>
    <dsp:sp modelId="{4B66B224-0032-5547-B1AE-DC0C69D932D1}">
      <dsp:nvSpPr>
        <dsp:cNvPr id="0" name=""/>
        <dsp:cNvSpPr/>
      </dsp:nvSpPr>
      <dsp:spPr>
        <a:xfrm>
          <a:off x="4535836" y="1892709"/>
          <a:ext cx="0" cy="11204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3296B32-4A81-D94E-A433-F45B08801119}">
      <dsp:nvSpPr>
        <dsp:cNvPr id="0" name=""/>
        <dsp:cNvSpPr/>
      </dsp:nvSpPr>
      <dsp:spPr>
        <a:xfrm>
          <a:off x="4499719" y="1857277"/>
          <a:ext cx="70863" cy="7086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46281F-D076-4A42-B36F-D39F71308986}">
      <dsp:nvSpPr>
        <dsp:cNvPr id="0" name=""/>
        <dsp:cNvSpPr/>
      </dsp:nvSpPr>
      <dsp:spPr>
        <a:xfrm rot="8100000">
          <a:off x="5841089" y="436195"/>
          <a:ext cx="278376" cy="27837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F4515-6C17-F241-B947-DAEDF1BDCF01}">
      <dsp:nvSpPr>
        <dsp:cNvPr id="0" name=""/>
        <dsp:cNvSpPr/>
      </dsp:nvSpPr>
      <dsp:spPr>
        <a:xfrm>
          <a:off x="5872014" y="467120"/>
          <a:ext cx="216525" cy="21652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2CAE82-3199-3243-A658-8F2A74BEC7B2}">
      <dsp:nvSpPr>
        <dsp:cNvPr id="0" name=""/>
        <dsp:cNvSpPr/>
      </dsp:nvSpPr>
      <dsp:spPr>
        <a:xfrm>
          <a:off x="6177119" y="772225"/>
          <a:ext cx="2406184" cy="112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Quality Improvement Project</a:t>
          </a:r>
        </a:p>
        <a:p>
          <a:pPr marL="0" lvl="0" indent="0" algn="l" defTabSz="622300">
            <a:lnSpc>
              <a:spcPct val="90000"/>
            </a:lnSpc>
            <a:spcBef>
              <a:spcPct val="0"/>
            </a:spcBef>
            <a:spcAft>
              <a:spcPct val="35000"/>
            </a:spcAft>
            <a:buNone/>
          </a:pPr>
          <a:r>
            <a:rPr lang="en-US" sz="1400" kern="1200" dirty="0"/>
            <a:t>Ongoing Educational Improvements</a:t>
          </a:r>
        </a:p>
      </dsp:txBody>
      <dsp:txXfrm>
        <a:off x="6177119" y="772225"/>
        <a:ext cx="2406184" cy="1120484"/>
      </dsp:txXfrm>
    </dsp:sp>
    <dsp:sp modelId="{4F4FEEA3-AD41-B14E-817D-70931C62727D}">
      <dsp:nvSpPr>
        <dsp:cNvPr id="0" name=""/>
        <dsp:cNvSpPr/>
      </dsp:nvSpPr>
      <dsp:spPr>
        <a:xfrm>
          <a:off x="6177119" y="378541"/>
          <a:ext cx="2406184" cy="39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Apr. 2023</a:t>
          </a:r>
        </a:p>
      </dsp:txBody>
      <dsp:txXfrm>
        <a:off x="6177119" y="378541"/>
        <a:ext cx="2406184" cy="393683"/>
      </dsp:txXfrm>
    </dsp:sp>
    <dsp:sp modelId="{7EB145D9-96AA-184F-AC7A-6CF36C2C5039}">
      <dsp:nvSpPr>
        <dsp:cNvPr id="0" name=""/>
        <dsp:cNvSpPr/>
      </dsp:nvSpPr>
      <dsp:spPr>
        <a:xfrm>
          <a:off x="5980277" y="772225"/>
          <a:ext cx="0" cy="11204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9F0AAE0-BAF6-5F4A-B9D3-BFFBE7FFBDD6}">
      <dsp:nvSpPr>
        <dsp:cNvPr id="0" name=""/>
        <dsp:cNvSpPr/>
      </dsp:nvSpPr>
      <dsp:spPr>
        <a:xfrm>
          <a:off x="5944159" y="1857277"/>
          <a:ext cx="70863" cy="7086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C0DAF-8EA2-3C4D-B882-FCA228841163}">
      <dsp:nvSpPr>
        <dsp:cNvPr id="0" name=""/>
        <dsp:cNvSpPr/>
      </dsp:nvSpPr>
      <dsp:spPr>
        <a:xfrm rot="18900000">
          <a:off x="7285529" y="3070847"/>
          <a:ext cx="278376" cy="278376"/>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D674D-13C8-5244-A857-098B54F60DC0}">
      <dsp:nvSpPr>
        <dsp:cNvPr id="0" name=""/>
        <dsp:cNvSpPr/>
      </dsp:nvSpPr>
      <dsp:spPr>
        <a:xfrm>
          <a:off x="7316454" y="3101772"/>
          <a:ext cx="216525" cy="21652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AC8454-295C-4249-877C-343BDC4EF076}">
      <dsp:nvSpPr>
        <dsp:cNvPr id="0" name=""/>
        <dsp:cNvSpPr/>
      </dsp:nvSpPr>
      <dsp:spPr>
        <a:xfrm>
          <a:off x="7621559" y="1892709"/>
          <a:ext cx="2406184" cy="112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Sustainability</a:t>
          </a:r>
        </a:p>
      </dsp:txBody>
      <dsp:txXfrm>
        <a:off x="7621559" y="1892709"/>
        <a:ext cx="2406184" cy="1120484"/>
      </dsp:txXfrm>
    </dsp:sp>
    <dsp:sp modelId="{CC141600-EE90-C543-8515-9CEC208136AB}">
      <dsp:nvSpPr>
        <dsp:cNvPr id="0" name=""/>
        <dsp:cNvSpPr/>
      </dsp:nvSpPr>
      <dsp:spPr>
        <a:xfrm>
          <a:off x="7621559" y="3013193"/>
          <a:ext cx="2406184" cy="393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July 2023</a:t>
          </a:r>
        </a:p>
      </dsp:txBody>
      <dsp:txXfrm>
        <a:off x="7621559" y="3013193"/>
        <a:ext cx="2406184" cy="393683"/>
      </dsp:txXfrm>
    </dsp:sp>
    <dsp:sp modelId="{929B3C14-DAC5-8849-8955-B47E8F8E9846}">
      <dsp:nvSpPr>
        <dsp:cNvPr id="0" name=""/>
        <dsp:cNvSpPr/>
      </dsp:nvSpPr>
      <dsp:spPr>
        <a:xfrm>
          <a:off x="7424717" y="1892709"/>
          <a:ext cx="0" cy="11204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B444528-7743-474A-BFDC-8BEB5F5F7A74}">
      <dsp:nvSpPr>
        <dsp:cNvPr id="0" name=""/>
        <dsp:cNvSpPr/>
      </dsp:nvSpPr>
      <dsp:spPr>
        <a:xfrm>
          <a:off x="7388600" y="1857277"/>
          <a:ext cx="70863" cy="7086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6ECD6-54B9-4F94-8E14-203B91A37CF0}"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540EB-5334-4296-967C-10B4D905E33B}" type="slidenum">
              <a:rPr lang="en-US" smtClean="0"/>
              <a:t>‹#›</a:t>
            </a:fld>
            <a:endParaRPr lang="en-US"/>
          </a:p>
        </p:txBody>
      </p:sp>
    </p:spTree>
    <p:extLst>
      <p:ext uri="{BB962C8B-B14F-4D97-AF65-F5344CB8AC3E}">
        <p14:creationId xmlns:p14="http://schemas.microsoft.com/office/powerpoint/2010/main" val="80263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egacy.com/obituaries/burlingtonfreepress/obituary.aspx?n=madelyn-ellen-linsenmeir&amp;pid=19046993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05953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a:t>
            </a:r>
            <a:r>
              <a:rPr lang="en-US" baseline="0" dirty="0"/>
              <a:t> the % blue and orange to match so you can see easily which has improved the most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02353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366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0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Much of what we measure as “maternal mortality” may actually be reflecting general problems in the health of women of reproductive age and we have chosen to shine a light on it for the period of conception to 1 year postpartum?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8CD09-3ED9-45C0-A799-F9BDE69CF4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888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SHORTCUT: If she had not been pregnant, she would not have died </a:t>
            </a:r>
          </a:p>
          <a:p>
            <a:r>
              <a:rPr lang="en-US" dirty="0" err="1"/>
              <a:t>Comlications</a:t>
            </a:r>
            <a:endParaRPr lang="en-US" dirty="0"/>
          </a:p>
          <a:p>
            <a:pPr marL="365760" lvl="0" indent="-342900">
              <a:lnSpc>
                <a:spcPct val="90000"/>
              </a:lnSpc>
              <a:spcBef>
                <a:spcPts val="600"/>
              </a:spcBef>
              <a:buFont typeface="Arial" panose="020B0604020202020204" pitchFamily="34" charset="0"/>
              <a:buChar char="•"/>
            </a:pPr>
            <a:r>
              <a:rPr lang="en-US" sz="1200" dirty="0"/>
              <a:t>Increased pain directly attributable to pregnancy or postpartum events leading to use of prescribed or illicit drugs</a:t>
            </a:r>
          </a:p>
          <a:p>
            <a:pPr marL="365760" lvl="0" indent="-228600">
              <a:lnSpc>
                <a:spcPct val="90000"/>
              </a:lnSpc>
              <a:spcBef>
                <a:spcPts val="600"/>
              </a:spcBef>
              <a:buFont typeface="Arial" panose="020B0604020202020204" pitchFamily="34" charset="0"/>
              <a:buChar char="•"/>
            </a:pPr>
            <a:r>
              <a:rPr lang="en-US" sz="1200" dirty="0"/>
              <a:t>Traumatic event in pregnancy or postpartum </a:t>
            </a:r>
            <a:r>
              <a:rPr lang="en-US" sz="1200" i="1" dirty="0"/>
              <a:t>with a temporal relationship </a:t>
            </a:r>
            <a:r>
              <a:rPr lang="en-US" sz="1200" dirty="0"/>
              <a:t>to increased drug use and subsequent death </a:t>
            </a:r>
          </a:p>
          <a:p>
            <a:endParaRPr lang="en-US" dirty="0"/>
          </a:p>
          <a:p>
            <a:pPr>
              <a:lnSpc>
                <a:spcPct val="90000"/>
              </a:lnSpc>
              <a:spcAft>
                <a:spcPts val="600"/>
              </a:spcAft>
            </a:pPr>
            <a:r>
              <a:rPr lang="en-US" sz="1400" b="1" dirty="0"/>
              <a:t>Chain of events initiated by pregnancy or its management </a:t>
            </a:r>
          </a:p>
          <a:p>
            <a:pPr>
              <a:lnSpc>
                <a:spcPct val="90000"/>
              </a:lnSpc>
              <a:spcAft>
                <a:spcPts val="600"/>
              </a:spcAft>
            </a:pPr>
            <a:endParaRPr lang="en-US" sz="1100" dirty="0"/>
          </a:p>
          <a:p>
            <a:pPr marL="365760" lvl="0" indent="-342900">
              <a:lnSpc>
                <a:spcPct val="90000"/>
              </a:lnSpc>
              <a:spcAft>
                <a:spcPts val="600"/>
              </a:spcAft>
              <a:buFont typeface="Arial" panose="020B0604020202020204" pitchFamily="34" charset="0"/>
              <a:buChar char="•"/>
            </a:pPr>
            <a:r>
              <a:rPr lang="en-US" sz="1200" dirty="0"/>
              <a:t>Cessation/ taper of treatment </a:t>
            </a:r>
            <a:r>
              <a:rPr lang="en-US" sz="1200" i="1" dirty="0"/>
              <a:t>for pregnancy-related concerns </a:t>
            </a:r>
            <a:r>
              <a:rPr lang="en-US" sz="1200" dirty="0"/>
              <a:t>led to drug use and subsequent death </a:t>
            </a:r>
          </a:p>
          <a:p>
            <a:pPr marL="365760" lvl="0" indent="-342900">
              <a:lnSpc>
                <a:spcPct val="90000"/>
              </a:lnSpc>
              <a:spcAft>
                <a:spcPts val="600"/>
              </a:spcAft>
              <a:buFont typeface="Arial" panose="020B0604020202020204" pitchFamily="34" charset="0"/>
              <a:buChar char="•"/>
            </a:pPr>
            <a:r>
              <a:rPr lang="en-US" sz="1200" dirty="0"/>
              <a:t>Inability to access treatment due to pregnancy</a:t>
            </a:r>
            <a:endParaRPr lang="en-US" sz="1200" i="1" dirty="0"/>
          </a:p>
          <a:p>
            <a:pPr marL="365760" lvl="0" indent="-342900">
              <a:lnSpc>
                <a:spcPct val="90000"/>
              </a:lnSpc>
              <a:spcAft>
                <a:spcPts val="600"/>
              </a:spcAft>
              <a:buFont typeface="Arial" panose="020B0604020202020204" pitchFamily="34" charset="0"/>
              <a:buChar char="•"/>
            </a:pPr>
            <a:r>
              <a:rPr lang="en-US" sz="1200" dirty="0"/>
              <a:t>Opioids prescribed at delivery initiated, worsened, or caused relapse</a:t>
            </a:r>
            <a:endParaRPr lang="en-US" sz="1200" i="1" dirty="0"/>
          </a:p>
          <a:p>
            <a:pPr marL="365760" lvl="0" indent="-342900">
              <a:lnSpc>
                <a:spcPct val="90000"/>
              </a:lnSpc>
              <a:spcAft>
                <a:spcPts val="600"/>
              </a:spcAft>
              <a:buFont typeface="Arial" panose="020B0604020202020204" pitchFamily="34" charset="0"/>
              <a:buChar char="•"/>
            </a:pPr>
            <a:r>
              <a:rPr lang="en-US" sz="1200" dirty="0"/>
              <a:t>Recovery/stabilization achieved during pregnancy or postpartum and subsequent relapse and overdose due to decreased tolerance</a:t>
            </a:r>
          </a:p>
          <a:p>
            <a:pPr marL="365760" lvl="0" indent="-342900">
              <a:lnSpc>
                <a:spcPct val="90000"/>
              </a:lnSpc>
              <a:spcAft>
                <a:spcPts val="600"/>
              </a:spcAft>
              <a:buFont typeface="Arial" panose="020B0604020202020204" pitchFamily="34" charset="0"/>
              <a:buChar char="•"/>
            </a:pPr>
            <a:r>
              <a:rPr lang="en-US" sz="1200" dirty="0"/>
              <a:t>Exacerbation, under-treatment or delayed treatment of pre-existing condition during pregnancy </a:t>
            </a:r>
          </a:p>
          <a:p>
            <a:pPr marL="365760" lvl="0" indent="-342900">
              <a:lnSpc>
                <a:spcPct val="90000"/>
              </a:lnSpc>
              <a:spcAft>
                <a:spcPts val="600"/>
              </a:spcAft>
              <a:buFont typeface="Arial" panose="020B0604020202020204" pitchFamily="34" charset="0"/>
              <a:buChar char="•"/>
            </a:pPr>
            <a:endParaRPr lang="en-US" sz="1200" dirty="0"/>
          </a:p>
          <a:p>
            <a:pPr>
              <a:lnSpc>
                <a:spcPct val="90000"/>
              </a:lnSpc>
              <a:spcAft>
                <a:spcPts val="600"/>
              </a:spcAft>
            </a:pPr>
            <a:r>
              <a:rPr lang="en-US" sz="1400" b="1" dirty="0"/>
              <a:t>Aggravation of an unrelated condition by effects of pregnancy </a:t>
            </a:r>
          </a:p>
          <a:p>
            <a:pPr marL="285750" lvl="0" indent="-228600">
              <a:lnSpc>
                <a:spcPct val="90000"/>
              </a:lnSpc>
              <a:spcAft>
                <a:spcPts val="600"/>
              </a:spcAft>
              <a:buFont typeface="Arial" panose="020B0604020202020204" pitchFamily="34" charset="0"/>
              <a:buChar char="•"/>
            </a:pPr>
            <a:endParaRPr lang="en-US" sz="1200" dirty="0"/>
          </a:p>
          <a:p>
            <a:pPr marL="285750" lvl="0" indent="-228600">
              <a:lnSpc>
                <a:spcPct val="90000"/>
              </a:lnSpc>
              <a:spcAft>
                <a:spcPts val="600"/>
              </a:spcAft>
              <a:buFont typeface="Arial" panose="020B0604020202020204" pitchFamily="34" charset="0"/>
              <a:buChar char="•"/>
            </a:pPr>
            <a:r>
              <a:rPr lang="en-US" sz="1200" dirty="0"/>
              <a:t>Worsening of underlying/pre-existing depression, anxiety or other psychiatric condition in pregnancy or postpartum period </a:t>
            </a:r>
            <a:r>
              <a:rPr lang="en-US" sz="1200" i="1" dirty="0"/>
              <a:t>with documentation </a:t>
            </a:r>
            <a:r>
              <a:rPr lang="en-US" sz="1200" dirty="0"/>
              <a:t>that mental illness led to drug use and subsequent death </a:t>
            </a:r>
          </a:p>
          <a:p>
            <a:pPr marL="285750" lvl="0" indent="-228600">
              <a:lnSpc>
                <a:spcPct val="90000"/>
              </a:lnSpc>
              <a:spcAft>
                <a:spcPts val="600"/>
              </a:spcAft>
              <a:buFont typeface="Arial" panose="020B0604020202020204" pitchFamily="34" charset="0"/>
              <a:buChar char="•"/>
            </a:pPr>
            <a:r>
              <a:rPr lang="en-US" sz="1200" dirty="0"/>
              <a:t>Medical conditions secondary to drug use in setting of pregnancy or postpartum that may be attributable to pregnancy-related physiology and increased risk of complications</a:t>
            </a:r>
          </a:p>
          <a:p>
            <a:pPr marL="365760" lvl="0" indent="-342900">
              <a:lnSpc>
                <a:spcPct val="90000"/>
              </a:lnSpc>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866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401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include substance use disorder within mental health conditions</a:t>
            </a:r>
          </a:p>
          <a:p>
            <a:r>
              <a:rPr lang="en-US" dirty="0"/>
              <a:t>The vast majority (~90% of substance use disorder deaths have another mental health condition contributing to the death) </a:t>
            </a:r>
          </a:p>
          <a:p>
            <a:r>
              <a:rPr lang="en-US" dirty="0"/>
              <a:t>They are intertwined factors that need to be addressed together. It is also sometimes hard to tell which began first.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694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 of deaths due to substance use disorder had combined drug toxicity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328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Emergency department visits did not include visits for the death event </a:t>
            </a: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Calibri" panose="020F0502020204030204" pitchFamily="34" charset="0"/>
                <a:ea typeface="Calibri" panose="020F0502020204030204" pitchFamily="34" charset="0"/>
                <a:cs typeface="Times New Roman" panose="02020603050405020304" pitchFamily="18" charset="0"/>
              </a:rPr>
              <a:t>Of Illinois’ pregnancy-related deaths during 2015-2019</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72.8% (n=107) had at least one ED visit during pregnancy or up to one year postpartum</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53.7% (n=79) had two or more ED visits </a:t>
            </a:r>
          </a:p>
          <a:p>
            <a:r>
              <a:rPr lang="en-US" dirty="0"/>
              <a:t>There were no </a:t>
            </a:r>
          </a:p>
          <a:p>
            <a:endParaRPr lang="en-US" dirty="0"/>
          </a:p>
          <a:p>
            <a:r>
              <a:rPr lang="en-US" sz="1200" dirty="0"/>
              <a:t>Women who died from mental health conditions were more likely to visit the ED than women who died from medical </a:t>
            </a:r>
            <a:r>
              <a:rPr lang="en-US" sz="1200" dirty="0" err="1"/>
              <a:t>conditions</a:t>
            </a:r>
            <a:r>
              <a:rPr lang="en-US" dirty="0" err="1"/>
              <a:t>significant</a:t>
            </a:r>
            <a:r>
              <a:rPr lang="en-US" dirty="0"/>
              <a:t> differences by maternal age, education or weight status.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4685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Discrimination does not just mean racism</a:t>
            </a:r>
          </a:p>
          <a:p>
            <a:pPr marL="457200" lvl="1" indent="0">
              <a:buNone/>
            </a:pPr>
            <a:endParaRPr lang="en-US" dirty="0"/>
          </a:p>
          <a:p>
            <a:pPr marL="457200" lvl="1" indent="0">
              <a:buNone/>
            </a:pPr>
            <a:r>
              <a:rPr lang="en-US" dirty="0"/>
              <a:t>Obesity 12/61</a:t>
            </a:r>
          </a:p>
          <a:p>
            <a:pPr marL="457200" lvl="1" indent="0">
              <a:buNone/>
            </a:pPr>
            <a:r>
              <a:rPr lang="en-US" dirty="0"/>
              <a:t>Discrimination 30/61</a:t>
            </a:r>
          </a:p>
          <a:p>
            <a:pPr marL="457200" lvl="1" indent="0">
              <a:buNone/>
            </a:pPr>
            <a:r>
              <a:rPr lang="en-US" dirty="0"/>
              <a:t>Mental Health Conditions 29/61</a:t>
            </a:r>
          </a:p>
          <a:p>
            <a:pPr marL="457200" lvl="1" indent="0">
              <a:buNone/>
            </a:pPr>
            <a:r>
              <a:rPr lang="en-US" dirty="0"/>
              <a:t>Substance Use Disorder 26/61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68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Consider</a:t>
            </a:r>
            <a:r>
              <a:rPr lang="en-US" b="0" u="none" baseline="0" dirty="0"/>
              <a:t> removing as it can “date” the module.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Madelyn Ellen </a:t>
            </a:r>
            <a:r>
              <a:rPr lang="en-US" b="0" u="none" dirty="0" err="1"/>
              <a:t>Linsenmeir</a:t>
            </a: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https://www.legacy.com/obituaries/burlingtonfreepress/obituary.aspx?n=madelyn-ellen-linsenmeir&amp;pid=190469930</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itchFamily="34" charset="-128"/>
                <a:cs typeface="MS PGothic" charset="0"/>
              </a:rPr>
              <a:t>Anaya Rivers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https://www.philly.com/news/columnists/opioid-overdose-addiction-anaya-rivers-obituary-jenice-armstrong-20190207.html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pPr algn="l"/>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23807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Taylor was a White woman in her late teens with a history of a substance use disorder. She had a strong support network that included both her parents. She began prenatal care early in her pregnancy with an obstetrician. During her multiple prenatal care visits, there was no record of her prenatal care physician evaluating her for a substance use disorder or discussing possible treatment and recovery services. When she went to the hospital for her delivery, Taylor tested positive for multiple substances. She received social work and psychology services while in the hospital. Taylor was instructed to follow up with a therapist. She did not receive a connection to a specific provider, nor help arranging an appointment. The hospital scheduled Taylor for a general postpartum checkup with an obstetrician six weeks after delivery, but she did not attend this appointment. A couple of months after delivery, Taylor died of a drug overdose involving multiple substances, including opiates.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we learn from Taylor’s death?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 of proper screening and coordination into treatment programs for pregnant and postpartum women continues to be an issue for Illinois women. Some women attend many prenatal care visits but are not screened for substance use with a validated tool, nor referred to additional care. Despite drug use being identified at delivery, some women are not provided treatment or a direct path to substance use treatment and recovery services. Care coordination can help women navigate the health care system to obtain the care needed. Furthermore, naloxone awareness and education may be beneficial for women’s support system. All providers who care for pregnant or postpartum patients with OUD must provide naloxone counseling on overdose risk reduction and provide a naloxone prescription or point of care naloxone / Narcan kit.  Health care providers and hospitals should  educate patients with substance use disorder and their families about how and when to use naloxone.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62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63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5306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0E266-F93F-41E2-B261-90309CAD4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364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94565-E477-6F43-86E5-4E384A51B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25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94565-E477-6F43-86E5-4E384A51B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88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94565-E477-6F43-86E5-4E384A51B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332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269AA-627C-42DE-BD87-07E9A748A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501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Has your hospital signed up to participate in the DHS Drug Overdose Prevention Program (DOPP) to access Narcan for free at your hospital?</a:t>
            </a:r>
          </a:p>
          <a:p>
            <a:r>
              <a:rPr lang="en-US"/>
              <a:t>17%</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34269AA-627C-42DE-BD87-07E9A748A053}" type="slidenum">
              <a:rPr lang="en-US" smtClean="0"/>
              <a:t>77</a:t>
            </a:fld>
            <a:endParaRPr lang="en-US"/>
          </a:p>
        </p:txBody>
      </p:sp>
    </p:spTree>
    <p:extLst>
      <p:ext uri="{BB962C8B-B14F-4D97-AF65-F5344CB8AC3E}">
        <p14:creationId xmlns:p14="http://schemas.microsoft.com/office/powerpoint/2010/main" val="29307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Illinois Helpline for Opioids and Other Substances (to help navigate OUD patients to treatment and recovery services)</a:t>
            </a:r>
          </a:p>
          <a:p>
            <a:r>
              <a:rPr lang="en-US"/>
              <a:t>46%</a:t>
            </a:r>
            <a:endParaRPr lang="en-US">
              <a:cs typeface="Calibri"/>
            </a:endParaRPr>
          </a:p>
          <a:p>
            <a:r>
              <a:rPr lang="en-US"/>
              <a:t>IL </a:t>
            </a:r>
            <a:r>
              <a:rPr lang="en-US" err="1"/>
              <a:t>DocAssist</a:t>
            </a:r>
            <a:r>
              <a:rPr lang="en-US"/>
              <a:t> (warmline for free perinatal substance use technical/clinical support for providers caring for OUD patients)</a:t>
            </a:r>
            <a:endParaRPr lang="en-US">
              <a:cs typeface="Calibri"/>
            </a:endParaRPr>
          </a:p>
          <a:p>
            <a:r>
              <a:rPr lang="en-US"/>
              <a:t>49%</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34269AA-627C-42DE-BD87-07E9A748A053}" type="slidenum">
              <a:rPr lang="en-US" smtClean="0"/>
              <a:t>78</a:t>
            </a:fld>
            <a:endParaRPr lang="en-US"/>
          </a:p>
        </p:txBody>
      </p:sp>
    </p:spTree>
    <p:extLst>
      <p:ext uri="{BB962C8B-B14F-4D97-AF65-F5344CB8AC3E}">
        <p14:creationId xmlns:p14="http://schemas.microsoft.com/office/powerpoint/2010/main" val="401941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TWO really interesting findings</a:t>
            </a:r>
            <a:r>
              <a:rPr lang="en-US" baseline="0" dirty="0"/>
              <a:t> summarized on this graph.  FIRST:  The lowest time for OD was in the second and third trimester – likely when pts have the greatest interaction with medical care and resources.  A corollary to this is that the number of overdoses is similar if not higher in the first year postpartum than in the year prior to becoming pregnant.  Part of this is likely due to the absence of longitudinal support beyond </a:t>
            </a:r>
            <a:r>
              <a:rPr lang="en-US" baseline="0" dirty="0" err="1"/>
              <a:t>antepartum</a:t>
            </a:r>
            <a:r>
              <a:rPr lang="en-US" baseline="0" dirty="0"/>
              <a:t> and </a:t>
            </a:r>
            <a:r>
              <a:rPr lang="en-US" baseline="0" dirty="0" err="1"/>
              <a:t>intrapartum</a:t>
            </a:r>
            <a:r>
              <a:rPr lang="en-US" baseline="0" dirty="0"/>
              <a:t> care.  SECOND:  As you can see, the red bars indicate the number of OD events when pts are on MAT as compared to the gray bars which represent OD events not on MAT.  In brief – MAT works and saves lives.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41080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Ann's full slide of poster</a:t>
            </a:r>
          </a:p>
          <a:p>
            <a:r>
              <a:rPr lang="en-US">
                <a:cs typeface="Calibri"/>
              </a:rPr>
              <a:t>Just note the different tools</a:t>
            </a:r>
          </a:p>
        </p:txBody>
      </p:sp>
      <p:sp>
        <p:nvSpPr>
          <p:cNvPr id="4" name="Slide Number Placeholder 3"/>
          <p:cNvSpPr>
            <a:spLocks noGrp="1"/>
          </p:cNvSpPr>
          <p:nvPr>
            <p:ph type="sldNum" sz="quarter" idx="5"/>
          </p:nvPr>
        </p:nvSpPr>
        <p:spPr/>
        <p:txBody>
          <a:bodyPr/>
          <a:lstStyle/>
          <a:p>
            <a:fld id="{B34269AA-627C-42DE-BD87-07E9A748A053}" type="slidenum">
              <a:rPr lang="en-US" smtClean="0"/>
              <a:t>79</a:t>
            </a:fld>
            <a:endParaRPr lang="en-US"/>
          </a:p>
        </p:txBody>
      </p:sp>
    </p:spTree>
    <p:extLst>
      <p:ext uri="{BB962C8B-B14F-4D97-AF65-F5344CB8AC3E}">
        <p14:creationId xmlns:p14="http://schemas.microsoft.com/office/powerpoint/2010/main" val="279055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19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1849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key</a:t>
            </a:r>
            <a:r>
              <a:rPr lang="en-US" baseline="0" dirty="0"/>
              <a:t> strategies are we focused on.  Use the circle graphics as what we need to do to achieve best practice.  These are what we use in one of our posters</a:t>
            </a:r>
          </a:p>
          <a:p>
            <a:endParaRPr lang="en-US" baseline="0" dirty="0"/>
          </a:p>
          <a:p>
            <a:r>
              <a:rPr lang="en-US" baseline="0" dirty="0"/>
              <a:t>Add… Reduce stigma, close follow up &amp; warm  handoff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13262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focus up to this point is how big of a problem exists, we shouldn’t brush over how to do the work. This needs a ”Call to Action” slide after this slide.</a:t>
            </a:r>
          </a:p>
          <a:p>
            <a:endParaRPr lang="en-US"/>
          </a:p>
          <a:p>
            <a:r>
              <a:rPr lang="en-US"/>
              <a:t>Keeping your systems changes in place, </a:t>
            </a:r>
            <a:r>
              <a:rPr lang="en-US" err="1"/>
              <a:t>complicance</a:t>
            </a:r>
            <a:r>
              <a:rPr lang="en-US"/>
              <a:t> monitoring and new hire and continuing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3290-30E7-4550-8637-28CD23E7ED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42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64087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24,430 screening</a:t>
            </a:r>
          </a:p>
          <a:p>
            <a:r>
              <a:rPr lang="en-US" dirty="0"/>
              <a:t>2,666 patients</a:t>
            </a:r>
            <a:r>
              <a:rPr lang="en-US" baseline="0" dirty="0"/>
              <a:t> with OUD</a:t>
            </a:r>
          </a:p>
          <a:p>
            <a:endParaRPr lang="en-US" baseline="0" dirty="0"/>
          </a:p>
          <a:p>
            <a:r>
              <a:rPr lang="en-US" baseline="0" dirty="0"/>
              <a:t>1288 connected to MAT</a:t>
            </a:r>
          </a:p>
          <a:p>
            <a:endParaRPr lang="en-US" baseline="0" dirty="0"/>
          </a:p>
          <a:p>
            <a:r>
              <a:rPr lang="en-US" sz="1200" b="0" i="0" kern="1200" dirty="0">
                <a:solidFill>
                  <a:schemeClr val="tx1"/>
                </a:solidFill>
                <a:effectLst/>
                <a:latin typeface="+mn-lt"/>
                <a:ea typeface="+mn-ea"/>
                <a:cs typeface="+mn-cs"/>
              </a:rPr>
              <a:t>Impact of initiative, # of patients in data set, # received MAT/RTS/ # received </a:t>
            </a:r>
            <a:r>
              <a:rPr lang="en-US" sz="1200" b="0" i="0" kern="1200" dirty="0" err="1">
                <a:solidFill>
                  <a:schemeClr val="tx1"/>
                </a:solidFill>
                <a:effectLst/>
                <a:latin typeface="+mn-lt"/>
                <a:ea typeface="+mn-ea"/>
                <a:cs typeface="+mn-cs"/>
              </a:rPr>
              <a:t>Narcan</a:t>
            </a:r>
            <a:r>
              <a:rPr lang="en-US" sz="1200" b="0" i="0" kern="1200" dirty="0">
                <a:solidFill>
                  <a:schemeClr val="tx1"/>
                </a:solidFill>
                <a:effectLst/>
                <a:latin typeface="+mn-lt"/>
                <a:ea typeface="+mn-ea"/>
                <a:cs typeface="+mn-cs"/>
              </a:rPr>
              <a:t> (Show the % of patients and the # of patients this touches)</a:t>
            </a:r>
            <a:r>
              <a:rPr lang="en-US" sz="1200" b="0" i="0" kern="1200" baseline="0" dirty="0">
                <a:solidFill>
                  <a:schemeClr val="tx1"/>
                </a:solidFill>
                <a:effectLst/>
                <a:latin typeface="+mn-lt"/>
                <a:ea typeface="+mn-ea"/>
                <a:cs typeface="+mn-cs"/>
              </a:rPr>
              <a:t>, screening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69268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25014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oleObject" Target="../embeddings/oleObject1.bin"/></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3.xml"/><Relationship Id="rId7" Type="http://schemas.openxmlformats.org/officeDocument/2006/relationships/oleObject" Target="../embeddings/oleObject3.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7.jpeg"/><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6.svg"/></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73524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3350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212472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3090" name="think-cell Slide" r:id="rId4" imgW="360" imgH="360" progId="TCLayout.ActiveDocument.1">
                  <p:embed/>
                </p:oleObj>
              </mc:Choice>
              <mc:Fallback>
                <p:oleObj name="think-cell Slide" r:id="rId4" imgW="360" imgH="360" progId="TCLayout.ActiveDocument.1">
                  <p:embed/>
                  <p:pic>
                    <p:nvPicPr>
                      <p:cNvPr id="6"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7"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130" name="think-cell Slide" r:id="rId5" imgW="360" imgH="360" progId="TCLayout.ActiveDocument.1">
                  <p:embed/>
                </p:oleObj>
              </mc:Choice>
              <mc:Fallback>
                <p:oleObj name="think-cell Slide" r:id="rId5" imgW="360" imgH="360" progId="TCLayout.ActiveDocument.1">
                  <p:embed/>
                  <p:pic>
                    <p:nvPicPr>
                      <p:cNvPr id="6"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3"/>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131" name="think-cell Slide" r:id="rId7" imgW="360" imgH="360" progId="TCLayout.ActiveDocument.1">
                  <p:embed/>
                </p:oleObj>
              </mc:Choice>
              <mc:Fallback>
                <p:oleObj name="think-cell Slide" r:id="rId7" imgW="360" imgH="360" progId="TCLayout.ActiveDocument.1">
                  <p:embed/>
                  <p:pic>
                    <p:nvPicPr>
                      <p:cNvPr id="10"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620513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3828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8870716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38027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5831540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53241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029959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853668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256902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185311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676728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5344930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674389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295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16795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0031782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672630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6365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986590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692065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231237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3551915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69115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16017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744830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2431770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9983665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0867899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0934617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71525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9945339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9641976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3757201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8192982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79844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71688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063560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34332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033267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300295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456696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821154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906568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069110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0265668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8105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231390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546765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60532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2016517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30229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242957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4257308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346754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902695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888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662322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3486995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17773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6031140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378326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496177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488704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61511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7631155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1609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44064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840331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800116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38613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740310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76721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958360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32224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776854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002405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403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997858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4162116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2393204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76395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2145912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1608460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44331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294126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98932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990905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6229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187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384010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804494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44816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1596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350513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850951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186353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837830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478005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0482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46752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928450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63777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40401954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20330856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3139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3271844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41832132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5808762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21293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0011709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724224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5761984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22237742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11082262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917568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3/13/2023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4509533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3/13/2023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32674599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3/13/2023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26686767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3/13/2023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29232077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3/13/2023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7658136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3/13/2023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2705350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1297556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26378317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14613"/>
            <a:ext cx="10363200" cy="1470025"/>
          </a:xfrm>
        </p:spPr>
        <p:txBody>
          <a:bodyPr>
            <a:normAutofit/>
          </a:bodyPr>
          <a:lstStyle>
            <a:lvl1pPr>
              <a:defRPr sz="4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5867400"/>
            <a:ext cx="294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2209800"/>
            <a:ext cx="12192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76237" y="344420"/>
            <a:ext cx="5239523" cy="1624587"/>
          </a:xfrm>
          <a:prstGeom prst="rect">
            <a:avLst/>
          </a:prstGeom>
        </p:spPr>
      </p:pic>
      <p:sp>
        <p:nvSpPr>
          <p:cNvPr id="3" name="Subtitle 2"/>
          <p:cNvSpPr>
            <a:spLocks noGrp="1"/>
          </p:cNvSpPr>
          <p:nvPr>
            <p:ph type="subTitle" idx="1"/>
          </p:nvPr>
        </p:nvSpPr>
        <p:spPr>
          <a:xfrm>
            <a:off x="1828800" y="4260848"/>
            <a:ext cx="8534400" cy="1911352"/>
          </a:xfrm>
        </p:spPr>
        <p:txBody>
          <a:bodyPr>
            <a:normAutofit/>
          </a:bodyPr>
          <a:lstStyle>
            <a:lvl1pPr marL="0" indent="0" algn="ctr">
              <a:buNone/>
              <a:defRPr sz="2800" b="1">
                <a:solidFill>
                  <a:srgbClr val="6C80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431836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p:cNvSpPr/>
          <p:nvPr userDrawn="1"/>
        </p:nvSpPr>
        <p:spPr>
          <a:xfrm>
            <a:off x="304800" y="1371600"/>
            <a:ext cx="115824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794863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576768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8180106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3594893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8534471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4226312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5282899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62619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1854442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4031903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dirty="0"/>
              <a:t>Click to edit Master title style</a:t>
            </a:r>
          </a:p>
        </p:txBody>
      </p:sp>
      <p:pic>
        <p:nvPicPr>
          <p:cNvPr id="4" name="Picture 3">
            <a:extLst>
              <a:ext uri="{FF2B5EF4-FFF2-40B4-BE49-F238E27FC236}">
                <a16:creationId xmlns:a16="http://schemas.microsoft.com/office/drawing/2014/main" id="{65C0D60D-B75D-7B8F-C6AC-1B63C67EF6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5185084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5" name="Picture 4">
            <a:extLst>
              <a:ext uri="{FF2B5EF4-FFF2-40B4-BE49-F238E27FC236}">
                <a16:creationId xmlns:a16="http://schemas.microsoft.com/office/drawing/2014/main" id="{3CE64874-FB1C-3412-9A5B-C8DFCDCC9E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30699878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6" name="Picture 5">
            <a:extLst>
              <a:ext uri="{FF2B5EF4-FFF2-40B4-BE49-F238E27FC236}">
                <a16:creationId xmlns:a16="http://schemas.microsoft.com/office/drawing/2014/main" id="{FDA3DAED-72A0-551C-52E3-A2E767F5F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4562053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212816" y="6365726"/>
            <a:ext cx="481614" cy="365125"/>
          </a:xfrm>
          <a:solidFill>
            <a:srgbClr val="0C70C8"/>
          </a:solidFill>
        </p:spPr>
        <p:txBody>
          <a:bodyPr/>
          <a:lstStyle>
            <a:lvl1pPr algn="l">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9C6FCD98-7BE2-B1EE-D157-B5DE2435B6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554919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9" name="Picture 8">
            <a:extLst>
              <a:ext uri="{FF2B5EF4-FFF2-40B4-BE49-F238E27FC236}">
                <a16:creationId xmlns:a16="http://schemas.microsoft.com/office/drawing/2014/main" id="{2DCF438C-290B-7F9E-E0DB-6F9B858BD0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120704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5205859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E8044A28-B060-7365-2669-25F25138BD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6212509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5E143203-395C-84E1-586A-80047C8F96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4221491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5882540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700B3CBA-7DF0-1F49-FCA7-87BFD070EF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9170111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6869767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DA06DEF9-15AC-2754-8B08-68F485C2A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704361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8" name="Picture 7">
            <a:extLst>
              <a:ext uri="{FF2B5EF4-FFF2-40B4-BE49-F238E27FC236}">
                <a16:creationId xmlns:a16="http://schemas.microsoft.com/office/drawing/2014/main" id="{6E921691-DC0A-4074-83D3-A6A8D5F4DD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1153443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97D76386-160C-679C-19D3-F5C464EDB7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1032837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FEEFC862-62B9-6577-AC99-24F6034C14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9576320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71F6740E-1467-4AB2-3F6A-8785AD9C0E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27455480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2" name="Picture 1">
            <a:extLst>
              <a:ext uri="{FF2B5EF4-FFF2-40B4-BE49-F238E27FC236}">
                <a16:creationId xmlns:a16="http://schemas.microsoft.com/office/drawing/2014/main" id="{E7E92912-68FA-2A15-954C-242CFB346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16165689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2" name="Picture 1">
            <a:extLst>
              <a:ext uri="{FF2B5EF4-FFF2-40B4-BE49-F238E27FC236}">
                <a16:creationId xmlns:a16="http://schemas.microsoft.com/office/drawing/2014/main" id="{C4F4B7FB-97EB-9B3E-7B2F-CBC398F31D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421321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4" name="Picture 3">
            <a:extLst>
              <a:ext uri="{FF2B5EF4-FFF2-40B4-BE49-F238E27FC236}">
                <a16:creationId xmlns:a16="http://schemas.microsoft.com/office/drawing/2014/main" id="{9513CD48-E922-7B0B-65AF-1ECD6D1145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37252128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pic>
        <p:nvPicPr>
          <p:cNvPr id="7" name="Picture 6">
            <a:extLst>
              <a:ext uri="{FF2B5EF4-FFF2-40B4-BE49-F238E27FC236}">
                <a16:creationId xmlns:a16="http://schemas.microsoft.com/office/drawing/2014/main" id="{8A116884-EAB5-8177-5021-DC33F7E7D3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42228391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lide Number Placeholder 5">
            <a:extLst>
              <a:ext uri="{FF2B5EF4-FFF2-40B4-BE49-F238E27FC236}">
                <a16:creationId xmlns:a16="http://schemas.microsoft.com/office/drawing/2014/main" id="{B450017A-1BE2-2C53-A077-720B8EF4CFAB}"/>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AACDC5F5-FD3E-D434-5284-E94C689A2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6489129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9B7FA148-8284-4BC1-0189-6FA9C86B0B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1908283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Slide Number Placeholder 5">
            <a:extLst>
              <a:ext uri="{FF2B5EF4-FFF2-40B4-BE49-F238E27FC236}">
                <a16:creationId xmlns:a16="http://schemas.microsoft.com/office/drawing/2014/main" id="{1FE4ABB1-AC5E-B436-0FC8-CF9FE7100FE0}"/>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2" name="Picture 11">
            <a:extLst>
              <a:ext uri="{FF2B5EF4-FFF2-40B4-BE49-F238E27FC236}">
                <a16:creationId xmlns:a16="http://schemas.microsoft.com/office/drawing/2014/main" id="{EF990604-648F-6BD7-8F67-A649603703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1854925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8BFCA5AF-F1FF-C1D0-B3E0-71B036AFC1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2506758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97F78827-31F5-7C51-6C0F-35CA5E228FD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54262109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CA13B676-2018-84E3-2A7A-B5C984BEDE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19653660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CE6A6775-F1ED-4B70-1AE3-6A358B39BE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033012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356F7830-C8BB-DE71-86FA-3B4E5A0328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237470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1B6B4CFC-B72D-5E91-EC28-451129A5913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40873933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0" name="Picture 9">
            <a:extLst>
              <a:ext uri="{FF2B5EF4-FFF2-40B4-BE49-F238E27FC236}">
                <a16:creationId xmlns:a16="http://schemas.microsoft.com/office/drawing/2014/main" id="{4EF7BFE2-38B6-FF42-647F-D05EF3F004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4767161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5" name="Picture 4">
            <a:extLst>
              <a:ext uri="{FF2B5EF4-FFF2-40B4-BE49-F238E27FC236}">
                <a16:creationId xmlns:a16="http://schemas.microsoft.com/office/drawing/2014/main" id="{B1CBA11F-44F8-B15B-645E-6E568456FA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03187" y="671528"/>
            <a:ext cx="4878753" cy="1933649"/>
          </a:xfrm>
          <a:prstGeom prst="rect">
            <a:avLst/>
          </a:prstGeom>
        </p:spPr>
      </p:pic>
    </p:spTree>
    <p:extLst>
      <p:ext uri="{BB962C8B-B14F-4D97-AF65-F5344CB8AC3E}">
        <p14:creationId xmlns:p14="http://schemas.microsoft.com/office/powerpoint/2010/main" val="17699988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224E3C57-DE27-996D-37B9-1B5EFB8BF1E1}"/>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9" name="Picture 8">
            <a:extLst>
              <a:ext uri="{FF2B5EF4-FFF2-40B4-BE49-F238E27FC236}">
                <a16:creationId xmlns:a16="http://schemas.microsoft.com/office/drawing/2014/main" id="{BB925BB7-9773-7420-6CF6-29D925AF6C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11132" y="3669246"/>
            <a:ext cx="2268052" cy="2972185"/>
          </a:xfrm>
          <a:prstGeom prst="rect">
            <a:avLst/>
          </a:prstGeom>
        </p:spPr>
      </p:pic>
    </p:spTree>
    <p:extLst>
      <p:ext uri="{BB962C8B-B14F-4D97-AF65-F5344CB8AC3E}">
        <p14:creationId xmlns:p14="http://schemas.microsoft.com/office/powerpoint/2010/main" val="34840981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dirty="0"/>
              <a:t>Click to edit Master title style</a:t>
            </a:r>
          </a:p>
        </p:txBody>
      </p:sp>
      <p:pic>
        <p:nvPicPr>
          <p:cNvPr id="8" name="Picture 7">
            <a:extLst>
              <a:ext uri="{FF2B5EF4-FFF2-40B4-BE49-F238E27FC236}">
                <a16:creationId xmlns:a16="http://schemas.microsoft.com/office/drawing/2014/main" id="{2857C58F-F9A8-AE16-777D-A45CFCC2B98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36125" y="3669246"/>
            <a:ext cx="2268052" cy="2972185"/>
          </a:xfrm>
          <a:prstGeom prst="rect">
            <a:avLst/>
          </a:prstGeom>
        </p:spPr>
      </p:pic>
    </p:spTree>
    <p:extLst>
      <p:ext uri="{BB962C8B-B14F-4D97-AF65-F5344CB8AC3E}">
        <p14:creationId xmlns:p14="http://schemas.microsoft.com/office/powerpoint/2010/main" val="1947622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94B813DD-8E3B-1B49-2460-59E6F05B28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96999434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DF8A3FB0-8807-6745-2025-8FA31F5352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5148757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77F60D9F-16B2-3A65-77EA-92B4114D1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8702967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250E1FF2-859E-3CA9-5AAC-513A8B40AE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1435773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pic>
        <p:nvPicPr>
          <p:cNvPr id="9" name="Picture 8">
            <a:extLst>
              <a:ext uri="{FF2B5EF4-FFF2-40B4-BE49-F238E27FC236}">
                <a16:creationId xmlns:a16="http://schemas.microsoft.com/office/drawing/2014/main" id="{77349623-82E3-966A-E6BB-7F0F91A608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526532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F7371AB6-5B5B-2067-3ACC-216A19FEC2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57" y="68406"/>
            <a:ext cx="2378854" cy="942837"/>
          </a:xfrm>
          <a:prstGeom prst="rect">
            <a:avLst/>
          </a:prstGeom>
        </p:spPr>
      </p:pic>
    </p:spTree>
    <p:extLst>
      <p:ext uri="{BB962C8B-B14F-4D97-AF65-F5344CB8AC3E}">
        <p14:creationId xmlns:p14="http://schemas.microsoft.com/office/powerpoint/2010/main" val="21864669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21084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847807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50166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206296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62005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775991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91490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71447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83930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667789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90961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673700"/>
            <a:ext cx="113608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36132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44342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4EE37A-2555-1249-B3CB-AE4644E11FF1}"/>
              </a:ext>
            </a:extLst>
          </p:cNvPr>
          <p:cNvGrpSpPr/>
          <p:nvPr userDrawn="1"/>
        </p:nvGrpSpPr>
        <p:grpSpPr>
          <a:xfrm>
            <a:off x="8566409" y="0"/>
            <a:ext cx="3625591" cy="6912977"/>
            <a:chOff x="-75" y="0"/>
            <a:chExt cx="2709775" cy="5166775"/>
          </a:xfrm>
        </p:grpSpPr>
        <p:pic>
          <p:nvPicPr>
            <p:cNvPr id="17" name="Google Shape;69;p10">
              <a:extLst>
                <a:ext uri="{FF2B5EF4-FFF2-40B4-BE49-F238E27FC236}">
                  <a16:creationId xmlns:a16="http://schemas.microsoft.com/office/drawing/2014/main" id="{207745ED-C318-6048-9F76-EAB3EAC941E9}"/>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25" y="0"/>
              <a:ext cx="1698499" cy="1202801"/>
            </a:xfrm>
            <a:prstGeom prst="rect">
              <a:avLst/>
            </a:prstGeom>
            <a:noFill/>
            <a:ln>
              <a:noFill/>
            </a:ln>
          </p:spPr>
        </p:pic>
        <p:pic>
          <p:nvPicPr>
            <p:cNvPr id="18" name="Google Shape;70;p10">
              <a:extLst>
                <a:ext uri="{FF2B5EF4-FFF2-40B4-BE49-F238E27FC236}">
                  <a16:creationId xmlns:a16="http://schemas.microsoft.com/office/drawing/2014/main" id="{739C0479-1135-BF4A-82F9-950F136273C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2" y="1202800"/>
              <a:ext cx="2709673" cy="2767124"/>
            </a:xfrm>
            <a:prstGeom prst="rect">
              <a:avLst/>
            </a:prstGeom>
            <a:noFill/>
            <a:ln>
              <a:noFill/>
            </a:ln>
          </p:spPr>
        </p:pic>
        <p:pic>
          <p:nvPicPr>
            <p:cNvPr id="19" name="Google Shape;71;p10">
              <a:extLst>
                <a:ext uri="{FF2B5EF4-FFF2-40B4-BE49-F238E27FC236}">
                  <a16:creationId xmlns:a16="http://schemas.microsoft.com/office/drawing/2014/main" id="{4944A3BC-9411-9642-9970-338FEA1ED4EA}"/>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849000" y="3969925"/>
              <a:ext cx="1860700" cy="1173575"/>
            </a:xfrm>
            <a:prstGeom prst="rect">
              <a:avLst/>
            </a:prstGeom>
            <a:noFill/>
            <a:ln>
              <a:noFill/>
            </a:ln>
          </p:spPr>
        </p:pic>
        <p:pic>
          <p:nvPicPr>
            <p:cNvPr id="20" name="Google Shape;72;p10">
              <a:extLst>
                <a:ext uri="{FF2B5EF4-FFF2-40B4-BE49-F238E27FC236}">
                  <a16:creationId xmlns:a16="http://schemas.microsoft.com/office/drawing/2014/main" id="{F52A8DBA-1858-B844-8447-E50FEE16F4E8}"/>
                </a:ext>
              </a:extLst>
            </p:cNvPr>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0" y="3969925"/>
              <a:ext cx="848998" cy="1173576"/>
            </a:xfrm>
            <a:prstGeom prst="rect">
              <a:avLst/>
            </a:prstGeom>
            <a:noFill/>
            <a:ln>
              <a:noFill/>
            </a:ln>
          </p:spPr>
        </p:pic>
        <p:pic>
          <p:nvPicPr>
            <p:cNvPr id="21" name="Google Shape;73;p10">
              <a:extLst>
                <a:ext uri="{FF2B5EF4-FFF2-40B4-BE49-F238E27FC236}">
                  <a16:creationId xmlns:a16="http://schemas.microsoft.com/office/drawing/2014/main" id="{63C28906-A7CB-6642-ACB4-376415546C5E}"/>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1698525" y="0"/>
              <a:ext cx="1011174" cy="1202801"/>
            </a:xfrm>
            <a:prstGeom prst="rect">
              <a:avLst/>
            </a:prstGeom>
            <a:noFill/>
            <a:ln>
              <a:noFill/>
            </a:ln>
          </p:spPr>
        </p:pic>
        <p:sp>
          <p:nvSpPr>
            <p:cNvPr id="22" name="Google Shape;74;p10">
              <a:extLst>
                <a:ext uri="{FF2B5EF4-FFF2-40B4-BE49-F238E27FC236}">
                  <a16:creationId xmlns:a16="http://schemas.microsoft.com/office/drawing/2014/main" id="{933D4D99-6F4C-F341-96B8-CDB112CCE4BB}"/>
                </a:ext>
              </a:extLst>
            </p:cNvPr>
            <p:cNvSpPr/>
            <p:nvPr userDrawn="1"/>
          </p:nvSpPr>
          <p:spPr>
            <a:xfrm>
              <a:off x="-25" y="1202800"/>
              <a:ext cx="2709600" cy="2761200"/>
            </a:xfrm>
            <a:prstGeom prst="rect">
              <a:avLst/>
            </a:prstGeom>
            <a:solidFill>
              <a:srgbClr val="020A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5;p10">
              <a:extLst>
                <a:ext uri="{FF2B5EF4-FFF2-40B4-BE49-F238E27FC236}">
                  <a16:creationId xmlns:a16="http://schemas.microsoft.com/office/drawing/2014/main" id="{D0EEA327-0216-514F-BF1D-9AE2A6A982B7}"/>
                </a:ext>
              </a:extLst>
            </p:cNvPr>
            <p:cNvSpPr/>
            <p:nvPr userDrawn="1"/>
          </p:nvSpPr>
          <p:spPr>
            <a:xfrm>
              <a:off x="849050" y="3964075"/>
              <a:ext cx="1860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p10">
              <a:extLst>
                <a:ext uri="{FF2B5EF4-FFF2-40B4-BE49-F238E27FC236}">
                  <a16:creationId xmlns:a16="http://schemas.microsoft.com/office/drawing/2014/main" id="{AAE66833-0D2C-D247-AE10-AFF3C18B16AD}"/>
                </a:ext>
              </a:extLst>
            </p:cNvPr>
            <p:cNvSpPr/>
            <p:nvPr userDrawn="1"/>
          </p:nvSpPr>
          <p:spPr>
            <a:xfrm>
              <a:off x="1698400" y="50"/>
              <a:ext cx="10113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p10">
              <a:extLst>
                <a:ext uri="{FF2B5EF4-FFF2-40B4-BE49-F238E27FC236}">
                  <a16:creationId xmlns:a16="http://schemas.microsoft.com/office/drawing/2014/main" id="{4F413BE6-9229-A147-8C20-95C18363829C}"/>
                </a:ext>
              </a:extLst>
            </p:cNvPr>
            <p:cNvSpPr/>
            <p:nvPr userDrawn="1"/>
          </p:nvSpPr>
          <p:spPr>
            <a:xfrm>
              <a:off x="-25" y="3955350"/>
              <a:ext cx="8490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p10">
              <a:extLst>
                <a:ext uri="{FF2B5EF4-FFF2-40B4-BE49-F238E27FC236}">
                  <a16:creationId xmlns:a16="http://schemas.microsoft.com/office/drawing/2014/main" id="{D880952E-B612-1146-B54E-85258236D501}"/>
                </a:ext>
              </a:extLst>
            </p:cNvPr>
            <p:cNvSpPr/>
            <p:nvPr userDrawn="1"/>
          </p:nvSpPr>
          <p:spPr>
            <a:xfrm>
              <a:off x="-75" y="50"/>
              <a:ext cx="1698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userDrawn="1">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28108125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5688058" cy="365125"/>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5343346"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5343346"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10" name="Google Shape;83;p11">
            <a:extLst>
              <a:ext uri="{FF2B5EF4-FFF2-40B4-BE49-F238E27FC236}">
                <a16:creationId xmlns:a16="http://schemas.microsoft.com/office/drawing/2014/main" id="{10A5E4FD-6470-3C4E-A01A-AD99871A5E9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239082" y="-21124"/>
            <a:ext cx="5952864" cy="6879124"/>
          </a:xfrm>
          <a:prstGeom prst="rect">
            <a:avLst/>
          </a:prstGeom>
          <a:noFill/>
          <a:ln>
            <a:noFill/>
          </a:ln>
        </p:spPr>
      </p:pic>
      <p:sp>
        <p:nvSpPr>
          <p:cNvPr id="12" name="Google Shape;87;p11">
            <a:extLst>
              <a:ext uri="{FF2B5EF4-FFF2-40B4-BE49-F238E27FC236}">
                <a16:creationId xmlns:a16="http://schemas.microsoft.com/office/drawing/2014/main" id="{358E8E1F-D63D-F84D-B789-4E8E0F101AFE}"/>
              </a:ext>
            </a:extLst>
          </p:cNvPr>
          <p:cNvSpPr/>
          <p:nvPr userDrawn="1"/>
        </p:nvSpPr>
        <p:spPr>
          <a:xfrm>
            <a:off x="6239055" y="-21125"/>
            <a:ext cx="5952945" cy="6879125"/>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8926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8E7213-8D4D-BD41-B268-1DE14D4EF946}"/>
              </a:ext>
            </a:extLst>
          </p:cNvPr>
          <p:cNvGrpSpPr/>
          <p:nvPr userDrawn="1"/>
        </p:nvGrpSpPr>
        <p:grpSpPr>
          <a:xfrm>
            <a:off x="7711983" y="0"/>
            <a:ext cx="4480017" cy="6858000"/>
            <a:chOff x="9123600" y="0"/>
            <a:chExt cx="3068400" cy="4697100"/>
          </a:xfrm>
        </p:grpSpPr>
        <p:pic>
          <p:nvPicPr>
            <p:cNvPr id="13" name="Google Shape;99;p13">
              <a:extLst>
                <a:ext uri="{FF2B5EF4-FFF2-40B4-BE49-F238E27FC236}">
                  <a16:creationId xmlns:a16="http://schemas.microsoft.com/office/drawing/2014/main" id="{A6A3C6A9-FE58-834C-8363-78768A92793B}"/>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13950"/>
              <a:ext cx="3068298" cy="4669200"/>
            </a:xfrm>
            <a:prstGeom prst="rect">
              <a:avLst/>
            </a:prstGeom>
            <a:noFill/>
            <a:ln>
              <a:noFill/>
            </a:ln>
          </p:spPr>
        </p:pic>
        <p:sp>
          <p:nvSpPr>
            <p:cNvPr id="15" name="Google Shape;100;p13">
              <a:extLst>
                <a:ext uri="{FF2B5EF4-FFF2-40B4-BE49-F238E27FC236}">
                  <a16:creationId xmlns:a16="http://schemas.microsoft.com/office/drawing/2014/main" id="{58967A05-0D48-AA47-BC5B-6E1A61E604EA}"/>
                </a:ext>
              </a:extLst>
            </p:cNvPr>
            <p:cNvSpPr/>
            <p:nvPr userDrawn="1"/>
          </p:nvSpPr>
          <p:spPr>
            <a:xfrm>
              <a:off x="9123600" y="0"/>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0133351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79EA75-11C1-2940-B491-FA57BF05E59B}"/>
              </a:ext>
            </a:extLst>
          </p:cNvPr>
          <p:cNvGrpSpPr/>
          <p:nvPr userDrawn="1"/>
        </p:nvGrpSpPr>
        <p:grpSpPr>
          <a:xfrm>
            <a:off x="7684168" y="-8073"/>
            <a:ext cx="4507833" cy="6900582"/>
            <a:chOff x="9123600" y="-8073"/>
            <a:chExt cx="3068401" cy="4697102"/>
          </a:xfrm>
        </p:grpSpPr>
        <p:pic>
          <p:nvPicPr>
            <p:cNvPr id="16" name="Google Shape;108;p14">
              <a:extLst>
                <a:ext uri="{FF2B5EF4-FFF2-40B4-BE49-F238E27FC236}">
                  <a16:creationId xmlns:a16="http://schemas.microsoft.com/office/drawing/2014/main" id="{7AFCC63F-C581-7748-82EA-A8FB814C5966}"/>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8073"/>
              <a:ext cx="3068401" cy="4697102"/>
            </a:xfrm>
            <a:prstGeom prst="rect">
              <a:avLst/>
            </a:prstGeom>
            <a:noFill/>
            <a:ln>
              <a:noFill/>
            </a:ln>
          </p:spPr>
        </p:pic>
        <p:sp>
          <p:nvSpPr>
            <p:cNvPr id="17" name="Google Shape;112;p14">
              <a:extLst>
                <a:ext uri="{FF2B5EF4-FFF2-40B4-BE49-F238E27FC236}">
                  <a16:creationId xmlns:a16="http://schemas.microsoft.com/office/drawing/2014/main" id="{28A915FD-5977-714D-AC30-8E86EDB67417}"/>
                </a:ext>
              </a:extLst>
            </p:cNvPr>
            <p:cNvSpPr/>
            <p:nvPr userDrawn="1"/>
          </p:nvSpPr>
          <p:spPr>
            <a:xfrm>
              <a:off x="9123600" y="-8073"/>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8775712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8024449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97776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965991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0189068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5004261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92676196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0178626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83EEB3-1E60-4440-9618-0725A7A9D3DA}"/>
              </a:ext>
            </a:extLst>
          </p:cNvPr>
          <p:cNvGrpSpPr/>
          <p:nvPr userDrawn="1"/>
        </p:nvGrpSpPr>
        <p:grpSpPr>
          <a:xfrm>
            <a:off x="7583181" y="0"/>
            <a:ext cx="4608819" cy="6858000"/>
            <a:chOff x="6002100" y="0"/>
            <a:chExt cx="3141900" cy="4675200"/>
          </a:xfrm>
        </p:grpSpPr>
        <p:pic>
          <p:nvPicPr>
            <p:cNvPr id="9" name="Google Shape;153;p19">
              <a:extLst>
                <a:ext uri="{FF2B5EF4-FFF2-40B4-BE49-F238E27FC236}">
                  <a16:creationId xmlns:a16="http://schemas.microsoft.com/office/drawing/2014/main" id="{CC95C1FE-070B-EA43-9EEB-D5E21B48AE0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002100" y="0"/>
              <a:ext cx="3141898" cy="4675200"/>
            </a:xfrm>
            <a:prstGeom prst="rect">
              <a:avLst/>
            </a:prstGeom>
            <a:noFill/>
            <a:ln>
              <a:noFill/>
            </a:ln>
          </p:spPr>
        </p:pic>
        <p:sp>
          <p:nvSpPr>
            <p:cNvPr id="15" name="Google Shape;157;p19">
              <a:extLst>
                <a:ext uri="{FF2B5EF4-FFF2-40B4-BE49-F238E27FC236}">
                  <a16:creationId xmlns:a16="http://schemas.microsoft.com/office/drawing/2014/main" id="{3D22B0D3-3E22-B845-A7E1-686C2AE932CF}"/>
                </a:ext>
              </a:extLst>
            </p:cNvPr>
            <p:cNvSpPr/>
            <p:nvPr userDrawn="1"/>
          </p:nvSpPr>
          <p:spPr>
            <a:xfrm>
              <a:off x="6002100" y="0"/>
              <a:ext cx="3141900" cy="46752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37353050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opic Area General" preserve="1">
  <p:cSld name="Topic Area General">
    <p:spTree>
      <p:nvGrpSpPr>
        <p:cNvPr id="1" name="Shape 21"/>
        <p:cNvGrpSpPr/>
        <p:nvPr/>
      </p:nvGrpSpPr>
      <p:grpSpPr>
        <a:xfrm>
          <a:off x="0" y="0"/>
          <a:ext cx="0" cy="0"/>
          <a:chOff x="0" y="0"/>
          <a:chExt cx="0" cy="0"/>
        </a:xfrm>
      </p:grpSpPr>
      <p:sp>
        <p:nvSpPr>
          <p:cNvPr id="22" name="Google Shape;22;p5"/>
          <p:cNvSpPr/>
          <p:nvPr/>
        </p:nvSpPr>
        <p:spPr>
          <a:xfrm>
            <a:off x="0" y="0"/>
            <a:ext cx="12192000" cy="1604000"/>
          </a:xfrm>
          <a:prstGeom prst="rect">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415600" y="420200"/>
            <a:ext cx="36372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Montserrat Medium"/>
              <a:buNone/>
              <a:defRPr>
                <a:solidFill>
                  <a:schemeClr val="lt1"/>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415600" y="17730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6" name="Google Shape;26;p5"/>
          <p:cNvSpPr txBox="1">
            <a:spLocks noGrp="1"/>
          </p:cNvSpPr>
          <p:nvPr>
            <p:ph type="title" idx="2"/>
          </p:nvPr>
        </p:nvSpPr>
        <p:spPr>
          <a:xfrm>
            <a:off x="3848600" y="420200"/>
            <a:ext cx="81796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2800"/>
              <a:buFont typeface="Montserrat Medium"/>
              <a:buNone/>
              <a:defRPr>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939205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Overview" preserve="1">
  <p:cSld name="Overview">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4422731" y="2544151"/>
            <a:ext cx="7499200" cy="268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endParaRP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0" name="Google Shape;30;p6"/>
          <p:cNvSpPr txBox="1">
            <a:spLocks noGrp="1"/>
          </p:cNvSpPr>
          <p:nvPr>
            <p:ph type="title"/>
          </p:nvPr>
        </p:nvSpPr>
        <p:spPr>
          <a:xfrm>
            <a:off x="4338331" y="1071917"/>
            <a:ext cx="76680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3600"/>
              <a:buFont typeface="Montserrat Medium"/>
              <a:buNone/>
              <a:defRPr sz="4800">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6"/>
          <p:cNvSpPr>
            <a:spLocks noGrp="1"/>
          </p:cNvSpPr>
          <p:nvPr>
            <p:ph type="pic" idx="2"/>
          </p:nvPr>
        </p:nvSpPr>
        <p:spPr>
          <a:xfrm>
            <a:off x="-16900" y="0"/>
            <a:ext cx="4069600" cy="6874800"/>
          </a:xfrm>
          <a:prstGeom prst="rect">
            <a:avLst/>
          </a:prstGeom>
          <a:noFill/>
          <a:ln>
            <a:noFill/>
          </a:ln>
        </p:spPr>
      </p:sp>
    </p:spTree>
    <p:extLst>
      <p:ext uri="{BB962C8B-B14F-4D97-AF65-F5344CB8AC3E}">
        <p14:creationId xmlns:p14="http://schemas.microsoft.com/office/powerpoint/2010/main" val="41669935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meline v2" type="blank" preserve="1">
  <p:cSld name="Timeline v2">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7"/>
          <p:cNvSpPr/>
          <p:nvPr/>
        </p:nvSpPr>
        <p:spPr>
          <a:xfrm>
            <a:off x="7340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7"/>
          <p:cNvSpPr/>
          <p:nvPr/>
        </p:nvSpPr>
        <p:spPr>
          <a:xfrm>
            <a:off x="28788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7"/>
          <p:cNvSpPr/>
          <p:nvPr/>
        </p:nvSpPr>
        <p:spPr>
          <a:xfrm>
            <a:off x="5023600" y="2973000"/>
            <a:ext cx="2144800" cy="912000"/>
          </a:xfrm>
          <a:prstGeom prst="parallelogram">
            <a:avLst>
              <a:gd name="adj" fmla="val 2500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71684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93132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 name="Google Shape;39;p7"/>
          <p:cNvCxnSpPr/>
          <p:nvPr/>
        </p:nvCxnSpPr>
        <p:spPr>
          <a:xfrm rot="10800000" flipH="1">
            <a:off x="1806833"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0" name="Google Shape;40;p7"/>
          <p:cNvCxnSpPr/>
          <p:nvPr/>
        </p:nvCxnSpPr>
        <p:spPr>
          <a:xfrm rot="10800000" flipH="1">
            <a:off x="6087600"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1" name="Google Shape;41;p7"/>
          <p:cNvCxnSpPr/>
          <p:nvPr/>
        </p:nvCxnSpPr>
        <p:spPr>
          <a:xfrm rot="10800000" flipH="1">
            <a:off x="10368367" y="2348200"/>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2" name="Google Shape;42;p7"/>
          <p:cNvCxnSpPr/>
          <p:nvPr/>
        </p:nvCxnSpPr>
        <p:spPr>
          <a:xfrm flipH="1">
            <a:off x="3816400" y="3885000"/>
            <a:ext cx="6000" cy="674400"/>
          </a:xfrm>
          <a:prstGeom prst="straightConnector1">
            <a:avLst/>
          </a:prstGeom>
          <a:noFill/>
          <a:ln w="28575" cap="flat" cmpd="sng">
            <a:solidFill>
              <a:srgbClr val="FBB83A"/>
            </a:solidFill>
            <a:prstDash val="dash"/>
            <a:round/>
            <a:headEnd type="none" w="med" len="med"/>
            <a:tailEnd type="oval" w="med" len="med"/>
          </a:ln>
        </p:spPr>
      </p:cxnSp>
      <p:cxnSp>
        <p:nvCxnSpPr>
          <p:cNvPr id="43" name="Google Shape;43;p7"/>
          <p:cNvCxnSpPr/>
          <p:nvPr/>
        </p:nvCxnSpPr>
        <p:spPr>
          <a:xfrm flipH="1">
            <a:off x="8237800" y="3885000"/>
            <a:ext cx="6000" cy="674400"/>
          </a:xfrm>
          <a:prstGeom prst="straightConnector1">
            <a:avLst/>
          </a:prstGeom>
          <a:noFill/>
          <a:ln w="28575" cap="flat" cmpd="sng">
            <a:solidFill>
              <a:srgbClr val="FBB83A"/>
            </a:solidFill>
            <a:prstDash val="dash"/>
            <a:round/>
            <a:headEnd type="none" w="med" len="med"/>
            <a:tailEnd type="oval" w="med" len="med"/>
          </a:ln>
        </p:spPr>
      </p:cxnSp>
    </p:spTree>
    <p:extLst>
      <p:ext uri="{BB962C8B-B14F-4D97-AF65-F5344CB8AC3E}">
        <p14:creationId xmlns:p14="http://schemas.microsoft.com/office/powerpoint/2010/main" val="1705970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meline v1" preserve="1">
  <p:cSld name="Timeline v1">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6" name="Google Shape;46;p8"/>
          <p:cNvSpPr/>
          <p:nvPr/>
        </p:nvSpPr>
        <p:spPr>
          <a:xfrm>
            <a:off x="494600" y="2982800"/>
            <a:ext cx="2713200" cy="912000"/>
          </a:xfrm>
          <a:prstGeom prst="parallelogram">
            <a:avLst>
              <a:gd name="adj" fmla="val 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p:nvPr/>
        </p:nvSpPr>
        <p:spPr>
          <a:xfrm>
            <a:off x="3324468" y="2982800"/>
            <a:ext cx="2713200" cy="912000"/>
          </a:xfrm>
          <a:prstGeom prst="parallelogram">
            <a:avLst>
              <a:gd name="adj" fmla="val 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8"/>
          <p:cNvSpPr/>
          <p:nvPr/>
        </p:nvSpPr>
        <p:spPr>
          <a:xfrm>
            <a:off x="6154336" y="2982800"/>
            <a:ext cx="2713200" cy="912000"/>
          </a:xfrm>
          <a:prstGeom prst="parallelogram">
            <a:avLst>
              <a:gd name="adj" fmla="val 0"/>
            </a:avLst>
          </a:prstGeom>
          <a:solidFill>
            <a:srgbClr val="FBB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p:nvPr/>
        </p:nvSpPr>
        <p:spPr>
          <a:xfrm>
            <a:off x="8984204" y="2982800"/>
            <a:ext cx="2713200" cy="912000"/>
          </a:xfrm>
          <a:prstGeom prst="parallelogram">
            <a:avLst>
              <a:gd name="adj" fmla="val 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0" name="Google Shape;50;p8"/>
          <p:cNvCxnSpPr/>
          <p:nvPr/>
        </p:nvCxnSpPr>
        <p:spPr>
          <a:xfrm rot="10800000">
            <a:off x="514808" y="448800"/>
            <a:ext cx="0" cy="2534000"/>
          </a:xfrm>
          <a:prstGeom prst="straightConnector1">
            <a:avLst/>
          </a:prstGeom>
          <a:noFill/>
          <a:ln w="19050" cap="flat" cmpd="sng">
            <a:solidFill>
              <a:srgbClr val="0C70C8"/>
            </a:solidFill>
            <a:prstDash val="solid"/>
            <a:round/>
            <a:headEnd type="none" w="med" len="med"/>
            <a:tailEnd type="oval" w="med" len="med"/>
          </a:ln>
        </p:spPr>
      </p:cxnSp>
      <p:cxnSp>
        <p:nvCxnSpPr>
          <p:cNvPr id="51" name="Google Shape;51;p8"/>
          <p:cNvCxnSpPr/>
          <p:nvPr/>
        </p:nvCxnSpPr>
        <p:spPr>
          <a:xfrm rot="10800000">
            <a:off x="6174520" y="448800"/>
            <a:ext cx="0" cy="2534000"/>
          </a:xfrm>
          <a:prstGeom prst="straightConnector1">
            <a:avLst/>
          </a:prstGeom>
          <a:noFill/>
          <a:ln w="19050" cap="flat" cmpd="sng">
            <a:solidFill>
              <a:srgbClr val="FBB83A"/>
            </a:solidFill>
            <a:prstDash val="solid"/>
            <a:round/>
            <a:headEnd type="none" w="med" len="med"/>
            <a:tailEnd type="oval" w="med" len="med"/>
          </a:ln>
        </p:spPr>
      </p:cxnSp>
      <p:cxnSp>
        <p:nvCxnSpPr>
          <p:cNvPr id="52" name="Google Shape;52;p8"/>
          <p:cNvCxnSpPr/>
          <p:nvPr/>
        </p:nvCxnSpPr>
        <p:spPr>
          <a:xfrm>
            <a:off x="3334387" y="3894800"/>
            <a:ext cx="0" cy="2514400"/>
          </a:xfrm>
          <a:prstGeom prst="straightConnector1">
            <a:avLst/>
          </a:prstGeom>
          <a:noFill/>
          <a:ln w="19050" cap="flat" cmpd="sng">
            <a:solidFill>
              <a:srgbClr val="020A78"/>
            </a:solidFill>
            <a:prstDash val="solid"/>
            <a:round/>
            <a:headEnd type="none" w="med" len="med"/>
            <a:tailEnd type="oval" w="med" len="med"/>
          </a:ln>
        </p:spPr>
      </p:cxnSp>
      <p:cxnSp>
        <p:nvCxnSpPr>
          <p:cNvPr id="53" name="Google Shape;53;p8"/>
          <p:cNvCxnSpPr/>
          <p:nvPr/>
        </p:nvCxnSpPr>
        <p:spPr>
          <a:xfrm>
            <a:off x="8994136" y="3894800"/>
            <a:ext cx="0" cy="2514400"/>
          </a:xfrm>
          <a:prstGeom prst="straightConnector1">
            <a:avLst/>
          </a:prstGeom>
          <a:noFill/>
          <a:ln w="19050" cap="flat" cmpd="sng">
            <a:solidFill>
              <a:srgbClr val="44546A"/>
            </a:solidFill>
            <a:prstDash val="solid"/>
            <a:round/>
            <a:headEnd type="none" w="med" len="med"/>
            <a:tailEnd type="oval" w="med" len="med"/>
          </a:ln>
        </p:spPr>
      </p:cxnSp>
    </p:spTree>
    <p:extLst>
      <p:ext uri="{BB962C8B-B14F-4D97-AF65-F5344CB8AC3E}">
        <p14:creationId xmlns:p14="http://schemas.microsoft.com/office/powerpoint/2010/main" val="209082528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DE66-8334-2344-ADAB-8DEB614811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236CC09-985B-7D43-8BA6-70D8F54B5DAF}"/>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4894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1071C-74B6-0944-B671-55AA36937C0B}"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30467738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1071C-74B6-0944-B671-55AA36937C0B}"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26337367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1071C-74B6-0944-B671-55AA36937C0B}"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23383711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1071C-74B6-0944-B671-55AA36937C0B}"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30588469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1071C-74B6-0944-B671-55AA36937C0B}"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8323878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1071C-74B6-0944-B671-55AA36937C0B}"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38109407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AF1071C-74B6-0944-B671-55AA36937C0B}"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41120453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F1071C-74B6-0944-B671-55AA36937C0B}"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28338155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F1071C-74B6-0944-B671-55AA36937C0B}"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36036638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F1071C-74B6-0944-B671-55AA36937C0B}"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3477896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F1071C-74B6-0944-B671-55AA36937C0B}"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292100701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F1071C-74B6-0944-B671-55AA36937C0B}"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A1FB-779E-1147-B9E8-8E63382269BF}"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340154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F1071C-74B6-0944-B671-55AA36937C0B}"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11033133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AF1071C-74B6-0944-B671-55AA36937C0B}"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41567594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AF1071C-74B6-0944-B671-55AA36937C0B}"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395216703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1071C-74B6-0944-B671-55AA36937C0B}"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259184958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1071C-74B6-0944-B671-55AA36937C0B}"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A1FB-779E-1147-B9E8-8E63382269BF}" type="slidenum">
              <a:rPr lang="en-US" smtClean="0"/>
              <a:t>‹#›</a:t>
            </a:fld>
            <a:endParaRPr lang="en-US"/>
          </a:p>
        </p:txBody>
      </p:sp>
    </p:spTree>
    <p:extLst>
      <p:ext uri="{BB962C8B-B14F-4D97-AF65-F5344CB8AC3E}">
        <p14:creationId xmlns:p14="http://schemas.microsoft.com/office/powerpoint/2010/main" val="18799898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565277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21835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010428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2887376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567015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3733903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0242751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555416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7612510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8022215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96141691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5F9E-ECB7-7A44-A740-AD6366FBD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6EA45-AD4D-9447-8D64-05C9EC4258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587517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1238-4607-7848-8179-E273829DE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CD427-EB04-F34E-A4AA-14F63B4FBC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87E8-E7C8-D54D-8B4A-EF73B8113AD5}"/>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5" name="Footer Placeholder 4">
            <a:extLst>
              <a:ext uri="{FF2B5EF4-FFF2-40B4-BE49-F238E27FC236}">
                <a16:creationId xmlns:a16="http://schemas.microsoft.com/office/drawing/2014/main" id="{5268C342-BF83-284A-8E99-8DF2C06992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62E800-3AC4-B64A-89F5-FD48848C8DED}"/>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495141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0E51-0CD2-1B4C-B053-1E1CE9930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A1EC8-30D8-E744-A183-226FD46929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73E4E5-B88F-7646-8623-FF2609AD274B}"/>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5" name="Footer Placeholder 4">
            <a:extLst>
              <a:ext uri="{FF2B5EF4-FFF2-40B4-BE49-F238E27FC236}">
                <a16:creationId xmlns:a16="http://schemas.microsoft.com/office/drawing/2014/main" id="{214FD5F3-BCCE-1D4F-B0EC-1A76DCB161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CCA5BB-34DE-2047-A2A7-AF9802A643EA}"/>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5124213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175E-562F-9D46-8844-5CDC0D5CA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D1AA3-8A3B-8349-99FB-DD249BC3F5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974AD-9B71-B445-A7C8-94D71DAE91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D0B189-F746-1C45-8FC8-6136EFD4E594}"/>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6" name="Footer Placeholder 5">
            <a:extLst>
              <a:ext uri="{FF2B5EF4-FFF2-40B4-BE49-F238E27FC236}">
                <a16:creationId xmlns:a16="http://schemas.microsoft.com/office/drawing/2014/main" id="{7EB640AB-325C-BC48-B02C-C004109C1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9931EA8-A621-C541-9CD5-FB9003E41664}"/>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86600528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9F78-DC58-6947-93D1-97F6810DD3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13FDEB-3992-164A-838A-CBC0D1467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B8B9C5-588D-5840-87EC-71E4DF9FB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4709A-5824-A64A-BA20-586791FD2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94DFE-2312-D340-A2E7-56B4B3539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14AB5D-015D-6B4B-BF48-15E0BCEAC401}"/>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8" name="Footer Placeholder 7">
            <a:extLst>
              <a:ext uri="{FF2B5EF4-FFF2-40B4-BE49-F238E27FC236}">
                <a16:creationId xmlns:a16="http://schemas.microsoft.com/office/drawing/2014/main" id="{4A6F33FA-15DD-1840-B900-FCB559263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717610-6443-D844-99CD-FA5A26421869}"/>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8163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ED6C-F9A8-924E-90EE-AE6CEFDA1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31B650-3F67-5041-A32F-590D37052FC3}"/>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4" name="Footer Placeholder 3">
            <a:extLst>
              <a:ext uri="{FF2B5EF4-FFF2-40B4-BE49-F238E27FC236}">
                <a16:creationId xmlns:a16="http://schemas.microsoft.com/office/drawing/2014/main" id="{F5B12422-CAAF-1546-9AA0-5A6FFC20D3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63445-B065-BD47-86CC-0E304C285886}"/>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40671450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C96F5-DCDC-A941-857F-684A14FC8D94}"/>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3" name="Footer Placeholder 2">
            <a:extLst>
              <a:ext uri="{FF2B5EF4-FFF2-40B4-BE49-F238E27FC236}">
                <a16:creationId xmlns:a16="http://schemas.microsoft.com/office/drawing/2014/main" id="{85D36845-B775-8146-BDBD-61DED501C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DACCE1-6D54-6E47-B846-934F9A404361}"/>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5360367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508D-F118-4F4D-9847-4297B48DE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4095A2-335F-6D41-B0DA-59C5B93513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F7CA07-1555-0D4E-A28A-1550D3BB9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273AE-90BF-9C48-961D-9949338ED338}"/>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6" name="Footer Placeholder 5">
            <a:extLst>
              <a:ext uri="{FF2B5EF4-FFF2-40B4-BE49-F238E27FC236}">
                <a16:creationId xmlns:a16="http://schemas.microsoft.com/office/drawing/2014/main" id="{8723EF4E-9031-D447-A301-36363F2FE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B6419C-400C-BC49-9A1A-2AD890CA6247}"/>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426610087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7524-725A-DE4B-8328-D877B2307B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46D211-6250-EA46-8069-AF3F4BD90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2D8F98-5D55-FF4A-8DE2-B1C10FFFE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FA89D-9C61-6848-AC85-94FAA802C6F6}"/>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6" name="Footer Placeholder 5">
            <a:extLst>
              <a:ext uri="{FF2B5EF4-FFF2-40B4-BE49-F238E27FC236}">
                <a16:creationId xmlns:a16="http://schemas.microsoft.com/office/drawing/2014/main" id="{F3587C30-4B0F-C44F-9D0E-7D4474066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10D052-AC99-6E49-8778-1198327D401C}"/>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78435194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7B04-375C-834B-B72B-6FF2DBA94F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E07EAD-CF16-9546-9B22-EBA1393737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ACDD9-D7FD-E148-8275-69E003543A9C}"/>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5" name="Footer Placeholder 4">
            <a:extLst>
              <a:ext uri="{FF2B5EF4-FFF2-40B4-BE49-F238E27FC236}">
                <a16:creationId xmlns:a16="http://schemas.microsoft.com/office/drawing/2014/main" id="{07934595-57AF-444B-9CEB-C34DCCE02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B0DA41-3671-4C4F-BC3F-E3A56B20A997}"/>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30691094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C6B42-AB53-614C-8974-81701576BE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DCF6E6-5268-4C45-85EA-D2E1C55099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1989F-3265-C74E-B711-437FE3F36E89}"/>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3/13/2023</a:t>
            </a:fld>
            <a:endParaRPr lang="en-US"/>
          </a:p>
        </p:txBody>
      </p:sp>
      <p:sp>
        <p:nvSpPr>
          <p:cNvPr id="5" name="Footer Placeholder 4">
            <a:extLst>
              <a:ext uri="{FF2B5EF4-FFF2-40B4-BE49-F238E27FC236}">
                <a16:creationId xmlns:a16="http://schemas.microsoft.com/office/drawing/2014/main" id="{668C6223-A4A9-7B4E-980D-E2705B119F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9E44F3-7288-1F49-9692-D2D98F521741}"/>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14966570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7FD12B-DF96-4AF3-B45B-C25999091A07}"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5D1D4-CFBA-4D69-88C5-5189434956BE}" type="slidenum">
              <a:rPr lang="en-US" altLang="en-US"/>
              <a:pPr>
                <a:defRPr/>
              </a:pPr>
              <a:t>‹#›</a:t>
            </a:fld>
            <a:endParaRPr lang="en-US" altLang="en-US"/>
          </a:p>
        </p:txBody>
      </p:sp>
    </p:spTree>
    <p:extLst>
      <p:ext uri="{BB962C8B-B14F-4D97-AF65-F5344CB8AC3E}">
        <p14:creationId xmlns:p14="http://schemas.microsoft.com/office/powerpoint/2010/main" val="709770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33725-9154-40BF-BA7F-294E1D9E6DAF}"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3FB9AE-24D3-4C48-89D7-F27312A09585}" type="slidenum">
              <a:rPr lang="en-US" altLang="en-US"/>
              <a:pPr>
                <a:defRPr/>
              </a:pPr>
              <a:t>‹#›</a:t>
            </a:fld>
            <a:endParaRPr lang="en-US" altLang="en-US"/>
          </a:p>
        </p:txBody>
      </p:sp>
    </p:spTree>
    <p:extLst>
      <p:ext uri="{BB962C8B-B14F-4D97-AF65-F5344CB8AC3E}">
        <p14:creationId xmlns:p14="http://schemas.microsoft.com/office/powerpoint/2010/main" val="13729886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8376B3-DC68-498A-BF48-DE345719D547}"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0E43AD-3157-4D4B-A063-01E24C8A3D79}" type="slidenum">
              <a:rPr lang="en-US" altLang="en-US"/>
              <a:pPr>
                <a:defRPr/>
              </a:pPr>
              <a:t>‹#›</a:t>
            </a:fld>
            <a:endParaRPr lang="en-US" altLang="en-US"/>
          </a:p>
        </p:txBody>
      </p:sp>
    </p:spTree>
    <p:extLst>
      <p:ext uri="{BB962C8B-B14F-4D97-AF65-F5344CB8AC3E}">
        <p14:creationId xmlns:p14="http://schemas.microsoft.com/office/powerpoint/2010/main" val="1442419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D35F7F-ADF3-417B-8838-71ADA6779510}" type="datetime1">
              <a:rPr lang="en-US" altLang="ja-JP"/>
              <a:pPr>
                <a:defRPr/>
              </a:pPr>
              <a:t>3/13/2023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591786-828C-4568-8421-F13C0AB41C18}" type="slidenum">
              <a:rPr lang="en-US" altLang="en-US"/>
              <a:pPr>
                <a:defRPr/>
              </a:pPr>
              <a:t>‹#›</a:t>
            </a:fld>
            <a:endParaRPr lang="en-US" altLang="en-US"/>
          </a:p>
        </p:txBody>
      </p:sp>
    </p:spTree>
    <p:extLst>
      <p:ext uri="{BB962C8B-B14F-4D97-AF65-F5344CB8AC3E}">
        <p14:creationId xmlns:p14="http://schemas.microsoft.com/office/powerpoint/2010/main" val="9611323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CB2423-C825-46EB-808A-84E33B12A968}" type="datetime1">
              <a:rPr lang="en-US" altLang="ja-JP"/>
              <a:pPr>
                <a:defRPr/>
              </a:pPr>
              <a:t>3/13/2023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3687CE-B013-4A37-9A7A-8B9DE7CFFCA4}" type="slidenum">
              <a:rPr lang="en-US" altLang="en-US"/>
              <a:pPr>
                <a:defRPr/>
              </a:pPr>
              <a:t>‹#›</a:t>
            </a:fld>
            <a:endParaRPr lang="en-US" altLang="en-US"/>
          </a:p>
        </p:txBody>
      </p:sp>
    </p:spTree>
    <p:extLst>
      <p:ext uri="{BB962C8B-B14F-4D97-AF65-F5344CB8AC3E}">
        <p14:creationId xmlns:p14="http://schemas.microsoft.com/office/powerpoint/2010/main" val="32301125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DC758C7-FE26-4AE2-A752-81288271426F}" type="datetime1">
              <a:rPr lang="en-US" altLang="ja-JP"/>
              <a:pPr>
                <a:defRPr/>
              </a:pPr>
              <a:t>3/13/2023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6771844-944E-4C9D-BAA9-E5E83C9780BA}" type="slidenum">
              <a:rPr lang="en-US" altLang="en-US"/>
              <a:pPr>
                <a:defRPr/>
              </a:pPr>
              <a:t>‹#›</a:t>
            </a:fld>
            <a:endParaRPr lang="en-US" altLang="en-US"/>
          </a:p>
        </p:txBody>
      </p:sp>
    </p:spTree>
    <p:extLst>
      <p:ext uri="{BB962C8B-B14F-4D97-AF65-F5344CB8AC3E}">
        <p14:creationId xmlns:p14="http://schemas.microsoft.com/office/powerpoint/2010/main" val="2637116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6D07B8-3539-43B3-A1DA-B39505178374}" type="datetime1">
              <a:rPr lang="en-US" altLang="ja-JP"/>
              <a:pPr>
                <a:defRPr/>
              </a:pPr>
              <a:t>3/13/2023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2D1100-950A-48B3-866A-81D8172B1AEA}" type="slidenum">
              <a:rPr lang="en-US" altLang="en-US"/>
              <a:pPr>
                <a:defRPr/>
              </a:pPr>
              <a:t>‹#›</a:t>
            </a:fld>
            <a:endParaRPr lang="en-US" altLang="en-US"/>
          </a:p>
        </p:txBody>
      </p:sp>
    </p:spTree>
    <p:extLst>
      <p:ext uri="{BB962C8B-B14F-4D97-AF65-F5344CB8AC3E}">
        <p14:creationId xmlns:p14="http://schemas.microsoft.com/office/powerpoint/2010/main" val="2631635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6E9728-0578-4B54-8DDD-2DA9AAAB9E3D}" type="datetime1">
              <a:rPr lang="en-US" altLang="ja-JP"/>
              <a:pPr>
                <a:defRPr/>
              </a:pPr>
              <a:t>3/13/2023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CC96D-601D-4208-AA0E-DE3C0EF053E0}" type="slidenum">
              <a:rPr lang="en-US" altLang="en-US"/>
              <a:pPr>
                <a:defRPr/>
              </a:pPr>
              <a:t>‹#›</a:t>
            </a:fld>
            <a:endParaRPr lang="en-US" altLang="en-US"/>
          </a:p>
        </p:txBody>
      </p:sp>
    </p:spTree>
    <p:extLst>
      <p:ext uri="{BB962C8B-B14F-4D97-AF65-F5344CB8AC3E}">
        <p14:creationId xmlns:p14="http://schemas.microsoft.com/office/powerpoint/2010/main" val="5340762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2ED7C9D-84C6-490F-9793-B0FCAA804F03}" type="datetime1">
              <a:rPr lang="en-US" altLang="ja-JP"/>
              <a:pPr>
                <a:defRPr/>
              </a:pPr>
              <a:t>3/13/2023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D9063E2-CD4B-4325-91AC-A18B773D48B4}" type="slidenum">
              <a:rPr lang="en-US" altLang="en-US"/>
              <a:pPr>
                <a:defRPr/>
              </a:pPr>
              <a:t>‹#›</a:t>
            </a:fld>
            <a:endParaRPr lang="en-US" altLang="en-US"/>
          </a:p>
        </p:txBody>
      </p:sp>
    </p:spTree>
    <p:extLst>
      <p:ext uri="{BB962C8B-B14F-4D97-AF65-F5344CB8AC3E}">
        <p14:creationId xmlns:p14="http://schemas.microsoft.com/office/powerpoint/2010/main" val="6218791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4389F-C7F2-4D56-AC6E-4922AB318687}"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3DED58-8D78-4634-B342-DC2D26B479A2}" type="slidenum">
              <a:rPr lang="en-US" altLang="en-US"/>
              <a:pPr>
                <a:defRPr/>
              </a:pPr>
              <a:t>‹#›</a:t>
            </a:fld>
            <a:endParaRPr lang="en-US" altLang="en-US"/>
          </a:p>
        </p:txBody>
      </p:sp>
    </p:spTree>
    <p:extLst>
      <p:ext uri="{BB962C8B-B14F-4D97-AF65-F5344CB8AC3E}">
        <p14:creationId xmlns:p14="http://schemas.microsoft.com/office/powerpoint/2010/main" val="5772342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8300FE-E906-4F73-9F14-6884FAB051CB}" type="datetime1">
              <a:rPr lang="en-US" altLang="ja-JP"/>
              <a:pPr>
                <a:defRPr/>
              </a:pPr>
              <a:t>3/13/2023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022DCA-71C8-4D15-9980-EE33069D351A}" type="slidenum">
              <a:rPr lang="en-US" altLang="en-US"/>
              <a:pPr>
                <a:defRPr/>
              </a:pPr>
              <a:t>‹#›</a:t>
            </a:fld>
            <a:endParaRPr lang="en-US" altLang="en-US"/>
          </a:p>
        </p:txBody>
      </p:sp>
    </p:spTree>
    <p:extLst>
      <p:ext uri="{BB962C8B-B14F-4D97-AF65-F5344CB8AC3E}">
        <p14:creationId xmlns:p14="http://schemas.microsoft.com/office/powerpoint/2010/main" val="429228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85725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21943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65423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819134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42409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19861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173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theme" Target="../theme/theme11.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theme" Target="../theme/theme1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image" Target="../media/image52.png"/><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1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image" Target="../media/image56.png"/><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1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26.jpe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15.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76" Type="http://schemas.openxmlformats.org/officeDocument/2006/relationships/slideLayout" Target="../slideLayouts/slideLayout98.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92" Type="http://schemas.openxmlformats.org/officeDocument/2006/relationships/slideLayout" Target="../slideLayouts/slideLayout114.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87" Type="http://schemas.openxmlformats.org/officeDocument/2006/relationships/slideLayout" Target="../slideLayouts/slideLayout109.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90" Type="http://schemas.openxmlformats.org/officeDocument/2006/relationships/slideLayout" Target="../slideLayouts/slideLayout112.xml"/><Relationship Id="rId95" Type="http://schemas.openxmlformats.org/officeDocument/2006/relationships/slideLayout" Target="../slideLayouts/slideLayout117.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93" Type="http://schemas.openxmlformats.org/officeDocument/2006/relationships/slideLayout" Target="../slideLayouts/slideLayout115.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slideLayout" Target="../slideLayouts/slideLayout113.xml"/><Relationship Id="rId9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94" Type="http://schemas.openxmlformats.org/officeDocument/2006/relationships/slideLayout" Target="../slideLayouts/slideLayout116.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50" Type="http://schemas.openxmlformats.org/officeDocument/2006/relationships/slideLayout" Target="../slideLayouts/slideLayout178.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41" Type="http://schemas.openxmlformats.org/officeDocument/2006/relationships/slideLayout" Target="../slideLayouts/slideLayout169.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theme" Target="../theme/theme5.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8" Type="http://schemas.openxmlformats.org/officeDocument/2006/relationships/slideLayout" Target="../slideLayouts/slideLayout136.xml"/><Relationship Id="rId51" Type="http://schemas.openxmlformats.org/officeDocument/2006/relationships/slideLayout" Target="../slideLayouts/slideLayout1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9" Type="http://schemas.openxmlformats.org/officeDocument/2006/relationships/slideLayout" Target="../slideLayouts/slideLayout218.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34" Type="http://schemas.openxmlformats.org/officeDocument/2006/relationships/slideLayout" Target="../slideLayouts/slideLayout213.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slideLayout" Target="../slideLayouts/slideLayout212.xml"/><Relationship Id="rId38" Type="http://schemas.openxmlformats.org/officeDocument/2006/relationships/slideLayout" Target="../slideLayouts/slideLayout217.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41" Type="http://schemas.openxmlformats.org/officeDocument/2006/relationships/theme" Target="../theme/theme6.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slideLayout" Target="../slideLayouts/slideLayout211.xml"/><Relationship Id="rId37" Type="http://schemas.openxmlformats.org/officeDocument/2006/relationships/slideLayout" Target="../slideLayouts/slideLayout216.xml"/><Relationship Id="rId40" Type="http://schemas.openxmlformats.org/officeDocument/2006/relationships/slideLayout" Target="../slideLayouts/slideLayout219.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36" Type="http://schemas.openxmlformats.org/officeDocument/2006/relationships/slideLayout" Target="../slideLayouts/slideLayout215.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slideLayout" Target="../slideLayouts/slideLayout210.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35" Type="http://schemas.openxmlformats.org/officeDocument/2006/relationships/slideLayout" Target="../slideLayouts/slideLayout2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6.jpe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7.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27.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theme" Target="../theme/theme9.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2709847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89782644"/>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6475205"/>
      </p:ext>
    </p:extLst>
  </p:cSld>
  <p:clrMap bg1="lt1" tx1="dk1" bg2="dk2" tx2="lt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 id="2147484631" r:id="rId12"/>
    <p:sldLayoutId id="2147484632" r:id="rId13"/>
    <p:sldLayoutId id="2147484633" r:id="rId14"/>
    <p:sldLayoutId id="2147484634" r:id="rId15"/>
    <p:sldLayoutId id="214748463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AF1071C-74B6-0944-B671-55AA36937C0B}" type="datetimeFigureOut">
              <a:rPr lang="en-US" smtClean="0"/>
              <a:t>3/13/2023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5538A1FB-779E-1147-B9E8-8E63382269BF}" type="slidenum">
              <a:rPr lang="en-US" smtClean="0"/>
              <a:t>‹#›</a:t>
            </a:fld>
            <a:endParaRPr lang="en-US"/>
          </a:p>
        </p:txBody>
      </p:sp>
    </p:spTree>
    <p:extLst>
      <p:ext uri="{BB962C8B-B14F-4D97-AF65-F5344CB8AC3E}">
        <p14:creationId xmlns:p14="http://schemas.microsoft.com/office/powerpoint/2010/main" val="3078241505"/>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 id="2147484650" r:id="rId14"/>
    <p:sldLayoutId id="2147484651" r:id="rId15"/>
    <p:sldLayoutId id="2147484652" r:id="rId16"/>
    <p:sldLayoutId id="214748465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2711102956"/>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4D7AC-0C1E-A445-8535-A391B0BBD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D9D3C-82BE-4E4E-B92F-9EEDDB378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0C3E3D1-47A1-DF42-AC9E-EAE9C091020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718" y="6212209"/>
            <a:ext cx="3812248" cy="645791"/>
          </a:xfrm>
          <a:prstGeom prst="rect">
            <a:avLst/>
          </a:prstGeom>
        </p:spPr>
      </p:pic>
      <p:sp>
        <p:nvSpPr>
          <p:cNvPr id="9" name="Rectangle 8">
            <a:extLst>
              <a:ext uri="{FF2B5EF4-FFF2-40B4-BE49-F238E27FC236}">
                <a16:creationId xmlns:a16="http://schemas.microsoft.com/office/drawing/2014/main" id="{8D45E4AC-6074-E348-965C-2E0F2A58BFE6}"/>
              </a:ext>
            </a:extLst>
          </p:cNvPr>
          <p:cNvSpPr/>
          <p:nvPr userDrawn="1"/>
        </p:nvSpPr>
        <p:spPr>
          <a:xfrm>
            <a:off x="3818967" y="6212208"/>
            <a:ext cx="8366316" cy="645791"/>
          </a:xfrm>
          <a:prstGeom prst="rect">
            <a:avLst/>
          </a:prstGeom>
          <a:solidFill>
            <a:srgbClr val="95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7905133"/>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8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CC2EEBCD-C85F-49C7-9299-C608727CE646}" type="datetime1">
              <a:rPr lang="en-US" altLang="ja-JP">
                <a:ea typeface="ＭＳ Ｐゴシック"/>
              </a:rPr>
              <a:pPr>
                <a:defRPr/>
              </a:pPr>
              <a:t>3/13/2023</a:t>
            </a:fld>
            <a:endParaRPr lang="en-US" altLang="en-US"/>
          </a:p>
        </p:txBody>
      </p:sp>
      <p:sp>
        <p:nvSpPr>
          <p:cNvPr id="5" name="Footer Placeholder 4"/>
          <p:cNvSpPr>
            <a:spLocks noGrp="1"/>
          </p:cNvSpPr>
          <p:nvPr>
            <p:ph type="ftr" sz="quarter" idx="3"/>
          </p:nvPr>
        </p:nvSpPr>
        <p:spPr>
          <a:xfrm>
            <a:off x="4165600" y="635638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a:defRPr/>
            </a:pPr>
            <a:fld id="{1833C41F-4510-4A9C-B3A5-F8BC93249DDE}" type="slidenum">
              <a:rPr lang="en-US" altLang="en-US">
                <a:cs typeface="Arial" pitchFamily="34" charset="0"/>
              </a:rPr>
              <a:pPr>
                <a:defRPr/>
              </a:pPr>
              <a:t>‹#›</a:t>
            </a:fld>
            <a:endParaRPr lang="en-US" altLang="en-US">
              <a:cs typeface="Arial" pitchFamily="34" charset="0"/>
            </a:endParaRPr>
          </a:p>
        </p:txBody>
      </p:sp>
    </p:spTree>
    <p:extLst>
      <p:ext uri="{BB962C8B-B14F-4D97-AF65-F5344CB8AC3E}">
        <p14:creationId xmlns:p14="http://schemas.microsoft.com/office/powerpoint/2010/main" val="217743540"/>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521776840"/>
      </p:ext>
    </p:extLst>
  </p:cSld>
  <p:clrMap bg1="lt1" tx1="dk1" bg2="lt2" tx2="dk2" accent1="accent1" accent2="accent2" accent3="accent3" accent4="accent4" accent5="accent5" accent6="accent6" hlink="hlink" folHlink="folHlink"/>
  <p:sldLayoutIdLst>
    <p:sldLayoutId id="2147483808" r:id="rId1"/>
    <p:sldLayoutId id="2147484380" r:id="rId2"/>
    <p:sldLayoutId id="2147484381" r:id="rId3"/>
    <p:sldLayoutId id="2147484382" r:id="rId4"/>
    <p:sldLayoutId id="2147483812" r:id="rId5"/>
    <p:sldLayoutId id="2147484397" r:id="rId6"/>
    <p:sldLayoutId id="2147484398" r:id="rId7"/>
    <p:sldLayoutId id="2147484399" r:id="rId8"/>
    <p:sldLayoutId id="2147484400" r:id="rId9"/>
    <p:sldLayoutId id="2147484383" r:id="rId10"/>
    <p:sldLayoutId id="2147483818"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943894717"/>
      </p:ext>
    </p:extLst>
  </p:cSld>
  <p:clrMap bg1="lt1" tx1="dk1" bg2="lt2" tx2="dk2" accent1="accent1" accent2="accent2" accent3="accent3" accent4="accent4" accent5="accent5" accent6="accent6" hlink="hlink" folHlink="folHlink"/>
  <p:sldLayoutIdLst>
    <p:sldLayoutId id="2147484384" r:id="rId1"/>
    <p:sldLayoutId id="2147483834" r:id="rId2"/>
    <p:sldLayoutId id="2147484385" r:id="rId3"/>
    <p:sldLayoutId id="2147483836" r:id="rId4"/>
    <p:sldLayoutId id="2147484387" r:id="rId5"/>
    <p:sldLayoutId id="2147484388" r:id="rId6"/>
    <p:sldLayoutId id="2147484389" r:id="rId7"/>
    <p:sldLayoutId id="2147484390" r:id="rId8"/>
    <p:sldLayoutId id="2147484391" r:id="rId9"/>
    <p:sldLayoutId id="2147484392" r:id="rId10"/>
    <p:sldLayoutId id="2147484269" r:id="rId11"/>
    <p:sldLayoutId id="2147484270" r:id="rId12"/>
    <p:sldLayoutId id="2147484271" r:id="rId13"/>
    <p:sldLayoutId id="2147484219" r:id="rId14"/>
    <p:sldLayoutId id="2147484220" r:id="rId15"/>
    <p:sldLayoutId id="2147484272" r:id="rId16"/>
    <p:sldLayoutId id="2147484273" r:id="rId17"/>
    <p:sldLayoutId id="2147484274" r:id="rId18"/>
    <p:sldLayoutId id="2147484275" r:id="rId19"/>
    <p:sldLayoutId id="2147484276" r:id="rId20"/>
    <p:sldLayoutId id="2147484277" r:id="rId21"/>
    <p:sldLayoutId id="2147484238" r:id="rId22"/>
    <p:sldLayoutId id="2147484278" r:id="rId23"/>
    <p:sldLayoutId id="2147484221" r:id="rId24"/>
    <p:sldLayoutId id="2147484279" r:id="rId25"/>
    <p:sldLayoutId id="2147484280" r:id="rId26"/>
    <p:sldLayoutId id="2147484281" r:id="rId27"/>
    <p:sldLayoutId id="2147484282" r:id="rId28"/>
    <p:sldLayoutId id="2147484283" r:id="rId29"/>
    <p:sldLayoutId id="2147484237" r:id="rId30"/>
    <p:sldLayoutId id="2147484284" r:id="rId31"/>
    <p:sldLayoutId id="2147483735" r:id="rId32"/>
    <p:sldLayoutId id="2147484200" r:id="rId33"/>
    <p:sldLayoutId id="2147483741" r:id="rId34"/>
    <p:sldLayoutId id="2147484202" r:id="rId35"/>
    <p:sldLayoutId id="2147484203" r:id="rId36"/>
    <p:sldLayoutId id="2147484204" r:id="rId37"/>
    <p:sldLayoutId id="2147484205" r:id="rId38"/>
    <p:sldLayoutId id="2147484206" r:id="rId39"/>
    <p:sldLayoutId id="2147483736" r:id="rId40"/>
    <p:sldLayoutId id="2147484208" r:id="rId41"/>
    <p:sldLayoutId id="2147484363" r:id="rId42"/>
    <p:sldLayoutId id="2147484365" r:id="rId43"/>
    <p:sldLayoutId id="2147483700" r:id="rId44"/>
    <p:sldLayoutId id="2147483713" r:id="rId45"/>
    <p:sldLayoutId id="2147484231" r:id="rId46"/>
    <p:sldLayoutId id="2147484268" r:id="rId47"/>
    <p:sldLayoutId id="2147484235" r:id="rId48"/>
    <p:sldLayoutId id="2147484224" r:id="rId49"/>
    <p:sldLayoutId id="2147484245" r:id="rId50"/>
    <p:sldLayoutId id="2147484262" r:id="rId51"/>
    <p:sldLayoutId id="2147484285" r:id="rId52"/>
    <p:sldLayoutId id="2147484286" r:id="rId53"/>
    <p:sldLayoutId id="2147484287" r:id="rId54"/>
    <p:sldLayoutId id="2147484233" r:id="rId55"/>
    <p:sldLayoutId id="2147483675" r:id="rId56"/>
    <p:sldLayoutId id="2147484288" r:id="rId57"/>
    <p:sldLayoutId id="2147484289" r:id="rId58"/>
    <p:sldLayoutId id="2147484290" r:id="rId59"/>
    <p:sldLayoutId id="2147484291" r:id="rId60"/>
    <p:sldLayoutId id="2147484292" r:id="rId61"/>
    <p:sldLayoutId id="2147484293" r:id="rId62"/>
    <p:sldLayoutId id="2147484294" r:id="rId63"/>
    <p:sldLayoutId id="2147484295" r:id="rId64"/>
    <p:sldLayoutId id="2147484296" r:id="rId65"/>
    <p:sldLayoutId id="2147483676" r:id="rId66"/>
    <p:sldLayoutId id="2147483677" r:id="rId67"/>
    <p:sldLayoutId id="2147483678" r:id="rId68"/>
    <p:sldLayoutId id="2147483679" r:id="rId69"/>
    <p:sldLayoutId id="2147484297" r:id="rId70"/>
    <p:sldLayoutId id="2147484298" r:id="rId71"/>
    <p:sldLayoutId id="2147484260" r:id="rId72"/>
    <p:sldLayoutId id="2147484226" r:id="rId73"/>
    <p:sldLayoutId id="2147484299" r:id="rId74"/>
    <p:sldLayoutId id="2147484267" r:id="rId75"/>
    <p:sldLayoutId id="2147484300" r:id="rId76"/>
    <p:sldLayoutId id="2147484301" r:id="rId77"/>
    <p:sldLayoutId id="2147484302" r:id="rId78"/>
    <p:sldLayoutId id="2147484303" r:id="rId79"/>
    <p:sldLayoutId id="2147484304" r:id="rId80"/>
    <p:sldLayoutId id="2147484305" r:id="rId81"/>
    <p:sldLayoutId id="2147484306" r:id="rId82"/>
    <p:sldLayoutId id="2147484227" r:id="rId83"/>
    <p:sldLayoutId id="2147484307" r:id="rId84"/>
    <p:sldLayoutId id="2147484308" r:id="rId85"/>
    <p:sldLayoutId id="2147484309" r:id="rId86"/>
    <p:sldLayoutId id="2147484310" r:id="rId87"/>
    <p:sldLayoutId id="2147484311" r:id="rId88"/>
    <p:sldLayoutId id="2147484312" r:id="rId89"/>
    <p:sldLayoutId id="2147483877" r:id="rId90"/>
    <p:sldLayoutId id="2147483878" r:id="rId91"/>
    <p:sldLayoutId id="2147483665" r:id="rId92"/>
    <p:sldLayoutId id="2147483681" r:id="rId93"/>
    <p:sldLayoutId id="2147484222" r:id="rId94"/>
    <p:sldLayoutId id="2147483703" r:id="rId95"/>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583861727"/>
      </p:ext>
    </p:extLst>
  </p:cSld>
  <p:clrMap bg1="lt1" tx1="dk1" bg2="lt2" tx2="dk2" accent1="accent1" accent2="accent2" accent3="accent3" accent4="accent4" accent5="accent5" accent6="accent6" hlink="hlink" folHlink="folHlink"/>
  <p:sldLayoutIdLst>
    <p:sldLayoutId id="2147483881" r:id="rId1"/>
    <p:sldLayoutId id="2147484395" r:id="rId2"/>
    <p:sldLayoutId id="2147483882" r:id="rId3"/>
    <p:sldLayoutId id="2147483883" r:id="rId4"/>
    <p:sldLayoutId id="2147483884" r:id="rId5"/>
    <p:sldLayoutId id="2147483750" r:id="rId6"/>
    <p:sldLayoutId id="2147484366" r:id="rId7"/>
    <p:sldLayoutId id="2147484218" r:id="rId8"/>
    <p:sldLayoutId id="2147484367" r:id="rId9"/>
    <p:sldLayoutId id="2147484368" r:id="rId10"/>
    <p:sldLayoutId id="2147483755"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643608648"/>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 id="2147484428" r:id="rId12"/>
    <p:sldLayoutId id="2147484429" r:id="rId13"/>
    <p:sldLayoutId id="2147484430" r:id="rId14"/>
    <p:sldLayoutId id="2147484431" r:id="rId15"/>
    <p:sldLayoutId id="2147484432" r:id="rId16"/>
    <p:sldLayoutId id="2147484433" r:id="rId17"/>
    <p:sldLayoutId id="2147484434" r:id="rId18"/>
    <p:sldLayoutId id="2147484435" r:id="rId19"/>
    <p:sldLayoutId id="2147484436" r:id="rId20"/>
    <p:sldLayoutId id="2147484437" r:id="rId21"/>
    <p:sldLayoutId id="2147484441" r:id="rId22"/>
    <p:sldLayoutId id="2147484442" r:id="rId23"/>
    <p:sldLayoutId id="2147484443" r:id="rId24"/>
    <p:sldLayoutId id="2147484444" r:id="rId25"/>
    <p:sldLayoutId id="2147484445" r:id="rId26"/>
    <p:sldLayoutId id="2147484446" r:id="rId27"/>
    <p:sldLayoutId id="2147484447" r:id="rId28"/>
    <p:sldLayoutId id="2147484448" r:id="rId29"/>
    <p:sldLayoutId id="2147484449" r:id="rId30"/>
    <p:sldLayoutId id="2147484450" r:id="rId31"/>
    <p:sldLayoutId id="2147484451" r:id="rId32"/>
    <p:sldLayoutId id="2147484452" r:id="rId33"/>
    <p:sldLayoutId id="2147484453" r:id="rId34"/>
    <p:sldLayoutId id="2147484454" r:id="rId35"/>
    <p:sldLayoutId id="2147484455" r:id="rId36"/>
    <p:sldLayoutId id="2147484456" r:id="rId37"/>
    <p:sldLayoutId id="2147484457" r:id="rId38"/>
    <p:sldLayoutId id="2147484458" r:id="rId39"/>
    <p:sldLayoutId id="2147484459" r:id="rId40"/>
    <p:sldLayoutId id="2147484460" r:id="rId41"/>
    <p:sldLayoutId id="2147484472" r:id="rId42"/>
    <p:sldLayoutId id="2147484473" r:id="rId43"/>
    <p:sldLayoutId id="2147484474" r:id="rId44"/>
    <p:sldLayoutId id="2147484475" r:id="rId45"/>
    <p:sldLayoutId id="2147484476" r:id="rId46"/>
    <p:sldLayoutId id="2147484477" r:id="rId47"/>
    <p:sldLayoutId id="2147484478" r:id="rId48"/>
    <p:sldLayoutId id="2147484479" r:id="rId49"/>
    <p:sldLayoutId id="2147484480" r:id="rId50"/>
    <p:sldLayoutId id="2147484481" r:id="rId5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85279503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 id="2147484496" r:id="rId14"/>
    <p:sldLayoutId id="2147484497" r:id="rId15"/>
    <p:sldLayoutId id="2147484498" r:id="rId16"/>
    <p:sldLayoutId id="2147484499" r:id="rId17"/>
    <p:sldLayoutId id="2147484500" r:id="rId18"/>
    <p:sldLayoutId id="2147484501" r:id="rId19"/>
    <p:sldLayoutId id="2147484502" r:id="rId20"/>
    <p:sldLayoutId id="2147484503" r:id="rId21"/>
    <p:sldLayoutId id="2147484515" r:id="rId22"/>
    <p:sldLayoutId id="2147484516" r:id="rId23"/>
    <p:sldLayoutId id="2147484517" r:id="rId24"/>
    <p:sldLayoutId id="2147484518" r:id="rId25"/>
    <p:sldLayoutId id="2147484519" r:id="rId26"/>
    <p:sldLayoutId id="2147484520" r:id="rId27"/>
    <p:sldLayoutId id="2147484521" r:id="rId28"/>
    <p:sldLayoutId id="2147484522" r:id="rId29"/>
    <p:sldLayoutId id="2147484523" r:id="rId30"/>
    <p:sldLayoutId id="2147484524" r:id="rId31"/>
    <p:sldLayoutId id="2147484529" r:id="rId32"/>
    <p:sldLayoutId id="2147484530" r:id="rId33"/>
    <p:sldLayoutId id="2147484531" r:id="rId34"/>
    <p:sldLayoutId id="2147484532" r:id="rId35"/>
    <p:sldLayoutId id="2147484533" r:id="rId36"/>
    <p:sldLayoutId id="2147484534" r:id="rId37"/>
    <p:sldLayoutId id="2147484535" r:id="rId38"/>
    <p:sldLayoutId id="2147484536" r:id="rId39"/>
    <p:sldLayoutId id="2147484537" r:id="rId40"/>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3/13/2023</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extLst>
      <p:ext uri="{BB962C8B-B14F-4D97-AF65-F5344CB8AC3E}">
        <p14:creationId xmlns:p14="http://schemas.microsoft.com/office/powerpoint/2010/main" val="2364595576"/>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04800" y="6212081"/>
            <a:ext cx="2844800" cy="365125"/>
          </a:xfrm>
          <a:prstGeom prst="rect">
            <a:avLst/>
          </a:prstGeom>
        </p:spPr>
        <p:txBody>
          <a:bodyPr vert="horz" lIns="91440" tIns="45720" rIns="91440" bIns="45720" rtlCol="0" anchor="ctr"/>
          <a:lstStyle>
            <a:lvl1pPr algn="l">
              <a:defRPr sz="1600" b="1">
                <a:solidFill>
                  <a:schemeClr val="tx1">
                    <a:tint val="75000"/>
                  </a:schemeClr>
                </a:solidFill>
              </a:defRPr>
            </a:lvl1pPr>
          </a:lstStyle>
          <a:p>
            <a:fld id="{C7038434-C2CC-4028-AD72-886E4ED36FC6}" type="slidenum">
              <a:rPr lang="en-US" smtClean="0"/>
              <a:pPr/>
              <a:t>‹#›</a:t>
            </a:fld>
            <a:endParaRPr lang="en-US" dirty="0"/>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677400" y="6006505"/>
            <a:ext cx="2097024" cy="611841"/>
          </a:xfrm>
          <a:prstGeom prst="rect">
            <a:avLst/>
          </a:prstGeom>
        </p:spPr>
      </p:pic>
    </p:spTree>
    <p:extLst>
      <p:ext uri="{BB962C8B-B14F-4D97-AF65-F5344CB8AC3E}">
        <p14:creationId xmlns:p14="http://schemas.microsoft.com/office/powerpoint/2010/main" val="2600334634"/>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hf hdr="0" ftr="0" dt="0"/>
  <p:txStyles>
    <p:titleStyle>
      <a:lvl1pPr algn="ctr" defTabSz="914400" rtl="0" eaLnBrk="1" latinLnBrk="0" hangingPunct="1">
        <a:spcBef>
          <a:spcPct val="0"/>
        </a:spcBef>
        <a:buNone/>
        <a:defRPr sz="4400" b="1" kern="1200">
          <a:solidFill>
            <a:srgbClr val="054F7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3BE7-D3D4-8CA5-E45E-8A0C3D7EE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4AD44459-A52E-B64E-8F9A-135B0853DF33}" type="datetimeFigureOut">
              <a:rPr lang="en-US" smtClean="0"/>
              <a:pPr/>
              <a:t>3/13/2023</a:t>
            </a:fld>
            <a:endParaRPr lang="en-US"/>
          </a:p>
        </p:txBody>
      </p:sp>
      <p:sp>
        <p:nvSpPr>
          <p:cNvPr id="5" name="Footer Placeholder 4">
            <a:extLst>
              <a:ext uri="{FF2B5EF4-FFF2-40B4-BE49-F238E27FC236}">
                <a16:creationId xmlns:a16="http://schemas.microsoft.com/office/drawing/2014/main" id="{53323707-2B11-520C-9DE3-93094189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EFCC0CFC-3605-BEE6-6876-F865E8120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169875643"/>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 id="2147484581" r:id="rId16"/>
    <p:sldLayoutId id="2147484582" r:id="rId17"/>
    <p:sldLayoutId id="2147484583" r:id="rId18"/>
    <p:sldLayoutId id="2147484584" r:id="rId19"/>
    <p:sldLayoutId id="2147484585" r:id="rId20"/>
    <p:sldLayoutId id="2147484586" r:id="rId21"/>
    <p:sldLayoutId id="2147484587" r:id="rId22"/>
    <p:sldLayoutId id="2147484588" r:id="rId23"/>
    <p:sldLayoutId id="2147484589" r:id="rId24"/>
    <p:sldLayoutId id="2147484590" r:id="rId25"/>
    <p:sldLayoutId id="2147484591" r:id="rId26"/>
    <p:sldLayoutId id="2147484592" r:id="rId27"/>
    <p:sldLayoutId id="2147484593" r:id="rId28"/>
    <p:sldLayoutId id="2147484594" r:id="rId29"/>
    <p:sldLayoutId id="2147484595" r:id="rId30"/>
    <p:sldLayoutId id="2147484596" r:id="rId31"/>
    <p:sldLayoutId id="2147484597" r:id="rId32"/>
    <p:sldLayoutId id="2147484598" r:id="rId33"/>
    <p:sldLayoutId id="2147484599" r:id="rId34"/>
    <p:sldLayoutId id="2147484600" r:id="rId35"/>
    <p:sldLayoutId id="2147484601" r:id="rId36"/>
    <p:sldLayoutId id="2147484602" r:id="rId37"/>
    <p:sldLayoutId id="2147484603" r:id="rId38"/>
    <p:sldLayoutId id="2147484604" r:id="rId39"/>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21.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11.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6.xml"/><Relationship Id="rId1" Type="http://schemas.openxmlformats.org/officeDocument/2006/relationships/slideLayout" Target="../slideLayouts/slideLayout133.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350.xml"/><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xml"/><Relationship Id="rId1" Type="http://schemas.openxmlformats.org/officeDocument/2006/relationships/slideLayout" Target="../slideLayouts/slideLayout350.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350.xm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350.xml"/></Relationships>
</file>

<file path=ppt/slides/_rels/slide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232.xml"/></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3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32.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23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2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51.xml"/><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4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3.xml"/><Relationship Id="rId1" Type="http://schemas.openxmlformats.org/officeDocument/2006/relationships/slideLayout" Target="../slideLayouts/slideLayout287.xml"/><Relationship Id="rId6" Type="http://schemas.openxmlformats.org/officeDocument/2006/relationships/image" Target="../media/image108.png"/><Relationship Id="rId5" Type="http://schemas.openxmlformats.org/officeDocument/2006/relationships/image" Target="../media/image107.emf"/><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2.xml"/></Relationships>
</file>

<file path=ppt/slides/_rels/slide43.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9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49.xml.rels><?xml version="1.0" encoding="UTF-8" standalone="yes"?>
<Relationships xmlns="http://schemas.openxmlformats.org/package/2006/relationships"><Relationship Id="rId3" Type="http://schemas.openxmlformats.org/officeDocument/2006/relationships/hyperlink" Target="mailto:jcyran@hria.org" TargetMode="External"/><Relationship Id="rId2" Type="http://schemas.openxmlformats.org/officeDocument/2006/relationships/hyperlink" Target="about:blank" TargetMode="External"/><Relationship Id="rId1" Type="http://schemas.openxmlformats.org/officeDocument/2006/relationships/slideLayout" Target="../slideLayouts/slideLayout253.xml"/><Relationship Id="rId4" Type="http://schemas.openxmlformats.org/officeDocument/2006/relationships/hyperlink" Target="mailto:mbruni@fgcinc.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23.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png"/></Relationships>
</file>

<file path=ppt/slides/_rels/slide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51.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dhs.state.il.us/page.aspx?item=58142" TargetMode="External"/><Relationship Id="rId1" Type="http://schemas.openxmlformats.org/officeDocument/2006/relationships/slideLayout" Target="../slideLayouts/slideLayout251.xml"/></Relationships>
</file>

<file path=ppt/slides/_rels/slide52.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51.xml"/></Relationships>
</file>

<file path=ppt/slides/_rels/slide53.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51.xml"/></Relationships>
</file>

<file path=ppt/slides/_rels/slide54.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57.xml.rels><?xml version="1.0" encoding="UTF-8" standalone="yes"?>
<Relationships xmlns="http://schemas.openxmlformats.org/package/2006/relationships"><Relationship Id="rId3" Type="http://schemas.openxmlformats.org/officeDocument/2006/relationships/hyperlink" Target="mailto:Kathleen.Monahan@Illinois.gov" TargetMode="External"/><Relationship Id="rId2" Type="http://schemas.openxmlformats.org/officeDocument/2006/relationships/hyperlink" Target="mailto:DHS.DOPP.Coordinator@Illinois.gov" TargetMode="External"/><Relationship Id="rId1" Type="http://schemas.openxmlformats.org/officeDocument/2006/relationships/slideLayout" Target="../slideLayouts/slideLayout246.xml"/></Relationships>
</file>

<file path=ppt/slides/_rels/slide58.xml.rels><?xml version="1.0" encoding="UTF-8" standalone="yes"?>
<Relationships xmlns="http://schemas.openxmlformats.org/package/2006/relationships"><Relationship Id="rId3" Type="http://schemas.openxmlformats.org/officeDocument/2006/relationships/hyperlink" Target="https://helplineil.org/app/home" TargetMode="External"/><Relationship Id="rId7" Type="http://schemas.openxmlformats.org/officeDocument/2006/relationships/image" Target="../media/image115.png"/><Relationship Id="rId2" Type="http://schemas.openxmlformats.org/officeDocument/2006/relationships/hyperlink" Target="https://pcssnow.org/" TargetMode="External"/><Relationship Id="rId1" Type="http://schemas.openxmlformats.org/officeDocument/2006/relationships/slideLayout" Target="../slideLayouts/slideLayout25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s://rethinkrecoveryil.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221.xml"/><Relationship Id="rId4" Type="http://schemas.openxmlformats.org/officeDocument/2006/relationships/image" Target="../media/image65.png"/></Relationships>
</file>

<file path=ppt/slides/_rels/slide60.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9.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339.xm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16.xml"/></Relationships>
</file>

<file path=ppt/slides/_rels/slide6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16.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4.png"/><Relationship Id="rId1" Type="http://schemas.openxmlformats.org/officeDocument/2006/relationships/slideLayout" Target="../slideLayouts/slideLayout316.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3.png"/><Relationship Id="rId1" Type="http://schemas.openxmlformats.org/officeDocument/2006/relationships/slideLayout" Target="../slideLayouts/slideLayout316.xml"/></Relationships>
</file>

<file path=ppt/slides/_rels/slide6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16.xml"/></Relationships>
</file>

<file path=ppt/slides/_rels/slide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xml"/><Relationship Id="rId1" Type="http://schemas.openxmlformats.org/officeDocument/2006/relationships/slideLayout" Target="../slideLayouts/slideLayout221.xml"/></Relationships>
</file>

<file path=ppt/slides/_rels/slide7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6.xml"/></Relationships>
</file>

<file path=ppt/slides/_rels/slide7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16.xml"/></Relationships>
</file>

<file path=ppt/slides/_rels/slide7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16.xml"/></Relationships>
</file>

<file path=ppt/slides/_rels/slide7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7.xml"/><Relationship Id="rId1" Type="http://schemas.openxmlformats.org/officeDocument/2006/relationships/slideLayout" Target="../slideLayouts/slideLayout184.xml"/><Relationship Id="rId4" Type="http://schemas.openxmlformats.org/officeDocument/2006/relationships/hyperlink" Target="https://www.youtube.com/channel/UCCLkAFcrsbMlQUFjF9CgVZw"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27.xml"/><Relationship Id="rId5" Type="http://schemas.openxmlformats.org/officeDocument/2006/relationships/image" Target="../media/image133.sv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135.png"/></Relationships>
</file>

<file path=ppt/slides/_rels/slide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138.png"/><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31.xml"/></Relationships>
</file>

<file path=ppt/slides/_rels/slide8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gif"/><Relationship Id="rId9" Type="http://schemas.openxmlformats.org/officeDocument/2006/relationships/image" Target="../media/image146.png"/></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21.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803710" y="1591993"/>
            <a:ext cx="6142522" cy="1850151"/>
          </a:xfrm>
        </p:spPr>
        <p:txBody>
          <a:bodyPr>
            <a:normAutofit fontScale="90000"/>
          </a:bodyPr>
          <a:lstStyle/>
          <a:p>
            <a:r>
              <a:rPr lang="en-US" sz="4100" dirty="0">
                <a:ea typeface="Lato Medium"/>
                <a:cs typeface="Lato Medium"/>
              </a:rPr>
              <a:t>ILPQC Mothers and Newborns affected by Opioids (MNO) Initiative Sustainability</a:t>
            </a: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p:txBody>
          <a:bodyPr vert="horz" lIns="91440" tIns="45720" rIns="91440" bIns="45720" rtlCol="0" anchor="t">
            <a:normAutofit fontScale="92500" lnSpcReduction="10000"/>
          </a:bodyPr>
          <a:lstStyle/>
          <a:p>
            <a:r>
              <a:rPr lang="en-US" dirty="0">
                <a:ea typeface="Lato"/>
                <a:cs typeface="Lato"/>
              </a:rPr>
              <a:t>March 13, 2023</a:t>
            </a:r>
          </a:p>
          <a:p>
            <a:r>
              <a:rPr lang="en-US" dirty="0">
                <a:ea typeface="Lato"/>
                <a:cs typeface="Lato"/>
              </a:rPr>
              <a:t>12-1:30pm </a:t>
            </a:r>
          </a:p>
        </p:txBody>
      </p:sp>
      <p:pic>
        <p:nvPicPr>
          <p:cNvPr id="5" name="object 10" descr="Woman kissing newborn baby"/>
          <p:cNvPicPr/>
          <p:nvPr/>
        </p:nvPicPr>
        <p:blipFill>
          <a:blip r:embed="rId2" cstate="email">
            <a:extLst>
              <a:ext uri="{28A0092B-C50C-407E-A947-70E740481C1C}">
                <a14:useLocalDpi xmlns:a14="http://schemas.microsoft.com/office/drawing/2010/main"/>
              </a:ext>
            </a:extLst>
          </a:blip>
          <a:stretch>
            <a:fillRect/>
          </a:stretch>
        </p:blipFill>
        <p:spPr>
          <a:xfrm>
            <a:off x="6090856" y="1267275"/>
            <a:ext cx="6208172" cy="3837481"/>
          </a:xfrm>
          <a:prstGeom prst="ellipse">
            <a:avLst/>
          </a:prstGeom>
          <a:ln>
            <a:noFill/>
          </a:ln>
          <a:effectLst>
            <a:softEdge rad="112500"/>
          </a:effectLst>
        </p:spPr>
      </p:pic>
    </p:spTree>
    <p:extLst>
      <p:ext uri="{BB962C8B-B14F-4D97-AF65-F5344CB8AC3E}">
        <p14:creationId xmlns:p14="http://schemas.microsoft.com/office/powerpoint/2010/main" val="274370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24000" y="586740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dirty="0">
              <a:solidFill>
                <a:prstClr val="white"/>
              </a:solidFill>
              <a:latin typeface="Calibri"/>
            </a:endParaRPr>
          </a:p>
        </p:txBody>
      </p:sp>
      <p:sp>
        <p:nvSpPr>
          <p:cNvPr id="3" name="Content Placeholder 2"/>
          <p:cNvSpPr>
            <a:spLocks noGrp="1"/>
          </p:cNvSpPr>
          <p:nvPr>
            <p:ph idx="1"/>
          </p:nvPr>
        </p:nvSpPr>
        <p:spPr>
          <a:xfrm>
            <a:off x="3252217" y="1960359"/>
            <a:ext cx="2651796" cy="762000"/>
          </a:xfrm>
        </p:spPr>
        <p:txBody>
          <a:bodyPr/>
          <a:lstStyle/>
          <a:p>
            <a:pPr marL="0" indent="0">
              <a:buNone/>
            </a:pPr>
            <a:r>
              <a:rPr lang="en-US" sz="2000" dirty="0"/>
              <a:t>Screen every pregnant patient for OUD with a validated screening tool</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DCEF23B2-1968-4158-BBF8-33ADF3172235}" type="slidenum">
              <a:rPr lang="en-US" altLang="en-US">
                <a:latin typeface="Arial" pitchFamily="34" charset="0"/>
                <a:ea typeface="MS PGothic" pitchFamily="34" charset="-128"/>
              </a:rPr>
              <a:pPr fontAlgn="base">
                <a:spcBef>
                  <a:spcPct val="0"/>
                </a:spcBef>
                <a:spcAft>
                  <a:spcPct val="0"/>
                </a:spcAft>
                <a:defRPr/>
              </a:pPr>
              <a:t>10</a:t>
            </a:fld>
            <a:endParaRPr lang="en-US" altLang="en-US">
              <a:latin typeface="Arial" pitchFamily="34" charset="0"/>
              <a:ea typeface="MS PGothic" pitchFamily="34" charset="-128"/>
            </a:endParaRPr>
          </a:p>
        </p:txBody>
      </p:sp>
      <p:sp>
        <p:nvSpPr>
          <p:cNvPr id="12" name="Title 2"/>
          <p:cNvSpPr txBox="1">
            <a:spLocks/>
          </p:cNvSpPr>
          <p:nvPr/>
        </p:nvSpPr>
        <p:spPr bwMode="auto">
          <a:xfrm>
            <a:off x="616017" y="130937"/>
            <a:ext cx="7361550" cy="1305680"/>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r>
              <a:rPr lang="en-US" sz="3600" b="1" dirty="0">
                <a:solidFill>
                  <a:srgbClr val="1C498B"/>
                </a:solidFill>
                <a:ea typeface="Lato Medium"/>
                <a:cs typeface="Lato Medium"/>
              </a:rPr>
              <a:t>Op</a:t>
            </a:r>
            <a:r>
              <a:rPr lang="en-US" sz="3600" b="1" dirty="0" err="1">
                <a:solidFill>
                  <a:srgbClr val="1C498B"/>
                </a:solidFill>
                <a:ea typeface="Lato Medium"/>
                <a:cs typeface="Lato Medium"/>
              </a:rPr>
              <a:t>timal</a:t>
            </a:r>
            <a:r>
              <a:rPr lang="en-US" sz="3600" b="1" dirty="0">
                <a:solidFill>
                  <a:srgbClr val="1C498B"/>
                </a:solidFill>
                <a:ea typeface="Lato Medium"/>
                <a:cs typeface="Lato Medium"/>
              </a:rPr>
              <a:t> care for all pregnant / postpartum persons with OUD</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3680" y="1868190"/>
            <a:ext cx="1251450" cy="1199467"/>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5447" y="3503625"/>
            <a:ext cx="1251450" cy="11764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1732" y="5142901"/>
            <a:ext cx="1396294" cy="1164867"/>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3201" y="1731721"/>
            <a:ext cx="1193513" cy="1245600"/>
          </a:xfrm>
          <a:prstGeom prst="rect">
            <a:avLst/>
          </a:prstGeom>
        </p:spPr>
      </p:pic>
      <p:sp>
        <p:nvSpPr>
          <p:cNvPr id="18" name="Content Placeholder 2"/>
          <p:cNvSpPr txBox="1">
            <a:spLocks/>
          </p:cNvSpPr>
          <p:nvPr/>
        </p:nvSpPr>
        <p:spPr bwMode="auto">
          <a:xfrm>
            <a:off x="3354746" y="3556933"/>
            <a:ext cx="252177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dirty="0">
                <a:solidFill>
                  <a:prstClr val="black"/>
                </a:solidFill>
                <a:latin typeface="Calibri"/>
              </a:rPr>
              <a:t>Assess readiness for Medication Assisted Treatment (MAT)</a:t>
            </a:r>
          </a:p>
        </p:txBody>
      </p:sp>
      <p:sp>
        <p:nvSpPr>
          <p:cNvPr id="19" name="Content Placeholder 2"/>
          <p:cNvSpPr txBox="1">
            <a:spLocks/>
          </p:cNvSpPr>
          <p:nvPr/>
        </p:nvSpPr>
        <p:spPr bwMode="auto">
          <a:xfrm>
            <a:off x="3280616" y="5135765"/>
            <a:ext cx="252177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dirty="0">
                <a:solidFill>
                  <a:prstClr val="black"/>
                </a:solidFill>
                <a:latin typeface="Calibri"/>
              </a:rPr>
              <a:t>Link to MAT and  Recovery Treatment Services </a:t>
            </a:r>
          </a:p>
        </p:txBody>
      </p:sp>
      <p:sp>
        <p:nvSpPr>
          <p:cNvPr id="21" name="Content Placeholder 2"/>
          <p:cNvSpPr txBox="1">
            <a:spLocks/>
          </p:cNvSpPr>
          <p:nvPr/>
        </p:nvSpPr>
        <p:spPr bwMode="auto">
          <a:xfrm>
            <a:off x="7985183" y="1832882"/>
            <a:ext cx="261409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dirty="0">
                <a:solidFill>
                  <a:prstClr val="black"/>
                </a:solidFill>
                <a:latin typeface="Calibri"/>
              </a:rPr>
              <a:t>Provide Naloxone (</a:t>
            </a:r>
            <a:r>
              <a:rPr lang="en-US" sz="2000" dirty="0" err="1">
                <a:solidFill>
                  <a:prstClr val="black"/>
                </a:solidFill>
                <a:latin typeface="Calibri"/>
              </a:rPr>
              <a:t>Narcan</a:t>
            </a:r>
            <a:r>
              <a:rPr lang="en-US" sz="2000" dirty="0">
                <a:solidFill>
                  <a:prstClr val="black"/>
                </a:solidFill>
                <a:latin typeface="Calibri"/>
              </a:rPr>
              <a:t>) Counseling / prescription and screen for Hepatitis C</a:t>
            </a:r>
          </a:p>
        </p:txBody>
      </p:sp>
      <p:sp>
        <p:nvSpPr>
          <p:cNvPr id="17" name="Content Placeholder 2"/>
          <p:cNvSpPr txBox="1">
            <a:spLocks/>
          </p:cNvSpPr>
          <p:nvPr/>
        </p:nvSpPr>
        <p:spPr bwMode="auto">
          <a:xfrm>
            <a:off x="7985182" y="4768211"/>
            <a:ext cx="261409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dirty="0">
                <a:solidFill>
                  <a:prstClr val="black"/>
                </a:solidFill>
                <a:latin typeface="Calibri"/>
              </a:rPr>
              <a:t>Provide patient education on OUD/NAS and reduce stigma, promote empathy across clinical team</a:t>
            </a:r>
          </a:p>
        </p:txBody>
      </p:sp>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57536" y="4961997"/>
            <a:ext cx="1546500" cy="1526673"/>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9548" y="3503626"/>
            <a:ext cx="1396294" cy="1164867"/>
          </a:xfrm>
          <a:prstGeom prst="rect">
            <a:avLst/>
          </a:prstGeom>
        </p:spPr>
      </p:pic>
      <p:sp>
        <p:nvSpPr>
          <p:cNvPr id="24" name="Content Placeholder 2"/>
          <p:cNvSpPr txBox="1">
            <a:spLocks/>
          </p:cNvSpPr>
          <p:nvPr/>
        </p:nvSpPr>
        <p:spPr bwMode="auto">
          <a:xfrm>
            <a:off x="7882121" y="3517010"/>
            <a:ext cx="261409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dirty="0">
                <a:solidFill>
                  <a:prstClr val="black"/>
                </a:solidFill>
                <a:latin typeface="Calibri"/>
              </a:rPr>
              <a:t>Warm hand-offs for MAT/recovery services and close OB follow up</a:t>
            </a:r>
          </a:p>
        </p:txBody>
      </p:sp>
    </p:spTree>
    <p:extLst>
      <p:ext uri="{BB962C8B-B14F-4D97-AF65-F5344CB8AC3E}">
        <p14:creationId xmlns:p14="http://schemas.microsoft.com/office/powerpoint/2010/main" val="381759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ea typeface="Lato Medium"/>
                <a:cs typeface="Lato Medium"/>
              </a:rPr>
              <a:t>Key Strategies to Provide Optimal </a:t>
            </a:r>
            <a:br>
              <a:rPr lang="en-US" dirty="0">
                <a:ea typeface="Lato Medium"/>
                <a:cs typeface="Lato Medium"/>
              </a:rPr>
            </a:br>
            <a:r>
              <a:rPr lang="en-US" dirty="0">
                <a:ea typeface="Lato Medium"/>
                <a:cs typeface="Lato Medium"/>
              </a:rPr>
              <a:t>Opioid-Exposed Newborn care every time</a:t>
            </a:r>
          </a:p>
        </p:txBody>
      </p:sp>
      <p:pic>
        <p:nvPicPr>
          <p:cNvPr id="6" name="Graphic 6" descr="Chat with solid fill">
            <a:extLst>
              <a:ext uri="{FF2B5EF4-FFF2-40B4-BE49-F238E27FC236}">
                <a16:creationId xmlns:a16="http://schemas.microsoft.com/office/drawing/2014/main" id="{23AFB742-1FE9-CA57-F1F1-C445AB7194B6}"/>
              </a:ext>
            </a:extLst>
          </p:cNvPr>
          <p:cNvPicPr>
            <a:picLocks noGrp="1" noChangeAspect="1"/>
          </p:cNvPicPr>
          <p:nvPr>
            <p:ph idx="1"/>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5221" y="1444725"/>
            <a:ext cx="1935192" cy="1949568"/>
          </a:xfr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7" name="Graphic 7" descr="Gears with solid fill">
            <a:extLst>
              <a:ext uri="{FF2B5EF4-FFF2-40B4-BE49-F238E27FC236}">
                <a16:creationId xmlns:a16="http://schemas.microsoft.com/office/drawing/2014/main" id="{3D6F0C87-84F5-C92F-E8BD-8B0B586558E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39641" y="3915151"/>
            <a:ext cx="1590135" cy="1618890"/>
          </a:xfrm>
          <a:prstGeom prst="rect">
            <a:avLst/>
          </a:prstGeom>
        </p:spPr>
      </p:pic>
      <p:pic>
        <p:nvPicPr>
          <p:cNvPr id="9" name="Graphic 9" descr="Comment Heart outline">
            <a:extLst>
              <a:ext uri="{FF2B5EF4-FFF2-40B4-BE49-F238E27FC236}">
                <a16:creationId xmlns:a16="http://schemas.microsoft.com/office/drawing/2014/main" id="{9191E9E7-8807-5502-921E-2769E7A8F53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65469" y="1533902"/>
            <a:ext cx="1748285" cy="1719531"/>
          </a:xfrm>
          <a:prstGeom prst="rect">
            <a:avLst/>
          </a:prstGeom>
        </p:spPr>
      </p:pic>
      <p:pic>
        <p:nvPicPr>
          <p:cNvPr id="10" name="Graphic 10" descr="Handshake with solid fill">
            <a:extLst>
              <a:ext uri="{FF2B5EF4-FFF2-40B4-BE49-F238E27FC236}">
                <a16:creationId xmlns:a16="http://schemas.microsoft.com/office/drawing/2014/main" id="{D955BBE0-43E0-246C-8A71-EBD22C2422C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36444" y="4088986"/>
            <a:ext cx="1748287" cy="1719532"/>
          </a:xfrm>
          <a:prstGeom prst="rect">
            <a:avLst/>
          </a:prstGeom>
        </p:spPr>
      </p:pic>
      <p:sp>
        <p:nvSpPr>
          <p:cNvPr id="14" name="Content Placeholder 2">
            <a:extLst>
              <a:ext uri="{FF2B5EF4-FFF2-40B4-BE49-F238E27FC236}">
                <a16:creationId xmlns:a16="http://schemas.microsoft.com/office/drawing/2014/main" id="{6EED92EE-F9A0-C308-A34C-BF9EB96E5C61}"/>
              </a:ext>
            </a:extLst>
          </p:cNvPr>
          <p:cNvSpPr txBox="1">
            <a:spLocks/>
          </p:cNvSpPr>
          <p:nvPr/>
        </p:nvSpPr>
        <p:spPr>
          <a:xfrm>
            <a:off x="1040921" y="2990191"/>
            <a:ext cx="3150458"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dirty="0">
                <a:ln>
                  <a:noFill/>
                </a:ln>
                <a:solidFill>
                  <a:srgbClr val="444C55"/>
                </a:solidFill>
                <a:effectLst/>
                <a:uLnTx/>
                <a:uFillTx/>
                <a:latin typeface="Calibri" panose="020F0502020204030204"/>
                <a:ea typeface="Lato"/>
                <a:cs typeface="Lato"/>
              </a:rPr>
              <a:t>Prenatal Consult</a:t>
            </a:r>
            <a:endParaRPr kumimoji="0" lang="en-US" sz="2400" b="0" i="0" u="none" strike="noStrike" kern="1200" cap="none" spc="0" normalizeH="0" baseline="0" noProof="0" dirty="0">
              <a:ln>
                <a:noFill/>
              </a:ln>
              <a:solidFill>
                <a:srgbClr val="444C55"/>
              </a:solidFill>
              <a:effectLst/>
              <a:uLnTx/>
              <a:uFillTx/>
              <a:latin typeface="Calibri" panose="020F0502020204030204"/>
            </a:endParaRPr>
          </a:p>
        </p:txBody>
      </p:sp>
      <p:sp>
        <p:nvSpPr>
          <p:cNvPr id="19" name="Content Placeholder 2">
            <a:extLst>
              <a:ext uri="{FF2B5EF4-FFF2-40B4-BE49-F238E27FC236}">
                <a16:creationId xmlns:a16="http://schemas.microsoft.com/office/drawing/2014/main" id="{CA138235-312D-3224-4A47-4CB21D7A3089}"/>
              </a:ext>
            </a:extLst>
          </p:cNvPr>
          <p:cNvSpPr txBox="1">
            <a:spLocks/>
          </p:cNvSpPr>
          <p:nvPr/>
        </p:nvSpPr>
        <p:spPr>
          <a:xfrm>
            <a:off x="5236168" y="2963721"/>
            <a:ext cx="2445967"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dirty="0">
                <a:ln>
                  <a:noFill/>
                </a:ln>
                <a:solidFill>
                  <a:srgbClr val="444C55"/>
                </a:solidFill>
                <a:effectLst/>
                <a:uLnTx/>
                <a:uFillTx/>
                <a:latin typeface="Calibri" panose="020F0502020204030204"/>
                <a:ea typeface="Lato"/>
                <a:cs typeface="Lato"/>
              </a:rPr>
              <a:t>Non-Pharmacologic Care </a:t>
            </a:r>
            <a:endParaRPr kumimoji="0" lang="en-US" sz="2400" b="0" i="0" u="none" strike="noStrike" kern="1200" cap="none" spc="0" normalizeH="0" baseline="0" noProof="0" dirty="0">
              <a:ln>
                <a:noFill/>
              </a:ln>
              <a:solidFill>
                <a:srgbClr val="444C55"/>
              </a:solidFill>
              <a:effectLst/>
              <a:uLnTx/>
              <a:uFillTx/>
              <a:latin typeface="Calibri" panose="020F0502020204030204"/>
            </a:endParaRPr>
          </a:p>
        </p:txBody>
      </p:sp>
      <p:sp>
        <p:nvSpPr>
          <p:cNvPr id="21" name="Content Placeholder 2">
            <a:extLst>
              <a:ext uri="{FF2B5EF4-FFF2-40B4-BE49-F238E27FC236}">
                <a16:creationId xmlns:a16="http://schemas.microsoft.com/office/drawing/2014/main" id="{AB5D8B5D-2DF5-D091-C02E-FD4F2277FB55}"/>
              </a:ext>
            </a:extLst>
          </p:cNvPr>
          <p:cNvSpPr txBox="1">
            <a:spLocks/>
          </p:cNvSpPr>
          <p:nvPr/>
        </p:nvSpPr>
        <p:spPr>
          <a:xfrm>
            <a:off x="9179813" y="3084951"/>
            <a:ext cx="2517855"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dirty="0">
                <a:ln>
                  <a:noFill/>
                </a:ln>
                <a:solidFill>
                  <a:srgbClr val="444C55"/>
                </a:solidFill>
                <a:effectLst/>
                <a:uLnTx/>
                <a:uFillTx/>
                <a:latin typeface="Calibri" panose="020F0502020204030204"/>
                <a:ea typeface="Lato"/>
                <a:cs typeface="Lato"/>
              </a:rPr>
              <a:t>Pharmacologic Treatment</a:t>
            </a:r>
            <a:endParaRPr kumimoji="0" lang="en-US" sz="2400" b="0" i="0" u="none" strike="noStrike" kern="1200" cap="none" spc="0" normalizeH="0" baseline="0" noProof="0" dirty="0">
              <a:ln>
                <a:noFill/>
              </a:ln>
              <a:solidFill>
                <a:srgbClr val="444C55"/>
              </a:solidFill>
              <a:effectLst/>
              <a:uLnTx/>
              <a:uFillTx/>
              <a:latin typeface="Calibri" panose="020F0502020204030204"/>
            </a:endParaRPr>
          </a:p>
        </p:txBody>
      </p:sp>
      <p:sp>
        <p:nvSpPr>
          <p:cNvPr id="22" name="Content Placeholder 2">
            <a:extLst>
              <a:ext uri="{FF2B5EF4-FFF2-40B4-BE49-F238E27FC236}">
                <a16:creationId xmlns:a16="http://schemas.microsoft.com/office/drawing/2014/main" id="{09D8EB9D-03C4-EF70-FEA8-C5FD6E9CA69D}"/>
              </a:ext>
            </a:extLst>
          </p:cNvPr>
          <p:cNvSpPr txBox="1">
            <a:spLocks/>
          </p:cNvSpPr>
          <p:nvPr/>
        </p:nvSpPr>
        <p:spPr>
          <a:xfrm>
            <a:off x="998115" y="5569455"/>
            <a:ext cx="3150458"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dirty="0">
                <a:ln>
                  <a:noFill/>
                </a:ln>
                <a:solidFill>
                  <a:srgbClr val="444C55"/>
                </a:solidFill>
                <a:effectLst/>
                <a:uLnTx/>
                <a:uFillTx/>
                <a:latin typeface="Calibri" panose="020F0502020204030204"/>
                <a:ea typeface="Lato"/>
                <a:cs typeface="Lato"/>
              </a:rPr>
              <a:t>Eat, Sleep, Console</a:t>
            </a:r>
            <a:endParaRPr kumimoji="0" lang="en-US" sz="2400" b="0" i="0" u="none" strike="noStrike" kern="1200" cap="none" spc="0" normalizeH="0" baseline="0" noProof="0" dirty="0">
              <a:ln>
                <a:noFill/>
              </a:ln>
              <a:solidFill>
                <a:srgbClr val="444C55"/>
              </a:solidFill>
              <a:effectLst/>
              <a:uLnTx/>
              <a:uFillTx/>
              <a:latin typeface="Calibri" panose="020F0502020204030204"/>
            </a:endParaRPr>
          </a:p>
        </p:txBody>
      </p:sp>
      <p:sp>
        <p:nvSpPr>
          <p:cNvPr id="23" name="Content Placeholder 2">
            <a:extLst>
              <a:ext uri="{FF2B5EF4-FFF2-40B4-BE49-F238E27FC236}">
                <a16:creationId xmlns:a16="http://schemas.microsoft.com/office/drawing/2014/main" id="{592EC7E7-1202-BA3F-8E1E-EC0C277CC960}"/>
              </a:ext>
            </a:extLst>
          </p:cNvPr>
          <p:cNvSpPr txBox="1">
            <a:spLocks/>
          </p:cNvSpPr>
          <p:nvPr/>
        </p:nvSpPr>
        <p:spPr>
          <a:xfrm>
            <a:off x="5391377" y="5569455"/>
            <a:ext cx="3639288"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dirty="0">
                <a:ln>
                  <a:noFill/>
                </a:ln>
                <a:solidFill>
                  <a:srgbClr val="444C55"/>
                </a:solidFill>
                <a:effectLst/>
                <a:uLnTx/>
                <a:uFillTx/>
                <a:latin typeface="Calibri" panose="020F0502020204030204"/>
                <a:ea typeface="Lato"/>
                <a:cs typeface="Lato"/>
              </a:rPr>
              <a:t>MNO Folders</a:t>
            </a:r>
            <a:endParaRPr kumimoji="0" lang="en-US" sz="2000" b="0" i="0" u="none" strike="noStrike" kern="1200" cap="none" spc="0" normalizeH="0" baseline="0" noProof="0" dirty="0">
              <a:ln>
                <a:noFill/>
              </a:ln>
              <a:solidFill>
                <a:srgbClr val="444C55"/>
              </a:solidFill>
              <a:effectLst/>
              <a:uLnTx/>
              <a:uFillTx/>
              <a:latin typeface="Calibri" panose="020F0502020204030204"/>
            </a:endParaRPr>
          </a:p>
        </p:txBody>
      </p:sp>
      <p:sp>
        <p:nvSpPr>
          <p:cNvPr id="24" name="Content Placeholder 2">
            <a:extLst>
              <a:ext uri="{FF2B5EF4-FFF2-40B4-BE49-F238E27FC236}">
                <a16:creationId xmlns:a16="http://schemas.microsoft.com/office/drawing/2014/main" id="{89BD80F5-BECD-A7CE-A52D-D95286756E0A}"/>
              </a:ext>
            </a:extLst>
          </p:cNvPr>
          <p:cNvSpPr txBox="1">
            <a:spLocks/>
          </p:cNvSpPr>
          <p:nvPr/>
        </p:nvSpPr>
        <p:spPr>
          <a:xfrm>
            <a:off x="8586909" y="5538413"/>
            <a:ext cx="4156872"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dirty="0">
                <a:ln>
                  <a:noFill/>
                </a:ln>
                <a:solidFill>
                  <a:srgbClr val="444C55"/>
                </a:solidFill>
                <a:effectLst/>
                <a:uLnTx/>
                <a:uFillTx/>
                <a:latin typeface="Calibri" panose="020F0502020204030204"/>
                <a:ea typeface="Lato"/>
                <a:cs typeface="Lato"/>
              </a:rPr>
              <a:t>Coordinated Discharge</a:t>
            </a:r>
            <a:endParaRPr kumimoji="0" lang="en-US" sz="2400" b="0" i="0" u="none" strike="noStrike" kern="1200" cap="none" spc="0" normalizeH="0" baseline="0" noProof="0" dirty="0">
              <a:ln>
                <a:noFill/>
              </a:ln>
              <a:solidFill>
                <a:srgbClr val="444C55"/>
              </a:solidFill>
              <a:effectLst/>
              <a:uLnTx/>
              <a:uFillTx/>
              <a:latin typeface="Calibri" panose="020F0502020204030204"/>
            </a:endParaRPr>
          </a:p>
        </p:txBody>
      </p:sp>
      <p:pic>
        <p:nvPicPr>
          <p:cNvPr id="3" name="Graphic 10" descr="Woman with baby with solid fill">
            <a:extLst>
              <a:ext uri="{FF2B5EF4-FFF2-40B4-BE49-F238E27FC236}">
                <a16:creationId xmlns:a16="http://schemas.microsoft.com/office/drawing/2014/main" id="{47474C24-81F6-139A-8A40-DB01198A6702}"/>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31323" y="3777096"/>
            <a:ext cx="1788968" cy="1788968"/>
          </a:xfrm>
          <a:prstGeom prst="rect">
            <a:avLst/>
          </a:prstGeom>
        </p:spPr>
      </p:pic>
      <p:pic>
        <p:nvPicPr>
          <p:cNvPr id="18" name="Graphic 20" descr="Checklist with solid fill">
            <a:extLst>
              <a:ext uri="{FF2B5EF4-FFF2-40B4-BE49-F238E27FC236}">
                <a16:creationId xmlns:a16="http://schemas.microsoft.com/office/drawing/2014/main" id="{E325DB97-D939-0F21-E8DF-8A81EC7C269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80695" y="1582913"/>
            <a:ext cx="1633268" cy="1633267"/>
          </a:xfrm>
          <a:prstGeom prst="rect">
            <a:avLst/>
          </a:prstGeom>
        </p:spPr>
      </p:pic>
    </p:spTree>
    <p:extLst>
      <p:ext uri="{BB962C8B-B14F-4D97-AF65-F5344CB8AC3E}">
        <p14:creationId xmlns:p14="http://schemas.microsoft.com/office/powerpoint/2010/main" val="164989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Bef>
                <a:spcPct val="0"/>
              </a:spcBef>
              <a:spcAft>
                <a:spcPct val="0"/>
              </a:spcAft>
              <a:defRPr/>
            </a:pPr>
            <a:fld id="{DCEF23B2-1968-4158-BBF8-33ADF3172235}" type="slidenum">
              <a:rPr lang="en-US" altLang="en-US">
                <a:ea typeface="MS PGothic" pitchFamily="34" charset="-128"/>
              </a:rPr>
              <a:pPr fontAlgn="base">
                <a:spcBef>
                  <a:spcPct val="0"/>
                </a:spcBef>
                <a:spcAft>
                  <a:spcPct val="0"/>
                </a:spcAft>
                <a:defRPr/>
              </a:pPr>
              <a:t>12</a:t>
            </a:fld>
            <a:endParaRPr lang="en-US" altLang="en-US" dirty="0">
              <a:ea typeface="MS PGothic" pitchFamily="34" charset="-128"/>
            </a:endParaRPr>
          </a:p>
        </p:txBody>
      </p:sp>
      <p:sp>
        <p:nvSpPr>
          <p:cNvPr id="5" name="Title 1"/>
          <p:cNvSpPr>
            <a:spLocks noGrp="1"/>
          </p:cNvSpPr>
          <p:nvPr>
            <p:ph type="title"/>
          </p:nvPr>
        </p:nvSpPr>
        <p:spPr>
          <a:xfrm>
            <a:off x="1752600" y="152400"/>
            <a:ext cx="6629400" cy="1143000"/>
          </a:xfrm>
          <a:noFill/>
        </p:spPr>
        <p:txBody>
          <a:bodyPr/>
          <a:lstStyle/>
          <a:p>
            <a:pPr algn="l" eaLnBrk="1" hangingPunct="1"/>
            <a:r>
              <a:rPr lang="en-US" sz="3600" b="1" dirty="0">
                <a:solidFill>
                  <a:srgbClr val="1C498B"/>
                </a:solidFill>
                <a:ea typeface="Lato Medium"/>
                <a:cs typeface="Lato Medium"/>
              </a:rPr>
              <a:t>Universal Screening for SUD/OUD</a:t>
            </a:r>
          </a:p>
        </p:txBody>
      </p:sp>
      <p:sp>
        <p:nvSpPr>
          <p:cNvPr id="12" name="Rectangle 11"/>
          <p:cNvSpPr/>
          <p:nvPr/>
        </p:nvSpPr>
        <p:spPr>
          <a:xfrm>
            <a:off x="1981201" y="3629256"/>
            <a:ext cx="1608134" cy="923330"/>
          </a:xfrm>
          <a:prstGeom prst="rect">
            <a:avLst/>
          </a:prstGeom>
          <a:noFill/>
        </p:spPr>
        <p:txBody>
          <a:bodyPr wrap="none" lIns="91440" tIns="45720" rIns="91440" bIns="45720">
            <a:spAutoFit/>
          </a:bodyPr>
          <a:lstStyle/>
          <a:p>
            <a:pPr algn="ctr" eaLnBrk="0" fontAlgn="base" hangingPunct="0">
              <a:spcBef>
                <a:spcPct val="0"/>
              </a:spcBef>
              <a:spcAft>
                <a:spcPct val="0"/>
              </a:spcAft>
            </a:pP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MS PGothic" pitchFamily="34" charset="-128"/>
              </a:rPr>
              <a:t>L&amp;D</a:t>
            </a:r>
          </a:p>
        </p:txBody>
      </p:sp>
      <p:sp>
        <p:nvSpPr>
          <p:cNvPr id="13" name="Rectangle 12"/>
          <p:cNvSpPr/>
          <p:nvPr/>
        </p:nvSpPr>
        <p:spPr>
          <a:xfrm>
            <a:off x="7145603" y="3211034"/>
            <a:ext cx="2616422" cy="830997"/>
          </a:xfrm>
          <a:prstGeom prst="rect">
            <a:avLst/>
          </a:prstGeom>
          <a:noFill/>
        </p:spPr>
        <p:txBody>
          <a:bodyPr wrap="none" lIns="91440" tIns="45720" rIns="91440" bIns="45720">
            <a:spAutoFit/>
          </a:bodyPr>
          <a:lstStyle/>
          <a:p>
            <a:pPr algn="ctr" eaLnBrk="0" fontAlgn="base" hangingPunct="0">
              <a:spcBef>
                <a:spcPct val="0"/>
              </a:spcBef>
              <a:spcAft>
                <a:spcPct val="0"/>
              </a:spcAft>
            </a:pPr>
            <a:r>
              <a:rPr lang="en-US" sz="4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MS PGothic" pitchFamily="34" charset="-128"/>
              </a:rPr>
              <a:t>Prenatal</a:t>
            </a:r>
          </a:p>
        </p:txBody>
      </p:sp>
      <p:sp>
        <p:nvSpPr>
          <p:cNvPr id="2" name="TextBox 1"/>
          <p:cNvSpPr txBox="1"/>
          <p:nvPr/>
        </p:nvSpPr>
        <p:spPr>
          <a:xfrm>
            <a:off x="7071682" y="1566185"/>
            <a:ext cx="3750402" cy="1477328"/>
          </a:xfrm>
          <a:prstGeom prst="rect">
            <a:avLst/>
          </a:prstGeom>
          <a:noFill/>
        </p:spPr>
        <p:txBody>
          <a:bodyPr wrap="square" rtlCol="0">
            <a:spAutoFit/>
          </a:bodyPr>
          <a:lstStyle/>
          <a:p>
            <a:pPr eaLnBrk="0" fontAlgn="base" hangingPunct="0">
              <a:spcBef>
                <a:spcPct val="0"/>
              </a:spcBef>
              <a:spcAft>
                <a:spcPct val="0"/>
              </a:spcAft>
            </a:pPr>
            <a:r>
              <a:rPr lang="en-US" dirty="0">
                <a:solidFill>
                  <a:prstClr val="black"/>
                </a:solidFill>
                <a:latin typeface="Arial" pitchFamily="34" charset="0"/>
                <a:ea typeface="MS PGothic" pitchFamily="34" charset="-128"/>
              </a:rPr>
              <a:t>Random sample of 10 deliveries per month reviewed for documentation of SUD/OUD screening </a:t>
            </a:r>
          </a:p>
          <a:p>
            <a:pPr eaLnBrk="0" fontAlgn="base" hangingPunct="0">
              <a:spcBef>
                <a:spcPct val="0"/>
              </a:spcBef>
              <a:spcAft>
                <a:spcPct val="0"/>
              </a:spcAft>
            </a:pPr>
            <a:r>
              <a:rPr lang="en-US" dirty="0">
                <a:solidFill>
                  <a:prstClr val="black"/>
                </a:solidFill>
                <a:latin typeface="Arial" pitchFamily="34" charset="0"/>
                <a:ea typeface="MS PGothic" pitchFamily="34" charset="-128"/>
              </a:rPr>
              <a:t>N = 24,430 to date</a:t>
            </a:r>
          </a:p>
        </p:txBody>
      </p:sp>
      <p:sp>
        <p:nvSpPr>
          <p:cNvPr id="3" name="TextBox 2"/>
          <p:cNvSpPr txBox="1"/>
          <p:nvPr/>
        </p:nvSpPr>
        <p:spPr>
          <a:xfrm>
            <a:off x="1981201" y="4806514"/>
            <a:ext cx="2971800" cy="1754326"/>
          </a:xfrm>
          <a:prstGeom prst="rect">
            <a:avLst/>
          </a:prstGeom>
          <a:noFill/>
        </p:spPr>
        <p:txBody>
          <a:bodyPr wrap="square" rtlCol="0">
            <a:spAutoFit/>
          </a:bodyPr>
          <a:lstStyle/>
          <a:p>
            <a:pPr eaLnBrk="0" fontAlgn="base" hangingPunct="0">
              <a:spcBef>
                <a:spcPct val="0"/>
              </a:spcBef>
              <a:spcAft>
                <a:spcPct val="0"/>
              </a:spcAft>
            </a:pPr>
            <a:r>
              <a:rPr lang="en-US" dirty="0">
                <a:solidFill>
                  <a:prstClr val="black"/>
                </a:solidFill>
                <a:latin typeface="Arial" pitchFamily="34" charset="0"/>
                <a:ea typeface="MS PGothic" pitchFamily="34" charset="-128"/>
              </a:rPr>
              <a:t>Red =      No screening</a:t>
            </a:r>
          </a:p>
          <a:p>
            <a:pPr eaLnBrk="0" fontAlgn="base" hangingPunct="0">
              <a:spcBef>
                <a:spcPct val="0"/>
              </a:spcBef>
              <a:spcAft>
                <a:spcPct val="0"/>
              </a:spcAft>
            </a:pPr>
            <a:r>
              <a:rPr lang="en-US" dirty="0">
                <a:solidFill>
                  <a:prstClr val="black"/>
                </a:solidFill>
                <a:latin typeface="Arial" pitchFamily="34" charset="0"/>
                <a:ea typeface="MS PGothic" pitchFamily="34" charset="-128"/>
              </a:rPr>
              <a:t>Yellow =  Screened single question</a:t>
            </a:r>
          </a:p>
          <a:p>
            <a:pPr eaLnBrk="0" fontAlgn="base" hangingPunct="0">
              <a:spcBef>
                <a:spcPct val="0"/>
              </a:spcBef>
              <a:spcAft>
                <a:spcPct val="0"/>
              </a:spcAft>
            </a:pPr>
            <a:r>
              <a:rPr lang="en-US" dirty="0">
                <a:solidFill>
                  <a:prstClr val="black"/>
                </a:solidFill>
                <a:latin typeface="Arial" pitchFamily="34" charset="0"/>
                <a:ea typeface="MS PGothic" pitchFamily="34" charset="-128"/>
              </a:rPr>
              <a:t>Green=   Screened with validated  	 SUD/OUD screening tool</a:t>
            </a:r>
          </a:p>
        </p:txBody>
      </p:sp>
      <p:sp>
        <p:nvSpPr>
          <p:cNvPr id="11" name="Rectangle 10"/>
          <p:cNvSpPr/>
          <p:nvPr/>
        </p:nvSpPr>
        <p:spPr>
          <a:xfrm>
            <a:off x="9470913" y="4695966"/>
            <a:ext cx="1287162" cy="707886"/>
          </a:xfrm>
          <a:prstGeom prst="rect">
            <a:avLst/>
          </a:prstGeom>
          <a:noFill/>
        </p:spPr>
        <p:txBody>
          <a:bodyPr wrap="square" lIns="91440" tIns="45720" rIns="91440" bIns="45720">
            <a:spAutoFit/>
          </a:bodyPr>
          <a:lstStyle/>
          <a:p>
            <a:pPr algn="ctr" eaLnBrk="0" fontAlgn="base" hangingPunct="0">
              <a:spcBef>
                <a:spcPct val="0"/>
              </a:spcBef>
              <a:spcAft>
                <a:spcPct val="0"/>
              </a:spcAft>
            </a:pP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MS PGothic" pitchFamily="34" charset="-128"/>
              </a:rPr>
              <a:t>42%</a:t>
            </a:r>
            <a:endParaRPr lang="en-US" sz="7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MS PGothic" pitchFamily="34" charset="-128"/>
            </a:endParaRPr>
          </a:p>
        </p:txBody>
      </p:sp>
      <p:sp>
        <p:nvSpPr>
          <p:cNvPr id="7" name="Rectangle 6"/>
          <p:cNvSpPr/>
          <p:nvPr/>
        </p:nvSpPr>
        <p:spPr>
          <a:xfrm>
            <a:off x="5919988" y="1576168"/>
            <a:ext cx="1212191" cy="707886"/>
          </a:xfrm>
          <a:prstGeom prst="rect">
            <a:avLst/>
          </a:prstGeom>
          <a:noFill/>
        </p:spPr>
        <p:txBody>
          <a:bodyPr wrap="none" lIns="91440" tIns="45720" rIns="91440" bIns="45720">
            <a:spAutoFit/>
          </a:bodyPr>
          <a:lstStyle/>
          <a:p>
            <a:pPr algn="ctr" eaLnBrk="0" fontAlgn="base" hangingPunct="0">
              <a:spcBef>
                <a:spcPct val="0"/>
              </a:spcBef>
              <a:spcAft>
                <a:spcPct val="0"/>
              </a:spcAft>
            </a:pP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MS PGothic" pitchFamily="34" charset="-128"/>
              </a:rPr>
              <a:t>88%</a:t>
            </a:r>
            <a:endParaRPr lang="en-US" sz="7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MS PGothic" pitchFamily="34" charset="-128"/>
            </a:endParaRPr>
          </a:p>
        </p:txBody>
      </p:sp>
      <p:sp>
        <p:nvSpPr>
          <p:cNvPr id="14" name="TextBox 13"/>
          <p:cNvSpPr txBox="1"/>
          <p:nvPr/>
        </p:nvSpPr>
        <p:spPr>
          <a:xfrm>
            <a:off x="9210939" y="3959859"/>
            <a:ext cx="140509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eaLnBrk="0" fontAlgn="base" hangingPunct="0">
              <a:spcBef>
                <a:spcPct val="0"/>
              </a:spcBef>
              <a:spcAft>
                <a:spcPct val="0"/>
              </a:spcAft>
            </a:pPr>
            <a:r>
              <a:rPr lang="en-US" dirty="0">
                <a:solidFill>
                  <a:prstClr val="black"/>
                </a:solidFill>
                <a:latin typeface="Calibri"/>
              </a:rPr>
              <a:t>GOAL: ≥ 50%</a:t>
            </a:r>
          </a:p>
        </p:txBody>
      </p:sp>
      <p:sp>
        <p:nvSpPr>
          <p:cNvPr id="15" name="TextBox 14"/>
          <p:cNvSpPr txBox="1"/>
          <p:nvPr/>
        </p:nvSpPr>
        <p:spPr>
          <a:xfrm>
            <a:off x="3589336" y="4076392"/>
            <a:ext cx="140509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eaLnBrk="0" fontAlgn="base" hangingPunct="0">
              <a:spcBef>
                <a:spcPct val="0"/>
              </a:spcBef>
              <a:spcAft>
                <a:spcPct val="0"/>
              </a:spcAft>
            </a:pPr>
            <a:r>
              <a:rPr lang="en-US" dirty="0">
                <a:solidFill>
                  <a:prstClr val="black"/>
                </a:solidFill>
                <a:latin typeface="Calibri"/>
              </a:rPr>
              <a:t>GOAL: ≥ 80%</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3510" y="4160263"/>
            <a:ext cx="3656894" cy="2152021"/>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8212" y="1209987"/>
            <a:ext cx="4817777" cy="2504683"/>
          </a:xfrm>
          <a:prstGeom prst="rect">
            <a:avLst/>
          </a:prstGeom>
        </p:spPr>
      </p:pic>
    </p:spTree>
    <p:extLst>
      <p:ext uri="{BB962C8B-B14F-4D97-AF65-F5344CB8AC3E}">
        <p14:creationId xmlns:p14="http://schemas.microsoft.com/office/powerpoint/2010/main" val="356808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7250" y="1796014"/>
            <a:ext cx="7296912" cy="4201668"/>
          </a:xfrm>
          <a:prstGeom prst="rect">
            <a:avLst/>
          </a:prstGeom>
        </p:spPr>
      </p:pic>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xfrm>
            <a:off x="1528618" y="302008"/>
            <a:ext cx="7728564" cy="994172"/>
          </a:xfrm>
        </p:spPr>
        <p:txBody>
          <a:bodyPr/>
          <a:lstStyle/>
          <a:p>
            <a:pPr algn="l" eaLnBrk="1" hangingPunct="1"/>
            <a:r>
              <a:rPr lang="en-US" sz="3600" b="1" dirty="0">
                <a:solidFill>
                  <a:srgbClr val="1C498B"/>
                </a:solidFill>
                <a:ea typeface="Lato Medium"/>
                <a:cs typeface="Lato Medium"/>
              </a:rPr>
              <a:t>MNO’s Impact Since 2018:</a:t>
            </a:r>
            <a:br>
              <a:rPr lang="en-US" sz="3600" b="1" dirty="0">
                <a:solidFill>
                  <a:srgbClr val="1C498B"/>
                </a:solidFill>
                <a:ea typeface="Lato Medium"/>
                <a:cs typeface="Lato Medium"/>
              </a:rPr>
            </a:br>
            <a:r>
              <a:rPr lang="en-US" sz="3600" b="1" dirty="0">
                <a:solidFill>
                  <a:srgbClr val="1C498B"/>
                </a:solidFill>
                <a:ea typeface="Lato Medium"/>
                <a:cs typeface="Lato Medium"/>
              </a:rPr>
              <a:t>MAT and Recovery Treatment Services</a:t>
            </a:r>
          </a:p>
        </p:txBody>
      </p:sp>
      <p:sp>
        <p:nvSpPr>
          <p:cNvPr id="5" name="Content Placeholder 4">
            <a:extLst>
              <a:ext uri="{FF2B5EF4-FFF2-40B4-BE49-F238E27FC236}">
                <a16:creationId xmlns:a16="http://schemas.microsoft.com/office/drawing/2014/main" id="{98FA5BDC-4831-F144-9FEB-2AF0D2106713}"/>
              </a:ext>
            </a:extLst>
          </p:cNvPr>
          <p:cNvSpPr>
            <a:spLocks noGrp="1"/>
          </p:cNvSpPr>
          <p:nvPr>
            <p:ph idx="1"/>
          </p:nvPr>
        </p:nvSpPr>
        <p:spPr>
          <a:xfrm>
            <a:off x="1981200" y="1701864"/>
            <a:ext cx="2686050" cy="4546536"/>
          </a:xfrm>
        </p:spPr>
        <p:txBody>
          <a:bodyPr/>
          <a:lstStyle/>
          <a:p>
            <a:r>
              <a:rPr lang="en-US" sz="2400" dirty="0"/>
              <a:t>Linkage to MAT and Recovery Treatment Services prenatally or before delivery discharge increased from 40% baseline to &gt; 70% goal over 2 years of the initiative</a:t>
            </a:r>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fontAlgn="base">
              <a:spcBef>
                <a:spcPct val="0"/>
              </a:spcBef>
              <a:spcAft>
                <a:spcPct val="0"/>
              </a:spcAft>
            </a:pPr>
            <a:fld id="{97033E4B-E3EB-3D46-B2D8-3159663620FA}" type="slidenum">
              <a:rPr lang="en-US">
                <a:ea typeface="MS PGothic" pitchFamily="34" charset="-128"/>
              </a:rPr>
              <a:pPr fontAlgn="base">
                <a:spcBef>
                  <a:spcPct val="0"/>
                </a:spcBef>
                <a:spcAft>
                  <a:spcPct val="0"/>
                </a:spcAft>
              </a:pPr>
              <a:t>13</a:t>
            </a:fld>
            <a:endParaRPr lang="en-US" dirty="0">
              <a:ea typeface="MS PGothic" pitchFamily="34" charset="-128"/>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algn="l" fontAlgn="base">
              <a:spcBef>
                <a:spcPct val="0"/>
              </a:spcBef>
              <a:spcAft>
                <a:spcPct val="0"/>
              </a:spcAft>
            </a:pPr>
            <a:r>
              <a:rPr lang="en-US">
                <a:solidFill>
                  <a:prstClr val="black">
                    <a:tint val="75000"/>
                  </a:prstClr>
                </a:solidFill>
              </a:rPr>
              <a:t>Illinois Perinatal Quality Collaborative</a:t>
            </a:r>
            <a:endParaRPr lang="en-US" dirty="0">
              <a:solidFill>
                <a:prstClr val="black">
                  <a:tint val="75000"/>
                </a:prstClr>
              </a:solidFill>
            </a:endParaRPr>
          </a:p>
        </p:txBody>
      </p:sp>
      <p:sp>
        <p:nvSpPr>
          <p:cNvPr id="9" name="TextBox 8"/>
          <p:cNvSpPr txBox="1"/>
          <p:nvPr/>
        </p:nvSpPr>
        <p:spPr>
          <a:xfrm>
            <a:off x="5392901" y="4191000"/>
            <a:ext cx="782053" cy="415498"/>
          </a:xfrm>
          <a:prstGeom prst="rect">
            <a:avLst/>
          </a:prstGeom>
          <a:noFill/>
        </p:spPr>
        <p:txBody>
          <a:bodyPr wrap="square" rtlCol="0">
            <a:spAutoFit/>
          </a:bodyPr>
          <a:lstStyle/>
          <a:p>
            <a:pPr eaLnBrk="0" fontAlgn="base" hangingPunct="0">
              <a:spcBef>
                <a:spcPct val="0"/>
              </a:spcBef>
              <a:spcAft>
                <a:spcPct val="0"/>
              </a:spcAft>
            </a:pPr>
            <a:r>
              <a:rPr lang="en-US" sz="2100" b="1" dirty="0">
                <a:solidFill>
                  <a:prstClr val="black"/>
                </a:solidFill>
                <a:latin typeface="Arial" pitchFamily="34" charset="0"/>
                <a:ea typeface="MS PGothic" pitchFamily="34" charset="-128"/>
              </a:rPr>
              <a:t>41%</a:t>
            </a:r>
          </a:p>
        </p:txBody>
      </p:sp>
      <p:sp>
        <p:nvSpPr>
          <p:cNvPr id="10" name="TextBox 9"/>
          <p:cNvSpPr txBox="1"/>
          <p:nvPr/>
        </p:nvSpPr>
        <p:spPr>
          <a:xfrm>
            <a:off x="11258606" y="2428775"/>
            <a:ext cx="782053" cy="415498"/>
          </a:xfrm>
          <a:prstGeom prst="rect">
            <a:avLst/>
          </a:prstGeom>
          <a:noFill/>
        </p:spPr>
        <p:txBody>
          <a:bodyPr wrap="square" rtlCol="0">
            <a:spAutoFit/>
          </a:bodyPr>
          <a:lstStyle/>
          <a:p>
            <a:pPr eaLnBrk="0" fontAlgn="base" hangingPunct="0">
              <a:spcBef>
                <a:spcPct val="0"/>
              </a:spcBef>
              <a:spcAft>
                <a:spcPct val="0"/>
              </a:spcAft>
            </a:pPr>
            <a:r>
              <a:rPr lang="en-US" sz="2100" b="1" dirty="0">
                <a:solidFill>
                  <a:prstClr val="black"/>
                </a:solidFill>
                <a:latin typeface="Arial" pitchFamily="34" charset="0"/>
                <a:ea typeface="MS PGothic" pitchFamily="34" charset="-128"/>
              </a:rPr>
              <a:t>88%</a:t>
            </a:r>
          </a:p>
        </p:txBody>
      </p:sp>
    </p:spTree>
    <p:extLst>
      <p:ext uri="{BB962C8B-B14F-4D97-AF65-F5344CB8AC3E}">
        <p14:creationId xmlns:p14="http://schemas.microsoft.com/office/powerpoint/2010/main" val="420328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89370" y="1524102"/>
            <a:ext cx="7032859" cy="422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xfrm>
            <a:off x="1981200" y="274638"/>
            <a:ext cx="6324600" cy="1143000"/>
          </a:xfrm>
        </p:spPr>
        <p:txBody>
          <a:bodyPr/>
          <a:lstStyle/>
          <a:p>
            <a:pPr algn="l" eaLnBrk="1" hangingPunct="1"/>
            <a:r>
              <a:rPr lang="en-US" sz="3600" b="1" dirty="0">
                <a:solidFill>
                  <a:srgbClr val="1C498B"/>
                </a:solidFill>
                <a:ea typeface="Lato Medium"/>
                <a:cs typeface="Lato Medium"/>
              </a:rPr>
              <a:t>MNO’s Impact Since 2018: </a:t>
            </a:r>
            <a:r>
              <a:rPr lang="en-US" sz="3600" b="1" dirty="0" err="1">
                <a:solidFill>
                  <a:srgbClr val="1C498B"/>
                </a:solidFill>
                <a:ea typeface="Lato Medium"/>
                <a:cs typeface="Lato Medium"/>
              </a:rPr>
              <a:t>Narcan</a:t>
            </a:r>
            <a:endParaRPr lang="en-US" sz="3600" b="1" dirty="0">
              <a:solidFill>
                <a:srgbClr val="1C498B"/>
              </a:solidFill>
              <a:ea typeface="Lato Medium"/>
              <a:cs typeface="Lato Medium"/>
            </a:endParaRPr>
          </a:p>
        </p:txBody>
      </p:sp>
      <p:sp>
        <p:nvSpPr>
          <p:cNvPr id="5" name="Content Placeholder 4">
            <a:extLst>
              <a:ext uri="{FF2B5EF4-FFF2-40B4-BE49-F238E27FC236}">
                <a16:creationId xmlns:a16="http://schemas.microsoft.com/office/drawing/2014/main" id="{98FA5BDC-4831-F144-9FEB-2AF0D2106713}"/>
              </a:ext>
            </a:extLst>
          </p:cNvPr>
          <p:cNvSpPr>
            <a:spLocks noGrp="1"/>
          </p:cNvSpPr>
          <p:nvPr>
            <p:ph idx="1"/>
          </p:nvPr>
        </p:nvSpPr>
        <p:spPr>
          <a:xfrm>
            <a:off x="2011038" y="1952244"/>
            <a:ext cx="2686050" cy="3869531"/>
          </a:xfrm>
        </p:spPr>
        <p:txBody>
          <a:bodyPr>
            <a:normAutofit fontScale="85000" lnSpcReduction="20000"/>
          </a:bodyPr>
          <a:lstStyle/>
          <a:p>
            <a:r>
              <a:rPr lang="en-US" dirty="0"/>
              <a:t>Teams  increased </a:t>
            </a:r>
            <a:r>
              <a:rPr lang="en-US" dirty="0" err="1"/>
              <a:t>Narcan</a:t>
            </a:r>
            <a:r>
              <a:rPr lang="en-US" dirty="0"/>
              <a:t> counseling rates prenatally or before delivery discharge from 2% to over 40% across the initiative</a:t>
            </a:r>
          </a:p>
          <a:p>
            <a:endParaRPr lang="en-US" dirty="0"/>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fontAlgn="base">
              <a:spcBef>
                <a:spcPct val="0"/>
              </a:spcBef>
              <a:spcAft>
                <a:spcPct val="0"/>
              </a:spcAft>
            </a:pPr>
            <a:fld id="{97033E4B-E3EB-3D46-B2D8-3159663620FA}" type="slidenum">
              <a:rPr lang="en-US">
                <a:ea typeface="MS PGothic" pitchFamily="34" charset="-128"/>
              </a:rPr>
              <a:pPr fontAlgn="base">
                <a:spcBef>
                  <a:spcPct val="0"/>
                </a:spcBef>
                <a:spcAft>
                  <a:spcPct val="0"/>
                </a:spcAft>
              </a:pPr>
              <a:t>14</a:t>
            </a:fld>
            <a:endParaRPr lang="en-US" dirty="0">
              <a:ea typeface="MS PGothic" pitchFamily="34" charset="-128"/>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algn="l" fontAlgn="base">
              <a:spcBef>
                <a:spcPct val="0"/>
              </a:spcBef>
              <a:spcAft>
                <a:spcPct val="0"/>
              </a:spcAft>
            </a:pPr>
            <a:r>
              <a:rPr lang="en-US">
                <a:solidFill>
                  <a:prstClr val="black">
                    <a:tint val="75000"/>
                  </a:prstClr>
                </a:solidFill>
              </a:rPr>
              <a:t>Illinois Perinatal Quality Collaborative</a:t>
            </a:r>
            <a:endParaRPr lang="en-US" dirty="0">
              <a:solidFill>
                <a:prstClr val="black">
                  <a:tint val="75000"/>
                </a:prstClr>
              </a:solidFill>
            </a:endParaRPr>
          </a:p>
        </p:txBody>
      </p:sp>
      <p:sp>
        <p:nvSpPr>
          <p:cNvPr id="9" name="TextBox 8"/>
          <p:cNvSpPr txBox="1"/>
          <p:nvPr/>
        </p:nvSpPr>
        <p:spPr>
          <a:xfrm>
            <a:off x="5439075" y="4397634"/>
            <a:ext cx="782053" cy="415498"/>
          </a:xfrm>
          <a:prstGeom prst="rect">
            <a:avLst/>
          </a:prstGeom>
          <a:noFill/>
        </p:spPr>
        <p:txBody>
          <a:bodyPr wrap="square" rtlCol="0">
            <a:spAutoFit/>
          </a:bodyPr>
          <a:lstStyle/>
          <a:p>
            <a:pPr eaLnBrk="0" fontAlgn="base" hangingPunct="0">
              <a:spcBef>
                <a:spcPct val="0"/>
              </a:spcBef>
              <a:spcAft>
                <a:spcPct val="0"/>
              </a:spcAft>
            </a:pPr>
            <a:r>
              <a:rPr lang="en-US" sz="2100" b="1" dirty="0">
                <a:solidFill>
                  <a:prstClr val="black"/>
                </a:solidFill>
                <a:latin typeface="Arial" pitchFamily="34" charset="0"/>
                <a:ea typeface="MS PGothic" pitchFamily="34" charset="-128"/>
              </a:rPr>
              <a:t>2%</a:t>
            </a:r>
          </a:p>
        </p:txBody>
      </p:sp>
      <p:sp>
        <p:nvSpPr>
          <p:cNvPr id="10" name="TextBox 9"/>
          <p:cNvSpPr txBox="1"/>
          <p:nvPr/>
        </p:nvSpPr>
        <p:spPr>
          <a:xfrm>
            <a:off x="11132458" y="3220390"/>
            <a:ext cx="782053" cy="415498"/>
          </a:xfrm>
          <a:prstGeom prst="rect">
            <a:avLst/>
          </a:prstGeom>
          <a:noFill/>
        </p:spPr>
        <p:txBody>
          <a:bodyPr wrap="square" rtlCol="0">
            <a:spAutoFit/>
          </a:bodyPr>
          <a:lstStyle/>
          <a:p>
            <a:pPr eaLnBrk="0" fontAlgn="base" hangingPunct="0">
              <a:spcBef>
                <a:spcPct val="0"/>
              </a:spcBef>
              <a:spcAft>
                <a:spcPct val="0"/>
              </a:spcAft>
            </a:pPr>
            <a:r>
              <a:rPr lang="en-US" sz="2100" b="1" dirty="0">
                <a:solidFill>
                  <a:prstClr val="black"/>
                </a:solidFill>
                <a:latin typeface="Arial" pitchFamily="34" charset="0"/>
                <a:ea typeface="MS PGothic" pitchFamily="34" charset="-128"/>
              </a:rPr>
              <a:t>44%</a:t>
            </a:r>
          </a:p>
        </p:txBody>
      </p:sp>
    </p:spTree>
    <p:extLst>
      <p:ext uri="{BB962C8B-B14F-4D97-AF65-F5344CB8AC3E}">
        <p14:creationId xmlns:p14="http://schemas.microsoft.com/office/powerpoint/2010/main" val="711816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3200400"/>
            <a:ext cx="91440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a:xfrm>
            <a:off x="1658663" y="261947"/>
            <a:ext cx="6781800" cy="1143000"/>
          </a:xfrm>
          <a:noFill/>
        </p:spPr>
        <p:txBody>
          <a:bodyPr/>
          <a:lstStyle/>
          <a:p>
            <a:pPr algn="l" eaLnBrk="1" hangingPunct="1"/>
            <a:r>
              <a:rPr lang="en-US" sz="3600" b="1" dirty="0">
                <a:solidFill>
                  <a:srgbClr val="1C498B"/>
                </a:solidFill>
                <a:ea typeface="Lato Medium"/>
                <a:cs typeface="Lato Medium"/>
              </a:rPr>
              <a:t>Improving equitable care and reducing disparities for patients receiving MAT</a:t>
            </a:r>
          </a:p>
        </p:txBody>
      </p:sp>
      <p:sp>
        <p:nvSpPr>
          <p:cNvPr id="4" name="Rounded Rectangular Callout 3"/>
          <p:cNvSpPr/>
          <p:nvPr/>
        </p:nvSpPr>
        <p:spPr>
          <a:xfrm>
            <a:off x="8067655" y="1524001"/>
            <a:ext cx="2540000" cy="4610099"/>
          </a:xfrm>
          <a:prstGeom prst="wedgeRoundRectCallout">
            <a:avLst>
              <a:gd name="adj1" fmla="val -51792"/>
              <a:gd name="adj2" fmla="val 5771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r>
              <a:rPr lang="en-US" sz="2200" dirty="0">
                <a:solidFill>
                  <a:prstClr val="black"/>
                </a:solidFill>
                <a:latin typeface="Calibri"/>
              </a:rPr>
              <a:t>At baseline, Black patients with OUD were less likely to be on MAT, however across the initiative improvements in MAT rates were seen for all patients with the greatest improvement for Black patients. </a:t>
            </a:r>
          </a:p>
        </p:txBody>
      </p:sp>
      <p:sp>
        <p:nvSpPr>
          <p:cNvPr id="7" name="Rectangle 6"/>
          <p:cNvSpPr/>
          <p:nvPr/>
        </p:nvSpPr>
        <p:spPr>
          <a:xfrm>
            <a:off x="1658663" y="1799657"/>
            <a:ext cx="6389533" cy="584775"/>
          </a:xfrm>
          <a:prstGeom prst="rect">
            <a:avLst/>
          </a:prstGeom>
        </p:spPr>
        <p:txBody>
          <a:bodyPr wrap="square">
            <a:spAutoFit/>
          </a:bodyPr>
          <a:lstStyle/>
          <a:p>
            <a:pPr algn="ctr" eaLnBrk="0" fontAlgn="base" hangingPunct="0">
              <a:spcBef>
                <a:spcPct val="0"/>
              </a:spcBef>
              <a:spcAft>
                <a:spcPct val="0"/>
              </a:spcAft>
            </a:pPr>
            <a:r>
              <a:rPr lang="en-US" sz="1600" b="1" dirty="0">
                <a:solidFill>
                  <a:prstClr val="black"/>
                </a:solidFill>
                <a:latin typeface="Arial" pitchFamily="34" charset="0"/>
                <a:ea typeface="MS PGothic" pitchFamily="34" charset="-128"/>
              </a:rPr>
              <a:t>Comparison of percent of patients with OUD receiving MAT by delivery discharge by race/ethnicity across the MNO Initiative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138" y="2384432"/>
            <a:ext cx="6901509" cy="4078858"/>
          </a:xfrm>
          <a:prstGeom prst="rect">
            <a:avLst/>
          </a:prstGeom>
        </p:spPr>
      </p:pic>
    </p:spTree>
    <p:extLst>
      <p:ext uri="{BB962C8B-B14F-4D97-AF65-F5344CB8AC3E}">
        <p14:creationId xmlns:p14="http://schemas.microsoft.com/office/powerpoint/2010/main" val="2491773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application&#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60540" y="643467"/>
            <a:ext cx="8670919" cy="5571066"/>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16</a:t>
            </a:fld>
            <a:endParaRPr lang="en-US">
              <a:solidFill>
                <a:srgbClr val="FFFFFF"/>
              </a:solidFill>
            </a:endParaRPr>
          </a:p>
        </p:txBody>
      </p:sp>
    </p:spTree>
    <p:extLst>
      <p:ext uri="{BB962C8B-B14F-4D97-AF65-F5344CB8AC3E}">
        <p14:creationId xmlns:p14="http://schemas.microsoft.com/office/powerpoint/2010/main" val="2591778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9051-D5A0-484A-8CB6-CAE03A8958B7}"/>
              </a:ext>
            </a:extLst>
          </p:cNvPr>
          <p:cNvSpPr>
            <a:spLocks noGrp="1"/>
          </p:cNvSpPr>
          <p:nvPr>
            <p:ph type="title"/>
          </p:nvPr>
        </p:nvSpPr>
        <p:spPr>
          <a:xfrm>
            <a:off x="455364" y="0"/>
            <a:ext cx="10972800" cy="1325563"/>
          </a:xfrm>
        </p:spPr>
        <p:txBody>
          <a:bodyPr/>
          <a:lstStyle/>
          <a:p>
            <a:r>
              <a:rPr lang="en-US" dirty="0"/>
              <a:t>Focus for today</a:t>
            </a:r>
          </a:p>
        </p:txBody>
      </p:sp>
      <p:sp>
        <p:nvSpPr>
          <p:cNvPr id="3" name="Content Placeholder 2">
            <a:extLst>
              <a:ext uri="{FF2B5EF4-FFF2-40B4-BE49-F238E27FC236}">
                <a16:creationId xmlns:a16="http://schemas.microsoft.com/office/drawing/2014/main" id="{A20F110F-9FCB-49BA-ADF0-35BA64414DC9}"/>
              </a:ext>
            </a:extLst>
          </p:cNvPr>
          <p:cNvSpPr>
            <a:spLocks noGrp="1"/>
          </p:cNvSpPr>
          <p:nvPr>
            <p:ph idx="1"/>
          </p:nvPr>
        </p:nvSpPr>
        <p:spPr>
          <a:xfrm>
            <a:off x="330507" y="1288974"/>
            <a:ext cx="11699912" cy="5067376"/>
          </a:xfrm>
        </p:spPr>
        <p:txBody>
          <a:bodyPr/>
          <a:lstStyle/>
          <a:p>
            <a:r>
              <a:rPr lang="en-US" sz="2800" dirty="0"/>
              <a:t>1) Is your clinical team aware of the rising rates of maternal overdose deaths and that providing optimal OUD care can reduce maternal deaths?</a:t>
            </a:r>
          </a:p>
          <a:p>
            <a:r>
              <a:rPr lang="en-US" sz="2800" dirty="0"/>
              <a:t>2) Are you providing Optimal OUD care for every patient, are you monitoring: screening for SUD, linkage to MAT / recovery treatment services, providing Narcan?  Can you sustain optimal OUD care?</a:t>
            </a:r>
          </a:p>
          <a:p>
            <a:r>
              <a:rPr lang="en-US" sz="2800" dirty="0"/>
              <a:t>3) Are you aware of new resources </a:t>
            </a:r>
            <a:r>
              <a:rPr lang="en-US" sz="2800" b="1" dirty="0"/>
              <a:t>every</a:t>
            </a:r>
            <a:r>
              <a:rPr lang="en-US" sz="2800" dirty="0"/>
              <a:t> clinic, L&amp;D, ER should be using?</a:t>
            </a:r>
          </a:p>
          <a:p>
            <a:pPr lvl="1"/>
            <a:r>
              <a:rPr lang="en-US" sz="2400" dirty="0"/>
              <a:t>OUD Hotline 24/7  to link patients to MAR-Now:  treatment start and care coordination</a:t>
            </a:r>
          </a:p>
          <a:p>
            <a:pPr lvl="1"/>
            <a:r>
              <a:rPr lang="en-US" sz="2400" dirty="0"/>
              <a:t>DOPP program to provide free point of care Narcan kits to your patients</a:t>
            </a:r>
          </a:p>
          <a:p>
            <a:pPr lvl="1"/>
            <a:r>
              <a:rPr lang="en-US" sz="2400" dirty="0"/>
              <a:t>Angel’s Story – new video link for provider / nurse / staff education on why Optimal OUD care matters!</a:t>
            </a:r>
          </a:p>
        </p:txBody>
      </p:sp>
      <p:sp>
        <p:nvSpPr>
          <p:cNvPr id="4" name="Slide Number Placeholder 3">
            <a:extLst>
              <a:ext uri="{FF2B5EF4-FFF2-40B4-BE49-F238E27FC236}">
                <a16:creationId xmlns:a16="http://schemas.microsoft.com/office/drawing/2014/main" id="{4123C02C-9FA2-4B1D-8220-3EC63F9F8969}"/>
              </a:ext>
            </a:extLst>
          </p:cNvPr>
          <p:cNvSpPr>
            <a:spLocks noGrp="1"/>
          </p:cNvSpPr>
          <p:nvPr>
            <p:ph type="sldNum" sz="quarter" idx="10"/>
          </p:nvPr>
        </p:nvSpPr>
        <p:spPr/>
        <p:txBody>
          <a:bodyPr/>
          <a:lstStyle/>
          <a:p>
            <a:fld id="{97033E4B-E3EB-3D46-B2D8-3159663620FA}" type="slidenum">
              <a:rPr lang="en-US" smtClean="0"/>
              <a:pPr/>
              <a:t>17</a:t>
            </a:fld>
            <a:endParaRPr lang="en-US"/>
          </a:p>
        </p:txBody>
      </p:sp>
      <p:sp>
        <p:nvSpPr>
          <p:cNvPr id="5" name="Footer Placeholder 4">
            <a:extLst>
              <a:ext uri="{FF2B5EF4-FFF2-40B4-BE49-F238E27FC236}">
                <a16:creationId xmlns:a16="http://schemas.microsoft.com/office/drawing/2014/main" id="{05C4C35F-6881-487A-B223-AE2BBE8D571B}"/>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40166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 MMRC Data Overview</a:t>
            </a:r>
          </a:p>
        </p:txBody>
      </p:sp>
      <p:sp>
        <p:nvSpPr>
          <p:cNvPr id="3" name="Subtitle 2"/>
          <p:cNvSpPr>
            <a:spLocks noGrp="1"/>
          </p:cNvSpPr>
          <p:nvPr>
            <p:ph type="subTitle" idx="1"/>
          </p:nvPr>
        </p:nvSpPr>
        <p:spPr/>
        <p:txBody>
          <a:bodyPr/>
          <a:lstStyle/>
          <a:p>
            <a:r>
              <a:rPr lang="en-US" dirty="0"/>
              <a:t>Cara Bergo, PhD, Maternal Mortality Epidemiologist, Illinois Department of Public health</a:t>
            </a:r>
          </a:p>
        </p:txBody>
      </p:sp>
    </p:spTree>
    <p:extLst>
      <p:ext uri="{BB962C8B-B14F-4D97-AF65-F5344CB8AC3E}">
        <p14:creationId xmlns:p14="http://schemas.microsoft.com/office/powerpoint/2010/main" val="385480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457200" y="2590800"/>
            <a:ext cx="11201400" cy="2286000"/>
          </a:xfrm>
        </p:spPr>
        <p:txBody>
          <a:bodyPr>
            <a:normAutofit/>
          </a:bodyPr>
          <a:lstStyle/>
          <a:p>
            <a:r>
              <a:rPr lang="en-US" sz="4800" b="1" dirty="0">
                <a:effectLst/>
                <a:latin typeface="Arial" panose="020B0604020202020204" pitchFamily="34" charset="0"/>
                <a:ea typeface="Calibri" panose="020F0502020204030204" pitchFamily="34" charset="0"/>
              </a:rPr>
              <a:t>Illinois Maternal Mortality &amp; Substance Use Disorder</a:t>
            </a:r>
            <a:endParaRPr lang="en-US" sz="4800" dirty="0">
              <a:latin typeface="Segoe UI Semibold" pitchFamily="34" charset="0"/>
            </a:endParaRPr>
          </a:p>
        </p:txBody>
      </p:sp>
      <p:sp>
        <p:nvSpPr>
          <p:cNvPr id="2" name="Subtitle 1"/>
          <p:cNvSpPr>
            <a:spLocks noGrp="1"/>
          </p:cNvSpPr>
          <p:nvPr>
            <p:ph type="subTitle" idx="1"/>
          </p:nvPr>
        </p:nvSpPr>
        <p:spPr>
          <a:xfrm>
            <a:off x="1828800" y="5029200"/>
            <a:ext cx="8534400" cy="1752600"/>
          </a:xfrm>
        </p:spPr>
        <p:txBody>
          <a:bodyPr>
            <a:normAutofit/>
          </a:bodyPr>
          <a:lstStyle/>
          <a:p>
            <a:r>
              <a:rPr lang="en-US" dirty="0"/>
              <a:t>IDPH Office of Women’s Health and Family Services</a:t>
            </a:r>
          </a:p>
          <a:p>
            <a:r>
              <a:rPr lang="en-US" dirty="0"/>
              <a:t>Cara Bergo, PhD MPH</a:t>
            </a:r>
          </a:p>
          <a:p>
            <a:r>
              <a:rPr lang="en-US" dirty="0"/>
              <a:t>March 13, 2023</a:t>
            </a:r>
          </a:p>
        </p:txBody>
      </p:sp>
      <p:sp>
        <p:nvSpPr>
          <p:cNvPr id="3" name="Slide Number Placeholder 2">
            <a:extLst>
              <a:ext uri="{FF2B5EF4-FFF2-40B4-BE49-F238E27FC236}">
                <a16:creationId xmlns:a16="http://schemas.microsoft.com/office/drawing/2014/main" id="{B83F1C52-71A0-44B4-98E4-BDDE8991BC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94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Overview</a:t>
            </a:r>
          </a:p>
        </p:txBody>
      </p:sp>
      <p:sp>
        <p:nvSpPr>
          <p:cNvPr id="3" name="Content Placeholder 2"/>
          <p:cNvSpPr>
            <a:spLocks noGrp="1"/>
          </p:cNvSpPr>
          <p:nvPr>
            <p:ph idx="1"/>
          </p:nvPr>
        </p:nvSpPr>
        <p:spPr>
          <a:xfrm>
            <a:off x="609600" y="1376446"/>
            <a:ext cx="5646821" cy="4351338"/>
          </a:xfrm>
        </p:spPr>
        <p:txBody>
          <a:bodyPr/>
          <a:lstStyle/>
          <a:p>
            <a:r>
              <a:rPr lang="en-US" dirty="0"/>
              <a:t>ILPQC Updates</a:t>
            </a:r>
          </a:p>
          <a:p>
            <a:r>
              <a:rPr lang="en-US" dirty="0"/>
              <a:t>IDPH: IL Maternal Overdose Data Overview</a:t>
            </a:r>
          </a:p>
          <a:p>
            <a:r>
              <a:rPr lang="en-US" dirty="0"/>
              <a:t>Cara Bergo, PhD, Maternal Mortality Epidemiologist, Illinois Department of Public health</a:t>
            </a:r>
          </a:p>
          <a:p>
            <a:r>
              <a:rPr lang="en-US" dirty="0"/>
              <a:t>IL DHS MAR NOW and DOPP Overview</a:t>
            </a:r>
          </a:p>
          <a:p>
            <a:pPr lvl="1"/>
            <a:r>
              <a:rPr lang="en-US" sz="2400" dirty="0"/>
              <a:t>Nicole Gastala, MD, Medical Director Substance Use Prevention and Recovery, IL Department of Human Services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2</a:t>
            </a:fld>
            <a:endParaRPr lang="en-US" dirty="0"/>
          </a:p>
        </p:txBody>
      </p:sp>
      <p:sp>
        <p:nvSpPr>
          <p:cNvPr id="5" name="Footer Placeholder 4"/>
          <p:cNvSpPr>
            <a:spLocks noGrp="1"/>
          </p:cNvSpPr>
          <p:nvPr>
            <p:ph type="ftr" sz="quarter" idx="11"/>
          </p:nvPr>
        </p:nvSpPr>
        <p:spPr/>
        <p:txBody>
          <a:bodyPr/>
          <a:lstStyle/>
          <a:p>
            <a:pPr algn="l"/>
            <a:r>
              <a:rPr lang="en-US" dirty="0"/>
              <a:t>Illinois Perinatal Quality Collaborative</a:t>
            </a:r>
          </a:p>
        </p:txBody>
      </p:sp>
      <p:sp>
        <p:nvSpPr>
          <p:cNvPr id="6" name="Content Placeholder 2"/>
          <p:cNvSpPr txBox="1">
            <a:spLocks/>
          </p:cNvSpPr>
          <p:nvPr/>
        </p:nvSpPr>
        <p:spPr>
          <a:xfrm>
            <a:off x="6440905" y="1533567"/>
            <a:ext cx="5141495" cy="43513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ILPQC Hospital Panel: Drug Overdose Prevention Program Strategies:</a:t>
            </a:r>
          </a:p>
          <a:p>
            <a:pPr lvl="1"/>
            <a:r>
              <a:rPr lang="en-US" sz="2400" dirty="0"/>
              <a:t>Andrew Fisher, MD, University of Chicago Medical Center</a:t>
            </a:r>
          </a:p>
          <a:p>
            <a:pPr lvl="1"/>
            <a:r>
              <a:rPr lang="en-US" sz="2400" dirty="0"/>
              <a:t>Katherine Austman, MD, Gibson Area Hospital</a:t>
            </a:r>
          </a:p>
          <a:p>
            <a:r>
              <a:rPr lang="en-US" dirty="0"/>
              <a:t>ILPQC Resources &amp; Next Steps</a:t>
            </a:r>
          </a:p>
          <a:p>
            <a:r>
              <a:rPr lang="en-US" dirty="0"/>
              <a:t>Angel’s Story Video Screening</a:t>
            </a:r>
          </a:p>
          <a:p>
            <a:endParaRPr lang="en-US" sz="2800" dirty="0"/>
          </a:p>
        </p:txBody>
      </p:sp>
    </p:spTree>
    <p:extLst>
      <p:ext uri="{BB962C8B-B14F-4D97-AF65-F5344CB8AC3E}">
        <p14:creationId xmlns:p14="http://schemas.microsoft.com/office/powerpoint/2010/main" val="145276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F191-13DE-465C-B6FB-1A2AC16F68BB}"/>
              </a:ext>
            </a:extLst>
          </p:cNvPr>
          <p:cNvSpPr>
            <a:spLocks noGrp="1"/>
          </p:cNvSpPr>
          <p:nvPr>
            <p:ph type="title"/>
          </p:nvPr>
        </p:nvSpPr>
        <p:spPr/>
        <p:txBody>
          <a:bodyPr/>
          <a:lstStyle/>
          <a:p>
            <a:r>
              <a:rPr lang="en-US" dirty="0"/>
              <a:t>Preliminary Data</a:t>
            </a:r>
          </a:p>
        </p:txBody>
      </p:sp>
      <p:sp>
        <p:nvSpPr>
          <p:cNvPr id="3" name="Content Placeholder 2">
            <a:extLst>
              <a:ext uri="{FF2B5EF4-FFF2-40B4-BE49-F238E27FC236}">
                <a16:creationId xmlns:a16="http://schemas.microsoft.com/office/drawing/2014/main" id="{CF7469B7-36DD-474F-8A8A-B9AEB40969BC}"/>
              </a:ext>
            </a:extLst>
          </p:cNvPr>
          <p:cNvSpPr>
            <a:spLocks noGrp="1"/>
          </p:cNvSpPr>
          <p:nvPr>
            <p:ph idx="1"/>
          </p:nvPr>
        </p:nvSpPr>
        <p:spPr>
          <a:xfrm>
            <a:off x="609600" y="1600201"/>
            <a:ext cx="5943600" cy="4525963"/>
          </a:xfrm>
        </p:spPr>
        <p:txBody>
          <a:bodyPr>
            <a:normAutofit fontScale="85000" lnSpcReduction="10000"/>
          </a:bodyPr>
          <a:lstStyle/>
          <a:p>
            <a:pPr>
              <a:lnSpc>
                <a:spcPct val="150000"/>
              </a:lnSpc>
            </a:pPr>
            <a:r>
              <a:rPr lang="en-US" dirty="0">
                <a:solidFill>
                  <a:srgbClr val="000000"/>
                </a:solidFill>
                <a:latin typeface="Calibri" panose="020F0502020204030204" pitchFamily="34" charset="0"/>
                <a:ea typeface="Times New Roman" panose="02020603050405020304" pitchFamily="18" charset="0"/>
              </a:rPr>
              <a:t>All findings in this presentation are preliminary</a:t>
            </a:r>
          </a:p>
          <a:p>
            <a:pPr>
              <a:lnSpc>
                <a:spcPct val="150000"/>
              </a:lnSpc>
            </a:pPr>
            <a:r>
              <a:rPr lang="en-US" dirty="0">
                <a:solidFill>
                  <a:srgbClr val="000000"/>
                </a:solidFill>
                <a:effectLst/>
                <a:latin typeface="Calibri" panose="020F0502020204030204" pitchFamily="34" charset="0"/>
                <a:ea typeface="Times New Roman" panose="02020603050405020304" pitchFamily="18" charset="0"/>
              </a:rPr>
              <a:t>Currently finalizing 2020 reviews</a:t>
            </a:r>
          </a:p>
          <a:p>
            <a:pPr>
              <a:lnSpc>
                <a:spcPct val="150000"/>
              </a:lnSpc>
            </a:pPr>
            <a:r>
              <a:rPr lang="en-US" dirty="0">
                <a:solidFill>
                  <a:srgbClr val="000000"/>
                </a:solidFill>
                <a:effectLst/>
                <a:latin typeface="Calibri" panose="020F0502020204030204" pitchFamily="34" charset="0"/>
                <a:ea typeface="Times New Roman" panose="02020603050405020304" pitchFamily="18" charset="0"/>
              </a:rPr>
              <a:t>Working on Illinois Maternal Mortality Report 2023 for 2018-2020 Deaths</a:t>
            </a:r>
          </a:p>
          <a:p>
            <a:pPr>
              <a:lnSpc>
                <a:spcPct val="150000"/>
              </a:lnSpc>
            </a:pPr>
            <a:r>
              <a:rPr lang="en-US" dirty="0">
                <a:solidFill>
                  <a:srgbClr val="000000"/>
                </a:solidFill>
                <a:effectLst/>
                <a:latin typeface="Calibri" panose="020F0502020204030204" pitchFamily="34" charset="0"/>
                <a:ea typeface="Times New Roman" panose="02020603050405020304" pitchFamily="18" charset="0"/>
              </a:rPr>
              <a:t>Report will be published in the Fall 2023</a:t>
            </a:r>
          </a:p>
          <a:p>
            <a:pPr>
              <a:lnSpc>
                <a:spcPct val="150000"/>
              </a:lnSpc>
            </a:pPr>
            <a:endParaRPr lang="en-US"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6CFAE308-7E93-460A-A209-C5141DD4E9A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AD27A1B-78F0-4E2F-9AAE-866EC7A2079A}"/>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39000" y="1752600"/>
            <a:ext cx="3987800" cy="3927983"/>
          </a:xfrm>
          <a:prstGeom prst="rect">
            <a:avLst/>
          </a:prstGeom>
        </p:spPr>
      </p:pic>
    </p:spTree>
    <p:extLst>
      <p:ext uri="{BB962C8B-B14F-4D97-AF65-F5344CB8AC3E}">
        <p14:creationId xmlns:p14="http://schemas.microsoft.com/office/powerpoint/2010/main" val="3039331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B244EA-F967-4C19-8BB2-F2AFE2A6F18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162800" y="2455727"/>
            <a:ext cx="5023022" cy="3429567"/>
          </a:xfrm>
          <a:prstGeom prst="rect">
            <a:avLst/>
          </a:prstGeom>
          <a:noFill/>
          <a:ln>
            <a:noFill/>
          </a:ln>
        </p:spPr>
      </p:pic>
      <p:sp>
        <p:nvSpPr>
          <p:cNvPr id="2" name="Title 1">
            <a:extLst>
              <a:ext uri="{FF2B5EF4-FFF2-40B4-BE49-F238E27FC236}">
                <a16:creationId xmlns:a16="http://schemas.microsoft.com/office/drawing/2014/main" id="{2A4AE646-2FDD-4A32-8F78-9D118607967B}"/>
              </a:ext>
            </a:extLst>
          </p:cNvPr>
          <p:cNvSpPr>
            <a:spLocks noGrp="1"/>
          </p:cNvSpPr>
          <p:nvPr>
            <p:ph type="title"/>
          </p:nvPr>
        </p:nvSpPr>
        <p:spPr/>
        <p:txBody>
          <a:bodyPr>
            <a:normAutofit/>
          </a:bodyPr>
          <a:lstStyle/>
          <a:p>
            <a:pPr algn="l"/>
            <a:r>
              <a:rPr lang="en-US" dirty="0"/>
              <a:t>Maternal Mortality: The Tip of the Iceberg</a:t>
            </a:r>
          </a:p>
        </p:txBody>
      </p:sp>
      <p:sp>
        <p:nvSpPr>
          <p:cNvPr id="3" name="Content Placeholder 2">
            <a:extLst>
              <a:ext uri="{FF2B5EF4-FFF2-40B4-BE49-F238E27FC236}">
                <a16:creationId xmlns:a16="http://schemas.microsoft.com/office/drawing/2014/main" id="{8DC783B6-3063-4E6F-A950-20AECA80B8E8}"/>
              </a:ext>
            </a:extLst>
          </p:cNvPr>
          <p:cNvSpPr>
            <a:spLocks noGrp="1"/>
          </p:cNvSpPr>
          <p:nvPr>
            <p:ph idx="1"/>
          </p:nvPr>
        </p:nvSpPr>
        <p:spPr>
          <a:xfrm>
            <a:off x="581192" y="1891454"/>
            <a:ext cx="11029615" cy="4558114"/>
          </a:xfrm>
        </p:spPr>
        <p:txBody>
          <a:bodyPr>
            <a:normAutofit fontScale="85000" lnSpcReduction="20000"/>
          </a:bodyPr>
          <a:lstStyle/>
          <a:p>
            <a:pPr marL="0"/>
            <a:r>
              <a:rPr lang="en-US" dirty="0"/>
              <a:t>During 2018-2020, 263 Illinois women died while </a:t>
            </a:r>
          </a:p>
          <a:p>
            <a:pPr marL="0" indent="0">
              <a:spcBef>
                <a:spcPts val="0"/>
              </a:spcBef>
              <a:buNone/>
            </a:pPr>
            <a:r>
              <a:rPr lang="en-US" dirty="0"/>
              <a:t>    pregnant or within one year of pregnancy</a:t>
            </a:r>
          </a:p>
          <a:p>
            <a:pPr marL="0" indent="0">
              <a:spcBef>
                <a:spcPts val="0"/>
              </a:spcBef>
              <a:buNone/>
            </a:pPr>
            <a:r>
              <a:rPr lang="en-US" dirty="0"/>
              <a:t>	In 2020 alone, 110 women died</a:t>
            </a:r>
          </a:p>
          <a:p>
            <a:pPr marL="0" indent="0">
              <a:spcBef>
                <a:spcPts val="0"/>
              </a:spcBef>
              <a:buNone/>
            </a:pPr>
            <a:endParaRPr lang="en-US" dirty="0"/>
          </a:p>
          <a:p>
            <a:r>
              <a:rPr lang="en-US" dirty="0"/>
              <a:t>But death is only the most severe outcome </a:t>
            </a:r>
          </a:p>
          <a:p>
            <a:pPr marL="0" indent="0">
              <a:buNone/>
            </a:pPr>
            <a:r>
              <a:rPr lang="en-US" dirty="0"/>
              <a:t>    along a continuum of morbidities and  </a:t>
            </a:r>
          </a:p>
          <a:p>
            <a:pPr marL="0" indent="0">
              <a:buNone/>
            </a:pPr>
            <a:r>
              <a:rPr lang="en-US" dirty="0"/>
              <a:t>    pregnancy complications</a:t>
            </a:r>
          </a:p>
          <a:p>
            <a:endParaRPr lang="en-US" dirty="0"/>
          </a:p>
          <a:p>
            <a:r>
              <a:rPr lang="en-US" dirty="0"/>
              <a:t>Each maternal death is a sentinel event                                     </a:t>
            </a:r>
          </a:p>
          <a:p>
            <a:pPr marL="0" indent="0">
              <a:buNone/>
            </a:pPr>
            <a:r>
              <a:rPr lang="en-US" dirty="0"/>
              <a:t>    that highlights critical issues in                                             </a:t>
            </a:r>
          </a:p>
          <a:p>
            <a:pPr marL="0" indent="0">
              <a:buNone/>
            </a:pPr>
            <a:r>
              <a:rPr lang="en-US" dirty="0"/>
              <a:t>    women’s health and healthcare</a:t>
            </a:r>
          </a:p>
          <a:p>
            <a:endParaRPr lang="en-US" dirty="0"/>
          </a:p>
        </p:txBody>
      </p:sp>
      <p:sp>
        <p:nvSpPr>
          <p:cNvPr id="4" name="Slide Number Placeholder 3">
            <a:extLst>
              <a:ext uri="{FF2B5EF4-FFF2-40B4-BE49-F238E27FC236}">
                <a16:creationId xmlns:a16="http://schemas.microsoft.com/office/drawing/2014/main" id="{058A1EBC-50E2-41B7-9DFA-96C11B3772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153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83DDAFA-666A-4695-ABF1-26C5DD60EA4E}"/>
              </a:ext>
            </a:extLst>
          </p:cNvPr>
          <p:cNvGraphicFramePr>
            <a:graphicFrameLocks noGrp="1"/>
          </p:cNvGraphicFramePr>
          <p:nvPr>
            <p:ph idx="1"/>
            <p:extLst/>
          </p:nvPr>
        </p:nvGraphicFramePr>
        <p:xfrm>
          <a:off x="579582" y="1535714"/>
          <a:ext cx="10972800" cy="486508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243566CB-61A4-454D-96C3-546FC4D10F80}"/>
              </a:ext>
            </a:extLst>
          </p:cNvPr>
          <p:cNvSpPr>
            <a:spLocks noGrp="1"/>
          </p:cNvSpPr>
          <p:nvPr>
            <p:ph type="title"/>
          </p:nvPr>
        </p:nvSpPr>
        <p:spPr/>
        <p:txBody>
          <a:bodyPr>
            <a:normAutofit fontScale="90000"/>
          </a:bodyPr>
          <a:lstStyle/>
          <a:p>
            <a:pPr algn="ctr" rtl="0">
              <a:defRPr sz="1200" b="1" i="0" u="none" strike="noStrike" kern="1200" spc="0" baseline="0">
                <a:solidFill>
                  <a:prstClr val="black"/>
                </a:solidFill>
                <a:latin typeface="+mn-lt"/>
                <a:ea typeface="+mn-ea"/>
                <a:cs typeface="+mn-cs"/>
              </a:defRPr>
            </a:pPr>
            <a:r>
              <a:rPr lang="en-US" sz="4400" b="1" dirty="0">
                <a:solidFill>
                  <a:schemeClr val="tx1"/>
                </a:solidFill>
              </a:rPr>
              <a:t>Pregnancy Associated Mortality Ratio, </a:t>
            </a:r>
            <a:br>
              <a:rPr lang="en-US" sz="4400" b="1" dirty="0">
                <a:solidFill>
                  <a:schemeClr val="tx1"/>
                </a:solidFill>
              </a:rPr>
            </a:br>
            <a:r>
              <a:rPr lang="en-US" sz="4400" b="1" dirty="0">
                <a:solidFill>
                  <a:schemeClr val="tx1"/>
                </a:solidFill>
              </a:rPr>
              <a:t>Illinois 2-Year Averages</a:t>
            </a:r>
          </a:p>
        </p:txBody>
      </p:sp>
      <p:sp>
        <p:nvSpPr>
          <p:cNvPr id="4" name="Slide Number Placeholder 3">
            <a:extLst>
              <a:ext uri="{FF2B5EF4-FFF2-40B4-BE49-F238E27FC236}">
                <a16:creationId xmlns:a16="http://schemas.microsoft.com/office/drawing/2014/main" id="{7548F1A8-5D75-417E-B31A-973908A3297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cxnSp>
        <p:nvCxnSpPr>
          <p:cNvPr id="6" name="Straight Arrow Connector 5">
            <a:extLst>
              <a:ext uri="{FF2B5EF4-FFF2-40B4-BE49-F238E27FC236}">
                <a16:creationId xmlns:a16="http://schemas.microsoft.com/office/drawing/2014/main" id="{72177481-2C18-4446-9895-D2D1DE227EEB}"/>
              </a:ext>
            </a:extLst>
          </p:cNvPr>
          <p:cNvCxnSpPr/>
          <p:nvPr/>
        </p:nvCxnSpPr>
        <p:spPr>
          <a:xfrm flipV="1">
            <a:off x="10972800" y="2362200"/>
            <a:ext cx="45720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827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DF7C-1F84-4E69-8714-118478D68353}"/>
              </a:ext>
            </a:extLst>
          </p:cNvPr>
          <p:cNvSpPr>
            <a:spLocks noGrp="1"/>
          </p:cNvSpPr>
          <p:nvPr>
            <p:ph type="title"/>
          </p:nvPr>
        </p:nvSpPr>
        <p:spPr/>
        <p:txBody>
          <a:bodyPr/>
          <a:lstStyle/>
          <a:p>
            <a:r>
              <a:rPr lang="en-US" dirty="0"/>
              <a:t>CDC Definition: Pregnancy-Related Death</a:t>
            </a:r>
          </a:p>
        </p:txBody>
      </p:sp>
      <p:sp>
        <p:nvSpPr>
          <p:cNvPr id="4" name="Slide Number Placeholder 3">
            <a:extLst>
              <a:ext uri="{FF2B5EF4-FFF2-40B4-BE49-F238E27FC236}">
                <a16:creationId xmlns:a16="http://schemas.microsoft.com/office/drawing/2014/main" id="{6C52E215-25BA-4358-893A-559353EEA5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60E732DF-E0FD-42D8-8957-A829BB963EFE}"/>
              </a:ext>
            </a:extLst>
          </p:cNvPr>
          <p:cNvGraphicFramePr/>
          <p:nvPr/>
        </p:nvGraphicFramePr>
        <p:xfrm>
          <a:off x="419100" y="1663454"/>
          <a:ext cx="11353800" cy="4302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064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713" y="293586"/>
            <a:ext cx="9533660" cy="1437008"/>
          </a:xfrm>
        </p:spPr>
        <p:txBody>
          <a:bodyPr vert="horz" lIns="91440" tIns="45720" rIns="91440" bIns="45720" rtlCol="0" anchor="ctr">
            <a:normAutofit/>
          </a:bodyPr>
          <a:lstStyle/>
          <a:p>
            <a:pPr algn="l">
              <a:lnSpc>
                <a:spcPct val="90000"/>
              </a:lnSpc>
            </a:pPr>
            <a:r>
              <a:rPr lang="en-US" sz="6000" kern="1200" dirty="0">
                <a:solidFill>
                  <a:srgbClr val="002060"/>
                </a:solidFill>
                <a:latin typeface="+mj-lt"/>
                <a:ea typeface="+mj-ea"/>
                <a:cs typeface="+mj-cs"/>
              </a:rPr>
              <a:t>Maternal Mortality in Illinois</a:t>
            </a:r>
          </a:p>
        </p:txBody>
      </p:sp>
      <p:sp>
        <p:nvSpPr>
          <p:cNvPr id="4" name="Slide Number Placeholder 3">
            <a:extLst>
              <a:ext uri="{FF2B5EF4-FFF2-40B4-BE49-F238E27FC236}">
                <a16:creationId xmlns:a16="http://schemas.microsoft.com/office/drawing/2014/main" id="{EE6C4B7C-094F-421D-BDBC-C8EB2F3FF47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7038434-C2CC-4028-AD72-886E4ED36FC6}" type="slidenum">
              <a:rPr kumimoji="0" lang="en-US" sz="12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1"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21" name="Diagram 20">
            <a:extLst>
              <a:ext uri="{FF2B5EF4-FFF2-40B4-BE49-F238E27FC236}">
                <a16:creationId xmlns:a16="http://schemas.microsoft.com/office/drawing/2014/main" id="{32D73A2C-933D-48EB-8914-7051A46A9CBE}"/>
              </a:ext>
            </a:extLst>
          </p:cNvPr>
          <p:cNvGraphicFramePr/>
          <p:nvPr>
            <p:extLst/>
          </p:nvPr>
        </p:nvGraphicFramePr>
        <p:xfrm>
          <a:off x="1240372" y="1219200"/>
          <a:ext cx="10723027"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9955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Underlying Cause of Death Categories for Pregnancy-Related Deaths, Illinois 2018-2019</a:t>
            </a:r>
          </a:p>
        </p:txBody>
      </p:sp>
      <p:graphicFrame>
        <p:nvGraphicFramePr>
          <p:cNvPr id="5" name="Content Placeholder 4">
            <a:extLst>
              <a:ext uri="{FF2B5EF4-FFF2-40B4-BE49-F238E27FC236}">
                <a16:creationId xmlns:a16="http://schemas.microsoft.com/office/drawing/2014/main" id="{9EEC05D5-9FF4-4D82-8C83-9FDCCC2A43C7}"/>
              </a:ext>
            </a:extLst>
          </p:cNvPr>
          <p:cNvGraphicFramePr>
            <a:graphicFrameLocks noGrp="1"/>
          </p:cNvGraphicFramePr>
          <p:nvPr>
            <p:ph idx="1"/>
            <p:extLst/>
          </p:nvPr>
        </p:nvGraphicFramePr>
        <p:xfrm>
          <a:off x="609600" y="1668699"/>
          <a:ext cx="9829800" cy="4274900"/>
        </p:xfrm>
        <a:graphic>
          <a:graphicData uri="http://schemas.openxmlformats.org/drawingml/2006/table">
            <a:tbl>
              <a:tblPr>
                <a:tableStyleId>{5C22544A-7EE6-4342-B048-85BDC9FD1C3A}</a:tableStyleId>
              </a:tblPr>
              <a:tblGrid>
                <a:gridCol w="4052637">
                  <a:extLst>
                    <a:ext uri="{9D8B030D-6E8A-4147-A177-3AD203B41FA5}">
                      <a16:colId xmlns:a16="http://schemas.microsoft.com/office/drawing/2014/main" val="349129584"/>
                    </a:ext>
                  </a:extLst>
                </a:gridCol>
                <a:gridCol w="3017921">
                  <a:extLst>
                    <a:ext uri="{9D8B030D-6E8A-4147-A177-3AD203B41FA5}">
                      <a16:colId xmlns:a16="http://schemas.microsoft.com/office/drawing/2014/main" val="2364873590"/>
                    </a:ext>
                  </a:extLst>
                </a:gridCol>
                <a:gridCol w="2759242">
                  <a:extLst>
                    <a:ext uri="{9D8B030D-6E8A-4147-A177-3AD203B41FA5}">
                      <a16:colId xmlns:a16="http://schemas.microsoft.com/office/drawing/2014/main" val="220931379"/>
                    </a:ext>
                  </a:extLst>
                </a:gridCol>
              </a:tblGrid>
              <a:tr h="1045224">
                <a:tc>
                  <a:txBody>
                    <a:bodyPr/>
                    <a:lstStyle/>
                    <a:p>
                      <a:pPr algn="l" fontAlgn="ctr"/>
                      <a:r>
                        <a:rPr lang="en-US" sz="2200" b="1" u="none" strike="noStrike" dirty="0">
                          <a:effectLst/>
                          <a:latin typeface="+mn-lt"/>
                        </a:rPr>
                        <a:t>Cause of Death Category</a:t>
                      </a:r>
                      <a:endParaRPr lang="en-US" sz="22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200" b="1" u="none" strike="noStrike" dirty="0">
                          <a:effectLst/>
                          <a:latin typeface="+mn-lt"/>
                        </a:rPr>
                        <a:t>Number of </a:t>
                      </a:r>
                      <a:endParaRPr lang="en-US" sz="2200" b="1" i="0" u="none" strike="noStrike" dirty="0">
                        <a:solidFill>
                          <a:srgbClr val="000000"/>
                        </a:solidFill>
                        <a:effectLst/>
                        <a:latin typeface="+mn-lt"/>
                      </a:endParaRPr>
                    </a:p>
                    <a:p>
                      <a:pPr algn="ctr" fontAlgn="ctr"/>
                      <a:r>
                        <a:rPr lang="en-US" sz="2200" b="1" u="none" strike="noStrike" dirty="0">
                          <a:effectLst/>
                          <a:latin typeface="+mn-lt"/>
                        </a:rPr>
                        <a:t>Pregnancy-Related Deaths</a:t>
                      </a:r>
                      <a:endParaRPr lang="en-US" sz="2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200" b="1" u="none" strike="noStrike" dirty="0">
                          <a:effectLst/>
                          <a:latin typeface="+mn-lt"/>
                        </a:rPr>
                        <a:t>Percent of </a:t>
                      </a:r>
                      <a:endParaRPr lang="en-US" sz="2200" b="1" i="0" u="none" strike="noStrike" dirty="0">
                        <a:solidFill>
                          <a:srgbClr val="000000"/>
                        </a:solidFill>
                        <a:effectLst/>
                        <a:latin typeface="+mn-lt"/>
                      </a:endParaRPr>
                    </a:p>
                    <a:p>
                      <a:pPr algn="ctr" fontAlgn="ctr"/>
                      <a:r>
                        <a:rPr lang="en-US" sz="2200" b="1" u="none" strike="noStrike" dirty="0">
                          <a:effectLst/>
                          <a:latin typeface="+mn-lt"/>
                        </a:rPr>
                        <a:t>Pregnancy-Related </a:t>
                      </a:r>
                    </a:p>
                    <a:p>
                      <a:pPr algn="ctr" fontAlgn="ctr"/>
                      <a:r>
                        <a:rPr lang="en-US" sz="2200" b="1" u="none" strike="noStrike" dirty="0">
                          <a:effectLst/>
                          <a:latin typeface="+mn-lt"/>
                        </a:rPr>
                        <a:t>Deaths</a:t>
                      </a:r>
                      <a:endParaRPr lang="en-US" sz="2200" b="1"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927316429"/>
                  </a:ext>
                </a:extLst>
              </a:tr>
              <a:tr h="405410">
                <a:tc>
                  <a:txBody>
                    <a:bodyPr/>
                    <a:lstStyle/>
                    <a:p>
                      <a:pPr algn="l" fontAlgn="ctr"/>
                      <a:r>
                        <a:rPr lang="en-US" sz="2200" b="1" i="0" u="none" strike="noStrike" dirty="0">
                          <a:solidFill>
                            <a:srgbClr val="000000"/>
                          </a:solidFill>
                          <a:effectLst/>
                          <a:latin typeface="+mn-lt"/>
                        </a:rPr>
                        <a:t>Substance Use Disorder</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sz="2200" b="1" u="none" strike="noStrike" dirty="0">
                          <a:effectLst/>
                          <a:latin typeface="+mn-lt"/>
                        </a:rPr>
                        <a:t>21</a:t>
                      </a:r>
                      <a:endParaRPr lang="en-US" sz="2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2200" b="1" u="none" strike="noStrike" dirty="0">
                          <a:effectLst/>
                          <a:latin typeface="+mn-lt"/>
                        </a:rPr>
                        <a:t>34%</a:t>
                      </a:r>
                      <a:endParaRPr lang="en-US" sz="2200" b="1"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8127135"/>
                  </a:ext>
                </a:extLst>
              </a:tr>
              <a:tr h="405410">
                <a:tc>
                  <a:txBody>
                    <a:bodyPr/>
                    <a:lstStyle/>
                    <a:p>
                      <a:pPr algn="l" fontAlgn="ctr"/>
                      <a:r>
                        <a:rPr lang="en-US" sz="2200" u="none" strike="noStrike" dirty="0">
                          <a:effectLst/>
                          <a:latin typeface="+mn-lt"/>
                        </a:rPr>
                        <a:t>Cardiovascular Disease</a:t>
                      </a:r>
                      <a:endParaRPr lang="en-US" sz="22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ctr"/>
                      <a:r>
                        <a:rPr lang="en-US" sz="2200" u="none" strike="noStrike" dirty="0">
                          <a:effectLst/>
                          <a:latin typeface="+mn-lt"/>
                        </a:rPr>
                        <a:t>12</a:t>
                      </a:r>
                      <a:endParaRPr lang="en-US" sz="22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a:txBody>
                    <a:bodyPr/>
                    <a:lstStyle/>
                    <a:p>
                      <a:pPr algn="ctr" fontAlgn="ctr"/>
                      <a:r>
                        <a:rPr lang="en-US" sz="2200" u="none" strike="noStrike" dirty="0">
                          <a:effectLst/>
                          <a:latin typeface="+mn-lt"/>
                        </a:rPr>
                        <a:t>20%</a:t>
                      </a:r>
                      <a:endParaRPr lang="en-US" sz="22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85831975"/>
                  </a:ext>
                </a:extLst>
              </a:tr>
              <a:tr h="797216">
                <a:tc>
                  <a:txBody>
                    <a:bodyPr/>
                    <a:lstStyle/>
                    <a:p>
                      <a:pPr algn="l" fontAlgn="ctr"/>
                      <a:r>
                        <a:rPr lang="en-US" sz="2200" u="none" strike="noStrike" dirty="0">
                          <a:effectLst/>
                          <a:latin typeface="+mn-lt"/>
                        </a:rPr>
                        <a:t>Pre-existing Chronic Medical Condition</a:t>
                      </a:r>
                      <a:endParaRPr lang="en-US" sz="22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sz="2200" u="none" strike="noStrike" dirty="0">
                          <a:effectLst/>
                          <a:latin typeface="+mn-lt"/>
                        </a:rPr>
                        <a:t>6</a:t>
                      </a:r>
                      <a:endParaRPr lang="en-US" sz="2200" b="0" i="0" u="none" strike="noStrike" dirty="0">
                        <a:solidFill>
                          <a:srgbClr val="000000"/>
                        </a:solidFill>
                        <a:effectLst/>
                        <a:latin typeface="+mn-lt"/>
                      </a:endParaRPr>
                    </a:p>
                  </a:txBody>
                  <a:tcPr marL="9525" marR="9525" marT="9525" marB="0" anchor="ctr"/>
                </a:tc>
                <a:tc>
                  <a:txBody>
                    <a:bodyPr/>
                    <a:lstStyle/>
                    <a:p>
                      <a:pPr algn="ctr" fontAlgn="ctr"/>
                      <a:r>
                        <a:rPr lang="en-US" sz="2200" u="none" strike="noStrike" dirty="0">
                          <a:effectLst/>
                          <a:latin typeface="+mn-lt"/>
                        </a:rPr>
                        <a:t>10%</a:t>
                      </a:r>
                      <a:endParaRPr lang="en-US" sz="22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3867696"/>
                  </a:ext>
                </a:extLst>
              </a:tr>
              <a:tr h="405410">
                <a:tc>
                  <a:txBody>
                    <a:bodyPr/>
                    <a:lstStyle/>
                    <a:p>
                      <a:pPr algn="l" fontAlgn="ctr"/>
                      <a:r>
                        <a:rPr lang="en-US" sz="2200" b="0" i="0" u="none" strike="noStrike" dirty="0">
                          <a:solidFill>
                            <a:srgbClr val="000000"/>
                          </a:solidFill>
                          <a:effectLst/>
                          <a:latin typeface="+mn-lt"/>
                        </a:rPr>
                        <a:t>Other Mental Health Conditions*</a:t>
                      </a:r>
                    </a:p>
                  </a:txBody>
                  <a:tcPr marL="9525" marR="9525" marT="9525"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ctr"/>
                      <a:r>
                        <a:rPr lang="en-US" sz="2200" b="0" i="0" u="none" strike="noStrike" dirty="0">
                          <a:solidFill>
                            <a:srgbClr val="000000"/>
                          </a:solidFill>
                          <a:effectLst/>
                          <a:latin typeface="+mn-lt"/>
                        </a:rPr>
                        <a:t>5</a:t>
                      </a:r>
                    </a:p>
                  </a:txBody>
                  <a:tcPr marL="9525" marR="9525" marT="9525" marB="0" anchor="ctr">
                    <a:solidFill>
                      <a:schemeClr val="accent1">
                        <a:lumMod val="40000"/>
                        <a:lumOff val="60000"/>
                      </a:schemeClr>
                    </a:solidFill>
                  </a:tcPr>
                </a:tc>
                <a:tc>
                  <a:txBody>
                    <a:bodyPr/>
                    <a:lstStyle/>
                    <a:p>
                      <a:pPr algn="ctr" fontAlgn="ctr"/>
                      <a:r>
                        <a:rPr lang="en-US" sz="2200" b="0" i="0" u="none" strike="noStrike" dirty="0">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877195419"/>
                  </a:ext>
                </a:extLst>
              </a:tr>
              <a:tr h="405410">
                <a:tc>
                  <a:txBody>
                    <a:bodyPr/>
                    <a:lstStyle/>
                    <a:p>
                      <a:pPr algn="l" fontAlgn="ctr"/>
                      <a:r>
                        <a:rPr lang="en-US" sz="2200" u="none" strike="noStrike" dirty="0">
                          <a:effectLst/>
                          <a:latin typeface="+mn-lt"/>
                        </a:rPr>
                        <a:t>Infection/ Sepsis</a:t>
                      </a:r>
                      <a:endParaRPr lang="en-US" sz="22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ctr"/>
                      <a:r>
                        <a:rPr lang="en-US" sz="2200" u="none" strike="noStrike" dirty="0">
                          <a:effectLst/>
                          <a:latin typeface="+mn-lt"/>
                        </a:rPr>
                        <a:t>5</a:t>
                      </a:r>
                      <a:endParaRPr lang="en-US" sz="2200" b="0" i="0" u="none" strike="noStrike" dirty="0">
                        <a:solidFill>
                          <a:srgbClr val="000000"/>
                        </a:solidFill>
                        <a:effectLst/>
                        <a:latin typeface="+mn-lt"/>
                      </a:endParaRPr>
                    </a:p>
                  </a:txBody>
                  <a:tcPr marL="9525" marR="9525" marT="9525" marB="0" anchor="ctr">
                    <a:solidFill>
                      <a:schemeClr val="accent1">
                        <a:lumMod val="40000"/>
                        <a:lumOff val="60000"/>
                      </a:schemeClr>
                    </a:solidFill>
                  </a:tcPr>
                </a:tc>
                <a:tc>
                  <a:txBody>
                    <a:bodyPr/>
                    <a:lstStyle/>
                    <a:p>
                      <a:pPr algn="ctr" fontAlgn="ctr"/>
                      <a:r>
                        <a:rPr lang="en-US" sz="2200" u="none" strike="noStrike" dirty="0">
                          <a:effectLst/>
                          <a:latin typeface="+mn-lt"/>
                        </a:rPr>
                        <a:t>8%</a:t>
                      </a:r>
                      <a:endParaRPr lang="en-US" sz="22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1002723344"/>
                  </a:ext>
                </a:extLst>
              </a:tr>
              <a:tr h="405410">
                <a:tc>
                  <a:txBody>
                    <a:bodyPr/>
                    <a:lstStyle/>
                    <a:p>
                      <a:pPr algn="l" fontAlgn="ctr"/>
                      <a:r>
                        <a:rPr lang="en-US" sz="2200" u="none" strike="noStrike" dirty="0">
                          <a:effectLst/>
                          <a:latin typeface="+mn-lt"/>
                        </a:rPr>
                        <a:t>All Other Causes Combined</a:t>
                      </a:r>
                      <a:endParaRPr lang="en-US" sz="22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n-US" sz="2200" u="none" strike="noStrike" dirty="0">
                          <a:effectLst/>
                          <a:latin typeface="+mn-lt"/>
                        </a:rPr>
                        <a:t>12</a:t>
                      </a:r>
                      <a:endParaRPr lang="en-US" sz="2200" b="0"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200" u="none" strike="noStrike" dirty="0">
                          <a:effectLst/>
                          <a:latin typeface="+mn-lt"/>
                        </a:rPr>
                        <a:t>20%</a:t>
                      </a:r>
                      <a:endParaRPr lang="en-US" sz="22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255316"/>
                  </a:ext>
                </a:extLst>
              </a:tr>
              <a:tr h="405410">
                <a:tc gridSpan="3">
                  <a:txBody>
                    <a:bodyPr/>
                    <a:lstStyle/>
                    <a:p>
                      <a:pPr marL="0" indent="0" algn="l" fontAlgn="ctr">
                        <a:buFont typeface="Arial" panose="020B0604020202020204" pitchFamily="34" charset="0"/>
                        <a:buNone/>
                      </a:pPr>
                      <a:r>
                        <a:rPr lang="en-US" sz="2400" dirty="0"/>
                        <a:t>*</a:t>
                      </a:r>
                      <a:r>
                        <a:rPr lang="en-US" sz="2000" dirty="0"/>
                        <a:t>Includes deaths due to depression, schizophrenia, and psychosis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fontAlgn="ctr"/>
                      <a:endParaRPr lang="en-US" sz="2200" b="0"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hMerge="1">
                  <a:txBody>
                    <a:bodyPr/>
                    <a:lstStyle/>
                    <a:p>
                      <a:pPr algn="ctr" fontAlgn="ctr"/>
                      <a:endParaRPr lang="en-US" sz="22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7666904"/>
                  </a:ext>
                </a:extLst>
              </a:tr>
            </a:tbl>
          </a:graphicData>
        </a:graphic>
      </p:graphicFrame>
      <p:sp>
        <p:nvSpPr>
          <p:cNvPr id="4" name="Slide Number Placeholder 3">
            <a:extLst>
              <a:ext uri="{FF2B5EF4-FFF2-40B4-BE49-F238E27FC236}">
                <a16:creationId xmlns:a16="http://schemas.microsoft.com/office/drawing/2014/main" id="{EE6C4B7C-094F-421D-BDBC-C8EB2F3FF47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Right Brace 2">
            <a:extLst>
              <a:ext uri="{FF2B5EF4-FFF2-40B4-BE49-F238E27FC236}">
                <a16:creationId xmlns:a16="http://schemas.microsoft.com/office/drawing/2014/main" id="{C2536619-E042-4A9E-9EAE-DEE1C1443DC8}"/>
              </a:ext>
            </a:extLst>
          </p:cNvPr>
          <p:cNvSpPr/>
          <p:nvPr/>
        </p:nvSpPr>
        <p:spPr>
          <a:xfrm>
            <a:off x="10462897" y="2968198"/>
            <a:ext cx="457200" cy="205740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59BD079-4A6C-4972-9119-192150476D09}"/>
              </a:ext>
            </a:extLst>
          </p:cNvPr>
          <p:cNvSpPr txBox="1"/>
          <p:nvPr/>
        </p:nvSpPr>
        <p:spPr>
          <a:xfrm>
            <a:off x="10979988" y="3581400"/>
            <a:ext cx="11358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80% of deaths</a:t>
            </a:r>
          </a:p>
        </p:txBody>
      </p:sp>
    </p:spTree>
    <p:extLst>
      <p:ext uri="{BB962C8B-B14F-4D97-AF65-F5344CB8AC3E}">
        <p14:creationId xmlns:p14="http://schemas.microsoft.com/office/powerpoint/2010/main" val="197915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C02A-64C9-4071-A506-1283CC3EF3D8}"/>
              </a:ext>
            </a:extLst>
          </p:cNvPr>
          <p:cNvSpPr>
            <a:spLocks noGrp="1"/>
          </p:cNvSpPr>
          <p:nvPr>
            <p:ph type="title"/>
          </p:nvPr>
        </p:nvSpPr>
        <p:spPr>
          <a:xfrm>
            <a:off x="609600" y="0"/>
            <a:ext cx="11430000" cy="1417638"/>
          </a:xfrm>
        </p:spPr>
        <p:txBody>
          <a:bodyPr>
            <a:normAutofit/>
          </a:bodyPr>
          <a:lstStyle/>
          <a:p>
            <a:r>
              <a:rPr lang="en-US" sz="3600" dirty="0"/>
              <a:t>Main substance found at toxicology to be cause of death</a:t>
            </a:r>
          </a:p>
        </p:txBody>
      </p:sp>
      <p:sp>
        <p:nvSpPr>
          <p:cNvPr id="4" name="Slide Number Placeholder 3">
            <a:extLst>
              <a:ext uri="{FF2B5EF4-FFF2-40B4-BE49-F238E27FC236}">
                <a16:creationId xmlns:a16="http://schemas.microsoft.com/office/drawing/2014/main" id="{2160A539-2A91-424C-A47F-8B026314380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7" name="Content Placeholder 6">
            <a:extLst>
              <a:ext uri="{FF2B5EF4-FFF2-40B4-BE49-F238E27FC236}">
                <a16:creationId xmlns:a16="http://schemas.microsoft.com/office/drawing/2014/main" id="{0F5DD836-4FE0-4B7D-A732-F3716024587C}"/>
              </a:ext>
            </a:extLst>
          </p:cNvPr>
          <p:cNvGraphicFramePr>
            <a:graphicFrameLocks noGrp="1"/>
          </p:cNvGraphicFramePr>
          <p:nvPr>
            <p:ph idx="1"/>
            <p:extLst/>
          </p:nvPr>
        </p:nvGraphicFramePr>
        <p:xfrm>
          <a:off x="381000" y="1417638"/>
          <a:ext cx="11430000" cy="5149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100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86BECB-C790-4090-BDA5-CAB300745ED5}"/>
              </a:ext>
            </a:extLst>
          </p:cNvPr>
          <p:cNvSpPr txBox="1"/>
          <p:nvPr/>
        </p:nvSpPr>
        <p:spPr>
          <a:xfrm>
            <a:off x="1772962" y="1538995"/>
            <a:ext cx="8895038" cy="57554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Almost 3 of 4 women who experienced a pregnancy-related death had at least one ED visit during pregnancy or postpartum (73%)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Over 2 in 4 women (54%) had two or more ED visits during pregnancy or postpartum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*Emergency department visits did not include visits for the death event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05D7B8D8-BB32-4D84-9C86-EC10780CB706}"/>
              </a:ext>
            </a:extLst>
          </p:cNvPr>
          <p:cNvSpPr>
            <a:spLocks noGrp="1"/>
          </p:cNvSpPr>
          <p:nvPr>
            <p:ph type="title"/>
          </p:nvPr>
        </p:nvSpPr>
        <p:spPr/>
        <p:txBody>
          <a:bodyPr>
            <a:normAutofit fontScale="90000"/>
          </a:bodyPr>
          <a:lstStyle/>
          <a:p>
            <a:r>
              <a:rPr lang="en-US" dirty="0"/>
              <a:t>Emergency Department Use </a:t>
            </a:r>
            <a:br>
              <a:rPr lang="en-US" dirty="0"/>
            </a:br>
            <a:r>
              <a:rPr lang="en-US" dirty="0"/>
              <a:t>Among Pregnancy-Related Deaths</a:t>
            </a:r>
          </a:p>
        </p:txBody>
      </p:sp>
      <p:sp>
        <p:nvSpPr>
          <p:cNvPr id="3" name="Content Placeholder 2">
            <a:extLst>
              <a:ext uri="{FF2B5EF4-FFF2-40B4-BE49-F238E27FC236}">
                <a16:creationId xmlns:a16="http://schemas.microsoft.com/office/drawing/2014/main" id="{21B0C4E6-40A3-44C8-97C0-2F6A5DEC6300}"/>
              </a:ext>
            </a:extLst>
          </p:cNvPr>
          <p:cNvSpPr>
            <a:spLocks noGrp="1"/>
          </p:cNvSpPr>
          <p:nvPr>
            <p:ph idx="1"/>
          </p:nvPr>
        </p:nvSpPr>
        <p:spPr/>
        <p:txBody>
          <a:bodyPr>
            <a:noAutofit/>
          </a:bodyPr>
          <a:lstStyle/>
          <a:p>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800" dirty="0"/>
          </a:p>
        </p:txBody>
      </p:sp>
      <p:sp>
        <p:nvSpPr>
          <p:cNvPr id="4" name="Slide Number Placeholder 3">
            <a:extLst>
              <a:ext uri="{FF2B5EF4-FFF2-40B4-BE49-F238E27FC236}">
                <a16:creationId xmlns:a16="http://schemas.microsoft.com/office/drawing/2014/main" id="{371B5038-8EDA-4320-AD5E-43E53FE76E5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7563AF2-A220-4177-8E7B-141243EF66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3200" y="3041852"/>
            <a:ext cx="7091030" cy="2215947"/>
          </a:xfrm>
          <a:prstGeom prst="rect">
            <a:avLst/>
          </a:prstGeom>
        </p:spPr>
      </p:pic>
    </p:spTree>
    <p:extLst>
      <p:ext uri="{BB962C8B-B14F-4D97-AF65-F5344CB8AC3E}">
        <p14:creationId xmlns:p14="http://schemas.microsoft.com/office/powerpoint/2010/main" val="943954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Pregnancy- Related Deaths with Contributing Factors, Illinois 2018-2019</a:t>
            </a:r>
          </a:p>
        </p:txBody>
      </p:sp>
      <p:sp>
        <p:nvSpPr>
          <p:cNvPr id="4" name="Slide Number Placeholder 3">
            <a:extLst>
              <a:ext uri="{FF2B5EF4-FFF2-40B4-BE49-F238E27FC236}">
                <a16:creationId xmlns:a16="http://schemas.microsoft.com/office/drawing/2014/main" id="{EE6C4B7C-094F-421D-BDBC-C8EB2F3FF47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Chart 4">
            <a:extLst>
              <a:ext uri="{FF2B5EF4-FFF2-40B4-BE49-F238E27FC236}">
                <a16:creationId xmlns:a16="http://schemas.microsoft.com/office/drawing/2014/main" id="{B9610FAA-5DC9-403D-8CB5-B8C93E26FDFE}"/>
              </a:ext>
            </a:extLst>
          </p:cNvPr>
          <p:cNvGraphicFramePr>
            <a:graphicFrameLocks/>
          </p:cNvGraphicFramePr>
          <p:nvPr>
            <p:extLst/>
          </p:nvPr>
        </p:nvGraphicFramePr>
        <p:xfrm>
          <a:off x="1066800" y="1600200"/>
          <a:ext cx="97536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177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3AEE-2D26-4195-BCCB-910C14D3F4C7}"/>
              </a:ext>
            </a:extLst>
          </p:cNvPr>
          <p:cNvSpPr>
            <a:spLocks noGrp="1"/>
          </p:cNvSpPr>
          <p:nvPr>
            <p:ph type="title"/>
          </p:nvPr>
        </p:nvSpPr>
        <p:spPr/>
        <p:txBody>
          <a:bodyPr/>
          <a:lstStyle/>
          <a:p>
            <a:r>
              <a:rPr lang="en-US" dirty="0"/>
              <a:t>Taylor’s Story</a:t>
            </a:r>
          </a:p>
        </p:txBody>
      </p:sp>
      <p:sp>
        <p:nvSpPr>
          <p:cNvPr id="3" name="Text Placeholder 2">
            <a:extLst>
              <a:ext uri="{FF2B5EF4-FFF2-40B4-BE49-F238E27FC236}">
                <a16:creationId xmlns:a16="http://schemas.microsoft.com/office/drawing/2014/main" id="{66014031-0CCE-4BDD-A5E4-600E0F68D0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8D377A-3B1F-45E3-BBFD-9BB05CFEEF9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95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Perinatal Quality Collaborative </a:t>
            </a:r>
            <a:br>
              <a:rPr lang="en-US" dirty="0"/>
            </a:br>
            <a:r>
              <a:rPr lang="en-US" dirty="0"/>
              <a:t>(ILPQC)</a:t>
            </a:r>
          </a:p>
        </p:txBody>
      </p:sp>
      <p:sp>
        <p:nvSpPr>
          <p:cNvPr id="3" name="Content Placeholder 2"/>
          <p:cNvSpPr>
            <a:spLocks noGrp="1"/>
          </p:cNvSpPr>
          <p:nvPr>
            <p:ph idx="1"/>
          </p:nvPr>
        </p:nvSpPr>
        <p:spPr>
          <a:xfrm>
            <a:off x="609600" y="1825625"/>
            <a:ext cx="6946232" cy="4351338"/>
          </a:xfrm>
        </p:spPr>
        <p:txBody>
          <a:bodyPr/>
          <a:lstStyle/>
          <a:p>
            <a:r>
              <a:rPr lang="en-US" sz="2800" dirty="0"/>
              <a:t>Multi-disciplinary, multi-stakeholder Perinatal Quality Collaborative with 101 Illinois hospitals participating in 1 or more initiative </a:t>
            </a:r>
          </a:p>
          <a:p>
            <a:r>
              <a:rPr lang="en-US" sz="2800" dirty="0"/>
              <a:t>Support participating hospitals’ implementation of evidenced-based practices using quality improvement science, collaborative learning and rapid response data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72328" y="1690688"/>
            <a:ext cx="3582924" cy="4341876"/>
          </a:xfrm>
          <a:prstGeom prst="rect">
            <a:avLst/>
          </a:prstGeom>
        </p:spPr>
      </p:pic>
    </p:spTree>
    <p:extLst>
      <p:ext uri="{BB962C8B-B14F-4D97-AF65-F5344CB8AC3E}">
        <p14:creationId xmlns:p14="http://schemas.microsoft.com/office/powerpoint/2010/main" val="3514244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49AC-7B68-4F15-8E75-54617C88DE34}"/>
              </a:ext>
            </a:extLst>
          </p:cNvPr>
          <p:cNvSpPr>
            <a:spLocks noGrp="1"/>
          </p:cNvSpPr>
          <p:nvPr>
            <p:ph type="title"/>
          </p:nvPr>
        </p:nvSpPr>
        <p:spPr/>
        <p:txBody>
          <a:bodyPr/>
          <a:lstStyle/>
          <a:p>
            <a:r>
              <a:rPr lang="en-US" dirty="0"/>
              <a:t>Factors for Substance Use Disorder</a:t>
            </a:r>
          </a:p>
        </p:txBody>
      </p:sp>
      <p:sp>
        <p:nvSpPr>
          <p:cNvPr id="4" name="Slide Number Placeholder 3">
            <a:extLst>
              <a:ext uri="{FF2B5EF4-FFF2-40B4-BE49-F238E27FC236}">
                <a16:creationId xmlns:a16="http://schemas.microsoft.com/office/drawing/2014/main" id="{793D0C7F-D75C-4552-9F85-00A0BFACF83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7" name="Diagram 6">
            <a:extLst>
              <a:ext uri="{FF2B5EF4-FFF2-40B4-BE49-F238E27FC236}">
                <a16:creationId xmlns:a16="http://schemas.microsoft.com/office/drawing/2014/main" id="{DCFE6530-258E-49E2-ABBE-71BE8E95C138}"/>
              </a:ext>
            </a:extLst>
          </p:cNvPr>
          <p:cNvGraphicFramePr/>
          <p:nvPr>
            <p:extLst/>
          </p:nvPr>
        </p:nvGraphicFramePr>
        <p:xfrm>
          <a:off x="76200" y="1600200"/>
          <a:ext cx="10591800" cy="4977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2998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49AC-7B68-4F15-8E75-54617C88DE34}"/>
              </a:ext>
            </a:extLst>
          </p:cNvPr>
          <p:cNvSpPr>
            <a:spLocks noGrp="1"/>
          </p:cNvSpPr>
          <p:nvPr>
            <p:ph type="title"/>
          </p:nvPr>
        </p:nvSpPr>
        <p:spPr/>
        <p:txBody>
          <a:bodyPr/>
          <a:lstStyle/>
          <a:p>
            <a:r>
              <a:rPr lang="en-US" dirty="0"/>
              <a:t>Recommendations for Substance Use Disorder</a:t>
            </a:r>
          </a:p>
        </p:txBody>
      </p:sp>
      <p:sp>
        <p:nvSpPr>
          <p:cNvPr id="4" name="Slide Number Placeholder 3">
            <a:extLst>
              <a:ext uri="{FF2B5EF4-FFF2-40B4-BE49-F238E27FC236}">
                <a16:creationId xmlns:a16="http://schemas.microsoft.com/office/drawing/2014/main" id="{793D0C7F-D75C-4552-9F85-00A0BFACF83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6" name="Diagram 5">
            <a:extLst>
              <a:ext uri="{FF2B5EF4-FFF2-40B4-BE49-F238E27FC236}">
                <a16:creationId xmlns:a16="http://schemas.microsoft.com/office/drawing/2014/main" id="{C913B203-143B-4189-895A-07AD470C476B}"/>
              </a:ext>
            </a:extLst>
          </p:cNvPr>
          <p:cNvGraphicFramePr/>
          <p:nvPr>
            <p:extLst/>
          </p:nvPr>
        </p:nvGraphicFramePr>
        <p:xfrm>
          <a:off x="1104900" y="1666178"/>
          <a:ext cx="10477500" cy="4297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643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5830-0C14-4E01-8A3D-398F73C62979}"/>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97C0D106-BAE2-4D1B-B084-B3D71949EA43}"/>
              </a:ext>
            </a:extLst>
          </p:cNvPr>
          <p:cNvSpPr>
            <a:spLocks noGrp="1"/>
          </p:cNvSpPr>
          <p:nvPr>
            <p:ph type="body" idx="1"/>
          </p:nvPr>
        </p:nvSpPr>
        <p:spPr/>
        <p:txBody>
          <a:bodyPr/>
          <a:lstStyle/>
          <a:p>
            <a:r>
              <a:rPr lang="en-US" dirty="0"/>
              <a:t>Cara.Bergo@illinois.gov</a:t>
            </a:r>
          </a:p>
        </p:txBody>
      </p:sp>
      <p:sp>
        <p:nvSpPr>
          <p:cNvPr id="4" name="Slide Number Placeholder 3">
            <a:extLst>
              <a:ext uri="{FF2B5EF4-FFF2-40B4-BE49-F238E27FC236}">
                <a16:creationId xmlns:a16="http://schemas.microsoft.com/office/drawing/2014/main" id="{EA824366-57BB-433A-BC24-420503A2DD6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4223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 DHS MAR NOW and DOPP Overview</a:t>
            </a:r>
          </a:p>
        </p:txBody>
      </p:sp>
      <p:sp>
        <p:nvSpPr>
          <p:cNvPr id="3" name="Subtitle 2"/>
          <p:cNvSpPr>
            <a:spLocks noGrp="1"/>
          </p:cNvSpPr>
          <p:nvPr>
            <p:ph type="subTitle" idx="1"/>
          </p:nvPr>
        </p:nvSpPr>
        <p:spPr/>
        <p:txBody>
          <a:bodyPr/>
          <a:lstStyle/>
          <a:p>
            <a:r>
              <a:rPr lang="en-US" dirty="0"/>
              <a:t>Nicole Gastala, MD, Medical Director Substance Use Prevention and Recovery, IL Department of Human Services</a:t>
            </a:r>
          </a:p>
        </p:txBody>
      </p:sp>
    </p:spTree>
    <p:extLst>
      <p:ext uri="{BB962C8B-B14F-4D97-AF65-F5344CB8AC3E}">
        <p14:creationId xmlns:p14="http://schemas.microsoft.com/office/powerpoint/2010/main" val="3794051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E5FB7E6-C38D-F922-13A2-D58714B2FB37}"/>
              </a:ext>
            </a:extLst>
          </p:cNvPr>
          <p:cNvSpPr>
            <a:spLocks noGrp="1"/>
          </p:cNvSpPr>
          <p:nvPr>
            <p:ph type="body" sz="quarter" idx="14"/>
          </p:nvPr>
        </p:nvSpPr>
        <p:spPr>
          <a:xfrm>
            <a:off x="5174150" y="1092415"/>
            <a:ext cx="6752961" cy="2079993"/>
          </a:xfrm>
        </p:spPr>
        <p:txBody>
          <a:bodyPr>
            <a:noAutofit/>
          </a:bodyPr>
          <a:lstStyle/>
          <a:p>
            <a:pPr algn="ctr"/>
            <a:r>
              <a:rPr lang="en-US" sz="4400" b="1" dirty="0">
                <a:latin typeface="+mn-lt"/>
                <a:ea typeface="+mj-lt"/>
                <a:cs typeface="+mj-lt"/>
              </a:rPr>
              <a:t>Lowering Barriers to MOUD and Harm Reduction </a:t>
            </a:r>
            <a:br>
              <a:rPr lang="en-US" sz="4400" dirty="0">
                <a:latin typeface="+mn-lt"/>
                <a:ea typeface="+mj-lt"/>
                <a:cs typeface="+mj-lt"/>
              </a:rPr>
            </a:br>
            <a:r>
              <a:rPr lang="en-US" sz="3600" b="0" dirty="0">
                <a:latin typeface="+mn-lt"/>
                <a:ea typeface="+mj-lt"/>
                <a:cs typeface="+mj-lt"/>
              </a:rPr>
              <a:t>Illinois Medication Assisted Recovery Telehealth Hotline </a:t>
            </a:r>
          </a:p>
          <a:p>
            <a:pPr algn="ctr"/>
            <a:r>
              <a:rPr lang="en-US" sz="3600" b="0" dirty="0">
                <a:latin typeface="+mn-lt"/>
                <a:ea typeface="+mj-lt"/>
                <a:cs typeface="+mj-lt"/>
              </a:rPr>
              <a:t>“MAR NOW</a:t>
            </a:r>
            <a:r>
              <a:rPr lang="en-US" sz="4400" b="0" dirty="0">
                <a:latin typeface="+mn-lt"/>
                <a:ea typeface="+mj-lt"/>
                <a:cs typeface="+mj-lt"/>
              </a:rPr>
              <a:t>” and DOPP program</a:t>
            </a:r>
            <a:endParaRPr lang="en-US" sz="4400" b="0" dirty="0">
              <a:latin typeface="+mn-lt"/>
            </a:endParaRPr>
          </a:p>
        </p:txBody>
      </p:sp>
      <p:sp>
        <p:nvSpPr>
          <p:cNvPr id="5" name="Title 4">
            <a:extLst>
              <a:ext uri="{FF2B5EF4-FFF2-40B4-BE49-F238E27FC236}">
                <a16:creationId xmlns:a16="http://schemas.microsoft.com/office/drawing/2014/main" id="{16C4956A-1D66-C397-361B-83852CA0AFBD}"/>
              </a:ext>
            </a:extLst>
          </p:cNvPr>
          <p:cNvSpPr>
            <a:spLocks noGrp="1"/>
          </p:cNvSpPr>
          <p:nvPr>
            <p:ph type="title"/>
          </p:nvPr>
        </p:nvSpPr>
        <p:spPr/>
        <p:txBody>
          <a:bodyPr/>
          <a:lstStyle/>
          <a:p>
            <a:r>
              <a:rPr lang="en-US" dirty="0"/>
              <a:t> </a:t>
            </a:r>
          </a:p>
        </p:txBody>
      </p:sp>
      <p:pic>
        <p:nvPicPr>
          <p:cNvPr id="1030" name="Picture 6">
            <a:extLst>
              <a:ext uri="{FF2B5EF4-FFF2-40B4-BE49-F238E27FC236}">
                <a16:creationId xmlns:a16="http://schemas.microsoft.com/office/drawing/2014/main" id="{8CA0A2E6-789C-F347-ADD1-1BEEC7F20C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09663" y="-2617521"/>
            <a:ext cx="20320000" cy="1355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2IDHS logo 2955.jpg">
            <a:extLst>
              <a:ext uri="{FF2B5EF4-FFF2-40B4-BE49-F238E27FC236}">
                <a16:creationId xmlns:a16="http://schemas.microsoft.com/office/drawing/2014/main" id="{159B622D-8357-C207-2EE9-C88C8647D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9223" y="5048555"/>
            <a:ext cx="1792329" cy="834658"/>
          </a:xfrm>
          <a:prstGeom prst="rect">
            <a:avLst/>
          </a:prstGeom>
        </p:spPr>
      </p:pic>
      <p:pic>
        <p:nvPicPr>
          <p:cNvPr id="3" name="Picture 5" descr="CDPH-Logo-2020-Horiz-Full.png">
            <a:extLst>
              <a:ext uri="{FF2B5EF4-FFF2-40B4-BE49-F238E27FC236}">
                <a16:creationId xmlns:a16="http://schemas.microsoft.com/office/drawing/2014/main" id="{6F982E27-17B5-7B06-0889-6BADEDBD11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8885" y="5051545"/>
            <a:ext cx="2248226" cy="887293"/>
          </a:xfrm>
          <a:prstGeom prst="rect">
            <a:avLst/>
          </a:prstGeom>
        </p:spPr>
      </p:pic>
      <p:pic>
        <p:nvPicPr>
          <p:cNvPr id="4" name="Picture 6" descr="FGC logo1.PNG">
            <a:extLst>
              <a:ext uri="{FF2B5EF4-FFF2-40B4-BE49-F238E27FC236}">
                <a16:creationId xmlns:a16="http://schemas.microsoft.com/office/drawing/2014/main" id="{A58A15B2-8775-F513-8A92-56834C83ED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59901" y="5045731"/>
            <a:ext cx="1566978" cy="883037"/>
          </a:xfrm>
          <a:prstGeom prst="rect">
            <a:avLst/>
          </a:prstGeom>
        </p:spPr>
      </p:pic>
    </p:spTree>
    <p:extLst>
      <p:ext uri="{BB962C8B-B14F-4D97-AF65-F5344CB8AC3E}">
        <p14:creationId xmlns:p14="http://schemas.microsoft.com/office/powerpoint/2010/main" val="286321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7CA7D0-FAB1-CE1C-8C74-5093CCF4F14B}"/>
              </a:ext>
            </a:extLst>
          </p:cNvPr>
          <p:cNvSpPr txBox="1">
            <a:spLocks/>
          </p:cNvSpPr>
          <p:nvPr/>
        </p:nvSpPr>
        <p:spPr>
          <a:xfrm>
            <a:off x="4553526" y="1715341"/>
            <a:ext cx="7638474"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Light" panose="020F0302020204030204"/>
                <a:ea typeface="+mj-ea"/>
                <a:cs typeface="Calibri Light"/>
              </a:rPr>
              <a:t>MAR NOW Program Overview</a:t>
            </a:r>
          </a:p>
        </p:txBody>
      </p:sp>
    </p:spTree>
    <p:extLst>
      <p:ext uri="{BB962C8B-B14F-4D97-AF65-F5344CB8AC3E}">
        <p14:creationId xmlns:p14="http://schemas.microsoft.com/office/powerpoint/2010/main" val="1905696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lang="en-US" sz="2800" dirty="0">
                <a:solidFill>
                  <a:schemeClr val="bg1"/>
                </a:solidFill>
                <a:latin typeface="+mn-lt"/>
              </a:rPr>
              <a:t>MAR NOW launched May 2022 as a Chicago Pilot, expanded Sept. 1 statewide</a:t>
            </a:r>
            <a:br>
              <a:rPr lang="en-US" sz="2800" dirty="0">
                <a:solidFill>
                  <a:schemeClr val="bg1"/>
                </a:solidFill>
                <a:latin typeface="+mn-lt"/>
              </a:rPr>
            </a:br>
            <a:endParaRPr lang="en-US" sz="2800" dirty="0">
              <a:solidFill>
                <a:schemeClr val="bg1"/>
              </a:solidFill>
              <a:latin typeface="+mn-lt"/>
            </a:endParaRPr>
          </a:p>
        </p:txBody>
      </p:sp>
      <p:sp>
        <p:nvSpPr>
          <p:cNvPr id="2" name="Content Placeholder 2">
            <a:extLst>
              <a:ext uri="{FF2B5EF4-FFF2-40B4-BE49-F238E27FC236}">
                <a16:creationId xmlns:a16="http://schemas.microsoft.com/office/drawing/2014/main" id="{9180BB3C-229C-71B6-DB18-8CE9C70E75E3}"/>
              </a:ext>
            </a:extLst>
          </p:cNvPr>
          <p:cNvSpPr txBox="1">
            <a:spLocks/>
          </p:cNvSpPr>
          <p:nvPr/>
        </p:nvSpPr>
        <p:spPr>
          <a:xfrm>
            <a:off x="556591" y="1232452"/>
            <a:ext cx="11352643" cy="49397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Funded by Chicago Department of Public Health (CDPH) and Illinois Department of Human Services Division of Substance Use Prevention and Recovery (IDHS/SUPR)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Operates through the existing 24/7 IL Helpline for Opioids and Other Substances: </a:t>
            </a:r>
            <a:r>
              <a:rPr kumimoji="0" lang="en-US" sz="3200" b="1" i="0" u="none" strike="noStrike" kern="1200" cap="none" spc="0" normalizeH="0" baseline="0" noProof="0" dirty="0">
                <a:ln>
                  <a:noFill/>
                </a:ln>
                <a:solidFill>
                  <a:srgbClr val="E4002B"/>
                </a:solidFill>
                <a:effectLst/>
                <a:uLnTx/>
                <a:uFillTx/>
                <a:latin typeface="Calibri" panose="020F0502020204030204"/>
                <a:ea typeface="+mn-ea"/>
                <a:cs typeface="Calibri" panose="020F0502020204030204"/>
              </a:rPr>
              <a:t>833-234-6343</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Provides low-barrier, rapid access to buprenorphine, methadone, and naltrexone to all callers regardless of insurance status, income, ability to pay, or documentation status and ongoing care coordination and follow up</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123899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C1386A85-BE44-8EBA-8422-143762B81B1E}"/>
              </a:ext>
            </a:extLst>
          </p:cNvPr>
          <p:cNvSpPr/>
          <p:nvPr/>
        </p:nvSpPr>
        <p:spPr>
          <a:xfrm>
            <a:off x="160856" y="2284680"/>
            <a:ext cx="2826565" cy="1402863"/>
          </a:xfrm>
          <a:prstGeom prst="homePlate">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Arrow: Pentagon 12">
            <a:extLst>
              <a:ext uri="{FF2B5EF4-FFF2-40B4-BE49-F238E27FC236}">
                <a16:creationId xmlns:a16="http://schemas.microsoft.com/office/drawing/2014/main" id="{9EA8A84D-B69C-2C8A-E3F7-B9B58C7D91D4}"/>
              </a:ext>
            </a:extLst>
          </p:cNvPr>
          <p:cNvSpPr/>
          <p:nvPr/>
        </p:nvSpPr>
        <p:spPr>
          <a:xfrm>
            <a:off x="3242595" y="2284682"/>
            <a:ext cx="2669080" cy="1402862"/>
          </a:xfrm>
          <a:prstGeom prst="homePlat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020FDA-61E0-1487-1D7E-603FAC722C0F}"/>
              </a:ext>
            </a:extLst>
          </p:cNvPr>
          <p:cNvSpPr txBox="1"/>
          <p:nvPr/>
        </p:nvSpPr>
        <p:spPr>
          <a:xfrm>
            <a:off x="6166850" y="2487325"/>
            <a:ext cx="2252809" cy="923330"/>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4002B"/>
                </a:solidFill>
                <a:effectLst/>
                <a:uLnTx/>
                <a:uFillTx/>
                <a:latin typeface="Calibri" panose="020F0502020204030204"/>
                <a:ea typeface="+mn-lt"/>
                <a:cs typeface="+mn-lt"/>
              </a:rPr>
              <a:t>24/7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Connected to Care Manager &amp; Provider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C4C2D76B-D883-7080-48C9-505E6721C959}"/>
              </a:ext>
            </a:extLst>
          </p:cNvPr>
          <p:cNvSpPr txBox="1"/>
          <p:nvPr/>
        </p:nvSpPr>
        <p:spPr>
          <a:xfrm>
            <a:off x="8674833" y="1932051"/>
            <a:ext cx="33163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Calibri"/>
              </a:rPr>
              <a:t>Patient Options: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rPr>
              <a:t>Buprenorphine home induction</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rPr>
              <a:t>Same or next-day MAR appointment at FGC (methadone, buprenorphine, naltrexone)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rPr>
              <a:t>Connection to other SUD care in the community (withdrawal management, residential treatment)</a:t>
            </a:r>
          </a:p>
        </p:txBody>
      </p:sp>
      <p:sp>
        <p:nvSpPr>
          <p:cNvPr id="16" name="TextBox 15">
            <a:extLst>
              <a:ext uri="{FF2B5EF4-FFF2-40B4-BE49-F238E27FC236}">
                <a16:creationId xmlns:a16="http://schemas.microsoft.com/office/drawing/2014/main" id="{F847C728-AEC5-91AA-8CA9-6290537F7C55}"/>
              </a:ext>
            </a:extLst>
          </p:cNvPr>
          <p:cNvSpPr txBox="1"/>
          <p:nvPr/>
        </p:nvSpPr>
        <p:spPr>
          <a:xfrm>
            <a:off x="6111223" y="5125776"/>
            <a:ext cx="60777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Care Managers provide </a:t>
            </a:r>
            <a:r>
              <a:rPr kumimoji="0" lang="en-US" sz="1800" b="0" i="0" u="none" strike="noStrike" kern="1200" cap="none" spc="0" normalizeH="0" baseline="0" noProof="0" dirty="0">
                <a:ln>
                  <a:noFill/>
                </a:ln>
                <a:solidFill>
                  <a:srgbClr val="E4002B"/>
                </a:solidFill>
                <a:effectLst/>
                <a:uLnTx/>
                <a:uFillTx/>
                <a:latin typeface="Calibri" panose="020F0502020204030204"/>
                <a:ea typeface="+mn-ea"/>
                <a:cs typeface="+mn-cs"/>
              </a:rPr>
              <a:t>free transportation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insurance enrollment, assistance with pharmacy access, and follow up to ensure patient is connected to long-term care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18" name="TextBox 17">
            <a:extLst>
              <a:ext uri="{FF2B5EF4-FFF2-40B4-BE49-F238E27FC236}">
                <a16:creationId xmlns:a16="http://schemas.microsoft.com/office/drawing/2014/main" id="{A1703BD0-18CB-F562-7A36-EEB8C0935503}"/>
              </a:ext>
            </a:extLst>
          </p:cNvPr>
          <p:cNvSpPr txBox="1"/>
          <p:nvPr/>
        </p:nvSpPr>
        <p:spPr>
          <a:xfrm>
            <a:off x="200839" y="2487325"/>
            <a:ext cx="263644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Individual calls 24/7 IL Helpline for OUD treatment, withdrawal support</a:t>
            </a:r>
          </a:p>
        </p:txBody>
      </p:sp>
      <p:sp>
        <p:nvSpPr>
          <p:cNvPr id="20" name="TextBox 19">
            <a:extLst>
              <a:ext uri="{FF2B5EF4-FFF2-40B4-BE49-F238E27FC236}">
                <a16:creationId xmlns:a16="http://schemas.microsoft.com/office/drawing/2014/main" id="{A6015B6A-AB02-638B-BE8E-E45AA371E0C4}"/>
              </a:ext>
            </a:extLst>
          </p:cNvPr>
          <p:cNvSpPr txBox="1"/>
          <p:nvPr/>
        </p:nvSpPr>
        <p:spPr>
          <a:xfrm>
            <a:off x="3315855" y="2487325"/>
            <a:ext cx="21905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IL Helpline directly transfers caller to MAR NOW Care Manager</a:t>
            </a:r>
          </a:p>
        </p:txBody>
      </p:sp>
      <p:sp>
        <p:nvSpPr>
          <p:cNvPr id="21" name="Left Bracket 20">
            <a:extLst>
              <a:ext uri="{FF2B5EF4-FFF2-40B4-BE49-F238E27FC236}">
                <a16:creationId xmlns:a16="http://schemas.microsoft.com/office/drawing/2014/main" id="{3AEB01E8-4B41-DD35-81A7-C63D41C0DB4D}"/>
              </a:ext>
            </a:extLst>
          </p:cNvPr>
          <p:cNvSpPr/>
          <p:nvPr/>
        </p:nvSpPr>
        <p:spPr>
          <a:xfrm rot="16200000">
            <a:off x="8924250" y="2161384"/>
            <a:ext cx="136768" cy="573779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8C76BC-3CE2-9972-54C4-6F40373BD7A1}"/>
              </a:ext>
            </a:extLst>
          </p:cNvPr>
          <p:cNvSpPr txBox="1">
            <a:spLocks/>
          </p:cNvSpPr>
          <p:nvPr/>
        </p:nvSpPr>
        <p:spPr>
          <a:xfrm>
            <a:off x="618835" y="1"/>
            <a:ext cx="11242695" cy="733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j-ea"/>
                <a:cs typeface="Calibri Light"/>
              </a:rPr>
              <a:t>Program provides access to medication within 48 hours of first call </a:t>
            </a:r>
          </a:p>
        </p:txBody>
      </p:sp>
    </p:spTree>
    <p:extLst>
      <p:ext uri="{BB962C8B-B14F-4D97-AF65-F5344CB8AC3E}">
        <p14:creationId xmlns:p14="http://schemas.microsoft.com/office/powerpoint/2010/main" val="3859639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77248" y="89452"/>
            <a:ext cx="11837504" cy="552893"/>
          </a:xfrm>
        </p:spPr>
        <p:txBody>
          <a:bodyPr>
            <a:noAutofit/>
          </a:bodyPr>
          <a:lstStyle/>
          <a:p>
            <a:pPr algn="ctr"/>
            <a:r>
              <a:rPr lang="en-US" sz="2800" dirty="0">
                <a:solidFill>
                  <a:schemeClr val="bg1"/>
                </a:solidFill>
                <a:ea typeface="+mj-lt"/>
                <a:cs typeface="+mj-lt"/>
              </a:rPr>
              <a:t>Hub and Spoke Model</a:t>
            </a:r>
            <a:br>
              <a:rPr lang="en-US" sz="2800" dirty="0">
                <a:solidFill>
                  <a:schemeClr val="bg1"/>
                </a:solidFill>
                <a:latin typeface="+mn-lt"/>
              </a:rPr>
            </a:br>
            <a:endParaRPr lang="en-US" sz="2800" dirty="0">
              <a:solidFill>
                <a:schemeClr val="bg1"/>
              </a:solidFill>
              <a:latin typeface="+mn-lt"/>
            </a:endParaRPr>
          </a:p>
        </p:txBody>
      </p:sp>
      <p:sp>
        <p:nvSpPr>
          <p:cNvPr id="2" name="TextBox 1">
            <a:extLst>
              <a:ext uri="{FF2B5EF4-FFF2-40B4-BE49-F238E27FC236}">
                <a16:creationId xmlns:a16="http://schemas.microsoft.com/office/drawing/2014/main" id="{973F4633-B7C6-037D-155E-508FB53AA582}"/>
              </a:ext>
            </a:extLst>
          </p:cNvPr>
          <p:cNvSpPr txBox="1"/>
          <p:nvPr/>
        </p:nvSpPr>
        <p:spPr>
          <a:xfrm>
            <a:off x="4441171" y="2971339"/>
            <a:ext cx="1753251" cy="46166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MAR NOW</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FB2406E7-C681-B84F-12D0-C5A611207ACE}"/>
              </a:ext>
            </a:extLst>
          </p:cNvPr>
          <p:cNvSpPr txBox="1"/>
          <p:nvPr/>
        </p:nvSpPr>
        <p:spPr>
          <a:xfrm>
            <a:off x="2277008" y="4312345"/>
            <a:ext cx="2013764" cy="646331"/>
          </a:xfrm>
          <a:prstGeom prst="rect">
            <a:avLst/>
          </a:prstGeom>
          <a:noFill/>
          <a:ln w="28575">
            <a:solidFill>
              <a:srgbClr val="FDB81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Community MAR providers</a:t>
            </a:r>
          </a:p>
        </p:txBody>
      </p:sp>
      <p:sp>
        <p:nvSpPr>
          <p:cNvPr id="4" name="TextBox 3">
            <a:extLst>
              <a:ext uri="{FF2B5EF4-FFF2-40B4-BE49-F238E27FC236}">
                <a16:creationId xmlns:a16="http://schemas.microsoft.com/office/drawing/2014/main" id="{C2B45458-A455-53EE-C66A-B333283B3EB7}"/>
              </a:ext>
            </a:extLst>
          </p:cNvPr>
          <p:cNvSpPr txBox="1"/>
          <p:nvPr/>
        </p:nvSpPr>
        <p:spPr>
          <a:xfrm>
            <a:off x="6825931" y="2939836"/>
            <a:ext cx="2601546"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Primary care providers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B9833D3E-ACE8-479D-071F-8EB17E831172}"/>
              </a:ext>
            </a:extLst>
          </p:cNvPr>
          <p:cNvSpPr txBox="1"/>
          <p:nvPr/>
        </p:nvSpPr>
        <p:spPr>
          <a:xfrm>
            <a:off x="5937295" y="1603492"/>
            <a:ext cx="2623958"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Mental health providers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A7B1F9CA-7E40-78D3-130E-24708DB0F445}"/>
              </a:ext>
            </a:extLst>
          </p:cNvPr>
          <p:cNvSpPr txBox="1"/>
          <p:nvPr/>
        </p:nvSpPr>
        <p:spPr>
          <a:xfrm>
            <a:off x="3230392" y="1799364"/>
            <a:ext cx="1649047" cy="369332"/>
          </a:xfrm>
          <a:prstGeom prst="rect">
            <a:avLst/>
          </a:prstGeom>
          <a:noFill/>
          <a:ln w="28575">
            <a:solidFill>
              <a:srgbClr val="41B6E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Pharmacies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CE40D3B4-CA64-B0A5-5EEE-AC1F458F4E7E}"/>
              </a:ext>
            </a:extLst>
          </p:cNvPr>
          <p:cNvSpPr txBox="1"/>
          <p:nvPr/>
        </p:nvSpPr>
        <p:spPr>
          <a:xfrm>
            <a:off x="6488600" y="2290422"/>
            <a:ext cx="2816899"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Harm reduction providers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cxnSp>
        <p:nvCxnSpPr>
          <p:cNvPr id="9" name="Straight Arrow Connector 8">
            <a:extLst>
              <a:ext uri="{FF2B5EF4-FFF2-40B4-BE49-F238E27FC236}">
                <a16:creationId xmlns:a16="http://schemas.microsoft.com/office/drawing/2014/main" id="{D52EA26F-8755-E2B8-DAE0-FC22AB5E6CC8}"/>
              </a:ext>
            </a:extLst>
          </p:cNvPr>
          <p:cNvCxnSpPr/>
          <p:nvPr/>
        </p:nvCxnSpPr>
        <p:spPr>
          <a:xfrm flipV="1">
            <a:off x="5955977" y="2684021"/>
            <a:ext cx="442829" cy="2916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882791-5EF5-03A1-4C6B-6BCCB30DC9B2}"/>
              </a:ext>
            </a:extLst>
          </p:cNvPr>
          <p:cNvCxnSpPr>
            <a:cxnSpLocks/>
          </p:cNvCxnSpPr>
          <p:nvPr/>
        </p:nvCxnSpPr>
        <p:spPr>
          <a:xfrm flipV="1">
            <a:off x="6091985" y="3124337"/>
            <a:ext cx="680236" cy="697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40D68E-97F6-F665-84BA-703CDCE274B5}"/>
              </a:ext>
            </a:extLst>
          </p:cNvPr>
          <p:cNvCxnSpPr>
            <a:cxnSpLocks/>
          </p:cNvCxnSpPr>
          <p:nvPr/>
        </p:nvCxnSpPr>
        <p:spPr>
          <a:xfrm flipV="1">
            <a:off x="5755234" y="2000909"/>
            <a:ext cx="476781" cy="85614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A72EBD-2758-CD3F-AC72-BA844616F3A0}"/>
              </a:ext>
            </a:extLst>
          </p:cNvPr>
          <p:cNvCxnSpPr>
            <a:cxnSpLocks/>
          </p:cNvCxnSpPr>
          <p:nvPr/>
        </p:nvCxnSpPr>
        <p:spPr>
          <a:xfrm flipH="1">
            <a:off x="3833167" y="3401660"/>
            <a:ext cx="957440" cy="8420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120CD-8EB6-E6BD-A970-9A397C9ADD38}"/>
              </a:ext>
            </a:extLst>
          </p:cNvPr>
          <p:cNvCxnSpPr>
            <a:cxnSpLocks/>
          </p:cNvCxnSpPr>
          <p:nvPr/>
        </p:nvCxnSpPr>
        <p:spPr>
          <a:xfrm flipH="1" flipV="1">
            <a:off x="3999821" y="2233682"/>
            <a:ext cx="682723" cy="686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44D06F1-B144-ACCD-A449-CB85D1AFEC80}"/>
              </a:ext>
            </a:extLst>
          </p:cNvPr>
          <p:cNvSpPr txBox="1"/>
          <p:nvPr/>
        </p:nvSpPr>
        <p:spPr>
          <a:xfrm>
            <a:off x="9428499" y="2116803"/>
            <a:ext cx="24294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002B"/>
                </a:solidFill>
                <a:effectLst/>
                <a:uLnTx/>
                <a:uFillTx/>
                <a:latin typeface="Calibri" panose="020F0502020204030204"/>
                <a:ea typeface="+mn-ea"/>
                <a:cs typeface="+mn-cs"/>
              </a:rPr>
              <a:t>Mental health, primary care, and harm reduction services are key referral points </a:t>
            </a:r>
            <a:r>
              <a:rPr kumimoji="0" lang="en-US" sz="1600" b="0" i="1" u="none" strike="noStrike" kern="1200" cap="none" spc="0" normalizeH="0" baseline="0" noProof="0" dirty="0">
                <a:ln>
                  <a:noFill/>
                </a:ln>
                <a:solidFill>
                  <a:srgbClr val="E4002B"/>
                </a:solidFill>
                <a:effectLst/>
                <a:uLnTx/>
                <a:uFillTx/>
                <a:latin typeface="Calibri" panose="020F0502020204030204"/>
                <a:ea typeface="+mn-ea"/>
                <a:cs typeface="+mn-cs"/>
              </a:rPr>
              <a:t>to and from</a:t>
            </a:r>
            <a:r>
              <a:rPr kumimoji="0" lang="en-US" sz="1600" b="0" i="0" u="none" strike="noStrike" kern="1200" cap="none" spc="0" normalizeH="0" baseline="0" noProof="0" dirty="0">
                <a:ln>
                  <a:noFill/>
                </a:ln>
                <a:solidFill>
                  <a:srgbClr val="E4002B"/>
                </a:solidFill>
                <a:effectLst/>
                <a:uLnTx/>
                <a:uFillTx/>
                <a:latin typeface="Calibri" panose="020F0502020204030204"/>
                <a:ea typeface="+mn-ea"/>
                <a:cs typeface="+mn-cs"/>
              </a:rPr>
              <a:t> MAR NOW</a:t>
            </a:r>
          </a:p>
        </p:txBody>
      </p:sp>
      <p:sp>
        <p:nvSpPr>
          <p:cNvPr id="15" name="TextBox 14">
            <a:extLst>
              <a:ext uri="{FF2B5EF4-FFF2-40B4-BE49-F238E27FC236}">
                <a16:creationId xmlns:a16="http://schemas.microsoft.com/office/drawing/2014/main" id="{489CBCF4-4D74-0533-2806-121BF3E37C44}"/>
              </a:ext>
            </a:extLst>
          </p:cNvPr>
          <p:cNvSpPr txBox="1"/>
          <p:nvPr/>
        </p:nvSpPr>
        <p:spPr>
          <a:xfrm>
            <a:off x="557535" y="1506977"/>
            <a:ext cx="27236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B6E6"/>
                </a:solidFill>
                <a:effectLst/>
                <a:uLnTx/>
                <a:uFillTx/>
                <a:latin typeface="Calibri" panose="020F0502020204030204"/>
                <a:ea typeface="+mn-ea"/>
                <a:cs typeface="Calibri"/>
              </a:rPr>
              <a:t>MAR NOW works closely with pharmacies to ensure that they have medications available and are able to assist patients</a:t>
            </a:r>
          </a:p>
        </p:txBody>
      </p:sp>
      <p:sp>
        <p:nvSpPr>
          <p:cNvPr id="16" name="TextBox 15">
            <a:extLst>
              <a:ext uri="{FF2B5EF4-FFF2-40B4-BE49-F238E27FC236}">
                <a16:creationId xmlns:a16="http://schemas.microsoft.com/office/drawing/2014/main" id="{E373BA40-B47D-9995-30A9-CFE436C9995A}"/>
              </a:ext>
            </a:extLst>
          </p:cNvPr>
          <p:cNvSpPr txBox="1"/>
          <p:nvPr/>
        </p:nvSpPr>
        <p:spPr>
          <a:xfrm>
            <a:off x="988245" y="3377814"/>
            <a:ext cx="274320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DB81E"/>
                </a:solidFill>
                <a:effectLst/>
                <a:uLnTx/>
                <a:uFillTx/>
                <a:latin typeface="Calibri" panose="020F0502020204030204"/>
                <a:ea typeface="+mn-ea"/>
                <a:cs typeface="Calibri"/>
              </a:rPr>
              <a:t>All patients connected to outpatient MAR for long-term treatment in the community</a:t>
            </a:r>
          </a:p>
        </p:txBody>
      </p:sp>
      <p:sp>
        <p:nvSpPr>
          <p:cNvPr id="17" name="TextBox 16">
            <a:extLst>
              <a:ext uri="{FF2B5EF4-FFF2-40B4-BE49-F238E27FC236}">
                <a16:creationId xmlns:a16="http://schemas.microsoft.com/office/drawing/2014/main" id="{8EDBAAC5-70A5-828A-1E30-077A6DDECAC9}"/>
              </a:ext>
            </a:extLst>
          </p:cNvPr>
          <p:cNvSpPr txBox="1"/>
          <p:nvPr/>
        </p:nvSpPr>
        <p:spPr>
          <a:xfrm>
            <a:off x="683581" y="5136281"/>
            <a:ext cx="107491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Patients that leave treatment can come back to MAR NOW and be connected again to treatment in the community. MAR NOW can also serve as a bridge clinic for patients waiting for care.</a:t>
            </a:r>
          </a:p>
        </p:txBody>
      </p:sp>
      <p:sp>
        <p:nvSpPr>
          <p:cNvPr id="18" name="TextBox 17">
            <a:extLst>
              <a:ext uri="{FF2B5EF4-FFF2-40B4-BE49-F238E27FC236}">
                <a16:creationId xmlns:a16="http://schemas.microsoft.com/office/drawing/2014/main" id="{095B2EDD-97DF-6216-EEE1-F87527E75CEA}"/>
              </a:ext>
            </a:extLst>
          </p:cNvPr>
          <p:cNvSpPr txBox="1"/>
          <p:nvPr/>
        </p:nvSpPr>
        <p:spPr>
          <a:xfrm>
            <a:off x="6770766" y="3743790"/>
            <a:ext cx="2130900" cy="369332"/>
          </a:xfrm>
          <a:prstGeom prst="rect">
            <a:avLst/>
          </a:prstGeom>
          <a:noFill/>
          <a:ln w="28575">
            <a:solidFill>
              <a:srgbClr val="0058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Cook County Jail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BE9ED05C-2AB0-08C8-D3ED-4CF480A1EC9F}"/>
              </a:ext>
            </a:extLst>
          </p:cNvPr>
          <p:cNvSpPr txBox="1"/>
          <p:nvPr/>
        </p:nvSpPr>
        <p:spPr>
          <a:xfrm>
            <a:off x="5993688" y="4374599"/>
            <a:ext cx="2752826" cy="646331"/>
          </a:xfrm>
          <a:prstGeom prst="rect">
            <a:avLst/>
          </a:prstGeom>
          <a:noFill/>
          <a:ln w="28575">
            <a:solidFill>
              <a:srgbClr val="0058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Homeless shelters and encampment outreach</a:t>
            </a:r>
          </a:p>
        </p:txBody>
      </p:sp>
      <p:cxnSp>
        <p:nvCxnSpPr>
          <p:cNvPr id="20" name="Straight Arrow Connector 19">
            <a:extLst>
              <a:ext uri="{FF2B5EF4-FFF2-40B4-BE49-F238E27FC236}">
                <a16:creationId xmlns:a16="http://schemas.microsoft.com/office/drawing/2014/main" id="{E7474336-1427-095D-D9B6-D89190BF29E2}"/>
              </a:ext>
            </a:extLst>
          </p:cNvPr>
          <p:cNvCxnSpPr>
            <a:cxnSpLocks/>
          </p:cNvCxnSpPr>
          <p:nvPr/>
        </p:nvCxnSpPr>
        <p:spPr>
          <a:xfrm>
            <a:off x="5516657" y="3463337"/>
            <a:ext cx="1149654" cy="44518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2D4C44-6D70-D921-0F3F-4FA74C25F85D}"/>
              </a:ext>
            </a:extLst>
          </p:cNvPr>
          <p:cNvCxnSpPr>
            <a:cxnSpLocks/>
          </p:cNvCxnSpPr>
          <p:nvPr/>
        </p:nvCxnSpPr>
        <p:spPr>
          <a:xfrm>
            <a:off x="5209906" y="3437372"/>
            <a:ext cx="661926" cy="125059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5452E-0EF5-6B6D-B2F0-84AA4AB38193}"/>
              </a:ext>
            </a:extLst>
          </p:cNvPr>
          <p:cNvSpPr txBox="1"/>
          <p:nvPr/>
        </p:nvSpPr>
        <p:spPr>
          <a:xfrm>
            <a:off x="8949561" y="3866698"/>
            <a:ext cx="2619936" cy="108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899"/>
                </a:solidFill>
                <a:effectLst/>
                <a:uLnTx/>
                <a:uFillTx/>
                <a:latin typeface="Calibri" panose="020F0502020204030204"/>
                <a:ea typeface="+mn-ea"/>
                <a:cs typeface="Calibri"/>
              </a:rPr>
              <a:t>Program is working closely with jail and homeless shelter providers to offer linkage to MAR NOW</a:t>
            </a:r>
          </a:p>
        </p:txBody>
      </p:sp>
    </p:spTree>
    <p:extLst>
      <p:ext uri="{BB962C8B-B14F-4D97-AF65-F5344CB8AC3E}">
        <p14:creationId xmlns:p14="http://schemas.microsoft.com/office/powerpoint/2010/main" val="4066697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kumimoji="0" lang="en-US" sz="2800" b="0" i="0" u="none" strike="noStrike" kern="1200" cap="none" spc="0" normalizeH="0" baseline="0" noProof="0" dirty="0">
                <a:ln>
                  <a:noFill/>
                </a:ln>
                <a:solidFill>
                  <a:schemeClr val="bg1"/>
                </a:solidFill>
                <a:effectLst/>
                <a:uLnTx/>
                <a:uFillTx/>
                <a:latin typeface="+mn-lt"/>
                <a:ea typeface="+mj-ea"/>
                <a:cs typeface="+mj-cs"/>
              </a:rPr>
              <a:t>Where to initiate MAR treatment via MAR NOW? Everywhere!</a:t>
            </a:r>
            <a:endParaRPr lang="en-US" sz="2800" dirty="0">
              <a:solidFill>
                <a:schemeClr val="bg1"/>
              </a:solidFill>
              <a:latin typeface="+mn-lt"/>
            </a:endParaRPr>
          </a:p>
        </p:txBody>
      </p:sp>
      <p:sp>
        <p:nvSpPr>
          <p:cNvPr id="3" name="Text Placeholder 2">
            <a:extLst>
              <a:ext uri="{FF2B5EF4-FFF2-40B4-BE49-F238E27FC236}">
                <a16:creationId xmlns:a16="http://schemas.microsoft.com/office/drawing/2014/main" id="{5E3073E2-D2D9-331E-7FC3-E1B61E2C2A7A}"/>
              </a:ext>
            </a:extLst>
          </p:cNvPr>
          <p:cNvSpPr txBox="1">
            <a:spLocks/>
          </p:cNvSpPr>
          <p:nvPr/>
        </p:nvSpPr>
        <p:spPr>
          <a:xfrm>
            <a:off x="415600" y="1025236"/>
            <a:ext cx="11360800" cy="5093801"/>
          </a:xfrm>
          <a:prstGeom prst="rect">
            <a:avLst/>
          </a:prstGeom>
        </p:spPr>
        <p:txBody>
          <a:bodyPr spcFirstLastPara="1" vert="horz" wrap="square" lIns="91425" tIns="91425" rIns="91425" bIns="91425" rtlCol="0" anchor="t" anchorCtr="0">
            <a:normAutofit fontScale="92500" lnSpcReduction="10000"/>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 the </a:t>
            </a:r>
            <a:r>
              <a:rPr kumimoji="0" lang="en-US" sz="2800" b="0" i="0" u="sng" strike="noStrike" kern="1200" cap="none" spc="0" normalizeH="0" baseline="0" noProof="0" dirty="0">
                <a:ln>
                  <a:noFill/>
                </a:ln>
                <a:solidFill>
                  <a:sysClr val="windowText" lastClr="000000"/>
                </a:solidFill>
                <a:effectLst/>
                <a:uLnTx/>
                <a:uFillTx/>
                <a:latin typeface="Calibri" panose="020F0502020204030204"/>
                <a:ea typeface="+mn-ea"/>
                <a:cs typeface="+mn-cs"/>
              </a:rPr>
              <a:t>Emergency Department</a:t>
            </a:r>
          </a:p>
          <a:p>
            <a:pPr marL="1219170" marR="0" lvl="1"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Ask patient if they are interested in starting medication, re-started on medication or being connected to services for opioid use disorder</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If yes, have a team member give the patient access to a phone and they can call </a:t>
            </a:r>
            <a:r>
              <a:rPr kumimoji="0" lang="en-US" sz="2000" b="1" i="0" u="none" strike="noStrike" kern="1200" cap="none" spc="0" normalizeH="0" baseline="0" noProof="0" dirty="0">
                <a:ln>
                  <a:noFill/>
                </a:ln>
                <a:solidFill>
                  <a:srgbClr val="E4002B"/>
                </a:solidFill>
                <a:effectLst/>
                <a:uLnTx/>
                <a:uFillTx/>
                <a:latin typeface="Calibri" panose="020F0502020204030204"/>
                <a:ea typeface="+mn-ea"/>
                <a:cs typeface="Calibri" panose="020F0502020204030204"/>
              </a:rPr>
              <a:t>833-234-6343</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rPr>
              <a:t>The MAR team will take it from there including case management</a:t>
            </a:r>
          </a:p>
          <a:p>
            <a:pPr marL="1405431" marR="0" lvl="2" indent="0" algn="l" defTabSz="914400" rtl="0" eaLnBrk="1" fontAlgn="auto" latinLnBrk="0" hangingPunct="1">
              <a:lnSpc>
                <a:spcPct val="90000"/>
              </a:lnSpc>
              <a:spcBef>
                <a:spcPts val="0"/>
              </a:spcBef>
              <a:spcAft>
                <a:spcPts val="0"/>
              </a:spcAft>
              <a:buClrTx/>
              <a:buSzPts val="1400"/>
              <a:buNone/>
              <a:tabLst/>
              <a:defRPr/>
            </a:pPr>
            <a:endPar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sng" strike="noStrike" kern="1200" cap="none" spc="0" normalizeH="0" baseline="0" noProof="0" dirty="0">
                <a:ln>
                  <a:noFill/>
                </a:ln>
                <a:solidFill>
                  <a:sysClr val="windowText" lastClr="000000"/>
                </a:solidFill>
                <a:effectLst/>
                <a:uLnTx/>
                <a:uFillTx/>
                <a:latin typeface="Calibri" panose="020F0502020204030204"/>
                <a:ea typeface="+mn-ea"/>
                <a:cs typeface="+mn-cs"/>
              </a:rPr>
              <a:t>During Delivery Hospital Admission</a:t>
            </a:r>
          </a:p>
          <a:p>
            <a:pPr marL="1219170" marR="0" lvl="1"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Ask patient if they are interested in starting medication, re-started on medication or being connected to services for opioid use disorder</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If yes, have a team member give the patient access to a phone and they can call </a:t>
            </a:r>
            <a:r>
              <a:rPr kumimoji="0" lang="en-US" sz="2000" b="1" i="0" u="none" strike="noStrike" kern="1200" cap="none" spc="0" normalizeH="0" baseline="0" noProof="0" dirty="0">
                <a:ln>
                  <a:noFill/>
                </a:ln>
                <a:solidFill>
                  <a:srgbClr val="E4002B"/>
                </a:solidFill>
                <a:effectLst/>
                <a:uLnTx/>
                <a:uFillTx/>
                <a:latin typeface="Calibri" panose="020F0502020204030204"/>
                <a:ea typeface="+mn-ea"/>
                <a:cs typeface="Calibri" panose="020F0502020204030204"/>
              </a:rPr>
              <a:t>833-234-6343</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rPr>
              <a:t>The MAR team will take it from there including case management</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rPr>
              <a:t>Inpatient Team can start MAR if medically appropriate and MAR NOW case management team will coordinate follow-up and continuation</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endPar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 the </a:t>
            </a:r>
            <a:r>
              <a:rPr kumimoji="0" lang="en-US" sz="2800" b="0" i="0" u="sng" strike="noStrike" kern="1200" cap="none" spc="0" normalizeH="0" baseline="0" noProof="0" dirty="0">
                <a:ln>
                  <a:noFill/>
                </a:ln>
                <a:solidFill>
                  <a:sysClr val="windowText" lastClr="000000"/>
                </a:solidFill>
                <a:effectLst/>
                <a:uLnTx/>
                <a:uFillTx/>
                <a:latin typeface="Calibri" panose="020F0502020204030204"/>
                <a:ea typeface="+mn-ea"/>
                <a:cs typeface="+mn-cs"/>
              </a:rPr>
              <a:t>Urgent Care</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or </a:t>
            </a:r>
            <a:r>
              <a:rPr kumimoji="0" lang="en-US" sz="2800" b="0" i="0" u="sng" strike="noStrike" kern="1200" cap="none" spc="0" normalizeH="0" baseline="0" noProof="0" dirty="0">
                <a:ln>
                  <a:noFill/>
                </a:ln>
                <a:solidFill>
                  <a:sysClr val="windowText" lastClr="000000"/>
                </a:solidFill>
                <a:effectLst/>
                <a:uLnTx/>
                <a:uFillTx/>
                <a:latin typeface="Calibri" panose="020F0502020204030204"/>
                <a:ea typeface="+mn-ea"/>
                <a:cs typeface="+mn-cs"/>
              </a:rPr>
              <a:t>Outpatient Setting</a:t>
            </a:r>
          </a:p>
          <a:p>
            <a:pPr marL="1219170" marR="0" lvl="1"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Ask patient if they are interested in starting medication, re-started on medication or being connected to services for opioid use disorder</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If yes, have a team member give the patient access to a phone and they can call </a:t>
            </a:r>
            <a:r>
              <a:rPr kumimoji="0" lang="en-US" sz="2000" b="1" i="0" u="none" strike="noStrike" kern="1200" cap="none" spc="0" normalizeH="0" baseline="0" noProof="0" dirty="0">
                <a:ln>
                  <a:noFill/>
                </a:ln>
                <a:solidFill>
                  <a:srgbClr val="E4002B"/>
                </a:solidFill>
                <a:effectLst/>
                <a:uLnTx/>
                <a:uFillTx/>
                <a:latin typeface="Calibri" panose="020F0502020204030204"/>
                <a:ea typeface="+mn-ea"/>
                <a:cs typeface="Calibri" panose="020F0502020204030204"/>
              </a:rPr>
              <a:t>833-234-6343</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rPr>
              <a:t>The MAR team will take it from there including case management</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endParaRP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177332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18A0-414F-746C-25D0-B74242546B78}"/>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0E5FAEF5-2C51-EE37-1374-852D2BF323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1024C6-183E-E4EA-B3C5-1D8C80B0C5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7" name="Picture 7" descr="Diagram, shape&#10;&#10;Description automatically generated">
            <a:extLst>
              <a:ext uri="{FF2B5EF4-FFF2-40B4-BE49-F238E27FC236}">
                <a16:creationId xmlns:a16="http://schemas.microsoft.com/office/drawing/2014/main" id="{5B56BD35-FC38-3448-96AA-2FEB5F9367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62" y="0"/>
            <a:ext cx="12055520" cy="6858000"/>
          </a:xfrm>
          <a:prstGeom prst="rect">
            <a:avLst/>
          </a:prstGeom>
        </p:spPr>
      </p:pic>
      <p:sp>
        <p:nvSpPr>
          <p:cNvPr id="8" name="Rectangle 7">
            <a:extLst>
              <a:ext uri="{FF2B5EF4-FFF2-40B4-BE49-F238E27FC236}">
                <a16:creationId xmlns:a16="http://schemas.microsoft.com/office/drawing/2014/main" id="{FA2E6DFC-69C6-4035-800B-0AFF1A6CD304}"/>
              </a:ext>
            </a:extLst>
          </p:cNvPr>
          <p:cNvSpPr/>
          <p:nvPr/>
        </p:nvSpPr>
        <p:spPr>
          <a:xfrm>
            <a:off x="2790095" y="5934670"/>
            <a:ext cx="7209922" cy="923330"/>
          </a:xfrm>
          <a:prstGeom prst="rect">
            <a:avLst/>
          </a:prstGeom>
          <a:noFill/>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58366"/>
                </a:solidFill>
                <a:effectLst>
                  <a:outerShdw blurRad="38100" dist="25400" dir="5400000" algn="ctr" rotWithShape="0">
                    <a:srgbClr val="6E747A">
                      <a:alpha val="43000"/>
                    </a:srgbClr>
                  </a:outerShdw>
                </a:effectLst>
                <a:uLnTx/>
                <a:uFillTx/>
                <a:latin typeface="Calibri" panose="020F0502020204030204"/>
                <a:ea typeface="+mn-ea"/>
                <a:cs typeface="+mn-cs"/>
              </a:rPr>
              <a:t>Together, WE ARE ILPQC!</a:t>
            </a:r>
          </a:p>
        </p:txBody>
      </p:sp>
      <p:sp>
        <p:nvSpPr>
          <p:cNvPr id="4" name="Rounded Rectangle 3"/>
          <p:cNvSpPr/>
          <p:nvPr/>
        </p:nvSpPr>
        <p:spPr>
          <a:xfrm>
            <a:off x="91831" y="2663641"/>
            <a:ext cx="2313066" cy="906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Welcome community outpatient providers, ED providers, and local health departments!</a:t>
            </a:r>
            <a:endParaRPr lang="en-US" dirty="0"/>
          </a:p>
        </p:txBody>
      </p:sp>
    </p:spTree>
    <p:extLst>
      <p:ext uri="{BB962C8B-B14F-4D97-AF65-F5344CB8AC3E}">
        <p14:creationId xmlns:p14="http://schemas.microsoft.com/office/powerpoint/2010/main" val="2673708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kumimoji="0" lang="en-US" sz="2800" b="0" i="0" u="none" strike="noStrike" kern="1200" cap="none" spc="0" normalizeH="0" baseline="0" noProof="0" dirty="0">
                <a:ln>
                  <a:noFill/>
                </a:ln>
                <a:solidFill>
                  <a:schemeClr val="bg1"/>
                </a:solidFill>
                <a:effectLst/>
                <a:uLnTx/>
                <a:uFillTx/>
                <a:latin typeface="+mn-lt"/>
                <a:ea typeface="+mj-ea"/>
                <a:cs typeface="+mj-cs"/>
              </a:rPr>
              <a:t>Why initiate MAR treatment via MAR NOW? </a:t>
            </a:r>
            <a:endParaRPr lang="en-US" sz="2800" dirty="0">
              <a:solidFill>
                <a:schemeClr val="bg1"/>
              </a:solidFill>
              <a:latin typeface="+mn-lt"/>
            </a:endParaRPr>
          </a:p>
        </p:txBody>
      </p:sp>
      <p:sp>
        <p:nvSpPr>
          <p:cNvPr id="2" name="Text Placeholder 2">
            <a:extLst>
              <a:ext uri="{FF2B5EF4-FFF2-40B4-BE49-F238E27FC236}">
                <a16:creationId xmlns:a16="http://schemas.microsoft.com/office/drawing/2014/main" id="{64B3CD90-620C-9717-A5AC-4258CFAA351D}"/>
              </a:ext>
            </a:extLst>
          </p:cNvPr>
          <p:cNvSpPr txBox="1">
            <a:spLocks/>
          </p:cNvSpPr>
          <p:nvPr/>
        </p:nvSpPr>
        <p:spPr>
          <a:xfrm>
            <a:off x="415600" y="1145309"/>
            <a:ext cx="11360800" cy="4562763"/>
          </a:xfrm>
          <a:prstGeom prst="rect">
            <a:avLst/>
          </a:prstGeom>
        </p:spPr>
        <p:txBody>
          <a:bodyPr spcFirstLastPara="1" vert="horz" wrap="square" lIns="91425" tIns="91425" rIns="91425" bIns="91425" rtlCol="0" anchor="t" anchorCtr="0">
            <a:normAutofit fontScale="92500" lnSpcReduction="10000"/>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Get help linking your patient to OUD </a:t>
            </a:r>
            <a:r>
              <a:rPr lang="en-US" dirty="0">
                <a:solidFill>
                  <a:sysClr val="windowText" lastClr="000000"/>
                </a:solidFill>
                <a:latin typeface="Calibri" panose="020F0502020204030204"/>
              </a:rPr>
              <a:t>treatment and recovery services from anywhere in the state with warm hand-off to care. </a:t>
            </a:r>
          </a:p>
          <a:p>
            <a:pPr marL="152396" marR="0" lvl="0" indent="0" algn="l" defTabSz="914400" rtl="0" eaLnBrk="1" fontAlgn="auto" latinLnBrk="0" hangingPunct="1">
              <a:lnSpc>
                <a:spcPct val="90000"/>
              </a:lnSpc>
              <a:spcBef>
                <a:spcPts val="0"/>
              </a:spcBef>
              <a:spcAft>
                <a:spcPts val="0"/>
              </a:spcAft>
              <a:buClrTx/>
              <a:buSzPts val="180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Ease of use can decrease work burden for staff</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Improve connection to services for patients without increasing clinical staff</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Joint Commission has a requirement under the chronic pain management standards that hospitals have a mechanism for referral for patients with OUD – </a:t>
            </a:r>
            <a:r>
              <a:rPr kumimoji="0" lang="en-US" sz="2800" b="0" i="0" u="sng" strike="noStrike" kern="1200" cap="none" spc="0" normalizeH="0" baseline="0" noProof="0" dirty="0">
                <a:ln>
                  <a:noFill/>
                </a:ln>
                <a:solidFill>
                  <a:sysClr val="windowText" lastClr="000000"/>
                </a:solidFill>
                <a:effectLst/>
                <a:uLnTx/>
                <a:uFillTx/>
                <a:latin typeface="Calibri" panose="020F0502020204030204"/>
                <a:ea typeface="+mn-ea"/>
                <a:cs typeface="+mn-cs"/>
              </a:rPr>
              <a:t>utilizing the MAR NOW hotline easily meets that TJC quality standard</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lang="en-US" dirty="0">
              <a:solidFill>
                <a:sysClr val="windowText" lastClr="000000"/>
              </a:solidFill>
              <a:latin typeface="Calibri" panose="020F0502020204030204"/>
            </a:endParaRPr>
          </a:p>
          <a:p>
            <a:pPr>
              <a:defRPr/>
            </a:pPr>
            <a:r>
              <a:rPr lang="en-US" b="1" dirty="0">
                <a:solidFill>
                  <a:sysClr val="windowText" lastClr="000000"/>
                </a:solidFill>
              </a:rPr>
              <a:t>Most important: Reduce maternal overdose death, improve pregnancy outcomes</a:t>
            </a:r>
          </a:p>
          <a:p>
            <a:pPr marL="152396" marR="0" lvl="0" indent="0" algn="l" defTabSz="914400" rtl="0" eaLnBrk="1" fontAlgn="auto" latinLnBrk="0" hangingPunct="1">
              <a:lnSpc>
                <a:spcPct val="90000"/>
              </a:lnSpc>
              <a:spcBef>
                <a:spcPts val="0"/>
              </a:spcBef>
              <a:spcAft>
                <a:spcPts val="0"/>
              </a:spcAft>
              <a:buClrTx/>
              <a:buSzPts val="180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249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001_IL_Helpline_background_chevron_graphic_dk.ai"/>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2107" y="1958748"/>
            <a:ext cx="3691508" cy="6239283"/>
          </a:xfrm>
          <a:prstGeom prst="rect">
            <a:avLst/>
          </a:prstGeom>
        </p:spPr>
      </p:pic>
      <p:pic>
        <p:nvPicPr>
          <p:cNvPr id="5" name="Picture 4" descr="iStock-944310720_EDIT_full_siz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77317" y="0"/>
            <a:ext cx="7414683"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8000" y="2311400"/>
            <a:ext cx="338667" cy="1964267"/>
          </a:xfrm>
          <a:prstGeom prst="rect">
            <a:avLst/>
          </a:prstGeom>
        </p:spPr>
      </p:pic>
      <p:pic>
        <p:nvPicPr>
          <p:cNvPr id="7" name="Picture 6" descr="IL_Helpline_logo.png">
            <a:extLst>
              <a:ext uri="{FF2B5EF4-FFF2-40B4-BE49-F238E27FC236}">
                <a16:creationId xmlns:a16="http://schemas.microsoft.com/office/drawing/2014/main" id="{4A6395B5-941A-4B03-B2E5-50B6B1D7A9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102" y="2625970"/>
            <a:ext cx="4087445" cy="1021861"/>
          </a:xfrm>
          <a:prstGeom prst="rect">
            <a:avLst/>
          </a:prstGeom>
        </p:spPr>
      </p:pic>
      <p:sp>
        <p:nvSpPr>
          <p:cNvPr id="3" name="TextBox 2">
            <a:extLst>
              <a:ext uri="{FF2B5EF4-FFF2-40B4-BE49-F238E27FC236}">
                <a16:creationId xmlns:a16="http://schemas.microsoft.com/office/drawing/2014/main" id="{79A9F758-AC9A-DFC9-A1F0-79A768998D82}"/>
              </a:ext>
            </a:extLst>
          </p:cNvPr>
          <p:cNvSpPr txBox="1"/>
          <p:nvPr/>
        </p:nvSpPr>
        <p:spPr>
          <a:xfrm>
            <a:off x="238102" y="4453962"/>
            <a:ext cx="4213411" cy="138499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Calibri"/>
              </a:rPr>
              <a:t>1-833-234-6343 (2FINDHELP)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Calibri"/>
              </a:rPr>
              <a:t>Or text </a:t>
            </a:r>
            <a:r>
              <a:rPr kumimoji="0" lang="en-US" sz="2800" b="0" i="0" u="none" strike="noStrike" kern="1200" cap="none" spc="0" normalizeH="0" baseline="0" noProof="0" dirty="0">
                <a:ln>
                  <a:noFill/>
                </a:ln>
                <a:solidFill>
                  <a:srgbClr val="FFC000">
                    <a:lumMod val="75000"/>
                  </a:srgbClr>
                </a:solidFill>
                <a:effectLst/>
                <a:uLnTx/>
                <a:uFillTx/>
                <a:latin typeface="Roboto"/>
                <a:ea typeface="Roboto"/>
                <a:cs typeface="Roboto"/>
              </a:rPr>
              <a:t>"HELP" to 833234</a:t>
            </a:r>
          </a:p>
        </p:txBody>
      </p:sp>
    </p:spTree>
    <p:extLst>
      <p:ext uri="{BB962C8B-B14F-4D97-AF65-F5344CB8AC3E}">
        <p14:creationId xmlns:p14="http://schemas.microsoft.com/office/powerpoint/2010/main" val="2353560522"/>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D77C5D-D11E-BB6D-5D6D-23B8EB4ED2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734" y="1386855"/>
            <a:ext cx="11376836" cy="5066216"/>
          </a:xfrm>
          <a:prstGeom prst="rect">
            <a:avLst/>
          </a:prstGeom>
        </p:spPr>
      </p:pic>
    </p:spTree>
    <p:extLst>
      <p:ext uri="{BB962C8B-B14F-4D97-AF65-F5344CB8AC3E}">
        <p14:creationId xmlns:p14="http://schemas.microsoft.com/office/powerpoint/2010/main" val="133697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69949D-D1A3-F763-305B-CBB9FD61F666}"/>
              </a:ext>
            </a:extLst>
          </p:cNvPr>
          <p:cNvSpPr txBox="1">
            <a:spLocks/>
          </p:cNvSpPr>
          <p:nvPr/>
        </p:nvSpPr>
        <p:spPr>
          <a:xfrm>
            <a:off x="201787" y="43940"/>
            <a:ext cx="7251405" cy="1750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j-ea"/>
                <a:cs typeface="Calibri Light"/>
              </a:rPr>
              <a:t>MAR restrictions have been waived under COVID to allow for low-barrier prescription</a:t>
            </a:r>
          </a:p>
        </p:txBody>
      </p:sp>
      <p:sp>
        <p:nvSpPr>
          <p:cNvPr id="10" name="Content Placeholder 2">
            <a:extLst>
              <a:ext uri="{FF2B5EF4-FFF2-40B4-BE49-F238E27FC236}">
                <a16:creationId xmlns:a16="http://schemas.microsoft.com/office/drawing/2014/main" id="{AA0C9AC1-D1F4-3466-AE8B-8FDE978B95D1}"/>
              </a:ext>
            </a:extLst>
          </p:cNvPr>
          <p:cNvSpPr>
            <a:spLocks noGrp="1"/>
          </p:cNvSpPr>
          <p:nvPr>
            <p:ph type="body" sz="quarter" idx="13"/>
          </p:nvPr>
        </p:nvSpPr>
        <p:spPr>
          <a:xfrm>
            <a:off x="381000" y="1534284"/>
            <a:ext cx="6670675" cy="4677672"/>
          </a:xfrm>
        </p:spPr>
        <p:txBody>
          <a:bodyPr vert="horz" lIns="91440" tIns="45720" rIns="91440" bIns="45720" rtlCol="0" anchor="t">
            <a:normAutofit/>
          </a:bodyPr>
          <a:lstStyle/>
          <a:p>
            <a:pPr marL="0" indent="0">
              <a:buNone/>
            </a:pPr>
            <a:endParaRPr lang="en-US" dirty="0"/>
          </a:p>
          <a:p>
            <a:pPr marL="514350" indent="-514350">
              <a:buAutoNum type="arabicPeriod"/>
            </a:pPr>
            <a:r>
              <a:rPr lang="en-US" dirty="0">
                <a:cs typeface="Calibri" panose="020F0502020204030204"/>
              </a:rPr>
              <a:t>Buprenorphine may be prescribed via </a:t>
            </a:r>
            <a:r>
              <a:rPr lang="en-US" dirty="0">
                <a:solidFill>
                  <a:srgbClr val="E4002B"/>
                </a:solidFill>
                <a:cs typeface="Calibri" panose="020F0502020204030204"/>
              </a:rPr>
              <a:t>audio-only telemedicine</a:t>
            </a:r>
          </a:p>
          <a:p>
            <a:pPr marL="514350" indent="-514350">
              <a:buAutoNum type="arabicPeriod"/>
            </a:pPr>
            <a:r>
              <a:rPr lang="en-US" dirty="0">
                <a:cs typeface="Calibri" panose="020F0502020204030204"/>
              </a:rPr>
              <a:t>Initial </a:t>
            </a:r>
            <a:r>
              <a:rPr lang="en-US" dirty="0">
                <a:solidFill>
                  <a:srgbClr val="E4002B"/>
                </a:solidFill>
                <a:cs typeface="Calibri" panose="020F0502020204030204"/>
              </a:rPr>
              <a:t>in-person examination</a:t>
            </a:r>
            <a:r>
              <a:rPr lang="en-US" dirty="0">
                <a:cs typeface="Calibri" panose="020F0502020204030204"/>
              </a:rPr>
              <a:t> with provider before first buprenorphine prescription is waived</a:t>
            </a:r>
          </a:p>
          <a:p>
            <a:pPr marL="514350" indent="-514350">
              <a:buAutoNum type="arabicPeriod"/>
            </a:pPr>
            <a:r>
              <a:rPr lang="en-US" dirty="0">
                <a:cs typeface="Calibri" panose="020F0502020204030204"/>
              </a:rPr>
              <a:t>Buprenorphine providers may use </a:t>
            </a:r>
            <a:r>
              <a:rPr lang="en-US" dirty="0">
                <a:solidFill>
                  <a:srgbClr val="E4002B"/>
                </a:solidFill>
                <a:cs typeface="Calibri" panose="020F0502020204030204"/>
              </a:rPr>
              <a:t>non-HIPAA-compliant platforms</a:t>
            </a:r>
            <a:r>
              <a:rPr lang="en-US" dirty="0">
                <a:cs typeface="Calibri" panose="020F0502020204030204"/>
              </a:rPr>
              <a:t> to reach patients</a:t>
            </a:r>
          </a:p>
          <a:p>
            <a:pPr marL="0" indent="0">
              <a:buNone/>
            </a:pPr>
            <a:endParaRPr lang="en-US" dirty="0">
              <a:cs typeface="Calibri" panose="020F0502020204030204"/>
            </a:endParaRPr>
          </a:p>
          <a:p>
            <a:pPr marL="0" indent="0">
              <a:buNone/>
            </a:pPr>
            <a:r>
              <a:rPr lang="en-US" dirty="0">
                <a:cs typeface="Calibri" panose="020F0502020204030204"/>
              </a:rPr>
              <a:t>In June 2022, the Office of National Drug Control Policy issued </a:t>
            </a:r>
            <a:r>
              <a:rPr lang="en-US" dirty="0">
                <a:solidFill>
                  <a:schemeClr val="accent1"/>
                </a:solidFill>
                <a:cs typeface="Calibri" panose="020F0502020204030204"/>
                <a:hlinkClick r:id="rId2">
                  <a:extLst>
                    <a:ext uri="{A12FA001-AC4F-418D-AE19-62706E023703}">
                      <ahyp:hlinkClr xmlns:ahyp="http://schemas.microsoft.com/office/drawing/2018/hyperlinkcolor" val="tx"/>
                    </a:ext>
                  </a:extLst>
                </a:hlinkClick>
              </a:rPr>
              <a:t>recommendations</a:t>
            </a:r>
            <a:r>
              <a:rPr lang="en-US" dirty="0">
                <a:cs typeface="Calibri" panose="020F0502020204030204"/>
              </a:rPr>
              <a:t> that the DEA and HHS make these changes permanent. </a:t>
            </a:r>
          </a:p>
        </p:txBody>
      </p:sp>
    </p:spTree>
    <p:extLst>
      <p:ext uri="{BB962C8B-B14F-4D97-AF65-F5344CB8AC3E}">
        <p14:creationId xmlns:p14="http://schemas.microsoft.com/office/powerpoint/2010/main" val="2521555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F33129-D0FD-62F1-E1DC-31F5BD79E8F3}"/>
              </a:ext>
            </a:extLst>
          </p:cNvPr>
          <p:cNvSpPr>
            <a:spLocks noGrp="1"/>
          </p:cNvSpPr>
          <p:nvPr>
            <p:ph type="body" sz="quarter" idx="13"/>
          </p:nvPr>
        </p:nvSpPr>
        <p:spPr>
          <a:xfrm>
            <a:off x="4635795" y="2011363"/>
            <a:ext cx="7556205" cy="3927475"/>
          </a:xfrm>
        </p:spPr>
        <p:txBody>
          <a:bodyPr>
            <a:normAutofit/>
          </a:bodyPr>
          <a:lstStyle/>
          <a:p>
            <a:pPr marL="0" indent="0" algn="ctr">
              <a:buNone/>
            </a:pPr>
            <a:r>
              <a:rPr lang="en-US" sz="4800" dirty="0">
                <a:cs typeface="Calibri Light"/>
              </a:rPr>
              <a:t>Initial Program Data &amp; Learnings</a:t>
            </a:r>
          </a:p>
        </p:txBody>
      </p:sp>
    </p:spTree>
    <p:extLst>
      <p:ext uri="{BB962C8B-B14F-4D97-AF65-F5344CB8AC3E}">
        <p14:creationId xmlns:p14="http://schemas.microsoft.com/office/powerpoint/2010/main" val="2694839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FDD73F-91D3-7B88-2F58-541B610123A5}"/>
              </a:ext>
            </a:extLst>
          </p:cNvPr>
          <p:cNvSpPr>
            <a:spLocks noGrp="1"/>
          </p:cNvSpPr>
          <p:nvPr>
            <p:ph type="title"/>
          </p:nvPr>
        </p:nvSpPr>
        <p:spPr>
          <a:xfrm>
            <a:off x="0" y="132322"/>
            <a:ext cx="12192000" cy="344487"/>
          </a:xfrm>
        </p:spPr>
        <p:txBody>
          <a:bodyPr>
            <a:normAutofit fontScale="90000"/>
          </a:bodyPr>
          <a:lstStyle/>
          <a:p>
            <a:r>
              <a:rPr lang="en-US" sz="2800" dirty="0">
                <a:latin typeface="+mn-lt"/>
                <a:cs typeface="Calibri Light"/>
              </a:rPr>
              <a:t>Successful Connection to Care</a:t>
            </a:r>
          </a:p>
        </p:txBody>
      </p:sp>
      <p:graphicFrame>
        <p:nvGraphicFramePr>
          <p:cNvPr id="6" name="Table 5">
            <a:extLst>
              <a:ext uri="{FF2B5EF4-FFF2-40B4-BE49-F238E27FC236}">
                <a16:creationId xmlns:a16="http://schemas.microsoft.com/office/drawing/2014/main" id="{51E505EB-1517-8F44-32EE-4AB2FC5E13B7}"/>
              </a:ext>
            </a:extLst>
          </p:cNvPr>
          <p:cNvGraphicFramePr>
            <a:graphicFrameLocks noGrp="1"/>
          </p:cNvGraphicFramePr>
          <p:nvPr>
            <p:extLst/>
          </p:nvPr>
        </p:nvGraphicFramePr>
        <p:xfrm>
          <a:off x="1162428" y="733648"/>
          <a:ext cx="8084455" cy="2519918"/>
        </p:xfrm>
        <a:graphic>
          <a:graphicData uri="http://schemas.openxmlformats.org/drawingml/2006/table">
            <a:tbl>
              <a:tblPr firstRow="1" bandRow="1">
                <a:tableStyleId>{C083E6E3-FA7D-4D7B-A595-EF9225AFEA82}</a:tableStyleId>
              </a:tblPr>
              <a:tblGrid>
                <a:gridCol w="4920341">
                  <a:extLst>
                    <a:ext uri="{9D8B030D-6E8A-4147-A177-3AD203B41FA5}">
                      <a16:colId xmlns:a16="http://schemas.microsoft.com/office/drawing/2014/main" val="1272379414"/>
                    </a:ext>
                  </a:extLst>
                </a:gridCol>
                <a:gridCol w="1132114">
                  <a:extLst>
                    <a:ext uri="{9D8B030D-6E8A-4147-A177-3AD203B41FA5}">
                      <a16:colId xmlns:a16="http://schemas.microsoft.com/office/drawing/2014/main" val="407676594"/>
                    </a:ext>
                  </a:extLst>
                </a:gridCol>
                <a:gridCol w="2032000">
                  <a:extLst>
                    <a:ext uri="{9D8B030D-6E8A-4147-A177-3AD203B41FA5}">
                      <a16:colId xmlns:a16="http://schemas.microsoft.com/office/drawing/2014/main" val="3720970765"/>
                    </a:ext>
                  </a:extLst>
                </a:gridCol>
              </a:tblGrid>
              <a:tr h="294342">
                <a:tc>
                  <a:txBody>
                    <a:bodyPr/>
                    <a:lstStyle/>
                    <a:p>
                      <a:pPr fontAlgn="b"/>
                      <a:r>
                        <a:rPr lang="en-US" sz="1800" dirty="0">
                          <a:effectLst/>
                        </a:rPr>
                        <a:t>May 9 – Feb</a:t>
                      </a:r>
                      <a:r>
                        <a:rPr lang="en-US" sz="1800" baseline="0" dirty="0">
                          <a:effectLst/>
                        </a:rPr>
                        <a:t> 5</a:t>
                      </a:r>
                      <a:r>
                        <a:rPr lang="en-US" sz="1800" dirty="0">
                          <a:effectLst/>
                        </a:rPr>
                        <a:t>, 2023: MAR NOW Call Data</a:t>
                      </a:r>
                    </a:p>
                  </a:txBody>
                  <a:tcPr marL="9525" marR="9525" marT="9525" marB="0" anchor="b"/>
                </a:tc>
                <a:tc>
                  <a:txBody>
                    <a:bodyPr/>
                    <a:lstStyle/>
                    <a:p>
                      <a:pPr fontAlgn="b"/>
                      <a:endParaRPr lang="en-US" sz="1800" dirty="0">
                        <a:effectLst/>
                      </a:endParaRP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3249311026"/>
                  </a:ext>
                </a:extLst>
              </a:tr>
              <a:tr h="469402">
                <a:tc>
                  <a:txBody>
                    <a:bodyPr/>
                    <a:lstStyle/>
                    <a:p>
                      <a:pPr fontAlgn="b"/>
                      <a:endParaRPr lang="en-US" sz="1800" dirty="0">
                        <a:effectLst/>
                      </a:endParaRPr>
                    </a:p>
                  </a:txBody>
                  <a:tcPr marL="9525" marR="9525" marT="9525" marB="0" anchor="b"/>
                </a:tc>
                <a:tc>
                  <a:txBody>
                    <a:bodyPr/>
                    <a:lstStyle/>
                    <a:p>
                      <a:pPr fontAlgn="b"/>
                      <a:r>
                        <a:rPr lang="en-US" sz="1800" i="1" dirty="0">
                          <a:effectLst/>
                        </a:rPr>
                        <a:t>Number</a:t>
                      </a:r>
                    </a:p>
                  </a:txBody>
                  <a:tcPr marL="9525" marR="9525" marT="9525" marB="0" anchor="b"/>
                </a:tc>
                <a:tc>
                  <a:txBody>
                    <a:bodyPr/>
                    <a:lstStyle/>
                    <a:p>
                      <a:pPr fontAlgn="b"/>
                      <a:r>
                        <a:rPr lang="en-US" sz="1800" i="1" dirty="0">
                          <a:effectLst/>
                        </a:rPr>
                        <a:t>Percent of Total</a:t>
                      </a:r>
                    </a:p>
                  </a:txBody>
                  <a:tcPr marL="9525" marR="9525" marT="9525" marB="0" anchor="b"/>
                </a:tc>
                <a:extLst>
                  <a:ext uri="{0D108BD9-81ED-4DB2-BD59-A6C34878D82A}">
                    <a16:rowId xmlns:a16="http://schemas.microsoft.com/office/drawing/2014/main" val="607821759"/>
                  </a:ext>
                </a:extLst>
              </a:tr>
              <a:tr h="294342">
                <a:tc>
                  <a:txBody>
                    <a:bodyPr/>
                    <a:lstStyle/>
                    <a:p>
                      <a:pPr fontAlgn="b"/>
                      <a:r>
                        <a:rPr lang="en-US" sz="1800" dirty="0">
                          <a:effectLst/>
                        </a:rPr>
                        <a:t>Calls from patients seeking OUD care</a:t>
                      </a:r>
                    </a:p>
                  </a:txBody>
                  <a:tcPr marL="9525" marR="9525" marT="9525" marB="0" anchor="b"/>
                </a:tc>
                <a:tc>
                  <a:txBody>
                    <a:bodyPr/>
                    <a:lstStyle/>
                    <a:p>
                      <a:pPr algn="r" fontAlgn="b"/>
                      <a:r>
                        <a:rPr lang="en-US" sz="1800" dirty="0">
                          <a:effectLst/>
                        </a:rPr>
                        <a:t>300</a:t>
                      </a: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3843331649"/>
                  </a:ext>
                </a:extLst>
              </a:tr>
              <a:tr h="294342">
                <a:tc>
                  <a:txBody>
                    <a:bodyPr/>
                    <a:lstStyle/>
                    <a:p>
                      <a:pPr fontAlgn="b"/>
                      <a:r>
                        <a:rPr lang="en-US" sz="1800" dirty="0">
                          <a:effectLst/>
                        </a:rPr>
                        <a:t>Patients seeking methadone</a:t>
                      </a:r>
                    </a:p>
                  </a:txBody>
                  <a:tcPr marL="9525" marR="9525" marT="9525" marB="0" anchor="b"/>
                </a:tc>
                <a:tc>
                  <a:txBody>
                    <a:bodyPr/>
                    <a:lstStyle/>
                    <a:p>
                      <a:pPr algn="r" fontAlgn="b"/>
                      <a:r>
                        <a:rPr lang="en-US" sz="1800" dirty="0">
                          <a:effectLst/>
                        </a:rPr>
                        <a:t>106</a:t>
                      </a:r>
                    </a:p>
                  </a:txBody>
                  <a:tcPr marL="9525" marR="9525" marT="9525" marB="0" anchor="b"/>
                </a:tc>
                <a:tc>
                  <a:txBody>
                    <a:bodyPr/>
                    <a:lstStyle/>
                    <a:p>
                      <a:pPr algn="r" fontAlgn="b"/>
                      <a:r>
                        <a:rPr lang="en-US" sz="1800" dirty="0">
                          <a:effectLst/>
                        </a:rPr>
                        <a:t>35%</a:t>
                      </a:r>
                    </a:p>
                  </a:txBody>
                  <a:tcPr marL="9525" marR="9525" marT="9525" marB="0" anchor="b"/>
                </a:tc>
                <a:extLst>
                  <a:ext uri="{0D108BD9-81ED-4DB2-BD59-A6C34878D82A}">
                    <a16:rowId xmlns:a16="http://schemas.microsoft.com/office/drawing/2014/main" val="4263221625"/>
                  </a:ext>
                </a:extLst>
              </a:tr>
              <a:tr h="294342">
                <a:tc>
                  <a:txBody>
                    <a:bodyPr/>
                    <a:lstStyle/>
                    <a:p>
                      <a:pPr fontAlgn="b"/>
                      <a:r>
                        <a:rPr lang="en-US" sz="1800" dirty="0">
                          <a:effectLst/>
                        </a:rPr>
                        <a:t>Patients seeking buprenorphine</a:t>
                      </a:r>
                    </a:p>
                  </a:txBody>
                  <a:tcPr marL="9525" marR="9525" marT="9525" marB="0" anchor="b"/>
                </a:tc>
                <a:tc>
                  <a:txBody>
                    <a:bodyPr/>
                    <a:lstStyle/>
                    <a:p>
                      <a:pPr algn="r" fontAlgn="b"/>
                      <a:r>
                        <a:rPr lang="en-US" sz="1800" dirty="0">
                          <a:effectLst/>
                        </a:rPr>
                        <a:t>163</a:t>
                      </a:r>
                    </a:p>
                  </a:txBody>
                  <a:tcPr marL="9525" marR="9525" marT="9525" marB="0" anchor="b"/>
                </a:tc>
                <a:tc>
                  <a:txBody>
                    <a:bodyPr/>
                    <a:lstStyle/>
                    <a:p>
                      <a:pPr algn="r" fontAlgn="b"/>
                      <a:r>
                        <a:rPr lang="en-US" sz="1800" dirty="0">
                          <a:effectLst/>
                        </a:rPr>
                        <a:t>54%</a:t>
                      </a:r>
                    </a:p>
                  </a:txBody>
                  <a:tcPr marL="9525" marR="9525" marT="9525" marB="0" anchor="b"/>
                </a:tc>
                <a:extLst>
                  <a:ext uri="{0D108BD9-81ED-4DB2-BD59-A6C34878D82A}">
                    <a16:rowId xmlns:a16="http://schemas.microsoft.com/office/drawing/2014/main" val="911115599"/>
                  </a:ext>
                </a:extLst>
              </a:tr>
              <a:tr h="578806">
                <a:tc>
                  <a:txBody>
                    <a:bodyPr/>
                    <a:lstStyle/>
                    <a:p>
                      <a:pPr fontAlgn="b"/>
                      <a:r>
                        <a:rPr lang="en-US" sz="1800" dirty="0">
                          <a:effectLst/>
                        </a:rPr>
                        <a:t>Patients seeking withdrawal management w/ medical stabilization on MAR</a:t>
                      </a:r>
                    </a:p>
                  </a:txBody>
                  <a:tcPr marL="9525" marR="9525" marT="9525" marB="0" anchor="b"/>
                </a:tc>
                <a:tc>
                  <a:txBody>
                    <a:bodyPr/>
                    <a:lstStyle/>
                    <a:p>
                      <a:pPr algn="r" fontAlgn="b"/>
                      <a:r>
                        <a:rPr lang="en-US" sz="1800" dirty="0">
                          <a:effectLst/>
                        </a:rPr>
                        <a:t>20</a:t>
                      </a:r>
                    </a:p>
                  </a:txBody>
                  <a:tcPr marL="9525" marR="9525" marT="9525" marB="0" anchor="b"/>
                </a:tc>
                <a:tc>
                  <a:txBody>
                    <a:bodyPr/>
                    <a:lstStyle/>
                    <a:p>
                      <a:pPr algn="r" fontAlgn="b"/>
                      <a:r>
                        <a:rPr lang="en-US" sz="1800" dirty="0">
                          <a:effectLst/>
                        </a:rPr>
                        <a:t>7%</a:t>
                      </a:r>
                    </a:p>
                  </a:txBody>
                  <a:tcPr marL="9525" marR="9525" marT="9525" marB="0" anchor="b"/>
                </a:tc>
                <a:extLst>
                  <a:ext uri="{0D108BD9-81ED-4DB2-BD59-A6C34878D82A}">
                    <a16:rowId xmlns:a16="http://schemas.microsoft.com/office/drawing/2014/main" val="885154575"/>
                  </a:ext>
                </a:extLst>
              </a:tr>
              <a:tr h="294342">
                <a:tc>
                  <a:txBody>
                    <a:bodyPr/>
                    <a:lstStyle/>
                    <a:p>
                      <a:pPr fontAlgn="b"/>
                      <a:r>
                        <a:rPr lang="en-US" sz="1800" dirty="0">
                          <a:effectLst/>
                        </a:rPr>
                        <a:t>Patients seeking residential treatment</a:t>
                      </a:r>
                    </a:p>
                  </a:txBody>
                  <a:tcPr marL="9525" marR="9525" marT="9525" marB="0" anchor="b"/>
                </a:tc>
                <a:tc>
                  <a:txBody>
                    <a:bodyPr/>
                    <a:lstStyle/>
                    <a:p>
                      <a:pPr algn="r" fontAlgn="b"/>
                      <a:r>
                        <a:rPr lang="en-US" sz="1800" dirty="0">
                          <a:effectLst/>
                        </a:rPr>
                        <a:t>11</a:t>
                      </a:r>
                    </a:p>
                  </a:txBody>
                  <a:tcPr marL="9525" marR="9525" marT="9525" marB="0" anchor="b"/>
                </a:tc>
                <a:tc>
                  <a:txBody>
                    <a:bodyPr/>
                    <a:lstStyle/>
                    <a:p>
                      <a:pPr algn="r" fontAlgn="b"/>
                      <a:r>
                        <a:rPr lang="en-US" sz="1800" dirty="0">
                          <a:effectLst/>
                        </a:rPr>
                        <a:t>4%</a:t>
                      </a:r>
                    </a:p>
                  </a:txBody>
                  <a:tcPr marL="9525" marR="9525" marT="9525" marB="0" anchor="b"/>
                </a:tc>
                <a:extLst>
                  <a:ext uri="{0D108BD9-81ED-4DB2-BD59-A6C34878D82A}">
                    <a16:rowId xmlns:a16="http://schemas.microsoft.com/office/drawing/2014/main" val="2768658153"/>
                  </a:ext>
                </a:extLst>
              </a:tr>
            </a:tbl>
          </a:graphicData>
        </a:graphic>
      </p:graphicFrame>
      <p:graphicFrame>
        <p:nvGraphicFramePr>
          <p:cNvPr id="7" name="Table 6">
            <a:extLst>
              <a:ext uri="{FF2B5EF4-FFF2-40B4-BE49-F238E27FC236}">
                <a16:creationId xmlns:a16="http://schemas.microsoft.com/office/drawing/2014/main" id="{7B6B9A7C-D634-D1BC-8EA3-4EF51126C325}"/>
              </a:ext>
            </a:extLst>
          </p:cNvPr>
          <p:cNvGraphicFramePr>
            <a:graphicFrameLocks noGrp="1"/>
          </p:cNvGraphicFramePr>
          <p:nvPr>
            <p:extLst/>
          </p:nvPr>
        </p:nvGraphicFramePr>
        <p:xfrm>
          <a:off x="1173046" y="3253567"/>
          <a:ext cx="8074158" cy="2519918"/>
        </p:xfrm>
        <a:graphic>
          <a:graphicData uri="http://schemas.openxmlformats.org/drawingml/2006/table">
            <a:tbl>
              <a:tblPr firstRow="1" bandRow="1">
                <a:tableStyleId>{C083E6E3-FA7D-4D7B-A595-EF9225AFEA82}</a:tableStyleId>
              </a:tblPr>
              <a:tblGrid>
                <a:gridCol w="5174285">
                  <a:extLst>
                    <a:ext uri="{9D8B030D-6E8A-4147-A177-3AD203B41FA5}">
                      <a16:colId xmlns:a16="http://schemas.microsoft.com/office/drawing/2014/main" val="1844673906"/>
                    </a:ext>
                  </a:extLst>
                </a:gridCol>
                <a:gridCol w="1231972">
                  <a:extLst>
                    <a:ext uri="{9D8B030D-6E8A-4147-A177-3AD203B41FA5}">
                      <a16:colId xmlns:a16="http://schemas.microsoft.com/office/drawing/2014/main" val="3119120486"/>
                    </a:ext>
                  </a:extLst>
                </a:gridCol>
                <a:gridCol w="1667901">
                  <a:extLst>
                    <a:ext uri="{9D8B030D-6E8A-4147-A177-3AD203B41FA5}">
                      <a16:colId xmlns:a16="http://schemas.microsoft.com/office/drawing/2014/main" val="2290976154"/>
                    </a:ext>
                  </a:extLst>
                </a:gridCol>
              </a:tblGrid>
              <a:tr h="292648">
                <a:tc>
                  <a:txBody>
                    <a:bodyPr/>
                    <a:lstStyle/>
                    <a:p>
                      <a:pPr fontAlgn="b"/>
                      <a:r>
                        <a:rPr lang="en-US" sz="1800" dirty="0">
                          <a:effectLst/>
                        </a:rPr>
                        <a:t>May 9 – Feb 5, 2023: Patient Connection Data</a:t>
                      </a:r>
                    </a:p>
                  </a:txBody>
                  <a:tcPr marL="9525" marR="9525" marT="9525" marB="0" anchor="b"/>
                </a:tc>
                <a:tc>
                  <a:txBody>
                    <a:bodyPr/>
                    <a:lstStyle/>
                    <a:p>
                      <a:pPr fontAlgn="b"/>
                      <a:endParaRPr lang="en-US" sz="1800" dirty="0">
                        <a:effectLst/>
                      </a:endParaRP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2858160062"/>
                  </a:ext>
                </a:extLst>
              </a:tr>
              <a:tr h="292648">
                <a:tc>
                  <a:txBody>
                    <a:bodyPr/>
                    <a:lstStyle/>
                    <a:p>
                      <a:pPr fontAlgn="b"/>
                      <a:endParaRPr lang="en-US" sz="1800" dirty="0">
                        <a:effectLst/>
                      </a:endParaRPr>
                    </a:p>
                  </a:txBody>
                  <a:tcPr marL="9525" marR="9525" marT="9525" marB="0" anchor="b"/>
                </a:tc>
                <a:tc>
                  <a:txBody>
                    <a:bodyPr/>
                    <a:lstStyle/>
                    <a:p>
                      <a:pPr fontAlgn="b"/>
                      <a:r>
                        <a:rPr lang="en-US" sz="1800" i="1" dirty="0">
                          <a:effectLst/>
                        </a:rPr>
                        <a:t>Number</a:t>
                      </a:r>
                    </a:p>
                  </a:txBody>
                  <a:tcPr marL="9525" marR="9525" marT="9525" marB="0" anchor="b"/>
                </a:tc>
                <a:tc>
                  <a:txBody>
                    <a:bodyPr/>
                    <a:lstStyle/>
                    <a:p>
                      <a:pPr fontAlgn="b"/>
                      <a:r>
                        <a:rPr lang="en-US" sz="1800" i="1" dirty="0">
                          <a:effectLst/>
                        </a:rPr>
                        <a:t>Percent of Total</a:t>
                      </a:r>
                    </a:p>
                  </a:txBody>
                  <a:tcPr marL="9525" marR="9525" marT="9525" marB="0" anchor="b"/>
                </a:tc>
                <a:extLst>
                  <a:ext uri="{0D108BD9-81ED-4DB2-BD59-A6C34878D82A}">
                    <a16:rowId xmlns:a16="http://schemas.microsoft.com/office/drawing/2014/main" val="3914437593"/>
                  </a:ext>
                </a:extLst>
              </a:tr>
              <a:tr h="292648">
                <a:tc>
                  <a:txBody>
                    <a:bodyPr/>
                    <a:lstStyle/>
                    <a:p>
                      <a:pPr fontAlgn="b"/>
                      <a:r>
                        <a:rPr lang="en-US" sz="1800" dirty="0">
                          <a:effectLst/>
                        </a:rPr>
                        <a:t>Methadone patients attended first appointment</a:t>
                      </a:r>
                    </a:p>
                  </a:txBody>
                  <a:tcPr marL="9525" marR="9525" marT="9525" marB="0" anchor="b"/>
                </a:tc>
                <a:tc>
                  <a:txBody>
                    <a:bodyPr/>
                    <a:lstStyle/>
                    <a:p>
                      <a:pPr algn="r" fontAlgn="b"/>
                      <a:r>
                        <a:rPr lang="en-US" sz="1800" dirty="0">
                          <a:effectLst/>
                        </a:rPr>
                        <a:t>74</a:t>
                      </a:r>
                    </a:p>
                  </a:txBody>
                  <a:tcPr marL="9525" marR="9525" marT="9525" marB="0" anchor="b"/>
                </a:tc>
                <a:tc>
                  <a:txBody>
                    <a:bodyPr/>
                    <a:lstStyle/>
                    <a:p>
                      <a:pPr algn="r" fontAlgn="b"/>
                      <a:r>
                        <a:rPr lang="en-US" sz="1800" dirty="0">
                          <a:effectLst/>
                        </a:rPr>
                        <a:t>70%</a:t>
                      </a:r>
                    </a:p>
                  </a:txBody>
                  <a:tcPr marL="9525" marR="9525" marT="9525" marB="0" anchor="b"/>
                </a:tc>
                <a:extLst>
                  <a:ext uri="{0D108BD9-81ED-4DB2-BD59-A6C34878D82A}">
                    <a16:rowId xmlns:a16="http://schemas.microsoft.com/office/drawing/2014/main" val="655927533"/>
                  </a:ext>
                </a:extLst>
              </a:tr>
              <a:tr h="292648">
                <a:tc>
                  <a:txBody>
                    <a:bodyPr/>
                    <a:lstStyle/>
                    <a:p>
                      <a:pPr fontAlgn="b"/>
                      <a:r>
                        <a:rPr lang="en-US" sz="1800" dirty="0">
                          <a:effectLst/>
                        </a:rPr>
                        <a:t>Buprenorphine patients connected to medication</a:t>
                      </a:r>
                    </a:p>
                  </a:txBody>
                  <a:tcPr marL="9525" marR="9525" marT="9525" marB="0" anchor="b"/>
                </a:tc>
                <a:tc>
                  <a:txBody>
                    <a:bodyPr/>
                    <a:lstStyle/>
                    <a:p>
                      <a:pPr algn="r" fontAlgn="b"/>
                      <a:r>
                        <a:rPr lang="en-US" sz="1800" dirty="0">
                          <a:effectLst/>
                        </a:rPr>
                        <a:t>161</a:t>
                      </a:r>
                    </a:p>
                  </a:txBody>
                  <a:tcPr marL="9525" marR="9525" marT="9525" marB="0" anchor="b"/>
                </a:tc>
                <a:tc>
                  <a:txBody>
                    <a:bodyPr/>
                    <a:lstStyle/>
                    <a:p>
                      <a:pPr algn="r" fontAlgn="b"/>
                      <a:r>
                        <a:rPr lang="en-US" sz="1800" dirty="0">
                          <a:effectLst/>
                        </a:rPr>
                        <a:t>99%</a:t>
                      </a:r>
                    </a:p>
                  </a:txBody>
                  <a:tcPr marL="9525" marR="9525" marT="9525" marB="0" anchor="b"/>
                </a:tc>
                <a:extLst>
                  <a:ext uri="{0D108BD9-81ED-4DB2-BD59-A6C34878D82A}">
                    <a16:rowId xmlns:a16="http://schemas.microsoft.com/office/drawing/2014/main" val="1522412607"/>
                  </a:ext>
                </a:extLst>
              </a:tr>
              <a:tr h="575477">
                <a:tc>
                  <a:txBody>
                    <a:bodyPr/>
                    <a:lstStyle/>
                    <a:p>
                      <a:pPr fontAlgn="b"/>
                      <a:r>
                        <a:rPr lang="en-US" sz="1800" dirty="0">
                          <a:effectLst/>
                        </a:rPr>
                        <a:t>Withdrawal management &amp; medical stabilization patients who showed at appointment</a:t>
                      </a:r>
                    </a:p>
                  </a:txBody>
                  <a:tcPr marL="9525" marR="9525" marT="9525" marB="0" anchor="b"/>
                </a:tc>
                <a:tc>
                  <a:txBody>
                    <a:bodyPr/>
                    <a:lstStyle/>
                    <a:p>
                      <a:pPr algn="r" fontAlgn="b"/>
                      <a:r>
                        <a:rPr lang="en-US" sz="1800" dirty="0">
                          <a:effectLst/>
                        </a:rPr>
                        <a:t>19</a:t>
                      </a:r>
                    </a:p>
                  </a:txBody>
                  <a:tcPr marL="9525" marR="9525" marT="9525" marB="0" anchor="b"/>
                </a:tc>
                <a:tc>
                  <a:txBody>
                    <a:bodyPr/>
                    <a:lstStyle/>
                    <a:p>
                      <a:pPr algn="r" fontAlgn="b"/>
                      <a:r>
                        <a:rPr lang="en-US" sz="1800" dirty="0">
                          <a:effectLst/>
                        </a:rPr>
                        <a:t>95%</a:t>
                      </a:r>
                    </a:p>
                  </a:txBody>
                  <a:tcPr marL="9525" marR="9525" marT="9525" marB="0" anchor="b"/>
                </a:tc>
                <a:extLst>
                  <a:ext uri="{0D108BD9-81ED-4DB2-BD59-A6C34878D82A}">
                    <a16:rowId xmlns:a16="http://schemas.microsoft.com/office/drawing/2014/main" val="649569535"/>
                  </a:ext>
                </a:extLst>
              </a:tr>
              <a:tr h="575477">
                <a:tc>
                  <a:txBody>
                    <a:bodyPr/>
                    <a:lstStyle/>
                    <a:p>
                      <a:pPr fontAlgn="b"/>
                      <a:r>
                        <a:rPr lang="en-US" sz="1800" dirty="0">
                          <a:effectLst/>
                        </a:rPr>
                        <a:t>Residential treatment patients who showed at appointment</a:t>
                      </a:r>
                    </a:p>
                  </a:txBody>
                  <a:tcPr marL="9525" marR="9525" marT="9525" marB="0" anchor="b"/>
                </a:tc>
                <a:tc>
                  <a:txBody>
                    <a:bodyPr/>
                    <a:lstStyle/>
                    <a:p>
                      <a:pPr algn="r" fontAlgn="b"/>
                      <a:r>
                        <a:rPr lang="en-US" sz="1800" dirty="0">
                          <a:effectLst/>
                        </a:rPr>
                        <a:t>9</a:t>
                      </a:r>
                    </a:p>
                  </a:txBody>
                  <a:tcPr marL="9525" marR="9525" marT="9525" marB="0" anchor="b"/>
                </a:tc>
                <a:tc>
                  <a:txBody>
                    <a:bodyPr/>
                    <a:lstStyle/>
                    <a:p>
                      <a:pPr algn="r" fontAlgn="b"/>
                      <a:r>
                        <a:rPr lang="en-US" sz="1800" dirty="0">
                          <a:effectLst/>
                        </a:rPr>
                        <a:t>82%</a:t>
                      </a:r>
                    </a:p>
                  </a:txBody>
                  <a:tcPr marL="9525" marR="9525" marT="9525" marB="0" anchor="b"/>
                </a:tc>
                <a:extLst>
                  <a:ext uri="{0D108BD9-81ED-4DB2-BD59-A6C34878D82A}">
                    <a16:rowId xmlns:a16="http://schemas.microsoft.com/office/drawing/2014/main" val="1867027809"/>
                  </a:ext>
                </a:extLst>
              </a:tr>
              <a:tr h="198372">
                <a:tc gridSpan="3">
                  <a:txBody>
                    <a:bodyPr/>
                    <a:lstStyle/>
                    <a:p>
                      <a:pPr fontAlgn="b"/>
                      <a:r>
                        <a:rPr lang="en-US" sz="1200" i="1" dirty="0">
                          <a:effectLst/>
                        </a:rPr>
                        <a:t>*Note: connection to care pending for recent callers, data current as of Feb</a:t>
                      </a:r>
                      <a:r>
                        <a:rPr lang="en-US" sz="1200" i="1" baseline="0" dirty="0">
                          <a:effectLst/>
                        </a:rPr>
                        <a:t> 5</a:t>
                      </a:r>
                      <a:endParaRPr lang="en-US" sz="1200" i="1" dirty="0">
                        <a:effectLst/>
                      </a:endParaRP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2383516711"/>
                  </a:ext>
                </a:extLst>
              </a:tr>
            </a:tbl>
          </a:graphicData>
        </a:graphic>
      </p:graphicFrame>
      <p:sp>
        <p:nvSpPr>
          <p:cNvPr id="8" name="TextBox 7">
            <a:extLst>
              <a:ext uri="{FF2B5EF4-FFF2-40B4-BE49-F238E27FC236}">
                <a16:creationId xmlns:a16="http://schemas.microsoft.com/office/drawing/2014/main" id="{8DFE72BB-2A57-F6FB-549E-B75039AF50EF}"/>
              </a:ext>
            </a:extLst>
          </p:cNvPr>
          <p:cNvSpPr txBox="1"/>
          <p:nvPr/>
        </p:nvSpPr>
        <p:spPr>
          <a:xfrm>
            <a:off x="9510751" y="3611374"/>
            <a:ext cx="268124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rPr>
              <a:t>Connection to care is high across all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rPr>
              <a:t>Patients connected to withdrawal management and medical stabilization are also connected to FGC's mobile van and MAR.</a:t>
            </a:r>
          </a:p>
        </p:txBody>
      </p:sp>
      <p:sp>
        <p:nvSpPr>
          <p:cNvPr id="2" name="Rectangle 1">
            <a:extLst>
              <a:ext uri="{FF2B5EF4-FFF2-40B4-BE49-F238E27FC236}">
                <a16:creationId xmlns:a16="http://schemas.microsoft.com/office/drawing/2014/main" id="{3BE289BB-09AC-2B9E-24DA-318C71C5A59D}"/>
              </a:ext>
            </a:extLst>
          </p:cNvPr>
          <p:cNvSpPr/>
          <p:nvPr/>
        </p:nvSpPr>
        <p:spPr>
          <a:xfrm>
            <a:off x="8424929" y="3853543"/>
            <a:ext cx="1085821" cy="1819934"/>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845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FDD73F-91D3-7B88-2F58-541B610123A5}"/>
              </a:ext>
            </a:extLst>
          </p:cNvPr>
          <p:cNvSpPr>
            <a:spLocks noGrp="1"/>
          </p:cNvSpPr>
          <p:nvPr>
            <p:ph type="title"/>
          </p:nvPr>
        </p:nvSpPr>
        <p:spPr>
          <a:xfrm>
            <a:off x="0" y="216917"/>
            <a:ext cx="8388626" cy="344487"/>
          </a:xfrm>
        </p:spPr>
        <p:txBody>
          <a:bodyPr>
            <a:normAutofit fontScale="90000"/>
          </a:bodyPr>
          <a:lstStyle/>
          <a:p>
            <a:r>
              <a:rPr lang="en-US" sz="2800" dirty="0">
                <a:latin typeface="+mn-lt"/>
                <a:cs typeface="Calibri Light"/>
              </a:rPr>
              <a:t>Home Induction Is Safe and Effective</a:t>
            </a:r>
            <a:endParaRPr lang="en-US" sz="2800" dirty="0">
              <a:cs typeface="Calibri Light"/>
            </a:endParaRPr>
          </a:p>
        </p:txBody>
      </p:sp>
      <p:sp>
        <p:nvSpPr>
          <p:cNvPr id="3" name="Content Placeholder 2">
            <a:extLst>
              <a:ext uri="{FF2B5EF4-FFF2-40B4-BE49-F238E27FC236}">
                <a16:creationId xmlns:a16="http://schemas.microsoft.com/office/drawing/2014/main" id="{A3A55D54-2D83-14E7-8281-C97DDC388F44}"/>
              </a:ext>
            </a:extLst>
          </p:cNvPr>
          <p:cNvSpPr txBox="1">
            <a:spLocks/>
          </p:cNvSpPr>
          <p:nvPr/>
        </p:nvSpPr>
        <p:spPr>
          <a:xfrm>
            <a:off x="3134712" y="5855686"/>
            <a:ext cx="8603397" cy="1002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FGC physicians provide a 7-day prescription for home induction, after which patients are connected to a community provider.</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graphicFrame>
        <p:nvGraphicFramePr>
          <p:cNvPr id="4" name="Table 3">
            <a:extLst>
              <a:ext uri="{FF2B5EF4-FFF2-40B4-BE49-F238E27FC236}">
                <a16:creationId xmlns:a16="http://schemas.microsoft.com/office/drawing/2014/main" id="{0773ADBC-54AE-A5B6-A5A1-BA8F4076D3FF}"/>
              </a:ext>
            </a:extLst>
          </p:cNvPr>
          <p:cNvGraphicFramePr>
            <a:graphicFrameLocks noGrp="1"/>
          </p:cNvGraphicFramePr>
          <p:nvPr>
            <p:extLst/>
          </p:nvPr>
        </p:nvGraphicFramePr>
        <p:xfrm>
          <a:off x="1123486" y="776177"/>
          <a:ext cx="8896192" cy="4561369"/>
        </p:xfrm>
        <a:graphic>
          <a:graphicData uri="http://schemas.openxmlformats.org/drawingml/2006/table">
            <a:tbl>
              <a:tblPr firstRow="1" bandRow="1">
                <a:tableStyleId>{C083E6E3-FA7D-4D7B-A595-EF9225AFEA82}</a:tableStyleId>
              </a:tblPr>
              <a:tblGrid>
                <a:gridCol w="5897755">
                  <a:extLst>
                    <a:ext uri="{9D8B030D-6E8A-4147-A177-3AD203B41FA5}">
                      <a16:colId xmlns:a16="http://schemas.microsoft.com/office/drawing/2014/main" val="3004440636"/>
                    </a:ext>
                  </a:extLst>
                </a:gridCol>
                <a:gridCol w="1115120">
                  <a:extLst>
                    <a:ext uri="{9D8B030D-6E8A-4147-A177-3AD203B41FA5}">
                      <a16:colId xmlns:a16="http://schemas.microsoft.com/office/drawing/2014/main" val="715405446"/>
                    </a:ext>
                  </a:extLst>
                </a:gridCol>
                <a:gridCol w="1883317">
                  <a:extLst>
                    <a:ext uri="{9D8B030D-6E8A-4147-A177-3AD203B41FA5}">
                      <a16:colId xmlns:a16="http://schemas.microsoft.com/office/drawing/2014/main" val="3748692329"/>
                    </a:ext>
                  </a:extLst>
                </a:gridCol>
              </a:tblGrid>
              <a:tr h="313537">
                <a:tc>
                  <a:txBody>
                    <a:bodyPr/>
                    <a:lstStyle/>
                    <a:p>
                      <a:pPr fontAlgn="b"/>
                      <a:r>
                        <a:rPr lang="en-US" sz="1800" dirty="0">
                          <a:effectLst/>
                        </a:rPr>
                        <a:t>May 9 – Feb</a:t>
                      </a:r>
                      <a:r>
                        <a:rPr lang="en-US" sz="1800" baseline="0" dirty="0">
                          <a:effectLst/>
                        </a:rPr>
                        <a:t> 5</a:t>
                      </a:r>
                      <a:r>
                        <a:rPr lang="en-US" sz="1800" dirty="0">
                          <a:effectLst/>
                        </a:rPr>
                        <a:t>, 2023: Buprenorphine Patient Data</a:t>
                      </a:r>
                    </a:p>
                  </a:txBody>
                  <a:tcPr marL="9525" marR="9525" marT="9525" marB="0" anchor="b"/>
                </a:tc>
                <a:tc>
                  <a:txBody>
                    <a:bodyPr/>
                    <a:lstStyle/>
                    <a:p>
                      <a:pPr fontAlgn="b"/>
                      <a:endParaRPr lang="en-US" sz="1800" dirty="0">
                        <a:effectLst/>
                      </a:endParaRP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3151079363"/>
                  </a:ext>
                </a:extLst>
              </a:tr>
              <a:tr h="313537">
                <a:tc>
                  <a:txBody>
                    <a:bodyPr/>
                    <a:lstStyle/>
                    <a:p>
                      <a:pPr fontAlgn="b"/>
                      <a:endParaRPr lang="en-US" sz="1800" dirty="0">
                        <a:effectLst/>
                      </a:endParaRPr>
                    </a:p>
                  </a:txBody>
                  <a:tcPr marL="9525" marR="9525" marT="9525" marB="0" anchor="b"/>
                </a:tc>
                <a:tc>
                  <a:txBody>
                    <a:bodyPr/>
                    <a:lstStyle/>
                    <a:p>
                      <a:pPr fontAlgn="b"/>
                      <a:r>
                        <a:rPr lang="en-US" sz="1800" i="1" dirty="0">
                          <a:effectLst/>
                        </a:rPr>
                        <a:t>Number</a:t>
                      </a:r>
                    </a:p>
                  </a:txBody>
                  <a:tcPr marL="9525" marR="9525" marT="9525" marB="0" anchor="b"/>
                </a:tc>
                <a:tc>
                  <a:txBody>
                    <a:bodyPr/>
                    <a:lstStyle/>
                    <a:p>
                      <a:pPr fontAlgn="b"/>
                      <a:r>
                        <a:rPr lang="en-US" sz="1800" i="1" dirty="0">
                          <a:effectLst/>
                        </a:rPr>
                        <a:t>Percent of Total</a:t>
                      </a:r>
                    </a:p>
                  </a:txBody>
                  <a:tcPr marL="9525" marR="9525" marT="9525" marB="0" anchor="b"/>
                </a:tc>
                <a:extLst>
                  <a:ext uri="{0D108BD9-81ED-4DB2-BD59-A6C34878D82A}">
                    <a16:rowId xmlns:a16="http://schemas.microsoft.com/office/drawing/2014/main" val="603259751"/>
                  </a:ext>
                </a:extLst>
              </a:tr>
              <a:tr h="313537">
                <a:tc>
                  <a:txBody>
                    <a:bodyPr/>
                    <a:lstStyle/>
                    <a:p>
                      <a:pPr fontAlgn="b"/>
                      <a:r>
                        <a:rPr lang="en-US" sz="1800" dirty="0">
                          <a:effectLst/>
                        </a:rPr>
                        <a:t>Calls from patients seeking buprenorphine</a:t>
                      </a:r>
                    </a:p>
                  </a:txBody>
                  <a:tcPr marL="9525" marR="9525" marT="9525" marB="0" anchor="b"/>
                </a:tc>
                <a:tc>
                  <a:txBody>
                    <a:bodyPr/>
                    <a:lstStyle/>
                    <a:p>
                      <a:pPr algn="r" fontAlgn="b"/>
                      <a:r>
                        <a:rPr lang="en-US" sz="1800" dirty="0">
                          <a:effectLst/>
                        </a:rPr>
                        <a:t>163</a:t>
                      </a: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2724104560"/>
                  </a:ext>
                </a:extLst>
              </a:tr>
              <a:tr h="313537">
                <a:tc>
                  <a:txBody>
                    <a:bodyPr/>
                    <a:lstStyle/>
                    <a:p>
                      <a:pPr fontAlgn="b"/>
                      <a:r>
                        <a:rPr lang="en-US" sz="1800" dirty="0">
                          <a:effectLst/>
                        </a:rPr>
                        <a:t>Buprenorphine patients connected to medication</a:t>
                      </a:r>
                    </a:p>
                  </a:txBody>
                  <a:tcPr marL="9525" marR="9525" marT="9525" marB="0" anchor="b"/>
                </a:tc>
                <a:tc>
                  <a:txBody>
                    <a:bodyPr/>
                    <a:lstStyle/>
                    <a:p>
                      <a:pPr algn="r" fontAlgn="b"/>
                      <a:r>
                        <a:rPr lang="en-US" sz="1800" dirty="0">
                          <a:effectLst/>
                        </a:rPr>
                        <a:t>161</a:t>
                      </a:r>
                    </a:p>
                  </a:txBody>
                  <a:tcPr marL="9525" marR="9525" marT="9525" marB="0" anchor="b"/>
                </a:tc>
                <a:tc>
                  <a:txBody>
                    <a:bodyPr/>
                    <a:lstStyle/>
                    <a:p>
                      <a:pPr algn="r" fontAlgn="b"/>
                      <a:r>
                        <a:rPr lang="en-US" sz="1800" dirty="0">
                          <a:effectLst/>
                        </a:rPr>
                        <a:t>99%</a:t>
                      </a:r>
                    </a:p>
                  </a:txBody>
                  <a:tcPr marL="9525" marR="9525" marT="9525" marB="0" anchor="b"/>
                </a:tc>
                <a:extLst>
                  <a:ext uri="{0D108BD9-81ED-4DB2-BD59-A6C34878D82A}">
                    <a16:rowId xmlns:a16="http://schemas.microsoft.com/office/drawing/2014/main" val="4091356337"/>
                  </a:ext>
                </a:extLst>
              </a:tr>
              <a:tr h="616553">
                <a:tc>
                  <a:txBody>
                    <a:bodyPr/>
                    <a:lstStyle/>
                    <a:p>
                      <a:pPr fontAlgn="b"/>
                      <a:r>
                        <a:rPr lang="en-US" sz="1800" dirty="0">
                          <a:effectLst/>
                        </a:rPr>
                        <a:t>Patients connected to medication that received home induction</a:t>
                      </a:r>
                    </a:p>
                  </a:txBody>
                  <a:tcPr marL="9525" marR="9525" marT="9525" marB="0" anchor="b"/>
                </a:tc>
                <a:tc>
                  <a:txBody>
                    <a:bodyPr/>
                    <a:lstStyle/>
                    <a:p>
                      <a:pPr algn="r" fontAlgn="b"/>
                      <a:r>
                        <a:rPr lang="en-US" sz="1800" dirty="0">
                          <a:effectLst/>
                        </a:rPr>
                        <a:t>144</a:t>
                      </a:r>
                    </a:p>
                  </a:txBody>
                  <a:tcPr marL="9525" marR="9525" marT="9525" marB="0" anchor="b"/>
                </a:tc>
                <a:tc>
                  <a:txBody>
                    <a:bodyPr/>
                    <a:lstStyle/>
                    <a:p>
                      <a:pPr algn="r" fontAlgn="b"/>
                      <a:r>
                        <a:rPr lang="en-US" sz="1800" dirty="0">
                          <a:effectLst/>
                        </a:rPr>
                        <a:t>89%</a:t>
                      </a:r>
                    </a:p>
                  </a:txBody>
                  <a:tcPr marL="9525" marR="9525" marT="9525" marB="0" anchor="b"/>
                </a:tc>
                <a:extLst>
                  <a:ext uri="{0D108BD9-81ED-4DB2-BD59-A6C34878D82A}">
                    <a16:rowId xmlns:a16="http://schemas.microsoft.com/office/drawing/2014/main" val="1866716896"/>
                  </a:ext>
                </a:extLst>
              </a:tr>
              <a:tr h="616553">
                <a:tc>
                  <a:txBody>
                    <a:bodyPr/>
                    <a:lstStyle/>
                    <a:p>
                      <a:pPr fontAlgn="b"/>
                      <a:r>
                        <a:rPr lang="en-US" sz="1800" dirty="0">
                          <a:effectLst/>
                        </a:rPr>
                        <a:t>Patients connected to medication that received in-person induction</a:t>
                      </a:r>
                    </a:p>
                  </a:txBody>
                  <a:tcPr marL="9525" marR="9525" marT="9525" marB="0" anchor="b"/>
                </a:tc>
                <a:tc>
                  <a:txBody>
                    <a:bodyPr/>
                    <a:lstStyle/>
                    <a:p>
                      <a:pPr algn="r" fontAlgn="b"/>
                      <a:r>
                        <a:rPr lang="en-US" sz="1800" dirty="0">
                          <a:effectLst/>
                        </a:rPr>
                        <a:t>17</a:t>
                      </a:r>
                    </a:p>
                  </a:txBody>
                  <a:tcPr marL="9525" marR="9525" marT="9525" marB="0" anchor="b"/>
                </a:tc>
                <a:tc>
                  <a:txBody>
                    <a:bodyPr/>
                    <a:lstStyle/>
                    <a:p>
                      <a:pPr algn="r" fontAlgn="b"/>
                      <a:r>
                        <a:rPr lang="en-US" sz="1800" dirty="0">
                          <a:effectLst/>
                        </a:rPr>
                        <a:t>11%</a:t>
                      </a:r>
                    </a:p>
                  </a:txBody>
                  <a:tcPr marL="9525" marR="9525" marT="9525" marB="0" anchor="b"/>
                </a:tc>
                <a:extLst>
                  <a:ext uri="{0D108BD9-81ED-4DB2-BD59-A6C34878D82A}">
                    <a16:rowId xmlns:a16="http://schemas.microsoft.com/office/drawing/2014/main" val="3541619305"/>
                  </a:ext>
                </a:extLst>
              </a:tr>
              <a:tr h="616553">
                <a:tc>
                  <a:txBody>
                    <a:bodyPr/>
                    <a:lstStyle/>
                    <a:p>
                      <a:pPr fontAlgn="b"/>
                      <a:r>
                        <a:rPr lang="en-US" sz="1800" dirty="0">
                          <a:effectLst/>
                        </a:rPr>
                        <a:t>Home induction patients connected to a community provider for ongoing care</a:t>
                      </a:r>
                    </a:p>
                  </a:txBody>
                  <a:tcPr marL="9525" marR="9525" marT="9525" marB="0" anchor="b"/>
                </a:tc>
                <a:tc>
                  <a:txBody>
                    <a:bodyPr/>
                    <a:lstStyle/>
                    <a:p>
                      <a:pPr algn="r" fontAlgn="b"/>
                      <a:r>
                        <a:rPr lang="en-US" sz="1800" dirty="0">
                          <a:effectLst/>
                        </a:rPr>
                        <a:t>131</a:t>
                      </a:r>
                    </a:p>
                  </a:txBody>
                  <a:tcPr marL="9525" marR="9525" marT="9525" marB="0" anchor="b"/>
                </a:tc>
                <a:tc>
                  <a:txBody>
                    <a:bodyPr/>
                    <a:lstStyle/>
                    <a:p>
                      <a:pPr algn="r" fontAlgn="b"/>
                      <a:r>
                        <a:rPr lang="en-US" sz="1800" dirty="0">
                          <a:effectLst/>
                        </a:rPr>
                        <a:t>91%</a:t>
                      </a:r>
                    </a:p>
                  </a:txBody>
                  <a:tcPr marL="9525" marR="9525" marT="9525" marB="0" anchor="b"/>
                </a:tc>
                <a:extLst>
                  <a:ext uri="{0D108BD9-81ED-4DB2-BD59-A6C34878D82A}">
                    <a16:rowId xmlns:a16="http://schemas.microsoft.com/office/drawing/2014/main" val="2595298586"/>
                  </a:ext>
                </a:extLst>
              </a:tr>
              <a:tr h="616553">
                <a:tc>
                  <a:txBody>
                    <a:bodyPr/>
                    <a:lstStyle/>
                    <a:p>
                      <a:pPr fontAlgn="b"/>
                      <a:r>
                        <a:rPr lang="en-US" sz="1800" dirty="0">
                          <a:effectLst/>
                        </a:rPr>
                        <a:t>Home induction patients that experienced adverse events during induction</a:t>
                      </a:r>
                    </a:p>
                  </a:txBody>
                  <a:tcPr marL="9525" marR="9525" marT="9525" marB="0" anchor="b"/>
                </a:tc>
                <a:tc>
                  <a:txBody>
                    <a:bodyPr/>
                    <a:lstStyle/>
                    <a:p>
                      <a:pPr algn="r" fontAlgn="b"/>
                      <a:r>
                        <a:rPr lang="en-US" sz="1800" dirty="0">
                          <a:effectLst/>
                        </a:rPr>
                        <a:t>1</a:t>
                      </a:r>
                    </a:p>
                  </a:txBody>
                  <a:tcPr marL="9525" marR="9525" marT="9525" marB="0" anchor="b"/>
                </a:tc>
                <a:tc>
                  <a:txBody>
                    <a:bodyPr/>
                    <a:lstStyle/>
                    <a:p>
                      <a:pPr algn="r" fontAlgn="b"/>
                      <a:r>
                        <a:rPr lang="en-US" sz="1800" dirty="0">
                          <a:effectLst/>
                        </a:rPr>
                        <a:t>0.6%</a:t>
                      </a:r>
                    </a:p>
                  </a:txBody>
                  <a:tcPr marL="9525" marR="9525" marT="9525" marB="0" anchor="b"/>
                </a:tc>
                <a:extLst>
                  <a:ext uri="{0D108BD9-81ED-4DB2-BD59-A6C34878D82A}">
                    <a16:rowId xmlns:a16="http://schemas.microsoft.com/office/drawing/2014/main" val="4080124795"/>
                  </a:ext>
                </a:extLst>
              </a:tr>
              <a:tr h="616553">
                <a:tc>
                  <a:txBody>
                    <a:bodyPr/>
                    <a:lstStyle/>
                    <a:p>
                      <a:pPr fontAlgn="b"/>
                      <a:r>
                        <a:rPr lang="en-US" sz="1800" dirty="0">
                          <a:effectLst/>
                        </a:rPr>
                        <a:t>Home induction patients terminated from care due to suspicions of misuse or diversion</a:t>
                      </a:r>
                    </a:p>
                  </a:txBody>
                  <a:tcPr marL="9525" marR="9525" marT="9525" marB="0" anchor="b"/>
                </a:tc>
                <a:tc>
                  <a:txBody>
                    <a:bodyPr/>
                    <a:lstStyle/>
                    <a:p>
                      <a:pPr algn="r" fontAlgn="b"/>
                      <a:r>
                        <a:rPr lang="en-US" sz="1800" dirty="0">
                          <a:effectLst/>
                        </a:rPr>
                        <a:t>0</a:t>
                      </a:r>
                    </a:p>
                  </a:txBody>
                  <a:tcPr marL="9525" marR="9525" marT="9525" marB="0" anchor="b"/>
                </a:tc>
                <a:tc>
                  <a:txBody>
                    <a:bodyPr/>
                    <a:lstStyle/>
                    <a:p>
                      <a:pPr algn="r" fontAlgn="b"/>
                      <a:r>
                        <a:rPr lang="en-US" sz="1800" dirty="0">
                          <a:effectLst/>
                        </a:rPr>
                        <a:t>0%</a:t>
                      </a:r>
                    </a:p>
                  </a:txBody>
                  <a:tcPr marL="9525" marR="9525" marT="9525" marB="0" anchor="b"/>
                </a:tc>
                <a:extLst>
                  <a:ext uri="{0D108BD9-81ED-4DB2-BD59-A6C34878D82A}">
                    <a16:rowId xmlns:a16="http://schemas.microsoft.com/office/drawing/2014/main" val="1741571593"/>
                  </a:ext>
                </a:extLst>
              </a:tr>
              <a:tr h="224456">
                <a:tc gridSpan="3">
                  <a:txBody>
                    <a:bodyPr/>
                    <a:lstStyle/>
                    <a:p>
                      <a:pPr fontAlgn="b"/>
                      <a:r>
                        <a:rPr lang="en-US" sz="1200" i="1" dirty="0">
                          <a:effectLst/>
                        </a:rPr>
                        <a:t>*Note: connection to care pending for recent callers, data current as of Feb 5</a:t>
                      </a: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41285889"/>
                  </a:ext>
                </a:extLst>
              </a:tr>
            </a:tbl>
          </a:graphicData>
        </a:graphic>
      </p:graphicFrame>
      <p:sp>
        <p:nvSpPr>
          <p:cNvPr id="9" name="Rectangle 8">
            <a:extLst>
              <a:ext uri="{FF2B5EF4-FFF2-40B4-BE49-F238E27FC236}">
                <a16:creationId xmlns:a16="http://schemas.microsoft.com/office/drawing/2014/main" id="{3D4BB8C8-3766-BBB2-87C6-062DA10B19CB}"/>
              </a:ext>
            </a:extLst>
          </p:cNvPr>
          <p:cNvSpPr/>
          <p:nvPr/>
        </p:nvSpPr>
        <p:spPr>
          <a:xfrm>
            <a:off x="950021" y="3284699"/>
            <a:ext cx="9243121" cy="576146"/>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115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FDD73F-91D3-7B88-2F58-541B610123A5}"/>
              </a:ext>
            </a:extLst>
          </p:cNvPr>
          <p:cNvSpPr>
            <a:spLocks noGrp="1"/>
          </p:cNvSpPr>
          <p:nvPr>
            <p:ph type="title"/>
          </p:nvPr>
        </p:nvSpPr>
        <p:spPr>
          <a:xfrm>
            <a:off x="0" y="216917"/>
            <a:ext cx="8388626" cy="344487"/>
          </a:xfrm>
        </p:spPr>
        <p:txBody>
          <a:bodyPr>
            <a:normAutofit fontScale="90000"/>
          </a:bodyPr>
          <a:lstStyle/>
          <a:p>
            <a:r>
              <a:rPr lang="en-US" sz="2800" dirty="0">
                <a:latin typeface="+mn-lt"/>
                <a:cs typeface="Calibri Light"/>
              </a:rPr>
              <a:t>Home Induction Is Safe and Effective</a:t>
            </a:r>
            <a:endParaRPr lang="en-US" sz="2800" dirty="0">
              <a:cs typeface="Calibri Light"/>
            </a:endParaRPr>
          </a:p>
        </p:txBody>
      </p:sp>
      <p:sp>
        <p:nvSpPr>
          <p:cNvPr id="3" name="Content Placeholder 2">
            <a:extLst>
              <a:ext uri="{FF2B5EF4-FFF2-40B4-BE49-F238E27FC236}">
                <a16:creationId xmlns:a16="http://schemas.microsoft.com/office/drawing/2014/main" id="{A3A55D54-2D83-14E7-8281-C97DDC388F44}"/>
              </a:ext>
            </a:extLst>
          </p:cNvPr>
          <p:cNvSpPr txBox="1">
            <a:spLocks/>
          </p:cNvSpPr>
          <p:nvPr/>
        </p:nvSpPr>
        <p:spPr>
          <a:xfrm>
            <a:off x="3134712" y="5855686"/>
            <a:ext cx="8603397" cy="1002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FGC physicians provide a 7-day prescription for home induction, after which patients are connected to a community provider.</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graphicFrame>
        <p:nvGraphicFramePr>
          <p:cNvPr id="4" name="Table 3">
            <a:extLst>
              <a:ext uri="{FF2B5EF4-FFF2-40B4-BE49-F238E27FC236}">
                <a16:creationId xmlns:a16="http://schemas.microsoft.com/office/drawing/2014/main" id="{0773ADBC-54AE-A5B6-A5A1-BA8F4076D3FF}"/>
              </a:ext>
            </a:extLst>
          </p:cNvPr>
          <p:cNvGraphicFramePr>
            <a:graphicFrameLocks noGrp="1"/>
          </p:cNvGraphicFramePr>
          <p:nvPr/>
        </p:nvGraphicFramePr>
        <p:xfrm>
          <a:off x="1123486" y="776177"/>
          <a:ext cx="8896192" cy="4561369"/>
        </p:xfrm>
        <a:graphic>
          <a:graphicData uri="http://schemas.openxmlformats.org/drawingml/2006/table">
            <a:tbl>
              <a:tblPr firstRow="1" bandRow="1">
                <a:tableStyleId>{C083E6E3-FA7D-4D7B-A595-EF9225AFEA82}</a:tableStyleId>
              </a:tblPr>
              <a:tblGrid>
                <a:gridCol w="5897755">
                  <a:extLst>
                    <a:ext uri="{9D8B030D-6E8A-4147-A177-3AD203B41FA5}">
                      <a16:colId xmlns:a16="http://schemas.microsoft.com/office/drawing/2014/main" val="3004440636"/>
                    </a:ext>
                  </a:extLst>
                </a:gridCol>
                <a:gridCol w="1115120">
                  <a:extLst>
                    <a:ext uri="{9D8B030D-6E8A-4147-A177-3AD203B41FA5}">
                      <a16:colId xmlns:a16="http://schemas.microsoft.com/office/drawing/2014/main" val="715405446"/>
                    </a:ext>
                  </a:extLst>
                </a:gridCol>
                <a:gridCol w="1883317">
                  <a:extLst>
                    <a:ext uri="{9D8B030D-6E8A-4147-A177-3AD203B41FA5}">
                      <a16:colId xmlns:a16="http://schemas.microsoft.com/office/drawing/2014/main" val="3748692329"/>
                    </a:ext>
                  </a:extLst>
                </a:gridCol>
              </a:tblGrid>
              <a:tr h="313537">
                <a:tc>
                  <a:txBody>
                    <a:bodyPr/>
                    <a:lstStyle/>
                    <a:p>
                      <a:pPr fontAlgn="b"/>
                      <a:r>
                        <a:rPr lang="en-US" sz="1800" dirty="0">
                          <a:effectLst/>
                        </a:rPr>
                        <a:t>May 9 – Feb</a:t>
                      </a:r>
                      <a:r>
                        <a:rPr lang="en-US" sz="1800" baseline="0" dirty="0">
                          <a:effectLst/>
                        </a:rPr>
                        <a:t> 5</a:t>
                      </a:r>
                      <a:r>
                        <a:rPr lang="en-US" sz="1800" dirty="0">
                          <a:effectLst/>
                        </a:rPr>
                        <a:t>, 2023: Buprenorphine Patient Data</a:t>
                      </a:r>
                    </a:p>
                  </a:txBody>
                  <a:tcPr marL="9525" marR="9525" marT="9525" marB="0" anchor="b"/>
                </a:tc>
                <a:tc>
                  <a:txBody>
                    <a:bodyPr/>
                    <a:lstStyle/>
                    <a:p>
                      <a:pPr fontAlgn="b"/>
                      <a:endParaRPr lang="en-US" sz="1800" dirty="0">
                        <a:effectLst/>
                      </a:endParaRP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3151079363"/>
                  </a:ext>
                </a:extLst>
              </a:tr>
              <a:tr h="313537">
                <a:tc>
                  <a:txBody>
                    <a:bodyPr/>
                    <a:lstStyle/>
                    <a:p>
                      <a:pPr fontAlgn="b"/>
                      <a:endParaRPr lang="en-US" sz="1800" dirty="0">
                        <a:effectLst/>
                      </a:endParaRPr>
                    </a:p>
                  </a:txBody>
                  <a:tcPr marL="9525" marR="9525" marT="9525" marB="0" anchor="b"/>
                </a:tc>
                <a:tc>
                  <a:txBody>
                    <a:bodyPr/>
                    <a:lstStyle/>
                    <a:p>
                      <a:pPr fontAlgn="b"/>
                      <a:r>
                        <a:rPr lang="en-US" sz="1800" i="1" dirty="0">
                          <a:effectLst/>
                        </a:rPr>
                        <a:t>Number</a:t>
                      </a:r>
                    </a:p>
                  </a:txBody>
                  <a:tcPr marL="9525" marR="9525" marT="9525" marB="0" anchor="b"/>
                </a:tc>
                <a:tc>
                  <a:txBody>
                    <a:bodyPr/>
                    <a:lstStyle/>
                    <a:p>
                      <a:pPr fontAlgn="b"/>
                      <a:r>
                        <a:rPr lang="en-US" sz="1800" i="1" dirty="0">
                          <a:effectLst/>
                        </a:rPr>
                        <a:t>Percent of Total</a:t>
                      </a:r>
                    </a:p>
                  </a:txBody>
                  <a:tcPr marL="9525" marR="9525" marT="9525" marB="0" anchor="b"/>
                </a:tc>
                <a:extLst>
                  <a:ext uri="{0D108BD9-81ED-4DB2-BD59-A6C34878D82A}">
                    <a16:rowId xmlns:a16="http://schemas.microsoft.com/office/drawing/2014/main" val="603259751"/>
                  </a:ext>
                </a:extLst>
              </a:tr>
              <a:tr h="313537">
                <a:tc>
                  <a:txBody>
                    <a:bodyPr/>
                    <a:lstStyle/>
                    <a:p>
                      <a:pPr fontAlgn="b"/>
                      <a:r>
                        <a:rPr lang="en-US" sz="1800" dirty="0">
                          <a:effectLst/>
                        </a:rPr>
                        <a:t>Calls from patients seeking buprenorphine</a:t>
                      </a:r>
                    </a:p>
                  </a:txBody>
                  <a:tcPr marL="9525" marR="9525" marT="9525" marB="0" anchor="b"/>
                </a:tc>
                <a:tc>
                  <a:txBody>
                    <a:bodyPr/>
                    <a:lstStyle/>
                    <a:p>
                      <a:pPr algn="r" fontAlgn="b"/>
                      <a:r>
                        <a:rPr lang="en-US" sz="1800" dirty="0">
                          <a:effectLst/>
                        </a:rPr>
                        <a:t>163</a:t>
                      </a: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2724104560"/>
                  </a:ext>
                </a:extLst>
              </a:tr>
              <a:tr h="313537">
                <a:tc>
                  <a:txBody>
                    <a:bodyPr/>
                    <a:lstStyle/>
                    <a:p>
                      <a:pPr fontAlgn="b"/>
                      <a:r>
                        <a:rPr lang="en-US" sz="1800" dirty="0">
                          <a:effectLst/>
                        </a:rPr>
                        <a:t>Buprenorphine patients connected to medication</a:t>
                      </a:r>
                    </a:p>
                  </a:txBody>
                  <a:tcPr marL="9525" marR="9525" marT="9525" marB="0" anchor="b"/>
                </a:tc>
                <a:tc>
                  <a:txBody>
                    <a:bodyPr/>
                    <a:lstStyle/>
                    <a:p>
                      <a:pPr algn="r" fontAlgn="b"/>
                      <a:r>
                        <a:rPr lang="en-US" sz="1800" dirty="0">
                          <a:effectLst/>
                        </a:rPr>
                        <a:t>161</a:t>
                      </a:r>
                    </a:p>
                  </a:txBody>
                  <a:tcPr marL="9525" marR="9525" marT="9525" marB="0" anchor="b"/>
                </a:tc>
                <a:tc>
                  <a:txBody>
                    <a:bodyPr/>
                    <a:lstStyle/>
                    <a:p>
                      <a:pPr algn="r" fontAlgn="b"/>
                      <a:r>
                        <a:rPr lang="en-US" sz="1800" dirty="0">
                          <a:effectLst/>
                        </a:rPr>
                        <a:t>99%</a:t>
                      </a:r>
                    </a:p>
                  </a:txBody>
                  <a:tcPr marL="9525" marR="9525" marT="9525" marB="0" anchor="b"/>
                </a:tc>
                <a:extLst>
                  <a:ext uri="{0D108BD9-81ED-4DB2-BD59-A6C34878D82A}">
                    <a16:rowId xmlns:a16="http://schemas.microsoft.com/office/drawing/2014/main" val="4091356337"/>
                  </a:ext>
                </a:extLst>
              </a:tr>
              <a:tr h="616553">
                <a:tc>
                  <a:txBody>
                    <a:bodyPr/>
                    <a:lstStyle/>
                    <a:p>
                      <a:pPr fontAlgn="b"/>
                      <a:r>
                        <a:rPr lang="en-US" sz="1800" dirty="0">
                          <a:effectLst/>
                        </a:rPr>
                        <a:t>Patients connected to medication that received home induction</a:t>
                      </a:r>
                    </a:p>
                  </a:txBody>
                  <a:tcPr marL="9525" marR="9525" marT="9525" marB="0" anchor="b"/>
                </a:tc>
                <a:tc>
                  <a:txBody>
                    <a:bodyPr/>
                    <a:lstStyle/>
                    <a:p>
                      <a:pPr algn="r" fontAlgn="b"/>
                      <a:r>
                        <a:rPr lang="en-US" sz="1800" dirty="0">
                          <a:effectLst/>
                        </a:rPr>
                        <a:t>144</a:t>
                      </a:r>
                    </a:p>
                  </a:txBody>
                  <a:tcPr marL="9525" marR="9525" marT="9525" marB="0" anchor="b"/>
                </a:tc>
                <a:tc>
                  <a:txBody>
                    <a:bodyPr/>
                    <a:lstStyle/>
                    <a:p>
                      <a:pPr algn="r" fontAlgn="b"/>
                      <a:r>
                        <a:rPr lang="en-US" sz="1800" dirty="0">
                          <a:effectLst/>
                        </a:rPr>
                        <a:t>89%</a:t>
                      </a:r>
                    </a:p>
                  </a:txBody>
                  <a:tcPr marL="9525" marR="9525" marT="9525" marB="0" anchor="b"/>
                </a:tc>
                <a:extLst>
                  <a:ext uri="{0D108BD9-81ED-4DB2-BD59-A6C34878D82A}">
                    <a16:rowId xmlns:a16="http://schemas.microsoft.com/office/drawing/2014/main" val="1866716896"/>
                  </a:ext>
                </a:extLst>
              </a:tr>
              <a:tr h="616553">
                <a:tc>
                  <a:txBody>
                    <a:bodyPr/>
                    <a:lstStyle/>
                    <a:p>
                      <a:pPr fontAlgn="b"/>
                      <a:r>
                        <a:rPr lang="en-US" sz="1800" dirty="0">
                          <a:effectLst/>
                        </a:rPr>
                        <a:t>Patients connected to medication that received in-person induction</a:t>
                      </a:r>
                    </a:p>
                  </a:txBody>
                  <a:tcPr marL="9525" marR="9525" marT="9525" marB="0" anchor="b"/>
                </a:tc>
                <a:tc>
                  <a:txBody>
                    <a:bodyPr/>
                    <a:lstStyle/>
                    <a:p>
                      <a:pPr algn="r" fontAlgn="b"/>
                      <a:r>
                        <a:rPr lang="en-US" sz="1800" dirty="0">
                          <a:effectLst/>
                        </a:rPr>
                        <a:t>17</a:t>
                      </a:r>
                    </a:p>
                  </a:txBody>
                  <a:tcPr marL="9525" marR="9525" marT="9525" marB="0" anchor="b"/>
                </a:tc>
                <a:tc>
                  <a:txBody>
                    <a:bodyPr/>
                    <a:lstStyle/>
                    <a:p>
                      <a:pPr algn="r" fontAlgn="b"/>
                      <a:r>
                        <a:rPr lang="en-US" sz="1800" dirty="0">
                          <a:effectLst/>
                        </a:rPr>
                        <a:t>11%</a:t>
                      </a:r>
                    </a:p>
                  </a:txBody>
                  <a:tcPr marL="9525" marR="9525" marT="9525" marB="0" anchor="b"/>
                </a:tc>
                <a:extLst>
                  <a:ext uri="{0D108BD9-81ED-4DB2-BD59-A6C34878D82A}">
                    <a16:rowId xmlns:a16="http://schemas.microsoft.com/office/drawing/2014/main" val="3541619305"/>
                  </a:ext>
                </a:extLst>
              </a:tr>
              <a:tr h="616553">
                <a:tc>
                  <a:txBody>
                    <a:bodyPr/>
                    <a:lstStyle/>
                    <a:p>
                      <a:pPr fontAlgn="b"/>
                      <a:r>
                        <a:rPr lang="en-US" sz="1800" dirty="0">
                          <a:effectLst/>
                        </a:rPr>
                        <a:t>Home induction patients connected to a community provider for ongoing care</a:t>
                      </a:r>
                    </a:p>
                  </a:txBody>
                  <a:tcPr marL="9525" marR="9525" marT="9525" marB="0" anchor="b"/>
                </a:tc>
                <a:tc>
                  <a:txBody>
                    <a:bodyPr/>
                    <a:lstStyle/>
                    <a:p>
                      <a:pPr algn="r" fontAlgn="b"/>
                      <a:r>
                        <a:rPr lang="en-US" sz="1800" dirty="0">
                          <a:effectLst/>
                        </a:rPr>
                        <a:t>131</a:t>
                      </a:r>
                    </a:p>
                  </a:txBody>
                  <a:tcPr marL="9525" marR="9525" marT="9525" marB="0" anchor="b"/>
                </a:tc>
                <a:tc>
                  <a:txBody>
                    <a:bodyPr/>
                    <a:lstStyle/>
                    <a:p>
                      <a:pPr algn="r" fontAlgn="b"/>
                      <a:r>
                        <a:rPr lang="en-US" sz="1800" dirty="0">
                          <a:effectLst/>
                        </a:rPr>
                        <a:t>91%</a:t>
                      </a:r>
                    </a:p>
                  </a:txBody>
                  <a:tcPr marL="9525" marR="9525" marT="9525" marB="0" anchor="b"/>
                </a:tc>
                <a:extLst>
                  <a:ext uri="{0D108BD9-81ED-4DB2-BD59-A6C34878D82A}">
                    <a16:rowId xmlns:a16="http://schemas.microsoft.com/office/drawing/2014/main" val="2595298586"/>
                  </a:ext>
                </a:extLst>
              </a:tr>
              <a:tr h="616553">
                <a:tc>
                  <a:txBody>
                    <a:bodyPr/>
                    <a:lstStyle/>
                    <a:p>
                      <a:pPr fontAlgn="b"/>
                      <a:r>
                        <a:rPr lang="en-US" sz="1800" dirty="0">
                          <a:effectLst/>
                        </a:rPr>
                        <a:t>Home induction patients that experienced adverse events during induction</a:t>
                      </a:r>
                    </a:p>
                  </a:txBody>
                  <a:tcPr marL="9525" marR="9525" marT="9525" marB="0" anchor="b"/>
                </a:tc>
                <a:tc>
                  <a:txBody>
                    <a:bodyPr/>
                    <a:lstStyle/>
                    <a:p>
                      <a:pPr algn="r" fontAlgn="b"/>
                      <a:r>
                        <a:rPr lang="en-US" sz="1800" dirty="0">
                          <a:effectLst/>
                        </a:rPr>
                        <a:t>1</a:t>
                      </a:r>
                    </a:p>
                  </a:txBody>
                  <a:tcPr marL="9525" marR="9525" marT="9525" marB="0" anchor="b"/>
                </a:tc>
                <a:tc>
                  <a:txBody>
                    <a:bodyPr/>
                    <a:lstStyle/>
                    <a:p>
                      <a:pPr algn="r" fontAlgn="b"/>
                      <a:r>
                        <a:rPr lang="en-US" sz="1800" dirty="0">
                          <a:effectLst/>
                        </a:rPr>
                        <a:t>0.6%</a:t>
                      </a:r>
                    </a:p>
                  </a:txBody>
                  <a:tcPr marL="9525" marR="9525" marT="9525" marB="0" anchor="b"/>
                </a:tc>
                <a:extLst>
                  <a:ext uri="{0D108BD9-81ED-4DB2-BD59-A6C34878D82A}">
                    <a16:rowId xmlns:a16="http://schemas.microsoft.com/office/drawing/2014/main" val="4080124795"/>
                  </a:ext>
                </a:extLst>
              </a:tr>
              <a:tr h="616553">
                <a:tc>
                  <a:txBody>
                    <a:bodyPr/>
                    <a:lstStyle/>
                    <a:p>
                      <a:pPr fontAlgn="b"/>
                      <a:r>
                        <a:rPr lang="en-US" sz="1800" dirty="0">
                          <a:effectLst/>
                        </a:rPr>
                        <a:t>Home induction patients terminated from care due to suspicions of misuse or diversion</a:t>
                      </a:r>
                    </a:p>
                  </a:txBody>
                  <a:tcPr marL="9525" marR="9525" marT="9525" marB="0" anchor="b"/>
                </a:tc>
                <a:tc>
                  <a:txBody>
                    <a:bodyPr/>
                    <a:lstStyle/>
                    <a:p>
                      <a:pPr algn="r" fontAlgn="b"/>
                      <a:r>
                        <a:rPr lang="en-US" sz="1800" dirty="0">
                          <a:effectLst/>
                        </a:rPr>
                        <a:t>0</a:t>
                      </a:r>
                    </a:p>
                  </a:txBody>
                  <a:tcPr marL="9525" marR="9525" marT="9525" marB="0" anchor="b"/>
                </a:tc>
                <a:tc>
                  <a:txBody>
                    <a:bodyPr/>
                    <a:lstStyle/>
                    <a:p>
                      <a:pPr algn="r" fontAlgn="b"/>
                      <a:r>
                        <a:rPr lang="en-US" sz="1800" dirty="0">
                          <a:effectLst/>
                        </a:rPr>
                        <a:t>0%</a:t>
                      </a:r>
                    </a:p>
                  </a:txBody>
                  <a:tcPr marL="9525" marR="9525" marT="9525" marB="0" anchor="b"/>
                </a:tc>
                <a:extLst>
                  <a:ext uri="{0D108BD9-81ED-4DB2-BD59-A6C34878D82A}">
                    <a16:rowId xmlns:a16="http://schemas.microsoft.com/office/drawing/2014/main" val="1741571593"/>
                  </a:ext>
                </a:extLst>
              </a:tr>
              <a:tr h="224456">
                <a:tc gridSpan="3">
                  <a:txBody>
                    <a:bodyPr/>
                    <a:lstStyle/>
                    <a:p>
                      <a:pPr fontAlgn="b"/>
                      <a:r>
                        <a:rPr lang="en-US" sz="1200" i="1" dirty="0">
                          <a:effectLst/>
                        </a:rPr>
                        <a:t>*Note: connection to care pending for recent callers, data current as of Feb 5</a:t>
                      </a: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41285889"/>
                  </a:ext>
                </a:extLst>
              </a:tr>
            </a:tbl>
          </a:graphicData>
        </a:graphic>
      </p:graphicFrame>
      <p:sp>
        <p:nvSpPr>
          <p:cNvPr id="9" name="Rectangle 8">
            <a:extLst>
              <a:ext uri="{FF2B5EF4-FFF2-40B4-BE49-F238E27FC236}">
                <a16:creationId xmlns:a16="http://schemas.microsoft.com/office/drawing/2014/main" id="{3D4BB8C8-3766-BBB2-87C6-062DA10B19CB}"/>
              </a:ext>
            </a:extLst>
          </p:cNvPr>
          <p:cNvSpPr/>
          <p:nvPr/>
        </p:nvSpPr>
        <p:spPr>
          <a:xfrm>
            <a:off x="950021" y="3872528"/>
            <a:ext cx="9243121" cy="1270972"/>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22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dirty="0">
                <a:latin typeface="+mn-lt"/>
                <a:cs typeface="Calibri Light"/>
              </a:rPr>
              <a:t>Early Learnings</a:t>
            </a:r>
          </a:p>
        </p:txBody>
      </p:sp>
      <p:sp>
        <p:nvSpPr>
          <p:cNvPr id="2" name="TextBox 1">
            <a:extLst>
              <a:ext uri="{FF2B5EF4-FFF2-40B4-BE49-F238E27FC236}">
                <a16:creationId xmlns:a16="http://schemas.microsoft.com/office/drawing/2014/main" id="{345118BC-6347-373C-3997-8219A492A3C9}"/>
              </a:ext>
            </a:extLst>
          </p:cNvPr>
          <p:cNvSpPr txBox="1"/>
          <p:nvPr/>
        </p:nvSpPr>
        <p:spPr>
          <a:xfrm>
            <a:off x="258618" y="830596"/>
            <a:ext cx="1087306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Providing </a:t>
            </a:r>
            <a:r>
              <a:rPr kumimoji="0" lang="en-US" sz="2400" b="0" i="0" u="none" strike="noStrike" kern="1200" cap="none" spc="0" normalizeH="0" baseline="0" noProof="0" dirty="0">
                <a:ln>
                  <a:noFill/>
                </a:ln>
                <a:solidFill>
                  <a:srgbClr val="E4002B"/>
                </a:solidFill>
                <a:effectLst/>
                <a:uLnTx/>
                <a:uFillTx/>
                <a:latin typeface="Calibri" panose="020F0502020204030204"/>
                <a:ea typeface="+mn-ea"/>
                <a:cs typeface="+mn-cs"/>
              </a:rPr>
              <a:t>transportation</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to clinic appointments and pharmacies lowers barriers to care and increases first appointment attendance rate</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Concerted </a:t>
            </a:r>
            <a:r>
              <a:rPr kumimoji="0" lang="en-US" sz="2400" b="0" i="0" u="none" strike="noStrike" kern="1200" cap="none" spc="0" normalizeH="0" baseline="0" noProof="0" dirty="0">
                <a:ln>
                  <a:noFill/>
                </a:ln>
                <a:solidFill>
                  <a:srgbClr val="E4002B"/>
                </a:solidFill>
                <a:effectLst/>
                <a:uLnTx/>
                <a:uFillTx/>
                <a:latin typeface="Calibri" panose="020F0502020204030204"/>
                <a:ea typeface="+mn-ea"/>
                <a:cs typeface="Calibri"/>
              </a:rPr>
              <a:t>outreach to pharmacies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is required to ensure that buprenorphine is available and pharmacists will fill prescriptions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Patients often need </a:t>
            </a:r>
            <a:r>
              <a:rPr kumimoji="0" lang="en-US" sz="2400" b="0" i="0" u="none" strike="noStrike" kern="1200" cap="none" spc="0" normalizeH="0" baseline="0" noProof="0" dirty="0">
                <a:ln>
                  <a:noFill/>
                </a:ln>
                <a:solidFill>
                  <a:srgbClr val="E4002B"/>
                </a:solidFill>
                <a:effectLst/>
                <a:uLnTx/>
                <a:uFillTx/>
                <a:latin typeface="Calibri" panose="020F0502020204030204"/>
                <a:ea typeface="+mn-ea"/>
                <a:cs typeface="Calibri"/>
              </a:rPr>
              <a:t>intensive follow-up</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from Care Managers to ensure they can make it to their first appointment.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Operating through the </a:t>
            </a:r>
            <a:r>
              <a:rPr kumimoji="0" lang="en-US" sz="2400" b="0" i="0" u="none" strike="noStrike" kern="1200" cap="none" spc="0" normalizeH="0" baseline="0" noProof="0" dirty="0">
                <a:ln>
                  <a:noFill/>
                </a:ln>
                <a:solidFill>
                  <a:srgbClr val="E4002B"/>
                </a:solidFill>
                <a:effectLst/>
                <a:uLnTx/>
                <a:uFillTx/>
                <a:latin typeface="Calibri" panose="020F0502020204030204"/>
                <a:ea typeface="+mn-ea"/>
                <a:cs typeface="Calibri"/>
              </a:rPr>
              <a:t>existing IL Helpline for Opioids and Other Substances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provides baseline patient demand, aligns City and State efforts, streamlines expansion of program statewide, and allows for patient data matching to capture more information on demographics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Calls for withdrawal management and residential treatment are common, and provide opportunity for </a:t>
            </a:r>
            <a:r>
              <a:rPr kumimoji="0" lang="en-US" sz="2400" b="0" i="0" u="none" strike="noStrike" kern="1200" cap="none" spc="0" normalizeH="0" baseline="0" noProof="0" dirty="0">
                <a:ln>
                  <a:noFill/>
                </a:ln>
                <a:solidFill>
                  <a:srgbClr val="E4002B"/>
                </a:solidFill>
                <a:effectLst/>
                <a:uLnTx/>
                <a:uFillTx/>
                <a:latin typeface="Calibri" panose="020F0502020204030204"/>
                <a:ea typeface="+mn-ea"/>
                <a:cs typeface="Calibri"/>
              </a:rPr>
              <a:t>education around buprenorphine treatment</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a:t>
            </a:r>
          </a:p>
        </p:txBody>
      </p:sp>
    </p:spTree>
    <p:extLst>
      <p:ext uri="{BB962C8B-B14F-4D97-AF65-F5344CB8AC3E}">
        <p14:creationId xmlns:p14="http://schemas.microsoft.com/office/powerpoint/2010/main" val="916265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dirty="0">
                <a:latin typeface="+mn-lt"/>
                <a:cs typeface="Calibri Light"/>
              </a:rPr>
              <a:t>Next Steps</a:t>
            </a:r>
          </a:p>
        </p:txBody>
      </p:sp>
      <p:sp>
        <p:nvSpPr>
          <p:cNvPr id="3" name="Content Placeholder 5">
            <a:extLst>
              <a:ext uri="{FF2B5EF4-FFF2-40B4-BE49-F238E27FC236}">
                <a16:creationId xmlns:a16="http://schemas.microsoft.com/office/drawing/2014/main" id="{619110D7-E082-DFCF-8620-EF9DAC8D3B77}"/>
              </a:ext>
            </a:extLst>
          </p:cNvPr>
          <p:cNvSpPr txBox="1">
            <a:spLocks/>
          </p:cNvSpPr>
          <p:nvPr/>
        </p:nvSpPr>
        <p:spPr>
          <a:xfrm>
            <a:off x="390939" y="716096"/>
            <a:ext cx="10978468" cy="49245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lt"/>
                <a:cs typeface="+mn-lt"/>
              </a:rPr>
              <a:t>Spoke Provider Development: </a:t>
            </a:r>
            <a:r>
              <a:rPr kumimoji="0" lang="en-US" sz="3200" b="0" i="0" u="none" strike="noStrike" kern="1200" cap="none" spc="0" normalizeH="0" baseline="0" noProof="0" dirty="0">
                <a:ln>
                  <a:noFill/>
                </a:ln>
                <a:solidFill>
                  <a:srgbClr val="000000"/>
                </a:solidFill>
                <a:effectLst/>
                <a:uLnTx/>
                <a:uFillTx/>
                <a:latin typeface="Calibri" panose="020F0502020204030204"/>
                <a:ea typeface="+mn-lt"/>
                <a:cs typeface="+mn-lt"/>
              </a:rPr>
              <a:t>FGC is working to build out providers statewide.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mn-lt"/>
              </a:rPr>
              <a:t>Contact Maria Bruni if interested in participating: </a:t>
            </a: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mn-lt"/>
                <a:hlinkClick r:id="rId2"/>
              </a:rPr>
              <a:t>mbruni@fgcinc.org</a:t>
            </a: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mn-lt"/>
              </a:rPr>
              <a:t>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Jennifer Cyran, </a:t>
            </a:r>
            <a:r>
              <a:rPr kumimoji="0" lang="fr-FR" sz="28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Managing</a:t>
            </a:r>
            <a:r>
              <a:rPr kumimoji="0" lang="fr-FR"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lang="fr-FR" sz="28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Director</a:t>
            </a:r>
            <a:r>
              <a:rPr kumimoji="0" lang="fr-FR"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Illinois </a:t>
            </a:r>
            <a:r>
              <a:rPr kumimoji="0" lang="fr-FR" sz="28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Helpline</a:t>
            </a:r>
            <a:r>
              <a:rPr kumimoji="0" lang="fr-FR"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lang="en-US" sz="2800" b="0" i="0" u="sng" strike="noStrike" kern="1200" cap="none" spc="0" normalizeH="0" baseline="0" noProof="0" dirty="0">
                <a:ln>
                  <a:noFill/>
                </a:ln>
                <a:solidFill>
                  <a:srgbClr val="000000"/>
                </a:solidFill>
                <a:effectLst/>
                <a:uLnTx/>
                <a:uFillTx/>
                <a:latin typeface="Calibri" panose="020F0502020204030204"/>
                <a:ea typeface="+mn-ea"/>
                <a:cs typeface="+mn-cs"/>
                <a:hlinkClick r:id="rId3"/>
              </a:rPr>
              <a:t>jcyran@hria.org</a:t>
            </a:r>
            <a:r>
              <a:rPr kumimoji="0" lang="fr-FR"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err="1">
                <a:ln>
                  <a:noFill/>
                </a:ln>
                <a:solidFill>
                  <a:srgbClr val="C00000"/>
                </a:solidFill>
                <a:effectLst/>
                <a:uLnTx/>
                <a:uFillTx/>
                <a:latin typeface="Calibri" panose="020F0502020204030204"/>
                <a:ea typeface="+mn-ea"/>
                <a:cs typeface="Calibri" panose="020F0502020204030204"/>
              </a:rPr>
              <a:t>Provide</a:t>
            </a:r>
            <a:r>
              <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a:rPr>
              <a:t> Feedback: </a:t>
            </a:r>
            <a:r>
              <a:rPr kumimoji="0" lang="fr-FR" sz="32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What’s</a:t>
            </a:r>
            <a:r>
              <a:rPr kumimoji="0" lang="fr-FR"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lang="fr-FR" sz="32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working</a:t>
            </a:r>
            <a:r>
              <a:rPr kumimoji="0" lang="fr-FR"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and </a:t>
            </a:r>
            <a:r>
              <a:rPr kumimoji="0" lang="fr-FR" sz="32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what</a:t>
            </a:r>
            <a:r>
              <a:rPr kumimoji="0" lang="fr-FR"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lang="fr-FR" sz="32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needs</a:t>
            </a:r>
            <a:r>
              <a:rPr kumimoji="0" lang="fr-FR"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lang="fr-FR" sz="32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improved</a:t>
            </a:r>
            <a:r>
              <a:rPr kumimoji="0" lang="fr-FR" sz="3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t>
            </a:r>
            <a:endPar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Nicole Gastala, Medical Director SUPR/IDHS,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hlinkClick r:id="rId2"/>
              </a:rPr>
              <a:t>Nicole.Gastala@illinois.gov</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mn-lt"/>
              </a:rPr>
              <a:t>Maria Bruni, </a:t>
            </a: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mn-lt"/>
                <a:hlinkClick r:id="rId4"/>
              </a:rPr>
              <a:t>mbruni@fgcinc.org</a:t>
            </a: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mn-lt"/>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a:ea typeface="+mn-lt"/>
              <a:cs typeface="+mn-lt"/>
            </a:endParaRPr>
          </a:p>
        </p:txBody>
      </p:sp>
    </p:spTree>
    <p:extLst>
      <p:ext uri="{BB962C8B-B14F-4D97-AF65-F5344CB8AC3E}">
        <p14:creationId xmlns:p14="http://schemas.microsoft.com/office/powerpoint/2010/main" val="326468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845" y="128686"/>
            <a:ext cx="6477000" cy="1143000"/>
          </a:xfrm>
        </p:spPr>
        <p:txBody>
          <a:bodyPr/>
          <a:lstStyle/>
          <a:p>
            <a:pPr algn="l" eaLnBrk="1" hangingPunct="1">
              <a:defRPr/>
            </a:pPr>
            <a:r>
              <a:rPr lang="en-US" sz="3600" b="1" dirty="0">
                <a:solidFill>
                  <a:srgbClr val="1C498B"/>
                </a:solidFill>
                <a:ea typeface="Lato Medium" panose="020F0502020204030203" pitchFamily="34" charset="0"/>
                <a:cs typeface="Lato Medium" panose="020F0502020204030203" pitchFamily="34" charset="0"/>
              </a:rPr>
              <a:t>Opioid overdose is a leading cause of maternal death in IL</a:t>
            </a:r>
          </a:p>
        </p:txBody>
      </p:sp>
      <p:sp>
        <p:nvSpPr>
          <p:cNvPr id="5" name="Slide Number Placeholder 4"/>
          <p:cNvSpPr>
            <a:spLocks noGrp="1"/>
          </p:cNvSpPr>
          <p:nvPr>
            <p:ph type="sldNum" sz="quarter" idx="10"/>
          </p:nvPr>
        </p:nvSpPr>
        <p:spPr/>
        <p:txBody>
          <a:bodyPr/>
          <a:lstStyle/>
          <a:p>
            <a:pPr fontAlgn="base">
              <a:spcBef>
                <a:spcPct val="0"/>
              </a:spcBef>
              <a:spcAft>
                <a:spcPct val="0"/>
              </a:spcAft>
            </a:pPr>
            <a:fld id="{97033E4B-E3EB-3D46-B2D8-3159663620FA}" type="slidenum">
              <a:rPr lang="en-US">
                <a:ea typeface="MS PGothic" pitchFamily="34" charset="-128"/>
              </a:rPr>
              <a:pPr fontAlgn="base">
                <a:spcBef>
                  <a:spcPct val="0"/>
                </a:spcBef>
                <a:spcAft>
                  <a:spcPct val="0"/>
                </a:spcAft>
              </a:pPr>
              <a:t>5</a:t>
            </a:fld>
            <a:endParaRPr lang="en-US">
              <a:ea typeface="MS PGothic" pitchFamily="34" charset="-128"/>
            </a:endParaRPr>
          </a:p>
        </p:txBody>
      </p:sp>
      <p:sp>
        <p:nvSpPr>
          <p:cNvPr id="6" name="Footer Placeholder 5"/>
          <p:cNvSpPr>
            <a:spLocks noGrp="1"/>
          </p:cNvSpPr>
          <p:nvPr>
            <p:ph type="ftr" sz="quarter" idx="11"/>
          </p:nvPr>
        </p:nvSpPr>
        <p:spPr/>
        <p:txBody>
          <a:bodyPr/>
          <a:lstStyle/>
          <a:p>
            <a:pPr algn="l" fontAlgn="base">
              <a:spcBef>
                <a:spcPct val="0"/>
              </a:spcBef>
              <a:spcAft>
                <a:spcPct val="0"/>
              </a:spcAft>
            </a:pPr>
            <a:r>
              <a:rPr lang="en-US">
                <a:solidFill>
                  <a:prstClr val="black">
                    <a:tint val="75000"/>
                  </a:prstClr>
                </a:solidFill>
              </a:rPr>
              <a:t>Illinois Perinatal Quality Collaborative</a:t>
            </a:r>
            <a:endParaRPr lang="en-US" dirty="0">
              <a:solidFill>
                <a:prstClr val="black">
                  <a:tint val="75000"/>
                </a:prstClr>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9784" y="3568735"/>
            <a:ext cx="1766136" cy="3045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353845" y="2857913"/>
            <a:ext cx="2345534" cy="646331"/>
          </a:xfrm>
          <a:prstGeom prst="rect">
            <a:avLst/>
          </a:prstGeom>
        </p:spPr>
        <p:txBody>
          <a:bodyPr wrap="square">
            <a:spAutoFit/>
          </a:bodyPr>
          <a:lstStyle/>
          <a:p>
            <a:pPr algn="ctr" eaLnBrk="0" fontAlgn="base" hangingPunct="0">
              <a:spcBef>
                <a:spcPct val="0"/>
              </a:spcBef>
              <a:spcAft>
                <a:spcPct val="0"/>
              </a:spcAft>
            </a:pPr>
            <a:r>
              <a:rPr lang="en-US" dirty="0">
                <a:solidFill>
                  <a:prstClr val="black"/>
                </a:solidFill>
                <a:latin typeface="Calibri"/>
                <a:ea typeface="MS PGothic" pitchFamily="34" charset="-128"/>
                <a:cs typeface="MS PGothic" charset="0"/>
              </a:rPr>
              <a:t>Overdose Counts by ZIP 2019 (IDPH) </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4741" y="4649708"/>
            <a:ext cx="4078044" cy="1706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9245" y="3709044"/>
            <a:ext cx="2364545" cy="3131311"/>
          </a:xfrm>
          <a:prstGeom prst="rect">
            <a:avLst/>
          </a:prstGeom>
        </p:spPr>
      </p:pic>
      <p:pic>
        <p:nvPicPr>
          <p:cNvPr id="11" name="Content Placeholder 10"/>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4321662" y="1394027"/>
            <a:ext cx="4038600" cy="2570798"/>
          </a:xfrm>
          <a:prstGeom prst="rect">
            <a:avLst/>
          </a:prstGeom>
        </p:spPr>
      </p:pic>
      <p:sp>
        <p:nvSpPr>
          <p:cNvPr id="12" name="Title 1"/>
          <p:cNvSpPr txBox="1">
            <a:spLocks/>
          </p:cNvSpPr>
          <p:nvPr/>
        </p:nvSpPr>
        <p:spPr bwMode="auto">
          <a:xfrm>
            <a:off x="8102048" y="1553507"/>
            <a:ext cx="23738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800" dirty="0">
                <a:solidFill>
                  <a:prstClr val="black"/>
                </a:solidFill>
                <a:latin typeface="Calibri"/>
              </a:rPr>
              <a:t>Rate of </a:t>
            </a:r>
            <a:r>
              <a:rPr lang="en-US" sz="1800" u="sng" dirty="0">
                <a:solidFill>
                  <a:prstClr val="black"/>
                </a:solidFill>
                <a:latin typeface="Calibri"/>
              </a:rPr>
              <a:t>Pregnancy-Associated Deaths</a:t>
            </a:r>
            <a:r>
              <a:rPr lang="en-US" sz="1800" dirty="0">
                <a:solidFill>
                  <a:prstClr val="black"/>
                </a:solidFill>
                <a:latin typeface="Calibri"/>
              </a:rPr>
              <a:t> Due to Opioid Poisoning, Illinois Residents, 2008-2017</a:t>
            </a:r>
          </a:p>
        </p:txBody>
      </p:sp>
      <p:sp>
        <p:nvSpPr>
          <p:cNvPr id="14" name="Content Placeholder 4"/>
          <p:cNvSpPr>
            <a:spLocks noGrp="1"/>
          </p:cNvSpPr>
          <p:nvPr>
            <p:ph idx="1"/>
          </p:nvPr>
        </p:nvSpPr>
        <p:spPr>
          <a:xfrm>
            <a:off x="1813230" y="1436016"/>
            <a:ext cx="2453971" cy="2907385"/>
          </a:xfrm>
        </p:spPr>
        <p:txBody>
          <a:bodyPr>
            <a:normAutofit fontScale="92500" lnSpcReduction="20000"/>
          </a:bodyPr>
          <a:lstStyle/>
          <a:p>
            <a:pPr marL="0" indent="0">
              <a:buNone/>
            </a:pPr>
            <a:r>
              <a:rPr lang="en-US" sz="2400" dirty="0"/>
              <a:t>With the opioid crisis  </a:t>
            </a:r>
            <a:r>
              <a:rPr lang="en-US" sz="2400" b="1" dirty="0"/>
              <a:t>worsening</a:t>
            </a:r>
            <a:r>
              <a:rPr lang="en-US" sz="2400" dirty="0"/>
              <a:t>, it is essential to </a:t>
            </a:r>
            <a:r>
              <a:rPr lang="en-US" sz="2400" b="1" dirty="0"/>
              <a:t>identify pregnant patients with OUD </a:t>
            </a:r>
            <a:r>
              <a:rPr lang="en-US" sz="2400" dirty="0"/>
              <a:t>and </a:t>
            </a:r>
            <a:r>
              <a:rPr lang="en-US" sz="2400" b="1" dirty="0"/>
              <a:t>provide optimal OUD care for every patient, every time</a:t>
            </a:r>
            <a:r>
              <a:rPr lang="en-US" sz="2400" dirty="0"/>
              <a:t>, to save lives</a:t>
            </a:r>
          </a:p>
          <a:p>
            <a:pPr marL="0" indent="0">
              <a:buNone/>
            </a:pPr>
            <a:endParaRPr lang="en-US" sz="16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36868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8811F4-AD05-B0F8-4AD9-66DDF365E0AC}"/>
              </a:ext>
            </a:extLst>
          </p:cNvPr>
          <p:cNvSpPr>
            <a:spLocks noGrp="1"/>
          </p:cNvSpPr>
          <p:nvPr>
            <p:ph type="body" sz="quarter" idx="13"/>
          </p:nvPr>
        </p:nvSpPr>
        <p:spPr>
          <a:xfrm>
            <a:off x="5002700" y="1737360"/>
            <a:ext cx="6752961" cy="4978246"/>
          </a:xfrm>
        </p:spPr>
        <p:txBody>
          <a:bodyPr>
            <a:normAutofit/>
          </a:bodyPr>
          <a:lstStyle/>
          <a:p>
            <a:r>
              <a:rPr lang="en-US" sz="2400" dirty="0"/>
              <a:t>Drug Overdose Prevention Program (DOPP)</a:t>
            </a:r>
          </a:p>
          <a:p>
            <a:r>
              <a:rPr lang="en-US" sz="2400" dirty="0"/>
              <a:t>Legislated program under the Substance Use Disorder Act 20 ILCS 301 Section 5-23</a:t>
            </a:r>
          </a:p>
          <a:p>
            <a:r>
              <a:rPr lang="en-US" sz="2400" dirty="0"/>
              <a:t>Allows IDHS to establish or authorize programs for prescribing, dispensing, or distributing Narcan / naloxone kits to prevent drug overdose</a:t>
            </a:r>
          </a:p>
          <a:p>
            <a:r>
              <a:rPr lang="en-US" sz="2400" dirty="0"/>
              <a:t>Enrollment by community-based organizations, hospitals, and clinics leads to automatic registration in Access Narcan project to receive free Narcan kits to provide to individuals with OUD or other risks for overdose</a:t>
            </a:r>
          </a:p>
        </p:txBody>
      </p:sp>
      <p:sp>
        <p:nvSpPr>
          <p:cNvPr id="7" name="Text Placeholder 6">
            <a:extLst>
              <a:ext uri="{FF2B5EF4-FFF2-40B4-BE49-F238E27FC236}">
                <a16:creationId xmlns:a16="http://schemas.microsoft.com/office/drawing/2014/main" id="{5E5FB7E6-C38D-F922-13A2-D58714B2FB37}"/>
              </a:ext>
            </a:extLst>
          </p:cNvPr>
          <p:cNvSpPr>
            <a:spLocks noGrp="1"/>
          </p:cNvSpPr>
          <p:nvPr>
            <p:ph type="body" sz="quarter" idx="14"/>
          </p:nvPr>
        </p:nvSpPr>
        <p:spPr>
          <a:xfrm>
            <a:off x="5174150" y="600081"/>
            <a:ext cx="6752961" cy="462013"/>
          </a:xfrm>
        </p:spPr>
        <p:txBody>
          <a:bodyPr>
            <a:noAutofit/>
          </a:bodyPr>
          <a:lstStyle/>
          <a:p>
            <a:r>
              <a:rPr lang="en-US" sz="2800" b="0" dirty="0">
                <a:solidFill>
                  <a:srgbClr val="000000"/>
                </a:solidFill>
                <a:latin typeface="Calibri" panose="020F0502020204030204" pitchFamily="34" charset="0"/>
              </a:rPr>
              <a:t>IDHS/SUPR Drug Overdose Prevention Program (DOPP)</a:t>
            </a:r>
            <a:endParaRPr lang="en-US" sz="2800" dirty="0"/>
          </a:p>
        </p:txBody>
      </p:sp>
      <p:sp>
        <p:nvSpPr>
          <p:cNvPr id="5" name="Title 4">
            <a:extLst>
              <a:ext uri="{FF2B5EF4-FFF2-40B4-BE49-F238E27FC236}">
                <a16:creationId xmlns:a16="http://schemas.microsoft.com/office/drawing/2014/main" id="{16C4956A-1D66-C397-361B-83852CA0AFBD}"/>
              </a:ext>
            </a:extLst>
          </p:cNvPr>
          <p:cNvSpPr>
            <a:spLocks noGrp="1"/>
          </p:cNvSpPr>
          <p:nvPr>
            <p:ph type="title"/>
          </p:nvPr>
        </p:nvSpPr>
        <p:spPr/>
        <p:txBody>
          <a:bodyPr/>
          <a:lstStyle/>
          <a:p>
            <a:r>
              <a:rPr lang="en-US" dirty="0"/>
              <a:t> </a:t>
            </a:r>
          </a:p>
        </p:txBody>
      </p:sp>
      <p:pic>
        <p:nvPicPr>
          <p:cNvPr id="1030" name="Picture 6">
            <a:extLst>
              <a:ext uri="{FF2B5EF4-FFF2-40B4-BE49-F238E27FC236}">
                <a16:creationId xmlns:a16="http://schemas.microsoft.com/office/drawing/2014/main" id="{8CA0A2E6-789C-F347-ADD1-1BEEC7F20C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09663" y="-2617521"/>
            <a:ext cx="20320000" cy="135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76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8811F4-AD05-B0F8-4AD9-66DDF365E0AC}"/>
              </a:ext>
            </a:extLst>
          </p:cNvPr>
          <p:cNvSpPr>
            <a:spLocks noGrp="1"/>
          </p:cNvSpPr>
          <p:nvPr>
            <p:ph type="body" sz="quarter" idx="13"/>
          </p:nvPr>
        </p:nvSpPr>
        <p:spPr>
          <a:xfrm>
            <a:off x="5002700" y="1737360"/>
            <a:ext cx="6752961" cy="4978246"/>
          </a:xfrm>
        </p:spPr>
        <p:txBody>
          <a:bodyPr>
            <a:normAutofit/>
          </a:bodyPr>
          <a:lstStyle/>
          <a:p>
            <a:r>
              <a:rPr lang="en-US" sz="2800" dirty="0"/>
              <a:t>Enroll in Drug Overdose Prevention Program (DOPP) through links for community-based organizations or hospitals/clinics at </a:t>
            </a:r>
            <a:r>
              <a:rPr lang="en-US" sz="2800" dirty="0">
                <a:hlinkClick r:id="rId2"/>
              </a:rPr>
              <a:t>https://www.dhs.state.il.us/page.aspx?item=58142</a:t>
            </a:r>
            <a:endParaRPr lang="en-US" sz="2800" dirty="0"/>
          </a:p>
          <a:p>
            <a:r>
              <a:rPr lang="en-US" sz="2800" dirty="0"/>
              <a:t>If a hospital or healthcare clinic, click the Hospitals &amp; Clinics link</a:t>
            </a:r>
          </a:p>
          <a:p>
            <a:r>
              <a:rPr lang="en-US" sz="2800" dirty="0"/>
              <a:t>Follow the steps</a:t>
            </a:r>
          </a:p>
          <a:p>
            <a:r>
              <a:rPr lang="en-US" sz="2800" dirty="0"/>
              <a:t>Once approved and registered, order no-cost Narcan kits to distribute to patients</a:t>
            </a:r>
          </a:p>
        </p:txBody>
      </p:sp>
      <p:sp>
        <p:nvSpPr>
          <p:cNvPr id="7" name="Text Placeholder 6">
            <a:extLst>
              <a:ext uri="{FF2B5EF4-FFF2-40B4-BE49-F238E27FC236}">
                <a16:creationId xmlns:a16="http://schemas.microsoft.com/office/drawing/2014/main" id="{5E5FB7E6-C38D-F922-13A2-D58714B2FB37}"/>
              </a:ext>
            </a:extLst>
          </p:cNvPr>
          <p:cNvSpPr>
            <a:spLocks noGrp="1"/>
          </p:cNvSpPr>
          <p:nvPr>
            <p:ph type="body" sz="quarter" idx="14"/>
          </p:nvPr>
        </p:nvSpPr>
        <p:spPr>
          <a:xfrm>
            <a:off x="5174150" y="600081"/>
            <a:ext cx="6752961" cy="462013"/>
          </a:xfrm>
        </p:spPr>
        <p:txBody>
          <a:bodyPr>
            <a:noAutofit/>
          </a:bodyPr>
          <a:lstStyle/>
          <a:p>
            <a:r>
              <a:rPr lang="en-US" sz="3200" b="0" dirty="0">
                <a:solidFill>
                  <a:srgbClr val="000000"/>
                </a:solidFill>
                <a:latin typeface="Calibri" panose="020F0502020204030204" pitchFamily="34" charset="0"/>
              </a:rPr>
              <a:t>Receive free Narcan point-of-care kits to provide to patients</a:t>
            </a:r>
            <a:endParaRPr lang="en-US" sz="3200" dirty="0"/>
          </a:p>
        </p:txBody>
      </p:sp>
      <p:sp>
        <p:nvSpPr>
          <p:cNvPr id="5" name="Title 4">
            <a:extLst>
              <a:ext uri="{FF2B5EF4-FFF2-40B4-BE49-F238E27FC236}">
                <a16:creationId xmlns:a16="http://schemas.microsoft.com/office/drawing/2014/main" id="{16C4956A-1D66-C397-361B-83852CA0AFBD}"/>
              </a:ext>
            </a:extLst>
          </p:cNvPr>
          <p:cNvSpPr>
            <a:spLocks noGrp="1"/>
          </p:cNvSpPr>
          <p:nvPr>
            <p:ph type="title"/>
          </p:nvPr>
        </p:nvSpPr>
        <p:spPr/>
        <p:txBody>
          <a:bodyPr/>
          <a:lstStyle/>
          <a:p>
            <a:r>
              <a:rPr lang="en-US" dirty="0"/>
              <a:t> </a:t>
            </a:r>
          </a:p>
        </p:txBody>
      </p:sp>
      <p:pic>
        <p:nvPicPr>
          <p:cNvPr id="1030" name="Picture 6">
            <a:extLst>
              <a:ext uri="{FF2B5EF4-FFF2-40B4-BE49-F238E27FC236}">
                <a16:creationId xmlns:a16="http://schemas.microsoft.com/office/drawing/2014/main" id="{8CA0A2E6-789C-F347-ADD1-1BEEC7F20C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09663" y="-2617521"/>
            <a:ext cx="20320000" cy="135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637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D7794B-5D28-B263-38A6-15DC35F9C378}"/>
              </a:ext>
            </a:extLst>
          </p:cNvPr>
          <p:cNvSpPr>
            <a:spLocks noGrp="1"/>
          </p:cNvSpPr>
          <p:nvPr>
            <p:ph type="body" sz="quarter" idx="14"/>
          </p:nvPr>
        </p:nvSpPr>
        <p:spPr>
          <a:xfrm>
            <a:off x="5174150" y="495902"/>
            <a:ext cx="6752961" cy="462013"/>
          </a:xfrm>
        </p:spPr>
        <p:txBody>
          <a:bodyPr/>
          <a:lstStyle/>
          <a:p>
            <a:r>
              <a:rPr lang="en-US" dirty="0"/>
              <a:t>Access Narcan – Step 1 click link</a:t>
            </a:r>
          </a:p>
        </p:txBody>
      </p:sp>
      <p:pic>
        <p:nvPicPr>
          <p:cNvPr id="6" name="Picture 5">
            <a:extLst>
              <a:ext uri="{FF2B5EF4-FFF2-40B4-BE49-F238E27FC236}">
                <a16:creationId xmlns:a16="http://schemas.microsoft.com/office/drawing/2014/main" id="{9534E483-67B6-2575-AC07-1B771C986E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9910" y="938404"/>
            <a:ext cx="7707057" cy="5935633"/>
          </a:xfrm>
          <a:prstGeom prst="rect">
            <a:avLst/>
          </a:prstGeom>
        </p:spPr>
      </p:pic>
    </p:spTree>
    <p:extLst>
      <p:ext uri="{BB962C8B-B14F-4D97-AF65-F5344CB8AC3E}">
        <p14:creationId xmlns:p14="http://schemas.microsoft.com/office/powerpoint/2010/main" val="366097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84CEA5-A234-1070-7409-7E81E5C6F554}"/>
              </a:ext>
            </a:extLst>
          </p:cNvPr>
          <p:cNvSpPr>
            <a:spLocks noGrp="1"/>
          </p:cNvSpPr>
          <p:nvPr>
            <p:ph type="body" sz="quarter" idx="14"/>
          </p:nvPr>
        </p:nvSpPr>
        <p:spPr>
          <a:xfrm>
            <a:off x="5193392" y="534386"/>
            <a:ext cx="6752961" cy="462013"/>
          </a:xfrm>
        </p:spPr>
        <p:txBody>
          <a:bodyPr/>
          <a:lstStyle/>
          <a:p>
            <a:r>
              <a:rPr lang="en-US" dirty="0"/>
              <a:t>Access Narcan – Step 2 enroll in DOPP</a:t>
            </a:r>
          </a:p>
        </p:txBody>
      </p:sp>
      <p:pic>
        <p:nvPicPr>
          <p:cNvPr id="6" name="Picture 5">
            <a:extLst>
              <a:ext uri="{FF2B5EF4-FFF2-40B4-BE49-F238E27FC236}">
                <a16:creationId xmlns:a16="http://schemas.microsoft.com/office/drawing/2014/main" id="{8B6810CB-FB5E-86EE-3D0B-29D18DE588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3485" y="1308485"/>
            <a:ext cx="7714306" cy="5542181"/>
          </a:xfrm>
          <a:prstGeom prst="rect">
            <a:avLst/>
          </a:prstGeom>
        </p:spPr>
      </p:pic>
    </p:spTree>
    <p:extLst>
      <p:ext uri="{BB962C8B-B14F-4D97-AF65-F5344CB8AC3E}">
        <p14:creationId xmlns:p14="http://schemas.microsoft.com/office/powerpoint/2010/main" val="2395322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8FE0D-D190-6CA7-BC33-6E1E833453E0}"/>
              </a:ext>
            </a:extLst>
          </p:cNvPr>
          <p:cNvSpPr>
            <a:spLocks noGrp="1"/>
          </p:cNvSpPr>
          <p:nvPr>
            <p:ph type="body" sz="quarter" idx="14"/>
          </p:nvPr>
        </p:nvSpPr>
        <p:spPr>
          <a:xfrm>
            <a:off x="5174150" y="442574"/>
            <a:ext cx="6752961" cy="942878"/>
          </a:xfrm>
        </p:spPr>
        <p:txBody>
          <a:bodyPr>
            <a:normAutofit/>
          </a:bodyPr>
          <a:lstStyle/>
          <a:p>
            <a:r>
              <a:rPr lang="en-US" dirty="0"/>
              <a:t>Access Narcan – Step 2b IDPH naloxone standing order, if needed</a:t>
            </a:r>
          </a:p>
        </p:txBody>
      </p:sp>
      <p:pic>
        <p:nvPicPr>
          <p:cNvPr id="6" name="Picture 5">
            <a:extLst>
              <a:ext uri="{FF2B5EF4-FFF2-40B4-BE49-F238E27FC236}">
                <a16:creationId xmlns:a16="http://schemas.microsoft.com/office/drawing/2014/main" id="{8197F4BA-0033-D730-974D-B1E9830655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2727" y="1313676"/>
            <a:ext cx="7690508" cy="5526345"/>
          </a:xfrm>
          <a:prstGeom prst="rect">
            <a:avLst/>
          </a:prstGeom>
        </p:spPr>
      </p:pic>
    </p:spTree>
    <p:extLst>
      <p:ext uri="{BB962C8B-B14F-4D97-AF65-F5344CB8AC3E}">
        <p14:creationId xmlns:p14="http://schemas.microsoft.com/office/powerpoint/2010/main" val="3126847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8513-2125-17E3-A7F4-D7B43F82D14D}"/>
              </a:ext>
            </a:extLst>
          </p:cNvPr>
          <p:cNvSpPr>
            <a:spLocks noGrp="1"/>
          </p:cNvSpPr>
          <p:nvPr>
            <p:ph type="body" sz="quarter" idx="13"/>
          </p:nvPr>
        </p:nvSpPr>
        <p:spPr>
          <a:xfrm>
            <a:off x="5174150" y="1718631"/>
            <a:ext cx="6752961" cy="4494881"/>
          </a:xfrm>
        </p:spPr>
        <p:txBody>
          <a:bodyPr>
            <a:normAutofit/>
          </a:bodyPr>
          <a:lstStyle/>
          <a:p>
            <a:pPr marL="285750" indent="-285750">
              <a:buFont typeface="Arial" panose="020B0604020202020204" pitchFamily="34" charset="0"/>
              <a:buChar char="•"/>
            </a:pPr>
            <a:r>
              <a:rPr lang="en-US" sz="2400" dirty="0"/>
              <a:t>Once requirements are met (complete DOPP enrollment), an </a:t>
            </a:r>
            <a:r>
              <a:rPr lang="en-US" sz="2400" dirty="0" err="1"/>
              <a:t>ilsavesOD.org</a:t>
            </a:r>
            <a:r>
              <a:rPr lang="en-US" sz="2400" dirty="0"/>
              <a:t> (portal) project will be created for the organization</a:t>
            </a:r>
          </a:p>
          <a:p>
            <a:pPr marL="285750" indent="-285750">
              <a:buFont typeface="Arial" panose="020B0604020202020204" pitchFamily="34" charset="0"/>
              <a:buChar char="•"/>
            </a:pPr>
            <a:r>
              <a:rPr lang="en-US" sz="2400" dirty="0"/>
              <a:t>A Project Administrator profile will be created for the DOPP contact person in the portal</a:t>
            </a:r>
          </a:p>
          <a:p>
            <a:pPr marL="285750" indent="-285750">
              <a:buFont typeface="Arial" panose="020B0604020202020204" pitchFamily="34" charset="0"/>
              <a:buChar char="•"/>
            </a:pPr>
            <a:r>
              <a:rPr lang="en-US" sz="2400" dirty="0"/>
              <a:t>A welcome to DOPP email will be sent out with instructions</a:t>
            </a:r>
          </a:p>
          <a:p>
            <a:pPr marL="285750" indent="-285750">
              <a:buFont typeface="Arial" panose="020B0604020202020204" pitchFamily="34" charset="0"/>
              <a:buChar char="•"/>
            </a:pPr>
            <a:r>
              <a:rPr lang="en-US" sz="2400" dirty="0"/>
              <a:t>A no-cost Narcan account set-up will be emailed to the contact person within a week of welcome email</a:t>
            </a:r>
          </a:p>
          <a:p>
            <a:pPr marL="285750" indent="-285750">
              <a:buFont typeface="Arial" panose="020B0604020202020204" pitchFamily="34" charset="0"/>
              <a:buChar char="•"/>
            </a:pPr>
            <a:r>
              <a:rPr lang="en-US" sz="2400" dirty="0"/>
              <a:t>Once all set-up, order Narcan!</a:t>
            </a:r>
          </a:p>
        </p:txBody>
      </p:sp>
      <p:sp>
        <p:nvSpPr>
          <p:cNvPr id="3" name="Text Placeholder 2">
            <a:extLst>
              <a:ext uri="{FF2B5EF4-FFF2-40B4-BE49-F238E27FC236}">
                <a16:creationId xmlns:a16="http://schemas.microsoft.com/office/drawing/2014/main" id="{8B4A6B70-0FFE-B16E-219B-CB7AD29AB22B}"/>
              </a:ext>
            </a:extLst>
          </p:cNvPr>
          <p:cNvSpPr>
            <a:spLocks noGrp="1"/>
          </p:cNvSpPr>
          <p:nvPr>
            <p:ph type="body" sz="quarter" idx="14"/>
          </p:nvPr>
        </p:nvSpPr>
        <p:spPr/>
        <p:txBody>
          <a:bodyPr>
            <a:normAutofit lnSpcReduction="10000"/>
          </a:bodyPr>
          <a:lstStyle/>
          <a:p>
            <a:r>
              <a:rPr lang="en-US" sz="2800" dirty="0"/>
              <a:t>Access Narcan – That’s it!</a:t>
            </a:r>
          </a:p>
        </p:txBody>
      </p:sp>
    </p:spTree>
    <p:extLst>
      <p:ext uri="{BB962C8B-B14F-4D97-AF65-F5344CB8AC3E}">
        <p14:creationId xmlns:p14="http://schemas.microsoft.com/office/powerpoint/2010/main" val="1646819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8513-2125-17E3-A7F4-D7B43F82D14D}"/>
              </a:ext>
            </a:extLst>
          </p:cNvPr>
          <p:cNvSpPr>
            <a:spLocks noGrp="1"/>
          </p:cNvSpPr>
          <p:nvPr>
            <p:ph type="body" sz="quarter" idx="13"/>
          </p:nvPr>
        </p:nvSpPr>
        <p:spPr>
          <a:xfrm>
            <a:off x="5174150" y="2011680"/>
            <a:ext cx="6752961" cy="4334036"/>
          </a:xfrm>
        </p:spPr>
        <p:txBody>
          <a:bodyPr>
            <a:normAutofit lnSpcReduction="10000"/>
          </a:bodyPr>
          <a:lstStyle/>
          <a:p>
            <a:pPr marL="342900" indent="-342900">
              <a:buAutoNum type="arabicPeriod"/>
            </a:pPr>
            <a:r>
              <a:rPr lang="en-US" sz="2800" dirty="0"/>
              <a:t>Once no-cost Narcan account is set-up, login with credentials</a:t>
            </a:r>
          </a:p>
          <a:p>
            <a:pPr marL="342900" indent="-342900">
              <a:buAutoNum type="arabicPeriod"/>
            </a:pPr>
            <a:r>
              <a:rPr lang="en-US" sz="2800" dirty="0"/>
              <a:t>Submit order – we suggest max 10 cases per order to start</a:t>
            </a:r>
          </a:p>
          <a:p>
            <a:pPr marL="342900" indent="-342900">
              <a:buAutoNum type="arabicPeriod"/>
            </a:pPr>
            <a:r>
              <a:rPr lang="en-US" sz="2800" dirty="0"/>
              <a:t>Will be approved by SUPR within a few days</a:t>
            </a:r>
          </a:p>
          <a:p>
            <a:pPr marL="342900" indent="-342900">
              <a:buAutoNum type="arabicPeriod"/>
            </a:pPr>
            <a:r>
              <a:rPr lang="en-US" sz="2800" dirty="0"/>
              <a:t>Narcan shipped via 2-day FedEx</a:t>
            </a:r>
          </a:p>
          <a:p>
            <a:pPr marL="342900" indent="-342900">
              <a:buAutoNum type="arabicPeriod"/>
            </a:pPr>
            <a:r>
              <a:rPr lang="en-US" sz="2800" dirty="0"/>
              <a:t>Organization can order as much as is necessary to met patient/community needs without hoarding</a:t>
            </a:r>
          </a:p>
        </p:txBody>
      </p:sp>
      <p:sp>
        <p:nvSpPr>
          <p:cNvPr id="3" name="Text Placeholder 2">
            <a:extLst>
              <a:ext uri="{FF2B5EF4-FFF2-40B4-BE49-F238E27FC236}">
                <a16:creationId xmlns:a16="http://schemas.microsoft.com/office/drawing/2014/main" id="{8B4A6B70-0FFE-B16E-219B-CB7AD29AB22B}"/>
              </a:ext>
            </a:extLst>
          </p:cNvPr>
          <p:cNvSpPr>
            <a:spLocks noGrp="1"/>
          </p:cNvSpPr>
          <p:nvPr>
            <p:ph type="body" sz="quarter" idx="14"/>
          </p:nvPr>
        </p:nvSpPr>
        <p:spPr/>
        <p:txBody>
          <a:bodyPr>
            <a:normAutofit lnSpcReduction="10000"/>
          </a:bodyPr>
          <a:lstStyle/>
          <a:p>
            <a:r>
              <a:rPr lang="en-US" sz="2800" dirty="0"/>
              <a:t>Access Narcan – That’s it!</a:t>
            </a:r>
          </a:p>
        </p:txBody>
      </p:sp>
    </p:spTree>
    <p:extLst>
      <p:ext uri="{BB962C8B-B14F-4D97-AF65-F5344CB8AC3E}">
        <p14:creationId xmlns:p14="http://schemas.microsoft.com/office/powerpoint/2010/main" val="122355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95326-59FB-BA4E-91DE-EB49364AA525}"/>
              </a:ext>
            </a:extLst>
          </p:cNvPr>
          <p:cNvSpPr>
            <a:spLocks noGrp="1"/>
          </p:cNvSpPr>
          <p:nvPr>
            <p:ph type="body" sz="quarter" idx="13"/>
          </p:nvPr>
        </p:nvSpPr>
        <p:spPr>
          <a:xfrm>
            <a:off x="-1" y="2011680"/>
            <a:ext cx="6753341" cy="3927158"/>
          </a:xfrm>
        </p:spPr>
        <p:txBody>
          <a:bodyPr>
            <a:normAutofit/>
          </a:bodyPr>
          <a:lstStyle/>
          <a:p>
            <a:pPr marL="114300" indent="0">
              <a:buNone/>
            </a:pPr>
            <a:r>
              <a:rPr lang="en-US" sz="3200" dirty="0">
                <a:solidFill>
                  <a:schemeClr val="tx1"/>
                </a:solidFill>
                <a:latin typeface="+mn-lt"/>
              </a:rPr>
              <a:t>For DOPP Questions Contact</a:t>
            </a:r>
          </a:p>
          <a:p>
            <a:pPr marL="114300" indent="0">
              <a:buNone/>
            </a:pPr>
            <a:r>
              <a:rPr lang="en-US" sz="3200" dirty="0">
                <a:solidFill>
                  <a:schemeClr val="tx1"/>
                </a:solidFill>
                <a:latin typeface="+mn-lt"/>
                <a:hlinkClick r:id="rId2">
                  <a:extLst>
                    <a:ext uri="{A12FA001-AC4F-418D-AE19-62706E023703}">
                      <ahyp:hlinkClr xmlns:ahyp="http://schemas.microsoft.com/office/drawing/2018/hyperlinkcolor" val="tx"/>
                    </a:ext>
                  </a:extLst>
                </a:hlinkClick>
              </a:rPr>
              <a:t>DHS.DOPP.Coordinator@Illinois.gov</a:t>
            </a:r>
            <a:endParaRPr lang="en-US" sz="3200" dirty="0">
              <a:solidFill>
                <a:schemeClr val="tx1"/>
              </a:solidFill>
              <a:effectLst/>
              <a:latin typeface="+mn-lt"/>
            </a:endParaRPr>
          </a:p>
          <a:p>
            <a:pPr marL="114300" indent="0">
              <a:buNone/>
            </a:pPr>
            <a:r>
              <a:rPr lang="en-US" sz="3200" dirty="0">
                <a:solidFill>
                  <a:schemeClr val="tx1"/>
                </a:solidFill>
                <a:latin typeface="+mn-lt"/>
              </a:rPr>
              <a:t>For Access Narcan Questions Contact</a:t>
            </a:r>
          </a:p>
          <a:p>
            <a:pPr marL="114300" indent="0">
              <a:buNone/>
            </a:pPr>
            <a:r>
              <a:rPr lang="en-US" sz="3200" b="0" i="0" dirty="0">
                <a:solidFill>
                  <a:schemeClr val="tx1"/>
                </a:solidFill>
                <a:effectLst/>
                <a:latin typeface="+mn-lt"/>
                <a:hlinkClick r:id="rId3">
                  <a:extLst>
                    <a:ext uri="{A12FA001-AC4F-418D-AE19-62706E023703}">
                      <ahyp:hlinkClr xmlns:ahyp="http://schemas.microsoft.com/office/drawing/2018/hyperlinkcolor" val="tx"/>
                    </a:ext>
                  </a:extLst>
                </a:hlinkClick>
              </a:rPr>
              <a:t>Kathleen.Monahan@Illinois.gov</a:t>
            </a:r>
            <a:endParaRPr lang="en-US" sz="3200" b="0" i="0" dirty="0">
              <a:solidFill>
                <a:schemeClr val="tx1"/>
              </a:solidFill>
              <a:effectLst/>
              <a:latin typeface="+mn-lt"/>
            </a:endParaRPr>
          </a:p>
        </p:txBody>
      </p:sp>
    </p:spTree>
    <p:extLst>
      <p:ext uri="{BB962C8B-B14F-4D97-AF65-F5344CB8AC3E}">
        <p14:creationId xmlns:p14="http://schemas.microsoft.com/office/powerpoint/2010/main" val="980119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dirty="0">
                <a:latin typeface="+mn-lt"/>
                <a:cs typeface="Calibri Light"/>
              </a:rPr>
              <a:t>Tools and Resources</a:t>
            </a:r>
          </a:p>
        </p:txBody>
      </p:sp>
      <p:sp>
        <p:nvSpPr>
          <p:cNvPr id="3" name="TextBox 2">
            <a:extLst>
              <a:ext uri="{FF2B5EF4-FFF2-40B4-BE49-F238E27FC236}">
                <a16:creationId xmlns:a16="http://schemas.microsoft.com/office/drawing/2014/main" id="{11293849-7137-B246-05CD-A50CD3B2B3E9}"/>
              </a:ext>
            </a:extLst>
          </p:cNvPr>
          <p:cNvSpPr txBox="1"/>
          <p:nvPr/>
        </p:nvSpPr>
        <p:spPr>
          <a:xfrm>
            <a:off x="1797071" y="1356853"/>
            <a:ext cx="859785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rPr>
              <a:t>For Clinicians: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 action="ppaction://noaction"/>
              </a:rPr>
              <a:t>https://helplineil.org/app/mar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 action="ppaction://noaction"/>
              </a:rPr>
              <a:t>https://cabridge.org/tools/resources/</a:t>
            </a: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rId2"/>
              </a:rPr>
              <a:t>https://pcssnow.org/</a:t>
            </a: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rPr>
              <a:t>For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rId3"/>
              </a:rPr>
              <a:t>https://helplineil.org/app/home</a:t>
            </a: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rPr>
              <a:t>Patient Education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rId4"/>
              </a:rPr>
              <a:t>https://rethinkrecoveryil.com/</a:t>
            </a: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59A65956-AA57-40FA-D2EB-463C97F0B0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2325" y="1356853"/>
            <a:ext cx="3853232" cy="2911086"/>
          </a:xfrm>
          <a:prstGeom prst="rect">
            <a:avLst/>
          </a:prstGeom>
        </p:spPr>
      </p:pic>
      <p:pic>
        <p:nvPicPr>
          <p:cNvPr id="6" name="Picture 5">
            <a:extLst>
              <a:ext uri="{FF2B5EF4-FFF2-40B4-BE49-F238E27FC236}">
                <a16:creationId xmlns:a16="http://schemas.microsoft.com/office/drawing/2014/main" id="{4E466294-44D5-3B52-F331-6FE100EAEB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19020" y="4266380"/>
            <a:ext cx="4571999" cy="1979839"/>
          </a:xfrm>
          <a:prstGeom prst="rect">
            <a:avLst/>
          </a:prstGeom>
        </p:spPr>
      </p:pic>
      <p:pic>
        <p:nvPicPr>
          <p:cNvPr id="7" name="Picture 6">
            <a:extLst>
              <a:ext uri="{FF2B5EF4-FFF2-40B4-BE49-F238E27FC236}">
                <a16:creationId xmlns:a16="http://schemas.microsoft.com/office/drawing/2014/main" id="{E90AB73A-3AD5-8971-6D7E-A1CB8C0794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92825" y="4266379"/>
            <a:ext cx="4326194" cy="1372854"/>
          </a:xfrm>
          <a:prstGeom prst="rect">
            <a:avLst/>
          </a:prstGeom>
        </p:spPr>
      </p:pic>
    </p:spTree>
    <p:extLst>
      <p:ext uri="{BB962C8B-B14F-4D97-AF65-F5344CB8AC3E}">
        <p14:creationId xmlns:p14="http://schemas.microsoft.com/office/powerpoint/2010/main" val="813464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ILPQC Hospital Panel: Drug Overdose Prevention Program Strategies:</a:t>
            </a:r>
          </a:p>
        </p:txBody>
      </p:sp>
      <p:sp>
        <p:nvSpPr>
          <p:cNvPr id="3" name="Subtitle 2"/>
          <p:cNvSpPr>
            <a:spLocks noGrp="1"/>
          </p:cNvSpPr>
          <p:nvPr>
            <p:ph type="subTitle" idx="1"/>
          </p:nvPr>
        </p:nvSpPr>
        <p:spPr/>
        <p:txBody>
          <a:bodyPr/>
          <a:lstStyle/>
          <a:p>
            <a:r>
              <a:rPr lang="en-US" dirty="0"/>
              <a:t>Andrew Fisher, MD, University of Chicago Medical Center</a:t>
            </a:r>
          </a:p>
          <a:p>
            <a:r>
              <a:rPr lang="en-US" dirty="0"/>
              <a:t>Katherine Austman, MD, Gibson Area Hospital</a:t>
            </a:r>
          </a:p>
        </p:txBody>
      </p:sp>
    </p:spTree>
    <p:extLst>
      <p:ext uri="{BB962C8B-B14F-4D97-AF65-F5344CB8AC3E}">
        <p14:creationId xmlns:p14="http://schemas.microsoft.com/office/powerpoint/2010/main" val="3156802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549400" y="54216"/>
            <a:ext cx="756550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fontAlgn="base">
              <a:spcBef>
                <a:spcPct val="0"/>
              </a:spcBef>
              <a:spcAft>
                <a:spcPct val="0"/>
              </a:spcAft>
              <a:defRPr/>
            </a:pPr>
            <a:r>
              <a:rPr lang="en-US" altLang="en-US" sz="3600" dirty="0">
                <a:solidFill>
                  <a:srgbClr val="1C498B"/>
                </a:solidFill>
                <a:latin typeface="+mj-lt"/>
                <a:ea typeface="Lato Medium" panose="020F0502020204030203" pitchFamily="34" charset="0"/>
                <a:cs typeface="Lato Medium" panose="020F0502020204030203" pitchFamily="34" charset="0"/>
              </a:rPr>
              <a:t>Why we do this hard work… </a:t>
            </a:r>
          </a:p>
          <a:p>
            <a:pPr fontAlgn="base">
              <a:spcBef>
                <a:spcPct val="0"/>
              </a:spcBef>
              <a:spcAft>
                <a:spcPct val="0"/>
              </a:spcAft>
              <a:defRPr/>
            </a:pPr>
            <a:r>
              <a:rPr lang="en-US" altLang="en-US" sz="3600" dirty="0">
                <a:solidFill>
                  <a:srgbClr val="1C498B"/>
                </a:solidFill>
                <a:latin typeface="+mj-lt"/>
                <a:ea typeface="Lato Medium" panose="020F0502020204030203" pitchFamily="34" charset="0"/>
                <a:cs typeface="Lato Medium" panose="020F0502020204030203" pitchFamily="34" charset="0"/>
              </a:rPr>
              <a:t>women are losing their lives to OUD</a:t>
            </a:r>
          </a:p>
        </p:txBody>
      </p:sp>
      <p:sp>
        <p:nvSpPr>
          <p:cNvPr id="2" name="TextBox 1"/>
          <p:cNvSpPr txBox="1"/>
          <p:nvPr/>
        </p:nvSpPr>
        <p:spPr>
          <a:xfrm>
            <a:off x="3757598" y="4876800"/>
            <a:ext cx="5617756"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eaLnBrk="0" fontAlgn="base" hangingPunct="0">
              <a:spcBef>
                <a:spcPct val="0"/>
              </a:spcBef>
              <a:spcAft>
                <a:spcPct val="0"/>
              </a:spcAft>
              <a:defRPr/>
            </a:pPr>
            <a:r>
              <a:rPr lang="en-US" sz="2000" dirty="0">
                <a:solidFill>
                  <a:prstClr val="black"/>
                </a:solidFill>
                <a:latin typeface="Calibri"/>
              </a:rPr>
              <a:t>OUD is a life threatening medical condition</a:t>
            </a:r>
          </a:p>
          <a:p>
            <a:pPr eaLnBrk="0" fontAlgn="base" hangingPunct="0">
              <a:spcBef>
                <a:spcPct val="0"/>
              </a:spcBef>
              <a:spcAft>
                <a:spcPct val="0"/>
              </a:spcAft>
              <a:defRPr/>
            </a:pPr>
            <a:r>
              <a:rPr lang="en-US" sz="2000" dirty="0">
                <a:solidFill>
                  <a:prstClr val="black"/>
                </a:solidFill>
                <a:latin typeface="Calibri"/>
              </a:rPr>
              <a:t>Screening and linking pregnant patients with OUD to treatment/services</a:t>
            </a:r>
          </a:p>
          <a:p>
            <a:pPr marL="285750" indent="-285750" eaLnBrk="0" fontAlgn="base" hangingPunct="0">
              <a:spcBef>
                <a:spcPct val="0"/>
              </a:spcBef>
              <a:spcAft>
                <a:spcPct val="0"/>
              </a:spcAft>
              <a:buFont typeface="Arial" panose="020B0604020202020204" pitchFamily="34" charset="0"/>
              <a:buChar char="•"/>
              <a:defRPr/>
            </a:pPr>
            <a:r>
              <a:rPr lang="en-US" sz="2000" dirty="0">
                <a:solidFill>
                  <a:prstClr val="black"/>
                </a:solidFill>
                <a:latin typeface="Calibri"/>
              </a:rPr>
              <a:t>Reduces overdose deaths for moms</a:t>
            </a:r>
          </a:p>
          <a:p>
            <a:pPr marL="285750" indent="-285750" eaLnBrk="0" fontAlgn="base" hangingPunct="0">
              <a:spcBef>
                <a:spcPct val="0"/>
              </a:spcBef>
              <a:spcAft>
                <a:spcPct val="0"/>
              </a:spcAft>
              <a:buFont typeface="Arial" panose="020B0604020202020204" pitchFamily="34" charset="0"/>
              <a:buChar char="•"/>
              <a:defRPr/>
            </a:pPr>
            <a:r>
              <a:rPr lang="en-US" sz="2000" dirty="0">
                <a:solidFill>
                  <a:prstClr val="black"/>
                </a:solidFill>
                <a:latin typeface="Calibri"/>
              </a:rPr>
              <a:t>Improves pregnancy outcomes</a:t>
            </a:r>
          </a:p>
          <a:p>
            <a:pPr marL="285750" indent="-285750" eaLnBrk="0" fontAlgn="base" hangingPunct="0">
              <a:spcBef>
                <a:spcPct val="0"/>
              </a:spcBef>
              <a:spcAft>
                <a:spcPct val="0"/>
              </a:spcAft>
              <a:buFont typeface="Arial" panose="020B0604020202020204" pitchFamily="34" charset="0"/>
              <a:buChar char="•"/>
              <a:defRPr/>
            </a:pPr>
            <a:r>
              <a:rPr lang="en-US" sz="2000" dirty="0">
                <a:solidFill>
                  <a:prstClr val="black"/>
                </a:solidFill>
                <a:latin typeface="Calibri"/>
              </a:rPr>
              <a:t>Increases # parent/baby </a:t>
            </a:r>
            <a:r>
              <a:rPr lang="en-US" sz="2000" dirty="0" err="1">
                <a:solidFill>
                  <a:prstClr val="black"/>
                </a:solidFill>
                <a:latin typeface="Calibri"/>
              </a:rPr>
              <a:t>diads</a:t>
            </a:r>
            <a:r>
              <a:rPr lang="en-US" sz="2000" dirty="0">
                <a:solidFill>
                  <a:prstClr val="black"/>
                </a:solidFill>
                <a:latin typeface="Calibri"/>
              </a:rPr>
              <a:t> staying together</a:t>
            </a:r>
          </a:p>
        </p:txBody>
      </p:sp>
      <p:pic>
        <p:nvPicPr>
          <p:cNvPr id="1026" name="Picture 2" descr="Image result for madelyn ellen linsenmei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3582" y="1550822"/>
            <a:ext cx="2971800" cy="28687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4355068"/>
            <a:ext cx="2460926" cy="369332"/>
          </a:xfrm>
          <a:prstGeom prst="rect">
            <a:avLst/>
          </a:prstGeom>
          <a:noFill/>
        </p:spPr>
        <p:txBody>
          <a:bodyPr wrap="square" rtlCol="0">
            <a:spAutoFit/>
          </a:bodyPr>
          <a:lstStyle/>
          <a:p>
            <a:pPr eaLnBrk="0" fontAlgn="base" hangingPunct="0">
              <a:spcBef>
                <a:spcPct val="0"/>
              </a:spcBef>
              <a:spcAft>
                <a:spcPct val="0"/>
              </a:spcAft>
              <a:defRPr/>
            </a:pPr>
            <a:r>
              <a:rPr lang="en-US" sz="900" dirty="0">
                <a:solidFill>
                  <a:prstClr val="black"/>
                </a:solidFill>
                <a:latin typeface="Arial" pitchFamily="34" charset="0"/>
                <a:ea typeface="MS PGothic" pitchFamily="34" charset="-128"/>
              </a:rPr>
              <a:t>The Burlington Free Press on Oct. 14, 2018</a:t>
            </a:r>
          </a:p>
          <a:p>
            <a:pPr eaLnBrk="0" fontAlgn="base" hangingPunct="0">
              <a:spcBef>
                <a:spcPct val="0"/>
              </a:spcBef>
              <a:spcAft>
                <a:spcPct val="0"/>
              </a:spcAft>
              <a:defRPr/>
            </a:pPr>
            <a:r>
              <a:rPr lang="en-US" sz="900" dirty="0">
                <a:solidFill>
                  <a:prstClr val="black"/>
                </a:solidFill>
                <a:latin typeface="Arial" pitchFamily="34" charset="0"/>
                <a:ea typeface="MS PGothic" pitchFamily="34" charset="-128"/>
              </a:rPr>
              <a:t>Photo Legacy.com</a:t>
            </a:r>
          </a:p>
        </p:txBody>
      </p:sp>
      <p:sp>
        <p:nvSpPr>
          <p:cNvPr id="9" name="TextBox 8"/>
          <p:cNvSpPr txBox="1"/>
          <p:nvPr/>
        </p:nvSpPr>
        <p:spPr>
          <a:xfrm>
            <a:off x="6508275" y="4278868"/>
            <a:ext cx="3442677" cy="369332"/>
          </a:xfrm>
          <a:prstGeom prst="rect">
            <a:avLst/>
          </a:prstGeom>
          <a:noFill/>
        </p:spPr>
        <p:txBody>
          <a:bodyPr wrap="square" rtlCol="0">
            <a:spAutoFit/>
          </a:bodyPr>
          <a:lstStyle/>
          <a:p>
            <a:pPr eaLnBrk="0" fontAlgn="base" hangingPunct="0">
              <a:spcBef>
                <a:spcPct val="0"/>
              </a:spcBef>
              <a:spcAft>
                <a:spcPct val="0"/>
              </a:spcAft>
              <a:defRPr/>
            </a:pPr>
            <a:r>
              <a:rPr lang="en-US" sz="900" dirty="0">
                <a:solidFill>
                  <a:prstClr val="black"/>
                </a:solidFill>
                <a:latin typeface="Arial" pitchFamily="34" charset="0"/>
                <a:ea typeface="MS PGothic" pitchFamily="34" charset="-128"/>
              </a:rPr>
              <a:t>Daily News Philly.com on February 17, 2019</a:t>
            </a:r>
          </a:p>
          <a:p>
            <a:pPr eaLnBrk="0" fontAlgn="base" hangingPunct="0">
              <a:spcBef>
                <a:spcPct val="0"/>
              </a:spcBef>
              <a:spcAft>
                <a:spcPct val="0"/>
              </a:spcAft>
              <a:defRPr/>
            </a:pPr>
            <a:r>
              <a:rPr lang="en-US" sz="900" dirty="0">
                <a:solidFill>
                  <a:prstClr val="black"/>
                </a:solidFill>
                <a:latin typeface="Arial" pitchFamily="34" charset="0"/>
                <a:ea typeface="MS PGothic" pitchFamily="34" charset="-128"/>
              </a:rPr>
              <a:t>Photo Pendleton Candles Obituary Service on Facebook.com</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4601" y="1898171"/>
            <a:ext cx="3149599" cy="2362199"/>
          </a:xfrm>
          <a:prstGeom prst="ellipse">
            <a:avLst/>
          </a:prstGeom>
          <a:ln>
            <a:noFill/>
          </a:ln>
          <a:effectLst>
            <a:softEdge rad="112500"/>
          </a:effectLst>
        </p:spPr>
      </p:pic>
      <p:sp>
        <p:nvSpPr>
          <p:cNvPr id="3" name="TextBox 2"/>
          <p:cNvSpPr txBox="1"/>
          <p:nvPr/>
        </p:nvSpPr>
        <p:spPr>
          <a:xfrm>
            <a:off x="1676400" y="2089632"/>
            <a:ext cx="214701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eaLnBrk="0" fontAlgn="base" hangingPunct="0">
              <a:spcBef>
                <a:spcPct val="0"/>
              </a:spcBef>
              <a:spcAft>
                <a:spcPct val="0"/>
              </a:spcAft>
            </a:pPr>
            <a:r>
              <a:rPr lang="en-US" dirty="0">
                <a:solidFill>
                  <a:prstClr val="black"/>
                </a:solidFill>
                <a:latin typeface="Calibri"/>
              </a:rPr>
              <a:t>Madelyn </a:t>
            </a:r>
            <a:r>
              <a:rPr lang="en-US" dirty="0" err="1">
                <a:solidFill>
                  <a:prstClr val="black"/>
                </a:solidFill>
                <a:latin typeface="Calibri"/>
              </a:rPr>
              <a:t>Linsenmeir</a:t>
            </a:r>
            <a:endParaRPr lang="en-US" dirty="0">
              <a:solidFill>
                <a:prstClr val="black"/>
              </a:solidFill>
              <a:latin typeface="Calibri"/>
            </a:endParaRPr>
          </a:p>
          <a:p>
            <a:pPr eaLnBrk="0" fontAlgn="base" hangingPunct="0">
              <a:spcBef>
                <a:spcPct val="0"/>
              </a:spcBef>
              <a:spcAft>
                <a:spcPct val="0"/>
              </a:spcAft>
            </a:pPr>
            <a:r>
              <a:rPr lang="en-US" dirty="0">
                <a:solidFill>
                  <a:prstClr val="black"/>
                </a:solidFill>
                <a:latin typeface="Calibri"/>
              </a:rPr>
              <a:t>1988 to 2018</a:t>
            </a:r>
          </a:p>
        </p:txBody>
      </p:sp>
      <p:sp>
        <p:nvSpPr>
          <p:cNvPr id="10" name="TextBox 9"/>
          <p:cNvSpPr txBox="1"/>
          <p:nvPr/>
        </p:nvSpPr>
        <p:spPr>
          <a:xfrm>
            <a:off x="8458200" y="2010371"/>
            <a:ext cx="155083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eaLnBrk="0" fontAlgn="base" hangingPunct="0">
              <a:spcBef>
                <a:spcPct val="0"/>
              </a:spcBef>
              <a:spcAft>
                <a:spcPct val="0"/>
              </a:spcAft>
            </a:pPr>
            <a:r>
              <a:rPr lang="en-US" dirty="0">
                <a:solidFill>
                  <a:prstClr val="black"/>
                </a:solidFill>
                <a:latin typeface="Calibri"/>
              </a:rPr>
              <a:t>Anaya Rivers</a:t>
            </a:r>
          </a:p>
          <a:p>
            <a:pPr eaLnBrk="0" fontAlgn="base" hangingPunct="0">
              <a:spcBef>
                <a:spcPct val="0"/>
              </a:spcBef>
              <a:spcAft>
                <a:spcPct val="0"/>
              </a:spcAft>
            </a:pPr>
            <a:r>
              <a:rPr lang="en-US" dirty="0">
                <a:solidFill>
                  <a:prstClr val="black"/>
                </a:solidFill>
                <a:latin typeface="Calibri"/>
              </a:rPr>
              <a:t>1994 to 2019</a:t>
            </a:r>
          </a:p>
        </p:txBody>
      </p:sp>
    </p:spTree>
    <p:extLst>
      <p:ext uri="{BB962C8B-B14F-4D97-AF65-F5344CB8AC3E}">
        <p14:creationId xmlns:p14="http://schemas.microsoft.com/office/powerpoint/2010/main" val="60894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45BC-018B-0D4C-948E-736CFF3350F3}"/>
              </a:ext>
            </a:extLst>
          </p:cNvPr>
          <p:cNvSpPr>
            <a:spLocks noGrp="1"/>
          </p:cNvSpPr>
          <p:nvPr>
            <p:ph type="title"/>
          </p:nvPr>
        </p:nvSpPr>
        <p:spPr>
          <a:xfrm>
            <a:off x="5248294" y="538239"/>
            <a:ext cx="5047225" cy="780024"/>
          </a:xfrm>
        </p:spPr>
        <p:txBody>
          <a:bodyPr anchor="b">
            <a:normAutofit fontScale="90000"/>
          </a:bodyPr>
          <a:lstStyle/>
          <a:p>
            <a:r>
              <a:rPr lang="en-US" altLang="en-US" b="1" dirty="0">
                <a:solidFill>
                  <a:srgbClr val="950000"/>
                </a:solidFill>
              </a:rPr>
              <a:t>UCM OB DOPP Update</a:t>
            </a:r>
          </a:p>
        </p:txBody>
      </p:sp>
      <p:graphicFrame>
        <p:nvGraphicFramePr>
          <p:cNvPr id="9" name="Content Placeholder 2">
            <a:extLst>
              <a:ext uri="{FF2B5EF4-FFF2-40B4-BE49-F238E27FC236}">
                <a16:creationId xmlns:a16="http://schemas.microsoft.com/office/drawing/2014/main" id="{BC91FF72-5023-C991-2DED-FB48EDD66931}"/>
              </a:ext>
            </a:extLst>
          </p:cNvPr>
          <p:cNvGraphicFramePr>
            <a:graphicFrameLocks noGrp="1"/>
          </p:cNvGraphicFramePr>
          <p:nvPr>
            <p:ph idx="1"/>
            <p:extLst/>
          </p:nvPr>
        </p:nvGraphicFramePr>
        <p:xfrm>
          <a:off x="1565755" y="2612627"/>
          <a:ext cx="10132568"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 indoor&#10;&#10;Description automatically generated">
            <a:extLst>
              <a:ext uri="{FF2B5EF4-FFF2-40B4-BE49-F238E27FC236}">
                <a16:creationId xmlns:a16="http://schemas.microsoft.com/office/drawing/2014/main" id="{9D46D870-AD30-2B54-F1B8-2A21C8EE1B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3557392" cy="2668043"/>
          </a:xfrm>
          <a:prstGeom prst="rect">
            <a:avLst/>
          </a:prstGeom>
        </p:spPr>
      </p:pic>
      <p:sp>
        <p:nvSpPr>
          <p:cNvPr id="6" name="Rectangle 7">
            <a:extLst>
              <a:ext uri="{FF2B5EF4-FFF2-40B4-BE49-F238E27FC236}">
                <a16:creationId xmlns:a16="http://schemas.microsoft.com/office/drawing/2014/main" id="{D6420B21-4C46-8A05-F068-5E9C36F87682}"/>
              </a:ext>
            </a:extLst>
          </p:cNvPr>
          <p:cNvSpPr>
            <a:spLocks noChangeArrowheads="1"/>
          </p:cNvSpPr>
          <p:nvPr/>
        </p:nvSpPr>
        <p:spPr bwMode="auto">
          <a:xfrm>
            <a:off x="6313519" y="1291750"/>
            <a:ext cx="2916773" cy="3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pitchFamily="2" charset="0"/>
              <a:buChar char="•"/>
              <a:defRPr sz="2000">
                <a:solidFill>
                  <a:srgbClr val="131313"/>
                </a:solidFill>
                <a:latin typeface="Verdana" panose="020B0604030504040204" pitchFamily="34" charset="0"/>
                <a:ea typeface="Osaka" pitchFamily="-111" charset="-128"/>
              </a:defRPr>
            </a:lvl1pPr>
            <a:lvl2pPr marL="37931725" indent="-37474525">
              <a:spcBef>
                <a:spcPct val="20000"/>
              </a:spcBef>
              <a:buFont typeface="Times" pitchFamily="2" charset="0"/>
              <a:buChar char="•"/>
              <a:defRPr sz="1600">
                <a:solidFill>
                  <a:srgbClr val="131313"/>
                </a:solidFill>
                <a:latin typeface="Verdana" panose="020B0604030504040204" pitchFamily="34" charset="0"/>
                <a:ea typeface="Osaka" pitchFamily="-111" charset="-128"/>
              </a:defRPr>
            </a:lvl2pPr>
            <a:lvl3pPr marL="1143000" indent="-228600">
              <a:spcBef>
                <a:spcPct val="20000"/>
              </a:spcBef>
              <a:buFont typeface="Times" pitchFamily="2" charset="0"/>
              <a:buChar char="•"/>
              <a:defRPr sz="1600">
                <a:solidFill>
                  <a:srgbClr val="131313"/>
                </a:solidFill>
                <a:latin typeface="Verdana" panose="020B0604030504040204" pitchFamily="34" charset="0"/>
                <a:ea typeface="Osaka" pitchFamily="-111" charset="-128"/>
              </a:defRPr>
            </a:lvl3pPr>
            <a:lvl4pPr marL="1600200" indent="-228600">
              <a:spcBef>
                <a:spcPct val="20000"/>
              </a:spcBef>
              <a:buFont typeface="Times" pitchFamily="2" charset="0"/>
              <a:buChar char="•"/>
              <a:defRPr sz="1600">
                <a:solidFill>
                  <a:srgbClr val="131313"/>
                </a:solidFill>
                <a:latin typeface="Verdana" panose="020B0604030504040204" pitchFamily="34" charset="0"/>
                <a:ea typeface="Osaka" pitchFamily="-111" charset="-128"/>
              </a:defRPr>
            </a:lvl4pPr>
            <a:lvl5pPr marL="2057400" indent="-228600">
              <a:spcBef>
                <a:spcPct val="20000"/>
              </a:spcBef>
              <a:buFont typeface="Times" pitchFamily="2" charset="0"/>
              <a:buChar char="•"/>
              <a:defRPr sz="1600">
                <a:solidFill>
                  <a:srgbClr val="131313"/>
                </a:solidFill>
                <a:latin typeface="Verdana" panose="020B0604030504040204" pitchFamily="34" charset="0"/>
                <a:ea typeface="Osaka" pitchFamily="-111" charset="-128"/>
              </a:defRPr>
            </a:lvl5pPr>
            <a:lvl6pPr marL="25146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6pPr>
            <a:lvl7pPr marL="29718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7pPr>
            <a:lvl8pPr marL="34290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8pPr>
            <a:lvl9pPr marL="38862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Osaka" pitchFamily="-111" charset="-128"/>
                <a:cs typeface="+mn-cs"/>
              </a:rPr>
              <a:t>Andrew Fisher, MD MBE</a:t>
            </a:r>
          </a:p>
        </p:txBody>
      </p:sp>
      <p:sp>
        <p:nvSpPr>
          <p:cNvPr id="7" name="Rectangle 7">
            <a:extLst>
              <a:ext uri="{FF2B5EF4-FFF2-40B4-BE49-F238E27FC236}">
                <a16:creationId xmlns:a16="http://schemas.microsoft.com/office/drawing/2014/main" id="{364FA0D1-D0F6-8932-10E5-388A9ECFDD3F}"/>
              </a:ext>
            </a:extLst>
          </p:cNvPr>
          <p:cNvSpPr>
            <a:spLocks noChangeArrowheads="1"/>
          </p:cNvSpPr>
          <p:nvPr/>
        </p:nvSpPr>
        <p:spPr bwMode="auto">
          <a:xfrm>
            <a:off x="5676912" y="1627003"/>
            <a:ext cx="4189988" cy="58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pitchFamily="2" charset="0"/>
              <a:buChar char="•"/>
              <a:defRPr sz="2000">
                <a:solidFill>
                  <a:srgbClr val="131313"/>
                </a:solidFill>
                <a:latin typeface="Verdana" panose="020B0604030504040204" pitchFamily="34" charset="0"/>
                <a:ea typeface="Osaka" pitchFamily="-111" charset="-128"/>
              </a:defRPr>
            </a:lvl1pPr>
            <a:lvl2pPr marL="37931725" indent="-37474525">
              <a:spcBef>
                <a:spcPct val="20000"/>
              </a:spcBef>
              <a:buFont typeface="Times" pitchFamily="2" charset="0"/>
              <a:buChar char="•"/>
              <a:defRPr sz="1600">
                <a:solidFill>
                  <a:srgbClr val="131313"/>
                </a:solidFill>
                <a:latin typeface="Verdana" panose="020B0604030504040204" pitchFamily="34" charset="0"/>
                <a:ea typeface="Osaka" pitchFamily="-111" charset="-128"/>
              </a:defRPr>
            </a:lvl2pPr>
            <a:lvl3pPr marL="1143000" indent="-228600">
              <a:spcBef>
                <a:spcPct val="20000"/>
              </a:spcBef>
              <a:buFont typeface="Times" pitchFamily="2" charset="0"/>
              <a:buChar char="•"/>
              <a:defRPr sz="1600">
                <a:solidFill>
                  <a:srgbClr val="131313"/>
                </a:solidFill>
                <a:latin typeface="Verdana" panose="020B0604030504040204" pitchFamily="34" charset="0"/>
                <a:ea typeface="Osaka" pitchFamily="-111" charset="-128"/>
              </a:defRPr>
            </a:lvl3pPr>
            <a:lvl4pPr marL="1600200" indent="-228600">
              <a:spcBef>
                <a:spcPct val="20000"/>
              </a:spcBef>
              <a:buFont typeface="Times" pitchFamily="2" charset="0"/>
              <a:buChar char="•"/>
              <a:defRPr sz="1600">
                <a:solidFill>
                  <a:srgbClr val="131313"/>
                </a:solidFill>
                <a:latin typeface="Verdana" panose="020B0604030504040204" pitchFamily="34" charset="0"/>
                <a:ea typeface="Osaka" pitchFamily="-111" charset="-128"/>
              </a:defRPr>
            </a:lvl4pPr>
            <a:lvl5pPr marL="2057400" indent="-228600">
              <a:spcBef>
                <a:spcPct val="20000"/>
              </a:spcBef>
              <a:buFont typeface="Times" pitchFamily="2" charset="0"/>
              <a:buChar char="•"/>
              <a:defRPr sz="1600">
                <a:solidFill>
                  <a:srgbClr val="131313"/>
                </a:solidFill>
                <a:latin typeface="Verdana" panose="020B0604030504040204" pitchFamily="34" charset="0"/>
                <a:ea typeface="Osaka" pitchFamily="-111" charset="-128"/>
              </a:defRPr>
            </a:lvl5pPr>
            <a:lvl6pPr marL="25146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6pPr>
            <a:lvl7pPr marL="29718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7pPr>
            <a:lvl8pPr marL="34290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8pPr>
            <a:lvl9pPr marL="3886200" indent="-228600" eaLnBrk="0" fontAlgn="base" hangingPunct="0">
              <a:spcBef>
                <a:spcPct val="20000"/>
              </a:spcBef>
              <a:spcAft>
                <a:spcPct val="0"/>
              </a:spcAft>
              <a:buFont typeface="Times" pitchFamily="2" charset="0"/>
              <a:buChar char="•"/>
              <a:defRPr sz="1600">
                <a:solidFill>
                  <a:srgbClr val="131313"/>
                </a:solidFill>
                <a:latin typeface="Verdana" panose="020B0604030504040204" pitchFamily="34" charset="0"/>
                <a:ea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 typeface="Times" pitchFamily="2" charset="0"/>
              <a:buNone/>
              <a:tabLst/>
              <a:defRPr/>
            </a:pPr>
            <a:r>
              <a:rPr kumimoji="0" lang="en-US" altLang="en-US" sz="1200" b="0" i="0" u="none" strike="noStrike" kern="1200" cap="none" spc="0" normalizeH="0" baseline="0" noProof="0" dirty="0">
                <a:ln>
                  <a:noFill/>
                </a:ln>
                <a:solidFill>
                  <a:prstClr val="black"/>
                </a:solidFill>
                <a:effectLst/>
                <a:uLnTx/>
                <a:uFillTx/>
                <a:latin typeface="Verdana" panose="020B0604030504040204" pitchFamily="34" charset="0"/>
                <a:ea typeface="Osaka" pitchFamily="-111" charset="-128"/>
                <a:cs typeface="+mn-cs"/>
              </a:rPr>
              <a:t>Section of General Obstetrics &amp; Gynecology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Verdana" panose="020B0604030504040204" pitchFamily="34" charset="0"/>
                <a:ea typeface="Osaka" pitchFamily="-111" charset="-128"/>
                <a:cs typeface="+mn-cs"/>
              </a:rPr>
              <a:t>University of Chicago Medicine</a:t>
            </a:r>
          </a:p>
        </p:txBody>
      </p:sp>
      <p:sp>
        <p:nvSpPr>
          <p:cNvPr id="4" name="Oval 3">
            <a:extLst>
              <a:ext uri="{FF2B5EF4-FFF2-40B4-BE49-F238E27FC236}">
                <a16:creationId xmlns:a16="http://schemas.microsoft.com/office/drawing/2014/main" id="{C304D94F-C474-A06E-7DE8-2C6AE6974894}"/>
              </a:ext>
            </a:extLst>
          </p:cNvPr>
          <p:cNvSpPr/>
          <p:nvPr/>
        </p:nvSpPr>
        <p:spPr>
          <a:xfrm>
            <a:off x="7079201" y="4316187"/>
            <a:ext cx="336209" cy="338919"/>
          </a:xfrm>
          <a:prstGeom prst="ellipse">
            <a:avLst/>
          </a:prstGeom>
          <a:solidFill>
            <a:schemeClr val="bg1"/>
          </a:solidFill>
          <a:ln w="476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839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37727AE-302B-2142-8DDE-18E0C894FD0C}"/>
              </a:ext>
            </a:extLst>
          </p:cNvPr>
          <p:cNvSpPr>
            <a:spLocks noGrp="1"/>
          </p:cNvSpPr>
          <p:nvPr>
            <p:ph idx="1"/>
          </p:nvPr>
        </p:nvSpPr>
        <p:spPr>
          <a:xfrm>
            <a:off x="4380855" y="864296"/>
            <a:ext cx="3427283" cy="5248405"/>
          </a:xfrm>
        </p:spPr>
        <p:txBody>
          <a:bodyPr vert="horz" lIns="91440" tIns="45720" rIns="91440" bIns="45720" rtlCol="0">
            <a:normAutofit/>
          </a:bodyPr>
          <a:lstStyle/>
          <a:p>
            <a:pPr marL="0" indent="0">
              <a:buNone/>
              <a:defRPr/>
            </a:pPr>
            <a:r>
              <a:rPr lang="en-US" altLang="en-US" sz="1800" b="1" dirty="0"/>
              <a:t>Outpatient</a:t>
            </a:r>
          </a:p>
          <a:p>
            <a:pPr>
              <a:defRPr/>
            </a:pPr>
            <a:r>
              <a:rPr lang="en-US" altLang="en-US" sz="1200" dirty="0"/>
              <a:t>Reporting/Managing – OB Lead + Director of Ambulatory Operations</a:t>
            </a:r>
          </a:p>
          <a:p>
            <a:pPr>
              <a:defRPr/>
            </a:pPr>
            <a:r>
              <a:rPr lang="en-US" altLang="en-US" sz="1200" dirty="0"/>
              <a:t>Access/Storage: Manager office (8-5 M-F)</a:t>
            </a:r>
          </a:p>
          <a:p>
            <a:pPr>
              <a:defRPr/>
            </a:pPr>
            <a:r>
              <a:rPr lang="en-US" altLang="en-US" sz="1200" dirty="0"/>
              <a:t>Education/Awareness:</a:t>
            </a:r>
          </a:p>
          <a:p>
            <a:pPr lvl="1">
              <a:defRPr/>
            </a:pPr>
            <a:r>
              <a:rPr lang="en-US" altLang="en-US" sz="1200" dirty="0"/>
              <a:t>Bi-annual resident/RN training</a:t>
            </a:r>
          </a:p>
          <a:p>
            <a:pPr lvl="1">
              <a:defRPr/>
            </a:pPr>
            <a:r>
              <a:rPr lang="en-US" altLang="en-US" sz="1200" dirty="0"/>
              <a:t>Office signage</a:t>
            </a:r>
          </a:p>
          <a:p>
            <a:pPr lvl="1">
              <a:defRPr/>
            </a:pPr>
            <a:r>
              <a:rPr lang="en-US" altLang="en-US" sz="1200" dirty="0"/>
              <a:t>Expand to patient rooms</a:t>
            </a:r>
          </a:p>
          <a:p>
            <a:pPr>
              <a:defRPr/>
            </a:pPr>
            <a:r>
              <a:rPr lang="en-US" altLang="en-US" sz="1200" dirty="0"/>
              <a:t>Workflow/Quality</a:t>
            </a:r>
          </a:p>
          <a:p>
            <a:pPr lvl="1">
              <a:defRPr/>
            </a:pPr>
            <a:r>
              <a:rPr lang="en-US" altLang="en-US" sz="1200" dirty="0"/>
              <a:t>MNO Sustainability/Screening</a:t>
            </a:r>
          </a:p>
          <a:p>
            <a:pPr lvl="1">
              <a:defRPr/>
            </a:pPr>
            <a:r>
              <a:rPr lang="en-US" altLang="en-US" sz="1200" dirty="0"/>
              <a:t>Weekly EPIC Report (+5P)</a:t>
            </a:r>
          </a:p>
          <a:p>
            <a:pPr lvl="1">
              <a:defRPr/>
            </a:pPr>
            <a:r>
              <a:rPr lang="en-US" altLang="en-US" sz="1200" dirty="0"/>
              <a:t>EPIC Dot/</a:t>
            </a:r>
            <a:r>
              <a:rPr lang="en-US" altLang="en-US" sz="1200" dirty="0" err="1"/>
              <a:t>Smartphrases</a:t>
            </a:r>
            <a:endParaRPr lang="en-US" altLang="en-US" sz="1200" dirty="0"/>
          </a:p>
          <a:p>
            <a:pPr lvl="3">
              <a:defRPr/>
            </a:pPr>
            <a:r>
              <a:rPr lang="en-US" altLang="en-US" sz="1200" dirty="0"/>
              <a:t>SBIRT w/ Narcan prompt</a:t>
            </a:r>
          </a:p>
          <a:p>
            <a:pPr lvl="3">
              <a:defRPr/>
            </a:pPr>
            <a:r>
              <a:rPr lang="en-US" altLang="en-US" sz="1200" dirty="0"/>
              <a:t>Narcan patient instructions/dispensing documentation</a:t>
            </a:r>
          </a:p>
        </p:txBody>
      </p:sp>
      <p:sp>
        <p:nvSpPr>
          <p:cNvPr id="6" name="Title 1">
            <a:extLst>
              <a:ext uri="{FF2B5EF4-FFF2-40B4-BE49-F238E27FC236}">
                <a16:creationId xmlns:a16="http://schemas.microsoft.com/office/drawing/2014/main" id="{541B1323-2637-C1FC-C7CC-4029F24A4BAA}"/>
              </a:ext>
            </a:extLst>
          </p:cNvPr>
          <p:cNvSpPr txBox="1">
            <a:spLocks/>
          </p:cNvSpPr>
          <p:nvPr/>
        </p:nvSpPr>
        <p:spPr>
          <a:xfrm>
            <a:off x="542695" y="1877427"/>
            <a:ext cx="2899189" cy="21824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Calibri Light" panose="020F0302020204030204"/>
                <a:ea typeface="+mj-ea"/>
                <a:cs typeface="+mj-cs"/>
              </a:rPr>
              <a:t>UCM OB DOPP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altLang="en-US" sz="36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Calibri Light" panose="020F0302020204030204"/>
                <a:ea typeface="+mj-ea"/>
                <a:cs typeface="+mj-cs"/>
              </a:rPr>
              <a:t>Infrastructure</a:t>
            </a:r>
          </a:p>
        </p:txBody>
      </p:sp>
      <p:cxnSp>
        <p:nvCxnSpPr>
          <p:cNvPr id="19" name="Straight Connector 1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B2931981-B4D5-83D2-FAD0-ABBA8FDE5E30}"/>
              </a:ext>
            </a:extLst>
          </p:cNvPr>
          <p:cNvSpPr txBox="1">
            <a:spLocks/>
          </p:cNvSpPr>
          <p:nvPr/>
        </p:nvSpPr>
        <p:spPr>
          <a:xfrm>
            <a:off x="8451604" y="864296"/>
            <a:ext cx="3197701" cy="5248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Inpatient (L&amp;D Triage)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Reporting/Managing – OB Lead + RN </a:t>
            </a:r>
            <a:r>
              <a:rPr kumimoji="0" lang="en-US" alt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Mgr</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/Quality Leads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Access/Storage: 24/7 L&amp;D triage – Charge RN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Education/Awareness: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Bi-annual resident/RN training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RN Desk signage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Expand to triage rooms, work rooms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UCM OUD Team – Hospital-wide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Workflow/Quality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RN Quality Oversight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MNO Sustainability/Screening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Weekly EPIC Report (+5P)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EPIC Dot/</a:t>
            </a:r>
            <a:r>
              <a:rPr kumimoji="0" lang="en-US" alt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Smartphrases</a:t>
            </a: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SBIRT w/ Narcan prompt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Narcan patient instructions/dispensing documentation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EMR Best Practice Advisory (BPA) – Narcan on discharge</a:t>
            </a:r>
          </a:p>
        </p:txBody>
      </p:sp>
    </p:spTree>
    <p:extLst>
      <p:ext uri="{BB962C8B-B14F-4D97-AF65-F5344CB8AC3E}">
        <p14:creationId xmlns:p14="http://schemas.microsoft.com/office/powerpoint/2010/main" val="17900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xEl>
                                              <p:pRg st="14" end="1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1B1323-2637-C1FC-C7CC-4029F24A4BAA}"/>
              </a:ext>
            </a:extLst>
          </p:cNvPr>
          <p:cNvSpPr txBox="1">
            <a:spLocks/>
          </p:cNvSpPr>
          <p:nvPr/>
        </p:nvSpPr>
        <p:spPr>
          <a:xfrm>
            <a:off x="4220301" y="0"/>
            <a:ext cx="3751398"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950000"/>
                </a:solidFill>
                <a:effectLst/>
                <a:uLnTx/>
                <a:uFillTx/>
                <a:latin typeface="Calibri Light" panose="020F0302020204030204"/>
                <a:ea typeface="+mj-ea"/>
                <a:cs typeface="+mj-cs"/>
              </a:rPr>
              <a:t>UCM OB DOPP</a:t>
            </a:r>
          </a:p>
        </p:txBody>
      </p:sp>
      <p:sp>
        <p:nvSpPr>
          <p:cNvPr id="7" name="Content Placeholder 2">
            <a:extLst>
              <a:ext uri="{FF2B5EF4-FFF2-40B4-BE49-F238E27FC236}">
                <a16:creationId xmlns:a16="http://schemas.microsoft.com/office/drawing/2014/main" id="{8137AF4C-0DB5-5B63-67BB-9D08806D4E37}"/>
              </a:ext>
            </a:extLst>
          </p:cNvPr>
          <p:cNvSpPr txBox="1">
            <a:spLocks/>
          </p:cNvSpPr>
          <p:nvPr/>
        </p:nvSpPr>
        <p:spPr>
          <a:xfrm>
            <a:off x="479150" y="1536290"/>
            <a:ext cx="4850078" cy="45644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Successes</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Institutional buy-in</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Nursing-led</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RN/physician/resident engagement</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Challenges</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“Goldfish Effect”</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Disrupting the stigma</a:t>
            </a:r>
          </a:p>
          <a:p>
            <a:pPr marL="685800" marR="0" lvl="1" indent="-228600" algn="l" defTabSz="914400" rtl="0" eaLnBrk="1" fontAlgn="auto" latinLnBrk="0" hangingPunct="1">
              <a:lnSpc>
                <a:spcPct val="90000"/>
              </a:lnSpc>
              <a:spcBef>
                <a:spcPts val="500"/>
              </a:spcBef>
              <a:spcAft>
                <a:spcPts val="0"/>
              </a:spcAft>
              <a:buClrTx/>
              <a:buSzTx/>
              <a:buFont typeface="Times" panose="02020603050405020304" pitchFamily="18"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OB AND Gyn</a:t>
            </a:r>
            <a:endParaRPr kumimoji="0" lang="en-US" alt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0E1AABA6-D83E-9FC4-96C1-FB2342F6C2F6}"/>
              </a:ext>
            </a:extLst>
          </p:cNvPr>
          <p:cNvSpPr txBox="1">
            <a:spLocks/>
          </p:cNvSpPr>
          <p:nvPr/>
        </p:nvSpPr>
        <p:spPr>
          <a:xfrm>
            <a:off x="6955270" y="1536289"/>
            <a:ext cx="4850078" cy="45644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rPr>
              <a:t>Next Steps</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More frequent education</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Improve patient-facing signage in all areas</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Open access in waiting areas/rooms?</a:t>
            </a:r>
          </a:p>
          <a:p>
            <a:pPr marL="685800" marR="0" lvl="1" indent="-228600" algn="l" defTabSz="914400" rtl="0" eaLnBrk="1" fontAlgn="auto" latinLnBrk="0" hangingPunct="1">
              <a:lnSpc>
                <a:spcPct val="90000"/>
              </a:lnSpc>
              <a:spcBef>
                <a:spcPts val="5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Limited by reporting requirements</a:t>
            </a:r>
          </a:p>
          <a:p>
            <a:pPr marL="228600" marR="0" lvl="0" indent="-228600" algn="l" defTabSz="914400" rtl="0" eaLnBrk="1" fontAlgn="auto" latinLnBrk="0" hangingPunct="1">
              <a:lnSpc>
                <a:spcPct val="90000"/>
              </a:lnSpc>
              <a:spcBef>
                <a:spcPts val="1000"/>
              </a:spcBef>
              <a:spcAft>
                <a:spcPts val="0"/>
              </a:spcAft>
              <a:buClrTx/>
              <a:buSzTx/>
              <a:buFont typeface="Times" panose="02020603050405020304" pitchFamily="18"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Quality Improvement Initiatives</a:t>
            </a:r>
          </a:p>
          <a:p>
            <a:pPr marL="685800" marR="0" lvl="1" indent="-228600" algn="l" defTabSz="914400" rtl="0" eaLnBrk="1" fontAlgn="auto" latinLnBrk="0" hangingPunct="1">
              <a:lnSpc>
                <a:spcPct val="90000"/>
              </a:lnSpc>
              <a:spcBef>
                <a:spcPts val="500"/>
              </a:spcBef>
              <a:spcAft>
                <a:spcPts val="0"/>
              </a:spcAft>
              <a:buClrTx/>
              <a:buSzTx/>
              <a:buFont typeface="Times" panose="02020603050405020304" pitchFamily="18"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Improve EMR Best Practice Advisories</a:t>
            </a:r>
          </a:p>
          <a:p>
            <a:pPr marL="685800" marR="0" lvl="1" indent="-228600" algn="l" defTabSz="914400" rtl="0" eaLnBrk="1" fontAlgn="auto" latinLnBrk="0" hangingPunct="1">
              <a:lnSpc>
                <a:spcPct val="90000"/>
              </a:lnSpc>
              <a:spcBef>
                <a:spcPts val="500"/>
              </a:spcBef>
              <a:spcAft>
                <a:spcPts val="0"/>
              </a:spcAft>
              <a:buClrTx/>
              <a:buSzTx/>
              <a:buFont typeface="Times" panose="02020603050405020304" pitchFamily="18"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RN Post-op check workflow</a:t>
            </a:r>
          </a:p>
          <a:p>
            <a:pPr marL="685800" marR="0" lvl="1" indent="-228600" algn="l" defTabSz="914400" rtl="0" eaLnBrk="1" fontAlgn="auto" latinLnBrk="0" hangingPunct="1">
              <a:lnSpc>
                <a:spcPct val="90000"/>
              </a:lnSpc>
              <a:spcBef>
                <a:spcPts val="500"/>
              </a:spcBef>
              <a:spcAft>
                <a:spcPts val="0"/>
              </a:spcAft>
              <a:buClrTx/>
              <a:buSzTx/>
              <a:buFont typeface="Times" panose="02020603050405020304" pitchFamily="18"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Virtual RN/Resident education</a:t>
            </a:r>
          </a:p>
        </p:txBody>
      </p:sp>
      <p:pic>
        <p:nvPicPr>
          <p:cNvPr id="9" name="Picture 8" descr="A person wearing a hat and sunglasses&#10;&#10;Description automatically generated with medium confidence">
            <a:extLst>
              <a:ext uri="{FF2B5EF4-FFF2-40B4-BE49-F238E27FC236}">
                <a16:creationId xmlns:a16="http://schemas.microsoft.com/office/drawing/2014/main" id="{2C943A20-E4CC-949F-7602-40D2CC3920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2431" y="4096013"/>
            <a:ext cx="2101850" cy="2051050"/>
          </a:xfrm>
          <a:prstGeom prst="rect">
            <a:avLst/>
          </a:prstGeom>
        </p:spPr>
      </p:pic>
      <p:pic>
        <p:nvPicPr>
          <p:cNvPr id="11" name="Picture 10" descr="A close-up of a fish&#10;&#10;Description automatically generated">
            <a:extLst>
              <a:ext uri="{FF2B5EF4-FFF2-40B4-BE49-F238E27FC236}">
                <a16:creationId xmlns:a16="http://schemas.microsoft.com/office/drawing/2014/main" id="{085296CF-74E6-87A8-1F4A-B7EA2FDBD8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3872" y="4096013"/>
            <a:ext cx="2168559" cy="2051051"/>
          </a:xfrm>
          <a:prstGeom prst="rect">
            <a:avLst/>
          </a:prstGeom>
        </p:spPr>
      </p:pic>
    </p:spTree>
    <p:extLst>
      <p:ext uri="{BB962C8B-B14F-4D97-AF65-F5344CB8AC3E}">
        <p14:creationId xmlns:p14="http://schemas.microsoft.com/office/powerpoint/2010/main" val="7110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61E6A419-D195-4C36-261C-384F51CEAD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8409" y="0"/>
            <a:ext cx="6415182" cy="6858000"/>
          </a:xfrm>
          <a:prstGeom prst="rect">
            <a:avLst/>
          </a:prstGeom>
        </p:spPr>
      </p:pic>
    </p:spTree>
    <p:extLst>
      <p:ext uri="{BB962C8B-B14F-4D97-AF65-F5344CB8AC3E}">
        <p14:creationId xmlns:p14="http://schemas.microsoft.com/office/powerpoint/2010/main" val="807041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3DA6-333D-1CCB-9D31-291088B4B83F}"/>
              </a:ext>
            </a:extLst>
          </p:cNvPr>
          <p:cNvSpPr>
            <a:spLocks noGrp="1"/>
          </p:cNvSpPr>
          <p:nvPr>
            <p:ph type="ctrTitle"/>
          </p:nvPr>
        </p:nvSpPr>
        <p:spPr/>
        <p:txBody>
          <a:bodyPr/>
          <a:lstStyle/>
          <a:p>
            <a:r>
              <a:rPr lang="en-US" dirty="0" err="1"/>
              <a:t>Dopp</a:t>
            </a:r>
            <a:r>
              <a:rPr lang="en-US" dirty="0"/>
              <a:t> in the clinic setting</a:t>
            </a:r>
          </a:p>
        </p:txBody>
      </p:sp>
      <p:sp>
        <p:nvSpPr>
          <p:cNvPr id="3" name="Subtitle 2">
            <a:extLst>
              <a:ext uri="{FF2B5EF4-FFF2-40B4-BE49-F238E27FC236}">
                <a16:creationId xmlns:a16="http://schemas.microsoft.com/office/drawing/2014/main" id="{5399EB02-5732-7AF7-9DC9-EBB06F50703C}"/>
              </a:ext>
            </a:extLst>
          </p:cNvPr>
          <p:cNvSpPr>
            <a:spLocks noGrp="1"/>
          </p:cNvSpPr>
          <p:nvPr>
            <p:ph type="subTitle" idx="1"/>
          </p:nvPr>
        </p:nvSpPr>
        <p:spPr/>
        <p:txBody>
          <a:bodyPr>
            <a:normAutofit fontScale="62500" lnSpcReduction="20000"/>
          </a:bodyPr>
          <a:lstStyle/>
          <a:p>
            <a:r>
              <a:rPr lang="en-US" dirty="0"/>
              <a:t>Kate </a:t>
            </a:r>
            <a:r>
              <a:rPr lang="en-US" dirty="0" err="1"/>
              <a:t>Austman</a:t>
            </a:r>
            <a:r>
              <a:rPr lang="en-US" dirty="0"/>
              <a:t>, MD, FASAM</a:t>
            </a:r>
          </a:p>
          <a:p>
            <a:r>
              <a:rPr lang="en-US" dirty="0"/>
              <a:t>Addiction Medicine</a:t>
            </a:r>
          </a:p>
          <a:p>
            <a:r>
              <a:rPr lang="en-US" dirty="0"/>
              <a:t>Family Medicine/Obstetrics</a:t>
            </a:r>
          </a:p>
          <a:p>
            <a:r>
              <a:rPr lang="en-US" dirty="0"/>
              <a:t>Gibson Area Hospital and Health Services</a:t>
            </a:r>
          </a:p>
        </p:txBody>
      </p:sp>
    </p:spTree>
    <p:extLst>
      <p:ext uri="{BB962C8B-B14F-4D97-AF65-F5344CB8AC3E}">
        <p14:creationId xmlns:p14="http://schemas.microsoft.com/office/powerpoint/2010/main" val="329206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outdoor, sign&#10;&#10;Description automatically generated">
            <a:extLst>
              <a:ext uri="{FF2B5EF4-FFF2-40B4-BE49-F238E27FC236}">
                <a16:creationId xmlns:a16="http://schemas.microsoft.com/office/drawing/2014/main" id="{DE9235E2-31C6-45C1-EE90-9D8DF2739A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5568" y="0"/>
            <a:ext cx="7772400" cy="6515586"/>
          </a:xfrm>
          <a:prstGeom prst="rect">
            <a:avLst/>
          </a:prstGeom>
        </p:spPr>
      </p:pic>
    </p:spTree>
    <p:extLst>
      <p:ext uri="{BB962C8B-B14F-4D97-AF65-F5344CB8AC3E}">
        <p14:creationId xmlns:p14="http://schemas.microsoft.com/office/powerpoint/2010/main" val="25581749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descr="A building with a sign in front&#10;&#10;Description automatically generated with medium confidence">
            <a:extLst>
              <a:ext uri="{FF2B5EF4-FFF2-40B4-BE49-F238E27FC236}">
                <a16:creationId xmlns:a16="http://schemas.microsoft.com/office/drawing/2014/main" id="{78904677-8510-E1DF-F12A-1A2779F893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872907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9" name="Picture 8">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B9A4E1C-04F7-3F6D-750C-4D218ABF8F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8200" y="965201"/>
            <a:ext cx="7395599" cy="4918074"/>
          </a:xfrm>
          <a:prstGeom prst="rect">
            <a:avLst/>
          </a:prstGeom>
        </p:spPr>
      </p:pic>
    </p:spTree>
    <p:extLst>
      <p:ext uri="{BB962C8B-B14F-4D97-AF65-F5344CB8AC3E}">
        <p14:creationId xmlns:p14="http://schemas.microsoft.com/office/powerpoint/2010/main" val="2351823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A9DBB608-7169-1F4A-BFF9-DFFF8FA0D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7228" y="643466"/>
            <a:ext cx="8377543" cy="5571067"/>
          </a:xfrm>
          <a:prstGeom prst="rect">
            <a:avLst/>
          </a:prstGeom>
        </p:spPr>
      </p:pic>
      <p:pic>
        <p:nvPicPr>
          <p:cNvPr id="9" name="Picture 8">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3578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6">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8">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EBC297B6-7504-2058-0241-A4C992B873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7229" y="643467"/>
            <a:ext cx="8377542" cy="5571066"/>
          </a:xfrm>
          <a:prstGeom prst="rect">
            <a:avLst/>
          </a:prstGeom>
        </p:spPr>
      </p:pic>
    </p:spTree>
    <p:extLst>
      <p:ext uri="{BB962C8B-B14F-4D97-AF65-F5344CB8AC3E}">
        <p14:creationId xmlns:p14="http://schemas.microsoft.com/office/powerpoint/2010/main" val="3469206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4495800"/>
            <a:ext cx="91440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alibri"/>
            </a:endParaRPr>
          </a:p>
        </p:txBody>
      </p:sp>
      <p:sp>
        <p:nvSpPr>
          <p:cNvPr id="2" name="Title 1"/>
          <p:cNvSpPr>
            <a:spLocks noGrp="1"/>
          </p:cNvSpPr>
          <p:nvPr>
            <p:ph type="title"/>
          </p:nvPr>
        </p:nvSpPr>
        <p:spPr>
          <a:xfrm>
            <a:off x="1828800" y="152400"/>
            <a:ext cx="8229600" cy="1143000"/>
          </a:xfrm>
          <a:noFill/>
        </p:spPr>
        <p:txBody>
          <a:bodyPr/>
          <a:lstStyle/>
          <a:p>
            <a:pPr algn="l" eaLnBrk="1" hangingPunct="1">
              <a:defRPr/>
            </a:pPr>
            <a:r>
              <a:rPr lang="en-US" sz="3600" b="1" dirty="0">
                <a:solidFill>
                  <a:srgbClr val="1C498B"/>
                </a:solidFill>
                <a:ea typeface="Lato Medium" panose="020F0502020204030203" pitchFamily="34" charset="0"/>
                <a:cs typeface="Lato Medium" panose="020F0502020204030203" pitchFamily="34" charset="0"/>
              </a:rPr>
              <a:t>Treatment works:</a:t>
            </a:r>
            <a:br>
              <a:rPr lang="en-US" sz="3600" b="1" dirty="0">
                <a:solidFill>
                  <a:srgbClr val="1C498B"/>
                </a:solidFill>
                <a:ea typeface="Lato Medium" panose="020F0502020204030203" pitchFamily="34" charset="0"/>
                <a:cs typeface="Lato Medium" panose="020F0502020204030203" pitchFamily="34" charset="0"/>
              </a:rPr>
            </a:br>
            <a:r>
              <a:rPr lang="en-US" sz="3600" b="1" dirty="0">
                <a:solidFill>
                  <a:srgbClr val="1C498B"/>
                </a:solidFill>
                <a:ea typeface="Lato Medium" panose="020F0502020204030203" pitchFamily="34" charset="0"/>
                <a:cs typeface="Lato Medium" panose="020F0502020204030203" pitchFamily="34" charset="0"/>
              </a:rPr>
              <a:t>Decreased overdose on MAT</a:t>
            </a:r>
          </a:p>
        </p:txBody>
      </p:sp>
      <p:pic>
        <p:nvPicPr>
          <p:cNvPr id="5" name="Content Placeholder 4" descr="OVerdose slide.tiff"/>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81200" y="1295400"/>
            <a:ext cx="8229600" cy="4230710"/>
          </a:xfrm>
        </p:spPr>
      </p:pic>
      <p:sp>
        <p:nvSpPr>
          <p:cNvPr id="4" name="Slide Number Placeholder 3"/>
          <p:cNvSpPr>
            <a:spLocks noGrp="1"/>
          </p:cNvSpPr>
          <p:nvPr>
            <p:ph type="sldNum" sz="quarter" idx="12"/>
          </p:nvPr>
        </p:nvSpPr>
        <p:spPr/>
        <p:txBody>
          <a:bodyPr/>
          <a:lstStyle/>
          <a:p>
            <a:pPr fontAlgn="base">
              <a:spcBef>
                <a:spcPct val="0"/>
              </a:spcBef>
              <a:spcAft>
                <a:spcPct val="0"/>
              </a:spcAft>
              <a:defRPr/>
            </a:pPr>
            <a:fld id="{DCEF23B2-1968-4158-BBF8-33ADF3172235}" type="slidenum">
              <a:rPr lang="en-US" altLang="en-US">
                <a:latin typeface="Arial" charset="0"/>
                <a:ea typeface="MS PGothic" pitchFamily="34" charset="-128"/>
              </a:rPr>
              <a:pPr fontAlgn="base">
                <a:spcBef>
                  <a:spcPct val="0"/>
                </a:spcBef>
                <a:spcAft>
                  <a:spcPct val="0"/>
                </a:spcAft>
                <a:defRPr/>
              </a:pPr>
              <a:t>7</a:t>
            </a:fld>
            <a:endParaRPr lang="en-US" altLang="en-US" dirty="0">
              <a:latin typeface="Arial" charset="0"/>
              <a:ea typeface="MS PGothic" pitchFamily="34" charset="-128"/>
            </a:endParaRPr>
          </a:p>
        </p:txBody>
      </p:sp>
      <p:sp>
        <p:nvSpPr>
          <p:cNvPr id="3" name="TextBox 2"/>
          <p:cNvSpPr txBox="1"/>
          <p:nvPr/>
        </p:nvSpPr>
        <p:spPr>
          <a:xfrm>
            <a:off x="2619632" y="5284858"/>
            <a:ext cx="7438768" cy="830997"/>
          </a:xfrm>
          <a:prstGeom prst="rect">
            <a:avLst/>
          </a:prstGeom>
          <a:solidFill>
            <a:schemeClr val="accent1">
              <a:lumMod val="40000"/>
              <a:lumOff val="60000"/>
            </a:schemeClr>
          </a:solidFill>
          <a:ln w="28575">
            <a:solidFill>
              <a:srgbClr val="004990"/>
            </a:solidFill>
          </a:ln>
        </p:spPr>
        <p:txBody>
          <a:bodyPr wrap="square" rtlCol="0">
            <a:spAutoFit/>
          </a:bodyPr>
          <a:lstStyle/>
          <a:p>
            <a:pPr eaLnBrk="0" fontAlgn="base" hangingPunct="0">
              <a:spcBef>
                <a:spcPct val="0"/>
              </a:spcBef>
              <a:spcAft>
                <a:spcPct val="0"/>
              </a:spcAft>
              <a:defRPr/>
            </a:pPr>
            <a:r>
              <a:rPr lang="en-US" sz="2400" dirty="0">
                <a:solidFill>
                  <a:prstClr val="black"/>
                </a:solidFill>
                <a:latin typeface="Arial" pitchFamily="34" charset="0"/>
                <a:ea typeface="MS PGothic" pitchFamily="34" charset="-128"/>
              </a:rPr>
              <a:t>(1) MAT saves lives across pregnancy/postpartum</a:t>
            </a:r>
          </a:p>
          <a:p>
            <a:pPr eaLnBrk="0" fontAlgn="base" hangingPunct="0">
              <a:spcBef>
                <a:spcPct val="0"/>
              </a:spcBef>
              <a:spcAft>
                <a:spcPct val="0"/>
              </a:spcAft>
              <a:defRPr/>
            </a:pPr>
            <a:r>
              <a:rPr lang="en-US" sz="2400" dirty="0">
                <a:solidFill>
                  <a:prstClr val="black"/>
                </a:solidFill>
                <a:latin typeface="Arial" pitchFamily="34" charset="0"/>
                <a:ea typeface="MS PGothic" pitchFamily="34" charset="-128"/>
              </a:rPr>
              <a:t>(2) Postpartum is a risky time for all moms with OUD</a:t>
            </a:r>
          </a:p>
        </p:txBody>
      </p:sp>
      <p:sp>
        <p:nvSpPr>
          <p:cNvPr id="6" name="Rectangle 5"/>
          <p:cNvSpPr/>
          <p:nvPr/>
        </p:nvSpPr>
        <p:spPr>
          <a:xfrm>
            <a:off x="2971800" y="6347967"/>
            <a:ext cx="6886832" cy="461665"/>
          </a:xfrm>
          <a:prstGeom prst="rect">
            <a:avLst/>
          </a:prstGeom>
        </p:spPr>
        <p:txBody>
          <a:bodyPr wrap="square">
            <a:spAutoFit/>
          </a:bodyPr>
          <a:lstStyle/>
          <a:p>
            <a:pPr eaLnBrk="0" fontAlgn="base" hangingPunct="0">
              <a:spcBef>
                <a:spcPct val="0"/>
              </a:spcBef>
              <a:spcAft>
                <a:spcPct val="0"/>
              </a:spcAft>
            </a:pPr>
            <a:r>
              <a:rPr lang="en-US" sz="1200" i="1" dirty="0">
                <a:solidFill>
                  <a:prstClr val="black"/>
                </a:solidFill>
                <a:latin typeface="Arial" pitchFamily="34" charset="0"/>
                <a:ea typeface="MS PGothic" pitchFamily="34" charset="-128"/>
              </a:rPr>
              <a:t>Schiff DM, et al. Fatal and Nonfatal Overdose Among Pregnant and Postpartum Women in Massachusetts. </a:t>
            </a:r>
            <a:r>
              <a:rPr lang="en-US" sz="1200" i="1" dirty="0" err="1">
                <a:solidFill>
                  <a:prstClr val="black"/>
                </a:solidFill>
                <a:latin typeface="Arial" pitchFamily="34" charset="0"/>
                <a:ea typeface="MS PGothic" pitchFamily="34" charset="-128"/>
              </a:rPr>
              <a:t>Obstet</a:t>
            </a:r>
            <a:r>
              <a:rPr lang="en-US" sz="1200" i="1" dirty="0">
                <a:solidFill>
                  <a:prstClr val="black"/>
                </a:solidFill>
                <a:latin typeface="Arial" pitchFamily="34" charset="0"/>
                <a:ea typeface="MS PGothic" pitchFamily="34" charset="-128"/>
              </a:rPr>
              <a:t> Gynecol. 2018;132(2):466–474. doi:10.1097/AOG.0000000000002734</a:t>
            </a:r>
          </a:p>
        </p:txBody>
      </p:sp>
    </p:spTree>
    <p:extLst>
      <p:ext uri="{BB962C8B-B14F-4D97-AF65-F5344CB8AC3E}">
        <p14:creationId xmlns:p14="http://schemas.microsoft.com/office/powerpoint/2010/main" val="3105903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luttered&#10;&#10;Description automatically generated">
            <a:extLst>
              <a:ext uri="{FF2B5EF4-FFF2-40B4-BE49-F238E27FC236}">
                <a16:creationId xmlns:a16="http://schemas.microsoft.com/office/drawing/2014/main" id="{0A5F25F1-6C3B-9B45-22D2-1827044145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016370" y="304800"/>
            <a:ext cx="7772400" cy="5829300"/>
          </a:xfrm>
          <a:prstGeom prst="rect">
            <a:avLst/>
          </a:prstGeom>
        </p:spPr>
      </p:pic>
    </p:spTree>
    <p:extLst>
      <p:ext uri="{BB962C8B-B14F-4D97-AF65-F5344CB8AC3E}">
        <p14:creationId xmlns:p14="http://schemas.microsoft.com/office/powerpoint/2010/main" val="3013662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DE33A9E2-2F09-E3F3-015F-2B6E4D1A32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207727" y="-277564"/>
            <a:ext cx="6111869" cy="7479323"/>
          </a:xfrm>
          <a:prstGeom prst="rect">
            <a:avLst/>
          </a:prstGeom>
        </p:spPr>
      </p:pic>
    </p:spTree>
    <p:extLst>
      <p:ext uri="{BB962C8B-B14F-4D97-AF65-F5344CB8AC3E}">
        <p14:creationId xmlns:p14="http://schemas.microsoft.com/office/powerpoint/2010/main" val="3284701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descr="A picture containing indoor, wall, ceiling, counter&#10;&#10;Description automatically generated">
            <a:extLst>
              <a:ext uri="{FF2B5EF4-FFF2-40B4-BE49-F238E27FC236}">
                <a16:creationId xmlns:a16="http://schemas.microsoft.com/office/drawing/2014/main" id="{066C39C4-F77F-70D2-2600-C5FCB730B1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667000" y="-2667000"/>
            <a:ext cx="6858000" cy="12192000"/>
          </a:xfrm>
          <a:prstGeom prst="rect">
            <a:avLst/>
          </a:prstGeom>
        </p:spPr>
      </p:pic>
    </p:spTree>
    <p:extLst>
      <p:ext uri="{BB962C8B-B14F-4D97-AF65-F5344CB8AC3E}">
        <p14:creationId xmlns:p14="http://schemas.microsoft.com/office/powerpoint/2010/main" val="16129971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erson, computer&#10;&#10;Description automatically generated">
            <a:extLst>
              <a:ext uri="{FF2B5EF4-FFF2-40B4-BE49-F238E27FC236}">
                <a16:creationId xmlns:a16="http://schemas.microsoft.com/office/drawing/2014/main" id="{061454AD-BBC7-A004-D701-87D45B2B82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552584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ILPQC Resources and Next Steps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7952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398B57B0-C4AD-F7F2-2E49-D2C2B60789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57F98D-2FE8-76AF-7CC3-0508D0CDC83D}"/>
              </a:ext>
            </a:extLst>
          </p:cNvPr>
          <p:cNvSpPr>
            <a:spLocks noGrp="1"/>
          </p:cNvSpPr>
          <p:nvPr>
            <p:ph type="title"/>
          </p:nvPr>
        </p:nvSpPr>
        <p:spPr>
          <a:xfrm>
            <a:off x="838200" y="365125"/>
            <a:ext cx="3822189" cy="1899912"/>
          </a:xfrm>
        </p:spPr>
        <p:txBody>
          <a:bodyPr>
            <a:normAutofit/>
          </a:bodyPr>
          <a:lstStyle/>
          <a:p>
            <a:r>
              <a:rPr lang="en-US" sz="4000">
                <a:ea typeface="Lato Medium"/>
                <a:cs typeface="Lato Medium"/>
              </a:rPr>
              <a:t>Angel's Story</a:t>
            </a:r>
            <a:endParaRPr lang="en-US" sz="4000"/>
          </a:p>
        </p:txBody>
      </p:sp>
      <p:sp>
        <p:nvSpPr>
          <p:cNvPr id="3" name="Content Placeholder 2">
            <a:extLst>
              <a:ext uri="{FF2B5EF4-FFF2-40B4-BE49-F238E27FC236}">
                <a16:creationId xmlns:a16="http://schemas.microsoft.com/office/drawing/2014/main" id="{71BF3AC6-EE74-76F1-347C-826369E2320B}"/>
              </a:ext>
            </a:extLst>
          </p:cNvPr>
          <p:cNvSpPr>
            <a:spLocks noGrp="1"/>
          </p:cNvSpPr>
          <p:nvPr>
            <p:ph idx="1"/>
          </p:nvPr>
        </p:nvSpPr>
        <p:spPr>
          <a:xfrm>
            <a:off x="599502" y="1828274"/>
            <a:ext cx="4060887" cy="4348689"/>
          </a:xfrm>
        </p:spPr>
        <p:txBody>
          <a:bodyPr vert="horz" lIns="91440" tIns="45720" rIns="91440" bIns="45720" rtlCol="0" anchor="t">
            <a:noAutofit/>
          </a:bodyPr>
          <a:lstStyle/>
          <a:p>
            <a:r>
              <a:rPr lang="en-US">
                <a:ea typeface="Lato"/>
                <a:cs typeface="Lato"/>
              </a:rPr>
              <a:t>NEW ILPQC provider education video</a:t>
            </a:r>
            <a:endParaRPr lang="en-US"/>
          </a:p>
          <a:p>
            <a:r>
              <a:rPr lang="en-US">
                <a:ea typeface="Lato"/>
                <a:cs typeface="Lato"/>
              </a:rPr>
              <a:t>An inspiring patient story that touches on the importance of SBIRT, reducing stigma and providing Narcan to all at-risk patients</a:t>
            </a:r>
            <a:endParaRPr lang="en-US"/>
          </a:p>
          <a:p>
            <a:r>
              <a:rPr lang="en-US">
                <a:ea typeface="Lato"/>
                <a:cs typeface="Lato"/>
              </a:rPr>
              <a:t>Find this video on our </a:t>
            </a:r>
            <a:r>
              <a:rPr lang="en-US">
                <a:ea typeface="Lato"/>
                <a:cs typeface="Lato"/>
                <a:hlinkClick r:id="rId4"/>
              </a:rPr>
              <a:t>youtube channel</a:t>
            </a:r>
            <a:r>
              <a:rPr lang="en-US">
                <a:ea typeface="Lato"/>
                <a:cs typeface="Lato"/>
              </a:rPr>
              <a:t> or ilpqc.org</a:t>
            </a:r>
            <a:endParaRPr lang="en-US"/>
          </a:p>
          <a:p>
            <a:endParaRPr lang="en-US" sz="2000">
              <a:ea typeface="Lato"/>
              <a:cs typeface="Calibri"/>
            </a:endParaRPr>
          </a:p>
        </p:txBody>
      </p:sp>
      <p:sp>
        <p:nvSpPr>
          <p:cNvPr id="5" name="Footer Placeholder 4">
            <a:extLst>
              <a:ext uri="{FF2B5EF4-FFF2-40B4-BE49-F238E27FC236}">
                <a16:creationId xmlns:a16="http://schemas.microsoft.com/office/drawing/2014/main" id="{74AAA6CD-14FF-B0DC-2FB3-71785AF59DF4}"/>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Illinois Perinatal Quality Collaborative</a:t>
            </a:r>
          </a:p>
        </p:txBody>
      </p:sp>
      <p:sp>
        <p:nvSpPr>
          <p:cNvPr id="4" name="Slide Number Placeholder 3">
            <a:extLst>
              <a:ext uri="{FF2B5EF4-FFF2-40B4-BE49-F238E27FC236}">
                <a16:creationId xmlns:a16="http://schemas.microsoft.com/office/drawing/2014/main" id="{D5C2A066-2E2B-C30D-D1C8-DC209A5A20D0}"/>
              </a:ext>
            </a:extLst>
          </p:cNvPr>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5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5D24-3068-0A48-884D-7FF1A1AEECA2}"/>
              </a:ext>
            </a:extLst>
          </p:cNvPr>
          <p:cNvSpPr>
            <a:spLocks noGrp="1"/>
          </p:cNvSpPr>
          <p:nvPr>
            <p:ph type="title"/>
          </p:nvPr>
        </p:nvSpPr>
        <p:spPr>
          <a:xfrm>
            <a:off x="506248" y="308511"/>
            <a:ext cx="8223174" cy="1348653"/>
          </a:xfrm>
        </p:spPr>
        <p:txBody>
          <a:bodyPr/>
          <a:lstStyle/>
          <a:p>
            <a:r>
              <a:rPr lang="en-US">
                <a:ea typeface="Lato Medium"/>
                <a:cs typeface="Calibri"/>
              </a:rPr>
              <a:t>Sustainability strategies to facilitate </a:t>
            </a:r>
            <a:br>
              <a:rPr lang="en-US">
                <a:ea typeface="Lato Medium"/>
                <a:cs typeface="Calibri"/>
              </a:rPr>
            </a:br>
            <a:r>
              <a:rPr lang="en-US">
                <a:ea typeface="Lato Medium"/>
                <a:cs typeface="Calibri"/>
              </a:rPr>
              <a:t>optimal care for all pregnant &amp; postpartum patients with OUD</a:t>
            </a:r>
            <a:endParaRPr lang="en-US"/>
          </a:p>
        </p:txBody>
      </p:sp>
      <p:sp>
        <p:nvSpPr>
          <p:cNvPr id="5" name="Wave 4">
            <a:extLst>
              <a:ext uri="{FF2B5EF4-FFF2-40B4-BE49-F238E27FC236}">
                <a16:creationId xmlns:a16="http://schemas.microsoft.com/office/drawing/2014/main" id="{BA189CCE-DD7C-EA86-4E42-95662DCD3ADA}"/>
              </a:ext>
            </a:extLst>
          </p:cNvPr>
          <p:cNvSpPr/>
          <p:nvPr/>
        </p:nvSpPr>
        <p:spPr>
          <a:xfrm>
            <a:off x="9675091" y="1712614"/>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cs typeface="Calibri"/>
              </a:rPr>
              <a:t>2022 Teams Survey</a:t>
            </a:r>
          </a:p>
        </p:txBody>
      </p:sp>
      <p:pic>
        <p:nvPicPr>
          <p:cNvPr id="6" name="Picture 6" descr="A picture containing table&#10;&#10;Description automatically generated">
            <a:extLst>
              <a:ext uri="{FF2B5EF4-FFF2-40B4-BE49-F238E27FC236}">
                <a16:creationId xmlns:a16="http://schemas.microsoft.com/office/drawing/2014/main" id="{B529B0C2-2F95-59C9-B8BC-7B6B47FFFC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3488" y="1718700"/>
            <a:ext cx="6882739" cy="4621326"/>
          </a:xfrm>
          <a:prstGeom prst="rect">
            <a:avLst/>
          </a:prstGeom>
        </p:spPr>
      </p:pic>
    </p:spTree>
    <p:extLst>
      <p:ext uri="{BB962C8B-B14F-4D97-AF65-F5344CB8AC3E}">
        <p14:creationId xmlns:p14="http://schemas.microsoft.com/office/powerpoint/2010/main" val="7773899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5D24-3068-0A48-884D-7FF1A1AEECA2}"/>
              </a:ext>
            </a:extLst>
          </p:cNvPr>
          <p:cNvSpPr>
            <a:spLocks noGrp="1"/>
          </p:cNvSpPr>
          <p:nvPr>
            <p:ph type="title"/>
          </p:nvPr>
        </p:nvSpPr>
        <p:spPr>
          <a:xfrm>
            <a:off x="609600" y="549852"/>
            <a:ext cx="10972800" cy="1325563"/>
          </a:xfrm>
        </p:spPr>
        <p:txBody>
          <a:bodyPr/>
          <a:lstStyle/>
          <a:p>
            <a:r>
              <a:rPr lang="en-US">
                <a:ea typeface="+mj-lt"/>
                <a:cs typeface="+mj-lt"/>
              </a:rPr>
              <a:t>Strategies implemented to assist the </a:t>
            </a:r>
            <a:br>
              <a:rPr lang="en-US">
                <a:ea typeface="+mj-lt"/>
                <a:cs typeface="+mj-lt"/>
              </a:rPr>
            </a:br>
            <a:r>
              <a:rPr lang="en-US">
                <a:ea typeface="+mj-lt"/>
                <a:cs typeface="+mj-lt"/>
              </a:rPr>
              <a:t>OB clinical team in providing Narcan </a:t>
            </a:r>
            <a:br>
              <a:rPr lang="en-US">
                <a:ea typeface="+mj-lt"/>
                <a:cs typeface="+mj-lt"/>
              </a:rPr>
            </a:br>
            <a:r>
              <a:rPr lang="en-US">
                <a:ea typeface="+mj-lt"/>
                <a:cs typeface="+mj-lt"/>
              </a:rPr>
              <a:t>counseling strategies and prescription offers</a:t>
            </a:r>
            <a:endParaRPr lang="en-US"/>
          </a:p>
          <a:p>
            <a:endParaRPr lang="en-US"/>
          </a:p>
        </p:txBody>
      </p:sp>
      <p:sp>
        <p:nvSpPr>
          <p:cNvPr id="5" name="Wave 4">
            <a:extLst>
              <a:ext uri="{FF2B5EF4-FFF2-40B4-BE49-F238E27FC236}">
                <a16:creationId xmlns:a16="http://schemas.microsoft.com/office/drawing/2014/main" id="{7DD16B3A-8265-4F32-0274-462877676012}"/>
              </a:ext>
            </a:extLst>
          </p:cNvPr>
          <p:cNvSpPr/>
          <p:nvPr/>
        </p:nvSpPr>
        <p:spPr>
          <a:xfrm>
            <a:off x="9813636" y="1562523"/>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cs typeface="Calibri"/>
              </a:rPr>
              <a:t>2022 Teams Survey</a:t>
            </a:r>
          </a:p>
        </p:txBody>
      </p:sp>
      <p:pic>
        <p:nvPicPr>
          <p:cNvPr id="6" name="Picture 6" descr="A picture containing chart&#10;&#10;Description automatically generated">
            <a:extLst>
              <a:ext uri="{FF2B5EF4-FFF2-40B4-BE49-F238E27FC236}">
                <a16:creationId xmlns:a16="http://schemas.microsoft.com/office/drawing/2014/main" id="{4BB40FDA-9F86-9F12-2F32-976A4E57EC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622" y="1817693"/>
            <a:ext cx="7557654" cy="4573432"/>
          </a:xfrm>
          <a:prstGeom prst="rect">
            <a:avLst/>
          </a:prstGeom>
        </p:spPr>
      </p:pic>
      <p:pic>
        <p:nvPicPr>
          <p:cNvPr id="7" name="Graphic 7" descr="Megaphone1 with solid fill">
            <a:extLst>
              <a:ext uri="{FF2B5EF4-FFF2-40B4-BE49-F238E27FC236}">
                <a16:creationId xmlns:a16="http://schemas.microsoft.com/office/drawing/2014/main" id="{C16AD129-5F0C-2F87-A31A-C5F4F2D3E12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23578" y="2336800"/>
            <a:ext cx="1803399" cy="1831622"/>
          </a:xfrm>
          <a:prstGeom prst="rect">
            <a:avLst/>
          </a:prstGeom>
        </p:spPr>
      </p:pic>
      <p:sp>
        <p:nvSpPr>
          <p:cNvPr id="8" name="Rectangle: Folded Corner 7">
            <a:extLst>
              <a:ext uri="{FF2B5EF4-FFF2-40B4-BE49-F238E27FC236}">
                <a16:creationId xmlns:a16="http://schemas.microsoft.com/office/drawing/2014/main" id="{77C63883-E353-E130-1847-3C420FCCDF54}"/>
              </a:ext>
            </a:extLst>
          </p:cNvPr>
          <p:cNvSpPr/>
          <p:nvPr/>
        </p:nvSpPr>
        <p:spPr>
          <a:xfrm>
            <a:off x="9477022" y="3522133"/>
            <a:ext cx="2511777" cy="2971234"/>
          </a:xfrm>
          <a:prstGeom prst="foldedCorner">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b="1" dirty="0">
                <a:solidFill>
                  <a:schemeClr val="tx1"/>
                </a:solidFill>
                <a:cs typeface="Calibri"/>
              </a:rPr>
            </a:br>
            <a:r>
              <a:rPr lang="en-US" sz="2400" b="1" u="sng" dirty="0">
                <a:solidFill>
                  <a:schemeClr val="tx1"/>
                </a:solidFill>
                <a:cs typeface="Calibri"/>
              </a:rPr>
              <a:t>Don’t miss out:</a:t>
            </a:r>
            <a:br>
              <a:rPr lang="en-US" sz="2400" b="1" dirty="0">
                <a:solidFill>
                  <a:schemeClr val="tx1"/>
                </a:solidFill>
                <a:cs typeface="Calibri"/>
              </a:rPr>
            </a:br>
            <a:r>
              <a:rPr lang="en-US" sz="2400" b="1" dirty="0">
                <a:solidFill>
                  <a:schemeClr val="tx1"/>
                </a:solidFill>
                <a:cs typeface="Calibri"/>
              </a:rPr>
              <a:t>17% of teams have already signed up to participate in DHS Drug Overdose Prevention Program!</a:t>
            </a:r>
          </a:p>
        </p:txBody>
      </p:sp>
    </p:spTree>
    <p:extLst>
      <p:ext uri="{BB962C8B-B14F-4D97-AF65-F5344CB8AC3E}">
        <p14:creationId xmlns:p14="http://schemas.microsoft.com/office/powerpoint/2010/main" val="1234449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5D24-3068-0A48-884D-7FF1A1AEECA2}"/>
              </a:ext>
            </a:extLst>
          </p:cNvPr>
          <p:cNvSpPr>
            <a:spLocks noGrp="1"/>
          </p:cNvSpPr>
          <p:nvPr>
            <p:ph type="title"/>
          </p:nvPr>
        </p:nvSpPr>
        <p:spPr/>
        <p:txBody>
          <a:bodyPr/>
          <a:lstStyle/>
          <a:p>
            <a:r>
              <a:rPr lang="en-US">
                <a:ea typeface="Lato Medium"/>
                <a:cs typeface="Lato Medium"/>
              </a:rPr>
              <a:t>Key resources teams are using to </a:t>
            </a:r>
            <a:br>
              <a:rPr lang="en-US">
                <a:ea typeface="Lato Medium"/>
                <a:cs typeface="Lato Medium"/>
              </a:rPr>
            </a:br>
            <a:r>
              <a:rPr lang="en-US">
                <a:ea typeface="Lato Medium"/>
                <a:cs typeface="Lato Medium"/>
              </a:rPr>
              <a:t>connect patients with OUD to MAT and RTS </a:t>
            </a:r>
            <a:br>
              <a:rPr lang="en-US">
                <a:ea typeface="Lato Medium"/>
                <a:cs typeface="Lato Medium"/>
              </a:rPr>
            </a:br>
            <a:r>
              <a:rPr lang="en-US">
                <a:ea typeface="Lato Medium"/>
                <a:cs typeface="Lato Medium"/>
              </a:rPr>
              <a:t>prenatally or by delivery discharge</a:t>
            </a:r>
            <a:endParaRPr lang="en-US"/>
          </a:p>
        </p:txBody>
      </p:sp>
      <p:sp>
        <p:nvSpPr>
          <p:cNvPr id="6" name="Wave 5">
            <a:extLst>
              <a:ext uri="{FF2B5EF4-FFF2-40B4-BE49-F238E27FC236}">
                <a16:creationId xmlns:a16="http://schemas.microsoft.com/office/drawing/2014/main" id="{603CD72B-770E-62CF-9F22-26B2EE78CB35}"/>
              </a:ext>
            </a:extLst>
          </p:cNvPr>
          <p:cNvSpPr/>
          <p:nvPr/>
        </p:nvSpPr>
        <p:spPr>
          <a:xfrm>
            <a:off x="9990667" y="1466312"/>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cs typeface="Calibri"/>
              </a:rPr>
              <a:t>2022 Teams Survey</a:t>
            </a:r>
          </a:p>
        </p:txBody>
      </p:sp>
      <p:sp>
        <p:nvSpPr>
          <p:cNvPr id="10" name="TextBox 9">
            <a:extLst>
              <a:ext uri="{FF2B5EF4-FFF2-40B4-BE49-F238E27FC236}">
                <a16:creationId xmlns:a16="http://schemas.microsoft.com/office/drawing/2014/main" id="{AE56AFDF-14CA-1320-0B18-276AAE7CDDB2}"/>
              </a:ext>
            </a:extLst>
          </p:cNvPr>
          <p:cNvSpPr txBox="1"/>
          <p:nvPr/>
        </p:nvSpPr>
        <p:spPr>
          <a:xfrm>
            <a:off x="718847" y="1997684"/>
            <a:ext cx="254776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solidFill>
                  <a:srgbClr val="002060"/>
                </a:solidFill>
                <a:cs typeface="Calibri"/>
              </a:rPr>
              <a:t>46%</a:t>
            </a:r>
          </a:p>
        </p:txBody>
      </p:sp>
      <p:sp>
        <p:nvSpPr>
          <p:cNvPr id="13" name="TextBox 12">
            <a:extLst>
              <a:ext uri="{FF2B5EF4-FFF2-40B4-BE49-F238E27FC236}">
                <a16:creationId xmlns:a16="http://schemas.microsoft.com/office/drawing/2014/main" id="{2DDC5D6A-A2BC-D89C-D805-5B30132A662A}"/>
              </a:ext>
            </a:extLst>
          </p:cNvPr>
          <p:cNvSpPr txBox="1"/>
          <p:nvPr/>
        </p:nvSpPr>
        <p:spPr>
          <a:xfrm>
            <a:off x="803514" y="4297794"/>
            <a:ext cx="254776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solidFill>
                  <a:srgbClr val="002060"/>
                </a:solidFill>
                <a:cs typeface="Calibri"/>
              </a:rPr>
              <a:t>49%</a:t>
            </a:r>
          </a:p>
        </p:txBody>
      </p:sp>
      <p:pic>
        <p:nvPicPr>
          <p:cNvPr id="15" name="Picture 15" descr="Logo, company name&#10;&#10;Description automatically generated">
            <a:extLst>
              <a:ext uri="{FF2B5EF4-FFF2-40B4-BE49-F238E27FC236}">
                <a16:creationId xmlns:a16="http://schemas.microsoft.com/office/drawing/2014/main" id="{CD599F89-D7D9-E15C-C546-854EAD3348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96827" y="2069373"/>
            <a:ext cx="5551311" cy="1414824"/>
          </a:xfrm>
          <a:prstGeom prst="rect">
            <a:avLst/>
          </a:prstGeom>
        </p:spPr>
      </p:pic>
      <p:pic>
        <p:nvPicPr>
          <p:cNvPr id="16" name="Picture 16" descr="A picture containing text, clipart&#10;&#10;Description automatically generated">
            <a:extLst>
              <a:ext uri="{FF2B5EF4-FFF2-40B4-BE49-F238E27FC236}">
                <a16:creationId xmlns:a16="http://schemas.microsoft.com/office/drawing/2014/main" id="{446E9720-8498-79A9-66C0-B827AFBD8F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7956" y="4518493"/>
            <a:ext cx="6256866" cy="1306458"/>
          </a:xfrm>
          <a:prstGeom prst="rect">
            <a:avLst/>
          </a:prstGeom>
        </p:spPr>
      </p:pic>
      <p:sp>
        <p:nvSpPr>
          <p:cNvPr id="17" name="TextBox 16">
            <a:extLst>
              <a:ext uri="{FF2B5EF4-FFF2-40B4-BE49-F238E27FC236}">
                <a16:creationId xmlns:a16="http://schemas.microsoft.com/office/drawing/2014/main" id="{1F50C610-31E0-2282-7758-5AC85A7DB3CF}"/>
              </a:ext>
            </a:extLst>
          </p:cNvPr>
          <p:cNvSpPr txBox="1"/>
          <p:nvPr/>
        </p:nvSpPr>
        <p:spPr>
          <a:xfrm>
            <a:off x="3351276" y="3477162"/>
            <a:ext cx="818444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3"/>
                </a:solidFill>
              </a:rPr>
              <a:t>Help navigate OUD patients to treatment and recovery services 24/7, can call for MAR-Now to get your patient started on OUD treatment and ongoing care coordination</a:t>
            </a:r>
          </a:p>
        </p:txBody>
      </p:sp>
      <p:sp>
        <p:nvSpPr>
          <p:cNvPr id="18" name="TextBox 17">
            <a:extLst>
              <a:ext uri="{FF2B5EF4-FFF2-40B4-BE49-F238E27FC236}">
                <a16:creationId xmlns:a16="http://schemas.microsoft.com/office/drawing/2014/main" id="{A369398D-3CA3-9EC2-A7A6-532317FA4075}"/>
              </a:ext>
            </a:extLst>
          </p:cNvPr>
          <p:cNvSpPr txBox="1"/>
          <p:nvPr/>
        </p:nvSpPr>
        <p:spPr>
          <a:xfrm>
            <a:off x="3399085" y="5870787"/>
            <a:ext cx="75675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3"/>
                </a:solidFill>
              </a:rPr>
              <a:t>Warmline for free perinatal substance use technical/clinical support for providers caring for OUD patients</a:t>
            </a:r>
          </a:p>
        </p:txBody>
      </p:sp>
    </p:spTree>
    <p:extLst>
      <p:ext uri="{BB962C8B-B14F-4D97-AF65-F5344CB8AC3E}">
        <p14:creationId xmlns:p14="http://schemas.microsoft.com/office/powerpoint/2010/main" val="28425523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70" y="395025"/>
            <a:ext cx="10972800" cy="1325563"/>
          </a:xfrm>
        </p:spPr>
        <p:txBody>
          <a:bodyPr/>
          <a:lstStyle/>
          <a:p>
            <a:r>
              <a:rPr lang="en-US"/>
              <a:t>OUD Helpline Communication Campaign</a:t>
            </a:r>
            <a:br>
              <a:rPr lang="en-US"/>
            </a:br>
            <a:r>
              <a:rPr lang="en-US"/>
              <a:t>for OB &amp; ED Units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79</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046" y="1989253"/>
            <a:ext cx="5009181" cy="2996463"/>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02399" y="1948586"/>
            <a:ext cx="3006645" cy="313191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7227" y="1943618"/>
            <a:ext cx="2589972" cy="4159802"/>
          </a:xfrm>
          <a:prstGeom prst="rect">
            <a:avLst/>
          </a:prstGeom>
        </p:spPr>
      </p:pic>
      <p:sp>
        <p:nvSpPr>
          <p:cNvPr id="12" name="TextBox 11"/>
          <p:cNvSpPr txBox="1"/>
          <p:nvPr/>
        </p:nvSpPr>
        <p:spPr>
          <a:xfrm>
            <a:off x="1385281" y="1604643"/>
            <a:ext cx="3339119" cy="369332"/>
          </a:xfrm>
          <a:prstGeom prst="rect">
            <a:avLst/>
          </a:prstGeom>
          <a:noFill/>
        </p:spPr>
        <p:txBody>
          <a:bodyPr wrap="none" rtlCol="0">
            <a:spAutoFit/>
          </a:bodyPr>
          <a:lstStyle/>
          <a:p>
            <a:r>
              <a:rPr lang="en-US"/>
              <a:t>Provider poster for OB &amp; ED Units</a:t>
            </a:r>
          </a:p>
        </p:txBody>
      </p:sp>
      <p:sp>
        <p:nvSpPr>
          <p:cNvPr id="13" name="TextBox 12"/>
          <p:cNvSpPr txBox="1"/>
          <p:nvPr/>
        </p:nvSpPr>
        <p:spPr>
          <a:xfrm>
            <a:off x="5329681" y="1488697"/>
            <a:ext cx="3340210" cy="369332"/>
          </a:xfrm>
          <a:prstGeom prst="rect">
            <a:avLst/>
          </a:prstGeom>
          <a:noFill/>
        </p:spPr>
        <p:txBody>
          <a:bodyPr wrap="none" rtlCol="0">
            <a:spAutoFit/>
          </a:bodyPr>
          <a:lstStyle/>
          <a:p>
            <a:r>
              <a:rPr lang="en-US"/>
              <a:t>Wallet Card for OB &amp; ED Patients</a:t>
            </a:r>
          </a:p>
        </p:txBody>
      </p:sp>
      <p:sp>
        <p:nvSpPr>
          <p:cNvPr id="14" name="TextBox 13"/>
          <p:cNvSpPr txBox="1"/>
          <p:nvPr/>
        </p:nvSpPr>
        <p:spPr>
          <a:xfrm>
            <a:off x="9001159" y="1584068"/>
            <a:ext cx="2624758" cy="369332"/>
          </a:xfrm>
          <a:prstGeom prst="rect">
            <a:avLst/>
          </a:prstGeom>
          <a:noFill/>
        </p:spPr>
        <p:txBody>
          <a:bodyPr wrap="none" rtlCol="0">
            <a:spAutoFit/>
          </a:bodyPr>
          <a:lstStyle/>
          <a:p>
            <a:r>
              <a:rPr lang="en-US"/>
              <a:t>Magnet for OB &amp; ED Units</a:t>
            </a:r>
          </a:p>
        </p:txBody>
      </p:sp>
    </p:spTree>
    <p:extLst>
      <p:ext uri="{BB962C8B-B14F-4D97-AF65-F5344CB8AC3E}">
        <p14:creationId xmlns:p14="http://schemas.microsoft.com/office/powerpoint/2010/main" val="2704034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Mothers and Newborns affected by </a:t>
            </a:r>
            <a:br>
              <a:rPr lang="en-US" dirty="0"/>
            </a:br>
            <a:r>
              <a:rPr lang="en-US" dirty="0"/>
              <a:t>Opioids, MNO - OB Initiative</a:t>
            </a:r>
          </a:p>
        </p:txBody>
      </p:sp>
      <p:sp>
        <p:nvSpPr>
          <p:cNvPr id="4" name="Slide Number Placeholder 3"/>
          <p:cNvSpPr>
            <a:spLocks noGrp="1"/>
          </p:cNvSpPr>
          <p:nvPr>
            <p:ph type="sldNum" sz="quarter" idx="10"/>
          </p:nvPr>
        </p:nvSpPr>
        <p:spPr/>
        <p:txBody>
          <a:bodyPr/>
          <a:lstStyle/>
          <a:p>
            <a:fld id="{97033E4B-E3EB-3D46-B2D8-3159663620FA}" type="slidenum">
              <a:rPr lang="en-US" smtClean="0"/>
              <a:pPr/>
              <a:t>8</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7" name="Rectangle 6"/>
          <p:cNvSpPr/>
          <p:nvPr/>
        </p:nvSpPr>
        <p:spPr>
          <a:xfrm>
            <a:off x="609600" y="1671621"/>
            <a:ext cx="7080985" cy="960593"/>
          </a:xfrm>
          <a:prstGeom prst="rect">
            <a:avLst/>
          </a:prstGeom>
          <a:solidFill>
            <a:srgbClr val="F9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7"/>
          <p:cNvSpPr txBox="1">
            <a:spLocks/>
          </p:cNvSpPr>
          <p:nvPr/>
        </p:nvSpPr>
        <p:spPr>
          <a:xfrm>
            <a:off x="609600" y="1710058"/>
            <a:ext cx="6965482" cy="56054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ea typeface="+mn-ea"/>
                <a:cs typeface="+mn-cs"/>
              </a:rPr>
              <a:t>Aim:   ≥70% pregnant persons with OUD receive MAT and are connected to Recovery Treatment Services prenatally or by delivery discharge</a:t>
            </a:r>
          </a:p>
        </p:txBody>
      </p:sp>
      <p:sp>
        <p:nvSpPr>
          <p:cNvPr id="9" name="Rectangle 8"/>
          <p:cNvSpPr/>
          <p:nvPr/>
        </p:nvSpPr>
        <p:spPr>
          <a:xfrm>
            <a:off x="609599" y="2638806"/>
            <a:ext cx="7080985" cy="2355716"/>
          </a:xfrm>
          <a:prstGeom prst="rect">
            <a:avLst/>
          </a:prstGeom>
          <a:solidFill>
            <a:srgbClr val="C9D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en-US" sz="1500" b="1" dirty="0">
                <a:solidFill>
                  <a:schemeClr val="tx1"/>
                </a:solidFill>
              </a:rPr>
              <a:t>Goals:</a:t>
            </a:r>
          </a:p>
          <a:p>
            <a:pPr marL="92874" indent="-192876">
              <a:buFont typeface="Arial" panose="020B0604020202020204" pitchFamily="34" charset="0"/>
              <a:buChar char="•"/>
              <a:defRPr/>
            </a:pPr>
            <a:r>
              <a:rPr lang="en-US" sz="1500" b="1" dirty="0">
                <a:solidFill>
                  <a:schemeClr val="tx1"/>
                </a:solidFill>
              </a:rPr>
              <a:t>All pregnant persons screened with a universal validated screener prenatally and  during their L&amp;D admission </a:t>
            </a:r>
          </a:p>
          <a:p>
            <a:pPr marL="92874" indent="-192876">
              <a:buFont typeface="Arial" panose="020B0604020202020204" pitchFamily="34" charset="0"/>
              <a:buChar char="•"/>
              <a:defRPr/>
            </a:pPr>
            <a:r>
              <a:rPr lang="en-US" sz="1500" b="1" dirty="0">
                <a:solidFill>
                  <a:schemeClr val="tx1"/>
                </a:solidFill>
              </a:rPr>
              <a:t>Pregnant Persons with OUD during pregnancy or by delivery discharge</a:t>
            </a:r>
          </a:p>
          <a:p>
            <a:pPr marL="510784" lvl="1" indent="-192876">
              <a:buFont typeface="Arial" panose="020B0604020202020204" pitchFamily="34" charset="0"/>
              <a:buChar char="•"/>
              <a:defRPr/>
            </a:pPr>
            <a:r>
              <a:rPr lang="en-US" sz="1500" b="1" dirty="0">
                <a:solidFill>
                  <a:schemeClr val="tx1"/>
                </a:solidFill>
              </a:rPr>
              <a:t>Assessed for readiness for MAT, linked to MAT and Recovery Treatment Services</a:t>
            </a:r>
          </a:p>
          <a:p>
            <a:pPr marL="510784" lvl="1" indent="-192876">
              <a:buFont typeface="Arial" panose="020B0604020202020204" pitchFamily="34" charset="0"/>
              <a:buChar char="•"/>
              <a:defRPr/>
            </a:pPr>
            <a:r>
              <a:rPr lang="en-US" sz="1500" b="1" dirty="0">
                <a:solidFill>
                  <a:schemeClr val="tx1"/>
                </a:solidFill>
              </a:rPr>
              <a:t>OUD clinical care checklist completed</a:t>
            </a:r>
          </a:p>
          <a:p>
            <a:pPr marL="510784" lvl="1" indent="-192876">
              <a:buFont typeface="Arial" panose="020B0604020202020204" pitchFamily="34" charset="0"/>
              <a:buChar char="•"/>
              <a:defRPr/>
            </a:pPr>
            <a:r>
              <a:rPr lang="en-US" sz="1500" b="1" dirty="0">
                <a:solidFill>
                  <a:schemeClr val="tx1"/>
                </a:solidFill>
              </a:rPr>
              <a:t>Receive Narcan counseling </a:t>
            </a:r>
          </a:p>
          <a:p>
            <a:pPr marL="510784" lvl="1" indent="-192876">
              <a:buFont typeface="Arial" panose="020B0604020202020204" pitchFamily="34" charset="0"/>
              <a:buChar char="•"/>
              <a:defRPr/>
            </a:pPr>
            <a:r>
              <a:rPr lang="en-US" sz="1500" b="1" dirty="0">
                <a:solidFill>
                  <a:schemeClr val="tx1"/>
                </a:solidFill>
              </a:rPr>
              <a:t>Pediatric / neonatal consult on OUD/ NAS and patient education</a:t>
            </a:r>
          </a:p>
        </p:txBody>
      </p:sp>
      <p:sp>
        <p:nvSpPr>
          <p:cNvPr id="10" name="Text Placeholder 8"/>
          <p:cNvSpPr txBox="1">
            <a:spLocks/>
          </p:cNvSpPr>
          <p:nvPr/>
        </p:nvSpPr>
        <p:spPr>
          <a:xfrm>
            <a:off x="609600" y="2632214"/>
            <a:ext cx="6965482" cy="2368901"/>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300" dirty="0"/>
          </a:p>
        </p:txBody>
      </p:sp>
      <p:sp>
        <p:nvSpPr>
          <p:cNvPr id="11" name="Rectangle 10"/>
          <p:cNvSpPr/>
          <p:nvPr/>
        </p:nvSpPr>
        <p:spPr>
          <a:xfrm>
            <a:off x="609600" y="5001115"/>
            <a:ext cx="7080984" cy="1720360"/>
          </a:xfrm>
          <a:prstGeom prst="rect">
            <a:avLst/>
          </a:prstGeom>
          <a:solidFill>
            <a:srgbClr val="9B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2876" indent="-192876">
              <a:buFont typeface="Arial" panose="020B0604020202020204" pitchFamily="34" charset="0"/>
              <a:buChar char="•"/>
              <a:defRPr/>
            </a:pPr>
            <a:r>
              <a:rPr lang="en-US" sz="2000" b="1" dirty="0">
                <a:solidFill>
                  <a:schemeClr val="tx1"/>
                </a:solidFill>
              </a:rPr>
              <a:t>107 hospitals participating in the MNO OB &amp; Neonatal Initiative kick off May 2018</a:t>
            </a:r>
          </a:p>
          <a:p>
            <a:pPr marL="450045" lvl="1" indent="-192876">
              <a:buFont typeface="Arial" panose="020B0604020202020204" pitchFamily="34" charset="0"/>
              <a:buChar char="•"/>
              <a:defRPr/>
            </a:pPr>
            <a:r>
              <a:rPr lang="en-US" sz="2000" b="1" dirty="0">
                <a:solidFill>
                  <a:schemeClr val="tx1"/>
                </a:solidFill>
              </a:rPr>
              <a:t>101 MNO-OB Hospital QI Teams</a:t>
            </a:r>
          </a:p>
          <a:p>
            <a:pPr marL="450045" lvl="1" indent="-192876">
              <a:buFont typeface="Arial" panose="020B0604020202020204" pitchFamily="34" charset="0"/>
              <a:buChar char="•"/>
              <a:defRPr/>
            </a:pPr>
            <a:r>
              <a:rPr lang="en-US" sz="2000" b="1" dirty="0">
                <a:solidFill>
                  <a:schemeClr val="tx1"/>
                </a:solidFill>
              </a:rPr>
              <a:t>88 MNO-Neo Hospital QI Teams</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00988" y="1690688"/>
            <a:ext cx="3355206" cy="4782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6970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6842990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444084" y="1439672"/>
            <a:ext cx="4613127" cy="1262683"/>
          </a:xfrm>
        </p:spPr>
        <p:txBody>
          <a:bodyPr>
            <a:normAutofit/>
          </a:bodyPr>
          <a:lstStyle/>
          <a:p>
            <a:pPr algn="ctr"/>
            <a:r>
              <a:rPr lang="en-US" dirty="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pic>
        <p:nvPicPr>
          <p:cNvPr id="19" name="Picture 8" descr="IDPH | Protecting health, improving lives.">
            <a:extLst>
              <a:ext uri="{FF2B5EF4-FFF2-40B4-BE49-F238E27FC236}">
                <a16:creationId xmlns:a16="http://schemas.microsoft.com/office/drawing/2014/main" id="{79E5BE18-815B-2128-14F6-55F28E4E99F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9187" y="2870745"/>
            <a:ext cx="2558009" cy="6945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US CDC logo.svg - Wikimedia Commons">
            <a:extLst>
              <a:ext uri="{FF2B5EF4-FFF2-40B4-BE49-F238E27FC236}">
                <a16:creationId xmlns:a16="http://schemas.microsoft.com/office/drawing/2014/main" id="{2089DC53-0BA7-A340-049B-28714F3ABBF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75348" y="2713188"/>
            <a:ext cx="1398959" cy="10576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go&#10;&#10;Description automatically generated">
            <a:extLst>
              <a:ext uri="{FF2B5EF4-FFF2-40B4-BE49-F238E27FC236}">
                <a16:creationId xmlns:a16="http://schemas.microsoft.com/office/drawing/2014/main" id="{DADE1F50-90C5-48DA-A421-40E43ECF4B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5644" y="3740391"/>
            <a:ext cx="1161691" cy="1151682"/>
          </a:xfrm>
          <a:prstGeom prst="rect">
            <a:avLst/>
          </a:prstGeom>
        </p:spPr>
      </p:pic>
      <p:pic>
        <p:nvPicPr>
          <p:cNvPr id="22" name="Picture 6" descr="https://cpcqc.org/wp-content/uploads/2021/03/aim.png">
            <a:extLst>
              <a:ext uri="{FF2B5EF4-FFF2-40B4-BE49-F238E27FC236}">
                <a16:creationId xmlns:a16="http://schemas.microsoft.com/office/drawing/2014/main" id="{E0BEE24B-C711-AF67-8719-D780030A010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25051" y="3956248"/>
            <a:ext cx="1684846" cy="90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63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463894"/>
            <a:ext cx="9144000" cy="1394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alibri"/>
            </a:endParaRPr>
          </a:p>
        </p:txBody>
      </p:sp>
      <p:sp>
        <p:nvSpPr>
          <p:cNvPr id="81922" name="Title 4"/>
          <p:cNvSpPr>
            <a:spLocks noGrp="1"/>
          </p:cNvSpPr>
          <p:nvPr>
            <p:ph type="title"/>
          </p:nvPr>
        </p:nvSpPr>
        <p:spPr>
          <a:xfrm>
            <a:off x="1524000" y="-12549"/>
            <a:ext cx="6705600" cy="1143000"/>
          </a:xfrm>
          <a:noFill/>
        </p:spPr>
        <p:txBody>
          <a:bodyPr/>
          <a:lstStyle/>
          <a:p>
            <a:pPr algn="l" eaLnBrk="1" hangingPunct="1">
              <a:defRPr/>
            </a:pPr>
            <a:r>
              <a:rPr lang="en-US" altLang="en-US" sz="3600" b="1" dirty="0">
                <a:solidFill>
                  <a:srgbClr val="1C498B"/>
                </a:solidFill>
                <a:ea typeface="Lato Medium" panose="020F0502020204030203" pitchFamily="34" charset="0"/>
                <a:cs typeface="Lato Medium" panose="020F0502020204030203" pitchFamily="34" charset="0"/>
              </a:rPr>
              <a:t>Clinical Team Key Messages to provide Optimal OUD Care </a:t>
            </a:r>
          </a:p>
        </p:txBody>
      </p:sp>
      <p:sp>
        <p:nvSpPr>
          <p:cNvPr id="3" name="Rectangle 2"/>
          <p:cNvSpPr/>
          <p:nvPr/>
        </p:nvSpPr>
        <p:spPr>
          <a:xfrm>
            <a:off x="3061915" y="1447801"/>
            <a:ext cx="7071731" cy="461665"/>
          </a:xfrm>
          <a:prstGeom prst="rect">
            <a:avLst/>
          </a:prstGeom>
        </p:spPr>
        <p:txBody>
          <a:bodyPr wrap="square">
            <a:spAutoFit/>
          </a:bodyPr>
          <a:lstStyle/>
          <a:p>
            <a:pPr eaLnBrk="0" fontAlgn="base" hangingPunct="0">
              <a:spcBef>
                <a:spcPct val="0"/>
              </a:spcBef>
              <a:spcAft>
                <a:spcPct val="0"/>
              </a:spcAft>
              <a:defRPr/>
            </a:pPr>
            <a:r>
              <a:rPr lang="en-US" sz="2400" dirty="0">
                <a:solidFill>
                  <a:prstClr val="black"/>
                </a:solidFill>
                <a:latin typeface="Arial" pitchFamily="34" charset="0"/>
                <a:ea typeface="MS PGothic" pitchFamily="34" charset="-128"/>
              </a:rPr>
              <a:t>Opioid Use Disorder is an urgent obstetric issue</a:t>
            </a:r>
          </a:p>
        </p:txBody>
      </p:sp>
      <p:pic>
        <p:nvPicPr>
          <p:cNvPr id="7174" name="Picture 6" descr="Related image"/>
          <p:cNvPicPr>
            <a:picLocks noChangeAspect="1" noChangeArrowheads="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727510" y="2438400"/>
            <a:ext cx="1113121" cy="10959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61915" y="2388126"/>
            <a:ext cx="6919367" cy="830997"/>
          </a:xfrm>
          <a:prstGeom prst="rect">
            <a:avLst/>
          </a:prstGeom>
        </p:spPr>
        <p:txBody>
          <a:bodyPr wrap="square">
            <a:spAutoFit/>
          </a:bodyPr>
          <a:lstStyle/>
          <a:p>
            <a:pPr eaLnBrk="0" fontAlgn="base" hangingPunct="0">
              <a:spcBef>
                <a:spcPct val="0"/>
              </a:spcBef>
              <a:spcAft>
                <a:spcPct val="0"/>
              </a:spcAft>
              <a:defRPr/>
            </a:pPr>
            <a:r>
              <a:rPr lang="en-US" sz="2400" dirty="0">
                <a:solidFill>
                  <a:prstClr val="black"/>
                </a:solidFill>
                <a:latin typeface="Arial" pitchFamily="34" charset="0"/>
                <a:ea typeface="MS PGothic" pitchFamily="34" charset="-128"/>
              </a:rPr>
              <a:t>Opioid Use Disorder is a life-threatening chronic disease with lifesaving treatment available</a:t>
            </a:r>
          </a:p>
        </p:txBody>
      </p:sp>
      <p:pic>
        <p:nvPicPr>
          <p:cNvPr id="7176" name="Picture 8" descr="Image result for handshake silhouette"/>
          <p:cNvPicPr>
            <a:picLocks noChangeAspect="1" noChangeArrowheads="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31390" y="4831790"/>
            <a:ext cx="1264211" cy="12642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61915" y="4831789"/>
            <a:ext cx="7965969" cy="1569660"/>
          </a:xfrm>
          <a:prstGeom prst="rect">
            <a:avLst/>
          </a:prstGeom>
        </p:spPr>
        <p:txBody>
          <a:bodyPr wrap="square">
            <a:spAutoFit/>
          </a:bodyPr>
          <a:lstStyle/>
          <a:p>
            <a:pPr eaLnBrk="0" fontAlgn="base" hangingPunct="0">
              <a:spcBef>
                <a:spcPct val="0"/>
              </a:spcBef>
              <a:spcAft>
                <a:spcPct val="0"/>
              </a:spcAft>
              <a:defRPr/>
            </a:pPr>
            <a:r>
              <a:rPr lang="en-US" sz="2400" dirty="0">
                <a:solidFill>
                  <a:prstClr val="black"/>
                </a:solidFill>
                <a:latin typeface="Arial" pitchFamily="34" charset="0"/>
                <a:ea typeface="MS PGothic" pitchFamily="34" charset="-128"/>
              </a:rPr>
              <a:t>Screening &amp; Linking moms to MAT / Recovery Services </a:t>
            </a:r>
          </a:p>
          <a:p>
            <a:pPr marL="285750" indent="-285750" eaLnBrk="0" fontAlgn="base" hangingPunct="0">
              <a:spcBef>
                <a:spcPct val="0"/>
              </a:spcBef>
              <a:spcAft>
                <a:spcPct val="0"/>
              </a:spcAft>
              <a:buFont typeface="Arial" panose="020B0604020202020204" pitchFamily="34" charset="0"/>
              <a:buChar char="•"/>
            </a:pPr>
            <a:r>
              <a:rPr lang="en-US" sz="2400" dirty="0">
                <a:solidFill>
                  <a:prstClr val="black"/>
                </a:solidFill>
                <a:latin typeface="Arial" pitchFamily="34" charset="0"/>
                <a:ea typeface="MS PGothic" pitchFamily="34" charset="-128"/>
              </a:rPr>
              <a:t>Reduces overdose deaths for moms</a:t>
            </a:r>
          </a:p>
          <a:p>
            <a:pPr marL="285750" indent="-285750" eaLnBrk="0" fontAlgn="base" hangingPunct="0">
              <a:spcBef>
                <a:spcPct val="0"/>
              </a:spcBef>
              <a:spcAft>
                <a:spcPct val="0"/>
              </a:spcAft>
              <a:buFont typeface="Arial" panose="020B0604020202020204" pitchFamily="34" charset="0"/>
              <a:buChar char="•"/>
            </a:pPr>
            <a:r>
              <a:rPr lang="en-US" sz="2400" dirty="0">
                <a:solidFill>
                  <a:prstClr val="black"/>
                </a:solidFill>
                <a:latin typeface="Arial" pitchFamily="34" charset="0"/>
                <a:ea typeface="MS PGothic" pitchFamily="34" charset="-128"/>
              </a:rPr>
              <a:t>Improves pregnancy outcomes</a:t>
            </a:r>
          </a:p>
          <a:p>
            <a:pPr marL="285750" indent="-285750" eaLnBrk="0" fontAlgn="base" hangingPunct="0">
              <a:spcBef>
                <a:spcPct val="0"/>
              </a:spcBef>
              <a:spcAft>
                <a:spcPct val="0"/>
              </a:spcAft>
              <a:buFont typeface="Arial" panose="020B0604020202020204" pitchFamily="34" charset="0"/>
              <a:buChar char="•"/>
            </a:pPr>
            <a:r>
              <a:rPr lang="en-US" sz="2400" dirty="0">
                <a:solidFill>
                  <a:prstClr val="black"/>
                </a:solidFill>
                <a:latin typeface="Arial" pitchFamily="34" charset="0"/>
                <a:ea typeface="MS PGothic" pitchFamily="34" charset="-128"/>
              </a:rPr>
              <a:t>Increases # women who can</a:t>
            </a:r>
            <a:r>
              <a:rPr lang="en-US" sz="2400" i="1" dirty="0">
                <a:solidFill>
                  <a:prstClr val="black"/>
                </a:solidFill>
                <a:latin typeface="Arial" pitchFamily="34" charset="0"/>
                <a:ea typeface="MS PGothic" pitchFamily="34" charset="-128"/>
              </a:rPr>
              <a:t> </a:t>
            </a:r>
            <a:r>
              <a:rPr lang="en-US" sz="2400" dirty="0">
                <a:solidFill>
                  <a:prstClr val="black"/>
                </a:solidFill>
                <a:latin typeface="Arial" pitchFamily="34" charset="0"/>
                <a:ea typeface="MS PGothic" pitchFamily="34" charset="-128"/>
              </a:rPr>
              <a:t>parent their baby</a:t>
            </a:r>
            <a:endParaRPr lang="en-US" dirty="0">
              <a:solidFill>
                <a:prstClr val="black"/>
              </a:solidFill>
              <a:latin typeface="Arial" pitchFamily="34" charset="0"/>
              <a:ea typeface="MS PGothic" pitchFamily="34" charset="-128"/>
            </a:endParaRPr>
          </a:p>
        </p:txBody>
      </p:sp>
      <p:pic>
        <p:nvPicPr>
          <p:cNvPr id="7178" name="Picture 10" descr="Image result for checklist vector"/>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21151" y="3581400"/>
            <a:ext cx="1105792" cy="11057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25752" y="3534132"/>
            <a:ext cx="7230952" cy="1200329"/>
          </a:xfrm>
          <a:prstGeom prst="rect">
            <a:avLst/>
          </a:prstGeom>
        </p:spPr>
        <p:txBody>
          <a:bodyPr wrap="square">
            <a:spAutoFit/>
          </a:bodyPr>
          <a:lstStyle/>
          <a:p>
            <a:pPr eaLnBrk="0" fontAlgn="base" hangingPunct="0">
              <a:spcBef>
                <a:spcPct val="0"/>
              </a:spcBef>
              <a:spcAft>
                <a:spcPct val="0"/>
              </a:spcAft>
              <a:defRPr/>
            </a:pPr>
            <a:r>
              <a:rPr lang="en-US" sz="2400" dirty="0">
                <a:solidFill>
                  <a:prstClr val="black"/>
                </a:solidFill>
                <a:latin typeface="Arial" pitchFamily="34" charset="0"/>
                <a:ea typeface="MS PGothic" pitchFamily="34" charset="-128"/>
              </a:rPr>
              <a:t>There are key steps all providers must take prenatally, on L&amp;D and postpartum (including EDs) to care for patients with Opioid Use Disorder</a:t>
            </a:r>
          </a:p>
        </p:txBody>
      </p:sp>
      <p:pic>
        <p:nvPicPr>
          <p:cNvPr id="7180" name="Picture 12" descr="Image result for pregnant woman silhouette"/>
          <p:cNvPicPr>
            <a:picLocks noChangeAspect="1" noChangeArrowheads="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981201" y="1295400"/>
            <a:ext cx="699345" cy="109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3994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1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id="{35224A54-0256-BC4D-BA49-E4C8CBDEF290}" vid="{6F8BB9A5-9E34-5741-BA29-5AC8BAD13B37}"/>
    </a:ext>
  </a:extLst>
</a:theme>
</file>

<file path=ppt/theme/theme3.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5342</Words>
  <Application>Microsoft Office PowerPoint</Application>
  <PresentationFormat>Widescreen</PresentationFormat>
  <Paragraphs>670</Paragraphs>
  <Slides>81</Slides>
  <Notes>31</Notes>
  <HiddenSlides>0</HiddenSlides>
  <MMClips>0</MMClips>
  <ScaleCrop>false</ScaleCrop>
  <HeadingPairs>
    <vt:vector size="8" baseType="variant">
      <vt:variant>
        <vt:lpstr>Fonts Used</vt:lpstr>
      </vt:variant>
      <vt:variant>
        <vt:i4>19</vt:i4>
      </vt:variant>
      <vt:variant>
        <vt:lpstr>Theme</vt:lpstr>
      </vt:variant>
      <vt:variant>
        <vt:i4>15</vt:i4>
      </vt:variant>
      <vt:variant>
        <vt:lpstr>Embedded OLE Servers</vt:lpstr>
      </vt:variant>
      <vt:variant>
        <vt:i4>1</vt:i4>
      </vt:variant>
      <vt:variant>
        <vt:lpstr>Slide Titles</vt:lpstr>
      </vt:variant>
      <vt:variant>
        <vt:i4>81</vt:i4>
      </vt:variant>
    </vt:vector>
  </HeadingPairs>
  <TitlesOfParts>
    <vt:vector size="116" baseType="lpstr">
      <vt:lpstr>MS PGothic</vt:lpstr>
      <vt:lpstr>MS PGothic</vt:lpstr>
      <vt:lpstr>Arial</vt:lpstr>
      <vt:lpstr>Calibri</vt:lpstr>
      <vt:lpstr>Calibri Light</vt:lpstr>
      <vt:lpstr>Lato</vt:lpstr>
      <vt:lpstr>Lato Medium</vt:lpstr>
      <vt:lpstr>Montserrat</vt:lpstr>
      <vt:lpstr>Montserrat Medium</vt:lpstr>
      <vt:lpstr>Montserrat SemiBold</vt:lpstr>
      <vt:lpstr>Osaka</vt:lpstr>
      <vt:lpstr>Roboto</vt:lpstr>
      <vt:lpstr>Segoe UI Semibold</vt:lpstr>
      <vt:lpstr>Times</vt:lpstr>
      <vt:lpstr>Times New Roman</vt:lpstr>
      <vt:lpstr>Trajan Pro</vt:lpstr>
      <vt:lpstr>Tw Cen MT</vt:lpstr>
      <vt:lpstr>Verdana</vt:lpstr>
      <vt:lpstr>Wingdings</vt:lpstr>
      <vt:lpstr>1_Office Theme</vt:lpstr>
      <vt:lpstr>2_Office Theme</vt:lpstr>
      <vt:lpstr>3_Office Theme</vt:lpstr>
      <vt:lpstr>7_Office Theme</vt:lpstr>
      <vt:lpstr>8_Office Theme</vt:lpstr>
      <vt:lpstr>4_Office Theme</vt:lpstr>
      <vt:lpstr>Office Theme</vt:lpstr>
      <vt:lpstr>5_Office Theme</vt:lpstr>
      <vt:lpstr>6_Office Theme</vt:lpstr>
      <vt:lpstr>9_office theme</vt:lpstr>
      <vt:lpstr>Simple Light</vt:lpstr>
      <vt:lpstr>Droplet</vt:lpstr>
      <vt:lpstr>11_Office Theme</vt:lpstr>
      <vt:lpstr>10_Office Theme</vt:lpstr>
      <vt:lpstr>12_Office Theme</vt:lpstr>
      <vt:lpstr>think-cell Slide</vt:lpstr>
      <vt:lpstr>ILPQC Mothers and Newborns affected by Opioids (MNO) Initiative Sustainability</vt:lpstr>
      <vt:lpstr>Call Overview</vt:lpstr>
      <vt:lpstr>Illinois Perinatal Quality Collaborative  (ILPQC)</vt:lpstr>
      <vt:lpstr>PowerPoint Presentation</vt:lpstr>
      <vt:lpstr>Opioid overdose is a leading cause of maternal death in IL</vt:lpstr>
      <vt:lpstr>PowerPoint Presentation</vt:lpstr>
      <vt:lpstr>Treatment works: Decreased overdose on MAT</vt:lpstr>
      <vt:lpstr>Mothers and Newborns affected by  Opioids, MNO - OB Initiative</vt:lpstr>
      <vt:lpstr>Clinical Team Key Messages to provide Optimal OUD Care </vt:lpstr>
      <vt:lpstr>PowerPoint Presentation</vt:lpstr>
      <vt:lpstr>Key Strategies to Provide Optimal  Opioid-Exposed Newborn care every time</vt:lpstr>
      <vt:lpstr>Universal Screening for SUD/OUD</vt:lpstr>
      <vt:lpstr>MNO’s Impact Since 2018: MAT and Recovery Treatment Services</vt:lpstr>
      <vt:lpstr>MNO’s Impact Since 2018: Narcan</vt:lpstr>
      <vt:lpstr>Improving equitable care and reducing disparities for patients receiving MAT</vt:lpstr>
      <vt:lpstr>PowerPoint Presentation</vt:lpstr>
      <vt:lpstr>Focus for today</vt:lpstr>
      <vt:lpstr>IL MMRC Data Overview</vt:lpstr>
      <vt:lpstr>Illinois Maternal Mortality &amp; Substance Use Disorder</vt:lpstr>
      <vt:lpstr>Preliminary Data</vt:lpstr>
      <vt:lpstr>Maternal Mortality: The Tip of the Iceberg</vt:lpstr>
      <vt:lpstr>Pregnancy Associated Mortality Ratio,  Illinois 2-Year Averages</vt:lpstr>
      <vt:lpstr>CDC Definition: Pregnancy-Related Death</vt:lpstr>
      <vt:lpstr>Maternal Mortality in Illinois</vt:lpstr>
      <vt:lpstr>Top Underlying Cause of Death Categories for Pregnancy-Related Deaths, Illinois 2018-2019</vt:lpstr>
      <vt:lpstr>Main substance found at toxicology to be cause of death</vt:lpstr>
      <vt:lpstr>Emergency Department Use  Among Pregnancy-Related Deaths</vt:lpstr>
      <vt:lpstr>Percent of Pregnancy- Related Deaths with Contributing Factors, Illinois 2018-2019</vt:lpstr>
      <vt:lpstr>Taylor’s Story</vt:lpstr>
      <vt:lpstr>Factors for Substance Use Disorder</vt:lpstr>
      <vt:lpstr>Recommendations for Substance Use Disorder</vt:lpstr>
      <vt:lpstr>Thank you!</vt:lpstr>
      <vt:lpstr>IL DHS MAR NOW and DOPP Overview</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Successful Connection to Care</vt:lpstr>
      <vt:lpstr>Home Induction Is Safe and Effective</vt:lpstr>
      <vt:lpstr>Home Induction Is Safe and Effective</vt:lpstr>
      <vt:lpstr>Early Learnings</vt:lpstr>
      <vt:lpstr>Next Steps</vt:lpstr>
      <vt:lpstr> </vt:lpstr>
      <vt:lpstr> </vt:lpstr>
      <vt:lpstr>PowerPoint Presentation</vt:lpstr>
      <vt:lpstr>PowerPoint Presentation</vt:lpstr>
      <vt:lpstr>PowerPoint Presentation</vt:lpstr>
      <vt:lpstr>PowerPoint Presentation</vt:lpstr>
      <vt:lpstr>PowerPoint Presentation</vt:lpstr>
      <vt:lpstr>PowerPoint Presentation</vt:lpstr>
      <vt:lpstr>Tools and Resources</vt:lpstr>
      <vt:lpstr>ILPQC Hospital Panel: Drug Overdose Prevention Program Strategies:</vt:lpstr>
      <vt:lpstr>UCM OB DOPP Update</vt:lpstr>
      <vt:lpstr>PowerPoint Presentation</vt:lpstr>
      <vt:lpstr>PowerPoint Presentation</vt:lpstr>
      <vt:lpstr>PowerPoint Presentation</vt:lpstr>
      <vt:lpstr>Dopp in the clinic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ILPQC Resources and Next Steps</vt:lpstr>
      <vt:lpstr>Angel's Story</vt:lpstr>
      <vt:lpstr>Sustainability strategies to facilitate  optimal care for all pregnant &amp; postpartum patients with OUD</vt:lpstr>
      <vt:lpstr>Strategies implemented to assist the  OB clinical team in providing Narcan  counseling strategies and prescription offers </vt:lpstr>
      <vt:lpstr>Key resources teams are using to  connect patients with OUD to MAT and RTS  prenatally or by delivery discharge</vt:lpstr>
      <vt:lpstr>OUD Helpline Communication Campaign for OB &amp; ED Units</vt:lpstr>
      <vt:lpstr>PowerPoint Presentation</vt:lpstr>
      <vt:lpstr>Thanks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Advisory Workgroup</dc:title>
  <dc:creator>Eileen Fleming Suse</dc:creator>
  <cp:lastModifiedBy>ABorders Local Account</cp:lastModifiedBy>
  <cp:revision>43</cp:revision>
  <dcterms:created xsi:type="dcterms:W3CDTF">2021-06-03T19:59:20Z</dcterms:created>
  <dcterms:modified xsi:type="dcterms:W3CDTF">2023-03-13T16:46:14Z</dcterms:modified>
</cp:coreProperties>
</file>