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4138" r:id="rId2"/>
    <p:sldMasterId id="2147484150" r:id="rId3"/>
    <p:sldMasterId id="2147484152" r:id="rId4"/>
    <p:sldMasterId id="2147484154" r:id="rId5"/>
    <p:sldMasterId id="2147484164" r:id="rId6"/>
    <p:sldMasterId id="2147484166" r:id="rId7"/>
  </p:sldMasterIdLst>
  <p:notesMasterIdLst>
    <p:notesMasterId r:id="rId35"/>
  </p:notesMasterIdLst>
  <p:handoutMasterIdLst>
    <p:handoutMasterId r:id="rId36"/>
  </p:handoutMasterIdLst>
  <p:sldIdLst>
    <p:sldId id="1450" r:id="rId8"/>
    <p:sldId id="1795" r:id="rId9"/>
    <p:sldId id="1882" r:id="rId10"/>
    <p:sldId id="1861" r:id="rId11"/>
    <p:sldId id="1863" r:id="rId12"/>
    <p:sldId id="1864" r:id="rId13"/>
    <p:sldId id="1865" r:id="rId14"/>
    <p:sldId id="1866" r:id="rId15"/>
    <p:sldId id="1867" r:id="rId16"/>
    <p:sldId id="1878" r:id="rId17"/>
    <p:sldId id="1872" r:id="rId18"/>
    <p:sldId id="1874" r:id="rId19"/>
    <p:sldId id="1875" r:id="rId20"/>
    <p:sldId id="1876" r:id="rId21"/>
    <p:sldId id="1877" r:id="rId22"/>
    <p:sldId id="1883" r:id="rId23"/>
    <p:sldId id="1879" r:id="rId24"/>
    <p:sldId id="1884" r:id="rId25"/>
    <p:sldId id="1792" r:id="rId26"/>
    <p:sldId id="1855" r:id="rId27"/>
    <p:sldId id="1814" r:id="rId28"/>
    <p:sldId id="1880" r:id="rId29"/>
    <p:sldId id="1881" r:id="rId30"/>
    <p:sldId id="1885" r:id="rId31"/>
    <p:sldId id="1888" r:id="rId32"/>
    <p:sldId id="1887" r:id="rId33"/>
    <p:sldId id="1707" r:id="rId34"/>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4" clrIdx="0">
    <p:extLst/>
  </p:cmAuthor>
  <p:cmAuthor id="2" name="Weiss, Daniel" initials="WD" lastIdx="9" clrIdx="1"/>
  <p:cmAuthor id="3" name="ANNBORDERS"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4990"/>
    <a:srgbClr val="F58466"/>
    <a:srgbClr val="6359AD"/>
    <a:srgbClr val="6D5CAA"/>
    <a:srgbClr val="F799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85305" autoAdjust="0"/>
  </p:normalViewPr>
  <p:slideViewPr>
    <p:cSldViewPr>
      <p:cViewPr varScale="1">
        <p:scale>
          <a:sx n="59" d="100"/>
          <a:sy n="59" d="100"/>
        </p:scale>
        <p:origin x="1536" y="44"/>
      </p:cViewPr>
      <p:guideLst>
        <p:guide orient="horz" pos="2160"/>
        <p:guide pos="2880"/>
      </p:guideLst>
    </p:cSldViewPr>
  </p:slideViewPr>
  <p:outlineViewPr>
    <p:cViewPr>
      <p:scale>
        <a:sx n="33" d="100"/>
        <a:sy n="33" d="100"/>
      </p:scale>
      <p:origin x="0" y="-11621"/>
    </p:cViewPr>
  </p:outlineViewPr>
  <p:notesTextViewPr>
    <p:cViewPr>
      <p:scale>
        <a:sx n="3" d="2"/>
        <a:sy n="3" d="2"/>
      </p:scale>
      <p:origin x="0" y="0"/>
    </p:cViewPr>
  </p:notesTextViewPr>
  <p:sorterViewPr>
    <p:cViewPr varScale="1">
      <p:scale>
        <a:sx n="1" d="1"/>
        <a:sy n="1" d="1"/>
      </p:scale>
      <p:origin x="0" y="-1324"/>
    </p:cViewPr>
  </p:sorterViewPr>
  <p:notesViewPr>
    <p:cSldViewPr>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enhnet\shared\Nurse_OBS\FR1USER\Borders\ILPQC\Obstetric\MNO%20Initiative%202018-2019\MNO%20Calls%202018-2020\July%202020%20MNO%20Teams%20Calls\MNO-OB%20Monthly%20Reports_7.22.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enhnet\shared\Nurse_OBS\FR1USER\Borders\ILPQC\Obstetric\MNO%20Initiative%202018-2019\MNO%20Calls%202018-2020\July%202020%20MNO%20Teams%20Calls\MNO-OB%20Monthly%20Reports_7.22.20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nhnet\shared\Nurse_OBS\FR1USER\Borders\ILPQC\Obstetric\MNO%20Initiative%202018-2019\MNO%20Calls%202018-2020\July%202020%20MNO%20Teams%20Calls\MNO-OB%20Monthly%20Reports_7.22.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'Report 1 NEW'!$B$1</c:f>
              <c:strCache>
                <c:ptCount val="1"/>
                <c:pt idx="0">
                  <c:v>All Patients Connected to MAT</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dLbls>
            <c:dLbl>
              <c:idx val="0"/>
              <c:layout>
                <c:manualLayout>
                  <c:x val="-1.5902366979674096E-2"/>
                  <c:y val="2.8070173052361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76-4077-AB7C-41A1685524DD}"/>
                </c:ext>
              </c:extLst>
            </c:dLbl>
            <c:dLbl>
              <c:idx val="1"/>
              <c:layout>
                <c:manualLayout>
                  <c:x val="-1.9877958724592602E-2"/>
                  <c:y val="2.5910928971410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76-4077-AB7C-41A1685524DD}"/>
                </c:ext>
              </c:extLst>
            </c:dLbl>
            <c:dLbl>
              <c:idx val="2"/>
              <c:layout>
                <c:manualLayout>
                  <c:x val="-1.8552761476286456E-2"/>
                  <c:y val="4.53441256999690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76-4077-AB7C-41A1685524DD}"/>
                </c:ext>
              </c:extLst>
            </c:dLbl>
            <c:dLbl>
              <c:idx val="3"/>
              <c:layout>
                <c:manualLayout>
                  <c:x val="-2.1203155972898777E-2"/>
                  <c:y val="1.9433196728558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76-4077-AB7C-41A1685524DD}"/>
                </c:ext>
              </c:extLst>
            </c:dLbl>
            <c:dLbl>
              <c:idx val="5"/>
              <c:layout>
                <c:manualLayout>
                  <c:x val="-1.9877958724592651E-2"/>
                  <c:y val="2.37516848904599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76-4077-AB7C-41A1685524DD}"/>
                </c:ext>
              </c:extLst>
            </c:dLbl>
            <c:dLbl>
              <c:idx val="6"/>
              <c:layout>
                <c:manualLayout>
                  <c:x val="-1.5902366979674034E-2"/>
                  <c:y val="2.15924408095091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76-4077-AB7C-41A1685524DD}"/>
                </c:ext>
              </c:extLst>
            </c:dLbl>
            <c:dLbl>
              <c:idx val="7"/>
              <c:layout>
                <c:manualLayout>
                  <c:x val="-1.5902366979674083E-2"/>
                  <c:y val="2.59109289714108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876-4077-AB7C-41A1685524DD}"/>
                </c:ext>
              </c:extLst>
            </c:dLbl>
            <c:dLbl>
              <c:idx val="8"/>
              <c:layout>
                <c:manualLayout>
                  <c:x val="-1.5902366979674083E-2"/>
                  <c:y val="3.67071493761654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876-4077-AB7C-41A1685524DD}"/>
                </c:ext>
              </c:extLst>
            </c:dLbl>
            <c:dLbl>
              <c:idx val="9"/>
              <c:layout>
                <c:manualLayout>
                  <c:x val="-2.6503944966123471E-2"/>
                  <c:y val="2.59109289714108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876-4077-AB7C-41A1685524DD}"/>
                </c:ext>
              </c:extLst>
            </c:dLbl>
            <c:dLbl>
              <c:idx val="10"/>
              <c:layout>
                <c:manualLayout>
                  <c:x val="-2.1203155972898874E-2"/>
                  <c:y val="2.15924408095091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876-4077-AB7C-41A1685524DD}"/>
                </c:ext>
              </c:extLst>
            </c:dLbl>
            <c:dLbl>
              <c:idx val="11"/>
              <c:layout>
                <c:manualLayout>
                  <c:x val="-1.9877958724592699E-2"/>
                  <c:y val="3.0229417133312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876-4077-AB7C-41A1685524DD}"/>
                </c:ext>
              </c:extLst>
            </c:dLbl>
            <c:dLbl>
              <c:idx val="12"/>
              <c:layout>
                <c:manualLayout>
                  <c:x val="-2.1203155972898777E-2"/>
                  <c:y val="2.15924408095090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876-4077-AB7C-41A1685524DD}"/>
                </c:ext>
              </c:extLst>
            </c:dLbl>
            <c:dLbl>
              <c:idx val="13"/>
              <c:layout>
                <c:manualLayout>
                  <c:x val="-6.6259862415308677E-3"/>
                  <c:y val="1.5114708566656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876-4077-AB7C-41A1685524DD}"/>
                </c:ext>
              </c:extLst>
            </c:dLbl>
            <c:dLbl>
              <c:idx val="14"/>
              <c:layout>
                <c:manualLayout>
                  <c:x val="-1.5902366979674083E-2"/>
                  <c:y val="2.80701730523618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876-4077-AB7C-41A1685524DD}"/>
                </c:ext>
              </c:extLst>
            </c:dLbl>
            <c:dLbl>
              <c:idx val="15"/>
              <c:layout>
                <c:manualLayout>
                  <c:x val="-1.5902366979674277E-2"/>
                  <c:y val="2.37516848904600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876-4077-AB7C-41A1685524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 1 NEW'!$A$2:$A$26</c:f>
              <c:strCache>
                <c:ptCount val="25"/>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strCache>
            </c:strRef>
          </c:cat>
          <c:val>
            <c:numRef>
              <c:f>'Report 1 NEW'!$B$2:$B$26</c:f>
              <c:numCache>
                <c:formatCode>0%</c:formatCode>
                <c:ptCount val="25"/>
                <c:pt idx="0">
                  <c:v>0.40988372093023256</c:v>
                </c:pt>
                <c:pt idx="1">
                  <c:v>0.39534883720930231</c:v>
                </c:pt>
                <c:pt idx="2">
                  <c:v>0.42499999999999999</c:v>
                </c:pt>
                <c:pt idx="3">
                  <c:v>0.34408602150537637</c:v>
                </c:pt>
                <c:pt idx="4">
                  <c:v>0.41052631578947368</c:v>
                </c:pt>
                <c:pt idx="5">
                  <c:v>0.375</c:v>
                </c:pt>
                <c:pt idx="6">
                  <c:v>0.43023255813953487</c:v>
                </c:pt>
                <c:pt idx="7">
                  <c:v>0.43283582089552236</c:v>
                </c:pt>
                <c:pt idx="8">
                  <c:v>0.58730158730158732</c:v>
                </c:pt>
                <c:pt idx="9">
                  <c:v>0.52941176470588236</c:v>
                </c:pt>
                <c:pt idx="10">
                  <c:v>0.5</c:v>
                </c:pt>
                <c:pt idx="11">
                  <c:v>0.6</c:v>
                </c:pt>
                <c:pt idx="12">
                  <c:v>0.49230769230769234</c:v>
                </c:pt>
                <c:pt idx="13">
                  <c:v>0.52459016393442626</c:v>
                </c:pt>
                <c:pt idx="14">
                  <c:v>0.61290322580645162</c:v>
                </c:pt>
                <c:pt idx="15">
                  <c:v>0.54098360655737709</c:v>
                </c:pt>
                <c:pt idx="16">
                  <c:v>0.71</c:v>
                </c:pt>
                <c:pt idx="17">
                  <c:v>0.50900000000000001</c:v>
                </c:pt>
                <c:pt idx="18">
                  <c:v>0.50900000000000001</c:v>
                </c:pt>
                <c:pt idx="19">
                  <c:v>0.64100000000000001</c:v>
                </c:pt>
                <c:pt idx="20">
                  <c:v>0.64900000000000002</c:v>
                </c:pt>
                <c:pt idx="21">
                  <c:v>0.6</c:v>
                </c:pt>
                <c:pt idx="22">
                  <c:v>0.65099999999999991</c:v>
                </c:pt>
                <c:pt idx="23">
                  <c:v>0.51400000000000001</c:v>
                </c:pt>
                <c:pt idx="24">
                  <c:v>0.63300000000000001</c:v>
                </c:pt>
              </c:numCache>
            </c:numRef>
          </c:val>
          <c:smooth val="0"/>
          <c:extLst>
            <c:ext xmlns:c16="http://schemas.microsoft.com/office/drawing/2014/chart" uri="{C3380CC4-5D6E-409C-BE32-E72D297353CC}">
              <c16:uniqueId val="{0000000F-C876-4077-AB7C-41A1685524DD}"/>
            </c:ext>
          </c:extLst>
        </c:ser>
        <c:ser>
          <c:idx val="2"/>
          <c:order val="2"/>
          <c:tx>
            <c:strRef>
              <c:f>'Report 1 NEW'!$D$1</c:f>
              <c:strCache>
                <c:ptCount val="1"/>
                <c:pt idx="0">
                  <c:v>Goal</c:v>
                </c:pt>
              </c:strCache>
            </c:strRef>
          </c:tx>
          <c:spPr>
            <a:ln w="28575" cap="rnd">
              <a:solidFill>
                <a:srgbClr val="FF0000"/>
              </a:solidFill>
              <a:prstDash val="sysDash"/>
              <a:round/>
            </a:ln>
            <a:effectLst/>
          </c:spPr>
          <c:marker>
            <c:symbol val="none"/>
          </c:marker>
          <c:cat>
            <c:strRef>
              <c:f>'Report 1 NEW'!$A$2:$A$26</c:f>
              <c:strCache>
                <c:ptCount val="25"/>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strCache>
            </c:strRef>
          </c:cat>
          <c:val>
            <c:numRef>
              <c:f>'Report 1 NEW'!$D$2:$D$26</c:f>
              <c:numCache>
                <c:formatCode>0%</c:formatCode>
                <c:ptCount val="25"/>
                <c:pt idx="0">
                  <c:v>0.7</c:v>
                </c:pt>
                <c:pt idx="1">
                  <c:v>0.7</c:v>
                </c:pt>
                <c:pt idx="2">
                  <c:v>0.7</c:v>
                </c:pt>
                <c:pt idx="3">
                  <c:v>0.7</c:v>
                </c:pt>
                <c:pt idx="4">
                  <c:v>0.7</c:v>
                </c:pt>
                <c:pt idx="5">
                  <c:v>0.7</c:v>
                </c:pt>
                <c:pt idx="6">
                  <c:v>0.7</c:v>
                </c:pt>
                <c:pt idx="7">
                  <c:v>0.7</c:v>
                </c:pt>
                <c:pt idx="8">
                  <c:v>0.7</c:v>
                </c:pt>
                <c:pt idx="9">
                  <c:v>0.7</c:v>
                </c:pt>
                <c:pt idx="10">
                  <c:v>0.7</c:v>
                </c:pt>
                <c:pt idx="11">
                  <c:v>0.7</c:v>
                </c:pt>
                <c:pt idx="12">
                  <c:v>0.7</c:v>
                </c:pt>
                <c:pt idx="13">
                  <c:v>0.7</c:v>
                </c:pt>
                <c:pt idx="14">
                  <c:v>0.7</c:v>
                </c:pt>
                <c:pt idx="15">
                  <c:v>0.7</c:v>
                </c:pt>
                <c:pt idx="16">
                  <c:v>0.7</c:v>
                </c:pt>
                <c:pt idx="17">
                  <c:v>0.7</c:v>
                </c:pt>
                <c:pt idx="18">
                  <c:v>0.7</c:v>
                </c:pt>
                <c:pt idx="19">
                  <c:v>0.7</c:v>
                </c:pt>
                <c:pt idx="20">
                  <c:v>0.7</c:v>
                </c:pt>
                <c:pt idx="21">
                  <c:v>0.7</c:v>
                </c:pt>
                <c:pt idx="22">
                  <c:v>0.7</c:v>
                </c:pt>
                <c:pt idx="23">
                  <c:v>0.7</c:v>
                </c:pt>
                <c:pt idx="24">
                  <c:v>0.7</c:v>
                </c:pt>
              </c:numCache>
            </c:numRef>
          </c:val>
          <c:smooth val="0"/>
          <c:extLst>
            <c:ext xmlns:c16="http://schemas.microsoft.com/office/drawing/2014/chart" uri="{C3380CC4-5D6E-409C-BE32-E72D297353CC}">
              <c16:uniqueId val="{00000010-C876-4077-AB7C-41A1685524DD}"/>
            </c:ext>
          </c:extLst>
        </c:ser>
        <c:dLbls>
          <c:showLegendKey val="0"/>
          <c:showVal val="0"/>
          <c:showCatName val="0"/>
          <c:showSerName val="0"/>
          <c:showPercent val="0"/>
          <c:showBubbleSize val="0"/>
        </c:dLbls>
        <c:marker val="1"/>
        <c:smooth val="0"/>
        <c:axId val="588780592"/>
        <c:axId val="597367376"/>
        <c:extLst>
          <c:ext xmlns:c15="http://schemas.microsoft.com/office/drawing/2012/chart" uri="{02D57815-91ED-43cb-92C2-25804820EDAC}">
            <c15:filteredLineSeries>
              <c15:ser>
                <c:idx val="1"/>
                <c:order val="1"/>
                <c:tx>
                  <c:strRef>
                    <c:extLst>
                      <c:ext uri="{02D57815-91ED-43cb-92C2-25804820EDAC}">
                        <c15:formulaRef>
                          <c15:sqref>'Report 1 NEW'!$C$1</c15:sqref>
                        </c15:formulaRef>
                      </c:ext>
                    </c:extLst>
                    <c:strCache>
                      <c:ptCount val="1"/>
                      <c:pt idx="0">
                        <c:v>All Patients Connected to MAT (Except if MAT not Indicated or Patient Declined)</c:v>
                      </c:pt>
                    </c:strCache>
                  </c:strRef>
                </c:tx>
                <c:spPr>
                  <a:ln w="28575" cap="rnd">
                    <a:solidFill>
                      <a:schemeClr val="accent2"/>
                    </a:solidFill>
                    <a:round/>
                  </a:ln>
                  <a:effectLst/>
                </c:spPr>
                <c:marker>
                  <c:symbol val="circle"/>
                  <c:size val="7"/>
                  <c:spPr>
                    <a:solidFill>
                      <a:schemeClr val="accent2"/>
                    </a:solidFill>
                    <a:ln w="9525">
                      <a:solidFill>
                        <a:schemeClr val="accent2"/>
                      </a:solidFill>
                    </a:ln>
                    <a:effectLst/>
                  </c:spPr>
                </c:marker>
                <c:dLbls>
                  <c:dLbl>
                    <c:idx val="0"/>
                    <c:layout>
                      <c:manualLayout>
                        <c:x val="-2.1203155972898791E-2"/>
                        <c:y val="-3.886639345711639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1-C876-4077-AB7C-41A1685524DD}"/>
                      </c:ext>
                    </c:extLst>
                  </c:dLbl>
                  <c:dLbl>
                    <c:idx val="1"/>
                    <c:layout>
                      <c:manualLayout>
                        <c:x val="-1.8552761476286431E-2"/>
                        <c:y val="-3.670714937616555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2-C876-4077-AB7C-41A1685524DD}"/>
                      </c:ext>
                    </c:extLst>
                  </c:dLbl>
                  <c:dLbl>
                    <c:idx val="2"/>
                    <c:layout>
                      <c:manualLayout>
                        <c:x val="-1.9877958724592627E-2"/>
                        <c:y val="-2.807017305236183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3-C876-4077-AB7C-41A1685524DD}"/>
                      </c:ext>
                    </c:extLst>
                  </c:dLbl>
                  <c:dLbl>
                    <c:idx val="3"/>
                    <c:layout>
                      <c:manualLayout>
                        <c:x val="-1.9877958724592602E-2"/>
                        <c:y val="-3.67071493761654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4-C876-4077-AB7C-41A1685524DD}"/>
                      </c:ext>
                    </c:extLst>
                  </c:dLbl>
                  <c:dLbl>
                    <c:idx val="4"/>
                    <c:layout>
                      <c:manualLayout>
                        <c:x val="-1.9877958724592602E-2"/>
                        <c:y val="-2.591092897141092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5-C876-4077-AB7C-41A1685524DD}"/>
                      </c:ext>
                    </c:extLst>
                  </c:dLbl>
                  <c:dLbl>
                    <c:idx val="5"/>
                    <c:layout>
                      <c:manualLayout>
                        <c:x val="-1.7227564227980257E-2"/>
                        <c:y val="-3.238866121426366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6-C876-4077-AB7C-41A1685524DD}"/>
                      </c:ext>
                    </c:extLst>
                  </c:dLbl>
                  <c:dLbl>
                    <c:idx val="6"/>
                    <c:layout>
                      <c:manualLayout>
                        <c:x val="-3.0479536711041942E-2"/>
                        <c:y val="-3.022941713331282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7-C876-4077-AB7C-41A1685524DD}"/>
                      </c:ext>
                    </c:extLst>
                  </c:dLbl>
                  <c:dLbl>
                    <c:idx val="7"/>
                    <c:layout>
                      <c:manualLayout>
                        <c:x val="-2.7829142214429645E-2"/>
                        <c:y val="-2.37516848904600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8-C876-4077-AB7C-41A1685524DD}"/>
                      </c:ext>
                    </c:extLst>
                  </c:dLbl>
                  <c:dLbl>
                    <c:idx val="8"/>
                    <c:layout>
                      <c:manualLayout>
                        <c:x val="-4.2406311945797553E-2"/>
                        <c:y val="-7.9171368373796647E-17"/>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9-C876-4077-AB7C-41A1685524DD}"/>
                      </c:ext>
                    </c:extLst>
                  </c:dLbl>
                  <c:dLbl>
                    <c:idx val="9"/>
                    <c:layout>
                      <c:manualLayout>
                        <c:x val="-1.8552761476286431E-2"/>
                        <c:y val="-2.159244080950914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A-C876-4077-AB7C-41A1685524DD}"/>
                      </c:ext>
                    </c:extLst>
                  </c:dLbl>
                  <c:dLbl>
                    <c:idx val="10"/>
                    <c:layout>
                      <c:manualLayout>
                        <c:x val="-2.2528353221205048E-2"/>
                        <c:y val="1.943319672855819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B-C876-4077-AB7C-41A1685524DD}"/>
                      </c:ext>
                    </c:extLst>
                  </c:dLbl>
                  <c:dLbl>
                    <c:idx val="11"/>
                    <c:layout>
                      <c:manualLayout>
                        <c:x val="-7.9511834898371384E-3"/>
                        <c:y val="8.6369763238036031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C-C876-4077-AB7C-41A1685524DD}"/>
                      </c:ext>
                    </c:extLst>
                  </c:dLbl>
                  <c:dLbl>
                    <c:idx val="12"/>
                    <c:layout>
                      <c:manualLayout>
                        <c:x val="-1.9877958724592602E-2"/>
                        <c:y val="-2.37516848904600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D-C876-4077-AB7C-41A1685524DD}"/>
                      </c:ext>
                    </c:extLst>
                  </c:dLbl>
                  <c:dLbl>
                    <c:idx val="13"/>
                    <c:layout>
                      <c:manualLayout>
                        <c:x val="-1.9877958724592602E-2"/>
                        <c:y val="1.943319672855819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E-C876-4077-AB7C-41A1685524DD}"/>
                      </c:ext>
                    </c:extLst>
                  </c:dLbl>
                  <c:dLbl>
                    <c:idx val="14"/>
                    <c:layout>
                      <c:manualLayout>
                        <c:x val="-1.9877958724592699E-2"/>
                        <c:y val="1.727395264760732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F-C876-4077-AB7C-41A1685524DD}"/>
                      </c:ext>
                    </c:extLst>
                  </c:dLbl>
                  <c:dLbl>
                    <c:idx val="15"/>
                    <c:layout>
                      <c:manualLayout>
                        <c:x val="-1.9877958724592602E-2"/>
                        <c:y val="2.159244080950910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20-C876-4077-AB7C-41A1685524DD}"/>
                      </c:ext>
                    </c:extLst>
                  </c:dLbl>
                  <c:dLbl>
                    <c:idx val="17"/>
                    <c:layout>
                      <c:manualLayout>
                        <c:x val="-7.9511834898370413E-3"/>
                        <c:y val="-2.375168489046009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21-C876-4077-AB7C-41A1685524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'Report 1 NEW'!$A$2:$A$26</c15:sqref>
                        </c15:formulaRef>
                      </c:ext>
                    </c:extLst>
                    <c:strCache>
                      <c:ptCount val="25"/>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strCache>
                  </c:strRef>
                </c:cat>
                <c:val>
                  <c:numRef>
                    <c:extLst>
                      <c:ext uri="{02D57815-91ED-43cb-92C2-25804820EDAC}">
                        <c15:formulaRef>
                          <c15:sqref>'Report 1 NEW'!$C$2:$C$26</c15:sqref>
                        </c15:formulaRef>
                      </c:ext>
                    </c:extLst>
                    <c:numCache>
                      <c:formatCode>0%</c:formatCode>
                      <c:ptCount val="25"/>
                      <c:pt idx="0">
                        <c:v>0.41348973607038125</c:v>
                      </c:pt>
                      <c:pt idx="1">
                        <c:v>0.39534883720930231</c:v>
                      </c:pt>
                      <c:pt idx="2">
                        <c:v>0.4358974358974359</c:v>
                      </c:pt>
                      <c:pt idx="3">
                        <c:v>0.34408602150537637</c:v>
                      </c:pt>
                      <c:pt idx="4">
                        <c:v>0.41052631578947368</c:v>
                      </c:pt>
                      <c:pt idx="5">
                        <c:v>0.39130434782608697</c:v>
                      </c:pt>
                      <c:pt idx="6">
                        <c:v>0.44578313253012047</c:v>
                      </c:pt>
                      <c:pt idx="7">
                        <c:v>0.46774193548387094</c:v>
                      </c:pt>
                      <c:pt idx="8">
                        <c:v>0.65454545454545454</c:v>
                      </c:pt>
                      <c:pt idx="9">
                        <c:v>0.65454545454545454</c:v>
                      </c:pt>
                      <c:pt idx="10">
                        <c:v>0.60377358490566035</c:v>
                      </c:pt>
                      <c:pt idx="11">
                        <c:v>0.67241379310344829</c:v>
                      </c:pt>
                      <c:pt idx="12">
                        <c:v>0.7021276595744681</c:v>
                      </c:pt>
                      <c:pt idx="13">
                        <c:v>0.62745098039215685</c:v>
                      </c:pt>
                      <c:pt idx="14">
                        <c:v>0.67741935483870963</c:v>
                      </c:pt>
                      <c:pt idx="15">
                        <c:v>0.64814814814814814</c:v>
                      </c:pt>
                      <c:pt idx="16">
                        <c:v>0.84</c:v>
                      </c:pt>
                      <c:pt idx="17">
                        <c:v>0.625</c:v>
                      </c:pt>
                      <c:pt idx="18">
                        <c:v>0.64150943396226412</c:v>
                      </c:pt>
                      <c:pt idx="19">
                        <c:v>0.77358490566037741</c:v>
                      </c:pt>
                      <c:pt idx="20">
                        <c:v>0.80434782608695654</c:v>
                      </c:pt>
                      <c:pt idx="21">
                        <c:v>0.625</c:v>
                      </c:pt>
                    </c:numCache>
                  </c:numRef>
                </c:val>
                <c:smooth val="0"/>
                <c:extLst>
                  <c:ext xmlns:c16="http://schemas.microsoft.com/office/drawing/2014/chart" uri="{C3380CC4-5D6E-409C-BE32-E72D297353CC}">
                    <c16:uniqueId val="{00000022-C876-4077-AB7C-41A1685524DD}"/>
                  </c:ext>
                </c:extLst>
              </c15:ser>
            </c15:filteredLineSeries>
          </c:ext>
        </c:extLst>
      </c:lineChart>
      <c:catAx>
        <c:axId val="58878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7367376"/>
        <c:crosses val="autoZero"/>
        <c:auto val="1"/>
        <c:lblAlgn val="ctr"/>
        <c:lblOffset val="100"/>
        <c:noMultiLvlLbl val="0"/>
      </c:catAx>
      <c:valAx>
        <c:axId val="597367376"/>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7805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'Report 2 NEW'!$B$1</c:f>
              <c:strCache>
                <c:ptCount val="1"/>
                <c:pt idx="0">
                  <c:v>All Hospitals</c:v>
                </c:pt>
              </c:strCache>
            </c:strRef>
          </c:tx>
          <c:marker>
            <c:symbol val="circle"/>
            <c:size val="7"/>
          </c:marker>
          <c:dLbls>
            <c:dLbl>
              <c:idx val="0"/>
              <c:layout>
                <c:manualLayout>
                  <c:x val="-7.8546882670594165E-3"/>
                  <c:y val="-6.0263646334961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18-499E-975E-08C05FF7AE5A}"/>
                </c:ext>
              </c:extLst>
            </c:dLbl>
            <c:dLbl>
              <c:idx val="1"/>
              <c:layout>
                <c:manualLayout>
                  <c:x val="-5.3019145802650866E-2"/>
                  <c:y val="-5.42372817014658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18-499E-975E-08C05FF7AE5A}"/>
                </c:ext>
              </c:extLst>
            </c:dLbl>
            <c:dLbl>
              <c:idx val="2"/>
              <c:layout>
                <c:manualLayout>
                  <c:x val="-4.1381962266680374E-2"/>
                  <c:y val="-2.81674389923114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18-499E-975E-08C05FF7AE5A}"/>
                </c:ext>
              </c:extLst>
            </c:dLbl>
            <c:dLbl>
              <c:idx val="3"/>
              <c:layout>
                <c:manualLayout>
                  <c:x val="-1.5709376534118805E-2"/>
                  <c:y val="-5.42372817014658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18-499E-975E-08C05FF7AE5A}"/>
                </c:ext>
              </c:extLst>
            </c:dLbl>
            <c:dLbl>
              <c:idx val="4"/>
              <c:layout>
                <c:manualLayout>
                  <c:x val="-1.7673048600883652E-2"/>
                  <c:y val="-2.7118640850732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18-499E-975E-08C05FF7AE5A}"/>
                </c:ext>
              </c:extLst>
            </c:dLbl>
            <c:dLbl>
              <c:idx val="5"/>
              <c:layout>
                <c:manualLayout>
                  <c:x val="-3.7309769268532154E-2"/>
                  <c:y val="-5.42372817014658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18-499E-975E-08C05FF7AE5A}"/>
                </c:ext>
              </c:extLst>
            </c:dLbl>
            <c:dLbl>
              <c:idx val="6"/>
              <c:layout>
                <c:manualLayout>
                  <c:x val="-3.1418753068237604E-2"/>
                  <c:y val="-5.1224099384717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18-499E-975E-08C05FF7AE5A}"/>
                </c:ext>
              </c:extLst>
            </c:dLbl>
            <c:dLbl>
              <c:idx val="7"/>
              <c:layout>
                <c:manualLayout>
                  <c:x val="-1.9636720667648565E-2"/>
                  <c:y val="-5.4237281701465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18-499E-975E-08C05FF7AE5A}"/>
                </c:ext>
              </c:extLst>
            </c:dLbl>
            <c:dLbl>
              <c:idx val="8"/>
              <c:layout>
                <c:manualLayout>
                  <c:x val="-2.6030365799515377E-2"/>
                  <c:y val="-3.1570631457375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B18-499E-975E-08C05FF7AE5A}"/>
                </c:ext>
              </c:extLst>
            </c:dLbl>
            <c:dLbl>
              <c:idx val="9"/>
              <c:layout>
                <c:manualLayout>
                  <c:x val="-7.9365066965837641E-3"/>
                  <c:y val="-4.04279450325470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B18-499E-975E-08C05FF7AE5A}"/>
                </c:ext>
              </c:extLst>
            </c:dLbl>
            <c:dLbl>
              <c:idx val="10"/>
              <c:layout>
                <c:manualLayout>
                  <c:x val="-1.9594204826704393E-2"/>
                  <c:y val="-4.30806284385304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B18-499E-975E-08C05FF7AE5A}"/>
                </c:ext>
              </c:extLst>
            </c:dLbl>
            <c:dLbl>
              <c:idx val="11"/>
              <c:layout>
                <c:manualLayout>
                  <c:x val="-2.5796046705062831E-2"/>
                  <c:y val="-4.0120356858464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B18-499E-975E-08C05FF7AE5A}"/>
                </c:ext>
              </c:extLst>
            </c:dLbl>
            <c:dLbl>
              <c:idx val="12"/>
              <c:layout>
                <c:manualLayout>
                  <c:x val="-1.9347035028797244E-2"/>
                  <c:y val="-4.54697377729263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B18-499E-975E-08C05FF7AE5A}"/>
                </c:ext>
              </c:extLst>
            </c:dLbl>
            <c:dLbl>
              <c:idx val="13"/>
              <c:layout>
                <c:manualLayout>
                  <c:x val="-2.9020679492244312E-2"/>
                  <c:y val="-3.20962854867715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B18-499E-975E-08C05FF7AE5A}"/>
                </c:ext>
              </c:extLst>
            </c:dLbl>
            <c:dLbl>
              <c:idx val="14"/>
              <c:layout>
                <c:manualLayout>
                  <c:x val="-1.4510403220646588E-2"/>
                  <c:y val="-3.20962854867715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B18-499E-975E-08C05FF7AE5A}"/>
                </c:ext>
              </c:extLst>
            </c:dLbl>
            <c:dLbl>
              <c:idx val="15"/>
              <c:layout>
                <c:manualLayout>
                  <c:x val="-1.1823051492254057E-16"/>
                  <c:y val="-2.4072214115078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B18-499E-975E-08C05FF7AE5A}"/>
                </c:ext>
              </c:extLst>
            </c:dLbl>
            <c:dLbl>
              <c:idx val="16"/>
              <c:layout>
                <c:manualLayout>
                  <c:x val="-1.451027627159796E-2"/>
                  <c:y val="-3.7445666401233473E-2"/>
                </c:manualLayout>
              </c:layout>
              <c:spPr>
                <a:noFill/>
                <a:ln>
                  <a:noFill/>
                </a:ln>
                <a:effectLst/>
              </c:spPr>
              <c:txPr>
                <a:bodyPr wrap="square" lIns="38100" tIns="19050" rIns="38100" bIns="19050" anchor="ctr">
                  <a:no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7549370485057083E-2"/>
                      <c:h val="6.2066297362818393E-2"/>
                    </c:manualLayout>
                  </c15:layout>
                </c:ext>
                <c:ext xmlns:c16="http://schemas.microsoft.com/office/drawing/2014/chart" uri="{C3380CC4-5D6E-409C-BE32-E72D297353CC}">
                  <c16:uniqueId val="{00000010-9B18-499E-975E-08C05FF7AE5A}"/>
                </c:ext>
              </c:extLst>
            </c:dLbl>
            <c:dLbl>
              <c:idx val="17"/>
              <c:layout>
                <c:manualLayout>
                  <c:x val="-1.451027627159796E-2"/>
                  <c:y val="-4.54697377729263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B18-499E-975E-08C05FF7AE5A}"/>
                </c:ext>
              </c:extLst>
            </c:dLbl>
            <c:dLbl>
              <c:idx val="18"/>
              <c:layout>
                <c:manualLayout>
                  <c:x val="-1.6122529190664269E-3"/>
                  <c:y val="-2.6746904572309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B18-499E-975E-08C05FF7AE5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'Report 2 NEW'!$A$2:$A$26</c:f>
              <c:strCache>
                <c:ptCount val="25"/>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strCache>
            </c:strRef>
          </c:cat>
          <c:val>
            <c:numRef>
              <c:f>'Report 2 NEW'!$B$2:$B$26</c:f>
              <c:numCache>
                <c:formatCode>0%</c:formatCode>
                <c:ptCount val="25"/>
                <c:pt idx="0">
                  <c:v>0.47</c:v>
                </c:pt>
                <c:pt idx="1">
                  <c:v>0.42899999999999999</c:v>
                </c:pt>
                <c:pt idx="2">
                  <c:v>0.57099999999999995</c:v>
                </c:pt>
                <c:pt idx="3">
                  <c:v>0.44400000000000001</c:v>
                </c:pt>
                <c:pt idx="4">
                  <c:v>0.52700000000000002</c:v>
                </c:pt>
                <c:pt idx="5">
                  <c:v>0.42199999999999999</c:v>
                </c:pt>
                <c:pt idx="6">
                  <c:v>0.49299999999999999</c:v>
                </c:pt>
                <c:pt idx="7">
                  <c:v>0.52300000000000002</c:v>
                </c:pt>
                <c:pt idx="8">
                  <c:v>0.64500000000000002</c:v>
                </c:pt>
                <c:pt idx="9">
                  <c:v>0.53700000000000003</c:v>
                </c:pt>
                <c:pt idx="10">
                  <c:v>0.51700000000000002</c:v>
                </c:pt>
                <c:pt idx="11">
                  <c:v>0.60699999999999998</c:v>
                </c:pt>
                <c:pt idx="12">
                  <c:v>0.55400000000000005</c:v>
                </c:pt>
                <c:pt idx="13">
                  <c:v>0.59599999999999997</c:v>
                </c:pt>
                <c:pt idx="14">
                  <c:v>0.77</c:v>
                </c:pt>
                <c:pt idx="15">
                  <c:v>0.55000000000000004</c:v>
                </c:pt>
                <c:pt idx="16">
                  <c:v>0.81799999999999995</c:v>
                </c:pt>
                <c:pt idx="17">
                  <c:v>0.54500000000000004</c:v>
                </c:pt>
                <c:pt idx="18">
                  <c:v>0.61799999999999999</c:v>
                </c:pt>
                <c:pt idx="19">
                  <c:v>0.71899999999999997</c:v>
                </c:pt>
                <c:pt idx="20">
                  <c:v>0.71399999999999997</c:v>
                </c:pt>
                <c:pt idx="21">
                  <c:v>0.64800000000000002</c:v>
                </c:pt>
                <c:pt idx="22">
                  <c:v>0.69799999999999995</c:v>
                </c:pt>
                <c:pt idx="23">
                  <c:v>0.59499999999999997</c:v>
                </c:pt>
                <c:pt idx="24">
                  <c:v>0.66700000000000004</c:v>
                </c:pt>
              </c:numCache>
            </c:numRef>
          </c:val>
          <c:smooth val="0"/>
          <c:extLst>
            <c:ext xmlns:c16="http://schemas.microsoft.com/office/drawing/2014/chart" uri="{C3380CC4-5D6E-409C-BE32-E72D297353CC}">
              <c16:uniqueId val="{00000013-9B18-499E-975E-08C05FF7AE5A}"/>
            </c:ext>
          </c:extLst>
        </c:ser>
        <c:ser>
          <c:idx val="1"/>
          <c:order val="1"/>
          <c:tx>
            <c:strRef>
              <c:f>'Report 2 NEW'!$C$1</c:f>
              <c:strCache>
                <c:ptCount val="1"/>
                <c:pt idx="0">
                  <c:v>Goal</c:v>
                </c:pt>
              </c:strCache>
            </c:strRef>
          </c:tx>
          <c:spPr>
            <a:ln>
              <a:solidFill>
                <a:srgbClr val="C00000"/>
              </a:solidFill>
              <a:prstDash val="dash"/>
            </a:ln>
          </c:spPr>
          <c:marker>
            <c:symbol val="none"/>
          </c:marker>
          <c:cat>
            <c:strRef>
              <c:f>'Report 2 NEW'!$A$2:$A$26</c:f>
              <c:strCache>
                <c:ptCount val="25"/>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strCache>
            </c:strRef>
          </c:cat>
          <c:val>
            <c:numRef>
              <c:f>'Report 2 NEW'!$C$2:$C$26</c:f>
              <c:numCache>
                <c:formatCode>0%</c:formatCode>
                <c:ptCount val="25"/>
                <c:pt idx="0">
                  <c:v>0.7</c:v>
                </c:pt>
                <c:pt idx="1">
                  <c:v>0.7</c:v>
                </c:pt>
                <c:pt idx="2">
                  <c:v>0.7</c:v>
                </c:pt>
                <c:pt idx="3">
                  <c:v>0.7</c:v>
                </c:pt>
                <c:pt idx="4">
                  <c:v>0.7</c:v>
                </c:pt>
                <c:pt idx="5">
                  <c:v>0.7</c:v>
                </c:pt>
                <c:pt idx="6">
                  <c:v>0.7</c:v>
                </c:pt>
                <c:pt idx="7">
                  <c:v>0.7</c:v>
                </c:pt>
                <c:pt idx="8">
                  <c:v>0.7</c:v>
                </c:pt>
                <c:pt idx="9">
                  <c:v>0.7</c:v>
                </c:pt>
                <c:pt idx="10">
                  <c:v>0.7</c:v>
                </c:pt>
                <c:pt idx="11">
                  <c:v>0.7</c:v>
                </c:pt>
                <c:pt idx="12">
                  <c:v>0.7</c:v>
                </c:pt>
                <c:pt idx="13">
                  <c:v>0.7</c:v>
                </c:pt>
                <c:pt idx="14">
                  <c:v>0.7</c:v>
                </c:pt>
                <c:pt idx="15">
                  <c:v>0.7</c:v>
                </c:pt>
                <c:pt idx="16">
                  <c:v>0.7</c:v>
                </c:pt>
                <c:pt idx="17">
                  <c:v>0.7</c:v>
                </c:pt>
                <c:pt idx="18">
                  <c:v>0.7</c:v>
                </c:pt>
                <c:pt idx="19">
                  <c:v>0.7</c:v>
                </c:pt>
                <c:pt idx="20">
                  <c:v>0.7</c:v>
                </c:pt>
                <c:pt idx="21">
                  <c:v>0.7</c:v>
                </c:pt>
                <c:pt idx="22">
                  <c:v>0.7</c:v>
                </c:pt>
                <c:pt idx="23">
                  <c:v>0.7</c:v>
                </c:pt>
                <c:pt idx="24">
                  <c:v>0.7</c:v>
                </c:pt>
              </c:numCache>
            </c:numRef>
          </c:val>
          <c:smooth val="0"/>
          <c:extLst>
            <c:ext xmlns:c16="http://schemas.microsoft.com/office/drawing/2014/chart" uri="{C3380CC4-5D6E-409C-BE32-E72D297353CC}">
              <c16:uniqueId val="{00000014-9B18-499E-975E-08C05FF7AE5A}"/>
            </c:ext>
          </c:extLst>
        </c:ser>
        <c:dLbls>
          <c:showLegendKey val="0"/>
          <c:showVal val="0"/>
          <c:showCatName val="0"/>
          <c:showSerName val="0"/>
          <c:showPercent val="0"/>
          <c:showBubbleSize val="0"/>
        </c:dLbls>
        <c:marker val="1"/>
        <c:smooth val="0"/>
        <c:axId val="94179328"/>
        <c:axId val="94180864"/>
      </c:lineChart>
      <c:catAx>
        <c:axId val="94179328"/>
        <c:scaling>
          <c:orientation val="minMax"/>
        </c:scaling>
        <c:delete val="0"/>
        <c:axPos val="b"/>
        <c:numFmt formatCode="General" sourceLinked="0"/>
        <c:majorTickMark val="out"/>
        <c:minorTickMark val="none"/>
        <c:tickLblPos val="nextTo"/>
        <c:crossAx val="94180864"/>
        <c:crosses val="autoZero"/>
        <c:auto val="1"/>
        <c:lblAlgn val="ctr"/>
        <c:lblOffset val="100"/>
        <c:noMultiLvlLbl val="0"/>
      </c:catAx>
      <c:valAx>
        <c:axId val="94180864"/>
        <c:scaling>
          <c:orientation val="minMax"/>
          <c:max val="1"/>
        </c:scaling>
        <c:delete val="0"/>
        <c:axPos val="l"/>
        <c:numFmt formatCode="0%" sourceLinked="1"/>
        <c:majorTickMark val="out"/>
        <c:minorTickMark val="none"/>
        <c:tickLblPos val="nextTo"/>
        <c:crossAx val="94179328"/>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'Report 3 NEW'!$B$1</c:f>
              <c:strCache>
                <c:ptCount val="1"/>
                <c:pt idx="0">
                  <c:v>Narcan Counseling</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dLbls>
            <c:dLbl>
              <c:idx val="0"/>
              <c:layout>
                <c:manualLayout>
                  <c:x val="-2.8946178199909571E-2"/>
                  <c:y val="-3.82513661202185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AC-4B5F-9DB4-A0D922F162C0}"/>
                </c:ext>
              </c:extLst>
            </c:dLbl>
            <c:dLbl>
              <c:idx val="1"/>
              <c:layout>
                <c:manualLayout>
                  <c:x val="-3.2564450474898234E-2"/>
                  <c:y val="-4.09836065573771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AC-4B5F-9DB4-A0D922F162C0}"/>
                </c:ext>
              </c:extLst>
            </c:dLbl>
            <c:dLbl>
              <c:idx val="2"/>
              <c:layout>
                <c:manualLayout>
                  <c:x val="-3.4373586612392613E-2"/>
                  <c:y val="-4.0983606557377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AC-4B5F-9DB4-A0D922F162C0}"/>
                </c:ext>
              </c:extLst>
            </c:dLbl>
            <c:dLbl>
              <c:idx val="3"/>
              <c:layout>
                <c:manualLayout>
                  <c:x val="-3.799185888738129E-2"/>
                  <c:y val="-3.0054644808743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AC-4B5F-9DB4-A0D922F162C0}"/>
                </c:ext>
              </c:extLst>
            </c:dLbl>
            <c:dLbl>
              <c:idx val="4"/>
              <c:layout>
                <c:manualLayout>
                  <c:x val="-2.3518769787426504E-2"/>
                  <c:y val="-3.8251366120218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AC-4B5F-9DB4-A0D922F162C0}"/>
                </c:ext>
              </c:extLst>
            </c:dLbl>
            <c:dLbl>
              <c:idx val="5"/>
              <c:layout>
                <c:manualLayout>
                  <c:x val="-3.2564450474898234E-2"/>
                  <c:y val="-3.0054644808743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AC-4B5F-9DB4-A0D922F162C0}"/>
                </c:ext>
              </c:extLst>
            </c:dLbl>
            <c:dLbl>
              <c:idx val="6"/>
              <c:layout>
                <c:manualLayout>
                  <c:x val="-3.6182722749886931E-2"/>
                  <c:y val="-2.4590163934426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4AC-4B5F-9DB4-A0D922F162C0}"/>
                </c:ext>
              </c:extLst>
            </c:dLbl>
            <c:dLbl>
              <c:idx val="7"/>
              <c:layout>
                <c:manualLayout>
                  <c:x val="-3.799185888738129E-2"/>
                  <c:y val="-3.0054644808743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AC-4B5F-9DB4-A0D922F162C0}"/>
                </c:ext>
              </c:extLst>
            </c:dLbl>
            <c:dLbl>
              <c:idx val="8"/>
              <c:layout>
                <c:manualLayout>
                  <c:x val="-3.6182722749886931E-2"/>
                  <c:y val="-3.0054644808743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4AC-4B5F-9DB4-A0D922F162C0}"/>
                </c:ext>
              </c:extLst>
            </c:dLbl>
            <c:dLbl>
              <c:idx val="9"/>
              <c:layout>
                <c:manualLayout>
                  <c:x val="-3.2564450474898234E-2"/>
                  <c:y val="-3.2786885245901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AC-4B5F-9DB4-A0D922F162C0}"/>
                </c:ext>
              </c:extLst>
            </c:dLbl>
            <c:dLbl>
              <c:idx val="10"/>
              <c:layout>
                <c:manualLayout>
                  <c:x val="-2.7137042062415219E-2"/>
                  <c:y val="-4.64480874316940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4AC-4B5F-9DB4-A0D922F162C0}"/>
                </c:ext>
              </c:extLst>
            </c:dLbl>
            <c:dLbl>
              <c:idx val="11"/>
              <c:layout>
                <c:manualLayout>
                  <c:x val="-3.2564450474898234E-2"/>
                  <c:y val="-3.8251366120218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4AC-4B5F-9DB4-A0D922F162C0}"/>
                </c:ext>
              </c:extLst>
            </c:dLbl>
            <c:dLbl>
              <c:idx val="12"/>
              <c:layout>
                <c:manualLayout>
                  <c:x val="-2.5327905924920853E-2"/>
                  <c:y val="-3.8251366120218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4AC-4B5F-9DB4-A0D922F162C0}"/>
                </c:ext>
              </c:extLst>
            </c:dLbl>
            <c:dLbl>
              <c:idx val="13"/>
              <c:layout>
                <c:manualLayout>
                  <c:x val="-2.1709633649932156E-2"/>
                  <c:y val="-4.9180327868852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4AC-4B5F-9DB4-A0D922F162C0}"/>
                </c:ext>
              </c:extLst>
            </c:dLbl>
            <c:dLbl>
              <c:idx val="14"/>
              <c:layout>
                <c:manualLayout>
                  <c:x val="-1.6282225237449252E-2"/>
                  <c:y val="-4.09836065573770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4AC-4B5F-9DB4-A0D922F162C0}"/>
                </c:ext>
              </c:extLst>
            </c:dLbl>
            <c:dLbl>
              <c:idx val="15"/>
              <c:layout>
                <c:manualLayout>
                  <c:x val="-2.5327905924920849E-2"/>
                  <c:y val="-4.64480874316939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4AC-4B5F-9DB4-A0D922F162C0}"/>
                </c:ext>
              </c:extLst>
            </c:dLbl>
            <c:dLbl>
              <c:idx val="17"/>
              <c:layout>
                <c:manualLayout>
                  <c:x val="-9.0456806874717327E-3"/>
                  <c:y val="-2.4590163934426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4AC-4B5F-9DB4-A0D922F162C0}"/>
                </c:ext>
              </c:extLst>
            </c:dLbl>
            <c:dLbl>
              <c:idx val="18"/>
              <c:layout>
                <c:manualLayout>
                  <c:x val="-5.4274084124830389E-3"/>
                  <c:y val="-1.63934426229509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4AC-4B5F-9DB4-A0D922F162C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 3 NEW'!$A$2:$A$26</c:f>
              <c:strCache>
                <c:ptCount val="25"/>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strCache>
            </c:strRef>
          </c:cat>
          <c:val>
            <c:numRef>
              <c:f>'Report 3 NEW'!$B$2:$B$26</c:f>
              <c:numCache>
                <c:formatCode>0%</c:formatCode>
                <c:ptCount val="25"/>
                <c:pt idx="0">
                  <c:v>2.3699999999999999E-2</c:v>
                </c:pt>
                <c:pt idx="1">
                  <c:v>1.1900000000000001E-2</c:v>
                </c:pt>
                <c:pt idx="2">
                  <c:v>5.9799999999999999E-2</c:v>
                </c:pt>
                <c:pt idx="3">
                  <c:v>0.1222</c:v>
                </c:pt>
                <c:pt idx="4">
                  <c:v>6.7400000000000002E-2</c:v>
                </c:pt>
                <c:pt idx="5">
                  <c:v>0.1148</c:v>
                </c:pt>
                <c:pt idx="6">
                  <c:v>0.16900000000000001</c:v>
                </c:pt>
                <c:pt idx="7">
                  <c:v>0.18640000000000001</c:v>
                </c:pt>
                <c:pt idx="8">
                  <c:v>0.2097</c:v>
                </c:pt>
                <c:pt idx="9">
                  <c:v>0.16420000000000001</c:v>
                </c:pt>
                <c:pt idx="10">
                  <c:v>0.22409999999999999</c:v>
                </c:pt>
                <c:pt idx="11">
                  <c:v>0.21049999999999999</c:v>
                </c:pt>
                <c:pt idx="12">
                  <c:v>0.25</c:v>
                </c:pt>
                <c:pt idx="13">
                  <c:v>0.16070000000000001</c:v>
                </c:pt>
                <c:pt idx="14">
                  <c:v>0.2034</c:v>
                </c:pt>
                <c:pt idx="15">
                  <c:v>0.16950000000000001</c:v>
                </c:pt>
                <c:pt idx="16">
                  <c:v>0.47270000000000001</c:v>
                </c:pt>
                <c:pt idx="17">
                  <c:v>0.2576</c:v>
                </c:pt>
                <c:pt idx="18">
                  <c:v>0.2727</c:v>
                </c:pt>
                <c:pt idx="19">
                  <c:v>0.2344</c:v>
                </c:pt>
                <c:pt idx="20">
                  <c:v>0.32140000000000002</c:v>
                </c:pt>
                <c:pt idx="21">
                  <c:v>0.41820000000000002</c:v>
                </c:pt>
                <c:pt idx="22">
                  <c:v>0.44189999999999996</c:v>
                </c:pt>
                <c:pt idx="23">
                  <c:v>0.40539999999999998</c:v>
                </c:pt>
                <c:pt idx="24">
                  <c:v>0.4667</c:v>
                </c:pt>
              </c:numCache>
            </c:numRef>
          </c:val>
          <c:smooth val="0"/>
          <c:extLst>
            <c:ext xmlns:c16="http://schemas.microsoft.com/office/drawing/2014/chart" uri="{C3380CC4-5D6E-409C-BE32-E72D297353CC}">
              <c16:uniqueId val="{00000012-B4AC-4B5F-9DB4-A0D922F162C0}"/>
            </c:ext>
          </c:extLst>
        </c:ser>
        <c:ser>
          <c:idx val="1"/>
          <c:order val="1"/>
          <c:tx>
            <c:strRef>
              <c:f>'Report 3 NEW'!$C$1</c:f>
              <c:strCache>
                <c:ptCount val="1"/>
                <c:pt idx="0">
                  <c:v>Goal</c:v>
                </c:pt>
              </c:strCache>
            </c:strRef>
          </c:tx>
          <c:spPr>
            <a:ln w="28575" cap="rnd">
              <a:solidFill>
                <a:srgbClr val="C00000"/>
              </a:solidFill>
              <a:prstDash val="dash"/>
              <a:round/>
            </a:ln>
            <a:effectLst/>
          </c:spPr>
          <c:marker>
            <c:symbol val="none"/>
          </c:marker>
          <c:cat>
            <c:strRef>
              <c:f>'Report 3 NEW'!$A$2:$A$26</c:f>
              <c:strCache>
                <c:ptCount val="25"/>
                <c:pt idx="0">
                  <c:v>Baseline (2017)</c:v>
                </c:pt>
                <c:pt idx="1">
                  <c:v>Jul-18</c:v>
                </c:pt>
                <c:pt idx="2">
                  <c:v>Aug-18</c:v>
                </c:pt>
                <c:pt idx="3">
                  <c:v>Sep-18</c:v>
                </c:pt>
                <c:pt idx="4">
                  <c:v>Oct-18</c:v>
                </c:pt>
                <c:pt idx="5">
                  <c:v>Nov-18</c:v>
                </c:pt>
                <c:pt idx="6">
                  <c:v>Dec-18</c:v>
                </c:pt>
                <c:pt idx="7">
                  <c:v>Jan-19</c:v>
                </c:pt>
                <c:pt idx="8">
                  <c:v>Feb-19</c:v>
                </c:pt>
                <c:pt idx="9">
                  <c:v>Mar-19</c:v>
                </c:pt>
                <c:pt idx="10">
                  <c:v>Apr-19</c:v>
                </c:pt>
                <c:pt idx="11">
                  <c:v>May-19</c:v>
                </c:pt>
                <c:pt idx="12">
                  <c:v>Jun-19</c:v>
                </c:pt>
                <c:pt idx="13">
                  <c:v>Jul-19</c:v>
                </c:pt>
                <c:pt idx="14">
                  <c:v>Aug-19</c:v>
                </c:pt>
                <c:pt idx="15">
                  <c:v>Sep-19</c:v>
                </c:pt>
                <c:pt idx="16">
                  <c:v>Oct-19</c:v>
                </c:pt>
                <c:pt idx="17">
                  <c:v>Nov-19</c:v>
                </c:pt>
                <c:pt idx="18">
                  <c:v>Dec-19</c:v>
                </c:pt>
                <c:pt idx="19">
                  <c:v>Jan-20</c:v>
                </c:pt>
                <c:pt idx="20">
                  <c:v>Feb-20</c:v>
                </c:pt>
                <c:pt idx="21">
                  <c:v>Mar-20</c:v>
                </c:pt>
                <c:pt idx="22">
                  <c:v>Apr-20</c:v>
                </c:pt>
                <c:pt idx="23">
                  <c:v>May-20</c:v>
                </c:pt>
                <c:pt idx="24">
                  <c:v>Jun-20</c:v>
                </c:pt>
              </c:strCache>
            </c:strRef>
          </c:cat>
          <c:val>
            <c:numRef>
              <c:f>'Report 3 NEW'!$C$2:$C$26</c:f>
              <c:numCache>
                <c:formatCode>0%</c:formatCode>
                <c:ptCount val="25"/>
                <c:pt idx="0">
                  <c:v>0.6</c:v>
                </c:pt>
                <c:pt idx="1">
                  <c:v>0.6</c:v>
                </c:pt>
                <c:pt idx="2">
                  <c:v>0.6</c:v>
                </c:pt>
                <c:pt idx="3">
                  <c:v>0.6</c:v>
                </c:pt>
                <c:pt idx="4">
                  <c:v>0.6</c:v>
                </c:pt>
                <c:pt idx="5">
                  <c:v>0.6</c:v>
                </c:pt>
                <c:pt idx="6">
                  <c:v>0.6</c:v>
                </c:pt>
                <c:pt idx="7">
                  <c:v>0.6</c:v>
                </c:pt>
                <c:pt idx="8">
                  <c:v>0.6</c:v>
                </c:pt>
                <c:pt idx="9">
                  <c:v>0.6</c:v>
                </c:pt>
                <c:pt idx="10">
                  <c:v>0.6</c:v>
                </c:pt>
                <c:pt idx="11">
                  <c:v>0.6</c:v>
                </c:pt>
                <c:pt idx="12">
                  <c:v>0.6</c:v>
                </c:pt>
                <c:pt idx="13">
                  <c:v>0.6</c:v>
                </c:pt>
                <c:pt idx="14">
                  <c:v>0.6</c:v>
                </c:pt>
                <c:pt idx="15">
                  <c:v>0.6</c:v>
                </c:pt>
                <c:pt idx="16">
                  <c:v>0.6</c:v>
                </c:pt>
                <c:pt idx="17">
                  <c:v>0.6</c:v>
                </c:pt>
                <c:pt idx="18">
                  <c:v>0.6</c:v>
                </c:pt>
                <c:pt idx="19">
                  <c:v>0.6</c:v>
                </c:pt>
                <c:pt idx="20">
                  <c:v>0.6</c:v>
                </c:pt>
                <c:pt idx="21">
                  <c:v>0.6</c:v>
                </c:pt>
                <c:pt idx="22">
                  <c:v>0.6</c:v>
                </c:pt>
                <c:pt idx="23">
                  <c:v>0.6</c:v>
                </c:pt>
                <c:pt idx="24">
                  <c:v>0.6</c:v>
                </c:pt>
              </c:numCache>
            </c:numRef>
          </c:val>
          <c:smooth val="0"/>
          <c:extLst>
            <c:ext xmlns:c16="http://schemas.microsoft.com/office/drawing/2014/chart" uri="{C3380CC4-5D6E-409C-BE32-E72D297353CC}">
              <c16:uniqueId val="{00000013-B4AC-4B5F-9DB4-A0D922F162C0}"/>
            </c:ext>
          </c:extLst>
        </c:ser>
        <c:dLbls>
          <c:showLegendKey val="0"/>
          <c:showVal val="0"/>
          <c:showCatName val="0"/>
          <c:showSerName val="0"/>
          <c:showPercent val="0"/>
          <c:showBubbleSize val="0"/>
        </c:dLbls>
        <c:marker val="1"/>
        <c:smooth val="0"/>
        <c:axId val="106806272"/>
        <c:axId val="106705664"/>
      </c:lineChart>
      <c:catAx>
        <c:axId val="106806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705664"/>
        <c:crosses val="autoZero"/>
        <c:auto val="1"/>
        <c:lblAlgn val="ctr"/>
        <c:lblOffset val="100"/>
        <c:noMultiLvlLbl val="0"/>
      </c:catAx>
      <c:valAx>
        <c:axId val="106705664"/>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8062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26379F-F38D-4F3A-A799-CDB0FABA93D9}" type="doc">
      <dgm:prSet loTypeId="urn:microsoft.com/office/officeart/2005/8/layout/bList2" loCatId="list" qsTypeId="urn:microsoft.com/office/officeart/2005/8/quickstyle/simple1" qsCatId="simple" csTypeId="urn:microsoft.com/office/officeart/2005/8/colors/colorful4" csCatId="colorful" phldr="1"/>
      <dgm:spPr/>
    </dgm:pt>
    <dgm:pt modelId="{2A948A29-AC77-44ED-94CB-B38C9BE1D858}">
      <dgm:prSet phldrT="[Text]"/>
      <dgm:spPr/>
      <dgm:t>
        <a:bodyPr/>
        <a:lstStyle/>
        <a:p>
          <a:r>
            <a:rPr lang="en-US" dirty="0" smtClean="0"/>
            <a:t>Prenatal  OUD Screening</a:t>
          </a:r>
          <a:endParaRPr lang="en-US" dirty="0"/>
        </a:p>
      </dgm:t>
    </dgm:pt>
    <dgm:pt modelId="{759F7306-74E6-4C0D-8041-DE6886F6F0BB}" type="parTrans" cxnId="{C9984AE2-C09F-456C-8AAE-4F2DC5AED0D4}">
      <dgm:prSet/>
      <dgm:spPr/>
      <dgm:t>
        <a:bodyPr/>
        <a:lstStyle/>
        <a:p>
          <a:endParaRPr lang="en-US"/>
        </a:p>
      </dgm:t>
    </dgm:pt>
    <dgm:pt modelId="{411CF763-C2D4-4C8F-B5B9-2607091C2025}" type="sibTrans" cxnId="{C9984AE2-C09F-456C-8AAE-4F2DC5AED0D4}">
      <dgm:prSet/>
      <dgm:spPr/>
      <dgm:t>
        <a:bodyPr/>
        <a:lstStyle/>
        <a:p>
          <a:endParaRPr lang="en-US"/>
        </a:p>
      </dgm:t>
    </dgm:pt>
    <dgm:pt modelId="{11441AA4-C019-4C38-9506-B32AF8348D1D}">
      <dgm:prSet phldrT="[Text]"/>
      <dgm:spPr/>
      <dgm:t>
        <a:bodyPr/>
        <a:lstStyle/>
        <a:p>
          <a:r>
            <a:rPr lang="en-US" dirty="0" smtClean="0"/>
            <a:t>Systems for Optimal OUD Care </a:t>
          </a:r>
          <a:endParaRPr lang="en-US" dirty="0"/>
        </a:p>
      </dgm:t>
    </dgm:pt>
    <dgm:pt modelId="{FCC241FC-1E17-4DF1-856F-73B59EEEFF5F}" type="parTrans" cxnId="{CC9F4088-123A-414F-A07D-460A434B990D}">
      <dgm:prSet/>
      <dgm:spPr/>
      <dgm:t>
        <a:bodyPr/>
        <a:lstStyle/>
        <a:p>
          <a:endParaRPr lang="en-US"/>
        </a:p>
      </dgm:t>
    </dgm:pt>
    <dgm:pt modelId="{4DA3BB66-82FB-4B52-83A7-4C3EB953B6E5}" type="sibTrans" cxnId="{CC9F4088-123A-414F-A07D-460A434B990D}">
      <dgm:prSet/>
      <dgm:spPr/>
      <dgm:t>
        <a:bodyPr/>
        <a:lstStyle/>
        <a:p>
          <a:endParaRPr lang="en-US"/>
        </a:p>
      </dgm:t>
    </dgm:pt>
    <dgm:pt modelId="{2A62C72C-F99B-42BF-948E-84FFBA48F5DB}">
      <dgm:prSet phldrT="[Text]"/>
      <dgm:spPr/>
      <dgm:t>
        <a:bodyPr/>
        <a:lstStyle/>
        <a:p>
          <a:r>
            <a:rPr lang="en-US" dirty="0" err="1" smtClean="0"/>
            <a:t>Narcan</a:t>
          </a:r>
          <a:endParaRPr lang="en-US" dirty="0"/>
        </a:p>
      </dgm:t>
    </dgm:pt>
    <dgm:pt modelId="{BDBB6927-9B58-40AB-BF10-65E6B4BA4A1C}" type="parTrans" cxnId="{47808474-BC73-4A12-B97F-FDFA1D3A223B}">
      <dgm:prSet/>
      <dgm:spPr/>
      <dgm:t>
        <a:bodyPr/>
        <a:lstStyle/>
        <a:p>
          <a:endParaRPr lang="en-US"/>
        </a:p>
      </dgm:t>
    </dgm:pt>
    <dgm:pt modelId="{F4374B84-D617-471F-94B8-9143116EA547}" type="sibTrans" cxnId="{47808474-BC73-4A12-B97F-FDFA1D3A223B}">
      <dgm:prSet/>
      <dgm:spPr/>
      <dgm:t>
        <a:bodyPr/>
        <a:lstStyle/>
        <a:p>
          <a:endParaRPr lang="en-US"/>
        </a:p>
      </dgm:t>
    </dgm:pt>
    <dgm:pt modelId="{C0BAEA1A-B180-4ADB-B95F-58AEA62DD3C0}">
      <dgm:prSet custT="1"/>
      <dgm:spPr/>
      <dgm:t>
        <a:bodyPr/>
        <a:lstStyle/>
        <a:p>
          <a:r>
            <a:rPr lang="en-US" sz="2000" dirty="0" smtClean="0"/>
            <a:t>We must improve </a:t>
          </a:r>
          <a:r>
            <a:rPr lang="en-US" sz="2000" b="1" u="sng" dirty="0" smtClean="0"/>
            <a:t>prenatal </a:t>
          </a:r>
          <a:r>
            <a:rPr lang="en-US" sz="2000" dirty="0" smtClean="0"/>
            <a:t>screening with a </a:t>
          </a:r>
          <a:r>
            <a:rPr lang="en-US" sz="2000" b="1" dirty="0" smtClean="0">
              <a:solidFill>
                <a:srgbClr val="FF0066"/>
              </a:solidFill>
            </a:rPr>
            <a:t>validated self-reported screening tool (standard of care)</a:t>
          </a:r>
          <a:endParaRPr lang="en-US" sz="2000" b="1" dirty="0">
            <a:solidFill>
              <a:srgbClr val="FF0066"/>
            </a:solidFill>
          </a:endParaRPr>
        </a:p>
      </dgm:t>
    </dgm:pt>
    <dgm:pt modelId="{594C9096-EB07-4631-B379-C8678696A83D}" type="parTrans" cxnId="{7E44856D-E084-4A1A-B05B-777A7D847171}">
      <dgm:prSet/>
      <dgm:spPr/>
      <dgm:t>
        <a:bodyPr/>
        <a:lstStyle/>
        <a:p>
          <a:endParaRPr lang="en-US"/>
        </a:p>
      </dgm:t>
    </dgm:pt>
    <dgm:pt modelId="{11BEEE8E-556B-4A85-802B-346077F2CA8D}" type="sibTrans" cxnId="{7E44856D-E084-4A1A-B05B-777A7D847171}">
      <dgm:prSet/>
      <dgm:spPr/>
      <dgm:t>
        <a:bodyPr/>
        <a:lstStyle/>
        <a:p>
          <a:endParaRPr lang="en-US"/>
        </a:p>
      </dgm:t>
    </dgm:pt>
    <dgm:pt modelId="{767F1C12-B6C2-41BB-BB15-CB8537D2AC28}">
      <dgm:prSet custT="1"/>
      <dgm:spPr/>
      <dgm:t>
        <a:bodyPr/>
        <a:lstStyle/>
        <a:p>
          <a:r>
            <a:rPr lang="en-US" sz="2000" dirty="0" smtClean="0"/>
            <a:t>Goal is for you to have </a:t>
          </a:r>
          <a:r>
            <a:rPr lang="en-US" sz="2000" dirty="0" smtClean="0">
              <a:solidFill>
                <a:srgbClr val="FF0000"/>
              </a:solidFill>
            </a:rPr>
            <a:t>&gt;</a:t>
          </a:r>
          <a:r>
            <a:rPr lang="en-US" sz="2000" b="1" u="sng" dirty="0" smtClean="0">
              <a:solidFill>
                <a:srgbClr val="FF0066"/>
              </a:solidFill>
            </a:rPr>
            <a:t>50%</a:t>
          </a:r>
          <a:r>
            <a:rPr lang="en-US" sz="2000" dirty="0" smtClean="0"/>
            <a:t> of your affiliated prenatal sites standard of care screening for SUD/OUD</a:t>
          </a:r>
          <a:endParaRPr lang="en-US" sz="2000" dirty="0"/>
        </a:p>
      </dgm:t>
    </dgm:pt>
    <dgm:pt modelId="{BB5B9E89-05B6-43B9-B282-F5610EBA3768}" type="parTrans" cxnId="{57DE749E-621D-4A70-82C2-F9B06D735A37}">
      <dgm:prSet/>
      <dgm:spPr/>
      <dgm:t>
        <a:bodyPr/>
        <a:lstStyle/>
        <a:p>
          <a:endParaRPr lang="en-US"/>
        </a:p>
      </dgm:t>
    </dgm:pt>
    <dgm:pt modelId="{542C0350-6008-4638-88AA-92DE2EAFB12A}" type="sibTrans" cxnId="{57DE749E-621D-4A70-82C2-F9B06D735A37}">
      <dgm:prSet/>
      <dgm:spPr/>
      <dgm:t>
        <a:bodyPr/>
        <a:lstStyle/>
        <a:p>
          <a:endParaRPr lang="en-US"/>
        </a:p>
      </dgm:t>
    </dgm:pt>
    <dgm:pt modelId="{22D2118B-8CBA-419D-BFDD-7ED9F1EA5688}">
      <dgm:prSet custT="1"/>
      <dgm:spPr/>
      <dgm:t>
        <a:bodyPr/>
        <a:lstStyle/>
        <a:p>
          <a:r>
            <a:rPr lang="en-US" sz="2000" dirty="0" smtClean="0"/>
            <a:t>Consider </a:t>
          </a:r>
          <a:r>
            <a:rPr lang="en-US" sz="2000" b="1" u="sng" dirty="0" smtClean="0">
              <a:solidFill>
                <a:srgbClr val="FF0066"/>
              </a:solidFill>
            </a:rPr>
            <a:t>audits</a:t>
          </a:r>
          <a:r>
            <a:rPr lang="en-US" sz="2000" dirty="0" smtClean="0"/>
            <a:t> and providing</a:t>
          </a:r>
          <a:r>
            <a:rPr lang="en-US" sz="2000" b="1" dirty="0" smtClean="0">
              <a:solidFill>
                <a:srgbClr val="FF0066"/>
              </a:solidFill>
            </a:rPr>
            <a:t> site specific data </a:t>
          </a:r>
          <a:r>
            <a:rPr lang="en-US" sz="2000" dirty="0" smtClean="0"/>
            <a:t>to assist with buy-in</a:t>
          </a:r>
          <a:endParaRPr lang="en-US" sz="2000" dirty="0"/>
        </a:p>
      </dgm:t>
    </dgm:pt>
    <dgm:pt modelId="{63970970-E04E-4C17-BF92-A4DF04D5023E}" type="parTrans" cxnId="{23730721-EF51-4883-8253-EF06E34F8084}">
      <dgm:prSet/>
      <dgm:spPr/>
      <dgm:t>
        <a:bodyPr/>
        <a:lstStyle/>
        <a:p>
          <a:endParaRPr lang="en-US"/>
        </a:p>
      </dgm:t>
    </dgm:pt>
    <dgm:pt modelId="{17B40F2F-9BF9-42A4-9C88-EFC5A81BA5D8}" type="sibTrans" cxnId="{23730721-EF51-4883-8253-EF06E34F8084}">
      <dgm:prSet/>
      <dgm:spPr/>
      <dgm:t>
        <a:bodyPr/>
        <a:lstStyle/>
        <a:p>
          <a:endParaRPr lang="en-US"/>
        </a:p>
      </dgm:t>
    </dgm:pt>
    <dgm:pt modelId="{8256C783-32F1-43A2-B3B9-7BC7F25C4A8F}">
      <dgm:prSet custT="1"/>
      <dgm:spPr/>
      <dgm:t>
        <a:bodyPr/>
        <a:lstStyle/>
        <a:p>
          <a:r>
            <a:rPr lang="en-US" sz="2000" b="1" dirty="0" smtClean="0">
              <a:solidFill>
                <a:srgbClr val="FF0066"/>
              </a:solidFill>
            </a:rPr>
            <a:t>L&amp;D Care Team Huddles- </a:t>
          </a:r>
          <a:r>
            <a:rPr lang="en-US" sz="2000" dirty="0" smtClean="0"/>
            <a:t>initiated by the LD charge nurse to include all care team members review checklist &amp; algorithm in MNO Folders (some teams use MNO Missed Opportunities Form as huddle guide)</a:t>
          </a:r>
          <a:r>
            <a:rPr lang="en-US" sz="2000" b="1" dirty="0" smtClean="0">
              <a:solidFill>
                <a:srgbClr val="FF0066"/>
              </a:solidFill>
            </a:rPr>
            <a:t> </a:t>
          </a:r>
          <a:endParaRPr lang="en-US" sz="2000" b="1" dirty="0">
            <a:solidFill>
              <a:srgbClr val="FF0066"/>
            </a:solidFill>
          </a:endParaRPr>
        </a:p>
      </dgm:t>
    </dgm:pt>
    <dgm:pt modelId="{93AA57B9-EC18-4C39-B74E-5D5D6CE91D23}" type="parTrans" cxnId="{27CE0D08-EFDF-4E3D-97C1-D832462DD617}">
      <dgm:prSet/>
      <dgm:spPr/>
      <dgm:t>
        <a:bodyPr/>
        <a:lstStyle/>
        <a:p>
          <a:endParaRPr lang="en-US"/>
        </a:p>
      </dgm:t>
    </dgm:pt>
    <dgm:pt modelId="{2816BDBC-A257-4B96-8BDF-DAD5B55DE349}" type="sibTrans" cxnId="{27CE0D08-EFDF-4E3D-97C1-D832462DD617}">
      <dgm:prSet/>
      <dgm:spPr/>
      <dgm:t>
        <a:bodyPr/>
        <a:lstStyle/>
        <a:p>
          <a:endParaRPr lang="en-US"/>
        </a:p>
      </dgm:t>
    </dgm:pt>
    <dgm:pt modelId="{F91266E5-8527-427E-B3EB-EC356D421735}">
      <dgm:prSet custT="1"/>
      <dgm:spPr/>
      <dgm:t>
        <a:bodyPr/>
        <a:lstStyle/>
        <a:p>
          <a:r>
            <a:rPr lang="en-US" sz="2000" b="1" dirty="0" smtClean="0">
              <a:solidFill>
                <a:srgbClr val="FF0066"/>
              </a:solidFill>
            </a:rPr>
            <a:t>OUD Order sets- </a:t>
          </a:r>
          <a:r>
            <a:rPr lang="en-US" sz="2000" dirty="0" smtClean="0"/>
            <a:t>to assist providers in key elements in checklist</a:t>
          </a:r>
          <a:endParaRPr lang="en-US" sz="2000" dirty="0"/>
        </a:p>
      </dgm:t>
    </dgm:pt>
    <dgm:pt modelId="{A32E309E-896A-4081-B4CF-E70C1C8DFBCC}" type="parTrans" cxnId="{FC91D8DC-08F4-4AA1-BFEB-1937F06D8E8A}">
      <dgm:prSet/>
      <dgm:spPr/>
      <dgm:t>
        <a:bodyPr/>
        <a:lstStyle/>
        <a:p>
          <a:endParaRPr lang="en-US"/>
        </a:p>
      </dgm:t>
    </dgm:pt>
    <dgm:pt modelId="{F1210BA4-A97F-471C-8C82-5FE4B51EB653}" type="sibTrans" cxnId="{FC91D8DC-08F4-4AA1-BFEB-1937F06D8E8A}">
      <dgm:prSet/>
      <dgm:spPr/>
      <dgm:t>
        <a:bodyPr/>
        <a:lstStyle/>
        <a:p>
          <a:endParaRPr lang="en-US"/>
        </a:p>
      </dgm:t>
    </dgm:pt>
    <dgm:pt modelId="{2DDAD146-5710-4850-8DEF-D3863BD87334}">
      <dgm:prSet custT="1"/>
      <dgm:spPr/>
      <dgm:t>
        <a:bodyPr/>
        <a:lstStyle/>
        <a:p>
          <a:r>
            <a:rPr lang="en-US" sz="2000" b="1" dirty="0" smtClean="0">
              <a:solidFill>
                <a:srgbClr val="FF0066"/>
              </a:solidFill>
            </a:rPr>
            <a:t>Prenatal Care team conference </a:t>
          </a:r>
          <a:endParaRPr lang="en-US" sz="2000" b="1" dirty="0">
            <a:solidFill>
              <a:srgbClr val="FF0066"/>
            </a:solidFill>
          </a:endParaRPr>
        </a:p>
      </dgm:t>
    </dgm:pt>
    <dgm:pt modelId="{570E9513-0600-4F06-9B39-F248026FABF1}" type="parTrans" cxnId="{0AE17697-C860-4F05-9388-2BC3D95E7FE6}">
      <dgm:prSet/>
      <dgm:spPr/>
      <dgm:t>
        <a:bodyPr/>
        <a:lstStyle/>
        <a:p>
          <a:endParaRPr lang="en-US"/>
        </a:p>
      </dgm:t>
    </dgm:pt>
    <dgm:pt modelId="{FD5AD514-8D6B-4520-AD7A-FB1D3EF6E564}" type="sibTrans" cxnId="{0AE17697-C860-4F05-9388-2BC3D95E7FE6}">
      <dgm:prSet/>
      <dgm:spPr/>
      <dgm:t>
        <a:bodyPr/>
        <a:lstStyle/>
        <a:p>
          <a:endParaRPr lang="en-US"/>
        </a:p>
      </dgm:t>
    </dgm:pt>
    <dgm:pt modelId="{DB115823-F75A-4A7C-AC2C-CEF1942F0FF8}">
      <dgm:prSet custT="1"/>
      <dgm:spPr/>
      <dgm:t>
        <a:bodyPr/>
        <a:lstStyle/>
        <a:p>
          <a:r>
            <a:rPr lang="en-US" sz="2000" dirty="0" smtClean="0"/>
            <a:t>Use draft </a:t>
          </a:r>
          <a:r>
            <a:rPr lang="en-US" sz="2000" b="1" dirty="0" smtClean="0">
              <a:solidFill>
                <a:srgbClr val="FF0066"/>
              </a:solidFill>
            </a:rPr>
            <a:t>OB Chair letter to prenatal sites</a:t>
          </a:r>
          <a:endParaRPr lang="en-US" sz="2000" b="1" dirty="0">
            <a:solidFill>
              <a:srgbClr val="FF0066"/>
            </a:solidFill>
          </a:endParaRPr>
        </a:p>
      </dgm:t>
    </dgm:pt>
    <dgm:pt modelId="{BD5EA86B-FEEA-4EFC-88E0-81E20DF86F19}" type="parTrans" cxnId="{2073E141-0463-4C21-88E8-AEA3EB56A919}">
      <dgm:prSet/>
      <dgm:spPr/>
      <dgm:t>
        <a:bodyPr/>
        <a:lstStyle/>
        <a:p>
          <a:endParaRPr lang="en-US"/>
        </a:p>
      </dgm:t>
    </dgm:pt>
    <dgm:pt modelId="{F2B95205-F1CC-4ACD-AD49-9F9D48A3CD10}" type="sibTrans" cxnId="{2073E141-0463-4C21-88E8-AEA3EB56A919}">
      <dgm:prSet/>
      <dgm:spPr/>
      <dgm:t>
        <a:bodyPr/>
        <a:lstStyle/>
        <a:p>
          <a:endParaRPr lang="en-US"/>
        </a:p>
      </dgm:t>
    </dgm:pt>
    <dgm:pt modelId="{76C3859A-FB02-4845-A711-A1ED2D0ABD76}">
      <dgm:prSet custT="1"/>
      <dgm:spPr/>
      <dgm:t>
        <a:bodyPr/>
        <a:lstStyle/>
        <a:p>
          <a:r>
            <a:rPr lang="en-US" sz="2000" dirty="0" err="1" smtClean="0"/>
            <a:t>Narcan</a:t>
          </a:r>
          <a:r>
            <a:rPr lang="en-US" sz="2000" dirty="0" smtClean="0"/>
            <a:t> prescription is a </a:t>
          </a:r>
          <a:r>
            <a:rPr lang="en-US" sz="2000" b="1" dirty="0" smtClean="0">
              <a:solidFill>
                <a:srgbClr val="FF0066"/>
              </a:solidFill>
            </a:rPr>
            <a:t>LIFE-SAVING strategy </a:t>
          </a:r>
          <a:r>
            <a:rPr lang="en-US" sz="2000" dirty="0" smtClean="0"/>
            <a:t>that every OUD patient needs</a:t>
          </a:r>
          <a:endParaRPr lang="en-US" sz="2000" dirty="0"/>
        </a:p>
      </dgm:t>
    </dgm:pt>
    <dgm:pt modelId="{37157422-30CB-482E-A765-D23700A77A52}" type="parTrans" cxnId="{C239FA57-DD72-4F06-8A2A-1960AB919417}">
      <dgm:prSet/>
      <dgm:spPr/>
      <dgm:t>
        <a:bodyPr/>
        <a:lstStyle/>
        <a:p>
          <a:endParaRPr lang="en-US"/>
        </a:p>
      </dgm:t>
    </dgm:pt>
    <dgm:pt modelId="{313D6878-B302-4C07-9603-975D6F271A14}" type="sibTrans" cxnId="{C239FA57-DD72-4F06-8A2A-1960AB919417}">
      <dgm:prSet/>
      <dgm:spPr/>
      <dgm:t>
        <a:bodyPr/>
        <a:lstStyle/>
        <a:p>
          <a:endParaRPr lang="en-US"/>
        </a:p>
      </dgm:t>
    </dgm:pt>
    <dgm:pt modelId="{68DDCB2A-0FC7-4220-86E3-59F2958AF85A}">
      <dgm:prSet custT="1"/>
      <dgm:spPr/>
      <dgm:t>
        <a:bodyPr/>
        <a:lstStyle/>
        <a:p>
          <a:r>
            <a:rPr lang="en-US" sz="2000" b="1" dirty="0" smtClean="0">
              <a:solidFill>
                <a:srgbClr val="FF0066"/>
              </a:solidFill>
            </a:rPr>
            <a:t>Use tools/systems</a:t>
          </a:r>
          <a:r>
            <a:rPr lang="en-US" sz="2000" dirty="0" smtClean="0"/>
            <a:t> of OUD care (MNO-OB Folder, OUD Order sets and Huddles) to ensure patient is counseled and co-prescribed before delivery discharge</a:t>
          </a:r>
          <a:endParaRPr lang="en-US" sz="2000" dirty="0"/>
        </a:p>
      </dgm:t>
    </dgm:pt>
    <dgm:pt modelId="{1C5C7881-AE36-489C-BE0D-6AD97E52409A}" type="parTrans" cxnId="{DFE8D192-3264-4CFB-B17A-D31CAFC0666B}">
      <dgm:prSet/>
      <dgm:spPr/>
      <dgm:t>
        <a:bodyPr/>
        <a:lstStyle/>
        <a:p>
          <a:endParaRPr lang="en-US"/>
        </a:p>
      </dgm:t>
    </dgm:pt>
    <dgm:pt modelId="{6C56F031-26CE-4722-9F80-CF229D1CBDAE}" type="sibTrans" cxnId="{DFE8D192-3264-4CFB-B17A-D31CAFC0666B}">
      <dgm:prSet/>
      <dgm:spPr/>
      <dgm:t>
        <a:bodyPr/>
        <a:lstStyle/>
        <a:p>
          <a:endParaRPr lang="en-US"/>
        </a:p>
      </dgm:t>
    </dgm:pt>
    <dgm:pt modelId="{463C5539-56EE-4496-A8FD-64A9A143A9EF}">
      <dgm:prSet custT="1"/>
      <dgm:spPr/>
      <dgm:t>
        <a:bodyPr/>
        <a:lstStyle/>
        <a:p>
          <a:r>
            <a:rPr lang="en-US" sz="2000" b="1" dirty="0" smtClean="0">
              <a:solidFill>
                <a:srgbClr val="FF0066"/>
              </a:solidFill>
            </a:rPr>
            <a:t>Hang flyers/educate </a:t>
          </a:r>
          <a:endParaRPr lang="en-US" sz="2000" b="1" dirty="0">
            <a:solidFill>
              <a:srgbClr val="FF0066"/>
            </a:solidFill>
          </a:endParaRPr>
        </a:p>
      </dgm:t>
    </dgm:pt>
    <dgm:pt modelId="{1DF025E4-007E-40D0-A513-FC7C89F4537F}" type="parTrans" cxnId="{C05670BF-A0CB-44A7-8D75-696EAA0FCC5B}">
      <dgm:prSet/>
      <dgm:spPr/>
      <dgm:t>
        <a:bodyPr/>
        <a:lstStyle/>
        <a:p>
          <a:endParaRPr lang="en-US"/>
        </a:p>
      </dgm:t>
    </dgm:pt>
    <dgm:pt modelId="{4AEFBAF5-B7A2-435E-8DA7-A72D3A5D7070}" type="sibTrans" cxnId="{C05670BF-A0CB-44A7-8D75-696EAA0FCC5B}">
      <dgm:prSet/>
      <dgm:spPr/>
      <dgm:t>
        <a:bodyPr/>
        <a:lstStyle/>
        <a:p>
          <a:endParaRPr lang="en-US"/>
        </a:p>
      </dgm:t>
    </dgm:pt>
    <dgm:pt modelId="{4750E658-001C-4F12-9782-120ACCACC39C}">
      <dgm:prSet custT="1"/>
      <dgm:spPr/>
      <dgm:t>
        <a:bodyPr/>
        <a:lstStyle/>
        <a:p>
          <a:r>
            <a:rPr lang="en-US" sz="2000" b="1" dirty="0" smtClean="0">
              <a:solidFill>
                <a:srgbClr val="FF0066"/>
              </a:solidFill>
            </a:rPr>
            <a:t>Partner with pharmacy team </a:t>
          </a:r>
          <a:endParaRPr lang="en-US" sz="2000" b="1" dirty="0">
            <a:solidFill>
              <a:srgbClr val="FF0066"/>
            </a:solidFill>
          </a:endParaRPr>
        </a:p>
      </dgm:t>
    </dgm:pt>
    <dgm:pt modelId="{D44F22AB-4103-489C-B416-2850365A6038}" type="parTrans" cxnId="{20B96EE9-9129-43B7-944C-8DD4DB5221EB}">
      <dgm:prSet/>
      <dgm:spPr/>
      <dgm:t>
        <a:bodyPr/>
        <a:lstStyle/>
        <a:p>
          <a:endParaRPr lang="en-US"/>
        </a:p>
      </dgm:t>
    </dgm:pt>
    <dgm:pt modelId="{F1EC729C-2980-4E17-B5A0-A3BD1A20E31D}" type="sibTrans" cxnId="{20B96EE9-9129-43B7-944C-8DD4DB5221EB}">
      <dgm:prSet/>
      <dgm:spPr/>
      <dgm:t>
        <a:bodyPr/>
        <a:lstStyle/>
        <a:p>
          <a:endParaRPr lang="en-US"/>
        </a:p>
      </dgm:t>
    </dgm:pt>
    <dgm:pt modelId="{CA9C7B62-7535-47A5-B01C-D408A35863DD}">
      <dgm:prSet custT="1"/>
      <dgm:spPr/>
      <dgm:t>
        <a:bodyPr/>
        <a:lstStyle/>
        <a:p>
          <a:r>
            <a:rPr lang="en-US" sz="2000" b="1" dirty="0" smtClean="0">
              <a:solidFill>
                <a:srgbClr val="FF0066"/>
              </a:solidFill>
            </a:rPr>
            <a:t>MNO Folders</a:t>
          </a:r>
          <a:endParaRPr lang="en-US" sz="2000" b="1" dirty="0">
            <a:solidFill>
              <a:srgbClr val="FF0066"/>
            </a:solidFill>
          </a:endParaRPr>
        </a:p>
      </dgm:t>
    </dgm:pt>
    <dgm:pt modelId="{194D53C9-7E71-4FDB-871E-C6FFDA2FE7A5}" type="parTrans" cxnId="{2D753505-7599-44E9-BB78-17C1DCB78E2D}">
      <dgm:prSet/>
      <dgm:spPr/>
      <dgm:t>
        <a:bodyPr/>
        <a:lstStyle/>
        <a:p>
          <a:endParaRPr lang="en-US"/>
        </a:p>
      </dgm:t>
    </dgm:pt>
    <dgm:pt modelId="{F5768BC3-37B3-4B7F-A97C-FD332EC0EC83}" type="sibTrans" cxnId="{2D753505-7599-44E9-BB78-17C1DCB78E2D}">
      <dgm:prSet/>
      <dgm:spPr/>
      <dgm:t>
        <a:bodyPr/>
        <a:lstStyle/>
        <a:p>
          <a:endParaRPr lang="en-US"/>
        </a:p>
      </dgm:t>
    </dgm:pt>
    <dgm:pt modelId="{04F134FE-2DDE-4DE2-BA32-51C29504CC12}" type="pres">
      <dgm:prSet presAssocID="{5E26379F-F38D-4F3A-A799-CDB0FABA93D9}" presName="diagram" presStyleCnt="0">
        <dgm:presLayoutVars>
          <dgm:dir/>
          <dgm:animLvl val="lvl"/>
          <dgm:resizeHandles val="exact"/>
        </dgm:presLayoutVars>
      </dgm:prSet>
      <dgm:spPr/>
    </dgm:pt>
    <dgm:pt modelId="{17F3D65B-70E3-4E8C-AA24-B9F61C269D83}" type="pres">
      <dgm:prSet presAssocID="{2A948A29-AC77-44ED-94CB-B38C9BE1D858}" presName="compNode" presStyleCnt="0"/>
      <dgm:spPr/>
    </dgm:pt>
    <dgm:pt modelId="{3DEB22A2-D61C-4276-BAF7-CFE4BB45B922}" type="pres">
      <dgm:prSet presAssocID="{2A948A29-AC77-44ED-94CB-B38C9BE1D858}" presName="childRect" presStyleLbl="bgAcc1" presStyleIdx="0" presStyleCnt="3" custScaleX="104101" custScaleY="295319">
        <dgm:presLayoutVars>
          <dgm:bulletEnabled val="1"/>
        </dgm:presLayoutVars>
      </dgm:prSet>
      <dgm:spPr/>
      <dgm:t>
        <a:bodyPr/>
        <a:lstStyle/>
        <a:p>
          <a:endParaRPr lang="en-US"/>
        </a:p>
      </dgm:t>
    </dgm:pt>
    <dgm:pt modelId="{02638626-A9AD-4A4B-AD98-A03B0E955E2E}" type="pres">
      <dgm:prSet presAssocID="{2A948A29-AC77-44ED-94CB-B38C9BE1D858}" presName="parentText" presStyleLbl="node1" presStyleIdx="0" presStyleCnt="0">
        <dgm:presLayoutVars>
          <dgm:chMax val="0"/>
          <dgm:bulletEnabled val="1"/>
        </dgm:presLayoutVars>
      </dgm:prSet>
      <dgm:spPr/>
      <dgm:t>
        <a:bodyPr/>
        <a:lstStyle/>
        <a:p>
          <a:endParaRPr lang="en-US"/>
        </a:p>
      </dgm:t>
    </dgm:pt>
    <dgm:pt modelId="{7B4F7B79-382B-487A-9D6B-ED20DE246038}" type="pres">
      <dgm:prSet presAssocID="{2A948A29-AC77-44ED-94CB-B38C9BE1D858}" presName="parentRect" presStyleLbl="alignNode1" presStyleIdx="0" presStyleCnt="3" custScaleY="133479" custLinFactY="19007" custLinFactNeighborX="407" custLinFactNeighborY="100000"/>
      <dgm:spPr/>
      <dgm:t>
        <a:bodyPr/>
        <a:lstStyle/>
        <a:p>
          <a:endParaRPr lang="en-US"/>
        </a:p>
      </dgm:t>
    </dgm:pt>
    <dgm:pt modelId="{D5AEFC58-4BB0-40CE-8246-B2D5562A5776}" type="pres">
      <dgm:prSet presAssocID="{2A948A29-AC77-44ED-94CB-B38C9BE1D858}" presName="adorn" presStyleLbl="fgAccFollowNode1" presStyleIdx="0" presStyleCnt="3" custScaleX="9862" custScaleY="10046"/>
      <dgm:spPr/>
    </dgm:pt>
    <dgm:pt modelId="{1AFEF8BD-D9C0-4A33-A485-AF624099EB79}" type="pres">
      <dgm:prSet presAssocID="{411CF763-C2D4-4C8F-B5B9-2607091C2025}" presName="sibTrans" presStyleLbl="sibTrans2D1" presStyleIdx="0" presStyleCnt="0"/>
      <dgm:spPr/>
      <dgm:t>
        <a:bodyPr/>
        <a:lstStyle/>
        <a:p>
          <a:endParaRPr lang="en-US"/>
        </a:p>
      </dgm:t>
    </dgm:pt>
    <dgm:pt modelId="{F5BAF3F5-372D-42E7-B84E-BC3A2FB63442}" type="pres">
      <dgm:prSet presAssocID="{11441AA4-C019-4C38-9506-B32AF8348D1D}" presName="compNode" presStyleCnt="0"/>
      <dgm:spPr/>
    </dgm:pt>
    <dgm:pt modelId="{C4AC2D42-C745-4E69-A676-1D4E0B215A75}" type="pres">
      <dgm:prSet presAssocID="{11441AA4-C019-4C38-9506-B32AF8348D1D}" presName="childRect" presStyleLbl="bgAcc1" presStyleIdx="1" presStyleCnt="3" custScaleX="102463" custScaleY="294408" custLinFactNeighborX="-2736" custLinFactNeighborY="-120">
        <dgm:presLayoutVars>
          <dgm:bulletEnabled val="1"/>
        </dgm:presLayoutVars>
      </dgm:prSet>
      <dgm:spPr/>
      <dgm:t>
        <a:bodyPr/>
        <a:lstStyle/>
        <a:p>
          <a:endParaRPr lang="en-US"/>
        </a:p>
      </dgm:t>
    </dgm:pt>
    <dgm:pt modelId="{46657B3A-6833-4408-AF5B-71B1AD82C377}" type="pres">
      <dgm:prSet presAssocID="{11441AA4-C019-4C38-9506-B32AF8348D1D}" presName="parentText" presStyleLbl="node1" presStyleIdx="0" presStyleCnt="0">
        <dgm:presLayoutVars>
          <dgm:chMax val="0"/>
          <dgm:bulletEnabled val="1"/>
        </dgm:presLayoutVars>
      </dgm:prSet>
      <dgm:spPr/>
      <dgm:t>
        <a:bodyPr/>
        <a:lstStyle/>
        <a:p>
          <a:endParaRPr lang="en-US"/>
        </a:p>
      </dgm:t>
    </dgm:pt>
    <dgm:pt modelId="{78D1A802-67EF-4B86-8851-6738529CB09D}" type="pres">
      <dgm:prSet presAssocID="{11441AA4-C019-4C38-9506-B32AF8348D1D}" presName="parentRect" presStyleLbl="alignNode1" presStyleIdx="1" presStyleCnt="3" custScaleY="133479" custLinFactY="19007" custLinFactNeighborX="1367" custLinFactNeighborY="100000"/>
      <dgm:spPr/>
      <dgm:t>
        <a:bodyPr/>
        <a:lstStyle/>
        <a:p>
          <a:endParaRPr lang="en-US"/>
        </a:p>
      </dgm:t>
    </dgm:pt>
    <dgm:pt modelId="{8786070C-B60B-4AB9-9202-FE1FE811D57D}" type="pres">
      <dgm:prSet presAssocID="{11441AA4-C019-4C38-9506-B32AF8348D1D}" presName="adorn" presStyleLbl="fgAccFollowNode1" presStyleIdx="1" presStyleCnt="3" custScaleX="9817" custScaleY="9817"/>
      <dgm:spPr/>
    </dgm:pt>
    <dgm:pt modelId="{12026774-33CD-46CE-A0BE-16123715A496}" type="pres">
      <dgm:prSet presAssocID="{4DA3BB66-82FB-4B52-83A7-4C3EB953B6E5}" presName="sibTrans" presStyleLbl="sibTrans2D1" presStyleIdx="0" presStyleCnt="0"/>
      <dgm:spPr/>
      <dgm:t>
        <a:bodyPr/>
        <a:lstStyle/>
        <a:p>
          <a:endParaRPr lang="en-US"/>
        </a:p>
      </dgm:t>
    </dgm:pt>
    <dgm:pt modelId="{97F01F01-483A-4E5A-BD15-BB8CB6227139}" type="pres">
      <dgm:prSet presAssocID="{2A62C72C-F99B-42BF-948E-84FFBA48F5DB}" presName="compNode" presStyleCnt="0"/>
      <dgm:spPr/>
    </dgm:pt>
    <dgm:pt modelId="{AFB14982-389E-4610-B431-585470CC016A}" type="pres">
      <dgm:prSet presAssocID="{2A62C72C-F99B-42BF-948E-84FFBA48F5DB}" presName="childRect" presStyleLbl="bgAcc1" presStyleIdx="2" presStyleCnt="3" custScaleX="99461" custScaleY="288588">
        <dgm:presLayoutVars>
          <dgm:bulletEnabled val="1"/>
        </dgm:presLayoutVars>
      </dgm:prSet>
      <dgm:spPr/>
      <dgm:t>
        <a:bodyPr/>
        <a:lstStyle/>
        <a:p>
          <a:endParaRPr lang="en-US"/>
        </a:p>
      </dgm:t>
    </dgm:pt>
    <dgm:pt modelId="{A0C6319D-350F-4570-87EE-D7E26EB62FDF}" type="pres">
      <dgm:prSet presAssocID="{2A62C72C-F99B-42BF-948E-84FFBA48F5DB}" presName="parentText" presStyleLbl="node1" presStyleIdx="0" presStyleCnt="0">
        <dgm:presLayoutVars>
          <dgm:chMax val="0"/>
          <dgm:bulletEnabled val="1"/>
        </dgm:presLayoutVars>
      </dgm:prSet>
      <dgm:spPr/>
      <dgm:t>
        <a:bodyPr/>
        <a:lstStyle/>
        <a:p>
          <a:endParaRPr lang="en-US"/>
        </a:p>
      </dgm:t>
    </dgm:pt>
    <dgm:pt modelId="{1B6A8D6F-12EE-4537-891A-172AA0C36EC1}" type="pres">
      <dgm:prSet presAssocID="{2A62C72C-F99B-42BF-948E-84FFBA48F5DB}" presName="parentRect" presStyleLbl="alignNode1" presStyleIdx="2" presStyleCnt="3" custScaleY="133479" custLinFactY="19007" custLinFactNeighborX="-436" custLinFactNeighborY="100000"/>
      <dgm:spPr/>
      <dgm:t>
        <a:bodyPr/>
        <a:lstStyle/>
        <a:p>
          <a:endParaRPr lang="en-US"/>
        </a:p>
      </dgm:t>
    </dgm:pt>
    <dgm:pt modelId="{4670F635-CE24-4150-A071-3AB8910EB726}" type="pres">
      <dgm:prSet presAssocID="{2A62C72C-F99B-42BF-948E-84FFBA48F5DB}" presName="adorn" presStyleLbl="fgAccFollowNode1" presStyleIdx="2" presStyleCnt="3" custScaleX="9817" custScaleY="9817"/>
      <dgm:spPr/>
    </dgm:pt>
  </dgm:ptLst>
  <dgm:cxnLst>
    <dgm:cxn modelId="{160EE8F8-FE00-4BFF-AB41-4922620D06B6}" type="presOf" srcId="{2A948A29-AC77-44ED-94CB-B38C9BE1D858}" destId="{7B4F7B79-382B-487A-9D6B-ED20DE246038}" srcOrd="1" destOrd="0" presId="urn:microsoft.com/office/officeart/2005/8/layout/bList2"/>
    <dgm:cxn modelId="{8DCE0A15-282E-461A-A3CA-BA4F3BCD7077}" type="presOf" srcId="{767F1C12-B6C2-41BB-BB15-CB8537D2AC28}" destId="{3DEB22A2-D61C-4276-BAF7-CFE4BB45B922}" srcOrd="0" destOrd="1" presId="urn:microsoft.com/office/officeart/2005/8/layout/bList2"/>
    <dgm:cxn modelId="{70743E96-3859-4F51-997C-1C211DCD5130}" type="presOf" srcId="{2A62C72C-F99B-42BF-948E-84FFBA48F5DB}" destId="{1B6A8D6F-12EE-4537-891A-172AA0C36EC1}" srcOrd="1" destOrd="0" presId="urn:microsoft.com/office/officeart/2005/8/layout/bList2"/>
    <dgm:cxn modelId="{018BB617-0E3A-40EF-9F69-6AFBAADE2B97}" type="presOf" srcId="{4750E658-001C-4F12-9782-120ACCACC39C}" destId="{AFB14982-389E-4610-B431-585470CC016A}" srcOrd="0" destOrd="3" presId="urn:microsoft.com/office/officeart/2005/8/layout/bList2"/>
    <dgm:cxn modelId="{9BC8A4AC-5769-455D-8131-0E06B576E934}" type="presOf" srcId="{22D2118B-8CBA-419D-BFDD-7ED9F1EA5688}" destId="{3DEB22A2-D61C-4276-BAF7-CFE4BB45B922}" srcOrd="0" destOrd="2" presId="urn:microsoft.com/office/officeart/2005/8/layout/bList2"/>
    <dgm:cxn modelId="{2950ED3E-D61A-42CD-B85A-93EDB4DDC6F9}" type="presOf" srcId="{76C3859A-FB02-4845-A711-A1ED2D0ABD76}" destId="{AFB14982-389E-4610-B431-585470CC016A}" srcOrd="0" destOrd="0" presId="urn:microsoft.com/office/officeart/2005/8/layout/bList2"/>
    <dgm:cxn modelId="{20B96EE9-9129-43B7-944C-8DD4DB5221EB}" srcId="{2A62C72C-F99B-42BF-948E-84FFBA48F5DB}" destId="{4750E658-001C-4F12-9782-120ACCACC39C}" srcOrd="3" destOrd="0" parTransId="{D44F22AB-4103-489C-B416-2850365A6038}" sibTransId="{F1EC729C-2980-4E17-B5A0-A3BD1A20E31D}"/>
    <dgm:cxn modelId="{3C66F3B0-A683-41BF-BCC3-1AC012D1ACDE}" type="presOf" srcId="{5E26379F-F38D-4F3A-A799-CDB0FABA93D9}" destId="{04F134FE-2DDE-4DE2-BA32-51C29504CC12}" srcOrd="0" destOrd="0" presId="urn:microsoft.com/office/officeart/2005/8/layout/bList2"/>
    <dgm:cxn modelId="{16C27C3F-7E33-4015-AA65-D6A7183D0D71}" type="presOf" srcId="{463C5539-56EE-4496-A8FD-64A9A143A9EF}" destId="{AFB14982-389E-4610-B431-585470CC016A}" srcOrd="0" destOrd="2" presId="urn:microsoft.com/office/officeart/2005/8/layout/bList2"/>
    <dgm:cxn modelId="{46436E52-3EF3-485B-ACE6-8CB46E958506}" type="presOf" srcId="{2DDAD146-5710-4850-8DEF-D3863BD87334}" destId="{C4AC2D42-C745-4E69-A676-1D4E0B215A75}" srcOrd="0" destOrd="3" presId="urn:microsoft.com/office/officeart/2005/8/layout/bList2"/>
    <dgm:cxn modelId="{C05670BF-A0CB-44A7-8D75-696EAA0FCC5B}" srcId="{2A62C72C-F99B-42BF-948E-84FFBA48F5DB}" destId="{463C5539-56EE-4496-A8FD-64A9A143A9EF}" srcOrd="2" destOrd="0" parTransId="{1DF025E4-007E-40D0-A513-FC7C89F4537F}" sibTransId="{4AEFBAF5-B7A2-435E-8DA7-A72D3A5D7070}"/>
    <dgm:cxn modelId="{C239FA57-DD72-4F06-8A2A-1960AB919417}" srcId="{2A62C72C-F99B-42BF-948E-84FFBA48F5DB}" destId="{76C3859A-FB02-4845-A711-A1ED2D0ABD76}" srcOrd="0" destOrd="0" parTransId="{37157422-30CB-482E-A765-D23700A77A52}" sibTransId="{313D6878-B302-4C07-9603-975D6F271A14}"/>
    <dgm:cxn modelId="{23730721-EF51-4883-8253-EF06E34F8084}" srcId="{2A948A29-AC77-44ED-94CB-B38C9BE1D858}" destId="{22D2118B-8CBA-419D-BFDD-7ED9F1EA5688}" srcOrd="2" destOrd="0" parTransId="{63970970-E04E-4C17-BF92-A4DF04D5023E}" sibTransId="{17B40F2F-9BF9-42A4-9C88-EFC5A81BA5D8}"/>
    <dgm:cxn modelId="{BDC09FB6-A94E-4232-AFE7-4CA079A6CAEC}" type="presOf" srcId="{2A62C72C-F99B-42BF-948E-84FFBA48F5DB}" destId="{A0C6319D-350F-4570-87EE-D7E26EB62FDF}" srcOrd="0" destOrd="0" presId="urn:microsoft.com/office/officeart/2005/8/layout/bList2"/>
    <dgm:cxn modelId="{3E290004-88B7-4E4D-8851-8DA612C927CF}" type="presOf" srcId="{4DA3BB66-82FB-4B52-83A7-4C3EB953B6E5}" destId="{12026774-33CD-46CE-A0BE-16123715A496}" srcOrd="0" destOrd="0" presId="urn:microsoft.com/office/officeart/2005/8/layout/bList2"/>
    <dgm:cxn modelId="{26F23F5F-CA1B-410C-8E33-51B6BDA00836}" type="presOf" srcId="{C0BAEA1A-B180-4ADB-B95F-58AEA62DD3C0}" destId="{3DEB22A2-D61C-4276-BAF7-CFE4BB45B922}" srcOrd="0" destOrd="0" presId="urn:microsoft.com/office/officeart/2005/8/layout/bList2"/>
    <dgm:cxn modelId="{2D753505-7599-44E9-BB78-17C1DCB78E2D}" srcId="{11441AA4-C019-4C38-9506-B32AF8348D1D}" destId="{CA9C7B62-7535-47A5-B01C-D408A35863DD}" srcOrd="0" destOrd="0" parTransId="{194D53C9-7E71-4FDB-871E-C6FFDA2FE7A5}" sibTransId="{F5768BC3-37B3-4B7F-A97C-FD332EC0EC83}"/>
    <dgm:cxn modelId="{CC9F4088-123A-414F-A07D-460A434B990D}" srcId="{5E26379F-F38D-4F3A-A799-CDB0FABA93D9}" destId="{11441AA4-C019-4C38-9506-B32AF8348D1D}" srcOrd="1" destOrd="0" parTransId="{FCC241FC-1E17-4DF1-856F-73B59EEEFF5F}" sibTransId="{4DA3BB66-82FB-4B52-83A7-4C3EB953B6E5}"/>
    <dgm:cxn modelId="{47808474-BC73-4A12-B97F-FDFA1D3A223B}" srcId="{5E26379F-F38D-4F3A-A799-CDB0FABA93D9}" destId="{2A62C72C-F99B-42BF-948E-84FFBA48F5DB}" srcOrd="2" destOrd="0" parTransId="{BDBB6927-9B58-40AB-BF10-65E6B4BA4A1C}" sibTransId="{F4374B84-D617-471F-94B8-9143116EA547}"/>
    <dgm:cxn modelId="{FFC74279-F195-410B-9438-9578B3B61231}" type="presOf" srcId="{DB115823-F75A-4A7C-AC2C-CEF1942F0FF8}" destId="{3DEB22A2-D61C-4276-BAF7-CFE4BB45B922}" srcOrd="0" destOrd="3" presId="urn:microsoft.com/office/officeart/2005/8/layout/bList2"/>
    <dgm:cxn modelId="{2B5BDB37-B9B6-4498-8209-AFC88B152FDE}" type="presOf" srcId="{CA9C7B62-7535-47A5-B01C-D408A35863DD}" destId="{C4AC2D42-C745-4E69-A676-1D4E0B215A75}" srcOrd="0" destOrd="0" presId="urn:microsoft.com/office/officeart/2005/8/layout/bList2"/>
    <dgm:cxn modelId="{C9984AE2-C09F-456C-8AAE-4F2DC5AED0D4}" srcId="{5E26379F-F38D-4F3A-A799-CDB0FABA93D9}" destId="{2A948A29-AC77-44ED-94CB-B38C9BE1D858}" srcOrd="0" destOrd="0" parTransId="{759F7306-74E6-4C0D-8041-DE6886F6F0BB}" sibTransId="{411CF763-C2D4-4C8F-B5B9-2607091C2025}"/>
    <dgm:cxn modelId="{27CE0D08-EFDF-4E3D-97C1-D832462DD617}" srcId="{11441AA4-C019-4C38-9506-B32AF8348D1D}" destId="{8256C783-32F1-43A2-B3B9-7BC7F25C4A8F}" srcOrd="1" destOrd="0" parTransId="{93AA57B9-EC18-4C39-B74E-5D5D6CE91D23}" sibTransId="{2816BDBC-A257-4B96-8BDF-DAD5B55DE349}"/>
    <dgm:cxn modelId="{47F187C6-3486-4A75-858A-54F57A05BBCF}" type="presOf" srcId="{F91266E5-8527-427E-B3EB-EC356D421735}" destId="{C4AC2D42-C745-4E69-A676-1D4E0B215A75}" srcOrd="0" destOrd="2" presId="urn:microsoft.com/office/officeart/2005/8/layout/bList2"/>
    <dgm:cxn modelId="{FC91D8DC-08F4-4AA1-BFEB-1937F06D8E8A}" srcId="{11441AA4-C019-4C38-9506-B32AF8348D1D}" destId="{F91266E5-8527-427E-B3EB-EC356D421735}" srcOrd="2" destOrd="0" parTransId="{A32E309E-896A-4081-B4CF-E70C1C8DFBCC}" sibTransId="{F1210BA4-A97F-471C-8C82-5FE4B51EB653}"/>
    <dgm:cxn modelId="{0AE17697-C860-4F05-9388-2BC3D95E7FE6}" srcId="{11441AA4-C019-4C38-9506-B32AF8348D1D}" destId="{2DDAD146-5710-4850-8DEF-D3863BD87334}" srcOrd="3" destOrd="0" parTransId="{570E9513-0600-4F06-9B39-F248026FABF1}" sibTransId="{FD5AD514-8D6B-4520-AD7A-FB1D3EF6E564}"/>
    <dgm:cxn modelId="{DF6D77C5-3FD5-4DC5-A3C1-141D7F5D4E46}" type="presOf" srcId="{11441AA4-C019-4C38-9506-B32AF8348D1D}" destId="{78D1A802-67EF-4B86-8851-6738529CB09D}" srcOrd="1" destOrd="0" presId="urn:microsoft.com/office/officeart/2005/8/layout/bList2"/>
    <dgm:cxn modelId="{D94B21C8-6E02-4F6C-8554-4D6E864EFD1E}" type="presOf" srcId="{8256C783-32F1-43A2-B3B9-7BC7F25C4A8F}" destId="{C4AC2D42-C745-4E69-A676-1D4E0B215A75}" srcOrd="0" destOrd="1" presId="urn:microsoft.com/office/officeart/2005/8/layout/bList2"/>
    <dgm:cxn modelId="{DFE8D192-3264-4CFB-B17A-D31CAFC0666B}" srcId="{2A62C72C-F99B-42BF-948E-84FFBA48F5DB}" destId="{68DDCB2A-0FC7-4220-86E3-59F2958AF85A}" srcOrd="1" destOrd="0" parTransId="{1C5C7881-AE36-489C-BE0D-6AD97E52409A}" sibTransId="{6C56F031-26CE-4722-9F80-CF229D1CBDAE}"/>
    <dgm:cxn modelId="{77D9D904-6293-4847-8BEC-137EAF543702}" type="presOf" srcId="{68DDCB2A-0FC7-4220-86E3-59F2958AF85A}" destId="{AFB14982-389E-4610-B431-585470CC016A}" srcOrd="0" destOrd="1" presId="urn:microsoft.com/office/officeart/2005/8/layout/bList2"/>
    <dgm:cxn modelId="{195E54C1-9ACC-4D7F-9E1C-E4145F485945}" type="presOf" srcId="{11441AA4-C019-4C38-9506-B32AF8348D1D}" destId="{46657B3A-6833-4408-AF5B-71B1AD82C377}" srcOrd="0" destOrd="0" presId="urn:microsoft.com/office/officeart/2005/8/layout/bList2"/>
    <dgm:cxn modelId="{7E44856D-E084-4A1A-B05B-777A7D847171}" srcId="{2A948A29-AC77-44ED-94CB-B38C9BE1D858}" destId="{C0BAEA1A-B180-4ADB-B95F-58AEA62DD3C0}" srcOrd="0" destOrd="0" parTransId="{594C9096-EB07-4631-B379-C8678696A83D}" sibTransId="{11BEEE8E-556B-4A85-802B-346077F2CA8D}"/>
    <dgm:cxn modelId="{2073E141-0463-4C21-88E8-AEA3EB56A919}" srcId="{2A948A29-AC77-44ED-94CB-B38C9BE1D858}" destId="{DB115823-F75A-4A7C-AC2C-CEF1942F0FF8}" srcOrd="3" destOrd="0" parTransId="{BD5EA86B-FEEA-4EFC-88E0-81E20DF86F19}" sibTransId="{F2B95205-F1CC-4ACD-AD49-9F9D48A3CD10}"/>
    <dgm:cxn modelId="{98D5B9EC-ADF4-4E52-97F5-1E79EA88892D}" type="presOf" srcId="{2A948A29-AC77-44ED-94CB-B38C9BE1D858}" destId="{02638626-A9AD-4A4B-AD98-A03B0E955E2E}" srcOrd="0" destOrd="0" presId="urn:microsoft.com/office/officeart/2005/8/layout/bList2"/>
    <dgm:cxn modelId="{57DE749E-621D-4A70-82C2-F9B06D735A37}" srcId="{2A948A29-AC77-44ED-94CB-B38C9BE1D858}" destId="{767F1C12-B6C2-41BB-BB15-CB8537D2AC28}" srcOrd="1" destOrd="0" parTransId="{BB5B9E89-05B6-43B9-B282-F5610EBA3768}" sibTransId="{542C0350-6008-4638-88AA-92DE2EAFB12A}"/>
    <dgm:cxn modelId="{FB7D99C2-7B5E-404E-A21E-4E19DDF9471E}" type="presOf" srcId="{411CF763-C2D4-4C8F-B5B9-2607091C2025}" destId="{1AFEF8BD-D9C0-4A33-A485-AF624099EB79}" srcOrd="0" destOrd="0" presId="urn:microsoft.com/office/officeart/2005/8/layout/bList2"/>
    <dgm:cxn modelId="{E100A76C-04BC-47BB-A077-97F232171992}" type="presParOf" srcId="{04F134FE-2DDE-4DE2-BA32-51C29504CC12}" destId="{17F3D65B-70E3-4E8C-AA24-B9F61C269D83}" srcOrd="0" destOrd="0" presId="urn:microsoft.com/office/officeart/2005/8/layout/bList2"/>
    <dgm:cxn modelId="{C68CDD74-57DB-4EF6-8BE8-77FD06A76B9B}" type="presParOf" srcId="{17F3D65B-70E3-4E8C-AA24-B9F61C269D83}" destId="{3DEB22A2-D61C-4276-BAF7-CFE4BB45B922}" srcOrd="0" destOrd="0" presId="urn:microsoft.com/office/officeart/2005/8/layout/bList2"/>
    <dgm:cxn modelId="{6233314E-FC2D-499A-9BC2-A780FF68A654}" type="presParOf" srcId="{17F3D65B-70E3-4E8C-AA24-B9F61C269D83}" destId="{02638626-A9AD-4A4B-AD98-A03B0E955E2E}" srcOrd="1" destOrd="0" presId="urn:microsoft.com/office/officeart/2005/8/layout/bList2"/>
    <dgm:cxn modelId="{D60C6E84-3CCF-4409-B310-59534CAA4DF8}" type="presParOf" srcId="{17F3D65B-70E3-4E8C-AA24-B9F61C269D83}" destId="{7B4F7B79-382B-487A-9D6B-ED20DE246038}" srcOrd="2" destOrd="0" presId="urn:microsoft.com/office/officeart/2005/8/layout/bList2"/>
    <dgm:cxn modelId="{0E5D700E-B255-4AEC-98FF-1ECDEC650E56}" type="presParOf" srcId="{17F3D65B-70E3-4E8C-AA24-B9F61C269D83}" destId="{D5AEFC58-4BB0-40CE-8246-B2D5562A5776}" srcOrd="3" destOrd="0" presId="urn:microsoft.com/office/officeart/2005/8/layout/bList2"/>
    <dgm:cxn modelId="{4568B3B1-4276-4B91-85C2-9F2C19037644}" type="presParOf" srcId="{04F134FE-2DDE-4DE2-BA32-51C29504CC12}" destId="{1AFEF8BD-D9C0-4A33-A485-AF624099EB79}" srcOrd="1" destOrd="0" presId="urn:microsoft.com/office/officeart/2005/8/layout/bList2"/>
    <dgm:cxn modelId="{76FD0976-E1B7-4DE9-ACB0-CC627B95C45C}" type="presParOf" srcId="{04F134FE-2DDE-4DE2-BA32-51C29504CC12}" destId="{F5BAF3F5-372D-42E7-B84E-BC3A2FB63442}" srcOrd="2" destOrd="0" presId="urn:microsoft.com/office/officeart/2005/8/layout/bList2"/>
    <dgm:cxn modelId="{5DD541D0-B434-462E-B2FF-CADF3C5FBA5D}" type="presParOf" srcId="{F5BAF3F5-372D-42E7-B84E-BC3A2FB63442}" destId="{C4AC2D42-C745-4E69-A676-1D4E0B215A75}" srcOrd="0" destOrd="0" presId="urn:microsoft.com/office/officeart/2005/8/layout/bList2"/>
    <dgm:cxn modelId="{F8871C4D-70B5-426B-9064-4E5E391A10E8}" type="presParOf" srcId="{F5BAF3F5-372D-42E7-B84E-BC3A2FB63442}" destId="{46657B3A-6833-4408-AF5B-71B1AD82C377}" srcOrd="1" destOrd="0" presId="urn:microsoft.com/office/officeart/2005/8/layout/bList2"/>
    <dgm:cxn modelId="{9DE4EEEC-8D21-4D28-A270-7559BCB9D5E9}" type="presParOf" srcId="{F5BAF3F5-372D-42E7-B84E-BC3A2FB63442}" destId="{78D1A802-67EF-4B86-8851-6738529CB09D}" srcOrd="2" destOrd="0" presId="urn:microsoft.com/office/officeart/2005/8/layout/bList2"/>
    <dgm:cxn modelId="{4D10E721-699E-4D96-A4DE-367610E5CEB5}" type="presParOf" srcId="{F5BAF3F5-372D-42E7-B84E-BC3A2FB63442}" destId="{8786070C-B60B-4AB9-9202-FE1FE811D57D}" srcOrd="3" destOrd="0" presId="urn:microsoft.com/office/officeart/2005/8/layout/bList2"/>
    <dgm:cxn modelId="{869329D1-36AE-4203-8BAF-EABD3840B932}" type="presParOf" srcId="{04F134FE-2DDE-4DE2-BA32-51C29504CC12}" destId="{12026774-33CD-46CE-A0BE-16123715A496}" srcOrd="3" destOrd="0" presId="urn:microsoft.com/office/officeart/2005/8/layout/bList2"/>
    <dgm:cxn modelId="{5566932C-DEB9-4F99-B107-34483BDA9CF5}" type="presParOf" srcId="{04F134FE-2DDE-4DE2-BA32-51C29504CC12}" destId="{97F01F01-483A-4E5A-BD15-BB8CB6227139}" srcOrd="4" destOrd="0" presId="urn:microsoft.com/office/officeart/2005/8/layout/bList2"/>
    <dgm:cxn modelId="{5048C340-5727-44E6-A2F5-23366FB22ACB}" type="presParOf" srcId="{97F01F01-483A-4E5A-BD15-BB8CB6227139}" destId="{AFB14982-389E-4610-B431-585470CC016A}" srcOrd="0" destOrd="0" presId="urn:microsoft.com/office/officeart/2005/8/layout/bList2"/>
    <dgm:cxn modelId="{F76CF3F0-D152-4846-80A7-5CC1AC0A009B}" type="presParOf" srcId="{97F01F01-483A-4E5A-BD15-BB8CB6227139}" destId="{A0C6319D-350F-4570-87EE-D7E26EB62FDF}" srcOrd="1" destOrd="0" presId="urn:microsoft.com/office/officeart/2005/8/layout/bList2"/>
    <dgm:cxn modelId="{3E6EF09D-B7D1-4256-89C4-C55BE5C45A9C}" type="presParOf" srcId="{97F01F01-483A-4E5A-BD15-BB8CB6227139}" destId="{1B6A8D6F-12EE-4537-891A-172AA0C36EC1}" srcOrd="2" destOrd="0" presId="urn:microsoft.com/office/officeart/2005/8/layout/bList2"/>
    <dgm:cxn modelId="{ADAE5904-419E-451B-85C0-5B50AC1ABCB9}" type="presParOf" srcId="{97F01F01-483A-4E5A-BD15-BB8CB6227139}" destId="{4670F635-CE24-4150-A071-3AB8910EB72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F6C520-F0BA-483E-9BD6-2B5FCCEA3DFF}" type="doc">
      <dgm:prSet loTypeId="urn:microsoft.com/office/officeart/2005/8/layout/hChevron3" loCatId="process" qsTypeId="urn:microsoft.com/office/officeart/2005/8/quickstyle/simple1" qsCatId="simple" csTypeId="urn:microsoft.com/office/officeart/2005/8/colors/accent1_2" csCatId="accent1" phldr="1"/>
      <dgm:spPr/>
    </dgm:pt>
    <dgm:pt modelId="{9B1921E3-DC6C-4F68-9C6E-53D9B0ACCFB5}">
      <dgm:prSet phldrT="[Text]"/>
      <dgm:spPr/>
      <dgm:t>
        <a:bodyPr/>
        <a:lstStyle/>
        <a:p>
          <a:r>
            <a:rPr lang="en-US" b="1" dirty="0"/>
            <a:t>Summer 2020:</a:t>
          </a:r>
        </a:p>
        <a:p>
          <a:r>
            <a:rPr lang="en-US" b="1" dirty="0" smtClean="0"/>
            <a:t>All teams work to  cross </a:t>
          </a:r>
          <a:r>
            <a:rPr lang="en-US" b="1" dirty="0"/>
            <a:t>the finish line, and start </a:t>
          </a:r>
          <a:r>
            <a:rPr lang="en-US" b="1" dirty="0" smtClean="0"/>
            <a:t>sustainability </a:t>
          </a:r>
          <a:r>
            <a:rPr lang="en-US" b="1" dirty="0"/>
            <a:t>plan</a:t>
          </a:r>
        </a:p>
      </dgm:t>
    </dgm:pt>
    <dgm:pt modelId="{263CB648-93F4-456C-86B2-24D1C977D99F}" type="parTrans" cxnId="{94946464-D984-4035-827C-A9BBA931452B}">
      <dgm:prSet/>
      <dgm:spPr/>
      <dgm:t>
        <a:bodyPr/>
        <a:lstStyle/>
        <a:p>
          <a:endParaRPr lang="en-US"/>
        </a:p>
      </dgm:t>
    </dgm:pt>
    <dgm:pt modelId="{E68732BD-4F01-41B9-86C1-8645EBE9ACC4}" type="sibTrans" cxnId="{94946464-D984-4035-827C-A9BBA931452B}">
      <dgm:prSet/>
      <dgm:spPr/>
      <dgm:t>
        <a:bodyPr/>
        <a:lstStyle/>
        <a:p>
          <a:endParaRPr lang="en-US"/>
        </a:p>
      </dgm:t>
    </dgm:pt>
    <dgm:pt modelId="{13C4D1BA-0104-415A-8142-1E6473A038D3}">
      <dgm:prSet phldrT="[Text]"/>
      <dgm:spPr/>
      <dgm:t>
        <a:bodyPr/>
        <a:lstStyle/>
        <a:p>
          <a:r>
            <a:rPr lang="en-US" b="1" dirty="0"/>
            <a:t>Fall &amp; Winter 2020</a:t>
          </a:r>
        </a:p>
        <a:p>
          <a:r>
            <a:rPr lang="en-US" b="1" dirty="0"/>
            <a:t>Work to implement sustainability plan, ILPQC 1:1 QI Support for hospitals</a:t>
          </a:r>
        </a:p>
      </dgm:t>
    </dgm:pt>
    <dgm:pt modelId="{8B6AB4A2-5068-470F-ADD5-567386E0E598}" type="parTrans" cxnId="{1420ABB5-C766-47A8-B382-06469E7078C2}">
      <dgm:prSet/>
      <dgm:spPr/>
      <dgm:t>
        <a:bodyPr/>
        <a:lstStyle/>
        <a:p>
          <a:endParaRPr lang="en-US"/>
        </a:p>
      </dgm:t>
    </dgm:pt>
    <dgm:pt modelId="{57D7A095-0C37-4984-ACAB-51AFA2331095}" type="sibTrans" cxnId="{1420ABB5-C766-47A8-B382-06469E7078C2}">
      <dgm:prSet/>
      <dgm:spPr/>
      <dgm:t>
        <a:bodyPr/>
        <a:lstStyle/>
        <a:p>
          <a:endParaRPr lang="en-US"/>
        </a:p>
      </dgm:t>
    </dgm:pt>
    <dgm:pt modelId="{46359D08-6A7D-468C-A16C-EA94C1CF728A}">
      <dgm:prSet phldrT="[Text]"/>
      <dgm:spPr/>
      <dgm:t>
        <a:bodyPr/>
        <a:lstStyle/>
        <a:p>
          <a:r>
            <a:rPr lang="en-US" b="1" dirty="0"/>
            <a:t>2021:</a:t>
          </a:r>
        </a:p>
        <a:p>
          <a:r>
            <a:rPr lang="en-US" b="1" dirty="0" smtClean="0"/>
            <a:t> Quarterly Sustainability </a:t>
          </a:r>
          <a:r>
            <a:rPr lang="en-US" b="1" dirty="0"/>
            <a:t>check in Calls with Teams, implement sustainability plans</a:t>
          </a:r>
        </a:p>
      </dgm:t>
    </dgm:pt>
    <dgm:pt modelId="{F634E1C2-E824-4F58-998E-ED8BBF246399}" type="parTrans" cxnId="{F23A4E29-B5B9-4629-B802-CBBD44C437A8}">
      <dgm:prSet/>
      <dgm:spPr/>
      <dgm:t>
        <a:bodyPr/>
        <a:lstStyle/>
        <a:p>
          <a:endParaRPr lang="en-US"/>
        </a:p>
      </dgm:t>
    </dgm:pt>
    <dgm:pt modelId="{125E5D73-E8AB-4B66-87C4-EADB2E003E36}" type="sibTrans" cxnId="{F23A4E29-B5B9-4629-B802-CBBD44C437A8}">
      <dgm:prSet/>
      <dgm:spPr/>
      <dgm:t>
        <a:bodyPr/>
        <a:lstStyle/>
        <a:p>
          <a:endParaRPr lang="en-US"/>
        </a:p>
      </dgm:t>
    </dgm:pt>
    <dgm:pt modelId="{E3D3BE45-FA87-4DEE-9AE2-FA16ECB4ABEA}" type="pres">
      <dgm:prSet presAssocID="{13F6C520-F0BA-483E-9BD6-2B5FCCEA3DFF}" presName="Name0" presStyleCnt="0">
        <dgm:presLayoutVars>
          <dgm:dir/>
          <dgm:resizeHandles val="exact"/>
        </dgm:presLayoutVars>
      </dgm:prSet>
      <dgm:spPr/>
    </dgm:pt>
    <dgm:pt modelId="{0F01899A-9CB1-4609-A13D-BF2682E89696}" type="pres">
      <dgm:prSet presAssocID="{9B1921E3-DC6C-4F68-9C6E-53D9B0ACCFB5}" presName="parTxOnly" presStyleLbl="node1" presStyleIdx="0" presStyleCnt="3" custScaleY="110001" custLinFactNeighborY="38651">
        <dgm:presLayoutVars>
          <dgm:bulletEnabled val="1"/>
        </dgm:presLayoutVars>
      </dgm:prSet>
      <dgm:spPr/>
      <dgm:t>
        <a:bodyPr/>
        <a:lstStyle/>
        <a:p>
          <a:endParaRPr lang="en-US"/>
        </a:p>
      </dgm:t>
    </dgm:pt>
    <dgm:pt modelId="{3D01BCE6-781E-42FB-9AA2-9A271CD6DD77}" type="pres">
      <dgm:prSet presAssocID="{E68732BD-4F01-41B9-86C1-8645EBE9ACC4}" presName="parSpace" presStyleCnt="0"/>
      <dgm:spPr/>
    </dgm:pt>
    <dgm:pt modelId="{29B47FCB-C1F2-4038-902C-33AD93AEFEC5}" type="pres">
      <dgm:prSet presAssocID="{13C4D1BA-0104-415A-8142-1E6473A038D3}" presName="parTxOnly" presStyleLbl="node1" presStyleIdx="1" presStyleCnt="3" custScaleY="110001" custLinFactNeighborX="-7985" custLinFactNeighborY="37591">
        <dgm:presLayoutVars>
          <dgm:bulletEnabled val="1"/>
        </dgm:presLayoutVars>
      </dgm:prSet>
      <dgm:spPr/>
      <dgm:t>
        <a:bodyPr/>
        <a:lstStyle/>
        <a:p>
          <a:endParaRPr lang="en-US"/>
        </a:p>
      </dgm:t>
    </dgm:pt>
    <dgm:pt modelId="{8E6A62C2-C46A-4178-A2A9-F4E28C76C09B}" type="pres">
      <dgm:prSet presAssocID="{57D7A095-0C37-4984-ACAB-51AFA2331095}" presName="parSpace" presStyleCnt="0"/>
      <dgm:spPr/>
    </dgm:pt>
    <dgm:pt modelId="{D53FF054-97B1-4BD4-B8C5-4732F871E1B4}" type="pres">
      <dgm:prSet presAssocID="{46359D08-6A7D-468C-A16C-EA94C1CF728A}" presName="parTxOnly" presStyleLbl="node1" presStyleIdx="2" presStyleCnt="3" custScaleY="110001" custLinFactNeighborX="-15399" custLinFactNeighborY="37591">
        <dgm:presLayoutVars>
          <dgm:bulletEnabled val="1"/>
        </dgm:presLayoutVars>
      </dgm:prSet>
      <dgm:spPr/>
      <dgm:t>
        <a:bodyPr/>
        <a:lstStyle/>
        <a:p>
          <a:endParaRPr lang="en-US"/>
        </a:p>
      </dgm:t>
    </dgm:pt>
  </dgm:ptLst>
  <dgm:cxnLst>
    <dgm:cxn modelId="{1420ABB5-C766-47A8-B382-06469E7078C2}" srcId="{13F6C520-F0BA-483E-9BD6-2B5FCCEA3DFF}" destId="{13C4D1BA-0104-415A-8142-1E6473A038D3}" srcOrd="1" destOrd="0" parTransId="{8B6AB4A2-5068-470F-ADD5-567386E0E598}" sibTransId="{57D7A095-0C37-4984-ACAB-51AFA2331095}"/>
    <dgm:cxn modelId="{7D4611F8-86DE-42D8-9AE4-4D64EB255552}" type="presOf" srcId="{13F6C520-F0BA-483E-9BD6-2B5FCCEA3DFF}" destId="{E3D3BE45-FA87-4DEE-9AE2-FA16ECB4ABEA}" srcOrd="0" destOrd="0" presId="urn:microsoft.com/office/officeart/2005/8/layout/hChevron3"/>
    <dgm:cxn modelId="{922759B8-46DC-45AC-9210-995B75F7FE2E}" type="presOf" srcId="{9B1921E3-DC6C-4F68-9C6E-53D9B0ACCFB5}" destId="{0F01899A-9CB1-4609-A13D-BF2682E89696}" srcOrd="0" destOrd="0" presId="urn:microsoft.com/office/officeart/2005/8/layout/hChevron3"/>
    <dgm:cxn modelId="{C4CE41E6-B774-45BA-96DC-15563A4DB45E}" type="presOf" srcId="{13C4D1BA-0104-415A-8142-1E6473A038D3}" destId="{29B47FCB-C1F2-4038-902C-33AD93AEFEC5}" srcOrd="0" destOrd="0" presId="urn:microsoft.com/office/officeart/2005/8/layout/hChevron3"/>
    <dgm:cxn modelId="{F23A4E29-B5B9-4629-B802-CBBD44C437A8}" srcId="{13F6C520-F0BA-483E-9BD6-2B5FCCEA3DFF}" destId="{46359D08-6A7D-468C-A16C-EA94C1CF728A}" srcOrd="2" destOrd="0" parTransId="{F634E1C2-E824-4F58-998E-ED8BBF246399}" sibTransId="{125E5D73-E8AB-4B66-87C4-EADB2E003E36}"/>
    <dgm:cxn modelId="{94946464-D984-4035-827C-A9BBA931452B}" srcId="{13F6C520-F0BA-483E-9BD6-2B5FCCEA3DFF}" destId="{9B1921E3-DC6C-4F68-9C6E-53D9B0ACCFB5}" srcOrd="0" destOrd="0" parTransId="{263CB648-93F4-456C-86B2-24D1C977D99F}" sibTransId="{E68732BD-4F01-41B9-86C1-8645EBE9ACC4}"/>
    <dgm:cxn modelId="{27451A93-89B5-4145-8096-06E07F094D14}" type="presOf" srcId="{46359D08-6A7D-468C-A16C-EA94C1CF728A}" destId="{D53FF054-97B1-4BD4-B8C5-4732F871E1B4}" srcOrd="0" destOrd="0" presId="urn:microsoft.com/office/officeart/2005/8/layout/hChevron3"/>
    <dgm:cxn modelId="{DDE96ABC-ADB0-41B3-A866-D86B05D9ADD2}" type="presParOf" srcId="{E3D3BE45-FA87-4DEE-9AE2-FA16ECB4ABEA}" destId="{0F01899A-9CB1-4609-A13D-BF2682E89696}" srcOrd="0" destOrd="0" presId="urn:microsoft.com/office/officeart/2005/8/layout/hChevron3"/>
    <dgm:cxn modelId="{9D5D3059-B4C7-4914-90FB-105FCD9E7958}" type="presParOf" srcId="{E3D3BE45-FA87-4DEE-9AE2-FA16ECB4ABEA}" destId="{3D01BCE6-781E-42FB-9AA2-9A271CD6DD77}" srcOrd="1" destOrd="0" presId="urn:microsoft.com/office/officeart/2005/8/layout/hChevron3"/>
    <dgm:cxn modelId="{B09352A1-0BA3-410C-9934-CCAD42A2C60F}" type="presParOf" srcId="{E3D3BE45-FA87-4DEE-9AE2-FA16ECB4ABEA}" destId="{29B47FCB-C1F2-4038-902C-33AD93AEFEC5}" srcOrd="2" destOrd="0" presId="urn:microsoft.com/office/officeart/2005/8/layout/hChevron3"/>
    <dgm:cxn modelId="{74A04799-2FFA-4262-B19D-6C0B14835331}" type="presParOf" srcId="{E3D3BE45-FA87-4DEE-9AE2-FA16ECB4ABEA}" destId="{8E6A62C2-C46A-4178-A2A9-F4E28C76C09B}" srcOrd="3" destOrd="0" presId="urn:microsoft.com/office/officeart/2005/8/layout/hChevron3"/>
    <dgm:cxn modelId="{B88D4EF9-2AF1-40C5-97FD-5BDD507809FA}" type="presParOf" srcId="{E3D3BE45-FA87-4DEE-9AE2-FA16ECB4ABEA}" destId="{D53FF054-97B1-4BD4-B8C5-4732F871E1B4}"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B22A2-D61C-4276-BAF7-CFE4BB45B922}">
      <dsp:nvSpPr>
        <dsp:cNvPr id="0" name=""/>
        <dsp:cNvSpPr/>
      </dsp:nvSpPr>
      <dsp:spPr>
        <a:xfrm>
          <a:off x="185765" y="304"/>
          <a:ext cx="2770426" cy="586679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We must improve </a:t>
          </a:r>
          <a:r>
            <a:rPr lang="en-US" sz="2000" b="1" u="sng" kern="1200" dirty="0" smtClean="0"/>
            <a:t>prenatal </a:t>
          </a:r>
          <a:r>
            <a:rPr lang="en-US" sz="2000" kern="1200" dirty="0" smtClean="0"/>
            <a:t>screening with a </a:t>
          </a:r>
          <a:r>
            <a:rPr lang="en-US" sz="2000" b="1" kern="1200" dirty="0" smtClean="0">
              <a:solidFill>
                <a:srgbClr val="FF0066"/>
              </a:solidFill>
            </a:rPr>
            <a:t>validated self-reported screening tool (standard of care)</a:t>
          </a:r>
          <a:endParaRPr lang="en-US" sz="2000" b="1" kern="1200" dirty="0">
            <a:solidFill>
              <a:srgbClr val="FF0066"/>
            </a:solidFill>
          </a:endParaRPr>
        </a:p>
        <a:p>
          <a:pPr marL="228600" lvl="1" indent="-228600" algn="l" defTabSz="889000">
            <a:lnSpc>
              <a:spcPct val="90000"/>
            </a:lnSpc>
            <a:spcBef>
              <a:spcPct val="0"/>
            </a:spcBef>
            <a:spcAft>
              <a:spcPct val="15000"/>
            </a:spcAft>
            <a:buChar char="••"/>
          </a:pPr>
          <a:r>
            <a:rPr lang="en-US" sz="2000" kern="1200" dirty="0" smtClean="0"/>
            <a:t>Goal is for you to have </a:t>
          </a:r>
          <a:r>
            <a:rPr lang="en-US" sz="2000" kern="1200" dirty="0" smtClean="0">
              <a:solidFill>
                <a:srgbClr val="FF0000"/>
              </a:solidFill>
            </a:rPr>
            <a:t>&gt;</a:t>
          </a:r>
          <a:r>
            <a:rPr lang="en-US" sz="2000" b="1" u="sng" kern="1200" dirty="0" smtClean="0">
              <a:solidFill>
                <a:srgbClr val="FF0066"/>
              </a:solidFill>
            </a:rPr>
            <a:t>50%</a:t>
          </a:r>
          <a:r>
            <a:rPr lang="en-US" sz="2000" kern="1200" dirty="0" smtClean="0"/>
            <a:t> of your affiliated prenatal sites standard of care screening for SUD/OUD</a:t>
          </a:r>
          <a:endParaRPr lang="en-US" sz="2000" kern="1200" dirty="0"/>
        </a:p>
        <a:p>
          <a:pPr marL="228600" lvl="1" indent="-228600" algn="l" defTabSz="889000">
            <a:lnSpc>
              <a:spcPct val="90000"/>
            </a:lnSpc>
            <a:spcBef>
              <a:spcPct val="0"/>
            </a:spcBef>
            <a:spcAft>
              <a:spcPct val="15000"/>
            </a:spcAft>
            <a:buChar char="••"/>
          </a:pPr>
          <a:r>
            <a:rPr lang="en-US" sz="2000" kern="1200" dirty="0" smtClean="0"/>
            <a:t>Consider </a:t>
          </a:r>
          <a:r>
            <a:rPr lang="en-US" sz="2000" b="1" u="sng" kern="1200" dirty="0" smtClean="0">
              <a:solidFill>
                <a:srgbClr val="FF0066"/>
              </a:solidFill>
            </a:rPr>
            <a:t>audits</a:t>
          </a:r>
          <a:r>
            <a:rPr lang="en-US" sz="2000" kern="1200" dirty="0" smtClean="0"/>
            <a:t> and providing</a:t>
          </a:r>
          <a:r>
            <a:rPr lang="en-US" sz="2000" b="1" kern="1200" dirty="0" smtClean="0">
              <a:solidFill>
                <a:srgbClr val="FF0066"/>
              </a:solidFill>
            </a:rPr>
            <a:t> site specific data </a:t>
          </a:r>
          <a:r>
            <a:rPr lang="en-US" sz="2000" kern="1200" dirty="0" smtClean="0"/>
            <a:t>to assist with buy-in</a:t>
          </a:r>
          <a:endParaRPr lang="en-US" sz="2000" kern="1200" dirty="0"/>
        </a:p>
        <a:p>
          <a:pPr marL="228600" lvl="1" indent="-228600" algn="l" defTabSz="889000">
            <a:lnSpc>
              <a:spcPct val="90000"/>
            </a:lnSpc>
            <a:spcBef>
              <a:spcPct val="0"/>
            </a:spcBef>
            <a:spcAft>
              <a:spcPct val="15000"/>
            </a:spcAft>
            <a:buChar char="••"/>
          </a:pPr>
          <a:r>
            <a:rPr lang="en-US" sz="2000" kern="1200" dirty="0" smtClean="0"/>
            <a:t>Use draft </a:t>
          </a:r>
          <a:r>
            <a:rPr lang="en-US" sz="2000" b="1" kern="1200" dirty="0" smtClean="0">
              <a:solidFill>
                <a:srgbClr val="FF0066"/>
              </a:solidFill>
            </a:rPr>
            <a:t>OB Chair letter to prenatal sites</a:t>
          </a:r>
          <a:endParaRPr lang="en-US" sz="2000" b="1" kern="1200" dirty="0">
            <a:solidFill>
              <a:srgbClr val="FF0066"/>
            </a:solidFill>
          </a:endParaRPr>
        </a:p>
      </dsp:txBody>
      <dsp:txXfrm>
        <a:off x="250679" y="65218"/>
        <a:ext cx="2640598" cy="5801876"/>
      </dsp:txXfrm>
    </dsp:sp>
    <dsp:sp modelId="{7B4F7B79-382B-487A-9D6B-ED20DE246038}">
      <dsp:nvSpPr>
        <dsp:cNvPr id="0" name=""/>
        <dsp:cNvSpPr/>
      </dsp:nvSpPr>
      <dsp:spPr>
        <a:xfrm>
          <a:off x="251166" y="4727174"/>
          <a:ext cx="2661286" cy="1140225"/>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lvl="0" algn="l" defTabSz="1200150">
            <a:lnSpc>
              <a:spcPct val="90000"/>
            </a:lnSpc>
            <a:spcBef>
              <a:spcPct val="0"/>
            </a:spcBef>
            <a:spcAft>
              <a:spcPct val="35000"/>
            </a:spcAft>
          </a:pPr>
          <a:r>
            <a:rPr lang="en-US" sz="2700" kern="1200" dirty="0" smtClean="0"/>
            <a:t>Prenatal  OUD Screening</a:t>
          </a:r>
          <a:endParaRPr lang="en-US" sz="2700" kern="1200" dirty="0"/>
        </a:p>
      </dsp:txBody>
      <dsp:txXfrm>
        <a:off x="251166" y="4727174"/>
        <a:ext cx="1874145" cy="1140225"/>
      </dsp:txXfrm>
    </dsp:sp>
    <dsp:sp modelId="{D5AEFC58-4BB0-40CE-8246-B2D5562A5776}">
      <dsp:nvSpPr>
        <dsp:cNvPr id="0" name=""/>
        <dsp:cNvSpPr/>
      </dsp:nvSpPr>
      <dsp:spPr>
        <a:xfrm>
          <a:off x="2609559" y="4481623"/>
          <a:ext cx="91859" cy="93573"/>
        </a:xfrm>
        <a:prstGeom prst="ellipse">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AC2D42-C745-4E69-A676-1D4E0B215A75}">
      <dsp:nvSpPr>
        <dsp:cNvPr id="0" name=""/>
        <dsp:cNvSpPr/>
      </dsp:nvSpPr>
      <dsp:spPr>
        <a:xfrm>
          <a:off x="3114139" y="6969"/>
          <a:ext cx="2726834" cy="584869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smtClean="0">
              <a:solidFill>
                <a:srgbClr val="FF0066"/>
              </a:solidFill>
            </a:rPr>
            <a:t>MNO Folders</a:t>
          </a:r>
          <a:endParaRPr lang="en-US" sz="2000" b="1" kern="1200" dirty="0">
            <a:solidFill>
              <a:srgbClr val="FF0066"/>
            </a:solidFill>
          </a:endParaRPr>
        </a:p>
        <a:p>
          <a:pPr marL="228600" lvl="1" indent="-228600" algn="l" defTabSz="889000">
            <a:lnSpc>
              <a:spcPct val="90000"/>
            </a:lnSpc>
            <a:spcBef>
              <a:spcPct val="0"/>
            </a:spcBef>
            <a:spcAft>
              <a:spcPct val="15000"/>
            </a:spcAft>
            <a:buChar char="••"/>
          </a:pPr>
          <a:r>
            <a:rPr lang="en-US" sz="2000" b="1" kern="1200" dirty="0" smtClean="0">
              <a:solidFill>
                <a:srgbClr val="FF0066"/>
              </a:solidFill>
            </a:rPr>
            <a:t>L&amp;D Care Team Huddles- </a:t>
          </a:r>
          <a:r>
            <a:rPr lang="en-US" sz="2000" kern="1200" dirty="0" smtClean="0"/>
            <a:t>initiated by the LD charge nurse to include all care team members review checklist &amp; algorithm in MNO Folders (some teams use MNO Missed Opportunities Form as huddle guide)</a:t>
          </a:r>
          <a:r>
            <a:rPr lang="en-US" sz="2000" b="1" kern="1200" dirty="0" smtClean="0">
              <a:solidFill>
                <a:srgbClr val="FF0066"/>
              </a:solidFill>
            </a:rPr>
            <a:t> </a:t>
          </a:r>
          <a:endParaRPr lang="en-US" sz="2000" b="1" kern="1200" dirty="0">
            <a:solidFill>
              <a:srgbClr val="FF0066"/>
            </a:solidFill>
          </a:endParaRPr>
        </a:p>
        <a:p>
          <a:pPr marL="228600" lvl="1" indent="-228600" algn="l" defTabSz="889000">
            <a:lnSpc>
              <a:spcPct val="90000"/>
            </a:lnSpc>
            <a:spcBef>
              <a:spcPct val="0"/>
            </a:spcBef>
            <a:spcAft>
              <a:spcPct val="15000"/>
            </a:spcAft>
            <a:buChar char="••"/>
          </a:pPr>
          <a:r>
            <a:rPr lang="en-US" sz="2000" b="1" kern="1200" dirty="0" smtClean="0">
              <a:solidFill>
                <a:srgbClr val="FF0066"/>
              </a:solidFill>
            </a:rPr>
            <a:t>OUD Order sets- </a:t>
          </a:r>
          <a:r>
            <a:rPr lang="en-US" sz="2000" kern="1200" dirty="0" smtClean="0"/>
            <a:t>to assist providers in key elements in checklist</a:t>
          </a:r>
          <a:endParaRPr lang="en-US" sz="2000" kern="1200" dirty="0"/>
        </a:p>
        <a:p>
          <a:pPr marL="228600" lvl="1" indent="-228600" algn="l" defTabSz="889000">
            <a:lnSpc>
              <a:spcPct val="90000"/>
            </a:lnSpc>
            <a:spcBef>
              <a:spcPct val="0"/>
            </a:spcBef>
            <a:spcAft>
              <a:spcPct val="15000"/>
            </a:spcAft>
            <a:buChar char="••"/>
          </a:pPr>
          <a:r>
            <a:rPr lang="en-US" sz="2000" b="1" kern="1200" dirty="0" smtClean="0">
              <a:solidFill>
                <a:srgbClr val="FF0066"/>
              </a:solidFill>
            </a:rPr>
            <a:t>Prenatal Care team conference </a:t>
          </a:r>
          <a:endParaRPr lang="en-US" sz="2000" b="1" kern="1200" dirty="0">
            <a:solidFill>
              <a:srgbClr val="FF0066"/>
            </a:solidFill>
          </a:endParaRPr>
        </a:p>
      </dsp:txBody>
      <dsp:txXfrm>
        <a:off x="3178032" y="70862"/>
        <a:ext cx="2599048" cy="5784799"/>
      </dsp:txXfrm>
    </dsp:sp>
    <dsp:sp modelId="{78D1A802-67EF-4B86-8851-6738529CB09D}">
      <dsp:nvSpPr>
        <dsp:cNvPr id="0" name=""/>
        <dsp:cNvSpPr/>
      </dsp:nvSpPr>
      <dsp:spPr>
        <a:xfrm>
          <a:off x="3256106" y="4727174"/>
          <a:ext cx="2661286" cy="1140225"/>
        </a:xfrm>
        <a:prstGeom prst="rect">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lvl="0" algn="l" defTabSz="1200150">
            <a:lnSpc>
              <a:spcPct val="90000"/>
            </a:lnSpc>
            <a:spcBef>
              <a:spcPct val="0"/>
            </a:spcBef>
            <a:spcAft>
              <a:spcPct val="35000"/>
            </a:spcAft>
          </a:pPr>
          <a:r>
            <a:rPr lang="en-US" sz="2700" kern="1200" dirty="0" smtClean="0"/>
            <a:t>Systems for Optimal OUD Care </a:t>
          </a:r>
          <a:endParaRPr lang="en-US" sz="2700" kern="1200" dirty="0"/>
        </a:p>
      </dsp:txBody>
      <dsp:txXfrm>
        <a:off x="3256106" y="4727174"/>
        <a:ext cx="1874145" cy="1140225"/>
      </dsp:txXfrm>
    </dsp:sp>
    <dsp:sp modelId="{8786070C-B60B-4AB9-9202-FE1FE811D57D}">
      <dsp:nvSpPr>
        <dsp:cNvPr id="0" name=""/>
        <dsp:cNvSpPr/>
      </dsp:nvSpPr>
      <dsp:spPr>
        <a:xfrm>
          <a:off x="5589160" y="4482689"/>
          <a:ext cx="91440" cy="91440"/>
        </a:xfrm>
        <a:prstGeom prst="ellipse">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sp>
    <dsp:sp modelId="{AFB14982-389E-4610-B431-585470CC016A}">
      <dsp:nvSpPr>
        <dsp:cNvPr id="0" name=""/>
        <dsp:cNvSpPr/>
      </dsp:nvSpPr>
      <dsp:spPr>
        <a:xfrm>
          <a:off x="6151719" y="67163"/>
          <a:ext cx="2646942" cy="573307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err="1" smtClean="0"/>
            <a:t>Narcan</a:t>
          </a:r>
          <a:r>
            <a:rPr lang="en-US" sz="2000" kern="1200" dirty="0" smtClean="0"/>
            <a:t> prescription is a </a:t>
          </a:r>
          <a:r>
            <a:rPr lang="en-US" sz="2000" b="1" kern="1200" dirty="0" smtClean="0">
              <a:solidFill>
                <a:srgbClr val="FF0066"/>
              </a:solidFill>
            </a:rPr>
            <a:t>LIFE-SAVING strategy </a:t>
          </a:r>
          <a:r>
            <a:rPr lang="en-US" sz="2000" kern="1200" dirty="0" smtClean="0"/>
            <a:t>that every OUD patient needs</a:t>
          </a:r>
          <a:endParaRPr lang="en-US" sz="2000" kern="1200" dirty="0"/>
        </a:p>
        <a:p>
          <a:pPr marL="228600" lvl="1" indent="-228600" algn="l" defTabSz="889000">
            <a:lnSpc>
              <a:spcPct val="90000"/>
            </a:lnSpc>
            <a:spcBef>
              <a:spcPct val="0"/>
            </a:spcBef>
            <a:spcAft>
              <a:spcPct val="15000"/>
            </a:spcAft>
            <a:buChar char="••"/>
          </a:pPr>
          <a:r>
            <a:rPr lang="en-US" sz="2000" b="1" kern="1200" dirty="0" smtClean="0">
              <a:solidFill>
                <a:srgbClr val="FF0066"/>
              </a:solidFill>
            </a:rPr>
            <a:t>Use tools/systems</a:t>
          </a:r>
          <a:r>
            <a:rPr lang="en-US" sz="2000" kern="1200" dirty="0" smtClean="0"/>
            <a:t> of OUD care (MNO-OB Folder, OUD Order sets and Huddles) to ensure patient is counseled and co-prescribed before delivery discharge</a:t>
          </a:r>
          <a:endParaRPr lang="en-US" sz="2000" kern="1200" dirty="0"/>
        </a:p>
        <a:p>
          <a:pPr marL="228600" lvl="1" indent="-228600" algn="l" defTabSz="889000">
            <a:lnSpc>
              <a:spcPct val="90000"/>
            </a:lnSpc>
            <a:spcBef>
              <a:spcPct val="0"/>
            </a:spcBef>
            <a:spcAft>
              <a:spcPct val="15000"/>
            </a:spcAft>
            <a:buChar char="••"/>
          </a:pPr>
          <a:r>
            <a:rPr lang="en-US" sz="2000" b="1" kern="1200" dirty="0" smtClean="0">
              <a:solidFill>
                <a:srgbClr val="FF0066"/>
              </a:solidFill>
            </a:rPr>
            <a:t>Hang flyers/educate </a:t>
          </a:r>
          <a:endParaRPr lang="en-US" sz="2000" b="1" kern="1200" dirty="0">
            <a:solidFill>
              <a:srgbClr val="FF0066"/>
            </a:solidFill>
          </a:endParaRPr>
        </a:p>
        <a:p>
          <a:pPr marL="228600" lvl="1" indent="-228600" algn="l" defTabSz="889000">
            <a:lnSpc>
              <a:spcPct val="90000"/>
            </a:lnSpc>
            <a:spcBef>
              <a:spcPct val="0"/>
            </a:spcBef>
            <a:spcAft>
              <a:spcPct val="15000"/>
            </a:spcAft>
            <a:buChar char="••"/>
          </a:pPr>
          <a:r>
            <a:rPr lang="en-US" sz="2000" b="1" kern="1200" dirty="0" smtClean="0">
              <a:solidFill>
                <a:srgbClr val="FF0066"/>
              </a:solidFill>
            </a:rPr>
            <a:t>Partner with pharmacy team </a:t>
          </a:r>
          <a:endParaRPr lang="en-US" sz="2000" b="1" kern="1200" dirty="0">
            <a:solidFill>
              <a:srgbClr val="FF0066"/>
            </a:solidFill>
          </a:endParaRPr>
        </a:p>
      </dsp:txBody>
      <dsp:txXfrm>
        <a:off x="6213740" y="129184"/>
        <a:ext cx="2522900" cy="5671051"/>
      </dsp:txXfrm>
    </dsp:sp>
    <dsp:sp modelId="{1B6A8D6F-12EE-4537-891A-172AA0C36EC1}">
      <dsp:nvSpPr>
        <dsp:cNvPr id="0" name=""/>
        <dsp:cNvSpPr/>
      </dsp:nvSpPr>
      <dsp:spPr>
        <a:xfrm>
          <a:off x="6132944" y="4727174"/>
          <a:ext cx="2661286" cy="1140225"/>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lvl="0" algn="l" defTabSz="1200150">
            <a:lnSpc>
              <a:spcPct val="90000"/>
            </a:lnSpc>
            <a:spcBef>
              <a:spcPct val="0"/>
            </a:spcBef>
            <a:spcAft>
              <a:spcPct val="35000"/>
            </a:spcAft>
          </a:pPr>
          <a:r>
            <a:rPr lang="en-US" sz="2700" kern="1200" dirty="0" err="1" smtClean="0"/>
            <a:t>Narcan</a:t>
          </a:r>
          <a:endParaRPr lang="en-US" sz="2700" kern="1200" dirty="0"/>
        </a:p>
      </dsp:txBody>
      <dsp:txXfrm>
        <a:off x="6132944" y="4727174"/>
        <a:ext cx="1874145" cy="1140225"/>
      </dsp:txXfrm>
    </dsp:sp>
    <dsp:sp modelId="{4670F635-CE24-4150-A071-3AB8910EB726}">
      <dsp:nvSpPr>
        <dsp:cNvPr id="0" name=""/>
        <dsp:cNvSpPr/>
      </dsp:nvSpPr>
      <dsp:spPr>
        <a:xfrm>
          <a:off x="8513981" y="4482689"/>
          <a:ext cx="91440" cy="91440"/>
        </a:xfrm>
        <a:prstGeom prst="ellipse">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1899A-9CB1-4609-A13D-BF2682E89696}">
      <dsp:nvSpPr>
        <dsp:cNvPr id="0" name=""/>
        <dsp:cNvSpPr/>
      </dsp:nvSpPr>
      <dsp:spPr>
        <a:xfrm>
          <a:off x="3884" y="1873362"/>
          <a:ext cx="3396704" cy="149456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1" kern="1200" dirty="0"/>
            <a:t>Summer 2020:</a:t>
          </a:r>
        </a:p>
        <a:p>
          <a:pPr lvl="0" algn="ctr" defTabSz="666750">
            <a:lnSpc>
              <a:spcPct val="90000"/>
            </a:lnSpc>
            <a:spcBef>
              <a:spcPct val="0"/>
            </a:spcBef>
            <a:spcAft>
              <a:spcPct val="35000"/>
            </a:spcAft>
          </a:pPr>
          <a:r>
            <a:rPr lang="en-US" sz="1500" b="1" kern="1200" dirty="0" smtClean="0"/>
            <a:t>All teams work to  cross </a:t>
          </a:r>
          <a:r>
            <a:rPr lang="en-US" sz="1500" b="1" kern="1200" dirty="0"/>
            <a:t>the finish line, and start </a:t>
          </a:r>
          <a:r>
            <a:rPr lang="en-US" sz="1500" b="1" kern="1200" dirty="0" smtClean="0"/>
            <a:t>sustainability </a:t>
          </a:r>
          <a:r>
            <a:rPr lang="en-US" sz="1500" b="1" kern="1200" dirty="0"/>
            <a:t>plan</a:t>
          </a:r>
        </a:p>
      </dsp:txBody>
      <dsp:txXfrm>
        <a:off x="3884" y="1873362"/>
        <a:ext cx="3023063" cy="1494563"/>
      </dsp:txXfrm>
    </dsp:sp>
    <dsp:sp modelId="{29B47FCB-C1F2-4038-902C-33AD93AEFEC5}">
      <dsp:nvSpPr>
        <dsp:cNvPr id="0" name=""/>
        <dsp:cNvSpPr/>
      </dsp:nvSpPr>
      <dsp:spPr>
        <a:xfrm>
          <a:off x="2667002" y="1858960"/>
          <a:ext cx="3396704" cy="149456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a:t>Fall &amp; Winter 2020</a:t>
          </a:r>
        </a:p>
        <a:p>
          <a:pPr lvl="0" algn="ctr" defTabSz="666750">
            <a:lnSpc>
              <a:spcPct val="90000"/>
            </a:lnSpc>
            <a:spcBef>
              <a:spcPct val="0"/>
            </a:spcBef>
            <a:spcAft>
              <a:spcPct val="35000"/>
            </a:spcAft>
          </a:pPr>
          <a:r>
            <a:rPr lang="en-US" sz="1500" b="1" kern="1200" dirty="0"/>
            <a:t>Work to implement sustainability plan, ILPQC 1:1 QI Support for hospitals</a:t>
          </a:r>
        </a:p>
      </dsp:txBody>
      <dsp:txXfrm>
        <a:off x="3414284" y="1858960"/>
        <a:ext cx="1902141" cy="1494563"/>
      </dsp:txXfrm>
    </dsp:sp>
    <dsp:sp modelId="{D53FF054-97B1-4BD4-B8C5-4732F871E1B4}">
      <dsp:nvSpPr>
        <dsp:cNvPr id="0" name=""/>
        <dsp:cNvSpPr/>
      </dsp:nvSpPr>
      <dsp:spPr>
        <a:xfrm>
          <a:off x="5333999" y="1858960"/>
          <a:ext cx="3396704" cy="149456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a:t>2021:</a:t>
          </a:r>
        </a:p>
        <a:p>
          <a:pPr lvl="0" algn="ctr" defTabSz="666750">
            <a:lnSpc>
              <a:spcPct val="90000"/>
            </a:lnSpc>
            <a:spcBef>
              <a:spcPct val="0"/>
            </a:spcBef>
            <a:spcAft>
              <a:spcPct val="35000"/>
            </a:spcAft>
          </a:pPr>
          <a:r>
            <a:rPr lang="en-US" sz="1500" b="1" kern="1200" dirty="0" smtClean="0"/>
            <a:t> Quarterly Sustainability </a:t>
          </a:r>
          <a:r>
            <a:rPr lang="en-US" sz="1500" b="1" kern="1200" dirty="0"/>
            <a:t>check in Calls with Teams, implement sustainability plans</a:t>
          </a:r>
        </a:p>
      </dsp:txBody>
      <dsp:txXfrm>
        <a:off x="6081281" y="1858960"/>
        <a:ext cx="1902141" cy="1494563"/>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6FE02B9-139B-4A71-A3B0-49BF3BB6CAAD}" type="datetimeFigureOut">
              <a:rPr lang="en-US" smtClean="0"/>
              <a:pPr/>
              <a:t>7/27/2020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CADC3D6-F64F-432F-8CAF-12A8E390EF55}" type="slidenum">
              <a:rPr lang="en-US" smtClean="0"/>
              <a:pPr/>
              <a:t>‹#›</a:t>
            </a:fld>
            <a:endParaRPr lang="en-US"/>
          </a:p>
        </p:txBody>
      </p:sp>
    </p:spTree>
    <p:extLst>
      <p:ext uri="{BB962C8B-B14F-4D97-AF65-F5344CB8AC3E}">
        <p14:creationId xmlns:p14="http://schemas.microsoft.com/office/powerpoint/2010/main" val="4029221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7/27/2020</a:t>
            </a:fld>
            <a:endParaRPr lang="en-US" alt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1</a:t>
            </a:fld>
            <a:endParaRPr lang="en-US" altLang="en-US" dirty="0">
              <a:latin typeface="Calibri" pitchFamily="34" charset="0"/>
            </a:endParaRPr>
          </a:p>
        </p:txBody>
      </p:sp>
    </p:spTree>
    <p:extLst>
      <p:ext uri="{BB962C8B-B14F-4D97-AF65-F5344CB8AC3E}">
        <p14:creationId xmlns:p14="http://schemas.microsoft.com/office/powerpoint/2010/main" val="105282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14</a:t>
            </a:fld>
            <a:endParaRPr lang="en-US" altLang="en-US"/>
          </a:p>
        </p:txBody>
      </p:sp>
    </p:spTree>
    <p:extLst>
      <p:ext uri="{BB962C8B-B14F-4D97-AF65-F5344CB8AC3E}">
        <p14:creationId xmlns:p14="http://schemas.microsoft.com/office/powerpoint/2010/main" val="3178409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15</a:t>
            </a:fld>
            <a:endParaRPr lang="en-US" altLang="en-US"/>
          </a:p>
        </p:txBody>
      </p:sp>
    </p:spTree>
    <p:extLst>
      <p:ext uri="{BB962C8B-B14F-4D97-AF65-F5344CB8AC3E}">
        <p14:creationId xmlns:p14="http://schemas.microsoft.com/office/powerpoint/2010/main" val="2052275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16</a:t>
            </a:fld>
            <a:endParaRPr lang="en-US" altLang="en-US"/>
          </a:p>
        </p:txBody>
      </p:sp>
    </p:spTree>
    <p:extLst>
      <p:ext uri="{BB962C8B-B14F-4D97-AF65-F5344CB8AC3E}">
        <p14:creationId xmlns:p14="http://schemas.microsoft.com/office/powerpoint/2010/main" val="1808570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17</a:t>
            </a:fld>
            <a:endParaRPr lang="en-US" altLang="en-US"/>
          </a:p>
        </p:txBody>
      </p:sp>
    </p:spTree>
    <p:extLst>
      <p:ext uri="{BB962C8B-B14F-4D97-AF65-F5344CB8AC3E}">
        <p14:creationId xmlns:p14="http://schemas.microsoft.com/office/powerpoint/2010/main" val="3946947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19</a:t>
            </a:fld>
            <a:endParaRPr lang="en-US" altLang="en-US"/>
          </a:p>
        </p:txBody>
      </p:sp>
    </p:spTree>
    <p:extLst>
      <p:ext uri="{BB962C8B-B14F-4D97-AF65-F5344CB8AC3E}">
        <p14:creationId xmlns:p14="http://schemas.microsoft.com/office/powerpoint/2010/main" val="2314535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p>
        </p:txBody>
      </p:sp>
    </p:spTree>
    <p:extLst>
      <p:ext uri="{BB962C8B-B14F-4D97-AF65-F5344CB8AC3E}">
        <p14:creationId xmlns:p14="http://schemas.microsoft.com/office/powerpoint/2010/main" val="1167898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21</a:t>
            </a:fld>
            <a:endParaRPr lang="en-US" altLang="en-US"/>
          </a:p>
        </p:txBody>
      </p:sp>
    </p:spTree>
    <p:extLst>
      <p:ext uri="{BB962C8B-B14F-4D97-AF65-F5344CB8AC3E}">
        <p14:creationId xmlns:p14="http://schemas.microsoft.com/office/powerpoint/2010/main" val="2191959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E4733B-ED6A-429B-9501-B0F63ABEBBC5}"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202316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24</a:t>
            </a:fld>
            <a:endParaRPr lang="en-US" altLang="en-US"/>
          </a:p>
        </p:txBody>
      </p:sp>
    </p:spTree>
    <p:extLst>
      <p:ext uri="{BB962C8B-B14F-4D97-AF65-F5344CB8AC3E}">
        <p14:creationId xmlns:p14="http://schemas.microsoft.com/office/powerpoint/2010/main" val="2700150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Ieshia</a:t>
            </a:r>
            <a:r>
              <a:rPr lang="en-US" dirty="0"/>
              <a:t> updated 7/9/2020</a:t>
            </a:r>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25</a:t>
            </a:fld>
            <a:endParaRPr lang="en-US" altLang="en-US"/>
          </a:p>
        </p:txBody>
      </p:sp>
    </p:spTree>
    <p:extLst>
      <p:ext uri="{BB962C8B-B14F-4D97-AF65-F5344CB8AC3E}">
        <p14:creationId xmlns:p14="http://schemas.microsoft.com/office/powerpoint/2010/main" val="13994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2</a:t>
            </a:fld>
            <a:endParaRPr lang="en-US" altLang="en-US" dirty="0"/>
          </a:p>
        </p:txBody>
      </p:sp>
    </p:spTree>
    <p:extLst>
      <p:ext uri="{BB962C8B-B14F-4D97-AF65-F5344CB8AC3E}">
        <p14:creationId xmlns:p14="http://schemas.microsoft.com/office/powerpoint/2010/main" val="3147942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Updated 10/22/19</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27</a:t>
            </a:fld>
            <a:endParaRPr lang="en-US" altLang="en-US"/>
          </a:p>
        </p:txBody>
      </p:sp>
    </p:spTree>
    <p:extLst>
      <p:ext uri="{BB962C8B-B14F-4D97-AF65-F5344CB8AC3E}">
        <p14:creationId xmlns:p14="http://schemas.microsoft.com/office/powerpoint/2010/main" val="337431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3</a:t>
            </a:fld>
            <a:endParaRPr lang="en-US" altLang="en-US" dirty="0"/>
          </a:p>
        </p:txBody>
      </p:sp>
    </p:spTree>
    <p:extLst>
      <p:ext uri="{BB962C8B-B14F-4D97-AF65-F5344CB8AC3E}">
        <p14:creationId xmlns:p14="http://schemas.microsoft.com/office/powerpoint/2010/main" val="3397123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ONLY 40</a:t>
            </a:r>
            <a:r>
              <a:rPr lang="en-US" baseline="0" dirty="0"/>
              <a:t> TEAMS REPORTING…</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5</a:t>
            </a:fld>
            <a:endParaRPr lang="en-US" altLang="en-US"/>
          </a:p>
        </p:txBody>
      </p:sp>
    </p:spTree>
    <p:extLst>
      <p:ext uri="{BB962C8B-B14F-4D97-AF65-F5344CB8AC3E}">
        <p14:creationId xmlns:p14="http://schemas.microsoft.com/office/powerpoint/2010/main" val="4031178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6</a:t>
            </a:fld>
            <a:endParaRPr lang="en-US" altLang="en-US"/>
          </a:p>
        </p:txBody>
      </p:sp>
    </p:spTree>
    <p:extLst>
      <p:ext uri="{BB962C8B-B14F-4D97-AF65-F5344CB8AC3E}">
        <p14:creationId xmlns:p14="http://schemas.microsoft.com/office/powerpoint/2010/main" val="3219247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7</a:t>
            </a:fld>
            <a:endParaRPr lang="en-US" altLang="en-US"/>
          </a:p>
        </p:txBody>
      </p:sp>
    </p:spTree>
    <p:extLst>
      <p:ext uri="{BB962C8B-B14F-4D97-AF65-F5344CB8AC3E}">
        <p14:creationId xmlns:p14="http://schemas.microsoft.com/office/powerpoint/2010/main" val="2924059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8</a:t>
            </a:fld>
            <a:endParaRPr lang="en-US" altLang="en-US"/>
          </a:p>
        </p:txBody>
      </p:sp>
    </p:spTree>
    <p:extLst>
      <p:ext uri="{BB962C8B-B14F-4D97-AF65-F5344CB8AC3E}">
        <p14:creationId xmlns:p14="http://schemas.microsoft.com/office/powerpoint/2010/main" val="1578139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9</a:t>
            </a:fld>
            <a:endParaRPr lang="en-US" altLang="en-US"/>
          </a:p>
        </p:txBody>
      </p:sp>
    </p:spTree>
    <p:extLst>
      <p:ext uri="{BB962C8B-B14F-4D97-AF65-F5344CB8AC3E}">
        <p14:creationId xmlns:p14="http://schemas.microsoft.com/office/powerpoint/2010/main" val="2171936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10</a:t>
            </a:fld>
            <a:endParaRPr lang="en-US" altLang="en-US"/>
          </a:p>
        </p:txBody>
      </p:sp>
    </p:spTree>
    <p:extLst>
      <p:ext uri="{BB962C8B-B14F-4D97-AF65-F5344CB8AC3E}">
        <p14:creationId xmlns:p14="http://schemas.microsoft.com/office/powerpoint/2010/main" val="2832907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7/27/2020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7/27/2020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45433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7/27/2020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58197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818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7/27/2020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3731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7/27/2020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4557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7/27/2020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6391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007CE4-44CD-514E-AB06-3E1C57ADD73C}" type="datetimeFigureOut">
              <a:rPr lang="en-US" smtClean="0">
                <a:solidFill>
                  <a:prstClr val="black">
                    <a:tint val="75000"/>
                  </a:prstClr>
                </a:solidFill>
              </a:rPr>
              <a:pPr/>
              <a:t>7/27/2020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8970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007CE4-44CD-514E-AB06-3E1C57ADD73C}" type="datetimeFigureOut">
              <a:rPr lang="en-US" smtClean="0">
                <a:solidFill>
                  <a:prstClr val="black">
                    <a:tint val="75000"/>
                  </a:prstClr>
                </a:solidFill>
              </a:rPr>
              <a:pPr/>
              <a:t>7/27/2020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4865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07CE4-44CD-514E-AB06-3E1C57ADD73C}" type="datetimeFigureOut">
              <a:rPr lang="en-US" smtClean="0">
                <a:solidFill>
                  <a:prstClr val="black">
                    <a:tint val="75000"/>
                  </a:prstClr>
                </a:solidFill>
              </a:rPr>
              <a:pPr/>
              <a:t>7/27/2020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1409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7/27/2020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850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7/27/2020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352153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7/27/2020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9224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7/27/2020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066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7/27/2020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7566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875095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rgbClr val="417C27"/>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731347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31"/>
            <a:ext cx="9144000" cy="6864095"/>
          </a:xfrm>
          <a:prstGeom prst="rect">
            <a:avLst/>
          </a:prstGeom>
        </p:spPr>
      </p:pic>
      <p:sp>
        <p:nvSpPr>
          <p:cNvPr id="12" name="TextBox 11"/>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C6473781-ACAD-C34D-8BB7-628294A1A831}"/>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EC297CBC-A6F5-D848-8FCF-A5A9138984E0}"/>
              </a:ext>
            </a:extLst>
          </p:cNvPr>
          <p:cNvSpPr>
            <a:spLocks noGrp="1"/>
          </p:cNvSpPr>
          <p:nvPr>
            <p:ph type="subTitle" idx="1"/>
          </p:nvPr>
        </p:nvSpPr>
        <p:spPr>
          <a:xfrm>
            <a:off x="2674528" y="3971364"/>
            <a:ext cx="6099105" cy="382907"/>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BDC77142-B9FB-8147-87AA-DD67BC6EB141}"/>
              </a:ext>
            </a:extLst>
          </p:cNvPr>
          <p:cNvSpPr>
            <a:spLocks noGrp="1"/>
          </p:cNvSpPr>
          <p:nvPr>
            <p:ph type="body" sz="quarter" idx="10"/>
          </p:nvPr>
        </p:nvSpPr>
        <p:spPr>
          <a:xfrm>
            <a:off x="2677499" y="4528248"/>
            <a:ext cx="6106767" cy="31166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239875799"/>
      </p:ext>
    </p:extLst>
  </p:cSld>
  <p:clrMapOvr>
    <a:masterClrMapping/>
  </p:clrMapOvr>
  <p:extLst mod="1">
    <p:ext uri="{DCECCB84-F9BA-43D5-87BE-67443E8EF086}">
      <p15:sldGuideLst xmlns:p15="http://schemas.microsoft.com/office/powerpoint/2012/main">
        <p15:guide id="1" orient="horz" pos="2160">
          <p15:clr>
            <a:srgbClr val="FBAE40"/>
          </p15:clr>
        </p15:guide>
        <p15:guide id="2" pos="5520">
          <p15:clr>
            <a:srgbClr val="FBAE40"/>
          </p15:clr>
        </p15:guide>
        <p15:guide id="3" orient="horz" pos="3006">
          <p15:clr>
            <a:srgbClr val="FBAE40"/>
          </p15:clr>
        </p15:guide>
        <p15:guide id="4" pos="288">
          <p15:clr>
            <a:srgbClr val="FBAE40"/>
          </p15:clr>
        </p15:guide>
        <p15:guide id="5" orient="horz" pos="1944">
          <p15:clr>
            <a:srgbClr val="FBAE40"/>
          </p15:clr>
        </p15:guide>
        <p15:guide id="6" orient="horz" pos="235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6"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0352136"/>
      </p:ext>
    </p:extLst>
  </p:cSld>
  <p:clrMapOvr>
    <a:masterClrMapping/>
  </p:clrMapOvr>
  <p:extLst mod="1">
    <p:ext uri="{DCECCB84-F9BA-43D5-87BE-67443E8EF086}">
      <p15:sldGuideLst xmlns:p15="http://schemas.microsoft.com/office/powerpoint/2012/main">
        <p15:guide id="1" orient="horz" pos="324">
          <p15:clr>
            <a:srgbClr val="FBAE40"/>
          </p15:clr>
        </p15:guide>
        <p15:guide id="2" pos="2880">
          <p15:clr>
            <a:srgbClr val="FBAE40"/>
          </p15:clr>
        </p15:guide>
        <p15:guide id="3" pos="288">
          <p15:clr>
            <a:srgbClr val="FBAE40"/>
          </p15:clr>
        </p15:guide>
        <p15:guide id="4" orient="horz" pos="504">
          <p15:clr>
            <a:srgbClr val="FBAE40"/>
          </p15:clr>
        </p15:guide>
        <p15:guide id="5" orient="horz" pos="81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6888939"/>
      </p:ext>
    </p:extLst>
  </p:cSld>
  <p:clrMapOvr>
    <a:masterClrMapping/>
  </p:clrMapOvr>
  <p:extLst mod="1">
    <p:ext uri="{DCECCB84-F9BA-43D5-87BE-67443E8EF086}">
      <p15:sldGuideLst xmlns:p15="http://schemas.microsoft.com/office/powerpoint/2012/main">
        <p15:guide id="1" orient="horz" pos="1530">
          <p15:clr>
            <a:srgbClr val="FBAE40"/>
          </p15:clr>
        </p15:guide>
        <p15:guide id="2" pos="3792">
          <p15:clr>
            <a:srgbClr val="FBAE40"/>
          </p15:clr>
        </p15:guide>
        <p15:guide id="3" pos="288">
          <p15:clr>
            <a:srgbClr val="FBAE40"/>
          </p15:clr>
        </p15:guide>
        <p15:guide id="4" orient="horz" pos="324">
          <p15:clr>
            <a:srgbClr val="FBAE40"/>
          </p15:clr>
        </p15:guide>
        <p15:guide id="5" orient="horz" pos="684">
          <p15:clr>
            <a:srgbClr val="FBAE40"/>
          </p15:clr>
        </p15:guide>
        <p15:guide id="6" orient="horz" pos="504">
          <p15:clr>
            <a:srgbClr val="FBAE40"/>
          </p15:clr>
        </p15:guide>
        <p15:guide id="7" pos="547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725" y="2"/>
            <a:ext cx="9135877" cy="6857999"/>
          </a:xfrm>
          <a:prstGeom prst="rect">
            <a:avLst/>
          </a:prstGeom>
        </p:spPr>
      </p:pic>
      <p:sp>
        <p:nvSpPr>
          <p:cNvPr id="4" name="Title 1">
            <a:extLst>
              <a:ext uri="{FF2B5EF4-FFF2-40B4-BE49-F238E27FC236}">
                <a16:creationId xmlns:a16="http://schemas.microsoft.com/office/drawing/2014/main" id="{1BD450F3-B34B-074D-BD6D-B116B7D1C861}"/>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905427911"/>
      </p:ext>
    </p:extLst>
  </p:cSld>
  <p:clrMapOvr>
    <a:masterClrMapping/>
  </p:clrMapOvr>
  <p:extLst mod="1">
    <p:ext uri="{DCECCB84-F9BA-43D5-87BE-67443E8EF086}">
      <p15:sldGuideLst xmlns:p15="http://schemas.microsoft.com/office/powerpoint/2012/main">
        <p15:guide id="1" orient="horz" pos="1440">
          <p15:clr>
            <a:srgbClr val="FBAE40"/>
          </p15:clr>
        </p15:guide>
        <p15:guide id="2" pos="2880">
          <p15:clr>
            <a:srgbClr val="FBAE40"/>
          </p15:clr>
        </p15:guide>
        <p15:guide id="3" pos="2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8"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165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7/27/2020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735056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31"/>
            <a:ext cx="9144000" cy="6864095"/>
          </a:xfrm>
          <a:prstGeom prst="rect">
            <a:avLst/>
          </a:prstGeom>
        </p:spPr>
      </p:pic>
      <p:sp>
        <p:nvSpPr>
          <p:cNvPr id="18" name="TextBox 17"/>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B2D10ECC-AA90-7944-8C0C-B7C138B59268}"/>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5AA13960-22BF-4B44-BD30-A372E063D7E3}"/>
              </a:ext>
            </a:extLst>
          </p:cNvPr>
          <p:cNvSpPr>
            <a:spLocks noGrp="1"/>
          </p:cNvSpPr>
          <p:nvPr>
            <p:ph type="subTitle" idx="1"/>
          </p:nvPr>
        </p:nvSpPr>
        <p:spPr>
          <a:xfrm>
            <a:off x="2674528" y="3971362"/>
            <a:ext cx="6099105" cy="556884"/>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E4C703ED-D9DC-A64A-807E-BF6A7B0409E1}"/>
              </a:ext>
            </a:extLst>
          </p:cNvPr>
          <p:cNvSpPr>
            <a:spLocks noGrp="1"/>
          </p:cNvSpPr>
          <p:nvPr>
            <p:ph type="body" sz="quarter" idx="10"/>
          </p:nvPr>
        </p:nvSpPr>
        <p:spPr>
          <a:xfrm>
            <a:off x="2677499" y="4528248"/>
            <a:ext cx="6106767" cy="45110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4155897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8"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6351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Title 1"/>
          <p:cNvSpPr txBox="1">
            <a:spLocks/>
          </p:cNvSpPr>
          <p:nvPr userDrawn="1"/>
        </p:nvSpPr>
        <p:spPr bwMode="auto">
          <a:xfrm>
            <a:off x="415561" y="2560323"/>
            <a:ext cx="8013698" cy="133333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ts val="0"/>
              </a:spcAft>
              <a:defRPr sz="5000" b="0" i="0" strike="noStrike" kern="1200" cap="none">
                <a:solidFill>
                  <a:schemeClr val="tx1"/>
                </a:solidFill>
                <a:latin typeface="Calibri"/>
                <a:ea typeface="ＭＳ Ｐゴシック" charset="0"/>
                <a:cs typeface="Calibri"/>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750" dirty="0">
                <a:solidFill>
                  <a:srgbClr val="1D1B5B"/>
                </a:solidFill>
              </a:rPr>
              <a:t>Primary Topic of</a:t>
            </a:r>
            <a:br>
              <a:rPr lang="en-US" sz="3750" dirty="0">
                <a:solidFill>
                  <a:srgbClr val="1D1B5B"/>
                </a:solidFill>
              </a:rPr>
            </a:br>
            <a:r>
              <a:rPr lang="en-US" sz="3750" dirty="0">
                <a:solidFill>
                  <a:srgbClr val="1D1B5B"/>
                </a:solidFill>
              </a:rPr>
              <a:t>Next Section (50 </a:t>
            </a:r>
            <a:r>
              <a:rPr lang="en-US" sz="3750" dirty="0" err="1">
                <a:solidFill>
                  <a:srgbClr val="1D1B5B"/>
                </a:solidFill>
              </a:rPr>
              <a:t>pt</a:t>
            </a:r>
            <a:r>
              <a:rPr lang="en-US" sz="3750" dirty="0">
                <a:solidFill>
                  <a:srgbClr val="1D1B5B"/>
                </a:solidFill>
              </a:rPr>
              <a:t>)</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18" y="2"/>
            <a:ext cx="9135879" cy="6857999"/>
          </a:xfrm>
          <a:prstGeom prst="rect">
            <a:avLst/>
          </a:prstGeom>
        </p:spPr>
      </p:pic>
      <p:sp>
        <p:nvSpPr>
          <p:cNvPr id="5" name="Title 1">
            <a:extLst>
              <a:ext uri="{FF2B5EF4-FFF2-40B4-BE49-F238E27FC236}">
                <a16:creationId xmlns:a16="http://schemas.microsoft.com/office/drawing/2014/main" id="{5FC98DA1-2A63-174B-9A71-E03A0C630086}"/>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3152281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18" y="0"/>
            <a:ext cx="9135879" cy="6858000"/>
          </a:xfrm>
          <a:prstGeom prst="rect">
            <a:avLst/>
          </a:prstGeom>
        </p:spPr>
      </p:pic>
      <p:sp>
        <p:nvSpPr>
          <p:cNvPr id="5" name="Title 1">
            <a:extLst>
              <a:ext uri="{FF2B5EF4-FFF2-40B4-BE49-F238E27FC236}">
                <a16:creationId xmlns:a16="http://schemas.microsoft.com/office/drawing/2014/main" id="{D002DB8A-4C58-1D45-9AF9-84A265074FAA}"/>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60877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89438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417C27"/>
              </a:solidFill>
              <a:effectLst/>
              <a:uLnTx/>
              <a:uFillTx/>
              <a:latin typeface="Calibri"/>
              <a:ea typeface="+mj-ea"/>
              <a:cs typeface="+mj-cs"/>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4625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7/27/2020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350575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7/27/2020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413791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7/27/2020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411762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7/27/2020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185634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7/27/2020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89272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7/27/2020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362003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5.png"/><Relationship Id="rId5" Type="http://schemas.openxmlformats.org/officeDocument/2006/relationships/slideLayout" Target="../slideLayouts/slideLayout29.xml"/><Relationship Id="rId10" Type="http://schemas.openxmlformats.org/officeDocument/2006/relationships/theme" Target="../theme/theme5.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7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7/27/2020</a:t>
            </a:fld>
            <a:endParaRPr lang="en-US" altLang="en-US"/>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77007CE4-44CD-514E-AB06-3E1C57ADD73C}" type="datetimeFigureOut">
              <a:rPr lang="en-US" smtClean="0">
                <a:solidFill>
                  <a:prstClr val="black">
                    <a:tint val="75000"/>
                  </a:prstClr>
                </a:solidFill>
                <a:latin typeface="Calibri"/>
                <a:ea typeface="+mn-ea"/>
              </a:rPr>
              <a:pPr defTabSz="457200" eaLnBrk="1" fontAlgn="auto" hangingPunct="1">
                <a:spcBef>
                  <a:spcPts val="0"/>
                </a:spcBef>
                <a:spcAft>
                  <a:spcPts val="0"/>
                </a:spcAft>
              </a:pPr>
              <a:t>7/27/2020</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9381DCD0-FAB9-C540-ACA0-2D3DCEDE7E26}" type="slidenum">
              <a:rPr lang="en-US" smtClean="0">
                <a:solidFill>
                  <a:prstClr val="black">
                    <a:tint val="75000"/>
                  </a:prstClr>
                </a:solidFill>
                <a:latin typeface="Calibri"/>
                <a:ea typeface="+mn-ea"/>
              </a:rPr>
              <a:pPr defTabSz="457200"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4187419720"/>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6543888"/>
      </p:ext>
    </p:extLst>
  </p:cSld>
  <p:clrMap bg1="lt1" tx1="dk1" bg2="lt2" tx2="dk2" accent1="accent1" accent2="accent2" accent3="accent3" accent4="accent4" accent5="accent5" accent6="accent6" hlink="hlink" folHlink="folHlink"/>
  <p:sldLayoutIdLst>
    <p:sldLayoutId id="214748415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919378497"/>
      </p:ext>
    </p:extLst>
  </p:cSld>
  <p:clrMap bg1="lt1" tx1="dk1" bg2="lt2" tx2="dk2" accent1="accent1" accent2="accent2" accent3="accent3" accent4="accent4" accent5="accent5" accent6="accent6" hlink="hlink" folHlink="folHlink"/>
  <p:sldLayoutIdLst>
    <p:sldLayoutId id="21474841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2" y="-2190"/>
            <a:ext cx="9143998" cy="6864095"/>
          </a:xfrm>
          <a:prstGeom prst="rect">
            <a:avLst/>
          </a:prstGeom>
        </p:spPr>
      </p:pic>
    </p:spTree>
    <p:extLst>
      <p:ext uri="{BB962C8B-B14F-4D97-AF65-F5344CB8AC3E}">
        <p14:creationId xmlns:p14="http://schemas.microsoft.com/office/powerpoint/2010/main" val="3652513667"/>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Lst>
  <p:txStyles>
    <p:titleStyle>
      <a:lvl1pPr algn="ctr" defTabSz="342892" rtl="0" eaLnBrk="1" fontAlgn="base" hangingPunct="1">
        <a:spcBef>
          <a:spcPct val="0"/>
        </a:spcBef>
        <a:spcAft>
          <a:spcPct val="0"/>
        </a:spcAft>
        <a:defRPr sz="3300" kern="1200">
          <a:solidFill>
            <a:schemeClr val="tx1"/>
          </a:solidFill>
          <a:latin typeface="+mj-lt"/>
          <a:ea typeface="ＭＳ Ｐゴシック" charset="0"/>
          <a:cs typeface="ＭＳ Ｐゴシック" charset="0"/>
        </a:defRPr>
      </a:lvl1pPr>
      <a:lvl2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2pPr>
      <a:lvl3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3pPr>
      <a:lvl4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4pPr>
      <a:lvl5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5pPr>
      <a:lvl6pPr marL="342892"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783"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675"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566"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68" indent="-257168" algn="l" defTabSz="342892"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199" indent="-214308" algn="l" defTabSz="342892"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28" indent="-171446" algn="l" defTabSz="342892"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20"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12"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3142678"/>
      </p:ext>
    </p:extLst>
  </p:cSld>
  <p:clrMap bg1="lt1" tx1="dk1" bg2="lt2" tx2="dk2" accent1="accent1" accent2="accent2" accent3="accent3" accent4="accent4" accent5="accent5" accent6="accent6" hlink="hlink" folHlink="folHlink"/>
  <p:sldLayoutIdLst>
    <p:sldLayoutId id="214748416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4873573"/>
      </p:ext>
    </p:extLst>
  </p:cSld>
  <p:clrMap bg1="lt1" tx1="dk1" bg2="lt2" tx2="dk2" accent1="accent1" accent2="accent2" accent3="accent3" accent4="accent4" accent5="accent5" accent6="accent6" hlink="hlink" folHlink="folHlink"/>
  <p:sldLayoutIdLst>
    <p:sldLayoutId id="214748416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ilpqc.org/wp-content/uploads/2020/03/Narcan_SAVE_A_LIFE_March_3.26.2020.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idph.illinois.gov/OpioidDataDashboard/" TargetMode="External"/><Relationship Id="rId4" Type="http://schemas.openxmlformats.org/officeDocument/2006/relationships/hyperlink" Target="https://helplineil.org/app/hom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redcap.healthlnk.org/surveys/?s=NF8MPDY9L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mailto:info@ilpqc.org" TargetMode="External"/><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emf"/><Relationship Id="rId9" Type="http://schemas.openxmlformats.org/officeDocument/2006/relationships/hyperlink" Target="http://www.ilpqc.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611549"/>
            <a:ext cx="3214688"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Subtitle 2"/>
          <p:cNvSpPr>
            <a:spLocks noGrp="1"/>
          </p:cNvSpPr>
          <p:nvPr>
            <p:ph type="subTitle" idx="1"/>
          </p:nvPr>
        </p:nvSpPr>
        <p:spPr>
          <a:xfrm>
            <a:off x="3352800" y="4876800"/>
            <a:ext cx="5410200" cy="1295400"/>
          </a:xfrm>
        </p:spPr>
        <p:txBody>
          <a:bodyPr/>
          <a:lstStyle/>
          <a:p>
            <a:pPr eaLnBrk="1" hangingPunct="1">
              <a:buFont typeface="Wingdings 2" pitchFamily="18" charset="2"/>
              <a:buNone/>
            </a:pPr>
            <a:r>
              <a:rPr lang="en-US" altLang="en-US" sz="2000" dirty="0" smtClean="0">
                <a:solidFill>
                  <a:srgbClr val="898989"/>
                </a:solidFill>
              </a:rPr>
              <a:t>July 27, 2020</a:t>
            </a:r>
          </a:p>
          <a:p>
            <a:pPr eaLnBrk="1" hangingPunct="1">
              <a:buFont typeface="Wingdings 2" pitchFamily="18" charset="2"/>
              <a:buNone/>
            </a:pPr>
            <a:r>
              <a:rPr lang="en-US" altLang="en-US" sz="2000" dirty="0" smtClean="0">
                <a:solidFill>
                  <a:srgbClr val="898989"/>
                </a:solidFill>
              </a:rPr>
              <a:t>12:30 – 1:30pm</a:t>
            </a:r>
            <a:endParaRPr lang="en-US" altLang="en-US" sz="2000" dirty="0">
              <a:solidFill>
                <a:srgbClr val="898989"/>
              </a:solidFill>
            </a:endParaRPr>
          </a:p>
        </p:txBody>
      </p:sp>
      <p:sp>
        <p:nvSpPr>
          <p:cNvPr id="15364" name="Title 1"/>
          <p:cNvSpPr>
            <a:spLocks noGrp="1"/>
          </p:cNvSpPr>
          <p:nvPr>
            <p:ph type="ctrTitle"/>
          </p:nvPr>
        </p:nvSpPr>
        <p:spPr>
          <a:xfrm>
            <a:off x="3283744" y="2362200"/>
            <a:ext cx="5638800" cy="2057400"/>
          </a:xfrm>
        </p:spPr>
        <p:txBody>
          <a:bodyPr/>
          <a:lstStyle/>
          <a:p>
            <a:pPr eaLnBrk="1" hangingPunct="1"/>
            <a:r>
              <a:rPr lang="en-US" altLang="en-US" sz="4000" b="1" dirty="0">
                <a:solidFill>
                  <a:srgbClr val="004990"/>
                </a:solidFill>
                <a:latin typeface="Goudy Old Style" panose="02020502050305020303" pitchFamily="18" charset="0"/>
              </a:rPr>
              <a:t>Strategies to Cross the </a:t>
            </a:r>
            <a:r>
              <a:rPr lang="en-US" altLang="en-US" sz="4000" b="1" dirty="0" smtClean="0">
                <a:solidFill>
                  <a:srgbClr val="004990"/>
                </a:solidFill>
                <a:latin typeface="Goudy Old Style" panose="02020502050305020303" pitchFamily="18" charset="0"/>
              </a:rPr>
              <a:t>MNO-OB Finish Line</a:t>
            </a:r>
            <a:endParaRPr lang="en-US" altLang="en-US" sz="4000" b="1" dirty="0">
              <a:solidFill>
                <a:srgbClr val="004990"/>
              </a:solidFill>
              <a:latin typeface="Goudy Old Style" panose="02020502050305020303" pitchFamily="18" charset="0"/>
            </a:endParaRPr>
          </a:p>
        </p:txBody>
      </p:sp>
    </p:spTree>
    <p:extLst>
      <p:ext uri="{BB962C8B-B14F-4D97-AF65-F5344CB8AC3E}">
        <p14:creationId xmlns:p14="http://schemas.microsoft.com/office/powerpoint/2010/main" val="4200042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10</a:t>
            </a:fld>
            <a:endParaRPr lang="en-US" altLang="en-US"/>
          </a:p>
        </p:txBody>
      </p:sp>
      <p:graphicFrame>
        <p:nvGraphicFramePr>
          <p:cNvPr id="3" name="Diagram 2"/>
          <p:cNvGraphicFramePr/>
          <p:nvPr>
            <p:extLst>
              <p:ext uri="{D42A27DB-BD31-4B8C-83A1-F6EECF244321}">
                <p14:modId xmlns:p14="http://schemas.microsoft.com/office/powerpoint/2010/main" val="2280389708"/>
              </p:ext>
            </p:extLst>
          </p:nvPr>
        </p:nvGraphicFramePr>
        <p:xfrm>
          <a:off x="152400" y="1143000"/>
          <a:ext cx="89916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B3E5A5ED-4066-E144-89F8-5C4DADD49EB1}"/>
              </a:ext>
            </a:extLst>
          </p:cNvPr>
          <p:cNvSpPr txBox="1">
            <a:spLocks/>
          </p:cNvSpPr>
          <p:nvPr/>
        </p:nvSpPr>
        <p:spPr>
          <a:xfrm>
            <a:off x="228600" y="304800"/>
            <a:ext cx="67056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b="1" dirty="0" smtClean="0">
                <a:solidFill>
                  <a:srgbClr val="F58466"/>
                </a:solidFill>
                <a:latin typeface="Goudy Old Style" pitchFamily="18" charset="0"/>
              </a:rPr>
              <a:t>Call to action… </a:t>
            </a:r>
            <a:endParaRPr lang="en-US" b="1" dirty="0">
              <a:solidFill>
                <a:srgbClr val="F58466"/>
              </a:solidFill>
              <a:latin typeface="Goudy Old Style" pitchFamily="18" charset="0"/>
            </a:endParaRPr>
          </a:p>
        </p:txBody>
      </p:sp>
    </p:spTree>
    <p:extLst>
      <p:ext uri="{BB962C8B-B14F-4D97-AF65-F5344CB8AC3E}">
        <p14:creationId xmlns:p14="http://schemas.microsoft.com/office/powerpoint/2010/main" val="1613415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E2D1100-950A-48B3-866A-81D8172B1AEA}" type="slidenum">
              <a:rPr lang="en-US" altLang="en-US" smtClean="0"/>
              <a:pPr>
                <a:defRPr/>
              </a:pPr>
              <a:t>11</a:t>
            </a:fld>
            <a:endParaRPr lang="en-US" altLang="en-US"/>
          </a:p>
        </p:txBody>
      </p:sp>
      <p:sp>
        <p:nvSpPr>
          <p:cNvPr id="3" name="Title 1"/>
          <p:cNvSpPr txBox="1">
            <a:spLocks/>
          </p:cNvSpPr>
          <p:nvPr/>
        </p:nvSpPr>
        <p:spPr>
          <a:xfrm>
            <a:off x="235390" y="143841"/>
            <a:ext cx="4946210" cy="86995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a:solidFill>
                  <a:srgbClr val="F58466"/>
                </a:solidFill>
                <a:latin typeface="Goudy Old Style" pitchFamily="18" charset="0"/>
              </a:rPr>
              <a:t>Optimal OUD Obstetric Care</a:t>
            </a:r>
          </a:p>
        </p:txBody>
      </p:sp>
      <p:sp>
        <p:nvSpPr>
          <p:cNvPr id="4" name="Rectangle 3"/>
          <p:cNvSpPr/>
          <p:nvPr/>
        </p:nvSpPr>
        <p:spPr>
          <a:xfrm>
            <a:off x="10254" y="1353454"/>
            <a:ext cx="9099110" cy="5016758"/>
          </a:xfrm>
          <a:prstGeom prst="rect">
            <a:avLst/>
          </a:prstGeom>
        </p:spPr>
        <p:txBody>
          <a:bodyPr wrap="square">
            <a:spAutoFit/>
          </a:bodyPr>
          <a:lstStyle/>
          <a:p>
            <a:pPr algn="ctr">
              <a:buClr>
                <a:srgbClr val="F58466"/>
              </a:buClr>
            </a:pPr>
            <a:r>
              <a:rPr lang="en-US" sz="2000" b="1" dirty="0">
                <a:solidFill>
                  <a:srgbClr val="FF198C"/>
                </a:solidFill>
                <a:latin typeface="+mn-lt"/>
              </a:rPr>
              <a:t>Given the high risk of maternal death from OUD, need systems to make sure optimal OUD OB care is provided for every patient, every time. </a:t>
            </a:r>
          </a:p>
          <a:p>
            <a:pPr marL="457200" indent="-457200">
              <a:buClr>
                <a:srgbClr val="F58466"/>
              </a:buClr>
              <a:buAutoNum type="arabicParenR"/>
            </a:pPr>
            <a:r>
              <a:rPr lang="en-US" sz="2000" b="1" dirty="0">
                <a:solidFill>
                  <a:srgbClr val="004990"/>
                </a:solidFill>
                <a:latin typeface="+mn-lt"/>
              </a:rPr>
              <a:t>MNO Folders</a:t>
            </a:r>
          </a:p>
          <a:p>
            <a:pPr marL="914400" lvl="1" indent="-457200">
              <a:buClr>
                <a:srgbClr val="F58466"/>
              </a:buClr>
              <a:buFont typeface="Arial" panose="020B0604020202020204" pitchFamily="34" charset="0"/>
              <a:buChar char="•"/>
            </a:pPr>
            <a:r>
              <a:rPr lang="en-US" sz="2000" dirty="0">
                <a:latin typeface="+mn-lt"/>
              </a:rPr>
              <a:t>Stored in prenatal care sites and L&amp;D, contains all provider, nurse and patient resources needed for optimal care.  Obtain MNO folder for every OUD pt.</a:t>
            </a:r>
          </a:p>
          <a:p>
            <a:pPr marL="457200" indent="-457200">
              <a:buClr>
                <a:srgbClr val="F58466"/>
              </a:buClr>
              <a:buFontTx/>
              <a:buAutoNum type="arabicParenR"/>
            </a:pPr>
            <a:r>
              <a:rPr lang="en-US" sz="2000" b="1" dirty="0">
                <a:solidFill>
                  <a:srgbClr val="004990"/>
                </a:solidFill>
                <a:latin typeface="+mn-lt"/>
              </a:rPr>
              <a:t>L&amp;D Care Team Huddles</a:t>
            </a:r>
          </a:p>
          <a:p>
            <a:pPr marL="800100" lvl="1" indent="-342900">
              <a:buClr>
                <a:srgbClr val="F58466"/>
              </a:buClr>
              <a:buFont typeface="Arial" panose="020B0604020202020204" pitchFamily="34" charset="0"/>
              <a:buChar char="•"/>
            </a:pPr>
            <a:r>
              <a:rPr lang="en-US" sz="2000" dirty="0">
                <a:solidFill>
                  <a:srgbClr val="000000"/>
                </a:solidFill>
                <a:latin typeface="+mn-lt"/>
              </a:rPr>
              <a:t>Called by charge nurse, care team huddle for every OUD </a:t>
            </a:r>
            <a:r>
              <a:rPr lang="en-US" sz="2000" dirty="0" err="1">
                <a:solidFill>
                  <a:srgbClr val="000000"/>
                </a:solidFill>
                <a:latin typeface="+mn-lt"/>
              </a:rPr>
              <a:t>pt</a:t>
            </a:r>
            <a:r>
              <a:rPr lang="en-US" sz="2000" dirty="0">
                <a:solidFill>
                  <a:srgbClr val="000000"/>
                </a:solidFill>
                <a:latin typeface="+mn-lt"/>
              </a:rPr>
              <a:t> with OB/MFM, nursing, </a:t>
            </a:r>
            <a:r>
              <a:rPr lang="en-US" sz="2000" dirty="0" err="1">
                <a:solidFill>
                  <a:srgbClr val="000000"/>
                </a:solidFill>
                <a:latin typeface="+mn-lt"/>
              </a:rPr>
              <a:t>neonatalogy</a:t>
            </a:r>
            <a:r>
              <a:rPr lang="en-US" sz="2000" dirty="0">
                <a:solidFill>
                  <a:srgbClr val="000000"/>
                </a:solidFill>
                <a:latin typeface="+mn-lt"/>
              </a:rPr>
              <a:t>/</a:t>
            </a:r>
            <a:r>
              <a:rPr lang="en-US" sz="2000" dirty="0" err="1">
                <a:solidFill>
                  <a:srgbClr val="000000"/>
                </a:solidFill>
                <a:latin typeface="+mn-lt"/>
              </a:rPr>
              <a:t>peds</a:t>
            </a:r>
            <a:r>
              <a:rPr lang="en-US" sz="2000" dirty="0">
                <a:solidFill>
                  <a:srgbClr val="000000"/>
                </a:solidFill>
                <a:latin typeface="+mn-lt"/>
              </a:rPr>
              <a:t>, SW, </a:t>
            </a:r>
            <a:r>
              <a:rPr lang="en-US" sz="2000" dirty="0" smtClean="0">
                <a:solidFill>
                  <a:srgbClr val="000000"/>
                </a:solidFill>
                <a:latin typeface="+mn-lt"/>
              </a:rPr>
              <a:t>anesthesia </a:t>
            </a:r>
            <a:r>
              <a:rPr lang="en-US" sz="2000" dirty="0" err="1" smtClean="0">
                <a:solidFill>
                  <a:srgbClr val="000000"/>
                </a:solidFill>
                <a:latin typeface="+mn-lt"/>
              </a:rPr>
              <a:t>etc</a:t>
            </a:r>
            <a:r>
              <a:rPr lang="en-US" sz="2000" dirty="0" smtClean="0">
                <a:solidFill>
                  <a:srgbClr val="000000"/>
                </a:solidFill>
                <a:latin typeface="+mn-lt"/>
              </a:rPr>
              <a:t> as appropriate,  </a:t>
            </a:r>
            <a:r>
              <a:rPr lang="en-US" sz="2000" dirty="0">
                <a:solidFill>
                  <a:srgbClr val="000000"/>
                </a:solidFill>
                <a:latin typeface="+mn-lt"/>
              </a:rPr>
              <a:t>review MNO Folders, </a:t>
            </a:r>
            <a:r>
              <a:rPr lang="en-US" sz="2000" dirty="0" smtClean="0">
                <a:solidFill>
                  <a:srgbClr val="000000"/>
                </a:solidFill>
                <a:latin typeface="+mn-lt"/>
              </a:rPr>
              <a:t>checklist/algorithm </a:t>
            </a:r>
            <a:r>
              <a:rPr lang="en-US" sz="2000" dirty="0">
                <a:solidFill>
                  <a:srgbClr val="000000"/>
                </a:solidFill>
                <a:latin typeface="+mn-lt"/>
              </a:rPr>
              <a:t>and care plan confirm optimal care provided. </a:t>
            </a:r>
            <a:endParaRPr lang="en-US" sz="2000" b="1" dirty="0">
              <a:solidFill>
                <a:srgbClr val="004990"/>
              </a:solidFill>
              <a:latin typeface="+mn-lt"/>
            </a:endParaRPr>
          </a:p>
          <a:p>
            <a:pPr marL="457200" indent="-457200">
              <a:buClr>
                <a:srgbClr val="F58466"/>
              </a:buClr>
              <a:buAutoNum type="arabicParenR"/>
            </a:pPr>
            <a:r>
              <a:rPr lang="en-US" sz="2000" b="1" dirty="0" smtClean="0">
                <a:solidFill>
                  <a:srgbClr val="004990"/>
                </a:solidFill>
                <a:latin typeface="+mn-lt"/>
              </a:rPr>
              <a:t>Prenatal </a:t>
            </a:r>
            <a:r>
              <a:rPr lang="en-US" sz="2000" b="1" dirty="0">
                <a:solidFill>
                  <a:srgbClr val="004990"/>
                </a:solidFill>
                <a:latin typeface="+mn-lt"/>
              </a:rPr>
              <a:t>Care Team Conference for OUD pregnant pts</a:t>
            </a:r>
          </a:p>
          <a:p>
            <a:pPr marL="914400" lvl="1" indent="-457200">
              <a:buClr>
                <a:srgbClr val="F58466"/>
              </a:buClr>
              <a:buFont typeface="Arial" panose="020B0604020202020204" pitchFamily="34" charset="0"/>
              <a:buChar char="•"/>
            </a:pPr>
            <a:r>
              <a:rPr lang="en-US" sz="2000" dirty="0">
                <a:latin typeface="+mn-lt"/>
              </a:rPr>
              <a:t>Multidisciplinary prenatal care meeting /call with OB/MFM, neonatology/</a:t>
            </a:r>
            <a:r>
              <a:rPr lang="en-US" sz="2000" dirty="0" err="1">
                <a:latin typeface="+mn-lt"/>
              </a:rPr>
              <a:t>peds</a:t>
            </a:r>
            <a:r>
              <a:rPr lang="en-US" sz="2000" dirty="0">
                <a:latin typeface="+mn-lt"/>
              </a:rPr>
              <a:t>, nursing, SW  to review algorithm &amp; checklist to confirm key clinical elements </a:t>
            </a:r>
            <a:r>
              <a:rPr lang="en-US" sz="2000" dirty="0" smtClean="0">
                <a:latin typeface="+mn-lt"/>
              </a:rPr>
              <a:t>completed  (MAT/</a:t>
            </a:r>
            <a:r>
              <a:rPr lang="en-US" sz="2000" dirty="0" err="1" smtClean="0">
                <a:latin typeface="+mn-lt"/>
              </a:rPr>
              <a:t>Narcan</a:t>
            </a:r>
            <a:r>
              <a:rPr lang="en-US" sz="2000" dirty="0" smtClean="0">
                <a:latin typeface="+mn-lt"/>
              </a:rPr>
              <a:t>/linkage to care/neo consult). </a:t>
            </a:r>
            <a:endParaRPr lang="en-US" sz="2000" dirty="0">
              <a:latin typeface="+mn-lt"/>
            </a:endParaRPr>
          </a:p>
          <a:p>
            <a:pPr marL="457200" indent="-457200">
              <a:buClr>
                <a:srgbClr val="F58466"/>
              </a:buClr>
              <a:buAutoNum type="arabicParenR"/>
            </a:pPr>
            <a:r>
              <a:rPr lang="en-US" sz="2000" b="1" dirty="0" smtClean="0">
                <a:solidFill>
                  <a:srgbClr val="004990"/>
                </a:solidFill>
                <a:latin typeface="+mn-lt"/>
              </a:rPr>
              <a:t>OUD </a:t>
            </a:r>
            <a:r>
              <a:rPr lang="en-US" sz="2000" b="1" dirty="0">
                <a:solidFill>
                  <a:srgbClr val="004990"/>
                </a:solidFill>
                <a:latin typeface="+mn-lt"/>
              </a:rPr>
              <a:t>Order set</a:t>
            </a:r>
          </a:p>
          <a:p>
            <a:pPr marL="914400" lvl="1" indent="-457200">
              <a:buClr>
                <a:srgbClr val="F58466"/>
              </a:buClr>
              <a:buFont typeface="Arial" panose="020B0604020202020204" pitchFamily="34" charset="0"/>
              <a:buChar char="•"/>
            </a:pPr>
            <a:r>
              <a:rPr lang="en-US" sz="2000" dirty="0">
                <a:solidFill>
                  <a:srgbClr val="000000"/>
                </a:solidFill>
                <a:latin typeface="+mn-lt"/>
              </a:rPr>
              <a:t>Establish OUD order set with </a:t>
            </a:r>
            <a:r>
              <a:rPr lang="en-US" sz="2000" dirty="0" err="1">
                <a:solidFill>
                  <a:srgbClr val="000000"/>
                </a:solidFill>
                <a:latin typeface="+mn-lt"/>
              </a:rPr>
              <a:t>Narcan</a:t>
            </a:r>
            <a:r>
              <a:rPr lang="en-US" sz="2000" dirty="0">
                <a:solidFill>
                  <a:srgbClr val="000000"/>
                </a:solidFill>
                <a:latin typeface="+mn-lt"/>
              </a:rPr>
              <a:t> order, </a:t>
            </a:r>
            <a:r>
              <a:rPr lang="en-US" sz="2000" dirty="0" err="1">
                <a:solidFill>
                  <a:srgbClr val="000000"/>
                </a:solidFill>
                <a:latin typeface="+mn-lt"/>
              </a:rPr>
              <a:t>Hep</a:t>
            </a:r>
            <a:r>
              <a:rPr lang="en-US" sz="2000" dirty="0">
                <a:solidFill>
                  <a:srgbClr val="000000"/>
                </a:solidFill>
                <a:latin typeface="+mn-lt"/>
              </a:rPr>
              <a:t> C screen, consults,  and key elements from checklist.</a:t>
            </a:r>
          </a:p>
        </p:txBody>
      </p:sp>
      <p:sp>
        <p:nvSpPr>
          <p:cNvPr id="6" name="Rounded Rectangle 5"/>
          <p:cNvSpPr/>
          <p:nvPr/>
        </p:nvSpPr>
        <p:spPr>
          <a:xfrm>
            <a:off x="3674118" y="212073"/>
            <a:ext cx="2879083" cy="971550"/>
          </a:xfrm>
          <a:prstGeom prst="roundRect">
            <a:avLst/>
          </a:prstGeom>
          <a:solidFill>
            <a:srgbClr val="FF5D9F"/>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Does your hospital currently implement any of these strategies or plan to?</a:t>
            </a:r>
          </a:p>
        </p:txBody>
      </p:sp>
    </p:spTree>
    <p:extLst>
      <p:ext uri="{BB962C8B-B14F-4D97-AF65-F5344CB8AC3E}">
        <p14:creationId xmlns:p14="http://schemas.microsoft.com/office/powerpoint/2010/main" val="1607033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lstStyle/>
          <a:p>
            <a:pPr algn="l"/>
            <a:r>
              <a:rPr lang="en-US" sz="4000" b="1" dirty="0">
                <a:solidFill>
                  <a:srgbClr val="F58466"/>
                </a:solidFill>
                <a:latin typeface="Goudy Old Style" pitchFamily="18" charset="0"/>
              </a:rPr>
              <a:t>Optimal OUD </a:t>
            </a:r>
            <a:r>
              <a:rPr lang="en-US" sz="4000" b="1" dirty="0" smtClean="0">
                <a:solidFill>
                  <a:srgbClr val="F58466"/>
                </a:solidFill>
                <a:latin typeface="Goudy Old Style" pitchFamily="18" charset="0"/>
              </a:rPr>
              <a:t>Care</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609600" y="1041406"/>
            <a:ext cx="8229600" cy="4525963"/>
          </a:xfrm>
        </p:spPr>
        <p:txBody>
          <a:bodyPr/>
          <a:lstStyle/>
          <a:p>
            <a:pPr>
              <a:buClr>
                <a:srgbClr val="F58466"/>
              </a:buClr>
            </a:pPr>
            <a:r>
              <a:rPr lang="en-US" sz="2800" dirty="0"/>
              <a:t>Screen all patients for OUD with </a:t>
            </a:r>
            <a:r>
              <a:rPr lang="en-US" sz="2800" b="1" dirty="0"/>
              <a:t>validated screening </a:t>
            </a:r>
            <a:r>
              <a:rPr lang="en-US" sz="2800" b="1" dirty="0" smtClean="0"/>
              <a:t>tool prenatal and L&amp;D</a:t>
            </a:r>
            <a:endParaRPr lang="en-US" sz="2800" b="1" dirty="0"/>
          </a:p>
          <a:p>
            <a:pPr>
              <a:buClr>
                <a:srgbClr val="F58466"/>
              </a:buClr>
            </a:pPr>
            <a:r>
              <a:rPr lang="en-US" sz="2800" dirty="0"/>
              <a:t>When patients screen + use </a:t>
            </a:r>
            <a:r>
              <a:rPr lang="en-US" sz="2800" b="1" dirty="0"/>
              <a:t>MNO folder </a:t>
            </a:r>
            <a:r>
              <a:rPr lang="en-US" sz="2800" dirty="0"/>
              <a:t>to activate OUD protocol and complete OUD </a:t>
            </a:r>
            <a:r>
              <a:rPr lang="en-US" sz="2800" dirty="0" smtClean="0"/>
              <a:t>checklist</a:t>
            </a:r>
          </a:p>
          <a:p>
            <a:pPr>
              <a:buClr>
                <a:srgbClr val="F58466"/>
              </a:buClr>
            </a:pPr>
            <a:r>
              <a:rPr lang="en-US" sz="2800" dirty="0" smtClean="0"/>
              <a:t>Confirm optimal care provided</a:t>
            </a:r>
          </a:p>
          <a:p>
            <a:pPr lvl="1">
              <a:buClr>
                <a:srgbClr val="F58466"/>
              </a:buClr>
            </a:pPr>
            <a:r>
              <a:rPr lang="en-US" sz="2400" b="1" dirty="0" smtClean="0"/>
              <a:t>L&amp;D Huddle </a:t>
            </a:r>
            <a:r>
              <a:rPr lang="en-US" sz="2400" dirty="0" smtClean="0"/>
              <a:t>for all OUD patients to review MNO folder, and OUD checklist, confirm all key elements of care completed before delivery discharge</a:t>
            </a:r>
            <a:endParaRPr lang="en-US" sz="2400" dirty="0"/>
          </a:p>
          <a:p>
            <a:pPr lvl="1">
              <a:buClr>
                <a:srgbClr val="F58466"/>
              </a:buClr>
            </a:pPr>
            <a:r>
              <a:rPr lang="en-US" sz="2400" b="1" dirty="0" smtClean="0"/>
              <a:t>Prenatal care conference </a:t>
            </a:r>
            <a:r>
              <a:rPr lang="en-US" sz="2400" dirty="0" smtClean="0"/>
              <a:t>for all OUD patients with OB/Neonatology/SW/ Nursing can help confirm OUD checklist, consults, key care elements including MAT, linkage to recovery treatment services and </a:t>
            </a:r>
            <a:r>
              <a:rPr lang="en-US" sz="2400" dirty="0" err="1" smtClean="0"/>
              <a:t>Narcan</a:t>
            </a:r>
            <a:r>
              <a:rPr lang="en-US" sz="2400" dirty="0" smtClean="0"/>
              <a:t> counseling are completed</a:t>
            </a:r>
            <a:endParaRPr lang="en-US" sz="20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12</a:t>
            </a:fld>
            <a:endParaRPr lang="en-US" altLang="en-US"/>
          </a:p>
        </p:txBody>
      </p:sp>
      <p:sp>
        <p:nvSpPr>
          <p:cNvPr id="5" name="Rounded Rectangle 4"/>
          <p:cNvSpPr/>
          <p:nvPr/>
        </p:nvSpPr>
        <p:spPr>
          <a:xfrm>
            <a:off x="4711077" y="156369"/>
            <a:ext cx="2756524" cy="971550"/>
          </a:xfrm>
          <a:prstGeom prst="roundRect">
            <a:avLst/>
          </a:prstGeom>
          <a:solidFill>
            <a:srgbClr val="FF5D9F"/>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Does your </a:t>
            </a:r>
            <a:r>
              <a:rPr lang="en-US" b="1" dirty="0" smtClean="0">
                <a:solidFill>
                  <a:schemeClr val="bg1"/>
                </a:solidFill>
              </a:rPr>
              <a:t>hospital have a system to confirm optimal OUD care?</a:t>
            </a:r>
            <a:endParaRPr lang="en-US" b="1" dirty="0">
              <a:solidFill>
                <a:schemeClr val="bg1"/>
              </a:solidFill>
            </a:endParaRPr>
          </a:p>
        </p:txBody>
      </p:sp>
    </p:spTree>
    <p:extLst>
      <p:ext uri="{BB962C8B-B14F-4D97-AF65-F5344CB8AC3E}">
        <p14:creationId xmlns:p14="http://schemas.microsoft.com/office/powerpoint/2010/main" val="1339131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Call to action for </a:t>
            </a:r>
            <a:r>
              <a:rPr lang="en-US" sz="4000" b="1" dirty="0" err="1">
                <a:solidFill>
                  <a:srgbClr val="F58466"/>
                </a:solidFill>
                <a:latin typeface="Goudy Old Style" pitchFamily="18" charset="0"/>
              </a:rPr>
              <a:t>Narcan</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1295400"/>
            <a:ext cx="8229600" cy="4525963"/>
          </a:xfrm>
        </p:spPr>
        <p:txBody>
          <a:bodyPr/>
          <a:lstStyle/>
          <a:p>
            <a:r>
              <a:rPr lang="en-US" sz="2800" dirty="0" smtClean="0"/>
              <a:t>Every OUD patient needs </a:t>
            </a:r>
            <a:r>
              <a:rPr lang="en-US" sz="2800" dirty="0" err="1" smtClean="0"/>
              <a:t>Narcan</a:t>
            </a:r>
            <a:r>
              <a:rPr lang="en-US" sz="2800" dirty="0" smtClean="0"/>
              <a:t> counseling during prenatal care or before deliver discharge</a:t>
            </a:r>
          </a:p>
          <a:p>
            <a:r>
              <a:rPr lang="en-US" sz="2800" dirty="0" smtClean="0"/>
              <a:t>How can  your QI team make sure this happens for every OUD patient?</a:t>
            </a:r>
          </a:p>
          <a:p>
            <a:pPr lvl="1"/>
            <a:r>
              <a:rPr lang="en-US" sz="2400" dirty="0" smtClean="0"/>
              <a:t>Engage pharmacy to determine if </a:t>
            </a:r>
            <a:r>
              <a:rPr lang="en-US" sz="2400" dirty="0" err="1" smtClean="0"/>
              <a:t>Narcan</a:t>
            </a:r>
            <a:r>
              <a:rPr lang="en-US" sz="2400" dirty="0" smtClean="0"/>
              <a:t> is on hospital formulary and can be included in Med to Bed Program</a:t>
            </a:r>
          </a:p>
          <a:p>
            <a:pPr lvl="1"/>
            <a:r>
              <a:rPr lang="en-US" sz="2400" dirty="0" smtClean="0"/>
              <a:t>OUD order set:  include </a:t>
            </a:r>
            <a:r>
              <a:rPr lang="en-US" sz="2400" dirty="0" err="1" smtClean="0"/>
              <a:t>Narcan</a:t>
            </a:r>
            <a:r>
              <a:rPr lang="en-US" sz="2400" dirty="0" smtClean="0"/>
              <a:t> prescription</a:t>
            </a:r>
          </a:p>
          <a:p>
            <a:pPr lvl="1"/>
            <a:r>
              <a:rPr lang="en-US" sz="2400" dirty="0" smtClean="0"/>
              <a:t>L&amp;D Huddle: called by charge nurse confirm key elements </a:t>
            </a:r>
          </a:p>
          <a:p>
            <a:pPr lvl="1"/>
            <a:r>
              <a:rPr lang="en-US" sz="2400" dirty="0" smtClean="0"/>
              <a:t>Education for providers &amp; nurses: </a:t>
            </a:r>
            <a:r>
              <a:rPr lang="en-US" sz="2400" dirty="0" err="1" smtClean="0"/>
              <a:t>Narcan</a:t>
            </a:r>
            <a:r>
              <a:rPr lang="en-US" sz="2400" dirty="0" smtClean="0"/>
              <a:t> Save a Life flyers , e-module, virtual grand rounds or OB provider meeting.</a:t>
            </a:r>
            <a:endParaRPr lang="en-US" sz="24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13</a:t>
            </a:fld>
            <a:endParaRPr lang="en-US" altLang="en-US"/>
          </a:p>
        </p:txBody>
      </p:sp>
    </p:spTree>
    <p:extLst>
      <p:ext uri="{BB962C8B-B14F-4D97-AF65-F5344CB8AC3E}">
        <p14:creationId xmlns:p14="http://schemas.microsoft.com/office/powerpoint/2010/main" val="2208838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228600" y="76200"/>
            <a:ext cx="6629400" cy="1143000"/>
          </a:xfrm>
          <a:noFill/>
        </p:spPr>
        <p:txBody>
          <a:bodyPr/>
          <a:lstStyle/>
          <a:p>
            <a:pPr algn="l" eaLnBrk="1" hangingPunct="1"/>
            <a:r>
              <a:rPr lang="en-US" b="1" dirty="0">
                <a:solidFill>
                  <a:srgbClr val="F58466"/>
                </a:solidFill>
                <a:latin typeface="Goudy Old Style" pitchFamily="18" charset="0"/>
              </a:rPr>
              <a:t>L&amp;D-OUD Order Set</a:t>
            </a: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14</a:t>
            </a:fld>
            <a:endParaRPr lang="en-US"/>
          </a:p>
        </p:txBody>
      </p:sp>
      <p:sp>
        <p:nvSpPr>
          <p:cNvPr id="11" name="Content Placeholder 6">
            <a:extLst>
              <a:ext uri="{FF2B5EF4-FFF2-40B4-BE49-F238E27FC236}">
                <a16:creationId xmlns:a16="http://schemas.microsoft.com/office/drawing/2014/main" id="{8265C79B-1F0D-7542-9FF5-AA3A4DBC18E5}"/>
              </a:ext>
            </a:extLst>
          </p:cNvPr>
          <p:cNvSpPr txBox="1">
            <a:spLocks/>
          </p:cNvSpPr>
          <p:nvPr/>
        </p:nvSpPr>
        <p:spPr bwMode="auto">
          <a:xfrm>
            <a:off x="348916" y="1064522"/>
            <a:ext cx="845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58466"/>
              </a:buClr>
              <a:buNone/>
            </a:pPr>
            <a:r>
              <a:rPr lang="en-US" sz="2400" dirty="0"/>
              <a:t>OUD Order Set that includes </a:t>
            </a:r>
            <a:r>
              <a:rPr lang="en-US" sz="2400" dirty="0" err="1"/>
              <a:t>Narcan</a:t>
            </a:r>
            <a:r>
              <a:rPr lang="en-US" sz="2400" dirty="0"/>
              <a:t> prescription helps support OUD Checklist completion and improve </a:t>
            </a:r>
            <a:r>
              <a:rPr lang="en-US" sz="2400" dirty="0" smtClean="0"/>
              <a:t>OB comfort with </a:t>
            </a:r>
            <a:r>
              <a:rPr lang="en-US" sz="2400" dirty="0" err="1" smtClean="0"/>
              <a:t>Narcan</a:t>
            </a:r>
            <a:r>
              <a:rPr lang="en-US" sz="2400" dirty="0" smtClean="0"/>
              <a:t> </a:t>
            </a:r>
            <a:r>
              <a:rPr lang="en-US" sz="2400" dirty="0"/>
              <a:t>prescribing</a:t>
            </a:r>
          </a:p>
          <a:p>
            <a:pPr>
              <a:buClr>
                <a:srgbClr val="F58466"/>
              </a:buClr>
            </a:pPr>
            <a:endParaRPr lang="en-US" sz="2400" dirty="0"/>
          </a:p>
          <a:p>
            <a:pPr marL="0" indent="0">
              <a:buClr>
                <a:srgbClr val="F58466"/>
              </a:buClr>
              <a:buNone/>
            </a:pPr>
            <a:endParaRPr lang="en-US" sz="1800" dirty="0"/>
          </a:p>
        </p:txBody>
      </p:sp>
      <p:sp>
        <p:nvSpPr>
          <p:cNvPr id="2" name="Rectangle 1"/>
          <p:cNvSpPr/>
          <p:nvPr/>
        </p:nvSpPr>
        <p:spPr>
          <a:xfrm>
            <a:off x="348916" y="2470756"/>
            <a:ext cx="4572000" cy="3693319"/>
          </a:xfrm>
          <a:prstGeom prst="rect">
            <a:avLst/>
          </a:prstGeom>
        </p:spPr>
        <p:txBody>
          <a:bodyPr>
            <a:spAutoFit/>
          </a:bodyPr>
          <a:lstStyle/>
          <a:p>
            <a:pPr marL="0" indent="0">
              <a:buClr>
                <a:srgbClr val="F58466"/>
              </a:buClr>
              <a:buNone/>
            </a:pPr>
            <a:r>
              <a:rPr lang="en-US" b="1" dirty="0"/>
              <a:t>Example OUD Order Set:</a:t>
            </a:r>
          </a:p>
          <a:p>
            <a:pPr>
              <a:buClr>
                <a:srgbClr val="F58466"/>
              </a:buClr>
              <a:buFont typeface="Wingdings" panose="05000000000000000000" pitchFamily="2" charset="2"/>
              <a:buChar char="q"/>
            </a:pPr>
            <a:r>
              <a:rPr lang="en-US" dirty="0" err="1"/>
              <a:t>Narcan</a:t>
            </a:r>
            <a:r>
              <a:rPr lang="en-US" dirty="0"/>
              <a:t> Prescription</a:t>
            </a:r>
          </a:p>
          <a:p>
            <a:pPr>
              <a:buClr>
                <a:srgbClr val="F58466"/>
              </a:buClr>
              <a:buFont typeface="Wingdings" panose="05000000000000000000" pitchFamily="2" charset="2"/>
              <a:buChar char="q"/>
            </a:pPr>
            <a:r>
              <a:rPr lang="en-US" dirty="0"/>
              <a:t>Hepatitis C Screening</a:t>
            </a:r>
          </a:p>
          <a:p>
            <a:pPr>
              <a:buClr>
                <a:srgbClr val="F58466"/>
              </a:buClr>
              <a:buFont typeface="Wingdings" panose="05000000000000000000" pitchFamily="2" charset="2"/>
              <a:buChar char="q"/>
            </a:pPr>
            <a:r>
              <a:rPr lang="en-US" dirty="0"/>
              <a:t>MFM Consult </a:t>
            </a:r>
          </a:p>
          <a:p>
            <a:pPr>
              <a:buClr>
                <a:srgbClr val="F58466"/>
              </a:buClr>
              <a:buFont typeface="Wingdings" panose="05000000000000000000" pitchFamily="2" charset="2"/>
              <a:buChar char="q"/>
            </a:pPr>
            <a:r>
              <a:rPr lang="en-US" dirty="0"/>
              <a:t>Neonatal/Pediatric Consult</a:t>
            </a:r>
          </a:p>
          <a:p>
            <a:pPr>
              <a:buClr>
                <a:srgbClr val="F58466"/>
              </a:buClr>
              <a:buFont typeface="Wingdings" panose="05000000000000000000" pitchFamily="2" charset="2"/>
              <a:buChar char="q"/>
            </a:pPr>
            <a:r>
              <a:rPr lang="en-US" dirty="0"/>
              <a:t>Social Work Consult</a:t>
            </a:r>
          </a:p>
          <a:p>
            <a:pPr>
              <a:buClr>
                <a:srgbClr val="F58466"/>
              </a:buClr>
              <a:buFont typeface="Wingdings" panose="05000000000000000000" pitchFamily="2" charset="2"/>
              <a:buChar char="q"/>
            </a:pPr>
            <a:r>
              <a:rPr lang="en-US" dirty="0"/>
              <a:t>Addiction Medicine/Psychiatry consult (if available)</a:t>
            </a:r>
          </a:p>
          <a:p>
            <a:pPr>
              <a:buClr>
                <a:srgbClr val="F58466"/>
              </a:buClr>
              <a:buFont typeface="Wingdings" panose="05000000000000000000" pitchFamily="2" charset="2"/>
              <a:buChar char="q"/>
            </a:pPr>
            <a:r>
              <a:rPr lang="en-US" dirty="0"/>
              <a:t>Anesthesia Consult</a:t>
            </a:r>
          </a:p>
          <a:p>
            <a:pPr>
              <a:buClr>
                <a:srgbClr val="F58466"/>
              </a:buClr>
              <a:buFont typeface="Wingdings" panose="05000000000000000000" pitchFamily="2" charset="2"/>
              <a:buChar char="q"/>
            </a:pPr>
            <a:r>
              <a:rPr lang="en-US" dirty="0"/>
              <a:t>Patient Education given on OUD, NAS, and maternal participation in non-pharmacologic care of newborn given</a:t>
            </a:r>
          </a:p>
          <a:p>
            <a:pPr>
              <a:buClr>
                <a:srgbClr val="F58466"/>
              </a:buClr>
              <a:buFont typeface="Wingdings" panose="05000000000000000000" pitchFamily="2" charset="2"/>
              <a:buChar char="q"/>
            </a:pPr>
            <a:endParaRPr lang="en-US" dirty="0"/>
          </a:p>
        </p:txBody>
      </p:sp>
      <p:sp>
        <p:nvSpPr>
          <p:cNvPr id="6" name="Rectangle 5"/>
          <p:cNvSpPr/>
          <p:nvPr/>
        </p:nvSpPr>
        <p:spPr>
          <a:xfrm>
            <a:off x="4940969" y="2747756"/>
            <a:ext cx="4038600" cy="3139321"/>
          </a:xfrm>
          <a:prstGeom prst="rect">
            <a:avLst/>
          </a:prstGeom>
        </p:spPr>
        <p:txBody>
          <a:bodyPr wrap="square">
            <a:spAutoFit/>
          </a:bodyPr>
          <a:lstStyle/>
          <a:p>
            <a:pPr>
              <a:buClr>
                <a:srgbClr val="F58466"/>
              </a:buClr>
              <a:buFont typeface="Wingdings" panose="05000000000000000000" pitchFamily="2" charset="2"/>
              <a:buChar char="q"/>
            </a:pPr>
            <a:r>
              <a:rPr lang="en-US" dirty="0"/>
              <a:t>Schedule early postpartum visit within 2 weeks</a:t>
            </a:r>
          </a:p>
          <a:p>
            <a:pPr>
              <a:buClr>
                <a:srgbClr val="F58466"/>
              </a:buClr>
              <a:buFont typeface="Wingdings" panose="05000000000000000000" pitchFamily="2" charset="2"/>
              <a:buChar char="q"/>
            </a:pPr>
            <a:r>
              <a:rPr lang="en-US" dirty="0"/>
              <a:t>Comprehensive contraception counseling completed</a:t>
            </a:r>
          </a:p>
          <a:p>
            <a:pPr>
              <a:buClr>
                <a:srgbClr val="F58466"/>
              </a:buClr>
              <a:buFont typeface="Wingdings" panose="05000000000000000000" pitchFamily="2" charset="2"/>
              <a:buChar char="q"/>
            </a:pPr>
            <a:r>
              <a:rPr lang="en-US" dirty="0"/>
              <a:t>Confirm MAT/Recovery Treatment services follow up appointments) scheduled prior to discharge</a:t>
            </a:r>
          </a:p>
          <a:p>
            <a:pPr>
              <a:buClr>
                <a:srgbClr val="F58466"/>
              </a:buClr>
              <a:buFont typeface="Wingdings" panose="05000000000000000000" pitchFamily="2" charset="2"/>
              <a:buChar char="q"/>
            </a:pPr>
            <a:r>
              <a:rPr lang="en-US" dirty="0"/>
              <a:t>Coordinated discharge planning for mom &amp; infant with neonatology/</a:t>
            </a:r>
            <a:r>
              <a:rPr lang="en-US" dirty="0" err="1"/>
              <a:t>peds</a:t>
            </a:r>
            <a:r>
              <a:rPr lang="en-US" dirty="0"/>
              <a:t> and social work</a:t>
            </a:r>
          </a:p>
          <a:p>
            <a:pPr>
              <a:buClr>
                <a:srgbClr val="F58466"/>
              </a:buClr>
              <a:buFont typeface="Wingdings" panose="05000000000000000000" pitchFamily="2" charset="2"/>
              <a:buChar char="q"/>
            </a:pPr>
            <a:endParaRPr lang="en-US" dirty="0"/>
          </a:p>
        </p:txBody>
      </p:sp>
    </p:spTree>
    <p:extLst>
      <p:ext uri="{BB962C8B-B14F-4D97-AF65-F5344CB8AC3E}">
        <p14:creationId xmlns:p14="http://schemas.microsoft.com/office/powerpoint/2010/main" val="1313555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405220"/>
            <a:ext cx="6629400" cy="1143000"/>
          </a:xfrm>
          <a:noFill/>
        </p:spPr>
        <p:txBody>
          <a:bodyPr/>
          <a:lstStyle/>
          <a:p>
            <a:pPr algn="l" eaLnBrk="1" hangingPunct="1"/>
            <a:r>
              <a:rPr lang="en-US" b="1" dirty="0">
                <a:solidFill>
                  <a:srgbClr val="F58466"/>
                </a:solidFill>
                <a:latin typeface="Goudy Old Style" pitchFamily="18" charset="0"/>
              </a:rPr>
              <a:t>Engage your Pharmacy to optimize </a:t>
            </a:r>
            <a:r>
              <a:rPr lang="en-US" b="1" dirty="0" err="1">
                <a:solidFill>
                  <a:srgbClr val="F58466"/>
                </a:solidFill>
                <a:latin typeface="Goudy Old Style" pitchFamily="18" charset="0"/>
              </a:rPr>
              <a:t>Narcan</a:t>
            </a:r>
            <a:r>
              <a:rPr lang="en-US" b="1" dirty="0">
                <a:solidFill>
                  <a:srgbClr val="F58466"/>
                </a:solidFill>
                <a:latin typeface="Goudy Old Style" pitchFamily="18" charset="0"/>
              </a:rPr>
              <a:t> prescribing </a:t>
            </a: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15</a:t>
            </a:fld>
            <a:endParaRPr lang="en-US"/>
          </a:p>
        </p:txBody>
      </p:sp>
      <p:sp>
        <p:nvSpPr>
          <p:cNvPr id="11" name="Content Placeholder 6">
            <a:extLst>
              <a:ext uri="{FF2B5EF4-FFF2-40B4-BE49-F238E27FC236}">
                <a16:creationId xmlns:a16="http://schemas.microsoft.com/office/drawing/2014/main" id="{8265C79B-1F0D-7542-9FF5-AA3A4DBC18E5}"/>
              </a:ext>
            </a:extLst>
          </p:cNvPr>
          <p:cNvSpPr txBox="1">
            <a:spLocks/>
          </p:cNvSpPr>
          <p:nvPr/>
        </p:nvSpPr>
        <p:spPr bwMode="auto">
          <a:xfrm>
            <a:off x="250371" y="1793330"/>
            <a:ext cx="8458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Clr>
                <a:srgbClr val="F58466"/>
              </a:buClr>
              <a:buFont typeface="+mj-lt"/>
              <a:buAutoNum type="arabicPeriod"/>
            </a:pPr>
            <a:r>
              <a:rPr lang="en-US" sz="2800" dirty="0"/>
              <a:t>Set up a meeting with your pharmacy to determine if </a:t>
            </a:r>
            <a:r>
              <a:rPr lang="en-US" sz="2800" dirty="0" err="1"/>
              <a:t>Narcan</a:t>
            </a:r>
            <a:r>
              <a:rPr lang="en-US" sz="2800" dirty="0"/>
              <a:t> is on </a:t>
            </a:r>
            <a:r>
              <a:rPr lang="en-US" sz="2800" b="1" dirty="0"/>
              <a:t>formulary at your hospital</a:t>
            </a:r>
          </a:p>
          <a:p>
            <a:pPr marL="514350" indent="-514350">
              <a:buClr>
                <a:srgbClr val="F58466"/>
              </a:buClr>
              <a:buFont typeface="+mj-lt"/>
              <a:buAutoNum type="arabicPeriod"/>
            </a:pPr>
            <a:r>
              <a:rPr lang="en-US" sz="2800" dirty="0"/>
              <a:t>Determine if your hospital has a </a:t>
            </a:r>
            <a:r>
              <a:rPr lang="en-US" sz="2800" b="1" dirty="0"/>
              <a:t>med to bed program</a:t>
            </a:r>
            <a:r>
              <a:rPr lang="en-US" sz="2800" dirty="0"/>
              <a:t> available</a:t>
            </a:r>
          </a:p>
          <a:p>
            <a:pPr marL="514350" indent="-514350">
              <a:buClr>
                <a:srgbClr val="F58466"/>
              </a:buClr>
              <a:buFont typeface="+mj-lt"/>
              <a:buAutoNum type="arabicPeriod"/>
            </a:pPr>
            <a:r>
              <a:rPr lang="en-US" sz="2800" dirty="0"/>
              <a:t>Discuss steps needed to implement these two strategies at your hospital </a:t>
            </a:r>
            <a:r>
              <a:rPr lang="en-US" sz="2800" dirty="0" smtClean="0"/>
              <a:t>and engage OB providers to </a:t>
            </a:r>
            <a:r>
              <a:rPr lang="en-US" sz="2800" dirty="0"/>
              <a:t>provide </a:t>
            </a:r>
            <a:r>
              <a:rPr lang="en-US" sz="2800" dirty="0" err="1"/>
              <a:t>Narcan</a:t>
            </a:r>
            <a:r>
              <a:rPr lang="en-US" sz="2800" dirty="0"/>
              <a:t> to all patients with OUD/use opioids regularly before delivery discharge</a:t>
            </a:r>
            <a:endParaRPr lang="en-US" sz="2400" dirty="0"/>
          </a:p>
          <a:p>
            <a:pPr marL="0" indent="0">
              <a:buClr>
                <a:srgbClr val="F58466"/>
              </a:buClr>
              <a:buNone/>
            </a:pPr>
            <a:endParaRPr lang="en-US" sz="2000" dirty="0"/>
          </a:p>
        </p:txBody>
      </p:sp>
      <p:sp>
        <p:nvSpPr>
          <p:cNvPr id="5" name="Rounded Rectangle 4"/>
          <p:cNvSpPr/>
          <p:nvPr/>
        </p:nvSpPr>
        <p:spPr>
          <a:xfrm>
            <a:off x="2582545" y="5441255"/>
            <a:ext cx="3793852" cy="1280240"/>
          </a:xfrm>
          <a:prstGeom prst="roundRect">
            <a:avLst/>
          </a:prstGeom>
          <a:solidFill>
            <a:srgbClr val="FF5D9F"/>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Please share your experiences with engaging with Pharmacy to provide </a:t>
            </a:r>
            <a:r>
              <a:rPr lang="en-US" b="1" dirty="0" err="1">
                <a:solidFill>
                  <a:schemeClr val="bg1"/>
                </a:solidFill>
              </a:rPr>
              <a:t>Narcan</a:t>
            </a:r>
            <a:r>
              <a:rPr lang="en-US" b="1" dirty="0">
                <a:solidFill>
                  <a:schemeClr val="bg1"/>
                </a:solidFill>
              </a:rPr>
              <a:t> to patients before delivery discharge</a:t>
            </a:r>
          </a:p>
        </p:txBody>
      </p:sp>
    </p:spTree>
    <p:extLst>
      <p:ext uri="{BB962C8B-B14F-4D97-AF65-F5344CB8AC3E}">
        <p14:creationId xmlns:p14="http://schemas.microsoft.com/office/powerpoint/2010/main" val="2026465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0"/>
            <a:ext cx="6629400" cy="1143000"/>
          </a:xfrm>
          <a:noFill/>
        </p:spPr>
        <p:txBody>
          <a:bodyPr/>
          <a:lstStyle/>
          <a:p>
            <a:pPr algn="l" eaLnBrk="1" hangingPunct="1"/>
            <a:r>
              <a:rPr lang="en-US" b="1" dirty="0" smtClean="0">
                <a:solidFill>
                  <a:srgbClr val="F58466"/>
                </a:solidFill>
                <a:latin typeface="Goudy Old Style" pitchFamily="18" charset="0"/>
              </a:rPr>
              <a:t>NARCAN Tools &amp; Resources for Teams</a:t>
            </a:r>
            <a:endParaRPr lang="en-US" b="1" dirty="0">
              <a:solidFill>
                <a:srgbClr val="F58466"/>
              </a:solidFill>
              <a:latin typeface="Goudy Old Style" pitchFamily="18" charset="0"/>
            </a:endParaRP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16</a:t>
            </a:fld>
            <a:endParaRPr lang="en-US"/>
          </a:p>
        </p:txBody>
      </p:sp>
      <p:sp>
        <p:nvSpPr>
          <p:cNvPr id="11" name="Content Placeholder 6">
            <a:extLst>
              <a:ext uri="{FF2B5EF4-FFF2-40B4-BE49-F238E27FC236}">
                <a16:creationId xmlns:a16="http://schemas.microsoft.com/office/drawing/2014/main" id="{8265C79B-1F0D-7542-9FF5-AA3A4DBC18E5}"/>
              </a:ext>
            </a:extLst>
          </p:cNvPr>
          <p:cNvSpPr txBox="1">
            <a:spLocks/>
          </p:cNvSpPr>
          <p:nvPr/>
        </p:nvSpPr>
        <p:spPr bwMode="auto">
          <a:xfrm>
            <a:off x="83746" y="1254864"/>
            <a:ext cx="512223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58466"/>
              </a:buClr>
            </a:pPr>
            <a:r>
              <a:rPr lang="en-US" sz="2000" dirty="0" err="1" smtClean="0">
                <a:hlinkClick r:id="rId3"/>
              </a:rPr>
              <a:t>Narcan</a:t>
            </a:r>
            <a:r>
              <a:rPr lang="en-US" sz="2000" dirty="0" smtClean="0">
                <a:hlinkClick r:id="rId3"/>
              </a:rPr>
              <a:t>- Save a Life Poster</a:t>
            </a:r>
            <a:endParaRPr lang="en-US" sz="2000" dirty="0" smtClean="0"/>
          </a:p>
          <a:p>
            <a:pPr>
              <a:buClr>
                <a:srgbClr val="F58466"/>
              </a:buClr>
            </a:pPr>
            <a:r>
              <a:rPr lang="en-US" sz="2000" dirty="0" smtClean="0"/>
              <a:t>IL DHS Helpline for Opioids &amp; </a:t>
            </a:r>
            <a:r>
              <a:rPr lang="en-US" sz="2000" dirty="0"/>
              <a:t>Other Substances: </a:t>
            </a:r>
            <a:r>
              <a:rPr lang="en-US" sz="2000" dirty="0">
                <a:hlinkClick r:id="rId4"/>
              </a:rPr>
              <a:t>https://</a:t>
            </a:r>
            <a:r>
              <a:rPr lang="en-US" sz="2000" dirty="0" smtClean="0">
                <a:hlinkClick r:id="rId4"/>
              </a:rPr>
              <a:t>helplineil.org/app/home</a:t>
            </a:r>
            <a:r>
              <a:rPr lang="en-US" sz="2000" dirty="0" smtClean="0"/>
              <a:t> you can search for community-based Naloxone/</a:t>
            </a:r>
            <a:r>
              <a:rPr lang="en-US" sz="2000" dirty="0" err="1" smtClean="0"/>
              <a:t>Narcan</a:t>
            </a:r>
            <a:r>
              <a:rPr lang="en-US" sz="2000" dirty="0" smtClean="0"/>
              <a:t> distribution locations and view by insurance status</a:t>
            </a:r>
          </a:p>
          <a:p>
            <a:pPr>
              <a:buClr>
                <a:srgbClr val="F58466"/>
              </a:buClr>
            </a:pPr>
            <a:r>
              <a:rPr lang="en-US" sz="2000" dirty="0" smtClean="0"/>
              <a:t>IDPH Opioid Data Dashboard- </a:t>
            </a:r>
            <a:r>
              <a:rPr lang="en-US" sz="2000" dirty="0" err="1" smtClean="0"/>
              <a:t>Naloxne</a:t>
            </a:r>
            <a:r>
              <a:rPr lang="en-US" sz="2000" dirty="0" smtClean="0"/>
              <a:t> Distribution Locations &amp; </a:t>
            </a:r>
            <a:r>
              <a:rPr lang="en-US" sz="2000" dirty="0"/>
              <a:t>contact information: </a:t>
            </a:r>
            <a:r>
              <a:rPr lang="en-US" sz="2000" dirty="0">
                <a:hlinkClick r:id="rId5"/>
              </a:rPr>
              <a:t>https://idph.illinois.gov/OpioidDataDashboard</a:t>
            </a:r>
            <a:r>
              <a:rPr lang="en-US" sz="2000" dirty="0" smtClean="0">
                <a:hlinkClick r:id="rId5"/>
              </a:rPr>
              <a:t>/</a:t>
            </a:r>
            <a:r>
              <a:rPr lang="en-US" sz="2000" dirty="0" smtClean="0"/>
              <a:t> </a:t>
            </a:r>
          </a:p>
          <a:p>
            <a:pPr>
              <a:buClr>
                <a:srgbClr val="F58466"/>
              </a:buClr>
            </a:pPr>
            <a:r>
              <a:rPr lang="en-US" sz="2000" dirty="0" smtClean="0"/>
              <a:t>IL </a:t>
            </a:r>
            <a:r>
              <a:rPr lang="en-US" sz="2000" dirty="0" err="1" smtClean="0"/>
              <a:t>DocAssist</a:t>
            </a:r>
            <a:r>
              <a:rPr lang="en-US" sz="2000" dirty="0" smtClean="0"/>
              <a:t> 866-986-ASST (2778)</a:t>
            </a:r>
            <a:r>
              <a:rPr lang="en-US" sz="2000" dirty="0" smtClean="0">
                <a:sym typeface="Wingdings" panose="05000000000000000000" pitchFamily="2" charset="2"/>
              </a:rPr>
              <a:t> Free Addiction Medicine Consult for caring for pregnant &amp; postpartum with OUD… Ask them about </a:t>
            </a:r>
            <a:r>
              <a:rPr lang="en-US" sz="2000" dirty="0" err="1" smtClean="0">
                <a:sym typeface="Wingdings" panose="05000000000000000000" pitchFamily="2" charset="2"/>
              </a:rPr>
              <a:t>Narcan</a:t>
            </a:r>
            <a:r>
              <a:rPr lang="en-US" sz="2000" dirty="0" smtClean="0">
                <a:sym typeface="Wingdings" panose="05000000000000000000" pitchFamily="2" charset="2"/>
              </a:rPr>
              <a:t> Counseling!!!</a:t>
            </a:r>
            <a:endParaRPr lang="en-US" sz="2000" dirty="0"/>
          </a:p>
          <a:p>
            <a:pPr>
              <a:buClr>
                <a:srgbClr val="F58466"/>
              </a:buClr>
            </a:pPr>
            <a:endParaRPr lang="en-US" sz="2000" dirty="0"/>
          </a:p>
        </p:txBody>
      </p:sp>
      <p:pic>
        <p:nvPicPr>
          <p:cNvPr id="2" name="Picture 1"/>
          <p:cNvPicPr>
            <a:picLocks noChangeAspect="1"/>
          </p:cNvPicPr>
          <p:nvPr/>
        </p:nvPicPr>
        <p:blipFill rotWithShape="1">
          <a:blip r:embed="rId6"/>
          <a:srcRect l="1" r="148"/>
          <a:stretch/>
        </p:blipFill>
        <p:spPr>
          <a:xfrm>
            <a:off x="5181599" y="2356038"/>
            <a:ext cx="3776472" cy="27049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ounded Rectangle 6"/>
          <p:cNvSpPr/>
          <p:nvPr/>
        </p:nvSpPr>
        <p:spPr>
          <a:xfrm>
            <a:off x="5205983" y="5441255"/>
            <a:ext cx="3793852" cy="1280240"/>
          </a:xfrm>
          <a:prstGeom prst="roundRect">
            <a:avLst/>
          </a:prstGeom>
          <a:solidFill>
            <a:srgbClr val="FF5D9F"/>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Has your team utilized ALL of these resources to optimize </a:t>
            </a:r>
            <a:r>
              <a:rPr lang="en-US" b="1" dirty="0" err="1" smtClean="0">
                <a:solidFill>
                  <a:schemeClr val="bg1"/>
                </a:solidFill>
              </a:rPr>
              <a:t>Narcan</a:t>
            </a:r>
            <a:r>
              <a:rPr lang="en-US" b="1" dirty="0" smtClean="0">
                <a:solidFill>
                  <a:schemeClr val="bg1"/>
                </a:solidFill>
              </a:rPr>
              <a:t> Counseling &amp; Prescription offer</a:t>
            </a:r>
            <a:r>
              <a:rPr lang="en-US" b="1" dirty="0">
                <a:solidFill>
                  <a:schemeClr val="bg1"/>
                </a:solidFill>
              </a:rPr>
              <a:t>?</a:t>
            </a:r>
          </a:p>
        </p:txBody>
      </p:sp>
    </p:spTree>
    <p:extLst>
      <p:ext uri="{BB962C8B-B14F-4D97-AF65-F5344CB8AC3E}">
        <p14:creationId xmlns:p14="http://schemas.microsoft.com/office/powerpoint/2010/main" val="987480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8907"/>
            <a:ext cx="8229600" cy="1143000"/>
          </a:xfrm>
        </p:spPr>
        <p:txBody>
          <a:bodyPr/>
          <a:lstStyle/>
          <a:p>
            <a:pPr algn="l" eaLnBrk="1" hangingPunct="1"/>
            <a:r>
              <a:rPr lang="en-US" sz="4000" b="1" dirty="0" smtClean="0">
                <a:solidFill>
                  <a:srgbClr val="F58466"/>
                </a:solidFill>
                <a:latin typeface="Goudy Old Style" pitchFamily="18" charset="0"/>
              </a:rPr>
              <a:t>MNO-OB Discussion</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1295400"/>
            <a:ext cx="8229600" cy="4525963"/>
          </a:xfrm>
        </p:spPr>
        <p:txBody>
          <a:bodyPr/>
          <a:lstStyle/>
          <a:p>
            <a:r>
              <a:rPr lang="en-US" sz="2800" dirty="0" smtClean="0"/>
              <a:t>What strategies are your hospitals using to implement </a:t>
            </a:r>
            <a:r>
              <a:rPr lang="en-US" sz="2800" dirty="0" err="1" smtClean="0"/>
              <a:t>Narcan</a:t>
            </a:r>
            <a:r>
              <a:rPr lang="en-US" sz="2800" dirty="0" smtClean="0"/>
              <a:t> counseling &amp; prescription offer prenatally or by delivery discharge?</a:t>
            </a:r>
          </a:p>
          <a:p>
            <a:endParaRPr lang="en-US" sz="2800" dirty="0"/>
          </a:p>
          <a:p>
            <a:r>
              <a:rPr lang="en-US" sz="2800" dirty="0" smtClean="0"/>
              <a:t>What are barriers you are facing and what can we learn from other hospitals in the network, or from the key strategies?</a:t>
            </a:r>
          </a:p>
          <a:p>
            <a:endParaRPr lang="en-US" sz="2800" dirty="0"/>
          </a:p>
          <a:p>
            <a:r>
              <a:rPr lang="en-US" sz="2800" dirty="0" smtClean="0"/>
              <a:t>What is the next step/action plan for your hospital? How can ILPQC support your efforts?</a:t>
            </a:r>
            <a:endParaRPr lang="en-US"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17</a:t>
            </a:fld>
            <a:endParaRPr lang="en-US" altLang="en-US"/>
          </a:p>
        </p:txBody>
      </p:sp>
    </p:spTree>
    <p:extLst>
      <p:ext uri="{BB962C8B-B14F-4D97-AF65-F5344CB8AC3E}">
        <p14:creationId xmlns:p14="http://schemas.microsoft.com/office/powerpoint/2010/main" val="1884841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54"/>
            <a:ext cx="8229600" cy="1143000"/>
          </a:xfrm>
        </p:spPr>
        <p:txBody>
          <a:bodyPr/>
          <a:lstStyle/>
          <a:p>
            <a:pPr algn="l"/>
            <a:r>
              <a:rPr lang="en-US" sz="4000" b="1" dirty="0">
                <a:solidFill>
                  <a:srgbClr val="F58466"/>
                </a:solidFill>
                <a:latin typeface="Goudy Old Style" pitchFamily="18" charset="0"/>
              </a:rPr>
              <a:t>Together we can achieve </a:t>
            </a:r>
            <a:r>
              <a:rPr lang="en-US" sz="4000" b="1" dirty="0" smtClean="0">
                <a:solidFill>
                  <a:srgbClr val="F58466"/>
                </a:solidFill>
                <a:latin typeface="Goudy Old Style" pitchFamily="18" charset="0"/>
              </a:rPr>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MNO </a:t>
            </a:r>
            <a:r>
              <a:rPr lang="en-US" sz="4000" b="1" dirty="0">
                <a:solidFill>
                  <a:srgbClr val="F58466"/>
                </a:solidFill>
                <a:latin typeface="Goudy Old Style" pitchFamily="18" charset="0"/>
              </a:rPr>
              <a:t>Success</a:t>
            </a:r>
          </a:p>
        </p:txBody>
      </p:sp>
      <p:sp>
        <p:nvSpPr>
          <p:cNvPr id="3" name="Content Placeholder 2"/>
          <p:cNvSpPr>
            <a:spLocks noGrp="1"/>
          </p:cNvSpPr>
          <p:nvPr>
            <p:ph idx="1"/>
          </p:nvPr>
        </p:nvSpPr>
        <p:spPr>
          <a:xfrm>
            <a:off x="460248" y="1211254"/>
            <a:ext cx="8229600" cy="4525963"/>
          </a:xfrm>
        </p:spPr>
        <p:txBody>
          <a:bodyPr/>
          <a:lstStyle/>
          <a:p>
            <a:r>
              <a:rPr lang="en-US" dirty="0" smtClean="0"/>
              <a:t>Review your MNO-OB data</a:t>
            </a:r>
          </a:p>
          <a:p>
            <a:r>
              <a:rPr lang="en-US" dirty="0" smtClean="0"/>
              <a:t>Take action to improve prenatal validated OUD screening, and use systems to ensure optimal care for EVERY OUD patient prenatal / before delivery discharge every time</a:t>
            </a:r>
          </a:p>
          <a:p>
            <a:r>
              <a:rPr lang="en-US" dirty="0" smtClean="0"/>
              <a:t>Determine </a:t>
            </a:r>
            <a:r>
              <a:rPr lang="en-US" dirty="0"/>
              <a:t>what strategies your team needs to ensure your team can cross the MNO-OB finish line and achieve MNO </a:t>
            </a:r>
            <a:r>
              <a:rPr lang="en-US" dirty="0" smtClean="0"/>
              <a:t>aims by October.</a:t>
            </a:r>
          </a:p>
          <a:p>
            <a:r>
              <a:rPr lang="en-US" dirty="0" smtClean="0"/>
              <a:t>Reach out to ILPQC for assistance to help you get there</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18</a:t>
            </a:fld>
            <a:endParaRPr lang="en-US" altLang="en-US"/>
          </a:p>
        </p:txBody>
      </p:sp>
    </p:spTree>
    <p:extLst>
      <p:ext uri="{BB962C8B-B14F-4D97-AF65-F5344CB8AC3E}">
        <p14:creationId xmlns:p14="http://schemas.microsoft.com/office/powerpoint/2010/main" val="2740074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408"/>
            <a:ext cx="7239000" cy="1143000"/>
          </a:xfrm>
          <a:noFill/>
        </p:spPr>
        <p:txBody>
          <a:bodyPr/>
          <a:lstStyle/>
          <a:p>
            <a:pPr algn="l"/>
            <a:r>
              <a:rPr lang="en-US" sz="3200" b="1" dirty="0">
                <a:solidFill>
                  <a:srgbClr val="F58466"/>
                </a:solidFill>
                <a:latin typeface="Goudy Old Style" pitchFamily="18" charset="0"/>
              </a:rPr>
              <a:t>Upcoming </a:t>
            </a:r>
            <a:r>
              <a:rPr lang="en-US" sz="3200" b="1" dirty="0" smtClean="0">
                <a:solidFill>
                  <a:srgbClr val="F58466"/>
                </a:solidFill>
                <a:latin typeface="Goudy Old Style" pitchFamily="18" charset="0"/>
              </a:rPr>
              <a:t>MNO-OB Teams Calls</a:t>
            </a:r>
            <a:endParaRPr lang="en-US" sz="3200" b="1" dirty="0">
              <a:solidFill>
                <a:srgbClr val="F58466"/>
              </a:solidFill>
              <a:latin typeface="Goudy Old Style"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63415008"/>
              </p:ext>
            </p:extLst>
          </p:nvPr>
        </p:nvGraphicFramePr>
        <p:xfrm>
          <a:off x="0" y="975260"/>
          <a:ext cx="9144000" cy="5900889"/>
        </p:xfrm>
        <a:graphic>
          <a:graphicData uri="http://schemas.openxmlformats.org/drawingml/2006/table">
            <a:tbl>
              <a:tblPr firstRow="1" bandRow="1">
                <a:tableStyleId>{5C22544A-7EE6-4342-B048-85BDC9FD1C3A}</a:tableStyleId>
              </a:tblPr>
              <a:tblGrid>
                <a:gridCol w="2348233">
                  <a:extLst>
                    <a:ext uri="{9D8B030D-6E8A-4147-A177-3AD203B41FA5}">
                      <a16:colId xmlns:a16="http://schemas.microsoft.com/office/drawing/2014/main" val="20000"/>
                    </a:ext>
                  </a:extLst>
                </a:gridCol>
                <a:gridCol w="6795767">
                  <a:extLst>
                    <a:ext uri="{9D8B030D-6E8A-4147-A177-3AD203B41FA5}">
                      <a16:colId xmlns:a16="http://schemas.microsoft.com/office/drawing/2014/main" val="20002"/>
                    </a:ext>
                  </a:extLst>
                </a:gridCol>
              </a:tblGrid>
              <a:tr h="1122294">
                <a:tc>
                  <a:txBody>
                    <a:bodyPr/>
                    <a:lstStyle/>
                    <a:p>
                      <a:r>
                        <a:rPr lang="en-US" sz="2000" dirty="0" smtClean="0"/>
                        <a:t>Date</a:t>
                      </a:r>
                      <a:endParaRPr lang="en-US" sz="2000" dirty="0"/>
                    </a:p>
                  </a:txBody>
                  <a:tcPr/>
                </a:tc>
                <a:tc>
                  <a:txBody>
                    <a:bodyPr/>
                    <a:lstStyle/>
                    <a:p>
                      <a:r>
                        <a:rPr lang="en-US" sz="2000" dirty="0" smtClean="0"/>
                        <a:t>Topic</a:t>
                      </a:r>
                      <a:endParaRPr lang="en-US" sz="2000" dirty="0"/>
                    </a:p>
                  </a:txBody>
                  <a:tcPr/>
                </a:tc>
                <a:extLst>
                  <a:ext uri="{0D108BD9-81ED-4DB2-BD59-A6C34878D82A}">
                    <a16:rowId xmlns:a16="http://schemas.microsoft.com/office/drawing/2014/main" val="10000"/>
                  </a:ext>
                </a:extLst>
              </a:tr>
              <a:tr h="1155985">
                <a:tc>
                  <a:txBody>
                    <a:bodyPr/>
                    <a:lstStyle/>
                    <a:p>
                      <a:r>
                        <a:rPr lang="en-US" sz="2000" dirty="0" smtClean="0"/>
                        <a:t>August 24, 2020</a:t>
                      </a:r>
                      <a:endParaRPr lang="en-US" sz="2000" dirty="0"/>
                    </a:p>
                  </a:txBody>
                  <a:tcPr/>
                </a:tc>
                <a:tc>
                  <a:txBody>
                    <a:bodyPr/>
                    <a:lstStyle/>
                    <a:p>
                      <a:r>
                        <a:rPr lang="en-US" sz="2000" baseline="0" dirty="0" smtClean="0"/>
                        <a:t>Teams share progress strategies to cross the finish </a:t>
                      </a:r>
                      <a:r>
                        <a:rPr lang="en-US" sz="2000" baseline="0" dirty="0" smtClean="0"/>
                        <a:t>line</a:t>
                      </a:r>
                    </a:p>
                    <a:p>
                      <a:endParaRPr lang="en-US" sz="2000" baseline="0" dirty="0" smtClean="0"/>
                    </a:p>
                    <a:p>
                      <a:r>
                        <a:rPr lang="en-US" sz="2000" b="1" i="1" baseline="0" dirty="0" smtClean="0"/>
                        <a:t>*Upcoming August 2020 QI Topic calls on (1) </a:t>
                      </a:r>
                      <a:r>
                        <a:rPr lang="en-US" sz="2000" b="1" i="1" baseline="0" dirty="0" err="1" smtClean="0"/>
                        <a:t>Narcan</a:t>
                      </a:r>
                      <a:r>
                        <a:rPr lang="en-US" sz="2000" b="1" i="1" baseline="0" dirty="0" smtClean="0"/>
                        <a:t> and (2) Prenatal Screening! Stay tuned for dates/times</a:t>
                      </a:r>
                      <a:endParaRPr lang="en-US" sz="2000" b="1" i="1" baseline="0" dirty="0" smtClean="0"/>
                    </a:p>
                  </a:txBody>
                  <a:tcPr/>
                </a:tc>
                <a:extLst>
                  <a:ext uri="{0D108BD9-81ED-4DB2-BD59-A6C34878D82A}">
                    <a16:rowId xmlns:a16="http://schemas.microsoft.com/office/drawing/2014/main" val="1942957129"/>
                  </a:ext>
                </a:extLst>
              </a:tr>
              <a:tr h="1155985">
                <a:tc>
                  <a:txBody>
                    <a:bodyPr/>
                    <a:lstStyle/>
                    <a:p>
                      <a:r>
                        <a:rPr lang="en-US" sz="2000" dirty="0" smtClean="0"/>
                        <a:t>September</a:t>
                      </a:r>
                      <a:r>
                        <a:rPr lang="en-US" sz="2000" baseline="0" dirty="0" smtClean="0"/>
                        <a:t> 28, 2020</a:t>
                      </a:r>
                      <a:endParaRPr lang="en-US" sz="2000" dirty="0"/>
                    </a:p>
                  </a:txBody>
                  <a:tcPr/>
                </a:tc>
                <a:tc>
                  <a:txBody>
                    <a:bodyPr/>
                    <a:lstStyle/>
                    <a:p>
                      <a:r>
                        <a:rPr lang="en-US" sz="2000" baseline="0" dirty="0" smtClean="0"/>
                        <a:t>Sharing progress towards implementation of strategies to cross the finish line</a:t>
                      </a:r>
                    </a:p>
                  </a:txBody>
                  <a:tcPr/>
                </a:tc>
                <a:extLst>
                  <a:ext uri="{0D108BD9-81ED-4DB2-BD59-A6C34878D82A}">
                    <a16:rowId xmlns:a16="http://schemas.microsoft.com/office/drawing/2014/main" val="969825752"/>
                  </a:ext>
                </a:extLst>
              </a:tr>
              <a:tr h="1155985">
                <a:tc>
                  <a:txBody>
                    <a:bodyPr/>
                    <a:lstStyle/>
                    <a:p>
                      <a:r>
                        <a:rPr lang="en-US" sz="2000" dirty="0" smtClean="0"/>
                        <a:t>October 2020</a:t>
                      </a:r>
                      <a:endParaRPr lang="en-US" sz="2000" dirty="0"/>
                    </a:p>
                  </a:txBody>
                  <a:tcPr/>
                </a:tc>
                <a:tc>
                  <a:txBody>
                    <a:bodyPr/>
                    <a:lstStyle/>
                    <a:p>
                      <a:r>
                        <a:rPr lang="en-US" sz="2000" baseline="0" dirty="0" smtClean="0"/>
                        <a:t>No Teams Call… 2020 Annual Conference</a:t>
                      </a:r>
                    </a:p>
                  </a:txBody>
                  <a:tcPr/>
                </a:tc>
                <a:extLst>
                  <a:ext uri="{0D108BD9-81ED-4DB2-BD59-A6C34878D82A}">
                    <a16:rowId xmlns:a16="http://schemas.microsoft.com/office/drawing/2014/main" val="1659603524"/>
                  </a:ext>
                </a:extLst>
              </a:tr>
              <a:tr h="1155985">
                <a:tc>
                  <a:txBody>
                    <a:bodyPr/>
                    <a:lstStyle/>
                    <a:p>
                      <a:r>
                        <a:rPr lang="en-US" sz="2000" dirty="0" smtClean="0"/>
                        <a:t>Nov/Dec</a:t>
                      </a:r>
                      <a:r>
                        <a:rPr lang="en-US" sz="2000" baseline="0" dirty="0" smtClean="0"/>
                        <a:t> 2020</a:t>
                      </a:r>
                      <a:endParaRPr lang="en-US" sz="2000" dirty="0"/>
                    </a:p>
                  </a:txBody>
                  <a:tcPr/>
                </a:tc>
                <a:tc>
                  <a:txBody>
                    <a:bodyPr/>
                    <a:lstStyle/>
                    <a:p>
                      <a:r>
                        <a:rPr lang="en-US" sz="2000" baseline="0" dirty="0" smtClean="0"/>
                        <a:t>Sustaining the Gains</a:t>
                      </a:r>
                      <a:r>
                        <a:rPr lang="en-US" sz="2000" baseline="0" dirty="0" smtClean="0">
                          <a:sym typeface="Wingdings" panose="05000000000000000000" pitchFamily="2" charset="2"/>
                        </a:rPr>
                        <a:t> Preparing for Sustainability</a:t>
                      </a:r>
                      <a:endParaRPr lang="en-US" sz="2000" baseline="0" dirty="0" smtClean="0"/>
                    </a:p>
                  </a:txBody>
                  <a:tcPr/>
                </a:tc>
                <a:extLst>
                  <a:ext uri="{0D108BD9-81ED-4DB2-BD59-A6C34878D82A}">
                    <a16:rowId xmlns:a16="http://schemas.microsoft.com/office/drawing/2014/main" val="2612570919"/>
                  </a:ext>
                </a:extLst>
              </a:tr>
            </a:tbl>
          </a:graphicData>
        </a:graphic>
      </p:graphicFrame>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19</a:t>
            </a:fld>
            <a:endParaRPr lang="en-US" altLang="en-US"/>
          </a:p>
        </p:txBody>
      </p:sp>
    </p:spTree>
    <p:extLst>
      <p:ext uri="{BB962C8B-B14F-4D97-AF65-F5344CB8AC3E}">
        <p14:creationId xmlns:p14="http://schemas.microsoft.com/office/powerpoint/2010/main" val="1312130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7755467" cy="1143000"/>
          </a:xfrm>
          <a:noFill/>
        </p:spPr>
        <p:txBody>
          <a:bodyPr/>
          <a:lstStyle/>
          <a:p>
            <a:pPr algn="l" eaLnBrk="1" hangingPunct="1"/>
            <a:r>
              <a:rPr lang="en-US" sz="4000" b="1" dirty="0" smtClean="0">
                <a:solidFill>
                  <a:srgbClr val="F58466"/>
                </a:solidFill>
                <a:latin typeface="Goudy Old Style" pitchFamily="18" charset="0"/>
              </a:rPr>
              <a:t>Overview</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457200" y="1172817"/>
            <a:ext cx="8229600" cy="4525963"/>
          </a:xfrm>
        </p:spPr>
        <p:txBody>
          <a:bodyPr/>
          <a:lstStyle/>
          <a:p>
            <a:pPr>
              <a:buClr>
                <a:srgbClr val="F58466"/>
              </a:buClr>
            </a:pPr>
            <a:r>
              <a:rPr lang="en-US" sz="4000" dirty="0" smtClean="0"/>
              <a:t>Welcome/introductions</a:t>
            </a:r>
          </a:p>
          <a:p>
            <a:pPr>
              <a:buClr>
                <a:srgbClr val="F58466"/>
              </a:buClr>
            </a:pPr>
            <a:r>
              <a:rPr lang="en-US" sz="4000" dirty="0">
                <a:ea typeface="MS PGothic"/>
              </a:rPr>
              <a:t>MNO-OB Call to Action: Next steps to cross the finish line with initiative goals and moving into sustainability</a:t>
            </a:r>
          </a:p>
          <a:p>
            <a:pPr>
              <a:buClr>
                <a:srgbClr val="F58466"/>
              </a:buClr>
            </a:pPr>
            <a:r>
              <a:rPr lang="en-US" sz="4000" dirty="0" smtClean="0"/>
              <a:t>Promoting Vaginal Birth Updates</a:t>
            </a:r>
          </a:p>
          <a:p>
            <a:pPr>
              <a:buClr>
                <a:srgbClr val="F58466"/>
              </a:buClr>
            </a:pPr>
            <a:r>
              <a:rPr lang="en-US" sz="4000" dirty="0" smtClean="0"/>
              <a:t>Birth Equity Updates</a:t>
            </a:r>
            <a:endParaRPr lang="en-US" sz="4000"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2</a:t>
            </a:fld>
            <a:endParaRPr lang="en-US" altLang="en-US" dirty="0"/>
          </a:p>
        </p:txBody>
      </p:sp>
    </p:spTree>
    <p:extLst>
      <p:ext uri="{BB962C8B-B14F-4D97-AF65-F5344CB8AC3E}">
        <p14:creationId xmlns:p14="http://schemas.microsoft.com/office/powerpoint/2010/main" val="3381802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noFill/>
        </p:spPr>
        <p:txBody>
          <a:bodyPr>
            <a:normAutofit/>
          </a:bodyPr>
          <a:lstStyle/>
          <a:p>
            <a:pPr algn="l"/>
            <a:r>
              <a:rPr lang="en-US" sz="4000" b="1" dirty="0" smtClean="0">
                <a:solidFill>
                  <a:srgbClr val="F58466"/>
                </a:solidFill>
                <a:latin typeface="Goudy Old Style" pitchFamily="18" charset="0"/>
              </a:rPr>
              <a:t>MNO-OB </a:t>
            </a:r>
            <a:r>
              <a:rPr lang="en-US" sz="4000" b="1" dirty="0">
                <a:solidFill>
                  <a:srgbClr val="F58466"/>
                </a:solidFill>
                <a:latin typeface="Goudy Old Style" pitchFamily="18" charset="0"/>
              </a:rPr>
              <a:t>2020 Timeline</a:t>
            </a:r>
            <a:endParaRPr lang="en-US" sz="4000" dirty="0">
              <a:solidFill>
                <a:srgbClr val="FF0000"/>
              </a:solidFill>
            </a:endParaRPr>
          </a:p>
        </p:txBody>
      </p:sp>
      <p:graphicFrame>
        <p:nvGraphicFramePr>
          <p:cNvPr id="2" name="Diagram 1"/>
          <p:cNvGraphicFramePr/>
          <p:nvPr>
            <p:extLst>
              <p:ext uri="{D42A27DB-BD31-4B8C-83A1-F6EECF244321}">
                <p14:modId xmlns:p14="http://schemas.microsoft.com/office/powerpoint/2010/main" val="3347720840"/>
              </p:ext>
            </p:extLst>
          </p:nvPr>
        </p:nvGraphicFramePr>
        <p:xfrm>
          <a:off x="152400" y="1417638"/>
          <a:ext cx="8839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219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58466"/>
                </a:solidFill>
                <a:latin typeface="Goudy Old Style" pitchFamily="18" charset="0"/>
              </a:rPr>
              <a:t>Promoting vaginal birth</a:t>
            </a:r>
            <a:br>
              <a:rPr lang="en-US" dirty="0" smtClean="0">
                <a:solidFill>
                  <a:srgbClr val="F58466"/>
                </a:solidFill>
                <a:latin typeface="Goudy Old Style" pitchFamily="18" charset="0"/>
              </a:rPr>
            </a:br>
            <a:r>
              <a:rPr lang="en-US" dirty="0" smtClean="0">
                <a:solidFill>
                  <a:srgbClr val="F58466"/>
                </a:solidFill>
                <a:latin typeface="Goudy Old Style" pitchFamily="18" charset="0"/>
              </a:rPr>
              <a:t>(PVB)</a:t>
            </a:r>
            <a:endParaRPr lang="en-US" dirty="0">
              <a:solidFill>
                <a:srgbClr val="F58466"/>
              </a:solidFill>
              <a:latin typeface="Goudy Old Style" pitchFamily="18" charset="0"/>
            </a:endParaRP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21</a:t>
            </a:fld>
            <a:endParaRPr lang="en-US" altLang="en-US"/>
          </a:p>
        </p:txBody>
      </p:sp>
    </p:spTree>
    <p:extLst>
      <p:ext uri="{BB962C8B-B14F-4D97-AF65-F5344CB8AC3E}">
        <p14:creationId xmlns:p14="http://schemas.microsoft.com/office/powerpoint/2010/main" val="2716405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569D82-D690-4055-BA0B-71459BE6AA19}" type="slidenum">
              <a:rPr lang="en-US" altLang="en-US" smtClean="0"/>
              <a:pPr>
                <a:defRPr/>
              </a:pPr>
              <a:t>22</a:t>
            </a:fld>
            <a:endParaRPr lang="en-US" altLang="en-US"/>
          </a:p>
        </p:txBody>
      </p:sp>
      <p:pic>
        <p:nvPicPr>
          <p:cNvPr id="3" name="Picture 2"/>
          <p:cNvPicPr>
            <a:picLocks noChangeAspect="1"/>
          </p:cNvPicPr>
          <p:nvPr/>
        </p:nvPicPr>
        <p:blipFill>
          <a:blip r:embed="rId2"/>
          <a:stretch>
            <a:fillRect/>
          </a:stretch>
        </p:blipFill>
        <p:spPr>
          <a:xfrm>
            <a:off x="0" y="0"/>
            <a:ext cx="9144000" cy="6858000"/>
          </a:xfrm>
          <a:prstGeom prst="rect">
            <a:avLst/>
          </a:prstGeom>
        </p:spPr>
      </p:pic>
      <p:sp>
        <p:nvSpPr>
          <p:cNvPr id="4" name="Rounded Rectangle 3"/>
          <p:cNvSpPr/>
          <p:nvPr/>
        </p:nvSpPr>
        <p:spPr>
          <a:xfrm>
            <a:off x="6781800" y="1219200"/>
            <a:ext cx="2209800" cy="990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Toolkit Binders being shipped soon!</a:t>
            </a:r>
            <a:endParaRPr lang="en-US" dirty="0"/>
          </a:p>
        </p:txBody>
      </p:sp>
      <p:sp>
        <p:nvSpPr>
          <p:cNvPr id="5" name="Rounded Rectangle 4"/>
          <p:cNvSpPr/>
          <p:nvPr/>
        </p:nvSpPr>
        <p:spPr>
          <a:xfrm>
            <a:off x="5105400" y="5807081"/>
            <a:ext cx="3657600" cy="914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Sign-up today to receive your printed toolkit</a:t>
            </a:r>
            <a:endParaRPr lang="en-US" dirty="0"/>
          </a:p>
        </p:txBody>
      </p:sp>
    </p:spTree>
    <p:extLst>
      <p:ext uri="{BB962C8B-B14F-4D97-AF65-F5344CB8AC3E}">
        <p14:creationId xmlns:p14="http://schemas.microsoft.com/office/powerpoint/2010/main" val="928474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noFill/>
        </p:spPr>
        <p:txBody>
          <a:bodyPr>
            <a:normAutofit/>
          </a:bodyPr>
          <a:lstStyle/>
          <a:p>
            <a:pPr algn="l"/>
            <a:r>
              <a:rPr kumimoji="1" lang="en-US" altLang="ja-JP" sz="4000" b="1" dirty="0">
                <a:solidFill>
                  <a:srgbClr val="F58466"/>
                </a:solidFill>
                <a:latin typeface="Goudy Old Style"/>
                <a:cs typeface="Goudy Old Style"/>
              </a:rPr>
              <a:t>PVB Timeline</a:t>
            </a:r>
            <a:endParaRPr kumimoji="1" lang="ja-JP" altLang="en-US" sz="4000" b="1" dirty="0">
              <a:solidFill>
                <a:srgbClr val="F58466"/>
              </a:solidFill>
              <a:latin typeface="Goudy Old Style"/>
              <a:cs typeface="Goudy Old Style"/>
            </a:endParaRPr>
          </a:p>
        </p:txBody>
      </p:sp>
      <p:graphicFrame>
        <p:nvGraphicFramePr>
          <p:cNvPr id="4" name="Table 3"/>
          <p:cNvGraphicFramePr>
            <a:graphicFrameLocks noGrp="1"/>
          </p:cNvGraphicFramePr>
          <p:nvPr>
            <p:extLst/>
          </p:nvPr>
        </p:nvGraphicFramePr>
        <p:xfrm>
          <a:off x="304801" y="1242849"/>
          <a:ext cx="8381999" cy="4167351"/>
        </p:xfrm>
        <a:graphic>
          <a:graphicData uri="http://schemas.openxmlformats.org/drawingml/2006/table">
            <a:tbl>
              <a:tblPr firstRow="1" bandRow="1">
                <a:tableStyleId>{5C22544A-7EE6-4342-B048-85BDC9FD1C3A}</a:tableStyleId>
              </a:tblPr>
              <a:tblGrid>
                <a:gridCol w="988720">
                  <a:extLst>
                    <a:ext uri="{9D8B030D-6E8A-4147-A177-3AD203B41FA5}">
                      <a16:colId xmlns:a16="http://schemas.microsoft.com/office/drawing/2014/main" val="946659564"/>
                    </a:ext>
                  </a:extLst>
                </a:gridCol>
                <a:gridCol w="1482780">
                  <a:extLst>
                    <a:ext uri="{9D8B030D-6E8A-4147-A177-3AD203B41FA5}">
                      <a16:colId xmlns:a16="http://schemas.microsoft.com/office/drawing/2014/main" val="2697100560"/>
                    </a:ext>
                  </a:extLst>
                </a:gridCol>
                <a:gridCol w="1859982">
                  <a:extLst>
                    <a:ext uri="{9D8B030D-6E8A-4147-A177-3AD203B41FA5}">
                      <a16:colId xmlns:a16="http://schemas.microsoft.com/office/drawing/2014/main" val="497207654"/>
                    </a:ext>
                  </a:extLst>
                </a:gridCol>
                <a:gridCol w="1853626">
                  <a:extLst>
                    <a:ext uri="{9D8B030D-6E8A-4147-A177-3AD203B41FA5}">
                      <a16:colId xmlns:a16="http://schemas.microsoft.com/office/drawing/2014/main" val="2888106442"/>
                    </a:ext>
                  </a:extLst>
                </a:gridCol>
                <a:gridCol w="2196891">
                  <a:extLst>
                    <a:ext uri="{9D8B030D-6E8A-4147-A177-3AD203B41FA5}">
                      <a16:colId xmlns:a16="http://schemas.microsoft.com/office/drawing/2014/main" val="847862394"/>
                    </a:ext>
                  </a:extLst>
                </a:gridCol>
              </a:tblGrid>
              <a:tr h="986378">
                <a:tc>
                  <a:txBody>
                    <a:bodyPr/>
                    <a:lstStyle/>
                    <a:p>
                      <a:r>
                        <a:rPr lang="en-US" sz="2400" dirty="0"/>
                        <a:t>June-Sept</a:t>
                      </a:r>
                    </a:p>
                  </a:txBody>
                  <a:tcPr/>
                </a:tc>
                <a:tc>
                  <a:txBody>
                    <a:bodyPr/>
                    <a:lstStyle/>
                    <a:p>
                      <a:r>
                        <a:rPr lang="en-US" sz="2400" dirty="0"/>
                        <a:t>Oct</a:t>
                      </a:r>
                    </a:p>
                  </a:txBody>
                  <a:tcPr/>
                </a:tc>
                <a:tc>
                  <a:txBody>
                    <a:bodyPr/>
                    <a:lstStyle/>
                    <a:p>
                      <a:r>
                        <a:rPr lang="en-US" sz="2400" dirty="0"/>
                        <a:t>Nov</a:t>
                      </a:r>
                    </a:p>
                  </a:txBody>
                  <a:tcPr/>
                </a:tc>
                <a:tc>
                  <a:txBody>
                    <a:bodyPr/>
                    <a:lstStyle/>
                    <a:p>
                      <a:r>
                        <a:rPr lang="en-US" sz="2400" dirty="0"/>
                        <a:t>Dec</a:t>
                      </a:r>
                    </a:p>
                  </a:txBody>
                  <a:tcPr/>
                </a:tc>
                <a:tc>
                  <a:txBody>
                    <a:bodyPr/>
                    <a:lstStyle/>
                    <a:p>
                      <a:r>
                        <a:rPr lang="en-US" sz="2400" dirty="0"/>
                        <a:t>Jan</a:t>
                      </a:r>
                    </a:p>
                  </a:txBody>
                  <a:tcPr/>
                </a:tc>
                <a:extLst>
                  <a:ext uri="{0D108BD9-81ED-4DB2-BD59-A6C34878D82A}">
                    <a16:rowId xmlns:a16="http://schemas.microsoft.com/office/drawing/2014/main" val="2785901977"/>
                  </a:ext>
                </a:extLst>
              </a:tr>
              <a:tr h="31809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a:t>MNO-OB</a:t>
                      </a:r>
                      <a:endParaRPr lang="en-US" sz="2000" baseline="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aseline="0" dirty="0"/>
                    </a:p>
                  </a:txBody>
                  <a:tcPr/>
                </a:tc>
                <a:tc>
                  <a:txBody>
                    <a:bodyPr/>
                    <a:lstStyle/>
                    <a:p>
                      <a:pPr algn="ctr"/>
                      <a:r>
                        <a:rPr lang="en-US" sz="2000" baseline="0" dirty="0"/>
                        <a:t>Annual Conference </a:t>
                      </a:r>
                    </a:p>
                  </a:txBody>
                  <a:tcPr/>
                </a:tc>
                <a:tc>
                  <a:txBody>
                    <a:bodyPr/>
                    <a:lstStyle/>
                    <a:p>
                      <a:pPr algn="ctr"/>
                      <a:r>
                        <a:rPr lang="en-US" sz="2000" baseline="0" dirty="0"/>
                        <a:t>ILPQC PVB Data Form Webinars </a:t>
                      </a:r>
                    </a:p>
                    <a:p>
                      <a:pPr algn="ctr"/>
                      <a:endParaRPr lang="en-US" sz="2000" baseline="0" dirty="0"/>
                    </a:p>
                  </a:txBody>
                  <a:tcPr/>
                </a:tc>
                <a:tc>
                  <a:txBody>
                    <a:bodyPr/>
                    <a:lstStyle/>
                    <a:p>
                      <a:pPr algn="ctr"/>
                      <a:r>
                        <a:rPr lang="en-US" sz="2000" baseline="0" dirty="0"/>
                        <a:t>PVB team webinars start monthly and baseline data reporting (Oct-Dec 2019) begins</a:t>
                      </a:r>
                    </a:p>
                  </a:txBody>
                  <a:tcPr/>
                </a:tc>
                <a:tc>
                  <a:txBody>
                    <a:bodyPr/>
                    <a:lstStyle/>
                    <a:p>
                      <a:pPr algn="ctr"/>
                      <a:r>
                        <a:rPr lang="en-US" sz="2000" baseline="0" dirty="0"/>
                        <a:t>Monthly data reporting begins</a:t>
                      </a:r>
                    </a:p>
                    <a:p>
                      <a:pPr algn="ctr"/>
                      <a:r>
                        <a:rPr lang="en-US" sz="2000" baseline="0" dirty="0"/>
                        <a:t>Baseline data reporting due</a:t>
                      </a:r>
                    </a:p>
                  </a:txBody>
                  <a:tcPr/>
                </a:tc>
                <a:extLst>
                  <a:ext uri="{0D108BD9-81ED-4DB2-BD59-A6C34878D82A}">
                    <a16:rowId xmlns:a16="http://schemas.microsoft.com/office/drawing/2014/main" val="3122630330"/>
                  </a:ext>
                </a:extLst>
              </a:tr>
            </a:tbl>
          </a:graphicData>
        </a:graphic>
      </p:graphicFrame>
      <p:sp>
        <p:nvSpPr>
          <p:cNvPr id="5" name="TextBox 4"/>
          <p:cNvSpPr txBox="1"/>
          <p:nvPr/>
        </p:nvSpPr>
        <p:spPr>
          <a:xfrm>
            <a:off x="914400" y="4774325"/>
            <a:ext cx="7498080"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smtClean="0"/>
              <a:t>This means: </a:t>
            </a:r>
            <a:r>
              <a:rPr lang="en-US" dirty="0" smtClean="0"/>
              <a:t>October Annual Conference transition from MNO Active Phase to Sustainability and start of PVB data collection and monthly calls after Annual Conference in November 2020</a:t>
            </a:r>
            <a:endParaRPr lang="en-US" dirty="0"/>
          </a:p>
        </p:txBody>
      </p:sp>
      <p:sp>
        <p:nvSpPr>
          <p:cNvPr id="6" name="Rectangle 5"/>
          <p:cNvSpPr/>
          <p:nvPr/>
        </p:nvSpPr>
        <p:spPr>
          <a:xfrm>
            <a:off x="1485900" y="5902560"/>
            <a:ext cx="6172200" cy="646331"/>
          </a:xfrm>
          <a:prstGeom prst="rect">
            <a:avLst/>
          </a:prstGeom>
          <a:solidFill>
            <a:schemeClr val="accent1">
              <a:lumMod val="60000"/>
              <a:lumOff val="40000"/>
            </a:schemeClr>
          </a:solidFill>
        </p:spPr>
        <p:txBody>
          <a:bodyPr wrap="square">
            <a:spAutoFit/>
          </a:bodyPr>
          <a:lstStyle/>
          <a:p>
            <a:pPr algn="ctr"/>
            <a:r>
              <a:rPr lang="en-US" dirty="0"/>
              <a:t>Follow this link to submit your hospital’s </a:t>
            </a:r>
            <a:r>
              <a:rPr lang="en-US" dirty="0" smtClean="0"/>
              <a:t>PVB roster</a:t>
            </a:r>
            <a:endParaRPr lang="en-US" dirty="0"/>
          </a:p>
          <a:p>
            <a:pPr algn="ctr"/>
            <a:r>
              <a:rPr lang="en-US" u="sng" dirty="0" smtClean="0">
                <a:cs typeface="MS PGothic" charset="0"/>
                <a:hlinkClick r:id="rId3"/>
              </a:rPr>
              <a:t>https</a:t>
            </a:r>
            <a:r>
              <a:rPr lang="en-US" u="sng" dirty="0">
                <a:cs typeface="MS PGothic" charset="0"/>
                <a:hlinkClick r:id="rId3"/>
              </a:rPr>
              <a:t>://redcap.healthlnk.org/surveys/?</a:t>
            </a:r>
            <a:r>
              <a:rPr lang="en-US" u="sng" dirty="0" smtClean="0">
                <a:cs typeface="MS PGothic" charset="0"/>
                <a:hlinkClick r:id="rId3"/>
              </a:rPr>
              <a:t>s=NF8MPDY9LF</a:t>
            </a:r>
            <a:endParaRPr lang="en-US" u="sng" dirty="0" smtClean="0">
              <a:cs typeface="MS PGothic" charset="0"/>
            </a:endParaRPr>
          </a:p>
        </p:txBody>
      </p:sp>
    </p:spTree>
    <p:extLst>
      <p:ext uri="{BB962C8B-B14F-4D97-AF65-F5344CB8AC3E}">
        <p14:creationId xmlns:p14="http://schemas.microsoft.com/office/powerpoint/2010/main" val="4139315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58466"/>
                </a:solidFill>
                <a:latin typeface="Goudy Old Style" pitchFamily="18" charset="0"/>
              </a:rPr>
              <a:t>Birth Equity</a:t>
            </a:r>
            <a:endParaRPr lang="en-US" dirty="0">
              <a:solidFill>
                <a:srgbClr val="F58466"/>
              </a:solidFill>
              <a:latin typeface="Goudy Old Style" pitchFamily="18" charset="0"/>
            </a:endParaRP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24</a:t>
            </a:fld>
            <a:endParaRPr lang="en-US" altLang="en-US"/>
          </a:p>
        </p:txBody>
      </p:sp>
    </p:spTree>
    <p:extLst>
      <p:ext uri="{BB962C8B-B14F-4D97-AF65-F5344CB8AC3E}">
        <p14:creationId xmlns:p14="http://schemas.microsoft.com/office/powerpoint/2010/main" val="587335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3" name="Title 1"/>
          <p:cNvSpPr txBox="1">
            <a:spLocks/>
          </p:cNvSpPr>
          <p:nvPr/>
        </p:nvSpPr>
        <p:spPr>
          <a:xfrm>
            <a:off x="457200" y="381000"/>
            <a:ext cx="60960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lgn="l">
              <a:defRPr/>
            </a:pPr>
            <a:r>
              <a:rPr lang="en-US" sz="3600" b="1" noProof="0" dirty="0">
                <a:solidFill>
                  <a:srgbClr val="F58466"/>
                </a:solidFill>
                <a:latin typeface="Goudy Old Style" pitchFamily="18" charset="0"/>
              </a:rPr>
              <a:t>Birth Equity Initiative Update</a:t>
            </a:r>
            <a:endParaRPr kumimoji="0" lang="en-US" sz="3600" b="1" i="0" u="none" strike="noStrike" kern="1200" cap="none" spc="0" normalizeH="0" baseline="0" noProof="0" dirty="0">
              <a:ln>
                <a:noFill/>
              </a:ln>
              <a:solidFill>
                <a:srgbClr val="F58466"/>
              </a:solidFill>
              <a:effectLst/>
              <a:uLnTx/>
              <a:uFillTx/>
              <a:latin typeface="Goudy Old Style" pitchFamily="18" charset="0"/>
            </a:endParaRPr>
          </a:p>
        </p:txBody>
      </p:sp>
      <p:sp>
        <p:nvSpPr>
          <p:cNvPr id="5" name="Content Placeholder 4">
            <a:extLst>
              <a:ext uri="{FF2B5EF4-FFF2-40B4-BE49-F238E27FC236}">
                <a16:creationId xmlns:a16="http://schemas.microsoft.com/office/drawing/2014/main" id="{A95678B2-7C99-6F47-87AD-A66262DD68FA}"/>
              </a:ext>
            </a:extLst>
          </p:cNvPr>
          <p:cNvSpPr txBox="1">
            <a:spLocks/>
          </p:cNvSpPr>
          <p:nvPr/>
        </p:nvSpPr>
        <p:spPr>
          <a:xfrm>
            <a:off x="304800" y="1196985"/>
            <a:ext cx="8229600" cy="2743200"/>
          </a:xfrm>
          <a:prstGeom prst="rect">
            <a:avLst/>
          </a:prstGeom>
          <a:ln>
            <a:noFill/>
          </a:ln>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58466"/>
              </a:buClr>
              <a:defRPr/>
            </a:pPr>
            <a:endParaRPr kumimoji="0" lang="en-US" b="0" i="0" u="none" strike="noStrike" kern="1200" cap="none" spc="0" normalizeH="0" baseline="0" noProof="0" dirty="0">
              <a:ln>
                <a:noFill/>
              </a:ln>
              <a:solidFill>
                <a:prstClr val="black"/>
              </a:solidFill>
              <a:effectLst/>
              <a:uLnTx/>
              <a:uFillTx/>
              <a:latin typeface="Calibri"/>
              <a:ea typeface="MS PGothic" pitchFamily="34" charset="-128"/>
            </a:endParaRPr>
          </a:p>
        </p:txBody>
      </p:sp>
      <p:sp>
        <p:nvSpPr>
          <p:cNvPr id="7" name="TextBox 6"/>
          <p:cNvSpPr txBox="1"/>
          <p:nvPr/>
        </p:nvSpPr>
        <p:spPr>
          <a:xfrm>
            <a:off x="457200" y="1616458"/>
            <a:ext cx="7620000" cy="4647426"/>
          </a:xfrm>
          <a:prstGeom prst="rect">
            <a:avLst/>
          </a:prstGeom>
          <a:noFill/>
        </p:spPr>
        <p:txBody>
          <a:bodyPr wrap="square" rtlCol="0">
            <a:spAutoFit/>
          </a:bodyPr>
          <a:lstStyle/>
          <a:p>
            <a:pPr marL="285750" indent="-285750">
              <a:buClr>
                <a:srgbClr val="F58466"/>
              </a:buClr>
              <a:buFont typeface="Arial" panose="020B0604020202020204" pitchFamily="34" charset="0"/>
              <a:buChar char="•"/>
            </a:pPr>
            <a:r>
              <a:rPr lang="en-US" sz="2000" dirty="0" smtClean="0"/>
              <a:t>Plan to convene </a:t>
            </a:r>
            <a:r>
              <a:rPr lang="en-US" sz="2000" dirty="0"/>
              <a:t>clinical leads to discuss preliminary aims, drivers, and measures for Birth Equity Initiative in September</a:t>
            </a:r>
          </a:p>
          <a:p>
            <a:pPr marL="285750" indent="-285750">
              <a:buClr>
                <a:srgbClr val="F58466"/>
              </a:buClr>
              <a:buFont typeface="Arial" panose="020B0604020202020204" pitchFamily="34" charset="0"/>
              <a:buChar char="•"/>
            </a:pPr>
            <a:r>
              <a:rPr lang="en-US" sz="2000" dirty="0"/>
              <a:t>Initial ideas in development for discussion include:</a:t>
            </a:r>
          </a:p>
          <a:p>
            <a:pPr marL="742950" lvl="1" indent="-285750">
              <a:buClr>
                <a:srgbClr val="F58466"/>
              </a:buClr>
              <a:buFont typeface="Courier New" panose="02070309020205020404" pitchFamily="49" charset="0"/>
              <a:buChar char="o"/>
            </a:pPr>
            <a:r>
              <a:rPr lang="en-US" dirty="0"/>
              <a:t>Addressing </a:t>
            </a:r>
            <a:r>
              <a:rPr lang="en-US" b="1" dirty="0"/>
              <a:t>social determinants </a:t>
            </a:r>
            <a:r>
              <a:rPr lang="en-US" dirty="0"/>
              <a:t>of health during prenatal, delivery, and postpartum care to improve birth equity (e.g. Mapping resources, screening/referral tool)</a:t>
            </a:r>
          </a:p>
          <a:p>
            <a:pPr marL="742950" lvl="1" indent="-285750">
              <a:buClr>
                <a:srgbClr val="F58466"/>
              </a:buClr>
              <a:buFont typeface="Courier New" panose="02070309020205020404" pitchFamily="49" charset="0"/>
              <a:buChar char="o"/>
            </a:pPr>
            <a:r>
              <a:rPr lang="en-US" dirty="0"/>
              <a:t>Utilize </a:t>
            </a:r>
            <a:r>
              <a:rPr lang="en-US" b="1" dirty="0"/>
              <a:t>race/ethnicity medical record and quality data</a:t>
            </a:r>
            <a:r>
              <a:rPr lang="en-US" dirty="0"/>
              <a:t> to improve birth equity (e.g. accurate race/ethnicity data collection, health measure dashboards, review of patient satisfaction data)</a:t>
            </a:r>
          </a:p>
          <a:p>
            <a:pPr marL="742950" lvl="1" indent="-285750">
              <a:buClr>
                <a:srgbClr val="F58466"/>
              </a:buClr>
              <a:buFont typeface="Courier New" panose="02070309020205020404" pitchFamily="49" charset="0"/>
              <a:buChar char="o"/>
            </a:pPr>
            <a:r>
              <a:rPr lang="en-US" b="1" dirty="0"/>
              <a:t>Engage patients, birth partners, and communities </a:t>
            </a:r>
            <a:r>
              <a:rPr lang="en-US" dirty="0"/>
              <a:t>to improve birth equity (e.g. patient advisor on QI team, engage doulas in care team, patient reported experience)</a:t>
            </a:r>
          </a:p>
          <a:p>
            <a:pPr marL="742950" lvl="1" indent="-285750">
              <a:buClr>
                <a:srgbClr val="F58466"/>
              </a:buClr>
              <a:buFont typeface="Courier New" panose="02070309020205020404" pitchFamily="49" charset="0"/>
              <a:buChar char="o"/>
            </a:pPr>
            <a:r>
              <a:rPr lang="en-US" b="1" dirty="0"/>
              <a:t>Engage and educate providers and nurses </a:t>
            </a:r>
            <a:r>
              <a:rPr lang="en-US" dirty="0"/>
              <a:t>to improve birth equity (implicit bias training, education on listening to patients, hiring strategies)</a:t>
            </a:r>
          </a:p>
          <a:p>
            <a:pPr marL="285750" indent="-285750">
              <a:buClr>
                <a:srgbClr val="F58466"/>
              </a:buClr>
              <a:buFont typeface="Arial" panose="020B0604020202020204" pitchFamily="34" charset="0"/>
              <a:buChar char="•"/>
            </a:pPr>
            <a:r>
              <a:rPr lang="en-US" sz="2000" dirty="0"/>
              <a:t>Wave 1 testing of data form in early 2021, launch in May 2021</a:t>
            </a:r>
          </a:p>
        </p:txBody>
      </p:sp>
    </p:spTree>
    <p:extLst>
      <p:ext uri="{BB962C8B-B14F-4D97-AF65-F5344CB8AC3E}">
        <p14:creationId xmlns:p14="http://schemas.microsoft.com/office/powerpoint/2010/main" val="203934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solidFill>
                  <a:srgbClr val="F58466"/>
                </a:solidFill>
              </a:rPr>
              <a:t>Save the date!</a:t>
            </a:r>
            <a:endParaRPr lang="en-US" sz="8000" dirty="0"/>
          </a:p>
        </p:txBody>
      </p:sp>
      <p:sp>
        <p:nvSpPr>
          <p:cNvPr id="3" name="Text Placeholder 2"/>
          <p:cNvSpPr>
            <a:spLocks noGrp="1"/>
          </p:cNvSpPr>
          <p:nvPr>
            <p:ph type="body" idx="1"/>
          </p:nvPr>
        </p:nvSpPr>
        <p:spPr>
          <a:xfrm>
            <a:off x="722313" y="2906720"/>
            <a:ext cx="7772400" cy="1500187"/>
          </a:xfrm>
        </p:spPr>
        <p:txBody>
          <a:bodyPr/>
          <a:lstStyle/>
          <a:p>
            <a:r>
              <a:rPr lang="en-US" sz="6000" b="1" dirty="0"/>
              <a:t>ILPQC VIRTUAL Annual Conference 2020 – October 29, 2020 </a:t>
            </a:r>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26</a:t>
            </a:fld>
            <a:endParaRPr lang="en-US" altLang="en-US"/>
          </a:p>
        </p:txBody>
      </p:sp>
    </p:spTree>
    <p:extLst>
      <p:ext uri="{BB962C8B-B14F-4D97-AF65-F5344CB8AC3E}">
        <p14:creationId xmlns:p14="http://schemas.microsoft.com/office/powerpoint/2010/main" val="319097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9144000" cy="3886200"/>
          </a:xfrm>
          <a:prstGeom prst="rect">
            <a:avLst/>
          </a:prstGeom>
        </p:spPr>
      </p:pic>
      <p:sp>
        <p:nvSpPr>
          <p:cNvPr id="22" name="Rectangle 21"/>
          <p:cNvSpPr/>
          <p:nvPr/>
        </p:nvSpPr>
        <p:spPr>
          <a:xfrm>
            <a:off x="0" y="4942644"/>
            <a:ext cx="9144000" cy="1915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rved Up Ribbon 1"/>
          <p:cNvSpPr/>
          <p:nvPr/>
        </p:nvSpPr>
        <p:spPr>
          <a:xfrm>
            <a:off x="76200" y="3261695"/>
            <a:ext cx="9067800" cy="1295400"/>
          </a:xfrm>
          <a:prstGeom prst="ellipseRibbon2">
            <a:avLst>
              <a:gd name="adj1" fmla="val 50077"/>
              <a:gd name="adj2" fmla="val 55689"/>
              <a:gd name="adj3" fmla="val 30688"/>
            </a:avLst>
          </a:prstGeom>
          <a:solidFill>
            <a:srgbClr val="F58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895600" y="3324620"/>
            <a:ext cx="4038600" cy="584775"/>
          </a:xfrm>
          <a:prstGeom prst="rect">
            <a:avLst/>
          </a:prstGeom>
          <a:noFill/>
        </p:spPr>
        <p:txBody>
          <a:bodyPr wrap="square" rtlCol="0">
            <a:spAutoFit/>
          </a:bodyPr>
          <a:lstStyle/>
          <a:p>
            <a:r>
              <a:rPr lang="en-US" sz="3200" b="1" dirty="0" smtClean="0">
                <a:solidFill>
                  <a:srgbClr val="004990"/>
                </a:solidFill>
                <a:latin typeface="Goudy Old Style" panose="02020502050305020303" pitchFamily="18" charset="0"/>
              </a:rPr>
              <a:t>THANKS TO OUR</a:t>
            </a:r>
            <a:endParaRPr lang="en-US" sz="3200" b="1" dirty="0">
              <a:solidFill>
                <a:srgbClr val="004990"/>
              </a:solidFill>
              <a:latin typeface="Goudy Old Style" panose="02020502050305020303" pitchFamily="18" charset="0"/>
            </a:endParaRPr>
          </a:p>
        </p:txBody>
      </p:sp>
      <p:sp>
        <p:nvSpPr>
          <p:cNvPr id="5" name="Rectangle 4"/>
          <p:cNvSpPr/>
          <p:nvPr/>
        </p:nvSpPr>
        <p:spPr>
          <a:xfrm>
            <a:off x="3678451" y="4353580"/>
            <a:ext cx="1846980" cy="523220"/>
          </a:xfrm>
          <a:prstGeom prst="rect">
            <a:avLst/>
          </a:prstGeom>
        </p:spPr>
        <p:txBody>
          <a:bodyPr wrap="none">
            <a:spAutoFit/>
          </a:bodyPr>
          <a:lstStyle/>
          <a:p>
            <a:r>
              <a:rPr lang="en-US" sz="2800" b="1" dirty="0" smtClean="0">
                <a:solidFill>
                  <a:srgbClr val="004990"/>
                </a:solidFill>
                <a:latin typeface="Goudy Old Style" panose="02020502050305020303" pitchFamily="18" charset="0"/>
              </a:rPr>
              <a:t>FUNDERS</a:t>
            </a:r>
            <a:endParaRPr lang="en-US" sz="2800" b="1" dirty="0">
              <a:solidFill>
                <a:srgbClr val="004990"/>
              </a:solidFill>
              <a:latin typeface="Goudy Old Style" panose="02020502050305020303" pitchFamily="18"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1663" y="5192824"/>
            <a:ext cx="2438399" cy="70056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920883" y="5101399"/>
            <a:ext cx="1852841" cy="860671"/>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828640" y="4926793"/>
            <a:ext cx="2391559" cy="1169207"/>
          </a:xfrm>
          <a:prstGeom prst="rect">
            <a:avLst/>
          </a:prstGeom>
        </p:spPr>
      </p:pic>
      <p:pic>
        <p:nvPicPr>
          <p:cNvPr id="1026" name="Picture 2" descr="Image result for cdc"/>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3120277" y="4926793"/>
            <a:ext cx="1469069" cy="11164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2900" y="6043286"/>
            <a:ext cx="8648700" cy="369332"/>
          </a:xfrm>
          <a:prstGeom prst="rect">
            <a:avLst/>
          </a:prstGeom>
        </p:spPr>
        <p:txBody>
          <a:bodyPr wrap="square">
            <a:spAutoFit/>
          </a:bodyPr>
          <a:lstStyle/>
          <a:p>
            <a:pPr algn="ctr">
              <a:buClr>
                <a:srgbClr val="F58466"/>
              </a:buClr>
              <a:defRPr/>
            </a:pPr>
            <a:r>
              <a:rPr lang="en-US" dirty="0"/>
              <a:t>Email  </a:t>
            </a:r>
            <a:r>
              <a:rPr lang="en-US" dirty="0">
                <a:hlinkClick r:id="rId8"/>
              </a:rPr>
              <a:t>info@ilpqc.org</a:t>
            </a:r>
            <a:r>
              <a:rPr lang="en-US" dirty="0"/>
              <a:t> or visit us at </a:t>
            </a:r>
            <a:r>
              <a:rPr lang="en-US" dirty="0">
                <a:hlinkClick r:id="rId9"/>
              </a:rPr>
              <a:t>www.ilpqc.org</a:t>
            </a:r>
            <a:endParaRPr lang="en-US" sz="1600" dirty="0"/>
          </a:p>
        </p:txBody>
      </p:sp>
    </p:spTree>
    <p:extLst>
      <p:ext uri="{BB962C8B-B14F-4D97-AF65-F5344CB8AC3E}">
        <p14:creationId xmlns:p14="http://schemas.microsoft.com/office/powerpoint/2010/main" val="1319227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3</a:t>
            </a:fld>
            <a:endParaRPr lang="en-US" altLang="en-US" dirty="0"/>
          </a:p>
        </p:txBody>
      </p:sp>
      <p:sp>
        <p:nvSpPr>
          <p:cNvPr id="7" name="Rectangle 6"/>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555"/>
          <a:stretch/>
        </p:blipFill>
        <p:spPr>
          <a:xfrm>
            <a:off x="697334" y="914400"/>
            <a:ext cx="3559646" cy="53696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5555"/>
          <a:stretch/>
        </p:blipFill>
        <p:spPr>
          <a:xfrm>
            <a:off x="4791801" y="914399"/>
            <a:ext cx="3559646" cy="53696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170988" y="6344784"/>
            <a:ext cx="4576435" cy="461665"/>
          </a:xfrm>
          <a:prstGeom prst="rect">
            <a:avLst/>
          </a:prstGeom>
        </p:spPr>
        <p:txBody>
          <a:bodyPr wrap="square">
            <a:spAutoFit/>
          </a:bodyPr>
          <a:lstStyle/>
          <a:p>
            <a:r>
              <a:rPr lang="en-US" sz="1200" i="1" dirty="0">
                <a:solidFill>
                  <a:schemeClr val="bg1"/>
                </a:solidFill>
              </a:rPr>
              <a:t>https://www.chicagotribune.com/coronavirus/ct-opioid-deaths-spiking-covid-19-20200720-2ulyztrprzgrzffasff5c4l4hq-story.html</a:t>
            </a:r>
          </a:p>
        </p:txBody>
      </p:sp>
      <p:sp>
        <p:nvSpPr>
          <p:cNvPr id="11" name="Rectangle 10"/>
          <p:cNvSpPr/>
          <p:nvPr/>
        </p:nvSpPr>
        <p:spPr>
          <a:xfrm>
            <a:off x="4572000" y="6284020"/>
            <a:ext cx="4572000" cy="646331"/>
          </a:xfrm>
          <a:prstGeom prst="rect">
            <a:avLst/>
          </a:prstGeom>
        </p:spPr>
        <p:txBody>
          <a:bodyPr>
            <a:spAutoFit/>
          </a:bodyPr>
          <a:lstStyle/>
          <a:p>
            <a:r>
              <a:rPr lang="en-US" sz="1200" i="1" dirty="0">
                <a:solidFill>
                  <a:schemeClr val="bg1"/>
                </a:solidFill>
              </a:rPr>
              <a:t>https://www.chicagotribune.com/news/breaking/ct-cook-county-opioid-deaths-medical-examiners-office-2020-20200714-l52fihc5sbhthlrnr73e22in2a-story.html</a:t>
            </a:r>
          </a:p>
        </p:txBody>
      </p:sp>
      <p:sp>
        <p:nvSpPr>
          <p:cNvPr id="12" name="Rectangle 11"/>
          <p:cNvSpPr/>
          <p:nvPr/>
        </p:nvSpPr>
        <p:spPr>
          <a:xfrm>
            <a:off x="0" y="243459"/>
            <a:ext cx="9056060" cy="584775"/>
          </a:xfrm>
          <a:prstGeom prst="rect">
            <a:avLst/>
          </a:prstGeom>
        </p:spPr>
        <p:txBody>
          <a:bodyPr wrap="square">
            <a:spAutoFit/>
          </a:bodyPr>
          <a:lstStyle/>
          <a:p>
            <a:pPr algn="ctr"/>
            <a:r>
              <a:rPr lang="en-US" sz="3200" b="1" dirty="0" smtClean="0">
                <a:solidFill>
                  <a:schemeClr val="bg1"/>
                </a:solidFill>
                <a:latin typeface="Goudy Old Style" pitchFamily="18" charset="0"/>
              </a:rPr>
              <a:t>Engage OB Providers, Prescribe </a:t>
            </a:r>
            <a:r>
              <a:rPr lang="en-US" sz="3200" b="1" dirty="0" err="1" smtClean="0">
                <a:solidFill>
                  <a:schemeClr val="bg1"/>
                </a:solidFill>
                <a:latin typeface="Goudy Old Style" pitchFamily="18" charset="0"/>
              </a:rPr>
              <a:t>Narcan</a:t>
            </a:r>
            <a:r>
              <a:rPr lang="en-US" sz="3200" b="1" dirty="0" smtClean="0">
                <a:solidFill>
                  <a:schemeClr val="bg1"/>
                </a:solidFill>
                <a:latin typeface="Goudy Old Style" pitchFamily="18" charset="0"/>
              </a:rPr>
              <a:t>, Save Lives</a:t>
            </a:r>
            <a:endParaRPr lang="en-US" sz="3200" dirty="0">
              <a:solidFill>
                <a:schemeClr val="bg1"/>
              </a:solidFill>
            </a:endParaRPr>
          </a:p>
        </p:txBody>
      </p:sp>
    </p:spTree>
    <p:extLst>
      <p:ext uri="{BB962C8B-B14F-4D97-AF65-F5344CB8AC3E}">
        <p14:creationId xmlns:p14="http://schemas.microsoft.com/office/powerpoint/2010/main" val="701813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03" y="152400"/>
            <a:ext cx="8229600" cy="1143000"/>
          </a:xfrm>
        </p:spPr>
        <p:txBody>
          <a:bodyPr/>
          <a:lstStyle/>
          <a:p>
            <a:pPr algn="l"/>
            <a:r>
              <a:rPr lang="en-US" b="1" dirty="0">
                <a:solidFill>
                  <a:srgbClr val="F58466"/>
                </a:solidFill>
                <a:latin typeface="Goudy Old Style" pitchFamily="18" charset="0"/>
              </a:rPr>
              <a:t>Crossing the finish line</a:t>
            </a:r>
            <a:br>
              <a:rPr lang="en-US" b="1" dirty="0">
                <a:solidFill>
                  <a:srgbClr val="F58466"/>
                </a:solidFill>
                <a:latin typeface="Goudy Old Style" pitchFamily="18" charset="0"/>
              </a:rPr>
            </a:br>
            <a:r>
              <a:rPr lang="en-US" b="1" dirty="0">
                <a:solidFill>
                  <a:srgbClr val="F58466"/>
                </a:solidFill>
                <a:latin typeface="Goudy Old Style" pitchFamily="18" charset="0"/>
              </a:rPr>
              <a:t>with MNO-OB</a:t>
            </a:r>
          </a:p>
        </p:txBody>
      </p:sp>
      <p:sp>
        <p:nvSpPr>
          <p:cNvPr id="3" name="Content Placeholder 2"/>
          <p:cNvSpPr>
            <a:spLocks noGrp="1"/>
          </p:cNvSpPr>
          <p:nvPr>
            <p:ph idx="1"/>
          </p:nvPr>
        </p:nvSpPr>
        <p:spPr>
          <a:xfrm>
            <a:off x="128751" y="1371600"/>
            <a:ext cx="8610600" cy="4525963"/>
          </a:xfrm>
        </p:spPr>
        <p:txBody>
          <a:bodyPr/>
          <a:lstStyle/>
          <a:p>
            <a:r>
              <a:rPr lang="en-US" sz="2400" dirty="0"/>
              <a:t>This summer into fall we will focus on helping </a:t>
            </a:r>
            <a:r>
              <a:rPr lang="en-US" sz="2400" b="1" dirty="0"/>
              <a:t>all hospital teams</a:t>
            </a:r>
            <a:r>
              <a:rPr lang="en-US" sz="2400" dirty="0"/>
              <a:t> achieve key aims to cross the finish line and move into sustainability</a:t>
            </a:r>
          </a:p>
          <a:p>
            <a:r>
              <a:rPr lang="en-US" sz="2400" dirty="0"/>
              <a:t>Not all teams are there yet, but these aims are achievable and we have clear strategies to achieve our goals to screen all pregnant woman for OUD and provide optimal OUD care in every hospital, every patient, every time</a:t>
            </a:r>
          </a:p>
          <a:p>
            <a:pPr lvl="1"/>
            <a:r>
              <a:rPr lang="en-US" sz="2400" dirty="0"/>
              <a:t>MAT by delivery discharge ≥ 70%</a:t>
            </a:r>
          </a:p>
          <a:p>
            <a:pPr lvl="1"/>
            <a:r>
              <a:rPr lang="en-US" sz="2400" dirty="0"/>
              <a:t>Linkage to Recovery Treatment Services ≥ 70%</a:t>
            </a:r>
          </a:p>
          <a:p>
            <a:pPr lvl="1"/>
            <a:r>
              <a:rPr lang="en-US" sz="2400" dirty="0" err="1"/>
              <a:t>Narcan</a:t>
            </a:r>
            <a:r>
              <a:rPr lang="en-US" sz="2400" dirty="0"/>
              <a:t> counseling by delivery discharge </a:t>
            </a:r>
            <a:r>
              <a:rPr lang="en-US" sz="2400" b="1" dirty="0"/>
              <a:t>≥ 60%</a:t>
            </a:r>
          </a:p>
          <a:p>
            <a:pPr lvl="1"/>
            <a:r>
              <a:rPr lang="en-US" sz="2400" dirty="0"/>
              <a:t>Prenatal SUD/OUD validated tool screening </a:t>
            </a:r>
            <a:r>
              <a:rPr lang="en-US" sz="2400" b="1" dirty="0"/>
              <a:t>≥ 50%</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4</a:t>
            </a:fld>
            <a:endParaRPr lang="en-US" altLang="en-US"/>
          </a:p>
        </p:txBody>
      </p:sp>
      <p:sp>
        <p:nvSpPr>
          <p:cNvPr id="5" name="Rounded Rectangle 4"/>
          <p:cNvSpPr/>
          <p:nvPr/>
        </p:nvSpPr>
        <p:spPr>
          <a:xfrm>
            <a:off x="533400" y="5897563"/>
            <a:ext cx="8001000" cy="823919"/>
          </a:xfrm>
          <a:prstGeom prst="roundRect">
            <a:avLst/>
          </a:prstGeom>
          <a:solidFill>
            <a:srgbClr val="FF5D9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Our goal is to reduce maternal mortality from overdose, improve pregnancy outcomes and increase the # woman </a:t>
            </a:r>
            <a:r>
              <a:rPr lang="en-US" sz="1600" dirty="0"/>
              <a:t>who</a:t>
            </a:r>
            <a:r>
              <a:rPr lang="en-US" dirty="0"/>
              <a:t> can parent by providing optimal OUD care every hospital, every patient, every time</a:t>
            </a:r>
          </a:p>
        </p:txBody>
      </p:sp>
    </p:spTree>
    <p:extLst>
      <p:ext uri="{BB962C8B-B14F-4D97-AF65-F5344CB8AC3E}">
        <p14:creationId xmlns:p14="http://schemas.microsoft.com/office/powerpoint/2010/main" val="2459615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3031114"/>
            <a:ext cx="9144000" cy="3826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0" y="0"/>
            <a:ext cx="8229600" cy="1143000"/>
          </a:xfrm>
          <a:noFill/>
        </p:spPr>
        <p:txBody>
          <a:bodyPr/>
          <a:lstStyle/>
          <a:p>
            <a:pPr algn="l" eaLnBrk="1" hangingPunct="1"/>
            <a:r>
              <a:rPr lang="en-US" sz="4000" b="1" dirty="0">
                <a:solidFill>
                  <a:srgbClr val="F58466"/>
                </a:solidFill>
                <a:latin typeface="Goudy Old Style" pitchFamily="18" charset="0"/>
              </a:rPr>
              <a:t>Making Systems Change Happen</a:t>
            </a:r>
          </a:p>
        </p:txBody>
      </p:sp>
      <p:sp>
        <p:nvSpPr>
          <p:cNvPr id="11" name="TextBox 10"/>
          <p:cNvSpPr txBox="1"/>
          <p:nvPr/>
        </p:nvSpPr>
        <p:spPr>
          <a:xfrm>
            <a:off x="337389" y="2021472"/>
            <a:ext cx="2260270" cy="923330"/>
          </a:xfrm>
          <a:prstGeom prst="rect">
            <a:avLst/>
          </a:prstGeom>
          <a:noFill/>
        </p:spPr>
        <p:txBody>
          <a:bodyPr wrap="square" rtlCol="0">
            <a:spAutoFit/>
          </a:bodyPr>
          <a:lstStyle/>
          <a:p>
            <a:pPr algn="ctr"/>
            <a:r>
              <a:rPr lang="en-US" dirty="0"/>
              <a:t>of teams have a validated screening tool in place on L&amp;D</a:t>
            </a:r>
          </a:p>
        </p:txBody>
      </p:sp>
      <p:sp>
        <p:nvSpPr>
          <p:cNvPr id="19" name="TextBox 18"/>
          <p:cNvSpPr txBox="1"/>
          <p:nvPr/>
        </p:nvSpPr>
        <p:spPr>
          <a:xfrm>
            <a:off x="6412895" y="2035282"/>
            <a:ext cx="2667000" cy="923330"/>
          </a:xfrm>
          <a:prstGeom prst="rect">
            <a:avLst/>
          </a:prstGeom>
          <a:noFill/>
        </p:spPr>
        <p:txBody>
          <a:bodyPr wrap="square" rtlCol="0">
            <a:spAutoFit/>
          </a:bodyPr>
          <a:lstStyle/>
          <a:p>
            <a:pPr algn="ctr"/>
            <a:r>
              <a:rPr lang="en-US" dirty="0"/>
              <a:t>of teams have a validated screening tool in place prenatally</a:t>
            </a:r>
          </a:p>
        </p:txBody>
      </p:sp>
      <p:sp>
        <p:nvSpPr>
          <p:cNvPr id="21" name="TextBox 20"/>
          <p:cNvSpPr txBox="1"/>
          <p:nvPr/>
        </p:nvSpPr>
        <p:spPr>
          <a:xfrm>
            <a:off x="698567" y="4029670"/>
            <a:ext cx="2745350" cy="923330"/>
          </a:xfrm>
          <a:prstGeom prst="rect">
            <a:avLst/>
          </a:prstGeom>
          <a:noFill/>
        </p:spPr>
        <p:txBody>
          <a:bodyPr wrap="square" rtlCol="0">
            <a:spAutoFit/>
          </a:bodyPr>
          <a:lstStyle/>
          <a:p>
            <a:pPr algn="ctr"/>
            <a:r>
              <a:rPr lang="en-US" dirty="0"/>
              <a:t>of teams have a SBIRT protocol/algorithm in place on L&amp;D</a:t>
            </a:r>
          </a:p>
        </p:txBody>
      </p:sp>
      <p:sp>
        <p:nvSpPr>
          <p:cNvPr id="22" name="TextBox 21"/>
          <p:cNvSpPr txBox="1"/>
          <p:nvPr/>
        </p:nvSpPr>
        <p:spPr>
          <a:xfrm>
            <a:off x="6107151" y="3896903"/>
            <a:ext cx="2654907" cy="923330"/>
          </a:xfrm>
          <a:prstGeom prst="rect">
            <a:avLst/>
          </a:prstGeom>
          <a:noFill/>
        </p:spPr>
        <p:txBody>
          <a:bodyPr wrap="square" rtlCol="0">
            <a:spAutoFit/>
          </a:bodyPr>
          <a:lstStyle/>
          <a:p>
            <a:pPr algn="ctr"/>
            <a:r>
              <a:rPr lang="en-US" dirty="0"/>
              <a:t>of teams have mapped community resources for women with OUD</a:t>
            </a:r>
          </a:p>
        </p:txBody>
      </p:sp>
      <p:sp>
        <p:nvSpPr>
          <p:cNvPr id="23" name="TextBox 22"/>
          <p:cNvSpPr txBox="1"/>
          <p:nvPr/>
        </p:nvSpPr>
        <p:spPr>
          <a:xfrm>
            <a:off x="1688511" y="5774569"/>
            <a:ext cx="3040466" cy="923330"/>
          </a:xfrm>
          <a:prstGeom prst="rect">
            <a:avLst/>
          </a:prstGeom>
          <a:noFill/>
        </p:spPr>
        <p:txBody>
          <a:bodyPr wrap="square" rtlCol="0">
            <a:spAutoFit/>
          </a:bodyPr>
          <a:lstStyle/>
          <a:p>
            <a:pPr algn="ctr"/>
            <a:r>
              <a:rPr lang="en-US" dirty="0"/>
              <a:t>of teams have implemented an OUD Clinical Care Checklist on L&amp;D</a:t>
            </a:r>
          </a:p>
        </p:txBody>
      </p:sp>
      <p:sp>
        <p:nvSpPr>
          <p:cNvPr id="24" name="TextBox 23"/>
          <p:cNvSpPr txBox="1"/>
          <p:nvPr/>
        </p:nvSpPr>
        <p:spPr>
          <a:xfrm>
            <a:off x="4876484" y="5686022"/>
            <a:ext cx="2869911" cy="923330"/>
          </a:xfrm>
          <a:prstGeom prst="rect">
            <a:avLst/>
          </a:prstGeom>
          <a:noFill/>
        </p:spPr>
        <p:txBody>
          <a:bodyPr wrap="square" rtlCol="0">
            <a:spAutoFit/>
          </a:bodyPr>
          <a:lstStyle/>
          <a:p>
            <a:pPr algn="ctr"/>
            <a:r>
              <a:rPr lang="en-US" dirty="0"/>
              <a:t>of teams have implemented standardized patient education on L&amp;D</a:t>
            </a:r>
          </a:p>
        </p:txBody>
      </p:sp>
      <p:sp>
        <p:nvSpPr>
          <p:cNvPr id="5" name="Rectangle 4"/>
          <p:cNvSpPr/>
          <p:nvPr/>
        </p:nvSpPr>
        <p:spPr>
          <a:xfrm>
            <a:off x="195381" y="1009681"/>
            <a:ext cx="2544286" cy="1200329"/>
          </a:xfrm>
          <a:prstGeom prst="rect">
            <a:avLst/>
          </a:prstGeom>
          <a:noFill/>
        </p:spPr>
        <p:txBody>
          <a:bodyPr wrap="none" lIns="91440" tIns="45720" rIns="91440" bIns="45720">
            <a:spAutoFit/>
          </a:bodyPr>
          <a:lstStyle/>
          <a:p>
            <a:pPr algn="ctr"/>
            <a:r>
              <a:rPr lang="en-US" sz="7200" b="1" dirty="0">
                <a:ln w="22225">
                  <a:solidFill>
                    <a:schemeClr val="accent2"/>
                  </a:solidFill>
                  <a:prstDash val="solid"/>
                </a:ln>
                <a:solidFill>
                  <a:schemeClr val="accent2">
                    <a:lumMod val="40000"/>
                    <a:lumOff val="60000"/>
                  </a:schemeClr>
                </a:solidFill>
              </a:rPr>
              <a:t>100</a:t>
            </a:r>
            <a:r>
              <a:rPr lang="en-US" sz="7200" b="1" cap="none" spc="0" dirty="0">
                <a:ln w="22225">
                  <a:solidFill>
                    <a:schemeClr val="accent2"/>
                  </a:solidFill>
                  <a:prstDash val="solid"/>
                </a:ln>
                <a:solidFill>
                  <a:schemeClr val="accent2">
                    <a:lumMod val="40000"/>
                    <a:lumOff val="60000"/>
                  </a:schemeClr>
                </a:solidFill>
                <a:effectLst/>
              </a:rPr>
              <a:t>%</a:t>
            </a:r>
          </a:p>
        </p:txBody>
      </p:sp>
      <p:sp>
        <p:nvSpPr>
          <p:cNvPr id="20" name="Rectangle 19"/>
          <p:cNvSpPr/>
          <p:nvPr/>
        </p:nvSpPr>
        <p:spPr>
          <a:xfrm>
            <a:off x="6730732" y="1061519"/>
            <a:ext cx="2031326" cy="1200329"/>
          </a:xfrm>
          <a:prstGeom prst="rect">
            <a:avLst/>
          </a:prstGeom>
          <a:noFill/>
        </p:spPr>
        <p:txBody>
          <a:bodyPr wrap="none" lIns="91440" tIns="45720" rIns="91440" bIns="45720">
            <a:spAutoFit/>
          </a:bodyPr>
          <a:lstStyle/>
          <a:p>
            <a:pPr algn="ctr"/>
            <a:r>
              <a:rPr lang="en-US" sz="7200" b="1" dirty="0" smtClean="0">
                <a:ln w="22225">
                  <a:solidFill>
                    <a:schemeClr val="accent2"/>
                  </a:solidFill>
                  <a:prstDash val="solid"/>
                </a:ln>
                <a:solidFill>
                  <a:schemeClr val="accent2">
                    <a:lumMod val="40000"/>
                    <a:lumOff val="60000"/>
                  </a:schemeClr>
                </a:solidFill>
              </a:rPr>
              <a:t>83</a:t>
            </a:r>
            <a:r>
              <a:rPr lang="en-US" sz="7200" b="1" cap="none" spc="0" dirty="0" smtClean="0">
                <a:ln w="22225">
                  <a:solidFill>
                    <a:schemeClr val="accent2"/>
                  </a:solidFill>
                  <a:prstDash val="solid"/>
                </a:ln>
                <a:solidFill>
                  <a:schemeClr val="accent2">
                    <a:lumMod val="40000"/>
                    <a:lumOff val="60000"/>
                  </a:schemeClr>
                </a:solidFill>
                <a:effectLst/>
              </a:rPr>
              <a:t>%</a:t>
            </a:r>
            <a:endParaRPr lang="en-US" sz="7200" b="1" cap="none" spc="0" dirty="0">
              <a:ln w="22225">
                <a:solidFill>
                  <a:schemeClr val="accent2"/>
                </a:solidFill>
                <a:prstDash val="solid"/>
              </a:ln>
              <a:solidFill>
                <a:schemeClr val="accent2">
                  <a:lumMod val="40000"/>
                  <a:lumOff val="60000"/>
                </a:schemeClr>
              </a:solidFill>
              <a:effectLst/>
            </a:endParaRPr>
          </a:p>
        </p:txBody>
      </p:sp>
      <p:sp>
        <p:nvSpPr>
          <p:cNvPr id="27" name="Rectangle 26"/>
          <p:cNvSpPr/>
          <p:nvPr/>
        </p:nvSpPr>
        <p:spPr>
          <a:xfrm>
            <a:off x="1111369" y="2987896"/>
            <a:ext cx="2031326" cy="1200329"/>
          </a:xfrm>
          <a:prstGeom prst="rect">
            <a:avLst/>
          </a:prstGeom>
          <a:noFill/>
        </p:spPr>
        <p:txBody>
          <a:bodyPr wrap="none" lIns="91440" tIns="45720" rIns="91440" bIns="45720">
            <a:spAutoFit/>
          </a:bodyPr>
          <a:lstStyle/>
          <a:p>
            <a:pPr algn="ctr"/>
            <a:r>
              <a:rPr lang="en-US" sz="7200" b="1" dirty="0" smtClean="0">
                <a:ln w="22225">
                  <a:solidFill>
                    <a:schemeClr val="accent2"/>
                  </a:solidFill>
                  <a:prstDash val="solid"/>
                </a:ln>
                <a:solidFill>
                  <a:schemeClr val="accent2">
                    <a:lumMod val="40000"/>
                    <a:lumOff val="60000"/>
                  </a:schemeClr>
                </a:solidFill>
              </a:rPr>
              <a:t>87</a:t>
            </a:r>
            <a:r>
              <a:rPr lang="en-US" sz="7200" b="1" cap="none" spc="0" dirty="0" smtClean="0">
                <a:ln w="22225">
                  <a:solidFill>
                    <a:schemeClr val="accent2"/>
                  </a:solidFill>
                  <a:prstDash val="solid"/>
                </a:ln>
                <a:solidFill>
                  <a:schemeClr val="accent2">
                    <a:lumMod val="40000"/>
                    <a:lumOff val="60000"/>
                  </a:schemeClr>
                </a:solidFill>
                <a:effectLst/>
              </a:rPr>
              <a:t>%</a:t>
            </a:r>
            <a:endParaRPr lang="en-US" sz="7200" b="1" cap="none" spc="0" dirty="0">
              <a:ln w="22225">
                <a:solidFill>
                  <a:schemeClr val="accent2"/>
                </a:solidFill>
                <a:prstDash val="solid"/>
              </a:ln>
              <a:solidFill>
                <a:schemeClr val="accent2">
                  <a:lumMod val="40000"/>
                  <a:lumOff val="60000"/>
                </a:schemeClr>
              </a:solidFill>
              <a:effectLst/>
            </a:endParaRPr>
          </a:p>
        </p:txBody>
      </p:sp>
      <p:sp>
        <p:nvSpPr>
          <p:cNvPr id="28" name="Rectangle 27"/>
          <p:cNvSpPr/>
          <p:nvPr/>
        </p:nvSpPr>
        <p:spPr>
          <a:xfrm>
            <a:off x="6489730" y="2934776"/>
            <a:ext cx="2031326" cy="1200329"/>
          </a:xfrm>
          <a:prstGeom prst="rect">
            <a:avLst/>
          </a:prstGeom>
          <a:noFill/>
        </p:spPr>
        <p:txBody>
          <a:bodyPr wrap="none" lIns="91440" tIns="45720" rIns="91440" bIns="45720">
            <a:spAutoFit/>
          </a:bodyPr>
          <a:lstStyle/>
          <a:p>
            <a:pPr algn="ctr"/>
            <a:r>
              <a:rPr lang="en-US" sz="7200" b="1" dirty="0">
                <a:ln w="22225">
                  <a:solidFill>
                    <a:schemeClr val="accent2"/>
                  </a:solidFill>
                  <a:prstDash val="solid"/>
                </a:ln>
                <a:solidFill>
                  <a:schemeClr val="accent2">
                    <a:lumMod val="40000"/>
                    <a:lumOff val="60000"/>
                  </a:schemeClr>
                </a:solidFill>
              </a:rPr>
              <a:t>93</a:t>
            </a:r>
            <a:r>
              <a:rPr lang="en-US" sz="7200" b="1" cap="none" spc="0" dirty="0">
                <a:ln w="22225">
                  <a:solidFill>
                    <a:schemeClr val="accent2"/>
                  </a:solidFill>
                  <a:prstDash val="solid"/>
                </a:ln>
                <a:solidFill>
                  <a:schemeClr val="accent2">
                    <a:lumMod val="40000"/>
                    <a:lumOff val="60000"/>
                  </a:schemeClr>
                </a:solidFill>
                <a:effectLst/>
              </a:rPr>
              <a:t>%</a:t>
            </a:r>
          </a:p>
        </p:txBody>
      </p:sp>
      <p:sp>
        <p:nvSpPr>
          <p:cNvPr id="29" name="Rectangle 28"/>
          <p:cNvSpPr/>
          <p:nvPr/>
        </p:nvSpPr>
        <p:spPr>
          <a:xfrm>
            <a:off x="2239819" y="4783453"/>
            <a:ext cx="2031326" cy="1200329"/>
          </a:xfrm>
          <a:prstGeom prst="rect">
            <a:avLst/>
          </a:prstGeom>
          <a:noFill/>
        </p:spPr>
        <p:txBody>
          <a:bodyPr wrap="none" lIns="91440" tIns="45720" rIns="91440" bIns="45720">
            <a:spAutoFit/>
          </a:bodyPr>
          <a:lstStyle/>
          <a:p>
            <a:pPr algn="ctr"/>
            <a:r>
              <a:rPr lang="en-US" sz="7200" b="1" dirty="0" smtClean="0">
                <a:ln w="22225">
                  <a:solidFill>
                    <a:schemeClr val="accent2"/>
                  </a:solidFill>
                  <a:prstDash val="solid"/>
                </a:ln>
                <a:solidFill>
                  <a:schemeClr val="accent2">
                    <a:lumMod val="40000"/>
                    <a:lumOff val="60000"/>
                  </a:schemeClr>
                </a:solidFill>
              </a:rPr>
              <a:t>90</a:t>
            </a:r>
            <a:r>
              <a:rPr lang="en-US" sz="7200" b="1" cap="none" spc="0" dirty="0" smtClean="0">
                <a:ln w="22225">
                  <a:solidFill>
                    <a:schemeClr val="accent2"/>
                  </a:solidFill>
                  <a:prstDash val="solid"/>
                </a:ln>
                <a:solidFill>
                  <a:schemeClr val="accent2">
                    <a:lumMod val="40000"/>
                    <a:lumOff val="60000"/>
                  </a:schemeClr>
                </a:solidFill>
                <a:effectLst/>
              </a:rPr>
              <a:t>%</a:t>
            </a:r>
            <a:endParaRPr lang="en-US" sz="7200" b="1" cap="none" spc="0" dirty="0">
              <a:ln w="22225">
                <a:solidFill>
                  <a:schemeClr val="accent2"/>
                </a:solidFill>
                <a:prstDash val="solid"/>
              </a:ln>
              <a:solidFill>
                <a:schemeClr val="accent2">
                  <a:lumMod val="40000"/>
                  <a:lumOff val="60000"/>
                </a:schemeClr>
              </a:solidFill>
              <a:effectLst/>
            </a:endParaRPr>
          </a:p>
        </p:txBody>
      </p:sp>
      <p:sp>
        <p:nvSpPr>
          <p:cNvPr id="30" name="Rectangle 29"/>
          <p:cNvSpPr/>
          <p:nvPr/>
        </p:nvSpPr>
        <p:spPr>
          <a:xfrm>
            <a:off x="5392710" y="4638786"/>
            <a:ext cx="2031326" cy="1200329"/>
          </a:xfrm>
          <a:prstGeom prst="rect">
            <a:avLst/>
          </a:prstGeom>
          <a:noFill/>
        </p:spPr>
        <p:txBody>
          <a:bodyPr wrap="none" lIns="91440" tIns="45720" rIns="91440" bIns="45720">
            <a:spAutoFit/>
          </a:bodyPr>
          <a:lstStyle/>
          <a:p>
            <a:pPr algn="ctr"/>
            <a:r>
              <a:rPr lang="en-US" sz="7200" b="1" dirty="0">
                <a:ln w="22225">
                  <a:solidFill>
                    <a:schemeClr val="accent2"/>
                  </a:solidFill>
                  <a:prstDash val="solid"/>
                </a:ln>
                <a:solidFill>
                  <a:schemeClr val="accent2">
                    <a:lumMod val="40000"/>
                    <a:lumOff val="60000"/>
                  </a:schemeClr>
                </a:solidFill>
              </a:rPr>
              <a:t>90</a:t>
            </a:r>
            <a:r>
              <a:rPr lang="en-US" sz="7200" b="1" cap="none" spc="0" dirty="0">
                <a:ln w="22225">
                  <a:solidFill>
                    <a:schemeClr val="accent2"/>
                  </a:solidFill>
                  <a:prstDash val="solid"/>
                </a:ln>
                <a:solidFill>
                  <a:schemeClr val="accent2">
                    <a:lumMod val="40000"/>
                    <a:lumOff val="60000"/>
                  </a:schemeClr>
                </a:solidFill>
                <a:effectLst/>
              </a:rPr>
              <a:t>%</a:t>
            </a:r>
          </a:p>
        </p:txBody>
      </p:sp>
    </p:spTree>
    <p:extLst>
      <p:ext uri="{BB962C8B-B14F-4D97-AF65-F5344CB8AC3E}">
        <p14:creationId xmlns:p14="http://schemas.microsoft.com/office/powerpoint/2010/main" val="3072520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6</a:t>
            </a:fld>
            <a:endParaRPr lang="en-US" altLang="en-US" dirty="0"/>
          </a:p>
        </p:txBody>
      </p:sp>
      <p:sp>
        <p:nvSpPr>
          <p:cNvPr id="5" name="Title 1"/>
          <p:cNvSpPr>
            <a:spLocks noGrp="1"/>
          </p:cNvSpPr>
          <p:nvPr>
            <p:ph type="title"/>
          </p:nvPr>
        </p:nvSpPr>
        <p:spPr>
          <a:xfrm>
            <a:off x="228600" y="152400"/>
            <a:ext cx="6629400" cy="1143000"/>
          </a:xfrm>
          <a:noFill/>
        </p:spPr>
        <p:txBody>
          <a:bodyPr/>
          <a:lstStyle/>
          <a:p>
            <a:pPr algn="l"/>
            <a:r>
              <a:rPr lang="en-US" sz="3600" b="1" dirty="0">
                <a:solidFill>
                  <a:srgbClr val="F58466"/>
                </a:solidFill>
                <a:latin typeface="Goudy Old Style" pitchFamily="18" charset="0"/>
              </a:rPr>
              <a:t>Documentation of Screening for SUD/OUD with Validated Tool</a:t>
            </a:r>
          </a:p>
        </p:txBody>
      </p:sp>
      <p:sp>
        <p:nvSpPr>
          <p:cNvPr id="12" name="Rectangle 11"/>
          <p:cNvSpPr/>
          <p:nvPr/>
        </p:nvSpPr>
        <p:spPr>
          <a:xfrm>
            <a:off x="457201" y="3513957"/>
            <a:ext cx="1608134"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L&amp;D</a:t>
            </a:r>
          </a:p>
        </p:txBody>
      </p:sp>
      <p:sp>
        <p:nvSpPr>
          <p:cNvPr id="13" name="Rectangle 12"/>
          <p:cNvSpPr/>
          <p:nvPr/>
        </p:nvSpPr>
        <p:spPr>
          <a:xfrm>
            <a:off x="5563829" y="2950231"/>
            <a:ext cx="2616422" cy="830997"/>
          </a:xfrm>
          <a:prstGeom prst="rect">
            <a:avLst/>
          </a:prstGeom>
          <a:noFill/>
        </p:spPr>
        <p:txBody>
          <a:bodyPr wrap="none" lIns="91440" tIns="45720" rIns="91440" bIns="45720">
            <a:spAutoFit/>
          </a:bodyPr>
          <a:lstStyle/>
          <a:p>
            <a:pPr algn="ctr"/>
            <a:r>
              <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Prenatal</a:t>
            </a:r>
          </a:p>
        </p:txBody>
      </p:sp>
      <p:sp>
        <p:nvSpPr>
          <p:cNvPr id="2" name="TextBox 1"/>
          <p:cNvSpPr txBox="1"/>
          <p:nvPr/>
        </p:nvSpPr>
        <p:spPr>
          <a:xfrm>
            <a:off x="5393597" y="1449739"/>
            <a:ext cx="3750402" cy="1477328"/>
          </a:xfrm>
          <a:prstGeom prst="rect">
            <a:avLst/>
          </a:prstGeom>
          <a:noFill/>
        </p:spPr>
        <p:txBody>
          <a:bodyPr wrap="square" rtlCol="0">
            <a:spAutoFit/>
          </a:bodyPr>
          <a:lstStyle/>
          <a:p>
            <a:r>
              <a:rPr lang="en-US" dirty="0"/>
              <a:t>Random sample of 10 deliveries per month reviewed for documentation of SUD/OUD screening </a:t>
            </a:r>
          </a:p>
          <a:p>
            <a:r>
              <a:rPr lang="en-US" dirty="0"/>
              <a:t>N = </a:t>
            </a:r>
            <a:r>
              <a:rPr lang="en-US" dirty="0" smtClean="0"/>
              <a:t>18,330 </a:t>
            </a:r>
            <a:r>
              <a:rPr lang="en-US" dirty="0"/>
              <a:t>to date</a:t>
            </a:r>
          </a:p>
        </p:txBody>
      </p:sp>
      <p:sp>
        <p:nvSpPr>
          <p:cNvPr id="3" name="TextBox 2"/>
          <p:cNvSpPr txBox="1"/>
          <p:nvPr/>
        </p:nvSpPr>
        <p:spPr>
          <a:xfrm>
            <a:off x="457201" y="4806514"/>
            <a:ext cx="2971800" cy="1754326"/>
          </a:xfrm>
          <a:prstGeom prst="rect">
            <a:avLst/>
          </a:prstGeom>
          <a:noFill/>
        </p:spPr>
        <p:txBody>
          <a:bodyPr wrap="square" rtlCol="0">
            <a:spAutoFit/>
          </a:bodyPr>
          <a:lstStyle/>
          <a:p>
            <a:r>
              <a:rPr lang="en-US" dirty="0"/>
              <a:t>Red =      No screening</a:t>
            </a:r>
          </a:p>
          <a:p>
            <a:r>
              <a:rPr lang="en-US" dirty="0"/>
              <a:t>Yellow =  Screened single question</a:t>
            </a:r>
          </a:p>
          <a:p>
            <a:r>
              <a:rPr lang="en-US" dirty="0"/>
              <a:t>Green=   Screened with validated  	 SUD/OUD screening tool</a:t>
            </a:r>
          </a:p>
        </p:txBody>
      </p:sp>
      <p:sp>
        <p:nvSpPr>
          <p:cNvPr id="11" name="Rectangle 10"/>
          <p:cNvSpPr/>
          <p:nvPr/>
        </p:nvSpPr>
        <p:spPr>
          <a:xfrm>
            <a:off x="7844692" y="4965471"/>
            <a:ext cx="1299307" cy="523220"/>
          </a:xfrm>
          <a:prstGeom prst="rect">
            <a:avLst/>
          </a:prstGeom>
          <a:noFill/>
        </p:spPr>
        <p:txBody>
          <a:bodyPr wrap="square" lIns="91440" tIns="45720" rIns="91440" bIns="45720">
            <a:spAutoFit/>
          </a:bodyPr>
          <a:lstStyle/>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33.0</a:t>
            </a: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Rectangle 6"/>
          <p:cNvSpPr/>
          <p:nvPr/>
        </p:nvSpPr>
        <p:spPr>
          <a:xfrm>
            <a:off x="4060358" y="1685016"/>
            <a:ext cx="1204177" cy="523220"/>
          </a:xfrm>
          <a:prstGeom prst="rect">
            <a:avLst/>
          </a:prstGeom>
          <a:noFill/>
        </p:spPr>
        <p:txBody>
          <a:bodyPr wrap="none" lIns="91440" tIns="45720" rIns="91440" bIns="45720">
            <a:spAutoFit/>
          </a:bodyPr>
          <a:lstStyle/>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85.4</a:t>
            </a: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4" name="TextBox 13"/>
          <p:cNvSpPr txBox="1"/>
          <p:nvPr/>
        </p:nvSpPr>
        <p:spPr>
          <a:xfrm>
            <a:off x="6566250" y="6303602"/>
            <a:ext cx="1405095"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GOAL: ≥ 50%</a:t>
            </a:r>
          </a:p>
        </p:txBody>
      </p:sp>
      <p:pic>
        <p:nvPicPr>
          <p:cNvPr id="10" name="Picture 9"/>
          <p:cNvPicPr>
            <a:picLocks noChangeAspect="1"/>
          </p:cNvPicPr>
          <p:nvPr/>
        </p:nvPicPr>
        <p:blipFill>
          <a:blip r:embed="rId3"/>
          <a:stretch>
            <a:fillRect/>
          </a:stretch>
        </p:blipFill>
        <p:spPr>
          <a:xfrm>
            <a:off x="378847" y="1477171"/>
            <a:ext cx="3435735" cy="2010430"/>
          </a:xfrm>
          <a:prstGeom prst="rect">
            <a:avLst/>
          </a:prstGeom>
        </p:spPr>
      </p:pic>
      <p:pic>
        <p:nvPicPr>
          <p:cNvPr id="15" name="Picture 14"/>
          <p:cNvPicPr>
            <a:picLocks noChangeAspect="1"/>
          </p:cNvPicPr>
          <p:nvPr/>
        </p:nvPicPr>
        <p:blipFill>
          <a:blip r:embed="rId4"/>
          <a:stretch>
            <a:fillRect/>
          </a:stretch>
        </p:blipFill>
        <p:spPr>
          <a:xfrm>
            <a:off x="4128587" y="3948469"/>
            <a:ext cx="3749632" cy="2199757"/>
          </a:xfrm>
          <a:prstGeom prst="rect">
            <a:avLst/>
          </a:prstGeom>
        </p:spPr>
      </p:pic>
    </p:spTree>
    <p:extLst>
      <p:ext uri="{BB962C8B-B14F-4D97-AF65-F5344CB8AC3E}">
        <p14:creationId xmlns:p14="http://schemas.microsoft.com/office/powerpoint/2010/main" val="679067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7</a:t>
            </a:fld>
            <a:endParaRPr lang="en-US" altLang="en-US" dirty="0"/>
          </a:p>
        </p:txBody>
      </p:sp>
      <p:sp>
        <p:nvSpPr>
          <p:cNvPr id="5" name="Title 1"/>
          <p:cNvSpPr>
            <a:spLocks noGrp="1"/>
          </p:cNvSpPr>
          <p:nvPr>
            <p:ph type="title"/>
          </p:nvPr>
        </p:nvSpPr>
        <p:spPr>
          <a:xfrm>
            <a:off x="228600" y="152400"/>
            <a:ext cx="6477000" cy="1143000"/>
          </a:xfrm>
        </p:spPr>
        <p:txBody>
          <a:bodyPr/>
          <a:lstStyle/>
          <a:p>
            <a:pPr algn="l"/>
            <a:r>
              <a:rPr lang="en-US" sz="3600" b="1" dirty="0">
                <a:solidFill>
                  <a:srgbClr val="F58466"/>
                </a:solidFill>
                <a:latin typeface="Goudy Old Style" pitchFamily="18" charset="0"/>
              </a:rPr>
              <a:t>Women with OUD on MAT by Delivery Discharge</a:t>
            </a:r>
          </a:p>
        </p:txBody>
      </p:sp>
      <p:sp>
        <p:nvSpPr>
          <p:cNvPr id="9" name="TextBox 8"/>
          <p:cNvSpPr txBox="1"/>
          <p:nvPr/>
        </p:nvSpPr>
        <p:spPr>
          <a:xfrm>
            <a:off x="2705100" y="6308099"/>
            <a:ext cx="3733800" cy="461665"/>
          </a:xfrm>
          <a:prstGeom prst="rect">
            <a:avLst/>
          </a:prstGeom>
          <a:noFill/>
        </p:spPr>
        <p:txBody>
          <a:bodyPr wrap="square" rtlCol="0">
            <a:spAutoFit/>
          </a:bodyPr>
          <a:lstStyle/>
          <a:p>
            <a:r>
              <a:rPr lang="en-US" sz="2400" b="1" dirty="0">
                <a:solidFill>
                  <a:srgbClr val="004990"/>
                </a:solidFill>
              </a:rPr>
              <a:t>Goal = ≥ 70%</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20882354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ular Callout 2"/>
          <p:cNvSpPr/>
          <p:nvPr/>
        </p:nvSpPr>
        <p:spPr>
          <a:xfrm>
            <a:off x="5943600" y="1143000"/>
            <a:ext cx="3048000" cy="1446193"/>
          </a:xfrm>
          <a:prstGeom prst="wedgeRectCallout">
            <a:avLst>
              <a:gd name="adj1" fmla="val 33341"/>
              <a:gd name="adj2" fmla="val 81142"/>
            </a:avLst>
          </a:prstGeom>
          <a:solidFill>
            <a:schemeClr val="accent6">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Need all teams to push to assess readiness for  MAT and achieve % on MAT before delivery discharge above 70%. We are almost there!!!</a:t>
            </a:r>
            <a:endParaRPr lang="en-US" dirty="0">
              <a:solidFill>
                <a:schemeClr val="tx1"/>
              </a:solidFill>
            </a:endParaRPr>
          </a:p>
        </p:txBody>
      </p:sp>
    </p:spTree>
    <p:extLst>
      <p:ext uri="{BB962C8B-B14F-4D97-AF65-F5344CB8AC3E}">
        <p14:creationId xmlns:p14="http://schemas.microsoft.com/office/powerpoint/2010/main" val="974953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8</a:t>
            </a:fld>
            <a:endParaRPr lang="en-US" altLang="en-US" dirty="0"/>
          </a:p>
        </p:txBody>
      </p:sp>
      <p:sp>
        <p:nvSpPr>
          <p:cNvPr id="5" name="Title 1"/>
          <p:cNvSpPr>
            <a:spLocks noGrp="1"/>
          </p:cNvSpPr>
          <p:nvPr>
            <p:ph type="title"/>
          </p:nvPr>
        </p:nvSpPr>
        <p:spPr>
          <a:xfrm>
            <a:off x="228600" y="304800"/>
            <a:ext cx="7543800" cy="1143000"/>
          </a:xfrm>
        </p:spPr>
        <p:txBody>
          <a:bodyPr/>
          <a:lstStyle/>
          <a:p>
            <a:pPr algn="l"/>
            <a:r>
              <a:rPr lang="en-US" sz="3600" b="1" dirty="0">
                <a:solidFill>
                  <a:srgbClr val="F58466"/>
                </a:solidFill>
                <a:latin typeface="Goudy Old Style" pitchFamily="18" charset="0"/>
              </a:rPr>
              <a:t>Women with OUD at Delivery Connected to Recovery Treatment</a:t>
            </a:r>
          </a:p>
        </p:txBody>
      </p:sp>
      <p:sp>
        <p:nvSpPr>
          <p:cNvPr id="7" name="TextBox 6"/>
          <p:cNvSpPr txBox="1"/>
          <p:nvPr/>
        </p:nvSpPr>
        <p:spPr>
          <a:xfrm>
            <a:off x="2857500" y="6400800"/>
            <a:ext cx="4991100" cy="461665"/>
          </a:xfrm>
          <a:prstGeom prst="rect">
            <a:avLst/>
          </a:prstGeom>
          <a:noFill/>
        </p:spPr>
        <p:txBody>
          <a:bodyPr wrap="square" rtlCol="0">
            <a:spAutoFit/>
          </a:bodyPr>
          <a:lstStyle/>
          <a:p>
            <a:r>
              <a:rPr lang="en-US" sz="2400" b="1" dirty="0">
                <a:solidFill>
                  <a:srgbClr val="004990"/>
                </a:solidFill>
              </a:rPr>
              <a:t>Goal ≥ 70%</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6381442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Explosion 1 1"/>
          <p:cNvSpPr/>
          <p:nvPr/>
        </p:nvSpPr>
        <p:spPr>
          <a:xfrm>
            <a:off x="6858000" y="3352800"/>
            <a:ext cx="2057400" cy="1676400"/>
          </a:xfrm>
          <a:prstGeom prst="irregularSeal1">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Almost there!</a:t>
            </a:r>
            <a:endParaRPr lang="en-US" sz="2000" dirty="0">
              <a:solidFill>
                <a:schemeClr val="tx1"/>
              </a:solidFill>
            </a:endParaRPr>
          </a:p>
        </p:txBody>
      </p:sp>
    </p:spTree>
    <p:extLst>
      <p:ext uri="{BB962C8B-B14F-4D97-AF65-F5344CB8AC3E}">
        <p14:creationId xmlns:p14="http://schemas.microsoft.com/office/powerpoint/2010/main" val="3270444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9</a:t>
            </a:fld>
            <a:endParaRPr lang="en-US" altLang="en-US" dirty="0"/>
          </a:p>
        </p:txBody>
      </p:sp>
      <p:sp>
        <p:nvSpPr>
          <p:cNvPr id="5" name="Title 1"/>
          <p:cNvSpPr>
            <a:spLocks noGrp="1"/>
          </p:cNvSpPr>
          <p:nvPr>
            <p:ph type="title"/>
          </p:nvPr>
        </p:nvSpPr>
        <p:spPr>
          <a:xfrm>
            <a:off x="228600" y="169862"/>
            <a:ext cx="6477000" cy="1143000"/>
          </a:xfrm>
        </p:spPr>
        <p:txBody>
          <a:bodyPr/>
          <a:lstStyle/>
          <a:p>
            <a:pPr algn="l"/>
            <a:r>
              <a:rPr lang="en-US" sz="3600" b="1" dirty="0">
                <a:solidFill>
                  <a:srgbClr val="F58466"/>
                </a:solidFill>
                <a:latin typeface="Goudy Old Style" pitchFamily="18" charset="0"/>
              </a:rPr>
              <a:t>Narcan Counseling &amp; Documentation</a:t>
            </a:r>
          </a:p>
        </p:txBody>
      </p:sp>
      <p:sp>
        <p:nvSpPr>
          <p:cNvPr id="8" name="TextBox 7"/>
          <p:cNvSpPr txBox="1"/>
          <p:nvPr/>
        </p:nvSpPr>
        <p:spPr>
          <a:xfrm>
            <a:off x="1352550" y="6268323"/>
            <a:ext cx="6438900" cy="461665"/>
          </a:xfrm>
          <a:prstGeom prst="rect">
            <a:avLst/>
          </a:prstGeom>
          <a:noFill/>
        </p:spPr>
        <p:txBody>
          <a:bodyPr wrap="square" rtlCol="0">
            <a:spAutoFit/>
          </a:bodyPr>
          <a:lstStyle/>
          <a:p>
            <a:pPr algn="ctr"/>
            <a:r>
              <a:rPr lang="en-US" sz="2400" b="1" dirty="0"/>
              <a:t>Goal ≥ </a:t>
            </a:r>
            <a:r>
              <a:rPr lang="en-US" sz="2400" b="1" dirty="0">
                <a:sym typeface="Wingdings" panose="05000000000000000000" pitchFamily="2" charset="2"/>
              </a:rPr>
              <a:t>60%</a:t>
            </a:r>
            <a:endParaRPr lang="en-US" sz="2400"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7264885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5-Point Star 2"/>
          <p:cNvSpPr/>
          <p:nvPr/>
        </p:nvSpPr>
        <p:spPr>
          <a:xfrm>
            <a:off x="4038600" y="483340"/>
            <a:ext cx="2895600" cy="2390881"/>
          </a:xfrm>
          <a:prstGeom prst="star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Keep up the hard work!</a:t>
            </a:r>
            <a:endParaRPr lang="en-US" dirty="0"/>
          </a:p>
        </p:txBody>
      </p:sp>
    </p:spTree>
    <p:extLst>
      <p:ext uri="{BB962C8B-B14F-4D97-AF65-F5344CB8AC3E}">
        <p14:creationId xmlns:p14="http://schemas.microsoft.com/office/powerpoint/2010/main" val="2814626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 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AHC PPT Template">
  <a:themeElements>
    <a:clrScheme name="AHC">
      <a:dk1>
        <a:srgbClr val="000000"/>
      </a:dk1>
      <a:lt1>
        <a:srgbClr val="FFFFFF"/>
      </a:lt1>
      <a:dk2>
        <a:srgbClr val="4C4D4C"/>
      </a:dk2>
      <a:lt2>
        <a:srgbClr val="FFFFFE"/>
      </a:lt2>
      <a:accent1>
        <a:srgbClr val="66528E"/>
      </a:accent1>
      <a:accent2>
        <a:srgbClr val="1D1B5B"/>
      </a:accent2>
      <a:accent3>
        <a:srgbClr val="C1CF23"/>
      </a:accent3>
      <a:accent4>
        <a:srgbClr val="435E9B"/>
      </a:accent4>
      <a:accent5>
        <a:srgbClr val="790A24"/>
      </a:accent5>
      <a:accent6>
        <a:srgbClr val="479DB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71782</TotalTime>
  <Words>1799</Words>
  <Application>Microsoft Office PowerPoint</Application>
  <PresentationFormat>On-screen Show (4:3)</PresentationFormat>
  <Paragraphs>226</Paragraphs>
  <Slides>27</Slides>
  <Notes>20</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27</vt:i4>
      </vt:variant>
    </vt:vector>
  </HeadingPairs>
  <TitlesOfParts>
    <vt:vector size="43" baseType="lpstr">
      <vt:lpstr>ＭＳ Ｐゴシック</vt:lpstr>
      <vt:lpstr>ＭＳ Ｐゴシック</vt:lpstr>
      <vt:lpstr>Arial</vt:lpstr>
      <vt:lpstr>Calibri</vt:lpstr>
      <vt:lpstr>Courier New</vt:lpstr>
      <vt:lpstr>Goudy Old Style</vt:lpstr>
      <vt:lpstr>PT Sans</vt:lpstr>
      <vt:lpstr>Wingdings</vt:lpstr>
      <vt:lpstr>Wingdings 2</vt:lpstr>
      <vt:lpstr>Office Theme</vt:lpstr>
      <vt:lpstr>Power point</vt:lpstr>
      <vt:lpstr>Main Page/Transition Page</vt:lpstr>
      <vt:lpstr>Content Pages</vt:lpstr>
      <vt:lpstr>4_AHC PPT Template</vt:lpstr>
      <vt:lpstr>1_Main Page/Transition Page</vt:lpstr>
      <vt:lpstr>1_Content Pages</vt:lpstr>
      <vt:lpstr>Strategies to Cross the MNO-OB Finish Line</vt:lpstr>
      <vt:lpstr>Overview</vt:lpstr>
      <vt:lpstr>PowerPoint Presentation</vt:lpstr>
      <vt:lpstr>Crossing the finish line with MNO-OB</vt:lpstr>
      <vt:lpstr>Making Systems Change Happen</vt:lpstr>
      <vt:lpstr>Documentation of Screening for SUD/OUD with Validated Tool</vt:lpstr>
      <vt:lpstr>Women with OUD on MAT by Delivery Discharge</vt:lpstr>
      <vt:lpstr>Women with OUD at Delivery Connected to Recovery Treatment</vt:lpstr>
      <vt:lpstr>Narcan Counseling &amp; Documentation</vt:lpstr>
      <vt:lpstr>PowerPoint Presentation</vt:lpstr>
      <vt:lpstr>PowerPoint Presentation</vt:lpstr>
      <vt:lpstr>Optimal OUD Care</vt:lpstr>
      <vt:lpstr>Call to action for Narcan</vt:lpstr>
      <vt:lpstr>L&amp;D-OUD Order Set</vt:lpstr>
      <vt:lpstr>Engage your Pharmacy to optimize Narcan prescribing </vt:lpstr>
      <vt:lpstr>NARCAN Tools &amp; Resources for Teams</vt:lpstr>
      <vt:lpstr>MNO-OB Discussion</vt:lpstr>
      <vt:lpstr>Together we can achieve  MNO Success</vt:lpstr>
      <vt:lpstr>Upcoming MNO-OB Teams Calls</vt:lpstr>
      <vt:lpstr>MNO-OB 2020 Timeline</vt:lpstr>
      <vt:lpstr>Promoting vaginal birth (PVB)</vt:lpstr>
      <vt:lpstr>PowerPoint Presentation</vt:lpstr>
      <vt:lpstr>PVB Timeline</vt:lpstr>
      <vt:lpstr>Birth Equity</vt:lpstr>
      <vt:lpstr>PowerPoint Presentation</vt:lpstr>
      <vt:lpstr>Save the date!</vt:lpstr>
      <vt:lpstr>PowerPoint Presentation</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Daniel Weiss</cp:lastModifiedBy>
  <cp:revision>2082</cp:revision>
  <cp:lastPrinted>2018-07-12T17:33:39Z</cp:lastPrinted>
  <dcterms:created xsi:type="dcterms:W3CDTF">2013-06-07T18:46:59Z</dcterms:created>
  <dcterms:modified xsi:type="dcterms:W3CDTF">2020-07-27T15:26:00Z</dcterms:modified>
</cp:coreProperties>
</file>