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152" r:id="rId4"/>
    <p:sldMasterId id="2147484154" r:id="rId5"/>
    <p:sldMasterId id="2147484164" r:id="rId6"/>
    <p:sldMasterId id="2147484166" r:id="rId7"/>
    <p:sldMasterId id="2147484168" r:id="rId8"/>
    <p:sldMasterId id="2147484180" r:id="rId9"/>
    <p:sldMasterId id="2147484192" r:id="rId10"/>
    <p:sldMasterId id="2147484204" r:id="rId11"/>
  </p:sldMasterIdLst>
  <p:notesMasterIdLst>
    <p:notesMasterId r:id="rId67"/>
  </p:notesMasterIdLst>
  <p:handoutMasterIdLst>
    <p:handoutMasterId r:id="rId68"/>
  </p:handoutMasterIdLst>
  <p:sldIdLst>
    <p:sldId id="1450" r:id="rId12"/>
    <p:sldId id="1451" r:id="rId13"/>
    <p:sldId id="1863" r:id="rId14"/>
    <p:sldId id="1919" r:id="rId15"/>
    <p:sldId id="1920" r:id="rId16"/>
    <p:sldId id="1921" r:id="rId17"/>
    <p:sldId id="1922" r:id="rId18"/>
    <p:sldId id="1923" r:id="rId19"/>
    <p:sldId id="1924" r:id="rId20"/>
    <p:sldId id="1925" r:id="rId21"/>
    <p:sldId id="1869" r:id="rId22"/>
    <p:sldId id="1881" r:id="rId23"/>
    <p:sldId id="1841" r:id="rId24"/>
    <p:sldId id="1842" r:id="rId25"/>
    <p:sldId id="1843" r:id="rId26"/>
    <p:sldId id="1844" r:id="rId27"/>
    <p:sldId id="1882" r:id="rId28"/>
    <p:sldId id="1862" r:id="rId29"/>
    <p:sldId id="1903" r:id="rId30"/>
    <p:sldId id="1902" r:id="rId31"/>
    <p:sldId id="1904" r:id="rId32"/>
    <p:sldId id="1911" r:id="rId33"/>
    <p:sldId id="1912" r:id="rId34"/>
    <p:sldId id="1913" r:id="rId35"/>
    <p:sldId id="1915" r:id="rId36"/>
    <p:sldId id="1900" r:id="rId37"/>
    <p:sldId id="1916" r:id="rId38"/>
    <p:sldId id="1917" r:id="rId39"/>
    <p:sldId id="1918" r:id="rId40"/>
    <p:sldId id="1938" r:id="rId41"/>
    <p:sldId id="1899" r:id="rId42"/>
    <p:sldId id="1853" r:id="rId43"/>
    <p:sldId id="1856" r:id="rId44"/>
    <p:sldId id="1879" r:id="rId45"/>
    <p:sldId id="1937" r:id="rId46"/>
    <p:sldId id="1812" r:id="rId47"/>
    <p:sldId id="1935" r:id="rId48"/>
    <p:sldId id="1936" r:id="rId49"/>
    <p:sldId id="1905" r:id="rId50"/>
    <p:sldId id="1871" r:id="rId51"/>
    <p:sldId id="1906" r:id="rId52"/>
    <p:sldId id="1907" r:id="rId53"/>
    <p:sldId id="1908" r:id="rId54"/>
    <p:sldId id="1909" r:id="rId55"/>
    <p:sldId id="1910" r:id="rId56"/>
    <p:sldId id="1707" r:id="rId57"/>
    <p:sldId id="1926" r:id="rId58"/>
    <p:sldId id="1927" r:id="rId59"/>
    <p:sldId id="1928" r:id="rId60"/>
    <p:sldId id="1929" r:id="rId61"/>
    <p:sldId id="1930" r:id="rId62"/>
    <p:sldId id="1931" r:id="rId63"/>
    <p:sldId id="1932" r:id="rId64"/>
    <p:sldId id="1933" r:id="rId65"/>
    <p:sldId id="1934" r:id="rId6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cmAuthor id="2" name="Weiss, Daniel" initials="WD" lastIdx="11"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5D9F"/>
    <a:srgbClr val="004990"/>
    <a:srgbClr val="F58466"/>
    <a:srgbClr val="FFFF21"/>
    <a:srgbClr val="FFFFAF"/>
    <a:srgbClr val="F79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F5360-4A13-4BE1-9B6B-E7130D79301C}" v="1" dt="2020-07-20T17:33:48.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57" autoAdjust="0"/>
    <p:restoredTop sz="84347" autoAdjust="0"/>
  </p:normalViewPr>
  <p:slideViewPr>
    <p:cSldViewPr>
      <p:cViewPr varScale="1">
        <p:scale>
          <a:sx n="58" d="100"/>
          <a:sy n="58" d="100"/>
        </p:scale>
        <p:origin x="1332"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388"/>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enhnet\shared\Nurse_OBS\FR1USER\Borders\ILPQC\Neonatal\NEONATAL%20CALLS\MNO-Neonatal%20Teams%20Call%20(Old%20MNO%20Workgroup%20Call)\September%202020%20MNO-Neo%20Call\MNO-Neo%20REDCap%20Data_9.15.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nhnet\shared\Nurse_OBS\FR1USER\Borders\ILPQC\Neonatal\NEONATAL%20CALLS\MNO-Neonatal%20Teams%20Call%20(Old%20MNO%20Workgroup%20Call)\September%202020%20MNO-Neo%20Call\MNO-Neo%20REDCap%20Data_9.15.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nhnet\shared\Nurse_OBS\FR1USER\Borders\ILPQC\Neonatal\NEONATAL%20CALLS\MNO-Neonatal%20Teams%20Call%20(Old%20MNO%20Workgroup%20Call)\September%202020%20MNO-Neo%20Call\MNO-Neo%20REDCap%20Data_9.15.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15'!$B$1</c:f>
              <c:strCache>
                <c:ptCount val="1"/>
                <c:pt idx="0">
                  <c:v>% of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6E-4EC0-8E10-F705A883503B}"/>
                </c:ext>
              </c:extLst>
            </c:dLbl>
            <c:dLbl>
              <c:idx val="1"/>
              <c:layout>
                <c:manualLayout>
                  <c:x val="-2.5974025974026042E-2"/>
                  <c:y val="-4.778971921470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6E-4EC0-8E10-F705A883503B}"/>
                </c:ext>
              </c:extLst>
            </c:dLbl>
            <c:dLbl>
              <c:idx val="2"/>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6E-4EC0-8E10-F705A883503B}"/>
                </c:ext>
              </c:extLst>
            </c:dLbl>
            <c:dLbl>
              <c:idx val="3"/>
              <c:layout>
                <c:manualLayout>
                  <c:x val="-3.1168831168831169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6E-4EC0-8E10-F705A883503B}"/>
                </c:ext>
              </c:extLst>
            </c:dLbl>
            <c:dLbl>
              <c:idx val="4"/>
              <c:layout>
                <c:manualLayout>
                  <c:x val="-2.9437229437229644E-2"/>
                  <c:y val="-5.7347663057644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6E-4EC0-8E10-F705A883503B}"/>
                </c:ext>
              </c:extLst>
            </c:dLbl>
            <c:dLbl>
              <c:idx val="5"/>
              <c:layout>
                <c:manualLayout>
                  <c:x val="-3.1168831168831037E-2"/>
                  <c:y val="-7.3277569462544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6E-4EC0-8E10-F705A883503B}"/>
                </c:ext>
              </c:extLst>
            </c:dLbl>
            <c:dLbl>
              <c:idx val="6"/>
              <c:layout>
                <c:manualLayout>
                  <c:x val="-3.0973451327433843E-2"/>
                  <c:y val="-2.9990619076041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6E-4EC0-8E10-F705A883503B}"/>
                </c:ext>
              </c:extLst>
            </c:dLbl>
            <c:dLbl>
              <c:idx val="7"/>
              <c:layout>
                <c:manualLayout>
                  <c:x val="-2.6548672566371754E-2"/>
                  <c:y val="-3.4989055588714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6E-4EC0-8E10-F705A883503B}"/>
                </c:ext>
              </c:extLst>
            </c:dLbl>
            <c:dLbl>
              <c:idx val="8"/>
              <c:layout>
                <c:manualLayout>
                  <c:x val="-1.7699115044247905E-2"/>
                  <c:y val="-3.7488273845051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6E-4EC0-8E10-F705A883503B}"/>
                </c:ext>
              </c:extLst>
            </c:dLbl>
            <c:dLbl>
              <c:idx val="9"/>
              <c:layout>
                <c:manualLayout>
                  <c:x val="-2.6548672566371806E-2"/>
                  <c:y val="-2.7491400819704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6E-4EC0-8E10-F705A883503B}"/>
                </c:ext>
              </c:extLst>
            </c:dLbl>
            <c:dLbl>
              <c:idx val="11"/>
              <c:layout>
                <c:manualLayout>
                  <c:x val="-1.7699115044247787E-2"/>
                  <c:y val="-2.749140081970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6E-4EC0-8E10-F705A883503B}"/>
                </c:ext>
              </c:extLst>
            </c:dLbl>
            <c:dLbl>
              <c:idx val="12"/>
              <c:layout>
                <c:manualLayout>
                  <c:x val="-1.9174041297935228E-2"/>
                  <c:y val="-2.4992182563367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6E-4EC0-8E10-F705A883503B}"/>
                </c:ext>
              </c:extLst>
            </c:dLbl>
            <c:dLbl>
              <c:idx val="13"/>
              <c:layout>
                <c:manualLayout>
                  <c:x val="-2.2123893805309741E-2"/>
                  <c:y val="3.7488273845051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6E-4EC0-8E10-F705A883503B}"/>
                </c:ext>
              </c:extLst>
            </c:dLbl>
            <c:dLbl>
              <c:idx val="14"/>
              <c:layout>
                <c:manualLayout>
                  <c:x val="-1.6224188790560479E-2"/>
                  <c:y val="-2.7491400819704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6E-4EC0-8E10-F705A883503B}"/>
                </c:ext>
              </c:extLst>
            </c:dLbl>
            <c:dLbl>
              <c:idx val="16"/>
              <c:layout>
                <c:manualLayout>
                  <c:x val="-2.8023598820059212E-2"/>
                  <c:y val="-4.2486710357724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C6E-4EC0-8E10-F705A883503B}"/>
                </c:ext>
              </c:extLst>
            </c:dLbl>
            <c:dLbl>
              <c:idx val="17"/>
              <c:layout>
                <c:manualLayout>
                  <c:x val="-1.3274336283186057E-2"/>
                  <c:y val="-4.4985928614061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C6E-4EC0-8E10-F705A883503B}"/>
                </c:ext>
              </c:extLst>
            </c:dLbl>
            <c:dLbl>
              <c:idx val="18"/>
              <c:layout>
                <c:manualLayout>
                  <c:x val="-7.3746312684365781E-3"/>
                  <c:y val="-4.7485146870398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C6E-4EC0-8E10-F705A883503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15'!$A$2:$A$27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15'!$B$2:$B$27</c:f>
              <c:numCache>
                <c:formatCode>0%</c:formatCode>
                <c:ptCount val="26"/>
                <c:pt idx="0">
                  <c:v>0.59119999999999995</c:v>
                </c:pt>
                <c:pt idx="1">
                  <c:v>0.53569999999999995</c:v>
                </c:pt>
                <c:pt idx="2">
                  <c:v>0.69810000000000005</c:v>
                </c:pt>
                <c:pt idx="3">
                  <c:v>0.75680000000000003</c:v>
                </c:pt>
                <c:pt idx="4">
                  <c:v>0.70269999999999999</c:v>
                </c:pt>
                <c:pt idx="5">
                  <c:v>0.53120000000000001</c:v>
                </c:pt>
                <c:pt idx="6">
                  <c:v>0.53569999999999995</c:v>
                </c:pt>
                <c:pt idx="7">
                  <c:v>0.56759999999999999</c:v>
                </c:pt>
                <c:pt idx="8">
                  <c:v>0.58330000000000004</c:v>
                </c:pt>
                <c:pt idx="9">
                  <c:v>0.6</c:v>
                </c:pt>
                <c:pt idx="10">
                  <c:v>0.67700000000000005</c:v>
                </c:pt>
                <c:pt idx="11">
                  <c:v>0.6</c:v>
                </c:pt>
                <c:pt idx="12">
                  <c:v>0.58819999999999995</c:v>
                </c:pt>
                <c:pt idx="13">
                  <c:v>0.66669999999999996</c:v>
                </c:pt>
                <c:pt idx="14">
                  <c:v>0.59379999999999999</c:v>
                </c:pt>
                <c:pt idx="15">
                  <c:v>0.68420000000000003</c:v>
                </c:pt>
                <c:pt idx="16">
                  <c:v>0.76</c:v>
                </c:pt>
                <c:pt idx="17">
                  <c:v>0.78380000000000005</c:v>
                </c:pt>
                <c:pt idx="18">
                  <c:v>0.78120000000000001</c:v>
                </c:pt>
                <c:pt idx="19">
                  <c:v>0.625</c:v>
                </c:pt>
                <c:pt idx="20">
                  <c:v>0.8</c:v>
                </c:pt>
                <c:pt idx="21">
                  <c:v>0.64</c:v>
                </c:pt>
                <c:pt idx="22">
                  <c:v>0.68180000000000007</c:v>
                </c:pt>
                <c:pt idx="23">
                  <c:v>0.36359999999999998</c:v>
                </c:pt>
                <c:pt idx="24">
                  <c:v>0.8125</c:v>
                </c:pt>
                <c:pt idx="25">
                  <c:v>0.8095</c:v>
                </c:pt>
              </c:numCache>
            </c:numRef>
          </c:val>
          <c:smooth val="0"/>
          <c:extLst>
            <c:ext xmlns:c16="http://schemas.microsoft.com/office/drawing/2014/chart" uri="{C3380CC4-5D6E-409C-BE32-E72D297353CC}">
              <c16:uniqueId val="{00000011-3C6E-4EC0-8E10-F705A883503B}"/>
            </c:ext>
          </c:extLst>
        </c:ser>
        <c:ser>
          <c:idx val="1"/>
          <c:order val="1"/>
          <c:tx>
            <c:strRef>
              <c:f>'Report 15'!$C$1</c:f>
              <c:strCache>
                <c:ptCount val="1"/>
                <c:pt idx="0">
                  <c:v>Goal</c:v>
                </c:pt>
              </c:strCache>
            </c:strRef>
          </c:tx>
          <c:spPr>
            <a:ln>
              <a:solidFill>
                <a:srgbClr val="FF0000"/>
              </a:solidFill>
              <a:prstDash val="sysDash"/>
            </a:ln>
          </c:spPr>
          <c:marker>
            <c:symbol val="none"/>
          </c:marker>
          <c:cat>
            <c:strRef>
              <c:f>'Report 15'!$A$2:$A$27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15'!$C$2:$C$27</c:f>
              <c:numCache>
                <c:formatCode>0%</c:formatCode>
                <c:ptCount val="26"/>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numCache>
            </c:numRef>
          </c:val>
          <c:smooth val="0"/>
          <c:extLst>
            <c:ext xmlns:c16="http://schemas.microsoft.com/office/drawing/2014/chart" uri="{C3380CC4-5D6E-409C-BE32-E72D297353CC}">
              <c16:uniqueId val="{00000012-3C6E-4EC0-8E10-F705A883503B}"/>
            </c:ext>
          </c:extLst>
        </c:ser>
        <c:dLbls>
          <c:showLegendKey val="0"/>
          <c:showVal val="0"/>
          <c:showCatName val="0"/>
          <c:showSerName val="0"/>
          <c:showPercent val="0"/>
          <c:showBubbleSize val="0"/>
        </c:dLbls>
        <c:marker val="1"/>
        <c:smooth val="0"/>
        <c:axId val="95324416"/>
        <c:axId val="95350784"/>
      </c:lineChart>
      <c:catAx>
        <c:axId val="95324416"/>
        <c:scaling>
          <c:orientation val="minMax"/>
        </c:scaling>
        <c:delete val="0"/>
        <c:axPos val="b"/>
        <c:numFmt formatCode="General" sourceLinked="0"/>
        <c:majorTickMark val="out"/>
        <c:minorTickMark val="none"/>
        <c:tickLblPos val="nextTo"/>
        <c:crossAx val="95350784"/>
        <c:crosses val="autoZero"/>
        <c:auto val="1"/>
        <c:lblAlgn val="ctr"/>
        <c:lblOffset val="100"/>
        <c:noMultiLvlLbl val="0"/>
      </c:catAx>
      <c:valAx>
        <c:axId val="95350784"/>
        <c:scaling>
          <c:orientation val="minMax"/>
          <c:max val="1"/>
          <c:min val="0"/>
        </c:scaling>
        <c:delete val="0"/>
        <c:axPos val="l"/>
        <c:numFmt formatCode="0%" sourceLinked="1"/>
        <c:majorTickMark val="out"/>
        <c:minorTickMark val="none"/>
        <c:tickLblPos val="nextTo"/>
        <c:crossAx val="95324416"/>
        <c:crosses val="autoZero"/>
        <c:crossBetween val="between"/>
      </c:valAx>
    </c:plotArea>
    <c:legend>
      <c:legendPos val="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16'!$B$1</c:f>
              <c:strCache>
                <c:ptCount val="1"/>
                <c:pt idx="0">
                  <c:v>% of all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12-4F7A-A29D-7811C2D3593E}"/>
                </c:ext>
              </c:extLst>
            </c:dLbl>
            <c:dLbl>
              <c:idx val="1"/>
              <c:layout>
                <c:manualLayout>
                  <c:x val="-2.7705627705627813E-2"/>
                  <c:y val="-3.1859812809802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12-4F7A-A29D-7811C2D3593E}"/>
                </c:ext>
              </c:extLst>
            </c:dLbl>
            <c:dLbl>
              <c:idx val="2"/>
              <c:layout>
                <c:manualLayout>
                  <c:x val="-3.1168831168831169E-2"/>
                  <c:y val="-3.8231775371762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12-4F7A-A29D-7811C2D3593E}"/>
                </c:ext>
              </c:extLst>
            </c:dLbl>
            <c:dLbl>
              <c:idx val="3"/>
              <c:layout>
                <c:manualLayout>
                  <c:x val="-2.4557602022390792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12-4F7A-A29D-7811C2D3593E}"/>
                </c:ext>
              </c:extLst>
            </c:dLbl>
            <c:dLbl>
              <c:idx val="4"/>
              <c:layout>
                <c:manualLayout>
                  <c:x val="-2.3113037197544151E-2"/>
                  <c:y val="-3.463202518811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12-4F7A-A29D-7811C2D3593E}"/>
                </c:ext>
              </c:extLst>
            </c:dLbl>
            <c:dLbl>
              <c:idx val="5"/>
              <c:layout>
                <c:manualLayout>
                  <c:x val="-1.3001083423618645E-2"/>
                  <c:y val="-2.7705620150493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12-4F7A-A29D-7811C2D3593E}"/>
                </c:ext>
              </c:extLst>
            </c:dLbl>
            <c:dLbl>
              <c:idx val="6"/>
              <c:layout>
                <c:manualLayout>
                  <c:x val="-2.0223907547851309E-2"/>
                  <c:y val="-3.463202518811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12-4F7A-A29D-7811C2D3593E}"/>
                </c:ext>
              </c:extLst>
            </c:dLbl>
            <c:dLbl>
              <c:idx val="7"/>
              <c:layout>
                <c:manualLayout>
                  <c:x val="-1.3001083423618645E-2"/>
                  <c:y val="-3.0014421829701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12-4F7A-A29D-7811C2D3593E}"/>
                </c:ext>
              </c:extLst>
            </c:dLbl>
            <c:dLbl>
              <c:idx val="8"/>
              <c:layout>
                <c:manualLayout>
                  <c:x val="-1.5890213073311666E-2"/>
                  <c:y val="-2.3088016792078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12-4F7A-A29D-7811C2D3593E}"/>
                </c:ext>
              </c:extLst>
            </c:dLbl>
            <c:dLbl>
              <c:idx val="9"/>
              <c:layout>
                <c:manualLayout>
                  <c:x val="-2.3113037197544241E-2"/>
                  <c:y val="-3.6940826867325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12-4F7A-A29D-7811C2D3593E}"/>
                </c:ext>
              </c:extLst>
            </c:dLbl>
            <c:dLbl>
              <c:idx val="10"/>
              <c:layout>
                <c:manualLayout>
                  <c:x val="-2.4557602022390788E-2"/>
                  <c:y val="-3.9249628546532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12-4F7A-A29D-7811C2D3593E}"/>
                </c:ext>
              </c:extLst>
            </c:dLbl>
            <c:dLbl>
              <c:idx val="11"/>
              <c:layout>
                <c:manualLayout>
                  <c:x val="-1.8779342723004796E-2"/>
                  <c:y val="-3.4632025188117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712-4F7A-A29D-7811C2D3593E}"/>
                </c:ext>
              </c:extLst>
            </c:dLbl>
            <c:dLbl>
              <c:idx val="12"/>
              <c:layout>
                <c:manualLayout>
                  <c:x val="-8.6673889490789888E-3"/>
                  <c:y val="-2.0779215112870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12-4F7A-A29D-7811C2D3593E}"/>
                </c:ext>
              </c:extLst>
            </c:dLbl>
            <c:dLbl>
              <c:idx val="16"/>
              <c:layout>
                <c:manualLayout>
                  <c:x val="-2.1668472372697724E-2"/>
                  <c:y val="3.4632025188117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712-4F7A-A29D-7811C2D3593E}"/>
                </c:ext>
              </c:extLst>
            </c:dLbl>
            <c:dLbl>
              <c:idx val="17"/>
              <c:layout>
                <c:manualLayout>
                  <c:x val="-3.6114120621162982E-2"/>
                  <c:y val="-2.0779215112870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712-4F7A-A29D-7811C2D3593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16'!$A$2:$A$27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16'!$B$2:$B$27</c:f>
              <c:numCache>
                <c:formatCode>0%</c:formatCode>
                <c:ptCount val="26"/>
                <c:pt idx="0">
                  <c:v>0.34</c:v>
                </c:pt>
                <c:pt idx="1">
                  <c:v>0.1628</c:v>
                </c:pt>
                <c:pt idx="2">
                  <c:v>0.1928</c:v>
                </c:pt>
                <c:pt idx="3">
                  <c:v>0.2097</c:v>
                </c:pt>
                <c:pt idx="4">
                  <c:v>0.3175</c:v>
                </c:pt>
                <c:pt idx="5">
                  <c:v>0.28570000000000001</c:v>
                </c:pt>
                <c:pt idx="6">
                  <c:v>0.32</c:v>
                </c:pt>
                <c:pt idx="7">
                  <c:v>0.42109999999999997</c:v>
                </c:pt>
                <c:pt idx="8">
                  <c:v>0.32079999999999997</c:v>
                </c:pt>
                <c:pt idx="9">
                  <c:v>0.1724</c:v>
                </c:pt>
                <c:pt idx="10">
                  <c:v>0.2281</c:v>
                </c:pt>
                <c:pt idx="11">
                  <c:v>0.32</c:v>
                </c:pt>
                <c:pt idx="12">
                  <c:v>0.1739</c:v>
                </c:pt>
                <c:pt idx="13">
                  <c:v>0.1628</c:v>
                </c:pt>
                <c:pt idx="14">
                  <c:v>0.23080000000000001</c:v>
                </c:pt>
                <c:pt idx="15">
                  <c:v>0.1091</c:v>
                </c:pt>
                <c:pt idx="16">
                  <c:v>0.25</c:v>
                </c:pt>
                <c:pt idx="17">
                  <c:v>0.25490000000000002</c:v>
                </c:pt>
                <c:pt idx="18">
                  <c:v>0.2097</c:v>
                </c:pt>
                <c:pt idx="19">
                  <c:v>0.24</c:v>
                </c:pt>
                <c:pt idx="20">
                  <c:v>0.35849999999999999</c:v>
                </c:pt>
                <c:pt idx="21">
                  <c:v>0.3019</c:v>
                </c:pt>
                <c:pt idx="22">
                  <c:v>0.23329999999999998</c:v>
                </c:pt>
                <c:pt idx="23">
                  <c:v>0.21049999999999999</c:v>
                </c:pt>
                <c:pt idx="24">
                  <c:v>9.3799999999999994E-2</c:v>
                </c:pt>
                <c:pt idx="25">
                  <c:v>0.27500000000000002</c:v>
                </c:pt>
              </c:numCache>
            </c:numRef>
          </c:val>
          <c:smooth val="0"/>
          <c:extLst>
            <c:ext xmlns:c16="http://schemas.microsoft.com/office/drawing/2014/chart" uri="{C3380CC4-5D6E-409C-BE32-E72D297353CC}">
              <c16:uniqueId val="{0000000F-E712-4F7A-A29D-7811C2D3593E}"/>
            </c:ext>
          </c:extLst>
        </c:ser>
        <c:ser>
          <c:idx val="1"/>
          <c:order val="1"/>
          <c:tx>
            <c:strRef>
              <c:f>'Report 16'!$C$1</c:f>
              <c:strCache>
                <c:ptCount val="1"/>
                <c:pt idx="0">
                  <c:v>% of OENs with NAS Symptoms</c:v>
                </c:pt>
              </c:strCache>
            </c:strRef>
          </c:tx>
          <c:dLbls>
            <c:dLbl>
              <c:idx val="0"/>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712-4F7A-A29D-7811C2D3593E}"/>
                </c:ext>
              </c:extLst>
            </c:dLbl>
            <c:dLbl>
              <c:idx val="1"/>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712-4F7A-A29D-7811C2D3593E}"/>
                </c:ext>
              </c:extLst>
            </c:dLbl>
            <c:dLbl>
              <c:idx val="2"/>
              <c:layout>
                <c:manualLayout>
                  <c:x val="-3.1168831168831169E-2"/>
                  <c:y val="-4.778971921470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712-4F7A-A29D-7811C2D3593E}"/>
                </c:ext>
              </c:extLst>
            </c:dLbl>
            <c:dLbl>
              <c:idx val="3"/>
              <c:layout>
                <c:manualLayout>
                  <c:x val="-2.4557602022390792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712-4F7A-A29D-7811C2D3593E}"/>
                </c:ext>
              </c:extLst>
            </c:dLbl>
            <c:dLbl>
              <c:idx val="4"/>
              <c:layout>
                <c:manualLayout>
                  <c:x val="-2.7446731672083828E-2"/>
                  <c:y val="-2.7705620150494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712-4F7A-A29D-7811C2D3593E}"/>
                </c:ext>
              </c:extLst>
            </c:dLbl>
            <c:dLbl>
              <c:idx val="5"/>
              <c:layout>
                <c:manualLayout>
                  <c:x val="-2.0223907547851343E-2"/>
                  <c:y val="-3.463202518811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712-4F7A-A29D-7811C2D3593E}"/>
                </c:ext>
              </c:extLst>
            </c:dLbl>
            <c:dLbl>
              <c:idx val="6"/>
              <c:layout>
                <c:manualLayout>
                  <c:x val="-2.1668472372697829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712-4F7A-A29D-7811C2D3593E}"/>
                </c:ext>
              </c:extLst>
            </c:dLbl>
            <c:dLbl>
              <c:idx val="7"/>
              <c:layout>
                <c:manualLayout>
                  <c:x val="-1.73347778981583E-2"/>
                  <c:y val="-1.8470413433662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712-4F7A-A29D-7811C2D3593E}"/>
                </c:ext>
              </c:extLst>
            </c:dLbl>
            <c:dLbl>
              <c:idx val="8"/>
              <c:layout>
                <c:manualLayout>
                  <c:x val="-1.4445648248465321E-2"/>
                  <c:y val="-3.2323223508909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712-4F7A-A29D-7811C2D3593E}"/>
                </c:ext>
              </c:extLst>
            </c:dLbl>
            <c:dLbl>
              <c:idx val="9"/>
              <c:layout>
                <c:manualLayout>
                  <c:x val="-1.8779342723004796E-2"/>
                  <c:y val="-4.155843022574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712-4F7A-A29D-7811C2D3593E}"/>
                </c:ext>
              </c:extLst>
            </c:dLbl>
            <c:dLbl>
              <c:idx val="10"/>
              <c:layout>
                <c:manualLayout>
                  <c:x val="-2.8891296496930299E-2"/>
                  <c:y val="-2.7705620150493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712-4F7A-A29D-7811C2D3593E}"/>
                </c:ext>
              </c:extLst>
            </c:dLbl>
            <c:dLbl>
              <c:idx val="15"/>
              <c:layout>
                <c:manualLayout>
                  <c:x val="-1.8779342723004799E-2"/>
                  <c:y val="-5.5411240300987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712-4F7A-A29D-7811C2D3593E}"/>
                </c:ext>
              </c:extLst>
            </c:dLbl>
            <c:dLbl>
              <c:idx val="16"/>
              <c:layout>
                <c:manualLayout>
                  <c:x val="-3.6114120621162878E-2"/>
                  <c:y val="-3.2323223508909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712-4F7A-A29D-7811C2D3593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16'!$A$2:$A$27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16'!$C$2:$C$27</c:f>
              <c:numCache>
                <c:formatCode>0%</c:formatCode>
                <c:ptCount val="26"/>
                <c:pt idx="0">
                  <c:v>0.52</c:v>
                </c:pt>
                <c:pt idx="1">
                  <c:v>0.29170000000000001</c:v>
                </c:pt>
                <c:pt idx="2">
                  <c:v>0.32</c:v>
                </c:pt>
                <c:pt idx="3">
                  <c:v>0.32500000000000001</c:v>
                </c:pt>
                <c:pt idx="4">
                  <c:v>0.44440000000000002</c:v>
                </c:pt>
                <c:pt idx="5">
                  <c:v>0.4118</c:v>
                </c:pt>
                <c:pt idx="6">
                  <c:v>0.47060000000000002</c:v>
                </c:pt>
                <c:pt idx="7">
                  <c:v>0.58540000000000003</c:v>
                </c:pt>
                <c:pt idx="8">
                  <c:v>0.42499999999999999</c:v>
                </c:pt>
                <c:pt idx="9">
                  <c:v>0.29409999999999997</c:v>
                </c:pt>
                <c:pt idx="10">
                  <c:v>0.37140000000000001</c:v>
                </c:pt>
                <c:pt idx="11">
                  <c:v>0.43240000000000001</c:v>
                </c:pt>
                <c:pt idx="12">
                  <c:v>0.29299999999999998</c:v>
                </c:pt>
                <c:pt idx="13">
                  <c:v>0.33329999999999999</c:v>
                </c:pt>
                <c:pt idx="14">
                  <c:v>0.3871</c:v>
                </c:pt>
                <c:pt idx="15">
                  <c:v>0.21429999999999999</c:v>
                </c:pt>
                <c:pt idx="16">
                  <c:v>0.33329999999999999</c:v>
                </c:pt>
                <c:pt idx="17">
                  <c:v>0.48149999999999998</c:v>
                </c:pt>
                <c:pt idx="18">
                  <c:v>0.33329999999999999</c:v>
                </c:pt>
                <c:pt idx="19">
                  <c:v>0.3871</c:v>
                </c:pt>
                <c:pt idx="20">
                  <c:v>0.45240000000000002</c:v>
                </c:pt>
                <c:pt idx="21">
                  <c:v>0.47060000000000002</c:v>
                </c:pt>
                <c:pt idx="22">
                  <c:v>0.4375</c:v>
                </c:pt>
                <c:pt idx="23">
                  <c:v>0.42109999999999997</c:v>
                </c:pt>
                <c:pt idx="24">
                  <c:v>0.23080000000000001</c:v>
                </c:pt>
                <c:pt idx="25">
                  <c:v>0.40740000000000004</c:v>
                </c:pt>
              </c:numCache>
            </c:numRef>
          </c:val>
          <c:smooth val="0"/>
          <c:extLst>
            <c:ext xmlns:c16="http://schemas.microsoft.com/office/drawing/2014/chart" uri="{C3380CC4-5D6E-409C-BE32-E72D297353CC}">
              <c16:uniqueId val="{0000001D-E712-4F7A-A29D-7811C2D3593E}"/>
            </c:ext>
          </c:extLst>
        </c:ser>
        <c:ser>
          <c:idx val="2"/>
          <c:order val="2"/>
          <c:tx>
            <c:strRef>
              <c:f>'Report 16'!$D$1</c:f>
              <c:strCache>
                <c:ptCount val="1"/>
                <c:pt idx="0">
                  <c:v>Goal</c:v>
                </c:pt>
              </c:strCache>
            </c:strRef>
          </c:tx>
          <c:spPr>
            <a:ln>
              <a:solidFill>
                <a:srgbClr val="FF0000"/>
              </a:solidFill>
              <a:prstDash val="dash"/>
            </a:ln>
          </c:spPr>
          <c:marker>
            <c:symbol val="none"/>
          </c:marker>
          <c:cat>
            <c:strRef>
              <c:f>'Report 16'!$A$2:$A$27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16'!$D$2:$D$27</c:f>
              <c:numCache>
                <c:formatCode>0%</c:formatCode>
                <c:ptCount val="26"/>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numCache>
            </c:numRef>
          </c:val>
          <c:smooth val="0"/>
          <c:extLst>
            <c:ext xmlns:c16="http://schemas.microsoft.com/office/drawing/2014/chart" uri="{C3380CC4-5D6E-409C-BE32-E72D297353CC}">
              <c16:uniqueId val="{0000001E-E712-4F7A-A29D-7811C2D3593E}"/>
            </c:ext>
          </c:extLst>
        </c:ser>
        <c:dLbls>
          <c:showLegendKey val="0"/>
          <c:showVal val="0"/>
          <c:showCatName val="0"/>
          <c:showSerName val="0"/>
          <c:showPercent val="0"/>
          <c:showBubbleSize val="0"/>
        </c:dLbls>
        <c:marker val="1"/>
        <c:smooth val="0"/>
        <c:axId val="96219904"/>
        <c:axId val="96221440"/>
      </c:lineChart>
      <c:catAx>
        <c:axId val="96219904"/>
        <c:scaling>
          <c:orientation val="minMax"/>
        </c:scaling>
        <c:delete val="0"/>
        <c:axPos val="b"/>
        <c:numFmt formatCode="General" sourceLinked="0"/>
        <c:majorTickMark val="out"/>
        <c:minorTickMark val="none"/>
        <c:tickLblPos val="nextTo"/>
        <c:crossAx val="96221440"/>
        <c:crosses val="autoZero"/>
        <c:auto val="1"/>
        <c:lblAlgn val="ctr"/>
        <c:lblOffset val="100"/>
        <c:noMultiLvlLbl val="0"/>
      </c:catAx>
      <c:valAx>
        <c:axId val="96221440"/>
        <c:scaling>
          <c:orientation val="minMax"/>
          <c:max val="0.70000000000000062"/>
          <c:min val="0"/>
        </c:scaling>
        <c:delete val="0"/>
        <c:axPos val="l"/>
        <c:numFmt formatCode="0%" sourceLinked="1"/>
        <c:majorTickMark val="out"/>
        <c:minorTickMark val="none"/>
        <c:tickLblPos val="nextTo"/>
        <c:crossAx val="96219904"/>
        <c:crosses val="autoZero"/>
        <c:crossBetween val="between"/>
      </c:valAx>
    </c:plotArea>
    <c:legend>
      <c:legendPos val="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18'!$B$1</c:f>
              <c:strCache>
                <c:ptCount val="1"/>
                <c:pt idx="0">
                  <c:v>% of OENs</c:v>
                </c:pt>
              </c:strCache>
            </c:strRef>
          </c:tx>
          <c:marker>
            <c:symbol val="circle"/>
            <c:size val="7"/>
          </c:marker>
          <c:dLbls>
            <c:dLbl>
              <c:idx val="0"/>
              <c:layout>
                <c:manualLayout>
                  <c:x val="-3.2900432900432902E-2"/>
                  <c:y val="-3.823177537176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5A-4741-AD20-6237605AD974}"/>
                </c:ext>
              </c:extLst>
            </c:dLbl>
            <c:dLbl>
              <c:idx val="1"/>
              <c:layout>
                <c:manualLayout>
                  <c:x val="-2.5974025974026042E-2"/>
                  <c:y val="-4.7789719214703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5A-4741-AD20-6237605AD974}"/>
                </c:ext>
              </c:extLst>
            </c:dLbl>
            <c:dLbl>
              <c:idx val="2"/>
              <c:layout>
                <c:manualLayout>
                  <c:x val="-2.5974025974026042E-2"/>
                  <c:y val="-5.734766305764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5A-4741-AD20-6237605AD974}"/>
                </c:ext>
              </c:extLst>
            </c:dLbl>
            <c:dLbl>
              <c:idx val="3"/>
              <c:layout>
                <c:manualLayout>
                  <c:x val="-2.5974025974026042E-2"/>
                  <c:y val="-5.0975700495683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5A-4741-AD20-6237605AD974}"/>
                </c:ext>
              </c:extLst>
            </c:dLbl>
            <c:dLbl>
              <c:idx val="4"/>
              <c:layout>
                <c:manualLayout>
                  <c:x val="-3.1168831168831169E-2"/>
                  <c:y val="-5.0975700495683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5A-4741-AD20-6237605AD974}"/>
                </c:ext>
              </c:extLst>
            </c:dLbl>
            <c:dLbl>
              <c:idx val="5"/>
              <c:layout>
                <c:manualLayout>
                  <c:x val="-2.5974025974025851E-2"/>
                  <c:y val="-6.053364433862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5A-4741-AD20-6237605AD974}"/>
                </c:ext>
              </c:extLst>
            </c:dLbl>
            <c:dLbl>
              <c:idx val="6"/>
              <c:layout>
                <c:manualLayout>
                  <c:x val="-3.1168831168831169E-2"/>
                  <c:y val="-3.8231775371762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5A-4741-AD20-6237605AD974}"/>
                </c:ext>
              </c:extLst>
            </c:dLbl>
            <c:dLbl>
              <c:idx val="7"/>
              <c:layout>
                <c:manualLayout>
                  <c:x val="-2.7705627705627695E-2"/>
                  <c:y val="-5.4161681776663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5A-4741-AD20-6237605AD974}"/>
                </c:ext>
              </c:extLst>
            </c:dLbl>
            <c:dLbl>
              <c:idx val="8"/>
              <c:layout>
                <c:manualLayout>
                  <c:x val="-2.4721878862793652E-2"/>
                  <c:y val="-3.6199103620884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5A-4741-AD20-6237605AD974}"/>
                </c:ext>
              </c:extLst>
            </c:dLbl>
            <c:dLbl>
              <c:idx val="9"/>
              <c:layout>
                <c:manualLayout>
                  <c:x val="-2.3073753605274118E-2"/>
                  <c:y val="-3.6199103620884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5A-4741-AD20-6237605AD974}"/>
                </c:ext>
              </c:extLst>
            </c:dLbl>
            <c:dLbl>
              <c:idx val="10"/>
              <c:layout>
                <c:manualLayout>
                  <c:x val="-2.8018129377832667E-2"/>
                  <c:y val="-4.2232287557698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5A-4741-AD20-6237605AD974}"/>
                </c:ext>
              </c:extLst>
            </c:dLbl>
            <c:dLbl>
              <c:idx val="11"/>
              <c:layout>
                <c:manualLayout>
                  <c:x val="-2.4721878862793603E-2"/>
                  <c:y val="-2.7149327715663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5A-4741-AD20-6237605AD974}"/>
                </c:ext>
              </c:extLst>
            </c:dLbl>
            <c:dLbl>
              <c:idx val="12"/>
              <c:layout>
                <c:manualLayout>
                  <c:x val="-1.4833127317676159E-2"/>
                  <c:y val="-3.6199103620884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75A-4741-AD20-6237605AD974}"/>
                </c:ext>
              </c:extLst>
            </c:dLbl>
            <c:dLbl>
              <c:idx val="13"/>
              <c:layout>
                <c:manualLayout>
                  <c:x val="-3.2962505150391432E-2"/>
                  <c:y val="-5.1282063462919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75A-4741-AD20-6237605AD974}"/>
                </c:ext>
              </c:extLst>
            </c:dLbl>
            <c:dLbl>
              <c:idx val="14"/>
              <c:layout>
                <c:manualLayout>
                  <c:x val="-1.1536876802637003E-2"/>
                  <c:y val="-3.9215695589291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75A-4741-AD20-6237605AD974}"/>
                </c:ext>
              </c:extLst>
            </c:dLbl>
            <c:dLbl>
              <c:idx val="16"/>
              <c:layout>
                <c:manualLayout>
                  <c:x val="-1.1536876802637243E-2"/>
                  <c:y val="-3.0165919684070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75A-4741-AD20-6237605AD974}"/>
                </c:ext>
              </c:extLst>
            </c:dLbl>
            <c:dLbl>
              <c:idx val="17"/>
              <c:layout>
                <c:manualLayout>
                  <c:x val="-1.9777503090234856E-2"/>
                  <c:y val="3.9215695589291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75A-4741-AD20-6237605AD974}"/>
                </c:ext>
              </c:extLst>
            </c:dLbl>
            <c:dLbl>
              <c:idx val="18"/>
              <c:layout>
                <c:manualLayout>
                  <c:x val="-2.9666254635352288E-2"/>
                  <c:y val="-4.5248879526105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75A-4741-AD20-6237605AD974}"/>
                </c:ext>
              </c:extLst>
            </c:dLbl>
            <c:dLbl>
              <c:idx val="19"/>
              <c:layout>
                <c:manualLayout>
                  <c:x val="-2.9666254635352409E-2"/>
                  <c:y val="-4.2232287557698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75A-4741-AD20-6237605AD97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18'!$A$2:$A$27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18'!$B$2:$B$27</c:f>
              <c:numCache>
                <c:formatCode>0%</c:formatCode>
                <c:ptCount val="26"/>
                <c:pt idx="0">
                  <c:v>0.38919999999999999</c:v>
                </c:pt>
                <c:pt idx="1">
                  <c:v>0.38300000000000001</c:v>
                </c:pt>
                <c:pt idx="2">
                  <c:v>0.5</c:v>
                </c:pt>
                <c:pt idx="3">
                  <c:v>0.52239999999999998</c:v>
                </c:pt>
                <c:pt idx="4">
                  <c:v>0.54549999999999998</c:v>
                </c:pt>
                <c:pt idx="5">
                  <c:v>0.40350000000000003</c:v>
                </c:pt>
                <c:pt idx="6">
                  <c:v>0.4098</c:v>
                </c:pt>
                <c:pt idx="7">
                  <c:v>0.4</c:v>
                </c:pt>
                <c:pt idx="8">
                  <c:v>0.47270000000000001</c:v>
                </c:pt>
                <c:pt idx="9">
                  <c:v>0.51670000000000005</c:v>
                </c:pt>
                <c:pt idx="10">
                  <c:v>0.49120000000000003</c:v>
                </c:pt>
                <c:pt idx="11">
                  <c:v>0.55359999999999998</c:v>
                </c:pt>
                <c:pt idx="12">
                  <c:v>0.46</c:v>
                </c:pt>
                <c:pt idx="13">
                  <c:v>0.4889</c:v>
                </c:pt>
                <c:pt idx="14">
                  <c:v>0.61760000000000004</c:v>
                </c:pt>
                <c:pt idx="15">
                  <c:v>0.43859999999999999</c:v>
                </c:pt>
                <c:pt idx="16">
                  <c:v>0.60529999999999995</c:v>
                </c:pt>
                <c:pt idx="17">
                  <c:v>0.50980000000000003</c:v>
                </c:pt>
                <c:pt idx="18">
                  <c:v>0.5806</c:v>
                </c:pt>
                <c:pt idx="19">
                  <c:v>0.64149999999999996</c:v>
                </c:pt>
                <c:pt idx="20">
                  <c:v>0.67269999999999996</c:v>
                </c:pt>
                <c:pt idx="21">
                  <c:v>0.63639999999999997</c:v>
                </c:pt>
                <c:pt idx="22">
                  <c:v>0.84379999999999999</c:v>
                </c:pt>
                <c:pt idx="23">
                  <c:v>0.63890000000000002</c:v>
                </c:pt>
                <c:pt idx="24">
                  <c:v>0.72729999999999995</c:v>
                </c:pt>
                <c:pt idx="25">
                  <c:v>0.8095</c:v>
                </c:pt>
              </c:numCache>
            </c:numRef>
          </c:val>
          <c:smooth val="0"/>
          <c:extLst>
            <c:ext xmlns:c16="http://schemas.microsoft.com/office/drawing/2014/chart" uri="{C3380CC4-5D6E-409C-BE32-E72D297353CC}">
              <c16:uniqueId val="{00000013-D75A-4741-AD20-6237605AD974}"/>
            </c:ext>
          </c:extLst>
        </c:ser>
        <c:ser>
          <c:idx val="1"/>
          <c:order val="1"/>
          <c:tx>
            <c:strRef>
              <c:f>'Report 18'!$C$1</c:f>
              <c:strCache>
                <c:ptCount val="1"/>
                <c:pt idx="0">
                  <c:v>Goal</c:v>
                </c:pt>
              </c:strCache>
            </c:strRef>
          </c:tx>
          <c:spPr>
            <a:ln>
              <a:solidFill>
                <a:srgbClr val="FF0000"/>
              </a:solidFill>
              <a:prstDash val="dash"/>
            </a:ln>
          </c:spPr>
          <c:marker>
            <c:symbol val="none"/>
          </c:marker>
          <c:cat>
            <c:strRef>
              <c:f>'Report 18'!$A$2:$A$27</c:f>
              <c:strCache>
                <c:ptCount val="26"/>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pt idx="25">
                  <c:v>Jul-20</c:v>
                </c:pt>
              </c:strCache>
            </c:strRef>
          </c:cat>
          <c:val>
            <c:numRef>
              <c:f>'Report 18'!$C$2:$C$27</c:f>
              <c:numCache>
                <c:formatCode>0%</c:formatCode>
                <c:ptCount val="26"/>
                <c:pt idx="0">
                  <c:v>0.95</c:v>
                </c:pt>
                <c:pt idx="1">
                  <c:v>0.95</c:v>
                </c:pt>
                <c:pt idx="2">
                  <c:v>0.95</c:v>
                </c:pt>
                <c:pt idx="3">
                  <c:v>0.95</c:v>
                </c:pt>
                <c:pt idx="4">
                  <c:v>0.95</c:v>
                </c:pt>
                <c:pt idx="5">
                  <c:v>0.95</c:v>
                </c:pt>
                <c:pt idx="6">
                  <c:v>0.95</c:v>
                </c:pt>
                <c:pt idx="7">
                  <c:v>0.95</c:v>
                </c:pt>
                <c:pt idx="8">
                  <c:v>0.95</c:v>
                </c:pt>
                <c:pt idx="9">
                  <c:v>0.95</c:v>
                </c:pt>
                <c:pt idx="10">
                  <c:v>0.95</c:v>
                </c:pt>
                <c:pt idx="11">
                  <c:v>0.95</c:v>
                </c:pt>
                <c:pt idx="12">
                  <c:v>0.95</c:v>
                </c:pt>
                <c:pt idx="13">
                  <c:v>0.95</c:v>
                </c:pt>
                <c:pt idx="14">
                  <c:v>0.95</c:v>
                </c:pt>
                <c:pt idx="15">
                  <c:v>0.95</c:v>
                </c:pt>
                <c:pt idx="16">
                  <c:v>0.95</c:v>
                </c:pt>
                <c:pt idx="17">
                  <c:v>0.95</c:v>
                </c:pt>
                <c:pt idx="18">
                  <c:v>0.95</c:v>
                </c:pt>
                <c:pt idx="19">
                  <c:v>0.95</c:v>
                </c:pt>
                <c:pt idx="20">
                  <c:v>0.95</c:v>
                </c:pt>
                <c:pt idx="21">
                  <c:v>0.95</c:v>
                </c:pt>
                <c:pt idx="22">
                  <c:v>0.95</c:v>
                </c:pt>
                <c:pt idx="23">
                  <c:v>0.95</c:v>
                </c:pt>
                <c:pt idx="24">
                  <c:v>0.95</c:v>
                </c:pt>
                <c:pt idx="25">
                  <c:v>0.95</c:v>
                </c:pt>
              </c:numCache>
            </c:numRef>
          </c:val>
          <c:smooth val="0"/>
          <c:extLst>
            <c:ext xmlns:c16="http://schemas.microsoft.com/office/drawing/2014/chart" uri="{C3380CC4-5D6E-409C-BE32-E72D297353CC}">
              <c16:uniqueId val="{00000014-D75A-4741-AD20-6237605AD974}"/>
            </c:ext>
          </c:extLst>
        </c:ser>
        <c:dLbls>
          <c:showLegendKey val="0"/>
          <c:showVal val="0"/>
          <c:showCatName val="0"/>
          <c:showSerName val="0"/>
          <c:showPercent val="0"/>
          <c:showBubbleSize val="0"/>
        </c:dLbls>
        <c:marker val="1"/>
        <c:smooth val="0"/>
        <c:axId val="95673728"/>
        <c:axId val="96478336"/>
      </c:lineChart>
      <c:catAx>
        <c:axId val="95673728"/>
        <c:scaling>
          <c:orientation val="minMax"/>
        </c:scaling>
        <c:delete val="0"/>
        <c:axPos val="b"/>
        <c:numFmt formatCode="General" sourceLinked="0"/>
        <c:majorTickMark val="out"/>
        <c:minorTickMark val="none"/>
        <c:tickLblPos val="nextTo"/>
        <c:crossAx val="96478336"/>
        <c:crosses val="autoZero"/>
        <c:auto val="1"/>
        <c:lblAlgn val="ctr"/>
        <c:lblOffset val="100"/>
        <c:noMultiLvlLbl val="0"/>
      </c:catAx>
      <c:valAx>
        <c:axId val="96478336"/>
        <c:scaling>
          <c:orientation val="minMax"/>
          <c:max val="1"/>
          <c:min val="0"/>
        </c:scaling>
        <c:delete val="0"/>
        <c:axPos val="l"/>
        <c:numFmt formatCode="0%" sourceLinked="1"/>
        <c:majorTickMark val="out"/>
        <c:minorTickMark val="none"/>
        <c:tickLblPos val="nextTo"/>
        <c:crossAx val="95673728"/>
        <c:crosses val="autoZero"/>
        <c:crossBetween val="between"/>
      </c:valAx>
    </c:plotArea>
    <c:legend>
      <c:legendPos val="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E56C7-AB61-4CE8-98B0-23B4D277AE16}"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US"/>
        </a:p>
      </dgm:t>
    </dgm:pt>
    <dgm:pt modelId="{6178389C-D93B-4D84-971F-F019EBC6CF1B}">
      <dgm:prSet phldrT="[Text]"/>
      <dgm:spPr/>
      <dgm:t>
        <a:bodyPr/>
        <a:lstStyle/>
        <a:p>
          <a:r>
            <a:rPr lang="en-US" dirty="0"/>
            <a:t>Register online </a:t>
          </a:r>
        </a:p>
      </dgm:t>
    </dgm:pt>
    <dgm:pt modelId="{B1D90B82-CE31-4E4F-A6B1-778DDFBC6F61}" type="parTrans" cxnId="{4070F6FB-2EE5-49FC-9217-1085D4A4C99F}">
      <dgm:prSet/>
      <dgm:spPr/>
      <dgm:t>
        <a:bodyPr/>
        <a:lstStyle/>
        <a:p>
          <a:endParaRPr lang="en-US"/>
        </a:p>
      </dgm:t>
    </dgm:pt>
    <dgm:pt modelId="{697AFA1D-A354-4882-8A03-2EED1E8925EC}" type="sibTrans" cxnId="{4070F6FB-2EE5-49FC-9217-1085D4A4C99F}">
      <dgm:prSet/>
      <dgm:spPr/>
      <dgm:t>
        <a:bodyPr/>
        <a:lstStyle/>
        <a:p>
          <a:endParaRPr lang="en-US"/>
        </a:p>
      </dgm:t>
    </dgm:pt>
    <dgm:pt modelId="{C39BE350-EDBF-46E7-9E95-D752AE32A32A}">
      <dgm:prSet phldrT="[Text]"/>
      <dgm:spPr/>
      <dgm:t>
        <a:bodyPr/>
        <a:lstStyle/>
        <a:p>
          <a:endParaRPr lang="en-US" dirty="0"/>
        </a:p>
      </dgm:t>
    </dgm:pt>
    <dgm:pt modelId="{D4270851-41ED-459B-8082-1F207DAEB8B2}" type="parTrans" cxnId="{252BFD68-246D-4CA4-AF0B-41548E63821D}">
      <dgm:prSet/>
      <dgm:spPr/>
      <dgm:t>
        <a:bodyPr/>
        <a:lstStyle/>
        <a:p>
          <a:endParaRPr lang="en-US"/>
        </a:p>
      </dgm:t>
    </dgm:pt>
    <dgm:pt modelId="{09AB7144-EE4E-4963-AC2E-7D3600A3FD9F}" type="sibTrans" cxnId="{252BFD68-246D-4CA4-AF0B-41548E63821D}">
      <dgm:prSet/>
      <dgm:spPr/>
      <dgm:t>
        <a:bodyPr/>
        <a:lstStyle/>
        <a:p>
          <a:endParaRPr lang="en-US"/>
        </a:p>
      </dgm:t>
    </dgm:pt>
    <dgm:pt modelId="{40FC00CE-AFDE-49DB-9036-8B4CA2D9A572}">
      <dgm:prSet phldrT="[Text]"/>
      <dgm:spPr/>
      <dgm:t>
        <a:bodyPr/>
        <a:lstStyle/>
        <a:p>
          <a:r>
            <a:rPr lang="en-US" dirty="0"/>
            <a:t>Submit abstract</a:t>
          </a:r>
        </a:p>
      </dgm:t>
    </dgm:pt>
    <dgm:pt modelId="{73C8ECAD-56BE-496D-AD21-D4D0D4AD5692}" type="parTrans" cxnId="{2248E648-9EAB-435D-A91F-B9939481D03E}">
      <dgm:prSet/>
      <dgm:spPr/>
      <dgm:t>
        <a:bodyPr/>
        <a:lstStyle/>
        <a:p>
          <a:endParaRPr lang="en-US"/>
        </a:p>
      </dgm:t>
    </dgm:pt>
    <dgm:pt modelId="{86AB48D2-8837-4488-AB14-63A02B3B1C10}" type="sibTrans" cxnId="{2248E648-9EAB-435D-A91F-B9939481D03E}">
      <dgm:prSet/>
      <dgm:spPr/>
      <dgm:t>
        <a:bodyPr/>
        <a:lstStyle/>
        <a:p>
          <a:endParaRPr lang="en-US"/>
        </a:p>
      </dgm:t>
    </dgm:pt>
    <dgm:pt modelId="{CE2CFDB7-DB00-423E-967B-DB7F203E7014}">
      <dgm:prSet phldrT="[Text]"/>
      <dgm:spPr/>
      <dgm:t>
        <a:bodyPr/>
        <a:lstStyle/>
        <a:p>
          <a:endParaRPr lang="en-US" dirty="0"/>
        </a:p>
      </dgm:t>
    </dgm:pt>
    <dgm:pt modelId="{C5B01260-9AE3-4BFA-BCC7-CCDB5C612694}" type="parTrans" cxnId="{794C945D-21AA-4833-B407-1A0C5BB2B9CE}">
      <dgm:prSet/>
      <dgm:spPr/>
      <dgm:t>
        <a:bodyPr/>
        <a:lstStyle/>
        <a:p>
          <a:endParaRPr lang="en-US"/>
        </a:p>
      </dgm:t>
    </dgm:pt>
    <dgm:pt modelId="{7AF563E9-085E-4D33-9BAD-8A2D78291619}" type="sibTrans" cxnId="{794C945D-21AA-4833-B407-1A0C5BB2B9CE}">
      <dgm:prSet/>
      <dgm:spPr/>
      <dgm:t>
        <a:bodyPr/>
        <a:lstStyle/>
        <a:p>
          <a:endParaRPr lang="en-US"/>
        </a:p>
      </dgm:t>
    </dgm:pt>
    <dgm:pt modelId="{4F65A5B4-A859-4960-BB37-C9CE62A69FE6}">
      <dgm:prSet phldrT="[Text]"/>
      <dgm:spPr/>
      <dgm:t>
        <a:bodyPr/>
        <a:lstStyle/>
        <a:p>
          <a:r>
            <a:rPr lang="en-US" dirty="0"/>
            <a:t>Complete Survey</a:t>
          </a:r>
        </a:p>
      </dgm:t>
    </dgm:pt>
    <dgm:pt modelId="{596CA36A-D229-4CF5-9E51-041D2915015B}" type="sibTrans" cxnId="{97E25B9C-4041-4E58-9B94-7B59E21B235C}">
      <dgm:prSet/>
      <dgm:spPr/>
      <dgm:t>
        <a:bodyPr/>
        <a:lstStyle/>
        <a:p>
          <a:endParaRPr lang="en-US"/>
        </a:p>
      </dgm:t>
    </dgm:pt>
    <dgm:pt modelId="{6204F064-E75B-4500-BC06-79C9B81B6BAA}" type="parTrans" cxnId="{97E25B9C-4041-4E58-9B94-7B59E21B235C}">
      <dgm:prSet/>
      <dgm:spPr/>
      <dgm:t>
        <a:bodyPr/>
        <a:lstStyle/>
        <a:p>
          <a:endParaRPr lang="en-US"/>
        </a:p>
      </dgm:t>
    </dgm:pt>
    <dgm:pt modelId="{8C2D5492-C734-45B2-9F00-003A3338C2B0}">
      <dgm:prSet phldrT="[Text]"/>
      <dgm:spPr/>
      <dgm:t>
        <a:bodyPr/>
        <a:lstStyle/>
        <a:p>
          <a:r>
            <a:rPr lang="en-US" dirty="0"/>
            <a:t>Email QI Poster </a:t>
          </a:r>
        </a:p>
      </dgm:t>
    </dgm:pt>
    <dgm:pt modelId="{8CBAAFDA-26E8-4756-BA60-7F6D68C1FBC1}" type="parTrans" cxnId="{C8C26181-8E17-456E-819B-0366C42F556C}">
      <dgm:prSet/>
      <dgm:spPr/>
      <dgm:t>
        <a:bodyPr/>
        <a:lstStyle/>
        <a:p>
          <a:endParaRPr lang="en-US"/>
        </a:p>
      </dgm:t>
    </dgm:pt>
    <dgm:pt modelId="{E9131A29-75C1-4F8E-8F0C-BD3B6183FC0E}" type="sibTrans" cxnId="{C8C26181-8E17-456E-819B-0366C42F556C}">
      <dgm:prSet/>
      <dgm:spPr/>
      <dgm:t>
        <a:bodyPr/>
        <a:lstStyle/>
        <a:p>
          <a:endParaRPr lang="en-US"/>
        </a:p>
      </dgm:t>
    </dgm:pt>
    <dgm:pt modelId="{F6AFAE92-AD99-4157-89AC-58060036239D}" type="pres">
      <dgm:prSet presAssocID="{D58E56C7-AB61-4CE8-98B0-23B4D277AE16}" presName="rootnode" presStyleCnt="0">
        <dgm:presLayoutVars>
          <dgm:chMax/>
          <dgm:chPref/>
          <dgm:dir/>
          <dgm:animLvl val="lvl"/>
        </dgm:presLayoutVars>
      </dgm:prSet>
      <dgm:spPr/>
      <dgm:t>
        <a:bodyPr/>
        <a:lstStyle/>
        <a:p>
          <a:endParaRPr lang="en-US"/>
        </a:p>
      </dgm:t>
    </dgm:pt>
    <dgm:pt modelId="{FDF7B691-235F-4E78-81BC-83D3A2D839F2}" type="pres">
      <dgm:prSet presAssocID="{6178389C-D93B-4D84-971F-F019EBC6CF1B}" presName="composite" presStyleCnt="0"/>
      <dgm:spPr/>
    </dgm:pt>
    <dgm:pt modelId="{AB772772-FD40-4907-961F-F44F44079419}" type="pres">
      <dgm:prSet presAssocID="{6178389C-D93B-4D84-971F-F019EBC6CF1B}" presName="bentUpArrow1" presStyleLbl="alignImgPlace1" presStyleIdx="0" presStyleCnt="3"/>
      <dgm:spPr/>
    </dgm:pt>
    <dgm:pt modelId="{45D1926A-52AE-4BF7-ADAF-718FDD77DF41}" type="pres">
      <dgm:prSet presAssocID="{6178389C-D93B-4D84-971F-F019EBC6CF1B}" presName="ParentText" presStyleLbl="node1" presStyleIdx="0" presStyleCnt="4">
        <dgm:presLayoutVars>
          <dgm:chMax val="1"/>
          <dgm:chPref val="1"/>
          <dgm:bulletEnabled val="1"/>
        </dgm:presLayoutVars>
      </dgm:prSet>
      <dgm:spPr/>
      <dgm:t>
        <a:bodyPr/>
        <a:lstStyle/>
        <a:p>
          <a:endParaRPr lang="en-US"/>
        </a:p>
      </dgm:t>
    </dgm:pt>
    <dgm:pt modelId="{88BC3B53-D9CD-477A-96D7-D304004352BC}" type="pres">
      <dgm:prSet presAssocID="{6178389C-D93B-4D84-971F-F019EBC6CF1B}" presName="ChildText" presStyleLbl="revTx" presStyleIdx="0" presStyleCnt="3" custScaleX="438875" custLinFactX="68015" custLinFactNeighborX="100000" custLinFactNeighborY="-314">
        <dgm:presLayoutVars>
          <dgm:chMax val="0"/>
          <dgm:chPref val="0"/>
          <dgm:bulletEnabled val="1"/>
        </dgm:presLayoutVars>
      </dgm:prSet>
      <dgm:spPr/>
      <dgm:t>
        <a:bodyPr/>
        <a:lstStyle/>
        <a:p>
          <a:endParaRPr lang="en-US"/>
        </a:p>
      </dgm:t>
    </dgm:pt>
    <dgm:pt modelId="{C49A3277-CBD4-4CF0-AB70-90CDCC81BF99}" type="pres">
      <dgm:prSet presAssocID="{697AFA1D-A354-4882-8A03-2EED1E8925EC}" presName="sibTrans" presStyleCnt="0"/>
      <dgm:spPr/>
    </dgm:pt>
    <dgm:pt modelId="{D71CBB7E-D222-4C0C-9E2C-DC052A4EDF90}" type="pres">
      <dgm:prSet presAssocID="{40FC00CE-AFDE-49DB-9036-8B4CA2D9A572}" presName="composite" presStyleCnt="0"/>
      <dgm:spPr/>
    </dgm:pt>
    <dgm:pt modelId="{F6BE35EA-7BCA-4782-AC87-16F4D4472DA7}" type="pres">
      <dgm:prSet presAssocID="{40FC00CE-AFDE-49DB-9036-8B4CA2D9A572}" presName="bentUpArrow1" presStyleLbl="alignImgPlace1" presStyleIdx="1" presStyleCnt="3" custLinFactNeighborX="-62435"/>
      <dgm:spPr/>
    </dgm:pt>
    <dgm:pt modelId="{0F7545AC-8EFA-45D7-8D26-9438493DE6B6}" type="pres">
      <dgm:prSet presAssocID="{40FC00CE-AFDE-49DB-9036-8B4CA2D9A572}" presName="ParentText" presStyleLbl="node1" presStyleIdx="1" presStyleCnt="4" custLinFactNeighborX="-44137">
        <dgm:presLayoutVars>
          <dgm:chMax val="1"/>
          <dgm:chPref val="1"/>
          <dgm:bulletEnabled val="1"/>
        </dgm:presLayoutVars>
      </dgm:prSet>
      <dgm:spPr/>
      <dgm:t>
        <a:bodyPr/>
        <a:lstStyle/>
        <a:p>
          <a:endParaRPr lang="en-US"/>
        </a:p>
      </dgm:t>
    </dgm:pt>
    <dgm:pt modelId="{AB4432DD-E126-4B6A-8574-E3DBA1D68ED7}" type="pres">
      <dgm:prSet presAssocID="{40FC00CE-AFDE-49DB-9036-8B4CA2D9A572}" presName="ChildText" presStyleLbl="revTx" presStyleIdx="1" presStyleCnt="3" custScaleX="358497" custLinFactNeighborX="70680" custLinFactNeighborY="-376">
        <dgm:presLayoutVars>
          <dgm:chMax val="0"/>
          <dgm:chPref val="0"/>
          <dgm:bulletEnabled val="1"/>
        </dgm:presLayoutVars>
      </dgm:prSet>
      <dgm:spPr/>
    </dgm:pt>
    <dgm:pt modelId="{CB48AD52-DA21-42A9-A2B6-8F227ADE5DA6}" type="pres">
      <dgm:prSet presAssocID="{86AB48D2-8837-4488-AB14-63A02B3B1C10}" presName="sibTrans" presStyleCnt="0"/>
      <dgm:spPr/>
    </dgm:pt>
    <dgm:pt modelId="{45D473A4-3D6F-45C1-BA8A-845375836347}" type="pres">
      <dgm:prSet presAssocID="{4F65A5B4-A859-4960-BB37-C9CE62A69FE6}" presName="composite" presStyleCnt="0"/>
      <dgm:spPr/>
    </dgm:pt>
    <dgm:pt modelId="{149F214C-6CAE-4B6B-A3F1-6925719E3A68}" type="pres">
      <dgm:prSet presAssocID="{4F65A5B4-A859-4960-BB37-C9CE62A69FE6}" presName="bentUpArrow1" presStyleLbl="alignImgPlace1" presStyleIdx="2" presStyleCnt="3" custLinFactX="-81125" custLinFactNeighborX="-100000" custLinFactNeighborY="17783"/>
      <dgm:spPr/>
    </dgm:pt>
    <dgm:pt modelId="{3D9E0BBC-B266-4818-9447-E0E78541DB80}" type="pres">
      <dgm:prSet presAssocID="{4F65A5B4-A859-4960-BB37-C9CE62A69FE6}" presName="ParentText" presStyleLbl="node1" presStyleIdx="2" presStyleCnt="4" custLinFactX="-25676" custLinFactNeighborX="-100000" custLinFactNeighborY="16312">
        <dgm:presLayoutVars>
          <dgm:chMax val="1"/>
          <dgm:chPref val="1"/>
          <dgm:bulletEnabled val="1"/>
        </dgm:presLayoutVars>
      </dgm:prSet>
      <dgm:spPr/>
      <dgm:t>
        <a:bodyPr/>
        <a:lstStyle/>
        <a:p>
          <a:endParaRPr lang="en-US"/>
        </a:p>
      </dgm:t>
    </dgm:pt>
    <dgm:pt modelId="{9BFEB654-6429-4DC5-84AC-0EC99E7FF16F}" type="pres">
      <dgm:prSet presAssocID="{4F65A5B4-A859-4960-BB37-C9CE62A69FE6}" presName="ChildText" presStyleLbl="revTx" presStyleIdx="2" presStyleCnt="3" custScaleX="405158" custLinFactNeighborX="-8395" custLinFactNeighborY="17107">
        <dgm:presLayoutVars>
          <dgm:chMax val="0"/>
          <dgm:chPref val="0"/>
          <dgm:bulletEnabled val="1"/>
        </dgm:presLayoutVars>
      </dgm:prSet>
      <dgm:spPr/>
      <dgm:t>
        <a:bodyPr/>
        <a:lstStyle/>
        <a:p>
          <a:endParaRPr lang="en-US"/>
        </a:p>
      </dgm:t>
    </dgm:pt>
    <dgm:pt modelId="{577073AD-035A-408A-8440-6B7E5EB0125A}" type="pres">
      <dgm:prSet presAssocID="{596CA36A-D229-4CF5-9E51-041D2915015B}" presName="sibTrans" presStyleCnt="0"/>
      <dgm:spPr/>
    </dgm:pt>
    <dgm:pt modelId="{B42AEADC-FE94-489D-B2F0-C1EDC371001E}" type="pres">
      <dgm:prSet presAssocID="{8C2D5492-C734-45B2-9F00-003A3338C2B0}" presName="composite" presStyleCnt="0"/>
      <dgm:spPr/>
    </dgm:pt>
    <dgm:pt modelId="{6F4609C3-64D1-43C5-B152-9A1D3F681CB9}" type="pres">
      <dgm:prSet presAssocID="{8C2D5492-C734-45B2-9F00-003A3338C2B0}" presName="ParentText" presStyleLbl="node1" presStyleIdx="3" presStyleCnt="4" custLinFactX="-88938" custLinFactNeighborX="-100000" custLinFactNeighborY="23866">
        <dgm:presLayoutVars>
          <dgm:chMax val="1"/>
          <dgm:chPref val="1"/>
          <dgm:bulletEnabled val="1"/>
        </dgm:presLayoutVars>
      </dgm:prSet>
      <dgm:spPr/>
      <dgm:t>
        <a:bodyPr/>
        <a:lstStyle/>
        <a:p>
          <a:endParaRPr lang="en-US"/>
        </a:p>
      </dgm:t>
    </dgm:pt>
  </dgm:ptLst>
  <dgm:cxnLst>
    <dgm:cxn modelId="{E39AF030-9457-4621-9ABC-233480136302}" type="presOf" srcId="{C39BE350-EDBF-46E7-9E95-D752AE32A32A}" destId="{88BC3B53-D9CD-477A-96D7-D304004352BC}" srcOrd="0" destOrd="0" presId="urn:microsoft.com/office/officeart/2005/8/layout/StepDownProcess"/>
    <dgm:cxn modelId="{4C8ADA9A-57A0-4A0A-AD67-4F5E2732CC1F}" type="presOf" srcId="{CE2CFDB7-DB00-423E-967B-DB7F203E7014}" destId="{9BFEB654-6429-4DC5-84AC-0EC99E7FF16F}" srcOrd="0" destOrd="0" presId="urn:microsoft.com/office/officeart/2005/8/layout/StepDownProcess"/>
    <dgm:cxn modelId="{BEB5AD75-8AC4-4E87-B752-A481C61F751B}" type="presOf" srcId="{D58E56C7-AB61-4CE8-98B0-23B4D277AE16}" destId="{F6AFAE92-AD99-4157-89AC-58060036239D}" srcOrd="0" destOrd="0" presId="urn:microsoft.com/office/officeart/2005/8/layout/StepDownProcess"/>
    <dgm:cxn modelId="{4D3174E6-4D9B-4D30-BAD1-3E87655D516D}" type="presOf" srcId="{40FC00CE-AFDE-49DB-9036-8B4CA2D9A572}" destId="{0F7545AC-8EFA-45D7-8D26-9438493DE6B6}" srcOrd="0" destOrd="0" presId="urn:microsoft.com/office/officeart/2005/8/layout/StepDownProcess"/>
    <dgm:cxn modelId="{97E25B9C-4041-4E58-9B94-7B59E21B235C}" srcId="{D58E56C7-AB61-4CE8-98B0-23B4D277AE16}" destId="{4F65A5B4-A859-4960-BB37-C9CE62A69FE6}" srcOrd="2" destOrd="0" parTransId="{6204F064-E75B-4500-BC06-79C9B81B6BAA}" sibTransId="{596CA36A-D229-4CF5-9E51-041D2915015B}"/>
    <dgm:cxn modelId="{C8C26181-8E17-456E-819B-0366C42F556C}" srcId="{D58E56C7-AB61-4CE8-98B0-23B4D277AE16}" destId="{8C2D5492-C734-45B2-9F00-003A3338C2B0}" srcOrd="3" destOrd="0" parTransId="{8CBAAFDA-26E8-4756-BA60-7F6D68C1FBC1}" sibTransId="{E9131A29-75C1-4F8E-8F0C-BD3B6183FC0E}"/>
    <dgm:cxn modelId="{2248E648-9EAB-435D-A91F-B9939481D03E}" srcId="{D58E56C7-AB61-4CE8-98B0-23B4D277AE16}" destId="{40FC00CE-AFDE-49DB-9036-8B4CA2D9A572}" srcOrd="1" destOrd="0" parTransId="{73C8ECAD-56BE-496D-AD21-D4D0D4AD5692}" sibTransId="{86AB48D2-8837-4488-AB14-63A02B3B1C10}"/>
    <dgm:cxn modelId="{9A034405-E524-49E8-8EAB-2F1ACFA1E6FD}" type="presOf" srcId="{6178389C-D93B-4D84-971F-F019EBC6CF1B}" destId="{45D1926A-52AE-4BF7-ADAF-718FDD77DF41}" srcOrd="0" destOrd="0" presId="urn:microsoft.com/office/officeart/2005/8/layout/StepDownProcess"/>
    <dgm:cxn modelId="{252BFD68-246D-4CA4-AF0B-41548E63821D}" srcId="{6178389C-D93B-4D84-971F-F019EBC6CF1B}" destId="{C39BE350-EDBF-46E7-9E95-D752AE32A32A}" srcOrd="0" destOrd="0" parTransId="{D4270851-41ED-459B-8082-1F207DAEB8B2}" sibTransId="{09AB7144-EE4E-4963-AC2E-7D3600A3FD9F}"/>
    <dgm:cxn modelId="{794C945D-21AA-4833-B407-1A0C5BB2B9CE}" srcId="{4F65A5B4-A859-4960-BB37-C9CE62A69FE6}" destId="{CE2CFDB7-DB00-423E-967B-DB7F203E7014}" srcOrd="0" destOrd="0" parTransId="{C5B01260-9AE3-4BFA-BCC7-CCDB5C612694}" sibTransId="{7AF563E9-085E-4D33-9BAD-8A2D78291619}"/>
    <dgm:cxn modelId="{13725E5D-7690-44B3-9548-A45C25EE2059}" type="presOf" srcId="{8C2D5492-C734-45B2-9F00-003A3338C2B0}" destId="{6F4609C3-64D1-43C5-B152-9A1D3F681CB9}" srcOrd="0" destOrd="0" presId="urn:microsoft.com/office/officeart/2005/8/layout/StepDownProcess"/>
    <dgm:cxn modelId="{4070F6FB-2EE5-49FC-9217-1085D4A4C99F}" srcId="{D58E56C7-AB61-4CE8-98B0-23B4D277AE16}" destId="{6178389C-D93B-4D84-971F-F019EBC6CF1B}" srcOrd="0" destOrd="0" parTransId="{B1D90B82-CE31-4E4F-A6B1-778DDFBC6F61}" sibTransId="{697AFA1D-A354-4882-8A03-2EED1E8925EC}"/>
    <dgm:cxn modelId="{1D1586C6-F70B-4667-A85F-9FC7FF474935}" type="presOf" srcId="{4F65A5B4-A859-4960-BB37-C9CE62A69FE6}" destId="{3D9E0BBC-B266-4818-9447-E0E78541DB80}" srcOrd="0" destOrd="0" presId="urn:microsoft.com/office/officeart/2005/8/layout/StepDownProcess"/>
    <dgm:cxn modelId="{0308C5D3-A8BE-43A6-A120-97C1FB55C6E4}" type="presParOf" srcId="{F6AFAE92-AD99-4157-89AC-58060036239D}" destId="{FDF7B691-235F-4E78-81BC-83D3A2D839F2}" srcOrd="0" destOrd="0" presId="urn:microsoft.com/office/officeart/2005/8/layout/StepDownProcess"/>
    <dgm:cxn modelId="{C0CBB6BB-9CF7-4FE2-A76E-408BD1B46ED9}" type="presParOf" srcId="{FDF7B691-235F-4E78-81BC-83D3A2D839F2}" destId="{AB772772-FD40-4907-961F-F44F44079419}" srcOrd="0" destOrd="0" presId="urn:microsoft.com/office/officeart/2005/8/layout/StepDownProcess"/>
    <dgm:cxn modelId="{01B12680-D1ED-4F12-BDDE-37E401AAC3D5}" type="presParOf" srcId="{FDF7B691-235F-4E78-81BC-83D3A2D839F2}" destId="{45D1926A-52AE-4BF7-ADAF-718FDD77DF41}" srcOrd="1" destOrd="0" presId="urn:microsoft.com/office/officeart/2005/8/layout/StepDownProcess"/>
    <dgm:cxn modelId="{51DCF180-0D39-48D0-B17A-F146B8A529A8}" type="presParOf" srcId="{FDF7B691-235F-4E78-81BC-83D3A2D839F2}" destId="{88BC3B53-D9CD-477A-96D7-D304004352BC}" srcOrd="2" destOrd="0" presId="urn:microsoft.com/office/officeart/2005/8/layout/StepDownProcess"/>
    <dgm:cxn modelId="{55287FFF-A239-4E91-BA44-245EF16E6920}" type="presParOf" srcId="{F6AFAE92-AD99-4157-89AC-58060036239D}" destId="{C49A3277-CBD4-4CF0-AB70-90CDCC81BF99}" srcOrd="1" destOrd="0" presId="urn:microsoft.com/office/officeart/2005/8/layout/StepDownProcess"/>
    <dgm:cxn modelId="{9370D22B-E941-4859-B968-B4A5BADA5361}" type="presParOf" srcId="{F6AFAE92-AD99-4157-89AC-58060036239D}" destId="{D71CBB7E-D222-4C0C-9E2C-DC052A4EDF90}" srcOrd="2" destOrd="0" presId="urn:microsoft.com/office/officeart/2005/8/layout/StepDownProcess"/>
    <dgm:cxn modelId="{F3EF7698-C6C2-4536-962B-BDF28990BADB}" type="presParOf" srcId="{D71CBB7E-D222-4C0C-9E2C-DC052A4EDF90}" destId="{F6BE35EA-7BCA-4782-AC87-16F4D4472DA7}" srcOrd="0" destOrd="0" presId="urn:microsoft.com/office/officeart/2005/8/layout/StepDownProcess"/>
    <dgm:cxn modelId="{381CD02C-9587-4459-A14F-C5180F960054}" type="presParOf" srcId="{D71CBB7E-D222-4C0C-9E2C-DC052A4EDF90}" destId="{0F7545AC-8EFA-45D7-8D26-9438493DE6B6}" srcOrd="1" destOrd="0" presId="urn:microsoft.com/office/officeart/2005/8/layout/StepDownProcess"/>
    <dgm:cxn modelId="{A2F53E8C-00CE-4CCB-AD2B-966CA4D66C97}" type="presParOf" srcId="{D71CBB7E-D222-4C0C-9E2C-DC052A4EDF90}" destId="{AB4432DD-E126-4B6A-8574-E3DBA1D68ED7}" srcOrd="2" destOrd="0" presId="urn:microsoft.com/office/officeart/2005/8/layout/StepDownProcess"/>
    <dgm:cxn modelId="{3CBCEC1E-26FB-480F-B9B8-ACCEC6C6F5B5}" type="presParOf" srcId="{F6AFAE92-AD99-4157-89AC-58060036239D}" destId="{CB48AD52-DA21-42A9-A2B6-8F227ADE5DA6}" srcOrd="3" destOrd="0" presId="urn:microsoft.com/office/officeart/2005/8/layout/StepDownProcess"/>
    <dgm:cxn modelId="{49FC0725-8F93-4AE3-8A58-12127C71FCAE}" type="presParOf" srcId="{F6AFAE92-AD99-4157-89AC-58060036239D}" destId="{45D473A4-3D6F-45C1-BA8A-845375836347}" srcOrd="4" destOrd="0" presId="urn:microsoft.com/office/officeart/2005/8/layout/StepDownProcess"/>
    <dgm:cxn modelId="{68FD9F8E-50B4-4664-9C0A-027410A85847}" type="presParOf" srcId="{45D473A4-3D6F-45C1-BA8A-845375836347}" destId="{149F214C-6CAE-4B6B-A3F1-6925719E3A68}" srcOrd="0" destOrd="0" presId="urn:microsoft.com/office/officeart/2005/8/layout/StepDownProcess"/>
    <dgm:cxn modelId="{246BA2D1-A014-448E-9763-F740FD0F9AF7}" type="presParOf" srcId="{45D473A4-3D6F-45C1-BA8A-845375836347}" destId="{3D9E0BBC-B266-4818-9447-E0E78541DB80}" srcOrd="1" destOrd="0" presId="urn:microsoft.com/office/officeart/2005/8/layout/StepDownProcess"/>
    <dgm:cxn modelId="{51AF1076-D01F-475C-A632-DAA7841B3A6D}" type="presParOf" srcId="{45D473A4-3D6F-45C1-BA8A-845375836347}" destId="{9BFEB654-6429-4DC5-84AC-0EC99E7FF16F}" srcOrd="2" destOrd="0" presId="urn:microsoft.com/office/officeart/2005/8/layout/StepDownProcess"/>
    <dgm:cxn modelId="{3AA614C2-B290-4C88-BE5B-23C6DD258578}" type="presParOf" srcId="{F6AFAE92-AD99-4157-89AC-58060036239D}" destId="{577073AD-035A-408A-8440-6B7E5EB0125A}" srcOrd="5" destOrd="0" presId="urn:microsoft.com/office/officeart/2005/8/layout/StepDownProcess"/>
    <dgm:cxn modelId="{A9B266E6-0B53-4E8E-B3B1-CA34034CAF2E}" type="presParOf" srcId="{F6AFAE92-AD99-4157-89AC-58060036239D}" destId="{B42AEADC-FE94-489D-B2F0-C1EDC371001E}" srcOrd="6" destOrd="0" presId="urn:microsoft.com/office/officeart/2005/8/layout/StepDownProcess"/>
    <dgm:cxn modelId="{9A86BFB2-6489-4822-8EF7-35325B6EA3E5}" type="presParOf" srcId="{B42AEADC-FE94-489D-B2F0-C1EDC371001E}" destId="{6F4609C3-64D1-43C5-B152-9A1D3F681CB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18543-8AAB-477B-95AC-8926FC753EF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BDB2419-1393-4247-B2D3-640A5C31DBD4}">
      <dgm:prSet phldrT="[Text]"/>
      <dgm:spPr/>
      <dgm:t>
        <a:bodyPr/>
        <a:lstStyle/>
        <a:p>
          <a:r>
            <a:rPr lang="en-US" dirty="0"/>
            <a:t>Compliance Monitoring</a:t>
          </a:r>
        </a:p>
      </dgm:t>
    </dgm:pt>
    <dgm:pt modelId="{B64F97D2-DB88-4617-9B2D-02613979632D}" type="parTrans" cxnId="{938757A7-5FEB-4E50-868B-2A21EEB7F15E}">
      <dgm:prSet/>
      <dgm:spPr/>
      <dgm:t>
        <a:bodyPr/>
        <a:lstStyle/>
        <a:p>
          <a:endParaRPr lang="en-US"/>
        </a:p>
      </dgm:t>
    </dgm:pt>
    <dgm:pt modelId="{449082FA-88E5-4F44-A644-C6DA960B6C1D}" type="sibTrans" cxnId="{938757A7-5FEB-4E50-868B-2A21EEB7F15E}">
      <dgm:prSet/>
      <dgm:spPr/>
      <dgm:t>
        <a:bodyPr/>
        <a:lstStyle/>
        <a:p>
          <a:endParaRPr lang="en-US"/>
        </a:p>
      </dgm:t>
    </dgm:pt>
    <dgm:pt modelId="{DD4E068C-AFBD-4700-80E3-3EC1F358098F}">
      <dgm:prSet phldrT="[Text]"/>
      <dgm:spPr/>
      <dgm:t>
        <a:bodyPr/>
        <a:lstStyle/>
        <a:p>
          <a:r>
            <a:rPr lang="en-US" dirty="0"/>
            <a:t>New Hire Education</a:t>
          </a:r>
        </a:p>
      </dgm:t>
    </dgm:pt>
    <dgm:pt modelId="{65E9628A-7A81-45EA-85A2-5405CE96540B}" type="parTrans" cxnId="{5BAE24D7-32C9-48C3-A7C8-F12687369356}">
      <dgm:prSet/>
      <dgm:spPr/>
      <dgm:t>
        <a:bodyPr/>
        <a:lstStyle/>
        <a:p>
          <a:endParaRPr lang="en-US"/>
        </a:p>
      </dgm:t>
    </dgm:pt>
    <dgm:pt modelId="{E715C15D-8E27-4040-BCD5-301B0A9F57D3}" type="sibTrans" cxnId="{5BAE24D7-32C9-48C3-A7C8-F12687369356}">
      <dgm:prSet/>
      <dgm:spPr/>
      <dgm:t>
        <a:bodyPr/>
        <a:lstStyle/>
        <a:p>
          <a:endParaRPr lang="en-US"/>
        </a:p>
      </dgm:t>
    </dgm:pt>
    <dgm:pt modelId="{F0CB0117-DE36-4FD3-9B85-EF37DD3BA9BE}">
      <dgm:prSet phldrT="[Text]"/>
      <dgm:spPr/>
      <dgm:t>
        <a:bodyPr/>
        <a:lstStyle/>
        <a:p>
          <a:r>
            <a:rPr lang="en-US" dirty="0"/>
            <a:t>Ongoing Staff/Provider Education</a:t>
          </a:r>
        </a:p>
      </dgm:t>
    </dgm:pt>
    <dgm:pt modelId="{45951450-1F1F-4EC7-889D-BDEFE90AE3C6}" type="parTrans" cxnId="{0EE9156B-5966-4638-BD07-8D1CAABE67BA}">
      <dgm:prSet/>
      <dgm:spPr/>
      <dgm:t>
        <a:bodyPr/>
        <a:lstStyle/>
        <a:p>
          <a:endParaRPr lang="en-US"/>
        </a:p>
      </dgm:t>
    </dgm:pt>
    <dgm:pt modelId="{65ACA430-91F1-408E-AD73-BC583597B500}" type="sibTrans" cxnId="{0EE9156B-5966-4638-BD07-8D1CAABE67BA}">
      <dgm:prSet/>
      <dgm:spPr/>
      <dgm:t>
        <a:bodyPr/>
        <a:lstStyle/>
        <a:p>
          <a:endParaRPr lang="en-US"/>
        </a:p>
      </dgm:t>
    </dgm:pt>
    <dgm:pt modelId="{74670C45-4B46-4042-9438-7D148C8AB4FD}">
      <dgm:prSet phldrT="[Text]"/>
      <dgm:spPr/>
      <dgm:t>
        <a:bodyPr/>
        <a:lstStyle/>
        <a:p>
          <a:r>
            <a:rPr lang="en-US" b="0" dirty="0"/>
            <a:t>Sustained Systems</a:t>
          </a:r>
        </a:p>
      </dgm:t>
    </dgm:pt>
    <dgm:pt modelId="{4D8B5E7E-BA95-4416-9B5F-1021A532B8CD}" type="parTrans" cxnId="{40F72BA0-3F2C-4D12-92E2-E0EDE90A6244}">
      <dgm:prSet/>
      <dgm:spPr/>
      <dgm:t>
        <a:bodyPr/>
        <a:lstStyle/>
        <a:p>
          <a:endParaRPr lang="en-US"/>
        </a:p>
      </dgm:t>
    </dgm:pt>
    <dgm:pt modelId="{DD76B9EA-0221-45D9-B06B-20B16CE5AC91}" type="sibTrans" cxnId="{40F72BA0-3F2C-4D12-92E2-E0EDE90A6244}">
      <dgm:prSet/>
      <dgm:spPr/>
      <dgm:t>
        <a:bodyPr/>
        <a:lstStyle/>
        <a:p>
          <a:endParaRPr lang="en-US"/>
        </a:p>
      </dgm:t>
    </dgm:pt>
    <dgm:pt modelId="{98D11AF4-4F47-426A-B1E7-C7BAEB640972}" type="pres">
      <dgm:prSet presAssocID="{CE918543-8AAB-477B-95AC-8926FC753EF6}" presName="Name0" presStyleCnt="0">
        <dgm:presLayoutVars>
          <dgm:chMax val="7"/>
          <dgm:chPref val="7"/>
          <dgm:dir/>
        </dgm:presLayoutVars>
      </dgm:prSet>
      <dgm:spPr/>
      <dgm:t>
        <a:bodyPr/>
        <a:lstStyle/>
        <a:p>
          <a:endParaRPr lang="en-US"/>
        </a:p>
      </dgm:t>
    </dgm:pt>
    <dgm:pt modelId="{54A5BCBD-F2DD-4578-99F5-2005E0D844D9}" type="pres">
      <dgm:prSet presAssocID="{CE918543-8AAB-477B-95AC-8926FC753EF6}" presName="Name1" presStyleCnt="0"/>
      <dgm:spPr/>
    </dgm:pt>
    <dgm:pt modelId="{4D57D18E-AB5E-4765-A0F1-9E2BE0C29510}" type="pres">
      <dgm:prSet presAssocID="{CE918543-8AAB-477B-95AC-8926FC753EF6}" presName="cycle" presStyleCnt="0"/>
      <dgm:spPr/>
    </dgm:pt>
    <dgm:pt modelId="{F4B3868D-5B9D-4B98-83AC-295C77A02BC1}" type="pres">
      <dgm:prSet presAssocID="{CE918543-8AAB-477B-95AC-8926FC753EF6}" presName="srcNode" presStyleLbl="node1" presStyleIdx="0" presStyleCnt="4"/>
      <dgm:spPr/>
    </dgm:pt>
    <dgm:pt modelId="{F8BA5375-C457-43AA-A4E7-6DD8C2AF18A1}" type="pres">
      <dgm:prSet presAssocID="{CE918543-8AAB-477B-95AC-8926FC753EF6}" presName="conn" presStyleLbl="parChTrans1D2" presStyleIdx="0" presStyleCnt="1"/>
      <dgm:spPr/>
      <dgm:t>
        <a:bodyPr/>
        <a:lstStyle/>
        <a:p>
          <a:endParaRPr lang="en-US"/>
        </a:p>
      </dgm:t>
    </dgm:pt>
    <dgm:pt modelId="{E386C34D-2A8B-415E-BE73-1CE5388C18DB}" type="pres">
      <dgm:prSet presAssocID="{CE918543-8AAB-477B-95AC-8926FC753EF6}" presName="extraNode" presStyleLbl="node1" presStyleIdx="0" presStyleCnt="4"/>
      <dgm:spPr/>
    </dgm:pt>
    <dgm:pt modelId="{ACC911A5-258D-427C-A463-FFAE7CBC49C0}" type="pres">
      <dgm:prSet presAssocID="{CE918543-8AAB-477B-95AC-8926FC753EF6}" presName="dstNode" presStyleLbl="node1" presStyleIdx="0" presStyleCnt="4"/>
      <dgm:spPr/>
    </dgm:pt>
    <dgm:pt modelId="{63DA68CD-3D9D-4FC0-9152-D04BF5C6853E}" type="pres">
      <dgm:prSet presAssocID="{7BDB2419-1393-4247-B2D3-640A5C31DBD4}" presName="text_1" presStyleLbl="node1" presStyleIdx="0" presStyleCnt="4">
        <dgm:presLayoutVars>
          <dgm:bulletEnabled val="1"/>
        </dgm:presLayoutVars>
      </dgm:prSet>
      <dgm:spPr/>
      <dgm:t>
        <a:bodyPr/>
        <a:lstStyle/>
        <a:p>
          <a:endParaRPr lang="en-US"/>
        </a:p>
      </dgm:t>
    </dgm:pt>
    <dgm:pt modelId="{09FF1E91-010E-4255-B357-D45F78395404}" type="pres">
      <dgm:prSet presAssocID="{7BDB2419-1393-4247-B2D3-640A5C31DBD4}" presName="accent_1" presStyleCnt="0"/>
      <dgm:spPr/>
    </dgm:pt>
    <dgm:pt modelId="{BD515080-8248-45D6-987A-8A36090215A5}" type="pres">
      <dgm:prSet presAssocID="{7BDB2419-1393-4247-B2D3-640A5C31DBD4}" presName="accentRepeatNode" presStyleLbl="solidFgAcc1" presStyleIdx="0" presStyleCnt="4"/>
      <dgm:spPr/>
    </dgm:pt>
    <dgm:pt modelId="{08AB4BBC-5AE7-4A1C-84FA-1D9B21EA4465}" type="pres">
      <dgm:prSet presAssocID="{DD4E068C-AFBD-4700-80E3-3EC1F358098F}" presName="text_2" presStyleLbl="node1" presStyleIdx="1" presStyleCnt="4">
        <dgm:presLayoutVars>
          <dgm:bulletEnabled val="1"/>
        </dgm:presLayoutVars>
      </dgm:prSet>
      <dgm:spPr/>
      <dgm:t>
        <a:bodyPr/>
        <a:lstStyle/>
        <a:p>
          <a:endParaRPr lang="en-US"/>
        </a:p>
      </dgm:t>
    </dgm:pt>
    <dgm:pt modelId="{483EA685-4C4E-48D1-949B-E1202BB3228D}" type="pres">
      <dgm:prSet presAssocID="{DD4E068C-AFBD-4700-80E3-3EC1F358098F}" presName="accent_2" presStyleCnt="0"/>
      <dgm:spPr/>
    </dgm:pt>
    <dgm:pt modelId="{5C69CDBF-F71F-45FD-A531-BA8B67B1BF88}" type="pres">
      <dgm:prSet presAssocID="{DD4E068C-AFBD-4700-80E3-3EC1F358098F}" presName="accentRepeatNode" presStyleLbl="solidFgAcc1" presStyleIdx="1" presStyleCnt="4"/>
      <dgm:spPr/>
    </dgm:pt>
    <dgm:pt modelId="{2366A729-4731-40F1-B34F-667D1DDB2633}" type="pres">
      <dgm:prSet presAssocID="{F0CB0117-DE36-4FD3-9B85-EF37DD3BA9BE}" presName="text_3" presStyleLbl="node1" presStyleIdx="2" presStyleCnt="4">
        <dgm:presLayoutVars>
          <dgm:bulletEnabled val="1"/>
        </dgm:presLayoutVars>
      </dgm:prSet>
      <dgm:spPr/>
      <dgm:t>
        <a:bodyPr/>
        <a:lstStyle/>
        <a:p>
          <a:endParaRPr lang="en-US"/>
        </a:p>
      </dgm:t>
    </dgm:pt>
    <dgm:pt modelId="{079B4B0F-2BF8-48EF-87C4-67EF0CABD77C}" type="pres">
      <dgm:prSet presAssocID="{F0CB0117-DE36-4FD3-9B85-EF37DD3BA9BE}" presName="accent_3" presStyleCnt="0"/>
      <dgm:spPr/>
    </dgm:pt>
    <dgm:pt modelId="{A13AF244-989D-44CB-8F08-5A2100CDD395}" type="pres">
      <dgm:prSet presAssocID="{F0CB0117-DE36-4FD3-9B85-EF37DD3BA9BE}" presName="accentRepeatNode" presStyleLbl="solidFgAcc1" presStyleIdx="2" presStyleCnt="4"/>
      <dgm:spPr/>
    </dgm:pt>
    <dgm:pt modelId="{F3C182B7-C38D-403E-AD19-7FA91F3642DB}" type="pres">
      <dgm:prSet presAssocID="{74670C45-4B46-4042-9438-7D148C8AB4FD}" presName="text_4" presStyleLbl="node1" presStyleIdx="3" presStyleCnt="4">
        <dgm:presLayoutVars>
          <dgm:bulletEnabled val="1"/>
        </dgm:presLayoutVars>
      </dgm:prSet>
      <dgm:spPr/>
      <dgm:t>
        <a:bodyPr/>
        <a:lstStyle/>
        <a:p>
          <a:endParaRPr lang="en-US"/>
        </a:p>
      </dgm:t>
    </dgm:pt>
    <dgm:pt modelId="{EB5018A2-2637-4A9B-923D-79745CC925AE}" type="pres">
      <dgm:prSet presAssocID="{74670C45-4B46-4042-9438-7D148C8AB4FD}" presName="accent_4" presStyleCnt="0"/>
      <dgm:spPr/>
    </dgm:pt>
    <dgm:pt modelId="{5C86D346-1241-43F5-9C73-3B28ADDD1C69}" type="pres">
      <dgm:prSet presAssocID="{74670C45-4B46-4042-9438-7D148C8AB4FD}" presName="accentRepeatNode" presStyleLbl="solidFgAcc1" presStyleIdx="3" presStyleCnt="4"/>
      <dgm:spPr/>
    </dgm:pt>
  </dgm:ptLst>
  <dgm:cxnLst>
    <dgm:cxn modelId="{938757A7-5FEB-4E50-868B-2A21EEB7F15E}" srcId="{CE918543-8AAB-477B-95AC-8926FC753EF6}" destId="{7BDB2419-1393-4247-B2D3-640A5C31DBD4}" srcOrd="0" destOrd="0" parTransId="{B64F97D2-DB88-4617-9B2D-02613979632D}" sibTransId="{449082FA-88E5-4F44-A644-C6DA960B6C1D}"/>
    <dgm:cxn modelId="{BF572545-98C1-4042-8BF9-9514AFAA4B6A}" type="presOf" srcId="{74670C45-4B46-4042-9438-7D148C8AB4FD}" destId="{F3C182B7-C38D-403E-AD19-7FA91F3642DB}" srcOrd="0" destOrd="0" presId="urn:microsoft.com/office/officeart/2008/layout/VerticalCurvedList"/>
    <dgm:cxn modelId="{CE1DD65D-10D6-4090-9551-13BB0F076A07}" type="presOf" srcId="{449082FA-88E5-4F44-A644-C6DA960B6C1D}" destId="{F8BA5375-C457-43AA-A4E7-6DD8C2AF18A1}" srcOrd="0" destOrd="0" presId="urn:microsoft.com/office/officeart/2008/layout/VerticalCurvedList"/>
    <dgm:cxn modelId="{5BAE24D7-32C9-48C3-A7C8-F12687369356}" srcId="{CE918543-8AAB-477B-95AC-8926FC753EF6}" destId="{DD4E068C-AFBD-4700-80E3-3EC1F358098F}" srcOrd="1" destOrd="0" parTransId="{65E9628A-7A81-45EA-85A2-5405CE96540B}" sibTransId="{E715C15D-8E27-4040-BCD5-301B0A9F57D3}"/>
    <dgm:cxn modelId="{0EE9156B-5966-4638-BD07-8D1CAABE67BA}" srcId="{CE918543-8AAB-477B-95AC-8926FC753EF6}" destId="{F0CB0117-DE36-4FD3-9B85-EF37DD3BA9BE}" srcOrd="2" destOrd="0" parTransId="{45951450-1F1F-4EC7-889D-BDEFE90AE3C6}" sibTransId="{65ACA430-91F1-408E-AD73-BC583597B500}"/>
    <dgm:cxn modelId="{5233DC93-647D-41E7-9644-4926DE4FE8FB}" type="presOf" srcId="{CE918543-8AAB-477B-95AC-8926FC753EF6}" destId="{98D11AF4-4F47-426A-B1E7-C7BAEB640972}" srcOrd="0" destOrd="0" presId="urn:microsoft.com/office/officeart/2008/layout/VerticalCurvedList"/>
    <dgm:cxn modelId="{1CC9D2D8-30A8-45CB-B8FB-ABFA1602A4B6}" type="presOf" srcId="{DD4E068C-AFBD-4700-80E3-3EC1F358098F}" destId="{08AB4BBC-5AE7-4A1C-84FA-1D9B21EA4465}" srcOrd="0" destOrd="0" presId="urn:microsoft.com/office/officeart/2008/layout/VerticalCurvedList"/>
    <dgm:cxn modelId="{2606DE45-B174-437B-B99C-33A108924FA5}" type="presOf" srcId="{7BDB2419-1393-4247-B2D3-640A5C31DBD4}" destId="{63DA68CD-3D9D-4FC0-9152-D04BF5C6853E}" srcOrd="0" destOrd="0" presId="urn:microsoft.com/office/officeart/2008/layout/VerticalCurvedList"/>
    <dgm:cxn modelId="{40F72BA0-3F2C-4D12-92E2-E0EDE90A6244}" srcId="{CE918543-8AAB-477B-95AC-8926FC753EF6}" destId="{74670C45-4B46-4042-9438-7D148C8AB4FD}" srcOrd="3" destOrd="0" parTransId="{4D8B5E7E-BA95-4416-9B5F-1021A532B8CD}" sibTransId="{DD76B9EA-0221-45D9-B06B-20B16CE5AC91}"/>
    <dgm:cxn modelId="{A9DF1C26-1D22-46D1-A940-E1DADEC8D857}" type="presOf" srcId="{F0CB0117-DE36-4FD3-9B85-EF37DD3BA9BE}" destId="{2366A729-4731-40F1-B34F-667D1DDB2633}" srcOrd="0" destOrd="0" presId="urn:microsoft.com/office/officeart/2008/layout/VerticalCurvedList"/>
    <dgm:cxn modelId="{25905A4C-8B2D-4F3A-9C69-178FE0DAFA74}" type="presParOf" srcId="{98D11AF4-4F47-426A-B1E7-C7BAEB640972}" destId="{54A5BCBD-F2DD-4578-99F5-2005E0D844D9}" srcOrd="0" destOrd="0" presId="urn:microsoft.com/office/officeart/2008/layout/VerticalCurvedList"/>
    <dgm:cxn modelId="{0BEE0B42-001A-4030-8103-B6008B7FBD3D}" type="presParOf" srcId="{54A5BCBD-F2DD-4578-99F5-2005E0D844D9}" destId="{4D57D18E-AB5E-4765-A0F1-9E2BE0C29510}" srcOrd="0" destOrd="0" presId="urn:microsoft.com/office/officeart/2008/layout/VerticalCurvedList"/>
    <dgm:cxn modelId="{13ED8CB6-B1F3-4326-B5C8-81A32CE32896}" type="presParOf" srcId="{4D57D18E-AB5E-4765-A0F1-9E2BE0C29510}" destId="{F4B3868D-5B9D-4B98-83AC-295C77A02BC1}" srcOrd="0" destOrd="0" presId="urn:microsoft.com/office/officeart/2008/layout/VerticalCurvedList"/>
    <dgm:cxn modelId="{6CAE4C34-0569-474F-9241-C79105F527EA}" type="presParOf" srcId="{4D57D18E-AB5E-4765-A0F1-9E2BE0C29510}" destId="{F8BA5375-C457-43AA-A4E7-6DD8C2AF18A1}" srcOrd="1" destOrd="0" presId="urn:microsoft.com/office/officeart/2008/layout/VerticalCurvedList"/>
    <dgm:cxn modelId="{A9113B2A-B769-4CC9-B525-73D48681B40C}" type="presParOf" srcId="{4D57D18E-AB5E-4765-A0F1-9E2BE0C29510}" destId="{E386C34D-2A8B-415E-BE73-1CE5388C18DB}" srcOrd="2" destOrd="0" presId="urn:microsoft.com/office/officeart/2008/layout/VerticalCurvedList"/>
    <dgm:cxn modelId="{5AE7418B-1F0D-451A-8CAC-1C743C1E900E}" type="presParOf" srcId="{4D57D18E-AB5E-4765-A0F1-9E2BE0C29510}" destId="{ACC911A5-258D-427C-A463-FFAE7CBC49C0}" srcOrd="3" destOrd="0" presId="urn:microsoft.com/office/officeart/2008/layout/VerticalCurvedList"/>
    <dgm:cxn modelId="{FCFDBABF-6DA9-43CC-A281-17E771F92661}" type="presParOf" srcId="{54A5BCBD-F2DD-4578-99F5-2005E0D844D9}" destId="{63DA68CD-3D9D-4FC0-9152-D04BF5C6853E}" srcOrd="1" destOrd="0" presId="urn:microsoft.com/office/officeart/2008/layout/VerticalCurvedList"/>
    <dgm:cxn modelId="{F7541288-4C64-4901-98B5-C6EFEF48B3DB}" type="presParOf" srcId="{54A5BCBD-F2DD-4578-99F5-2005E0D844D9}" destId="{09FF1E91-010E-4255-B357-D45F78395404}" srcOrd="2" destOrd="0" presId="urn:microsoft.com/office/officeart/2008/layout/VerticalCurvedList"/>
    <dgm:cxn modelId="{C7EC2139-5DF5-4F29-A393-BBE5E39CF26E}" type="presParOf" srcId="{09FF1E91-010E-4255-B357-D45F78395404}" destId="{BD515080-8248-45D6-987A-8A36090215A5}" srcOrd="0" destOrd="0" presId="urn:microsoft.com/office/officeart/2008/layout/VerticalCurvedList"/>
    <dgm:cxn modelId="{54DA8C9C-B8F5-46C5-99A7-7490EEAB7D80}" type="presParOf" srcId="{54A5BCBD-F2DD-4578-99F5-2005E0D844D9}" destId="{08AB4BBC-5AE7-4A1C-84FA-1D9B21EA4465}" srcOrd="3" destOrd="0" presId="urn:microsoft.com/office/officeart/2008/layout/VerticalCurvedList"/>
    <dgm:cxn modelId="{FD4721FC-5FA0-4B3F-806B-85E9601B41F9}" type="presParOf" srcId="{54A5BCBD-F2DD-4578-99F5-2005E0D844D9}" destId="{483EA685-4C4E-48D1-949B-E1202BB3228D}" srcOrd="4" destOrd="0" presId="urn:microsoft.com/office/officeart/2008/layout/VerticalCurvedList"/>
    <dgm:cxn modelId="{36ADA457-2CB4-4366-89BB-76428B8CF096}" type="presParOf" srcId="{483EA685-4C4E-48D1-949B-E1202BB3228D}" destId="{5C69CDBF-F71F-45FD-A531-BA8B67B1BF88}" srcOrd="0" destOrd="0" presId="urn:microsoft.com/office/officeart/2008/layout/VerticalCurvedList"/>
    <dgm:cxn modelId="{CD756C10-1AEC-4F9A-ABD0-B79DB384A438}" type="presParOf" srcId="{54A5BCBD-F2DD-4578-99F5-2005E0D844D9}" destId="{2366A729-4731-40F1-B34F-667D1DDB2633}" srcOrd="5" destOrd="0" presId="urn:microsoft.com/office/officeart/2008/layout/VerticalCurvedList"/>
    <dgm:cxn modelId="{0D19B59A-E770-41D0-9BA4-86206D317FB8}" type="presParOf" srcId="{54A5BCBD-F2DD-4578-99F5-2005E0D844D9}" destId="{079B4B0F-2BF8-48EF-87C4-67EF0CABD77C}" srcOrd="6" destOrd="0" presId="urn:microsoft.com/office/officeart/2008/layout/VerticalCurvedList"/>
    <dgm:cxn modelId="{A8A538DC-A632-4309-8382-361214DF65CC}" type="presParOf" srcId="{079B4B0F-2BF8-48EF-87C4-67EF0CABD77C}" destId="{A13AF244-989D-44CB-8F08-5A2100CDD395}" srcOrd="0" destOrd="0" presId="urn:microsoft.com/office/officeart/2008/layout/VerticalCurvedList"/>
    <dgm:cxn modelId="{ED47C37B-D610-4FA3-87B1-7C4C410E3F95}" type="presParOf" srcId="{54A5BCBD-F2DD-4578-99F5-2005E0D844D9}" destId="{F3C182B7-C38D-403E-AD19-7FA91F3642DB}" srcOrd="7" destOrd="0" presId="urn:microsoft.com/office/officeart/2008/layout/VerticalCurvedList"/>
    <dgm:cxn modelId="{5340013D-5DDF-4CDB-A0ED-1C55F25DD280}" type="presParOf" srcId="{54A5BCBD-F2DD-4578-99F5-2005E0D844D9}" destId="{EB5018A2-2637-4A9B-923D-79745CC925AE}" srcOrd="8" destOrd="0" presId="urn:microsoft.com/office/officeart/2008/layout/VerticalCurvedList"/>
    <dgm:cxn modelId="{2FEBB635-AFA1-4668-911B-3EFDB5CB7E93}" type="presParOf" srcId="{EB5018A2-2637-4A9B-923D-79745CC925AE}" destId="{5C86D346-1241-43F5-9C73-3B28ADDD1C6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F6C520-F0BA-483E-9BD6-2B5FCCEA3DFF}" type="doc">
      <dgm:prSet loTypeId="urn:microsoft.com/office/officeart/2005/8/layout/hChevron3" loCatId="process" qsTypeId="urn:microsoft.com/office/officeart/2005/8/quickstyle/simple1" qsCatId="simple" csTypeId="urn:microsoft.com/office/officeart/2005/8/colors/accent1_2" csCatId="accent1" phldr="1"/>
      <dgm:spPr/>
    </dgm:pt>
    <dgm:pt modelId="{9B1921E3-DC6C-4F68-9C6E-53D9B0ACCFB5}">
      <dgm:prSet phldrT="[Text]" custT="1"/>
      <dgm:spPr/>
      <dgm:t>
        <a:bodyPr/>
        <a:lstStyle/>
        <a:p>
          <a:r>
            <a:rPr lang="en-US" sz="1600" b="1" dirty="0"/>
            <a:t>Summer &amp; Fall 2020:</a:t>
          </a:r>
        </a:p>
        <a:p>
          <a:r>
            <a:rPr lang="en-US" sz="1600" b="1" dirty="0"/>
            <a:t>All teams work to  cross the finish line and start sustainability plan</a:t>
          </a:r>
        </a:p>
      </dgm:t>
    </dgm:pt>
    <dgm:pt modelId="{263CB648-93F4-456C-86B2-24D1C977D99F}" type="parTrans" cxnId="{94946464-D984-4035-827C-A9BBA931452B}">
      <dgm:prSet/>
      <dgm:spPr/>
      <dgm:t>
        <a:bodyPr/>
        <a:lstStyle/>
        <a:p>
          <a:endParaRPr lang="en-US" sz="2000"/>
        </a:p>
      </dgm:t>
    </dgm:pt>
    <dgm:pt modelId="{E68732BD-4F01-41B9-86C1-8645EBE9ACC4}" type="sibTrans" cxnId="{94946464-D984-4035-827C-A9BBA931452B}">
      <dgm:prSet/>
      <dgm:spPr/>
      <dgm:t>
        <a:bodyPr/>
        <a:lstStyle/>
        <a:p>
          <a:endParaRPr lang="en-US" sz="2000"/>
        </a:p>
      </dgm:t>
    </dgm:pt>
    <dgm:pt modelId="{13C4D1BA-0104-415A-8142-1E6473A038D3}">
      <dgm:prSet phldrT="[Text]" custT="1"/>
      <dgm:spPr/>
      <dgm:t>
        <a:bodyPr/>
        <a:lstStyle/>
        <a:p>
          <a:r>
            <a:rPr lang="en-US" sz="1600" b="1" dirty="0"/>
            <a:t>Fall &amp; Winter 2020</a:t>
          </a:r>
        </a:p>
        <a:p>
          <a:r>
            <a:rPr lang="en-US" sz="1600" b="1" dirty="0"/>
            <a:t>Work to implement sustainability plan, ILPQC 1:1 QI Support for hospitals</a:t>
          </a:r>
        </a:p>
      </dgm:t>
    </dgm:pt>
    <dgm:pt modelId="{8B6AB4A2-5068-470F-ADD5-567386E0E598}" type="parTrans" cxnId="{1420ABB5-C766-47A8-B382-06469E7078C2}">
      <dgm:prSet/>
      <dgm:spPr/>
      <dgm:t>
        <a:bodyPr/>
        <a:lstStyle/>
        <a:p>
          <a:endParaRPr lang="en-US" sz="2000"/>
        </a:p>
      </dgm:t>
    </dgm:pt>
    <dgm:pt modelId="{57D7A095-0C37-4984-ACAB-51AFA2331095}" type="sibTrans" cxnId="{1420ABB5-C766-47A8-B382-06469E7078C2}">
      <dgm:prSet/>
      <dgm:spPr/>
      <dgm:t>
        <a:bodyPr/>
        <a:lstStyle/>
        <a:p>
          <a:endParaRPr lang="en-US" sz="2000"/>
        </a:p>
      </dgm:t>
    </dgm:pt>
    <dgm:pt modelId="{46359D08-6A7D-468C-A16C-EA94C1CF728A}">
      <dgm:prSet phldrT="[Text]" custT="1"/>
      <dgm:spPr/>
      <dgm:t>
        <a:bodyPr/>
        <a:lstStyle/>
        <a:p>
          <a:r>
            <a:rPr lang="en-US" sz="1600" b="1" dirty="0"/>
            <a:t>2021:</a:t>
          </a:r>
        </a:p>
        <a:p>
          <a:r>
            <a:rPr lang="en-US" sz="1600" b="1" dirty="0"/>
            <a:t> Quarterly Sustainability check-in Calls with Teams, implement sustainability plans</a:t>
          </a:r>
        </a:p>
      </dgm:t>
    </dgm:pt>
    <dgm:pt modelId="{F634E1C2-E824-4F58-998E-ED8BBF246399}" type="parTrans" cxnId="{F23A4E29-B5B9-4629-B802-CBBD44C437A8}">
      <dgm:prSet/>
      <dgm:spPr/>
      <dgm:t>
        <a:bodyPr/>
        <a:lstStyle/>
        <a:p>
          <a:endParaRPr lang="en-US" sz="2000"/>
        </a:p>
      </dgm:t>
    </dgm:pt>
    <dgm:pt modelId="{125E5D73-E8AB-4B66-87C4-EADB2E003E36}" type="sibTrans" cxnId="{F23A4E29-B5B9-4629-B802-CBBD44C437A8}">
      <dgm:prSet/>
      <dgm:spPr/>
      <dgm:t>
        <a:bodyPr/>
        <a:lstStyle/>
        <a:p>
          <a:endParaRPr lang="en-US" sz="2000"/>
        </a:p>
      </dgm:t>
    </dgm:pt>
    <dgm:pt modelId="{E3D3BE45-FA87-4DEE-9AE2-FA16ECB4ABEA}" type="pres">
      <dgm:prSet presAssocID="{13F6C520-F0BA-483E-9BD6-2B5FCCEA3DFF}" presName="Name0" presStyleCnt="0">
        <dgm:presLayoutVars>
          <dgm:dir/>
          <dgm:resizeHandles val="exact"/>
        </dgm:presLayoutVars>
      </dgm:prSet>
      <dgm:spPr/>
    </dgm:pt>
    <dgm:pt modelId="{0F01899A-9CB1-4609-A13D-BF2682E89696}" type="pres">
      <dgm:prSet presAssocID="{9B1921E3-DC6C-4F68-9C6E-53D9B0ACCFB5}" presName="parTxOnly" presStyleLbl="node1" presStyleIdx="0" presStyleCnt="3" custScaleY="110001" custLinFactNeighborY="38651">
        <dgm:presLayoutVars>
          <dgm:bulletEnabled val="1"/>
        </dgm:presLayoutVars>
      </dgm:prSet>
      <dgm:spPr/>
      <dgm:t>
        <a:bodyPr/>
        <a:lstStyle/>
        <a:p>
          <a:endParaRPr lang="en-US"/>
        </a:p>
      </dgm:t>
    </dgm:pt>
    <dgm:pt modelId="{3D01BCE6-781E-42FB-9AA2-9A271CD6DD77}" type="pres">
      <dgm:prSet presAssocID="{E68732BD-4F01-41B9-86C1-8645EBE9ACC4}" presName="parSpace" presStyleCnt="0"/>
      <dgm:spPr/>
    </dgm:pt>
    <dgm:pt modelId="{29B47FCB-C1F2-4038-902C-33AD93AEFEC5}" type="pres">
      <dgm:prSet presAssocID="{13C4D1BA-0104-415A-8142-1E6473A038D3}" presName="parTxOnly" presStyleLbl="node1" presStyleIdx="1" presStyleCnt="3" custScaleY="110001" custLinFactNeighborX="-7985" custLinFactNeighborY="37591">
        <dgm:presLayoutVars>
          <dgm:bulletEnabled val="1"/>
        </dgm:presLayoutVars>
      </dgm:prSet>
      <dgm:spPr/>
      <dgm:t>
        <a:bodyPr/>
        <a:lstStyle/>
        <a:p>
          <a:endParaRPr lang="en-US"/>
        </a:p>
      </dgm:t>
    </dgm:pt>
    <dgm:pt modelId="{8E6A62C2-C46A-4178-A2A9-F4E28C76C09B}" type="pres">
      <dgm:prSet presAssocID="{57D7A095-0C37-4984-ACAB-51AFA2331095}" presName="parSpace" presStyleCnt="0"/>
      <dgm:spPr/>
    </dgm:pt>
    <dgm:pt modelId="{D53FF054-97B1-4BD4-B8C5-4732F871E1B4}" type="pres">
      <dgm:prSet presAssocID="{46359D08-6A7D-468C-A16C-EA94C1CF728A}" presName="parTxOnly" presStyleLbl="node1" presStyleIdx="2" presStyleCnt="3" custScaleY="110001" custLinFactNeighborX="-15399" custLinFactNeighborY="37591">
        <dgm:presLayoutVars>
          <dgm:bulletEnabled val="1"/>
        </dgm:presLayoutVars>
      </dgm:prSet>
      <dgm:spPr/>
      <dgm:t>
        <a:bodyPr/>
        <a:lstStyle/>
        <a:p>
          <a:endParaRPr lang="en-US"/>
        </a:p>
      </dgm:t>
    </dgm:pt>
  </dgm:ptLst>
  <dgm:cxnLst>
    <dgm:cxn modelId="{1420ABB5-C766-47A8-B382-06469E7078C2}" srcId="{13F6C520-F0BA-483E-9BD6-2B5FCCEA3DFF}" destId="{13C4D1BA-0104-415A-8142-1E6473A038D3}" srcOrd="1" destOrd="0" parTransId="{8B6AB4A2-5068-470F-ADD5-567386E0E598}" sibTransId="{57D7A095-0C37-4984-ACAB-51AFA2331095}"/>
    <dgm:cxn modelId="{7D4611F8-86DE-42D8-9AE4-4D64EB255552}" type="presOf" srcId="{13F6C520-F0BA-483E-9BD6-2B5FCCEA3DFF}" destId="{E3D3BE45-FA87-4DEE-9AE2-FA16ECB4ABEA}" srcOrd="0" destOrd="0" presId="urn:microsoft.com/office/officeart/2005/8/layout/hChevron3"/>
    <dgm:cxn modelId="{922759B8-46DC-45AC-9210-995B75F7FE2E}" type="presOf" srcId="{9B1921E3-DC6C-4F68-9C6E-53D9B0ACCFB5}" destId="{0F01899A-9CB1-4609-A13D-BF2682E89696}" srcOrd="0" destOrd="0" presId="urn:microsoft.com/office/officeart/2005/8/layout/hChevron3"/>
    <dgm:cxn modelId="{C4CE41E6-B774-45BA-96DC-15563A4DB45E}" type="presOf" srcId="{13C4D1BA-0104-415A-8142-1E6473A038D3}" destId="{29B47FCB-C1F2-4038-902C-33AD93AEFEC5}" srcOrd="0" destOrd="0" presId="urn:microsoft.com/office/officeart/2005/8/layout/hChevron3"/>
    <dgm:cxn modelId="{F23A4E29-B5B9-4629-B802-CBBD44C437A8}" srcId="{13F6C520-F0BA-483E-9BD6-2B5FCCEA3DFF}" destId="{46359D08-6A7D-468C-A16C-EA94C1CF728A}" srcOrd="2" destOrd="0" parTransId="{F634E1C2-E824-4F58-998E-ED8BBF246399}" sibTransId="{125E5D73-E8AB-4B66-87C4-EADB2E003E36}"/>
    <dgm:cxn modelId="{94946464-D984-4035-827C-A9BBA931452B}" srcId="{13F6C520-F0BA-483E-9BD6-2B5FCCEA3DFF}" destId="{9B1921E3-DC6C-4F68-9C6E-53D9B0ACCFB5}" srcOrd="0" destOrd="0" parTransId="{263CB648-93F4-456C-86B2-24D1C977D99F}" sibTransId="{E68732BD-4F01-41B9-86C1-8645EBE9ACC4}"/>
    <dgm:cxn modelId="{27451A93-89B5-4145-8096-06E07F094D14}" type="presOf" srcId="{46359D08-6A7D-468C-A16C-EA94C1CF728A}" destId="{D53FF054-97B1-4BD4-B8C5-4732F871E1B4}" srcOrd="0" destOrd="0" presId="urn:microsoft.com/office/officeart/2005/8/layout/hChevron3"/>
    <dgm:cxn modelId="{DDE96ABC-ADB0-41B3-A866-D86B05D9ADD2}" type="presParOf" srcId="{E3D3BE45-FA87-4DEE-9AE2-FA16ECB4ABEA}" destId="{0F01899A-9CB1-4609-A13D-BF2682E89696}" srcOrd="0" destOrd="0" presId="urn:microsoft.com/office/officeart/2005/8/layout/hChevron3"/>
    <dgm:cxn modelId="{9D5D3059-B4C7-4914-90FB-105FCD9E7958}" type="presParOf" srcId="{E3D3BE45-FA87-4DEE-9AE2-FA16ECB4ABEA}" destId="{3D01BCE6-781E-42FB-9AA2-9A271CD6DD77}" srcOrd="1" destOrd="0" presId="urn:microsoft.com/office/officeart/2005/8/layout/hChevron3"/>
    <dgm:cxn modelId="{B09352A1-0BA3-410C-9934-CCAD42A2C60F}" type="presParOf" srcId="{E3D3BE45-FA87-4DEE-9AE2-FA16ECB4ABEA}" destId="{29B47FCB-C1F2-4038-902C-33AD93AEFEC5}" srcOrd="2" destOrd="0" presId="urn:microsoft.com/office/officeart/2005/8/layout/hChevron3"/>
    <dgm:cxn modelId="{74A04799-2FFA-4262-B19D-6C0B14835331}" type="presParOf" srcId="{E3D3BE45-FA87-4DEE-9AE2-FA16ECB4ABEA}" destId="{8E6A62C2-C46A-4178-A2A9-F4E28C76C09B}" srcOrd="3" destOrd="0" presId="urn:microsoft.com/office/officeart/2005/8/layout/hChevron3"/>
    <dgm:cxn modelId="{B88D4EF9-2AF1-40C5-97FD-5BDD507809FA}" type="presParOf" srcId="{E3D3BE45-FA87-4DEE-9AE2-FA16ECB4ABEA}" destId="{D53FF054-97B1-4BD4-B8C5-4732F871E1B4}"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F6C520-F0BA-483E-9BD6-2B5FCCEA3DFF}" type="doc">
      <dgm:prSet loTypeId="urn:microsoft.com/office/officeart/2005/8/layout/hChevron3" loCatId="process" qsTypeId="urn:microsoft.com/office/officeart/2005/8/quickstyle/simple1" qsCatId="simple" csTypeId="urn:microsoft.com/office/officeart/2005/8/colors/accent1_2" csCatId="accent1" phldr="1"/>
      <dgm:spPr/>
    </dgm:pt>
    <dgm:pt modelId="{9B1921E3-DC6C-4F68-9C6E-53D9B0ACCFB5}">
      <dgm:prSet phldrT="[Text]"/>
      <dgm:spPr/>
      <dgm:t>
        <a:bodyPr/>
        <a:lstStyle/>
        <a:p>
          <a:r>
            <a:rPr lang="en-US" b="1" dirty="0"/>
            <a:t>June-July 2020:</a:t>
          </a:r>
        </a:p>
        <a:p>
          <a:r>
            <a:rPr lang="en-US" dirty="0"/>
            <a:t>Workgroup finalize AIMs, Measures, Data Form</a:t>
          </a:r>
        </a:p>
      </dgm:t>
    </dgm:pt>
    <dgm:pt modelId="{263CB648-93F4-456C-86B2-24D1C977D99F}" type="parTrans" cxnId="{94946464-D984-4035-827C-A9BBA931452B}">
      <dgm:prSet/>
      <dgm:spPr/>
      <dgm:t>
        <a:bodyPr/>
        <a:lstStyle/>
        <a:p>
          <a:endParaRPr lang="en-US"/>
        </a:p>
      </dgm:t>
    </dgm:pt>
    <dgm:pt modelId="{E68732BD-4F01-41B9-86C1-8645EBE9ACC4}" type="sibTrans" cxnId="{94946464-D984-4035-827C-A9BBA931452B}">
      <dgm:prSet/>
      <dgm:spPr/>
      <dgm:t>
        <a:bodyPr/>
        <a:lstStyle/>
        <a:p>
          <a:endParaRPr lang="en-US"/>
        </a:p>
      </dgm:t>
    </dgm:pt>
    <dgm:pt modelId="{AA22B988-A28F-416A-9C57-AA73DFD0C818}">
      <dgm:prSet phldrT="[Text]"/>
      <dgm:spPr/>
      <dgm:t>
        <a:bodyPr/>
        <a:lstStyle/>
        <a:p>
          <a:r>
            <a:rPr lang="en-US" b="1" dirty="0"/>
            <a:t>Aug-Oct 2020:</a:t>
          </a:r>
        </a:p>
        <a:p>
          <a:r>
            <a:rPr lang="en-US" dirty="0"/>
            <a:t>Wave 1 tests data collection process, Develop toolkit</a:t>
          </a:r>
        </a:p>
      </dgm:t>
    </dgm:pt>
    <dgm:pt modelId="{AD28AC95-626C-42D5-943C-355BDD063625}" type="parTrans" cxnId="{1E128AF7-CE6C-4C25-88EA-AA2992E987B1}">
      <dgm:prSet/>
      <dgm:spPr/>
      <dgm:t>
        <a:bodyPr/>
        <a:lstStyle/>
        <a:p>
          <a:endParaRPr lang="en-US"/>
        </a:p>
      </dgm:t>
    </dgm:pt>
    <dgm:pt modelId="{4CFE5C3E-81ED-499A-AC3C-446E4AC8E99B}" type="sibTrans" cxnId="{1E128AF7-CE6C-4C25-88EA-AA2992E987B1}">
      <dgm:prSet/>
      <dgm:spPr/>
      <dgm:t>
        <a:bodyPr/>
        <a:lstStyle/>
        <a:p>
          <a:endParaRPr lang="en-US"/>
        </a:p>
      </dgm:t>
    </dgm:pt>
    <dgm:pt modelId="{13C4D1BA-0104-415A-8142-1E6473A038D3}">
      <dgm:prSet phldrT="[Text]"/>
      <dgm:spPr/>
      <dgm:t>
        <a:bodyPr/>
        <a:lstStyle/>
        <a:p>
          <a:r>
            <a:rPr lang="en-US" b="1" dirty="0"/>
            <a:t>October 29, 2020</a:t>
          </a:r>
        </a:p>
        <a:p>
          <a:r>
            <a:rPr lang="en-US" dirty="0"/>
            <a:t>Statewide Launch</a:t>
          </a:r>
        </a:p>
      </dgm:t>
    </dgm:pt>
    <dgm:pt modelId="{8B6AB4A2-5068-470F-ADD5-567386E0E598}" type="parTrans" cxnId="{1420ABB5-C766-47A8-B382-06469E7078C2}">
      <dgm:prSet/>
      <dgm:spPr/>
      <dgm:t>
        <a:bodyPr/>
        <a:lstStyle/>
        <a:p>
          <a:endParaRPr lang="en-US"/>
        </a:p>
      </dgm:t>
    </dgm:pt>
    <dgm:pt modelId="{57D7A095-0C37-4984-ACAB-51AFA2331095}" type="sibTrans" cxnId="{1420ABB5-C766-47A8-B382-06469E7078C2}">
      <dgm:prSet/>
      <dgm:spPr/>
      <dgm:t>
        <a:bodyPr/>
        <a:lstStyle/>
        <a:p>
          <a:endParaRPr lang="en-US"/>
        </a:p>
      </dgm:t>
    </dgm:pt>
    <dgm:pt modelId="{46359D08-6A7D-468C-A16C-EA94C1CF728A}">
      <dgm:prSet phldrT="[Text]"/>
      <dgm:spPr/>
      <dgm:t>
        <a:bodyPr/>
        <a:lstStyle/>
        <a:p>
          <a:r>
            <a:rPr lang="en-US" b="1" dirty="0"/>
            <a:t>November 2020: </a:t>
          </a:r>
          <a:r>
            <a:rPr lang="en-US" dirty="0"/>
            <a:t>Monthly webinars begin</a:t>
          </a:r>
        </a:p>
      </dgm:t>
    </dgm:pt>
    <dgm:pt modelId="{F634E1C2-E824-4F58-998E-ED8BBF246399}" type="parTrans" cxnId="{F23A4E29-B5B9-4629-B802-CBBD44C437A8}">
      <dgm:prSet/>
      <dgm:spPr/>
      <dgm:t>
        <a:bodyPr/>
        <a:lstStyle/>
        <a:p>
          <a:endParaRPr lang="en-US"/>
        </a:p>
      </dgm:t>
    </dgm:pt>
    <dgm:pt modelId="{125E5D73-E8AB-4B66-87C4-EADB2E003E36}" type="sibTrans" cxnId="{F23A4E29-B5B9-4629-B802-CBBD44C437A8}">
      <dgm:prSet/>
      <dgm:spPr/>
      <dgm:t>
        <a:bodyPr/>
        <a:lstStyle/>
        <a:p>
          <a:endParaRPr lang="en-US"/>
        </a:p>
      </dgm:t>
    </dgm:pt>
    <dgm:pt modelId="{E3D3BE45-FA87-4DEE-9AE2-FA16ECB4ABEA}" type="pres">
      <dgm:prSet presAssocID="{13F6C520-F0BA-483E-9BD6-2B5FCCEA3DFF}" presName="Name0" presStyleCnt="0">
        <dgm:presLayoutVars>
          <dgm:dir/>
          <dgm:resizeHandles val="exact"/>
        </dgm:presLayoutVars>
      </dgm:prSet>
      <dgm:spPr/>
    </dgm:pt>
    <dgm:pt modelId="{0F01899A-9CB1-4609-A13D-BF2682E89696}" type="pres">
      <dgm:prSet presAssocID="{9B1921E3-DC6C-4F68-9C6E-53D9B0ACCFB5}" presName="parTxOnly" presStyleLbl="node1" presStyleIdx="0" presStyleCnt="4">
        <dgm:presLayoutVars>
          <dgm:bulletEnabled val="1"/>
        </dgm:presLayoutVars>
      </dgm:prSet>
      <dgm:spPr/>
      <dgm:t>
        <a:bodyPr/>
        <a:lstStyle/>
        <a:p>
          <a:endParaRPr lang="en-US"/>
        </a:p>
      </dgm:t>
    </dgm:pt>
    <dgm:pt modelId="{3D01BCE6-781E-42FB-9AA2-9A271CD6DD77}" type="pres">
      <dgm:prSet presAssocID="{E68732BD-4F01-41B9-86C1-8645EBE9ACC4}" presName="parSpace" presStyleCnt="0"/>
      <dgm:spPr/>
    </dgm:pt>
    <dgm:pt modelId="{8D8B6E8D-0B55-43CA-8396-1F0A8D04B0E1}" type="pres">
      <dgm:prSet presAssocID="{AA22B988-A28F-416A-9C57-AA73DFD0C818}" presName="parTxOnly" presStyleLbl="node1" presStyleIdx="1" presStyleCnt="4">
        <dgm:presLayoutVars>
          <dgm:bulletEnabled val="1"/>
        </dgm:presLayoutVars>
      </dgm:prSet>
      <dgm:spPr/>
      <dgm:t>
        <a:bodyPr/>
        <a:lstStyle/>
        <a:p>
          <a:endParaRPr lang="en-US"/>
        </a:p>
      </dgm:t>
    </dgm:pt>
    <dgm:pt modelId="{F9DBE505-7F31-414C-94D3-F7F8EAEA3CE6}" type="pres">
      <dgm:prSet presAssocID="{4CFE5C3E-81ED-499A-AC3C-446E4AC8E99B}" presName="parSpace" presStyleCnt="0"/>
      <dgm:spPr/>
    </dgm:pt>
    <dgm:pt modelId="{29B47FCB-C1F2-4038-902C-33AD93AEFEC5}" type="pres">
      <dgm:prSet presAssocID="{13C4D1BA-0104-415A-8142-1E6473A038D3}" presName="parTxOnly" presStyleLbl="node1" presStyleIdx="2" presStyleCnt="4">
        <dgm:presLayoutVars>
          <dgm:bulletEnabled val="1"/>
        </dgm:presLayoutVars>
      </dgm:prSet>
      <dgm:spPr/>
      <dgm:t>
        <a:bodyPr/>
        <a:lstStyle/>
        <a:p>
          <a:endParaRPr lang="en-US"/>
        </a:p>
      </dgm:t>
    </dgm:pt>
    <dgm:pt modelId="{8E6A62C2-C46A-4178-A2A9-F4E28C76C09B}" type="pres">
      <dgm:prSet presAssocID="{57D7A095-0C37-4984-ACAB-51AFA2331095}" presName="parSpace" presStyleCnt="0"/>
      <dgm:spPr/>
    </dgm:pt>
    <dgm:pt modelId="{D53FF054-97B1-4BD4-B8C5-4732F871E1B4}" type="pres">
      <dgm:prSet presAssocID="{46359D08-6A7D-468C-A16C-EA94C1CF728A}" presName="parTxOnly" presStyleLbl="node1" presStyleIdx="3" presStyleCnt="4">
        <dgm:presLayoutVars>
          <dgm:bulletEnabled val="1"/>
        </dgm:presLayoutVars>
      </dgm:prSet>
      <dgm:spPr/>
      <dgm:t>
        <a:bodyPr/>
        <a:lstStyle/>
        <a:p>
          <a:endParaRPr lang="en-US"/>
        </a:p>
      </dgm:t>
    </dgm:pt>
  </dgm:ptLst>
  <dgm:cxnLst>
    <dgm:cxn modelId="{C4CE41E6-B774-45BA-96DC-15563A4DB45E}" type="presOf" srcId="{13C4D1BA-0104-415A-8142-1E6473A038D3}" destId="{29B47FCB-C1F2-4038-902C-33AD93AEFEC5}" srcOrd="0" destOrd="0" presId="urn:microsoft.com/office/officeart/2005/8/layout/hChevron3"/>
    <dgm:cxn modelId="{7D4611F8-86DE-42D8-9AE4-4D64EB255552}" type="presOf" srcId="{13F6C520-F0BA-483E-9BD6-2B5FCCEA3DFF}" destId="{E3D3BE45-FA87-4DEE-9AE2-FA16ECB4ABEA}" srcOrd="0" destOrd="0" presId="urn:microsoft.com/office/officeart/2005/8/layout/hChevron3"/>
    <dgm:cxn modelId="{27451A93-89B5-4145-8096-06E07F094D14}" type="presOf" srcId="{46359D08-6A7D-468C-A16C-EA94C1CF728A}" destId="{D53FF054-97B1-4BD4-B8C5-4732F871E1B4}" srcOrd="0" destOrd="0" presId="urn:microsoft.com/office/officeart/2005/8/layout/hChevron3"/>
    <dgm:cxn modelId="{1E128AF7-CE6C-4C25-88EA-AA2992E987B1}" srcId="{13F6C520-F0BA-483E-9BD6-2B5FCCEA3DFF}" destId="{AA22B988-A28F-416A-9C57-AA73DFD0C818}" srcOrd="1" destOrd="0" parTransId="{AD28AC95-626C-42D5-943C-355BDD063625}" sibTransId="{4CFE5C3E-81ED-499A-AC3C-446E4AC8E99B}"/>
    <dgm:cxn modelId="{11A7D1D0-6413-4F0D-8025-EC21DA9A0D74}" type="presOf" srcId="{AA22B988-A28F-416A-9C57-AA73DFD0C818}" destId="{8D8B6E8D-0B55-43CA-8396-1F0A8D04B0E1}" srcOrd="0" destOrd="0" presId="urn:microsoft.com/office/officeart/2005/8/layout/hChevron3"/>
    <dgm:cxn modelId="{1420ABB5-C766-47A8-B382-06469E7078C2}" srcId="{13F6C520-F0BA-483E-9BD6-2B5FCCEA3DFF}" destId="{13C4D1BA-0104-415A-8142-1E6473A038D3}" srcOrd="2" destOrd="0" parTransId="{8B6AB4A2-5068-470F-ADD5-567386E0E598}" sibTransId="{57D7A095-0C37-4984-ACAB-51AFA2331095}"/>
    <dgm:cxn modelId="{922759B8-46DC-45AC-9210-995B75F7FE2E}" type="presOf" srcId="{9B1921E3-DC6C-4F68-9C6E-53D9B0ACCFB5}" destId="{0F01899A-9CB1-4609-A13D-BF2682E89696}" srcOrd="0" destOrd="0" presId="urn:microsoft.com/office/officeart/2005/8/layout/hChevron3"/>
    <dgm:cxn modelId="{F23A4E29-B5B9-4629-B802-CBBD44C437A8}" srcId="{13F6C520-F0BA-483E-9BD6-2B5FCCEA3DFF}" destId="{46359D08-6A7D-468C-A16C-EA94C1CF728A}" srcOrd="3" destOrd="0" parTransId="{F634E1C2-E824-4F58-998E-ED8BBF246399}" sibTransId="{125E5D73-E8AB-4B66-87C4-EADB2E003E36}"/>
    <dgm:cxn modelId="{94946464-D984-4035-827C-A9BBA931452B}" srcId="{13F6C520-F0BA-483E-9BD6-2B5FCCEA3DFF}" destId="{9B1921E3-DC6C-4F68-9C6E-53D9B0ACCFB5}" srcOrd="0" destOrd="0" parTransId="{263CB648-93F4-456C-86B2-24D1C977D99F}" sibTransId="{E68732BD-4F01-41B9-86C1-8645EBE9ACC4}"/>
    <dgm:cxn modelId="{DDE96ABC-ADB0-41B3-A866-D86B05D9ADD2}" type="presParOf" srcId="{E3D3BE45-FA87-4DEE-9AE2-FA16ECB4ABEA}" destId="{0F01899A-9CB1-4609-A13D-BF2682E89696}" srcOrd="0" destOrd="0" presId="urn:microsoft.com/office/officeart/2005/8/layout/hChevron3"/>
    <dgm:cxn modelId="{9D5D3059-B4C7-4914-90FB-105FCD9E7958}" type="presParOf" srcId="{E3D3BE45-FA87-4DEE-9AE2-FA16ECB4ABEA}" destId="{3D01BCE6-781E-42FB-9AA2-9A271CD6DD77}" srcOrd="1" destOrd="0" presId="urn:microsoft.com/office/officeart/2005/8/layout/hChevron3"/>
    <dgm:cxn modelId="{67FCC3F6-F4D2-4418-8D65-5BAD9AAA3E1B}" type="presParOf" srcId="{E3D3BE45-FA87-4DEE-9AE2-FA16ECB4ABEA}" destId="{8D8B6E8D-0B55-43CA-8396-1F0A8D04B0E1}" srcOrd="2" destOrd="0" presId="urn:microsoft.com/office/officeart/2005/8/layout/hChevron3"/>
    <dgm:cxn modelId="{F84A862A-6D1C-48EE-98A6-12247F2B109C}" type="presParOf" srcId="{E3D3BE45-FA87-4DEE-9AE2-FA16ECB4ABEA}" destId="{F9DBE505-7F31-414C-94D3-F7F8EAEA3CE6}" srcOrd="3" destOrd="0" presId="urn:microsoft.com/office/officeart/2005/8/layout/hChevron3"/>
    <dgm:cxn modelId="{B09352A1-0BA3-410C-9934-CCAD42A2C60F}" type="presParOf" srcId="{E3D3BE45-FA87-4DEE-9AE2-FA16ECB4ABEA}" destId="{29B47FCB-C1F2-4038-902C-33AD93AEFEC5}" srcOrd="4" destOrd="0" presId="urn:microsoft.com/office/officeart/2005/8/layout/hChevron3"/>
    <dgm:cxn modelId="{74A04799-2FFA-4262-B19D-6C0B14835331}" type="presParOf" srcId="{E3D3BE45-FA87-4DEE-9AE2-FA16ECB4ABEA}" destId="{8E6A62C2-C46A-4178-A2A9-F4E28C76C09B}" srcOrd="5" destOrd="0" presId="urn:microsoft.com/office/officeart/2005/8/layout/hChevron3"/>
    <dgm:cxn modelId="{B88D4EF9-2AF1-40C5-97FD-5BDD507809FA}" type="presParOf" srcId="{E3D3BE45-FA87-4DEE-9AE2-FA16ECB4ABEA}" destId="{D53FF054-97B1-4BD4-B8C5-4732F871E1B4}"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72772-FD40-4907-961F-F44F44079419}">
      <dsp:nvSpPr>
        <dsp:cNvPr id="0" name=""/>
        <dsp:cNvSpPr/>
      </dsp:nvSpPr>
      <dsp:spPr>
        <a:xfrm rot="5400000">
          <a:off x="606742" y="1398771"/>
          <a:ext cx="916989" cy="1043960"/>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1926A-52AE-4BF7-ADAF-718FDD77DF41}">
      <dsp:nvSpPr>
        <dsp:cNvPr id="0" name=""/>
        <dsp:cNvSpPr/>
      </dsp:nvSpPr>
      <dsp:spPr>
        <a:xfrm>
          <a:off x="363796" y="382270"/>
          <a:ext cx="1543670" cy="1080519"/>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Register online </a:t>
          </a:r>
        </a:p>
      </dsp:txBody>
      <dsp:txXfrm>
        <a:off x="416552" y="435026"/>
        <a:ext cx="1438158" cy="975007"/>
      </dsp:txXfrm>
    </dsp:sp>
    <dsp:sp modelId="{88BC3B53-D9CD-477A-96D7-D304004352BC}">
      <dsp:nvSpPr>
        <dsp:cNvPr id="0" name=""/>
        <dsp:cNvSpPr/>
      </dsp:nvSpPr>
      <dsp:spPr>
        <a:xfrm>
          <a:off x="1891496" y="482580"/>
          <a:ext cx="4927332" cy="87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dsp:txBody>
      <dsp:txXfrm>
        <a:off x="1891496" y="482580"/>
        <a:ext cx="4927332" cy="873323"/>
      </dsp:txXfrm>
    </dsp:sp>
    <dsp:sp modelId="{F6BE35EA-7BCA-4782-AC87-16F4D4472DA7}">
      <dsp:nvSpPr>
        <dsp:cNvPr id="0" name=""/>
        <dsp:cNvSpPr/>
      </dsp:nvSpPr>
      <dsp:spPr>
        <a:xfrm rot="5400000">
          <a:off x="1961429" y="2612551"/>
          <a:ext cx="916989" cy="1043960"/>
        </a:xfrm>
        <a:prstGeom prst="bentUpArrow">
          <a:avLst>
            <a:gd name="adj1" fmla="val 32840"/>
            <a:gd name="adj2" fmla="val 25000"/>
            <a:gd name="adj3" fmla="val 35780"/>
          </a:avLst>
        </a:prstGeom>
        <a:solidFill>
          <a:schemeClr val="accent4">
            <a:tint val="50000"/>
            <a:hueOff val="-1962696"/>
            <a:satOff val="9881"/>
            <a:lumOff val="6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545AC-8EFA-45D7-8D26-9438493DE6B6}">
      <dsp:nvSpPr>
        <dsp:cNvPr id="0" name=""/>
        <dsp:cNvSpPr/>
      </dsp:nvSpPr>
      <dsp:spPr>
        <a:xfrm>
          <a:off x="1688949" y="1596050"/>
          <a:ext cx="1543670" cy="1080519"/>
        </a:xfrm>
        <a:prstGeom prst="roundRect">
          <a:avLst>
            <a:gd name="adj" fmla="val 1667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Submit abstract</a:t>
          </a:r>
        </a:p>
      </dsp:txBody>
      <dsp:txXfrm>
        <a:off x="1741705" y="1648806"/>
        <a:ext cx="1438158" cy="975007"/>
      </dsp:txXfrm>
    </dsp:sp>
    <dsp:sp modelId="{AB4432DD-E126-4B6A-8574-E3DBA1D68ED7}">
      <dsp:nvSpPr>
        <dsp:cNvPr id="0" name=""/>
        <dsp:cNvSpPr/>
      </dsp:nvSpPr>
      <dsp:spPr>
        <a:xfrm>
          <a:off x="3256390" y="1695818"/>
          <a:ext cx="4024913" cy="873323"/>
        </a:xfrm>
        <a:prstGeom prst="rect">
          <a:avLst/>
        </a:prstGeom>
        <a:noFill/>
        <a:ln>
          <a:noFill/>
        </a:ln>
        <a:effectLst/>
      </dsp:spPr>
      <dsp:style>
        <a:lnRef idx="0">
          <a:scrgbClr r="0" g="0" b="0"/>
        </a:lnRef>
        <a:fillRef idx="0">
          <a:scrgbClr r="0" g="0" b="0"/>
        </a:fillRef>
        <a:effectRef idx="0">
          <a:scrgbClr r="0" g="0" b="0"/>
        </a:effectRef>
        <a:fontRef idx="minor"/>
      </dsp:style>
    </dsp:sp>
    <dsp:sp modelId="{149F214C-6CAE-4B6B-A3F1-6925719E3A68}">
      <dsp:nvSpPr>
        <dsp:cNvPr id="0" name=""/>
        <dsp:cNvSpPr/>
      </dsp:nvSpPr>
      <dsp:spPr>
        <a:xfrm rot="5400000">
          <a:off x="3256835" y="3989399"/>
          <a:ext cx="916989" cy="1043960"/>
        </a:xfrm>
        <a:prstGeom prst="bentUpArrow">
          <a:avLst>
            <a:gd name="adj1" fmla="val 32840"/>
            <a:gd name="adj2" fmla="val 25000"/>
            <a:gd name="adj3" fmla="val 35780"/>
          </a:avLst>
        </a:prstGeom>
        <a:solidFill>
          <a:schemeClr val="accent4">
            <a:tint val="50000"/>
            <a:hueOff val="-3925392"/>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E0BBC-B266-4818-9447-E0E78541DB80}">
      <dsp:nvSpPr>
        <dsp:cNvPr id="0" name=""/>
        <dsp:cNvSpPr/>
      </dsp:nvSpPr>
      <dsp:spPr>
        <a:xfrm>
          <a:off x="2964738" y="2986084"/>
          <a:ext cx="1543670" cy="1080519"/>
        </a:xfrm>
        <a:prstGeom prst="roundRect">
          <a:avLst>
            <a:gd name="adj" fmla="val 1667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Complete Survey</a:t>
          </a:r>
        </a:p>
      </dsp:txBody>
      <dsp:txXfrm>
        <a:off x="3017494" y="3038840"/>
        <a:ext cx="1438158" cy="975007"/>
      </dsp:txXfrm>
    </dsp:sp>
    <dsp:sp modelId="{9BFEB654-6429-4DC5-84AC-0EC99E7FF16F}">
      <dsp:nvSpPr>
        <dsp:cNvPr id="0" name=""/>
        <dsp:cNvSpPr/>
      </dsp:nvSpPr>
      <dsp:spPr>
        <a:xfrm>
          <a:off x="4641147" y="3062281"/>
          <a:ext cx="4548785" cy="87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dsp:txBody>
      <dsp:txXfrm>
        <a:off x="4641147" y="3062281"/>
        <a:ext cx="4548785" cy="873323"/>
      </dsp:txXfrm>
    </dsp:sp>
    <dsp:sp modelId="{6F4609C3-64D1-43C5-B152-9A1D3F681CB9}">
      <dsp:nvSpPr>
        <dsp:cNvPr id="0" name=""/>
        <dsp:cNvSpPr/>
      </dsp:nvSpPr>
      <dsp:spPr>
        <a:xfrm>
          <a:off x="4183938" y="4281486"/>
          <a:ext cx="1543670" cy="1080519"/>
        </a:xfrm>
        <a:prstGeom prst="roundRect">
          <a:avLst>
            <a:gd name="adj" fmla="val 166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Email QI Poster </a:t>
          </a:r>
        </a:p>
      </dsp:txBody>
      <dsp:txXfrm>
        <a:off x="4236694" y="4334242"/>
        <a:ext cx="1438158" cy="975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A5375-C457-43AA-A4E7-6DD8C2AF18A1}">
      <dsp:nvSpPr>
        <dsp:cNvPr id="0" name=""/>
        <dsp:cNvSpPr/>
      </dsp:nvSpPr>
      <dsp:spPr>
        <a:xfrm>
          <a:off x="-4341089" y="-665907"/>
          <a:ext cx="5171977" cy="5171977"/>
        </a:xfrm>
        <a:prstGeom prst="blockArc">
          <a:avLst>
            <a:gd name="adj1" fmla="val 18900000"/>
            <a:gd name="adj2" fmla="val 2700000"/>
            <a:gd name="adj3" fmla="val 4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DA68CD-3D9D-4FC0-9152-D04BF5C6853E}">
      <dsp:nvSpPr>
        <dsp:cNvPr id="0" name=""/>
        <dsp:cNvSpPr/>
      </dsp:nvSpPr>
      <dsp:spPr>
        <a:xfrm>
          <a:off x="435281" y="295231"/>
          <a:ext cx="4694667" cy="590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24" tIns="55880" rIns="55880" bIns="55880" numCol="1" spcCol="1270" anchor="ctr" anchorCtr="0">
          <a:noAutofit/>
        </a:bodyPr>
        <a:lstStyle/>
        <a:p>
          <a:pPr lvl="0" algn="l" defTabSz="977900">
            <a:lnSpc>
              <a:spcPct val="90000"/>
            </a:lnSpc>
            <a:spcBef>
              <a:spcPct val="0"/>
            </a:spcBef>
            <a:spcAft>
              <a:spcPct val="35000"/>
            </a:spcAft>
          </a:pPr>
          <a:r>
            <a:rPr lang="en-US" sz="2200" kern="1200" dirty="0"/>
            <a:t>Compliance Monitoring</a:t>
          </a:r>
        </a:p>
      </dsp:txBody>
      <dsp:txXfrm>
        <a:off x="435281" y="295231"/>
        <a:ext cx="4694667" cy="590770"/>
      </dsp:txXfrm>
    </dsp:sp>
    <dsp:sp modelId="{BD515080-8248-45D6-987A-8A36090215A5}">
      <dsp:nvSpPr>
        <dsp:cNvPr id="0" name=""/>
        <dsp:cNvSpPr/>
      </dsp:nvSpPr>
      <dsp:spPr>
        <a:xfrm>
          <a:off x="66049" y="221385"/>
          <a:ext cx="738463" cy="738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B4BBC-5AE7-4A1C-84FA-1D9B21EA4465}">
      <dsp:nvSpPr>
        <dsp:cNvPr id="0" name=""/>
        <dsp:cNvSpPr/>
      </dsp:nvSpPr>
      <dsp:spPr>
        <a:xfrm>
          <a:off x="773983" y="1181541"/>
          <a:ext cx="4355965" cy="590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24" tIns="55880" rIns="55880" bIns="55880" numCol="1" spcCol="1270" anchor="ctr" anchorCtr="0">
          <a:noAutofit/>
        </a:bodyPr>
        <a:lstStyle/>
        <a:p>
          <a:pPr lvl="0" algn="l" defTabSz="977900">
            <a:lnSpc>
              <a:spcPct val="90000"/>
            </a:lnSpc>
            <a:spcBef>
              <a:spcPct val="0"/>
            </a:spcBef>
            <a:spcAft>
              <a:spcPct val="35000"/>
            </a:spcAft>
          </a:pPr>
          <a:r>
            <a:rPr lang="en-US" sz="2200" kern="1200" dirty="0"/>
            <a:t>New Hire Education</a:t>
          </a:r>
        </a:p>
      </dsp:txBody>
      <dsp:txXfrm>
        <a:off x="773983" y="1181541"/>
        <a:ext cx="4355965" cy="590770"/>
      </dsp:txXfrm>
    </dsp:sp>
    <dsp:sp modelId="{5C69CDBF-F71F-45FD-A531-BA8B67B1BF88}">
      <dsp:nvSpPr>
        <dsp:cNvPr id="0" name=""/>
        <dsp:cNvSpPr/>
      </dsp:nvSpPr>
      <dsp:spPr>
        <a:xfrm>
          <a:off x="404751" y="1107694"/>
          <a:ext cx="738463" cy="738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66A729-4731-40F1-B34F-667D1DDB2633}">
      <dsp:nvSpPr>
        <dsp:cNvPr id="0" name=""/>
        <dsp:cNvSpPr/>
      </dsp:nvSpPr>
      <dsp:spPr>
        <a:xfrm>
          <a:off x="773983" y="2067850"/>
          <a:ext cx="4355965" cy="590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24" tIns="55880" rIns="55880" bIns="55880" numCol="1" spcCol="1270" anchor="ctr" anchorCtr="0">
          <a:noAutofit/>
        </a:bodyPr>
        <a:lstStyle/>
        <a:p>
          <a:pPr lvl="0" algn="l" defTabSz="977900">
            <a:lnSpc>
              <a:spcPct val="90000"/>
            </a:lnSpc>
            <a:spcBef>
              <a:spcPct val="0"/>
            </a:spcBef>
            <a:spcAft>
              <a:spcPct val="35000"/>
            </a:spcAft>
          </a:pPr>
          <a:r>
            <a:rPr lang="en-US" sz="2200" kern="1200" dirty="0"/>
            <a:t>Ongoing Staff/Provider Education</a:t>
          </a:r>
        </a:p>
      </dsp:txBody>
      <dsp:txXfrm>
        <a:off x="773983" y="2067850"/>
        <a:ext cx="4355965" cy="590770"/>
      </dsp:txXfrm>
    </dsp:sp>
    <dsp:sp modelId="{A13AF244-989D-44CB-8F08-5A2100CDD395}">
      <dsp:nvSpPr>
        <dsp:cNvPr id="0" name=""/>
        <dsp:cNvSpPr/>
      </dsp:nvSpPr>
      <dsp:spPr>
        <a:xfrm>
          <a:off x="404751" y="1994004"/>
          <a:ext cx="738463" cy="738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182B7-C38D-403E-AD19-7FA91F3642DB}">
      <dsp:nvSpPr>
        <dsp:cNvPr id="0" name=""/>
        <dsp:cNvSpPr/>
      </dsp:nvSpPr>
      <dsp:spPr>
        <a:xfrm>
          <a:off x="435281" y="2954159"/>
          <a:ext cx="4694667" cy="5907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24" tIns="55880" rIns="55880" bIns="55880" numCol="1" spcCol="1270" anchor="ctr" anchorCtr="0">
          <a:noAutofit/>
        </a:bodyPr>
        <a:lstStyle/>
        <a:p>
          <a:pPr lvl="0" algn="l" defTabSz="977900">
            <a:lnSpc>
              <a:spcPct val="90000"/>
            </a:lnSpc>
            <a:spcBef>
              <a:spcPct val="0"/>
            </a:spcBef>
            <a:spcAft>
              <a:spcPct val="35000"/>
            </a:spcAft>
          </a:pPr>
          <a:r>
            <a:rPr lang="en-US" sz="2200" b="0" kern="1200" dirty="0"/>
            <a:t>Sustained Systems</a:t>
          </a:r>
        </a:p>
      </dsp:txBody>
      <dsp:txXfrm>
        <a:off x="435281" y="2954159"/>
        <a:ext cx="4694667" cy="590770"/>
      </dsp:txXfrm>
    </dsp:sp>
    <dsp:sp modelId="{5C86D346-1241-43F5-9C73-3B28ADDD1C69}">
      <dsp:nvSpPr>
        <dsp:cNvPr id="0" name=""/>
        <dsp:cNvSpPr/>
      </dsp:nvSpPr>
      <dsp:spPr>
        <a:xfrm>
          <a:off x="66049" y="2880313"/>
          <a:ext cx="738463" cy="738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1899A-9CB1-4609-A13D-BF2682E89696}">
      <dsp:nvSpPr>
        <dsp:cNvPr id="0" name=""/>
        <dsp:cNvSpPr/>
      </dsp:nvSpPr>
      <dsp:spPr>
        <a:xfrm>
          <a:off x="3884" y="1873362"/>
          <a:ext cx="3396704" cy="149456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b="1" kern="1200" dirty="0"/>
            <a:t>Summer &amp; Fall 2020:</a:t>
          </a:r>
        </a:p>
        <a:p>
          <a:pPr lvl="0" algn="ctr" defTabSz="711200">
            <a:lnSpc>
              <a:spcPct val="90000"/>
            </a:lnSpc>
            <a:spcBef>
              <a:spcPct val="0"/>
            </a:spcBef>
            <a:spcAft>
              <a:spcPct val="35000"/>
            </a:spcAft>
          </a:pPr>
          <a:r>
            <a:rPr lang="en-US" sz="1600" b="1" kern="1200" dirty="0"/>
            <a:t>All teams work to  cross the finish line and start sustainability plan</a:t>
          </a:r>
        </a:p>
      </dsp:txBody>
      <dsp:txXfrm>
        <a:off x="3884" y="1873362"/>
        <a:ext cx="3023063" cy="1494563"/>
      </dsp:txXfrm>
    </dsp:sp>
    <dsp:sp modelId="{29B47FCB-C1F2-4038-902C-33AD93AEFEC5}">
      <dsp:nvSpPr>
        <dsp:cNvPr id="0" name=""/>
        <dsp:cNvSpPr/>
      </dsp:nvSpPr>
      <dsp:spPr>
        <a:xfrm>
          <a:off x="2667002" y="1858960"/>
          <a:ext cx="3396704" cy="14945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Fall &amp; Winter 2020</a:t>
          </a:r>
        </a:p>
        <a:p>
          <a:pPr lvl="0" algn="ctr" defTabSz="711200">
            <a:lnSpc>
              <a:spcPct val="90000"/>
            </a:lnSpc>
            <a:spcBef>
              <a:spcPct val="0"/>
            </a:spcBef>
            <a:spcAft>
              <a:spcPct val="35000"/>
            </a:spcAft>
          </a:pPr>
          <a:r>
            <a:rPr lang="en-US" sz="1600" b="1" kern="1200" dirty="0"/>
            <a:t>Work to implement sustainability plan, ILPQC 1:1 QI Support for hospitals</a:t>
          </a:r>
        </a:p>
      </dsp:txBody>
      <dsp:txXfrm>
        <a:off x="3414284" y="1858960"/>
        <a:ext cx="1902141" cy="1494563"/>
      </dsp:txXfrm>
    </dsp:sp>
    <dsp:sp modelId="{D53FF054-97B1-4BD4-B8C5-4732F871E1B4}">
      <dsp:nvSpPr>
        <dsp:cNvPr id="0" name=""/>
        <dsp:cNvSpPr/>
      </dsp:nvSpPr>
      <dsp:spPr>
        <a:xfrm>
          <a:off x="5333999" y="1858960"/>
          <a:ext cx="3396704" cy="14945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2021:</a:t>
          </a:r>
        </a:p>
        <a:p>
          <a:pPr lvl="0" algn="ctr" defTabSz="711200">
            <a:lnSpc>
              <a:spcPct val="90000"/>
            </a:lnSpc>
            <a:spcBef>
              <a:spcPct val="0"/>
            </a:spcBef>
            <a:spcAft>
              <a:spcPct val="35000"/>
            </a:spcAft>
          </a:pPr>
          <a:r>
            <a:rPr lang="en-US" sz="1600" b="1" kern="1200" dirty="0"/>
            <a:t> Quarterly Sustainability check-in Calls with Teams, implement sustainability plans</a:t>
          </a:r>
        </a:p>
      </dsp:txBody>
      <dsp:txXfrm>
        <a:off x="6081281" y="1858960"/>
        <a:ext cx="1902141" cy="1494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1899A-9CB1-4609-A13D-BF2682E89696}">
      <dsp:nvSpPr>
        <dsp:cNvPr id="0" name=""/>
        <dsp:cNvSpPr/>
      </dsp:nvSpPr>
      <dsp:spPr>
        <a:xfrm>
          <a:off x="2634" y="1147792"/>
          <a:ext cx="2643038" cy="10572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dirty="0"/>
            <a:t>June-July 2020:</a:t>
          </a:r>
        </a:p>
        <a:p>
          <a:pPr lvl="0" algn="ctr" defTabSz="666750">
            <a:lnSpc>
              <a:spcPct val="90000"/>
            </a:lnSpc>
            <a:spcBef>
              <a:spcPct val="0"/>
            </a:spcBef>
            <a:spcAft>
              <a:spcPct val="35000"/>
            </a:spcAft>
          </a:pPr>
          <a:r>
            <a:rPr lang="en-US" sz="1500" kern="1200" dirty="0"/>
            <a:t>Workgroup finalize AIMs, Measures, Data Form</a:t>
          </a:r>
        </a:p>
      </dsp:txBody>
      <dsp:txXfrm>
        <a:off x="2634" y="1147792"/>
        <a:ext cx="2378734" cy="1057215"/>
      </dsp:txXfrm>
    </dsp:sp>
    <dsp:sp modelId="{8D8B6E8D-0B55-43CA-8396-1F0A8D04B0E1}">
      <dsp:nvSpPr>
        <dsp:cNvPr id="0" name=""/>
        <dsp:cNvSpPr/>
      </dsp:nvSpPr>
      <dsp:spPr>
        <a:xfrm>
          <a:off x="2117065" y="11477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a:t>Aug-Oct 2020:</a:t>
          </a:r>
        </a:p>
        <a:p>
          <a:pPr lvl="0" algn="ctr" defTabSz="666750">
            <a:lnSpc>
              <a:spcPct val="90000"/>
            </a:lnSpc>
            <a:spcBef>
              <a:spcPct val="0"/>
            </a:spcBef>
            <a:spcAft>
              <a:spcPct val="35000"/>
            </a:spcAft>
          </a:pPr>
          <a:r>
            <a:rPr lang="en-US" sz="1500" kern="1200" dirty="0"/>
            <a:t>Wave 1 tests data collection process, Develop toolkit</a:t>
          </a:r>
        </a:p>
      </dsp:txBody>
      <dsp:txXfrm>
        <a:off x="2645673" y="1147792"/>
        <a:ext cx="1585823" cy="1057215"/>
      </dsp:txXfrm>
    </dsp:sp>
    <dsp:sp modelId="{29B47FCB-C1F2-4038-902C-33AD93AEFEC5}">
      <dsp:nvSpPr>
        <dsp:cNvPr id="0" name=""/>
        <dsp:cNvSpPr/>
      </dsp:nvSpPr>
      <dsp:spPr>
        <a:xfrm>
          <a:off x="4231496" y="11477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a:t>October 29, 2020</a:t>
          </a:r>
        </a:p>
        <a:p>
          <a:pPr lvl="0" algn="ctr" defTabSz="666750">
            <a:lnSpc>
              <a:spcPct val="90000"/>
            </a:lnSpc>
            <a:spcBef>
              <a:spcPct val="0"/>
            </a:spcBef>
            <a:spcAft>
              <a:spcPct val="35000"/>
            </a:spcAft>
          </a:pPr>
          <a:r>
            <a:rPr lang="en-US" sz="1500" kern="1200" dirty="0"/>
            <a:t>Statewide Launch</a:t>
          </a:r>
        </a:p>
      </dsp:txBody>
      <dsp:txXfrm>
        <a:off x="4760104" y="1147792"/>
        <a:ext cx="1585823" cy="1057215"/>
      </dsp:txXfrm>
    </dsp:sp>
    <dsp:sp modelId="{D53FF054-97B1-4BD4-B8C5-4732F871E1B4}">
      <dsp:nvSpPr>
        <dsp:cNvPr id="0" name=""/>
        <dsp:cNvSpPr/>
      </dsp:nvSpPr>
      <dsp:spPr>
        <a:xfrm>
          <a:off x="6345927" y="11477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a:t>November 2020: </a:t>
          </a:r>
          <a:r>
            <a:rPr lang="en-US" sz="1500" kern="1200" dirty="0"/>
            <a:t>Monthly webinars begin</a:t>
          </a:r>
        </a:p>
      </dsp:txBody>
      <dsp:txXfrm>
        <a:off x="6874535" y="1147792"/>
        <a:ext cx="1585823" cy="105721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9/21/2020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9/21/2020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89217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12</a:t>
            </a:fld>
            <a:endParaRPr lang="en-US" altLang="en-US" dirty="0"/>
          </a:p>
        </p:txBody>
      </p:sp>
    </p:spTree>
    <p:extLst>
      <p:ext uri="{BB962C8B-B14F-4D97-AF65-F5344CB8AC3E}">
        <p14:creationId xmlns:p14="http://schemas.microsoft.com/office/powerpoint/2010/main" val="4147663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13</a:t>
            </a:fld>
            <a:endParaRPr lang="en-US" altLang="en-US"/>
          </a:p>
        </p:txBody>
      </p:sp>
    </p:spTree>
    <p:extLst>
      <p:ext uri="{BB962C8B-B14F-4D97-AF65-F5344CB8AC3E}">
        <p14:creationId xmlns:p14="http://schemas.microsoft.com/office/powerpoint/2010/main" val="274576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353261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15</a:t>
            </a:fld>
            <a:endParaRPr lang="en-US" altLang="en-US"/>
          </a:p>
        </p:txBody>
      </p:sp>
    </p:spTree>
    <p:extLst>
      <p:ext uri="{BB962C8B-B14F-4D97-AF65-F5344CB8AC3E}">
        <p14:creationId xmlns:p14="http://schemas.microsoft.com/office/powerpoint/2010/main" val="80253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16</a:t>
            </a:fld>
            <a:endParaRPr lang="en-US" altLang="en-US"/>
          </a:p>
        </p:txBody>
      </p:sp>
    </p:spTree>
    <p:extLst>
      <p:ext uri="{BB962C8B-B14F-4D97-AF65-F5344CB8AC3E}">
        <p14:creationId xmlns:p14="http://schemas.microsoft.com/office/powerpoint/2010/main" val="21107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17</a:t>
            </a:fld>
            <a:endParaRPr lang="en-US" altLang="en-US" dirty="0"/>
          </a:p>
        </p:txBody>
      </p:sp>
    </p:spTree>
    <p:extLst>
      <p:ext uri="{BB962C8B-B14F-4D97-AF65-F5344CB8AC3E}">
        <p14:creationId xmlns:p14="http://schemas.microsoft.com/office/powerpoint/2010/main" val="1947951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875089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664146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99478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a:t>
            </a:fld>
            <a:endParaRPr lang="en-US" altLang="en-US" dirty="0"/>
          </a:p>
        </p:txBody>
      </p:sp>
    </p:spTree>
    <p:extLst>
      <p:ext uri="{BB962C8B-B14F-4D97-AF65-F5344CB8AC3E}">
        <p14:creationId xmlns:p14="http://schemas.microsoft.com/office/powerpoint/2010/main" val="125577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398229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Prescriptions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10831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47741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26</a:t>
            </a:fld>
            <a:endParaRPr lang="en-US" altLang="en-US" dirty="0"/>
          </a:p>
        </p:txBody>
      </p:sp>
    </p:spTree>
    <p:extLst>
      <p:ext uri="{BB962C8B-B14F-4D97-AF65-F5344CB8AC3E}">
        <p14:creationId xmlns:p14="http://schemas.microsoft.com/office/powerpoint/2010/main" val="3651576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30</a:t>
            </a:fld>
            <a:endParaRPr lang="en-US" altLang="en-US" dirty="0"/>
          </a:p>
        </p:txBody>
      </p:sp>
    </p:spTree>
    <p:extLst>
      <p:ext uri="{BB962C8B-B14F-4D97-AF65-F5344CB8AC3E}">
        <p14:creationId xmlns:p14="http://schemas.microsoft.com/office/powerpoint/2010/main" val="2322794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Ieshia 9/10/2020</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31</a:t>
            </a:fld>
            <a:endParaRPr lang="en-US" altLang="en-US"/>
          </a:p>
        </p:txBody>
      </p:sp>
    </p:spTree>
    <p:extLst>
      <p:ext uri="{BB962C8B-B14F-4D97-AF65-F5344CB8AC3E}">
        <p14:creationId xmlns:p14="http://schemas.microsoft.com/office/powerpoint/2010/main" val="2017999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2047242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 Topic ideas:</a:t>
            </a:r>
            <a:r>
              <a:rPr lang="en-US" b="1"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-Multi Substance Exposure (Sustainability Topic??), compassionate care/nuanced medical challenges Steven Patrick?? -Cannabis Exposure (Sustainability Topic??)- Indiana PQC is doing </a:t>
            </a:r>
            <a:r>
              <a:rPr lang="en-US" baseline="0" dirty="0" err="1"/>
              <a:t>multisubstance</a:t>
            </a:r>
            <a:r>
              <a:rPr lang="en-US" baseline="0" dirty="0"/>
              <a:t>?? Someone from JHU</a:t>
            </a:r>
          </a:p>
          <a:p>
            <a:r>
              <a:rPr lang="en-US" baseline="0" dirty="0"/>
              <a:t>-Working with Patient/Family Challenges; Meeting Mothers and Families where they are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941226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714770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5634" indent="-286782" eaLnBrk="0" hangingPunct="0">
              <a:defRPr>
                <a:solidFill>
                  <a:schemeClr val="tx1"/>
                </a:solidFill>
                <a:latin typeface="Arial" pitchFamily="34" charset="0"/>
                <a:ea typeface="MS PGothic" pitchFamily="34" charset="-128"/>
              </a:defRPr>
            </a:lvl2pPr>
            <a:lvl3pPr marL="1147130" indent="-229426" eaLnBrk="0" hangingPunct="0">
              <a:defRPr>
                <a:solidFill>
                  <a:schemeClr val="tx1"/>
                </a:solidFill>
                <a:latin typeface="Arial" pitchFamily="34" charset="0"/>
                <a:ea typeface="MS PGothic" pitchFamily="34" charset="-128"/>
              </a:defRPr>
            </a:lvl3pPr>
            <a:lvl4pPr marL="1605982" indent="-229426" eaLnBrk="0" hangingPunct="0">
              <a:defRPr>
                <a:solidFill>
                  <a:schemeClr val="tx1"/>
                </a:solidFill>
                <a:latin typeface="Arial" pitchFamily="34" charset="0"/>
                <a:ea typeface="MS PGothic" pitchFamily="34" charset="-128"/>
              </a:defRPr>
            </a:lvl4pPr>
            <a:lvl5pPr marL="2064834" indent="-229426" eaLnBrk="0" hangingPunct="0">
              <a:defRPr>
                <a:solidFill>
                  <a:schemeClr val="tx1"/>
                </a:solidFill>
                <a:latin typeface="Arial" pitchFamily="34" charset="0"/>
                <a:ea typeface="MS PGothic" pitchFamily="34" charset="-128"/>
              </a:defRPr>
            </a:lvl5pPr>
            <a:lvl6pPr marL="2523685" indent="-229426" eaLnBrk="0" fontAlgn="base" hangingPunct="0">
              <a:spcBef>
                <a:spcPct val="0"/>
              </a:spcBef>
              <a:spcAft>
                <a:spcPct val="0"/>
              </a:spcAft>
              <a:defRPr>
                <a:solidFill>
                  <a:schemeClr val="tx1"/>
                </a:solidFill>
                <a:latin typeface="Arial" pitchFamily="34" charset="0"/>
                <a:ea typeface="MS PGothic" pitchFamily="34" charset="-128"/>
              </a:defRPr>
            </a:lvl6pPr>
            <a:lvl7pPr marL="2982537" indent="-229426" eaLnBrk="0" fontAlgn="base" hangingPunct="0">
              <a:spcBef>
                <a:spcPct val="0"/>
              </a:spcBef>
              <a:spcAft>
                <a:spcPct val="0"/>
              </a:spcAft>
              <a:defRPr>
                <a:solidFill>
                  <a:schemeClr val="tx1"/>
                </a:solidFill>
                <a:latin typeface="Arial" pitchFamily="34" charset="0"/>
                <a:ea typeface="MS PGothic" pitchFamily="34" charset="-128"/>
              </a:defRPr>
            </a:lvl7pPr>
            <a:lvl8pPr marL="3441389" indent="-229426" eaLnBrk="0" fontAlgn="base" hangingPunct="0">
              <a:spcBef>
                <a:spcPct val="0"/>
              </a:spcBef>
              <a:spcAft>
                <a:spcPct val="0"/>
              </a:spcAft>
              <a:defRPr>
                <a:solidFill>
                  <a:schemeClr val="tx1"/>
                </a:solidFill>
                <a:latin typeface="Arial" pitchFamily="34" charset="0"/>
                <a:ea typeface="MS PGothic" pitchFamily="34" charset="-128"/>
              </a:defRPr>
            </a:lvl8pPr>
            <a:lvl9pPr marL="3900241" indent="-229426"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0CCD1D0-1C8D-425A-A307-62A6B78FD258}" type="slidenum">
              <a:rPr lang="en-US" altLang="en-US" smtClean="0">
                <a:solidFill>
                  <a:prstClr val="black"/>
                </a:solidFill>
                <a:latin typeface="Calibri" pitchFamily="34" charset="0"/>
              </a:rPr>
              <a:pPr eaLnBrk="1" hangingPunct="1"/>
              <a:t>35</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402345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Ieshia updated 9/11/2020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171723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36</a:t>
            </a:fld>
            <a:endParaRPr lang="en-US" altLang="en-US" dirty="0"/>
          </a:p>
        </p:txBody>
      </p:sp>
    </p:spTree>
    <p:extLst>
      <p:ext uri="{BB962C8B-B14F-4D97-AF65-F5344CB8AC3E}">
        <p14:creationId xmlns:p14="http://schemas.microsoft.com/office/powerpoint/2010/main" val="222648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37</a:t>
            </a:fld>
            <a:endParaRPr lang="en-US" altLang="en-US"/>
          </a:p>
        </p:txBody>
      </p:sp>
    </p:spTree>
    <p:extLst>
      <p:ext uri="{BB962C8B-B14F-4D97-AF65-F5344CB8AC3E}">
        <p14:creationId xmlns:p14="http://schemas.microsoft.com/office/powerpoint/2010/main" val="3423892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38</a:t>
            </a:fld>
            <a:endParaRPr lang="en-US" altLang="en-US"/>
          </a:p>
        </p:txBody>
      </p:sp>
    </p:spTree>
    <p:extLst>
      <p:ext uri="{BB962C8B-B14F-4D97-AF65-F5344CB8AC3E}">
        <p14:creationId xmlns:p14="http://schemas.microsoft.com/office/powerpoint/2010/main" val="655701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39</a:t>
            </a:fld>
            <a:endParaRPr lang="en-US" altLang="en-US">
              <a:latin typeface="Calibri" pitchFamily="34" charset="0"/>
            </a:endParaRPr>
          </a:p>
        </p:txBody>
      </p:sp>
    </p:spTree>
    <p:extLst>
      <p:ext uri="{BB962C8B-B14F-4D97-AF65-F5344CB8AC3E}">
        <p14:creationId xmlns:p14="http://schemas.microsoft.com/office/powerpoint/2010/main" val="2458895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5802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a:p>
        </p:txBody>
      </p:sp>
    </p:spTree>
    <p:extLst>
      <p:ext uri="{BB962C8B-B14F-4D97-AF65-F5344CB8AC3E}">
        <p14:creationId xmlns:p14="http://schemas.microsoft.com/office/powerpoint/2010/main" val="2414076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1202461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479804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45</a:t>
            </a:fld>
            <a:endParaRPr lang="en-US" altLang="en-US"/>
          </a:p>
        </p:txBody>
      </p:sp>
    </p:spTree>
    <p:extLst>
      <p:ext uri="{BB962C8B-B14F-4D97-AF65-F5344CB8AC3E}">
        <p14:creationId xmlns:p14="http://schemas.microsoft.com/office/powerpoint/2010/main" val="3086222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10/22/19</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46</a:t>
            </a:fld>
            <a:endParaRPr lang="en-US" altLang="en-US" dirty="0"/>
          </a:p>
        </p:txBody>
      </p:sp>
    </p:spTree>
    <p:extLst>
      <p:ext uri="{BB962C8B-B14F-4D97-AF65-F5344CB8AC3E}">
        <p14:creationId xmlns:p14="http://schemas.microsoft.com/office/powerpoint/2010/main" val="337431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35626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want to include</a:t>
            </a:r>
            <a:r>
              <a:rPr lang="en-US" baseline="0" dirty="0"/>
              <a:t> a box asking the OB advisory peeps their thoughts on these strategies? AP (Ieshia by updated 9/10/2020)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11113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a:t>
            </a:r>
            <a:r>
              <a:rPr lang="en-US" baseline="0" dirty="0"/>
              <a:t> add the links to abstract as well as the registration Ieshia updated 9/10/2020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70409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0623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Ieshia, please add the</a:t>
            </a:r>
            <a:r>
              <a:rPr lang="en-US" baseline="0" dirty="0"/>
              <a:t> link to the abstract submission AP (Ieshia updated 9/10/2020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28991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want to include</a:t>
            </a:r>
            <a:r>
              <a:rPr lang="en-US" baseline="0" dirty="0"/>
              <a:t> a box asking the OB advisory peeps their thoughts on these strategies? AP (Ieshia by updated 9/10/2020)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4133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5660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9/21/2020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dirty="0"/>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9/21/2020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dirty="0"/>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9/21/2020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dirty="0"/>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9/21/2020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9/21/2020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9/21/2020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9/21/2020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9/21/2020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9/21/2020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dirty="0"/>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9/21/2020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9/21/2020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dirty="0"/>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423889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2682403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222353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403712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9/21/2020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dirty="0"/>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9/21/2020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2426945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9/21/2020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1042987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9/21/2020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263894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610284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2518280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857484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937647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C9F591-6122-4EA1-949A-1187E0732492}"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A8615-D2A0-4FC7-AB5B-78DB095C6790}" type="slidenum">
              <a:rPr lang="en-US" altLang="en-US"/>
              <a:pPr>
                <a:defRPr/>
              </a:pPr>
              <a:t>‹#›</a:t>
            </a:fld>
            <a:endParaRPr lang="en-US" altLang="en-US"/>
          </a:p>
        </p:txBody>
      </p:sp>
    </p:spTree>
    <p:extLst>
      <p:ext uri="{BB962C8B-B14F-4D97-AF65-F5344CB8AC3E}">
        <p14:creationId xmlns:p14="http://schemas.microsoft.com/office/powerpoint/2010/main" val="13659297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462398-9FCC-475C-9B12-00C75947BE6B}"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3A795C-50BE-462B-8B70-BD2F9F6A8888}" type="slidenum">
              <a:rPr lang="en-US" altLang="en-US"/>
              <a:pPr>
                <a:defRPr/>
              </a:pPr>
              <a:t>‹#›</a:t>
            </a:fld>
            <a:endParaRPr lang="en-US" altLang="en-US"/>
          </a:p>
        </p:txBody>
      </p:sp>
    </p:spTree>
    <p:extLst>
      <p:ext uri="{BB962C8B-B14F-4D97-AF65-F5344CB8AC3E}">
        <p14:creationId xmlns:p14="http://schemas.microsoft.com/office/powerpoint/2010/main" val="3333605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E7880EF-BFE5-4007-BAE1-BF8861D6F0EF}"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60BB1-7648-402F-9AD9-9270A63B4845}" type="slidenum">
              <a:rPr lang="en-US" altLang="en-US"/>
              <a:pPr>
                <a:defRPr/>
              </a:pPr>
              <a:t>‹#›</a:t>
            </a:fld>
            <a:endParaRPr lang="en-US" altLang="en-US"/>
          </a:p>
        </p:txBody>
      </p:sp>
    </p:spTree>
    <p:extLst>
      <p:ext uri="{BB962C8B-B14F-4D97-AF65-F5344CB8AC3E}">
        <p14:creationId xmlns:p14="http://schemas.microsoft.com/office/powerpoint/2010/main" val="338895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9/21/2020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dirty="0"/>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E62867E-83ED-4745-9902-0438176F9396}"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DDB540-B391-44C7-A734-6CE808E0C3EB}" type="slidenum">
              <a:rPr lang="en-US" altLang="en-US"/>
              <a:pPr>
                <a:defRPr/>
              </a:pPr>
              <a:t>‹#›</a:t>
            </a:fld>
            <a:endParaRPr lang="en-US" altLang="en-US"/>
          </a:p>
        </p:txBody>
      </p:sp>
    </p:spTree>
    <p:extLst>
      <p:ext uri="{BB962C8B-B14F-4D97-AF65-F5344CB8AC3E}">
        <p14:creationId xmlns:p14="http://schemas.microsoft.com/office/powerpoint/2010/main" val="2596432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595ADBF-39E0-48E8-A1DC-2C364BBB8CD1}" type="datetime1">
              <a:rPr lang="en-US" altLang="ja-JP"/>
              <a:pPr>
                <a:defRPr/>
              </a:pPr>
              <a:t>9/21/2020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580254-038B-486E-AF30-9175E3A215BB}" type="slidenum">
              <a:rPr lang="en-US" altLang="en-US"/>
              <a:pPr>
                <a:defRPr/>
              </a:pPr>
              <a:t>‹#›</a:t>
            </a:fld>
            <a:endParaRPr lang="en-US" altLang="en-US"/>
          </a:p>
        </p:txBody>
      </p:sp>
    </p:spTree>
    <p:extLst>
      <p:ext uri="{BB962C8B-B14F-4D97-AF65-F5344CB8AC3E}">
        <p14:creationId xmlns:p14="http://schemas.microsoft.com/office/powerpoint/2010/main" val="2848471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77072C4-646E-48BC-96B6-BE6752A0F620}" type="datetime1">
              <a:rPr lang="en-US" altLang="ja-JP"/>
              <a:pPr>
                <a:defRPr/>
              </a:pPr>
              <a:t>9/21/2020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68C70F-59ED-472B-9BE4-AA89383D07E4}" type="slidenum">
              <a:rPr lang="en-US" altLang="en-US"/>
              <a:pPr>
                <a:defRPr/>
              </a:pPr>
              <a:t>‹#›</a:t>
            </a:fld>
            <a:endParaRPr lang="en-US" altLang="en-US"/>
          </a:p>
        </p:txBody>
      </p:sp>
    </p:spTree>
    <p:extLst>
      <p:ext uri="{BB962C8B-B14F-4D97-AF65-F5344CB8AC3E}">
        <p14:creationId xmlns:p14="http://schemas.microsoft.com/office/powerpoint/2010/main" val="2408898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608A43-5BC5-4444-90AC-94FD7A8BE00E}" type="datetime1">
              <a:rPr lang="en-US" altLang="ja-JP"/>
              <a:pPr>
                <a:defRPr/>
              </a:pPr>
              <a:t>9/21/2020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569D82-D690-4055-BA0B-71459BE6AA19}" type="slidenum">
              <a:rPr lang="en-US" altLang="en-US"/>
              <a:pPr>
                <a:defRPr/>
              </a:pPr>
              <a:t>‹#›</a:t>
            </a:fld>
            <a:endParaRPr lang="en-US" altLang="en-US"/>
          </a:p>
        </p:txBody>
      </p:sp>
    </p:spTree>
    <p:extLst>
      <p:ext uri="{BB962C8B-B14F-4D97-AF65-F5344CB8AC3E}">
        <p14:creationId xmlns:p14="http://schemas.microsoft.com/office/powerpoint/2010/main" val="638766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B04104-03DD-463C-A5BC-F9BB3F942A0D}"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6C452B-F44C-423F-BF02-7F5547AD72EB}" type="slidenum">
              <a:rPr lang="en-US" altLang="en-US"/>
              <a:pPr>
                <a:defRPr/>
              </a:pPr>
              <a:t>‹#›</a:t>
            </a:fld>
            <a:endParaRPr lang="en-US" altLang="en-US"/>
          </a:p>
        </p:txBody>
      </p:sp>
    </p:spTree>
    <p:extLst>
      <p:ext uri="{BB962C8B-B14F-4D97-AF65-F5344CB8AC3E}">
        <p14:creationId xmlns:p14="http://schemas.microsoft.com/office/powerpoint/2010/main" val="1606833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E57AAF-E488-4351-8EE3-49229EE79E25}"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8DC007-BCD9-479C-AB52-441C638E9827}" type="slidenum">
              <a:rPr lang="en-US" altLang="en-US"/>
              <a:pPr>
                <a:defRPr/>
              </a:pPr>
              <a:t>‹#›</a:t>
            </a:fld>
            <a:endParaRPr lang="en-US" altLang="en-US"/>
          </a:p>
        </p:txBody>
      </p:sp>
    </p:spTree>
    <p:extLst>
      <p:ext uri="{BB962C8B-B14F-4D97-AF65-F5344CB8AC3E}">
        <p14:creationId xmlns:p14="http://schemas.microsoft.com/office/powerpoint/2010/main" val="4237641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AFC25C-D351-49AA-AB67-6DE4DD2C95FF}"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F38FE9-5EAC-494F-B62E-CE2625C67730}" type="slidenum">
              <a:rPr lang="en-US" altLang="en-US"/>
              <a:pPr>
                <a:defRPr/>
              </a:pPr>
              <a:t>‹#›</a:t>
            </a:fld>
            <a:endParaRPr lang="en-US" altLang="en-US"/>
          </a:p>
        </p:txBody>
      </p:sp>
    </p:spTree>
    <p:extLst>
      <p:ext uri="{BB962C8B-B14F-4D97-AF65-F5344CB8AC3E}">
        <p14:creationId xmlns:p14="http://schemas.microsoft.com/office/powerpoint/2010/main" val="26285094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898480-0D42-4806-9EE4-E37328AF53C1}"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8027E-39EB-4A12-80BE-E76A310E969E}" type="slidenum">
              <a:rPr lang="en-US" altLang="en-US"/>
              <a:pPr>
                <a:defRPr/>
              </a:pPr>
              <a:t>‹#›</a:t>
            </a:fld>
            <a:endParaRPr lang="en-US" altLang="en-US"/>
          </a:p>
        </p:txBody>
      </p:sp>
    </p:spTree>
    <p:extLst>
      <p:ext uri="{BB962C8B-B14F-4D97-AF65-F5344CB8AC3E}">
        <p14:creationId xmlns:p14="http://schemas.microsoft.com/office/powerpoint/2010/main" val="3290990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2500841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77706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9/21/2020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dirty="0"/>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2347252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7378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9/21/2020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3041423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9/21/2020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1221704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9/21/2020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8652367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1541996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17059471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28006193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4660956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352688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9/21/2020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dirty="0"/>
          </a:p>
        </p:txBody>
      </p:sp>
    </p:spTree>
    <p:extLst>
      <p:ext uri="{BB962C8B-B14F-4D97-AF65-F5344CB8AC3E}">
        <p14:creationId xmlns:p14="http://schemas.microsoft.com/office/powerpoint/2010/main" val="1856341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19933931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305294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4219027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9/21/2020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10741972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9/21/2020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14277608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9/21/2020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2755468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177564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9/21/2020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9611128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2821350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9/21/2020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173870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9/21/2020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dirty="0"/>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9/21/2020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dirty="0"/>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1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1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9.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9/21/2020</a:t>
            </a:fld>
            <a:endParaRPr lang="en-US" altLang="en-US" dirty="0"/>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9/21/2020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extLst>
      <p:ext uri="{BB962C8B-B14F-4D97-AF65-F5344CB8AC3E}">
        <p14:creationId xmlns:p14="http://schemas.microsoft.com/office/powerpoint/2010/main" val="1504984659"/>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9/21/2020</a:t>
            </a:fld>
            <a:endParaRPr lang="en-US" altLang="en-US"/>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1" y="635635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extLst>
      <p:ext uri="{BB962C8B-B14F-4D97-AF65-F5344CB8AC3E}">
        <p14:creationId xmlns:p14="http://schemas.microsoft.com/office/powerpoint/2010/main" val="323215910"/>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9/21/2020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9/21/2020</a:t>
            </a:fld>
            <a:endParaRPr lang="en-US" altLang="en-US" dirty="0"/>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1" y="635635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dirty="0"/>
          </a:p>
        </p:txBody>
      </p:sp>
    </p:spTree>
    <p:extLst>
      <p:ext uri="{BB962C8B-B14F-4D97-AF65-F5344CB8AC3E}">
        <p14:creationId xmlns:p14="http://schemas.microsoft.com/office/powerpoint/2010/main" val="3888017802"/>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ABC6CC02-3564-465F-9E10-D4C20E045D31}" type="datetime1">
              <a:rPr lang="en-US" altLang="ja-JP"/>
              <a:pPr>
                <a:defRPr/>
              </a:pPr>
              <a:t>9/21/2020</a:t>
            </a:fld>
            <a:endParaRPr lang="en-US" alt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cs typeface="+mn-cs"/>
              </a:defRPr>
            </a:lvl1pPr>
          </a:lstStyle>
          <a:p>
            <a:pPr>
              <a:defRPr/>
            </a:pPr>
            <a:fld id="{1F8ED595-D36B-4668-AB73-A76764DC5E9A}" type="slidenum">
              <a:rPr lang="en-US" altLang="en-US"/>
              <a:pPr>
                <a:defRPr/>
              </a:pPr>
              <a:t>‹#›</a:t>
            </a:fld>
            <a:endParaRPr lang="en-US" altLang="en-US"/>
          </a:p>
        </p:txBody>
      </p:sp>
    </p:spTree>
    <p:extLst>
      <p:ext uri="{BB962C8B-B14F-4D97-AF65-F5344CB8AC3E}">
        <p14:creationId xmlns:p14="http://schemas.microsoft.com/office/powerpoint/2010/main" val="440212654"/>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2.xml"/><Relationship Id="rId5" Type="http://schemas.microsoft.com/office/2007/relationships/hdphoto" Target="../media/hdphoto1.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hyperlink" Target="https://gallery.mailchimp.com/244750cf0d942e5d1b1ca3201/files/894fc861-58a4-4b82-b5a5-e9dd603a9cb2/ILPQC_MNO_Discharge_Checklist_11.18.2019_V2.docx" TargetMode="External"/><Relationship Id="rId2" Type="http://schemas.openxmlformats.org/officeDocument/2006/relationships/hyperlink" Target="https://ilpqc.org/ILPQC%202020%2B/MNO-Neonatal/MNO_Neonatal_Clinical%20Debrief_10.11.19_FINAL.docx" TargetMode="External"/><Relationship Id="rId1" Type="http://schemas.openxmlformats.org/officeDocument/2006/relationships/slideLayout" Target="../slideLayouts/slideLayout59.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e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70.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hyperlink" Target="https://ilpqc.org/wp-content/docs/toolkits/MNO-Neo/ILPQC_MNO%20Prenatal%20Consultation%20Guidelines_5.18.2018%20(FINAL).pdf" TargetMode="External"/><Relationship Id="rId2" Type="http://schemas.openxmlformats.org/officeDocument/2006/relationships/notesSlide" Target="../notesSlides/notesSlide28.xml"/><Relationship Id="rId1" Type="http://schemas.openxmlformats.org/officeDocument/2006/relationships/slideLayout" Target="../slideLayouts/slideLayout37.xml"/><Relationship Id="rId6" Type="http://schemas.openxmlformats.org/officeDocument/2006/relationships/hyperlink" Target="https://ilpqc.org/ILPQC%202020+/MNO-Neonatal/MNO_Neonatal_Clinical%20Debrief_10.11.19_FINAL.docx" TargetMode="External"/><Relationship Id="rId5" Type="http://schemas.openxmlformats.org/officeDocument/2006/relationships/hyperlink" Target="https://gallery.mailchimp.com/244750cf0d942e5d1b1ca3201/files/e93d6b02-6dfc-471b-bac3-3b01a2dfa17f/Breastfeeding_Traffic_Light_Revised.pdf" TargetMode="External"/><Relationship Id="rId4" Type="http://schemas.openxmlformats.org/officeDocument/2006/relationships/hyperlink" Target="https://ilpqc.org/wp-content/docs/toolkits/MNO-Neo/ILQPC_Bedside_Data_Sheet.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ilpqc.eventbrite.com/"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1.emf"/></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51.xml"/><Relationship Id="rId5" Type="http://schemas.openxmlformats.org/officeDocument/2006/relationships/image" Target="../media/image34.emf"/><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5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hyperlink" Target="https://redcap.healthlnk.org/surveys/?s=H8P8TAPF33" TargetMode="Externa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hyperlink" Target="https://redcap.healthlnk.org/surveys/?s=RRXFCDL44H" TargetMode="External"/><Relationship Id="rId4" Type="http://schemas.openxmlformats.org/officeDocument/2006/relationships/diagramLayout" Target="../diagrams/layout1.xml"/><Relationship Id="rId9" Type="http://schemas.openxmlformats.org/officeDocument/2006/relationships/hyperlink" Target="http://www.ilpqc.eventbrit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redcap.healthlnk.org/surveys/?s=RRXFCDL44H"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hyperlink" Target="https://ilpqc.org/ILPQC%202020%2B/Annual%20Conferences/2020%20Annual%20Conference/ILPQC%20Annual%20Conference%20Abstract%20Template_2020_FINAL.pp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600200"/>
            <a:ext cx="321468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a:solidFill>
                  <a:srgbClr val="898989"/>
                </a:solidFill>
              </a:rPr>
              <a:t>September 21, 2020</a:t>
            </a:r>
          </a:p>
          <a:p>
            <a:pPr eaLnBrk="1" hangingPunct="1">
              <a:buFont typeface="Wingdings 2" pitchFamily="18" charset="2"/>
              <a:buNone/>
            </a:pPr>
            <a:r>
              <a:rPr lang="en-US" altLang="en-US" sz="2000" dirty="0">
                <a:solidFill>
                  <a:srgbClr val="898989"/>
                </a:solidFill>
              </a:rPr>
              <a:t>1:00 – 2:00pm</a:t>
            </a:r>
          </a:p>
        </p:txBody>
      </p:sp>
      <p:sp>
        <p:nvSpPr>
          <p:cNvPr id="15364" name="Title 1"/>
          <p:cNvSpPr>
            <a:spLocks noGrp="1"/>
          </p:cNvSpPr>
          <p:nvPr>
            <p:ph type="ctrTitle"/>
          </p:nvPr>
        </p:nvSpPr>
        <p:spPr>
          <a:xfrm>
            <a:off x="3338945" y="2514600"/>
            <a:ext cx="5638800" cy="2057400"/>
          </a:xfrm>
        </p:spPr>
        <p:txBody>
          <a:bodyPr/>
          <a:lstStyle/>
          <a:p>
            <a:pPr lvl="0" eaLnBrk="1" fontAlgn="auto" hangingPunct="1">
              <a:spcBef>
                <a:spcPts val="0"/>
              </a:spcBef>
              <a:spcAft>
                <a:spcPts val="0"/>
              </a:spcAft>
              <a:defRPr/>
            </a:pPr>
            <a:r>
              <a:rPr lang="en-US" altLang="en-US" sz="2800" b="1" u="sng" dirty="0">
                <a:solidFill>
                  <a:srgbClr val="004990"/>
                </a:solidFill>
                <a:latin typeface="Goudy Old Style" panose="02020502050305020303" pitchFamily="18" charset="0"/>
              </a:rPr>
              <a:t>MNO- Neo Teams Call:</a:t>
            </a:r>
            <a:br>
              <a:rPr lang="en-US" altLang="en-US" sz="2800" b="1" u="sng" dirty="0">
                <a:solidFill>
                  <a:srgbClr val="004990"/>
                </a:solidFill>
                <a:latin typeface="Goudy Old Style" panose="02020502050305020303" pitchFamily="18" charset="0"/>
              </a:rPr>
            </a:br>
            <a:r>
              <a:rPr lang="en-US" sz="2800" b="1" dirty="0">
                <a:solidFill>
                  <a:srgbClr val="004990"/>
                </a:solidFill>
                <a:latin typeface="Goudy Old Style" panose="02020502050305020303" pitchFamily="18" charset="0"/>
              </a:rPr>
              <a:t>Coordinated Discharge…it begins at admission</a:t>
            </a:r>
            <a:r>
              <a:rPr lang="en-US" sz="2800" b="1" u="sng" dirty="0">
                <a:solidFill>
                  <a:srgbClr val="004990"/>
                </a:solidFill>
                <a:latin typeface="Goudy Old Style" panose="02020502050305020303" pitchFamily="18" charset="0"/>
              </a:rPr>
              <a:t/>
            </a:r>
            <a:br>
              <a:rPr lang="en-US" sz="2800" b="1" u="sng" dirty="0">
                <a:solidFill>
                  <a:srgbClr val="004990"/>
                </a:solidFill>
                <a:latin typeface="Goudy Old Style" panose="02020502050305020303" pitchFamily="18" charset="0"/>
              </a:rPr>
            </a:br>
            <a:endParaRPr lang="en-US" sz="2800" b="1" u="sng"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4200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itle 1"/>
          <p:cNvSpPr txBox="1">
            <a:spLocks/>
          </p:cNvSpPr>
          <p:nvPr/>
        </p:nvSpPr>
        <p:spPr>
          <a:xfrm>
            <a:off x="304801" y="198354"/>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You are ILPQC!</a:t>
            </a:r>
          </a:p>
        </p:txBody>
      </p:sp>
      <p:sp>
        <p:nvSpPr>
          <p:cNvPr id="5" name="Rectangle 4"/>
          <p:cNvSpPr/>
          <p:nvPr/>
        </p:nvSpPr>
        <p:spPr>
          <a:xfrm>
            <a:off x="0" y="579120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75981" y="1128732"/>
            <a:ext cx="8792038"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S PGothic" pitchFamily="34" charset="-128"/>
              </a:rPr>
              <a:t>ILPQC wants</a:t>
            </a:r>
            <a:r>
              <a:rPr lang="en-US" dirty="0">
                <a:solidFill>
                  <a:prstClr val="black"/>
                </a:solidFill>
                <a:latin typeface="Calibri"/>
              </a:rPr>
              <a:t> to celebrate all of you </a:t>
            </a:r>
            <a:r>
              <a:rPr kumimoji="0" lang="en-US" sz="3200" b="0" i="0" u="none" strike="noStrike" kern="1200" cap="none" spc="0" normalizeH="0" baseline="0" noProof="0" dirty="0">
                <a:ln>
                  <a:noFill/>
                </a:ln>
                <a:solidFill>
                  <a:prstClr val="black"/>
                </a:solidFill>
                <a:effectLst/>
                <a:uLnTx/>
                <a:uFillTx/>
                <a:latin typeface="Calibri"/>
                <a:ea typeface="MS PGothic" pitchFamily="34" charset="-128"/>
              </a:rPr>
              <a:t>during our virtual conference</a:t>
            </a:r>
            <a:r>
              <a:rPr lang="en-US" dirty="0">
                <a:solidFill>
                  <a:prstClr val="black"/>
                </a:solidFill>
                <a:latin typeface="Calibri"/>
              </a:rPr>
              <a:t>!</a:t>
            </a: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a:ea typeface="MS PGothic" pitchFamily="34" charset="-128"/>
            </a:endParaRPr>
          </a:p>
          <a:p>
            <a:pPr lvl="0">
              <a:buClr>
                <a:srgbClr val="F58466"/>
              </a:buClr>
              <a:defRPr/>
            </a:pPr>
            <a:r>
              <a:rPr lang="en-US" dirty="0"/>
              <a:t>Coordinate with your colleagues to create a slide to share the following:</a:t>
            </a: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Team/Hospital</a:t>
            </a:r>
            <a:r>
              <a:rPr kumimoji="0" lang="en-US" sz="2400" b="0" i="0" u="none" strike="noStrike" kern="1200" cap="none" spc="0" normalizeH="0" noProof="0" dirty="0">
                <a:ln>
                  <a:noFill/>
                </a:ln>
                <a:solidFill>
                  <a:prstClr val="black"/>
                </a:solidFill>
                <a:effectLst/>
                <a:uLnTx/>
                <a:uFillTx/>
                <a:latin typeface="Calibri"/>
                <a:ea typeface="MS PGothic" pitchFamily="34" charset="-128"/>
              </a:rPr>
              <a:t> Picture</a:t>
            </a:r>
            <a:endParaRPr kumimoji="0" lang="en-US" sz="2400" b="0" i="0" u="none" strike="noStrike" kern="1200" cap="none" spc="0" normalizeH="0" baseline="0" noProof="0" dirty="0">
              <a:ln>
                <a:noFill/>
              </a:ln>
              <a:solidFill>
                <a:prstClr val="black"/>
              </a:solidFill>
              <a:effectLst/>
              <a:uLnTx/>
              <a:uFillTx/>
              <a:latin typeface="Calibri"/>
              <a:ea typeface="MS PGothic" pitchFamily="34" charset="-128"/>
            </a:endParaRP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Picture of QI bulletin boards</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lang="en-US" sz="2400" dirty="0">
                <a:solidFill>
                  <a:prstClr val="black"/>
                </a:solidFill>
                <a:latin typeface="Calibri"/>
              </a:rPr>
              <a:t>Location/Region</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lang="en-US" sz="2400" dirty="0">
                <a:solidFill>
                  <a:prstClr val="black"/>
                </a:solidFill>
                <a:latin typeface="Calibri"/>
              </a:rPr>
              <a:t>Birth Volume/NICU Beds</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Perinatal Level</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lang="en-US" sz="2400" dirty="0">
                <a:solidFill>
                  <a:prstClr val="black"/>
                </a:solidFill>
                <a:latin typeface="Calibri"/>
              </a:rPr>
              <a:t>Current &amp; Future Initiatives</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Contact information</a:t>
            </a:r>
            <a:r>
              <a:rPr kumimoji="0" lang="en-US" sz="2400" b="0" i="0" u="none" strike="noStrike" kern="1200" cap="none" spc="0" normalizeH="0" noProof="0" dirty="0">
                <a:ln>
                  <a:noFill/>
                </a:ln>
                <a:solidFill>
                  <a:prstClr val="black"/>
                </a:solidFill>
                <a:effectLst/>
                <a:uLnTx/>
                <a:uFillTx/>
                <a:latin typeface="Calibri"/>
                <a:ea typeface="MS PGothic" pitchFamily="34" charset="-128"/>
              </a:rPr>
              <a:t> for collaboration</a:t>
            </a:r>
            <a:endParaRPr kumimoji="0" lang="en-US" sz="2400" b="0" i="0" u="none" strike="noStrike" kern="1200" cap="none" spc="0" normalizeH="0" baseline="0" noProof="0" dirty="0">
              <a:ln>
                <a:noFill/>
              </a:ln>
              <a:solidFill>
                <a:prstClr val="black"/>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2971800"/>
            <a:ext cx="2286000" cy="1676400"/>
          </a:xfrm>
          <a:prstGeom prst="rect">
            <a:avLst/>
          </a:prstGeom>
        </p:spPr>
      </p:pic>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ackgroundRemoval t="0" b="99902" l="0" r="100000"/>
                    </a14:imgEffect>
                  </a14:imgLayer>
                </a14:imgProps>
              </a:ext>
              <a:ext uri="{28A0092B-C50C-407E-A947-70E740481C1C}">
                <a14:useLocalDpi xmlns:a14="http://schemas.microsoft.com/office/drawing/2010/main"/>
              </a:ext>
            </a:extLst>
          </a:blip>
          <a:stretch>
            <a:fillRect/>
          </a:stretch>
        </p:blipFill>
        <p:spPr>
          <a:xfrm>
            <a:off x="5920740" y="4227532"/>
            <a:ext cx="2311400" cy="2311400"/>
          </a:xfrm>
          <a:prstGeom prst="rect">
            <a:avLst/>
          </a:prstGeom>
        </p:spPr>
      </p:pic>
    </p:spTree>
    <p:extLst>
      <p:ext uri="{BB962C8B-B14F-4D97-AF65-F5344CB8AC3E}">
        <p14:creationId xmlns:p14="http://schemas.microsoft.com/office/powerpoint/2010/main" val="185982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1922325563"/>
              </p:ext>
            </p:extLst>
          </p:nvPr>
        </p:nvGraphicFramePr>
        <p:xfrm>
          <a:off x="1712196" y="1361879"/>
          <a:ext cx="5719606" cy="3421733"/>
        </p:xfrm>
        <a:graphic>
          <a:graphicData uri="http://schemas.openxmlformats.org/drawingml/2006/table">
            <a:tbl>
              <a:tblPr firstRow="1" firstCol="1" bandRow="1">
                <a:tableStyleId>{BC89EF96-8CEA-46FF-86C4-4CE0E7609802}</a:tableStyleId>
              </a:tblPr>
              <a:tblGrid>
                <a:gridCol w="5719606">
                  <a:extLst>
                    <a:ext uri="{9D8B030D-6E8A-4147-A177-3AD203B41FA5}">
                      <a16:colId xmlns:a16="http://schemas.microsoft.com/office/drawing/2014/main" val="20000"/>
                    </a:ext>
                  </a:extLst>
                </a:gridCol>
              </a:tblGrid>
              <a:tr h="349349">
                <a:tc>
                  <a:txBody>
                    <a:bodyPr/>
                    <a:lstStyle/>
                    <a:p>
                      <a:pPr marL="342900" marR="0" lvl="0" indent="-342900" algn="ctr">
                        <a:lnSpc>
                          <a:spcPct val="115000"/>
                        </a:lnSpc>
                        <a:spcBef>
                          <a:spcPts val="0"/>
                        </a:spcBef>
                        <a:spcAft>
                          <a:spcPts val="0"/>
                        </a:spcAft>
                        <a:buFont typeface="Wingdings"/>
                        <a:buChar char=""/>
                      </a:pPr>
                      <a:r>
                        <a:rPr lang="en-US" sz="2000" dirty="0">
                          <a:effectLst/>
                        </a:rPr>
                        <a:t>*All Data Submitted</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3889676635"/>
                  </a:ext>
                </a:extLst>
              </a:tr>
              <a:tr h="305681">
                <a:tc>
                  <a:txBody>
                    <a:bodyPr/>
                    <a:lstStyle/>
                    <a:p>
                      <a:pPr marL="0" marR="0" algn="ctr">
                        <a:lnSpc>
                          <a:spcPct val="115000"/>
                        </a:lnSpc>
                        <a:spcBef>
                          <a:spcPts val="0"/>
                        </a:spcBef>
                        <a:spcAft>
                          <a:spcPts val="0"/>
                        </a:spcAft>
                      </a:pPr>
                      <a:r>
                        <a:rPr lang="en-US" sz="2000" cap="small" dirty="0">
                          <a:effectLst/>
                        </a:rPr>
                        <a:t>        +</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1989426216"/>
                  </a:ext>
                </a:extLst>
              </a:tr>
              <a:tr h="698698">
                <a:tc>
                  <a:txBody>
                    <a:bodyPr/>
                    <a:lstStyle/>
                    <a:p>
                      <a:pPr marL="342900" marR="0" lvl="0" indent="-342900" algn="ctr">
                        <a:lnSpc>
                          <a:spcPct val="115000"/>
                        </a:lnSpc>
                        <a:spcBef>
                          <a:spcPts val="0"/>
                        </a:spcBef>
                        <a:spcAft>
                          <a:spcPts val="0"/>
                        </a:spcAft>
                        <a:buFont typeface="Wingdings"/>
                        <a:buChar char=""/>
                      </a:pPr>
                      <a:r>
                        <a:rPr lang="en-US" sz="2000" dirty="0">
                          <a:effectLst/>
                        </a:rPr>
                        <a:t>4 Structure Measures In Place</a:t>
                      </a:r>
                    </a:p>
                    <a:p>
                      <a:pPr marL="0" marR="0" lvl="0" indent="0" algn="ctr">
                        <a:lnSpc>
                          <a:spcPct val="115000"/>
                        </a:lnSpc>
                        <a:spcBef>
                          <a:spcPts val="0"/>
                        </a:spcBef>
                        <a:spcAft>
                          <a:spcPts val="0"/>
                        </a:spcAft>
                        <a:buFont typeface="Wingdings"/>
                        <a:buNone/>
                      </a:pPr>
                      <a:r>
                        <a:rPr lang="en-US" altLang="en-US" sz="2000" b="0" kern="1200" baseline="0" dirty="0">
                          <a:solidFill>
                            <a:schemeClr val="tx1"/>
                          </a:solidFill>
                          <a:effectLst/>
                          <a:latin typeface="Calibri"/>
                          <a:ea typeface="Calibri"/>
                          <a:cs typeface="Times New Roman"/>
                        </a:rPr>
                        <a:t>(Neonatal Prenatal Consult, Non-Pharmacologic Protocol, Pharmacologic Protocol, Discharge Plan</a:t>
                      </a:r>
                      <a:r>
                        <a:rPr lang="en-US" sz="2000" b="0" baseline="0" dirty="0">
                          <a:effectLst/>
                          <a:latin typeface="Calibri"/>
                          <a:ea typeface="Calibri"/>
                          <a:cs typeface="Times New Roman"/>
                        </a:rPr>
                        <a:t>)</a:t>
                      </a:r>
                      <a:endParaRPr lang="en-US" sz="2000" b="0" dirty="0">
                        <a:effectLst/>
                        <a:latin typeface="Calibri"/>
                        <a:ea typeface="Calibri"/>
                        <a:cs typeface="Times New Roman"/>
                      </a:endParaRPr>
                    </a:p>
                  </a:txBody>
                  <a:tcPr marL="66969" marR="66969" marT="0" marB="0"/>
                </a:tc>
                <a:extLst>
                  <a:ext uri="{0D108BD9-81ED-4DB2-BD59-A6C34878D82A}">
                    <a16:rowId xmlns:a16="http://schemas.microsoft.com/office/drawing/2014/main" val="10001"/>
                  </a:ext>
                </a:extLst>
              </a:tr>
              <a:tr h="305681">
                <a:tc>
                  <a:txBody>
                    <a:bodyPr/>
                    <a:lstStyle/>
                    <a:p>
                      <a:pPr marL="0" marR="0" algn="ctr">
                        <a:lnSpc>
                          <a:spcPct val="115000"/>
                        </a:lnSpc>
                        <a:spcBef>
                          <a:spcPts val="0"/>
                        </a:spcBef>
                        <a:spcAft>
                          <a:spcPts val="0"/>
                        </a:spcAft>
                      </a:pPr>
                      <a:r>
                        <a:rPr lang="en-US" sz="2000" cap="small" dirty="0">
                          <a:effectLst/>
                        </a:rPr>
                        <a:t>        +</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10002"/>
                  </a:ext>
                </a:extLst>
              </a:tr>
              <a:tr h="698698">
                <a:tc>
                  <a:txBody>
                    <a:bodyPr/>
                    <a:lstStyle/>
                    <a:p>
                      <a:pPr marL="342900" marR="0" lvl="0" indent="-342900" algn="ctr">
                        <a:lnSpc>
                          <a:spcPct val="115000"/>
                        </a:lnSpc>
                        <a:spcBef>
                          <a:spcPts val="0"/>
                        </a:spcBef>
                        <a:spcAft>
                          <a:spcPts val="0"/>
                        </a:spcAft>
                        <a:buFont typeface="Wingdings"/>
                        <a:buChar char=""/>
                      </a:pPr>
                      <a:r>
                        <a:rPr lang="en-US" sz="2000" u="sng" dirty="0">
                          <a:effectLst/>
                        </a:rPr>
                        <a:t>All</a:t>
                      </a:r>
                      <a:r>
                        <a:rPr lang="en-US" sz="2000" u="none" baseline="0" dirty="0">
                          <a:effectLst/>
                        </a:rPr>
                        <a:t> </a:t>
                      </a:r>
                      <a:r>
                        <a:rPr lang="en-US" sz="2000" u="none" dirty="0">
                          <a:effectLst/>
                        </a:rPr>
                        <a:t>Process</a:t>
                      </a:r>
                      <a:r>
                        <a:rPr lang="en-US" sz="2000" dirty="0">
                          <a:effectLst/>
                        </a:rPr>
                        <a:t> Measure goals met**</a:t>
                      </a:r>
                    </a:p>
                    <a:p>
                      <a:pPr marL="0" marR="0" lvl="0" indent="0" algn="ctr">
                        <a:lnSpc>
                          <a:spcPct val="115000"/>
                        </a:lnSpc>
                        <a:spcBef>
                          <a:spcPts val="0"/>
                        </a:spcBef>
                        <a:spcAft>
                          <a:spcPts val="0"/>
                        </a:spcAft>
                        <a:buFont typeface="Wingdings"/>
                        <a:buNone/>
                      </a:pPr>
                      <a:r>
                        <a:rPr lang="en-US" sz="2000" b="0" dirty="0">
                          <a:effectLst/>
                        </a:rPr>
                        <a:t>&gt;70% breastfeeding at infant discharge; &lt;20%</a:t>
                      </a:r>
                      <a:r>
                        <a:rPr lang="en-US" sz="2000" b="0" baseline="0" dirty="0">
                          <a:effectLst/>
                        </a:rPr>
                        <a:t> pharmacologic treatment for OENs with NAS symptoms; &gt;95% coordinated discharge plans</a:t>
                      </a:r>
                      <a:endParaRPr lang="en-US" sz="2000" dirty="0">
                        <a:effectLst/>
                        <a:latin typeface="Calibri"/>
                        <a:ea typeface="Calibri"/>
                        <a:cs typeface="Times New Roman"/>
                      </a:endParaRPr>
                    </a:p>
                  </a:txBody>
                  <a:tcPr marL="66969" marR="66969" marT="0" marB="0"/>
                </a:tc>
                <a:extLst>
                  <a:ext uri="{0D108BD9-81ED-4DB2-BD59-A6C34878D82A}">
                    <a16:rowId xmlns:a16="http://schemas.microsoft.com/office/drawing/2014/main" val="10003"/>
                  </a:ext>
                </a:extLst>
              </a:tr>
            </a:tbl>
          </a:graphicData>
        </a:graphic>
      </p:graphicFrame>
      <p:sp>
        <p:nvSpPr>
          <p:cNvPr id="7" name="Rectangle 5"/>
          <p:cNvSpPr>
            <a:spLocks noChangeArrowheads="1"/>
          </p:cNvSpPr>
          <p:nvPr/>
        </p:nvSpPr>
        <p:spPr bwMode="auto">
          <a:xfrm>
            <a:off x="76200" y="-19228"/>
            <a:ext cx="8991600" cy="1467028"/>
          </a:xfrm>
          <a:prstGeom prst="rect">
            <a:avLst/>
          </a:prstGeom>
          <a:noFill/>
          <a:ln>
            <a:noFill/>
          </a:ln>
          <a:effectLst/>
        </p:spPr>
        <p:txBody>
          <a:bodyPr vert="horz" wrap="square" lIns="0" tIns="0" rIns="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all" spc="0" normalizeH="0" baseline="0" noProof="0" dirty="0">
                <a:ln>
                  <a:noFill/>
                </a:ln>
                <a:solidFill>
                  <a:srgbClr val="F58466"/>
                </a:solidFill>
                <a:effectLst/>
                <a:uLnTx/>
                <a:uFillTx/>
                <a:latin typeface="Candara" pitchFamily="34" charset="0"/>
                <a:ea typeface="Calibri" pitchFamily="34" charset="0"/>
                <a:cs typeface="Times New Roman" pitchFamily="18" charset="0"/>
              </a:rPr>
              <a:t> </a:t>
            </a:r>
            <a:r>
              <a:rPr lang="en-US" sz="2400" cap="all" dirty="0">
                <a:solidFill>
                  <a:srgbClr val="F58466"/>
                </a:solidFill>
                <a:latin typeface="Candara" pitchFamily="34" charset="0"/>
                <a:ea typeface="Calibri" pitchFamily="34" charset="0"/>
                <a:cs typeface="Times New Roman" pitchFamily="18" charset="0"/>
              </a:rPr>
              <a:t>2020</a:t>
            </a:r>
            <a:r>
              <a:rPr kumimoji="0" lang="en-US" sz="2400" b="0" i="0" u="none" strike="noStrike" kern="1200" cap="all" spc="0" normalizeH="0" baseline="0" noProof="0" dirty="0">
                <a:ln>
                  <a:noFill/>
                </a:ln>
                <a:solidFill>
                  <a:srgbClr val="F58466"/>
                </a:solidFill>
                <a:effectLst/>
                <a:uLnTx/>
                <a:uFillTx/>
                <a:latin typeface="Candara" pitchFamily="34" charset="0"/>
                <a:ea typeface="Calibri" pitchFamily="34" charset="0"/>
                <a:cs typeface="Times New Roman" pitchFamily="18" charset="0"/>
              </a:rPr>
              <a:t> ILPQC annual conference AWARDS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all" spc="0" normalizeH="0" baseline="0" noProof="0" dirty="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4990"/>
                </a:solidFill>
                <a:effectLst/>
                <a:uLnTx/>
                <a:uFillTx/>
                <a:latin typeface="Candara" pitchFamily="34" charset="0"/>
                <a:ea typeface="Calibri" pitchFamily="34" charset="0"/>
                <a:cs typeface="Times New Roman" pitchFamily="18" charset="0"/>
              </a:rPr>
              <a:t>MNO-Neo Award for Successful Completion of Key Initiative AIMs Awards</a:t>
            </a:r>
          </a:p>
        </p:txBody>
      </p:sp>
      <p:sp>
        <p:nvSpPr>
          <p:cNvPr id="12" name="Rectangle 11"/>
          <p:cNvSpPr/>
          <p:nvPr/>
        </p:nvSpPr>
        <p:spPr>
          <a:xfrm>
            <a:off x="0" y="5118061"/>
            <a:ext cx="9144000" cy="114838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1800" b="1" i="1" u="none" strike="noStrike" kern="1200" cap="small" spc="0" normalizeH="0" baseline="0" noProof="0" dirty="0">
                <a:ln>
                  <a:noFill/>
                </a:ln>
                <a:solidFill>
                  <a:srgbClr val="004990"/>
                </a:solidFill>
                <a:effectLst/>
                <a:uLnTx/>
                <a:uFillTx/>
                <a:latin typeface="Candara"/>
                <a:ea typeface="Calibri"/>
                <a:cs typeface="Times New Roman"/>
              </a:rPr>
              <a:t>**Determined by Cumulative data for Quarter 3 (July - September) of 2020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small" spc="0" normalizeH="0" baseline="0" noProof="0" dirty="0">
                <a:ln>
                  <a:noFill/>
                </a:ln>
                <a:solidFill>
                  <a:srgbClr val="004990"/>
                </a:solidFill>
                <a:effectLst/>
                <a:uLnTx/>
                <a:uFillTx/>
                <a:latin typeface="Calibri"/>
                <a:ea typeface="Calibri"/>
                <a:cs typeface="Times New Roman"/>
              </a:rPr>
              <a:t>*All Data Submitted for Baseline (Oct – Dec 2017) and July 2018 through September 2020</a:t>
            </a:r>
            <a:endParaRPr kumimoji="0" lang="en-US" sz="1800" b="0" i="1" u="none" strike="noStrike" kern="1200" cap="small" spc="0" normalizeH="0" baseline="0" noProof="0" dirty="0">
              <a:ln>
                <a:noFill/>
              </a:ln>
              <a:solidFill>
                <a:srgbClr val="00499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small" spc="0" normalizeH="0" baseline="0" noProof="0" dirty="0">
                <a:ln>
                  <a:noFill/>
                </a:ln>
                <a:solidFill>
                  <a:srgbClr val="004990"/>
                </a:solidFill>
                <a:effectLst/>
                <a:uLnTx/>
                <a:uFillTx/>
                <a:latin typeface="Calibri"/>
                <a:ea typeface="+mn-ea"/>
                <a:cs typeface="+mn-cs"/>
              </a:rPr>
              <a:t>*MNO-Neo Monthly Patient Data, Monthly Neo Structure Measures</a:t>
            </a:r>
          </a:p>
        </p:txBody>
      </p:sp>
      <p:sp>
        <p:nvSpPr>
          <p:cNvPr id="3" name="Rectangle 2"/>
          <p:cNvSpPr/>
          <p:nvPr/>
        </p:nvSpPr>
        <p:spPr>
          <a:xfrm>
            <a:off x="376393" y="6423176"/>
            <a:ext cx="8391211" cy="400110"/>
          </a:xfrm>
          <a:prstGeom prst="rect">
            <a:avLst/>
          </a:prstGeom>
          <a:solidFill>
            <a:schemeClr val="accent1">
              <a:lumMod val="60000"/>
              <a:lumOff val="40000"/>
            </a:schemeClr>
          </a:solidFill>
        </p:spPr>
        <p:txBody>
          <a:bodyPr wrap="square">
            <a:spAutoFit/>
          </a:bodyPr>
          <a:lstStyle/>
          <a:p>
            <a:pPr marL="400050" marR="0" lvl="2"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DATA DUE Friday, October 16</a:t>
            </a:r>
            <a:r>
              <a:rPr kumimoji="0" lang="en-US" altLang="en-US" sz="2000" b="1" i="0" u="none" strike="noStrike" kern="1200" cap="none" spc="0" normalizeH="0" baseline="30000" noProof="0" dirty="0">
                <a:ln>
                  <a:noFill/>
                </a:ln>
                <a:solidFill>
                  <a:prstClr val="black"/>
                </a:solidFill>
                <a:effectLst/>
                <a:uLnTx/>
                <a:uFillTx/>
                <a:latin typeface="Arial" pitchFamily="34" charset="0"/>
                <a:ea typeface="MS PGothic" pitchFamily="34" charset="-128"/>
                <a:cs typeface="+mn-cs"/>
              </a:rPr>
              <a:t>th</a:t>
            </a:r>
            <a:r>
              <a:rPr kumimoji="0" lang="en-US" altLang="en-US" sz="200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by MIDNIGHT</a:t>
            </a:r>
          </a:p>
        </p:txBody>
      </p:sp>
    </p:spTree>
    <p:extLst>
      <p:ext uri="{BB962C8B-B14F-4D97-AF65-F5344CB8AC3E}">
        <p14:creationId xmlns:p14="http://schemas.microsoft.com/office/powerpoint/2010/main" val="11584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MNO-Neo Data Review</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12</a:t>
            </a:fld>
            <a:endParaRPr lang="en-US" altLang="en-US" dirty="0"/>
          </a:p>
        </p:txBody>
      </p:sp>
    </p:spTree>
    <p:extLst>
      <p:ext uri="{BB962C8B-B14F-4D97-AF65-F5344CB8AC3E}">
        <p14:creationId xmlns:p14="http://schemas.microsoft.com/office/powerpoint/2010/main" val="2893981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031114"/>
            <a:ext cx="9144000" cy="3826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8229600" cy="1143000"/>
          </a:xfrm>
          <a:noFill/>
        </p:spPr>
        <p:txBody>
          <a:bodyPr/>
          <a:lstStyle/>
          <a:p>
            <a:pPr algn="l" eaLnBrk="1" hangingPunct="1"/>
            <a:r>
              <a:rPr lang="en-US" sz="4000" b="1" dirty="0">
                <a:solidFill>
                  <a:srgbClr val="F58466"/>
                </a:solidFill>
                <a:latin typeface="Goudy Old Style" pitchFamily="18" charset="0"/>
              </a:rPr>
              <a:t>Making Systems Change Happen</a:t>
            </a:r>
          </a:p>
        </p:txBody>
      </p:sp>
      <p:sp>
        <p:nvSpPr>
          <p:cNvPr id="11" name="TextBox 10"/>
          <p:cNvSpPr txBox="1"/>
          <p:nvPr/>
        </p:nvSpPr>
        <p:spPr>
          <a:xfrm>
            <a:off x="367087" y="2659561"/>
            <a:ext cx="3747713" cy="646331"/>
          </a:xfrm>
          <a:prstGeom prst="rect">
            <a:avLst/>
          </a:prstGeom>
          <a:noFill/>
        </p:spPr>
        <p:txBody>
          <a:bodyPr wrap="square" rtlCol="0">
            <a:spAutoFit/>
          </a:bodyPr>
          <a:lstStyle/>
          <a:p>
            <a:r>
              <a:rPr lang="en-US" dirty="0"/>
              <a:t>of teams have a prenatal consult protocol in place</a:t>
            </a:r>
          </a:p>
        </p:txBody>
      </p:sp>
      <p:sp>
        <p:nvSpPr>
          <p:cNvPr id="19" name="TextBox 18"/>
          <p:cNvSpPr txBox="1"/>
          <p:nvPr/>
        </p:nvSpPr>
        <p:spPr>
          <a:xfrm>
            <a:off x="4876800" y="2659266"/>
            <a:ext cx="3921869" cy="646331"/>
          </a:xfrm>
          <a:prstGeom prst="rect">
            <a:avLst/>
          </a:prstGeom>
          <a:noFill/>
        </p:spPr>
        <p:txBody>
          <a:bodyPr wrap="square" rtlCol="0">
            <a:spAutoFit/>
          </a:bodyPr>
          <a:lstStyle/>
          <a:p>
            <a:r>
              <a:rPr lang="en-US" dirty="0"/>
              <a:t>of teams have a non-pharm protocol in place</a:t>
            </a:r>
          </a:p>
        </p:txBody>
      </p:sp>
      <p:sp>
        <p:nvSpPr>
          <p:cNvPr id="21" name="TextBox 20"/>
          <p:cNvSpPr txBox="1"/>
          <p:nvPr/>
        </p:nvSpPr>
        <p:spPr>
          <a:xfrm>
            <a:off x="407469" y="5449669"/>
            <a:ext cx="3639237" cy="646331"/>
          </a:xfrm>
          <a:prstGeom prst="rect">
            <a:avLst/>
          </a:prstGeom>
          <a:noFill/>
        </p:spPr>
        <p:txBody>
          <a:bodyPr wrap="square" rtlCol="0">
            <a:spAutoFit/>
          </a:bodyPr>
          <a:lstStyle/>
          <a:p>
            <a:r>
              <a:rPr lang="en-US" dirty="0"/>
              <a:t>of teams have a pharm protocol in place</a:t>
            </a:r>
          </a:p>
        </p:txBody>
      </p:sp>
      <p:sp>
        <p:nvSpPr>
          <p:cNvPr id="22" name="TextBox 21"/>
          <p:cNvSpPr txBox="1"/>
          <p:nvPr/>
        </p:nvSpPr>
        <p:spPr>
          <a:xfrm>
            <a:off x="4876800" y="5444043"/>
            <a:ext cx="4107650" cy="646331"/>
          </a:xfrm>
          <a:prstGeom prst="rect">
            <a:avLst/>
          </a:prstGeom>
          <a:noFill/>
        </p:spPr>
        <p:txBody>
          <a:bodyPr wrap="square" rtlCol="0">
            <a:spAutoFit/>
          </a:bodyPr>
          <a:lstStyle/>
          <a:p>
            <a:r>
              <a:rPr lang="en-US" dirty="0"/>
              <a:t>of teams have a discharge protocol in place</a:t>
            </a:r>
          </a:p>
        </p:txBody>
      </p:sp>
      <p:sp>
        <p:nvSpPr>
          <p:cNvPr id="2" name="Rectangle 1"/>
          <p:cNvSpPr/>
          <p:nvPr/>
        </p:nvSpPr>
        <p:spPr>
          <a:xfrm>
            <a:off x="1066800" y="1359061"/>
            <a:ext cx="2031325"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87%</a:t>
            </a:r>
          </a:p>
        </p:txBody>
      </p:sp>
      <p:sp>
        <p:nvSpPr>
          <p:cNvPr id="14" name="Rectangle 13"/>
          <p:cNvSpPr/>
          <p:nvPr/>
        </p:nvSpPr>
        <p:spPr>
          <a:xfrm>
            <a:off x="5914961" y="1336914"/>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91%</a:t>
            </a:r>
          </a:p>
        </p:txBody>
      </p:sp>
      <p:sp>
        <p:nvSpPr>
          <p:cNvPr id="15" name="Rectangle 14"/>
          <p:cNvSpPr/>
          <p:nvPr/>
        </p:nvSpPr>
        <p:spPr>
          <a:xfrm>
            <a:off x="1211423" y="4103002"/>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91%</a:t>
            </a:r>
          </a:p>
        </p:txBody>
      </p:sp>
      <p:sp>
        <p:nvSpPr>
          <p:cNvPr id="16" name="Rectangle 15"/>
          <p:cNvSpPr/>
          <p:nvPr/>
        </p:nvSpPr>
        <p:spPr>
          <a:xfrm>
            <a:off x="5822070" y="4103001"/>
            <a:ext cx="2031326" cy="1200329"/>
          </a:xfrm>
          <a:prstGeom prst="rect">
            <a:avLst/>
          </a:prstGeom>
          <a:noFill/>
        </p:spPr>
        <p:txBody>
          <a:bodyPr wrap="none" lIns="91440" tIns="45720" rIns="91440" bIns="45720">
            <a:spAutoFit/>
          </a:bodyPr>
          <a:lstStyle/>
          <a:p>
            <a:pPr algn="ctr"/>
            <a:r>
              <a:rPr lang="en-US" sz="7200" b="1" cap="none" spc="0">
                <a:ln w="22225">
                  <a:solidFill>
                    <a:schemeClr val="accent2"/>
                  </a:solidFill>
                  <a:prstDash val="solid"/>
                </a:ln>
                <a:solidFill>
                  <a:schemeClr val="accent2">
                    <a:lumMod val="40000"/>
                    <a:lumOff val="60000"/>
                  </a:schemeClr>
                </a:solidFill>
                <a:effectLst/>
              </a:rPr>
              <a:t>91%</a:t>
            </a:r>
            <a:endParaRPr lang="en-US" sz="7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50498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14</a:t>
            </a:fld>
            <a:endParaRPr lang="en-US" altLang="en-US" dirty="0"/>
          </a:p>
        </p:txBody>
      </p:sp>
      <p:sp>
        <p:nvSpPr>
          <p:cNvPr id="5" name="Title 1"/>
          <p:cNvSpPr>
            <a:spLocks noGrp="1"/>
          </p:cNvSpPr>
          <p:nvPr>
            <p:ph type="title"/>
          </p:nvPr>
        </p:nvSpPr>
        <p:spPr>
          <a:xfrm>
            <a:off x="228600" y="304800"/>
            <a:ext cx="6477000" cy="1143000"/>
          </a:xfrm>
          <a:noFill/>
        </p:spPr>
        <p:txBody>
          <a:bodyPr/>
          <a:lstStyle/>
          <a:p>
            <a:pPr algn="l"/>
            <a:r>
              <a:rPr lang="en-US" sz="3200" b="1" dirty="0">
                <a:solidFill>
                  <a:srgbClr val="F58466"/>
                </a:solidFill>
                <a:latin typeface="Goudy Old Style" pitchFamily="18" charset="0"/>
              </a:rPr>
              <a:t>Achieving MNO-Neo AIMs Together: Received Maternal Breastmilk from Eligible Mothers at Infant Discharge</a:t>
            </a:r>
          </a:p>
        </p:txBody>
      </p:sp>
      <p:sp>
        <p:nvSpPr>
          <p:cNvPr id="10" name="TextBox 9"/>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70%</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2250632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Curved Up Ribbon 2"/>
          <p:cNvSpPr/>
          <p:nvPr/>
        </p:nvSpPr>
        <p:spPr>
          <a:xfrm>
            <a:off x="2455718" y="4148439"/>
            <a:ext cx="4343400" cy="10668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KEEP IT UP!!!</a:t>
            </a:r>
          </a:p>
        </p:txBody>
      </p:sp>
    </p:spTree>
    <p:extLst>
      <p:ext uri="{BB962C8B-B14F-4D97-AF65-F5344CB8AC3E}">
        <p14:creationId xmlns:p14="http://schemas.microsoft.com/office/powerpoint/2010/main" val="334974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15</a:t>
            </a:fld>
            <a:endParaRPr lang="en-US" altLang="en-US" dirty="0"/>
          </a:p>
        </p:txBody>
      </p:sp>
      <p:sp>
        <p:nvSpPr>
          <p:cNvPr id="5" name="Title 1"/>
          <p:cNvSpPr>
            <a:spLocks noGrp="1"/>
          </p:cNvSpPr>
          <p:nvPr>
            <p:ph type="title"/>
          </p:nvPr>
        </p:nvSpPr>
        <p:spPr>
          <a:xfrm>
            <a:off x="228600" y="304800"/>
            <a:ext cx="7239000" cy="1143000"/>
          </a:xfrm>
        </p:spPr>
        <p:txBody>
          <a:bodyPr/>
          <a:lstStyle/>
          <a:p>
            <a:pPr algn="l"/>
            <a:r>
              <a:rPr lang="en-US" sz="4000" b="1" dirty="0">
                <a:solidFill>
                  <a:srgbClr val="F58466"/>
                </a:solidFill>
                <a:latin typeface="Goudy Old Style" pitchFamily="18" charset="0"/>
              </a:rPr>
              <a:t>Achieving MNO-Neo AIMs Together: Received Pharmacologic Treatment</a:t>
            </a:r>
          </a:p>
        </p:txBody>
      </p:sp>
      <p:sp>
        <p:nvSpPr>
          <p:cNvPr id="9" name="TextBox 8"/>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20%</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258488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585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16</a:t>
            </a:fld>
            <a:endParaRPr lang="en-US" altLang="en-US" dirty="0"/>
          </a:p>
        </p:txBody>
      </p:sp>
      <p:sp>
        <p:nvSpPr>
          <p:cNvPr id="5" name="Title 1"/>
          <p:cNvSpPr>
            <a:spLocks noGrp="1"/>
          </p:cNvSpPr>
          <p:nvPr>
            <p:ph type="title"/>
          </p:nvPr>
        </p:nvSpPr>
        <p:spPr>
          <a:xfrm>
            <a:off x="0" y="390373"/>
            <a:ext cx="6019800" cy="1143000"/>
          </a:xfrm>
          <a:noFill/>
        </p:spPr>
        <p:txBody>
          <a:bodyPr/>
          <a:lstStyle/>
          <a:p>
            <a:pPr algn="l"/>
            <a:r>
              <a:rPr lang="en-US" sz="4000" b="1" dirty="0">
                <a:solidFill>
                  <a:srgbClr val="F58466"/>
                </a:solidFill>
                <a:latin typeface="Goudy Old Style" pitchFamily="18" charset="0"/>
              </a:rPr>
              <a:t>Achieving MNO-Neo AIMs Together: Discharged with a Coordinated Plan</a:t>
            </a:r>
          </a:p>
        </p:txBody>
      </p:sp>
      <p:sp>
        <p:nvSpPr>
          <p:cNvPr id="10" name="TextBox 9"/>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95%</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727894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2" name="Curved Up Ribbon 11"/>
          <p:cNvSpPr/>
          <p:nvPr/>
        </p:nvSpPr>
        <p:spPr>
          <a:xfrm>
            <a:off x="2609850" y="4244979"/>
            <a:ext cx="4343400" cy="106680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AMAZING!!!</a:t>
            </a:r>
          </a:p>
        </p:txBody>
      </p:sp>
    </p:spTree>
    <p:extLst>
      <p:ext uri="{BB962C8B-B14F-4D97-AF65-F5344CB8AC3E}">
        <p14:creationId xmlns:p14="http://schemas.microsoft.com/office/powerpoint/2010/main" val="1095015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Coordinated Discharge… </a:t>
            </a:r>
            <a:br>
              <a:rPr lang="en-US" sz="3200" dirty="0">
                <a:solidFill>
                  <a:srgbClr val="F58466"/>
                </a:solidFill>
                <a:latin typeface="Goudy Old Style" pitchFamily="18" charset="0"/>
              </a:rPr>
            </a:br>
            <a:r>
              <a:rPr lang="en-US" sz="3200" dirty="0">
                <a:solidFill>
                  <a:srgbClr val="F58466"/>
                </a:solidFill>
                <a:latin typeface="Goudy Old Style" pitchFamily="18" charset="0"/>
              </a:rPr>
              <a:t>IT begins at admission</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17</a:t>
            </a:fld>
            <a:endParaRPr lang="en-US" altLang="en-US" dirty="0"/>
          </a:p>
        </p:txBody>
      </p:sp>
    </p:spTree>
    <p:extLst>
      <p:ext uri="{BB962C8B-B14F-4D97-AF65-F5344CB8AC3E}">
        <p14:creationId xmlns:p14="http://schemas.microsoft.com/office/powerpoint/2010/main" val="137257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28600" y="91378"/>
            <a:ext cx="8229600" cy="1143000"/>
          </a:xfrm>
          <a:noFill/>
          <a:ln>
            <a:noFill/>
          </a:ln>
        </p:spPr>
        <p:style>
          <a:lnRef idx="2">
            <a:schemeClr val="accent6"/>
          </a:lnRef>
          <a:fillRef idx="1">
            <a:schemeClr val="lt1"/>
          </a:fillRef>
          <a:effectRef idx="0">
            <a:schemeClr val="accent6"/>
          </a:effectRef>
          <a:fontRef idx="minor">
            <a:schemeClr val="dk1"/>
          </a:fontRef>
        </p:style>
        <p:txBody>
          <a:bodyPr/>
          <a:lstStyle/>
          <a:p>
            <a:pPr algn="l" eaLnBrk="1" hangingPunct="1"/>
            <a:r>
              <a:rPr lang="en-US" b="1" dirty="0">
                <a:solidFill>
                  <a:srgbClr val="F58466"/>
                </a:solidFill>
                <a:latin typeface="Goudy Old Style" pitchFamily="18" charset="0"/>
              </a:rPr>
              <a:t>Systems for</a:t>
            </a:r>
            <a:br>
              <a:rPr lang="en-US" b="1" dirty="0">
                <a:solidFill>
                  <a:srgbClr val="F58466"/>
                </a:solidFill>
                <a:latin typeface="Goudy Old Style" pitchFamily="18" charset="0"/>
              </a:rPr>
            </a:br>
            <a:r>
              <a:rPr lang="en-US" b="1" dirty="0">
                <a:solidFill>
                  <a:srgbClr val="F58466"/>
                </a:solidFill>
                <a:latin typeface="Goudy Old Style" pitchFamily="18" charset="0"/>
              </a:rPr>
              <a:t>Optimal OEN Care</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C2F5F-8633-4B5B-A080-9CC210AD30A1}" type="slidenum">
              <a:rPr kumimoji="0" 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76200" y="1434084"/>
            <a:ext cx="8534399"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r>
              <a:rPr kumimoji="0" lang="en-US" sz="1800" b="1" i="0" u="none" strike="noStrike" kern="1200" cap="none" spc="0" normalizeH="0" baseline="0" noProof="0" dirty="0">
                <a:ln>
                  <a:noFill/>
                </a:ln>
                <a:solidFill>
                  <a:srgbClr val="004990"/>
                </a:solidFill>
                <a:effectLst/>
                <a:uLnTx/>
                <a:uFillTx/>
                <a:latin typeface="Calibri"/>
                <a:ea typeface="MS PGothic" pitchFamily="34" charset="-128"/>
              </a:rPr>
              <a:t>MNO Folders.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rPr>
              <a:t>Initiate the MNO folder to help create a standardized system to provide the highest level of care for every OEN. This included the coordinated discharge materials</a:t>
            </a:r>
            <a:r>
              <a:rPr lang="en-US" sz="1800" dirty="0">
                <a:solidFill>
                  <a:prstClr val="black"/>
                </a:solidFill>
                <a:latin typeface="Calibri"/>
              </a:rPr>
              <a:t>.</a:t>
            </a:r>
            <a:endParaRPr kumimoji="0" lang="en-US" sz="800" b="0" i="0" u="none" strike="noStrike" kern="1200" cap="none" spc="0" normalizeH="0" baseline="0" noProof="0" dirty="0">
              <a:ln>
                <a:noFill/>
              </a:ln>
              <a:solidFill>
                <a:prstClr val="black"/>
              </a:solidFill>
              <a:effectLst/>
              <a:uLnTx/>
              <a:uFillTx/>
              <a:latin typeface="Calibri"/>
              <a:ea typeface="MS PGothic" pitchFamily="34" charset="-128"/>
            </a:endParaRP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r>
              <a:rPr kumimoji="0" lang="en-US" sz="1800" b="1" i="0" u="none" strike="noStrike" kern="1200" cap="none" spc="0" normalizeH="0" baseline="0" noProof="0" dirty="0">
                <a:ln>
                  <a:noFill/>
                </a:ln>
                <a:solidFill>
                  <a:srgbClr val="004990"/>
                </a:solidFill>
                <a:effectLst/>
                <a:uLnTx/>
                <a:uFillTx/>
                <a:latin typeface="Calibri"/>
                <a:ea typeface="MS PGothic" pitchFamily="34" charset="-128"/>
              </a:rPr>
              <a:t>OEN Admission Huddle.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rPr>
              <a:t>Utilize an “OEN Admission Huddle” with the care team (Neo, Peds, Nursing, Social Work, etc.) at newborn admission to NICU/SCN/NBN to review the MNO folder and begin the coordinated discharge planning.</a:t>
            </a: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endParaRPr kumimoji="0" lang="en-US" sz="800" b="0" i="0" u="none" strike="noStrike" kern="1200" cap="none" spc="0" normalizeH="0" baseline="0" noProof="0" dirty="0">
              <a:ln>
                <a:noFill/>
              </a:ln>
              <a:solidFill>
                <a:prstClr val="black"/>
              </a:solidFill>
              <a:effectLst/>
              <a:uLnTx/>
              <a:uFillTx/>
              <a:latin typeface="Calibri"/>
              <a:ea typeface="MS PGothic" pitchFamily="34" charset="-128"/>
            </a:endParaRP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r>
              <a:rPr kumimoji="0" lang="en-US" sz="1800" b="1" i="0" u="none" strike="noStrike" kern="1200" cap="none" spc="0" normalizeH="0" baseline="0" noProof="0" dirty="0">
                <a:ln>
                  <a:noFill/>
                </a:ln>
                <a:solidFill>
                  <a:srgbClr val="004990"/>
                </a:solidFill>
                <a:effectLst/>
                <a:uLnTx/>
                <a:uFillTx/>
                <a:latin typeface="Calibri"/>
                <a:ea typeface="MS PGothic" pitchFamily="34" charset="-128"/>
              </a:rPr>
              <a:t>MNO-Neonatal Education Campaign.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rPr>
              <a:t>Implement standardized education for providers and nurses on key elements of the MNO-Neonatal initiative, including the importance of engaging families in non-pharmacologic care and coordinated discharge planning. </a:t>
            </a: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endParaRPr kumimoji="0" lang="en-US" sz="800" b="0" i="0" u="none" strike="noStrike" kern="1200" cap="none" spc="0" normalizeH="0" baseline="0" noProof="0" dirty="0">
              <a:ln>
                <a:noFill/>
              </a:ln>
              <a:solidFill>
                <a:prstClr val="black"/>
              </a:solidFill>
              <a:effectLst/>
              <a:uLnTx/>
              <a:uFillTx/>
              <a:latin typeface="Calibri"/>
              <a:ea typeface="MS PGothic" pitchFamily="34" charset="-128"/>
            </a:endParaRP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r>
              <a:rPr kumimoji="0" lang="en-US" sz="1800" b="1" i="0" u="none" strike="noStrike" kern="1200" cap="none" spc="0" normalizeH="0" baseline="0" noProof="0" dirty="0">
                <a:ln>
                  <a:noFill/>
                </a:ln>
                <a:solidFill>
                  <a:srgbClr val="004990"/>
                </a:solidFill>
                <a:effectLst/>
                <a:uLnTx/>
                <a:uFillTx/>
                <a:latin typeface="Calibri"/>
                <a:ea typeface="MS PGothic" pitchFamily="34" charset="-128"/>
              </a:rPr>
              <a:t>Non-Pharmacologic Care.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rPr>
              <a:t>Implement standardized protocols for care teams to engage families in optimizing non-pharmacologic care as the first line of treatment for OENs.</a:t>
            </a: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endParaRPr kumimoji="0" lang="en-US" sz="800" b="0" i="0" u="none" strike="noStrike" kern="1200" cap="none" spc="0" normalizeH="0" baseline="0" noProof="0" dirty="0">
              <a:ln>
                <a:noFill/>
              </a:ln>
              <a:solidFill>
                <a:prstClr val="black"/>
              </a:solidFill>
              <a:effectLst/>
              <a:uLnTx/>
              <a:uFillTx/>
              <a:latin typeface="Calibri"/>
              <a:ea typeface="MS PGothic" pitchFamily="34" charset="-128"/>
            </a:endParaRP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AutoNum type="arabicParenR"/>
              <a:tabLst/>
              <a:defRPr/>
            </a:pPr>
            <a:r>
              <a:rPr kumimoji="0" lang="en-US" sz="1800" b="1" i="0" u="none" strike="noStrike" kern="1200" cap="none" spc="0" normalizeH="0" baseline="0" noProof="0" dirty="0">
                <a:ln>
                  <a:noFill/>
                </a:ln>
                <a:solidFill>
                  <a:srgbClr val="004990"/>
                </a:solidFill>
                <a:effectLst/>
                <a:uLnTx/>
                <a:uFillTx/>
                <a:latin typeface="Calibri"/>
                <a:ea typeface="MS PGothic" pitchFamily="34" charset="-128"/>
              </a:rPr>
              <a:t>Coordinated Discharge.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rPr>
              <a:t>Include the MNO Coordinated Discharge Checklist and Collaborative Discharge Plan in every MNO-Neonatal folder activated by the care team when the mother delivers.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endParaRPr kumimoji="0" lang="en-US" sz="2400" b="0" i="0" u="none" strike="noStrike" kern="1200" cap="none" spc="0" normalizeH="0" baseline="0" noProof="0" dirty="0">
              <a:ln>
                <a:noFill/>
              </a:ln>
              <a:solidFill>
                <a:prstClr val="black"/>
              </a:solidFill>
              <a:effectLst/>
              <a:uLnTx/>
              <a:uFillTx/>
              <a:latin typeface="Calibri"/>
              <a:ea typeface="MS PGothic" pitchFamily="34" charset="-128"/>
            </a:endParaRPr>
          </a:p>
        </p:txBody>
      </p:sp>
    </p:spTree>
    <p:extLst>
      <p:ext uri="{BB962C8B-B14F-4D97-AF65-F5344CB8AC3E}">
        <p14:creationId xmlns:p14="http://schemas.microsoft.com/office/powerpoint/2010/main" val="2688676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0" y="207734"/>
            <a:ext cx="7848600" cy="1143000"/>
          </a:xfrm>
          <a:noFill/>
          <a:ln>
            <a:noFill/>
          </a:ln>
        </p:spPr>
        <p:style>
          <a:lnRef idx="2">
            <a:schemeClr val="accent6"/>
          </a:lnRef>
          <a:fillRef idx="1">
            <a:schemeClr val="lt1"/>
          </a:fillRef>
          <a:effectRef idx="0">
            <a:schemeClr val="accent6"/>
          </a:effectRef>
          <a:fontRef idx="minor">
            <a:schemeClr val="dk1"/>
          </a:fontRef>
        </p:style>
        <p:txBody>
          <a:bodyPr/>
          <a:lstStyle/>
          <a:p>
            <a:pPr algn="l" eaLnBrk="1" hangingPunct="1"/>
            <a:r>
              <a:rPr lang="en-US" sz="4000" b="1" dirty="0">
                <a:solidFill>
                  <a:srgbClr val="F58466"/>
                </a:solidFill>
                <a:latin typeface="Goudy Old Style" pitchFamily="18" charset="0"/>
              </a:rPr>
              <a:t>ILPQC MNO Coordinated Discharge in the National Spotlight!</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C2F5F-8633-4B5B-A080-9CC210AD30A1}" type="slidenum">
              <a:rPr kumimoji="0" 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6" name="Content Placeholder 1"/>
          <p:cNvSpPr>
            <a:spLocks noGrp="1"/>
          </p:cNvSpPr>
          <p:nvPr>
            <p:ph idx="1"/>
          </p:nvPr>
        </p:nvSpPr>
        <p:spPr>
          <a:xfrm>
            <a:off x="228600" y="1388834"/>
            <a:ext cx="8610600" cy="4525963"/>
          </a:xfrm>
        </p:spPr>
        <p:txBody>
          <a:bodyPr/>
          <a:lstStyle/>
          <a:p>
            <a:pPr marL="0" indent="0">
              <a:buNone/>
            </a:pPr>
            <a:r>
              <a:rPr lang="en-US" sz="2800" dirty="0"/>
              <a:t>ILPQC is working with the American Academy of Pediatrics to adapt the ILQPC MNO-Neonatal Coordinated Discharge Checklist and Collaborative Discharge Plan to be national resources.</a:t>
            </a:r>
          </a:p>
          <a:p>
            <a:pPr marL="0" indent="0">
              <a:buNone/>
            </a:pPr>
            <a:r>
              <a:rPr lang="en-US" sz="2800" dirty="0"/>
              <a:t>Thank you for your hard work and great feedback to provide others across the country with a strategy to help families and newborns affected by opioids.</a:t>
            </a:r>
          </a:p>
        </p:txBody>
      </p:sp>
      <p:pic>
        <p:nvPicPr>
          <p:cNvPr id="2" name="Picture 1"/>
          <p:cNvPicPr>
            <a:picLocks noChangeAspect="1"/>
          </p:cNvPicPr>
          <p:nvPr/>
        </p:nvPicPr>
        <p:blipFill>
          <a:blip r:embed="rId3"/>
          <a:stretch>
            <a:fillRect/>
          </a:stretch>
        </p:blipFill>
        <p:spPr>
          <a:xfrm>
            <a:off x="313647" y="4800600"/>
            <a:ext cx="4220253" cy="1486164"/>
          </a:xfrm>
          <a:prstGeom prst="rect">
            <a:avLst/>
          </a:prstGeom>
        </p:spPr>
      </p:pic>
    </p:spTree>
    <p:extLst>
      <p:ext uri="{BB962C8B-B14F-4D97-AF65-F5344CB8AC3E}">
        <p14:creationId xmlns:p14="http://schemas.microsoft.com/office/powerpoint/2010/main" val="422403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a:noFill/>
        </p:spPr>
        <p:txBody>
          <a:bodyPr/>
          <a:lstStyle/>
          <a:p>
            <a:pPr algn="l" eaLnBrk="1" hangingPunct="1"/>
            <a:r>
              <a:rPr lang="en-US" sz="4000" b="1" dirty="0">
                <a:solidFill>
                  <a:srgbClr val="F58466"/>
                </a:solidFill>
                <a:latin typeface="Goudy Old Style" pitchFamily="18" charset="0"/>
              </a:rPr>
              <a:t>Call Overview </a:t>
            </a:r>
          </a:p>
        </p:txBody>
      </p:sp>
      <p:sp>
        <p:nvSpPr>
          <p:cNvPr id="3" name="Content Placeholder 2"/>
          <p:cNvSpPr>
            <a:spLocks noGrp="1"/>
          </p:cNvSpPr>
          <p:nvPr>
            <p:ph idx="1"/>
          </p:nvPr>
        </p:nvSpPr>
        <p:spPr>
          <a:xfrm>
            <a:off x="457200" y="1219200"/>
            <a:ext cx="8229600" cy="4525963"/>
          </a:xfrm>
        </p:spPr>
        <p:txBody>
          <a:bodyPr/>
          <a:lstStyle/>
          <a:p>
            <a:pPr>
              <a:buClr>
                <a:srgbClr val="F58466"/>
              </a:buClr>
            </a:pPr>
            <a:r>
              <a:rPr lang="en-US" dirty="0">
                <a:ea typeface="MS PGothic"/>
              </a:rPr>
              <a:t>Annual Conference Updates</a:t>
            </a:r>
          </a:p>
          <a:p>
            <a:pPr>
              <a:buClr>
                <a:srgbClr val="F58466"/>
              </a:buClr>
            </a:pPr>
            <a:r>
              <a:rPr lang="en-US" dirty="0">
                <a:ea typeface="MS PGothic"/>
              </a:rPr>
              <a:t>MNO-Neonatal: Next steps to support hospital teams to achieve the initiative goals </a:t>
            </a:r>
          </a:p>
          <a:p>
            <a:pPr>
              <a:buClr>
                <a:srgbClr val="F58466"/>
              </a:buClr>
            </a:pPr>
            <a:r>
              <a:rPr lang="en-US" dirty="0"/>
              <a:t>Data Review</a:t>
            </a:r>
          </a:p>
          <a:p>
            <a:pPr>
              <a:buClr>
                <a:srgbClr val="F58466"/>
              </a:buClr>
            </a:pPr>
            <a:r>
              <a:rPr lang="en-US" dirty="0"/>
              <a:t>Optimizing Discharge - ILPQC Resources</a:t>
            </a:r>
          </a:p>
          <a:p>
            <a:pPr>
              <a:buClr>
                <a:srgbClr val="F58466"/>
              </a:buClr>
            </a:pPr>
            <a:r>
              <a:rPr lang="en-US" dirty="0"/>
              <a:t>Patient perspective - Jessica Winchester</a:t>
            </a:r>
          </a:p>
          <a:p>
            <a:pPr>
              <a:buClr>
                <a:srgbClr val="F58466"/>
              </a:buClr>
            </a:pPr>
            <a:r>
              <a:rPr lang="en-US" smtClean="0"/>
              <a:t>BASIC </a:t>
            </a:r>
            <a:r>
              <a:rPr lang="en-US" dirty="0"/>
              <a:t>2020 Next Steps</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a:t>
            </a:fld>
            <a:endParaRPr lang="en-US" altLang="en-US" dirty="0"/>
          </a:p>
        </p:txBody>
      </p:sp>
    </p:spTree>
    <p:extLst>
      <p:ext uri="{BB962C8B-B14F-4D97-AF65-F5344CB8AC3E}">
        <p14:creationId xmlns:p14="http://schemas.microsoft.com/office/powerpoint/2010/main" val="404232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9698" y="77523"/>
            <a:ext cx="2575623" cy="2575622"/>
          </a:xfrm>
          <a:prstGeom prst="rect">
            <a:avLst/>
          </a:prstGeom>
        </p:spPr>
      </p:pic>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28600" y="475472"/>
            <a:ext cx="8229600" cy="1143000"/>
          </a:xfrm>
          <a:noFill/>
          <a:ln>
            <a:noFill/>
          </a:ln>
        </p:spPr>
        <p:style>
          <a:lnRef idx="2">
            <a:schemeClr val="accent6"/>
          </a:lnRef>
          <a:fillRef idx="1">
            <a:schemeClr val="lt1"/>
          </a:fillRef>
          <a:effectRef idx="0">
            <a:schemeClr val="accent6"/>
          </a:effectRef>
          <a:fontRef idx="minor">
            <a:schemeClr val="dk1"/>
          </a:fontRef>
        </p:style>
        <p:txBody>
          <a:bodyPr/>
          <a:lstStyle/>
          <a:p>
            <a:pPr algn="l" eaLnBrk="1" hangingPunct="1"/>
            <a:r>
              <a:rPr lang="en-US" b="1" dirty="0">
                <a:solidFill>
                  <a:srgbClr val="F58466"/>
                </a:solidFill>
                <a:latin typeface="Goudy Old Style" pitchFamily="18" charset="0"/>
              </a:rPr>
              <a:t>Coordinated Discharge:</a:t>
            </a:r>
            <a:br>
              <a:rPr lang="en-US" b="1" dirty="0">
                <a:solidFill>
                  <a:srgbClr val="F58466"/>
                </a:solidFill>
                <a:latin typeface="Goudy Old Style" pitchFamily="18" charset="0"/>
              </a:rPr>
            </a:br>
            <a:r>
              <a:rPr lang="en-US" b="1" dirty="0">
                <a:solidFill>
                  <a:srgbClr val="F58466"/>
                </a:solidFill>
                <a:latin typeface="Goudy Old Style" pitchFamily="18" charset="0"/>
              </a:rPr>
              <a:t>What you need to know</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C2F5F-8633-4B5B-A080-9CC210AD30A1}" type="slidenum">
              <a:rPr kumimoji="0" 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6" name="Content Placeholder 1"/>
          <p:cNvSpPr>
            <a:spLocks noGrp="1"/>
          </p:cNvSpPr>
          <p:nvPr>
            <p:ph idx="1"/>
          </p:nvPr>
        </p:nvSpPr>
        <p:spPr>
          <a:xfrm>
            <a:off x="228600" y="2016420"/>
            <a:ext cx="7162800" cy="4525963"/>
          </a:xfrm>
        </p:spPr>
        <p:txBody>
          <a:bodyPr/>
          <a:lstStyle/>
          <a:p>
            <a:pPr marL="514350" indent="-514350">
              <a:buFont typeface="+mj-lt"/>
              <a:buAutoNum type="arabicPeriod"/>
            </a:pPr>
            <a:r>
              <a:rPr lang="en-US" sz="2800" dirty="0"/>
              <a:t>We’re so close to the 95% goal!</a:t>
            </a:r>
          </a:p>
          <a:p>
            <a:pPr marL="514350" indent="-514350">
              <a:buFont typeface="+mj-lt"/>
              <a:buAutoNum type="arabicPeriod"/>
            </a:pPr>
            <a:r>
              <a:rPr lang="en-US" sz="2800" dirty="0"/>
              <a:t>Start early. Discharge planning should not wait until the newborn is ready for discharge.</a:t>
            </a:r>
          </a:p>
          <a:p>
            <a:pPr marL="514350" indent="-514350">
              <a:buFont typeface="+mj-lt"/>
              <a:buAutoNum type="arabicPeriod"/>
            </a:pPr>
            <a:r>
              <a:rPr lang="en-US" sz="2800" dirty="0"/>
              <a:t>Teams shared the biggest barrier to coordinated discharge is awareness of resources &amp; understanding ILPQC data definitions…</a:t>
            </a:r>
          </a:p>
          <a:p>
            <a:pPr marL="514350" indent="-514350">
              <a:buFont typeface="+mj-lt"/>
              <a:buAutoNum type="arabicPeriod"/>
            </a:pPr>
            <a:endParaRPr lang="en-US" sz="2800" dirty="0"/>
          </a:p>
        </p:txBody>
      </p:sp>
    </p:spTree>
    <p:extLst>
      <p:ext uri="{BB962C8B-B14F-4D97-AF65-F5344CB8AC3E}">
        <p14:creationId xmlns:p14="http://schemas.microsoft.com/office/powerpoint/2010/main" val="834574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28600" y="91378"/>
            <a:ext cx="8229600" cy="1143000"/>
          </a:xfrm>
          <a:noFill/>
          <a:ln>
            <a:noFill/>
          </a:ln>
        </p:spPr>
        <p:style>
          <a:lnRef idx="2">
            <a:schemeClr val="accent6"/>
          </a:lnRef>
          <a:fillRef idx="1">
            <a:schemeClr val="lt1"/>
          </a:fillRef>
          <a:effectRef idx="0">
            <a:schemeClr val="accent6"/>
          </a:effectRef>
          <a:fontRef idx="minor">
            <a:schemeClr val="dk1"/>
          </a:fontRef>
        </p:style>
        <p:txBody>
          <a:bodyPr/>
          <a:lstStyle/>
          <a:p>
            <a:pPr algn="l" eaLnBrk="1" hangingPunct="1"/>
            <a:r>
              <a:rPr lang="en-US" b="1" dirty="0">
                <a:solidFill>
                  <a:srgbClr val="F58466"/>
                </a:solidFill>
                <a:latin typeface="Goudy Old Style" pitchFamily="18" charset="0"/>
              </a:rPr>
              <a:t>Final Push</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C2F5F-8633-4B5B-A080-9CC210AD30A1}" type="slidenum">
              <a:rPr kumimoji="0" 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6" name="Content Placeholder 1"/>
          <p:cNvSpPr>
            <a:spLocks noGrp="1"/>
          </p:cNvSpPr>
          <p:nvPr>
            <p:ph idx="1"/>
          </p:nvPr>
        </p:nvSpPr>
        <p:spPr>
          <a:xfrm>
            <a:off x="457200" y="1112837"/>
            <a:ext cx="8229600" cy="4525963"/>
          </a:xfrm>
        </p:spPr>
        <p:txBody>
          <a:bodyPr/>
          <a:lstStyle/>
          <a:p>
            <a:pPr>
              <a:buFont typeface="Wingdings" panose="05000000000000000000" pitchFamily="2" charset="2"/>
              <a:buChar char="ü"/>
            </a:pPr>
            <a:r>
              <a:rPr lang="en-US" sz="2400" dirty="0"/>
              <a:t>Ensure clinical readiness for OEN via the </a:t>
            </a:r>
            <a:r>
              <a:rPr lang="en-US" sz="2400" b="1" u="sng" dirty="0"/>
              <a:t>MNO Coordinated Discharge Checklist</a:t>
            </a:r>
            <a:r>
              <a:rPr lang="en-US" sz="2400" dirty="0"/>
              <a:t>… start this checklist at OEN admission (NOTE: this is in the MNO folder)</a:t>
            </a:r>
          </a:p>
          <a:p>
            <a:pPr>
              <a:buFont typeface="Wingdings" panose="05000000000000000000" pitchFamily="2" charset="2"/>
              <a:buChar char="ü"/>
            </a:pPr>
            <a:r>
              <a:rPr lang="en-US" sz="2400" dirty="0"/>
              <a:t>Ensure families/caregivers receive education on NAS &amp; engaging in non-pharmacologic care (NOTE: this is in the MNO folder)</a:t>
            </a:r>
          </a:p>
          <a:p>
            <a:pPr>
              <a:buFont typeface="Wingdings" panose="05000000000000000000" pitchFamily="2" charset="2"/>
              <a:buChar char="ü"/>
            </a:pPr>
            <a:r>
              <a:rPr lang="en-US" sz="2400" dirty="0"/>
              <a:t>Ensure a </a:t>
            </a:r>
            <a:r>
              <a:rPr lang="en-US" sz="2400" b="1" u="sng" dirty="0"/>
              <a:t>Collaborative Discharge Plan</a:t>
            </a:r>
            <a:r>
              <a:rPr lang="en-US" sz="2400" dirty="0"/>
              <a:t> is completed with the family/caregivers to ensure :</a:t>
            </a:r>
          </a:p>
          <a:p>
            <a:pPr lvl="1">
              <a:buFont typeface="Wingdings" panose="05000000000000000000" pitchFamily="2" charset="2"/>
              <a:buChar char="ü"/>
            </a:pPr>
            <a:r>
              <a:rPr lang="en-US" sz="2000" dirty="0"/>
              <a:t>(1) Pediatric appointment scheduled</a:t>
            </a:r>
          </a:p>
          <a:p>
            <a:pPr lvl="1">
              <a:buFont typeface="Wingdings" panose="05000000000000000000" pitchFamily="2" charset="2"/>
              <a:buChar char="ü"/>
            </a:pPr>
            <a:r>
              <a:rPr lang="en-US" sz="2000" dirty="0"/>
              <a:t>(2) APORS report submitted</a:t>
            </a:r>
          </a:p>
          <a:p>
            <a:pPr lvl="1">
              <a:buFont typeface="Wingdings" panose="05000000000000000000" pitchFamily="2" charset="2"/>
              <a:buChar char="ü"/>
            </a:pPr>
            <a:r>
              <a:rPr lang="en-US" sz="2000" dirty="0"/>
              <a:t>(3) Early Intervention education provided</a:t>
            </a:r>
          </a:p>
          <a:p>
            <a:pPr lvl="1">
              <a:buFont typeface="Wingdings" panose="05000000000000000000" pitchFamily="2" charset="2"/>
              <a:buChar char="ü"/>
            </a:pPr>
            <a:r>
              <a:rPr lang="en-US" sz="2000" dirty="0"/>
              <a:t>(4) Any additional warm handoffs as needed (NOTE: this is in the MNO folder)</a:t>
            </a:r>
          </a:p>
          <a:p>
            <a:pPr marL="0" indent="0" algn="ctr">
              <a:buNone/>
            </a:pPr>
            <a:r>
              <a:rPr lang="en-US" sz="2400" b="1" u="sng" dirty="0"/>
              <a:t>If your team is doing all these, then you are achieving the MNO Coordinated Discharge definition. </a:t>
            </a:r>
          </a:p>
          <a:p>
            <a:pPr marL="0" indent="0">
              <a:buNone/>
            </a:pPr>
            <a:endParaRPr lang="en-US" sz="2400" dirty="0"/>
          </a:p>
          <a:p>
            <a:pPr marL="514350" indent="-514350">
              <a:buFont typeface="+mj-lt"/>
              <a:buAutoNum type="arabicPeriod"/>
            </a:pPr>
            <a:endParaRPr lang="en-US" sz="2400" dirty="0"/>
          </a:p>
        </p:txBody>
      </p:sp>
    </p:spTree>
    <p:extLst>
      <p:ext uri="{BB962C8B-B14F-4D97-AF65-F5344CB8AC3E}">
        <p14:creationId xmlns:p14="http://schemas.microsoft.com/office/powerpoint/2010/main" val="571009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itle 1"/>
          <p:cNvSpPr txBox="1">
            <a:spLocks/>
          </p:cNvSpPr>
          <p:nvPr/>
        </p:nvSpPr>
        <p:spPr>
          <a:xfrm>
            <a:off x="228600" y="-5715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Implementation of an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dirty="0">
                <a:solidFill>
                  <a:srgbClr val="F58466"/>
                </a:solidFill>
                <a:latin typeface="Goudy Old Style" pitchFamily="18" charset="0"/>
              </a:rPr>
              <a:t>OEN</a:t>
            </a:r>
            <a:r>
              <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 Admission Huddle</a:t>
            </a:r>
          </a:p>
        </p:txBody>
      </p:sp>
      <p:sp>
        <p:nvSpPr>
          <p:cNvPr id="4" name="Content Placeholder 2"/>
          <p:cNvSpPr txBox="1">
            <a:spLocks/>
          </p:cNvSpPr>
          <p:nvPr/>
        </p:nvSpPr>
        <p:spPr>
          <a:xfrm>
            <a:off x="304800" y="1386348"/>
            <a:ext cx="85344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400" b="1" i="0" u="none" strike="noStrike" kern="1200" cap="none" spc="0" normalizeH="0" baseline="0" noProof="0" dirty="0">
                <a:ln>
                  <a:noFill/>
                </a:ln>
                <a:solidFill>
                  <a:srgbClr val="004990"/>
                </a:solidFill>
                <a:effectLst/>
                <a:uLnTx/>
                <a:uFillTx/>
                <a:latin typeface="Calibri"/>
                <a:ea typeface="MS PGothic"/>
              </a:rPr>
              <a:t>Which patients?</a:t>
            </a:r>
          </a:p>
          <a:p>
            <a:pPr lvl="1">
              <a:buClr>
                <a:srgbClr val="F58466"/>
              </a:buClr>
            </a:pPr>
            <a:r>
              <a:rPr lang="en-US" sz="2400" dirty="0">
                <a:solidFill>
                  <a:prstClr val="black"/>
                </a:solidFill>
                <a:latin typeface="Calibri"/>
              </a:rPr>
              <a:t>For all for all OENs</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400" b="1" i="0" u="none" strike="noStrike" kern="1200" cap="none" spc="0" normalizeH="0" baseline="0" noProof="0" dirty="0">
                <a:ln>
                  <a:noFill/>
                </a:ln>
                <a:solidFill>
                  <a:srgbClr val="F6007B"/>
                </a:solidFill>
                <a:effectLst/>
                <a:uLnTx/>
                <a:uFillTx/>
                <a:latin typeface="Calibri"/>
                <a:ea typeface="MS PGothic"/>
              </a:rPr>
              <a:t>Who?</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rPr>
              <a:t>Initiated by the Charge Nurse and includes all care team members - RN, MD, Residents, Social Work and/or OB </a:t>
            </a:r>
            <a:r>
              <a:rPr lang="en-US" sz="2400" dirty="0">
                <a:solidFill>
                  <a:prstClr val="black"/>
                </a:solidFill>
                <a:latin typeface="Calibri"/>
              </a:rPr>
              <a:t>team</a:t>
            </a:r>
            <a:endParaRPr kumimoji="0" lang="en-US" sz="2400" b="0" i="0" u="none" strike="noStrike" kern="1200" cap="none" spc="0" normalizeH="0" baseline="0" noProof="0" dirty="0">
              <a:ln>
                <a:noFill/>
              </a:ln>
              <a:solidFill>
                <a:prstClr val="black"/>
              </a:solidFill>
              <a:effectLst/>
              <a:uLnTx/>
              <a:uFillTx/>
              <a:latin typeface="Calibri"/>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400" b="1" i="0" u="none" strike="noStrike" kern="1200" cap="none" spc="0" normalizeH="0" baseline="0" noProof="0" dirty="0">
                <a:ln>
                  <a:noFill/>
                </a:ln>
                <a:solidFill>
                  <a:srgbClr val="004990"/>
                </a:solidFill>
                <a:effectLst/>
                <a:uLnTx/>
                <a:uFillTx/>
                <a:latin typeface="Calibri"/>
                <a:ea typeface="MS PGothic"/>
              </a:rPr>
              <a:t>What?</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lang="en-US" sz="2400" noProof="0" dirty="0">
                <a:solidFill>
                  <a:prstClr val="black"/>
                </a:solidFill>
                <a:latin typeface="Calibri"/>
              </a:rPr>
              <a:t>R</a:t>
            </a:r>
            <a:r>
              <a:rPr kumimoji="0" lang="en-US" sz="2400" b="0" i="0" u="none" strike="noStrike" kern="1200" cap="none" spc="0" normalizeH="0" baseline="0" noProof="0" dirty="0">
                <a:ln>
                  <a:noFill/>
                </a:ln>
                <a:solidFill>
                  <a:prstClr val="black"/>
                </a:solidFill>
                <a:effectLst/>
                <a:uLnTx/>
                <a:uFillTx/>
                <a:latin typeface="Calibri"/>
              </a:rPr>
              <a:t>eview MNO-Neo folder, and confirm plan for all key elements of care completed before discharge. Some teams use the NAS Clinical Debrief to complete during the huddle</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lang="en-US" sz="2400" b="1" dirty="0">
                <a:solidFill>
                  <a:srgbClr val="F6007B"/>
                </a:solidFill>
                <a:latin typeface="Calibri"/>
                <a:ea typeface="MS PGothic"/>
              </a:rPr>
              <a:t>When?</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rPr>
              <a:t>Following </a:t>
            </a:r>
            <a:r>
              <a:rPr lang="en-US" sz="2400" dirty="0">
                <a:solidFill>
                  <a:prstClr val="black"/>
                </a:solidFill>
                <a:latin typeface="Calibri"/>
              </a:rPr>
              <a:t>NICU/NBN</a:t>
            </a:r>
            <a:r>
              <a:rPr kumimoji="0" lang="en-US" sz="2400" b="0" i="0" u="none" strike="noStrike" kern="1200" cap="none" spc="0" normalizeH="0" baseline="0" noProof="0" dirty="0">
                <a:ln>
                  <a:noFill/>
                </a:ln>
                <a:solidFill>
                  <a:prstClr val="black"/>
                </a:solidFill>
                <a:effectLst/>
                <a:uLnTx/>
                <a:uFillTx/>
                <a:latin typeface="Calibri"/>
              </a:rPr>
              <a:t> admission </a:t>
            </a:r>
          </a:p>
        </p:txBody>
      </p:sp>
      <p:sp>
        <p:nvSpPr>
          <p:cNvPr id="6" name="Rounded Rectangle 5"/>
          <p:cNvSpPr/>
          <p:nvPr/>
        </p:nvSpPr>
        <p:spPr>
          <a:xfrm>
            <a:off x="5105400" y="1371600"/>
            <a:ext cx="3180347" cy="1219200"/>
          </a:xfrm>
          <a:prstGeom prst="roundRect">
            <a:avLst/>
          </a:prstGeom>
          <a:solidFill>
            <a:srgbClr val="FF5D9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Has your team implemented OEN</a:t>
            </a:r>
            <a:r>
              <a:rPr kumimoji="0" lang="en-US" sz="1800" b="0" i="0" u="none" strike="noStrike" kern="1200" cap="none" spc="0" normalizeH="0" noProof="0" dirty="0">
                <a:ln>
                  <a:noFill/>
                </a:ln>
                <a:solidFill>
                  <a:prstClr val="white"/>
                </a:solidFill>
                <a:effectLst/>
                <a:uLnTx/>
                <a:uFillTx/>
                <a:latin typeface="Calibri"/>
                <a:ea typeface="+mn-ea"/>
                <a:cs typeface="+mn-cs"/>
              </a:rPr>
              <a:t> Admission</a:t>
            </a:r>
            <a:r>
              <a:rPr kumimoji="0" lang="en-US" sz="1800" b="0" i="0" u="none" strike="noStrike" kern="1200" cap="none" spc="0" normalizeH="0" baseline="0" noProof="0" dirty="0">
                <a:ln>
                  <a:noFill/>
                </a:ln>
                <a:solidFill>
                  <a:prstClr val="white"/>
                </a:solidFill>
                <a:effectLst/>
                <a:uLnTx/>
                <a:uFillTx/>
                <a:latin typeface="Calibri"/>
                <a:ea typeface="+mn-ea"/>
                <a:cs typeface="+mn-cs"/>
              </a:rPr>
              <a:t> Huddle?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Please press *6 to unmute and share your experiences</a:t>
            </a:r>
          </a:p>
        </p:txBody>
      </p:sp>
    </p:spTree>
    <p:extLst>
      <p:ext uri="{BB962C8B-B14F-4D97-AF65-F5344CB8AC3E}">
        <p14:creationId xmlns:p14="http://schemas.microsoft.com/office/powerpoint/2010/main" val="199775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3064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Title 1"/>
          <p:cNvSpPr txBox="1">
            <a:spLocks/>
          </p:cNvSpPr>
          <p:nvPr/>
        </p:nvSpPr>
        <p:spPr>
          <a:xfrm>
            <a:off x="228600" y="113503"/>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000" b="1" dirty="0">
                <a:solidFill>
                  <a:srgbClr val="F58466"/>
                </a:solidFill>
                <a:latin typeface="Goudy Old Style" pitchFamily="18" charset="0"/>
              </a:rPr>
              <a:t>OEN</a:t>
            </a:r>
            <a:r>
              <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 Admission Huddles</a:t>
            </a:r>
          </a:p>
        </p:txBody>
      </p:sp>
      <p:sp>
        <p:nvSpPr>
          <p:cNvPr id="5" name="Rounded Rectangular Callout 4"/>
          <p:cNvSpPr/>
          <p:nvPr/>
        </p:nvSpPr>
        <p:spPr>
          <a:xfrm>
            <a:off x="152400" y="762001"/>
            <a:ext cx="7620000" cy="914400"/>
          </a:xfrm>
          <a:prstGeom prst="wedgeRoundRectCallout">
            <a:avLst>
              <a:gd name="adj1" fmla="val -42828"/>
              <a:gd name="adj2" fmla="val 65451"/>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rPr>
              <a:t>Ok we have a </a:t>
            </a:r>
            <a:r>
              <a:rPr lang="en-US" sz="1600" dirty="0">
                <a:solidFill>
                  <a:prstClr val="white"/>
                </a:solidFill>
                <a:latin typeface="Calibri"/>
              </a:rPr>
              <a:t>opioid exposed newborn </a:t>
            </a:r>
            <a:r>
              <a:rPr kumimoji="0" lang="en-US" sz="1600" b="0" i="0" u="none" strike="noStrike" kern="1200" cap="none" spc="0" normalizeH="0" baseline="0" noProof="0" dirty="0">
                <a:ln>
                  <a:noFill/>
                </a:ln>
                <a:solidFill>
                  <a:prstClr val="white"/>
                </a:solidFill>
                <a:effectLst/>
                <a:uLnTx/>
                <a:uFillTx/>
                <a:latin typeface="Calibri"/>
              </a:rPr>
              <a:t>to discuss</a:t>
            </a:r>
            <a:r>
              <a:rPr kumimoji="0" lang="en-US" sz="1600" b="0" i="0" u="none" strike="noStrike" kern="1200" cap="none" spc="0" normalizeH="0" noProof="0" dirty="0">
                <a:ln>
                  <a:noFill/>
                </a:ln>
                <a:solidFill>
                  <a:prstClr val="white"/>
                </a:solidFill>
                <a:effectLst/>
                <a:uLnTx/>
                <a:uFillTx/>
                <a:latin typeface="Calibri"/>
              </a:rPr>
              <a:t> and</a:t>
            </a:r>
            <a:r>
              <a:rPr kumimoji="0" lang="en-US" sz="1600" b="0" i="0" u="none" strike="noStrike" kern="1200" cap="none" spc="0" normalizeH="0" baseline="0" noProof="0" dirty="0">
                <a:ln>
                  <a:noFill/>
                </a:ln>
                <a:solidFill>
                  <a:prstClr val="white"/>
                </a:solidFill>
                <a:effectLst/>
                <a:uLnTx/>
                <a:uFillTx/>
                <a:latin typeface="Calibri"/>
              </a:rPr>
              <a:t> we have the key clinical team together.  I have an MNO-NEO Folder here.  Let’s start the conversation and review the contents in the folder to make sure optimal care will</a:t>
            </a:r>
            <a:r>
              <a:rPr kumimoji="0" lang="en-US" sz="1600" b="0" i="0" u="none" strike="noStrike" kern="1200" cap="none" spc="0" normalizeH="0" noProof="0" dirty="0">
                <a:ln>
                  <a:noFill/>
                </a:ln>
                <a:solidFill>
                  <a:prstClr val="white"/>
                </a:solidFill>
                <a:effectLst/>
                <a:uLnTx/>
                <a:uFillTx/>
                <a:latin typeface="Calibri"/>
              </a:rPr>
              <a:t> be delivered</a:t>
            </a:r>
            <a:r>
              <a:rPr kumimoji="0" lang="en-US" sz="1600" b="0" i="0" u="none" strike="noStrike" kern="1200" cap="none" spc="0" normalizeH="0" baseline="0" noProof="0" dirty="0">
                <a:ln>
                  <a:noFill/>
                </a:ln>
                <a:solidFill>
                  <a:prstClr val="white"/>
                </a:solidFill>
                <a:effectLst/>
                <a:uLnTx/>
                <a:uFillTx/>
                <a:latin typeface="Calibri"/>
              </a:rPr>
              <a:t>.</a:t>
            </a:r>
          </a:p>
        </p:txBody>
      </p:sp>
      <p:sp>
        <p:nvSpPr>
          <p:cNvPr id="6" name="Rounded Rectangular Callout 5"/>
          <p:cNvSpPr/>
          <p:nvPr/>
        </p:nvSpPr>
        <p:spPr>
          <a:xfrm>
            <a:off x="2067232" y="1774370"/>
            <a:ext cx="6843962" cy="462416"/>
          </a:xfrm>
          <a:prstGeom prst="wedgeRoundRectCallout">
            <a:avLst>
              <a:gd name="adj1" fmla="val 54531"/>
              <a:gd name="adj2" fmla="val 78026"/>
              <a:gd name="adj3" fmla="val 16667"/>
            </a:avLst>
          </a:prstGeom>
          <a:solidFill>
            <a:srgbClr val="F6007B"/>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Great, I have her chart opened right</a:t>
            </a:r>
            <a:r>
              <a:rPr kumimoji="0" lang="en-US" sz="1600" b="0" i="0" u="none" strike="noStrike" kern="1200" cap="none" spc="0" normalizeH="0" noProof="0" dirty="0">
                <a:ln>
                  <a:noFill/>
                </a:ln>
                <a:solidFill>
                  <a:prstClr val="white"/>
                </a:solidFill>
                <a:effectLst/>
                <a:uLnTx/>
                <a:uFillTx/>
                <a:latin typeface="Calibri"/>
                <a:ea typeface="+mn-ea"/>
                <a:cs typeface="+mn-cs"/>
              </a:rPr>
              <a:t> </a:t>
            </a:r>
            <a:r>
              <a:rPr kumimoji="0" lang="en-US" sz="1600" b="0" i="0" u="none" strike="noStrike" kern="1200" cap="none" spc="0" normalizeH="0" baseline="0" noProof="0" dirty="0">
                <a:ln>
                  <a:noFill/>
                </a:ln>
                <a:solidFill>
                  <a:prstClr val="white"/>
                </a:solidFill>
                <a:effectLst/>
                <a:uLnTx/>
                <a:uFillTx/>
                <a:latin typeface="Calibri"/>
                <a:ea typeface="+mn-ea"/>
                <a:cs typeface="+mn-cs"/>
              </a:rPr>
              <a:t>so we can review it against what you have </a:t>
            </a:r>
          </a:p>
        </p:txBody>
      </p:sp>
      <p:sp>
        <p:nvSpPr>
          <p:cNvPr id="7" name="Rounded Rectangular Callout 6"/>
          <p:cNvSpPr/>
          <p:nvPr/>
        </p:nvSpPr>
        <p:spPr>
          <a:xfrm>
            <a:off x="127818" y="2321977"/>
            <a:ext cx="7644581" cy="901203"/>
          </a:xfrm>
          <a:prstGeom prst="wedgeRoundRectCallout">
            <a:avLst>
              <a:gd name="adj1" fmla="val -45235"/>
              <a:gd name="adj2" fmla="val 89342"/>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Calibri"/>
              </a:rPr>
              <a:t>Let’s start with looking at the NAS Clinical Debrief form and review the prenatal consult and review the plan for non-pharmacologic care, breastfeeding eligibility and key elements for successfully completing a  coordinated discharge?</a:t>
            </a:r>
          </a:p>
        </p:txBody>
      </p:sp>
      <p:sp>
        <p:nvSpPr>
          <p:cNvPr id="8" name="Rounded Rectangular Callout 7"/>
          <p:cNvSpPr/>
          <p:nvPr/>
        </p:nvSpPr>
        <p:spPr>
          <a:xfrm>
            <a:off x="1447800" y="3352800"/>
            <a:ext cx="7515725" cy="784780"/>
          </a:xfrm>
          <a:prstGeom prst="wedgeRoundRectCallout">
            <a:avLst>
              <a:gd name="adj1" fmla="val 49916"/>
              <a:gd name="adj2" fmla="val 98026"/>
              <a:gd name="adj3" fmla="val 16667"/>
            </a:avLst>
          </a:prstGeom>
          <a:solidFill>
            <a:srgbClr val="F58466"/>
          </a:solidFill>
          <a:ln>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0" i="0" u="none" strike="noStrike" kern="1200" cap="none" spc="0" normalizeH="0" baseline="0" noProof="0" dirty="0">
                <a:ln>
                  <a:noFill/>
                </a:ln>
                <a:solidFill>
                  <a:prstClr val="white"/>
                </a:solidFill>
                <a:effectLst/>
                <a:uLnTx/>
                <a:uFillTx/>
                <a:latin typeface="Calibri"/>
                <a:ea typeface="+mn-ea"/>
                <a:cs typeface="+mn-cs"/>
              </a:rPr>
              <a:t>Ok it looks like the family did receive</a:t>
            </a:r>
            <a:r>
              <a:rPr kumimoji="0" lang="en-US" sz="1600" b="0" i="0" u="none" strike="noStrike" kern="1200" cap="none" spc="0" normalizeH="0" noProof="0" dirty="0">
                <a:ln>
                  <a:noFill/>
                </a:ln>
                <a:solidFill>
                  <a:prstClr val="white"/>
                </a:solidFill>
                <a:effectLst/>
                <a:uLnTx/>
                <a:uFillTx/>
                <a:latin typeface="Calibri"/>
                <a:ea typeface="+mn-ea"/>
                <a:cs typeface="+mn-cs"/>
              </a:rPr>
              <a:t> a prenatal consult, and key educational materials. </a:t>
            </a:r>
            <a:r>
              <a:rPr lang="en-US" sz="1600" dirty="0">
                <a:solidFill>
                  <a:prstClr val="white"/>
                </a:solidFill>
              </a:rPr>
              <a:t>They are onboard with rooming-in and providing 1</a:t>
            </a:r>
            <a:r>
              <a:rPr lang="en-US" sz="1600" baseline="30000" dirty="0">
                <a:solidFill>
                  <a:prstClr val="white"/>
                </a:solidFill>
              </a:rPr>
              <a:t>st</a:t>
            </a:r>
            <a:r>
              <a:rPr lang="en-US" sz="1600" dirty="0">
                <a:solidFill>
                  <a:prstClr val="white"/>
                </a:solidFill>
              </a:rPr>
              <a:t> line treatment for the newborn.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noProof="0" dirty="0">
                <a:ln>
                  <a:noFill/>
                </a:ln>
                <a:solidFill>
                  <a:prstClr val="white"/>
                </a:solidFill>
                <a:effectLst/>
                <a:uLnTx/>
                <a:uFillTx/>
                <a:latin typeface="Calibri"/>
                <a:ea typeface="+mn-ea"/>
                <a:cs typeface="+mn-cs"/>
              </a:rPr>
              <a:t>  It’s also a good idea to confirm a Narcan prescription was provided. </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ounded Rectangular Callout 8"/>
          <p:cNvSpPr/>
          <p:nvPr/>
        </p:nvSpPr>
        <p:spPr>
          <a:xfrm>
            <a:off x="93405" y="4953000"/>
            <a:ext cx="7678993" cy="1023380"/>
          </a:xfrm>
          <a:prstGeom prst="wedgeRoundRectCallout">
            <a:avLst>
              <a:gd name="adj1" fmla="val -44235"/>
              <a:gd name="adj2" fmla="val 69016"/>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dirty="0">
                <a:solidFill>
                  <a:prstClr val="white"/>
                </a:solidFill>
                <a:latin typeface="Calibri"/>
              </a:rPr>
              <a:t>That’s great! Let’s update the family on the ILPQC Bedside Sheet and share our assessment process.  Can we also determine who can make sure we get lactation consult and also who can verify that  the family and mother received Narcan? Let’s also discuss how we can best engage the family in non-</a:t>
            </a:r>
            <a:r>
              <a:rPr lang="en-US" sz="1600" dirty="0" err="1">
                <a:solidFill>
                  <a:prstClr val="white"/>
                </a:solidFill>
                <a:latin typeface="Calibri"/>
              </a:rPr>
              <a:t>pharmacolgic</a:t>
            </a:r>
            <a:r>
              <a:rPr lang="en-US" sz="1600" dirty="0">
                <a:solidFill>
                  <a:prstClr val="white"/>
                </a:solidFill>
                <a:latin typeface="Calibri"/>
              </a:rPr>
              <a:t> care. </a:t>
            </a:r>
          </a:p>
        </p:txBody>
      </p:sp>
      <p:sp>
        <p:nvSpPr>
          <p:cNvPr id="10" name="Rounded Rectangular Callout 9"/>
          <p:cNvSpPr/>
          <p:nvPr/>
        </p:nvSpPr>
        <p:spPr>
          <a:xfrm>
            <a:off x="2057400" y="4267201"/>
            <a:ext cx="7086600" cy="533400"/>
          </a:xfrm>
          <a:prstGeom prst="wedgeRoundRectCallout">
            <a:avLst>
              <a:gd name="adj1" fmla="val 50437"/>
              <a:gd name="adj2" fmla="val 81663"/>
              <a:gd name="adj3" fmla="val 16667"/>
            </a:avLst>
          </a:prstGeom>
          <a:solidFill>
            <a:srgbClr val="F6007B"/>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dirty="0">
                <a:solidFill>
                  <a:prstClr val="white"/>
                </a:solidFill>
              </a:rPr>
              <a:t>Also, It looks like from the initial consult our patient’s mother was uncertain about breastfeeding- let’s explore barriers and put in and order for lactation counseling?  </a:t>
            </a:r>
          </a:p>
        </p:txBody>
      </p:sp>
      <p:sp>
        <p:nvSpPr>
          <p:cNvPr id="11" name="Rounded Rectangular Callout 10"/>
          <p:cNvSpPr/>
          <p:nvPr/>
        </p:nvSpPr>
        <p:spPr>
          <a:xfrm>
            <a:off x="1447800" y="6096000"/>
            <a:ext cx="7820525" cy="540843"/>
          </a:xfrm>
          <a:prstGeom prst="wedgeRoundRectCallout">
            <a:avLst>
              <a:gd name="adj1" fmla="val 49916"/>
              <a:gd name="adj2" fmla="val 98026"/>
              <a:gd name="adj3" fmla="val 16667"/>
            </a:avLst>
          </a:prstGeom>
          <a:solidFill>
            <a:srgbClr val="F58466"/>
          </a:solidFill>
          <a:ln>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0" i="0" u="none" strike="noStrike" kern="1200" cap="none" spc="0" normalizeH="0" baseline="0" noProof="0" dirty="0">
                <a:ln>
                  <a:noFill/>
                </a:ln>
                <a:solidFill>
                  <a:prstClr val="white"/>
                </a:solidFill>
                <a:effectLst/>
                <a:uLnTx/>
                <a:uFillTx/>
                <a:latin typeface="Calibri"/>
                <a:ea typeface="+mn-ea"/>
                <a:cs typeface="+mn-cs"/>
              </a:rPr>
              <a:t>I can put</a:t>
            </a:r>
            <a:r>
              <a:rPr kumimoji="0" lang="en-US" sz="1600" b="0" i="0" u="none" strike="noStrike" kern="1200" cap="none" spc="0" normalizeH="0" noProof="0" dirty="0">
                <a:ln>
                  <a:noFill/>
                </a:ln>
                <a:solidFill>
                  <a:prstClr val="white"/>
                </a:solidFill>
                <a:effectLst/>
                <a:uLnTx/>
                <a:uFillTx/>
                <a:latin typeface="Calibri"/>
                <a:ea typeface="+mn-ea"/>
                <a:cs typeface="+mn-cs"/>
              </a:rPr>
              <a:t> in order in for lactation support and talk with the family about Narcan </a:t>
            </a:r>
            <a:r>
              <a:rPr lang="en-US" sz="1600" noProof="0" dirty="0"/>
              <a:t>p</a:t>
            </a:r>
            <a:r>
              <a:rPr lang="en-US" sz="1600" dirty="0" err="1"/>
              <a:t>rescription</a:t>
            </a:r>
            <a:r>
              <a:rPr kumimoji="0" lang="en-US" sz="1600" b="0" i="0" u="none" strike="noStrike" kern="1200" cap="none" spc="0" normalizeH="0" noProof="0" dirty="0">
                <a:ln>
                  <a:noFill/>
                </a:ln>
                <a:solidFill>
                  <a:prstClr val="white"/>
                </a:solidFill>
                <a:effectLst/>
                <a:uLnTx/>
                <a:uFillTx/>
                <a:latin typeface="Calibri"/>
                <a:ea typeface="+mn-ea"/>
                <a:cs typeface="+mn-cs"/>
              </a:rPr>
              <a:t>.  I can also begin reviewing the Coordinated Discharge checklist </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5368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pPr algn="l"/>
            <a:r>
              <a:rPr lang="en-US" sz="4000" b="1" dirty="0">
                <a:solidFill>
                  <a:srgbClr val="F58466"/>
                </a:solidFill>
                <a:latin typeface="Goudy Old Style" pitchFamily="18" charset="0"/>
              </a:rPr>
              <a:t>Key MNO-Neo Folder Items</a:t>
            </a:r>
          </a:p>
        </p:txBody>
      </p:sp>
      <p:sp>
        <p:nvSpPr>
          <p:cNvPr id="3" name="Content Placeholder 2"/>
          <p:cNvSpPr>
            <a:spLocks noGrp="1"/>
          </p:cNvSpPr>
          <p:nvPr>
            <p:ph idx="1"/>
          </p:nvPr>
        </p:nvSpPr>
        <p:spPr>
          <a:xfrm>
            <a:off x="381001" y="1257300"/>
            <a:ext cx="3429000" cy="4525963"/>
          </a:xfrm>
        </p:spPr>
        <p:txBody>
          <a:bodyPr/>
          <a:lstStyle/>
          <a:p>
            <a:pPr>
              <a:buClr>
                <a:srgbClr val="F58466"/>
              </a:buClr>
            </a:pPr>
            <a:r>
              <a:rPr lang="en-US" sz="2800" dirty="0">
                <a:hlinkClick r:id="rId2"/>
              </a:rPr>
              <a:t>NAS Clinical Debrief </a:t>
            </a:r>
            <a:endParaRPr lang="en-US" sz="2800" dirty="0"/>
          </a:p>
          <a:p>
            <a:pPr>
              <a:buClr>
                <a:srgbClr val="F58466"/>
              </a:buClr>
            </a:pPr>
            <a:endParaRPr lang="en-US" sz="2200" dirty="0"/>
          </a:p>
          <a:p>
            <a:pPr>
              <a:buClr>
                <a:srgbClr val="F58466"/>
              </a:buClr>
            </a:pPr>
            <a:r>
              <a:rPr lang="en-US" sz="2800" dirty="0">
                <a:hlinkClick r:id="rId3"/>
              </a:rPr>
              <a:t>MNO Coordinated Discharge Checklist</a:t>
            </a:r>
          </a:p>
          <a:p>
            <a:pPr>
              <a:buClr>
                <a:srgbClr val="F58466"/>
              </a:buClr>
            </a:pPr>
            <a:endParaRPr lang="en-US" sz="2800" dirty="0">
              <a:hlinkClick r:id="rId3"/>
            </a:endParaRPr>
          </a:p>
          <a:p>
            <a:pPr>
              <a:buClr>
                <a:srgbClr val="F58466"/>
              </a:buClr>
            </a:pPr>
            <a:r>
              <a:rPr lang="en-US" sz="2800" dirty="0">
                <a:hlinkClick r:id="rId3"/>
              </a:rPr>
              <a:t>ILPQC Infant Bedside Sheet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95800" y="1047555"/>
            <a:ext cx="3733800" cy="3280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03262" y="3168823"/>
            <a:ext cx="4114800" cy="3557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2600" y="2275632"/>
            <a:ext cx="3444323" cy="4455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4511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176" y="2470255"/>
            <a:ext cx="3771818" cy="2514289"/>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graphicFrame>
        <p:nvGraphicFramePr>
          <p:cNvPr id="7" name="Diagram 6"/>
          <p:cNvGraphicFramePr/>
          <p:nvPr>
            <p:extLst>
              <p:ext uri="{D42A27DB-BD31-4B8C-83A1-F6EECF244321}">
                <p14:modId xmlns:p14="http://schemas.microsoft.com/office/powerpoint/2010/main" val="3910728451"/>
              </p:ext>
            </p:extLst>
          </p:nvPr>
        </p:nvGraphicFramePr>
        <p:xfrm>
          <a:off x="3771818" y="1828800"/>
          <a:ext cx="5181600" cy="3840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530086" y="1837765"/>
            <a:ext cx="3131999" cy="1264980"/>
          </a:xfrm>
          <a:prstGeom prst="cloudCallou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Sustainability Plan</a:t>
            </a:r>
          </a:p>
        </p:txBody>
      </p:sp>
      <p:sp>
        <p:nvSpPr>
          <p:cNvPr id="8" name="Title 1"/>
          <p:cNvSpPr>
            <a:spLocks noGrp="1"/>
          </p:cNvSpPr>
          <p:nvPr>
            <p:ph type="title"/>
          </p:nvPr>
        </p:nvSpPr>
        <p:spPr>
          <a:xfrm>
            <a:off x="210176" y="152400"/>
            <a:ext cx="6019800" cy="1143000"/>
          </a:xfrm>
          <a:noFill/>
        </p:spPr>
        <p:txBody>
          <a:bodyPr/>
          <a:lstStyle/>
          <a:p>
            <a:pPr algn="l"/>
            <a:r>
              <a:rPr lang="en-US" sz="4000" b="1" dirty="0">
                <a:solidFill>
                  <a:srgbClr val="F58466"/>
                </a:solidFill>
                <a:latin typeface="Goudy Old Style" pitchFamily="18" charset="0"/>
              </a:rPr>
              <a:t>SUSTAINABILITY PLAN PLACE HOLDER</a:t>
            </a:r>
          </a:p>
        </p:txBody>
      </p:sp>
      <p:sp>
        <p:nvSpPr>
          <p:cNvPr id="5" name="Rounded Rectangle 4"/>
          <p:cNvSpPr/>
          <p:nvPr/>
        </p:nvSpPr>
        <p:spPr>
          <a:xfrm>
            <a:off x="1295400" y="5696001"/>
            <a:ext cx="6553200" cy="990600"/>
          </a:xfrm>
          <a:prstGeom prst="roundRect">
            <a:avLst/>
          </a:prstGeom>
          <a:solidFill>
            <a:srgbClr val="FF5D9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Help you identify system-level changes you need to put into place to sustain providing optimal care for every OEN regardless of the number of patients seen per month</a:t>
            </a:r>
            <a:endParaRPr lang="en-US" dirty="0"/>
          </a:p>
        </p:txBody>
      </p:sp>
      <p:pic>
        <p:nvPicPr>
          <p:cNvPr id="6" name="Picture 5"/>
          <p:cNvPicPr>
            <a:picLocks noChangeAspect="1"/>
          </p:cNvPicPr>
          <p:nvPr/>
        </p:nvPicPr>
        <p:blipFill>
          <a:blip r:embed="rId9" cstate="email">
            <a:extLst>
              <a:ext uri="{BEBA8EAE-BF5A-486C-A8C5-ECC9F3942E4B}">
                <a14:imgProps xmlns:a14="http://schemas.microsoft.com/office/drawing/2010/main">
                  <a14:imgLayer r:embed="rId10">
                    <a14:imgEffect>
                      <a14:backgroundRemoval t="500" b="100000" l="0" r="100000">
                        <a14:foregroundMark x1="51500" y1="5500" x2="51500" y2="5500"/>
                        <a14:foregroundMark x1="77500" y1="5000" x2="77500" y2="5000"/>
                        <a14:foregroundMark x1="89000" y1="76500" x2="89000" y2="76500"/>
                        <a14:foregroundMark x1="87500" y1="91500" x2="87500" y2="91500"/>
                        <a14:foregroundMark x1="7500" y1="75500" x2="7500" y2="75500"/>
                        <a14:foregroundMark x1="15500" y1="63000" x2="15500" y2="63000"/>
                        <a14:foregroundMark x1="2000" y1="25000" x2="2000" y2="25000"/>
                        <a14:foregroundMark x1="25000" y1="39500" x2="25000" y2="39500"/>
                        <a14:foregroundMark x1="27500" y1="47500" x2="27500" y2="47500"/>
                        <a14:foregroundMark x1="32500" y1="56000" x2="32500" y2="56000"/>
                        <a14:foregroundMark x1="34000" y1="51500" x2="34000" y2="51500"/>
                        <a14:foregroundMark x1="36000" y1="46000" x2="36000" y2="46000"/>
                        <a14:foregroundMark x1="34500" y1="42500" x2="34500" y2="42500"/>
                        <a14:foregroundMark x1="34000" y1="41000" x2="34000" y2="41000"/>
                        <a14:foregroundMark x1="4500" y1="83000" x2="4500" y2="83000"/>
                        <a14:foregroundMark x1="20500" y1="62500" x2="20500" y2="62500"/>
                        <a14:foregroundMark x1="21500" y1="56500" x2="21500" y2="56500"/>
                        <a14:foregroundMark x1="21000" y1="52000" x2="21000" y2="52000"/>
                        <a14:foregroundMark x1="19500" y1="46500" x2="19500" y2="46500"/>
                        <a14:foregroundMark x1="22000" y1="41500" x2="22000" y2="41500"/>
                        <a14:foregroundMark x1="20000" y1="38000" x2="20000" y2="38000"/>
                        <a14:foregroundMark x1="24500" y1="44000" x2="24500" y2="44000"/>
                        <a14:foregroundMark x1="29500" y1="51000" x2="29500" y2="51000"/>
                        <a14:foregroundMark x1="31000" y1="51000" x2="31000" y2="51000"/>
                        <a14:foregroundMark x1="33000" y1="60500" x2="33000" y2="60500"/>
                        <a14:foregroundMark x1="34000" y1="36500" x2="34000" y2="36500"/>
                        <a14:foregroundMark x1="35000" y1="34500" x2="35000" y2="34500"/>
                        <a14:foregroundMark x1="33000" y1="34500" x2="33000" y2="34500"/>
                        <a14:foregroundMark x1="32500" y1="34500" x2="32500" y2="34500"/>
                        <a14:foregroundMark x1="32000" y1="38000" x2="32000" y2="38000"/>
                        <a14:foregroundMark x1="32000" y1="40000" x2="32000" y2="40000"/>
                        <a14:foregroundMark x1="36000" y1="41500" x2="36000" y2="41500"/>
                        <a14:foregroundMark x1="36000" y1="53500" x2="36000" y2="53500"/>
                        <a14:foregroundMark x1="36500" y1="48000" x2="36500" y2="48000"/>
                        <a14:foregroundMark x1="53500" y1="5000" x2="53500" y2="5000"/>
                        <a14:foregroundMark x1="19500" y1="33500" x2="19500" y2="33500"/>
                        <a14:foregroundMark x1="23000" y1="35000" x2="23000" y2="35000"/>
                        <a14:foregroundMark x1="26000" y1="42500" x2="26000" y2="42500"/>
                        <a14:foregroundMark x1="33000" y1="64500" x2="33000" y2="64500"/>
                        <a14:foregroundMark x1="35000" y1="64500" x2="35000" y2="64500"/>
                        <a14:foregroundMark x1="35500" y1="64500" x2="35500" y2="64500"/>
                        <a14:foregroundMark x1="36500" y1="60500" x2="36500" y2="60500"/>
                        <a14:foregroundMark x1="44500" y1="60500" x2="44500" y2="60500"/>
                        <a14:foregroundMark x1="46000" y1="61500" x2="47500" y2="61500"/>
                        <a14:foregroundMark x1="43500" y1="56000" x2="43500" y2="56000"/>
                        <a14:foregroundMark x1="42500" y1="54500" x2="42500" y2="53500"/>
                        <a14:foregroundMark x1="42500" y1="51000" x2="42500" y2="51000"/>
                        <a14:foregroundMark x1="43000" y1="48000" x2="43000" y2="48000"/>
                        <a14:foregroundMark x1="43000" y1="46000" x2="43000" y2="46000"/>
                        <a14:foregroundMark x1="43000" y1="42500" x2="43000" y2="42500"/>
                        <a14:foregroundMark x1="43000" y1="40500" x2="43000" y2="40500"/>
                        <a14:foregroundMark x1="43000" y1="38000" x2="43000" y2="38000"/>
                        <a14:foregroundMark x1="45500" y1="37000" x2="45500" y2="37000"/>
                        <a14:foregroundMark x1="48500" y1="37000" x2="48500" y2="37000"/>
                        <a14:foregroundMark x1="50000" y1="37000" x2="50000" y2="37000"/>
                        <a14:foregroundMark x1="50500" y1="39500" x2="50500" y2="39500"/>
                        <a14:foregroundMark x1="47500" y1="40500" x2="47500" y2="40500"/>
                        <a14:foregroundMark x1="44500" y1="41500" x2="44500" y2="41500"/>
                        <a14:foregroundMark x1="45000" y1="46000" x2="45000" y2="46000"/>
                        <a14:foregroundMark x1="46000" y1="48500" x2="46000" y2="48500"/>
                        <a14:foregroundMark x1="49000" y1="49000" x2="49000" y2="49000"/>
                        <a14:foregroundMark x1="50500" y1="49500" x2="50500" y2="49500"/>
                        <a14:foregroundMark x1="52000" y1="47500" x2="52000" y2="47500"/>
                        <a14:foregroundMark x1="45500" y1="47000" x2="45500" y2="47000"/>
                        <a14:foregroundMark x1="48500" y1="46000" x2="48500" y2="46000"/>
                        <a14:foregroundMark x1="49000" y1="51500" x2="49000" y2="51500"/>
                        <a14:foregroundMark x1="63000" y1="49500" x2="63000" y2="49500"/>
                        <a14:foregroundMark x1="63500" y1="55000" x2="63500" y2="55000"/>
                        <a14:foregroundMark x1="63500" y1="55000" x2="63500" y2="55000"/>
                        <a14:foregroundMark x1="63500" y1="63000" x2="63500" y2="63000"/>
                        <a14:foregroundMark x1="63000" y1="66500" x2="63000" y2="66500"/>
                        <a14:foregroundMark x1="63500" y1="61000" x2="64000" y2="60000"/>
                        <a14:foregroundMark x1="67500" y1="48000" x2="67500" y2="48000"/>
                        <a14:foregroundMark x1="68000" y1="42000" x2="68000" y2="42000"/>
                        <a14:foregroundMark x1="68000" y1="40500" x2="68000" y2="40500"/>
                        <a14:foregroundMark x1="68500" y1="39500" x2="68500" y2="39500"/>
                        <a14:foregroundMark x1="68500" y1="37000" x2="68500" y2="37000"/>
                        <a14:foregroundMark x1="71000" y1="45000" x2="71500" y2="46000"/>
                        <a14:foregroundMark x1="72000" y1="49500" x2="72000" y2="50500"/>
                        <a14:foregroundMark x1="72500" y1="53500" x2="72500" y2="54500"/>
                        <a14:foregroundMark x1="72500" y1="56500" x2="72500" y2="56500"/>
                        <a14:foregroundMark x1="73000" y1="58000" x2="73000" y2="58000"/>
                        <a14:foregroundMark x1="74000" y1="60000" x2="74000" y2="60000"/>
                        <a14:foregroundMark x1="80500" y1="42000" x2="80500" y2="42000"/>
                        <a14:foregroundMark x1="80500" y1="40000" x2="80500" y2="40000"/>
                        <a14:foregroundMark x1="79000" y1="37000" x2="79000" y2="37000"/>
                        <a14:foregroundMark x1="83500" y1="36000" x2="83500" y2="36000"/>
                        <a14:foregroundMark x1="83500" y1="34500" x2="83500" y2="34500"/>
                        <a14:foregroundMark x1="78500" y1="35000" x2="78500" y2="35000"/>
                        <a14:foregroundMark x1="79500" y1="44500" x2="79500" y2="44500"/>
                        <a14:foregroundMark x1="59000" y1="42000" x2="59000" y2="42000"/>
                        <a14:foregroundMark x1="57500" y1="36500" x2="57500" y2="36500"/>
                        <a14:foregroundMark x1="55500" y1="34500" x2="55500" y2="34500"/>
                        <a14:foregroundMark x1="59500" y1="56000" x2="59500" y2="56000"/>
                        <a14:foregroundMark x1="58000" y1="52000" x2="58000" y2="52000"/>
                        <a14:foregroundMark x1="56000" y1="40500" x2="56000" y2="40500"/>
                        <a14:foregroundMark x1="57500" y1="45000" x2="57500" y2="45000"/>
                        <a14:foregroundMark x1="60000" y1="39000" x2="60000" y2="39000"/>
                        <a14:foregroundMark x1="59500" y1="36000" x2="59500" y2="36000"/>
                        <a14:foregroundMark x1="66000" y1="39000" x2="66000" y2="39000"/>
                        <a14:foregroundMark x1="22000" y1="44000" x2="22000" y2="44000"/>
                        <a14:foregroundMark x1="23000" y1="48000" x2="23000" y2="48000"/>
                        <a14:foregroundMark x1="22000" y1="52500" x2="22000" y2="52500"/>
                        <a14:foregroundMark x1="22500" y1="56000" x2="22500" y2="56000"/>
                        <a14:foregroundMark x1="22500" y1="59500" x2="22500" y2="59500"/>
                        <a14:foregroundMark x1="19000" y1="59000" x2="19000" y2="59000"/>
                        <a14:foregroundMark x1="19000" y1="63000" x2="19000" y2="63000"/>
                        <a14:foregroundMark x1="23500" y1="63500" x2="23500" y2="63500"/>
                        <a14:foregroundMark x1="22000" y1="62000" x2="22000" y2="62000"/>
                        <a14:foregroundMark x1="18500" y1="55000" x2="18500" y2="55000"/>
                        <a14:foregroundMark x1="19000" y1="52500" x2="19000" y2="52500"/>
                        <a14:foregroundMark x1="19000" y1="50500" x2="19000" y2="50500"/>
                        <a14:foregroundMark x1="19000" y1="48000" x2="19000" y2="48000"/>
                        <a14:foregroundMark x1="19000" y1="45000" x2="19000" y2="45000"/>
                        <a14:foregroundMark x1="31500" y1="62500" x2="31500" y2="62500"/>
                        <a14:foregroundMark x1="28500" y1="57000" x2="28500" y2="57000"/>
                        <a14:foregroundMark x1="45000" y1="53000" x2="45000" y2="53000"/>
                        <a14:foregroundMark x1="46500" y1="58000" x2="46500" y2="58000"/>
                        <a14:foregroundMark x1="49000" y1="59500" x2="49000" y2="59500"/>
                        <a14:foregroundMark x1="51500" y1="61000" x2="51500" y2="61000"/>
                        <a14:foregroundMark x1="51000" y1="64000" x2="51000" y2="64000"/>
                        <a14:foregroundMark x1="47000" y1="64000" x2="47000" y2="64000"/>
                        <a14:foregroundMark x1="42500" y1="65000" x2="42500" y2="65000"/>
                        <a14:foregroundMark x1="40500" y1="58000" x2="40500" y2="58000"/>
                        <a14:foregroundMark x1="42000" y1="49000" x2="42000" y2="49000"/>
                        <a14:foregroundMark x1="41500" y1="34500" x2="41500" y2="34500"/>
                        <a14:foregroundMark x1="41500" y1="37000" x2="41500" y2="37000"/>
                        <a14:foregroundMark x1="41000" y1="39500" x2="41000" y2="39500"/>
                        <a14:foregroundMark x1="45500" y1="34000" x2="45500" y2="34000"/>
                        <a14:foregroundMark x1="47500" y1="34500" x2="47500" y2="34500"/>
                        <a14:foregroundMark x1="51500" y1="34500" x2="51500" y2="34500"/>
                        <a14:foregroundMark x1="67000" y1="34000" x2="67000" y2="34000"/>
                        <a14:foregroundMark x1="71000" y1="35500" x2="71000" y2="35500"/>
                        <a14:foregroundMark x1="73000" y1="42500" x2="73000" y2="42500"/>
                        <a14:foregroundMark x1="74500" y1="51500" x2="74500" y2="51500"/>
                        <a14:foregroundMark x1="75500" y1="46000" x2="75500" y2="46000"/>
                        <a14:foregroundMark x1="79500" y1="49500" x2="79500" y2="49500"/>
                        <a14:foregroundMark x1="78500" y1="57000" x2="78500" y2="57000"/>
                        <a14:foregroundMark x1="78000" y1="61000" x2="78000" y2="61000"/>
                        <a14:foregroundMark x1="76500" y1="64000" x2="76500" y2="64000"/>
                        <a14:foregroundMark x1="76500" y1="61500" x2="76500" y2="61500"/>
                        <a14:foregroundMark x1="78000" y1="59000" x2="78000" y2="59000"/>
                        <a14:foregroundMark x1="72500" y1="64000" x2="72500" y2="64000"/>
                        <a14:foregroundMark x1="71500" y1="60000" x2="71500" y2="60000"/>
                        <a14:foregroundMark x1="71500" y1="57500" x2="71500" y2="57500"/>
                        <a14:foregroundMark x1="71500" y1="53000" x2="71500" y2="53000"/>
                        <a14:foregroundMark x1="68500" y1="49000" x2="68500" y2="49000"/>
                        <a14:foregroundMark x1="66000" y1="42500" x2="66000" y2="42500"/>
                        <a14:foregroundMark x1="67000" y1="53500" x2="67000" y2="53500"/>
                        <a14:foregroundMark x1="65500" y1="61000" x2="65500" y2="61000"/>
                        <a14:foregroundMark x1="60500" y1="64000" x2="60500" y2="64000"/>
                        <a14:foregroundMark x1="15000" y1="62000" x2="15000" y2="62000"/>
                      </a14:backgroundRemoval>
                    </a14:imgEffect>
                  </a14:imgLayer>
                </a14:imgProps>
              </a:ext>
              <a:ext uri="{28A0092B-C50C-407E-A947-70E740481C1C}">
                <a14:useLocalDpi xmlns:a14="http://schemas.microsoft.com/office/drawing/2010/main"/>
              </a:ext>
            </a:extLst>
          </a:blip>
          <a:stretch>
            <a:fillRect/>
          </a:stretch>
        </p:blipFill>
        <p:spPr>
          <a:xfrm>
            <a:off x="3962400" y="4800600"/>
            <a:ext cx="533944" cy="533944"/>
          </a:xfrm>
          <a:prstGeom prst="rect">
            <a:avLst/>
          </a:prstGeom>
        </p:spPr>
      </p:pic>
    </p:spTree>
    <p:extLst>
      <p:ext uri="{BB962C8B-B14F-4D97-AF65-F5344CB8AC3E}">
        <p14:creationId xmlns:p14="http://schemas.microsoft.com/office/powerpoint/2010/main" val="4021501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26</a:t>
            </a:fld>
            <a:endParaRPr lang="en-US" altLang="en-US" dirty="0"/>
          </a:p>
        </p:txBody>
      </p:sp>
      <p:sp>
        <p:nvSpPr>
          <p:cNvPr id="5" name="Title 1"/>
          <p:cNvSpPr>
            <a:spLocks noGrp="1"/>
          </p:cNvSpPr>
          <p:nvPr>
            <p:ph type="title"/>
          </p:nvPr>
        </p:nvSpPr>
        <p:spPr>
          <a:xfrm>
            <a:off x="228600" y="106778"/>
            <a:ext cx="6019800" cy="1143000"/>
          </a:xfrm>
          <a:noFill/>
        </p:spPr>
        <p:txBody>
          <a:bodyPr/>
          <a:lstStyle/>
          <a:p>
            <a:pPr algn="l"/>
            <a:r>
              <a:rPr lang="en-US" sz="4000" b="1" dirty="0">
                <a:solidFill>
                  <a:srgbClr val="F58466"/>
                </a:solidFill>
                <a:latin typeface="Goudy Old Style" pitchFamily="18" charset="0"/>
              </a:rPr>
              <a:t>SUSTAINABILITY PLAN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242404"/>
            <a:ext cx="4182885" cy="5479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1190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27</a:t>
            </a:fld>
            <a:endParaRPr lang="en-US" alt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b="65788"/>
          <a:stretch/>
        </p:blipFill>
        <p:spPr>
          <a:xfrm>
            <a:off x="649706" y="1828800"/>
            <a:ext cx="8037095" cy="3601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p:cNvSpPr txBox="1">
            <a:spLocks/>
          </p:cNvSpPr>
          <p:nvPr/>
        </p:nvSpPr>
        <p:spPr>
          <a:xfrm>
            <a:off x="228600" y="106778"/>
            <a:ext cx="60198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rgbClr val="F58466"/>
                </a:solidFill>
                <a:latin typeface="Goudy Old Style" pitchFamily="18" charset="0"/>
              </a:rPr>
              <a:t>Completing your SUSTAINABILITY PLAN</a:t>
            </a:r>
          </a:p>
        </p:txBody>
      </p:sp>
    </p:spTree>
    <p:extLst>
      <p:ext uri="{BB962C8B-B14F-4D97-AF65-F5344CB8AC3E}">
        <p14:creationId xmlns:p14="http://schemas.microsoft.com/office/powerpoint/2010/main" val="1549503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28</a:t>
            </a:fld>
            <a:endParaRPr lang="en-US" alt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t="34743" b="29790"/>
          <a:stretch/>
        </p:blipFill>
        <p:spPr>
          <a:xfrm>
            <a:off x="649706" y="1828800"/>
            <a:ext cx="8037095"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p:cNvSpPr txBox="1">
            <a:spLocks/>
          </p:cNvSpPr>
          <p:nvPr/>
        </p:nvSpPr>
        <p:spPr>
          <a:xfrm>
            <a:off x="228600" y="106778"/>
            <a:ext cx="60198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rgbClr val="F58466"/>
                </a:solidFill>
                <a:latin typeface="Goudy Old Style" pitchFamily="18" charset="0"/>
              </a:rPr>
              <a:t>Completing your SUSTAINABILITY PLAN</a:t>
            </a:r>
          </a:p>
        </p:txBody>
      </p:sp>
    </p:spTree>
    <p:extLst>
      <p:ext uri="{BB962C8B-B14F-4D97-AF65-F5344CB8AC3E}">
        <p14:creationId xmlns:p14="http://schemas.microsoft.com/office/powerpoint/2010/main" val="878863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29</a:t>
            </a:fld>
            <a:endParaRPr lang="en-US" alt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t="71714"/>
          <a:stretch/>
        </p:blipFill>
        <p:spPr>
          <a:xfrm>
            <a:off x="457200" y="2133600"/>
            <a:ext cx="8037095" cy="2977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p:cNvSpPr txBox="1">
            <a:spLocks/>
          </p:cNvSpPr>
          <p:nvPr/>
        </p:nvSpPr>
        <p:spPr>
          <a:xfrm>
            <a:off x="228600" y="106778"/>
            <a:ext cx="60198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rgbClr val="F58466"/>
                </a:solidFill>
                <a:latin typeface="Goudy Old Style" pitchFamily="18" charset="0"/>
              </a:rPr>
              <a:t>Completing your SUSTAINABILITY PLAN</a:t>
            </a:r>
          </a:p>
        </p:txBody>
      </p:sp>
    </p:spTree>
    <p:extLst>
      <p:ext uri="{BB962C8B-B14F-4D97-AF65-F5344CB8AC3E}">
        <p14:creationId xmlns:p14="http://schemas.microsoft.com/office/powerpoint/2010/main" val="412294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7772400" cy="1362075"/>
          </a:xfrm>
        </p:spPr>
        <p:txBody>
          <a:bodyPr/>
          <a:lstStyle/>
          <a:p>
            <a:r>
              <a:rPr lang="en-US" dirty="0">
                <a:solidFill>
                  <a:srgbClr val="F58466"/>
                </a:solidFill>
                <a:latin typeface="Goudy Old Style"/>
                <a:ea typeface="MS PGothic"/>
              </a:rPr>
              <a:t>Annual Conference 2020</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326254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Jessica </a:t>
            </a:r>
            <a:r>
              <a:rPr lang="en-US" sz="3200" dirty="0" smtClean="0">
                <a:solidFill>
                  <a:srgbClr val="F58466"/>
                </a:solidFill>
                <a:latin typeface="Goudy Old Style" pitchFamily="18" charset="0"/>
              </a:rPr>
              <a:t>Winchester’s Story</a:t>
            </a:r>
            <a:endParaRPr lang="en-US" sz="3200"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30</a:t>
            </a:fld>
            <a:endParaRPr lang="en-US" altLang="en-US" dirty="0"/>
          </a:p>
        </p:txBody>
      </p:sp>
    </p:spTree>
    <p:extLst>
      <p:ext uri="{BB962C8B-B14F-4D97-AF65-F5344CB8AC3E}">
        <p14:creationId xmlns:p14="http://schemas.microsoft.com/office/powerpoint/2010/main" val="2963398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8348"/>
            <a:ext cx="6324600" cy="1143000"/>
          </a:xfrm>
        </p:spPr>
        <p:txBody>
          <a:bodyPr/>
          <a:lstStyle/>
          <a:p>
            <a:pPr algn="l"/>
            <a:r>
              <a:rPr lang="en-US" sz="3600" b="1" dirty="0">
                <a:solidFill>
                  <a:srgbClr val="F58466"/>
                </a:solidFill>
                <a:latin typeface="Goudy Old Style" pitchFamily="18" charset="0"/>
              </a:rPr>
              <a:t>PNA Regional Strategies for Success Updates by Network for MNO-Neonatal</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898989"/>
              </a:solidFill>
              <a:effectLst/>
              <a:uLnTx/>
              <a:uFillTx/>
              <a:latin typeface="Arial" charset="0"/>
              <a:ea typeface="MS PGothic"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852330750"/>
              </p:ext>
            </p:extLst>
          </p:nvPr>
        </p:nvGraphicFramePr>
        <p:xfrm>
          <a:off x="198121" y="1766787"/>
          <a:ext cx="8878824" cy="5250305"/>
        </p:xfrm>
        <a:graphic>
          <a:graphicData uri="http://schemas.openxmlformats.org/drawingml/2006/table">
            <a:tbl>
              <a:tblPr firstRow="1" bandRow="1">
                <a:tableStyleId>{10A1B5D5-9B99-4C35-A422-299274C87663}</a:tableStyleId>
              </a:tblPr>
              <a:tblGrid>
                <a:gridCol w="2526040">
                  <a:extLst>
                    <a:ext uri="{9D8B030D-6E8A-4147-A177-3AD203B41FA5}">
                      <a16:colId xmlns:a16="http://schemas.microsoft.com/office/drawing/2014/main" val="20000"/>
                    </a:ext>
                  </a:extLst>
                </a:gridCol>
                <a:gridCol w="1859986">
                  <a:extLst>
                    <a:ext uri="{9D8B030D-6E8A-4147-A177-3AD203B41FA5}">
                      <a16:colId xmlns:a16="http://schemas.microsoft.com/office/drawing/2014/main" val="20001"/>
                    </a:ext>
                  </a:extLst>
                </a:gridCol>
                <a:gridCol w="2669274">
                  <a:extLst>
                    <a:ext uri="{9D8B030D-6E8A-4147-A177-3AD203B41FA5}">
                      <a16:colId xmlns:a16="http://schemas.microsoft.com/office/drawing/2014/main" val="20002"/>
                    </a:ext>
                  </a:extLst>
                </a:gridCol>
                <a:gridCol w="1823524">
                  <a:extLst>
                    <a:ext uri="{9D8B030D-6E8A-4147-A177-3AD203B41FA5}">
                      <a16:colId xmlns:a16="http://schemas.microsoft.com/office/drawing/2014/main" val="20003"/>
                    </a:ext>
                  </a:extLst>
                </a:gridCol>
              </a:tblGrid>
              <a:tr h="525905">
                <a:tc>
                  <a:txBody>
                    <a:bodyPr/>
                    <a:lstStyle/>
                    <a:p>
                      <a:pPr algn="ctr"/>
                      <a:r>
                        <a:rPr lang="en-US" sz="2400" dirty="0"/>
                        <a:t>Team</a:t>
                      </a:r>
                      <a:endParaRPr lang="en-US" sz="2400" b="0" dirty="0"/>
                    </a:p>
                  </a:txBody>
                  <a:tcPr anchor="ctr"/>
                </a:tc>
                <a:tc>
                  <a:txBody>
                    <a:bodyPr/>
                    <a:lstStyle/>
                    <a:p>
                      <a:pPr algn="ctr"/>
                      <a:r>
                        <a:rPr lang="en-US" sz="2400" dirty="0"/>
                        <a:t>Date</a:t>
                      </a:r>
                      <a:endParaRPr lang="en-US" sz="2400" b="1" dirty="0"/>
                    </a:p>
                  </a:txBody>
                  <a:tcPr anchor="ctr">
                    <a:lnR w="12700" cap="flat" cmpd="sng" algn="ctr">
                      <a:solidFill>
                        <a:schemeClr val="tx1"/>
                      </a:solidFill>
                      <a:prstDash val="solid"/>
                      <a:round/>
                      <a:headEnd type="none" w="med" len="med"/>
                      <a:tailEnd type="none" w="med" len="med"/>
                    </a:lnR>
                  </a:tcPr>
                </a:tc>
                <a:tc>
                  <a:txBody>
                    <a:bodyPr/>
                    <a:lstStyle/>
                    <a:p>
                      <a:pPr algn="ctr"/>
                      <a:r>
                        <a:rPr lang="en-US" sz="2400" dirty="0"/>
                        <a:t>Team </a:t>
                      </a:r>
                      <a:endParaRPr lang="en-US" sz="2400" b="1" dirty="0"/>
                    </a:p>
                  </a:txBody>
                  <a:tcPr anchor="ctr">
                    <a:lnL w="12700" cap="flat" cmpd="sng" algn="ctr">
                      <a:solidFill>
                        <a:schemeClr val="tx1"/>
                      </a:solidFill>
                      <a:prstDash val="solid"/>
                      <a:round/>
                      <a:headEnd type="none" w="med" len="med"/>
                      <a:tailEnd type="none" w="med" len="med"/>
                    </a:lnL>
                  </a:tcPr>
                </a:tc>
                <a:tc>
                  <a:txBody>
                    <a:bodyPr/>
                    <a:lstStyle/>
                    <a:p>
                      <a:pPr algn="ctr"/>
                      <a:r>
                        <a:rPr lang="en-US" sz="2400" dirty="0"/>
                        <a:t>Date</a:t>
                      </a:r>
                      <a:endParaRPr lang="en-US" sz="2400" b="1" dirty="0"/>
                    </a:p>
                  </a:txBody>
                  <a:tcPr anchor="ctr"/>
                </a:tc>
                <a:extLst>
                  <a:ext uri="{0D108BD9-81ED-4DB2-BD59-A6C34878D82A}">
                    <a16:rowId xmlns:a16="http://schemas.microsoft.com/office/drawing/2014/main" val="10000"/>
                  </a:ext>
                </a:extLst>
              </a:tr>
              <a:tr h="525905">
                <a:tc>
                  <a:txBody>
                    <a:bodyPr/>
                    <a:lstStyle/>
                    <a:p>
                      <a:pPr algn="l"/>
                      <a:r>
                        <a:rPr lang="en-US" sz="2000" b="0" dirty="0">
                          <a:solidFill>
                            <a:schemeClr val="tx1"/>
                          </a:solidFill>
                          <a:latin typeface="+mj-lt"/>
                        </a:rPr>
                        <a:t>Northwestern</a:t>
                      </a:r>
                      <a:r>
                        <a:rPr lang="en-US" sz="2000" b="0" baseline="0" dirty="0">
                          <a:solidFill>
                            <a:schemeClr val="tx1"/>
                          </a:solidFill>
                          <a:latin typeface="+mj-lt"/>
                        </a:rPr>
                        <a:t> Network </a:t>
                      </a:r>
                      <a:endParaRPr lang="en-US" sz="2000" b="0" dirty="0">
                        <a:solidFill>
                          <a:schemeClr val="tx1"/>
                        </a:solidFill>
                        <a:latin typeface="+mj-lt"/>
                      </a:endParaRPr>
                    </a:p>
                  </a:txBody>
                  <a:tcPr/>
                </a:tc>
                <a:tc>
                  <a:txBody>
                    <a:bodyPr/>
                    <a:lstStyle/>
                    <a:p>
                      <a:pPr algn="ctr"/>
                      <a:r>
                        <a:rPr lang="en-US" sz="2000" dirty="0">
                          <a:solidFill>
                            <a:srgbClr val="00B050"/>
                          </a:solidFill>
                          <a:latin typeface="+mj-lt"/>
                        </a:rPr>
                        <a:t>Complete</a:t>
                      </a:r>
                      <a:r>
                        <a:rPr lang="en-US" sz="2000" baseline="0" dirty="0">
                          <a:solidFill>
                            <a:srgbClr val="00B050"/>
                          </a:solidFill>
                          <a:latin typeface="+mj-lt"/>
                        </a:rPr>
                        <a:t>d </a:t>
                      </a:r>
                    </a:p>
                    <a:p>
                      <a:pPr algn="ctr"/>
                      <a:r>
                        <a:rPr lang="en-US" sz="2000" baseline="0" dirty="0">
                          <a:solidFill>
                            <a:srgbClr val="00B050"/>
                          </a:solidFill>
                          <a:latin typeface="+mj-lt"/>
                        </a:rPr>
                        <a:t>(July 17, 2020) </a:t>
                      </a:r>
                      <a:endParaRPr lang="en-US" sz="2000" dirty="0">
                        <a:solidFill>
                          <a:srgbClr val="00B050"/>
                        </a:solidFill>
                        <a:latin typeface="+mj-lt"/>
                      </a:endParaRPr>
                    </a:p>
                  </a:txBody>
                  <a:tcPr>
                    <a:lnR w="12700" cap="flat" cmpd="sng" algn="ctr">
                      <a:solidFill>
                        <a:schemeClr val="tx1"/>
                      </a:solidFill>
                      <a:prstDash val="solid"/>
                      <a:round/>
                      <a:headEnd type="none" w="med" len="med"/>
                      <a:tailEnd type="none" w="med" len="med"/>
                    </a:lnR>
                  </a:tcPr>
                </a:tc>
                <a:tc>
                  <a:txBody>
                    <a:bodyPr/>
                    <a:lstStyle/>
                    <a:p>
                      <a:pPr algn="l"/>
                      <a:r>
                        <a:rPr lang="en-US" sz="2000" dirty="0">
                          <a:solidFill>
                            <a:schemeClr val="tx1"/>
                          </a:solidFill>
                        </a:rPr>
                        <a:t>St. Francis Network </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solidFill>
                            <a:srgbClr val="00B050"/>
                          </a:solidFill>
                        </a:rPr>
                        <a:t>Completed (September 2, 2020)</a:t>
                      </a:r>
                    </a:p>
                  </a:txBody>
                  <a:tcPr anchor="ctr"/>
                </a:tc>
                <a:extLst>
                  <a:ext uri="{0D108BD9-81ED-4DB2-BD59-A6C34878D82A}">
                    <a16:rowId xmlns:a16="http://schemas.microsoft.com/office/drawing/2014/main" val="10001"/>
                  </a:ext>
                </a:extLst>
              </a:tr>
              <a:tr h="525905">
                <a:tc>
                  <a:txBody>
                    <a:bodyPr/>
                    <a:lstStyle/>
                    <a:p>
                      <a:pPr algn="l"/>
                      <a:r>
                        <a:rPr lang="en-US" sz="2000" dirty="0">
                          <a:solidFill>
                            <a:schemeClr val="tx1"/>
                          </a:solidFill>
                          <a:latin typeface="+mj-lt"/>
                        </a:rPr>
                        <a:t>UIC Network </a:t>
                      </a:r>
                    </a:p>
                  </a:txBody>
                  <a:tcPr anchor="ctr"/>
                </a:tc>
                <a:tc>
                  <a:txBody>
                    <a:bodyPr/>
                    <a:lstStyle/>
                    <a:p>
                      <a:pPr algn="ctr"/>
                      <a:r>
                        <a:rPr lang="en-US" sz="2000" dirty="0">
                          <a:solidFill>
                            <a:srgbClr val="00B050"/>
                          </a:solidFill>
                          <a:latin typeface="+mj-lt"/>
                        </a:rPr>
                        <a:t>September 18, 2020</a:t>
                      </a:r>
                    </a:p>
                  </a:txBody>
                  <a:tcPr anchor="ctr">
                    <a:lnR w="12700" cap="flat" cmpd="sng" algn="ctr">
                      <a:solidFill>
                        <a:schemeClr val="tx1"/>
                      </a:solidFill>
                      <a:prstDash val="solid"/>
                      <a:round/>
                      <a:headEnd type="none" w="med" len="med"/>
                      <a:tailEnd type="none" w="med" len="med"/>
                    </a:lnR>
                  </a:tcPr>
                </a:tc>
                <a:tc>
                  <a:txBody>
                    <a:bodyPr/>
                    <a:lstStyle/>
                    <a:p>
                      <a:pPr algn="l"/>
                      <a:r>
                        <a:rPr lang="en-US" sz="2000" dirty="0">
                          <a:solidFill>
                            <a:schemeClr val="tx1"/>
                          </a:solidFill>
                        </a:rPr>
                        <a:t>St.</a:t>
                      </a:r>
                      <a:r>
                        <a:rPr lang="en-US" sz="2000" baseline="0" dirty="0">
                          <a:solidFill>
                            <a:schemeClr val="tx1"/>
                          </a:solidFill>
                        </a:rPr>
                        <a:t> John’s Network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solidFill>
                            <a:srgbClr val="00B050"/>
                          </a:solidFill>
                        </a:rPr>
                        <a:t>October 24, 2020</a:t>
                      </a:r>
                    </a:p>
                  </a:txBody>
                  <a:tcPr anchor="ctr"/>
                </a:tc>
                <a:extLst>
                  <a:ext uri="{0D108BD9-81ED-4DB2-BD59-A6C34878D82A}">
                    <a16:rowId xmlns:a16="http://schemas.microsoft.com/office/drawing/2014/main" val="1470069823"/>
                  </a:ext>
                </a:extLst>
              </a:tr>
              <a:tr h="946628">
                <a:tc>
                  <a:txBody>
                    <a:bodyPr/>
                    <a:lstStyle/>
                    <a:p>
                      <a:pPr algn="l"/>
                      <a:r>
                        <a:rPr lang="en-US" sz="2000" b="0" dirty="0">
                          <a:solidFill>
                            <a:schemeClr val="tx1"/>
                          </a:solidFill>
                          <a:latin typeface="+mj-lt"/>
                        </a:rPr>
                        <a:t>Loyola</a:t>
                      </a:r>
                      <a:r>
                        <a:rPr lang="en-US" sz="2000" b="0" baseline="0" dirty="0">
                          <a:solidFill>
                            <a:schemeClr val="tx1"/>
                          </a:solidFill>
                          <a:latin typeface="+mj-lt"/>
                        </a:rPr>
                        <a:t> Network </a:t>
                      </a:r>
                      <a:endParaRPr lang="en-US" sz="2000" b="0" dirty="0">
                        <a:solidFill>
                          <a:schemeClr val="tx1"/>
                        </a:solidFill>
                        <a:latin typeface="+mj-lt"/>
                      </a:endParaRPr>
                    </a:p>
                  </a:txBody>
                  <a:tcPr anchor="ctr"/>
                </a:tc>
                <a:tc>
                  <a:txBody>
                    <a:bodyPr/>
                    <a:lstStyle/>
                    <a:p>
                      <a:pPr algn="ctr"/>
                      <a:r>
                        <a:rPr lang="en-US" sz="2000" dirty="0">
                          <a:solidFill>
                            <a:srgbClr val="00B050"/>
                          </a:solidFill>
                          <a:latin typeface="+mj-lt"/>
                        </a:rPr>
                        <a:t>Completed</a:t>
                      </a:r>
                    </a:p>
                    <a:p>
                      <a:pPr algn="ctr"/>
                      <a:r>
                        <a:rPr lang="en-US" sz="2000" dirty="0">
                          <a:solidFill>
                            <a:srgbClr val="00B050"/>
                          </a:solidFill>
                          <a:latin typeface="+mj-lt"/>
                        </a:rPr>
                        <a:t>(September</a:t>
                      </a:r>
                      <a:r>
                        <a:rPr lang="en-US" sz="2000" baseline="0" dirty="0">
                          <a:solidFill>
                            <a:srgbClr val="00B050"/>
                          </a:solidFill>
                          <a:latin typeface="+mj-lt"/>
                        </a:rPr>
                        <a:t> 9, 2020)</a:t>
                      </a:r>
                      <a:endParaRPr lang="en-US" sz="2000" dirty="0">
                        <a:solidFill>
                          <a:srgbClr val="00B050"/>
                        </a:solidFill>
                        <a:latin typeface="+mj-lt"/>
                      </a:endParaRPr>
                    </a:p>
                  </a:txBody>
                  <a:tcPr anchor="ctr">
                    <a:lnR w="12700" cap="flat" cmpd="sng" algn="ctr">
                      <a:solidFill>
                        <a:schemeClr val="tx1"/>
                      </a:solidFill>
                      <a:prstDash val="solid"/>
                      <a:round/>
                      <a:headEnd type="none" w="med" len="med"/>
                      <a:tailEnd type="none" w="med" len="med"/>
                    </a:lnR>
                  </a:tcPr>
                </a:tc>
                <a:tc>
                  <a:txBody>
                    <a:bodyPr/>
                    <a:lstStyle/>
                    <a:p>
                      <a:pPr algn="l"/>
                      <a:r>
                        <a:rPr lang="en-US" sz="2000" dirty="0">
                          <a:solidFill>
                            <a:schemeClr val="tx1"/>
                          </a:solidFill>
                        </a:rPr>
                        <a:t>Stroger</a:t>
                      </a:r>
                      <a:r>
                        <a:rPr lang="en-US" sz="2000" baseline="0" dirty="0">
                          <a:solidFill>
                            <a:schemeClr val="tx1"/>
                          </a:solidFill>
                        </a:rPr>
                        <a:t> Network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solidFill>
                            <a:srgbClr val="00B050"/>
                          </a:solidFill>
                        </a:rPr>
                        <a:t>Completed</a:t>
                      </a:r>
                    </a:p>
                    <a:p>
                      <a:pPr algn="ctr"/>
                      <a:r>
                        <a:rPr lang="en-US" sz="2000" dirty="0">
                          <a:solidFill>
                            <a:srgbClr val="00B050"/>
                          </a:solidFill>
                        </a:rPr>
                        <a:t>(August 19, 2020</a:t>
                      </a:r>
                    </a:p>
                  </a:txBody>
                  <a:tcPr anchor="ctr"/>
                </a:tc>
                <a:extLst>
                  <a:ext uri="{0D108BD9-81ED-4DB2-BD59-A6C34878D82A}">
                    <a16:rowId xmlns:a16="http://schemas.microsoft.com/office/drawing/2014/main" val="10002"/>
                  </a:ext>
                </a:extLst>
              </a:tr>
              <a:tr h="841447">
                <a:tc>
                  <a:txBody>
                    <a:bodyPr/>
                    <a:lstStyle/>
                    <a:p>
                      <a:pPr algn="l"/>
                      <a:r>
                        <a:rPr lang="en-US" sz="2000" dirty="0" err="1">
                          <a:solidFill>
                            <a:schemeClr val="tx1"/>
                          </a:solidFill>
                          <a:latin typeface="+mj-lt"/>
                        </a:rPr>
                        <a:t>UChicago</a:t>
                      </a:r>
                      <a:r>
                        <a:rPr lang="en-US" sz="2000" baseline="0" dirty="0">
                          <a:solidFill>
                            <a:schemeClr val="tx1"/>
                          </a:solidFill>
                          <a:latin typeface="+mj-lt"/>
                        </a:rPr>
                        <a:t> </a:t>
                      </a:r>
                      <a:r>
                        <a:rPr lang="en-US" sz="2000" dirty="0">
                          <a:solidFill>
                            <a:schemeClr val="tx1"/>
                          </a:solidFill>
                          <a:latin typeface="+mj-lt"/>
                        </a:rPr>
                        <a:t>Network </a:t>
                      </a:r>
                    </a:p>
                  </a:txBody>
                  <a:tcPr anchor="ctr"/>
                </a:tc>
                <a:tc>
                  <a:txBody>
                    <a:bodyPr/>
                    <a:lstStyle/>
                    <a:p>
                      <a:pPr algn="ctr"/>
                      <a:r>
                        <a:rPr lang="en-US" sz="2000" dirty="0">
                          <a:solidFill>
                            <a:srgbClr val="00B050"/>
                          </a:solidFill>
                          <a:latin typeface="+mj-lt"/>
                        </a:rPr>
                        <a:t>Completed (August 18, 2020)</a:t>
                      </a:r>
                    </a:p>
                  </a:txBody>
                  <a:tcPr anchor="ctr">
                    <a:lnR w="12700" cap="flat" cmpd="sng" algn="ctr">
                      <a:solidFill>
                        <a:schemeClr val="tx1"/>
                      </a:solidFill>
                      <a:prstDash val="solid"/>
                      <a:round/>
                      <a:headEnd type="none" w="med" len="med"/>
                      <a:tailEnd type="none" w="med" len="med"/>
                    </a:lnR>
                  </a:tcPr>
                </a:tc>
                <a:tc>
                  <a:txBody>
                    <a:bodyPr/>
                    <a:lstStyle/>
                    <a:p>
                      <a:pPr algn="l"/>
                      <a:r>
                        <a:rPr lang="en-US" sz="2000" dirty="0">
                          <a:solidFill>
                            <a:schemeClr val="tx1"/>
                          </a:solidFill>
                        </a:rPr>
                        <a:t>Rush Network</a:t>
                      </a:r>
                      <a:r>
                        <a:rPr lang="en-US" sz="2000" baseline="0" dirty="0">
                          <a:solidFill>
                            <a:schemeClr val="tx1"/>
                          </a:solidFill>
                        </a:rPr>
                        <a:t>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solidFill>
                            <a:srgbClr val="FF0000"/>
                          </a:solidFill>
                        </a:rPr>
                        <a:t>Being Scheduled</a:t>
                      </a:r>
                    </a:p>
                  </a:txBody>
                  <a:tcPr anchor="ctr"/>
                </a:tc>
                <a:extLst>
                  <a:ext uri="{0D108BD9-81ED-4DB2-BD59-A6C34878D82A}">
                    <a16:rowId xmlns:a16="http://schemas.microsoft.com/office/drawing/2014/main" val="2075419541"/>
                  </a:ext>
                </a:extLst>
              </a:tr>
              <a:tr h="946628">
                <a:tc>
                  <a:txBody>
                    <a:bodyPr/>
                    <a:lstStyle/>
                    <a:p>
                      <a:pPr algn="l"/>
                      <a:r>
                        <a:rPr lang="en-US" sz="2000" dirty="0">
                          <a:latin typeface="+mj-lt"/>
                        </a:rPr>
                        <a:t>Cardinal</a:t>
                      </a:r>
                      <a:r>
                        <a:rPr lang="en-US" sz="2000" baseline="0" dirty="0">
                          <a:latin typeface="+mj-lt"/>
                        </a:rPr>
                        <a:t> </a:t>
                      </a:r>
                      <a:r>
                        <a:rPr lang="en-US" sz="2000" baseline="0" dirty="0" err="1">
                          <a:latin typeface="+mj-lt"/>
                        </a:rPr>
                        <a:t>Glennon</a:t>
                      </a:r>
                      <a:r>
                        <a:rPr lang="en-US" sz="2000" baseline="0" dirty="0">
                          <a:latin typeface="+mj-lt"/>
                        </a:rPr>
                        <a:t> Network </a:t>
                      </a:r>
                      <a:endParaRPr lang="en-US" sz="2000" dirty="0">
                        <a:latin typeface="+mj-lt"/>
                      </a:endParaRPr>
                    </a:p>
                  </a:txBody>
                  <a:tcPr/>
                </a:tc>
                <a:tc>
                  <a:txBody>
                    <a:bodyPr/>
                    <a:lstStyle/>
                    <a:p>
                      <a:pPr algn="ctr"/>
                      <a:r>
                        <a:rPr lang="en-US" sz="2000" dirty="0">
                          <a:solidFill>
                            <a:srgbClr val="00B050"/>
                          </a:solidFill>
                          <a:latin typeface="+mj-lt"/>
                        </a:rPr>
                        <a:t>Completed (August 26, 2020)</a:t>
                      </a:r>
                    </a:p>
                  </a:txBody>
                  <a:tcPr>
                    <a:lnR w="12700" cap="flat" cmpd="sng" algn="ctr">
                      <a:solidFill>
                        <a:schemeClr val="tx1"/>
                      </a:solidFill>
                      <a:prstDash val="solid"/>
                      <a:round/>
                      <a:headEnd type="none" w="med" len="med"/>
                      <a:tailEnd type="none" w="med" len="med"/>
                    </a:lnR>
                  </a:tcPr>
                </a:tc>
                <a:tc>
                  <a:txBody>
                    <a:bodyPr/>
                    <a:lstStyle/>
                    <a:p>
                      <a:pPr algn="l"/>
                      <a:r>
                        <a:rPr lang="en-US" sz="2000" dirty="0">
                          <a:solidFill>
                            <a:schemeClr val="tx1"/>
                          </a:solidFill>
                        </a:rPr>
                        <a:t>Rockford Network </a:t>
                      </a: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a:solidFill>
                            <a:srgbClr val="FF0000"/>
                          </a:solidFill>
                        </a:rPr>
                        <a:t>Being Scheduled</a:t>
                      </a:r>
                    </a:p>
                  </a:txBody>
                  <a:tcPr anchor="ctr"/>
                </a:tc>
                <a:extLst>
                  <a:ext uri="{0D108BD9-81ED-4DB2-BD59-A6C34878D82A}">
                    <a16:rowId xmlns:a16="http://schemas.microsoft.com/office/drawing/2014/main" val="1486299045"/>
                  </a:ext>
                </a:extLst>
              </a:tr>
            </a:tbl>
          </a:graphicData>
        </a:graphic>
      </p:graphicFrame>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959848"/>
            <a:ext cx="1747327" cy="1474655"/>
          </a:xfrm>
          <a:prstGeom prst="rect">
            <a:avLst/>
          </a:prstGeom>
        </p:spPr>
      </p:pic>
    </p:spTree>
    <p:extLst>
      <p:ext uri="{BB962C8B-B14F-4D97-AF65-F5344CB8AC3E}">
        <p14:creationId xmlns:p14="http://schemas.microsoft.com/office/powerpoint/2010/main" val="1827469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a:solidFill>
                  <a:srgbClr val="F58466"/>
                </a:solidFill>
                <a:latin typeface="Goudy Old Style" pitchFamily="18" charset="0"/>
              </a:rPr>
              <a:t>MNO-Neo 2020 Timeline</a:t>
            </a:r>
            <a:endParaRPr lang="en-US" sz="4000" dirty="0">
              <a:solidFill>
                <a:srgbClr val="FF0000"/>
              </a:solidFill>
            </a:endParaRPr>
          </a:p>
        </p:txBody>
      </p:sp>
      <p:graphicFrame>
        <p:nvGraphicFramePr>
          <p:cNvPr id="2" name="Diagram 1"/>
          <p:cNvGraphicFramePr/>
          <p:nvPr>
            <p:extLst>
              <p:ext uri="{D42A27DB-BD31-4B8C-83A1-F6EECF244321}">
                <p14:modId xmlns:p14="http://schemas.microsoft.com/office/powerpoint/2010/main" val="2266192423"/>
              </p:ext>
            </p:extLst>
          </p:nvPr>
        </p:nvGraphicFramePr>
        <p:xfrm>
          <a:off x="152400" y="1219200"/>
          <a:ext cx="8839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592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408"/>
            <a:ext cx="7239000" cy="1143000"/>
          </a:xfrm>
          <a:noFill/>
        </p:spPr>
        <p:txBody>
          <a:bodyPr/>
          <a:lstStyle/>
          <a:p>
            <a:pPr algn="l"/>
            <a:r>
              <a:rPr lang="en-US" sz="3200" b="1" dirty="0">
                <a:solidFill>
                  <a:srgbClr val="F58466"/>
                </a:solidFill>
                <a:latin typeface="Goudy Old Style" pitchFamily="18" charset="0"/>
              </a:rPr>
              <a:t>Upcoming MNO-Neonatal Teams Calls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7506797"/>
              </p:ext>
            </p:extLst>
          </p:nvPr>
        </p:nvGraphicFramePr>
        <p:xfrm>
          <a:off x="20782" y="1036812"/>
          <a:ext cx="9144000" cy="4250995"/>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2"/>
                    </a:ext>
                  </a:extLst>
                </a:gridCol>
              </a:tblGrid>
              <a:tr h="544511">
                <a:tc>
                  <a:txBody>
                    <a:bodyPr/>
                    <a:lstStyle/>
                    <a:p>
                      <a:r>
                        <a:rPr lang="en-US" sz="2000" dirty="0"/>
                        <a:t>Date</a:t>
                      </a:r>
                    </a:p>
                  </a:txBody>
                  <a:tcPr/>
                </a:tc>
                <a:tc>
                  <a:txBody>
                    <a:bodyPr/>
                    <a:lstStyle/>
                    <a:p>
                      <a:r>
                        <a:rPr lang="en-US" sz="2000" dirty="0"/>
                        <a:t>Topic</a:t>
                      </a:r>
                    </a:p>
                  </a:txBody>
                  <a:tcPr/>
                </a:tc>
                <a:extLst>
                  <a:ext uri="{0D108BD9-81ED-4DB2-BD59-A6C34878D82A}">
                    <a16:rowId xmlns:a16="http://schemas.microsoft.com/office/drawing/2014/main" val="10000"/>
                  </a:ext>
                </a:extLst>
              </a:tr>
              <a:tr h="1197922">
                <a:tc>
                  <a:txBody>
                    <a:bodyPr/>
                    <a:lstStyle/>
                    <a:p>
                      <a:r>
                        <a:rPr lang="en-US" sz="2000" dirty="0"/>
                        <a:t>September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Coordinated Discharge… it begins at admission</a:t>
                      </a:r>
                    </a:p>
                  </a:txBody>
                  <a:tcPr/>
                </a:tc>
                <a:extLst>
                  <a:ext uri="{0D108BD9-81ED-4DB2-BD59-A6C34878D82A}">
                    <a16:rowId xmlns:a16="http://schemas.microsoft.com/office/drawing/2014/main" val="2592762671"/>
                  </a:ext>
                </a:extLst>
              </a:tr>
              <a:tr h="1197922">
                <a:tc>
                  <a:txBody>
                    <a:bodyPr/>
                    <a:lstStyle/>
                    <a:p>
                      <a:r>
                        <a:rPr lang="en-US" sz="2000" dirty="0"/>
                        <a:t>October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No Teams Call -  2020 Annual Conference</a:t>
                      </a:r>
                    </a:p>
                  </a:txBody>
                  <a:tcPr/>
                </a:tc>
                <a:extLst>
                  <a:ext uri="{0D108BD9-81ED-4DB2-BD59-A6C34878D82A}">
                    <a16:rowId xmlns:a16="http://schemas.microsoft.com/office/drawing/2014/main" val="3899877525"/>
                  </a:ext>
                </a:extLst>
              </a:tr>
              <a:tr h="1204432">
                <a:tc>
                  <a:txBody>
                    <a:bodyPr/>
                    <a:lstStyle/>
                    <a:p>
                      <a:r>
                        <a:rPr lang="en-US" sz="2000" dirty="0"/>
                        <a:t>November/December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November 19</a:t>
                      </a:r>
                      <a:r>
                        <a:rPr lang="en-US" sz="2000" b="1" baseline="30000" dirty="0">
                          <a:solidFill>
                            <a:schemeClr val="accent6">
                              <a:lumMod val="75000"/>
                            </a:schemeClr>
                          </a:solidFill>
                        </a:rPr>
                        <a:t>th</a:t>
                      </a:r>
                      <a:r>
                        <a:rPr lang="en-US" sz="2000" b="1" baseline="0" dirty="0">
                          <a:solidFill>
                            <a:schemeClr val="accent6">
                              <a:lumMod val="75000"/>
                            </a:schemeClr>
                          </a:solidFill>
                        </a:rPr>
                        <a:t> MNO-Neo Initiative Call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solidFill>
                          <a:schemeClr val="accent6">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Celebratory active initiative wrap up  December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solidFill>
                          <a:schemeClr val="accent6">
                            <a:lumMod val="75000"/>
                          </a:schemeClr>
                        </a:solidFill>
                      </a:endParaRPr>
                    </a:p>
                  </a:txBody>
                  <a:tcPr/>
                </a:tc>
                <a:extLst>
                  <a:ext uri="{0D108BD9-81ED-4DB2-BD59-A6C34878D82A}">
                    <a16:rowId xmlns:a16="http://schemas.microsoft.com/office/drawing/2014/main" val="2696647116"/>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Rounded Rectangle 2"/>
          <p:cNvSpPr/>
          <p:nvPr/>
        </p:nvSpPr>
        <p:spPr>
          <a:xfrm>
            <a:off x="2078182" y="5491151"/>
            <a:ext cx="5029200" cy="1068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2021 quarterly sustainability topics to include multi-substance exposure, cannabis, providing compassionate care, and more!</a:t>
            </a:r>
          </a:p>
        </p:txBody>
      </p:sp>
    </p:spTree>
    <p:extLst>
      <p:ext uri="{BB962C8B-B14F-4D97-AF65-F5344CB8AC3E}">
        <p14:creationId xmlns:p14="http://schemas.microsoft.com/office/powerpoint/2010/main" val="849596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3880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0" y="91378"/>
            <a:ext cx="8458200" cy="1143000"/>
          </a:xfrm>
          <a:noFill/>
          <a:ln>
            <a:noFill/>
          </a:ln>
        </p:spPr>
        <p:style>
          <a:lnRef idx="2">
            <a:schemeClr val="accent6"/>
          </a:lnRef>
          <a:fillRef idx="1">
            <a:schemeClr val="lt1"/>
          </a:fillRef>
          <a:effectRef idx="0">
            <a:schemeClr val="accent6"/>
          </a:effectRef>
          <a:fontRef idx="minor">
            <a:schemeClr val="dk1"/>
          </a:fontRef>
        </p:style>
        <p:txBody>
          <a:bodyPr/>
          <a:lstStyle/>
          <a:p>
            <a:pPr algn="l" eaLnBrk="1" hangingPunct="1"/>
            <a:r>
              <a:rPr lang="en-US" sz="4000" b="1" dirty="0">
                <a:solidFill>
                  <a:srgbClr val="F58466"/>
                </a:solidFill>
                <a:latin typeface="Goudy Old Style" pitchFamily="18" charset="0"/>
              </a:rPr>
              <a:t>Recap: Care Team Resources to</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Optimize Non-Pharm Care</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C2F5F-8633-4B5B-A080-9CC210AD30A1}" type="slidenum">
              <a:rPr kumimoji="0" 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296695" y="1539071"/>
            <a:ext cx="8534399"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defRPr/>
            </a:pPr>
            <a:r>
              <a:rPr lang="en-US" sz="2000" dirty="0">
                <a:solidFill>
                  <a:prstClr val="black"/>
                </a:solidFill>
                <a:latin typeface="Calibri"/>
                <a:hlinkClick r:id="rId3"/>
              </a:rPr>
              <a:t>ILPQC Prenatal Consultation Checklist</a:t>
            </a:r>
            <a:r>
              <a:rPr lang="en-US" sz="2000" dirty="0">
                <a:solidFill>
                  <a:prstClr val="black"/>
                </a:solidFill>
                <a:latin typeface="Calibri"/>
              </a:rPr>
              <a:t>- include important information to share with mother/family about engaging in non-pharmacologic care of the newborn</a:t>
            </a:r>
            <a:endParaRPr kumimoji="0" lang="en-US" sz="2000" b="0" i="0" u="none" strike="noStrike" kern="1200" cap="none" spc="0" normalizeH="0" baseline="0" noProof="0" dirty="0">
              <a:ln>
                <a:noFill/>
              </a:ln>
              <a:solidFill>
                <a:prstClr val="black"/>
              </a:solidFill>
              <a:effectLst/>
              <a:uLnTx/>
              <a:uFillTx/>
              <a:latin typeface="Calibri"/>
            </a:endParaRPr>
          </a:p>
          <a:p>
            <a:pPr>
              <a:buClr>
                <a:srgbClr val="F58466"/>
              </a:buClr>
              <a:defRPr/>
            </a:pPr>
            <a:r>
              <a:rPr lang="en-US" sz="2000" dirty="0">
                <a:solidFill>
                  <a:prstClr val="black"/>
                </a:solidFill>
                <a:latin typeface="Calibri"/>
                <a:hlinkClick r:id="rId4"/>
              </a:rPr>
              <a:t>ILPQC Infant Bedside Checklist</a:t>
            </a:r>
            <a:r>
              <a:rPr lang="en-US" sz="2000" dirty="0">
                <a:solidFill>
                  <a:prstClr val="black"/>
                </a:solidFill>
                <a:latin typeface="Calibri"/>
              </a:rPr>
              <a:t>- tool to be used by the care team during NAS assessments to track non-pharmacologic care by care team and family. Built in process to facilitate huddles with the family</a:t>
            </a:r>
            <a:endParaRPr kumimoji="0" lang="en-US" sz="2000" b="0" i="0" u="none" strike="noStrike" kern="1200" cap="none" spc="0" normalizeH="0" baseline="0" noProof="0" dirty="0">
              <a:ln>
                <a:noFill/>
              </a:ln>
              <a:solidFill>
                <a:prstClr val="black"/>
              </a:solidFill>
              <a:effectLst/>
              <a:uLnTx/>
              <a:uFillTx/>
              <a:latin typeface="Calibri"/>
            </a:endParaRPr>
          </a:p>
          <a:p>
            <a:pPr>
              <a:buClr>
                <a:srgbClr val="F58466"/>
              </a:buClr>
              <a:defRPr/>
            </a:pPr>
            <a:r>
              <a:rPr kumimoji="0" lang="en-US" sz="2000" b="0" i="0" u="none" strike="noStrike" kern="1200" cap="none" spc="0" normalizeH="0" baseline="0" noProof="0" dirty="0">
                <a:ln>
                  <a:noFill/>
                </a:ln>
                <a:solidFill>
                  <a:prstClr val="black"/>
                </a:solidFill>
                <a:effectLst/>
                <a:uLnTx/>
                <a:uFillTx/>
                <a:latin typeface="Calibri"/>
                <a:hlinkClick r:id="rId5"/>
              </a:rPr>
              <a:t>Breastfeeding Traffic Light</a:t>
            </a:r>
            <a:r>
              <a:rPr kumimoji="0" lang="en-US" sz="2000" b="0" i="0" u="none" strike="noStrike" kern="1200" cap="none" spc="0" normalizeH="0" baseline="0" noProof="0" dirty="0">
                <a:ln>
                  <a:noFill/>
                </a:ln>
                <a:solidFill>
                  <a:prstClr val="black"/>
                </a:solidFill>
                <a:effectLst/>
                <a:uLnTx/>
                <a:uFillTx/>
                <a:latin typeface="Calibri"/>
              </a:rPr>
              <a:t>- tool to provide</a:t>
            </a:r>
            <a:r>
              <a:rPr kumimoji="0" lang="en-US" sz="2000" b="0" i="0" u="none" strike="noStrike" kern="1200" cap="none" spc="0" normalizeH="0" noProof="0" dirty="0">
                <a:ln>
                  <a:noFill/>
                </a:ln>
                <a:solidFill>
                  <a:prstClr val="black"/>
                </a:solidFill>
                <a:effectLst/>
                <a:uLnTx/>
                <a:uFillTx/>
                <a:latin typeface="Calibri"/>
              </a:rPr>
              <a:t> guidance on supporting breastfeeding for pregnant persons with OUD, lays out contraindications in easy to understand table</a:t>
            </a:r>
            <a:endParaRPr lang="en-US" sz="2000" baseline="0" dirty="0">
              <a:solidFill>
                <a:prstClr val="black"/>
              </a:solidFill>
              <a:latin typeface="Calibri"/>
            </a:endParaRPr>
          </a:p>
          <a:p>
            <a:pPr>
              <a:buClr>
                <a:srgbClr val="F58466"/>
              </a:buClr>
              <a:defRPr/>
            </a:pPr>
            <a:r>
              <a:rPr kumimoji="0" lang="en-US" sz="2000" b="0" i="0" u="none" strike="noStrike" kern="1200" cap="none" spc="0" normalizeH="0" noProof="0" dirty="0">
                <a:ln>
                  <a:noFill/>
                </a:ln>
                <a:solidFill>
                  <a:prstClr val="black"/>
                </a:solidFill>
                <a:effectLst/>
                <a:uLnTx/>
                <a:uFillTx/>
                <a:latin typeface="Calibri"/>
                <a:hlinkClick r:id="rId6"/>
              </a:rPr>
              <a:t>NAS </a:t>
            </a:r>
            <a:r>
              <a:rPr lang="en-US" sz="2000" dirty="0">
                <a:solidFill>
                  <a:prstClr val="black"/>
                </a:solidFill>
                <a:hlinkClick r:id="rId6"/>
              </a:rPr>
              <a:t>Clinical Debrief Form</a:t>
            </a:r>
            <a:r>
              <a:rPr lang="en-US" sz="2000" dirty="0">
                <a:solidFill>
                  <a:prstClr val="black"/>
                </a:solidFill>
              </a:rPr>
              <a:t>- form to review missed opportunities in caring for Mothers and Newborns affected by Opioids.  This form will facilitate review of prenatal consult, non-pharmacologic care, breastfeeding, and coordinated discharge planning</a:t>
            </a:r>
            <a:endParaRPr kumimoji="0" lang="en-US" sz="2000" b="0" i="0" u="none" strike="noStrike" kern="1200" cap="none" spc="0" normalizeH="0" baseline="0" noProof="0" dirty="0">
              <a:ln>
                <a:noFill/>
              </a:ln>
              <a:solidFill>
                <a:prstClr val="black"/>
              </a:solidFill>
              <a:effectLst/>
              <a:uLnTx/>
              <a:uFillTx/>
              <a:latin typeface="Calibri"/>
            </a:endParaRPr>
          </a:p>
        </p:txBody>
      </p:sp>
      <p:sp>
        <p:nvSpPr>
          <p:cNvPr id="7" name="Rounded Rectangle 6"/>
          <p:cNvSpPr/>
          <p:nvPr/>
        </p:nvSpPr>
        <p:spPr>
          <a:xfrm>
            <a:off x="2688078" y="5789860"/>
            <a:ext cx="3429001" cy="9170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t>All included in the MNO-Neo Folder!</a:t>
            </a:r>
          </a:p>
        </p:txBody>
      </p:sp>
    </p:spTree>
    <p:extLst>
      <p:ext uri="{BB962C8B-B14F-4D97-AF65-F5344CB8AC3E}">
        <p14:creationId xmlns:p14="http://schemas.microsoft.com/office/powerpoint/2010/main" val="89698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76200"/>
            <a:ext cx="6400800" cy="1143000"/>
          </a:xfrm>
        </p:spPr>
        <p:txBody>
          <a:bodyPr/>
          <a:lstStyle/>
          <a:p>
            <a:pPr algn="l" eaLnBrk="1" hangingPunct="1"/>
            <a:r>
              <a:rPr lang="en-US" altLang="en-US" sz="3600" b="1" dirty="0">
                <a:solidFill>
                  <a:srgbClr val="F58466"/>
                </a:solidFill>
                <a:latin typeface="Goudy Old Style" pitchFamily="18" charset="0"/>
              </a:rPr>
              <a:t>OB &amp; Neonatal</a:t>
            </a:r>
            <a:br>
              <a:rPr lang="en-US" altLang="en-US" sz="3600" b="1" dirty="0">
                <a:solidFill>
                  <a:srgbClr val="F58466"/>
                </a:solidFill>
                <a:latin typeface="Goudy Old Style" pitchFamily="18" charset="0"/>
              </a:rPr>
            </a:br>
            <a:r>
              <a:rPr lang="en-US" altLang="en-US" sz="3600" b="1" dirty="0">
                <a:solidFill>
                  <a:srgbClr val="F58466"/>
                </a:solidFill>
                <a:latin typeface="Goudy Old Style" pitchFamily="18" charset="0"/>
              </a:rPr>
              <a:t>MOC Part IV Opportunities</a:t>
            </a:r>
          </a:p>
        </p:txBody>
      </p:sp>
      <p:sp>
        <p:nvSpPr>
          <p:cNvPr id="64515" name="Content Placeholder 3"/>
          <p:cNvSpPr>
            <a:spLocks noGrp="1"/>
          </p:cNvSpPr>
          <p:nvPr>
            <p:ph idx="1"/>
          </p:nvPr>
        </p:nvSpPr>
        <p:spPr>
          <a:xfrm>
            <a:off x="674451" y="1329447"/>
            <a:ext cx="8458200" cy="5257800"/>
          </a:xfrm>
        </p:spPr>
        <p:txBody>
          <a:bodyPr/>
          <a:lstStyle/>
          <a:p>
            <a:pPr>
              <a:buClr>
                <a:srgbClr val="F58466"/>
              </a:buClr>
            </a:pPr>
            <a:r>
              <a:rPr lang="en-US" sz="2000" dirty="0"/>
              <a:t>Per American Board of Pediatrics guidelines, you are eligible to receive 25 Part IV MOC credits from the ABP </a:t>
            </a:r>
            <a:r>
              <a:rPr lang="en-US" sz="2000" dirty="0" smtClean="0"/>
              <a:t>MNO-Neonatal </a:t>
            </a:r>
            <a:r>
              <a:rPr lang="en-US" sz="2000" dirty="0"/>
              <a:t>Initiative if you can attest to </a:t>
            </a:r>
            <a:r>
              <a:rPr lang="en-US" sz="2000" b="1" dirty="0"/>
              <a:t>all</a:t>
            </a:r>
            <a:r>
              <a:rPr lang="en-US" sz="2000" dirty="0"/>
              <a:t> the following</a:t>
            </a:r>
            <a:r>
              <a:rPr lang="en-US" sz="2000" dirty="0" smtClean="0"/>
              <a:t>:</a:t>
            </a:r>
            <a:endParaRPr lang="en-US" sz="2000" dirty="0"/>
          </a:p>
          <a:p>
            <a:pPr lvl="1">
              <a:buClr>
                <a:srgbClr val="F58466"/>
              </a:buClr>
              <a:buFont typeface="Arial" pitchFamily="34" charset="0"/>
              <a:buChar char="•"/>
            </a:pPr>
            <a:r>
              <a:rPr lang="en-US" sz="1800" dirty="0" smtClean="0"/>
              <a:t>Intellectually </a:t>
            </a:r>
            <a:r>
              <a:rPr lang="en-US" sz="1800" dirty="0"/>
              <a:t>engaged in planning and executing the project</a:t>
            </a:r>
          </a:p>
          <a:p>
            <a:pPr lvl="1">
              <a:buClr>
                <a:srgbClr val="F58466"/>
              </a:buClr>
              <a:buFont typeface="Arial" pitchFamily="34" charset="0"/>
              <a:buChar char="•"/>
            </a:pPr>
            <a:r>
              <a:rPr lang="en-US" sz="1800" dirty="0" smtClean="0"/>
              <a:t>Participated </a:t>
            </a:r>
            <a:r>
              <a:rPr lang="en-US" sz="1800" dirty="0"/>
              <a:t>in the projects intervention</a:t>
            </a:r>
          </a:p>
          <a:p>
            <a:pPr lvl="1">
              <a:buClr>
                <a:srgbClr val="F58466"/>
              </a:buClr>
              <a:buFont typeface="Arial" pitchFamily="34" charset="0"/>
              <a:buChar char="•"/>
            </a:pPr>
            <a:r>
              <a:rPr lang="en-US" sz="1800" dirty="0"/>
              <a:t>R</a:t>
            </a:r>
            <a:r>
              <a:rPr lang="en-US" sz="1800" dirty="0" smtClean="0"/>
              <a:t>egularly </a:t>
            </a:r>
            <a:r>
              <a:rPr lang="en-US" sz="1800" dirty="0"/>
              <a:t>reviewed data in keeping with the projects measurement plan (ILPQC </a:t>
            </a:r>
            <a:r>
              <a:rPr lang="en-US" sz="1800" dirty="0" err="1"/>
              <a:t>RedCap</a:t>
            </a:r>
            <a:r>
              <a:rPr lang="en-US" sz="1800" dirty="0"/>
              <a:t> data)</a:t>
            </a:r>
          </a:p>
          <a:p>
            <a:pPr lvl="1">
              <a:buClr>
                <a:srgbClr val="F58466"/>
              </a:buClr>
              <a:buFont typeface="Arial" pitchFamily="34" charset="0"/>
              <a:buChar char="•"/>
            </a:pPr>
            <a:r>
              <a:rPr lang="en-US" sz="1800" dirty="0" smtClean="0"/>
              <a:t>Collaborated </a:t>
            </a:r>
            <a:r>
              <a:rPr lang="en-US" sz="1800" dirty="0"/>
              <a:t>in activity by participating in team meetings (local meetings and ILPQC webinars</a:t>
            </a:r>
            <a:r>
              <a:rPr lang="en-US" sz="1800" dirty="0" smtClean="0"/>
              <a:t>).</a:t>
            </a:r>
            <a:endParaRPr lang="en-US" sz="1800" dirty="0"/>
          </a:p>
          <a:p>
            <a:pPr>
              <a:buClr>
                <a:srgbClr val="F58466"/>
              </a:buClr>
            </a:pPr>
            <a:r>
              <a:rPr lang="en-US" sz="2000" dirty="0"/>
              <a:t>Instructions to obtain credit are </a:t>
            </a:r>
            <a:r>
              <a:rPr lang="en-US" sz="2000" dirty="0" smtClean="0"/>
              <a:t>attached in the webinar. </a:t>
            </a:r>
            <a:r>
              <a:rPr lang="en-US" sz="2000" dirty="0"/>
              <a:t>Please attest to the above requirements in the document, and have your LOCAL project leader sign the form, along with your signature. Scan and send the completed form to </a:t>
            </a:r>
            <a:r>
              <a:rPr lang="en-US" sz="2000" u="sng" dirty="0">
                <a:hlinkClick r:id="rId3"/>
              </a:rPr>
              <a:t>info@ilpqc.org</a:t>
            </a:r>
            <a:r>
              <a:rPr lang="en-US" sz="2000" dirty="0"/>
              <a:t>. Please do this by Nov. 1, particularly if you are in an MOC renewal year, so that we can meet your deadlines. Please feel free to contact us at ILPQC if you have questions."</a:t>
            </a:r>
          </a:p>
          <a:p>
            <a:pPr lvl="1" eaLnBrk="1" hangingPunct="1">
              <a:buClr>
                <a:srgbClr val="F58466"/>
              </a:buClr>
              <a:buFont typeface="Arial" pitchFamily="34" charset="0"/>
              <a:buChar char="•"/>
            </a:pPr>
            <a:endParaRPr lang="en-US" altLang="en-US" sz="1200" dirty="0"/>
          </a:p>
          <a:p>
            <a:pPr eaLnBrk="1" hangingPunct="1">
              <a:buClr>
                <a:srgbClr val="F58466"/>
              </a:buClr>
            </a:pPr>
            <a:endParaRPr lang="en-US" altLang="en-US" sz="1200" dirty="0"/>
          </a:p>
          <a:p>
            <a:pPr eaLnBrk="1" hangingPunct="1">
              <a:buClr>
                <a:srgbClr val="F58466"/>
              </a:buClr>
            </a:pPr>
            <a:endParaRPr lang="en-US" altLang="en-US" sz="1200" dirty="0"/>
          </a:p>
        </p:txBody>
      </p:sp>
    </p:spTree>
    <p:extLst>
      <p:ext uri="{BB962C8B-B14F-4D97-AF65-F5344CB8AC3E}">
        <p14:creationId xmlns:p14="http://schemas.microsoft.com/office/powerpoint/2010/main" val="1380828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Babies antibiotic stewardship improvement collaborative (BASIC) Updates</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36</a:t>
            </a:fld>
            <a:endParaRPr lang="en-US" altLang="en-US" dirty="0"/>
          </a:p>
        </p:txBody>
      </p:sp>
    </p:spTree>
    <p:extLst>
      <p:ext uri="{BB962C8B-B14F-4D97-AF65-F5344CB8AC3E}">
        <p14:creationId xmlns:p14="http://schemas.microsoft.com/office/powerpoint/2010/main" val="2873234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37</a:t>
            </a:fld>
            <a:endParaRPr lang="en-US" altLang="en-US"/>
          </a:p>
        </p:txBody>
      </p:sp>
      <p:sp>
        <p:nvSpPr>
          <p:cNvPr id="6" name="Rectangle 5"/>
          <p:cNvSpPr/>
          <p:nvPr/>
        </p:nvSpPr>
        <p:spPr>
          <a:xfrm>
            <a:off x="0" y="0"/>
            <a:ext cx="914400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7" name="Rectangle 6"/>
          <p:cNvSpPr/>
          <p:nvPr/>
        </p:nvSpPr>
        <p:spPr>
          <a:xfrm>
            <a:off x="381000" y="1752600"/>
            <a:ext cx="8694240" cy="1631216"/>
          </a:xfrm>
          <a:prstGeom prst="rect">
            <a:avLst/>
          </a:prstGeom>
          <a:noFill/>
        </p:spPr>
        <p:txBody>
          <a:bodyPr wrap="none" lIns="91440" tIns="45720" rIns="91440" bIns="45720">
            <a:spAutoFit/>
          </a:bodyPr>
          <a:lstStyle/>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FOLLOWING  </a:t>
            </a:r>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STATEWIDE QI INITIATIVE </a:t>
            </a: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HAS BEEN APPROVED FOR</a:t>
            </a:r>
          </a:p>
          <a:p>
            <a:pPr algn="ctr"/>
            <a:endPar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ALL ILPQC NEONATAL TEAMS</a:t>
            </a:r>
          </a:p>
          <a:p>
            <a:pPr algn="ctr"/>
            <a:endParaRPr lang="en-US" sz="16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BY THE ILLINOIS PERINATAL QUALITY COLLABORATIVE &amp; NEO ADVISORY GROUP</a:t>
            </a:r>
            <a:endParaRPr lang="en-US" sz="16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228600" y="6172200"/>
            <a:ext cx="2405082" cy="400110"/>
          </a:xfrm>
          <a:prstGeom prst="rect">
            <a:avLst/>
          </a:prstGeom>
          <a:noFill/>
        </p:spPr>
        <p:txBody>
          <a:bodyPr wrap="none" lIns="91440" tIns="45720" rIns="91440" bIns="45720">
            <a:spAutoFit/>
          </a:bodyPr>
          <a:lstStyle/>
          <a:p>
            <a:pPr algn="ctr"/>
            <a:r>
              <a:rPr 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WWW.ILPQC.ORG</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9" name="Table 8"/>
          <p:cNvGraphicFramePr>
            <a:graphicFrameLocks noGrp="1"/>
          </p:cNvGraphicFramePr>
          <p:nvPr>
            <p:extLst/>
          </p:nvPr>
        </p:nvGraphicFramePr>
        <p:xfrm>
          <a:off x="1600200" y="3886200"/>
          <a:ext cx="6096000" cy="1320800"/>
        </p:xfrm>
        <a:graphic>
          <a:graphicData uri="http://schemas.openxmlformats.org/drawingml/2006/table">
            <a:tbl>
              <a:tblPr firstRow="1" bandRow="1">
                <a:tableStyleId>{E8B1032C-EA38-4F05-BA0D-38AFFFC7BED3}</a:tableStyleId>
              </a:tblPr>
              <a:tblGrid>
                <a:gridCol w="6096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79120">
                <a:tc>
                  <a:txBody>
                    <a:bodyPr/>
                    <a:lstStyle/>
                    <a:p>
                      <a:pPr marL="0" algn="ctr" defTabSz="914400" rtl="0" eaLnBrk="1" latinLnBrk="0" hangingPunct="1"/>
                      <a:r>
                        <a:rPr lang="en-US" sz="3200" b="0" kern="1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mn-lt"/>
                          <a:ea typeface="+mn-ea"/>
                          <a:cs typeface="+mn-cs"/>
                        </a:rPr>
                        <a:t>QI</a:t>
                      </a:r>
                      <a:endParaRPr lang="en-US" sz="3200" b="0" kern="1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lt"/>
                        <a:ea typeface="+mn-ea"/>
                        <a:cs typeface="+mn-cs"/>
                      </a:endParaRPr>
                    </a:p>
                  </a:txBody>
                  <a:tcPr/>
                </a:tc>
                <a:tc>
                  <a:txBody>
                    <a:bodyPr/>
                    <a:lstStyle/>
                    <a:p>
                      <a:pPr marL="0" algn="ctr" defTabSz="914400" rtl="0" eaLnBrk="1" latinLnBrk="0" hangingPunct="1"/>
                      <a:r>
                        <a:rPr lang="en-US" sz="3200" b="0" kern="1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mn-lt"/>
                          <a:ea typeface="+mn-ea"/>
                          <a:cs typeface="+mn-cs"/>
                        </a:rPr>
                        <a:t>QUALITY IMPROVEMENT</a:t>
                      </a:r>
                      <a:endParaRPr lang="en-US" sz="3200" b="0" kern="1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lt"/>
                        <a:ea typeface="+mn-ea"/>
                        <a:cs typeface="+mn-cs"/>
                      </a:endParaRPr>
                    </a:p>
                  </a:txBody>
                  <a:tcPr/>
                </a:tc>
                <a:extLst>
                  <a:ext uri="{0D108BD9-81ED-4DB2-BD59-A6C34878D82A}">
                    <a16:rowId xmlns:a16="http://schemas.microsoft.com/office/drawing/2014/main" val="10000"/>
                  </a:ext>
                </a:extLst>
              </a:tr>
              <a:tr h="370840">
                <a:tc gridSpan="2">
                  <a:txBody>
                    <a:bodyPr/>
                    <a:lstStyle/>
                    <a:p>
                      <a:pPr algn="ctr"/>
                      <a:r>
                        <a:rPr lang="en-US" sz="1800" dirty="0" smtClean="0">
                          <a:ln w="18415" cmpd="sng">
                            <a:solidFill>
                              <a:srgbClr val="FFFFFF"/>
                            </a:solidFill>
                            <a:prstDash val="solid"/>
                          </a:ln>
                          <a:effectLst>
                            <a:outerShdw blurRad="63500" dir="3600000" algn="tl" rotWithShape="0">
                              <a:srgbClr val="000000">
                                <a:alpha val="70000"/>
                              </a:srgbClr>
                            </a:outerShdw>
                          </a:effectLst>
                        </a:rPr>
                        <a:t>ALL</a:t>
                      </a:r>
                      <a:r>
                        <a:rPr lang="en-US" sz="1800" baseline="0" dirty="0" smtClean="0">
                          <a:ln w="18415" cmpd="sng">
                            <a:solidFill>
                              <a:srgbClr val="FFFFFF"/>
                            </a:solidFill>
                            <a:prstDash val="solid"/>
                          </a:ln>
                          <a:effectLst>
                            <a:outerShdw blurRad="63500" dir="3600000" algn="tl" rotWithShape="0">
                              <a:srgbClr val="000000">
                                <a:alpha val="70000"/>
                              </a:srgbClr>
                            </a:outerShdw>
                          </a:effectLst>
                        </a:rPr>
                        <a:t> MATERIAL IS SUITABLE FOR ILPQC HOSPITAL TEAMS</a:t>
                      </a:r>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gridSpan="2">
                  <a:txBody>
                    <a:bodyPr/>
                    <a:lstStyle/>
                    <a:p>
                      <a:pPr algn="ctr"/>
                      <a:r>
                        <a:rPr lang="en-US" sz="1800" dirty="0" smtClean="0">
                          <a:ln w="18415" cmpd="sng">
                            <a:solidFill>
                              <a:srgbClr val="FFFFFF"/>
                            </a:solidFill>
                            <a:prstDash val="solid"/>
                          </a:ln>
                          <a:effectLst>
                            <a:outerShdw blurRad="63500" dir="3600000" algn="tl" rotWithShape="0">
                              <a:srgbClr val="000000">
                                <a:alpha val="70000"/>
                              </a:srgbClr>
                            </a:outerShdw>
                          </a:effectLst>
                        </a:rPr>
                        <a:t>FOR</a:t>
                      </a:r>
                      <a:r>
                        <a:rPr lang="en-US" sz="1800" baseline="0" dirty="0" smtClean="0">
                          <a:ln w="18415" cmpd="sng">
                            <a:solidFill>
                              <a:srgbClr val="FFFFFF"/>
                            </a:solidFill>
                            <a:prstDash val="solid"/>
                          </a:ln>
                          <a:effectLst>
                            <a:outerShdw blurRad="63500" dir="3600000" algn="tl" rotWithShape="0">
                              <a:srgbClr val="000000">
                                <a:alpha val="70000"/>
                              </a:srgbClr>
                            </a:outerShdw>
                          </a:effectLst>
                        </a:rPr>
                        <a:t> IMPROVING CARE FOR NEWBORNS ACROSS ILLINOIS</a:t>
                      </a:r>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03676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0"/>
            <a:ext cx="9144000" cy="5140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0" y="264217"/>
            <a:ext cx="9144000" cy="421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p:cNvPicPr>
            <a:picLocks noChangeAspect="1" noChangeArrowheads="1"/>
          </p:cNvPicPr>
          <p:nvPr/>
        </p:nvPicPr>
        <p:blipFill>
          <a:blip r:embed="rId5" cstate="print"/>
          <a:srcRect/>
          <a:stretch>
            <a:fillRect/>
          </a:stretch>
        </p:blipFill>
        <p:spPr bwMode="auto">
          <a:xfrm>
            <a:off x="1676400" y="5943600"/>
            <a:ext cx="6143625"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6800" y="762000"/>
            <a:ext cx="1219200"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87850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ctrTitle"/>
          </p:nvPr>
        </p:nvSpPr>
        <p:spPr>
          <a:xfrm>
            <a:off x="3390900" y="2364178"/>
            <a:ext cx="5638800" cy="1622425"/>
          </a:xfrm>
        </p:spPr>
        <p:txBody>
          <a:bodyPr/>
          <a:lstStyle/>
          <a:p>
            <a:pPr eaLnBrk="1" hangingPunct="1"/>
            <a:r>
              <a:rPr lang="en-US" altLang="en-US" b="1" dirty="0">
                <a:solidFill>
                  <a:srgbClr val="004990"/>
                </a:solidFill>
                <a:latin typeface="Goudy Old Style" panose="02020502050305020303" pitchFamily="18" charset="0"/>
              </a:rPr>
              <a:t>BASIC Updates</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255" y="1710069"/>
            <a:ext cx="2930645" cy="29306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36827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62600"/>
            <a:ext cx="9144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6200" y="76200"/>
            <a:ext cx="899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hlinkClick r:id="rId3"/>
          </p:cNvPr>
          <p:cNvPicPr>
            <a:picLocks noChangeAspect="1"/>
          </p:cNvPicPr>
          <p:nvPr/>
        </p:nvPicPr>
        <p:blipFill>
          <a:blip r:embed="rId4"/>
          <a:stretch>
            <a:fillRect/>
          </a:stretch>
        </p:blipFill>
        <p:spPr>
          <a:xfrm>
            <a:off x="894783" y="324793"/>
            <a:ext cx="7354433" cy="5867400"/>
          </a:xfrm>
          <a:prstGeom prst="rect">
            <a:avLst/>
          </a:prstGeom>
        </p:spPr>
      </p:pic>
      <p:sp>
        <p:nvSpPr>
          <p:cNvPr id="7" name="Rounded Rectangle 6"/>
          <p:cNvSpPr/>
          <p:nvPr/>
        </p:nvSpPr>
        <p:spPr>
          <a:xfrm>
            <a:off x="457199" y="6267119"/>
            <a:ext cx="8229600" cy="44805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3"/>
              </a:rPr>
              <a:t>REGISTER TODAY!</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3531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fontScale="90000"/>
          </a:bodyPr>
          <a:lstStyle/>
          <a:p>
            <a:pPr algn="l"/>
            <a:r>
              <a:rPr lang="en-US" sz="4000" b="1" dirty="0">
                <a:solidFill>
                  <a:srgbClr val="F58466"/>
                </a:solidFill>
                <a:latin typeface="Goudy Old Style" pitchFamily="18" charset="0"/>
              </a:rPr>
              <a:t>BASIC Vision</a:t>
            </a:r>
            <a:br>
              <a:rPr lang="en-US" sz="4000" b="1" dirty="0">
                <a:solidFill>
                  <a:srgbClr val="F58466"/>
                </a:solidFill>
                <a:latin typeface="Goudy Old Style" pitchFamily="18" charset="0"/>
              </a:rPr>
            </a:br>
            <a:endParaRPr lang="en-US" sz="4000" dirty="0">
              <a:solidFill>
                <a:srgbClr val="FF0000"/>
              </a:solidFill>
            </a:endParaRPr>
          </a:p>
        </p:txBody>
      </p:sp>
      <p:sp>
        <p:nvSpPr>
          <p:cNvPr id="5" name="Content Placeholder 4">
            <a:extLst>
              <a:ext uri="{FF2B5EF4-FFF2-40B4-BE49-F238E27FC236}">
                <a16:creationId xmlns:a16="http://schemas.microsoft.com/office/drawing/2014/main" id="{A95678B2-7C99-6F47-87AD-A66262DD68FA}"/>
              </a:ext>
            </a:extLst>
          </p:cNvPr>
          <p:cNvSpPr>
            <a:spLocks noGrp="1"/>
          </p:cNvSpPr>
          <p:nvPr>
            <p:ph sz="half" idx="2"/>
          </p:nvPr>
        </p:nvSpPr>
        <p:spPr>
          <a:xfrm>
            <a:off x="457200" y="1219200"/>
            <a:ext cx="7769157" cy="3951288"/>
          </a:xfrm>
        </p:spPr>
        <p:txBody>
          <a:bodyPr/>
          <a:lstStyle/>
          <a:p>
            <a:pPr marL="0" indent="0">
              <a:buClr>
                <a:srgbClr val="F58466"/>
              </a:buClr>
              <a:buNone/>
            </a:pPr>
            <a:r>
              <a:rPr lang="en-US" sz="2800" dirty="0"/>
              <a:t>ILPQC Hospitals, </a:t>
            </a:r>
            <a:r>
              <a:rPr lang="en-US" sz="2800" dirty="0">
                <a:ln w="0"/>
              </a:rPr>
              <a:t>regardless of perinatal levels, </a:t>
            </a:r>
            <a:r>
              <a:rPr lang="en-US" sz="2800" dirty="0"/>
              <a:t>will implement standardized system-wide guidelines, policies, and protocols</a:t>
            </a:r>
          </a:p>
          <a:p>
            <a:pPr marL="742950" indent="-742950">
              <a:buClr>
                <a:srgbClr val="F58466"/>
              </a:buClr>
              <a:buAutoNum type="arabicParenBoth"/>
            </a:pPr>
            <a:r>
              <a:rPr lang="en-US" sz="2800" dirty="0"/>
              <a:t>to provide </a:t>
            </a:r>
            <a:r>
              <a:rPr lang="en-US" sz="2800" b="1" dirty="0"/>
              <a:t>appropriate antibiotics </a:t>
            </a:r>
          </a:p>
          <a:p>
            <a:pPr marL="742950" indent="-742950">
              <a:buClr>
                <a:srgbClr val="F58466"/>
              </a:buClr>
              <a:buAutoNum type="arabicParenBoth"/>
            </a:pPr>
            <a:endParaRPr lang="en-US" sz="2800" b="1" dirty="0"/>
          </a:p>
          <a:p>
            <a:pPr marL="742950" indent="-742950">
              <a:buClr>
                <a:srgbClr val="F58466"/>
              </a:buClr>
              <a:buAutoNum type="arabicParenBoth"/>
            </a:pPr>
            <a:r>
              <a:rPr lang="en-US" sz="2800" dirty="0"/>
              <a:t>to </a:t>
            </a:r>
            <a:r>
              <a:rPr lang="en-US" sz="2800" b="1" dirty="0"/>
              <a:t>appropriate babies </a:t>
            </a:r>
          </a:p>
          <a:p>
            <a:pPr marL="742950" indent="-742950">
              <a:buClr>
                <a:srgbClr val="F58466"/>
              </a:buClr>
              <a:buAutoNum type="arabicParenBoth"/>
            </a:pPr>
            <a:endParaRPr lang="en-US" sz="2800" b="1" dirty="0"/>
          </a:p>
          <a:p>
            <a:pPr marL="742950" indent="-742950">
              <a:buClr>
                <a:srgbClr val="F58466"/>
              </a:buClr>
              <a:buAutoNum type="arabicParenBoth"/>
            </a:pPr>
            <a:r>
              <a:rPr lang="en-US" sz="2800" dirty="0"/>
              <a:t>for the </a:t>
            </a:r>
            <a:r>
              <a:rPr lang="en-US" sz="2800" b="1" dirty="0"/>
              <a:t>appropriate length of time</a:t>
            </a:r>
          </a:p>
        </p:txBody>
      </p:sp>
      <p:pic>
        <p:nvPicPr>
          <p:cNvPr id="2" name="Picture 1"/>
          <p:cNvPicPr>
            <a:picLocks noChangeAspect="1"/>
          </p:cNvPicPr>
          <p:nvPr/>
        </p:nvPicPr>
        <p:blipFill>
          <a:blip r:embed="rId3"/>
          <a:stretch>
            <a:fillRect/>
          </a:stretch>
        </p:blipFill>
        <p:spPr>
          <a:xfrm>
            <a:off x="6425628" y="2362200"/>
            <a:ext cx="1483066" cy="1483066"/>
          </a:xfrm>
          <a:prstGeom prst="rect">
            <a:avLst/>
          </a:prstGeom>
        </p:spPr>
      </p:pic>
      <p:pic>
        <p:nvPicPr>
          <p:cNvPr id="3" name="Picture 2"/>
          <p:cNvPicPr>
            <a:picLocks noChangeAspect="1"/>
          </p:cNvPicPr>
          <p:nvPr/>
        </p:nvPicPr>
        <p:blipFill>
          <a:blip r:embed="rId4"/>
          <a:stretch>
            <a:fillRect/>
          </a:stretch>
        </p:blipFill>
        <p:spPr>
          <a:xfrm>
            <a:off x="5167943" y="3352800"/>
            <a:ext cx="1371600" cy="1332129"/>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8436" y="4381806"/>
            <a:ext cx="1230044" cy="1284713"/>
          </a:xfrm>
          <a:prstGeom prst="rect">
            <a:avLst/>
          </a:prstGeom>
        </p:spPr>
      </p:pic>
    </p:spTree>
    <p:extLst>
      <p:ext uri="{BB962C8B-B14F-4D97-AF65-F5344CB8AC3E}">
        <p14:creationId xmlns:p14="http://schemas.microsoft.com/office/powerpoint/2010/main" val="914939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a:solidFill>
                  <a:srgbClr val="F58466"/>
                </a:solidFill>
                <a:latin typeface="Goudy Old Style" pitchFamily="18" charset="0"/>
              </a:rPr>
              <a:t>BASIC 2020 Timeline</a:t>
            </a:r>
            <a:endParaRPr lang="en-US" sz="4000" dirty="0">
              <a:solidFill>
                <a:srgbClr val="FF0000"/>
              </a:solidFill>
            </a:endParaRPr>
          </a:p>
        </p:txBody>
      </p:sp>
      <p:graphicFrame>
        <p:nvGraphicFramePr>
          <p:cNvPr id="2" name="Diagram 1"/>
          <p:cNvGraphicFramePr/>
          <p:nvPr/>
        </p:nvGraphicFramePr>
        <p:xfrm>
          <a:off x="152400" y="568654"/>
          <a:ext cx="89916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idx="1"/>
          </p:nvPr>
        </p:nvSpPr>
        <p:spPr>
          <a:xfrm>
            <a:off x="533400" y="3921454"/>
            <a:ext cx="8077200" cy="2286000"/>
          </a:xfrm>
        </p:spPr>
        <p:txBody>
          <a:bodyPr/>
          <a:lstStyle/>
          <a:p>
            <a:pPr marL="342900" indent="-342900">
              <a:buFont typeface="Arial" panose="020B0604020202020204" pitchFamily="34" charset="0"/>
              <a:buChar char="•"/>
            </a:pPr>
            <a:r>
              <a:rPr lang="en-US" dirty="0"/>
              <a:t>9/29 @ 2pm: Wave 1 Teams Call</a:t>
            </a:r>
          </a:p>
          <a:p>
            <a:pPr marL="342900" indent="-342900">
              <a:buFont typeface="Arial" panose="020B0604020202020204" pitchFamily="34" charset="0"/>
              <a:buChar char="•"/>
            </a:pPr>
            <a:r>
              <a:rPr lang="en-US" dirty="0"/>
              <a:t>10/6 @ 2pm: BASIC Planning Group</a:t>
            </a:r>
          </a:p>
          <a:p>
            <a:pPr marL="342900" indent="-342900">
              <a:buFont typeface="Arial" panose="020B0604020202020204" pitchFamily="34" charset="0"/>
              <a:buChar char="•"/>
            </a:pPr>
            <a:r>
              <a:rPr lang="en-US" dirty="0"/>
              <a:t>10/13 @ 2pm: Final Wave 1 Teams Call</a:t>
            </a:r>
          </a:p>
          <a:p>
            <a:pPr marL="342900" indent="-342900">
              <a:buFont typeface="Arial" panose="020B0604020202020204" pitchFamily="34" charset="0"/>
              <a:buChar char="•"/>
            </a:pPr>
            <a:r>
              <a:rPr lang="en-US" dirty="0"/>
              <a:t>10/29: ILPQC Annual Conference</a:t>
            </a:r>
          </a:p>
          <a:p>
            <a:pPr marL="342900" indent="-342900">
              <a:buFont typeface="Arial" panose="020B0604020202020204" pitchFamily="34" charset="0"/>
              <a:buChar char="•"/>
            </a:pPr>
            <a:r>
              <a:rPr lang="en-US" dirty="0"/>
              <a:t>11/16 @ 1pm: BASIC Teams Call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45545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20721" y="76200"/>
            <a:ext cx="8229600" cy="1143000"/>
          </a:xfrm>
          <a:noFill/>
        </p:spPr>
        <p:txBody>
          <a:bodyPr>
            <a:normAutofit/>
          </a:bodyPr>
          <a:lstStyle/>
          <a:p>
            <a:pPr algn="l"/>
            <a:r>
              <a:rPr lang="en-US" sz="4000" b="1" dirty="0">
                <a:solidFill>
                  <a:srgbClr val="F58466"/>
                </a:solidFill>
                <a:latin typeface="Goudy Old Style" pitchFamily="18" charset="0"/>
              </a:rPr>
              <a:t>Key Drivers</a:t>
            </a:r>
            <a:endParaRPr lang="en-US" sz="4000" dirty="0">
              <a:solidFill>
                <a:srgbClr val="FF0000"/>
              </a:solidFill>
            </a:endParaRPr>
          </a:p>
        </p:txBody>
      </p:sp>
      <p:sp>
        <p:nvSpPr>
          <p:cNvPr id="5" name="Content Placeholder 4">
            <a:extLst>
              <a:ext uri="{FF2B5EF4-FFF2-40B4-BE49-F238E27FC236}">
                <a16:creationId xmlns:a16="http://schemas.microsoft.com/office/drawing/2014/main" id="{A95678B2-7C99-6F47-87AD-A66262DD68FA}"/>
              </a:ext>
            </a:extLst>
          </p:cNvPr>
          <p:cNvSpPr>
            <a:spLocks noGrp="1"/>
          </p:cNvSpPr>
          <p:nvPr>
            <p:ph sz="half" idx="2"/>
          </p:nvPr>
        </p:nvSpPr>
        <p:spPr>
          <a:xfrm>
            <a:off x="435961" y="1219200"/>
            <a:ext cx="8302557" cy="3951288"/>
          </a:xfrm>
        </p:spPr>
        <p:txBody>
          <a:bodyPr/>
          <a:lstStyle/>
          <a:p>
            <a:pPr marL="514350" indent="-514350">
              <a:buClr>
                <a:srgbClr val="F58466"/>
              </a:buClr>
              <a:buFont typeface="+mj-lt"/>
              <a:buAutoNum type="arabicPeriod"/>
            </a:pPr>
            <a:r>
              <a:rPr lang="en-US" sz="3600" dirty="0" smtClean="0"/>
              <a:t>Data Monitoring, Transparency, and Stewardship Infrastructure</a:t>
            </a:r>
          </a:p>
          <a:p>
            <a:pPr marL="514350" indent="-514350">
              <a:buClr>
                <a:srgbClr val="F58466"/>
              </a:buClr>
              <a:buFont typeface="+mj-lt"/>
              <a:buAutoNum type="arabicPeriod"/>
            </a:pPr>
            <a:r>
              <a:rPr lang="en-US" sz="3600" dirty="0" smtClean="0"/>
              <a:t>Timely &amp; Appropriate Initiation of Antibiotics</a:t>
            </a:r>
          </a:p>
          <a:p>
            <a:pPr marL="514350" indent="-514350">
              <a:buClr>
                <a:srgbClr val="F58466"/>
              </a:buClr>
              <a:buFont typeface="+mj-lt"/>
              <a:buAutoNum type="arabicPeriod"/>
            </a:pPr>
            <a:r>
              <a:rPr lang="en-US" sz="3600" dirty="0" smtClean="0"/>
              <a:t>Appropriate Administration &amp; De-Escalation</a:t>
            </a:r>
          </a:p>
          <a:p>
            <a:pPr marL="514350" indent="-514350">
              <a:buClr>
                <a:srgbClr val="F58466"/>
              </a:buClr>
              <a:buFont typeface="+mj-lt"/>
              <a:buAutoNum type="arabicPeriod"/>
            </a:pPr>
            <a:r>
              <a:rPr lang="en-US" sz="3600" dirty="0" smtClean="0"/>
              <a:t>Equitable Care Delivery</a:t>
            </a:r>
            <a:endParaRPr lang="en-US" sz="3600" dirty="0"/>
          </a:p>
          <a:p>
            <a:pPr>
              <a:buClr>
                <a:srgbClr val="F58466"/>
              </a:buClr>
            </a:pPr>
            <a:endParaRPr lang="en-US" sz="2800" dirty="0"/>
          </a:p>
        </p:txBody>
      </p:sp>
    </p:spTree>
    <p:extLst>
      <p:ext uri="{BB962C8B-B14F-4D97-AF65-F5344CB8AC3E}">
        <p14:creationId xmlns:p14="http://schemas.microsoft.com/office/powerpoint/2010/main" val="3993637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a:solidFill>
                  <a:srgbClr val="F58466"/>
                </a:solidFill>
                <a:latin typeface="Goudy Old Style" pitchFamily="18" charset="0"/>
              </a:rPr>
              <a:t>BASIC SMART AIMs</a:t>
            </a:r>
            <a:endParaRPr lang="en-US" sz="4000" dirty="0">
              <a:solidFill>
                <a:srgbClr val="FF0000"/>
              </a:solidFill>
            </a:endParaRPr>
          </a:p>
        </p:txBody>
      </p:sp>
      <p:sp>
        <p:nvSpPr>
          <p:cNvPr id="5" name="Content Placeholder 4">
            <a:extLst>
              <a:ext uri="{FF2B5EF4-FFF2-40B4-BE49-F238E27FC236}">
                <a16:creationId xmlns:a16="http://schemas.microsoft.com/office/drawing/2014/main" id="{A95678B2-7C99-6F47-87AD-A66262DD68FA}"/>
              </a:ext>
            </a:extLst>
          </p:cNvPr>
          <p:cNvSpPr>
            <a:spLocks noGrp="1"/>
          </p:cNvSpPr>
          <p:nvPr>
            <p:ph sz="half" idx="2"/>
          </p:nvPr>
        </p:nvSpPr>
        <p:spPr>
          <a:xfrm>
            <a:off x="457200" y="1328446"/>
            <a:ext cx="7769157" cy="3951288"/>
          </a:xfrm>
        </p:spPr>
        <p:txBody>
          <a:bodyPr/>
          <a:lstStyle/>
          <a:p>
            <a:pPr>
              <a:buClr>
                <a:srgbClr val="F58466"/>
              </a:buClr>
            </a:pPr>
            <a:r>
              <a:rPr lang="en-US" sz="3200" b="1" dirty="0"/>
              <a:t>Right Baby AIM: </a:t>
            </a:r>
            <a:r>
              <a:rPr lang="en-US" sz="3200" dirty="0"/>
              <a:t>Decrease the number of newborns ≥35 </a:t>
            </a:r>
            <a:r>
              <a:rPr lang="en-US" sz="3200" dirty="0" smtClean="0"/>
              <a:t>0/7 weeks </a:t>
            </a:r>
            <a:r>
              <a:rPr lang="en-US" sz="3200" dirty="0"/>
              <a:t>receiving antibiotics by 20% </a:t>
            </a:r>
          </a:p>
          <a:p>
            <a:pPr>
              <a:buClr>
                <a:srgbClr val="F58466"/>
              </a:buClr>
            </a:pPr>
            <a:r>
              <a:rPr lang="en-US" sz="3200" b="1" dirty="0" smtClean="0"/>
              <a:t>Right </a:t>
            </a:r>
            <a:r>
              <a:rPr lang="en-US" sz="3200" b="1" dirty="0"/>
              <a:t>Length of Time AIM: </a:t>
            </a:r>
            <a:r>
              <a:rPr lang="en-US" sz="3200" dirty="0" smtClean="0"/>
              <a:t>Decrease </a:t>
            </a:r>
            <a:r>
              <a:rPr lang="en-US" sz="3200" dirty="0"/>
              <a:t>the number of newborns of any gestational age with a negative blood culture at </a:t>
            </a:r>
            <a:r>
              <a:rPr lang="en-US" sz="3200" dirty="0" smtClean="0"/>
              <a:t>48 </a:t>
            </a:r>
            <a:r>
              <a:rPr lang="en-US" sz="3200" dirty="0"/>
              <a:t>hours that receive additional antibiotics by 20%</a:t>
            </a:r>
          </a:p>
        </p:txBody>
      </p:sp>
    </p:spTree>
    <p:extLst>
      <p:ext uri="{BB962C8B-B14F-4D97-AF65-F5344CB8AC3E}">
        <p14:creationId xmlns:p14="http://schemas.microsoft.com/office/powerpoint/2010/main" val="3865128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p:spPr>
        <p:txBody>
          <a:bodyPr/>
          <a:lstStyle/>
          <a:p>
            <a:pPr algn="l" eaLnBrk="1" hangingPunct="1"/>
            <a:r>
              <a:rPr lang="en-US" sz="4000" b="1" dirty="0">
                <a:solidFill>
                  <a:srgbClr val="F58466"/>
                </a:solidFill>
                <a:latin typeface="Goudy Old Style" pitchFamily="18" charset="0"/>
              </a:rPr>
              <a:t>Submit your BASIC QI </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Roster for Statewide Launch!</a:t>
            </a:r>
          </a:p>
        </p:txBody>
      </p:sp>
      <p:sp>
        <p:nvSpPr>
          <p:cNvPr id="3" name="Content Placeholder 2"/>
          <p:cNvSpPr>
            <a:spLocks noGrp="1"/>
          </p:cNvSpPr>
          <p:nvPr>
            <p:ph idx="1"/>
          </p:nvPr>
        </p:nvSpPr>
        <p:spPr>
          <a:xfrm>
            <a:off x="457200" y="1295400"/>
            <a:ext cx="8077200" cy="4525963"/>
          </a:xfrm>
        </p:spPr>
        <p:txBody>
          <a:bodyPr/>
          <a:lstStyle/>
          <a:p>
            <a:pPr>
              <a:buClr>
                <a:srgbClr val="F58466"/>
              </a:buClr>
            </a:pPr>
            <a:r>
              <a:rPr lang="en-US" sz="2600" dirty="0"/>
              <a:t>We have opened the QI team roster link for all teams to sign up for the statewide initiative launch in October. </a:t>
            </a:r>
          </a:p>
          <a:p>
            <a:pPr>
              <a:buClr>
                <a:srgbClr val="F58466"/>
              </a:buClr>
            </a:pPr>
            <a:r>
              <a:rPr lang="en-US" sz="2600" dirty="0"/>
              <a:t>Completing a QI Team roster ensures your team receives timely communications about the BASIC initiative</a:t>
            </a:r>
          </a:p>
          <a:p>
            <a:pPr>
              <a:buClr>
                <a:srgbClr val="F58466"/>
              </a:buClr>
            </a:pPr>
            <a:r>
              <a:rPr lang="en-US" sz="2600" dirty="0"/>
              <a:t>Submission of a QI Team roster is a core component of active participation in an ILPQC initiative</a:t>
            </a:r>
          </a:p>
          <a:p>
            <a:pPr>
              <a:buClr>
                <a:srgbClr val="F58466"/>
              </a:buClr>
            </a:pPr>
            <a:r>
              <a:rPr lang="en-US" sz="2600" b="1" dirty="0"/>
              <a:t>Please submit the QI Team roster by Monday, October 26</a:t>
            </a:r>
            <a:r>
              <a:rPr lang="en-US" sz="2600" b="1" baseline="30000" dirty="0"/>
              <a:t>th</a:t>
            </a:r>
            <a:r>
              <a:rPr lang="en-US" sz="2600" b="1" dirty="0"/>
              <a:t>!</a:t>
            </a:r>
          </a:p>
          <a:p>
            <a:pPr>
              <a:buClr>
                <a:srgbClr val="F58466"/>
              </a:buClr>
            </a:pPr>
            <a:r>
              <a:rPr lang="en-US" sz="2600" dirty="0"/>
              <a:t>LINK: </a:t>
            </a:r>
            <a:r>
              <a:rPr lang="en-US" sz="2600" dirty="0">
                <a:hlinkClick r:id="rId2"/>
              </a:rPr>
              <a:t>https://redcap.healthlnk.org/surveys/?s=H8P8TAPF33</a:t>
            </a:r>
            <a:r>
              <a:rPr lang="en-US" sz="2600" dirty="0"/>
              <a:t> </a:t>
            </a:r>
          </a:p>
          <a:p>
            <a:pPr>
              <a:buClr>
                <a:srgbClr val="F58466"/>
              </a:buClr>
            </a:pPr>
            <a:endParaRPr lang="en-US" sz="2600" dirty="0"/>
          </a:p>
          <a:p>
            <a:pPr marL="0" indent="0">
              <a:buClr>
                <a:srgbClr val="F58466"/>
              </a:buClr>
              <a:buNone/>
            </a:pPr>
            <a:endParaRPr lang="en-US" sz="2600" dirty="0"/>
          </a:p>
          <a:p>
            <a:endParaRPr lang="en-US" sz="2600" dirty="0"/>
          </a:p>
          <a:p>
            <a:endParaRPr lang="en-US" sz="26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44</a:t>
            </a:fld>
            <a:endParaRPr lang="en-US" altLang="en-US"/>
          </a:p>
        </p:txBody>
      </p:sp>
    </p:spTree>
    <p:extLst>
      <p:ext uri="{BB962C8B-B14F-4D97-AF65-F5344CB8AC3E}">
        <p14:creationId xmlns:p14="http://schemas.microsoft.com/office/powerpoint/2010/main" val="3308960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152400" y="219859"/>
            <a:ext cx="8229600" cy="1143000"/>
          </a:xfrm>
          <a:noFill/>
        </p:spPr>
        <p:txBody>
          <a:bodyPr/>
          <a:lstStyle/>
          <a:p>
            <a:pPr algn="l" eaLnBrk="1" hangingPunct="1"/>
            <a:r>
              <a:rPr lang="en-US" sz="3600" b="1" dirty="0">
                <a:solidFill>
                  <a:srgbClr val="F58466"/>
                </a:solidFill>
                <a:latin typeface="Goudy Old Style" pitchFamily="18" charset="0"/>
              </a:rPr>
              <a:t>BASIC Team Roster</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45</a:t>
            </a:fld>
            <a:endParaRPr lang="en-US"/>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304801" y="1143000"/>
            <a:ext cx="6858000"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2200" dirty="0"/>
              <a:t>Project Team Leader (required)</a:t>
            </a:r>
          </a:p>
          <a:p>
            <a:pPr>
              <a:buFont typeface="Wingdings" panose="05000000000000000000" pitchFamily="2" charset="2"/>
              <a:buChar char="q"/>
            </a:pPr>
            <a:r>
              <a:rPr lang="en-US" sz="2200" dirty="0"/>
              <a:t>Pediatric Provider Champion (required- can be team leader)</a:t>
            </a:r>
          </a:p>
          <a:p>
            <a:pPr>
              <a:buFont typeface="Wingdings" panose="05000000000000000000" pitchFamily="2" charset="2"/>
              <a:buChar char="q"/>
            </a:pPr>
            <a:r>
              <a:rPr lang="en-US" sz="2200" dirty="0"/>
              <a:t>Pediatric Nurse Champion (required- can be team leader)</a:t>
            </a:r>
          </a:p>
          <a:p>
            <a:pPr>
              <a:buFont typeface="Wingdings" panose="05000000000000000000" pitchFamily="2" charset="2"/>
              <a:buChar char="q"/>
            </a:pPr>
            <a:r>
              <a:rPr lang="en-US" sz="2200" dirty="0"/>
              <a:t>OB Provider Representative (recommended)</a:t>
            </a:r>
          </a:p>
          <a:p>
            <a:pPr>
              <a:buFont typeface="Wingdings" panose="05000000000000000000" pitchFamily="2" charset="2"/>
              <a:buChar char="q"/>
            </a:pPr>
            <a:r>
              <a:rPr lang="en-US" sz="2200" dirty="0"/>
              <a:t>Clinical pharmacist (recommended)</a:t>
            </a:r>
          </a:p>
          <a:p>
            <a:pPr>
              <a:buFont typeface="Wingdings" panose="05000000000000000000" pitchFamily="2" charset="2"/>
              <a:buChar char="q"/>
            </a:pPr>
            <a:r>
              <a:rPr lang="en-US" sz="2200" dirty="0"/>
              <a:t>Information System Specialist (recommended)</a:t>
            </a:r>
          </a:p>
          <a:p>
            <a:pPr>
              <a:buFont typeface="Wingdings" panose="05000000000000000000" pitchFamily="2" charset="2"/>
              <a:buChar char="q"/>
            </a:pPr>
            <a:r>
              <a:rPr lang="en-US" sz="2200" dirty="0"/>
              <a:t>Clinical Microbiologist/Lab Professional (recommended)</a:t>
            </a:r>
          </a:p>
          <a:p>
            <a:pPr>
              <a:buFont typeface="Wingdings" panose="05000000000000000000" pitchFamily="2" charset="2"/>
              <a:buChar char="q"/>
            </a:pPr>
            <a:r>
              <a:rPr lang="en-US" sz="2200" dirty="0"/>
              <a:t>Patient/Family Member representative (recommended)</a:t>
            </a:r>
          </a:p>
          <a:p>
            <a:pPr>
              <a:buFont typeface="Wingdings" panose="05000000000000000000" pitchFamily="2" charset="2"/>
              <a:buChar char="q"/>
            </a:pPr>
            <a:r>
              <a:rPr lang="en-US" sz="2200" dirty="0"/>
              <a:t>Quality Improvement Professional (recommended)</a:t>
            </a:r>
          </a:p>
          <a:p>
            <a:pPr>
              <a:buFont typeface="Wingdings" panose="05000000000000000000" pitchFamily="2" charset="2"/>
              <a:buChar char="q"/>
            </a:pPr>
            <a:r>
              <a:rPr lang="en-US" sz="2200" dirty="0"/>
              <a:t>Hospital epidemiologist (recommended)</a:t>
            </a:r>
          </a:p>
          <a:p>
            <a:pPr>
              <a:buFont typeface="Wingdings" panose="05000000000000000000" pitchFamily="2" charset="2"/>
              <a:buChar char="q"/>
            </a:pPr>
            <a:r>
              <a:rPr lang="en-US" sz="2200" dirty="0"/>
              <a:t>Community pediatrician (recommended)</a:t>
            </a:r>
          </a:p>
          <a:p>
            <a:pPr>
              <a:buFont typeface="Wingdings" panose="05000000000000000000" pitchFamily="2" charset="2"/>
              <a:buChar char="q"/>
            </a:pPr>
            <a:endParaRPr lang="en-US" sz="2200" dirty="0"/>
          </a:p>
          <a:p>
            <a:pPr>
              <a:buFont typeface="Wingdings" panose="05000000000000000000" pitchFamily="2" charset="2"/>
              <a:buChar char="q"/>
            </a:pPr>
            <a:endParaRPr lang="en-US" sz="2200" dirty="0"/>
          </a:p>
        </p:txBody>
      </p:sp>
    </p:spTree>
    <p:extLst>
      <p:ext uri="{BB962C8B-B14F-4D97-AF65-F5344CB8AC3E}">
        <p14:creationId xmlns:p14="http://schemas.microsoft.com/office/powerpoint/2010/main" val="2198376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0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4353580"/>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227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0"/>
            <a:ext cx="9067800" cy="1362075"/>
          </a:xfrm>
        </p:spPr>
        <p:txBody>
          <a:bodyPr/>
          <a:lstStyle/>
          <a:p>
            <a:r>
              <a:rPr lang="en-US" dirty="0">
                <a:solidFill>
                  <a:srgbClr val="F58466"/>
                </a:solidFill>
                <a:latin typeface="Goudy Old Style"/>
                <a:ea typeface="MS PGothic"/>
              </a:rPr>
              <a:t>Annual Conference </a:t>
            </a:r>
            <a:br>
              <a:rPr lang="en-US" dirty="0">
                <a:solidFill>
                  <a:srgbClr val="F58466"/>
                </a:solidFill>
                <a:latin typeface="Goudy Old Style"/>
                <a:ea typeface="MS PGothic"/>
              </a:rPr>
            </a:br>
            <a:r>
              <a:rPr lang="en-US" dirty="0">
                <a:solidFill>
                  <a:srgbClr val="F58466"/>
                </a:solidFill>
                <a:latin typeface="Goudy Old Style"/>
                <a:ea typeface="MS PGothic"/>
              </a:rPr>
              <a:t>Abstract &amp; Poster Assistance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31419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569D82-D690-4055-BA0B-71459BE6AA19}" type="slidenum">
              <a:rPr lang="en-US" altLang="en-US" smtClean="0"/>
              <a:pPr>
                <a:defRPr/>
              </a:pPr>
              <a:t>48</a:t>
            </a:fld>
            <a:endParaRPr lang="en-US" altLang="en-US"/>
          </a:p>
        </p:txBody>
      </p:sp>
      <p:sp>
        <p:nvSpPr>
          <p:cNvPr id="3" name="Rectangle 2"/>
          <p:cNvSpPr/>
          <p:nvPr/>
        </p:nvSpPr>
        <p:spPr>
          <a:xfrm>
            <a:off x="228600" y="733246"/>
            <a:ext cx="9067800" cy="6124754"/>
          </a:xfrm>
          <a:prstGeom prst="rect">
            <a:avLst/>
          </a:prstGeom>
        </p:spPr>
        <p:txBody>
          <a:bodyPr wrap="square">
            <a:spAutoFit/>
          </a:bodyPr>
          <a:lstStyle/>
          <a:p>
            <a:r>
              <a:rPr lang="en-US" sz="3600" dirty="0">
                <a:solidFill>
                  <a:srgbClr val="004985"/>
                </a:solidFill>
                <a:latin typeface="Calibri" panose="020F0502020204030204" pitchFamily="34" charset="0"/>
              </a:rPr>
              <a:t>WHO?</a:t>
            </a:r>
            <a:endParaRPr lang="en-US" sz="2000" dirty="0">
              <a:latin typeface="+mn-lt"/>
            </a:endParaRPr>
          </a:p>
          <a:p>
            <a:r>
              <a:rPr lang="en-US" sz="2000" dirty="0">
                <a:latin typeface="+mn-lt"/>
              </a:rPr>
              <a:t>All hospital teams are encouraged to submit an abstract on complete or in-progress perinatal QI work. We especially encourage hospitals that have not previously submitted an abstract, including Level I and Level II hospitals, to submit an abstract this year!</a:t>
            </a:r>
          </a:p>
          <a:p>
            <a:endParaRPr lang="en-US" sz="2000" dirty="0">
              <a:latin typeface="+mn-lt"/>
            </a:endParaRPr>
          </a:p>
          <a:p>
            <a:r>
              <a:rPr lang="en-US" sz="3600" dirty="0">
                <a:solidFill>
                  <a:srgbClr val="004985"/>
                </a:solidFill>
                <a:latin typeface="Calibri" panose="020F0502020204030204" pitchFamily="34" charset="0"/>
              </a:rPr>
              <a:t>WHAT?</a:t>
            </a:r>
            <a:endParaRPr lang="en-US" sz="2000" dirty="0">
              <a:latin typeface="+mn-lt"/>
            </a:endParaRPr>
          </a:p>
          <a:p>
            <a:pPr marL="285750" indent="-285750">
              <a:buFont typeface="Arial" panose="020B0604020202020204" pitchFamily="34" charset="0"/>
              <a:buChar char="•"/>
            </a:pPr>
            <a:r>
              <a:rPr lang="en-US" sz="2000" dirty="0">
                <a:latin typeface="+mn-lt"/>
              </a:rPr>
              <a:t>Top abstract(s) in each submission category (OB, Neonatal, Patient/Family Engagement, and First Time Level I/II Hospital) will receive Abstract of Excellence Awards</a:t>
            </a:r>
          </a:p>
          <a:p>
            <a:pPr marL="742950" lvl="1" indent="-285750">
              <a:buFont typeface="Arial" panose="020B0604020202020204" pitchFamily="34" charset="0"/>
              <a:buChar char="•"/>
            </a:pPr>
            <a:r>
              <a:rPr lang="en-US" sz="2000" dirty="0">
                <a:latin typeface="+mn-lt"/>
              </a:rPr>
              <a:t>Top abstract(s) in each submission category:</a:t>
            </a:r>
          </a:p>
          <a:p>
            <a:pPr marL="1828800" lvl="3" indent="-457200">
              <a:buFont typeface="+mj-lt"/>
              <a:buAutoNum type="arabicPeriod"/>
            </a:pPr>
            <a:r>
              <a:rPr lang="en-US" sz="2000" dirty="0">
                <a:latin typeface="+mn-lt"/>
              </a:rPr>
              <a:t>OB, </a:t>
            </a:r>
          </a:p>
          <a:p>
            <a:pPr marL="1828800" lvl="3" indent="-457200">
              <a:buFont typeface="+mj-lt"/>
              <a:buAutoNum type="arabicPeriod"/>
            </a:pPr>
            <a:r>
              <a:rPr lang="en-US" sz="2000" dirty="0">
                <a:latin typeface="+mn-lt"/>
              </a:rPr>
              <a:t>Neonatal, and </a:t>
            </a:r>
          </a:p>
          <a:p>
            <a:pPr marL="1828800" lvl="3" indent="-457200">
              <a:buFont typeface="+mj-lt"/>
              <a:buAutoNum type="arabicPeriod"/>
            </a:pPr>
            <a:r>
              <a:rPr lang="en-US" sz="2000" dirty="0">
                <a:latin typeface="+mn-lt"/>
              </a:rPr>
              <a:t>Patient/Family Engagement, and </a:t>
            </a:r>
          </a:p>
          <a:p>
            <a:pPr marL="1828800" lvl="3" indent="-457200">
              <a:buFont typeface="+mj-lt"/>
              <a:buAutoNum type="arabicPeriod"/>
            </a:pPr>
            <a:r>
              <a:rPr lang="en-US" sz="2000" dirty="0">
                <a:latin typeface="+mn-lt"/>
              </a:rPr>
              <a:t>First time Level I/II Hospital</a:t>
            </a:r>
          </a:p>
          <a:p>
            <a:pPr marL="1200150" lvl="2" indent="-285750">
              <a:buFont typeface="Arial" panose="020B0604020202020204" pitchFamily="34" charset="0"/>
              <a:buChar char="•"/>
            </a:pPr>
            <a:r>
              <a:rPr lang="en-US" sz="2000" b="1" u="sng" dirty="0">
                <a:solidFill>
                  <a:srgbClr val="004990"/>
                </a:solidFill>
                <a:latin typeface="+mn-lt"/>
              </a:rPr>
              <a:t>Two OB abstracts </a:t>
            </a:r>
            <a:r>
              <a:rPr lang="en-US" sz="2000" dirty="0">
                <a:latin typeface="+mn-lt"/>
              </a:rPr>
              <a:t>and</a:t>
            </a:r>
            <a:r>
              <a:rPr lang="en-US" sz="2000" b="1" u="sng" dirty="0">
                <a:solidFill>
                  <a:srgbClr val="004990"/>
                </a:solidFill>
                <a:latin typeface="+mn-lt"/>
              </a:rPr>
              <a:t> </a:t>
            </a:r>
            <a:r>
              <a:rPr lang="en-US" sz="2000" b="1" u="sng" dirty="0">
                <a:solidFill>
                  <a:srgbClr val="FF3399"/>
                </a:solidFill>
                <a:latin typeface="+mn-lt"/>
              </a:rPr>
              <a:t>Two Neo abstracts</a:t>
            </a:r>
            <a:r>
              <a:rPr lang="en-US" sz="2000" b="1" u="sng" dirty="0">
                <a:solidFill>
                  <a:srgbClr val="004990"/>
                </a:solidFill>
                <a:latin typeface="+mn-lt"/>
              </a:rPr>
              <a:t> </a:t>
            </a:r>
            <a:r>
              <a:rPr lang="en-US" sz="2000" dirty="0">
                <a:latin typeface="+mn-lt"/>
              </a:rPr>
              <a:t>will receive recognition:</a:t>
            </a:r>
          </a:p>
          <a:p>
            <a:pPr marL="1828800" lvl="3" indent="-457200">
              <a:buFont typeface="+mj-lt"/>
              <a:buAutoNum type="arabicPeriod"/>
            </a:pPr>
            <a:r>
              <a:rPr lang="en-US" sz="2000" dirty="0">
                <a:latin typeface="+mn-lt"/>
              </a:rPr>
              <a:t>Best Use of Data</a:t>
            </a:r>
          </a:p>
          <a:p>
            <a:pPr marL="1828800" lvl="3" indent="-457200">
              <a:buFont typeface="+mj-lt"/>
              <a:buAutoNum type="arabicPeriod"/>
            </a:pPr>
            <a:r>
              <a:rPr lang="en-US" sz="2000" dirty="0">
                <a:latin typeface="+mn-lt"/>
              </a:rPr>
              <a:t>Best Project Implementation</a:t>
            </a:r>
          </a:p>
        </p:txBody>
      </p:sp>
      <p:sp>
        <p:nvSpPr>
          <p:cNvPr id="4" name="Title 1"/>
          <p:cNvSpPr txBox="1">
            <a:spLocks/>
          </p:cNvSpPr>
          <p:nvPr/>
        </p:nvSpPr>
        <p:spPr>
          <a:xfrm>
            <a:off x="457200" y="0"/>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a:defRPr/>
            </a:pPr>
            <a:r>
              <a:rPr lang="en-US" b="1" noProof="0" dirty="0">
                <a:solidFill>
                  <a:srgbClr val="F58466"/>
                </a:solidFill>
                <a:latin typeface="Goudy Old Style" pitchFamily="18" charset="0"/>
              </a:rPr>
              <a:t>Breaking it down</a:t>
            </a:r>
            <a:endParaRPr kumimoji="0" lang="en-US" b="1" i="0" u="none" strike="noStrike" kern="1200" cap="none" spc="0" normalizeH="0" baseline="0" noProof="0" dirty="0">
              <a:ln>
                <a:noFill/>
              </a:ln>
              <a:solidFill>
                <a:srgbClr val="F58466"/>
              </a:solidFill>
              <a:effectLst/>
              <a:uLnTx/>
              <a:uFillTx/>
              <a:latin typeface="Goudy Old Style" pitchFamily="18" charset="0"/>
            </a:endParaRPr>
          </a:p>
        </p:txBody>
      </p:sp>
    </p:spTree>
    <p:extLst>
      <p:ext uri="{BB962C8B-B14F-4D97-AF65-F5344CB8AC3E}">
        <p14:creationId xmlns:p14="http://schemas.microsoft.com/office/powerpoint/2010/main" val="2470793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569D82-D690-4055-BA0B-71459BE6AA19}" type="slidenum">
              <a:rPr lang="en-US" altLang="en-US" smtClean="0"/>
              <a:pPr>
                <a:defRPr/>
              </a:pPr>
              <a:t>49</a:t>
            </a:fld>
            <a:endParaRPr lang="en-US" altLang="en-US"/>
          </a:p>
        </p:txBody>
      </p:sp>
      <p:sp>
        <p:nvSpPr>
          <p:cNvPr id="3" name="Rectangle 2"/>
          <p:cNvSpPr/>
          <p:nvPr/>
        </p:nvSpPr>
        <p:spPr>
          <a:xfrm>
            <a:off x="340360" y="1143000"/>
            <a:ext cx="8803640" cy="4708981"/>
          </a:xfrm>
          <a:prstGeom prst="rect">
            <a:avLst/>
          </a:prstGeom>
        </p:spPr>
        <p:txBody>
          <a:bodyPr wrap="square">
            <a:spAutoFit/>
          </a:bodyPr>
          <a:lstStyle/>
          <a:p>
            <a:r>
              <a:rPr lang="en-US" sz="3600" dirty="0">
                <a:solidFill>
                  <a:srgbClr val="004985"/>
                </a:solidFill>
                <a:latin typeface="Calibri" panose="020F0502020204030204" pitchFamily="34" charset="0"/>
              </a:rPr>
              <a:t>HOW?</a:t>
            </a:r>
            <a:endParaRPr lang="en-US" sz="2800" dirty="0">
              <a:latin typeface="+mn-lt"/>
            </a:endParaRPr>
          </a:p>
          <a:p>
            <a:r>
              <a:rPr lang="en-US" sz="2400" dirty="0">
                <a:latin typeface="+mn-lt"/>
              </a:rPr>
              <a:t>Abstract Submission Instructions:</a:t>
            </a:r>
          </a:p>
          <a:p>
            <a:pPr lvl="1"/>
            <a:r>
              <a:rPr lang="en-US" sz="2400" dirty="0">
                <a:latin typeface="+mn-lt"/>
              </a:rPr>
              <a:t>1. Please submit your written abstract using the submission form below.</a:t>
            </a:r>
          </a:p>
          <a:p>
            <a:pPr lvl="1"/>
            <a:r>
              <a:rPr lang="en-US" sz="2400" dirty="0">
                <a:latin typeface="+mn-lt"/>
              </a:rPr>
              <a:t>2. Abstracts should be no more than 300 words</a:t>
            </a:r>
          </a:p>
          <a:p>
            <a:pPr lvl="1"/>
            <a:r>
              <a:rPr lang="en-US" sz="2400" dirty="0">
                <a:latin typeface="+mn-lt"/>
              </a:rPr>
              <a:t>3. Please format your abstract using the following sections:</a:t>
            </a:r>
          </a:p>
          <a:p>
            <a:pPr lvl="1" indent="457200"/>
            <a:r>
              <a:rPr lang="en-US" sz="2400" dirty="0">
                <a:latin typeface="+mn-lt"/>
              </a:rPr>
              <a:t>· Problem</a:t>
            </a:r>
          </a:p>
          <a:p>
            <a:pPr lvl="1" indent="457200"/>
            <a:r>
              <a:rPr lang="en-US" sz="2400" dirty="0">
                <a:latin typeface="+mn-lt"/>
              </a:rPr>
              <a:t>· Project Implementation</a:t>
            </a:r>
          </a:p>
          <a:p>
            <a:pPr lvl="1" indent="457200"/>
            <a:r>
              <a:rPr lang="en-US" sz="2400" dirty="0">
                <a:latin typeface="+mn-lt"/>
              </a:rPr>
              <a:t>· Results</a:t>
            </a:r>
          </a:p>
          <a:p>
            <a:pPr lvl="1" indent="457200"/>
            <a:r>
              <a:rPr lang="en-US" sz="2400" dirty="0">
                <a:latin typeface="+mn-lt"/>
              </a:rPr>
              <a:t>· Conclusions</a:t>
            </a:r>
          </a:p>
          <a:p>
            <a:pPr lvl="1" indent="457200"/>
            <a:r>
              <a:rPr lang="en-US" sz="2400" dirty="0">
                <a:latin typeface="+mn-lt"/>
              </a:rPr>
              <a:t>· Please write using complete sentences and paragraph form</a:t>
            </a:r>
          </a:p>
          <a:p>
            <a:pPr lvl="1"/>
            <a:endParaRPr lang="en-US" sz="2400" dirty="0">
              <a:latin typeface="+mn-lt"/>
            </a:endParaRPr>
          </a:p>
        </p:txBody>
      </p:sp>
      <p:sp>
        <p:nvSpPr>
          <p:cNvPr id="4" name="Title 1"/>
          <p:cNvSpPr txBox="1">
            <a:spLocks/>
          </p:cNvSpPr>
          <p:nvPr/>
        </p:nvSpPr>
        <p:spPr>
          <a:xfrm>
            <a:off x="152400" y="152400"/>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a:defRPr/>
            </a:pPr>
            <a:r>
              <a:rPr lang="en-US" b="1" noProof="0" dirty="0">
                <a:solidFill>
                  <a:srgbClr val="F58466"/>
                </a:solidFill>
                <a:latin typeface="Goudy Old Style" pitchFamily="18" charset="0"/>
              </a:rPr>
              <a:t>Breaking it down</a:t>
            </a:r>
            <a:endParaRPr kumimoji="0" lang="en-US" b="1" i="0" u="none" strike="noStrike" kern="1200" cap="none" spc="0" normalizeH="0" baseline="0" noProof="0" dirty="0">
              <a:ln>
                <a:noFill/>
              </a:ln>
              <a:solidFill>
                <a:srgbClr val="F58466"/>
              </a:solidFill>
              <a:effectLst/>
              <a:uLnTx/>
              <a:uFillTx/>
              <a:latin typeface="Goudy Old Style" pitchFamily="18" charset="0"/>
            </a:endParaRPr>
          </a:p>
        </p:txBody>
      </p:sp>
    </p:spTree>
    <p:extLst>
      <p:ext uri="{BB962C8B-B14F-4D97-AF65-F5344CB8AC3E}">
        <p14:creationId xmlns:p14="http://schemas.microsoft.com/office/powerpoint/2010/main" val="101599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62600"/>
            <a:ext cx="9144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2" name="Table 11"/>
          <p:cNvGraphicFramePr>
            <a:graphicFrameLocks noGrp="1"/>
          </p:cNvGraphicFramePr>
          <p:nvPr/>
        </p:nvGraphicFramePr>
        <p:xfrm>
          <a:off x="0" y="152400"/>
          <a:ext cx="9144000" cy="6511686"/>
        </p:xfrm>
        <a:graphic>
          <a:graphicData uri="http://schemas.openxmlformats.org/drawingml/2006/table">
            <a:tbl>
              <a:tblPr>
                <a:tableStyleId>{69CF1AB2-1976-4502-BF36-3FF5EA218861}</a:tableStyleId>
              </a:tblPr>
              <a:tblGrid>
                <a:gridCol w="914400">
                  <a:extLst>
                    <a:ext uri="{9D8B030D-6E8A-4147-A177-3AD203B41FA5}">
                      <a16:colId xmlns:a16="http://schemas.microsoft.com/office/drawing/2014/main" val="2718332831"/>
                    </a:ext>
                  </a:extLst>
                </a:gridCol>
                <a:gridCol w="8229600">
                  <a:extLst>
                    <a:ext uri="{9D8B030D-6E8A-4147-A177-3AD203B41FA5}">
                      <a16:colId xmlns:a16="http://schemas.microsoft.com/office/drawing/2014/main" val="4158643399"/>
                    </a:ext>
                  </a:extLst>
                </a:gridCol>
              </a:tblGrid>
              <a:tr h="305177">
                <a:tc>
                  <a:txBody>
                    <a:bodyPr/>
                    <a:lstStyle/>
                    <a:p>
                      <a:pPr marL="0" marR="0">
                        <a:lnSpc>
                          <a:spcPct val="115000"/>
                        </a:lnSpc>
                        <a:spcBef>
                          <a:spcPts val="0"/>
                        </a:spcBef>
                        <a:spcAft>
                          <a:spcPts val="0"/>
                        </a:spcAft>
                      </a:pPr>
                      <a:r>
                        <a:rPr lang="en-US" sz="1200" dirty="0">
                          <a:effectLst/>
                        </a:rPr>
                        <a:t>8:00-8:10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200">
                          <a:effectLst/>
                        </a:rPr>
                        <a:t>Welcome</a:t>
                      </a:r>
                      <a:endParaRPr lang="en-US" sz="120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2260123407"/>
                  </a:ext>
                </a:extLst>
              </a:tr>
              <a:tr h="643767">
                <a:tc>
                  <a:txBody>
                    <a:bodyPr/>
                    <a:lstStyle/>
                    <a:p>
                      <a:pPr marL="0" marR="0">
                        <a:lnSpc>
                          <a:spcPct val="115000"/>
                        </a:lnSpc>
                        <a:spcBef>
                          <a:spcPts val="0"/>
                        </a:spcBef>
                        <a:spcAft>
                          <a:spcPts val="0"/>
                        </a:spcAft>
                      </a:pPr>
                      <a:r>
                        <a:rPr lang="en-US" sz="1200" dirty="0">
                          <a:effectLst/>
                        </a:rPr>
                        <a:t>8:10-9:00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400" b="1" i="1" u="none" strike="noStrike" kern="1200" baseline="0" dirty="0">
                          <a:solidFill>
                            <a:schemeClr val="dk1"/>
                          </a:solidFill>
                          <a:latin typeface="+mn-lt"/>
                          <a:ea typeface="+mn-ea"/>
                          <a:cs typeface="+mn-cs"/>
                        </a:rPr>
                        <a:t>ILPQC Stronger Together: Celebrating Success with MNO-OB, MNO-Neo, IPLARC and IPAC; Launching PVB, BASIC, and Birth Equity–</a:t>
                      </a:r>
                      <a:r>
                        <a:rPr lang="en-US" sz="1400" b="0" i="0" u="none" strike="noStrike" kern="1200" baseline="0" dirty="0">
                          <a:solidFill>
                            <a:schemeClr val="dk1"/>
                          </a:solidFill>
                          <a:latin typeface="+mn-lt"/>
                          <a:ea typeface="+mn-ea"/>
                          <a:cs typeface="+mn-cs"/>
                        </a:rPr>
                        <a:t> Ann Borders with Leslie Caldarelli and Justin Josephsen</a:t>
                      </a:r>
                      <a:endParaRPr lang="en-US" sz="105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742417013"/>
                  </a:ext>
                </a:extLst>
              </a:tr>
              <a:tr h="448716">
                <a:tc>
                  <a:txBody>
                    <a:bodyPr/>
                    <a:lstStyle/>
                    <a:p>
                      <a:pPr marL="0" marR="0">
                        <a:lnSpc>
                          <a:spcPct val="115000"/>
                        </a:lnSpc>
                        <a:spcBef>
                          <a:spcPts val="0"/>
                        </a:spcBef>
                        <a:spcAft>
                          <a:spcPts val="0"/>
                        </a:spcAft>
                      </a:pPr>
                      <a:r>
                        <a:rPr lang="en-US" sz="1200">
                          <a:effectLst/>
                        </a:rPr>
                        <a:t>9:00-9:45</a:t>
                      </a:r>
                      <a:endParaRPr lang="en-US" sz="120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rtl="0"/>
                      <a:r>
                        <a:rPr lang="en-US" sz="1400" b="1" i="0" u="sng" strike="noStrike" kern="1200" baseline="0" dirty="0">
                          <a:solidFill>
                            <a:schemeClr val="dk1"/>
                          </a:solidFill>
                          <a:latin typeface="+mn-lt"/>
                          <a:ea typeface="+mn-ea"/>
                          <a:cs typeface="+mn-cs"/>
                        </a:rPr>
                        <a:t>Supporting Vaginal Birth: Lessons Learned from CMQCC</a:t>
                      </a:r>
                      <a:r>
                        <a:rPr lang="en-US" sz="1400" b="0" i="0" u="none" strike="noStrike" kern="1200" baseline="0" dirty="0">
                          <a:solidFill>
                            <a:schemeClr val="dk1"/>
                          </a:solidFill>
                          <a:latin typeface="+mn-lt"/>
                          <a:ea typeface="+mn-ea"/>
                          <a:cs typeface="+mn-cs"/>
                        </a:rPr>
                        <a:t>- Dr. David </a:t>
                      </a:r>
                      <a:r>
                        <a:rPr lang="en-US" sz="1400" b="0" i="0" u="none" strike="noStrike" kern="1200" baseline="0" dirty="0" err="1">
                          <a:solidFill>
                            <a:schemeClr val="dk1"/>
                          </a:solidFill>
                          <a:latin typeface="+mn-lt"/>
                          <a:ea typeface="+mn-ea"/>
                          <a:cs typeface="+mn-cs"/>
                        </a:rPr>
                        <a:t>LaGrew</a:t>
                      </a:r>
                      <a:endParaRPr lang="en-US" sz="105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3329829288"/>
                  </a:ext>
                </a:extLst>
              </a:tr>
              <a:tr h="305177">
                <a:tc>
                  <a:txBody>
                    <a:bodyPr/>
                    <a:lstStyle/>
                    <a:p>
                      <a:pPr marL="0" marR="0">
                        <a:lnSpc>
                          <a:spcPct val="115000"/>
                        </a:lnSpc>
                        <a:spcBef>
                          <a:spcPts val="0"/>
                        </a:spcBef>
                        <a:spcAft>
                          <a:spcPts val="0"/>
                        </a:spcAft>
                      </a:pPr>
                      <a:r>
                        <a:rPr lang="en-US" sz="1200" dirty="0">
                          <a:effectLst/>
                        </a:rPr>
                        <a:t>9:45-9:50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200" dirty="0">
                          <a:effectLst/>
                        </a:rPr>
                        <a:t>Break</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2910730639"/>
                  </a:ext>
                </a:extLst>
              </a:tr>
              <a:tr h="305177">
                <a:tc>
                  <a:txBody>
                    <a:bodyPr/>
                    <a:lstStyle/>
                    <a:p>
                      <a:pPr marL="0" marR="0">
                        <a:lnSpc>
                          <a:spcPct val="115000"/>
                        </a:lnSpc>
                        <a:spcBef>
                          <a:spcPts val="0"/>
                        </a:spcBef>
                        <a:spcAft>
                          <a:spcPts val="0"/>
                        </a:spcAft>
                      </a:pPr>
                      <a:r>
                        <a:rPr lang="en-US" sz="1200" dirty="0">
                          <a:effectLst/>
                        </a:rPr>
                        <a:t>9:50-10:35</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rtl="0"/>
                      <a:r>
                        <a:rPr lang="en-US" sz="1400" b="1" i="0" u="sng" strike="noStrike" kern="1200" baseline="0" dirty="0">
                          <a:solidFill>
                            <a:schemeClr val="dk1"/>
                          </a:solidFill>
                          <a:latin typeface="+mn-lt"/>
                          <a:ea typeface="+mn-ea"/>
                          <a:cs typeface="+mn-cs"/>
                        </a:rPr>
                        <a:t>Antibiotic Stewardship for the Newborn Population: Ample Opportunities for Improvement</a:t>
                      </a:r>
                      <a:r>
                        <a:rPr lang="en-US" sz="1400" b="0" i="1" u="none" strike="noStrike" kern="1200" baseline="0" dirty="0">
                          <a:solidFill>
                            <a:schemeClr val="dk1"/>
                          </a:solidFill>
                          <a:latin typeface="+mn-lt"/>
                          <a:ea typeface="+mn-ea"/>
                          <a:cs typeface="+mn-cs"/>
                        </a:rPr>
                        <a:t>-</a:t>
                      </a:r>
                      <a:r>
                        <a:rPr lang="en-US" sz="1400" b="0" i="0" u="none" strike="noStrike" kern="1200" baseline="0" dirty="0">
                          <a:solidFill>
                            <a:schemeClr val="dk1"/>
                          </a:solidFill>
                          <a:latin typeface="+mn-lt"/>
                          <a:ea typeface="+mn-ea"/>
                          <a:cs typeface="+mn-cs"/>
                        </a:rPr>
                        <a:t> Dr. Dmitry Dukhovny</a:t>
                      </a:r>
                      <a:endParaRPr lang="en-US" sz="105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997479836"/>
                  </a:ext>
                </a:extLst>
              </a:tr>
              <a:tr h="448716">
                <a:tc>
                  <a:txBody>
                    <a:bodyPr/>
                    <a:lstStyle/>
                    <a:p>
                      <a:pPr marL="0" marR="0">
                        <a:lnSpc>
                          <a:spcPct val="115000"/>
                        </a:lnSpc>
                        <a:spcBef>
                          <a:spcPts val="0"/>
                        </a:spcBef>
                        <a:spcAft>
                          <a:spcPts val="0"/>
                        </a:spcAft>
                      </a:pPr>
                      <a:r>
                        <a:rPr lang="en-US" sz="1200" dirty="0">
                          <a:effectLst/>
                        </a:rPr>
                        <a:t>10:35-11:30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rtl="0"/>
                      <a:r>
                        <a:rPr lang="en-US" sz="1400" b="1" i="0" u="sng" strike="noStrike" kern="1200" baseline="0" dirty="0">
                          <a:solidFill>
                            <a:schemeClr val="dk1"/>
                          </a:solidFill>
                          <a:latin typeface="+mn-lt"/>
                          <a:ea typeface="+mn-ea"/>
                          <a:cs typeface="+mn-cs"/>
                        </a:rPr>
                        <a:t>Leveraging QI Success in Other States: Leaders from State Perinatal Quality </a:t>
                      </a:r>
                      <a:r>
                        <a:rPr lang="en-US" sz="1400" b="1" i="0" u="sng" strike="noStrike" kern="1200" baseline="0" dirty="0" err="1">
                          <a:solidFill>
                            <a:schemeClr val="dk1"/>
                          </a:solidFill>
                          <a:latin typeface="+mn-lt"/>
                          <a:ea typeface="+mn-ea"/>
                          <a:cs typeface="+mn-cs"/>
                        </a:rPr>
                        <a:t>Collaboratives</a:t>
                      </a:r>
                      <a:r>
                        <a:rPr lang="en-US" sz="1400" b="1" i="0" u="sng" strike="noStrike" kern="1200" baseline="0" dirty="0">
                          <a:solidFill>
                            <a:schemeClr val="dk1"/>
                          </a:solidFill>
                          <a:latin typeface="+mn-lt"/>
                          <a:ea typeface="+mn-ea"/>
                          <a:cs typeface="+mn-cs"/>
                        </a:rPr>
                        <a:t> Discuss Key Initiatives</a:t>
                      </a:r>
                      <a:r>
                        <a:rPr lang="en-US" sz="1400" b="0" i="0" u="none" strike="noStrike" kern="1200" baseline="0" dirty="0">
                          <a:solidFill>
                            <a:schemeClr val="dk1"/>
                          </a:solidFill>
                          <a:latin typeface="+mn-lt"/>
                          <a:ea typeface="+mn-ea"/>
                          <a:cs typeface="+mn-cs"/>
                        </a:rPr>
                        <a:t>- Dr. Susan Hwang (Colorado), Charlene Collier (Mississippi) &amp; Brenda Barker (Tennessee)</a:t>
                      </a:r>
                    </a:p>
                  </a:txBody>
                  <a:tcPr marL="38363" marR="38363" marT="38363" marB="38363"/>
                </a:tc>
                <a:extLst>
                  <a:ext uri="{0D108BD9-81ED-4DB2-BD59-A6C34878D82A}">
                    <a16:rowId xmlns:a16="http://schemas.microsoft.com/office/drawing/2014/main" val="1045721252"/>
                  </a:ext>
                </a:extLst>
              </a:tr>
              <a:tr h="305177">
                <a:tc>
                  <a:txBody>
                    <a:bodyPr/>
                    <a:lstStyle/>
                    <a:p>
                      <a:pPr marL="0" marR="0">
                        <a:lnSpc>
                          <a:spcPct val="115000"/>
                        </a:lnSpc>
                        <a:spcBef>
                          <a:spcPts val="0"/>
                        </a:spcBef>
                        <a:spcAft>
                          <a:spcPts val="0"/>
                        </a:spcAft>
                      </a:pPr>
                      <a:r>
                        <a:rPr lang="en-US" sz="1200" dirty="0">
                          <a:effectLst/>
                        </a:rPr>
                        <a:t>11:30-11:45</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200" dirty="0">
                          <a:effectLst/>
                        </a:rPr>
                        <a:t>ILPQC Award Ceremony</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44959409"/>
                  </a:ext>
                </a:extLst>
              </a:tr>
              <a:tr h="305177">
                <a:tc>
                  <a:txBody>
                    <a:bodyPr/>
                    <a:lstStyle/>
                    <a:p>
                      <a:pPr marL="0" marR="0">
                        <a:lnSpc>
                          <a:spcPct val="115000"/>
                        </a:lnSpc>
                        <a:spcBef>
                          <a:spcPts val="0"/>
                        </a:spcBef>
                        <a:spcAft>
                          <a:spcPts val="0"/>
                        </a:spcAft>
                      </a:pPr>
                      <a:r>
                        <a:rPr lang="en-US" sz="1200" dirty="0">
                          <a:effectLst/>
                        </a:rPr>
                        <a:t>11:45-12:45</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200" dirty="0">
                          <a:effectLst/>
                        </a:rPr>
                        <a:t>Lunch and Poster Session</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1227040389"/>
                  </a:ext>
                </a:extLst>
              </a:tr>
              <a:tr h="305177">
                <a:tc>
                  <a:txBody>
                    <a:bodyPr/>
                    <a:lstStyle/>
                    <a:p>
                      <a:pPr marL="0" marR="0">
                        <a:lnSpc>
                          <a:spcPct val="115000"/>
                        </a:lnSpc>
                        <a:spcBef>
                          <a:spcPts val="0"/>
                        </a:spcBef>
                        <a:spcAft>
                          <a:spcPts val="0"/>
                        </a:spcAft>
                      </a:pPr>
                      <a:r>
                        <a:rPr lang="en-US" sz="1200" dirty="0">
                          <a:effectLst/>
                        </a:rPr>
                        <a:t>12:45-1:30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400" b="1" i="0" u="sng" strike="noStrike" kern="1200" baseline="0" dirty="0">
                          <a:solidFill>
                            <a:schemeClr val="dk1"/>
                          </a:solidFill>
                          <a:latin typeface="+mn-lt"/>
                          <a:ea typeface="+mn-ea"/>
                          <a:cs typeface="+mn-cs"/>
                        </a:rPr>
                        <a:t>Integrating Equity into Quality Improvement: Lessons Learned form LAPQC</a:t>
                      </a:r>
                      <a:r>
                        <a:rPr lang="en-US" sz="1400" b="1" i="0" u="none" strike="noStrike" kern="1200" baseline="0" dirty="0">
                          <a:solidFill>
                            <a:schemeClr val="dk1"/>
                          </a:solidFill>
                          <a:latin typeface="+mn-lt"/>
                          <a:ea typeface="+mn-ea"/>
                          <a:cs typeface="+mn-cs"/>
                        </a:rPr>
                        <a:t>-</a:t>
                      </a:r>
                      <a:r>
                        <a:rPr lang="en-US" sz="1400" b="0" i="0" u="none" strike="noStrike" kern="1200" baseline="0" dirty="0">
                          <a:solidFill>
                            <a:schemeClr val="dk1"/>
                          </a:solidFill>
                          <a:latin typeface="+mn-lt"/>
                          <a:ea typeface="+mn-ea"/>
                          <a:cs typeface="+mn-cs"/>
                        </a:rPr>
                        <a:t> Dr. Veronica Gillispie-Bell</a:t>
                      </a:r>
                      <a:endParaRPr lang="en-US" sz="105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1750237270"/>
                  </a:ext>
                </a:extLst>
              </a:tr>
              <a:tr h="448716">
                <a:tc>
                  <a:txBody>
                    <a:bodyPr/>
                    <a:lstStyle/>
                    <a:p>
                      <a:pPr marL="0" marR="0">
                        <a:lnSpc>
                          <a:spcPct val="115000"/>
                        </a:lnSpc>
                        <a:spcBef>
                          <a:spcPts val="0"/>
                        </a:spcBef>
                        <a:spcAft>
                          <a:spcPts val="0"/>
                        </a:spcAft>
                      </a:pPr>
                      <a:r>
                        <a:rPr lang="en-US" sz="1200">
                          <a:effectLst/>
                        </a:rPr>
                        <a:t>1:30-2:15</a:t>
                      </a:r>
                      <a:endParaRPr lang="en-US" sz="120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400" b="1" i="0" u="sng" strike="noStrike" kern="1200" baseline="0" dirty="0">
                          <a:solidFill>
                            <a:schemeClr val="dk1"/>
                          </a:solidFill>
                          <a:latin typeface="+mn-lt"/>
                          <a:ea typeface="+mn-ea"/>
                          <a:cs typeface="+mn-cs"/>
                        </a:rPr>
                        <a:t>Listening to Patients: The Importance of Integrating Patient Perspectives for Optimal Quality Improvement</a:t>
                      </a:r>
                      <a:r>
                        <a:rPr lang="en-US" sz="1400" b="1" i="0" u="none" strike="noStrike" kern="1200" baseline="0" dirty="0">
                          <a:solidFill>
                            <a:schemeClr val="dk1"/>
                          </a:solidFill>
                          <a:latin typeface="+mn-lt"/>
                          <a:ea typeface="+mn-ea"/>
                          <a:cs typeface="+mn-cs"/>
                        </a:rPr>
                        <a:t>-</a:t>
                      </a:r>
                      <a:r>
                        <a:rPr lang="en-US" sz="1400" b="0" i="0" u="none" strike="noStrike" kern="1200" baseline="0" dirty="0">
                          <a:solidFill>
                            <a:schemeClr val="dk1"/>
                          </a:solidFill>
                          <a:latin typeface="+mn-lt"/>
                          <a:ea typeface="+mn-ea"/>
                          <a:cs typeface="+mn-cs"/>
                        </a:rPr>
                        <a:t> Kristen </a:t>
                      </a:r>
                      <a:r>
                        <a:rPr lang="en-US" sz="1400" b="0" i="0" u="none" strike="noStrike" kern="1200" baseline="0" dirty="0" err="1">
                          <a:solidFill>
                            <a:schemeClr val="dk1"/>
                          </a:solidFill>
                          <a:latin typeface="+mn-lt"/>
                          <a:ea typeface="+mn-ea"/>
                          <a:cs typeface="+mn-cs"/>
                        </a:rPr>
                        <a:t>Terlizzi</a:t>
                      </a:r>
                      <a:r>
                        <a:rPr lang="en-US" sz="1400" b="0" i="0" u="none" strike="noStrike" kern="1200" baseline="0" dirty="0">
                          <a:solidFill>
                            <a:schemeClr val="dk1"/>
                          </a:solidFill>
                          <a:latin typeface="+mn-lt"/>
                          <a:ea typeface="+mn-ea"/>
                          <a:cs typeface="+mn-cs"/>
                        </a:rPr>
                        <a:t>, and </a:t>
                      </a:r>
                      <a:r>
                        <a:rPr lang="en-US" sz="1400" b="0" i="0" u="none" strike="noStrike" kern="1200" baseline="0" dirty="0" err="1">
                          <a:solidFill>
                            <a:schemeClr val="dk1"/>
                          </a:solidFill>
                          <a:latin typeface="+mn-lt"/>
                          <a:ea typeface="+mn-ea"/>
                          <a:cs typeface="+mn-cs"/>
                        </a:rPr>
                        <a:t>LaToshia</a:t>
                      </a:r>
                      <a:r>
                        <a:rPr lang="en-US" sz="1400" b="0" i="0" u="none" strike="noStrike" kern="1200" baseline="0" dirty="0">
                          <a:solidFill>
                            <a:schemeClr val="dk1"/>
                          </a:solidFill>
                          <a:latin typeface="+mn-lt"/>
                          <a:ea typeface="+mn-ea"/>
                          <a:cs typeface="+mn-cs"/>
                        </a:rPr>
                        <a:t> Rouse</a:t>
                      </a:r>
                      <a:endParaRPr lang="en-US" sz="105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961747479"/>
                  </a:ext>
                </a:extLst>
              </a:tr>
              <a:tr h="286174">
                <a:tc>
                  <a:txBody>
                    <a:bodyPr/>
                    <a:lstStyle/>
                    <a:p>
                      <a:pPr marL="0" marR="0">
                        <a:lnSpc>
                          <a:spcPct val="115000"/>
                        </a:lnSpc>
                        <a:spcBef>
                          <a:spcPts val="0"/>
                        </a:spcBef>
                        <a:spcAft>
                          <a:spcPts val="0"/>
                        </a:spcAft>
                      </a:pPr>
                      <a:r>
                        <a:rPr lang="en-US" sz="1200" dirty="0">
                          <a:effectLst/>
                        </a:rPr>
                        <a:t>2:15-2:30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effectLst/>
                        </a:rPr>
                        <a:t>Break</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1346364654"/>
                  </a:ext>
                </a:extLst>
              </a:tr>
              <a:tr h="1742458">
                <a:tc>
                  <a:txBody>
                    <a:bodyPr/>
                    <a:lstStyle/>
                    <a:p>
                      <a:pPr marL="0" marR="0">
                        <a:lnSpc>
                          <a:spcPct val="115000"/>
                        </a:lnSpc>
                        <a:spcBef>
                          <a:spcPts val="0"/>
                        </a:spcBef>
                        <a:spcAft>
                          <a:spcPts val="0"/>
                        </a:spcAft>
                      </a:pPr>
                      <a:r>
                        <a:rPr lang="en-US" sz="1200" dirty="0">
                          <a:effectLst/>
                        </a:rPr>
                        <a:t>2:30 – 4:00</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rtl="0"/>
                      <a:r>
                        <a:rPr lang="en-US" sz="1400" b="1" i="0" u="none" strike="noStrike" kern="1200" baseline="0" dirty="0">
                          <a:solidFill>
                            <a:schemeClr val="dk1"/>
                          </a:solidFill>
                          <a:latin typeface="+mn-lt"/>
                          <a:ea typeface="+mn-ea"/>
                          <a:cs typeface="+mn-cs"/>
                        </a:rPr>
                        <a:t>Hot Topics in Obstetric QI</a:t>
                      </a:r>
                      <a:r>
                        <a:rPr lang="en-US" sz="1400" b="1" i="0" u="sng" strike="noStrike" kern="1200" baseline="0" dirty="0">
                          <a:solidFill>
                            <a:schemeClr val="dk1"/>
                          </a:solidFill>
                          <a:latin typeface="+mn-lt"/>
                          <a:ea typeface="+mn-ea"/>
                          <a:cs typeface="+mn-cs"/>
                        </a:rPr>
                        <a:t>: Crossing the Finish Line and Successful Sustainability for MNO-OB; Promoting Vaginal Birth Deep Dive; and Looking ahead to Birth Equity in 2021</a:t>
                      </a:r>
                      <a:r>
                        <a:rPr lang="en-US" sz="1400" b="0" i="0" u="none" strike="noStrike" kern="1200" baseline="0" dirty="0">
                          <a:solidFill>
                            <a:schemeClr val="dk1"/>
                          </a:solidFill>
                          <a:latin typeface="+mn-lt"/>
                          <a:ea typeface="+mn-ea"/>
                          <a:cs typeface="+mn-cs"/>
                        </a:rPr>
                        <a:t>- Ann Borders with expert panel</a:t>
                      </a:r>
                    </a:p>
                    <a:p>
                      <a:pPr rtl="0"/>
                      <a:endParaRPr lang="en-US" sz="1400" b="0" i="0" u="none" strike="noStrike" kern="1200" baseline="0" dirty="0">
                        <a:solidFill>
                          <a:schemeClr val="dk1"/>
                        </a:solidFill>
                        <a:latin typeface="+mn-lt"/>
                        <a:ea typeface="+mn-ea"/>
                        <a:cs typeface="+mn-cs"/>
                      </a:endParaRPr>
                    </a:p>
                    <a:p>
                      <a:pPr rtl="0"/>
                      <a:r>
                        <a:rPr lang="en-US" sz="1400" b="1" i="0" u="none" strike="noStrike" kern="1200" baseline="0" dirty="0">
                          <a:solidFill>
                            <a:schemeClr val="dk1"/>
                          </a:solidFill>
                          <a:latin typeface="+mn-lt"/>
                          <a:ea typeface="+mn-ea"/>
                          <a:cs typeface="+mn-cs"/>
                        </a:rPr>
                        <a:t>Neonatal QI: Finding the Balance: </a:t>
                      </a:r>
                      <a:r>
                        <a:rPr lang="en-US" sz="1400" b="1" i="0" u="sng" strike="noStrike" kern="1200" baseline="0" dirty="0">
                          <a:solidFill>
                            <a:schemeClr val="dk1"/>
                          </a:solidFill>
                          <a:latin typeface="+mn-lt"/>
                          <a:ea typeface="+mn-ea"/>
                          <a:cs typeface="+mn-cs"/>
                        </a:rPr>
                        <a:t>Moving the MNO Initiative to Sustainability while Successfully Launching BASIC in QI Partnership with Patients and Families </a:t>
                      </a:r>
                      <a:r>
                        <a:rPr lang="en-US" sz="1400" b="1" i="0" u="none" strike="noStrike" kern="1200" baseline="0" dirty="0">
                          <a:solidFill>
                            <a:schemeClr val="dk1"/>
                          </a:solidFill>
                          <a:latin typeface="+mn-lt"/>
                          <a:ea typeface="+mn-ea"/>
                          <a:cs typeface="+mn-cs"/>
                        </a:rPr>
                        <a:t>–</a:t>
                      </a:r>
                      <a:r>
                        <a:rPr lang="en-US" sz="1400" b="0" i="0" u="none" strike="noStrike" kern="1200" baseline="0" dirty="0">
                          <a:solidFill>
                            <a:schemeClr val="dk1"/>
                          </a:solidFill>
                          <a:latin typeface="+mn-lt"/>
                          <a:ea typeface="+mn-ea"/>
                          <a:cs typeface="+mn-cs"/>
                        </a:rPr>
                        <a:t> Leslie Caldarelli and Justin Josephsen with expert panel</a:t>
                      </a:r>
                    </a:p>
                    <a:p>
                      <a:pPr rtl="0"/>
                      <a:endParaRPr lang="en-US" sz="1400" b="0" i="0" u="none" strike="noStrike" kern="1200" baseline="0" dirty="0">
                        <a:solidFill>
                          <a:schemeClr val="dk1"/>
                        </a:solidFill>
                        <a:latin typeface="+mn-lt"/>
                        <a:ea typeface="+mn-ea"/>
                        <a:cs typeface="+mn-cs"/>
                      </a:endParaRPr>
                    </a:p>
                    <a:p>
                      <a:pPr rtl="0"/>
                      <a:r>
                        <a:rPr lang="en-US" sz="1400" b="1" i="0" u="none" strike="noStrike" kern="1200" baseline="0" dirty="0">
                          <a:solidFill>
                            <a:schemeClr val="dk1"/>
                          </a:solidFill>
                          <a:latin typeface="+mn-lt"/>
                          <a:ea typeface="+mn-ea"/>
                          <a:cs typeface="+mn-cs"/>
                        </a:rPr>
                        <a:t>Improving Outcomes Through Patient Engagement</a:t>
                      </a:r>
                      <a:r>
                        <a:rPr lang="en-US" sz="1400" b="0" i="0" u="none" strike="noStrike" kern="1200" baseline="0" dirty="0">
                          <a:solidFill>
                            <a:schemeClr val="dk1"/>
                          </a:solidFill>
                          <a:latin typeface="+mn-lt"/>
                          <a:ea typeface="+mn-ea"/>
                          <a:cs typeface="+mn-cs"/>
                        </a:rPr>
                        <a:t> – </a:t>
                      </a:r>
                      <a:r>
                        <a:rPr lang="en-US" sz="1400" b="0" i="0" u="none" strike="noStrike" kern="1200" baseline="0" dirty="0" err="1">
                          <a:solidFill>
                            <a:schemeClr val="dk1"/>
                          </a:solidFill>
                          <a:latin typeface="+mn-lt"/>
                          <a:ea typeface="+mn-ea"/>
                          <a:cs typeface="+mn-cs"/>
                        </a:rPr>
                        <a:t>LaToshia</a:t>
                      </a:r>
                      <a:r>
                        <a:rPr lang="en-US" sz="1400" b="0" i="0" u="none" strike="noStrike" kern="1200" baseline="0" dirty="0">
                          <a:solidFill>
                            <a:schemeClr val="dk1"/>
                          </a:solidFill>
                          <a:latin typeface="+mn-lt"/>
                          <a:ea typeface="+mn-ea"/>
                          <a:cs typeface="+mn-cs"/>
                        </a:rPr>
                        <a:t> Rouse with Kristen Terlizzi</a:t>
                      </a:r>
                      <a:endParaRPr lang="en-US" sz="1050" i="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2943060710"/>
                  </a:ext>
                </a:extLst>
              </a:tr>
              <a:tr h="305177">
                <a:tc>
                  <a:txBody>
                    <a:bodyPr/>
                    <a:lstStyle/>
                    <a:p>
                      <a:pPr marL="0" marR="0">
                        <a:lnSpc>
                          <a:spcPct val="115000"/>
                        </a:lnSpc>
                        <a:spcBef>
                          <a:spcPts val="0"/>
                        </a:spcBef>
                        <a:spcAft>
                          <a:spcPts val="0"/>
                        </a:spcAft>
                      </a:pPr>
                      <a:r>
                        <a:rPr lang="en-US" sz="1200" dirty="0">
                          <a:effectLst/>
                        </a:rPr>
                        <a:t>4:00 – 4:15</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tc>
                  <a:txBody>
                    <a:bodyPr/>
                    <a:lstStyle/>
                    <a:p>
                      <a:pPr marL="0" marR="0">
                        <a:lnSpc>
                          <a:spcPct val="115000"/>
                        </a:lnSpc>
                        <a:spcBef>
                          <a:spcPts val="0"/>
                        </a:spcBef>
                        <a:spcAft>
                          <a:spcPts val="0"/>
                        </a:spcAft>
                      </a:pPr>
                      <a:r>
                        <a:rPr lang="en-US" sz="1200" dirty="0">
                          <a:effectLst/>
                        </a:rPr>
                        <a:t>Wrap-up &amp; Evaluation</a:t>
                      </a:r>
                      <a:endParaRPr lang="en-US" sz="1200" dirty="0">
                        <a:solidFill>
                          <a:srgbClr val="000000"/>
                        </a:solidFill>
                        <a:effectLst/>
                        <a:latin typeface="Arial" panose="020B0604020202020204" pitchFamily="34" charset="0"/>
                        <a:ea typeface="Arial" panose="020B0604020202020204" pitchFamily="34" charset="0"/>
                      </a:endParaRPr>
                    </a:p>
                  </a:txBody>
                  <a:tcPr marL="38363" marR="38363" marT="38363" marB="38363"/>
                </a:tc>
                <a:extLst>
                  <a:ext uri="{0D108BD9-81ED-4DB2-BD59-A6C34878D82A}">
                    <a16:rowId xmlns:a16="http://schemas.microsoft.com/office/drawing/2014/main" val="4122115001"/>
                  </a:ext>
                </a:extLst>
              </a:tr>
            </a:tbl>
          </a:graphicData>
        </a:graphic>
      </p:graphicFrame>
    </p:spTree>
    <p:extLst>
      <p:ext uri="{BB962C8B-B14F-4D97-AF65-F5344CB8AC3E}">
        <p14:creationId xmlns:p14="http://schemas.microsoft.com/office/powerpoint/2010/main" val="1328995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569D82-D690-4055-BA0B-71459BE6AA19}" type="slidenum">
              <a:rPr lang="en-US" altLang="en-US" smtClean="0"/>
              <a:pPr>
                <a:defRPr/>
              </a:pPr>
              <a:t>50</a:t>
            </a:fld>
            <a:endParaRPr lang="en-US" altLang="en-US"/>
          </a:p>
        </p:txBody>
      </p:sp>
      <p:sp>
        <p:nvSpPr>
          <p:cNvPr id="3" name="TextBox 85"/>
          <p:cNvSpPr txBox="1">
            <a:spLocks noChangeArrowheads="1"/>
          </p:cNvSpPr>
          <p:nvPr/>
        </p:nvSpPr>
        <p:spPr bwMode="auto">
          <a:xfrm>
            <a:off x="457200" y="1981200"/>
            <a:ext cx="7924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eaLnBrk="1" hangingPunct="1">
              <a:spcBef>
                <a:spcPct val="0"/>
              </a:spcBef>
              <a:buClr>
                <a:srgbClr val="F58466"/>
              </a:buClr>
            </a:pPr>
            <a:r>
              <a:rPr lang="en-US" altLang="en-US" sz="3600" dirty="0">
                <a:latin typeface="Calibri" panose="020F0502020204030204" pitchFamily="34" charset="0"/>
              </a:rPr>
              <a:t>Share why you are doing this work at your hospital. What is the context? What is unique about your patient population? What are your hospital characteristics? Who is your hospital QI team? </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Box 3"/>
          <p:cNvSpPr txBox="1">
            <a:spLocks noChangeArrowheads="1"/>
          </p:cNvSpPr>
          <p:nvPr/>
        </p:nvSpPr>
        <p:spPr bwMode="auto">
          <a:xfrm>
            <a:off x="228600" y="1219200"/>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eaLnBrk="1" hangingPunct="1">
              <a:spcBef>
                <a:spcPct val="0"/>
              </a:spcBef>
              <a:buFontTx/>
              <a:buNone/>
            </a:pPr>
            <a:r>
              <a:rPr lang="en-US" altLang="en-US" sz="3600" dirty="0">
                <a:solidFill>
                  <a:srgbClr val="004985"/>
                </a:solidFill>
                <a:latin typeface="Calibri" panose="020F0502020204030204" pitchFamily="34" charset="0"/>
              </a:rPr>
              <a:t>Problem </a:t>
            </a:r>
          </a:p>
        </p:txBody>
      </p:sp>
      <p:sp>
        <p:nvSpPr>
          <p:cNvPr id="5" name="Title 1"/>
          <p:cNvSpPr txBox="1">
            <a:spLocks/>
          </p:cNvSpPr>
          <p:nvPr/>
        </p:nvSpPr>
        <p:spPr>
          <a:xfrm>
            <a:off x="228600" y="260364"/>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a:defRPr/>
            </a:pPr>
            <a:r>
              <a:rPr lang="en-US" b="1" noProof="0" dirty="0">
                <a:solidFill>
                  <a:srgbClr val="F58466"/>
                </a:solidFill>
                <a:latin typeface="Goudy Old Style" pitchFamily="18" charset="0"/>
              </a:rPr>
              <a:t>Breaking it down</a:t>
            </a:r>
            <a:endParaRPr kumimoji="0" lang="en-US" b="1" i="0" u="none" strike="noStrike" kern="1200" cap="none" spc="0" normalizeH="0" baseline="0" noProof="0" dirty="0">
              <a:ln>
                <a:noFill/>
              </a:ln>
              <a:solidFill>
                <a:srgbClr val="F58466"/>
              </a:solidFill>
              <a:effectLst/>
              <a:uLnTx/>
              <a:uFillTx/>
              <a:latin typeface="Goudy Old Style" pitchFamily="18" charset="0"/>
            </a:endParaRPr>
          </a:p>
        </p:txBody>
      </p:sp>
    </p:spTree>
    <p:extLst>
      <p:ext uri="{BB962C8B-B14F-4D97-AF65-F5344CB8AC3E}">
        <p14:creationId xmlns:p14="http://schemas.microsoft.com/office/powerpoint/2010/main" val="3853354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569D82-D690-4055-BA0B-71459BE6AA19}" type="slidenum">
              <a:rPr lang="en-US" altLang="en-US" smtClean="0"/>
              <a:pPr>
                <a:defRPr/>
              </a:pPr>
              <a:t>51</a:t>
            </a:fld>
            <a:endParaRPr lang="en-US" altLang="en-US"/>
          </a:p>
        </p:txBody>
      </p:sp>
      <p:sp>
        <p:nvSpPr>
          <p:cNvPr id="4" name="Text Box 3"/>
          <p:cNvSpPr txBox="1">
            <a:spLocks noChangeArrowheads="1"/>
          </p:cNvSpPr>
          <p:nvPr/>
        </p:nvSpPr>
        <p:spPr bwMode="auto">
          <a:xfrm>
            <a:off x="152400" y="1257436"/>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eaLnBrk="1" hangingPunct="1">
              <a:spcBef>
                <a:spcPct val="0"/>
              </a:spcBef>
              <a:buFontTx/>
              <a:buNone/>
            </a:pPr>
            <a:r>
              <a:rPr lang="en-US" altLang="en-US" sz="3600" dirty="0">
                <a:solidFill>
                  <a:srgbClr val="004985"/>
                </a:solidFill>
                <a:latin typeface="Calibri" panose="020F0502020204030204" pitchFamily="34" charset="0"/>
              </a:rPr>
              <a:t>Project Implementation </a:t>
            </a:r>
          </a:p>
        </p:txBody>
      </p:sp>
      <p:sp>
        <p:nvSpPr>
          <p:cNvPr id="5" name="TextBox 85"/>
          <p:cNvSpPr txBox="1">
            <a:spLocks noChangeArrowheads="1"/>
          </p:cNvSpPr>
          <p:nvPr/>
        </p:nvSpPr>
        <p:spPr bwMode="auto">
          <a:xfrm>
            <a:off x="934244" y="-7573963"/>
            <a:ext cx="147605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eaLnBrk="1" hangingPunct="1">
              <a:spcBef>
                <a:spcPct val="0"/>
              </a:spcBef>
              <a:buClr>
                <a:srgbClr val="F58466"/>
              </a:buClr>
            </a:pPr>
            <a:r>
              <a:rPr lang="en-US" altLang="en-US" sz="1000" dirty="0">
                <a:latin typeface="Calibri" panose="020F0502020204030204" pitchFamily="34" charset="0"/>
              </a:rPr>
              <a:t>Share why you are doing this work at your hospital. What is the context? What is unique about your patient population? What are your hospital characteristics? Who is your hospital QI team? </a:t>
            </a:r>
            <a:endParaRPr lang="en-US" altLang="en-US" sz="10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Box 3"/>
          <p:cNvSpPr txBox="1">
            <a:spLocks noChangeArrowheads="1"/>
          </p:cNvSpPr>
          <p:nvPr/>
        </p:nvSpPr>
        <p:spPr bwMode="auto">
          <a:xfrm>
            <a:off x="978694" y="-8593138"/>
            <a:ext cx="15054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4985"/>
                </a:solidFill>
                <a:latin typeface="Calibri" panose="020F0502020204030204" pitchFamily="34" charset="0"/>
              </a:rPr>
              <a:t>Problem</a:t>
            </a:r>
          </a:p>
        </p:txBody>
      </p:sp>
      <p:sp>
        <p:nvSpPr>
          <p:cNvPr id="7" name="TextBox 85"/>
          <p:cNvSpPr txBox="1">
            <a:spLocks noChangeArrowheads="1"/>
          </p:cNvSpPr>
          <p:nvPr/>
        </p:nvSpPr>
        <p:spPr bwMode="auto">
          <a:xfrm>
            <a:off x="304800" y="1955151"/>
            <a:ext cx="864878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eaLnBrk="1" hangingPunct="1">
              <a:spcBef>
                <a:spcPct val="0"/>
              </a:spcBef>
              <a:buClr>
                <a:srgbClr val="F58466"/>
              </a:buClr>
            </a:pPr>
            <a:r>
              <a:rPr lang="en-US" altLang="en-US" sz="2800" dirty="0">
                <a:latin typeface="Calibri" panose="020F0502020204030204" pitchFamily="34" charset="0"/>
              </a:rPr>
              <a:t>What did your team do to work towards solving the problem stated above. What steps did you take? You can provide specifics and elaborate on what was submitted in the abstract submission form. Please feel free to share a single PDSA cycle, a work in progress, or a completed project</a:t>
            </a:r>
          </a:p>
          <a:p>
            <a:pPr eaLnBrk="1" hangingPunct="1">
              <a:spcBef>
                <a:spcPct val="0"/>
              </a:spcBef>
              <a:buClr>
                <a:srgbClr val="F58466"/>
              </a:buClr>
            </a:pPr>
            <a:endParaRPr lang="en-US" altLang="en-US" sz="2800" dirty="0">
              <a:latin typeface="Calibri" panose="020F0502020204030204" pitchFamily="34" charset="0"/>
            </a:endParaRPr>
          </a:p>
          <a:p>
            <a:pPr eaLnBrk="1" hangingPunct="1">
              <a:spcBef>
                <a:spcPct val="0"/>
              </a:spcBef>
              <a:buClr>
                <a:srgbClr val="F58466"/>
              </a:buClr>
            </a:pPr>
            <a:r>
              <a:rPr lang="en-US" altLang="en-US" sz="2800" dirty="0">
                <a:latin typeface="Calibri" panose="020F0502020204030204" pitchFamily="34" charset="0"/>
                <a:ea typeface="Calibri" panose="020F0502020204030204" pitchFamily="34" charset="0"/>
                <a:cs typeface="Calibri" panose="020F0502020204030204" pitchFamily="34" charset="0"/>
              </a:rPr>
              <a:t>Include what you did, even if it did not work (you can explain that what you tried didn’t work in the results section) </a:t>
            </a:r>
          </a:p>
        </p:txBody>
      </p:sp>
      <p:sp>
        <p:nvSpPr>
          <p:cNvPr id="8" name="Title 1"/>
          <p:cNvSpPr txBox="1">
            <a:spLocks/>
          </p:cNvSpPr>
          <p:nvPr/>
        </p:nvSpPr>
        <p:spPr>
          <a:xfrm>
            <a:off x="228600" y="260364"/>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a:defRPr/>
            </a:pPr>
            <a:r>
              <a:rPr lang="en-US" b="1" noProof="0" dirty="0">
                <a:solidFill>
                  <a:srgbClr val="F58466"/>
                </a:solidFill>
                <a:latin typeface="Goudy Old Style" pitchFamily="18" charset="0"/>
              </a:rPr>
              <a:t>Breaking it down</a:t>
            </a:r>
            <a:endParaRPr kumimoji="0" lang="en-US" b="1" i="0" u="none" strike="noStrike" kern="1200" cap="none" spc="0" normalizeH="0" baseline="0" noProof="0" dirty="0">
              <a:ln>
                <a:noFill/>
              </a:ln>
              <a:solidFill>
                <a:srgbClr val="F58466"/>
              </a:solidFill>
              <a:effectLst/>
              <a:uLnTx/>
              <a:uFillTx/>
              <a:latin typeface="Goudy Old Style" pitchFamily="18" charset="0"/>
            </a:endParaRPr>
          </a:p>
        </p:txBody>
      </p:sp>
    </p:spTree>
    <p:extLst>
      <p:ext uri="{BB962C8B-B14F-4D97-AF65-F5344CB8AC3E}">
        <p14:creationId xmlns:p14="http://schemas.microsoft.com/office/powerpoint/2010/main" val="1795970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69D82-D690-4055-BA0B-71459BE6AA19}" type="slidenum">
              <a:rPr kumimoji="0" lang="en-US" altLang="en-US" sz="12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898989"/>
              </a:solidFill>
              <a:effectLst/>
              <a:uLnTx/>
              <a:uFillTx/>
              <a:latin typeface="Arial" charset="0"/>
              <a:ea typeface="MS PGothic" pitchFamily="34" charset="-128"/>
              <a:cs typeface="+mn-cs"/>
            </a:endParaRPr>
          </a:p>
        </p:txBody>
      </p:sp>
      <p:sp>
        <p:nvSpPr>
          <p:cNvPr id="3" name="TextBox 85"/>
          <p:cNvSpPr txBox="1">
            <a:spLocks noChangeArrowheads="1"/>
          </p:cNvSpPr>
          <p:nvPr/>
        </p:nvSpPr>
        <p:spPr bwMode="auto">
          <a:xfrm>
            <a:off x="228600" y="1865531"/>
            <a:ext cx="8610600"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571500" indent="-571500">
              <a:buClr>
                <a:schemeClr val="accent6"/>
              </a:buClr>
              <a:buFont typeface="Arial" panose="020B0604020202020204" pitchFamily="34" charset="0"/>
              <a:buChar char="•"/>
              <a:defRPr/>
            </a:pPr>
            <a:r>
              <a:rPr lang="en-US" altLang="en-US" sz="3200" dirty="0">
                <a:latin typeface="Calibri" panose="020F0502020204030204" pitchFamily="34" charset="0"/>
              </a:rPr>
              <a:t>Include a summary of your team’s results here</a:t>
            </a:r>
          </a:p>
          <a:p>
            <a:pPr marL="571500" indent="-571500">
              <a:buClr>
                <a:schemeClr val="accent6"/>
              </a:buClr>
              <a:buFont typeface="Arial" panose="020B0604020202020204" pitchFamily="34" charset="0"/>
              <a:buChar char="•"/>
              <a:defRPr/>
            </a:pPr>
            <a:r>
              <a:rPr lang="en-US" altLang="en-US" sz="3200" dirty="0">
                <a:latin typeface="Calibri" panose="020F0502020204030204" pitchFamily="34" charset="0"/>
              </a:rPr>
              <a:t>Describe what worked and what didn’t</a:t>
            </a:r>
          </a:p>
          <a:p>
            <a:pPr marL="571500" indent="-571500">
              <a:buClr>
                <a:schemeClr val="accent6"/>
              </a:buClr>
              <a:buFont typeface="Arial" panose="020B0604020202020204" pitchFamily="34" charset="0"/>
              <a:buChar char="•"/>
              <a:defRPr/>
            </a:pPr>
            <a:r>
              <a:rPr lang="en-US" altLang="en-US" sz="3200" dirty="0">
                <a:latin typeface="Calibri" panose="020F0502020204030204" pitchFamily="34" charset="0"/>
              </a:rPr>
              <a:t>Include data (in narrative form) to demonstrate your success </a:t>
            </a:r>
          </a:p>
        </p:txBody>
      </p:sp>
      <p:sp>
        <p:nvSpPr>
          <p:cNvPr id="4" name="Text Box 3"/>
          <p:cNvSpPr txBox="1">
            <a:spLocks noChangeArrowheads="1"/>
          </p:cNvSpPr>
          <p:nvPr/>
        </p:nvSpPr>
        <p:spPr bwMode="auto">
          <a:xfrm>
            <a:off x="228600" y="1219200"/>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4985"/>
                </a:solidFill>
                <a:effectLst/>
                <a:uLnTx/>
                <a:uFillTx/>
                <a:latin typeface="Calibri" panose="020F0502020204030204" pitchFamily="34" charset="0"/>
                <a:ea typeface="MS PGothic" pitchFamily="34" charset="-128"/>
                <a:cs typeface="Arial" pitchFamily="34" charset="0"/>
              </a:rPr>
              <a:t>Results </a:t>
            </a:r>
          </a:p>
        </p:txBody>
      </p:sp>
      <p:sp>
        <p:nvSpPr>
          <p:cNvPr id="5" name="Title 1"/>
          <p:cNvSpPr txBox="1">
            <a:spLocks/>
          </p:cNvSpPr>
          <p:nvPr/>
        </p:nvSpPr>
        <p:spPr>
          <a:xfrm>
            <a:off x="228600" y="260364"/>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Breaking it down</a:t>
            </a:r>
          </a:p>
        </p:txBody>
      </p:sp>
      <p:sp>
        <p:nvSpPr>
          <p:cNvPr id="8" name="Rectangle 7"/>
          <p:cNvSpPr/>
          <p:nvPr/>
        </p:nvSpPr>
        <p:spPr>
          <a:xfrm>
            <a:off x="533400" y="4343400"/>
            <a:ext cx="4572000" cy="646331"/>
          </a:xfrm>
          <a:prstGeom prst="rect">
            <a:avLst/>
          </a:prstGeom>
        </p:spPr>
        <p:txBody>
          <a:bodyPr>
            <a:spAutoFit/>
          </a:bodyPr>
          <a:lstStyle/>
          <a:p>
            <a:r>
              <a:rPr lang="en-US" altLang="en-US" b="1" dirty="0">
                <a:solidFill>
                  <a:srgbClr val="004985"/>
                </a:solidFill>
                <a:latin typeface="Calibri" panose="020F0502020204030204" pitchFamily="34" charset="0"/>
                <a:ea typeface="Calibri" panose="020F0502020204030204" pitchFamily="34" charset="0"/>
                <a:cs typeface="Calibri" panose="020F0502020204030204" pitchFamily="34" charset="0"/>
              </a:rPr>
              <a:t>Table 1. Insert 1-2 data tables displaying your hospital’s QI progress</a:t>
            </a:r>
          </a:p>
        </p:txBody>
      </p:sp>
      <p:sp>
        <p:nvSpPr>
          <p:cNvPr id="9" name="Rectangle 8"/>
          <p:cNvSpPr/>
          <p:nvPr/>
        </p:nvSpPr>
        <p:spPr>
          <a:xfrm>
            <a:off x="3733800" y="5105400"/>
            <a:ext cx="4572000" cy="646331"/>
          </a:xfrm>
          <a:prstGeom prst="rect">
            <a:avLst/>
          </a:prstGeom>
        </p:spPr>
        <p:txBody>
          <a:bodyPr>
            <a:spAutoFit/>
          </a:bodyPr>
          <a:lstStyle/>
          <a:p>
            <a:r>
              <a:rPr lang="en-US" altLang="en-US" b="1" dirty="0">
                <a:solidFill>
                  <a:srgbClr val="004985"/>
                </a:solidFill>
                <a:latin typeface="Calibri" panose="020F0502020204030204" pitchFamily="34" charset="0"/>
                <a:ea typeface="Calibri" panose="020F0502020204030204" pitchFamily="34" charset="0"/>
                <a:cs typeface="Calibri" panose="020F0502020204030204" pitchFamily="34" charset="0"/>
              </a:rPr>
              <a:t>Table 2. Insert 1-2 data tables displaying your hospital’s QI progress</a:t>
            </a:r>
          </a:p>
        </p:txBody>
      </p:sp>
    </p:spTree>
    <p:extLst>
      <p:ext uri="{BB962C8B-B14F-4D97-AF65-F5344CB8AC3E}">
        <p14:creationId xmlns:p14="http://schemas.microsoft.com/office/powerpoint/2010/main" val="1580801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69D82-D690-4055-BA0B-71459BE6AA19}" type="slidenum">
              <a:rPr kumimoji="0" lang="en-US" altLang="en-US" sz="12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898989"/>
              </a:solidFill>
              <a:effectLst/>
              <a:uLnTx/>
              <a:uFillTx/>
              <a:latin typeface="Arial" charset="0"/>
              <a:ea typeface="MS PGothic" pitchFamily="34" charset="-128"/>
              <a:cs typeface="+mn-cs"/>
            </a:endParaRPr>
          </a:p>
        </p:txBody>
      </p:sp>
      <p:sp>
        <p:nvSpPr>
          <p:cNvPr id="3" name="TextBox 85"/>
          <p:cNvSpPr txBox="1">
            <a:spLocks noChangeArrowheads="1"/>
          </p:cNvSpPr>
          <p:nvPr/>
        </p:nvSpPr>
        <p:spPr bwMode="auto">
          <a:xfrm>
            <a:off x="457200" y="1981200"/>
            <a:ext cx="7924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buClr>
                <a:srgbClr val="F58466"/>
              </a:buClr>
            </a:pPr>
            <a:r>
              <a:rPr lang="en-US" altLang="en-US" sz="3600" dirty="0">
                <a:latin typeface="Calibri" panose="020F0502020204030204" pitchFamily="34" charset="0"/>
              </a:rPr>
              <a:t>Provide a concluding statement of what your team learned, a summary of your next steps moving forward, and/or what changes will you make, etc.  </a:t>
            </a:r>
          </a:p>
        </p:txBody>
      </p:sp>
      <p:sp>
        <p:nvSpPr>
          <p:cNvPr id="4" name="Text Box 3"/>
          <p:cNvSpPr txBox="1">
            <a:spLocks noChangeArrowheads="1"/>
          </p:cNvSpPr>
          <p:nvPr/>
        </p:nvSpPr>
        <p:spPr bwMode="auto">
          <a:xfrm>
            <a:off x="228600" y="1219200"/>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4985"/>
                </a:solidFill>
                <a:effectLst/>
                <a:uLnTx/>
                <a:uFillTx/>
                <a:latin typeface="Calibri" panose="020F0502020204030204" pitchFamily="34" charset="0"/>
                <a:ea typeface="MS PGothic" pitchFamily="34" charset="-128"/>
                <a:cs typeface="Arial" pitchFamily="34" charset="0"/>
              </a:rPr>
              <a:t>Conclusions </a:t>
            </a:r>
          </a:p>
        </p:txBody>
      </p:sp>
      <p:sp>
        <p:nvSpPr>
          <p:cNvPr id="5" name="Title 1"/>
          <p:cNvSpPr txBox="1">
            <a:spLocks/>
          </p:cNvSpPr>
          <p:nvPr/>
        </p:nvSpPr>
        <p:spPr>
          <a:xfrm>
            <a:off x="228600" y="260364"/>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Breaking it down</a:t>
            </a:r>
          </a:p>
        </p:txBody>
      </p:sp>
    </p:spTree>
    <p:extLst>
      <p:ext uri="{BB962C8B-B14F-4D97-AF65-F5344CB8AC3E}">
        <p14:creationId xmlns:p14="http://schemas.microsoft.com/office/powerpoint/2010/main" val="4210611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569D82-D690-4055-BA0B-71459BE6AA19}" type="slidenum">
              <a:rPr lang="en-US" altLang="en-US" smtClean="0"/>
              <a:pPr>
                <a:defRPr/>
              </a:pPr>
              <a:t>54</a:t>
            </a:fld>
            <a:endParaRPr lang="en-US" alt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93" y="1202621"/>
            <a:ext cx="8300907" cy="5336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p:cNvSpPr txBox="1">
            <a:spLocks/>
          </p:cNvSpPr>
          <p:nvPr/>
        </p:nvSpPr>
        <p:spPr>
          <a:xfrm>
            <a:off x="457200" y="381000"/>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a:defRPr/>
            </a:pPr>
            <a:r>
              <a:rPr lang="en-US" sz="3600" b="1" noProof="0" dirty="0">
                <a:solidFill>
                  <a:srgbClr val="F58466"/>
                </a:solidFill>
                <a:latin typeface="Goudy Old Style" pitchFamily="18" charset="0"/>
              </a:rPr>
              <a:t>Poster Template Available </a:t>
            </a:r>
            <a:endParaRPr kumimoji="0" lang="en-US" sz="3600" b="1" i="0" u="none" strike="noStrike" kern="1200" cap="none" spc="0" normalizeH="0" baseline="0" noProof="0" dirty="0">
              <a:ln>
                <a:noFill/>
              </a:ln>
              <a:solidFill>
                <a:srgbClr val="F58466"/>
              </a:solidFill>
              <a:effectLst/>
              <a:uLnTx/>
              <a:uFillTx/>
              <a:latin typeface="Goudy Old Style" pitchFamily="18" charset="0"/>
            </a:endParaRPr>
          </a:p>
        </p:txBody>
      </p:sp>
    </p:spTree>
    <p:extLst>
      <p:ext uri="{BB962C8B-B14F-4D97-AF65-F5344CB8AC3E}">
        <p14:creationId xmlns:p14="http://schemas.microsoft.com/office/powerpoint/2010/main" val="3315975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69D82-D690-4055-BA0B-71459BE6AA19}"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65315" y="1083997"/>
            <a:ext cx="4216400" cy="31623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28600" y="113503"/>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Poster Session and Abstracts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Questions?</a:t>
            </a:r>
          </a:p>
        </p:txBody>
      </p:sp>
      <p:sp>
        <p:nvSpPr>
          <p:cNvPr id="7" name="Content Placeholder 2"/>
          <p:cNvSpPr txBox="1">
            <a:spLocks/>
          </p:cNvSpPr>
          <p:nvPr/>
        </p:nvSpPr>
        <p:spPr>
          <a:xfrm>
            <a:off x="203462" y="1665099"/>
            <a:ext cx="54102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S PGothic" pitchFamily="34" charset="-128"/>
              </a:rPr>
              <a:t>ILPQC offers a variety of support services to assist with abstract/poster submission</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Poster Template</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Mentorship Services</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FAQ Tool</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Information + Q&amp;A Sessions after team webinars</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5" name="Rounded Rectangle 4"/>
          <p:cNvSpPr/>
          <p:nvPr/>
        </p:nvSpPr>
        <p:spPr>
          <a:xfrm>
            <a:off x="5257800" y="4192400"/>
            <a:ext cx="3632031" cy="15788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Expert abstract reviewers &amp; past awardees will be available immediate following team calls starting 9/21 </a:t>
            </a:r>
          </a:p>
        </p:txBody>
      </p:sp>
      <p:pic>
        <p:nvPicPr>
          <p:cNvPr id="1030" name="Picture 6" descr="See the source image"/>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84772" y="5416495"/>
            <a:ext cx="1328737" cy="132873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89713" y="6205478"/>
            <a:ext cx="6781800" cy="5236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Please share your thoughts!</a:t>
            </a:r>
          </a:p>
        </p:txBody>
      </p:sp>
    </p:spTree>
    <p:extLst>
      <p:ext uri="{BB962C8B-B14F-4D97-AF65-F5344CB8AC3E}">
        <p14:creationId xmlns:p14="http://schemas.microsoft.com/office/powerpoint/2010/main" val="13111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37" y="5943600"/>
            <a:ext cx="9167037"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11" name="Title 1"/>
          <p:cNvSpPr>
            <a:spLocks noGrp="1"/>
          </p:cNvSpPr>
          <p:nvPr>
            <p:ph type="title"/>
          </p:nvPr>
        </p:nvSpPr>
        <p:spPr>
          <a:xfrm>
            <a:off x="304801" y="198354"/>
            <a:ext cx="8229600" cy="1143000"/>
          </a:xfrm>
          <a:noFill/>
        </p:spPr>
        <p:txBody>
          <a:bodyPr/>
          <a:lstStyle/>
          <a:p>
            <a:pPr algn="l" eaLnBrk="1" hangingPunct="1"/>
            <a:r>
              <a:rPr lang="en-US" sz="4000" b="1" dirty="0">
                <a:solidFill>
                  <a:srgbClr val="F58466"/>
                </a:solidFill>
                <a:latin typeface="Goudy Old Style" pitchFamily="18" charset="0"/>
              </a:rPr>
              <a:t>4 Steps to Get Ready for the</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ILPQC 8</a:t>
            </a:r>
            <a:r>
              <a:rPr lang="en-US" sz="4000" b="1" baseline="30000" dirty="0">
                <a:solidFill>
                  <a:srgbClr val="F58466"/>
                </a:solidFill>
                <a:latin typeface="Goudy Old Style" pitchFamily="18" charset="0"/>
              </a:rPr>
              <a:t>th</a:t>
            </a:r>
            <a:r>
              <a:rPr lang="en-US" sz="4000" b="1" dirty="0">
                <a:solidFill>
                  <a:srgbClr val="F58466"/>
                </a:solidFill>
                <a:latin typeface="Goudy Old Style" pitchFamily="18" charset="0"/>
              </a:rPr>
              <a:t> Annual Conference</a:t>
            </a:r>
          </a:p>
        </p:txBody>
      </p:sp>
      <p:graphicFrame>
        <p:nvGraphicFramePr>
          <p:cNvPr id="2" name="Diagram 1"/>
          <p:cNvGraphicFramePr/>
          <p:nvPr/>
        </p:nvGraphicFramePr>
        <p:xfrm>
          <a:off x="-26581" y="1052518"/>
          <a:ext cx="9289345"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562600" y="5398042"/>
            <a:ext cx="3581400" cy="1077218"/>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Please email your poster to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hlinkClick r:id="rId8"/>
              </a:rPr>
              <a:t>info@ilpqc.org</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 by Oct. 23</a:t>
            </a:r>
            <a:r>
              <a:rPr kumimoji="0" lang="en-US" sz="1600" b="0" i="0" u="none" strike="noStrike" kern="1200" cap="none" spc="0" normalizeH="0" baseline="30000" noProof="0" dirty="0">
                <a:ln>
                  <a:noFill/>
                </a:ln>
                <a:solidFill>
                  <a:prstClr val="black"/>
                </a:solidFill>
                <a:effectLst/>
                <a:uLnTx/>
                <a:uFillTx/>
                <a:latin typeface="Calibri"/>
                <a:ea typeface="MS PGothic" pitchFamily="34" charset="-128"/>
                <a:cs typeface="+mn-cs"/>
              </a:rPr>
              <a:t>rd</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 to be displayed on the ILPQC Annual Conference webpage</a:t>
            </a:r>
          </a:p>
        </p:txBody>
      </p:sp>
      <p:sp>
        <p:nvSpPr>
          <p:cNvPr id="10" name="Title 1"/>
          <p:cNvSpPr txBox="1">
            <a:spLocks/>
          </p:cNvSpPr>
          <p:nvPr/>
        </p:nvSpPr>
        <p:spPr bwMode="auto">
          <a:xfrm>
            <a:off x="3708991" y="5710570"/>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4.</a:t>
            </a:r>
          </a:p>
        </p:txBody>
      </p:sp>
      <p:sp>
        <p:nvSpPr>
          <p:cNvPr id="13" name="Title 1"/>
          <p:cNvSpPr txBox="1">
            <a:spLocks/>
          </p:cNvSpPr>
          <p:nvPr/>
        </p:nvSpPr>
        <p:spPr bwMode="auto">
          <a:xfrm>
            <a:off x="2464982" y="4347848"/>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3.</a:t>
            </a:r>
          </a:p>
        </p:txBody>
      </p:sp>
      <p:sp>
        <p:nvSpPr>
          <p:cNvPr id="14" name="Title 1"/>
          <p:cNvSpPr txBox="1">
            <a:spLocks/>
          </p:cNvSpPr>
          <p:nvPr/>
        </p:nvSpPr>
        <p:spPr bwMode="auto">
          <a:xfrm>
            <a:off x="1219200" y="3097619"/>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2.</a:t>
            </a:r>
          </a:p>
        </p:txBody>
      </p:sp>
      <p:sp>
        <p:nvSpPr>
          <p:cNvPr id="15" name="Title 1"/>
          <p:cNvSpPr txBox="1">
            <a:spLocks/>
          </p:cNvSpPr>
          <p:nvPr/>
        </p:nvSpPr>
        <p:spPr bwMode="auto">
          <a:xfrm>
            <a:off x="-26581" y="1954619"/>
            <a:ext cx="60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1.</a:t>
            </a:r>
          </a:p>
        </p:txBody>
      </p:sp>
      <p:sp>
        <p:nvSpPr>
          <p:cNvPr id="17" name="TextBox 16"/>
          <p:cNvSpPr txBox="1"/>
          <p:nvPr/>
        </p:nvSpPr>
        <p:spPr>
          <a:xfrm>
            <a:off x="1981200" y="1421984"/>
            <a:ext cx="6928884" cy="1077218"/>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Click</a:t>
            </a:r>
            <a:r>
              <a:rPr kumimoji="0" lang="en-US" sz="1600" b="0" i="0" u="none" strike="noStrike" kern="1200" cap="none" spc="0" normalizeH="0" baseline="0" noProof="0" dirty="0">
                <a:ln>
                  <a:noFill/>
                </a:ln>
                <a:solidFill>
                  <a:srgbClr val="1F497D">
                    <a:lumMod val="60000"/>
                    <a:lumOff val="40000"/>
                  </a:srgbClr>
                </a:solidFill>
                <a:effectLst/>
                <a:uLnTx/>
                <a:uFillTx/>
                <a:latin typeface="Calibri"/>
                <a:ea typeface="MS PGothic" pitchFamily="34" charset="-128"/>
                <a:cs typeface="+mn-cs"/>
              </a:rPr>
              <a:t> </a:t>
            </a:r>
            <a:r>
              <a:rPr kumimoji="0" lang="en-US" sz="1600" b="0" i="0" u="sng" strike="noStrike" kern="1200" cap="none" spc="0" normalizeH="0" baseline="0" noProof="0" dirty="0">
                <a:ln>
                  <a:noFill/>
                </a:ln>
                <a:solidFill>
                  <a:srgbClr val="1F497D">
                    <a:lumMod val="60000"/>
                    <a:lumOff val="40000"/>
                  </a:srgbClr>
                </a:solidFill>
                <a:effectLst/>
                <a:uLnTx/>
                <a:uFillTx/>
                <a:latin typeface="Calibri"/>
                <a:ea typeface="MS PGothic" pitchFamily="34" charset="-128"/>
                <a:cs typeface="+mn-cs"/>
                <a:hlinkClick r:id="rId9"/>
              </a:rPr>
              <a:t>here</a:t>
            </a:r>
            <a:r>
              <a:rPr kumimoji="0" lang="en-US" sz="1600" b="0" i="0" u="none" strike="noStrike" kern="1200" cap="none" spc="0" normalizeH="0" baseline="0" noProof="0" dirty="0">
                <a:ln>
                  <a:noFill/>
                </a:ln>
                <a:solidFill>
                  <a:srgbClr val="1F497D">
                    <a:lumMod val="60000"/>
                    <a:lumOff val="40000"/>
                  </a:srgbClr>
                </a:solidFill>
                <a:effectLst/>
                <a:uLnTx/>
                <a:uFillTx/>
                <a:latin typeface="Calibri"/>
                <a:ea typeface="MS PGothic" pitchFamily="34" charset="-128"/>
                <a:cs typeface="+mn-cs"/>
              </a:rPr>
              <a:t>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and Register today!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Held Virtually Thursday, October 29</a:t>
            </a:r>
            <a:r>
              <a:rPr kumimoji="0" lang="en-US" sz="1600" b="0" i="0" u="none" strike="noStrike" kern="1200" cap="none" spc="0" normalizeH="0" baseline="30000" noProof="0" dirty="0">
                <a:ln>
                  <a:noFill/>
                </a:ln>
                <a:solidFill>
                  <a:prstClr val="black"/>
                </a:solidFill>
                <a:effectLst/>
                <a:uLnTx/>
                <a:uFillTx/>
                <a:latin typeface="Calibri"/>
                <a:ea typeface="MS PGothic" pitchFamily="34" charset="-128"/>
                <a:cs typeface="+mn-cs"/>
              </a:rPr>
              <a:t>th</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 2020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Conference will be from 8am-4:15pm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18" name="TextBox 17"/>
          <p:cNvSpPr txBox="1"/>
          <p:nvPr/>
        </p:nvSpPr>
        <p:spPr>
          <a:xfrm>
            <a:off x="4419600" y="3999499"/>
            <a:ext cx="4490484" cy="132343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Coordinate with your colleagues working across initiatives to have </a:t>
            </a:r>
            <a:r>
              <a:rPr kumimoji="0" lang="en-US" sz="1600" b="1" i="0" u="sng" strike="noStrike" kern="1200" cap="none" spc="0" normalizeH="0" baseline="0" noProof="0" dirty="0">
                <a:ln>
                  <a:noFill/>
                </a:ln>
                <a:solidFill>
                  <a:prstClr val="black"/>
                </a:solidFill>
                <a:effectLst/>
                <a:uLnTx/>
                <a:uFillTx/>
                <a:latin typeface="Calibri"/>
                <a:ea typeface="MS PGothic" pitchFamily="34" charset="-128"/>
                <a:cs typeface="+mn-cs"/>
              </a:rPr>
              <a:t>one person from your hospital </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submit the survey.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S</a:t>
            </a:r>
            <a:r>
              <a:rPr kumimoji="0" lang="en-US" sz="1600" b="0" i="0" u="none" strike="noStrike" kern="1200" cap="none" spc="0" normalizeH="0" baseline="0" noProof="0" dirty="0" err="1">
                <a:ln>
                  <a:noFill/>
                </a:ln>
                <a:solidFill>
                  <a:prstClr val="black"/>
                </a:solidFill>
                <a:effectLst/>
                <a:uLnTx/>
                <a:uFillTx/>
                <a:latin typeface="Calibri"/>
                <a:ea typeface="MS PGothic" pitchFamily="34" charset="-128"/>
                <a:cs typeface="+mn-cs"/>
              </a:rPr>
              <a:t>urvey</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600" b="0" i="0" u="none" strike="noStrike" kern="1200" cap="none" spc="0" normalizeH="0" baseline="0" noProof="0" dirty="0">
                <a:ln>
                  <a:noFill/>
                </a:ln>
                <a:solidFill>
                  <a:srgbClr val="FF0000"/>
                </a:solidFill>
                <a:effectLst/>
                <a:uLnTx/>
                <a:uFillTx/>
                <a:latin typeface="Arial" pitchFamily="34" charset="0"/>
                <a:ea typeface="MS PGothic" pitchFamily="34" charset="-128"/>
                <a:cs typeface="+mn-cs"/>
              </a:rPr>
              <a:t>coming soon! </a:t>
            </a: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19" name="TextBox 18"/>
          <p:cNvSpPr txBox="1"/>
          <p:nvPr/>
        </p:nvSpPr>
        <p:spPr>
          <a:xfrm>
            <a:off x="3227031" y="2514600"/>
            <a:ext cx="5916969" cy="1077218"/>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Submit </a:t>
            </a:r>
            <a:r>
              <a:rPr kumimoji="0" lang="en-US" sz="1600" b="1" i="0" u="sng" strike="noStrike" kern="1200" cap="none" spc="0" normalizeH="0" baseline="0" noProof="0" dirty="0">
                <a:ln>
                  <a:noFill/>
                </a:ln>
                <a:solidFill>
                  <a:prstClr val="black"/>
                </a:solidFill>
                <a:effectLst/>
                <a:uLnTx/>
                <a:uFillTx/>
                <a:latin typeface="Calibri"/>
                <a:ea typeface="MS PGothic" pitchFamily="34" charset="-128"/>
                <a:cs typeface="+mn-cs"/>
              </a:rPr>
              <a:t>poster abstract </a:t>
            </a:r>
            <a:r>
              <a:rPr kumimoji="0" lang="en-US" sz="1600" b="0" i="0" u="none" strike="noStrike" kern="1200" cap="none" spc="0" normalizeH="0" baseline="0" noProof="0" dirty="0">
                <a:ln>
                  <a:noFill/>
                </a:ln>
                <a:solidFill>
                  <a:srgbClr val="4F81BD"/>
                </a:solidFill>
                <a:effectLst/>
                <a:uLnTx/>
                <a:uFillTx/>
                <a:latin typeface="Calibri"/>
                <a:ea typeface="MS PGothic" pitchFamily="34" charset="-128"/>
                <a:cs typeface="+mn-cs"/>
                <a:hlinkClick r:id="rId10"/>
              </a:rPr>
              <a:t>here</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 by October 9</a:t>
            </a:r>
            <a:r>
              <a:rPr kumimoji="0" lang="en-US" sz="1600" b="0" i="0" u="none" strike="noStrike" kern="1200" cap="none" spc="0" normalizeH="0" baseline="30000" noProof="0" dirty="0">
                <a:ln>
                  <a:noFill/>
                </a:ln>
                <a:solidFill>
                  <a:prstClr val="black"/>
                </a:solidFill>
                <a:effectLst/>
                <a:uLnTx/>
                <a:uFillTx/>
                <a:latin typeface="Calibri"/>
                <a:ea typeface="MS PGothic" pitchFamily="34" charset="-128"/>
                <a:cs typeface="+mn-cs"/>
              </a:rPr>
              <a:t>th</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 to be considered for an award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Late-breaking abstracts due Oct 23</a:t>
            </a:r>
            <a:r>
              <a:rPr kumimoji="0" lang="en-US" sz="1600" b="0" i="0" u="none" strike="noStrike" kern="1200" cap="none" spc="0" normalizeH="0" baseline="30000" noProof="0" dirty="0">
                <a:ln>
                  <a:noFill/>
                </a:ln>
                <a:solidFill>
                  <a:prstClr val="black"/>
                </a:solidFill>
                <a:effectLst/>
                <a:uLnTx/>
                <a:uFillTx/>
                <a:latin typeface="Calibri"/>
                <a:ea typeface="MS PGothic" pitchFamily="34" charset="-128"/>
                <a:cs typeface="+mn-cs"/>
              </a:rPr>
              <a:t>rd</a:t>
            </a: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pic>
        <p:nvPicPr>
          <p:cNvPr id="21" name="Picture 2" descr="See the source image"/>
          <p:cNvPicPr>
            <a:picLocks noChangeAspect="1" noChangeArrowheads="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4717" y="4702276"/>
            <a:ext cx="1857586" cy="185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5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3503"/>
            <a:ext cx="8229600" cy="1143000"/>
          </a:xfrm>
          <a:noFill/>
        </p:spPr>
        <p:txBody>
          <a:bodyPr/>
          <a:lstStyle/>
          <a:p>
            <a:pPr algn="l" eaLnBrk="1" hangingPunct="1"/>
            <a:r>
              <a:rPr lang="en-US" sz="4000" b="1" dirty="0">
                <a:solidFill>
                  <a:srgbClr val="F58466"/>
                </a:solidFill>
                <a:latin typeface="Goudy Old Style" pitchFamily="18" charset="0"/>
              </a:rPr>
              <a:t>COMING SOON!</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Annual Neonatal Teams Survey</a:t>
            </a:r>
          </a:p>
        </p:txBody>
      </p:sp>
      <p:sp>
        <p:nvSpPr>
          <p:cNvPr id="3" name="Content Placeholder 2"/>
          <p:cNvSpPr>
            <a:spLocks noGrp="1"/>
          </p:cNvSpPr>
          <p:nvPr>
            <p:ph idx="1"/>
          </p:nvPr>
        </p:nvSpPr>
        <p:spPr>
          <a:xfrm>
            <a:off x="133992" y="1524000"/>
            <a:ext cx="8019408" cy="4525963"/>
          </a:xfrm>
        </p:spPr>
        <p:txBody>
          <a:bodyPr/>
          <a:lstStyle/>
          <a:p>
            <a:pPr>
              <a:buClr>
                <a:srgbClr val="F58466"/>
              </a:buClr>
            </a:pPr>
            <a:r>
              <a:rPr lang="en-US" sz="2800" dirty="0"/>
              <a:t>Ensure your voice is heard as we make plans to help teams finish strong and plan for sustainability and future initiatives.</a:t>
            </a:r>
          </a:p>
          <a:p>
            <a:pPr>
              <a:buClr>
                <a:srgbClr val="F58466"/>
              </a:buClr>
            </a:pPr>
            <a:endParaRPr lang="en-US" sz="1000" dirty="0"/>
          </a:p>
          <a:p>
            <a:pPr>
              <a:buClr>
                <a:srgbClr val="F58466"/>
              </a:buClr>
            </a:pPr>
            <a:r>
              <a:rPr lang="en-US" sz="2800" dirty="0"/>
              <a:t>Please coordinate with your colleagues at your hospital to submit one survey. If you need help identifying team leads for different ILPQC initiatives, please reach out to </a:t>
            </a:r>
            <a:r>
              <a:rPr lang="en-US" sz="2800" u="sng" dirty="0">
                <a:hlinkClick r:id="rId3"/>
              </a:rPr>
              <a:t>info@ilpqc.org</a:t>
            </a:r>
            <a:r>
              <a:rPr lang="en-US" sz="2800" dirty="0"/>
              <a:t> for contacts.</a:t>
            </a:r>
          </a:p>
          <a:p>
            <a:pPr marL="0" indent="0">
              <a:buClr>
                <a:srgbClr val="F58466"/>
              </a:buClr>
              <a:buNone/>
            </a:pPr>
            <a:endParaRPr lang="en-US" sz="2800" dirty="0"/>
          </a:p>
          <a:p>
            <a:pPr marL="0" indent="0">
              <a:buClr>
                <a:srgbClr val="F58466"/>
              </a:buClr>
              <a:buNone/>
            </a:pPr>
            <a:endParaRPr lang="en-US" sz="2800" dirty="0"/>
          </a:p>
          <a:p>
            <a:pPr>
              <a:buClr>
                <a:srgbClr val="F58466"/>
              </a:buClr>
            </a:pP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5" name="Picture 4"/>
          <p:cNvPicPr>
            <a:picLocks noChangeAspect="1"/>
          </p:cNvPicPr>
          <p:nvPr/>
        </p:nvPicPr>
        <p:blipFill>
          <a:blip r:embed="rId4"/>
          <a:stretch>
            <a:fillRect/>
          </a:stretch>
        </p:blipFill>
        <p:spPr>
          <a:xfrm>
            <a:off x="2971800" y="4876800"/>
            <a:ext cx="2990208" cy="2095500"/>
          </a:xfrm>
          <a:prstGeom prst="rect">
            <a:avLst/>
          </a:prstGeom>
        </p:spPr>
      </p:pic>
    </p:spTree>
    <p:extLst>
      <p:ext uri="{BB962C8B-B14F-4D97-AF65-F5344CB8AC3E}">
        <p14:creationId xmlns:p14="http://schemas.microsoft.com/office/powerpoint/2010/main" val="3999238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10200"/>
            <a:ext cx="914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2400" y="228600"/>
            <a:ext cx="6400800" cy="1143000"/>
          </a:xfrm>
          <a:noFill/>
        </p:spPr>
        <p:txBody>
          <a:bodyPr/>
          <a:lstStyle/>
          <a:p>
            <a:pPr algn="l" eaLnBrk="1" hangingPunct="1"/>
            <a:r>
              <a:rPr lang="en-US" sz="4000" b="1" dirty="0">
                <a:solidFill>
                  <a:srgbClr val="F58466"/>
                </a:solidFill>
                <a:latin typeface="Goudy Old Style" pitchFamily="18" charset="0"/>
              </a:rPr>
              <a:t>Call for Abstracts for AC Poster Session</a:t>
            </a:r>
          </a:p>
        </p:txBody>
      </p:sp>
      <p:sp>
        <p:nvSpPr>
          <p:cNvPr id="3" name="Content Placeholder 2"/>
          <p:cNvSpPr>
            <a:spLocks noGrp="1"/>
          </p:cNvSpPr>
          <p:nvPr>
            <p:ph idx="1"/>
          </p:nvPr>
        </p:nvSpPr>
        <p:spPr>
          <a:xfrm>
            <a:off x="0" y="1394346"/>
            <a:ext cx="9143999" cy="4495796"/>
          </a:xfrm>
        </p:spPr>
        <p:txBody>
          <a:bodyPr/>
          <a:lstStyle/>
          <a:p>
            <a:pPr>
              <a:buClr>
                <a:srgbClr val="F58466"/>
              </a:buClr>
            </a:pPr>
            <a:r>
              <a:rPr lang="en-US" sz="2400" dirty="0"/>
              <a:t>All hospital teams are asked to submit an abstract on complete or in progress quality improvement work </a:t>
            </a:r>
          </a:p>
          <a:p>
            <a:pPr>
              <a:buClr>
                <a:srgbClr val="F58466"/>
              </a:buClr>
            </a:pPr>
            <a:r>
              <a:rPr lang="en-US" sz="2400" dirty="0"/>
              <a:t>Abstracts submitted by </a:t>
            </a:r>
            <a:r>
              <a:rPr lang="en-US" sz="2400" b="1" u="sng" dirty="0">
                <a:solidFill>
                  <a:srgbClr val="FF3399"/>
                </a:solidFill>
              </a:rPr>
              <a:t>Oct. 9</a:t>
            </a:r>
            <a:r>
              <a:rPr lang="en-US" sz="2400" b="1" u="sng" baseline="30000" dirty="0">
                <a:solidFill>
                  <a:srgbClr val="FF3399"/>
                </a:solidFill>
              </a:rPr>
              <a:t>th</a:t>
            </a:r>
            <a:r>
              <a:rPr lang="en-US" sz="2400" b="1" u="sng" dirty="0">
                <a:solidFill>
                  <a:srgbClr val="FF3399"/>
                </a:solidFill>
              </a:rPr>
              <a:t> </a:t>
            </a:r>
            <a:r>
              <a:rPr lang="en-US" sz="2400" dirty="0"/>
              <a:t>, will be reviewed for awards:</a:t>
            </a:r>
          </a:p>
          <a:p>
            <a:pPr lvl="1">
              <a:buClr>
                <a:srgbClr val="F58466"/>
              </a:buClr>
            </a:pPr>
            <a:r>
              <a:rPr lang="en-US" sz="2000" dirty="0"/>
              <a:t>Top abstract(s) in OB, Neonatal, Patient/Family Engagement, </a:t>
            </a:r>
            <a:r>
              <a:rPr lang="en-US" sz="2000" b="1" dirty="0">
                <a:solidFill>
                  <a:srgbClr val="FF5D9F"/>
                </a:solidFill>
              </a:rPr>
              <a:t>First time Level I/II Hospital</a:t>
            </a:r>
            <a:r>
              <a:rPr lang="en-US" sz="2000" dirty="0"/>
              <a:t> receive Abstract of Excellence Awards</a:t>
            </a:r>
          </a:p>
          <a:p>
            <a:pPr lvl="1">
              <a:buClr>
                <a:srgbClr val="F58466"/>
              </a:buClr>
            </a:pPr>
            <a:r>
              <a:rPr lang="en-US" sz="2000" dirty="0"/>
              <a:t>Two OB &amp; two Neonatal abstracts receive special recognition, one each for (1) Best Use of Data, (2) Best Project Implementation</a:t>
            </a:r>
          </a:p>
          <a:p>
            <a:pPr>
              <a:buClr>
                <a:srgbClr val="F58466"/>
              </a:buClr>
            </a:pPr>
            <a:r>
              <a:rPr lang="en-US" sz="2400" dirty="0"/>
              <a:t>Awarded abstracts will be announced at the conference and have a prize designation displayed on their poster</a:t>
            </a:r>
          </a:p>
          <a:p>
            <a:pPr>
              <a:buClr>
                <a:srgbClr val="F58466"/>
              </a:buClr>
            </a:pPr>
            <a:r>
              <a:rPr lang="en-US" sz="2400" dirty="0"/>
              <a:t>Late breaking abstracts (not eligible for awards) are due Oct 23</a:t>
            </a:r>
            <a:r>
              <a:rPr lang="en-US" sz="2400" baseline="30000" dirty="0"/>
              <a:t>rd</a:t>
            </a:r>
            <a:r>
              <a:rPr lang="en-US" sz="2400" dirty="0"/>
              <a:t> </a:t>
            </a:r>
          </a:p>
          <a:p>
            <a:pPr>
              <a:buClr>
                <a:srgbClr val="F58466"/>
              </a:buClr>
            </a:pPr>
            <a:r>
              <a:rPr lang="en-US" sz="2400" dirty="0"/>
              <a:t>Submit: </a:t>
            </a:r>
            <a:r>
              <a:rPr lang="en-US" sz="2400" dirty="0">
                <a:hlinkClick r:id="rId3"/>
              </a:rPr>
              <a:t>https://redcap.healthlnk.org/surveys/?s=RRXFCDL44H</a:t>
            </a:r>
            <a:r>
              <a:rPr lang="en-US" sz="2400" dirty="0"/>
              <a:t>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6" name="Rounded Rectangle 5"/>
          <p:cNvSpPr/>
          <p:nvPr/>
        </p:nvSpPr>
        <p:spPr>
          <a:xfrm>
            <a:off x="762000" y="5784387"/>
            <a:ext cx="7543800" cy="6994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sz="1800" b="1" i="0" u="sng" strike="noStrike" kern="1200" cap="none" spc="0" normalizeH="0" baseline="0" noProof="0" dirty="0">
                <a:ln>
                  <a:noFill/>
                </a:ln>
                <a:solidFill>
                  <a:srgbClr val="004990"/>
                </a:solidFill>
                <a:effectLst/>
                <a:uLnTx/>
                <a:uFillTx/>
                <a:latin typeface="Calibri"/>
                <a:ea typeface="+mn-ea"/>
                <a:cs typeface="+mn-cs"/>
              </a:rPr>
              <a:t>A </a:t>
            </a:r>
            <a:r>
              <a:rPr kumimoji="0" lang="en-US" sz="1800" b="1" i="0" u="sng" strike="noStrike" kern="1200" cap="none" spc="0" normalizeH="0" baseline="0" noProof="0" dirty="0">
                <a:ln>
                  <a:noFill/>
                </a:ln>
                <a:solidFill>
                  <a:srgbClr val="004990"/>
                </a:solidFill>
                <a:effectLst/>
                <a:uLnTx/>
                <a:uFillTx/>
                <a:latin typeface="Calibri"/>
                <a:ea typeface="+mn-ea"/>
                <a:cs typeface="+mn-cs"/>
                <a:hlinkClick r:id="rId4"/>
              </a:rPr>
              <a:t>poster template </a:t>
            </a:r>
            <a:r>
              <a:rPr kumimoji="0" lang="en-US" sz="1800" b="1" i="0" u="sng" strike="noStrike" kern="1200" cap="none" spc="0" normalizeH="0" baseline="0" noProof="0" dirty="0">
                <a:ln>
                  <a:noFill/>
                </a:ln>
                <a:solidFill>
                  <a:srgbClr val="004990"/>
                </a:solidFill>
                <a:effectLst/>
                <a:uLnTx/>
                <a:uFillTx/>
                <a:latin typeface="Calibri"/>
                <a:ea typeface="+mn-ea"/>
                <a:cs typeface="+mn-cs"/>
              </a:rPr>
              <a:t>will be provided and support is available from ILPQC.</a:t>
            </a:r>
          </a:p>
        </p:txBody>
      </p:sp>
    </p:spTree>
    <p:extLst>
      <p:ext uri="{BB962C8B-B14F-4D97-AF65-F5344CB8AC3E}">
        <p14:creationId xmlns:p14="http://schemas.microsoft.com/office/powerpoint/2010/main" val="57529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69D82-D690-4055-BA0B-71459BE6AA19}"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65315" y="1083997"/>
            <a:ext cx="4216400" cy="31623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28600" y="113503"/>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Poster Session and Abstracts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Questions?</a:t>
            </a:r>
          </a:p>
        </p:txBody>
      </p:sp>
      <p:sp>
        <p:nvSpPr>
          <p:cNvPr id="7" name="Content Placeholder 2"/>
          <p:cNvSpPr txBox="1">
            <a:spLocks/>
          </p:cNvSpPr>
          <p:nvPr/>
        </p:nvSpPr>
        <p:spPr>
          <a:xfrm>
            <a:off x="203462" y="1665099"/>
            <a:ext cx="54102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S PGothic" pitchFamily="34" charset="-128"/>
              </a:rPr>
              <a:t>ILPQC offers a variety of support services to assist with abstract/poster submission</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Poster Template</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Mentorship Services</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FAQ Tool</a:t>
            </a:r>
          </a:p>
          <a:p>
            <a:pPr marL="742950" marR="0" lvl="1" indent="-28575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S PGothic" pitchFamily="34" charset="-128"/>
              </a:rPr>
              <a:t>Information + Q&amp;A Sessions after team webinars</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5" name="Rounded Rectangle 4"/>
          <p:cNvSpPr/>
          <p:nvPr/>
        </p:nvSpPr>
        <p:spPr>
          <a:xfrm>
            <a:off x="5257800" y="4192400"/>
            <a:ext cx="3632031" cy="15788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Expert abstract reviewers &amp; past awardees will be available immediate following team calls starting 9/21 </a:t>
            </a:r>
          </a:p>
        </p:txBody>
      </p:sp>
      <p:pic>
        <p:nvPicPr>
          <p:cNvPr id="1030" name="Picture 6" descr="See the source image"/>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84772" y="5416495"/>
            <a:ext cx="1328737" cy="132873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89713" y="6205478"/>
            <a:ext cx="6781800" cy="5236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Please share your thoughts!</a:t>
            </a:r>
          </a:p>
        </p:txBody>
      </p:sp>
    </p:spTree>
    <p:extLst>
      <p:ext uri="{BB962C8B-B14F-4D97-AF65-F5344CB8AC3E}">
        <p14:creationId xmlns:p14="http://schemas.microsoft.com/office/powerpoint/2010/main" val="1241511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990"/>
      </a:hlink>
      <a:folHlink>
        <a:srgbClr val="F58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69940</TotalTime>
  <Words>3365</Words>
  <Application>Microsoft Office PowerPoint</Application>
  <PresentationFormat>On-screen Show (4:3)</PresentationFormat>
  <Paragraphs>461</Paragraphs>
  <Slides>55</Slides>
  <Notes>40</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55</vt:i4>
      </vt:variant>
    </vt:vector>
  </HeadingPairs>
  <TitlesOfParts>
    <vt:vector size="76" baseType="lpstr">
      <vt:lpstr>ＭＳ Ｐゴシック</vt:lpstr>
      <vt:lpstr>ＭＳ Ｐゴシック</vt:lpstr>
      <vt:lpstr>Arial</vt:lpstr>
      <vt:lpstr>Calibri</vt:lpstr>
      <vt:lpstr>Candara</vt:lpstr>
      <vt:lpstr>Goudy Old Style</vt:lpstr>
      <vt:lpstr>PT Sans</vt:lpstr>
      <vt:lpstr>Times New Roman</vt:lpstr>
      <vt:lpstr>Wingdings</vt:lpstr>
      <vt:lpstr>Wingdings 2</vt:lpstr>
      <vt:lpstr>Office Theme</vt:lpstr>
      <vt:lpstr>Power point</vt:lpstr>
      <vt:lpstr>Main Page/Transition Page</vt:lpstr>
      <vt:lpstr>Content Pages</vt:lpstr>
      <vt:lpstr>4_AHC PPT Template</vt:lpstr>
      <vt:lpstr>1_Main Page/Transition Page</vt:lpstr>
      <vt:lpstr>1_Content Pages</vt:lpstr>
      <vt:lpstr>1_Office Theme</vt:lpstr>
      <vt:lpstr>6_Office Theme</vt:lpstr>
      <vt:lpstr>2_Office Theme</vt:lpstr>
      <vt:lpstr>3_Office Theme</vt:lpstr>
      <vt:lpstr>MNO- Neo Teams Call: Coordinated Discharge…it begins at admission </vt:lpstr>
      <vt:lpstr>Call Overview </vt:lpstr>
      <vt:lpstr>Annual Conference 2020</vt:lpstr>
      <vt:lpstr>PowerPoint Presentation</vt:lpstr>
      <vt:lpstr>PowerPoint Presentation</vt:lpstr>
      <vt:lpstr>4 Steps to Get Ready for the ILPQC 8th Annual Conference</vt:lpstr>
      <vt:lpstr>COMING SOON! Annual Neonatal Teams Survey</vt:lpstr>
      <vt:lpstr>Call for Abstracts for AC Poster Session</vt:lpstr>
      <vt:lpstr>PowerPoint Presentation</vt:lpstr>
      <vt:lpstr>PowerPoint Presentation</vt:lpstr>
      <vt:lpstr>PowerPoint Presentation</vt:lpstr>
      <vt:lpstr>MNO-Neo Data Review</vt:lpstr>
      <vt:lpstr>Making Systems Change Happen</vt:lpstr>
      <vt:lpstr>Achieving MNO-Neo AIMs Together: Received Maternal Breastmilk from Eligible Mothers at Infant Discharge</vt:lpstr>
      <vt:lpstr>Achieving MNO-Neo AIMs Together: Received Pharmacologic Treatment</vt:lpstr>
      <vt:lpstr>Achieving MNO-Neo AIMs Together: Discharged with a Coordinated Plan</vt:lpstr>
      <vt:lpstr>Coordinated Discharge…  IT begins at admission</vt:lpstr>
      <vt:lpstr>Systems for Optimal OEN Care</vt:lpstr>
      <vt:lpstr>ILPQC MNO Coordinated Discharge in the National Spotlight!</vt:lpstr>
      <vt:lpstr>Coordinated Discharge: What you need to know</vt:lpstr>
      <vt:lpstr>Final Push</vt:lpstr>
      <vt:lpstr>PowerPoint Presentation</vt:lpstr>
      <vt:lpstr>PowerPoint Presentation</vt:lpstr>
      <vt:lpstr>Key MNO-Neo Folder Items</vt:lpstr>
      <vt:lpstr>SUSTAINABILITY PLAN PLACE HOLDER</vt:lpstr>
      <vt:lpstr>SUSTAINABILITY PLAN</vt:lpstr>
      <vt:lpstr>PowerPoint Presentation</vt:lpstr>
      <vt:lpstr>PowerPoint Presentation</vt:lpstr>
      <vt:lpstr>PowerPoint Presentation</vt:lpstr>
      <vt:lpstr>Jessica Winchester’s Story</vt:lpstr>
      <vt:lpstr>PNA Regional Strategies for Success Updates by Network for MNO-Neonatal</vt:lpstr>
      <vt:lpstr>MNO-Neo 2020 Timeline</vt:lpstr>
      <vt:lpstr>Upcoming MNO-Neonatal Teams Calls</vt:lpstr>
      <vt:lpstr>Recap: Care Team Resources to Optimize Non-Pharm Care</vt:lpstr>
      <vt:lpstr>OB &amp; Neonatal MOC Part IV Opportunities</vt:lpstr>
      <vt:lpstr>Babies antibiotic stewardship improvement collaborative (BASIC) Updates</vt:lpstr>
      <vt:lpstr>PowerPoint Presentation</vt:lpstr>
      <vt:lpstr>PowerPoint Presentation</vt:lpstr>
      <vt:lpstr>BASIC Updates</vt:lpstr>
      <vt:lpstr>BASIC Vision </vt:lpstr>
      <vt:lpstr>BASIC 2020 Timeline</vt:lpstr>
      <vt:lpstr>Key Drivers</vt:lpstr>
      <vt:lpstr>BASIC SMART AIMs</vt:lpstr>
      <vt:lpstr>Submit your BASIC QI  Roster for Statewide Launch!</vt:lpstr>
      <vt:lpstr>BASIC Team Roster</vt:lpstr>
      <vt:lpstr>PowerPoint Presentation</vt:lpstr>
      <vt:lpstr>Annual Conference  Abstract &amp; Poster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Daniel Weiss</cp:lastModifiedBy>
  <cp:revision>2042</cp:revision>
  <cp:lastPrinted>2018-07-12T17:33:39Z</cp:lastPrinted>
  <dcterms:created xsi:type="dcterms:W3CDTF">2013-06-07T18:46:59Z</dcterms:created>
  <dcterms:modified xsi:type="dcterms:W3CDTF">2020-09-21T15:58:17Z</dcterms:modified>
</cp:coreProperties>
</file>